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9"/>
  </p:notesMasterIdLst>
  <p:sldIdLst>
    <p:sldId id="256" r:id="rId2"/>
    <p:sldId id="257" r:id="rId3"/>
    <p:sldId id="265" r:id="rId4"/>
    <p:sldId id="266" r:id="rId5"/>
    <p:sldId id="274" r:id="rId6"/>
    <p:sldId id="275" r:id="rId7"/>
    <p:sldId id="276" r:id="rId8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6F7F8-8913-4732-AEA3-7F832FCF49E4}" type="datetimeFigureOut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D8BD2-EA18-4486-8D13-45C074BF65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2422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ED8BD2-EA18-4486-8D13-45C074BF654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8991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28" name="日付プレースホルダー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4740A63-D308-47F3-AD62-4ABBF3E70190}" type="datetime1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kumimoji="1" lang="ja-JP" altLang="en-US" smtClean="0"/>
              <a:t>参考資料３</a:t>
            </a:r>
            <a:endParaRPr kumimoji="1" lang="ja-JP" altLang="en-US"/>
          </a:p>
        </p:txBody>
      </p:sp>
      <p:sp>
        <p:nvSpPr>
          <p:cNvPr id="29" name="スライド番号プレースホルダー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正方形/長方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正方形/長方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正方形/長方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A054E-698B-418A-8A93-43774CB4DA72}" type="datetime1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参考資料３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32A52-2567-4F98-9266-527814D59175}" type="datetime1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参考資料３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二等辺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51496-AFEB-471C-8550-800A633925AF}" type="datetime1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参考資料３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FE2CA2C-1610-4254-BBE8-F20AC527735F}" type="datetime1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kumimoji="1" lang="ja-JP" altLang="en-US" smtClean="0"/>
              <a:t>参考資料３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B5D5-0524-4788-9A0B-0C7F78440357}" type="datetime1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参考資料３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B2CE9-AA90-4E71-A80E-4436DCCC50B1}" type="datetime1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参考資料３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2D1C-10A2-4E75-B821-0E433F367D71}" type="datetime1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参考資料３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二等辺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43927-A666-466A-89BB-392A51976758}" type="datetime1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参考資料３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直線コネクタ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二等辺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0ADA-E886-4589-ABC0-C52E92F5C2DD}" type="datetime1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参考資料３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線コネクタ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二等辺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0BE7D-6210-4207-90BB-C8D7D2D35C3F}" type="datetime1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参考資料３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二等辺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プレースホルダー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ー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192F207-156E-41B2-99FE-D1203BA41D86}" type="datetime1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kumimoji="1" lang="ja-JP" altLang="en-US" smtClean="0"/>
              <a:t>参考資料３</a:t>
            </a:r>
            <a:endParaRPr kumimoji="1" lang="ja-JP" altLang="en-US"/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0F85341-AB73-4280-8395-A80C95690EE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8" name="直線コネクタ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直線コネクタ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二等辺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1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1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1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1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jpeg"/><Relationship Id="rId9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wmf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emf"/><Relationship Id="rId18" Type="http://schemas.openxmlformats.org/officeDocument/2006/relationships/image" Target="../media/image26.png"/><Relationship Id="rId3" Type="http://schemas.openxmlformats.org/officeDocument/2006/relationships/image" Target="../media/image35.png"/><Relationship Id="rId21" Type="http://schemas.openxmlformats.org/officeDocument/2006/relationships/image" Target="../media/image52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1.emf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38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15616" y="3662536"/>
            <a:ext cx="7385248" cy="990600"/>
          </a:xfr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sz="28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効率的・効果的な維持管理の推進</a:t>
            </a:r>
            <a:r>
              <a:rPr kumimoji="1" lang="en-US" altLang="ja-JP" sz="28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/>
            </a:r>
            <a:br>
              <a:rPr kumimoji="1" lang="en-US" altLang="ja-JP" sz="28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</a:br>
            <a:r>
              <a:rPr lang="ja-JP" altLang="en-US" sz="2800" b="1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28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　　　　　　　　　　　　　　　　　　　</a:t>
            </a:r>
            <a:r>
              <a:rPr kumimoji="1" lang="ja-JP" altLang="en-US" sz="2800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（主な取組状況）</a:t>
            </a:r>
            <a:endParaRPr kumimoji="1" lang="ja-JP" altLang="en-US" sz="2800" b="1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ja-JP" altLang="en-US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27</a:t>
            </a:r>
            <a:r>
              <a:rPr lang="ja-JP" altLang="en-US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年度第</a:t>
            </a:r>
            <a:r>
              <a:rPr lang="en-US" altLang="ja-JP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b="1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回大阪府</a:t>
            </a:r>
            <a:r>
              <a:rPr lang="ja-JP" altLang="en-US" b="1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都市基盤施設維持管理技術審議会</a:t>
            </a:r>
            <a:r>
              <a:rPr lang="en-US" altLang="ja-JP" b="1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/>
            </a:r>
            <a:br>
              <a:rPr lang="en-US" altLang="ja-JP" b="1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</a:br>
            <a:endParaRPr kumimoji="1" lang="ja-JP" altLang="en-US" b="1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6660232" y="260648"/>
            <a:ext cx="2250584" cy="648072"/>
          </a:xfrm>
        </p:spPr>
        <p:txBody>
          <a:bodyPr/>
          <a:lstStyle/>
          <a:p>
            <a:pPr algn="l"/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参考資料４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4882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0832" y="238054"/>
            <a:ext cx="8716202" cy="914400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１．点検の充実（非破壊検査など新技術の導入）</a:t>
            </a: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5157401" y="6370205"/>
            <a:ext cx="3505200" cy="365760"/>
          </a:xfrm>
        </p:spPr>
        <p:txBody>
          <a:bodyPr/>
          <a:lstStyle/>
          <a:p>
            <a:r>
              <a:rPr kumimoji="1" lang="ja-JP" altLang="en-US" dirty="0" smtClean="0"/>
              <a:t>参考資料</a:t>
            </a:r>
            <a:r>
              <a:rPr kumimoji="1" lang="ja-JP" altLang="en-US" dirty="0" smtClean="0"/>
              <a:t>４　</a:t>
            </a:r>
            <a:r>
              <a:rPr kumimoji="1" lang="en-US" altLang="ja-JP" dirty="0" smtClean="0"/>
              <a:t>P1</a:t>
            </a:r>
            <a:endParaRPr kumimoji="1" lang="ja-JP" altLang="en-US" dirty="0"/>
          </a:p>
        </p:txBody>
      </p:sp>
      <p:pic>
        <p:nvPicPr>
          <p:cNvPr id="5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67868"/>
            <a:ext cx="26193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2"/>
          <p:cNvSpPr txBox="1">
            <a:spLocks noChangeArrowheads="1"/>
          </p:cNvSpPr>
          <p:nvPr/>
        </p:nvSpPr>
        <p:spPr bwMode="auto">
          <a:xfrm>
            <a:off x="930035" y="3820591"/>
            <a:ext cx="292188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道路法施行規則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一部改正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（Ｈ</a:t>
            </a:r>
            <a:r>
              <a:rPr lang="en-US" altLang="ja-JP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26.7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）</a:t>
            </a:r>
          </a:p>
          <a:p>
            <a:pPr algn="just"/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１回</a:t>
            </a:r>
            <a:r>
              <a:rPr lang="en-US" altLang="ja-JP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/5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年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　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専門家による近接</a:t>
            </a:r>
            <a:endParaRPr lang="en-US" altLang="ja-JP" sz="12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itchFamily="50" charset="-128"/>
            </a:endParaRPr>
          </a:p>
          <a:p>
            <a:pPr algn="just"/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目視点検（継続）</a:t>
            </a:r>
            <a:endParaRPr lang="ja-JP" altLang="en-US" sz="12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itchFamily="50" charset="-128"/>
            </a:endParaRPr>
          </a:p>
          <a:p>
            <a:endParaRPr lang="ja-JP" altLang="ja-JP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80" y="4365104"/>
            <a:ext cx="2578100" cy="1925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22"/>
          <p:cNvSpPr txBox="1">
            <a:spLocks noChangeArrowheads="1"/>
          </p:cNvSpPr>
          <p:nvPr/>
        </p:nvSpPr>
        <p:spPr bwMode="auto">
          <a:xfrm>
            <a:off x="1043608" y="6165304"/>
            <a:ext cx="2816327" cy="45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360" tIns="0" rIns="48960" bIns="0"/>
          <a:lstStyle/>
          <a:p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職員（直営）に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よる中間点検（新規）</a:t>
            </a:r>
            <a:endParaRPr lang="en-US" altLang="ja-JP" sz="12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itchFamily="50" charset="-128"/>
            </a:endParaRPr>
          </a:p>
          <a:p>
            <a:pPr algn="ctr"/>
            <a:endParaRPr lang="en-US" altLang="ja-JP" sz="1200" dirty="0" smtClean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endParaRPr lang="ja-JP" altLang="en-US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/>
            <a:endParaRPr lang="ja-JP" altLang="ja-JP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732" y="4401616"/>
            <a:ext cx="2640848" cy="1599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22"/>
          <p:cNvSpPr txBox="1">
            <a:spLocks noChangeArrowheads="1"/>
          </p:cNvSpPr>
          <p:nvPr/>
        </p:nvSpPr>
        <p:spPr bwMode="auto">
          <a:xfrm>
            <a:off x="6516216" y="5960995"/>
            <a:ext cx="2952328" cy="39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360" tIns="0" rIns="48960" bIns="0"/>
          <a:lstStyle/>
          <a:p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トンネル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変位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測定</a:t>
            </a:r>
            <a:endParaRPr lang="en-US" altLang="ja-JP" sz="12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itchFamily="50" charset="-128"/>
            </a:endParaRPr>
          </a:p>
          <a:p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（</a:t>
            </a:r>
            <a:r>
              <a:rPr lang="en-US" altLang="ja-JP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5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年に１回で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全トンネル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）（新規）</a:t>
            </a:r>
            <a:endParaRPr lang="ja-JP" altLang="ja-JP" sz="12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itchFamily="50" charset="-128"/>
            </a:endParaRP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01616"/>
            <a:ext cx="2867155" cy="1227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22"/>
          <p:cNvSpPr txBox="1">
            <a:spLocks noChangeArrowheads="1"/>
          </p:cNvSpPr>
          <p:nvPr/>
        </p:nvSpPr>
        <p:spPr bwMode="auto">
          <a:xfrm>
            <a:off x="3533445" y="5589015"/>
            <a:ext cx="2910763" cy="46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360" tIns="0" rIns="48960" bIns="0"/>
          <a:lstStyle/>
          <a:p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路面下空洞調査（</a:t>
            </a:r>
            <a:r>
              <a:rPr lang="en-US" altLang="ja-JP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10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年で全路線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）</a:t>
            </a:r>
            <a:endParaRPr lang="en-US" altLang="ja-JP" sz="12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itchFamily="50" charset="-128"/>
            </a:endParaRPr>
          </a:p>
          <a:p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（新規）</a:t>
            </a:r>
            <a:endParaRPr lang="ja-JP" altLang="ja-JP" sz="12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itchFamily="50" charset="-128"/>
            </a:endParaRPr>
          </a:p>
        </p:txBody>
      </p:sp>
      <p:sp>
        <p:nvSpPr>
          <p:cNvPr id="14" name="テキスト ボックス 2"/>
          <p:cNvSpPr txBox="1">
            <a:spLocks noChangeArrowheads="1"/>
          </p:cNvSpPr>
          <p:nvPr/>
        </p:nvSpPr>
        <p:spPr bwMode="auto">
          <a:xfrm>
            <a:off x="6441678" y="3724276"/>
            <a:ext cx="26746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ja-JP" sz="1200" kern="100" dirty="0" smtClean="0">
                <a:effectLst/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１回</a:t>
            </a:r>
            <a:r>
              <a:rPr lang="en-US" sz="1200" kern="100" dirty="0">
                <a:effectLst/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/</a:t>
            </a:r>
            <a:r>
              <a:rPr lang="ja-JP" sz="1200" kern="100" dirty="0">
                <a:effectLst/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３年（山間部等は</a:t>
            </a:r>
            <a:r>
              <a:rPr lang="en-US" sz="1200" kern="100" dirty="0">
                <a:effectLst/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1</a:t>
            </a:r>
            <a:r>
              <a:rPr lang="ja-JP" sz="1200" kern="100" dirty="0">
                <a:effectLst/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回</a:t>
            </a:r>
            <a:r>
              <a:rPr lang="en-US" sz="1200" kern="100" dirty="0">
                <a:effectLst/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/10</a:t>
            </a:r>
            <a:r>
              <a:rPr lang="ja-JP" sz="1200" kern="100" dirty="0">
                <a:effectLst/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年</a:t>
            </a:r>
            <a:r>
              <a:rPr lang="ja-JP" sz="1200" kern="100" dirty="0" smtClean="0">
                <a:effectLst/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）</a:t>
            </a:r>
            <a:r>
              <a:rPr lang="ja-JP" altLang="en-US" sz="1200" kern="100" dirty="0" smtClean="0">
                <a:effectLst/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路面性状（</a:t>
            </a:r>
            <a:r>
              <a:rPr lang="en-US" altLang="ja-JP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MCI)</a:t>
            </a:r>
            <a:r>
              <a:rPr lang="ja-JP" altLang="en-US" sz="1200" kern="100" dirty="0" smtClean="0">
                <a:effectLst/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調査</a:t>
            </a:r>
            <a:r>
              <a:rPr lang="ja-JP" altLang="en-US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（継続）</a:t>
            </a:r>
            <a:endParaRPr lang="ja-JP" sz="1200" kern="100" dirty="0">
              <a:effectLst/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1200" kern="100" dirty="0">
                <a:effectLst/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 </a:t>
            </a:r>
            <a:endParaRPr lang="ja-JP" sz="1200" kern="100" dirty="0">
              <a:effectLst/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</p:txBody>
      </p:sp>
      <p:pic>
        <p:nvPicPr>
          <p:cNvPr id="15" name="図 1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6521" r="5396"/>
          <a:stretch/>
        </p:blipFill>
        <p:spPr bwMode="auto">
          <a:xfrm>
            <a:off x="6359035" y="1967868"/>
            <a:ext cx="2587999" cy="1852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899592" y="1691516"/>
            <a:ext cx="184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&lt;</a:t>
            </a:r>
            <a:r>
              <a:rPr kumimoji="1"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道路・橋梁</a:t>
            </a:r>
            <a:r>
              <a:rPr kumimoji="1" lang="en-US" altLang="ja-JP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&gt;</a:t>
            </a:r>
            <a:endParaRPr kumimoji="1"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pic>
        <p:nvPicPr>
          <p:cNvPr id="7" name="図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96" y="1126485"/>
            <a:ext cx="790575" cy="944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611560" y="1126485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１）</a:t>
            </a:r>
            <a:r>
              <a:rPr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「致命的な不具合を見逃さない！」取組（その１）</a:t>
            </a:r>
            <a:endParaRPr kumimoji="1"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03" y="1996613"/>
            <a:ext cx="2506273" cy="1956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テキスト ボックス 2"/>
          <p:cNvSpPr txBox="1">
            <a:spLocks noChangeArrowheads="1"/>
          </p:cNvSpPr>
          <p:nvPr/>
        </p:nvSpPr>
        <p:spPr bwMode="auto">
          <a:xfrm>
            <a:off x="3671652" y="3803952"/>
            <a:ext cx="262854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道路法施行規則一部改正（Ｈ</a:t>
            </a:r>
            <a:r>
              <a:rPr lang="en-US" altLang="ja-JP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26.7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）</a:t>
            </a:r>
          </a:p>
          <a:p>
            <a:pPr algn="just"/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１回</a:t>
            </a:r>
            <a:r>
              <a:rPr lang="en-US" altLang="ja-JP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/5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年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　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専門家による近接</a:t>
            </a:r>
            <a:endParaRPr lang="en-US" altLang="ja-JP" sz="12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itchFamily="50" charset="-128"/>
            </a:endParaRPr>
          </a:p>
          <a:p>
            <a:pPr algn="just"/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目視点検（継続）</a:t>
            </a:r>
            <a:endParaRPr lang="ja-JP" altLang="en-US" sz="12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itchFamily="50" charset="-128"/>
            </a:endParaRPr>
          </a:p>
          <a:p>
            <a:endParaRPr lang="ja-JP" altLang="ja-JP" sz="1200" dirty="0"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2267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0831" y="238054"/>
            <a:ext cx="8705469" cy="91440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１．</a:t>
            </a:r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点検の充実（非破壊検査など新技術の導入）</a:t>
            </a:r>
            <a:endParaRPr lang="en-US" altLang="ja-JP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5113103" y="6370205"/>
            <a:ext cx="3505200" cy="365760"/>
          </a:xfrm>
        </p:spPr>
        <p:txBody>
          <a:bodyPr/>
          <a:lstStyle/>
          <a:p>
            <a:r>
              <a:rPr kumimoji="1" lang="ja-JP" altLang="en-US" dirty="0" smtClean="0"/>
              <a:t>参考資料</a:t>
            </a:r>
            <a:r>
              <a:rPr kumimoji="1" lang="ja-JP" altLang="en-US" dirty="0" smtClean="0"/>
              <a:t>４ </a:t>
            </a:r>
            <a:r>
              <a:rPr kumimoji="1" lang="en-US" altLang="ja-JP" dirty="0" smtClean="0"/>
              <a:t>P2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02996" y="1159750"/>
            <a:ext cx="669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</a:t>
            </a:r>
            <a:r>
              <a:rPr kumimoji="1"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r>
              <a:rPr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「致命的な不具合を見逃さない！」取組</a:t>
            </a:r>
            <a:r>
              <a:rPr lang="en-US" altLang="ja-JP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(</a:t>
            </a:r>
            <a:r>
              <a:rPr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その２）</a:t>
            </a:r>
            <a:endParaRPr lang="en-US" altLang="ja-JP" dirty="0" smtClean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13196" y="4039439"/>
            <a:ext cx="1094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&lt;</a:t>
            </a:r>
            <a:r>
              <a:rPr kumimoji="1"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港湾</a:t>
            </a:r>
            <a:r>
              <a:rPr kumimoji="1" lang="en-US" altLang="ja-JP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&gt;</a:t>
            </a:r>
            <a:endParaRPr kumimoji="1"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pic>
        <p:nvPicPr>
          <p:cNvPr id="17" name="図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88" y="2046192"/>
            <a:ext cx="1914970" cy="1637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728268" y="172073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&lt;</a:t>
            </a:r>
            <a:r>
              <a:rPr kumimoji="1"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河川</a:t>
            </a:r>
            <a:r>
              <a:rPr kumimoji="1" lang="en-US" altLang="ja-JP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&gt;</a:t>
            </a:r>
            <a:endParaRPr kumimoji="1"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20" name="テキスト ボックス 2"/>
          <p:cNvSpPr txBox="1">
            <a:spLocks noChangeArrowheads="1"/>
          </p:cNvSpPr>
          <p:nvPr/>
        </p:nvSpPr>
        <p:spPr bwMode="auto">
          <a:xfrm>
            <a:off x="812602" y="3603995"/>
            <a:ext cx="2045494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0"/>
              </a:spcAft>
              <a:defRPr/>
            </a:pPr>
            <a:r>
              <a:rPr lang="ja-JP" altLang="en-US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職員により</a:t>
            </a:r>
            <a:r>
              <a:rPr lang="ja-JP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年</a:t>
            </a:r>
            <a:r>
              <a:rPr lang="en-US" sz="1200" kern="1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1</a:t>
            </a:r>
            <a:r>
              <a:rPr lang="ja-JP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回</a:t>
            </a:r>
            <a:r>
              <a:rPr lang="ja-JP" altLang="en-US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、</a:t>
            </a:r>
            <a:endParaRPr lang="en-US" altLang="ja-JP" sz="1200" kern="1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  <a:p>
            <a:pPr algn="just">
              <a:spcAft>
                <a:spcPts val="0"/>
              </a:spcAft>
              <a:defRPr/>
            </a:pPr>
            <a:r>
              <a:rPr lang="ja-JP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一斉に点検</a:t>
            </a:r>
            <a:r>
              <a:rPr lang="ja-JP" sz="1200" kern="1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を</a:t>
            </a:r>
            <a:r>
              <a:rPr lang="ja-JP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実施</a:t>
            </a:r>
            <a:r>
              <a:rPr lang="ja-JP" altLang="en-US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（継続）</a:t>
            </a:r>
            <a:endParaRPr lang="ja-JP" sz="1200" kern="100" dirty="0"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</p:txBody>
      </p:sp>
      <p:pic>
        <p:nvPicPr>
          <p:cNvPr id="21" name="図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71296"/>
            <a:ext cx="2024468" cy="1598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2"/>
          <p:cNvSpPr txBox="1">
            <a:spLocks noChangeArrowheads="1"/>
          </p:cNvSpPr>
          <p:nvPr/>
        </p:nvSpPr>
        <p:spPr bwMode="auto">
          <a:xfrm>
            <a:off x="2742656" y="3558160"/>
            <a:ext cx="1969563" cy="383963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</p:spPr>
        <p:txBody>
          <a:bodyPr/>
          <a:lstStyle/>
          <a:p>
            <a:pPr algn="just">
              <a:spcAft>
                <a:spcPts val="0"/>
              </a:spcAft>
              <a:defRPr/>
            </a:pPr>
            <a:r>
              <a:rPr lang="ja-JP" altLang="ja-JP" sz="1200" kern="1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護岸の</a:t>
            </a:r>
            <a:r>
              <a:rPr lang="ja-JP" altLang="ja-JP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裏側</a:t>
            </a:r>
            <a:r>
              <a:rPr lang="ja-JP" altLang="en-US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等</a:t>
            </a:r>
            <a:r>
              <a:rPr lang="ja-JP" altLang="ja-JP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の</a:t>
            </a:r>
            <a:r>
              <a:rPr lang="ja-JP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不可視</a:t>
            </a:r>
            <a:r>
              <a:rPr lang="ja-JP" sz="1200" kern="1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部分</a:t>
            </a:r>
            <a:r>
              <a:rPr lang="ja-JP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の調査</a:t>
            </a:r>
            <a:r>
              <a:rPr lang="ja-JP" sz="1200" kern="1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を</a:t>
            </a:r>
            <a:r>
              <a:rPr lang="ja-JP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導入</a:t>
            </a:r>
            <a:r>
              <a:rPr lang="ja-JP" altLang="en-US" sz="1200" kern="1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Times New Roman"/>
              </a:rPr>
              <a:t>（新規）</a:t>
            </a:r>
            <a:endParaRPr lang="ja-JP" sz="1200" kern="100" dirty="0">
              <a:latin typeface="HGSｺﾞｼｯｸM" panose="020B0600000000000000" pitchFamily="50" charset="-128"/>
              <a:ea typeface="HGSｺﾞｼｯｸM" panose="020B0600000000000000" pitchFamily="50" charset="-128"/>
              <a:cs typeface="Times New Roman"/>
            </a:endParaRPr>
          </a:p>
        </p:txBody>
      </p:sp>
      <p:sp>
        <p:nvSpPr>
          <p:cNvPr id="25" name="テキスト ボックス 2"/>
          <p:cNvSpPr txBox="1">
            <a:spLocks noChangeArrowheads="1"/>
          </p:cNvSpPr>
          <p:nvPr/>
        </p:nvSpPr>
        <p:spPr bwMode="auto">
          <a:xfrm>
            <a:off x="4932608" y="3529583"/>
            <a:ext cx="1871100" cy="69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専門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家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に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より年</a:t>
            </a:r>
            <a:r>
              <a:rPr lang="en-US" altLang="ja-JP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1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回、不可視部分も含め精密点検を実施（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新規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itchFamily="50" charset="-128"/>
              </a:rPr>
              <a:t>）</a:t>
            </a:r>
            <a:endParaRPr kumimoji="1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SｺﾞｼｯｸM" panose="020B0600000000000000" pitchFamily="50" charset="-128"/>
              <a:ea typeface="HGSｺﾞｼｯｸM" panose="020B0600000000000000" pitchFamily="50" charset="-128"/>
              <a:cs typeface="ＭＳ Ｐゴシック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932868" y="3473142"/>
            <a:ext cx="1873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樹木医による診断を導入（新規）</a:t>
            </a:r>
            <a:endParaRPr lang="ja-JP" altLang="en-US" sz="1200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pic>
        <p:nvPicPr>
          <p:cNvPr id="27" name="図 26" descr="X:\00本部\05都市みどり課\22_街路樹・府道緑化\街路樹診断\20150129当日写真\P1290031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5148" y="2074345"/>
            <a:ext cx="2017332" cy="1502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テキスト ボックス 27"/>
          <p:cNvSpPr txBox="1"/>
          <p:nvPr/>
        </p:nvSpPr>
        <p:spPr>
          <a:xfrm>
            <a:off x="4860032" y="17293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&lt;</a:t>
            </a:r>
            <a:r>
              <a:rPr kumimoji="1"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公園</a:t>
            </a:r>
            <a:r>
              <a:rPr kumimoji="1" lang="en-US" altLang="ja-JP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&gt;</a:t>
            </a:r>
            <a:endParaRPr kumimoji="1"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602" y="4297132"/>
            <a:ext cx="1930054" cy="1680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87940" y="4310752"/>
            <a:ext cx="1864311" cy="1625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" name="テキスト ボックス 32"/>
          <p:cNvSpPr txBox="1"/>
          <p:nvPr/>
        </p:nvSpPr>
        <p:spPr>
          <a:xfrm>
            <a:off x="915015" y="5902074"/>
            <a:ext cx="1990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１回</a:t>
            </a:r>
            <a:r>
              <a:rPr lang="en-US" altLang="ja-JP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/10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年～</a:t>
            </a:r>
            <a:r>
              <a:rPr lang="en-US" altLang="ja-JP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15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年</a:t>
            </a:r>
            <a:endParaRPr lang="en-US" altLang="ja-JP" sz="12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鋼材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の</a:t>
            </a:r>
            <a:r>
              <a:rPr kumimoji="1"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肉厚測定（新規）</a:t>
            </a:r>
            <a:endParaRPr kumimoji="1" lang="ja-JP" altLang="en-US" sz="12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829520" y="5859477"/>
            <a:ext cx="188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エプロン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のレーダー探査等空洞化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調査（新規）</a:t>
            </a:r>
            <a:endParaRPr kumimoji="1" lang="ja-JP" altLang="en-US" sz="1200" dirty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857207" y="4067780"/>
            <a:ext cx="299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&lt;</a:t>
            </a:r>
            <a:r>
              <a:rPr kumimoji="1"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下水道・河川・海岸設備</a:t>
            </a:r>
            <a:r>
              <a:rPr kumimoji="1" lang="en-US" altLang="ja-JP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&gt;</a:t>
            </a:r>
            <a:endParaRPr kumimoji="1"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38" name="テキスト ボックス 2"/>
          <p:cNvSpPr txBox="1">
            <a:spLocks noChangeArrowheads="1"/>
          </p:cNvSpPr>
          <p:nvPr/>
        </p:nvSpPr>
        <p:spPr bwMode="auto">
          <a:xfrm>
            <a:off x="5076056" y="5733255"/>
            <a:ext cx="2160240" cy="63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ＭＳ Ｐゴシック" pitchFamily="50" charset="-128"/>
              </a:rPr>
              <a:t>専門家</a:t>
            </a:r>
            <a:r>
              <a:rPr lang="ja-JP" altLang="en-US" sz="1200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ＭＳ Ｐゴシック" pitchFamily="50" charset="-128"/>
              </a:rPr>
              <a:t>に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ＭＳ Ｐゴシック" pitchFamily="50" charset="-128"/>
              </a:rPr>
              <a:t>より１回</a:t>
            </a:r>
            <a:r>
              <a:rPr lang="en-US" altLang="ja-JP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ＭＳ Ｐゴシック" pitchFamily="50" charset="-128"/>
              </a:rPr>
              <a:t>/8</a:t>
            </a: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ＭＳ Ｐゴシック" pitchFamily="50" charset="-128"/>
              </a:rPr>
              <a:t>年</a:t>
            </a:r>
            <a:endParaRPr lang="en-US" altLang="ja-JP" sz="1200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ＭＳ Ｐゴシック" pitchFamily="50" charset="-128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ＭＳ Ｐゴシック" pitchFamily="50" charset="-128"/>
              </a:rPr>
              <a:t>雨水ポンプ駆動エンジンのオーバーホール</a:t>
            </a:r>
            <a:r>
              <a:rPr kumimoji="1" lang="ja-JP" altLang="en-US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GSｺﾞｼｯｸM" panose="020B0600000000000000" pitchFamily="50" charset="-128"/>
                <a:ea typeface="HGSｺﾞｼｯｸM" panose="020B0600000000000000" pitchFamily="50" charset="-128"/>
                <a:cs typeface="ＭＳ Ｐゴシック" pitchFamily="50" charset="-128"/>
              </a:rPr>
              <a:t>（充実）</a:t>
            </a:r>
            <a:endParaRPr kumimoji="1" lang="ja-JP" altLang="ja-JP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GSｺﾞｼｯｸM" panose="020B0600000000000000" pitchFamily="50" charset="-128"/>
              <a:ea typeface="HGSｺﾞｼｯｸM" panose="020B0600000000000000" pitchFamily="50" charset="-128"/>
              <a:cs typeface="ＭＳ Ｐゴシック" pitchFamily="50" charset="-128"/>
            </a:endParaRPr>
          </a:p>
        </p:txBody>
      </p:sp>
      <p:pic>
        <p:nvPicPr>
          <p:cNvPr id="43" name="図 42" descr="0806久宝寺緑地411遊具点検中（松村さんと高階さん）"/>
          <p:cNvPicPr>
            <a:picLocks noChangeAspect="1" noChangeArrowheads="1"/>
          </p:cNvPicPr>
          <p:nvPr/>
        </p:nvPicPr>
        <p:blipFill>
          <a:blip r:embed="rId8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89" y="2102885"/>
            <a:ext cx="2094075" cy="1426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図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96" y="1126485"/>
            <a:ext cx="790575" cy="944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1" r="11544"/>
          <a:stretch/>
        </p:blipFill>
        <p:spPr bwMode="auto">
          <a:xfrm>
            <a:off x="5053766" y="4434132"/>
            <a:ext cx="1943856" cy="1393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66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0832" y="238054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</a:t>
            </a:r>
            <a:r>
              <a:rPr kumimoji="1"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．</a:t>
            </a:r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点検データ蓄積・活用・管理体制の確立</a:t>
            </a:r>
            <a:endParaRPr lang="en-US" altLang="ja-JP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5206121" y="6379363"/>
            <a:ext cx="3505200" cy="365760"/>
          </a:xfrm>
        </p:spPr>
        <p:txBody>
          <a:bodyPr/>
          <a:lstStyle/>
          <a:p>
            <a:r>
              <a:rPr kumimoji="1" lang="ja-JP" altLang="en-US" dirty="0" smtClean="0"/>
              <a:t>参考資料</a:t>
            </a:r>
            <a:r>
              <a:rPr kumimoji="1" lang="ja-JP" altLang="en-US" dirty="0" smtClean="0"/>
              <a:t>４ </a:t>
            </a:r>
            <a:r>
              <a:rPr kumimoji="1" lang="en-US" altLang="ja-JP" dirty="0" smtClean="0"/>
              <a:t>P3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1159750"/>
            <a:ext cx="3685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１</a:t>
            </a:r>
            <a:r>
              <a:rPr kumimoji="1"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基本的な考え方</a:t>
            </a:r>
          </a:p>
          <a:p>
            <a:endParaRPr kumimoji="1"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6362131" y="1626188"/>
            <a:ext cx="2743640" cy="2012859"/>
          </a:xfrm>
          <a:prstGeom prst="rect">
            <a:avLst/>
          </a:prstGeom>
          <a:noFill/>
          <a:ln w="9525">
            <a:solidFill>
              <a:srgbClr val="4D4D4D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rgbClr val="4D4D4D"/>
              </a:buClr>
              <a:buFont typeface="Wingdings" pitchFamily="2" charset="2"/>
              <a:buNone/>
            </a:pPr>
            <a:r>
              <a:rPr lang="ja-JP" altLang="en-US" sz="1200" u="sng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市町村の現状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ほとんどの日常・定期点検結果が一括管理されていない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市町村単独でシステム導入が困難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長寿命化計画はこれから整備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慢性的な人材と予算不足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手間なく台帳を更新したい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システムは簡単なものを希望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indent="0">
              <a:spcBef>
                <a:spcPct val="20000"/>
              </a:spcBef>
              <a:buClr>
                <a:srgbClr val="4D4D4D"/>
              </a:buClr>
            </a:pP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27711" y="1640043"/>
            <a:ext cx="3014992" cy="1384995"/>
          </a:xfrm>
          <a:prstGeom prst="rect">
            <a:avLst/>
          </a:prstGeom>
          <a:noFill/>
          <a:ln w="9525">
            <a:solidFill>
              <a:srgbClr val="4D4D4D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buClr>
                <a:srgbClr val="4D4D4D"/>
              </a:buClr>
              <a:buFont typeface="Wingdings" pitchFamily="2" charset="2"/>
              <a:buNone/>
            </a:pPr>
            <a:r>
              <a:rPr lang="ja-JP" altLang="en-US" sz="1200" u="sng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国の</a:t>
            </a:r>
            <a:r>
              <a:rPr lang="ja-JP" altLang="en-US" sz="1200" u="sng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動向</a:t>
            </a:r>
          </a:p>
          <a:p>
            <a:pPr>
              <a:spcBef>
                <a:spcPts val="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26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年５月　「インフラ長寿命化計画（行動計画）」を施行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インフラデータの点検と保存の義務化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データベース等の構築、情報の蓄積・更新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関係者に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よる情報共有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収集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したデータを一元的に扱うルールの整備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6" name="WordArt 25"/>
          <p:cNvSpPr>
            <a:spLocks noChangeArrowheads="1" noChangeShapeType="1" noTextEdit="1"/>
          </p:cNvSpPr>
          <p:nvPr/>
        </p:nvSpPr>
        <p:spPr bwMode="auto">
          <a:xfrm>
            <a:off x="4009202" y="3681555"/>
            <a:ext cx="1195945" cy="30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hevronInverted">
              <a:avLst>
                <a:gd name="adj" fmla="val 75000"/>
              </a:avLst>
            </a:prstTxWarp>
          </a:bodyPr>
          <a:lstStyle/>
          <a:p>
            <a:pPr algn="ctr"/>
            <a:r>
              <a:rPr lang="ja-JP" altLang="en-US" sz="3600" kern="10" dirty="0">
                <a:ln w="5715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B2B2B2"/>
                </a:solidFill>
                <a:latin typeface="ＭＳ Ｐゴシック"/>
                <a:ea typeface="ＭＳ Ｐゴシック"/>
              </a:rPr>
              <a:t>↓</a:t>
            </a:r>
          </a:p>
        </p:txBody>
      </p:sp>
      <p:sp>
        <p:nvSpPr>
          <p:cNvPr id="39" name="AutoShape 27"/>
          <p:cNvSpPr>
            <a:spLocks noChangeArrowheads="1"/>
          </p:cNvSpPr>
          <p:nvPr/>
        </p:nvSpPr>
        <p:spPr bwMode="auto">
          <a:xfrm rot="10800000">
            <a:off x="5888043" y="3681555"/>
            <a:ext cx="844197" cy="304800"/>
          </a:xfrm>
          <a:custGeom>
            <a:avLst/>
            <a:gdLst>
              <a:gd name="G0" fmla="+- 16425 0 0"/>
              <a:gd name="G1" fmla="+- 3960 0 0"/>
              <a:gd name="G2" fmla="+- 12158 0 3960"/>
              <a:gd name="G3" fmla="+- G2 0 3960"/>
              <a:gd name="G4" fmla="*/ G3 32768 32059"/>
              <a:gd name="G5" fmla="*/ G4 1 2"/>
              <a:gd name="G6" fmla="+- 21600 0 16425"/>
              <a:gd name="G7" fmla="*/ G6 3960 6079"/>
              <a:gd name="G8" fmla="+- G7 16425 0"/>
              <a:gd name="T0" fmla="*/ 16425 w 21600"/>
              <a:gd name="T1" fmla="*/ 0 h 21600"/>
              <a:gd name="T2" fmla="*/ 16425 w 21600"/>
              <a:gd name="T3" fmla="*/ 12158 h 21600"/>
              <a:gd name="T4" fmla="*/ 2166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425" y="0"/>
                </a:lnTo>
                <a:lnTo>
                  <a:pt x="16425" y="3960"/>
                </a:lnTo>
                <a:lnTo>
                  <a:pt x="12427" y="3960"/>
                </a:lnTo>
                <a:cubicBezTo>
                  <a:pt x="5564" y="3960"/>
                  <a:pt x="0" y="7630"/>
                  <a:pt x="0" y="12158"/>
                </a:cubicBezTo>
                <a:lnTo>
                  <a:pt x="0" y="21600"/>
                </a:lnTo>
                <a:lnTo>
                  <a:pt x="4332" y="21600"/>
                </a:lnTo>
                <a:lnTo>
                  <a:pt x="4332" y="12158"/>
                </a:lnTo>
                <a:cubicBezTo>
                  <a:pt x="4332" y="9971"/>
                  <a:pt x="7956" y="8198"/>
                  <a:pt x="12427" y="8198"/>
                </a:cubicBezTo>
                <a:lnTo>
                  <a:pt x="16425" y="8198"/>
                </a:lnTo>
                <a:lnTo>
                  <a:pt x="16425" y="12158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Text Box 23"/>
          <p:cNvSpPr txBox="1">
            <a:spLocks noChangeArrowheads="1"/>
          </p:cNvSpPr>
          <p:nvPr/>
        </p:nvSpPr>
        <p:spPr bwMode="auto">
          <a:xfrm>
            <a:off x="3163930" y="1626188"/>
            <a:ext cx="3095388" cy="2086725"/>
          </a:xfrm>
          <a:prstGeom prst="rect">
            <a:avLst/>
          </a:prstGeom>
          <a:noFill/>
          <a:ln w="9525">
            <a:solidFill>
              <a:srgbClr val="4D4D4D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rgbClr val="4D4D4D"/>
              </a:buClr>
              <a:buFont typeface="Wingdings" pitchFamily="2" charset="2"/>
              <a:buNone/>
            </a:pPr>
            <a:r>
              <a:rPr lang="ja-JP" altLang="en-US" sz="1200" u="sng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大阪府の計画</a:t>
            </a:r>
          </a:p>
          <a:p>
            <a:pPr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27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　「大阪府都市基盤施設長寿命化計画」を策定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「効率的・効果的な維持管理の推進」、「持続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可能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な維持管理の仕組みの構築」に対し、具体的な施策を実施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地域維持管理連携プラットフォームを設立し、地域が一体となる維持管理を実践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ct val="2000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データ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の蓄積管理、データ蓄積・管理ルールの確立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4" name="AutoShape 27"/>
          <p:cNvSpPr>
            <a:spLocks noChangeArrowheads="1"/>
          </p:cNvSpPr>
          <p:nvPr/>
        </p:nvSpPr>
        <p:spPr bwMode="auto">
          <a:xfrm rot="10800000" flipH="1">
            <a:off x="2742906" y="3757757"/>
            <a:ext cx="844197" cy="228599"/>
          </a:xfrm>
          <a:custGeom>
            <a:avLst/>
            <a:gdLst>
              <a:gd name="G0" fmla="+- 16425 0 0"/>
              <a:gd name="G1" fmla="+- 3960 0 0"/>
              <a:gd name="G2" fmla="+- 12158 0 3960"/>
              <a:gd name="G3" fmla="+- G2 0 3960"/>
              <a:gd name="G4" fmla="*/ G3 32768 32059"/>
              <a:gd name="G5" fmla="*/ G4 1 2"/>
              <a:gd name="G6" fmla="+- 21600 0 16425"/>
              <a:gd name="G7" fmla="*/ G6 3960 6079"/>
              <a:gd name="G8" fmla="+- G7 16425 0"/>
              <a:gd name="T0" fmla="*/ 16425 w 21600"/>
              <a:gd name="T1" fmla="*/ 0 h 21600"/>
              <a:gd name="T2" fmla="*/ 16425 w 21600"/>
              <a:gd name="T3" fmla="*/ 12158 h 21600"/>
              <a:gd name="T4" fmla="*/ 2166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6425" y="0"/>
                </a:lnTo>
                <a:lnTo>
                  <a:pt x="16425" y="3960"/>
                </a:lnTo>
                <a:lnTo>
                  <a:pt x="12427" y="3960"/>
                </a:lnTo>
                <a:cubicBezTo>
                  <a:pt x="5564" y="3960"/>
                  <a:pt x="0" y="7630"/>
                  <a:pt x="0" y="12158"/>
                </a:cubicBezTo>
                <a:lnTo>
                  <a:pt x="0" y="21600"/>
                </a:lnTo>
                <a:lnTo>
                  <a:pt x="4332" y="21600"/>
                </a:lnTo>
                <a:lnTo>
                  <a:pt x="4332" y="12158"/>
                </a:lnTo>
                <a:cubicBezTo>
                  <a:pt x="4332" y="9971"/>
                  <a:pt x="7956" y="8198"/>
                  <a:pt x="12427" y="8198"/>
                </a:cubicBezTo>
                <a:lnTo>
                  <a:pt x="16425" y="8198"/>
                </a:lnTo>
                <a:lnTo>
                  <a:pt x="16425" y="12158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35496" y="3080437"/>
            <a:ext cx="3007207" cy="646331"/>
          </a:xfrm>
          <a:prstGeom prst="rect">
            <a:avLst/>
          </a:prstGeom>
          <a:noFill/>
          <a:ln w="9525">
            <a:solidFill>
              <a:srgbClr val="4D4D4D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82563" indent="-182563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buClr>
                <a:srgbClr val="4D4D4D"/>
              </a:buClr>
            </a:pPr>
            <a:r>
              <a:rPr lang="ja-JP" altLang="en-US" sz="1200" u="sng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先進</a:t>
            </a:r>
            <a:r>
              <a:rPr lang="ja-JP" altLang="en-US" sz="1200" u="sng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自治体等の</a:t>
            </a:r>
            <a:r>
              <a:rPr lang="ja-JP" altLang="en-US" sz="1200" u="sng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動向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兵庫県や神奈川県等の一部で運用開始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ts val="0"/>
              </a:spcBef>
              <a:buClr>
                <a:srgbClr val="4D4D4D"/>
              </a:buClr>
              <a:buFont typeface="Wingdings" pitchFamily="2" charset="2"/>
              <a:buChar char="u"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データ管理に外部機関を活用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323528" y="3969587"/>
            <a:ext cx="8633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府全域におけるメンテナンスサイクルの実現に向けて、インフラデータを蓄積し、そのデータを簡単に活用できる持続可能な運用を実現する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大阪府都市基盤施設維持管理</a:t>
            </a:r>
            <a:r>
              <a:rPr lang="ja-JP" altLang="en-US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データベースシステム（仮称）を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整備</a:t>
            </a:r>
          </a:p>
        </p:txBody>
      </p:sp>
      <p:sp>
        <p:nvSpPr>
          <p:cNvPr id="48" name="AutoShape 17"/>
          <p:cNvSpPr>
            <a:spLocks noChangeArrowheads="1"/>
          </p:cNvSpPr>
          <p:nvPr/>
        </p:nvSpPr>
        <p:spPr bwMode="auto">
          <a:xfrm>
            <a:off x="1570061" y="5219427"/>
            <a:ext cx="5378203" cy="767143"/>
          </a:xfrm>
          <a:prstGeom prst="roundRect">
            <a:avLst>
              <a:gd name="adj" fmla="val 11704"/>
            </a:avLst>
          </a:prstGeom>
          <a:solidFill>
            <a:srgbClr val="84C0FC">
              <a:alpha val="3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9" name="Oval 7"/>
          <p:cNvSpPr>
            <a:spLocks noChangeArrowheads="1"/>
          </p:cNvSpPr>
          <p:nvPr/>
        </p:nvSpPr>
        <p:spPr bwMode="auto">
          <a:xfrm>
            <a:off x="1740551" y="5283874"/>
            <a:ext cx="801868" cy="289362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F8F8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ja-JP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endParaRPr lang="en-US" altLang="ja-JP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" name="Text Box 15"/>
          <p:cNvSpPr txBox="1">
            <a:spLocks noChangeArrowheads="1"/>
          </p:cNvSpPr>
          <p:nvPr/>
        </p:nvSpPr>
        <p:spPr bwMode="auto">
          <a:xfrm>
            <a:off x="2810124" y="5651956"/>
            <a:ext cx="41381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府域が一体となったノウハウの蓄積・共有</a:t>
            </a:r>
            <a:endParaRPr lang="ja-JP" altLang="en-US" b="1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1" name="Oval 7"/>
          <p:cNvSpPr>
            <a:spLocks noChangeArrowheads="1"/>
          </p:cNvSpPr>
          <p:nvPr/>
        </p:nvSpPr>
        <p:spPr bwMode="auto">
          <a:xfrm>
            <a:off x="1740551" y="5650145"/>
            <a:ext cx="801868" cy="289362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F8F8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ja-JP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ja-JP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" name="WordArt 25"/>
          <p:cNvSpPr>
            <a:spLocks noChangeArrowheads="1" noChangeShapeType="1" noTextEdit="1"/>
          </p:cNvSpPr>
          <p:nvPr/>
        </p:nvSpPr>
        <p:spPr bwMode="auto">
          <a:xfrm>
            <a:off x="4067944" y="4473643"/>
            <a:ext cx="1195945" cy="30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hevronInverted">
              <a:avLst>
                <a:gd name="adj" fmla="val 75000"/>
              </a:avLst>
            </a:prstTxWarp>
          </a:bodyPr>
          <a:lstStyle/>
          <a:p>
            <a:pPr algn="ctr"/>
            <a:r>
              <a:rPr lang="ja-JP" altLang="en-US" sz="3600" kern="10" dirty="0">
                <a:ln w="5715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B2B2B2"/>
                </a:solidFill>
                <a:latin typeface="ＭＳ Ｐゴシック"/>
                <a:ea typeface="ＭＳ Ｐゴシック"/>
              </a:rPr>
              <a:t>↓</a:t>
            </a:r>
          </a:p>
        </p:txBody>
      </p:sp>
      <p:sp>
        <p:nvSpPr>
          <p:cNvPr id="54" name="Text Box 22"/>
          <p:cNvSpPr txBox="1">
            <a:spLocks noChangeArrowheads="1"/>
          </p:cNvSpPr>
          <p:nvPr/>
        </p:nvSpPr>
        <p:spPr bwMode="auto">
          <a:xfrm>
            <a:off x="1187624" y="4859868"/>
            <a:ext cx="23473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基本的な考え方</a:t>
            </a:r>
            <a:endParaRPr lang="ja-JP" altLang="en-US" b="1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6" name="Text Box 13"/>
          <p:cNvSpPr txBox="1">
            <a:spLocks noChangeArrowheads="1"/>
          </p:cNvSpPr>
          <p:nvPr/>
        </p:nvSpPr>
        <p:spPr bwMode="auto">
          <a:xfrm>
            <a:off x="2810123" y="5310150"/>
            <a:ext cx="39019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 dirty="0" smtClean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確実に点検、診断の記録・保存が可能</a:t>
            </a:r>
            <a:endParaRPr lang="ja-JP" altLang="en-US" b="1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7" name="図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66" y="4870776"/>
            <a:ext cx="806283" cy="1068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910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0832" y="-568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２．点検データ蓄積・活用・管理体制の確立</a:t>
            </a:r>
            <a:endParaRPr kumimoji="1"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5073133" y="6367473"/>
            <a:ext cx="3505200" cy="365760"/>
          </a:xfrm>
        </p:spPr>
        <p:txBody>
          <a:bodyPr/>
          <a:lstStyle/>
          <a:p>
            <a:r>
              <a:rPr kumimoji="1" lang="ja-JP" altLang="en-US" dirty="0" smtClean="0"/>
              <a:t>参考資料</a:t>
            </a:r>
            <a:r>
              <a:rPr kumimoji="1" lang="ja-JP" altLang="en-US" dirty="0" smtClean="0"/>
              <a:t>４ </a:t>
            </a:r>
            <a:r>
              <a:rPr kumimoji="1" lang="en-US" altLang="ja-JP" dirty="0" smtClean="0"/>
              <a:t>P4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23528" y="810743"/>
            <a:ext cx="8215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</a:t>
            </a:r>
            <a:r>
              <a:rPr kumimoji="1"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大阪府都市基盤施設維持管理データベースシステム（仮称</a:t>
            </a:r>
            <a:r>
              <a:rPr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）概略イメージ</a:t>
            </a:r>
            <a:endParaRPr lang="en-US" altLang="ja-JP" dirty="0" smtClean="0">
              <a:latin typeface="HGSｺﾞｼｯｸM" panose="020B0600000000000000" pitchFamily="50" charset="-128"/>
              <a:ea typeface="HGSｺﾞｼｯｸM" panose="020B0600000000000000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</a:t>
            </a:r>
            <a:r>
              <a:rPr kumimoji="1"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　（その１）</a:t>
            </a:r>
            <a:endParaRPr kumimoji="1"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23" name="AutoShape 336"/>
          <p:cNvSpPr>
            <a:spLocks noChangeArrowheads="1"/>
          </p:cNvSpPr>
          <p:nvPr/>
        </p:nvSpPr>
        <p:spPr bwMode="auto">
          <a:xfrm>
            <a:off x="558803" y="1727299"/>
            <a:ext cx="8123929" cy="4221980"/>
          </a:xfrm>
          <a:prstGeom prst="roundRect">
            <a:avLst>
              <a:gd name="adj" fmla="val 5505"/>
            </a:avLst>
          </a:prstGeom>
          <a:solidFill>
            <a:schemeClr val="bg1"/>
          </a:solidFill>
          <a:ln w="31750">
            <a:solidFill>
              <a:schemeClr val="accent1"/>
            </a:solidFill>
            <a:round/>
            <a:headEnd/>
            <a:tailEnd/>
          </a:ln>
          <a:effectLst>
            <a:outerShdw dist="71842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endParaRPr lang="ja-JP" altLang="ja-JP" sz="1400">
              <a:ea typeface="HGPｺﾞｼｯｸE" pitchFamily="50" charset="-128"/>
            </a:endParaRPr>
          </a:p>
        </p:txBody>
      </p:sp>
      <p:sp>
        <p:nvSpPr>
          <p:cNvPr id="24" name="円/楕円 23"/>
          <p:cNvSpPr/>
          <p:nvPr/>
        </p:nvSpPr>
        <p:spPr>
          <a:xfrm rot="20805387">
            <a:off x="1263193" y="2246808"/>
            <a:ext cx="6285284" cy="3245250"/>
          </a:xfrm>
          <a:prstGeom prst="ellipse">
            <a:avLst/>
          </a:prstGeom>
          <a:noFill/>
          <a:ln w="254000" cmpd="thickThin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Picture 206" descr="MC90043158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46" y="3274268"/>
            <a:ext cx="3077801" cy="6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32" descr="1206564349675294349ericlemerdy_Serv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054" y="2402512"/>
            <a:ext cx="896959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円/楕円 27"/>
          <p:cNvSpPr/>
          <p:nvPr/>
        </p:nvSpPr>
        <p:spPr>
          <a:xfrm>
            <a:off x="4840349" y="3326301"/>
            <a:ext cx="604008" cy="2352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 smtClean="0"/>
              <a:t>下水</a:t>
            </a:r>
            <a:endParaRPr kumimoji="1" lang="ja-JP" altLang="en-US" sz="900" dirty="0"/>
          </a:p>
        </p:txBody>
      </p:sp>
      <p:sp>
        <p:nvSpPr>
          <p:cNvPr id="29" name="円/楕円 28"/>
          <p:cNvSpPr/>
          <p:nvPr/>
        </p:nvSpPr>
        <p:spPr>
          <a:xfrm>
            <a:off x="4840349" y="3123916"/>
            <a:ext cx="604008" cy="2352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 smtClean="0"/>
              <a:t>公園</a:t>
            </a:r>
            <a:endParaRPr kumimoji="1" lang="ja-JP" altLang="en-US" sz="900" dirty="0"/>
          </a:p>
        </p:txBody>
      </p:sp>
      <p:sp>
        <p:nvSpPr>
          <p:cNvPr id="30" name="円/楕円 29"/>
          <p:cNvSpPr/>
          <p:nvPr/>
        </p:nvSpPr>
        <p:spPr>
          <a:xfrm>
            <a:off x="4849375" y="2916896"/>
            <a:ext cx="604008" cy="2352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700" dirty="0" smtClean="0"/>
              <a:t>海岸港湾</a:t>
            </a:r>
            <a:endParaRPr kumimoji="1" lang="ja-JP" altLang="en-US" sz="700" dirty="0"/>
          </a:p>
        </p:txBody>
      </p:sp>
      <p:sp>
        <p:nvSpPr>
          <p:cNvPr id="31" name="円/楕円 30"/>
          <p:cNvSpPr/>
          <p:nvPr/>
        </p:nvSpPr>
        <p:spPr>
          <a:xfrm>
            <a:off x="4840349" y="2686942"/>
            <a:ext cx="604008" cy="2352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 smtClean="0"/>
              <a:t>河川</a:t>
            </a:r>
            <a:endParaRPr kumimoji="1" lang="ja-JP" altLang="en-US" sz="900" dirty="0"/>
          </a:p>
        </p:txBody>
      </p:sp>
      <p:sp>
        <p:nvSpPr>
          <p:cNvPr id="33" name="円/楕円 32"/>
          <p:cNvSpPr/>
          <p:nvPr/>
        </p:nvSpPr>
        <p:spPr>
          <a:xfrm>
            <a:off x="4840349" y="2478712"/>
            <a:ext cx="604008" cy="23525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900" dirty="0" smtClean="0"/>
              <a:t>道路</a:t>
            </a:r>
            <a:endParaRPr kumimoji="1" lang="ja-JP" altLang="en-US" sz="900" dirty="0"/>
          </a:p>
        </p:txBody>
      </p:sp>
      <p:grpSp>
        <p:nvGrpSpPr>
          <p:cNvPr id="34" name="グループ化 33"/>
          <p:cNvGrpSpPr/>
          <p:nvPr/>
        </p:nvGrpSpPr>
        <p:grpSpPr>
          <a:xfrm>
            <a:off x="4107712" y="2606697"/>
            <a:ext cx="739405" cy="975632"/>
            <a:chOff x="4601708" y="3428180"/>
            <a:chExt cx="800894" cy="975632"/>
          </a:xfrm>
        </p:grpSpPr>
        <p:sp>
          <p:nvSpPr>
            <p:cNvPr id="37" name="AutoShape 244"/>
            <p:cNvSpPr>
              <a:spLocks noChangeArrowheads="1"/>
            </p:cNvSpPr>
            <p:nvPr/>
          </p:nvSpPr>
          <p:spPr bwMode="auto">
            <a:xfrm>
              <a:off x="4601708" y="4099012"/>
              <a:ext cx="800894" cy="30480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50000">
                  <a:schemeClr val="bg1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0" scaled="1"/>
            </a:gradFill>
            <a:ln w="952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ja-JP" altLang="en-US" sz="1000" dirty="0" smtClean="0">
                  <a:ea typeface="HGPｺﾞｼｯｸE" pitchFamily="50" charset="-128"/>
                </a:rPr>
                <a:t>ノウハウ集</a:t>
              </a:r>
              <a:endParaRPr lang="ja-JP" altLang="en-US" sz="1000" dirty="0">
                <a:ea typeface="HGPｺﾞｼｯｸE" pitchFamily="50" charset="-128"/>
              </a:endParaRPr>
            </a:p>
          </p:txBody>
        </p:sp>
        <p:sp>
          <p:nvSpPr>
            <p:cNvPr id="38" name="AutoShape 244"/>
            <p:cNvSpPr>
              <a:spLocks noChangeArrowheads="1"/>
            </p:cNvSpPr>
            <p:nvPr/>
          </p:nvSpPr>
          <p:spPr bwMode="auto">
            <a:xfrm>
              <a:off x="4601708" y="3875855"/>
              <a:ext cx="800894" cy="30480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ja-JP" altLang="en-US" sz="1000" dirty="0" smtClean="0">
                  <a:ea typeface="HGPｺﾞｼｯｸE" pitchFamily="50" charset="-128"/>
                </a:rPr>
                <a:t>補修データ</a:t>
              </a:r>
              <a:endParaRPr lang="ja-JP" altLang="en-US" sz="1000" dirty="0">
                <a:ea typeface="HGPｺﾞｼｯｸE" pitchFamily="50" charset="-128"/>
              </a:endParaRPr>
            </a:p>
          </p:txBody>
        </p:sp>
        <p:sp>
          <p:nvSpPr>
            <p:cNvPr id="41" name="AutoShape 246"/>
            <p:cNvSpPr>
              <a:spLocks noChangeArrowheads="1"/>
            </p:cNvSpPr>
            <p:nvPr/>
          </p:nvSpPr>
          <p:spPr bwMode="auto">
            <a:xfrm>
              <a:off x="4601708" y="3656780"/>
              <a:ext cx="800894" cy="30480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bg1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</a:gradFill>
            <a:ln w="9525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ja-JP" altLang="en-US" sz="1000" dirty="0" smtClean="0">
                  <a:ea typeface="HGPｺﾞｼｯｸE" pitchFamily="50" charset="-128"/>
                </a:rPr>
                <a:t>点検データ</a:t>
              </a:r>
              <a:endParaRPr lang="ja-JP" altLang="en-US" sz="1000" dirty="0">
                <a:ea typeface="HGPｺﾞｼｯｸE" pitchFamily="50" charset="-128"/>
              </a:endParaRPr>
            </a:p>
          </p:txBody>
        </p:sp>
        <p:sp>
          <p:nvSpPr>
            <p:cNvPr id="42" name="AutoShape 246"/>
            <p:cNvSpPr>
              <a:spLocks noChangeArrowheads="1"/>
            </p:cNvSpPr>
            <p:nvPr/>
          </p:nvSpPr>
          <p:spPr bwMode="auto">
            <a:xfrm>
              <a:off x="4601708" y="3428180"/>
              <a:ext cx="800894" cy="30480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FFCC00"/>
                </a:gs>
                <a:gs pos="5000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 w="9525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ja-JP" altLang="en-US" sz="1000" dirty="0" smtClean="0">
                  <a:ea typeface="HGPｺﾞｼｯｸE" pitchFamily="50" charset="-128"/>
                </a:rPr>
                <a:t>施設データ</a:t>
              </a:r>
              <a:endParaRPr lang="ja-JP" altLang="en-US" sz="1000" dirty="0">
                <a:ea typeface="HGPｺﾞｼｯｸE" pitchFamily="50" charset="-128"/>
              </a:endParaRPr>
            </a:p>
          </p:txBody>
        </p:sp>
      </p:grpSp>
      <p:sp>
        <p:nvSpPr>
          <p:cNvPr id="43" name="AutoShape 200"/>
          <p:cNvSpPr>
            <a:spLocks noChangeArrowheads="1"/>
          </p:cNvSpPr>
          <p:nvPr/>
        </p:nvSpPr>
        <p:spPr bwMode="auto">
          <a:xfrm>
            <a:off x="1805161" y="1796572"/>
            <a:ext cx="1469032" cy="997585"/>
          </a:xfrm>
          <a:prstGeom prst="roundRect">
            <a:avLst>
              <a:gd name="adj" fmla="val 11009"/>
            </a:avLst>
          </a:prstGeom>
          <a:solidFill>
            <a:srgbClr val="FFFFFF"/>
          </a:solidFill>
          <a:ln w="3810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r>
              <a:rPr lang="ja-JP" altLang="en-US" sz="1400" dirty="0">
                <a:ea typeface="HGPｺﾞｼｯｸE" pitchFamily="50" charset="-128"/>
              </a:rPr>
              <a:t>本庁</a:t>
            </a:r>
          </a:p>
        </p:txBody>
      </p:sp>
      <p:pic>
        <p:nvPicPr>
          <p:cNvPr id="52" name="Picture 141" descr="図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70" y="1900688"/>
            <a:ext cx="869450" cy="80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AutoShape 201"/>
          <p:cNvSpPr>
            <a:spLocks noChangeArrowheads="1"/>
          </p:cNvSpPr>
          <p:nvPr/>
        </p:nvSpPr>
        <p:spPr bwMode="auto">
          <a:xfrm>
            <a:off x="603276" y="2848133"/>
            <a:ext cx="1644425" cy="1276350"/>
          </a:xfrm>
          <a:prstGeom prst="roundRect">
            <a:avLst>
              <a:gd name="adj" fmla="val 11009"/>
            </a:avLst>
          </a:prstGeom>
          <a:solidFill>
            <a:srgbClr val="FFFFFF"/>
          </a:solidFill>
          <a:ln w="38100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r>
              <a:rPr lang="ja-JP" altLang="en-US" sz="1200" dirty="0" smtClean="0">
                <a:ea typeface="HGPｺﾞｼｯｸE" pitchFamily="50" charset="-128"/>
              </a:rPr>
              <a:t>土木事務所・工営所</a:t>
            </a:r>
            <a:endParaRPr lang="ja-JP" altLang="en-US" sz="1200" dirty="0">
              <a:ea typeface="HGPｺﾞｼｯｸE" pitchFamily="50" charset="-128"/>
            </a:endParaRPr>
          </a:p>
        </p:txBody>
      </p:sp>
      <p:pic>
        <p:nvPicPr>
          <p:cNvPr id="58" name="Picture 143" descr="図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73" y="3152933"/>
            <a:ext cx="925355" cy="83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AutoShape 249"/>
          <p:cNvSpPr>
            <a:spLocks noChangeArrowheads="1"/>
          </p:cNvSpPr>
          <p:nvPr/>
        </p:nvSpPr>
        <p:spPr bwMode="auto">
          <a:xfrm>
            <a:off x="1012841" y="4607092"/>
            <a:ext cx="1783420" cy="1276350"/>
          </a:xfrm>
          <a:prstGeom prst="roundRect">
            <a:avLst>
              <a:gd name="adj" fmla="val 11009"/>
            </a:avLst>
          </a:prstGeom>
          <a:solidFill>
            <a:schemeClr val="bg1"/>
          </a:solidFill>
          <a:ln w="38100">
            <a:noFill/>
            <a:round/>
            <a:headEnd/>
            <a:tailEnd/>
          </a:ln>
          <a:extLst/>
        </p:spPr>
        <p:txBody>
          <a:bodyPr/>
          <a:lstStyle/>
          <a:p>
            <a:endParaRPr lang="ja-JP" altLang="en-US" sz="1200" dirty="0">
              <a:ea typeface="HGPｺﾞｼｯｸE" pitchFamily="50" charset="-128"/>
            </a:endParaRPr>
          </a:p>
        </p:txBody>
      </p:sp>
      <p:sp>
        <p:nvSpPr>
          <p:cNvPr id="60" name="AutoShape 236"/>
          <p:cNvSpPr>
            <a:spLocks noChangeArrowheads="1"/>
          </p:cNvSpPr>
          <p:nvPr/>
        </p:nvSpPr>
        <p:spPr bwMode="auto">
          <a:xfrm>
            <a:off x="984163" y="4623892"/>
            <a:ext cx="1758743" cy="1277699"/>
          </a:xfrm>
          <a:prstGeom prst="roundRect">
            <a:avLst>
              <a:gd name="adj" fmla="val 11009"/>
            </a:avLst>
          </a:prstGeom>
          <a:noFill/>
          <a:ln w="38100">
            <a:solidFill>
              <a:srgbClr val="66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ja-JP" altLang="en-US" sz="1200" dirty="0" smtClean="0">
                <a:ea typeface="HGPｺﾞｼｯｸE" pitchFamily="50" charset="-128"/>
              </a:rPr>
              <a:t>市町村</a:t>
            </a:r>
            <a:endParaRPr lang="ja-JP" altLang="en-US" sz="1200" dirty="0">
              <a:ea typeface="HGPｺﾞｼｯｸE" pitchFamily="50" charset="-128"/>
            </a:endParaRPr>
          </a:p>
        </p:txBody>
      </p:sp>
      <p:pic>
        <p:nvPicPr>
          <p:cNvPr id="61" name="Picture 142" descr="図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8280" y="4974607"/>
            <a:ext cx="966691" cy="87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AutoShape 249"/>
          <p:cNvSpPr>
            <a:spLocks noChangeArrowheads="1"/>
          </p:cNvSpPr>
          <p:nvPr/>
        </p:nvSpPr>
        <p:spPr bwMode="auto">
          <a:xfrm>
            <a:off x="7245291" y="1738582"/>
            <a:ext cx="1252494" cy="1613803"/>
          </a:xfrm>
          <a:prstGeom prst="roundRect">
            <a:avLst>
              <a:gd name="adj" fmla="val 11009"/>
            </a:avLst>
          </a:prstGeom>
          <a:noFill/>
          <a:ln w="38100">
            <a:solidFill>
              <a:srgbClr val="663300"/>
            </a:solidFill>
            <a:round/>
            <a:headEnd/>
            <a:tailEnd/>
          </a:ln>
          <a:extLst/>
        </p:spPr>
        <p:txBody>
          <a:bodyPr/>
          <a:lstStyle/>
          <a:p>
            <a:r>
              <a:rPr lang="ja-JP" altLang="en-US" sz="1200" dirty="0" smtClean="0">
                <a:ea typeface="HGPｺﾞｼｯｸE" pitchFamily="50" charset="-128"/>
              </a:rPr>
              <a:t>委託点検業者</a:t>
            </a:r>
            <a:endParaRPr lang="en-US" altLang="ja-JP" sz="1200" dirty="0" smtClean="0">
              <a:ea typeface="HGPｺﾞｼｯｸE" pitchFamily="50" charset="-128"/>
            </a:endParaRPr>
          </a:p>
          <a:p>
            <a:r>
              <a:rPr lang="ja-JP" altLang="en-US" sz="1200" dirty="0" smtClean="0">
                <a:ea typeface="HGPｺﾞｼｯｸE" pitchFamily="50" charset="-128"/>
              </a:rPr>
              <a:t>工事受注者</a:t>
            </a:r>
            <a:endParaRPr lang="ja-JP" altLang="en-US" sz="1200" dirty="0">
              <a:ea typeface="HGPｺﾞｼｯｸE" pitchFamily="50" charset="-128"/>
            </a:endParaRPr>
          </a:p>
        </p:txBody>
      </p:sp>
      <p:pic>
        <p:nvPicPr>
          <p:cNvPr id="63" name="Picture 16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462" y="3322286"/>
            <a:ext cx="40451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37" descr="D:\CLIPART\OBJECTS\COMPUTER\CD001.W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042" y="3385345"/>
            <a:ext cx="34442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60049" descr="j0433943[1]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534" y="5097869"/>
            <a:ext cx="673187" cy="72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グループ化 66"/>
          <p:cNvGrpSpPr/>
          <p:nvPr/>
        </p:nvGrpSpPr>
        <p:grpSpPr>
          <a:xfrm rot="19908145">
            <a:off x="6775502" y="3503222"/>
            <a:ext cx="1784135" cy="587594"/>
            <a:chOff x="8109401" y="4467576"/>
            <a:chExt cx="1473705" cy="587594"/>
          </a:xfrm>
        </p:grpSpPr>
        <p:sp>
          <p:nvSpPr>
            <p:cNvPr id="68" name="上カーブ矢印 67"/>
            <p:cNvSpPr/>
            <p:nvPr/>
          </p:nvSpPr>
          <p:spPr>
            <a:xfrm rot="8665737" flipV="1">
              <a:off x="8267977" y="4760608"/>
              <a:ext cx="1315129" cy="294562"/>
            </a:xfrm>
            <a:prstGeom prst="curvedUp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9" name="上カーブ矢印 68"/>
            <p:cNvSpPr/>
            <p:nvPr/>
          </p:nvSpPr>
          <p:spPr>
            <a:xfrm rot="19554532" flipV="1">
              <a:off x="8109401" y="4467576"/>
              <a:ext cx="1315129" cy="294562"/>
            </a:xfrm>
            <a:prstGeom prst="curvedUp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0" name="上カーブ矢印 69"/>
          <p:cNvSpPr/>
          <p:nvPr/>
        </p:nvSpPr>
        <p:spPr>
          <a:xfrm rot="12644385">
            <a:off x="5320752" y="3609012"/>
            <a:ext cx="1463627" cy="304800"/>
          </a:xfrm>
          <a:prstGeom prst="curved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1" name="上カーブ矢印 70"/>
          <p:cNvSpPr/>
          <p:nvPr/>
        </p:nvSpPr>
        <p:spPr>
          <a:xfrm rot="1827209">
            <a:off x="5175500" y="3996858"/>
            <a:ext cx="1463627" cy="304800"/>
          </a:xfrm>
          <a:prstGeom prst="curved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2" name="AutoShape 236"/>
          <p:cNvSpPr>
            <a:spLocks noChangeArrowheads="1"/>
          </p:cNvSpPr>
          <p:nvPr/>
        </p:nvSpPr>
        <p:spPr bwMode="auto">
          <a:xfrm>
            <a:off x="5663033" y="4365104"/>
            <a:ext cx="2077319" cy="1447800"/>
          </a:xfrm>
          <a:prstGeom prst="roundRect">
            <a:avLst>
              <a:gd name="adj" fmla="val 11009"/>
            </a:avLst>
          </a:prstGeom>
          <a:noFill/>
          <a:ln w="38100">
            <a:solidFill>
              <a:srgbClr val="66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ja-JP" sz="1200" dirty="0" smtClean="0">
              <a:ea typeface="HGPｺﾞｼｯｸE" pitchFamily="50" charset="-128"/>
            </a:endParaRPr>
          </a:p>
          <a:p>
            <a:pPr algn="ctr"/>
            <a:r>
              <a:rPr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大阪府都市基盤施設維持管理データベースシステム（仮称）担当</a:t>
            </a:r>
          </a:p>
        </p:txBody>
      </p:sp>
      <p:pic>
        <p:nvPicPr>
          <p:cNvPr id="73" name="Picture 3" descr="MC900433932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449" y="2219193"/>
            <a:ext cx="690115" cy="61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40" descr="図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372" y="2378917"/>
            <a:ext cx="761195" cy="70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グループ化 74"/>
          <p:cNvGrpSpPr/>
          <p:nvPr/>
        </p:nvGrpSpPr>
        <p:grpSpPr>
          <a:xfrm>
            <a:off x="2997367" y="3152152"/>
            <a:ext cx="1011835" cy="697650"/>
            <a:chOff x="2351556" y="1479611"/>
            <a:chExt cx="4634644" cy="2665147"/>
          </a:xfrm>
        </p:grpSpPr>
        <p:grpSp>
          <p:nvGrpSpPr>
            <p:cNvPr id="76" name="グループ化 75"/>
            <p:cNvGrpSpPr/>
            <p:nvPr/>
          </p:nvGrpSpPr>
          <p:grpSpPr>
            <a:xfrm>
              <a:off x="2351556" y="1479611"/>
              <a:ext cx="4634644" cy="2665147"/>
              <a:chOff x="2209006" y="1348215"/>
              <a:chExt cx="4634644" cy="2665147"/>
            </a:xfrm>
          </p:grpSpPr>
          <p:pic>
            <p:nvPicPr>
              <p:cNvPr id="81" name="Picture 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006" y="1348215"/>
                <a:ext cx="4634644" cy="2665147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82" name="正方形/長方形 81"/>
              <p:cNvSpPr/>
              <p:nvPr/>
            </p:nvSpPr>
            <p:spPr>
              <a:xfrm rot="563554">
                <a:off x="4540009" y="2702090"/>
                <a:ext cx="432660" cy="2152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60000"/>
                </a:schemeClr>
              </a:solidFill>
              <a:ln w="63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83" name="Picture 2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12" r="7290"/>
              <a:stretch/>
            </p:blipFill>
            <p:spPr bwMode="auto">
              <a:xfrm>
                <a:off x="2240205" y="1540644"/>
                <a:ext cx="856009" cy="1057508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40000"/>
                    <a:lumOff val="6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84" name="Picture 5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3111" y="1638800"/>
                <a:ext cx="1365325" cy="210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85" name="円/楕円 84"/>
              <p:cNvSpPr/>
              <p:nvPr/>
            </p:nvSpPr>
            <p:spPr>
              <a:xfrm>
                <a:off x="3426722" y="2870888"/>
                <a:ext cx="81950" cy="802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円/楕円 85"/>
              <p:cNvSpPr/>
              <p:nvPr/>
            </p:nvSpPr>
            <p:spPr>
              <a:xfrm>
                <a:off x="3679685" y="3519482"/>
                <a:ext cx="81950" cy="8028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7" name="円/楕円 86"/>
              <p:cNvSpPr/>
              <p:nvPr/>
            </p:nvSpPr>
            <p:spPr>
              <a:xfrm>
                <a:off x="3708614" y="2743445"/>
                <a:ext cx="81950" cy="8028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円/楕円 87"/>
              <p:cNvSpPr/>
              <p:nvPr/>
            </p:nvSpPr>
            <p:spPr>
              <a:xfrm>
                <a:off x="3410911" y="2360067"/>
                <a:ext cx="81950" cy="802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円/楕円 88"/>
              <p:cNvSpPr/>
              <p:nvPr/>
            </p:nvSpPr>
            <p:spPr>
              <a:xfrm>
                <a:off x="3405642" y="3362885"/>
                <a:ext cx="81950" cy="8028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89"/>
              <p:cNvSpPr/>
              <p:nvPr/>
            </p:nvSpPr>
            <p:spPr>
              <a:xfrm rot="563554">
                <a:off x="4091709" y="2624512"/>
                <a:ext cx="432660" cy="21521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  <a:alpha val="60000"/>
                </a:schemeClr>
              </a:solidFill>
              <a:ln w="6350">
                <a:solidFill>
                  <a:schemeClr val="accent3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正方形/長方形 90"/>
              <p:cNvSpPr/>
              <p:nvPr/>
            </p:nvSpPr>
            <p:spPr>
              <a:xfrm rot="563554">
                <a:off x="4985790" y="2772869"/>
                <a:ext cx="432660" cy="21521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  <a:alpha val="60000"/>
                </a:schemeClr>
              </a:solidFill>
              <a:ln w="6350">
                <a:solidFill>
                  <a:schemeClr val="accent3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77" name="Picture 2" descr="C:\Users\Administrator\Desktop\IMG_0075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5" t="17169" r="118" b="44599"/>
            <a:stretch/>
          </p:blipFill>
          <p:spPr bwMode="auto">
            <a:xfrm>
              <a:off x="3286126" y="1781175"/>
              <a:ext cx="3653230" cy="209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8" name="グループ化 77"/>
            <p:cNvGrpSpPr/>
            <p:nvPr/>
          </p:nvGrpSpPr>
          <p:grpSpPr>
            <a:xfrm>
              <a:off x="6080917" y="1785101"/>
              <a:ext cx="845537" cy="953016"/>
              <a:chOff x="6095206" y="1761286"/>
              <a:chExt cx="845537" cy="953016"/>
            </a:xfrm>
          </p:grpSpPr>
          <p:pic>
            <p:nvPicPr>
              <p:cNvPr id="79" name="Picture 5"/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4033"/>
              <a:stretch/>
            </p:blipFill>
            <p:spPr bwMode="auto">
              <a:xfrm>
                <a:off x="6095206" y="1761286"/>
                <a:ext cx="843070" cy="5987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80" name="Picture 5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167"/>
              <a:stretch/>
            </p:blipFill>
            <p:spPr bwMode="auto">
              <a:xfrm>
                <a:off x="6097673" y="2325693"/>
                <a:ext cx="843070" cy="388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</p:grpSp>
      <p:sp>
        <p:nvSpPr>
          <p:cNvPr id="92" name="AutoShape 334"/>
          <p:cNvSpPr>
            <a:spLocks noChangeArrowheads="1"/>
          </p:cNvSpPr>
          <p:nvPr/>
        </p:nvSpPr>
        <p:spPr bwMode="auto">
          <a:xfrm>
            <a:off x="2391158" y="3767990"/>
            <a:ext cx="1716554" cy="571658"/>
          </a:xfrm>
          <a:prstGeom prst="wedgeRoundRectCallout">
            <a:avLst>
              <a:gd name="adj1" fmla="val -3426"/>
              <a:gd name="adj2" fmla="val -7723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anchor="ctr"/>
          <a:lstStyle/>
          <a:p>
            <a:r>
              <a:rPr lang="ja-JP" altLang="en-US" sz="1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確実に点検、診断の記録・保存が可能</a:t>
            </a:r>
            <a:endParaRPr lang="ja-JP" altLang="en-US" sz="14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93" name="Picture 3" descr="MC900433932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85" y="5008002"/>
            <a:ext cx="743855" cy="80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平行四辺形 93"/>
          <p:cNvSpPr/>
          <p:nvPr/>
        </p:nvSpPr>
        <p:spPr>
          <a:xfrm>
            <a:off x="1350105" y="5525868"/>
            <a:ext cx="273403" cy="265578"/>
          </a:xfrm>
          <a:prstGeom prst="parallelogram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円/楕円 94"/>
          <p:cNvSpPr>
            <a:spLocks noChangeAspect="1"/>
          </p:cNvSpPr>
          <p:nvPr/>
        </p:nvSpPr>
        <p:spPr>
          <a:xfrm rot="1800000">
            <a:off x="1300817" y="5622433"/>
            <a:ext cx="87805" cy="1513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1287405" y="5610726"/>
            <a:ext cx="7643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モバイル</a:t>
            </a:r>
            <a:endParaRPr kumimoji="1" lang="ja-JP" altLang="en-US" sz="8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97" name="Picture 3" descr="MC900433932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0" y="3253497"/>
            <a:ext cx="743855" cy="80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平行四辺形 97"/>
          <p:cNvSpPr/>
          <p:nvPr/>
        </p:nvSpPr>
        <p:spPr>
          <a:xfrm>
            <a:off x="910750" y="3771363"/>
            <a:ext cx="273403" cy="265578"/>
          </a:xfrm>
          <a:prstGeom prst="parallelogram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9" name="円/楕円 98"/>
          <p:cNvSpPr>
            <a:spLocks noChangeAspect="1"/>
          </p:cNvSpPr>
          <p:nvPr/>
        </p:nvSpPr>
        <p:spPr>
          <a:xfrm rot="1800000">
            <a:off x="861462" y="3867928"/>
            <a:ext cx="87805" cy="15137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848050" y="3856221"/>
            <a:ext cx="574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モバイル</a:t>
            </a:r>
            <a:endParaRPr kumimoji="1" lang="ja-JP" altLang="en-US" sz="8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7369379" y="2722730"/>
            <a:ext cx="7207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現地調査</a:t>
            </a:r>
            <a:endParaRPr kumimoji="1" lang="ja-JP" altLang="en-US" sz="8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7836610" y="3003394"/>
            <a:ext cx="7207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" dirty="0" smtClean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台帳作成</a:t>
            </a:r>
            <a:endParaRPr kumimoji="1" lang="ja-JP" altLang="en-US" sz="800" dirty="0"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03" name="AutoShape 334"/>
          <p:cNvSpPr>
            <a:spLocks noChangeArrowheads="1"/>
          </p:cNvSpPr>
          <p:nvPr/>
        </p:nvSpPr>
        <p:spPr bwMode="auto">
          <a:xfrm>
            <a:off x="5627246" y="2658184"/>
            <a:ext cx="1618044" cy="735938"/>
          </a:xfrm>
          <a:prstGeom prst="wedgeRoundRectCallout">
            <a:avLst>
              <a:gd name="adj1" fmla="val -3989"/>
              <a:gd name="adj2" fmla="val 8515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anchor="ctr"/>
          <a:lstStyle/>
          <a:p>
            <a:r>
              <a:rPr lang="ja-JP" altLang="en-US" sz="1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職員</a:t>
            </a:r>
            <a:r>
              <a:rPr lang="ja-JP" altLang="en-US" sz="1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</a:t>
            </a:r>
            <a:r>
              <a:rPr lang="ja-JP" altLang="en-US" sz="14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負担を軽減し運用が継続される仕組みの構築</a:t>
            </a:r>
            <a:endParaRPr lang="ja-JP" altLang="en-US" sz="14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104" name="グループ化 103"/>
          <p:cNvGrpSpPr/>
          <p:nvPr/>
        </p:nvGrpSpPr>
        <p:grpSpPr>
          <a:xfrm>
            <a:off x="5627246" y="3973068"/>
            <a:ext cx="748931" cy="556923"/>
            <a:chOff x="5906547" y="4724400"/>
            <a:chExt cx="811212" cy="556923"/>
          </a:xfrm>
        </p:grpSpPr>
        <p:pic>
          <p:nvPicPr>
            <p:cNvPr id="105" name="Picture 37" descr="D:\CLIPART\OBJECTS\COMPUTER\CD001.WM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547" y="4928898"/>
              <a:ext cx="373062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" name="Picture 16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609" y="4724400"/>
              <a:ext cx="438150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7" name="AutoShape 210"/>
          <p:cNvSpPr>
            <a:spLocks noChangeArrowheads="1"/>
          </p:cNvSpPr>
          <p:nvPr/>
        </p:nvSpPr>
        <p:spPr bwMode="auto">
          <a:xfrm>
            <a:off x="5813202" y="3701578"/>
            <a:ext cx="2023407" cy="323919"/>
          </a:xfrm>
          <a:prstGeom prst="roundRect">
            <a:avLst>
              <a:gd name="adj" fmla="val 11009"/>
            </a:avLst>
          </a:prstGeom>
          <a:solidFill>
            <a:schemeClr val="accent3">
              <a:lumMod val="20000"/>
              <a:lumOff val="80000"/>
              <a:alpha val="65000"/>
            </a:schemeClr>
          </a:solidFill>
          <a:ln>
            <a:noFill/>
          </a:ln>
        </p:spPr>
        <p:txBody>
          <a:bodyPr/>
          <a:lstStyle/>
          <a:p>
            <a:r>
              <a:rPr lang="ja-JP" altLang="en-US" sz="1200" dirty="0" smtClean="0">
                <a:latin typeface="HGPｺﾞｼｯｸE" pitchFamily="50" charset="-128"/>
                <a:ea typeface="HGPｺﾞｼｯｸE" pitchFamily="50" charset="-128"/>
              </a:rPr>
              <a:t>納品成果によるデータ更新</a:t>
            </a:r>
            <a:endParaRPr lang="en-US" altLang="ja-JP" sz="1200" dirty="0">
              <a:latin typeface="HGPｺﾞｼｯｸE" pitchFamily="50" charset="-128"/>
              <a:ea typeface="HGPｺﾞｼｯｸE" pitchFamily="50" charset="-128"/>
            </a:endParaRPr>
          </a:p>
        </p:txBody>
      </p:sp>
      <p:sp>
        <p:nvSpPr>
          <p:cNvPr id="108" name="円/楕円 107"/>
          <p:cNvSpPr/>
          <p:nvPr/>
        </p:nvSpPr>
        <p:spPr>
          <a:xfrm>
            <a:off x="2367764" y="4462855"/>
            <a:ext cx="863183" cy="3824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sz="12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共同利用</a:t>
            </a:r>
            <a:endParaRPr kumimoji="1" lang="ja-JP" altLang="en-US" sz="12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0" name="AutoShape 334"/>
          <p:cNvSpPr>
            <a:spLocks noChangeArrowheads="1"/>
          </p:cNvSpPr>
          <p:nvPr/>
        </p:nvSpPr>
        <p:spPr bwMode="auto">
          <a:xfrm>
            <a:off x="4149902" y="4230243"/>
            <a:ext cx="1429474" cy="744365"/>
          </a:xfrm>
          <a:prstGeom prst="wedgeRoundRectCallout">
            <a:avLst>
              <a:gd name="adj1" fmla="val -39434"/>
              <a:gd name="adj2" fmla="val -1418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anchor="ctr"/>
          <a:lstStyle/>
          <a:p>
            <a:r>
              <a:rPr lang="ja-JP" altLang="en-US" sz="14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府域が一体となったノウハウの蓄積・共有</a:t>
            </a:r>
          </a:p>
        </p:txBody>
      </p:sp>
    </p:spTree>
    <p:extLst>
      <p:ext uri="{BB962C8B-B14F-4D97-AF65-F5344CB8AC3E}">
        <p14:creationId xmlns:p14="http://schemas.microsoft.com/office/powerpoint/2010/main" val="720257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0832" y="-171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２．点検データ蓄積・活用・管理体制の確立</a:t>
            </a:r>
            <a:endParaRPr kumimoji="1"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5211683" y="6409038"/>
            <a:ext cx="3505200" cy="365760"/>
          </a:xfrm>
        </p:spPr>
        <p:txBody>
          <a:bodyPr/>
          <a:lstStyle/>
          <a:p>
            <a:r>
              <a:rPr kumimoji="1" lang="ja-JP" altLang="en-US" dirty="0" smtClean="0"/>
              <a:t>参考資料</a:t>
            </a:r>
            <a:r>
              <a:rPr kumimoji="1" lang="ja-JP" altLang="en-US" dirty="0" smtClean="0"/>
              <a:t>４ </a:t>
            </a:r>
            <a:r>
              <a:rPr kumimoji="1" lang="en-US" altLang="ja-JP" dirty="0" smtClean="0"/>
              <a:t>P5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783122"/>
            <a:ext cx="821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</a:t>
            </a:r>
            <a:r>
              <a:rPr kumimoji="1"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r>
              <a:rPr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データベースシステム</a:t>
            </a:r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（仮称</a:t>
            </a:r>
            <a:r>
              <a:rPr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）概略イメージ（その２）</a:t>
            </a:r>
            <a:endParaRPr kumimoji="1"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grpSp>
        <p:nvGrpSpPr>
          <p:cNvPr id="109" name="グループ化 108"/>
          <p:cNvGrpSpPr/>
          <p:nvPr/>
        </p:nvGrpSpPr>
        <p:grpSpPr>
          <a:xfrm>
            <a:off x="292915" y="1186768"/>
            <a:ext cx="8665269" cy="5319608"/>
            <a:chOff x="292915" y="1186768"/>
            <a:chExt cx="8665269" cy="5319608"/>
          </a:xfrm>
        </p:grpSpPr>
        <p:pic>
          <p:nvPicPr>
            <p:cNvPr id="1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36" y="3101023"/>
              <a:ext cx="962868" cy="851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" name="グループ化 111"/>
            <p:cNvGrpSpPr/>
            <p:nvPr/>
          </p:nvGrpSpPr>
          <p:grpSpPr>
            <a:xfrm>
              <a:off x="2180109" y="1525854"/>
              <a:ext cx="4093390" cy="2665147"/>
              <a:chOff x="2351556" y="1479611"/>
              <a:chExt cx="4634644" cy="2665147"/>
            </a:xfrm>
          </p:grpSpPr>
          <p:grpSp>
            <p:nvGrpSpPr>
              <p:cNvPr id="162" name="グループ化 161"/>
              <p:cNvGrpSpPr/>
              <p:nvPr/>
            </p:nvGrpSpPr>
            <p:grpSpPr>
              <a:xfrm>
                <a:off x="2351556" y="1479611"/>
                <a:ext cx="4634644" cy="2665147"/>
                <a:chOff x="2209006" y="1348215"/>
                <a:chExt cx="4634644" cy="2665147"/>
              </a:xfrm>
            </p:grpSpPr>
            <p:pic>
              <p:nvPicPr>
                <p:cNvPr id="167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9006" y="1348215"/>
                  <a:ext cx="4634644" cy="2665147"/>
                </a:xfrm>
                <a:prstGeom prst="rect">
                  <a:avLst/>
                </a:prstGeom>
                <a:noFill/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68" name="正方形/長方形 167"/>
                <p:cNvSpPr/>
                <p:nvPr/>
              </p:nvSpPr>
              <p:spPr>
                <a:xfrm rot="563554">
                  <a:off x="4540009" y="2702090"/>
                  <a:ext cx="432660" cy="215215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  <a:alpha val="60000"/>
                  </a:schemeClr>
                </a:solidFill>
                <a:ln w="6350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16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12" r="7290"/>
                <a:stretch/>
              </p:blipFill>
              <p:spPr bwMode="auto">
                <a:xfrm>
                  <a:off x="2240205" y="1540644"/>
                  <a:ext cx="856009" cy="1057508"/>
                </a:xfrm>
                <a:prstGeom prst="rect">
                  <a:avLst/>
                </a:prstGeom>
                <a:noFill/>
                <a:ln w="9525">
                  <a:solidFill>
                    <a:schemeClr val="accent1">
                      <a:lumMod val="40000"/>
                      <a:lumOff val="60000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170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3111" y="1638800"/>
                  <a:ext cx="1365325" cy="2109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171" name="円/楕円 170"/>
                <p:cNvSpPr/>
                <p:nvPr/>
              </p:nvSpPr>
              <p:spPr>
                <a:xfrm>
                  <a:off x="3426722" y="2870888"/>
                  <a:ext cx="81950" cy="802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2" name="円/楕円 171"/>
                <p:cNvSpPr/>
                <p:nvPr/>
              </p:nvSpPr>
              <p:spPr>
                <a:xfrm>
                  <a:off x="3679685" y="3519482"/>
                  <a:ext cx="81950" cy="80280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3" name="円/楕円 172"/>
                <p:cNvSpPr/>
                <p:nvPr/>
              </p:nvSpPr>
              <p:spPr>
                <a:xfrm>
                  <a:off x="3708614" y="2743445"/>
                  <a:ext cx="81950" cy="80280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4" name="円/楕円 173"/>
                <p:cNvSpPr/>
                <p:nvPr/>
              </p:nvSpPr>
              <p:spPr>
                <a:xfrm>
                  <a:off x="3410911" y="2360067"/>
                  <a:ext cx="81950" cy="8028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5" name="円/楕円 174"/>
                <p:cNvSpPr/>
                <p:nvPr/>
              </p:nvSpPr>
              <p:spPr>
                <a:xfrm>
                  <a:off x="3405642" y="3362885"/>
                  <a:ext cx="81950" cy="80280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6" name="正方形/長方形 175"/>
                <p:cNvSpPr/>
                <p:nvPr/>
              </p:nvSpPr>
              <p:spPr>
                <a:xfrm rot="563554">
                  <a:off x="4091709" y="2624512"/>
                  <a:ext cx="432660" cy="215215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  <a:alpha val="60000"/>
                  </a:schemeClr>
                </a:solidFill>
                <a:ln w="63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7" name="正方形/長方形 176"/>
                <p:cNvSpPr/>
                <p:nvPr/>
              </p:nvSpPr>
              <p:spPr>
                <a:xfrm rot="563554">
                  <a:off x="4985790" y="2772869"/>
                  <a:ext cx="432660" cy="215215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  <a:alpha val="60000"/>
                  </a:schemeClr>
                </a:solidFill>
                <a:ln w="63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pic>
            <p:nvPicPr>
              <p:cNvPr id="163" name="Picture 2" descr="C:\Users\Administrator\Desktop\IMG_0075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45" t="17169" r="118" b="44599"/>
              <a:stretch/>
            </p:blipFill>
            <p:spPr bwMode="auto">
              <a:xfrm>
                <a:off x="3286126" y="1781175"/>
                <a:ext cx="3653230" cy="20985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4" name="グループ化 163"/>
              <p:cNvGrpSpPr/>
              <p:nvPr/>
            </p:nvGrpSpPr>
            <p:grpSpPr>
              <a:xfrm>
                <a:off x="6080917" y="1785101"/>
                <a:ext cx="845537" cy="953016"/>
                <a:chOff x="6095206" y="1761286"/>
                <a:chExt cx="845537" cy="953016"/>
              </a:xfrm>
            </p:grpSpPr>
            <p:pic>
              <p:nvPicPr>
                <p:cNvPr id="165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4033"/>
                <a:stretch/>
              </p:blipFill>
              <p:spPr bwMode="auto">
                <a:xfrm>
                  <a:off x="6095206" y="1761286"/>
                  <a:ext cx="843070" cy="5987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166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0167"/>
                <a:stretch/>
              </p:blipFill>
              <p:spPr bwMode="auto">
                <a:xfrm>
                  <a:off x="6097673" y="2325693"/>
                  <a:ext cx="843070" cy="3886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13" name="円/楕円 112"/>
            <p:cNvSpPr/>
            <p:nvPr/>
          </p:nvSpPr>
          <p:spPr>
            <a:xfrm>
              <a:off x="7174177" y="5772707"/>
              <a:ext cx="75658" cy="8028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円/楕円 113"/>
            <p:cNvSpPr/>
            <p:nvPr/>
          </p:nvSpPr>
          <p:spPr>
            <a:xfrm>
              <a:off x="7200885" y="4996670"/>
              <a:ext cx="75658" cy="8028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5" name="円/楕円 114"/>
            <p:cNvSpPr/>
            <p:nvPr/>
          </p:nvSpPr>
          <p:spPr>
            <a:xfrm>
              <a:off x="6926038" y="4613292"/>
              <a:ext cx="75658" cy="802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6" name="円/楕円 115"/>
            <p:cNvSpPr/>
            <p:nvPr/>
          </p:nvSpPr>
          <p:spPr>
            <a:xfrm>
              <a:off x="6921174" y="5616110"/>
              <a:ext cx="75658" cy="8028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7" name="Picture 2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34" y="1371600"/>
              <a:ext cx="753086" cy="1226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角丸四角形 117"/>
            <p:cNvSpPr/>
            <p:nvPr/>
          </p:nvSpPr>
          <p:spPr>
            <a:xfrm>
              <a:off x="366339" y="2534746"/>
              <a:ext cx="940981" cy="30529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大阪府</a:t>
              </a:r>
              <a:r>
                <a:rPr kumimoji="1" lang="en-US" altLang="ja-JP" sz="1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CALS</a:t>
              </a:r>
              <a:endParaRPr kumimoji="1"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19" name="角丸四角形 118"/>
            <p:cNvSpPr/>
            <p:nvPr/>
          </p:nvSpPr>
          <p:spPr>
            <a:xfrm>
              <a:off x="378633" y="4473066"/>
              <a:ext cx="1660776" cy="28455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現地ツール</a:t>
              </a:r>
              <a:r>
                <a:rPr kumimoji="1" lang="ja-JP" altLang="en-US" sz="9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（現場職員向け）</a:t>
              </a:r>
              <a:endParaRPr kumimoji="1"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20" name="角丸四角形 119"/>
            <p:cNvSpPr/>
            <p:nvPr/>
          </p:nvSpPr>
          <p:spPr>
            <a:xfrm>
              <a:off x="2363021" y="4473177"/>
              <a:ext cx="3264225" cy="28455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予算要求支援システム</a:t>
              </a:r>
              <a:r>
                <a:rPr kumimoji="1" lang="ja-JP" altLang="en-US" sz="9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</a:t>
              </a: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予算</a:t>
              </a:r>
              <a:r>
                <a:rPr kumimoji="1" lang="ja-JP" altLang="en-US" sz="9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計画担当向け）</a:t>
              </a:r>
              <a:endParaRPr kumimoji="1"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121" name="図 2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613" y="1579560"/>
              <a:ext cx="2035113" cy="1158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2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1697" y="2530875"/>
              <a:ext cx="1886522" cy="1443245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3" name="テキスト ボックス 122"/>
            <p:cNvSpPr txBox="1"/>
            <p:nvPr/>
          </p:nvSpPr>
          <p:spPr>
            <a:xfrm>
              <a:off x="6389073" y="1540645"/>
              <a:ext cx="1568388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ja-JP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台帳・調書をファイリング</a:t>
              </a:r>
              <a:endParaRPr kumimoji="1" lang="ja-JP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124" name="グループ化 123"/>
            <p:cNvGrpSpPr/>
            <p:nvPr/>
          </p:nvGrpSpPr>
          <p:grpSpPr>
            <a:xfrm>
              <a:off x="874386" y="5296239"/>
              <a:ext cx="1220800" cy="1024643"/>
              <a:chOff x="1191785" y="5410295"/>
              <a:chExt cx="1322321" cy="1024643"/>
            </a:xfrm>
          </p:grpSpPr>
          <p:pic>
            <p:nvPicPr>
              <p:cNvPr id="160" name="Picture 14" descr="スクリーンショット 2012-05-14 17.40.15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1785" y="5410295"/>
                <a:ext cx="1322321" cy="10246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図 200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4009" y="5446807"/>
                <a:ext cx="1210895" cy="886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5" name="Group 16"/>
            <p:cNvGrpSpPr>
              <a:grpSpLocks/>
            </p:cNvGrpSpPr>
            <p:nvPr/>
          </p:nvGrpSpPr>
          <p:grpSpPr bwMode="auto">
            <a:xfrm>
              <a:off x="292915" y="4870960"/>
              <a:ext cx="1191870" cy="996441"/>
              <a:chOff x="6306" y="7234"/>
              <a:chExt cx="1181" cy="914"/>
            </a:xfrm>
          </p:grpSpPr>
          <p:pic>
            <p:nvPicPr>
              <p:cNvPr id="157" name="Picture 17" descr="スクリーンショット 2012-05-14 17.40.15.png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6" y="7234"/>
                <a:ext cx="1181" cy="9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18" descr="Screenshot_2013-10-10-15-17-55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8" y="7286"/>
                <a:ext cx="1082" cy="8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図 202" descr="1-2-3-1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412" r="18840" b="10345"/>
              <a:stretch>
                <a:fillRect/>
              </a:stretch>
            </p:blipFill>
            <p:spPr bwMode="auto">
              <a:xfrm>
                <a:off x="6619" y="7345"/>
                <a:ext cx="806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6" name="テキスト ボックス 125"/>
            <p:cNvSpPr txBox="1"/>
            <p:nvPr/>
          </p:nvSpPr>
          <p:spPr>
            <a:xfrm>
              <a:off x="366339" y="6002180"/>
              <a:ext cx="1502121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kumimoji="1" lang="ja-JP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調査結果・写真登録</a:t>
              </a:r>
              <a:endParaRPr kumimoji="1" lang="ja-JP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27" name="WordArt 25"/>
            <p:cNvSpPr>
              <a:spLocks noChangeArrowheads="1" noChangeShapeType="1" noTextEdit="1"/>
            </p:cNvSpPr>
            <p:nvPr/>
          </p:nvSpPr>
          <p:spPr bwMode="auto">
            <a:xfrm rot="16200000">
              <a:off x="1436712" y="1584358"/>
              <a:ext cx="330237" cy="73445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hevronInverted">
                <a:avLst>
                  <a:gd name="adj" fmla="val 88365"/>
                </a:avLst>
              </a:prstTxWarp>
            </a:bodyPr>
            <a:lstStyle/>
            <a:p>
              <a:pPr algn="ctr"/>
              <a:r>
                <a:rPr lang="ja-JP" altLang="en-US" sz="3600" kern="10" dirty="0">
                  <a:ln w="57150">
                    <a:solidFill>
                      <a:srgbClr val="B2B2B2"/>
                    </a:solidFill>
                    <a:round/>
                    <a:headEnd/>
                    <a:tailEnd/>
                  </a:ln>
                  <a:solidFill>
                    <a:srgbClr val="B2B2B2"/>
                  </a:solidFill>
                  <a:latin typeface="ＭＳ Ｐゴシック"/>
                  <a:ea typeface="ＭＳ Ｐゴシック"/>
                </a:rPr>
                <a:t>↓</a:t>
              </a:r>
            </a:p>
          </p:txBody>
        </p:sp>
        <p:sp>
          <p:nvSpPr>
            <p:cNvPr id="128" name="WordArt 25"/>
            <p:cNvSpPr>
              <a:spLocks noChangeArrowheads="1" noChangeShapeType="1" noTextEdit="1"/>
            </p:cNvSpPr>
            <p:nvPr/>
          </p:nvSpPr>
          <p:spPr bwMode="auto">
            <a:xfrm rot="10800000">
              <a:off x="4170511" y="4106142"/>
              <a:ext cx="682888" cy="28936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hevronInverted">
                <a:avLst>
                  <a:gd name="adj" fmla="val 88365"/>
                </a:avLst>
              </a:prstTxWarp>
            </a:bodyPr>
            <a:lstStyle/>
            <a:p>
              <a:pPr algn="ctr"/>
              <a:r>
                <a:rPr lang="ja-JP" altLang="en-US" sz="3600" kern="10" dirty="0">
                  <a:ln w="57150">
                    <a:solidFill>
                      <a:srgbClr val="B2B2B2"/>
                    </a:solidFill>
                    <a:round/>
                    <a:headEnd/>
                    <a:tailEnd/>
                  </a:ln>
                  <a:solidFill>
                    <a:srgbClr val="B2B2B2"/>
                  </a:solidFill>
                  <a:latin typeface="ＭＳ Ｐゴシック"/>
                  <a:ea typeface="ＭＳ Ｐゴシック"/>
                </a:rPr>
                <a:t>↓</a:t>
              </a:r>
            </a:p>
          </p:txBody>
        </p:sp>
        <p:sp>
          <p:nvSpPr>
            <p:cNvPr id="129" name="WordArt 25"/>
            <p:cNvSpPr>
              <a:spLocks noChangeArrowheads="1" noChangeShapeType="1" noTextEdit="1"/>
            </p:cNvSpPr>
            <p:nvPr/>
          </p:nvSpPr>
          <p:spPr bwMode="auto">
            <a:xfrm rot="13553527">
              <a:off x="1593642" y="4106179"/>
              <a:ext cx="549637" cy="28929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hevronInverted">
                <a:avLst>
                  <a:gd name="adj" fmla="val 88365"/>
                </a:avLst>
              </a:prstTxWarp>
            </a:bodyPr>
            <a:lstStyle/>
            <a:p>
              <a:pPr algn="ctr"/>
              <a:r>
                <a:rPr lang="ja-JP" altLang="en-US" sz="3600" kern="10" dirty="0">
                  <a:ln w="57150">
                    <a:solidFill>
                      <a:srgbClr val="B2B2B2"/>
                    </a:solidFill>
                    <a:round/>
                    <a:headEnd/>
                    <a:tailEnd/>
                  </a:ln>
                  <a:solidFill>
                    <a:srgbClr val="B2B2B2"/>
                  </a:solidFill>
                  <a:latin typeface="ＭＳ Ｐゴシック"/>
                  <a:ea typeface="ＭＳ Ｐゴシック"/>
                </a:rPr>
                <a:t>↓</a:t>
              </a:r>
            </a:p>
          </p:txBody>
        </p:sp>
        <p:sp>
          <p:nvSpPr>
            <p:cNvPr id="130" name="WordArt 25"/>
            <p:cNvSpPr>
              <a:spLocks noChangeArrowheads="1" noChangeShapeType="1" noTextEdit="1"/>
            </p:cNvSpPr>
            <p:nvPr/>
          </p:nvSpPr>
          <p:spPr bwMode="auto">
            <a:xfrm rot="9424934">
              <a:off x="6623537" y="4114048"/>
              <a:ext cx="507439" cy="31335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hevronInverted">
                <a:avLst>
                  <a:gd name="adj" fmla="val 88365"/>
                </a:avLst>
              </a:prstTxWarp>
            </a:bodyPr>
            <a:lstStyle/>
            <a:p>
              <a:pPr algn="ctr"/>
              <a:r>
                <a:rPr lang="ja-JP" altLang="en-US" sz="3600" kern="10" dirty="0">
                  <a:ln w="57150">
                    <a:solidFill>
                      <a:srgbClr val="B2B2B2"/>
                    </a:solidFill>
                    <a:round/>
                    <a:headEnd/>
                    <a:tailEnd/>
                  </a:ln>
                  <a:solidFill>
                    <a:srgbClr val="B2B2B2"/>
                  </a:solidFill>
                  <a:latin typeface="ＭＳ Ｐゴシック"/>
                  <a:ea typeface="ＭＳ Ｐゴシック"/>
                </a:rPr>
                <a:t>↓</a:t>
              </a:r>
            </a:p>
          </p:txBody>
        </p:sp>
        <p:sp>
          <p:nvSpPr>
            <p:cNvPr id="131" name="角丸四角形 130"/>
            <p:cNvSpPr/>
            <p:nvPr/>
          </p:nvSpPr>
          <p:spPr>
            <a:xfrm>
              <a:off x="5950858" y="4495801"/>
              <a:ext cx="2842125" cy="28455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入力データ作成ツール</a:t>
              </a:r>
              <a:r>
                <a:rPr kumimoji="1" lang="ja-JP" altLang="en-US" sz="9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（業者向け）</a:t>
              </a:r>
              <a:endParaRPr kumimoji="1"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132" name="Picture 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601" y="5506070"/>
              <a:ext cx="2242583" cy="722661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3" name="テキスト ボックス 132"/>
            <p:cNvSpPr txBox="1"/>
            <p:nvPr/>
          </p:nvSpPr>
          <p:spPr>
            <a:xfrm>
              <a:off x="6466161" y="6192764"/>
              <a:ext cx="1568388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ja-JP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図形登録・調書データ入力</a:t>
              </a:r>
              <a:endParaRPr kumimoji="1" lang="ja-JP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34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2940837" y="4077169"/>
              <a:ext cx="682888" cy="28936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hevronInverted">
                <a:avLst>
                  <a:gd name="adj" fmla="val 88365"/>
                </a:avLst>
              </a:prstTxWarp>
            </a:bodyPr>
            <a:lstStyle/>
            <a:p>
              <a:pPr algn="ctr"/>
              <a:r>
                <a:rPr lang="ja-JP" altLang="en-US" sz="3600" kern="10" dirty="0">
                  <a:ln w="57150">
                    <a:solidFill>
                      <a:srgbClr val="B2B2B2"/>
                    </a:solidFill>
                    <a:round/>
                    <a:headEnd/>
                    <a:tailEnd/>
                  </a:ln>
                  <a:solidFill>
                    <a:srgbClr val="B2B2B2"/>
                  </a:solidFill>
                  <a:latin typeface="ＭＳ Ｐゴシック"/>
                  <a:ea typeface="ＭＳ Ｐゴシック"/>
                </a:rPr>
                <a:t>↓</a:t>
              </a:r>
            </a:p>
          </p:txBody>
        </p:sp>
        <p:sp>
          <p:nvSpPr>
            <p:cNvPr id="135" name="テキスト ボックス 134"/>
            <p:cNvSpPr txBox="1"/>
            <p:nvPr/>
          </p:nvSpPr>
          <p:spPr>
            <a:xfrm>
              <a:off x="6965624" y="4139918"/>
              <a:ext cx="154596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共有システムにインポート</a:t>
              </a:r>
              <a:endParaRPr kumimoji="1"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36" name="テキスト ボックス 135"/>
            <p:cNvSpPr txBox="1"/>
            <p:nvPr/>
          </p:nvSpPr>
          <p:spPr>
            <a:xfrm>
              <a:off x="378634" y="2868647"/>
              <a:ext cx="154596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共有システムに直接反映</a:t>
              </a:r>
              <a:endParaRPr kumimoji="1"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37" name="テキスト ボックス 136"/>
            <p:cNvSpPr txBox="1"/>
            <p:nvPr/>
          </p:nvSpPr>
          <p:spPr>
            <a:xfrm>
              <a:off x="2148912" y="4050770"/>
              <a:ext cx="970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基礎データ</a:t>
              </a:r>
              <a:r>
                <a:rPr kumimoji="1"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/>
              </a:r>
              <a:br>
                <a:rPr kumimoji="1"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</a:br>
              <a:r>
                <a:rPr kumimoji="1"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ダウンロード</a:t>
              </a:r>
              <a:endParaRPr kumimoji="1"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38" name="テキスト ボックス 137"/>
            <p:cNvSpPr txBox="1"/>
            <p:nvPr/>
          </p:nvSpPr>
          <p:spPr>
            <a:xfrm>
              <a:off x="4797633" y="4050535"/>
              <a:ext cx="8296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結果データ</a:t>
              </a:r>
              <a:endParaRPr kumimoji="1"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インポート</a:t>
              </a:r>
              <a:endParaRPr kumimoji="1"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39" name="AutoShape 334"/>
            <p:cNvSpPr>
              <a:spLocks noChangeArrowheads="1"/>
            </p:cNvSpPr>
            <p:nvPr/>
          </p:nvSpPr>
          <p:spPr bwMode="auto">
            <a:xfrm>
              <a:off x="7167275" y="4962824"/>
              <a:ext cx="1720944" cy="483138"/>
            </a:xfrm>
            <a:prstGeom prst="wedgeRoundRectCallout">
              <a:avLst>
                <a:gd name="adj1" fmla="val -29172"/>
                <a:gd name="adj2" fmla="val -7790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dist="35921" dir="2700000" algn="ctr" rotWithShape="0">
                <a:schemeClr val="accent2"/>
              </a:outerShdw>
            </a:effectLst>
          </p:spPr>
          <p:txBody>
            <a:bodyPr anchor="ctr"/>
            <a:lstStyle/>
            <a:p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ポイント②</a:t>
              </a:r>
              <a:endParaRPr lang="en-US" altLang="ja-JP" sz="1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職員</a:t>
              </a:r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の</a:t>
              </a:r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負担を軽減し運用が継続される仕組みの構築</a:t>
              </a:r>
              <a:endParaRPr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40" name="角丸四角形 139"/>
            <p:cNvSpPr/>
            <p:nvPr/>
          </p:nvSpPr>
          <p:spPr>
            <a:xfrm>
              <a:off x="2363022" y="1186768"/>
              <a:ext cx="6148563" cy="28455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1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大阪府都市基盤施設維持管理データベースシステム（仮称）　共有</a:t>
              </a:r>
              <a:r>
                <a:rPr lang="ja-JP" altLang="en-US" sz="1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システム</a:t>
              </a:r>
              <a:r>
                <a:rPr lang="ja-JP" altLang="en-US" sz="9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（府・市町村職員向け）</a:t>
              </a:r>
              <a:endParaRPr kumimoji="1"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41" name="AutoShape 334"/>
            <p:cNvSpPr>
              <a:spLocks noChangeArrowheads="1"/>
            </p:cNvSpPr>
            <p:nvPr/>
          </p:nvSpPr>
          <p:spPr bwMode="auto">
            <a:xfrm>
              <a:off x="2100414" y="1545288"/>
              <a:ext cx="1727528" cy="517071"/>
            </a:xfrm>
            <a:prstGeom prst="wedgeRoundRectCallout">
              <a:avLst>
                <a:gd name="adj1" fmla="val 53954"/>
                <a:gd name="adj2" fmla="val 9921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dist="35921" dir="2700000" algn="ctr" rotWithShape="0">
                <a:schemeClr val="accent2"/>
              </a:outerShdw>
            </a:effectLst>
          </p:spPr>
          <p:txBody>
            <a:bodyPr anchor="ctr"/>
            <a:lstStyle/>
            <a:p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ポイント①</a:t>
              </a:r>
              <a:endParaRPr lang="en-US" altLang="ja-JP" sz="1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確実に点検、診断の記録・保存が可能</a:t>
              </a:r>
              <a:endParaRPr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42" name="テキスト ボックス 141"/>
            <p:cNvSpPr txBox="1"/>
            <p:nvPr/>
          </p:nvSpPr>
          <p:spPr>
            <a:xfrm>
              <a:off x="3448639" y="2322008"/>
              <a:ext cx="1633624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損傷ランクに基づき色分け表示</a:t>
              </a:r>
              <a:endParaRPr kumimoji="1" lang="ja-JP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43" name="テキスト ボックス 142"/>
            <p:cNvSpPr txBox="1"/>
            <p:nvPr/>
          </p:nvSpPr>
          <p:spPr>
            <a:xfrm>
              <a:off x="3524338" y="3055067"/>
              <a:ext cx="1803444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地図と施設の概要情報を管理</a:t>
              </a:r>
              <a:endParaRPr kumimoji="1" lang="ja-JP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144" name="Picture 140" descr="図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6799" y="5053983"/>
              <a:ext cx="761195" cy="706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" name="テキスト ボックス 144"/>
            <p:cNvSpPr txBox="1"/>
            <p:nvPr/>
          </p:nvSpPr>
          <p:spPr>
            <a:xfrm>
              <a:off x="6003226" y="5760017"/>
              <a:ext cx="642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点検者が作成</a:t>
              </a:r>
              <a:endParaRPr kumimoji="1"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cxnSp>
          <p:nvCxnSpPr>
            <p:cNvPr id="146" name="直線コネクタ 145"/>
            <p:cNvCxnSpPr/>
            <p:nvPr/>
          </p:nvCxnSpPr>
          <p:spPr>
            <a:xfrm>
              <a:off x="4092847" y="2041071"/>
              <a:ext cx="2516449" cy="5787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テキスト ボックス 146"/>
            <p:cNvSpPr txBox="1"/>
            <p:nvPr/>
          </p:nvSpPr>
          <p:spPr>
            <a:xfrm>
              <a:off x="1457923" y="3574009"/>
              <a:ext cx="1482914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kumimoji="1" lang="ja-JP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要望苦情登録</a:t>
              </a:r>
              <a:endParaRPr kumimoji="1" lang="en-US" altLang="ja-JP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r>
                <a:rPr lang="ja-JP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（ユーザ限定で共有</a:t>
              </a:r>
              <a:r>
                <a:rPr lang="ja-JP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）</a:t>
              </a:r>
              <a:endParaRPr lang="ja-JP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48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608797" y="4142232"/>
              <a:ext cx="682888" cy="28936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hevronInverted">
                <a:avLst>
                  <a:gd name="adj" fmla="val 88365"/>
                </a:avLst>
              </a:prstTxWarp>
            </a:bodyPr>
            <a:lstStyle/>
            <a:p>
              <a:pPr algn="ctr"/>
              <a:r>
                <a:rPr lang="ja-JP" altLang="en-US" sz="3600" kern="10" dirty="0">
                  <a:ln w="57150">
                    <a:solidFill>
                      <a:srgbClr val="B2B2B2"/>
                    </a:solidFill>
                    <a:round/>
                    <a:headEnd/>
                    <a:tailEnd/>
                  </a:ln>
                  <a:solidFill>
                    <a:srgbClr val="B2B2B2"/>
                  </a:solidFill>
                  <a:latin typeface="ＭＳ Ｐゴシック"/>
                  <a:ea typeface="ＭＳ Ｐゴシック"/>
                </a:rPr>
                <a:t>↓</a:t>
              </a:r>
            </a:p>
          </p:txBody>
        </p:sp>
        <p:sp>
          <p:nvSpPr>
            <p:cNvPr id="149" name="WordArt 25"/>
            <p:cNvSpPr>
              <a:spLocks noChangeArrowheads="1" noChangeShapeType="1" noTextEdit="1"/>
            </p:cNvSpPr>
            <p:nvPr/>
          </p:nvSpPr>
          <p:spPr bwMode="auto">
            <a:xfrm rot="10800000">
              <a:off x="632416" y="4142232"/>
              <a:ext cx="682888" cy="28936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hevronInverted">
                <a:avLst>
                  <a:gd name="adj" fmla="val 88365"/>
                </a:avLst>
              </a:prstTxWarp>
            </a:bodyPr>
            <a:lstStyle/>
            <a:p>
              <a:pPr algn="ctr"/>
              <a:r>
                <a:rPr lang="ja-JP" altLang="en-US" sz="3600" kern="10" dirty="0">
                  <a:ln w="57150">
                    <a:solidFill>
                      <a:srgbClr val="B2B2B2"/>
                    </a:solidFill>
                    <a:round/>
                    <a:headEnd/>
                    <a:tailEnd/>
                  </a:ln>
                  <a:solidFill>
                    <a:srgbClr val="B2B2B2"/>
                  </a:solidFill>
                  <a:latin typeface="ＭＳ Ｐゴシック"/>
                  <a:ea typeface="ＭＳ Ｐゴシック"/>
                </a:rPr>
                <a:t>↓</a:t>
              </a:r>
            </a:p>
          </p:txBody>
        </p:sp>
        <p:sp>
          <p:nvSpPr>
            <p:cNvPr id="150" name="角丸四角形 149"/>
            <p:cNvSpPr/>
            <p:nvPr/>
          </p:nvSpPr>
          <p:spPr>
            <a:xfrm>
              <a:off x="330647" y="3764254"/>
              <a:ext cx="1127276" cy="30529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36000" rIns="36000" rtlCol="0" anchor="ctr"/>
            <a:lstStyle/>
            <a:p>
              <a:pPr algn="ctr"/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要望苦情（調整）</a:t>
              </a:r>
              <a:endParaRPr kumimoji="1"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51" name="WordArt 25"/>
            <p:cNvSpPr>
              <a:spLocks noChangeArrowheads="1" noChangeShapeType="1" noTextEdit="1"/>
            </p:cNvSpPr>
            <p:nvPr/>
          </p:nvSpPr>
          <p:spPr bwMode="auto">
            <a:xfrm rot="16200000">
              <a:off x="1436712" y="2998290"/>
              <a:ext cx="330237" cy="73445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hevronInverted">
                <a:avLst>
                  <a:gd name="adj" fmla="val 88365"/>
                </a:avLst>
              </a:prstTxWarp>
            </a:bodyPr>
            <a:lstStyle/>
            <a:p>
              <a:pPr algn="ctr"/>
              <a:r>
                <a:rPr lang="ja-JP" altLang="en-US" sz="3600" kern="10" dirty="0">
                  <a:ln w="57150">
                    <a:solidFill>
                      <a:srgbClr val="B2B2B2"/>
                    </a:solidFill>
                    <a:round/>
                    <a:headEnd/>
                    <a:tailEnd/>
                  </a:ln>
                  <a:solidFill>
                    <a:srgbClr val="B2B2B2"/>
                  </a:solidFill>
                  <a:latin typeface="ＭＳ Ｐゴシック"/>
                  <a:ea typeface="ＭＳ Ｐゴシック"/>
                </a:rPr>
                <a:t>↓</a:t>
              </a:r>
            </a:p>
          </p:txBody>
        </p:sp>
        <p:grpSp>
          <p:nvGrpSpPr>
            <p:cNvPr id="152" name="グループ化 151"/>
            <p:cNvGrpSpPr/>
            <p:nvPr/>
          </p:nvGrpSpPr>
          <p:grpSpPr>
            <a:xfrm>
              <a:off x="2597522" y="4870959"/>
              <a:ext cx="1587554" cy="1268284"/>
              <a:chOff x="6850134" y="3029806"/>
              <a:chExt cx="1323009" cy="936602"/>
            </a:xfrm>
          </p:grpSpPr>
          <p:pic>
            <p:nvPicPr>
              <p:cNvPr id="155" name="Picture 7"/>
              <p:cNvPicPr>
                <a:picLocks noChangeArrowheads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90"/>
              <a:stretch/>
            </p:blipFill>
            <p:spPr bwMode="auto">
              <a:xfrm>
                <a:off x="6850134" y="3029806"/>
                <a:ext cx="1323009" cy="936602"/>
              </a:xfrm>
              <a:prstGeom prst="rect">
                <a:avLst/>
              </a:prstGeom>
              <a:noFill/>
              <a:ln w="3175">
                <a:solidFill>
                  <a:srgbClr val="BFBFB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図 918"/>
              <p:cNvPicPr preferRelativeResize="0">
                <a:picLocks noChangeArrowheads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" t="22813" r="2217" b="4610"/>
              <a:stretch/>
            </p:blipFill>
            <p:spPr bwMode="auto">
              <a:xfrm>
                <a:off x="6905190" y="3222624"/>
                <a:ext cx="1171215" cy="5966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3" name="Picture 7"/>
            <p:cNvPicPr>
              <a:picLocks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0"/>
            <a:stretch/>
          </p:blipFill>
          <p:spPr bwMode="auto">
            <a:xfrm>
              <a:off x="3958079" y="5228425"/>
              <a:ext cx="1647848" cy="1277951"/>
            </a:xfrm>
            <a:prstGeom prst="rect">
              <a:avLst/>
            </a:prstGeom>
            <a:noFill/>
            <a:ln w="3175">
              <a:solidFill>
                <a:srgbClr val="BFBFB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4" name="テキスト ボックス 153"/>
            <p:cNvSpPr txBox="1"/>
            <p:nvPr/>
          </p:nvSpPr>
          <p:spPr>
            <a:xfrm>
              <a:off x="2727606" y="6164748"/>
              <a:ext cx="1462507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予算要求資料作成</a:t>
              </a:r>
              <a:endParaRPr kumimoji="1" lang="ja-JP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721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0832" y="-171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２．点検データ蓄積・活用・管理体制の確立</a:t>
            </a:r>
            <a:endParaRPr kumimoji="1"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5211683" y="6409038"/>
            <a:ext cx="3505200" cy="365760"/>
          </a:xfrm>
        </p:spPr>
        <p:txBody>
          <a:bodyPr/>
          <a:lstStyle/>
          <a:p>
            <a:r>
              <a:rPr kumimoji="1" lang="ja-JP" altLang="en-US" dirty="0" smtClean="0"/>
              <a:t>参考資料</a:t>
            </a:r>
            <a:r>
              <a:rPr kumimoji="1" lang="ja-JP" altLang="en-US" dirty="0" smtClean="0"/>
              <a:t>４ </a:t>
            </a:r>
            <a:r>
              <a:rPr kumimoji="1" lang="en-US" altLang="ja-JP" dirty="0" smtClean="0"/>
              <a:t>P6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67544" y="783122"/>
            <a:ext cx="8215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２</a:t>
            </a:r>
            <a:r>
              <a:rPr kumimoji="1"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</a:rPr>
              <a:t>）</a:t>
            </a:r>
            <a:r>
              <a:rPr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データベースシステム</a:t>
            </a:r>
            <a:r>
              <a:rPr lang="ja-JP" altLang="en-US" dirty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（仮称</a:t>
            </a:r>
            <a:r>
              <a:rPr lang="ja-JP" altLang="en-US" dirty="0" smtClean="0">
                <a:latin typeface="HGSｺﾞｼｯｸM" panose="020B0600000000000000" pitchFamily="50" charset="-128"/>
                <a:ea typeface="HGSｺﾞｼｯｸM" panose="020B0600000000000000" pitchFamily="50" charset="-128"/>
                <a:cs typeface="Meiryo UI" panose="020B0604030504040204" pitchFamily="50" charset="-128"/>
              </a:rPr>
              <a:t>）概略イメージ（その３）</a:t>
            </a:r>
            <a:endParaRPr kumimoji="1" lang="ja-JP" altLang="en-US" dirty="0">
              <a:latin typeface="HGSｺﾞｼｯｸM" panose="020B0600000000000000" pitchFamily="50" charset="-128"/>
              <a:ea typeface="HGSｺﾞｼｯｸM" panose="020B0600000000000000" pitchFamily="50" charset="-128"/>
            </a:endParaRPr>
          </a:p>
        </p:txBody>
      </p:sp>
      <p:grpSp>
        <p:nvGrpSpPr>
          <p:cNvPr id="74" name="グループ化 73"/>
          <p:cNvGrpSpPr/>
          <p:nvPr/>
        </p:nvGrpSpPr>
        <p:grpSpPr>
          <a:xfrm>
            <a:off x="4676640" y="1905000"/>
            <a:ext cx="3975644" cy="2472718"/>
            <a:chOff x="2351556" y="1479611"/>
            <a:chExt cx="4634644" cy="2665147"/>
          </a:xfrm>
        </p:grpSpPr>
        <p:grpSp>
          <p:nvGrpSpPr>
            <p:cNvPr id="75" name="グループ化 74"/>
            <p:cNvGrpSpPr/>
            <p:nvPr/>
          </p:nvGrpSpPr>
          <p:grpSpPr>
            <a:xfrm>
              <a:off x="2351556" y="1479611"/>
              <a:ext cx="4634644" cy="2665147"/>
              <a:chOff x="2209006" y="1348215"/>
              <a:chExt cx="4634644" cy="2665147"/>
            </a:xfrm>
          </p:grpSpPr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006" y="1348215"/>
                <a:ext cx="4634644" cy="2665147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81" name="正方形/長方形 80"/>
              <p:cNvSpPr/>
              <p:nvPr/>
            </p:nvSpPr>
            <p:spPr>
              <a:xfrm rot="563554">
                <a:off x="4540009" y="2702090"/>
                <a:ext cx="432660" cy="2152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60000"/>
                </a:schemeClr>
              </a:solidFill>
              <a:ln w="6350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8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12" r="7290"/>
              <a:stretch/>
            </p:blipFill>
            <p:spPr bwMode="auto">
              <a:xfrm>
                <a:off x="2240205" y="1540644"/>
                <a:ext cx="856009" cy="1057508"/>
              </a:xfrm>
              <a:prstGeom prst="rect">
                <a:avLst/>
              </a:prstGeom>
              <a:noFill/>
              <a:ln w="9525">
                <a:solidFill>
                  <a:schemeClr val="accent1">
                    <a:lumMod val="40000"/>
                    <a:lumOff val="6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83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3111" y="1638800"/>
                <a:ext cx="1365325" cy="210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84" name="円/楕円 83"/>
              <p:cNvSpPr/>
              <p:nvPr/>
            </p:nvSpPr>
            <p:spPr>
              <a:xfrm>
                <a:off x="3426722" y="2870888"/>
                <a:ext cx="81950" cy="802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5" name="円/楕円 84"/>
              <p:cNvSpPr/>
              <p:nvPr/>
            </p:nvSpPr>
            <p:spPr>
              <a:xfrm>
                <a:off x="3679685" y="3519482"/>
                <a:ext cx="81950" cy="8028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円/楕円 85"/>
              <p:cNvSpPr/>
              <p:nvPr/>
            </p:nvSpPr>
            <p:spPr>
              <a:xfrm>
                <a:off x="3708614" y="2743445"/>
                <a:ext cx="81950" cy="8028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7" name="円/楕円 86"/>
              <p:cNvSpPr/>
              <p:nvPr/>
            </p:nvSpPr>
            <p:spPr>
              <a:xfrm>
                <a:off x="3410911" y="2360067"/>
                <a:ext cx="81950" cy="8028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円/楕円 87"/>
              <p:cNvSpPr/>
              <p:nvPr/>
            </p:nvSpPr>
            <p:spPr>
              <a:xfrm>
                <a:off x="3405642" y="3362885"/>
                <a:ext cx="81950" cy="80280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正方形/長方形 88"/>
              <p:cNvSpPr/>
              <p:nvPr/>
            </p:nvSpPr>
            <p:spPr>
              <a:xfrm rot="563554">
                <a:off x="4091709" y="2624512"/>
                <a:ext cx="432660" cy="21521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  <a:alpha val="60000"/>
                </a:schemeClr>
              </a:solidFill>
              <a:ln w="6350">
                <a:solidFill>
                  <a:schemeClr val="accent3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89"/>
              <p:cNvSpPr/>
              <p:nvPr/>
            </p:nvSpPr>
            <p:spPr>
              <a:xfrm rot="563554">
                <a:off x="4985790" y="2772869"/>
                <a:ext cx="432660" cy="21521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  <a:alpha val="60000"/>
                </a:schemeClr>
              </a:solidFill>
              <a:ln w="6350">
                <a:solidFill>
                  <a:schemeClr val="accent3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76" name="Picture 2" descr="C:\Users\Administrator\Desktop\IMG_0075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5" t="17169" r="118" b="44599"/>
            <a:stretch/>
          </p:blipFill>
          <p:spPr bwMode="auto">
            <a:xfrm>
              <a:off x="3286126" y="1781175"/>
              <a:ext cx="3653230" cy="209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7" name="グループ化 76"/>
            <p:cNvGrpSpPr/>
            <p:nvPr/>
          </p:nvGrpSpPr>
          <p:grpSpPr>
            <a:xfrm>
              <a:off x="6080917" y="1785101"/>
              <a:ext cx="845537" cy="953016"/>
              <a:chOff x="6095206" y="1761286"/>
              <a:chExt cx="845537" cy="953016"/>
            </a:xfrm>
          </p:grpSpPr>
          <p:pic>
            <p:nvPicPr>
              <p:cNvPr id="78" name="Picture 5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4033"/>
              <a:stretch/>
            </p:blipFill>
            <p:spPr bwMode="auto">
              <a:xfrm>
                <a:off x="6095206" y="1761286"/>
                <a:ext cx="843070" cy="5987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79" name="Picture 5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167"/>
              <a:stretch/>
            </p:blipFill>
            <p:spPr bwMode="auto">
              <a:xfrm>
                <a:off x="6097673" y="2325693"/>
                <a:ext cx="843070" cy="388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</p:grpSp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24" y="2153175"/>
            <a:ext cx="2180842" cy="235560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4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318" y="4813530"/>
            <a:ext cx="1829632" cy="167945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3" r="23798"/>
          <a:stretch/>
        </p:blipFill>
        <p:spPr bwMode="auto">
          <a:xfrm>
            <a:off x="176379" y="4813530"/>
            <a:ext cx="2247031" cy="167945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6" name="角丸四角形 95"/>
          <p:cNvSpPr/>
          <p:nvPr/>
        </p:nvSpPr>
        <p:spPr>
          <a:xfrm>
            <a:off x="353106" y="4933876"/>
            <a:ext cx="788359" cy="219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ノウハウ集</a:t>
            </a:r>
            <a:endParaRPr kumimoji="1" lang="ja-JP" altLang="en-US" sz="11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7" name="角丸四角形 96"/>
          <p:cNvSpPr/>
          <p:nvPr/>
        </p:nvSpPr>
        <p:spPr>
          <a:xfrm>
            <a:off x="2638618" y="4933875"/>
            <a:ext cx="1253599" cy="21985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110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搭載データ説明</a:t>
            </a:r>
            <a:endParaRPr kumimoji="1" lang="ja-JP" altLang="en-US" sz="11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98" name="直線コネクタ 97"/>
          <p:cNvCxnSpPr/>
          <p:nvPr/>
        </p:nvCxnSpPr>
        <p:spPr>
          <a:xfrm flipH="1">
            <a:off x="640523" y="3990293"/>
            <a:ext cx="273291" cy="94358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/>
          <p:cNvCxnSpPr/>
          <p:nvPr/>
        </p:nvCxnSpPr>
        <p:spPr>
          <a:xfrm>
            <a:off x="984163" y="3990293"/>
            <a:ext cx="2040142" cy="94358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WordArt 25"/>
          <p:cNvSpPr>
            <a:spLocks noChangeArrowheads="1" noChangeShapeType="1" noTextEdit="1"/>
          </p:cNvSpPr>
          <p:nvPr/>
        </p:nvSpPr>
        <p:spPr bwMode="auto">
          <a:xfrm rot="16200000">
            <a:off x="3527518" y="2671054"/>
            <a:ext cx="330237" cy="101596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hevronInverted">
              <a:avLst>
                <a:gd name="adj" fmla="val 92230"/>
              </a:avLst>
            </a:prstTxWarp>
          </a:bodyPr>
          <a:lstStyle/>
          <a:p>
            <a:pPr algn="ctr"/>
            <a:r>
              <a:rPr lang="ja-JP" altLang="en-US" sz="3600" kern="10" dirty="0">
                <a:ln w="5715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B2B2B2"/>
                </a:solidFill>
                <a:latin typeface="ＭＳ Ｐゴシック"/>
                <a:ea typeface="ＭＳ Ｐゴシック"/>
              </a:rPr>
              <a:t>↓</a:t>
            </a: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3119238" y="2885870"/>
            <a:ext cx="7729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ログイン</a:t>
            </a:r>
            <a:endParaRPr kumimoji="1" lang="ja-JP" altLang="en-US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2" name="角丸四角形 101"/>
          <p:cNvSpPr/>
          <p:nvPr/>
        </p:nvSpPr>
        <p:spPr>
          <a:xfrm>
            <a:off x="4799283" y="2166725"/>
            <a:ext cx="2446006" cy="28455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共有システム </a:t>
            </a:r>
            <a:r>
              <a:rPr lang="ja-JP" altLang="en-US" sz="11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地図・検索画面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0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350" y="5043802"/>
            <a:ext cx="1543179" cy="126702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11" y="5043802"/>
            <a:ext cx="750280" cy="125850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5" name="角丸四角形 104"/>
          <p:cNvSpPr/>
          <p:nvPr/>
        </p:nvSpPr>
        <p:spPr>
          <a:xfrm>
            <a:off x="5066987" y="4765838"/>
            <a:ext cx="1495357" cy="219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システム上で図面閲覧</a:t>
            </a:r>
            <a:endParaRPr kumimoji="1" lang="ja-JP" altLang="en-US" sz="11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06" name="図 9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585" y="5043801"/>
            <a:ext cx="1728767" cy="125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角丸四角形 106"/>
          <p:cNvSpPr/>
          <p:nvPr/>
        </p:nvSpPr>
        <p:spPr>
          <a:xfrm>
            <a:off x="7336011" y="4765837"/>
            <a:ext cx="1108883" cy="219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Excel</a:t>
            </a:r>
            <a:r>
              <a:rPr kumimoji="1" lang="ja-JP" altLang="en-US" sz="110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出力</a:t>
            </a:r>
            <a:endParaRPr kumimoji="1" lang="ja-JP" altLang="en-US" sz="11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8" name="AutoShape 334"/>
          <p:cNvSpPr>
            <a:spLocks noChangeArrowheads="1"/>
          </p:cNvSpPr>
          <p:nvPr/>
        </p:nvSpPr>
        <p:spPr bwMode="auto">
          <a:xfrm>
            <a:off x="5173675" y="3807439"/>
            <a:ext cx="2269864" cy="469587"/>
          </a:xfrm>
          <a:prstGeom prst="wedgeRoundRectCallout">
            <a:avLst>
              <a:gd name="adj1" fmla="val 31930"/>
              <a:gd name="adj2" fmla="val -7790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anchor="ctr"/>
          <a:lstStyle/>
          <a:p>
            <a:r>
              <a:rPr lang="ja-JP" altLang="en-US" sz="9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様々な検索条件で登録されているデータを検索し、欲しい情報を閲覧・ダウンロード</a:t>
            </a:r>
            <a:endParaRPr lang="ja-JP" altLang="en-US" sz="9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0" name="WordArt 25"/>
          <p:cNvSpPr>
            <a:spLocks noChangeArrowheads="1" noChangeShapeType="1" noTextEdit="1"/>
          </p:cNvSpPr>
          <p:nvPr/>
        </p:nvSpPr>
        <p:spPr bwMode="auto">
          <a:xfrm rot="10800000" flipV="1">
            <a:off x="5535453" y="4508776"/>
            <a:ext cx="451263" cy="20380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hevronInverted">
              <a:avLst>
                <a:gd name="adj" fmla="val 88365"/>
              </a:avLst>
            </a:prstTxWarp>
          </a:bodyPr>
          <a:lstStyle/>
          <a:p>
            <a:pPr algn="ctr"/>
            <a:r>
              <a:rPr lang="ja-JP" altLang="en-US" sz="3600" kern="10" dirty="0">
                <a:ln w="5715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B2B2B2"/>
                </a:solidFill>
                <a:latin typeface="ＭＳ Ｐゴシック"/>
                <a:ea typeface="ＭＳ Ｐゴシック"/>
              </a:rPr>
              <a:t>↓</a:t>
            </a:r>
          </a:p>
        </p:txBody>
      </p:sp>
      <p:sp>
        <p:nvSpPr>
          <p:cNvPr id="179" name="WordArt 25"/>
          <p:cNvSpPr>
            <a:spLocks noChangeArrowheads="1" noChangeShapeType="1" noTextEdit="1"/>
          </p:cNvSpPr>
          <p:nvPr/>
        </p:nvSpPr>
        <p:spPr bwMode="auto">
          <a:xfrm rot="10800000" flipV="1">
            <a:off x="7664821" y="4508777"/>
            <a:ext cx="451263" cy="20380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hevronInverted">
              <a:avLst>
                <a:gd name="adj" fmla="val 88365"/>
              </a:avLst>
            </a:prstTxWarp>
          </a:bodyPr>
          <a:lstStyle/>
          <a:p>
            <a:pPr algn="ctr"/>
            <a:r>
              <a:rPr lang="ja-JP" altLang="en-US" sz="3600" kern="10" dirty="0">
                <a:ln w="5715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B2B2B2"/>
                </a:solidFill>
                <a:latin typeface="ＭＳ Ｐゴシック"/>
                <a:ea typeface="ＭＳ Ｐゴシック"/>
              </a:rPr>
              <a:t>↓</a:t>
            </a:r>
          </a:p>
        </p:txBody>
      </p:sp>
      <p:grpSp>
        <p:nvGrpSpPr>
          <p:cNvPr id="180" name="グループ化 179"/>
          <p:cNvGrpSpPr/>
          <p:nvPr/>
        </p:nvGrpSpPr>
        <p:grpSpPr>
          <a:xfrm>
            <a:off x="333518" y="2183959"/>
            <a:ext cx="2578885" cy="1447886"/>
            <a:chOff x="285052" y="2613266"/>
            <a:chExt cx="2793345" cy="1447886"/>
          </a:xfrm>
        </p:grpSpPr>
        <p:sp>
          <p:nvSpPr>
            <p:cNvPr id="181" name="正方形/長方形 180"/>
            <p:cNvSpPr/>
            <p:nvPr/>
          </p:nvSpPr>
          <p:spPr>
            <a:xfrm>
              <a:off x="1272540" y="2897825"/>
              <a:ext cx="1241266" cy="11327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82" name="Picture 2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2" t="1676" r="7290" b="5389"/>
            <a:stretch/>
          </p:blipFill>
          <p:spPr bwMode="auto">
            <a:xfrm>
              <a:off x="1363361" y="2839366"/>
              <a:ext cx="1064180" cy="1221786"/>
            </a:xfrm>
            <a:prstGeom prst="rect">
              <a:avLst/>
            </a:prstGeom>
            <a:noFill/>
            <a:ln w="9525">
              <a:solidFill>
                <a:schemeClr val="accent1">
                  <a:lumMod val="40000"/>
                  <a:lumOff val="6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3" name="角丸四角形 182"/>
            <p:cNvSpPr/>
            <p:nvPr/>
          </p:nvSpPr>
          <p:spPr>
            <a:xfrm>
              <a:off x="639997" y="2613266"/>
              <a:ext cx="2438400" cy="28455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共有システム　ポータルサイト</a:t>
              </a:r>
              <a:endParaRPr kumimoji="1"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84" name="AutoShape 334"/>
            <p:cNvSpPr>
              <a:spLocks noChangeArrowheads="1"/>
            </p:cNvSpPr>
            <p:nvPr/>
          </p:nvSpPr>
          <p:spPr bwMode="auto">
            <a:xfrm>
              <a:off x="285052" y="3524895"/>
              <a:ext cx="2263687" cy="533400"/>
            </a:xfrm>
            <a:prstGeom prst="wedgeRoundRectCallout">
              <a:avLst>
                <a:gd name="adj1" fmla="val -4730"/>
                <a:gd name="adj2" fmla="val 7160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dist="35921" dir="2700000" algn="ctr" rotWithShape="0">
                <a:schemeClr val="accent2"/>
              </a:outerShdw>
            </a:effectLst>
          </p:spPr>
          <p:txBody>
            <a:bodyPr anchor="ctr"/>
            <a:lstStyle/>
            <a:p>
              <a:r>
                <a:rPr lang="ja-JP" altLang="en-US" sz="9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ポータルサイトから基準類やノウハウ集、搭載データの概要など維持管理に必要な情報を一括で探すことができる</a:t>
              </a:r>
            </a:p>
          </p:txBody>
        </p:sp>
      </p:grpSp>
      <p:sp>
        <p:nvSpPr>
          <p:cNvPr id="185" name="角丸四角形 184"/>
          <p:cNvSpPr/>
          <p:nvPr/>
        </p:nvSpPr>
        <p:spPr>
          <a:xfrm>
            <a:off x="1181668" y="4933876"/>
            <a:ext cx="1241742" cy="2198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100" dirty="0" smtClean="0">
                <a:solidFill>
                  <a:schemeClr val="tx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マニュアル・基準</a:t>
            </a:r>
            <a:endParaRPr kumimoji="1" lang="ja-JP" altLang="en-US" sz="1100" dirty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19864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アース">
  <a:themeElements>
    <a:clrScheme name="アース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アース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アース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240</TotalTime>
  <Words>836</Words>
  <Application>Microsoft Office PowerPoint</Application>
  <PresentationFormat>画面に合わせる (4:3)</PresentationFormat>
  <Paragraphs>151</Paragraphs>
  <Slides>7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8" baseType="lpstr">
      <vt:lpstr>アース</vt:lpstr>
      <vt:lpstr>効率的・効果的な維持管理の推進 　　　　　　　　　　　　　　　　　　　　　（主な取組状況）</vt:lpstr>
      <vt:lpstr>１．点検の充実（非破壊検査など新技術の導入）</vt:lpstr>
      <vt:lpstr>１．点検の充実（非破壊検査など新技術の導入）</vt:lpstr>
      <vt:lpstr>２．点検データ蓄積・活用・管理体制の確立</vt:lpstr>
      <vt:lpstr>２．点検データ蓄積・活用・管理体制の確立</vt:lpstr>
      <vt:lpstr>２．点検データ蓄積・活用・管理体制の確立</vt:lpstr>
      <vt:lpstr>２．点検データ蓄積・活用・管理体制の確立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大阪府都市基盤施設長寿命化計画（概要版）</dc:title>
  <dc:creator>HOSTNAME</dc:creator>
  <cp:lastModifiedBy>HOSTNAME</cp:lastModifiedBy>
  <cp:revision>25</cp:revision>
  <cp:lastPrinted>2015-12-21T06:08:56Z</cp:lastPrinted>
  <dcterms:created xsi:type="dcterms:W3CDTF">2015-11-17T02:43:53Z</dcterms:created>
  <dcterms:modified xsi:type="dcterms:W3CDTF">2015-12-21T06:17:34Z</dcterms:modified>
</cp:coreProperties>
</file>