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44" r:id="rId2"/>
  </p:sldMasterIdLst>
  <p:notesMasterIdLst>
    <p:notesMasterId r:id="rId5"/>
  </p:notesMasterIdLst>
  <p:sldIdLst>
    <p:sldId id="256" r:id="rId3"/>
    <p:sldId id="258" r:id="rId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F6F7F8-8913-4732-AEA3-7F832FCF49E4}" type="datetimeFigureOut">
              <a:rPr kumimoji="1" lang="ja-JP" altLang="en-US" smtClean="0"/>
              <a:t>2015/11/17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ED8BD2-EA18-4486-8D13-45C074BF6543}" type="slidenum">
              <a:rPr kumimoji="1" lang="ja-JP" altLang="en-US" smtClean="0"/>
              <a:t>‹#›</a:t>
            </a:fld>
            <a:endParaRPr kumimoji="1" lang="ja-JP" altLang="en-US"/>
          </a:p>
        </p:txBody>
      </p:sp>
    </p:spTree>
    <p:extLst>
      <p:ext uri="{BB962C8B-B14F-4D97-AF65-F5344CB8AC3E}">
        <p14:creationId xmlns:p14="http://schemas.microsoft.com/office/powerpoint/2010/main" val="33224221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a:t>
            </a:fld>
            <a:endParaRPr kumimoji="1" lang="ja-JP" altLang="en-US"/>
          </a:p>
        </p:txBody>
      </p:sp>
    </p:spTree>
    <p:extLst>
      <p:ext uri="{BB962C8B-B14F-4D97-AF65-F5344CB8AC3E}">
        <p14:creationId xmlns:p14="http://schemas.microsoft.com/office/powerpoint/2010/main" val="1048991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6400800" y="6355080"/>
            <a:ext cx="2286000" cy="365760"/>
          </a:xfrm>
        </p:spPr>
        <p:txBody>
          <a:bodyPr/>
          <a:lstStyle>
            <a:lvl1pPr>
              <a:defRPr sz="1400"/>
            </a:lvl1pPr>
          </a:lstStyle>
          <a:p>
            <a:fld id="{B4740A63-D308-47F3-AD62-4ABBF3E70190}" type="datetime1">
              <a:rPr kumimoji="1" lang="ja-JP" altLang="en-US" smtClean="0"/>
              <a:t>2015/11/17</a:t>
            </a:fld>
            <a:endParaRPr kumimoji="1" lang="ja-JP" altLang="en-US"/>
          </a:p>
        </p:txBody>
      </p:sp>
      <p:sp>
        <p:nvSpPr>
          <p:cNvPr id="17" name="フッター プレースホルダー 16"/>
          <p:cNvSpPr>
            <a:spLocks noGrp="1"/>
          </p:cNvSpPr>
          <p:nvPr>
            <p:ph type="ftr" sz="quarter" idx="11"/>
          </p:nvPr>
        </p:nvSpPr>
        <p:spPr>
          <a:xfrm>
            <a:off x="2898648" y="6355080"/>
            <a:ext cx="3474720" cy="365760"/>
          </a:xfrm>
        </p:spPr>
        <p:txBody>
          <a:bodyPr/>
          <a:lstStyle/>
          <a:p>
            <a:r>
              <a:rPr kumimoji="1" lang="ja-JP" altLang="en-US" smtClean="0"/>
              <a:t>参考資料３</a:t>
            </a:r>
            <a:endParaRPr kumimoji="1" lang="ja-JP" altLang="en-US"/>
          </a:p>
        </p:txBody>
      </p:sp>
      <p:sp>
        <p:nvSpPr>
          <p:cNvPr id="29" name="スライド番号プレースホルダー 28"/>
          <p:cNvSpPr>
            <a:spLocks noGrp="1"/>
          </p:cNvSpPr>
          <p:nvPr>
            <p:ph type="sldNum" sz="quarter" idx="12"/>
          </p:nvPr>
        </p:nvSpPr>
        <p:spPr>
          <a:xfrm>
            <a:off x="1216152" y="6355080"/>
            <a:ext cx="1219200" cy="365760"/>
          </a:xfrm>
        </p:spPr>
        <p:txBody>
          <a:bodyPr/>
          <a:lstStyle/>
          <a:p>
            <a:fld id="{40F85341-AB73-4280-8395-A80C95690EE8}" type="slidenum">
              <a:rPr kumimoji="1" lang="ja-JP" altLang="en-US" smtClean="0"/>
              <a: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968A054E-698B-418A-8A93-43774CB4DA72}" type="datetime1">
              <a:rPr kumimoji="1" lang="ja-JP" altLang="en-US" smtClean="0"/>
              <a:t>2015/11/17</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参考資料３</a:t>
            </a:r>
            <a:endParaRPr kumimoji="1" lang="ja-JP" altLang="en-US"/>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8EA32A52-2567-4F98-9266-527814D59175}" type="datetime1">
              <a:rPr kumimoji="1" lang="ja-JP" altLang="en-US" smtClean="0"/>
              <a:t>2015/11/17</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参考資料３</a:t>
            </a:r>
            <a:endParaRPr kumimoji="1" lang="ja-JP" altLang="en-US"/>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0D49EC9-9315-4077-B26E-C375FD619774}" type="datetimeFigureOut">
              <a:rPr lang="ja-JP" altLang="en-US" smtClean="0">
                <a:solidFill>
                  <a:prstClr val="black">
                    <a:tint val="75000"/>
                  </a:prstClr>
                </a:solidFill>
              </a:rPr>
              <a:pPr/>
              <a:t>2015/11/17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1FF74BA-52F7-4372-A632-752D7DD2C5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616261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0D49EC9-9315-4077-B26E-C375FD619774}" type="datetimeFigureOut">
              <a:rPr lang="ja-JP" altLang="en-US" smtClean="0">
                <a:solidFill>
                  <a:prstClr val="black">
                    <a:tint val="75000"/>
                  </a:prstClr>
                </a:solidFill>
              </a:rPr>
              <a:pPr/>
              <a:t>2015/11/17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1FF74BA-52F7-4372-A632-752D7DD2C5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967942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0D49EC9-9315-4077-B26E-C375FD619774}" type="datetimeFigureOut">
              <a:rPr lang="ja-JP" altLang="en-US" smtClean="0">
                <a:solidFill>
                  <a:prstClr val="black">
                    <a:tint val="75000"/>
                  </a:prstClr>
                </a:solidFill>
              </a:rPr>
              <a:pPr/>
              <a:t>2015/11/17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1FF74BA-52F7-4372-A632-752D7DD2C5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370883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0D49EC9-9315-4077-B26E-C375FD619774}" type="datetimeFigureOut">
              <a:rPr lang="ja-JP" altLang="en-US" smtClean="0">
                <a:solidFill>
                  <a:prstClr val="black">
                    <a:tint val="75000"/>
                  </a:prstClr>
                </a:solidFill>
              </a:rPr>
              <a:pPr/>
              <a:t>2015/11/17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61FF74BA-52F7-4372-A632-752D7DD2C5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54229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0D49EC9-9315-4077-B26E-C375FD619774}" type="datetimeFigureOut">
              <a:rPr lang="ja-JP" altLang="en-US" smtClean="0">
                <a:solidFill>
                  <a:prstClr val="black">
                    <a:tint val="75000"/>
                  </a:prstClr>
                </a:solidFill>
              </a:rPr>
              <a:pPr/>
              <a:t>2015/11/17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61FF74BA-52F7-4372-A632-752D7DD2C5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816156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0D49EC9-9315-4077-B26E-C375FD619774}" type="datetimeFigureOut">
              <a:rPr lang="ja-JP" altLang="en-US" smtClean="0">
                <a:solidFill>
                  <a:prstClr val="black">
                    <a:tint val="75000"/>
                  </a:prstClr>
                </a:solidFill>
              </a:rPr>
              <a:pPr/>
              <a:t>2015/11/17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61FF74BA-52F7-4372-A632-752D7DD2C5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395294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D49EC9-9315-4077-B26E-C375FD619774}" type="datetimeFigureOut">
              <a:rPr lang="ja-JP" altLang="en-US" smtClean="0">
                <a:solidFill>
                  <a:prstClr val="black">
                    <a:tint val="75000"/>
                  </a:prstClr>
                </a:solidFill>
              </a:rPr>
              <a:pPr/>
              <a:t>2015/11/17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61FF74BA-52F7-4372-A632-752D7DD2C5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199057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0D49EC9-9315-4077-B26E-C375FD619774}" type="datetimeFigureOut">
              <a:rPr lang="ja-JP" altLang="en-US" smtClean="0">
                <a:solidFill>
                  <a:prstClr val="black">
                    <a:tint val="75000"/>
                  </a:prstClr>
                </a:solidFill>
              </a:rPr>
              <a:pPr/>
              <a:t>2015/11/17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61FF74BA-52F7-4372-A632-752D7DD2C5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90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4" name="日付プレースホルダー 3"/>
          <p:cNvSpPr>
            <a:spLocks noGrp="1"/>
          </p:cNvSpPr>
          <p:nvPr>
            <p:ph type="dt" sz="half" idx="10"/>
          </p:nvPr>
        </p:nvSpPr>
        <p:spPr/>
        <p:txBody>
          <a:bodyPr/>
          <a:lstStyle/>
          <a:p>
            <a:fld id="{99851496-AFEB-471C-8550-800A633925AF}" type="datetime1">
              <a:rPr kumimoji="1" lang="ja-JP" altLang="en-US" smtClean="0"/>
              <a:t>2015/11/17</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参考資料３</a:t>
            </a:r>
            <a:endParaRPr kumimoji="1" lang="ja-JP" altLang="en-US"/>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8" name="コンテンツ プレースホルダー 7"/>
          <p:cNvSpPr>
            <a:spLocks noGrp="1"/>
          </p:cNvSpPr>
          <p:nvPr>
            <p:ph sz="quarter" idx="1"/>
          </p:nvPr>
        </p:nvSpPr>
        <p:spPr>
          <a:xfrm>
            <a:off x="457200" y="1219200"/>
            <a:ext cx="8229600"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0D49EC9-9315-4077-B26E-C375FD619774}" type="datetimeFigureOut">
              <a:rPr lang="ja-JP" altLang="en-US" smtClean="0">
                <a:solidFill>
                  <a:prstClr val="black">
                    <a:tint val="75000"/>
                  </a:prstClr>
                </a:solidFill>
              </a:rPr>
              <a:pPr/>
              <a:t>2015/11/17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61FF74BA-52F7-4372-A632-752D7DD2C5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595022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0D49EC9-9315-4077-B26E-C375FD619774}" type="datetimeFigureOut">
              <a:rPr lang="ja-JP" altLang="en-US" smtClean="0">
                <a:solidFill>
                  <a:prstClr val="black">
                    <a:tint val="75000"/>
                  </a:prstClr>
                </a:solidFill>
              </a:rPr>
              <a:pPr/>
              <a:t>2015/11/17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1FF74BA-52F7-4372-A632-752D7DD2C5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940657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0D49EC9-9315-4077-B26E-C375FD619774}" type="datetimeFigureOut">
              <a:rPr lang="ja-JP" altLang="en-US" smtClean="0">
                <a:solidFill>
                  <a:prstClr val="black">
                    <a:tint val="75000"/>
                  </a:prstClr>
                </a:solidFill>
              </a:rPr>
              <a:pPr/>
              <a:t>2015/11/17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1FF74BA-52F7-4372-A632-752D7DD2C5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16389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a:xfrm>
            <a:off x="6400800" y="6355080"/>
            <a:ext cx="2286000" cy="365760"/>
          </a:xfrm>
        </p:spPr>
        <p:txBody>
          <a:bodyPr/>
          <a:lstStyle/>
          <a:p>
            <a:fld id="{FFE2CA2C-1610-4254-BBE8-F20AC527735F}" type="datetime1">
              <a:rPr kumimoji="1" lang="ja-JP" altLang="en-US" smtClean="0"/>
              <a:t>2015/11/17</a:t>
            </a:fld>
            <a:endParaRPr kumimoji="1" lang="ja-JP" altLang="en-US"/>
          </a:p>
        </p:txBody>
      </p:sp>
      <p:sp>
        <p:nvSpPr>
          <p:cNvPr id="5" name="フッター プレースホルダー 4"/>
          <p:cNvSpPr>
            <a:spLocks noGrp="1"/>
          </p:cNvSpPr>
          <p:nvPr>
            <p:ph type="ftr" sz="quarter" idx="11"/>
          </p:nvPr>
        </p:nvSpPr>
        <p:spPr>
          <a:xfrm>
            <a:off x="2898648" y="6355080"/>
            <a:ext cx="3474720" cy="365760"/>
          </a:xfrm>
        </p:spPr>
        <p:txBody>
          <a:bodyPr/>
          <a:lstStyle/>
          <a:p>
            <a:r>
              <a:rPr kumimoji="1" lang="ja-JP" altLang="en-US" smtClean="0"/>
              <a:t>参考資料３</a:t>
            </a:r>
            <a:endParaRPr kumimoji="1" lang="ja-JP" altLang="en-US"/>
          </a:p>
        </p:txBody>
      </p:sp>
      <p:sp>
        <p:nvSpPr>
          <p:cNvPr id="6" name="スライド番号プレースホルダー 5"/>
          <p:cNvSpPr>
            <a:spLocks noGrp="1"/>
          </p:cNvSpPr>
          <p:nvPr>
            <p:ph type="sldNum" sz="quarter" idx="12"/>
          </p:nvPr>
        </p:nvSpPr>
        <p:spPr>
          <a:xfrm>
            <a:off x="1069848" y="6355080"/>
            <a:ext cx="1520952" cy="365760"/>
          </a:xfrm>
        </p:spPr>
        <p:txBody>
          <a:bodyPr/>
          <a:lstStyle/>
          <a:p>
            <a:fld id="{40F85341-AB73-4280-8395-A80C95690EE8}" type="slidenum">
              <a:rPr kumimoji="1" lang="ja-JP" altLang="en-US" smtClean="0"/>
              <a: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A079B5D5-0524-4788-9A0B-0C7F78440357}" type="datetime1">
              <a:rPr kumimoji="1" lang="ja-JP" altLang="en-US" smtClean="0"/>
              <a:t>2015/11/17</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参考資料３</a:t>
            </a:r>
            <a:endParaRPr kumimoji="1" lang="ja-JP" altLang="en-US"/>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219200"/>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7" name="日付プレースホルダー 6"/>
          <p:cNvSpPr>
            <a:spLocks noGrp="1"/>
          </p:cNvSpPr>
          <p:nvPr>
            <p:ph type="dt" sz="half" idx="10"/>
          </p:nvPr>
        </p:nvSpPr>
        <p:spPr/>
        <p:txBody>
          <a:bodyPr/>
          <a:lstStyle/>
          <a:p>
            <a:fld id="{99DB2CE9-AA90-4E71-A80E-4436DCCC50B1}" type="datetime1">
              <a:rPr kumimoji="1" lang="ja-JP" altLang="en-US" smtClean="0"/>
              <a:t>2015/11/17</a:t>
            </a:fld>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smtClean="0"/>
              <a:t>参考資料３</a:t>
            </a:r>
            <a:endParaRPr kumimoji="1" lang="ja-JP" altLang="en-US"/>
          </a:p>
        </p:txBody>
      </p:sp>
      <p:sp>
        <p:nvSpPr>
          <p:cNvPr id="9" name="スライド番号プレースホルダー 8"/>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p>
            <a:fld id="{C3222D1C-10A2-4E75-B821-0E433F367D71}" type="datetime1">
              <a:rPr kumimoji="1" lang="ja-JP" altLang="en-US" smtClean="0"/>
              <a:t>2015/11/17</a:t>
            </a:fld>
            <a:endParaRPr kumimoji="1" lang="ja-JP" altLang="en-US"/>
          </a:p>
        </p:txBody>
      </p:sp>
      <p:sp>
        <p:nvSpPr>
          <p:cNvPr id="4" name="フッター プレースホルダー 3"/>
          <p:cNvSpPr>
            <a:spLocks noGrp="1"/>
          </p:cNvSpPr>
          <p:nvPr>
            <p:ph type="ftr" sz="quarter" idx="11"/>
          </p:nvPr>
        </p:nvSpPr>
        <p:spPr/>
        <p:txBody>
          <a:bodyPr/>
          <a:lstStyle/>
          <a:p>
            <a:r>
              <a:rPr kumimoji="1" lang="ja-JP" altLang="en-US" smtClean="0"/>
              <a:t>参考資料３</a:t>
            </a:r>
            <a:endParaRPr kumimoji="1" lang="ja-JP" altLang="en-US"/>
          </a:p>
        </p:txBody>
      </p:sp>
      <p:sp>
        <p:nvSpPr>
          <p:cNvPr id="5" name="スライド番号プレースホルダー 4"/>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8F43927-A666-466A-89BB-392A51976758}" type="datetime1">
              <a:rPr kumimoji="1" lang="ja-JP" altLang="en-US" smtClean="0"/>
              <a:t>2015/11/17</a:t>
            </a:fld>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smtClean="0"/>
              <a:t>参考資料３</a:t>
            </a:r>
            <a:endParaRPr kumimoji="1" lang="ja-JP" altLang="en-US"/>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AD600ADA-E886-4589-ABC0-C52E92F5C2DD}" type="datetime1">
              <a:rPr kumimoji="1" lang="ja-JP" altLang="en-US" smtClean="0"/>
              <a:t>2015/11/17</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参考資料３</a:t>
            </a:r>
            <a:endParaRPr kumimoji="1" lang="ja-JP" altLang="en-US"/>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ー 11"/>
          <p:cNvSpPr>
            <a:spLocks noGrp="1"/>
          </p:cNvSpPr>
          <p:nvPr>
            <p:ph sz="quarter" idx="1"/>
          </p:nvPr>
        </p:nvSpPr>
        <p:spPr>
          <a:xfrm>
            <a:off x="304800" y="304800"/>
            <a:ext cx="5715000" cy="5715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E170BE7D-6210-4207-90BB-C8D7D2D35C3F}" type="datetime1">
              <a:rPr kumimoji="1" lang="ja-JP" altLang="en-US" smtClean="0"/>
              <a:t>2015/11/17</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参考資料３</a:t>
            </a:r>
            <a:endParaRPr kumimoji="1" lang="ja-JP" altLang="en-US"/>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4192F207-156E-41B2-99FE-D1203BA41D86}" type="datetime1">
              <a:rPr kumimoji="1" lang="ja-JP" altLang="en-US" smtClean="0"/>
              <a:t>2015/11/17</a:t>
            </a:fld>
            <a:endParaRPr kumimoji="1" lang="ja-JP" altLang="en-US"/>
          </a:p>
        </p:txBody>
      </p:sp>
      <p:sp>
        <p:nvSpPr>
          <p:cNvPr id="3" name="フッター プレースホルダー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kumimoji="1" lang="ja-JP" altLang="en-US" smtClean="0"/>
              <a:t>参考資料３</a:t>
            </a:r>
            <a:endParaRPr kumimoji="1" lang="ja-JP" altLang="en-US"/>
          </a:p>
        </p:txBody>
      </p:sp>
      <p:sp>
        <p:nvSpPr>
          <p:cNvPr id="23" name="スライド番号プレースホルダー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0F85341-AB73-4280-8395-A80C95690EE8}" type="slidenum">
              <a:rPr kumimoji="1" lang="ja-JP" altLang="en-US" smtClean="0"/>
              <a: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dt="0"/>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D49EC9-9315-4077-B26E-C375FD619774}" type="datetimeFigureOut">
              <a:rPr lang="ja-JP" altLang="en-US" smtClean="0">
                <a:solidFill>
                  <a:prstClr val="black">
                    <a:tint val="75000"/>
                  </a:prstClr>
                </a:solidFill>
              </a:rPr>
              <a:pPr/>
              <a:t>2015/11/17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FF74BA-52F7-4372-A632-752D7DD2C52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4733763"/>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15616" y="3662536"/>
            <a:ext cx="7385248" cy="990600"/>
          </a:xfrm>
        </p:spPr>
        <p:txBody>
          <a:bodyPr>
            <a:normAutofit/>
          </a:bodyPr>
          <a:lstStyle/>
          <a:p>
            <a:pPr algn="l"/>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大阪府都市基盤施設長寿命化計画（概要版）</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p:txBody>
          <a:bodyPr>
            <a:no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年度第</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回大阪府</a:t>
            </a:r>
            <a:r>
              <a:rPr lang="ja-JP" altLang="en-US" b="1" dirty="0">
                <a:latin typeface="Meiryo UI" panose="020B0604030504040204" pitchFamily="50" charset="-128"/>
                <a:ea typeface="Meiryo UI" panose="020B0604030504040204" pitchFamily="50" charset="-128"/>
                <a:cs typeface="Meiryo UI" panose="020B0604030504040204" pitchFamily="50" charset="-128"/>
              </a:rPr>
              <a:t>都市基盤施設維持管理技術審議会</a:t>
            </a:r>
            <a:r>
              <a:rPr lang="en-US" altLang="ja-JP" b="1" dirty="0">
                <a:latin typeface="Meiryo UI" panose="020B0604030504040204" pitchFamily="50" charset="-128"/>
                <a:ea typeface="Meiryo UI" panose="020B0604030504040204" pitchFamily="50" charset="-128"/>
                <a:cs typeface="Meiryo UI" panose="020B0604030504040204" pitchFamily="50" charset="-128"/>
              </a:rPr>
              <a:t/>
            </a:r>
            <a:br>
              <a:rPr lang="en-US" altLang="ja-JP" b="1" dirty="0">
                <a:latin typeface="Meiryo UI" panose="020B0604030504040204" pitchFamily="50" charset="-128"/>
                <a:ea typeface="Meiryo UI" panose="020B0604030504040204" pitchFamily="50" charset="-128"/>
                <a:cs typeface="Meiryo UI" panose="020B0604030504040204" pitchFamily="50" charset="-128"/>
              </a:rPr>
            </a:b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フッター プレースホルダー 3"/>
          <p:cNvSpPr>
            <a:spLocks noGrp="1"/>
          </p:cNvSpPr>
          <p:nvPr>
            <p:ph type="ftr" sz="quarter" idx="11"/>
          </p:nvPr>
        </p:nvSpPr>
        <p:spPr>
          <a:xfrm>
            <a:off x="5436096" y="260648"/>
            <a:ext cx="3474720" cy="365760"/>
          </a:xfrm>
        </p:spPr>
        <p:txBody>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参考資料３</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64882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1"/>
            <a:ext cx="9143999" cy="26593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5306" tIns="32653" rIns="65306" bIns="32653" numCol="1" spcCol="0" rtlCol="0" fromWordArt="0" anchor="ctr" anchorCtr="0" forceAA="0" compatLnSpc="1">
            <a:prstTxWarp prst="textNoShape">
              <a:avLst/>
            </a:prstTxWarp>
            <a:noAutofit/>
          </a:bodyPr>
          <a:lstStyle/>
          <a:p>
            <a:pPr algn="ctr"/>
            <a:r>
              <a:rPr lang="ja-JP" altLang="en-US" sz="1400" b="1" kern="100" dirty="0">
                <a:solidFill>
                  <a:prstClr val="white"/>
                </a:solidFill>
                <a:ea typeface="Meiryo UI"/>
                <a:cs typeface="Times New Roman"/>
              </a:rPr>
              <a:t>大阪府都市基盤施設長寿命化計画　</a:t>
            </a:r>
            <a:r>
              <a:rPr lang="en-US" altLang="ja-JP" sz="1400" b="1" kern="100" dirty="0">
                <a:solidFill>
                  <a:prstClr val="white"/>
                </a:solidFill>
                <a:ea typeface="Meiryo UI"/>
                <a:cs typeface="Times New Roman"/>
              </a:rPr>
              <a:t>【</a:t>
            </a:r>
            <a:r>
              <a:rPr lang="ja-JP" altLang="en-US" sz="1400" b="1" kern="100" dirty="0">
                <a:solidFill>
                  <a:prstClr val="white"/>
                </a:solidFill>
                <a:ea typeface="Meiryo UI"/>
                <a:cs typeface="Times New Roman"/>
              </a:rPr>
              <a:t>概要版</a:t>
            </a:r>
            <a:r>
              <a:rPr lang="en-US" altLang="ja-JP" sz="1400" b="1" kern="100" dirty="0">
                <a:solidFill>
                  <a:prstClr val="white"/>
                </a:solidFill>
                <a:ea typeface="Meiryo UI"/>
                <a:cs typeface="Times New Roman"/>
              </a:rPr>
              <a:t>】</a:t>
            </a:r>
            <a:r>
              <a:rPr lang="ja-JP" altLang="en-US" sz="1400" b="1" kern="100" dirty="0">
                <a:solidFill>
                  <a:prstClr val="white"/>
                </a:solidFill>
                <a:ea typeface="Meiryo UI"/>
                <a:cs typeface="Times New Roman"/>
              </a:rPr>
              <a:t>　　</a:t>
            </a:r>
            <a:endParaRPr lang="ja-JP" altLang="en-US" sz="1400" kern="100" dirty="0">
              <a:solidFill>
                <a:prstClr val="white"/>
              </a:solidFill>
              <a:ea typeface="HG明朝B"/>
              <a:cs typeface="Times New Roman"/>
            </a:endParaRPr>
          </a:p>
        </p:txBody>
      </p:sp>
      <p:sp>
        <p:nvSpPr>
          <p:cNvPr id="41" name="テキスト ボックス 40"/>
          <p:cNvSpPr txBox="1"/>
          <p:nvPr/>
        </p:nvSpPr>
        <p:spPr>
          <a:xfrm>
            <a:off x="302954" y="1120861"/>
            <a:ext cx="5773447" cy="219841"/>
          </a:xfrm>
          <a:prstGeom prst="rect">
            <a:avLst/>
          </a:prstGeom>
          <a:noFill/>
        </p:spPr>
        <p:txBody>
          <a:bodyPr wrap="square" lIns="65306" tIns="32653" rIns="65306" bIns="32653" rtlCol="0">
            <a:spAutoFit/>
          </a:bodyPr>
          <a:lstStyle/>
          <a:p>
            <a:r>
              <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基本方針</a:t>
            </a:r>
            <a:r>
              <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持続可能な維持管理の仕組みの構築</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44" name="角丸四角形 143"/>
          <p:cNvSpPr/>
          <p:nvPr/>
        </p:nvSpPr>
        <p:spPr>
          <a:xfrm>
            <a:off x="4619974" y="2634648"/>
            <a:ext cx="4483703" cy="2080209"/>
          </a:xfrm>
          <a:prstGeom prst="roundRect">
            <a:avLst>
              <a:gd name="adj" fmla="val 1680"/>
            </a:avLst>
          </a:prstGeom>
          <a:no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rot="0" spcFirstLastPara="0" vert="horz" wrap="square" lIns="65306" tIns="32653" rIns="65306" bIns="32653" numCol="1" spcCol="0" rtlCol="0" fromWordArt="0" anchor="t" anchorCtr="0" forceAA="0" compatLnSpc="1">
            <a:prstTxWarp prst="textNoShape">
              <a:avLst/>
            </a:prstTxWarp>
            <a:noAutofit/>
          </a:bodyPr>
          <a:lstStyle/>
          <a:p>
            <a:pPr algn="just"/>
            <a:endParaRPr lang="en-US" altLang="ja-JP"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900" b="1" kern="100" dirty="0">
                <a:solidFill>
                  <a:prstClr val="black"/>
                </a:solidFill>
                <a:latin typeface="Georgia"/>
                <a:ea typeface="Meiryo UI"/>
                <a:cs typeface="Times New Roman"/>
              </a:rPr>
              <a:t>地域が一体となった維持管理を実践する</a:t>
            </a:r>
            <a:endParaRPr lang="en-US" altLang="ja-JP" sz="900" b="1" kern="100" dirty="0">
              <a:solidFill>
                <a:prstClr val="black"/>
              </a:solidFill>
              <a:latin typeface="Georgia"/>
              <a:ea typeface="Meiryo UI"/>
              <a:cs typeface="Times New Roman"/>
            </a:endParaRPr>
          </a:p>
          <a:p>
            <a:pPr algn="just"/>
            <a:r>
              <a:rPr lang="ja-JP" altLang="en-US" sz="900" i="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○土木事務所毎に大学、管内市町村と連携し、維持管理におけるノウハウの共有や、人材育成</a:t>
            </a:r>
            <a:r>
              <a:rPr lang="ja-JP" altLang="en-US" sz="900" i="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、技術</a:t>
            </a:r>
            <a:r>
              <a:rPr lang="ja-JP" altLang="en-US" sz="900" i="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連携を図る地域維持管理連携プラットフォームを構築</a:t>
            </a:r>
            <a:endParaRPr lang="en-US" altLang="ja-JP" sz="700" b="1" kern="100" dirty="0">
              <a:solidFill>
                <a:prstClr val="black"/>
              </a:solidFill>
              <a:latin typeface="Georgia"/>
              <a:ea typeface="Meiryo UI"/>
              <a:cs typeface="Times New Roman"/>
            </a:endParaRPr>
          </a:p>
          <a:p>
            <a:pPr algn="just"/>
            <a:r>
              <a:rPr lang="ja-JP" altLang="en-US" sz="700" i="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1" i="1" kern="100" dirty="0">
              <a:solidFill>
                <a:prstClr val="black"/>
              </a:solidFill>
              <a:latin typeface="Georgia"/>
              <a:ea typeface="Meiryo UI"/>
              <a:cs typeface="Times New Roman"/>
            </a:endParaRPr>
          </a:p>
          <a:p>
            <a:pPr algn="just"/>
            <a:endParaRPr lang="en-US" altLang="ja-JP" sz="900" b="1" i="1" kern="100" dirty="0">
              <a:solidFill>
                <a:prstClr val="black"/>
              </a:solidFill>
              <a:latin typeface="Georgia"/>
              <a:ea typeface="Meiryo UI"/>
              <a:cs typeface="Times New Roman"/>
            </a:endParaRPr>
          </a:p>
          <a:p>
            <a:pPr algn="just"/>
            <a:endParaRPr lang="en-US" altLang="ja-JP" sz="900" b="1" i="1" kern="100" dirty="0">
              <a:solidFill>
                <a:prstClr val="black"/>
              </a:solidFill>
              <a:latin typeface="Georgia"/>
              <a:ea typeface="Meiryo UI"/>
              <a:cs typeface="Times New Roman"/>
            </a:endParaRPr>
          </a:p>
          <a:p>
            <a:pPr algn="just"/>
            <a:endParaRPr lang="en-US" altLang="ja-JP" sz="900" b="1" i="1" kern="100" dirty="0">
              <a:solidFill>
                <a:prstClr val="black"/>
              </a:solidFill>
              <a:latin typeface="Georgia"/>
              <a:ea typeface="Meiryo UI"/>
              <a:cs typeface="Times New Roman"/>
            </a:endParaRPr>
          </a:p>
          <a:p>
            <a:pPr algn="just"/>
            <a:endParaRPr lang="en-US" altLang="ja-JP" sz="900" b="1" i="1" kern="100" dirty="0">
              <a:solidFill>
                <a:prstClr val="black"/>
              </a:solidFill>
              <a:latin typeface="Georgia"/>
              <a:ea typeface="Meiryo UI"/>
              <a:cs typeface="Times New Roman"/>
            </a:endParaRPr>
          </a:p>
          <a:p>
            <a:pPr algn="just"/>
            <a:endParaRPr lang="en-US" altLang="ja-JP" sz="900" b="1" i="1" kern="100" dirty="0">
              <a:solidFill>
                <a:prstClr val="black"/>
              </a:solidFill>
              <a:latin typeface="Georgia"/>
              <a:ea typeface="Meiryo UI"/>
              <a:cs typeface="Times New Roman"/>
            </a:endParaRPr>
          </a:p>
          <a:p>
            <a:pPr algn="just"/>
            <a:endParaRPr lang="en-US" altLang="ja-JP" sz="900" b="1" i="1" kern="100" dirty="0">
              <a:solidFill>
                <a:prstClr val="black"/>
              </a:solidFill>
              <a:latin typeface="Georgia"/>
              <a:ea typeface="Meiryo UI"/>
              <a:cs typeface="Times New Roman"/>
            </a:endParaRPr>
          </a:p>
          <a:p>
            <a:pPr algn="just"/>
            <a:endParaRPr lang="en-US" altLang="ja-JP" sz="900" b="1" i="1" kern="100" dirty="0">
              <a:solidFill>
                <a:prstClr val="black"/>
              </a:solidFill>
              <a:latin typeface="Georgia"/>
              <a:ea typeface="Meiryo UI"/>
              <a:cs typeface="Times New Roman"/>
            </a:endParaRPr>
          </a:p>
          <a:p>
            <a:pPr algn="just"/>
            <a:endParaRPr lang="en-US" altLang="ja-JP" sz="900" b="1" i="1" kern="100" dirty="0">
              <a:solidFill>
                <a:prstClr val="black"/>
              </a:solidFill>
              <a:latin typeface="Georgia"/>
              <a:ea typeface="Meiryo UI"/>
              <a:cs typeface="Times New Roman"/>
            </a:endParaRPr>
          </a:p>
          <a:p>
            <a:pPr algn="just"/>
            <a:r>
              <a:rPr lang="ja-JP" altLang="en-US" sz="900" b="1" i="1" kern="100" dirty="0">
                <a:solidFill>
                  <a:prstClr val="black"/>
                </a:solidFill>
                <a:latin typeface="Georgia"/>
                <a:ea typeface="Meiryo UI"/>
                <a:cs typeface="Times New Roman"/>
              </a:rPr>
              <a:t>○</a:t>
            </a:r>
            <a:r>
              <a:rPr lang="ja-JP" altLang="en-US" sz="900" i="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維持管理技術者育成の視点で、研修プログラムを分野、経験など技術レベルに応じて体系化し</a:t>
            </a:r>
            <a:r>
              <a:rPr lang="ja-JP" altLang="en-US" sz="900" i="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i="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フィールドワーク等により実践に即した形へ再構築</a:t>
            </a:r>
            <a:endParaRPr lang="en-US" altLang="ja-JP" sz="7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テキスト ボックス 2"/>
          <p:cNvSpPr txBox="1">
            <a:spLocks noChangeArrowheads="1"/>
          </p:cNvSpPr>
          <p:nvPr/>
        </p:nvSpPr>
        <p:spPr bwMode="auto">
          <a:xfrm>
            <a:off x="4630890" y="6224773"/>
            <a:ext cx="4479760" cy="542998"/>
          </a:xfrm>
          <a:prstGeom prst="rect">
            <a:avLst/>
          </a:prstGeom>
          <a:noFill/>
          <a:ln w="9525" cap="flat" cmpd="sng" algn="ctr">
            <a:solidFill>
              <a:schemeClr val="tx1"/>
            </a:solidFill>
            <a:prstDash val="dash"/>
            <a:headEnd/>
            <a:tailEnd/>
          </a:ln>
          <a:effectLst/>
        </p:spPr>
        <p:txBody>
          <a:bodyPr rot="0" vert="horz" wrap="square" lIns="65306" tIns="32653" rIns="65306" bIns="32653" anchor="t" anchorCtr="0">
            <a:noAutofit/>
          </a:bodyPr>
          <a:lstStyle/>
          <a:p>
            <a:pPr algn="just">
              <a:lnSpc>
                <a:spcPts val="1571"/>
              </a:lnSpc>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H27.2.19</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3.20  </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「大阪府都市基盤施設長寿命化計画（案）」についてパブリックコメント  </a:t>
            </a: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71"/>
              </a:lnSpc>
            </a:pPr>
            <a:r>
              <a:rPr lang="ja-JP" altLang="en-US" sz="9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H27.3.31</a:t>
            </a:r>
            <a:r>
              <a:rPr lang="ja-JP" altLang="en-US" sz="9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9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策定　</a:t>
            </a:r>
            <a:endParaRPr lang="en-US" altLang="ja-JP" sz="9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71"/>
              </a:lnSpc>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8" name="角丸四角形 147"/>
          <p:cNvSpPr/>
          <p:nvPr/>
        </p:nvSpPr>
        <p:spPr>
          <a:xfrm>
            <a:off x="4630889" y="4865220"/>
            <a:ext cx="4479760" cy="1943366"/>
          </a:xfrm>
          <a:prstGeom prst="roundRect">
            <a:avLst>
              <a:gd name="adj" fmla="val 1416"/>
            </a:avLst>
          </a:prstGeom>
          <a:no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rot="0" spcFirstLastPara="0" vert="horz" wrap="square" lIns="65306" tIns="32653" rIns="65306" bIns="32653" numCol="1" spcCol="0" rtlCol="0" fromWordArt="0" anchor="ctr" anchorCtr="0" forceAA="0" compatLnSpc="1">
            <a:prstTxWarp prst="textNoShape">
              <a:avLst/>
            </a:prstTxWarp>
            <a:noAutofit/>
          </a:bodyPr>
          <a:lstStyle/>
          <a:p>
            <a:pPr>
              <a:lnSpc>
                <a:spcPts val="1071"/>
              </a:lnSpc>
            </a:pPr>
            <a:endParaRPr lang="ja-JP" altLang="ja-JP" sz="1400" kern="100" dirty="0">
              <a:solidFill>
                <a:prstClr val="black"/>
              </a:solidFill>
              <a:ea typeface="HG明朝B"/>
              <a:cs typeface="Times New Roman"/>
            </a:endParaRPr>
          </a:p>
        </p:txBody>
      </p:sp>
      <p:sp>
        <p:nvSpPr>
          <p:cNvPr id="149" name="テキスト ボックス 2"/>
          <p:cNvSpPr txBox="1">
            <a:spLocks noChangeArrowheads="1"/>
          </p:cNvSpPr>
          <p:nvPr/>
        </p:nvSpPr>
        <p:spPr bwMode="auto">
          <a:xfrm>
            <a:off x="4738470" y="5046504"/>
            <a:ext cx="4308313" cy="851342"/>
          </a:xfrm>
          <a:prstGeom prst="rect">
            <a:avLst/>
          </a:prstGeom>
          <a:noFill/>
          <a:ln w="9525" cap="flat" cmpd="sng" algn="ctr">
            <a:solidFill>
              <a:schemeClr val="tx1"/>
            </a:solidFill>
            <a:prstDash val="solid"/>
            <a:headEnd/>
            <a:tailEnd/>
          </a:ln>
          <a:effectLst/>
        </p:spPr>
        <p:txBody>
          <a:bodyPr rot="0" vert="horz" wrap="square" lIns="65306" tIns="32653" rIns="65306" bIns="32653" anchor="t" anchorCtr="0">
            <a:noAutofit/>
          </a:bodyPr>
          <a:lstStyle/>
          <a:p>
            <a:pPr algn="just">
              <a:lnSpc>
                <a:spcPts val="1571"/>
              </a:lnSpc>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H25.12.4:</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大阪府都市基盤施設維持管理技術審議会へ諮問</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71"/>
              </a:lnSpc>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「都市基盤施設の効率的・効果的な維持管理・更新に関する長寿命化計画について」</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71"/>
              </a:lnSpc>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審議会２回、各部会</a:t>
            </a:r>
            <a:r>
              <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回開催</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71"/>
              </a:lnSpc>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a:solidFill>
                  <a:prstClr val="black"/>
                </a:solidFill>
                <a:ea typeface="Meiryo UI"/>
                <a:cs typeface="Times New Roman"/>
              </a:rPr>
              <a:t>大阪府都市基盤施設維持管理技術審議会より「答申」</a:t>
            </a:r>
            <a:endParaRPr lang="en-US" altLang="ja-JP" sz="900" kern="100" dirty="0">
              <a:solidFill>
                <a:prstClr val="black"/>
              </a:solidFill>
              <a:ea typeface="Meiryo UI"/>
              <a:cs typeface="Times New Roman"/>
            </a:endParaRPr>
          </a:p>
        </p:txBody>
      </p:sp>
      <p:sp>
        <p:nvSpPr>
          <p:cNvPr id="150" name="角丸四角形 149"/>
          <p:cNvSpPr/>
          <p:nvPr/>
        </p:nvSpPr>
        <p:spPr>
          <a:xfrm>
            <a:off x="4615431" y="2527577"/>
            <a:ext cx="4483704" cy="239181"/>
          </a:xfrm>
          <a:prstGeom prst="roundRect">
            <a:avLst>
              <a:gd name="adj" fmla="val 2209"/>
            </a:avLst>
          </a:prstGeom>
          <a:ln/>
          <a:effectLst/>
        </p:spPr>
        <p:style>
          <a:lnRef idx="0">
            <a:schemeClr val="dk1"/>
          </a:lnRef>
          <a:fillRef idx="3">
            <a:schemeClr val="dk1"/>
          </a:fillRef>
          <a:effectRef idx="3">
            <a:schemeClr val="dk1"/>
          </a:effectRef>
          <a:fontRef idx="minor">
            <a:schemeClr val="lt1"/>
          </a:fontRef>
        </p:style>
        <p:txBody>
          <a:bodyPr rot="0" spcFirstLastPara="0" vert="horz" wrap="square" lIns="65306" tIns="32653" rIns="65306" bIns="32653" numCol="1" spcCol="0" rtlCol="0" fromWordArt="0" anchor="t" anchorCtr="0" forceAA="0" compatLnSpc="1">
            <a:prstTxWarp prst="textNoShape">
              <a:avLst/>
            </a:prstTxWarp>
            <a:noAutofit/>
          </a:bodyPr>
          <a:lstStyle/>
          <a:p>
            <a:pPr algn="just"/>
            <a:r>
              <a:rPr lang="en-US" altLang="ja-JP"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持続可能な維持管理の仕組みの構築  </a:t>
            </a:r>
            <a:r>
              <a:rPr lang="en-US" altLang="ja-JP"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主な取組み）</a:t>
            </a:r>
            <a:endParaRPr lang="en-US" altLang="ja-JP"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ja-JP" altLang="en-US"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二等辺三角形 150"/>
          <p:cNvSpPr/>
          <p:nvPr/>
        </p:nvSpPr>
        <p:spPr>
          <a:xfrm rot="10800000">
            <a:off x="4907097" y="5982572"/>
            <a:ext cx="3942572" cy="16189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lang="ja-JP" altLang="en-US">
              <a:solidFill>
                <a:prstClr val="white"/>
              </a:solidFill>
            </a:endParaRPr>
          </a:p>
        </p:txBody>
      </p:sp>
      <p:sp>
        <p:nvSpPr>
          <p:cNvPr id="53" name="テキスト ボックス 52"/>
          <p:cNvSpPr txBox="1"/>
          <p:nvPr/>
        </p:nvSpPr>
        <p:spPr>
          <a:xfrm>
            <a:off x="4668343" y="4766292"/>
            <a:ext cx="719012" cy="204443"/>
          </a:xfrm>
          <a:prstGeom prst="rect">
            <a:avLst/>
          </a:prstGeom>
          <a:solidFill>
            <a:schemeClr val="bg1"/>
          </a:solidFill>
          <a:ln w="19050">
            <a:solidFill>
              <a:schemeClr val="tx1"/>
            </a:solidFill>
          </a:ln>
        </p:spPr>
        <p:txBody>
          <a:bodyPr wrap="square" lIns="65306" tIns="32653" rIns="65306" bIns="32653" rtlCol="0">
            <a:spAutoFit/>
          </a:bodyPr>
          <a:lstStyle/>
          <a:p>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策定経緯</a:t>
            </a:r>
          </a:p>
        </p:txBody>
      </p:sp>
      <p:sp>
        <p:nvSpPr>
          <p:cNvPr id="55" name="テキスト ボックス 54"/>
          <p:cNvSpPr txBox="1"/>
          <p:nvPr/>
        </p:nvSpPr>
        <p:spPr>
          <a:xfrm>
            <a:off x="35496" y="469869"/>
            <a:ext cx="9063639" cy="773830"/>
          </a:xfrm>
          <a:prstGeom prst="rect">
            <a:avLst/>
          </a:prstGeom>
          <a:noFill/>
          <a:ln>
            <a:noFill/>
          </a:ln>
        </p:spPr>
        <p:txBody>
          <a:bodyPr wrap="square" lIns="65306" tIns="32653" rIns="65306" bIns="32653" rtlCol="0">
            <a:spAutoFit/>
          </a:bodyPr>
          <a:lstStyle/>
          <a:p>
            <a:r>
              <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　的</a:t>
            </a:r>
            <a:r>
              <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○高度経済成長期に集中的に整備された都市基盤施設について、これまでの点検、補修などで蓄積されたデータを活用し、最新の専門的な知見に基づき、より一層、戦略的な</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維持管理を推進するため、「大阪府都市基盤施設長寿命化計画」を策定</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○特に、施設毎に更新時期の見極めの考え方を明確化し、将来の更新時期を平準化</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○「効率的・効果的な維持管理の推進」や「持続可能な維持管理の仕組みの構築」に向け、今後</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年を見通した「基本方針」と、分野・施設毎の対応方針を定めた「行動計画」で構成</a:t>
            </a:r>
          </a:p>
          <a:p>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45784" y="394377"/>
            <a:ext cx="9053351" cy="2108806"/>
          </a:xfrm>
          <a:prstGeom prst="roundRect">
            <a:avLst>
              <a:gd name="adj" fmla="val 277"/>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lang="ja-JP" altLang="en-US">
              <a:solidFill>
                <a:prstClr val="white"/>
              </a:solidFill>
            </a:endParaRPr>
          </a:p>
        </p:txBody>
      </p:sp>
      <p:sp>
        <p:nvSpPr>
          <p:cNvPr id="5" name="テキスト ボックス 4"/>
          <p:cNvSpPr txBox="1"/>
          <p:nvPr/>
        </p:nvSpPr>
        <p:spPr>
          <a:xfrm>
            <a:off x="91140" y="277406"/>
            <a:ext cx="952467" cy="204443"/>
          </a:xfrm>
          <a:prstGeom prst="rect">
            <a:avLst/>
          </a:prstGeom>
          <a:solidFill>
            <a:schemeClr val="bg1"/>
          </a:solidFill>
          <a:ln w="19050">
            <a:solidFill>
              <a:schemeClr val="tx1"/>
            </a:solidFill>
          </a:ln>
        </p:spPr>
        <p:txBody>
          <a:bodyPr wrap="square" lIns="65306" tIns="32653" rIns="65306" bIns="32653" rtlCol="0">
            <a:spAutoFit/>
          </a:bodyPr>
          <a:lstStyle/>
          <a:p>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計画の概要</a:t>
            </a:r>
          </a:p>
        </p:txBody>
      </p:sp>
      <p:sp>
        <p:nvSpPr>
          <p:cNvPr id="63" name="テキスト ボックス 62"/>
          <p:cNvSpPr txBox="1"/>
          <p:nvPr/>
        </p:nvSpPr>
        <p:spPr>
          <a:xfrm>
            <a:off x="3895899" y="1321853"/>
            <a:ext cx="2990644" cy="896940"/>
          </a:xfrm>
          <a:prstGeom prst="rect">
            <a:avLst/>
          </a:prstGeom>
          <a:noFill/>
          <a:ln>
            <a:solidFill>
              <a:schemeClr val="tx1"/>
            </a:solidFill>
            <a:prstDash val="dash"/>
          </a:ln>
        </p:spPr>
        <p:txBody>
          <a:bodyPr wrap="square" lIns="65306" tIns="32653" rIns="65306" bIns="32653" rtlCol="0">
            <a:spAutoFit/>
          </a:bodyPr>
          <a:lstStyle/>
          <a:p>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取組ポイント</a:t>
            </a:r>
            <a:endParaRPr lang="en-US" altLang="ja-JP"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１）人材の育成と確保、技術力向上と継承の仕組みを構築する</a:t>
            </a: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２）地域が一体となった維持管理を実践する</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・地域維持管理連携プラットフォームの構築</a:t>
            </a:r>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１</a:t>
            </a:r>
            <a:r>
              <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共通</a:t>
            </a: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３）維持管理業務の改善を図る　</a:t>
            </a:r>
            <a:endParaRPr lang="en-US"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1280206" y="1320195"/>
            <a:ext cx="2571714" cy="1035440"/>
          </a:xfrm>
          <a:prstGeom prst="rect">
            <a:avLst/>
          </a:prstGeom>
          <a:noFill/>
          <a:ln>
            <a:solidFill>
              <a:schemeClr val="tx1"/>
            </a:solidFill>
            <a:prstDash val="dash"/>
          </a:ln>
        </p:spPr>
        <p:txBody>
          <a:bodyPr wrap="square" lIns="65306" tIns="32653" rIns="65306" bIns="32653" rtlCol="0">
            <a:spAutoFit/>
          </a:bodyPr>
          <a:lstStyle/>
          <a:p>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取組ポイント</a:t>
            </a:r>
            <a:endParaRPr lang="en-US" altLang="ja-JP"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１）致命的な不具合を見逃さない</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・点検の充実、非破壊検査など新技術の導入</a:t>
            </a:r>
            <a:endParaRPr lang="en-US"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２）予防保全をレベルアップする</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・点検データ蓄積などにより、予防保全を高度化　</a:t>
            </a:r>
            <a:endParaRPr lang="en-US"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３）更新時期をしっかり見極める</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・各施設の更新判定</a:t>
            </a:r>
            <a:r>
              <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フローを設定</a:t>
            </a:r>
          </a:p>
        </p:txBody>
      </p:sp>
      <p:sp>
        <p:nvSpPr>
          <p:cNvPr id="58" name="角丸四角形 57"/>
          <p:cNvSpPr/>
          <p:nvPr/>
        </p:nvSpPr>
        <p:spPr>
          <a:xfrm>
            <a:off x="289005" y="2793604"/>
            <a:ext cx="4273122" cy="639045"/>
          </a:xfrm>
          <a:prstGeom prst="roundRect">
            <a:avLst>
              <a:gd name="adj" fmla="val 2209"/>
            </a:avLst>
          </a:prstGeom>
          <a:no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rot="0" spcFirstLastPara="0" vert="horz" wrap="square" lIns="65306" tIns="32653" rIns="65306" bIns="32653" numCol="1" spcCol="0" rtlCol="0" fromWordArt="0" anchor="t" anchorCtr="0" forceAA="0" compatLnSpc="1">
            <a:prstTxWarp prst="textNoShape">
              <a:avLst/>
            </a:prstTxWarp>
            <a:noAutofit/>
          </a:bodyPr>
          <a:lstStyle/>
          <a:p>
            <a:pPr algn="just"/>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管理施設：</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193</a:t>
            </a:r>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路線　総延長</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1,527km</a:t>
            </a:r>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橋梁：</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2,209</a:t>
            </a:r>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橋　トンネル：</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トンネル</a:t>
            </a:r>
            <a:endPar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○橋梁の近接目視点検は</a:t>
            </a:r>
            <a:r>
              <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回に加え、施設の状況に応じて中間点検の導入や直営点検を実施</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○目視できない部分に対して、非破壊検査などの新技術を定期的な点検に導入</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＊道路下の空洞に対して、走行型レーダー調査を実施　</a:t>
            </a:r>
            <a:r>
              <a:rPr lang="en-US" altLang="ja-JP"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年で全路線</a:t>
            </a:r>
            <a:r>
              <a:rPr lang="en-US" altLang="ja-JP"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＊トンネルの変位やコンクリートの剥離に対して、画像＋レーザー計測調査を実施　</a:t>
            </a:r>
            <a:r>
              <a:rPr lang="en-US" altLang="ja-JP"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全トンネル</a:t>
            </a:r>
            <a:r>
              <a:rPr lang="en-US" altLang="ja-JP"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9" name="角丸四角形 58"/>
          <p:cNvSpPr/>
          <p:nvPr/>
        </p:nvSpPr>
        <p:spPr>
          <a:xfrm>
            <a:off x="3462" y="2527577"/>
            <a:ext cx="4568537" cy="239181"/>
          </a:xfrm>
          <a:prstGeom prst="roundRect">
            <a:avLst>
              <a:gd name="adj" fmla="val 2209"/>
            </a:avLst>
          </a:prstGeom>
          <a:ln/>
          <a:effectLst/>
        </p:spPr>
        <p:style>
          <a:lnRef idx="0">
            <a:schemeClr val="dk1"/>
          </a:lnRef>
          <a:fillRef idx="3">
            <a:schemeClr val="dk1"/>
          </a:fillRef>
          <a:effectRef idx="3">
            <a:schemeClr val="dk1"/>
          </a:effectRef>
          <a:fontRef idx="minor">
            <a:schemeClr val="lt1"/>
          </a:fontRef>
        </p:style>
        <p:txBody>
          <a:bodyPr rot="0" spcFirstLastPara="0" vert="horz" wrap="square" lIns="65306" tIns="32653" rIns="65306" bIns="32653" numCol="1" spcCol="0" rtlCol="0" fromWordArt="0" anchor="t" anchorCtr="0" forceAA="0" compatLnSpc="1">
            <a:prstTxWarp prst="textNoShape">
              <a:avLst/>
            </a:prstTxWarp>
            <a:noAutofit/>
          </a:bodyPr>
          <a:lstStyle/>
          <a:p>
            <a:pPr algn="just"/>
            <a:r>
              <a:rPr lang="en-US" altLang="ja-JP"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　　（主な取組み）</a:t>
            </a:r>
            <a:r>
              <a:rPr lang="ja-JP" altLang="en-US" sz="6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＊対策数量は現時点</a:t>
            </a:r>
            <a:endParaRPr lang="ja-JP" altLang="en-US"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角丸四角形 59"/>
          <p:cNvSpPr/>
          <p:nvPr/>
        </p:nvSpPr>
        <p:spPr>
          <a:xfrm>
            <a:off x="45783" y="2792579"/>
            <a:ext cx="224011" cy="640070"/>
          </a:xfrm>
          <a:prstGeom prst="roundRect">
            <a:avLst>
              <a:gd name="adj" fmla="val 2209"/>
            </a:avLst>
          </a:prstGeom>
          <a:ln/>
          <a:effectLst/>
        </p:spPr>
        <p:style>
          <a:lnRef idx="0">
            <a:schemeClr val="dk1"/>
          </a:lnRef>
          <a:fillRef idx="3">
            <a:schemeClr val="dk1"/>
          </a:fillRef>
          <a:effectRef idx="3">
            <a:schemeClr val="dk1"/>
          </a:effectRef>
          <a:fontRef idx="minor">
            <a:schemeClr val="lt1"/>
          </a:fontRef>
        </p:style>
        <p:txBody>
          <a:bodyPr rot="0" spcFirstLastPara="0" vert="horz" wrap="square" lIns="65306" tIns="32653" rIns="65306" bIns="32653" numCol="1" spcCol="0" rtlCol="0" fromWordArt="0" anchor="t" anchorCtr="0" forceAA="0" compatLnSpc="1">
            <a:prstTxWarp prst="textNoShape">
              <a:avLst/>
            </a:prstTxWarp>
            <a:noAutofit/>
          </a:bodyPr>
          <a:lstStyle/>
          <a:p>
            <a:pPr algn="ctr"/>
            <a:r>
              <a:rPr lang="ja-JP" altLang="en-US"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道</a:t>
            </a:r>
            <a:endParaRPr lang="en-US" altLang="ja-JP"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路</a:t>
            </a:r>
          </a:p>
        </p:txBody>
      </p:sp>
      <p:sp>
        <p:nvSpPr>
          <p:cNvPr id="64" name="角丸四角形 63"/>
          <p:cNvSpPr/>
          <p:nvPr/>
        </p:nvSpPr>
        <p:spPr>
          <a:xfrm>
            <a:off x="292075" y="3531869"/>
            <a:ext cx="4270053" cy="418083"/>
          </a:xfrm>
          <a:prstGeom prst="roundRect">
            <a:avLst>
              <a:gd name="adj" fmla="val 2209"/>
            </a:avLst>
          </a:prstGeom>
          <a:no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rot="0" spcFirstLastPara="0" vert="horz" wrap="square" lIns="65306" tIns="32653" rIns="65306" bIns="32653" numCol="1" spcCol="0" rtlCol="0" fromWordArt="0" anchor="t" anchorCtr="0" forceAA="0" compatLnSpc="1">
            <a:prstTxWarp prst="textNoShape">
              <a:avLst/>
            </a:prstTxWarp>
            <a:noAutofit/>
          </a:bodyPr>
          <a:lstStyle/>
          <a:p>
            <a:pPr algn="just"/>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管理施設：</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154</a:t>
            </a:r>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河川　総延長</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777km</a:t>
            </a: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○河川毎に、護岸構造や堤防形状、施設の点検結果、土砂堆積・洗掘状況等をまとめた河川カルテを策定し、各河川の特性を踏まえ、巡視・点検の重点化や計画的に修繕を行う予防保全の高度化を図る</a:t>
            </a:r>
            <a:r>
              <a:rPr lang="ja-JP" altLang="en-US"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（全河川）</a:t>
            </a:r>
            <a:endParaRPr lang="ja-JP" altLang="en-US" sz="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角丸四角形 64"/>
          <p:cNvSpPr/>
          <p:nvPr/>
        </p:nvSpPr>
        <p:spPr>
          <a:xfrm>
            <a:off x="45784" y="3531869"/>
            <a:ext cx="225258" cy="418084"/>
          </a:xfrm>
          <a:prstGeom prst="roundRect">
            <a:avLst>
              <a:gd name="adj" fmla="val 2209"/>
            </a:avLst>
          </a:prstGeom>
          <a:ln/>
          <a:effectLst/>
        </p:spPr>
        <p:style>
          <a:lnRef idx="0">
            <a:schemeClr val="dk1"/>
          </a:lnRef>
          <a:fillRef idx="3">
            <a:schemeClr val="dk1"/>
          </a:fillRef>
          <a:effectRef idx="3">
            <a:schemeClr val="dk1"/>
          </a:effectRef>
          <a:fontRef idx="minor">
            <a:schemeClr val="lt1"/>
          </a:fontRef>
        </p:style>
        <p:txBody>
          <a:bodyPr rot="0" spcFirstLastPara="0" vert="horz" wrap="square" lIns="65306" tIns="32653" rIns="65306" bIns="32653" numCol="1" spcCol="0" rtlCol="0" fromWordArt="0" anchor="t" anchorCtr="0" forceAA="0" compatLnSpc="1">
            <a:prstTxWarp prst="textNoShape">
              <a:avLst/>
            </a:prstTxWarp>
            <a:noAutofit/>
          </a:bodyPr>
          <a:lstStyle/>
          <a:p>
            <a:pPr algn="ctr"/>
            <a:r>
              <a:rPr lang="ja-JP" altLang="en-US"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河</a:t>
            </a:r>
            <a:endParaRPr lang="en-US" altLang="ja-JP"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川</a:t>
            </a:r>
          </a:p>
        </p:txBody>
      </p:sp>
      <p:sp>
        <p:nvSpPr>
          <p:cNvPr id="66" name="角丸四角形 65"/>
          <p:cNvSpPr/>
          <p:nvPr/>
        </p:nvSpPr>
        <p:spPr>
          <a:xfrm>
            <a:off x="294121" y="4046314"/>
            <a:ext cx="4268006" cy="424384"/>
          </a:xfrm>
          <a:prstGeom prst="roundRect">
            <a:avLst>
              <a:gd name="adj" fmla="val 2209"/>
            </a:avLst>
          </a:prstGeom>
          <a:no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rot="0" spcFirstLastPara="0" vert="horz" wrap="square" lIns="65306" tIns="32653" rIns="65306" bIns="32653" numCol="1" spcCol="0" rtlCol="0" fromWordArt="0" anchor="t" anchorCtr="0" forceAA="0" compatLnSpc="1">
            <a:prstTxWarp prst="textNoShape">
              <a:avLst/>
            </a:prstTxWarp>
            <a:noAutofit/>
          </a:bodyPr>
          <a:lstStyle/>
          <a:p>
            <a:pPr algn="just"/>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管理施設：</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港湾　岸壁・物揚場等：</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290</a:t>
            </a:r>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施設（内</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鋼構造施設</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62</a:t>
            </a:r>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　</a:t>
            </a:r>
            <a:endPar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○近接目視点検と併せて鋼構造施設については潜水士等による水中調査を実施 </a:t>
            </a:r>
            <a:r>
              <a:rPr lang="ja-JP" altLang="en-US"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（全施設）　</a:t>
            </a:r>
            <a:endParaRPr lang="en-US" altLang="ja-JP" sz="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○港湾鋼構造岸壁について、点検データの充実を図り、予防保全の高度化を図る</a:t>
            </a:r>
            <a:r>
              <a:rPr lang="ja-JP" altLang="en-US"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（要対策：</a:t>
            </a:r>
            <a:r>
              <a:rPr lang="en-US" altLang="ja-JP"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a:t>
            </a:r>
            <a:endParaRPr lang="ja-JP" altLang="en-US" sz="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45783" y="4052513"/>
            <a:ext cx="231418" cy="418186"/>
          </a:xfrm>
          <a:prstGeom prst="roundRect">
            <a:avLst>
              <a:gd name="adj" fmla="val 2209"/>
            </a:avLst>
          </a:prstGeom>
          <a:ln/>
          <a:effectLst/>
        </p:spPr>
        <p:style>
          <a:lnRef idx="0">
            <a:schemeClr val="dk1"/>
          </a:lnRef>
          <a:fillRef idx="3">
            <a:schemeClr val="dk1"/>
          </a:fillRef>
          <a:effectRef idx="3">
            <a:schemeClr val="dk1"/>
          </a:effectRef>
          <a:fontRef idx="minor">
            <a:schemeClr val="lt1"/>
          </a:fontRef>
        </p:style>
        <p:txBody>
          <a:bodyPr rot="0" spcFirstLastPara="0" vert="horz" wrap="square" lIns="65306" tIns="32653" rIns="65306" bIns="32653" numCol="1" spcCol="0" rtlCol="0" fromWordArt="0" anchor="t" anchorCtr="0" forceAA="0" compatLnSpc="1">
            <a:prstTxWarp prst="textNoShape">
              <a:avLst/>
            </a:prstTxWarp>
            <a:noAutofit/>
          </a:bodyPr>
          <a:lstStyle/>
          <a:p>
            <a:pPr algn="ctr"/>
            <a:r>
              <a:rPr lang="ja-JP" altLang="en-US"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港</a:t>
            </a:r>
            <a:endParaRPr lang="en-US" altLang="ja-JP"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湾</a:t>
            </a:r>
          </a:p>
        </p:txBody>
      </p:sp>
      <p:sp>
        <p:nvSpPr>
          <p:cNvPr id="68" name="角丸四角形 67"/>
          <p:cNvSpPr/>
          <p:nvPr/>
        </p:nvSpPr>
        <p:spPr>
          <a:xfrm>
            <a:off x="280438" y="4580383"/>
            <a:ext cx="4281689" cy="538896"/>
          </a:xfrm>
          <a:prstGeom prst="roundRect">
            <a:avLst>
              <a:gd name="adj" fmla="val 2209"/>
            </a:avLst>
          </a:prstGeom>
          <a:no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rot="0" spcFirstLastPara="0" vert="horz" wrap="square" lIns="65306" tIns="32653" rIns="65306" bIns="32653" numCol="1" spcCol="0" rtlCol="0" fromWordArt="0" anchor="t" anchorCtr="0" forceAA="0" compatLnSpc="1">
            <a:prstTxWarp prst="textNoShape">
              <a:avLst/>
            </a:prstTxWarp>
            <a:noAutofit/>
          </a:bodyPr>
          <a:lstStyle/>
          <a:p>
            <a:pPr algn="just"/>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管理施設：</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公園 </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985ha</a:t>
            </a:r>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街路樹　 高中木</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86</a:t>
            </a:r>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千本</a:t>
            </a:r>
            <a:endPar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遊具は</a:t>
            </a:r>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安全確保を最優先に</a:t>
            </a:r>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日常点検に</a:t>
            </a:r>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加えて</a:t>
            </a:r>
            <a:r>
              <a:rPr lang="ja-JP"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不可視部の確認を含めた精密点検を</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実施すると共に、</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点検データを蓄積・活用するなど、予防保全の充実を図る　</a:t>
            </a:r>
            <a:r>
              <a:rPr lang="ja-JP" altLang="en-US"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（要対策：</a:t>
            </a:r>
            <a:r>
              <a:rPr lang="en-US" altLang="ja-JP"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194</a:t>
            </a:r>
            <a:r>
              <a:rPr lang="ja-JP" altLang="en-US"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○街路樹は、樹木医などによる点検診断の導入</a:t>
            </a:r>
            <a:endParaRPr lang="en-US" altLang="ja-JP"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68"/>
          <p:cNvSpPr/>
          <p:nvPr/>
        </p:nvSpPr>
        <p:spPr>
          <a:xfrm>
            <a:off x="39380" y="4573980"/>
            <a:ext cx="226429" cy="545299"/>
          </a:xfrm>
          <a:prstGeom prst="roundRect">
            <a:avLst>
              <a:gd name="adj" fmla="val 2209"/>
            </a:avLst>
          </a:prstGeom>
          <a:ln/>
          <a:effectLst/>
        </p:spPr>
        <p:style>
          <a:lnRef idx="0">
            <a:schemeClr val="dk1"/>
          </a:lnRef>
          <a:fillRef idx="3">
            <a:schemeClr val="dk1"/>
          </a:fillRef>
          <a:effectRef idx="3">
            <a:schemeClr val="dk1"/>
          </a:effectRef>
          <a:fontRef idx="minor">
            <a:schemeClr val="lt1"/>
          </a:fontRef>
        </p:style>
        <p:txBody>
          <a:bodyPr rot="0" spcFirstLastPara="0" vert="horz" wrap="square" lIns="65306" tIns="32653" rIns="65306" bIns="32653" numCol="1" spcCol="0" rtlCol="0" fromWordArt="0" anchor="t" anchorCtr="0" forceAA="0" compatLnSpc="1">
            <a:prstTxWarp prst="textNoShape">
              <a:avLst/>
            </a:prstTxWarp>
            <a:noAutofit/>
          </a:bodyPr>
          <a:lstStyle/>
          <a:p>
            <a:pPr algn="ctr"/>
            <a:r>
              <a:rPr lang="ja-JP" altLang="en-US"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公</a:t>
            </a:r>
            <a:endParaRPr lang="en-US" altLang="ja-JP"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園</a:t>
            </a:r>
            <a:endParaRPr lang="en-US" altLang="ja-JP" sz="10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角丸四角形 69"/>
          <p:cNvSpPr/>
          <p:nvPr/>
        </p:nvSpPr>
        <p:spPr>
          <a:xfrm>
            <a:off x="-5652" y="5621361"/>
            <a:ext cx="4567779" cy="1099434"/>
          </a:xfrm>
          <a:prstGeom prst="roundRect">
            <a:avLst>
              <a:gd name="adj" fmla="val 2209"/>
            </a:avLst>
          </a:prstGeom>
          <a:noFill/>
          <a:ln>
            <a:noFill/>
          </a:ln>
          <a:effectLst/>
        </p:spPr>
        <p:style>
          <a:lnRef idx="1">
            <a:schemeClr val="accent6"/>
          </a:lnRef>
          <a:fillRef idx="2">
            <a:schemeClr val="accent6"/>
          </a:fillRef>
          <a:effectRef idx="1">
            <a:schemeClr val="accent6"/>
          </a:effectRef>
          <a:fontRef idx="minor">
            <a:schemeClr val="dk1"/>
          </a:fontRef>
        </p:style>
        <p:txBody>
          <a:bodyPr rot="0" spcFirstLastPara="0" vert="horz" wrap="square" lIns="65306" tIns="32653" rIns="65306" bIns="32653" numCol="1" spcCol="0" rtlCol="0" fromWordArt="0" anchor="t" anchorCtr="0" forceAA="0" compatLnSpc="1">
            <a:prstTxWarp prst="textNoShape">
              <a:avLst/>
            </a:prstTxWarp>
            <a:noAutofit/>
          </a:bodyPr>
          <a:lstStyle/>
          <a:p>
            <a:pPr algn="just"/>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全施設共通</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〇各施設について、それぞれの更新判定フローに基づく点検を実施し、更新すべき施設の抽出を行うと共に、</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抽出した施設について、具体的な更新方法や時期を、今後順次、明らかにしていく</a:t>
            </a:r>
          </a:p>
          <a:p>
            <a:pPr algn="just"/>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河川・海岸・下水道機械設備共通</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○施設状況の把握が難しい、機械設備の維持管理手法を明確化</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＊排水ポンプエンジン内部の見えない部分に対し、分解整備点検の頻度を</a:t>
            </a:r>
            <a:r>
              <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回から</a:t>
            </a:r>
            <a:r>
              <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回に高める </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a:t>
            </a:r>
            <a:r>
              <a:rPr lang="en-US" altLang="ja-JP"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a:t>
            </a:r>
            <a:r>
              <a:rPr lang="ja-JP" altLang="en-US"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台：河川</a:t>
            </a:r>
            <a:r>
              <a:rPr lang="en-US" altLang="ja-JP"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台、海岸</a:t>
            </a:r>
            <a:r>
              <a:rPr lang="en-US" altLang="ja-JP"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台、下水</a:t>
            </a:r>
            <a:r>
              <a:rPr lang="en-US" altLang="ja-JP"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158</a:t>
            </a:r>
            <a:r>
              <a:rPr lang="ja-JP" altLang="en-US"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台</a:t>
            </a:r>
            <a:r>
              <a:rPr lang="en-US" altLang="ja-JP"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＊洪水、高潮等「いつ、いかなる時に」でも確実に稼働しなければならない排水ポンプエンジンは原則</a:t>
            </a:r>
            <a:r>
              <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35</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年経過時点　</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で取替え </a:t>
            </a:r>
            <a:r>
              <a:rPr lang="ja-JP" altLang="en-US"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a:t>
            </a:r>
            <a:r>
              <a:rPr lang="ja-JP" altLang="en-US"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要対策：</a:t>
            </a:r>
            <a:r>
              <a:rPr lang="en-US" altLang="ja-JP"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53</a:t>
            </a:r>
            <a:r>
              <a:rPr lang="ja-JP" altLang="en-US"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台（河川</a:t>
            </a:r>
            <a:r>
              <a:rPr lang="en-US" altLang="ja-JP"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台、海岸</a:t>
            </a:r>
            <a:r>
              <a:rPr lang="en-US" altLang="ja-JP"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台、下水</a:t>
            </a:r>
            <a:r>
              <a:rPr lang="en-US" altLang="ja-JP"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台）</a:t>
            </a:r>
            <a:endParaRPr lang="en-US" altLang="ja-JP" sz="6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ja-JP" altLang="en-US" sz="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70"/>
          <p:cNvSpPr/>
          <p:nvPr/>
        </p:nvSpPr>
        <p:spPr>
          <a:xfrm>
            <a:off x="45784" y="5177971"/>
            <a:ext cx="218750" cy="462703"/>
          </a:xfrm>
          <a:prstGeom prst="roundRect">
            <a:avLst>
              <a:gd name="adj" fmla="val 2209"/>
            </a:avLst>
          </a:prstGeom>
          <a:ln/>
          <a:effectLst/>
        </p:spPr>
        <p:style>
          <a:lnRef idx="0">
            <a:schemeClr val="dk1"/>
          </a:lnRef>
          <a:fillRef idx="3">
            <a:schemeClr val="dk1"/>
          </a:fillRef>
          <a:effectRef idx="3">
            <a:schemeClr val="dk1"/>
          </a:effectRef>
          <a:fontRef idx="minor">
            <a:schemeClr val="lt1"/>
          </a:fontRef>
        </p:style>
        <p:txBody>
          <a:bodyPr rot="0" spcFirstLastPara="0" vert="horz" wrap="square" lIns="65306" tIns="32653" rIns="65306" bIns="32653" numCol="1" spcCol="0" rtlCol="0" fromWordArt="0" anchor="t" anchorCtr="0" forceAA="0" compatLnSpc="1">
            <a:prstTxWarp prst="textNoShape">
              <a:avLst/>
            </a:prstTxWarp>
            <a:noAutofit/>
          </a:bodyPr>
          <a:lstStyle/>
          <a:p>
            <a:pPr algn="ctr"/>
            <a:r>
              <a:rPr lang="ja-JP" altLang="en-US" sz="9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下</a:t>
            </a:r>
            <a:endParaRPr lang="en-US" altLang="ja-JP" sz="9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水</a:t>
            </a:r>
            <a:endParaRPr lang="en-US" altLang="ja-JP" sz="9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道</a:t>
            </a: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8024" y="3298205"/>
            <a:ext cx="3984774" cy="1066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 name="角丸四角形 49"/>
          <p:cNvSpPr/>
          <p:nvPr/>
        </p:nvSpPr>
        <p:spPr>
          <a:xfrm>
            <a:off x="8182" y="2527577"/>
            <a:ext cx="4563174" cy="4289602"/>
          </a:xfrm>
          <a:prstGeom prst="roundRect">
            <a:avLst>
              <a:gd name="adj" fmla="val 2209"/>
            </a:avLst>
          </a:prstGeom>
          <a:no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rot="0" spcFirstLastPara="0" vert="horz" wrap="square" lIns="65306" tIns="32653" rIns="65306" bIns="32653" numCol="1" spcCol="0" rtlCol="0" fromWordArt="0" anchor="t" anchorCtr="0" forceAA="0" compatLnSpc="1">
            <a:prstTxWarp prst="textNoShape">
              <a:avLst/>
            </a:prstTxWarp>
            <a:noAutofit/>
          </a:bodyPr>
          <a:lstStyle/>
          <a:p>
            <a:pPr algn="just"/>
            <a:endParaRPr lang="ja-JP" altLang="en-US" sz="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角丸四角形 56"/>
          <p:cNvSpPr/>
          <p:nvPr/>
        </p:nvSpPr>
        <p:spPr>
          <a:xfrm>
            <a:off x="283604" y="5171568"/>
            <a:ext cx="4278524" cy="469106"/>
          </a:xfrm>
          <a:prstGeom prst="roundRect">
            <a:avLst>
              <a:gd name="adj" fmla="val 2209"/>
            </a:avLst>
          </a:prstGeom>
          <a:no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rot="0" spcFirstLastPara="0" vert="horz" wrap="square" lIns="65306" tIns="32653" rIns="65306" bIns="32653" numCol="1" spcCol="0" rtlCol="0" fromWordArt="0" anchor="t" anchorCtr="0" forceAA="0" compatLnSpc="1">
            <a:prstTxWarp prst="textNoShape">
              <a:avLst/>
            </a:prstTxWarp>
            <a:noAutofit/>
          </a:bodyPr>
          <a:lstStyle/>
          <a:p>
            <a:pPr algn="just"/>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管理施設：</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処理場　管渠総延長</a:t>
            </a:r>
            <a:r>
              <a:rPr lang="en-US" altLang="ja-JP" sz="7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558km</a:t>
            </a: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○本計画で定めた水処理施設の維持管理指針に基づき、水処理施設等土木構造物の予防保全対策について、より一層の充実強化を図る</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1239058" y="2331886"/>
            <a:ext cx="5709206" cy="204443"/>
          </a:xfrm>
          <a:prstGeom prst="rect">
            <a:avLst/>
          </a:prstGeom>
          <a:noFill/>
          <a:ln>
            <a:noFill/>
            <a:prstDash val="dash"/>
          </a:ln>
        </p:spPr>
        <p:txBody>
          <a:bodyPr wrap="square" lIns="65306" tIns="32653" rIns="65306" bIns="32653" rtlCol="0">
            <a:spAutoFit/>
          </a:bodyPr>
          <a:lstStyle/>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○行動計画は、道路、河川、港湾・海岸、公園、下水道の各編で構成し、</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年で</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サイクルにより改善・充実</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テキスト ボックス 60"/>
          <p:cNvSpPr txBox="1"/>
          <p:nvPr/>
        </p:nvSpPr>
        <p:spPr>
          <a:xfrm>
            <a:off x="6937977" y="1321853"/>
            <a:ext cx="2057371" cy="927718"/>
          </a:xfrm>
          <a:prstGeom prst="rect">
            <a:avLst/>
          </a:prstGeom>
          <a:noFill/>
          <a:ln>
            <a:solidFill>
              <a:schemeClr val="tx1"/>
            </a:solidFill>
            <a:prstDash val="sysDash"/>
          </a:ln>
        </p:spPr>
        <p:txBody>
          <a:bodyPr wrap="square" lIns="65306" tIns="32653" rIns="65306" bIns="32653" rtlCol="0">
            <a:spAutoFit/>
          </a:bodyPr>
          <a:lstStyle/>
          <a:p>
            <a:r>
              <a:rPr lang="en-US" altLang="ja-JP" sz="7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更新判定とは</a:t>
            </a:r>
            <a:endParaRPr lang="en-US" altLang="ja-JP" sz="7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●それぞれの施設の現状を分析</a:t>
            </a:r>
            <a:endParaRPr lang="en-US"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（施設の機能や損傷度等）</a:t>
            </a:r>
            <a:endParaRPr lang="en-US"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●補修と更新のコスト比較</a:t>
            </a:r>
            <a:endParaRPr lang="en-US"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●更新する場合の代替性確保など社会的影響</a:t>
            </a:r>
            <a:endParaRPr lang="en-US"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⇒これらを総合的に評価したうえで、</a:t>
            </a:r>
            <a:endParaRPr lang="en-US"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ライフサイクルコストの最小化の観点で</a:t>
            </a:r>
            <a:endParaRPr lang="en-US"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更新すべき施設を抽出するもの</a:t>
            </a:r>
            <a:endParaRPr lang="en-US"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59375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15</TotalTime>
  <Words>309</Words>
  <Application>Microsoft Office PowerPoint</Application>
  <PresentationFormat>画面に合わせる (4:3)</PresentationFormat>
  <Paragraphs>95</Paragraphs>
  <Slides>2</Slides>
  <Notes>2</Notes>
  <HiddenSlides>0</HiddenSlides>
  <MMClips>0</MMClips>
  <ScaleCrop>false</ScaleCrop>
  <HeadingPairs>
    <vt:vector size="4" baseType="variant">
      <vt:variant>
        <vt:lpstr>テーマ</vt:lpstr>
      </vt:variant>
      <vt:variant>
        <vt:i4>2</vt:i4>
      </vt:variant>
      <vt:variant>
        <vt:lpstr>スライド タイトル</vt:lpstr>
      </vt:variant>
      <vt:variant>
        <vt:i4>2</vt:i4>
      </vt:variant>
    </vt:vector>
  </HeadingPairs>
  <TitlesOfParts>
    <vt:vector size="4" baseType="lpstr">
      <vt:lpstr>アース</vt:lpstr>
      <vt:lpstr>Office ​​テーマ</vt:lpstr>
      <vt:lpstr>大阪府都市基盤施設長寿命化計画（概要版）</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大阪府都市基盤施設長寿命化計画（概要版）</dc:title>
  <dc:creator>HOSTNAME</dc:creator>
  <cp:lastModifiedBy>HOSTNAME</cp:lastModifiedBy>
  <cp:revision>2</cp:revision>
  <dcterms:created xsi:type="dcterms:W3CDTF">2015-11-17T02:43:53Z</dcterms:created>
  <dcterms:modified xsi:type="dcterms:W3CDTF">2015-11-17T02:59:09Z</dcterms:modified>
</cp:coreProperties>
</file>