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8763" autoAdjust="0"/>
  </p:normalViewPr>
  <p:slideViewPr>
    <p:cSldViewPr>
      <p:cViewPr>
        <p:scale>
          <a:sx n="100" d="100"/>
          <a:sy n="100" d="100"/>
        </p:scale>
        <p:origin x="-330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614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46B-C50D-4FF8-8DE9-350ED691B94E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890-415C-4496-B3FD-4CE701ABCE3F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3C9-23F1-4F70-9334-062A06BDA75E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F732-C2AC-49AB-903C-A4670359364A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223B-8829-4160-8A8F-C1ED84AF7BC1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8D09-089A-420B-AB7B-960F25F0B439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3D46-14EE-48CF-A9D3-FC4AF167C24F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2097-C017-4225-AC58-F51BED61BC65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4B06-3250-42F3-BFA6-5ADA478ED7DD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6ED-5526-4728-A8B5-A3D136D5DAF8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80E6-74B6-4CF2-B2E7-90F0B6867BDE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2371-805D-47B2-B45B-70FD2353660B}" type="datetime1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79512" y="571581"/>
            <a:ext cx="916411" cy="1707887"/>
            <a:chOff x="1" y="165768"/>
            <a:chExt cx="844406" cy="1537783"/>
          </a:xfrm>
        </p:grpSpPr>
        <p:sp>
          <p:nvSpPr>
            <p:cNvPr id="25" name="山形 24"/>
            <p:cNvSpPr/>
            <p:nvPr/>
          </p:nvSpPr>
          <p:spPr>
            <a:xfrm rot="5400000">
              <a:off x="-346688" y="512457"/>
              <a:ext cx="1537783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山形 4"/>
            <p:cNvSpPr/>
            <p:nvPr/>
          </p:nvSpPr>
          <p:spPr>
            <a:xfrm>
              <a:off x="2" y="587971"/>
              <a:ext cx="844405" cy="693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/>
                <a:t>平成</a:t>
              </a:r>
              <a:r>
                <a:rPr kumimoji="1" lang="en-US" altLang="ja-JP" sz="2200" kern="1200" dirty="0" smtClean="0"/>
                <a:t>27</a:t>
              </a:r>
              <a:r>
                <a:rPr kumimoji="1" lang="ja-JP" altLang="en-US" sz="2200" kern="1200" dirty="0" smtClean="0"/>
                <a:t>年度</a:t>
              </a:r>
              <a:endParaRPr kumimoji="1" lang="ja-JP" altLang="en-US" sz="2200" kern="1200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148432" y="476672"/>
            <a:ext cx="7456016" cy="1916349"/>
            <a:chOff x="844406" y="32451"/>
            <a:chExt cx="3036486" cy="1177278"/>
          </a:xfrm>
        </p:grpSpPr>
        <p:sp>
          <p:nvSpPr>
            <p:cNvPr id="23" name="片側の 2 つの角を丸めた四角形 22"/>
            <p:cNvSpPr/>
            <p:nvPr/>
          </p:nvSpPr>
          <p:spPr>
            <a:xfrm rot="5400000">
              <a:off x="1898161" y="-977066"/>
              <a:ext cx="928975" cy="3036486"/>
            </a:xfrm>
            <a:prstGeom prst="round2SameRect">
              <a:avLst>
                <a:gd name="adj1" fmla="val 11098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片側の 2 つの角を丸めた四角形 6"/>
            <p:cNvSpPr/>
            <p:nvPr/>
          </p:nvSpPr>
          <p:spPr>
            <a:xfrm>
              <a:off x="844406" y="32451"/>
              <a:ext cx="2985190" cy="11772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kumimoji="1" lang="ja-JP" altLang="en-US" sz="16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12/22</a:t>
              </a:r>
              <a:r>
                <a:rPr kumimoji="1" lang="ja-JP" altLang="en-US" sz="16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審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議会</a:t>
              </a:r>
              <a:r>
                <a:rPr kumimoji="1" lang="ja-JP" altLang="en-US" sz="16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審議会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への諮問</a:t>
              </a:r>
              <a:r>
                <a:rPr lang="ja-JP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議会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の運営、長寿命化計画取組報告等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・諮問内容の説明（</a:t>
              </a:r>
              <a:r>
                <a:rPr lang="ja-JP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現状</a:t>
              </a:r>
              <a:r>
                <a:rPr lang="ja-JP" altLang="ja-JP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と</a:t>
              </a:r>
              <a:r>
                <a:rPr lang="ja-JP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課題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・今後のスケジュール確認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kumimoji="1" lang="ja-JP" altLang="en-US" sz="16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kumimoji="1" lang="en-US" altLang="ja-JP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28</a:t>
              </a:r>
              <a:r>
                <a:rPr kumimoji="1" lang="ja-JP" altLang="en-US" sz="16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道路・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橋梁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</a:t>
              </a:r>
              <a:r>
                <a:rPr kumimoji="1" lang="ja-JP" altLang="en-US" sz="1600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kumimoji="1" lang="ja-JP" altLang="en-US" sz="16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4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・審議内容における、検討が必要な事項及び検討の方向性　など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kumimoji="1" lang="ja-JP" altLang="en-US" sz="16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160462" y="2341419"/>
            <a:ext cx="935461" cy="1810712"/>
            <a:chOff x="0" y="1427759"/>
            <a:chExt cx="844405" cy="1935039"/>
          </a:xfrm>
        </p:grpSpPr>
        <p:sp>
          <p:nvSpPr>
            <p:cNvPr id="21" name="山形 20"/>
            <p:cNvSpPr/>
            <p:nvPr/>
          </p:nvSpPr>
          <p:spPr>
            <a:xfrm rot="5400000">
              <a:off x="-545317" y="1973076"/>
              <a:ext cx="1935039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山形 8"/>
            <p:cNvSpPr/>
            <p:nvPr/>
          </p:nvSpPr>
          <p:spPr>
            <a:xfrm>
              <a:off x="0" y="1888531"/>
              <a:ext cx="844405" cy="10906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/>
                <a:t>平成</a:t>
              </a:r>
              <a:r>
                <a:rPr kumimoji="1" lang="en-US" altLang="ja-JP" sz="2200" kern="1200" dirty="0" smtClean="0"/>
                <a:t>28</a:t>
              </a:r>
              <a:r>
                <a:rPr kumimoji="1" lang="ja-JP" altLang="en-US" sz="2200" kern="1200" dirty="0" smtClean="0"/>
                <a:t>年度</a:t>
              </a:r>
              <a:endParaRPr kumimoji="1" lang="ja-JP" altLang="en-US" sz="2200" kern="1200" dirty="0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1148704" y="2313831"/>
            <a:ext cx="7455745" cy="1741229"/>
            <a:chOff x="821542" y="1467768"/>
            <a:chExt cx="3036486" cy="1415047"/>
          </a:xfrm>
        </p:grpSpPr>
        <p:sp>
          <p:nvSpPr>
            <p:cNvPr id="19" name="片側の 2 つの角を丸めた四角形 18"/>
            <p:cNvSpPr/>
            <p:nvPr/>
          </p:nvSpPr>
          <p:spPr>
            <a:xfrm rot="5400000">
              <a:off x="1664651" y="624659"/>
              <a:ext cx="1350268" cy="30364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片側の 2 つの角を丸めた四角形 10"/>
            <p:cNvSpPr/>
            <p:nvPr/>
          </p:nvSpPr>
          <p:spPr>
            <a:xfrm>
              <a:off x="844405" y="1562675"/>
              <a:ext cx="2965070" cy="1320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◆審議会</a:t>
              </a:r>
              <a:r>
                <a:rPr kumimoji="1" lang="ja-JP" altLang="en-US" sz="1600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600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6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程度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en-US" altLang="ja-JP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月、</a:t>
              </a:r>
              <a:r>
                <a:rPr lang="en-US" altLang="ja-JP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月頃（</a:t>
              </a:r>
              <a:r>
                <a:rPr lang="ja-JP" altLang="en-US" sz="1400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中間答申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））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6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道路・橋梁部会</a:t>
              </a:r>
              <a:r>
                <a:rPr kumimoji="1" lang="ja-JP" altLang="en-US" sz="16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・４回程度（</a:t>
              </a:r>
              <a:r>
                <a:rPr lang="en-US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月、</a:t>
              </a:r>
              <a:r>
                <a:rPr lang="en-US" altLang="ja-JP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9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月、</a:t>
              </a:r>
              <a:r>
                <a:rPr lang="en-US" altLang="ja-JP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月、</a:t>
              </a:r>
              <a:r>
                <a:rPr lang="en-US" altLang="ja-JP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月頃）</a:t>
              </a:r>
              <a:endPara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kumimoji="1" lang="ja-JP" altLang="en-US" sz="14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115616" y="4191373"/>
            <a:ext cx="7479305" cy="1656184"/>
            <a:chOff x="830761" y="3773581"/>
            <a:chExt cx="3050129" cy="1057550"/>
          </a:xfrm>
        </p:grpSpPr>
        <p:sp>
          <p:nvSpPr>
            <p:cNvPr id="15" name="片側の 2 つの角を丸めた四角形 14"/>
            <p:cNvSpPr/>
            <p:nvPr/>
          </p:nvSpPr>
          <p:spPr>
            <a:xfrm rot="5400000">
              <a:off x="1855397" y="2805638"/>
              <a:ext cx="1014500" cy="3036486"/>
            </a:xfrm>
            <a:prstGeom prst="round2SameRect">
              <a:avLst>
                <a:gd name="adj1" fmla="val 10347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片側の 2 つの角を丸めた四角形 14"/>
            <p:cNvSpPr/>
            <p:nvPr/>
          </p:nvSpPr>
          <p:spPr>
            <a:xfrm>
              <a:off x="830761" y="3773581"/>
              <a:ext cx="2966229" cy="9842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576" tIns="14605" rIns="14605" bIns="14605" numCol="1" spcCol="1270" anchor="ctr" anchorCtr="0">
              <a:noAutofit/>
            </a:bodyPr>
            <a:lstStyle/>
            <a:p>
              <a:pPr marL="0" lvl="1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kumimoji="1" lang="en-US" altLang="ja-JP" sz="1600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en-US" altLang="ja-JP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en-US" altLang="ja-JP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9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月頃）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道路・橋梁部会　　</a:t>
              </a:r>
              <a:endPara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en-US" altLang="ja-JP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回（</a:t>
              </a:r>
              <a:r>
                <a:rPr lang="en-US" altLang="ja-JP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月、</a:t>
              </a:r>
              <a:r>
                <a:rPr lang="en-US" altLang="ja-JP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8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月頃）</a:t>
              </a:r>
              <a:endPara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1148432" y="6012751"/>
            <a:ext cx="7478666" cy="571372"/>
            <a:chOff x="844405" y="5100294"/>
            <a:chExt cx="3036486" cy="784090"/>
          </a:xfrm>
        </p:grpSpPr>
        <p:sp>
          <p:nvSpPr>
            <p:cNvPr id="32" name="片側の 2 つの角を丸めた四角形 31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片側の 2 つの角を丸めた四角形 18"/>
            <p:cNvSpPr/>
            <p:nvPr/>
          </p:nvSpPr>
          <p:spPr>
            <a:xfrm>
              <a:off x="844405" y="5125499"/>
              <a:ext cx="2998210" cy="707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H2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９</a:t>
              </a:r>
              <a:r>
                <a:rPr kumimoji="1" lang="en-US" altLang="ja-JP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.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秋頃　答申予定</a:t>
              </a:r>
              <a:endParaRPr kumimoji="1" lang="ja-JP" altLang="en-US" sz="16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179513" y="44624"/>
            <a:ext cx="8209674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en-US" kern="100" dirty="0" smtClean="0">
                <a:solidFill>
                  <a:srgbClr val="000000"/>
                </a:solidFill>
                <a:effectLst/>
                <a:latin typeface="HGSｺﾞｼｯｸM"/>
                <a:ea typeface="ＭＳ 明朝"/>
                <a:cs typeface="Times New Roman"/>
              </a:rPr>
              <a:t> </a:t>
            </a:r>
            <a:endParaRPr lang="en-US" altLang="ja-JP" sz="2400" b="1" kern="100" dirty="0" smtClean="0">
              <a:solidFill>
                <a:srgbClr val="000000"/>
              </a:solidFill>
              <a:latin typeface="HGSｺﾞｼｯｸM"/>
              <a:ea typeface="ＭＳ 明朝"/>
              <a:cs typeface="Times New Roman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ja-JP" altLang="en-US" sz="2400" b="1" kern="100" dirty="0" smtClean="0">
                <a:solidFill>
                  <a:srgbClr val="000000"/>
                </a:solidFill>
                <a:effectLst/>
                <a:latin typeface="Century"/>
                <a:ea typeface="Meiryo UI"/>
                <a:cs typeface="Times New Roman"/>
              </a:rPr>
              <a:t>大阪府都市基盤施設維持管理技術審議会スケジュール（案）</a:t>
            </a:r>
            <a:endParaRPr lang="ja-JP" sz="24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78899" y="-273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資料７</a:t>
            </a:r>
            <a:endParaRPr kumimoji="1"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160462" y="4287763"/>
            <a:ext cx="935461" cy="1810712"/>
            <a:chOff x="0" y="1427759"/>
            <a:chExt cx="844405" cy="1935039"/>
          </a:xfrm>
        </p:grpSpPr>
        <p:sp>
          <p:nvSpPr>
            <p:cNvPr id="36" name="山形 35"/>
            <p:cNvSpPr/>
            <p:nvPr/>
          </p:nvSpPr>
          <p:spPr>
            <a:xfrm rot="5400000">
              <a:off x="-545317" y="1973076"/>
              <a:ext cx="1935039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山形 8"/>
            <p:cNvSpPr/>
            <p:nvPr/>
          </p:nvSpPr>
          <p:spPr>
            <a:xfrm>
              <a:off x="0" y="1888531"/>
              <a:ext cx="844405" cy="10906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200" kern="1200" dirty="0" smtClean="0"/>
                <a:t>平成</a:t>
              </a:r>
              <a:r>
                <a:rPr kumimoji="1" lang="en-US" altLang="ja-JP" sz="2200" kern="1200" dirty="0" smtClean="0"/>
                <a:t>29</a:t>
              </a:r>
              <a:r>
                <a:rPr kumimoji="1" lang="ja-JP" altLang="en-US" sz="2200" kern="1200" dirty="0" smtClean="0"/>
                <a:t>年度</a:t>
              </a:r>
              <a:endParaRPr kumimoji="1" lang="ja-JP" altLang="en-US" sz="2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6298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01351DC-4415-4586-B2F6-D399B22B7849}">
  <ds:schemaRefs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6703</TotalTime>
  <Words>26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334</cp:revision>
  <cp:lastPrinted>2015-12-21T05:12:55Z</cp:lastPrinted>
  <dcterms:created xsi:type="dcterms:W3CDTF">2013-03-26T10:27:51Z</dcterms:created>
  <dcterms:modified xsi:type="dcterms:W3CDTF">2015-12-21T05:12:58Z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