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s/slide2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0.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28.xml" ContentType="application/vnd.openxmlformats-officedocument.presentationml.slide+xml"/>
  <Override PartName="/ppt/slides/slide43.xml" ContentType="application/vnd.openxmlformats-officedocument.presentationml.slide+xml"/>
  <Override PartName="/ppt/slides/slide41.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35.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40.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55"/>
  </p:notesMasterIdLst>
  <p:handoutMasterIdLst>
    <p:handoutMasterId r:id="rId56"/>
  </p:handoutMasterIdLst>
  <p:sldIdLst>
    <p:sldId id="256" r:id="rId2"/>
    <p:sldId id="290" r:id="rId3"/>
    <p:sldId id="293" r:id="rId4"/>
    <p:sldId id="304" r:id="rId5"/>
    <p:sldId id="303" r:id="rId6"/>
    <p:sldId id="302" r:id="rId7"/>
    <p:sldId id="305" r:id="rId8"/>
    <p:sldId id="299" r:id="rId9"/>
    <p:sldId id="311" r:id="rId10"/>
    <p:sldId id="348" r:id="rId11"/>
    <p:sldId id="355" r:id="rId12"/>
    <p:sldId id="326" r:id="rId13"/>
    <p:sldId id="327" r:id="rId14"/>
    <p:sldId id="329" r:id="rId15"/>
    <p:sldId id="330" r:id="rId16"/>
    <p:sldId id="331" r:id="rId17"/>
    <p:sldId id="328" r:id="rId18"/>
    <p:sldId id="332" r:id="rId19"/>
    <p:sldId id="339" r:id="rId20"/>
    <p:sldId id="340" r:id="rId21"/>
    <p:sldId id="341" r:id="rId22"/>
    <p:sldId id="342" r:id="rId23"/>
    <p:sldId id="283" r:id="rId24"/>
    <p:sldId id="306" r:id="rId25"/>
    <p:sldId id="352" r:id="rId26"/>
    <p:sldId id="309" r:id="rId27"/>
    <p:sldId id="310" r:id="rId28"/>
    <p:sldId id="322" r:id="rId29"/>
    <p:sldId id="335" r:id="rId30"/>
    <p:sldId id="297" r:id="rId31"/>
    <p:sldId id="300" r:id="rId32"/>
    <p:sldId id="321" r:id="rId33"/>
    <p:sldId id="324" r:id="rId34"/>
    <p:sldId id="298" r:id="rId35"/>
    <p:sldId id="274" r:id="rId36"/>
    <p:sldId id="336" r:id="rId37"/>
    <p:sldId id="334" r:id="rId38"/>
    <p:sldId id="333" r:id="rId39"/>
    <p:sldId id="344" r:id="rId40"/>
    <p:sldId id="338" r:id="rId41"/>
    <p:sldId id="345" r:id="rId42"/>
    <p:sldId id="337" r:id="rId43"/>
    <p:sldId id="347" r:id="rId44"/>
    <p:sldId id="318" r:id="rId45"/>
    <p:sldId id="357" r:id="rId46"/>
    <p:sldId id="323" r:id="rId47"/>
    <p:sldId id="325" r:id="rId48"/>
    <p:sldId id="358" r:id="rId49"/>
    <p:sldId id="359" r:id="rId50"/>
    <p:sldId id="360" r:id="rId51"/>
    <p:sldId id="356" r:id="rId52"/>
    <p:sldId id="313" r:id="rId53"/>
    <p:sldId id="287" r:id="rId54"/>
  </p:sldIdLst>
  <p:sldSz cx="9144000" cy="6858000" type="screen4x3"/>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49" autoAdjust="0"/>
    <p:restoredTop sz="94700" autoAdjust="0"/>
  </p:normalViewPr>
  <p:slideViewPr>
    <p:cSldViewPr>
      <p:cViewPr varScale="1">
        <p:scale>
          <a:sx n="70" d="100"/>
          <a:sy n="70" d="100"/>
        </p:scale>
        <p:origin x="-132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customXml" Target="../customXml/item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879725" cy="4889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550" y="0"/>
            <a:ext cx="2879725" cy="488950"/>
          </a:xfrm>
          <a:prstGeom prst="rect">
            <a:avLst/>
          </a:prstGeom>
        </p:spPr>
        <p:txBody>
          <a:bodyPr vert="horz" lIns="91440" tIns="45720" rIns="91440" bIns="45720" rtlCol="0"/>
          <a:lstStyle>
            <a:lvl1pPr algn="r">
              <a:defRPr sz="1200"/>
            </a:lvl1pPr>
          </a:lstStyle>
          <a:p>
            <a:fld id="{FD3ADC6C-0A69-4C30-8B87-6D0144EAB3B0}" type="datetimeFigureOut">
              <a:rPr kumimoji="1" lang="ja-JP" altLang="en-US" smtClean="0"/>
              <a:t>2015/12/21</a:t>
            </a:fld>
            <a:endParaRPr kumimoji="1" lang="ja-JP" altLang="en-US"/>
          </a:p>
        </p:txBody>
      </p:sp>
      <p:sp>
        <p:nvSpPr>
          <p:cNvPr id="4" name="フッター プレースホルダー 3"/>
          <p:cNvSpPr>
            <a:spLocks noGrp="1"/>
          </p:cNvSpPr>
          <p:nvPr>
            <p:ph type="ftr" sz="quarter" idx="2"/>
          </p:nvPr>
        </p:nvSpPr>
        <p:spPr>
          <a:xfrm>
            <a:off x="0" y="9286875"/>
            <a:ext cx="2879725" cy="48895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550" y="9286875"/>
            <a:ext cx="2879725" cy="488950"/>
          </a:xfrm>
          <a:prstGeom prst="rect">
            <a:avLst/>
          </a:prstGeom>
        </p:spPr>
        <p:txBody>
          <a:bodyPr vert="horz" lIns="91440" tIns="45720" rIns="91440" bIns="45720" rtlCol="0" anchor="b"/>
          <a:lstStyle>
            <a:lvl1pPr algn="r">
              <a:defRPr sz="1200"/>
            </a:lvl1pPr>
          </a:lstStyle>
          <a:p>
            <a:fld id="{C728B60C-6745-431B-B9B6-A892AC2FDF1E}" type="slidenum">
              <a:rPr kumimoji="1" lang="ja-JP" altLang="en-US" smtClean="0"/>
              <a:t>‹#›</a:t>
            </a:fld>
            <a:endParaRPr kumimoji="1" lang="ja-JP" altLang="en-US"/>
          </a:p>
        </p:txBody>
      </p:sp>
    </p:spTree>
    <p:extLst>
      <p:ext uri="{BB962C8B-B14F-4D97-AF65-F5344CB8AC3E}">
        <p14:creationId xmlns:p14="http://schemas.microsoft.com/office/powerpoint/2010/main" val="33775529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880308" cy="488871"/>
          </a:xfrm>
          <a:prstGeom prst="rect">
            <a:avLst/>
          </a:prstGeom>
        </p:spPr>
        <p:txBody>
          <a:bodyPr vert="horz" lIns="89660" tIns="44832" rIns="89660" bIns="44832"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020" y="2"/>
            <a:ext cx="2880308" cy="488871"/>
          </a:xfrm>
          <a:prstGeom prst="rect">
            <a:avLst/>
          </a:prstGeom>
        </p:spPr>
        <p:txBody>
          <a:bodyPr vert="horz" lIns="89660" tIns="44832" rIns="89660" bIns="44832" rtlCol="0"/>
          <a:lstStyle>
            <a:lvl1pPr algn="r">
              <a:defRPr sz="1200"/>
            </a:lvl1pPr>
          </a:lstStyle>
          <a:p>
            <a:fld id="{ECF6F7F8-8913-4732-AEA3-7F832FCF49E4}" type="datetimeFigureOut">
              <a:rPr kumimoji="1" lang="ja-JP" altLang="en-US" smtClean="0"/>
              <a:t>2015/12/21</a:t>
            </a:fld>
            <a:endParaRPr kumimoji="1" lang="ja-JP" altLang="en-US"/>
          </a:p>
        </p:txBody>
      </p:sp>
      <p:sp>
        <p:nvSpPr>
          <p:cNvPr id="4" name="スライド イメージ プレースホルダー 3"/>
          <p:cNvSpPr>
            <a:spLocks noGrp="1" noRot="1" noChangeAspect="1"/>
          </p:cNvSpPr>
          <p:nvPr>
            <p:ph type="sldImg" idx="2"/>
          </p:nvPr>
        </p:nvSpPr>
        <p:spPr>
          <a:xfrm>
            <a:off x="881063" y="733425"/>
            <a:ext cx="4884737" cy="3665538"/>
          </a:xfrm>
          <a:prstGeom prst="rect">
            <a:avLst/>
          </a:prstGeom>
          <a:noFill/>
          <a:ln w="12700">
            <a:solidFill>
              <a:prstClr val="black"/>
            </a:solidFill>
          </a:ln>
        </p:spPr>
        <p:txBody>
          <a:bodyPr vert="horz" lIns="89660" tIns="44832" rIns="89660" bIns="44832" rtlCol="0" anchor="ctr"/>
          <a:lstStyle/>
          <a:p>
            <a:endParaRPr lang="ja-JP" altLang="en-US"/>
          </a:p>
        </p:txBody>
      </p:sp>
      <p:sp>
        <p:nvSpPr>
          <p:cNvPr id="5" name="ノート プレースホルダー 4"/>
          <p:cNvSpPr>
            <a:spLocks noGrp="1"/>
          </p:cNvSpPr>
          <p:nvPr>
            <p:ph type="body" sz="quarter" idx="3"/>
          </p:nvPr>
        </p:nvSpPr>
        <p:spPr>
          <a:xfrm>
            <a:off x="664687" y="4644271"/>
            <a:ext cx="5317490" cy="4399836"/>
          </a:xfrm>
          <a:prstGeom prst="rect">
            <a:avLst/>
          </a:prstGeom>
        </p:spPr>
        <p:txBody>
          <a:bodyPr vert="horz" lIns="89660" tIns="44832" rIns="89660" bIns="44832"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286848"/>
            <a:ext cx="2880308" cy="488871"/>
          </a:xfrm>
          <a:prstGeom prst="rect">
            <a:avLst/>
          </a:prstGeom>
        </p:spPr>
        <p:txBody>
          <a:bodyPr vert="horz" lIns="89660" tIns="44832" rIns="89660" bIns="4483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020" y="9286848"/>
            <a:ext cx="2880308" cy="488871"/>
          </a:xfrm>
          <a:prstGeom prst="rect">
            <a:avLst/>
          </a:prstGeom>
        </p:spPr>
        <p:txBody>
          <a:bodyPr vert="horz" lIns="89660" tIns="44832" rIns="89660" bIns="44832"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smtClean="0"/>
              <a:t>資料６</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資料６</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資料６</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資料６</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smtClean="0"/>
              <a:t>資料６</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資料６</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4" name="フッター プレースホルダー 3"/>
          <p:cNvSpPr>
            <a:spLocks noGrp="1"/>
          </p:cNvSpPr>
          <p:nvPr>
            <p:ph type="ftr" sz="quarter" idx="11"/>
          </p:nvPr>
        </p:nvSpPr>
        <p:spPr>
          <a:xfrm>
            <a:off x="5220072" y="6344752"/>
            <a:ext cx="3505200" cy="365760"/>
          </a:xfrm>
        </p:spPr>
        <p:txBody>
          <a:bodyPr/>
          <a:lstStyle/>
          <a:p>
            <a:r>
              <a:rPr kumimoji="1" lang="ja-JP" altLang="en-US" dirty="0"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endParaRPr kumimoji="1" lang="ja-JP" altLang="en-US"/>
          </a:p>
        </p:txBody>
      </p:sp>
      <p:sp>
        <p:nvSpPr>
          <p:cNvPr id="3" name="フッター プレースホルダー 2"/>
          <p:cNvSpPr>
            <a:spLocks noGrp="1"/>
          </p:cNvSpPr>
          <p:nvPr>
            <p:ph type="ftr" sz="quarter" idx="3"/>
          </p:nvPr>
        </p:nvSpPr>
        <p:spPr>
          <a:xfrm>
            <a:off x="5201614" y="6353175"/>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smtClean="0"/>
              <a:t>資料６</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67544"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6.xml"/><Relationship Id="rId4" Type="http://schemas.openxmlformats.org/officeDocument/2006/relationships/image" Target="../media/image46.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tiff"/></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6.xml"/><Relationship Id="rId4" Type="http://schemas.openxmlformats.org/officeDocument/2006/relationships/image" Target="../media/image52.tiff"/></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55.tiff"/></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tiff"/><Relationship Id="rId1" Type="http://schemas.openxmlformats.org/officeDocument/2006/relationships/slideLayout" Target="../slideLayouts/slideLayout6.xml"/><Relationship Id="rId4" Type="http://schemas.openxmlformats.org/officeDocument/2006/relationships/image" Target="../media/image5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7.pn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70.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4" Type="http://schemas.openxmlformats.org/officeDocument/2006/relationships/image" Target="../media/image55.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87624" y="3717032"/>
            <a:ext cx="6984776" cy="1152128"/>
          </a:xfrm>
        </p:spPr>
        <p:txBody>
          <a:bodyPr>
            <a:normAutofit fontScale="90000"/>
          </a:bodyPr>
          <a:lstStyle/>
          <a:p>
            <a:pPr algn="l"/>
            <a:r>
              <a:rPr lang="ja-JP" altLang="en-US"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異常気象時通行規制区間及び</a:t>
            </a:r>
            <a:r>
              <a:rPr lang="en-US" altLang="ja-JP"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36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36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規制基準の見直し検討について</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kumimoji="1"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サブタイトル 2"/>
          <p:cNvSpPr>
            <a:spLocks noGrp="1"/>
          </p:cNvSpPr>
          <p:nvPr>
            <p:ph type="subTitle" idx="1"/>
          </p:nvPr>
        </p:nvSpPr>
        <p:spPr/>
        <p:txBody>
          <a:bodyPr>
            <a:noAutofit/>
          </a:bodyPr>
          <a:lstStyle/>
          <a:p>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rPr>
              <a:t>27</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年度第</a:t>
            </a:r>
            <a:r>
              <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回大阪府</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都市基盤施設維持管理技術審議会</a:t>
            </a:r>
            <a:r>
              <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rPr>
            </a:br>
            <a:endParaRPr kumimoji="1" lang="ja-JP" altLang="en-US"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5" name="図 20"/>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75696" y="1201903"/>
            <a:ext cx="2964656"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descr="371号A16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00000" y="1225763"/>
            <a:ext cx="3072000" cy="23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a:t>
            </a:fld>
            <a:endParaRPr kumimoji="1" lang="ja-JP" altLang="en-US" dirty="0"/>
          </a:p>
        </p:txBody>
      </p:sp>
      <p:sp>
        <p:nvSpPr>
          <p:cNvPr id="11" name="フッター プレースホルダー 3"/>
          <p:cNvSpPr>
            <a:spLocks noGrp="1"/>
          </p:cNvSpPr>
          <p:nvPr>
            <p:ph type="ftr" sz="quarter" idx="11"/>
          </p:nvPr>
        </p:nvSpPr>
        <p:spPr>
          <a:xfrm>
            <a:off x="6660232" y="260648"/>
            <a:ext cx="2250584" cy="648072"/>
          </a:xfrm>
        </p:spPr>
        <p:txBody>
          <a:bodyPr/>
          <a:lstStyle/>
          <a:p>
            <a:r>
              <a:rPr kumimoji="1" lang="ja-JP" altLang="en-US" sz="3200" b="1" dirty="0" smtClean="0">
                <a:latin typeface="Meiryo UI" panose="020B0604030504040204" pitchFamily="50" charset="-128"/>
                <a:ea typeface="Meiryo UI" panose="020B0604030504040204" pitchFamily="50" charset="-128"/>
                <a:cs typeface="Meiryo UI" panose="020B0604030504040204" pitchFamily="50" charset="-128"/>
              </a:rPr>
              <a:t>資料６</a:t>
            </a:r>
            <a:endParaRPr kumimoji="1" lang="ja-JP" altLang="en-US" sz="32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64882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５</a:t>
            </a:r>
            <a:r>
              <a:rPr lang="ja-JP" altLang="en-US" dirty="0" smtClean="0">
                <a:latin typeface="HGSｺﾞｼｯｸM" panose="020B0600000000000000" pitchFamily="50" charset="-128"/>
                <a:ea typeface="HGSｺﾞｼｯｸM" panose="020B0600000000000000" pitchFamily="50" charset="-128"/>
              </a:rPr>
              <a:t>．通行規制区間の規制解除の運用</a:t>
            </a:r>
            <a:endParaRPr lang="ja-JP" altLang="en-US"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10</a:t>
            </a:fld>
            <a:endParaRPr kumimoji="1" lang="ja-JP" altLang="en-US"/>
          </a:p>
        </p:txBody>
      </p:sp>
      <p:sp>
        <p:nvSpPr>
          <p:cNvPr id="5" name="テキスト ボックス 4"/>
          <p:cNvSpPr txBox="1"/>
          <p:nvPr/>
        </p:nvSpPr>
        <p:spPr>
          <a:xfrm>
            <a:off x="80648" y="1988840"/>
            <a:ext cx="8928000" cy="4401205"/>
          </a:xfrm>
          <a:prstGeom prst="rect">
            <a:avLst/>
          </a:prstGeom>
          <a:noFill/>
        </p:spPr>
        <p:txBody>
          <a:bodyPr wrap="square" rtlCol="0">
            <a:spAutoFit/>
          </a:bodyPr>
          <a:lstStyle/>
          <a:p>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．異常気象時における道路通行規制</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実施要領第８条で</a:t>
            </a:r>
            <a:r>
              <a:rPr lang="ja-JP" altLang="en-US" sz="1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規定</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す</a:t>
            </a:r>
            <a:r>
              <a:rPr lang="ja-JP" altLang="en-US" sz="1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る</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通行</a:t>
            </a:r>
            <a:r>
              <a:rPr lang="ja-JP" altLang="en-US" sz="1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規制</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の</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規制基準</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に基づき所長が行う</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も</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の</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と</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する</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。」の補足事項は以下</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①②</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のとおりとする</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①　</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規制</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開始は、降り始め（時間雨量３㎜以上の</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降雨量を</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観測した</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とき）からの</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降雨量の累計（連続</a:t>
            </a:r>
            <a:r>
              <a:rPr lang="ja-JP" altLang="en-US" sz="1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雨</a:t>
            </a:r>
            <a:endParaRPr lang="en-US" altLang="ja-JP" sz="1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量）が</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規制基準に達したとき。</a:t>
            </a:r>
          </a:p>
          <a:p>
            <a:r>
              <a:rPr lang="ja-JP" altLang="en-US" sz="14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②　</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原則</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として、</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連続雨量は時間雨量２㎜以下が</a:t>
            </a:r>
            <a:r>
              <a:rPr lang="ja-JP" altLang="en-US" sz="1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６時間連続</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した場合</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には、その</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時点で</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０㎜リセット</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と</a:t>
            </a:r>
            <a:r>
              <a:rPr lang="ja-JP" altLang="en-US" sz="1400" dirty="0" err="1" smtClean="0">
                <a:latin typeface="HGSｺﾞｼｯｸM" panose="020B0600000000000000" pitchFamily="50" charset="-128"/>
                <a:ea typeface="HGSｺﾞｼｯｸM" panose="020B0600000000000000" pitchFamily="50" charset="-128"/>
                <a:cs typeface="Meiryo UI" panose="020B0604030504040204" pitchFamily="50" charset="-128"/>
              </a:rPr>
              <a:t>す</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る。</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．異常気象時における道路通行規制</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実施要領第</a:t>
            </a:r>
            <a:r>
              <a:rPr lang="en-US" altLang="ja-JP"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14</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条で規定する通行規制の解除</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について、以下の①～③を満</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たした場合は通行規制を解除するものとする。</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①</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当該通行</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規制区間</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（以下「当該区間」という。）</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において、以下の２項目を満足</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していること。</a:t>
            </a:r>
          </a:p>
          <a:p>
            <a:r>
              <a:rPr lang="ja-JP" altLang="en-US" sz="1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・大阪府土砂災害の防災情報において、</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当該区間の規制対象としている雨量観測所の「雨量観測所危険</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度判定状況」が、</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現在及び３時間後の予測で「土砂災害の発生危険ゾーン」の危険度に到達していな</a:t>
            </a:r>
            <a:endParaRPr lang="en-US" altLang="ja-JP"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い</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こと。</a:t>
            </a:r>
          </a:p>
          <a:p>
            <a:r>
              <a:rPr lang="ja-JP" altLang="en-US" sz="1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・気象庁の「土砂災害警戒判定メッシュ情報」において、</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当該区間の規制の原因となる</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危険箇所が</a:t>
            </a:r>
            <a:r>
              <a:rPr lang="ja-JP" altLang="en-US" sz="1400" b="1" u="sng" dirty="0" err="1">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含ま</a:t>
            </a:r>
            <a:endParaRPr lang="en-US" altLang="ja-JP"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b="1" u="sng" dirty="0" err="1">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れる</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メッシュが</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実況、予想で</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土砂災害警戒情報の基準に到達していない</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こと。</a:t>
            </a:r>
          </a:p>
          <a:p>
            <a:r>
              <a:rPr lang="ja-JP" altLang="en-US" sz="1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②　時間雨量２㎜以下が３時間連続し、その後３時間、</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大阪府土砂災害の防災情報の当該区間の規制対象</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としている雨量観測所の</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時間雨量２㎜以下が続くと予想</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されていること。</a:t>
            </a:r>
          </a:p>
          <a:p>
            <a:r>
              <a:rPr lang="ja-JP" altLang="en-US" sz="1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③　</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当該区間の</a:t>
            </a:r>
            <a:r>
              <a:rPr lang="ja-JP" altLang="en-US" sz="1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全区間をパトロールし、安全に通行できることが確認</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できたこと</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100233" y="1196752"/>
            <a:ext cx="8928000" cy="830997"/>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rPr>
              <a:t>27</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日（大阪府）</a:t>
            </a:r>
          </a:p>
          <a:p>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　　異常</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気象時における通行規制の運用について（通知</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p>
        </p:txBody>
      </p:sp>
    </p:spTree>
    <p:extLst>
      <p:ext uri="{BB962C8B-B14F-4D97-AF65-F5344CB8AC3E}">
        <p14:creationId xmlns:p14="http://schemas.microsoft.com/office/powerpoint/2010/main" val="7136390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６</a:t>
            </a:r>
            <a:r>
              <a:rPr lang="ja-JP" altLang="en-US" dirty="0" smtClean="0">
                <a:latin typeface="HGSｺﾞｼｯｸM" panose="020B0600000000000000" pitchFamily="50" charset="-128"/>
                <a:ea typeface="HGSｺﾞｼｯｸM" panose="020B0600000000000000" pitchFamily="50" charset="-128"/>
              </a:rPr>
              <a:t>．大阪府の通行規制区間</a:t>
            </a:r>
            <a:endParaRPr kumimoji="1" lang="ja-JP" altLang="en-US" dirty="0">
              <a:latin typeface="HGSｺﾞｼｯｸM" panose="020B0600000000000000" pitchFamily="50" charset="-128"/>
              <a:ea typeface="HGSｺﾞｼｯｸM" panose="020B0600000000000000" pitchFamily="50" charset="-128"/>
            </a:endParaRPr>
          </a:p>
        </p:txBody>
      </p:sp>
      <p:sp>
        <p:nvSpPr>
          <p:cNvPr id="7" name="フッター プレースホルダー 6"/>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11</a:t>
            </a:fld>
            <a:endParaRPr kumimoji="1" lang="ja-JP" altLang="en-US"/>
          </a:p>
        </p:txBody>
      </p:sp>
      <p:sp>
        <p:nvSpPr>
          <p:cNvPr id="6" name="テキスト ボックス 5"/>
          <p:cNvSpPr txBox="1"/>
          <p:nvPr/>
        </p:nvSpPr>
        <p:spPr>
          <a:xfrm>
            <a:off x="100233" y="1484784"/>
            <a:ext cx="8928000" cy="175432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３４</a:t>
            </a:r>
            <a:r>
              <a:rPr lang="ja-JP" altLang="en-US" sz="28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路線４４区間　延長＝</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１１７．８㎞</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・管理道路に占める割合（延長比）　約８％</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管理道路延長</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192</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路線</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1,530</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㎞（Ｈ</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27.4.1</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現在）</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9" name="表 8"/>
          <p:cNvGraphicFramePr>
            <a:graphicFrameLocks noGrp="1" noChangeAspect="1"/>
          </p:cNvGraphicFramePr>
          <p:nvPr>
            <p:extLst>
              <p:ext uri="{D42A27DB-BD31-4B8C-83A1-F6EECF244321}">
                <p14:modId xmlns:p14="http://schemas.microsoft.com/office/powerpoint/2010/main" val="3781872926"/>
              </p:ext>
            </p:extLst>
          </p:nvPr>
        </p:nvGraphicFramePr>
        <p:xfrm>
          <a:off x="1691680" y="3429000"/>
          <a:ext cx="6054979" cy="2520280"/>
        </p:xfrm>
        <a:graphic>
          <a:graphicData uri="http://schemas.openxmlformats.org/drawingml/2006/table">
            <a:tbl>
              <a:tblPr firstRow="1" bandRow="1">
                <a:tableStyleId>{5C22544A-7EE6-4342-B048-85BDC9FD1C3A}</a:tableStyleId>
              </a:tblPr>
              <a:tblGrid>
                <a:gridCol w="1538605"/>
                <a:gridCol w="1029018"/>
                <a:gridCol w="1188338"/>
                <a:gridCol w="2299018"/>
              </a:tblGrid>
              <a:tr h="504056">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種別</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路線数</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区間数</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規制区間延長</a:t>
                      </a:r>
                      <a:r>
                        <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一般国道</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　５</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　　　６</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　２１．６　</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主要地方道</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１３</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２０</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　５５．１</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一般府道</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１６</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１８</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　４１．１</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合計</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３４</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４４</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１１７．８</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Tree>
    <p:extLst>
      <p:ext uri="{BB962C8B-B14F-4D97-AF65-F5344CB8AC3E}">
        <p14:creationId xmlns:p14="http://schemas.microsoft.com/office/powerpoint/2010/main" val="20740754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６．大阪府の通行規制区間</a:t>
            </a:r>
            <a:endParaRPr kumimoji="1" lang="ja-JP" altLang="en-US" dirty="0">
              <a:latin typeface="HGSｺﾞｼｯｸM" panose="020B0600000000000000" pitchFamily="50" charset="-128"/>
              <a:ea typeface="HGSｺﾞｼｯｸM" panose="020B0600000000000000" pitchFamily="50" charset="-128"/>
            </a:endParaRPr>
          </a:p>
        </p:txBody>
      </p:sp>
      <p:sp>
        <p:nvSpPr>
          <p:cNvPr id="7" name="フッター プレースホルダー 6"/>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12</a:t>
            </a:fld>
            <a:endParaRPr kumimoji="1" lang="ja-JP" altLang="en-US"/>
          </a:p>
        </p:txBody>
      </p:sp>
      <p:sp>
        <p:nvSpPr>
          <p:cNvPr id="4" name="テキスト ボックス 3"/>
          <p:cNvSpPr txBox="1"/>
          <p:nvPr/>
        </p:nvSpPr>
        <p:spPr>
          <a:xfrm>
            <a:off x="-33892" y="1126485"/>
            <a:ext cx="6912768" cy="461665"/>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400" dirty="0" smtClean="0">
                <a:latin typeface="HGSｺﾞｼｯｸM" panose="020B0600000000000000" pitchFamily="50" charset="-128"/>
                <a:ea typeface="HGSｺﾞｼｯｸM" panose="020B0600000000000000" pitchFamily="50" charset="-128"/>
              </a:rPr>
              <a:t>一般国道</a:t>
            </a:r>
            <a:endParaRPr kumimoji="1" lang="ja-JP" altLang="en-US" sz="2400" dirty="0">
              <a:latin typeface="HGSｺﾞｼｯｸM" panose="020B0600000000000000" pitchFamily="50" charset="-128"/>
              <a:ea typeface="HGSｺﾞｼｯｸM" panose="020B0600000000000000"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550984"/>
            <a:ext cx="9086809" cy="472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605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６．大阪府の通行規制区間</a:t>
            </a:r>
            <a:endParaRPr kumimoji="1" lang="ja-JP" altLang="en-US" dirty="0">
              <a:latin typeface="HGSｺﾞｼｯｸM" panose="020B0600000000000000" pitchFamily="50" charset="-128"/>
              <a:ea typeface="HGSｺﾞｼｯｸM" panose="020B0600000000000000" pitchFamily="50" charset="-128"/>
            </a:endParaRPr>
          </a:p>
        </p:txBody>
      </p:sp>
      <p:sp>
        <p:nvSpPr>
          <p:cNvPr id="7" name="フッター プレースホルダー 6"/>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13</a:t>
            </a:fld>
            <a:endParaRPr kumimoji="1" lang="ja-JP" altLang="en-US"/>
          </a:p>
        </p:txBody>
      </p:sp>
      <p:sp>
        <p:nvSpPr>
          <p:cNvPr id="4" name="テキスト ボックス 3"/>
          <p:cNvSpPr txBox="1"/>
          <p:nvPr/>
        </p:nvSpPr>
        <p:spPr>
          <a:xfrm>
            <a:off x="-30801" y="1126485"/>
            <a:ext cx="6912768" cy="461665"/>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400" dirty="0" smtClean="0">
                <a:latin typeface="HGSｺﾞｼｯｸM" panose="020B0600000000000000" pitchFamily="50" charset="-128"/>
                <a:ea typeface="HGSｺﾞｼｯｸM" panose="020B0600000000000000" pitchFamily="50" charset="-128"/>
              </a:rPr>
              <a:t>主要地方道</a:t>
            </a:r>
            <a:endParaRPr kumimoji="1" lang="ja-JP" altLang="en-US" sz="2400" dirty="0">
              <a:latin typeface="HGSｺﾞｼｯｸM" panose="020B0600000000000000" pitchFamily="50" charset="-128"/>
              <a:ea typeface="HGSｺﾞｼｯｸM" panose="020B0600000000000000" pitchFamily="50" charset="-12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580708"/>
            <a:ext cx="9086809" cy="472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188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６．大阪府の通行規制区間</a:t>
            </a:r>
            <a:endParaRPr kumimoji="1" lang="ja-JP" altLang="en-US" dirty="0">
              <a:latin typeface="HGSｺﾞｼｯｸM" panose="020B0600000000000000" pitchFamily="50" charset="-128"/>
              <a:ea typeface="HGSｺﾞｼｯｸM" panose="020B0600000000000000" pitchFamily="50" charset="-128"/>
            </a:endParaRPr>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sp>
        <p:nvSpPr>
          <p:cNvPr id="9" name="テキスト ボックス 8"/>
          <p:cNvSpPr txBox="1"/>
          <p:nvPr/>
        </p:nvSpPr>
        <p:spPr>
          <a:xfrm>
            <a:off x="-30801" y="1126485"/>
            <a:ext cx="6912768" cy="461665"/>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400" dirty="0" smtClean="0">
                <a:latin typeface="HGSｺﾞｼｯｸM" panose="020B0600000000000000" pitchFamily="50" charset="-128"/>
                <a:ea typeface="HGSｺﾞｼｯｸM" panose="020B0600000000000000" pitchFamily="50" charset="-128"/>
              </a:rPr>
              <a:t>主要地方道</a:t>
            </a:r>
            <a:endParaRPr kumimoji="1" lang="ja-JP" altLang="en-US" sz="2400" dirty="0">
              <a:latin typeface="HGSｺﾞｼｯｸM" panose="020B0600000000000000" pitchFamily="50" charset="-128"/>
              <a:ea typeface="HGSｺﾞｼｯｸM" panose="020B0600000000000000"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606723"/>
            <a:ext cx="9086809" cy="453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19097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６．大阪府の通行規制区間</a:t>
            </a:r>
            <a:endParaRPr kumimoji="1" lang="ja-JP" altLang="en-US"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15</a:t>
            </a:fld>
            <a:endParaRPr kumimoji="1" lang="ja-JP" altLang="en-US"/>
          </a:p>
        </p:txBody>
      </p:sp>
      <p:sp>
        <p:nvSpPr>
          <p:cNvPr id="7" name="テキスト ボックス 6"/>
          <p:cNvSpPr txBox="1"/>
          <p:nvPr/>
        </p:nvSpPr>
        <p:spPr>
          <a:xfrm>
            <a:off x="-30801" y="1126485"/>
            <a:ext cx="6912768" cy="461665"/>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400" dirty="0" smtClean="0">
                <a:latin typeface="HGSｺﾞｼｯｸM" panose="020B0600000000000000" pitchFamily="50" charset="-128"/>
                <a:ea typeface="HGSｺﾞｼｯｸM" panose="020B0600000000000000" pitchFamily="50" charset="-128"/>
              </a:rPr>
              <a:t>主要地方道</a:t>
            </a:r>
            <a:endParaRPr kumimoji="1" lang="ja-JP" altLang="en-US" sz="2400" dirty="0">
              <a:latin typeface="HGSｺﾞｼｯｸM" panose="020B0600000000000000" pitchFamily="50" charset="-128"/>
              <a:ea typeface="HGSｺﾞｼｯｸM" panose="020B0600000000000000" pitchFamily="50" charset="-128"/>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589601"/>
            <a:ext cx="9050987" cy="253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13120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６．大阪府の通行規制区間</a:t>
            </a:r>
            <a:endParaRPr kumimoji="1" lang="ja-JP" altLang="en-US" dirty="0">
              <a:latin typeface="HGSｺﾞｼｯｸM" panose="020B0600000000000000" pitchFamily="50" charset="-128"/>
              <a:ea typeface="HGSｺﾞｼｯｸM" panose="020B0600000000000000" pitchFamily="50" charset="-128"/>
            </a:endParaRPr>
          </a:p>
        </p:txBody>
      </p:sp>
      <p:sp>
        <p:nvSpPr>
          <p:cNvPr id="7" name="フッター プレースホルダー 6"/>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16</a:t>
            </a:fld>
            <a:endParaRPr kumimoji="1" lang="ja-JP" altLang="en-US"/>
          </a:p>
        </p:txBody>
      </p:sp>
      <p:sp>
        <p:nvSpPr>
          <p:cNvPr id="8" name="テキスト ボックス 7"/>
          <p:cNvSpPr txBox="1"/>
          <p:nvPr/>
        </p:nvSpPr>
        <p:spPr>
          <a:xfrm>
            <a:off x="-30801" y="1126485"/>
            <a:ext cx="6912768" cy="461665"/>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400" dirty="0" smtClean="0">
                <a:latin typeface="HGSｺﾞｼｯｸM" panose="020B0600000000000000" pitchFamily="50" charset="-128"/>
                <a:ea typeface="HGSｺﾞｼｯｸM" panose="020B0600000000000000" pitchFamily="50" charset="-128"/>
              </a:rPr>
              <a:t>一般府道</a:t>
            </a:r>
            <a:endParaRPr kumimoji="1" lang="ja-JP" altLang="en-US" sz="2400" dirty="0">
              <a:latin typeface="HGSｺﾞｼｯｸM" panose="020B0600000000000000" pitchFamily="50" charset="-128"/>
              <a:ea typeface="HGSｺﾞｼｯｸM" panose="020B0600000000000000" pitchFamily="50" charset="-128"/>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51" y="1549532"/>
            <a:ext cx="9050987" cy="4776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85841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６．大阪府の通行規制区間</a:t>
            </a:r>
            <a:endParaRPr kumimoji="1" lang="ja-JP" altLang="en-US" dirty="0">
              <a:latin typeface="HGSｺﾞｼｯｸM" panose="020B0600000000000000" pitchFamily="50" charset="-128"/>
              <a:ea typeface="HGSｺﾞｼｯｸM" panose="020B0600000000000000" pitchFamily="50" charset="-128"/>
            </a:endParaRPr>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17</a:t>
            </a:fld>
            <a:endParaRPr kumimoji="1" lang="ja-JP" altLang="en-US"/>
          </a:p>
        </p:txBody>
      </p:sp>
      <p:sp>
        <p:nvSpPr>
          <p:cNvPr id="7" name="テキスト ボックス 6"/>
          <p:cNvSpPr txBox="1"/>
          <p:nvPr/>
        </p:nvSpPr>
        <p:spPr>
          <a:xfrm>
            <a:off x="-30801" y="1126485"/>
            <a:ext cx="6912768" cy="461665"/>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400" dirty="0" smtClean="0">
                <a:latin typeface="HGSｺﾞｼｯｸM" panose="020B0600000000000000" pitchFamily="50" charset="-128"/>
                <a:ea typeface="HGSｺﾞｼｯｸM" panose="020B0600000000000000" pitchFamily="50" charset="-128"/>
              </a:rPr>
              <a:t>一般府道</a:t>
            </a:r>
            <a:endParaRPr kumimoji="1" lang="ja-JP" altLang="en-US" sz="2400" dirty="0">
              <a:latin typeface="HGSｺﾞｼｯｸM" panose="020B0600000000000000" pitchFamily="50" charset="-128"/>
              <a:ea typeface="HGSｺﾞｼｯｸM" panose="020B0600000000000000" pitchFamily="50" charset="-128"/>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17" y="1584502"/>
            <a:ext cx="9050987" cy="4537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2844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６．大阪府の通行規制区間</a:t>
            </a:r>
            <a:endParaRPr kumimoji="1" lang="ja-JP" altLang="en-US" dirty="0">
              <a:latin typeface="HGSｺﾞｼｯｸM" panose="020B0600000000000000" pitchFamily="50" charset="-128"/>
              <a:ea typeface="HGSｺﾞｼｯｸM" panose="020B0600000000000000" pitchFamily="50" charset="-128"/>
            </a:endParaRPr>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sp>
        <p:nvSpPr>
          <p:cNvPr id="7" name="テキスト ボックス 6"/>
          <p:cNvSpPr txBox="1"/>
          <p:nvPr/>
        </p:nvSpPr>
        <p:spPr>
          <a:xfrm>
            <a:off x="-30801" y="1126485"/>
            <a:ext cx="6912768" cy="461665"/>
          </a:xfrm>
          <a:prstGeom prst="rect">
            <a:avLst/>
          </a:prstGeom>
          <a:noFill/>
        </p:spPr>
        <p:txBody>
          <a:bodyPr wrap="square" rtlCol="0">
            <a:spAutoFit/>
          </a:bodyPr>
          <a:lstStyle/>
          <a:p>
            <a:pPr marL="342900" indent="-342900">
              <a:buFont typeface="Wingdings" panose="05000000000000000000" pitchFamily="2" charset="2"/>
              <a:buChar char="Ø"/>
            </a:pPr>
            <a:r>
              <a:rPr kumimoji="1" lang="ja-JP" altLang="en-US" sz="2400" dirty="0" smtClean="0">
                <a:latin typeface="HGSｺﾞｼｯｸM" panose="020B0600000000000000" pitchFamily="50" charset="-128"/>
                <a:ea typeface="HGSｺﾞｼｯｸM" panose="020B0600000000000000" pitchFamily="50" charset="-128"/>
              </a:rPr>
              <a:t>一般府道</a:t>
            </a:r>
            <a:endParaRPr kumimoji="1" lang="ja-JP" altLang="en-US" sz="2400" dirty="0">
              <a:latin typeface="HGSｺﾞｼｯｸM" panose="020B0600000000000000" pitchFamily="50" charset="-128"/>
              <a:ea typeface="HGSｺﾞｼｯｸM" panose="020B0600000000000000" pitchFamily="50" charset="-128"/>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10" y="1588150"/>
            <a:ext cx="9050987" cy="269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27525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フッター プレースホルダー 30"/>
          <p:cNvSpPr>
            <a:spLocks noGrp="1"/>
          </p:cNvSpPr>
          <p:nvPr>
            <p:ph type="ftr" sz="quarter" idx="11"/>
          </p:nvPr>
        </p:nvSpPr>
        <p:spPr/>
        <p:txBody>
          <a:bodyPr/>
          <a:lstStyle/>
          <a:p>
            <a:r>
              <a:rPr kumimoji="1" lang="ja-JP" altLang="en-US" dirty="0" smtClean="0"/>
              <a:t>資料６</a:t>
            </a:r>
            <a:endParaRPr kumimoji="1" lang="ja-JP" altLang="en-US" dirty="0"/>
          </a:p>
        </p:txBody>
      </p:sp>
      <p:sp>
        <p:nvSpPr>
          <p:cNvPr id="23" name="タイトル 22"/>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６．大阪府の通行規制区間</a:t>
            </a:r>
            <a:endParaRPr kumimoji="1" lang="ja-JP" altLang="en-US" dirty="0"/>
          </a:p>
        </p:txBody>
      </p:sp>
      <p:grpSp>
        <p:nvGrpSpPr>
          <p:cNvPr id="2" name="グループ化 1"/>
          <p:cNvGrpSpPr/>
          <p:nvPr/>
        </p:nvGrpSpPr>
        <p:grpSpPr>
          <a:xfrm>
            <a:off x="25400" y="44624"/>
            <a:ext cx="9155112" cy="6593113"/>
            <a:chOff x="-36512" y="152400"/>
            <a:chExt cx="9155112" cy="6593113"/>
          </a:xfrm>
        </p:grpSpPr>
        <p:grpSp>
          <p:nvGrpSpPr>
            <p:cNvPr id="5" name="グループ化 4"/>
            <p:cNvGrpSpPr>
              <a:grpSpLocks noChangeAspect="1"/>
            </p:cNvGrpSpPr>
            <p:nvPr/>
          </p:nvGrpSpPr>
          <p:grpSpPr>
            <a:xfrm>
              <a:off x="-36512" y="275727"/>
              <a:ext cx="9140342" cy="6463055"/>
              <a:chOff x="0" y="196179"/>
              <a:chExt cx="9144000" cy="6465641"/>
            </a:xfrm>
          </p:grpSpPr>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179"/>
                <a:ext cx="9144000" cy="6465641"/>
              </a:xfrm>
              <a:prstGeom prst="rect">
                <a:avLst/>
              </a:prstGeom>
              <a:ln w="47625">
                <a:noFill/>
              </a:ln>
            </p:spPr>
          </p:pic>
          <p:grpSp>
            <p:nvGrpSpPr>
              <p:cNvPr id="3" name="グループ化 2"/>
              <p:cNvGrpSpPr/>
              <p:nvPr/>
            </p:nvGrpSpPr>
            <p:grpSpPr>
              <a:xfrm>
                <a:off x="900113" y="1013324"/>
                <a:ext cx="5757862" cy="4577851"/>
                <a:chOff x="900113" y="1013324"/>
                <a:chExt cx="5757862" cy="4577851"/>
              </a:xfrm>
            </p:grpSpPr>
            <p:sp>
              <p:nvSpPr>
                <p:cNvPr id="4" name="フリーフォーム 3"/>
                <p:cNvSpPr/>
                <p:nvPr/>
              </p:nvSpPr>
              <p:spPr>
                <a:xfrm>
                  <a:off x="900113" y="1013324"/>
                  <a:ext cx="214312" cy="21320"/>
                </a:xfrm>
                <a:custGeom>
                  <a:avLst/>
                  <a:gdLst>
                    <a:gd name="connsiteX0" fmla="*/ 0 w 214312"/>
                    <a:gd name="connsiteY0" fmla="*/ 20139 h 21320"/>
                    <a:gd name="connsiteX1" fmla="*/ 33337 w 214312"/>
                    <a:gd name="connsiteY1" fmla="*/ 15376 h 21320"/>
                    <a:gd name="connsiteX2" fmla="*/ 61912 w 214312"/>
                    <a:gd name="connsiteY2" fmla="*/ 10614 h 21320"/>
                    <a:gd name="connsiteX3" fmla="*/ 38100 w 214312"/>
                    <a:gd name="connsiteY3" fmla="*/ 5851 h 21320"/>
                    <a:gd name="connsiteX4" fmla="*/ 109537 w 214312"/>
                    <a:gd name="connsiteY4" fmla="*/ 5851 h 21320"/>
                    <a:gd name="connsiteX5" fmla="*/ 123825 w 214312"/>
                    <a:gd name="connsiteY5" fmla="*/ 10614 h 21320"/>
                    <a:gd name="connsiteX6" fmla="*/ 138112 w 214312"/>
                    <a:gd name="connsiteY6" fmla="*/ 20139 h 21320"/>
                    <a:gd name="connsiteX7" fmla="*/ 214312 w 214312"/>
                    <a:gd name="connsiteY7" fmla="*/ 20139 h 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312" h="21320">
                      <a:moveTo>
                        <a:pt x="0" y="20139"/>
                      </a:moveTo>
                      <a:lnTo>
                        <a:pt x="33337" y="15376"/>
                      </a:lnTo>
                      <a:cubicBezTo>
                        <a:pt x="42881" y="13908"/>
                        <a:pt x="57593" y="19251"/>
                        <a:pt x="61912" y="10614"/>
                      </a:cubicBezTo>
                      <a:cubicBezTo>
                        <a:pt x="65532" y="3374"/>
                        <a:pt x="46037" y="7439"/>
                        <a:pt x="38100" y="5851"/>
                      </a:cubicBezTo>
                      <a:cubicBezTo>
                        <a:pt x="71253" y="-2436"/>
                        <a:pt x="58422" y="-1451"/>
                        <a:pt x="109537" y="5851"/>
                      </a:cubicBezTo>
                      <a:cubicBezTo>
                        <a:pt x="114507" y="6561"/>
                        <a:pt x="119335" y="8369"/>
                        <a:pt x="123825" y="10614"/>
                      </a:cubicBezTo>
                      <a:cubicBezTo>
                        <a:pt x="128944" y="13174"/>
                        <a:pt x="132420" y="19540"/>
                        <a:pt x="138112" y="20139"/>
                      </a:cubicBezTo>
                      <a:cubicBezTo>
                        <a:pt x="163372" y="22798"/>
                        <a:pt x="188912" y="20139"/>
                        <a:pt x="214312" y="20139"/>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2114550" y="1514475"/>
                  <a:ext cx="128746" cy="504825"/>
                </a:xfrm>
                <a:custGeom>
                  <a:avLst/>
                  <a:gdLst>
                    <a:gd name="connsiteX0" fmla="*/ 0 w 128746"/>
                    <a:gd name="connsiteY0" fmla="*/ 0 h 504825"/>
                    <a:gd name="connsiteX1" fmla="*/ 14288 w 128746"/>
                    <a:gd name="connsiteY1" fmla="*/ 23813 h 504825"/>
                    <a:gd name="connsiteX2" fmla="*/ 19050 w 128746"/>
                    <a:gd name="connsiteY2" fmla="*/ 85725 h 504825"/>
                    <a:gd name="connsiteX3" fmla="*/ 28575 w 128746"/>
                    <a:gd name="connsiteY3" fmla="*/ 114300 h 504825"/>
                    <a:gd name="connsiteX4" fmla="*/ 42863 w 128746"/>
                    <a:gd name="connsiteY4" fmla="*/ 123825 h 504825"/>
                    <a:gd name="connsiteX5" fmla="*/ 52388 w 128746"/>
                    <a:gd name="connsiteY5" fmla="*/ 138113 h 504825"/>
                    <a:gd name="connsiteX6" fmla="*/ 80963 w 128746"/>
                    <a:gd name="connsiteY6" fmla="*/ 147638 h 504825"/>
                    <a:gd name="connsiteX7" fmla="*/ 90488 w 128746"/>
                    <a:gd name="connsiteY7" fmla="*/ 161925 h 504825"/>
                    <a:gd name="connsiteX8" fmla="*/ 104775 w 128746"/>
                    <a:gd name="connsiteY8" fmla="*/ 171450 h 504825"/>
                    <a:gd name="connsiteX9" fmla="*/ 109538 w 128746"/>
                    <a:gd name="connsiteY9" fmla="*/ 185738 h 504825"/>
                    <a:gd name="connsiteX10" fmla="*/ 104775 w 128746"/>
                    <a:gd name="connsiteY10" fmla="*/ 323850 h 504825"/>
                    <a:gd name="connsiteX11" fmla="*/ 100013 w 128746"/>
                    <a:gd name="connsiteY11" fmla="*/ 338138 h 504825"/>
                    <a:gd name="connsiteX12" fmla="*/ 104775 w 128746"/>
                    <a:gd name="connsiteY12" fmla="*/ 404813 h 504825"/>
                    <a:gd name="connsiteX13" fmla="*/ 114300 w 128746"/>
                    <a:gd name="connsiteY13" fmla="*/ 433388 h 504825"/>
                    <a:gd name="connsiteX14" fmla="*/ 119063 w 128746"/>
                    <a:gd name="connsiteY14" fmla="*/ 447675 h 504825"/>
                    <a:gd name="connsiteX15" fmla="*/ 123825 w 128746"/>
                    <a:gd name="connsiteY15" fmla="*/ 476250 h 504825"/>
                    <a:gd name="connsiteX16" fmla="*/ 128588 w 128746"/>
                    <a:gd name="connsiteY16" fmla="*/ 50482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746" h="504825">
                      <a:moveTo>
                        <a:pt x="0" y="0"/>
                      </a:moveTo>
                      <a:cubicBezTo>
                        <a:pt x="4763" y="7938"/>
                        <a:pt x="12280" y="14777"/>
                        <a:pt x="14288" y="23813"/>
                      </a:cubicBezTo>
                      <a:cubicBezTo>
                        <a:pt x="18778" y="44018"/>
                        <a:pt x="15822" y="65280"/>
                        <a:pt x="19050" y="85725"/>
                      </a:cubicBezTo>
                      <a:cubicBezTo>
                        <a:pt x="20616" y="95642"/>
                        <a:pt x="20221" y="108731"/>
                        <a:pt x="28575" y="114300"/>
                      </a:cubicBezTo>
                      <a:lnTo>
                        <a:pt x="42863" y="123825"/>
                      </a:lnTo>
                      <a:cubicBezTo>
                        <a:pt x="46038" y="128588"/>
                        <a:pt x="47534" y="135079"/>
                        <a:pt x="52388" y="138113"/>
                      </a:cubicBezTo>
                      <a:cubicBezTo>
                        <a:pt x="60902" y="143434"/>
                        <a:pt x="80963" y="147638"/>
                        <a:pt x="80963" y="147638"/>
                      </a:cubicBezTo>
                      <a:cubicBezTo>
                        <a:pt x="84138" y="152400"/>
                        <a:pt x="86441" y="157878"/>
                        <a:pt x="90488" y="161925"/>
                      </a:cubicBezTo>
                      <a:cubicBezTo>
                        <a:pt x="94535" y="165972"/>
                        <a:pt x="101199" y="166981"/>
                        <a:pt x="104775" y="171450"/>
                      </a:cubicBezTo>
                      <a:cubicBezTo>
                        <a:pt x="107911" y="175370"/>
                        <a:pt x="107950" y="180975"/>
                        <a:pt x="109538" y="185738"/>
                      </a:cubicBezTo>
                      <a:cubicBezTo>
                        <a:pt x="107950" y="231775"/>
                        <a:pt x="107648" y="277875"/>
                        <a:pt x="104775" y="323850"/>
                      </a:cubicBezTo>
                      <a:cubicBezTo>
                        <a:pt x="104462" y="328860"/>
                        <a:pt x="100013" y="333118"/>
                        <a:pt x="100013" y="338138"/>
                      </a:cubicBezTo>
                      <a:cubicBezTo>
                        <a:pt x="100013" y="360420"/>
                        <a:pt x="101470" y="382778"/>
                        <a:pt x="104775" y="404813"/>
                      </a:cubicBezTo>
                      <a:cubicBezTo>
                        <a:pt x="106264" y="414742"/>
                        <a:pt x="111125" y="423863"/>
                        <a:pt x="114300" y="433388"/>
                      </a:cubicBezTo>
                      <a:lnTo>
                        <a:pt x="119063" y="447675"/>
                      </a:lnTo>
                      <a:cubicBezTo>
                        <a:pt x="120650" y="457200"/>
                        <a:pt x="121730" y="466824"/>
                        <a:pt x="123825" y="476250"/>
                      </a:cubicBezTo>
                      <a:cubicBezTo>
                        <a:pt x="130094" y="504461"/>
                        <a:pt x="128588" y="476596"/>
                        <a:pt x="128588" y="50482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1319213" y="2547938"/>
                  <a:ext cx="80962" cy="495300"/>
                </a:xfrm>
                <a:custGeom>
                  <a:avLst/>
                  <a:gdLst>
                    <a:gd name="connsiteX0" fmla="*/ 19050 w 80962"/>
                    <a:gd name="connsiteY0" fmla="*/ 0 h 495300"/>
                    <a:gd name="connsiteX1" fmla="*/ 38100 w 80962"/>
                    <a:gd name="connsiteY1" fmla="*/ 38100 h 495300"/>
                    <a:gd name="connsiteX2" fmla="*/ 42862 w 80962"/>
                    <a:gd name="connsiteY2" fmla="*/ 61912 h 495300"/>
                    <a:gd name="connsiteX3" fmla="*/ 47625 w 80962"/>
                    <a:gd name="connsiteY3" fmla="*/ 76200 h 495300"/>
                    <a:gd name="connsiteX4" fmla="*/ 42862 w 80962"/>
                    <a:gd name="connsiteY4" fmla="*/ 128587 h 495300"/>
                    <a:gd name="connsiteX5" fmla="*/ 38100 w 80962"/>
                    <a:gd name="connsiteY5" fmla="*/ 152400 h 495300"/>
                    <a:gd name="connsiteX6" fmla="*/ 33337 w 80962"/>
                    <a:gd name="connsiteY6" fmla="*/ 257175 h 495300"/>
                    <a:gd name="connsiteX7" fmla="*/ 14287 w 80962"/>
                    <a:gd name="connsiteY7" fmla="*/ 261937 h 495300"/>
                    <a:gd name="connsiteX8" fmla="*/ 0 w 80962"/>
                    <a:gd name="connsiteY8" fmla="*/ 266700 h 495300"/>
                    <a:gd name="connsiteX9" fmla="*/ 4762 w 80962"/>
                    <a:gd name="connsiteY9" fmla="*/ 295275 h 495300"/>
                    <a:gd name="connsiteX10" fmla="*/ 19050 w 80962"/>
                    <a:gd name="connsiteY10" fmla="*/ 309562 h 495300"/>
                    <a:gd name="connsiteX11" fmla="*/ 23812 w 80962"/>
                    <a:gd name="connsiteY11" fmla="*/ 323850 h 495300"/>
                    <a:gd name="connsiteX12" fmla="*/ 28575 w 80962"/>
                    <a:gd name="connsiteY12" fmla="*/ 357187 h 495300"/>
                    <a:gd name="connsiteX13" fmla="*/ 47625 w 80962"/>
                    <a:gd name="connsiteY13" fmla="*/ 447675 h 495300"/>
                    <a:gd name="connsiteX14" fmla="*/ 71437 w 80962"/>
                    <a:gd name="connsiteY14" fmla="*/ 490537 h 495300"/>
                    <a:gd name="connsiteX15" fmla="*/ 80962 w 80962"/>
                    <a:gd name="connsiteY1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 h="495300">
                      <a:moveTo>
                        <a:pt x="19050" y="0"/>
                      </a:moveTo>
                      <a:cubicBezTo>
                        <a:pt x="33148" y="70497"/>
                        <a:pt x="11419" y="-15263"/>
                        <a:pt x="38100" y="38100"/>
                      </a:cubicBezTo>
                      <a:cubicBezTo>
                        <a:pt x="41720" y="45340"/>
                        <a:pt x="40899" y="54059"/>
                        <a:pt x="42862" y="61912"/>
                      </a:cubicBezTo>
                      <a:cubicBezTo>
                        <a:pt x="44080" y="66782"/>
                        <a:pt x="46037" y="71437"/>
                        <a:pt x="47625" y="76200"/>
                      </a:cubicBezTo>
                      <a:cubicBezTo>
                        <a:pt x="46037" y="93662"/>
                        <a:pt x="45037" y="111188"/>
                        <a:pt x="42862" y="128587"/>
                      </a:cubicBezTo>
                      <a:cubicBezTo>
                        <a:pt x="41858" y="136619"/>
                        <a:pt x="38698" y="144327"/>
                        <a:pt x="38100" y="152400"/>
                      </a:cubicBezTo>
                      <a:cubicBezTo>
                        <a:pt x="35517" y="187266"/>
                        <a:pt x="40764" y="223012"/>
                        <a:pt x="33337" y="257175"/>
                      </a:cubicBezTo>
                      <a:cubicBezTo>
                        <a:pt x="31947" y="263571"/>
                        <a:pt x="20581" y="260139"/>
                        <a:pt x="14287" y="261937"/>
                      </a:cubicBezTo>
                      <a:cubicBezTo>
                        <a:pt x="9460" y="263316"/>
                        <a:pt x="4762" y="265112"/>
                        <a:pt x="0" y="266700"/>
                      </a:cubicBezTo>
                      <a:cubicBezTo>
                        <a:pt x="1587" y="276225"/>
                        <a:pt x="840" y="286451"/>
                        <a:pt x="4762" y="295275"/>
                      </a:cubicBezTo>
                      <a:cubicBezTo>
                        <a:pt x="7497" y="301430"/>
                        <a:pt x="15314" y="303958"/>
                        <a:pt x="19050" y="309562"/>
                      </a:cubicBezTo>
                      <a:cubicBezTo>
                        <a:pt x="21835" y="313739"/>
                        <a:pt x="22225" y="319087"/>
                        <a:pt x="23812" y="323850"/>
                      </a:cubicBezTo>
                      <a:cubicBezTo>
                        <a:pt x="25400" y="334962"/>
                        <a:pt x="27643" y="346001"/>
                        <a:pt x="28575" y="357187"/>
                      </a:cubicBezTo>
                      <a:cubicBezTo>
                        <a:pt x="35923" y="445364"/>
                        <a:pt x="10366" y="422837"/>
                        <a:pt x="47625" y="447675"/>
                      </a:cubicBezTo>
                      <a:cubicBezTo>
                        <a:pt x="56382" y="473945"/>
                        <a:pt x="51995" y="474983"/>
                        <a:pt x="71437" y="490537"/>
                      </a:cubicBezTo>
                      <a:cubicBezTo>
                        <a:pt x="74209" y="492755"/>
                        <a:pt x="77787" y="493712"/>
                        <a:pt x="80962" y="49530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2386013" y="2967038"/>
                  <a:ext cx="638175" cy="304913"/>
                </a:xfrm>
                <a:custGeom>
                  <a:avLst/>
                  <a:gdLst>
                    <a:gd name="connsiteX0" fmla="*/ 0 w 638175"/>
                    <a:gd name="connsiteY0" fmla="*/ 0 h 304913"/>
                    <a:gd name="connsiteX1" fmla="*/ 76200 w 638175"/>
                    <a:gd name="connsiteY1" fmla="*/ 4762 h 304913"/>
                    <a:gd name="connsiteX2" fmla="*/ 104775 w 638175"/>
                    <a:gd name="connsiteY2" fmla="*/ 14287 h 304913"/>
                    <a:gd name="connsiteX3" fmla="*/ 242887 w 638175"/>
                    <a:gd name="connsiteY3" fmla="*/ 23812 h 304913"/>
                    <a:gd name="connsiteX4" fmla="*/ 266700 w 638175"/>
                    <a:gd name="connsiteY4" fmla="*/ 42862 h 304913"/>
                    <a:gd name="connsiteX5" fmla="*/ 276225 w 638175"/>
                    <a:gd name="connsiteY5" fmla="*/ 71437 h 304913"/>
                    <a:gd name="connsiteX6" fmla="*/ 323850 w 638175"/>
                    <a:gd name="connsiteY6" fmla="*/ 66675 h 304913"/>
                    <a:gd name="connsiteX7" fmla="*/ 385762 w 638175"/>
                    <a:gd name="connsiteY7" fmla="*/ 76200 h 304913"/>
                    <a:gd name="connsiteX8" fmla="*/ 390525 w 638175"/>
                    <a:gd name="connsiteY8" fmla="*/ 95250 h 304913"/>
                    <a:gd name="connsiteX9" fmla="*/ 400050 w 638175"/>
                    <a:gd name="connsiteY9" fmla="*/ 138112 h 304913"/>
                    <a:gd name="connsiteX10" fmla="*/ 419100 w 638175"/>
                    <a:gd name="connsiteY10" fmla="*/ 133350 h 304913"/>
                    <a:gd name="connsiteX11" fmla="*/ 442912 w 638175"/>
                    <a:gd name="connsiteY11" fmla="*/ 138112 h 304913"/>
                    <a:gd name="connsiteX12" fmla="*/ 447675 w 638175"/>
                    <a:gd name="connsiteY12" fmla="*/ 152400 h 304913"/>
                    <a:gd name="connsiteX13" fmla="*/ 457200 w 638175"/>
                    <a:gd name="connsiteY13" fmla="*/ 185737 h 304913"/>
                    <a:gd name="connsiteX14" fmla="*/ 471487 w 638175"/>
                    <a:gd name="connsiteY14" fmla="*/ 190500 h 304913"/>
                    <a:gd name="connsiteX15" fmla="*/ 500062 w 638175"/>
                    <a:gd name="connsiteY15" fmla="*/ 204787 h 304913"/>
                    <a:gd name="connsiteX16" fmla="*/ 519112 w 638175"/>
                    <a:gd name="connsiteY16" fmla="*/ 233362 h 304913"/>
                    <a:gd name="connsiteX17" fmla="*/ 523875 w 638175"/>
                    <a:gd name="connsiteY17" fmla="*/ 247650 h 304913"/>
                    <a:gd name="connsiteX18" fmla="*/ 576262 w 638175"/>
                    <a:gd name="connsiteY18" fmla="*/ 252412 h 304913"/>
                    <a:gd name="connsiteX19" fmla="*/ 571500 w 638175"/>
                    <a:gd name="connsiteY19" fmla="*/ 285750 h 304913"/>
                    <a:gd name="connsiteX20" fmla="*/ 623887 w 638175"/>
                    <a:gd name="connsiteY20" fmla="*/ 290512 h 304913"/>
                    <a:gd name="connsiteX21" fmla="*/ 633412 w 638175"/>
                    <a:gd name="connsiteY21" fmla="*/ 304800 h 304913"/>
                    <a:gd name="connsiteX22" fmla="*/ 638175 w 638175"/>
                    <a:gd name="connsiteY22" fmla="*/ 295275 h 30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8175" h="304913">
                      <a:moveTo>
                        <a:pt x="0" y="0"/>
                      </a:moveTo>
                      <a:cubicBezTo>
                        <a:pt x="25400" y="1587"/>
                        <a:pt x="50984" y="1324"/>
                        <a:pt x="76200" y="4762"/>
                      </a:cubicBezTo>
                      <a:cubicBezTo>
                        <a:pt x="86148" y="6119"/>
                        <a:pt x="94785" y="13288"/>
                        <a:pt x="104775" y="14287"/>
                      </a:cubicBezTo>
                      <a:cubicBezTo>
                        <a:pt x="182454" y="22056"/>
                        <a:pt x="136468" y="18212"/>
                        <a:pt x="242887" y="23812"/>
                      </a:cubicBezTo>
                      <a:cubicBezTo>
                        <a:pt x="258380" y="28977"/>
                        <a:pt x="259207" y="26004"/>
                        <a:pt x="266700" y="42862"/>
                      </a:cubicBezTo>
                      <a:cubicBezTo>
                        <a:pt x="270778" y="52037"/>
                        <a:pt x="276225" y="71437"/>
                        <a:pt x="276225" y="71437"/>
                      </a:cubicBezTo>
                      <a:cubicBezTo>
                        <a:pt x="292100" y="69850"/>
                        <a:pt x="307896" y="66675"/>
                        <a:pt x="323850" y="66675"/>
                      </a:cubicBezTo>
                      <a:cubicBezTo>
                        <a:pt x="360688" y="66675"/>
                        <a:pt x="361306" y="68047"/>
                        <a:pt x="385762" y="76200"/>
                      </a:cubicBezTo>
                      <a:cubicBezTo>
                        <a:pt x="387350" y="82550"/>
                        <a:pt x="389053" y="88872"/>
                        <a:pt x="390525" y="95250"/>
                      </a:cubicBezTo>
                      <a:cubicBezTo>
                        <a:pt x="393816" y="109511"/>
                        <a:pt x="391268" y="126403"/>
                        <a:pt x="400050" y="138112"/>
                      </a:cubicBezTo>
                      <a:cubicBezTo>
                        <a:pt x="403977" y="143348"/>
                        <a:pt x="412750" y="134937"/>
                        <a:pt x="419100" y="133350"/>
                      </a:cubicBezTo>
                      <a:cubicBezTo>
                        <a:pt x="427037" y="134937"/>
                        <a:pt x="436177" y="133622"/>
                        <a:pt x="442912" y="138112"/>
                      </a:cubicBezTo>
                      <a:cubicBezTo>
                        <a:pt x="447089" y="140897"/>
                        <a:pt x="446296" y="147573"/>
                        <a:pt x="447675" y="152400"/>
                      </a:cubicBezTo>
                      <a:cubicBezTo>
                        <a:pt x="447725" y="152576"/>
                        <a:pt x="454914" y="183451"/>
                        <a:pt x="457200" y="185737"/>
                      </a:cubicBezTo>
                      <a:cubicBezTo>
                        <a:pt x="460750" y="189287"/>
                        <a:pt x="466997" y="188255"/>
                        <a:pt x="471487" y="190500"/>
                      </a:cubicBezTo>
                      <a:cubicBezTo>
                        <a:pt x="508408" y="208961"/>
                        <a:pt x="464159" y="192820"/>
                        <a:pt x="500062" y="204787"/>
                      </a:cubicBezTo>
                      <a:cubicBezTo>
                        <a:pt x="506412" y="214312"/>
                        <a:pt x="515492" y="222502"/>
                        <a:pt x="519112" y="233362"/>
                      </a:cubicBezTo>
                      <a:cubicBezTo>
                        <a:pt x="520700" y="238125"/>
                        <a:pt x="519112" y="246062"/>
                        <a:pt x="523875" y="247650"/>
                      </a:cubicBezTo>
                      <a:cubicBezTo>
                        <a:pt x="540510" y="253195"/>
                        <a:pt x="558800" y="250825"/>
                        <a:pt x="576262" y="252412"/>
                      </a:cubicBezTo>
                      <a:cubicBezTo>
                        <a:pt x="574675" y="263525"/>
                        <a:pt x="562734" y="278738"/>
                        <a:pt x="571500" y="285750"/>
                      </a:cubicBezTo>
                      <a:cubicBezTo>
                        <a:pt x="585192" y="296704"/>
                        <a:pt x="607128" y="285355"/>
                        <a:pt x="623887" y="290512"/>
                      </a:cubicBezTo>
                      <a:cubicBezTo>
                        <a:pt x="629358" y="292195"/>
                        <a:pt x="627982" y="302990"/>
                        <a:pt x="633412" y="304800"/>
                      </a:cubicBezTo>
                      <a:cubicBezTo>
                        <a:pt x="636780" y="305923"/>
                        <a:pt x="636587" y="298450"/>
                        <a:pt x="638175" y="29527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2862263" y="2405063"/>
                  <a:ext cx="400050" cy="33337"/>
                </a:xfrm>
                <a:custGeom>
                  <a:avLst/>
                  <a:gdLst>
                    <a:gd name="connsiteX0" fmla="*/ 0 w 400050"/>
                    <a:gd name="connsiteY0" fmla="*/ 14287 h 33337"/>
                    <a:gd name="connsiteX1" fmla="*/ 71437 w 400050"/>
                    <a:gd name="connsiteY1" fmla="*/ 14287 h 33337"/>
                    <a:gd name="connsiteX2" fmla="*/ 109537 w 400050"/>
                    <a:gd name="connsiteY2" fmla="*/ 19050 h 33337"/>
                    <a:gd name="connsiteX3" fmla="*/ 138112 w 400050"/>
                    <a:gd name="connsiteY3" fmla="*/ 28575 h 33337"/>
                    <a:gd name="connsiteX4" fmla="*/ 152400 w 400050"/>
                    <a:gd name="connsiteY4" fmla="*/ 33337 h 33337"/>
                    <a:gd name="connsiteX5" fmla="*/ 214312 w 400050"/>
                    <a:gd name="connsiteY5" fmla="*/ 28575 h 33337"/>
                    <a:gd name="connsiteX6" fmla="*/ 242887 w 400050"/>
                    <a:gd name="connsiteY6" fmla="*/ 19050 h 33337"/>
                    <a:gd name="connsiteX7" fmla="*/ 247650 w 400050"/>
                    <a:gd name="connsiteY7" fmla="*/ 4762 h 33337"/>
                    <a:gd name="connsiteX8" fmla="*/ 261937 w 400050"/>
                    <a:gd name="connsiteY8" fmla="*/ 0 h 33337"/>
                    <a:gd name="connsiteX9" fmla="*/ 314325 w 400050"/>
                    <a:gd name="connsiteY9" fmla="*/ 4762 h 33337"/>
                    <a:gd name="connsiteX10" fmla="*/ 328612 w 400050"/>
                    <a:gd name="connsiteY10" fmla="*/ 9525 h 33337"/>
                    <a:gd name="connsiteX11" fmla="*/ 357187 w 400050"/>
                    <a:gd name="connsiteY11" fmla="*/ 28575 h 33337"/>
                    <a:gd name="connsiteX12" fmla="*/ 400050 w 400050"/>
                    <a:gd name="connsiteY12" fmla="*/ 28575 h 3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0050" h="33337">
                      <a:moveTo>
                        <a:pt x="0" y="14287"/>
                      </a:moveTo>
                      <a:cubicBezTo>
                        <a:pt x="83793" y="26259"/>
                        <a:pt x="-20885" y="14287"/>
                        <a:pt x="71437" y="14287"/>
                      </a:cubicBezTo>
                      <a:cubicBezTo>
                        <a:pt x="84236" y="14287"/>
                        <a:pt x="96837" y="17462"/>
                        <a:pt x="109537" y="19050"/>
                      </a:cubicBezTo>
                      <a:lnTo>
                        <a:pt x="138112" y="28575"/>
                      </a:lnTo>
                      <a:lnTo>
                        <a:pt x="152400" y="33337"/>
                      </a:lnTo>
                      <a:cubicBezTo>
                        <a:pt x="173037" y="31750"/>
                        <a:pt x="193867" y="31803"/>
                        <a:pt x="214312" y="28575"/>
                      </a:cubicBezTo>
                      <a:cubicBezTo>
                        <a:pt x="224229" y="27009"/>
                        <a:pt x="242887" y="19050"/>
                        <a:pt x="242887" y="19050"/>
                      </a:cubicBezTo>
                      <a:cubicBezTo>
                        <a:pt x="244475" y="14287"/>
                        <a:pt x="244100" y="8312"/>
                        <a:pt x="247650" y="4762"/>
                      </a:cubicBezTo>
                      <a:cubicBezTo>
                        <a:pt x="251200" y="1212"/>
                        <a:pt x="256917" y="0"/>
                        <a:pt x="261937" y="0"/>
                      </a:cubicBezTo>
                      <a:cubicBezTo>
                        <a:pt x="279472" y="0"/>
                        <a:pt x="296862" y="3175"/>
                        <a:pt x="314325" y="4762"/>
                      </a:cubicBezTo>
                      <a:cubicBezTo>
                        <a:pt x="319087" y="6350"/>
                        <a:pt x="324224" y="7087"/>
                        <a:pt x="328612" y="9525"/>
                      </a:cubicBezTo>
                      <a:cubicBezTo>
                        <a:pt x="338619" y="15085"/>
                        <a:pt x="345739" y="28575"/>
                        <a:pt x="357187" y="28575"/>
                      </a:cubicBezTo>
                      <a:lnTo>
                        <a:pt x="400050" y="28575"/>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4757738" y="2676525"/>
                  <a:ext cx="485775" cy="585788"/>
                </a:xfrm>
                <a:custGeom>
                  <a:avLst/>
                  <a:gdLst>
                    <a:gd name="connsiteX0" fmla="*/ 485775 w 485775"/>
                    <a:gd name="connsiteY0" fmla="*/ 0 h 585788"/>
                    <a:gd name="connsiteX1" fmla="*/ 461962 w 485775"/>
                    <a:gd name="connsiteY1" fmla="*/ 9525 h 585788"/>
                    <a:gd name="connsiteX2" fmla="*/ 442912 w 485775"/>
                    <a:gd name="connsiteY2" fmla="*/ 14288 h 585788"/>
                    <a:gd name="connsiteX3" fmla="*/ 433387 w 485775"/>
                    <a:gd name="connsiteY3" fmla="*/ 42863 h 585788"/>
                    <a:gd name="connsiteX4" fmla="*/ 404812 w 485775"/>
                    <a:gd name="connsiteY4" fmla="*/ 61913 h 585788"/>
                    <a:gd name="connsiteX5" fmla="*/ 390525 w 485775"/>
                    <a:gd name="connsiteY5" fmla="*/ 71438 h 585788"/>
                    <a:gd name="connsiteX6" fmla="*/ 385762 w 485775"/>
                    <a:gd name="connsiteY6" fmla="*/ 85725 h 585788"/>
                    <a:gd name="connsiteX7" fmla="*/ 376237 w 485775"/>
                    <a:gd name="connsiteY7" fmla="*/ 161925 h 585788"/>
                    <a:gd name="connsiteX8" fmla="*/ 361950 w 485775"/>
                    <a:gd name="connsiteY8" fmla="*/ 214313 h 585788"/>
                    <a:gd name="connsiteX9" fmla="*/ 347662 w 485775"/>
                    <a:gd name="connsiteY9" fmla="*/ 261938 h 585788"/>
                    <a:gd name="connsiteX10" fmla="*/ 304800 w 485775"/>
                    <a:gd name="connsiteY10" fmla="*/ 280988 h 585788"/>
                    <a:gd name="connsiteX11" fmla="*/ 295275 w 485775"/>
                    <a:gd name="connsiteY11" fmla="*/ 295275 h 585788"/>
                    <a:gd name="connsiteX12" fmla="*/ 290512 w 485775"/>
                    <a:gd name="connsiteY12" fmla="*/ 309563 h 585788"/>
                    <a:gd name="connsiteX13" fmla="*/ 276225 w 485775"/>
                    <a:gd name="connsiteY13" fmla="*/ 314325 h 585788"/>
                    <a:gd name="connsiteX14" fmla="*/ 261937 w 485775"/>
                    <a:gd name="connsiteY14" fmla="*/ 328613 h 585788"/>
                    <a:gd name="connsiteX15" fmla="*/ 219075 w 485775"/>
                    <a:gd name="connsiteY15" fmla="*/ 338138 h 585788"/>
                    <a:gd name="connsiteX16" fmla="*/ 190500 w 485775"/>
                    <a:gd name="connsiteY16" fmla="*/ 328613 h 585788"/>
                    <a:gd name="connsiteX17" fmla="*/ 176212 w 485775"/>
                    <a:gd name="connsiteY17" fmla="*/ 323850 h 585788"/>
                    <a:gd name="connsiteX18" fmla="*/ 128587 w 485775"/>
                    <a:gd name="connsiteY18" fmla="*/ 328613 h 585788"/>
                    <a:gd name="connsiteX19" fmla="*/ 123825 w 485775"/>
                    <a:gd name="connsiteY19" fmla="*/ 342900 h 585788"/>
                    <a:gd name="connsiteX20" fmla="*/ 109537 w 485775"/>
                    <a:gd name="connsiteY20" fmla="*/ 352425 h 585788"/>
                    <a:gd name="connsiteX21" fmla="*/ 100012 w 485775"/>
                    <a:gd name="connsiteY21" fmla="*/ 338138 h 585788"/>
                    <a:gd name="connsiteX22" fmla="*/ 61912 w 485775"/>
                    <a:gd name="connsiteY22" fmla="*/ 357188 h 585788"/>
                    <a:gd name="connsiteX23" fmla="*/ 61912 w 485775"/>
                    <a:gd name="connsiteY23" fmla="*/ 442913 h 585788"/>
                    <a:gd name="connsiteX24" fmla="*/ 52387 w 485775"/>
                    <a:gd name="connsiteY24" fmla="*/ 457200 h 585788"/>
                    <a:gd name="connsiteX25" fmla="*/ 47625 w 485775"/>
                    <a:gd name="connsiteY25" fmla="*/ 471488 h 585788"/>
                    <a:gd name="connsiteX26" fmla="*/ 38100 w 485775"/>
                    <a:gd name="connsiteY26" fmla="*/ 485775 h 585788"/>
                    <a:gd name="connsiteX27" fmla="*/ 28575 w 485775"/>
                    <a:gd name="connsiteY27" fmla="*/ 528638 h 585788"/>
                    <a:gd name="connsiteX28" fmla="*/ 19050 w 485775"/>
                    <a:gd name="connsiteY28" fmla="*/ 542925 h 585788"/>
                    <a:gd name="connsiteX29" fmla="*/ 4762 w 485775"/>
                    <a:gd name="connsiteY29" fmla="*/ 571500 h 585788"/>
                    <a:gd name="connsiteX30" fmla="*/ 0 w 485775"/>
                    <a:gd name="connsiteY30" fmla="*/ 585788 h 5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5775" h="585788">
                      <a:moveTo>
                        <a:pt x="485775" y="0"/>
                      </a:moveTo>
                      <a:cubicBezTo>
                        <a:pt x="477837" y="3175"/>
                        <a:pt x="470072" y="6821"/>
                        <a:pt x="461962" y="9525"/>
                      </a:cubicBezTo>
                      <a:cubicBezTo>
                        <a:pt x="455752" y="11595"/>
                        <a:pt x="447172" y="9318"/>
                        <a:pt x="442912" y="14288"/>
                      </a:cubicBezTo>
                      <a:cubicBezTo>
                        <a:pt x="436378" y="21911"/>
                        <a:pt x="441741" y="37294"/>
                        <a:pt x="433387" y="42863"/>
                      </a:cubicBezTo>
                      <a:lnTo>
                        <a:pt x="404812" y="61913"/>
                      </a:lnTo>
                      <a:lnTo>
                        <a:pt x="390525" y="71438"/>
                      </a:lnTo>
                      <a:cubicBezTo>
                        <a:pt x="388937" y="76200"/>
                        <a:pt x="386545" y="80766"/>
                        <a:pt x="385762" y="85725"/>
                      </a:cubicBezTo>
                      <a:cubicBezTo>
                        <a:pt x="381770" y="111009"/>
                        <a:pt x="384332" y="137641"/>
                        <a:pt x="376237" y="161925"/>
                      </a:cubicBezTo>
                      <a:cubicBezTo>
                        <a:pt x="361366" y="206537"/>
                        <a:pt x="370927" y="173916"/>
                        <a:pt x="361950" y="214313"/>
                      </a:cubicBezTo>
                      <a:cubicBezTo>
                        <a:pt x="360454" y="221045"/>
                        <a:pt x="350510" y="260989"/>
                        <a:pt x="347662" y="261938"/>
                      </a:cubicBezTo>
                      <a:cubicBezTo>
                        <a:pt x="313657" y="273273"/>
                        <a:pt x="327441" y="265894"/>
                        <a:pt x="304800" y="280988"/>
                      </a:cubicBezTo>
                      <a:cubicBezTo>
                        <a:pt x="301625" y="285750"/>
                        <a:pt x="297835" y="290156"/>
                        <a:pt x="295275" y="295275"/>
                      </a:cubicBezTo>
                      <a:cubicBezTo>
                        <a:pt x="293030" y="299765"/>
                        <a:pt x="294062" y="306013"/>
                        <a:pt x="290512" y="309563"/>
                      </a:cubicBezTo>
                      <a:cubicBezTo>
                        <a:pt x="286962" y="313113"/>
                        <a:pt x="280987" y="312738"/>
                        <a:pt x="276225" y="314325"/>
                      </a:cubicBezTo>
                      <a:cubicBezTo>
                        <a:pt x="271462" y="319088"/>
                        <a:pt x="267785" y="325271"/>
                        <a:pt x="261937" y="328613"/>
                      </a:cubicBezTo>
                      <a:cubicBezTo>
                        <a:pt x="258319" y="330680"/>
                        <a:pt x="220509" y="337851"/>
                        <a:pt x="219075" y="338138"/>
                      </a:cubicBezTo>
                      <a:lnTo>
                        <a:pt x="190500" y="328613"/>
                      </a:lnTo>
                      <a:lnTo>
                        <a:pt x="176212" y="323850"/>
                      </a:lnTo>
                      <a:cubicBezTo>
                        <a:pt x="160337" y="325438"/>
                        <a:pt x="143581" y="323161"/>
                        <a:pt x="128587" y="328613"/>
                      </a:cubicBezTo>
                      <a:cubicBezTo>
                        <a:pt x="123869" y="330329"/>
                        <a:pt x="126961" y="338980"/>
                        <a:pt x="123825" y="342900"/>
                      </a:cubicBezTo>
                      <a:cubicBezTo>
                        <a:pt x="120249" y="347370"/>
                        <a:pt x="114300" y="349250"/>
                        <a:pt x="109537" y="352425"/>
                      </a:cubicBezTo>
                      <a:cubicBezTo>
                        <a:pt x="106362" y="347663"/>
                        <a:pt x="105599" y="339380"/>
                        <a:pt x="100012" y="338138"/>
                      </a:cubicBezTo>
                      <a:cubicBezTo>
                        <a:pt x="66045" y="330590"/>
                        <a:pt x="68284" y="338074"/>
                        <a:pt x="61912" y="357188"/>
                      </a:cubicBezTo>
                      <a:cubicBezTo>
                        <a:pt x="73151" y="390900"/>
                        <a:pt x="72106" y="381754"/>
                        <a:pt x="61912" y="442913"/>
                      </a:cubicBezTo>
                      <a:cubicBezTo>
                        <a:pt x="60971" y="448559"/>
                        <a:pt x="55562" y="452438"/>
                        <a:pt x="52387" y="457200"/>
                      </a:cubicBezTo>
                      <a:cubicBezTo>
                        <a:pt x="50800" y="461963"/>
                        <a:pt x="49870" y="466998"/>
                        <a:pt x="47625" y="471488"/>
                      </a:cubicBezTo>
                      <a:cubicBezTo>
                        <a:pt x="45065" y="476607"/>
                        <a:pt x="40355" y="480514"/>
                        <a:pt x="38100" y="485775"/>
                      </a:cubicBezTo>
                      <a:cubicBezTo>
                        <a:pt x="30773" y="502869"/>
                        <a:pt x="35363" y="510537"/>
                        <a:pt x="28575" y="528638"/>
                      </a:cubicBezTo>
                      <a:cubicBezTo>
                        <a:pt x="26565" y="533997"/>
                        <a:pt x="21610" y="537806"/>
                        <a:pt x="19050" y="542925"/>
                      </a:cubicBezTo>
                      <a:cubicBezTo>
                        <a:pt x="-668" y="582359"/>
                        <a:pt x="32058" y="530557"/>
                        <a:pt x="4762" y="571500"/>
                      </a:cubicBezTo>
                      <a:lnTo>
                        <a:pt x="0" y="585788"/>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4471988" y="3657600"/>
                  <a:ext cx="133350" cy="185738"/>
                </a:xfrm>
                <a:custGeom>
                  <a:avLst/>
                  <a:gdLst>
                    <a:gd name="connsiteX0" fmla="*/ 128587 w 133350"/>
                    <a:gd name="connsiteY0" fmla="*/ 0 h 185738"/>
                    <a:gd name="connsiteX1" fmla="*/ 133350 w 133350"/>
                    <a:gd name="connsiteY1" fmla="*/ 23813 h 185738"/>
                    <a:gd name="connsiteX2" fmla="*/ 128587 w 133350"/>
                    <a:gd name="connsiteY2" fmla="*/ 47625 h 185738"/>
                    <a:gd name="connsiteX3" fmla="*/ 123825 w 133350"/>
                    <a:gd name="connsiteY3" fmla="*/ 80963 h 185738"/>
                    <a:gd name="connsiteX4" fmla="*/ 114300 w 133350"/>
                    <a:gd name="connsiteY4" fmla="*/ 95250 h 185738"/>
                    <a:gd name="connsiteX5" fmla="*/ 90487 w 133350"/>
                    <a:gd name="connsiteY5" fmla="*/ 100013 h 185738"/>
                    <a:gd name="connsiteX6" fmla="*/ 76200 w 133350"/>
                    <a:gd name="connsiteY6" fmla="*/ 104775 h 185738"/>
                    <a:gd name="connsiteX7" fmla="*/ 52387 w 133350"/>
                    <a:gd name="connsiteY7" fmla="*/ 138113 h 185738"/>
                    <a:gd name="connsiteX8" fmla="*/ 33337 w 133350"/>
                    <a:gd name="connsiteY8" fmla="*/ 142875 h 185738"/>
                    <a:gd name="connsiteX9" fmla="*/ 23812 w 133350"/>
                    <a:gd name="connsiteY9" fmla="*/ 157163 h 185738"/>
                    <a:gd name="connsiteX10" fmla="*/ 19050 w 133350"/>
                    <a:gd name="connsiteY10" fmla="*/ 171450 h 185738"/>
                    <a:gd name="connsiteX11" fmla="*/ 4762 w 133350"/>
                    <a:gd name="connsiteY11" fmla="*/ 180975 h 185738"/>
                    <a:gd name="connsiteX12" fmla="*/ 0 w 133350"/>
                    <a:gd name="connsiteY12" fmla="*/ 185738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85738">
                      <a:moveTo>
                        <a:pt x="128587" y="0"/>
                      </a:moveTo>
                      <a:cubicBezTo>
                        <a:pt x="130175" y="7938"/>
                        <a:pt x="133350" y="15718"/>
                        <a:pt x="133350" y="23813"/>
                      </a:cubicBezTo>
                      <a:cubicBezTo>
                        <a:pt x="133350" y="31908"/>
                        <a:pt x="129918" y="39641"/>
                        <a:pt x="128587" y="47625"/>
                      </a:cubicBezTo>
                      <a:cubicBezTo>
                        <a:pt x="126742" y="58698"/>
                        <a:pt x="127051" y="70211"/>
                        <a:pt x="123825" y="80963"/>
                      </a:cubicBezTo>
                      <a:cubicBezTo>
                        <a:pt x="122180" y="86445"/>
                        <a:pt x="119270" y="92410"/>
                        <a:pt x="114300" y="95250"/>
                      </a:cubicBezTo>
                      <a:cubicBezTo>
                        <a:pt x="107272" y="99266"/>
                        <a:pt x="98340" y="98050"/>
                        <a:pt x="90487" y="100013"/>
                      </a:cubicBezTo>
                      <a:cubicBezTo>
                        <a:pt x="85617" y="101231"/>
                        <a:pt x="80962" y="103188"/>
                        <a:pt x="76200" y="104775"/>
                      </a:cubicBezTo>
                      <a:cubicBezTo>
                        <a:pt x="65923" y="135605"/>
                        <a:pt x="75782" y="131429"/>
                        <a:pt x="52387" y="138113"/>
                      </a:cubicBezTo>
                      <a:cubicBezTo>
                        <a:pt x="46093" y="139911"/>
                        <a:pt x="39687" y="141288"/>
                        <a:pt x="33337" y="142875"/>
                      </a:cubicBezTo>
                      <a:cubicBezTo>
                        <a:pt x="30162" y="147638"/>
                        <a:pt x="26372" y="152043"/>
                        <a:pt x="23812" y="157163"/>
                      </a:cubicBezTo>
                      <a:cubicBezTo>
                        <a:pt x="21567" y="161653"/>
                        <a:pt x="22186" y="167530"/>
                        <a:pt x="19050" y="171450"/>
                      </a:cubicBezTo>
                      <a:cubicBezTo>
                        <a:pt x="15474" y="175920"/>
                        <a:pt x="9341" y="177541"/>
                        <a:pt x="4762" y="180975"/>
                      </a:cubicBezTo>
                      <a:cubicBezTo>
                        <a:pt x="2966" y="182322"/>
                        <a:pt x="1587" y="184150"/>
                        <a:pt x="0" y="185738"/>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5414963" y="3386138"/>
                  <a:ext cx="140100" cy="662000"/>
                </a:xfrm>
                <a:custGeom>
                  <a:avLst/>
                  <a:gdLst>
                    <a:gd name="connsiteX0" fmla="*/ 42862 w 140100"/>
                    <a:gd name="connsiteY0" fmla="*/ 0 h 662000"/>
                    <a:gd name="connsiteX1" fmla="*/ 19050 w 140100"/>
                    <a:gd name="connsiteY1" fmla="*/ 14287 h 662000"/>
                    <a:gd name="connsiteX2" fmla="*/ 4762 w 140100"/>
                    <a:gd name="connsiteY2" fmla="*/ 23812 h 662000"/>
                    <a:gd name="connsiteX3" fmla="*/ 0 w 140100"/>
                    <a:gd name="connsiteY3" fmla="*/ 38100 h 662000"/>
                    <a:gd name="connsiteX4" fmla="*/ 14287 w 140100"/>
                    <a:gd name="connsiteY4" fmla="*/ 66675 h 662000"/>
                    <a:gd name="connsiteX5" fmla="*/ 19050 w 140100"/>
                    <a:gd name="connsiteY5" fmla="*/ 109537 h 662000"/>
                    <a:gd name="connsiteX6" fmla="*/ 33337 w 140100"/>
                    <a:gd name="connsiteY6" fmla="*/ 114300 h 662000"/>
                    <a:gd name="connsiteX7" fmla="*/ 47625 w 140100"/>
                    <a:gd name="connsiteY7" fmla="*/ 123825 h 662000"/>
                    <a:gd name="connsiteX8" fmla="*/ 80962 w 140100"/>
                    <a:gd name="connsiteY8" fmla="*/ 166687 h 662000"/>
                    <a:gd name="connsiteX9" fmla="*/ 100012 w 140100"/>
                    <a:gd name="connsiteY9" fmla="*/ 171450 h 662000"/>
                    <a:gd name="connsiteX10" fmla="*/ 128587 w 140100"/>
                    <a:gd name="connsiteY10" fmla="*/ 180975 h 662000"/>
                    <a:gd name="connsiteX11" fmla="*/ 138112 w 140100"/>
                    <a:gd name="connsiteY11" fmla="*/ 223837 h 662000"/>
                    <a:gd name="connsiteX12" fmla="*/ 133350 w 140100"/>
                    <a:gd name="connsiteY12" fmla="*/ 252412 h 662000"/>
                    <a:gd name="connsiteX13" fmla="*/ 114300 w 140100"/>
                    <a:gd name="connsiteY13" fmla="*/ 257175 h 662000"/>
                    <a:gd name="connsiteX14" fmla="*/ 66675 w 140100"/>
                    <a:gd name="connsiteY14" fmla="*/ 261937 h 662000"/>
                    <a:gd name="connsiteX15" fmla="*/ 61912 w 140100"/>
                    <a:gd name="connsiteY15" fmla="*/ 295275 h 662000"/>
                    <a:gd name="connsiteX16" fmla="*/ 57150 w 140100"/>
                    <a:gd name="connsiteY16" fmla="*/ 309562 h 662000"/>
                    <a:gd name="connsiteX17" fmla="*/ 42862 w 140100"/>
                    <a:gd name="connsiteY17" fmla="*/ 314325 h 662000"/>
                    <a:gd name="connsiteX18" fmla="*/ 28575 w 140100"/>
                    <a:gd name="connsiteY18" fmla="*/ 309562 h 662000"/>
                    <a:gd name="connsiteX19" fmla="*/ 23812 w 140100"/>
                    <a:gd name="connsiteY19" fmla="*/ 323850 h 662000"/>
                    <a:gd name="connsiteX20" fmla="*/ 42862 w 140100"/>
                    <a:gd name="connsiteY20" fmla="*/ 385762 h 662000"/>
                    <a:gd name="connsiteX21" fmla="*/ 57150 w 140100"/>
                    <a:gd name="connsiteY21" fmla="*/ 381000 h 662000"/>
                    <a:gd name="connsiteX22" fmla="*/ 71437 w 140100"/>
                    <a:gd name="connsiteY22" fmla="*/ 371475 h 662000"/>
                    <a:gd name="connsiteX23" fmla="*/ 80962 w 140100"/>
                    <a:gd name="connsiteY23" fmla="*/ 385762 h 662000"/>
                    <a:gd name="connsiteX24" fmla="*/ 85725 w 140100"/>
                    <a:gd name="connsiteY24" fmla="*/ 419100 h 662000"/>
                    <a:gd name="connsiteX25" fmla="*/ 133350 w 140100"/>
                    <a:gd name="connsiteY25" fmla="*/ 423862 h 662000"/>
                    <a:gd name="connsiteX26" fmla="*/ 114300 w 140100"/>
                    <a:gd name="connsiteY26" fmla="*/ 476250 h 662000"/>
                    <a:gd name="connsiteX27" fmla="*/ 85725 w 140100"/>
                    <a:gd name="connsiteY27" fmla="*/ 481012 h 662000"/>
                    <a:gd name="connsiteX28" fmla="*/ 85725 w 140100"/>
                    <a:gd name="connsiteY28" fmla="*/ 519112 h 662000"/>
                    <a:gd name="connsiteX29" fmla="*/ 76200 w 140100"/>
                    <a:gd name="connsiteY29" fmla="*/ 566737 h 662000"/>
                    <a:gd name="connsiteX30" fmla="*/ 71437 w 140100"/>
                    <a:gd name="connsiteY30" fmla="*/ 614362 h 662000"/>
                    <a:gd name="connsiteX31" fmla="*/ 57150 w 140100"/>
                    <a:gd name="connsiteY31" fmla="*/ 619125 h 662000"/>
                    <a:gd name="connsiteX32" fmla="*/ 47625 w 140100"/>
                    <a:gd name="connsiteY32" fmla="*/ 633412 h 662000"/>
                    <a:gd name="connsiteX33" fmla="*/ 57150 w 140100"/>
                    <a:gd name="connsiteY33" fmla="*/ 661987 h 6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100" h="662000">
                      <a:moveTo>
                        <a:pt x="42862" y="0"/>
                      </a:moveTo>
                      <a:cubicBezTo>
                        <a:pt x="34925" y="4762"/>
                        <a:pt x="26899" y="9381"/>
                        <a:pt x="19050" y="14287"/>
                      </a:cubicBezTo>
                      <a:cubicBezTo>
                        <a:pt x="14196" y="17321"/>
                        <a:pt x="8338" y="19342"/>
                        <a:pt x="4762" y="23812"/>
                      </a:cubicBezTo>
                      <a:cubicBezTo>
                        <a:pt x="1626" y="27732"/>
                        <a:pt x="1587" y="33337"/>
                        <a:pt x="0" y="38100"/>
                      </a:cubicBezTo>
                      <a:cubicBezTo>
                        <a:pt x="7315" y="49073"/>
                        <a:pt x="12096" y="53528"/>
                        <a:pt x="14287" y="66675"/>
                      </a:cubicBezTo>
                      <a:cubicBezTo>
                        <a:pt x="16650" y="80855"/>
                        <a:pt x="13711" y="96190"/>
                        <a:pt x="19050" y="109537"/>
                      </a:cubicBezTo>
                      <a:cubicBezTo>
                        <a:pt x="20914" y="114198"/>
                        <a:pt x="28847" y="112055"/>
                        <a:pt x="33337" y="114300"/>
                      </a:cubicBezTo>
                      <a:cubicBezTo>
                        <a:pt x="38457" y="116860"/>
                        <a:pt x="42862" y="120650"/>
                        <a:pt x="47625" y="123825"/>
                      </a:cubicBezTo>
                      <a:cubicBezTo>
                        <a:pt x="52853" y="131667"/>
                        <a:pt x="68910" y="159800"/>
                        <a:pt x="80962" y="166687"/>
                      </a:cubicBezTo>
                      <a:cubicBezTo>
                        <a:pt x="86645" y="169934"/>
                        <a:pt x="93743" y="169569"/>
                        <a:pt x="100012" y="171450"/>
                      </a:cubicBezTo>
                      <a:cubicBezTo>
                        <a:pt x="109629" y="174335"/>
                        <a:pt x="128587" y="180975"/>
                        <a:pt x="128587" y="180975"/>
                      </a:cubicBezTo>
                      <a:cubicBezTo>
                        <a:pt x="133499" y="195710"/>
                        <a:pt x="138112" y="207070"/>
                        <a:pt x="138112" y="223837"/>
                      </a:cubicBezTo>
                      <a:cubicBezTo>
                        <a:pt x="138112" y="233493"/>
                        <a:pt x="138963" y="244554"/>
                        <a:pt x="133350" y="252412"/>
                      </a:cubicBezTo>
                      <a:cubicBezTo>
                        <a:pt x="129546" y="257738"/>
                        <a:pt x="120780" y="256249"/>
                        <a:pt x="114300" y="257175"/>
                      </a:cubicBezTo>
                      <a:cubicBezTo>
                        <a:pt x="98506" y="259431"/>
                        <a:pt x="82550" y="260350"/>
                        <a:pt x="66675" y="261937"/>
                      </a:cubicBezTo>
                      <a:cubicBezTo>
                        <a:pt x="65087" y="273050"/>
                        <a:pt x="64114" y="284267"/>
                        <a:pt x="61912" y="295275"/>
                      </a:cubicBezTo>
                      <a:cubicBezTo>
                        <a:pt x="60928" y="300197"/>
                        <a:pt x="60700" y="306012"/>
                        <a:pt x="57150" y="309562"/>
                      </a:cubicBezTo>
                      <a:cubicBezTo>
                        <a:pt x="53600" y="313112"/>
                        <a:pt x="47625" y="312737"/>
                        <a:pt x="42862" y="314325"/>
                      </a:cubicBezTo>
                      <a:cubicBezTo>
                        <a:pt x="38100" y="312737"/>
                        <a:pt x="33065" y="307317"/>
                        <a:pt x="28575" y="309562"/>
                      </a:cubicBezTo>
                      <a:cubicBezTo>
                        <a:pt x="24085" y="311807"/>
                        <a:pt x="23812" y="318830"/>
                        <a:pt x="23812" y="323850"/>
                      </a:cubicBezTo>
                      <a:cubicBezTo>
                        <a:pt x="23812" y="384276"/>
                        <a:pt x="11800" y="375409"/>
                        <a:pt x="42862" y="385762"/>
                      </a:cubicBezTo>
                      <a:cubicBezTo>
                        <a:pt x="47625" y="384175"/>
                        <a:pt x="52660" y="383245"/>
                        <a:pt x="57150" y="381000"/>
                      </a:cubicBezTo>
                      <a:cubicBezTo>
                        <a:pt x="62269" y="378440"/>
                        <a:pt x="65824" y="370353"/>
                        <a:pt x="71437" y="371475"/>
                      </a:cubicBezTo>
                      <a:cubicBezTo>
                        <a:pt x="77050" y="372597"/>
                        <a:pt x="77787" y="381000"/>
                        <a:pt x="80962" y="385762"/>
                      </a:cubicBezTo>
                      <a:cubicBezTo>
                        <a:pt x="82550" y="396875"/>
                        <a:pt x="76646" y="412498"/>
                        <a:pt x="85725" y="419100"/>
                      </a:cubicBezTo>
                      <a:cubicBezTo>
                        <a:pt x="98628" y="428484"/>
                        <a:pt x="122677" y="412003"/>
                        <a:pt x="133350" y="423862"/>
                      </a:cubicBezTo>
                      <a:cubicBezTo>
                        <a:pt x="150503" y="442921"/>
                        <a:pt x="131571" y="470493"/>
                        <a:pt x="114300" y="476250"/>
                      </a:cubicBezTo>
                      <a:cubicBezTo>
                        <a:pt x="105139" y="479304"/>
                        <a:pt x="95250" y="479425"/>
                        <a:pt x="85725" y="481012"/>
                      </a:cubicBezTo>
                      <a:cubicBezTo>
                        <a:pt x="74837" y="513673"/>
                        <a:pt x="85725" y="473135"/>
                        <a:pt x="85725" y="519112"/>
                      </a:cubicBezTo>
                      <a:cubicBezTo>
                        <a:pt x="85725" y="540999"/>
                        <a:pt x="82064" y="549143"/>
                        <a:pt x="76200" y="566737"/>
                      </a:cubicBezTo>
                      <a:cubicBezTo>
                        <a:pt x="74612" y="582612"/>
                        <a:pt x="76889" y="599368"/>
                        <a:pt x="71437" y="614362"/>
                      </a:cubicBezTo>
                      <a:cubicBezTo>
                        <a:pt x="69721" y="619080"/>
                        <a:pt x="61070" y="615989"/>
                        <a:pt x="57150" y="619125"/>
                      </a:cubicBezTo>
                      <a:cubicBezTo>
                        <a:pt x="52681" y="622701"/>
                        <a:pt x="50800" y="628650"/>
                        <a:pt x="47625" y="633412"/>
                      </a:cubicBezTo>
                      <a:cubicBezTo>
                        <a:pt x="52648" y="663553"/>
                        <a:pt x="42731" y="661987"/>
                        <a:pt x="57150" y="661987"/>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a:off x="6428604" y="3814763"/>
                  <a:ext cx="229371" cy="400050"/>
                </a:xfrm>
                <a:custGeom>
                  <a:avLst/>
                  <a:gdLst>
                    <a:gd name="connsiteX0" fmla="*/ 81734 w 229371"/>
                    <a:gd name="connsiteY0" fmla="*/ 0 h 400050"/>
                    <a:gd name="connsiteX1" fmla="*/ 67446 w 229371"/>
                    <a:gd name="connsiteY1" fmla="*/ 23812 h 400050"/>
                    <a:gd name="connsiteX2" fmla="*/ 38871 w 229371"/>
                    <a:gd name="connsiteY2" fmla="*/ 19050 h 400050"/>
                    <a:gd name="connsiteX3" fmla="*/ 24584 w 229371"/>
                    <a:gd name="connsiteY3" fmla="*/ 14287 h 400050"/>
                    <a:gd name="connsiteX4" fmla="*/ 771 w 229371"/>
                    <a:gd name="connsiteY4" fmla="*/ 19050 h 400050"/>
                    <a:gd name="connsiteX5" fmla="*/ 10296 w 229371"/>
                    <a:gd name="connsiteY5" fmla="*/ 33337 h 400050"/>
                    <a:gd name="connsiteX6" fmla="*/ 38871 w 229371"/>
                    <a:gd name="connsiteY6" fmla="*/ 47625 h 400050"/>
                    <a:gd name="connsiteX7" fmla="*/ 96021 w 229371"/>
                    <a:gd name="connsiteY7" fmla="*/ 42862 h 400050"/>
                    <a:gd name="connsiteX8" fmla="*/ 110309 w 229371"/>
                    <a:gd name="connsiteY8" fmla="*/ 47625 h 400050"/>
                    <a:gd name="connsiteX9" fmla="*/ 124596 w 229371"/>
                    <a:gd name="connsiteY9" fmla="*/ 85725 h 400050"/>
                    <a:gd name="connsiteX10" fmla="*/ 138884 w 229371"/>
                    <a:gd name="connsiteY10" fmla="*/ 90487 h 400050"/>
                    <a:gd name="connsiteX11" fmla="*/ 157934 w 229371"/>
                    <a:gd name="connsiteY11" fmla="*/ 85725 h 400050"/>
                    <a:gd name="connsiteX12" fmla="*/ 172221 w 229371"/>
                    <a:gd name="connsiteY12" fmla="*/ 76200 h 400050"/>
                    <a:gd name="connsiteX13" fmla="*/ 181746 w 229371"/>
                    <a:gd name="connsiteY13" fmla="*/ 90487 h 400050"/>
                    <a:gd name="connsiteX14" fmla="*/ 162696 w 229371"/>
                    <a:gd name="connsiteY14" fmla="*/ 109537 h 400050"/>
                    <a:gd name="connsiteX15" fmla="*/ 138884 w 229371"/>
                    <a:gd name="connsiteY15" fmla="*/ 128587 h 400050"/>
                    <a:gd name="connsiteX16" fmla="*/ 124596 w 229371"/>
                    <a:gd name="connsiteY16" fmla="*/ 138112 h 400050"/>
                    <a:gd name="connsiteX17" fmla="*/ 119834 w 229371"/>
                    <a:gd name="connsiteY17" fmla="*/ 152400 h 400050"/>
                    <a:gd name="connsiteX18" fmla="*/ 110309 w 229371"/>
                    <a:gd name="connsiteY18" fmla="*/ 166687 h 400050"/>
                    <a:gd name="connsiteX19" fmla="*/ 100784 w 229371"/>
                    <a:gd name="connsiteY19" fmla="*/ 204787 h 400050"/>
                    <a:gd name="connsiteX20" fmla="*/ 105546 w 229371"/>
                    <a:gd name="connsiteY20" fmla="*/ 223837 h 400050"/>
                    <a:gd name="connsiteX21" fmla="*/ 124596 w 229371"/>
                    <a:gd name="connsiteY21" fmla="*/ 252412 h 400050"/>
                    <a:gd name="connsiteX22" fmla="*/ 143646 w 229371"/>
                    <a:gd name="connsiteY22" fmla="*/ 280987 h 400050"/>
                    <a:gd name="connsiteX23" fmla="*/ 148409 w 229371"/>
                    <a:gd name="connsiteY23" fmla="*/ 300037 h 400050"/>
                    <a:gd name="connsiteX24" fmla="*/ 153171 w 229371"/>
                    <a:gd name="connsiteY24" fmla="*/ 323850 h 400050"/>
                    <a:gd name="connsiteX25" fmla="*/ 157934 w 229371"/>
                    <a:gd name="connsiteY25" fmla="*/ 338137 h 400050"/>
                    <a:gd name="connsiteX26" fmla="*/ 186509 w 229371"/>
                    <a:gd name="connsiteY26" fmla="*/ 361950 h 400050"/>
                    <a:gd name="connsiteX27" fmla="*/ 200796 w 229371"/>
                    <a:gd name="connsiteY27" fmla="*/ 366712 h 400050"/>
                    <a:gd name="connsiteX28" fmla="*/ 210321 w 229371"/>
                    <a:gd name="connsiteY28" fmla="*/ 381000 h 400050"/>
                    <a:gd name="connsiteX29" fmla="*/ 224609 w 229371"/>
                    <a:gd name="connsiteY29" fmla="*/ 385762 h 400050"/>
                    <a:gd name="connsiteX30" fmla="*/ 229371 w 229371"/>
                    <a:gd name="connsiteY30" fmla="*/ 400050 h 400050"/>
                    <a:gd name="connsiteX0" fmla="*/ 81734 w 229371"/>
                    <a:gd name="connsiteY0" fmla="*/ 0 h 400050"/>
                    <a:gd name="connsiteX1" fmla="*/ 67446 w 229371"/>
                    <a:gd name="connsiteY1" fmla="*/ 23812 h 400050"/>
                    <a:gd name="connsiteX2" fmla="*/ 38871 w 229371"/>
                    <a:gd name="connsiteY2" fmla="*/ 19050 h 400050"/>
                    <a:gd name="connsiteX3" fmla="*/ 24584 w 229371"/>
                    <a:gd name="connsiteY3" fmla="*/ 14287 h 400050"/>
                    <a:gd name="connsiteX4" fmla="*/ 771 w 229371"/>
                    <a:gd name="connsiteY4" fmla="*/ 19050 h 400050"/>
                    <a:gd name="connsiteX5" fmla="*/ 10296 w 229371"/>
                    <a:gd name="connsiteY5" fmla="*/ 33337 h 400050"/>
                    <a:gd name="connsiteX6" fmla="*/ 38871 w 229371"/>
                    <a:gd name="connsiteY6" fmla="*/ 47625 h 400050"/>
                    <a:gd name="connsiteX7" fmla="*/ 96021 w 229371"/>
                    <a:gd name="connsiteY7" fmla="*/ 42862 h 400050"/>
                    <a:gd name="connsiteX8" fmla="*/ 110309 w 229371"/>
                    <a:gd name="connsiteY8" fmla="*/ 47625 h 400050"/>
                    <a:gd name="connsiteX9" fmla="*/ 124596 w 229371"/>
                    <a:gd name="connsiteY9" fmla="*/ 85725 h 400050"/>
                    <a:gd name="connsiteX10" fmla="*/ 138884 w 229371"/>
                    <a:gd name="connsiteY10" fmla="*/ 90487 h 400050"/>
                    <a:gd name="connsiteX11" fmla="*/ 157934 w 229371"/>
                    <a:gd name="connsiteY11" fmla="*/ 85725 h 400050"/>
                    <a:gd name="connsiteX12" fmla="*/ 172221 w 229371"/>
                    <a:gd name="connsiteY12" fmla="*/ 76200 h 400050"/>
                    <a:gd name="connsiteX13" fmla="*/ 181746 w 229371"/>
                    <a:gd name="connsiteY13" fmla="*/ 90487 h 400050"/>
                    <a:gd name="connsiteX14" fmla="*/ 162696 w 229371"/>
                    <a:gd name="connsiteY14" fmla="*/ 109537 h 400050"/>
                    <a:gd name="connsiteX15" fmla="*/ 138884 w 229371"/>
                    <a:gd name="connsiteY15" fmla="*/ 128587 h 400050"/>
                    <a:gd name="connsiteX16" fmla="*/ 124596 w 229371"/>
                    <a:gd name="connsiteY16" fmla="*/ 138112 h 400050"/>
                    <a:gd name="connsiteX17" fmla="*/ 119834 w 229371"/>
                    <a:gd name="connsiteY17" fmla="*/ 152400 h 400050"/>
                    <a:gd name="connsiteX18" fmla="*/ 110309 w 229371"/>
                    <a:gd name="connsiteY18" fmla="*/ 166687 h 400050"/>
                    <a:gd name="connsiteX19" fmla="*/ 100784 w 229371"/>
                    <a:gd name="connsiteY19" fmla="*/ 204787 h 400050"/>
                    <a:gd name="connsiteX20" fmla="*/ 105546 w 229371"/>
                    <a:gd name="connsiteY20" fmla="*/ 223837 h 400050"/>
                    <a:gd name="connsiteX21" fmla="*/ 124596 w 229371"/>
                    <a:gd name="connsiteY21" fmla="*/ 252412 h 400050"/>
                    <a:gd name="connsiteX22" fmla="*/ 143646 w 229371"/>
                    <a:gd name="connsiteY22" fmla="*/ 280987 h 400050"/>
                    <a:gd name="connsiteX23" fmla="*/ 148409 w 229371"/>
                    <a:gd name="connsiteY23" fmla="*/ 300037 h 400050"/>
                    <a:gd name="connsiteX24" fmla="*/ 153171 w 229371"/>
                    <a:gd name="connsiteY24" fmla="*/ 323850 h 400050"/>
                    <a:gd name="connsiteX25" fmla="*/ 157934 w 229371"/>
                    <a:gd name="connsiteY25" fmla="*/ 338137 h 400050"/>
                    <a:gd name="connsiteX26" fmla="*/ 181746 w 229371"/>
                    <a:gd name="connsiteY26" fmla="*/ 333375 h 400050"/>
                    <a:gd name="connsiteX27" fmla="*/ 186509 w 229371"/>
                    <a:gd name="connsiteY27" fmla="*/ 361950 h 400050"/>
                    <a:gd name="connsiteX28" fmla="*/ 200796 w 229371"/>
                    <a:gd name="connsiteY28" fmla="*/ 366712 h 400050"/>
                    <a:gd name="connsiteX29" fmla="*/ 210321 w 229371"/>
                    <a:gd name="connsiteY29" fmla="*/ 381000 h 400050"/>
                    <a:gd name="connsiteX30" fmla="*/ 224609 w 229371"/>
                    <a:gd name="connsiteY30" fmla="*/ 385762 h 400050"/>
                    <a:gd name="connsiteX31" fmla="*/ 229371 w 229371"/>
                    <a:gd name="connsiteY31" fmla="*/ 400050 h 400050"/>
                    <a:gd name="connsiteX0" fmla="*/ 81734 w 229371"/>
                    <a:gd name="connsiteY0" fmla="*/ 0 h 400050"/>
                    <a:gd name="connsiteX1" fmla="*/ 67446 w 229371"/>
                    <a:gd name="connsiteY1" fmla="*/ 23812 h 400050"/>
                    <a:gd name="connsiteX2" fmla="*/ 38871 w 229371"/>
                    <a:gd name="connsiteY2" fmla="*/ 19050 h 400050"/>
                    <a:gd name="connsiteX3" fmla="*/ 24584 w 229371"/>
                    <a:gd name="connsiteY3" fmla="*/ 14287 h 400050"/>
                    <a:gd name="connsiteX4" fmla="*/ 771 w 229371"/>
                    <a:gd name="connsiteY4" fmla="*/ 19050 h 400050"/>
                    <a:gd name="connsiteX5" fmla="*/ 10296 w 229371"/>
                    <a:gd name="connsiteY5" fmla="*/ 33337 h 400050"/>
                    <a:gd name="connsiteX6" fmla="*/ 38871 w 229371"/>
                    <a:gd name="connsiteY6" fmla="*/ 47625 h 400050"/>
                    <a:gd name="connsiteX7" fmla="*/ 96021 w 229371"/>
                    <a:gd name="connsiteY7" fmla="*/ 42862 h 400050"/>
                    <a:gd name="connsiteX8" fmla="*/ 110309 w 229371"/>
                    <a:gd name="connsiteY8" fmla="*/ 47625 h 400050"/>
                    <a:gd name="connsiteX9" fmla="*/ 124596 w 229371"/>
                    <a:gd name="connsiteY9" fmla="*/ 85725 h 400050"/>
                    <a:gd name="connsiteX10" fmla="*/ 138884 w 229371"/>
                    <a:gd name="connsiteY10" fmla="*/ 90487 h 400050"/>
                    <a:gd name="connsiteX11" fmla="*/ 157934 w 229371"/>
                    <a:gd name="connsiteY11" fmla="*/ 85725 h 400050"/>
                    <a:gd name="connsiteX12" fmla="*/ 172221 w 229371"/>
                    <a:gd name="connsiteY12" fmla="*/ 76200 h 400050"/>
                    <a:gd name="connsiteX13" fmla="*/ 181746 w 229371"/>
                    <a:gd name="connsiteY13" fmla="*/ 90487 h 400050"/>
                    <a:gd name="connsiteX14" fmla="*/ 162696 w 229371"/>
                    <a:gd name="connsiteY14" fmla="*/ 109537 h 400050"/>
                    <a:gd name="connsiteX15" fmla="*/ 138884 w 229371"/>
                    <a:gd name="connsiteY15" fmla="*/ 128587 h 400050"/>
                    <a:gd name="connsiteX16" fmla="*/ 124596 w 229371"/>
                    <a:gd name="connsiteY16" fmla="*/ 138112 h 400050"/>
                    <a:gd name="connsiteX17" fmla="*/ 119834 w 229371"/>
                    <a:gd name="connsiteY17" fmla="*/ 152400 h 400050"/>
                    <a:gd name="connsiteX18" fmla="*/ 110309 w 229371"/>
                    <a:gd name="connsiteY18" fmla="*/ 166687 h 400050"/>
                    <a:gd name="connsiteX19" fmla="*/ 100784 w 229371"/>
                    <a:gd name="connsiteY19" fmla="*/ 204787 h 400050"/>
                    <a:gd name="connsiteX20" fmla="*/ 105546 w 229371"/>
                    <a:gd name="connsiteY20" fmla="*/ 223837 h 400050"/>
                    <a:gd name="connsiteX21" fmla="*/ 124596 w 229371"/>
                    <a:gd name="connsiteY21" fmla="*/ 252412 h 400050"/>
                    <a:gd name="connsiteX22" fmla="*/ 143646 w 229371"/>
                    <a:gd name="connsiteY22" fmla="*/ 280987 h 400050"/>
                    <a:gd name="connsiteX23" fmla="*/ 148409 w 229371"/>
                    <a:gd name="connsiteY23" fmla="*/ 300037 h 400050"/>
                    <a:gd name="connsiteX24" fmla="*/ 153171 w 229371"/>
                    <a:gd name="connsiteY24" fmla="*/ 323850 h 400050"/>
                    <a:gd name="connsiteX25" fmla="*/ 162697 w 229371"/>
                    <a:gd name="connsiteY25" fmla="*/ 319087 h 400050"/>
                    <a:gd name="connsiteX26" fmla="*/ 181746 w 229371"/>
                    <a:gd name="connsiteY26" fmla="*/ 333375 h 400050"/>
                    <a:gd name="connsiteX27" fmla="*/ 186509 w 229371"/>
                    <a:gd name="connsiteY27" fmla="*/ 361950 h 400050"/>
                    <a:gd name="connsiteX28" fmla="*/ 200796 w 229371"/>
                    <a:gd name="connsiteY28" fmla="*/ 366712 h 400050"/>
                    <a:gd name="connsiteX29" fmla="*/ 210321 w 229371"/>
                    <a:gd name="connsiteY29" fmla="*/ 381000 h 400050"/>
                    <a:gd name="connsiteX30" fmla="*/ 224609 w 229371"/>
                    <a:gd name="connsiteY30" fmla="*/ 385762 h 400050"/>
                    <a:gd name="connsiteX31" fmla="*/ 229371 w 229371"/>
                    <a:gd name="connsiteY31" fmla="*/ 400050 h 400050"/>
                    <a:gd name="connsiteX0" fmla="*/ 81734 w 229371"/>
                    <a:gd name="connsiteY0" fmla="*/ 0 h 400050"/>
                    <a:gd name="connsiteX1" fmla="*/ 67446 w 229371"/>
                    <a:gd name="connsiteY1" fmla="*/ 23812 h 400050"/>
                    <a:gd name="connsiteX2" fmla="*/ 38871 w 229371"/>
                    <a:gd name="connsiteY2" fmla="*/ 19050 h 400050"/>
                    <a:gd name="connsiteX3" fmla="*/ 24584 w 229371"/>
                    <a:gd name="connsiteY3" fmla="*/ 14287 h 400050"/>
                    <a:gd name="connsiteX4" fmla="*/ 771 w 229371"/>
                    <a:gd name="connsiteY4" fmla="*/ 19050 h 400050"/>
                    <a:gd name="connsiteX5" fmla="*/ 10296 w 229371"/>
                    <a:gd name="connsiteY5" fmla="*/ 33337 h 400050"/>
                    <a:gd name="connsiteX6" fmla="*/ 38871 w 229371"/>
                    <a:gd name="connsiteY6" fmla="*/ 47625 h 400050"/>
                    <a:gd name="connsiteX7" fmla="*/ 96021 w 229371"/>
                    <a:gd name="connsiteY7" fmla="*/ 42862 h 400050"/>
                    <a:gd name="connsiteX8" fmla="*/ 110309 w 229371"/>
                    <a:gd name="connsiteY8" fmla="*/ 47625 h 400050"/>
                    <a:gd name="connsiteX9" fmla="*/ 124596 w 229371"/>
                    <a:gd name="connsiteY9" fmla="*/ 85725 h 400050"/>
                    <a:gd name="connsiteX10" fmla="*/ 138884 w 229371"/>
                    <a:gd name="connsiteY10" fmla="*/ 90487 h 400050"/>
                    <a:gd name="connsiteX11" fmla="*/ 157934 w 229371"/>
                    <a:gd name="connsiteY11" fmla="*/ 85725 h 400050"/>
                    <a:gd name="connsiteX12" fmla="*/ 172221 w 229371"/>
                    <a:gd name="connsiteY12" fmla="*/ 76200 h 400050"/>
                    <a:gd name="connsiteX13" fmla="*/ 181746 w 229371"/>
                    <a:gd name="connsiteY13" fmla="*/ 90487 h 400050"/>
                    <a:gd name="connsiteX14" fmla="*/ 162696 w 229371"/>
                    <a:gd name="connsiteY14" fmla="*/ 109537 h 400050"/>
                    <a:gd name="connsiteX15" fmla="*/ 138884 w 229371"/>
                    <a:gd name="connsiteY15" fmla="*/ 128587 h 400050"/>
                    <a:gd name="connsiteX16" fmla="*/ 124596 w 229371"/>
                    <a:gd name="connsiteY16" fmla="*/ 138112 h 400050"/>
                    <a:gd name="connsiteX17" fmla="*/ 119834 w 229371"/>
                    <a:gd name="connsiteY17" fmla="*/ 152400 h 400050"/>
                    <a:gd name="connsiteX18" fmla="*/ 110309 w 229371"/>
                    <a:gd name="connsiteY18" fmla="*/ 166687 h 400050"/>
                    <a:gd name="connsiteX19" fmla="*/ 100784 w 229371"/>
                    <a:gd name="connsiteY19" fmla="*/ 204787 h 400050"/>
                    <a:gd name="connsiteX20" fmla="*/ 105546 w 229371"/>
                    <a:gd name="connsiteY20" fmla="*/ 223837 h 400050"/>
                    <a:gd name="connsiteX21" fmla="*/ 124596 w 229371"/>
                    <a:gd name="connsiteY21" fmla="*/ 252412 h 400050"/>
                    <a:gd name="connsiteX22" fmla="*/ 143646 w 229371"/>
                    <a:gd name="connsiteY22" fmla="*/ 280987 h 400050"/>
                    <a:gd name="connsiteX23" fmla="*/ 148409 w 229371"/>
                    <a:gd name="connsiteY23" fmla="*/ 300037 h 400050"/>
                    <a:gd name="connsiteX24" fmla="*/ 153171 w 229371"/>
                    <a:gd name="connsiteY24" fmla="*/ 323850 h 400050"/>
                    <a:gd name="connsiteX25" fmla="*/ 162697 w 229371"/>
                    <a:gd name="connsiteY25" fmla="*/ 319087 h 400050"/>
                    <a:gd name="connsiteX26" fmla="*/ 181746 w 229371"/>
                    <a:gd name="connsiteY26" fmla="*/ 333375 h 400050"/>
                    <a:gd name="connsiteX27" fmla="*/ 186509 w 229371"/>
                    <a:gd name="connsiteY27" fmla="*/ 361950 h 400050"/>
                    <a:gd name="connsiteX28" fmla="*/ 219846 w 229371"/>
                    <a:gd name="connsiteY28" fmla="*/ 361949 h 400050"/>
                    <a:gd name="connsiteX29" fmla="*/ 210321 w 229371"/>
                    <a:gd name="connsiteY29" fmla="*/ 381000 h 400050"/>
                    <a:gd name="connsiteX30" fmla="*/ 224609 w 229371"/>
                    <a:gd name="connsiteY30" fmla="*/ 385762 h 400050"/>
                    <a:gd name="connsiteX31" fmla="*/ 229371 w 229371"/>
                    <a:gd name="connsiteY31" fmla="*/ 40005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9371" h="400050">
                      <a:moveTo>
                        <a:pt x="81734" y="0"/>
                      </a:moveTo>
                      <a:cubicBezTo>
                        <a:pt x="76971" y="7937"/>
                        <a:pt x="73991" y="17267"/>
                        <a:pt x="67446" y="23812"/>
                      </a:cubicBezTo>
                      <a:cubicBezTo>
                        <a:pt x="54692" y="36566"/>
                        <a:pt x="49396" y="24313"/>
                        <a:pt x="38871" y="19050"/>
                      </a:cubicBezTo>
                      <a:cubicBezTo>
                        <a:pt x="34381" y="16805"/>
                        <a:pt x="29346" y="15875"/>
                        <a:pt x="24584" y="14287"/>
                      </a:cubicBezTo>
                      <a:cubicBezTo>
                        <a:pt x="16646" y="15875"/>
                        <a:pt x="5628" y="12574"/>
                        <a:pt x="771" y="19050"/>
                      </a:cubicBezTo>
                      <a:cubicBezTo>
                        <a:pt x="-2663" y="23629"/>
                        <a:pt x="6249" y="29290"/>
                        <a:pt x="10296" y="33337"/>
                      </a:cubicBezTo>
                      <a:cubicBezTo>
                        <a:pt x="19528" y="42568"/>
                        <a:pt x="27252" y="43751"/>
                        <a:pt x="38871" y="47625"/>
                      </a:cubicBezTo>
                      <a:cubicBezTo>
                        <a:pt x="57921" y="46037"/>
                        <a:pt x="76905" y="42862"/>
                        <a:pt x="96021" y="42862"/>
                      </a:cubicBezTo>
                      <a:cubicBezTo>
                        <a:pt x="101041" y="42862"/>
                        <a:pt x="107524" y="43448"/>
                        <a:pt x="110309" y="47625"/>
                      </a:cubicBezTo>
                      <a:cubicBezTo>
                        <a:pt x="125798" y="70859"/>
                        <a:pt x="103789" y="69080"/>
                        <a:pt x="124596" y="85725"/>
                      </a:cubicBezTo>
                      <a:cubicBezTo>
                        <a:pt x="128516" y="88861"/>
                        <a:pt x="134121" y="88900"/>
                        <a:pt x="138884" y="90487"/>
                      </a:cubicBezTo>
                      <a:cubicBezTo>
                        <a:pt x="145234" y="88900"/>
                        <a:pt x="151918" y="88303"/>
                        <a:pt x="157934" y="85725"/>
                      </a:cubicBezTo>
                      <a:cubicBezTo>
                        <a:pt x="163195" y="83470"/>
                        <a:pt x="166608" y="75078"/>
                        <a:pt x="172221" y="76200"/>
                      </a:cubicBezTo>
                      <a:cubicBezTo>
                        <a:pt x="177834" y="77322"/>
                        <a:pt x="178571" y="85725"/>
                        <a:pt x="181746" y="90487"/>
                      </a:cubicBezTo>
                      <a:cubicBezTo>
                        <a:pt x="171356" y="121661"/>
                        <a:pt x="185787" y="91064"/>
                        <a:pt x="162696" y="109537"/>
                      </a:cubicBezTo>
                      <a:cubicBezTo>
                        <a:pt x="131921" y="134157"/>
                        <a:pt x="174796" y="116617"/>
                        <a:pt x="138884" y="128587"/>
                      </a:cubicBezTo>
                      <a:cubicBezTo>
                        <a:pt x="134121" y="131762"/>
                        <a:pt x="128172" y="133642"/>
                        <a:pt x="124596" y="138112"/>
                      </a:cubicBezTo>
                      <a:cubicBezTo>
                        <a:pt x="121460" y="142032"/>
                        <a:pt x="122079" y="147910"/>
                        <a:pt x="119834" y="152400"/>
                      </a:cubicBezTo>
                      <a:cubicBezTo>
                        <a:pt x="117274" y="157519"/>
                        <a:pt x="112869" y="161568"/>
                        <a:pt x="110309" y="166687"/>
                      </a:cubicBezTo>
                      <a:cubicBezTo>
                        <a:pt x="105426" y="176452"/>
                        <a:pt x="102596" y="195726"/>
                        <a:pt x="100784" y="204787"/>
                      </a:cubicBezTo>
                      <a:cubicBezTo>
                        <a:pt x="102371" y="211137"/>
                        <a:pt x="102619" y="217983"/>
                        <a:pt x="105546" y="223837"/>
                      </a:cubicBezTo>
                      <a:cubicBezTo>
                        <a:pt x="110665" y="234076"/>
                        <a:pt x="120976" y="241552"/>
                        <a:pt x="124596" y="252412"/>
                      </a:cubicBezTo>
                      <a:cubicBezTo>
                        <a:pt x="131489" y="273089"/>
                        <a:pt x="125809" y="263150"/>
                        <a:pt x="143646" y="280987"/>
                      </a:cubicBezTo>
                      <a:cubicBezTo>
                        <a:pt x="145234" y="287337"/>
                        <a:pt x="146989" y="293647"/>
                        <a:pt x="148409" y="300037"/>
                      </a:cubicBezTo>
                      <a:cubicBezTo>
                        <a:pt x="150165" y="307939"/>
                        <a:pt x="150790" y="320675"/>
                        <a:pt x="153171" y="323850"/>
                      </a:cubicBezTo>
                      <a:cubicBezTo>
                        <a:pt x="155552" y="327025"/>
                        <a:pt x="157935" y="317500"/>
                        <a:pt x="162697" y="319087"/>
                      </a:cubicBezTo>
                      <a:cubicBezTo>
                        <a:pt x="167459" y="320674"/>
                        <a:pt x="176984" y="329406"/>
                        <a:pt x="181746" y="333375"/>
                      </a:cubicBezTo>
                      <a:cubicBezTo>
                        <a:pt x="186508" y="337344"/>
                        <a:pt x="180159" y="357188"/>
                        <a:pt x="186509" y="361950"/>
                      </a:cubicBezTo>
                      <a:cubicBezTo>
                        <a:pt x="192859" y="366712"/>
                        <a:pt x="215084" y="360362"/>
                        <a:pt x="219846" y="361949"/>
                      </a:cubicBezTo>
                      <a:cubicBezTo>
                        <a:pt x="223021" y="366712"/>
                        <a:pt x="209527" y="377031"/>
                        <a:pt x="210321" y="381000"/>
                      </a:cubicBezTo>
                      <a:cubicBezTo>
                        <a:pt x="211115" y="384969"/>
                        <a:pt x="221059" y="382212"/>
                        <a:pt x="224609" y="385762"/>
                      </a:cubicBezTo>
                      <a:cubicBezTo>
                        <a:pt x="228159" y="389312"/>
                        <a:pt x="229371" y="400050"/>
                        <a:pt x="229371" y="40005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3133725" y="4210050"/>
                  <a:ext cx="138113" cy="471139"/>
                </a:xfrm>
                <a:custGeom>
                  <a:avLst/>
                  <a:gdLst>
                    <a:gd name="connsiteX0" fmla="*/ 0 w 138113"/>
                    <a:gd name="connsiteY0" fmla="*/ 0 h 471139"/>
                    <a:gd name="connsiteX1" fmla="*/ 23813 w 138113"/>
                    <a:gd name="connsiteY1" fmla="*/ 19050 h 471139"/>
                    <a:gd name="connsiteX2" fmla="*/ 61913 w 138113"/>
                    <a:gd name="connsiteY2" fmla="*/ 28575 h 471139"/>
                    <a:gd name="connsiteX3" fmla="*/ 76200 w 138113"/>
                    <a:gd name="connsiteY3" fmla="*/ 33338 h 471139"/>
                    <a:gd name="connsiteX4" fmla="*/ 90488 w 138113"/>
                    <a:gd name="connsiteY4" fmla="*/ 42863 h 471139"/>
                    <a:gd name="connsiteX5" fmla="*/ 114300 w 138113"/>
                    <a:gd name="connsiteY5" fmla="*/ 85725 h 471139"/>
                    <a:gd name="connsiteX6" fmla="*/ 119063 w 138113"/>
                    <a:gd name="connsiteY6" fmla="*/ 109538 h 471139"/>
                    <a:gd name="connsiteX7" fmla="*/ 128588 w 138113"/>
                    <a:gd name="connsiteY7" fmla="*/ 138113 h 471139"/>
                    <a:gd name="connsiteX8" fmla="*/ 133350 w 138113"/>
                    <a:gd name="connsiteY8" fmla="*/ 152400 h 471139"/>
                    <a:gd name="connsiteX9" fmla="*/ 138113 w 138113"/>
                    <a:gd name="connsiteY9" fmla="*/ 257175 h 471139"/>
                    <a:gd name="connsiteX10" fmla="*/ 133350 w 138113"/>
                    <a:gd name="connsiteY10" fmla="*/ 290513 h 471139"/>
                    <a:gd name="connsiteX11" fmla="*/ 104775 w 138113"/>
                    <a:gd name="connsiteY11" fmla="*/ 304800 h 471139"/>
                    <a:gd name="connsiteX12" fmla="*/ 100013 w 138113"/>
                    <a:gd name="connsiteY12" fmla="*/ 371475 h 471139"/>
                    <a:gd name="connsiteX13" fmla="*/ 109538 w 138113"/>
                    <a:gd name="connsiteY13" fmla="*/ 400050 h 471139"/>
                    <a:gd name="connsiteX14" fmla="*/ 109538 w 138113"/>
                    <a:gd name="connsiteY14" fmla="*/ 457200 h 47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8113" h="471139">
                      <a:moveTo>
                        <a:pt x="0" y="0"/>
                      </a:moveTo>
                      <a:cubicBezTo>
                        <a:pt x="7938" y="6350"/>
                        <a:pt x="14583" y="14790"/>
                        <a:pt x="23813" y="19050"/>
                      </a:cubicBezTo>
                      <a:cubicBezTo>
                        <a:pt x="35699" y="24536"/>
                        <a:pt x="49494" y="24435"/>
                        <a:pt x="61913" y="28575"/>
                      </a:cubicBezTo>
                      <a:cubicBezTo>
                        <a:pt x="66675" y="30163"/>
                        <a:pt x="71710" y="31093"/>
                        <a:pt x="76200" y="33338"/>
                      </a:cubicBezTo>
                      <a:cubicBezTo>
                        <a:pt x="81320" y="35898"/>
                        <a:pt x="85725" y="39688"/>
                        <a:pt x="90488" y="42863"/>
                      </a:cubicBezTo>
                      <a:cubicBezTo>
                        <a:pt x="104678" y="64149"/>
                        <a:pt x="109270" y="65606"/>
                        <a:pt x="114300" y="85725"/>
                      </a:cubicBezTo>
                      <a:cubicBezTo>
                        <a:pt x="116263" y="93578"/>
                        <a:pt x="116933" y="101728"/>
                        <a:pt x="119063" y="109538"/>
                      </a:cubicBezTo>
                      <a:cubicBezTo>
                        <a:pt x="121705" y="119224"/>
                        <a:pt x="125413" y="128588"/>
                        <a:pt x="128588" y="138113"/>
                      </a:cubicBezTo>
                      <a:lnTo>
                        <a:pt x="133350" y="152400"/>
                      </a:lnTo>
                      <a:cubicBezTo>
                        <a:pt x="134938" y="187325"/>
                        <a:pt x="138113" y="222214"/>
                        <a:pt x="138113" y="257175"/>
                      </a:cubicBezTo>
                      <a:cubicBezTo>
                        <a:pt x="138113" y="268401"/>
                        <a:pt x="137909" y="280255"/>
                        <a:pt x="133350" y="290513"/>
                      </a:cubicBezTo>
                      <a:cubicBezTo>
                        <a:pt x="130138" y="297739"/>
                        <a:pt x="111115" y="302687"/>
                        <a:pt x="104775" y="304800"/>
                      </a:cubicBezTo>
                      <a:cubicBezTo>
                        <a:pt x="95251" y="342895"/>
                        <a:pt x="91369" y="336901"/>
                        <a:pt x="100013" y="371475"/>
                      </a:cubicBezTo>
                      <a:cubicBezTo>
                        <a:pt x="102448" y="381215"/>
                        <a:pt x="109538" y="400050"/>
                        <a:pt x="109538" y="400050"/>
                      </a:cubicBezTo>
                      <a:cubicBezTo>
                        <a:pt x="104522" y="470266"/>
                        <a:pt x="94810" y="486654"/>
                        <a:pt x="109538" y="45720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p:cNvSpPr/>
                <p:nvPr/>
              </p:nvSpPr>
              <p:spPr>
                <a:xfrm>
                  <a:off x="4610100" y="3662363"/>
                  <a:ext cx="261938" cy="671512"/>
                </a:xfrm>
                <a:custGeom>
                  <a:avLst/>
                  <a:gdLst>
                    <a:gd name="connsiteX0" fmla="*/ 261938 w 261938"/>
                    <a:gd name="connsiteY0" fmla="*/ 0 h 671512"/>
                    <a:gd name="connsiteX1" fmla="*/ 238125 w 261938"/>
                    <a:gd name="connsiteY1" fmla="*/ 4762 h 671512"/>
                    <a:gd name="connsiteX2" fmla="*/ 228600 w 261938"/>
                    <a:gd name="connsiteY2" fmla="*/ 19050 h 671512"/>
                    <a:gd name="connsiteX3" fmla="*/ 223838 w 261938"/>
                    <a:gd name="connsiteY3" fmla="*/ 76200 h 671512"/>
                    <a:gd name="connsiteX4" fmla="*/ 204788 w 261938"/>
                    <a:gd name="connsiteY4" fmla="*/ 80962 h 671512"/>
                    <a:gd name="connsiteX5" fmla="*/ 190500 w 261938"/>
                    <a:gd name="connsiteY5" fmla="*/ 85725 h 671512"/>
                    <a:gd name="connsiteX6" fmla="*/ 157163 w 261938"/>
                    <a:gd name="connsiteY6" fmla="*/ 95250 h 671512"/>
                    <a:gd name="connsiteX7" fmla="*/ 166688 w 261938"/>
                    <a:gd name="connsiteY7" fmla="*/ 109537 h 671512"/>
                    <a:gd name="connsiteX8" fmla="*/ 195263 w 261938"/>
                    <a:gd name="connsiteY8" fmla="*/ 119062 h 671512"/>
                    <a:gd name="connsiteX9" fmla="*/ 204788 w 261938"/>
                    <a:gd name="connsiteY9" fmla="*/ 147637 h 671512"/>
                    <a:gd name="connsiteX10" fmla="*/ 209550 w 261938"/>
                    <a:gd name="connsiteY10" fmla="*/ 161925 h 671512"/>
                    <a:gd name="connsiteX11" fmla="*/ 219075 w 261938"/>
                    <a:gd name="connsiteY11" fmla="*/ 176212 h 671512"/>
                    <a:gd name="connsiteX12" fmla="*/ 233363 w 261938"/>
                    <a:gd name="connsiteY12" fmla="*/ 223837 h 671512"/>
                    <a:gd name="connsiteX13" fmla="*/ 238125 w 261938"/>
                    <a:gd name="connsiteY13" fmla="*/ 238125 h 671512"/>
                    <a:gd name="connsiteX14" fmla="*/ 228600 w 261938"/>
                    <a:gd name="connsiteY14" fmla="*/ 257175 h 671512"/>
                    <a:gd name="connsiteX15" fmla="*/ 200025 w 261938"/>
                    <a:gd name="connsiteY15" fmla="*/ 266700 h 671512"/>
                    <a:gd name="connsiteX16" fmla="*/ 185738 w 261938"/>
                    <a:gd name="connsiteY16" fmla="*/ 309562 h 671512"/>
                    <a:gd name="connsiteX17" fmla="*/ 180975 w 261938"/>
                    <a:gd name="connsiteY17" fmla="*/ 323850 h 671512"/>
                    <a:gd name="connsiteX18" fmla="*/ 166688 w 261938"/>
                    <a:gd name="connsiteY18" fmla="*/ 333375 h 671512"/>
                    <a:gd name="connsiteX19" fmla="*/ 147638 w 261938"/>
                    <a:gd name="connsiteY19" fmla="*/ 357187 h 671512"/>
                    <a:gd name="connsiteX20" fmla="*/ 128588 w 261938"/>
                    <a:gd name="connsiteY20" fmla="*/ 385762 h 671512"/>
                    <a:gd name="connsiteX21" fmla="*/ 119063 w 261938"/>
                    <a:gd name="connsiteY21" fmla="*/ 400050 h 671512"/>
                    <a:gd name="connsiteX22" fmla="*/ 114300 w 261938"/>
                    <a:gd name="connsiteY22" fmla="*/ 414337 h 671512"/>
                    <a:gd name="connsiteX23" fmla="*/ 85725 w 261938"/>
                    <a:gd name="connsiteY23" fmla="*/ 423862 h 671512"/>
                    <a:gd name="connsiteX24" fmla="*/ 76200 w 261938"/>
                    <a:gd name="connsiteY24" fmla="*/ 519112 h 671512"/>
                    <a:gd name="connsiteX25" fmla="*/ 66675 w 261938"/>
                    <a:gd name="connsiteY25" fmla="*/ 533400 h 671512"/>
                    <a:gd name="connsiteX26" fmla="*/ 52388 w 261938"/>
                    <a:gd name="connsiteY26" fmla="*/ 538162 h 671512"/>
                    <a:gd name="connsiteX27" fmla="*/ 38100 w 261938"/>
                    <a:gd name="connsiteY27" fmla="*/ 547687 h 671512"/>
                    <a:gd name="connsiteX28" fmla="*/ 33338 w 261938"/>
                    <a:gd name="connsiteY28" fmla="*/ 561975 h 671512"/>
                    <a:gd name="connsiteX29" fmla="*/ 28575 w 261938"/>
                    <a:gd name="connsiteY29" fmla="*/ 628650 h 671512"/>
                    <a:gd name="connsiteX30" fmla="*/ 19050 w 261938"/>
                    <a:gd name="connsiteY30" fmla="*/ 642937 h 671512"/>
                    <a:gd name="connsiteX31" fmla="*/ 14288 w 261938"/>
                    <a:gd name="connsiteY31" fmla="*/ 657225 h 671512"/>
                    <a:gd name="connsiteX32" fmla="*/ 0 w 261938"/>
                    <a:gd name="connsiteY32" fmla="*/ 671512 h 67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1938" h="671512">
                      <a:moveTo>
                        <a:pt x="261938" y="0"/>
                      </a:moveTo>
                      <a:cubicBezTo>
                        <a:pt x="254000" y="1587"/>
                        <a:pt x="245153" y="746"/>
                        <a:pt x="238125" y="4762"/>
                      </a:cubicBezTo>
                      <a:cubicBezTo>
                        <a:pt x="233155" y="7602"/>
                        <a:pt x="229723" y="13437"/>
                        <a:pt x="228600" y="19050"/>
                      </a:cubicBezTo>
                      <a:cubicBezTo>
                        <a:pt x="224851" y="37795"/>
                        <a:pt x="230700" y="58358"/>
                        <a:pt x="223838" y="76200"/>
                      </a:cubicBezTo>
                      <a:cubicBezTo>
                        <a:pt x="221488" y="82309"/>
                        <a:pt x="211082" y="79164"/>
                        <a:pt x="204788" y="80962"/>
                      </a:cubicBezTo>
                      <a:cubicBezTo>
                        <a:pt x="199961" y="82341"/>
                        <a:pt x="195327" y="84346"/>
                        <a:pt x="190500" y="85725"/>
                      </a:cubicBezTo>
                      <a:cubicBezTo>
                        <a:pt x="148648" y="97683"/>
                        <a:pt x="191412" y="83832"/>
                        <a:pt x="157163" y="95250"/>
                      </a:cubicBezTo>
                      <a:cubicBezTo>
                        <a:pt x="160338" y="100012"/>
                        <a:pt x="161834" y="106504"/>
                        <a:pt x="166688" y="109537"/>
                      </a:cubicBezTo>
                      <a:cubicBezTo>
                        <a:pt x="175202" y="114858"/>
                        <a:pt x="195263" y="119062"/>
                        <a:pt x="195263" y="119062"/>
                      </a:cubicBezTo>
                      <a:lnTo>
                        <a:pt x="204788" y="147637"/>
                      </a:lnTo>
                      <a:cubicBezTo>
                        <a:pt x="206375" y="152400"/>
                        <a:pt x="206765" y="157748"/>
                        <a:pt x="209550" y="161925"/>
                      </a:cubicBezTo>
                      <a:lnTo>
                        <a:pt x="219075" y="176212"/>
                      </a:lnTo>
                      <a:cubicBezTo>
                        <a:pt x="226274" y="205007"/>
                        <a:pt x="221767" y="189046"/>
                        <a:pt x="233363" y="223837"/>
                      </a:cubicBezTo>
                      <a:lnTo>
                        <a:pt x="238125" y="238125"/>
                      </a:lnTo>
                      <a:cubicBezTo>
                        <a:pt x="234950" y="244475"/>
                        <a:pt x="234280" y="252915"/>
                        <a:pt x="228600" y="257175"/>
                      </a:cubicBezTo>
                      <a:cubicBezTo>
                        <a:pt x="220568" y="263199"/>
                        <a:pt x="200025" y="266700"/>
                        <a:pt x="200025" y="266700"/>
                      </a:cubicBezTo>
                      <a:lnTo>
                        <a:pt x="185738" y="309562"/>
                      </a:lnTo>
                      <a:cubicBezTo>
                        <a:pt x="184150" y="314325"/>
                        <a:pt x="185152" y="321065"/>
                        <a:pt x="180975" y="323850"/>
                      </a:cubicBezTo>
                      <a:lnTo>
                        <a:pt x="166688" y="333375"/>
                      </a:lnTo>
                      <a:cubicBezTo>
                        <a:pt x="155962" y="365550"/>
                        <a:pt x="170837" y="330673"/>
                        <a:pt x="147638" y="357187"/>
                      </a:cubicBezTo>
                      <a:cubicBezTo>
                        <a:pt x="140100" y="365802"/>
                        <a:pt x="134938" y="376237"/>
                        <a:pt x="128588" y="385762"/>
                      </a:cubicBezTo>
                      <a:cubicBezTo>
                        <a:pt x="125413" y="390525"/>
                        <a:pt x="120873" y="394620"/>
                        <a:pt x="119063" y="400050"/>
                      </a:cubicBezTo>
                      <a:cubicBezTo>
                        <a:pt x="117475" y="404812"/>
                        <a:pt x="118385" y="411419"/>
                        <a:pt x="114300" y="414337"/>
                      </a:cubicBezTo>
                      <a:cubicBezTo>
                        <a:pt x="106130" y="420173"/>
                        <a:pt x="85725" y="423862"/>
                        <a:pt x="85725" y="423862"/>
                      </a:cubicBezTo>
                      <a:cubicBezTo>
                        <a:pt x="69768" y="471739"/>
                        <a:pt x="95512" y="390370"/>
                        <a:pt x="76200" y="519112"/>
                      </a:cubicBezTo>
                      <a:cubicBezTo>
                        <a:pt x="75351" y="524773"/>
                        <a:pt x="71145" y="529824"/>
                        <a:pt x="66675" y="533400"/>
                      </a:cubicBezTo>
                      <a:cubicBezTo>
                        <a:pt x="62755" y="536536"/>
                        <a:pt x="57150" y="536575"/>
                        <a:pt x="52388" y="538162"/>
                      </a:cubicBezTo>
                      <a:cubicBezTo>
                        <a:pt x="47625" y="541337"/>
                        <a:pt x="41676" y="543217"/>
                        <a:pt x="38100" y="547687"/>
                      </a:cubicBezTo>
                      <a:cubicBezTo>
                        <a:pt x="34964" y="551607"/>
                        <a:pt x="33925" y="556989"/>
                        <a:pt x="33338" y="561975"/>
                      </a:cubicBezTo>
                      <a:cubicBezTo>
                        <a:pt x="30735" y="584104"/>
                        <a:pt x="32447" y="606707"/>
                        <a:pt x="28575" y="628650"/>
                      </a:cubicBezTo>
                      <a:cubicBezTo>
                        <a:pt x="27580" y="634287"/>
                        <a:pt x="22225" y="638175"/>
                        <a:pt x="19050" y="642937"/>
                      </a:cubicBezTo>
                      <a:cubicBezTo>
                        <a:pt x="17463" y="647700"/>
                        <a:pt x="17073" y="653048"/>
                        <a:pt x="14288" y="657225"/>
                      </a:cubicBezTo>
                      <a:cubicBezTo>
                        <a:pt x="10552" y="662829"/>
                        <a:pt x="0" y="671512"/>
                        <a:pt x="0" y="671512"/>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16"/>
                <p:cNvSpPr/>
                <p:nvPr/>
              </p:nvSpPr>
              <p:spPr>
                <a:xfrm>
                  <a:off x="4429125" y="4300538"/>
                  <a:ext cx="171450" cy="47625"/>
                </a:xfrm>
                <a:custGeom>
                  <a:avLst/>
                  <a:gdLst>
                    <a:gd name="connsiteX0" fmla="*/ 0 w 171450"/>
                    <a:gd name="connsiteY0" fmla="*/ 33337 h 47625"/>
                    <a:gd name="connsiteX1" fmla="*/ 23813 w 171450"/>
                    <a:gd name="connsiteY1" fmla="*/ 23812 h 47625"/>
                    <a:gd name="connsiteX2" fmla="*/ 33338 w 171450"/>
                    <a:gd name="connsiteY2" fmla="*/ 9525 h 47625"/>
                    <a:gd name="connsiteX3" fmla="*/ 47625 w 171450"/>
                    <a:gd name="connsiteY3" fmla="*/ 0 h 47625"/>
                    <a:gd name="connsiteX4" fmla="*/ 90488 w 171450"/>
                    <a:gd name="connsiteY4" fmla="*/ 4762 h 47625"/>
                    <a:gd name="connsiteX5" fmla="*/ 95250 w 171450"/>
                    <a:gd name="connsiteY5" fmla="*/ 19050 h 47625"/>
                    <a:gd name="connsiteX6" fmla="*/ 109538 w 171450"/>
                    <a:gd name="connsiteY6" fmla="*/ 47625 h 47625"/>
                    <a:gd name="connsiteX7" fmla="*/ 171450 w 171450"/>
                    <a:gd name="connsiteY7" fmla="*/ 4286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47625">
                      <a:moveTo>
                        <a:pt x="0" y="33337"/>
                      </a:moveTo>
                      <a:cubicBezTo>
                        <a:pt x="7938" y="30162"/>
                        <a:pt x="16856" y="28781"/>
                        <a:pt x="23813" y="23812"/>
                      </a:cubicBezTo>
                      <a:cubicBezTo>
                        <a:pt x="28471" y="20485"/>
                        <a:pt x="29291" y="13572"/>
                        <a:pt x="33338" y="9525"/>
                      </a:cubicBezTo>
                      <a:cubicBezTo>
                        <a:pt x="37385" y="5478"/>
                        <a:pt x="42863" y="3175"/>
                        <a:pt x="47625" y="0"/>
                      </a:cubicBezTo>
                      <a:cubicBezTo>
                        <a:pt x="61913" y="1587"/>
                        <a:pt x="77141" y="-577"/>
                        <a:pt x="90488" y="4762"/>
                      </a:cubicBezTo>
                      <a:cubicBezTo>
                        <a:pt x="95149" y="6626"/>
                        <a:pt x="93005" y="14560"/>
                        <a:pt x="95250" y="19050"/>
                      </a:cubicBezTo>
                      <a:cubicBezTo>
                        <a:pt x="113718" y="55987"/>
                        <a:pt x="97563" y="11704"/>
                        <a:pt x="109538" y="47625"/>
                      </a:cubicBezTo>
                      <a:cubicBezTo>
                        <a:pt x="168270" y="42730"/>
                        <a:pt x="147572" y="42862"/>
                        <a:pt x="171450" y="42862"/>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7"/>
                <p:cNvSpPr/>
                <p:nvPr/>
              </p:nvSpPr>
              <p:spPr>
                <a:xfrm>
                  <a:off x="4867275" y="4010025"/>
                  <a:ext cx="228126" cy="557213"/>
                </a:xfrm>
                <a:custGeom>
                  <a:avLst/>
                  <a:gdLst>
                    <a:gd name="connsiteX0" fmla="*/ 190500 w 228126"/>
                    <a:gd name="connsiteY0" fmla="*/ 0 h 557213"/>
                    <a:gd name="connsiteX1" fmla="*/ 185738 w 228126"/>
                    <a:gd name="connsiteY1" fmla="*/ 23813 h 557213"/>
                    <a:gd name="connsiteX2" fmla="*/ 180975 w 228126"/>
                    <a:gd name="connsiteY2" fmla="*/ 38100 h 557213"/>
                    <a:gd name="connsiteX3" fmla="*/ 176213 w 228126"/>
                    <a:gd name="connsiteY3" fmla="*/ 80963 h 557213"/>
                    <a:gd name="connsiteX4" fmla="*/ 147638 w 228126"/>
                    <a:gd name="connsiteY4" fmla="*/ 100013 h 557213"/>
                    <a:gd name="connsiteX5" fmla="*/ 138113 w 228126"/>
                    <a:gd name="connsiteY5" fmla="*/ 114300 h 557213"/>
                    <a:gd name="connsiteX6" fmla="*/ 133350 w 228126"/>
                    <a:gd name="connsiteY6" fmla="*/ 128588 h 557213"/>
                    <a:gd name="connsiteX7" fmla="*/ 128588 w 228126"/>
                    <a:gd name="connsiteY7" fmla="*/ 228600 h 557213"/>
                    <a:gd name="connsiteX8" fmla="*/ 119063 w 228126"/>
                    <a:gd name="connsiteY8" fmla="*/ 261938 h 557213"/>
                    <a:gd name="connsiteX9" fmla="*/ 109538 w 228126"/>
                    <a:gd name="connsiteY9" fmla="*/ 295275 h 557213"/>
                    <a:gd name="connsiteX10" fmla="*/ 90488 w 228126"/>
                    <a:gd name="connsiteY10" fmla="*/ 323850 h 557213"/>
                    <a:gd name="connsiteX11" fmla="*/ 76200 w 228126"/>
                    <a:gd name="connsiteY11" fmla="*/ 333375 h 557213"/>
                    <a:gd name="connsiteX12" fmla="*/ 52388 w 228126"/>
                    <a:gd name="connsiteY12" fmla="*/ 352425 h 557213"/>
                    <a:gd name="connsiteX13" fmla="*/ 28575 w 228126"/>
                    <a:gd name="connsiteY13" fmla="*/ 371475 h 557213"/>
                    <a:gd name="connsiteX14" fmla="*/ 14288 w 228126"/>
                    <a:gd name="connsiteY14" fmla="*/ 381000 h 557213"/>
                    <a:gd name="connsiteX15" fmla="*/ 0 w 228126"/>
                    <a:gd name="connsiteY15" fmla="*/ 409575 h 557213"/>
                    <a:gd name="connsiteX16" fmla="*/ 14288 w 228126"/>
                    <a:gd name="connsiteY16" fmla="*/ 442913 h 557213"/>
                    <a:gd name="connsiteX17" fmla="*/ 28575 w 228126"/>
                    <a:gd name="connsiteY17" fmla="*/ 452438 h 557213"/>
                    <a:gd name="connsiteX18" fmla="*/ 42863 w 228126"/>
                    <a:gd name="connsiteY18" fmla="*/ 481013 h 557213"/>
                    <a:gd name="connsiteX19" fmla="*/ 47625 w 228126"/>
                    <a:gd name="connsiteY19" fmla="*/ 500063 h 557213"/>
                    <a:gd name="connsiteX20" fmla="*/ 61913 w 228126"/>
                    <a:gd name="connsiteY20" fmla="*/ 504825 h 557213"/>
                    <a:gd name="connsiteX21" fmla="*/ 109538 w 228126"/>
                    <a:gd name="connsiteY21" fmla="*/ 509588 h 557213"/>
                    <a:gd name="connsiteX22" fmla="*/ 157163 w 228126"/>
                    <a:gd name="connsiteY22" fmla="*/ 519113 h 557213"/>
                    <a:gd name="connsiteX23" fmla="*/ 223838 w 228126"/>
                    <a:gd name="connsiteY23" fmla="*/ 523875 h 557213"/>
                    <a:gd name="connsiteX24" fmla="*/ 223838 w 228126"/>
                    <a:gd name="connsiteY24" fmla="*/ 557213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8126" h="557213">
                      <a:moveTo>
                        <a:pt x="190500" y="0"/>
                      </a:moveTo>
                      <a:cubicBezTo>
                        <a:pt x="188913" y="7938"/>
                        <a:pt x="187701" y="15960"/>
                        <a:pt x="185738" y="23813"/>
                      </a:cubicBezTo>
                      <a:cubicBezTo>
                        <a:pt x="184520" y="28683"/>
                        <a:pt x="181800" y="33148"/>
                        <a:pt x="180975" y="38100"/>
                      </a:cubicBezTo>
                      <a:cubicBezTo>
                        <a:pt x="178612" y="52280"/>
                        <a:pt x="183028" y="68306"/>
                        <a:pt x="176213" y="80963"/>
                      </a:cubicBezTo>
                      <a:cubicBezTo>
                        <a:pt x="170786" y="91042"/>
                        <a:pt x="147638" y="100013"/>
                        <a:pt x="147638" y="100013"/>
                      </a:cubicBezTo>
                      <a:cubicBezTo>
                        <a:pt x="144463" y="104775"/>
                        <a:pt x="140673" y="109181"/>
                        <a:pt x="138113" y="114300"/>
                      </a:cubicBezTo>
                      <a:cubicBezTo>
                        <a:pt x="135868" y="118790"/>
                        <a:pt x="133767" y="123585"/>
                        <a:pt x="133350" y="128588"/>
                      </a:cubicBezTo>
                      <a:cubicBezTo>
                        <a:pt x="130578" y="161848"/>
                        <a:pt x="131250" y="195331"/>
                        <a:pt x="128588" y="228600"/>
                      </a:cubicBezTo>
                      <a:cubicBezTo>
                        <a:pt x="127762" y="238930"/>
                        <a:pt x="121941" y="251863"/>
                        <a:pt x="119063" y="261938"/>
                      </a:cubicBezTo>
                      <a:cubicBezTo>
                        <a:pt x="117614" y="267010"/>
                        <a:pt x="112894" y="289233"/>
                        <a:pt x="109538" y="295275"/>
                      </a:cubicBezTo>
                      <a:cubicBezTo>
                        <a:pt x="103979" y="305282"/>
                        <a:pt x="100013" y="317500"/>
                        <a:pt x="90488" y="323850"/>
                      </a:cubicBezTo>
                      <a:lnTo>
                        <a:pt x="76200" y="333375"/>
                      </a:lnTo>
                      <a:cubicBezTo>
                        <a:pt x="48902" y="374324"/>
                        <a:pt x="85251" y="326134"/>
                        <a:pt x="52388" y="352425"/>
                      </a:cubicBezTo>
                      <a:cubicBezTo>
                        <a:pt x="21615" y="377044"/>
                        <a:pt x="64486" y="359506"/>
                        <a:pt x="28575" y="371475"/>
                      </a:cubicBezTo>
                      <a:cubicBezTo>
                        <a:pt x="23813" y="374650"/>
                        <a:pt x="18335" y="376953"/>
                        <a:pt x="14288" y="381000"/>
                      </a:cubicBezTo>
                      <a:cubicBezTo>
                        <a:pt x="5057" y="390232"/>
                        <a:pt x="3874" y="397956"/>
                        <a:pt x="0" y="409575"/>
                      </a:cubicBezTo>
                      <a:cubicBezTo>
                        <a:pt x="3644" y="424148"/>
                        <a:pt x="3325" y="431950"/>
                        <a:pt x="14288" y="442913"/>
                      </a:cubicBezTo>
                      <a:cubicBezTo>
                        <a:pt x="18335" y="446960"/>
                        <a:pt x="23813" y="449263"/>
                        <a:pt x="28575" y="452438"/>
                      </a:cubicBezTo>
                      <a:cubicBezTo>
                        <a:pt x="48655" y="512669"/>
                        <a:pt x="15153" y="416353"/>
                        <a:pt x="42863" y="481013"/>
                      </a:cubicBezTo>
                      <a:cubicBezTo>
                        <a:pt x="45441" y="487029"/>
                        <a:pt x="43536" y="494952"/>
                        <a:pt x="47625" y="500063"/>
                      </a:cubicBezTo>
                      <a:cubicBezTo>
                        <a:pt x="50761" y="503983"/>
                        <a:pt x="56951" y="504062"/>
                        <a:pt x="61913" y="504825"/>
                      </a:cubicBezTo>
                      <a:cubicBezTo>
                        <a:pt x="77682" y="507251"/>
                        <a:pt x="93760" y="507221"/>
                        <a:pt x="109538" y="509588"/>
                      </a:cubicBezTo>
                      <a:cubicBezTo>
                        <a:pt x="125548" y="511990"/>
                        <a:pt x="141015" y="517960"/>
                        <a:pt x="157163" y="519113"/>
                      </a:cubicBezTo>
                      <a:cubicBezTo>
                        <a:pt x="179388" y="520700"/>
                        <a:pt x="204492" y="512820"/>
                        <a:pt x="223838" y="523875"/>
                      </a:cubicBezTo>
                      <a:cubicBezTo>
                        <a:pt x="233486" y="529388"/>
                        <a:pt x="223838" y="546100"/>
                        <a:pt x="223838" y="557213"/>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a:off x="2952750" y="5233988"/>
                  <a:ext cx="90048" cy="357187"/>
                </a:xfrm>
                <a:custGeom>
                  <a:avLst/>
                  <a:gdLst>
                    <a:gd name="connsiteX0" fmla="*/ 0 w 90048"/>
                    <a:gd name="connsiteY0" fmla="*/ 0 h 357187"/>
                    <a:gd name="connsiteX1" fmla="*/ 23813 w 90048"/>
                    <a:gd name="connsiteY1" fmla="*/ 19050 h 357187"/>
                    <a:gd name="connsiteX2" fmla="*/ 38100 w 90048"/>
                    <a:gd name="connsiteY2" fmla="*/ 23812 h 357187"/>
                    <a:gd name="connsiteX3" fmla="*/ 42863 w 90048"/>
                    <a:gd name="connsiteY3" fmla="*/ 38100 h 357187"/>
                    <a:gd name="connsiteX4" fmla="*/ 52388 w 90048"/>
                    <a:gd name="connsiteY4" fmla="*/ 52387 h 357187"/>
                    <a:gd name="connsiteX5" fmla="*/ 57150 w 90048"/>
                    <a:gd name="connsiteY5" fmla="*/ 109537 h 357187"/>
                    <a:gd name="connsiteX6" fmla="*/ 76200 w 90048"/>
                    <a:gd name="connsiteY6" fmla="*/ 114300 h 357187"/>
                    <a:gd name="connsiteX7" fmla="*/ 85725 w 90048"/>
                    <a:gd name="connsiteY7" fmla="*/ 128587 h 357187"/>
                    <a:gd name="connsiteX8" fmla="*/ 66675 w 90048"/>
                    <a:gd name="connsiteY8" fmla="*/ 223837 h 357187"/>
                    <a:gd name="connsiteX9" fmla="*/ 52388 w 90048"/>
                    <a:gd name="connsiteY9" fmla="*/ 233362 h 357187"/>
                    <a:gd name="connsiteX10" fmla="*/ 47625 w 90048"/>
                    <a:gd name="connsiteY10" fmla="*/ 271462 h 357187"/>
                    <a:gd name="connsiteX11" fmla="*/ 28575 w 90048"/>
                    <a:gd name="connsiteY11" fmla="*/ 300037 h 357187"/>
                    <a:gd name="connsiteX12" fmla="*/ 38100 w 90048"/>
                    <a:gd name="connsiteY12" fmla="*/ 323850 h 357187"/>
                    <a:gd name="connsiteX13" fmla="*/ 66675 w 90048"/>
                    <a:gd name="connsiteY13" fmla="*/ 333375 h 357187"/>
                    <a:gd name="connsiteX14" fmla="*/ 76200 w 90048"/>
                    <a:gd name="connsiteY14" fmla="*/ 357187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048" h="357187">
                      <a:moveTo>
                        <a:pt x="0" y="0"/>
                      </a:moveTo>
                      <a:cubicBezTo>
                        <a:pt x="7938" y="6350"/>
                        <a:pt x="15193" y="13663"/>
                        <a:pt x="23813" y="19050"/>
                      </a:cubicBezTo>
                      <a:cubicBezTo>
                        <a:pt x="28070" y="21711"/>
                        <a:pt x="34550" y="20262"/>
                        <a:pt x="38100" y="23812"/>
                      </a:cubicBezTo>
                      <a:cubicBezTo>
                        <a:pt x="41650" y="27362"/>
                        <a:pt x="40618" y="33610"/>
                        <a:pt x="42863" y="38100"/>
                      </a:cubicBezTo>
                      <a:cubicBezTo>
                        <a:pt x="45423" y="43219"/>
                        <a:pt x="49213" y="47625"/>
                        <a:pt x="52388" y="52387"/>
                      </a:cubicBezTo>
                      <a:cubicBezTo>
                        <a:pt x="53975" y="71437"/>
                        <a:pt x="50288" y="91695"/>
                        <a:pt x="57150" y="109537"/>
                      </a:cubicBezTo>
                      <a:cubicBezTo>
                        <a:pt x="59500" y="115646"/>
                        <a:pt x="70754" y="110669"/>
                        <a:pt x="76200" y="114300"/>
                      </a:cubicBezTo>
                      <a:cubicBezTo>
                        <a:pt x="80962" y="117475"/>
                        <a:pt x="82550" y="123825"/>
                        <a:pt x="85725" y="128587"/>
                      </a:cubicBezTo>
                      <a:cubicBezTo>
                        <a:pt x="78371" y="268321"/>
                        <a:pt x="110005" y="202173"/>
                        <a:pt x="66675" y="223837"/>
                      </a:cubicBezTo>
                      <a:cubicBezTo>
                        <a:pt x="61556" y="226397"/>
                        <a:pt x="57150" y="230187"/>
                        <a:pt x="52388" y="233362"/>
                      </a:cubicBezTo>
                      <a:cubicBezTo>
                        <a:pt x="50800" y="246062"/>
                        <a:pt x="51930" y="259409"/>
                        <a:pt x="47625" y="271462"/>
                      </a:cubicBezTo>
                      <a:cubicBezTo>
                        <a:pt x="43775" y="282243"/>
                        <a:pt x="28575" y="300037"/>
                        <a:pt x="28575" y="300037"/>
                      </a:cubicBezTo>
                      <a:cubicBezTo>
                        <a:pt x="23048" y="316620"/>
                        <a:pt x="18445" y="315114"/>
                        <a:pt x="38100" y="323850"/>
                      </a:cubicBezTo>
                      <a:cubicBezTo>
                        <a:pt x="47275" y="327928"/>
                        <a:pt x="66675" y="333375"/>
                        <a:pt x="66675" y="333375"/>
                      </a:cubicBezTo>
                      <a:cubicBezTo>
                        <a:pt x="77961" y="350304"/>
                        <a:pt x="76200" y="341938"/>
                        <a:pt x="76200" y="357187"/>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3480432" y="4838699"/>
                  <a:ext cx="93194" cy="461963"/>
                </a:xfrm>
                <a:custGeom>
                  <a:avLst/>
                  <a:gdLst>
                    <a:gd name="connsiteX0" fmla="*/ 58106 w 353623"/>
                    <a:gd name="connsiteY0" fmla="*/ 0 h 528638"/>
                    <a:gd name="connsiteX1" fmla="*/ 58106 w 353623"/>
                    <a:gd name="connsiteY1" fmla="*/ 52388 h 528638"/>
                    <a:gd name="connsiteX2" fmla="*/ 86681 w 353623"/>
                    <a:gd name="connsiteY2" fmla="*/ 66675 h 528638"/>
                    <a:gd name="connsiteX3" fmla="*/ 86681 w 353623"/>
                    <a:gd name="connsiteY3" fmla="*/ 109538 h 528638"/>
                    <a:gd name="connsiteX4" fmla="*/ 58106 w 353623"/>
                    <a:gd name="connsiteY4" fmla="*/ 119063 h 528638"/>
                    <a:gd name="connsiteX5" fmla="*/ 43818 w 353623"/>
                    <a:gd name="connsiteY5" fmla="*/ 123825 h 528638"/>
                    <a:gd name="connsiteX6" fmla="*/ 29531 w 353623"/>
                    <a:gd name="connsiteY6" fmla="*/ 133350 h 528638"/>
                    <a:gd name="connsiteX7" fmla="*/ 24768 w 353623"/>
                    <a:gd name="connsiteY7" fmla="*/ 147638 h 528638"/>
                    <a:gd name="connsiteX8" fmla="*/ 20006 w 353623"/>
                    <a:gd name="connsiteY8" fmla="*/ 195263 h 528638"/>
                    <a:gd name="connsiteX9" fmla="*/ 5718 w 353623"/>
                    <a:gd name="connsiteY9" fmla="*/ 223838 h 528638"/>
                    <a:gd name="connsiteX10" fmla="*/ 5718 w 353623"/>
                    <a:gd name="connsiteY10" fmla="*/ 295275 h 528638"/>
                    <a:gd name="connsiteX11" fmla="*/ 15243 w 353623"/>
                    <a:gd name="connsiteY11" fmla="*/ 309563 h 528638"/>
                    <a:gd name="connsiteX12" fmla="*/ 20006 w 353623"/>
                    <a:gd name="connsiteY12" fmla="*/ 323850 h 528638"/>
                    <a:gd name="connsiteX13" fmla="*/ 53343 w 353623"/>
                    <a:gd name="connsiteY13" fmla="*/ 361950 h 528638"/>
                    <a:gd name="connsiteX14" fmla="*/ 58106 w 353623"/>
                    <a:gd name="connsiteY14" fmla="*/ 376238 h 528638"/>
                    <a:gd name="connsiteX15" fmla="*/ 67631 w 353623"/>
                    <a:gd name="connsiteY15" fmla="*/ 390525 h 528638"/>
                    <a:gd name="connsiteX16" fmla="*/ 72393 w 353623"/>
                    <a:gd name="connsiteY16" fmla="*/ 433388 h 528638"/>
                    <a:gd name="connsiteX17" fmla="*/ 77156 w 353623"/>
                    <a:gd name="connsiteY17" fmla="*/ 447675 h 528638"/>
                    <a:gd name="connsiteX18" fmla="*/ 91443 w 353623"/>
                    <a:gd name="connsiteY18" fmla="*/ 461963 h 528638"/>
                    <a:gd name="connsiteX19" fmla="*/ 224793 w 353623"/>
                    <a:gd name="connsiteY19" fmla="*/ 485775 h 528638"/>
                    <a:gd name="connsiteX20" fmla="*/ 329568 w 353623"/>
                    <a:gd name="connsiteY20" fmla="*/ 495300 h 528638"/>
                    <a:gd name="connsiteX21" fmla="*/ 343856 w 353623"/>
                    <a:gd name="connsiteY21" fmla="*/ 500063 h 528638"/>
                    <a:gd name="connsiteX22" fmla="*/ 353381 w 353623"/>
                    <a:gd name="connsiteY22" fmla="*/ 528638 h 528638"/>
                    <a:gd name="connsiteX0" fmla="*/ 58106 w 353381"/>
                    <a:gd name="connsiteY0" fmla="*/ 0 h 528638"/>
                    <a:gd name="connsiteX1" fmla="*/ 58106 w 353381"/>
                    <a:gd name="connsiteY1" fmla="*/ 52388 h 528638"/>
                    <a:gd name="connsiteX2" fmla="*/ 86681 w 353381"/>
                    <a:gd name="connsiteY2" fmla="*/ 66675 h 528638"/>
                    <a:gd name="connsiteX3" fmla="*/ 86681 w 353381"/>
                    <a:gd name="connsiteY3" fmla="*/ 109538 h 528638"/>
                    <a:gd name="connsiteX4" fmla="*/ 58106 w 353381"/>
                    <a:gd name="connsiteY4" fmla="*/ 119063 h 528638"/>
                    <a:gd name="connsiteX5" fmla="*/ 43818 w 353381"/>
                    <a:gd name="connsiteY5" fmla="*/ 123825 h 528638"/>
                    <a:gd name="connsiteX6" fmla="*/ 29531 w 353381"/>
                    <a:gd name="connsiteY6" fmla="*/ 133350 h 528638"/>
                    <a:gd name="connsiteX7" fmla="*/ 24768 w 353381"/>
                    <a:gd name="connsiteY7" fmla="*/ 147638 h 528638"/>
                    <a:gd name="connsiteX8" fmla="*/ 20006 w 353381"/>
                    <a:gd name="connsiteY8" fmla="*/ 195263 h 528638"/>
                    <a:gd name="connsiteX9" fmla="*/ 5718 w 353381"/>
                    <a:gd name="connsiteY9" fmla="*/ 223838 h 528638"/>
                    <a:gd name="connsiteX10" fmla="*/ 5718 w 353381"/>
                    <a:gd name="connsiteY10" fmla="*/ 295275 h 528638"/>
                    <a:gd name="connsiteX11" fmla="*/ 15243 w 353381"/>
                    <a:gd name="connsiteY11" fmla="*/ 309563 h 528638"/>
                    <a:gd name="connsiteX12" fmla="*/ 20006 w 353381"/>
                    <a:gd name="connsiteY12" fmla="*/ 323850 h 528638"/>
                    <a:gd name="connsiteX13" fmla="*/ 53343 w 353381"/>
                    <a:gd name="connsiteY13" fmla="*/ 361950 h 528638"/>
                    <a:gd name="connsiteX14" fmla="*/ 58106 w 353381"/>
                    <a:gd name="connsiteY14" fmla="*/ 376238 h 528638"/>
                    <a:gd name="connsiteX15" fmla="*/ 67631 w 353381"/>
                    <a:gd name="connsiteY15" fmla="*/ 390525 h 528638"/>
                    <a:gd name="connsiteX16" fmla="*/ 72393 w 353381"/>
                    <a:gd name="connsiteY16" fmla="*/ 433388 h 528638"/>
                    <a:gd name="connsiteX17" fmla="*/ 77156 w 353381"/>
                    <a:gd name="connsiteY17" fmla="*/ 447675 h 528638"/>
                    <a:gd name="connsiteX18" fmla="*/ 91443 w 353381"/>
                    <a:gd name="connsiteY18" fmla="*/ 461963 h 528638"/>
                    <a:gd name="connsiteX19" fmla="*/ 224793 w 353381"/>
                    <a:gd name="connsiteY19" fmla="*/ 485775 h 528638"/>
                    <a:gd name="connsiteX20" fmla="*/ 329568 w 353381"/>
                    <a:gd name="connsiteY20" fmla="*/ 495300 h 528638"/>
                    <a:gd name="connsiteX21" fmla="*/ 353381 w 353381"/>
                    <a:gd name="connsiteY21" fmla="*/ 528638 h 528638"/>
                    <a:gd name="connsiteX0" fmla="*/ 58106 w 329568"/>
                    <a:gd name="connsiteY0" fmla="*/ 0 h 495300"/>
                    <a:gd name="connsiteX1" fmla="*/ 58106 w 329568"/>
                    <a:gd name="connsiteY1" fmla="*/ 52388 h 495300"/>
                    <a:gd name="connsiteX2" fmla="*/ 86681 w 329568"/>
                    <a:gd name="connsiteY2" fmla="*/ 66675 h 495300"/>
                    <a:gd name="connsiteX3" fmla="*/ 86681 w 329568"/>
                    <a:gd name="connsiteY3" fmla="*/ 109538 h 495300"/>
                    <a:gd name="connsiteX4" fmla="*/ 58106 w 329568"/>
                    <a:gd name="connsiteY4" fmla="*/ 119063 h 495300"/>
                    <a:gd name="connsiteX5" fmla="*/ 43818 w 329568"/>
                    <a:gd name="connsiteY5" fmla="*/ 123825 h 495300"/>
                    <a:gd name="connsiteX6" fmla="*/ 29531 w 329568"/>
                    <a:gd name="connsiteY6" fmla="*/ 133350 h 495300"/>
                    <a:gd name="connsiteX7" fmla="*/ 24768 w 329568"/>
                    <a:gd name="connsiteY7" fmla="*/ 147638 h 495300"/>
                    <a:gd name="connsiteX8" fmla="*/ 20006 w 329568"/>
                    <a:gd name="connsiteY8" fmla="*/ 195263 h 495300"/>
                    <a:gd name="connsiteX9" fmla="*/ 5718 w 329568"/>
                    <a:gd name="connsiteY9" fmla="*/ 223838 h 495300"/>
                    <a:gd name="connsiteX10" fmla="*/ 5718 w 329568"/>
                    <a:gd name="connsiteY10" fmla="*/ 295275 h 495300"/>
                    <a:gd name="connsiteX11" fmla="*/ 15243 w 329568"/>
                    <a:gd name="connsiteY11" fmla="*/ 309563 h 495300"/>
                    <a:gd name="connsiteX12" fmla="*/ 20006 w 329568"/>
                    <a:gd name="connsiteY12" fmla="*/ 323850 h 495300"/>
                    <a:gd name="connsiteX13" fmla="*/ 53343 w 329568"/>
                    <a:gd name="connsiteY13" fmla="*/ 361950 h 495300"/>
                    <a:gd name="connsiteX14" fmla="*/ 58106 w 329568"/>
                    <a:gd name="connsiteY14" fmla="*/ 376238 h 495300"/>
                    <a:gd name="connsiteX15" fmla="*/ 67631 w 329568"/>
                    <a:gd name="connsiteY15" fmla="*/ 390525 h 495300"/>
                    <a:gd name="connsiteX16" fmla="*/ 72393 w 329568"/>
                    <a:gd name="connsiteY16" fmla="*/ 433388 h 495300"/>
                    <a:gd name="connsiteX17" fmla="*/ 77156 w 329568"/>
                    <a:gd name="connsiteY17" fmla="*/ 447675 h 495300"/>
                    <a:gd name="connsiteX18" fmla="*/ 91443 w 329568"/>
                    <a:gd name="connsiteY18" fmla="*/ 461963 h 495300"/>
                    <a:gd name="connsiteX19" fmla="*/ 224793 w 329568"/>
                    <a:gd name="connsiteY19" fmla="*/ 485775 h 495300"/>
                    <a:gd name="connsiteX20" fmla="*/ 329568 w 329568"/>
                    <a:gd name="connsiteY20" fmla="*/ 495300 h 495300"/>
                    <a:gd name="connsiteX0" fmla="*/ 58106 w 329568"/>
                    <a:gd name="connsiteY0" fmla="*/ 0 h 495300"/>
                    <a:gd name="connsiteX1" fmla="*/ 58106 w 329568"/>
                    <a:gd name="connsiteY1" fmla="*/ 52388 h 495300"/>
                    <a:gd name="connsiteX2" fmla="*/ 86681 w 329568"/>
                    <a:gd name="connsiteY2" fmla="*/ 66675 h 495300"/>
                    <a:gd name="connsiteX3" fmla="*/ 86681 w 329568"/>
                    <a:gd name="connsiteY3" fmla="*/ 109538 h 495300"/>
                    <a:gd name="connsiteX4" fmla="*/ 58106 w 329568"/>
                    <a:gd name="connsiteY4" fmla="*/ 119063 h 495300"/>
                    <a:gd name="connsiteX5" fmla="*/ 43818 w 329568"/>
                    <a:gd name="connsiteY5" fmla="*/ 123825 h 495300"/>
                    <a:gd name="connsiteX6" fmla="*/ 29531 w 329568"/>
                    <a:gd name="connsiteY6" fmla="*/ 133350 h 495300"/>
                    <a:gd name="connsiteX7" fmla="*/ 24768 w 329568"/>
                    <a:gd name="connsiteY7" fmla="*/ 147638 h 495300"/>
                    <a:gd name="connsiteX8" fmla="*/ 20006 w 329568"/>
                    <a:gd name="connsiteY8" fmla="*/ 195263 h 495300"/>
                    <a:gd name="connsiteX9" fmla="*/ 5718 w 329568"/>
                    <a:gd name="connsiteY9" fmla="*/ 223838 h 495300"/>
                    <a:gd name="connsiteX10" fmla="*/ 5718 w 329568"/>
                    <a:gd name="connsiteY10" fmla="*/ 295275 h 495300"/>
                    <a:gd name="connsiteX11" fmla="*/ 15243 w 329568"/>
                    <a:gd name="connsiteY11" fmla="*/ 309563 h 495300"/>
                    <a:gd name="connsiteX12" fmla="*/ 20006 w 329568"/>
                    <a:gd name="connsiteY12" fmla="*/ 323850 h 495300"/>
                    <a:gd name="connsiteX13" fmla="*/ 53343 w 329568"/>
                    <a:gd name="connsiteY13" fmla="*/ 361950 h 495300"/>
                    <a:gd name="connsiteX14" fmla="*/ 58106 w 329568"/>
                    <a:gd name="connsiteY14" fmla="*/ 376238 h 495300"/>
                    <a:gd name="connsiteX15" fmla="*/ 67631 w 329568"/>
                    <a:gd name="connsiteY15" fmla="*/ 390525 h 495300"/>
                    <a:gd name="connsiteX16" fmla="*/ 72393 w 329568"/>
                    <a:gd name="connsiteY16" fmla="*/ 433388 h 495300"/>
                    <a:gd name="connsiteX17" fmla="*/ 77156 w 329568"/>
                    <a:gd name="connsiteY17" fmla="*/ 447675 h 495300"/>
                    <a:gd name="connsiteX18" fmla="*/ 91443 w 329568"/>
                    <a:gd name="connsiteY18" fmla="*/ 461963 h 495300"/>
                    <a:gd name="connsiteX19" fmla="*/ 329568 w 329568"/>
                    <a:gd name="connsiteY19" fmla="*/ 495300 h 495300"/>
                    <a:gd name="connsiteX0" fmla="*/ 58106 w 93194"/>
                    <a:gd name="connsiteY0" fmla="*/ 0 h 461963"/>
                    <a:gd name="connsiteX1" fmla="*/ 58106 w 93194"/>
                    <a:gd name="connsiteY1" fmla="*/ 52388 h 461963"/>
                    <a:gd name="connsiteX2" fmla="*/ 86681 w 93194"/>
                    <a:gd name="connsiteY2" fmla="*/ 66675 h 461963"/>
                    <a:gd name="connsiteX3" fmla="*/ 86681 w 93194"/>
                    <a:gd name="connsiteY3" fmla="*/ 109538 h 461963"/>
                    <a:gd name="connsiteX4" fmla="*/ 58106 w 93194"/>
                    <a:gd name="connsiteY4" fmla="*/ 119063 h 461963"/>
                    <a:gd name="connsiteX5" fmla="*/ 43818 w 93194"/>
                    <a:gd name="connsiteY5" fmla="*/ 123825 h 461963"/>
                    <a:gd name="connsiteX6" fmla="*/ 29531 w 93194"/>
                    <a:gd name="connsiteY6" fmla="*/ 133350 h 461963"/>
                    <a:gd name="connsiteX7" fmla="*/ 24768 w 93194"/>
                    <a:gd name="connsiteY7" fmla="*/ 147638 h 461963"/>
                    <a:gd name="connsiteX8" fmla="*/ 20006 w 93194"/>
                    <a:gd name="connsiteY8" fmla="*/ 195263 h 461963"/>
                    <a:gd name="connsiteX9" fmla="*/ 5718 w 93194"/>
                    <a:gd name="connsiteY9" fmla="*/ 223838 h 461963"/>
                    <a:gd name="connsiteX10" fmla="*/ 5718 w 93194"/>
                    <a:gd name="connsiteY10" fmla="*/ 295275 h 461963"/>
                    <a:gd name="connsiteX11" fmla="*/ 15243 w 93194"/>
                    <a:gd name="connsiteY11" fmla="*/ 309563 h 461963"/>
                    <a:gd name="connsiteX12" fmla="*/ 20006 w 93194"/>
                    <a:gd name="connsiteY12" fmla="*/ 323850 h 461963"/>
                    <a:gd name="connsiteX13" fmla="*/ 53343 w 93194"/>
                    <a:gd name="connsiteY13" fmla="*/ 361950 h 461963"/>
                    <a:gd name="connsiteX14" fmla="*/ 58106 w 93194"/>
                    <a:gd name="connsiteY14" fmla="*/ 376238 h 461963"/>
                    <a:gd name="connsiteX15" fmla="*/ 67631 w 93194"/>
                    <a:gd name="connsiteY15" fmla="*/ 390525 h 461963"/>
                    <a:gd name="connsiteX16" fmla="*/ 72393 w 93194"/>
                    <a:gd name="connsiteY16" fmla="*/ 433388 h 461963"/>
                    <a:gd name="connsiteX17" fmla="*/ 77156 w 93194"/>
                    <a:gd name="connsiteY17" fmla="*/ 447675 h 461963"/>
                    <a:gd name="connsiteX18" fmla="*/ 91443 w 93194"/>
                    <a:gd name="connsiteY18" fmla="*/ 461963 h 46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194" h="461963">
                      <a:moveTo>
                        <a:pt x="58106" y="0"/>
                      </a:moveTo>
                      <a:cubicBezTo>
                        <a:pt x="54368" y="18689"/>
                        <a:pt x="48530" y="33236"/>
                        <a:pt x="58106" y="52388"/>
                      </a:cubicBezTo>
                      <a:cubicBezTo>
                        <a:pt x="61799" y="59775"/>
                        <a:pt x="79918" y="64421"/>
                        <a:pt x="86681" y="66675"/>
                      </a:cubicBezTo>
                      <a:cubicBezTo>
                        <a:pt x="91091" y="79906"/>
                        <a:pt x="98819" y="95666"/>
                        <a:pt x="86681" y="109538"/>
                      </a:cubicBezTo>
                      <a:cubicBezTo>
                        <a:pt x="80070" y="117094"/>
                        <a:pt x="67631" y="115888"/>
                        <a:pt x="58106" y="119063"/>
                      </a:cubicBezTo>
                      <a:lnTo>
                        <a:pt x="43818" y="123825"/>
                      </a:lnTo>
                      <a:cubicBezTo>
                        <a:pt x="39056" y="127000"/>
                        <a:pt x="33107" y="128881"/>
                        <a:pt x="29531" y="133350"/>
                      </a:cubicBezTo>
                      <a:cubicBezTo>
                        <a:pt x="26395" y="137270"/>
                        <a:pt x="25531" y="142676"/>
                        <a:pt x="24768" y="147638"/>
                      </a:cubicBezTo>
                      <a:cubicBezTo>
                        <a:pt x="22342" y="163407"/>
                        <a:pt x="22432" y="179494"/>
                        <a:pt x="20006" y="195263"/>
                      </a:cubicBezTo>
                      <a:cubicBezTo>
                        <a:pt x="18035" y="208077"/>
                        <a:pt x="12780" y="213244"/>
                        <a:pt x="5718" y="223838"/>
                      </a:cubicBezTo>
                      <a:cubicBezTo>
                        <a:pt x="-458" y="254718"/>
                        <a:pt x="-3230" y="256499"/>
                        <a:pt x="5718" y="295275"/>
                      </a:cubicBezTo>
                      <a:cubicBezTo>
                        <a:pt x="7005" y="300852"/>
                        <a:pt x="12683" y="304443"/>
                        <a:pt x="15243" y="309563"/>
                      </a:cubicBezTo>
                      <a:cubicBezTo>
                        <a:pt x="17488" y="314053"/>
                        <a:pt x="17568" y="319462"/>
                        <a:pt x="20006" y="323850"/>
                      </a:cubicBezTo>
                      <a:cubicBezTo>
                        <a:pt x="36349" y="353266"/>
                        <a:pt x="32472" y="348036"/>
                        <a:pt x="53343" y="361950"/>
                      </a:cubicBezTo>
                      <a:cubicBezTo>
                        <a:pt x="54931" y="366713"/>
                        <a:pt x="55861" y="371748"/>
                        <a:pt x="58106" y="376238"/>
                      </a:cubicBezTo>
                      <a:cubicBezTo>
                        <a:pt x="60666" y="381357"/>
                        <a:pt x="66243" y="384972"/>
                        <a:pt x="67631" y="390525"/>
                      </a:cubicBezTo>
                      <a:cubicBezTo>
                        <a:pt x="71117" y="404471"/>
                        <a:pt x="70030" y="419208"/>
                        <a:pt x="72393" y="433388"/>
                      </a:cubicBezTo>
                      <a:cubicBezTo>
                        <a:pt x="73218" y="438340"/>
                        <a:pt x="74371" y="443498"/>
                        <a:pt x="77156" y="447675"/>
                      </a:cubicBezTo>
                      <a:cubicBezTo>
                        <a:pt x="80892" y="453279"/>
                        <a:pt x="49374" y="454026"/>
                        <a:pt x="91443" y="461963"/>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2481263" y="4695825"/>
                  <a:ext cx="104775" cy="162282"/>
                </a:xfrm>
                <a:custGeom>
                  <a:avLst/>
                  <a:gdLst>
                    <a:gd name="connsiteX0" fmla="*/ 104775 w 104775"/>
                    <a:gd name="connsiteY0" fmla="*/ 0 h 161926"/>
                    <a:gd name="connsiteX1" fmla="*/ 80962 w 104775"/>
                    <a:gd name="connsiteY1" fmla="*/ 14288 h 161926"/>
                    <a:gd name="connsiteX2" fmla="*/ 0 w 104775"/>
                    <a:gd name="connsiteY2" fmla="*/ 23813 h 161926"/>
                    <a:gd name="connsiteX3" fmla="*/ 4762 w 104775"/>
                    <a:gd name="connsiteY3" fmla="*/ 47625 h 161926"/>
                    <a:gd name="connsiteX4" fmla="*/ 9525 w 104775"/>
                    <a:gd name="connsiteY4" fmla="*/ 61913 h 161926"/>
                    <a:gd name="connsiteX5" fmla="*/ 0 w 104775"/>
                    <a:gd name="connsiteY5" fmla="*/ 161925 h 161926"/>
                    <a:gd name="connsiteX0" fmla="*/ 104775 w 104775"/>
                    <a:gd name="connsiteY0" fmla="*/ 0 h 161926"/>
                    <a:gd name="connsiteX1" fmla="*/ 80962 w 104775"/>
                    <a:gd name="connsiteY1" fmla="*/ 14288 h 161926"/>
                    <a:gd name="connsiteX2" fmla="*/ 28575 w 104775"/>
                    <a:gd name="connsiteY2" fmla="*/ 23813 h 161926"/>
                    <a:gd name="connsiteX3" fmla="*/ 4762 w 104775"/>
                    <a:gd name="connsiteY3" fmla="*/ 47625 h 161926"/>
                    <a:gd name="connsiteX4" fmla="*/ 9525 w 104775"/>
                    <a:gd name="connsiteY4" fmla="*/ 61913 h 161926"/>
                    <a:gd name="connsiteX5" fmla="*/ 0 w 104775"/>
                    <a:gd name="connsiteY5" fmla="*/ 161925 h 161926"/>
                    <a:gd name="connsiteX0" fmla="*/ 104775 w 104775"/>
                    <a:gd name="connsiteY0" fmla="*/ 0 h 162282"/>
                    <a:gd name="connsiteX1" fmla="*/ 80962 w 104775"/>
                    <a:gd name="connsiteY1" fmla="*/ 14288 h 162282"/>
                    <a:gd name="connsiteX2" fmla="*/ 28575 w 104775"/>
                    <a:gd name="connsiteY2" fmla="*/ 23813 h 162282"/>
                    <a:gd name="connsiteX3" fmla="*/ 4762 w 104775"/>
                    <a:gd name="connsiteY3" fmla="*/ 47625 h 162282"/>
                    <a:gd name="connsiteX4" fmla="*/ 23813 w 104775"/>
                    <a:gd name="connsiteY4" fmla="*/ 71438 h 162282"/>
                    <a:gd name="connsiteX5" fmla="*/ 0 w 104775"/>
                    <a:gd name="connsiteY5" fmla="*/ 161925 h 1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62282">
                      <a:moveTo>
                        <a:pt x="104775" y="0"/>
                      </a:moveTo>
                      <a:cubicBezTo>
                        <a:pt x="96837" y="4763"/>
                        <a:pt x="93662" y="10319"/>
                        <a:pt x="80962" y="14288"/>
                      </a:cubicBezTo>
                      <a:cubicBezTo>
                        <a:pt x="68262" y="18257"/>
                        <a:pt x="53541" y="-13637"/>
                        <a:pt x="28575" y="23813"/>
                      </a:cubicBezTo>
                      <a:cubicBezTo>
                        <a:pt x="30162" y="31750"/>
                        <a:pt x="5556" y="39688"/>
                        <a:pt x="4762" y="47625"/>
                      </a:cubicBezTo>
                      <a:cubicBezTo>
                        <a:pt x="3968" y="55562"/>
                        <a:pt x="23813" y="66418"/>
                        <a:pt x="23813" y="71438"/>
                      </a:cubicBezTo>
                      <a:cubicBezTo>
                        <a:pt x="23813" y="173036"/>
                        <a:pt x="37907" y="161925"/>
                        <a:pt x="0" y="16192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3900488" y="4695825"/>
                  <a:ext cx="228600" cy="128704"/>
                </a:xfrm>
                <a:custGeom>
                  <a:avLst/>
                  <a:gdLst>
                    <a:gd name="connsiteX0" fmla="*/ 0 w 228600"/>
                    <a:gd name="connsiteY0" fmla="*/ 0 h 128704"/>
                    <a:gd name="connsiteX1" fmla="*/ 47625 w 228600"/>
                    <a:gd name="connsiteY1" fmla="*/ 9525 h 128704"/>
                    <a:gd name="connsiteX2" fmla="*/ 61912 w 228600"/>
                    <a:gd name="connsiteY2" fmla="*/ 19050 h 128704"/>
                    <a:gd name="connsiteX3" fmla="*/ 76200 w 228600"/>
                    <a:gd name="connsiteY3" fmla="*/ 76200 h 128704"/>
                    <a:gd name="connsiteX4" fmla="*/ 85725 w 228600"/>
                    <a:gd name="connsiteY4" fmla="*/ 90488 h 128704"/>
                    <a:gd name="connsiteX5" fmla="*/ 114300 w 228600"/>
                    <a:gd name="connsiteY5" fmla="*/ 104775 h 128704"/>
                    <a:gd name="connsiteX6" fmla="*/ 147637 w 228600"/>
                    <a:gd name="connsiteY6" fmla="*/ 100013 h 128704"/>
                    <a:gd name="connsiteX7" fmla="*/ 161925 w 228600"/>
                    <a:gd name="connsiteY7" fmla="*/ 95250 h 128704"/>
                    <a:gd name="connsiteX8" fmla="*/ 190500 w 228600"/>
                    <a:gd name="connsiteY8" fmla="*/ 104775 h 128704"/>
                    <a:gd name="connsiteX9" fmla="*/ 214312 w 228600"/>
                    <a:gd name="connsiteY9" fmla="*/ 128588 h 128704"/>
                    <a:gd name="connsiteX10" fmla="*/ 223837 w 228600"/>
                    <a:gd name="connsiteY10" fmla="*/ 114300 h 128704"/>
                    <a:gd name="connsiteX11" fmla="*/ 228600 w 228600"/>
                    <a:gd name="connsiteY11" fmla="*/ 114300 h 12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600" h="128704">
                      <a:moveTo>
                        <a:pt x="0" y="0"/>
                      </a:moveTo>
                      <a:cubicBezTo>
                        <a:pt x="12279" y="1754"/>
                        <a:pt x="34328" y="2877"/>
                        <a:pt x="47625" y="9525"/>
                      </a:cubicBezTo>
                      <a:cubicBezTo>
                        <a:pt x="52744" y="12085"/>
                        <a:pt x="57150" y="15875"/>
                        <a:pt x="61912" y="19050"/>
                      </a:cubicBezTo>
                      <a:cubicBezTo>
                        <a:pt x="83707" y="51743"/>
                        <a:pt x="60016" y="11465"/>
                        <a:pt x="76200" y="76200"/>
                      </a:cubicBezTo>
                      <a:cubicBezTo>
                        <a:pt x="77588" y="81753"/>
                        <a:pt x="81678" y="86440"/>
                        <a:pt x="85725" y="90488"/>
                      </a:cubicBezTo>
                      <a:cubicBezTo>
                        <a:pt x="94958" y="99721"/>
                        <a:pt x="102679" y="100902"/>
                        <a:pt x="114300" y="104775"/>
                      </a:cubicBezTo>
                      <a:cubicBezTo>
                        <a:pt x="125412" y="103188"/>
                        <a:pt x="136630" y="102214"/>
                        <a:pt x="147637" y="100013"/>
                      </a:cubicBezTo>
                      <a:cubicBezTo>
                        <a:pt x="152560" y="99028"/>
                        <a:pt x="156935" y="94696"/>
                        <a:pt x="161925" y="95250"/>
                      </a:cubicBezTo>
                      <a:cubicBezTo>
                        <a:pt x="171904" y="96359"/>
                        <a:pt x="190500" y="104775"/>
                        <a:pt x="190500" y="104775"/>
                      </a:cubicBezTo>
                      <a:cubicBezTo>
                        <a:pt x="193488" y="109257"/>
                        <a:pt x="204974" y="130456"/>
                        <a:pt x="214312" y="128588"/>
                      </a:cubicBezTo>
                      <a:cubicBezTo>
                        <a:pt x="219925" y="127465"/>
                        <a:pt x="219790" y="118347"/>
                        <a:pt x="223837" y="114300"/>
                      </a:cubicBezTo>
                      <a:cubicBezTo>
                        <a:pt x="224960" y="113177"/>
                        <a:pt x="227012" y="114300"/>
                        <a:pt x="228600" y="11430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4" name="テキスト ボックス 23"/>
            <p:cNvSpPr txBox="1"/>
            <p:nvPr/>
          </p:nvSpPr>
          <p:spPr>
            <a:xfrm>
              <a:off x="3707904" y="1539167"/>
              <a:ext cx="1420582" cy="584775"/>
            </a:xfrm>
            <a:prstGeom prst="rect">
              <a:avLst/>
            </a:prstGeom>
            <a:noFill/>
          </p:spPr>
          <p:txBody>
            <a:bodyPr wrap="none" rtlCol="0" anchor="ctr" anchorCtr="0">
              <a:spAutoFit/>
            </a:bodyPr>
            <a:lstStyle/>
            <a:p>
              <a:r>
                <a:rPr kumimoji="1" lang="ja-JP" altLang="en-US" sz="3200" b="1" dirty="0" smtClean="0">
                  <a:solidFill>
                    <a:srgbClr val="0070C0"/>
                  </a:solidFill>
                  <a:latin typeface="HGSｺﾞｼｯｸM" panose="020B0600000000000000" pitchFamily="50" charset="-128"/>
                  <a:ea typeface="HGSｺﾞｼｯｸM" panose="020B0600000000000000" pitchFamily="50" charset="-128"/>
                </a:rPr>
                <a:t>京都府</a:t>
              </a:r>
              <a:endParaRPr kumimoji="1" lang="ja-JP" altLang="en-US" sz="3200" b="1" dirty="0">
                <a:solidFill>
                  <a:srgbClr val="0070C0"/>
                </a:solidFill>
                <a:latin typeface="HGSｺﾞｼｯｸM" panose="020B0600000000000000" pitchFamily="50" charset="-128"/>
                <a:ea typeface="HGSｺﾞｼｯｸM" panose="020B0600000000000000" pitchFamily="50" charset="-128"/>
              </a:endParaRPr>
            </a:p>
          </p:txBody>
        </p:sp>
        <p:sp>
          <p:nvSpPr>
            <p:cNvPr id="25" name="フリーフォーム 24"/>
            <p:cNvSpPr/>
            <p:nvPr/>
          </p:nvSpPr>
          <p:spPr>
            <a:xfrm>
              <a:off x="888978" y="152400"/>
              <a:ext cx="8229622" cy="6426200"/>
            </a:xfrm>
            <a:custGeom>
              <a:avLst/>
              <a:gdLst>
                <a:gd name="connsiteX0" fmla="*/ 7390 w 8236990"/>
                <a:gd name="connsiteY0" fmla="*/ 0 h 6426200"/>
                <a:gd name="connsiteX1" fmla="*/ 312190 w 8236990"/>
                <a:gd name="connsiteY1" fmla="*/ 1308100 h 6426200"/>
                <a:gd name="connsiteX2" fmla="*/ 2039390 w 8236990"/>
                <a:gd name="connsiteY2" fmla="*/ 1549400 h 6426200"/>
                <a:gd name="connsiteX3" fmla="*/ 2433090 w 8236990"/>
                <a:gd name="connsiteY3" fmla="*/ 1930400 h 6426200"/>
                <a:gd name="connsiteX4" fmla="*/ 2306090 w 8236990"/>
                <a:gd name="connsiteY4" fmla="*/ 2717800 h 6426200"/>
                <a:gd name="connsiteX5" fmla="*/ 2674390 w 8236990"/>
                <a:gd name="connsiteY5" fmla="*/ 2997200 h 6426200"/>
                <a:gd name="connsiteX6" fmla="*/ 3703090 w 8236990"/>
                <a:gd name="connsiteY6" fmla="*/ 3187700 h 6426200"/>
                <a:gd name="connsiteX7" fmla="*/ 4020590 w 8236990"/>
                <a:gd name="connsiteY7" fmla="*/ 2298700 h 6426200"/>
                <a:gd name="connsiteX8" fmla="*/ 4757190 w 8236990"/>
                <a:gd name="connsiteY8" fmla="*/ 2209800 h 6426200"/>
                <a:gd name="connsiteX9" fmla="*/ 5023890 w 8236990"/>
                <a:gd name="connsiteY9" fmla="*/ 2908300 h 6426200"/>
                <a:gd name="connsiteX10" fmla="*/ 5912890 w 8236990"/>
                <a:gd name="connsiteY10" fmla="*/ 3746500 h 6426200"/>
                <a:gd name="connsiteX11" fmla="*/ 6357390 w 8236990"/>
                <a:gd name="connsiteY11" fmla="*/ 4559300 h 6426200"/>
                <a:gd name="connsiteX12" fmla="*/ 7068590 w 8236990"/>
                <a:gd name="connsiteY12" fmla="*/ 5715000 h 6426200"/>
                <a:gd name="connsiteX13" fmla="*/ 8236990 w 8236990"/>
                <a:gd name="connsiteY13" fmla="*/ 6426200 h 6426200"/>
                <a:gd name="connsiteX14" fmla="*/ 8236990 w 8236990"/>
                <a:gd name="connsiteY14" fmla="*/ 6426200 h 6426200"/>
                <a:gd name="connsiteX15" fmla="*/ 8236990 w 8236990"/>
                <a:gd name="connsiteY15" fmla="*/ 6426200 h 6426200"/>
                <a:gd name="connsiteX16" fmla="*/ 8236990 w 8236990"/>
                <a:gd name="connsiteY16" fmla="*/ 6426200 h 6426200"/>
                <a:gd name="connsiteX0" fmla="*/ 7390 w 8236990"/>
                <a:gd name="connsiteY0" fmla="*/ 0 h 6426200"/>
                <a:gd name="connsiteX1" fmla="*/ 312190 w 8236990"/>
                <a:gd name="connsiteY1" fmla="*/ 1308100 h 6426200"/>
                <a:gd name="connsiteX2" fmla="*/ 2039390 w 8236990"/>
                <a:gd name="connsiteY2" fmla="*/ 1549400 h 6426200"/>
                <a:gd name="connsiteX3" fmla="*/ 2534690 w 8236990"/>
                <a:gd name="connsiteY3" fmla="*/ 2095500 h 6426200"/>
                <a:gd name="connsiteX4" fmla="*/ 2306090 w 8236990"/>
                <a:gd name="connsiteY4" fmla="*/ 2717800 h 6426200"/>
                <a:gd name="connsiteX5" fmla="*/ 2674390 w 8236990"/>
                <a:gd name="connsiteY5" fmla="*/ 2997200 h 6426200"/>
                <a:gd name="connsiteX6" fmla="*/ 3703090 w 8236990"/>
                <a:gd name="connsiteY6" fmla="*/ 3187700 h 6426200"/>
                <a:gd name="connsiteX7" fmla="*/ 4020590 w 8236990"/>
                <a:gd name="connsiteY7" fmla="*/ 2298700 h 6426200"/>
                <a:gd name="connsiteX8" fmla="*/ 4757190 w 8236990"/>
                <a:gd name="connsiteY8" fmla="*/ 2209800 h 6426200"/>
                <a:gd name="connsiteX9" fmla="*/ 5023890 w 8236990"/>
                <a:gd name="connsiteY9" fmla="*/ 2908300 h 6426200"/>
                <a:gd name="connsiteX10" fmla="*/ 5912890 w 8236990"/>
                <a:gd name="connsiteY10" fmla="*/ 3746500 h 6426200"/>
                <a:gd name="connsiteX11" fmla="*/ 6357390 w 8236990"/>
                <a:gd name="connsiteY11" fmla="*/ 4559300 h 6426200"/>
                <a:gd name="connsiteX12" fmla="*/ 7068590 w 8236990"/>
                <a:gd name="connsiteY12" fmla="*/ 5715000 h 6426200"/>
                <a:gd name="connsiteX13" fmla="*/ 8236990 w 8236990"/>
                <a:gd name="connsiteY13" fmla="*/ 6426200 h 6426200"/>
                <a:gd name="connsiteX14" fmla="*/ 8236990 w 8236990"/>
                <a:gd name="connsiteY14" fmla="*/ 6426200 h 6426200"/>
                <a:gd name="connsiteX15" fmla="*/ 8236990 w 8236990"/>
                <a:gd name="connsiteY15" fmla="*/ 6426200 h 6426200"/>
                <a:gd name="connsiteX16" fmla="*/ 8236990 w 8236990"/>
                <a:gd name="connsiteY16" fmla="*/ 6426200 h 6426200"/>
                <a:gd name="connsiteX0" fmla="*/ 22 w 8229622"/>
                <a:gd name="connsiteY0" fmla="*/ 0 h 6426200"/>
                <a:gd name="connsiteX1" fmla="*/ 203222 w 8229622"/>
                <a:gd name="connsiteY1" fmla="*/ 787400 h 6426200"/>
                <a:gd name="connsiteX2" fmla="*/ 304822 w 8229622"/>
                <a:gd name="connsiteY2" fmla="*/ 1308100 h 6426200"/>
                <a:gd name="connsiteX3" fmla="*/ 2032022 w 8229622"/>
                <a:gd name="connsiteY3" fmla="*/ 1549400 h 6426200"/>
                <a:gd name="connsiteX4" fmla="*/ 2527322 w 8229622"/>
                <a:gd name="connsiteY4" fmla="*/ 2095500 h 6426200"/>
                <a:gd name="connsiteX5" fmla="*/ 2298722 w 8229622"/>
                <a:gd name="connsiteY5" fmla="*/ 2717800 h 6426200"/>
                <a:gd name="connsiteX6" fmla="*/ 2667022 w 8229622"/>
                <a:gd name="connsiteY6" fmla="*/ 2997200 h 6426200"/>
                <a:gd name="connsiteX7" fmla="*/ 3695722 w 8229622"/>
                <a:gd name="connsiteY7" fmla="*/ 3187700 h 6426200"/>
                <a:gd name="connsiteX8" fmla="*/ 4013222 w 8229622"/>
                <a:gd name="connsiteY8" fmla="*/ 2298700 h 6426200"/>
                <a:gd name="connsiteX9" fmla="*/ 4749822 w 8229622"/>
                <a:gd name="connsiteY9" fmla="*/ 2209800 h 6426200"/>
                <a:gd name="connsiteX10" fmla="*/ 5016522 w 8229622"/>
                <a:gd name="connsiteY10" fmla="*/ 2908300 h 6426200"/>
                <a:gd name="connsiteX11" fmla="*/ 5905522 w 8229622"/>
                <a:gd name="connsiteY11" fmla="*/ 3746500 h 6426200"/>
                <a:gd name="connsiteX12" fmla="*/ 6350022 w 8229622"/>
                <a:gd name="connsiteY12" fmla="*/ 4559300 h 6426200"/>
                <a:gd name="connsiteX13" fmla="*/ 7061222 w 8229622"/>
                <a:gd name="connsiteY13" fmla="*/ 5715000 h 6426200"/>
                <a:gd name="connsiteX14" fmla="*/ 8229622 w 8229622"/>
                <a:gd name="connsiteY14" fmla="*/ 6426200 h 6426200"/>
                <a:gd name="connsiteX15" fmla="*/ 8229622 w 8229622"/>
                <a:gd name="connsiteY15" fmla="*/ 6426200 h 6426200"/>
                <a:gd name="connsiteX16" fmla="*/ 8229622 w 8229622"/>
                <a:gd name="connsiteY16" fmla="*/ 6426200 h 6426200"/>
                <a:gd name="connsiteX17" fmla="*/ 8229622 w 8229622"/>
                <a:gd name="connsiteY17" fmla="*/ 6426200 h 6426200"/>
                <a:gd name="connsiteX0" fmla="*/ 22 w 8229622"/>
                <a:gd name="connsiteY0" fmla="*/ 0 h 6426200"/>
                <a:gd name="connsiteX1" fmla="*/ 203222 w 8229622"/>
                <a:gd name="connsiteY1" fmla="*/ 787400 h 6426200"/>
                <a:gd name="connsiteX2" fmla="*/ 215922 w 8229622"/>
                <a:gd name="connsiteY2" fmla="*/ 1206500 h 6426200"/>
                <a:gd name="connsiteX3" fmla="*/ 304822 w 8229622"/>
                <a:gd name="connsiteY3" fmla="*/ 1308100 h 6426200"/>
                <a:gd name="connsiteX4" fmla="*/ 2032022 w 8229622"/>
                <a:gd name="connsiteY4" fmla="*/ 1549400 h 6426200"/>
                <a:gd name="connsiteX5" fmla="*/ 2527322 w 8229622"/>
                <a:gd name="connsiteY5" fmla="*/ 2095500 h 6426200"/>
                <a:gd name="connsiteX6" fmla="*/ 2298722 w 8229622"/>
                <a:gd name="connsiteY6" fmla="*/ 2717800 h 6426200"/>
                <a:gd name="connsiteX7" fmla="*/ 2667022 w 8229622"/>
                <a:gd name="connsiteY7" fmla="*/ 2997200 h 6426200"/>
                <a:gd name="connsiteX8" fmla="*/ 3695722 w 8229622"/>
                <a:gd name="connsiteY8" fmla="*/ 3187700 h 6426200"/>
                <a:gd name="connsiteX9" fmla="*/ 4013222 w 8229622"/>
                <a:gd name="connsiteY9" fmla="*/ 2298700 h 6426200"/>
                <a:gd name="connsiteX10" fmla="*/ 4749822 w 8229622"/>
                <a:gd name="connsiteY10" fmla="*/ 2209800 h 6426200"/>
                <a:gd name="connsiteX11" fmla="*/ 5016522 w 8229622"/>
                <a:gd name="connsiteY11" fmla="*/ 2908300 h 6426200"/>
                <a:gd name="connsiteX12" fmla="*/ 5905522 w 8229622"/>
                <a:gd name="connsiteY12" fmla="*/ 3746500 h 6426200"/>
                <a:gd name="connsiteX13" fmla="*/ 6350022 w 8229622"/>
                <a:gd name="connsiteY13" fmla="*/ 4559300 h 6426200"/>
                <a:gd name="connsiteX14" fmla="*/ 7061222 w 8229622"/>
                <a:gd name="connsiteY14" fmla="*/ 5715000 h 6426200"/>
                <a:gd name="connsiteX15" fmla="*/ 8229622 w 8229622"/>
                <a:gd name="connsiteY15" fmla="*/ 6426200 h 6426200"/>
                <a:gd name="connsiteX16" fmla="*/ 8229622 w 8229622"/>
                <a:gd name="connsiteY16" fmla="*/ 6426200 h 6426200"/>
                <a:gd name="connsiteX17" fmla="*/ 8229622 w 8229622"/>
                <a:gd name="connsiteY17" fmla="*/ 6426200 h 6426200"/>
                <a:gd name="connsiteX18" fmla="*/ 8229622 w 8229622"/>
                <a:gd name="connsiteY18" fmla="*/ 6426200 h 6426200"/>
                <a:gd name="connsiteX0" fmla="*/ 22 w 8229622"/>
                <a:gd name="connsiteY0" fmla="*/ 0 h 6426200"/>
                <a:gd name="connsiteX1" fmla="*/ 203222 w 8229622"/>
                <a:gd name="connsiteY1" fmla="*/ 787400 h 6426200"/>
                <a:gd name="connsiteX2" fmla="*/ 215922 w 8229622"/>
                <a:gd name="connsiteY2" fmla="*/ 1206500 h 6426200"/>
                <a:gd name="connsiteX3" fmla="*/ 304822 w 8229622"/>
                <a:gd name="connsiteY3" fmla="*/ 1308100 h 6426200"/>
                <a:gd name="connsiteX4" fmla="*/ 2032022 w 8229622"/>
                <a:gd name="connsiteY4" fmla="*/ 1549400 h 6426200"/>
                <a:gd name="connsiteX5" fmla="*/ 2527322 w 8229622"/>
                <a:gd name="connsiteY5" fmla="*/ 2095500 h 6426200"/>
                <a:gd name="connsiteX6" fmla="*/ 2298722 w 8229622"/>
                <a:gd name="connsiteY6" fmla="*/ 2717800 h 6426200"/>
                <a:gd name="connsiteX7" fmla="*/ 2667022 w 8229622"/>
                <a:gd name="connsiteY7" fmla="*/ 2997200 h 6426200"/>
                <a:gd name="connsiteX8" fmla="*/ 3708422 w 8229622"/>
                <a:gd name="connsiteY8" fmla="*/ 3530600 h 6426200"/>
                <a:gd name="connsiteX9" fmla="*/ 4013222 w 8229622"/>
                <a:gd name="connsiteY9" fmla="*/ 2298700 h 6426200"/>
                <a:gd name="connsiteX10" fmla="*/ 4749822 w 8229622"/>
                <a:gd name="connsiteY10" fmla="*/ 2209800 h 6426200"/>
                <a:gd name="connsiteX11" fmla="*/ 5016522 w 8229622"/>
                <a:gd name="connsiteY11" fmla="*/ 2908300 h 6426200"/>
                <a:gd name="connsiteX12" fmla="*/ 5905522 w 8229622"/>
                <a:gd name="connsiteY12" fmla="*/ 3746500 h 6426200"/>
                <a:gd name="connsiteX13" fmla="*/ 6350022 w 8229622"/>
                <a:gd name="connsiteY13" fmla="*/ 4559300 h 6426200"/>
                <a:gd name="connsiteX14" fmla="*/ 7061222 w 8229622"/>
                <a:gd name="connsiteY14" fmla="*/ 5715000 h 6426200"/>
                <a:gd name="connsiteX15" fmla="*/ 8229622 w 8229622"/>
                <a:gd name="connsiteY15" fmla="*/ 6426200 h 6426200"/>
                <a:gd name="connsiteX16" fmla="*/ 8229622 w 8229622"/>
                <a:gd name="connsiteY16" fmla="*/ 6426200 h 6426200"/>
                <a:gd name="connsiteX17" fmla="*/ 8229622 w 8229622"/>
                <a:gd name="connsiteY17" fmla="*/ 6426200 h 6426200"/>
                <a:gd name="connsiteX18" fmla="*/ 8229622 w 8229622"/>
                <a:gd name="connsiteY18" fmla="*/ 6426200 h 6426200"/>
                <a:gd name="connsiteX0" fmla="*/ 22 w 8229622"/>
                <a:gd name="connsiteY0" fmla="*/ 0 h 6426200"/>
                <a:gd name="connsiteX1" fmla="*/ 203222 w 8229622"/>
                <a:gd name="connsiteY1" fmla="*/ 787400 h 6426200"/>
                <a:gd name="connsiteX2" fmla="*/ 215922 w 8229622"/>
                <a:gd name="connsiteY2" fmla="*/ 1206500 h 6426200"/>
                <a:gd name="connsiteX3" fmla="*/ 304822 w 8229622"/>
                <a:gd name="connsiteY3" fmla="*/ 1308100 h 6426200"/>
                <a:gd name="connsiteX4" fmla="*/ 2032022 w 8229622"/>
                <a:gd name="connsiteY4" fmla="*/ 1549400 h 6426200"/>
                <a:gd name="connsiteX5" fmla="*/ 2527322 w 8229622"/>
                <a:gd name="connsiteY5" fmla="*/ 2095500 h 6426200"/>
                <a:gd name="connsiteX6" fmla="*/ 2298722 w 8229622"/>
                <a:gd name="connsiteY6" fmla="*/ 2717800 h 6426200"/>
                <a:gd name="connsiteX7" fmla="*/ 2667022 w 8229622"/>
                <a:gd name="connsiteY7" fmla="*/ 2997200 h 6426200"/>
                <a:gd name="connsiteX8" fmla="*/ 3708422 w 8229622"/>
                <a:gd name="connsiteY8" fmla="*/ 3530600 h 6426200"/>
                <a:gd name="connsiteX9" fmla="*/ 3657622 w 8229622"/>
                <a:gd name="connsiteY9" fmla="*/ 2819400 h 6426200"/>
                <a:gd name="connsiteX10" fmla="*/ 4013222 w 8229622"/>
                <a:gd name="connsiteY10" fmla="*/ 2298700 h 6426200"/>
                <a:gd name="connsiteX11" fmla="*/ 4749822 w 8229622"/>
                <a:gd name="connsiteY11" fmla="*/ 2209800 h 6426200"/>
                <a:gd name="connsiteX12" fmla="*/ 5016522 w 8229622"/>
                <a:gd name="connsiteY12" fmla="*/ 2908300 h 6426200"/>
                <a:gd name="connsiteX13" fmla="*/ 5905522 w 8229622"/>
                <a:gd name="connsiteY13" fmla="*/ 3746500 h 6426200"/>
                <a:gd name="connsiteX14" fmla="*/ 6350022 w 8229622"/>
                <a:gd name="connsiteY14" fmla="*/ 4559300 h 6426200"/>
                <a:gd name="connsiteX15" fmla="*/ 7061222 w 8229622"/>
                <a:gd name="connsiteY15" fmla="*/ 5715000 h 6426200"/>
                <a:gd name="connsiteX16" fmla="*/ 8229622 w 8229622"/>
                <a:gd name="connsiteY16" fmla="*/ 6426200 h 6426200"/>
                <a:gd name="connsiteX17" fmla="*/ 8229622 w 8229622"/>
                <a:gd name="connsiteY17" fmla="*/ 6426200 h 6426200"/>
                <a:gd name="connsiteX18" fmla="*/ 8229622 w 8229622"/>
                <a:gd name="connsiteY18" fmla="*/ 6426200 h 6426200"/>
                <a:gd name="connsiteX19" fmla="*/ 8229622 w 8229622"/>
                <a:gd name="connsiteY19" fmla="*/ 6426200 h 642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29622" h="6426200">
                  <a:moveTo>
                    <a:pt x="22" y="0"/>
                  </a:moveTo>
                  <a:cubicBezTo>
                    <a:pt x="-2095" y="118533"/>
                    <a:pt x="152422" y="569383"/>
                    <a:pt x="203222" y="787400"/>
                  </a:cubicBezTo>
                  <a:cubicBezTo>
                    <a:pt x="226505" y="982133"/>
                    <a:pt x="198989" y="1119717"/>
                    <a:pt x="215922" y="1206500"/>
                  </a:cubicBezTo>
                  <a:cubicBezTo>
                    <a:pt x="232855" y="1293283"/>
                    <a:pt x="2139" y="1250950"/>
                    <a:pt x="304822" y="1308100"/>
                  </a:cubicBezTo>
                  <a:cubicBezTo>
                    <a:pt x="607505" y="1365250"/>
                    <a:pt x="1661605" y="1418167"/>
                    <a:pt x="2032022" y="1549400"/>
                  </a:cubicBezTo>
                  <a:cubicBezTo>
                    <a:pt x="2402439" y="1680633"/>
                    <a:pt x="2482872" y="1900767"/>
                    <a:pt x="2527322" y="2095500"/>
                  </a:cubicBezTo>
                  <a:cubicBezTo>
                    <a:pt x="2571772" y="2290233"/>
                    <a:pt x="2275439" y="2567517"/>
                    <a:pt x="2298722" y="2717800"/>
                  </a:cubicBezTo>
                  <a:cubicBezTo>
                    <a:pt x="2322005" y="2868083"/>
                    <a:pt x="2432072" y="2861733"/>
                    <a:pt x="2667022" y="2997200"/>
                  </a:cubicBezTo>
                  <a:cubicBezTo>
                    <a:pt x="2901972" y="3132667"/>
                    <a:pt x="3543322" y="3560233"/>
                    <a:pt x="3708422" y="3530600"/>
                  </a:cubicBezTo>
                  <a:cubicBezTo>
                    <a:pt x="3873522" y="3500967"/>
                    <a:pt x="3606822" y="3024717"/>
                    <a:pt x="3657622" y="2819400"/>
                  </a:cubicBezTo>
                  <a:cubicBezTo>
                    <a:pt x="3708422" y="2614083"/>
                    <a:pt x="3831189" y="2400300"/>
                    <a:pt x="4013222" y="2298700"/>
                  </a:cubicBezTo>
                  <a:cubicBezTo>
                    <a:pt x="4195255" y="2197100"/>
                    <a:pt x="4582605" y="2108200"/>
                    <a:pt x="4749822" y="2209800"/>
                  </a:cubicBezTo>
                  <a:cubicBezTo>
                    <a:pt x="4917039" y="2311400"/>
                    <a:pt x="4823905" y="2652183"/>
                    <a:pt x="5016522" y="2908300"/>
                  </a:cubicBezTo>
                  <a:cubicBezTo>
                    <a:pt x="5209139" y="3164417"/>
                    <a:pt x="5683272" y="3471333"/>
                    <a:pt x="5905522" y="3746500"/>
                  </a:cubicBezTo>
                  <a:cubicBezTo>
                    <a:pt x="6127772" y="4021667"/>
                    <a:pt x="6157405" y="4231217"/>
                    <a:pt x="6350022" y="4559300"/>
                  </a:cubicBezTo>
                  <a:cubicBezTo>
                    <a:pt x="6542639" y="4887383"/>
                    <a:pt x="6747956" y="5403850"/>
                    <a:pt x="7061222" y="5715000"/>
                  </a:cubicBezTo>
                  <a:cubicBezTo>
                    <a:pt x="7374488" y="6026150"/>
                    <a:pt x="8229622" y="6426200"/>
                    <a:pt x="8229622" y="6426200"/>
                  </a:cubicBezTo>
                  <a:lnTo>
                    <a:pt x="8229622" y="6426200"/>
                  </a:lnTo>
                  <a:lnTo>
                    <a:pt x="8229622" y="6426200"/>
                  </a:lnTo>
                  <a:lnTo>
                    <a:pt x="8229622" y="6426200"/>
                  </a:lnTo>
                </a:path>
              </a:pathLst>
            </a:custGeom>
            <a:noFill/>
            <a:ln w="38100">
              <a:solidFill>
                <a:srgbClr val="0070C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25"/>
            <p:cNvSpPr/>
            <p:nvPr/>
          </p:nvSpPr>
          <p:spPr>
            <a:xfrm>
              <a:off x="26641" y="551542"/>
              <a:ext cx="2302643" cy="6193971"/>
            </a:xfrm>
            <a:custGeom>
              <a:avLst/>
              <a:gdLst>
                <a:gd name="connsiteX0" fmla="*/ 0 w 2126086"/>
                <a:gd name="connsiteY0" fmla="*/ 0 h 5816600"/>
                <a:gd name="connsiteX1" fmla="*/ 381000 w 2126086"/>
                <a:gd name="connsiteY1" fmla="*/ 444500 h 5816600"/>
                <a:gd name="connsiteX2" fmla="*/ 406400 w 2126086"/>
                <a:gd name="connsiteY2" fmla="*/ 1663700 h 5816600"/>
                <a:gd name="connsiteX3" fmla="*/ 1079500 w 2126086"/>
                <a:gd name="connsiteY3" fmla="*/ 2159000 h 5816600"/>
                <a:gd name="connsiteX4" fmla="*/ 1612900 w 2126086"/>
                <a:gd name="connsiteY4" fmla="*/ 2374900 h 5816600"/>
                <a:gd name="connsiteX5" fmla="*/ 2108200 w 2126086"/>
                <a:gd name="connsiteY5" fmla="*/ 2476500 h 5816600"/>
                <a:gd name="connsiteX6" fmla="*/ 1981200 w 2126086"/>
                <a:gd name="connsiteY6" fmla="*/ 3962400 h 5816600"/>
                <a:gd name="connsiteX7" fmla="*/ 1638300 w 2126086"/>
                <a:gd name="connsiteY7" fmla="*/ 4432300 h 5816600"/>
                <a:gd name="connsiteX8" fmla="*/ 1701800 w 2126086"/>
                <a:gd name="connsiteY8" fmla="*/ 5105400 h 5816600"/>
                <a:gd name="connsiteX9" fmla="*/ 1066800 w 2126086"/>
                <a:gd name="connsiteY9" fmla="*/ 5816600 h 5816600"/>
                <a:gd name="connsiteX0" fmla="*/ 0 w 2126086"/>
                <a:gd name="connsiteY0" fmla="*/ 0 h 5816600"/>
                <a:gd name="connsiteX1" fmla="*/ 381000 w 2126086"/>
                <a:gd name="connsiteY1" fmla="*/ 444500 h 5816600"/>
                <a:gd name="connsiteX2" fmla="*/ 266700 w 2126086"/>
                <a:gd name="connsiteY2" fmla="*/ 1676400 h 5816600"/>
                <a:gd name="connsiteX3" fmla="*/ 1079500 w 2126086"/>
                <a:gd name="connsiteY3" fmla="*/ 2159000 h 5816600"/>
                <a:gd name="connsiteX4" fmla="*/ 1612900 w 2126086"/>
                <a:gd name="connsiteY4" fmla="*/ 2374900 h 5816600"/>
                <a:gd name="connsiteX5" fmla="*/ 2108200 w 2126086"/>
                <a:gd name="connsiteY5" fmla="*/ 2476500 h 5816600"/>
                <a:gd name="connsiteX6" fmla="*/ 1981200 w 2126086"/>
                <a:gd name="connsiteY6" fmla="*/ 3962400 h 5816600"/>
                <a:gd name="connsiteX7" fmla="*/ 1638300 w 2126086"/>
                <a:gd name="connsiteY7" fmla="*/ 4432300 h 5816600"/>
                <a:gd name="connsiteX8" fmla="*/ 1701800 w 2126086"/>
                <a:gd name="connsiteY8" fmla="*/ 5105400 h 5816600"/>
                <a:gd name="connsiteX9" fmla="*/ 1066800 w 2126086"/>
                <a:gd name="connsiteY9" fmla="*/ 5816600 h 5816600"/>
                <a:gd name="connsiteX0" fmla="*/ 501061 w 1901433"/>
                <a:gd name="connsiteY0" fmla="*/ 0 h 6179457"/>
                <a:gd name="connsiteX1" fmla="*/ 156347 w 1901433"/>
                <a:gd name="connsiteY1" fmla="*/ 807357 h 6179457"/>
                <a:gd name="connsiteX2" fmla="*/ 42047 w 1901433"/>
                <a:gd name="connsiteY2" fmla="*/ 2039257 h 6179457"/>
                <a:gd name="connsiteX3" fmla="*/ 854847 w 1901433"/>
                <a:gd name="connsiteY3" fmla="*/ 2521857 h 6179457"/>
                <a:gd name="connsiteX4" fmla="*/ 1388247 w 1901433"/>
                <a:gd name="connsiteY4" fmla="*/ 2737757 h 6179457"/>
                <a:gd name="connsiteX5" fmla="*/ 1883547 w 1901433"/>
                <a:gd name="connsiteY5" fmla="*/ 2839357 h 6179457"/>
                <a:gd name="connsiteX6" fmla="*/ 1756547 w 1901433"/>
                <a:gd name="connsiteY6" fmla="*/ 4325257 h 6179457"/>
                <a:gd name="connsiteX7" fmla="*/ 1413647 w 1901433"/>
                <a:gd name="connsiteY7" fmla="*/ 4795157 h 6179457"/>
                <a:gd name="connsiteX8" fmla="*/ 1477147 w 1901433"/>
                <a:gd name="connsiteY8" fmla="*/ 5468257 h 6179457"/>
                <a:gd name="connsiteX9" fmla="*/ 842147 w 1901433"/>
                <a:gd name="connsiteY9" fmla="*/ 6179457 h 6179457"/>
                <a:gd name="connsiteX0" fmla="*/ 531898 w 1932270"/>
                <a:gd name="connsiteY0" fmla="*/ 0 h 6179457"/>
                <a:gd name="connsiteX1" fmla="*/ 9384 w 1932270"/>
                <a:gd name="connsiteY1" fmla="*/ 101601 h 6179457"/>
                <a:gd name="connsiteX2" fmla="*/ 187184 w 1932270"/>
                <a:gd name="connsiteY2" fmla="*/ 807357 h 6179457"/>
                <a:gd name="connsiteX3" fmla="*/ 72884 w 1932270"/>
                <a:gd name="connsiteY3" fmla="*/ 2039257 h 6179457"/>
                <a:gd name="connsiteX4" fmla="*/ 885684 w 1932270"/>
                <a:gd name="connsiteY4" fmla="*/ 2521857 h 6179457"/>
                <a:gd name="connsiteX5" fmla="*/ 1419084 w 1932270"/>
                <a:gd name="connsiteY5" fmla="*/ 2737757 h 6179457"/>
                <a:gd name="connsiteX6" fmla="*/ 1914384 w 1932270"/>
                <a:gd name="connsiteY6" fmla="*/ 2839357 h 6179457"/>
                <a:gd name="connsiteX7" fmla="*/ 1787384 w 1932270"/>
                <a:gd name="connsiteY7" fmla="*/ 4325257 h 6179457"/>
                <a:gd name="connsiteX8" fmla="*/ 1444484 w 1932270"/>
                <a:gd name="connsiteY8" fmla="*/ 4795157 h 6179457"/>
                <a:gd name="connsiteX9" fmla="*/ 1507984 w 1932270"/>
                <a:gd name="connsiteY9" fmla="*/ 5468257 h 6179457"/>
                <a:gd name="connsiteX10" fmla="*/ 872984 w 1932270"/>
                <a:gd name="connsiteY10" fmla="*/ 6179457 h 6179457"/>
                <a:gd name="connsiteX0" fmla="*/ 800949 w 2201321"/>
                <a:gd name="connsiteY0" fmla="*/ 0 h 6179457"/>
                <a:gd name="connsiteX1" fmla="*/ 278435 w 2201321"/>
                <a:gd name="connsiteY1" fmla="*/ 101601 h 6179457"/>
                <a:gd name="connsiteX2" fmla="*/ 2664 w 2201321"/>
                <a:gd name="connsiteY2" fmla="*/ 449944 h 6179457"/>
                <a:gd name="connsiteX3" fmla="*/ 456235 w 2201321"/>
                <a:gd name="connsiteY3" fmla="*/ 807357 h 6179457"/>
                <a:gd name="connsiteX4" fmla="*/ 341935 w 2201321"/>
                <a:gd name="connsiteY4" fmla="*/ 2039257 h 6179457"/>
                <a:gd name="connsiteX5" fmla="*/ 1154735 w 2201321"/>
                <a:gd name="connsiteY5" fmla="*/ 2521857 h 6179457"/>
                <a:gd name="connsiteX6" fmla="*/ 1688135 w 2201321"/>
                <a:gd name="connsiteY6" fmla="*/ 2737757 h 6179457"/>
                <a:gd name="connsiteX7" fmla="*/ 2183435 w 2201321"/>
                <a:gd name="connsiteY7" fmla="*/ 2839357 h 6179457"/>
                <a:gd name="connsiteX8" fmla="*/ 2056435 w 2201321"/>
                <a:gd name="connsiteY8" fmla="*/ 4325257 h 6179457"/>
                <a:gd name="connsiteX9" fmla="*/ 1713535 w 2201321"/>
                <a:gd name="connsiteY9" fmla="*/ 4795157 h 6179457"/>
                <a:gd name="connsiteX10" fmla="*/ 1777035 w 2201321"/>
                <a:gd name="connsiteY10" fmla="*/ 5468257 h 6179457"/>
                <a:gd name="connsiteX11" fmla="*/ 1142035 w 2201321"/>
                <a:gd name="connsiteY11" fmla="*/ 6179457 h 6179457"/>
                <a:gd name="connsiteX0" fmla="*/ 802040 w 2202412"/>
                <a:gd name="connsiteY0" fmla="*/ 0 h 6179457"/>
                <a:gd name="connsiteX1" fmla="*/ 206955 w 2202412"/>
                <a:gd name="connsiteY1" fmla="*/ 58058 h 6179457"/>
                <a:gd name="connsiteX2" fmla="*/ 3755 w 2202412"/>
                <a:gd name="connsiteY2" fmla="*/ 449944 h 6179457"/>
                <a:gd name="connsiteX3" fmla="*/ 457326 w 2202412"/>
                <a:gd name="connsiteY3" fmla="*/ 807357 h 6179457"/>
                <a:gd name="connsiteX4" fmla="*/ 343026 w 2202412"/>
                <a:gd name="connsiteY4" fmla="*/ 2039257 h 6179457"/>
                <a:gd name="connsiteX5" fmla="*/ 1155826 w 2202412"/>
                <a:gd name="connsiteY5" fmla="*/ 2521857 h 6179457"/>
                <a:gd name="connsiteX6" fmla="*/ 1689226 w 2202412"/>
                <a:gd name="connsiteY6" fmla="*/ 2737757 h 6179457"/>
                <a:gd name="connsiteX7" fmla="*/ 2184526 w 2202412"/>
                <a:gd name="connsiteY7" fmla="*/ 2839357 h 6179457"/>
                <a:gd name="connsiteX8" fmla="*/ 2057526 w 2202412"/>
                <a:gd name="connsiteY8" fmla="*/ 4325257 h 6179457"/>
                <a:gd name="connsiteX9" fmla="*/ 1714626 w 2202412"/>
                <a:gd name="connsiteY9" fmla="*/ 4795157 h 6179457"/>
                <a:gd name="connsiteX10" fmla="*/ 1778126 w 2202412"/>
                <a:gd name="connsiteY10" fmla="*/ 5468257 h 6179457"/>
                <a:gd name="connsiteX11" fmla="*/ 1143126 w 2202412"/>
                <a:gd name="connsiteY11" fmla="*/ 6179457 h 6179457"/>
                <a:gd name="connsiteX0" fmla="*/ 902271 w 2302643"/>
                <a:gd name="connsiteY0" fmla="*/ 0 h 6179457"/>
                <a:gd name="connsiteX1" fmla="*/ 307186 w 2302643"/>
                <a:gd name="connsiteY1" fmla="*/ 58058 h 6179457"/>
                <a:gd name="connsiteX2" fmla="*/ 2386 w 2302643"/>
                <a:gd name="connsiteY2" fmla="*/ 435430 h 6179457"/>
                <a:gd name="connsiteX3" fmla="*/ 557557 w 2302643"/>
                <a:gd name="connsiteY3" fmla="*/ 807357 h 6179457"/>
                <a:gd name="connsiteX4" fmla="*/ 443257 w 2302643"/>
                <a:gd name="connsiteY4" fmla="*/ 2039257 h 6179457"/>
                <a:gd name="connsiteX5" fmla="*/ 1256057 w 2302643"/>
                <a:gd name="connsiteY5" fmla="*/ 2521857 h 6179457"/>
                <a:gd name="connsiteX6" fmla="*/ 1789457 w 2302643"/>
                <a:gd name="connsiteY6" fmla="*/ 2737757 h 6179457"/>
                <a:gd name="connsiteX7" fmla="*/ 2284757 w 2302643"/>
                <a:gd name="connsiteY7" fmla="*/ 2839357 h 6179457"/>
                <a:gd name="connsiteX8" fmla="*/ 2157757 w 2302643"/>
                <a:gd name="connsiteY8" fmla="*/ 4325257 h 6179457"/>
                <a:gd name="connsiteX9" fmla="*/ 1814857 w 2302643"/>
                <a:gd name="connsiteY9" fmla="*/ 4795157 h 6179457"/>
                <a:gd name="connsiteX10" fmla="*/ 1878357 w 2302643"/>
                <a:gd name="connsiteY10" fmla="*/ 5468257 h 6179457"/>
                <a:gd name="connsiteX11" fmla="*/ 1243357 w 2302643"/>
                <a:gd name="connsiteY11" fmla="*/ 6179457 h 6179457"/>
                <a:gd name="connsiteX0" fmla="*/ 902271 w 2302643"/>
                <a:gd name="connsiteY0" fmla="*/ 0 h 6179457"/>
                <a:gd name="connsiteX1" fmla="*/ 307186 w 2302643"/>
                <a:gd name="connsiteY1" fmla="*/ 58058 h 6179457"/>
                <a:gd name="connsiteX2" fmla="*/ 2386 w 2302643"/>
                <a:gd name="connsiteY2" fmla="*/ 435430 h 6179457"/>
                <a:gd name="connsiteX3" fmla="*/ 441443 w 2302643"/>
                <a:gd name="connsiteY3" fmla="*/ 894443 h 6179457"/>
                <a:gd name="connsiteX4" fmla="*/ 443257 w 2302643"/>
                <a:gd name="connsiteY4" fmla="*/ 2039257 h 6179457"/>
                <a:gd name="connsiteX5" fmla="*/ 1256057 w 2302643"/>
                <a:gd name="connsiteY5" fmla="*/ 2521857 h 6179457"/>
                <a:gd name="connsiteX6" fmla="*/ 1789457 w 2302643"/>
                <a:gd name="connsiteY6" fmla="*/ 2737757 h 6179457"/>
                <a:gd name="connsiteX7" fmla="*/ 2284757 w 2302643"/>
                <a:gd name="connsiteY7" fmla="*/ 2839357 h 6179457"/>
                <a:gd name="connsiteX8" fmla="*/ 2157757 w 2302643"/>
                <a:gd name="connsiteY8" fmla="*/ 4325257 h 6179457"/>
                <a:gd name="connsiteX9" fmla="*/ 1814857 w 2302643"/>
                <a:gd name="connsiteY9" fmla="*/ 4795157 h 6179457"/>
                <a:gd name="connsiteX10" fmla="*/ 1878357 w 2302643"/>
                <a:gd name="connsiteY10" fmla="*/ 5468257 h 6179457"/>
                <a:gd name="connsiteX11" fmla="*/ 1243357 w 2302643"/>
                <a:gd name="connsiteY11" fmla="*/ 6179457 h 6179457"/>
                <a:gd name="connsiteX0" fmla="*/ 902271 w 2302643"/>
                <a:gd name="connsiteY0" fmla="*/ 0 h 6193971"/>
                <a:gd name="connsiteX1" fmla="*/ 307186 w 2302643"/>
                <a:gd name="connsiteY1" fmla="*/ 58058 h 6193971"/>
                <a:gd name="connsiteX2" fmla="*/ 2386 w 2302643"/>
                <a:gd name="connsiteY2" fmla="*/ 435430 h 6193971"/>
                <a:gd name="connsiteX3" fmla="*/ 441443 w 2302643"/>
                <a:gd name="connsiteY3" fmla="*/ 894443 h 6193971"/>
                <a:gd name="connsiteX4" fmla="*/ 443257 w 2302643"/>
                <a:gd name="connsiteY4" fmla="*/ 2039257 h 6193971"/>
                <a:gd name="connsiteX5" fmla="*/ 1256057 w 2302643"/>
                <a:gd name="connsiteY5" fmla="*/ 2521857 h 6193971"/>
                <a:gd name="connsiteX6" fmla="*/ 1789457 w 2302643"/>
                <a:gd name="connsiteY6" fmla="*/ 2737757 h 6193971"/>
                <a:gd name="connsiteX7" fmla="*/ 2284757 w 2302643"/>
                <a:gd name="connsiteY7" fmla="*/ 2839357 h 6193971"/>
                <a:gd name="connsiteX8" fmla="*/ 2157757 w 2302643"/>
                <a:gd name="connsiteY8" fmla="*/ 4325257 h 6193971"/>
                <a:gd name="connsiteX9" fmla="*/ 1814857 w 2302643"/>
                <a:gd name="connsiteY9" fmla="*/ 4795157 h 6193971"/>
                <a:gd name="connsiteX10" fmla="*/ 1878357 w 2302643"/>
                <a:gd name="connsiteY10" fmla="*/ 5468257 h 6193971"/>
                <a:gd name="connsiteX11" fmla="*/ 1678785 w 2302643"/>
                <a:gd name="connsiteY11" fmla="*/ 6193971 h 6193971"/>
                <a:gd name="connsiteX0" fmla="*/ 902271 w 2302643"/>
                <a:gd name="connsiteY0" fmla="*/ 0 h 6193971"/>
                <a:gd name="connsiteX1" fmla="*/ 307186 w 2302643"/>
                <a:gd name="connsiteY1" fmla="*/ 58058 h 6193971"/>
                <a:gd name="connsiteX2" fmla="*/ 2386 w 2302643"/>
                <a:gd name="connsiteY2" fmla="*/ 435430 h 6193971"/>
                <a:gd name="connsiteX3" fmla="*/ 441443 w 2302643"/>
                <a:gd name="connsiteY3" fmla="*/ 894443 h 6193971"/>
                <a:gd name="connsiteX4" fmla="*/ 443257 w 2302643"/>
                <a:gd name="connsiteY4" fmla="*/ 2039257 h 6193971"/>
                <a:gd name="connsiteX5" fmla="*/ 1256057 w 2302643"/>
                <a:gd name="connsiteY5" fmla="*/ 2521857 h 6193971"/>
                <a:gd name="connsiteX6" fmla="*/ 1789457 w 2302643"/>
                <a:gd name="connsiteY6" fmla="*/ 2737757 h 6193971"/>
                <a:gd name="connsiteX7" fmla="*/ 2284757 w 2302643"/>
                <a:gd name="connsiteY7" fmla="*/ 2839357 h 6193971"/>
                <a:gd name="connsiteX8" fmla="*/ 2157757 w 2302643"/>
                <a:gd name="connsiteY8" fmla="*/ 4325257 h 6193971"/>
                <a:gd name="connsiteX9" fmla="*/ 1814857 w 2302643"/>
                <a:gd name="connsiteY9" fmla="*/ 4795157 h 6193971"/>
                <a:gd name="connsiteX10" fmla="*/ 1762242 w 2302643"/>
                <a:gd name="connsiteY10" fmla="*/ 5482771 h 6193971"/>
                <a:gd name="connsiteX11" fmla="*/ 1678785 w 2302643"/>
                <a:gd name="connsiteY11" fmla="*/ 6193971 h 619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2643" h="6193971">
                  <a:moveTo>
                    <a:pt x="902271" y="0"/>
                  </a:moveTo>
                  <a:cubicBezTo>
                    <a:pt x="870824" y="84667"/>
                    <a:pt x="364638" y="-76501"/>
                    <a:pt x="307186" y="58058"/>
                  </a:cubicBezTo>
                  <a:cubicBezTo>
                    <a:pt x="227358" y="106439"/>
                    <a:pt x="-27247" y="317804"/>
                    <a:pt x="2386" y="435430"/>
                  </a:cubicBezTo>
                  <a:cubicBezTo>
                    <a:pt x="32019" y="553056"/>
                    <a:pt x="367965" y="627139"/>
                    <a:pt x="441443" y="894443"/>
                  </a:cubicBezTo>
                  <a:cubicBezTo>
                    <a:pt x="514922" y="1161748"/>
                    <a:pt x="307488" y="1768021"/>
                    <a:pt x="443257" y="2039257"/>
                  </a:cubicBezTo>
                  <a:cubicBezTo>
                    <a:pt x="579026" y="2310493"/>
                    <a:pt x="1031690" y="2405440"/>
                    <a:pt x="1256057" y="2521857"/>
                  </a:cubicBezTo>
                  <a:cubicBezTo>
                    <a:pt x="1480424" y="2638274"/>
                    <a:pt x="1618007" y="2684840"/>
                    <a:pt x="1789457" y="2737757"/>
                  </a:cubicBezTo>
                  <a:cubicBezTo>
                    <a:pt x="1960907" y="2790674"/>
                    <a:pt x="2223374" y="2574774"/>
                    <a:pt x="2284757" y="2839357"/>
                  </a:cubicBezTo>
                  <a:cubicBezTo>
                    <a:pt x="2346140" y="3103940"/>
                    <a:pt x="2236074" y="3999290"/>
                    <a:pt x="2157757" y="4325257"/>
                  </a:cubicBezTo>
                  <a:cubicBezTo>
                    <a:pt x="2079440" y="4651224"/>
                    <a:pt x="1880776" y="4602238"/>
                    <a:pt x="1814857" y="4795157"/>
                  </a:cubicBezTo>
                  <a:cubicBezTo>
                    <a:pt x="1748938" y="4988076"/>
                    <a:pt x="1857492" y="5252054"/>
                    <a:pt x="1762242" y="5482771"/>
                  </a:cubicBezTo>
                  <a:cubicBezTo>
                    <a:pt x="1666992" y="5713488"/>
                    <a:pt x="1948660" y="5953729"/>
                    <a:pt x="1678785" y="6193971"/>
                  </a:cubicBezTo>
                </a:path>
              </a:pathLst>
            </a:custGeom>
            <a:noFill/>
            <a:ln w="38100">
              <a:solidFill>
                <a:srgbClr val="7030A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251520" y="3507763"/>
              <a:ext cx="1420582" cy="584775"/>
            </a:xfrm>
            <a:prstGeom prst="rect">
              <a:avLst/>
            </a:prstGeom>
            <a:noFill/>
          </p:spPr>
          <p:txBody>
            <a:bodyPr wrap="none" rtlCol="0" anchor="ctr" anchorCtr="0">
              <a:spAutoFit/>
            </a:bodyPr>
            <a:lstStyle/>
            <a:p>
              <a:r>
                <a:rPr lang="ja-JP" altLang="en-US" sz="3200" b="1" dirty="0" smtClean="0">
                  <a:solidFill>
                    <a:srgbClr val="7030A0"/>
                  </a:solidFill>
                  <a:latin typeface="HGSｺﾞｼｯｸM" panose="020B0600000000000000" pitchFamily="50" charset="-128"/>
                  <a:ea typeface="HGSｺﾞｼｯｸM" panose="020B0600000000000000" pitchFamily="50" charset="-128"/>
                </a:rPr>
                <a:t>兵庫県</a:t>
              </a:r>
              <a:endParaRPr kumimoji="1" lang="ja-JP" altLang="en-US" sz="3200" b="1" dirty="0">
                <a:solidFill>
                  <a:srgbClr val="7030A0"/>
                </a:solidFill>
                <a:latin typeface="HGSｺﾞｼｯｸM" panose="020B0600000000000000" pitchFamily="50" charset="-128"/>
                <a:ea typeface="HGSｺﾞｼｯｸM" panose="020B0600000000000000" pitchFamily="50" charset="-128"/>
              </a:endParaRPr>
            </a:p>
          </p:txBody>
        </p:sp>
      </p:grpSp>
      <p:sp>
        <p:nvSpPr>
          <p:cNvPr id="28" name="スライド番号プレースホルダー 27"/>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spTree>
    <p:extLst>
      <p:ext uri="{BB962C8B-B14F-4D97-AF65-F5344CB8AC3E}">
        <p14:creationId xmlns:p14="http://schemas.microsoft.com/office/powerpoint/2010/main" val="23117621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１</a:t>
            </a:r>
            <a:r>
              <a:rPr lang="ja-JP" altLang="en-US" dirty="0" smtClean="0">
                <a:latin typeface="HGSｺﾞｼｯｸM" panose="020B0600000000000000" pitchFamily="50" charset="-128"/>
                <a:ea typeface="HGSｺﾞｼｯｸM" panose="020B0600000000000000" pitchFamily="50" charset="-128"/>
              </a:rPr>
              <a:t>．異常気象時通行規制区間</a:t>
            </a:r>
            <a:endParaRPr lang="ja-JP" altLang="en-US" dirty="0">
              <a:latin typeface="HGSｺﾞｼｯｸM" panose="020B0600000000000000" pitchFamily="50" charset="-128"/>
              <a:ea typeface="HGSｺﾞｼｯｸM" panose="020B0600000000000000" pitchFamily="50" charset="-128"/>
            </a:endParaRPr>
          </a:p>
        </p:txBody>
      </p:sp>
      <p:sp>
        <p:nvSpPr>
          <p:cNvPr id="7" name="フッター プレースホルダー 6"/>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
        <p:nvSpPr>
          <p:cNvPr id="5" name="テキスト ボックス 4"/>
          <p:cNvSpPr txBox="1"/>
          <p:nvPr/>
        </p:nvSpPr>
        <p:spPr>
          <a:xfrm>
            <a:off x="100233" y="1640989"/>
            <a:ext cx="8928000" cy="4524315"/>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昭和</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43</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8</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18</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日</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国道</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41</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号飛騨川バス転落事故により</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104</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名死亡（岐阜県）</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昭和</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43</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8</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19</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日（建設省）</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道路の災害による事故防止の強化について（通達）</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⇒地すべり地区、落石地区等の点検、防護工等の補強を</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図ること</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昭和</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43</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9</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18</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日（建設省）</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道路の災害防止による事故防止の強化対策に関する</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実施要領（通達）</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⇒危険箇所の総点検、交通規制基準の作成、巡回の強化等</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4793623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フッター プレースホルダー 16"/>
          <p:cNvSpPr>
            <a:spLocks noGrp="1"/>
          </p:cNvSpPr>
          <p:nvPr>
            <p:ph type="ftr" sz="quarter" idx="11"/>
          </p:nvPr>
        </p:nvSpPr>
        <p:spPr/>
        <p:txBody>
          <a:bodyPr/>
          <a:lstStyle/>
          <a:p>
            <a:r>
              <a:rPr kumimoji="1" lang="ja-JP" altLang="en-US" dirty="0" smtClean="0"/>
              <a:t>資料６</a:t>
            </a:r>
            <a:endParaRPr kumimoji="1" lang="ja-JP" altLang="en-US" dirty="0"/>
          </a:p>
        </p:txBody>
      </p:sp>
      <p:sp>
        <p:nvSpPr>
          <p:cNvPr id="11" name="タイトル 10"/>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６．大阪府の通行規制区間</a:t>
            </a:r>
            <a:endParaRPr kumimoji="1" lang="ja-JP" altLang="en-US" dirty="0"/>
          </a:p>
        </p:txBody>
      </p:sp>
      <p:grpSp>
        <p:nvGrpSpPr>
          <p:cNvPr id="2" name="グループ化 1"/>
          <p:cNvGrpSpPr/>
          <p:nvPr/>
        </p:nvGrpSpPr>
        <p:grpSpPr>
          <a:xfrm>
            <a:off x="0" y="188640"/>
            <a:ext cx="9144000" cy="6465641"/>
            <a:chOff x="0" y="188640"/>
            <a:chExt cx="9144000" cy="6465641"/>
          </a:xfrm>
        </p:grpSpPr>
        <p:grpSp>
          <p:nvGrpSpPr>
            <p:cNvPr id="10" name="グループ化 9"/>
            <p:cNvGrpSpPr/>
            <p:nvPr/>
          </p:nvGrpSpPr>
          <p:grpSpPr>
            <a:xfrm>
              <a:off x="0" y="188640"/>
              <a:ext cx="9144000" cy="6465641"/>
              <a:chOff x="0" y="196179"/>
              <a:chExt cx="9144000" cy="6465641"/>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179"/>
                <a:ext cx="9144000" cy="6465641"/>
              </a:xfrm>
              <a:prstGeom prst="rect">
                <a:avLst/>
              </a:prstGeom>
            </p:spPr>
          </p:pic>
          <p:grpSp>
            <p:nvGrpSpPr>
              <p:cNvPr id="3" name="グループ化 2"/>
              <p:cNvGrpSpPr/>
              <p:nvPr/>
            </p:nvGrpSpPr>
            <p:grpSpPr>
              <a:xfrm>
                <a:off x="6353175" y="2747963"/>
                <a:ext cx="733425" cy="2905556"/>
                <a:chOff x="6353175" y="2747963"/>
                <a:chExt cx="733425" cy="2905556"/>
              </a:xfrm>
            </p:grpSpPr>
            <p:sp>
              <p:nvSpPr>
                <p:cNvPr id="5" name="フリーフォーム 4"/>
                <p:cNvSpPr/>
                <p:nvPr/>
              </p:nvSpPr>
              <p:spPr>
                <a:xfrm>
                  <a:off x="6977063" y="2747963"/>
                  <a:ext cx="109537" cy="85743"/>
                </a:xfrm>
                <a:custGeom>
                  <a:avLst/>
                  <a:gdLst>
                    <a:gd name="connsiteX0" fmla="*/ 109537 w 109537"/>
                    <a:gd name="connsiteY0" fmla="*/ 0 h 85743"/>
                    <a:gd name="connsiteX1" fmla="*/ 95250 w 109537"/>
                    <a:gd name="connsiteY1" fmla="*/ 23812 h 85743"/>
                    <a:gd name="connsiteX2" fmla="*/ 76200 w 109537"/>
                    <a:gd name="connsiteY2" fmla="*/ 52387 h 85743"/>
                    <a:gd name="connsiteX3" fmla="*/ 47625 w 109537"/>
                    <a:gd name="connsiteY3" fmla="*/ 61912 h 85743"/>
                    <a:gd name="connsiteX4" fmla="*/ 33337 w 109537"/>
                    <a:gd name="connsiteY4" fmla="*/ 66675 h 85743"/>
                    <a:gd name="connsiteX5" fmla="*/ 19050 w 109537"/>
                    <a:gd name="connsiteY5" fmla="*/ 71437 h 85743"/>
                    <a:gd name="connsiteX6" fmla="*/ 0 w 109537"/>
                    <a:gd name="connsiteY6" fmla="*/ 85725 h 8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7" h="85743">
                      <a:moveTo>
                        <a:pt x="109537" y="0"/>
                      </a:moveTo>
                      <a:cubicBezTo>
                        <a:pt x="104775" y="7937"/>
                        <a:pt x="99390" y="15533"/>
                        <a:pt x="95250" y="23812"/>
                      </a:cubicBezTo>
                      <a:cubicBezTo>
                        <a:pt x="87677" y="38958"/>
                        <a:pt x="94949" y="41971"/>
                        <a:pt x="76200" y="52387"/>
                      </a:cubicBezTo>
                      <a:cubicBezTo>
                        <a:pt x="67423" y="57263"/>
                        <a:pt x="57150" y="58737"/>
                        <a:pt x="47625" y="61912"/>
                      </a:cubicBezTo>
                      <a:lnTo>
                        <a:pt x="33337" y="66675"/>
                      </a:lnTo>
                      <a:lnTo>
                        <a:pt x="19050" y="71437"/>
                      </a:lnTo>
                      <a:cubicBezTo>
                        <a:pt x="3640" y="86847"/>
                        <a:pt x="11497" y="85725"/>
                        <a:pt x="0" y="8572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6353175" y="2828925"/>
                  <a:ext cx="600075" cy="352425"/>
                </a:xfrm>
                <a:custGeom>
                  <a:avLst/>
                  <a:gdLst>
                    <a:gd name="connsiteX0" fmla="*/ 600075 w 600075"/>
                    <a:gd name="connsiteY0" fmla="*/ 9525 h 352425"/>
                    <a:gd name="connsiteX1" fmla="*/ 576263 w 600075"/>
                    <a:gd name="connsiteY1" fmla="*/ 4763 h 352425"/>
                    <a:gd name="connsiteX2" fmla="*/ 561975 w 600075"/>
                    <a:gd name="connsiteY2" fmla="*/ 0 h 352425"/>
                    <a:gd name="connsiteX3" fmla="*/ 466725 w 600075"/>
                    <a:gd name="connsiteY3" fmla="*/ 4763 h 352425"/>
                    <a:gd name="connsiteX4" fmla="*/ 452438 w 600075"/>
                    <a:gd name="connsiteY4" fmla="*/ 14288 h 352425"/>
                    <a:gd name="connsiteX5" fmla="*/ 428625 w 600075"/>
                    <a:gd name="connsiteY5" fmla="*/ 42863 h 352425"/>
                    <a:gd name="connsiteX6" fmla="*/ 381000 w 600075"/>
                    <a:gd name="connsiteY6" fmla="*/ 52388 h 352425"/>
                    <a:gd name="connsiteX7" fmla="*/ 376238 w 600075"/>
                    <a:gd name="connsiteY7" fmla="*/ 71438 h 352425"/>
                    <a:gd name="connsiteX8" fmla="*/ 361950 w 600075"/>
                    <a:gd name="connsiteY8" fmla="*/ 80963 h 352425"/>
                    <a:gd name="connsiteX9" fmla="*/ 347663 w 600075"/>
                    <a:gd name="connsiteY9" fmla="*/ 123825 h 352425"/>
                    <a:gd name="connsiteX10" fmla="*/ 342900 w 600075"/>
                    <a:gd name="connsiteY10" fmla="*/ 138113 h 352425"/>
                    <a:gd name="connsiteX11" fmla="*/ 309563 w 600075"/>
                    <a:gd name="connsiteY11" fmla="*/ 147638 h 352425"/>
                    <a:gd name="connsiteX12" fmla="*/ 290513 w 600075"/>
                    <a:gd name="connsiteY12" fmla="*/ 152400 h 352425"/>
                    <a:gd name="connsiteX13" fmla="*/ 280988 w 600075"/>
                    <a:gd name="connsiteY13" fmla="*/ 180975 h 352425"/>
                    <a:gd name="connsiteX14" fmla="*/ 276225 w 600075"/>
                    <a:gd name="connsiteY14" fmla="*/ 195263 h 352425"/>
                    <a:gd name="connsiteX15" fmla="*/ 266700 w 600075"/>
                    <a:gd name="connsiteY15" fmla="*/ 209550 h 352425"/>
                    <a:gd name="connsiteX16" fmla="*/ 261938 w 600075"/>
                    <a:gd name="connsiteY16" fmla="*/ 223838 h 352425"/>
                    <a:gd name="connsiteX17" fmla="*/ 200025 w 600075"/>
                    <a:gd name="connsiteY17" fmla="*/ 247650 h 352425"/>
                    <a:gd name="connsiteX18" fmla="*/ 166688 w 600075"/>
                    <a:gd name="connsiteY18" fmla="*/ 242888 h 352425"/>
                    <a:gd name="connsiteX19" fmla="*/ 152400 w 600075"/>
                    <a:gd name="connsiteY19" fmla="*/ 238125 h 352425"/>
                    <a:gd name="connsiteX20" fmla="*/ 171450 w 600075"/>
                    <a:gd name="connsiteY20" fmla="*/ 276225 h 352425"/>
                    <a:gd name="connsiteX21" fmla="*/ 195263 w 600075"/>
                    <a:gd name="connsiteY21" fmla="*/ 280988 h 352425"/>
                    <a:gd name="connsiteX22" fmla="*/ 209550 w 600075"/>
                    <a:gd name="connsiteY22" fmla="*/ 285750 h 352425"/>
                    <a:gd name="connsiteX23" fmla="*/ 223838 w 600075"/>
                    <a:gd name="connsiteY23" fmla="*/ 333375 h 352425"/>
                    <a:gd name="connsiteX24" fmla="*/ 185738 w 600075"/>
                    <a:gd name="connsiteY24" fmla="*/ 314325 h 352425"/>
                    <a:gd name="connsiteX25" fmla="*/ 157163 w 600075"/>
                    <a:gd name="connsiteY25" fmla="*/ 295275 h 352425"/>
                    <a:gd name="connsiteX26" fmla="*/ 142875 w 600075"/>
                    <a:gd name="connsiteY26" fmla="*/ 285750 h 352425"/>
                    <a:gd name="connsiteX27" fmla="*/ 157163 w 600075"/>
                    <a:gd name="connsiteY27" fmla="*/ 314325 h 352425"/>
                    <a:gd name="connsiteX28" fmla="*/ 171450 w 600075"/>
                    <a:gd name="connsiteY28" fmla="*/ 323850 h 352425"/>
                    <a:gd name="connsiteX29" fmla="*/ 176213 w 600075"/>
                    <a:gd name="connsiteY29" fmla="*/ 338138 h 352425"/>
                    <a:gd name="connsiteX30" fmla="*/ 171450 w 600075"/>
                    <a:gd name="connsiteY30" fmla="*/ 352425 h 352425"/>
                    <a:gd name="connsiteX31" fmla="*/ 161925 w 600075"/>
                    <a:gd name="connsiteY31" fmla="*/ 338138 h 352425"/>
                    <a:gd name="connsiteX32" fmla="*/ 147638 w 600075"/>
                    <a:gd name="connsiteY32" fmla="*/ 333375 h 352425"/>
                    <a:gd name="connsiteX33" fmla="*/ 128588 w 600075"/>
                    <a:gd name="connsiteY33" fmla="*/ 309563 h 352425"/>
                    <a:gd name="connsiteX34" fmla="*/ 114300 w 600075"/>
                    <a:gd name="connsiteY34" fmla="*/ 280988 h 352425"/>
                    <a:gd name="connsiteX35" fmla="*/ 100013 w 600075"/>
                    <a:gd name="connsiteY35" fmla="*/ 266700 h 352425"/>
                    <a:gd name="connsiteX36" fmla="*/ 90488 w 600075"/>
                    <a:gd name="connsiteY36" fmla="*/ 238125 h 352425"/>
                    <a:gd name="connsiteX37" fmla="*/ 71438 w 600075"/>
                    <a:gd name="connsiteY37" fmla="*/ 209550 h 352425"/>
                    <a:gd name="connsiteX38" fmla="*/ 47625 w 600075"/>
                    <a:gd name="connsiteY38" fmla="*/ 166688 h 352425"/>
                    <a:gd name="connsiteX39" fmla="*/ 19050 w 600075"/>
                    <a:gd name="connsiteY39" fmla="*/ 157163 h 352425"/>
                    <a:gd name="connsiteX40" fmla="*/ 0 w 600075"/>
                    <a:gd name="connsiteY40" fmla="*/ 15240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0075" h="352425">
                      <a:moveTo>
                        <a:pt x="600075" y="9525"/>
                      </a:moveTo>
                      <a:cubicBezTo>
                        <a:pt x="592138" y="7938"/>
                        <a:pt x="584116" y="6726"/>
                        <a:pt x="576263" y="4763"/>
                      </a:cubicBezTo>
                      <a:cubicBezTo>
                        <a:pt x="571393" y="3545"/>
                        <a:pt x="566995" y="0"/>
                        <a:pt x="561975" y="0"/>
                      </a:cubicBezTo>
                      <a:cubicBezTo>
                        <a:pt x="530185" y="0"/>
                        <a:pt x="498475" y="3175"/>
                        <a:pt x="466725" y="4763"/>
                      </a:cubicBezTo>
                      <a:cubicBezTo>
                        <a:pt x="461963" y="7938"/>
                        <a:pt x="456485" y="10241"/>
                        <a:pt x="452438" y="14288"/>
                      </a:cubicBezTo>
                      <a:cubicBezTo>
                        <a:pt x="434868" y="31858"/>
                        <a:pt x="452031" y="27259"/>
                        <a:pt x="428625" y="42863"/>
                      </a:cubicBezTo>
                      <a:cubicBezTo>
                        <a:pt x="419559" y="48907"/>
                        <a:pt x="383819" y="51985"/>
                        <a:pt x="381000" y="52388"/>
                      </a:cubicBezTo>
                      <a:cubicBezTo>
                        <a:pt x="379413" y="58738"/>
                        <a:pt x="379869" y="65992"/>
                        <a:pt x="376238" y="71438"/>
                      </a:cubicBezTo>
                      <a:cubicBezTo>
                        <a:pt x="373063" y="76201"/>
                        <a:pt x="364984" y="76109"/>
                        <a:pt x="361950" y="80963"/>
                      </a:cubicBezTo>
                      <a:cubicBezTo>
                        <a:pt x="361948" y="80967"/>
                        <a:pt x="350045" y="116679"/>
                        <a:pt x="347663" y="123825"/>
                      </a:cubicBezTo>
                      <a:cubicBezTo>
                        <a:pt x="346075" y="128588"/>
                        <a:pt x="347770" y="136896"/>
                        <a:pt x="342900" y="138113"/>
                      </a:cubicBezTo>
                      <a:cubicBezTo>
                        <a:pt x="283346" y="153000"/>
                        <a:pt x="357389" y="133973"/>
                        <a:pt x="309563" y="147638"/>
                      </a:cubicBezTo>
                      <a:cubicBezTo>
                        <a:pt x="303269" y="149436"/>
                        <a:pt x="296863" y="150813"/>
                        <a:pt x="290513" y="152400"/>
                      </a:cubicBezTo>
                      <a:lnTo>
                        <a:pt x="280988" y="180975"/>
                      </a:lnTo>
                      <a:cubicBezTo>
                        <a:pt x="279400" y="185738"/>
                        <a:pt x="279010" y="191086"/>
                        <a:pt x="276225" y="195263"/>
                      </a:cubicBezTo>
                      <a:lnTo>
                        <a:pt x="266700" y="209550"/>
                      </a:lnTo>
                      <a:cubicBezTo>
                        <a:pt x="265113" y="214313"/>
                        <a:pt x="265488" y="220288"/>
                        <a:pt x="261938" y="223838"/>
                      </a:cubicBezTo>
                      <a:cubicBezTo>
                        <a:pt x="238768" y="247009"/>
                        <a:pt x="230236" y="243335"/>
                        <a:pt x="200025" y="247650"/>
                      </a:cubicBezTo>
                      <a:cubicBezTo>
                        <a:pt x="188913" y="246063"/>
                        <a:pt x="177695" y="245089"/>
                        <a:pt x="166688" y="242888"/>
                      </a:cubicBezTo>
                      <a:cubicBezTo>
                        <a:pt x="161765" y="241903"/>
                        <a:pt x="154265" y="233464"/>
                        <a:pt x="152400" y="238125"/>
                      </a:cubicBezTo>
                      <a:cubicBezTo>
                        <a:pt x="145062" y="256471"/>
                        <a:pt x="156859" y="270753"/>
                        <a:pt x="171450" y="276225"/>
                      </a:cubicBezTo>
                      <a:cubicBezTo>
                        <a:pt x="179029" y="279067"/>
                        <a:pt x="187410" y="279025"/>
                        <a:pt x="195263" y="280988"/>
                      </a:cubicBezTo>
                      <a:cubicBezTo>
                        <a:pt x="200133" y="282206"/>
                        <a:pt x="204788" y="284163"/>
                        <a:pt x="209550" y="285750"/>
                      </a:cubicBezTo>
                      <a:cubicBezTo>
                        <a:pt x="232231" y="319771"/>
                        <a:pt x="231376" y="303219"/>
                        <a:pt x="223838" y="333375"/>
                      </a:cubicBezTo>
                      <a:cubicBezTo>
                        <a:pt x="167465" y="323981"/>
                        <a:pt x="213750" y="338836"/>
                        <a:pt x="185738" y="314325"/>
                      </a:cubicBezTo>
                      <a:cubicBezTo>
                        <a:pt x="177123" y="306787"/>
                        <a:pt x="166688" y="301625"/>
                        <a:pt x="157163" y="295275"/>
                      </a:cubicBezTo>
                      <a:lnTo>
                        <a:pt x="142875" y="285750"/>
                      </a:lnTo>
                      <a:cubicBezTo>
                        <a:pt x="146749" y="297371"/>
                        <a:pt x="147931" y="305093"/>
                        <a:pt x="157163" y="314325"/>
                      </a:cubicBezTo>
                      <a:cubicBezTo>
                        <a:pt x="161210" y="318372"/>
                        <a:pt x="166688" y="320675"/>
                        <a:pt x="171450" y="323850"/>
                      </a:cubicBezTo>
                      <a:cubicBezTo>
                        <a:pt x="173038" y="328613"/>
                        <a:pt x="176213" y="333118"/>
                        <a:pt x="176213" y="338138"/>
                      </a:cubicBezTo>
                      <a:cubicBezTo>
                        <a:pt x="176213" y="343158"/>
                        <a:pt x="176470" y="352425"/>
                        <a:pt x="171450" y="352425"/>
                      </a:cubicBezTo>
                      <a:cubicBezTo>
                        <a:pt x="165726" y="352425"/>
                        <a:pt x="166394" y="341714"/>
                        <a:pt x="161925" y="338138"/>
                      </a:cubicBezTo>
                      <a:cubicBezTo>
                        <a:pt x="158005" y="335002"/>
                        <a:pt x="152400" y="334963"/>
                        <a:pt x="147638" y="333375"/>
                      </a:cubicBezTo>
                      <a:cubicBezTo>
                        <a:pt x="138365" y="305560"/>
                        <a:pt x="150130" y="331106"/>
                        <a:pt x="128588" y="309563"/>
                      </a:cubicBezTo>
                      <a:cubicBezTo>
                        <a:pt x="106109" y="287083"/>
                        <a:pt x="129793" y="304227"/>
                        <a:pt x="114300" y="280988"/>
                      </a:cubicBezTo>
                      <a:cubicBezTo>
                        <a:pt x="110564" y="275384"/>
                        <a:pt x="104775" y="271463"/>
                        <a:pt x="100013" y="266700"/>
                      </a:cubicBezTo>
                      <a:cubicBezTo>
                        <a:pt x="96838" y="257175"/>
                        <a:pt x="96057" y="246479"/>
                        <a:pt x="90488" y="238125"/>
                      </a:cubicBezTo>
                      <a:cubicBezTo>
                        <a:pt x="84138" y="228600"/>
                        <a:pt x="75058" y="220410"/>
                        <a:pt x="71438" y="209550"/>
                      </a:cubicBezTo>
                      <a:cubicBezTo>
                        <a:pt x="65579" y="191974"/>
                        <a:pt x="65125" y="176410"/>
                        <a:pt x="47625" y="166688"/>
                      </a:cubicBezTo>
                      <a:cubicBezTo>
                        <a:pt x="38848" y="161812"/>
                        <a:pt x="28575" y="160338"/>
                        <a:pt x="19050" y="157163"/>
                      </a:cubicBezTo>
                      <a:cubicBezTo>
                        <a:pt x="3255" y="151898"/>
                        <a:pt x="9783" y="152400"/>
                        <a:pt x="0" y="15240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6362700" y="3148013"/>
                  <a:ext cx="255436" cy="185737"/>
                </a:xfrm>
                <a:custGeom>
                  <a:avLst/>
                  <a:gdLst>
                    <a:gd name="connsiteX0" fmla="*/ 228600 w 255436"/>
                    <a:gd name="connsiteY0" fmla="*/ 0 h 185737"/>
                    <a:gd name="connsiteX1" fmla="*/ 252413 w 255436"/>
                    <a:gd name="connsiteY1" fmla="*/ 19050 h 185737"/>
                    <a:gd name="connsiteX2" fmla="*/ 233363 w 255436"/>
                    <a:gd name="connsiteY2" fmla="*/ 61912 h 185737"/>
                    <a:gd name="connsiteX3" fmla="*/ 219075 w 255436"/>
                    <a:gd name="connsiteY3" fmla="*/ 66675 h 185737"/>
                    <a:gd name="connsiteX4" fmla="*/ 214313 w 255436"/>
                    <a:gd name="connsiteY4" fmla="*/ 85725 h 185737"/>
                    <a:gd name="connsiteX5" fmla="*/ 209550 w 255436"/>
                    <a:gd name="connsiteY5" fmla="*/ 114300 h 185737"/>
                    <a:gd name="connsiteX6" fmla="*/ 200025 w 255436"/>
                    <a:gd name="connsiteY6" fmla="*/ 142875 h 185737"/>
                    <a:gd name="connsiteX7" fmla="*/ 190500 w 255436"/>
                    <a:gd name="connsiteY7" fmla="*/ 176212 h 185737"/>
                    <a:gd name="connsiteX8" fmla="*/ 176213 w 255436"/>
                    <a:gd name="connsiteY8" fmla="*/ 185737 h 185737"/>
                    <a:gd name="connsiteX9" fmla="*/ 166688 w 255436"/>
                    <a:gd name="connsiteY9" fmla="*/ 171450 h 185737"/>
                    <a:gd name="connsiteX10" fmla="*/ 157163 w 255436"/>
                    <a:gd name="connsiteY10" fmla="*/ 71437 h 185737"/>
                    <a:gd name="connsiteX11" fmla="*/ 142875 w 255436"/>
                    <a:gd name="connsiteY11" fmla="*/ 42862 h 185737"/>
                    <a:gd name="connsiteX12" fmla="*/ 80963 w 255436"/>
                    <a:gd name="connsiteY12" fmla="*/ 38100 h 185737"/>
                    <a:gd name="connsiteX13" fmla="*/ 52388 w 255436"/>
                    <a:gd name="connsiteY13" fmla="*/ 28575 h 185737"/>
                    <a:gd name="connsiteX14" fmla="*/ 23813 w 255436"/>
                    <a:gd name="connsiteY14" fmla="*/ 9525 h 185737"/>
                    <a:gd name="connsiteX15" fmla="*/ 0 w 255436"/>
                    <a:gd name="connsiteY15" fmla="*/ 0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5436" h="185737">
                      <a:moveTo>
                        <a:pt x="228600" y="0"/>
                      </a:moveTo>
                      <a:cubicBezTo>
                        <a:pt x="236538" y="6350"/>
                        <a:pt x="248939" y="9497"/>
                        <a:pt x="252413" y="19050"/>
                      </a:cubicBezTo>
                      <a:cubicBezTo>
                        <a:pt x="261180" y="43160"/>
                        <a:pt x="249678" y="53754"/>
                        <a:pt x="233363" y="61912"/>
                      </a:cubicBezTo>
                      <a:cubicBezTo>
                        <a:pt x="228873" y="64157"/>
                        <a:pt x="223838" y="65087"/>
                        <a:pt x="219075" y="66675"/>
                      </a:cubicBezTo>
                      <a:cubicBezTo>
                        <a:pt x="217488" y="73025"/>
                        <a:pt x="215597" y="79307"/>
                        <a:pt x="214313" y="85725"/>
                      </a:cubicBezTo>
                      <a:cubicBezTo>
                        <a:pt x="212419" y="95194"/>
                        <a:pt x="211892" y="104932"/>
                        <a:pt x="209550" y="114300"/>
                      </a:cubicBezTo>
                      <a:cubicBezTo>
                        <a:pt x="207115" y="124040"/>
                        <a:pt x="202460" y="133134"/>
                        <a:pt x="200025" y="142875"/>
                      </a:cubicBezTo>
                      <a:cubicBezTo>
                        <a:pt x="199713" y="144123"/>
                        <a:pt x="192986" y="173104"/>
                        <a:pt x="190500" y="176212"/>
                      </a:cubicBezTo>
                      <a:cubicBezTo>
                        <a:pt x="186924" y="180681"/>
                        <a:pt x="180975" y="182562"/>
                        <a:pt x="176213" y="185737"/>
                      </a:cubicBezTo>
                      <a:cubicBezTo>
                        <a:pt x="173038" y="180975"/>
                        <a:pt x="169248" y="176569"/>
                        <a:pt x="166688" y="171450"/>
                      </a:cubicBezTo>
                      <a:cubicBezTo>
                        <a:pt x="153719" y="145513"/>
                        <a:pt x="157389" y="73810"/>
                        <a:pt x="157163" y="71437"/>
                      </a:cubicBezTo>
                      <a:cubicBezTo>
                        <a:pt x="156709" y="66667"/>
                        <a:pt x="148207" y="44284"/>
                        <a:pt x="142875" y="42862"/>
                      </a:cubicBezTo>
                      <a:cubicBezTo>
                        <a:pt x="122876" y="37529"/>
                        <a:pt x="101600" y="39687"/>
                        <a:pt x="80963" y="38100"/>
                      </a:cubicBezTo>
                      <a:cubicBezTo>
                        <a:pt x="71438" y="34925"/>
                        <a:pt x="60742" y="34144"/>
                        <a:pt x="52388" y="28575"/>
                      </a:cubicBezTo>
                      <a:cubicBezTo>
                        <a:pt x="42863" y="22225"/>
                        <a:pt x="34673" y="13145"/>
                        <a:pt x="23813" y="9525"/>
                      </a:cubicBezTo>
                      <a:cubicBezTo>
                        <a:pt x="6157" y="3639"/>
                        <a:pt x="14015" y="7007"/>
                        <a:pt x="0" y="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6719888" y="3976688"/>
                  <a:ext cx="147637" cy="52387"/>
                </a:xfrm>
                <a:custGeom>
                  <a:avLst/>
                  <a:gdLst>
                    <a:gd name="connsiteX0" fmla="*/ 147637 w 147637"/>
                    <a:gd name="connsiteY0" fmla="*/ 47625 h 52387"/>
                    <a:gd name="connsiteX1" fmla="*/ 123825 w 147637"/>
                    <a:gd name="connsiteY1" fmla="*/ 52387 h 52387"/>
                    <a:gd name="connsiteX2" fmla="*/ 90487 w 147637"/>
                    <a:gd name="connsiteY2" fmla="*/ 42862 h 52387"/>
                    <a:gd name="connsiteX3" fmla="*/ 80962 w 147637"/>
                    <a:gd name="connsiteY3" fmla="*/ 28575 h 52387"/>
                    <a:gd name="connsiteX4" fmla="*/ 42862 w 147637"/>
                    <a:gd name="connsiteY4" fmla="*/ 23812 h 52387"/>
                    <a:gd name="connsiteX5" fmla="*/ 28575 w 147637"/>
                    <a:gd name="connsiteY5" fmla="*/ 19050 h 52387"/>
                    <a:gd name="connsiteX6" fmla="*/ 0 w 147637"/>
                    <a:gd name="connsiteY6" fmla="*/ 0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637" h="52387">
                      <a:moveTo>
                        <a:pt x="147637" y="47625"/>
                      </a:moveTo>
                      <a:cubicBezTo>
                        <a:pt x="139700" y="49212"/>
                        <a:pt x="131919" y="52387"/>
                        <a:pt x="123825" y="52387"/>
                      </a:cubicBezTo>
                      <a:cubicBezTo>
                        <a:pt x="117842" y="52387"/>
                        <a:pt x="97227" y="45109"/>
                        <a:pt x="90487" y="42862"/>
                      </a:cubicBezTo>
                      <a:cubicBezTo>
                        <a:pt x="87312" y="38100"/>
                        <a:pt x="86276" y="30701"/>
                        <a:pt x="80962" y="28575"/>
                      </a:cubicBezTo>
                      <a:cubicBezTo>
                        <a:pt x="69079" y="23822"/>
                        <a:pt x="55454" y="26102"/>
                        <a:pt x="42862" y="23812"/>
                      </a:cubicBezTo>
                      <a:cubicBezTo>
                        <a:pt x="37923" y="22914"/>
                        <a:pt x="33337" y="20637"/>
                        <a:pt x="28575" y="19050"/>
                      </a:cubicBezTo>
                      <a:lnTo>
                        <a:pt x="0" y="0"/>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6796088" y="5534025"/>
                  <a:ext cx="176212" cy="119494"/>
                </a:xfrm>
                <a:custGeom>
                  <a:avLst/>
                  <a:gdLst>
                    <a:gd name="connsiteX0" fmla="*/ 71437 w 176212"/>
                    <a:gd name="connsiteY0" fmla="*/ 0 h 119494"/>
                    <a:gd name="connsiteX1" fmla="*/ 85725 w 176212"/>
                    <a:gd name="connsiteY1" fmla="*/ 23813 h 119494"/>
                    <a:gd name="connsiteX2" fmla="*/ 95250 w 176212"/>
                    <a:gd name="connsiteY2" fmla="*/ 38100 h 119494"/>
                    <a:gd name="connsiteX3" fmla="*/ 147637 w 176212"/>
                    <a:gd name="connsiteY3" fmla="*/ 52388 h 119494"/>
                    <a:gd name="connsiteX4" fmla="*/ 161925 w 176212"/>
                    <a:gd name="connsiteY4" fmla="*/ 61913 h 119494"/>
                    <a:gd name="connsiteX5" fmla="*/ 166687 w 176212"/>
                    <a:gd name="connsiteY5" fmla="*/ 76200 h 119494"/>
                    <a:gd name="connsiteX6" fmla="*/ 176212 w 176212"/>
                    <a:gd name="connsiteY6" fmla="*/ 90488 h 119494"/>
                    <a:gd name="connsiteX7" fmla="*/ 161925 w 176212"/>
                    <a:gd name="connsiteY7" fmla="*/ 100013 h 119494"/>
                    <a:gd name="connsiteX8" fmla="*/ 123825 w 176212"/>
                    <a:gd name="connsiteY8" fmla="*/ 90488 h 119494"/>
                    <a:gd name="connsiteX9" fmla="*/ 109537 w 176212"/>
                    <a:gd name="connsiteY9" fmla="*/ 80963 h 119494"/>
                    <a:gd name="connsiteX10" fmla="*/ 66675 w 176212"/>
                    <a:gd name="connsiteY10" fmla="*/ 95250 h 119494"/>
                    <a:gd name="connsiteX11" fmla="*/ 61912 w 176212"/>
                    <a:gd name="connsiteY11" fmla="*/ 109538 h 119494"/>
                    <a:gd name="connsiteX12" fmla="*/ 0 w 176212"/>
                    <a:gd name="connsiteY12" fmla="*/ 119063 h 11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212" h="119494">
                      <a:moveTo>
                        <a:pt x="71437" y="0"/>
                      </a:moveTo>
                      <a:cubicBezTo>
                        <a:pt x="76200" y="7938"/>
                        <a:pt x="80819" y="15963"/>
                        <a:pt x="85725" y="23813"/>
                      </a:cubicBezTo>
                      <a:cubicBezTo>
                        <a:pt x="88759" y="28667"/>
                        <a:pt x="90396" y="35067"/>
                        <a:pt x="95250" y="38100"/>
                      </a:cubicBezTo>
                      <a:cubicBezTo>
                        <a:pt x="106623" y="45208"/>
                        <a:pt x="134040" y="49668"/>
                        <a:pt x="147637" y="52388"/>
                      </a:cubicBezTo>
                      <a:cubicBezTo>
                        <a:pt x="152400" y="55563"/>
                        <a:pt x="158349" y="57443"/>
                        <a:pt x="161925" y="61913"/>
                      </a:cubicBezTo>
                      <a:cubicBezTo>
                        <a:pt x="165061" y="65833"/>
                        <a:pt x="164442" y="71710"/>
                        <a:pt x="166687" y="76200"/>
                      </a:cubicBezTo>
                      <a:cubicBezTo>
                        <a:pt x="169247" y="81320"/>
                        <a:pt x="173037" y="85725"/>
                        <a:pt x="176212" y="90488"/>
                      </a:cubicBezTo>
                      <a:cubicBezTo>
                        <a:pt x="171450" y="93663"/>
                        <a:pt x="167604" y="99303"/>
                        <a:pt x="161925" y="100013"/>
                      </a:cubicBezTo>
                      <a:cubicBezTo>
                        <a:pt x="153567" y="101058"/>
                        <a:pt x="133155" y="93598"/>
                        <a:pt x="123825" y="90488"/>
                      </a:cubicBezTo>
                      <a:cubicBezTo>
                        <a:pt x="119062" y="87313"/>
                        <a:pt x="115226" y="81595"/>
                        <a:pt x="109537" y="80963"/>
                      </a:cubicBezTo>
                      <a:cubicBezTo>
                        <a:pt x="87537" y="78518"/>
                        <a:pt x="81753" y="85198"/>
                        <a:pt x="66675" y="95250"/>
                      </a:cubicBezTo>
                      <a:cubicBezTo>
                        <a:pt x="65087" y="100013"/>
                        <a:pt x="65997" y="106620"/>
                        <a:pt x="61912" y="109538"/>
                      </a:cubicBezTo>
                      <a:cubicBezTo>
                        <a:pt x="43657" y="122577"/>
                        <a:pt x="20287" y="119063"/>
                        <a:pt x="0" y="119063"/>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2" name="フリーフォーム 11"/>
            <p:cNvSpPr/>
            <p:nvPr/>
          </p:nvSpPr>
          <p:spPr>
            <a:xfrm>
              <a:off x="6594161" y="1704109"/>
              <a:ext cx="2549839" cy="4890655"/>
            </a:xfrm>
            <a:custGeom>
              <a:avLst/>
              <a:gdLst>
                <a:gd name="connsiteX0" fmla="*/ 2549839 w 2549839"/>
                <a:gd name="connsiteY0" fmla="*/ 0 h 4890655"/>
                <a:gd name="connsiteX1" fmla="*/ 1025839 w 2549839"/>
                <a:gd name="connsiteY1" fmla="*/ 374073 h 4890655"/>
                <a:gd name="connsiteX2" fmla="*/ 859584 w 2549839"/>
                <a:gd name="connsiteY2" fmla="*/ 1274618 h 4890655"/>
                <a:gd name="connsiteX3" fmla="*/ 471657 w 2549839"/>
                <a:gd name="connsiteY3" fmla="*/ 1399309 h 4890655"/>
                <a:gd name="connsiteX4" fmla="*/ 374675 w 2549839"/>
                <a:gd name="connsiteY4" fmla="*/ 1884218 h 4890655"/>
                <a:gd name="connsiteX5" fmla="*/ 277694 w 2549839"/>
                <a:gd name="connsiteY5" fmla="*/ 2660073 h 4890655"/>
                <a:gd name="connsiteX6" fmla="*/ 603 w 2549839"/>
                <a:gd name="connsiteY6" fmla="*/ 3685309 h 4890655"/>
                <a:gd name="connsiteX7" fmla="*/ 360821 w 2549839"/>
                <a:gd name="connsiteY7" fmla="*/ 3837709 h 4890655"/>
                <a:gd name="connsiteX8" fmla="*/ 554784 w 2549839"/>
                <a:gd name="connsiteY8" fmla="*/ 4170218 h 4890655"/>
                <a:gd name="connsiteX9" fmla="*/ 208421 w 2549839"/>
                <a:gd name="connsiteY9" fmla="*/ 4890655 h 4890655"/>
                <a:gd name="connsiteX0" fmla="*/ 2549839 w 2549839"/>
                <a:gd name="connsiteY0" fmla="*/ 0 h 4890655"/>
                <a:gd name="connsiteX1" fmla="*/ 1025839 w 2549839"/>
                <a:gd name="connsiteY1" fmla="*/ 374073 h 4890655"/>
                <a:gd name="connsiteX2" fmla="*/ 831875 w 2549839"/>
                <a:gd name="connsiteY2" fmla="*/ 1136072 h 4890655"/>
                <a:gd name="connsiteX3" fmla="*/ 471657 w 2549839"/>
                <a:gd name="connsiteY3" fmla="*/ 1399309 h 4890655"/>
                <a:gd name="connsiteX4" fmla="*/ 374675 w 2549839"/>
                <a:gd name="connsiteY4" fmla="*/ 1884218 h 4890655"/>
                <a:gd name="connsiteX5" fmla="*/ 277694 w 2549839"/>
                <a:gd name="connsiteY5" fmla="*/ 2660073 h 4890655"/>
                <a:gd name="connsiteX6" fmla="*/ 603 w 2549839"/>
                <a:gd name="connsiteY6" fmla="*/ 3685309 h 4890655"/>
                <a:gd name="connsiteX7" fmla="*/ 360821 w 2549839"/>
                <a:gd name="connsiteY7" fmla="*/ 3837709 h 4890655"/>
                <a:gd name="connsiteX8" fmla="*/ 554784 w 2549839"/>
                <a:gd name="connsiteY8" fmla="*/ 4170218 h 4890655"/>
                <a:gd name="connsiteX9" fmla="*/ 208421 w 2549839"/>
                <a:gd name="connsiteY9" fmla="*/ 4890655 h 489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9839" h="4890655">
                  <a:moveTo>
                    <a:pt x="2549839" y="0"/>
                  </a:moveTo>
                  <a:cubicBezTo>
                    <a:pt x="1928693" y="80818"/>
                    <a:pt x="1312166" y="184728"/>
                    <a:pt x="1025839" y="374073"/>
                  </a:cubicBezTo>
                  <a:cubicBezTo>
                    <a:pt x="739512" y="563418"/>
                    <a:pt x="924239" y="965200"/>
                    <a:pt x="831875" y="1136072"/>
                  </a:cubicBezTo>
                  <a:cubicBezTo>
                    <a:pt x="739511" y="1306944"/>
                    <a:pt x="547857" y="1274618"/>
                    <a:pt x="471657" y="1399309"/>
                  </a:cubicBezTo>
                  <a:cubicBezTo>
                    <a:pt x="395457" y="1524000"/>
                    <a:pt x="407002" y="1674091"/>
                    <a:pt x="374675" y="1884218"/>
                  </a:cubicBezTo>
                  <a:cubicBezTo>
                    <a:pt x="342348" y="2094345"/>
                    <a:pt x="340039" y="2359891"/>
                    <a:pt x="277694" y="2660073"/>
                  </a:cubicBezTo>
                  <a:cubicBezTo>
                    <a:pt x="215349" y="2960255"/>
                    <a:pt x="-13251" y="3489036"/>
                    <a:pt x="603" y="3685309"/>
                  </a:cubicBezTo>
                  <a:cubicBezTo>
                    <a:pt x="14457" y="3881582"/>
                    <a:pt x="268457" y="3756891"/>
                    <a:pt x="360821" y="3837709"/>
                  </a:cubicBezTo>
                  <a:cubicBezTo>
                    <a:pt x="453185" y="3918527"/>
                    <a:pt x="580184" y="3994727"/>
                    <a:pt x="554784" y="4170218"/>
                  </a:cubicBezTo>
                  <a:cubicBezTo>
                    <a:pt x="529384" y="4345709"/>
                    <a:pt x="368902" y="4618182"/>
                    <a:pt x="208421" y="4890655"/>
                  </a:cubicBezTo>
                </a:path>
              </a:pathLst>
            </a:custGeom>
            <a:noFill/>
            <a:ln w="38100">
              <a:solidFill>
                <a:srgbClr val="0070C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7524328" y="3033824"/>
              <a:ext cx="1420582" cy="584775"/>
            </a:xfrm>
            <a:prstGeom prst="rect">
              <a:avLst/>
            </a:prstGeom>
            <a:noFill/>
          </p:spPr>
          <p:txBody>
            <a:bodyPr wrap="none" rtlCol="0" anchor="ctr" anchorCtr="0">
              <a:spAutoFit/>
            </a:bodyPr>
            <a:lstStyle/>
            <a:p>
              <a:r>
                <a:rPr kumimoji="1" lang="ja-JP" altLang="en-US" sz="3200" b="1" dirty="0" smtClean="0">
                  <a:solidFill>
                    <a:srgbClr val="0070C0"/>
                  </a:solidFill>
                  <a:latin typeface="HGSｺﾞｼｯｸM" panose="020B0600000000000000" pitchFamily="50" charset="-128"/>
                  <a:ea typeface="HGSｺﾞｼｯｸM" panose="020B0600000000000000" pitchFamily="50" charset="-128"/>
                </a:rPr>
                <a:t>奈良県</a:t>
              </a:r>
              <a:endParaRPr kumimoji="1" lang="ja-JP" altLang="en-US" sz="3200" b="1" dirty="0">
                <a:solidFill>
                  <a:srgbClr val="0070C0"/>
                </a:solidFill>
                <a:latin typeface="HGSｺﾞｼｯｸM" panose="020B0600000000000000" pitchFamily="50" charset="-128"/>
                <a:ea typeface="HGSｺﾞｼｯｸM" panose="020B0600000000000000" pitchFamily="50" charset="-128"/>
              </a:endParaRPr>
            </a:p>
          </p:txBody>
        </p:sp>
      </p:grpSp>
      <p:sp>
        <p:nvSpPr>
          <p:cNvPr id="14" name="スライド番号プレースホルダー 13"/>
          <p:cNvSpPr>
            <a:spLocks noGrp="1"/>
          </p:cNvSpPr>
          <p:nvPr>
            <p:ph type="sldNum" sz="quarter" idx="12"/>
          </p:nvPr>
        </p:nvSpPr>
        <p:spPr/>
        <p:txBody>
          <a:bodyPr/>
          <a:lstStyle/>
          <a:p>
            <a:fld id="{40F85341-AB73-4280-8395-A80C95690EE8}" type="slidenum">
              <a:rPr kumimoji="1" lang="ja-JP" altLang="en-US" smtClean="0"/>
              <a:t>20</a:t>
            </a:fld>
            <a:endParaRPr kumimoji="1" lang="ja-JP" altLang="en-US"/>
          </a:p>
        </p:txBody>
      </p:sp>
    </p:spTree>
    <p:extLst>
      <p:ext uri="{BB962C8B-B14F-4D97-AF65-F5344CB8AC3E}">
        <p14:creationId xmlns:p14="http://schemas.microsoft.com/office/powerpoint/2010/main" val="2343558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フッター プレースホルダー 30"/>
          <p:cNvSpPr>
            <a:spLocks noGrp="1"/>
          </p:cNvSpPr>
          <p:nvPr>
            <p:ph type="ftr" sz="quarter" idx="11"/>
          </p:nvPr>
        </p:nvSpPr>
        <p:spPr/>
        <p:txBody>
          <a:bodyPr/>
          <a:lstStyle/>
          <a:p>
            <a:r>
              <a:rPr kumimoji="1" lang="ja-JP" altLang="en-US" dirty="0" smtClean="0"/>
              <a:t>資料６</a:t>
            </a:r>
            <a:endParaRPr kumimoji="1" lang="ja-JP" altLang="en-US" dirty="0"/>
          </a:p>
        </p:txBody>
      </p:sp>
      <p:sp>
        <p:nvSpPr>
          <p:cNvPr id="15" name="タイトル 14"/>
          <p:cNvSpPr>
            <a:spLocks noGrp="1"/>
          </p:cNvSpPr>
          <p:nvPr>
            <p:ph type="title"/>
          </p:nvPr>
        </p:nvSpPr>
        <p:spPr/>
        <p:txBody>
          <a:bodyPr/>
          <a:lstStyle/>
          <a:p>
            <a:r>
              <a:rPr lang="ja-JP" altLang="en-US" dirty="0" smtClean="0">
                <a:latin typeface="HGSｺﾞｼｯｸM" panose="020B0600000000000000" pitchFamily="50" charset="-128"/>
                <a:ea typeface="HGSｺﾞｼｯｸM" panose="020B0600000000000000" pitchFamily="50" charset="-128"/>
              </a:rPr>
              <a:t>６．大阪府の通行規制区間</a:t>
            </a:r>
            <a:endParaRPr kumimoji="1" lang="ja-JP" altLang="en-US" dirty="0"/>
          </a:p>
        </p:txBody>
      </p:sp>
      <p:grpSp>
        <p:nvGrpSpPr>
          <p:cNvPr id="2" name="グループ化 1"/>
          <p:cNvGrpSpPr/>
          <p:nvPr/>
        </p:nvGrpSpPr>
        <p:grpSpPr>
          <a:xfrm>
            <a:off x="-99317" y="93551"/>
            <a:ext cx="9261836" cy="6636327"/>
            <a:chOff x="-110836" y="55418"/>
            <a:chExt cx="9261836" cy="6636327"/>
          </a:xfrm>
        </p:grpSpPr>
        <p:grpSp>
          <p:nvGrpSpPr>
            <p:cNvPr id="14" name="グループ化 13"/>
            <p:cNvGrpSpPr/>
            <p:nvPr/>
          </p:nvGrpSpPr>
          <p:grpSpPr>
            <a:xfrm>
              <a:off x="7000" y="116632"/>
              <a:ext cx="9144000" cy="6465641"/>
              <a:chOff x="0" y="196179"/>
              <a:chExt cx="9144000" cy="6465641"/>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179"/>
                <a:ext cx="9144000" cy="6465641"/>
              </a:xfrm>
              <a:prstGeom prst="rect">
                <a:avLst/>
              </a:prstGeom>
              <a:ln w="47625">
                <a:noFill/>
              </a:ln>
            </p:spPr>
          </p:pic>
          <p:grpSp>
            <p:nvGrpSpPr>
              <p:cNvPr id="3" name="グループ化 2"/>
              <p:cNvGrpSpPr/>
              <p:nvPr/>
            </p:nvGrpSpPr>
            <p:grpSpPr>
              <a:xfrm>
                <a:off x="190500" y="2528888"/>
                <a:ext cx="4895850" cy="2919412"/>
                <a:chOff x="190500" y="2528888"/>
                <a:chExt cx="4895850" cy="2919412"/>
              </a:xfrm>
            </p:grpSpPr>
            <p:sp>
              <p:nvSpPr>
                <p:cNvPr id="5" name="フリーフォーム 4"/>
                <p:cNvSpPr/>
                <p:nvPr/>
              </p:nvSpPr>
              <p:spPr>
                <a:xfrm>
                  <a:off x="4976813" y="2528888"/>
                  <a:ext cx="57150" cy="119211"/>
                </a:xfrm>
                <a:custGeom>
                  <a:avLst/>
                  <a:gdLst>
                    <a:gd name="connsiteX0" fmla="*/ 23812 w 57150"/>
                    <a:gd name="connsiteY0" fmla="*/ 0 h 119211"/>
                    <a:gd name="connsiteX1" fmla="*/ 14287 w 57150"/>
                    <a:gd name="connsiteY1" fmla="*/ 23812 h 119211"/>
                    <a:gd name="connsiteX2" fmla="*/ 0 w 57150"/>
                    <a:gd name="connsiteY2" fmla="*/ 52387 h 119211"/>
                    <a:gd name="connsiteX3" fmla="*/ 4762 w 57150"/>
                    <a:gd name="connsiteY3" fmla="*/ 76200 h 119211"/>
                    <a:gd name="connsiteX4" fmla="*/ 9525 w 57150"/>
                    <a:gd name="connsiteY4" fmla="*/ 90487 h 119211"/>
                    <a:gd name="connsiteX5" fmla="*/ 23812 w 57150"/>
                    <a:gd name="connsiteY5" fmla="*/ 95250 h 119211"/>
                    <a:gd name="connsiteX6" fmla="*/ 38100 w 57150"/>
                    <a:gd name="connsiteY6" fmla="*/ 104775 h 119211"/>
                    <a:gd name="connsiteX7" fmla="*/ 57150 w 57150"/>
                    <a:gd name="connsiteY7" fmla="*/ 119062 h 11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119211">
                      <a:moveTo>
                        <a:pt x="23812" y="0"/>
                      </a:moveTo>
                      <a:cubicBezTo>
                        <a:pt x="20637" y="7937"/>
                        <a:pt x="18110" y="16166"/>
                        <a:pt x="14287" y="23812"/>
                      </a:cubicBezTo>
                      <a:cubicBezTo>
                        <a:pt x="-4175" y="60737"/>
                        <a:pt x="11968" y="16481"/>
                        <a:pt x="0" y="52387"/>
                      </a:cubicBezTo>
                      <a:cubicBezTo>
                        <a:pt x="1587" y="60325"/>
                        <a:pt x="2799" y="68347"/>
                        <a:pt x="4762" y="76200"/>
                      </a:cubicBezTo>
                      <a:cubicBezTo>
                        <a:pt x="5980" y="81070"/>
                        <a:pt x="5975" y="86937"/>
                        <a:pt x="9525" y="90487"/>
                      </a:cubicBezTo>
                      <a:cubicBezTo>
                        <a:pt x="13075" y="94037"/>
                        <a:pt x="19322" y="93005"/>
                        <a:pt x="23812" y="95250"/>
                      </a:cubicBezTo>
                      <a:cubicBezTo>
                        <a:pt x="28932" y="97810"/>
                        <a:pt x="33337" y="101600"/>
                        <a:pt x="38100" y="104775"/>
                      </a:cubicBezTo>
                      <a:cubicBezTo>
                        <a:pt x="49386" y="121704"/>
                        <a:pt x="41901" y="119062"/>
                        <a:pt x="57150" y="119062"/>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4162425" y="2952750"/>
                  <a:ext cx="234262" cy="390525"/>
                </a:xfrm>
                <a:custGeom>
                  <a:avLst/>
                  <a:gdLst>
                    <a:gd name="connsiteX0" fmla="*/ 171450 w 234262"/>
                    <a:gd name="connsiteY0" fmla="*/ 0 h 390525"/>
                    <a:gd name="connsiteX1" fmla="*/ 180975 w 234262"/>
                    <a:gd name="connsiteY1" fmla="*/ 23813 h 390525"/>
                    <a:gd name="connsiteX2" fmla="*/ 200025 w 234262"/>
                    <a:gd name="connsiteY2" fmla="*/ 52388 h 390525"/>
                    <a:gd name="connsiteX3" fmla="*/ 209550 w 234262"/>
                    <a:gd name="connsiteY3" fmla="*/ 66675 h 390525"/>
                    <a:gd name="connsiteX4" fmla="*/ 223838 w 234262"/>
                    <a:gd name="connsiteY4" fmla="*/ 95250 h 390525"/>
                    <a:gd name="connsiteX5" fmla="*/ 233363 w 234262"/>
                    <a:gd name="connsiteY5" fmla="*/ 180975 h 390525"/>
                    <a:gd name="connsiteX6" fmla="*/ 219075 w 234262"/>
                    <a:gd name="connsiteY6" fmla="*/ 261938 h 390525"/>
                    <a:gd name="connsiteX7" fmla="*/ 204788 w 234262"/>
                    <a:gd name="connsiteY7" fmla="*/ 271463 h 390525"/>
                    <a:gd name="connsiteX8" fmla="*/ 195263 w 234262"/>
                    <a:gd name="connsiteY8" fmla="*/ 285750 h 390525"/>
                    <a:gd name="connsiteX9" fmla="*/ 147638 w 234262"/>
                    <a:gd name="connsiteY9" fmla="*/ 300038 h 390525"/>
                    <a:gd name="connsiteX10" fmla="*/ 119063 w 234262"/>
                    <a:gd name="connsiteY10" fmla="*/ 314325 h 390525"/>
                    <a:gd name="connsiteX11" fmla="*/ 109538 w 234262"/>
                    <a:gd name="connsiteY11" fmla="*/ 328613 h 390525"/>
                    <a:gd name="connsiteX12" fmla="*/ 80963 w 234262"/>
                    <a:gd name="connsiteY12" fmla="*/ 347663 h 390525"/>
                    <a:gd name="connsiteX13" fmla="*/ 66675 w 234262"/>
                    <a:gd name="connsiteY13" fmla="*/ 357188 h 390525"/>
                    <a:gd name="connsiteX14" fmla="*/ 52388 w 234262"/>
                    <a:gd name="connsiteY14" fmla="*/ 361950 h 390525"/>
                    <a:gd name="connsiteX15" fmla="*/ 19050 w 234262"/>
                    <a:gd name="connsiteY15" fmla="*/ 371475 h 390525"/>
                    <a:gd name="connsiteX16" fmla="*/ 0 w 234262"/>
                    <a:gd name="connsiteY16" fmla="*/ 3905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4262" h="390525">
                      <a:moveTo>
                        <a:pt x="171450" y="0"/>
                      </a:moveTo>
                      <a:cubicBezTo>
                        <a:pt x="174625" y="7938"/>
                        <a:pt x="176881" y="16308"/>
                        <a:pt x="180975" y="23813"/>
                      </a:cubicBezTo>
                      <a:cubicBezTo>
                        <a:pt x="186457" y="33863"/>
                        <a:pt x="193675" y="42863"/>
                        <a:pt x="200025" y="52388"/>
                      </a:cubicBezTo>
                      <a:cubicBezTo>
                        <a:pt x="203200" y="57150"/>
                        <a:pt x="207740" y="61245"/>
                        <a:pt x="209550" y="66675"/>
                      </a:cubicBezTo>
                      <a:cubicBezTo>
                        <a:pt x="216123" y="86393"/>
                        <a:pt x="211528" y="76786"/>
                        <a:pt x="223838" y="95250"/>
                      </a:cubicBezTo>
                      <a:cubicBezTo>
                        <a:pt x="235074" y="128962"/>
                        <a:pt x="233363" y="119822"/>
                        <a:pt x="233363" y="180975"/>
                      </a:cubicBezTo>
                      <a:cubicBezTo>
                        <a:pt x="233363" y="205593"/>
                        <a:pt x="239631" y="241381"/>
                        <a:pt x="219075" y="261938"/>
                      </a:cubicBezTo>
                      <a:cubicBezTo>
                        <a:pt x="215028" y="265985"/>
                        <a:pt x="209550" y="268288"/>
                        <a:pt x="204788" y="271463"/>
                      </a:cubicBezTo>
                      <a:cubicBezTo>
                        <a:pt x="201613" y="276225"/>
                        <a:pt x="199310" y="281703"/>
                        <a:pt x="195263" y="285750"/>
                      </a:cubicBezTo>
                      <a:cubicBezTo>
                        <a:pt x="180824" y="300189"/>
                        <a:pt x="168621" y="297040"/>
                        <a:pt x="147638" y="300038"/>
                      </a:cubicBezTo>
                      <a:cubicBezTo>
                        <a:pt x="136017" y="303911"/>
                        <a:pt x="128296" y="305092"/>
                        <a:pt x="119063" y="314325"/>
                      </a:cubicBezTo>
                      <a:cubicBezTo>
                        <a:pt x="115016" y="318373"/>
                        <a:pt x="113846" y="324844"/>
                        <a:pt x="109538" y="328613"/>
                      </a:cubicBezTo>
                      <a:cubicBezTo>
                        <a:pt x="100923" y="336151"/>
                        <a:pt x="90488" y="341313"/>
                        <a:pt x="80963" y="347663"/>
                      </a:cubicBezTo>
                      <a:cubicBezTo>
                        <a:pt x="76200" y="350838"/>
                        <a:pt x="72105" y="355378"/>
                        <a:pt x="66675" y="357188"/>
                      </a:cubicBezTo>
                      <a:cubicBezTo>
                        <a:pt x="61913" y="358775"/>
                        <a:pt x="57215" y="360571"/>
                        <a:pt x="52388" y="361950"/>
                      </a:cubicBezTo>
                      <a:cubicBezTo>
                        <a:pt x="10519" y="373913"/>
                        <a:pt x="53314" y="360055"/>
                        <a:pt x="19050" y="371475"/>
                      </a:cubicBezTo>
                      <a:cubicBezTo>
                        <a:pt x="1809" y="382969"/>
                        <a:pt x="7323" y="375881"/>
                        <a:pt x="0" y="39052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3914775" y="3138488"/>
                  <a:ext cx="338575" cy="395287"/>
                </a:xfrm>
                <a:custGeom>
                  <a:avLst/>
                  <a:gdLst>
                    <a:gd name="connsiteX0" fmla="*/ 0 w 338575"/>
                    <a:gd name="connsiteY0" fmla="*/ 0 h 395287"/>
                    <a:gd name="connsiteX1" fmla="*/ 23813 w 338575"/>
                    <a:gd name="connsiteY1" fmla="*/ 4762 h 395287"/>
                    <a:gd name="connsiteX2" fmla="*/ 85725 w 338575"/>
                    <a:gd name="connsiteY2" fmla="*/ 14287 h 395287"/>
                    <a:gd name="connsiteX3" fmla="*/ 95250 w 338575"/>
                    <a:gd name="connsiteY3" fmla="*/ 42862 h 395287"/>
                    <a:gd name="connsiteX4" fmla="*/ 123825 w 338575"/>
                    <a:gd name="connsiteY4" fmla="*/ 52387 h 395287"/>
                    <a:gd name="connsiteX5" fmla="*/ 138113 w 338575"/>
                    <a:gd name="connsiteY5" fmla="*/ 57150 h 395287"/>
                    <a:gd name="connsiteX6" fmla="*/ 152400 w 338575"/>
                    <a:gd name="connsiteY6" fmla="*/ 66675 h 395287"/>
                    <a:gd name="connsiteX7" fmla="*/ 161925 w 338575"/>
                    <a:gd name="connsiteY7" fmla="*/ 80962 h 395287"/>
                    <a:gd name="connsiteX8" fmla="*/ 176213 w 338575"/>
                    <a:gd name="connsiteY8" fmla="*/ 90487 h 395287"/>
                    <a:gd name="connsiteX9" fmla="*/ 190500 w 338575"/>
                    <a:gd name="connsiteY9" fmla="*/ 138112 h 395287"/>
                    <a:gd name="connsiteX10" fmla="*/ 195263 w 338575"/>
                    <a:gd name="connsiteY10" fmla="*/ 152400 h 395287"/>
                    <a:gd name="connsiteX11" fmla="*/ 209550 w 338575"/>
                    <a:gd name="connsiteY11" fmla="*/ 161925 h 395287"/>
                    <a:gd name="connsiteX12" fmla="*/ 214313 w 338575"/>
                    <a:gd name="connsiteY12" fmla="*/ 176212 h 395287"/>
                    <a:gd name="connsiteX13" fmla="*/ 223838 w 338575"/>
                    <a:gd name="connsiteY13" fmla="*/ 190500 h 395287"/>
                    <a:gd name="connsiteX14" fmla="*/ 233363 w 338575"/>
                    <a:gd name="connsiteY14" fmla="*/ 247650 h 395287"/>
                    <a:gd name="connsiteX15" fmla="*/ 242888 w 338575"/>
                    <a:gd name="connsiteY15" fmla="*/ 276225 h 395287"/>
                    <a:gd name="connsiteX16" fmla="*/ 271463 w 338575"/>
                    <a:gd name="connsiteY16" fmla="*/ 285750 h 395287"/>
                    <a:gd name="connsiteX17" fmla="*/ 276225 w 338575"/>
                    <a:gd name="connsiteY17" fmla="*/ 300037 h 395287"/>
                    <a:gd name="connsiteX18" fmla="*/ 280988 w 338575"/>
                    <a:gd name="connsiteY18" fmla="*/ 328612 h 395287"/>
                    <a:gd name="connsiteX19" fmla="*/ 309563 w 338575"/>
                    <a:gd name="connsiteY19" fmla="*/ 338137 h 395287"/>
                    <a:gd name="connsiteX20" fmla="*/ 323850 w 338575"/>
                    <a:gd name="connsiteY20" fmla="*/ 342900 h 395287"/>
                    <a:gd name="connsiteX21" fmla="*/ 338138 w 338575"/>
                    <a:gd name="connsiteY21" fmla="*/ 371475 h 395287"/>
                    <a:gd name="connsiteX22" fmla="*/ 338138 w 338575"/>
                    <a:gd name="connsiteY22" fmla="*/ 395287 h 39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8575" h="395287">
                      <a:moveTo>
                        <a:pt x="0" y="0"/>
                      </a:moveTo>
                      <a:cubicBezTo>
                        <a:pt x="7938" y="1587"/>
                        <a:pt x="15789" y="3692"/>
                        <a:pt x="23813" y="4762"/>
                      </a:cubicBezTo>
                      <a:cubicBezTo>
                        <a:pt x="85201" y="12947"/>
                        <a:pt x="53544" y="3561"/>
                        <a:pt x="85725" y="14287"/>
                      </a:cubicBezTo>
                      <a:cubicBezTo>
                        <a:pt x="88900" y="23812"/>
                        <a:pt x="85725" y="39687"/>
                        <a:pt x="95250" y="42862"/>
                      </a:cubicBezTo>
                      <a:lnTo>
                        <a:pt x="123825" y="52387"/>
                      </a:lnTo>
                      <a:cubicBezTo>
                        <a:pt x="128588" y="53975"/>
                        <a:pt x="133936" y="54365"/>
                        <a:pt x="138113" y="57150"/>
                      </a:cubicBezTo>
                      <a:lnTo>
                        <a:pt x="152400" y="66675"/>
                      </a:lnTo>
                      <a:cubicBezTo>
                        <a:pt x="155575" y="71437"/>
                        <a:pt x="157878" y="76915"/>
                        <a:pt x="161925" y="80962"/>
                      </a:cubicBezTo>
                      <a:cubicBezTo>
                        <a:pt x="165973" y="85009"/>
                        <a:pt x="173179" y="85633"/>
                        <a:pt x="176213" y="90487"/>
                      </a:cubicBezTo>
                      <a:cubicBezTo>
                        <a:pt x="182172" y="100021"/>
                        <a:pt x="186977" y="125783"/>
                        <a:pt x="190500" y="138112"/>
                      </a:cubicBezTo>
                      <a:cubicBezTo>
                        <a:pt x="191879" y="142939"/>
                        <a:pt x="192127" y="148480"/>
                        <a:pt x="195263" y="152400"/>
                      </a:cubicBezTo>
                      <a:cubicBezTo>
                        <a:pt x="198839" y="156869"/>
                        <a:pt x="204788" y="158750"/>
                        <a:pt x="209550" y="161925"/>
                      </a:cubicBezTo>
                      <a:cubicBezTo>
                        <a:pt x="211138" y="166687"/>
                        <a:pt x="212068" y="171722"/>
                        <a:pt x="214313" y="176212"/>
                      </a:cubicBezTo>
                      <a:cubicBezTo>
                        <a:pt x="216873" y="181332"/>
                        <a:pt x="222363" y="184969"/>
                        <a:pt x="223838" y="190500"/>
                      </a:cubicBezTo>
                      <a:cubicBezTo>
                        <a:pt x="228814" y="209161"/>
                        <a:pt x="227256" y="229328"/>
                        <a:pt x="233363" y="247650"/>
                      </a:cubicBezTo>
                      <a:cubicBezTo>
                        <a:pt x="236538" y="257175"/>
                        <a:pt x="233363" y="273050"/>
                        <a:pt x="242888" y="276225"/>
                      </a:cubicBezTo>
                      <a:lnTo>
                        <a:pt x="271463" y="285750"/>
                      </a:lnTo>
                      <a:cubicBezTo>
                        <a:pt x="273050" y="290512"/>
                        <a:pt x="276225" y="295017"/>
                        <a:pt x="276225" y="300037"/>
                      </a:cubicBezTo>
                      <a:cubicBezTo>
                        <a:pt x="276225" y="314415"/>
                        <a:pt x="261186" y="316236"/>
                        <a:pt x="280988" y="328612"/>
                      </a:cubicBezTo>
                      <a:cubicBezTo>
                        <a:pt x="289502" y="333933"/>
                        <a:pt x="300038" y="334962"/>
                        <a:pt x="309563" y="338137"/>
                      </a:cubicBezTo>
                      <a:lnTo>
                        <a:pt x="323850" y="342900"/>
                      </a:lnTo>
                      <a:cubicBezTo>
                        <a:pt x="330395" y="352718"/>
                        <a:pt x="336621" y="359341"/>
                        <a:pt x="338138" y="371475"/>
                      </a:cubicBezTo>
                      <a:cubicBezTo>
                        <a:pt x="339123" y="379351"/>
                        <a:pt x="338138" y="387350"/>
                        <a:pt x="338138" y="395287"/>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4552873" y="3543300"/>
                  <a:ext cx="257252" cy="147638"/>
                </a:xfrm>
                <a:custGeom>
                  <a:avLst/>
                  <a:gdLst>
                    <a:gd name="connsiteX0" fmla="*/ 257252 w 257252"/>
                    <a:gd name="connsiteY0" fmla="*/ 0 h 147638"/>
                    <a:gd name="connsiteX1" fmla="*/ 233440 w 257252"/>
                    <a:gd name="connsiteY1" fmla="*/ 9525 h 147638"/>
                    <a:gd name="connsiteX2" fmla="*/ 214390 w 257252"/>
                    <a:gd name="connsiteY2" fmla="*/ 38100 h 147638"/>
                    <a:gd name="connsiteX3" fmla="*/ 209627 w 257252"/>
                    <a:gd name="connsiteY3" fmla="*/ 66675 h 147638"/>
                    <a:gd name="connsiteX4" fmla="*/ 181052 w 257252"/>
                    <a:gd name="connsiteY4" fmla="*/ 76200 h 147638"/>
                    <a:gd name="connsiteX5" fmla="*/ 152477 w 257252"/>
                    <a:gd name="connsiteY5" fmla="*/ 71438 h 147638"/>
                    <a:gd name="connsiteX6" fmla="*/ 138190 w 257252"/>
                    <a:gd name="connsiteY6" fmla="*/ 66675 h 147638"/>
                    <a:gd name="connsiteX7" fmla="*/ 123902 w 257252"/>
                    <a:gd name="connsiteY7" fmla="*/ 76200 h 147638"/>
                    <a:gd name="connsiteX8" fmla="*/ 104852 w 257252"/>
                    <a:gd name="connsiteY8" fmla="*/ 119063 h 147638"/>
                    <a:gd name="connsiteX9" fmla="*/ 100090 w 257252"/>
                    <a:gd name="connsiteY9" fmla="*/ 142875 h 147638"/>
                    <a:gd name="connsiteX10" fmla="*/ 85802 w 257252"/>
                    <a:gd name="connsiteY10" fmla="*/ 147638 h 147638"/>
                    <a:gd name="connsiteX11" fmla="*/ 42940 w 257252"/>
                    <a:gd name="connsiteY11" fmla="*/ 138113 h 147638"/>
                    <a:gd name="connsiteX12" fmla="*/ 28652 w 257252"/>
                    <a:gd name="connsiteY12" fmla="*/ 128588 h 147638"/>
                    <a:gd name="connsiteX13" fmla="*/ 77 w 257252"/>
                    <a:gd name="connsiteY13"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252" h="147638">
                      <a:moveTo>
                        <a:pt x="257252" y="0"/>
                      </a:moveTo>
                      <a:cubicBezTo>
                        <a:pt x="249315" y="3175"/>
                        <a:pt x="239829" y="3845"/>
                        <a:pt x="233440" y="9525"/>
                      </a:cubicBezTo>
                      <a:cubicBezTo>
                        <a:pt x="224884" y="17130"/>
                        <a:pt x="214390" y="38100"/>
                        <a:pt x="214390" y="38100"/>
                      </a:cubicBezTo>
                      <a:cubicBezTo>
                        <a:pt x="212802" y="47625"/>
                        <a:pt x="215986" y="59408"/>
                        <a:pt x="209627" y="66675"/>
                      </a:cubicBezTo>
                      <a:cubicBezTo>
                        <a:pt x="203015" y="74231"/>
                        <a:pt x="181052" y="76200"/>
                        <a:pt x="181052" y="76200"/>
                      </a:cubicBezTo>
                      <a:cubicBezTo>
                        <a:pt x="171527" y="74613"/>
                        <a:pt x="161903" y="73533"/>
                        <a:pt x="152477" y="71438"/>
                      </a:cubicBezTo>
                      <a:cubicBezTo>
                        <a:pt x="147577" y="70349"/>
                        <a:pt x="143142" y="65850"/>
                        <a:pt x="138190" y="66675"/>
                      </a:cubicBezTo>
                      <a:cubicBezTo>
                        <a:pt x="132544" y="67616"/>
                        <a:pt x="128665" y="73025"/>
                        <a:pt x="123902" y="76200"/>
                      </a:cubicBezTo>
                      <a:cubicBezTo>
                        <a:pt x="112501" y="93302"/>
                        <a:pt x="109709" y="94775"/>
                        <a:pt x="104852" y="119063"/>
                      </a:cubicBezTo>
                      <a:cubicBezTo>
                        <a:pt x="103265" y="127000"/>
                        <a:pt x="104580" y="136140"/>
                        <a:pt x="100090" y="142875"/>
                      </a:cubicBezTo>
                      <a:cubicBezTo>
                        <a:pt x="97305" y="147052"/>
                        <a:pt x="90565" y="146050"/>
                        <a:pt x="85802" y="147638"/>
                      </a:cubicBezTo>
                      <a:cubicBezTo>
                        <a:pt x="74831" y="145809"/>
                        <a:pt x="54662" y="143974"/>
                        <a:pt x="42940" y="138113"/>
                      </a:cubicBezTo>
                      <a:cubicBezTo>
                        <a:pt x="37820" y="135553"/>
                        <a:pt x="33415" y="131763"/>
                        <a:pt x="28652" y="128588"/>
                      </a:cubicBezTo>
                      <a:cubicBezTo>
                        <a:pt x="-2935" y="139117"/>
                        <a:pt x="77" y="128073"/>
                        <a:pt x="77" y="147638"/>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4524375" y="3709988"/>
                  <a:ext cx="561975" cy="657225"/>
                </a:xfrm>
                <a:custGeom>
                  <a:avLst/>
                  <a:gdLst>
                    <a:gd name="connsiteX0" fmla="*/ 561975 w 561975"/>
                    <a:gd name="connsiteY0" fmla="*/ 657225 h 657225"/>
                    <a:gd name="connsiteX1" fmla="*/ 538163 w 561975"/>
                    <a:gd name="connsiteY1" fmla="*/ 652462 h 657225"/>
                    <a:gd name="connsiteX2" fmla="*/ 514350 w 561975"/>
                    <a:gd name="connsiteY2" fmla="*/ 619125 h 657225"/>
                    <a:gd name="connsiteX3" fmla="*/ 490538 w 561975"/>
                    <a:gd name="connsiteY3" fmla="*/ 595312 h 657225"/>
                    <a:gd name="connsiteX4" fmla="*/ 485775 w 561975"/>
                    <a:gd name="connsiteY4" fmla="*/ 581025 h 657225"/>
                    <a:gd name="connsiteX5" fmla="*/ 438150 w 561975"/>
                    <a:gd name="connsiteY5" fmla="*/ 576262 h 657225"/>
                    <a:gd name="connsiteX6" fmla="*/ 428625 w 561975"/>
                    <a:gd name="connsiteY6" fmla="*/ 561975 h 657225"/>
                    <a:gd name="connsiteX7" fmla="*/ 400050 w 561975"/>
                    <a:gd name="connsiteY7" fmla="*/ 547687 h 657225"/>
                    <a:gd name="connsiteX8" fmla="*/ 371475 w 561975"/>
                    <a:gd name="connsiteY8" fmla="*/ 552450 h 657225"/>
                    <a:gd name="connsiteX9" fmla="*/ 357188 w 561975"/>
                    <a:gd name="connsiteY9" fmla="*/ 557212 h 657225"/>
                    <a:gd name="connsiteX10" fmla="*/ 333375 w 561975"/>
                    <a:gd name="connsiteY10" fmla="*/ 552450 h 657225"/>
                    <a:gd name="connsiteX11" fmla="*/ 323850 w 561975"/>
                    <a:gd name="connsiteY11" fmla="*/ 519112 h 657225"/>
                    <a:gd name="connsiteX12" fmla="*/ 314325 w 561975"/>
                    <a:gd name="connsiteY12" fmla="*/ 504825 h 657225"/>
                    <a:gd name="connsiteX13" fmla="*/ 261938 w 561975"/>
                    <a:gd name="connsiteY13" fmla="*/ 500062 h 657225"/>
                    <a:gd name="connsiteX14" fmla="*/ 233363 w 561975"/>
                    <a:gd name="connsiteY14" fmla="*/ 490537 h 657225"/>
                    <a:gd name="connsiteX15" fmla="*/ 209550 w 561975"/>
                    <a:gd name="connsiteY15" fmla="*/ 461962 h 657225"/>
                    <a:gd name="connsiteX16" fmla="*/ 195263 w 561975"/>
                    <a:gd name="connsiteY16" fmla="*/ 452437 h 657225"/>
                    <a:gd name="connsiteX17" fmla="*/ 176213 w 561975"/>
                    <a:gd name="connsiteY17" fmla="*/ 428625 h 657225"/>
                    <a:gd name="connsiteX18" fmla="*/ 152400 w 561975"/>
                    <a:gd name="connsiteY18" fmla="*/ 404812 h 657225"/>
                    <a:gd name="connsiteX19" fmla="*/ 133350 w 561975"/>
                    <a:gd name="connsiteY19" fmla="*/ 376237 h 657225"/>
                    <a:gd name="connsiteX20" fmla="*/ 128588 w 561975"/>
                    <a:gd name="connsiteY20" fmla="*/ 361950 h 657225"/>
                    <a:gd name="connsiteX21" fmla="*/ 114300 w 561975"/>
                    <a:gd name="connsiteY21" fmla="*/ 352425 h 657225"/>
                    <a:gd name="connsiteX22" fmla="*/ 95250 w 561975"/>
                    <a:gd name="connsiteY22" fmla="*/ 323850 h 657225"/>
                    <a:gd name="connsiteX23" fmla="*/ 90488 w 561975"/>
                    <a:gd name="connsiteY23" fmla="*/ 309562 h 657225"/>
                    <a:gd name="connsiteX24" fmla="*/ 80963 w 561975"/>
                    <a:gd name="connsiteY24" fmla="*/ 295275 h 657225"/>
                    <a:gd name="connsiteX25" fmla="*/ 66675 w 561975"/>
                    <a:gd name="connsiteY25" fmla="*/ 290512 h 657225"/>
                    <a:gd name="connsiteX26" fmla="*/ 47625 w 561975"/>
                    <a:gd name="connsiteY26" fmla="*/ 247650 h 657225"/>
                    <a:gd name="connsiteX27" fmla="*/ 38100 w 561975"/>
                    <a:gd name="connsiteY27" fmla="*/ 171450 h 657225"/>
                    <a:gd name="connsiteX28" fmla="*/ 33338 w 561975"/>
                    <a:gd name="connsiteY28" fmla="*/ 14287 h 657225"/>
                    <a:gd name="connsiteX29" fmla="*/ 19050 w 561975"/>
                    <a:gd name="connsiteY29" fmla="*/ 4762 h 657225"/>
                    <a:gd name="connsiteX30" fmla="*/ 0 w 561975"/>
                    <a:gd name="connsiteY30" fmla="*/ 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61975" h="657225">
                      <a:moveTo>
                        <a:pt x="561975" y="657225"/>
                      </a:moveTo>
                      <a:cubicBezTo>
                        <a:pt x="554038" y="655637"/>
                        <a:pt x="543887" y="658186"/>
                        <a:pt x="538163" y="652462"/>
                      </a:cubicBezTo>
                      <a:cubicBezTo>
                        <a:pt x="493717" y="608015"/>
                        <a:pt x="554830" y="632616"/>
                        <a:pt x="514350" y="619125"/>
                      </a:cubicBezTo>
                      <a:cubicBezTo>
                        <a:pt x="500062" y="609599"/>
                        <a:pt x="498476" y="611188"/>
                        <a:pt x="490538" y="595312"/>
                      </a:cubicBezTo>
                      <a:cubicBezTo>
                        <a:pt x="488293" y="590822"/>
                        <a:pt x="490493" y="582741"/>
                        <a:pt x="485775" y="581025"/>
                      </a:cubicBezTo>
                      <a:cubicBezTo>
                        <a:pt x="470781" y="575573"/>
                        <a:pt x="454025" y="577850"/>
                        <a:pt x="438150" y="576262"/>
                      </a:cubicBezTo>
                      <a:cubicBezTo>
                        <a:pt x="434975" y="571500"/>
                        <a:pt x="432672" y="566022"/>
                        <a:pt x="428625" y="561975"/>
                      </a:cubicBezTo>
                      <a:cubicBezTo>
                        <a:pt x="419393" y="552743"/>
                        <a:pt x="411671" y="551561"/>
                        <a:pt x="400050" y="547687"/>
                      </a:cubicBezTo>
                      <a:cubicBezTo>
                        <a:pt x="390525" y="549275"/>
                        <a:pt x="380901" y="550355"/>
                        <a:pt x="371475" y="552450"/>
                      </a:cubicBezTo>
                      <a:cubicBezTo>
                        <a:pt x="366575" y="553539"/>
                        <a:pt x="362208" y="557212"/>
                        <a:pt x="357188" y="557212"/>
                      </a:cubicBezTo>
                      <a:cubicBezTo>
                        <a:pt x="349093" y="557212"/>
                        <a:pt x="341313" y="554037"/>
                        <a:pt x="333375" y="552450"/>
                      </a:cubicBezTo>
                      <a:cubicBezTo>
                        <a:pt x="331848" y="546342"/>
                        <a:pt x="327268" y="525947"/>
                        <a:pt x="323850" y="519112"/>
                      </a:cubicBezTo>
                      <a:cubicBezTo>
                        <a:pt x="321290" y="513993"/>
                        <a:pt x="319796" y="506508"/>
                        <a:pt x="314325" y="504825"/>
                      </a:cubicBezTo>
                      <a:cubicBezTo>
                        <a:pt x="297566" y="499668"/>
                        <a:pt x="279400" y="501650"/>
                        <a:pt x="261938" y="500062"/>
                      </a:cubicBezTo>
                      <a:cubicBezTo>
                        <a:pt x="252413" y="496887"/>
                        <a:pt x="242140" y="495413"/>
                        <a:pt x="233363" y="490537"/>
                      </a:cubicBezTo>
                      <a:cubicBezTo>
                        <a:pt x="215806" y="480784"/>
                        <a:pt x="222149" y="474562"/>
                        <a:pt x="209550" y="461962"/>
                      </a:cubicBezTo>
                      <a:cubicBezTo>
                        <a:pt x="205503" y="457915"/>
                        <a:pt x="200025" y="455612"/>
                        <a:pt x="195263" y="452437"/>
                      </a:cubicBezTo>
                      <a:cubicBezTo>
                        <a:pt x="185990" y="424622"/>
                        <a:pt x="197755" y="450168"/>
                        <a:pt x="176213" y="428625"/>
                      </a:cubicBezTo>
                      <a:cubicBezTo>
                        <a:pt x="144466" y="396877"/>
                        <a:pt x="190497" y="430209"/>
                        <a:pt x="152400" y="404812"/>
                      </a:cubicBezTo>
                      <a:cubicBezTo>
                        <a:pt x="146050" y="395287"/>
                        <a:pt x="136970" y="387097"/>
                        <a:pt x="133350" y="376237"/>
                      </a:cubicBezTo>
                      <a:cubicBezTo>
                        <a:pt x="131763" y="371475"/>
                        <a:pt x="131724" y="365870"/>
                        <a:pt x="128588" y="361950"/>
                      </a:cubicBezTo>
                      <a:cubicBezTo>
                        <a:pt x="125012" y="357480"/>
                        <a:pt x="119063" y="355600"/>
                        <a:pt x="114300" y="352425"/>
                      </a:cubicBezTo>
                      <a:cubicBezTo>
                        <a:pt x="107950" y="342900"/>
                        <a:pt x="98870" y="334710"/>
                        <a:pt x="95250" y="323850"/>
                      </a:cubicBezTo>
                      <a:cubicBezTo>
                        <a:pt x="93663" y="319087"/>
                        <a:pt x="92733" y="314052"/>
                        <a:pt x="90488" y="309562"/>
                      </a:cubicBezTo>
                      <a:cubicBezTo>
                        <a:pt x="87928" y="304443"/>
                        <a:pt x="85432" y="298851"/>
                        <a:pt x="80963" y="295275"/>
                      </a:cubicBezTo>
                      <a:cubicBezTo>
                        <a:pt x="77043" y="292139"/>
                        <a:pt x="71438" y="292100"/>
                        <a:pt x="66675" y="290512"/>
                      </a:cubicBezTo>
                      <a:cubicBezTo>
                        <a:pt x="55340" y="256507"/>
                        <a:pt x="62719" y="270291"/>
                        <a:pt x="47625" y="247650"/>
                      </a:cubicBezTo>
                      <a:cubicBezTo>
                        <a:pt x="36943" y="215599"/>
                        <a:pt x="40674" y="230643"/>
                        <a:pt x="38100" y="171450"/>
                      </a:cubicBezTo>
                      <a:cubicBezTo>
                        <a:pt x="35823" y="119088"/>
                        <a:pt x="39289" y="66360"/>
                        <a:pt x="33338" y="14287"/>
                      </a:cubicBezTo>
                      <a:cubicBezTo>
                        <a:pt x="32688" y="8600"/>
                        <a:pt x="24311" y="7017"/>
                        <a:pt x="19050" y="4762"/>
                      </a:cubicBezTo>
                      <a:cubicBezTo>
                        <a:pt x="13034" y="2184"/>
                        <a:pt x="0" y="0"/>
                        <a:pt x="0" y="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3714750" y="3333750"/>
                  <a:ext cx="809625" cy="371475"/>
                </a:xfrm>
                <a:custGeom>
                  <a:avLst/>
                  <a:gdLst>
                    <a:gd name="connsiteX0" fmla="*/ 0 w 809625"/>
                    <a:gd name="connsiteY0" fmla="*/ 0 h 371475"/>
                    <a:gd name="connsiteX1" fmla="*/ 23813 w 809625"/>
                    <a:gd name="connsiteY1" fmla="*/ 9525 h 371475"/>
                    <a:gd name="connsiteX2" fmla="*/ 133350 w 809625"/>
                    <a:gd name="connsiteY2" fmla="*/ 19050 h 371475"/>
                    <a:gd name="connsiteX3" fmla="*/ 152400 w 809625"/>
                    <a:gd name="connsiteY3" fmla="*/ 42863 h 371475"/>
                    <a:gd name="connsiteX4" fmla="*/ 166688 w 809625"/>
                    <a:gd name="connsiteY4" fmla="*/ 71438 h 371475"/>
                    <a:gd name="connsiteX5" fmla="*/ 180975 w 809625"/>
                    <a:gd name="connsiteY5" fmla="*/ 76200 h 371475"/>
                    <a:gd name="connsiteX6" fmla="*/ 223838 w 809625"/>
                    <a:gd name="connsiteY6" fmla="*/ 100013 h 371475"/>
                    <a:gd name="connsiteX7" fmla="*/ 261938 w 809625"/>
                    <a:gd name="connsiteY7" fmla="*/ 104775 h 371475"/>
                    <a:gd name="connsiteX8" fmla="*/ 309563 w 809625"/>
                    <a:gd name="connsiteY8" fmla="*/ 114300 h 371475"/>
                    <a:gd name="connsiteX9" fmla="*/ 338138 w 809625"/>
                    <a:gd name="connsiteY9" fmla="*/ 123825 h 371475"/>
                    <a:gd name="connsiteX10" fmla="*/ 381000 w 809625"/>
                    <a:gd name="connsiteY10" fmla="*/ 133350 h 371475"/>
                    <a:gd name="connsiteX11" fmla="*/ 409575 w 809625"/>
                    <a:gd name="connsiteY11" fmla="*/ 147638 h 371475"/>
                    <a:gd name="connsiteX12" fmla="*/ 438150 w 809625"/>
                    <a:gd name="connsiteY12" fmla="*/ 157163 h 371475"/>
                    <a:gd name="connsiteX13" fmla="*/ 481013 w 809625"/>
                    <a:gd name="connsiteY13" fmla="*/ 166688 h 371475"/>
                    <a:gd name="connsiteX14" fmla="*/ 495300 w 809625"/>
                    <a:gd name="connsiteY14" fmla="*/ 176213 h 371475"/>
                    <a:gd name="connsiteX15" fmla="*/ 509588 w 809625"/>
                    <a:gd name="connsiteY15" fmla="*/ 180975 h 371475"/>
                    <a:gd name="connsiteX16" fmla="*/ 538163 w 809625"/>
                    <a:gd name="connsiteY16" fmla="*/ 200025 h 371475"/>
                    <a:gd name="connsiteX17" fmla="*/ 552450 w 809625"/>
                    <a:gd name="connsiteY17" fmla="*/ 209550 h 371475"/>
                    <a:gd name="connsiteX18" fmla="*/ 585788 w 809625"/>
                    <a:gd name="connsiteY18" fmla="*/ 247650 h 371475"/>
                    <a:gd name="connsiteX19" fmla="*/ 595313 w 809625"/>
                    <a:gd name="connsiteY19" fmla="*/ 276225 h 371475"/>
                    <a:gd name="connsiteX20" fmla="*/ 695325 w 809625"/>
                    <a:gd name="connsiteY20" fmla="*/ 285750 h 371475"/>
                    <a:gd name="connsiteX21" fmla="*/ 723900 w 809625"/>
                    <a:gd name="connsiteY21" fmla="*/ 309563 h 371475"/>
                    <a:gd name="connsiteX22" fmla="*/ 752475 w 809625"/>
                    <a:gd name="connsiteY22" fmla="*/ 319088 h 371475"/>
                    <a:gd name="connsiteX23" fmla="*/ 766763 w 809625"/>
                    <a:gd name="connsiteY23" fmla="*/ 323850 h 371475"/>
                    <a:gd name="connsiteX24" fmla="*/ 781050 w 809625"/>
                    <a:gd name="connsiteY24" fmla="*/ 328613 h 371475"/>
                    <a:gd name="connsiteX25" fmla="*/ 800100 w 809625"/>
                    <a:gd name="connsiteY25" fmla="*/ 357188 h 371475"/>
                    <a:gd name="connsiteX26" fmla="*/ 809625 w 809625"/>
                    <a:gd name="connsiteY26"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25" h="371475">
                      <a:moveTo>
                        <a:pt x="0" y="0"/>
                      </a:moveTo>
                      <a:cubicBezTo>
                        <a:pt x="7938" y="3175"/>
                        <a:pt x="15325" y="8506"/>
                        <a:pt x="23813" y="9525"/>
                      </a:cubicBezTo>
                      <a:cubicBezTo>
                        <a:pt x="156979" y="25505"/>
                        <a:pt x="83709" y="2504"/>
                        <a:pt x="133350" y="19050"/>
                      </a:cubicBezTo>
                      <a:cubicBezTo>
                        <a:pt x="145322" y="54962"/>
                        <a:pt x="127781" y="12090"/>
                        <a:pt x="152400" y="42863"/>
                      </a:cubicBezTo>
                      <a:cubicBezTo>
                        <a:pt x="167737" y="62034"/>
                        <a:pt x="144386" y="53596"/>
                        <a:pt x="166688" y="71438"/>
                      </a:cubicBezTo>
                      <a:cubicBezTo>
                        <a:pt x="170608" y="74574"/>
                        <a:pt x="176213" y="74613"/>
                        <a:pt x="180975" y="76200"/>
                      </a:cubicBezTo>
                      <a:cubicBezTo>
                        <a:pt x="195804" y="86086"/>
                        <a:pt x="206550" y="96870"/>
                        <a:pt x="223838" y="100013"/>
                      </a:cubicBezTo>
                      <a:cubicBezTo>
                        <a:pt x="236430" y="102303"/>
                        <a:pt x="249238" y="103188"/>
                        <a:pt x="261938" y="104775"/>
                      </a:cubicBezTo>
                      <a:cubicBezTo>
                        <a:pt x="301551" y="117981"/>
                        <a:pt x="238436" y="97887"/>
                        <a:pt x="309563" y="114300"/>
                      </a:cubicBezTo>
                      <a:cubicBezTo>
                        <a:pt x="319346" y="116558"/>
                        <a:pt x="328293" y="121856"/>
                        <a:pt x="338138" y="123825"/>
                      </a:cubicBezTo>
                      <a:cubicBezTo>
                        <a:pt x="354492" y="127096"/>
                        <a:pt x="365317" y="128869"/>
                        <a:pt x="381000" y="133350"/>
                      </a:cubicBezTo>
                      <a:cubicBezTo>
                        <a:pt x="417473" y="143771"/>
                        <a:pt x="372008" y="130941"/>
                        <a:pt x="409575" y="147638"/>
                      </a:cubicBezTo>
                      <a:cubicBezTo>
                        <a:pt x="418750" y="151716"/>
                        <a:pt x="428625" y="153988"/>
                        <a:pt x="438150" y="157163"/>
                      </a:cubicBezTo>
                      <a:cubicBezTo>
                        <a:pt x="461595" y="164978"/>
                        <a:pt x="447495" y="161101"/>
                        <a:pt x="481013" y="166688"/>
                      </a:cubicBezTo>
                      <a:cubicBezTo>
                        <a:pt x="485775" y="169863"/>
                        <a:pt x="490181" y="173653"/>
                        <a:pt x="495300" y="176213"/>
                      </a:cubicBezTo>
                      <a:cubicBezTo>
                        <a:pt x="499790" y="178458"/>
                        <a:pt x="505200" y="178537"/>
                        <a:pt x="509588" y="180975"/>
                      </a:cubicBezTo>
                      <a:cubicBezTo>
                        <a:pt x="519595" y="186534"/>
                        <a:pt x="528638" y="193675"/>
                        <a:pt x="538163" y="200025"/>
                      </a:cubicBezTo>
                      <a:lnTo>
                        <a:pt x="552450" y="209550"/>
                      </a:lnTo>
                      <a:cubicBezTo>
                        <a:pt x="574675" y="242888"/>
                        <a:pt x="561975" y="231775"/>
                        <a:pt x="585788" y="247650"/>
                      </a:cubicBezTo>
                      <a:cubicBezTo>
                        <a:pt x="588963" y="257175"/>
                        <a:pt x="585374" y="274805"/>
                        <a:pt x="595313" y="276225"/>
                      </a:cubicBezTo>
                      <a:cubicBezTo>
                        <a:pt x="650708" y="284139"/>
                        <a:pt x="617453" y="280188"/>
                        <a:pt x="695325" y="285750"/>
                      </a:cubicBezTo>
                      <a:cubicBezTo>
                        <a:pt x="704296" y="294721"/>
                        <a:pt x="711966" y="304259"/>
                        <a:pt x="723900" y="309563"/>
                      </a:cubicBezTo>
                      <a:cubicBezTo>
                        <a:pt x="733075" y="313641"/>
                        <a:pt x="742950" y="315913"/>
                        <a:pt x="752475" y="319088"/>
                      </a:cubicBezTo>
                      <a:lnTo>
                        <a:pt x="766763" y="323850"/>
                      </a:lnTo>
                      <a:lnTo>
                        <a:pt x="781050" y="328613"/>
                      </a:lnTo>
                      <a:lnTo>
                        <a:pt x="800100" y="357188"/>
                      </a:lnTo>
                      <a:lnTo>
                        <a:pt x="809625" y="371475"/>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2305050" y="3643313"/>
                  <a:ext cx="90488" cy="376320"/>
                </a:xfrm>
                <a:custGeom>
                  <a:avLst/>
                  <a:gdLst>
                    <a:gd name="connsiteX0" fmla="*/ 19050 w 90488"/>
                    <a:gd name="connsiteY0" fmla="*/ 0 h 376320"/>
                    <a:gd name="connsiteX1" fmla="*/ 9525 w 90488"/>
                    <a:gd name="connsiteY1" fmla="*/ 295275 h 376320"/>
                    <a:gd name="connsiteX2" fmla="*/ 4763 w 90488"/>
                    <a:gd name="connsiteY2" fmla="*/ 309562 h 376320"/>
                    <a:gd name="connsiteX3" fmla="*/ 0 w 90488"/>
                    <a:gd name="connsiteY3" fmla="*/ 328612 h 376320"/>
                    <a:gd name="connsiteX4" fmla="*/ 33338 w 90488"/>
                    <a:gd name="connsiteY4" fmla="*/ 357187 h 376320"/>
                    <a:gd name="connsiteX5" fmla="*/ 47625 w 90488"/>
                    <a:gd name="connsiteY5" fmla="*/ 361950 h 376320"/>
                    <a:gd name="connsiteX6" fmla="*/ 61913 w 90488"/>
                    <a:gd name="connsiteY6" fmla="*/ 366712 h 376320"/>
                    <a:gd name="connsiteX7" fmla="*/ 76200 w 90488"/>
                    <a:gd name="connsiteY7" fmla="*/ 376237 h 376320"/>
                    <a:gd name="connsiteX8" fmla="*/ 90488 w 90488"/>
                    <a:gd name="connsiteY8" fmla="*/ 371475 h 37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8" h="376320">
                      <a:moveTo>
                        <a:pt x="19050" y="0"/>
                      </a:moveTo>
                      <a:cubicBezTo>
                        <a:pt x="-932" y="119906"/>
                        <a:pt x="20025" y="-14470"/>
                        <a:pt x="9525" y="295275"/>
                      </a:cubicBezTo>
                      <a:cubicBezTo>
                        <a:pt x="9355" y="300292"/>
                        <a:pt x="6142" y="304735"/>
                        <a:pt x="4763" y="309562"/>
                      </a:cubicBezTo>
                      <a:cubicBezTo>
                        <a:pt x="2965" y="315856"/>
                        <a:pt x="1588" y="322262"/>
                        <a:pt x="0" y="328612"/>
                      </a:cubicBezTo>
                      <a:cubicBezTo>
                        <a:pt x="7198" y="357403"/>
                        <a:pt x="-1447" y="345592"/>
                        <a:pt x="33338" y="357187"/>
                      </a:cubicBezTo>
                      <a:lnTo>
                        <a:pt x="47625" y="361950"/>
                      </a:lnTo>
                      <a:lnTo>
                        <a:pt x="61913" y="366712"/>
                      </a:lnTo>
                      <a:cubicBezTo>
                        <a:pt x="66675" y="369887"/>
                        <a:pt x="70554" y="375296"/>
                        <a:pt x="76200" y="376237"/>
                      </a:cubicBezTo>
                      <a:cubicBezTo>
                        <a:pt x="81152" y="377062"/>
                        <a:pt x="90488" y="371475"/>
                        <a:pt x="90488" y="37147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2652713" y="3457575"/>
                  <a:ext cx="242887" cy="485775"/>
                </a:xfrm>
                <a:custGeom>
                  <a:avLst/>
                  <a:gdLst>
                    <a:gd name="connsiteX0" fmla="*/ 242887 w 242887"/>
                    <a:gd name="connsiteY0" fmla="*/ 0 h 485775"/>
                    <a:gd name="connsiteX1" fmla="*/ 223837 w 242887"/>
                    <a:gd name="connsiteY1" fmla="*/ 42863 h 485775"/>
                    <a:gd name="connsiteX2" fmla="*/ 209550 w 242887"/>
                    <a:gd name="connsiteY2" fmla="*/ 71438 h 485775"/>
                    <a:gd name="connsiteX3" fmla="*/ 180975 w 242887"/>
                    <a:gd name="connsiteY3" fmla="*/ 80963 h 485775"/>
                    <a:gd name="connsiteX4" fmla="*/ 152400 w 242887"/>
                    <a:gd name="connsiteY4" fmla="*/ 95250 h 485775"/>
                    <a:gd name="connsiteX5" fmla="*/ 138112 w 242887"/>
                    <a:gd name="connsiteY5" fmla="*/ 109538 h 485775"/>
                    <a:gd name="connsiteX6" fmla="*/ 133350 w 242887"/>
                    <a:gd name="connsiteY6" fmla="*/ 133350 h 485775"/>
                    <a:gd name="connsiteX7" fmla="*/ 128587 w 242887"/>
                    <a:gd name="connsiteY7" fmla="*/ 147638 h 485775"/>
                    <a:gd name="connsiteX8" fmla="*/ 100012 w 242887"/>
                    <a:gd name="connsiteY8" fmla="*/ 166688 h 485775"/>
                    <a:gd name="connsiteX9" fmla="*/ 95250 w 242887"/>
                    <a:gd name="connsiteY9" fmla="*/ 180975 h 485775"/>
                    <a:gd name="connsiteX10" fmla="*/ 71437 w 242887"/>
                    <a:gd name="connsiteY10" fmla="*/ 223838 h 485775"/>
                    <a:gd name="connsiteX11" fmla="*/ 66675 w 242887"/>
                    <a:gd name="connsiteY11" fmla="*/ 247650 h 485775"/>
                    <a:gd name="connsiteX12" fmla="*/ 61912 w 242887"/>
                    <a:gd name="connsiteY12" fmla="*/ 261938 h 485775"/>
                    <a:gd name="connsiteX13" fmla="*/ 33337 w 242887"/>
                    <a:gd name="connsiteY13" fmla="*/ 280988 h 485775"/>
                    <a:gd name="connsiteX14" fmla="*/ 28575 w 242887"/>
                    <a:gd name="connsiteY14" fmla="*/ 295275 h 485775"/>
                    <a:gd name="connsiteX15" fmla="*/ 23812 w 242887"/>
                    <a:gd name="connsiteY15" fmla="*/ 352425 h 485775"/>
                    <a:gd name="connsiteX16" fmla="*/ 9525 w 242887"/>
                    <a:gd name="connsiteY16" fmla="*/ 361950 h 485775"/>
                    <a:gd name="connsiteX17" fmla="*/ 4762 w 242887"/>
                    <a:gd name="connsiteY17" fmla="*/ 376238 h 485775"/>
                    <a:gd name="connsiteX18" fmla="*/ 0 w 242887"/>
                    <a:gd name="connsiteY18" fmla="*/ 48577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2887" h="485775">
                      <a:moveTo>
                        <a:pt x="242887" y="0"/>
                      </a:moveTo>
                      <a:cubicBezTo>
                        <a:pt x="232615" y="71910"/>
                        <a:pt x="249862" y="10333"/>
                        <a:pt x="223837" y="42863"/>
                      </a:cubicBezTo>
                      <a:cubicBezTo>
                        <a:pt x="213975" y="55190"/>
                        <a:pt x="225611" y="61400"/>
                        <a:pt x="209550" y="71438"/>
                      </a:cubicBezTo>
                      <a:cubicBezTo>
                        <a:pt x="201036" y="76759"/>
                        <a:pt x="189329" y="75394"/>
                        <a:pt x="180975" y="80963"/>
                      </a:cubicBezTo>
                      <a:cubicBezTo>
                        <a:pt x="162510" y="93272"/>
                        <a:pt x="172117" y="88678"/>
                        <a:pt x="152400" y="95250"/>
                      </a:cubicBezTo>
                      <a:cubicBezTo>
                        <a:pt x="147637" y="100013"/>
                        <a:pt x="141124" y="103514"/>
                        <a:pt x="138112" y="109538"/>
                      </a:cubicBezTo>
                      <a:cubicBezTo>
                        <a:pt x="134492" y="116778"/>
                        <a:pt x="135313" y="125497"/>
                        <a:pt x="133350" y="133350"/>
                      </a:cubicBezTo>
                      <a:cubicBezTo>
                        <a:pt x="132132" y="138220"/>
                        <a:pt x="132137" y="144088"/>
                        <a:pt x="128587" y="147638"/>
                      </a:cubicBezTo>
                      <a:cubicBezTo>
                        <a:pt x="120492" y="155733"/>
                        <a:pt x="100012" y="166688"/>
                        <a:pt x="100012" y="166688"/>
                      </a:cubicBezTo>
                      <a:cubicBezTo>
                        <a:pt x="98425" y="171450"/>
                        <a:pt x="97688" y="176587"/>
                        <a:pt x="95250" y="180975"/>
                      </a:cubicBezTo>
                      <a:cubicBezTo>
                        <a:pt x="79129" y="209994"/>
                        <a:pt x="77315" y="200327"/>
                        <a:pt x="71437" y="223838"/>
                      </a:cubicBezTo>
                      <a:cubicBezTo>
                        <a:pt x="69474" y="231691"/>
                        <a:pt x="68638" y="239797"/>
                        <a:pt x="66675" y="247650"/>
                      </a:cubicBezTo>
                      <a:cubicBezTo>
                        <a:pt x="65457" y="252520"/>
                        <a:pt x="65462" y="258388"/>
                        <a:pt x="61912" y="261938"/>
                      </a:cubicBezTo>
                      <a:cubicBezTo>
                        <a:pt x="53817" y="270033"/>
                        <a:pt x="33337" y="280988"/>
                        <a:pt x="33337" y="280988"/>
                      </a:cubicBezTo>
                      <a:cubicBezTo>
                        <a:pt x="31750" y="285750"/>
                        <a:pt x="29238" y="290299"/>
                        <a:pt x="28575" y="295275"/>
                      </a:cubicBezTo>
                      <a:cubicBezTo>
                        <a:pt x="26049" y="314223"/>
                        <a:pt x="29064" y="334044"/>
                        <a:pt x="23812" y="352425"/>
                      </a:cubicBezTo>
                      <a:cubicBezTo>
                        <a:pt x="22240" y="357928"/>
                        <a:pt x="14287" y="358775"/>
                        <a:pt x="9525" y="361950"/>
                      </a:cubicBezTo>
                      <a:cubicBezTo>
                        <a:pt x="7937" y="366713"/>
                        <a:pt x="5147" y="371232"/>
                        <a:pt x="4762" y="376238"/>
                      </a:cubicBezTo>
                      <a:cubicBezTo>
                        <a:pt x="1959" y="412677"/>
                        <a:pt x="0" y="485775"/>
                        <a:pt x="0" y="48577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1866900" y="3800475"/>
                  <a:ext cx="204788" cy="333387"/>
                </a:xfrm>
                <a:custGeom>
                  <a:avLst/>
                  <a:gdLst>
                    <a:gd name="connsiteX0" fmla="*/ 0 w 204788"/>
                    <a:gd name="connsiteY0" fmla="*/ 0 h 333387"/>
                    <a:gd name="connsiteX1" fmla="*/ 4763 w 204788"/>
                    <a:gd name="connsiteY1" fmla="*/ 33338 h 333387"/>
                    <a:gd name="connsiteX2" fmla="*/ 19050 w 204788"/>
                    <a:gd name="connsiteY2" fmla="*/ 42863 h 333387"/>
                    <a:gd name="connsiteX3" fmla="*/ 47625 w 204788"/>
                    <a:gd name="connsiteY3" fmla="*/ 52388 h 333387"/>
                    <a:gd name="connsiteX4" fmla="*/ 52388 w 204788"/>
                    <a:gd name="connsiteY4" fmla="*/ 104775 h 333387"/>
                    <a:gd name="connsiteX5" fmla="*/ 57150 w 204788"/>
                    <a:gd name="connsiteY5" fmla="*/ 119063 h 333387"/>
                    <a:gd name="connsiteX6" fmla="*/ 61913 w 204788"/>
                    <a:gd name="connsiteY6" fmla="*/ 142875 h 333387"/>
                    <a:gd name="connsiteX7" fmla="*/ 66675 w 204788"/>
                    <a:gd name="connsiteY7" fmla="*/ 157163 h 333387"/>
                    <a:gd name="connsiteX8" fmla="*/ 80963 w 204788"/>
                    <a:gd name="connsiteY8" fmla="*/ 166688 h 333387"/>
                    <a:gd name="connsiteX9" fmla="*/ 95250 w 204788"/>
                    <a:gd name="connsiteY9" fmla="*/ 195263 h 333387"/>
                    <a:gd name="connsiteX10" fmla="*/ 90488 w 204788"/>
                    <a:gd name="connsiteY10" fmla="*/ 223838 h 333387"/>
                    <a:gd name="connsiteX11" fmla="*/ 80963 w 204788"/>
                    <a:gd name="connsiteY11" fmla="*/ 238125 h 333387"/>
                    <a:gd name="connsiteX12" fmla="*/ 76200 w 204788"/>
                    <a:gd name="connsiteY12" fmla="*/ 252413 h 333387"/>
                    <a:gd name="connsiteX13" fmla="*/ 80963 w 204788"/>
                    <a:gd name="connsiteY13" fmla="*/ 285750 h 333387"/>
                    <a:gd name="connsiteX14" fmla="*/ 95250 w 204788"/>
                    <a:gd name="connsiteY14" fmla="*/ 290513 h 333387"/>
                    <a:gd name="connsiteX15" fmla="*/ 123825 w 204788"/>
                    <a:gd name="connsiteY15" fmla="*/ 295275 h 333387"/>
                    <a:gd name="connsiteX16" fmla="*/ 138113 w 204788"/>
                    <a:gd name="connsiteY16" fmla="*/ 300038 h 333387"/>
                    <a:gd name="connsiteX17" fmla="*/ 142875 w 204788"/>
                    <a:gd name="connsiteY17" fmla="*/ 314325 h 333387"/>
                    <a:gd name="connsiteX18" fmla="*/ 171450 w 204788"/>
                    <a:gd name="connsiteY18" fmla="*/ 323850 h 333387"/>
                    <a:gd name="connsiteX19" fmla="*/ 185738 w 204788"/>
                    <a:gd name="connsiteY19" fmla="*/ 328613 h 333387"/>
                    <a:gd name="connsiteX20" fmla="*/ 204788 w 204788"/>
                    <a:gd name="connsiteY20" fmla="*/ 333375 h 33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788" h="333387">
                      <a:moveTo>
                        <a:pt x="0" y="0"/>
                      </a:moveTo>
                      <a:cubicBezTo>
                        <a:pt x="1588" y="11113"/>
                        <a:pt x="204" y="23080"/>
                        <a:pt x="4763" y="33338"/>
                      </a:cubicBezTo>
                      <a:cubicBezTo>
                        <a:pt x="7088" y="38568"/>
                        <a:pt x="13820" y="40538"/>
                        <a:pt x="19050" y="42863"/>
                      </a:cubicBezTo>
                      <a:cubicBezTo>
                        <a:pt x="28225" y="46941"/>
                        <a:pt x="47625" y="52388"/>
                        <a:pt x="47625" y="52388"/>
                      </a:cubicBezTo>
                      <a:cubicBezTo>
                        <a:pt x="49213" y="69850"/>
                        <a:pt x="49908" y="87417"/>
                        <a:pt x="52388" y="104775"/>
                      </a:cubicBezTo>
                      <a:cubicBezTo>
                        <a:pt x="53098" y="109745"/>
                        <a:pt x="55932" y="114193"/>
                        <a:pt x="57150" y="119063"/>
                      </a:cubicBezTo>
                      <a:cubicBezTo>
                        <a:pt x="59113" y="126916"/>
                        <a:pt x="59950" y="135022"/>
                        <a:pt x="61913" y="142875"/>
                      </a:cubicBezTo>
                      <a:cubicBezTo>
                        <a:pt x="63131" y="147745"/>
                        <a:pt x="63539" y="153243"/>
                        <a:pt x="66675" y="157163"/>
                      </a:cubicBezTo>
                      <a:cubicBezTo>
                        <a:pt x="70251" y="161633"/>
                        <a:pt x="76200" y="163513"/>
                        <a:pt x="80963" y="166688"/>
                      </a:cubicBezTo>
                      <a:cubicBezTo>
                        <a:pt x="85780" y="173914"/>
                        <a:pt x="95250" y="185402"/>
                        <a:pt x="95250" y="195263"/>
                      </a:cubicBezTo>
                      <a:cubicBezTo>
                        <a:pt x="95250" y="204919"/>
                        <a:pt x="93542" y="214677"/>
                        <a:pt x="90488" y="223838"/>
                      </a:cubicBezTo>
                      <a:cubicBezTo>
                        <a:pt x="88678" y="229268"/>
                        <a:pt x="83523" y="233006"/>
                        <a:pt x="80963" y="238125"/>
                      </a:cubicBezTo>
                      <a:cubicBezTo>
                        <a:pt x="78718" y="242615"/>
                        <a:pt x="77788" y="247650"/>
                        <a:pt x="76200" y="252413"/>
                      </a:cubicBezTo>
                      <a:cubicBezTo>
                        <a:pt x="77788" y="263525"/>
                        <a:pt x="75943" y="275710"/>
                        <a:pt x="80963" y="285750"/>
                      </a:cubicBezTo>
                      <a:cubicBezTo>
                        <a:pt x="83208" y="290240"/>
                        <a:pt x="90350" y="289424"/>
                        <a:pt x="95250" y="290513"/>
                      </a:cubicBezTo>
                      <a:cubicBezTo>
                        <a:pt x="104676" y="292608"/>
                        <a:pt x="114300" y="293688"/>
                        <a:pt x="123825" y="295275"/>
                      </a:cubicBezTo>
                      <a:cubicBezTo>
                        <a:pt x="128588" y="296863"/>
                        <a:pt x="134563" y="296488"/>
                        <a:pt x="138113" y="300038"/>
                      </a:cubicBezTo>
                      <a:cubicBezTo>
                        <a:pt x="141663" y="303588"/>
                        <a:pt x="138790" y="311407"/>
                        <a:pt x="142875" y="314325"/>
                      </a:cubicBezTo>
                      <a:cubicBezTo>
                        <a:pt x="151045" y="320161"/>
                        <a:pt x="161925" y="320675"/>
                        <a:pt x="171450" y="323850"/>
                      </a:cubicBezTo>
                      <a:lnTo>
                        <a:pt x="185738" y="328613"/>
                      </a:lnTo>
                      <a:cubicBezTo>
                        <a:pt x="201530" y="333877"/>
                        <a:pt x="195005" y="333375"/>
                        <a:pt x="204788" y="33337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p:cNvSpPr/>
                <p:nvPr/>
              </p:nvSpPr>
              <p:spPr>
                <a:xfrm>
                  <a:off x="614363" y="3743325"/>
                  <a:ext cx="138112" cy="42863"/>
                </a:xfrm>
                <a:custGeom>
                  <a:avLst/>
                  <a:gdLst>
                    <a:gd name="connsiteX0" fmla="*/ 0 w 138112"/>
                    <a:gd name="connsiteY0" fmla="*/ 42863 h 42863"/>
                    <a:gd name="connsiteX1" fmla="*/ 38100 w 138112"/>
                    <a:gd name="connsiteY1" fmla="*/ 23813 h 42863"/>
                    <a:gd name="connsiteX2" fmla="*/ 57150 w 138112"/>
                    <a:gd name="connsiteY2" fmla="*/ 0 h 42863"/>
                    <a:gd name="connsiteX3" fmla="*/ 100012 w 138112"/>
                    <a:gd name="connsiteY3" fmla="*/ 4763 h 42863"/>
                    <a:gd name="connsiteX4" fmla="*/ 114300 w 138112"/>
                    <a:gd name="connsiteY4" fmla="*/ 14288 h 42863"/>
                    <a:gd name="connsiteX5" fmla="*/ 138112 w 138112"/>
                    <a:gd name="connsiteY5" fmla="*/ 19050 h 4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12" h="42863">
                      <a:moveTo>
                        <a:pt x="0" y="42863"/>
                      </a:moveTo>
                      <a:cubicBezTo>
                        <a:pt x="7190" y="39987"/>
                        <a:pt x="31387" y="32205"/>
                        <a:pt x="38100" y="23813"/>
                      </a:cubicBezTo>
                      <a:cubicBezTo>
                        <a:pt x="64390" y="-9050"/>
                        <a:pt x="16202" y="27297"/>
                        <a:pt x="57150" y="0"/>
                      </a:cubicBezTo>
                      <a:cubicBezTo>
                        <a:pt x="71437" y="1588"/>
                        <a:pt x="86066" y="1276"/>
                        <a:pt x="100012" y="4763"/>
                      </a:cubicBezTo>
                      <a:cubicBezTo>
                        <a:pt x="105565" y="6151"/>
                        <a:pt x="109180" y="11728"/>
                        <a:pt x="114300" y="14288"/>
                      </a:cubicBezTo>
                      <a:cubicBezTo>
                        <a:pt x="125832" y="20054"/>
                        <a:pt x="127214" y="19050"/>
                        <a:pt x="138112" y="1905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16"/>
                <p:cNvSpPr/>
                <p:nvPr/>
              </p:nvSpPr>
              <p:spPr>
                <a:xfrm>
                  <a:off x="190500" y="3638550"/>
                  <a:ext cx="66735" cy="252413"/>
                </a:xfrm>
                <a:custGeom>
                  <a:avLst/>
                  <a:gdLst>
                    <a:gd name="connsiteX0" fmla="*/ 23813 w 66735"/>
                    <a:gd name="connsiteY0" fmla="*/ 0 h 252413"/>
                    <a:gd name="connsiteX1" fmla="*/ 14288 w 66735"/>
                    <a:gd name="connsiteY1" fmla="*/ 42863 h 252413"/>
                    <a:gd name="connsiteX2" fmla="*/ 0 w 66735"/>
                    <a:gd name="connsiteY2" fmla="*/ 71438 h 252413"/>
                    <a:gd name="connsiteX3" fmla="*/ 14288 w 66735"/>
                    <a:gd name="connsiteY3" fmla="*/ 128588 h 252413"/>
                    <a:gd name="connsiteX4" fmla="*/ 42863 w 66735"/>
                    <a:gd name="connsiteY4" fmla="*/ 138113 h 252413"/>
                    <a:gd name="connsiteX5" fmla="*/ 57150 w 66735"/>
                    <a:gd name="connsiteY5" fmla="*/ 142875 h 252413"/>
                    <a:gd name="connsiteX6" fmla="*/ 61913 w 66735"/>
                    <a:gd name="connsiteY6" fmla="*/ 185738 h 252413"/>
                    <a:gd name="connsiteX7" fmla="*/ 47625 w 66735"/>
                    <a:gd name="connsiteY7" fmla="*/ 190500 h 252413"/>
                    <a:gd name="connsiteX8" fmla="*/ 42863 w 66735"/>
                    <a:gd name="connsiteY8" fmla="*/ 204788 h 252413"/>
                    <a:gd name="connsiteX9" fmla="*/ 47625 w 66735"/>
                    <a:gd name="connsiteY9" fmla="*/ 252413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35" h="252413">
                      <a:moveTo>
                        <a:pt x="23813" y="0"/>
                      </a:moveTo>
                      <a:cubicBezTo>
                        <a:pt x="21985" y="10968"/>
                        <a:pt x="20148" y="31142"/>
                        <a:pt x="14288" y="42863"/>
                      </a:cubicBezTo>
                      <a:cubicBezTo>
                        <a:pt x="-4180" y="79800"/>
                        <a:pt x="11975" y="35517"/>
                        <a:pt x="0" y="71438"/>
                      </a:cubicBezTo>
                      <a:cubicBezTo>
                        <a:pt x="803" y="78663"/>
                        <a:pt x="-1382" y="118794"/>
                        <a:pt x="14288" y="128588"/>
                      </a:cubicBezTo>
                      <a:cubicBezTo>
                        <a:pt x="22802" y="133909"/>
                        <a:pt x="33338" y="134938"/>
                        <a:pt x="42863" y="138113"/>
                      </a:cubicBezTo>
                      <a:lnTo>
                        <a:pt x="57150" y="142875"/>
                      </a:lnTo>
                      <a:cubicBezTo>
                        <a:pt x="60324" y="152398"/>
                        <a:pt x="73819" y="173832"/>
                        <a:pt x="61913" y="185738"/>
                      </a:cubicBezTo>
                      <a:cubicBezTo>
                        <a:pt x="58363" y="189288"/>
                        <a:pt x="52388" y="188913"/>
                        <a:pt x="47625" y="190500"/>
                      </a:cubicBezTo>
                      <a:cubicBezTo>
                        <a:pt x="46038" y="195263"/>
                        <a:pt x="42863" y="199768"/>
                        <a:pt x="42863" y="204788"/>
                      </a:cubicBezTo>
                      <a:cubicBezTo>
                        <a:pt x="42863" y="220742"/>
                        <a:pt x="47625" y="252413"/>
                        <a:pt x="47625" y="252413"/>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7"/>
                <p:cNvSpPr/>
                <p:nvPr/>
              </p:nvSpPr>
              <p:spPr>
                <a:xfrm>
                  <a:off x="500063" y="4024313"/>
                  <a:ext cx="61912" cy="190500"/>
                </a:xfrm>
                <a:custGeom>
                  <a:avLst/>
                  <a:gdLst>
                    <a:gd name="connsiteX0" fmla="*/ 0 w 61912"/>
                    <a:gd name="connsiteY0" fmla="*/ 0 h 190500"/>
                    <a:gd name="connsiteX1" fmla="*/ 19050 w 61912"/>
                    <a:gd name="connsiteY1" fmla="*/ 38100 h 190500"/>
                    <a:gd name="connsiteX2" fmla="*/ 47625 w 61912"/>
                    <a:gd name="connsiteY2" fmla="*/ 57150 h 190500"/>
                    <a:gd name="connsiteX3" fmla="*/ 57150 w 61912"/>
                    <a:gd name="connsiteY3" fmla="*/ 85725 h 190500"/>
                    <a:gd name="connsiteX4" fmla="*/ 61912 w 61912"/>
                    <a:gd name="connsiteY4" fmla="*/ 100012 h 190500"/>
                    <a:gd name="connsiteX5" fmla="*/ 57150 w 61912"/>
                    <a:gd name="connsiteY5" fmla="*/ 119062 h 190500"/>
                    <a:gd name="connsiteX6" fmla="*/ 42862 w 61912"/>
                    <a:gd name="connsiteY6" fmla="*/ 128587 h 190500"/>
                    <a:gd name="connsiteX7" fmla="*/ 33337 w 61912"/>
                    <a:gd name="connsiteY7" fmla="*/ 142875 h 190500"/>
                    <a:gd name="connsiteX8" fmla="*/ 38100 w 61912"/>
                    <a:gd name="connsiteY8"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12" h="190500">
                      <a:moveTo>
                        <a:pt x="0" y="0"/>
                      </a:moveTo>
                      <a:cubicBezTo>
                        <a:pt x="4817" y="24088"/>
                        <a:pt x="91" y="23354"/>
                        <a:pt x="19050" y="38100"/>
                      </a:cubicBezTo>
                      <a:cubicBezTo>
                        <a:pt x="28086" y="45128"/>
                        <a:pt x="47625" y="57150"/>
                        <a:pt x="47625" y="57150"/>
                      </a:cubicBezTo>
                      <a:lnTo>
                        <a:pt x="57150" y="85725"/>
                      </a:lnTo>
                      <a:lnTo>
                        <a:pt x="61912" y="100012"/>
                      </a:lnTo>
                      <a:cubicBezTo>
                        <a:pt x="60325" y="106362"/>
                        <a:pt x="60781" y="113616"/>
                        <a:pt x="57150" y="119062"/>
                      </a:cubicBezTo>
                      <a:cubicBezTo>
                        <a:pt x="53975" y="123825"/>
                        <a:pt x="46909" y="124540"/>
                        <a:pt x="42862" y="128587"/>
                      </a:cubicBezTo>
                      <a:cubicBezTo>
                        <a:pt x="38815" y="132634"/>
                        <a:pt x="36512" y="138112"/>
                        <a:pt x="33337" y="142875"/>
                      </a:cubicBezTo>
                      <a:lnTo>
                        <a:pt x="38100" y="190500"/>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a:off x="676275" y="4071938"/>
                  <a:ext cx="66700" cy="209550"/>
                </a:xfrm>
                <a:custGeom>
                  <a:avLst/>
                  <a:gdLst>
                    <a:gd name="connsiteX0" fmla="*/ 14288 w 66700"/>
                    <a:gd name="connsiteY0" fmla="*/ 0 h 209550"/>
                    <a:gd name="connsiteX1" fmla="*/ 9525 w 66700"/>
                    <a:gd name="connsiteY1" fmla="*/ 23812 h 209550"/>
                    <a:gd name="connsiteX2" fmla="*/ 9525 w 66700"/>
                    <a:gd name="connsiteY2" fmla="*/ 61912 h 209550"/>
                    <a:gd name="connsiteX3" fmla="*/ 0 w 66700"/>
                    <a:gd name="connsiteY3" fmla="*/ 90487 h 209550"/>
                    <a:gd name="connsiteX4" fmla="*/ 4763 w 66700"/>
                    <a:gd name="connsiteY4" fmla="*/ 123825 h 209550"/>
                    <a:gd name="connsiteX5" fmla="*/ 33338 w 66700"/>
                    <a:gd name="connsiteY5" fmla="*/ 133350 h 209550"/>
                    <a:gd name="connsiteX6" fmla="*/ 47625 w 66700"/>
                    <a:gd name="connsiteY6" fmla="*/ 138112 h 209550"/>
                    <a:gd name="connsiteX7" fmla="*/ 52388 w 66700"/>
                    <a:gd name="connsiteY7" fmla="*/ 152400 h 209550"/>
                    <a:gd name="connsiteX8" fmla="*/ 57150 w 66700"/>
                    <a:gd name="connsiteY8" fmla="*/ 171450 h 209550"/>
                    <a:gd name="connsiteX9" fmla="*/ 66675 w 66700"/>
                    <a:gd name="connsiteY9" fmla="*/ 2095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00" h="209550">
                      <a:moveTo>
                        <a:pt x="14288" y="0"/>
                      </a:moveTo>
                      <a:cubicBezTo>
                        <a:pt x="12700" y="7937"/>
                        <a:pt x="9525" y="15717"/>
                        <a:pt x="9525" y="23812"/>
                      </a:cubicBezTo>
                      <a:cubicBezTo>
                        <a:pt x="9525" y="67877"/>
                        <a:pt x="27080" y="-2453"/>
                        <a:pt x="9525" y="61912"/>
                      </a:cubicBezTo>
                      <a:cubicBezTo>
                        <a:pt x="6883" y="71598"/>
                        <a:pt x="0" y="90487"/>
                        <a:pt x="0" y="90487"/>
                      </a:cubicBezTo>
                      <a:cubicBezTo>
                        <a:pt x="1588" y="101600"/>
                        <a:pt x="-2129" y="114964"/>
                        <a:pt x="4763" y="123825"/>
                      </a:cubicBezTo>
                      <a:cubicBezTo>
                        <a:pt x="10927" y="131750"/>
                        <a:pt x="23813" y="130175"/>
                        <a:pt x="33338" y="133350"/>
                      </a:cubicBezTo>
                      <a:lnTo>
                        <a:pt x="47625" y="138112"/>
                      </a:lnTo>
                      <a:cubicBezTo>
                        <a:pt x="49213" y="142875"/>
                        <a:pt x="51009" y="147573"/>
                        <a:pt x="52388" y="152400"/>
                      </a:cubicBezTo>
                      <a:cubicBezTo>
                        <a:pt x="54186" y="158694"/>
                        <a:pt x="55269" y="165181"/>
                        <a:pt x="57150" y="171450"/>
                      </a:cubicBezTo>
                      <a:cubicBezTo>
                        <a:pt x="67679" y="206548"/>
                        <a:pt x="66675" y="188875"/>
                        <a:pt x="66675" y="20955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1181100" y="4152900"/>
                  <a:ext cx="100013" cy="52388"/>
                </a:xfrm>
                <a:custGeom>
                  <a:avLst/>
                  <a:gdLst>
                    <a:gd name="connsiteX0" fmla="*/ 0 w 100013"/>
                    <a:gd name="connsiteY0" fmla="*/ 0 h 52388"/>
                    <a:gd name="connsiteX1" fmla="*/ 23813 w 100013"/>
                    <a:gd name="connsiteY1" fmla="*/ 9525 h 52388"/>
                    <a:gd name="connsiteX2" fmla="*/ 52388 w 100013"/>
                    <a:gd name="connsiteY2" fmla="*/ 14288 h 52388"/>
                    <a:gd name="connsiteX3" fmla="*/ 71438 w 100013"/>
                    <a:gd name="connsiteY3" fmla="*/ 19050 h 52388"/>
                    <a:gd name="connsiteX4" fmla="*/ 100013 w 100013"/>
                    <a:gd name="connsiteY4" fmla="*/ 52388 h 5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3" h="52388">
                      <a:moveTo>
                        <a:pt x="0" y="0"/>
                      </a:moveTo>
                      <a:cubicBezTo>
                        <a:pt x="7938" y="3175"/>
                        <a:pt x="15565" y="7276"/>
                        <a:pt x="23813" y="9525"/>
                      </a:cubicBezTo>
                      <a:cubicBezTo>
                        <a:pt x="33129" y="12066"/>
                        <a:pt x="42919" y="12394"/>
                        <a:pt x="52388" y="14288"/>
                      </a:cubicBezTo>
                      <a:cubicBezTo>
                        <a:pt x="58806" y="15572"/>
                        <a:pt x="65088" y="17463"/>
                        <a:pt x="71438" y="19050"/>
                      </a:cubicBezTo>
                      <a:cubicBezTo>
                        <a:pt x="92457" y="50579"/>
                        <a:pt x="80249" y="42505"/>
                        <a:pt x="100013" y="52388"/>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20"/>
                <p:cNvSpPr/>
                <p:nvPr/>
              </p:nvSpPr>
              <p:spPr>
                <a:xfrm>
                  <a:off x="1166174" y="4529138"/>
                  <a:ext cx="175444" cy="738187"/>
                </a:xfrm>
                <a:custGeom>
                  <a:avLst/>
                  <a:gdLst>
                    <a:gd name="connsiteX0" fmla="*/ 167326 w 175444"/>
                    <a:gd name="connsiteY0" fmla="*/ 0 h 738187"/>
                    <a:gd name="connsiteX1" fmla="*/ 167326 w 175444"/>
                    <a:gd name="connsiteY1" fmla="*/ 138112 h 738187"/>
                    <a:gd name="connsiteX2" fmla="*/ 157801 w 175444"/>
                    <a:gd name="connsiteY2" fmla="*/ 152400 h 738187"/>
                    <a:gd name="connsiteX3" fmla="*/ 138751 w 175444"/>
                    <a:gd name="connsiteY3" fmla="*/ 176212 h 738187"/>
                    <a:gd name="connsiteX4" fmla="*/ 133989 w 175444"/>
                    <a:gd name="connsiteY4" fmla="*/ 190500 h 738187"/>
                    <a:gd name="connsiteX5" fmla="*/ 110176 w 175444"/>
                    <a:gd name="connsiteY5" fmla="*/ 214312 h 738187"/>
                    <a:gd name="connsiteX6" fmla="*/ 95889 w 175444"/>
                    <a:gd name="connsiteY6" fmla="*/ 261937 h 738187"/>
                    <a:gd name="connsiteX7" fmla="*/ 91126 w 175444"/>
                    <a:gd name="connsiteY7" fmla="*/ 276225 h 738187"/>
                    <a:gd name="connsiteX8" fmla="*/ 86364 w 175444"/>
                    <a:gd name="connsiteY8" fmla="*/ 304800 h 738187"/>
                    <a:gd name="connsiteX9" fmla="*/ 76839 w 175444"/>
                    <a:gd name="connsiteY9" fmla="*/ 319087 h 738187"/>
                    <a:gd name="connsiteX10" fmla="*/ 72076 w 175444"/>
                    <a:gd name="connsiteY10" fmla="*/ 333375 h 738187"/>
                    <a:gd name="connsiteX11" fmla="*/ 72076 w 175444"/>
                    <a:gd name="connsiteY11" fmla="*/ 385762 h 738187"/>
                    <a:gd name="connsiteX12" fmla="*/ 57789 w 175444"/>
                    <a:gd name="connsiteY12" fmla="*/ 395287 h 738187"/>
                    <a:gd name="connsiteX13" fmla="*/ 24451 w 175444"/>
                    <a:gd name="connsiteY13" fmla="*/ 433387 h 738187"/>
                    <a:gd name="connsiteX14" fmla="*/ 10164 w 175444"/>
                    <a:gd name="connsiteY14" fmla="*/ 438150 h 738187"/>
                    <a:gd name="connsiteX15" fmla="*/ 639 w 175444"/>
                    <a:gd name="connsiteY15" fmla="*/ 466725 h 738187"/>
                    <a:gd name="connsiteX16" fmla="*/ 5401 w 175444"/>
                    <a:gd name="connsiteY16" fmla="*/ 481012 h 738187"/>
                    <a:gd name="connsiteX17" fmla="*/ 24451 w 175444"/>
                    <a:gd name="connsiteY17" fmla="*/ 509587 h 738187"/>
                    <a:gd name="connsiteX18" fmla="*/ 29214 w 175444"/>
                    <a:gd name="connsiteY18" fmla="*/ 523875 h 738187"/>
                    <a:gd name="connsiteX19" fmla="*/ 33976 w 175444"/>
                    <a:gd name="connsiteY19" fmla="*/ 566737 h 738187"/>
                    <a:gd name="connsiteX20" fmla="*/ 43501 w 175444"/>
                    <a:gd name="connsiteY20" fmla="*/ 581025 h 738187"/>
                    <a:gd name="connsiteX21" fmla="*/ 48264 w 175444"/>
                    <a:gd name="connsiteY21" fmla="*/ 595312 h 738187"/>
                    <a:gd name="connsiteX22" fmla="*/ 38739 w 175444"/>
                    <a:gd name="connsiteY22" fmla="*/ 642937 h 738187"/>
                    <a:gd name="connsiteX23" fmla="*/ 29214 w 175444"/>
                    <a:gd name="connsiteY23" fmla="*/ 671512 h 738187"/>
                    <a:gd name="connsiteX24" fmla="*/ 24451 w 175444"/>
                    <a:gd name="connsiteY24" fmla="*/ 685800 h 738187"/>
                    <a:gd name="connsiteX25" fmla="*/ 29214 w 175444"/>
                    <a:gd name="connsiteY25" fmla="*/ 709612 h 738187"/>
                    <a:gd name="connsiteX26" fmla="*/ 105414 w 175444"/>
                    <a:gd name="connsiteY26" fmla="*/ 728662 h 738187"/>
                    <a:gd name="connsiteX27" fmla="*/ 119701 w 175444"/>
                    <a:gd name="connsiteY27" fmla="*/ 738187 h 73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5444" h="738187">
                      <a:moveTo>
                        <a:pt x="167326" y="0"/>
                      </a:moveTo>
                      <a:cubicBezTo>
                        <a:pt x="178409" y="55406"/>
                        <a:pt x="177890" y="43040"/>
                        <a:pt x="167326" y="138112"/>
                      </a:cubicBezTo>
                      <a:cubicBezTo>
                        <a:pt x="166694" y="143801"/>
                        <a:pt x="160976" y="147637"/>
                        <a:pt x="157801" y="152400"/>
                      </a:cubicBezTo>
                      <a:cubicBezTo>
                        <a:pt x="145831" y="188312"/>
                        <a:pt x="163371" y="145437"/>
                        <a:pt x="138751" y="176212"/>
                      </a:cubicBezTo>
                      <a:cubicBezTo>
                        <a:pt x="135615" y="180132"/>
                        <a:pt x="136234" y="186010"/>
                        <a:pt x="133989" y="190500"/>
                      </a:cubicBezTo>
                      <a:cubicBezTo>
                        <a:pt x="126052" y="206374"/>
                        <a:pt x="124463" y="204788"/>
                        <a:pt x="110176" y="214312"/>
                      </a:cubicBezTo>
                      <a:cubicBezTo>
                        <a:pt x="102980" y="243100"/>
                        <a:pt x="107483" y="227156"/>
                        <a:pt x="95889" y="261937"/>
                      </a:cubicBezTo>
                      <a:lnTo>
                        <a:pt x="91126" y="276225"/>
                      </a:lnTo>
                      <a:cubicBezTo>
                        <a:pt x="89539" y="285750"/>
                        <a:pt x="89418" y="295639"/>
                        <a:pt x="86364" y="304800"/>
                      </a:cubicBezTo>
                      <a:cubicBezTo>
                        <a:pt x="84554" y="310230"/>
                        <a:pt x="79399" y="313968"/>
                        <a:pt x="76839" y="319087"/>
                      </a:cubicBezTo>
                      <a:cubicBezTo>
                        <a:pt x="74594" y="323577"/>
                        <a:pt x="73664" y="328612"/>
                        <a:pt x="72076" y="333375"/>
                      </a:cubicBezTo>
                      <a:cubicBezTo>
                        <a:pt x="73989" y="346766"/>
                        <a:pt x="81763" y="371231"/>
                        <a:pt x="72076" y="385762"/>
                      </a:cubicBezTo>
                      <a:cubicBezTo>
                        <a:pt x="68901" y="390524"/>
                        <a:pt x="62551" y="392112"/>
                        <a:pt x="57789" y="395287"/>
                      </a:cubicBezTo>
                      <a:cubicBezTo>
                        <a:pt x="43500" y="416721"/>
                        <a:pt x="44296" y="423464"/>
                        <a:pt x="24451" y="433387"/>
                      </a:cubicBezTo>
                      <a:cubicBezTo>
                        <a:pt x="19961" y="435632"/>
                        <a:pt x="14926" y="436562"/>
                        <a:pt x="10164" y="438150"/>
                      </a:cubicBezTo>
                      <a:cubicBezTo>
                        <a:pt x="6989" y="447675"/>
                        <a:pt x="-2536" y="457200"/>
                        <a:pt x="639" y="466725"/>
                      </a:cubicBezTo>
                      <a:cubicBezTo>
                        <a:pt x="2226" y="471487"/>
                        <a:pt x="2963" y="476624"/>
                        <a:pt x="5401" y="481012"/>
                      </a:cubicBezTo>
                      <a:cubicBezTo>
                        <a:pt x="10960" y="491019"/>
                        <a:pt x="20831" y="498727"/>
                        <a:pt x="24451" y="509587"/>
                      </a:cubicBezTo>
                      <a:lnTo>
                        <a:pt x="29214" y="523875"/>
                      </a:lnTo>
                      <a:cubicBezTo>
                        <a:pt x="30801" y="538162"/>
                        <a:pt x="30490" y="552791"/>
                        <a:pt x="33976" y="566737"/>
                      </a:cubicBezTo>
                      <a:cubicBezTo>
                        <a:pt x="35364" y="572290"/>
                        <a:pt x="40941" y="575905"/>
                        <a:pt x="43501" y="581025"/>
                      </a:cubicBezTo>
                      <a:cubicBezTo>
                        <a:pt x="45746" y="585515"/>
                        <a:pt x="46676" y="590550"/>
                        <a:pt x="48264" y="595312"/>
                      </a:cubicBezTo>
                      <a:cubicBezTo>
                        <a:pt x="35057" y="634931"/>
                        <a:pt x="55154" y="571803"/>
                        <a:pt x="38739" y="642937"/>
                      </a:cubicBezTo>
                      <a:cubicBezTo>
                        <a:pt x="36481" y="652720"/>
                        <a:pt x="32389" y="661987"/>
                        <a:pt x="29214" y="671512"/>
                      </a:cubicBezTo>
                      <a:lnTo>
                        <a:pt x="24451" y="685800"/>
                      </a:lnTo>
                      <a:cubicBezTo>
                        <a:pt x="26039" y="693737"/>
                        <a:pt x="24924" y="702748"/>
                        <a:pt x="29214" y="709612"/>
                      </a:cubicBezTo>
                      <a:cubicBezTo>
                        <a:pt x="44311" y="733766"/>
                        <a:pt x="86704" y="727103"/>
                        <a:pt x="105414" y="728662"/>
                      </a:cubicBezTo>
                      <a:lnTo>
                        <a:pt x="119701" y="738187"/>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2233613" y="4391024"/>
                  <a:ext cx="219075" cy="447675"/>
                </a:xfrm>
                <a:custGeom>
                  <a:avLst/>
                  <a:gdLst>
                    <a:gd name="connsiteX0" fmla="*/ 209550 w 219075"/>
                    <a:gd name="connsiteY0" fmla="*/ 0 h 476250"/>
                    <a:gd name="connsiteX1" fmla="*/ 214312 w 219075"/>
                    <a:gd name="connsiteY1" fmla="*/ 57150 h 476250"/>
                    <a:gd name="connsiteX2" fmla="*/ 219075 w 219075"/>
                    <a:gd name="connsiteY2" fmla="*/ 71438 h 476250"/>
                    <a:gd name="connsiteX3" fmla="*/ 214312 w 219075"/>
                    <a:gd name="connsiteY3" fmla="*/ 123825 h 476250"/>
                    <a:gd name="connsiteX4" fmla="*/ 204787 w 219075"/>
                    <a:gd name="connsiteY4" fmla="*/ 152400 h 476250"/>
                    <a:gd name="connsiteX5" fmla="*/ 200025 w 219075"/>
                    <a:gd name="connsiteY5" fmla="*/ 166688 h 476250"/>
                    <a:gd name="connsiteX6" fmla="*/ 185737 w 219075"/>
                    <a:gd name="connsiteY6" fmla="*/ 176213 h 476250"/>
                    <a:gd name="connsiteX7" fmla="*/ 180975 w 219075"/>
                    <a:gd name="connsiteY7" fmla="*/ 195263 h 476250"/>
                    <a:gd name="connsiteX8" fmla="*/ 171450 w 219075"/>
                    <a:gd name="connsiteY8" fmla="*/ 223838 h 476250"/>
                    <a:gd name="connsiteX9" fmla="*/ 171450 w 219075"/>
                    <a:gd name="connsiteY9" fmla="*/ 304800 h 476250"/>
                    <a:gd name="connsiteX10" fmla="*/ 161925 w 219075"/>
                    <a:gd name="connsiteY10" fmla="*/ 319088 h 476250"/>
                    <a:gd name="connsiteX11" fmla="*/ 147637 w 219075"/>
                    <a:gd name="connsiteY11" fmla="*/ 323850 h 476250"/>
                    <a:gd name="connsiteX12" fmla="*/ 133350 w 219075"/>
                    <a:gd name="connsiteY12" fmla="*/ 352425 h 476250"/>
                    <a:gd name="connsiteX13" fmla="*/ 104775 w 219075"/>
                    <a:gd name="connsiteY13" fmla="*/ 371475 h 476250"/>
                    <a:gd name="connsiteX14" fmla="*/ 90487 w 219075"/>
                    <a:gd name="connsiteY14" fmla="*/ 381000 h 476250"/>
                    <a:gd name="connsiteX15" fmla="*/ 28575 w 219075"/>
                    <a:gd name="connsiteY15" fmla="*/ 390525 h 476250"/>
                    <a:gd name="connsiteX16" fmla="*/ 4762 w 219075"/>
                    <a:gd name="connsiteY16" fmla="*/ 428625 h 476250"/>
                    <a:gd name="connsiteX17" fmla="*/ 0 w 219075"/>
                    <a:gd name="connsiteY17" fmla="*/ 442913 h 476250"/>
                    <a:gd name="connsiteX18" fmla="*/ 14287 w 219075"/>
                    <a:gd name="connsiteY18" fmla="*/ 447675 h 476250"/>
                    <a:gd name="connsiteX19" fmla="*/ 61912 w 219075"/>
                    <a:gd name="connsiteY19" fmla="*/ 442913 h 476250"/>
                    <a:gd name="connsiteX20" fmla="*/ 52387 w 219075"/>
                    <a:gd name="connsiteY20" fmla="*/ 471488 h 476250"/>
                    <a:gd name="connsiteX21" fmla="*/ 52387 w 219075"/>
                    <a:gd name="connsiteY21" fmla="*/ 476250 h 476250"/>
                    <a:gd name="connsiteX0" fmla="*/ 209550 w 219075"/>
                    <a:gd name="connsiteY0" fmla="*/ 0 h 471488"/>
                    <a:gd name="connsiteX1" fmla="*/ 214312 w 219075"/>
                    <a:gd name="connsiteY1" fmla="*/ 57150 h 471488"/>
                    <a:gd name="connsiteX2" fmla="*/ 219075 w 219075"/>
                    <a:gd name="connsiteY2" fmla="*/ 71438 h 471488"/>
                    <a:gd name="connsiteX3" fmla="*/ 214312 w 219075"/>
                    <a:gd name="connsiteY3" fmla="*/ 123825 h 471488"/>
                    <a:gd name="connsiteX4" fmla="*/ 204787 w 219075"/>
                    <a:gd name="connsiteY4" fmla="*/ 152400 h 471488"/>
                    <a:gd name="connsiteX5" fmla="*/ 200025 w 219075"/>
                    <a:gd name="connsiteY5" fmla="*/ 166688 h 471488"/>
                    <a:gd name="connsiteX6" fmla="*/ 185737 w 219075"/>
                    <a:gd name="connsiteY6" fmla="*/ 176213 h 471488"/>
                    <a:gd name="connsiteX7" fmla="*/ 180975 w 219075"/>
                    <a:gd name="connsiteY7" fmla="*/ 195263 h 471488"/>
                    <a:gd name="connsiteX8" fmla="*/ 171450 w 219075"/>
                    <a:gd name="connsiteY8" fmla="*/ 223838 h 471488"/>
                    <a:gd name="connsiteX9" fmla="*/ 171450 w 219075"/>
                    <a:gd name="connsiteY9" fmla="*/ 304800 h 471488"/>
                    <a:gd name="connsiteX10" fmla="*/ 161925 w 219075"/>
                    <a:gd name="connsiteY10" fmla="*/ 319088 h 471488"/>
                    <a:gd name="connsiteX11" fmla="*/ 147637 w 219075"/>
                    <a:gd name="connsiteY11" fmla="*/ 323850 h 471488"/>
                    <a:gd name="connsiteX12" fmla="*/ 133350 w 219075"/>
                    <a:gd name="connsiteY12" fmla="*/ 352425 h 471488"/>
                    <a:gd name="connsiteX13" fmla="*/ 104775 w 219075"/>
                    <a:gd name="connsiteY13" fmla="*/ 371475 h 471488"/>
                    <a:gd name="connsiteX14" fmla="*/ 90487 w 219075"/>
                    <a:gd name="connsiteY14" fmla="*/ 381000 h 471488"/>
                    <a:gd name="connsiteX15" fmla="*/ 28575 w 219075"/>
                    <a:gd name="connsiteY15" fmla="*/ 390525 h 471488"/>
                    <a:gd name="connsiteX16" fmla="*/ 4762 w 219075"/>
                    <a:gd name="connsiteY16" fmla="*/ 428625 h 471488"/>
                    <a:gd name="connsiteX17" fmla="*/ 0 w 219075"/>
                    <a:gd name="connsiteY17" fmla="*/ 442913 h 471488"/>
                    <a:gd name="connsiteX18" fmla="*/ 14287 w 219075"/>
                    <a:gd name="connsiteY18" fmla="*/ 447675 h 471488"/>
                    <a:gd name="connsiteX19" fmla="*/ 61912 w 219075"/>
                    <a:gd name="connsiteY19" fmla="*/ 442913 h 471488"/>
                    <a:gd name="connsiteX20" fmla="*/ 52387 w 219075"/>
                    <a:gd name="connsiteY20" fmla="*/ 471488 h 471488"/>
                    <a:gd name="connsiteX0" fmla="*/ 209550 w 219075"/>
                    <a:gd name="connsiteY0" fmla="*/ 0 h 471488"/>
                    <a:gd name="connsiteX1" fmla="*/ 214312 w 219075"/>
                    <a:gd name="connsiteY1" fmla="*/ 57150 h 471488"/>
                    <a:gd name="connsiteX2" fmla="*/ 219075 w 219075"/>
                    <a:gd name="connsiteY2" fmla="*/ 71438 h 471488"/>
                    <a:gd name="connsiteX3" fmla="*/ 214312 w 219075"/>
                    <a:gd name="connsiteY3" fmla="*/ 123825 h 471488"/>
                    <a:gd name="connsiteX4" fmla="*/ 204787 w 219075"/>
                    <a:gd name="connsiteY4" fmla="*/ 152400 h 471488"/>
                    <a:gd name="connsiteX5" fmla="*/ 200025 w 219075"/>
                    <a:gd name="connsiteY5" fmla="*/ 166688 h 471488"/>
                    <a:gd name="connsiteX6" fmla="*/ 185737 w 219075"/>
                    <a:gd name="connsiteY6" fmla="*/ 176213 h 471488"/>
                    <a:gd name="connsiteX7" fmla="*/ 180975 w 219075"/>
                    <a:gd name="connsiteY7" fmla="*/ 195263 h 471488"/>
                    <a:gd name="connsiteX8" fmla="*/ 171450 w 219075"/>
                    <a:gd name="connsiteY8" fmla="*/ 223838 h 471488"/>
                    <a:gd name="connsiteX9" fmla="*/ 171450 w 219075"/>
                    <a:gd name="connsiteY9" fmla="*/ 304800 h 471488"/>
                    <a:gd name="connsiteX10" fmla="*/ 161925 w 219075"/>
                    <a:gd name="connsiteY10" fmla="*/ 319088 h 471488"/>
                    <a:gd name="connsiteX11" fmla="*/ 147637 w 219075"/>
                    <a:gd name="connsiteY11" fmla="*/ 323850 h 471488"/>
                    <a:gd name="connsiteX12" fmla="*/ 133350 w 219075"/>
                    <a:gd name="connsiteY12" fmla="*/ 352425 h 471488"/>
                    <a:gd name="connsiteX13" fmla="*/ 104775 w 219075"/>
                    <a:gd name="connsiteY13" fmla="*/ 371475 h 471488"/>
                    <a:gd name="connsiteX14" fmla="*/ 90487 w 219075"/>
                    <a:gd name="connsiteY14" fmla="*/ 381000 h 471488"/>
                    <a:gd name="connsiteX15" fmla="*/ 28575 w 219075"/>
                    <a:gd name="connsiteY15" fmla="*/ 390525 h 471488"/>
                    <a:gd name="connsiteX16" fmla="*/ 4762 w 219075"/>
                    <a:gd name="connsiteY16" fmla="*/ 428625 h 471488"/>
                    <a:gd name="connsiteX17" fmla="*/ 0 w 219075"/>
                    <a:gd name="connsiteY17" fmla="*/ 442913 h 471488"/>
                    <a:gd name="connsiteX18" fmla="*/ 14287 w 219075"/>
                    <a:gd name="connsiteY18" fmla="*/ 447675 h 471488"/>
                    <a:gd name="connsiteX19" fmla="*/ 52387 w 219075"/>
                    <a:gd name="connsiteY19" fmla="*/ 471488 h 471488"/>
                    <a:gd name="connsiteX0" fmla="*/ 209550 w 219075"/>
                    <a:gd name="connsiteY0" fmla="*/ 0 h 447675"/>
                    <a:gd name="connsiteX1" fmla="*/ 214312 w 219075"/>
                    <a:gd name="connsiteY1" fmla="*/ 57150 h 447675"/>
                    <a:gd name="connsiteX2" fmla="*/ 219075 w 219075"/>
                    <a:gd name="connsiteY2" fmla="*/ 71438 h 447675"/>
                    <a:gd name="connsiteX3" fmla="*/ 214312 w 219075"/>
                    <a:gd name="connsiteY3" fmla="*/ 123825 h 447675"/>
                    <a:gd name="connsiteX4" fmla="*/ 204787 w 219075"/>
                    <a:gd name="connsiteY4" fmla="*/ 152400 h 447675"/>
                    <a:gd name="connsiteX5" fmla="*/ 200025 w 219075"/>
                    <a:gd name="connsiteY5" fmla="*/ 166688 h 447675"/>
                    <a:gd name="connsiteX6" fmla="*/ 185737 w 219075"/>
                    <a:gd name="connsiteY6" fmla="*/ 176213 h 447675"/>
                    <a:gd name="connsiteX7" fmla="*/ 180975 w 219075"/>
                    <a:gd name="connsiteY7" fmla="*/ 195263 h 447675"/>
                    <a:gd name="connsiteX8" fmla="*/ 171450 w 219075"/>
                    <a:gd name="connsiteY8" fmla="*/ 223838 h 447675"/>
                    <a:gd name="connsiteX9" fmla="*/ 171450 w 219075"/>
                    <a:gd name="connsiteY9" fmla="*/ 304800 h 447675"/>
                    <a:gd name="connsiteX10" fmla="*/ 161925 w 219075"/>
                    <a:gd name="connsiteY10" fmla="*/ 319088 h 447675"/>
                    <a:gd name="connsiteX11" fmla="*/ 147637 w 219075"/>
                    <a:gd name="connsiteY11" fmla="*/ 323850 h 447675"/>
                    <a:gd name="connsiteX12" fmla="*/ 133350 w 219075"/>
                    <a:gd name="connsiteY12" fmla="*/ 352425 h 447675"/>
                    <a:gd name="connsiteX13" fmla="*/ 104775 w 219075"/>
                    <a:gd name="connsiteY13" fmla="*/ 371475 h 447675"/>
                    <a:gd name="connsiteX14" fmla="*/ 90487 w 219075"/>
                    <a:gd name="connsiteY14" fmla="*/ 381000 h 447675"/>
                    <a:gd name="connsiteX15" fmla="*/ 28575 w 219075"/>
                    <a:gd name="connsiteY15" fmla="*/ 390525 h 447675"/>
                    <a:gd name="connsiteX16" fmla="*/ 4762 w 219075"/>
                    <a:gd name="connsiteY16" fmla="*/ 428625 h 447675"/>
                    <a:gd name="connsiteX17" fmla="*/ 0 w 219075"/>
                    <a:gd name="connsiteY17" fmla="*/ 442913 h 447675"/>
                    <a:gd name="connsiteX18" fmla="*/ 14287 w 219075"/>
                    <a:gd name="connsiteY18" fmla="*/ 447675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75" h="447675">
                      <a:moveTo>
                        <a:pt x="209550" y="0"/>
                      </a:moveTo>
                      <a:cubicBezTo>
                        <a:pt x="211137" y="19050"/>
                        <a:pt x="211786" y="38202"/>
                        <a:pt x="214312" y="57150"/>
                      </a:cubicBezTo>
                      <a:cubicBezTo>
                        <a:pt x="214976" y="62126"/>
                        <a:pt x="219075" y="66418"/>
                        <a:pt x="219075" y="71438"/>
                      </a:cubicBezTo>
                      <a:cubicBezTo>
                        <a:pt x="219075" y="88972"/>
                        <a:pt x="217359" y="106557"/>
                        <a:pt x="214312" y="123825"/>
                      </a:cubicBezTo>
                      <a:cubicBezTo>
                        <a:pt x="212567" y="133712"/>
                        <a:pt x="207962" y="142875"/>
                        <a:pt x="204787" y="152400"/>
                      </a:cubicBezTo>
                      <a:cubicBezTo>
                        <a:pt x="203200" y="157163"/>
                        <a:pt x="204202" y="163903"/>
                        <a:pt x="200025" y="166688"/>
                      </a:cubicBezTo>
                      <a:lnTo>
                        <a:pt x="185737" y="176213"/>
                      </a:lnTo>
                      <a:cubicBezTo>
                        <a:pt x="184150" y="182563"/>
                        <a:pt x="182856" y="188994"/>
                        <a:pt x="180975" y="195263"/>
                      </a:cubicBezTo>
                      <a:cubicBezTo>
                        <a:pt x="178090" y="204880"/>
                        <a:pt x="171450" y="223838"/>
                        <a:pt x="171450" y="223838"/>
                      </a:cubicBezTo>
                      <a:cubicBezTo>
                        <a:pt x="175704" y="257872"/>
                        <a:pt x="180198" y="269805"/>
                        <a:pt x="171450" y="304800"/>
                      </a:cubicBezTo>
                      <a:cubicBezTo>
                        <a:pt x="170062" y="310353"/>
                        <a:pt x="166395" y="315512"/>
                        <a:pt x="161925" y="319088"/>
                      </a:cubicBezTo>
                      <a:cubicBezTo>
                        <a:pt x="158005" y="322224"/>
                        <a:pt x="152400" y="322263"/>
                        <a:pt x="147637" y="323850"/>
                      </a:cubicBezTo>
                      <a:cubicBezTo>
                        <a:pt x="144240" y="334043"/>
                        <a:pt x="142040" y="344821"/>
                        <a:pt x="133350" y="352425"/>
                      </a:cubicBezTo>
                      <a:cubicBezTo>
                        <a:pt x="124735" y="359963"/>
                        <a:pt x="114300" y="365125"/>
                        <a:pt x="104775" y="371475"/>
                      </a:cubicBezTo>
                      <a:cubicBezTo>
                        <a:pt x="100012" y="374650"/>
                        <a:pt x="96040" y="379612"/>
                        <a:pt x="90487" y="381000"/>
                      </a:cubicBezTo>
                      <a:cubicBezTo>
                        <a:pt x="57491" y="389250"/>
                        <a:pt x="77942" y="385040"/>
                        <a:pt x="28575" y="390525"/>
                      </a:cubicBezTo>
                      <a:cubicBezTo>
                        <a:pt x="5933" y="405619"/>
                        <a:pt x="16096" y="394620"/>
                        <a:pt x="4762" y="428625"/>
                      </a:cubicBezTo>
                      <a:lnTo>
                        <a:pt x="0" y="442913"/>
                      </a:lnTo>
                      <a:cubicBezTo>
                        <a:pt x="4762" y="444500"/>
                        <a:pt x="5556" y="442913"/>
                        <a:pt x="14287" y="447675"/>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2224088" y="4843463"/>
                  <a:ext cx="57150" cy="604837"/>
                </a:xfrm>
                <a:custGeom>
                  <a:avLst/>
                  <a:gdLst>
                    <a:gd name="connsiteX0" fmla="*/ 14287 w 57150"/>
                    <a:gd name="connsiteY0" fmla="*/ 604837 h 604837"/>
                    <a:gd name="connsiteX1" fmla="*/ 9525 w 57150"/>
                    <a:gd name="connsiteY1" fmla="*/ 581025 h 604837"/>
                    <a:gd name="connsiteX2" fmla="*/ 19050 w 57150"/>
                    <a:gd name="connsiteY2" fmla="*/ 514350 h 604837"/>
                    <a:gd name="connsiteX3" fmla="*/ 33337 w 57150"/>
                    <a:gd name="connsiteY3" fmla="*/ 466725 h 604837"/>
                    <a:gd name="connsiteX4" fmla="*/ 42862 w 57150"/>
                    <a:gd name="connsiteY4" fmla="*/ 452437 h 604837"/>
                    <a:gd name="connsiteX5" fmla="*/ 57150 w 57150"/>
                    <a:gd name="connsiteY5" fmla="*/ 371475 h 604837"/>
                    <a:gd name="connsiteX6" fmla="*/ 52387 w 57150"/>
                    <a:gd name="connsiteY6" fmla="*/ 280987 h 604837"/>
                    <a:gd name="connsiteX7" fmla="*/ 42862 w 57150"/>
                    <a:gd name="connsiteY7" fmla="*/ 252412 h 604837"/>
                    <a:gd name="connsiteX8" fmla="*/ 33337 w 57150"/>
                    <a:gd name="connsiteY8" fmla="*/ 147637 h 604837"/>
                    <a:gd name="connsiteX9" fmla="*/ 23812 w 57150"/>
                    <a:gd name="connsiteY9" fmla="*/ 114300 h 604837"/>
                    <a:gd name="connsiteX10" fmla="*/ 4762 w 57150"/>
                    <a:gd name="connsiteY10" fmla="*/ 85725 h 604837"/>
                    <a:gd name="connsiteX11" fmla="*/ 0 w 57150"/>
                    <a:gd name="connsiteY11" fmla="*/ 71437 h 604837"/>
                    <a:gd name="connsiteX12" fmla="*/ 4762 w 57150"/>
                    <a:gd name="connsiteY12" fmla="*/ 9525 h 604837"/>
                    <a:gd name="connsiteX13" fmla="*/ 4762 w 57150"/>
                    <a:gd name="connsiteY13" fmla="*/ 0 h 60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0" h="604837">
                      <a:moveTo>
                        <a:pt x="14287" y="604837"/>
                      </a:moveTo>
                      <a:cubicBezTo>
                        <a:pt x="12700" y="596900"/>
                        <a:pt x="9525" y="589119"/>
                        <a:pt x="9525" y="581025"/>
                      </a:cubicBezTo>
                      <a:cubicBezTo>
                        <a:pt x="9525" y="523878"/>
                        <a:pt x="10235" y="545203"/>
                        <a:pt x="19050" y="514350"/>
                      </a:cubicBezTo>
                      <a:cubicBezTo>
                        <a:pt x="22379" y="502700"/>
                        <a:pt x="27676" y="475217"/>
                        <a:pt x="33337" y="466725"/>
                      </a:cubicBezTo>
                      <a:lnTo>
                        <a:pt x="42862" y="452437"/>
                      </a:lnTo>
                      <a:cubicBezTo>
                        <a:pt x="55874" y="400391"/>
                        <a:pt x="50941" y="427348"/>
                        <a:pt x="57150" y="371475"/>
                      </a:cubicBezTo>
                      <a:cubicBezTo>
                        <a:pt x="55562" y="341312"/>
                        <a:pt x="55986" y="310976"/>
                        <a:pt x="52387" y="280987"/>
                      </a:cubicBezTo>
                      <a:cubicBezTo>
                        <a:pt x="51191" y="271018"/>
                        <a:pt x="42862" y="252412"/>
                        <a:pt x="42862" y="252412"/>
                      </a:cubicBezTo>
                      <a:cubicBezTo>
                        <a:pt x="30863" y="180412"/>
                        <a:pt x="46750" y="281762"/>
                        <a:pt x="33337" y="147637"/>
                      </a:cubicBezTo>
                      <a:cubicBezTo>
                        <a:pt x="33036" y="144625"/>
                        <a:pt x="26290" y="118761"/>
                        <a:pt x="23812" y="114300"/>
                      </a:cubicBezTo>
                      <a:cubicBezTo>
                        <a:pt x="18252" y="104293"/>
                        <a:pt x="4762" y="85725"/>
                        <a:pt x="4762" y="85725"/>
                      </a:cubicBezTo>
                      <a:cubicBezTo>
                        <a:pt x="3175" y="80962"/>
                        <a:pt x="0" y="76457"/>
                        <a:pt x="0" y="71437"/>
                      </a:cubicBezTo>
                      <a:cubicBezTo>
                        <a:pt x="0" y="50739"/>
                        <a:pt x="3385" y="30177"/>
                        <a:pt x="4762" y="9525"/>
                      </a:cubicBezTo>
                      <a:cubicBezTo>
                        <a:pt x="4973" y="6357"/>
                        <a:pt x="4762" y="3175"/>
                        <a:pt x="4762" y="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4" name="フリーフォーム 23"/>
            <p:cNvSpPr/>
            <p:nvPr/>
          </p:nvSpPr>
          <p:spPr>
            <a:xfrm>
              <a:off x="5098473" y="55418"/>
              <a:ext cx="585826" cy="6636327"/>
            </a:xfrm>
            <a:custGeom>
              <a:avLst/>
              <a:gdLst>
                <a:gd name="connsiteX0" fmla="*/ 13854 w 585826"/>
                <a:gd name="connsiteY0" fmla="*/ 0 h 6636327"/>
                <a:gd name="connsiteX1" fmla="*/ 96982 w 585826"/>
                <a:gd name="connsiteY1" fmla="*/ 651164 h 6636327"/>
                <a:gd name="connsiteX2" fmla="*/ 484909 w 585826"/>
                <a:gd name="connsiteY2" fmla="*/ 845127 h 6636327"/>
                <a:gd name="connsiteX3" fmla="*/ 471054 w 585826"/>
                <a:gd name="connsiteY3" fmla="*/ 1413164 h 6636327"/>
                <a:gd name="connsiteX4" fmla="*/ 581891 w 585826"/>
                <a:gd name="connsiteY4" fmla="*/ 2050473 h 6636327"/>
                <a:gd name="connsiteX5" fmla="*/ 540327 w 585826"/>
                <a:gd name="connsiteY5" fmla="*/ 3006437 h 6636327"/>
                <a:gd name="connsiteX6" fmla="*/ 346363 w 585826"/>
                <a:gd name="connsiteY6" fmla="*/ 3408218 h 6636327"/>
                <a:gd name="connsiteX7" fmla="*/ 471054 w 585826"/>
                <a:gd name="connsiteY7" fmla="*/ 3713018 h 6636327"/>
                <a:gd name="connsiteX8" fmla="*/ 180109 w 585826"/>
                <a:gd name="connsiteY8" fmla="*/ 4017818 h 6636327"/>
                <a:gd name="connsiteX9" fmla="*/ 0 w 585826"/>
                <a:gd name="connsiteY9" fmla="*/ 4378037 h 6636327"/>
                <a:gd name="connsiteX10" fmla="*/ 180109 w 585826"/>
                <a:gd name="connsiteY10" fmla="*/ 5181600 h 6636327"/>
                <a:gd name="connsiteX11" fmla="*/ 152400 w 585826"/>
                <a:gd name="connsiteY11" fmla="*/ 5527964 h 6636327"/>
                <a:gd name="connsiteX12" fmla="*/ 498763 w 585826"/>
                <a:gd name="connsiteY12" fmla="*/ 6636327 h 663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5826" h="6636327">
                  <a:moveTo>
                    <a:pt x="13854" y="0"/>
                  </a:moveTo>
                  <a:cubicBezTo>
                    <a:pt x="16163" y="255155"/>
                    <a:pt x="18473" y="510310"/>
                    <a:pt x="96982" y="651164"/>
                  </a:cubicBezTo>
                  <a:cubicBezTo>
                    <a:pt x="175491" y="792019"/>
                    <a:pt x="422564" y="718127"/>
                    <a:pt x="484909" y="845127"/>
                  </a:cubicBezTo>
                  <a:cubicBezTo>
                    <a:pt x="547254" y="972127"/>
                    <a:pt x="454890" y="1212273"/>
                    <a:pt x="471054" y="1413164"/>
                  </a:cubicBezTo>
                  <a:cubicBezTo>
                    <a:pt x="487218" y="1614055"/>
                    <a:pt x="570346" y="1784928"/>
                    <a:pt x="581891" y="2050473"/>
                  </a:cubicBezTo>
                  <a:cubicBezTo>
                    <a:pt x="593436" y="2316018"/>
                    <a:pt x="579582" y="2780146"/>
                    <a:pt x="540327" y="3006437"/>
                  </a:cubicBezTo>
                  <a:cubicBezTo>
                    <a:pt x="501072" y="3232728"/>
                    <a:pt x="357909" y="3290455"/>
                    <a:pt x="346363" y="3408218"/>
                  </a:cubicBezTo>
                  <a:cubicBezTo>
                    <a:pt x="334818" y="3525982"/>
                    <a:pt x="498763" y="3611418"/>
                    <a:pt x="471054" y="3713018"/>
                  </a:cubicBezTo>
                  <a:cubicBezTo>
                    <a:pt x="443345" y="3814618"/>
                    <a:pt x="258618" y="3906982"/>
                    <a:pt x="180109" y="4017818"/>
                  </a:cubicBezTo>
                  <a:cubicBezTo>
                    <a:pt x="101600" y="4128654"/>
                    <a:pt x="0" y="4184073"/>
                    <a:pt x="0" y="4378037"/>
                  </a:cubicBezTo>
                  <a:cubicBezTo>
                    <a:pt x="0" y="4572001"/>
                    <a:pt x="154709" y="4989946"/>
                    <a:pt x="180109" y="5181600"/>
                  </a:cubicBezTo>
                  <a:cubicBezTo>
                    <a:pt x="205509" y="5373254"/>
                    <a:pt x="99291" y="5285510"/>
                    <a:pt x="152400" y="5527964"/>
                  </a:cubicBezTo>
                  <a:cubicBezTo>
                    <a:pt x="205509" y="5770419"/>
                    <a:pt x="352136" y="6203373"/>
                    <a:pt x="498763" y="6636327"/>
                  </a:cubicBezTo>
                </a:path>
              </a:pathLst>
            </a:custGeom>
            <a:noFill/>
            <a:ln w="38100">
              <a:solidFill>
                <a:srgbClr val="0070C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5580112" y="4011799"/>
              <a:ext cx="1420582" cy="584775"/>
            </a:xfrm>
            <a:prstGeom prst="rect">
              <a:avLst/>
            </a:prstGeom>
            <a:noFill/>
          </p:spPr>
          <p:txBody>
            <a:bodyPr wrap="none" rtlCol="0" anchor="ctr" anchorCtr="0">
              <a:spAutoFit/>
            </a:bodyPr>
            <a:lstStyle/>
            <a:p>
              <a:r>
                <a:rPr kumimoji="1" lang="ja-JP" altLang="en-US" sz="3200" b="1" dirty="0" smtClean="0">
                  <a:solidFill>
                    <a:srgbClr val="0070C0"/>
                  </a:solidFill>
                  <a:latin typeface="HGSｺﾞｼｯｸM" panose="020B0600000000000000" pitchFamily="50" charset="-128"/>
                  <a:ea typeface="HGSｺﾞｼｯｸM" panose="020B0600000000000000" pitchFamily="50" charset="-128"/>
                </a:rPr>
                <a:t>奈良県</a:t>
              </a:r>
              <a:endParaRPr kumimoji="1" lang="ja-JP" altLang="en-US" sz="2800" b="1" dirty="0">
                <a:solidFill>
                  <a:srgbClr val="0070C0"/>
                </a:solidFill>
                <a:latin typeface="HGSｺﾞｼｯｸM" panose="020B0600000000000000" pitchFamily="50" charset="-128"/>
                <a:ea typeface="HGSｺﾞｼｯｸM" panose="020B0600000000000000" pitchFamily="50" charset="-128"/>
              </a:endParaRPr>
            </a:p>
          </p:txBody>
        </p:sp>
        <p:sp>
          <p:nvSpPr>
            <p:cNvPr id="26" name="フリーフォーム 25"/>
            <p:cNvSpPr/>
            <p:nvPr/>
          </p:nvSpPr>
          <p:spPr>
            <a:xfrm>
              <a:off x="-110836" y="4488873"/>
              <a:ext cx="5029200" cy="1163782"/>
            </a:xfrm>
            <a:custGeom>
              <a:avLst/>
              <a:gdLst>
                <a:gd name="connsiteX0" fmla="*/ 5029200 w 5029200"/>
                <a:gd name="connsiteY0" fmla="*/ 0 h 1163782"/>
                <a:gd name="connsiteX1" fmla="*/ 4267200 w 5029200"/>
                <a:gd name="connsiteY1" fmla="*/ 69272 h 1163782"/>
                <a:gd name="connsiteX2" fmla="*/ 3283527 w 5029200"/>
                <a:gd name="connsiteY2" fmla="*/ 207818 h 1163782"/>
                <a:gd name="connsiteX3" fmla="*/ 2646218 w 5029200"/>
                <a:gd name="connsiteY3" fmla="*/ 789709 h 1163782"/>
                <a:gd name="connsiteX4" fmla="*/ 2299854 w 5029200"/>
                <a:gd name="connsiteY4" fmla="*/ 969818 h 1163782"/>
                <a:gd name="connsiteX5" fmla="*/ 1925781 w 5029200"/>
                <a:gd name="connsiteY5" fmla="*/ 623454 h 1163782"/>
                <a:gd name="connsiteX6" fmla="*/ 1607127 w 5029200"/>
                <a:gd name="connsiteY6" fmla="*/ 637309 h 1163782"/>
                <a:gd name="connsiteX7" fmla="*/ 1205345 w 5029200"/>
                <a:gd name="connsiteY7" fmla="*/ 803563 h 1163782"/>
                <a:gd name="connsiteX8" fmla="*/ 762000 w 5029200"/>
                <a:gd name="connsiteY8" fmla="*/ 845127 h 1163782"/>
                <a:gd name="connsiteX9" fmla="*/ 0 w 5029200"/>
                <a:gd name="connsiteY9" fmla="*/ 1163782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29200" h="1163782">
                  <a:moveTo>
                    <a:pt x="5029200" y="0"/>
                  </a:moveTo>
                  <a:cubicBezTo>
                    <a:pt x="4793672" y="17318"/>
                    <a:pt x="4558145" y="34636"/>
                    <a:pt x="4267200" y="69272"/>
                  </a:cubicBezTo>
                  <a:cubicBezTo>
                    <a:pt x="3976255" y="103908"/>
                    <a:pt x="3553691" y="87745"/>
                    <a:pt x="3283527" y="207818"/>
                  </a:cubicBezTo>
                  <a:cubicBezTo>
                    <a:pt x="3013363" y="327891"/>
                    <a:pt x="2810163" y="662709"/>
                    <a:pt x="2646218" y="789709"/>
                  </a:cubicBezTo>
                  <a:cubicBezTo>
                    <a:pt x="2482273" y="916709"/>
                    <a:pt x="2419927" y="997527"/>
                    <a:pt x="2299854" y="969818"/>
                  </a:cubicBezTo>
                  <a:cubicBezTo>
                    <a:pt x="2179781" y="942109"/>
                    <a:pt x="2041235" y="678872"/>
                    <a:pt x="1925781" y="623454"/>
                  </a:cubicBezTo>
                  <a:cubicBezTo>
                    <a:pt x="1810327" y="568036"/>
                    <a:pt x="1727200" y="607291"/>
                    <a:pt x="1607127" y="637309"/>
                  </a:cubicBezTo>
                  <a:cubicBezTo>
                    <a:pt x="1487054" y="667327"/>
                    <a:pt x="1346199" y="768927"/>
                    <a:pt x="1205345" y="803563"/>
                  </a:cubicBezTo>
                  <a:cubicBezTo>
                    <a:pt x="1064491" y="838199"/>
                    <a:pt x="962891" y="785091"/>
                    <a:pt x="762000" y="845127"/>
                  </a:cubicBezTo>
                  <a:cubicBezTo>
                    <a:pt x="561109" y="905163"/>
                    <a:pt x="280554" y="1034472"/>
                    <a:pt x="0" y="1163782"/>
                  </a:cubicBezTo>
                </a:path>
              </a:pathLst>
            </a:custGeom>
            <a:noFill/>
            <a:ln w="38100">
              <a:solidFill>
                <a:srgbClr val="7030A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1723947" y="5621995"/>
              <a:ext cx="1832553" cy="584775"/>
            </a:xfrm>
            <a:prstGeom prst="rect">
              <a:avLst/>
            </a:prstGeom>
            <a:noFill/>
          </p:spPr>
          <p:txBody>
            <a:bodyPr wrap="none" rtlCol="0" anchor="ctr" anchorCtr="0">
              <a:spAutoFit/>
            </a:bodyPr>
            <a:lstStyle/>
            <a:p>
              <a:r>
                <a:rPr lang="ja-JP" altLang="en-US" sz="3200" b="1" dirty="0" smtClean="0">
                  <a:solidFill>
                    <a:srgbClr val="7030A0"/>
                  </a:solidFill>
                  <a:latin typeface="HGSｺﾞｼｯｸM" panose="020B0600000000000000" pitchFamily="50" charset="-128"/>
                  <a:ea typeface="HGSｺﾞｼｯｸM" panose="020B0600000000000000" pitchFamily="50" charset="-128"/>
                </a:rPr>
                <a:t>和歌山県</a:t>
              </a:r>
              <a:endParaRPr kumimoji="1" lang="ja-JP" altLang="en-US" sz="3200" b="1" dirty="0">
                <a:solidFill>
                  <a:srgbClr val="7030A0"/>
                </a:solidFill>
                <a:latin typeface="HGSｺﾞｼｯｸM" panose="020B0600000000000000" pitchFamily="50" charset="-128"/>
                <a:ea typeface="HGSｺﾞｼｯｸM" panose="020B0600000000000000" pitchFamily="50" charset="-128"/>
              </a:endParaRPr>
            </a:p>
          </p:txBody>
        </p:sp>
      </p:grpSp>
      <p:sp>
        <p:nvSpPr>
          <p:cNvPr id="28" name="スライド番号プレースホルダー 27"/>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spTree>
    <p:extLst>
      <p:ext uri="{BB962C8B-B14F-4D97-AF65-F5344CB8AC3E}">
        <p14:creationId xmlns:p14="http://schemas.microsoft.com/office/powerpoint/2010/main" val="37509691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ッター プレースホルダー 20"/>
          <p:cNvSpPr>
            <a:spLocks noGrp="1"/>
          </p:cNvSpPr>
          <p:nvPr>
            <p:ph type="ftr" sz="quarter" idx="11"/>
          </p:nvPr>
        </p:nvSpPr>
        <p:spPr/>
        <p:txBody>
          <a:bodyPr/>
          <a:lstStyle/>
          <a:p>
            <a:r>
              <a:rPr kumimoji="1" lang="ja-JP" altLang="en-US" dirty="0" smtClean="0"/>
              <a:t>資料６</a:t>
            </a:r>
            <a:endParaRPr kumimoji="1" lang="ja-JP" altLang="en-US" dirty="0"/>
          </a:p>
        </p:txBody>
      </p:sp>
      <p:sp>
        <p:nvSpPr>
          <p:cNvPr id="16" name="タイトル 15"/>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６</a:t>
            </a:r>
            <a:r>
              <a:rPr lang="ja-JP" altLang="en-US" dirty="0" smtClean="0">
                <a:latin typeface="HGSｺﾞｼｯｸM" panose="020B0600000000000000" pitchFamily="50" charset="-128"/>
                <a:ea typeface="HGSｺﾞｼｯｸM" panose="020B0600000000000000" pitchFamily="50" charset="-128"/>
              </a:rPr>
              <a:t>．大阪府の通行規制区間</a:t>
            </a:r>
            <a:endParaRPr kumimoji="1" lang="ja-JP" altLang="en-US" dirty="0"/>
          </a:p>
        </p:txBody>
      </p:sp>
      <p:grpSp>
        <p:nvGrpSpPr>
          <p:cNvPr id="2" name="グループ化 1"/>
          <p:cNvGrpSpPr/>
          <p:nvPr/>
        </p:nvGrpSpPr>
        <p:grpSpPr>
          <a:xfrm>
            <a:off x="17959" y="275727"/>
            <a:ext cx="9144000" cy="6465641"/>
            <a:chOff x="0" y="152824"/>
            <a:chExt cx="9144000" cy="6465641"/>
          </a:xfrm>
        </p:grpSpPr>
        <p:grpSp>
          <p:nvGrpSpPr>
            <p:cNvPr id="15" name="グループ化 14"/>
            <p:cNvGrpSpPr/>
            <p:nvPr/>
          </p:nvGrpSpPr>
          <p:grpSpPr>
            <a:xfrm>
              <a:off x="0" y="152824"/>
              <a:ext cx="9144000" cy="6465641"/>
              <a:chOff x="0" y="196179"/>
              <a:chExt cx="9144000" cy="6465641"/>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179"/>
                <a:ext cx="9144000" cy="6465641"/>
              </a:xfrm>
              <a:prstGeom prst="rect">
                <a:avLst/>
              </a:prstGeom>
              <a:ln w="47625">
                <a:noFill/>
              </a:ln>
            </p:spPr>
          </p:pic>
          <p:grpSp>
            <p:nvGrpSpPr>
              <p:cNvPr id="3" name="グループ化 2"/>
              <p:cNvGrpSpPr/>
              <p:nvPr/>
            </p:nvGrpSpPr>
            <p:grpSpPr>
              <a:xfrm>
                <a:off x="1176338" y="2400300"/>
                <a:ext cx="7463120" cy="2471738"/>
                <a:chOff x="1176338" y="2400300"/>
                <a:chExt cx="7463120" cy="2471738"/>
              </a:xfrm>
            </p:grpSpPr>
            <p:sp>
              <p:nvSpPr>
                <p:cNvPr id="5" name="フリーフォーム 4"/>
                <p:cNvSpPr/>
                <p:nvPr/>
              </p:nvSpPr>
              <p:spPr>
                <a:xfrm>
                  <a:off x="1176338" y="4748213"/>
                  <a:ext cx="438150" cy="123825"/>
                </a:xfrm>
                <a:custGeom>
                  <a:avLst/>
                  <a:gdLst>
                    <a:gd name="connsiteX0" fmla="*/ 0 w 438150"/>
                    <a:gd name="connsiteY0" fmla="*/ 123825 h 123825"/>
                    <a:gd name="connsiteX1" fmla="*/ 23812 w 438150"/>
                    <a:gd name="connsiteY1" fmla="*/ 104775 h 123825"/>
                    <a:gd name="connsiteX2" fmla="*/ 52387 w 438150"/>
                    <a:gd name="connsiteY2" fmla="*/ 95250 h 123825"/>
                    <a:gd name="connsiteX3" fmla="*/ 71437 w 438150"/>
                    <a:gd name="connsiteY3" fmla="*/ 90487 h 123825"/>
                    <a:gd name="connsiteX4" fmla="*/ 85725 w 438150"/>
                    <a:gd name="connsiteY4" fmla="*/ 85725 h 123825"/>
                    <a:gd name="connsiteX5" fmla="*/ 123825 w 438150"/>
                    <a:gd name="connsiteY5" fmla="*/ 76200 h 123825"/>
                    <a:gd name="connsiteX6" fmla="*/ 138112 w 438150"/>
                    <a:gd name="connsiteY6" fmla="*/ 47625 h 123825"/>
                    <a:gd name="connsiteX7" fmla="*/ 147637 w 438150"/>
                    <a:gd name="connsiteY7" fmla="*/ 33337 h 123825"/>
                    <a:gd name="connsiteX8" fmla="*/ 152400 w 438150"/>
                    <a:gd name="connsiteY8" fmla="*/ 19050 h 123825"/>
                    <a:gd name="connsiteX9" fmla="*/ 166687 w 438150"/>
                    <a:gd name="connsiteY9" fmla="*/ 14287 h 123825"/>
                    <a:gd name="connsiteX10" fmla="*/ 209550 w 438150"/>
                    <a:gd name="connsiteY10" fmla="*/ 0 h 123825"/>
                    <a:gd name="connsiteX11" fmla="*/ 314325 w 438150"/>
                    <a:gd name="connsiteY11" fmla="*/ 4762 h 123825"/>
                    <a:gd name="connsiteX12" fmla="*/ 342900 w 438150"/>
                    <a:gd name="connsiteY12" fmla="*/ 23812 h 123825"/>
                    <a:gd name="connsiteX13" fmla="*/ 357187 w 438150"/>
                    <a:gd name="connsiteY13" fmla="*/ 28575 h 123825"/>
                    <a:gd name="connsiteX14" fmla="*/ 381000 w 438150"/>
                    <a:gd name="connsiteY14" fmla="*/ 47625 h 123825"/>
                    <a:gd name="connsiteX15" fmla="*/ 438150 w 438150"/>
                    <a:gd name="connsiteY15" fmla="*/ 5238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8150" h="123825">
                      <a:moveTo>
                        <a:pt x="0" y="123825"/>
                      </a:moveTo>
                      <a:cubicBezTo>
                        <a:pt x="7937" y="117475"/>
                        <a:pt x="14888" y="109642"/>
                        <a:pt x="23812" y="104775"/>
                      </a:cubicBezTo>
                      <a:cubicBezTo>
                        <a:pt x="32626" y="99967"/>
                        <a:pt x="42647" y="97685"/>
                        <a:pt x="52387" y="95250"/>
                      </a:cubicBezTo>
                      <a:cubicBezTo>
                        <a:pt x="58737" y="93662"/>
                        <a:pt x="65143" y="92285"/>
                        <a:pt x="71437" y="90487"/>
                      </a:cubicBezTo>
                      <a:cubicBezTo>
                        <a:pt x="76264" y="89108"/>
                        <a:pt x="80855" y="86943"/>
                        <a:pt x="85725" y="85725"/>
                      </a:cubicBezTo>
                      <a:lnTo>
                        <a:pt x="123825" y="76200"/>
                      </a:lnTo>
                      <a:cubicBezTo>
                        <a:pt x="151123" y="35251"/>
                        <a:pt x="118395" y="87061"/>
                        <a:pt x="138112" y="47625"/>
                      </a:cubicBezTo>
                      <a:cubicBezTo>
                        <a:pt x="140672" y="42505"/>
                        <a:pt x="145077" y="38457"/>
                        <a:pt x="147637" y="33337"/>
                      </a:cubicBezTo>
                      <a:cubicBezTo>
                        <a:pt x="149882" y="28847"/>
                        <a:pt x="148850" y="22600"/>
                        <a:pt x="152400" y="19050"/>
                      </a:cubicBezTo>
                      <a:cubicBezTo>
                        <a:pt x="155950" y="15500"/>
                        <a:pt x="162197" y="16532"/>
                        <a:pt x="166687" y="14287"/>
                      </a:cubicBezTo>
                      <a:cubicBezTo>
                        <a:pt x="200167" y="-2454"/>
                        <a:pt x="156506" y="8840"/>
                        <a:pt x="209550" y="0"/>
                      </a:cubicBezTo>
                      <a:cubicBezTo>
                        <a:pt x="244475" y="1587"/>
                        <a:pt x="279908" y="-1384"/>
                        <a:pt x="314325" y="4762"/>
                      </a:cubicBezTo>
                      <a:cubicBezTo>
                        <a:pt x="325594" y="6774"/>
                        <a:pt x="332040" y="20191"/>
                        <a:pt x="342900" y="23812"/>
                      </a:cubicBezTo>
                      <a:lnTo>
                        <a:pt x="357187" y="28575"/>
                      </a:lnTo>
                      <a:cubicBezTo>
                        <a:pt x="363222" y="46678"/>
                        <a:pt x="358120" y="44765"/>
                        <a:pt x="381000" y="47625"/>
                      </a:cubicBezTo>
                      <a:cubicBezTo>
                        <a:pt x="399968" y="49996"/>
                        <a:pt x="438150" y="52387"/>
                        <a:pt x="438150" y="52387"/>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5410200" y="4662488"/>
                  <a:ext cx="23813" cy="171450"/>
                </a:xfrm>
                <a:custGeom>
                  <a:avLst/>
                  <a:gdLst>
                    <a:gd name="connsiteX0" fmla="*/ 19050 w 23813"/>
                    <a:gd name="connsiteY0" fmla="*/ 0 h 171450"/>
                    <a:gd name="connsiteX1" fmla="*/ 9525 w 23813"/>
                    <a:gd name="connsiteY1" fmla="*/ 52387 h 171450"/>
                    <a:gd name="connsiteX2" fmla="*/ 0 w 23813"/>
                    <a:gd name="connsiteY2" fmla="*/ 80962 h 171450"/>
                    <a:gd name="connsiteX3" fmla="*/ 4763 w 23813"/>
                    <a:gd name="connsiteY3" fmla="*/ 100012 h 171450"/>
                    <a:gd name="connsiteX4" fmla="*/ 19050 w 23813"/>
                    <a:gd name="connsiteY4" fmla="*/ 104775 h 171450"/>
                    <a:gd name="connsiteX5" fmla="*/ 23813 w 23813"/>
                    <a:gd name="connsiteY5" fmla="*/ 119062 h 171450"/>
                    <a:gd name="connsiteX6" fmla="*/ 19050 w 23813"/>
                    <a:gd name="connsiteY6"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13" h="171450">
                      <a:moveTo>
                        <a:pt x="19050" y="0"/>
                      </a:moveTo>
                      <a:cubicBezTo>
                        <a:pt x="17492" y="9348"/>
                        <a:pt x="12381" y="41917"/>
                        <a:pt x="9525" y="52387"/>
                      </a:cubicBezTo>
                      <a:cubicBezTo>
                        <a:pt x="6883" y="62073"/>
                        <a:pt x="0" y="80962"/>
                        <a:pt x="0" y="80962"/>
                      </a:cubicBezTo>
                      <a:cubicBezTo>
                        <a:pt x="1588" y="87312"/>
                        <a:pt x="674" y="94901"/>
                        <a:pt x="4763" y="100012"/>
                      </a:cubicBezTo>
                      <a:cubicBezTo>
                        <a:pt x="7899" y="103932"/>
                        <a:pt x="15500" y="101225"/>
                        <a:pt x="19050" y="104775"/>
                      </a:cubicBezTo>
                      <a:cubicBezTo>
                        <a:pt x="22600" y="108325"/>
                        <a:pt x="22225" y="114300"/>
                        <a:pt x="23813" y="119062"/>
                      </a:cubicBezTo>
                      <a:cubicBezTo>
                        <a:pt x="18699" y="165081"/>
                        <a:pt x="19050" y="147549"/>
                        <a:pt x="19050" y="17145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6736521" y="4081463"/>
                  <a:ext cx="45279" cy="376237"/>
                </a:xfrm>
                <a:custGeom>
                  <a:avLst/>
                  <a:gdLst>
                    <a:gd name="connsiteX0" fmla="*/ 2417 w 45279"/>
                    <a:gd name="connsiteY0" fmla="*/ 376237 h 376237"/>
                    <a:gd name="connsiteX1" fmla="*/ 7179 w 45279"/>
                    <a:gd name="connsiteY1" fmla="*/ 342900 h 376237"/>
                    <a:gd name="connsiteX2" fmla="*/ 21467 w 45279"/>
                    <a:gd name="connsiteY2" fmla="*/ 328612 h 376237"/>
                    <a:gd name="connsiteX3" fmla="*/ 30992 w 45279"/>
                    <a:gd name="connsiteY3" fmla="*/ 314325 h 376237"/>
                    <a:gd name="connsiteX4" fmla="*/ 26229 w 45279"/>
                    <a:gd name="connsiteY4" fmla="*/ 285750 h 376237"/>
                    <a:gd name="connsiteX5" fmla="*/ 21467 w 45279"/>
                    <a:gd name="connsiteY5" fmla="*/ 271462 h 376237"/>
                    <a:gd name="connsiteX6" fmla="*/ 7179 w 45279"/>
                    <a:gd name="connsiteY6" fmla="*/ 266700 h 376237"/>
                    <a:gd name="connsiteX7" fmla="*/ 7179 w 45279"/>
                    <a:gd name="connsiteY7" fmla="*/ 204787 h 376237"/>
                    <a:gd name="connsiteX8" fmla="*/ 26229 w 45279"/>
                    <a:gd name="connsiteY8" fmla="*/ 176212 h 376237"/>
                    <a:gd name="connsiteX9" fmla="*/ 30992 w 45279"/>
                    <a:gd name="connsiteY9" fmla="*/ 123825 h 376237"/>
                    <a:gd name="connsiteX10" fmla="*/ 30992 w 45279"/>
                    <a:gd name="connsiteY10" fmla="*/ 76200 h 376237"/>
                    <a:gd name="connsiteX11" fmla="*/ 16704 w 45279"/>
                    <a:gd name="connsiteY11" fmla="*/ 66675 h 376237"/>
                    <a:gd name="connsiteX12" fmla="*/ 16704 w 45279"/>
                    <a:gd name="connsiteY12" fmla="*/ 33337 h 376237"/>
                    <a:gd name="connsiteX13" fmla="*/ 30992 w 45279"/>
                    <a:gd name="connsiteY13" fmla="*/ 23812 h 376237"/>
                    <a:gd name="connsiteX14" fmla="*/ 45279 w 45279"/>
                    <a:gd name="connsiteY14" fmla="*/ 0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279" h="376237">
                      <a:moveTo>
                        <a:pt x="2417" y="376237"/>
                      </a:moveTo>
                      <a:cubicBezTo>
                        <a:pt x="4004" y="365125"/>
                        <a:pt x="3010" y="353322"/>
                        <a:pt x="7179" y="342900"/>
                      </a:cubicBezTo>
                      <a:cubicBezTo>
                        <a:pt x="9680" y="336646"/>
                        <a:pt x="17155" y="333786"/>
                        <a:pt x="21467" y="328612"/>
                      </a:cubicBezTo>
                      <a:cubicBezTo>
                        <a:pt x="25131" y="324215"/>
                        <a:pt x="27817" y="319087"/>
                        <a:pt x="30992" y="314325"/>
                      </a:cubicBezTo>
                      <a:cubicBezTo>
                        <a:pt x="29404" y="304800"/>
                        <a:pt x="28324" y="295176"/>
                        <a:pt x="26229" y="285750"/>
                      </a:cubicBezTo>
                      <a:cubicBezTo>
                        <a:pt x="25140" y="280849"/>
                        <a:pt x="25017" y="275012"/>
                        <a:pt x="21467" y="271462"/>
                      </a:cubicBezTo>
                      <a:cubicBezTo>
                        <a:pt x="17917" y="267912"/>
                        <a:pt x="11942" y="268287"/>
                        <a:pt x="7179" y="266700"/>
                      </a:cubicBezTo>
                      <a:cubicBezTo>
                        <a:pt x="-812" y="242725"/>
                        <a:pt x="-3854" y="240092"/>
                        <a:pt x="7179" y="204787"/>
                      </a:cubicBezTo>
                      <a:cubicBezTo>
                        <a:pt x="10593" y="193860"/>
                        <a:pt x="26229" y="176212"/>
                        <a:pt x="26229" y="176212"/>
                      </a:cubicBezTo>
                      <a:cubicBezTo>
                        <a:pt x="27817" y="158750"/>
                        <a:pt x="28512" y="141183"/>
                        <a:pt x="30992" y="123825"/>
                      </a:cubicBezTo>
                      <a:cubicBezTo>
                        <a:pt x="34453" y="99600"/>
                        <a:pt x="47310" y="112914"/>
                        <a:pt x="30992" y="76200"/>
                      </a:cubicBezTo>
                      <a:cubicBezTo>
                        <a:pt x="28667" y="70969"/>
                        <a:pt x="21467" y="69850"/>
                        <a:pt x="16704" y="66675"/>
                      </a:cubicBezTo>
                      <a:cubicBezTo>
                        <a:pt x="12420" y="53823"/>
                        <a:pt x="7402" y="47289"/>
                        <a:pt x="16704" y="33337"/>
                      </a:cubicBezTo>
                      <a:cubicBezTo>
                        <a:pt x="19879" y="28574"/>
                        <a:pt x="26229" y="26987"/>
                        <a:pt x="30992" y="23812"/>
                      </a:cubicBezTo>
                      <a:cubicBezTo>
                        <a:pt x="37174" y="5265"/>
                        <a:pt x="32204" y="13075"/>
                        <a:pt x="45279" y="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7372350" y="3109913"/>
                  <a:ext cx="481013" cy="396546"/>
                </a:xfrm>
                <a:custGeom>
                  <a:avLst/>
                  <a:gdLst>
                    <a:gd name="connsiteX0" fmla="*/ 481013 w 481013"/>
                    <a:gd name="connsiteY0" fmla="*/ 261937 h 396546"/>
                    <a:gd name="connsiteX1" fmla="*/ 466725 w 481013"/>
                    <a:gd name="connsiteY1" fmla="*/ 285750 h 396546"/>
                    <a:gd name="connsiteX2" fmla="*/ 461963 w 481013"/>
                    <a:gd name="connsiteY2" fmla="*/ 300037 h 396546"/>
                    <a:gd name="connsiteX3" fmla="*/ 447675 w 481013"/>
                    <a:gd name="connsiteY3" fmla="*/ 309562 h 396546"/>
                    <a:gd name="connsiteX4" fmla="*/ 414338 w 481013"/>
                    <a:gd name="connsiteY4" fmla="*/ 300037 h 396546"/>
                    <a:gd name="connsiteX5" fmla="*/ 400050 w 481013"/>
                    <a:gd name="connsiteY5" fmla="*/ 290512 h 396546"/>
                    <a:gd name="connsiteX6" fmla="*/ 338138 w 481013"/>
                    <a:gd name="connsiteY6" fmla="*/ 295275 h 396546"/>
                    <a:gd name="connsiteX7" fmla="*/ 319088 w 481013"/>
                    <a:gd name="connsiteY7" fmla="*/ 319087 h 396546"/>
                    <a:gd name="connsiteX8" fmla="*/ 304800 w 481013"/>
                    <a:gd name="connsiteY8" fmla="*/ 347662 h 396546"/>
                    <a:gd name="connsiteX9" fmla="*/ 319088 w 481013"/>
                    <a:gd name="connsiteY9" fmla="*/ 352425 h 396546"/>
                    <a:gd name="connsiteX10" fmla="*/ 333375 w 481013"/>
                    <a:gd name="connsiteY10" fmla="*/ 381000 h 396546"/>
                    <a:gd name="connsiteX11" fmla="*/ 304800 w 481013"/>
                    <a:gd name="connsiteY11" fmla="*/ 390525 h 396546"/>
                    <a:gd name="connsiteX12" fmla="*/ 276225 w 481013"/>
                    <a:gd name="connsiteY12" fmla="*/ 381000 h 396546"/>
                    <a:gd name="connsiteX13" fmla="*/ 247650 w 481013"/>
                    <a:gd name="connsiteY13" fmla="*/ 361950 h 396546"/>
                    <a:gd name="connsiteX14" fmla="*/ 171450 w 481013"/>
                    <a:gd name="connsiteY14" fmla="*/ 352425 h 396546"/>
                    <a:gd name="connsiteX15" fmla="*/ 161925 w 481013"/>
                    <a:gd name="connsiteY15" fmla="*/ 338137 h 396546"/>
                    <a:gd name="connsiteX16" fmla="*/ 147638 w 481013"/>
                    <a:gd name="connsiteY16" fmla="*/ 333375 h 396546"/>
                    <a:gd name="connsiteX17" fmla="*/ 142875 w 481013"/>
                    <a:gd name="connsiteY17" fmla="*/ 319087 h 396546"/>
                    <a:gd name="connsiteX18" fmla="*/ 114300 w 481013"/>
                    <a:gd name="connsiteY18" fmla="*/ 300037 h 396546"/>
                    <a:gd name="connsiteX19" fmla="*/ 38100 w 481013"/>
                    <a:gd name="connsiteY19" fmla="*/ 285750 h 396546"/>
                    <a:gd name="connsiteX20" fmla="*/ 9525 w 481013"/>
                    <a:gd name="connsiteY20" fmla="*/ 271462 h 396546"/>
                    <a:gd name="connsiteX21" fmla="*/ 0 w 481013"/>
                    <a:gd name="connsiteY21" fmla="*/ 242887 h 396546"/>
                    <a:gd name="connsiteX22" fmla="*/ 4763 w 481013"/>
                    <a:gd name="connsiteY22" fmla="*/ 200025 h 396546"/>
                    <a:gd name="connsiteX23" fmla="*/ 14288 w 481013"/>
                    <a:gd name="connsiteY23" fmla="*/ 185737 h 396546"/>
                    <a:gd name="connsiteX24" fmla="*/ 19050 w 481013"/>
                    <a:gd name="connsiteY24" fmla="*/ 166687 h 396546"/>
                    <a:gd name="connsiteX25" fmla="*/ 38100 w 481013"/>
                    <a:gd name="connsiteY25" fmla="*/ 138112 h 396546"/>
                    <a:gd name="connsiteX26" fmla="*/ 33338 w 481013"/>
                    <a:gd name="connsiteY26" fmla="*/ 119062 h 396546"/>
                    <a:gd name="connsiteX27" fmla="*/ 23813 w 481013"/>
                    <a:gd name="connsiteY27" fmla="*/ 90487 h 396546"/>
                    <a:gd name="connsiteX28" fmla="*/ 42863 w 481013"/>
                    <a:gd name="connsiteY28" fmla="*/ 71437 h 396546"/>
                    <a:gd name="connsiteX29" fmla="*/ 61913 w 481013"/>
                    <a:gd name="connsiteY29" fmla="*/ 42862 h 396546"/>
                    <a:gd name="connsiteX30" fmla="*/ 66675 w 481013"/>
                    <a:gd name="connsiteY30" fmla="*/ 28575 h 396546"/>
                    <a:gd name="connsiteX31" fmla="*/ 61913 w 481013"/>
                    <a:gd name="connsiteY31" fmla="*/ 4762 h 396546"/>
                    <a:gd name="connsiteX32" fmla="*/ 61913 w 481013"/>
                    <a:gd name="connsiteY32" fmla="*/ 0 h 39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1013" h="396546">
                      <a:moveTo>
                        <a:pt x="481013" y="261937"/>
                      </a:moveTo>
                      <a:cubicBezTo>
                        <a:pt x="476250" y="269875"/>
                        <a:pt x="470865" y="277470"/>
                        <a:pt x="466725" y="285750"/>
                      </a:cubicBezTo>
                      <a:cubicBezTo>
                        <a:pt x="464480" y="290240"/>
                        <a:pt x="465099" y="296117"/>
                        <a:pt x="461963" y="300037"/>
                      </a:cubicBezTo>
                      <a:cubicBezTo>
                        <a:pt x="458387" y="304507"/>
                        <a:pt x="452438" y="306387"/>
                        <a:pt x="447675" y="309562"/>
                      </a:cubicBezTo>
                      <a:cubicBezTo>
                        <a:pt x="441565" y="308035"/>
                        <a:pt x="421175" y="303456"/>
                        <a:pt x="414338" y="300037"/>
                      </a:cubicBezTo>
                      <a:cubicBezTo>
                        <a:pt x="409218" y="297477"/>
                        <a:pt x="404813" y="293687"/>
                        <a:pt x="400050" y="290512"/>
                      </a:cubicBezTo>
                      <a:cubicBezTo>
                        <a:pt x="379413" y="292100"/>
                        <a:pt x="358482" y="291460"/>
                        <a:pt x="338138" y="295275"/>
                      </a:cubicBezTo>
                      <a:cubicBezTo>
                        <a:pt x="320419" y="298597"/>
                        <a:pt x="325006" y="307251"/>
                        <a:pt x="319088" y="319087"/>
                      </a:cubicBezTo>
                      <a:cubicBezTo>
                        <a:pt x="300620" y="356023"/>
                        <a:pt x="316774" y="311745"/>
                        <a:pt x="304800" y="347662"/>
                      </a:cubicBezTo>
                      <a:cubicBezTo>
                        <a:pt x="309563" y="349250"/>
                        <a:pt x="315168" y="349289"/>
                        <a:pt x="319088" y="352425"/>
                      </a:cubicBezTo>
                      <a:cubicBezTo>
                        <a:pt x="327482" y="359140"/>
                        <a:pt x="330238" y="371587"/>
                        <a:pt x="333375" y="381000"/>
                      </a:cubicBezTo>
                      <a:cubicBezTo>
                        <a:pt x="326449" y="401778"/>
                        <a:pt x="332897" y="398187"/>
                        <a:pt x="304800" y="390525"/>
                      </a:cubicBezTo>
                      <a:cubicBezTo>
                        <a:pt x="295114" y="387883"/>
                        <a:pt x="276225" y="381000"/>
                        <a:pt x="276225" y="381000"/>
                      </a:cubicBezTo>
                      <a:cubicBezTo>
                        <a:pt x="266700" y="374650"/>
                        <a:pt x="258875" y="364195"/>
                        <a:pt x="247650" y="361950"/>
                      </a:cubicBezTo>
                      <a:cubicBezTo>
                        <a:pt x="206644" y="353748"/>
                        <a:pt x="231899" y="357920"/>
                        <a:pt x="171450" y="352425"/>
                      </a:cubicBezTo>
                      <a:cubicBezTo>
                        <a:pt x="168275" y="347662"/>
                        <a:pt x="166395" y="341713"/>
                        <a:pt x="161925" y="338137"/>
                      </a:cubicBezTo>
                      <a:cubicBezTo>
                        <a:pt x="158005" y="335001"/>
                        <a:pt x="151188" y="336925"/>
                        <a:pt x="147638" y="333375"/>
                      </a:cubicBezTo>
                      <a:cubicBezTo>
                        <a:pt x="144088" y="329825"/>
                        <a:pt x="146425" y="322637"/>
                        <a:pt x="142875" y="319087"/>
                      </a:cubicBezTo>
                      <a:cubicBezTo>
                        <a:pt x="134780" y="310992"/>
                        <a:pt x="123825" y="306387"/>
                        <a:pt x="114300" y="300037"/>
                      </a:cubicBezTo>
                      <a:cubicBezTo>
                        <a:pt x="82790" y="279030"/>
                        <a:pt x="105723" y="290951"/>
                        <a:pt x="38100" y="285750"/>
                      </a:cubicBezTo>
                      <a:cubicBezTo>
                        <a:pt x="30316" y="283155"/>
                        <a:pt x="14383" y="279235"/>
                        <a:pt x="9525" y="271462"/>
                      </a:cubicBezTo>
                      <a:cubicBezTo>
                        <a:pt x="4204" y="262948"/>
                        <a:pt x="0" y="242887"/>
                        <a:pt x="0" y="242887"/>
                      </a:cubicBezTo>
                      <a:cubicBezTo>
                        <a:pt x="1588" y="228600"/>
                        <a:pt x="1276" y="213971"/>
                        <a:pt x="4763" y="200025"/>
                      </a:cubicBezTo>
                      <a:cubicBezTo>
                        <a:pt x="6151" y="194472"/>
                        <a:pt x="12033" y="190998"/>
                        <a:pt x="14288" y="185737"/>
                      </a:cubicBezTo>
                      <a:cubicBezTo>
                        <a:pt x="16866" y="179721"/>
                        <a:pt x="16123" y="172541"/>
                        <a:pt x="19050" y="166687"/>
                      </a:cubicBezTo>
                      <a:cubicBezTo>
                        <a:pt x="24169" y="156448"/>
                        <a:pt x="38100" y="138112"/>
                        <a:pt x="38100" y="138112"/>
                      </a:cubicBezTo>
                      <a:cubicBezTo>
                        <a:pt x="36513" y="131762"/>
                        <a:pt x="35219" y="125331"/>
                        <a:pt x="33338" y="119062"/>
                      </a:cubicBezTo>
                      <a:cubicBezTo>
                        <a:pt x="30453" y="109445"/>
                        <a:pt x="23813" y="90487"/>
                        <a:pt x="23813" y="90487"/>
                      </a:cubicBezTo>
                      <a:cubicBezTo>
                        <a:pt x="30163" y="84137"/>
                        <a:pt x="37253" y="78449"/>
                        <a:pt x="42863" y="71437"/>
                      </a:cubicBezTo>
                      <a:cubicBezTo>
                        <a:pt x="50014" y="62498"/>
                        <a:pt x="61913" y="42862"/>
                        <a:pt x="61913" y="42862"/>
                      </a:cubicBezTo>
                      <a:cubicBezTo>
                        <a:pt x="63500" y="38100"/>
                        <a:pt x="66675" y="33595"/>
                        <a:pt x="66675" y="28575"/>
                      </a:cubicBezTo>
                      <a:cubicBezTo>
                        <a:pt x="66675" y="20480"/>
                        <a:pt x="63244" y="12747"/>
                        <a:pt x="61913" y="4762"/>
                      </a:cubicBezTo>
                      <a:cubicBezTo>
                        <a:pt x="61652" y="3196"/>
                        <a:pt x="61913" y="1587"/>
                        <a:pt x="61913" y="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8458200" y="3305175"/>
                  <a:ext cx="181258" cy="723900"/>
                </a:xfrm>
                <a:custGeom>
                  <a:avLst/>
                  <a:gdLst>
                    <a:gd name="connsiteX0" fmla="*/ 176213 w 181258"/>
                    <a:gd name="connsiteY0" fmla="*/ 0 h 723900"/>
                    <a:gd name="connsiteX1" fmla="*/ 180975 w 181258"/>
                    <a:gd name="connsiteY1" fmla="*/ 23813 h 723900"/>
                    <a:gd name="connsiteX2" fmla="*/ 171450 w 181258"/>
                    <a:gd name="connsiteY2" fmla="*/ 119063 h 723900"/>
                    <a:gd name="connsiteX3" fmla="*/ 166688 w 181258"/>
                    <a:gd name="connsiteY3" fmla="*/ 138113 h 723900"/>
                    <a:gd name="connsiteX4" fmla="*/ 157163 w 181258"/>
                    <a:gd name="connsiteY4" fmla="*/ 152400 h 723900"/>
                    <a:gd name="connsiteX5" fmla="*/ 142875 w 181258"/>
                    <a:gd name="connsiteY5" fmla="*/ 180975 h 723900"/>
                    <a:gd name="connsiteX6" fmla="*/ 128588 w 181258"/>
                    <a:gd name="connsiteY6" fmla="*/ 190500 h 723900"/>
                    <a:gd name="connsiteX7" fmla="*/ 109538 w 181258"/>
                    <a:gd name="connsiteY7" fmla="*/ 219075 h 723900"/>
                    <a:gd name="connsiteX8" fmla="*/ 95250 w 181258"/>
                    <a:gd name="connsiteY8" fmla="*/ 247650 h 723900"/>
                    <a:gd name="connsiteX9" fmla="*/ 95250 w 181258"/>
                    <a:gd name="connsiteY9" fmla="*/ 304800 h 723900"/>
                    <a:gd name="connsiteX10" fmla="*/ 80963 w 181258"/>
                    <a:gd name="connsiteY10" fmla="*/ 319088 h 723900"/>
                    <a:gd name="connsiteX11" fmla="*/ 76200 w 181258"/>
                    <a:gd name="connsiteY11" fmla="*/ 366713 h 723900"/>
                    <a:gd name="connsiteX12" fmla="*/ 71438 w 181258"/>
                    <a:gd name="connsiteY12" fmla="*/ 395288 h 723900"/>
                    <a:gd name="connsiteX13" fmla="*/ 42863 w 181258"/>
                    <a:gd name="connsiteY13" fmla="*/ 414338 h 723900"/>
                    <a:gd name="connsiteX14" fmla="*/ 19050 w 181258"/>
                    <a:gd name="connsiteY14" fmla="*/ 433388 h 723900"/>
                    <a:gd name="connsiteX15" fmla="*/ 0 w 181258"/>
                    <a:gd name="connsiteY15" fmla="*/ 461963 h 723900"/>
                    <a:gd name="connsiteX16" fmla="*/ 9525 w 181258"/>
                    <a:gd name="connsiteY16" fmla="*/ 476250 h 723900"/>
                    <a:gd name="connsiteX17" fmla="*/ 14288 w 181258"/>
                    <a:gd name="connsiteY17" fmla="*/ 490538 h 723900"/>
                    <a:gd name="connsiteX18" fmla="*/ 28575 w 181258"/>
                    <a:gd name="connsiteY18" fmla="*/ 500063 h 723900"/>
                    <a:gd name="connsiteX19" fmla="*/ 33338 w 181258"/>
                    <a:gd name="connsiteY19" fmla="*/ 547688 h 723900"/>
                    <a:gd name="connsiteX20" fmla="*/ 42863 w 181258"/>
                    <a:gd name="connsiteY20" fmla="*/ 561975 h 723900"/>
                    <a:gd name="connsiteX21" fmla="*/ 47625 w 181258"/>
                    <a:gd name="connsiteY21" fmla="*/ 576263 h 723900"/>
                    <a:gd name="connsiteX22" fmla="*/ 42863 w 181258"/>
                    <a:gd name="connsiteY22" fmla="*/ 619125 h 723900"/>
                    <a:gd name="connsiteX23" fmla="*/ 33338 w 181258"/>
                    <a:gd name="connsiteY23" fmla="*/ 633413 h 723900"/>
                    <a:gd name="connsiteX24" fmla="*/ 28575 w 181258"/>
                    <a:gd name="connsiteY24" fmla="*/ 647700 h 723900"/>
                    <a:gd name="connsiteX25" fmla="*/ 33338 w 181258"/>
                    <a:gd name="connsiteY25" fmla="*/ 695325 h 723900"/>
                    <a:gd name="connsiteX26" fmla="*/ 95250 w 181258"/>
                    <a:gd name="connsiteY26" fmla="*/ 700088 h 723900"/>
                    <a:gd name="connsiteX27" fmla="*/ 109538 w 181258"/>
                    <a:gd name="connsiteY27" fmla="*/ 704850 h 723900"/>
                    <a:gd name="connsiteX28" fmla="*/ 114300 w 181258"/>
                    <a:gd name="connsiteY28" fmla="*/ 7239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1258" h="723900">
                      <a:moveTo>
                        <a:pt x="176213" y="0"/>
                      </a:moveTo>
                      <a:cubicBezTo>
                        <a:pt x="177800" y="7938"/>
                        <a:pt x="180975" y="15718"/>
                        <a:pt x="180975" y="23813"/>
                      </a:cubicBezTo>
                      <a:cubicBezTo>
                        <a:pt x="180975" y="127950"/>
                        <a:pt x="183823" y="75756"/>
                        <a:pt x="171450" y="119063"/>
                      </a:cubicBezTo>
                      <a:cubicBezTo>
                        <a:pt x="169652" y="125357"/>
                        <a:pt x="169266" y="132097"/>
                        <a:pt x="166688" y="138113"/>
                      </a:cubicBezTo>
                      <a:cubicBezTo>
                        <a:pt x="164433" y="143374"/>
                        <a:pt x="159723" y="147281"/>
                        <a:pt x="157163" y="152400"/>
                      </a:cubicBezTo>
                      <a:cubicBezTo>
                        <a:pt x="149416" y="167894"/>
                        <a:pt x="156524" y="167326"/>
                        <a:pt x="142875" y="180975"/>
                      </a:cubicBezTo>
                      <a:cubicBezTo>
                        <a:pt x="138828" y="185022"/>
                        <a:pt x="133350" y="187325"/>
                        <a:pt x="128588" y="190500"/>
                      </a:cubicBezTo>
                      <a:cubicBezTo>
                        <a:pt x="120217" y="215610"/>
                        <a:pt x="129357" y="195291"/>
                        <a:pt x="109538" y="219075"/>
                      </a:cubicBezTo>
                      <a:cubicBezTo>
                        <a:pt x="99281" y="231384"/>
                        <a:pt x="100023" y="233332"/>
                        <a:pt x="95250" y="247650"/>
                      </a:cubicBezTo>
                      <a:cubicBezTo>
                        <a:pt x="98714" y="268434"/>
                        <a:pt x="104487" y="284016"/>
                        <a:pt x="95250" y="304800"/>
                      </a:cubicBezTo>
                      <a:cubicBezTo>
                        <a:pt x="92515" y="310955"/>
                        <a:pt x="85725" y="314325"/>
                        <a:pt x="80963" y="319088"/>
                      </a:cubicBezTo>
                      <a:cubicBezTo>
                        <a:pt x="69368" y="353873"/>
                        <a:pt x="69003" y="337922"/>
                        <a:pt x="76200" y="366713"/>
                      </a:cubicBezTo>
                      <a:cubicBezTo>
                        <a:pt x="74613" y="376238"/>
                        <a:pt x="76976" y="387377"/>
                        <a:pt x="71438" y="395288"/>
                      </a:cubicBezTo>
                      <a:cubicBezTo>
                        <a:pt x="64873" y="404666"/>
                        <a:pt x="42863" y="414338"/>
                        <a:pt x="42863" y="414338"/>
                      </a:cubicBezTo>
                      <a:cubicBezTo>
                        <a:pt x="30633" y="451022"/>
                        <a:pt x="50007" y="406300"/>
                        <a:pt x="19050" y="433388"/>
                      </a:cubicBezTo>
                      <a:cubicBezTo>
                        <a:pt x="10435" y="440926"/>
                        <a:pt x="0" y="461963"/>
                        <a:pt x="0" y="461963"/>
                      </a:cubicBezTo>
                      <a:cubicBezTo>
                        <a:pt x="3175" y="466725"/>
                        <a:pt x="6965" y="471131"/>
                        <a:pt x="9525" y="476250"/>
                      </a:cubicBezTo>
                      <a:cubicBezTo>
                        <a:pt x="11770" y="480740"/>
                        <a:pt x="11152" y="486618"/>
                        <a:pt x="14288" y="490538"/>
                      </a:cubicBezTo>
                      <a:cubicBezTo>
                        <a:pt x="17864" y="495007"/>
                        <a:pt x="23813" y="496888"/>
                        <a:pt x="28575" y="500063"/>
                      </a:cubicBezTo>
                      <a:cubicBezTo>
                        <a:pt x="30163" y="515938"/>
                        <a:pt x="29750" y="532142"/>
                        <a:pt x="33338" y="547688"/>
                      </a:cubicBezTo>
                      <a:cubicBezTo>
                        <a:pt x="34625" y="553265"/>
                        <a:pt x="40303" y="556856"/>
                        <a:pt x="42863" y="561975"/>
                      </a:cubicBezTo>
                      <a:cubicBezTo>
                        <a:pt x="45108" y="566465"/>
                        <a:pt x="46038" y="571500"/>
                        <a:pt x="47625" y="576263"/>
                      </a:cubicBezTo>
                      <a:cubicBezTo>
                        <a:pt x="46038" y="590550"/>
                        <a:pt x="46349" y="605179"/>
                        <a:pt x="42863" y="619125"/>
                      </a:cubicBezTo>
                      <a:cubicBezTo>
                        <a:pt x="41475" y="624678"/>
                        <a:pt x="35898" y="628293"/>
                        <a:pt x="33338" y="633413"/>
                      </a:cubicBezTo>
                      <a:cubicBezTo>
                        <a:pt x="31093" y="637903"/>
                        <a:pt x="30163" y="642938"/>
                        <a:pt x="28575" y="647700"/>
                      </a:cubicBezTo>
                      <a:cubicBezTo>
                        <a:pt x="30163" y="663575"/>
                        <a:pt x="20793" y="685468"/>
                        <a:pt x="33338" y="695325"/>
                      </a:cubicBezTo>
                      <a:cubicBezTo>
                        <a:pt x="49613" y="708113"/>
                        <a:pt x="74712" y="697521"/>
                        <a:pt x="95250" y="700088"/>
                      </a:cubicBezTo>
                      <a:cubicBezTo>
                        <a:pt x="100231" y="700711"/>
                        <a:pt x="104775" y="703263"/>
                        <a:pt x="109538" y="704850"/>
                      </a:cubicBezTo>
                      <a:cubicBezTo>
                        <a:pt x="114802" y="720644"/>
                        <a:pt x="114300" y="714118"/>
                        <a:pt x="114300" y="72390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7805738" y="2800350"/>
                  <a:ext cx="57150" cy="185738"/>
                </a:xfrm>
                <a:custGeom>
                  <a:avLst/>
                  <a:gdLst>
                    <a:gd name="connsiteX0" fmla="*/ 28575 w 57150"/>
                    <a:gd name="connsiteY0" fmla="*/ 185738 h 185738"/>
                    <a:gd name="connsiteX1" fmla="*/ 33337 w 57150"/>
                    <a:gd name="connsiteY1" fmla="*/ 142875 h 185738"/>
                    <a:gd name="connsiteX2" fmla="*/ 52387 w 57150"/>
                    <a:gd name="connsiteY2" fmla="*/ 100013 h 185738"/>
                    <a:gd name="connsiteX3" fmla="*/ 57150 w 57150"/>
                    <a:gd name="connsiteY3" fmla="*/ 85725 h 185738"/>
                    <a:gd name="connsiteX4" fmla="*/ 52387 w 57150"/>
                    <a:gd name="connsiteY4" fmla="*/ 57150 h 185738"/>
                    <a:gd name="connsiteX5" fmla="*/ 23812 w 57150"/>
                    <a:gd name="connsiteY5" fmla="*/ 42863 h 185738"/>
                    <a:gd name="connsiteX6" fmla="*/ 4762 w 57150"/>
                    <a:gd name="connsiteY6" fmla="*/ 14288 h 185738"/>
                    <a:gd name="connsiteX7" fmla="*/ 0 w 57150"/>
                    <a:gd name="connsiteY7" fmla="*/ 0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185738">
                      <a:moveTo>
                        <a:pt x="28575" y="185738"/>
                      </a:moveTo>
                      <a:cubicBezTo>
                        <a:pt x="30162" y="171450"/>
                        <a:pt x="30518" y="156971"/>
                        <a:pt x="33337" y="142875"/>
                      </a:cubicBezTo>
                      <a:cubicBezTo>
                        <a:pt x="41528" y="101920"/>
                        <a:pt x="39085" y="126616"/>
                        <a:pt x="52387" y="100013"/>
                      </a:cubicBezTo>
                      <a:cubicBezTo>
                        <a:pt x="54632" y="95523"/>
                        <a:pt x="55562" y="90488"/>
                        <a:pt x="57150" y="85725"/>
                      </a:cubicBezTo>
                      <a:cubicBezTo>
                        <a:pt x="55562" y="76200"/>
                        <a:pt x="56705" y="65787"/>
                        <a:pt x="52387" y="57150"/>
                      </a:cubicBezTo>
                      <a:cubicBezTo>
                        <a:pt x="48694" y="49763"/>
                        <a:pt x="30575" y="45117"/>
                        <a:pt x="23812" y="42863"/>
                      </a:cubicBezTo>
                      <a:cubicBezTo>
                        <a:pt x="17462" y="33338"/>
                        <a:pt x="8382" y="25148"/>
                        <a:pt x="4762" y="14288"/>
                      </a:cubicBezTo>
                      <a:lnTo>
                        <a:pt x="0" y="0"/>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7972425" y="2828925"/>
                  <a:ext cx="66675" cy="209550"/>
                </a:xfrm>
                <a:custGeom>
                  <a:avLst/>
                  <a:gdLst>
                    <a:gd name="connsiteX0" fmla="*/ 14288 w 66675"/>
                    <a:gd name="connsiteY0" fmla="*/ 0 h 209550"/>
                    <a:gd name="connsiteX1" fmla="*/ 23813 w 66675"/>
                    <a:gd name="connsiteY1" fmla="*/ 23813 h 209550"/>
                    <a:gd name="connsiteX2" fmla="*/ 19050 w 66675"/>
                    <a:gd name="connsiteY2" fmla="*/ 42863 h 209550"/>
                    <a:gd name="connsiteX3" fmla="*/ 4763 w 66675"/>
                    <a:gd name="connsiteY3" fmla="*/ 71438 h 209550"/>
                    <a:gd name="connsiteX4" fmla="*/ 0 w 66675"/>
                    <a:gd name="connsiteY4" fmla="*/ 85725 h 209550"/>
                    <a:gd name="connsiteX5" fmla="*/ 4763 w 66675"/>
                    <a:gd name="connsiteY5" fmla="*/ 100013 h 209550"/>
                    <a:gd name="connsiteX6" fmla="*/ 28575 w 66675"/>
                    <a:gd name="connsiteY6" fmla="*/ 128588 h 209550"/>
                    <a:gd name="connsiteX7" fmla="*/ 42863 w 66675"/>
                    <a:gd name="connsiteY7" fmla="*/ 138113 h 209550"/>
                    <a:gd name="connsiteX8" fmla="*/ 52388 w 66675"/>
                    <a:gd name="connsiteY8" fmla="*/ 166688 h 209550"/>
                    <a:gd name="connsiteX9" fmla="*/ 61913 w 66675"/>
                    <a:gd name="connsiteY9" fmla="*/ 204788 h 209550"/>
                    <a:gd name="connsiteX10" fmla="*/ 66675 w 66675"/>
                    <a:gd name="connsiteY10" fmla="*/ 2095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 h="209550">
                      <a:moveTo>
                        <a:pt x="14288" y="0"/>
                      </a:moveTo>
                      <a:cubicBezTo>
                        <a:pt x="17463" y="7938"/>
                        <a:pt x="22869" y="15316"/>
                        <a:pt x="23813" y="23813"/>
                      </a:cubicBezTo>
                      <a:cubicBezTo>
                        <a:pt x="24536" y="30318"/>
                        <a:pt x="20848" y="36569"/>
                        <a:pt x="19050" y="42863"/>
                      </a:cubicBezTo>
                      <a:cubicBezTo>
                        <a:pt x="11070" y="70793"/>
                        <a:pt x="18678" y="43609"/>
                        <a:pt x="4763" y="71438"/>
                      </a:cubicBezTo>
                      <a:cubicBezTo>
                        <a:pt x="2518" y="75928"/>
                        <a:pt x="1588" y="80963"/>
                        <a:pt x="0" y="85725"/>
                      </a:cubicBezTo>
                      <a:cubicBezTo>
                        <a:pt x="1588" y="90488"/>
                        <a:pt x="2518" y="95523"/>
                        <a:pt x="4763" y="100013"/>
                      </a:cubicBezTo>
                      <a:cubicBezTo>
                        <a:pt x="10114" y="110714"/>
                        <a:pt x="19549" y="121066"/>
                        <a:pt x="28575" y="128588"/>
                      </a:cubicBezTo>
                      <a:cubicBezTo>
                        <a:pt x="32972" y="132252"/>
                        <a:pt x="38100" y="134938"/>
                        <a:pt x="42863" y="138113"/>
                      </a:cubicBezTo>
                      <a:cubicBezTo>
                        <a:pt x="46038" y="147638"/>
                        <a:pt x="50419" y="156843"/>
                        <a:pt x="52388" y="166688"/>
                      </a:cubicBezTo>
                      <a:cubicBezTo>
                        <a:pt x="54200" y="175750"/>
                        <a:pt x="57030" y="195022"/>
                        <a:pt x="61913" y="204788"/>
                      </a:cubicBezTo>
                      <a:cubicBezTo>
                        <a:pt x="62917" y="206796"/>
                        <a:pt x="65088" y="207963"/>
                        <a:pt x="66675" y="20955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8472488" y="2924175"/>
                  <a:ext cx="114377" cy="38100"/>
                </a:xfrm>
                <a:custGeom>
                  <a:avLst/>
                  <a:gdLst>
                    <a:gd name="connsiteX0" fmla="*/ 0 w 114377"/>
                    <a:gd name="connsiteY0" fmla="*/ 0 h 38100"/>
                    <a:gd name="connsiteX1" fmla="*/ 28575 w 114377"/>
                    <a:gd name="connsiteY1" fmla="*/ 4763 h 38100"/>
                    <a:gd name="connsiteX2" fmla="*/ 57150 w 114377"/>
                    <a:gd name="connsiteY2" fmla="*/ 14288 h 38100"/>
                    <a:gd name="connsiteX3" fmla="*/ 85725 w 114377"/>
                    <a:gd name="connsiteY3" fmla="*/ 19050 h 38100"/>
                    <a:gd name="connsiteX4" fmla="*/ 114300 w 114377"/>
                    <a:gd name="connsiteY4" fmla="*/ 3810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77" h="38100">
                      <a:moveTo>
                        <a:pt x="0" y="0"/>
                      </a:moveTo>
                      <a:cubicBezTo>
                        <a:pt x="9525" y="1588"/>
                        <a:pt x="19207" y="2421"/>
                        <a:pt x="28575" y="4763"/>
                      </a:cubicBezTo>
                      <a:cubicBezTo>
                        <a:pt x="38315" y="7198"/>
                        <a:pt x="47246" y="12638"/>
                        <a:pt x="57150" y="14288"/>
                      </a:cubicBezTo>
                      <a:lnTo>
                        <a:pt x="85725" y="19050"/>
                      </a:lnTo>
                      <a:cubicBezTo>
                        <a:pt x="117312" y="29579"/>
                        <a:pt x="114300" y="18535"/>
                        <a:pt x="114300" y="38100"/>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7485968" y="2400300"/>
                  <a:ext cx="68683" cy="261938"/>
                </a:xfrm>
                <a:custGeom>
                  <a:avLst/>
                  <a:gdLst>
                    <a:gd name="connsiteX0" fmla="*/ 19732 w 68683"/>
                    <a:gd name="connsiteY0" fmla="*/ 0 h 261938"/>
                    <a:gd name="connsiteX1" fmla="*/ 14970 w 68683"/>
                    <a:gd name="connsiteY1" fmla="*/ 33338 h 261938"/>
                    <a:gd name="connsiteX2" fmla="*/ 682 w 68683"/>
                    <a:gd name="connsiteY2" fmla="*/ 42863 h 261938"/>
                    <a:gd name="connsiteX3" fmla="*/ 5445 w 68683"/>
                    <a:gd name="connsiteY3" fmla="*/ 76200 h 261938"/>
                    <a:gd name="connsiteX4" fmla="*/ 29257 w 68683"/>
                    <a:gd name="connsiteY4" fmla="*/ 114300 h 261938"/>
                    <a:gd name="connsiteX5" fmla="*/ 34020 w 68683"/>
                    <a:gd name="connsiteY5" fmla="*/ 133350 h 261938"/>
                    <a:gd name="connsiteX6" fmla="*/ 62595 w 68683"/>
                    <a:gd name="connsiteY6" fmla="*/ 147638 h 261938"/>
                    <a:gd name="connsiteX7" fmla="*/ 62595 w 68683"/>
                    <a:gd name="connsiteY7" fmla="*/ 190500 h 261938"/>
                    <a:gd name="connsiteX8" fmla="*/ 48307 w 68683"/>
                    <a:gd name="connsiteY8" fmla="*/ 195263 h 261938"/>
                    <a:gd name="connsiteX9" fmla="*/ 43545 w 68683"/>
                    <a:gd name="connsiteY9" fmla="*/ 261938 h 26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83" h="261938">
                      <a:moveTo>
                        <a:pt x="19732" y="0"/>
                      </a:moveTo>
                      <a:cubicBezTo>
                        <a:pt x="18145" y="11113"/>
                        <a:pt x="19529" y="23080"/>
                        <a:pt x="14970" y="33338"/>
                      </a:cubicBezTo>
                      <a:cubicBezTo>
                        <a:pt x="12645" y="38569"/>
                        <a:pt x="1924" y="37275"/>
                        <a:pt x="682" y="42863"/>
                      </a:cubicBezTo>
                      <a:cubicBezTo>
                        <a:pt x="-1753" y="53821"/>
                        <a:pt x="2921" y="65262"/>
                        <a:pt x="5445" y="76200"/>
                      </a:cubicBezTo>
                      <a:cubicBezTo>
                        <a:pt x="12659" y="107457"/>
                        <a:pt x="8966" y="100772"/>
                        <a:pt x="29257" y="114300"/>
                      </a:cubicBezTo>
                      <a:cubicBezTo>
                        <a:pt x="30845" y="120650"/>
                        <a:pt x="30389" y="127904"/>
                        <a:pt x="34020" y="133350"/>
                      </a:cubicBezTo>
                      <a:cubicBezTo>
                        <a:pt x="39296" y="141263"/>
                        <a:pt x="54445" y="144921"/>
                        <a:pt x="62595" y="147638"/>
                      </a:cubicBezTo>
                      <a:cubicBezTo>
                        <a:pt x="67811" y="163288"/>
                        <a:pt x="73182" y="171973"/>
                        <a:pt x="62595" y="190500"/>
                      </a:cubicBezTo>
                      <a:cubicBezTo>
                        <a:pt x="60104" y="194859"/>
                        <a:pt x="53070" y="193675"/>
                        <a:pt x="48307" y="195263"/>
                      </a:cubicBezTo>
                      <a:cubicBezTo>
                        <a:pt x="38023" y="226117"/>
                        <a:pt x="43545" y="204530"/>
                        <a:pt x="43545" y="261938"/>
                      </a:cubicBez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7" name="テキスト ボックス 16"/>
            <p:cNvSpPr txBox="1"/>
            <p:nvPr/>
          </p:nvSpPr>
          <p:spPr>
            <a:xfrm>
              <a:off x="5292080" y="5558463"/>
              <a:ext cx="1832553" cy="584775"/>
            </a:xfrm>
            <a:prstGeom prst="rect">
              <a:avLst/>
            </a:prstGeom>
            <a:noFill/>
          </p:spPr>
          <p:txBody>
            <a:bodyPr wrap="none" rtlCol="0" anchor="ctr" anchorCtr="0">
              <a:spAutoFit/>
            </a:bodyPr>
            <a:lstStyle/>
            <a:p>
              <a:r>
                <a:rPr lang="ja-JP" altLang="en-US" sz="3200" b="1" dirty="0" smtClean="0">
                  <a:solidFill>
                    <a:srgbClr val="7030A0"/>
                  </a:solidFill>
                  <a:latin typeface="HGSｺﾞｼｯｸM" panose="020B0600000000000000" pitchFamily="50" charset="-128"/>
                  <a:ea typeface="HGSｺﾞｼｯｸM" panose="020B0600000000000000" pitchFamily="50" charset="-128"/>
                </a:rPr>
                <a:t>和歌山県</a:t>
              </a:r>
              <a:endParaRPr kumimoji="1" lang="ja-JP" altLang="en-US" sz="3200" b="1" dirty="0">
                <a:solidFill>
                  <a:srgbClr val="7030A0"/>
                </a:solidFill>
                <a:latin typeface="HGSｺﾞｼｯｸM" panose="020B0600000000000000" pitchFamily="50" charset="-128"/>
                <a:ea typeface="HGSｺﾞｼｯｸM" panose="020B0600000000000000" pitchFamily="50" charset="-128"/>
              </a:endParaRPr>
            </a:p>
          </p:txBody>
        </p:sp>
        <p:sp>
          <p:nvSpPr>
            <p:cNvPr id="18" name="フリーフォーム 17"/>
            <p:cNvSpPr/>
            <p:nvPr/>
          </p:nvSpPr>
          <p:spPr>
            <a:xfrm>
              <a:off x="637309" y="3713018"/>
              <a:ext cx="8354291" cy="2036946"/>
            </a:xfrm>
            <a:custGeom>
              <a:avLst/>
              <a:gdLst>
                <a:gd name="connsiteX0" fmla="*/ 8354291 w 8354291"/>
                <a:gd name="connsiteY0" fmla="*/ 0 h 2036946"/>
                <a:gd name="connsiteX1" fmla="*/ 7966364 w 8354291"/>
                <a:gd name="connsiteY1" fmla="*/ 443346 h 2036946"/>
                <a:gd name="connsiteX2" fmla="*/ 7398327 w 8354291"/>
                <a:gd name="connsiteY2" fmla="*/ 346364 h 2036946"/>
                <a:gd name="connsiteX3" fmla="*/ 6442364 w 8354291"/>
                <a:gd name="connsiteY3" fmla="*/ 678873 h 2036946"/>
                <a:gd name="connsiteX4" fmla="*/ 5555673 w 8354291"/>
                <a:gd name="connsiteY4" fmla="*/ 720437 h 2036946"/>
                <a:gd name="connsiteX5" fmla="*/ 4987636 w 8354291"/>
                <a:gd name="connsiteY5" fmla="*/ 1080655 h 2036946"/>
                <a:gd name="connsiteX6" fmla="*/ 4419600 w 8354291"/>
                <a:gd name="connsiteY6" fmla="*/ 1454727 h 2036946"/>
                <a:gd name="connsiteX7" fmla="*/ 4197927 w 8354291"/>
                <a:gd name="connsiteY7" fmla="*/ 1177637 h 2036946"/>
                <a:gd name="connsiteX8" fmla="*/ 3477491 w 8354291"/>
                <a:gd name="connsiteY8" fmla="*/ 1233055 h 2036946"/>
                <a:gd name="connsiteX9" fmla="*/ 3214255 w 8354291"/>
                <a:gd name="connsiteY9" fmla="*/ 1371600 h 2036946"/>
                <a:gd name="connsiteX10" fmla="*/ 2189018 w 8354291"/>
                <a:gd name="connsiteY10" fmla="*/ 1884218 h 2036946"/>
                <a:gd name="connsiteX11" fmla="*/ 1468582 w 8354291"/>
                <a:gd name="connsiteY11" fmla="*/ 2022764 h 2036946"/>
                <a:gd name="connsiteX12" fmla="*/ 955964 w 8354291"/>
                <a:gd name="connsiteY12" fmla="*/ 2008909 h 2036946"/>
                <a:gd name="connsiteX13" fmla="*/ 678873 w 8354291"/>
                <a:gd name="connsiteY13" fmla="*/ 1814946 h 2036946"/>
                <a:gd name="connsiteX14" fmla="*/ 512618 w 8354291"/>
                <a:gd name="connsiteY14" fmla="*/ 1094509 h 2036946"/>
                <a:gd name="connsiteX15" fmla="*/ 0 w 8354291"/>
                <a:gd name="connsiteY15" fmla="*/ 969818 h 203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54291" h="2036946">
                  <a:moveTo>
                    <a:pt x="8354291" y="0"/>
                  </a:moveTo>
                  <a:cubicBezTo>
                    <a:pt x="8239991" y="192809"/>
                    <a:pt x="8125691" y="385619"/>
                    <a:pt x="7966364" y="443346"/>
                  </a:cubicBezTo>
                  <a:cubicBezTo>
                    <a:pt x="7807037" y="501073"/>
                    <a:pt x="7652327" y="307110"/>
                    <a:pt x="7398327" y="346364"/>
                  </a:cubicBezTo>
                  <a:cubicBezTo>
                    <a:pt x="7144327" y="385619"/>
                    <a:pt x="6749473" y="616528"/>
                    <a:pt x="6442364" y="678873"/>
                  </a:cubicBezTo>
                  <a:cubicBezTo>
                    <a:pt x="6135255" y="741219"/>
                    <a:pt x="5798128" y="653473"/>
                    <a:pt x="5555673" y="720437"/>
                  </a:cubicBezTo>
                  <a:cubicBezTo>
                    <a:pt x="5313218" y="787401"/>
                    <a:pt x="5176981" y="958273"/>
                    <a:pt x="4987636" y="1080655"/>
                  </a:cubicBezTo>
                  <a:cubicBezTo>
                    <a:pt x="4798290" y="1203037"/>
                    <a:pt x="4551218" y="1438563"/>
                    <a:pt x="4419600" y="1454727"/>
                  </a:cubicBezTo>
                  <a:cubicBezTo>
                    <a:pt x="4287982" y="1470891"/>
                    <a:pt x="4354945" y="1214582"/>
                    <a:pt x="4197927" y="1177637"/>
                  </a:cubicBezTo>
                  <a:cubicBezTo>
                    <a:pt x="4040909" y="1140692"/>
                    <a:pt x="3641436" y="1200728"/>
                    <a:pt x="3477491" y="1233055"/>
                  </a:cubicBezTo>
                  <a:cubicBezTo>
                    <a:pt x="3313546" y="1265382"/>
                    <a:pt x="3214255" y="1371600"/>
                    <a:pt x="3214255" y="1371600"/>
                  </a:cubicBezTo>
                  <a:cubicBezTo>
                    <a:pt x="2999510" y="1480127"/>
                    <a:pt x="2479963" y="1775691"/>
                    <a:pt x="2189018" y="1884218"/>
                  </a:cubicBezTo>
                  <a:cubicBezTo>
                    <a:pt x="1898072" y="1992745"/>
                    <a:pt x="1674091" y="2001982"/>
                    <a:pt x="1468582" y="2022764"/>
                  </a:cubicBezTo>
                  <a:cubicBezTo>
                    <a:pt x="1263073" y="2043546"/>
                    <a:pt x="1087582" y="2043545"/>
                    <a:pt x="955964" y="2008909"/>
                  </a:cubicBezTo>
                  <a:cubicBezTo>
                    <a:pt x="824346" y="1974273"/>
                    <a:pt x="752764" y="1967346"/>
                    <a:pt x="678873" y="1814946"/>
                  </a:cubicBezTo>
                  <a:cubicBezTo>
                    <a:pt x="604982" y="1662546"/>
                    <a:pt x="625763" y="1235364"/>
                    <a:pt x="512618" y="1094509"/>
                  </a:cubicBezTo>
                  <a:cubicBezTo>
                    <a:pt x="399473" y="953654"/>
                    <a:pt x="199736" y="961736"/>
                    <a:pt x="0" y="969818"/>
                  </a:cubicBezTo>
                </a:path>
              </a:pathLst>
            </a:custGeom>
            <a:noFill/>
            <a:ln w="38100">
              <a:solidFill>
                <a:srgbClr val="7030A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スライド番号プレースホルダー 13"/>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spTree>
    <p:extLst>
      <p:ext uri="{BB962C8B-B14F-4D97-AF65-F5344CB8AC3E}">
        <p14:creationId xmlns:p14="http://schemas.microsoft.com/office/powerpoint/2010/main" val="8429535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７</a:t>
            </a:r>
            <a:r>
              <a:rPr lang="ja-JP" altLang="en-US" dirty="0" smtClean="0">
                <a:latin typeface="HGSｺﾞｼｯｸM" panose="020B0600000000000000" pitchFamily="50" charset="-128"/>
                <a:ea typeface="HGSｺﾞｼｯｸM" panose="020B0600000000000000" pitchFamily="50" charset="-128"/>
              </a:rPr>
              <a:t>．大阪の地理的特徴</a:t>
            </a:r>
            <a:endParaRPr kumimoji="1" lang="ja-JP" altLang="en-US"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grpSp>
        <p:nvGrpSpPr>
          <p:cNvPr id="4" name="グループ化 3"/>
          <p:cNvGrpSpPr>
            <a:grpSpLocks noChangeAspect="1"/>
          </p:cNvGrpSpPr>
          <p:nvPr/>
        </p:nvGrpSpPr>
        <p:grpSpPr>
          <a:xfrm>
            <a:off x="4602590" y="922308"/>
            <a:ext cx="4001277" cy="5300463"/>
            <a:chOff x="5220072" y="1793063"/>
            <a:chExt cx="3306842" cy="4380548"/>
          </a:xfrm>
        </p:grpSpPr>
        <p:pic>
          <p:nvPicPr>
            <p:cNvPr id="3076" name="図 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231" y="2078099"/>
              <a:ext cx="3064668" cy="40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p:cNvSpPr>
              <a:spLocks/>
            </p:cNvSpPr>
            <p:nvPr/>
          </p:nvSpPr>
          <p:spPr bwMode="auto">
            <a:xfrm>
              <a:off x="5220072" y="1793063"/>
              <a:ext cx="3306842" cy="4380548"/>
            </a:xfrm>
            <a:custGeom>
              <a:avLst/>
              <a:gdLst>
                <a:gd name="T0" fmla="*/ 1366 w 3342"/>
                <a:gd name="T1" fmla="*/ 271 h 4048"/>
                <a:gd name="T2" fmla="*/ 2538 w 3342"/>
                <a:gd name="T3" fmla="*/ 464 h 4048"/>
                <a:gd name="T4" fmla="*/ 3220 w 3342"/>
                <a:gd name="T5" fmla="*/ 1147 h 4048"/>
                <a:gd name="T6" fmla="*/ 3279 w 3342"/>
                <a:gd name="T7" fmla="*/ 1872 h 4048"/>
                <a:gd name="T8" fmla="*/ 3131 w 3342"/>
                <a:gd name="T9" fmla="*/ 2753 h 4048"/>
                <a:gd name="T10" fmla="*/ 2819 w 3342"/>
                <a:gd name="T11" fmla="*/ 3398 h 4048"/>
                <a:gd name="T12" fmla="*/ 1739 w 3342"/>
                <a:gd name="T13" fmla="*/ 3783 h 4048"/>
                <a:gd name="T14" fmla="*/ 299 w 3342"/>
                <a:gd name="T15" fmla="*/ 4027 h 4048"/>
                <a:gd name="T16" fmla="*/ 571 w 3342"/>
                <a:gd name="T17" fmla="*/ 3656 h 4048"/>
                <a:gd name="T18" fmla="*/ 1581 w 3342"/>
                <a:gd name="T19" fmla="*/ 3355 h 4048"/>
                <a:gd name="T20" fmla="*/ 2185 w 3342"/>
                <a:gd name="T21" fmla="*/ 3097 h 4048"/>
                <a:gd name="T22" fmla="*/ 2486 w 3342"/>
                <a:gd name="T23" fmla="*/ 2721 h 4048"/>
                <a:gd name="T24" fmla="*/ 2669 w 3342"/>
                <a:gd name="T25" fmla="*/ 2248 h 4048"/>
                <a:gd name="T26" fmla="*/ 2699 w 3342"/>
                <a:gd name="T27" fmla="*/ 1517 h 4048"/>
                <a:gd name="T28" fmla="*/ 2387 w 3342"/>
                <a:gd name="T29" fmla="*/ 1012 h 4048"/>
                <a:gd name="T30" fmla="*/ 1366 w 3342"/>
                <a:gd name="T31" fmla="*/ 271 h 4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42" h="4048">
                  <a:moveTo>
                    <a:pt x="1366" y="271"/>
                  </a:moveTo>
                  <a:cubicBezTo>
                    <a:pt x="1624" y="0"/>
                    <a:pt x="2229" y="318"/>
                    <a:pt x="2538" y="464"/>
                  </a:cubicBezTo>
                  <a:cubicBezTo>
                    <a:pt x="2847" y="610"/>
                    <a:pt x="3098" y="907"/>
                    <a:pt x="3220" y="1147"/>
                  </a:cubicBezTo>
                  <a:cubicBezTo>
                    <a:pt x="3342" y="1387"/>
                    <a:pt x="3300" y="1593"/>
                    <a:pt x="3279" y="1872"/>
                  </a:cubicBezTo>
                  <a:cubicBezTo>
                    <a:pt x="3258" y="2151"/>
                    <a:pt x="3174" y="2560"/>
                    <a:pt x="3131" y="2753"/>
                  </a:cubicBezTo>
                  <a:cubicBezTo>
                    <a:pt x="3088" y="2946"/>
                    <a:pt x="2959" y="3280"/>
                    <a:pt x="2819" y="3398"/>
                  </a:cubicBezTo>
                  <a:cubicBezTo>
                    <a:pt x="2679" y="3516"/>
                    <a:pt x="2159" y="3678"/>
                    <a:pt x="1739" y="3783"/>
                  </a:cubicBezTo>
                  <a:cubicBezTo>
                    <a:pt x="1319" y="3888"/>
                    <a:pt x="494" y="4048"/>
                    <a:pt x="299" y="4027"/>
                  </a:cubicBezTo>
                  <a:cubicBezTo>
                    <a:pt x="0" y="3878"/>
                    <a:pt x="291" y="3721"/>
                    <a:pt x="571" y="3656"/>
                  </a:cubicBezTo>
                  <a:cubicBezTo>
                    <a:pt x="851" y="3591"/>
                    <a:pt x="1277" y="3463"/>
                    <a:pt x="1581" y="3355"/>
                  </a:cubicBezTo>
                  <a:cubicBezTo>
                    <a:pt x="1885" y="3247"/>
                    <a:pt x="2014" y="3204"/>
                    <a:pt x="2185" y="3097"/>
                  </a:cubicBezTo>
                  <a:cubicBezTo>
                    <a:pt x="2326" y="2994"/>
                    <a:pt x="2417" y="2859"/>
                    <a:pt x="2486" y="2721"/>
                  </a:cubicBezTo>
                  <a:cubicBezTo>
                    <a:pt x="2567" y="2580"/>
                    <a:pt x="2604" y="2474"/>
                    <a:pt x="2669" y="2248"/>
                  </a:cubicBezTo>
                  <a:cubicBezTo>
                    <a:pt x="2734" y="2022"/>
                    <a:pt x="2746" y="1723"/>
                    <a:pt x="2699" y="1517"/>
                  </a:cubicBezTo>
                  <a:cubicBezTo>
                    <a:pt x="2652" y="1311"/>
                    <a:pt x="2609" y="1220"/>
                    <a:pt x="2387" y="1012"/>
                  </a:cubicBezTo>
                  <a:cubicBezTo>
                    <a:pt x="2278" y="903"/>
                    <a:pt x="1108" y="542"/>
                    <a:pt x="1366" y="271"/>
                  </a:cubicBezTo>
                  <a:close/>
                </a:path>
              </a:pathLst>
            </a:cu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1" name="テキスト ボックス 1"/>
          <p:cNvSpPr txBox="1">
            <a:spLocks noChangeArrowheads="1"/>
          </p:cNvSpPr>
          <p:nvPr/>
        </p:nvSpPr>
        <p:spPr bwMode="auto">
          <a:xfrm>
            <a:off x="5832794" y="1317823"/>
            <a:ext cx="2339102" cy="307777"/>
          </a:xfrm>
          <a:prstGeom prst="rect">
            <a:avLst/>
          </a:prstGeom>
          <a:noFill/>
          <a:ln w="9525">
            <a:solidFill>
              <a:schemeClr val="tx1"/>
            </a:solidFill>
            <a:prstDash val="sysDash"/>
            <a:miter lim="800000"/>
            <a:headEnd/>
            <a:tailEnd/>
          </a:ln>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中国山脈東端（北摂山系）</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100233" y="1340768"/>
            <a:ext cx="4903815" cy="4524315"/>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大阪府は東部～東南部に</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生駒　　山脈</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、金剛山脈が走り、</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南部　　には</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和泉山脈が、北部には</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中</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国</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山脈の東端が延びてきて</a:t>
            </a:r>
            <a:r>
              <a:rPr lang="ja-JP" altLang="en-US" sz="2400" dirty="0" err="1" smtClean="0">
                <a:latin typeface="HGSｺﾞｼｯｸM" panose="020B0600000000000000" pitchFamily="50" charset="-128"/>
                <a:ea typeface="HGSｺﾞｼｯｸM" panose="020B0600000000000000" pitchFamily="50" charset="-128"/>
                <a:cs typeface="Meiryo UI" panose="020B0604030504040204" pitchFamily="50" charset="-128"/>
              </a:rPr>
              <a:t>お</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り</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、三方を山地に囲まれた</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盆</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地形</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を呈している</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特に隣接府県へ</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のアクセス</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道</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路</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は山間部に設置され、</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山間</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部</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では大雨による異常気象</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時</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には</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崩落の危険がある法面</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が</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多数</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存在している</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5" name="テキスト ボックス 1"/>
          <p:cNvSpPr txBox="1">
            <a:spLocks noChangeArrowheads="1"/>
          </p:cNvSpPr>
          <p:nvPr/>
        </p:nvSpPr>
        <p:spPr bwMode="auto">
          <a:xfrm rot="18767954">
            <a:off x="6847532" y="5106148"/>
            <a:ext cx="2313454" cy="307777"/>
          </a:xfrm>
          <a:prstGeom prst="rect">
            <a:avLst/>
          </a:prstGeom>
          <a:noFill/>
          <a:ln w="9525">
            <a:solidFill>
              <a:schemeClr val="tx1"/>
            </a:solidFill>
            <a:prstDash val="sysDash"/>
            <a:miter lim="800000"/>
            <a:headEnd/>
            <a:tailEnd/>
          </a:ln>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金剛山脈（金剛葛城山系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
          <p:cNvSpPr txBox="1">
            <a:spLocks noChangeArrowheads="1"/>
          </p:cNvSpPr>
          <p:nvPr/>
        </p:nvSpPr>
        <p:spPr bwMode="auto">
          <a:xfrm>
            <a:off x="8433136" y="1646216"/>
            <a:ext cx="450636" cy="2604816"/>
          </a:xfrm>
          <a:prstGeom prst="rect">
            <a:avLst/>
          </a:prstGeom>
          <a:noFill/>
          <a:ln w="9525">
            <a:solidFill>
              <a:schemeClr val="tx1"/>
            </a:solidFill>
            <a:prstDash val="sysDash"/>
            <a:miter lim="800000"/>
            <a:headEnd/>
            <a:tailEnd/>
          </a:ln>
        </p:spPr>
        <p:txBody>
          <a:bodyPr vert="wordArtVertRtl"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生駒山脈（生駒山系</a:t>
            </a:r>
            <a:r>
              <a:rPr lang="ja-JP" altLang="en-US" sz="1600" dirty="0" smtClean="0">
                <a:latin typeface="HGSｺﾞｼｯｸM" panose="020B0600000000000000" pitchFamily="50" charset="-128"/>
                <a:ea typeface="HGSｺﾞｼｯｸM" panose="020B0600000000000000" pitchFamily="50" charset="-128"/>
              </a:rPr>
              <a:t>）</a:t>
            </a:r>
            <a:endParaRPr lang="ja-JP" altLang="en-US" sz="1600" dirty="0">
              <a:latin typeface="HGSｺﾞｼｯｸM" panose="020B0600000000000000" pitchFamily="50" charset="-128"/>
              <a:ea typeface="HGSｺﾞｼｯｸM" panose="020B0600000000000000" pitchFamily="50" charset="-128"/>
            </a:endParaRPr>
          </a:p>
        </p:txBody>
      </p:sp>
      <p:sp>
        <p:nvSpPr>
          <p:cNvPr id="13" name="テキスト ボックス 1"/>
          <p:cNvSpPr txBox="1">
            <a:spLocks noChangeArrowheads="1"/>
          </p:cNvSpPr>
          <p:nvPr/>
        </p:nvSpPr>
        <p:spPr bwMode="auto">
          <a:xfrm>
            <a:off x="4860032" y="6093296"/>
            <a:ext cx="2339103" cy="307777"/>
          </a:xfrm>
          <a:prstGeom prst="rect">
            <a:avLst/>
          </a:prstGeom>
          <a:noFill/>
          <a:ln w="9525">
            <a:solidFill>
              <a:schemeClr val="tx1"/>
            </a:solidFill>
            <a:prstDash val="sysDash"/>
            <a:miter lim="800000"/>
            <a:headEnd/>
            <a:tailEnd/>
          </a:ln>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和泉山脈（和泉葛城山系）</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910006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36" descr="DSCN57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461711"/>
            <a:ext cx="5093970" cy="3827145"/>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７</a:t>
            </a:r>
            <a:r>
              <a:rPr lang="ja-JP" altLang="en-US" dirty="0" smtClean="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大阪</a:t>
            </a:r>
            <a:r>
              <a:rPr lang="ja-JP" altLang="en-US" dirty="0" smtClean="0">
                <a:latin typeface="HGSｺﾞｼｯｸM" panose="020B0600000000000000" pitchFamily="50" charset="-128"/>
                <a:ea typeface="HGSｺﾞｼｯｸM" panose="020B0600000000000000" pitchFamily="50" charset="-128"/>
              </a:rPr>
              <a:t>の地理的</a:t>
            </a:r>
            <a:r>
              <a:rPr lang="ja-JP" altLang="en-US" dirty="0">
                <a:latin typeface="HGSｺﾞｼｯｸM" panose="020B0600000000000000" pitchFamily="50" charset="-128"/>
                <a:ea typeface="HGSｺﾞｼｯｸM" panose="020B0600000000000000" pitchFamily="50" charset="-128"/>
              </a:rPr>
              <a:t>特徴</a:t>
            </a:r>
            <a:endParaRPr kumimoji="1" lang="ja-JP" altLang="en-US" dirty="0">
              <a:latin typeface="HGSｺﾞｼｯｸM" panose="020B0600000000000000" pitchFamily="50" charset="-128"/>
              <a:ea typeface="HGSｺﾞｼｯｸM" panose="020B0600000000000000" pitchFamily="50" charset="-128"/>
            </a:endParaRPr>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sp>
        <p:nvSpPr>
          <p:cNvPr id="10" name="テキスト ボックス 9"/>
          <p:cNvSpPr txBox="1"/>
          <p:nvPr/>
        </p:nvSpPr>
        <p:spPr>
          <a:xfrm>
            <a:off x="100233" y="1484784"/>
            <a:ext cx="5241998" cy="830997"/>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北摂山系</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　国道４２３号（豊能町）</a:t>
            </a:r>
            <a:endPar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1" name="テキスト ボックス 1"/>
          <p:cNvSpPr txBox="1">
            <a:spLocks noChangeArrowheads="1"/>
          </p:cNvSpPr>
          <p:nvPr/>
        </p:nvSpPr>
        <p:spPr bwMode="auto">
          <a:xfrm>
            <a:off x="107504" y="6011857"/>
            <a:ext cx="1107996" cy="276999"/>
          </a:xfrm>
          <a:prstGeom prst="rect">
            <a:avLst/>
          </a:prstGeom>
          <a:solidFill>
            <a:schemeClr val="bg1"/>
          </a:solidFill>
          <a:ln w="9525">
            <a:solidFill>
              <a:schemeClr val="tx1"/>
            </a:solidFill>
            <a:prstDash val="sysDash"/>
            <a:miter lim="800000"/>
            <a:headEnd/>
            <a:tailEnd/>
          </a:ln>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道路法面状況</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 name="Picture 13" descr="DSCN56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6600" y="704167"/>
            <a:ext cx="3650974" cy="27336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DSCN56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2812" y="3518453"/>
            <a:ext cx="3650974" cy="2733675"/>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1"/>
          <p:cNvSpPr txBox="1">
            <a:spLocks noChangeArrowheads="1"/>
          </p:cNvSpPr>
          <p:nvPr/>
        </p:nvSpPr>
        <p:spPr bwMode="auto">
          <a:xfrm>
            <a:off x="5306600" y="3160843"/>
            <a:ext cx="920444" cy="276999"/>
          </a:xfrm>
          <a:prstGeom prst="rect">
            <a:avLst/>
          </a:prstGeom>
          <a:solidFill>
            <a:schemeClr val="bg1"/>
          </a:solidFill>
          <a:ln w="9525">
            <a:solidFill>
              <a:schemeClr val="tx1"/>
            </a:solidFill>
            <a:prstDash val="sysDash"/>
            <a:miter lim="800000"/>
            <a:headEnd/>
            <a:tailEnd/>
          </a:ln>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谷部に堆石</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1"/>
          <p:cNvSpPr txBox="1">
            <a:spLocks noChangeArrowheads="1"/>
          </p:cNvSpPr>
          <p:nvPr/>
        </p:nvSpPr>
        <p:spPr bwMode="auto">
          <a:xfrm>
            <a:off x="5324610" y="5975129"/>
            <a:ext cx="1335622" cy="276999"/>
          </a:xfrm>
          <a:prstGeom prst="rect">
            <a:avLst/>
          </a:prstGeom>
          <a:solidFill>
            <a:schemeClr val="bg1"/>
          </a:solidFill>
          <a:ln w="9525">
            <a:solidFill>
              <a:schemeClr val="tx1"/>
            </a:solidFill>
            <a:prstDash val="sysDash"/>
            <a:miter lim="800000"/>
            <a:headEnd/>
            <a:tailEnd/>
          </a:ln>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露岩、転石が点在</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991672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255" y="808246"/>
            <a:ext cx="3578785" cy="268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636877"/>
            <a:ext cx="3590734" cy="267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07" y="2420888"/>
            <a:ext cx="5220363" cy="3890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７</a:t>
            </a:r>
            <a:r>
              <a:rPr lang="ja-JP" altLang="en-US" dirty="0" smtClean="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大阪</a:t>
            </a:r>
            <a:r>
              <a:rPr lang="ja-JP" altLang="en-US" dirty="0" smtClean="0">
                <a:latin typeface="HGSｺﾞｼｯｸM" panose="020B0600000000000000" pitchFamily="50" charset="-128"/>
                <a:ea typeface="HGSｺﾞｼｯｸM" panose="020B0600000000000000" pitchFamily="50" charset="-128"/>
              </a:rPr>
              <a:t>の地理的</a:t>
            </a:r>
            <a:r>
              <a:rPr lang="ja-JP" altLang="en-US" dirty="0">
                <a:latin typeface="HGSｺﾞｼｯｸM" panose="020B0600000000000000" pitchFamily="50" charset="-128"/>
                <a:ea typeface="HGSｺﾞｼｯｸM" panose="020B0600000000000000" pitchFamily="50" charset="-128"/>
              </a:rPr>
              <a:t>特徴</a:t>
            </a:r>
            <a:endParaRPr kumimoji="1" lang="ja-JP" altLang="en-US" dirty="0">
              <a:latin typeface="HGSｺﾞｼｯｸM" panose="020B0600000000000000" pitchFamily="50" charset="-128"/>
              <a:ea typeface="HGSｺﾞｼｯｸM" panose="020B0600000000000000" pitchFamily="50" charset="-128"/>
            </a:endParaRPr>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25</a:t>
            </a:fld>
            <a:endParaRPr kumimoji="1" lang="ja-JP" altLang="en-US"/>
          </a:p>
        </p:txBody>
      </p:sp>
      <p:sp>
        <p:nvSpPr>
          <p:cNvPr id="10" name="テキスト ボックス 9"/>
          <p:cNvSpPr txBox="1"/>
          <p:nvPr/>
        </p:nvSpPr>
        <p:spPr>
          <a:xfrm>
            <a:off x="100232" y="1412776"/>
            <a:ext cx="5479879" cy="830997"/>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生駒山系</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　主要地方道大阪生駒線（大東市）</a:t>
            </a:r>
            <a:endPar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1" name="テキスト ボックス 1"/>
          <p:cNvSpPr txBox="1">
            <a:spLocks noChangeArrowheads="1"/>
          </p:cNvSpPr>
          <p:nvPr/>
        </p:nvSpPr>
        <p:spPr bwMode="auto">
          <a:xfrm>
            <a:off x="107504" y="6034281"/>
            <a:ext cx="1107996" cy="276999"/>
          </a:xfrm>
          <a:prstGeom prst="rect">
            <a:avLst/>
          </a:prstGeom>
          <a:solidFill>
            <a:schemeClr val="bg1"/>
          </a:solidFill>
          <a:ln w="9525">
            <a:solidFill>
              <a:schemeClr val="tx1"/>
            </a:solidFill>
            <a:prstDash val="sysDash"/>
            <a:miter lim="800000"/>
            <a:headEnd/>
            <a:tailEnd/>
          </a:ln>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道路法面状況</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
          <p:cNvSpPr txBox="1">
            <a:spLocks noChangeArrowheads="1"/>
          </p:cNvSpPr>
          <p:nvPr/>
        </p:nvSpPr>
        <p:spPr bwMode="auto">
          <a:xfrm>
            <a:off x="5452546" y="3224009"/>
            <a:ext cx="2287806" cy="276999"/>
          </a:xfrm>
          <a:prstGeom prst="rect">
            <a:avLst/>
          </a:prstGeom>
          <a:solidFill>
            <a:schemeClr val="bg1"/>
          </a:solidFill>
          <a:ln w="9525">
            <a:solidFill>
              <a:schemeClr val="tx1"/>
            </a:solidFill>
            <a:prstDash val="sysDash"/>
            <a:miter lim="800000"/>
            <a:headEnd/>
            <a:tailEnd/>
          </a:ln>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吹付</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＋落石</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防止網　広葉樹繁茂</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
          <p:cNvSpPr txBox="1">
            <a:spLocks noChangeArrowheads="1"/>
          </p:cNvSpPr>
          <p:nvPr/>
        </p:nvSpPr>
        <p:spPr bwMode="auto">
          <a:xfrm>
            <a:off x="5436096" y="6032321"/>
            <a:ext cx="1107996" cy="276999"/>
          </a:xfrm>
          <a:prstGeom prst="rect">
            <a:avLst/>
          </a:prstGeom>
          <a:solidFill>
            <a:schemeClr val="bg1"/>
          </a:solidFill>
          <a:ln w="9525">
            <a:solidFill>
              <a:schemeClr val="tx1"/>
            </a:solidFill>
            <a:prstDash val="sysDash"/>
            <a:miter lim="800000"/>
            <a:headEnd/>
            <a:tailEnd/>
          </a:ln>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道路法面状況</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924803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5" descr="111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149" y="2348875"/>
            <a:ext cx="5283200" cy="39624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７</a:t>
            </a:r>
            <a:r>
              <a:rPr lang="ja-JP" altLang="en-US" dirty="0" smtClean="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大阪</a:t>
            </a:r>
            <a:r>
              <a:rPr lang="ja-JP" altLang="en-US" dirty="0" smtClean="0">
                <a:latin typeface="HGSｺﾞｼｯｸM" panose="020B0600000000000000" pitchFamily="50" charset="-128"/>
                <a:ea typeface="HGSｺﾞｼｯｸM" panose="020B0600000000000000" pitchFamily="50" charset="-128"/>
              </a:rPr>
              <a:t>の地理的</a:t>
            </a:r>
            <a:r>
              <a:rPr lang="ja-JP" altLang="en-US" dirty="0">
                <a:latin typeface="HGSｺﾞｼｯｸM" panose="020B0600000000000000" pitchFamily="50" charset="-128"/>
                <a:ea typeface="HGSｺﾞｼｯｸM" panose="020B0600000000000000" pitchFamily="50" charset="-128"/>
              </a:rPr>
              <a:t>特徴</a:t>
            </a:r>
            <a:endParaRPr kumimoji="1" lang="ja-JP" altLang="en-US" dirty="0">
              <a:latin typeface="HGSｺﾞｼｯｸM" panose="020B0600000000000000" pitchFamily="50" charset="-128"/>
              <a:ea typeface="HGSｺﾞｼｯｸM" panose="020B0600000000000000" pitchFamily="50" charset="-128"/>
            </a:endParaRPr>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26</a:t>
            </a:fld>
            <a:endParaRPr kumimoji="1" lang="ja-JP" altLang="en-US"/>
          </a:p>
        </p:txBody>
      </p:sp>
      <p:sp>
        <p:nvSpPr>
          <p:cNvPr id="10" name="テキスト ボックス 9"/>
          <p:cNvSpPr txBox="1"/>
          <p:nvPr/>
        </p:nvSpPr>
        <p:spPr>
          <a:xfrm>
            <a:off x="100233" y="1412776"/>
            <a:ext cx="5241998" cy="830997"/>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金剛葛城山系</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　　国道３１０号（河内長野市）</a:t>
            </a:r>
            <a:endPar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1" name="テキスト ボックス 1"/>
          <p:cNvSpPr txBox="1">
            <a:spLocks noChangeArrowheads="1"/>
          </p:cNvSpPr>
          <p:nvPr/>
        </p:nvSpPr>
        <p:spPr bwMode="auto">
          <a:xfrm>
            <a:off x="124149" y="6034276"/>
            <a:ext cx="1107996" cy="276999"/>
          </a:xfrm>
          <a:prstGeom prst="rect">
            <a:avLst/>
          </a:prstGeom>
          <a:solidFill>
            <a:schemeClr val="bg1"/>
          </a:solidFill>
          <a:ln w="9525">
            <a:solidFill>
              <a:schemeClr val="tx1"/>
            </a:solidFill>
            <a:prstDash val="sysDash"/>
            <a:miter lim="800000"/>
            <a:headEnd/>
            <a:tailEnd/>
          </a:ln>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道路法面状況</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Picture 12" descr="111000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9468" y="856883"/>
            <a:ext cx="360045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111000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054" y="3606175"/>
            <a:ext cx="3600450" cy="2705100"/>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
          <p:cNvSpPr txBox="1">
            <a:spLocks noChangeArrowheads="1"/>
          </p:cNvSpPr>
          <p:nvPr/>
        </p:nvSpPr>
        <p:spPr bwMode="auto">
          <a:xfrm>
            <a:off x="5513129" y="6048176"/>
            <a:ext cx="1507143" cy="276999"/>
          </a:xfrm>
          <a:prstGeom prst="rect">
            <a:avLst/>
          </a:prstGeom>
          <a:solidFill>
            <a:schemeClr val="bg1"/>
          </a:solidFill>
          <a:ln w="9525">
            <a:solidFill>
              <a:schemeClr val="tx1"/>
            </a:solidFill>
            <a:prstDash val="sysDash"/>
            <a:miter lim="800000"/>
            <a:headEnd/>
            <a:tailEnd/>
          </a:ln>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露岩部に亀裂が発達</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1"/>
          <p:cNvSpPr txBox="1">
            <a:spLocks noChangeArrowheads="1"/>
          </p:cNvSpPr>
          <p:nvPr/>
        </p:nvSpPr>
        <p:spPr bwMode="auto">
          <a:xfrm>
            <a:off x="5512358" y="3281317"/>
            <a:ext cx="2262158" cy="276999"/>
          </a:xfrm>
          <a:prstGeom prst="rect">
            <a:avLst/>
          </a:prstGeom>
          <a:solidFill>
            <a:schemeClr val="bg1"/>
          </a:solidFill>
          <a:ln w="9525">
            <a:solidFill>
              <a:schemeClr val="tx1"/>
            </a:solidFill>
            <a:prstDash val="sysDash"/>
            <a:miter lim="800000"/>
            <a:headEnd/>
            <a:tailEnd/>
          </a:ln>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急傾斜斜面　露岩</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及び転石</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点在</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325185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9" descr="P10807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30" y="2471901"/>
            <a:ext cx="5240655" cy="382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７．大阪の地理的特徴</a:t>
            </a:r>
            <a:endParaRPr kumimoji="1" lang="ja-JP" altLang="en-US" dirty="0">
              <a:latin typeface="HGSｺﾞｼｯｸM" panose="020B0600000000000000" pitchFamily="50" charset="-128"/>
              <a:ea typeface="HGSｺﾞｼｯｸM" panose="020B0600000000000000" pitchFamily="50" charset="-128"/>
            </a:endParaRPr>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27</a:t>
            </a:fld>
            <a:endParaRPr kumimoji="1" lang="ja-JP" altLang="en-US"/>
          </a:p>
        </p:txBody>
      </p:sp>
      <p:sp>
        <p:nvSpPr>
          <p:cNvPr id="10" name="テキスト ボックス 9"/>
          <p:cNvSpPr txBox="1"/>
          <p:nvPr/>
        </p:nvSpPr>
        <p:spPr>
          <a:xfrm>
            <a:off x="153142" y="1411535"/>
            <a:ext cx="5241998" cy="830997"/>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和泉葛城山系</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　国道４８０号（和泉市）</a:t>
            </a:r>
            <a:endPar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3" name="Picture 41" descr="P10807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260648"/>
            <a:ext cx="2420303" cy="313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3" descr="P10807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1017" y="3630318"/>
            <a:ext cx="3668459" cy="267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
          <p:cNvSpPr txBox="1">
            <a:spLocks noChangeArrowheads="1"/>
          </p:cNvSpPr>
          <p:nvPr/>
        </p:nvSpPr>
        <p:spPr bwMode="auto">
          <a:xfrm>
            <a:off x="100233" y="6006151"/>
            <a:ext cx="1107996" cy="276999"/>
          </a:xfrm>
          <a:prstGeom prst="rect">
            <a:avLst/>
          </a:prstGeom>
          <a:solidFill>
            <a:schemeClr val="bg1"/>
          </a:solidFill>
          <a:ln w="9525">
            <a:solidFill>
              <a:schemeClr val="tx1"/>
            </a:solidFill>
            <a:prstDash val="sysDash"/>
            <a:miter lim="800000"/>
            <a:headEnd/>
            <a:tailEnd/>
          </a:ln>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道路法面状況</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
          <p:cNvSpPr txBox="1">
            <a:spLocks noChangeArrowheads="1"/>
          </p:cNvSpPr>
          <p:nvPr/>
        </p:nvSpPr>
        <p:spPr bwMode="auto">
          <a:xfrm>
            <a:off x="5940152" y="2931756"/>
            <a:ext cx="2433680" cy="461665"/>
          </a:xfrm>
          <a:prstGeom prst="rect">
            <a:avLst/>
          </a:prstGeom>
          <a:solidFill>
            <a:schemeClr val="bg1"/>
          </a:solidFill>
          <a:ln w="9525">
            <a:solidFill>
              <a:schemeClr val="tx1"/>
            </a:solidFill>
            <a:prstDash val="sysDash"/>
            <a:miter lim="800000"/>
            <a:headEnd/>
            <a:tailEnd/>
          </a:ln>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200" dirty="0">
                <a:latin typeface="Meiryo UI" panose="020B0604030504040204" pitchFamily="50" charset="-128"/>
                <a:ea typeface="Meiryo UI" panose="020B0604030504040204" pitchFamily="50" charset="-128"/>
                <a:cs typeface="Meiryo UI" panose="020B0604030504040204" pitchFamily="50" charset="-128"/>
              </a:rPr>
              <a:t>法肩には崩落跡が断続的に発達し</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オーバーハング</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箇所も存在</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
          <p:cNvSpPr txBox="1">
            <a:spLocks noChangeArrowheads="1"/>
          </p:cNvSpPr>
          <p:nvPr/>
        </p:nvSpPr>
        <p:spPr bwMode="auto">
          <a:xfrm>
            <a:off x="5073251" y="6022047"/>
            <a:ext cx="4006225" cy="276999"/>
          </a:xfrm>
          <a:prstGeom prst="rect">
            <a:avLst/>
          </a:prstGeom>
          <a:solidFill>
            <a:schemeClr val="bg1"/>
          </a:solidFill>
          <a:ln w="9525">
            <a:solidFill>
              <a:schemeClr val="tx1"/>
            </a:solidFill>
            <a:prstDash val="sysDash"/>
            <a:miter lim="800000"/>
            <a:headEnd/>
            <a:tailEnd/>
          </a:ln>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風化</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・緩み岩盤が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分布、開口</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割れ目が発達する浮石が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点在</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88892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７</a:t>
            </a:r>
            <a:r>
              <a:rPr lang="ja-JP" altLang="en-US" dirty="0" smtClean="0">
                <a:latin typeface="HGSｺﾞｼｯｸM" panose="020B0600000000000000" pitchFamily="50" charset="-128"/>
                <a:ea typeface="HGSｺﾞｼｯｸM" panose="020B0600000000000000" pitchFamily="50" charset="-128"/>
              </a:rPr>
              <a:t>．大阪の地理的特徴</a:t>
            </a:r>
            <a:endParaRPr kumimoji="1" lang="ja-JP" altLang="en-US" dirty="0">
              <a:latin typeface="HGSｺﾞｼｯｸM" panose="020B0600000000000000" pitchFamily="50" charset="-128"/>
              <a:ea typeface="HGSｺﾞｼｯｸM" panose="020B0600000000000000" pitchFamily="50" charset="-128"/>
            </a:endParaRPr>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28</a:t>
            </a:fld>
            <a:endParaRPr kumimoji="1" lang="ja-JP" altLang="en-US"/>
          </a:p>
        </p:txBody>
      </p:sp>
      <p:sp>
        <p:nvSpPr>
          <p:cNvPr id="10" name="テキスト ボックス 9"/>
          <p:cNvSpPr txBox="1"/>
          <p:nvPr/>
        </p:nvSpPr>
        <p:spPr>
          <a:xfrm>
            <a:off x="100232" y="1268760"/>
            <a:ext cx="8792247" cy="1200329"/>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道路の性格も、府県</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間道路、災害時の広域緊急交通路</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、地域の物流・人流を担う生活道路、孤立集落となる可能性のある道路、</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観光に資する</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道路など様々</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17" name="表 16"/>
          <p:cNvGraphicFramePr>
            <a:graphicFrameLocks noGrp="1" noChangeAspect="1"/>
          </p:cNvGraphicFramePr>
          <p:nvPr>
            <p:extLst>
              <p:ext uri="{D42A27DB-BD31-4B8C-83A1-F6EECF244321}">
                <p14:modId xmlns:p14="http://schemas.microsoft.com/office/powerpoint/2010/main" val="3091668673"/>
              </p:ext>
            </p:extLst>
          </p:nvPr>
        </p:nvGraphicFramePr>
        <p:xfrm>
          <a:off x="122018" y="2622416"/>
          <a:ext cx="8887461" cy="3326864"/>
        </p:xfrm>
        <a:graphic>
          <a:graphicData uri="http://schemas.openxmlformats.org/drawingml/2006/table">
            <a:tbl>
              <a:tblPr firstRow="1" bandRow="1">
                <a:tableStyleId>{5C22544A-7EE6-4342-B048-85BDC9FD1C3A}</a:tableStyleId>
              </a:tblPr>
              <a:tblGrid>
                <a:gridCol w="1268730"/>
                <a:gridCol w="860743"/>
                <a:gridCol w="860743"/>
                <a:gridCol w="1132205"/>
                <a:gridCol w="1249680"/>
                <a:gridCol w="1833880"/>
                <a:gridCol w="1681480"/>
              </a:tblGrid>
              <a:tr h="504056">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種別</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区間数</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府県間</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道路</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広域緊急</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交通路</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生活道路</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孤立集落</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可能性道路</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観光道路</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一般国道</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６</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４</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１</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１</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０</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０</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主要地方道</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２０</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７</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４</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一般府道</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１８</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１</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０</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８</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７</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合計</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４４</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７</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１６</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１１</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７</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主な路線名</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R168</a:t>
                      </a:r>
                      <a:r>
                        <a:rPr kumimoji="1"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R310</a:t>
                      </a: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R423</a:t>
                      </a:r>
                      <a:r>
                        <a:rPr kumimoji="1"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大阪生駒線</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茨木能勢線、</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枚方亀岡線</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河内長野千早城跡線、</a:t>
                      </a:r>
                      <a:endPar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槇尾山仏並線</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豊中亀岡線、</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河内長野かつらぎ線</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8" name="テキスト ボックス 7"/>
          <p:cNvSpPr txBox="1"/>
          <p:nvPr/>
        </p:nvSpPr>
        <p:spPr>
          <a:xfrm>
            <a:off x="5725143" y="6010835"/>
            <a:ext cx="3262432" cy="338554"/>
          </a:xfrm>
          <a:prstGeom prst="rect">
            <a:avLst/>
          </a:prstGeom>
          <a:noFill/>
        </p:spPr>
        <p:txBody>
          <a:bodyPr wrap="none" rtlCol="0" anchor="ctr" anchorCtr="0">
            <a:spAutoFit/>
          </a:bodyPr>
          <a:lstStyle/>
          <a:p>
            <a:pPr algn="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区間ごとに代表的な要素で分類</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9750994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８．大阪府の道路</a:t>
            </a:r>
            <a:r>
              <a:rPr lang="ja-JP" altLang="en-US" dirty="0">
                <a:latin typeface="HGSｺﾞｼｯｸM" panose="020B0600000000000000" pitchFamily="50" charset="-128"/>
                <a:ea typeface="HGSｺﾞｼｯｸM" panose="020B0600000000000000" pitchFamily="50" charset="-128"/>
              </a:rPr>
              <a:t>防災対策</a:t>
            </a:r>
          </a:p>
        </p:txBody>
      </p:sp>
      <p:sp>
        <p:nvSpPr>
          <p:cNvPr id="11" name="フッター プレースホルダー 10"/>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29</a:t>
            </a:fld>
            <a:endParaRPr kumimoji="1" lang="ja-JP" altLang="en-US"/>
          </a:p>
        </p:txBody>
      </p:sp>
      <p:sp>
        <p:nvSpPr>
          <p:cNvPr id="5" name="テキスト ボックス 4"/>
          <p:cNvSpPr txBox="1"/>
          <p:nvPr/>
        </p:nvSpPr>
        <p:spPr>
          <a:xfrm>
            <a:off x="100233" y="1268760"/>
            <a:ext cx="8928000" cy="433965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道路防災点検</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・定期点検</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（５年に１回の</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委託点検</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H8,H22,H27】</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・簡易点検</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（１年に１回の直営点検）</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 name="テキスト ボックス 5"/>
          <p:cNvSpPr txBox="1"/>
          <p:nvPr/>
        </p:nvSpPr>
        <p:spPr>
          <a:xfrm>
            <a:off x="467544" y="2348880"/>
            <a:ext cx="6264696" cy="1538883"/>
          </a:xfrm>
          <a:prstGeom prst="rect">
            <a:avLst/>
          </a:prstGeom>
          <a:noFill/>
          <a:ln w="15875">
            <a:solidFill>
              <a:schemeClr val="tx1"/>
            </a:solidFill>
            <a:prstDash val="dash"/>
          </a:ln>
        </p:spPr>
        <p:txBody>
          <a:bodyPr wrap="square" rtlCol="0">
            <a:spAutoFit/>
          </a:bodyPr>
          <a:lstStyle/>
          <a:p>
            <a:pPr marL="285750" indent="-285750">
              <a:buFont typeface="Wingdings" panose="05000000000000000000" pitchFamily="2" charset="2"/>
              <a:buChar char="ü"/>
            </a:pP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健全度判定（安定度調査結果）</a:t>
            </a:r>
            <a:endParaRPr lang="en-US" altLang="ja-JP"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要対策　（</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点以上）：対策が必要と判断される</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経過観察（</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40</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69</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点）：防災カルテ</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を基</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に経過観察する</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対策不要（</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39</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点以下）：特に新たな対応を必要としない</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85750" indent="-285750">
              <a:buFont typeface="Wingdings" panose="05000000000000000000" pitchFamily="2" charset="2"/>
              <a:buChar char="ü"/>
            </a:pP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箇所別記録表（防災カルテ）を作成保存</a:t>
            </a:r>
            <a:endParaRPr lang="en-US" altLang="ja-JP"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rot="5400000">
            <a:off x="7191047" y="2093443"/>
            <a:ext cx="1581748" cy="2092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図 8"/>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937270" y="4235796"/>
            <a:ext cx="2092624" cy="1569468"/>
          </a:xfrm>
          <a:prstGeom prst="rect">
            <a:avLst/>
          </a:prstGeom>
        </p:spPr>
      </p:pic>
      <p:sp>
        <p:nvSpPr>
          <p:cNvPr id="10" name="テキスト ボックス 9"/>
          <p:cNvSpPr txBox="1"/>
          <p:nvPr/>
        </p:nvSpPr>
        <p:spPr>
          <a:xfrm>
            <a:off x="467545" y="4653136"/>
            <a:ext cx="6336704" cy="954107"/>
          </a:xfrm>
          <a:prstGeom prst="rect">
            <a:avLst/>
          </a:prstGeom>
          <a:noFill/>
          <a:ln w="15875">
            <a:solidFill>
              <a:schemeClr val="tx1"/>
            </a:solidFill>
            <a:prstDash val="dash"/>
          </a:ln>
        </p:spPr>
        <p:txBody>
          <a:bodyPr wrap="square" rtlCol="0">
            <a:spAutoFit/>
          </a:bodyPr>
          <a:lstStyle/>
          <a:p>
            <a:pPr marL="285750" indent="-285750">
              <a:buFont typeface="Wingdings" panose="05000000000000000000" pitchFamily="2" charset="2"/>
              <a:buChar char="ü"/>
            </a:pP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経過観察箇所、要対策箇所を点検</a:t>
            </a:r>
            <a:endParaRPr lang="en-US" altLang="ja-JP"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防災カルテを基に、異常・変状が無いか、測定箇所に</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進行が無いかを職員により点検</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7317438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１</a:t>
            </a:r>
            <a:r>
              <a:rPr lang="ja-JP" altLang="en-US" dirty="0" smtClean="0">
                <a:latin typeface="HGSｺﾞｼｯｸM" panose="020B0600000000000000" pitchFamily="50" charset="-128"/>
                <a:ea typeface="HGSｺﾞｼｯｸM" panose="020B0600000000000000" pitchFamily="50" charset="-128"/>
              </a:rPr>
              <a:t>．異常気象時通行規制区間</a:t>
            </a:r>
            <a:endParaRPr lang="ja-JP" altLang="en-US"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sp>
        <p:nvSpPr>
          <p:cNvPr id="5" name="テキスト ボックス 4"/>
          <p:cNvSpPr txBox="1"/>
          <p:nvPr/>
        </p:nvSpPr>
        <p:spPr>
          <a:xfrm>
            <a:off x="100233" y="1484784"/>
            <a:ext cx="8928000" cy="156966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昭和</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44</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4</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日（建設省）</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異常</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気象時における道路通行規制に</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ついて（通達）</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⇒異常気象時における道路通行規制要領</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200" dirty="0" smtClean="0">
                <a:latin typeface="HGSｺﾞｼｯｸM" panose="020B0600000000000000" pitchFamily="50" charset="-128"/>
                <a:ea typeface="HGSｺﾞｼｯｸM" panose="020B0600000000000000" pitchFamily="50" charset="-128"/>
                <a:cs typeface="Meiryo UI" panose="020B0604030504040204" pitchFamily="50" charset="-128"/>
              </a:rPr>
              <a:t>・都道府県道路においても、これに準拠するよう周知徹底</a:t>
            </a:r>
            <a:endParaRPr lang="en-US" altLang="ja-JP" sz="22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 name="テキスト ボックス 5"/>
          <p:cNvSpPr txBox="1"/>
          <p:nvPr/>
        </p:nvSpPr>
        <p:spPr>
          <a:xfrm>
            <a:off x="611560" y="3140968"/>
            <a:ext cx="7992888" cy="1631216"/>
          </a:xfrm>
          <a:prstGeom prst="rect">
            <a:avLst/>
          </a:prstGeom>
          <a:noFill/>
          <a:ln>
            <a:solidFill>
              <a:schemeClr val="tx1"/>
            </a:solidFill>
            <a:prstDash val="dash"/>
          </a:ln>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（目的）</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豪雨、地震等の異常気象時において道路の通行が危険であると認められる場合における道路通行規制に関する基準等を定めることにより、異常気象時の道路通行規制の有効かつ慎重な実施を図り、もって道路交通の安全かつ円滑化に資することを目的とする。</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テキスト ボックス 8"/>
          <p:cNvSpPr txBox="1"/>
          <p:nvPr/>
        </p:nvSpPr>
        <p:spPr>
          <a:xfrm>
            <a:off x="100233" y="4941168"/>
            <a:ext cx="8928000" cy="1200329"/>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昭和</a:t>
            </a:r>
            <a:r>
              <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47</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4</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日</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（大阪府）</a:t>
            </a:r>
            <a:endParaRPr lang="en-US" altLang="ja-JP"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異常</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気象時における道路通行</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規制実施要領を策定</a:t>
            </a:r>
            <a:endPar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⇒区間（指定）、基準（発令、解除）</a:t>
            </a:r>
            <a:endPar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8120108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８</a:t>
            </a:r>
            <a:r>
              <a:rPr lang="ja-JP" altLang="en-US" dirty="0" smtClean="0">
                <a:latin typeface="HGSｺﾞｼｯｸM" panose="020B0600000000000000" pitchFamily="50" charset="-128"/>
                <a:ea typeface="HGSｺﾞｼｯｸM" panose="020B0600000000000000" pitchFamily="50" charset="-128"/>
              </a:rPr>
              <a:t>．大阪府の道路</a:t>
            </a:r>
            <a:r>
              <a:rPr lang="ja-JP" altLang="en-US" dirty="0">
                <a:latin typeface="HGSｺﾞｼｯｸM" panose="020B0600000000000000" pitchFamily="50" charset="-128"/>
                <a:ea typeface="HGSｺﾞｼｯｸM" panose="020B0600000000000000" pitchFamily="50" charset="-128"/>
              </a:rPr>
              <a:t>防災対策</a:t>
            </a:r>
          </a:p>
        </p:txBody>
      </p:sp>
      <p:sp>
        <p:nvSpPr>
          <p:cNvPr id="7" name="フッター プレースホルダー 6"/>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30</a:t>
            </a:fld>
            <a:endParaRPr kumimoji="1" lang="ja-JP" altLang="en-US"/>
          </a:p>
        </p:txBody>
      </p:sp>
      <p:sp>
        <p:nvSpPr>
          <p:cNvPr id="5" name="テキスト ボックス 4"/>
          <p:cNvSpPr txBox="1"/>
          <p:nvPr/>
        </p:nvSpPr>
        <p:spPr>
          <a:xfrm>
            <a:off x="100233" y="1268760"/>
            <a:ext cx="8928000" cy="267765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維持管理手法</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定期点検結果から変状などを評価し、要対策と判　</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dirty="0" err="1" smtClean="0">
                <a:latin typeface="HGSｺﾞｼｯｸM" panose="020B0600000000000000" pitchFamily="50" charset="-128"/>
                <a:ea typeface="HGSｺﾞｼｯｸM" panose="020B0600000000000000" pitchFamily="50" charset="-128"/>
                <a:cs typeface="Meiryo UI" panose="020B0604030504040204" pitchFamily="50" charset="-128"/>
              </a:rPr>
              <a:t>断された</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、優先度の高い箇所から対策を行う、状態</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監視型の維持管理</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実施</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要対策に関わらず災害発生箇所や予兆の見られる</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箇所は、最優先で対策を実施</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027" name="図 10"/>
          <p:cNvPicPr>
            <a:picLocks noChangeAspect="1" noChangeArrowheads="1"/>
          </p:cNvPicPr>
          <p:nvPr/>
        </p:nvPicPr>
        <p:blipFill>
          <a:blip r:embed="rId2" cstate="print">
            <a:extLst>
              <a:ext uri="{28A0092B-C50C-407E-A947-70E740481C1C}">
                <a14:useLocalDpi xmlns:a14="http://schemas.microsoft.com/office/drawing/2010/main" val="0"/>
              </a:ext>
            </a:extLst>
          </a:blip>
          <a:srcRect l="26364" t="28177" r="4422" b="22652"/>
          <a:stretch>
            <a:fillRect/>
          </a:stretch>
        </p:blipFill>
        <p:spPr bwMode="auto">
          <a:xfrm>
            <a:off x="3635896" y="4005064"/>
            <a:ext cx="5292225" cy="231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8500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８．大阪府の道路</a:t>
            </a:r>
            <a:r>
              <a:rPr lang="ja-JP" altLang="en-US" dirty="0">
                <a:latin typeface="HGSｺﾞｼｯｸM" panose="020B0600000000000000" pitchFamily="50" charset="-128"/>
                <a:ea typeface="HGSｺﾞｼｯｸM" panose="020B0600000000000000" pitchFamily="50" charset="-128"/>
              </a:rPr>
              <a:t>防災対策</a:t>
            </a:r>
          </a:p>
        </p:txBody>
      </p:sp>
      <p:sp>
        <p:nvSpPr>
          <p:cNvPr id="7" name="フッター プレースホルダー 6"/>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31</a:t>
            </a:fld>
            <a:endParaRPr kumimoji="1" lang="ja-JP" altLang="en-US"/>
          </a:p>
        </p:txBody>
      </p:sp>
      <p:sp>
        <p:nvSpPr>
          <p:cNvPr id="5" name="テキスト ボックス 4"/>
          <p:cNvSpPr txBox="1"/>
          <p:nvPr/>
        </p:nvSpPr>
        <p:spPr>
          <a:xfrm>
            <a:off x="100233" y="1268760"/>
            <a:ext cx="8928000" cy="1815882"/>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維持管理（対策）の重点化</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道路</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防災点検箇所ごとの、健全度（</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安定度調査結</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果）と社会的</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影響度</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ポイントのマトリクス評価に</a:t>
            </a:r>
            <a:r>
              <a:rPr lang="ja-JP" altLang="en-US" sz="2800" dirty="0" err="1" smtClean="0">
                <a:latin typeface="HGSｺﾞｼｯｸM" panose="020B0600000000000000" pitchFamily="50" charset="-128"/>
                <a:ea typeface="HGSｺﾞｼｯｸM" panose="020B0600000000000000" pitchFamily="50" charset="-128"/>
                <a:cs typeface="Meiryo UI" panose="020B0604030504040204" pitchFamily="50" charset="-128"/>
              </a:rPr>
              <a:t>よ</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り、優先順位を定めて実施</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7" name="テキスト ボックス 26"/>
          <p:cNvSpPr txBox="1"/>
          <p:nvPr/>
        </p:nvSpPr>
        <p:spPr>
          <a:xfrm>
            <a:off x="467544" y="3302982"/>
            <a:ext cx="4041768" cy="2862322"/>
          </a:xfrm>
          <a:prstGeom prst="rect">
            <a:avLst/>
          </a:prstGeom>
          <a:noFill/>
          <a:ln w="15875">
            <a:solidFill>
              <a:schemeClr val="tx1"/>
            </a:solidFill>
            <a:prstDash val="dash"/>
          </a:ln>
        </p:spPr>
        <p:txBody>
          <a:bodyPr wrap="square" rtlCol="0">
            <a:spAutoFit/>
          </a:bodyPr>
          <a:lstStyle/>
          <a:p>
            <a:pPr marL="285750" indent="-285750">
              <a:buFont typeface="Wingdings" panose="05000000000000000000" pitchFamily="2" charset="2"/>
              <a:buChar char="ü"/>
            </a:pP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健全度判定（安定度調査結果）</a:t>
            </a:r>
            <a:endParaRPr lang="en-US" altLang="ja-JP"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点以上：</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要対策</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40</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69</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点：</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経過観察（カルテ対応</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39</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点以下：対策不要</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85750" indent="-285750" eaLnBrk="0" hangingPunct="0">
              <a:buFont typeface="Wingdings" panose="05000000000000000000" pitchFamily="2" charset="2"/>
              <a:buChar char="ü"/>
            </a:pP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社会的</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影響度</a:t>
            </a: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ポイント</a:t>
            </a:r>
            <a:endPar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個々</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の路線が持つ属性から被災</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した</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場合</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の社会的影響度を評価したもの。</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（属性項目）　</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広域</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緊急交通</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路、府県</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間</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道路、</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バス路線、迂回路の有無、</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崩壊履歴の有無</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2050" name="図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284984"/>
            <a:ext cx="4620526"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3814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８</a:t>
            </a:r>
            <a:r>
              <a:rPr lang="ja-JP" altLang="en-US" dirty="0" smtClean="0">
                <a:latin typeface="HGSｺﾞｼｯｸM" panose="020B0600000000000000" pitchFamily="50" charset="-128"/>
                <a:ea typeface="HGSｺﾞｼｯｸM" panose="020B0600000000000000" pitchFamily="50" charset="-128"/>
              </a:rPr>
              <a:t>．大阪府の道路</a:t>
            </a:r>
            <a:r>
              <a:rPr lang="ja-JP" altLang="en-US" dirty="0">
                <a:latin typeface="HGSｺﾞｼｯｸM" panose="020B0600000000000000" pitchFamily="50" charset="-128"/>
                <a:ea typeface="HGSｺﾞｼｯｸM" panose="020B0600000000000000" pitchFamily="50" charset="-128"/>
              </a:rPr>
              <a:t>防災対策</a:t>
            </a:r>
            <a:endParaRPr kumimoji="1" lang="ja-JP" altLang="en-US" dirty="0">
              <a:latin typeface="HGSｺﾞｼｯｸM" panose="020B0600000000000000" pitchFamily="50" charset="-128"/>
              <a:ea typeface="HGSｺﾞｼｯｸM" panose="020B0600000000000000" pitchFamily="50" charset="-128"/>
            </a:endParaRPr>
          </a:p>
        </p:txBody>
      </p:sp>
      <p:sp>
        <p:nvSpPr>
          <p:cNvPr id="7" name="フッター プレースホルダー 6"/>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32</a:t>
            </a:fld>
            <a:endParaRPr kumimoji="1" lang="ja-JP" altLang="en-US"/>
          </a:p>
        </p:txBody>
      </p:sp>
      <p:sp>
        <p:nvSpPr>
          <p:cNvPr id="6" name="テキスト ボックス 5"/>
          <p:cNvSpPr txBox="1"/>
          <p:nvPr/>
        </p:nvSpPr>
        <p:spPr>
          <a:xfrm>
            <a:off x="100233" y="1268760"/>
            <a:ext cx="8928000" cy="2185214"/>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要対策箇所の進捗状況</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・要対策箇所数　３７２箇所</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・対策済箇所数　１０５箇所（２８％）</a:t>
            </a:r>
            <a:endParaRPr lang="en-US" altLang="ja-JP"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※H22</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防災点検結果に基づく</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Ｈ</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27.4.1</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現在</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9" name="表 8"/>
          <p:cNvGraphicFramePr>
            <a:graphicFrameLocks noGrp="1" noChangeAspect="1"/>
          </p:cNvGraphicFramePr>
          <p:nvPr>
            <p:extLst>
              <p:ext uri="{D42A27DB-BD31-4B8C-83A1-F6EECF244321}">
                <p14:modId xmlns:p14="http://schemas.microsoft.com/office/powerpoint/2010/main" val="2493832713"/>
              </p:ext>
            </p:extLst>
          </p:nvPr>
        </p:nvGraphicFramePr>
        <p:xfrm>
          <a:off x="428804" y="3430880"/>
          <a:ext cx="8276679" cy="2806432"/>
        </p:xfrm>
        <a:graphic>
          <a:graphicData uri="http://schemas.openxmlformats.org/drawingml/2006/table">
            <a:tbl>
              <a:tblPr firstRow="1" bandRow="1">
                <a:tableStyleId>{5C22544A-7EE6-4342-B048-85BDC9FD1C3A}</a:tableStyleId>
              </a:tblPr>
              <a:tblGrid>
                <a:gridCol w="1565851"/>
                <a:gridCol w="1214593"/>
                <a:gridCol w="1245813"/>
                <a:gridCol w="4250422"/>
              </a:tblGrid>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種別</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要対策</a:t>
                      </a:r>
                      <a:endPar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箇所数</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対策済</a:t>
                      </a:r>
                      <a:endPar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箇所数</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主な路線</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一般国道</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１０４</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b="1" dirty="0" smtClean="0">
                          <a:latin typeface="Meiryo UI" panose="020B0604030504040204" pitchFamily="50" charset="-128"/>
                          <a:ea typeface="Meiryo UI" panose="020B0604030504040204" pitchFamily="50" charset="-128"/>
                          <a:cs typeface="Meiryo UI" panose="020B0604030504040204" pitchFamily="50" charset="-128"/>
                        </a:rPr>
                        <a:t>　３７</a:t>
                      </a:r>
                      <a:endParaRPr kumimoji="1" lang="ja-JP" altLang="en-US" sz="1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R168</a:t>
                      </a:r>
                      <a:r>
                        <a:rPr kumimoji="1"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R423</a:t>
                      </a:r>
                      <a:r>
                        <a:rPr kumimoji="1"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R310</a:t>
                      </a:r>
                      <a:r>
                        <a:rPr kumimoji="1"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R371</a:t>
                      </a:r>
                      <a:r>
                        <a:rPr kumimoji="1"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R480</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主要地方道</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１３８</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b="1" dirty="0" smtClean="0">
                          <a:latin typeface="Meiryo UI" panose="020B0604030504040204" pitchFamily="50" charset="-128"/>
                          <a:ea typeface="Meiryo UI" panose="020B0604030504040204" pitchFamily="50" charset="-128"/>
                          <a:cs typeface="Meiryo UI" panose="020B0604030504040204" pitchFamily="50" charset="-128"/>
                        </a:rPr>
                        <a:t>　４４</a:t>
                      </a:r>
                      <a:endParaRPr kumimoji="1" lang="ja-JP" altLang="en-US" sz="1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豊中亀岡線、茨木能勢線、大阪生駒線、</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枚方大和郡山線、堺かつらぎ線　など</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一般府道</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１３０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b="1" dirty="0" smtClean="0">
                          <a:latin typeface="Meiryo UI" panose="020B0604030504040204" pitchFamily="50" charset="-128"/>
                          <a:ea typeface="Meiryo UI" panose="020B0604030504040204" pitchFamily="50" charset="-128"/>
                          <a:cs typeface="Meiryo UI" panose="020B0604030504040204" pitchFamily="50" charset="-128"/>
                        </a:rPr>
                        <a:t>　２４</a:t>
                      </a:r>
                      <a:endParaRPr kumimoji="1" lang="ja-JP" altLang="en-US" sz="1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亀岡能勢線、本堂高井田線、富田林五条線、</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河内長野千早城跡線　など</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合計</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３７２</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b="1" dirty="0" smtClean="0">
                          <a:latin typeface="Meiryo UI" panose="020B0604030504040204" pitchFamily="50" charset="-128"/>
                          <a:ea typeface="Meiryo UI" panose="020B0604030504040204" pitchFamily="50" charset="-128"/>
                          <a:cs typeface="Meiryo UI" panose="020B0604030504040204" pitchFamily="50" charset="-128"/>
                        </a:rPr>
                        <a:t>１０５</a:t>
                      </a:r>
                      <a:endParaRPr kumimoji="1" lang="ja-JP" altLang="en-US" sz="1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Tree>
    <p:extLst>
      <p:ext uri="{BB962C8B-B14F-4D97-AF65-F5344CB8AC3E}">
        <p14:creationId xmlns:p14="http://schemas.microsoft.com/office/powerpoint/2010/main" val="42808817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８．大阪府の道路</a:t>
            </a:r>
            <a:r>
              <a:rPr lang="ja-JP" altLang="en-US" dirty="0">
                <a:latin typeface="HGSｺﾞｼｯｸM" panose="020B0600000000000000" pitchFamily="50" charset="-128"/>
                <a:ea typeface="HGSｺﾞｼｯｸM" panose="020B0600000000000000" pitchFamily="50" charset="-128"/>
              </a:rPr>
              <a:t>防災対策</a:t>
            </a:r>
            <a:endParaRPr kumimoji="1" lang="ja-JP" altLang="en-US" dirty="0">
              <a:latin typeface="HGSｺﾞｼｯｸM" panose="020B0600000000000000" pitchFamily="50" charset="-128"/>
              <a:ea typeface="HGSｺﾞｼｯｸM" panose="020B0600000000000000" pitchFamily="50" charset="-128"/>
            </a:endParaRPr>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pic>
        <p:nvPicPr>
          <p:cNvPr id="16" name="Picture 181" descr="111100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98" y="11254"/>
            <a:ext cx="4682767" cy="352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5993" y="3374141"/>
            <a:ext cx="4647563" cy="3494837"/>
          </a:xfrm>
          <a:prstGeom prst="rect">
            <a:avLst/>
          </a:prstGeom>
        </p:spPr>
      </p:pic>
      <p:sp>
        <p:nvSpPr>
          <p:cNvPr id="23" name="テキスト ボックス 1"/>
          <p:cNvSpPr txBox="1">
            <a:spLocks noChangeArrowheads="1"/>
          </p:cNvSpPr>
          <p:nvPr/>
        </p:nvSpPr>
        <p:spPr bwMode="auto">
          <a:xfrm>
            <a:off x="5867053" y="6491356"/>
            <a:ext cx="3262433" cy="338554"/>
          </a:xfrm>
          <a:prstGeom prst="rect">
            <a:avLst/>
          </a:prstGeom>
          <a:solidFill>
            <a:schemeClr val="bg1"/>
          </a:solidFill>
          <a:ln w="9525">
            <a:solidFill>
              <a:schemeClr val="tx1"/>
            </a:solidFill>
            <a:miter lim="800000"/>
            <a:headEnd/>
            <a:tailEnd/>
          </a:ln>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600" dirty="0" smtClean="0">
                <a:latin typeface="HGSｺﾞｼｯｸM" panose="020B0600000000000000" pitchFamily="50" charset="-128"/>
                <a:ea typeface="HGSｺﾞｼｯｸM" panose="020B0600000000000000" pitchFamily="50" charset="-128"/>
              </a:rPr>
              <a:t>法枠＋鉄筋挿入＋落石防護ネット</a:t>
            </a:r>
            <a:endParaRPr lang="ja-JP" altLang="en-US" sz="1600" dirty="0">
              <a:latin typeface="HGSｺﾞｼｯｸM" panose="020B0600000000000000" pitchFamily="50" charset="-128"/>
              <a:ea typeface="HGSｺﾞｼｯｸM" panose="020B0600000000000000" pitchFamily="50" charset="-128"/>
            </a:endParaRPr>
          </a:p>
        </p:txBody>
      </p:sp>
      <p:pic>
        <p:nvPicPr>
          <p:cNvPr id="12" name="Picture 177" descr="1109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3036" y="524"/>
            <a:ext cx="4504376" cy="3387727"/>
          </a:xfrm>
          <a:prstGeom prst="rect">
            <a:avLst/>
          </a:prstGeom>
          <a:noFill/>
          <a:extLst>
            <a:ext uri="{909E8E84-426E-40DD-AFC4-6F175D3DCCD1}">
              <a14:hiddenFill xmlns:a14="http://schemas.microsoft.com/office/drawing/2010/main">
                <a:solidFill>
                  <a:srgbClr val="FFFFFF"/>
                </a:solidFill>
              </a14:hiddenFill>
            </a:ext>
          </a:extLst>
        </p:spPr>
      </p:pic>
      <p:sp>
        <p:nvSpPr>
          <p:cNvPr id="2" name="山形 1"/>
          <p:cNvSpPr>
            <a:spLocks noChangeAspect="1"/>
          </p:cNvSpPr>
          <p:nvPr/>
        </p:nvSpPr>
        <p:spPr>
          <a:xfrm rot="5400000">
            <a:off x="6988425" y="2956139"/>
            <a:ext cx="593212" cy="870517"/>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7" name="図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12" y="3377170"/>
            <a:ext cx="4639956" cy="3480830"/>
          </a:xfrm>
          <a:prstGeom prst="rect">
            <a:avLst/>
          </a:prstGeom>
        </p:spPr>
      </p:pic>
      <p:sp>
        <p:nvSpPr>
          <p:cNvPr id="28" name="テキスト ボックス 1"/>
          <p:cNvSpPr txBox="1">
            <a:spLocks noChangeArrowheads="1"/>
          </p:cNvSpPr>
          <p:nvPr/>
        </p:nvSpPr>
        <p:spPr bwMode="auto">
          <a:xfrm>
            <a:off x="1731986" y="6496878"/>
            <a:ext cx="2852063" cy="338554"/>
          </a:xfrm>
          <a:prstGeom prst="rect">
            <a:avLst/>
          </a:prstGeom>
          <a:solidFill>
            <a:schemeClr val="bg1"/>
          </a:solidFill>
          <a:ln w="9525">
            <a:solidFill>
              <a:schemeClr val="tx1"/>
            </a:solidFill>
            <a:miter lim="800000"/>
            <a:headEnd/>
            <a:tailEnd/>
          </a:ln>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600" dirty="0" smtClean="0">
                <a:latin typeface="HGSｺﾞｼｯｸM" panose="020B0600000000000000" pitchFamily="50" charset="-128"/>
                <a:ea typeface="HGSｺﾞｼｯｸM" panose="020B0600000000000000" pitchFamily="50" charset="-128"/>
              </a:rPr>
              <a:t>吹付＋鉄筋挿入＋落石防護柵</a:t>
            </a:r>
            <a:endParaRPr lang="ja-JP" altLang="en-US" sz="1600" dirty="0">
              <a:latin typeface="HGSｺﾞｼｯｸM" panose="020B0600000000000000" pitchFamily="50" charset="-128"/>
              <a:ea typeface="HGSｺﾞｼｯｸM" panose="020B0600000000000000" pitchFamily="50" charset="-128"/>
            </a:endParaRPr>
          </a:p>
        </p:txBody>
      </p:sp>
      <p:sp>
        <p:nvSpPr>
          <p:cNvPr id="15" name="山形 14"/>
          <p:cNvSpPr>
            <a:spLocks noChangeAspect="1"/>
          </p:cNvSpPr>
          <p:nvPr/>
        </p:nvSpPr>
        <p:spPr>
          <a:xfrm rot="5400000">
            <a:off x="1902340" y="2971050"/>
            <a:ext cx="593212" cy="870517"/>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solidFill>
                  <a:schemeClr val="bg1"/>
                </a:solidFill>
              </a:rPr>
              <a:t>33</a:t>
            </a:fld>
            <a:endParaRPr kumimoji="1" lang="ja-JP" altLang="en-US" dirty="0">
              <a:solidFill>
                <a:schemeClr val="bg1"/>
              </a:solidFill>
            </a:endParaRPr>
          </a:p>
        </p:txBody>
      </p:sp>
    </p:spTree>
    <p:extLst>
      <p:ext uri="{BB962C8B-B14F-4D97-AF65-F5344CB8AC3E}">
        <p14:creationId xmlns:p14="http://schemas.microsoft.com/office/powerpoint/2010/main" val="23154872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77166"/>
            <a:ext cx="4621876" cy="3408218"/>
          </a:xfrm>
          <a:prstGeom prst="rect">
            <a:avLst/>
          </a:prstGeom>
        </p:spPr>
      </p:pic>
      <p:sp>
        <p:nvSpPr>
          <p:cNvPr id="17"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８．大阪府の道路</a:t>
            </a:r>
            <a:r>
              <a:rPr lang="ja-JP" altLang="en-US" dirty="0">
                <a:latin typeface="HGSｺﾞｼｯｸM" panose="020B0600000000000000" pitchFamily="50" charset="-128"/>
                <a:ea typeface="HGSｺﾞｼｯｸM" panose="020B0600000000000000" pitchFamily="50" charset="-128"/>
              </a:rPr>
              <a:t>防災対策</a:t>
            </a:r>
            <a:endParaRPr kumimoji="1" lang="ja-JP" altLang="en-US" dirty="0">
              <a:latin typeface="HGSｺﾞｼｯｸM" panose="020B0600000000000000" pitchFamily="50" charset="-128"/>
              <a:ea typeface="HGSｺﾞｼｯｸM" panose="020B0600000000000000" pitchFamily="50" charset="-128"/>
            </a:endParaRPr>
          </a:p>
        </p:txBody>
      </p:sp>
      <p:sp>
        <p:nvSpPr>
          <p:cNvPr id="5" name="フッター プレースホルダー 4"/>
          <p:cNvSpPr>
            <a:spLocks noGrp="1"/>
          </p:cNvSpPr>
          <p:nvPr>
            <p:ph type="ftr" sz="quarter" idx="11"/>
          </p:nvPr>
        </p:nvSpPr>
        <p:spPr/>
        <p:txBody>
          <a:bodyPr/>
          <a:lstStyle/>
          <a:p>
            <a:r>
              <a:rPr kumimoji="1" lang="ja-JP" altLang="en-US" smtClean="0"/>
              <a:t>資料６</a:t>
            </a:r>
            <a:endParaRPr kumimoji="1" lang="ja-JP" altLang="en-US" dirty="0"/>
          </a:p>
        </p:txBody>
      </p:sp>
      <p:sp>
        <p:nvSpPr>
          <p:cNvPr id="2" name="スライド番号プレースホルダー 1"/>
          <p:cNvSpPr>
            <a:spLocks noGrp="1"/>
          </p:cNvSpPr>
          <p:nvPr>
            <p:ph type="sldNum" sz="quarter" idx="12"/>
          </p:nvPr>
        </p:nvSpPr>
        <p:spPr/>
        <p:txBody>
          <a:bodyPr/>
          <a:lstStyle/>
          <a:p>
            <a:fld id="{40F85341-AB73-4280-8395-A80C95690EE8}" type="slidenum">
              <a:rPr kumimoji="1" lang="ja-JP" altLang="en-US" smtClean="0">
                <a:solidFill>
                  <a:schemeClr val="bg1"/>
                </a:solidFill>
              </a:rPr>
              <a:t>34</a:t>
            </a:fld>
            <a:endParaRPr kumimoji="1" lang="ja-JP" altLang="en-US" dirty="0">
              <a:solidFill>
                <a:schemeClr val="bg1"/>
              </a:solidFill>
            </a:endParaRPr>
          </a:p>
        </p:txBody>
      </p:sp>
      <p:pic>
        <p:nvPicPr>
          <p:cNvPr id="12" name="Picture 63" descr="P114018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7"/>
            <a:ext cx="4714240" cy="353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テキスト ボックス 1"/>
          <p:cNvSpPr txBox="1">
            <a:spLocks noChangeArrowheads="1"/>
          </p:cNvSpPr>
          <p:nvPr/>
        </p:nvSpPr>
        <p:spPr bwMode="auto">
          <a:xfrm>
            <a:off x="2068984" y="6503288"/>
            <a:ext cx="2441694" cy="338554"/>
          </a:xfrm>
          <a:prstGeom prst="rect">
            <a:avLst/>
          </a:prstGeom>
          <a:solidFill>
            <a:schemeClr val="bg1"/>
          </a:solidFill>
          <a:ln w="9525">
            <a:solidFill>
              <a:schemeClr val="tx1"/>
            </a:solidFill>
            <a:miter lim="800000"/>
            <a:headEnd/>
            <a:tailEnd/>
          </a:ln>
        </p:spPr>
        <p:txBody>
          <a:bodyPr wrap="non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600" dirty="0" smtClean="0">
                <a:latin typeface="HGSｺﾞｼｯｸM" panose="020B0600000000000000" pitchFamily="50" charset="-128"/>
                <a:ea typeface="HGSｺﾞｼｯｸM" panose="020B0600000000000000" pitchFamily="50" charset="-128"/>
              </a:rPr>
              <a:t>ブロック積＋落石防護柵</a:t>
            </a:r>
            <a:endParaRPr lang="ja-JP" altLang="en-US" sz="1600" dirty="0">
              <a:latin typeface="HGSｺﾞｼｯｸM" panose="020B0600000000000000" pitchFamily="50" charset="-128"/>
              <a:ea typeface="HGSｺﾞｼｯｸM" panose="020B0600000000000000" pitchFamily="50" charset="-128"/>
            </a:endParaRPr>
          </a:p>
        </p:txBody>
      </p:sp>
      <p:pic>
        <p:nvPicPr>
          <p:cNvPr id="13" name="Picture 210" descr="P114046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0059" y="1644"/>
            <a:ext cx="4579939" cy="345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7486" y="3457110"/>
            <a:ext cx="4600929" cy="3450696"/>
          </a:xfrm>
          <a:prstGeom prst="rect">
            <a:avLst/>
          </a:prstGeom>
        </p:spPr>
      </p:pic>
      <p:sp>
        <p:nvSpPr>
          <p:cNvPr id="25" name="テキスト ボックス 1"/>
          <p:cNvSpPr txBox="1">
            <a:spLocks noChangeArrowheads="1"/>
          </p:cNvSpPr>
          <p:nvPr/>
        </p:nvSpPr>
        <p:spPr bwMode="auto">
          <a:xfrm>
            <a:off x="8017575" y="6503288"/>
            <a:ext cx="1090990" cy="338554"/>
          </a:xfrm>
          <a:prstGeom prst="rect">
            <a:avLst/>
          </a:prstGeom>
          <a:solidFill>
            <a:schemeClr val="bg1"/>
          </a:solidFill>
          <a:ln w="9525">
            <a:solidFill>
              <a:schemeClr val="tx1"/>
            </a:solidFill>
            <a:miter lim="800000"/>
            <a:headEnd/>
            <a:tailEnd/>
          </a:ln>
        </p:spPr>
        <p:txBody>
          <a:bodyPr wrap="square" anchor="ct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600" dirty="0" smtClean="0">
                <a:latin typeface="HGSｺﾞｼｯｸM" panose="020B0600000000000000" pitchFamily="50" charset="-128"/>
                <a:ea typeface="HGSｺﾞｼｯｸM" panose="020B0600000000000000" pitchFamily="50" charset="-128"/>
              </a:rPr>
              <a:t>吹付法枠</a:t>
            </a:r>
            <a:endParaRPr lang="ja-JP" altLang="en-US" sz="1600" dirty="0">
              <a:latin typeface="HGSｺﾞｼｯｸM" panose="020B0600000000000000" pitchFamily="50" charset="-128"/>
              <a:ea typeface="HGSｺﾞｼｯｸM" panose="020B0600000000000000" pitchFamily="50" charset="-128"/>
            </a:endParaRPr>
          </a:p>
        </p:txBody>
      </p:sp>
      <p:sp>
        <p:nvSpPr>
          <p:cNvPr id="15" name="山形 14"/>
          <p:cNvSpPr>
            <a:spLocks noChangeAspect="1"/>
          </p:cNvSpPr>
          <p:nvPr/>
        </p:nvSpPr>
        <p:spPr>
          <a:xfrm rot="5400000">
            <a:off x="2032966" y="3043620"/>
            <a:ext cx="593212" cy="870517"/>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山形 15"/>
          <p:cNvSpPr>
            <a:spLocks noChangeAspect="1"/>
          </p:cNvSpPr>
          <p:nvPr/>
        </p:nvSpPr>
        <p:spPr>
          <a:xfrm rot="5400000">
            <a:off x="6799447" y="3016830"/>
            <a:ext cx="593212" cy="870517"/>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6302460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９．通行規制区間の現状</a:t>
            </a:r>
            <a:endParaRPr kumimoji="1" lang="ja-JP" altLang="en-US" dirty="0">
              <a:latin typeface="HGSｺﾞｼｯｸM" panose="020B0600000000000000" pitchFamily="50" charset="-128"/>
              <a:ea typeface="HGSｺﾞｼｯｸM" panose="020B0600000000000000" pitchFamily="50" charset="-128"/>
            </a:endParaRPr>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35</a:t>
            </a:fld>
            <a:endParaRPr kumimoji="1" lang="ja-JP" altLang="en-US"/>
          </a:p>
        </p:txBody>
      </p:sp>
      <p:graphicFrame>
        <p:nvGraphicFramePr>
          <p:cNvPr id="9" name="表 8"/>
          <p:cNvGraphicFramePr>
            <a:graphicFrameLocks noGrp="1" noChangeAspect="1"/>
          </p:cNvGraphicFramePr>
          <p:nvPr>
            <p:extLst>
              <p:ext uri="{D42A27DB-BD31-4B8C-83A1-F6EECF244321}">
                <p14:modId xmlns:p14="http://schemas.microsoft.com/office/powerpoint/2010/main" val="1715705519"/>
              </p:ext>
            </p:extLst>
          </p:nvPr>
        </p:nvGraphicFramePr>
        <p:xfrm>
          <a:off x="914285" y="3501008"/>
          <a:ext cx="7299896" cy="2656304"/>
        </p:xfrm>
        <a:graphic>
          <a:graphicData uri="http://schemas.openxmlformats.org/drawingml/2006/table">
            <a:tbl>
              <a:tblPr firstRow="1" bandRow="1">
                <a:tableStyleId>{5C22544A-7EE6-4342-B048-85BDC9FD1C3A}</a:tableStyleId>
              </a:tblPr>
              <a:tblGrid>
                <a:gridCol w="1538605"/>
                <a:gridCol w="1188338"/>
                <a:gridCol w="1538605"/>
                <a:gridCol w="1617980"/>
                <a:gridCol w="1416368"/>
              </a:tblGrid>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種別</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区間数</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規制区間</a:t>
                      </a:r>
                      <a:endPar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延長</a:t>
                      </a: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要対策</a:t>
                      </a:r>
                      <a:endPar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箇所数</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うち対策済</a:t>
                      </a:r>
                      <a:endPar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箇所数</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一般国道</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　　　６</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２１．６</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b="0" dirty="0" smtClean="0">
                          <a:latin typeface="Meiryo UI" panose="020B0604030504040204" pitchFamily="50" charset="-128"/>
                          <a:ea typeface="Meiryo UI" panose="020B0604030504040204" pitchFamily="50" charset="-128"/>
                          <a:cs typeface="Meiryo UI" panose="020B0604030504040204" pitchFamily="50" charset="-128"/>
                        </a:rPr>
                        <a:t>　６１</a:t>
                      </a:r>
                      <a:endParaRPr kumimoji="1" lang="ja-JP" altLang="en-US" sz="1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１８</a:t>
                      </a:r>
                      <a:endParaRPr kumimoji="1" lang="ja-JP" altLang="en-US"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主要地方道</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２０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５５．１</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b="0" dirty="0" smtClean="0">
                          <a:latin typeface="Meiryo UI" panose="020B0604030504040204" pitchFamily="50" charset="-128"/>
                          <a:ea typeface="Meiryo UI" panose="020B0604030504040204" pitchFamily="50" charset="-128"/>
                          <a:cs typeface="Meiryo UI" panose="020B0604030504040204" pitchFamily="50" charset="-128"/>
                        </a:rPr>
                        <a:t>　９０</a:t>
                      </a:r>
                      <a:endParaRPr kumimoji="1" lang="ja-JP" altLang="en-US" sz="1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２４</a:t>
                      </a:r>
                      <a:endParaRPr kumimoji="1" lang="ja-JP" altLang="en-US"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一般府道</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１８</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４１．１</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b="0" dirty="0" smtClean="0">
                          <a:latin typeface="Meiryo UI" panose="020B0604030504040204" pitchFamily="50" charset="-128"/>
                          <a:ea typeface="Meiryo UI" panose="020B0604030504040204" pitchFamily="50" charset="-128"/>
                          <a:cs typeface="Meiryo UI" panose="020B0604030504040204" pitchFamily="50" charset="-128"/>
                        </a:rPr>
                        <a:t>　５７</a:t>
                      </a:r>
                      <a:endParaRPr kumimoji="1" lang="ja-JP" altLang="en-US" sz="1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８</a:t>
                      </a:r>
                      <a:endParaRPr kumimoji="1" lang="ja-JP" altLang="en-US"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合計</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４４</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１１７．８</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b="0" dirty="0" smtClean="0">
                          <a:latin typeface="Meiryo UI" panose="020B0604030504040204" pitchFamily="50" charset="-128"/>
                          <a:ea typeface="Meiryo UI" panose="020B0604030504040204" pitchFamily="50" charset="-128"/>
                          <a:cs typeface="Meiryo UI" panose="020B0604030504040204" pitchFamily="50" charset="-128"/>
                        </a:rPr>
                        <a:t>２０８</a:t>
                      </a:r>
                      <a:endParaRPr kumimoji="1" lang="ja-JP" altLang="en-US" sz="1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５０</a:t>
                      </a:r>
                      <a:endParaRPr kumimoji="1" lang="ja-JP" altLang="en-US"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8" name="テキスト ボックス 7"/>
          <p:cNvSpPr txBox="1"/>
          <p:nvPr/>
        </p:nvSpPr>
        <p:spPr>
          <a:xfrm>
            <a:off x="100233" y="1490008"/>
            <a:ext cx="8928000" cy="1938992"/>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区間内の要対策箇所の進捗状況</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・要対策箇所数　２０８箇所</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（要対策箇所全３７２箇所のうち５６％）</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・対策済箇所数　　５０箇所（２４％）</a:t>
            </a:r>
            <a:endPar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※H22</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防災点検結果に基づく</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Ｈ</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27.4.1</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現在</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7202576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９．通行規制区間の現状</a:t>
            </a:r>
            <a:endParaRPr kumimoji="1" lang="ja-JP" altLang="en-US" dirty="0">
              <a:latin typeface="HGSｺﾞｼｯｸM" panose="020B0600000000000000" pitchFamily="50" charset="-128"/>
              <a:ea typeface="HGSｺﾞｼｯｸM" panose="020B0600000000000000" pitchFamily="50" charset="-128"/>
            </a:endParaRPr>
          </a:p>
        </p:txBody>
      </p:sp>
      <p:sp>
        <p:nvSpPr>
          <p:cNvPr id="7" name="フッター プレースホルダー 6"/>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36</a:t>
            </a:fld>
            <a:endParaRPr kumimoji="1" lang="ja-JP" altLang="en-US"/>
          </a:p>
        </p:txBody>
      </p:sp>
      <p:sp>
        <p:nvSpPr>
          <p:cNvPr id="6" name="テキスト ボックス 5"/>
          <p:cNvSpPr txBox="1"/>
          <p:nvPr/>
        </p:nvSpPr>
        <p:spPr>
          <a:xfrm>
            <a:off x="539551" y="1397094"/>
            <a:ext cx="8136905" cy="156966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通行</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注意基準連続</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雨量</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・最小　８０㎜、最大１２０㎜</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通行止め</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基準連続雨量</a:t>
            </a:r>
            <a:endPar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b="1"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b="1"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・最小１３０㎜、最大１７０㎜</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9" name="表 8"/>
          <p:cNvGraphicFramePr>
            <a:graphicFrameLocks noGrp="1" noChangeAspect="1"/>
          </p:cNvGraphicFramePr>
          <p:nvPr>
            <p:extLst>
              <p:ext uri="{D42A27DB-BD31-4B8C-83A1-F6EECF244321}">
                <p14:modId xmlns:p14="http://schemas.microsoft.com/office/powerpoint/2010/main" val="1094108714"/>
              </p:ext>
            </p:extLst>
          </p:nvPr>
        </p:nvGraphicFramePr>
        <p:xfrm>
          <a:off x="647076" y="3573016"/>
          <a:ext cx="7834313" cy="2656304"/>
        </p:xfrm>
        <a:graphic>
          <a:graphicData uri="http://schemas.openxmlformats.org/drawingml/2006/table">
            <a:tbl>
              <a:tblPr firstRow="1" bandRow="1">
                <a:tableStyleId>{5C22544A-7EE6-4342-B048-85BDC9FD1C3A}</a:tableStyleId>
              </a:tblPr>
              <a:tblGrid>
                <a:gridCol w="1538605"/>
                <a:gridCol w="946468"/>
                <a:gridCol w="1630680"/>
                <a:gridCol w="1859280"/>
                <a:gridCol w="1859280"/>
              </a:tblGrid>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種別</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区間数</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連続雨量</a:t>
                      </a: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p>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８０－１３０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連続雨量</a:t>
                      </a: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a:t>
                      </a:r>
                    </a:p>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１００－１５０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連続雨量</a:t>
                      </a:r>
                      <a:endPar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１２０－１７０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一般国道</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　６</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 ２</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  １</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主要地方道</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２０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７</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１１</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  ２</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一般府道</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baseline="0" dirty="0" smtClean="0">
                          <a:latin typeface="Meiryo UI" panose="020B0604030504040204" pitchFamily="50" charset="-128"/>
                          <a:ea typeface="Meiryo UI" panose="020B0604030504040204" pitchFamily="50" charset="-128"/>
                          <a:cs typeface="Meiryo UI" panose="020B0604030504040204" pitchFamily="50" charset="-128"/>
                        </a:rPr>
                        <a:t>１８</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１１</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  ５</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合　計</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４４</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１２</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２４</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　８</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Tree>
    <p:extLst>
      <p:ext uri="{BB962C8B-B14F-4D97-AF65-F5344CB8AC3E}">
        <p14:creationId xmlns:p14="http://schemas.microsoft.com/office/powerpoint/2010/main" val="15584189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１０．通行規制区間の災害</a:t>
            </a:r>
            <a:r>
              <a:rPr lang="ja-JP" altLang="en-US" dirty="0">
                <a:latin typeface="HGSｺﾞｼｯｸM" panose="020B0600000000000000" pitchFamily="50" charset="-128"/>
                <a:ea typeface="HGSｺﾞｼｯｸM" panose="020B0600000000000000" pitchFamily="50" charset="-128"/>
              </a:rPr>
              <a:t>発生状況</a:t>
            </a:r>
            <a:endParaRPr kumimoji="1" lang="ja-JP" altLang="en-US" dirty="0">
              <a:latin typeface="HGSｺﾞｼｯｸM" panose="020B0600000000000000" pitchFamily="50" charset="-128"/>
              <a:ea typeface="HGSｺﾞｼｯｸM" panose="020B0600000000000000" pitchFamily="50" charset="-128"/>
            </a:endParaRPr>
          </a:p>
        </p:txBody>
      </p:sp>
      <p:sp>
        <p:nvSpPr>
          <p:cNvPr id="7" name="フッター プレースホルダー 6"/>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37</a:t>
            </a:fld>
            <a:endParaRPr kumimoji="1" lang="ja-JP" altLang="en-US"/>
          </a:p>
        </p:txBody>
      </p:sp>
      <p:sp>
        <p:nvSpPr>
          <p:cNvPr id="6" name="テキスト ボックス 5"/>
          <p:cNvSpPr txBox="1"/>
          <p:nvPr/>
        </p:nvSpPr>
        <p:spPr>
          <a:xfrm>
            <a:off x="100233" y="1340768"/>
            <a:ext cx="8928000" cy="2308324"/>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土砂</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小崩落（除去のみ対応）以外の</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、防災対策工事を実施した災害</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の発生</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・７路線９区間の９件</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⇒うち要</a:t>
            </a:r>
            <a:r>
              <a:rPr lang="ja-JP" altLang="en-US"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対策箇所１件</a:t>
            </a:r>
            <a:r>
              <a:rPr lang="ja-JP" altLang="en-US"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、通行規制時外発生２件</a:t>
            </a:r>
            <a:endParaRPr lang="en-US" altLang="ja-JP"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災害の多くが、通行規制時に要対策箇所以外で発生しており、連続雨量による通行規制は有効（災害捕捉による安全確保）</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9" name="表 8"/>
          <p:cNvGraphicFramePr>
            <a:graphicFrameLocks noGrp="1" noChangeAspect="1"/>
          </p:cNvGraphicFramePr>
          <p:nvPr>
            <p:extLst>
              <p:ext uri="{D42A27DB-BD31-4B8C-83A1-F6EECF244321}">
                <p14:modId xmlns:p14="http://schemas.microsoft.com/office/powerpoint/2010/main" val="3661701950"/>
              </p:ext>
            </p:extLst>
          </p:nvPr>
        </p:nvGraphicFramePr>
        <p:xfrm>
          <a:off x="1429467" y="3717032"/>
          <a:ext cx="6238877" cy="2520280"/>
        </p:xfrm>
        <a:graphic>
          <a:graphicData uri="http://schemas.openxmlformats.org/drawingml/2006/table">
            <a:tbl>
              <a:tblPr firstRow="1" bandRow="1">
                <a:tableStyleId>{5C22544A-7EE6-4342-B048-85BDC9FD1C3A}</a:tableStyleId>
              </a:tblPr>
              <a:tblGrid>
                <a:gridCol w="1538605"/>
                <a:gridCol w="1175068"/>
                <a:gridCol w="1175068"/>
                <a:gridCol w="1175068"/>
                <a:gridCol w="1175068"/>
              </a:tblGrid>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種　別</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H</a:t>
                      </a: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２７</a:t>
                      </a:r>
                      <a:endPar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H</a:t>
                      </a: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２６</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H</a:t>
                      </a: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２５</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800" dirty="0" smtClean="0">
                          <a:latin typeface="Meiryo UI" panose="020B0604030504040204" pitchFamily="50" charset="-128"/>
                          <a:ea typeface="Meiryo UI" panose="020B0604030504040204" pitchFamily="50" charset="-128"/>
                          <a:cs typeface="Meiryo UI" panose="020B0604030504040204" pitchFamily="50" charset="-128"/>
                        </a:rPr>
                        <a:t>H24</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一般国道</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１（１）</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０（０）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０（０）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０（０）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主要地方道</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２（０）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２（０）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２（０）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０（０）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一般府道</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２（０）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０（０）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０（０）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０（０）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合　計</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５（１）</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２（０）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２（０）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０（０）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Tree>
    <p:extLst>
      <p:ext uri="{BB962C8B-B14F-4D97-AF65-F5344CB8AC3E}">
        <p14:creationId xmlns:p14="http://schemas.microsoft.com/office/powerpoint/2010/main" val="33734228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１０</a:t>
            </a:r>
            <a:r>
              <a:rPr lang="ja-JP" altLang="en-US" dirty="0" smtClean="0">
                <a:latin typeface="HGSｺﾞｼｯｸM" panose="020B0600000000000000" pitchFamily="50" charset="-128"/>
                <a:ea typeface="HGSｺﾞｼｯｸM" panose="020B0600000000000000" pitchFamily="50" charset="-128"/>
              </a:rPr>
              <a:t>．通行規制区間の災害</a:t>
            </a:r>
            <a:r>
              <a:rPr lang="ja-JP" altLang="en-US" dirty="0">
                <a:latin typeface="HGSｺﾞｼｯｸM" panose="020B0600000000000000" pitchFamily="50" charset="-128"/>
                <a:ea typeface="HGSｺﾞｼｯｸM" panose="020B0600000000000000" pitchFamily="50" charset="-128"/>
              </a:rPr>
              <a:t>発生状況</a:t>
            </a:r>
            <a:endParaRPr kumimoji="1" lang="ja-JP" altLang="en-US" dirty="0">
              <a:latin typeface="HGSｺﾞｼｯｸM" panose="020B0600000000000000" pitchFamily="50" charset="-128"/>
              <a:ea typeface="HGSｺﾞｼｯｸM" panose="020B0600000000000000" pitchFamily="50" charset="-128"/>
            </a:endParaRPr>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38</a:t>
            </a:fld>
            <a:endParaRPr kumimoji="1" lang="ja-JP" altLang="en-US"/>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61" y="1628800"/>
            <a:ext cx="8987855" cy="4318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4749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１０</a:t>
            </a:r>
            <a:r>
              <a:rPr lang="ja-JP" altLang="en-US" dirty="0" smtClean="0">
                <a:latin typeface="HGSｺﾞｼｯｸM" panose="020B0600000000000000" pitchFamily="50" charset="-128"/>
                <a:ea typeface="HGSｺﾞｼｯｸM" panose="020B0600000000000000" pitchFamily="50" charset="-128"/>
              </a:rPr>
              <a:t>．通行規制区間の災害</a:t>
            </a:r>
            <a:r>
              <a:rPr lang="ja-JP" altLang="en-US" dirty="0">
                <a:latin typeface="HGSｺﾞｼｯｸM" panose="020B0600000000000000" pitchFamily="50" charset="-128"/>
                <a:ea typeface="HGSｺﾞｼｯｸM" panose="020B0600000000000000" pitchFamily="50" charset="-128"/>
              </a:rPr>
              <a:t>発生状況</a:t>
            </a:r>
            <a:endParaRPr kumimoji="1" lang="ja-JP" altLang="en-US" dirty="0">
              <a:latin typeface="HGSｺﾞｼｯｸM" panose="020B0600000000000000" pitchFamily="50" charset="-128"/>
              <a:ea typeface="HGSｺﾞｼｯｸM" panose="020B0600000000000000" pitchFamily="50" charset="-128"/>
            </a:endParaRPr>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39</a:t>
            </a:fld>
            <a:endParaRPr kumimoji="1" lang="ja-JP" altLang="en-US"/>
          </a:p>
        </p:txBody>
      </p:sp>
      <p:pic>
        <p:nvPicPr>
          <p:cNvPr id="1029" name="Picture 5"/>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758" y="2924944"/>
            <a:ext cx="4366800" cy="32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77" y="2924944"/>
            <a:ext cx="4366800" cy="32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山形 14"/>
          <p:cNvSpPr>
            <a:spLocks noChangeAspect="1"/>
          </p:cNvSpPr>
          <p:nvPr/>
        </p:nvSpPr>
        <p:spPr>
          <a:xfrm rot="10800000" flipH="1" flipV="1">
            <a:off x="4320298" y="4077072"/>
            <a:ext cx="593212" cy="870517"/>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ボックス 15"/>
          <p:cNvSpPr txBox="1"/>
          <p:nvPr/>
        </p:nvSpPr>
        <p:spPr>
          <a:xfrm>
            <a:off x="100233" y="1268760"/>
            <a:ext cx="8928000" cy="156966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国道４８０号（和泉市父鬼町）</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・平成</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27</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4</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21</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日（断続的な降雨）</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・連続雨量</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38</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㎜（通行規制時外）</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・土砂崩落</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35020" y="1268760"/>
            <a:ext cx="1902105" cy="1569660"/>
          </a:xfrm>
          <a:prstGeom prst="rect">
            <a:avLst/>
          </a:prstGeom>
        </p:spPr>
      </p:pic>
      <p:sp>
        <p:nvSpPr>
          <p:cNvPr id="17" name="円/楕円 16"/>
          <p:cNvSpPr/>
          <p:nvPr/>
        </p:nvSpPr>
        <p:spPr>
          <a:xfrm>
            <a:off x="7884384" y="2060864"/>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326517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latin typeface="HGSｺﾞｼｯｸM" panose="020B0600000000000000" pitchFamily="50" charset="-128"/>
                <a:ea typeface="HGSｺﾞｼｯｸM" panose="020B0600000000000000" pitchFamily="50" charset="-128"/>
              </a:rPr>
              <a:t>２</a:t>
            </a:r>
            <a:r>
              <a:rPr lang="ja-JP" altLang="en-US" dirty="0" smtClean="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異常気象</a:t>
            </a:r>
            <a:r>
              <a:rPr lang="ja-JP" altLang="en-US" dirty="0" smtClean="0">
                <a:latin typeface="HGSｺﾞｼｯｸM" panose="020B0600000000000000" pitchFamily="50" charset="-128"/>
                <a:ea typeface="HGSｺﾞｼｯｸM" panose="020B0600000000000000" pitchFamily="50" charset="-128"/>
              </a:rPr>
              <a:t>時通行規制の実施要領</a:t>
            </a:r>
            <a:endParaRPr lang="ja-JP" altLang="en-US" dirty="0">
              <a:latin typeface="HGSｺﾞｼｯｸM" panose="020B0600000000000000" pitchFamily="50" charset="-128"/>
              <a:ea typeface="HGSｺﾞｼｯｸM" panose="020B0600000000000000" pitchFamily="50" charset="-128"/>
            </a:endParaRPr>
          </a:p>
        </p:txBody>
      </p:sp>
      <p:sp>
        <p:nvSpPr>
          <p:cNvPr id="7" name="フッター プレースホルダー 6"/>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a:t>
            </a:fld>
            <a:endParaRPr kumimoji="1" lang="ja-JP" altLang="en-US"/>
          </a:p>
        </p:txBody>
      </p:sp>
      <p:sp>
        <p:nvSpPr>
          <p:cNvPr id="8" name="正方形/長方形 7"/>
          <p:cNvSpPr/>
          <p:nvPr/>
        </p:nvSpPr>
        <p:spPr>
          <a:xfrm>
            <a:off x="0" y="1825654"/>
            <a:ext cx="9144000" cy="4339650"/>
          </a:xfrm>
          <a:prstGeom prst="rect">
            <a:avLst/>
          </a:prstGeom>
        </p:spPr>
        <p:txBody>
          <a:bodyPr wrap="square">
            <a:spAutoFit/>
          </a:bodyPr>
          <a:lstStyle/>
          <a:p>
            <a:r>
              <a:rPr lang="ja-JP" altLang="en-US" sz="1400" dirty="0" smtClean="0">
                <a:latin typeface="HGSｺﾞｼｯｸM" panose="020B0600000000000000" pitchFamily="50" charset="-128"/>
                <a:ea typeface="HGSｺﾞｼｯｸM" panose="020B0600000000000000" pitchFamily="50" charset="-128"/>
              </a:rPr>
              <a:t>（</a:t>
            </a:r>
            <a:r>
              <a:rPr lang="ja-JP" altLang="en-US" sz="1400" dirty="0">
                <a:latin typeface="HGSｺﾞｼｯｸM" panose="020B0600000000000000" pitchFamily="50" charset="-128"/>
                <a:ea typeface="HGSｺﾞｼｯｸM" panose="020B0600000000000000" pitchFamily="50" charset="-128"/>
              </a:rPr>
              <a:t>目　　的）</a:t>
            </a:r>
          </a:p>
          <a:p>
            <a:r>
              <a:rPr lang="ja-JP" altLang="en-US" sz="1400" dirty="0">
                <a:latin typeface="HGSｺﾞｼｯｸM" panose="020B0600000000000000" pitchFamily="50" charset="-128"/>
                <a:ea typeface="HGSｺﾞｼｯｸM" panose="020B0600000000000000" pitchFamily="50" charset="-128"/>
              </a:rPr>
              <a:t>第１条　この要領は、豪雨、地震等の異常気象時において道路の通行が危険であると認められる場合における</a:t>
            </a:r>
            <a:r>
              <a:rPr lang="ja-JP" altLang="en-US" sz="1400" dirty="0" smtClean="0">
                <a:latin typeface="HGSｺﾞｼｯｸM" panose="020B0600000000000000" pitchFamily="50" charset="-128"/>
                <a:ea typeface="HGSｺﾞｼｯｸM" panose="020B0600000000000000" pitchFamily="50" charset="-128"/>
              </a:rPr>
              <a:t>道</a:t>
            </a:r>
            <a:endParaRPr lang="en-US" altLang="ja-JP" sz="1400" dirty="0" smtClean="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a:t>
            </a:r>
            <a:r>
              <a:rPr lang="ja-JP" altLang="en-US" sz="1400" dirty="0" smtClean="0">
                <a:latin typeface="HGSｺﾞｼｯｸM" panose="020B0600000000000000" pitchFamily="50" charset="-128"/>
                <a:ea typeface="HGSｺﾞｼｯｸM" panose="020B0600000000000000" pitchFamily="50" charset="-128"/>
              </a:rPr>
              <a:t>　　　路</a:t>
            </a:r>
            <a:r>
              <a:rPr lang="ja-JP" altLang="en-US" sz="1400" dirty="0">
                <a:latin typeface="HGSｺﾞｼｯｸM" panose="020B0600000000000000" pitchFamily="50" charset="-128"/>
                <a:ea typeface="HGSｺﾞｼｯｸM" panose="020B0600000000000000" pitchFamily="50" charset="-128"/>
              </a:rPr>
              <a:t>通行規制に</a:t>
            </a:r>
            <a:r>
              <a:rPr lang="ja-JP" altLang="en-US" sz="1400" dirty="0" smtClean="0">
                <a:latin typeface="HGSｺﾞｼｯｸM" panose="020B0600000000000000" pitchFamily="50" charset="-128"/>
                <a:ea typeface="HGSｺﾞｼｯｸM" panose="020B0600000000000000" pitchFamily="50" charset="-128"/>
              </a:rPr>
              <a:t>関する</a:t>
            </a:r>
            <a:r>
              <a:rPr lang="ja-JP" altLang="en-US" sz="1400" dirty="0">
                <a:latin typeface="HGSｺﾞｼｯｸM" panose="020B0600000000000000" pitchFamily="50" charset="-128"/>
                <a:ea typeface="HGSｺﾞｼｯｸM" panose="020B0600000000000000" pitchFamily="50" charset="-128"/>
              </a:rPr>
              <a:t>基準等を定めることにより、道路通行規制及び連絡を有効かつ迅速に実施する</a:t>
            </a:r>
            <a:r>
              <a:rPr lang="ja-JP" altLang="en-US" sz="1400" dirty="0" smtClean="0">
                <a:latin typeface="HGSｺﾞｼｯｸM" panose="020B0600000000000000" pitchFamily="50" charset="-128"/>
                <a:ea typeface="HGSｺﾞｼｯｸM" panose="020B0600000000000000" pitchFamily="50" charset="-128"/>
              </a:rPr>
              <a:t>こと</a:t>
            </a:r>
            <a:endParaRPr lang="en-US" altLang="ja-JP" sz="1400" dirty="0" smtClean="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a:t>
            </a:r>
            <a:r>
              <a:rPr lang="ja-JP" altLang="en-US" sz="1400" dirty="0" smtClean="0">
                <a:latin typeface="HGSｺﾞｼｯｸM" panose="020B0600000000000000" pitchFamily="50" charset="-128"/>
                <a:ea typeface="HGSｺﾞｼｯｸM" panose="020B0600000000000000" pitchFamily="50" charset="-128"/>
              </a:rPr>
              <a:t>　　　に</a:t>
            </a:r>
            <a:r>
              <a:rPr lang="ja-JP" altLang="en-US" sz="1400" dirty="0">
                <a:latin typeface="HGSｺﾞｼｯｸM" panose="020B0600000000000000" pitchFamily="50" charset="-128"/>
                <a:ea typeface="HGSｺﾞｼｯｸM" panose="020B0600000000000000" pitchFamily="50" charset="-128"/>
              </a:rPr>
              <a:t>より道路交通の安全と円滑化に</a:t>
            </a:r>
            <a:r>
              <a:rPr lang="ja-JP" altLang="en-US" sz="1400" dirty="0" smtClean="0">
                <a:latin typeface="HGSｺﾞｼｯｸM" panose="020B0600000000000000" pitchFamily="50" charset="-128"/>
                <a:ea typeface="HGSｺﾞｼｯｸM" panose="020B0600000000000000" pitchFamily="50" charset="-128"/>
              </a:rPr>
              <a:t>資する</a:t>
            </a:r>
            <a:r>
              <a:rPr lang="ja-JP" altLang="en-US" sz="1400" dirty="0">
                <a:latin typeface="HGSｺﾞｼｯｸM" panose="020B0600000000000000" pitchFamily="50" charset="-128"/>
                <a:ea typeface="HGSｺﾞｼｯｸM" panose="020B0600000000000000" pitchFamily="50" charset="-128"/>
              </a:rPr>
              <a:t>ことを目的とする。</a:t>
            </a:r>
          </a:p>
          <a:p>
            <a:r>
              <a:rPr lang="ja-JP" altLang="en-US" sz="1400" dirty="0" smtClean="0">
                <a:latin typeface="HGSｺﾞｼｯｸM" panose="020B0600000000000000" pitchFamily="50" charset="-128"/>
                <a:ea typeface="HGSｺﾞｼｯｸM" panose="020B0600000000000000" pitchFamily="50" charset="-128"/>
              </a:rPr>
              <a:t> </a:t>
            </a:r>
            <a:r>
              <a:rPr lang="en-US" altLang="ja-JP" sz="1400" dirty="0">
                <a:latin typeface="HGSｺﾞｼｯｸM" panose="020B0600000000000000" pitchFamily="50" charset="-128"/>
                <a:ea typeface="HGSｺﾞｼｯｸM" panose="020B0600000000000000" pitchFamily="50" charset="-128"/>
              </a:rPr>
              <a:t>(</a:t>
            </a:r>
            <a:r>
              <a:rPr lang="ja-JP" altLang="en-US" sz="1400" dirty="0">
                <a:latin typeface="HGSｺﾞｼｯｸM" panose="020B0600000000000000" pitchFamily="50" charset="-128"/>
                <a:ea typeface="HGSｺﾞｼｯｸM" panose="020B0600000000000000" pitchFamily="50" charset="-128"/>
              </a:rPr>
              <a:t>対象道路</a:t>
            </a:r>
            <a:r>
              <a:rPr lang="en-US" altLang="ja-JP" sz="1400" dirty="0">
                <a:latin typeface="HGSｺﾞｼｯｸM" panose="020B0600000000000000" pitchFamily="50" charset="-128"/>
                <a:ea typeface="HGSｺﾞｼｯｸM" panose="020B0600000000000000" pitchFamily="50" charset="-128"/>
              </a:rPr>
              <a:t>) </a:t>
            </a:r>
          </a:p>
          <a:p>
            <a:r>
              <a:rPr lang="ja-JP" altLang="en-US" sz="1400" dirty="0">
                <a:latin typeface="HGSｺﾞｼｯｸM" panose="020B0600000000000000" pitchFamily="50" charset="-128"/>
                <a:ea typeface="HGSｺﾞｼｯｸM" panose="020B0600000000000000" pitchFamily="50" charset="-128"/>
              </a:rPr>
              <a:t>第２条　この要領の対象とする道路は大阪府が管理する道路とする。</a:t>
            </a:r>
          </a:p>
          <a:p>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a:t>
            </a:r>
            <a:r>
              <a:rPr lang="ja-JP" altLang="en-US" sz="1600" b="1" u="sng" dirty="0">
                <a:solidFill>
                  <a:srgbClr val="FF0000"/>
                </a:solidFill>
                <a:latin typeface="HGSｺﾞｼｯｸM" panose="020B0600000000000000" pitchFamily="50" charset="-128"/>
                <a:ea typeface="HGSｺﾞｼｯｸM" panose="020B0600000000000000" pitchFamily="50" charset="-128"/>
              </a:rPr>
              <a:t>通行規制区間の指定）</a:t>
            </a:r>
          </a:p>
          <a:p>
            <a:r>
              <a:rPr lang="ja-JP" altLang="en-US" sz="1600" dirty="0">
                <a:latin typeface="HGSｺﾞｼｯｸM" panose="020B0600000000000000" pitchFamily="50" charset="-128"/>
                <a:ea typeface="HGSｺﾞｼｯｸM" panose="020B0600000000000000" pitchFamily="50" charset="-128"/>
              </a:rPr>
              <a:t>第３条　土木事務所長（以下「所長」という。）は所轄警察署長と協議のうえ</a:t>
            </a:r>
            <a:r>
              <a:rPr lang="ja-JP" altLang="en-US" sz="1600" b="1" u="sng" dirty="0">
                <a:solidFill>
                  <a:srgbClr val="FF0000"/>
                </a:solidFill>
                <a:latin typeface="HGSｺﾞｼｯｸM" panose="020B0600000000000000" pitchFamily="50" charset="-128"/>
                <a:ea typeface="HGSｺﾞｼｯｸM" panose="020B0600000000000000" pitchFamily="50" charset="-128"/>
              </a:rPr>
              <a:t>道路の</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状況</a:t>
            </a:r>
            <a:r>
              <a:rPr lang="ja-JP" altLang="en-US" sz="1600" b="1" u="sng" dirty="0">
                <a:solidFill>
                  <a:srgbClr val="FF0000"/>
                </a:solidFill>
                <a:latin typeface="HGSｺﾞｼｯｸM" panose="020B0600000000000000" pitchFamily="50" charset="-128"/>
                <a:ea typeface="HGSｺﾞｼｯｸM" panose="020B0600000000000000" pitchFamily="50" charset="-128"/>
              </a:rPr>
              <a:t>（道路</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の</a:t>
            </a:r>
            <a:endParaRPr lang="en-US" altLang="ja-JP" sz="1600" b="1" u="sng" dirty="0" smtClean="0">
              <a:solidFill>
                <a:srgbClr val="FF0000"/>
              </a:solidFill>
              <a:latin typeface="HGSｺﾞｼｯｸM" panose="020B0600000000000000" pitchFamily="50" charset="-128"/>
              <a:ea typeface="HGSｺﾞｼｯｸM" panose="020B0600000000000000" pitchFamily="50" charset="-128"/>
            </a:endParaRPr>
          </a:p>
          <a:p>
            <a:r>
              <a:rPr lang="ja-JP" altLang="en-US" sz="1600" b="1" dirty="0">
                <a:solidFill>
                  <a:srgbClr val="FF0000"/>
                </a:solidFill>
                <a:latin typeface="HGSｺﾞｼｯｸM" panose="020B0600000000000000" pitchFamily="50" charset="-128"/>
                <a:ea typeface="HGSｺﾞｼｯｸM" panose="020B0600000000000000" pitchFamily="50" charset="-128"/>
              </a:rPr>
              <a:t>　</a:t>
            </a:r>
            <a:r>
              <a:rPr lang="ja-JP" altLang="en-US" sz="1600" b="1" dirty="0" smtClean="0">
                <a:solidFill>
                  <a:srgbClr val="FF0000"/>
                </a:solidFill>
                <a:latin typeface="HGSｺﾞｼｯｸM" panose="020B0600000000000000" pitchFamily="50" charset="-128"/>
                <a:ea typeface="HGSｺﾞｼｯｸM" panose="020B0600000000000000" pitchFamily="50" charset="-128"/>
              </a:rPr>
              <a:t>　　　</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構造</a:t>
            </a:r>
            <a:r>
              <a:rPr lang="ja-JP" altLang="en-US" sz="1600" b="1" u="sng" dirty="0">
                <a:solidFill>
                  <a:srgbClr val="FF0000"/>
                </a:solidFill>
                <a:latin typeface="HGSｺﾞｼｯｸM" panose="020B0600000000000000" pitchFamily="50" charset="-128"/>
                <a:ea typeface="HGSｺﾞｼｯｸM" panose="020B0600000000000000" pitchFamily="50" charset="-128"/>
              </a:rPr>
              <a:t>、地形と地質、過去の</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被害の</a:t>
            </a:r>
            <a:r>
              <a:rPr lang="ja-JP" altLang="en-US" sz="1600" b="1" u="sng" dirty="0">
                <a:solidFill>
                  <a:srgbClr val="FF0000"/>
                </a:solidFill>
                <a:latin typeface="HGSｺﾞｼｯｸM" panose="020B0600000000000000" pitchFamily="50" charset="-128"/>
                <a:ea typeface="HGSｺﾞｼｯｸM" panose="020B0600000000000000" pitchFamily="50" charset="-128"/>
              </a:rPr>
              <a:t>程度等をいう。以下同じ。）</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から</a:t>
            </a:r>
            <a:r>
              <a:rPr lang="ja-JP" altLang="en-US" sz="1600" b="1" u="sng" dirty="0">
                <a:solidFill>
                  <a:srgbClr val="FF0000"/>
                </a:solidFill>
                <a:latin typeface="HGSｺﾞｼｯｸM" panose="020B0600000000000000" pitchFamily="50" charset="-128"/>
                <a:ea typeface="HGSｺﾞｼｯｸM" panose="020B0600000000000000" pitchFamily="50" charset="-128"/>
              </a:rPr>
              <a:t>みて異常気象</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時に</a:t>
            </a:r>
            <a:r>
              <a:rPr lang="ja-JP" altLang="en-US" sz="1600" b="1" u="sng" dirty="0" err="1" smtClean="0">
                <a:solidFill>
                  <a:srgbClr val="FF0000"/>
                </a:solidFill>
                <a:latin typeface="HGSｺﾞｼｯｸM" panose="020B0600000000000000" pitchFamily="50" charset="-128"/>
                <a:ea typeface="HGSｺﾞｼｯｸM" panose="020B0600000000000000" pitchFamily="50" charset="-128"/>
              </a:rPr>
              <a:t>お</a:t>
            </a:r>
            <a:endParaRPr lang="en-US" altLang="ja-JP" sz="1600" b="1" u="sng" dirty="0" smtClean="0">
              <a:solidFill>
                <a:srgbClr val="FF0000"/>
              </a:solidFill>
              <a:latin typeface="HGSｺﾞｼｯｸM" panose="020B0600000000000000" pitchFamily="50" charset="-128"/>
              <a:ea typeface="HGSｺﾞｼｯｸM" panose="020B0600000000000000" pitchFamily="50" charset="-128"/>
            </a:endParaRPr>
          </a:p>
          <a:p>
            <a:r>
              <a:rPr lang="ja-JP" altLang="en-US" sz="1600" b="1" dirty="0">
                <a:solidFill>
                  <a:srgbClr val="FF0000"/>
                </a:solidFill>
                <a:latin typeface="HGSｺﾞｼｯｸM" panose="020B0600000000000000" pitchFamily="50" charset="-128"/>
                <a:ea typeface="HGSｺﾞｼｯｸM" panose="020B0600000000000000" pitchFamily="50" charset="-128"/>
              </a:rPr>
              <a:t>　</a:t>
            </a:r>
            <a:r>
              <a:rPr lang="ja-JP" altLang="en-US" sz="1600" b="1" dirty="0" smtClean="0">
                <a:solidFill>
                  <a:srgbClr val="FF0000"/>
                </a:solidFill>
                <a:latin typeface="HGSｺﾞｼｯｸM" panose="020B0600000000000000" pitchFamily="50" charset="-128"/>
                <a:ea typeface="HGSｺﾞｼｯｸM" panose="020B0600000000000000" pitchFamily="50" charset="-128"/>
              </a:rPr>
              <a:t>　　　</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いて</a:t>
            </a:r>
            <a:r>
              <a:rPr lang="ja-JP" altLang="en-US" sz="1600" b="1" u="sng" dirty="0">
                <a:solidFill>
                  <a:srgbClr val="FF0000"/>
                </a:solidFill>
                <a:latin typeface="HGSｺﾞｼｯｸM" panose="020B0600000000000000" pitchFamily="50" charset="-128"/>
                <a:ea typeface="HGSｺﾞｼｯｸM" panose="020B0600000000000000" pitchFamily="50" charset="-128"/>
              </a:rPr>
              <a:t>災害が発生するおそれが著しい箇所を含む相当</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の区間</a:t>
            </a:r>
            <a:r>
              <a:rPr lang="ja-JP" altLang="en-US" sz="1600" b="1" u="sng" dirty="0">
                <a:solidFill>
                  <a:srgbClr val="FF0000"/>
                </a:solidFill>
                <a:latin typeface="HGSｺﾞｼｯｸM" panose="020B0600000000000000" pitchFamily="50" charset="-128"/>
                <a:ea typeface="HGSｺﾞｼｯｸM" panose="020B0600000000000000" pitchFamily="50" charset="-128"/>
              </a:rPr>
              <a:t>を</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異常気象</a:t>
            </a:r>
            <a:r>
              <a:rPr lang="ja-JP" altLang="en-US" sz="1600" b="1" u="sng" dirty="0">
                <a:solidFill>
                  <a:srgbClr val="FF0000"/>
                </a:solidFill>
                <a:latin typeface="HGSｺﾞｼｯｸM" panose="020B0600000000000000" pitchFamily="50" charset="-128"/>
                <a:ea typeface="HGSｺﾞｼｯｸM" panose="020B0600000000000000" pitchFamily="50" charset="-128"/>
              </a:rPr>
              <a:t>時通行規制</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区間</a:t>
            </a:r>
            <a:endParaRPr lang="en-US" altLang="ja-JP" sz="1600" b="1" u="sng" dirty="0" smtClean="0">
              <a:solidFill>
                <a:srgbClr val="FF0000"/>
              </a:solidFill>
              <a:latin typeface="HGSｺﾞｼｯｸM" panose="020B0600000000000000" pitchFamily="50" charset="-128"/>
              <a:ea typeface="HGSｺﾞｼｯｸM" panose="020B0600000000000000" pitchFamily="50" charset="-128"/>
            </a:endParaRPr>
          </a:p>
          <a:p>
            <a:r>
              <a:rPr lang="ja-JP" altLang="en-US" sz="1600" b="1" dirty="0">
                <a:solidFill>
                  <a:srgbClr val="FF0000"/>
                </a:solidFill>
                <a:latin typeface="HGSｺﾞｼｯｸM" panose="020B0600000000000000" pitchFamily="50" charset="-128"/>
                <a:ea typeface="HGSｺﾞｼｯｸM" panose="020B0600000000000000" pitchFamily="50" charset="-128"/>
              </a:rPr>
              <a:t>　</a:t>
            </a:r>
            <a:r>
              <a:rPr lang="ja-JP" altLang="en-US" sz="1600" b="1" dirty="0" smtClean="0">
                <a:solidFill>
                  <a:srgbClr val="FF0000"/>
                </a:solidFill>
                <a:latin typeface="HGSｺﾞｼｯｸM" panose="020B0600000000000000" pitchFamily="50" charset="-128"/>
                <a:ea typeface="HGSｺﾞｼｯｸM" panose="020B0600000000000000" pitchFamily="50" charset="-128"/>
              </a:rPr>
              <a:t>　　　</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（以下「</a:t>
            </a:r>
            <a:r>
              <a:rPr lang="ja-JP" altLang="en-US" sz="1600" b="1" u="sng" dirty="0">
                <a:solidFill>
                  <a:srgbClr val="FF0000"/>
                </a:solidFill>
                <a:latin typeface="HGSｺﾞｼｯｸM" panose="020B0600000000000000" pitchFamily="50" charset="-128"/>
                <a:ea typeface="HGSｺﾞｼｯｸM" panose="020B0600000000000000" pitchFamily="50" charset="-128"/>
              </a:rPr>
              <a:t>規制区間」という。）として</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指定</a:t>
            </a:r>
            <a:r>
              <a:rPr lang="ja-JP" altLang="en-US" sz="1600" dirty="0" smtClean="0">
                <a:latin typeface="HGSｺﾞｼｯｸM" panose="020B0600000000000000" pitchFamily="50" charset="-128"/>
                <a:ea typeface="HGSｺﾞｼｯｸM" panose="020B0600000000000000" pitchFamily="50" charset="-128"/>
              </a:rPr>
              <a:t>し、道路</a:t>
            </a:r>
            <a:r>
              <a:rPr lang="ja-JP" altLang="en-US" sz="1600" dirty="0">
                <a:latin typeface="HGSｺﾞｼｯｸM" panose="020B0600000000000000" pitchFamily="50" charset="-128"/>
                <a:ea typeface="HGSｺﾞｼｯｸM" panose="020B0600000000000000" pitchFamily="50" charset="-128"/>
              </a:rPr>
              <a:t>環境課長に報告する。</a:t>
            </a:r>
          </a:p>
          <a:p>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a:t>
            </a:r>
            <a:r>
              <a:rPr lang="ja-JP" altLang="en-US" sz="1600" b="1" u="sng" dirty="0">
                <a:solidFill>
                  <a:srgbClr val="FF0000"/>
                </a:solidFill>
                <a:latin typeface="HGSｺﾞｼｯｸM" panose="020B0600000000000000" pitchFamily="50" charset="-128"/>
                <a:ea typeface="HGSｺﾞｼｯｸM" panose="020B0600000000000000" pitchFamily="50" charset="-128"/>
              </a:rPr>
              <a:t>通行規制基準）</a:t>
            </a:r>
          </a:p>
          <a:p>
            <a:r>
              <a:rPr lang="ja-JP" altLang="en-US" sz="1600" dirty="0">
                <a:latin typeface="HGSｺﾞｼｯｸM" panose="020B0600000000000000" pitchFamily="50" charset="-128"/>
                <a:ea typeface="HGSｺﾞｼｯｸM" panose="020B0600000000000000" pitchFamily="50" charset="-128"/>
              </a:rPr>
              <a:t>第４条　所長は、規制区間について、所轄警察署長及び関係道路管理者と協議のうえ、</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あらかじめ</a:t>
            </a:r>
            <a:endParaRPr lang="en-US" altLang="ja-JP" sz="1600" b="1" u="sng" dirty="0" smtClean="0">
              <a:solidFill>
                <a:srgbClr val="FF0000"/>
              </a:solidFill>
              <a:latin typeface="HGSｺﾞｼｯｸM" panose="020B0600000000000000" pitchFamily="50" charset="-128"/>
              <a:ea typeface="HGSｺﾞｼｯｸM" panose="020B0600000000000000" pitchFamily="50" charset="-128"/>
            </a:endParaRPr>
          </a:p>
          <a:p>
            <a:r>
              <a:rPr lang="ja-JP" altLang="en-US" sz="1600" b="1" dirty="0">
                <a:solidFill>
                  <a:srgbClr val="FF0000"/>
                </a:solidFill>
                <a:latin typeface="HGSｺﾞｼｯｸM" panose="020B0600000000000000" pitchFamily="50" charset="-128"/>
                <a:ea typeface="HGSｺﾞｼｯｸM" panose="020B0600000000000000" pitchFamily="50" charset="-128"/>
              </a:rPr>
              <a:t>　</a:t>
            </a:r>
            <a:r>
              <a:rPr lang="ja-JP" altLang="en-US" sz="1600" b="1" dirty="0" smtClean="0">
                <a:solidFill>
                  <a:srgbClr val="FF0000"/>
                </a:solidFill>
                <a:latin typeface="HGSｺﾞｼｯｸM" panose="020B0600000000000000" pitchFamily="50" charset="-128"/>
                <a:ea typeface="HGSｺﾞｼｯｸM" panose="020B0600000000000000" pitchFamily="50" charset="-128"/>
              </a:rPr>
              <a:t>　　　</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通行規制</a:t>
            </a:r>
            <a:r>
              <a:rPr lang="ja-JP" altLang="en-US" sz="1600" b="1" u="sng" dirty="0">
                <a:solidFill>
                  <a:srgbClr val="FF0000"/>
                </a:solidFill>
                <a:latin typeface="HGSｺﾞｼｯｸM" panose="020B0600000000000000" pitchFamily="50" charset="-128"/>
                <a:ea typeface="HGSｺﾞｼｯｸM" panose="020B0600000000000000" pitchFamily="50" charset="-128"/>
              </a:rPr>
              <a:t>を</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行う</a:t>
            </a:r>
            <a:r>
              <a:rPr lang="ja-JP" altLang="en-US" sz="1600" b="1" u="sng" dirty="0">
                <a:solidFill>
                  <a:srgbClr val="FF0000"/>
                </a:solidFill>
                <a:latin typeface="HGSｺﾞｼｯｸM" panose="020B0600000000000000" pitchFamily="50" charset="-128"/>
                <a:ea typeface="HGSｺﾞｼｯｸM" panose="020B0600000000000000" pitchFamily="50" charset="-128"/>
              </a:rPr>
              <a:t>基準（以下「</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規制</a:t>
            </a:r>
            <a:r>
              <a:rPr lang="ja-JP" altLang="en-US" sz="1600" b="1" u="sng" dirty="0">
                <a:solidFill>
                  <a:srgbClr val="FF0000"/>
                </a:solidFill>
                <a:latin typeface="HGSｺﾞｼｯｸM" panose="020B0600000000000000" pitchFamily="50" charset="-128"/>
                <a:ea typeface="HGSｺﾞｼｯｸM" panose="020B0600000000000000" pitchFamily="50" charset="-128"/>
              </a:rPr>
              <a:t>基準」という。）を作成</a:t>
            </a:r>
            <a:r>
              <a:rPr lang="ja-JP" altLang="en-US" sz="1600" dirty="0">
                <a:latin typeface="HGSｺﾞｼｯｸM" panose="020B0600000000000000" pitchFamily="50" charset="-128"/>
                <a:ea typeface="HGSｺﾞｼｯｸM" panose="020B0600000000000000" pitchFamily="50" charset="-128"/>
              </a:rPr>
              <a:t>し、道路環境課長に報告する。</a:t>
            </a:r>
          </a:p>
          <a:p>
            <a:r>
              <a:rPr lang="ja-JP" altLang="en-US" sz="1600" dirty="0" smtClean="0">
                <a:latin typeface="HGSｺﾞｼｯｸM" panose="020B0600000000000000" pitchFamily="50" charset="-128"/>
                <a:ea typeface="HGSｺﾞｼｯｸM" panose="020B0600000000000000" pitchFamily="50" charset="-128"/>
              </a:rPr>
              <a:t>　　２</a:t>
            </a:r>
            <a:r>
              <a:rPr lang="ja-JP" altLang="en-US" sz="1600" dirty="0">
                <a:latin typeface="HGSｺﾞｼｯｸM" panose="020B0600000000000000" pitchFamily="50" charset="-128"/>
                <a:ea typeface="HGSｺﾞｼｯｸM" panose="020B0600000000000000" pitchFamily="50" charset="-128"/>
              </a:rPr>
              <a:t>　前項の基準は、</a:t>
            </a:r>
            <a:r>
              <a:rPr lang="ja-JP" altLang="en-US" sz="1600" b="1" u="sng" dirty="0">
                <a:solidFill>
                  <a:srgbClr val="FF0000"/>
                </a:solidFill>
                <a:latin typeface="HGSｺﾞｼｯｸM" panose="020B0600000000000000" pitchFamily="50" charset="-128"/>
                <a:ea typeface="HGSｺﾞｼｯｸM" panose="020B0600000000000000" pitchFamily="50" charset="-128"/>
              </a:rPr>
              <a:t>規制区間ごとに道路状況及び気象の状況を基準として、未然に事故を</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防</a:t>
            </a:r>
            <a:endParaRPr lang="en-US" altLang="ja-JP" sz="1600" b="1" u="sng" dirty="0" smtClean="0">
              <a:solidFill>
                <a:srgbClr val="FF0000"/>
              </a:solidFill>
              <a:latin typeface="HGSｺﾞｼｯｸM" panose="020B0600000000000000" pitchFamily="50" charset="-128"/>
              <a:ea typeface="HGSｺﾞｼｯｸM" panose="020B0600000000000000" pitchFamily="50" charset="-128"/>
            </a:endParaRPr>
          </a:p>
          <a:p>
            <a:r>
              <a:rPr lang="ja-JP" altLang="en-US" sz="1600" b="1" dirty="0">
                <a:solidFill>
                  <a:srgbClr val="FF0000"/>
                </a:solidFill>
                <a:latin typeface="HGSｺﾞｼｯｸM" panose="020B0600000000000000" pitchFamily="50" charset="-128"/>
                <a:ea typeface="HGSｺﾞｼｯｸM" panose="020B0600000000000000" pitchFamily="50" charset="-128"/>
              </a:rPr>
              <a:t>　</a:t>
            </a:r>
            <a:r>
              <a:rPr lang="ja-JP" altLang="en-US" sz="1600" b="1" dirty="0" smtClean="0">
                <a:solidFill>
                  <a:srgbClr val="FF0000"/>
                </a:solidFill>
                <a:latin typeface="HGSｺﾞｼｯｸM" panose="020B0600000000000000" pitchFamily="50" charset="-128"/>
                <a:ea typeface="HGSｺﾞｼｯｸM" panose="020B0600000000000000" pitchFamily="50" charset="-128"/>
              </a:rPr>
              <a:t>　　　</a:t>
            </a:r>
            <a:r>
              <a:rPr lang="ja-JP" altLang="en-US" sz="1600" b="1" u="sng" dirty="0" err="1" smtClean="0">
                <a:solidFill>
                  <a:srgbClr val="FF0000"/>
                </a:solidFill>
                <a:latin typeface="HGSｺﾞｼｯｸM" panose="020B0600000000000000" pitchFamily="50" charset="-128"/>
                <a:ea typeface="HGSｺﾞｼｯｸM" panose="020B0600000000000000" pitchFamily="50" charset="-128"/>
              </a:rPr>
              <a:t>止する</a:t>
            </a:r>
            <a:r>
              <a:rPr lang="ja-JP" altLang="en-US" sz="1600" b="1" u="sng" dirty="0">
                <a:solidFill>
                  <a:srgbClr val="FF0000"/>
                </a:solidFill>
                <a:latin typeface="HGSｺﾞｼｯｸM" panose="020B0600000000000000" pitchFamily="50" charset="-128"/>
                <a:ea typeface="HGSｺﾞｼｯｸM" panose="020B0600000000000000" pitchFamily="50" charset="-128"/>
              </a:rPr>
              <a:t>こと</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ができる</a:t>
            </a:r>
            <a:r>
              <a:rPr lang="ja-JP" altLang="en-US" sz="1600" b="1" u="sng" dirty="0">
                <a:solidFill>
                  <a:srgbClr val="FF0000"/>
                </a:solidFill>
                <a:latin typeface="HGSｺﾞｼｯｸM" panose="020B0600000000000000" pitchFamily="50" charset="-128"/>
                <a:ea typeface="HGSｺﾞｼｯｸM" panose="020B0600000000000000" pitchFamily="50" charset="-128"/>
              </a:rPr>
              <a:t>よう定める</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a:t>
            </a:r>
            <a:endParaRPr lang="en-US" altLang="ja-JP" sz="1600" b="1" u="sng" dirty="0" smtClean="0">
              <a:solidFill>
                <a:srgbClr val="FF0000"/>
              </a:solidFill>
              <a:latin typeface="HGSｺﾞｼｯｸM" panose="020B0600000000000000" pitchFamily="50" charset="-128"/>
              <a:ea typeface="HGSｺﾞｼｯｸM" panose="020B0600000000000000" pitchFamily="50" charset="-128"/>
            </a:endParaRPr>
          </a:p>
          <a:p>
            <a:r>
              <a:rPr lang="ja-JP" altLang="en-US" sz="1600" dirty="0" smtClean="0">
                <a:latin typeface="HGSｺﾞｼｯｸM" panose="020B0600000000000000" pitchFamily="50" charset="-128"/>
                <a:ea typeface="HGSｺﾞｼｯｸM" panose="020B0600000000000000" pitchFamily="50" charset="-128"/>
              </a:rPr>
              <a:t>　　３</a:t>
            </a:r>
            <a:r>
              <a:rPr lang="ja-JP" altLang="en-US" sz="1600" dirty="0">
                <a:latin typeface="HGSｺﾞｼｯｸM" panose="020B0600000000000000" pitchFamily="50" charset="-128"/>
                <a:ea typeface="HGSｺﾞｼｯｸM" panose="020B0600000000000000" pitchFamily="50" charset="-128"/>
              </a:rPr>
              <a:t>　第１項に定める</a:t>
            </a:r>
            <a:r>
              <a:rPr lang="ja-JP" altLang="en-US" sz="1600" b="1" u="sng" dirty="0">
                <a:solidFill>
                  <a:srgbClr val="FF0000"/>
                </a:solidFill>
                <a:latin typeface="HGSｺﾞｼｯｸM" panose="020B0600000000000000" pitchFamily="50" charset="-128"/>
                <a:ea typeface="HGSｺﾞｼｯｸM" panose="020B0600000000000000" pitchFamily="50" charset="-128"/>
              </a:rPr>
              <a:t>規制基準における通行規制の種類は、通行止め、車両通行止め、</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その他</a:t>
            </a:r>
            <a:endParaRPr lang="en-US" altLang="ja-JP" sz="1600" b="1" u="sng" dirty="0" smtClean="0">
              <a:solidFill>
                <a:srgbClr val="FF0000"/>
              </a:solidFill>
              <a:latin typeface="HGSｺﾞｼｯｸM" panose="020B0600000000000000" pitchFamily="50" charset="-128"/>
              <a:ea typeface="HGSｺﾞｼｯｸM" panose="020B0600000000000000" pitchFamily="50" charset="-128"/>
            </a:endParaRPr>
          </a:p>
          <a:p>
            <a:r>
              <a:rPr lang="ja-JP" altLang="en-US" sz="1600" b="1" dirty="0">
                <a:solidFill>
                  <a:srgbClr val="FF0000"/>
                </a:solidFill>
                <a:latin typeface="HGSｺﾞｼｯｸM" panose="020B0600000000000000" pitchFamily="50" charset="-128"/>
                <a:ea typeface="HGSｺﾞｼｯｸM" panose="020B0600000000000000" pitchFamily="50" charset="-128"/>
              </a:rPr>
              <a:t>　</a:t>
            </a:r>
            <a:r>
              <a:rPr lang="ja-JP" altLang="en-US" sz="1600" b="1" dirty="0" smtClean="0">
                <a:solidFill>
                  <a:srgbClr val="FF0000"/>
                </a:solidFill>
                <a:latin typeface="HGSｺﾞｼｯｸM" panose="020B0600000000000000" pitchFamily="50" charset="-128"/>
                <a:ea typeface="HGSｺﾞｼｯｸM" panose="020B0600000000000000" pitchFamily="50" charset="-128"/>
              </a:rPr>
              <a:t>　　　</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の通行</a:t>
            </a:r>
            <a:r>
              <a:rPr lang="ja-JP" altLang="en-US" sz="1600" b="1" u="sng" dirty="0">
                <a:solidFill>
                  <a:srgbClr val="FF0000"/>
                </a:solidFill>
                <a:latin typeface="HGSｺﾞｼｯｸM" panose="020B0600000000000000" pitchFamily="50" charset="-128"/>
                <a:ea typeface="HGSｺﾞｼｯｸM" panose="020B0600000000000000" pitchFamily="50" charset="-128"/>
              </a:rPr>
              <a:t>制限</a:t>
            </a:r>
            <a:r>
              <a:rPr lang="ja-JP" altLang="en-US" sz="1600" dirty="0">
                <a:latin typeface="HGSｺﾞｼｯｸM" panose="020B0600000000000000" pitchFamily="50" charset="-128"/>
                <a:ea typeface="HGSｺﾞｼｯｸM" panose="020B0600000000000000" pitchFamily="50" charset="-128"/>
              </a:rPr>
              <a:t>と</a:t>
            </a:r>
            <a:r>
              <a:rPr lang="ja-JP" altLang="en-US" sz="1600" dirty="0" smtClean="0">
                <a:latin typeface="HGSｺﾞｼｯｸM" panose="020B0600000000000000" pitchFamily="50" charset="-128"/>
                <a:ea typeface="HGSｺﾞｼｯｸM" panose="020B0600000000000000" pitchFamily="50" charset="-128"/>
              </a:rPr>
              <a:t>する。</a:t>
            </a:r>
            <a:endParaRPr lang="en-US" altLang="ja-JP" sz="1600" dirty="0" smtClean="0">
              <a:latin typeface="HGSｺﾞｼｯｸM" panose="020B0600000000000000" pitchFamily="50" charset="-128"/>
              <a:ea typeface="HGSｺﾞｼｯｸM" panose="020B0600000000000000" pitchFamily="50" charset="-128"/>
            </a:endParaRPr>
          </a:p>
        </p:txBody>
      </p:sp>
      <p:sp>
        <p:nvSpPr>
          <p:cNvPr id="6" name="テキスト ボックス 5"/>
          <p:cNvSpPr txBox="1"/>
          <p:nvPr/>
        </p:nvSpPr>
        <p:spPr>
          <a:xfrm>
            <a:off x="395536" y="1311151"/>
            <a:ext cx="8280920" cy="461665"/>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400" dirty="0">
                <a:latin typeface="HGSｺﾞｼｯｸM" panose="020B0600000000000000" pitchFamily="50" charset="-128"/>
                <a:ea typeface="HGSｺﾞｼｯｸM" panose="020B0600000000000000" pitchFamily="50" charset="-128"/>
              </a:rPr>
              <a:t>異常気象時における道路通行規制実施</a:t>
            </a:r>
            <a:r>
              <a:rPr lang="ja-JP" altLang="en-US" sz="2400" dirty="0" smtClean="0">
                <a:latin typeface="HGSｺﾞｼｯｸM" panose="020B0600000000000000" pitchFamily="50" charset="-128"/>
                <a:ea typeface="HGSｺﾞｼｯｸM" panose="020B0600000000000000" pitchFamily="50" charset="-128"/>
              </a:rPr>
              <a:t>要領（大阪府）</a:t>
            </a:r>
            <a:endParaRPr lang="en-US" altLang="ja-JP" sz="2400" dirty="0" smtClean="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9527879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１０</a:t>
            </a:r>
            <a:r>
              <a:rPr lang="ja-JP" altLang="en-US" dirty="0" smtClean="0">
                <a:latin typeface="HGSｺﾞｼｯｸM" panose="020B0600000000000000" pitchFamily="50" charset="-128"/>
                <a:ea typeface="HGSｺﾞｼｯｸM" panose="020B0600000000000000" pitchFamily="50" charset="-128"/>
              </a:rPr>
              <a:t>．通行規制区間の災害</a:t>
            </a:r>
            <a:r>
              <a:rPr lang="ja-JP" altLang="en-US" dirty="0">
                <a:latin typeface="HGSｺﾞｼｯｸM" panose="020B0600000000000000" pitchFamily="50" charset="-128"/>
                <a:ea typeface="HGSｺﾞｼｯｸM" panose="020B0600000000000000" pitchFamily="50" charset="-128"/>
              </a:rPr>
              <a:t>発生状況</a:t>
            </a:r>
            <a:endParaRPr kumimoji="1" lang="ja-JP" altLang="en-US" dirty="0">
              <a:latin typeface="HGSｺﾞｼｯｸM" panose="020B0600000000000000" pitchFamily="50" charset="-128"/>
              <a:ea typeface="HGSｺﾞｼｯｸM" panose="020B0600000000000000" pitchFamily="50" charset="-128"/>
            </a:endParaRPr>
          </a:p>
        </p:txBody>
      </p:sp>
      <p:sp>
        <p:nvSpPr>
          <p:cNvPr id="9" name="フッター プレースホルダー 8"/>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40</a:t>
            </a:fld>
            <a:endParaRPr kumimoji="1" lang="ja-JP" altLang="en-US"/>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2889304"/>
            <a:ext cx="4368001" cy="3276000"/>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92" y="2889304"/>
            <a:ext cx="4368000" cy="3276000"/>
          </a:xfrm>
          <a:prstGeom prst="rect">
            <a:avLst/>
          </a:prstGeom>
        </p:spPr>
      </p:pic>
      <p:sp>
        <p:nvSpPr>
          <p:cNvPr id="13" name="山形 12"/>
          <p:cNvSpPr>
            <a:spLocks noChangeAspect="1"/>
          </p:cNvSpPr>
          <p:nvPr/>
        </p:nvSpPr>
        <p:spPr>
          <a:xfrm>
            <a:off x="4266820" y="4070651"/>
            <a:ext cx="593212" cy="870517"/>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ボックス 15"/>
          <p:cNvSpPr txBox="1"/>
          <p:nvPr/>
        </p:nvSpPr>
        <p:spPr>
          <a:xfrm>
            <a:off x="100233" y="1268760"/>
            <a:ext cx="8928000" cy="156966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主要地方道茨木能勢線（豊能町高山）</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・平成</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27</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7</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18</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日（台風</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11</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号に伴う豪雨）</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・連続雨量</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292</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・土砂崩落（現在、本復旧工事中）</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20272" y="1210020"/>
            <a:ext cx="1959437" cy="1628400"/>
          </a:xfrm>
          <a:prstGeom prst="rect">
            <a:avLst/>
          </a:prstGeom>
        </p:spPr>
      </p:pic>
      <p:sp>
        <p:nvSpPr>
          <p:cNvPr id="5" name="円/楕円 4"/>
          <p:cNvSpPr/>
          <p:nvPr/>
        </p:nvSpPr>
        <p:spPr>
          <a:xfrm>
            <a:off x="8229910" y="1946657"/>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835380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１０</a:t>
            </a:r>
            <a:r>
              <a:rPr lang="ja-JP" altLang="en-US" dirty="0" smtClean="0">
                <a:latin typeface="HGSｺﾞｼｯｸM" panose="020B0600000000000000" pitchFamily="50" charset="-128"/>
                <a:ea typeface="HGSｺﾞｼｯｸM" panose="020B0600000000000000" pitchFamily="50" charset="-128"/>
              </a:rPr>
              <a:t>．通行規制区間の災害</a:t>
            </a:r>
            <a:r>
              <a:rPr lang="ja-JP" altLang="en-US" dirty="0">
                <a:latin typeface="HGSｺﾞｼｯｸM" panose="020B0600000000000000" pitchFamily="50" charset="-128"/>
                <a:ea typeface="HGSｺﾞｼｯｸM" panose="020B0600000000000000" pitchFamily="50" charset="-128"/>
              </a:rPr>
              <a:t>発生状況</a:t>
            </a:r>
            <a:endParaRPr kumimoji="1" lang="ja-JP" altLang="en-US" dirty="0">
              <a:latin typeface="HGSｺﾞｼｯｸM" panose="020B0600000000000000" pitchFamily="50" charset="-128"/>
              <a:ea typeface="HGSｺﾞｼｯｸM" panose="020B0600000000000000" pitchFamily="50" charset="-128"/>
            </a:endParaRPr>
          </a:p>
        </p:txBody>
      </p:sp>
      <p:sp>
        <p:nvSpPr>
          <p:cNvPr id="5" name="フッター プレースホルダー 4"/>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41</a:t>
            </a:fld>
            <a:endParaRPr kumimoji="1" lang="ja-JP" altLang="en-US"/>
          </a:p>
        </p:txBody>
      </p:sp>
      <p:sp>
        <p:nvSpPr>
          <p:cNvPr id="16" name="テキスト ボックス 15"/>
          <p:cNvSpPr txBox="1"/>
          <p:nvPr/>
        </p:nvSpPr>
        <p:spPr>
          <a:xfrm>
            <a:off x="100233" y="1268760"/>
            <a:ext cx="7496103" cy="156966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主要地方道茨木能勢線（箕面市粟生間谷）</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・平成</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26</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7</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7</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日（断続的</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な</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降雨）</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・前日時間雨量</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8</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㎜（通行規制時外）</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・土砂崩落</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93" y="2924944"/>
            <a:ext cx="4367999" cy="3276000"/>
          </a:xfrm>
          <a:prstGeom prst="rect">
            <a:avLst/>
          </a:prstGeom>
        </p:spPr>
      </p:pic>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234" y="2924944"/>
            <a:ext cx="4367999" cy="3276000"/>
          </a:xfrm>
          <a:prstGeom prst="rect">
            <a:avLst/>
          </a:prstGeom>
        </p:spPr>
      </p:pic>
      <p:sp>
        <p:nvSpPr>
          <p:cNvPr id="13" name="山形 12"/>
          <p:cNvSpPr>
            <a:spLocks noChangeAspect="1"/>
          </p:cNvSpPr>
          <p:nvPr/>
        </p:nvSpPr>
        <p:spPr>
          <a:xfrm>
            <a:off x="4266820" y="4070651"/>
            <a:ext cx="593212" cy="870517"/>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7" name="図 1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228462" y="1198286"/>
            <a:ext cx="1756229" cy="1683116"/>
          </a:xfrm>
          <a:prstGeom prst="rect">
            <a:avLst/>
          </a:prstGeom>
        </p:spPr>
      </p:pic>
      <p:sp>
        <p:nvSpPr>
          <p:cNvPr id="18" name="円/楕円 17"/>
          <p:cNvSpPr/>
          <p:nvPr/>
        </p:nvSpPr>
        <p:spPr>
          <a:xfrm>
            <a:off x="7956376" y="1844824"/>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86521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１０</a:t>
            </a:r>
            <a:r>
              <a:rPr lang="ja-JP" altLang="en-US" dirty="0" smtClean="0">
                <a:latin typeface="HGSｺﾞｼｯｸM" panose="020B0600000000000000" pitchFamily="50" charset="-128"/>
                <a:ea typeface="HGSｺﾞｼｯｸM" panose="020B0600000000000000" pitchFamily="50" charset="-128"/>
              </a:rPr>
              <a:t>．通行規制区間の災害</a:t>
            </a:r>
            <a:r>
              <a:rPr lang="ja-JP" altLang="en-US" dirty="0">
                <a:latin typeface="HGSｺﾞｼｯｸM" panose="020B0600000000000000" pitchFamily="50" charset="-128"/>
                <a:ea typeface="HGSｺﾞｼｯｸM" panose="020B0600000000000000" pitchFamily="50" charset="-128"/>
              </a:rPr>
              <a:t>発生状況</a:t>
            </a:r>
            <a:endParaRPr kumimoji="1" lang="ja-JP" altLang="en-US" dirty="0">
              <a:latin typeface="HGSｺﾞｼｯｸM" panose="020B0600000000000000" pitchFamily="50" charset="-128"/>
              <a:ea typeface="HGSｺﾞｼｯｸM" panose="020B0600000000000000" pitchFamily="50" charset="-128"/>
            </a:endParaRPr>
          </a:p>
        </p:txBody>
      </p:sp>
      <p:sp>
        <p:nvSpPr>
          <p:cNvPr id="5" name="フッター プレースホルダー 4"/>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42</a:t>
            </a:fld>
            <a:endParaRPr kumimoji="1" lang="ja-JP" altLang="en-US"/>
          </a:p>
        </p:txBody>
      </p:sp>
      <p:pic>
        <p:nvPicPr>
          <p:cNvPr id="12" name="図 11"/>
          <p:cNvPicPr preferRelativeResize="0">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992" y="2910992"/>
            <a:ext cx="4368000" cy="3276000"/>
          </a:xfrm>
          <a:prstGeom prst="rect">
            <a:avLst/>
          </a:prstGeom>
        </p:spPr>
      </p:pic>
      <p:pic>
        <p:nvPicPr>
          <p:cNvPr id="13" name="図 12"/>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2904380"/>
            <a:ext cx="4368000" cy="3276000"/>
          </a:xfrm>
          <a:prstGeom prst="rect">
            <a:avLst/>
          </a:prstGeom>
        </p:spPr>
      </p:pic>
      <p:sp>
        <p:nvSpPr>
          <p:cNvPr id="14" name="テキスト ボックス 13"/>
          <p:cNvSpPr txBox="1"/>
          <p:nvPr/>
        </p:nvSpPr>
        <p:spPr>
          <a:xfrm>
            <a:off x="100233" y="1268760"/>
            <a:ext cx="8928000" cy="156966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主要地方道大阪生駒線（東大阪市善根寺）</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・平成</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25</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9</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16</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日（台風</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18</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号に伴う豪雨）</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・連続雨量</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332</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・土砂崩落</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6" name="山形 15"/>
          <p:cNvSpPr>
            <a:spLocks noChangeAspect="1"/>
          </p:cNvSpPr>
          <p:nvPr/>
        </p:nvSpPr>
        <p:spPr>
          <a:xfrm>
            <a:off x="4266820" y="4070651"/>
            <a:ext cx="593212" cy="870517"/>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263428" y="1239723"/>
            <a:ext cx="1645728" cy="1584185"/>
          </a:xfrm>
          <a:prstGeom prst="rect">
            <a:avLst/>
          </a:prstGeom>
        </p:spPr>
      </p:pic>
      <p:sp>
        <p:nvSpPr>
          <p:cNvPr id="17" name="円/楕円 16"/>
          <p:cNvSpPr/>
          <p:nvPr/>
        </p:nvSpPr>
        <p:spPr>
          <a:xfrm>
            <a:off x="7740352" y="2132864"/>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63979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17973" y="1268760"/>
            <a:ext cx="2046515" cy="1646560"/>
          </a:xfrm>
          <a:prstGeom prst="rect">
            <a:avLst/>
          </a:prstGeom>
        </p:spPr>
      </p:pic>
      <p:sp>
        <p:nvSpPr>
          <p:cNvPr id="7"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１０</a:t>
            </a:r>
            <a:r>
              <a:rPr lang="ja-JP" altLang="en-US" dirty="0" smtClean="0">
                <a:latin typeface="HGSｺﾞｼｯｸM" panose="020B0600000000000000" pitchFamily="50" charset="-128"/>
                <a:ea typeface="HGSｺﾞｼｯｸM" panose="020B0600000000000000" pitchFamily="50" charset="-128"/>
              </a:rPr>
              <a:t>．通行規制区間の災害</a:t>
            </a:r>
            <a:r>
              <a:rPr lang="ja-JP" altLang="en-US" dirty="0">
                <a:latin typeface="HGSｺﾞｼｯｸM" panose="020B0600000000000000" pitchFamily="50" charset="-128"/>
                <a:ea typeface="HGSｺﾞｼｯｸM" panose="020B0600000000000000" pitchFamily="50" charset="-128"/>
              </a:rPr>
              <a:t>発生状況</a:t>
            </a:r>
            <a:endParaRPr kumimoji="1" lang="ja-JP" altLang="en-US"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43</a:t>
            </a:fld>
            <a:endParaRPr kumimoji="1" lang="ja-JP" altLang="en-US"/>
          </a:p>
        </p:txBody>
      </p:sp>
      <p:sp>
        <p:nvSpPr>
          <p:cNvPr id="14" name="テキスト ボックス 13"/>
          <p:cNvSpPr txBox="1"/>
          <p:nvPr/>
        </p:nvSpPr>
        <p:spPr>
          <a:xfrm>
            <a:off x="100233" y="1268760"/>
            <a:ext cx="8928000" cy="156966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主要地方道堺かつらぎ線（河内長野市滝畑）</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25</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9</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15</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日（台風</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18</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号に伴う豪雨）</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・連続雨量</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303</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・土石流による道路崩壊</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7" name="円/楕円 16"/>
          <p:cNvSpPr/>
          <p:nvPr/>
        </p:nvSpPr>
        <p:spPr>
          <a:xfrm>
            <a:off x="7653838" y="2233892"/>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609" y="2975826"/>
            <a:ext cx="4368000" cy="3276000"/>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2996952"/>
            <a:ext cx="4368000" cy="3276000"/>
          </a:xfrm>
          <a:prstGeom prst="rect">
            <a:avLst/>
          </a:prstGeom>
        </p:spPr>
      </p:pic>
      <p:sp>
        <p:nvSpPr>
          <p:cNvPr id="16" name="山形 15"/>
          <p:cNvSpPr>
            <a:spLocks noChangeAspect="1"/>
          </p:cNvSpPr>
          <p:nvPr/>
        </p:nvSpPr>
        <p:spPr>
          <a:xfrm>
            <a:off x="4266820" y="4056137"/>
            <a:ext cx="593212" cy="870517"/>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0268794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１１．要対策箇所が存在しない区間</a:t>
            </a:r>
            <a:endParaRPr kumimoji="1" lang="ja-JP" altLang="en-US" dirty="0">
              <a:latin typeface="HGSｺﾞｼｯｸM" panose="020B0600000000000000" pitchFamily="50" charset="-128"/>
              <a:ea typeface="HGSｺﾞｼｯｸM" panose="020B0600000000000000" pitchFamily="50" charset="-128"/>
            </a:endParaRPr>
          </a:p>
        </p:txBody>
      </p:sp>
      <p:sp>
        <p:nvSpPr>
          <p:cNvPr id="7" name="フッター プレースホルダー 6"/>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44</a:t>
            </a:fld>
            <a:endParaRPr kumimoji="1" lang="ja-JP" altLang="en-US"/>
          </a:p>
        </p:txBody>
      </p:sp>
      <p:sp>
        <p:nvSpPr>
          <p:cNvPr id="6" name="テキスト ボックス 5"/>
          <p:cNvSpPr txBox="1"/>
          <p:nvPr/>
        </p:nvSpPr>
        <p:spPr>
          <a:xfrm>
            <a:off x="100233" y="1313473"/>
            <a:ext cx="8928000" cy="1785104"/>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５</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路線５区間　延長＝６．３㎞</a:t>
            </a:r>
            <a:endParaRPr lang="en-US" altLang="ja-JP"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・規制区間道路に占める割合（延長比）約５％</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規制区間道路延長</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117.8㎞】</a:t>
            </a:r>
          </a:p>
          <a:p>
            <a:pPr marL="342900" indent="-342900">
              <a:buFont typeface="Wingdings" panose="05000000000000000000" pitchFamily="2" charset="2"/>
              <a:buChar char="Ø"/>
            </a:pP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要対策箇所が無く近年災害も発生していないが、規制区間が指定されたままであるため、</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府民に不便を強いている状況</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9" name="表 8"/>
          <p:cNvGraphicFramePr>
            <a:graphicFrameLocks noGrp="1" noChangeAspect="1"/>
          </p:cNvGraphicFramePr>
          <p:nvPr>
            <p:extLst>
              <p:ext uri="{D42A27DB-BD31-4B8C-83A1-F6EECF244321}">
                <p14:modId xmlns:p14="http://schemas.microsoft.com/office/powerpoint/2010/main" val="2206550685"/>
              </p:ext>
            </p:extLst>
          </p:nvPr>
        </p:nvGraphicFramePr>
        <p:xfrm>
          <a:off x="656601" y="3356992"/>
          <a:ext cx="7815264" cy="2914248"/>
        </p:xfrm>
        <a:graphic>
          <a:graphicData uri="http://schemas.openxmlformats.org/drawingml/2006/table">
            <a:tbl>
              <a:tblPr firstRow="1" bandRow="1">
                <a:tableStyleId>{5C22544A-7EE6-4342-B048-85BDC9FD1C3A}</a:tableStyleId>
              </a:tblPr>
              <a:tblGrid>
                <a:gridCol w="1403668"/>
                <a:gridCol w="944880"/>
                <a:gridCol w="946468"/>
                <a:gridCol w="2087880"/>
                <a:gridCol w="2432368"/>
              </a:tblGrid>
              <a:tr h="504056">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種　別</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路線数</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区間数</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規制区間延長</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路　線　名</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一般国道</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err="1" smtClean="0">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主要地方道</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４．０</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・茨木能勢線</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・岸和田牛滝山貝塚線</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・岸和田港塔原線</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一般府道</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２．３</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・中垣内南田原線</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・上河内富田林線</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04056">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合　計</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６．３</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Tree>
    <p:extLst>
      <p:ext uri="{BB962C8B-B14F-4D97-AF65-F5344CB8AC3E}">
        <p14:creationId xmlns:p14="http://schemas.microsoft.com/office/powerpoint/2010/main" val="33937475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１１．要対策箇所が存在しない区間</a:t>
            </a:r>
            <a:endParaRPr kumimoji="1" lang="ja-JP" altLang="en-US" dirty="0">
              <a:latin typeface="HGSｺﾞｼｯｸM" panose="020B0600000000000000" pitchFamily="50" charset="-128"/>
              <a:ea typeface="HGSｺﾞｼｯｸM" panose="020B0600000000000000" pitchFamily="50" charset="-128"/>
            </a:endParaRPr>
          </a:p>
        </p:txBody>
      </p:sp>
      <p:sp>
        <p:nvSpPr>
          <p:cNvPr id="7" name="フッター プレースホルダー 6"/>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45</a:t>
            </a:fld>
            <a:endParaRPr kumimoji="1" lang="ja-JP" altLang="en-US"/>
          </a:p>
        </p:txBody>
      </p:sp>
      <p:graphicFrame>
        <p:nvGraphicFramePr>
          <p:cNvPr id="6" name="表 5"/>
          <p:cNvGraphicFramePr>
            <a:graphicFrameLocks noGrp="1"/>
          </p:cNvGraphicFramePr>
          <p:nvPr>
            <p:extLst>
              <p:ext uri="{D42A27DB-BD31-4B8C-83A1-F6EECF244321}">
                <p14:modId xmlns:p14="http://schemas.microsoft.com/office/powerpoint/2010/main" val="3429367027"/>
              </p:ext>
            </p:extLst>
          </p:nvPr>
        </p:nvGraphicFramePr>
        <p:xfrm>
          <a:off x="755576" y="1340768"/>
          <a:ext cx="7745094" cy="4896544"/>
        </p:xfrm>
        <a:graphic>
          <a:graphicData uri="http://schemas.openxmlformats.org/drawingml/2006/table">
            <a:tbl>
              <a:tblPr firstRow="1" firstCol="1" bandRow="1">
                <a:tableStyleId>{5C22544A-7EE6-4342-B048-85BDC9FD1C3A}</a:tableStyleId>
              </a:tblPr>
              <a:tblGrid>
                <a:gridCol w="1796097"/>
                <a:gridCol w="1256347"/>
                <a:gridCol w="688023"/>
                <a:gridCol w="907097"/>
                <a:gridCol w="1135698"/>
                <a:gridCol w="908685"/>
                <a:gridCol w="1053147"/>
              </a:tblGrid>
              <a:tr h="504056">
                <a:tc rowSpan="2">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路線名</a:t>
                      </a:r>
                    </a:p>
                  </a:txBody>
                  <a:tcPr marL="68580" marR="68580" marT="0" marB="0" anchor="ctr"/>
                </a:tc>
                <a:tc rowSpan="2">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位　置</a:t>
                      </a:r>
                    </a:p>
                  </a:txBody>
                  <a:tcPr marL="68580" marR="68580" marT="0" marB="0" anchor="ctr"/>
                </a:tc>
                <a:tc rowSpan="2">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延　</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長</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【Km】</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通行止</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基準雨量</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【mm】</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gridSpan="3">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過去</a:t>
                      </a: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10</a:t>
                      </a: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年間の</a:t>
                      </a:r>
                    </a:p>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基準雨量超過</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履歴</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hMerge="1">
                  <a:txBody>
                    <a:bodyPr/>
                    <a:lstStyle/>
                    <a:p>
                      <a:endParaRPr kumimoji="1" lang="ja-JP" altLang="en-US"/>
                    </a:p>
                  </a:txBody>
                  <a:tcPr/>
                </a:tc>
                <a:tc h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246372">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年月日</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連続雨量</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ｍｍ</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災害の有無</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322352">
                <a:tc rowSpan="2">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茨木能勢線</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能勢町</a:t>
                      </a:r>
                      <a:r>
                        <a:rPr lang="zh-TW"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野間</a:t>
                      </a: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中</a:t>
                      </a:r>
                      <a:endParaRPr lang="en-US" altLang="zh-TW"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zh-TW"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zh-TW"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zh-TW"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野間</a:t>
                      </a: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西山</a:t>
                      </a:r>
                      <a:endParaRPr lang="zh-TW" altLang="en-US"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0</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170</a:t>
                      </a: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H25.9.16</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298</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360040">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H27.7.17</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227</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p>
                  </a:txBody>
                  <a:tcPr marL="68580" marR="68580" marT="0" marB="0" anchor="ctr"/>
                </a:tc>
              </a:tr>
              <a:tr h="432048">
                <a:tc rowSpan="3">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岸和田牛滝山貝塚線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岸和田市大沢</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内畑</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1.5</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150</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H25.9.16</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300</a:t>
                      </a: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432048">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H26.8.9</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196</a:t>
                      </a: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360040">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H27.7.17</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169</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654184">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岸和田港塔原線</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岸和田市河合</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土生滝</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1.5</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130</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H26.8.9</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155</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425936">
                <a:tc rowSpan="2">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中垣内南田原線</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四條畷市</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上田原</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1.0</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150</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H25.9.16</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332</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403056">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H26.8.9</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252</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76064">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上河内富田林線</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河南町上河内</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1.3</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150</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H25.9.16</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179</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bl>
          </a:graphicData>
        </a:graphic>
      </p:graphicFrame>
    </p:spTree>
    <p:extLst>
      <p:ext uri="{BB962C8B-B14F-4D97-AF65-F5344CB8AC3E}">
        <p14:creationId xmlns:p14="http://schemas.microsoft.com/office/powerpoint/2010/main" val="24210064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3204525"/>
            <a:ext cx="4902700" cy="3653475"/>
          </a:xfrm>
          <a:prstGeom prst="rect">
            <a:avLst/>
          </a:prstGeom>
        </p:spPr>
      </p:pic>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１１．</a:t>
            </a:r>
            <a:r>
              <a:rPr lang="ja-JP" altLang="en-US" dirty="0">
                <a:latin typeface="HGSｺﾞｼｯｸM" panose="020B0600000000000000" pitchFamily="50" charset="-128"/>
                <a:ea typeface="HGSｺﾞｼｯｸM" panose="020B0600000000000000" pitchFamily="50" charset="-128"/>
              </a:rPr>
              <a:t>要対策箇所が存在しない区間</a:t>
            </a:r>
            <a:endParaRPr kumimoji="1" lang="ja-JP" altLang="en-US" dirty="0">
              <a:latin typeface="HGSｺﾞｼｯｸM" panose="020B0600000000000000" pitchFamily="50" charset="-128"/>
              <a:ea typeface="HGSｺﾞｼｯｸM" panose="020B0600000000000000" pitchFamily="50" charset="-128"/>
            </a:endParaRPr>
          </a:p>
        </p:txBody>
      </p:sp>
      <p:sp>
        <p:nvSpPr>
          <p:cNvPr id="11" name="フッター プレースホルダー 10"/>
          <p:cNvSpPr>
            <a:spLocks noGrp="1"/>
          </p:cNvSpPr>
          <p:nvPr>
            <p:ph type="ftr" sz="quarter" idx="11"/>
          </p:nvPr>
        </p:nvSpPr>
        <p:spPr/>
        <p:txBody>
          <a:bodyPr/>
          <a:lstStyle/>
          <a:p>
            <a:r>
              <a:rPr kumimoji="1" lang="ja-JP" altLang="en-US" smtClean="0"/>
              <a:t>資料６</a:t>
            </a:r>
            <a:endParaRPr kumimoji="1" lang="ja-JP" altLang="en-US" dirty="0"/>
          </a:p>
        </p:txBody>
      </p:sp>
      <p:sp>
        <p:nvSpPr>
          <p:cNvPr id="10" name="スライド番号プレースホルダー 9"/>
          <p:cNvSpPr>
            <a:spLocks noGrp="1"/>
          </p:cNvSpPr>
          <p:nvPr>
            <p:ph type="sldNum" sz="quarter" idx="12"/>
          </p:nvPr>
        </p:nvSpPr>
        <p:spPr/>
        <p:txBody>
          <a:bodyPr/>
          <a:lstStyle/>
          <a:p>
            <a:fld id="{40F85341-AB73-4280-8395-A80C95690EE8}" type="slidenum">
              <a:rPr kumimoji="1" lang="ja-JP" altLang="en-US" smtClean="0">
                <a:solidFill>
                  <a:schemeClr val="bg1"/>
                </a:solidFill>
              </a:rPr>
              <a:t>46</a:t>
            </a:fld>
            <a:endParaRPr kumimoji="1" lang="ja-JP" altLang="en-US" dirty="0">
              <a:solidFill>
                <a:schemeClr val="bg1"/>
              </a:solidFill>
            </a:endParaRPr>
          </a:p>
        </p:txBody>
      </p:sp>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9129"/>
            <a:ext cx="4363909" cy="3204525"/>
          </a:xfrm>
          <a:prstGeom prst="rect">
            <a:avLst/>
          </a:prstGeom>
        </p:spPr>
      </p:pic>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83711" y="-1"/>
            <a:ext cx="4960289" cy="3657600"/>
          </a:xfrm>
          <a:prstGeom prst="rect">
            <a:avLst/>
          </a:prstGeom>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363908" y="3229001"/>
            <a:ext cx="4780092" cy="3629022"/>
          </a:xfrm>
          <a:prstGeom prst="rect">
            <a:avLst/>
          </a:prstGeom>
        </p:spPr>
      </p:pic>
      <p:sp>
        <p:nvSpPr>
          <p:cNvPr id="6" name="テキスト ボックス 5"/>
          <p:cNvSpPr txBox="1"/>
          <p:nvPr/>
        </p:nvSpPr>
        <p:spPr>
          <a:xfrm>
            <a:off x="-906" y="3121804"/>
            <a:ext cx="9144906" cy="523220"/>
          </a:xfrm>
          <a:prstGeom prst="rect">
            <a:avLst/>
          </a:prstGeom>
          <a:solidFill>
            <a:schemeClr val="bg1"/>
          </a:solidFill>
        </p:spPr>
        <p:txBody>
          <a:bodyPr wrap="square" rtlCol="0">
            <a:spAutoFit/>
          </a:bodyPr>
          <a:lstStyle/>
          <a:p>
            <a:pPr marL="457200" indent="-457200" algn="ctr">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茨木能勢線（能勢町野間中～野間西山）</a:t>
            </a:r>
            <a:r>
              <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rPr>
              <a:t>L=1.0</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8386" y="2893381"/>
            <a:ext cx="11811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6346" y="2880756"/>
            <a:ext cx="11811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2808" y="6626225"/>
            <a:ext cx="11811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2900" y="6638925"/>
            <a:ext cx="11811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47393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3203957"/>
            <a:ext cx="4463998" cy="3654043"/>
          </a:xfrm>
          <a:prstGeom prst="rect">
            <a:avLst/>
          </a:prstGeom>
        </p:spPr>
      </p:pic>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１１．</a:t>
            </a:r>
            <a:r>
              <a:rPr lang="ja-JP" altLang="en-US" dirty="0">
                <a:latin typeface="HGSｺﾞｼｯｸM" panose="020B0600000000000000" pitchFamily="50" charset="-128"/>
                <a:ea typeface="HGSｺﾞｼｯｸM" panose="020B0600000000000000" pitchFamily="50" charset="-128"/>
              </a:rPr>
              <a:t>要対策箇所が存在しない区間</a:t>
            </a:r>
            <a:endParaRPr kumimoji="1" lang="ja-JP" altLang="en-US" dirty="0">
              <a:latin typeface="HGSｺﾞｼｯｸM" panose="020B0600000000000000" pitchFamily="50" charset="-128"/>
              <a:ea typeface="HGSｺﾞｼｯｸM" panose="020B0600000000000000" pitchFamily="50" charset="-128"/>
            </a:endParaRPr>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solidFill>
                  <a:schemeClr val="bg1"/>
                </a:solidFill>
              </a:rPr>
              <a:t>47</a:t>
            </a:fld>
            <a:endParaRPr kumimoji="1" lang="ja-JP" altLang="en-US" dirty="0">
              <a:solidFill>
                <a:schemeClr val="bg1"/>
              </a:solidFill>
            </a:endParaRPr>
          </a:p>
        </p:txBody>
      </p:sp>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
            <a:ext cx="4555349" cy="3499005"/>
          </a:xfrm>
          <a:prstGeom prst="rect">
            <a:avLst/>
          </a:prstGeom>
        </p:spPr>
      </p:pic>
      <p:pic>
        <p:nvPicPr>
          <p:cNvPr id="13" name="図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63999" y="3231341"/>
            <a:ext cx="4680001" cy="3654043"/>
          </a:xfrm>
          <a:prstGeom prst="rect">
            <a:avLst/>
          </a:prstGeom>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99992" y="1"/>
            <a:ext cx="4661675" cy="3471620"/>
          </a:xfrm>
          <a:prstGeom prst="rect">
            <a:avLst/>
          </a:prstGeom>
        </p:spPr>
      </p:pic>
      <p:sp>
        <p:nvSpPr>
          <p:cNvPr id="14" name="テキスト ボックス 13"/>
          <p:cNvSpPr txBox="1"/>
          <p:nvPr/>
        </p:nvSpPr>
        <p:spPr>
          <a:xfrm>
            <a:off x="21544" y="3200704"/>
            <a:ext cx="9144001" cy="523220"/>
          </a:xfrm>
          <a:prstGeom prst="rect">
            <a:avLst/>
          </a:prstGeom>
          <a:solidFill>
            <a:schemeClr val="bg1"/>
          </a:solidFill>
        </p:spPr>
        <p:txBody>
          <a:bodyPr wrap="square" rtlCol="0">
            <a:spAutoFit/>
          </a:bodyPr>
          <a:lstStyle/>
          <a:p>
            <a:pPr marL="457200" indent="-457200" algn="ctr">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上河内富田林線（河南町上河内）</a:t>
            </a:r>
            <a:r>
              <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rPr>
              <a:t>L=1.3</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2183" y="2974165"/>
            <a:ext cx="11811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3350" y="2974166"/>
            <a:ext cx="11811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8385" y="6638925"/>
            <a:ext cx="11811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2236" y="6628209"/>
            <a:ext cx="11811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57955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１２．要対策箇所が対策済となった区間</a:t>
            </a:r>
            <a:endParaRPr kumimoji="1" lang="ja-JP" altLang="en-US"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48</a:t>
            </a:fld>
            <a:endParaRPr kumimoji="1" lang="ja-JP" altLang="en-US"/>
          </a:p>
        </p:txBody>
      </p:sp>
      <p:graphicFrame>
        <p:nvGraphicFramePr>
          <p:cNvPr id="6" name="表 5"/>
          <p:cNvGraphicFramePr>
            <a:graphicFrameLocks noGrp="1"/>
          </p:cNvGraphicFramePr>
          <p:nvPr>
            <p:extLst>
              <p:ext uri="{D42A27DB-BD31-4B8C-83A1-F6EECF244321}">
                <p14:modId xmlns:p14="http://schemas.microsoft.com/office/powerpoint/2010/main" val="993988104"/>
              </p:ext>
            </p:extLst>
          </p:nvPr>
        </p:nvGraphicFramePr>
        <p:xfrm>
          <a:off x="92990" y="2983000"/>
          <a:ext cx="8970325" cy="3299180"/>
        </p:xfrm>
        <a:graphic>
          <a:graphicData uri="http://schemas.openxmlformats.org/drawingml/2006/table">
            <a:tbl>
              <a:tblPr firstRow="1" firstCol="1" bandRow="1">
                <a:tableStyleId>{5C22544A-7EE6-4342-B048-85BDC9FD1C3A}</a:tableStyleId>
              </a:tblPr>
              <a:tblGrid>
                <a:gridCol w="735647"/>
                <a:gridCol w="1256347"/>
                <a:gridCol w="688023"/>
                <a:gridCol w="907097"/>
                <a:gridCol w="1262697"/>
                <a:gridCol w="1149985"/>
                <a:gridCol w="1008697"/>
                <a:gridCol w="908685"/>
                <a:gridCol w="1053147"/>
              </a:tblGrid>
              <a:tr h="504056">
                <a:tc rowSpan="2">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路線名</a:t>
                      </a:r>
                    </a:p>
                  </a:txBody>
                  <a:tcPr marL="68580" marR="68580" marT="0" marB="0" anchor="ctr"/>
                </a:tc>
                <a:tc rowSpan="2">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位　置</a:t>
                      </a:r>
                    </a:p>
                  </a:txBody>
                  <a:tcPr marL="68580" marR="68580" marT="0" marB="0" anchor="ctr"/>
                </a:tc>
                <a:tc rowSpan="2">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延　</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長</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【Km】</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通行止</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基準雨量</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【mm】</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gridSpan="2">
                  <a:txBody>
                    <a:bodyPr/>
                    <a:lstStyle/>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道路</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防災対策箇所</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H22</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防災点検結果）</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h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gridSpan="3">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過去</a:t>
                      </a: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10</a:t>
                      </a: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年間の</a:t>
                      </a:r>
                    </a:p>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基準雨量超過</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履歴</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hMerge="1">
                  <a:txBody>
                    <a:bodyPr/>
                    <a:lstStyle/>
                    <a:p>
                      <a:endParaRPr kumimoji="1" lang="ja-JP" altLang="en-US"/>
                    </a:p>
                  </a:txBody>
                  <a:tcPr/>
                </a:tc>
                <a:tc h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246372">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要対策</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経過観察</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（カルテ対応）</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年月日</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連続雨量</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ｍｍ</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災害の有無</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77336">
                <a:tc rowSpan="5">
                  <a:txBody>
                    <a:bodyPr/>
                    <a:lstStyle/>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国道</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423</a:t>
                      </a: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号</a:t>
                      </a:r>
                    </a:p>
                  </a:txBody>
                  <a:tcPr marL="68580" marR="68580" marT="0" marB="0" anchor="ctr"/>
                </a:tc>
                <a:tc rowSpan="5">
                  <a:txBody>
                    <a:bodyPr/>
                    <a:lstStyle/>
                    <a:p>
                      <a:pPr algn="ctr">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箕面市</a:t>
                      </a:r>
                    </a:p>
                    <a:p>
                      <a:pPr algn="ctr">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下止々呂美</a:t>
                      </a:r>
                    </a:p>
                  </a:txBody>
                  <a:tcPr marL="68580" marR="68580" marT="0" marB="0" anchor="ctr"/>
                </a:tc>
                <a:tc rowSpan="5">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1.6</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5">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130</a:t>
                      </a:r>
                    </a:p>
                  </a:txBody>
                  <a:tcPr marL="68580" marR="68580" marT="0" marB="0" anchor="ctr"/>
                </a:tc>
                <a:tc rowSpan="5">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２</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H26</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完了）</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5">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２</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H18.7.17</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139</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82272">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H25.9.16</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251</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p>
                  </a:txBody>
                  <a:tcPr marL="68580" marR="68580" marT="0" marB="0" anchor="ctr"/>
                </a:tc>
              </a:tr>
              <a:tr h="0">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H26.8.09</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142</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p>
                  </a:txBody>
                  <a:tcPr marL="68580" marR="68580" marT="0" marB="0" anchor="ctr"/>
                </a:tc>
              </a:tr>
              <a:tr h="0">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H26.8.10</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149</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p>
                  </a:txBody>
                  <a:tcPr marL="68580" marR="68580" marT="0" marB="0" anchor="ctr"/>
                </a:tc>
              </a:tr>
              <a:tr h="0">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H27.7.17</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274</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p>
                  </a:txBody>
                  <a:tcPr marL="68580" marR="68580" marT="0" marB="0" anchor="ctr"/>
                </a:tc>
              </a:tr>
              <a:tr h="234804">
                <a:tc rowSpan="3">
                  <a:txBody>
                    <a:bodyPr/>
                    <a:lstStyle/>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園部</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能勢線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豊能町宿野</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畑野町広野</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2.8</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150</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２</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H26</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完了）</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０</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H25.9.16</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243</a:t>
                      </a:r>
                    </a:p>
                  </a:txBody>
                  <a:tcPr marL="68580" marR="68580" marT="0" marB="0" anchor="ctr"/>
                </a:tc>
                <a:tc>
                  <a:txBody>
                    <a:bodyPr/>
                    <a:lstStyle/>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0">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H26.8.16</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162</a:t>
                      </a: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p>
                  </a:txBody>
                  <a:tcPr marL="68580" marR="68580" marT="0" marB="0" anchor="ctr"/>
                </a:tc>
              </a:tr>
              <a:tr h="33144">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H27.7.17</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221</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p>
                  </a:txBody>
                  <a:tcPr marL="68580" marR="68580" marT="0" marB="0" anchor="ctr"/>
                </a:tc>
              </a:tr>
              <a:tr h="113668">
                <a:tc rowSpan="3">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生駒</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線</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大東市中垣内</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四條畷市上田原</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9.2</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170</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４</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H25</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完了）</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０</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H25.9.16</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332</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土砂崩れ</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44324">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H26.8.10</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219</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109304">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H27.7.18</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188</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bl>
          </a:graphicData>
        </a:graphic>
      </p:graphicFrame>
      <p:sp>
        <p:nvSpPr>
          <p:cNvPr id="7" name="テキスト ボックス 6"/>
          <p:cNvSpPr txBox="1"/>
          <p:nvPr/>
        </p:nvSpPr>
        <p:spPr>
          <a:xfrm>
            <a:off x="100233" y="1255370"/>
            <a:ext cx="8928000" cy="170816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３路線３区間</a:t>
            </a:r>
            <a:r>
              <a:rPr lang="ja-JP" altLang="en-US"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延長</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＝１３．６㎞</a:t>
            </a:r>
            <a:endParaRPr lang="en-US" altLang="ja-JP" sz="24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・規制区間道路に占める割合（延長比）約１２％</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規制区間道路延長</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117.8㎞】</a:t>
            </a:r>
          </a:p>
          <a:p>
            <a:pPr marL="285750" indent="-285750">
              <a:buFont typeface="Wingdings" panose="05000000000000000000" pitchFamily="2" charset="2"/>
              <a:buChar char="Ø"/>
            </a:pPr>
            <a:endParaRPr lang="en-US" altLang="ja-JP" sz="9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285750" indent="-28575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防災</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対策を実</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施し抵抗力も向上しているが、</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規制区間が指定されたままで</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あるため、</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府民に不便を強いている状況</a:t>
            </a:r>
          </a:p>
        </p:txBody>
      </p:sp>
    </p:spTree>
    <p:extLst>
      <p:ext uri="{BB962C8B-B14F-4D97-AF65-F5344CB8AC3E}">
        <p14:creationId xmlns:p14="http://schemas.microsoft.com/office/powerpoint/2010/main" val="2767636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１２．</a:t>
            </a:r>
            <a:r>
              <a:rPr lang="ja-JP" altLang="en-US" dirty="0" smtClean="0">
                <a:latin typeface="HGSｺﾞｼｯｸM" panose="020B0600000000000000" pitchFamily="50" charset="-128"/>
                <a:ea typeface="HGSｺﾞｼｯｸM" panose="020B0600000000000000" pitchFamily="50" charset="-128"/>
              </a:rPr>
              <a:t>要対策箇所が対策済</a:t>
            </a:r>
            <a:r>
              <a:rPr lang="ja-JP" altLang="en-US" dirty="0">
                <a:latin typeface="HGSｺﾞｼｯｸM" panose="020B0600000000000000" pitchFamily="50" charset="-128"/>
                <a:ea typeface="HGSｺﾞｼｯｸM" panose="020B0600000000000000" pitchFamily="50" charset="-128"/>
              </a:rPr>
              <a:t>となった区間</a:t>
            </a:r>
            <a:endParaRPr kumimoji="1" lang="ja-JP" altLang="en-US" dirty="0">
              <a:latin typeface="HGSｺﾞｼｯｸM" panose="020B0600000000000000" pitchFamily="50" charset="-128"/>
              <a:ea typeface="HGSｺﾞｼｯｸM" panose="020B0600000000000000" pitchFamily="50" charset="-128"/>
            </a:endParaRPr>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49</a:t>
            </a:fld>
            <a:endParaRPr kumimoji="1" lang="ja-JP" altLang="en-US"/>
          </a:p>
        </p:txBody>
      </p:sp>
      <p:pic>
        <p:nvPicPr>
          <p:cNvPr id="11" name="図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4008" y="2924944"/>
            <a:ext cx="4368000" cy="3276000"/>
          </a:xfrm>
          <a:prstGeom prst="rect">
            <a:avLst/>
          </a:prstGeom>
        </p:spPr>
      </p:pic>
      <p:pic>
        <p:nvPicPr>
          <p:cNvPr id="15" name="図 14"/>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192" y="2924944"/>
            <a:ext cx="4366800" cy="3276000"/>
          </a:xfrm>
          <a:prstGeom prst="rect">
            <a:avLst/>
          </a:prstGeom>
          <a:noFill/>
          <a:extLst>
            <a:ext uri="{909E8E84-426E-40DD-AFC4-6F175D3DCCD1}">
              <a14:hiddenFill xmlns:a14="http://schemas.microsoft.com/office/drawing/2010/main">
                <a:solidFill>
                  <a:srgbClr val="FFFFFF"/>
                </a:solidFill>
              </a14:hiddenFill>
            </a:ext>
          </a:extLst>
        </p:spPr>
      </p:pic>
      <p:sp>
        <p:nvSpPr>
          <p:cNvPr id="16" name="山形 15"/>
          <p:cNvSpPr>
            <a:spLocks noChangeAspect="1"/>
          </p:cNvSpPr>
          <p:nvPr/>
        </p:nvSpPr>
        <p:spPr>
          <a:xfrm>
            <a:off x="4266820" y="4070651"/>
            <a:ext cx="593212" cy="870517"/>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77631" y="1268760"/>
            <a:ext cx="1886857" cy="1584176"/>
          </a:xfrm>
          <a:prstGeom prst="rect">
            <a:avLst/>
          </a:prstGeom>
        </p:spPr>
      </p:pic>
      <p:sp>
        <p:nvSpPr>
          <p:cNvPr id="17" name="円/楕円 16"/>
          <p:cNvSpPr/>
          <p:nvPr/>
        </p:nvSpPr>
        <p:spPr>
          <a:xfrm>
            <a:off x="7999356" y="1873852"/>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00233" y="1268760"/>
            <a:ext cx="6977398" cy="156966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国道４２３号（箕面市下止々呂美）</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・亀裂</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の多い流れ盤</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構造の</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基盤岩が</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露頭し、</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滑落</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の危険性が高い</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26</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年度　対策完了</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60871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２</a:t>
            </a:r>
            <a:r>
              <a:rPr lang="ja-JP" altLang="en-US" dirty="0" smtClean="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異常気象</a:t>
            </a:r>
            <a:r>
              <a:rPr lang="ja-JP" altLang="en-US" dirty="0" smtClean="0">
                <a:latin typeface="HGSｺﾞｼｯｸM" panose="020B0600000000000000" pitchFamily="50" charset="-128"/>
                <a:ea typeface="HGSｺﾞｼｯｸM" panose="020B0600000000000000" pitchFamily="50" charset="-128"/>
              </a:rPr>
              <a:t>時通行規制の実施</a:t>
            </a:r>
            <a:r>
              <a:rPr lang="ja-JP" altLang="en-US" dirty="0">
                <a:latin typeface="HGSｺﾞｼｯｸM" panose="020B0600000000000000" pitchFamily="50" charset="-128"/>
                <a:ea typeface="HGSｺﾞｼｯｸM" panose="020B0600000000000000" pitchFamily="50" charset="-128"/>
              </a:rPr>
              <a:t>要領</a:t>
            </a:r>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a:t>
            </a:fld>
            <a:endParaRPr kumimoji="1" lang="ja-JP" altLang="en-US"/>
          </a:p>
        </p:txBody>
      </p:sp>
      <p:sp>
        <p:nvSpPr>
          <p:cNvPr id="8" name="正方形/長方形 7"/>
          <p:cNvSpPr/>
          <p:nvPr/>
        </p:nvSpPr>
        <p:spPr>
          <a:xfrm>
            <a:off x="0" y="1412776"/>
            <a:ext cx="9144000" cy="4955203"/>
          </a:xfrm>
          <a:prstGeom prst="rect">
            <a:avLst/>
          </a:prstGeom>
        </p:spPr>
        <p:txBody>
          <a:bodyPr wrap="square">
            <a:spAutoFit/>
          </a:bodyPr>
          <a:lstStyle/>
          <a:p>
            <a:r>
              <a:rPr lang="ja-JP" altLang="en-US" sz="1400" dirty="0">
                <a:latin typeface="HGSｺﾞｼｯｸM" panose="020B0600000000000000" pitchFamily="50" charset="-128"/>
                <a:ea typeface="HGSｺﾞｼｯｸM" panose="020B0600000000000000" pitchFamily="50" charset="-128"/>
              </a:rPr>
              <a:t>（規制区間台帳等の整備）</a:t>
            </a:r>
          </a:p>
          <a:p>
            <a:r>
              <a:rPr lang="ja-JP" altLang="en-US" sz="1400" dirty="0">
                <a:latin typeface="HGSｺﾞｼｯｸM" panose="020B0600000000000000" pitchFamily="50" charset="-128"/>
                <a:ea typeface="HGSｺﾞｼｯｸM" panose="020B0600000000000000" pitchFamily="50" charset="-128"/>
              </a:rPr>
              <a:t>第５条　所長は、前２条の規定により規制区間を指定し、規制基準を作成した場合においては、異常気象時通行</a:t>
            </a:r>
            <a:endParaRPr lang="en-US" altLang="ja-JP" sz="1400" dirty="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規制区間及び道路通行規制基準一覧表</a:t>
            </a:r>
            <a:r>
              <a:rPr lang="en-US" altLang="ja-JP" sz="1400" dirty="0">
                <a:latin typeface="HGSｺﾞｼｯｸM" panose="020B0600000000000000" pitchFamily="50" charset="-128"/>
                <a:ea typeface="HGSｺﾞｼｯｸM" panose="020B0600000000000000" pitchFamily="50" charset="-128"/>
              </a:rPr>
              <a:t>(</a:t>
            </a:r>
            <a:r>
              <a:rPr lang="ja-JP" altLang="en-US" sz="1400" dirty="0">
                <a:latin typeface="HGSｺﾞｼｯｸM" panose="020B0600000000000000" pitchFamily="50" charset="-128"/>
                <a:ea typeface="HGSｺﾞｼｯｸM" panose="020B0600000000000000" pitchFamily="50" charset="-128"/>
              </a:rPr>
              <a:t>様式１</a:t>
            </a:r>
            <a:r>
              <a:rPr lang="en-US" altLang="ja-JP" sz="1400" dirty="0">
                <a:latin typeface="HGSｺﾞｼｯｸM" panose="020B0600000000000000" pitchFamily="50" charset="-128"/>
                <a:ea typeface="HGSｺﾞｼｯｸM" panose="020B0600000000000000" pitchFamily="50" charset="-128"/>
              </a:rPr>
              <a:t>)</a:t>
            </a:r>
            <a:r>
              <a:rPr lang="ja-JP" altLang="en-US" sz="1400" dirty="0" err="1">
                <a:latin typeface="HGSｺﾞｼｯｸM" panose="020B0600000000000000" pitchFamily="50" charset="-128"/>
                <a:ea typeface="HGSｺﾞｼｯｸM" panose="020B0600000000000000" pitchFamily="50" charset="-128"/>
              </a:rPr>
              <a:t>、</a:t>
            </a:r>
            <a:r>
              <a:rPr lang="ja-JP" altLang="en-US" sz="1400" dirty="0">
                <a:latin typeface="HGSｺﾞｼｯｸM" panose="020B0600000000000000" pitchFamily="50" charset="-128"/>
                <a:ea typeface="HGSｺﾞｼｯｸM" panose="020B0600000000000000" pitchFamily="50" charset="-128"/>
              </a:rPr>
              <a:t>規制区間台帳（様式２）を作成し、その２部を道路環</a:t>
            </a:r>
            <a:endParaRPr lang="en-US" altLang="ja-JP" sz="1400" dirty="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境課長に報告するとともに、１部を警察本部警備課長、同交通規制課長及び所轄警察署長にそれぞれ通</a:t>
            </a:r>
            <a:endParaRPr lang="en-US" altLang="ja-JP" sz="1400" dirty="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a:t>
            </a:r>
            <a:r>
              <a:rPr lang="ja-JP" altLang="en-US" sz="1400" dirty="0" err="1">
                <a:latin typeface="HGSｺﾞｼｯｸM" panose="020B0600000000000000" pitchFamily="50" charset="-128"/>
                <a:ea typeface="HGSｺﾞｼｯｸM" panose="020B0600000000000000" pitchFamily="50" charset="-128"/>
              </a:rPr>
              <a:t>知する</a:t>
            </a:r>
            <a:r>
              <a:rPr lang="ja-JP" altLang="en-US" sz="1400" dirty="0">
                <a:latin typeface="HGSｺﾞｼｯｸM" panose="020B0600000000000000" pitchFamily="50" charset="-128"/>
                <a:ea typeface="HGSｺﾞｼｯｸM" panose="020B0600000000000000" pitchFamily="50" charset="-128"/>
              </a:rPr>
              <a:t>。</a:t>
            </a:r>
          </a:p>
          <a:p>
            <a:r>
              <a:rPr lang="ja-JP" altLang="en-US" sz="1400" dirty="0">
                <a:latin typeface="HGSｺﾞｼｯｸM" panose="020B0600000000000000" pitchFamily="50" charset="-128"/>
                <a:ea typeface="HGSｺﾞｼｯｸM" panose="020B0600000000000000" pitchFamily="50" charset="-128"/>
              </a:rPr>
              <a:t>　　２　所長は、前項の台帳等に補正の必要が生じたときは、遅滞なく補正し、その旨を道路環境課長に</a:t>
            </a:r>
            <a:r>
              <a:rPr lang="ja-JP" altLang="en-US" sz="1400" dirty="0" err="1">
                <a:latin typeface="HGSｺﾞｼｯｸM" panose="020B0600000000000000" pitchFamily="50" charset="-128"/>
                <a:ea typeface="HGSｺﾞｼｯｸM" panose="020B0600000000000000" pitchFamily="50" charset="-128"/>
              </a:rPr>
              <a:t>報告す</a:t>
            </a:r>
            <a:endParaRPr lang="en-US" altLang="ja-JP" sz="1400" dirty="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a:t>
            </a:r>
            <a:r>
              <a:rPr lang="ja-JP" altLang="en-US" sz="1400" dirty="0" err="1">
                <a:latin typeface="HGSｺﾞｼｯｸM" panose="020B0600000000000000" pitchFamily="50" charset="-128"/>
                <a:ea typeface="HGSｺﾞｼｯｸM" panose="020B0600000000000000" pitchFamily="50" charset="-128"/>
              </a:rPr>
              <a:t>ると</a:t>
            </a:r>
            <a:r>
              <a:rPr lang="ja-JP" altLang="en-US" sz="1400" dirty="0">
                <a:latin typeface="HGSｺﾞｼｯｸM" panose="020B0600000000000000" pitchFamily="50" charset="-128"/>
                <a:ea typeface="HGSｺﾞｼｯｸM" panose="020B0600000000000000" pitchFamily="50" charset="-128"/>
              </a:rPr>
              <a:t>ともに、警察本部警備課長、同交通規制課長及び所轄警察署長に通知する</a:t>
            </a:r>
            <a:r>
              <a:rPr lang="ja-JP" altLang="en-US" sz="1400" dirty="0" smtClean="0">
                <a:latin typeface="HGSｺﾞｼｯｸM" panose="020B0600000000000000" pitchFamily="50" charset="-128"/>
                <a:ea typeface="HGSｺﾞｼｯｸM" panose="020B0600000000000000" pitchFamily="50" charset="-128"/>
              </a:rPr>
              <a:t>。</a:t>
            </a:r>
            <a:endParaRPr lang="en-US" altLang="ja-JP" sz="1400" dirty="0" smtClean="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（通行規制区間等の広報）　</a:t>
            </a:r>
          </a:p>
          <a:p>
            <a:r>
              <a:rPr lang="ja-JP" altLang="en-US" sz="1400" dirty="0">
                <a:latin typeface="HGSｺﾞｼｯｸM" panose="020B0600000000000000" pitchFamily="50" charset="-128"/>
                <a:ea typeface="HGSｺﾞｼｯｸM" panose="020B0600000000000000" pitchFamily="50" charset="-128"/>
              </a:rPr>
              <a:t>第６条　所長は、第３条及び第４条の規定によりそれぞれ規制区間を指定し、規制基準を作成した場合において</a:t>
            </a:r>
            <a:r>
              <a:rPr lang="ja-JP" altLang="en-US" sz="1400" dirty="0" smtClean="0">
                <a:latin typeface="HGSｺﾞｼｯｸM" panose="020B0600000000000000" pitchFamily="50" charset="-128"/>
                <a:ea typeface="HGSｺﾞｼｯｸM" panose="020B0600000000000000" pitchFamily="50" charset="-128"/>
              </a:rPr>
              <a:t>、</a:t>
            </a:r>
            <a:endParaRPr lang="en-US" altLang="ja-JP" sz="1400" dirty="0" smtClean="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a:t>
            </a:r>
            <a:r>
              <a:rPr lang="ja-JP" altLang="en-US" sz="1400" dirty="0" smtClean="0">
                <a:latin typeface="HGSｺﾞｼｯｸM" panose="020B0600000000000000" pitchFamily="50" charset="-128"/>
                <a:ea typeface="HGSｺﾞｼｯｸM" panose="020B0600000000000000" pitchFamily="50" charset="-128"/>
              </a:rPr>
              <a:t>　　　規制</a:t>
            </a:r>
            <a:r>
              <a:rPr lang="ja-JP" altLang="en-US" sz="1400" dirty="0">
                <a:latin typeface="HGSｺﾞｼｯｸM" panose="020B0600000000000000" pitchFamily="50" charset="-128"/>
                <a:ea typeface="HGSｺﾞｼｯｸM" panose="020B0600000000000000" pitchFamily="50" charset="-128"/>
              </a:rPr>
              <a:t>区間の起終点及び主要地点に規制区間、規制雨量及び規制内容を明記した標識（別紙１のＡ・Ｂ</a:t>
            </a:r>
            <a:r>
              <a:rPr lang="ja-JP" altLang="en-US" sz="1400" dirty="0" smtClean="0">
                <a:latin typeface="HGSｺﾞｼｯｸM" panose="020B0600000000000000" pitchFamily="50" charset="-128"/>
                <a:ea typeface="HGSｺﾞｼｯｸM" panose="020B0600000000000000" pitchFamily="50" charset="-128"/>
              </a:rPr>
              <a:t>）</a:t>
            </a:r>
            <a:endParaRPr lang="en-US" altLang="ja-JP" sz="1400" dirty="0" smtClean="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a:t>
            </a:r>
            <a:r>
              <a:rPr lang="ja-JP" altLang="en-US" sz="1400" dirty="0" smtClean="0">
                <a:latin typeface="HGSｺﾞｼｯｸM" panose="020B0600000000000000" pitchFamily="50" charset="-128"/>
                <a:ea typeface="HGSｺﾞｼｯｸM" panose="020B0600000000000000" pitchFamily="50" charset="-128"/>
              </a:rPr>
              <a:t>　　　を</a:t>
            </a:r>
            <a:r>
              <a:rPr lang="ja-JP" altLang="en-US" sz="1400" dirty="0">
                <a:latin typeface="HGSｺﾞｼｯｸM" panose="020B0600000000000000" pitchFamily="50" charset="-128"/>
                <a:ea typeface="HGSｺﾞｼｯｸM" panose="020B0600000000000000" pitchFamily="50" charset="-128"/>
              </a:rPr>
              <a:t>設置し、道路利用者や沿道住民に周知しなければならない。</a:t>
            </a:r>
          </a:p>
          <a:p>
            <a:r>
              <a:rPr lang="ja-JP" altLang="en-US" sz="1400" dirty="0" smtClean="0">
                <a:latin typeface="HGSｺﾞｼｯｸM" panose="020B0600000000000000" pitchFamily="50" charset="-128"/>
                <a:ea typeface="HGSｺﾞｼｯｸM" panose="020B0600000000000000" pitchFamily="50" charset="-128"/>
              </a:rPr>
              <a:t>（</a:t>
            </a:r>
            <a:r>
              <a:rPr lang="ja-JP" altLang="en-US" sz="1400" dirty="0">
                <a:latin typeface="HGSｺﾞｼｯｸM" panose="020B0600000000000000" pitchFamily="50" charset="-128"/>
                <a:ea typeface="HGSｺﾞｼｯｸM" panose="020B0600000000000000" pitchFamily="50" charset="-128"/>
              </a:rPr>
              <a:t>パトロールの強化）</a:t>
            </a:r>
          </a:p>
          <a:p>
            <a:r>
              <a:rPr lang="ja-JP" altLang="en-US" sz="1400" dirty="0">
                <a:latin typeface="HGSｺﾞｼｯｸM" panose="020B0600000000000000" pitchFamily="50" charset="-128"/>
                <a:ea typeface="HGSｺﾞｼｯｸM" panose="020B0600000000000000" pitchFamily="50" charset="-128"/>
              </a:rPr>
              <a:t>第７条　所長は、異常気象時においては道路パトロール実施要領に基づきパトロールを強化し、</a:t>
            </a:r>
            <a:r>
              <a:rPr lang="ja-JP" altLang="en-US" sz="1400" dirty="0" smtClean="0">
                <a:latin typeface="HGSｺﾞｼｯｸM" panose="020B0600000000000000" pitchFamily="50" charset="-128"/>
                <a:ea typeface="HGSｺﾞｼｯｸM" panose="020B0600000000000000" pitchFamily="50" charset="-128"/>
              </a:rPr>
              <a:t>パトロール報告</a:t>
            </a:r>
            <a:endParaRPr lang="en-US" altLang="ja-JP" sz="1400" dirty="0" smtClean="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a:t>
            </a:r>
            <a:r>
              <a:rPr lang="ja-JP" altLang="en-US" sz="1400" dirty="0" smtClean="0">
                <a:latin typeface="HGSｺﾞｼｯｸM" panose="020B0600000000000000" pitchFamily="50" charset="-128"/>
                <a:ea typeface="HGSｺﾞｼｯｸM" panose="020B0600000000000000" pitchFamily="50" charset="-128"/>
              </a:rPr>
              <a:t>　　　（</a:t>
            </a:r>
            <a:r>
              <a:rPr lang="ja-JP" altLang="en-US" sz="1400" dirty="0">
                <a:latin typeface="HGSｺﾞｼｯｸM" panose="020B0600000000000000" pitchFamily="50" charset="-128"/>
                <a:ea typeface="HGSｺﾞｼｯｸM" panose="020B0600000000000000" pitchFamily="50" charset="-128"/>
              </a:rPr>
              <a:t>日報）により</a:t>
            </a:r>
            <a:r>
              <a:rPr lang="ja-JP" altLang="en-US" sz="1400" dirty="0" smtClean="0">
                <a:latin typeface="HGSｺﾞｼｯｸM" panose="020B0600000000000000" pitchFamily="50" charset="-128"/>
                <a:ea typeface="HGSｺﾞｼｯｸM" panose="020B0600000000000000" pitchFamily="50" charset="-128"/>
              </a:rPr>
              <a:t>道路</a:t>
            </a:r>
            <a:r>
              <a:rPr lang="ja-JP" altLang="en-US" sz="1400" dirty="0">
                <a:latin typeface="HGSｺﾞｼｯｸM" panose="020B0600000000000000" pitchFamily="50" charset="-128"/>
                <a:ea typeface="HGSｺﾞｼｯｸM" panose="020B0600000000000000" pitchFamily="50" charset="-128"/>
              </a:rPr>
              <a:t>及び交通の状況を把握しておく。</a:t>
            </a:r>
          </a:p>
          <a:p>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a:t>
            </a:r>
            <a:r>
              <a:rPr lang="ja-JP" altLang="en-US" sz="1600" b="1" u="sng" dirty="0">
                <a:solidFill>
                  <a:srgbClr val="FF0000"/>
                </a:solidFill>
                <a:latin typeface="HGSｺﾞｼｯｸM" panose="020B0600000000000000" pitchFamily="50" charset="-128"/>
                <a:ea typeface="HGSｺﾞｼｯｸM" panose="020B0600000000000000" pitchFamily="50" charset="-128"/>
              </a:rPr>
              <a:t>通行規制）</a:t>
            </a:r>
          </a:p>
          <a:p>
            <a:r>
              <a:rPr lang="ja-JP" altLang="en-US" sz="1600" b="1" u="sng" dirty="0">
                <a:solidFill>
                  <a:srgbClr val="FF0000"/>
                </a:solidFill>
                <a:latin typeface="HGSｺﾞｼｯｸM" panose="020B0600000000000000" pitchFamily="50" charset="-128"/>
                <a:ea typeface="HGSｺﾞｼｯｸM" panose="020B0600000000000000" pitchFamily="50" charset="-128"/>
              </a:rPr>
              <a:t>第８条　通行規制の実施は、規制基準に基づき</a:t>
            </a:r>
            <a:r>
              <a:rPr lang="ja-JP" altLang="en-US" sz="1600" dirty="0">
                <a:latin typeface="HGSｺﾞｼｯｸM" panose="020B0600000000000000" pitchFamily="50" charset="-128"/>
                <a:ea typeface="HGSｺﾞｼｯｸM" panose="020B0600000000000000" pitchFamily="50" charset="-128"/>
              </a:rPr>
              <a:t>所長が</a:t>
            </a:r>
            <a:r>
              <a:rPr lang="ja-JP" altLang="en-US" sz="1600" b="1" u="sng" dirty="0">
                <a:solidFill>
                  <a:srgbClr val="FF0000"/>
                </a:solidFill>
                <a:latin typeface="HGSｺﾞｼｯｸM" panose="020B0600000000000000" pitchFamily="50" charset="-128"/>
                <a:ea typeface="HGSｺﾞｼｯｸM" panose="020B0600000000000000" pitchFamily="50" charset="-128"/>
              </a:rPr>
              <a:t>行う</a:t>
            </a:r>
            <a:r>
              <a:rPr lang="ja-JP" altLang="en-US" sz="1600" dirty="0">
                <a:latin typeface="HGSｺﾞｼｯｸM" panose="020B0600000000000000" pitchFamily="50" charset="-128"/>
                <a:ea typeface="HGSｺﾞｼｯｸM" panose="020B0600000000000000" pitchFamily="50" charset="-128"/>
              </a:rPr>
              <a:t>ものとする。また、所長は、</a:t>
            </a:r>
            <a:r>
              <a:rPr lang="ja-JP" altLang="en-US" sz="1600" b="1" u="sng" dirty="0">
                <a:solidFill>
                  <a:srgbClr val="FF0000"/>
                </a:solidFill>
                <a:latin typeface="HGSｺﾞｼｯｸM" panose="020B0600000000000000" pitchFamily="50" charset="-128"/>
                <a:ea typeface="HGSｺﾞｼｯｸM" panose="020B0600000000000000" pitchFamily="50" charset="-128"/>
              </a:rPr>
              <a:t>規制</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基準</a:t>
            </a:r>
            <a:endParaRPr lang="en-US" altLang="ja-JP" sz="1600" b="1" u="sng" dirty="0" smtClean="0">
              <a:solidFill>
                <a:srgbClr val="FF0000"/>
              </a:solidFill>
              <a:latin typeface="HGSｺﾞｼｯｸM" panose="020B0600000000000000" pitchFamily="50" charset="-128"/>
              <a:ea typeface="HGSｺﾞｼｯｸM" panose="020B0600000000000000" pitchFamily="50" charset="-128"/>
            </a:endParaRPr>
          </a:p>
          <a:p>
            <a:r>
              <a:rPr lang="ja-JP" altLang="en-US" sz="1600" b="1" dirty="0">
                <a:solidFill>
                  <a:srgbClr val="FF0000"/>
                </a:solidFill>
                <a:latin typeface="HGSｺﾞｼｯｸM" panose="020B0600000000000000" pitchFamily="50" charset="-128"/>
                <a:ea typeface="HGSｺﾞｼｯｸM" panose="020B0600000000000000" pitchFamily="50" charset="-128"/>
              </a:rPr>
              <a:t>　</a:t>
            </a:r>
            <a:r>
              <a:rPr lang="ja-JP" altLang="en-US" sz="1600" b="1" dirty="0" smtClean="0">
                <a:solidFill>
                  <a:srgbClr val="FF0000"/>
                </a:solidFill>
                <a:latin typeface="HGSｺﾞｼｯｸM" panose="020B0600000000000000" pitchFamily="50" charset="-128"/>
                <a:ea typeface="HGSｺﾞｼｯｸM" panose="020B0600000000000000" pitchFamily="50" charset="-128"/>
              </a:rPr>
              <a:t>　　　</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に</a:t>
            </a:r>
            <a:r>
              <a:rPr lang="ja-JP" altLang="en-US" sz="1600" b="1" u="sng" dirty="0">
                <a:solidFill>
                  <a:srgbClr val="FF0000"/>
                </a:solidFill>
                <a:latin typeface="HGSｺﾞｼｯｸM" panose="020B0600000000000000" pitchFamily="50" charset="-128"/>
                <a:ea typeface="HGSｺﾞｼｯｸM" panose="020B0600000000000000" pitchFamily="50" charset="-128"/>
              </a:rPr>
              <a:t>達しない</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場合でも</a:t>
            </a:r>
            <a:r>
              <a:rPr lang="ja-JP" altLang="en-US" sz="1600" b="1" u="sng" dirty="0">
                <a:solidFill>
                  <a:srgbClr val="FF0000"/>
                </a:solidFill>
                <a:latin typeface="HGSｺﾞｼｯｸM" panose="020B0600000000000000" pitchFamily="50" charset="-128"/>
                <a:ea typeface="HGSｺﾞｼｯｸM" panose="020B0600000000000000" pitchFamily="50" charset="-128"/>
              </a:rPr>
              <a:t>落石、崩壊</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等の</a:t>
            </a:r>
            <a:r>
              <a:rPr lang="ja-JP" altLang="en-US" sz="1600" b="1" u="sng" dirty="0">
                <a:solidFill>
                  <a:srgbClr val="FF0000"/>
                </a:solidFill>
                <a:latin typeface="HGSｺﾞｼｯｸM" panose="020B0600000000000000" pitchFamily="50" charset="-128"/>
                <a:ea typeface="HGSｺﾞｼｯｸM" panose="020B0600000000000000" pitchFamily="50" charset="-128"/>
              </a:rPr>
              <a:t>発生が予想され道路の通行が危険と判断される</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とき</a:t>
            </a:r>
            <a:endParaRPr lang="en-US" altLang="ja-JP" sz="1600" b="1" u="sng" dirty="0" smtClean="0">
              <a:solidFill>
                <a:srgbClr val="FF0000"/>
              </a:solidFill>
              <a:latin typeface="HGSｺﾞｼｯｸM" panose="020B0600000000000000" pitchFamily="50" charset="-128"/>
              <a:ea typeface="HGSｺﾞｼｯｸM" panose="020B0600000000000000" pitchFamily="50" charset="-128"/>
            </a:endParaRPr>
          </a:p>
          <a:p>
            <a:r>
              <a:rPr lang="ja-JP" altLang="en-US" sz="1600" b="1" dirty="0">
                <a:solidFill>
                  <a:srgbClr val="FF0000"/>
                </a:solidFill>
                <a:latin typeface="HGSｺﾞｼｯｸM" panose="020B0600000000000000" pitchFamily="50" charset="-128"/>
                <a:ea typeface="HGSｺﾞｼｯｸM" panose="020B0600000000000000" pitchFamily="50" charset="-128"/>
              </a:rPr>
              <a:t>　</a:t>
            </a:r>
            <a:r>
              <a:rPr lang="ja-JP" altLang="en-US" sz="1600" b="1" dirty="0" smtClean="0">
                <a:solidFill>
                  <a:srgbClr val="FF0000"/>
                </a:solidFill>
                <a:latin typeface="HGSｺﾞｼｯｸM" panose="020B0600000000000000" pitchFamily="50" charset="-128"/>
                <a:ea typeface="HGSｺﾞｼｯｸM" panose="020B0600000000000000" pitchFamily="50" charset="-128"/>
              </a:rPr>
              <a:t>　　　</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は</a:t>
            </a:r>
            <a:r>
              <a:rPr lang="ja-JP" altLang="en-US" sz="1600" b="1" u="sng" dirty="0">
                <a:solidFill>
                  <a:srgbClr val="FF0000"/>
                </a:solidFill>
                <a:latin typeface="HGSｺﾞｼｯｸM" panose="020B0600000000000000" pitchFamily="50" charset="-128"/>
                <a:ea typeface="HGSｺﾞｼｯｸM" panose="020B0600000000000000" pitchFamily="50" charset="-128"/>
              </a:rPr>
              <a:t>、通行規制を実施すること</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ができる</a:t>
            </a:r>
            <a:r>
              <a:rPr lang="ja-JP" altLang="en-US" sz="1600" b="1" u="sng" dirty="0">
                <a:solidFill>
                  <a:srgbClr val="FF0000"/>
                </a:solidFill>
                <a:latin typeface="HGSｺﾞｼｯｸM" panose="020B0600000000000000" pitchFamily="50" charset="-128"/>
                <a:ea typeface="HGSｺﾞｼｯｸM" panose="020B0600000000000000" pitchFamily="50" charset="-128"/>
              </a:rPr>
              <a:t>。</a:t>
            </a:r>
          </a:p>
          <a:p>
            <a:r>
              <a:rPr lang="ja-JP" altLang="en-US" sz="1400" dirty="0" smtClean="0">
                <a:latin typeface="HGSｺﾞｼｯｸM" panose="020B0600000000000000" pitchFamily="50" charset="-128"/>
                <a:ea typeface="HGSｺﾞｼｯｸM" panose="020B0600000000000000" pitchFamily="50" charset="-128"/>
              </a:rPr>
              <a:t>　　２</a:t>
            </a:r>
            <a:r>
              <a:rPr lang="ja-JP" altLang="en-US" sz="1400" dirty="0">
                <a:latin typeface="HGSｺﾞｼｯｸM" panose="020B0600000000000000" pitchFamily="50" charset="-128"/>
                <a:ea typeface="HGSｺﾞｼｯｸM" panose="020B0600000000000000" pitchFamily="50" charset="-128"/>
              </a:rPr>
              <a:t>　所長は、通行規制を行ったときは、警察本部交通規制課長（交通情報センター）、所轄警察署長、</a:t>
            </a:r>
            <a:r>
              <a:rPr lang="ja-JP" altLang="en-US" sz="1400" dirty="0" smtClean="0">
                <a:latin typeface="HGSｺﾞｼｯｸM" panose="020B0600000000000000" pitchFamily="50" charset="-128"/>
                <a:ea typeface="HGSｺﾞｼｯｸM" panose="020B0600000000000000" pitchFamily="50" charset="-128"/>
              </a:rPr>
              <a:t>関係</a:t>
            </a:r>
            <a:endParaRPr lang="en-US" altLang="ja-JP" sz="1400" dirty="0" smtClean="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a:t>
            </a:r>
            <a:r>
              <a:rPr lang="ja-JP" altLang="en-US" sz="1400" dirty="0" smtClean="0">
                <a:latin typeface="HGSｺﾞｼｯｸM" panose="020B0600000000000000" pitchFamily="50" charset="-128"/>
                <a:ea typeface="HGSｺﾞｼｯｸM" panose="020B0600000000000000" pitchFamily="50" charset="-128"/>
              </a:rPr>
              <a:t>　　　道路</a:t>
            </a:r>
            <a:r>
              <a:rPr lang="ja-JP" altLang="en-US" sz="1400" dirty="0">
                <a:latin typeface="HGSｺﾞｼｯｸM" panose="020B0600000000000000" pitchFamily="50" charset="-128"/>
                <a:ea typeface="HGSｺﾞｼｯｸM" panose="020B0600000000000000" pitchFamily="50" charset="-128"/>
              </a:rPr>
              <a:t>環境管理者</a:t>
            </a:r>
            <a:r>
              <a:rPr lang="ja-JP" altLang="en-US" sz="1400" dirty="0" smtClean="0">
                <a:latin typeface="HGSｺﾞｼｯｸM" panose="020B0600000000000000" pitchFamily="50" charset="-128"/>
                <a:ea typeface="HGSｺﾞｼｯｸM" panose="020B0600000000000000" pitchFamily="50" charset="-128"/>
              </a:rPr>
              <a:t>、消防</a:t>
            </a:r>
            <a:r>
              <a:rPr lang="ja-JP" altLang="en-US" sz="1400" dirty="0">
                <a:latin typeface="HGSｺﾞｼｯｸM" panose="020B0600000000000000" pitchFamily="50" charset="-128"/>
                <a:ea typeface="HGSｺﾞｼｯｸM" panose="020B0600000000000000" pitchFamily="50" charset="-128"/>
              </a:rPr>
              <a:t>機関及び関係交通機関等に対して通行規制の内容を通知するとともに、関係</a:t>
            </a:r>
            <a:r>
              <a:rPr lang="ja-JP" altLang="en-US" sz="1400" dirty="0" smtClean="0">
                <a:latin typeface="HGSｺﾞｼｯｸM" panose="020B0600000000000000" pitchFamily="50" charset="-128"/>
                <a:ea typeface="HGSｺﾞｼｯｸM" panose="020B0600000000000000" pitchFamily="50" charset="-128"/>
              </a:rPr>
              <a:t>警察</a:t>
            </a:r>
            <a:endParaRPr lang="en-US" altLang="ja-JP" sz="1400" dirty="0" smtClean="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a:t>
            </a:r>
            <a:r>
              <a:rPr lang="ja-JP" altLang="en-US" sz="1400" dirty="0" smtClean="0">
                <a:latin typeface="HGSｺﾞｼｯｸM" panose="020B0600000000000000" pitchFamily="50" charset="-128"/>
                <a:ea typeface="HGSｺﾞｼｯｸM" panose="020B0600000000000000" pitchFamily="50" charset="-128"/>
              </a:rPr>
              <a:t>　　　署長</a:t>
            </a:r>
            <a:r>
              <a:rPr lang="ja-JP" altLang="en-US" sz="1400" dirty="0">
                <a:latin typeface="HGSｺﾞｼｯｸM" panose="020B0600000000000000" pitchFamily="50" charset="-128"/>
                <a:ea typeface="HGSｺﾞｼｯｸM" panose="020B0600000000000000" pitchFamily="50" charset="-128"/>
              </a:rPr>
              <a:t>に対する通知を所轄警察署長</a:t>
            </a:r>
            <a:r>
              <a:rPr lang="ja-JP" altLang="en-US" sz="1400" dirty="0" smtClean="0">
                <a:latin typeface="HGSｺﾞｼｯｸM" panose="020B0600000000000000" pitchFamily="50" charset="-128"/>
                <a:ea typeface="HGSｺﾞｼｯｸM" panose="020B0600000000000000" pitchFamily="50" charset="-128"/>
              </a:rPr>
              <a:t>に依頼</a:t>
            </a:r>
            <a:r>
              <a:rPr lang="ja-JP" altLang="en-US" sz="1400" dirty="0">
                <a:latin typeface="HGSｺﾞｼｯｸM" panose="020B0600000000000000" pitchFamily="50" charset="-128"/>
                <a:ea typeface="HGSｺﾞｼｯｸM" panose="020B0600000000000000" pitchFamily="50" charset="-128"/>
              </a:rPr>
              <a:t>する。</a:t>
            </a:r>
          </a:p>
          <a:p>
            <a:r>
              <a:rPr lang="ja-JP" altLang="en-US" sz="1400" dirty="0" smtClean="0">
                <a:latin typeface="HGSｺﾞｼｯｸM" panose="020B0600000000000000" pitchFamily="50" charset="-128"/>
                <a:ea typeface="HGSｺﾞｼｯｸM" panose="020B0600000000000000" pitchFamily="50" charset="-128"/>
              </a:rPr>
              <a:t>　　３</a:t>
            </a:r>
            <a:r>
              <a:rPr lang="ja-JP" altLang="en-US" sz="1400" dirty="0">
                <a:latin typeface="HGSｺﾞｼｯｸM" panose="020B0600000000000000" pitchFamily="50" charset="-128"/>
                <a:ea typeface="HGSｺﾞｼｯｸM" panose="020B0600000000000000" pitchFamily="50" charset="-128"/>
              </a:rPr>
              <a:t>　所長は、通行規制を行ったときは、直ちに道路環境課長に報告しなければならない</a:t>
            </a:r>
            <a:r>
              <a:rPr lang="ja-JP" altLang="en-US" sz="1400" dirty="0" smtClean="0">
                <a:latin typeface="HGSｺﾞｼｯｸM" panose="020B0600000000000000" pitchFamily="50" charset="-128"/>
                <a:ea typeface="HGSｺﾞｼｯｸM" panose="020B0600000000000000" pitchFamily="50" charset="-128"/>
              </a:rPr>
              <a:t>。</a:t>
            </a:r>
            <a:endParaRPr lang="ja-JP" altLang="en-US" sz="14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1444080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143" y="2958861"/>
            <a:ext cx="4368000" cy="3276000"/>
          </a:xfrm>
          <a:prstGeom prst="rect">
            <a:avLst/>
          </a:prstGeom>
        </p:spPr>
      </p:pic>
      <p:sp>
        <p:nvSpPr>
          <p:cNvPr id="7"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１２．</a:t>
            </a:r>
            <a:r>
              <a:rPr lang="ja-JP" altLang="en-US" dirty="0" smtClean="0">
                <a:latin typeface="HGSｺﾞｼｯｸM" panose="020B0600000000000000" pitchFamily="50" charset="-128"/>
                <a:ea typeface="HGSｺﾞｼｯｸM" panose="020B0600000000000000" pitchFamily="50" charset="-128"/>
              </a:rPr>
              <a:t>要対策箇所が対策済</a:t>
            </a:r>
            <a:r>
              <a:rPr lang="ja-JP" altLang="en-US" dirty="0">
                <a:latin typeface="HGSｺﾞｼｯｸM" panose="020B0600000000000000" pitchFamily="50" charset="-128"/>
                <a:ea typeface="HGSｺﾞｼｯｸM" panose="020B0600000000000000" pitchFamily="50" charset="-128"/>
              </a:rPr>
              <a:t>となった区間</a:t>
            </a:r>
            <a:endParaRPr kumimoji="1" lang="ja-JP" altLang="en-US" dirty="0">
              <a:latin typeface="HGSｺﾞｼｯｸM" panose="020B0600000000000000" pitchFamily="50" charset="-128"/>
              <a:ea typeface="HGSｺﾞｼｯｸM" panose="020B0600000000000000" pitchFamily="50" charset="-128"/>
            </a:endParaRPr>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50</a:t>
            </a:fld>
            <a:endParaRPr kumimoji="1" lang="ja-JP" altLang="en-US"/>
          </a:p>
        </p:txBody>
      </p:sp>
      <p:sp>
        <p:nvSpPr>
          <p:cNvPr id="14" name="テキスト ボックス 13"/>
          <p:cNvSpPr txBox="1"/>
          <p:nvPr/>
        </p:nvSpPr>
        <p:spPr>
          <a:xfrm>
            <a:off x="100233" y="1268760"/>
            <a:ext cx="7064055" cy="156966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主要地方道大阪生駒線（大東市）</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・段差を崩壊</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跡が認められ、風化花崗岩</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から</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なる</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地質は小康状態を</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保っており危険。</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・平成</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25</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年度　対策完了</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477" y="2975826"/>
            <a:ext cx="4368000" cy="3276000"/>
          </a:xfrm>
          <a:prstGeom prst="rect">
            <a:avLst/>
          </a:prstGeom>
        </p:spPr>
      </p:pic>
      <p:sp>
        <p:nvSpPr>
          <p:cNvPr id="16" name="山形 15"/>
          <p:cNvSpPr>
            <a:spLocks noChangeAspect="1"/>
          </p:cNvSpPr>
          <p:nvPr/>
        </p:nvSpPr>
        <p:spPr>
          <a:xfrm>
            <a:off x="4266820" y="4056137"/>
            <a:ext cx="593212" cy="870517"/>
          </a:xfrm>
          <a:prstGeom prst="chevro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9" name="図 1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263428" y="1239723"/>
            <a:ext cx="1645728" cy="1584185"/>
          </a:xfrm>
          <a:prstGeom prst="rect">
            <a:avLst/>
          </a:prstGeom>
        </p:spPr>
      </p:pic>
      <p:sp>
        <p:nvSpPr>
          <p:cNvPr id="20" name="円/楕円 19"/>
          <p:cNvSpPr/>
          <p:nvPr/>
        </p:nvSpPr>
        <p:spPr>
          <a:xfrm>
            <a:off x="7740352" y="2132864"/>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597239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１３．課題認識</a:t>
            </a:r>
            <a:endParaRPr kumimoji="1" lang="ja-JP" altLang="en-US"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smtClean="0"/>
              <a:t>資料６</a:t>
            </a:r>
            <a:endParaRPr kumimoji="1" lang="ja-JP" altLang="en-US" dirty="0"/>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51</a:t>
            </a:fld>
            <a:endParaRPr kumimoji="1" lang="ja-JP" altLang="en-US"/>
          </a:p>
        </p:txBody>
      </p:sp>
      <p:sp>
        <p:nvSpPr>
          <p:cNvPr id="4" name="テキスト ボックス 3"/>
          <p:cNvSpPr txBox="1"/>
          <p:nvPr/>
        </p:nvSpPr>
        <p:spPr>
          <a:xfrm>
            <a:off x="100233" y="1412776"/>
            <a:ext cx="8928000" cy="1384995"/>
          </a:xfrm>
          <a:prstGeom prst="rect">
            <a:avLst/>
          </a:prstGeom>
          <a:noFill/>
        </p:spPr>
        <p:txBody>
          <a:bodyPr wrap="square" rtlCol="0">
            <a:spAutoFit/>
          </a:bodyPr>
          <a:lstStyle/>
          <a:p>
            <a:pPr marL="457200" indent="-457200">
              <a:buFont typeface="Wingdings" panose="05000000000000000000" pitchFamily="2" charset="2"/>
              <a:buChar char="Ø"/>
            </a:pPr>
            <a:r>
              <a:rPr lang="ja-JP" altLang="en-US" sz="32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通行規制に</a:t>
            </a:r>
            <a:r>
              <a:rPr lang="ja-JP" altLang="en-US" sz="3200"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伴う道路利用者の影響が</a:t>
            </a:r>
            <a:r>
              <a:rPr lang="ja-JP" altLang="en-US" sz="32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大きい</a:t>
            </a:r>
            <a:endParaRPr lang="en-US" altLang="ja-JP" sz="32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endParaRPr lang="en-US" altLang="ja-JP"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32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規制区間、規制基準の安全性</a:t>
            </a:r>
            <a:r>
              <a:rPr lang="ja-JP" altLang="en-US" sz="3200"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の</a:t>
            </a:r>
            <a:r>
              <a:rPr lang="ja-JP" altLang="en-US" sz="32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見極め</a:t>
            </a:r>
            <a:endParaRPr lang="ja-JP" altLang="en-US" sz="3200"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5" name="テキスト ボックス 4"/>
          <p:cNvSpPr txBox="1"/>
          <p:nvPr/>
        </p:nvSpPr>
        <p:spPr>
          <a:xfrm>
            <a:off x="539552" y="3128769"/>
            <a:ext cx="8064896" cy="2677656"/>
          </a:xfrm>
          <a:prstGeom prst="rect">
            <a:avLst/>
          </a:prstGeom>
          <a:noFill/>
          <a:ln>
            <a:solidFill>
              <a:schemeClr val="tx1"/>
            </a:solidFill>
            <a:prstDash val="dash"/>
          </a:ln>
        </p:spPr>
        <p:txBody>
          <a:bodyPr wrap="square" rtlCol="0">
            <a:spAutoFit/>
          </a:bodyPr>
          <a:lstStyle/>
          <a:p>
            <a:pPr marL="457200" indent="-457200">
              <a:buFont typeface="Wingdings" panose="05000000000000000000" pitchFamily="2" charset="2"/>
              <a:buChar char="ü"/>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要対策箇所が対策済となった規制区間</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及び、要対策箇所が存在しない規制区間の</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安全性の評価（解除）</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ü"/>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規制区間の新規設定や解除の具体的な指標や手順</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局地的な豪雨、短時間の豪雨</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に伴う</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災害を捕捉</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ü"/>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規制発令</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（解除）基準の</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見直し</a:t>
            </a:r>
            <a:endPar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9194014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１４．通行規制基準の緩和</a:t>
            </a:r>
            <a:endParaRPr kumimoji="1" lang="ja-JP" altLang="en-US"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smtClean="0"/>
              <a:t>資料６</a:t>
            </a:r>
            <a:endParaRPr kumimoji="1" lang="ja-JP" altLang="en-US" dirty="0"/>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52</a:t>
            </a:fld>
            <a:endParaRPr kumimoji="1" lang="ja-JP" altLang="en-US"/>
          </a:p>
        </p:txBody>
      </p:sp>
      <p:sp>
        <p:nvSpPr>
          <p:cNvPr id="5" name="テキスト ボックス 4"/>
          <p:cNvSpPr txBox="1"/>
          <p:nvPr/>
        </p:nvSpPr>
        <p:spPr>
          <a:xfrm>
            <a:off x="100233" y="1268760"/>
            <a:ext cx="8928000" cy="1938992"/>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14</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27</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日（国土交通省）</a:t>
            </a:r>
            <a:endPar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　　道路通行規制基準の緩和等に係わる当面の運用について</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　　　　　　　　　　　　　　　　　　　　　　　　（通知）</a:t>
            </a:r>
            <a:endPar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⇒次の条件を満たすものについて、随時、道路通行規制基</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準の見直しを承認する。</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539552" y="3284984"/>
            <a:ext cx="8064896" cy="3046988"/>
          </a:xfrm>
          <a:prstGeom prst="rect">
            <a:avLst/>
          </a:prstGeom>
          <a:noFill/>
          <a:ln>
            <a:solidFill>
              <a:schemeClr val="tx1"/>
            </a:solidFill>
            <a:prstDash val="dash"/>
          </a:ln>
        </p:spPr>
        <p:txBody>
          <a:bodyPr wrap="square" rtlCol="0">
            <a:spAutoFit/>
          </a:bodyPr>
          <a:lstStyle/>
          <a:p>
            <a:pPr marL="457200" indent="-457200">
              <a:buFont typeface="+mj-ea"/>
              <a:buAutoNum type="circleNumDbPlain"/>
            </a:pP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Ｈ８防災点検による要対策箇所の対策工事が完了していること。</a:t>
            </a:r>
            <a:endPar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mj-ea"/>
              <a:buAutoNum type="circleNumDbPlain"/>
            </a:pP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学識経験者又は防災ドクターの診断により、対策工事の効果及びカルテ対応箇所の安全性についての見解・判断を得ること。</a:t>
            </a:r>
            <a:endPar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mj-ea"/>
              <a:buAutoNum type="circleNumDbPlain"/>
            </a:pP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Ｈ８防災点検による要対策箇所の完了後、変更しようとする道路通行規制基準以上の雨量を経験し、無災害であること。</a:t>
            </a:r>
            <a:endPar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9027146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１５．検討の方向性</a:t>
            </a:r>
            <a:endParaRPr kumimoji="1" lang="ja-JP" altLang="en-US"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53</a:t>
            </a:fld>
            <a:endParaRPr kumimoji="1" lang="ja-JP" altLang="en-US"/>
          </a:p>
        </p:txBody>
      </p:sp>
      <p:sp>
        <p:nvSpPr>
          <p:cNvPr id="4" name="テキスト ボックス 3"/>
          <p:cNvSpPr txBox="1"/>
          <p:nvPr/>
        </p:nvSpPr>
        <p:spPr>
          <a:xfrm>
            <a:off x="100233" y="1412776"/>
            <a:ext cx="8928000" cy="1569660"/>
          </a:xfrm>
          <a:prstGeom prst="rect">
            <a:avLst/>
          </a:prstGeom>
          <a:noFill/>
        </p:spPr>
        <p:txBody>
          <a:bodyPr wrap="square" rtlCol="0">
            <a:spAutoFit/>
          </a:bodyPr>
          <a:lstStyle/>
          <a:p>
            <a:pPr marL="457200" indent="-457200">
              <a:buFont typeface="Wingdings" panose="05000000000000000000" pitchFamily="2" charset="2"/>
              <a:buChar char="Ø"/>
            </a:pPr>
            <a:r>
              <a:rPr lang="ja-JP" altLang="en-US" sz="32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異常</a:t>
            </a:r>
            <a:r>
              <a:rPr lang="ja-JP" altLang="en-US" sz="3200"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気象時通行規制</a:t>
            </a:r>
            <a:r>
              <a:rPr lang="ja-JP" altLang="en-US" sz="32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区間の設定・解除及び、規制の発令・解除基準の見直し方法を定めたガイドラインの作成</a:t>
            </a:r>
            <a:endParaRPr lang="en-US" altLang="ja-JP" sz="32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 name="テキスト ボックス 5"/>
          <p:cNvSpPr txBox="1"/>
          <p:nvPr/>
        </p:nvSpPr>
        <p:spPr>
          <a:xfrm>
            <a:off x="548124" y="3140968"/>
            <a:ext cx="8064896" cy="3108543"/>
          </a:xfrm>
          <a:prstGeom prst="rect">
            <a:avLst/>
          </a:prstGeom>
          <a:noFill/>
          <a:ln>
            <a:solidFill>
              <a:schemeClr val="tx1"/>
            </a:solidFill>
            <a:prstDash val="dash"/>
          </a:ln>
        </p:spPr>
        <p:txBody>
          <a:bodyPr wrap="square" rtlCol="0">
            <a:spAutoFit/>
          </a:bodyPr>
          <a:lstStyle/>
          <a:p>
            <a:pPr marL="457200" indent="-457200">
              <a:buFont typeface="Wingdings" panose="05000000000000000000" pitchFamily="2" charset="2"/>
              <a:buChar char="ü"/>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国土</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交通省</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通知（平成</a:t>
            </a:r>
            <a:r>
              <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rPr>
              <a:t>14</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年）適用</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にあたっての、具体的な指標や手順</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ü"/>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要対策</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箇所の</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安全性評価</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の基準</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、気象要件、モニタリングなど</a:t>
            </a:r>
            <a:endPar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ü"/>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規制区間、基準の見直しに向けた効果的</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な防災対策の進め方（優先順位付け等）や点検手法の検討（３Ｄレーザー</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計測等</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）など</a:t>
            </a:r>
          </a:p>
        </p:txBody>
      </p:sp>
    </p:spTree>
    <p:extLst>
      <p:ext uri="{BB962C8B-B14F-4D97-AF65-F5344CB8AC3E}">
        <p14:creationId xmlns:p14="http://schemas.microsoft.com/office/powerpoint/2010/main" val="20022467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２</a:t>
            </a:r>
            <a:r>
              <a:rPr lang="ja-JP" altLang="en-US" dirty="0" smtClean="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異常気象</a:t>
            </a:r>
            <a:r>
              <a:rPr lang="ja-JP" altLang="en-US" dirty="0" smtClean="0">
                <a:latin typeface="HGSｺﾞｼｯｸM" panose="020B0600000000000000" pitchFamily="50" charset="-128"/>
                <a:ea typeface="HGSｺﾞｼｯｸM" panose="020B0600000000000000" pitchFamily="50" charset="-128"/>
              </a:rPr>
              <a:t>時通行規制の実施</a:t>
            </a:r>
            <a:r>
              <a:rPr lang="ja-JP" altLang="en-US" dirty="0">
                <a:latin typeface="HGSｺﾞｼｯｸM" panose="020B0600000000000000" pitchFamily="50" charset="-128"/>
                <a:ea typeface="HGSｺﾞｼｯｸM" panose="020B0600000000000000" pitchFamily="50" charset="-128"/>
              </a:rPr>
              <a:t>要領</a:t>
            </a:r>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6</a:t>
            </a:fld>
            <a:endParaRPr kumimoji="1" lang="ja-JP" altLang="en-US"/>
          </a:p>
        </p:txBody>
      </p:sp>
      <p:sp>
        <p:nvSpPr>
          <p:cNvPr id="8" name="正方形/長方形 7"/>
          <p:cNvSpPr/>
          <p:nvPr/>
        </p:nvSpPr>
        <p:spPr>
          <a:xfrm>
            <a:off x="0" y="1412776"/>
            <a:ext cx="9144000" cy="4401205"/>
          </a:xfrm>
          <a:prstGeom prst="rect">
            <a:avLst/>
          </a:prstGeom>
        </p:spPr>
        <p:txBody>
          <a:bodyPr wrap="square">
            <a:spAutoFit/>
          </a:bodyPr>
          <a:lstStyle/>
          <a:p>
            <a:r>
              <a:rPr lang="ja-JP" altLang="en-US" sz="1400" dirty="0">
                <a:latin typeface="HGSｺﾞｼｯｸM" panose="020B0600000000000000" pitchFamily="50" charset="-128"/>
                <a:ea typeface="HGSｺﾞｼｯｸM" panose="020B0600000000000000" pitchFamily="50" charset="-128"/>
              </a:rPr>
              <a:t>（規制標識等の設置）</a:t>
            </a:r>
          </a:p>
          <a:p>
            <a:r>
              <a:rPr lang="ja-JP" altLang="en-US" sz="1400" dirty="0">
                <a:latin typeface="HGSｺﾞｼｯｸM" panose="020B0600000000000000" pitchFamily="50" charset="-128"/>
                <a:ea typeface="HGSｺﾞｼｯｸM" panose="020B0600000000000000" pitchFamily="50" charset="-128"/>
              </a:rPr>
              <a:t>第９条　所長は、予備規制基準の降雨量に達したときは、道路情報板により予備規制をしなければならない。</a:t>
            </a:r>
          </a:p>
          <a:p>
            <a:r>
              <a:rPr lang="ja-JP" altLang="en-US" sz="1400" dirty="0">
                <a:latin typeface="HGSｺﾞｼｯｸM" panose="020B0600000000000000" pitchFamily="50" charset="-128"/>
                <a:ea typeface="HGSｺﾞｼｯｸM" panose="020B0600000000000000" pitchFamily="50" charset="-128"/>
              </a:rPr>
              <a:t>　　２　所長は、通行止め・車両通行止めを行うにあたっては、法第４７条第４項の規定に基づく規制標示（別</a:t>
            </a:r>
            <a:endParaRPr lang="en-US" altLang="ja-JP" sz="1400" dirty="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紙１のＣ）を設置するとともに、必要に応じてバリケート等で交通遮断しなければならない。</a:t>
            </a:r>
          </a:p>
          <a:p>
            <a:r>
              <a:rPr lang="ja-JP" altLang="en-US" sz="1400" dirty="0">
                <a:latin typeface="HGSｺﾞｼｯｸM" panose="020B0600000000000000" pitchFamily="50" charset="-128"/>
                <a:ea typeface="HGSｺﾞｼｯｸM" panose="020B0600000000000000" pitchFamily="50" charset="-128"/>
              </a:rPr>
              <a:t>　　３　所長は、通行規制区間内の主要な道路の交差点における規制標示及びバリケート（以下「規制標識等」</a:t>
            </a:r>
            <a:endParaRPr lang="en-US" altLang="ja-JP" sz="1400" dirty="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という。）は、本線側に設置する。また、他の道路管理者が管理する取付道路も同時に通行規制が行</a:t>
            </a:r>
            <a:r>
              <a:rPr lang="ja-JP" altLang="en-US" sz="1400" dirty="0" err="1">
                <a:latin typeface="HGSｺﾞｼｯｸM" panose="020B0600000000000000" pitchFamily="50" charset="-128"/>
                <a:ea typeface="HGSｺﾞｼｯｸM" panose="020B0600000000000000" pitchFamily="50" charset="-128"/>
              </a:rPr>
              <a:t>わ</a:t>
            </a:r>
            <a:endParaRPr lang="en-US" altLang="ja-JP" sz="1400" dirty="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a:t>
            </a:r>
            <a:r>
              <a:rPr lang="ja-JP" altLang="en-US" sz="1400" dirty="0" err="1">
                <a:latin typeface="HGSｺﾞｼｯｸM" panose="020B0600000000000000" pitchFamily="50" charset="-128"/>
                <a:ea typeface="HGSｺﾞｼｯｸM" panose="020B0600000000000000" pitchFamily="50" charset="-128"/>
              </a:rPr>
              <a:t>れる</a:t>
            </a:r>
            <a:r>
              <a:rPr lang="ja-JP" altLang="en-US" sz="1400" dirty="0">
                <a:latin typeface="HGSｺﾞｼｯｸM" panose="020B0600000000000000" pitchFamily="50" charset="-128"/>
                <a:ea typeface="HGSｺﾞｼｯｸM" panose="020B0600000000000000" pitchFamily="50" charset="-128"/>
              </a:rPr>
              <a:t>場合は、取付道路側も設置することができるように、当該地の道路管理者と協議を行う。</a:t>
            </a:r>
          </a:p>
          <a:p>
            <a:r>
              <a:rPr lang="ja-JP" altLang="en-US" sz="1400" dirty="0">
                <a:latin typeface="HGSｺﾞｼｯｸM" panose="020B0600000000000000" pitchFamily="50" charset="-128"/>
                <a:ea typeface="HGSｺﾞｼｯｸM" panose="020B0600000000000000" pitchFamily="50" charset="-128"/>
              </a:rPr>
              <a:t>　　４　所長は、あらかじめ前項の規制標識等の設置場所、保管場所及び管理担当者を選定しておかなければ</a:t>
            </a:r>
            <a:r>
              <a:rPr lang="ja-JP" altLang="en-US" sz="1400" dirty="0" err="1">
                <a:latin typeface="HGSｺﾞｼｯｸM" panose="020B0600000000000000" pitchFamily="50" charset="-128"/>
                <a:ea typeface="HGSｺﾞｼｯｸM" panose="020B0600000000000000" pitchFamily="50" charset="-128"/>
              </a:rPr>
              <a:t>な</a:t>
            </a:r>
            <a:endParaRPr lang="en-US" altLang="ja-JP" sz="1400" dirty="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らない。</a:t>
            </a:r>
          </a:p>
          <a:p>
            <a:r>
              <a:rPr lang="ja-JP" altLang="en-US" sz="1400" dirty="0">
                <a:latin typeface="HGSｺﾞｼｯｸM" panose="020B0600000000000000" pitchFamily="50" charset="-128"/>
                <a:ea typeface="HGSｺﾞｼｯｸM" panose="020B0600000000000000" pitchFamily="50" charset="-128"/>
              </a:rPr>
              <a:t>（違反者の取扱い）</a:t>
            </a:r>
          </a:p>
          <a:p>
            <a:r>
              <a:rPr lang="ja-JP" altLang="en-US" sz="1400" dirty="0">
                <a:latin typeface="HGSｺﾞｼｯｸM" panose="020B0600000000000000" pitchFamily="50" charset="-128"/>
                <a:ea typeface="HGSｺﾞｼｯｸM" panose="020B0600000000000000" pitchFamily="50" charset="-128"/>
              </a:rPr>
              <a:t>第</a:t>
            </a:r>
            <a:r>
              <a:rPr lang="en-US" altLang="ja-JP" sz="1400" dirty="0">
                <a:latin typeface="HGSｺﾞｼｯｸM" panose="020B0600000000000000" pitchFamily="50" charset="-128"/>
                <a:ea typeface="HGSｺﾞｼｯｸM" panose="020B0600000000000000" pitchFamily="50" charset="-128"/>
              </a:rPr>
              <a:t>10</a:t>
            </a:r>
            <a:r>
              <a:rPr lang="ja-JP" altLang="en-US" sz="1400" dirty="0">
                <a:latin typeface="HGSｺﾞｼｯｸM" panose="020B0600000000000000" pitchFamily="50" charset="-128"/>
                <a:ea typeface="HGSｺﾞｼｯｸM" panose="020B0600000000000000" pitchFamily="50" charset="-128"/>
              </a:rPr>
              <a:t>条　所長は、通行規制を無視して、規制区間内に侵入した車輌については、車種、車両番号を確認し</a:t>
            </a:r>
            <a:r>
              <a:rPr lang="ja-JP" altLang="en-US" sz="1400" dirty="0" err="1">
                <a:latin typeface="HGSｺﾞｼｯｸM" panose="020B0600000000000000" pitchFamily="50" charset="-128"/>
                <a:ea typeface="HGSｺﾞｼｯｸM" panose="020B0600000000000000" pitchFamily="50" charset="-128"/>
              </a:rPr>
              <a:t>記帳す</a:t>
            </a:r>
            <a:endParaRPr lang="en-US" altLang="ja-JP" sz="1400" dirty="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a:t>
            </a:r>
            <a:r>
              <a:rPr lang="ja-JP" altLang="en-US" sz="1400" dirty="0" err="1">
                <a:latin typeface="HGSｺﾞｼｯｸM" panose="020B0600000000000000" pitchFamily="50" charset="-128"/>
                <a:ea typeface="HGSｺﾞｼｯｸM" panose="020B0600000000000000" pitchFamily="50" charset="-128"/>
              </a:rPr>
              <a:t>ると</a:t>
            </a:r>
            <a:r>
              <a:rPr lang="ja-JP" altLang="en-US" sz="1400" dirty="0">
                <a:latin typeface="HGSｺﾞｼｯｸM" panose="020B0600000000000000" pitchFamily="50" charset="-128"/>
                <a:ea typeface="HGSｺﾞｼｯｸM" panose="020B0600000000000000" pitchFamily="50" charset="-128"/>
              </a:rPr>
              <a:t>ともに必要に応じて現地の警察官に適切な措置を依頼する。</a:t>
            </a:r>
            <a:endParaRPr lang="en-US" altLang="ja-JP" sz="1400" dirty="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（関係機関との協議）</a:t>
            </a:r>
          </a:p>
          <a:p>
            <a:r>
              <a:rPr lang="ja-JP" altLang="en-US" sz="1400" dirty="0">
                <a:latin typeface="HGSｺﾞｼｯｸM" panose="020B0600000000000000" pitchFamily="50" charset="-128"/>
                <a:ea typeface="HGSｺﾞｼｯｸM" panose="020B0600000000000000" pitchFamily="50" charset="-128"/>
              </a:rPr>
              <a:t>第</a:t>
            </a:r>
            <a:r>
              <a:rPr lang="en-US" altLang="ja-JP" sz="1400" dirty="0">
                <a:latin typeface="HGSｺﾞｼｯｸM" panose="020B0600000000000000" pitchFamily="50" charset="-128"/>
                <a:ea typeface="HGSｺﾞｼｯｸM" panose="020B0600000000000000" pitchFamily="50" charset="-128"/>
              </a:rPr>
              <a:t>11</a:t>
            </a:r>
            <a:r>
              <a:rPr lang="ja-JP" altLang="en-US" sz="1400" dirty="0">
                <a:latin typeface="HGSｺﾞｼｯｸM" panose="020B0600000000000000" pitchFamily="50" charset="-128"/>
                <a:ea typeface="HGSｺﾞｼｯｸM" panose="020B0600000000000000" pitchFamily="50" charset="-128"/>
              </a:rPr>
              <a:t>条　所長は、この規制が円滑に実施できるよう規制標識等の設置方法、迂回路設定時の手続等を関係する道</a:t>
            </a:r>
            <a:endParaRPr lang="en-US" altLang="ja-JP" sz="1400" dirty="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路管理者などと事前に十分協議しなければならない。</a:t>
            </a:r>
          </a:p>
          <a:p>
            <a:r>
              <a:rPr lang="ja-JP" altLang="en-US" sz="1400" dirty="0" smtClean="0">
                <a:latin typeface="HGSｺﾞｼｯｸM" panose="020B0600000000000000" pitchFamily="50" charset="-128"/>
                <a:ea typeface="HGSｺﾞｼｯｸM" panose="020B0600000000000000" pitchFamily="50" charset="-128"/>
              </a:rPr>
              <a:t>（</a:t>
            </a:r>
            <a:r>
              <a:rPr lang="ja-JP" altLang="en-US" sz="1400" dirty="0">
                <a:latin typeface="HGSｺﾞｼｯｸM" panose="020B0600000000000000" pitchFamily="50" charset="-128"/>
                <a:ea typeface="HGSｺﾞｼｯｸM" panose="020B0600000000000000" pitchFamily="50" charset="-128"/>
              </a:rPr>
              <a:t>通行規制実施にかかる広報）</a:t>
            </a:r>
          </a:p>
          <a:p>
            <a:r>
              <a:rPr lang="ja-JP" altLang="en-US" sz="1400" dirty="0">
                <a:latin typeface="HGSｺﾞｼｯｸM" panose="020B0600000000000000" pitchFamily="50" charset="-128"/>
                <a:ea typeface="HGSｺﾞｼｯｸM" panose="020B0600000000000000" pitchFamily="50" charset="-128"/>
              </a:rPr>
              <a:t>第</a:t>
            </a:r>
            <a:r>
              <a:rPr lang="en-US" altLang="ja-JP" sz="1400" dirty="0">
                <a:latin typeface="HGSｺﾞｼｯｸM" panose="020B0600000000000000" pitchFamily="50" charset="-128"/>
                <a:ea typeface="HGSｺﾞｼｯｸM" panose="020B0600000000000000" pitchFamily="50" charset="-128"/>
              </a:rPr>
              <a:t>12</a:t>
            </a:r>
            <a:r>
              <a:rPr lang="ja-JP" altLang="en-US" sz="1400" dirty="0">
                <a:latin typeface="HGSｺﾞｼｯｸM" panose="020B0600000000000000" pitchFamily="50" charset="-128"/>
                <a:ea typeface="HGSｺﾞｼｯｸM" panose="020B0600000000000000" pitchFamily="50" charset="-128"/>
              </a:rPr>
              <a:t>条　所長は、通行規制を行ったときは広報に努め、利用者に周知徹底させる。ただし、所長は、緊急事態</a:t>
            </a:r>
            <a:r>
              <a:rPr lang="ja-JP" altLang="en-US" sz="1400" dirty="0" smtClean="0">
                <a:latin typeface="HGSｺﾞｼｯｸM" panose="020B0600000000000000" pitchFamily="50" charset="-128"/>
                <a:ea typeface="HGSｺﾞｼｯｸM" panose="020B0600000000000000" pitchFamily="50" charset="-128"/>
              </a:rPr>
              <a:t>を</a:t>
            </a:r>
            <a:endParaRPr lang="en-US" altLang="ja-JP" sz="1400" dirty="0" smtClean="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a:t>
            </a:r>
            <a:r>
              <a:rPr lang="ja-JP" altLang="en-US" sz="1400" dirty="0" smtClean="0">
                <a:latin typeface="HGSｺﾞｼｯｸM" panose="020B0600000000000000" pitchFamily="50" charset="-128"/>
                <a:ea typeface="HGSｺﾞｼｯｸM" panose="020B0600000000000000" pitchFamily="50" charset="-128"/>
              </a:rPr>
              <a:t>　　　考慮</a:t>
            </a:r>
            <a:r>
              <a:rPr lang="ja-JP" altLang="en-US" sz="1400" dirty="0">
                <a:latin typeface="HGSｺﾞｼｯｸM" panose="020B0600000000000000" pitchFamily="50" charset="-128"/>
                <a:ea typeface="HGSｺﾞｼｯｸM" panose="020B0600000000000000" pitchFamily="50" charset="-128"/>
              </a:rPr>
              <a:t>して警察</a:t>
            </a:r>
            <a:r>
              <a:rPr lang="ja-JP" altLang="en-US" sz="1400" dirty="0" smtClean="0">
                <a:latin typeface="HGSｺﾞｼｯｸM" panose="020B0600000000000000" pitchFamily="50" charset="-128"/>
                <a:ea typeface="HGSｺﾞｼｯｸM" panose="020B0600000000000000" pitchFamily="50" charset="-128"/>
              </a:rPr>
              <a:t>署長に</a:t>
            </a:r>
            <a:r>
              <a:rPr lang="ja-JP" altLang="en-US" sz="1400" dirty="0">
                <a:latin typeface="HGSｺﾞｼｯｸM" panose="020B0600000000000000" pitchFamily="50" charset="-128"/>
                <a:ea typeface="HGSｺﾞｼｯｸM" panose="020B0600000000000000" pitchFamily="50" charset="-128"/>
              </a:rPr>
              <a:t>おいて広報を行うことが適当であると認めるときは、所轄警察署長に依頼する。</a:t>
            </a:r>
          </a:p>
          <a:p>
            <a:r>
              <a:rPr lang="ja-JP" altLang="en-US" sz="1400" dirty="0" smtClean="0">
                <a:latin typeface="HGSｺﾞｼｯｸM" panose="020B0600000000000000" pitchFamily="50" charset="-128"/>
                <a:ea typeface="HGSｺﾞｼｯｸM" panose="020B0600000000000000" pitchFamily="50" charset="-128"/>
              </a:rPr>
              <a:t>（</a:t>
            </a:r>
            <a:r>
              <a:rPr lang="ja-JP" altLang="en-US" sz="1400" dirty="0">
                <a:latin typeface="HGSｺﾞｼｯｸM" panose="020B0600000000000000" pitchFamily="50" charset="-128"/>
                <a:ea typeface="HGSｺﾞｼｯｸM" panose="020B0600000000000000" pitchFamily="50" charset="-128"/>
              </a:rPr>
              <a:t>情報担当者の指定）</a:t>
            </a:r>
          </a:p>
          <a:p>
            <a:r>
              <a:rPr lang="ja-JP" altLang="en-US" sz="1400" dirty="0">
                <a:latin typeface="HGSｺﾞｼｯｸM" panose="020B0600000000000000" pitchFamily="50" charset="-128"/>
                <a:ea typeface="HGSｺﾞｼｯｸM" panose="020B0600000000000000" pitchFamily="50" charset="-128"/>
              </a:rPr>
              <a:t>第</a:t>
            </a:r>
            <a:r>
              <a:rPr lang="en-US" altLang="ja-JP" sz="1400" dirty="0">
                <a:latin typeface="HGSｺﾞｼｯｸM" panose="020B0600000000000000" pitchFamily="50" charset="-128"/>
                <a:ea typeface="HGSｺﾞｼｯｸM" panose="020B0600000000000000" pitchFamily="50" charset="-128"/>
              </a:rPr>
              <a:t>13</a:t>
            </a:r>
            <a:r>
              <a:rPr lang="ja-JP" altLang="en-US" sz="1400" dirty="0">
                <a:latin typeface="HGSｺﾞｼｯｸM" panose="020B0600000000000000" pitchFamily="50" charset="-128"/>
                <a:ea typeface="HGSｺﾞｼｯｸM" panose="020B0600000000000000" pitchFamily="50" charset="-128"/>
              </a:rPr>
              <a:t>条　所長は、あらかじめ情報担当者を指定し、通行規制を行ったときは、前条に定める広報にあたらせる</a:t>
            </a:r>
            <a:r>
              <a:rPr lang="ja-JP" altLang="en-US" sz="1400" dirty="0" smtClean="0">
                <a:latin typeface="HGSｺﾞｼｯｸM" panose="020B0600000000000000" pitchFamily="50" charset="-128"/>
                <a:ea typeface="HGSｺﾞｼｯｸM" panose="020B0600000000000000" pitchFamily="50" charset="-128"/>
              </a:rPr>
              <a:t>。</a:t>
            </a:r>
            <a:endParaRPr lang="ja-JP" altLang="en-US" sz="14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227279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latin typeface="HGSｺﾞｼｯｸM" panose="020B0600000000000000" pitchFamily="50" charset="-128"/>
                <a:ea typeface="HGSｺﾞｼｯｸM" panose="020B0600000000000000" pitchFamily="50" charset="-128"/>
              </a:rPr>
              <a:t>２</a:t>
            </a:r>
            <a:r>
              <a:rPr lang="ja-JP" altLang="en-US" dirty="0" smtClean="0">
                <a:latin typeface="HGSｺﾞｼｯｸM" panose="020B0600000000000000" pitchFamily="50" charset="-128"/>
                <a:ea typeface="HGSｺﾞｼｯｸM" panose="020B0600000000000000" pitchFamily="50" charset="-128"/>
              </a:rPr>
              <a:t>．</a:t>
            </a:r>
            <a:r>
              <a:rPr lang="ja-JP" altLang="en-US" dirty="0">
                <a:latin typeface="HGSｺﾞｼｯｸM" panose="020B0600000000000000" pitchFamily="50" charset="-128"/>
                <a:ea typeface="HGSｺﾞｼｯｸM" panose="020B0600000000000000" pitchFamily="50" charset="-128"/>
              </a:rPr>
              <a:t>異常気象</a:t>
            </a:r>
            <a:r>
              <a:rPr lang="ja-JP" altLang="en-US" dirty="0" smtClean="0">
                <a:latin typeface="HGSｺﾞｼｯｸM" panose="020B0600000000000000" pitchFamily="50" charset="-128"/>
                <a:ea typeface="HGSｺﾞｼｯｸM" panose="020B0600000000000000" pitchFamily="50" charset="-128"/>
              </a:rPr>
              <a:t>時通行規制の実施</a:t>
            </a:r>
            <a:r>
              <a:rPr lang="ja-JP" altLang="en-US" dirty="0">
                <a:latin typeface="HGSｺﾞｼｯｸM" panose="020B0600000000000000" pitchFamily="50" charset="-128"/>
                <a:ea typeface="HGSｺﾞｼｯｸM" panose="020B0600000000000000" pitchFamily="50" charset="-128"/>
              </a:rPr>
              <a:t>要領</a:t>
            </a:r>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7</a:t>
            </a:fld>
            <a:endParaRPr kumimoji="1" lang="ja-JP" altLang="en-US"/>
          </a:p>
        </p:txBody>
      </p:sp>
      <p:sp>
        <p:nvSpPr>
          <p:cNvPr id="8" name="正方形/長方形 7"/>
          <p:cNvSpPr/>
          <p:nvPr/>
        </p:nvSpPr>
        <p:spPr>
          <a:xfrm>
            <a:off x="0" y="1556792"/>
            <a:ext cx="9144000" cy="4154984"/>
          </a:xfrm>
          <a:prstGeom prst="rect">
            <a:avLst/>
          </a:prstGeom>
        </p:spPr>
        <p:txBody>
          <a:bodyPr wrap="square">
            <a:spAutoFit/>
          </a:bodyPr>
          <a:lstStyle/>
          <a:p>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a:t>
            </a:r>
            <a:r>
              <a:rPr lang="ja-JP" altLang="en-US" sz="1600" b="1" u="sng" dirty="0">
                <a:solidFill>
                  <a:srgbClr val="FF0000"/>
                </a:solidFill>
                <a:latin typeface="HGSｺﾞｼｯｸM" panose="020B0600000000000000" pitchFamily="50" charset="-128"/>
                <a:ea typeface="HGSｺﾞｼｯｸM" panose="020B0600000000000000" pitchFamily="50" charset="-128"/>
              </a:rPr>
              <a:t>通行規制の解除）</a:t>
            </a:r>
          </a:p>
          <a:p>
            <a:r>
              <a:rPr lang="ja-JP" altLang="en-US" sz="1600" dirty="0">
                <a:latin typeface="HGSｺﾞｼｯｸM" panose="020B0600000000000000" pitchFamily="50" charset="-128"/>
                <a:ea typeface="HGSｺﾞｼｯｸM" panose="020B0600000000000000" pitchFamily="50" charset="-128"/>
              </a:rPr>
              <a:t>第</a:t>
            </a:r>
            <a:r>
              <a:rPr lang="en-US" altLang="ja-JP" sz="1600" dirty="0">
                <a:latin typeface="HGSｺﾞｼｯｸM" panose="020B0600000000000000" pitchFamily="50" charset="-128"/>
                <a:ea typeface="HGSｺﾞｼｯｸM" panose="020B0600000000000000" pitchFamily="50" charset="-128"/>
              </a:rPr>
              <a:t>14</a:t>
            </a:r>
            <a:r>
              <a:rPr lang="ja-JP" altLang="en-US" sz="1600" dirty="0">
                <a:latin typeface="HGSｺﾞｼｯｸM" panose="020B0600000000000000" pitchFamily="50" charset="-128"/>
                <a:ea typeface="HGSｺﾞｼｯｸM" panose="020B0600000000000000" pitchFamily="50" charset="-128"/>
              </a:rPr>
              <a:t>条　所長は、</a:t>
            </a:r>
            <a:r>
              <a:rPr lang="ja-JP" altLang="en-US" sz="1600" b="1" u="sng" dirty="0">
                <a:solidFill>
                  <a:srgbClr val="FF0000"/>
                </a:solidFill>
                <a:latin typeface="HGSｺﾞｼｯｸM" panose="020B0600000000000000" pitchFamily="50" charset="-128"/>
                <a:ea typeface="HGSｺﾞｼｯｸM" panose="020B0600000000000000" pitchFamily="50" charset="-128"/>
              </a:rPr>
              <a:t>降雨停止以前に規制基準値を下回った場合、または、降雨停止後も基準</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規制値</a:t>
            </a:r>
            <a:endParaRPr lang="en-US" altLang="ja-JP" sz="1600" b="1" u="sng" dirty="0" smtClean="0">
              <a:solidFill>
                <a:srgbClr val="FF0000"/>
              </a:solidFill>
              <a:latin typeface="HGSｺﾞｼｯｸM" panose="020B0600000000000000" pitchFamily="50" charset="-128"/>
              <a:ea typeface="HGSｺﾞｼｯｸM" panose="020B0600000000000000" pitchFamily="50" charset="-128"/>
            </a:endParaRPr>
          </a:p>
          <a:p>
            <a:r>
              <a:rPr lang="ja-JP" altLang="en-US" sz="1600" b="1" dirty="0">
                <a:solidFill>
                  <a:srgbClr val="FF0000"/>
                </a:solidFill>
                <a:latin typeface="HGSｺﾞｼｯｸM" panose="020B0600000000000000" pitchFamily="50" charset="-128"/>
                <a:ea typeface="HGSｺﾞｼｯｸM" panose="020B0600000000000000" pitchFamily="50" charset="-128"/>
              </a:rPr>
              <a:t>　</a:t>
            </a:r>
            <a:r>
              <a:rPr lang="ja-JP" altLang="en-US" sz="1600" b="1" dirty="0" smtClean="0">
                <a:solidFill>
                  <a:srgbClr val="FF0000"/>
                </a:solidFill>
                <a:latin typeface="HGSｺﾞｼｯｸM" panose="020B0600000000000000" pitchFamily="50" charset="-128"/>
                <a:ea typeface="HGSｺﾞｼｯｸM" panose="020B0600000000000000" pitchFamily="50" charset="-128"/>
              </a:rPr>
              <a:t>　　　</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を</a:t>
            </a:r>
            <a:r>
              <a:rPr lang="ja-JP" altLang="en-US" sz="1600" b="1" u="sng" dirty="0">
                <a:solidFill>
                  <a:srgbClr val="FF0000"/>
                </a:solidFill>
                <a:latin typeface="HGSｺﾞｼｯｸM" panose="020B0600000000000000" pitchFamily="50" charset="-128"/>
                <a:ea typeface="HGSｺﾞｼｯｸM" panose="020B0600000000000000" pitchFamily="50" charset="-128"/>
              </a:rPr>
              <a:t>上回って</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いるが</a:t>
            </a:r>
            <a:r>
              <a:rPr lang="ja-JP" altLang="en-US" sz="1600" b="1" u="sng" dirty="0">
                <a:solidFill>
                  <a:srgbClr val="FF0000"/>
                </a:solidFill>
                <a:latin typeface="HGSｺﾞｼｯｸM" panose="020B0600000000000000" pitchFamily="50" charset="-128"/>
                <a:ea typeface="HGSｺﾞｼｯｸM" panose="020B0600000000000000" pitchFamily="50" charset="-128"/>
              </a:rPr>
              <a:t>気象状況に</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より以降</a:t>
            </a:r>
            <a:r>
              <a:rPr lang="ja-JP" altLang="en-US" sz="1600" b="1" u="sng" dirty="0">
                <a:solidFill>
                  <a:srgbClr val="FF0000"/>
                </a:solidFill>
                <a:latin typeface="HGSｺﾞｼｯｸM" panose="020B0600000000000000" pitchFamily="50" charset="-128"/>
                <a:ea typeface="HGSｺﾞｼｯｸM" panose="020B0600000000000000" pitchFamily="50" charset="-128"/>
              </a:rPr>
              <a:t>危険な降雨が予想されない場合は、規制区間の</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安</a:t>
            </a:r>
            <a:endParaRPr lang="en-US" altLang="ja-JP" sz="1600" b="1" u="sng" dirty="0" smtClean="0">
              <a:solidFill>
                <a:srgbClr val="FF0000"/>
              </a:solidFill>
              <a:latin typeface="HGSｺﾞｼｯｸM" panose="020B0600000000000000" pitchFamily="50" charset="-128"/>
              <a:ea typeface="HGSｺﾞｼｯｸM" panose="020B0600000000000000" pitchFamily="50" charset="-128"/>
            </a:endParaRPr>
          </a:p>
          <a:p>
            <a:r>
              <a:rPr lang="ja-JP" altLang="en-US" sz="1600" b="1" dirty="0">
                <a:solidFill>
                  <a:srgbClr val="FF0000"/>
                </a:solidFill>
                <a:latin typeface="HGSｺﾞｼｯｸM" panose="020B0600000000000000" pitchFamily="50" charset="-128"/>
                <a:ea typeface="HGSｺﾞｼｯｸM" panose="020B0600000000000000" pitchFamily="50" charset="-128"/>
              </a:rPr>
              <a:t>　</a:t>
            </a:r>
            <a:r>
              <a:rPr lang="ja-JP" altLang="en-US" sz="1600" b="1" dirty="0" smtClean="0">
                <a:solidFill>
                  <a:srgbClr val="FF0000"/>
                </a:solidFill>
                <a:latin typeface="HGSｺﾞｼｯｸM" panose="020B0600000000000000" pitchFamily="50" charset="-128"/>
                <a:ea typeface="HGSｺﾞｼｯｸM" panose="020B0600000000000000" pitchFamily="50" charset="-128"/>
              </a:rPr>
              <a:t>　　　</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全を</a:t>
            </a:r>
            <a:r>
              <a:rPr lang="ja-JP" altLang="en-US" sz="1600" b="1" u="sng" dirty="0">
                <a:solidFill>
                  <a:srgbClr val="FF0000"/>
                </a:solidFill>
                <a:latin typeface="HGSｺﾞｼｯｸM" panose="020B0600000000000000" pitchFamily="50" charset="-128"/>
                <a:ea typeface="HGSｺﾞｼｯｸM" panose="020B0600000000000000" pitchFamily="50" charset="-128"/>
              </a:rPr>
              <a:t>確認のうえ、すみやかに</a:t>
            </a:r>
            <a:r>
              <a:rPr lang="ja-JP" altLang="en-US" sz="1600" b="1" u="sng" dirty="0" smtClean="0">
                <a:solidFill>
                  <a:srgbClr val="FF0000"/>
                </a:solidFill>
                <a:latin typeface="HGSｺﾞｼｯｸM" panose="020B0600000000000000" pitchFamily="50" charset="-128"/>
                <a:ea typeface="HGSｺﾞｼｯｸM" panose="020B0600000000000000" pitchFamily="50" charset="-128"/>
              </a:rPr>
              <a:t>通行</a:t>
            </a:r>
            <a:r>
              <a:rPr lang="ja-JP" altLang="en-US" sz="1600" b="1" u="sng" dirty="0">
                <a:solidFill>
                  <a:srgbClr val="FF0000"/>
                </a:solidFill>
                <a:latin typeface="HGSｺﾞｼｯｸM" panose="020B0600000000000000" pitchFamily="50" charset="-128"/>
                <a:ea typeface="HGSｺﾞｼｯｸM" panose="020B0600000000000000" pitchFamily="50" charset="-128"/>
              </a:rPr>
              <a:t>規制を解除</a:t>
            </a:r>
            <a:r>
              <a:rPr lang="ja-JP" altLang="en-US" sz="1600" dirty="0">
                <a:latin typeface="HGSｺﾞｼｯｸM" panose="020B0600000000000000" pitchFamily="50" charset="-128"/>
                <a:ea typeface="HGSｺﾞｼｯｸM" panose="020B0600000000000000" pitchFamily="50" charset="-128"/>
              </a:rPr>
              <a:t>する。</a:t>
            </a:r>
          </a:p>
          <a:p>
            <a:r>
              <a:rPr lang="ja-JP" altLang="en-US" sz="1600" dirty="0" smtClean="0">
                <a:latin typeface="HGSｺﾞｼｯｸM" panose="020B0600000000000000" pitchFamily="50" charset="-128"/>
                <a:ea typeface="HGSｺﾞｼｯｸM" panose="020B0600000000000000" pitchFamily="50" charset="-128"/>
              </a:rPr>
              <a:t>　　２</a:t>
            </a:r>
            <a:r>
              <a:rPr lang="ja-JP" altLang="en-US" sz="1600" dirty="0">
                <a:latin typeface="HGSｺﾞｼｯｸM" panose="020B0600000000000000" pitchFamily="50" charset="-128"/>
                <a:ea typeface="HGSｺﾞｼｯｸM" panose="020B0600000000000000" pitchFamily="50" charset="-128"/>
              </a:rPr>
              <a:t>　所長は、通行規制を解除したときは、第８条及び第</a:t>
            </a:r>
            <a:r>
              <a:rPr lang="en-US" altLang="ja-JP" sz="1600" dirty="0">
                <a:latin typeface="HGSｺﾞｼｯｸM" panose="020B0600000000000000" pitchFamily="50" charset="-128"/>
                <a:ea typeface="HGSｺﾞｼｯｸM" panose="020B0600000000000000" pitchFamily="50" charset="-128"/>
              </a:rPr>
              <a:t>12</a:t>
            </a:r>
            <a:r>
              <a:rPr lang="ja-JP" altLang="en-US" sz="1600" dirty="0">
                <a:latin typeface="HGSｺﾞｼｯｸM" panose="020B0600000000000000" pitchFamily="50" charset="-128"/>
                <a:ea typeface="HGSｺﾞｼｯｸM" panose="020B0600000000000000" pitchFamily="50" charset="-128"/>
              </a:rPr>
              <a:t>条の規定に準じて通知及び広報</a:t>
            </a:r>
            <a:r>
              <a:rPr lang="ja-JP" altLang="en-US" sz="1600" dirty="0" smtClean="0">
                <a:latin typeface="HGSｺﾞｼｯｸM" panose="020B0600000000000000" pitchFamily="50" charset="-128"/>
                <a:ea typeface="HGSｺﾞｼｯｸM" panose="020B0600000000000000" pitchFamily="50" charset="-128"/>
              </a:rPr>
              <a:t>を</a:t>
            </a:r>
            <a:endParaRPr lang="en-US" altLang="ja-JP" sz="1600" dirty="0" smtClean="0">
              <a:latin typeface="HGSｺﾞｼｯｸM" panose="020B0600000000000000" pitchFamily="50" charset="-128"/>
              <a:ea typeface="HGSｺﾞｼｯｸM" panose="020B0600000000000000" pitchFamily="50" charset="-128"/>
            </a:endParaRPr>
          </a:p>
          <a:p>
            <a:r>
              <a:rPr lang="ja-JP" altLang="en-US" sz="1600" dirty="0">
                <a:latin typeface="HGSｺﾞｼｯｸM" panose="020B0600000000000000" pitchFamily="50" charset="-128"/>
                <a:ea typeface="HGSｺﾞｼｯｸM" panose="020B0600000000000000" pitchFamily="50" charset="-128"/>
              </a:rPr>
              <a:t>　</a:t>
            </a:r>
            <a:r>
              <a:rPr lang="ja-JP" altLang="en-US" sz="1600" dirty="0" smtClean="0">
                <a:latin typeface="HGSｺﾞｼｯｸM" panose="020B0600000000000000" pitchFamily="50" charset="-128"/>
                <a:ea typeface="HGSｺﾞｼｯｸM" panose="020B0600000000000000" pitchFamily="50" charset="-128"/>
              </a:rPr>
              <a:t>　　　行う</a:t>
            </a:r>
            <a:r>
              <a:rPr lang="ja-JP" altLang="en-US" sz="1600" dirty="0">
                <a:latin typeface="HGSｺﾞｼｯｸM" panose="020B0600000000000000" pitchFamily="50" charset="-128"/>
                <a:ea typeface="HGSｺﾞｼｯｸM" panose="020B0600000000000000" pitchFamily="50" charset="-128"/>
              </a:rPr>
              <a:t>。</a:t>
            </a:r>
          </a:p>
          <a:p>
            <a:r>
              <a:rPr lang="ja-JP" altLang="en-US" sz="1400" dirty="0" smtClean="0">
                <a:latin typeface="HGSｺﾞｼｯｸM" panose="020B0600000000000000" pitchFamily="50" charset="-128"/>
                <a:ea typeface="HGSｺﾞｼｯｸM" panose="020B0600000000000000" pitchFamily="50" charset="-128"/>
              </a:rPr>
              <a:t>（</a:t>
            </a:r>
            <a:r>
              <a:rPr lang="ja-JP" altLang="en-US" sz="1400" dirty="0">
                <a:latin typeface="HGSｺﾞｼｯｸM" panose="020B0600000000000000" pitchFamily="50" charset="-128"/>
                <a:ea typeface="HGSｺﾞｼｯｸM" panose="020B0600000000000000" pitchFamily="50" charset="-128"/>
              </a:rPr>
              <a:t>各事務所における通行規制の実施）</a:t>
            </a:r>
          </a:p>
          <a:p>
            <a:r>
              <a:rPr lang="ja-JP" altLang="en-US" sz="1400" dirty="0">
                <a:latin typeface="HGSｺﾞｼｯｸM" panose="020B0600000000000000" pitchFamily="50" charset="-128"/>
                <a:ea typeface="HGSｺﾞｼｯｸM" panose="020B0600000000000000" pitchFamily="50" charset="-128"/>
              </a:rPr>
              <a:t>第</a:t>
            </a:r>
            <a:r>
              <a:rPr lang="en-US" altLang="ja-JP" sz="1400" dirty="0">
                <a:latin typeface="HGSｺﾞｼｯｸM" panose="020B0600000000000000" pitchFamily="50" charset="-128"/>
                <a:ea typeface="HGSｺﾞｼｯｸM" panose="020B0600000000000000" pitchFamily="50" charset="-128"/>
              </a:rPr>
              <a:t>15</a:t>
            </a:r>
            <a:r>
              <a:rPr lang="ja-JP" altLang="en-US" sz="1400" dirty="0">
                <a:latin typeface="HGSｺﾞｼｯｸM" panose="020B0600000000000000" pitchFamily="50" charset="-128"/>
                <a:ea typeface="HGSｺﾞｼｯｸM" panose="020B0600000000000000" pitchFamily="50" charset="-128"/>
              </a:rPr>
              <a:t>条　所長は、この要領に基づきあらかじめ通行規制実施マニュアルを作成し、実施体制及び行動計画を</a:t>
            </a:r>
            <a:r>
              <a:rPr lang="ja-JP" altLang="en-US" sz="1400" dirty="0" smtClean="0">
                <a:latin typeface="HGSｺﾞｼｯｸM" panose="020B0600000000000000" pitchFamily="50" charset="-128"/>
                <a:ea typeface="HGSｺﾞｼｯｸM" panose="020B0600000000000000" pitchFamily="50" charset="-128"/>
              </a:rPr>
              <a:t>毎年</a:t>
            </a:r>
            <a:endParaRPr lang="en-US" altLang="ja-JP" sz="1400" dirty="0" smtClean="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a:t>
            </a:r>
            <a:r>
              <a:rPr lang="ja-JP" altLang="en-US" sz="1400" dirty="0" smtClean="0">
                <a:latin typeface="HGSｺﾞｼｯｸM" panose="020B0600000000000000" pitchFamily="50" charset="-128"/>
                <a:ea typeface="HGSｺﾞｼｯｸM" panose="020B0600000000000000" pitchFamily="50" charset="-128"/>
              </a:rPr>
              <a:t>　　　度</a:t>
            </a:r>
            <a:r>
              <a:rPr lang="ja-JP" altLang="en-US" sz="1400" dirty="0">
                <a:latin typeface="HGSｺﾞｼｯｸM" panose="020B0600000000000000" pitchFamily="50" charset="-128"/>
                <a:ea typeface="HGSｺﾞｼｯｸM" panose="020B0600000000000000" pitchFamily="50" charset="-128"/>
              </a:rPr>
              <a:t>当初に、</a:t>
            </a:r>
            <a:r>
              <a:rPr lang="ja-JP" altLang="en-US" sz="1400" dirty="0" smtClean="0">
                <a:latin typeface="HGSｺﾞｼｯｸM" panose="020B0600000000000000" pitchFamily="50" charset="-128"/>
                <a:ea typeface="HGSｺﾞｼｯｸM" panose="020B0600000000000000" pitchFamily="50" charset="-128"/>
              </a:rPr>
              <a:t>道路環境</a:t>
            </a:r>
            <a:r>
              <a:rPr lang="ja-JP" altLang="en-US" sz="1400" dirty="0">
                <a:latin typeface="HGSｺﾞｼｯｸM" panose="020B0600000000000000" pitchFamily="50" charset="-128"/>
                <a:ea typeface="HGSｺﾞｼｯｸM" panose="020B0600000000000000" pitchFamily="50" charset="-128"/>
              </a:rPr>
              <a:t>課長に報告しなければならない。</a:t>
            </a:r>
          </a:p>
          <a:p>
            <a:r>
              <a:rPr lang="ja-JP" altLang="en-US" sz="1400" dirty="0" smtClean="0">
                <a:latin typeface="HGSｺﾞｼｯｸM" panose="020B0600000000000000" pitchFamily="50" charset="-128"/>
                <a:ea typeface="HGSｺﾞｼｯｸM" panose="020B0600000000000000" pitchFamily="50" charset="-128"/>
              </a:rPr>
              <a:t>（</a:t>
            </a:r>
            <a:r>
              <a:rPr lang="ja-JP" altLang="en-US" sz="1400" dirty="0">
                <a:latin typeface="HGSｺﾞｼｯｸM" panose="020B0600000000000000" pitchFamily="50" charset="-128"/>
                <a:ea typeface="HGSｺﾞｼｯｸM" panose="020B0600000000000000" pitchFamily="50" charset="-128"/>
              </a:rPr>
              <a:t>規制区間外の区間における規制）</a:t>
            </a:r>
          </a:p>
          <a:p>
            <a:r>
              <a:rPr lang="ja-JP" altLang="en-US" sz="1400" dirty="0">
                <a:latin typeface="HGSｺﾞｼｯｸM" panose="020B0600000000000000" pitchFamily="50" charset="-128"/>
                <a:ea typeface="HGSｺﾞｼｯｸM" panose="020B0600000000000000" pitchFamily="50" charset="-128"/>
              </a:rPr>
              <a:t>第</a:t>
            </a:r>
            <a:r>
              <a:rPr lang="en-US" altLang="ja-JP" sz="1400" dirty="0">
                <a:latin typeface="HGSｺﾞｼｯｸM" panose="020B0600000000000000" pitchFamily="50" charset="-128"/>
                <a:ea typeface="HGSｺﾞｼｯｸM" panose="020B0600000000000000" pitchFamily="50" charset="-128"/>
              </a:rPr>
              <a:t>16</a:t>
            </a:r>
            <a:r>
              <a:rPr lang="ja-JP" altLang="en-US" sz="1400" dirty="0">
                <a:latin typeface="HGSｺﾞｼｯｸM" panose="020B0600000000000000" pitchFamily="50" charset="-128"/>
                <a:ea typeface="HGSｺﾞｼｯｸM" panose="020B0600000000000000" pitchFamily="50" charset="-128"/>
              </a:rPr>
              <a:t>条　所長は、規制区間以外の区間について、道路通行の危険が急迫している場合には、この要領に</a:t>
            </a:r>
            <a:r>
              <a:rPr lang="ja-JP" altLang="en-US" sz="1400" dirty="0" smtClean="0">
                <a:latin typeface="HGSｺﾞｼｯｸM" panose="020B0600000000000000" pitchFamily="50" charset="-128"/>
                <a:ea typeface="HGSｺﾞｼｯｸM" panose="020B0600000000000000" pitchFamily="50" charset="-128"/>
              </a:rPr>
              <a:t>準じて通</a:t>
            </a:r>
            <a:endParaRPr lang="en-US" altLang="ja-JP" sz="1400" dirty="0" smtClean="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　</a:t>
            </a:r>
            <a:r>
              <a:rPr lang="ja-JP" altLang="en-US" sz="1400" dirty="0" smtClean="0">
                <a:latin typeface="HGSｺﾞｼｯｸM" panose="020B0600000000000000" pitchFamily="50" charset="-128"/>
                <a:ea typeface="HGSｺﾞｼｯｸM" panose="020B0600000000000000" pitchFamily="50" charset="-128"/>
              </a:rPr>
              <a:t>　　　行</a:t>
            </a:r>
            <a:r>
              <a:rPr lang="ja-JP" altLang="en-US" sz="1400" dirty="0">
                <a:latin typeface="HGSｺﾞｼｯｸM" panose="020B0600000000000000" pitchFamily="50" charset="-128"/>
                <a:ea typeface="HGSｺﾞｼｯｸM" panose="020B0600000000000000" pitchFamily="50" charset="-128"/>
              </a:rPr>
              <a:t>規制の実施、</a:t>
            </a:r>
            <a:r>
              <a:rPr lang="ja-JP" altLang="en-US" sz="1400" dirty="0" smtClean="0">
                <a:latin typeface="HGSｺﾞｼｯｸM" panose="020B0600000000000000" pitchFamily="50" charset="-128"/>
                <a:ea typeface="HGSｺﾞｼｯｸM" panose="020B0600000000000000" pitchFamily="50" charset="-128"/>
              </a:rPr>
              <a:t>解除</a:t>
            </a:r>
            <a:r>
              <a:rPr lang="ja-JP" altLang="en-US" sz="1400" dirty="0">
                <a:latin typeface="HGSｺﾞｼｯｸM" panose="020B0600000000000000" pitchFamily="50" charset="-128"/>
                <a:ea typeface="HGSｺﾞｼｯｸM" panose="020B0600000000000000" pitchFamily="50" charset="-128"/>
              </a:rPr>
              <a:t>及び報告等を行う</a:t>
            </a:r>
            <a:r>
              <a:rPr lang="ja-JP" altLang="en-US" sz="1400" dirty="0" smtClean="0">
                <a:latin typeface="HGSｺﾞｼｯｸM" panose="020B0600000000000000" pitchFamily="50" charset="-128"/>
                <a:ea typeface="HGSｺﾞｼｯｸM" panose="020B0600000000000000" pitchFamily="50" charset="-128"/>
              </a:rPr>
              <a:t>。</a:t>
            </a:r>
            <a:endParaRPr lang="ja-JP" altLang="en-US" sz="1400" dirty="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附　則（抄）</a:t>
            </a:r>
          </a:p>
          <a:p>
            <a:r>
              <a:rPr lang="ja-JP" altLang="en-US" sz="1400" dirty="0">
                <a:latin typeface="HGSｺﾞｼｯｸM" panose="020B0600000000000000" pitchFamily="50" charset="-128"/>
                <a:ea typeface="HGSｺﾞｼｯｸM" panose="020B0600000000000000" pitchFamily="50" charset="-128"/>
              </a:rPr>
              <a:t>　この要領は平成</a:t>
            </a:r>
            <a:r>
              <a:rPr lang="en-US" altLang="ja-JP" sz="1400" dirty="0">
                <a:latin typeface="HGSｺﾞｼｯｸM" panose="020B0600000000000000" pitchFamily="50" charset="-128"/>
                <a:ea typeface="HGSｺﾞｼｯｸM" panose="020B0600000000000000" pitchFamily="50" charset="-128"/>
              </a:rPr>
              <a:t>22</a:t>
            </a:r>
            <a:r>
              <a:rPr lang="ja-JP" altLang="en-US" sz="1400" dirty="0">
                <a:latin typeface="HGSｺﾞｼｯｸM" panose="020B0600000000000000" pitchFamily="50" charset="-128"/>
                <a:ea typeface="HGSｺﾞｼｯｸM" panose="020B0600000000000000" pitchFamily="50" charset="-128"/>
              </a:rPr>
              <a:t>年４月１日から施行する</a:t>
            </a:r>
            <a:r>
              <a:rPr lang="ja-JP" altLang="en-US" sz="1400" dirty="0" smtClean="0">
                <a:latin typeface="HGSｺﾞｼｯｸM" panose="020B0600000000000000" pitchFamily="50" charset="-128"/>
                <a:ea typeface="HGSｺﾞｼｯｸM" panose="020B0600000000000000" pitchFamily="50" charset="-128"/>
              </a:rPr>
              <a:t>。</a:t>
            </a:r>
            <a:endParaRPr lang="en-US" altLang="ja-JP" sz="1400" dirty="0" smtClean="0">
              <a:latin typeface="HGSｺﾞｼｯｸM" panose="020B0600000000000000" pitchFamily="50" charset="-128"/>
              <a:ea typeface="HGSｺﾞｼｯｸM" panose="020B0600000000000000" pitchFamily="50" charset="-128"/>
            </a:endParaRPr>
          </a:p>
          <a:p>
            <a:endParaRPr lang="en-US" altLang="ja-JP" sz="1400" dirty="0" smtClean="0">
              <a:latin typeface="HGSｺﾞｼｯｸM" panose="020B0600000000000000" pitchFamily="50" charset="-128"/>
              <a:ea typeface="HGSｺﾞｼｯｸM" panose="020B0600000000000000" pitchFamily="50" charset="-128"/>
            </a:endParaRPr>
          </a:p>
          <a:p>
            <a:r>
              <a:rPr lang="ja-JP" altLang="en-US" sz="1400" dirty="0" err="1" smtClean="0">
                <a:latin typeface="HGSｺﾞｼｯｸM" panose="020B0600000000000000" pitchFamily="50" charset="-128"/>
                <a:ea typeface="HGSｺﾞｼｯｸM" panose="020B0600000000000000" pitchFamily="50" charset="-128"/>
              </a:rPr>
              <a:t>ー</a:t>
            </a:r>
            <a:r>
              <a:rPr lang="ja-JP" altLang="en-US" sz="1400" dirty="0" smtClean="0">
                <a:latin typeface="HGSｺﾞｼｯｸM" panose="020B0600000000000000" pitchFamily="50" charset="-128"/>
                <a:ea typeface="HGSｺﾞｼｯｸM" panose="020B0600000000000000" pitchFamily="50" charset="-128"/>
              </a:rPr>
              <a:t>参考</a:t>
            </a:r>
            <a:r>
              <a:rPr lang="ja-JP" altLang="en-US" sz="1400" dirty="0">
                <a:latin typeface="HGSｺﾞｼｯｸM" panose="020B0600000000000000" pitchFamily="50" charset="-128"/>
                <a:ea typeface="HGSｺﾞｼｯｸM" panose="020B0600000000000000" pitchFamily="50" charset="-128"/>
              </a:rPr>
              <a:t>建設省</a:t>
            </a:r>
            <a:r>
              <a:rPr lang="ja-JP" altLang="en-US" sz="1400" dirty="0" smtClean="0">
                <a:latin typeface="HGSｺﾞｼｯｸM" panose="020B0600000000000000" pitchFamily="50" charset="-128"/>
                <a:ea typeface="HGSｺﾞｼｯｸM" panose="020B0600000000000000" pitchFamily="50" charset="-128"/>
              </a:rPr>
              <a:t>通達</a:t>
            </a:r>
            <a:r>
              <a:rPr lang="ja-JP" altLang="en-US" sz="1400" dirty="0" err="1" smtClean="0">
                <a:latin typeface="HGSｺﾞｼｯｸM" panose="020B0600000000000000" pitchFamily="50" charset="-128"/>
                <a:ea typeface="HGSｺﾞｼｯｸM" panose="020B0600000000000000" pitchFamily="50" charset="-128"/>
              </a:rPr>
              <a:t>ー</a:t>
            </a:r>
            <a:endParaRPr lang="ja-JP" altLang="en-US" sz="1400" dirty="0">
              <a:latin typeface="HGSｺﾞｼｯｸM" panose="020B0600000000000000" pitchFamily="50" charset="-128"/>
              <a:ea typeface="HGSｺﾞｼｯｸM" panose="020B0600000000000000" pitchFamily="50" charset="-128"/>
            </a:endParaRPr>
          </a:p>
          <a:p>
            <a:r>
              <a:rPr lang="ja-JP" altLang="en-US" sz="1400" dirty="0">
                <a:latin typeface="HGSｺﾞｼｯｸM" panose="020B0600000000000000" pitchFamily="50" charset="-128"/>
                <a:ea typeface="HGSｺﾞｼｯｸM" panose="020B0600000000000000" pitchFamily="50" charset="-128"/>
              </a:rPr>
              <a:t>・異常気象時における道路通行規制について（昭和</a:t>
            </a:r>
            <a:r>
              <a:rPr lang="en-US" altLang="ja-JP" sz="1400" dirty="0">
                <a:latin typeface="HGSｺﾞｼｯｸM" panose="020B0600000000000000" pitchFamily="50" charset="-128"/>
                <a:ea typeface="HGSｺﾞｼｯｸM" panose="020B0600000000000000" pitchFamily="50" charset="-128"/>
              </a:rPr>
              <a:t>44</a:t>
            </a:r>
            <a:r>
              <a:rPr lang="ja-JP" altLang="en-US" sz="1400" dirty="0">
                <a:latin typeface="HGSｺﾞｼｯｸM" panose="020B0600000000000000" pitchFamily="50" charset="-128"/>
                <a:ea typeface="HGSｺﾞｼｯｸM" panose="020B0600000000000000" pitchFamily="50" charset="-128"/>
              </a:rPr>
              <a:t>年４月１日道政発第</a:t>
            </a:r>
            <a:r>
              <a:rPr lang="en-US" altLang="ja-JP" sz="1400" dirty="0">
                <a:latin typeface="HGSｺﾞｼｯｸM" panose="020B0600000000000000" pitchFamily="50" charset="-128"/>
                <a:ea typeface="HGSｺﾞｼｯｸM" panose="020B0600000000000000" pitchFamily="50" charset="-128"/>
              </a:rPr>
              <a:t>16</a:t>
            </a:r>
            <a:r>
              <a:rPr lang="ja-JP" altLang="en-US" sz="1400" dirty="0">
                <a:latin typeface="HGSｺﾞｼｯｸM" panose="020B0600000000000000" pitchFamily="50" charset="-128"/>
                <a:ea typeface="HGSｺﾞｼｯｸM" panose="020B0600000000000000" pitchFamily="50" charset="-128"/>
              </a:rPr>
              <a:t>号の２）</a:t>
            </a:r>
          </a:p>
          <a:p>
            <a:r>
              <a:rPr lang="ja-JP" altLang="en-US" sz="1400" dirty="0">
                <a:latin typeface="HGSｺﾞｼｯｸM" panose="020B0600000000000000" pitchFamily="50" charset="-128"/>
                <a:ea typeface="HGSｺﾞｼｯｸM" panose="020B0600000000000000" pitchFamily="50" charset="-128"/>
              </a:rPr>
              <a:t>・通行規制区間及び道路通行規制基準の報告について（昭和</a:t>
            </a:r>
            <a:r>
              <a:rPr lang="en-US" altLang="ja-JP" sz="1400" dirty="0">
                <a:latin typeface="HGSｺﾞｼｯｸM" panose="020B0600000000000000" pitchFamily="50" charset="-128"/>
                <a:ea typeface="HGSｺﾞｼｯｸM" panose="020B0600000000000000" pitchFamily="50" charset="-128"/>
              </a:rPr>
              <a:t>49</a:t>
            </a:r>
            <a:r>
              <a:rPr lang="ja-JP" altLang="en-US" sz="1400" dirty="0">
                <a:latin typeface="HGSｺﾞｼｯｸM" panose="020B0600000000000000" pitchFamily="50" charset="-128"/>
                <a:ea typeface="HGSｺﾞｼｯｸM" panose="020B0600000000000000" pitchFamily="50" charset="-128"/>
              </a:rPr>
              <a:t>年４月</a:t>
            </a:r>
            <a:r>
              <a:rPr lang="en-US" altLang="ja-JP" sz="1400" dirty="0">
                <a:latin typeface="HGSｺﾞｼｯｸM" panose="020B0600000000000000" pitchFamily="50" charset="-128"/>
                <a:ea typeface="HGSｺﾞｼｯｸM" panose="020B0600000000000000" pitchFamily="50" charset="-128"/>
              </a:rPr>
              <a:t>25</a:t>
            </a:r>
            <a:r>
              <a:rPr lang="ja-JP" altLang="en-US" sz="1400" dirty="0">
                <a:latin typeface="HGSｺﾞｼｯｸM" panose="020B0600000000000000" pitchFamily="50" charset="-128"/>
                <a:ea typeface="HGSｺﾞｼｯｸM" panose="020B0600000000000000" pitchFamily="50" charset="-128"/>
              </a:rPr>
              <a:t>日道交発第</a:t>
            </a:r>
            <a:r>
              <a:rPr lang="en-US" altLang="ja-JP" sz="1400" dirty="0">
                <a:latin typeface="HGSｺﾞｼｯｸM" panose="020B0600000000000000" pitchFamily="50" charset="-128"/>
                <a:ea typeface="HGSｺﾞｼｯｸM" panose="020B0600000000000000" pitchFamily="50" charset="-128"/>
              </a:rPr>
              <a:t>11</a:t>
            </a:r>
            <a:r>
              <a:rPr lang="ja-JP" altLang="en-US" sz="1400" dirty="0">
                <a:latin typeface="HGSｺﾞｼｯｸM" panose="020B0600000000000000" pitchFamily="50" charset="-128"/>
                <a:ea typeface="HGSｺﾞｼｯｸM" panose="020B0600000000000000" pitchFamily="50" charset="-128"/>
              </a:rPr>
              <a:t>号）</a:t>
            </a:r>
          </a:p>
        </p:txBody>
      </p:sp>
    </p:spTree>
    <p:extLst>
      <p:ext uri="{BB962C8B-B14F-4D97-AF65-F5344CB8AC3E}">
        <p14:creationId xmlns:p14="http://schemas.microsoft.com/office/powerpoint/2010/main" val="39034814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３．</a:t>
            </a:r>
            <a:r>
              <a:rPr lang="ja-JP" altLang="en-US" dirty="0">
                <a:latin typeface="HGSｺﾞｼｯｸM" panose="020B0600000000000000" pitchFamily="50" charset="-128"/>
                <a:ea typeface="HGSｺﾞｼｯｸM" panose="020B0600000000000000" pitchFamily="50" charset="-128"/>
              </a:rPr>
              <a:t>通行規制</a:t>
            </a:r>
            <a:r>
              <a:rPr lang="ja-JP" altLang="en-US" dirty="0" smtClean="0">
                <a:latin typeface="HGSｺﾞｼｯｸM" panose="020B0600000000000000" pitchFamily="50" charset="-128"/>
                <a:ea typeface="HGSｺﾞｼｯｸM" panose="020B0600000000000000" pitchFamily="50" charset="-128"/>
              </a:rPr>
              <a:t>区間の標識</a:t>
            </a:r>
            <a:endParaRPr lang="ja-JP" altLang="en-US" dirty="0">
              <a:latin typeface="HGSｺﾞｼｯｸM" panose="020B0600000000000000" pitchFamily="50" charset="-128"/>
              <a:ea typeface="HGSｺﾞｼｯｸM" panose="020B0600000000000000" pitchFamily="50" charset="-128"/>
            </a:endParaRPr>
          </a:p>
        </p:txBody>
      </p:sp>
      <p:sp>
        <p:nvSpPr>
          <p:cNvPr id="9" name="フッター プレースホルダー 8"/>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8</a:t>
            </a:fld>
            <a:endParaRPr kumimoji="1" lang="ja-JP"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00808"/>
            <a:ext cx="2936883" cy="158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p:cNvGrpSpPr>
            <a:grpSpLocks noChangeAspect="1"/>
          </p:cNvGrpSpPr>
          <p:nvPr/>
        </p:nvGrpSpPr>
        <p:grpSpPr>
          <a:xfrm>
            <a:off x="179512" y="3212975"/>
            <a:ext cx="3124722" cy="3075671"/>
            <a:chOff x="4087813" y="2968625"/>
            <a:chExt cx="2022475" cy="1990725"/>
          </a:xfrm>
        </p:grpSpPr>
        <p:pic>
          <p:nvPicPr>
            <p:cNvPr id="3076" name="Picture 4" descr="無題"/>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7813" y="2968625"/>
              <a:ext cx="20224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4229100" y="3654425"/>
              <a:ext cx="187801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HGSｺﾞｼｯｸM" panose="020B0600000000000000" pitchFamily="50" charset="-128"/>
                  <a:ea typeface="HGSｺﾞｼｯｸM" panose="020B0600000000000000" pitchFamily="50" charset="-128"/>
                  <a:cs typeface="ＭＳ Ｐゴシック" pitchFamily="50" charset="-128"/>
                </a:rPr>
                <a:t>通行注意</a:t>
              </a:r>
            </a:p>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HGSｺﾞｼｯｸM" panose="020B0600000000000000" pitchFamily="50" charset="-128"/>
                  <a:ea typeface="HGSｺﾞｼｯｸM" panose="020B0600000000000000" pitchFamily="50" charset="-128"/>
                  <a:cs typeface="ＭＳ Ｐゴシック" pitchFamily="50" charset="-128"/>
                </a:rPr>
                <a:t>1</a:t>
              </a:r>
              <a:r>
                <a:rPr kumimoji="1" lang="ja-JP" altLang="en-US" sz="1200" b="0" i="0" u="none" strike="noStrike" cap="none" normalizeH="0" baseline="0" dirty="0" smtClean="0">
                  <a:ln>
                    <a:noFill/>
                  </a:ln>
                  <a:solidFill>
                    <a:schemeClr val="tx1"/>
                  </a:solidFill>
                  <a:effectLst/>
                  <a:latin typeface="HGSｺﾞｼｯｸM" panose="020B0600000000000000" pitchFamily="50" charset="-128"/>
                  <a:ea typeface="HGSｺﾞｼｯｸM" panose="020B0600000000000000" pitchFamily="50" charset="-128"/>
                  <a:cs typeface="ＭＳ Ｐゴシック" pitchFamily="50" charset="-128"/>
                </a:rPr>
                <a:t>連続雨量が１５０ミリに達した時</a:t>
              </a:r>
            </a:p>
            <a:p>
              <a:pPr marL="0" marR="0" lvl="0" indent="0"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HGSｺﾞｼｯｸM" panose="020B0600000000000000" pitchFamily="50" charset="-128"/>
                  <a:ea typeface="HGSｺﾞｼｯｸM" panose="020B0600000000000000" pitchFamily="50" charset="-128"/>
                  <a:cs typeface="ＭＳ Ｐゴシック" pitchFamily="50" charset="-128"/>
                </a:rPr>
                <a:t>通行止め</a:t>
              </a:r>
            </a:p>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HGSｺﾞｼｯｸM" panose="020B0600000000000000" pitchFamily="50" charset="-128"/>
                  <a:ea typeface="HGSｺﾞｼｯｸM" panose="020B0600000000000000" pitchFamily="50" charset="-128"/>
                  <a:cs typeface="ＭＳ Ｐゴシック" pitchFamily="50" charset="-128"/>
                </a:rPr>
                <a:t>1</a:t>
              </a:r>
              <a:r>
                <a:rPr kumimoji="1" lang="ja-JP" altLang="en-US" sz="1200" b="0" i="0" u="none" strike="noStrike" cap="none" normalizeH="0" baseline="0" dirty="0" smtClean="0">
                  <a:ln>
                    <a:noFill/>
                  </a:ln>
                  <a:solidFill>
                    <a:schemeClr val="tx1"/>
                  </a:solidFill>
                  <a:effectLst/>
                  <a:latin typeface="HGSｺﾞｼｯｸM" panose="020B0600000000000000" pitchFamily="50" charset="-128"/>
                  <a:ea typeface="HGSｺﾞｼｯｸM" panose="020B0600000000000000" pitchFamily="50" charset="-128"/>
                  <a:cs typeface="ＭＳ Ｐゴシック" pitchFamily="50" charset="-128"/>
                </a:rPr>
                <a:t>連続雨量が２００ミリに達した時</a:t>
              </a:r>
            </a:p>
            <a:p>
              <a:pPr marL="0" marR="0" lvl="0" indent="0"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HGSｺﾞｼｯｸM" panose="020B0600000000000000" pitchFamily="50" charset="-128"/>
                  <a:ea typeface="HGSｺﾞｼｯｸM" panose="020B0600000000000000" pitchFamily="50" charset="-128"/>
                  <a:cs typeface="ＭＳ Ｐゴシック" pitchFamily="50" charset="-128"/>
                </a:rPr>
                <a:t>2</a:t>
              </a:r>
              <a:r>
                <a:rPr kumimoji="1" lang="ja-JP" altLang="en-US" sz="1200" b="0" i="0" u="none" strike="noStrike" cap="none" normalizeH="0" baseline="0" dirty="0" smtClean="0">
                  <a:ln>
                    <a:noFill/>
                  </a:ln>
                  <a:solidFill>
                    <a:schemeClr val="tx1"/>
                  </a:solidFill>
                  <a:effectLst/>
                  <a:latin typeface="HGSｺﾞｼｯｸM" panose="020B0600000000000000" pitchFamily="50" charset="-128"/>
                  <a:ea typeface="HGSｺﾞｼｯｸM" panose="020B0600000000000000" pitchFamily="50" charset="-128"/>
                  <a:cs typeface="ＭＳ Ｐゴシック" pitchFamily="50" charset="-128"/>
                </a:rPr>
                <a:t>道路が危険な時</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pic>
        <p:nvPicPr>
          <p:cNvPr id="4" name="図 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3419872" y="1268760"/>
            <a:ext cx="5281078" cy="4942095"/>
          </a:xfrm>
          <a:prstGeom prst="rect">
            <a:avLst/>
          </a:prstGeom>
        </p:spPr>
      </p:pic>
    </p:spTree>
    <p:extLst>
      <p:ext uri="{BB962C8B-B14F-4D97-AF65-F5344CB8AC3E}">
        <p14:creationId xmlns:p14="http://schemas.microsoft.com/office/powerpoint/2010/main" val="2062084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４．根拠法令</a:t>
            </a:r>
            <a:r>
              <a:rPr lang="en-US" altLang="ja-JP" dirty="0" smtClean="0">
                <a:latin typeface="HGSｺﾞｼｯｸM" panose="020B0600000000000000" pitchFamily="50" charset="-128"/>
                <a:ea typeface="HGSｺﾞｼｯｸM" panose="020B0600000000000000" pitchFamily="50" charset="-128"/>
              </a:rPr>
              <a:t>〔</a:t>
            </a:r>
            <a:r>
              <a:rPr lang="ja-JP" altLang="en-US" dirty="0" smtClean="0">
                <a:latin typeface="HGSｺﾞｼｯｸM" panose="020B0600000000000000" pitchFamily="50" charset="-128"/>
                <a:ea typeface="HGSｺﾞｼｯｸM" panose="020B0600000000000000" pitchFamily="50" charset="-128"/>
              </a:rPr>
              <a:t>道路法４６条</a:t>
            </a:r>
            <a:r>
              <a:rPr lang="en-US" altLang="ja-JP" dirty="0" smtClean="0">
                <a:latin typeface="HGSｺﾞｼｯｸM" panose="020B0600000000000000" pitchFamily="50" charset="-128"/>
                <a:ea typeface="HGSｺﾞｼｯｸM" panose="020B0600000000000000" pitchFamily="50" charset="-128"/>
              </a:rPr>
              <a:t>〕</a:t>
            </a:r>
            <a:endParaRPr lang="ja-JP" altLang="en-US" dirty="0">
              <a:latin typeface="HGSｺﾞｼｯｸM" panose="020B0600000000000000" pitchFamily="50" charset="-128"/>
              <a:ea typeface="HGSｺﾞｼｯｸM" panose="020B0600000000000000" pitchFamily="50" charset="-128"/>
            </a:endParaRPr>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9</a:t>
            </a:fld>
            <a:endParaRPr kumimoji="1" lang="ja-JP" altLang="en-US"/>
          </a:p>
        </p:txBody>
      </p:sp>
      <p:sp>
        <p:nvSpPr>
          <p:cNvPr id="8" name="正方形/長方形 7"/>
          <p:cNvSpPr/>
          <p:nvPr/>
        </p:nvSpPr>
        <p:spPr>
          <a:xfrm>
            <a:off x="179512" y="1424965"/>
            <a:ext cx="8712968" cy="4524315"/>
          </a:xfrm>
          <a:prstGeom prst="rect">
            <a:avLst/>
          </a:prstGeom>
        </p:spPr>
        <p:txBody>
          <a:bodyPr wrap="square">
            <a:spAutoFit/>
          </a:bodyPr>
          <a:lstStyle/>
          <a:p>
            <a:r>
              <a:rPr lang="ja-JP" altLang="en-US" b="1" u="sng" dirty="0">
                <a:solidFill>
                  <a:srgbClr val="FF0000"/>
                </a:solidFill>
                <a:latin typeface="HGSｺﾞｼｯｸM" panose="020B0600000000000000" pitchFamily="50" charset="-128"/>
                <a:ea typeface="HGSｺﾞｼｯｸM" panose="020B0600000000000000" pitchFamily="50" charset="-128"/>
              </a:rPr>
              <a:t>（通行の禁止</a:t>
            </a:r>
            <a:r>
              <a:rPr lang="ja-JP" altLang="en-US" dirty="0">
                <a:latin typeface="HGSｺﾞｼｯｸM" panose="020B0600000000000000" pitchFamily="50" charset="-128"/>
                <a:ea typeface="HGSｺﾞｼｯｸM" panose="020B0600000000000000" pitchFamily="50" charset="-128"/>
              </a:rPr>
              <a:t>又は制限</a:t>
            </a:r>
            <a:r>
              <a:rPr lang="ja-JP" altLang="en-US" dirty="0" smtClean="0">
                <a:latin typeface="HGSｺﾞｼｯｸM" panose="020B0600000000000000" pitchFamily="50" charset="-128"/>
                <a:ea typeface="HGSｺﾞｼｯｸM" panose="020B0600000000000000" pitchFamily="50" charset="-128"/>
              </a:rPr>
              <a:t>）</a:t>
            </a:r>
            <a:endParaRPr lang="en-US" altLang="ja-JP" dirty="0" smtClean="0">
              <a:latin typeface="HGSｺﾞｼｯｸM" panose="020B0600000000000000" pitchFamily="50" charset="-128"/>
              <a:ea typeface="HGSｺﾞｼｯｸM" panose="020B0600000000000000" pitchFamily="50" charset="-128"/>
            </a:endParaRPr>
          </a:p>
          <a:p>
            <a:r>
              <a:rPr lang="ja-JP" altLang="en-US" b="1" u="sng" dirty="0" smtClean="0">
                <a:solidFill>
                  <a:srgbClr val="FF0000"/>
                </a:solidFill>
                <a:latin typeface="HGSｺﾞｼｯｸM" panose="020B0600000000000000" pitchFamily="50" charset="-128"/>
                <a:ea typeface="HGSｺﾞｼｯｸM" panose="020B0600000000000000" pitchFamily="50" charset="-128"/>
              </a:rPr>
              <a:t>第</a:t>
            </a:r>
            <a:r>
              <a:rPr lang="en-US" altLang="ja-JP" b="1" u="sng" dirty="0" smtClean="0">
                <a:solidFill>
                  <a:srgbClr val="FF0000"/>
                </a:solidFill>
                <a:latin typeface="HGSｺﾞｼｯｸM" panose="020B0600000000000000" pitchFamily="50" charset="-128"/>
                <a:ea typeface="HGSｺﾞｼｯｸM" panose="020B0600000000000000" pitchFamily="50" charset="-128"/>
              </a:rPr>
              <a:t>46</a:t>
            </a:r>
            <a:r>
              <a:rPr lang="ja-JP" altLang="en-US" b="1" u="sng" dirty="0">
                <a:solidFill>
                  <a:srgbClr val="FF0000"/>
                </a:solidFill>
                <a:latin typeface="HGSｺﾞｼｯｸM" panose="020B0600000000000000" pitchFamily="50" charset="-128"/>
                <a:ea typeface="HGSｺﾞｼｯｸM" panose="020B0600000000000000" pitchFamily="50" charset="-128"/>
              </a:rPr>
              <a:t>条　道路管理者は、</a:t>
            </a:r>
            <a:r>
              <a:rPr lang="ja-JP" altLang="en-US" dirty="0">
                <a:latin typeface="HGSｺﾞｼｯｸM" panose="020B0600000000000000" pitchFamily="50" charset="-128"/>
                <a:ea typeface="HGSｺﾞｼｯｸM" panose="020B0600000000000000" pitchFamily="50" charset="-128"/>
              </a:rPr>
              <a:t>左の各号の一に掲げる場合においては、</a:t>
            </a:r>
            <a:r>
              <a:rPr lang="ja-JP" altLang="en-US" b="1" u="sng" dirty="0">
                <a:solidFill>
                  <a:srgbClr val="FF0000"/>
                </a:solidFill>
                <a:latin typeface="HGSｺﾞｼｯｸM" panose="020B0600000000000000" pitchFamily="50" charset="-128"/>
                <a:ea typeface="HGSｺﾞｼｯｸM" panose="020B0600000000000000" pitchFamily="50" charset="-128"/>
              </a:rPr>
              <a:t>道路の</a:t>
            </a:r>
            <a:r>
              <a:rPr lang="ja-JP" altLang="en-US" b="1" u="sng" dirty="0" smtClean="0">
                <a:solidFill>
                  <a:srgbClr val="FF0000"/>
                </a:solidFill>
                <a:latin typeface="HGSｺﾞｼｯｸM" panose="020B0600000000000000" pitchFamily="50" charset="-128"/>
                <a:ea typeface="HGSｺﾞｼｯｸM" panose="020B0600000000000000" pitchFamily="50" charset="-128"/>
              </a:rPr>
              <a:t>構造</a:t>
            </a:r>
            <a:r>
              <a:rPr lang="ja-JP" altLang="en-US" b="1" u="sng" dirty="0">
                <a:solidFill>
                  <a:srgbClr val="FF0000"/>
                </a:solidFill>
                <a:latin typeface="HGSｺﾞｼｯｸM" panose="020B0600000000000000" pitchFamily="50" charset="-128"/>
                <a:ea typeface="HGSｺﾞｼｯｸM" panose="020B0600000000000000" pitchFamily="50" charset="-128"/>
              </a:rPr>
              <a:t>を</a:t>
            </a:r>
            <a:r>
              <a:rPr lang="ja-JP" altLang="en-US" b="1" u="sng" dirty="0" smtClean="0">
                <a:solidFill>
                  <a:srgbClr val="FF0000"/>
                </a:solidFill>
                <a:latin typeface="HGSｺﾞｼｯｸM" panose="020B0600000000000000" pitchFamily="50" charset="-128"/>
                <a:ea typeface="HGSｺﾞｼｯｸM" panose="020B0600000000000000" pitchFamily="50" charset="-128"/>
              </a:rPr>
              <a:t>保全</a:t>
            </a:r>
            <a:endParaRPr lang="en-US" altLang="ja-JP" b="1" u="sng" dirty="0" smtClean="0">
              <a:solidFill>
                <a:srgbClr val="FF0000"/>
              </a:solidFill>
              <a:latin typeface="HGSｺﾞｼｯｸM" panose="020B0600000000000000" pitchFamily="50" charset="-128"/>
              <a:ea typeface="HGSｺﾞｼｯｸM" panose="020B0600000000000000" pitchFamily="50" charset="-128"/>
            </a:endParaRPr>
          </a:p>
          <a:p>
            <a:r>
              <a:rPr lang="ja-JP" altLang="en-US" b="1" dirty="0">
                <a:solidFill>
                  <a:srgbClr val="FF0000"/>
                </a:solidFill>
                <a:latin typeface="HGSｺﾞｼｯｸM" panose="020B0600000000000000" pitchFamily="50" charset="-128"/>
                <a:ea typeface="HGSｺﾞｼｯｸM" panose="020B0600000000000000" pitchFamily="50" charset="-128"/>
              </a:rPr>
              <a:t>　</a:t>
            </a:r>
            <a:r>
              <a:rPr lang="ja-JP" altLang="en-US" b="1" dirty="0" smtClean="0">
                <a:solidFill>
                  <a:srgbClr val="FF0000"/>
                </a:solidFill>
                <a:latin typeface="HGSｺﾞｼｯｸM" panose="020B0600000000000000" pitchFamily="50" charset="-128"/>
                <a:ea typeface="HGSｺﾞｼｯｸM" panose="020B0600000000000000" pitchFamily="50" charset="-128"/>
              </a:rPr>
              <a:t>　　　</a:t>
            </a:r>
            <a:r>
              <a:rPr lang="ja-JP" altLang="en-US" b="1" u="sng" dirty="0" smtClean="0">
                <a:solidFill>
                  <a:srgbClr val="FF0000"/>
                </a:solidFill>
                <a:latin typeface="HGSｺﾞｼｯｸM" panose="020B0600000000000000" pitchFamily="50" charset="-128"/>
                <a:ea typeface="HGSｺﾞｼｯｸM" panose="020B0600000000000000" pitchFamily="50" charset="-128"/>
              </a:rPr>
              <a:t>し、又は交通の危険を防止するため、区間を定めて、道路の通行を禁止</a:t>
            </a:r>
            <a:r>
              <a:rPr lang="ja-JP" altLang="en-US" dirty="0" smtClean="0">
                <a:latin typeface="HGSｺﾞｼｯｸM" panose="020B0600000000000000" pitchFamily="50" charset="-128"/>
                <a:ea typeface="HGSｺﾞｼｯｸM" panose="020B0600000000000000" pitchFamily="50" charset="-128"/>
              </a:rPr>
              <a:t>し、</a:t>
            </a:r>
            <a:endParaRPr lang="en-US" altLang="ja-JP" dirty="0" smtClean="0">
              <a:latin typeface="HGSｺﾞｼｯｸM" panose="020B0600000000000000" pitchFamily="50" charset="-128"/>
              <a:ea typeface="HGSｺﾞｼｯｸM" panose="020B0600000000000000" pitchFamily="50" charset="-128"/>
            </a:endParaRPr>
          </a:p>
          <a:p>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　　　又は制限</a:t>
            </a:r>
            <a:r>
              <a:rPr lang="ja-JP" altLang="en-US" b="1" u="sng" dirty="0" smtClean="0">
                <a:solidFill>
                  <a:srgbClr val="FF0000"/>
                </a:solidFill>
                <a:latin typeface="HGSｺﾞｼｯｸM" panose="020B0600000000000000" pitchFamily="50" charset="-128"/>
                <a:ea typeface="HGSｺﾞｼｯｸM" panose="020B0600000000000000" pitchFamily="50" charset="-128"/>
              </a:rPr>
              <a:t>することができる。</a:t>
            </a:r>
          </a:p>
          <a:p>
            <a:r>
              <a:rPr lang="ja-JP" altLang="en-US" b="1" dirty="0">
                <a:solidFill>
                  <a:srgbClr val="FF0000"/>
                </a:solidFill>
                <a:latin typeface="HGSｺﾞｼｯｸM" panose="020B0600000000000000" pitchFamily="50" charset="-128"/>
                <a:ea typeface="HGSｺﾞｼｯｸM" panose="020B0600000000000000" pitchFamily="50" charset="-128"/>
              </a:rPr>
              <a:t>　</a:t>
            </a:r>
            <a:r>
              <a:rPr lang="ja-JP" altLang="en-US" b="1" dirty="0" smtClean="0">
                <a:solidFill>
                  <a:srgbClr val="FF0000"/>
                </a:solidFill>
                <a:latin typeface="HGSｺﾞｼｯｸM" panose="020B0600000000000000" pitchFamily="50" charset="-128"/>
                <a:ea typeface="HGSｺﾞｼｯｸM" panose="020B0600000000000000" pitchFamily="50" charset="-128"/>
              </a:rPr>
              <a:t>　　　</a:t>
            </a:r>
            <a:r>
              <a:rPr lang="ja-JP" altLang="en-US" b="1" u="sng" dirty="0" smtClean="0">
                <a:solidFill>
                  <a:srgbClr val="FF0000"/>
                </a:solidFill>
                <a:latin typeface="HGSｺﾞｼｯｸM" panose="020B0600000000000000" pitchFamily="50" charset="-128"/>
                <a:ea typeface="HGSｺﾞｼｯｸM" panose="020B0600000000000000" pitchFamily="50" charset="-128"/>
              </a:rPr>
              <a:t>一</a:t>
            </a:r>
            <a:r>
              <a:rPr lang="ja-JP" altLang="en-US" b="1" u="sng" dirty="0">
                <a:solidFill>
                  <a:srgbClr val="FF0000"/>
                </a:solidFill>
                <a:latin typeface="HGSｺﾞｼｯｸM" panose="020B0600000000000000" pitchFamily="50" charset="-128"/>
                <a:ea typeface="HGSｺﾞｼｯｸM" panose="020B0600000000000000" pitchFamily="50" charset="-128"/>
              </a:rPr>
              <a:t>　道路の破損、欠壊その他の事由に因り交通が危険であると</a:t>
            </a:r>
            <a:r>
              <a:rPr lang="ja-JP" altLang="en-US" b="1" u="sng" dirty="0" smtClean="0">
                <a:solidFill>
                  <a:srgbClr val="FF0000"/>
                </a:solidFill>
                <a:latin typeface="HGSｺﾞｼｯｸM" panose="020B0600000000000000" pitchFamily="50" charset="-128"/>
                <a:ea typeface="HGSｺﾞｼｯｸM" panose="020B0600000000000000" pitchFamily="50" charset="-128"/>
              </a:rPr>
              <a:t>認められる</a:t>
            </a:r>
            <a:endParaRPr lang="en-US" altLang="ja-JP" b="1" u="sng" dirty="0" smtClean="0">
              <a:solidFill>
                <a:srgbClr val="FF0000"/>
              </a:solidFill>
              <a:latin typeface="HGSｺﾞｼｯｸM" panose="020B0600000000000000" pitchFamily="50" charset="-128"/>
              <a:ea typeface="HGSｺﾞｼｯｸM" panose="020B0600000000000000" pitchFamily="50" charset="-128"/>
            </a:endParaRPr>
          </a:p>
          <a:p>
            <a:r>
              <a:rPr lang="ja-JP" altLang="en-US" b="1" dirty="0">
                <a:solidFill>
                  <a:srgbClr val="FF0000"/>
                </a:solidFill>
                <a:latin typeface="HGSｺﾞｼｯｸM" panose="020B0600000000000000" pitchFamily="50" charset="-128"/>
                <a:ea typeface="HGSｺﾞｼｯｸM" panose="020B0600000000000000" pitchFamily="50" charset="-128"/>
              </a:rPr>
              <a:t>　</a:t>
            </a:r>
            <a:r>
              <a:rPr lang="ja-JP" altLang="en-US" b="1" dirty="0" smtClean="0">
                <a:solidFill>
                  <a:srgbClr val="FF0000"/>
                </a:solidFill>
                <a:latin typeface="HGSｺﾞｼｯｸM" panose="020B0600000000000000" pitchFamily="50" charset="-128"/>
                <a:ea typeface="HGSｺﾞｼｯｸM" panose="020B0600000000000000" pitchFamily="50" charset="-128"/>
              </a:rPr>
              <a:t>　　　　　</a:t>
            </a:r>
            <a:r>
              <a:rPr lang="ja-JP" altLang="en-US" b="1" u="sng" dirty="0" smtClean="0">
                <a:solidFill>
                  <a:srgbClr val="FF0000"/>
                </a:solidFill>
                <a:latin typeface="HGSｺﾞｼｯｸM" panose="020B0600000000000000" pitchFamily="50" charset="-128"/>
                <a:ea typeface="HGSｺﾞｼｯｸM" panose="020B0600000000000000" pitchFamily="50" charset="-128"/>
              </a:rPr>
              <a:t>場合</a:t>
            </a:r>
            <a:endParaRPr lang="ja-JP" altLang="en-US" b="1" u="sng" dirty="0">
              <a:solidFill>
                <a:srgbClr val="FF0000"/>
              </a:solidFill>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　　　　二</a:t>
            </a:r>
            <a:r>
              <a:rPr lang="ja-JP" altLang="en-US" dirty="0">
                <a:latin typeface="HGSｺﾞｼｯｸM" panose="020B0600000000000000" pitchFamily="50" charset="-128"/>
                <a:ea typeface="HGSｺﾞｼｯｸM" panose="020B0600000000000000" pitchFamily="50" charset="-128"/>
              </a:rPr>
              <a:t>　道路に関する工事のためやむを得ないと認められる</a:t>
            </a:r>
            <a:r>
              <a:rPr lang="ja-JP" altLang="en-US" dirty="0" smtClean="0">
                <a:latin typeface="HGSｺﾞｼｯｸM" panose="020B0600000000000000" pitchFamily="50" charset="-128"/>
                <a:ea typeface="HGSｺﾞｼｯｸM" panose="020B0600000000000000" pitchFamily="50" charset="-128"/>
              </a:rPr>
              <a:t>場合</a:t>
            </a:r>
            <a:endParaRPr lang="en-US" altLang="ja-JP" dirty="0" smtClean="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　　２</a:t>
            </a:r>
            <a:r>
              <a:rPr lang="ja-JP" altLang="en-US" dirty="0">
                <a:latin typeface="HGSｺﾞｼｯｸM" panose="020B0600000000000000" pitchFamily="50" charset="-128"/>
                <a:ea typeface="HGSｺﾞｼｯｸM" panose="020B0600000000000000" pitchFamily="50" charset="-128"/>
              </a:rPr>
              <a:t>　道路監理員（第</a:t>
            </a:r>
            <a:r>
              <a:rPr lang="en-US" altLang="ja-JP" dirty="0">
                <a:latin typeface="HGSｺﾞｼｯｸM" panose="020B0600000000000000" pitchFamily="50" charset="-128"/>
                <a:ea typeface="HGSｺﾞｼｯｸM" panose="020B0600000000000000" pitchFamily="50" charset="-128"/>
              </a:rPr>
              <a:t>71</a:t>
            </a:r>
            <a:r>
              <a:rPr lang="ja-JP" altLang="en-US" dirty="0">
                <a:latin typeface="HGSｺﾞｼｯｸM" panose="020B0600000000000000" pitchFamily="50" charset="-128"/>
                <a:ea typeface="HGSｺﾞｼｯｸM" panose="020B0600000000000000" pitchFamily="50" charset="-128"/>
              </a:rPr>
              <a:t>条</a:t>
            </a:r>
            <a:r>
              <a:rPr lang="ja-JP" altLang="en-US" dirty="0" smtClean="0">
                <a:latin typeface="HGSｺﾞｼｯｸM" panose="020B0600000000000000" pitchFamily="50" charset="-128"/>
                <a:ea typeface="HGSｺﾞｼｯｸM" panose="020B0600000000000000" pitchFamily="50" charset="-128"/>
              </a:rPr>
              <a:t>第４項の</a:t>
            </a:r>
            <a:r>
              <a:rPr lang="ja-JP" altLang="en-US" dirty="0">
                <a:latin typeface="HGSｺﾞｼｯｸM" panose="020B0600000000000000" pitchFamily="50" charset="-128"/>
                <a:ea typeface="HGSｺﾞｼｯｸM" panose="020B0600000000000000" pitchFamily="50" charset="-128"/>
              </a:rPr>
              <a:t>規定により道路管理者が命じた道路監理員</a:t>
            </a:r>
            <a:r>
              <a:rPr lang="ja-JP" altLang="en-US" dirty="0" smtClean="0">
                <a:latin typeface="HGSｺﾞｼｯｸM" panose="020B0600000000000000" pitchFamily="50" charset="-128"/>
                <a:ea typeface="HGSｺﾞｼｯｸM" panose="020B0600000000000000" pitchFamily="50" charset="-128"/>
              </a:rPr>
              <a:t>を　</a:t>
            </a:r>
            <a:endParaRPr lang="en-US" altLang="ja-JP" dirty="0" smtClean="0">
              <a:latin typeface="HGSｺﾞｼｯｸM" panose="020B0600000000000000" pitchFamily="50" charset="-128"/>
              <a:ea typeface="HGSｺﾞｼｯｸM" panose="020B0600000000000000" pitchFamily="50" charset="-128"/>
            </a:endParaRPr>
          </a:p>
          <a:p>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　　　いう</a:t>
            </a:r>
            <a:r>
              <a:rPr lang="ja-JP" altLang="en-US" dirty="0">
                <a:latin typeface="HGSｺﾞｼｯｸM" panose="020B0600000000000000" pitchFamily="50" charset="-128"/>
                <a:ea typeface="HGSｺﾞｼｯｸM" panose="020B0600000000000000" pitchFamily="50" charset="-128"/>
              </a:rPr>
              <a:t>。</a:t>
            </a:r>
            <a:r>
              <a:rPr lang="ja-JP" altLang="en-US" dirty="0" smtClean="0">
                <a:latin typeface="HGSｺﾞｼｯｸM" panose="020B0600000000000000" pitchFamily="50" charset="-128"/>
                <a:ea typeface="HGSｺﾞｼｯｸM" panose="020B0600000000000000" pitchFamily="50" charset="-128"/>
              </a:rPr>
              <a:t>）は、前項</a:t>
            </a:r>
            <a:r>
              <a:rPr lang="ja-JP" altLang="en-US" dirty="0">
                <a:latin typeface="HGSｺﾞｼｯｸM" panose="020B0600000000000000" pitchFamily="50" charset="-128"/>
                <a:ea typeface="HGSｺﾞｼｯｸM" panose="020B0600000000000000" pitchFamily="50" charset="-128"/>
              </a:rPr>
              <a:t>第１号に掲げる場合</a:t>
            </a:r>
            <a:r>
              <a:rPr lang="ja-JP" altLang="en-US" dirty="0" smtClean="0">
                <a:latin typeface="HGSｺﾞｼｯｸM" panose="020B0600000000000000" pitchFamily="50" charset="-128"/>
                <a:ea typeface="HGSｺﾞｼｯｸM" panose="020B0600000000000000" pitchFamily="50" charset="-128"/>
              </a:rPr>
              <a:t>において</a:t>
            </a:r>
            <a:r>
              <a:rPr lang="ja-JP" altLang="en-US" dirty="0">
                <a:latin typeface="HGSｺﾞｼｯｸM" panose="020B0600000000000000" pitchFamily="50" charset="-128"/>
                <a:ea typeface="HGSｺﾞｼｯｸM" panose="020B0600000000000000" pitchFamily="50" charset="-128"/>
              </a:rPr>
              <a:t>、道路の構造を保全し、</a:t>
            </a:r>
            <a:r>
              <a:rPr lang="ja-JP" altLang="en-US" dirty="0" smtClean="0">
                <a:latin typeface="HGSｺﾞｼｯｸM" panose="020B0600000000000000" pitchFamily="50" charset="-128"/>
                <a:ea typeface="HGSｺﾞｼｯｸM" panose="020B0600000000000000" pitchFamily="50" charset="-128"/>
              </a:rPr>
              <a:t>又</a:t>
            </a:r>
            <a:endParaRPr lang="en-US" altLang="ja-JP" dirty="0" smtClean="0">
              <a:latin typeface="HGSｺﾞｼｯｸM" panose="020B0600000000000000" pitchFamily="50" charset="-128"/>
              <a:ea typeface="HGSｺﾞｼｯｸM" panose="020B0600000000000000" pitchFamily="50" charset="-128"/>
            </a:endParaRPr>
          </a:p>
          <a:p>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　　　は</a:t>
            </a:r>
            <a:r>
              <a:rPr lang="ja-JP" altLang="en-US" dirty="0">
                <a:latin typeface="HGSｺﾞｼｯｸM" panose="020B0600000000000000" pitchFamily="50" charset="-128"/>
                <a:ea typeface="HGSｺﾞｼｯｸM" panose="020B0600000000000000" pitchFamily="50" charset="-128"/>
              </a:rPr>
              <a:t>交通の危険を</a:t>
            </a:r>
            <a:r>
              <a:rPr lang="ja-JP" altLang="en-US" dirty="0" smtClean="0">
                <a:latin typeface="HGSｺﾞｼｯｸM" panose="020B0600000000000000" pitchFamily="50" charset="-128"/>
                <a:ea typeface="HGSｺﾞｼｯｸM" panose="020B0600000000000000" pitchFamily="50" charset="-128"/>
              </a:rPr>
              <a:t>防止</a:t>
            </a:r>
            <a:r>
              <a:rPr lang="ja-JP" altLang="en-US" dirty="0">
                <a:latin typeface="HGSｺﾞｼｯｸM" panose="020B0600000000000000" pitchFamily="50" charset="-128"/>
                <a:ea typeface="HGSｺﾞｼｯｸM" panose="020B0600000000000000" pitchFamily="50" charset="-128"/>
              </a:rPr>
              <a:t>する</a:t>
            </a:r>
            <a:r>
              <a:rPr lang="ja-JP" altLang="en-US" dirty="0" smtClean="0">
                <a:latin typeface="HGSｺﾞｼｯｸM" panose="020B0600000000000000" pitchFamily="50" charset="-128"/>
                <a:ea typeface="HGSｺﾞｼｯｸM" panose="020B0600000000000000" pitchFamily="50" charset="-128"/>
              </a:rPr>
              <a:t>ため</a:t>
            </a:r>
            <a:r>
              <a:rPr lang="ja-JP" altLang="en-US" dirty="0">
                <a:latin typeface="HGSｺﾞｼｯｸM" panose="020B0600000000000000" pitchFamily="50" charset="-128"/>
                <a:ea typeface="HGSｺﾞｼｯｸM" panose="020B0600000000000000" pitchFamily="50" charset="-128"/>
              </a:rPr>
              <a:t>緊急の必要があると認めるときは、必要な</a:t>
            </a:r>
            <a:r>
              <a:rPr lang="ja-JP" altLang="en-US" dirty="0" smtClean="0">
                <a:latin typeface="HGSｺﾞｼｯｸM" panose="020B0600000000000000" pitchFamily="50" charset="-128"/>
                <a:ea typeface="HGSｺﾞｼｯｸM" panose="020B0600000000000000" pitchFamily="50" charset="-128"/>
              </a:rPr>
              <a:t>限</a:t>
            </a:r>
            <a:endParaRPr lang="en-US" altLang="ja-JP" dirty="0" smtClean="0">
              <a:latin typeface="HGSｺﾞｼｯｸM" panose="020B0600000000000000" pitchFamily="50" charset="-128"/>
              <a:ea typeface="HGSｺﾞｼｯｸM" panose="020B0600000000000000" pitchFamily="50" charset="-128"/>
            </a:endParaRPr>
          </a:p>
          <a:p>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　　　度</a:t>
            </a:r>
            <a:r>
              <a:rPr lang="ja-JP" altLang="en-US" dirty="0">
                <a:latin typeface="HGSｺﾞｼｯｸM" panose="020B0600000000000000" pitchFamily="50" charset="-128"/>
                <a:ea typeface="HGSｺﾞｼｯｸM" panose="020B0600000000000000" pitchFamily="50" charset="-128"/>
              </a:rPr>
              <a:t>において、一時、道路</a:t>
            </a:r>
            <a:r>
              <a:rPr lang="ja-JP" altLang="en-US" dirty="0" smtClean="0">
                <a:latin typeface="HGSｺﾞｼｯｸM" panose="020B0600000000000000" pitchFamily="50" charset="-128"/>
                <a:ea typeface="HGSｺﾞｼｯｸM" panose="020B0600000000000000" pitchFamily="50" charset="-128"/>
              </a:rPr>
              <a:t>の通行</a:t>
            </a:r>
            <a:r>
              <a:rPr lang="ja-JP" altLang="en-US" dirty="0">
                <a:latin typeface="HGSｺﾞｼｯｸM" panose="020B0600000000000000" pitchFamily="50" charset="-128"/>
                <a:ea typeface="HGSｺﾞｼｯｸM" panose="020B0600000000000000" pitchFamily="50" charset="-128"/>
              </a:rPr>
              <a:t>を禁止し</a:t>
            </a:r>
            <a:r>
              <a:rPr lang="ja-JP" altLang="en-US" dirty="0" smtClean="0">
                <a:latin typeface="HGSｺﾞｼｯｸM" panose="020B0600000000000000" pitchFamily="50" charset="-128"/>
                <a:ea typeface="HGSｺﾞｼｯｸM" panose="020B0600000000000000" pitchFamily="50" charset="-128"/>
              </a:rPr>
              <a:t>、又</a:t>
            </a:r>
            <a:r>
              <a:rPr lang="ja-JP" altLang="en-US" dirty="0">
                <a:latin typeface="HGSｺﾞｼｯｸM" panose="020B0600000000000000" pitchFamily="50" charset="-128"/>
                <a:ea typeface="HGSｺﾞｼｯｸM" panose="020B0600000000000000" pitchFamily="50" charset="-128"/>
              </a:rPr>
              <a:t>は制限することができる</a:t>
            </a:r>
            <a:r>
              <a:rPr lang="ja-JP" altLang="en-US" dirty="0" smtClean="0">
                <a:latin typeface="HGSｺﾞｼｯｸM" panose="020B0600000000000000" pitchFamily="50" charset="-128"/>
                <a:ea typeface="HGSｺﾞｼｯｸM" panose="020B0600000000000000" pitchFamily="50" charset="-128"/>
              </a:rPr>
              <a:t>。</a:t>
            </a:r>
            <a:endParaRPr lang="en-US" altLang="ja-JP" dirty="0" smtClean="0">
              <a:latin typeface="HGSｺﾞｼｯｸM" panose="020B0600000000000000" pitchFamily="50" charset="-128"/>
              <a:ea typeface="HGSｺﾞｼｯｸM" panose="020B0600000000000000" pitchFamily="50" charset="-128"/>
            </a:endParaRPr>
          </a:p>
          <a:p>
            <a:r>
              <a:rPr lang="ja-JP" altLang="en-US" dirty="0" smtClean="0">
                <a:latin typeface="HGSｺﾞｼｯｸM" panose="020B0600000000000000" pitchFamily="50" charset="-128"/>
                <a:ea typeface="HGSｺﾞｼｯｸM" panose="020B0600000000000000" pitchFamily="50" charset="-128"/>
              </a:rPr>
              <a:t>　　３</a:t>
            </a:r>
            <a:r>
              <a:rPr lang="ja-JP" altLang="en-US" dirty="0">
                <a:latin typeface="HGSｺﾞｼｯｸM" panose="020B0600000000000000" pitchFamily="50" charset="-128"/>
                <a:ea typeface="HGSｺﾞｼｯｸM" panose="020B0600000000000000" pitchFamily="50" charset="-128"/>
              </a:rPr>
              <a:t>　道路管理者は、水底トンネル（水底トンネルに類するトンネルで国土</a:t>
            </a:r>
            <a:r>
              <a:rPr lang="ja-JP" altLang="en-US" dirty="0" smtClean="0">
                <a:latin typeface="HGSｺﾞｼｯｸM" panose="020B0600000000000000" pitchFamily="50" charset="-128"/>
                <a:ea typeface="HGSｺﾞｼｯｸM" panose="020B0600000000000000" pitchFamily="50" charset="-128"/>
              </a:rPr>
              <a:t>交通</a:t>
            </a:r>
            <a:endParaRPr lang="en-US" altLang="ja-JP" dirty="0" smtClean="0">
              <a:latin typeface="HGSｺﾞｼｯｸM" panose="020B0600000000000000" pitchFamily="50" charset="-128"/>
              <a:ea typeface="HGSｺﾞｼｯｸM" panose="020B0600000000000000" pitchFamily="50" charset="-128"/>
            </a:endParaRPr>
          </a:p>
          <a:p>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　　　省令</a:t>
            </a:r>
            <a:r>
              <a:rPr lang="ja-JP" altLang="en-US" dirty="0">
                <a:latin typeface="HGSｺﾞｼｯｸM" panose="020B0600000000000000" pitchFamily="50" charset="-128"/>
                <a:ea typeface="HGSｺﾞｼｯｸM" panose="020B0600000000000000" pitchFamily="50" charset="-128"/>
              </a:rPr>
              <a:t>で</a:t>
            </a:r>
            <a:r>
              <a:rPr lang="ja-JP" altLang="en-US" dirty="0" smtClean="0">
                <a:latin typeface="HGSｺﾞｼｯｸM" panose="020B0600000000000000" pitchFamily="50" charset="-128"/>
                <a:ea typeface="HGSｺﾞｼｯｸM" panose="020B0600000000000000" pitchFamily="50" charset="-128"/>
              </a:rPr>
              <a:t>定めるもの</a:t>
            </a:r>
            <a:r>
              <a:rPr lang="ja-JP" altLang="en-US" dirty="0">
                <a:latin typeface="HGSｺﾞｼｯｸM" panose="020B0600000000000000" pitchFamily="50" charset="-128"/>
                <a:ea typeface="HGSｺﾞｼｯｸM" panose="020B0600000000000000" pitchFamily="50" charset="-128"/>
              </a:rPr>
              <a:t>を含む。以下同じ。）の構造を保全し、又は水底</a:t>
            </a:r>
            <a:r>
              <a:rPr lang="ja-JP" altLang="en-US" dirty="0" smtClean="0">
                <a:latin typeface="HGSｺﾞｼｯｸM" panose="020B0600000000000000" pitchFamily="50" charset="-128"/>
                <a:ea typeface="HGSｺﾞｼｯｸM" panose="020B0600000000000000" pitchFamily="50" charset="-128"/>
              </a:rPr>
              <a:t>トンネ</a:t>
            </a:r>
            <a:endParaRPr lang="en-US" altLang="ja-JP" dirty="0" smtClean="0">
              <a:latin typeface="HGSｺﾞｼｯｸM" panose="020B0600000000000000" pitchFamily="50" charset="-128"/>
              <a:ea typeface="HGSｺﾞｼｯｸM" panose="020B0600000000000000" pitchFamily="50" charset="-128"/>
            </a:endParaRPr>
          </a:p>
          <a:p>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　　　ル</a:t>
            </a:r>
            <a:r>
              <a:rPr lang="ja-JP" altLang="en-US" dirty="0">
                <a:latin typeface="HGSｺﾞｼｯｸM" panose="020B0600000000000000" pitchFamily="50" charset="-128"/>
                <a:ea typeface="HGSｺﾞｼｯｸM" panose="020B0600000000000000" pitchFamily="50" charset="-128"/>
              </a:rPr>
              <a:t>における交通</a:t>
            </a:r>
            <a:r>
              <a:rPr lang="ja-JP" altLang="en-US" dirty="0" smtClean="0">
                <a:latin typeface="HGSｺﾞｼｯｸM" panose="020B0600000000000000" pitchFamily="50" charset="-128"/>
                <a:ea typeface="HGSｺﾞｼｯｸM" panose="020B0600000000000000" pitchFamily="50" charset="-128"/>
              </a:rPr>
              <a:t>の危険</a:t>
            </a:r>
            <a:r>
              <a:rPr lang="ja-JP" altLang="en-US" dirty="0">
                <a:latin typeface="HGSｺﾞｼｯｸM" panose="020B0600000000000000" pitchFamily="50" charset="-128"/>
                <a:ea typeface="HGSｺﾞｼｯｸM" panose="020B0600000000000000" pitchFamily="50" charset="-128"/>
              </a:rPr>
              <a:t>を</a:t>
            </a:r>
            <a:r>
              <a:rPr lang="ja-JP" altLang="en-US" dirty="0" smtClean="0">
                <a:latin typeface="HGSｺﾞｼｯｸM" panose="020B0600000000000000" pitchFamily="50" charset="-128"/>
                <a:ea typeface="HGSｺﾞｼｯｸM" panose="020B0600000000000000" pitchFamily="50" charset="-128"/>
              </a:rPr>
              <a:t>防止</a:t>
            </a:r>
            <a:r>
              <a:rPr lang="ja-JP" altLang="en-US" dirty="0">
                <a:latin typeface="HGSｺﾞｼｯｸM" panose="020B0600000000000000" pitchFamily="50" charset="-128"/>
                <a:ea typeface="HGSｺﾞｼｯｸM" panose="020B0600000000000000" pitchFamily="50" charset="-128"/>
              </a:rPr>
              <a:t>するため、政令で定めるところにより、</a:t>
            </a:r>
            <a:r>
              <a:rPr lang="ja-JP" altLang="en-US" dirty="0" smtClean="0">
                <a:latin typeface="HGSｺﾞｼｯｸM" panose="020B0600000000000000" pitchFamily="50" charset="-128"/>
                <a:ea typeface="HGSｺﾞｼｯｸM" panose="020B0600000000000000" pitchFamily="50" charset="-128"/>
              </a:rPr>
              <a:t>爆発</a:t>
            </a:r>
            <a:endParaRPr lang="en-US" altLang="ja-JP" dirty="0" smtClean="0">
              <a:latin typeface="HGSｺﾞｼｯｸM" panose="020B0600000000000000" pitchFamily="50" charset="-128"/>
              <a:ea typeface="HGSｺﾞｼｯｸM" panose="020B0600000000000000" pitchFamily="50" charset="-128"/>
            </a:endParaRPr>
          </a:p>
          <a:p>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　　　性</a:t>
            </a:r>
            <a:r>
              <a:rPr lang="ja-JP" altLang="en-US" dirty="0">
                <a:latin typeface="HGSｺﾞｼｯｸM" panose="020B0600000000000000" pitchFamily="50" charset="-128"/>
                <a:ea typeface="HGSｺﾞｼｯｸM" panose="020B0600000000000000" pitchFamily="50" charset="-128"/>
              </a:rPr>
              <a:t>又は易燃性を有する</a:t>
            </a:r>
            <a:r>
              <a:rPr lang="ja-JP" altLang="en-US" dirty="0" smtClean="0">
                <a:latin typeface="HGSｺﾞｼｯｸM" panose="020B0600000000000000" pitchFamily="50" charset="-128"/>
                <a:ea typeface="HGSｺﾞｼｯｸM" panose="020B0600000000000000" pitchFamily="50" charset="-128"/>
              </a:rPr>
              <a:t>物件その他</a:t>
            </a:r>
            <a:r>
              <a:rPr lang="ja-JP" altLang="en-US" dirty="0">
                <a:latin typeface="HGSｺﾞｼｯｸM" panose="020B0600000000000000" pitchFamily="50" charset="-128"/>
                <a:ea typeface="HGSｺﾞｼｯｸM" panose="020B0600000000000000" pitchFamily="50" charset="-128"/>
              </a:rPr>
              <a:t>の</a:t>
            </a:r>
            <a:r>
              <a:rPr lang="ja-JP" altLang="en-US" dirty="0" smtClean="0">
                <a:latin typeface="HGSｺﾞｼｯｸM" panose="020B0600000000000000" pitchFamily="50" charset="-128"/>
                <a:ea typeface="HGSｺﾞｼｯｸM" panose="020B0600000000000000" pitchFamily="50" charset="-128"/>
              </a:rPr>
              <a:t>危険物</a:t>
            </a:r>
            <a:r>
              <a:rPr lang="ja-JP" altLang="en-US" dirty="0">
                <a:latin typeface="HGSｺﾞｼｯｸM" panose="020B0600000000000000" pitchFamily="50" charset="-128"/>
                <a:ea typeface="HGSｺﾞｼｯｸM" panose="020B0600000000000000" pitchFamily="50" charset="-128"/>
              </a:rPr>
              <a:t>を積載する車両の通行を禁止し</a:t>
            </a:r>
            <a:r>
              <a:rPr lang="ja-JP" altLang="en-US" dirty="0" smtClean="0">
                <a:latin typeface="HGSｺﾞｼｯｸM" panose="020B0600000000000000" pitchFamily="50" charset="-128"/>
                <a:ea typeface="HGSｺﾞｼｯｸM" panose="020B0600000000000000" pitchFamily="50" charset="-128"/>
              </a:rPr>
              <a:t>、</a:t>
            </a:r>
            <a:endParaRPr lang="en-US" altLang="ja-JP" dirty="0" smtClean="0">
              <a:latin typeface="HGSｺﾞｼｯｸM" panose="020B0600000000000000" pitchFamily="50" charset="-128"/>
              <a:ea typeface="HGSｺﾞｼｯｸM" panose="020B0600000000000000" pitchFamily="50" charset="-128"/>
            </a:endParaRPr>
          </a:p>
          <a:p>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　　　又</a:t>
            </a:r>
            <a:r>
              <a:rPr lang="ja-JP" altLang="en-US" dirty="0">
                <a:latin typeface="HGSｺﾞｼｯｸM" panose="020B0600000000000000" pitchFamily="50" charset="-128"/>
                <a:ea typeface="HGSｺﾞｼｯｸM" panose="020B0600000000000000" pitchFamily="50" charset="-128"/>
              </a:rPr>
              <a:t>は制限することができる。</a:t>
            </a:r>
          </a:p>
        </p:txBody>
      </p:sp>
    </p:spTree>
    <p:extLst>
      <p:ext uri="{BB962C8B-B14F-4D97-AF65-F5344CB8AC3E}">
        <p14:creationId xmlns:p14="http://schemas.microsoft.com/office/powerpoint/2010/main" val="18688149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5AA231B-C507-45DD-8175-62A45BA0DCB7}"/>
</file>

<file path=customXml/itemProps2.xml><?xml version="1.0" encoding="utf-8"?>
<ds:datastoreItem xmlns:ds="http://schemas.openxmlformats.org/officeDocument/2006/customXml" ds:itemID="{3B6074B8-00DE-4B55-9DF1-E1005B457671}"/>
</file>

<file path=customXml/itemProps3.xml><?xml version="1.0" encoding="utf-8"?>
<ds:datastoreItem xmlns:ds="http://schemas.openxmlformats.org/officeDocument/2006/customXml" ds:itemID="{3485EEA0-123B-43D5-9C2B-28AAA39C3677}"/>
</file>

<file path=docProps/app.xml><?xml version="1.0" encoding="utf-8"?>
<Properties xmlns="http://schemas.openxmlformats.org/officeDocument/2006/extended-properties" xmlns:vt="http://schemas.openxmlformats.org/officeDocument/2006/docPropsVTypes">
  <Template>Origin</Template>
  <TotalTime>4816</TotalTime>
  <Words>1951</Words>
  <Application>Microsoft Office PowerPoint</Application>
  <PresentationFormat>画面に合わせる (4:3)</PresentationFormat>
  <Paragraphs>821</Paragraphs>
  <Slides>53</Slides>
  <Notes>1</Notes>
  <HiddenSlides>0</HiddenSlides>
  <MMClips>0</MMClips>
  <ScaleCrop>false</ScaleCrop>
  <HeadingPairs>
    <vt:vector size="4" baseType="variant">
      <vt:variant>
        <vt:lpstr>テーマ</vt:lpstr>
      </vt:variant>
      <vt:variant>
        <vt:i4>1</vt:i4>
      </vt:variant>
      <vt:variant>
        <vt:lpstr>スライド タイトル</vt:lpstr>
      </vt:variant>
      <vt:variant>
        <vt:i4>53</vt:i4>
      </vt:variant>
    </vt:vector>
  </HeadingPairs>
  <TitlesOfParts>
    <vt:vector size="54" baseType="lpstr">
      <vt:lpstr>アース</vt:lpstr>
      <vt:lpstr>異常気象時通行規制区間及び 　規制基準の見直し検討について　　　　　</vt:lpstr>
      <vt:lpstr>１．異常気象時通行規制区間</vt:lpstr>
      <vt:lpstr>１．異常気象時通行規制区間</vt:lpstr>
      <vt:lpstr>２．異常気象時通行規制の実施要領</vt:lpstr>
      <vt:lpstr>２．異常気象時通行規制の実施要領</vt:lpstr>
      <vt:lpstr>２．異常気象時通行規制の実施要領</vt:lpstr>
      <vt:lpstr>２．異常気象時通行規制の実施要領</vt:lpstr>
      <vt:lpstr>３．通行規制区間の標識</vt:lpstr>
      <vt:lpstr>４．根拠法令〔道路法４６条〕</vt:lpstr>
      <vt:lpstr>５．通行規制区間の規制解除の運用</vt:lpstr>
      <vt:lpstr>６．大阪府の通行規制区間</vt:lpstr>
      <vt:lpstr>６．大阪府の通行規制区間</vt:lpstr>
      <vt:lpstr>６．大阪府の通行規制区間</vt:lpstr>
      <vt:lpstr>６．大阪府の通行規制区間</vt:lpstr>
      <vt:lpstr>６．大阪府の通行規制区間</vt:lpstr>
      <vt:lpstr>６．大阪府の通行規制区間</vt:lpstr>
      <vt:lpstr>６．大阪府の通行規制区間</vt:lpstr>
      <vt:lpstr>６．大阪府の通行規制区間</vt:lpstr>
      <vt:lpstr>６．大阪府の通行規制区間</vt:lpstr>
      <vt:lpstr>６．大阪府の通行規制区間</vt:lpstr>
      <vt:lpstr>６．大阪府の通行規制区間</vt:lpstr>
      <vt:lpstr>６．大阪府の通行規制区間</vt:lpstr>
      <vt:lpstr>７．大阪の地理的特徴</vt:lpstr>
      <vt:lpstr>７．大阪の地理的特徴</vt:lpstr>
      <vt:lpstr>７．大阪の地理的特徴</vt:lpstr>
      <vt:lpstr>７．大阪の地理的特徴</vt:lpstr>
      <vt:lpstr>７．大阪の地理的特徴</vt:lpstr>
      <vt:lpstr>７．大阪の地理的特徴</vt:lpstr>
      <vt:lpstr>８．大阪府の道路防災対策</vt:lpstr>
      <vt:lpstr>８．大阪府の道路防災対策</vt:lpstr>
      <vt:lpstr>８．大阪府の道路防災対策</vt:lpstr>
      <vt:lpstr>８．大阪府の道路防災対策</vt:lpstr>
      <vt:lpstr>８．大阪府の道路防災対策</vt:lpstr>
      <vt:lpstr>８．大阪府の道路防災対策</vt:lpstr>
      <vt:lpstr>９．通行規制区間の現状</vt:lpstr>
      <vt:lpstr>９．通行規制区間の現状</vt:lpstr>
      <vt:lpstr>１０．通行規制区間の災害発生状況</vt:lpstr>
      <vt:lpstr>１０．通行規制区間の災害発生状況</vt:lpstr>
      <vt:lpstr>１０．通行規制区間の災害発生状況</vt:lpstr>
      <vt:lpstr>１０．通行規制区間の災害発生状況</vt:lpstr>
      <vt:lpstr>１０．通行規制区間の災害発生状況</vt:lpstr>
      <vt:lpstr>１０．通行規制区間の災害発生状況</vt:lpstr>
      <vt:lpstr>１０．通行規制区間の災害発生状況</vt:lpstr>
      <vt:lpstr>１１．要対策箇所が存在しない区間</vt:lpstr>
      <vt:lpstr>１１．要対策箇所が存在しない区間</vt:lpstr>
      <vt:lpstr>１１．要対策箇所が存在しない区間</vt:lpstr>
      <vt:lpstr>１１．要対策箇所が存在しない区間</vt:lpstr>
      <vt:lpstr>１２．要対策箇所が対策済となった区間</vt:lpstr>
      <vt:lpstr>１２．要対策箇所が対策済となった区間</vt:lpstr>
      <vt:lpstr>１２．要対策箇所が対策済となった区間</vt:lpstr>
      <vt:lpstr>１３．課題認識</vt:lpstr>
      <vt:lpstr>１４．通行規制基準の緩和</vt:lpstr>
      <vt:lpstr>１５．検討の方向性</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HOSTNAME</cp:lastModifiedBy>
  <cp:revision>273</cp:revision>
  <cp:lastPrinted>2015-12-21T03:53:21Z</cp:lastPrinted>
  <dcterms:created xsi:type="dcterms:W3CDTF">2015-11-17T02:43:53Z</dcterms:created>
  <dcterms:modified xsi:type="dcterms:W3CDTF">2015-12-21T03:53:45Z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