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3"/>
  </p:notesMasterIdLst>
  <p:sldIdLst>
    <p:sldId id="256" r:id="rId5"/>
    <p:sldId id="387" r:id="rId6"/>
    <p:sldId id="295" r:id="rId7"/>
    <p:sldId id="379" r:id="rId8"/>
    <p:sldId id="369" r:id="rId9"/>
    <p:sldId id="368" r:id="rId10"/>
    <p:sldId id="372" r:id="rId11"/>
    <p:sldId id="370" r:id="rId12"/>
    <p:sldId id="382" r:id="rId13"/>
    <p:sldId id="383" r:id="rId14"/>
    <p:sldId id="371" r:id="rId15"/>
    <p:sldId id="373" r:id="rId16"/>
    <p:sldId id="384" r:id="rId17"/>
    <p:sldId id="374" r:id="rId18"/>
    <p:sldId id="375" r:id="rId19"/>
    <p:sldId id="385" r:id="rId20"/>
    <p:sldId id="376" r:id="rId21"/>
    <p:sldId id="386"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346" autoAdjust="0"/>
  </p:normalViewPr>
  <p:slideViewPr>
    <p:cSldViewPr>
      <p:cViewPr>
        <p:scale>
          <a:sx n="80" d="100"/>
          <a:sy n="80" d="100"/>
        </p:scale>
        <p:origin x="-942"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YodenY\Desktop\&#65288;&#34920;1-8&#65289;&#27211;&#26753;&#12398;&#31038;&#20250;&#30340;&#24433;&#38911;&#24230;&#31639;&#20986;&#32080;&#26524;%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5.1400554097404488E-2"/>
          <c:w val="0.91694356955380585"/>
          <c:h val="0.68105169145523481"/>
        </c:manualLayout>
      </c:layout>
      <c:barChart>
        <c:barDir val="col"/>
        <c:grouping val="clustered"/>
        <c:varyColors val="0"/>
        <c:ser>
          <c:idx val="0"/>
          <c:order val="0"/>
          <c:tx>
            <c:strRef>
              <c:f>'新御堂筋32橋 (グラフ)'!$E$60</c:f>
              <c:strCache>
                <c:ptCount val="1"/>
                <c:pt idx="0">
                  <c:v>国道423号</c:v>
                </c:pt>
              </c:strCache>
            </c:strRef>
          </c:tx>
          <c:spPr>
            <a:pattFill prst="horzBrick">
              <a:fgClr>
                <a:schemeClr val="tx2"/>
              </a:fgClr>
              <a:bgClr>
                <a:schemeClr val="accent1">
                  <a:lumMod val="60000"/>
                  <a:lumOff val="40000"/>
                </a:schemeClr>
              </a:bgClr>
            </a:pattFill>
            <a:ln>
              <a:solidFill>
                <a:schemeClr val="accent1"/>
              </a:solidFill>
            </a:ln>
          </c:spPr>
          <c:invertIfNegative val="0"/>
          <c:cat>
            <c:strRef>
              <c:f>'新御堂筋32橋 (グラフ)'!$D$61:$D$71</c:f>
              <c:strCache>
                <c:ptCount val="11"/>
                <c:pt idx="0">
                  <c:v>～1960</c:v>
                </c:pt>
                <c:pt idx="1">
                  <c:v>1961～1965</c:v>
                </c:pt>
                <c:pt idx="2">
                  <c:v>1966～1970</c:v>
                </c:pt>
                <c:pt idx="3">
                  <c:v>1971～1975</c:v>
                </c:pt>
                <c:pt idx="4">
                  <c:v>1976～1980</c:v>
                </c:pt>
                <c:pt idx="5">
                  <c:v>1981～1985</c:v>
                </c:pt>
                <c:pt idx="6">
                  <c:v>1986～1990</c:v>
                </c:pt>
                <c:pt idx="7">
                  <c:v>1991～1995</c:v>
                </c:pt>
                <c:pt idx="8">
                  <c:v>1996～2000</c:v>
                </c:pt>
                <c:pt idx="9">
                  <c:v>2001～2005</c:v>
                </c:pt>
                <c:pt idx="10">
                  <c:v>2006～2010</c:v>
                </c:pt>
              </c:strCache>
            </c:strRef>
          </c:cat>
          <c:val>
            <c:numRef>
              <c:f>'新御堂筋32橋 (グラフ)'!$E$61:$E$71</c:f>
              <c:numCache>
                <c:formatCode>General</c:formatCode>
                <c:ptCount val="11"/>
                <c:pt idx="0">
                  <c:v>3</c:v>
                </c:pt>
                <c:pt idx="1">
                  <c:v>0</c:v>
                </c:pt>
                <c:pt idx="2">
                  <c:v>26</c:v>
                </c:pt>
                <c:pt idx="3">
                  <c:v>0</c:v>
                </c:pt>
                <c:pt idx="4">
                  <c:v>2</c:v>
                </c:pt>
                <c:pt idx="5">
                  <c:v>0</c:v>
                </c:pt>
                <c:pt idx="6">
                  <c:v>0</c:v>
                </c:pt>
                <c:pt idx="7">
                  <c:v>0</c:v>
                </c:pt>
                <c:pt idx="8">
                  <c:v>0</c:v>
                </c:pt>
                <c:pt idx="9">
                  <c:v>1</c:v>
                </c:pt>
                <c:pt idx="10">
                  <c:v>0</c:v>
                </c:pt>
              </c:numCache>
            </c:numRef>
          </c:val>
        </c:ser>
        <c:ser>
          <c:idx val="1"/>
          <c:order val="1"/>
          <c:tx>
            <c:strRef>
              <c:f>'新御堂筋32橋 (グラフ)'!$F$60</c:f>
              <c:strCache>
                <c:ptCount val="1"/>
                <c:pt idx="0">
                  <c:v>中央環状線</c:v>
                </c:pt>
              </c:strCache>
            </c:strRef>
          </c:tx>
          <c:spPr>
            <a:pattFill prst="pct50">
              <a:fgClr>
                <a:srgbClr val="FF0000"/>
              </a:fgClr>
              <a:bgClr>
                <a:schemeClr val="bg1"/>
              </a:bgClr>
            </a:pattFill>
            <a:ln>
              <a:solidFill>
                <a:schemeClr val="accent1"/>
              </a:solidFill>
            </a:ln>
          </c:spPr>
          <c:invertIfNegative val="0"/>
          <c:cat>
            <c:strRef>
              <c:f>'新御堂筋32橋 (グラフ)'!$D$61:$D$71</c:f>
              <c:strCache>
                <c:ptCount val="11"/>
                <c:pt idx="0">
                  <c:v>～1960</c:v>
                </c:pt>
                <c:pt idx="1">
                  <c:v>1961～1965</c:v>
                </c:pt>
                <c:pt idx="2">
                  <c:v>1966～1970</c:v>
                </c:pt>
                <c:pt idx="3">
                  <c:v>1971～1975</c:v>
                </c:pt>
                <c:pt idx="4">
                  <c:v>1976～1980</c:v>
                </c:pt>
                <c:pt idx="5">
                  <c:v>1981～1985</c:v>
                </c:pt>
                <c:pt idx="6">
                  <c:v>1986～1990</c:v>
                </c:pt>
                <c:pt idx="7">
                  <c:v>1991～1995</c:v>
                </c:pt>
                <c:pt idx="8">
                  <c:v>1996～2000</c:v>
                </c:pt>
                <c:pt idx="9">
                  <c:v>2001～2005</c:v>
                </c:pt>
                <c:pt idx="10">
                  <c:v>2006～2010</c:v>
                </c:pt>
              </c:strCache>
            </c:strRef>
          </c:cat>
          <c:val>
            <c:numRef>
              <c:f>'新御堂筋32橋 (グラフ)'!$F$61:$F$71</c:f>
              <c:numCache>
                <c:formatCode>General</c:formatCode>
                <c:ptCount val="11"/>
                <c:pt idx="0">
                  <c:v>2</c:v>
                </c:pt>
                <c:pt idx="1">
                  <c:v>24</c:v>
                </c:pt>
                <c:pt idx="2">
                  <c:v>72</c:v>
                </c:pt>
                <c:pt idx="3">
                  <c:v>2</c:v>
                </c:pt>
                <c:pt idx="4">
                  <c:v>0</c:v>
                </c:pt>
                <c:pt idx="5">
                  <c:v>0</c:v>
                </c:pt>
                <c:pt idx="6">
                  <c:v>3</c:v>
                </c:pt>
                <c:pt idx="7">
                  <c:v>4</c:v>
                </c:pt>
                <c:pt idx="8">
                  <c:v>1</c:v>
                </c:pt>
                <c:pt idx="9">
                  <c:v>0</c:v>
                </c:pt>
                <c:pt idx="10">
                  <c:v>4</c:v>
                </c:pt>
              </c:numCache>
            </c:numRef>
          </c:val>
        </c:ser>
        <c:dLbls>
          <c:showLegendKey val="0"/>
          <c:showVal val="0"/>
          <c:showCatName val="0"/>
          <c:showSerName val="0"/>
          <c:showPercent val="0"/>
          <c:showBubbleSize val="0"/>
        </c:dLbls>
        <c:gapWidth val="90"/>
        <c:axId val="202103040"/>
        <c:axId val="202117120"/>
      </c:barChart>
      <c:catAx>
        <c:axId val="202103040"/>
        <c:scaling>
          <c:orientation val="minMax"/>
        </c:scaling>
        <c:delete val="0"/>
        <c:axPos val="b"/>
        <c:majorTickMark val="out"/>
        <c:minorTickMark val="none"/>
        <c:tickLblPos val="nextTo"/>
        <c:txPr>
          <a:bodyPr/>
          <a:lstStyle/>
          <a:p>
            <a:pPr>
              <a:defRPr sz="1200"/>
            </a:pPr>
            <a:endParaRPr lang="ja-JP"/>
          </a:p>
        </c:txPr>
        <c:crossAx val="202117120"/>
        <c:crosses val="autoZero"/>
        <c:auto val="1"/>
        <c:lblAlgn val="ctr"/>
        <c:lblOffset val="100"/>
        <c:noMultiLvlLbl val="0"/>
      </c:catAx>
      <c:valAx>
        <c:axId val="202117120"/>
        <c:scaling>
          <c:orientation val="minMax"/>
        </c:scaling>
        <c:delete val="0"/>
        <c:axPos val="l"/>
        <c:majorGridlines/>
        <c:numFmt formatCode="General" sourceLinked="1"/>
        <c:majorTickMark val="out"/>
        <c:minorTickMark val="none"/>
        <c:tickLblPos val="nextTo"/>
        <c:txPr>
          <a:bodyPr/>
          <a:lstStyle/>
          <a:p>
            <a:pPr>
              <a:defRPr sz="1100"/>
            </a:pPr>
            <a:endParaRPr lang="ja-JP"/>
          </a:p>
        </c:txPr>
        <c:crossAx val="202103040"/>
        <c:crosses val="autoZero"/>
        <c:crossBetween val="between"/>
      </c:valAx>
    </c:plotArea>
    <c:legend>
      <c:legendPos val="r"/>
      <c:layout>
        <c:manualLayout>
          <c:xMode val="edge"/>
          <c:yMode val="edge"/>
          <c:x val="0.47452623287369561"/>
          <c:y val="0.14313466025080199"/>
          <c:w val="0.31785097206916724"/>
          <c:h val="0.24150845727617382"/>
        </c:manualLayout>
      </c:layout>
      <c:overlay val="0"/>
      <c:spPr>
        <a:solidFill>
          <a:schemeClr val="bg1"/>
        </a:solidFill>
        <a:ln>
          <a:solidFill>
            <a:schemeClr val="accent1"/>
          </a:solidFill>
        </a:ln>
      </c:spPr>
      <c:txPr>
        <a:bodyPr/>
        <a:lstStyle/>
        <a:p>
          <a:pPr>
            <a:defRPr sz="1200"/>
          </a:pPr>
          <a:endParaRPr lang="ja-JP"/>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ECF6F7F8-8913-4732-AEA3-7F832FCF49E4}" type="datetimeFigureOut">
              <a:rPr kumimoji="1" lang="ja-JP" altLang="en-US" smtClean="0"/>
              <a:t>2015/12/21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a:t>
            </a:fld>
            <a:endParaRPr kumimoji="1" lang="ja-JP" altLang="en-US"/>
          </a:p>
        </p:txBody>
      </p:sp>
    </p:spTree>
    <p:extLst>
      <p:ext uri="{BB962C8B-B14F-4D97-AF65-F5344CB8AC3E}">
        <p14:creationId xmlns:p14="http://schemas.microsoft.com/office/powerpoint/2010/main" val="79222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4</a:t>
            </a:fld>
            <a:endParaRPr kumimoji="1" lang="ja-JP" altLang="en-US"/>
          </a:p>
        </p:txBody>
      </p:sp>
    </p:spTree>
    <p:extLst>
      <p:ext uri="{BB962C8B-B14F-4D97-AF65-F5344CB8AC3E}">
        <p14:creationId xmlns:p14="http://schemas.microsoft.com/office/powerpoint/2010/main" val="7922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fld id="{DC7EA172-B1F1-4DDA-894A-E4219C2A3579}" type="datetime1">
              <a:rPr kumimoji="1" lang="ja-JP" altLang="en-US" smtClean="0"/>
              <a:t>2015/12/21</a:t>
            </a:fld>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smtClean="0"/>
              <a:t>資料５</a:t>
            </a:r>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C99C8298-F57F-4B58-B853-0749668EA322}" type="datetime1">
              <a:rPr kumimoji="1" lang="ja-JP" altLang="en-US" smtClean="0"/>
              <a:t>2015/12/21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567E1AD-F902-45F9-9BEC-25745D9F3686}" type="datetime1">
              <a:rPr kumimoji="1" lang="ja-JP" altLang="en-US" smtClean="0"/>
              <a:t>2015/12/21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A70B2BE8-C9B5-4C03-9F26-AB353DA354BE}" type="datetime1">
              <a:rPr kumimoji="1" lang="ja-JP" altLang="en-US" smtClean="0"/>
              <a:t>2015/12/21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fld id="{A7F3E817-B2F1-425B-973C-8494C92C9DB8}" type="datetime1">
              <a:rPr kumimoji="1" lang="ja-JP" altLang="en-US" smtClean="0"/>
              <a:t>2015/12/21</a:t>
            </a:fld>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smtClean="0"/>
              <a:t>資料５</a:t>
            </a:r>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E9B2B5A3-B864-4468-957C-5C3E61530E8B}" type="datetime1">
              <a:rPr kumimoji="1" lang="ja-JP" altLang="en-US" smtClean="0"/>
              <a:t>2015/12/21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47C73D7E-516B-494D-8C0B-B84DAB25B8F8}" type="datetime1">
              <a:rPr kumimoji="1" lang="ja-JP" altLang="en-US" smtClean="0"/>
              <a:t>2015/12/21</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資料５</a:t>
            </a:r>
            <a:endParaRPr kumimoji="1" lang="ja-JP" altLang="en-US"/>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39497A87-EAA1-439A-8D8A-5EBA00B4A865}" type="datetime1">
              <a:rPr kumimoji="1" lang="ja-JP" altLang="en-US" smtClean="0"/>
              <a:t>2015/12/21</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資料５</a:t>
            </a:r>
            <a:endParaRPr kumimoji="1" lang="ja-JP" altLang="en-US"/>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52CAB87-9B1B-4772-96EA-05406AB80FB1}" type="datetime1">
              <a:rPr kumimoji="1" lang="ja-JP" altLang="en-US" smtClean="0"/>
              <a:t>2015/12/21</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資料５</a:t>
            </a: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E4D59AFE-8B90-45BF-9DA2-769514F467EC}" type="datetime1">
              <a:rPr kumimoji="1" lang="ja-JP" altLang="en-US" smtClean="0"/>
              <a:t>2015/12/21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05639188-0F0C-4F45-B1D7-4F20A43587E1}" type="datetime1">
              <a:rPr kumimoji="1" lang="ja-JP" altLang="en-US" smtClean="0"/>
              <a:t>2015/12/21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ED7EC95-E4D6-4C87-9572-A36F05C7AABD}" type="datetime1">
              <a:rPr kumimoji="1" lang="ja-JP" altLang="en-US" smtClean="0"/>
              <a:t>2015/12/21</a:t>
            </a:fld>
            <a:endParaRPr kumimoji="1" lang="ja-JP" altLang="en-US"/>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smtClean="0"/>
              <a:t>資料５</a:t>
            </a:r>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87624" y="3717032"/>
            <a:ext cx="6984776" cy="1152128"/>
          </a:xfrm>
        </p:spPr>
        <p:txBody>
          <a:bodyPr>
            <a:normAutofit/>
          </a:bodyPr>
          <a:lstStyle/>
          <a:p>
            <a:pPr algn="l"/>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大幹線道路における橋梁群の</a:t>
            </a:r>
            <a: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維持管理・更新のあり方について　　</a:t>
            </a:r>
            <a:endParaRPr kumimoji="1"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 name="サブタイトル 2"/>
          <p:cNvSpPr>
            <a:spLocks noGrp="1"/>
          </p:cNvSpPr>
          <p:nvPr>
            <p:ph type="subTitle" idx="1"/>
          </p:nvPr>
        </p:nvSpPr>
        <p:spPr/>
        <p:txBody>
          <a:bodyPr>
            <a:noAutofit/>
          </a:bodyPr>
          <a:lstStyle/>
          <a:p>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rPr>
              <a:t>27</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年度第</a:t>
            </a:r>
            <a:r>
              <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回大阪府</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都市基盤施設維持管理技術審議会</a:t>
            </a:r>
            <a:r>
              <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rPr>
            </a:br>
            <a:endParaRPr kumimoji="1" lang="ja-JP" altLang="en-US"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フッター プレースホルダー 3"/>
          <p:cNvSpPr>
            <a:spLocks noGrp="1"/>
          </p:cNvSpPr>
          <p:nvPr>
            <p:ph type="ftr" sz="quarter" idx="11"/>
          </p:nvPr>
        </p:nvSpPr>
        <p:spPr>
          <a:xfrm>
            <a:off x="6660232" y="260648"/>
            <a:ext cx="2250584" cy="648072"/>
          </a:xfrm>
        </p:spPr>
        <p:txBody>
          <a:bodyPr/>
          <a:lstStyle/>
          <a:p>
            <a:r>
              <a:rPr kumimoji="1" lang="ja-JP" altLang="en-US" sz="3200" b="1" smtClean="0">
                <a:latin typeface="Meiryo UI" panose="020B0604030504040204" pitchFamily="50" charset="-128"/>
                <a:ea typeface="Meiryo UI" panose="020B0604030504040204" pitchFamily="50" charset="-128"/>
                <a:cs typeface="Meiryo UI" panose="020B0604030504040204" pitchFamily="50" charset="-128"/>
              </a:rPr>
              <a:t>資料５</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209675"/>
            <a:ext cx="3070225"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072" y="1209674"/>
            <a:ext cx="3073288"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1</a:t>
            </a:fld>
            <a:endParaRPr kumimoji="1" lang="ja-JP" altLang="en-US"/>
          </a:p>
        </p:txBody>
      </p:sp>
    </p:spTree>
    <p:extLst>
      <p:ext uri="{BB962C8B-B14F-4D97-AF65-F5344CB8AC3E}">
        <p14:creationId xmlns:p14="http://schemas.microsoft.com/office/powerpoint/2010/main" val="464882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．検討の方向性</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5" name="テキスト ボックス 4"/>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４</a:t>
            </a:r>
            <a:r>
              <a:rPr lang="ja-JP" altLang="en-US" sz="2400" dirty="0" smtClean="0">
                <a:latin typeface="HGSｺﾞｼｯｸM" panose="020B0600000000000000" pitchFamily="50" charset="-128"/>
                <a:ea typeface="HGSｺﾞｼｯｸM" panose="020B0600000000000000" pitchFamily="50" charset="-128"/>
              </a:rPr>
              <a:t>）架橋位置別の橋梁事例</a:t>
            </a:r>
            <a:endParaRPr lang="ja-JP" altLang="en-US" sz="24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10</a:t>
            </a:fld>
            <a:endParaRPr kumimoji="1" lang="ja-JP" altLang="en-US"/>
          </a:p>
        </p:txBody>
      </p:sp>
      <p:sp>
        <p:nvSpPr>
          <p:cNvPr id="8" name="正方形/長方形 7"/>
          <p:cNvSpPr/>
          <p:nvPr/>
        </p:nvSpPr>
        <p:spPr>
          <a:xfrm>
            <a:off x="2714409" y="6097651"/>
            <a:ext cx="1826141" cy="338554"/>
          </a:xfrm>
          <a:prstGeom prst="rect">
            <a:avLst/>
          </a:prstGeom>
        </p:spPr>
        <p:txBody>
          <a:bodyPr wrap="none">
            <a:spAutoFit/>
          </a:bodyPr>
          <a:lstStyle/>
          <a:p>
            <a:r>
              <a:rPr lang="ja-JP" altLang="en-US" sz="1600" dirty="0"/>
              <a:t>渡河</a:t>
            </a:r>
            <a:r>
              <a:rPr lang="ja-JP" altLang="en-US" sz="1600" dirty="0" smtClean="0"/>
              <a:t>橋（鳥飼大橋）</a:t>
            </a:r>
            <a:endParaRPr lang="ja-JP" altLang="en-US" sz="1600" dirty="0"/>
          </a:p>
        </p:txBody>
      </p:sp>
      <p:sp>
        <p:nvSpPr>
          <p:cNvPr id="9" name="正方形/長方形 8"/>
          <p:cNvSpPr/>
          <p:nvPr/>
        </p:nvSpPr>
        <p:spPr>
          <a:xfrm>
            <a:off x="5863882" y="6114782"/>
            <a:ext cx="2236510" cy="338554"/>
          </a:xfrm>
          <a:prstGeom prst="rect">
            <a:avLst/>
          </a:prstGeom>
        </p:spPr>
        <p:txBody>
          <a:bodyPr wrap="none">
            <a:spAutoFit/>
          </a:bodyPr>
          <a:lstStyle/>
          <a:p>
            <a:r>
              <a:rPr lang="ja-JP" altLang="en-US" sz="1600" dirty="0"/>
              <a:t>跨線</a:t>
            </a:r>
            <a:r>
              <a:rPr lang="ja-JP" altLang="en-US" sz="1600" dirty="0" smtClean="0"/>
              <a:t>橋（西大塚跨線橋）</a:t>
            </a:r>
            <a:endParaRPr lang="ja-JP" altLang="en-US" sz="1600" dirty="0"/>
          </a:p>
        </p:txBody>
      </p:sp>
      <p:sp>
        <p:nvSpPr>
          <p:cNvPr id="10" name="正方形/長方形 9"/>
          <p:cNvSpPr/>
          <p:nvPr/>
        </p:nvSpPr>
        <p:spPr>
          <a:xfrm>
            <a:off x="1653044" y="3645024"/>
            <a:ext cx="2031325" cy="338554"/>
          </a:xfrm>
          <a:prstGeom prst="rect">
            <a:avLst/>
          </a:prstGeom>
        </p:spPr>
        <p:txBody>
          <a:bodyPr wrap="none">
            <a:spAutoFit/>
          </a:bodyPr>
          <a:lstStyle/>
          <a:p>
            <a:r>
              <a:rPr lang="ja-JP" altLang="en-US" sz="1600" dirty="0"/>
              <a:t>跨道橋（大日跨道橋）</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078" y="4022856"/>
            <a:ext cx="2809861" cy="209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390" y="4032640"/>
            <a:ext cx="2630925" cy="208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7019" y="1712890"/>
            <a:ext cx="2630925" cy="196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4556899" y="3645024"/>
            <a:ext cx="2031325" cy="338554"/>
          </a:xfrm>
          <a:prstGeom prst="rect">
            <a:avLst/>
          </a:prstGeom>
        </p:spPr>
        <p:txBody>
          <a:bodyPr wrap="none">
            <a:spAutoFit/>
          </a:bodyPr>
          <a:lstStyle/>
          <a:p>
            <a:r>
              <a:rPr lang="ja-JP" altLang="en-US" sz="1600" dirty="0"/>
              <a:t>跨道橋（</a:t>
            </a:r>
            <a:r>
              <a:rPr lang="ja-JP" altLang="en-US" sz="1600" dirty="0" smtClean="0"/>
              <a:t>榎坂高架橋</a:t>
            </a:r>
            <a:r>
              <a:rPr lang="ja-JP" altLang="en-US" sz="1600" dirty="0"/>
              <a:t>）</a:t>
            </a:r>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214" y="1682874"/>
            <a:ext cx="2635996"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11"/>
          <p:cNvSpPr/>
          <p:nvPr/>
        </p:nvSpPr>
        <p:spPr>
          <a:xfrm>
            <a:off x="1043608" y="1588150"/>
            <a:ext cx="6120680" cy="23954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7308304" y="1365723"/>
            <a:ext cx="1727684" cy="1298226"/>
          </a:xfrm>
          <a:prstGeom prst="wedgeRoundRectCallout">
            <a:avLst>
              <a:gd name="adj1" fmla="val -74275"/>
              <a:gd name="adj2" fmla="val 2981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000" dirty="0" smtClean="0">
                <a:solidFill>
                  <a:schemeClr val="tx1"/>
                </a:solidFill>
              </a:rPr>
              <a:t>標準的な</a:t>
            </a:r>
            <a:endParaRPr kumimoji="1" lang="en-US" altLang="ja-JP" sz="2000" dirty="0" smtClean="0">
              <a:solidFill>
                <a:schemeClr val="tx1"/>
              </a:solidFill>
            </a:endParaRPr>
          </a:p>
          <a:p>
            <a:pPr algn="ctr"/>
            <a:r>
              <a:rPr kumimoji="1" lang="ja-JP" altLang="en-US" sz="2000" dirty="0" smtClean="0">
                <a:solidFill>
                  <a:schemeClr val="tx1"/>
                </a:solidFill>
              </a:rPr>
              <a:t>架橋位置</a:t>
            </a:r>
            <a:endParaRPr kumimoji="1" lang="ja-JP" altLang="en-US" sz="2000" dirty="0">
              <a:solidFill>
                <a:schemeClr val="tx1"/>
              </a:solidFill>
            </a:endParaRPr>
          </a:p>
        </p:txBody>
      </p:sp>
    </p:spTree>
    <p:extLst>
      <p:ext uri="{BB962C8B-B14F-4D97-AF65-F5344CB8AC3E}">
        <p14:creationId xmlns:p14="http://schemas.microsoft.com/office/powerpoint/2010/main" val="372987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a:t>
            </a:r>
            <a:r>
              <a:rPr lang="ja-JP" altLang="en-US" dirty="0" smtClean="0">
                <a:latin typeface="HGSｺﾞｼｯｸM" panose="020B0600000000000000" pitchFamily="50" charset="-128"/>
                <a:ea typeface="HGSｺﾞｼｯｸM" panose="020B0600000000000000" pitchFamily="50" charset="-128"/>
              </a:rPr>
              <a:t>．更新方法の検討</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6" name="テキスト ボックス 5"/>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a:t>
            </a:r>
            <a:r>
              <a:rPr lang="ja-JP" altLang="en-US" sz="2400" dirty="0" smtClean="0">
                <a:latin typeface="HGSｺﾞｼｯｸM" panose="020B0600000000000000" pitchFamily="50" charset="-128"/>
                <a:ea typeface="HGSｺﾞｼｯｸM" panose="020B0600000000000000" pitchFamily="50" charset="-128"/>
              </a:rPr>
              <a:t>）ケーススタディ</a:t>
            </a:r>
            <a:endParaRPr lang="ja-JP" altLang="en-US" sz="2400" dirty="0">
              <a:latin typeface="HGSｺﾞｼｯｸM" panose="020B0600000000000000" pitchFamily="50" charset="-128"/>
              <a:ea typeface="HGSｺﾞｼｯｸM" panose="020B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394771732"/>
              </p:ext>
            </p:extLst>
          </p:nvPr>
        </p:nvGraphicFramePr>
        <p:xfrm>
          <a:off x="857885" y="2817825"/>
          <a:ext cx="7428230" cy="1512167"/>
        </p:xfrm>
        <a:graphic>
          <a:graphicData uri="http://schemas.openxmlformats.org/drawingml/2006/table">
            <a:tbl>
              <a:tblPr firstRow="1" firstCol="1" bandRow="1">
                <a:tableStyleId>{616DA210-FB5B-4158-B5E0-FEB733F419BA}</a:tableStyleId>
              </a:tblPr>
              <a:tblGrid>
                <a:gridCol w="2010643"/>
                <a:gridCol w="1775480"/>
                <a:gridCol w="1224136"/>
                <a:gridCol w="1296144"/>
                <a:gridCol w="1121827"/>
              </a:tblGrid>
              <a:tr h="562353">
                <a:tc>
                  <a:txBody>
                    <a:bodyPr/>
                    <a:lstStyle/>
                    <a:p>
                      <a:pPr algn="ctr"/>
                      <a:r>
                        <a:rPr lang="ja-JP" altLang="en-US" dirty="0" smtClean="0"/>
                        <a:t>路線名</a:t>
                      </a:r>
                      <a:endParaRPr lang="ja-JP" altLang="en-US" dirty="0"/>
                    </a:p>
                  </a:txBody>
                  <a:tcPr marL="25400" marR="25400" marT="0" marB="0" anchor="ctr"/>
                </a:tc>
                <a:tc>
                  <a:txBody>
                    <a:bodyPr/>
                    <a:lstStyle/>
                    <a:p>
                      <a:pPr marL="0" indent="0" algn="ctr">
                        <a:lnSpc>
                          <a:spcPts val="1800"/>
                        </a:lnSpc>
                        <a:spcAft>
                          <a:spcPts val="0"/>
                        </a:spcAft>
                      </a:pPr>
                      <a:r>
                        <a:rPr lang="ja-JP" sz="1600" dirty="0">
                          <a:effectLst/>
                          <a:latin typeface="+mn-ea"/>
                          <a:ea typeface="+mn-ea"/>
                        </a:rPr>
                        <a:t>橋梁名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sz="1600" dirty="0">
                          <a:effectLst/>
                          <a:latin typeface="+mn-ea"/>
                          <a:ea typeface="+mn-ea"/>
                        </a:rPr>
                        <a:t>橋長（ｍ）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ja-JP" sz="1600" dirty="0">
                          <a:effectLst/>
                          <a:latin typeface="+mn-ea"/>
                          <a:ea typeface="+mn-ea"/>
                        </a:rPr>
                        <a:t>幅員（ｍ）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sz="1600" dirty="0">
                          <a:effectLst/>
                          <a:latin typeface="+mn-ea"/>
                          <a:ea typeface="+mn-ea"/>
                        </a:rPr>
                        <a:t>径間数</a:t>
                      </a:r>
                      <a:endParaRPr lang="ja-JP" sz="1600" dirty="0">
                        <a:effectLst/>
                        <a:latin typeface="+mn-ea"/>
                        <a:ea typeface="+mn-ea"/>
                        <a:cs typeface="Times New Roman" panose="02020603050405020304" pitchFamily="18" charset="0"/>
                      </a:endParaRPr>
                    </a:p>
                  </a:txBody>
                  <a:tcPr marL="25400" marR="25400" marT="0" marB="0" anchor="ctr"/>
                </a:tc>
              </a:tr>
              <a:tr h="479011">
                <a:tc>
                  <a:txBody>
                    <a:bodyPr/>
                    <a:lstStyle/>
                    <a:p>
                      <a:r>
                        <a:rPr lang="ja-JP" altLang="en-US" dirty="0" smtClean="0"/>
                        <a:t>大阪中央環状線</a:t>
                      </a:r>
                      <a:endParaRPr lang="ja-JP" altLang="en-US" dirty="0"/>
                    </a:p>
                  </a:txBody>
                  <a:tcPr marL="25400" marR="25400" marT="0" marB="0" anchor="ctr"/>
                </a:tc>
                <a:tc>
                  <a:txBody>
                    <a:bodyPr/>
                    <a:lstStyle/>
                    <a:p>
                      <a:pPr marL="0" indent="0" algn="l">
                        <a:lnSpc>
                          <a:spcPts val="1800"/>
                        </a:lnSpc>
                        <a:spcAft>
                          <a:spcPts val="0"/>
                        </a:spcAft>
                      </a:pPr>
                      <a:r>
                        <a:rPr lang="ja-JP" sz="1600" dirty="0">
                          <a:effectLst/>
                          <a:latin typeface="+mn-ea"/>
                          <a:ea typeface="+mn-ea"/>
                        </a:rPr>
                        <a:t>大日跨道橋（南行）</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sz="1600" dirty="0">
                          <a:effectLst/>
                          <a:latin typeface="+mn-ea"/>
                          <a:ea typeface="+mn-ea"/>
                        </a:rPr>
                        <a:t>202.0</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en-US" sz="1600" dirty="0">
                          <a:effectLst/>
                          <a:latin typeface="+mn-ea"/>
                          <a:ea typeface="+mn-ea"/>
                        </a:rPr>
                        <a:t>8.0</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sz="1600" dirty="0">
                          <a:effectLst/>
                          <a:latin typeface="+mn-ea"/>
                          <a:ea typeface="+mn-ea"/>
                        </a:rPr>
                        <a:t>7</a:t>
                      </a:r>
                      <a:r>
                        <a:rPr lang="ja-JP" sz="1600" dirty="0">
                          <a:effectLst/>
                          <a:latin typeface="+mn-ea"/>
                          <a:ea typeface="+mn-ea"/>
                        </a:rPr>
                        <a:t>径間</a:t>
                      </a:r>
                      <a:endParaRPr lang="ja-JP" sz="1600" dirty="0">
                        <a:effectLst/>
                        <a:latin typeface="+mn-ea"/>
                        <a:ea typeface="+mn-ea"/>
                        <a:cs typeface="Times New Roman" panose="02020603050405020304" pitchFamily="18" charset="0"/>
                      </a:endParaRPr>
                    </a:p>
                  </a:txBody>
                  <a:tcPr marL="25400" marR="25400" marT="0" marB="0" anchor="ctr"/>
                </a:tc>
              </a:tr>
              <a:tr h="470803">
                <a:tc>
                  <a:txBody>
                    <a:bodyPr/>
                    <a:lstStyle/>
                    <a:p>
                      <a:r>
                        <a:rPr lang="ja-JP" altLang="en-US" dirty="0" smtClean="0"/>
                        <a:t>国道４２３号</a:t>
                      </a:r>
                      <a:endParaRPr lang="ja-JP" altLang="en-US" dirty="0"/>
                    </a:p>
                  </a:txBody>
                  <a:tcPr marL="25400" marR="25400" marT="0" marB="0" anchor="ctr"/>
                </a:tc>
                <a:tc>
                  <a:txBody>
                    <a:bodyPr/>
                    <a:lstStyle/>
                    <a:p>
                      <a:pPr marL="0" indent="0" algn="l">
                        <a:lnSpc>
                          <a:spcPts val="1800"/>
                        </a:lnSpc>
                        <a:spcAft>
                          <a:spcPts val="0"/>
                        </a:spcAft>
                      </a:pPr>
                      <a:r>
                        <a:rPr lang="ja-JP" sz="1600" dirty="0">
                          <a:effectLst/>
                          <a:latin typeface="+mn-ea"/>
                          <a:ea typeface="+mn-ea"/>
                        </a:rPr>
                        <a:t>榎坂高架橋（北行）</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sz="1600" dirty="0">
                          <a:effectLst/>
                          <a:latin typeface="+mn-ea"/>
                          <a:ea typeface="+mn-ea"/>
                        </a:rPr>
                        <a:t>1,594.7</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en-US" sz="1600" dirty="0">
                          <a:effectLst/>
                          <a:latin typeface="+mn-ea"/>
                          <a:ea typeface="+mn-ea"/>
                        </a:rPr>
                        <a:t>8.5</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sz="1600" dirty="0">
                          <a:effectLst/>
                          <a:latin typeface="+mn-ea"/>
                          <a:ea typeface="+mn-ea"/>
                        </a:rPr>
                        <a:t>84</a:t>
                      </a:r>
                      <a:r>
                        <a:rPr lang="ja-JP" sz="1600" dirty="0" smtClean="0">
                          <a:effectLst/>
                          <a:latin typeface="+mn-ea"/>
                          <a:ea typeface="+mn-ea"/>
                        </a:rPr>
                        <a:t>径間</a:t>
                      </a:r>
                      <a:r>
                        <a:rPr lang="en-US" altLang="ja-JP" sz="1600" baseline="30000" dirty="0" smtClean="0">
                          <a:effectLst/>
                          <a:latin typeface="+mn-ea"/>
                          <a:ea typeface="+mn-ea"/>
                        </a:rPr>
                        <a:t>※</a:t>
                      </a:r>
                      <a:endParaRPr lang="ja-JP" sz="1600" baseline="30000" dirty="0">
                        <a:effectLst/>
                        <a:latin typeface="+mn-ea"/>
                        <a:ea typeface="+mn-ea"/>
                        <a:cs typeface="Times New Roman" panose="02020603050405020304" pitchFamily="18" charset="0"/>
                      </a:endParaRPr>
                    </a:p>
                  </a:txBody>
                  <a:tcPr marL="25400" marR="25400" marT="0" marB="0" anchor="ctr"/>
                </a:tc>
              </a:tr>
            </a:tbl>
          </a:graphicData>
        </a:graphic>
      </p:graphicFrame>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11</a:t>
            </a:fld>
            <a:endParaRPr kumimoji="1" lang="ja-JP" altLang="en-US"/>
          </a:p>
        </p:txBody>
      </p:sp>
      <p:sp>
        <p:nvSpPr>
          <p:cNvPr id="10" name="テキスト ボックス 9"/>
          <p:cNvSpPr txBox="1"/>
          <p:nvPr/>
        </p:nvSpPr>
        <p:spPr>
          <a:xfrm>
            <a:off x="755576" y="1609923"/>
            <a:ext cx="8144175" cy="1200329"/>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標準的な条件（跨道橋）における検討</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t>　○モノレールや高速道路が隣接する幹線道路の跨道橋</a:t>
            </a:r>
            <a:endParaRPr lang="en-US" altLang="ja-JP" sz="2400" dirty="0"/>
          </a:p>
          <a:p>
            <a:r>
              <a:rPr lang="ja-JP" altLang="en-US" sz="2400" dirty="0"/>
              <a:t>　○鉄道</a:t>
            </a:r>
            <a:r>
              <a:rPr lang="ja-JP" altLang="en-US" sz="2400" dirty="0" smtClean="0"/>
              <a:t>と並行する高架橋</a:t>
            </a:r>
            <a:endParaRPr lang="en-US" altLang="ja-JP" sz="2400" dirty="0"/>
          </a:p>
        </p:txBody>
      </p:sp>
      <p:sp>
        <p:nvSpPr>
          <p:cNvPr id="11" name="テキスト ボックス 10"/>
          <p:cNvSpPr txBox="1"/>
          <p:nvPr/>
        </p:nvSpPr>
        <p:spPr>
          <a:xfrm>
            <a:off x="755576" y="4653136"/>
            <a:ext cx="8144175" cy="1107996"/>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検討内容</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t>　</a:t>
            </a:r>
            <a:r>
              <a:rPr lang="ja-JP" altLang="en-US" sz="2400" dirty="0" smtClean="0"/>
              <a:t>○条件別</a:t>
            </a:r>
            <a:r>
              <a:rPr lang="en-US" altLang="ja-JP" sz="2400" baseline="30000" dirty="0" smtClean="0"/>
              <a:t>※</a:t>
            </a:r>
            <a:r>
              <a:rPr lang="ja-JP" altLang="en-US" sz="2400" dirty="0" smtClean="0"/>
              <a:t>の施工方法、規制方法・期間</a:t>
            </a:r>
            <a:r>
              <a:rPr lang="ja-JP" altLang="en-US" sz="2400" dirty="0"/>
              <a:t>、工事費用</a:t>
            </a:r>
            <a:r>
              <a:rPr lang="ja-JP" altLang="en-US" sz="2400" dirty="0" smtClean="0"/>
              <a:t>を検討</a:t>
            </a:r>
            <a:endParaRPr lang="en-US" altLang="ja-JP" sz="2400" dirty="0" smtClean="0"/>
          </a:p>
          <a:p>
            <a:r>
              <a:rPr lang="ja-JP" altLang="en-US" dirty="0" smtClean="0"/>
              <a:t>　　　　　</a:t>
            </a:r>
            <a:r>
              <a:rPr lang="en-US" altLang="ja-JP" dirty="0" smtClean="0"/>
              <a:t>※</a:t>
            </a:r>
            <a:r>
              <a:rPr lang="ja-JP" altLang="en-US" dirty="0" smtClean="0"/>
              <a:t>迂回路</a:t>
            </a:r>
            <a:r>
              <a:rPr lang="ja-JP" altLang="en-US" dirty="0"/>
              <a:t>の</a:t>
            </a:r>
            <a:r>
              <a:rPr lang="ja-JP" altLang="en-US" dirty="0" smtClean="0"/>
              <a:t>確保有無、側道の機能確保有無、通行止め・部分開放</a:t>
            </a:r>
            <a:endParaRPr lang="en-US" altLang="ja-JP" dirty="0" smtClean="0"/>
          </a:p>
        </p:txBody>
      </p:sp>
      <p:sp>
        <p:nvSpPr>
          <p:cNvPr id="9" name="テキスト ボックス 8"/>
          <p:cNvSpPr txBox="1"/>
          <p:nvPr/>
        </p:nvSpPr>
        <p:spPr>
          <a:xfrm>
            <a:off x="6228184" y="4367363"/>
            <a:ext cx="2520280" cy="307777"/>
          </a:xfrm>
          <a:prstGeom prst="rect">
            <a:avLst/>
          </a:prstGeom>
          <a:noFill/>
        </p:spPr>
        <p:txBody>
          <a:bodyPr wrap="square" rtlCol="0">
            <a:spAutoFit/>
          </a:bodyPr>
          <a:lstStyle/>
          <a:p>
            <a:r>
              <a:rPr lang="en-US" altLang="ja-JP" sz="1400" dirty="0" smtClean="0"/>
              <a:t>※</a:t>
            </a:r>
            <a:r>
              <a:rPr lang="ja-JP" altLang="en-US" sz="1400" dirty="0" smtClean="0"/>
              <a:t>このうち一部径間で検討</a:t>
            </a:r>
            <a:endParaRPr lang="en-US" altLang="ja-JP" sz="1400" dirty="0" smtClean="0"/>
          </a:p>
        </p:txBody>
      </p:sp>
    </p:spTree>
    <p:extLst>
      <p:ext uri="{BB962C8B-B14F-4D97-AF65-F5344CB8AC3E}">
        <p14:creationId xmlns:p14="http://schemas.microsoft.com/office/powerpoint/2010/main" val="1171045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４．更新方法の検討</a:t>
            </a: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6" name="テキスト ボックス 5"/>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２</a:t>
            </a:r>
            <a:r>
              <a:rPr lang="ja-JP" altLang="en-US" sz="2400" dirty="0" smtClean="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大日跨道</a:t>
            </a:r>
            <a:r>
              <a:rPr lang="ja-JP" altLang="en-US" sz="2400" dirty="0" smtClean="0">
                <a:latin typeface="HGSｺﾞｼｯｸM" panose="020B0600000000000000" pitchFamily="50" charset="-128"/>
                <a:ea typeface="HGSｺﾞｼｯｸM" panose="020B0600000000000000" pitchFamily="50" charset="-128"/>
              </a:rPr>
              <a:t>橋（大阪</a:t>
            </a:r>
            <a:r>
              <a:rPr lang="ja-JP" altLang="en-US" sz="2400" dirty="0">
                <a:latin typeface="HGSｺﾞｼｯｸM" panose="020B0600000000000000" pitchFamily="50" charset="-128"/>
                <a:ea typeface="HGSｺﾞｼｯｸM" panose="020B0600000000000000" pitchFamily="50" charset="-128"/>
              </a:rPr>
              <a:t>中央環状</a:t>
            </a:r>
            <a:r>
              <a:rPr lang="ja-JP" altLang="en-US" sz="2400" dirty="0" smtClean="0">
                <a:latin typeface="HGSｺﾞｼｯｸM" panose="020B0600000000000000" pitchFamily="50" charset="-128"/>
                <a:ea typeface="HGSｺﾞｼｯｸM" panose="020B0600000000000000" pitchFamily="50" charset="-128"/>
              </a:rPr>
              <a:t>線）の概要</a:t>
            </a:r>
            <a:endParaRPr lang="ja-JP" altLang="en-US" sz="2400" dirty="0">
              <a:latin typeface="HGSｺﾞｼｯｸM" panose="020B0600000000000000" pitchFamily="50" charset="-128"/>
              <a:ea typeface="HGSｺﾞｼｯｸM" panose="020B0600000000000000" pitchFamily="50" charset="-128"/>
            </a:endParaRPr>
          </a:p>
        </p:txBody>
      </p:sp>
      <p:pic>
        <p:nvPicPr>
          <p:cNvPr id="8" name="図 7"/>
          <p:cNvPicPr>
            <a:picLocks noChangeAspect="1"/>
          </p:cNvPicPr>
          <p:nvPr/>
        </p:nvPicPr>
        <p:blipFill rotWithShape="1">
          <a:blip r:embed="rId2"/>
          <a:srcRect b="3272"/>
          <a:stretch/>
        </p:blipFill>
        <p:spPr>
          <a:xfrm>
            <a:off x="611560" y="2381010"/>
            <a:ext cx="2880000" cy="3869425"/>
          </a:xfrm>
          <a:prstGeom prst="rect">
            <a:avLst/>
          </a:prstGeom>
        </p:spPr>
      </p:pic>
      <p:sp>
        <p:nvSpPr>
          <p:cNvPr id="9" name="円/楕円 8"/>
          <p:cNvSpPr/>
          <p:nvPr/>
        </p:nvSpPr>
        <p:spPr>
          <a:xfrm>
            <a:off x="2627784" y="4055309"/>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31640" y="3040728"/>
            <a:ext cx="1656184" cy="369332"/>
          </a:xfrm>
          <a:prstGeom prst="rect">
            <a:avLst/>
          </a:prstGeom>
          <a:noFill/>
        </p:spPr>
        <p:txBody>
          <a:bodyPr wrap="square" rtlCol="0">
            <a:spAutoFit/>
          </a:bodyPr>
          <a:lstStyle/>
          <a:p>
            <a:r>
              <a:rPr kumimoji="1" lang="ja-JP" altLang="en-US" dirty="0" smtClean="0">
                <a:solidFill>
                  <a:srgbClr val="FF0000"/>
                </a:solidFill>
                <a:effectLst>
                  <a:outerShdw blurRad="38100" dist="38100" dir="2700000" algn="tl">
                    <a:srgbClr val="000000">
                      <a:alpha val="43137"/>
                    </a:srgbClr>
                  </a:outerShdw>
                </a:effectLst>
              </a:rPr>
              <a:t>大日跨道橋</a:t>
            </a:r>
            <a:endParaRPr kumimoji="1" lang="ja-JP" altLang="en-US" dirty="0">
              <a:solidFill>
                <a:srgbClr val="FF0000"/>
              </a:solidFill>
              <a:effectLst>
                <a:outerShdw blurRad="38100" dist="38100" dir="2700000" algn="tl">
                  <a:srgbClr val="000000">
                    <a:alpha val="43137"/>
                  </a:srgbClr>
                </a:outerShdw>
              </a:effectLst>
            </a:endParaRPr>
          </a:p>
        </p:txBody>
      </p:sp>
      <p:cxnSp>
        <p:nvCxnSpPr>
          <p:cNvPr id="5" name="直線コネクタ 4"/>
          <p:cNvCxnSpPr>
            <a:endCxn id="9" idx="6"/>
          </p:cNvCxnSpPr>
          <p:nvPr/>
        </p:nvCxnSpPr>
        <p:spPr>
          <a:xfrm>
            <a:off x="2159732" y="3410060"/>
            <a:ext cx="540060" cy="6812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表 11"/>
          <p:cNvGraphicFramePr>
            <a:graphicFrameLocks noGrp="1"/>
          </p:cNvGraphicFramePr>
          <p:nvPr>
            <p:extLst>
              <p:ext uri="{D42A27DB-BD31-4B8C-83A1-F6EECF244321}">
                <p14:modId xmlns:p14="http://schemas.microsoft.com/office/powerpoint/2010/main" val="1590275375"/>
              </p:ext>
            </p:extLst>
          </p:nvPr>
        </p:nvGraphicFramePr>
        <p:xfrm>
          <a:off x="971599" y="1700808"/>
          <a:ext cx="7560841" cy="457200"/>
        </p:xfrm>
        <a:graphic>
          <a:graphicData uri="http://schemas.openxmlformats.org/drawingml/2006/table">
            <a:tbl>
              <a:tblPr firstRow="1" firstCol="1" bandRow="1">
                <a:tableStyleId>{616DA210-FB5B-4158-B5E0-FEB733F419BA}</a:tableStyleId>
              </a:tblPr>
              <a:tblGrid>
                <a:gridCol w="1236138"/>
                <a:gridCol w="1153728"/>
                <a:gridCol w="1153728"/>
                <a:gridCol w="1280943"/>
                <a:gridCol w="2736304"/>
              </a:tblGrid>
              <a:tr h="194091">
                <a:tc>
                  <a:txBody>
                    <a:bodyPr/>
                    <a:lstStyle/>
                    <a:p>
                      <a:pPr marL="0" indent="0" algn="ctr">
                        <a:lnSpc>
                          <a:spcPts val="1800"/>
                        </a:lnSpc>
                        <a:spcAft>
                          <a:spcPts val="0"/>
                        </a:spcAft>
                      </a:pPr>
                      <a:r>
                        <a:rPr lang="ja-JP" sz="1600" dirty="0">
                          <a:effectLst/>
                          <a:latin typeface="+mn-ea"/>
                          <a:ea typeface="+mn-ea"/>
                        </a:rPr>
                        <a:t>橋長（ｍ）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ja-JP" sz="1600" dirty="0">
                          <a:effectLst/>
                          <a:latin typeface="+mn-ea"/>
                          <a:ea typeface="+mn-ea"/>
                        </a:rPr>
                        <a:t>幅員（ｍ）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sz="1600" dirty="0">
                          <a:effectLst/>
                          <a:latin typeface="+mn-ea"/>
                          <a:ea typeface="+mn-ea"/>
                        </a:rPr>
                        <a:t>径間数</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altLang="en-US" sz="1600" dirty="0" smtClean="0">
                          <a:effectLst/>
                          <a:latin typeface="+mn-ea"/>
                          <a:ea typeface="+mn-ea"/>
                          <a:cs typeface="+mn-cs"/>
                        </a:rPr>
                        <a:t>架設年次</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altLang="en-US" sz="1600" dirty="0" smtClean="0">
                          <a:effectLst/>
                          <a:latin typeface="+mn-ea"/>
                          <a:ea typeface="+mn-ea"/>
                          <a:cs typeface="Times New Roman" panose="02020603050405020304" pitchFamily="18" charset="0"/>
                        </a:rPr>
                        <a:t>交通量</a:t>
                      </a:r>
                      <a:endParaRPr lang="ja-JP" sz="1600" dirty="0">
                        <a:effectLst/>
                        <a:latin typeface="+mn-ea"/>
                        <a:ea typeface="+mn-ea"/>
                        <a:cs typeface="Times New Roman" panose="02020603050405020304" pitchFamily="18" charset="0"/>
                      </a:endParaRPr>
                    </a:p>
                  </a:txBody>
                  <a:tcPr marL="25400" marR="25400" marT="0" marB="0" anchor="ctr">
                    <a:lnR w="12700" cap="flat" cmpd="sng" algn="ctr">
                      <a:solidFill>
                        <a:schemeClr val="tx1"/>
                      </a:solidFill>
                      <a:prstDash val="solid"/>
                      <a:round/>
                      <a:headEnd type="none" w="med" len="med"/>
                      <a:tailEnd type="none" w="med" len="med"/>
                    </a:lnR>
                  </a:tcPr>
                </a:tc>
              </a:tr>
              <a:tr h="165326">
                <a:tc>
                  <a:txBody>
                    <a:bodyPr/>
                    <a:lstStyle/>
                    <a:p>
                      <a:pPr marL="0" indent="0" algn="ctr">
                        <a:lnSpc>
                          <a:spcPts val="1800"/>
                        </a:lnSpc>
                        <a:spcAft>
                          <a:spcPts val="0"/>
                        </a:spcAft>
                      </a:pPr>
                      <a:r>
                        <a:rPr lang="en-US" sz="1600" dirty="0">
                          <a:effectLst/>
                          <a:latin typeface="+mn-ea"/>
                          <a:ea typeface="+mn-ea"/>
                        </a:rPr>
                        <a:t>202.0</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en-US" sz="1600" dirty="0">
                          <a:effectLst/>
                          <a:latin typeface="+mn-ea"/>
                          <a:ea typeface="+mn-ea"/>
                        </a:rPr>
                        <a:t>8.0</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sz="1600" dirty="0">
                          <a:effectLst/>
                          <a:latin typeface="+mn-ea"/>
                          <a:ea typeface="+mn-ea"/>
                        </a:rPr>
                        <a:t>7</a:t>
                      </a:r>
                      <a:r>
                        <a:rPr lang="ja-JP" sz="1600" dirty="0">
                          <a:effectLst/>
                          <a:latin typeface="+mn-ea"/>
                          <a:ea typeface="+mn-ea"/>
                        </a:rPr>
                        <a:t>径間</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altLang="en-US" sz="1600" dirty="0" smtClean="0">
                          <a:effectLst/>
                          <a:latin typeface="+mn-ea"/>
                          <a:ea typeface="+mn-ea"/>
                          <a:cs typeface="+mn-cs"/>
                        </a:rPr>
                        <a:t>昭和</a:t>
                      </a:r>
                      <a:r>
                        <a:rPr lang="en-US" altLang="ja-JP" sz="1600" dirty="0" smtClean="0">
                          <a:effectLst/>
                          <a:latin typeface="+mn-ea"/>
                          <a:ea typeface="+mn-ea"/>
                          <a:cs typeface="+mn-cs"/>
                        </a:rPr>
                        <a:t>40</a:t>
                      </a:r>
                      <a:r>
                        <a:rPr lang="ja-JP" altLang="en-US" sz="1600" dirty="0" smtClean="0">
                          <a:effectLst/>
                          <a:latin typeface="+mn-ea"/>
                          <a:ea typeface="+mn-ea"/>
                          <a:cs typeface="+mn-cs"/>
                        </a:rPr>
                        <a:t>年</a:t>
                      </a:r>
                      <a:endParaRPr lang="ja-JP" alt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altLang="ja-JP" sz="1600" dirty="0" smtClean="0">
                          <a:effectLst/>
                          <a:latin typeface="+mn-ea"/>
                          <a:ea typeface="+mn-ea"/>
                          <a:cs typeface="Times New Roman" panose="02020603050405020304" pitchFamily="18" charset="0"/>
                        </a:rPr>
                        <a:t>94</a:t>
                      </a:r>
                      <a:r>
                        <a:rPr lang="ja-JP" altLang="en-US" sz="1600" dirty="0" smtClean="0">
                          <a:effectLst/>
                          <a:latin typeface="+mn-ea"/>
                          <a:ea typeface="+mn-ea"/>
                          <a:cs typeface="Times New Roman" panose="02020603050405020304" pitchFamily="18" charset="0"/>
                        </a:rPr>
                        <a:t>千台（大型車混入率</a:t>
                      </a:r>
                      <a:r>
                        <a:rPr lang="en-US" altLang="ja-JP" sz="1600" dirty="0" smtClean="0">
                          <a:effectLst/>
                          <a:latin typeface="+mn-ea"/>
                          <a:ea typeface="+mn-ea"/>
                          <a:cs typeface="Times New Roman" panose="02020603050405020304" pitchFamily="18" charset="0"/>
                        </a:rPr>
                        <a:t>26.1%</a:t>
                      </a:r>
                      <a:r>
                        <a:rPr lang="ja-JP" altLang="en-US" sz="1600" dirty="0" smtClean="0">
                          <a:effectLst/>
                          <a:latin typeface="+mn-ea"/>
                          <a:ea typeface="+mn-ea"/>
                          <a:cs typeface="Times New Roman" panose="02020603050405020304" pitchFamily="18" charset="0"/>
                        </a:rPr>
                        <a:t>）</a:t>
                      </a:r>
                      <a:endParaRPr lang="ja-JP" altLang="ja-JP" sz="1600" dirty="0">
                        <a:effectLst/>
                        <a:latin typeface="+mn-ea"/>
                        <a:ea typeface="+mn-ea"/>
                        <a:cs typeface="Times New Roman" panose="02020603050405020304" pitchFamily="18" charset="0"/>
                      </a:endParaRPr>
                    </a:p>
                  </a:txBody>
                  <a:tcPr marL="25400" marR="25400" marT="0" marB="0" anchor="ctr">
                    <a:lnR w="12700" cap="flat" cmpd="sng" algn="ctr">
                      <a:solidFill>
                        <a:schemeClr val="tx1"/>
                      </a:solidFill>
                      <a:prstDash val="solid"/>
                      <a:round/>
                      <a:headEnd type="none" w="med" len="med"/>
                      <a:tailEnd type="none" w="med" len="med"/>
                    </a:lnR>
                  </a:tcPr>
                </a:tc>
              </a:tr>
            </a:tbl>
          </a:graphicData>
        </a:graphic>
      </p:graphicFrame>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12</a:t>
            </a:fld>
            <a:endParaRPr kumimoji="1" lang="ja-JP" altLang="en-US"/>
          </a:p>
        </p:txBody>
      </p:sp>
      <p:sp>
        <p:nvSpPr>
          <p:cNvPr id="22" name="正方形/長方形 21"/>
          <p:cNvSpPr/>
          <p:nvPr/>
        </p:nvSpPr>
        <p:spPr>
          <a:xfrm>
            <a:off x="3457713" y="6105745"/>
            <a:ext cx="4844596" cy="276999"/>
          </a:xfrm>
          <a:prstGeom prst="rect">
            <a:avLst/>
          </a:prstGeom>
        </p:spPr>
        <p:txBody>
          <a:bodyPr wrap="none">
            <a:spAutoFit/>
          </a:bodyPr>
          <a:lstStyle/>
          <a:p>
            <a:r>
              <a:rPr lang="ja-JP" altLang="en-US" sz="1200" dirty="0"/>
              <a:t>「</a:t>
            </a:r>
            <a:r>
              <a:rPr lang="ja-JP" altLang="en-US" sz="1200" dirty="0" smtClean="0"/>
              <a:t>地図・空中写真閲覧サービスデータ」（国土地理院）をもとに大阪府作成</a:t>
            </a:r>
            <a:endParaRPr lang="ja-JP" altLang="en-US" sz="1200" dirty="0"/>
          </a:p>
        </p:txBody>
      </p:sp>
      <p:grpSp>
        <p:nvGrpSpPr>
          <p:cNvPr id="4" name="グループ化 3"/>
          <p:cNvGrpSpPr/>
          <p:nvPr/>
        </p:nvGrpSpPr>
        <p:grpSpPr>
          <a:xfrm>
            <a:off x="3437001" y="2381010"/>
            <a:ext cx="4951423" cy="3885129"/>
            <a:chOff x="7298774" y="2818918"/>
            <a:chExt cx="3153011" cy="3040745"/>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468" r="25315"/>
            <a:stretch/>
          </p:blipFill>
          <p:spPr bwMode="auto">
            <a:xfrm>
              <a:off x="7333174" y="2924075"/>
              <a:ext cx="3118611" cy="278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円/楕円 16"/>
            <p:cNvSpPr/>
            <p:nvPr/>
          </p:nvSpPr>
          <p:spPr>
            <a:xfrm rot="20206450">
              <a:off x="8993636" y="2818918"/>
              <a:ext cx="624635" cy="30407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線吹き出し 2 (枠付き) 15"/>
            <p:cNvSpPr/>
            <p:nvPr/>
          </p:nvSpPr>
          <p:spPr>
            <a:xfrm>
              <a:off x="7298774" y="3054159"/>
              <a:ext cx="1156861" cy="435233"/>
            </a:xfrm>
            <a:prstGeom prst="borderCallout2">
              <a:avLst>
                <a:gd name="adj1" fmla="val 44649"/>
                <a:gd name="adj2" fmla="val 102799"/>
                <a:gd name="adj3" fmla="val 42549"/>
                <a:gd name="adj4" fmla="val 123141"/>
                <a:gd name="adj5" fmla="val 199834"/>
                <a:gd name="adj6" fmla="val 15526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200" dirty="0" smtClean="0">
                  <a:solidFill>
                    <a:schemeClr val="tx1"/>
                  </a:solidFill>
                </a:rPr>
                <a:t>大日跨道橋</a:t>
              </a:r>
              <a:endParaRPr kumimoji="1" lang="en-US" altLang="ja-JP" sz="1200" dirty="0" smtClean="0">
                <a:solidFill>
                  <a:schemeClr val="tx1"/>
                </a:solidFill>
              </a:endParaRPr>
            </a:p>
            <a:p>
              <a:pPr algn="ctr"/>
              <a:r>
                <a:rPr lang="ja-JP" altLang="en-US" sz="1200" dirty="0">
                  <a:solidFill>
                    <a:schemeClr val="tx1"/>
                  </a:solidFill>
                </a:rPr>
                <a:t>大阪</a:t>
              </a:r>
              <a:r>
                <a:rPr lang="ja-JP" altLang="en-US" sz="1200" dirty="0" smtClean="0">
                  <a:solidFill>
                    <a:schemeClr val="tx1"/>
                  </a:solidFill>
                </a:rPr>
                <a:t>中央</a:t>
              </a:r>
              <a:r>
                <a:rPr lang="ja-JP" altLang="en-US" sz="1200" dirty="0">
                  <a:solidFill>
                    <a:schemeClr val="tx1"/>
                  </a:solidFill>
                </a:rPr>
                <a:t>環状線</a:t>
              </a:r>
              <a:endParaRPr kumimoji="1" lang="ja-JP" altLang="en-US" sz="1200" dirty="0">
                <a:solidFill>
                  <a:schemeClr val="tx1"/>
                </a:solidFill>
              </a:endParaRPr>
            </a:p>
          </p:txBody>
        </p:sp>
        <p:sp>
          <p:nvSpPr>
            <p:cNvPr id="20" name="線吹き出し 2 (枠付き) 19"/>
            <p:cNvSpPr/>
            <p:nvPr/>
          </p:nvSpPr>
          <p:spPr>
            <a:xfrm>
              <a:off x="7333174" y="4200790"/>
              <a:ext cx="752129" cy="276999"/>
            </a:xfrm>
            <a:prstGeom prst="borderCallout2">
              <a:avLst>
                <a:gd name="adj1" fmla="val 39709"/>
                <a:gd name="adj2" fmla="val 99734"/>
                <a:gd name="adj3" fmla="val 18749"/>
                <a:gd name="adj4" fmla="val 158941"/>
                <a:gd name="adj5" fmla="val 99492"/>
                <a:gd name="adj6" fmla="val 19044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200" dirty="0" smtClean="0">
                  <a:solidFill>
                    <a:schemeClr val="tx1"/>
                  </a:solidFill>
                </a:rPr>
                <a:t>国道</a:t>
              </a:r>
              <a:r>
                <a:rPr lang="ja-JP" altLang="en-US" sz="1200" dirty="0">
                  <a:solidFill>
                    <a:schemeClr val="tx1"/>
                  </a:solidFill>
                </a:rPr>
                <a:t>１</a:t>
              </a:r>
              <a:r>
                <a:rPr kumimoji="1" lang="ja-JP" altLang="en-US" sz="1200" dirty="0" smtClean="0">
                  <a:solidFill>
                    <a:schemeClr val="tx1"/>
                  </a:solidFill>
                </a:rPr>
                <a:t>号</a:t>
              </a:r>
              <a:endParaRPr kumimoji="1" lang="ja-JP" altLang="en-US" sz="1200" dirty="0">
                <a:solidFill>
                  <a:schemeClr val="tx1"/>
                </a:solidFill>
              </a:endParaRPr>
            </a:p>
          </p:txBody>
        </p:sp>
        <p:sp>
          <p:nvSpPr>
            <p:cNvPr id="23" name="線吹き出し 2 (枠付き) 22"/>
            <p:cNvSpPr/>
            <p:nvPr/>
          </p:nvSpPr>
          <p:spPr>
            <a:xfrm>
              <a:off x="8008527" y="5234172"/>
              <a:ext cx="1015781" cy="261140"/>
            </a:xfrm>
            <a:prstGeom prst="borderCallout2">
              <a:avLst>
                <a:gd name="adj1" fmla="val 39709"/>
                <a:gd name="adj2" fmla="val 99734"/>
                <a:gd name="adj3" fmla="val -7450"/>
                <a:gd name="adj4" fmla="val 145841"/>
                <a:gd name="adj5" fmla="val 42743"/>
                <a:gd name="adj6" fmla="val 1602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dirty="0">
                  <a:solidFill>
                    <a:schemeClr val="tx1"/>
                  </a:solidFill>
                </a:rPr>
                <a:t>近畿</a:t>
              </a:r>
              <a:r>
                <a:rPr lang="ja-JP" altLang="en-US" sz="1200" dirty="0" smtClean="0">
                  <a:solidFill>
                    <a:schemeClr val="tx1"/>
                  </a:solidFill>
                </a:rPr>
                <a:t>自動車</a:t>
              </a:r>
              <a:r>
                <a:rPr lang="ja-JP" altLang="en-US" sz="1200" dirty="0">
                  <a:solidFill>
                    <a:schemeClr val="tx1"/>
                  </a:solidFill>
                </a:rPr>
                <a:t>道</a:t>
              </a:r>
              <a:endParaRPr kumimoji="1" lang="ja-JP" altLang="en-US" sz="1200" dirty="0">
                <a:solidFill>
                  <a:schemeClr val="tx1"/>
                </a:solidFill>
              </a:endParaRPr>
            </a:p>
          </p:txBody>
        </p:sp>
        <p:sp>
          <p:nvSpPr>
            <p:cNvPr id="24" name="線吹き出し 2 (枠付き) 23"/>
            <p:cNvSpPr/>
            <p:nvPr/>
          </p:nvSpPr>
          <p:spPr>
            <a:xfrm>
              <a:off x="9319693" y="3006957"/>
              <a:ext cx="1074564" cy="261140"/>
            </a:xfrm>
            <a:prstGeom prst="borderCallout2">
              <a:avLst>
                <a:gd name="adj1" fmla="val 102587"/>
                <a:gd name="adj2" fmla="val 52230"/>
                <a:gd name="adj3" fmla="val 495574"/>
                <a:gd name="adj4" fmla="val 51407"/>
                <a:gd name="adj5" fmla="val 573605"/>
                <a:gd name="adj6" fmla="val 1235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200" dirty="0" smtClean="0">
                  <a:solidFill>
                    <a:schemeClr val="tx1"/>
                  </a:solidFill>
                </a:rPr>
                <a:t>モノレール駅舎</a:t>
              </a:r>
              <a:endParaRPr kumimoji="1" lang="ja-JP" altLang="en-US" sz="1200" dirty="0">
                <a:solidFill>
                  <a:schemeClr val="tx1"/>
                </a:solidFill>
              </a:endParaRPr>
            </a:p>
          </p:txBody>
        </p:sp>
      </p:grpSp>
    </p:spTree>
    <p:extLst>
      <p:ext uri="{BB962C8B-B14F-4D97-AF65-F5344CB8AC3E}">
        <p14:creationId xmlns:p14="http://schemas.microsoft.com/office/powerpoint/2010/main" val="403102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４．更新方法の検討</a:t>
            </a: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6" name="テキスト ボックス 5"/>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２</a:t>
            </a:r>
            <a:r>
              <a:rPr lang="ja-JP" altLang="en-US" sz="2400" dirty="0" smtClean="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大日跨道</a:t>
            </a:r>
            <a:r>
              <a:rPr lang="ja-JP" altLang="en-US" sz="2400" dirty="0" smtClean="0">
                <a:latin typeface="HGSｺﾞｼｯｸM" panose="020B0600000000000000" pitchFamily="50" charset="-128"/>
                <a:ea typeface="HGSｺﾞｼｯｸM" panose="020B0600000000000000" pitchFamily="50" charset="-128"/>
              </a:rPr>
              <a:t>橋（大阪</a:t>
            </a:r>
            <a:r>
              <a:rPr lang="ja-JP" altLang="en-US" sz="2400" dirty="0">
                <a:latin typeface="HGSｺﾞｼｯｸM" panose="020B0600000000000000" pitchFamily="50" charset="-128"/>
                <a:ea typeface="HGSｺﾞｼｯｸM" panose="020B0600000000000000" pitchFamily="50" charset="-128"/>
              </a:rPr>
              <a:t>中央環状</a:t>
            </a:r>
            <a:r>
              <a:rPr lang="ja-JP" altLang="en-US" sz="2400" dirty="0" smtClean="0">
                <a:latin typeface="HGSｺﾞｼｯｸM" panose="020B0600000000000000" pitchFamily="50" charset="-128"/>
                <a:ea typeface="HGSｺﾞｼｯｸM" panose="020B0600000000000000" pitchFamily="50" charset="-128"/>
              </a:rPr>
              <a:t>線）の概要</a:t>
            </a:r>
            <a:endParaRPr lang="ja-JP" altLang="en-US" sz="2400" dirty="0">
              <a:latin typeface="HGSｺﾞｼｯｸM" panose="020B0600000000000000" pitchFamily="50" charset="-128"/>
              <a:ea typeface="HGSｺﾞｼｯｸM" panose="020B0600000000000000" pitchFamily="50" charset="-128"/>
            </a:endParaRPr>
          </a:p>
        </p:txBody>
      </p:sp>
      <p:pic>
        <p:nvPicPr>
          <p:cNvPr id="11" name="図 10"/>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5542" t="7599" r="3189" b="22080"/>
          <a:stretch/>
        </p:blipFill>
        <p:spPr>
          <a:xfrm>
            <a:off x="208704" y="1700808"/>
            <a:ext cx="8827792" cy="4504196"/>
          </a:xfrm>
          <a:prstGeom prst="rect">
            <a:avLst/>
          </a:prstGeom>
        </p:spPr>
      </p:pic>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13</a:t>
            </a:fld>
            <a:endParaRPr kumimoji="1" lang="ja-JP" altLang="en-US"/>
          </a:p>
        </p:txBody>
      </p:sp>
    </p:spTree>
    <p:extLst>
      <p:ext uri="{BB962C8B-B14F-4D97-AF65-F5344CB8AC3E}">
        <p14:creationId xmlns:p14="http://schemas.microsoft.com/office/powerpoint/2010/main" val="1417063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４．更新方法の検討</a:t>
            </a: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6" name="テキスト ボックス 5"/>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２）</a:t>
            </a:r>
            <a:r>
              <a:rPr lang="ja-JP" altLang="en-US" sz="2400" dirty="0">
                <a:latin typeface="HGSｺﾞｼｯｸM" panose="020B0600000000000000" pitchFamily="50" charset="-128"/>
                <a:ea typeface="HGSｺﾞｼｯｸM" panose="020B0600000000000000" pitchFamily="50" charset="-128"/>
              </a:rPr>
              <a:t>大日跨道</a:t>
            </a:r>
            <a:r>
              <a:rPr lang="ja-JP" altLang="en-US" sz="2400" dirty="0" smtClean="0">
                <a:latin typeface="HGSｺﾞｼｯｸM" panose="020B0600000000000000" pitchFamily="50" charset="-128"/>
                <a:ea typeface="HGSｺﾞｼｯｸM" panose="020B0600000000000000" pitchFamily="50" charset="-128"/>
              </a:rPr>
              <a:t>橋（大阪</a:t>
            </a:r>
            <a:r>
              <a:rPr lang="ja-JP" altLang="en-US" sz="2400" dirty="0">
                <a:latin typeface="HGSｺﾞｼｯｸM" panose="020B0600000000000000" pitchFamily="50" charset="-128"/>
                <a:ea typeface="HGSｺﾞｼｯｸM" panose="020B0600000000000000" pitchFamily="50" charset="-128"/>
              </a:rPr>
              <a:t>中央環状</a:t>
            </a:r>
            <a:r>
              <a:rPr lang="ja-JP" altLang="en-US" sz="2400" dirty="0" smtClean="0">
                <a:latin typeface="HGSｺﾞｼｯｸM" panose="020B0600000000000000" pitchFamily="50" charset="-128"/>
                <a:ea typeface="HGSｺﾞｼｯｸM" panose="020B0600000000000000" pitchFamily="50" charset="-128"/>
              </a:rPr>
              <a:t>線）の概要</a:t>
            </a:r>
            <a:endParaRPr lang="ja-JP" altLang="en-US" sz="2400" dirty="0">
              <a:latin typeface="HGSｺﾞｼｯｸM" panose="020B0600000000000000" pitchFamily="50" charset="-128"/>
              <a:ea typeface="HGSｺﾞｼｯｸM" panose="020B0600000000000000"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588150"/>
            <a:ext cx="5387975" cy="46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14</a:t>
            </a:fld>
            <a:endParaRPr kumimoji="1" lang="ja-JP" altLang="en-US"/>
          </a:p>
        </p:txBody>
      </p:sp>
    </p:spTree>
    <p:extLst>
      <p:ext uri="{BB962C8B-B14F-4D97-AF65-F5344CB8AC3E}">
        <p14:creationId xmlns:p14="http://schemas.microsoft.com/office/powerpoint/2010/main" val="2809230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４．更新方法の検討</a:t>
            </a: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6" name="テキスト ボックス 5"/>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a:t>
            </a:r>
            <a:r>
              <a:rPr lang="ja-JP" altLang="en-US" sz="2400" dirty="0" smtClean="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榎坂高架橋</a:t>
            </a:r>
            <a:r>
              <a:rPr lang="ja-JP" altLang="en-US" sz="2400" dirty="0" smtClean="0">
                <a:latin typeface="HGSｺﾞｼｯｸM" panose="020B0600000000000000" pitchFamily="50" charset="-128"/>
                <a:ea typeface="HGSｺﾞｼｯｸM" panose="020B0600000000000000" pitchFamily="50" charset="-128"/>
              </a:rPr>
              <a:t>（国道４２３号）の概要</a:t>
            </a:r>
            <a:endParaRPr lang="ja-JP" altLang="en-US" sz="2400" dirty="0">
              <a:latin typeface="HGSｺﾞｼｯｸM" panose="020B0600000000000000" pitchFamily="50" charset="-128"/>
              <a:ea typeface="HGSｺﾞｼｯｸM" panose="020B0600000000000000" pitchFamily="50" charset="-128"/>
            </a:endParaRPr>
          </a:p>
        </p:txBody>
      </p:sp>
      <p:pic>
        <p:nvPicPr>
          <p:cNvPr id="8" name="図 7"/>
          <p:cNvPicPr>
            <a:picLocks noChangeAspect="1"/>
          </p:cNvPicPr>
          <p:nvPr/>
        </p:nvPicPr>
        <p:blipFill>
          <a:blip r:embed="rId2"/>
          <a:stretch>
            <a:fillRect/>
          </a:stretch>
        </p:blipFill>
        <p:spPr>
          <a:xfrm>
            <a:off x="611560" y="2201971"/>
            <a:ext cx="2880000" cy="4000318"/>
          </a:xfrm>
          <a:prstGeom prst="rect">
            <a:avLst/>
          </a:prstGeom>
        </p:spPr>
      </p:pic>
      <p:sp>
        <p:nvSpPr>
          <p:cNvPr id="11" name="円/楕円 10"/>
          <p:cNvSpPr/>
          <p:nvPr/>
        </p:nvSpPr>
        <p:spPr>
          <a:xfrm>
            <a:off x="2327495" y="378904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 name="テキスト ボックス 11"/>
          <p:cNvSpPr txBox="1"/>
          <p:nvPr/>
        </p:nvSpPr>
        <p:spPr>
          <a:xfrm>
            <a:off x="1804229" y="3286408"/>
            <a:ext cx="1656184" cy="369332"/>
          </a:xfrm>
          <a:prstGeom prst="rect">
            <a:avLst/>
          </a:prstGeom>
          <a:noFill/>
        </p:spPr>
        <p:txBody>
          <a:bodyPr wrap="square" rtlCol="0">
            <a:spAutoFit/>
          </a:bodyPr>
          <a:lstStyle/>
          <a:p>
            <a:r>
              <a:rPr kumimoji="1" lang="ja-JP" altLang="en-US" dirty="0" smtClean="0">
                <a:solidFill>
                  <a:srgbClr val="FF0000"/>
                </a:solidFill>
                <a:effectLst>
                  <a:outerShdw blurRad="38100" dist="38100" dir="2700000" algn="tl">
                    <a:srgbClr val="000000">
                      <a:alpha val="43137"/>
                    </a:srgbClr>
                  </a:outerShdw>
                </a:effectLst>
              </a:rPr>
              <a:t>榎坂高架橋</a:t>
            </a:r>
            <a:endParaRPr kumimoji="1" lang="ja-JP" altLang="en-US" dirty="0">
              <a:solidFill>
                <a:srgbClr val="FF0000"/>
              </a:solidFill>
              <a:effectLst>
                <a:outerShdw blurRad="38100" dist="38100" dir="2700000" algn="tl">
                  <a:srgbClr val="000000">
                    <a:alpha val="43137"/>
                  </a:srgbClr>
                </a:outerShdw>
              </a:effectLst>
            </a:endParaRPr>
          </a:p>
        </p:txBody>
      </p:sp>
      <p:graphicFrame>
        <p:nvGraphicFramePr>
          <p:cNvPr id="13" name="表 12"/>
          <p:cNvGraphicFramePr>
            <a:graphicFrameLocks noGrp="1"/>
          </p:cNvGraphicFramePr>
          <p:nvPr>
            <p:extLst>
              <p:ext uri="{D42A27DB-BD31-4B8C-83A1-F6EECF244321}">
                <p14:modId xmlns:p14="http://schemas.microsoft.com/office/powerpoint/2010/main" val="3303811517"/>
              </p:ext>
            </p:extLst>
          </p:nvPr>
        </p:nvGraphicFramePr>
        <p:xfrm>
          <a:off x="827584" y="1675656"/>
          <a:ext cx="7776863" cy="457200"/>
        </p:xfrm>
        <a:graphic>
          <a:graphicData uri="http://schemas.openxmlformats.org/drawingml/2006/table">
            <a:tbl>
              <a:tblPr firstRow="1" firstCol="1" bandRow="1">
                <a:tableStyleId>{616DA210-FB5B-4158-B5E0-FEB733F419BA}</a:tableStyleId>
              </a:tblPr>
              <a:tblGrid>
                <a:gridCol w="1296144"/>
                <a:gridCol w="1209734"/>
                <a:gridCol w="1209734"/>
                <a:gridCol w="1468963"/>
                <a:gridCol w="2592288"/>
              </a:tblGrid>
              <a:tr h="194091">
                <a:tc>
                  <a:txBody>
                    <a:bodyPr/>
                    <a:lstStyle/>
                    <a:p>
                      <a:pPr marL="0" indent="0" algn="ctr">
                        <a:lnSpc>
                          <a:spcPts val="1800"/>
                        </a:lnSpc>
                        <a:spcAft>
                          <a:spcPts val="0"/>
                        </a:spcAft>
                      </a:pPr>
                      <a:r>
                        <a:rPr lang="ja-JP" sz="1600" dirty="0">
                          <a:effectLst/>
                          <a:latin typeface="+mn-ea"/>
                          <a:ea typeface="+mn-ea"/>
                        </a:rPr>
                        <a:t>橋長（ｍ）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ja-JP" sz="1600" dirty="0">
                          <a:effectLst/>
                          <a:latin typeface="+mn-ea"/>
                          <a:ea typeface="+mn-ea"/>
                        </a:rPr>
                        <a:t>幅員（ｍ）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sz="1600" dirty="0">
                          <a:effectLst/>
                          <a:latin typeface="+mn-ea"/>
                          <a:ea typeface="+mn-ea"/>
                        </a:rPr>
                        <a:t>径間数</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altLang="en-US" sz="1600" dirty="0" smtClean="0">
                          <a:effectLst/>
                          <a:latin typeface="+mn-ea"/>
                          <a:ea typeface="+mn-ea"/>
                          <a:cs typeface="+mn-cs"/>
                        </a:rPr>
                        <a:t>架設年次</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altLang="en-US" sz="1600" dirty="0" smtClean="0">
                          <a:effectLst/>
                          <a:latin typeface="+mn-ea"/>
                          <a:ea typeface="+mn-ea"/>
                          <a:cs typeface="Times New Roman" panose="02020603050405020304" pitchFamily="18" charset="0"/>
                        </a:rPr>
                        <a:t>交通量</a:t>
                      </a:r>
                      <a:endParaRPr lang="ja-JP" sz="1600" dirty="0">
                        <a:effectLst/>
                        <a:latin typeface="+mn-ea"/>
                        <a:ea typeface="+mn-ea"/>
                        <a:cs typeface="Times New Roman" panose="02020603050405020304" pitchFamily="18" charset="0"/>
                      </a:endParaRPr>
                    </a:p>
                  </a:txBody>
                  <a:tcPr marL="25400" marR="25400" marT="0" marB="0" anchor="ctr">
                    <a:lnR w="12700" cap="flat" cmpd="sng" algn="ctr">
                      <a:solidFill>
                        <a:schemeClr val="tx1"/>
                      </a:solidFill>
                      <a:prstDash val="solid"/>
                      <a:round/>
                      <a:headEnd type="none" w="med" len="med"/>
                      <a:tailEnd type="none" w="med" len="med"/>
                    </a:lnR>
                  </a:tcPr>
                </a:tc>
              </a:tr>
              <a:tr h="165326">
                <a:tc>
                  <a:txBody>
                    <a:bodyPr/>
                    <a:lstStyle/>
                    <a:p>
                      <a:pPr marL="0" indent="0" algn="ctr">
                        <a:lnSpc>
                          <a:spcPts val="1800"/>
                        </a:lnSpc>
                        <a:spcAft>
                          <a:spcPts val="0"/>
                        </a:spcAft>
                      </a:pPr>
                      <a:r>
                        <a:rPr lang="en-US" sz="1600" b="0" dirty="0">
                          <a:effectLst/>
                          <a:latin typeface="+mn-ea"/>
                          <a:ea typeface="+mn-ea"/>
                        </a:rPr>
                        <a:t>1,594.7</a:t>
                      </a:r>
                      <a:r>
                        <a:rPr lang="ja-JP" sz="1600" b="0" dirty="0">
                          <a:effectLst/>
                          <a:latin typeface="+mn-ea"/>
                          <a:ea typeface="+mn-ea"/>
                        </a:rPr>
                        <a:t>ｍ</a:t>
                      </a:r>
                      <a:endParaRPr lang="ja-JP" sz="1600" b="0" dirty="0">
                        <a:effectLst/>
                        <a:latin typeface="+mn-ea"/>
                        <a:ea typeface="+mn-ea"/>
                        <a:cs typeface="Times New Roman" panose="02020603050405020304" pitchFamily="18" charset="0"/>
                      </a:endParaRPr>
                    </a:p>
                  </a:txBody>
                  <a:tcPr marL="25400" marR="25400" marT="0" marB="0" anchor="ctr"/>
                </a:tc>
                <a:tc>
                  <a:txBody>
                    <a:bodyPr/>
                    <a:lstStyle/>
                    <a:p>
                      <a:pPr marL="0" lvl="0" indent="0" algn="ctr">
                        <a:lnSpc>
                          <a:spcPts val="1800"/>
                        </a:lnSpc>
                        <a:spcAft>
                          <a:spcPts val="0"/>
                        </a:spcAft>
                      </a:pPr>
                      <a:r>
                        <a:rPr lang="en-US" sz="1600" dirty="0">
                          <a:effectLst/>
                          <a:latin typeface="+mn-ea"/>
                          <a:ea typeface="+mn-ea"/>
                        </a:rPr>
                        <a:t>8.5</a:t>
                      </a:r>
                      <a:r>
                        <a:rPr lang="ja-JP" sz="1600" dirty="0">
                          <a:effectLst/>
                          <a:latin typeface="+mn-ea"/>
                          <a:ea typeface="+mn-ea"/>
                        </a:rPr>
                        <a:t>ｍ</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sz="1600" dirty="0">
                          <a:effectLst/>
                          <a:latin typeface="+mn-ea"/>
                          <a:ea typeface="+mn-ea"/>
                        </a:rPr>
                        <a:t>84</a:t>
                      </a:r>
                      <a:r>
                        <a:rPr lang="ja-JP" sz="1600" dirty="0">
                          <a:effectLst/>
                          <a:latin typeface="+mn-ea"/>
                          <a:ea typeface="+mn-ea"/>
                        </a:rPr>
                        <a:t>径間</a:t>
                      </a:r>
                      <a:endParaRPr 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ja-JP" altLang="en-US" sz="1600" dirty="0" smtClean="0">
                          <a:effectLst/>
                          <a:latin typeface="+mn-ea"/>
                          <a:ea typeface="+mn-ea"/>
                          <a:cs typeface="+mn-cs"/>
                        </a:rPr>
                        <a:t>昭和</a:t>
                      </a:r>
                      <a:r>
                        <a:rPr lang="en-US" altLang="ja-JP" sz="1600" dirty="0" smtClean="0">
                          <a:effectLst/>
                          <a:latin typeface="+mn-ea"/>
                          <a:ea typeface="+mn-ea"/>
                          <a:cs typeface="+mn-cs"/>
                        </a:rPr>
                        <a:t>44</a:t>
                      </a:r>
                      <a:r>
                        <a:rPr lang="ja-JP" altLang="en-US" sz="1600" dirty="0" smtClean="0">
                          <a:effectLst/>
                          <a:latin typeface="+mn-ea"/>
                          <a:ea typeface="+mn-ea"/>
                          <a:cs typeface="+mn-cs"/>
                        </a:rPr>
                        <a:t>年</a:t>
                      </a:r>
                      <a:endParaRPr lang="ja-JP" altLang="ja-JP" sz="1600" dirty="0">
                        <a:effectLst/>
                        <a:latin typeface="+mn-ea"/>
                        <a:ea typeface="+mn-ea"/>
                        <a:cs typeface="Times New Roman" panose="02020603050405020304" pitchFamily="18" charset="0"/>
                      </a:endParaRPr>
                    </a:p>
                  </a:txBody>
                  <a:tcPr marL="25400" marR="25400" marT="0" marB="0" anchor="ctr"/>
                </a:tc>
                <a:tc>
                  <a:txBody>
                    <a:bodyPr/>
                    <a:lstStyle/>
                    <a:p>
                      <a:pPr marL="0" indent="0" algn="ctr">
                        <a:lnSpc>
                          <a:spcPts val="1800"/>
                        </a:lnSpc>
                        <a:spcAft>
                          <a:spcPts val="0"/>
                        </a:spcAft>
                      </a:pPr>
                      <a:r>
                        <a:rPr lang="en-US" altLang="ja-JP" sz="1600" dirty="0" smtClean="0">
                          <a:effectLst/>
                          <a:latin typeface="+mn-ea"/>
                          <a:ea typeface="+mn-ea"/>
                          <a:cs typeface="Times New Roman" panose="02020603050405020304" pitchFamily="18" charset="0"/>
                        </a:rPr>
                        <a:t>95</a:t>
                      </a:r>
                      <a:r>
                        <a:rPr lang="ja-JP" altLang="en-US" sz="1600" dirty="0" smtClean="0">
                          <a:effectLst/>
                          <a:latin typeface="+mn-ea"/>
                          <a:ea typeface="+mn-ea"/>
                          <a:cs typeface="Times New Roman" panose="02020603050405020304" pitchFamily="18" charset="0"/>
                        </a:rPr>
                        <a:t>千台（大型車混入率</a:t>
                      </a:r>
                      <a:r>
                        <a:rPr lang="en-US" altLang="ja-JP" sz="1600" dirty="0" smtClean="0">
                          <a:effectLst/>
                          <a:latin typeface="+mn-ea"/>
                          <a:ea typeface="+mn-ea"/>
                          <a:cs typeface="Times New Roman" panose="02020603050405020304" pitchFamily="18" charset="0"/>
                        </a:rPr>
                        <a:t>2.9%</a:t>
                      </a:r>
                      <a:r>
                        <a:rPr lang="ja-JP" altLang="en-US" sz="1600" dirty="0" smtClean="0">
                          <a:effectLst/>
                          <a:latin typeface="+mn-ea"/>
                          <a:ea typeface="+mn-ea"/>
                          <a:cs typeface="Times New Roman" panose="02020603050405020304" pitchFamily="18" charset="0"/>
                        </a:rPr>
                        <a:t>）</a:t>
                      </a:r>
                      <a:endParaRPr lang="ja-JP" altLang="ja-JP" sz="1600" dirty="0">
                        <a:effectLst/>
                        <a:latin typeface="+mn-ea"/>
                        <a:ea typeface="+mn-ea"/>
                        <a:cs typeface="Times New Roman" panose="02020603050405020304" pitchFamily="18" charset="0"/>
                      </a:endParaRPr>
                    </a:p>
                  </a:txBody>
                  <a:tcPr marL="25400" marR="25400" marT="0" marB="0" anchor="ctr">
                    <a:lnR w="12700" cap="flat" cmpd="sng" algn="ctr">
                      <a:solidFill>
                        <a:schemeClr val="tx1"/>
                      </a:solidFill>
                      <a:prstDash val="solid"/>
                      <a:round/>
                      <a:headEnd type="none" w="med" len="med"/>
                      <a:tailEnd type="none" w="med" len="med"/>
                    </a:lnR>
                  </a:tcPr>
                </a:tc>
              </a:tr>
            </a:tbl>
          </a:graphicData>
        </a:graphic>
      </p:graphicFrame>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15</a:t>
            </a:fld>
            <a:endParaRPr kumimoji="1" lang="ja-JP" altLang="en-US"/>
          </a:p>
        </p:txBody>
      </p:sp>
      <p:sp>
        <p:nvSpPr>
          <p:cNvPr id="15" name="正方形/長方形 14"/>
          <p:cNvSpPr/>
          <p:nvPr/>
        </p:nvSpPr>
        <p:spPr>
          <a:xfrm>
            <a:off x="3615836" y="6105745"/>
            <a:ext cx="4844596" cy="276999"/>
          </a:xfrm>
          <a:prstGeom prst="rect">
            <a:avLst/>
          </a:prstGeom>
        </p:spPr>
        <p:txBody>
          <a:bodyPr wrap="none">
            <a:spAutoFit/>
          </a:bodyPr>
          <a:lstStyle/>
          <a:p>
            <a:r>
              <a:rPr lang="ja-JP" altLang="en-US" sz="1200" dirty="0"/>
              <a:t>「</a:t>
            </a:r>
            <a:r>
              <a:rPr lang="ja-JP" altLang="en-US" sz="1200" dirty="0" smtClean="0"/>
              <a:t>地図・空中写真閲覧サービスデータ」（国土地理院）をもとに大阪府作成</a:t>
            </a:r>
            <a:endParaRPr lang="ja-JP" altLang="en-US" sz="1200" dirty="0"/>
          </a:p>
        </p:txBody>
      </p:sp>
      <p:grpSp>
        <p:nvGrpSpPr>
          <p:cNvPr id="5" name="グループ化 4"/>
          <p:cNvGrpSpPr/>
          <p:nvPr/>
        </p:nvGrpSpPr>
        <p:grpSpPr>
          <a:xfrm>
            <a:off x="3556406" y="2352200"/>
            <a:ext cx="4904026" cy="3813104"/>
            <a:chOff x="7115254" y="3471228"/>
            <a:chExt cx="3388248" cy="2634517"/>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98" r="19911"/>
            <a:stretch/>
          </p:blipFill>
          <p:spPr bwMode="auto">
            <a:xfrm>
              <a:off x="7137442" y="3471228"/>
              <a:ext cx="3366060" cy="257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円/楕円 18"/>
            <p:cNvSpPr/>
            <p:nvPr/>
          </p:nvSpPr>
          <p:spPr>
            <a:xfrm rot="406331">
              <a:off x="8316417" y="3471228"/>
              <a:ext cx="827584" cy="26345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線吹き出し 2 (枠付き) 17"/>
            <p:cNvSpPr/>
            <p:nvPr/>
          </p:nvSpPr>
          <p:spPr>
            <a:xfrm>
              <a:off x="9367247" y="3684213"/>
              <a:ext cx="659204" cy="191382"/>
            </a:xfrm>
            <a:prstGeom prst="borderCallout2">
              <a:avLst>
                <a:gd name="adj1" fmla="val 28848"/>
                <a:gd name="adj2" fmla="val 971"/>
                <a:gd name="adj3" fmla="val 28372"/>
                <a:gd name="adj4" fmla="val -54005"/>
                <a:gd name="adj5" fmla="val 116882"/>
                <a:gd name="adj6" fmla="val -6514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200" dirty="0" smtClean="0">
                  <a:solidFill>
                    <a:schemeClr val="tx1"/>
                  </a:solidFill>
                </a:rPr>
                <a:t>榎坂高架橋</a:t>
              </a:r>
              <a:endParaRPr kumimoji="1" lang="ja-JP" altLang="en-US" sz="1200" dirty="0">
                <a:solidFill>
                  <a:schemeClr val="tx1"/>
                </a:solidFill>
              </a:endParaRPr>
            </a:p>
          </p:txBody>
        </p:sp>
        <p:sp>
          <p:nvSpPr>
            <p:cNvPr id="20" name="線吹き出し 2 (枠付き) 19"/>
            <p:cNvSpPr/>
            <p:nvPr/>
          </p:nvSpPr>
          <p:spPr>
            <a:xfrm>
              <a:off x="7115254" y="3549072"/>
              <a:ext cx="1252744" cy="461665"/>
            </a:xfrm>
            <a:prstGeom prst="borderCallout2">
              <a:avLst>
                <a:gd name="adj1" fmla="val 97348"/>
                <a:gd name="adj2" fmla="val 46587"/>
                <a:gd name="adj3" fmla="val 181183"/>
                <a:gd name="adj4" fmla="val 67519"/>
                <a:gd name="adj5" fmla="val 193194"/>
                <a:gd name="adj6" fmla="val 13218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200" dirty="0">
                  <a:solidFill>
                    <a:schemeClr val="tx1"/>
                  </a:solidFill>
                </a:rPr>
                <a:t>北</a:t>
              </a:r>
              <a:r>
                <a:rPr lang="ja-JP" altLang="en-US" sz="1200" dirty="0" smtClean="0">
                  <a:solidFill>
                    <a:schemeClr val="tx1"/>
                  </a:solidFill>
                </a:rPr>
                <a:t>大阪急行</a:t>
              </a:r>
              <a:endParaRPr lang="en-US" altLang="ja-JP" sz="1200" dirty="0" smtClean="0">
                <a:solidFill>
                  <a:schemeClr val="tx1"/>
                </a:solidFill>
              </a:endParaRPr>
            </a:p>
            <a:p>
              <a:pPr algn="ctr"/>
              <a:r>
                <a:rPr kumimoji="1" lang="ja-JP" altLang="en-US" sz="1200" dirty="0">
                  <a:solidFill>
                    <a:schemeClr val="tx1"/>
                  </a:solidFill>
                </a:rPr>
                <a:t>江坂駅</a:t>
              </a:r>
            </a:p>
          </p:txBody>
        </p:sp>
        <p:sp>
          <p:nvSpPr>
            <p:cNvPr id="21" name="線吹き出し 2 (枠付き) 20"/>
            <p:cNvSpPr/>
            <p:nvPr/>
          </p:nvSpPr>
          <p:spPr>
            <a:xfrm>
              <a:off x="7216344" y="5670112"/>
              <a:ext cx="1065327" cy="276999"/>
            </a:xfrm>
            <a:prstGeom prst="borderCallout2">
              <a:avLst>
                <a:gd name="adj1" fmla="val -12689"/>
                <a:gd name="adj2" fmla="val 49312"/>
                <a:gd name="adj3" fmla="val -75569"/>
                <a:gd name="adj4" fmla="val 71584"/>
                <a:gd name="adj5" fmla="val -170450"/>
                <a:gd name="adj6" fmla="val 7260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200" dirty="0" smtClean="0">
                  <a:solidFill>
                    <a:schemeClr val="tx1"/>
                  </a:solidFill>
                </a:rPr>
                <a:t>国道</a:t>
              </a:r>
              <a:r>
                <a:rPr lang="en-US" altLang="ja-JP" sz="1200" dirty="0" smtClean="0">
                  <a:solidFill>
                    <a:schemeClr val="tx1"/>
                  </a:solidFill>
                </a:rPr>
                <a:t>479</a:t>
              </a:r>
              <a:r>
                <a:rPr lang="ja-JP" altLang="en-US" sz="1200" dirty="0" smtClean="0">
                  <a:solidFill>
                    <a:schemeClr val="tx1"/>
                  </a:solidFill>
                </a:rPr>
                <a:t>号</a:t>
              </a:r>
              <a:endParaRPr kumimoji="1" lang="ja-JP" altLang="en-US" sz="1200" dirty="0">
                <a:solidFill>
                  <a:schemeClr val="tx1"/>
                </a:solidFill>
              </a:endParaRPr>
            </a:p>
          </p:txBody>
        </p:sp>
      </p:grpSp>
      <p:sp>
        <p:nvSpPr>
          <p:cNvPr id="22" name="正方形/長方形 21"/>
          <p:cNvSpPr/>
          <p:nvPr/>
        </p:nvSpPr>
        <p:spPr>
          <a:xfrm>
            <a:off x="951181" y="2114861"/>
            <a:ext cx="2324675" cy="276999"/>
          </a:xfrm>
          <a:prstGeom prst="rect">
            <a:avLst/>
          </a:prstGeom>
        </p:spPr>
        <p:txBody>
          <a:bodyPr wrap="none">
            <a:spAutoFit/>
          </a:bodyPr>
          <a:lstStyle/>
          <a:p>
            <a:r>
              <a:rPr lang="en-US" altLang="ja-JP" sz="1200" dirty="0" smtClean="0"/>
              <a:t>※</a:t>
            </a:r>
            <a:r>
              <a:rPr lang="ja-JP" altLang="en-US" sz="1200" dirty="0" smtClean="0"/>
              <a:t>江坂駅付近の一部区間で検討</a:t>
            </a:r>
            <a:endParaRPr lang="ja-JP" altLang="en-US" sz="1200" dirty="0"/>
          </a:p>
        </p:txBody>
      </p:sp>
    </p:spTree>
    <p:extLst>
      <p:ext uri="{BB962C8B-B14F-4D97-AF65-F5344CB8AC3E}">
        <p14:creationId xmlns:p14="http://schemas.microsoft.com/office/powerpoint/2010/main" val="2171525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４．更新方法の検討</a:t>
            </a: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6" name="テキスト ボックス 5"/>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a:t>
            </a:r>
            <a:r>
              <a:rPr lang="ja-JP" altLang="en-US" sz="2400" dirty="0" smtClean="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榎坂高架橋</a:t>
            </a:r>
            <a:r>
              <a:rPr lang="ja-JP" altLang="en-US" sz="2400" dirty="0" smtClean="0">
                <a:latin typeface="HGSｺﾞｼｯｸM" panose="020B0600000000000000" pitchFamily="50" charset="-128"/>
                <a:ea typeface="HGSｺﾞｼｯｸM" panose="020B0600000000000000" pitchFamily="50" charset="-128"/>
              </a:rPr>
              <a:t>（国道４２３号）の概要</a:t>
            </a:r>
            <a:endParaRPr lang="ja-JP" altLang="en-US" sz="2400" dirty="0">
              <a:latin typeface="HGSｺﾞｼｯｸM" panose="020B0600000000000000" pitchFamily="50" charset="-128"/>
              <a:ea typeface="HGSｺﾞｼｯｸM" panose="020B0600000000000000" pitchFamily="50" charset="-128"/>
            </a:endParaRPr>
          </a:p>
        </p:txBody>
      </p:sp>
      <p:pic>
        <p:nvPicPr>
          <p:cNvPr id="9" name="図 8"/>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t="21268" r="21275" b="21572"/>
          <a:stretch/>
        </p:blipFill>
        <p:spPr>
          <a:xfrm>
            <a:off x="235822" y="1700808"/>
            <a:ext cx="8808781" cy="4176464"/>
          </a:xfrm>
          <a:prstGeom prst="rect">
            <a:avLst/>
          </a:prstGeom>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16</a:t>
            </a:fld>
            <a:endParaRPr kumimoji="1" lang="ja-JP" altLang="en-US"/>
          </a:p>
        </p:txBody>
      </p:sp>
      <p:sp>
        <p:nvSpPr>
          <p:cNvPr id="7" name="フリーフォーム 6"/>
          <p:cNvSpPr/>
          <p:nvPr/>
        </p:nvSpPr>
        <p:spPr>
          <a:xfrm>
            <a:off x="380010" y="3267226"/>
            <a:ext cx="8704613" cy="855024"/>
          </a:xfrm>
          <a:custGeom>
            <a:avLst/>
            <a:gdLst>
              <a:gd name="connsiteX0" fmla="*/ 23751 w 8704613"/>
              <a:gd name="connsiteY0" fmla="*/ 0 h 855024"/>
              <a:gd name="connsiteX1" fmla="*/ 0 w 8704613"/>
              <a:gd name="connsiteY1" fmla="*/ 712520 h 855024"/>
              <a:gd name="connsiteX2" fmla="*/ 8704613 w 8704613"/>
              <a:gd name="connsiteY2" fmla="*/ 855024 h 855024"/>
              <a:gd name="connsiteX3" fmla="*/ 8680863 w 8704613"/>
              <a:gd name="connsiteY3" fmla="*/ 166255 h 855024"/>
              <a:gd name="connsiteX4" fmla="*/ 23751 w 8704613"/>
              <a:gd name="connsiteY4" fmla="*/ 0 h 855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613" h="855024">
                <a:moveTo>
                  <a:pt x="23751" y="0"/>
                </a:moveTo>
                <a:lnTo>
                  <a:pt x="0" y="712520"/>
                </a:lnTo>
                <a:lnTo>
                  <a:pt x="8704613" y="855024"/>
                </a:lnTo>
                <a:lnTo>
                  <a:pt x="8680863" y="166255"/>
                </a:lnTo>
                <a:lnTo>
                  <a:pt x="23751" y="0"/>
                </a:lnTo>
                <a:close/>
              </a:path>
            </a:pathLst>
          </a:cu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北大阪急行（江坂駅区間含む）</a:t>
            </a:r>
            <a:endParaRPr kumimoji="1" lang="ja-JP" altLang="en-US" sz="2000" b="1" dirty="0">
              <a:solidFill>
                <a:schemeClr val="tx1"/>
              </a:solidFill>
            </a:endParaRPr>
          </a:p>
        </p:txBody>
      </p:sp>
      <p:sp>
        <p:nvSpPr>
          <p:cNvPr id="15" name="フリーフォーム 14"/>
          <p:cNvSpPr/>
          <p:nvPr/>
        </p:nvSpPr>
        <p:spPr>
          <a:xfrm>
            <a:off x="368135" y="2624447"/>
            <a:ext cx="8657112" cy="498763"/>
          </a:xfrm>
          <a:custGeom>
            <a:avLst/>
            <a:gdLst>
              <a:gd name="connsiteX0" fmla="*/ 106878 w 8657112"/>
              <a:gd name="connsiteY0" fmla="*/ 0 h 427512"/>
              <a:gd name="connsiteX1" fmla="*/ 8657112 w 8657112"/>
              <a:gd name="connsiteY1" fmla="*/ 142504 h 427512"/>
              <a:gd name="connsiteX2" fmla="*/ 8645236 w 8657112"/>
              <a:gd name="connsiteY2" fmla="*/ 427512 h 427512"/>
              <a:gd name="connsiteX3" fmla="*/ 0 w 8657112"/>
              <a:gd name="connsiteY3" fmla="*/ 320634 h 427512"/>
              <a:gd name="connsiteX4" fmla="*/ 35626 w 8657112"/>
              <a:gd name="connsiteY4" fmla="*/ 11876 h 427512"/>
              <a:gd name="connsiteX0" fmla="*/ 106878 w 8657112"/>
              <a:gd name="connsiteY0" fmla="*/ 0 h 475013"/>
              <a:gd name="connsiteX1" fmla="*/ 8657112 w 8657112"/>
              <a:gd name="connsiteY1" fmla="*/ 142504 h 475013"/>
              <a:gd name="connsiteX2" fmla="*/ 8657112 w 8657112"/>
              <a:gd name="connsiteY2" fmla="*/ 475013 h 475013"/>
              <a:gd name="connsiteX3" fmla="*/ 0 w 8657112"/>
              <a:gd name="connsiteY3" fmla="*/ 320634 h 475013"/>
              <a:gd name="connsiteX4" fmla="*/ 35626 w 8657112"/>
              <a:gd name="connsiteY4" fmla="*/ 11876 h 475013"/>
              <a:gd name="connsiteX0" fmla="*/ 106878 w 8657112"/>
              <a:gd name="connsiteY0" fmla="*/ 23750 h 498763"/>
              <a:gd name="connsiteX1" fmla="*/ 8657112 w 8657112"/>
              <a:gd name="connsiteY1" fmla="*/ 166254 h 498763"/>
              <a:gd name="connsiteX2" fmla="*/ 8657112 w 8657112"/>
              <a:gd name="connsiteY2" fmla="*/ 498763 h 498763"/>
              <a:gd name="connsiteX3" fmla="*/ 0 w 8657112"/>
              <a:gd name="connsiteY3" fmla="*/ 344384 h 498763"/>
              <a:gd name="connsiteX4" fmla="*/ 95002 w 8657112"/>
              <a:gd name="connsiteY4" fmla="*/ 0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112" h="498763">
                <a:moveTo>
                  <a:pt x="106878" y="23750"/>
                </a:moveTo>
                <a:lnTo>
                  <a:pt x="8657112" y="166254"/>
                </a:lnTo>
                <a:lnTo>
                  <a:pt x="8657112" y="498763"/>
                </a:lnTo>
                <a:lnTo>
                  <a:pt x="0" y="344384"/>
                </a:lnTo>
                <a:lnTo>
                  <a:pt x="95002" y="0"/>
                </a:lnTo>
              </a:path>
            </a:pathLst>
          </a:custGeom>
          <a:solidFill>
            <a:srgbClr val="00B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356260" y="2852936"/>
            <a:ext cx="8668987" cy="510639"/>
          </a:xfrm>
          <a:custGeom>
            <a:avLst/>
            <a:gdLst>
              <a:gd name="connsiteX0" fmla="*/ 0 w 8668987"/>
              <a:gd name="connsiteY0" fmla="*/ 0 h 510639"/>
              <a:gd name="connsiteX1" fmla="*/ 8657111 w 8668987"/>
              <a:gd name="connsiteY1" fmla="*/ 142504 h 510639"/>
              <a:gd name="connsiteX2" fmla="*/ 8668987 w 8668987"/>
              <a:gd name="connsiteY2" fmla="*/ 510639 h 510639"/>
              <a:gd name="connsiteX3" fmla="*/ 23750 w 8668987"/>
              <a:gd name="connsiteY3" fmla="*/ 320634 h 510639"/>
              <a:gd name="connsiteX4" fmla="*/ 0 w 8668987"/>
              <a:gd name="connsiteY4" fmla="*/ 0 h 510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987" h="510639">
                <a:moveTo>
                  <a:pt x="0" y="0"/>
                </a:moveTo>
                <a:lnTo>
                  <a:pt x="8657111" y="142504"/>
                </a:lnTo>
                <a:lnTo>
                  <a:pt x="8668987" y="510639"/>
                </a:lnTo>
                <a:lnTo>
                  <a:pt x="23750" y="320634"/>
                </a:lnTo>
                <a:lnTo>
                  <a:pt x="0" y="0"/>
                </a:lnTo>
                <a:close/>
              </a:path>
            </a:pathLst>
          </a:custGeom>
          <a:pattFill prst="pct5">
            <a:fgClr>
              <a:schemeClr val="tx1"/>
            </a:fgClr>
            <a:bgClr>
              <a:schemeClr val="bg1"/>
            </a:bgClr>
          </a:patt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榎坂高架橋（北行）</a:t>
            </a:r>
            <a:endParaRPr kumimoji="1" lang="ja-JP" altLang="en-US" dirty="0"/>
          </a:p>
        </p:txBody>
      </p:sp>
      <p:sp>
        <p:nvSpPr>
          <p:cNvPr id="16" name="フリーフォーム 15"/>
          <p:cNvSpPr/>
          <p:nvPr/>
        </p:nvSpPr>
        <p:spPr>
          <a:xfrm>
            <a:off x="356260" y="4325808"/>
            <a:ext cx="8668987" cy="498763"/>
          </a:xfrm>
          <a:custGeom>
            <a:avLst/>
            <a:gdLst>
              <a:gd name="connsiteX0" fmla="*/ 106878 w 8657112"/>
              <a:gd name="connsiteY0" fmla="*/ 0 h 427512"/>
              <a:gd name="connsiteX1" fmla="*/ 8657112 w 8657112"/>
              <a:gd name="connsiteY1" fmla="*/ 142504 h 427512"/>
              <a:gd name="connsiteX2" fmla="*/ 8645236 w 8657112"/>
              <a:gd name="connsiteY2" fmla="*/ 427512 h 427512"/>
              <a:gd name="connsiteX3" fmla="*/ 0 w 8657112"/>
              <a:gd name="connsiteY3" fmla="*/ 320634 h 427512"/>
              <a:gd name="connsiteX4" fmla="*/ 35626 w 8657112"/>
              <a:gd name="connsiteY4" fmla="*/ 11876 h 427512"/>
              <a:gd name="connsiteX0" fmla="*/ 106878 w 8657112"/>
              <a:gd name="connsiteY0" fmla="*/ 0 h 475013"/>
              <a:gd name="connsiteX1" fmla="*/ 8657112 w 8657112"/>
              <a:gd name="connsiteY1" fmla="*/ 142504 h 475013"/>
              <a:gd name="connsiteX2" fmla="*/ 8657112 w 8657112"/>
              <a:gd name="connsiteY2" fmla="*/ 475013 h 475013"/>
              <a:gd name="connsiteX3" fmla="*/ 0 w 8657112"/>
              <a:gd name="connsiteY3" fmla="*/ 320634 h 475013"/>
              <a:gd name="connsiteX4" fmla="*/ 35626 w 8657112"/>
              <a:gd name="connsiteY4" fmla="*/ 11876 h 475013"/>
              <a:gd name="connsiteX0" fmla="*/ 106878 w 8657112"/>
              <a:gd name="connsiteY0" fmla="*/ 23750 h 498763"/>
              <a:gd name="connsiteX1" fmla="*/ 8657112 w 8657112"/>
              <a:gd name="connsiteY1" fmla="*/ 166254 h 498763"/>
              <a:gd name="connsiteX2" fmla="*/ 8657112 w 8657112"/>
              <a:gd name="connsiteY2" fmla="*/ 498763 h 498763"/>
              <a:gd name="connsiteX3" fmla="*/ 0 w 8657112"/>
              <a:gd name="connsiteY3" fmla="*/ 344384 h 498763"/>
              <a:gd name="connsiteX4" fmla="*/ 95002 w 8657112"/>
              <a:gd name="connsiteY4" fmla="*/ 0 h 4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112" h="498763">
                <a:moveTo>
                  <a:pt x="106878" y="23750"/>
                </a:moveTo>
                <a:lnTo>
                  <a:pt x="8657112" y="166254"/>
                </a:lnTo>
                <a:lnTo>
                  <a:pt x="8657112" y="498763"/>
                </a:lnTo>
                <a:lnTo>
                  <a:pt x="0" y="344384"/>
                </a:lnTo>
                <a:lnTo>
                  <a:pt x="95002" y="0"/>
                </a:lnTo>
              </a:path>
            </a:pathLst>
          </a:custGeom>
          <a:solidFill>
            <a:srgbClr val="00B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356260" y="4070489"/>
            <a:ext cx="8668987" cy="510639"/>
          </a:xfrm>
          <a:custGeom>
            <a:avLst/>
            <a:gdLst>
              <a:gd name="connsiteX0" fmla="*/ 0 w 8668987"/>
              <a:gd name="connsiteY0" fmla="*/ 0 h 510639"/>
              <a:gd name="connsiteX1" fmla="*/ 8657111 w 8668987"/>
              <a:gd name="connsiteY1" fmla="*/ 142504 h 510639"/>
              <a:gd name="connsiteX2" fmla="*/ 8668987 w 8668987"/>
              <a:gd name="connsiteY2" fmla="*/ 510639 h 510639"/>
              <a:gd name="connsiteX3" fmla="*/ 23750 w 8668987"/>
              <a:gd name="connsiteY3" fmla="*/ 320634 h 510639"/>
              <a:gd name="connsiteX4" fmla="*/ 0 w 8668987"/>
              <a:gd name="connsiteY4" fmla="*/ 0 h 510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987" h="510639">
                <a:moveTo>
                  <a:pt x="0" y="0"/>
                </a:moveTo>
                <a:lnTo>
                  <a:pt x="8657111" y="142504"/>
                </a:lnTo>
                <a:lnTo>
                  <a:pt x="8668987" y="510639"/>
                </a:lnTo>
                <a:lnTo>
                  <a:pt x="23750" y="320634"/>
                </a:lnTo>
                <a:lnTo>
                  <a:pt x="0" y="0"/>
                </a:lnTo>
                <a:close/>
              </a:path>
            </a:pathLst>
          </a:custGeom>
          <a:pattFill prst="pct5">
            <a:fgClr>
              <a:schemeClr val="tx1"/>
            </a:fgClr>
            <a:bgClr>
              <a:schemeClr val="bg1"/>
            </a:bgClr>
          </a:patt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榎坂高架橋（南行）</a:t>
            </a:r>
            <a:endParaRPr kumimoji="1" lang="ja-JP" altLang="en-US" dirty="0"/>
          </a:p>
        </p:txBody>
      </p:sp>
      <p:pic>
        <p:nvPicPr>
          <p:cNvPr id="10" name="図 9"/>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828100" y="3978234"/>
            <a:ext cx="3205827" cy="2353721"/>
          </a:xfrm>
          <a:prstGeom prst="rect">
            <a:avLst/>
          </a:prstGeom>
          <a:ln>
            <a:solidFill>
              <a:schemeClr val="tx1"/>
            </a:solidFill>
          </a:ln>
        </p:spPr>
      </p:pic>
      <p:sp>
        <p:nvSpPr>
          <p:cNvPr id="13" name="角丸四角形 12"/>
          <p:cNvSpPr/>
          <p:nvPr/>
        </p:nvSpPr>
        <p:spPr>
          <a:xfrm>
            <a:off x="6960139" y="4325808"/>
            <a:ext cx="936104" cy="1191424"/>
          </a:xfrm>
          <a:prstGeom prst="round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smtClean="0">
                <a:solidFill>
                  <a:schemeClr val="tx1"/>
                </a:solidFill>
              </a:rPr>
              <a:t>北大阪</a:t>
            </a:r>
            <a:endParaRPr lang="en-US" altLang="ja-JP" sz="1200" b="1" dirty="0" smtClean="0">
              <a:solidFill>
                <a:schemeClr val="tx1"/>
              </a:solidFill>
            </a:endParaRPr>
          </a:p>
          <a:p>
            <a:pPr algn="ctr"/>
            <a:r>
              <a:rPr lang="ja-JP" altLang="en-US" sz="1200" b="1" dirty="0" smtClean="0">
                <a:solidFill>
                  <a:schemeClr val="tx1"/>
                </a:solidFill>
              </a:rPr>
              <a:t>急行</a:t>
            </a:r>
            <a:endParaRPr lang="en-US" altLang="ja-JP" sz="1200" b="1" dirty="0" smtClean="0">
              <a:solidFill>
                <a:schemeClr val="tx1"/>
              </a:solidFill>
            </a:endParaRPr>
          </a:p>
        </p:txBody>
      </p:sp>
      <p:sp>
        <p:nvSpPr>
          <p:cNvPr id="17" name="正方形/長方形 16"/>
          <p:cNvSpPr/>
          <p:nvPr/>
        </p:nvSpPr>
        <p:spPr>
          <a:xfrm>
            <a:off x="1979712" y="5877272"/>
            <a:ext cx="1152128" cy="238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側道</a:t>
            </a:r>
            <a:endParaRPr kumimoji="1" lang="ja-JP" altLang="en-US" dirty="0">
              <a:solidFill>
                <a:schemeClr val="tx1"/>
              </a:solidFill>
            </a:endParaRPr>
          </a:p>
        </p:txBody>
      </p:sp>
      <p:sp>
        <p:nvSpPr>
          <p:cNvPr id="18" name="角丸四角形 17"/>
          <p:cNvSpPr/>
          <p:nvPr/>
        </p:nvSpPr>
        <p:spPr>
          <a:xfrm>
            <a:off x="8568444" y="5120809"/>
            <a:ext cx="456803" cy="434146"/>
          </a:xfrm>
          <a:prstGeom prst="round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smtClean="0">
                <a:solidFill>
                  <a:schemeClr val="tx1"/>
                </a:solidFill>
              </a:rPr>
              <a:t>側道</a:t>
            </a:r>
            <a:endParaRPr lang="en-US" altLang="ja-JP" sz="1200" b="1" dirty="0" smtClean="0">
              <a:solidFill>
                <a:schemeClr val="tx1"/>
              </a:solidFill>
            </a:endParaRPr>
          </a:p>
        </p:txBody>
      </p:sp>
      <p:sp>
        <p:nvSpPr>
          <p:cNvPr id="19" name="角丸四角形 18"/>
          <p:cNvSpPr/>
          <p:nvPr/>
        </p:nvSpPr>
        <p:spPr>
          <a:xfrm>
            <a:off x="5832140" y="5013176"/>
            <a:ext cx="468052" cy="504056"/>
          </a:xfrm>
          <a:prstGeom prst="roundRect">
            <a:avLst/>
          </a:prstGeom>
          <a:solidFill>
            <a:schemeClr val="bg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smtClean="0">
                <a:solidFill>
                  <a:schemeClr val="tx1"/>
                </a:solidFill>
              </a:rPr>
              <a:t>側道</a:t>
            </a:r>
            <a:endParaRPr lang="en-US" altLang="ja-JP" sz="1200" b="1" dirty="0" smtClean="0">
              <a:solidFill>
                <a:schemeClr val="tx1"/>
              </a:solidFill>
            </a:endParaRPr>
          </a:p>
        </p:txBody>
      </p:sp>
      <p:cxnSp>
        <p:nvCxnSpPr>
          <p:cNvPr id="21" name="直線コネクタ 20"/>
          <p:cNvCxnSpPr/>
          <p:nvPr/>
        </p:nvCxnSpPr>
        <p:spPr>
          <a:xfrm flipH="1" flipV="1">
            <a:off x="1475656" y="2780928"/>
            <a:ext cx="792088" cy="324179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flipV="1">
            <a:off x="1475656" y="4575189"/>
            <a:ext cx="801541" cy="147161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438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４．更新方法の検討</a:t>
            </a: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7" name="テキスト ボックス 6"/>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a:t>
            </a:r>
            <a:r>
              <a:rPr lang="ja-JP" altLang="en-US" sz="2400" dirty="0" smtClean="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榎坂高架橋</a:t>
            </a:r>
            <a:r>
              <a:rPr lang="ja-JP" altLang="en-US" sz="2400" dirty="0" smtClean="0">
                <a:latin typeface="HGSｺﾞｼｯｸM" panose="020B0600000000000000" pitchFamily="50" charset="-128"/>
                <a:ea typeface="HGSｺﾞｼｯｸM" panose="020B0600000000000000" pitchFamily="50" charset="-128"/>
              </a:rPr>
              <a:t>（国道４２３号）の概要</a:t>
            </a:r>
            <a:endParaRPr lang="ja-JP" altLang="en-US" sz="2400" dirty="0">
              <a:latin typeface="HGSｺﾞｼｯｸM" panose="020B0600000000000000" pitchFamily="50" charset="-128"/>
              <a:ea typeface="HGSｺﾞｼｯｸM" panose="020B0600000000000000" pitchFamily="50"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09673"/>
            <a:ext cx="52197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17</a:t>
            </a:fld>
            <a:endParaRPr kumimoji="1" lang="ja-JP" altLang="en-US"/>
          </a:p>
        </p:txBody>
      </p:sp>
    </p:spTree>
    <p:extLst>
      <p:ext uri="{BB962C8B-B14F-4D97-AF65-F5344CB8AC3E}">
        <p14:creationId xmlns:p14="http://schemas.microsoft.com/office/powerpoint/2010/main" val="629716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５</a:t>
            </a:r>
            <a:r>
              <a:rPr lang="ja-JP" altLang="en-US" dirty="0" smtClean="0">
                <a:latin typeface="HGSｺﾞｼｯｸM" panose="020B0600000000000000" pitchFamily="50" charset="-128"/>
                <a:ea typeface="HGSｺﾞｼｯｸM" panose="020B0600000000000000" pitchFamily="50" charset="-128"/>
              </a:rPr>
              <a:t>．まとめ</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18</a:t>
            </a:fld>
            <a:endParaRPr kumimoji="1" lang="ja-JP" altLang="en-US"/>
          </a:p>
        </p:txBody>
      </p:sp>
      <p:sp>
        <p:nvSpPr>
          <p:cNvPr id="8" name="テキスト ボックス 7"/>
          <p:cNvSpPr txBox="1"/>
          <p:nvPr/>
        </p:nvSpPr>
        <p:spPr>
          <a:xfrm>
            <a:off x="755576" y="1268760"/>
            <a:ext cx="8136903" cy="5016758"/>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800" u="sng" dirty="0" smtClean="0">
                <a:latin typeface="HGSｺﾞｼｯｸM" panose="020B0600000000000000" pitchFamily="50" charset="-128"/>
                <a:ea typeface="HGSｺﾞｼｯｸM" panose="020B0600000000000000" pitchFamily="50" charset="-128"/>
                <a:cs typeface="Meiryo UI" panose="020B0604030504040204" pitchFamily="50" charset="-128"/>
              </a:rPr>
              <a:t>今年度の検討内容</a:t>
            </a:r>
            <a:endParaRPr lang="en-US" altLang="ja-JP" sz="2800" u="sng"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lnSpc>
                <a:spcPct val="150000"/>
              </a:lnSpc>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○大阪中央環状線及び国道</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423</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号の橋梁群の分類</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lnSpc>
                <a:spcPct val="150000"/>
              </a:lnSpc>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○モデルケースにおける更新方法のケーススタディ</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524000" indent="-1524000" defTabSz="1524000"/>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800" u="sng" dirty="0" smtClean="0">
                <a:latin typeface="HGSｺﾞｼｯｸM" panose="020B0600000000000000" pitchFamily="50" charset="-128"/>
                <a:ea typeface="HGSｺﾞｼｯｸM" panose="020B0600000000000000" pitchFamily="50" charset="-128"/>
                <a:cs typeface="Meiryo UI" panose="020B0604030504040204" pitchFamily="50" charset="-128"/>
              </a:rPr>
              <a:t>審議いただきたい内容</a:t>
            </a:r>
            <a:endParaRPr lang="en-US" altLang="ja-JP" sz="2800" u="sng"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lnSpc>
                <a:spcPct val="150000"/>
              </a:lnSpc>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○橋梁群の分類に関する考え方</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lnSpc>
                <a:spcPct val="150000"/>
              </a:lnSpc>
            </a:pP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（架橋位置による３分類）</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lnSpc>
                <a:spcPct val="150000"/>
              </a:lnSpc>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○更新検討で考慮すべき要因</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lnSpc>
                <a:spcPct val="150000"/>
              </a:lnSpc>
            </a:pP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（迂回路、用地確保、近接構造物、工事費、社会的損失）</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lnSpc>
                <a:spcPct val="150000"/>
              </a:lnSpc>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○その他、検討の進め方　など</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232279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17" name="テキスト ボックス 16"/>
          <p:cNvSpPr txBox="1"/>
          <p:nvPr/>
        </p:nvSpPr>
        <p:spPr>
          <a:xfrm>
            <a:off x="1115616" y="1268760"/>
            <a:ext cx="6912768" cy="4247317"/>
          </a:xfrm>
          <a:prstGeom prst="rect">
            <a:avLst/>
          </a:prstGeom>
          <a:noFill/>
        </p:spPr>
        <p:txBody>
          <a:bodyPr wrap="square" rtlCol="0">
            <a:spAutoFit/>
          </a:bodyPr>
          <a:lstStyle/>
          <a:p>
            <a:pPr>
              <a:lnSpc>
                <a:spcPct val="150000"/>
              </a:lnSpc>
            </a:pPr>
            <a:r>
              <a:rPr lang="ja-JP" altLang="en-US" sz="3600" dirty="0" smtClean="0">
                <a:latin typeface="HGSｺﾞｼｯｸM" panose="020B0600000000000000" pitchFamily="50" charset="-128"/>
                <a:ea typeface="HGSｺﾞｼｯｸM" panose="020B0600000000000000" pitchFamily="50" charset="-128"/>
              </a:rPr>
              <a:t>１．大幹線道路の現状</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a:latin typeface="HGSｺﾞｼｯｸM" panose="020B0600000000000000" pitchFamily="50" charset="-128"/>
                <a:ea typeface="HGSｺﾞｼｯｸM" panose="020B0600000000000000" pitchFamily="50" charset="-128"/>
              </a:rPr>
              <a:t>２</a:t>
            </a:r>
            <a:r>
              <a:rPr lang="ja-JP" altLang="en-US" sz="3600" dirty="0" smtClean="0">
                <a:latin typeface="HGSｺﾞｼｯｸM" panose="020B0600000000000000" pitchFamily="50" charset="-128"/>
                <a:ea typeface="HGSｺﾞｼｯｸM" panose="020B0600000000000000" pitchFamily="50" charset="-128"/>
              </a:rPr>
              <a:t>．検討課題</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a:latin typeface="HGSｺﾞｼｯｸM" panose="020B0600000000000000" pitchFamily="50" charset="-128"/>
                <a:ea typeface="HGSｺﾞｼｯｸM" panose="020B0600000000000000" pitchFamily="50" charset="-128"/>
              </a:rPr>
              <a:t>３．検討の方向性</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a:latin typeface="HGSｺﾞｼｯｸM" panose="020B0600000000000000" pitchFamily="50" charset="-128"/>
                <a:ea typeface="HGSｺﾞｼｯｸM" panose="020B0600000000000000" pitchFamily="50" charset="-128"/>
              </a:rPr>
              <a:t>４</a:t>
            </a:r>
            <a:r>
              <a:rPr lang="ja-JP" altLang="en-US" sz="3600" dirty="0" smtClean="0">
                <a:latin typeface="HGSｺﾞｼｯｸM" panose="020B0600000000000000" pitchFamily="50" charset="-128"/>
                <a:ea typeface="HGSｺﾞｼｯｸM" panose="020B0600000000000000" pitchFamily="50" charset="-128"/>
              </a:rPr>
              <a:t>．更新方法の検討</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５．まとめ</a:t>
            </a:r>
            <a:endParaRPr lang="ja-JP" altLang="en-US" sz="36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Tree>
    <p:extLst>
      <p:ext uri="{BB962C8B-B14F-4D97-AF65-F5344CB8AC3E}">
        <p14:creationId xmlns:p14="http://schemas.microsoft.com/office/powerpoint/2010/main" val="1079151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6459691" y="1268760"/>
            <a:ext cx="2662058" cy="3429381"/>
            <a:chOff x="6017734" y="1850435"/>
            <a:chExt cx="3143009" cy="4048963"/>
          </a:xfrm>
        </p:grpSpPr>
        <p:grpSp>
          <p:nvGrpSpPr>
            <p:cNvPr id="6" name="グループ化 5"/>
            <p:cNvGrpSpPr/>
            <p:nvPr/>
          </p:nvGrpSpPr>
          <p:grpSpPr>
            <a:xfrm>
              <a:off x="6017734" y="1850435"/>
              <a:ext cx="3018762" cy="3954830"/>
              <a:chOff x="6017734" y="1850435"/>
              <a:chExt cx="3018762" cy="3954830"/>
            </a:xfrm>
          </p:grpSpPr>
          <p:grpSp>
            <p:nvGrpSpPr>
              <p:cNvPr id="23" name="グループ化 4"/>
              <p:cNvGrpSpPr>
                <a:grpSpLocks/>
              </p:cNvGrpSpPr>
              <p:nvPr/>
            </p:nvGrpSpPr>
            <p:grpSpPr bwMode="auto">
              <a:xfrm>
                <a:off x="6017734" y="1850435"/>
                <a:ext cx="3018762" cy="3954830"/>
                <a:chOff x="0" y="0"/>
                <a:chExt cx="31091" cy="40741"/>
              </a:xfrm>
            </p:grpSpPr>
            <p:pic>
              <p:nvPicPr>
                <p:cNvPr id="69" name="図 18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091" cy="40741"/>
                </a:xfrm>
                <a:prstGeom prst="rect">
                  <a:avLst/>
                </a:prstGeom>
                <a:noFill/>
                <a:extLst>
                  <a:ext uri="{909E8E84-426E-40DD-AFC4-6F175D3DCCD1}">
                    <a14:hiddenFill xmlns:a14="http://schemas.microsoft.com/office/drawing/2010/main">
                      <a:solidFill>
                        <a:srgbClr val="FFFFFF"/>
                      </a:solidFill>
                    </a14:hiddenFill>
                  </a:ext>
                </a:extLst>
              </p:spPr>
            </p:pic>
            <p:sp>
              <p:nvSpPr>
                <p:cNvPr id="24" name="フリーフォーム 181"/>
                <p:cNvSpPr>
                  <a:spLocks/>
                </p:cNvSpPr>
                <p:nvPr/>
              </p:nvSpPr>
              <p:spPr bwMode="auto">
                <a:xfrm>
                  <a:off x="14529" y="13303"/>
                  <a:ext cx="9109" cy="14528"/>
                </a:xfrm>
                <a:custGeom>
                  <a:avLst/>
                  <a:gdLst>
                    <a:gd name="T0" fmla="*/ 7 w 1943100"/>
                    <a:gd name="T1" fmla="*/ 2 h 3439657"/>
                    <a:gd name="T2" fmla="*/ 15 w 1943100"/>
                    <a:gd name="T3" fmla="*/ 2 h 3439657"/>
                    <a:gd name="T4" fmla="*/ 17 w 1943100"/>
                    <a:gd name="T5" fmla="*/ 1 h 3439657"/>
                    <a:gd name="T6" fmla="*/ 20 w 1943100"/>
                    <a:gd name="T7" fmla="*/ 1 h 3439657"/>
                    <a:gd name="T8" fmla="*/ 33 w 1943100"/>
                    <a:gd name="T9" fmla="*/ 0 h 3439657"/>
                    <a:gd name="T10" fmla="*/ 35 w 1943100"/>
                    <a:gd name="T11" fmla="*/ 1 h 3439657"/>
                    <a:gd name="T12" fmla="*/ 36 w 1943100"/>
                    <a:gd name="T13" fmla="*/ 4 h 3439657"/>
                    <a:gd name="T14" fmla="*/ 37 w 1943100"/>
                    <a:gd name="T15" fmla="*/ 9 h 3439657"/>
                    <a:gd name="T16" fmla="*/ 38 w 1943100"/>
                    <a:gd name="T17" fmla="*/ 10 h 3439657"/>
                    <a:gd name="T18" fmla="*/ 39 w 1943100"/>
                    <a:gd name="T19" fmla="*/ 12 h 3439657"/>
                    <a:gd name="T20" fmla="*/ 40 w 1943100"/>
                    <a:gd name="T21" fmla="*/ 14 h 3439657"/>
                    <a:gd name="T22" fmla="*/ 41 w 1943100"/>
                    <a:gd name="T23" fmla="*/ 16 h 3439657"/>
                    <a:gd name="T24" fmla="*/ 41 w 1943100"/>
                    <a:gd name="T25" fmla="*/ 17 h 3439657"/>
                    <a:gd name="T26" fmla="*/ 41 w 1943100"/>
                    <a:gd name="T27" fmla="*/ 20 h 3439657"/>
                    <a:gd name="T28" fmla="*/ 42 w 1943100"/>
                    <a:gd name="T29" fmla="*/ 22 h 3439657"/>
                    <a:gd name="T30" fmla="*/ 43 w 1943100"/>
                    <a:gd name="T31" fmla="*/ 25 h 3439657"/>
                    <a:gd name="T32" fmla="*/ 42 w 1943100"/>
                    <a:gd name="T33" fmla="*/ 29 h 3439657"/>
                    <a:gd name="T34" fmla="*/ 42 w 1943100"/>
                    <a:gd name="T35" fmla="*/ 34 h 3439657"/>
                    <a:gd name="T36" fmla="*/ 41 w 1943100"/>
                    <a:gd name="T37" fmla="*/ 37 h 3439657"/>
                    <a:gd name="T38" fmla="*/ 39 w 1943100"/>
                    <a:gd name="T39" fmla="*/ 38 h 3439657"/>
                    <a:gd name="T40" fmla="*/ 38 w 1943100"/>
                    <a:gd name="T41" fmla="*/ 40 h 3439657"/>
                    <a:gd name="T42" fmla="*/ 37 w 1943100"/>
                    <a:gd name="T43" fmla="*/ 42 h 3439657"/>
                    <a:gd name="T44" fmla="*/ 37 w 1943100"/>
                    <a:gd name="T45" fmla="*/ 46 h 3439657"/>
                    <a:gd name="T46" fmla="*/ 36 w 1943100"/>
                    <a:gd name="T47" fmla="*/ 48 h 3439657"/>
                    <a:gd name="T48" fmla="*/ 35 w 1943100"/>
                    <a:gd name="T49" fmla="*/ 49 h 3439657"/>
                    <a:gd name="T50" fmla="*/ 35 w 1943100"/>
                    <a:gd name="T51" fmla="*/ 53 h 3439657"/>
                    <a:gd name="T52" fmla="*/ 34 w 1943100"/>
                    <a:gd name="T53" fmla="*/ 54 h 3439657"/>
                    <a:gd name="T54" fmla="*/ 34 w 1943100"/>
                    <a:gd name="T55" fmla="*/ 56 h 3439657"/>
                    <a:gd name="T56" fmla="*/ 32 w 1943100"/>
                    <a:gd name="T57" fmla="*/ 56 h 3439657"/>
                    <a:gd name="T58" fmla="*/ 31 w 1943100"/>
                    <a:gd name="T59" fmla="*/ 57 h 3439657"/>
                    <a:gd name="T60" fmla="*/ 30 w 1943100"/>
                    <a:gd name="T61" fmla="*/ 58 h 3439657"/>
                    <a:gd name="T62" fmla="*/ 23 w 1943100"/>
                    <a:gd name="T63" fmla="*/ 58 h 3439657"/>
                    <a:gd name="T64" fmla="*/ 21 w 1943100"/>
                    <a:gd name="T65" fmla="*/ 59 h 3439657"/>
                    <a:gd name="T66" fmla="*/ 19 w 1943100"/>
                    <a:gd name="T67" fmla="*/ 60 h 3439657"/>
                    <a:gd name="T68" fmla="*/ 18 w 1943100"/>
                    <a:gd name="T69" fmla="*/ 61 h 3439657"/>
                    <a:gd name="T70" fmla="*/ 16 w 1943100"/>
                    <a:gd name="T71" fmla="*/ 61 h 3439657"/>
                    <a:gd name="T72" fmla="*/ 0 w 1943100"/>
                    <a:gd name="T73" fmla="*/ 61 h 34396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3100"/>
                    <a:gd name="T112" fmla="*/ 0 h 3439657"/>
                    <a:gd name="T113" fmla="*/ 1943100 w 1943100"/>
                    <a:gd name="T114" fmla="*/ 3439657 h 3439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3100" h="3439657">
                      <a:moveTo>
                        <a:pt x="266700" y="96382"/>
                      </a:moveTo>
                      <a:cubicBezTo>
                        <a:pt x="282575" y="99557"/>
                        <a:pt x="298619" y="101980"/>
                        <a:pt x="314325" y="105907"/>
                      </a:cubicBezTo>
                      <a:cubicBezTo>
                        <a:pt x="324065" y="108342"/>
                        <a:pt x="332860" y="115432"/>
                        <a:pt x="342900" y="115432"/>
                      </a:cubicBezTo>
                      <a:cubicBezTo>
                        <a:pt x="460418" y="115432"/>
                        <a:pt x="577850" y="109082"/>
                        <a:pt x="695325" y="105907"/>
                      </a:cubicBezTo>
                      <a:cubicBezTo>
                        <a:pt x="704850" y="102732"/>
                        <a:pt x="714920" y="100872"/>
                        <a:pt x="723900" y="96382"/>
                      </a:cubicBezTo>
                      <a:cubicBezTo>
                        <a:pt x="734139" y="91262"/>
                        <a:pt x="741493" y="80562"/>
                        <a:pt x="752475" y="77332"/>
                      </a:cubicBezTo>
                      <a:cubicBezTo>
                        <a:pt x="796087" y="64505"/>
                        <a:pt x="841375" y="58282"/>
                        <a:pt x="885825" y="48757"/>
                      </a:cubicBezTo>
                      <a:cubicBezTo>
                        <a:pt x="898625" y="46014"/>
                        <a:pt x="910883" y="40366"/>
                        <a:pt x="923925" y="39232"/>
                      </a:cubicBezTo>
                      <a:cubicBezTo>
                        <a:pt x="984106" y="33999"/>
                        <a:pt x="1044575" y="32882"/>
                        <a:pt x="1104900" y="29707"/>
                      </a:cubicBezTo>
                      <a:cubicBezTo>
                        <a:pt x="1267515" y="-24498"/>
                        <a:pt x="1141978" y="10084"/>
                        <a:pt x="1495425" y="20182"/>
                      </a:cubicBezTo>
                      <a:cubicBezTo>
                        <a:pt x="1525614" y="65465"/>
                        <a:pt x="1503615" y="45137"/>
                        <a:pt x="1571625" y="67807"/>
                      </a:cubicBezTo>
                      <a:lnTo>
                        <a:pt x="1600200" y="77332"/>
                      </a:lnTo>
                      <a:cubicBezTo>
                        <a:pt x="1630861" y="169314"/>
                        <a:pt x="1581695" y="26306"/>
                        <a:pt x="1628775" y="144007"/>
                      </a:cubicBezTo>
                      <a:cubicBezTo>
                        <a:pt x="1636233" y="162651"/>
                        <a:pt x="1641475" y="182107"/>
                        <a:pt x="1647825" y="201157"/>
                      </a:cubicBezTo>
                      <a:lnTo>
                        <a:pt x="1657350" y="229732"/>
                      </a:lnTo>
                      <a:cubicBezTo>
                        <a:pt x="1660525" y="312282"/>
                        <a:pt x="1659164" y="395132"/>
                        <a:pt x="1666875" y="477382"/>
                      </a:cubicBezTo>
                      <a:cubicBezTo>
                        <a:pt x="1668749" y="497375"/>
                        <a:pt x="1669217" y="523393"/>
                        <a:pt x="1685925" y="534532"/>
                      </a:cubicBezTo>
                      <a:lnTo>
                        <a:pt x="1714500" y="553582"/>
                      </a:lnTo>
                      <a:cubicBezTo>
                        <a:pt x="1749238" y="657795"/>
                        <a:pt x="1693836" y="499945"/>
                        <a:pt x="1743075" y="610732"/>
                      </a:cubicBezTo>
                      <a:cubicBezTo>
                        <a:pt x="1751907" y="630603"/>
                        <a:pt x="1758875" y="678617"/>
                        <a:pt x="1781175" y="696457"/>
                      </a:cubicBezTo>
                      <a:cubicBezTo>
                        <a:pt x="1789015" y="702729"/>
                        <a:pt x="1800225" y="702807"/>
                        <a:pt x="1809750" y="705982"/>
                      </a:cubicBezTo>
                      <a:cubicBezTo>
                        <a:pt x="1829115" y="802808"/>
                        <a:pt x="1809274" y="713841"/>
                        <a:pt x="1828800" y="782182"/>
                      </a:cubicBezTo>
                      <a:cubicBezTo>
                        <a:pt x="1832396" y="794769"/>
                        <a:pt x="1834563" y="807743"/>
                        <a:pt x="1838325" y="820282"/>
                      </a:cubicBezTo>
                      <a:cubicBezTo>
                        <a:pt x="1844095" y="839516"/>
                        <a:pt x="1851025" y="858382"/>
                        <a:pt x="1857375" y="877432"/>
                      </a:cubicBezTo>
                      <a:lnTo>
                        <a:pt x="1866900" y="906007"/>
                      </a:lnTo>
                      <a:cubicBezTo>
                        <a:pt x="1863725" y="921882"/>
                        <a:pt x="1857375" y="937443"/>
                        <a:pt x="1857375" y="953632"/>
                      </a:cubicBezTo>
                      <a:cubicBezTo>
                        <a:pt x="1857375" y="979230"/>
                        <a:pt x="1863909" y="1004410"/>
                        <a:pt x="1866900" y="1029832"/>
                      </a:cubicBezTo>
                      <a:cubicBezTo>
                        <a:pt x="1870259" y="1058386"/>
                        <a:pt x="1872625" y="1087058"/>
                        <a:pt x="1876425" y="1115557"/>
                      </a:cubicBezTo>
                      <a:cubicBezTo>
                        <a:pt x="1878977" y="1134700"/>
                        <a:pt x="1881266" y="1153971"/>
                        <a:pt x="1885950" y="1172707"/>
                      </a:cubicBezTo>
                      <a:cubicBezTo>
                        <a:pt x="1890820" y="1192188"/>
                        <a:pt x="1905000" y="1229857"/>
                        <a:pt x="1905000" y="1229857"/>
                      </a:cubicBezTo>
                      <a:cubicBezTo>
                        <a:pt x="1907014" y="1243956"/>
                        <a:pt x="1919645" y="1336061"/>
                        <a:pt x="1924050" y="1353682"/>
                      </a:cubicBezTo>
                      <a:cubicBezTo>
                        <a:pt x="1928920" y="1373163"/>
                        <a:pt x="1943100" y="1410832"/>
                        <a:pt x="1943100" y="1410832"/>
                      </a:cubicBezTo>
                      <a:cubicBezTo>
                        <a:pt x="1939925" y="1436232"/>
                        <a:pt x="1936402" y="1461591"/>
                        <a:pt x="1933575" y="1487032"/>
                      </a:cubicBezTo>
                      <a:cubicBezTo>
                        <a:pt x="1921297" y="1597534"/>
                        <a:pt x="1934692" y="1550355"/>
                        <a:pt x="1914525" y="1610857"/>
                      </a:cubicBezTo>
                      <a:cubicBezTo>
                        <a:pt x="1917700" y="1639432"/>
                        <a:pt x="1924050" y="1667831"/>
                        <a:pt x="1924050" y="1696582"/>
                      </a:cubicBezTo>
                      <a:cubicBezTo>
                        <a:pt x="1924050" y="1772848"/>
                        <a:pt x="1919598" y="1849085"/>
                        <a:pt x="1914525" y="1925182"/>
                      </a:cubicBezTo>
                      <a:cubicBezTo>
                        <a:pt x="1911318" y="1973280"/>
                        <a:pt x="1901105" y="1994016"/>
                        <a:pt x="1885950" y="2039482"/>
                      </a:cubicBezTo>
                      <a:cubicBezTo>
                        <a:pt x="1882775" y="2049007"/>
                        <a:pt x="1884779" y="2062488"/>
                        <a:pt x="1876425" y="2068057"/>
                      </a:cubicBezTo>
                      <a:cubicBezTo>
                        <a:pt x="1839496" y="2092676"/>
                        <a:pt x="1858710" y="2083487"/>
                        <a:pt x="1819275" y="2096632"/>
                      </a:cubicBezTo>
                      <a:cubicBezTo>
                        <a:pt x="1798209" y="2117698"/>
                        <a:pt x="1784911" y="2127260"/>
                        <a:pt x="1771650" y="2153782"/>
                      </a:cubicBezTo>
                      <a:cubicBezTo>
                        <a:pt x="1767160" y="2162762"/>
                        <a:pt x="1764767" y="2172671"/>
                        <a:pt x="1762125" y="2182357"/>
                      </a:cubicBezTo>
                      <a:cubicBezTo>
                        <a:pt x="1755236" y="2207616"/>
                        <a:pt x="1749425" y="2233157"/>
                        <a:pt x="1743075" y="2258557"/>
                      </a:cubicBezTo>
                      <a:lnTo>
                        <a:pt x="1724025" y="2334757"/>
                      </a:lnTo>
                      <a:cubicBezTo>
                        <a:pt x="1720581" y="2348532"/>
                        <a:pt x="1711325" y="2360157"/>
                        <a:pt x="1704975" y="2372857"/>
                      </a:cubicBezTo>
                      <a:cubicBezTo>
                        <a:pt x="1703126" y="2389499"/>
                        <a:pt x="1689665" y="2514210"/>
                        <a:pt x="1685925" y="2534782"/>
                      </a:cubicBezTo>
                      <a:cubicBezTo>
                        <a:pt x="1684129" y="2544660"/>
                        <a:pt x="1679575" y="2553832"/>
                        <a:pt x="1676400" y="2563357"/>
                      </a:cubicBezTo>
                      <a:cubicBezTo>
                        <a:pt x="1675593" y="2569004"/>
                        <a:pt x="1669441" y="2640471"/>
                        <a:pt x="1657350" y="2658607"/>
                      </a:cubicBezTo>
                      <a:cubicBezTo>
                        <a:pt x="1649878" y="2669815"/>
                        <a:pt x="1638300" y="2677657"/>
                        <a:pt x="1628775" y="2687182"/>
                      </a:cubicBezTo>
                      <a:cubicBezTo>
                        <a:pt x="1625600" y="2703057"/>
                        <a:pt x="1624934" y="2719648"/>
                        <a:pt x="1619250" y="2734807"/>
                      </a:cubicBezTo>
                      <a:cubicBezTo>
                        <a:pt x="1615230" y="2745526"/>
                        <a:pt x="1604709" y="2752860"/>
                        <a:pt x="1600200" y="2763382"/>
                      </a:cubicBezTo>
                      <a:cubicBezTo>
                        <a:pt x="1595043" y="2775414"/>
                        <a:pt x="1593850" y="2788782"/>
                        <a:pt x="1590675" y="2801482"/>
                      </a:cubicBezTo>
                      <a:cubicBezTo>
                        <a:pt x="1587500" y="2864982"/>
                        <a:pt x="1586658" y="2928642"/>
                        <a:pt x="1581150" y="2991982"/>
                      </a:cubicBezTo>
                      <a:cubicBezTo>
                        <a:pt x="1580280" y="3001984"/>
                        <a:pt x="1576115" y="3011577"/>
                        <a:pt x="1571625" y="3020557"/>
                      </a:cubicBezTo>
                      <a:cubicBezTo>
                        <a:pt x="1566505" y="3030796"/>
                        <a:pt x="1557695" y="3038893"/>
                        <a:pt x="1552575" y="3049132"/>
                      </a:cubicBezTo>
                      <a:cubicBezTo>
                        <a:pt x="1548085" y="3058112"/>
                        <a:pt x="1545808" y="3068053"/>
                        <a:pt x="1543050" y="3077707"/>
                      </a:cubicBezTo>
                      <a:cubicBezTo>
                        <a:pt x="1539454" y="3090294"/>
                        <a:pt x="1540020" y="3104441"/>
                        <a:pt x="1533525" y="3115807"/>
                      </a:cubicBezTo>
                      <a:cubicBezTo>
                        <a:pt x="1526842" y="3127503"/>
                        <a:pt x="1516158" y="3136910"/>
                        <a:pt x="1504950" y="3144382"/>
                      </a:cubicBezTo>
                      <a:cubicBezTo>
                        <a:pt x="1496596" y="3149951"/>
                        <a:pt x="1485900" y="3150732"/>
                        <a:pt x="1476375" y="3153907"/>
                      </a:cubicBezTo>
                      <a:cubicBezTo>
                        <a:pt x="1466850" y="3160257"/>
                        <a:pt x="1458039" y="3167837"/>
                        <a:pt x="1447800" y="3172957"/>
                      </a:cubicBezTo>
                      <a:cubicBezTo>
                        <a:pt x="1438820" y="3177447"/>
                        <a:pt x="1427065" y="3176210"/>
                        <a:pt x="1419225" y="3182482"/>
                      </a:cubicBezTo>
                      <a:cubicBezTo>
                        <a:pt x="1410286" y="3189633"/>
                        <a:pt x="1408270" y="3202962"/>
                        <a:pt x="1400175" y="3211057"/>
                      </a:cubicBezTo>
                      <a:cubicBezTo>
                        <a:pt x="1387717" y="3223515"/>
                        <a:pt x="1360998" y="3237153"/>
                        <a:pt x="1343025" y="3239632"/>
                      </a:cubicBezTo>
                      <a:cubicBezTo>
                        <a:pt x="1260707" y="3250986"/>
                        <a:pt x="1177925" y="3258682"/>
                        <a:pt x="1095375" y="3268207"/>
                      </a:cubicBezTo>
                      <a:cubicBezTo>
                        <a:pt x="1085850" y="3261857"/>
                        <a:pt x="1078208" y="3248206"/>
                        <a:pt x="1066800" y="3249157"/>
                      </a:cubicBezTo>
                      <a:cubicBezTo>
                        <a:pt x="1036783" y="3251658"/>
                        <a:pt x="981075" y="3277732"/>
                        <a:pt x="981075" y="3277732"/>
                      </a:cubicBezTo>
                      <a:cubicBezTo>
                        <a:pt x="971550" y="3284082"/>
                        <a:pt x="962739" y="3291662"/>
                        <a:pt x="952500" y="3296782"/>
                      </a:cubicBezTo>
                      <a:cubicBezTo>
                        <a:pt x="943520" y="3301272"/>
                        <a:pt x="930459" y="3298684"/>
                        <a:pt x="923925" y="3306307"/>
                      </a:cubicBezTo>
                      <a:cubicBezTo>
                        <a:pt x="857795" y="3383459"/>
                        <a:pt x="931143" y="3351526"/>
                        <a:pt x="866775" y="3372982"/>
                      </a:cubicBezTo>
                      <a:cubicBezTo>
                        <a:pt x="857250" y="3379332"/>
                        <a:pt x="846295" y="3383937"/>
                        <a:pt x="838200" y="3392032"/>
                      </a:cubicBezTo>
                      <a:cubicBezTo>
                        <a:pt x="830105" y="3400127"/>
                        <a:pt x="828089" y="3413456"/>
                        <a:pt x="819150" y="3420607"/>
                      </a:cubicBezTo>
                      <a:cubicBezTo>
                        <a:pt x="811310" y="3426879"/>
                        <a:pt x="800420" y="3428163"/>
                        <a:pt x="790575" y="3430132"/>
                      </a:cubicBezTo>
                      <a:cubicBezTo>
                        <a:pt x="768560" y="3434535"/>
                        <a:pt x="746125" y="3436482"/>
                        <a:pt x="723900" y="3439657"/>
                      </a:cubicBezTo>
                      <a:lnTo>
                        <a:pt x="342900" y="3430132"/>
                      </a:lnTo>
                      <a:lnTo>
                        <a:pt x="0" y="3420607"/>
                      </a:lnTo>
                    </a:path>
                  </a:pathLst>
                </a:cu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フリーフォーム 182"/>
                <p:cNvSpPr>
                  <a:spLocks/>
                </p:cNvSpPr>
                <p:nvPr/>
              </p:nvSpPr>
              <p:spPr bwMode="auto">
                <a:xfrm>
                  <a:off x="17387" y="9888"/>
                  <a:ext cx="2099" cy="8932"/>
                </a:xfrm>
                <a:custGeom>
                  <a:avLst/>
                  <a:gdLst>
                    <a:gd name="T0" fmla="*/ 0 w 447675"/>
                    <a:gd name="T1" fmla="*/ 0 h 2114550"/>
                    <a:gd name="T2" fmla="*/ 0 w 447675"/>
                    <a:gd name="T3" fmla="*/ 0 h 2114550"/>
                    <a:gd name="T4" fmla="*/ 0 w 447675"/>
                    <a:gd name="T5" fmla="*/ 0 h 2114550"/>
                    <a:gd name="T6" fmla="*/ 0 w 447675"/>
                    <a:gd name="T7" fmla="*/ 0 h 2114550"/>
                    <a:gd name="T8" fmla="*/ 0 w 447675"/>
                    <a:gd name="T9" fmla="*/ 0 h 2114550"/>
                    <a:gd name="T10" fmla="*/ 0 w 447675"/>
                    <a:gd name="T11" fmla="*/ 0 h 2114550"/>
                    <a:gd name="T12" fmla="*/ 0 w 447675"/>
                    <a:gd name="T13" fmla="*/ 0 h 2114550"/>
                    <a:gd name="T14" fmla="*/ 0 w 447675"/>
                    <a:gd name="T15" fmla="*/ 0 h 2114550"/>
                    <a:gd name="T16" fmla="*/ 0 w 447675"/>
                    <a:gd name="T17" fmla="*/ 0 h 2114550"/>
                    <a:gd name="T18" fmla="*/ 0 w 447675"/>
                    <a:gd name="T19" fmla="*/ 0 h 2114550"/>
                    <a:gd name="T20" fmla="*/ 0 w 447675"/>
                    <a:gd name="T21" fmla="*/ 0 h 2114550"/>
                    <a:gd name="T22" fmla="*/ 0 w 447675"/>
                    <a:gd name="T23" fmla="*/ 0 h 2114550"/>
                    <a:gd name="T24" fmla="*/ 0 w 447675"/>
                    <a:gd name="T25" fmla="*/ 0 h 2114550"/>
                    <a:gd name="T26" fmla="*/ 0 w 447675"/>
                    <a:gd name="T27" fmla="*/ 0 h 2114550"/>
                    <a:gd name="T28" fmla="*/ 0 w 447675"/>
                    <a:gd name="T29" fmla="*/ 0 h 2114550"/>
                    <a:gd name="T30" fmla="*/ 0 w 447675"/>
                    <a:gd name="T31" fmla="*/ 0 h 2114550"/>
                    <a:gd name="T32" fmla="*/ 0 w 447675"/>
                    <a:gd name="T33" fmla="*/ 0 h 2114550"/>
                    <a:gd name="T34" fmla="*/ 0 w 447675"/>
                    <a:gd name="T35" fmla="*/ 0 h 2114550"/>
                    <a:gd name="T36" fmla="*/ 0 w 447675"/>
                    <a:gd name="T37" fmla="*/ 0 h 2114550"/>
                    <a:gd name="T38" fmla="*/ 0 w 447675"/>
                    <a:gd name="T39" fmla="*/ 0 h 2114550"/>
                    <a:gd name="T40" fmla="*/ 0 w 447675"/>
                    <a:gd name="T41" fmla="*/ 0 h 2114550"/>
                    <a:gd name="T42" fmla="*/ 0 w 447675"/>
                    <a:gd name="T43" fmla="*/ 0 h 2114550"/>
                    <a:gd name="T44" fmla="*/ 0 w 447675"/>
                    <a:gd name="T45" fmla="*/ 0 h 2114550"/>
                    <a:gd name="T46" fmla="*/ 0 w 447675"/>
                    <a:gd name="T47" fmla="*/ 0 h 2114550"/>
                    <a:gd name="T48" fmla="*/ 0 w 447675"/>
                    <a:gd name="T49" fmla="*/ 0 h 2114550"/>
                    <a:gd name="T50" fmla="*/ 0 w 447675"/>
                    <a:gd name="T51" fmla="*/ 0 h 2114550"/>
                    <a:gd name="T52" fmla="*/ 0 w 447675"/>
                    <a:gd name="T53" fmla="*/ 0 h 21145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7675"/>
                    <a:gd name="T82" fmla="*/ 0 h 2114550"/>
                    <a:gd name="T83" fmla="*/ 447675 w 447675"/>
                    <a:gd name="T84" fmla="*/ 2114550 h 21145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7675" h="2114550">
                      <a:moveTo>
                        <a:pt x="447675" y="2114550"/>
                      </a:moveTo>
                      <a:cubicBezTo>
                        <a:pt x="438150" y="2095500"/>
                        <a:pt x="429443" y="2076018"/>
                        <a:pt x="419100" y="2057400"/>
                      </a:cubicBezTo>
                      <a:cubicBezTo>
                        <a:pt x="413541" y="2047393"/>
                        <a:pt x="404559" y="2039347"/>
                        <a:pt x="400050" y="2028825"/>
                      </a:cubicBezTo>
                      <a:cubicBezTo>
                        <a:pt x="381739" y="1986099"/>
                        <a:pt x="399536" y="1999221"/>
                        <a:pt x="381000" y="1962150"/>
                      </a:cubicBezTo>
                      <a:cubicBezTo>
                        <a:pt x="375880" y="1951911"/>
                        <a:pt x="368300" y="1943100"/>
                        <a:pt x="361950" y="1933575"/>
                      </a:cubicBezTo>
                      <a:cubicBezTo>
                        <a:pt x="358775" y="1920875"/>
                        <a:pt x="352425" y="1908566"/>
                        <a:pt x="352425" y="1895475"/>
                      </a:cubicBezTo>
                      <a:cubicBezTo>
                        <a:pt x="352425" y="1835067"/>
                        <a:pt x="356933" y="1774700"/>
                        <a:pt x="361950" y="1714500"/>
                      </a:cubicBezTo>
                      <a:cubicBezTo>
                        <a:pt x="363294" y="1698367"/>
                        <a:pt x="369013" y="1682876"/>
                        <a:pt x="371475" y="1666875"/>
                      </a:cubicBezTo>
                      <a:cubicBezTo>
                        <a:pt x="375367" y="1641575"/>
                        <a:pt x="377825" y="1616075"/>
                        <a:pt x="381000" y="1590675"/>
                      </a:cubicBezTo>
                      <a:cubicBezTo>
                        <a:pt x="377825" y="1485900"/>
                        <a:pt x="376461" y="1381054"/>
                        <a:pt x="371475" y="1276350"/>
                      </a:cubicBezTo>
                      <a:cubicBezTo>
                        <a:pt x="370107" y="1247632"/>
                        <a:pt x="359459" y="1219268"/>
                        <a:pt x="361950" y="1190625"/>
                      </a:cubicBezTo>
                      <a:cubicBezTo>
                        <a:pt x="365888" y="1145337"/>
                        <a:pt x="381000" y="1101725"/>
                        <a:pt x="390525" y="1057275"/>
                      </a:cubicBezTo>
                      <a:cubicBezTo>
                        <a:pt x="387350" y="990600"/>
                        <a:pt x="386543" y="923770"/>
                        <a:pt x="381000" y="857250"/>
                      </a:cubicBezTo>
                      <a:cubicBezTo>
                        <a:pt x="378328" y="825184"/>
                        <a:pt x="365103" y="828626"/>
                        <a:pt x="352425" y="800100"/>
                      </a:cubicBezTo>
                      <a:cubicBezTo>
                        <a:pt x="307085" y="698085"/>
                        <a:pt x="357438" y="779044"/>
                        <a:pt x="314325" y="714375"/>
                      </a:cubicBezTo>
                      <a:cubicBezTo>
                        <a:pt x="291478" y="622988"/>
                        <a:pt x="314289" y="723558"/>
                        <a:pt x="295275" y="542925"/>
                      </a:cubicBezTo>
                      <a:cubicBezTo>
                        <a:pt x="293580" y="526825"/>
                        <a:pt x="288412" y="511269"/>
                        <a:pt x="285750" y="495300"/>
                      </a:cubicBezTo>
                      <a:cubicBezTo>
                        <a:pt x="282059" y="473155"/>
                        <a:pt x="278575" y="450952"/>
                        <a:pt x="276225" y="428625"/>
                      </a:cubicBezTo>
                      <a:cubicBezTo>
                        <a:pt x="254817" y="225248"/>
                        <a:pt x="279669" y="377449"/>
                        <a:pt x="257175" y="276225"/>
                      </a:cubicBezTo>
                      <a:cubicBezTo>
                        <a:pt x="253663" y="260421"/>
                        <a:pt x="254890" y="243080"/>
                        <a:pt x="247650" y="228600"/>
                      </a:cubicBezTo>
                      <a:cubicBezTo>
                        <a:pt x="241626" y="216552"/>
                        <a:pt x="227699" y="210373"/>
                        <a:pt x="219075" y="200025"/>
                      </a:cubicBezTo>
                      <a:cubicBezTo>
                        <a:pt x="144137" y="110099"/>
                        <a:pt x="247778" y="228792"/>
                        <a:pt x="190500" y="142875"/>
                      </a:cubicBezTo>
                      <a:cubicBezTo>
                        <a:pt x="172594" y="116016"/>
                        <a:pt x="127482" y="91338"/>
                        <a:pt x="104775" y="76200"/>
                      </a:cubicBezTo>
                      <a:lnTo>
                        <a:pt x="76200" y="57150"/>
                      </a:lnTo>
                      <a:cubicBezTo>
                        <a:pt x="66675" y="50800"/>
                        <a:pt x="58485" y="41720"/>
                        <a:pt x="47625" y="38100"/>
                      </a:cubicBezTo>
                      <a:lnTo>
                        <a:pt x="19050" y="28575"/>
                      </a:lnTo>
                      <a:lnTo>
                        <a:pt x="0" y="0"/>
                      </a:lnTo>
                    </a:path>
                  </a:pathLst>
                </a:cu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5" name="正方形/長方形 4"/>
              <p:cNvSpPr/>
              <p:nvPr/>
            </p:nvSpPr>
            <p:spPr>
              <a:xfrm>
                <a:off x="6230265" y="3141790"/>
                <a:ext cx="1078039" cy="6860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線吹き出し 1 28"/>
            <p:cNvSpPr/>
            <p:nvPr/>
          </p:nvSpPr>
          <p:spPr>
            <a:xfrm>
              <a:off x="7464959" y="5354325"/>
              <a:ext cx="1695784" cy="545073"/>
            </a:xfrm>
            <a:prstGeom prst="callout1">
              <a:avLst>
                <a:gd name="adj1" fmla="val 1473"/>
                <a:gd name="adj2" fmla="val 49681"/>
                <a:gd name="adj3" fmla="val -239724"/>
                <a:gd name="adj4" fmla="val 458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1600" dirty="0" smtClean="0">
                  <a:solidFill>
                    <a:schemeClr val="tx1"/>
                  </a:solidFill>
                </a:rPr>
                <a:t>大阪中央環状</a:t>
              </a:r>
              <a:r>
                <a:rPr kumimoji="1" lang="ja-JP" altLang="en-US" sz="1600" dirty="0" smtClean="0">
                  <a:solidFill>
                    <a:schemeClr val="tx1"/>
                  </a:solidFill>
                </a:rPr>
                <a:t>線</a:t>
              </a:r>
              <a:endParaRPr kumimoji="1" lang="en-US" altLang="ja-JP" sz="1600" dirty="0" smtClean="0">
                <a:solidFill>
                  <a:schemeClr val="tx1"/>
                </a:solidFill>
              </a:endParaRPr>
            </a:p>
            <a:p>
              <a:pPr algn="ctr"/>
              <a:r>
                <a:rPr lang="ja-JP" altLang="en-US" sz="1400" dirty="0" smtClean="0">
                  <a:solidFill>
                    <a:schemeClr val="tx1"/>
                  </a:solidFill>
                </a:rPr>
                <a:t>（約</a:t>
              </a:r>
              <a:r>
                <a:rPr lang="en-US" altLang="ja-JP" sz="1400" dirty="0" smtClean="0">
                  <a:solidFill>
                    <a:schemeClr val="tx1"/>
                  </a:solidFill>
                </a:rPr>
                <a:t>52km</a:t>
              </a:r>
              <a:r>
                <a:rPr lang="ja-JP" altLang="en-US" sz="1400" dirty="0" smtClean="0">
                  <a:solidFill>
                    <a:schemeClr val="tx1"/>
                  </a:solidFill>
                </a:rPr>
                <a:t>）</a:t>
              </a:r>
              <a:endParaRPr kumimoji="1" lang="ja-JP" altLang="en-US" sz="1400" dirty="0">
                <a:solidFill>
                  <a:schemeClr val="tx1"/>
                </a:solidFill>
              </a:endParaRPr>
            </a:p>
          </p:txBody>
        </p:sp>
      </p:grpSp>
      <p:sp>
        <p:nvSpPr>
          <p:cNvPr id="2"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１．大幹線道路の現状</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１）路線概要</a:t>
            </a:r>
            <a:endParaRPr lang="ja-JP" altLang="en-US" sz="2400" dirty="0">
              <a:latin typeface="HGSｺﾞｼｯｸM" panose="020B0600000000000000" pitchFamily="50" charset="-128"/>
              <a:ea typeface="HGSｺﾞｼｯｸM" panose="020B0600000000000000" pitchFamily="50" charset="-128"/>
            </a:endParaRPr>
          </a:p>
        </p:txBody>
      </p:sp>
      <p:sp>
        <p:nvSpPr>
          <p:cNvPr id="19" name="テキスト ボックス 18"/>
          <p:cNvSpPr txBox="1"/>
          <p:nvPr/>
        </p:nvSpPr>
        <p:spPr>
          <a:xfrm>
            <a:off x="755576" y="1556792"/>
            <a:ext cx="6048672" cy="2308324"/>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大阪中央環状線</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indent="-711200"/>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堺市を</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起点、</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池田市に至る大阪府道路ネットワークの</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骨格の</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一つを</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なす主要</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環状</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道路</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indent="-711200">
              <a:spcAft>
                <a:spcPts val="1200"/>
              </a:spcAft>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・大阪府地域防災計画で広域緊急交通路に指定</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された路線</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077072"/>
            <a:ext cx="2535197" cy="189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p:nvPr/>
        </p:nvSpPr>
        <p:spPr>
          <a:xfrm>
            <a:off x="2346231" y="6047928"/>
            <a:ext cx="4314001" cy="338554"/>
          </a:xfrm>
          <a:prstGeom prst="rect">
            <a:avLst/>
          </a:prstGeom>
        </p:spPr>
        <p:txBody>
          <a:bodyPr wrap="none">
            <a:spAutoFit/>
          </a:bodyPr>
          <a:lstStyle/>
          <a:p>
            <a:r>
              <a:rPr lang="ja-JP" altLang="en-US" sz="1600" dirty="0" smtClean="0"/>
              <a:t>大阪</a:t>
            </a:r>
            <a:r>
              <a:rPr lang="ja-JP" altLang="en-US" sz="1600" dirty="0"/>
              <a:t>中央環状線</a:t>
            </a:r>
            <a:r>
              <a:rPr lang="ja-JP" altLang="en-US" sz="1600" dirty="0" smtClean="0"/>
              <a:t>の代表的な構造（</a:t>
            </a:r>
            <a:r>
              <a:rPr lang="en-US" altLang="ja-JP" sz="1600" dirty="0" smtClean="0"/>
              <a:t>PC</a:t>
            </a:r>
            <a:r>
              <a:rPr lang="ja-JP" altLang="en-US" sz="1600" dirty="0" smtClean="0"/>
              <a:t>舟形橋梁）</a:t>
            </a:r>
            <a:endParaRPr lang="ja-JP" altLang="en-US" sz="1600" dirty="0"/>
          </a:p>
        </p:txBody>
      </p:sp>
      <p:sp>
        <p:nvSpPr>
          <p:cNvPr id="8" name="スライド番号プレースホルダー 7"/>
          <p:cNvSpPr>
            <a:spLocks noGrp="1"/>
          </p:cNvSpPr>
          <p:nvPr>
            <p:ph type="sldNum" sz="quarter" idx="12"/>
          </p:nvPr>
        </p:nvSpPr>
        <p:spPr/>
        <p:txBody>
          <a:bodyPr/>
          <a:lstStyle/>
          <a:p>
            <a:fld id="{40F85341-AB73-4280-8395-A80C95690EE8}" type="slidenum">
              <a:rPr kumimoji="1" lang="ja-JP" altLang="en-US" smtClean="0"/>
              <a:t>3</a:t>
            </a:fld>
            <a:endParaRPr kumimoji="1" lang="ja-JP" altLang="en-US"/>
          </a:p>
        </p:txBody>
      </p:sp>
      <p:pic>
        <p:nvPicPr>
          <p:cNvPr id="20"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8606"/>
          <a:stretch/>
        </p:blipFill>
        <p:spPr bwMode="auto">
          <a:xfrm>
            <a:off x="4211960" y="4735789"/>
            <a:ext cx="4226978" cy="135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269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6732240" y="1455167"/>
            <a:ext cx="2391680" cy="3702025"/>
            <a:chOff x="5896176" y="912891"/>
            <a:chExt cx="3160704" cy="4892374"/>
          </a:xfrm>
        </p:grpSpPr>
        <p:grpSp>
          <p:nvGrpSpPr>
            <p:cNvPr id="6" name="グループ化 5"/>
            <p:cNvGrpSpPr/>
            <p:nvPr/>
          </p:nvGrpSpPr>
          <p:grpSpPr>
            <a:xfrm>
              <a:off x="6017734" y="1850435"/>
              <a:ext cx="3018762" cy="3954830"/>
              <a:chOff x="6017734" y="1850435"/>
              <a:chExt cx="3018762" cy="3954830"/>
            </a:xfrm>
          </p:grpSpPr>
          <p:grpSp>
            <p:nvGrpSpPr>
              <p:cNvPr id="23" name="グループ化 4"/>
              <p:cNvGrpSpPr>
                <a:grpSpLocks/>
              </p:cNvGrpSpPr>
              <p:nvPr/>
            </p:nvGrpSpPr>
            <p:grpSpPr bwMode="auto">
              <a:xfrm>
                <a:off x="6017734" y="1850435"/>
                <a:ext cx="3018762" cy="3954830"/>
                <a:chOff x="0" y="0"/>
                <a:chExt cx="31091" cy="40741"/>
              </a:xfrm>
            </p:grpSpPr>
            <p:pic>
              <p:nvPicPr>
                <p:cNvPr id="69" name="図 18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091" cy="40741"/>
                </a:xfrm>
                <a:prstGeom prst="rect">
                  <a:avLst/>
                </a:prstGeom>
                <a:noFill/>
                <a:extLst>
                  <a:ext uri="{909E8E84-426E-40DD-AFC4-6F175D3DCCD1}">
                    <a14:hiddenFill xmlns:a14="http://schemas.microsoft.com/office/drawing/2010/main">
                      <a:solidFill>
                        <a:srgbClr val="FFFFFF"/>
                      </a:solidFill>
                    </a14:hiddenFill>
                  </a:ext>
                </a:extLst>
              </p:spPr>
            </p:pic>
            <p:sp>
              <p:nvSpPr>
                <p:cNvPr id="24" name="フリーフォーム 181"/>
                <p:cNvSpPr>
                  <a:spLocks/>
                </p:cNvSpPr>
                <p:nvPr/>
              </p:nvSpPr>
              <p:spPr bwMode="auto">
                <a:xfrm>
                  <a:off x="14529" y="13303"/>
                  <a:ext cx="9109" cy="14528"/>
                </a:xfrm>
                <a:custGeom>
                  <a:avLst/>
                  <a:gdLst>
                    <a:gd name="T0" fmla="*/ 7 w 1943100"/>
                    <a:gd name="T1" fmla="*/ 2 h 3439657"/>
                    <a:gd name="T2" fmla="*/ 15 w 1943100"/>
                    <a:gd name="T3" fmla="*/ 2 h 3439657"/>
                    <a:gd name="T4" fmla="*/ 17 w 1943100"/>
                    <a:gd name="T5" fmla="*/ 1 h 3439657"/>
                    <a:gd name="T6" fmla="*/ 20 w 1943100"/>
                    <a:gd name="T7" fmla="*/ 1 h 3439657"/>
                    <a:gd name="T8" fmla="*/ 33 w 1943100"/>
                    <a:gd name="T9" fmla="*/ 0 h 3439657"/>
                    <a:gd name="T10" fmla="*/ 35 w 1943100"/>
                    <a:gd name="T11" fmla="*/ 1 h 3439657"/>
                    <a:gd name="T12" fmla="*/ 36 w 1943100"/>
                    <a:gd name="T13" fmla="*/ 4 h 3439657"/>
                    <a:gd name="T14" fmla="*/ 37 w 1943100"/>
                    <a:gd name="T15" fmla="*/ 9 h 3439657"/>
                    <a:gd name="T16" fmla="*/ 38 w 1943100"/>
                    <a:gd name="T17" fmla="*/ 10 h 3439657"/>
                    <a:gd name="T18" fmla="*/ 39 w 1943100"/>
                    <a:gd name="T19" fmla="*/ 12 h 3439657"/>
                    <a:gd name="T20" fmla="*/ 40 w 1943100"/>
                    <a:gd name="T21" fmla="*/ 14 h 3439657"/>
                    <a:gd name="T22" fmla="*/ 41 w 1943100"/>
                    <a:gd name="T23" fmla="*/ 16 h 3439657"/>
                    <a:gd name="T24" fmla="*/ 41 w 1943100"/>
                    <a:gd name="T25" fmla="*/ 17 h 3439657"/>
                    <a:gd name="T26" fmla="*/ 41 w 1943100"/>
                    <a:gd name="T27" fmla="*/ 20 h 3439657"/>
                    <a:gd name="T28" fmla="*/ 42 w 1943100"/>
                    <a:gd name="T29" fmla="*/ 22 h 3439657"/>
                    <a:gd name="T30" fmla="*/ 43 w 1943100"/>
                    <a:gd name="T31" fmla="*/ 25 h 3439657"/>
                    <a:gd name="T32" fmla="*/ 42 w 1943100"/>
                    <a:gd name="T33" fmla="*/ 29 h 3439657"/>
                    <a:gd name="T34" fmla="*/ 42 w 1943100"/>
                    <a:gd name="T35" fmla="*/ 34 h 3439657"/>
                    <a:gd name="T36" fmla="*/ 41 w 1943100"/>
                    <a:gd name="T37" fmla="*/ 37 h 3439657"/>
                    <a:gd name="T38" fmla="*/ 39 w 1943100"/>
                    <a:gd name="T39" fmla="*/ 38 h 3439657"/>
                    <a:gd name="T40" fmla="*/ 38 w 1943100"/>
                    <a:gd name="T41" fmla="*/ 40 h 3439657"/>
                    <a:gd name="T42" fmla="*/ 37 w 1943100"/>
                    <a:gd name="T43" fmla="*/ 42 h 3439657"/>
                    <a:gd name="T44" fmla="*/ 37 w 1943100"/>
                    <a:gd name="T45" fmla="*/ 46 h 3439657"/>
                    <a:gd name="T46" fmla="*/ 36 w 1943100"/>
                    <a:gd name="T47" fmla="*/ 48 h 3439657"/>
                    <a:gd name="T48" fmla="*/ 35 w 1943100"/>
                    <a:gd name="T49" fmla="*/ 49 h 3439657"/>
                    <a:gd name="T50" fmla="*/ 35 w 1943100"/>
                    <a:gd name="T51" fmla="*/ 53 h 3439657"/>
                    <a:gd name="T52" fmla="*/ 34 w 1943100"/>
                    <a:gd name="T53" fmla="*/ 54 h 3439657"/>
                    <a:gd name="T54" fmla="*/ 34 w 1943100"/>
                    <a:gd name="T55" fmla="*/ 56 h 3439657"/>
                    <a:gd name="T56" fmla="*/ 32 w 1943100"/>
                    <a:gd name="T57" fmla="*/ 56 h 3439657"/>
                    <a:gd name="T58" fmla="*/ 31 w 1943100"/>
                    <a:gd name="T59" fmla="*/ 57 h 3439657"/>
                    <a:gd name="T60" fmla="*/ 30 w 1943100"/>
                    <a:gd name="T61" fmla="*/ 58 h 3439657"/>
                    <a:gd name="T62" fmla="*/ 23 w 1943100"/>
                    <a:gd name="T63" fmla="*/ 58 h 3439657"/>
                    <a:gd name="T64" fmla="*/ 21 w 1943100"/>
                    <a:gd name="T65" fmla="*/ 59 h 3439657"/>
                    <a:gd name="T66" fmla="*/ 19 w 1943100"/>
                    <a:gd name="T67" fmla="*/ 60 h 3439657"/>
                    <a:gd name="T68" fmla="*/ 18 w 1943100"/>
                    <a:gd name="T69" fmla="*/ 61 h 3439657"/>
                    <a:gd name="T70" fmla="*/ 16 w 1943100"/>
                    <a:gd name="T71" fmla="*/ 61 h 3439657"/>
                    <a:gd name="T72" fmla="*/ 0 w 1943100"/>
                    <a:gd name="T73" fmla="*/ 61 h 34396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3100"/>
                    <a:gd name="T112" fmla="*/ 0 h 3439657"/>
                    <a:gd name="T113" fmla="*/ 1943100 w 1943100"/>
                    <a:gd name="T114" fmla="*/ 3439657 h 3439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3100" h="3439657">
                      <a:moveTo>
                        <a:pt x="266700" y="96382"/>
                      </a:moveTo>
                      <a:cubicBezTo>
                        <a:pt x="282575" y="99557"/>
                        <a:pt x="298619" y="101980"/>
                        <a:pt x="314325" y="105907"/>
                      </a:cubicBezTo>
                      <a:cubicBezTo>
                        <a:pt x="324065" y="108342"/>
                        <a:pt x="332860" y="115432"/>
                        <a:pt x="342900" y="115432"/>
                      </a:cubicBezTo>
                      <a:cubicBezTo>
                        <a:pt x="460418" y="115432"/>
                        <a:pt x="577850" y="109082"/>
                        <a:pt x="695325" y="105907"/>
                      </a:cubicBezTo>
                      <a:cubicBezTo>
                        <a:pt x="704850" y="102732"/>
                        <a:pt x="714920" y="100872"/>
                        <a:pt x="723900" y="96382"/>
                      </a:cubicBezTo>
                      <a:cubicBezTo>
                        <a:pt x="734139" y="91262"/>
                        <a:pt x="741493" y="80562"/>
                        <a:pt x="752475" y="77332"/>
                      </a:cubicBezTo>
                      <a:cubicBezTo>
                        <a:pt x="796087" y="64505"/>
                        <a:pt x="841375" y="58282"/>
                        <a:pt x="885825" y="48757"/>
                      </a:cubicBezTo>
                      <a:cubicBezTo>
                        <a:pt x="898625" y="46014"/>
                        <a:pt x="910883" y="40366"/>
                        <a:pt x="923925" y="39232"/>
                      </a:cubicBezTo>
                      <a:cubicBezTo>
                        <a:pt x="984106" y="33999"/>
                        <a:pt x="1044575" y="32882"/>
                        <a:pt x="1104900" y="29707"/>
                      </a:cubicBezTo>
                      <a:cubicBezTo>
                        <a:pt x="1267515" y="-24498"/>
                        <a:pt x="1141978" y="10084"/>
                        <a:pt x="1495425" y="20182"/>
                      </a:cubicBezTo>
                      <a:cubicBezTo>
                        <a:pt x="1525614" y="65465"/>
                        <a:pt x="1503615" y="45137"/>
                        <a:pt x="1571625" y="67807"/>
                      </a:cubicBezTo>
                      <a:lnTo>
                        <a:pt x="1600200" y="77332"/>
                      </a:lnTo>
                      <a:cubicBezTo>
                        <a:pt x="1630861" y="169314"/>
                        <a:pt x="1581695" y="26306"/>
                        <a:pt x="1628775" y="144007"/>
                      </a:cubicBezTo>
                      <a:cubicBezTo>
                        <a:pt x="1636233" y="162651"/>
                        <a:pt x="1641475" y="182107"/>
                        <a:pt x="1647825" y="201157"/>
                      </a:cubicBezTo>
                      <a:lnTo>
                        <a:pt x="1657350" y="229732"/>
                      </a:lnTo>
                      <a:cubicBezTo>
                        <a:pt x="1660525" y="312282"/>
                        <a:pt x="1659164" y="395132"/>
                        <a:pt x="1666875" y="477382"/>
                      </a:cubicBezTo>
                      <a:cubicBezTo>
                        <a:pt x="1668749" y="497375"/>
                        <a:pt x="1669217" y="523393"/>
                        <a:pt x="1685925" y="534532"/>
                      </a:cubicBezTo>
                      <a:lnTo>
                        <a:pt x="1714500" y="553582"/>
                      </a:lnTo>
                      <a:cubicBezTo>
                        <a:pt x="1749238" y="657795"/>
                        <a:pt x="1693836" y="499945"/>
                        <a:pt x="1743075" y="610732"/>
                      </a:cubicBezTo>
                      <a:cubicBezTo>
                        <a:pt x="1751907" y="630603"/>
                        <a:pt x="1758875" y="678617"/>
                        <a:pt x="1781175" y="696457"/>
                      </a:cubicBezTo>
                      <a:cubicBezTo>
                        <a:pt x="1789015" y="702729"/>
                        <a:pt x="1800225" y="702807"/>
                        <a:pt x="1809750" y="705982"/>
                      </a:cubicBezTo>
                      <a:cubicBezTo>
                        <a:pt x="1829115" y="802808"/>
                        <a:pt x="1809274" y="713841"/>
                        <a:pt x="1828800" y="782182"/>
                      </a:cubicBezTo>
                      <a:cubicBezTo>
                        <a:pt x="1832396" y="794769"/>
                        <a:pt x="1834563" y="807743"/>
                        <a:pt x="1838325" y="820282"/>
                      </a:cubicBezTo>
                      <a:cubicBezTo>
                        <a:pt x="1844095" y="839516"/>
                        <a:pt x="1851025" y="858382"/>
                        <a:pt x="1857375" y="877432"/>
                      </a:cubicBezTo>
                      <a:lnTo>
                        <a:pt x="1866900" y="906007"/>
                      </a:lnTo>
                      <a:cubicBezTo>
                        <a:pt x="1863725" y="921882"/>
                        <a:pt x="1857375" y="937443"/>
                        <a:pt x="1857375" y="953632"/>
                      </a:cubicBezTo>
                      <a:cubicBezTo>
                        <a:pt x="1857375" y="979230"/>
                        <a:pt x="1863909" y="1004410"/>
                        <a:pt x="1866900" y="1029832"/>
                      </a:cubicBezTo>
                      <a:cubicBezTo>
                        <a:pt x="1870259" y="1058386"/>
                        <a:pt x="1872625" y="1087058"/>
                        <a:pt x="1876425" y="1115557"/>
                      </a:cubicBezTo>
                      <a:cubicBezTo>
                        <a:pt x="1878977" y="1134700"/>
                        <a:pt x="1881266" y="1153971"/>
                        <a:pt x="1885950" y="1172707"/>
                      </a:cubicBezTo>
                      <a:cubicBezTo>
                        <a:pt x="1890820" y="1192188"/>
                        <a:pt x="1905000" y="1229857"/>
                        <a:pt x="1905000" y="1229857"/>
                      </a:cubicBezTo>
                      <a:cubicBezTo>
                        <a:pt x="1907014" y="1243956"/>
                        <a:pt x="1919645" y="1336061"/>
                        <a:pt x="1924050" y="1353682"/>
                      </a:cubicBezTo>
                      <a:cubicBezTo>
                        <a:pt x="1928920" y="1373163"/>
                        <a:pt x="1943100" y="1410832"/>
                        <a:pt x="1943100" y="1410832"/>
                      </a:cubicBezTo>
                      <a:cubicBezTo>
                        <a:pt x="1939925" y="1436232"/>
                        <a:pt x="1936402" y="1461591"/>
                        <a:pt x="1933575" y="1487032"/>
                      </a:cubicBezTo>
                      <a:cubicBezTo>
                        <a:pt x="1921297" y="1597534"/>
                        <a:pt x="1934692" y="1550355"/>
                        <a:pt x="1914525" y="1610857"/>
                      </a:cubicBezTo>
                      <a:cubicBezTo>
                        <a:pt x="1917700" y="1639432"/>
                        <a:pt x="1924050" y="1667831"/>
                        <a:pt x="1924050" y="1696582"/>
                      </a:cubicBezTo>
                      <a:cubicBezTo>
                        <a:pt x="1924050" y="1772848"/>
                        <a:pt x="1919598" y="1849085"/>
                        <a:pt x="1914525" y="1925182"/>
                      </a:cubicBezTo>
                      <a:cubicBezTo>
                        <a:pt x="1911318" y="1973280"/>
                        <a:pt x="1901105" y="1994016"/>
                        <a:pt x="1885950" y="2039482"/>
                      </a:cubicBezTo>
                      <a:cubicBezTo>
                        <a:pt x="1882775" y="2049007"/>
                        <a:pt x="1884779" y="2062488"/>
                        <a:pt x="1876425" y="2068057"/>
                      </a:cubicBezTo>
                      <a:cubicBezTo>
                        <a:pt x="1839496" y="2092676"/>
                        <a:pt x="1858710" y="2083487"/>
                        <a:pt x="1819275" y="2096632"/>
                      </a:cubicBezTo>
                      <a:cubicBezTo>
                        <a:pt x="1798209" y="2117698"/>
                        <a:pt x="1784911" y="2127260"/>
                        <a:pt x="1771650" y="2153782"/>
                      </a:cubicBezTo>
                      <a:cubicBezTo>
                        <a:pt x="1767160" y="2162762"/>
                        <a:pt x="1764767" y="2172671"/>
                        <a:pt x="1762125" y="2182357"/>
                      </a:cubicBezTo>
                      <a:cubicBezTo>
                        <a:pt x="1755236" y="2207616"/>
                        <a:pt x="1749425" y="2233157"/>
                        <a:pt x="1743075" y="2258557"/>
                      </a:cubicBezTo>
                      <a:lnTo>
                        <a:pt x="1724025" y="2334757"/>
                      </a:lnTo>
                      <a:cubicBezTo>
                        <a:pt x="1720581" y="2348532"/>
                        <a:pt x="1711325" y="2360157"/>
                        <a:pt x="1704975" y="2372857"/>
                      </a:cubicBezTo>
                      <a:cubicBezTo>
                        <a:pt x="1703126" y="2389499"/>
                        <a:pt x="1689665" y="2514210"/>
                        <a:pt x="1685925" y="2534782"/>
                      </a:cubicBezTo>
                      <a:cubicBezTo>
                        <a:pt x="1684129" y="2544660"/>
                        <a:pt x="1679575" y="2553832"/>
                        <a:pt x="1676400" y="2563357"/>
                      </a:cubicBezTo>
                      <a:cubicBezTo>
                        <a:pt x="1675593" y="2569004"/>
                        <a:pt x="1669441" y="2640471"/>
                        <a:pt x="1657350" y="2658607"/>
                      </a:cubicBezTo>
                      <a:cubicBezTo>
                        <a:pt x="1649878" y="2669815"/>
                        <a:pt x="1638300" y="2677657"/>
                        <a:pt x="1628775" y="2687182"/>
                      </a:cubicBezTo>
                      <a:cubicBezTo>
                        <a:pt x="1625600" y="2703057"/>
                        <a:pt x="1624934" y="2719648"/>
                        <a:pt x="1619250" y="2734807"/>
                      </a:cubicBezTo>
                      <a:cubicBezTo>
                        <a:pt x="1615230" y="2745526"/>
                        <a:pt x="1604709" y="2752860"/>
                        <a:pt x="1600200" y="2763382"/>
                      </a:cubicBezTo>
                      <a:cubicBezTo>
                        <a:pt x="1595043" y="2775414"/>
                        <a:pt x="1593850" y="2788782"/>
                        <a:pt x="1590675" y="2801482"/>
                      </a:cubicBezTo>
                      <a:cubicBezTo>
                        <a:pt x="1587500" y="2864982"/>
                        <a:pt x="1586658" y="2928642"/>
                        <a:pt x="1581150" y="2991982"/>
                      </a:cubicBezTo>
                      <a:cubicBezTo>
                        <a:pt x="1580280" y="3001984"/>
                        <a:pt x="1576115" y="3011577"/>
                        <a:pt x="1571625" y="3020557"/>
                      </a:cubicBezTo>
                      <a:cubicBezTo>
                        <a:pt x="1566505" y="3030796"/>
                        <a:pt x="1557695" y="3038893"/>
                        <a:pt x="1552575" y="3049132"/>
                      </a:cubicBezTo>
                      <a:cubicBezTo>
                        <a:pt x="1548085" y="3058112"/>
                        <a:pt x="1545808" y="3068053"/>
                        <a:pt x="1543050" y="3077707"/>
                      </a:cubicBezTo>
                      <a:cubicBezTo>
                        <a:pt x="1539454" y="3090294"/>
                        <a:pt x="1540020" y="3104441"/>
                        <a:pt x="1533525" y="3115807"/>
                      </a:cubicBezTo>
                      <a:cubicBezTo>
                        <a:pt x="1526842" y="3127503"/>
                        <a:pt x="1516158" y="3136910"/>
                        <a:pt x="1504950" y="3144382"/>
                      </a:cubicBezTo>
                      <a:cubicBezTo>
                        <a:pt x="1496596" y="3149951"/>
                        <a:pt x="1485900" y="3150732"/>
                        <a:pt x="1476375" y="3153907"/>
                      </a:cubicBezTo>
                      <a:cubicBezTo>
                        <a:pt x="1466850" y="3160257"/>
                        <a:pt x="1458039" y="3167837"/>
                        <a:pt x="1447800" y="3172957"/>
                      </a:cubicBezTo>
                      <a:cubicBezTo>
                        <a:pt x="1438820" y="3177447"/>
                        <a:pt x="1427065" y="3176210"/>
                        <a:pt x="1419225" y="3182482"/>
                      </a:cubicBezTo>
                      <a:cubicBezTo>
                        <a:pt x="1410286" y="3189633"/>
                        <a:pt x="1408270" y="3202962"/>
                        <a:pt x="1400175" y="3211057"/>
                      </a:cubicBezTo>
                      <a:cubicBezTo>
                        <a:pt x="1387717" y="3223515"/>
                        <a:pt x="1360998" y="3237153"/>
                        <a:pt x="1343025" y="3239632"/>
                      </a:cubicBezTo>
                      <a:cubicBezTo>
                        <a:pt x="1260707" y="3250986"/>
                        <a:pt x="1177925" y="3258682"/>
                        <a:pt x="1095375" y="3268207"/>
                      </a:cubicBezTo>
                      <a:cubicBezTo>
                        <a:pt x="1085850" y="3261857"/>
                        <a:pt x="1078208" y="3248206"/>
                        <a:pt x="1066800" y="3249157"/>
                      </a:cubicBezTo>
                      <a:cubicBezTo>
                        <a:pt x="1036783" y="3251658"/>
                        <a:pt x="981075" y="3277732"/>
                        <a:pt x="981075" y="3277732"/>
                      </a:cubicBezTo>
                      <a:cubicBezTo>
                        <a:pt x="971550" y="3284082"/>
                        <a:pt x="962739" y="3291662"/>
                        <a:pt x="952500" y="3296782"/>
                      </a:cubicBezTo>
                      <a:cubicBezTo>
                        <a:pt x="943520" y="3301272"/>
                        <a:pt x="930459" y="3298684"/>
                        <a:pt x="923925" y="3306307"/>
                      </a:cubicBezTo>
                      <a:cubicBezTo>
                        <a:pt x="857795" y="3383459"/>
                        <a:pt x="931143" y="3351526"/>
                        <a:pt x="866775" y="3372982"/>
                      </a:cubicBezTo>
                      <a:cubicBezTo>
                        <a:pt x="857250" y="3379332"/>
                        <a:pt x="846295" y="3383937"/>
                        <a:pt x="838200" y="3392032"/>
                      </a:cubicBezTo>
                      <a:cubicBezTo>
                        <a:pt x="830105" y="3400127"/>
                        <a:pt x="828089" y="3413456"/>
                        <a:pt x="819150" y="3420607"/>
                      </a:cubicBezTo>
                      <a:cubicBezTo>
                        <a:pt x="811310" y="3426879"/>
                        <a:pt x="800420" y="3428163"/>
                        <a:pt x="790575" y="3430132"/>
                      </a:cubicBezTo>
                      <a:cubicBezTo>
                        <a:pt x="768560" y="3434535"/>
                        <a:pt x="746125" y="3436482"/>
                        <a:pt x="723900" y="3439657"/>
                      </a:cubicBezTo>
                      <a:lnTo>
                        <a:pt x="342900" y="3430132"/>
                      </a:lnTo>
                      <a:lnTo>
                        <a:pt x="0" y="3420607"/>
                      </a:lnTo>
                    </a:path>
                  </a:pathLst>
                </a:cu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フリーフォーム 182"/>
                <p:cNvSpPr>
                  <a:spLocks/>
                </p:cNvSpPr>
                <p:nvPr/>
              </p:nvSpPr>
              <p:spPr bwMode="auto">
                <a:xfrm>
                  <a:off x="17387" y="9888"/>
                  <a:ext cx="2099" cy="8932"/>
                </a:xfrm>
                <a:custGeom>
                  <a:avLst/>
                  <a:gdLst>
                    <a:gd name="T0" fmla="*/ 0 w 447675"/>
                    <a:gd name="T1" fmla="*/ 0 h 2114550"/>
                    <a:gd name="T2" fmla="*/ 0 w 447675"/>
                    <a:gd name="T3" fmla="*/ 0 h 2114550"/>
                    <a:gd name="T4" fmla="*/ 0 w 447675"/>
                    <a:gd name="T5" fmla="*/ 0 h 2114550"/>
                    <a:gd name="T6" fmla="*/ 0 w 447675"/>
                    <a:gd name="T7" fmla="*/ 0 h 2114550"/>
                    <a:gd name="T8" fmla="*/ 0 w 447675"/>
                    <a:gd name="T9" fmla="*/ 0 h 2114550"/>
                    <a:gd name="T10" fmla="*/ 0 w 447675"/>
                    <a:gd name="T11" fmla="*/ 0 h 2114550"/>
                    <a:gd name="T12" fmla="*/ 0 w 447675"/>
                    <a:gd name="T13" fmla="*/ 0 h 2114550"/>
                    <a:gd name="T14" fmla="*/ 0 w 447675"/>
                    <a:gd name="T15" fmla="*/ 0 h 2114550"/>
                    <a:gd name="T16" fmla="*/ 0 w 447675"/>
                    <a:gd name="T17" fmla="*/ 0 h 2114550"/>
                    <a:gd name="T18" fmla="*/ 0 w 447675"/>
                    <a:gd name="T19" fmla="*/ 0 h 2114550"/>
                    <a:gd name="T20" fmla="*/ 0 w 447675"/>
                    <a:gd name="T21" fmla="*/ 0 h 2114550"/>
                    <a:gd name="T22" fmla="*/ 0 w 447675"/>
                    <a:gd name="T23" fmla="*/ 0 h 2114550"/>
                    <a:gd name="T24" fmla="*/ 0 w 447675"/>
                    <a:gd name="T25" fmla="*/ 0 h 2114550"/>
                    <a:gd name="T26" fmla="*/ 0 w 447675"/>
                    <a:gd name="T27" fmla="*/ 0 h 2114550"/>
                    <a:gd name="T28" fmla="*/ 0 w 447675"/>
                    <a:gd name="T29" fmla="*/ 0 h 2114550"/>
                    <a:gd name="T30" fmla="*/ 0 w 447675"/>
                    <a:gd name="T31" fmla="*/ 0 h 2114550"/>
                    <a:gd name="T32" fmla="*/ 0 w 447675"/>
                    <a:gd name="T33" fmla="*/ 0 h 2114550"/>
                    <a:gd name="T34" fmla="*/ 0 w 447675"/>
                    <a:gd name="T35" fmla="*/ 0 h 2114550"/>
                    <a:gd name="T36" fmla="*/ 0 w 447675"/>
                    <a:gd name="T37" fmla="*/ 0 h 2114550"/>
                    <a:gd name="T38" fmla="*/ 0 w 447675"/>
                    <a:gd name="T39" fmla="*/ 0 h 2114550"/>
                    <a:gd name="T40" fmla="*/ 0 w 447675"/>
                    <a:gd name="T41" fmla="*/ 0 h 2114550"/>
                    <a:gd name="T42" fmla="*/ 0 w 447675"/>
                    <a:gd name="T43" fmla="*/ 0 h 2114550"/>
                    <a:gd name="T44" fmla="*/ 0 w 447675"/>
                    <a:gd name="T45" fmla="*/ 0 h 2114550"/>
                    <a:gd name="T46" fmla="*/ 0 w 447675"/>
                    <a:gd name="T47" fmla="*/ 0 h 2114550"/>
                    <a:gd name="T48" fmla="*/ 0 w 447675"/>
                    <a:gd name="T49" fmla="*/ 0 h 2114550"/>
                    <a:gd name="T50" fmla="*/ 0 w 447675"/>
                    <a:gd name="T51" fmla="*/ 0 h 2114550"/>
                    <a:gd name="T52" fmla="*/ 0 w 447675"/>
                    <a:gd name="T53" fmla="*/ 0 h 21145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7675"/>
                    <a:gd name="T82" fmla="*/ 0 h 2114550"/>
                    <a:gd name="T83" fmla="*/ 447675 w 447675"/>
                    <a:gd name="T84" fmla="*/ 2114550 h 21145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7675" h="2114550">
                      <a:moveTo>
                        <a:pt x="447675" y="2114550"/>
                      </a:moveTo>
                      <a:cubicBezTo>
                        <a:pt x="438150" y="2095500"/>
                        <a:pt x="429443" y="2076018"/>
                        <a:pt x="419100" y="2057400"/>
                      </a:cubicBezTo>
                      <a:cubicBezTo>
                        <a:pt x="413541" y="2047393"/>
                        <a:pt x="404559" y="2039347"/>
                        <a:pt x="400050" y="2028825"/>
                      </a:cubicBezTo>
                      <a:cubicBezTo>
                        <a:pt x="381739" y="1986099"/>
                        <a:pt x="399536" y="1999221"/>
                        <a:pt x="381000" y="1962150"/>
                      </a:cubicBezTo>
                      <a:cubicBezTo>
                        <a:pt x="375880" y="1951911"/>
                        <a:pt x="368300" y="1943100"/>
                        <a:pt x="361950" y="1933575"/>
                      </a:cubicBezTo>
                      <a:cubicBezTo>
                        <a:pt x="358775" y="1920875"/>
                        <a:pt x="352425" y="1908566"/>
                        <a:pt x="352425" y="1895475"/>
                      </a:cubicBezTo>
                      <a:cubicBezTo>
                        <a:pt x="352425" y="1835067"/>
                        <a:pt x="356933" y="1774700"/>
                        <a:pt x="361950" y="1714500"/>
                      </a:cubicBezTo>
                      <a:cubicBezTo>
                        <a:pt x="363294" y="1698367"/>
                        <a:pt x="369013" y="1682876"/>
                        <a:pt x="371475" y="1666875"/>
                      </a:cubicBezTo>
                      <a:cubicBezTo>
                        <a:pt x="375367" y="1641575"/>
                        <a:pt x="377825" y="1616075"/>
                        <a:pt x="381000" y="1590675"/>
                      </a:cubicBezTo>
                      <a:cubicBezTo>
                        <a:pt x="377825" y="1485900"/>
                        <a:pt x="376461" y="1381054"/>
                        <a:pt x="371475" y="1276350"/>
                      </a:cubicBezTo>
                      <a:cubicBezTo>
                        <a:pt x="370107" y="1247632"/>
                        <a:pt x="359459" y="1219268"/>
                        <a:pt x="361950" y="1190625"/>
                      </a:cubicBezTo>
                      <a:cubicBezTo>
                        <a:pt x="365888" y="1145337"/>
                        <a:pt x="381000" y="1101725"/>
                        <a:pt x="390525" y="1057275"/>
                      </a:cubicBezTo>
                      <a:cubicBezTo>
                        <a:pt x="387350" y="990600"/>
                        <a:pt x="386543" y="923770"/>
                        <a:pt x="381000" y="857250"/>
                      </a:cubicBezTo>
                      <a:cubicBezTo>
                        <a:pt x="378328" y="825184"/>
                        <a:pt x="365103" y="828626"/>
                        <a:pt x="352425" y="800100"/>
                      </a:cubicBezTo>
                      <a:cubicBezTo>
                        <a:pt x="307085" y="698085"/>
                        <a:pt x="357438" y="779044"/>
                        <a:pt x="314325" y="714375"/>
                      </a:cubicBezTo>
                      <a:cubicBezTo>
                        <a:pt x="291478" y="622988"/>
                        <a:pt x="314289" y="723558"/>
                        <a:pt x="295275" y="542925"/>
                      </a:cubicBezTo>
                      <a:cubicBezTo>
                        <a:pt x="293580" y="526825"/>
                        <a:pt x="288412" y="511269"/>
                        <a:pt x="285750" y="495300"/>
                      </a:cubicBezTo>
                      <a:cubicBezTo>
                        <a:pt x="282059" y="473155"/>
                        <a:pt x="278575" y="450952"/>
                        <a:pt x="276225" y="428625"/>
                      </a:cubicBezTo>
                      <a:cubicBezTo>
                        <a:pt x="254817" y="225248"/>
                        <a:pt x="279669" y="377449"/>
                        <a:pt x="257175" y="276225"/>
                      </a:cubicBezTo>
                      <a:cubicBezTo>
                        <a:pt x="253663" y="260421"/>
                        <a:pt x="254890" y="243080"/>
                        <a:pt x="247650" y="228600"/>
                      </a:cubicBezTo>
                      <a:cubicBezTo>
                        <a:pt x="241626" y="216552"/>
                        <a:pt x="227699" y="210373"/>
                        <a:pt x="219075" y="200025"/>
                      </a:cubicBezTo>
                      <a:cubicBezTo>
                        <a:pt x="144137" y="110099"/>
                        <a:pt x="247778" y="228792"/>
                        <a:pt x="190500" y="142875"/>
                      </a:cubicBezTo>
                      <a:cubicBezTo>
                        <a:pt x="172594" y="116016"/>
                        <a:pt x="127482" y="91338"/>
                        <a:pt x="104775" y="76200"/>
                      </a:cubicBezTo>
                      <a:lnTo>
                        <a:pt x="76200" y="57150"/>
                      </a:lnTo>
                      <a:cubicBezTo>
                        <a:pt x="66675" y="50800"/>
                        <a:pt x="58485" y="41720"/>
                        <a:pt x="47625" y="38100"/>
                      </a:cubicBezTo>
                      <a:lnTo>
                        <a:pt x="19050" y="28575"/>
                      </a:lnTo>
                      <a:lnTo>
                        <a:pt x="0" y="0"/>
                      </a:lnTo>
                    </a:path>
                  </a:pathLst>
                </a:cu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5" name="正方形/長方形 4"/>
              <p:cNvSpPr/>
              <p:nvPr/>
            </p:nvSpPr>
            <p:spPr>
              <a:xfrm>
                <a:off x="6230265" y="3141790"/>
                <a:ext cx="1078039" cy="686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線吹き出し 1 3"/>
            <p:cNvSpPr/>
            <p:nvPr/>
          </p:nvSpPr>
          <p:spPr>
            <a:xfrm>
              <a:off x="5896176" y="912891"/>
              <a:ext cx="3160704" cy="610109"/>
            </a:xfrm>
            <a:prstGeom prst="callout1">
              <a:avLst>
                <a:gd name="adj1" fmla="val 116653"/>
                <a:gd name="adj2" fmla="val 55053"/>
                <a:gd name="adj3" fmla="val 324552"/>
                <a:gd name="adj4" fmla="val 594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1600" dirty="0" smtClean="0">
                  <a:solidFill>
                    <a:schemeClr val="tx1"/>
                  </a:solidFill>
                </a:rPr>
                <a:t>国道</a:t>
              </a:r>
              <a:r>
                <a:rPr kumimoji="1" lang="en-US" altLang="ja-JP" sz="1600" dirty="0" smtClean="0">
                  <a:solidFill>
                    <a:schemeClr val="tx1"/>
                  </a:solidFill>
                </a:rPr>
                <a:t>423</a:t>
              </a:r>
              <a:r>
                <a:rPr kumimoji="1" lang="ja-JP" altLang="en-US" sz="1600" dirty="0" smtClean="0">
                  <a:solidFill>
                    <a:schemeClr val="tx1"/>
                  </a:solidFill>
                </a:rPr>
                <a:t>号</a:t>
              </a:r>
              <a:endParaRPr kumimoji="1" lang="en-US" altLang="ja-JP" sz="1400" dirty="0" smtClean="0">
                <a:solidFill>
                  <a:schemeClr val="tx1"/>
                </a:solidFill>
              </a:endParaRPr>
            </a:p>
            <a:p>
              <a:pPr algn="ctr"/>
              <a:r>
                <a:rPr lang="ja-JP" altLang="en-US" sz="1400" dirty="0" smtClean="0">
                  <a:solidFill>
                    <a:schemeClr val="tx1"/>
                  </a:solidFill>
                </a:rPr>
                <a:t>（うち大阪府管理延長：約</a:t>
              </a:r>
              <a:r>
                <a:rPr lang="en-US" altLang="ja-JP" sz="1400" dirty="0" smtClean="0">
                  <a:solidFill>
                    <a:schemeClr val="tx1"/>
                  </a:solidFill>
                </a:rPr>
                <a:t>26km</a:t>
              </a:r>
              <a:r>
                <a:rPr lang="ja-JP" altLang="en-US" sz="1400" dirty="0" smtClean="0">
                  <a:solidFill>
                    <a:schemeClr val="tx1"/>
                  </a:solidFill>
                </a:rPr>
                <a:t>）</a:t>
              </a:r>
              <a:endParaRPr kumimoji="1" lang="ja-JP" altLang="en-US" sz="1400" dirty="0">
                <a:solidFill>
                  <a:schemeClr val="tx1"/>
                </a:solidFill>
              </a:endParaRPr>
            </a:p>
          </p:txBody>
        </p:sp>
      </p:grpSp>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１．大幹線道路の現状</a:t>
            </a: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１）路線概要</a:t>
            </a:r>
            <a:endParaRPr lang="ja-JP" altLang="en-US" sz="2400" dirty="0">
              <a:latin typeface="HGSｺﾞｼｯｸM" panose="020B0600000000000000" pitchFamily="50" charset="-128"/>
              <a:ea typeface="HGSｺﾞｼｯｸM" panose="020B0600000000000000" pitchFamily="50" charset="-128"/>
            </a:endParaRPr>
          </a:p>
        </p:txBody>
      </p:sp>
      <p:sp>
        <p:nvSpPr>
          <p:cNvPr id="19" name="テキスト ボックス 18"/>
          <p:cNvSpPr txBox="1"/>
          <p:nvPr/>
        </p:nvSpPr>
        <p:spPr>
          <a:xfrm>
            <a:off x="755575" y="1556792"/>
            <a:ext cx="6637345" cy="2308324"/>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国道</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423</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号</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・大阪市を</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起点、</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箕面市を経由</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し、京都府</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亀岡市に至る大阪府道路ネットワークの骨格の一つを</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なす放射道路</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・大阪府地域防災計画で広域緊急交通路に指定された</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路線</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005064"/>
            <a:ext cx="2520280"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p:nvPr/>
        </p:nvSpPr>
        <p:spPr>
          <a:xfrm>
            <a:off x="2346231" y="6047928"/>
            <a:ext cx="4099199" cy="338554"/>
          </a:xfrm>
          <a:prstGeom prst="rect">
            <a:avLst/>
          </a:prstGeom>
        </p:spPr>
        <p:txBody>
          <a:bodyPr wrap="none">
            <a:spAutoFit/>
          </a:bodyPr>
          <a:lstStyle/>
          <a:p>
            <a:r>
              <a:rPr lang="ja-JP" altLang="en-US" sz="1600" dirty="0" smtClean="0"/>
              <a:t>国道４２３号の代表的な構造（プレテンＴ桁橋）</a:t>
            </a:r>
            <a:endParaRPr lang="ja-JP" altLang="en-US" sz="1600" dirty="0"/>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625403" y="3884980"/>
            <a:ext cx="2082905" cy="233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スライド番号プレースホルダー 7"/>
          <p:cNvSpPr>
            <a:spLocks noGrp="1"/>
          </p:cNvSpPr>
          <p:nvPr>
            <p:ph type="sldNum" sz="quarter" idx="12"/>
          </p:nvPr>
        </p:nvSpPr>
        <p:spPr/>
        <p:txBody>
          <a:bodyPr/>
          <a:lstStyle/>
          <a:p>
            <a:fld id="{40F85341-AB73-4280-8395-A80C95690EE8}" type="slidenum">
              <a:rPr kumimoji="1" lang="ja-JP" altLang="en-US" smtClean="0"/>
              <a:t>4</a:t>
            </a:fld>
            <a:endParaRPr kumimoji="1" lang="ja-JP" altLang="en-US"/>
          </a:p>
        </p:txBody>
      </p:sp>
    </p:spTree>
    <p:extLst>
      <p:ext uri="{BB962C8B-B14F-4D97-AF65-F5344CB8AC3E}">
        <p14:creationId xmlns:p14="http://schemas.microsoft.com/office/powerpoint/2010/main" val="3046733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１．大幹線道路の現状</a:t>
            </a: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２</a:t>
            </a:r>
            <a:r>
              <a:rPr lang="ja-JP" altLang="en-US" sz="2400" dirty="0" smtClean="0">
                <a:latin typeface="HGSｺﾞｼｯｸM" panose="020B0600000000000000" pitchFamily="50" charset="-128"/>
                <a:ea typeface="HGSｺﾞｼｯｸM" panose="020B0600000000000000" pitchFamily="50" charset="-128"/>
              </a:rPr>
              <a:t>）利用状況</a:t>
            </a:r>
            <a:endParaRPr lang="ja-JP" altLang="en-US" sz="2400" dirty="0">
              <a:latin typeface="HGSｺﾞｼｯｸM" panose="020B0600000000000000" pitchFamily="50" charset="-128"/>
              <a:ea typeface="HGSｺﾞｼｯｸM" panose="020B0600000000000000" pitchFamily="50" charset="-128"/>
            </a:endParaRPr>
          </a:p>
        </p:txBody>
      </p:sp>
      <p:sp>
        <p:nvSpPr>
          <p:cNvPr id="14" name="正方形/長方形 13"/>
          <p:cNvSpPr/>
          <p:nvPr/>
        </p:nvSpPr>
        <p:spPr>
          <a:xfrm>
            <a:off x="611560" y="1571308"/>
            <a:ext cx="8064896" cy="1938992"/>
          </a:xfrm>
          <a:prstGeom prst="rect">
            <a:avLst/>
          </a:prstGeom>
        </p:spPr>
        <p:txBody>
          <a:bodyPr wrap="square">
            <a:spAutoFit/>
          </a:bodyPr>
          <a:lstStyle/>
          <a:p>
            <a:pPr marL="261938" indent="-261938"/>
            <a:r>
              <a:rPr lang="ja-JP" altLang="en-US" sz="2400" dirty="0" smtClean="0">
                <a:latin typeface="HGSｺﾞｼｯｸM" panose="020B0600000000000000" pitchFamily="50" charset="-128"/>
                <a:ea typeface="HGSｺﾞｼｯｸM" panose="020B0600000000000000" pitchFamily="50" charset="-128"/>
              </a:rPr>
              <a:t>○大阪</a:t>
            </a:r>
            <a:r>
              <a:rPr lang="ja-JP" altLang="en-US" sz="2400" dirty="0">
                <a:latin typeface="HGSｺﾞｼｯｸM" panose="020B0600000000000000" pitchFamily="50" charset="-128"/>
                <a:ea typeface="HGSｺﾞｼｯｸM" panose="020B0600000000000000" pitchFamily="50" charset="-128"/>
              </a:rPr>
              <a:t>中央環状線、国道</a:t>
            </a:r>
            <a:r>
              <a:rPr lang="en-US" altLang="ja-JP" sz="2400" dirty="0">
                <a:latin typeface="HGSｺﾞｼｯｸM" panose="020B0600000000000000" pitchFamily="50" charset="-128"/>
                <a:ea typeface="HGSｺﾞｼｯｸM" panose="020B0600000000000000" pitchFamily="50" charset="-128"/>
              </a:rPr>
              <a:t>423</a:t>
            </a:r>
            <a:r>
              <a:rPr lang="ja-JP" altLang="en-US" sz="2400" dirty="0" smtClean="0">
                <a:latin typeface="HGSｺﾞｼｯｸM" panose="020B0600000000000000" pitchFamily="50" charset="-128"/>
                <a:ea typeface="HGSｺﾞｼｯｸM" panose="020B0600000000000000" pitchFamily="50" charset="-128"/>
              </a:rPr>
              <a:t>号などは</a:t>
            </a:r>
            <a:r>
              <a:rPr lang="ja-JP" altLang="en-US" sz="2400" dirty="0" smtClean="0">
                <a:latin typeface="HGSｺﾞｼｯｸM" panose="020B0600000000000000" pitchFamily="50" charset="-128"/>
                <a:ea typeface="HGSｺﾞｼｯｸM" panose="020B0600000000000000" pitchFamily="50" charset="-128"/>
              </a:rPr>
              <a:t>交通量が多く、とりわけ物流を支える大阪中央環状線は、大型車</a:t>
            </a:r>
            <a:r>
              <a:rPr lang="ja-JP" altLang="en-US" sz="2400" dirty="0">
                <a:latin typeface="HGSｺﾞｼｯｸM" panose="020B0600000000000000" pitchFamily="50" charset="-128"/>
                <a:ea typeface="HGSｺﾞｼｯｸM" panose="020B0600000000000000" pitchFamily="50" charset="-128"/>
              </a:rPr>
              <a:t>交通量も非常に多く</a:t>
            </a:r>
            <a:r>
              <a:rPr lang="ja-JP" altLang="en-US" sz="2400" dirty="0" smtClean="0">
                <a:latin typeface="HGSｺﾞｼｯｸM" panose="020B0600000000000000" pitchFamily="50" charset="-128"/>
                <a:ea typeface="HGSｺﾞｼｯｸM" panose="020B0600000000000000" pitchFamily="50" charset="-128"/>
              </a:rPr>
              <a:t>、過酷</a:t>
            </a:r>
            <a:r>
              <a:rPr lang="ja-JP" altLang="en-US" sz="2400" dirty="0">
                <a:latin typeface="HGSｺﾞｼｯｸM" panose="020B0600000000000000" pitchFamily="50" charset="-128"/>
                <a:ea typeface="HGSｺﾞｼｯｸM" panose="020B0600000000000000" pitchFamily="50" charset="-128"/>
              </a:rPr>
              <a:t>な使用</a:t>
            </a:r>
            <a:r>
              <a:rPr lang="ja-JP" altLang="en-US" sz="2400" dirty="0" smtClean="0">
                <a:latin typeface="HGSｺﾞｼｯｸM" panose="020B0600000000000000" pitchFamily="50" charset="-128"/>
                <a:ea typeface="HGSｺﾞｼｯｸM" panose="020B0600000000000000" pitchFamily="50" charset="-128"/>
              </a:rPr>
              <a:t>状態</a:t>
            </a:r>
            <a:endParaRPr lang="en-US" altLang="ja-JP" sz="2400" dirty="0" smtClean="0">
              <a:latin typeface="HGSｺﾞｼｯｸM" panose="020B0600000000000000" pitchFamily="50" charset="-128"/>
              <a:ea typeface="HGSｺﾞｼｯｸM" panose="020B0600000000000000" pitchFamily="50" charset="-128"/>
            </a:endParaRPr>
          </a:p>
          <a:p>
            <a:pPr marL="261938" indent="-261938"/>
            <a:r>
              <a:rPr lang="ja-JP" altLang="en-US" sz="2400" dirty="0" smtClean="0">
                <a:latin typeface="HGSｺﾞｼｯｸM" panose="020B0600000000000000" pitchFamily="50" charset="-128"/>
                <a:ea typeface="HGSｺﾞｼｯｸM" panose="020B0600000000000000" pitchFamily="50" charset="-128"/>
              </a:rPr>
              <a:t>○大阪万博（</a:t>
            </a:r>
            <a:r>
              <a:rPr lang="en-US" altLang="ja-JP" sz="2400" dirty="0" smtClean="0">
                <a:latin typeface="HGSｺﾞｼｯｸM" panose="020B0600000000000000" pitchFamily="50" charset="-128"/>
                <a:ea typeface="HGSｺﾞｼｯｸM" panose="020B0600000000000000" pitchFamily="50" charset="-128"/>
              </a:rPr>
              <a:t>1970</a:t>
            </a:r>
            <a:r>
              <a:rPr lang="ja-JP" altLang="en-US" sz="2400" dirty="0" smtClean="0">
                <a:latin typeface="HGSｺﾞｼｯｸM" panose="020B0600000000000000" pitchFamily="50" charset="-128"/>
                <a:ea typeface="HGSｺﾞｼｯｸM" panose="020B0600000000000000" pitchFamily="50" charset="-128"/>
              </a:rPr>
              <a:t>年）の開催にあわせて建設され、それらの道路では、開通から</a:t>
            </a:r>
            <a:r>
              <a:rPr lang="en-US" altLang="ja-JP" sz="2400" dirty="0" smtClean="0">
                <a:latin typeface="HGSｺﾞｼｯｸM" panose="020B0600000000000000" pitchFamily="50" charset="-128"/>
                <a:ea typeface="HGSｺﾞｼｯｸM" panose="020B0600000000000000" pitchFamily="50" charset="-128"/>
              </a:rPr>
              <a:t>45</a:t>
            </a:r>
            <a:r>
              <a:rPr lang="ja-JP" altLang="en-US" sz="2400" dirty="0" smtClean="0">
                <a:latin typeface="HGSｺﾞｼｯｸM" panose="020B0600000000000000" pitchFamily="50" charset="-128"/>
                <a:ea typeface="HGSｺﾞｼｯｸM" panose="020B0600000000000000" pitchFamily="50" charset="-128"/>
              </a:rPr>
              <a:t>年を超えて</a:t>
            </a:r>
            <a:r>
              <a:rPr lang="ja-JP" altLang="en-US" sz="2400" dirty="0" smtClean="0">
                <a:latin typeface="HGSｺﾞｼｯｸM" panose="020B0600000000000000" pitchFamily="50" charset="-128"/>
                <a:ea typeface="HGSｺﾞｼｯｸM" panose="020B0600000000000000" pitchFamily="50" charset="-128"/>
              </a:rPr>
              <a:t>いる</a:t>
            </a:r>
            <a:endParaRPr lang="en-US" altLang="ja-JP" sz="2400" dirty="0" smtClean="0">
              <a:latin typeface="HGSｺﾞｼｯｸM" panose="020B0600000000000000" pitchFamily="50" charset="-128"/>
              <a:ea typeface="HGSｺﾞｼｯｸM" panose="020B0600000000000000"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768667277"/>
              </p:ext>
            </p:extLst>
          </p:nvPr>
        </p:nvGraphicFramePr>
        <p:xfrm>
          <a:off x="395536" y="3868078"/>
          <a:ext cx="4680520" cy="1824427"/>
        </p:xfrm>
        <a:graphic>
          <a:graphicData uri="http://schemas.openxmlformats.org/drawingml/2006/table">
            <a:tbl>
              <a:tblPr firstRow="1" firstCol="1" bandRow="1">
                <a:tableStyleId>{5C22544A-7EE6-4342-B048-85BDC9FD1C3A}</a:tableStyleId>
              </a:tblPr>
              <a:tblGrid>
                <a:gridCol w="1584176"/>
                <a:gridCol w="1224136"/>
                <a:gridCol w="864096"/>
                <a:gridCol w="1008112"/>
              </a:tblGrid>
              <a:tr h="969189">
                <a:tc>
                  <a:txBody>
                    <a:bodyPr/>
                    <a:lstStyle/>
                    <a:p>
                      <a:pPr algn="ctr">
                        <a:lnSpc>
                          <a:spcPts val="1500"/>
                        </a:lnSpc>
                        <a:spcAft>
                          <a:spcPts val="0"/>
                        </a:spcAft>
                      </a:pPr>
                      <a:r>
                        <a:rPr lang="ja-JP" sz="1600" kern="100" dirty="0">
                          <a:effectLst/>
                        </a:rPr>
                        <a:t>路線名</a:t>
                      </a:r>
                      <a:endParaRPr lang="ja-JP" sz="1600" kern="100" dirty="0">
                        <a:effectLst/>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600" kern="100" dirty="0" smtClean="0">
                          <a:effectLst/>
                        </a:rPr>
                        <a:t>交通量</a:t>
                      </a:r>
                      <a:endParaRPr lang="en-US" altLang="ja-JP" sz="1600" kern="100" dirty="0" smtClean="0">
                        <a:effectLst/>
                      </a:endParaRPr>
                    </a:p>
                    <a:p>
                      <a:pPr algn="ctr">
                        <a:lnSpc>
                          <a:spcPts val="1500"/>
                        </a:lnSpc>
                        <a:spcAft>
                          <a:spcPts val="0"/>
                        </a:spcAft>
                      </a:pPr>
                      <a:r>
                        <a:rPr lang="ja-JP" sz="1600" kern="100" dirty="0" smtClean="0">
                          <a:effectLst/>
                        </a:rPr>
                        <a:t>台</a:t>
                      </a:r>
                      <a:r>
                        <a:rPr lang="en-US" sz="1600" kern="100" dirty="0">
                          <a:effectLst/>
                        </a:rPr>
                        <a:t>/</a:t>
                      </a:r>
                      <a:r>
                        <a:rPr lang="ja-JP" sz="1600" kern="100" dirty="0">
                          <a:effectLst/>
                        </a:rPr>
                        <a:t>日</a:t>
                      </a:r>
                      <a:r>
                        <a:rPr lang="ja-JP" sz="1600" kern="100" baseline="30000" dirty="0" smtClean="0">
                          <a:effectLst/>
                        </a:rPr>
                        <a:t>※</a:t>
                      </a:r>
                      <a:endParaRPr lang="ja-JP" sz="1600" kern="100" dirty="0">
                        <a:effectLst/>
                      </a:endParaRPr>
                    </a:p>
                    <a:p>
                      <a:pPr algn="ctr">
                        <a:lnSpc>
                          <a:spcPts val="1500"/>
                        </a:lnSpc>
                        <a:spcAft>
                          <a:spcPts val="0"/>
                        </a:spcAft>
                      </a:pPr>
                      <a:r>
                        <a:rPr lang="ja-JP" sz="1600" kern="100" dirty="0">
                          <a:effectLst/>
                        </a:rPr>
                        <a:t>（路線最大）</a:t>
                      </a:r>
                      <a:endParaRPr lang="ja-JP" sz="1600" kern="100" dirty="0">
                        <a:effectLst/>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600" kern="100" dirty="0">
                          <a:effectLst/>
                        </a:rPr>
                        <a:t>大型車</a:t>
                      </a:r>
                    </a:p>
                    <a:p>
                      <a:pPr algn="ctr">
                        <a:lnSpc>
                          <a:spcPts val="1500"/>
                        </a:lnSpc>
                        <a:spcAft>
                          <a:spcPts val="0"/>
                        </a:spcAft>
                      </a:pPr>
                      <a:r>
                        <a:rPr lang="ja-JP" sz="1600" kern="100" dirty="0">
                          <a:effectLst/>
                        </a:rPr>
                        <a:t>混入率</a:t>
                      </a:r>
                      <a:r>
                        <a:rPr lang="en-US" sz="1600" kern="100" dirty="0">
                          <a:effectLst/>
                        </a:rPr>
                        <a:t>(%)</a:t>
                      </a:r>
                      <a:endParaRPr lang="ja-JP" sz="1600" kern="100" dirty="0">
                        <a:effectLst/>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600" dirty="0" smtClean="0">
                          <a:effectLst/>
                        </a:rPr>
                        <a:t>橋梁</a:t>
                      </a:r>
                      <a:endParaRPr lang="en-US" altLang="ja-JP" sz="1600" dirty="0" smtClean="0">
                        <a:effectLst/>
                      </a:endParaRPr>
                    </a:p>
                    <a:p>
                      <a:pPr algn="ctr">
                        <a:lnSpc>
                          <a:spcPts val="1500"/>
                        </a:lnSpc>
                        <a:spcAft>
                          <a:spcPts val="0"/>
                        </a:spcAft>
                      </a:pPr>
                      <a:r>
                        <a:rPr lang="en-US" sz="1600" dirty="0" smtClean="0">
                          <a:effectLst/>
                        </a:rPr>
                        <a:t>15m</a:t>
                      </a:r>
                      <a:r>
                        <a:rPr lang="ja-JP" sz="1600" dirty="0">
                          <a:effectLst/>
                        </a:rPr>
                        <a:t>以上 </a:t>
                      </a:r>
                      <a:endParaRPr lang="en-US" altLang="ja-JP" sz="1600" dirty="0" smtClean="0">
                        <a:effectLst/>
                      </a:endParaRPr>
                    </a:p>
                    <a:p>
                      <a:pPr algn="ctr">
                        <a:lnSpc>
                          <a:spcPts val="1500"/>
                        </a:lnSpc>
                        <a:spcAft>
                          <a:spcPts val="0"/>
                        </a:spcAft>
                      </a:pPr>
                      <a:r>
                        <a:rPr lang="ja-JP" sz="1600" dirty="0" smtClean="0">
                          <a:effectLst/>
                        </a:rPr>
                        <a:t>橋梁数 </a:t>
                      </a:r>
                      <a:endParaRPr lang="ja-JP" sz="1600" dirty="0">
                        <a:effectLst/>
                        <a:latin typeface="Century"/>
                      </a:endParaRPr>
                    </a:p>
                  </a:txBody>
                  <a:tcPr marL="68580" marR="68580" marT="0" marB="0" anchor="ctr"/>
                </a:tc>
              </a:tr>
              <a:tr h="427619">
                <a:tc>
                  <a:txBody>
                    <a:bodyPr/>
                    <a:lstStyle/>
                    <a:p>
                      <a:pPr algn="ctr">
                        <a:lnSpc>
                          <a:spcPts val="1500"/>
                        </a:lnSpc>
                        <a:spcAft>
                          <a:spcPts val="0"/>
                        </a:spcAft>
                      </a:pPr>
                      <a:r>
                        <a:rPr lang="ja-JP" sz="1600" kern="100" dirty="0">
                          <a:effectLst/>
                        </a:rPr>
                        <a:t>国道</a:t>
                      </a:r>
                      <a:r>
                        <a:rPr lang="en-US" sz="1600" kern="100" dirty="0">
                          <a:effectLst/>
                        </a:rPr>
                        <a:t>423</a:t>
                      </a:r>
                      <a:r>
                        <a:rPr lang="ja-JP" sz="1600" kern="100" dirty="0">
                          <a:effectLst/>
                        </a:rPr>
                        <a:t>号</a:t>
                      </a:r>
                      <a:endParaRPr lang="ja-JP" sz="1600" kern="100" dirty="0">
                        <a:effectLst/>
                        <a:latin typeface="Century"/>
                        <a:ea typeface="ＭＳ 明朝"/>
                        <a:cs typeface="Times New Roman"/>
                      </a:endParaRPr>
                    </a:p>
                  </a:txBody>
                  <a:tcPr marL="68580" marR="68580" marT="0" marB="0" anchor="ctr"/>
                </a:tc>
                <a:tc>
                  <a:txBody>
                    <a:bodyPr/>
                    <a:lstStyle/>
                    <a:p>
                      <a:pPr marL="133350" marR="66675" indent="-133350" algn="r">
                        <a:lnSpc>
                          <a:spcPts val="1500"/>
                        </a:lnSpc>
                        <a:spcAft>
                          <a:spcPts val="0"/>
                        </a:spcAft>
                      </a:pPr>
                      <a:r>
                        <a:rPr lang="en-US" altLang="ja-JP" sz="1600" kern="100" dirty="0" smtClean="0">
                          <a:effectLst/>
                        </a:rPr>
                        <a:t>132</a:t>
                      </a:r>
                      <a:r>
                        <a:rPr lang="en-US" sz="1600" kern="100" dirty="0" smtClean="0">
                          <a:effectLst/>
                        </a:rPr>
                        <a:t>,</a:t>
                      </a:r>
                      <a:r>
                        <a:rPr lang="en-US" altLang="ja-JP" sz="1600" kern="100" dirty="0" smtClean="0">
                          <a:effectLst/>
                        </a:rPr>
                        <a:t>4</a:t>
                      </a:r>
                      <a:r>
                        <a:rPr lang="en-US" sz="1600" kern="100" dirty="0" smtClean="0">
                          <a:effectLst/>
                        </a:rPr>
                        <a:t>48</a:t>
                      </a:r>
                      <a:endParaRPr lang="ja-JP" sz="1600" kern="100" dirty="0">
                        <a:effectLst/>
                        <a:latin typeface="Century"/>
                        <a:ea typeface="ＭＳ 明朝"/>
                        <a:cs typeface="Times New Roman"/>
                      </a:endParaRPr>
                    </a:p>
                  </a:txBody>
                  <a:tcPr marL="68580" marR="68580" marT="0" marB="0" anchor="ctr"/>
                </a:tc>
                <a:tc>
                  <a:txBody>
                    <a:bodyPr/>
                    <a:lstStyle/>
                    <a:p>
                      <a:pPr marL="133350" marR="66675" indent="-133350" algn="r">
                        <a:lnSpc>
                          <a:spcPts val="1500"/>
                        </a:lnSpc>
                        <a:spcAft>
                          <a:spcPts val="0"/>
                        </a:spcAft>
                      </a:pPr>
                      <a:r>
                        <a:rPr lang="en-US" sz="1600" kern="100" dirty="0">
                          <a:effectLst/>
                        </a:rPr>
                        <a:t>8.6</a:t>
                      </a:r>
                      <a:endParaRPr lang="ja-JP" sz="1600" kern="100" dirty="0">
                        <a:effectLst/>
                        <a:latin typeface="Century"/>
                        <a:ea typeface="ＭＳ 明朝"/>
                        <a:cs typeface="Times New Roman"/>
                      </a:endParaRPr>
                    </a:p>
                  </a:txBody>
                  <a:tcPr marL="68580" marR="68580" marT="0" marB="0" anchor="ctr"/>
                </a:tc>
                <a:tc>
                  <a:txBody>
                    <a:bodyPr/>
                    <a:lstStyle/>
                    <a:p>
                      <a:pPr marL="133350" marR="66675" indent="-133350" algn="r">
                        <a:lnSpc>
                          <a:spcPts val="1500"/>
                        </a:lnSpc>
                        <a:spcAft>
                          <a:spcPts val="0"/>
                        </a:spcAft>
                      </a:pPr>
                      <a:r>
                        <a:rPr lang="en-US" sz="1600" kern="100" dirty="0">
                          <a:effectLst/>
                        </a:rPr>
                        <a:t>32</a:t>
                      </a:r>
                      <a:endParaRPr lang="ja-JP" sz="1600" kern="100" dirty="0">
                        <a:effectLst/>
                        <a:latin typeface="Century"/>
                        <a:ea typeface="ＭＳ 明朝"/>
                        <a:cs typeface="Times New Roman"/>
                      </a:endParaRPr>
                    </a:p>
                  </a:txBody>
                  <a:tcPr marL="68580" marR="68580" marT="0" marB="0" anchor="ctr"/>
                </a:tc>
              </a:tr>
              <a:tr h="427619">
                <a:tc>
                  <a:txBody>
                    <a:bodyPr/>
                    <a:lstStyle/>
                    <a:p>
                      <a:pPr algn="ctr">
                        <a:lnSpc>
                          <a:spcPts val="1500"/>
                        </a:lnSpc>
                        <a:spcAft>
                          <a:spcPts val="0"/>
                        </a:spcAft>
                      </a:pPr>
                      <a:r>
                        <a:rPr lang="ja-JP" sz="1600" kern="100" dirty="0" smtClean="0">
                          <a:effectLst/>
                        </a:rPr>
                        <a:t>大阪中央</a:t>
                      </a:r>
                      <a:r>
                        <a:rPr lang="ja-JP" sz="1600" kern="100" dirty="0">
                          <a:effectLst/>
                        </a:rPr>
                        <a:t>環状線</a:t>
                      </a:r>
                      <a:endParaRPr lang="ja-JP" sz="1600" kern="100" dirty="0">
                        <a:effectLst/>
                        <a:latin typeface="Century"/>
                        <a:ea typeface="ＭＳ 明朝"/>
                        <a:cs typeface="Times New Roman"/>
                      </a:endParaRPr>
                    </a:p>
                  </a:txBody>
                  <a:tcPr marL="68580" marR="68580" marT="0" marB="0" anchor="ctr"/>
                </a:tc>
                <a:tc>
                  <a:txBody>
                    <a:bodyPr/>
                    <a:lstStyle/>
                    <a:p>
                      <a:pPr marR="66675" algn="r">
                        <a:lnSpc>
                          <a:spcPts val="1500"/>
                        </a:lnSpc>
                        <a:spcAft>
                          <a:spcPts val="0"/>
                        </a:spcAft>
                      </a:pPr>
                      <a:r>
                        <a:rPr lang="en-US" altLang="ja-JP" sz="1600" kern="100" dirty="0" smtClean="0">
                          <a:effectLst/>
                        </a:rPr>
                        <a:t>110</a:t>
                      </a:r>
                      <a:r>
                        <a:rPr lang="en-US" sz="1600" kern="100" dirty="0" smtClean="0">
                          <a:effectLst/>
                        </a:rPr>
                        <a:t>,</a:t>
                      </a:r>
                      <a:r>
                        <a:rPr lang="en-US" altLang="ja-JP" sz="1600" kern="100" dirty="0" smtClean="0">
                          <a:effectLst/>
                        </a:rPr>
                        <a:t>810</a:t>
                      </a:r>
                      <a:endParaRPr lang="ja-JP" sz="1600" kern="100" dirty="0">
                        <a:effectLst/>
                        <a:latin typeface="Century"/>
                        <a:ea typeface="ＭＳ 明朝"/>
                        <a:cs typeface="Times New Roman"/>
                      </a:endParaRPr>
                    </a:p>
                  </a:txBody>
                  <a:tcPr marL="68580" marR="68580" marT="0" marB="0" anchor="ctr"/>
                </a:tc>
                <a:tc>
                  <a:txBody>
                    <a:bodyPr/>
                    <a:lstStyle/>
                    <a:p>
                      <a:pPr marR="66675" algn="r">
                        <a:lnSpc>
                          <a:spcPts val="1500"/>
                        </a:lnSpc>
                        <a:spcAft>
                          <a:spcPts val="0"/>
                        </a:spcAft>
                      </a:pPr>
                      <a:r>
                        <a:rPr lang="en-US" sz="1600" kern="100">
                          <a:effectLst/>
                        </a:rPr>
                        <a:t>28.1</a:t>
                      </a:r>
                      <a:endParaRPr lang="ja-JP" sz="1600" kern="100">
                        <a:effectLst/>
                        <a:latin typeface="Century"/>
                        <a:ea typeface="ＭＳ 明朝"/>
                        <a:cs typeface="Times New Roman"/>
                      </a:endParaRPr>
                    </a:p>
                  </a:txBody>
                  <a:tcPr marL="68580" marR="68580" marT="0" marB="0" anchor="ctr"/>
                </a:tc>
                <a:tc>
                  <a:txBody>
                    <a:bodyPr/>
                    <a:lstStyle/>
                    <a:p>
                      <a:pPr marR="66675" algn="r">
                        <a:lnSpc>
                          <a:spcPts val="1500"/>
                        </a:lnSpc>
                        <a:spcAft>
                          <a:spcPts val="0"/>
                        </a:spcAft>
                      </a:pPr>
                      <a:r>
                        <a:rPr lang="en-US" sz="1600" kern="100" dirty="0" smtClean="0">
                          <a:effectLst/>
                        </a:rPr>
                        <a:t>11</a:t>
                      </a:r>
                      <a:r>
                        <a:rPr lang="en-US" altLang="ja-JP" sz="1600" kern="100" dirty="0" smtClean="0">
                          <a:effectLst/>
                        </a:rPr>
                        <a:t>3</a:t>
                      </a:r>
                      <a:endParaRPr lang="ja-JP" sz="1600" kern="100" dirty="0">
                        <a:effectLst/>
                        <a:latin typeface="Century"/>
                        <a:ea typeface="ＭＳ 明朝"/>
                        <a:cs typeface="Times New Roman"/>
                      </a:endParaRPr>
                    </a:p>
                  </a:txBody>
                  <a:tcPr marL="68580" marR="68580" marT="0" marB="0" anchor="ctr"/>
                </a:tc>
              </a:tr>
            </a:tbl>
          </a:graphicData>
        </a:graphic>
      </p:graphicFrame>
      <p:sp>
        <p:nvSpPr>
          <p:cNvPr id="27" name="正方形/長方形 26"/>
          <p:cNvSpPr/>
          <p:nvPr/>
        </p:nvSpPr>
        <p:spPr>
          <a:xfrm>
            <a:off x="498691" y="5695364"/>
            <a:ext cx="4320033" cy="253916"/>
          </a:xfrm>
          <a:prstGeom prst="rect">
            <a:avLst/>
          </a:prstGeom>
        </p:spPr>
        <p:txBody>
          <a:bodyPr wrap="square">
            <a:spAutoFit/>
          </a:bodyPr>
          <a:lstStyle/>
          <a:p>
            <a:r>
              <a:rPr lang="en-US" altLang="ja-JP" sz="1050" dirty="0" smtClean="0"/>
              <a:t>※</a:t>
            </a:r>
            <a:r>
              <a:rPr lang="ja-JP" altLang="en-US" sz="1050" dirty="0"/>
              <a:t>　平成</a:t>
            </a:r>
            <a:r>
              <a:rPr lang="en-US" altLang="ja-JP" sz="1050" dirty="0"/>
              <a:t>22</a:t>
            </a:r>
            <a:r>
              <a:rPr lang="ja-JP" altLang="en-US" sz="1050" dirty="0"/>
              <a:t>年度道路交通センサス（大阪府都市整備部交通道路室）</a:t>
            </a:r>
          </a:p>
        </p:txBody>
      </p:sp>
      <p:sp>
        <p:nvSpPr>
          <p:cNvPr id="28" name="正方形/長方形 27"/>
          <p:cNvSpPr/>
          <p:nvPr/>
        </p:nvSpPr>
        <p:spPr>
          <a:xfrm>
            <a:off x="793528" y="3556610"/>
            <a:ext cx="3706464" cy="338554"/>
          </a:xfrm>
          <a:prstGeom prst="rect">
            <a:avLst/>
          </a:prstGeom>
        </p:spPr>
        <p:txBody>
          <a:bodyPr wrap="none">
            <a:spAutoFit/>
          </a:bodyPr>
          <a:lstStyle/>
          <a:p>
            <a:r>
              <a:rPr lang="ja-JP" altLang="en-US" sz="1600" dirty="0"/>
              <a:t>国道</a:t>
            </a:r>
            <a:r>
              <a:rPr lang="en-US" altLang="ja-JP" sz="1600" dirty="0"/>
              <a:t>423</a:t>
            </a:r>
            <a:r>
              <a:rPr lang="ja-JP" altLang="en-US" sz="1600" dirty="0"/>
              <a:t>号、大阪中央環状線の交通量等</a:t>
            </a:r>
          </a:p>
        </p:txBody>
      </p:sp>
      <p:graphicFrame>
        <p:nvGraphicFramePr>
          <p:cNvPr id="9" name="グラフ 8"/>
          <p:cNvGraphicFramePr>
            <a:graphicFrameLocks/>
          </p:cNvGraphicFramePr>
          <p:nvPr>
            <p:extLst>
              <p:ext uri="{D42A27DB-BD31-4B8C-83A1-F6EECF244321}">
                <p14:modId xmlns:p14="http://schemas.microsoft.com/office/powerpoint/2010/main" val="30877550"/>
              </p:ext>
            </p:extLst>
          </p:nvPr>
        </p:nvGraphicFramePr>
        <p:xfrm>
          <a:off x="5148064" y="3725887"/>
          <a:ext cx="3731558"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5267770" y="3556610"/>
            <a:ext cx="3624710" cy="307777"/>
          </a:xfrm>
          <a:prstGeom prst="rect">
            <a:avLst/>
          </a:prstGeom>
        </p:spPr>
        <p:txBody>
          <a:bodyPr wrap="none">
            <a:spAutoFit/>
          </a:bodyPr>
          <a:lstStyle/>
          <a:p>
            <a:r>
              <a:rPr lang="ja-JP" altLang="en-US" sz="1400" dirty="0"/>
              <a:t>国道</a:t>
            </a:r>
            <a:r>
              <a:rPr lang="en-US" altLang="ja-JP" sz="1400" dirty="0"/>
              <a:t>423</a:t>
            </a:r>
            <a:r>
              <a:rPr lang="ja-JP" altLang="en-US" sz="1400" dirty="0"/>
              <a:t>号、大阪中央環状線</a:t>
            </a:r>
            <a:r>
              <a:rPr lang="ja-JP" altLang="en-US" sz="1400" dirty="0" smtClean="0"/>
              <a:t>の架設数の推移</a:t>
            </a:r>
            <a:endParaRPr lang="ja-JP" altLang="en-US" sz="1400"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5</a:t>
            </a:fld>
            <a:endParaRPr kumimoji="1" lang="ja-JP" altLang="en-US"/>
          </a:p>
        </p:txBody>
      </p:sp>
      <p:sp>
        <p:nvSpPr>
          <p:cNvPr id="5" name="角丸四角形 4"/>
          <p:cNvSpPr/>
          <p:nvPr/>
        </p:nvSpPr>
        <p:spPr>
          <a:xfrm>
            <a:off x="5796136" y="3895164"/>
            <a:ext cx="648072" cy="16940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5476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．検討課題</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13" name="テキスト ボックス 12"/>
          <p:cNvSpPr txBox="1"/>
          <p:nvPr/>
        </p:nvSpPr>
        <p:spPr>
          <a:xfrm>
            <a:off x="251520" y="1192684"/>
            <a:ext cx="7776862" cy="2308324"/>
          </a:xfrm>
          <a:prstGeom prst="rect">
            <a:avLst/>
          </a:prstGeom>
          <a:noFill/>
        </p:spPr>
        <p:txBody>
          <a:bodyPr wrap="square" rtlCol="0">
            <a:spAutoFit/>
          </a:bodyPr>
          <a:lstStyle/>
          <a:p>
            <a:pPr marL="536575" indent="-536575"/>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○大阪中央環状線や国道</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423</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号などの大幹線道路は、大阪</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の大動脈であり担う役割が大きい</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536575" indent="-536575"/>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現況の道路ネットワークに代替え機能を有する迂回路がない</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鉄道や高速道路等近接構造物</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○工事期間中は長期にわたり通行止等規制が必要</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 name="下矢印 4"/>
          <p:cNvSpPr/>
          <p:nvPr/>
        </p:nvSpPr>
        <p:spPr>
          <a:xfrm>
            <a:off x="1835696" y="3455458"/>
            <a:ext cx="2448272" cy="549606"/>
          </a:xfrm>
          <a:prstGeom prst="downArrow">
            <a:avLst>
              <a:gd name="adj1" fmla="val 50000"/>
              <a:gd name="adj2" fmla="val 60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39552" y="4005064"/>
            <a:ext cx="4896544" cy="2308324"/>
          </a:xfrm>
          <a:prstGeom prst="rect">
            <a:avLst/>
          </a:prstGeom>
          <a:noFill/>
        </p:spPr>
        <p:txBody>
          <a:bodyPr wrap="square" rtlCol="0">
            <a:spAutoFit/>
          </a:bodyPr>
          <a:lstStyle/>
          <a:p>
            <a:pPr marL="261938" indent="-261938"/>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○社会的影響度の大きい大幹線道路の橋梁について、将来に負担を残さないため、</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維持</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管理・更新の</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あり方の見極め</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が必要</a:t>
            </a:r>
            <a:endParaRPr lang="en-US" altLang="ja-JP"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○橋梁更新の</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最終判定フローにおける詳細な評価</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が必要</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6</a:t>
            </a:fld>
            <a:endParaRPr kumimoji="1" lang="ja-JP" altLang="en-US"/>
          </a:p>
        </p:txBody>
      </p:sp>
      <p:sp>
        <p:nvSpPr>
          <p:cNvPr id="10" name="正方形/長方形 9"/>
          <p:cNvSpPr/>
          <p:nvPr/>
        </p:nvSpPr>
        <p:spPr>
          <a:xfrm>
            <a:off x="5868144" y="6042774"/>
            <a:ext cx="2571538" cy="338554"/>
          </a:xfrm>
          <a:prstGeom prst="rect">
            <a:avLst/>
          </a:prstGeom>
        </p:spPr>
        <p:txBody>
          <a:bodyPr wrap="none">
            <a:spAutoFit/>
          </a:bodyPr>
          <a:lstStyle/>
          <a:p>
            <a:r>
              <a:rPr lang="ja-JP" altLang="ja-JP" sz="1600" dirty="0"/>
              <a:t>橋梁</a:t>
            </a:r>
            <a:r>
              <a:rPr lang="ja-JP" altLang="ja-JP" sz="1600" dirty="0" smtClean="0"/>
              <a:t>更新</a:t>
            </a:r>
            <a:r>
              <a:rPr lang="ja-JP" altLang="en-US" sz="1600" dirty="0" smtClean="0"/>
              <a:t>の最終</a:t>
            </a:r>
            <a:r>
              <a:rPr lang="ja-JP" altLang="ja-JP" sz="1600" dirty="0" smtClean="0"/>
              <a:t>判定フロー</a:t>
            </a:r>
            <a:endParaRPr lang="ja-JP" altLang="en-US" sz="1600" dirty="0"/>
          </a:p>
        </p:txBody>
      </p:sp>
      <p:grpSp>
        <p:nvGrpSpPr>
          <p:cNvPr id="11" name="グループ化 10"/>
          <p:cNvGrpSpPr/>
          <p:nvPr/>
        </p:nvGrpSpPr>
        <p:grpSpPr>
          <a:xfrm>
            <a:off x="5364088" y="3573016"/>
            <a:ext cx="3600400" cy="2685050"/>
            <a:chOff x="5364088" y="3429000"/>
            <a:chExt cx="3600400" cy="2685050"/>
          </a:xfrm>
        </p:grpSpPr>
        <p:sp>
          <p:nvSpPr>
            <p:cNvPr id="8" name="正方形/長方形 7"/>
            <p:cNvSpPr/>
            <p:nvPr/>
          </p:nvSpPr>
          <p:spPr>
            <a:xfrm>
              <a:off x="5364088" y="3429000"/>
              <a:ext cx="3600400" cy="2526601"/>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666509"/>
              <a:ext cx="3456383" cy="244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ひし形 6"/>
            <p:cNvSpPr/>
            <p:nvPr/>
          </p:nvSpPr>
          <p:spPr>
            <a:xfrm>
              <a:off x="6228185" y="4077072"/>
              <a:ext cx="2001709" cy="1353638"/>
            </a:xfrm>
            <a:prstGeom prst="diamon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10490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．検討の方向性</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5" name="テキスト ボックス 4"/>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a:t>
            </a:r>
            <a:r>
              <a:rPr lang="ja-JP" altLang="en-US" sz="2400" dirty="0" smtClean="0">
                <a:latin typeface="HGSｺﾞｼｯｸM" panose="020B0600000000000000" pitchFamily="50" charset="-128"/>
                <a:ea typeface="HGSｺﾞｼｯｸM" panose="020B0600000000000000" pitchFamily="50" charset="-128"/>
              </a:rPr>
              <a:t>）更新検討の視点</a:t>
            </a:r>
            <a:endParaRPr lang="ja-JP" altLang="en-US" sz="2400" dirty="0">
              <a:latin typeface="HGSｺﾞｼｯｸM" panose="020B0600000000000000" pitchFamily="50" charset="-128"/>
              <a:ea typeface="HGSｺﾞｼｯｸM" panose="020B0600000000000000" pitchFamily="50" charset="-128"/>
            </a:endParaRPr>
          </a:p>
        </p:txBody>
      </p:sp>
      <p:sp>
        <p:nvSpPr>
          <p:cNvPr id="7" name="テキスト ボックス 6"/>
          <p:cNvSpPr txBox="1"/>
          <p:nvPr/>
        </p:nvSpPr>
        <p:spPr>
          <a:xfrm>
            <a:off x="755576" y="1628800"/>
            <a:ext cx="8144175" cy="3077766"/>
          </a:xfrm>
          <a:prstGeom prst="rect">
            <a:avLst/>
          </a:prstGeom>
          <a:noFill/>
        </p:spPr>
        <p:txBody>
          <a:bodyPr wrap="square" rtlCol="0">
            <a:spAutoFit/>
          </a:bodyPr>
          <a:lstStyle/>
          <a:p>
            <a:pPr marL="457200" indent="-457200">
              <a:spcAft>
                <a:spcPts val="1200"/>
              </a:spcAft>
              <a:buFont typeface="Wingdings" panose="05000000000000000000" pitchFamily="2" charset="2"/>
              <a:buChar char="Ø"/>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架橋</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位置、現地条件等に応じたあり方検討を行う</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spcAft>
                <a:spcPts val="1200"/>
              </a:spcAft>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○架橋位置による視点（河川・道路・鉄道跨ぎ など）</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spcAft>
                <a:spcPts val="1200"/>
              </a:spcAft>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○更新検討に</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影響を与える</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要因による視点</a:t>
            </a:r>
            <a:endPar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a:spcAft>
                <a:spcPts val="1200"/>
              </a:spcAft>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・迂回</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路の設定可否（側道有無 など）</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a:spcAft>
                <a:spcPts val="1200"/>
              </a:spcAft>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・用地確保の</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要否、近接構造物との干渉、工事費</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a:spcAft>
                <a:spcPts val="1200"/>
              </a:spcAft>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・渋滞</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等社会的</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損失</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7</a:t>
            </a:fld>
            <a:endParaRPr kumimoji="1" lang="ja-JP" altLang="en-US"/>
          </a:p>
        </p:txBody>
      </p:sp>
    </p:spTree>
    <p:extLst>
      <p:ext uri="{BB962C8B-B14F-4D97-AF65-F5344CB8AC3E}">
        <p14:creationId xmlns:p14="http://schemas.microsoft.com/office/powerpoint/2010/main" val="3199091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．検討の方向性</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13" name="テキスト ボックス 12"/>
          <p:cNvSpPr txBox="1"/>
          <p:nvPr/>
        </p:nvSpPr>
        <p:spPr>
          <a:xfrm>
            <a:off x="755576" y="1559689"/>
            <a:ext cx="7992888" cy="4893647"/>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u="sng" dirty="0" smtClean="0">
                <a:latin typeface="HGSｺﾞｼｯｸM" panose="020B0600000000000000" pitchFamily="50" charset="-128"/>
                <a:ea typeface="HGSｺﾞｼｯｸM" panose="020B0600000000000000" pitchFamily="50" charset="-128"/>
                <a:cs typeface="Meiryo UI" panose="020B0604030504040204" pitchFamily="50" charset="-128"/>
              </a:rPr>
              <a:t>平成２７年度における検討</a:t>
            </a:r>
            <a:endParaRPr lang="en-US" altLang="ja-JP" sz="2400" u="sng"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○橋梁更新の最終判定を行うため、</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架橋位置毎に考慮す</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べき要因を</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検討</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する。</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標準的な条件（跨道橋）におけるケーススタディ</a:t>
            </a:r>
            <a:endParaRPr lang="en-US" altLang="ja-JP"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1262063" indent="-1262063" defTabSz="1524000"/>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迂回</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路（交通流の確保）、規制期間（影響期間）、費用等の視点で</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施工方法を複数案検討</a:t>
            </a:r>
            <a:endParaRPr lang="en-US" altLang="ja-JP"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1524000" indent="-1524000" defTabSz="1524000"/>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400" u="sng" dirty="0" smtClean="0">
                <a:latin typeface="HGSｺﾞｼｯｸM" panose="020B0600000000000000" pitchFamily="50" charset="-128"/>
                <a:ea typeface="HGSｺﾞｼｯｸM" panose="020B0600000000000000" pitchFamily="50" charset="-128"/>
                <a:cs typeface="Meiryo UI" panose="020B0604030504040204" pitchFamily="50" charset="-128"/>
              </a:rPr>
              <a:t>平成２８年度における検討</a:t>
            </a:r>
            <a:endParaRPr lang="en-US" altLang="ja-JP" sz="2400" u="sng"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○上記検討ケースにおける社会的</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影響</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渋滞</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損失</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等</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を</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算定し</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、維持管理・更新のあり方検討を</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行う</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900113"/>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○跨道橋以外の標準的</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なケースについても、必要に応じてケーススタディを行う等</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、維持管理・更新</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の</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あり方の検討を行う</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下矢印 3"/>
          <p:cNvSpPr/>
          <p:nvPr/>
        </p:nvSpPr>
        <p:spPr>
          <a:xfrm>
            <a:off x="3419872" y="3933056"/>
            <a:ext cx="2448272" cy="216024"/>
          </a:xfrm>
          <a:prstGeom prst="downArrow">
            <a:avLst>
              <a:gd name="adj1" fmla="val 50000"/>
              <a:gd name="adj2" fmla="val 60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8</a:t>
            </a:fld>
            <a:endParaRPr kumimoji="1" lang="ja-JP" altLang="en-US"/>
          </a:p>
        </p:txBody>
      </p:sp>
      <p:sp>
        <p:nvSpPr>
          <p:cNvPr id="7" name="テキスト ボックス 6"/>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２</a:t>
            </a:r>
            <a:r>
              <a:rPr lang="ja-JP" altLang="en-US" sz="2400" dirty="0" smtClean="0">
                <a:latin typeface="HGSｺﾞｼｯｸM" panose="020B0600000000000000" pitchFamily="50" charset="-128"/>
                <a:ea typeface="HGSｺﾞｼｯｸM" panose="020B0600000000000000" pitchFamily="50" charset="-128"/>
              </a:rPr>
              <a:t>）更新検討の進め方</a:t>
            </a:r>
            <a:endParaRPr lang="ja-JP" altLang="en-US" sz="24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137196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．検討の方向性</a:t>
            </a:r>
            <a:endParaRPr lang="ja-JP" altLang="en-US" dirty="0">
              <a:latin typeface="HGSｺﾞｼｯｸM" panose="020B0600000000000000" pitchFamily="50" charset="-128"/>
              <a:ea typeface="HGSｺﾞｼｯｸM" panose="020B0600000000000000" pitchFamily="50" charset="-128"/>
            </a:endParaRPr>
          </a:p>
        </p:txBody>
      </p:sp>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資料５</a:t>
            </a:r>
            <a:endParaRPr kumimoji="1" lang="ja-JP" altLang="en-US" dirty="0"/>
          </a:p>
        </p:txBody>
      </p:sp>
      <p:sp>
        <p:nvSpPr>
          <p:cNvPr id="5" name="テキスト ボックス 4"/>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a:t>
            </a:r>
            <a:r>
              <a:rPr lang="ja-JP" altLang="en-US" sz="2400" dirty="0" smtClean="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rPr>
              <a:t>架橋</a:t>
            </a:r>
            <a:r>
              <a:rPr lang="ja-JP" altLang="en-US" sz="2400" dirty="0" smtClean="0">
                <a:latin typeface="HGSｺﾞｼｯｸM" panose="020B0600000000000000" pitchFamily="50" charset="-128"/>
                <a:ea typeface="HGSｺﾞｼｯｸM" panose="020B0600000000000000" pitchFamily="50" charset="-128"/>
              </a:rPr>
              <a:t>位置による分類と評価指標の検討</a:t>
            </a:r>
            <a:endParaRPr lang="ja-JP" altLang="en-US" sz="2400" dirty="0">
              <a:latin typeface="HGSｺﾞｼｯｸM" panose="020B0600000000000000" pitchFamily="50" charset="-128"/>
              <a:ea typeface="HGSｺﾞｼｯｸM" panose="020B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711219416"/>
              </p:ext>
            </p:extLst>
          </p:nvPr>
        </p:nvGraphicFramePr>
        <p:xfrm>
          <a:off x="858169" y="3861047"/>
          <a:ext cx="7602263" cy="2185531"/>
        </p:xfrm>
        <a:graphic>
          <a:graphicData uri="http://schemas.openxmlformats.org/drawingml/2006/table">
            <a:tbl>
              <a:tblPr firstRow="1" firstCol="1" bandRow="1">
                <a:tableStyleId>{616DA210-FB5B-4158-B5E0-FEB733F419BA}</a:tableStyleId>
              </a:tblPr>
              <a:tblGrid>
                <a:gridCol w="1625599"/>
                <a:gridCol w="1224136"/>
                <a:gridCol w="1080120"/>
                <a:gridCol w="1224136"/>
                <a:gridCol w="1224136"/>
                <a:gridCol w="1224136"/>
              </a:tblGrid>
              <a:tr h="474014">
                <a:tc rowSpan="2">
                  <a:txBody>
                    <a:bodyPr/>
                    <a:lstStyle/>
                    <a:p>
                      <a:pPr algn="ctr"/>
                      <a:r>
                        <a:rPr lang="ja-JP" altLang="en-US" sz="1800" dirty="0" smtClean="0"/>
                        <a:t>架橋位置</a:t>
                      </a:r>
                      <a:endParaRPr lang="ja-JP" altLang="en-US" sz="1800" dirty="0"/>
                    </a:p>
                  </a:txBody>
                  <a:tcPr marL="25400" marR="25400" marT="0" marB="0" anchor="ctr">
                    <a:lnB w="38100" cap="flat" cmpd="sng" algn="ctr">
                      <a:solidFill>
                        <a:schemeClr val="tx1"/>
                      </a:solidFill>
                      <a:prstDash val="solid"/>
                      <a:round/>
                      <a:headEnd type="none" w="med" len="med"/>
                      <a:tailEnd type="none" w="med" len="med"/>
                    </a:lnB>
                  </a:tcPr>
                </a:tc>
                <a:tc gridSpan="5">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ja-JP" altLang="en-US" sz="1800" dirty="0" smtClean="0"/>
                        <a:t>更新検討に影響を与える要因</a:t>
                      </a:r>
                    </a:p>
                  </a:txBody>
                  <a:tcPr marL="25400" marR="254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marL="0" marR="0" indent="0" algn="ctr" defTabSz="914400" rtl="0" eaLnBrk="1" fontAlgn="auto" latinLnBrk="0" hangingPunct="1">
                        <a:lnSpc>
                          <a:spcPts val="1800"/>
                        </a:lnSpc>
                        <a:spcBef>
                          <a:spcPts val="0"/>
                        </a:spcBef>
                        <a:spcAft>
                          <a:spcPts val="0"/>
                        </a:spcAft>
                        <a:buClrTx/>
                        <a:buSzTx/>
                        <a:buFontTx/>
                        <a:buNone/>
                        <a:tabLst/>
                        <a:defRPr/>
                      </a:pPr>
                      <a:endParaRPr lang="ja-JP" altLang="en-US" sz="1600" dirty="0" smtClean="0"/>
                    </a:p>
                  </a:txBody>
                  <a:tcPr marL="25400" marR="254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ts val="1800"/>
                        </a:lnSpc>
                        <a:spcBef>
                          <a:spcPts val="0"/>
                        </a:spcBef>
                        <a:spcAft>
                          <a:spcPts val="0"/>
                        </a:spcAft>
                        <a:buClrTx/>
                        <a:buSzTx/>
                        <a:buFontTx/>
                        <a:buNone/>
                        <a:tabLst/>
                        <a:defRPr/>
                      </a:pPr>
                      <a:endParaRPr lang="ja-JP" altLang="en-US" sz="1600" dirty="0" smtClean="0"/>
                    </a:p>
                  </a:txBody>
                  <a:tcPr marL="25400" marR="254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ts val="1800"/>
                        </a:lnSpc>
                        <a:spcBef>
                          <a:spcPts val="0"/>
                        </a:spcBef>
                        <a:spcAft>
                          <a:spcPts val="0"/>
                        </a:spcAft>
                        <a:buClrTx/>
                        <a:buSzTx/>
                        <a:buFontTx/>
                        <a:buNone/>
                        <a:tabLst/>
                        <a:defRPr/>
                      </a:pPr>
                      <a:endParaRPr lang="ja-JP" altLang="en-US" sz="1600" dirty="0" smtClean="0"/>
                    </a:p>
                  </a:txBody>
                  <a:tcPr marL="25400" marR="254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457456">
                <a:tc vMerge="1">
                  <a:txBody>
                    <a:bodyPr/>
                    <a:lstStyle/>
                    <a:p>
                      <a:endParaRPr kumimoji="1" lang="ja-JP" altLang="en-US"/>
                    </a:p>
                  </a:txBody>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ja-JP" altLang="en-US" sz="1600" dirty="0" smtClean="0"/>
                        <a:t>迂回路</a:t>
                      </a: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ja-JP" altLang="en-US" sz="1600" dirty="0" smtClean="0"/>
                        <a:t>用地確保</a:t>
                      </a: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ja-JP" altLang="en-US" sz="1600" dirty="0" smtClean="0"/>
                        <a:t>近接構造物</a:t>
                      </a:r>
                    </a:p>
                  </a:txBody>
                  <a:tcPr marL="25400" marR="254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ja-JP" altLang="en-US" sz="1600" dirty="0" smtClean="0"/>
                        <a:t>工事費</a:t>
                      </a:r>
                    </a:p>
                  </a:txBody>
                  <a:tcPr marL="25400" marR="254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ja-JP" altLang="en-US" sz="1600" dirty="0" smtClean="0"/>
                        <a:t>社会的損失</a:t>
                      </a:r>
                    </a:p>
                  </a:txBody>
                  <a:tcPr marL="25400" marR="254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422851">
                <a:tc>
                  <a:txBody>
                    <a:bodyPr/>
                    <a:lstStyle/>
                    <a:p>
                      <a:pPr algn="ctr"/>
                      <a:r>
                        <a:rPr lang="ja-JP" altLang="en-US" sz="1800" dirty="0" smtClean="0"/>
                        <a:t>①渡河橋</a:t>
                      </a:r>
                      <a:endParaRPr lang="ja-JP" altLang="en-US" sz="1800" dirty="0"/>
                    </a:p>
                  </a:txBody>
                  <a:tcPr marL="25400" marR="25400" marT="0"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r>
              <a:tr h="415605">
                <a:tc>
                  <a:txBody>
                    <a:bodyPr/>
                    <a:lstStyle/>
                    <a:p>
                      <a:pPr algn="ctr"/>
                      <a:r>
                        <a:rPr lang="ja-JP" altLang="en-US" sz="1800" dirty="0" smtClean="0"/>
                        <a:t>②跨線橋</a:t>
                      </a:r>
                      <a:endParaRPr lang="ja-JP" altLang="en-US" sz="1800" dirty="0"/>
                    </a:p>
                  </a:txBody>
                  <a:tcPr marL="25400" marR="25400" marT="0" marB="0" anchor="ctr">
                    <a:lnR w="12700" cap="flat" cmpd="sng" algn="ctr">
                      <a:solidFill>
                        <a:schemeClr val="tx1"/>
                      </a:solidFill>
                      <a:prstDash val="solid"/>
                      <a:round/>
                      <a:headEnd type="none" w="med" len="med"/>
                      <a:tailEnd type="none" w="med" len="med"/>
                    </a:lnR>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L w="12700" cap="flat" cmpd="sng" algn="ctr">
                      <a:solidFill>
                        <a:schemeClr val="tx1"/>
                      </a:solidFill>
                      <a:prstDash val="solid"/>
                      <a:round/>
                      <a:headEnd type="none" w="med" len="med"/>
                      <a:tailEnd type="none" w="med" len="med"/>
                    </a:lnL>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R w="12700" cap="flat" cmpd="sng" algn="ctr">
                      <a:solidFill>
                        <a:schemeClr val="tx1"/>
                      </a:solidFill>
                      <a:prstDash val="solid"/>
                      <a:round/>
                      <a:headEnd type="none" w="med" len="med"/>
                      <a:tailEnd type="none" w="med" len="med"/>
                    </a:lnR>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L w="12700" cap="flat" cmpd="sng" algn="ctr">
                      <a:solidFill>
                        <a:schemeClr val="tx1"/>
                      </a:solidFill>
                      <a:prstDash val="solid"/>
                      <a:round/>
                      <a:headEnd type="none" w="med" len="med"/>
                      <a:tailEnd type="none" w="med" len="med"/>
                    </a:lnL>
                  </a:tcPr>
                </a:tc>
              </a:tr>
              <a:tr h="415605">
                <a:tc>
                  <a:txBody>
                    <a:bodyPr/>
                    <a:lstStyle/>
                    <a:p>
                      <a:pPr algn="ctr"/>
                      <a:r>
                        <a:rPr lang="ja-JP" altLang="en-US" sz="1800" dirty="0" smtClean="0"/>
                        <a:t>③跨道橋</a:t>
                      </a:r>
                      <a:endParaRPr lang="en-US" altLang="ja-JP" sz="1800" dirty="0" smtClean="0"/>
                    </a:p>
                  </a:txBody>
                  <a:tcPr marL="25400" marR="25400" marT="0" marB="0" anchor="ctr">
                    <a:lnR w="12700" cap="flat" cmpd="sng" algn="ctr">
                      <a:solidFill>
                        <a:schemeClr val="tx1"/>
                      </a:solidFill>
                      <a:prstDash val="solid"/>
                      <a:round/>
                      <a:headEnd type="none" w="med" len="med"/>
                      <a:tailEnd type="none" w="med" len="med"/>
                    </a:lnR>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L w="12700" cap="flat" cmpd="sng" algn="ctr">
                      <a:solidFill>
                        <a:schemeClr val="tx1"/>
                      </a:solidFill>
                      <a:prstDash val="solid"/>
                      <a:round/>
                      <a:headEnd type="none" w="med" len="med"/>
                      <a:tailEnd type="none" w="med" len="med"/>
                    </a:lnL>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R w="12700" cap="flat" cmpd="sng" algn="ctr">
                      <a:solidFill>
                        <a:schemeClr val="tx1"/>
                      </a:solidFill>
                      <a:prstDash val="solid"/>
                      <a:round/>
                      <a:headEnd type="none" w="med" len="med"/>
                      <a:tailEnd type="none" w="med" len="med"/>
                    </a:lnR>
                  </a:tcPr>
                </a:tc>
                <a:tc>
                  <a:txBody>
                    <a:bodyPr/>
                    <a:lstStyle/>
                    <a:p>
                      <a:pPr marL="0" indent="0" algn="ctr">
                        <a:lnSpc>
                          <a:spcPts val="1800"/>
                        </a:lnSpc>
                        <a:spcAft>
                          <a:spcPts val="0"/>
                        </a:spcAft>
                      </a:pPr>
                      <a:endParaRPr lang="ja-JP" sz="1600" dirty="0">
                        <a:effectLst/>
                        <a:latin typeface="+mn-ea"/>
                        <a:ea typeface="+mn-ea"/>
                        <a:cs typeface="Times New Roman" panose="02020603050405020304" pitchFamily="18" charset="0"/>
                      </a:endParaRPr>
                    </a:p>
                  </a:txBody>
                  <a:tcPr marL="25400" marR="25400" marT="0" marB="0" anchor="ctr">
                    <a:lnL w="12700" cap="flat" cmpd="sng" algn="ctr">
                      <a:solidFill>
                        <a:schemeClr val="tx1"/>
                      </a:solidFill>
                      <a:prstDash val="solid"/>
                      <a:round/>
                      <a:headEnd type="none" w="med" len="med"/>
                      <a:tailEnd type="none" w="med" len="med"/>
                    </a:lnL>
                  </a:tcPr>
                </a:tc>
              </a:tr>
            </a:tbl>
          </a:graphicData>
        </a:graphic>
      </p:graphicFrame>
      <p:sp>
        <p:nvSpPr>
          <p:cNvPr id="7" name="テキスト ボックス 6"/>
          <p:cNvSpPr txBox="1"/>
          <p:nvPr/>
        </p:nvSpPr>
        <p:spPr>
          <a:xfrm>
            <a:off x="755576" y="1609923"/>
            <a:ext cx="8144175" cy="2092881"/>
          </a:xfrm>
          <a:prstGeom prst="rect">
            <a:avLst/>
          </a:prstGeom>
          <a:noFill/>
        </p:spPr>
        <p:txBody>
          <a:bodyPr wrap="square" rtlCol="0">
            <a:spAutoFit/>
          </a:bodyPr>
          <a:lstStyle/>
          <a:p>
            <a:pPr marL="457200" indent="-457200">
              <a:spcAft>
                <a:spcPts val="1200"/>
              </a:spcAft>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架橋位置（河川・道路・鉄道跨ぎ）による分類</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更新検討に</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影響を与える</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要因</a:t>
            </a:r>
            <a:endPar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○迂回路の設定可否（側道有無 など）</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○用地</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確保</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の</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要否、近接構造物との干渉、工事費</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○渋滞等社会的</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損失</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9</a:t>
            </a:fld>
            <a:endParaRPr kumimoji="1" lang="ja-JP" altLang="en-US"/>
          </a:p>
        </p:txBody>
      </p:sp>
    </p:spTree>
    <p:extLst>
      <p:ext uri="{BB962C8B-B14F-4D97-AF65-F5344CB8AC3E}">
        <p14:creationId xmlns:p14="http://schemas.microsoft.com/office/powerpoint/2010/main" val="41516417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C7ADBD6-3E06-4A22-9F12-B4B3B227DF50}">
  <ds:schemaRefs>
    <ds:schemaRef ds:uri="http://schemas.microsoft.com/sharepoint/v3/contenttype/forms"/>
  </ds:schemaRefs>
</ds:datastoreItem>
</file>

<file path=customXml/itemProps2.xml><?xml version="1.0" encoding="utf-8"?>
<ds:datastoreItem xmlns:ds="http://schemas.openxmlformats.org/officeDocument/2006/customXml" ds:itemID="{9126BCFA-A113-4B0D-B323-C42B8AA12F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00BCEF-5A23-4458-87E2-81BADE0A8F0D}">
  <ds:schemaRefs>
    <ds:schemaRef ds:uri="http://schemas.openxmlformats.org/package/2006/metadata/core-properties"/>
    <ds:schemaRef ds:uri="http://purl.org/dc/dcmitype/"/>
    <ds:schemaRef ds:uri="http://www.w3.org/XML/1998/namespace"/>
    <ds:schemaRef ds:uri="http://schemas.microsoft.com/office/2006/documentManagement/types"/>
    <ds:schemaRef ds:uri="http://purl.org/dc/elements/1.1/"/>
    <ds:schemaRef ds:uri="http://schemas.microsoft.com/sharepoint/v3"/>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Origin</Template>
  <TotalTime>7436</TotalTime>
  <Words>848</Words>
  <Application>Microsoft Office PowerPoint</Application>
  <PresentationFormat>画面に合わせる (4:3)</PresentationFormat>
  <Paragraphs>226</Paragraphs>
  <Slides>18</Slides>
  <Notes>3</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アース</vt:lpstr>
      <vt:lpstr>大幹線道路における橋梁群の 維持管理・更新のあり方について　　</vt:lpstr>
      <vt:lpstr>PowerPoint プレゼンテーション</vt:lpstr>
      <vt:lpstr>１．大幹線道路の現状</vt:lpstr>
      <vt:lpstr>１．大幹線道路の現状</vt:lpstr>
      <vt:lpstr>１．大幹線道路の現状</vt:lpstr>
      <vt:lpstr>２．検討課題</vt:lpstr>
      <vt:lpstr>３．検討の方向性</vt:lpstr>
      <vt:lpstr>３．検討の方向性</vt:lpstr>
      <vt:lpstr>３．検討の方向性</vt:lpstr>
      <vt:lpstr>３．検討の方向性</vt:lpstr>
      <vt:lpstr>４．更新方法の検討</vt:lpstr>
      <vt:lpstr>４．更新方法の検討</vt:lpstr>
      <vt:lpstr>４．更新方法の検討</vt:lpstr>
      <vt:lpstr>４．更新方法の検討</vt:lpstr>
      <vt:lpstr>４．更新方法の検討</vt:lpstr>
      <vt:lpstr>４．更新方法の検討</vt:lpstr>
      <vt:lpstr>４．更新方法の検討</vt:lpstr>
      <vt:lpstr>５．まとめ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221</cp:revision>
  <cp:lastPrinted>2015-12-21T00:21:09Z</cp:lastPrinted>
  <dcterms:created xsi:type="dcterms:W3CDTF">2015-11-17T02:43:53Z</dcterms:created>
  <dcterms:modified xsi:type="dcterms:W3CDTF">2015-12-21T04:00:21Z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