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2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3"/>
  </p:notesMasterIdLst>
  <p:sldIdLst>
    <p:sldId id="256" r:id="rId2"/>
    <p:sldId id="398" r:id="rId3"/>
    <p:sldId id="295" r:id="rId4"/>
    <p:sldId id="315" r:id="rId5"/>
    <p:sldId id="382" r:id="rId6"/>
    <p:sldId id="383" r:id="rId7"/>
    <p:sldId id="319" r:id="rId8"/>
    <p:sldId id="314" r:id="rId9"/>
    <p:sldId id="317" r:id="rId10"/>
    <p:sldId id="318" r:id="rId11"/>
    <p:sldId id="320" r:id="rId12"/>
    <p:sldId id="363" r:id="rId13"/>
    <p:sldId id="365" r:id="rId14"/>
    <p:sldId id="364" r:id="rId15"/>
    <p:sldId id="323" r:id="rId16"/>
    <p:sldId id="326" r:id="rId17"/>
    <p:sldId id="366" r:id="rId18"/>
    <p:sldId id="324" r:id="rId19"/>
    <p:sldId id="367" r:id="rId20"/>
    <p:sldId id="368" r:id="rId21"/>
    <p:sldId id="369" r:id="rId22"/>
    <p:sldId id="370" r:id="rId23"/>
    <p:sldId id="399" r:id="rId24"/>
    <p:sldId id="405" r:id="rId25"/>
    <p:sldId id="406" r:id="rId26"/>
    <p:sldId id="407" r:id="rId27"/>
    <p:sldId id="408" r:id="rId28"/>
    <p:sldId id="409" r:id="rId29"/>
    <p:sldId id="343" r:id="rId30"/>
    <p:sldId id="384" r:id="rId31"/>
    <p:sldId id="385" r:id="rId32"/>
    <p:sldId id="387" r:id="rId33"/>
    <p:sldId id="386" r:id="rId34"/>
    <p:sldId id="388" r:id="rId35"/>
    <p:sldId id="403" r:id="rId36"/>
    <p:sldId id="390" r:id="rId37"/>
    <p:sldId id="392" r:id="rId38"/>
    <p:sldId id="393" r:id="rId39"/>
    <p:sldId id="404" r:id="rId40"/>
    <p:sldId id="395" r:id="rId41"/>
    <p:sldId id="397" r:id="rId4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3" clrIdx="0"/>
  <p:cmAuthor id="1" name="谷　直彦" initials="谷　直彦" lastIdx="1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6290" autoAdjust="0"/>
  </p:normalViewPr>
  <p:slideViewPr>
    <p:cSldViewPr>
      <p:cViewPr>
        <p:scale>
          <a:sx n="70" d="100"/>
          <a:sy n="70" d="100"/>
        </p:scale>
        <p:origin x="-132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ECF6F7F8-8913-4732-AEA3-7F832FCF49E4}" type="datetimeFigureOut">
              <a:rPr kumimoji="1" lang="ja-JP" altLang="en-US" smtClean="0"/>
              <a:t>2015/12/21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fld id="{D4BCAE0A-04A6-44E7-8303-E905FD2E5272}" type="datetime1">
              <a:rPr kumimoji="1" lang="ja-JP" altLang="en-US" smtClean="0"/>
              <a:t>2015/12/21</a:t>
            </a:fld>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資料４</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D2F578A4-CF70-4D02-B7F6-D97A5EE7DBB7}" type="datetime1">
              <a:rPr kumimoji="1" lang="ja-JP" altLang="en-US" smtClean="0"/>
              <a:t>2015/12/21</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fld id="{A7A09B75-2A92-431E-A71B-F511E7542079}" type="datetime1">
              <a:rPr kumimoji="1" lang="ja-JP" altLang="en-US" smtClean="0"/>
              <a:t>2015/12/21</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fld id="{3F57D5AE-5A1D-4001-AD73-3A8AA1DF1FDC}" type="datetime1">
              <a:rPr kumimoji="1" lang="ja-JP" altLang="en-US" smtClean="0"/>
              <a:t>2015/12/21</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fld id="{7F0C3C94-1AD5-42E0-A31D-CFF7AFE83D99}" type="datetime1">
              <a:rPr kumimoji="1" lang="ja-JP" altLang="en-US" smtClean="0"/>
              <a:t>2015/12/21</a:t>
            </a:fld>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資料４</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fld id="{A3A0C119-0A0D-4FDE-92F8-49AD87ECB351}" type="datetime1">
              <a:rPr kumimoji="1" lang="ja-JP" altLang="en-US" smtClean="0"/>
              <a:t>2015/12/21</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資料４</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fld id="{67703E62-CF8A-43F6-B051-18E0F06EE7E3}" type="datetime1">
              <a:rPr kumimoji="1" lang="ja-JP" altLang="en-US" smtClean="0"/>
              <a:t>2015/12/21</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資料４</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p:txBody>
          <a:bodyPr/>
          <a:lstStyle/>
          <a:p>
            <a:fld id="{AE1648C1-4D64-4E1E-9158-718CF9D41FC6}" type="datetime1">
              <a:rPr kumimoji="1" lang="ja-JP" altLang="en-US" smtClean="0"/>
              <a:t>2015/12/21</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資料４</a:t>
            </a:r>
            <a:endParaRPr kumimoji="1" lang="ja-JP" altLang="en-US"/>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C223DAC-3F2A-46A8-8D41-4CE515D91F16}" type="datetime1">
              <a:rPr kumimoji="1" lang="ja-JP" altLang="en-US" smtClean="0"/>
              <a:t>2015/12/21</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資料４</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ACA04B1D-9D72-4A18-BE2E-6CAE528E0C84}" type="datetime1">
              <a:rPr kumimoji="1" lang="ja-JP" altLang="en-US" smtClean="0"/>
              <a:t>2015/12/21</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資料４</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fld id="{A022AB4F-DE9D-42CC-BB4C-967CC1A63540}" type="datetime1">
              <a:rPr kumimoji="1" lang="ja-JP" altLang="en-US" smtClean="0"/>
              <a:t>2015/12/21</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資料４</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628A84B-BD5C-4301-8F07-DC8BA6694015}" type="datetime1">
              <a:rPr kumimoji="1" lang="ja-JP" altLang="en-US" smtClean="0"/>
              <a:t>2015/12/21</a:t>
            </a:fld>
            <a:endParaRPr kumimoji="1" lang="ja-JP" altLang="en-US"/>
          </a:p>
        </p:txBody>
      </p:sp>
      <p:sp>
        <p:nvSpPr>
          <p:cNvPr id="3" name="フッター プレースホルダー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資料４</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a:body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橋梁更新判定フローによる更新すべき施設の抽出について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p:txBody>
          <a:bodyPr>
            <a:noAutofit/>
          </a:bodyPr>
          <a:lstStyle/>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年度第</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回大阪府</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都市基盤施設維持管理技術審議会</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br>
            <a:endParaRPr kumimoji="1"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資料４</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図 46" descr="説明: 富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696" y="1196752"/>
            <a:ext cx="3083332"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624" y="1196752"/>
            <a:ext cx="3073365" cy="2303998"/>
          </a:xfrm>
          <a:prstGeom prst="rect">
            <a:avLst/>
          </a:prstGeom>
        </p:spPr>
      </p:pic>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a:t>
            </a:fld>
            <a:endParaRPr kumimoji="1" lang="ja-JP" altLang="en-US"/>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図 9"/>
          <p:cNvPicPr>
            <a:picLocks noChangeAspect="1" noChangeArrowheads="1"/>
          </p:cNvPicPr>
          <p:nvPr/>
        </p:nvPicPr>
        <p:blipFill rotWithShape="1">
          <a:blip r:embed="rId3">
            <a:extLst>
              <a:ext uri="{28A0092B-C50C-407E-A947-70E740481C1C}">
                <a14:useLocalDpi xmlns:a14="http://schemas.microsoft.com/office/drawing/2010/main" val="0"/>
              </a:ext>
            </a:extLst>
          </a:blip>
          <a:srcRect t="10002" r="2737"/>
          <a:stretch/>
        </p:blipFill>
        <p:spPr bwMode="auto">
          <a:xfrm>
            <a:off x="692795" y="4595642"/>
            <a:ext cx="3447157"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２．維持管理の現状</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３）予防保全の取組み（</a:t>
            </a:r>
            <a:r>
              <a:rPr lang="en-US" altLang="ja-JP" sz="2400" dirty="0" smtClean="0">
                <a:latin typeface="HGSｺﾞｼｯｸM" panose="020B0600000000000000" pitchFamily="50" charset="-128"/>
                <a:ea typeface="HGSｺﾞｼｯｸM" panose="020B0600000000000000" pitchFamily="50" charset="-128"/>
              </a:rPr>
              <a:t>1/3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244249" y="1556792"/>
            <a:ext cx="8144175" cy="461665"/>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維持管理水準の設定</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904507030"/>
              </p:ext>
            </p:extLst>
          </p:nvPr>
        </p:nvGraphicFramePr>
        <p:xfrm>
          <a:off x="641422" y="2005264"/>
          <a:ext cx="8179050" cy="2571448"/>
        </p:xfrm>
        <a:graphic>
          <a:graphicData uri="http://schemas.openxmlformats.org/drawingml/2006/table">
            <a:tbl>
              <a:tblPr firstRow="1" firstCol="1" bandRow="1">
                <a:tableStyleId>{5C22544A-7EE6-4342-B048-85BDC9FD1C3A}</a:tableStyleId>
              </a:tblPr>
              <a:tblGrid>
                <a:gridCol w="378709"/>
                <a:gridCol w="1349483"/>
                <a:gridCol w="6450858"/>
              </a:tblGrid>
              <a:tr h="343616">
                <a:tc gridSpan="2">
                  <a:txBody>
                    <a:bodyPr/>
                    <a:lstStyle/>
                    <a:p>
                      <a:pPr algn="ctr">
                        <a:lnSpc>
                          <a:spcPct val="100000"/>
                        </a:lnSpc>
                        <a:spcAft>
                          <a:spcPts val="0"/>
                        </a:spcAft>
                      </a:pPr>
                      <a:r>
                        <a:rPr lang="ja-JP" sz="1800" kern="100" dirty="0">
                          <a:solidFill>
                            <a:schemeClr val="tx1"/>
                          </a:solidFill>
                          <a:effectLst/>
                        </a:rPr>
                        <a:t>区分</a:t>
                      </a:r>
                      <a:endParaRPr lang="ja-JP" sz="18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lnSpc>
                          <a:spcPct val="100000"/>
                        </a:lnSpc>
                        <a:spcAft>
                          <a:spcPts val="0"/>
                        </a:spcAft>
                      </a:pPr>
                      <a:r>
                        <a:rPr lang="ja-JP" sz="1800" kern="100" dirty="0">
                          <a:solidFill>
                            <a:schemeClr val="tx1"/>
                          </a:solidFill>
                          <a:effectLst/>
                        </a:rPr>
                        <a:t>説明</a:t>
                      </a:r>
                      <a:endParaRPr lang="ja-JP" sz="18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0952">
                <a:tc gridSpan="2">
                  <a:txBody>
                    <a:bodyPr/>
                    <a:lstStyle/>
                    <a:p>
                      <a:pPr algn="just">
                        <a:lnSpc>
                          <a:spcPct val="100000"/>
                        </a:lnSpc>
                        <a:spcAft>
                          <a:spcPts val="0"/>
                        </a:spcAft>
                      </a:pPr>
                      <a:r>
                        <a:rPr lang="ja-JP" sz="1800" kern="100" dirty="0">
                          <a:solidFill>
                            <a:schemeClr val="tx1"/>
                          </a:solidFill>
                          <a:effectLst/>
                        </a:rPr>
                        <a:t>限界管理水準</a:t>
                      </a:r>
                      <a:endParaRPr lang="ja-JP" sz="18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marL="133350" indent="-133350" algn="just">
                        <a:lnSpc>
                          <a:spcPct val="100000"/>
                        </a:lnSpc>
                        <a:spcAft>
                          <a:spcPts val="0"/>
                        </a:spcAft>
                      </a:pPr>
                      <a:r>
                        <a:rPr lang="ja-JP" sz="1600" kern="100" dirty="0">
                          <a:solidFill>
                            <a:schemeClr val="tx1"/>
                          </a:solidFill>
                          <a:effectLst/>
                        </a:rPr>
                        <a:t>・施設の安全性・信頼性を損なう不具合等、管理上、下回らない</a:t>
                      </a:r>
                      <a:r>
                        <a:rPr lang="ja-JP" sz="1600" kern="100" dirty="0" smtClean="0">
                          <a:solidFill>
                            <a:schemeClr val="tx1"/>
                          </a:solidFill>
                          <a:effectLst/>
                        </a:rPr>
                        <a:t>水準</a:t>
                      </a:r>
                      <a:endParaRPr lang="ja-JP" sz="1600" kern="100" dirty="0">
                        <a:solidFill>
                          <a:schemeClr val="tx1"/>
                        </a:solidFill>
                        <a:effectLst/>
                      </a:endParaRPr>
                    </a:p>
                    <a:p>
                      <a:pPr algn="just">
                        <a:lnSpc>
                          <a:spcPct val="100000"/>
                        </a:lnSpc>
                        <a:spcAft>
                          <a:spcPts val="0"/>
                        </a:spcAft>
                      </a:pPr>
                      <a:r>
                        <a:rPr lang="ja-JP" sz="1600" kern="100" dirty="0">
                          <a:solidFill>
                            <a:schemeClr val="tx1"/>
                          </a:solidFill>
                          <a:effectLst/>
                        </a:rPr>
                        <a:t>・一般的に、これを超えると更新の検討等が必要と</a:t>
                      </a:r>
                      <a:r>
                        <a:rPr lang="ja-JP" sz="1600" kern="100" dirty="0" smtClean="0">
                          <a:solidFill>
                            <a:schemeClr val="tx1"/>
                          </a:solidFill>
                          <a:effectLst/>
                        </a:rPr>
                        <a:t>なる</a:t>
                      </a:r>
                      <a:endParaRPr lang="ja-JP" sz="16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36104">
                <a:tc gridSpan="2">
                  <a:txBody>
                    <a:bodyPr/>
                    <a:lstStyle/>
                    <a:p>
                      <a:pPr algn="just">
                        <a:lnSpc>
                          <a:spcPct val="100000"/>
                        </a:lnSpc>
                        <a:spcAft>
                          <a:spcPts val="0"/>
                        </a:spcAft>
                      </a:pPr>
                      <a:r>
                        <a:rPr lang="ja-JP" sz="1800" kern="100" dirty="0">
                          <a:solidFill>
                            <a:schemeClr val="tx1"/>
                          </a:solidFill>
                          <a:effectLst/>
                        </a:rPr>
                        <a:t>目標管理水準</a:t>
                      </a:r>
                      <a:endParaRPr lang="ja-JP" sz="18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ash"/>
                      <a:round/>
                      <a:headEnd type="none" w="med" len="med"/>
                      <a:tailEnd type="none" w="med" len="med"/>
                    </a:lnB>
                    <a:noFill/>
                  </a:tcPr>
                </a:tc>
                <a:tc hMerge="1">
                  <a:txBody>
                    <a:bodyPr/>
                    <a:lstStyle/>
                    <a:p>
                      <a:endParaRPr kumimoji="1" lang="ja-JP" altLang="en-US"/>
                    </a:p>
                  </a:txBody>
                  <a:tcPr/>
                </a:tc>
                <a:tc>
                  <a:txBody>
                    <a:bodyPr/>
                    <a:lstStyle/>
                    <a:p>
                      <a:pPr marL="133350" indent="-133350" algn="just">
                        <a:lnSpc>
                          <a:spcPct val="100000"/>
                        </a:lnSpc>
                        <a:spcAft>
                          <a:spcPts val="0"/>
                        </a:spcAft>
                      </a:pPr>
                      <a:r>
                        <a:rPr lang="ja-JP" sz="1600" kern="100" dirty="0">
                          <a:solidFill>
                            <a:schemeClr val="tx1"/>
                          </a:solidFill>
                          <a:effectLst/>
                        </a:rPr>
                        <a:t>・管理上、目標とする水準</a:t>
                      </a:r>
                    </a:p>
                    <a:p>
                      <a:pPr marL="133350" indent="-133350" algn="just">
                        <a:lnSpc>
                          <a:spcPct val="100000"/>
                        </a:lnSpc>
                        <a:spcAft>
                          <a:spcPts val="0"/>
                        </a:spcAft>
                      </a:pPr>
                      <a:r>
                        <a:rPr lang="ja-JP" sz="1600" kern="100" dirty="0">
                          <a:solidFill>
                            <a:schemeClr val="tx1"/>
                          </a:solidFill>
                          <a:effectLst/>
                        </a:rPr>
                        <a:t>・これを下回ると補修等の</a:t>
                      </a:r>
                      <a:r>
                        <a:rPr lang="ja-JP" sz="1600" kern="100" dirty="0">
                          <a:solidFill>
                            <a:schemeClr val="tx1"/>
                          </a:solidFill>
                          <a:effectLst/>
                          <a:latin typeface="+mn-ea"/>
                          <a:ea typeface="+mn-ea"/>
                        </a:rPr>
                        <a:t>対策</a:t>
                      </a:r>
                      <a:r>
                        <a:rPr lang="ja-JP" sz="1600" kern="100" dirty="0" smtClean="0">
                          <a:solidFill>
                            <a:schemeClr val="tx1"/>
                          </a:solidFill>
                          <a:effectLst/>
                          <a:latin typeface="+mn-ea"/>
                          <a:ea typeface="+mn-ea"/>
                        </a:rPr>
                        <a:t>を</a:t>
                      </a:r>
                      <a:r>
                        <a:rPr lang="ja-JP" altLang="en-US" sz="1600" kern="100" dirty="0" smtClean="0">
                          <a:solidFill>
                            <a:schemeClr val="tx1"/>
                          </a:solidFill>
                          <a:effectLst/>
                          <a:latin typeface="+mn-ea"/>
                          <a:ea typeface="+mn-ea"/>
                        </a:rPr>
                        <a:t>実施</a:t>
                      </a:r>
                      <a:endParaRPr lang="ja-JP" sz="1600" kern="100" dirty="0">
                        <a:ln>
                          <a:solidFill>
                            <a:schemeClr val="bg1"/>
                          </a:solidFill>
                        </a:ln>
                        <a:solidFill>
                          <a:schemeClr val="tx1"/>
                        </a:solidFill>
                        <a:effectLst/>
                        <a:latin typeface="+mn-ea"/>
                        <a:ea typeface="+mn-ea"/>
                      </a:endParaRPr>
                    </a:p>
                    <a:p>
                      <a:pPr marL="133350" indent="-133350" algn="just">
                        <a:lnSpc>
                          <a:spcPct val="100000"/>
                        </a:lnSpc>
                        <a:spcAft>
                          <a:spcPts val="0"/>
                        </a:spcAft>
                      </a:pPr>
                      <a:r>
                        <a:rPr lang="ja-JP" sz="1600" kern="100" dirty="0">
                          <a:solidFill>
                            <a:schemeClr val="tx1"/>
                          </a:solidFill>
                          <a:effectLst/>
                          <a:latin typeface="+mn-ea"/>
                          <a:ea typeface="+mn-ea"/>
                        </a:rPr>
                        <a:t>・目標管理水準は、不測の事態が</a:t>
                      </a:r>
                      <a:r>
                        <a:rPr lang="ja-JP" sz="1600" kern="100" dirty="0">
                          <a:solidFill>
                            <a:schemeClr val="tx1"/>
                          </a:solidFill>
                          <a:effectLst/>
                        </a:rPr>
                        <a:t>発生した場合でも対応可能となるよう、限界管理水準との間に適切な余裕を見込んで設定</a:t>
                      </a:r>
                      <a:r>
                        <a:rPr lang="ja-JP" sz="1600" kern="100" dirty="0" smtClean="0">
                          <a:solidFill>
                            <a:schemeClr val="tx1"/>
                          </a:solidFill>
                          <a:effectLst/>
                        </a:rPr>
                        <a:t>する</a:t>
                      </a:r>
                      <a:endParaRPr lang="ja-JP" sz="16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noFill/>
                  </a:tcPr>
                </a:tc>
              </a:tr>
              <a:tr h="680824">
                <a:tc>
                  <a:txBody>
                    <a:bodyPr/>
                    <a:lstStyle/>
                    <a:p>
                      <a:pPr algn="just">
                        <a:lnSpc>
                          <a:spcPts val="1400"/>
                        </a:lnSpc>
                        <a:spcAft>
                          <a:spcPts val="0"/>
                        </a:spcAft>
                      </a:pPr>
                      <a:r>
                        <a:rPr lang="en-US" sz="1800" kern="100" dirty="0">
                          <a:solidFill>
                            <a:schemeClr val="tx1"/>
                          </a:solidFill>
                          <a:effectLst/>
                        </a:rPr>
                        <a:t> </a:t>
                      </a:r>
                      <a:endParaRPr lang="ja-JP" sz="18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0000"/>
                        </a:lnSpc>
                        <a:spcAft>
                          <a:spcPts val="0"/>
                        </a:spcAft>
                      </a:pPr>
                      <a:r>
                        <a:rPr lang="ja-JP" sz="1800" kern="100" dirty="0">
                          <a:solidFill>
                            <a:schemeClr val="tx1"/>
                          </a:solidFill>
                          <a:effectLst/>
                        </a:rPr>
                        <a:t>予測計画型の場合</a:t>
                      </a:r>
                      <a:endParaRPr lang="ja-JP" sz="18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33350" indent="-133350" algn="just">
                        <a:lnSpc>
                          <a:spcPct val="100000"/>
                        </a:lnSpc>
                        <a:spcAft>
                          <a:spcPts val="0"/>
                        </a:spcAft>
                      </a:pPr>
                      <a:r>
                        <a:rPr lang="ja-JP" sz="1600" kern="100" dirty="0">
                          <a:solidFill>
                            <a:schemeClr val="tx1"/>
                          </a:solidFill>
                          <a:effectLst/>
                        </a:rPr>
                        <a:t>・劣化予測が可能な施設（部位・部材等）で、目標耐用年数（寿命）を設定した上で、ライフサイクルコストの最小化となる最適なタイミングで最適な補修等を行う</a:t>
                      </a:r>
                      <a:r>
                        <a:rPr lang="ja-JP" sz="1600" kern="100" dirty="0" smtClean="0">
                          <a:solidFill>
                            <a:schemeClr val="tx1"/>
                          </a:solidFill>
                          <a:effectLst/>
                        </a:rPr>
                        <a:t>水準</a:t>
                      </a:r>
                      <a:endParaRPr lang="ja-JP" sz="1600" kern="100" dirty="0">
                        <a:solidFill>
                          <a:schemeClr val="tx1"/>
                        </a:solidFill>
                        <a:effectLst/>
                        <a:latin typeface="Century"/>
                        <a:ea typeface="ＭＳ 明朝"/>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407491157"/>
              </p:ext>
            </p:extLst>
          </p:nvPr>
        </p:nvGraphicFramePr>
        <p:xfrm>
          <a:off x="4283968" y="4646638"/>
          <a:ext cx="4864176" cy="1538480"/>
        </p:xfrm>
        <a:graphic>
          <a:graphicData uri="http://schemas.openxmlformats.org/presentationml/2006/ole">
            <mc:AlternateContent xmlns:mc="http://schemas.openxmlformats.org/markup-compatibility/2006">
              <mc:Choice xmlns:v="urn:schemas-microsoft-com:vml" Requires="v">
                <p:oleObj spid="_x0000_s1090" r:id="rId4" imgW="6127696" imgH="1954530" progId="Visio.Drawing.11">
                  <p:embed/>
                </p:oleObj>
              </mc:Choice>
              <mc:Fallback>
                <p:oleObj r:id="rId4" imgW="6127696" imgH="1954530" progId="Visio.Drawing.11">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4646638"/>
                        <a:ext cx="4864176" cy="1538480"/>
                      </a:xfrm>
                      <a:prstGeom prst="rect">
                        <a:avLst/>
                      </a:prstGeom>
                      <a:noFill/>
                    </p:spPr>
                  </p:pic>
                </p:oleObj>
              </mc:Fallback>
            </mc:AlternateContent>
          </a:graphicData>
        </a:graphic>
      </p:graphicFrame>
      <p:sp>
        <p:nvSpPr>
          <p:cNvPr id="8" name="正方形/長方形 7"/>
          <p:cNvSpPr/>
          <p:nvPr/>
        </p:nvSpPr>
        <p:spPr>
          <a:xfrm>
            <a:off x="6143822" y="6093296"/>
            <a:ext cx="1380506" cy="246221"/>
          </a:xfrm>
          <a:prstGeom prst="rect">
            <a:avLst/>
          </a:prstGeom>
        </p:spPr>
        <p:txBody>
          <a:bodyPr wrap="none">
            <a:spAutoFit/>
          </a:bodyPr>
          <a:lstStyle/>
          <a:p>
            <a:r>
              <a:rPr lang="en-US" altLang="ja-JP" sz="1000" dirty="0"/>
              <a:t>LCC</a:t>
            </a:r>
            <a:r>
              <a:rPr lang="ja-JP" altLang="ja-JP" sz="1000" dirty="0"/>
              <a:t>最小化のイメージ</a:t>
            </a:r>
            <a:endParaRPr lang="ja-JP" altLang="en-US" sz="1000" dirty="0"/>
          </a:p>
        </p:txBody>
      </p:sp>
      <p:sp>
        <p:nvSpPr>
          <p:cNvPr id="9" name="Text Box 2351"/>
          <p:cNvSpPr txBox="1">
            <a:spLocks noChangeArrowheads="1"/>
          </p:cNvSpPr>
          <p:nvPr/>
        </p:nvSpPr>
        <p:spPr bwMode="auto">
          <a:xfrm>
            <a:off x="827584" y="5842510"/>
            <a:ext cx="3159125" cy="495276"/>
          </a:xfrm>
          <a:prstGeom prst="rect">
            <a:avLst/>
          </a:prstGeom>
          <a:solidFill>
            <a:srgbClr val="FFFFFF"/>
          </a:solidFill>
          <a:ln w="9525">
            <a:solidFill>
              <a:srgbClr val="000000"/>
            </a:solidFill>
            <a:miter lim="800000"/>
            <a:headEnd/>
            <a:tailEnd/>
          </a:ln>
        </p:spPr>
        <p:txBody>
          <a:bodyPr vert="horz" wrap="none" lIns="74295" tIns="0" rIns="74295" bIns="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000" b="0" i="0" u="sng"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100</a:t>
            </a:r>
            <a:r>
              <a:rPr kumimoji="1" lang="ja-JP" altLang="en-US" sz="1000" b="0" i="0" u="sng"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en-US" altLang="ja-JP" sz="1000" b="0" i="0" u="sng"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70	</a:t>
            </a: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：損傷の進行状態を継続的に観察</a:t>
            </a:r>
          </a:p>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1000" b="0" i="0" u="sng"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69</a:t>
            </a:r>
            <a:r>
              <a:rPr kumimoji="1" lang="ja-JP" altLang="en-US" sz="1000" b="0" i="0" u="sng"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en-US" altLang="ja-JP" sz="1000" b="0" i="0" u="sng"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0	</a:t>
            </a:r>
            <a:r>
              <a:rPr kumimoji="1" lang="ja-JP" altLang="en-US"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：損傷・変状があり、修繕が必要</a:t>
            </a:r>
          </a:p>
          <a:p>
            <a:pPr marL="0" marR="0" lvl="0" indent="0" algn="just" defTabSz="914400" rtl="0" eaLnBrk="1" fontAlgn="base" latinLnBrk="0" hangingPunct="1">
              <a:lnSpc>
                <a:spcPct val="100000"/>
              </a:lnSpc>
              <a:spcBef>
                <a:spcPts val="175"/>
              </a:spcBef>
              <a:spcAft>
                <a:spcPct val="0"/>
              </a:spcAft>
              <a:buClrTx/>
              <a:buSzTx/>
              <a:buFontTx/>
              <a:buNone/>
              <a:tabLst/>
            </a:pPr>
            <a:r>
              <a:rPr kumimoji="1" lang="en-US" altLang="ja-JP" sz="9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ja-JP" altLang="en-US" sz="9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健全度</a:t>
            </a:r>
            <a:r>
              <a:rPr kumimoji="1" lang="en-US" altLang="ja-JP" sz="9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0</a:t>
            </a:r>
            <a:r>
              <a:rPr kumimoji="1" lang="ja-JP" altLang="en-US" sz="9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：橋梁本体の機能を脅かすものではない。</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Tree>
    <p:extLst>
      <p:ext uri="{BB962C8B-B14F-4D97-AF65-F5344CB8AC3E}">
        <p14:creationId xmlns:p14="http://schemas.microsoft.com/office/powerpoint/2010/main" val="4136752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２．維持管理の現状</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３）予防保全の取組み（</a:t>
            </a:r>
            <a:r>
              <a:rPr lang="en-US" altLang="ja-JP" sz="2400" dirty="0">
                <a:latin typeface="HGSｺﾞｼｯｸM" panose="020B0600000000000000" pitchFamily="50" charset="-128"/>
                <a:ea typeface="HGSｺﾞｼｯｸM" panose="020B0600000000000000" pitchFamily="50" charset="-128"/>
              </a:rPr>
              <a:t>2</a:t>
            </a:r>
            <a:r>
              <a:rPr lang="en-US" altLang="ja-JP" sz="2400" dirty="0" smtClean="0">
                <a:latin typeface="HGSｺﾞｼｯｸM" panose="020B0600000000000000" pitchFamily="50" charset="-128"/>
                <a:ea typeface="HGSｺﾞｼｯｸM" panose="020B0600000000000000" pitchFamily="50" charset="-128"/>
              </a:rPr>
              <a:t>/3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244249" y="1556792"/>
            <a:ext cx="8144175" cy="83099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重点化指標・優先順位の考え方</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・重点化に沿って施設修繕</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2050" name="図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71723"/>
            <a:ext cx="4007746" cy="41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p:cNvGraphicFramePr>
            <a:graphicFrameLocks noGrp="1"/>
          </p:cNvGraphicFramePr>
          <p:nvPr>
            <p:extLst>
              <p:ext uri="{D42A27DB-BD31-4B8C-83A1-F6EECF244321}">
                <p14:modId xmlns:p14="http://schemas.microsoft.com/office/powerpoint/2010/main" val="3139388969"/>
              </p:ext>
            </p:extLst>
          </p:nvPr>
        </p:nvGraphicFramePr>
        <p:xfrm>
          <a:off x="4901062" y="2006408"/>
          <a:ext cx="4135434" cy="4302912"/>
        </p:xfrm>
        <a:graphic>
          <a:graphicData uri="http://schemas.openxmlformats.org/drawingml/2006/table">
            <a:tbl>
              <a:tblPr firstRow="1" firstCol="1" bandRow="1">
                <a:tableStyleId>{5C22544A-7EE6-4342-B048-85BDC9FD1C3A}</a:tableStyleId>
              </a:tblPr>
              <a:tblGrid>
                <a:gridCol w="1039090"/>
                <a:gridCol w="288032"/>
                <a:gridCol w="1872208"/>
                <a:gridCol w="936104"/>
              </a:tblGrid>
              <a:tr h="291520">
                <a:tc gridSpan="2">
                  <a:txBody>
                    <a:bodyPr/>
                    <a:lstStyle/>
                    <a:p>
                      <a:pPr indent="-19685" algn="ctr">
                        <a:lnSpc>
                          <a:spcPts val="1200"/>
                        </a:lnSpc>
                        <a:spcAft>
                          <a:spcPts val="0"/>
                        </a:spcAft>
                      </a:pPr>
                      <a:r>
                        <a:rPr lang="ja-JP" sz="1200" kern="100" dirty="0">
                          <a:effectLst/>
                        </a:rPr>
                        <a:t>項目</a:t>
                      </a:r>
                      <a:endParaRPr lang="ja-JP" sz="1200" kern="100" dirty="0">
                        <a:effectLst/>
                        <a:latin typeface="Century"/>
                        <a:ea typeface="ＭＳ 明朝"/>
                        <a:cs typeface="Times New Roman"/>
                      </a:endParaRPr>
                    </a:p>
                  </a:txBody>
                  <a:tcPr marL="60261" marR="60261" marT="0" marB="0" anchor="ctr"/>
                </a:tc>
                <a:tc h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200" kern="100" dirty="0">
                          <a:effectLst/>
                        </a:rPr>
                        <a:t>要素</a:t>
                      </a:r>
                      <a:endParaRPr lang="ja-JP" sz="1200" kern="100" dirty="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ja-JP" sz="1200" kern="100" dirty="0">
                          <a:effectLst/>
                        </a:rPr>
                        <a:t>ポイント</a:t>
                      </a:r>
                      <a:endParaRPr lang="ja-JP" sz="1200" kern="100" dirty="0">
                        <a:effectLst/>
                        <a:latin typeface="Century"/>
                        <a:ea typeface="ＭＳ 明朝"/>
                        <a:cs typeface="Times New Roman"/>
                      </a:endParaRPr>
                    </a:p>
                  </a:txBody>
                  <a:tcPr marL="60261" marR="60261" marT="0" marB="0" anchor="ctr"/>
                </a:tc>
              </a:tr>
              <a:tr h="132128">
                <a:tc rowSpan="5" gridSpan="2">
                  <a:txBody>
                    <a:bodyPr/>
                    <a:lstStyle/>
                    <a:p>
                      <a:pPr indent="-19685" algn="ctr">
                        <a:lnSpc>
                          <a:spcPct val="100000"/>
                        </a:lnSpc>
                        <a:spcAft>
                          <a:spcPts val="0"/>
                        </a:spcAft>
                      </a:pPr>
                      <a:r>
                        <a:rPr lang="ja-JP" sz="1200" kern="100" dirty="0">
                          <a:effectLst/>
                        </a:rPr>
                        <a:t>交通量</a:t>
                      </a:r>
                      <a:endParaRPr lang="ja-JP" sz="1200" kern="100" dirty="0">
                        <a:effectLst/>
                        <a:latin typeface="Century"/>
                        <a:ea typeface="ＭＳ 明朝"/>
                        <a:cs typeface="Times New Roman"/>
                      </a:endParaRPr>
                    </a:p>
                  </a:txBody>
                  <a:tcPr marL="60261" marR="60261" marT="0" marB="0" anchor="ctr"/>
                </a:tc>
                <a:tc rowSpan="5" h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en-US" sz="1050" kern="100">
                          <a:effectLst/>
                        </a:rPr>
                        <a:t>50,000</a:t>
                      </a:r>
                      <a:r>
                        <a:rPr lang="ja-JP" sz="1050" kern="100">
                          <a:effectLst/>
                        </a:rPr>
                        <a:t>台</a:t>
                      </a:r>
                      <a:r>
                        <a:rPr lang="en-US" sz="1050" kern="100">
                          <a:effectLst/>
                        </a:rPr>
                        <a:t>/</a:t>
                      </a:r>
                      <a:r>
                        <a:rPr lang="ja-JP" sz="1050" kern="100">
                          <a:effectLst/>
                        </a:rPr>
                        <a:t>日以上</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20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en-US" sz="1050" kern="100">
                          <a:effectLst/>
                        </a:rPr>
                        <a:t>20,000</a:t>
                      </a:r>
                      <a:r>
                        <a:rPr lang="ja-JP" sz="1050" kern="100">
                          <a:effectLst/>
                        </a:rPr>
                        <a:t>～</a:t>
                      </a:r>
                      <a:r>
                        <a:rPr lang="en-US" sz="1050" kern="100">
                          <a:effectLst/>
                        </a:rPr>
                        <a:t>50,000</a:t>
                      </a:r>
                      <a:r>
                        <a:rPr lang="ja-JP" sz="1050" kern="100">
                          <a:effectLst/>
                        </a:rPr>
                        <a:t>台未満</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16</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en-US" sz="1050" kern="100">
                          <a:effectLst/>
                        </a:rPr>
                        <a:t>10,000</a:t>
                      </a:r>
                      <a:r>
                        <a:rPr lang="ja-JP" sz="1050" kern="100">
                          <a:effectLst/>
                        </a:rPr>
                        <a:t>～</a:t>
                      </a:r>
                      <a:r>
                        <a:rPr lang="en-US" sz="1050" kern="100">
                          <a:effectLst/>
                        </a:rPr>
                        <a:t>20,000</a:t>
                      </a:r>
                      <a:r>
                        <a:rPr lang="ja-JP" sz="1050" kern="100">
                          <a:effectLst/>
                        </a:rPr>
                        <a:t>台未満</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12</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en-US" sz="1050" kern="100">
                          <a:effectLst/>
                        </a:rPr>
                        <a:t>4,000</a:t>
                      </a:r>
                      <a:r>
                        <a:rPr lang="ja-JP" sz="1050" kern="100">
                          <a:effectLst/>
                        </a:rPr>
                        <a:t>～</a:t>
                      </a:r>
                      <a:r>
                        <a:rPr lang="en-US" sz="1050" kern="100">
                          <a:effectLst/>
                        </a:rPr>
                        <a:t>10,000</a:t>
                      </a:r>
                      <a:r>
                        <a:rPr lang="ja-JP" sz="1050" kern="100">
                          <a:effectLst/>
                        </a:rPr>
                        <a:t>台未満</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8</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en-US" sz="1050" kern="100">
                          <a:effectLst/>
                        </a:rPr>
                        <a:t>4,000</a:t>
                      </a:r>
                      <a:r>
                        <a:rPr lang="ja-JP" sz="1050" kern="100">
                          <a:effectLst/>
                        </a:rPr>
                        <a:t>台未満</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4</a:t>
                      </a:r>
                      <a:endParaRPr lang="ja-JP" sz="1050" kern="100">
                        <a:effectLst/>
                        <a:latin typeface="Century"/>
                        <a:ea typeface="ＭＳ 明朝"/>
                        <a:cs typeface="Times New Roman"/>
                      </a:endParaRPr>
                    </a:p>
                  </a:txBody>
                  <a:tcPr marL="60261" marR="60261" marT="0" marB="0" anchor="ctr"/>
                </a:tc>
              </a:tr>
              <a:tr h="132128">
                <a:tc rowSpan="2" gridSpan="2">
                  <a:txBody>
                    <a:bodyPr/>
                    <a:lstStyle/>
                    <a:p>
                      <a:pPr indent="-19685" algn="ctr">
                        <a:lnSpc>
                          <a:spcPct val="100000"/>
                        </a:lnSpc>
                        <a:spcAft>
                          <a:spcPts val="0"/>
                        </a:spcAft>
                      </a:pPr>
                      <a:r>
                        <a:rPr lang="ja-JP" sz="1200" kern="100" dirty="0">
                          <a:effectLst/>
                        </a:rPr>
                        <a:t>２５ｔ化指定道路</a:t>
                      </a:r>
                      <a:endParaRPr lang="ja-JP" sz="1200" kern="100" dirty="0">
                        <a:effectLst/>
                        <a:latin typeface="Century"/>
                        <a:ea typeface="ＭＳ 明朝"/>
                        <a:cs typeface="Times New Roman"/>
                      </a:endParaRPr>
                    </a:p>
                  </a:txBody>
                  <a:tcPr marL="60261" marR="60261" marT="0" marB="0" anchor="ctr"/>
                </a:tc>
                <a:tc rowSpan="2" h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指定道路（予定）</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指定なし</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0</a:t>
                      </a:r>
                      <a:endParaRPr lang="ja-JP" sz="1050" kern="100">
                        <a:effectLst/>
                        <a:latin typeface="Century"/>
                        <a:ea typeface="ＭＳ 明朝"/>
                        <a:cs typeface="Times New Roman"/>
                      </a:endParaRPr>
                    </a:p>
                  </a:txBody>
                  <a:tcPr marL="60261" marR="60261" marT="0" marB="0" anchor="ctr"/>
                </a:tc>
              </a:tr>
              <a:tr h="132128">
                <a:tc rowSpan="2" gridSpan="2">
                  <a:txBody>
                    <a:bodyPr/>
                    <a:lstStyle/>
                    <a:p>
                      <a:pPr indent="-19685" algn="ctr">
                        <a:lnSpc>
                          <a:spcPct val="100000"/>
                        </a:lnSpc>
                        <a:spcAft>
                          <a:spcPts val="0"/>
                        </a:spcAft>
                      </a:pPr>
                      <a:r>
                        <a:rPr lang="ja-JP" sz="1200" kern="100" dirty="0">
                          <a:effectLst/>
                        </a:rPr>
                        <a:t>バス路線の有無</a:t>
                      </a:r>
                      <a:endParaRPr lang="ja-JP" sz="1200" kern="100" dirty="0">
                        <a:effectLst/>
                        <a:latin typeface="Century"/>
                        <a:ea typeface="ＭＳ 明朝"/>
                        <a:cs typeface="Times New Roman"/>
                      </a:endParaRPr>
                    </a:p>
                  </a:txBody>
                  <a:tcPr marL="60261" marR="60261" marT="0" marB="0" anchor="ctr"/>
                </a:tc>
                <a:tc rowSpan="2" h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有り</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無し</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0</a:t>
                      </a:r>
                      <a:endParaRPr lang="ja-JP" sz="1050" kern="100">
                        <a:effectLst/>
                        <a:latin typeface="Century"/>
                        <a:ea typeface="ＭＳ 明朝"/>
                        <a:cs typeface="Times New Roman"/>
                      </a:endParaRPr>
                    </a:p>
                  </a:txBody>
                  <a:tcPr marL="60261" marR="60261" marT="0" marB="0" anchor="ctr"/>
                </a:tc>
              </a:tr>
              <a:tr h="132128">
                <a:tc rowSpan="2" gridSpan="2">
                  <a:txBody>
                    <a:bodyPr/>
                    <a:lstStyle/>
                    <a:p>
                      <a:pPr indent="-19685" algn="ctr">
                        <a:lnSpc>
                          <a:spcPct val="100000"/>
                        </a:lnSpc>
                        <a:spcAft>
                          <a:spcPts val="0"/>
                        </a:spcAft>
                      </a:pPr>
                      <a:r>
                        <a:rPr lang="ja-JP" sz="1200" kern="100" dirty="0">
                          <a:effectLst/>
                        </a:rPr>
                        <a:t>迂回路の有無</a:t>
                      </a:r>
                      <a:endParaRPr lang="ja-JP" sz="1200" kern="100" dirty="0">
                        <a:effectLst/>
                        <a:latin typeface="Century"/>
                        <a:ea typeface="ＭＳ 明朝"/>
                        <a:cs typeface="Times New Roman"/>
                      </a:endParaRPr>
                    </a:p>
                  </a:txBody>
                  <a:tcPr marL="60261" marR="60261" marT="0" marB="0" anchor="ctr"/>
                </a:tc>
                <a:tc rowSpan="2" hMerge="1">
                  <a:txBody>
                    <a:bodyPr/>
                    <a:lstStyle/>
                    <a:p>
                      <a:pPr algn="ctr">
                        <a:spcAft>
                          <a:spcPts val="0"/>
                        </a:spcAft>
                      </a:pPr>
                      <a:endParaRPr lang="ja-JP" sz="1050" kern="100">
                        <a:effectLst/>
                        <a:latin typeface="Century"/>
                        <a:ea typeface="ＭＳ 明朝"/>
                        <a:cs typeface="Times New Roman"/>
                      </a:endParaRPr>
                    </a:p>
                  </a:txBody>
                  <a:tcPr marL="60261" marR="60261" marT="0" marB="0" anchor="ctr"/>
                </a:tc>
                <a:tc>
                  <a:txBody>
                    <a:bodyPr/>
                    <a:lstStyle/>
                    <a:p>
                      <a:pPr algn="ctr">
                        <a:spcAft>
                          <a:spcPts val="0"/>
                        </a:spcAft>
                      </a:pPr>
                      <a:r>
                        <a:rPr lang="ja-JP" sz="1050" kern="100">
                          <a:effectLst/>
                        </a:rPr>
                        <a:t>無し</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algn="ctr">
                        <a:spcAft>
                          <a:spcPts val="0"/>
                        </a:spcAft>
                      </a:pPr>
                      <a:endParaRPr lang="ja-JP" sz="1050" kern="100">
                        <a:effectLst/>
                        <a:latin typeface="Century"/>
                        <a:ea typeface="ＭＳ 明朝"/>
                        <a:cs typeface="Times New Roman"/>
                      </a:endParaRPr>
                    </a:p>
                  </a:txBody>
                  <a:tcPr marL="60261" marR="60261" marT="0" marB="0" anchor="ctr"/>
                </a:tc>
                <a:tc>
                  <a:txBody>
                    <a:bodyPr/>
                    <a:lstStyle/>
                    <a:p>
                      <a:pPr algn="ctr">
                        <a:spcAft>
                          <a:spcPts val="0"/>
                        </a:spcAft>
                      </a:pPr>
                      <a:r>
                        <a:rPr lang="ja-JP" sz="1050" kern="100">
                          <a:effectLst/>
                        </a:rPr>
                        <a:t>有り</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0</a:t>
                      </a:r>
                      <a:endParaRPr lang="ja-JP" sz="1050" kern="100">
                        <a:effectLst/>
                        <a:latin typeface="Century"/>
                        <a:ea typeface="ＭＳ 明朝"/>
                        <a:cs typeface="Times New Roman"/>
                      </a:endParaRPr>
                    </a:p>
                  </a:txBody>
                  <a:tcPr marL="60261" marR="60261" marT="0" marB="0" anchor="ctr"/>
                </a:tc>
              </a:tr>
              <a:tr h="132128">
                <a:tc rowSpan="3" gridSpan="2">
                  <a:txBody>
                    <a:bodyPr/>
                    <a:lstStyle/>
                    <a:p>
                      <a:pPr indent="-19685" algn="ctr">
                        <a:lnSpc>
                          <a:spcPct val="100000"/>
                        </a:lnSpc>
                        <a:spcAft>
                          <a:spcPts val="0"/>
                        </a:spcAft>
                      </a:pPr>
                      <a:r>
                        <a:rPr lang="ja-JP" sz="1200" kern="100" dirty="0">
                          <a:effectLst/>
                        </a:rPr>
                        <a:t>広域緊急交通路</a:t>
                      </a:r>
                      <a:endParaRPr lang="ja-JP" sz="1200" kern="100" dirty="0">
                        <a:effectLst/>
                        <a:latin typeface="Century"/>
                        <a:ea typeface="ＭＳ 明朝"/>
                        <a:cs typeface="Times New Roman"/>
                      </a:endParaRPr>
                    </a:p>
                  </a:txBody>
                  <a:tcPr marL="60261" marR="60261" marT="0" marB="0" anchor="ctr"/>
                </a:tc>
                <a:tc rowSpan="3" h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重点</a:t>
                      </a:r>
                      <a:r>
                        <a:rPr lang="en-US" sz="1050" kern="100">
                          <a:effectLst/>
                        </a:rPr>
                        <a:t>14</a:t>
                      </a:r>
                      <a:r>
                        <a:rPr lang="ja-JP" sz="1050" kern="100">
                          <a:effectLst/>
                        </a:rPr>
                        <a:t>路線</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20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その他広域緊急交通路路線</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それ以外</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0</a:t>
                      </a:r>
                      <a:endParaRPr lang="ja-JP" sz="1050" kern="100">
                        <a:effectLst/>
                        <a:latin typeface="Century"/>
                        <a:ea typeface="ＭＳ 明朝"/>
                        <a:cs typeface="Times New Roman"/>
                      </a:endParaRPr>
                    </a:p>
                  </a:txBody>
                  <a:tcPr marL="60261" marR="60261" marT="0" marB="0" anchor="ctr"/>
                </a:tc>
              </a:tr>
              <a:tr h="132128">
                <a:tc rowSpan="2" gridSpan="2">
                  <a:txBody>
                    <a:bodyPr/>
                    <a:lstStyle/>
                    <a:p>
                      <a:pPr indent="-19685" algn="ctr">
                        <a:lnSpc>
                          <a:spcPct val="100000"/>
                        </a:lnSpc>
                        <a:spcAft>
                          <a:spcPts val="0"/>
                        </a:spcAft>
                      </a:pPr>
                      <a:r>
                        <a:rPr lang="ja-JP" sz="1200" kern="100" dirty="0">
                          <a:effectLst/>
                        </a:rPr>
                        <a:t>府県・ＩＣアクセス</a:t>
                      </a:r>
                      <a:endParaRPr lang="ja-JP" sz="1200" kern="100" dirty="0">
                        <a:effectLst/>
                        <a:latin typeface="Century"/>
                        <a:ea typeface="ＭＳ 明朝"/>
                        <a:cs typeface="Times New Roman"/>
                      </a:endParaRPr>
                    </a:p>
                  </a:txBody>
                  <a:tcPr marL="60261" marR="60261" marT="0" marB="0" anchor="ctr"/>
                </a:tc>
                <a:tc rowSpan="2" hMerge="1">
                  <a:txBody>
                    <a:bodyPr/>
                    <a:lstStyle/>
                    <a:p>
                      <a:pPr algn="ctr">
                        <a:spcAft>
                          <a:spcPts val="0"/>
                        </a:spcAft>
                      </a:pPr>
                      <a:endParaRPr lang="ja-JP" sz="1050" kern="100">
                        <a:effectLst/>
                        <a:latin typeface="Century"/>
                        <a:ea typeface="ＭＳ 明朝"/>
                        <a:cs typeface="Times New Roman"/>
                      </a:endParaRPr>
                    </a:p>
                  </a:txBody>
                  <a:tcPr marL="60261" marR="60261" marT="0" marB="0" anchor="ctr"/>
                </a:tc>
                <a:tc>
                  <a:txBody>
                    <a:bodyPr/>
                    <a:lstStyle/>
                    <a:p>
                      <a:pPr algn="ctr">
                        <a:spcAft>
                          <a:spcPts val="0"/>
                        </a:spcAft>
                      </a:pPr>
                      <a:r>
                        <a:rPr lang="ja-JP" sz="1050" kern="100">
                          <a:effectLst/>
                        </a:rPr>
                        <a:t>府県間・</a:t>
                      </a:r>
                      <a:r>
                        <a:rPr lang="en-US" sz="1050" kern="100">
                          <a:effectLst/>
                        </a:rPr>
                        <a:t>IC</a:t>
                      </a:r>
                      <a:r>
                        <a:rPr lang="ja-JP" sz="1050" kern="100">
                          <a:effectLst/>
                        </a:rPr>
                        <a:t>アクセス道路である</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algn="ctr">
                        <a:spcAft>
                          <a:spcPts val="0"/>
                        </a:spcAft>
                      </a:pPr>
                      <a:endParaRPr lang="ja-JP" sz="1050" kern="100">
                        <a:effectLst/>
                        <a:latin typeface="Century"/>
                        <a:ea typeface="ＭＳ 明朝"/>
                        <a:cs typeface="Times New Roman"/>
                      </a:endParaRPr>
                    </a:p>
                  </a:txBody>
                  <a:tcPr marL="60261" marR="60261" marT="0" marB="0" anchor="ctr"/>
                </a:tc>
                <a:tc>
                  <a:txBody>
                    <a:bodyPr/>
                    <a:lstStyle/>
                    <a:p>
                      <a:pPr algn="ctr">
                        <a:spcAft>
                          <a:spcPts val="0"/>
                        </a:spcAft>
                      </a:pPr>
                      <a:r>
                        <a:rPr lang="ja-JP" sz="1050" kern="100">
                          <a:effectLst/>
                        </a:rPr>
                        <a:t>上記以外</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0</a:t>
                      </a:r>
                      <a:endParaRPr lang="ja-JP" sz="1050" kern="100">
                        <a:effectLst/>
                        <a:latin typeface="Century"/>
                        <a:ea typeface="ＭＳ 明朝"/>
                        <a:cs typeface="Times New Roman"/>
                      </a:endParaRPr>
                    </a:p>
                  </a:txBody>
                  <a:tcPr marL="60261" marR="60261" marT="0" marB="0" anchor="ctr"/>
                </a:tc>
              </a:tr>
              <a:tr h="132128">
                <a:tc rowSpan="5" gridSpan="2">
                  <a:txBody>
                    <a:bodyPr/>
                    <a:lstStyle/>
                    <a:p>
                      <a:pPr indent="-19685" algn="ctr">
                        <a:lnSpc>
                          <a:spcPct val="100000"/>
                        </a:lnSpc>
                        <a:spcAft>
                          <a:spcPts val="0"/>
                        </a:spcAft>
                      </a:pPr>
                      <a:r>
                        <a:rPr lang="ja-JP" sz="1200" kern="100" dirty="0">
                          <a:effectLst/>
                        </a:rPr>
                        <a:t>架橋位置</a:t>
                      </a:r>
                      <a:endParaRPr lang="ja-JP" sz="1200" kern="100" dirty="0">
                        <a:effectLst/>
                        <a:latin typeface="Century"/>
                        <a:ea typeface="ＭＳ 明朝"/>
                        <a:cs typeface="Times New Roman"/>
                      </a:endParaRPr>
                    </a:p>
                  </a:txBody>
                  <a:tcPr marL="60261" marR="60261" marT="0" marB="0" anchor="ctr"/>
                </a:tc>
                <a:tc rowSpan="5" hMerge="1">
                  <a:txBody>
                    <a:bodyPr/>
                    <a:lstStyle/>
                    <a:p>
                      <a:pPr marL="12065" algn="ctr">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spcAft>
                          <a:spcPts val="0"/>
                        </a:spcAft>
                      </a:pPr>
                      <a:r>
                        <a:rPr lang="ja-JP" sz="1000" kern="0">
                          <a:effectLst/>
                        </a:rPr>
                        <a:t>大河川</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20</a:t>
                      </a:r>
                      <a:endParaRPr lang="ja-JP" sz="1050" kern="100">
                        <a:effectLst/>
                        <a:latin typeface="Century"/>
                        <a:ea typeface="ＭＳ 明朝"/>
                        <a:cs typeface="Times New Roman"/>
                      </a:endParaRPr>
                    </a:p>
                  </a:txBody>
                  <a:tcPr marL="60261" marR="60261" marT="0" marB="0" anchor="ctr"/>
                </a:tc>
              </a:tr>
              <a:tr h="212285">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跨線橋・広域緊急交通路</a:t>
                      </a:r>
                    </a:p>
                    <a:p>
                      <a:pPr marL="12065" algn="ctr">
                        <a:lnSpc>
                          <a:spcPts val="1200"/>
                        </a:lnSpc>
                        <a:spcAft>
                          <a:spcPts val="0"/>
                        </a:spcAft>
                      </a:pPr>
                      <a:r>
                        <a:rPr lang="ja-JP" sz="1050" kern="100">
                          <a:effectLst/>
                        </a:rPr>
                        <a:t>重点</a:t>
                      </a:r>
                      <a:r>
                        <a:rPr lang="en-US" sz="1050" kern="100">
                          <a:effectLst/>
                        </a:rPr>
                        <a:t>14</a:t>
                      </a:r>
                      <a:r>
                        <a:rPr lang="ja-JP" sz="1050" kern="100">
                          <a:effectLst/>
                        </a:rPr>
                        <a:t>路線跨ぎ</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15</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跨道橋</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10</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河川等</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5</a:t>
                      </a:r>
                      <a:endParaRPr lang="ja-JP" sz="1050" kern="100">
                        <a:effectLst/>
                        <a:latin typeface="Century"/>
                        <a:ea typeface="ＭＳ 明朝"/>
                        <a:cs typeface="Times New Roman"/>
                      </a:endParaRPr>
                    </a:p>
                  </a:txBody>
                  <a:tcPr marL="60261" marR="60261" marT="0" marB="0" anchor="ctr"/>
                </a:tc>
              </a:tr>
              <a:tr h="132128">
                <a:tc gridSpan="2" vMerge="1">
                  <a:txBody>
                    <a:bodyPr/>
                    <a:lstStyle/>
                    <a:p>
                      <a:endParaRPr kumimoji="1" lang="ja-JP" altLang="en-US"/>
                    </a:p>
                  </a:txBody>
                  <a:tcPr/>
                </a:tc>
                <a:tc hMerge="1" vMerge="1">
                  <a:txBody>
                    <a:bodyPr/>
                    <a:lstStyle/>
                    <a:p>
                      <a:pPr marL="12065" algn="ctr">
                        <a:lnSpc>
                          <a:spcPts val="1200"/>
                        </a:lnSpc>
                        <a:spcAft>
                          <a:spcPts val="0"/>
                        </a:spcAft>
                      </a:pPr>
                      <a:endParaRPr lang="ja-JP" sz="1050" kern="100">
                        <a:effectLst/>
                        <a:latin typeface="Century"/>
                        <a:ea typeface="ＭＳ 明朝"/>
                        <a:cs typeface="Times New Roman"/>
                      </a:endParaRPr>
                    </a:p>
                  </a:txBody>
                  <a:tcPr marL="60261" marR="60261" marT="0" marB="0" anchor="ctr"/>
                </a:tc>
                <a:tc>
                  <a:txBody>
                    <a:bodyPr/>
                    <a:lstStyle/>
                    <a:p>
                      <a:pPr marL="12065" algn="ctr">
                        <a:lnSpc>
                          <a:spcPts val="1200"/>
                        </a:lnSpc>
                        <a:spcAft>
                          <a:spcPts val="0"/>
                        </a:spcAft>
                      </a:pPr>
                      <a:r>
                        <a:rPr lang="ja-JP" sz="1050" kern="100">
                          <a:effectLst/>
                        </a:rPr>
                        <a:t>その他</a:t>
                      </a:r>
                      <a:endParaRPr lang="ja-JP" sz="1050" kern="100">
                        <a:effectLst/>
                        <a:latin typeface="Century"/>
                        <a:ea typeface="ＭＳ 明朝"/>
                        <a:cs typeface="Times New Roman"/>
                      </a:endParaRPr>
                    </a:p>
                  </a:txBody>
                  <a:tcPr marL="60261" marR="60261" marT="0" marB="0" anchor="ctr"/>
                </a:tc>
                <a:tc>
                  <a:txBody>
                    <a:bodyPr/>
                    <a:lstStyle/>
                    <a:p>
                      <a:pPr indent="-14605" algn="ctr">
                        <a:lnSpc>
                          <a:spcPts val="1200"/>
                        </a:lnSpc>
                        <a:spcAft>
                          <a:spcPts val="0"/>
                        </a:spcAft>
                      </a:pPr>
                      <a:r>
                        <a:rPr lang="en-US" sz="1050" kern="100">
                          <a:effectLst/>
                        </a:rPr>
                        <a:t>0</a:t>
                      </a:r>
                      <a:endParaRPr lang="ja-JP" sz="1050" kern="100">
                        <a:effectLst/>
                        <a:latin typeface="Century"/>
                        <a:ea typeface="ＭＳ 明朝"/>
                        <a:cs typeface="Times New Roman"/>
                      </a:endParaRPr>
                    </a:p>
                  </a:txBody>
                  <a:tcPr marL="60261" marR="60261" marT="0" marB="0" anchor="ctr"/>
                </a:tc>
              </a:tr>
              <a:tr h="256612">
                <a:tc gridSpan="3">
                  <a:txBody>
                    <a:bodyPr/>
                    <a:lstStyle/>
                    <a:p>
                      <a:pPr algn="ctr" fontAlgn="ctr">
                        <a:lnSpc>
                          <a:spcPct val="100000"/>
                        </a:lnSpc>
                        <a:spcAft>
                          <a:spcPts val="0"/>
                        </a:spcAft>
                      </a:pPr>
                      <a:r>
                        <a:rPr lang="ja-JP" sz="1200" kern="100" dirty="0">
                          <a:effectLst/>
                        </a:rPr>
                        <a:t>合　　　計</a:t>
                      </a:r>
                      <a:endParaRPr lang="ja-JP" sz="1200" kern="100" dirty="0">
                        <a:effectLst/>
                        <a:latin typeface="Century"/>
                        <a:ea typeface="ＭＳ 明朝"/>
                        <a:cs typeface="Times New Roman"/>
                      </a:endParaRPr>
                    </a:p>
                  </a:txBody>
                  <a:tcPr marL="60261" marR="60261" marT="0" marB="0" anchor="ctr"/>
                </a:tc>
                <a:tc hMerge="1">
                  <a:txBody>
                    <a:bodyPr/>
                    <a:lstStyle/>
                    <a:p>
                      <a:endParaRPr kumimoji="1" lang="ja-JP" altLang="en-US"/>
                    </a:p>
                  </a:txBody>
                  <a:tcPr/>
                </a:tc>
                <a:tc hMerge="1">
                  <a:txBody>
                    <a:bodyPr/>
                    <a:lstStyle/>
                    <a:p>
                      <a:endParaRPr kumimoji="1" lang="ja-JP" altLang="en-US"/>
                    </a:p>
                  </a:txBody>
                  <a:tcPr/>
                </a:tc>
                <a:tc>
                  <a:txBody>
                    <a:bodyPr/>
                    <a:lstStyle/>
                    <a:p>
                      <a:pPr indent="-14605" algn="ctr">
                        <a:lnSpc>
                          <a:spcPts val="1200"/>
                        </a:lnSpc>
                        <a:spcAft>
                          <a:spcPts val="0"/>
                        </a:spcAft>
                      </a:pPr>
                      <a:r>
                        <a:rPr lang="en-US" sz="1050" kern="100">
                          <a:effectLst/>
                        </a:rPr>
                        <a:t>100</a:t>
                      </a:r>
                      <a:endParaRPr lang="ja-JP" sz="1050" kern="100">
                        <a:effectLst/>
                        <a:latin typeface="Century"/>
                        <a:ea typeface="ＭＳ 明朝"/>
                        <a:cs typeface="Times New Roman"/>
                      </a:endParaRPr>
                    </a:p>
                  </a:txBody>
                  <a:tcPr marL="60261" marR="60261" marT="0" marB="0" anchor="ctr"/>
                </a:tc>
              </a:tr>
              <a:tr h="371500">
                <a:tc>
                  <a:txBody>
                    <a:bodyPr/>
                    <a:lstStyle/>
                    <a:p>
                      <a:pPr algn="ctr" fontAlgn="ctr">
                        <a:lnSpc>
                          <a:spcPct val="100000"/>
                        </a:lnSpc>
                        <a:spcAft>
                          <a:spcPts val="0"/>
                        </a:spcAft>
                      </a:pPr>
                      <a:r>
                        <a:rPr lang="ja-JP" sz="1200" kern="100" dirty="0">
                          <a:effectLst/>
                        </a:rPr>
                        <a:t>管理者判断</a:t>
                      </a:r>
                      <a:endParaRPr lang="ja-JP" sz="1200" kern="100" dirty="0">
                        <a:effectLst/>
                        <a:latin typeface="Century"/>
                        <a:ea typeface="ＭＳ 明朝"/>
                        <a:cs typeface="Times New Roman"/>
                      </a:endParaRPr>
                    </a:p>
                  </a:txBody>
                  <a:tcPr marL="60261" marR="60261" marT="0" marB="0" anchor="ctr"/>
                </a:tc>
                <a:tc gridSpan="2">
                  <a:txBody>
                    <a:bodyPr/>
                    <a:lstStyle/>
                    <a:p>
                      <a:pPr algn="ctr" fontAlgn="ctr">
                        <a:lnSpc>
                          <a:spcPts val="1400"/>
                        </a:lnSpc>
                        <a:spcAft>
                          <a:spcPts val="0"/>
                        </a:spcAft>
                      </a:pPr>
                      <a:r>
                        <a:rPr lang="ja-JP" sz="1050" kern="1200" dirty="0">
                          <a:effectLst/>
                        </a:rPr>
                        <a:t>＋</a:t>
                      </a:r>
                      <a:r>
                        <a:rPr lang="en-US" sz="1050" kern="1200" dirty="0">
                          <a:effectLst/>
                        </a:rPr>
                        <a:t>10</a:t>
                      </a:r>
                      <a:r>
                        <a:rPr lang="ja-JP" sz="1050" kern="1200" dirty="0">
                          <a:effectLst/>
                        </a:rPr>
                        <a:t>点～－</a:t>
                      </a:r>
                      <a:r>
                        <a:rPr lang="en-US" sz="1050" kern="1200" dirty="0">
                          <a:effectLst/>
                        </a:rPr>
                        <a:t>10</a:t>
                      </a:r>
                      <a:r>
                        <a:rPr lang="ja-JP" sz="1050" kern="1200" dirty="0">
                          <a:effectLst/>
                        </a:rPr>
                        <a:t>点の範囲で</a:t>
                      </a:r>
                      <a:r>
                        <a:rPr lang="ja-JP" sz="1050" kern="1200" dirty="0" smtClean="0">
                          <a:effectLst/>
                        </a:rPr>
                        <a:t>配点</a:t>
                      </a:r>
                      <a:endParaRPr lang="ja-JP" sz="1050" kern="100" dirty="0">
                        <a:effectLst/>
                        <a:latin typeface="Century"/>
                        <a:ea typeface="ＭＳ 明朝"/>
                        <a:cs typeface="Times New Roman"/>
                      </a:endParaRPr>
                    </a:p>
                  </a:txBody>
                  <a:tcPr marL="60261" marR="60261" marT="0" marB="0" anchor="ctr"/>
                </a:tc>
                <a:tc hMerge="1">
                  <a:txBody>
                    <a:bodyPr/>
                    <a:lstStyle/>
                    <a:p>
                      <a:endParaRPr kumimoji="1" lang="ja-JP" altLang="en-US"/>
                    </a:p>
                  </a:txBody>
                  <a:tcPr/>
                </a:tc>
                <a:tc>
                  <a:txBody>
                    <a:bodyPr/>
                    <a:lstStyle/>
                    <a:p>
                      <a:pPr indent="-14605" algn="ctr">
                        <a:lnSpc>
                          <a:spcPts val="1200"/>
                        </a:lnSpc>
                        <a:spcAft>
                          <a:spcPts val="0"/>
                        </a:spcAft>
                      </a:pPr>
                      <a:r>
                        <a:rPr lang="en-US" sz="1050" kern="100" dirty="0">
                          <a:effectLst/>
                        </a:rPr>
                        <a:t>+10</a:t>
                      </a:r>
                      <a:r>
                        <a:rPr lang="ja-JP" sz="1050" kern="100" dirty="0">
                          <a:effectLst/>
                        </a:rPr>
                        <a:t>～</a:t>
                      </a:r>
                      <a:r>
                        <a:rPr lang="en-US" sz="1050" kern="100" dirty="0">
                          <a:effectLst/>
                        </a:rPr>
                        <a:t>-10</a:t>
                      </a:r>
                      <a:endParaRPr lang="ja-JP" sz="1050" kern="100" dirty="0">
                        <a:effectLst/>
                        <a:latin typeface="Century"/>
                        <a:ea typeface="ＭＳ 明朝"/>
                        <a:cs typeface="Times New Roman"/>
                      </a:endParaRPr>
                    </a:p>
                  </a:txBody>
                  <a:tcPr marL="60261" marR="60261" marT="0" marB="0" anchor="ctr"/>
                </a:tc>
              </a:tr>
            </a:tbl>
          </a:graphicData>
        </a:graphic>
      </p:graphicFrame>
      <p:sp>
        <p:nvSpPr>
          <p:cNvPr id="10" name="正方形/長方形 9"/>
          <p:cNvSpPr/>
          <p:nvPr/>
        </p:nvSpPr>
        <p:spPr>
          <a:xfrm>
            <a:off x="5513395" y="1710680"/>
            <a:ext cx="2877711" cy="307777"/>
          </a:xfrm>
          <a:prstGeom prst="rect">
            <a:avLst/>
          </a:prstGeom>
        </p:spPr>
        <p:txBody>
          <a:bodyPr wrap="none">
            <a:spAutoFit/>
          </a:bodyPr>
          <a:lstStyle/>
          <a:p>
            <a:r>
              <a:rPr lang="ja-JP" altLang="ja-JP" sz="1400" dirty="0"/>
              <a:t>橋梁の重点化指標（社会的影響度）</a:t>
            </a:r>
            <a:endParaRPr lang="ja-JP" altLang="en-US" sz="1400" dirty="0"/>
          </a:p>
        </p:txBody>
      </p:sp>
      <p:cxnSp>
        <p:nvCxnSpPr>
          <p:cNvPr id="13" name="直線コネクタ 12"/>
          <p:cNvCxnSpPr/>
          <p:nvPr/>
        </p:nvCxnSpPr>
        <p:spPr>
          <a:xfrm>
            <a:off x="971600" y="4907555"/>
            <a:ext cx="367240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683568" y="4674411"/>
            <a:ext cx="1031051" cy="261610"/>
          </a:xfrm>
          <a:prstGeom prst="rect">
            <a:avLst/>
          </a:prstGeom>
        </p:spPr>
        <p:txBody>
          <a:bodyPr wrap="none">
            <a:spAutoFit/>
          </a:bodyPr>
          <a:lstStyle/>
          <a:p>
            <a:r>
              <a:rPr lang="ja-JP" altLang="en-US" sz="1100" dirty="0" smtClean="0"/>
              <a:t>目標管理水準</a:t>
            </a:r>
            <a:endParaRPr lang="ja-JP" altLang="en-US" sz="1100"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Tree>
    <p:extLst>
      <p:ext uri="{BB962C8B-B14F-4D97-AF65-F5344CB8AC3E}">
        <p14:creationId xmlns:p14="http://schemas.microsoft.com/office/powerpoint/2010/main" val="1991501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２．維持管理の現状</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３）予防保全の取組み（</a:t>
            </a:r>
            <a:r>
              <a:rPr lang="en-US" altLang="ja-JP" sz="2400" dirty="0" smtClean="0">
                <a:latin typeface="HGSｺﾞｼｯｸM" panose="020B0600000000000000" pitchFamily="50" charset="-128"/>
                <a:ea typeface="HGSｺﾞｼｯｸM" panose="020B0600000000000000" pitchFamily="50" charset="-128"/>
              </a:rPr>
              <a:t>3/3</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 name="テキスト ボックス 11"/>
          <p:cNvSpPr txBox="1"/>
          <p:nvPr/>
        </p:nvSpPr>
        <p:spPr>
          <a:xfrm>
            <a:off x="100233" y="1640989"/>
            <a:ext cx="8928000" cy="461665"/>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対策事例</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21" name="グループ化 20"/>
          <p:cNvGrpSpPr/>
          <p:nvPr/>
        </p:nvGrpSpPr>
        <p:grpSpPr>
          <a:xfrm>
            <a:off x="6386090" y="2076685"/>
            <a:ext cx="2276475" cy="1911454"/>
            <a:chOff x="3259493" y="2123807"/>
            <a:chExt cx="2276475" cy="1911454"/>
          </a:xfrm>
        </p:grpSpPr>
        <p:pic>
          <p:nvPicPr>
            <p:cNvPr id="3076" name="図 46" descr="説明: 富3-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493" y="2123807"/>
              <a:ext cx="2276475" cy="17049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1"/>
            <p:cNvSpPr>
              <a:spLocks noChangeArrowheads="1"/>
            </p:cNvSpPr>
            <p:nvPr/>
          </p:nvSpPr>
          <p:spPr bwMode="auto">
            <a:xfrm>
              <a:off x="3347864" y="3789040"/>
              <a:ext cx="18582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Times New Roman" pitchFamily="18" charset="0"/>
                </a:rPr>
                <a:t>《下フランジ上面の腐食》</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22" name="グループ化 21"/>
          <p:cNvGrpSpPr/>
          <p:nvPr/>
        </p:nvGrpSpPr>
        <p:grpSpPr>
          <a:xfrm>
            <a:off x="6386090" y="4396140"/>
            <a:ext cx="2286000" cy="1930524"/>
            <a:chOff x="3275856" y="4450804"/>
            <a:chExt cx="2286000" cy="1930524"/>
          </a:xfrm>
        </p:grpSpPr>
        <p:pic>
          <p:nvPicPr>
            <p:cNvPr id="3075" name="図 47" descr="説明: P129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4450804"/>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11"/>
            <p:cNvSpPr>
              <a:spLocks noChangeArrowheads="1"/>
            </p:cNvSpPr>
            <p:nvPr/>
          </p:nvSpPr>
          <p:spPr bwMode="auto">
            <a:xfrm>
              <a:off x="3414473" y="6135107"/>
              <a:ext cx="185820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3335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Times New Roman" pitchFamily="18" charset="0"/>
                </a:rPr>
                <a:t>《下フランジ上面の増塗》</a:t>
              </a:r>
              <a:endParaRPr kumimoji="1" lang="ja-JP" altLang="ja-JP" sz="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36" name="下矢印 35"/>
          <p:cNvSpPr/>
          <p:nvPr/>
        </p:nvSpPr>
        <p:spPr>
          <a:xfrm>
            <a:off x="6883315" y="4075253"/>
            <a:ext cx="1290934" cy="278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13" name="グループ化 12"/>
          <p:cNvGrpSpPr/>
          <p:nvPr/>
        </p:nvGrpSpPr>
        <p:grpSpPr>
          <a:xfrm>
            <a:off x="712849" y="2120628"/>
            <a:ext cx="2563007" cy="1914633"/>
            <a:chOff x="3580880" y="2120628"/>
            <a:chExt cx="2563007" cy="1914633"/>
          </a:xfrm>
        </p:grpSpPr>
        <p:pic>
          <p:nvPicPr>
            <p:cNvPr id="20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880" y="2120628"/>
              <a:ext cx="2563007" cy="171213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4139952" y="3789040"/>
              <a:ext cx="1249060" cy="246221"/>
            </a:xfrm>
            <a:prstGeom prst="rect">
              <a:avLst/>
            </a:prstGeom>
          </p:spPr>
          <p:txBody>
            <a:bodyPr wrap="none">
              <a:spAutoFit/>
            </a:bodyPr>
            <a:lstStyle/>
            <a:p>
              <a:r>
                <a:rPr lang="ja-JP" altLang="en-US" sz="1000" dirty="0"/>
                <a:t>　</a:t>
              </a:r>
              <a:r>
                <a:rPr lang="en-US" altLang="ja-JP" sz="1000" dirty="0"/>
                <a:t>《</a:t>
              </a:r>
              <a:r>
                <a:rPr lang="ja-JP" altLang="en-US" sz="1000" dirty="0"/>
                <a:t>目詰まりの様子</a:t>
              </a:r>
              <a:r>
                <a:rPr lang="en-US" altLang="ja-JP" sz="1000" dirty="0"/>
                <a:t>》</a:t>
              </a:r>
              <a:endParaRPr lang="ja-JP" altLang="en-US" sz="1000" dirty="0"/>
            </a:p>
          </p:txBody>
        </p:sp>
      </p:grpSp>
      <p:grpSp>
        <p:nvGrpSpPr>
          <p:cNvPr id="16" name="グループ化 15"/>
          <p:cNvGrpSpPr/>
          <p:nvPr/>
        </p:nvGrpSpPr>
        <p:grpSpPr>
          <a:xfrm>
            <a:off x="693798" y="4413113"/>
            <a:ext cx="2582057" cy="1926404"/>
            <a:chOff x="3561829" y="4413113"/>
            <a:chExt cx="2582057" cy="1926404"/>
          </a:xfrm>
        </p:grpSpPr>
        <p:pic>
          <p:nvPicPr>
            <p:cNvPr id="205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829" y="4413113"/>
              <a:ext cx="2582057" cy="169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p:cNvSpPr/>
            <p:nvPr/>
          </p:nvSpPr>
          <p:spPr>
            <a:xfrm>
              <a:off x="4134087" y="6093296"/>
              <a:ext cx="1548822" cy="246221"/>
            </a:xfrm>
            <a:prstGeom prst="rect">
              <a:avLst/>
            </a:prstGeom>
          </p:spPr>
          <p:txBody>
            <a:bodyPr wrap="none">
              <a:spAutoFit/>
            </a:bodyPr>
            <a:lstStyle/>
            <a:p>
              <a:r>
                <a:rPr lang="en-US" altLang="ja-JP" sz="1000" dirty="0"/>
                <a:t>《</a:t>
              </a:r>
              <a:r>
                <a:rPr lang="ja-JP" altLang="en-US" sz="1000" dirty="0"/>
                <a:t>目詰まり除去後の様子</a:t>
              </a:r>
              <a:r>
                <a:rPr lang="en-US" altLang="ja-JP" sz="1000" dirty="0"/>
                <a:t>》</a:t>
              </a:r>
              <a:endParaRPr lang="ja-JP" altLang="en-US" sz="1000" dirty="0"/>
            </a:p>
          </p:txBody>
        </p:sp>
      </p:grpSp>
      <p:sp>
        <p:nvSpPr>
          <p:cNvPr id="25" name="下矢印 24"/>
          <p:cNvSpPr/>
          <p:nvPr/>
        </p:nvSpPr>
        <p:spPr>
          <a:xfrm>
            <a:off x="1348885" y="4075253"/>
            <a:ext cx="1290934" cy="278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a:off x="4200674" y="4075253"/>
            <a:ext cx="1290934" cy="278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p:cNvGrpSpPr/>
          <p:nvPr/>
        </p:nvGrpSpPr>
        <p:grpSpPr>
          <a:xfrm>
            <a:off x="3680122" y="2081745"/>
            <a:ext cx="2332038" cy="1953516"/>
            <a:chOff x="3680122" y="2081745"/>
            <a:chExt cx="2332038" cy="1953516"/>
          </a:xfrm>
        </p:grpSpPr>
        <p:pic>
          <p:nvPicPr>
            <p:cNvPr id="2053" name="Picture 4" descr="説明: IMG_18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0122" y="2081745"/>
              <a:ext cx="2332038"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p:cNvSpPr/>
            <p:nvPr/>
          </p:nvSpPr>
          <p:spPr>
            <a:xfrm>
              <a:off x="3851920" y="3789040"/>
              <a:ext cx="1933543" cy="246221"/>
            </a:xfrm>
            <a:prstGeom prst="rect">
              <a:avLst/>
            </a:prstGeom>
          </p:spPr>
          <p:txBody>
            <a:bodyPr wrap="none">
              <a:spAutoFit/>
            </a:bodyPr>
            <a:lstStyle/>
            <a:p>
              <a:r>
                <a:rPr lang="en-US" altLang="ja-JP" sz="1000" dirty="0"/>
                <a:t>《</a:t>
              </a:r>
              <a:r>
                <a:rPr lang="ja-JP" altLang="en-US" sz="1000" dirty="0"/>
                <a:t>支承まわりの土砂堆積の様子</a:t>
              </a:r>
              <a:r>
                <a:rPr lang="en-US" altLang="ja-JP" sz="1000" dirty="0"/>
                <a:t>》</a:t>
              </a:r>
              <a:endParaRPr lang="ja-JP" altLang="en-US" sz="1000" dirty="0"/>
            </a:p>
          </p:txBody>
        </p:sp>
      </p:grpSp>
      <p:grpSp>
        <p:nvGrpSpPr>
          <p:cNvPr id="23" name="グループ化 22"/>
          <p:cNvGrpSpPr/>
          <p:nvPr/>
        </p:nvGrpSpPr>
        <p:grpSpPr>
          <a:xfrm>
            <a:off x="3734668" y="4440227"/>
            <a:ext cx="2277492" cy="1941101"/>
            <a:chOff x="3734668" y="4398416"/>
            <a:chExt cx="2277492" cy="1941101"/>
          </a:xfrm>
        </p:grpSpPr>
        <p:pic>
          <p:nvPicPr>
            <p:cNvPr id="2054" name="Picture 5" descr="説明: IMG_01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4668" y="4398416"/>
              <a:ext cx="2277492" cy="171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p:cNvSpPr/>
            <p:nvPr/>
          </p:nvSpPr>
          <p:spPr>
            <a:xfrm>
              <a:off x="3934601" y="6093296"/>
              <a:ext cx="1933543" cy="246221"/>
            </a:xfrm>
            <a:prstGeom prst="rect">
              <a:avLst/>
            </a:prstGeom>
          </p:spPr>
          <p:txBody>
            <a:bodyPr wrap="none">
              <a:spAutoFit/>
            </a:bodyPr>
            <a:lstStyle/>
            <a:p>
              <a:r>
                <a:rPr lang="en-US" altLang="ja-JP" sz="1000" dirty="0"/>
                <a:t>《</a:t>
              </a:r>
              <a:r>
                <a:rPr lang="ja-JP" altLang="en-US" sz="1000" dirty="0"/>
                <a:t>支承まわりの土砂除去の様子</a:t>
              </a:r>
              <a:r>
                <a:rPr lang="en-US" altLang="ja-JP" sz="1000" dirty="0"/>
                <a:t>》</a:t>
              </a:r>
              <a:endParaRPr lang="ja-JP" altLang="en-US" sz="1000" dirty="0"/>
            </a:p>
          </p:txBody>
        </p:sp>
      </p:gr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Tree>
    <p:extLst>
      <p:ext uri="{BB962C8B-B14F-4D97-AF65-F5344CB8AC3E}">
        <p14:creationId xmlns:p14="http://schemas.microsoft.com/office/powerpoint/2010/main" val="4494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３．更新検討の概要</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１）更新検討の必要性</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7876593" cy="224676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個別橋梁の更新必要性</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予防保全による計画的な維持管理による道路施設の</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長寿命化を基本</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と</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しつつ、</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施設の</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更新時期についても的確に</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見極めていく</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ことが必要</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更新費用の平準化が必要</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将来的な更新時期の集中による歳出集中を平準化するため、</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計画的な更新</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が必要</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 name="図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295" y="3884814"/>
            <a:ext cx="5076049" cy="2424506"/>
          </a:xfrm>
          <a:prstGeom prst="rect">
            <a:avLst/>
          </a:prstGeom>
          <a:noFill/>
        </p:spPr>
      </p:pic>
      <p:sp>
        <p:nvSpPr>
          <p:cNvPr id="3" name="正方形/長方形 2"/>
          <p:cNvSpPr/>
          <p:nvPr/>
        </p:nvSpPr>
        <p:spPr>
          <a:xfrm>
            <a:off x="5868144" y="6104329"/>
            <a:ext cx="2300630" cy="261610"/>
          </a:xfrm>
          <a:prstGeom prst="rect">
            <a:avLst/>
          </a:prstGeom>
        </p:spPr>
        <p:txBody>
          <a:bodyPr wrap="none">
            <a:spAutoFit/>
          </a:bodyPr>
          <a:lstStyle/>
          <a:p>
            <a:r>
              <a:rPr lang="ja-JP" altLang="ja-JP" sz="1100" dirty="0" smtClean="0"/>
              <a:t>～</a:t>
            </a:r>
            <a:r>
              <a:rPr lang="ja-JP" altLang="en-US" sz="1100" dirty="0" smtClean="0"/>
              <a:t>大阪府</a:t>
            </a:r>
            <a:r>
              <a:rPr lang="ja-JP" altLang="ja-JP" sz="1100" dirty="0" smtClean="0"/>
              <a:t>都市</a:t>
            </a:r>
            <a:r>
              <a:rPr lang="ja-JP" altLang="ja-JP" sz="1100" dirty="0"/>
              <a:t>整備中期計画（案</a:t>
            </a:r>
            <a:r>
              <a:rPr lang="ja-JP" altLang="ja-JP" sz="1100" dirty="0" smtClean="0"/>
              <a:t>）～</a:t>
            </a:r>
            <a:endParaRPr lang="ja-JP" altLang="en-US" sz="1100" dirty="0"/>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Tree>
    <p:extLst>
      <p:ext uri="{BB962C8B-B14F-4D97-AF65-F5344CB8AC3E}">
        <p14:creationId xmlns:p14="http://schemas.microsoft.com/office/powerpoint/2010/main" val="587994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３．更新</a:t>
            </a:r>
            <a:r>
              <a:rPr lang="ja-JP" altLang="en-US" dirty="0">
                <a:latin typeface="HGSｺﾞｼｯｸM" panose="020B0600000000000000" pitchFamily="50" charset="-128"/>
                <a:ea typeface="HGSｺﾞｼｯｸM" panose="020B0600000000000000" pitchFamily="50" charset="-128"/>
              </a:rPr>
              <a:t>検討の概要</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２）更新に関する考え方</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8208912" cy="286232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更新検討の視点</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711200"/>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安全性</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（信頼性）を確保し、社会への影響を含めた</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LCC</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を最小化するためには、以下の</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400" dirty="0" err="1">
                <a:latin typeface="HGSｺﾞｼｯｸM" panose="020B0600000000000000" pitchFamily="50" charset="-128"/>
                <a:ea typeface="HGSｺﾞｼｯｸM" panose="020B0600000000000000" pitchFamily="50" charset="-128"/>
                <a:cs typeface="Meiryo UI" panose="020B0604030504040204" pitchFamily="50" charset="-128"/>
              </a:rPr>
              <a:t>つの</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視点を踏まえて総合的に考慮し、適切な更新時期の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見極める。</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188913"/>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安全の観点から物理的な要因により更新すべき施設の</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有無</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188913"/>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Ⅱ</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機能的な視点、社会的な視点を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考慮</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indent="188913"/>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Ⅲ</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技術的・経済的実現可能性の視点を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考慮</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Tree>
    <p:extLst>
      <p:ext uri="{BB962C8B-B14F-4D97-AF65-F5344CB8AC3E}">
        <p14:creationId xmlns:p14="http://schemas.microsoft.com/office/powerpoint/2010/main" val="334531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３．更新</a:t>
            </a:r>
            <a:r>
              <a:rPr lang="ja-JP" altLang="en-US" dirty="0">
                <a:latin typeface="HGSｺﾞｼｯｸM" panose="020B0600000000000000" pitchFamily="50" charset="-128"/>
                <a:ea typeface="HGSｺﾞｼｯｸM" panose="020B0600000000000000" pitchFamily="50" charset="-128"/>
              </a:rPr>
              <a:t>検討の概要</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）更新に関する定義</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56792"/>
            <a:ext cx="8208912" cy="44627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更新</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の撤去・新設</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いう。 </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spcAft>
                <a:spcPts val="2400"/>
              </a:spcAft>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例）橋梁の架替え</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上部工のみの架替えも</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含む</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安全かつ</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LCC</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最小化の観点から設定した適切な維持管理手法により、最適な管理水準で施設の部分更新や修繕</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補修</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を実施し、維持管理を行うものを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いう。 </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・補強　　：</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施設の耐荷力の向上を図るものを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いう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部分</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施設の部分的な撤去・新設</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いう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49375" indent="-361950"/>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例</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橋梁床版の打ち替え、橋梁支承の取替えなど</a:t>
            </a:r>
          </a:p>
          <a:p>
            <a:pPr marL="2598738" indent="-1611313"/>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・修繕</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補修</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：施設の損傷している箇所を取り替えることなく修繕し、機能を回復することを</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いう</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Tree>
    <p:extLst>
      <p:ext uri="{BB962C8B-B14F-4D97-AF65-F5344CB8AC3E}">
        <p14:creationId xmlns:p14="http://schemas.microsoft.com/office/powerpoint/2010/main" val="3983339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572000" y="2996952"/>
            <a:ext cx="4392488" cy="295864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３．更新</a:t>
            </a:r>
            <a:r>
              <a:rPr lang="ja-JP" altLang="en-US" dirty="0">
                <a:latin typeface="HGSｺﾞｼｯｸM" panose="020B0600000000000000" pitchFamily="50" charset="-128"/>
                <a:ea typeface="HGSｺﾞｼｯｸM" panose="020B0600000000000000" pitchFamily="50" charset="-128"/>
              </a:rPr>
              <a:t>検討の概要</a:t>
            </a:r>
          </a:p>
        </p:txBody>
      </p:sp>
      <p:sp>
        <p:nvSpPr>
          <p:cNvPr id="17" name="テキスト ボックス 16"/>
          <p:cNvSpPr txBox="1"/>
          <p:nvPr/>
        </p:nvSpPr>
        <p:spPr>
          <a:xfrm>
            <a:off x="611560" y="1124744"/>
            <a:ext cx="6912768" cy="830997"/>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４）更新判定</a:t>
            </a:r>
            <a:r>
              <a:rPr lang="ja-JP" altLang="en-US" sz="2400" dirty="0">
                <a:latin typeface="HGSｺﾞｼｯｸM" panose="020B0600000000000000" pitchFamily="50" charset="-128"/>
                <a:ea typeface="HGSｺﾞｼｯｸM" panose="020B0600000000000000" pitchFamily="50" charset="-128"/>
              </a:rPr>
              <a:t>フロー（</a:t>
            </a:r>
            <a:r>
              <a:rPr lang="en-US" altLang="ja-JP" sz="2400" dirty="0">
                <a:latin typeface="HGSｺﾞｼｯｸM" panose="020B0600000000000000" pitchFamily="50" charset="-128"/>
                <a:ea typeface="HGSｺﾞｼｯｸM" panose="020B0600000000000000" pitchFamily="50" charset="-128"/>
              </a:rPr>
              <a:t>1/2</a:t>
            </a:r>
            <a:r>
              <a:rPr lang="ja-JP" altLang="en-US" sz="2400" dirty="0">
                <a:latin typeface="HGSｺﾞｼｯｸM" panose="020B0600000000000000" pitchFamily="50" charset="-128"/>
                <a:ea typeface="HGSｺﾞｼｯｸM" panose="020B0600000000000000" pitchFamily="50" charset="-128"/>
              </a:rPr>
              <a:t>）</a:t>
            </a:r>
          </a:p>
          <a:p>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 name="正方形/長方形 61"/>
          <p:cNvSpPr/>
          <p:nvPr/>
        </p:nvSpPr>
        <p:spPr>
          <a:xfrm>
            <a:off x="535938" y="1586409"/>
            <a:ext cx="3875314" cy="4398809"/>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538" y="3237669"/>
            <a:ext cx="429895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827584" y="5949280"/>
            <a:ext cx="3387466" cy="338554"/>
          </a:xfrm>
          <a:prstGeom prst="rect">
            <a:avLst/>
          </a:prstGeom>
        </p:spPr>
        <p:txBody>
          <a:bodyPr wrap="none">
            <a:spAutoFit/>
          </a:bodyPr>
          <a:lstStyle/>
          <a:p>
            <a:r>
              <a:rPr lang="ja-JP" altLang="ja-JP" sz="1600" dirty="0"/>
              <a:t>橋梁更新判定</a:t>
            </a:r>
            <a:r>
              <a:rPr lang="ja-JP" altLang="ja-JP" sz="1600" dirty="0" smtClean="0"/>
              <a:t>フロー</a:t>
            </a:r>
            <a:r>
              <a:rPr lang="ja-JP" altLang="en-US" sz="1600" dirty="0" smtClean="0"/>
              <a:t>（</a:t>
            </a:r>
            <a:r>
              <a:rPr lang="en-US" altLang="ja-JP" sz="1600" b="1" dirty="0" smtClean="0">
                <a:solidFill>
                  <a:srgbClr val="FF0000"/>
                </a:solidFill>
              </a:rPr>
              <a:t>H27</a:t>
            </a:r>
            <a:r>
              <a:rPr lang="ja-JP" altLang="en-US" sz="1600" b="1" dirty="0" smtClean="0">
                <a:solidFill>
                  <a:srgbClr val="FF0000"/>
                </a:solidFill>
              </a:rPr>
              <a:t>年度検討</a:t>
            </a:r>
            <a:r>
              <a:rPr lang="ja-JP" altLang="en-US" sz="1600" dirty="0" smtClean="0"/>
              <a:t>）</a:t>
            </a:r>
            <a:endParaRPr lang="ja-JP" altLang="en-US" sz="1600" dirty="0"/>
          </a:p>
        </p:txBody>
      </p:sp>
      <p:sp>
        <p:nvSpPr>
          <p:cNvPr id="16" name="正方形/長方形 15"/>
          <p:cNvSpPr/>
          <p:nvPr/>
        </p:nvSpPr>
        <p:spPr>
          <a:xfrm>
            <a:off x="4868749" y="5949280"/>
            <a:ext cx="3951723" cy="338554"/>
          </a:xfrm>
          <a:prstGeom prst="rect">
            <a:avLst/>
          </a:prstGeom>
        </p:spPr>
        <p:txBody>
          <a:bodyPr wrap="none">
            <a:spAutoFit/>
          </a:bodyPr>
          <a:lstStyle/>
          <a:p>
            <a:r>
              <a:rPr lang="ja-JP" altLang="ja-JP" sz="1600" dirty="0"/>
              <a:t>橋梁</a:t>
            </a:r>
            <a:r>
              <a:rPr lang="ja-JP" altLang="ja-JP" sz="1600" dirty="0" smtClean="0"/>
              <a:t>更新</a:t>
            </a:r>
            <a:r>
              <a:rPr lang="ja-JP" altLang="en-US" sz="1600" dirty="0" smtClean="0"/>
              <a:t>の最終</a:t>
            </a:r>
            <a:r>
              <a:rPr lang="ja-JP" altLang="ja-JP" sz="1600" dirty="0" smtClean="0"/>
              <a:t>判定フロー</a:t>
            </a:r>
            <a:r>
              <a:rPr lang="ja-JP" altLang="en-US" sz="1600" dirty="0" smtClean="0"/>
              <a:t>（</a:t>
            </a:r>
            <a:r>
              <a:rPr lang="en-US" altLang="ja-JP" sz="1600" dirty="0" smtClean="0">
                <a:solidFill>
                  <a:srgbClr val="FF0000"/>
                </a:solidFill>
              </a:rPr>
              <a:t>H28</a:t>
            </a:r>
            <a:r>
              <a:rPr lang="ja-JP" altLang="en-US" sz="1600" dirty="0" smtClean="0">
                <a:solidFill>
                  <a:srgbClr val="FF0000"/>
                </a:solidFill>
              </a:rPr>
              <a:t>年度検討</a:t>
            </a:r>
            <a:r>
              <a:rPr lang="ja-JP" altLang="en-US" sz="1600" dirty="0" smtClean="0"/>
              <a:t>）</a:t>
            </a:r>
            <a:endParaRPr lang="ja-JP" altLang="en-US" sz="1600" dirty="0"/>
          </a:p>
        </p:txBody>
      </p:sp>
      <p:sp>
        <p:nvSpPr>
          <p:cNvPr id="6" name="屈折矢印 5"/>
          <p:cNvSpPr/>
          <p:nvPr/>
        </p:nvSpPr>
        <p:spPr>
          <a:xfrm flipV="1">
            <a:off x="4411252" y="2276872"/>
            <a:ext cx="772083" cy="720080"/>
          </a:xfrm>
          <a:prstGeom prst="bentUpArrow">
            <a:avLst>
              <a:gd name="adj1" fmla="val 22984"/>
              <a:gd name="adj2" fmla="val 25000"/>
              <a:gd name="adj3" fmla="val 270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148064" y="1268760"/>
            <a:ext cx="3781153" cy="1692771"/>
          </a:xfrm>
          <a:prstGeom prst="rect">
            <a:avLst/>
          </a:prstGeom>
          <a:noFill/>
        </p:spPr>
        <p:txBody>
          <a:bodyPr wrap="square" rtlCol="0">
            <a:spAutoFit/>
          </a:bodyPr>
          <a:lstStyle/>
          <a:p>
            <a:pPr indent="261938">
              <a:spcAft>
                <a:spcPts val="1200"/>
              </a:spcAft>
            </a:pPr>
            <a:r>
              <a:rPr lang="ja-JP" altLang="en-US"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橋梁更新判定フローに基づき、更新を検討すべき橋梁を抽出</a:t>
            </a:r>
            <a:endParaRPr lang="en-US" altLang="ja-JP" sz="20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indent="261938"/>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pPr indent="261938"/>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個別橋梁における更新に関する詳細検討を実施</a:t>
            </a:r>
            <a:endParaRPr lang="ja-JP" altLang="en-US"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下矢印 6"/>
          <p:cNvSpPr/>
          <p:nvPr/>
        </p:nvSpPr>
        <p:spPr>
          <a:xfrm>
            <a:off x="6228184" y="2060848"/>
            <a:ext cx="129614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pic>
        <p:nvPicPr>
          <p:cNvPr id="20" name="図 19"/>
          <p:cNvPicPr>
            <a:picLocks noChangeAspect="1"/>
          </p:cNvPicPr>
          <p:nvPr/>
        </p:nvPicPr>
        <p:blipFill>
          <a:blip r:embed="rId3"/>
          <a:stretch>
            <a:fillRect/>
          </a:stretch>
        </p:blipFill>
        <p:spPr>
          <a:xfrm>
            <a:off x="558202" y="1519007"/>
            <a:ext cx="3853050" cy="4574289"/>
          </a:xfrm>
          <a:prstGeom prst="rect">
            <a:avLst/>
          </a:prstGeom>
        </p:spPr>
      </p:pic>
      <p:sp>
        <p:nvSpPr>
          <p:cNvPr id="9" name="ひし形 8"/>
          <p:cNvSpPr/>
          <p:nvPr/>
        </p:nvSpPr>
        <p:spPr>
          <a:xfrm>
            <a:off x="2847176" y="5173093"/>
            <a:ext cx="1518090" cy="384869"/>
          </a:xfrm>
          <a:prstGeom prst="diamond">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21" name="テキスト ボックス 20"/>
          <p:cNvSpPr txBox="1"/>
          <p:nvPr/>
        </p:nvSpPr>
        <p:spPr>
          <a:xfrm>
            <a:off x="1088600" y="5702192"/>
            <a:ext cx="1384995" cy="184666"/>
          </a:xfrm>
          <a:prstGeom prst="rect">
            <a:avLst/>
          </a:prstGeom>
          <a:solidFill>
            <a:schemeClr val="bg1"/>
          </a:solidFill>
        </p:spPr>
        <p:txBody>
          <a:bodyPr wrap="none" lIns="0" tIns="0" rIns="0" bIns="0" rtlCol="0">
            <a:spAutoFit/>
          </a:bodyPr>
          <a:lstStyle/>
          <a:p>
            <a:r>
              <a:rPr lang="ja-JP" altLang="en-US" sz="1200" dirty="0"/>
              <a:t>更新</a:t>
            </a:r>
            <a:r>
              <a:rPr kumimoji="1" lang="ja-JP" altLang="en-US" sz="1200" dirty="0" smtClean="0"/>
              <a:t>最終判定の実施</a:t>
            </a:r>
            <a:endParaRPr kumimoji="1" lang="ja-JP" altLang="en-US" sz="1200" dirty="0"/>
          </a:p>
        </p:txBody>
      </p:sp>
      <p:sp>
        <p:nvSpPr>
          <p:cNvPr id="22" name="テキスト ボックス 21"/>
          <p:cNvSpPr txBox="1"/>
          <p:nvPr/>
        </p:nvSpPr>
        <p:spPr>
          <a:xfrm>
            <a:off x="3294727" y="5702192"/>
            <a:ext cx="615553" cy="184666"/>
          </a:xfrm>
          <a:prstGeom prst="rect">
            <a:avLst/>
          </a:prstGeom>
          <a:solidFill>
            <a:schemeClr val="bg1"/>
          </a:solidFill>
        </p:spPr>
        <p:txBody>
          <a:bodyPr wrap="none" lIns="0" tIns="0" rIns="0" bIns="0" rtlCol="0">
            <a:spAutoFit/>
          </a:bodyPr>
          <a:lstStyle/>
          <a:p>
            <a:r>
              <a:rPr kumimoji="1" lang="ja-JP" altLang="en-US" sz="1200" dirty="0" smtClean="0"/>
              <a:t>維持管理</a:t>
            </a:r>
            <a:endParaRPr kumimoji="1" lang="ja-JP" altLang="en-US" sz="1200" dirty="0"/>
          </a:p>
        </p:txBody>
      </p:sp>
    </p:spTree>
    <p:extLst>
      <p:ext uri="{BB962C8B-B14F-4D97-AF65-F5344CB8AC3E}">
        <p14:creationId xmlns:p14="http://schemas.microsoft.com/office/powerpoint/2010/main" val="2597599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３．更新</a:t>
            </a:r>
            <a:r>
              <a:rPr lang="ja-JP" altLang="en-US" dirty="0">
                <a:latin typeface="HGSｺﾞｼｯｸM" panose="020B0600000000000000" pitchFamily="50" charset="-128"/>
                <a:ea typeface="HGSｺﾞｼｯｸM" panose="020B0600000000000000" pitchFamily="50" charset="-128"/>
              </a:rPr>
              <a:t>検討の概要</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2" name="正方形/長方形 61"/>
          <p:cNvSpPr/>
          <p:nvPr/>
        </p:nvSpPr>
        <p:spPr>
          <a:xfrm>
            <a:off x="150920" y="1586409"/>
            <a:ext cx="4057096" cy="436287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4355976" y="1381849"/>
            <a:ext cx="4772240" cy="2839239"/>
          </a:xfrm>
          <a:prstGeom prst="rect">
            <a:avLst/>
          </a:prstGeom>
          <a:solidFill>
            <a:schemeClr val="bg2">
              <a:lumMod val="20000"/>
              <a:lumOff val="80000"/>
            </a:schemeClr>
          </a:solidFill>
        </p:spPr>
        <p:txBody>
          <a:bodyPr wrap="square">
            <a:spAutoFit/>
          </a:bodyPr>
          <a:lstStyle/>
          <a:p>
            <a:r>
              <a:rPr lang="ja-JP" altLang="en-US" sz="1050" dirty="0">
                <a:solidFill>
                  <a:sysClr val="windowText" lastClr="000000"/>
                </a:solidFill>
              </a:rPr>
              <a:t>ⓐ</a:t>
            </a:r>
            <a:r>
              <a:rPr lang="en-US" altLang="ja-JP" sz="1050" dirty="0">
                <a:solidFill>
                  <a:sysClr val="windowText" lastClr="000000"/>
                </a:solidFill>
              </a:rPr>
              <a:t>5</a:t>
            </a:r>
            <a:r>
              <a:rPr lang="ja-JP" altLang="en-US" sz="1050" dirty="0">
                <a:solidFill>
                  <a:sysClr val="windowText" lastClr="000000"/>
                </a:solidFill>
              </a:rPr>
              <a:t>年に一度の定期点検の結果、健全度</a:t>
            </a:r>
            <a:r>
              <a:rPr lang="en-US" altLang="ja-JP" sz="1050" dirty="0">
                <a:solidFill>
                  <a:sysClr val="windowText" lastClr="000000"/>
                </a:solidFill>
              </a:rPr>
              <a:t>70</a:t>
            </a:r>
            <a:r>
              <a:rPr lang="ja-JP" altLang="en-US" sz="1050" dirty="0">
                <a:solidFill>
                  <a:sysClr val="windowText" lastClr="000000"/>
                </a:solidFill>
              </a:rPr>
              <a:t>点以上の橋梁。</a:t>
            </a:r>
          </a:p>
          <a:p>
            <a:r>
              <a:rPr lang="ja-JP" altLang="en-US" sz="1050" dirty="0">
                <a:solidFill>
                  <a:sysClr val="windowText" lastClr="000000"/>
                </a:solidFill>
              </a:rPr>
              <a:t>ⓑ大阪府都市整備部中期計画</a:t>
            </a:r>
            <a:r>
              <a:rPr lang="en-US" altLang="ja-JP" sz="1050" dirty="0">
                <a:solidFill>
                  <a:sysClr val="windowText" lastClr="000000"/>
                </a:solidFill>
              </a:rPr>
              <a:t>(</a:t>
            </a:r>
            <a:r>
              <a:rPr lang="ja-JP" altLang="en-US" sz="1050" dirty="0">
                <a:solidFill>
                  <a:sysClr val="windowText" lastClr="000000"/>
                </a:solidFill>
              </a:rPr>
              <a:t>案</a:t>
            </a:r>
            <a:r>
              <a:rPr lang="en-US" altLang="ja-JP" sz="1050" dirty="0">
                <a:solidFill>
                  <a:sysClr val="windowText" lastClr="000000"/>
                </a:solidFill>
              </a:rPr>
              <a:t>)</a:t>
            </a:r>
            <a:r>
              <a:rPr lang="ja-JP" altLang="en-US" sz="1050" dirty="0">
                <a:solidFill>
                  <a:sysClr val="windowText" lastClr="000000"/>
                </a:solidFill>
              </a:rPr>
              <a:t>の事業を対象とする。</a:t>
            </a:r>
          </a:p>
          <a:p>
            <a:pPr marL="87313" indent="-87313"/>
            <a:r>
              <a:rPr lang="ja-JP" altLang="en-US" sz="1050" dirty="0">
                <a:solidFill>
                  <a:sysClr val="windowText" lastClr="000000"/>
                </a:solidFill>
              </a:rPr>
              <a:t>ⓒ</a:t>
            </a:r>
            <a:r>
              <a:rPr lang="en-US" altLang="ja-JP" sz="1050" dirty="0">
                <a:solidFill>
                  <a:sysClr val="windowText" lastClr="000000"/>
                </a:solidFill>
              </a:rPr>
              <a:t>S48</a:t>
            </a:r>
            <a:r>
              <a:rPr lang="ja-JP" altLang="en-US" sz="1050" dirty="0">
                <a:solidFill>
                  <a:sysClr val="windowText" lastClr="000000"/>
                </a:solidFill>
              </a:rPr>
              <a:t>道示で、大型車の計画交通量が</a:t>
            </a:r>
            <a:r>
              <a:rPr lang="en-US" altLang="ja-JP" sz="1050" dirty="0">
                <a:solidFill>
                  <a:sysClr val="windowText" lastClr="000000"/>
                </a:solidFill>
              </a:rPr>
              <a:t>1</a:t>
            </a:r>
            <a:r>
              <a:rPr lang="ja-JP" altLang="en-US" sz="1050" dirty="0">
                <a:solidFill>
                  <a:sysClr val="windowText" lastClr="000000"/>
                </a:solidFill>
              </a:rPr>
              <a:t>車線あたり</a:t>
            </a:r>
            <a:r>
              <a:rPr lang="en-US" altLang="ja-JP" sz="1050" dirty="0">
                <a:solidFill>
                  <a:sysClr val="windowText" lastClr="000000"/>
                </a:solidFill>
              </a:rPr>
              <a:t>1</a:t>
            </a:r>
            <a:r>
              <a:rPr lang="ja-JP" altLang="en-US" sz="1050" dirty="0">
                <a:solidFill>
                  <a:sysClr val="windowText" lastClr="000000"/>
                </a:solidFill>
              </a:rPr>
              <a:t>日</a:t>
            </a:r>
            <a:r>
              <a:rPr lang="en-US" altLang="ja-JP" sz="1050" dirty="0">
                <a:solidFill>
                  <a:sysClr val="windowText" lastClr="000000"/>
                </a:solidFill>
              </a:rPr>
              <a:t>1</a:t>
            </a:r>
            <a:r>
              <a:rPr lang="ja-JP" altLang="en-US" sz="1050" dirty="0">
                <a:solidFill>
                  <a:sysClr val="windowText" lastClr="000000"/>
                </a:solidFill>
              </a:rPr>
              <a:t>方向</a:t>
            </a:r>
            <a:r>
              <a:rPr lang="en-US" altLang="ja-JP" sz="1050" dirty="0" smtClean="0">
                <a:solidFill>
                  <a:sysClr val="windowText" lastClr="000000"/>
                </a:solidFill>
              </a:rPr>
              <a:t>1000</a:t>
            </a:r>
            <a:r>
              <a:rPr lang="ja-JP" altLang="en-US" sz="1050" dirty="0" smtClean="0">
                <a:solidFill>
                  <a:sysClr val="windowText" lastClr="000000"/>
                </a:solidFill>
              </a:rPr>
              <a:t>　台</a:t>
            </a:r>
            <a:r>
              <a:rPr lang="ja-JP" altLang="en-US" sz="1050" dirty="0">
                <a:solidFill>
                  <a:sysClr val="windowText" lastClr="000000"/>
                </a:solidFill>
              </a:rPr>
              <a:t>以上ものは、床版の設計曲げモーメントを</a:t>
            </a:r>
            <a:r>
              <a:rPr lang="en-US" altLang="ja-JP" sz="1050" dirty="0">
                <a:solidFill>
                  <a:sysClr val="windowText" lastClr="000000"/>
                </a:solidFill>
              </a:rPr>
              <a:t>20</a:t>
            </a:r>
            <a:r>
              <a:rPr lang="ja-JP" altLang="en-US" sz="1050" dirty="0">
                <a:solidFill>
                  <a:sysClr val="windowText" lastClr="000000"/>
                </a:solidFill>
              </a:rPr>
              <a:t>％増しとしたことから、当該橋梁地点での大型車交通量を確認する。大型車交通量は、</a:t>
            </a:r>
            <a:r>
              <a:rPr lang="en-US" altLang="ja-JP" sz="1050" dirty="0">
                <a:solidFill>
                  <a:sysClr val="windowText" lastClr="000000"/>
                </a:solidFill>
              </a:rPr>
              <a:t>H22</a:t>
            </a:r>
            <a:r>
              <a:rPr lang="ja-JP" altLang="en-US" sz="1050" dirty="0">
                <a:solidFill>
                  <a:sysClr val="windowText" lastClr="000000"/>
                </a:solidFill>
              </a:rPr>
              <a:t>ｾﾝｻｽで確認するが、交通調査基本区間の設定や現在の交通需要から</a:t>
            </a:r>
            <a:r>
              <a:rPr lang="en-US" altLang="ja-JP" sz="1050" dirty="0">
                <a:solidFill>
                  <a:sysClr val="windowText" lastClr="000000"/>
                </a:solidFill>
              </a:rPr>
              <a:t>H22</a:t>
            </a:r>
            <a:r>
              <a:rPr lang="ja-JP" altLang="en-US" sz="1050" dirty="0">
                <a:solidFill>
                  <a:sysClr val="windowText" lastClr="000000"/>
                </a:solidFill>
              </a:rPr>
              <a:t>ｾﾝｻｽと現在の大型車交通量に乖離が予想される場合は、当該橋梁地点で大型車交通量を実測すること。</a:t>
            </a:r>
          </a:p>
          <a:p>
            <a:r>
              <a:rPr lang="ja-JP" altLang="en-US" sz="1050" dirty="0">
                <a:solidFill>
                  <a:sysClr val="windowText" lastClr="000000"/>
                </a:solidFill>
              </a:rPr>
              <a:t>ⓓ活荷重を</a:t>
            </a:r>
            <a:r>
              <a:rPr lang="en-US" altLang="ja-JP" sz="1050" dirty="0">
                <a:solidFill>
                  <a:sysClr val="windowText" lastClr="000000"/>
                </a:solidFill>
              </a:rPr>
              <a:t>A</a:t>
            </a:r>
            <a:r>
              <a:rPr lang="ja-JP" altLang="en-US" sz="1050" dirty="0" err="1">
                <a:solidFill>
                  <a:sysClr val="windowText" lastClr="000000"/>
                </a:solidFill>
              </a:rPr>
              <a:t>、</a:t>
            </a:r>
            <a:r>
              <a:rPr lang="en-US" altLang="ja-JP" sz="1050" dirty="0">
                <a:solidFill>
                  <a:sysClr val="windowText" lastClr="000000"/>
                </a:solidFill>
              </a:rPr>
              <a:t>B</a:t>
            </a:r>
            <a:r>
              <a:rPr lang="ja-JP" altLang="en-US" sz="1050" dirty="0">
                <a:solidFill>
                  <a:sysClr val="windowText" lastClr="000000"/>
                </a:solidFill>
              </a:rPr>
              <a:t>活荷重に区分した。</a:t>
            </a:r>
          </a:p>
          <a:p>
            <a:pPr marL="87313" indent="-87313"/>
            <a:r>
              <a:rPr lang="ja-JP" altLang="en-US" sz="1050" dirty="0">
                <a:solidFill>
                  <a:sysClr val="windowText" lastClr="000000"/>
                </a:solidFill>
              </a:rPr>
              <a:t>ⓔ耐荷力の照査</a:t>
            </a:r>
            <a:r>
              <a:rPr lang="en-US" altLang="ja-JP" sz="1050" dirty="0">
                <a:solidFill>
                  <a:sysClr val="windowText" lastClr="000000"/>
                </a:solidFill>
              </a:rPr>
              <a:t>(H10.3</a:t>
            </a:r>
            <a:r>
              <a:rPr lang="ja-JP" altLang="en-US" sz="1050" dirty="0">
                <a:solidFill>
                  <a:sysClr val="windowText" lastClr="000000"/>
                </a:solidFill>
              </a:rPr>
              <a:t>主要地方道大阪中央環状線外既設橋梁の耐荷力照査委託</a:t>
            </a:r>
            <a:r>
              <a:rPr lang="en-US" altLang="ja-JP" sz="1050" dirty="0">
                <a:solidFill>
                  <a:sysClr val="windowText" lastClr="000000"/>
                </a:solidFill>
              </a:rPr>
              <a:t>)</a:t>
            </a:r>
            <a:r>
              <a:rPr lang="ja-JP" altLang="en-US" sz="1050" dirty="0">
                <a:solidFill>
                  <a:sysClr val="windowText" lastClr="000000"/>
                </a:solidFill>
              </a:rPr>
              <a:t>を行ったもの（</a:t>
            </a:r>
            <a:r>
              <a:rPr lang="en-US" altLang="ja-JP" sz="1050" dirty="0">
                <a:solidFill>
                  <a:sysClr val="windowText" lastClr="000000"/>
                </a:solidFill>
              </a:rPr>
              <a:t>L=15m</a:t>
            </a:r>
            <a:r>
              <a:rPr lang="ja-JP" altLang="en-US" sz="1050" dirty="0">
                <a:solidFill>
                  <a:sysClr val="windowText" lastClr="000000"/>
                </a:solidFill>
              </a:rPr>
              <a:t>以上は済）および増し桁、床版補強など耐荷力向上を行ったもの。</a:t>
            </a:r>
          </a:p>
          <a:p>
            <a:pPr marL="87313" indent="-87313"/>
            <a:r>
              <a:rPr lang="ja-JP" altLang="en-US" sz="1050" dirty="0">
                <a:solidFill>
                  <a:sysClr val="windowText" lastClr="000000"/>
                </a:solidFill>
              </a:rPr>
              <a:t>ⓕ</a:t>
            </a:r>
            <a:r>
              <a:rPr lang="en-US" altLang="ja-JP" sz="1050" dirty="0">
                <a:solidFill>
                  <a:sysClr val="windowText" lastClr="000000"/>
                </a:solidFill>
              </a:rPr>
              <a:t>(</a:t>
            </a:r>
            <a:r>
              <a:rPr lang="ja-JP" altLang="en-US" sz="1050" dirty="0">
                <a:solidFill>
                  <a:sysClr val="windowText" lastClr="000000"/>
                </a:solidFill>
              </a:rPr>
              <a:t>財</a:t>
            </a:r>
            <a:r>
              <a:rPr lang="en-US" altLang="ja-JP" sz="1050" dirty="0">
                <a:solidFill>
                  <a:sysClr val="windowText" lastClr="000000"/>
                </a:solidFill>
              </a:rPr>
              <a:t>)</a:t>
            </a:r>
            <a:r>
              <a:rPr lang="ja-JP" altLang="en-US" sz="1050" dirty="0">
                <a:solidFill>
                  <a:sysClr val="windowText" lastClr="000000"/>
                </a:solidFill>
              </a:rPr>
              <a:t>道路保全技術センター「既設橋梁の耐荷力照査実施要領</a:t>
            </a:r>
            <a:r>
              <a:rPr lang="en-US" altLang="ja-JP" sz="1050" dirty="0">
                <a:solidFill>
                  <a:sysClr val="windowText" lastClr="000000"/>
                </a:solidFill>
              </a:rPr>
              <a:t>(</a:t>
            </a:r>
            <a:r>
              <a:rPr lang="ja-JP" altLang="en-US" sz="1050" dirty="0">
                <a:solidFill>
                  <a:sysClr val="windowText" lastClr="000000"/>
                </a:solidFill>
              </a:rPr>
              <a:t>案</a:t>
            </a:r>
            <a:r>
              <a:rPr lang="en-US" altLang="ja-JP" sz="1050" dirty="0">
                <a:solidFill>
                  <a:sysClr val="windowText" lastClr="000000"/>
                </a:solidFill>
              </a:rPr>
              <a:t>)</a:t>
            </a:r>
            <a:r>
              <a:rPr lang="ja-JP" altLang="en-US" sz="1050" dirty="0">
                <a:solidFill>
                  <a:sysClr val="windowText" lastClr="000000"/>
                </a:solidFill>
              </a:rPr>
              <a:t>」による照査やたわみ測定等を実施する。</a:t>
            </a:r>
          </a:p>
          <a:p>
            <a:r>
              <a:rPr lang="ja-JP" altLang="en-US" sz="1050" dirty="0">
                <a:solidFill>
                  <a:sysClr val="windowText" lastClr="000000"/>
                </a:solidFill>
              </a:rPr>
              <a:t>ⓖ表 </a:t>
            </a:r>
            <a:r>
              <a:rPr lang="en-US" altLang="ja-JP" sz="1050" dirty="0">
                <a:solidFill>
                  <a:sysClr val="windowText" lastClr="000000"/>
                </a:solidFill>
              </a:rPr>
              <a:t>1 1</a:t>
            </a:r>
            <a:r>
              <a:rPr lang="ja-JP" altLang="en-US" sz="1050" dirty="0">
                <a:solidFill>
                  <a:sysClr val="windowText" lastClr="000000"/>
                </a:solidFill>
              </a:rPr>
              <a:t>および表 </a:t>
            </a:r>
            <a:r>
              <a:rPr lang="en-US" altLang="ja-JP" sz="1050" dirty="0">
                <a:solidFill>
                  <a:sysClr val="windowText" lastClr="000000"/>
                </a:solidFill>
              </a:rPr>
              <a:t>1 2</a:t>
            </a:r>
            <a:r>
              <a:rPr lang="ja-JP" altLang="en-US" sz="1050" dirty="0">
                <a:solidFill>
                  <a:sysClr val="windowText" lastClr="000000"/>
                </a:solidFill>
              </a:rPr>
              <a:t>に例示</a:t>
            </a:r>
          </a:p>
          <a:p>
            <a:pPr marL="87313" indent="-87313"/>
            <a:r>
              <a:rPr lang="ja-JP" altLang="en-US" sz="1050" u="sng" dirty="0">
                <a:solidFill>
                  <a:srgbClr val="FF0000"/>
                </a:solidFill>
              </a:rPr>
              <a:t>ⓗ道路空間機能</a:t>
            </a:r>
            <a:r>
              <a:rPr lang="en-US" altLang="ja-JP" sz="1050" u="sng" dirty="0">
                <a:solidFill>
                  <a:srgbClr val="FF0000"/>
                </a:solidFill>
              </a:rPr>
              <a:t>(</a:t>
            </a:r>
            <a:r>
              <a:rPr lang="ja-JP" altLang="en-US" sz="1050" u="sng" dirty="0">
                <a:solidFill>
                  <a:srgbClr val="FF0000"/>
                </a:solidFill>
              </a:rPr>
              <a:t>幅員、建築限界等</a:t>
            </a:r>
            <a:r>
              <a:rPr lang="en-US" altLang="ja-JP" sz="1050" u="sng" dirty="0">
                <a:solidFill>
                  <a:srgbClr val="FF0000"/>
                </a:solidFill>
              </a:rPr>
              <a:t>)</a:t>
            </a:r>
            <a:r>
              <a:rPr lang="ja-JP" altLang="en-US" sz="1050" u="sng" dirty="0">
                <a:solidFill>
                  <a:srgbClr val="FF0000"/>
                </a:solidFill>
              </a:rPr>
              <a:t>が、当該橋梁に繋がる道路と比べ著しく不足している橋梁、および現段階での耐震の要求性能を満たしておらず、大規模な耐震対策が必要となる橋梁など管理者が機能不足と認めた橋梁</a:t>
            </a:r>
            <a:r>
              <a:rPr lang="ja-JP" altLang="en-US" sz="1050" u="sng" dirty="0" smtClean="0">
                <a:solidFill>
                  <a:srgbClr val="FF0000"/>
                </a:solidFill>
              </a:rPr>
              <a:t>。</a:t>
            </a:r>
            <a:endParaRPr lang="ja-JP" altLang="en-US" sz="1050" u="sng" dirty="0">
              <a:solidFill>
                <a:srgbClr val="FF0000"/>
              </a:solidFill>
            </a:endParaRPr>
          </a:p>
        </p:txBody>
      </p:sp>
      <p:graphicFrame>
        <p:nvGraphicFramePr>
          <p:cNvPr id="65" name="表 64"/>
          <p:cNvGraphicFramePr>
            <a:graphicFrameLocks noGrp="1"/>
          </p:cNvGraphicFramePr>
          <p:nvPr>
            <p:extLst>
              <p:ext uri="{D42A27DB-BD31-4B8C-83A1-F6EECF244321}">
                <p14:modId xmlns:p14="http://schemas.microsoft.com/office/powerpoint/2010/main" val="2999614490"/>
              </p:ext>
            </p:extLst>
          </p:nvPr>
        </p:nvGraphicFramePr>
        <p:xfrm>
          <a:off x="4355976" y="4221088"/>
          <a:ext cx="4772240" cy="825500"/>
        </p:xfrm>
        <a:graphic>
          <a:graphicData uri="http://schemas.openxmlformats.org/drawingml/2006/table">
            <a:tbl>
              <a:tblPr firstRow="1" firstCol="1" bandRow="1">
                <a:tableStyleId>{5C22544A-7EE6-4342-B048-85BDC9FD1C3A}</a:tableStyleId>
              </a:tblPr>
              <a:tblGrid>
                <a:gridCol w="4772240"/>
              </a:tblGrid>
              <a:tr h="111541">
                <a:tc>
                  <a:txBody>
                    <a:bodyPr/>
                    <a:lstStyle/>
                    <a:p>
                      <a:pPr marL="0" indent="0" algn="ctr">
                        <a:lnSpc>
                          <a:spcPts val="1300"/>
                        </a:lnSpc>
                        <a:spcAft>
                          <a:spcPts val="0"/>
                        </a:spcAft>
                      </a:pPr>
                      <a:r>
                        <a:rPr lang="ja-JP" altLang="en-US" sz="1100" kern="100" dirty="0" smtClean="0">
                          <a:solidFill>
                            <a:schemeClr val="tx1"/>
                          </a:solidFill>
                          <a:effectLst/>
                        </a:rPr>
                        <a:t>通常の</a:t>
                      </a:r>
                      <a:r>
                        <a:rPr lang="ja-JP" sz="1100" kern="100" dirty="0" smtClean="0">
                          <a:solidFill>
                            <a:schemeClr val="tx1"/>
                          </a:solidFill>
                          <a:effectLst/>
                        </a:rPr>
                        <a:t>補修</a:t>
                      </a:r>
                      <a:r>
                        <a:rPr lang="ja-JP" sz="1100" kern="100" dirty="0">
                          <a:solidFill>
                            <a:schemeClr val="tx1"/>
                          </a:solidFill>
                          <a:effectLst/>
                        </a:rPr>
                        <a:t>・補強</a:t>
                      </a:r>
                      <a:r>
                        <a:rPr lang="ja-JP" sz="1100" kern="100" dirty="0" smtClean="0">
                          <a:solidFill>
                            <a:schemeClr val="tx1"/>
                          </a:solidFill>
                          <a:effectLst/>
                        </a:rPr>
                        <a:t>工法</a:t>
                      </a:r>
                      <a:r>
                        <a:rPr lang="ja-JP" altLang="en-US" sz="1100" kern="100" dirty="0" smtClean="0">
                          <a:solidFill>
                            <a:schemeClr val="tx1"/>
                          </a:solidFill>
                          <a:effectLst/>
                        </a:rPr>
                        <a:t>（例示）</a:t>
                      </a:r>
                      <a:endParaRPr lang="ja-JP" sz="11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r>
              <a:tr h="488317">
                <a:tc>
                  <a:txBody>
                    <a:bodyPr/>
                    <a:lstStyle/>
                    <a:p>
                      <a:pPr marL="265430" indent="-117475" algn="just">
                        <a:lnSpc>
                          <a:spcPts val="1300"/>
                        </a:lnSpc>
                        <a:spcAft>
                          <a:spcPts val="0"/>
                        </a:spcAft>
                      </a:pPr>
                      <a:r>
                        <a:rPr lang="ja-JP" sz="1100" b="0" kern="100" dirty="0">
                          <a:solidFill>
                            <a:sysClr val="windowText" lastClr="000000"/>
                          </a:solidFill>
                          <a:effectLst/>
                        </a:rPr>
                        <a:t>・断面修復</a:t>
                      </a:r>
                      <a:r>
                        <a:rPr lang="ja-JP" sz="1100" b="0" kern="100" dirty="0" smtClean="0">
                          <a:solidFill>
                            <a:sysClr val="windowText" lastClr="000000"/>
                          </a:solidFill>
                          <a:effectLst/>
                        </a:rPr>
                        <a:t>補修</a:t>
                      </a:r>
                      <a:r>
                        <a:rPr lang="ja-JP" altLang="en-US" sz="1100" b="0" kern="100" dirty="0" smtClean="0">
                          <a:solidFill>
                            <a:sysClr val="windowText" lastClr="000000"/>
                          </a:solidFill>
                          <a:effectLst/>
                        </a:rPr>
                        <a:t>、</a:t>
                      </a:r>
                      <a:r>
                        <a:rPr lang="ja-JP" sz="1100" b="0" kern="100" dirty="0" smtClean="0">
                          <a:solidFill>
                            <a:sysClr val="windowText" lastClr="000000"/>
                          </a:solidFill>
                          <a:effectLst/>
                        </a:rPr>
                        <a:t>クラック</a:t>
                      </a:r>
                      <a:r>
                        <a:rPr lang="ja-JP" sz="1100" b="0" kern="100" dirty="0">
                          <a:solidFill>
                            <a:sysClr val="windowText" lastClr="000000"/>
                          </a:solidFill>
                          <a:effectLst/>
                        </a:rPr>
                        <a:t>注入補修</a:t>
                      </a:r>
                    </a:p>
                    <a:p>
                      <a:pPr marL="265430" indent="-117475" algn="just">
                        <a:lnSpc>
                          <a:spcPts val="1300"/>
                        </a:lnSpc>
                        <a:spcAft>
                          <a:spcPts val="0"/>
                        </a:spcAft>
                      </a:pPr>
                      <a:r>
                        <a:rPr lang="ja-JP" sz="1100" b="0" kern="100" dirty="0">
                          <a:solidFill>
                            <a:sysClr val="windowText" lastClr="000000"/>
                          </a:solidFill>
                          <a:effectLst/>
                        </a:rPr>
                        <a:t>・鋼板や炭素繊維シート接着による補強</a:t>
                      </a:r>
                    </a:p>
                    <a:p>
                      <a:pPr marL="265430" indent="-117475" algn="just">
                        <a:lnSpc>
                          <a:spcPts val="1300"/>
                        </a:lnSpc>
                        <a:spcAft>
                          <a:spcPts val="0"/>
                        </a:spcAft>
                      </a:pPr>
                      <a:r>
                        <a:rPr lang="ja-JP" sz="1100" b="0" kern="100" dirty="0">
                          <a:solidFill>
                            <a:sysClr val="windowText" lastClr="000000"/>
                          </a:solidFill>
                          <a:effectLst/>
                        </a:rPr>
                        <a:t>・塗装</a:t>
                      </a:r>
                      <a:r>
                        <a:rPr lang="ja-JP" sz="1100" b="0" kern="100" dirty="0" smtClean="0">
                          <a:solidFill>
                            <a:sysClr val="windowText" lastClr="000000"/>
                          </a:solidFill>
                          <a:effectLst/>
                        </a:rPr>
                        <a:t>塗替え</a:t>
                      </a:r>
                      <a:r>
                        <a:rPr lang="ja-JP" altLang="en-US" sz="1100" b="0" kern="100" dirty="0" smtClean="0">
                          <a:solidFill>
                            <a:sysClr val="windowText" lastClr="000000"/>
                          </a:solidFill>
                          <a:effectLst/>
                        </a:rPr>
                        <a:t>、</a:t>
                      </a:r>
                      <a:r>
                        <a:rPr lang="ja-JP" sz="1100" b="0" kern="100" dirty="0" smtClean="0">
                          <a:solidFill>
                            <a:sysClr val="windowText" lastClr="000000"/>
                          </a:solidFill>
                          <a:effectLst/>
                        </a:rPr>
                        <a:t>当て板</a:t>
                      </a:r>
                      <a:r>
                        <a:rPr lang="ja-JP" sz="1100" b="0" kern="100" dirty="0">
                          <a:solidFill>
                            <a:sysClr val="windowText" lastClr="000000"/>
                          </a:solidFill>
                          <a:effectLst/>
                        </a:rPr>
                        <a:t>補強</a:t>
                      </a:r>
                    </a:p>
                    <a:p>
                      <a:pPr marL="265430" indent="-117475" algn="just">
                        <a:lnSpc>
                          <a:spcPts val="1300"/>
                        </a:lnSpc>
                        <a:spcAft>
                          <a:spcPts val="0"/>
                        </a:spcAft>
                      </a:pPr>
                      <a:r>
                        <a:rPr lang="ja-JP" sz="1100" b="0" kern="100" dirty="0">
                          <a:solidFill>
                            <a:sysClr val="windowText" lastClr="000000"/>
                          </a:solidFill>
                          <a:effectLst/>
                        </a:rPr>
                        <a:t>・支承、伸縮継手の取替　など</a:t>
                      </a:r>
                      <a:endParaRPr lang="ja-JP" sz="1100" b="0" kern="100" dirty="0">
                        <a:solidFill>
                          <a:sysClr val="windowText" lastClr="00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0000"/>
                        <a:lumOff val="80000"/>
                      </a:schemeClr>
                    </a:solidFill>
                  </a:tcPr>
                </a:tc>
              </a:tr>
            </a:tbl>
          </a:graphicData>
        </a:graphic>
      </p:graphicFrame>
      <p:graphicFrame>
        <p:nvGraphicFramePr>
          <p:cNvPr id="66" name="表 65"/>
          <p:cNvGraphicFramePr>
            <a:graphicFrameLocks noGrp="1"/>
          </p:cNvGraphicFramePr>
          <p:nvPr>
            <p:extLst>
              <p:ext uri="{D42A27DB-BD31-4B8C-83A1-F6EECF244321}">
                <p14:modId xmlns:p14="http://schemas.microsoft.com/office/powerpoint/2010/main" val="1873178470"/>
              </p:ext>
            </p:extLst>
          </p:nvPr>
        </p:nvGraphicFramePr>
        <p:xfrm>
          <a:off x="4355976" y="5135840"/>
          <a:ext cx="4772240" cy="1173480"/>
        </p:xfrm>
        <a:graphic>
          <a:graphicData uri="http://schemas.openxmlformats.org/drawingml/2006/table">
            <a:tbl>
              <a:tblPr firstRow="1" firstCol="1" bandRow="1">
                <a:tableStyleId>{5C22544A-7EE6-4342-B048-85BDC9FD1C3A}</a:tableStyleId>
              </a:tblPr>
              <a:tblGrid>
                <a:gridCol w="1427907"/>
                <a:gridCol w="3344333"/>
              </a:tblGrid>
              <a:tr h="95456">
                <a:tc gridSpan="2">
                  <a:txBody>
                    <a:bodyPr/>
                    <a:lstStyle/>
                    <a:p>
                      <a:pPr marL="0" indent="0" algn="ctr">
                        <a:lnSpc>
                          <a:spcPct val="100000"/>
                        </a:lnSpc>
                        <a:spcAft>
                          <a:spcPts val="0"/>
                        </a:spcAft>
                      </a:pPr>
                      <a:r>
                        <a:rPr lang="ja-JP" altLang="en-US" sz="1100" kern="100" dirty="0" smtClean="0">
                          <a:solidFill>
                            <a:schemeClr val="tx1"/>
                          </a:solidFill>
                          <a:effectLst/>
                        </a:rPr>
                        <a:t>更新を検討すべき</a:t>
                      </a:r>
                      <a:r>
                        <a:rPr lang="ja-JP" sz="1100" kern="100" dirty="0" smtClean="0">
                          <a:solidFill>
                            <a:schemeClr val="tx1"/>
                          </a:solidFill>
                          <a:effectLst/>
                        </a:rPr>
                        <a:t>損傷</a:t>
                      </a:r>
                      <a:r>
                        <a:rPr lang="ja-JP" sz="1100" kern="100" dirty="0">
                          <a:solidFill>
                            <a:schemeClr val="tx1"/>
                          </a:solidFill>
                          <a:effectLst/>
                        </a:rPr>
                        <a:t>・構造</a:t>
                      </a:r>
                      <a:r>
                        <a:rPr lang="ja-JP" sz="1100" kern="100" dirty="0" smtClean="0">
                          <a:solidFill>
                            <a:schemeClr val="tx1"/>
                          </a:solidFill>
                          <a:effectLst/>
                        </a:rPr>
                        <a:t>等</a:t>
                      </a:r>
                      <a:r>
                        <a:rPr lang="ja-JP" altLang="en-US" sz="1100" kern="100" dirty="0" smtClean="0">
                          <a:solidFill>
                            <a:schemeClr val="tx1"/>
                          </a:solidFill>
                          <a:effectLst/>
                        </a:rPr>
                        <a:t>（例示）</a:t>
                      </a:r>
                      <a:endParaRPr lang="ja-JP" sz="11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bg1"/>
                      </a:solidFill>
                      <a:prstDash val="sysDash"/>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bg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kumimoji="1" lang="ja-JP" altLang="en-US"/>
                    </a:p>
                  </a:txBody>
                  <a:tcPr/>
                </a:tc>
              </a:tr>
              <a:tr h="286368">
                <a:tc>
                  <a:txBody>
                    <a:bodyPr/>
                    <a:lstStyle/>
                    <a:p>
                      <a:pPr marL="266700" indent="-265430" algn="just">
                        <a:lnSpc>
                          <a:spcPct val="100000"/>
                        </a:lnSpc>
                        <a:spcAft>
                          <a:spcPts val="0"/>
                        </a:spcAft>
                      </a:pPr>
                      <a:r>
                        <a:rPr lang="ja-JP" sz="1100" kern="100" dirty="0">
                          <a:solidFill>
                            <a:schemeClr val="tx1"/>
                          </a:solidFill>
                          <a:effectLst/>
                        </a:rPr>
                        <a:t>【コンクリート橋</a:t>
                      </a:r>
                      <a:r>
                        <a:rPr lang="ja-JP" sz="1100" kern="100" dirty="0" smtClean="0">
                          <a:solidFill>
                            <a:schemeClr val="tx1"/>
                          </a:solidFill>
                          <a:effectLst/>
                        </a:rPr>
                        <a:t>】</a:t>
                      </a:r>
                      <a:endParaRPr lang="ja-JP" sz="1100" kern="100" dirty="0">
                        <a:solidFill>
                          <a:schemeClr val="tx1"/>
                        </a:solidFill>
                        <a:effectLst/>
                      </a:endParaRPr>
                    </a:p>
                  </a:txBody>
                  <a:tcPr marL="68580" marR="68580" marT="0" marB="0" anchor="ctr">
                    <a:lnL w="12700" cap="flat" cmpd="sng" algn="ctr">
                      <a:solidFill>
                        <a:schemeClr val="bg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87313" indent="-87313" algn="just">
                        <a:lnSpc>
                          <a:spcPct val="100000"/>
                        </a:lnSpc>
                        <a:spcAft>
                          <a:spcPts val="0"/>
                        </a:spcAft>
                      </a:pPr>
                      <a:r>
                        <a:rPr lang="ja-JP" altLang="ja-JP" sz="1100" kern="100" dirty="0" smtClean="0">
                          <a:solidFill>
                            <a:sysClr val="windowText" lastClr="000000"/>
                          </a:solidFill>
                          <a:effectLst/>
                          <a:latin typeface="+mn-ea"/>
                          <a:ea typeface="+mn-ea"/>
                        </a:rPr>
                        <a:t>・ゲルバー部、</a:t>
                      </a:r>
                      <a:r>
                        <a:rPr lang="en-US" altLang="ja-JP" sz="1100" kern="100" dirty="0" smtClean="0">
                          <a:solidFill>
                            <a:sysClr val="windowText" lastClr="000000"/>
                          </a:solidFill>
                          <a:effectLst/>
                          <a:latin typeface="+mn-ea"/>
                          <a:ea typeface="+mn-ea"/>
                        </a:rPr>
                        <a:t>PC</a:t>
                      </a:r>
                      <a:r>
                        <a:rPr lang="ja-JP" altLang="ja-JP" sz="1100" kern="100" dirty="0" smtClean="0">
                          <a:solidFill>
                            <a:sysClr val="windowText" lastClr="000000"/>
                          </a:solidFill>
                          <a:effectLst/>
                          <a:latin typeface="+mn-ea"/>
                          <a:ea typeface="+mn-ea"/>
                        </a:rPr>
                        <a:t>ケーブル定着部、スパン中央部等弱点部における損傷</a:t>
                      </a:r>
                    </a:p>
                    <a:p>
                      <a:pPr marL="87313" indent="-87313" algn="just">
                        <a:lnSpc>
                          <a:spcPct val="100000"/>
                        </a:lnSpc>
                        <a:spcAft>
                          <a:spcPts val="0"/>
                        </a:spcAft>
                      </a:pPr>
                      <a:r>
                        <a:rPr lang="ja-JP" altLang="ja-JP" sz="1100" kern="100" dirty="0" smtClean="0">
                          <a:solidFill>
                            <a:sysClr val="windowText" lastClr="000000"/>
                          </a:solidFill>
                          <a:effectLst/>
                          <a:latin typeface="+mn-ea"/>
                          <a:ea typeface="+mn-ea"/>
                        </a:rPr>
                        <a:t>・進行した</a:t>
                      </a:r>
                      <a:r>
                        <a:rPr lang="en-US" altLang="ja-JP" sz="1100" kern="100" dirty="0" smtClean="0">
                          <a:solidFill>
                            <a:sysClr val="windowText" lastClr="000000"/>
                          </a:solidFill>
                          <a:effectLst/>
                          <a:latin typeface="+mn-ea"/>
                          <a:ea typeface="+mn-ea"/>
                        </a:rPr>
                        <a:t>ASR</a:t>
                      </a:r>
                      <a:r>
                        <a:rPr lang="ja-JP" altLang="ja-JP" sz="1100" kern="100" dirty="0" err="1" smtClean="0">
                          <a:solidFill>
                            <a:sysClr val="windowText" lastClr="000000"/>
                          </a:solidFill>
                          <a:effectLst/>
                          <a:latin typeface="+mn-ea"/>
                          <a:ea typeface="+mn-ea"/>
                        </a:rPr>
                        <a:t>、</a:t>
                      </a:r>
                      <a:r>
                        <a:rPr lang="ja-JP" altLang="ja-JP" sz="1100" kern="100" dirty="0" smtClean="0">
                          <a:solidFill>
                            <a:sysClr val="windowText" lastClr="000000"/>
                          </a:solidFill>
                          <a:effectLst/>
                          <a:latin typeface="+mn-ea"/>
                          <a:ea typeface="+mn-ea"/>
                        </a:rPr>
                        <a:t>塩害　など</a:t>
                      </a:r>
                      <a:endParaRPr lang="ja-JP" sz="1100" kern="100" dirty="0">
                        <a:solidFill>
                          <a:sysClr val="windowText" lastClr="00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r>
              <a:tr h="286368">
                <a:tc>
                  <a:txBody>
                    <a:bodyPr/>
                    <a:lstStyle/>
                    <a:p>
                      <a:pPr marL="266700" marR="0" indent="-265430" algn="just" defTabSz="914400" rtl="0" eaLnBrk="1" fontAlgn="auto" latinLnBrk="0" hangingPunct="1">
                        <a:lnSpc>
                          <a:spcPct val="100000"/>
                        </a:lnSpc>
                        <a:spcBef>
                          <a:spcPts val="0"/>
                        </a:spcBef>
                        <a:spcAft>
                          <a:spcPts val="0"/>
                        </a:spcAft>
                        <a:buClrTx/>
                        <a:buSzTx/>
                        <a:buFontTx/>
                        <a:buNone/>
                        <a:tabLst/>
                        <a:defRPr/>
                      </a:pPr>
                      <a:r>
                        <a:rPr lang="ja-JP" altLang="ja-JP" sz="1100" kern="100" dirty="0" smtClean="0">
                          <a:solidFill>
                            <a:schemeClr val="tx1"/>
                          </a:solidFill>
                          <a:effectLst/>
                        </a:rPr>
                        <a:t>【鋼橋】</a:t>
                      </a:r>
                    </a:p>
                    <a:p>
                      <a:pPr marL="262255" indent="-139700" algn="just">
                        <a:lnSpc>
                          <a:spcPct val="100000"/>
                        </a:lnSpc>
                        <a:spcAft>
                          <a:spcPts val="0"/>
                        </a:spcAft>
                      </a:pPr>
                      <a:endParaRPr lang="ja-JP" sz="11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chemeClr val="bg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ash"/>
                      <a:round/>
                      <a:headEnd type="none" w="med" len="med"/>
                      <a:tailEnd type="none" w="med" len="med"/>
                    </a:lnB>
                    <a:solidFill>
                      <a:schemeClr val="bg2">
                        <a:lumMod val="75000"/>
                      </a:schemeClr>
                    </a:solidFill>
                  </a:tcPr>
                </a:tc>
                <a:tc>
                  <a:txBody>
                    <a:bodyPr/>
                    <a:lstStyle/>
                    <a:p>
                      <a:pPr marL="139700" indent="-139700" algn="just">
                        <a:lnSpc>
                          <a:spcPct val="100000"/>
                        </a:lnSpc>
                        <a:spcAft>
                          <a:spcPts val="0"/>
                        </a:spcAft>
                      </a:pPr>
                      <a:r>
                        <a:rPr lang="ja-JP" altLang="ja-JP" sz="1100" kern="100" dirty="0" smtClean="0">
                          <a:solidFill>
                            <a:sysClr val="windowText" lastClr="000000"/>
                          </a:solidFill>
                          <a:effectLst/>
                          <a:latin typeface="+mn-ea"/>
                          <a:ea typeface="+mn-ea"/>
                        </a:rPr>
                        <a:t>・継手構造、ソールプレートや横桁ガセット溶接部等をはじめとする亀裂が発生しやすい箇における損傷</a:t>
                      </a:r>
                    </a:p>
                    <a:p>
                      <a:pPr marL="139700" indent="-139700" algn="just">
                        <a:lnSpc>
                          <a:spcPct val="100000"/>
                        </a:lnSpc>
                        <a:spcAft>
                          <a:spcPts val="0"/>
                        </a:spcAft>
                      </a:pPr>
                      <a:r>
                        <a:rPr lang="ja-JP" altLang="ja-JP" sz="1100" kern="100" dirty="0" smtClean="0">
                          <a:solidFill>
                            <a:sysClr val="windowText" lastClr="000000"/>
                          </a:solidFill>
                          <a:effectLst/>
                          <a:latin typeface="+mn-ea"/>
                          <a:ea typeface="+mn-ea"/>
                        </a:rPr>
                        <a:t>・進行した腐食（減肉、孔食）　など</a:t>
                      </a:r>
                      <a:endParaRPr lang="ja-JP" sz="1100" kern="100" dirty="0">
                        <a:solidFill>
                          <a:sysClr val="windowText" lastClr="000000"/>
                        </a:solidFill>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ash"/>
                      <a:round/>
                      <a:headEnd type="none" w="med" len="med"/>
                      <a:tailEnd type="none" w="med" len="med"/>
                    </a:lnB>
                    <a:solidFill>
                      <a:schemeClr val="bg2">
                        <a:lumMod val="20000"/>
                        <a:lumOff val="80000"/>
                      </a:schemeClr>
                    </a:solidFill>
                  </a:tcPr>
                </a:tc>
              </a:tr>
            </a:tbl>
          </a:graphicData>
        </a:graphic>
      </p:graphicFrame>
      <p:sp>
        <p:nvSpPr>
          <p:cNvPr id="17" name="テキスト ボックス 16"/>
          <p:cNvSpPr txBox="1"/>
          <p:nvPr/>
        </p:nvSpPr>
        <p:spPr>
          <a:xfrm>
            <a:off x="611560" y="112474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４）更新判定</a:t>
            </a:r>
            <a:r>
              <a:rPr lang="ja-JP" altLang="en-US" sz="2400" dirty="0">
                <a:latin typeface="HGSｺﾞｼｯｸM" panose="020B0600000000000000" pitchFamily="50" charset="-128"/>
                <a:ea typeface="HGSｺﾞｼｯｸM" panose="020B0600000000000000" pitchFamily="50" charset="-128"/>
              </a:rPr>
              <a:t>フロー</a:t>
            </a:r>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2/2</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pic>
        <p:nvPicPr>
          <p:cNvPr id="7" name="図 6"/>
          <p:cNvPicPr>
            <a:picLocks noChangeAspect="1"/>
          </p:cNvPicPr>
          <p:nvPr/>
        </p:nvPicPr>
        <p:blipFill>
          <a:blip r:embed="rId2"/>
          <a:stretch>
            <a:fillRect/>
          </a:stretch>
        </p:blipFill>
        <p:spPr>
          <a:xfrm>
            <a:off x="104500" y="1517523"/>
            <a:ext cx="4061112" cy="5035954"/>
          </a:xfrm>
          <a:prstGeom prst="rect">
            <a:avLst/>
          </a:prstGeom>
        </p:spPr>
      </p:pic>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6" name="テキスト ボックス 5"/>
          <p:cNvSpPr txBox="1"/>
          <p:nvPr/>
        </p:nvSpPr>
        <p:spPr>
          <a:xfrm>
            <a:off x="697216" y="6124654"/>
            <a:ext cx="1384995" cy="184666"/>
          </a:xfrm>
          <a:prstGeom prst="rect">
            <a:avLst/>
          </a:prstGeom>
          <a:solidFill>
            <a:schemeClr val="bg1"/>
          </a:solidFill>
        </p:spPr>
        <p:txBody>
          <a:bodyPr wrap="none" lIns="0" tIns="0" rIns="0" bIns="0" rtlCol="0">
            <a:spAutoFit/>
          </a:bodyPr>
          <a:lstStyle/>
          <a:p>
            <a:r>
              <a:rPr lang="ja-JP" altLang="en-US" sz="1200" dirty="0"/>
              <a:t>更新</a:t>
            </a:r>
            <a:r>
              <a:rPr kumimoji="1" lang="ja-JP" altLang="en-US" sz="1200" dirty="0" smtClean="0"/>
              <a:t>最終判定の実施</a:t>
            </a:r>
            <a:endParaRPr kumimoji="1" lang="ja-JP" altLang="en-US" sz="1200" dirty="0"/>
          </a:p>
        </p:txBody>
      </p:sp>
      <p:sp>
        <p:nvSpPr>
          <p:cNvPr id="16" name="テキスト ボックス 15"/>
          <p:cNvSpPr txBox="1"/>
          <p:nvPr/>
        </p:nvSpPr>
        <p:spPr>
          <a:xfrm>
            <a:off x="2987824" y="6124654"/>
            <a:ext cx="615553" cy="184666"/>
          </a:xfrm>
          <a:prstGeom prst="rect">
            <a:avLst/>
          </a:prstGeom>
          <a:solidFill>
            <a:schemeClr val="bg1"/>
          </a:solidFill>
        </p:spPr>
        <p:txBody>
          <a:bodyPr wrap="none" lIns="0" tIns="0" rIns="0" bIns="0" rtlCol="0">
            <a:spAutoFit/>
          </a:bodyPr>
          <a:lstStyle/>
          <a:p>
            <a:r>
              <a:rPr kumimoji="1" lang="ja-JP" altLang="en-US" sz="1200" dirty="0" smtClean="0"/>
              <a:t>維持管理</a:t>
            </a:r>
            <a:endParaRPr kumimoji="1" lang="ja-JP" altLang="en-US" sz="1200" dirty="0"/>
          </a:p>
        </p:txBody>
      </p:sp>
    </p:spTree>
    <p:extLst>
      <p:ext uri="{BB962C8B-B14F-4D97-AF65-F5344CB8AC3E}">
        <p14:creationId xmlns:p14="http://schemas.microsoft.com/office/powerpoint/2010/main" val="1207330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３．更新</a:t>
            </a:r>
            <a:r>
              <a:rPr lang="ja-JP" altLang="en-US" dirty="0">
                <a:latin typeface="HGSｺﾞｼｯｸM" panose="020B0600000000000000" pitchFamily="50" charset="-128"/>
                <a:ea typeface="HGSｺﾞｼｯｸM" panose="020B0600000000000000" pitchFamily="50" charset="-128"/>
              </a:rPr>
              <a:t>検討の概要</a:t>
            </a: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５</a:t>
            </a:r>
            <a:r>
              <a:rPr lang="ja-JP" altLang="en-US" sz="2400" dirty="0" smtClean="0">
                <a:latin typeface="HGSｺﾞｼｯｸM" panose="020B0600000000000000" pitchFamily="50" charset="-128"/>
                <a:ea typeface="HGSｺﾞｼｯｸM" panose="020B0600000000000000" pitchFamily="50" charset="-128"/>
              </a:rPr>
              <a:t>）課題</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0060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00608" y="6038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 name="テキスト ボックス 30"/>
          <p:cNvSpPr txBox="1"/>
          <p:nvPr/>
        </p:nvSpPr>
        <p:spPr>
          <a:xfrm>
            <a:off x="827584" y="1562016"/>
            <a:ext cx="8208912" cy="378565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更新判定に関する機能不足の</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判定</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指標の具体化が必要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7550" indent="-635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機能不足の判定指標は、通常の修繕による補修ではなく、更新、部分更新、規制等を要する大規模な修繕等</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の検討対象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橋梁を抽出するための指標を検討</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endPar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更新工事期間中</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の社会的影響等の検討が必要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国道</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423</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号や大阪中央環状線など社会的影響度の大きい路線にかかる橋梁における維持管理・更新のあり方検討</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711200"/>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⇒別途検討（資料５）</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Tree>
    <p:extLst>
      <p:ext uri="{BB962C8B-B14F-4D97-AF65-F5344CB8AC3E}">
        <p14:creationId xmlns:p14="http://schemas.microsoft.com/office/powerpoint/2010/main" val="1661830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10344"/>
            <a:ext cx="8229600"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４</a:t>
            </a:r>
            <a:r>
              <a:rPr lang="ja-JP" altLang="en-US" dirty="0" smtClean="0">
                <a:latin typeface="HGSｺﾞｼｯｸM" panose="020B0600000000000000" pitchFamily="50" charset="-128"/>
                <a:ea typeface="HGSｺﾞｼｯｸM" panose="020B0600000000000000" pitchFamily="50" charset="-128"/>
              </a:rPr>
              <a:t>．検討の方向性</a:t>
            </a:r>
            <a:endParaRPr kumimoji="1" lang="ja-JP" altLang="en-US" dirty="0">
              <a:latin typeface="HGSｺﾞｼｯｸM" panose="020B0600000000000000" pitchFamily="50" charset="-128"/>
              <a:ea typeface="HGSｺﾞｼｯｸM" panose="020B0600000000000000" pitchFamily="50" charset="-128"/>
            </a:endParaRPr>
          </a:p>
        </p:txBody>
      </p:sp>
      <p:sp>
        <p:nvSpPr>
          <p:cNvPr id="4" name="テキスト ボックス 3"/>
          <p:cNvSpPr txBox="1"/>
          <p:nvPr/>
        </p:nvSpPr>
        <p:spPr>
          <a:xfrm>
            <a:off x="100233" y="1412776"/>
            <a:ext cx="8928000" cy="310854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具体的指標検討の方向性</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200000"/>
              </a:lnSpc>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○更新事例の収集による更新理由の確認</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200000"/>
              </a:lnSpc>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○大阪府管理橋梁の特徴及び課題を整理</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nSpc>
                <a:spcPct val="200000"/>
              </a:lnSpc>
              <a:spcAft>
                <a:spcPts val="1800"/>
              </a:spcAft>
            </a:pP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○機能不足を判定する具体的指標を確定</a:t>
            </a:r>
            <a:endPar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Tree>
    <p:extLst>
      <p:ext uri="{BB962C8B-B14F-4D97-AF65-F5344CB8AC3E}">
        <p14:creationId xmlns:p14="http://schemas.microsoft.com/office/powerpoint/2010/main" val="2229755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1115616" y="1268760"/>
            <a:ext cx="6912768" cy="5078313"/>
          </a:xfrm>
          <a:prstGeom prst="rect">
            <a:avLst/>
          </a:prstGeom>
          <a:noFill/>
        </p:spPr>
        <p:txBody>
          <a:bodyPr wrap="square" rtlCol="0">
            <a:spAutoFit/>
          </a:bodyPr>
          <a:lstStyle/>
          <a:p>
            <a:pPr>
              <a:lnSpc>
                <a:spcPct val="150000"/>
              </a:lnSpc>
            </a:pPr>
            <a:r>
              <a:rPr lang="ja-JP" altLang="en-US" sz="3600" dirty="0" smtClean="0">
                <a:latin typeface="HGSｺﾞｼｯｸM" panose="020B0600000000000000" pitchFamily="50" charset="-128"/>
                <a:ea typeface="HGSｺﾞｼｯｸM" panose="020B0600000000000000" pitchFamily="50" charset="-128"/>
              </a:rPr>
              <a:t>１．大阪府の橋梁の現状</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２</a:t>
            </a:r>
            <a:r>
              <a:rPr lang="ja-JP" altLang="en-US" sz="3600" dirty="0" smtClean="0">
                <a:latin typeface="HGSｺﾞｼｯｸM" panose="020B0600000000000000" pitchFamily="50" charset="-128"/>
                <a:ea typeface="HGSｺﾞｼｯｸM" panose="020B0600000000000000" pitchFamily="50" charset="-128"/>
              </a:rPr>
              <a:t>．維持管理の現状</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３</a:t>
            </a:r>
            <a:r>
              <a:rPr lang="ja-JP" altLang="en-US" sz="3600" dirty="0" smtClean="0">
                <a:latin typeface="HGSｺﾞｼｯｸM" panose="020B0600000000000000" pitchFamily="50" charset="-128"/>
                <a:ea typeface="HGSｺﾞｼｯｸM" panose="020B0600000000000000" pitchFamily="50" charset="-128"/>
              </a:rPr>
              <a:t>．更新検討の概要</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４</a:t>
            </a:r>
            <a:r>
              <a:rPr lang="ja-JP" altLang="en-US" sz="3600" dirty="0" smtClean="0">
                <a:latin typeface="HGSｺﾞｼｯｸM" panose="020B0600000000000000" pitchFamily="50" charset="-128"/>
                <a:ea typeface="HGSｺﾞｼｯｸM" panose="020B0600000000000000" pitchFamily="50" charset="-128"/>
              </a:rPr>
              <a:t>．検討の方向性</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５</a:t>
            </a:r>
            <a:r>
              <a:rPr lang="ja-JP" altLang="en-US" sz="3600" dirty="0" smtClean="0">
                <a:latin typeface="HGSｺﾞｼｯｸM" panose="020B0600000000000000" pitchFamily="50" charset="-128"/>
                <a:ea typeface="HGSｺﾞｼｯｸM" panose="020B0600000000000000" pitchFamily="50" charset="-128"/>
              </a:rPr>
              <a:t>．今後の進め方</a:t>
            </a:r>
            <a:endParaRPr lang="en-US" altLang="ja-JP" sz="3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3600" dirty="0">
                <a:latin typeface="HGSｺﾞｼｯｸM" panose="020B0600000000000000" pitchFamily="50" charset="-128"/>
                <a:ea typeface="HGSｺﾞｼｯｸM" panose="020B0600000000000000" pitchFamily="50" charset="-128"/>
              </a:rPr>
              <a:t>６</a:t>
            </a:r>
            <a:r>
              <a:rPr lang="ja-JP" altLang="en-US" sz="3600" dirty="0" smtClean="0">
                <a:latin typeface="HGSｺﾞｼｯｸM" panose="020B0600000000000000" pitchFamily="50" charset="-128"/>
                <a:ea typeface="HGSｺﾞｼｯｸM" panose="020B0600000000000000" pitchFamily="50" charset="-128"/>
              </a:rPr>
              <a:t>．まとめ</a:t>
            </a:r>
            <a:endParaRPr lang="ja-JP" altLang="en-US" sz="3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Tree>
    <p:extLst>
      <p:ext uri="{BB962C8B-B14F-4D97-AF65-F5344CB8AC3E}">
        <p14:creationId xmlns:p14="http://schemas.microsoft.com/office/powerpoint/2010/main" val="3317903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１</a:t>
            </a:r>
            <a:r>
              <a:rPr lang="ja-JP" altLang="en-US" sz="2400" dirty="0" smtClean="0">
                <a:latin typeface="HGSｺﾞｼｯｸM" panose="020B0600000000000000" pitchFamily="50" charset="-128"/>
                <a:ea typeface="HGSｺﾞｼｯｸM" panose="020B0600000000000000" pitchFamily="50" charset="-128"/>
              </a:rPr>
              <a:t>）更新検討の進め方</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Rectangle 8"/>
          <p:cNvSpPr>
            <a:spLocks noChangeArrowheads="1"/>
          </p:cNvSpPr>
          <p:nvPr/>
        </p:nvSpPr>
        <p:spPr bwMode="auto">
          <a:xfrm>
            <a:off x="986934" y="2039065"/>
            <a:ext cx="575799" cy="246221"/>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effectLst/>
              <a:latin typeface="Arial" pitchFamily="34" charset="0"/>
              <a:ea typeface="ＭＳ Ｐゴシック" pitchFamily="50" charset="-128"/>
              <a:cs typeface="ＭＳ Ｐゴシック" pitchFamily="50" charset="-128"/>
            </a:endParaRPr>
          </a:p>
        </p:txBody>
      </p:sp>
      <p:sp>
        <p:nvSpPr>
          <p:cNvPr id="8" name="Rectangle 10"/>
          <p:cNvSpPr>
            <a:spLocks noChangeArrowheads="1"/>
          </p:cNvSpPr>
          <p:nvPr/>
        </p:nvSpPr>
        <p:spPr bwMode="auto">
          <a:xfrm>
            <a:off x="986934" y="5877272"/>
            <a:ext cx="575799" cy="246221"/>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effectLst/>
              <a:latin typeface="Arial" pitchFamily="34" charset="0"/>
              <a:ea typeface="ＭＳ Ｐゴシック" pitchFamily="50" charset="-128"/>
              <a:cs typeface="ＭＳ Ｐゴシック" pitchFamily="50" charset="-128"/>
            </a:endParaRPr>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8" name="正方形/長方形 67"/>
          <p:cNvSpPr/>
          <p:nvPr/>
        </p:nvSpPr>
        <p:spPr>
          <a:xfrm>
            <a:off x="107504" y="1661525"/>
            <a:ext cx="335024" cy="4175230"/>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600" dirty="0" smtClean="0">
                <a:solidFill>
                  <a:schemeClr val="tx1"/>
                </a:solidFill>
              </a:rPr>
              <a:t>大阪府管理</a:t>
            </a:r>
            <a:r>
              <a:rPr lang="ja-JP" altLang="en-US" sz="1600" dirty="0" smtClean="0">
                <a:solidFill>
                  <a:schemeClr val="tx1"/>
                </a:solidFill>
              </a:rPr>
              <a:t>橋梁</a:t>
            </a:r>
            <a:endParaRPr kumimoji="1" lang="ja-JP" altLang="en-US" sz="1600" dirty="0">
              <a:solidFill>
                <a:schemeClr val="tx1"/>
              </a:solidFill>
            </a:endParaRPr>
          </a:p>
        </p:txBody>
      </p:sp>
      <p:sp>
        <p:nvSpPr>
          <p:cNvPr id="69" name="右矢印 68"/>
          <p:cNvSpPr/>
          <p:nvPr/>
        </p:nvSpPr>
        <p:spPr>
          <a:xfrm>
            <a:off x="442528" y="3416616"/>
            <a:ext cx="166928" cy="569167"/>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70" name="正方形/長方形 69"/>
          <p:cNvSpPr/>
          <p:nvPr/>
        </p:nvSpPr>
        <p:spPr>
          <a:xfrm>
            <a:off x="622218" y="1661525"/>
            <a:ext cx="1259762" cy="4175227"/>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ts val="3000"/>
              </a:lnSpc>
            </a:pPr>
            <a:r>
              <a:rPr lang="ja-JP" altLang="en-US" sz="1600" spc="-200" dirty="0" smtClean="0">
                <a:solidFill>
                  <a:schemeClr val="tx1"/>
                </a:solidFill>
              </a:rPr>
              <a:t>データベースにより（</a:t>
            </a:r>
            <a:r>
              <a:rPr lang="en-US" altLang="ja-JP" sz="1600" spc="-200" dirty="0" smtClean="0">
                <a:solidFill>
                  <a:schemeClr val="tx1"/>
                </a:solidFill>
              </a:rPr>
              <a:t>a)</a:t>
            </a:r>
            <a:r>
              <a:rPr lang="ja-JP" altLang="en-US" sz="1600" spc="-200" dirty="0" smtClean="0">
                <a:solidFill>
                  <a:schemeClr val="tx1"/>
                </a:solidFill>
              </a:rPr>
              <a:t>～</a:t>
            </a:r>
            <a:r>
              <a:rPr lang="en-US" altLang="ja-JP" sz="1600" spc="-200" dirty="0" smtClean="0">
                <a:solidFill>
                  <a:schemeClr val="tx1"/>
                </a:solidFill>
              </a:rPr>
              <a:t>(e)</a:t>
            </a:r>
            <a:r>
              <a:rPr lang="ja-JP" altLang="en-US" sz="1600" spc="-200" dirty="0" smtClean="0">
                <a:solidFill>
                  <a:schemeClr val="tx1"/>
                </a:solidFill>
              </a:rPr>
              <a:t>を個々に判定</a:t>
            </a:r>
            <a:endParaRPr lang="en-US" altLang="ja-JP" sz="1600" spc="-200" dirty="0">
              <a:solidFill>
                <a:schemeClr val="tx1"/>
              </a:solidFill>
            </a:endParaRPr>
          </a:p>
          <a:p>
            <a:pPr>
              <a:lnSpc>
                <a:spcPts val="3000"/>
              </a:lnSpc>
            </a:pPr>
            <a:endParaRPr kumimoji="1" lang="en-US" altLang="ja-JP" sz="1600" spc="-200" dirty="0" smtClean="0">
              <a:solidFill>
                <a:schemeClr val="tx1"/>
              </a:solidFill>
            </a:endParaRPr>
          </a:p>
          <a:p>
            <a:pPr>
              <a:lnSpc>
                <a:spcPts val="3000"/>
              </a:lnSpc>
            </a:pPr>
            <a:r>
              <a:rPr lang="en-US" altLang="ja-JP" sz="1600" spc="-200" dirty="0" smtClean="0">
                <a:solidFill>
                  <a:schemeClr val="tx1"/>
                </a:solidFill>
              </a:rPr>
              <a:t>a)</a:t>
            </a:r>
            <a:r>
              <a:rPr lang="ja-JP" altLang="en-US" sz="1600" spc="-200" dirty="0" smtClean="0">
                <a:solidFill>
                  <a:schemeClr val="tx1"/>
                </a:solidFill>
              </a:rPr>
              <a:t>健全度</a:t>
            </a:r>
            <a:endParaRPr lang="en-US" altLang="ja-JP" sz="1600" spc="-200" dirty="0" smtClean="0">
              <a:solidFill>
                <a:schemeClr val="tx1"/>
              </a:solidFill>
            </a:endParaRPr>
          </a:p>
          <a:p>
            <a:pPr>
              <a:lnSpc>
                <a:spcPts val="3000"/>
              </a:lnSpc>
            </a:pPr>
            <a:r>
              <a:rPr lang="en-US" altLang="ja-JP" sz="1600" spc="-200" dirty="0" smtClean="0">
                <a:solidFill>
                  <a:schemeClr val="tx1"/>
                </a:solidFill>
              </a:rPr>
              <a:t>b)</a:t>
            </a:r>
            <a:r>
              <a:rPr lang="ja-JP" altLang="en-US" sz="1600" spc="-200" dirty="0" smtClean="0">
                <a:solidFill>
                  <a:schemeClr val="tx1"/>
                </a:solidFill>
              </a:rPr>
              <a:t>他事業の有無</a:t>
            </a:r>
            <a:endParaRPr lang="en-US" altLang="ja-JP" sz="1600" spc="-200" dirty="0" smtClean="0">
              <a:solidFill>
                <a:schemeClr val="tx1"/>
              </a:solidFill>
            </a:endParaRPr>
          </a:p>
          <a:p>
            <a:pPr>
              <a:lnSpc>
                <a:spcPts val="3000"/>
              </a:lnSpc>
            </a:pPr>
            <a:r>
              <a:rPr kumimoji="1" lang="en-US" altLang="ja-JP" sz="1600" spc="-200" dirty="0" smtClean="0">
                <a:solidFill>
                  <a:schemeClr val="tx1"/>
                </a:solidFill>
              </a:rPr>
              <a:t>c)</a:t>
            </a:r>
            <a:r>
              <a:rPr kumimoji="1" lang="ja-JP" altLang="en-US" sz="1600" spc="-200" dirty="0" smtClean="0">
                <a:solidFill>
                  <a:schemeClr val="tx1"/>
                </a:solidFill>
              </a:rPr>
              <a:t>交通量</a:t>
            </a:r>
            <a:endParaRPr kumimoji="1" lang="en-US" altLang="ja-JP" sz="1600" spc="-200" dirty="0" smtClean="0">
              <a:solidFill>
                <a:schemeClr val="tx1"/>
              </a:solidFill>
            </a:endParaRPr>
          </a:p>
          <a:p>
            <a:pPr>
              <a:lnSpc>
                <a:spcPts val="3000"/>
              </a:lnSpc>
            </a:pPr>
            <a:r>
              <a:rPr lang="en-US" altLang="ja-JP" sz="1600" spc="-200" dirty="0" smtClean="0">
                <a:solidFill>
                  <a:schemeClr val="tx1"/>
                </a:solidFill>
              </a:rPr>
              <a:t>d)</a:t>
            </a:r>
            <a:r>
              <a:rPr lang="ja-JP" altLang="en-US" sz="1600" spc="-200" dirty="0" smtClean="0">
                <a:solidFill>
                  <a:schemeClr val="tx1"/>
                </a:solidFill>
              </a:rPr>
              <a:t>設計年次</a:t>
            </a:r>
            <a:endParaRPr lang="en-US" altLang="ja-JP" sz="1600" spc="-200" dirty="0" smtClean="0">
              <a:solidFill>
                <a:schemeClr val="tx1"/>
              </a:solidFill>
            </a:endParaRPr>
          </a:p>
          <a:p>
            <a:pPr>
              <a:lnSpc>
                <a:spcPts val="3000"/>
              </a:lnSpc>
            </a:pPr>
            <a:r>
              <a:rPr lang="en-US" altLang="ja-JP" sz="1600" spc="-200" dirty="0" smtClean="0">
                <a:solidFill>
                  <a:schemeClr val="tx1"/>
                </a:solidFill>
              </a:rPr>
              <a:t>e)</a:t>
            </a:r>
            <a:r>
              <a:rPr lang="ja-JP" altLang="en-US" sz="1600" spc="-200" dirty="0" smtClean="0">
                <a:solidFill>
                  <a:schemeClr val="tx1"/>
                </a:solidFill>
              </a:rPr>
              <a:t>耐荷力照査履歴</a:t>
            </a:r>
            <a:endParaRPr lang="en-US" altLang="ja-JP" sz="1600" spc="-200" dirty="0" smtClean="0">
              <a:solidFill>
                <a:schemeClr val="tx1"/>
              </a:solidFill>
            </a:endParaRPr>
          </a:p>
          <a:p>
            <a:pPr>
              <a:lnSpc>
                <a:spcPts val="3000"/>
              </a:lnSpc>
            </a:pPr>
            <a:endParaRPr kumimoji="1" lang="ja-JP" altLang="en-US" sz="1600" spc="-170" dirty="0">
              <a:solidFill>
                <a:schemeClr val="tx1"/>
              </a:solidFill>
            </a:endParaRPr>
          </a:p>
        </p:txBody>
      </p:sp>
      <p:sp>
        <p:nvSpPr>
          <p:cNvPr id="71" name="右矢印 70"/>
          <p:cNvSpPr/>
          <p:nvPr/>
        </p:nvSpPr>
        <p:spPr>
          <a:xfrm>
            <a:off x="1889246" y="1757585"/>
            <a:ext cx="1760968" cy="447279"/>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100" dirty="0" smtClean="0">
                <a:solidFill>
                  <a:schemeClr val="tx1"/>
                </a:solidFill>
              </a:rPr>
              <a:t>OK</a:t>
            </a:r>
            <a:endParaRPr kumimoji="1" lang="ja-JP" altLang="en-US" sz="1100" dirty="0">
              <a:solidFill>
                <a:schemeClr val="tx1"/>
              </a:solidFill>
            </a:endParaRPr>
          </a:p>
        </p:txBody>
      </p:sp>
      <p:sp>
        <p:nvSpPr>
          <p:cNvPr id="72" name="正方形/長方形 71"/>
          <p:cNvSpPr/>
          <p:nvPr/>
        </p:nvSpPr>
        <p:spPr>
          <a:xfrm>
            <a:off x="2245768" y="2285286"/>
            <a:ext cx="344053" cy="3557625"/>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600" dirty="0" smtClean="0">
                <a:solidFill>
                  <a:schemeClr val="tx1"/>
                </a:solidFill>
              </a:rPr>
              <a:t>　　耐荷力照査</a:t>
            </a:r>
            <a:endParaRPr kumimoji="1" lang="ja-JP" altLang="en-US" sz="1600" dirty="0">
              <a:solidFill>
                <a:schemeClr val="tx1"/>
              </a:solidFill>
            </a:endParaRPr>
          </a:p>
        </p:txBody>
      </p:sp>
      <p:sp>
        <p:nvSpPr>
          <p:cNvPr id="73" name="正方形/長方形 72"/>
          <p:cNvSpPr/>
          <p:nvPr/>
        </p:nvSpPr>
        <p:spPr>
          <a:xfrm>
            <a:off x="3655710" y="1661526"/>
            <a:ext cx="356123" cy="2474842"/>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600" dirty="0" smtClean="0">
                <a:solidFill>
                  <a:schemeClr val="tx1"/>
                </a:solidFill>
              </a:rPr>
              <a:t>機能不足の</a:t>
            </a:r>
            <a:r>
              <a:rPr kumimoji="1" lang="ja-JP" altLang="en-US" sz="1600" dirty="0" smtClean="0">
                <a:solidFill>
                  <a:schemeClr val="tx1"/>
                </a:solidFill>
              </a:rPr>
              <a:t>照査</a:t>
            </a:r>
            <a:endParaRPr kumimoji="1" lang="ja-JP" altLang="en-US" sz="1600" dirty="0">
              <a:solidFill>
                <a:schemeClr val="tx1"/>
              </a:solidFill>
            </a:endParaRPr>
          </a:p>
        </p:txBody>
      </p:sp>
      <p:grpSp>
        <p:nvGrpSpPr>
          <p:cNvPr id="74" name="グループ化 73"/>
          <p:cNvGrpSpPr/>
          <p:nvPr/>
        </p:nvGrpSpPr>
        <p:grpSpPr>
          <a:xfrm>
            <a:off x="1820792" y="3671963"/>
            <a:ext cx="487684" cy="633670"/>
            <a:chOff x="1928868" y="4001277"/>
            <a:chExt cx="600721" cy="569167"/>
          </a:xfrm>
          <a:solidFill>
            <a:schemeClr val="bg1"/>
          </a:solidFill>
        </p:grpSpPr>
        <p:sp>
          <p:nvSpPr>
            <p:cNvPr id="121" name="右矢印 120"/>
            <p:cNvSpPr/>
            <p:nvPr/>
          </p:nvSpPr>
          <p:spPr>
            <a:xfrm>
              <a:off x="2024161" y="4001277"/>
              <a:ext cx="399060" cy="569167"/>
            </a:xfrm>
            <a:prstGeom prst="rightArrow">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400" dirty="0">
                <a:solidFill>
                  <a:schemeClr val="tx1"/>
                </a:solidFill>
              </a:endParaRPr>
            </a:p>
          </p:txBody>
        </p:sp>
        <p:sp>
          <p:nvSpPr>
            <p:cNvPr id="122" name="正方形/長方形 121"/>
            <p:cNvSpPr/>
            <p:nvPr/>
          </p:nvSpPr>
          <p:spPr>
            <a:xfrm>
              <a:off x="1928868" y="4185559"/>
              <a:ext cx="600721" cy="212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100" dirty="0" smtClean="0">
                  <a:solidFill>
                    <a:schemeClr val="tx1"/>
                  </a:solidFill>
                </a:rPr>
                <a:t>NG</a:t>
              </a:r>
              <a:endParaRPr kumimoji="1" lang="ja-JP" altLang="en-US" sz="1100" dirty="0">
                <a:solidFill>
                  <a:schemeClr val="tx1"/>
                </a:solidFill>
              </a:endParaRPr>
            </a:p>
          </p:txBody>
        </p:sp>
      </p:grpSp>
      <p:sp>
        <p:nvSpPr>
          <p:cNvPr id="75" name="右矢印 74"/>
          <p:cNvSpPr/>
          <p:nvPr/>
        </p:nvSpPr>
        <p:spPr>
          <a:xfrm>
            <a:off x="2597259" y="2545351"/>
            <a:ext cx="1053397" cy="451601"/>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en-US" altLang="ja-JP" sz="1100" dirty="0" smtClean="0">
                <a:solidFill>
                  <a:schemeClr val="tx1"/>
                </a:solidFill>
              </a:rPr>
              <a:t>OK</a:t>
            </a:r>
            <a:endParaRPr kumimoji="1" lang="ja-JP" altLang="en-US" sz="1100" dirty="0">
              <a:solidFill>
                <a:schemeClr val="tx1"/>
              </a:solidFill>
            </a:endParaRPr>
          </a:p>
        </p:txBody>
      </p:sp>
      <p:sp>
        <p:nvSpPr>
          <p:cNvPr id="76" name="テキスト ボックス 14"/>
          <p:cNvSpPr txBox="1"/>
          <p:nvPr/>
        </p:nvSpPr>
        <p:spPr>
          <a:xfrm>
            <a:off x="3622635" y="4305632"/>
            <a:ext cx="397201" cy="1528635"/>
          </a:xfrm>
          <a:prstGeom prst="rect">
            <a:avLst/>
          </a:prstGeom>
          <a:solidFill>
            <a:schemeClr val="bg1"/>
          </a:solidFill>
          <a:ln w="12700">
            <a:solidFill>
              <a:srgbClr val="0070C0"/>
            </a:solidFill>
            <a:prstDash val="dash"/>
          </a:ln>
        </p:spPr>
        <p:txBody>
          <a:bodyPr vert="eaVert" wrap="square" lIns="108000" tIns="36000" rIns="72000" bIns="0"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400" spc="-100" dirty="0" smtClean="0"/>
              <a:t>最終判定</a:t>
            </a:r>
            <a:r>
              <a:rPr kumimoji="1" lang="ja-JP" altLang="en-US" sz="1400" spc="-100" dirty="0" smtClean="0"/>
              <a:t>フロー</a:t>
            </a:r>
            <a:endParaRPr kumimoji="1" lang="ja-JP" altLang="en-US" sz="1400" spc="-100" dirty="0"/>
          </a:p>
        </p:txBody>
      </p:sp>
      <p:sp>
        <p:nvSpPr>
          <p:cNvPr id="77" name="右矢印 76"/>
          <p:cNvSpPr/>
          <p:nvPr/>
        </p:nvSpPr>
        <p:spPr>
          <a:xfrm>
            <a:off x="4033114" y="1556792"/>
            <a:ext cx="370012" cy="2746397"/>
          </a:xfrm>
          <a:prstGeom prst="rightArrow">
            <a:avLst>
              <a:gd name="adj1" fmla="val 89616"/>
              <a:gd name="adj2" fmla="val 52509"/>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100" spc="-100" dirty="0" smtClean="0">
                <a:solidFill>
                  <a:schemeClr val="tx1"/>
                </a:solidFill>
              </a:rPr>
              <a:t>機能性照査指標の検討</a:t>
            </a:r>
            <a:endParaRPr kumimoji="1" lang="ja-JP" altLang="en-US" sz="1100" spc="-100" dirty="0">
              <a:solidFill>
                <a:schemeClr val="tx1"/>
              </a:solidFill>
            </a:endParaRPr>
          </a:p>
        </p:txBody>
      </p:sp>
      <p:sp>
        <p:nvSpPr>
          <p:cNvPr id="78" name="右矢印 77"/>
          <p:cNvSpPr/>
          <p:nvPr/>
        </p:nvSpPr>
        <p:spPr>
          <a:xfrm>
            <a:off x="6602542" y="1844824"/>
            <a:ext cx="259142" cy="2144695"/>
          </a:xfrm>
          <a:prstGeom prst="rightArrow">
            <a:avLst>
              <a:gd name="adj1" fmla="val 58321"/>
              <a:gd name="adj2" fmla="val 71156"/>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000" spc="-100" dirty="0">
              <a:solidFill>
                <a:schemeClr val="tx1"/>
              </a:solidFill>
            </a:endParaRPr>
          </a:p>
        </p:txBody>
      </p:sp>
      <p:sp>
        <p:nvSpPr>
          <p:cNvPr id="79" name="下矢印 78"/>
          <p:cNvSpPr/>
          <p:nvPr/>
        </p:nvSpPr>
        <p:spPr>
          <a:xfrm>
            <a:off x="7647641" y="4398297"/>
            <a:ext cx="762390" cy="316835"/>
          </a:xfrm>
          <a:prstGeom prst="down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80" name="正方形/長方形 79"/>
          <p:cNvSpPr/>
          <p:nvPr/>
        </p:nvSpPr>
        <p:spPr>
          <a:xfrm>
            <a:off x="2847326" y="3001485"/>
            <a:ext cx="298833" cy="2840964"/>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600" dirty="0" smtClean="0">
                <a:solidFill>
                  <a:schemeClr val="tx1"/>
                </a:solidFill>
              </a:rPr>
              <a:t>　　補修補強対応の判断</a:t>
            </a:r>
            <a:endParaRPr kumimoji="1" lang="ja-JP" altLang="en-US" sz="1600" dirty="0">
              <a:solidFill>
                <a:schemeClr val="tx1"/>
              </a:solidFill>
            </a:endParaRPr>
          </a:p>
        </p:txBody>
      </p:sp>
      <p:grpSp>
        <p:nvGrpSpPr>
          <p:cNvPr id="81" name="グループ化 80"/>
          <p:cNvGrpSpPr/>
          <p:nvPr/>
        </p:nvGrpSpPr>
        <p:grpSpPr>
          <a:xfrm>
            <a:off x="2483567" y="4833159"/>
            <a:ext cx="522159" cy="586050"/>
            <a:chOff x="1870263" y="4001277"/>
            <a:chExt cx="756286" cy="569167"/>
          </a:xfrm>
          <a:solidFill>
            <a:schemeClr val="bg1"/>
          </a:solidFill>
        </p:grpSpPr>
        <p:sp>
          <p:nvSpPr>
            <p:cNvPr id="119" name="右矢印 118"/>
            <p:cNvSpPr/>
            <p:nvPr/>
          </p:nvSpPr>
          <p:spPr>
            <a:xfrm>
              <a:off x="2024160" y="4001277"/>
              <a:ext cx="331255" cy="569167"/>
            </a:xfrm>
            <a:prstGeom prst="rightArrow">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400" dirty="0">
                <a:solidFill>
                  <a:schemeClr val="tx1"/>
                </a:solidFill>
              </a:endParaRPr>
            </a:p>
          </p:txBody>
        </p:sp>
        <p:sp>
          <p:nvSpPr>
            <p:cNvPr id="120" name="正方形/長方形 119"/>
            <p:cNvSpPr/>
            <p:nvPr/>
          </p:nvSpPr>
          <p:spPr>
            <a:xfrm>
              <a:off x="1870263" y="4141694"/>
              <a:ext cx="756286" cy="28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100" dirty="0" smtClean="0">
                  <a:solidFill>
                    <a:schemeClr val="tx1"/>
                  </a:solidFill>
                </a:rPr>
                <a:t> </a:t>
              </a:r>
              <a:r>
                <a:rPr kumimoji="1" lang="en-US" altLang="ja-JP" sz="1100" dirty="0" smtClean="0">
                  <a:solidFill>
                    <a:schemeClr val="tx1"/>
                  </a:solidFill>
                </a:rPr>
                <a:t>NG</a:t>
              </a:r>
              <a:endParaRPr kumimoji="1" lang="ja-JP" altLang="en-US" sz="1100" dirty="0">
                <a:solidFill>
                  <a:schemeClr val="tx1"/>
                </a:solidFill>
              </a:endParaRPr>
            </a:p>
          </p:txBody>
        </p:sp>
      </p:grpSp>
      <p:sp>
        <p:nvSpPr>
          <p:cNvPr id="82" name="左大かっこ 81"/>
          <p:cNvSpPr/>
          <p:nvPr/>
        </p:nvSpPr>
        <p:spPr>
          <a:xfrm rot="16200000">
            <a:off x="2195896" y="4251214"/>
            <a:ext cx="140234" cy="3453729"/>
          </a:xfrm>
          <a:prstGeom prst="leftBracket">
            <a:avLst/>
          </a:prstGeom>
          <a:solidFill>
            <a:schemeClr val="bg1"/>
          </a:solidFill>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a:p>
        </p:txBody>
      </p:sp>
      <p:sp>
        <p:nvSpPr>
          <p:cNvPr id="83" name="左大かっこ 82"/>
          <p:cNvSpPr/>
          <p:nvPr/>
        </p:nvSpPr>
        <p:spPr>
          <a:xfrm rot="16200000">
            <a:off x="7875643" y="4831496"/>
            <a:ext cx="142026" cy="2288095"/>
          </a:xfrm>
          <a:prstGeom prst="leftBracket">
            <a:avLst/>
          </a:prstGeom>
          <a:solidFill>
            <a:schemeClr val="bg1"/>
          </a:solidFill>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a:p>
        </p:txBody>
      </p:sp>
      <p:sp>
        <p:nvSpPr>
          <p:cNvPr id="84" name="左大かっこ 83"/>
          <p:cNvSpPr/>
          <p:nvPr/>
        </p:nvSpPr>
        <p:spPr>
          <a:xfrm rot="16200000">
            <a:off x="5358126" y="4836072"/>
            <a:ext cx="135862" cy="2286490"/>
          </a:xfrm>
          <a:prstGeom prst="leftBracket">
            <a:avLst/>
          </a:prstGeom>
          <a:solidFill>
            <a:schemeClr val="bg1"/>
          </a:solidFill>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endParaRPr kumimoji="1" lang="ja-JP" altLang="en-US"/>
          </a:p>
        </p:txBody>
      </p:sp>
      <p:sp>
        <p:nvSpPr>
          <p:cNvPr id="85" name="テキスト ボックス 34"/>
          <p:cNvSpPr txBox="1"/>
          <p:nvPr/>
        </p:nvSpPr>
        <p:spPr>
          <a:xfrm>
            <a:off x="951316" y="6061679"/>
            <a:ext cx="2712949"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600" dirty="0" smtClean="0"/>
              <a:t>２．更新判定フローの実施</a:t>
            </a:r>
            <a:endParaRPr kumimoji="1" lang="ja-JP" altLang="en-US" sz="1600" dirty="0"/>
          </a:p>
        </p:txBody>
      </p:sp>
      <p:sp>
        <p:nvSpPr>
          <p:cNvPr id="86" name="テキスト ボックス 35"/>
          <p:cNvSpPr txBox="1"/>
          <p:nvPr/>
        </p:nvSpPr>
        <p:spPr>
          <a:xfrm>
            <a:off x="4257706" y="6047804"/>
            <a:ext cx="2336702"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600" dirty="0" smtClean="0"/>
              <a:t>３．指標の検討</a:t>
            </a:r>
            <a:endParaRPr kumimoji="1" lang="ja-JP" altLang="en-US" sz="1600" dirty="0"/>
          </a:p>
        </p:txBody>
      </p:sp>
      <p:sp>
        <p:nvSpPr>
          <p:cNvPr id="87" name="テキスト ボックス 36"/>
          <p:cNvSpPr txBox="1"/>
          <p:nvPr/>
        </p:nvSpPr>
        <p:spPr>
          <a:xfrm>
            <a:off x="6469763" y="6061679"/>
            <a:ext cx="2620938"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1600" dirty="0" smtClean="0"/>
              <a:t>４．更新判定</a:t>
            </a:r>
            <a:endParaRPr kumimoji="1" lang="ja-JP" altLang="en-US" sz="1600" dirty="0"/>
          </a:p>
        </p:txBody>
      </p:sp>
      <p:grpSp>
        <p:nvGrpSpPr>
          <p:cNvPr id="90" name="グループ化 89"/>
          <p:cNvGrpSpPr/>
          <p:nvPr/>
        </p:nvGrpSpPr>
        <p:grpSpPr>
          <a:xfrm>
            <a:off x="2935067" y="3121762"/>
            <a:ext cx="952299" cy="883302"/>
            <a:chOff x="1861277" y="4001277"/>
            <a:chExt cx="634721" cy="569167"/>
          </a:xfrm>
          <a:solidFill>
            <a:schemeClr val="bg1"/>
          </a:solidFill>
        </p:grpSpPr>
        <p:sp>
          <p:nvSpPr>
            <p:cNvPr id="117" name="右矢印 116"/>
            <p:cNvSpPr/>
            <p:nvPr/>
          </p:nvSpPr>
          <p:spPr>
            <a:xfrm>
              <a:off x="2013877" y="4001277"/>
              <a:ext cx="323962" cy="569167"/>
            </a:xfrm>
            <a:prstGeom prst="rightArrow">
              <a:avLst>
                <a:gd name="adj1" fmla="val 43237"/>
                <a:gd name="adj2" fmla="val 29817"/>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400" dirty="0">
                <a:solidFill>
                  <a:schemeClr val="tx1"/>
                </a:solidFill>
              </a:endParaRPr>
            </a:p>
          </p:txBody>
        </p:sp>
        <p:sp>
          <p:nvSpPr>
            <p:cNvPr id="118" name="正方形/長方形 117"/>
            <p:cNvSpPr/>
            <p:nvPr/>
          </p:nvSpPr>
          <p:spPr>
            <a:xfrm>
              <a:off x="1861277" y="4140475"/>
              <a:ext cx="634721" cy="284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100" dirty="0" smtClean="0">
                  <a:solidFill>
                    <a:schemeClr val="tx1"/>
                  </a:solidFill>
                </a:rPr>
                <a:t>対応</a:t>
              </a:r>
              <a:endParaRPr kumimoji="1" lang="en-US" altLang="ja-JP" sz="1100" dirty="0" smtClean="0">
                <a:solidFill>
                  <a:schemeClr val="tx1"/>
                </a:solidFill>
              </a:endParaRPr>
            </a:p>
            <a:p>
              <a:pPr algn="ctr"/>
              <a:r>
                <a:rPr kumimoji="1" lang="ja-JP" altLang="en-US" sz="1100" dirty="0" smtClean="0">
                  <a:solidFill>
                    <a:schemeClr val="tx1"/>
                  </a:solidFill>
                </a:rPr>
                <a:t>可能</a:t>
              </a:r>
              <a:endParaRPr kumimoji="1" lang="ja-JP" altLang="en-US" sz="1100" dirty="0">
                <a:solidFill>
                  <a:schemeClr val="tx1"/>
                </a:solidFill>
              </a:endParaRPr>
            </a:p>
          </p:txBody>
        </p:sp>
      </p:grpSp>
      <p:grpSp>
        <p:nvGrpSpPr>
          <p:cNvPr id="91" name="グループ化 90"/>
          <p:cNvGrpSpPr/>
          <p:nvPr/>
        </p:nvGrpSpPr>
        <p:grpSpPr>
          <a:xfrm>
            <a:off x="2912238" y="4715132"/>
            <a:ext cx="954000" cy="874108"/>
            <a:chOff x="1851676" y="4001277"/>
            <a:chExt cx="634721" cy="569167"/>
          </a:xfrm>
          <a:solidFill>
            <a:schemeClr val="bg1"/>
          </a:solidFill>
        </p:grpSpPr>
        <p:sp>
          <p:nvSpPr>
            <p:cNvPr id="115" name="右矢印 114"/>
            <p:cNvSpPr/>
            <p:nvPr/>
          </p:nvSpPr>
          <p:spPr>
            <a:xfrm>
              <a:off x="2007310" y="4001277"/>
              <a:ext cx="337756" cy="569167"/>
            </a:xfrm>
            <a:prstGeom prst="rightArrow">
              <a:avLst>
                <a:gd name="adj1" fmla="val 43237"/>
                <a:gd name="adj2" fmla="val 29817"/>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1100" dirty="0">
                <a:solidFill>
                  <a:schemeClr val="tx1"/>
                </a:solidFill>
              </a:endParaRPr>
            </a:p>
          </p:txBody>
        </p:sp>
        <p:sp>
          <p:nvSpPr>
            <p:cNvPr id="116" name="正方形/長方形 115"/>
            <p:cNvSpPr/>
            <p:nvPr/>
          </p:nvSpPr>
          <p:spPr>
            <a:xfrm>
              <a:off x="1851676" y="4143396"/>
              <a:ext cx="634721" cy="284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kumimoji="1" lang="ja-JP" altLang="en-US" sz="1100" dirty="0" smtClean="0">
                  <a:solidFill>
                    <a:schemeClr val="tx1"/>
                  </a:solidFill>
                </a:rPr>
                <a:t>対応</a:t>
              </a:r>
              <a:endParaRPr kumimoji="1" lang="en-US" altLang="ja-JP" sz="1100" dirty="0" smtClean="0">
                <a:solidFill>
                  <a:schemeClr val="tx1"/>
                </a:solidFill>
              </a:endParaRPr>
            </a:p>
            <a:p>
              <a:pPr algn="ctr"/>
              <a:r>
                <a:rPr kumimoji="1" lang="ja-JP" altLang="en-US" sz="1100" dirty="0" smtClean="0">
                  <a:solidFill>
                    <a:schemeClr val="tx1"/>
                  </a:solidFill>
                </a:rPr>
                <a:t>不可</a:t>
              </a:r>
              <a:endParaRPr kumimoji="1" lang="ja-JP" altLang="en-US" sz="1100" dirty="0">
                <a:solidFill>
                  <a:schemeClr val="tx1"/>
                </a:solidFill>
              </a:endParaRPr>
            </a:p>
          </p:txBody>
        </p:sp>
      </p:grpSp>
      <p:sp>
        <p:nvSpPr>
          <p:cNvPr id="113" name="1 つの角を切り取った四角形 112"/>
          <p:cNvSpPr/>
          <p:nvPr/>
        </p:nvSpPr>
        <p:spPr>
          <a:xfrm>
            <a:off x="6848525" y="1661525"/>
            <a:ext cx="2242176" cy="2657008"/>
          </a:xfrm>
          <a:prstGeom prst="snip1Rect">
            <a:avLst>
              <a:gd name="adj" fmla="val 6968"/>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ts val="2500"/>
              </a:lnSpc>
            </a:pPr>
            <a:r>
              <a:rPr kumimoji="1" lang="ja-JP" altLang="en-US" sz="1600" spc="-180" dirty="0" smtClean="0">
                <a:solidFill>
                  <a:schemeClr val="tx1"/>
                </a:solidFill>
              </a:rPr>
              <a:t>更新判定の指標を確定</a:t>
            </a:r>
            <a:endParaRPr kumimoji="1" lang="en-US" altLang="ja-JP" sz="1600" spc="-180" dirty="0" smtClean="0">
              <a:solidFill>
                <a:schemeClr val="tx1"/>
              </a:solidFill>
            </a:endParaRPr>
          </a:p>
          <a:p>
            <a:pPr>
              <a:lnSpc>
                <a:spcPts val="2500"/>
              </a:lnSpc>
            </a:pPr>
            <a:r>
              <a:rPr kumimoji="1" lang="ja-JP" altLang="en-US" sz="1600" spc="-180" dirty="0" smtClean="0">
                <a:solidFill>
                  <a:schemeClr val="tx1"/>
                </a:solidFill>
              </a:rPr>
              <a:t>　・</a:t>
            </a:r>
            <a:endParaRPr kumimoji="1" lang="en-US" altLang="ja-JP" sz="1600" spc="-180" dirty="0" smtClean="0">
              <a:solidFill>
                <a:schemeClr val="tx1"/>
              </a:solidFill>
            </a:endParaRPr>
          </a:p>
          <a:p>
            <a:pPr>
              <a:lnSpc>
                <a:spcPts val="2500"/>
              </a:lnSpc>
            </a:pPr>
            <a:r>
              <a:rPr lang="ja-JP" altLang="en-US" sz="1600" spc="-180" dirty="0" smtClean="0">
                <a:solidFill>
                  <a:schemeClr val="tx1"/>
                </a:solidFill>
              </a:rPr>
              <a:t>　・</a:t>
            </a:r>
            <a:endParaRPr lang="en-US" altLang="ja-JP" sz="1600" spc="-180" dirty="0" smtClean="0">
              <a:solidFill>
                <a:schemeClr val="tx1"/>
              </a:solidFill>
            </a:endParaRPr>
          </a:p>
          <a:p>
            <a:pPr>
              <a:lnSpc>
                <a:spcPts val="2500"/>
              </a:lnSpc>
            </a:pPr>
            <a:r>
              <a:rPr kumimoji="1" lang="ja-JP" altLang="en-US" sz="1600" spc="-180" dirty="0">
                <a:solidFill>
                  <a:schemeClr val="tx1"/>
                </a:solidFill>
              </a:rPr>
              <a:t>　</a:t>
            </a:r>
            <a:r>
              <a:rPr kumimoji="1" lang="ja-JP" altLang="en-US" sz="1600" spc="-180" dirty="0" smtClean="0">
                <a:solidFill>
                  <a:schemeClr val="tx1"/>
                </a:solidFill>
              </a:rPr>
              <a:t>・</a:t>
            </a:r>
            <a:endParaRPr kumimoji="1" lang="ja-JP" altLang="en-US" sz="1600" spc="-180" dirty="0">
              <a:solidFill>
                <a:schemeClr val="tx1"/>
              </a:solidFill>
            </a:endParaRPr>
          </a:p>
        </p:txBody>
      </p:sp>
      <p:sp>
        <p:nvSpPr>
          <p:cNvPr id="111" name="1 つの角を切り取った四角形 110"/>
          <p:cNvSpPr/>
          <p:nvPr/>
        </p:nvSpPr>
        <p:spPr>
          <a:xfrm>
            <a:off x="6830800" y="4769282"/>
            <a:ext cx="2259901" cy="1035220"/>
          </a:xfrm>
          <a:prstGeom prst="snip1Rect">
            <a:avLst>
              <a:gd name="adj" fmla="val 14177"/>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ts val="2500"/>
              </a:lnSpc>
            </a:pPr>
            <a:r>
              <a:rPr lang="ja-JP" altLang="en-US" sz="1600" dirty="0" smtClean="0">
                <a:solidFill>
                  <a:schemeClr val="tx1"/>
                </a:solidFill>
              </a:rPr>
              <a:t>上記、機能</a:t>
            </a:r>
            <a:r>
              <a:rPr lang="ja-JP" altLang="en-US" sz="1600" dirty="0" smtClean="0">
                <a:solidFill>
                  <a:schemeClr val="tx1"/>
                </a:solidFill>
              </a:rPr>
              <a:t>不足の判定指標</a:t>
            </a:r>
            <a:r>
              <a:rPr lang="ja-JP" altLang="en-US" sz="1600" dirty="0" smtClean="0">
                <a:solidFill>
                  <a:schemeClr val="tx1"/>
                </a:solidFill>
              </a:rPr>
              <a:t>に基づき、判定</a:t>
            </a:r>
            <a:endParaRPr kumimoji="1" lang="ja-JP" altLang="en-US" sz="1600" dirty="0">
              <a:solidFill>
                <a:schemeClr val="tx1"/>
              </a:solidFill>
            </a:endParaRPr>
          </a:p>
        </p:txBody>
      </p:sp>
      <p:sp>
        <p:nvSpPr>
          <p:cNvPr id="96" name="正方形/長方形 95"/>
          <p:cNvSpPr/>
          <p:nvPr/>
        </p:nvSpPr>
        <p:spPr>
          <a:xfrm>
            <a:off x="2195462" y="3531766"/>
            <a:ext cx="444666" cy="234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en-US" altLang="ja-JP" dirty="0">
                <a:solidFill>
                  <a:schemeClr val="tx1"/>
                </a:solidFill>
              </a:rPr>
              <a:t>(f)</a:t>
            </a:r>
            <a:endParaRPr kumimoji="1" lang="ja-JP" altLang="en-US" dirty="0">
              <a:solidFill>
                <a:schemeClr val="tx1"/>
              </a:solidFill>
            </a:endParaRPr>
          </a:p>
        </p:txBody>
      </p:sp>
      <p:sp>
        <p:nvSpPr>
          <p:cNvPr id="97" name="正方形/長方形 96"/>
          <p:cNvSpPr/>
          <p:nvPr/>
        </p:nvSpPr>
        <p:spPr>
          <a:xfrm>
            <a:off x="2786118" y="3122346"/>
            <a:ext cx="444666" cy="234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en-US" altLang="ja-JP" dirty="0">
                <a:solidFill>
                  <a:schemeClr val="tx1"/>
                </a:solidFill>
              </a:rPr>
              <a:t>(g)</a:t>
            </a:r>
            <a:endParaRPr kumimoji="1" lang="ja-JP" altLang="en-US" dirty="0">
              <a:solidFill>
                <a:schemeClr val="tx1"/>
              </a:solidFill>
            </a:endParaRPr>
          </a:p>
        </p:txBody>
      </p:sp>
      <p:grpSp>
        <p:nvGrpSpPr>
          <p:cNvPr id="98" name="グループ化 97"/>
          <p:cNvGrpSpPr/>
          <p:nvPr/>
        </p:nvGrpSpPr>
        <p:grpSpPr>
          <a:xfrm>
            <a:off x="4388083" y="1606768"/>
            <a:ext cx="2214459" cy="4180923"/>
            <a:chOff x="4170826" y="2029628"/>
            <a:chExt cx="2214459" cy="4180923"/>
          </a:xfrm>
          <a:solidFill>
            <a:schemeClr val="bg1"/>
          </a:solidFill>
        </p:grpSpPr>
        <p:grpSp>
          <p:nvGrpSpPr>
            <p:cNvPr id="105" name="グループ化 104"/>
            <p:cNvGrpSpPr/>
            <p:nvPr/>
          </p:nvGrpSpPr>
          <p:grpSpPr>
            <a:xfrm>
              <a:off x="4170826" y="2029628"/>
              <a:ext cx="2214459" cy="4180923"/>
              <a:chOff x="4176252" y="2021447"/>
              <a:chExt cx="2214459" cy="4180923"/>
            </a:xfrm>
            <a:grpFill/>
          </p:grpSpPr>
          <p:sp>
            <p:nvSpPr>
              <p:cNvPr id="107" name="1 つの角を切り取った四角形 106"/>
              <p:cNvSpPr/>
              <p:nvPr/>
            </p:nvSpPr>
            <p:spPr>
              <a:xfrm>
                <a:off x="4176252" y="2021447"/>
                <a:ext cx="2214459" cy="4180923"/>
              </a:xfrm>
              <a:prstGeom prst="snip1Rect">
                <a:avLst>
                  <a:gd name="adj" fmla="val 7819"/>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108" name="正方形/長方形 107"/>
              <p:cNvSpPr/>
              <p:nvPr/>
            </p:nvSpPr>
            <p:spPr>
              <a:xfrm>
                <a:off x="4230681" y="2348761"/>
                <a:ext cx="2084739" cy="1015666"/>
              </a:xfrm>
              <a:prstGeom prst="rect">
                <a:avLst/>
              </a:prstGeom>
              <a:grp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更新事例の収集・整理により、一般的な更新理由を確認</a:t>
                </a:r>
                <a:endParaRPr kumimoji="1" lang="ja-JP" altLang="en-US" sz="1600" spc="-130" dirty="0">
                  <a:solidFill>
                    <a:schemeClr val="tx1"/>
                  </a:solidFill>
                </a:endParaRPr>
              </a:p>
            </p:txBody>
          </p:sp>
          <p:sp>
            <p:nvSpPr>
              <p:cNvPr id="109" name="正方形/長方形 108"/>
              <p:cNvSpPr/>
              <p:nvPr/>
            </p:nvSpPr>
            <p:spPr>
              <a:xfrm>
                <a:off x="4230680" y="3861733"/>
                <a:ext cx="2084739" cy="947439"/>
              </a:xfrm>
              <a:prstGeom prst="rect">
                <a:avLst/>
              </a:prstGeom>
              <a:grp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70" dirty="0" smtClean="0">
                    <a:solidFill>
                      <a:schemeClr val="tx1"/>
                    </a:solidFill>
                  </a:rPr>
                  <a:t>大阪府管理橋梁</a:t>
                </a:r>
                <a:r>
                  <a:rPr kumimoji="1" lang="ja-JP" altLang="en-US" sz="1600" spc="-170" dirty="0" smtClean="0">
                    <a:solidFill>
                      <a:schemeClr val="tx1"/>
                    </a:solidFill>
                  </a:rPr>
                  <a:t>の特徴及び課題を整理</a:t>
                </a:r>
                <a:endParaRPr kumimoji="1" lang="ja-JP" altLang="en-US" sz="1600" spc="-170" dirty="0">
                  <a:solidFill>
                    <a:schemeClr val="tx1"/>
                  </a:solidFill>
                </a:endParaRPr>
              </a:p>
            </p:txBody>
          </p:sp>
          <p:sp>
            <p:nvSpPr>
              <p:cNvPr id="110" name="正方形/長方形 109"/>
              <p:cNvSpPr/>
              <p:nvPr/>
            </p:nvSpPr>
            <p:spPr>
              <a:xfrm>
                <a:off x="4230681" y="5231715"/>
                <a:ext cx="2084738" cy="837214"/>
              </a:xfrm>
              <a:prstGeom prst="rect">
                <a:avLst/>
              </a:prstGeom>
              <a:grp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kumimoji="1" lang="ja-JP" altLang="en-US" sz="1600" spc="-130" dirty="0" smtClean="0">
                    <a:solidFill>
                      <a:schemeClr val="tx1"/>
                    </a:solidFill>
                  </a:rPr>
                  <a:t>更新判定にかかる具体的な指標を検討</a:t>
                </a:r>
                <a:endParaRPr kumimoji="1" lang="ja-JP" altLang="en-US" sz="1600" spc="-130" dirty="0">
                  <a:solidFill>
                    <a:schemeClr val="tx1"/>
                  </a:solidFill>
                </a:endParaRPr>
              </a:p>
            </p:txBody>
          </p:sp>
        </p:grpSp>
        <p:sp>
          <p:nvSpPr>
            <p:cNvPr id="103" name="下矢印 102"/>
            <p:cNvSpPr/>
            <p:nvPr/>
          </p:nvSpPr>
          <p:spPr>
            <a:xfrm>
              <a:off x="4887631" y="3501996"/>
              <a:ext cx="759983" cy="284584"/>
            </a:xfrm>
            <a:prstGeom prst="downArrow">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104" name="下矢印 103"/>
            <p:cNvSpPr/>
            <p:nvPr/>
          </p:nvSpPr>
          <p:spPr>
            <a:xfrm>
              <a:off x="4895012" y="4852800"/>
              <a:ext cx="759983" cy="284584"/>
            </a:xfrm>
            <a:prstGeom prst="downArrow">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grpSp>
      <p:sp>
        <p:nvSpPr>
          <p:cNvPr id="55"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テキスト ボックス 2"/>
          <p:cNvSpPr txBox="1"/>
          <p:nvPr/>
        </p:nvSpPr>
        <p:spPr>
          <a:xfrm>
            <a:off x="5400436" y="1853608"/>
            <a:ext cx="1105675" cy="276999"/>
          </a:xfrm>
          <a:prstGeom prst="rect">
            <a:avLst/>
          </a:prstGeom>
          <a:solidFill>
            <a:schemeClr val="accent4"/>
          </a:solidFill>
        </p:spPr>
        <p:txBody>
          <a:bodyPr wrap="square" rtlCol="0">
            <a:spAutoFit/>
          </a:bodyPr>
          <a:lstStyle/>
          <a:p>
            <a:r>
              <a:rPr kumimoji="1" lang="en-US" altLang="ja-JP" sz="1200" dirty="0" smtClean="0"/>
              <a:t>P21</a:t>
            </a:r>
            <a:r>
              <a:rPr kumimoji="1" lang="ja-JP" altLang="en-US" sz="1200" dirty="0" smtClean="0"/>
              <a:t>～</a:t>
            </a:r>
            <a:r>
              <a:rPr kumimoji="1" lang="en-US" altLang="ja-JP" sz="1200" dirty="0" smtClean="0"/>
              <a:t>P</a:t>
            </a:r>
            <a:r>
              <a:rPr lang="en-US" altLang="ja-JP" sz="1200" dirty="0" smtClean="0"/>
              <a:t>28</a:t>
            </a:r>
            <a:endParaRPr kumimoji="1" lang="ja-JP" altLang="en-US" sz="1200" dirty="0"/>
          </a:p>
        </p:txBody>
      </p:sp>
      <p:sp>
        <p:nvSpPr>
          <p:cNvPr id="53" name="テキスト ボックス 52"/>
          <p:cNvSpPr txBox="1"/>
          <p:nvPr/>
        </p:nvSpPr>
        <p:spPr>
          <a:xfrm>
            <a:off x="5443271" y="3411079"/>
            <a:ext cx="1105675" cy="276999"/>
          </a:xfrm>
          <a:prstGeom prst="rect">
            <a:avLst/>
          </a:prstGeom>
          <a:solidFill>
            <a:schemeClr val="accent4"/>
          </a:solidFill>
        </p:spPr>
        <p:txBody>
          <a:bodyPr wrap="square" rtlCol="0">
            <a:spAutoFit/>
          </a:bodyPr>
          <a:lstStyle/>
          <a:p>
            <a:r>
              <a:rPr kumimoji="1" lang="en-US" altLang="ja-JP" sz="1200" dirty="0" smtClean="0"/>
              <a:t>P29</a:t>
            </a:r>
            <a:r>
              <a:rPr kumimoji="1" lang="ja-JP" altLang="en-US" sz="1200" dirty="0" smtClean="0"/>
              <a:t>～</a:t>
            </a:r>
            <a:r>
              <a:rPr kumimoji="1" lang="en-US" altLang="ja-JP" sz="1200" dirty="0" smtClean="0"/>
              <a:t>P</a:t>
            </a:r>
            <a:r>
              <a:rPr lang="en-US" altLang="ja-JP" sz="1200" dirty="0" smtClean="0"/>
              <a:t>36</a:t>
            </a:r>
            <a:endParaRPr kumimoji="1" lang="ja-JP" altLang="en-US" sz="1200" dirty="0"/>
          </a:p>
        </p:txBody>
      </p:sp>
      <p:sp>
        <p:nvSpPr>
          <p:cNvPr id="54" name="テキスト ボックス 53"/>
          <p:cNvSpPr txBox="1"/>
          <p:nvPr/>
        </p:nvSpPr>
        <p:spPr>
          <a:xfrm>
            <a:off x="5443270" y="4736806"/>
            <a:ext cx="1105675" cy="276999"/>
          </a:xfrm>
          <a:prstGeom prst="rect">
            <a:avLst/>
          </a:prstGeom>
          <a:solidFill>
            <a:schemeClr val="accent4"/>
          </a:solidFill>
        </p:spPr>
        <p:txBody>
          <a:bodyPr wrap="square" rtlCol="0">
            <a:spAutoFit/>
          </a:bodyPr>
          <a:lstStyle/>
          <a:p>
            <a:r>
              <a:rPr kumimoji="1" lang="en-US" altLang="ja-JP" sz="1200" dirty="0" smtClean="0"/>
              <a:t>P37</a:t>
            </a:r>
            <a:r>
              <a:rPr kumimoji="1" lang="ja-JP" altLang="en-US" sz="1200" dirty="0" smtClean="0"/>
              <a:t>～</a:t>
            </a:r>
            <a:r>
              <a:rPr kumimoji="1" lang="en-US" altLang="ja-JP" sz="1200" dirty="0" smtClean="0"/>
              <a:t>P40</a:t>
            </a:r>
            <a:endParaRPr kumimoji="1" lang="ja-JP" altLang="en-US" sz="1200"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Tree>
    <p:extLst>
      <p:ext uri="{BB962C8B-B14F-4D97-AF65-F5344CB8AC3E}">
        <p14:creationId xmlns:p14="http://schemas.microsoft.com/office/powerpoint/2010/main" val="282866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２）更新事例について（全国の統計データ）</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3" name="テキスト ボックス 12"/>
          <p:cNvSpPr txBox="1"/>
          <p:nvPr/>
        </p:nvSpPr>
        <p:spPr>
          <a:xfrm>
            <a:off x="251520" y="5580678"/>
            <a:ext cx="8928000" cy="276999"/>
          </a:xfrm>
          <a:prstGeom prst="rect">
            <a:avLst/>
          </a:prstGeom>
          <a:noFill/>
        </p:spPr>
        <p:txBody>
          <a:bodyPr wrap="square" rtlCol="0">
            <a:spAutoFit/>
          </a:bodyPr>
          <a:lstStyle/>
          <a:p>
            <a:r>
              <a:rPr lang="ja-JP" altLang="en-US" sz="1200" dirty="0" smtClean="0"/>
              <a:t>出典：</a:t>
            </a:r>
            <a:r>
              <a:rPr lang="ja-JP" altLang="ja-JP" sz="1200" dirty="0" smtClean="0"/>
              <a:t>国土</a:t>
            </a:r>
            <a:r>
              <a:rPr lang="ja-JP" altLang="ja-JP" sz="1200" dirty="0"/>
              <a:t>技術政策総合研究所資料　橋梁の架替えに関する調査結果（Ⅳ）　</a:t>
            </a:r>
            <a:r>
              <a:rPr lang="en-US" altLang="ja-JP" sz="1200" dirty="0"/>
              <a:t>ISSN</a:t>
            </a:r>
            <a:r>
              <a:rPr lang="ja-JP" altLang="ja-JP" sz="1200" dirty="0"/>
              <a:t>　</a:t>
            </a:r>
            <a:r>
              <a:rPr lang="en-US" altLang="ja-JP" sz="1200" dirty="0"/>
              <a:t>1346-7328</a:t>
            </a:r>
            <a:r>
              <a:rPr lang="ja-JP" altLang="ja-JP" sz="1200" dirty="0"/>
              <a:t>　国総研資料　第</a:t>
            </a:r>
            <a:r>
              <a:rPr lang="en-US" altLang="ja-JP" sz="1200" dirty="0"/>
              <a:t>444</a:t>
            </a:r>
            <a:r>
              <a:rPr lang="ja-JP" altLang="ja-JP" sz="1200" dirty="0"/>
              <a:t>号　平成</a:t>
            </a:r>
            <a:r>
              <a:rPr lang="en-US" altLang="ja-JP" sz="1200" dirty="0"/>
              <a:t>20</a:t>
            </a:r>
            <a:r>
              <a:rPr lang="ja-JP" altLang="ja-JP" sz="1200" dirty="0"/>
              <a:t>年</a:t>
            </a:r>
            <a:r>
              <a:rPr lang="en-US" altLang="ja-JP" sz="1200" dirty="0"/>
              <a:t>4</a:t>
            </a:r>
            <a:r>
              <a:rPr lang="ja-JP" altLang="ja-JP" sz="1200" dirty="0" smtClean="0"/>
              <a:t>月</a:t>
            </a:r>
            <a:endParaRPr lang="en-US" altLang="ja-JP" sz="12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192" y="3484589"/>
            <a:ext cx="8247414" cy="205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p:cNvSpPr/>
          <p:nvPr/>
        </p:nvSpPr>
        <p:spPr>
          <a:xfrm>
            <a:off x="971600" y="1568982"/>
            <a:ext cx="7588006" cy="1631216"/>
          </a:xfrm>
          <a:prstGeom prst="rect">
            <a:avLst/>
          </a:prstGeom>
        </p:spPr>
        <p:txBody>
          <a:bodyPr wrap="square">
            <a:spAutoFit/>
          </a:bodyPr>
          <a:lstStyle/>
          <a:p>
            <a:r>
              <a:rPr lang="ja-JP" altLang="en-US" sz="2000" dirty="0" smtClean="0"/>
              <a:t>○架</a:t>
            </a:r>
            <a:r>
              <a:rPr lang="ja-JP" altLang="en-US" sz="2000" dirty="0"/>
              <a:t>替え理由では、改良工事に伴うものが約</a:t>
            </a:r>
            <a:r>
              <a:rPr lang="ja-JP" altLang="en-US" sz="2000" dirty="0" smtClean="0"/>
              <a:t>半数</a:t>
            </a:r>
            <a:endParaRPr lang="ja-JP" altLang="en-US" sz="2000" dirty="0"/>
          </a:p>
          <a:p>
            <a:pPr marL="268288" indent="-268288"/>
            <a:r>
              <a:rPr lang="ja-JP" altLang="en-US" sz="2000" dirty="0" smtClean="0"/>
              <a:t>○損傷</a:t>
            </a:r>
            <a:r>
              <a:rPr lang="ja-JP" altLang="en-US" sz="2000" dirty="0"/>
              <a:t>に</a:t>
            </a:r>
            <a:r>
              <a:rPr lang="ja-JP" altLang="en-US" sz="2000" dirty="0" smtClean="0"/>
              <a:t>よる架替えは約</a:t>
            </a:r>
            <a:r>
              <a:rPr lang="en-US" altLang="ja-JP" sz="2000" dirty="0" smtClean="0"/>
              <a:t>18</a:t>
            </a:r>
            <a:r>
              <a:rPr lang="ja-JP" altLang="en-US" sz="2000" dirty="0" smtClean="0"/>
              <a:t>％</a:t>
            </a:r>
            <a:endParaRPr lang="en-US" altLang="ja-JP" sz="2000" dirty="0" smtClean="0"/>
          </a:p>
          <a:p>
            <a:pPr marL="268288" indent="-268288"/>
            <a:r>
              <a:rPr lang="en-US" altLang="ja-JP" sz="2000" dirty="0"/>
              <a:t>	</a:t>
            </a:r>
            <a:r>
              <a:rPr lang="ja-JP" altLang="en-US" sz="2000" dirty="0"/>
              <a:t>　</a:t>
            </a:r>
            <a:r>
              <a:rPr lang="en-US" altLang="ja-JP" sz="2000" dirty="0" smtClean="0"/>
              <a:t>※</a:t>
            </a:r>
            <a:r>
              <a:rPr lang="ja-JP" altLang="en-US" sz="2000" dirty="0" smtClean="0"/>
              <a:t>多く</a:t>
            </a:r>
            <a:r>
              <a:rPr lang="ja-JP" altLang="en-US" sz="2000" dirty="0"/>
              <a:t>が上部構造の</a:t>
            </a:r>
            <a:r>
              <a:rPr lang="ja-JP" altLang="en-US" sz="2000" dirty="0" smtClean="0"/>
              <a:t>損傷</a:t>
            </a:r>
            <a:endParaRPr lang="en-US" altLang="ja-JP" sz="2000" dirty="0" smtClean="0"/>
          </a:p>
          <a:p>
            <a:pPr marL="268288" indent="-268288"/>
            <a:r>
              <a:rPr lang="ja-JP" altLang="en-US" sz="2000" dirty="0" smtClean="0"/>
              <a:t>○耐荷力不足による架替えは約</a:t>
            </a:r>
            <a:r>
              <a:rPr lang="en-US" altLang="ja-JP" sz="2000" dirty="0" smtClean="0"/>
              <a:t>6</a:t>
            </a:r>
            <a:r>
              <a:rPr lang="ja-JP" altLang="en-US" sz="2000" dirty="0"/>
              <a:t>％、耐震対策が</a:t>
            </a:r>
            <a:r>
              <a:rPr lang="ja-JP" altLang="en-US" sz="2000" dirty="0" smtClean="0"/>
              <a:t>約</a:t>
            </a:r>
            <a:r>
              <a:rPr lang="en-US" altLang="ja-JP" sz="2000" dirty="0" smtClean="0"/>
              <a:t>2</a:t>
            </a:r>
            <a:r>
              <a:rPr lang="ja-JP" altLang="en-US" sz="2000" dirty="0" smtClean="0"/>
              <a:t>％</a:t>
            </a:r>
          </a:p>
          <a:p>
            <a:r>
              <a:rPr lang="ja-JP" altLang="en-US" sz="2000" dirty="0" smtClean="0"/>
              <a:t>○機能上</a:t>
            </a:r>
            <a:r>
              <a:rPr lang="ja-JP" altLang="en-US" sz="2000" dirty="0"/>
              <a:t>の</a:t>
            </a:r>
            <a:r>
              <a:rPr lang="ja-JP" altLang="en-US" sz="2000" dirty="0" smtClean="0"/>
              <a:t>問題（幅員等）は</a:t>
            </a:r>
            <a:r>
              <a:rPr lang="ja-JP" altLang="en-US" sz="2000" dirty="0"/>
              <a:t>約</a:t>
            </a:r>
            <a:r>
              <a:rPr lang="en-US" altLang="ja-JP" sz="2000" dirty="0"/>
              <a:t>22</a:t>
            </a:r>
            <a:r>
              <a:rPr lang="ja-JP" altLang="en-US" sz="2000" dirty="0" smtClean="0"/>
              <a:t>％</a:t>
            </a:r>
            <a:endParaRPr lang="ja-JP" altLang="en-US" sz="2000" dirty="0"/>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Tree>
    <p:extLst>
      <p:ext uri="{BB962C8B-B14F-4D97-AF65-F5344CB8AC3E}">
        <p14:creationId xmlns:p14="http://schemas.microsoft.com/office/powerpoint/2010/main" val="3889721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２）更新事例について（全国の統計データ）</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3" name="テキスト ボックス 12"/>
          <p:cNvSpPr txBox="1"/>
          <p:nvPr/>
        </p:nvSpPr>
        <p:spPr>
          <a:xfrm>
            <a:off x="540544" y="5816297"/>
            <a:ext cx="8711976" cy="276999"/>
          </a:xfrm>
          <a:prstGeom prst="rect">
            <a:avLst/>
          </a:prstGeom>
          <a:noFill/>
        </p:spPr>
        <p:txBody>
          <a:bodyPr wrap="square" rtlCol="0">
            <a:spAutoFit/>
          </a:bodyPr>
          <a:lstStyle/>
          <a:p>
            <a:r>
              <a:rPr lang="ja-JP" altLang="en-US" sz="1200" dirty="0" smtClean="0"/>
              <a:t>出展：</a:t>
            </a:r>
            <a:r>
              <a:rPr lang="ja-JP" altLang="ja-JP" sz="1200" dirty="0" smtClean="0"/>
              <a:t>国土</a:t>
            </a:r>
            <a:r>
              <a:rPr lang="ja-JP" altLang="ja-JP" sz="1200" dirty="0"/>
              <a:t>技術政策総合研究所資料　橋梁の架替えに関する調査結果（Ⅳ）　</a:t>
            </a:r>
            <a:r>
              <a:rPr lang="en-US" altLang="ja-JP" sz="1200" dirty="0"/>
              <a:t>ISSN</a:t>
            </a:r>
            <a:r>
              <a:rPr lang="ja-JP" altLang="ja-JP" sz="1200" dirty="0"/>
              <a:t>　</a:t>
            </a:r>
            <a:r>
              <a:rPr lang="en-US" altLang="ja-JP" sz="1200" dirty="0"/>
              <a:t>1346-7328</a:t>
            </a:r>
            <a:r>
              <a:rPr lang="ja-JP" altLang="ja-JP" sz="1200" dirty="0"/>
              <a:t>　国総研資料　第</a:t>
            </a:r>
            <a:r>
              <a:rPr lang="en-US" altLang="ja-JP" sz="1200" dirty="0"/>
              <a:t>444</a:t>
            </a:r>
            <a:r>
              <a:rPr lang="ja-JP" altLang="ja-JP" sz="1200" dirty="0"/>
              <a:t>号　平成</a:t>
            </a:r>
            <a:r>
              <a:rPr lang="en-US" altLang="ja-JP" sz="1200" dirty="0"/>
              <a:t>20</a:t>
            </a:r>
            <a:r>
              <a:rPr lang="ja-JP" altLang="ja-JP" sz="1200" dirty="0"/>
              <a:t>年</a:t>
            </a:r>
            <a:r>
              <a:rPr lang="en-US" altLang="ja-JP" sz="1200" dirty="0"/>
              <a:t>4</a:t>
            </a:r>
            <a:r>
              <a:rPr lang="ja-JP" altLang="ja-JP" sz="1200" dirty="0" smtClean="0"/>
              <a:t>月</a:t>
            </a:r>
            <a:endParaRPr lang="en-US" altLang="ja-JP" sz="12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88150"/>
            <a:ext cx="5696229" cy="42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中かっこ 5"/>
          <p:cNvSpPr/>
          <p:nvPr/>
        </p:nvSpPr>
        <p:spPr>
          <a:xfrm>
            <a:off x="6811845" y="1588150"/>
            <a:ext cx="496459" cy="420013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7315901" y="2676950"/>
            <a:ext cx="461665" cy="2039085"/>
          </a:xfrm>
          <a:prstGeom prst="rect">
            <a:avLst/>
          </a:prstGeom>
          <a:noFill/>
        </p:spPr>
        <p:txBody>
          <a:bodyPr vert="eaVert" wrap="square" rtlCol="0">
            <a:spAutoFit/>
          </a:bodyPr>
          <a:lstStyle/>
          <a:p>
            <a:r>
              <a:rPr kumimoji="1" lang="ja-JP" altLang="en-US" dirty="0" smtClean="0">
                <a:solidFill>
                  <a:srgbClr val="FF0000"/>
                </a:solidFill>
              </a:rPr>
              <a:t>更新の理由内訳</a:t>
            </a:r>
            <a:endParaRPr kumimoji="1" lang="ja-JP" altLang="en-US" dirty="0">
              <a:solidFill>
                <a:srgbClr val="FF0000"/>
              </a:solidFill>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Tree>
    <p:extLst>
      <p:ext uri="{BB962C8B-B14F-4D97-AF65-F5344CB8AC3E}">
        <p14:creationId xmlns:p14="http://schemas.microsoft.com/office/powerpoint/2010/main" val="1792310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２）更新事例について（代表事例）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graphicFrame>
        <p:nvGraphicFramePr>
          <p:cNvPr id="8" name="表 7"/>
          <p:cNvGraphicFramePr>
            <a:graphicFrameLocks noGrp="1"/>
          </p:cNvGraphicFramePr>
          <p:nvPr>
            <p:extLst/>
          </p:nvPr>
        </p:nvGraphicFramePr>
        <p:xfrm>
          <a:off x="400051" y="1686416"/>
          <a:ext cx="8530049" cy="4039526"/>
        </p:xfrm>
        <a:graphic>
          <a:graphicData uri="http://schemas.openxmlformats.org/drawingml/2006/table">
            <a:tbl>
              <a:tblPr>
                <a:tableStyleId>{5940675A-B579-460E-94D1-54222C63F5DA}</a:tableStyleId>
              </a:tblPr>
              <a:tblGrid>
                <a:gridCol w="1219621"/>
                <a:gridCol w="1224136"/>
                <a:gridCol w="1656184"/>
                <a:gridCol w="720080"/>
                <a:gridCol w="504056"/>
                <a:gridCol w="720080"/>
                <a:gridCol w="792088"/>
                <a:gridCol w="792088"/>
                <a:gridCol w="901716"/>
              </a:tblGrid>
              <a:tr h="538700">
                <a:tc gridSpan="4">
                  <a:txBody>
                    <a:bodyPr/>
                    <a:lstStyle/>
                    <a:p>
                      <a:pPr algn="ctr" fontAlgn="ctr"/>
                      <a:r>
                        <a:rPr lang="ja-JP" altLang="en-US" sz="1400" u="none" strike="noStrike" dirty="0" smtClean="0">
                          <a:effectLst/>
                        </a:rPr>
                        <a:t>事　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hMerge="1">
                  <a:txBody>
                    <a:bodyPr/>
                    <a:lstStyle/>
                    <a:p>
                      <a:pPr algn="l" fontAlgn="ct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hMerge="1">
                  <a:txBody>
                    <a:bodyPr/>
                    <a:lstStyle/>
                    <a:p>
                      <a:pPr algn="l" fontAlgn="ct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hMerge="1">
                  <a:txBody>
                    <a:bodyPr/>
                    <a:lstStyle/>
                    <a:p>
                      <a:pPr algn="ctr" fontAlgn="ct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gridSpan="5">
                  <a:txBody>
                    <a:bodyPr/>
                    <a:lstStyle/>
                    <a:p>
                      <a:pPr algn="ctr" fontAlgn="ctr"/>
                      <a:r>
                        <a:rPr lang="ja-JP" altLang="en-US" sz="1400" u="none" strike="noStrike" dirty="0">
                          <a:effectLst/>
                        </a:rPr>
                        <a:t>補修・補強、更新、通行止め</a:t>
                      </a:r>
                      <a:r>
                        <a:rPr lang="ja-JP" altLang="en-US" sz="1400" u="none" strike="noStrike" dirty="0" smtClean="0">
                          <a:effectLst/>
                        </a:rPr>
                        <a:t>、</a:t>
                      </a:r>
                      <a:endParaRPr lang="en-US" altLang="ja-JP" sz="1400" u="none" strike="noStrike" dirty="0" smtClean="0">
                        <a:effectLst/>
                      </a:endParaRPr>
                    </a:p>
                    <a:p>
                      <a:pPr algn="ctr" fontAlgn="ctr"/>
                      <a:r>
                        <a:rPr lang="ja-JP" altLang="en-US" sz="1400" u="none" strike="noStrike" dirty="0" smtClean="0">
                          <a:effectLst/>
                        </a:rPr>
                        <a:t>荷重</a:t>
                      </a:r>
                      <a:r>
                        <a:rPr lang="ja-JP" altLang="en-US" sz="1400" u="none" strike="noStrike" dirty="0">
                          <a:effectLst/>
                        </a:rPr>
                        <a:t>制限の要因</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523746">
                <a:tc>
                  <a:txBody>
                    <a:bodyPr/>
                    <a:lstStyle/>
                    <a:p>
                      <a:pPr algn="ctr" fontAlgn="ctr"/>
                      <a:r>
                        <a:rPr lang="ja-JP" altLang="en-US" sz="1400" u="none" strike="noStrike" dirty="0">
                          <a:effectLst/>
                        </a:rPr>
                        <a:t>自治体名</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橋梁名</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橋種</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対応</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smtClean="0">
                          <a:solidFill>
                            <a:srgbClr val="000000"/>
                          </a:solidFill>
                          <a:effectLst/>
                          <a:latin typeface="HG丸ｺﾞｼｯｸM-PRO" panose="020F0600000000000000" pitchFamily="50" charset="-128"/>
                          <a:ea typeface="HG丸ｺﾞｼｯｸM-PRO" panose="020F0600000000000000" pitchFamily="50" charset="-128"/>
                        </a:rPr>
                        <a:t>損傷</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rPr>
                        <a:t>耐震性</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smtClean="0">
                          <a:effectLst/>
                        </a:rPr>
                        <a:t>交通荷重の増大</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smtClean="0">
                          <a:effectLst/>
                        </a:rPr>
                        <a:t>渋滞</a:t>
                      </a:r>
                      <a:endParaRPr lang="en-US" altLang="ja-JP" sz="1400" u="none" strike="noStrike" dirty="0" smtClean="0">
                        <a:effectLst/>
                      </a:endParaRPr>
                    </a:p>
                    <a:p>
                      <a:pPr algn="ctr" fontAlgn="ctr"/>
                      <a:r>
                        <a:rPr lang="ja-JP" altLang="en-US" sz="1400" u="none" strike="noStrike" dirty="0" smtClean="0">
                          <a:effectLst/>
                        </a:rPr>
                        <a:t>対策</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smtClean="0">
                          <a:effectLst/>
                        </a:rPr>
                        <a:t>河川基準</a:t>
                      </a:r>
                      <a:endParaRPr lang="en-US" altLang="ja-JP" sz="1400" u="none" strike="noStrike" dirty="0" smtClean="0">
                        <a:effectLst/>
                      </a:endParaRPr>
                    </a:p>
                    <a:p>
                      <a:pPr algn="ctr" fontAlgn="ctr"/>
                      <a:r>
                        <a:rPr lang="ja-JP" altLang="en-US" sz="1400" u="none" strike="noStrike" dirty="0" smtClean="0">
                          <a:effectLst/>
                        </a:rPr>
                        <a:t>径間</a:t>
                      </a:r>
                      <a:r>
                        <a:rPr lang="ja-JP" altLang="en-US" sz="1400" u="none" strike="noStrike" dirty="0">
                          <a:effectLst/>
                        </a:rPr>
                        <a:t>長</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B w="38100" cap="flat" cmpd="sng" algn="ctr">
                      <a:solidFill>
                        <a:schemeClr val="tx1"/>
                      </a:solidFill>
                      <a:prstDash val="solid"/>
                      <a:round/>
                      <a:headEnd type="none" w="med" len="med"/>
                      <a:tailEnd type="none" w="med" len="med"/>
                    </a:lnB>
                  </a:tcPr>
                </a:tc>
              </a:tr>
              <a:tr h="598567">
                <a:tc>
                  <a:txBody>
                    <a:bodyPr/>
                    <a:lstStyle/>
                    <a:p>
                      <a:pPr algn="ctr" fontAlgn="ctr"/>
                      <a:r>
                        <a:rPr lang="ja-JP" altLang="en-US" sz="1400" u="none" strike="noStrike" dirty="0">
                          <a:effectLst/>
                        </a:rPr>
                        <a:t>大阪府</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dirty="0">
                          <a:effectLst/>
                        </a:rPr>
                        <a:t>鳥飼大橋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dirty="0">
                          <a:effectLst/>
                        </a:rPr>
                        <a:t>鋼ゲルバートラス橋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ctr" fontAlgn="ctr"/>
                      <a:r>
                        <a:rPr lang="ja-JP" altLang="en-US" sz="1400" u="none" strike="noStrike" dirty="0">
                          <a:effectLst/>
                        </a:rPr>
                        <a:t>更新</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ctr" fontAlgn="ctr"/>
                      <a:r>
                        <a:rPr lang="ja-JP" altLang="en-US" sz="1400" u="none" strike="noStrike">
                          <a:effectLst/>
                        </a:rPr>
                        <a:t>○</a:t>
                      </a:r>
                      <a:endParaRPr lang="ja-JP" altLang="en-US" sz="14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c>
                  <a:txBody>
                    <a:bodyPr/>
                    <a:lstStyle/>
                    <a:p>
                      <a:pPr algn="ctr" fontAlgn="ctr"/>
                      <a:r>
                        <a:rPr lang="ja-JP" altLang="en-US" sz="1400" u="none" strike="noStrike" dirty="0">
                          <a:effectLst/>
                        </a:rPr>
                        <a:t>　</a:t>
                      </a:r>
                      <a:r>
                        <a:rPr lang="ja-JP" altLang="en-US" sz="1400" u="none" strike="noStrike" dirty="0" smtClean="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lnT w="38100" cap="flat" cmpd="sng" algn="ctr">
                      <a:solidFill>
                        <a:schemeClr val="tx1"/>
                      </a:solidFill>
                      <a:prstDash val="solid"/>
                      <a:round/>
                      <a:headEnd type="none" w="med" len="med"/>
                      <a:tailEnd type="none" w="med" len="med"/>
                    </a:lnT>
                  </a:tcPr>
                </a:tc>
              </a:tr>
              <a:tr h="585627">
                <a:tc>
                  <a:txBody>
                    <a:bodyPr/>
                    <a:lstStyle/>
                    <a:p>
                      <a:pPr algn="ctr" fontAlgn="ctr"/>
                      <a:r>
                        <a:rPr lang="ja-JP" altLang="en-US" sz="1400" u="none" strike="noStrike" dirty="0">
                          <a:effectLst/>
                        </a:rPr>
                        <a:t>京都府</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marL="0" algn="l" rtl="0" eaLnBrk="1" fontAlgn="ctr" latinLnBrk="0" hangingPunct="1"/>
                      <a:r>
                        <a:rPr kumimoji="1" lang="ja-JP" altLang="en-US" sz="1400" u="none" strike="noStrike" kern="1200" dirty="0" smtClean="0">
                          <a:solidFill>
                            <a:schemeClr val="tx1"/>
                          </a:solidFill>
                          <a:effectLst/>
                          <a:latin typeface="+mn-lt"/>
                          <a:ea typeface="+mn-ea"/>
                          <a:cs typeface="+mn-cs"/>
                        </a:rPr>
                        <a:t>木津川御幸橋</a:t>
                      </a:r>
                      <a:endParaRPr kumimoji="1" lang="ja-JP" altLang="en-US" sz="1400" u="none" strike="noStrike" kern="1200" dirty="0">
                        <a:solidFill>
                          <a:schemeClr val="tx1"/>
                        </a:solidFill>
                        <a:effectLst/>
                        <a:latin typeface="+mn-lt"/>
                        <a:ea typeface="+mn-ea"/>
                        <a:cs typeface="+mn-cs"/>
                      </a:endParaRPr>
                    </a:p>
                  </a:txBody>
                  <a:tcPr marL="8537" marR="8537" marT="853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rPr>
                        <a:t>連続鋼床版鈑桁橋</a:t>
                      </a:r>
                      <a:endParaRPr kumimoji="1" lang="zh-TW" altLang="en-US" sz="1400" u="none" strike="noStrike" kern="1200" dirty="0">
                        <a:solidFill>
                          <a:schemeClr val="dk1"/>
                        </a:solidFill>
                        <a:effectLst/>
                        <a:latin typeface="HG丸ｺﾞｼｯｸM-PRO" panose="020F0600000000000000" pitchFamily="50" charset="-128"/>
                        <a:ea typeface="HG丸ｺﾞｼｯｸM-PRO" panose="020F0600000000000000" pitchFamily="50" charset="-128"/>
                        <a:cs typeface="+mn-cs"/>
                      </a:endParaRPr>
                    </a:p>
                  </a:txBody>
                  <a:tcPr marL="8537" marR="8537" marT="8537" marB="0" anchor="ctr"/>
                </a:tc>
                <a:tc>
                  <a:txBody>
                    <a:bodyPr/>
                    <a:lstStyle/>
                    <a:p>
                      <a:pPr algn="ctr" fontAlgn="ctr"/>
                      <a:r>
                        <a:rPr lang="ja-JP" altLang="en-US" sz="1400" u="none" strike="noStrike" dirty="0">
                          <a:effectLst/>
                        </a:rPr>
                        <a:t>更新</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a:effectLst/>
                        </a:rPr>
                        <a:t>○</a:t>
                      </a:r>
                      <a:endParaRPr lang="ja-JP" altLang="en-US" sz="14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a:effectLst/>
                        </a:rPr>
                        <a:t>○</a:t>
                      </a:r>
                      <a:endParaRPr lang="ja-JP" altLang="en-US" sz="14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r>
              <a:tr h="598567">
                <a:tc>
                  <a:txBody>
                    <a:bodyPr/>
                    <a:lstStyle/>
                    <a:p>
                      <a:pPr algn="ctr" fontAlgn="ctr"/>
                      <a:r>
                        <a:rPr lang="zh-CN" altLang="en-US" sz="1400" u="none" strike="noStrike" dirty="0">
                          <a:effectLst/>
                        </a:rPr>
                        <a:t>国）秋田河川国道事務所</a:t>
                      </a:r>
                      <a:endParaRPr lang="zh-CN"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ja-JP" altLang="en-US" sz="1400" u="none" strike="noStrike" dirty="0">
                          <a:effectLst/>
                        </a:rPr>
                        <a:t>秋田大橋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ja-JP" altLang="en-US" sz="1400" u="none" strike="noStrike" dirty="0">
                          <a:effectLst/>
                        </a:rPr>
                        <a:t>鋼単純トラス橋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更新</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ja-JP" altLang="en-US" sz="1400" u="none" strike="noStrike">
                          <a:effectLst/>
                        </a:rPr>
                        <a:t>　</a:t>
                      </a:r>
                      <a:endParaRPr lang="ja-JP" altLang="en-US" sz="14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r>
              <a:tr h="598567">
                <a:tc>
                  <a:txBody>
                    <a:bodyPr/>
                    <a:lstStyle/>
                    <a:p>
                      <a:pPr algn="ctr" fontAlgn="ctr"/>
                      <a:r>
                        <a:rPr lang="ja-JP" altLang="en-US" sz="1400" u="none" strike="noStrike" dirty="0" smtClean="0">
                          <a:solidFill>
                            <a:schemeClr val="tx1"/>
                          </a:solidFill>
                          <a:effectLst/>
                        </a:rPr>
                        <a:t>山形県</a:t>
                      </a:r>
                      <a:endParaRPr lang="ja-JP" altLang="en-US" sz="1400" b="0" i="0" u="none" strike="noStrike" baseline="30000" dirty="0">
                        <a:solidFill>
                          <a:schemeClr val="tx1"/>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ja-JP" altLang="en-US" sz="1400" u="none" strike="noStrike" dirty="0">
                          <a:effectLst/>
                        </a:rPr>
                        <a:t>北蔵橋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en-US" sz="1400" u="none" strike="noStrike" dirty="0">
                          <a:effectLst/>
                        </a:rPr>
                        <a:t>PC</a:t>
                      </a:r>
                      <a:r>
                        <a:rPr lang="ja-JP" altLang="en-US" sz="1400" u="none" strike="noStrike" dirty="0">
                          <a:effectLst/>
                        </a:rPr>
                        <a:t>床版橋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更新</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r>
              <a:tr h="595752">
                <a:tc>
                  <a:txBody>
                    <a:bodyPr/>
                    <a:lstStyle/>
                    <a:p>
                      <a:pPr algn="ctr" fontAlgn="ctr"/>
                      <a:r>
                        <a:rPr lang="ja-JP" altLang="en-US" sz="1400" u="none" strike="noStrike" dirty="0">
                          <a:effectLst/>
                        </a:rPr>
                        <a:t>長野県</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ja-JP" altLang="en-US" sz="1400" u="none" strike="noStrike" dirty="0">
                          <a:effectLst/>
                        </a:rPr>
                        <a:t>神戸橋</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400" u="none" strike="noStrike" dirty="0" smtClean="0">
                          <a:effectLst/>
                        </a:rPr>
                        <a:t>RCT</a:t>
                      </a:r>
                      <a:r>
                        <a:rPr lang="ja-JP" altLang="en-US" sz="1400" u="none" strike="noStrike" dirty="0" smtClean="0">
                          <a:effectLst/>
                        </a:rPr>
                        <a:t>桁橋＋</a:t>
                      </a:r>
                      <a:r>
                        <a:rPr lang="en-US" altLang="ja-JP" sz="1400" u="none" strike="noStrike" dirty="0" smtClean="0">
                          <a:effectLst/>
                        </a:rPr>
                        <a:t>PC</a:t>
                      </a:r>
                      <a:r>
                        <a:rPr lang="ja-JP" altLang="en-US" sz="1400" u="none" strike="noStrike" dirty="0" smtClean="0">
                          <a:effectLst/>
                        </a:rPr>
                        <a:t>床版橋</a:t>
                      </a:r>
                      <a:endParaRPr lang="zh-TW"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更新</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a:effectLst/>
                        </a:rPr>
                        <a:t>○</a:t>
                      </a:r>
                      <a:endParaRPr lang="ja-JP" altLang="en-US" sz="1400" b="0" i="0" u="none" strike="noStrike">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ctr"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8537" marR="8537" marT="8537" marB="0" anchor="ctr"/>
                </a:tc>
              </a:tr>
            </a:tbl>
          </a:graphicData>
        </a:graphic>
      </p:graphicFrame>
    </p:spTree>
    <p:extLst>
      <p:ext uri="{BB962C8B-B14F-4D97-AF65-F5344CB8AC3E}">
        <p14:creationId xmlns:p14="http://schemas.microsoft.com/office/powerpoint/2010/main" val="2960942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２）更新事例について（大阪府：鳥飼大橋）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pic>
        <p:nvPicPr>
          <p:cNvPr id="6" name="図 5"/>
          <p:cNvPicPr>
            <a:picLocks noChangeAspect="1"/>
          </p:cNvPicPr>
          <p:nvPr/>
        </p:nvPicPr>
        <p:blipFill>
          <a:blip r:embed="rId2"/>
          <a:stretch>
            <a:fillRect/>
          </a:stretch>
        </p:blipFill>
        <p:spPr>
          <a:xfrm>
            <a:off x="1115616" y="1611863"/>
            <a:ext cx="7317234" cy="4720774"/>
          </a:xfrm>
          <a:prstGeom prst="rect">
            <a:avLst/>
          </a:prstGeom>
        </p:spPr>
      </p:pic>
    </p:spTree>
    <p:extLst>
      <p:ext uri="{BB962C8B-B14F-4D97-AF65-F5344CB8AC3E}">
        <p14:creationId xmlns:p14="http://schemas.microsoft.com/office/powerpoint/2010/main" val="2153958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２）更新事例について（京都府：木津川御幸橋）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pic>
        <p:nvPicPr>
          <p:cNvPr id="8" name="図 7"/>
          <p:cNvPicPr>
            <a:picLocks noChangeAspect="1"/>
          </p:cNvPicPr>
          <p:nvPr/>
        </p:nvPicPr>
        <p:blipFill>
          <a:blip r:embed="rId2"/>
          <a:stretch>
            <a:fillRect/>
          </a:stretch>
        </p:blipFill>
        <p:spPr>
          <a:xfrm>
            <a:off x="1187624" y="1588150"/>
            <a:ext cx="7272808" cy="4692113"/>
          </a:xfrm>
          <a:prstGeom prst="rect">
            <a:avLst/>
          </a:prstGeom>
        </p:spPr>
      </p:pic>
      <p:pic>
        <p:nvPicPr>
          <p:cNvPr id="12" name="図 11"/>
          <p:cNvPicPr>
            <a:picLocks noChangeAspect="1"/>
          </p:cNvPicPr>
          <p:nvPr/>
        </p:nvPicPr>
        <p:blipFill rotWithShape="1">
          <a:blip r:embed="rId3"/>
          <a:srcRect t="9937" r="73428"/>
          <a:stretch/>
        </p:blipFill>
        <p:spPr>
          <a:xfrm>
            <a:off x="1187624" y="6392088"/>
            <a:ext cx="1693805" cy="193090"/>
          </a:xfrm>
          <a:prstGeom prst="rect">
            <a:avLst/>
          </a:prstGeom>
        </p:spPr>
      </p:pic>
    </p:spTree>
    <p:extLst>
      <p:ext uri="{BB962C8B-B14F-4D97-AF65-F5344CB8AC3E}">
        <p14:creationId xmlns:p14="http://schemas.microsoft.com/office/powerpoint/2010/main" val="3497092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２）更新事例について（国土交通省：秋田大橋）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pic>
        <p:nvPicPr>
          <p:cNvPr id="8" name="図 7"/>
          <p:cNvPicPr>
            <a:picLocks noChangeAspect="1"/>
          </p:cNvPicPr>
          <p:nvPr/>
        </p:nvPicPr>
        <p:blipFill>
          <a:blip r:embed="rId2"/>
          <a:stretch>
            <a:fillRect/>
          </a:stretch>
        </p:blipFill>
        <p:spPr>
          <a:xfrm>
            <a:off x="1187624" y="1621877"/>
            <a:ext cx="7286624" cy="4701026"/>
          </a:xfrm>
          <a:prstGeom prst="rect">
            <a:avLst/>
          </a:prstGeom>
        </p:spPr>
      </p:pic>
      <p:pic>
        <p:nvPicPr>
          <p:cNvPr id="9" name="図 8"/>
          <p:cNvPicPr>
            <a:picLocks noChangeAspect="1"/>
          </p:cNvPicPr>
          <p:nvPr/>
        </p:nvPicPr>
        <p:blipFill rotWithShape="1">
          <a:blip r:embed="rId3"/>
          <a:srcRect t="2113" r="1279" b="-1"/>
          <a:stretch/>
        </p:blipFill>
        <p:spPr>
          <a:xfrm>
            <a:off x="1187624" y="6398165"/>
            <a:ext cx="6696744" cy="426364"/>
          </a:xfrm>
          <a:prstGeom prst="rect">
            <a:avLst/>
          </a:prstGeom>
        </p:spPr>
      </p:pic>
    </p:spTree>
    <p:extLst>
      <p:ext uri="{BB962C8B-B14F-4D97-AF65-F5344CB8AC3E}">
        <p14:creationId xmlns:p14="http://schemas.microsoft.com/office/powerpoint/2010/main" val="26306223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727280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a:t>
            </a:r>
            <a:r>
              <a:rPr lang="ja-JP" altLang="en-US" sz="2400" dirty="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（山形県：北蔵橋）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pic>
        <p:nvPicPr>
          <p:cNvPr id="7" name="図 6"/>
          <p:cNvPicPr>
            <a:picLocks noChangeAspect="1"/>
          </p:cNvPicPr>
          <p:nvPr/>
        </p:nvPicPr>
        <p:blipFill>
          <a:blip r:embed="rId2"/>
          <a:stretch>
            <a:fillRect/>
          </a:stretch>
        </p:blipFill>
        <p:spPr>
          <a:xfrm>
            <a:off x="1187623" y="1608294"/>
            <a:ext cx="7286623" cy="4701026"/>
          </a:xfrm>
          <a:prstGeom prst="rect">
            <a:avLst/>
          </a:prstGeom>
        </p:spPr>
      </p:pic>
      <p:pic>
        <p:nvPicPr>
          <p:cNvPr id="8" name="図 7"/>
          <p:cNvPicPr>
            <a:picLocks noChangeAspect="1"/>
          </p:cNvPicPr>
          <p:nvPr/>
        </p:nvPicPr>
        <p:blipFill rotWithShape="1">
          <a:blip r:embed="rId3"/>
          <a:srcRect t="9455" r="9213"/>
          <a:stretch/>
        </p:blipFill>
        <p:spPr>
          <a:xfrm>
            <a:off x="1187623" y="6424139"/>
            <a:ext cx="5603683" cy="358856"/>
          </a:xfrm>
          <a:prstGeom prst="rect">
            <a:avLst/>
          </a:prstGeom>
        </p:spPr>
      </p:pic>
    </p:spTree>
    <p:extLst>
      <p:ext uri="{BB962C8B-B14F-4D97-AF65-F5344CB8AC3E}">
        <p14:creationId xmlns:p14="http://schemas.microsoft.com/office/powerpoint/2010/main" val="4280987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899" y="191941"/>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727280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２）更新事例に</a:t>
            </a:r>
            <a:r>
              <a:rPr lang="ja-JP" altLang="en-US" sz="2400" dirty="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（長野県：神戸橋）</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10" name="テキスト ボックス 9"/>
          <p:cNvSpPr txBox="1"/>
          <p:nvPr/>
        </p:nvSpPr>
        <p:spPr>
          <a:xfrm>
            <a:off x="1187624" y="6387900"/>
            <a:ext cx="6342906" cy="184666"/>
          </a:xfrm>
          <a:prstGeom prst="rect">
            <a:avLst/>
          </a:prstGeom>
          <a:solidFill>
            <a:schemeClr val="bg1"/>
          </a:solidFill>
        </p:spPr>
        <p:txBody>
          <a:bodyPr wrap="square" lIns="0" tIns="0" rIns="0" bIns="0" rtlCol="0">
            <a:spAutoFit/>
          </a:bodyPr>
          <a:lstStyle/>
          <a:p>
            <a:r>
              <a:rPr lang="ja-JP" altLang="en-US" sz="1200" dirty="0" smtClean="0">
                <a:latin typeface="HGSｺﾞｼｯｸM" panose="020B0600000000000000" pitchFamily="50" charset="-128"/>
                <a:ea typeface="HGSｺﾞｼｯｸM" panose="020B0600000000000000" pitchFamily="50" charset="-128"/>
              </a:rPr>
              <a:t>出典：</a:t>
            </a: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神戸橋の損傷と対応について　第</a:t>
            </a:r>
            <a:r>
              <a:rPr lang="en-US" altLang="ja-JP" sz="1200" dirty="0">
                <a:latin typeface="HGSｺﾞｼｯｸM" panose="020B0600000000000000" pitchFamily="50" charset="-128"/>
                <a:ea typeface="HGSｺﾞｼｯｸM" panose="020B0600000000000000" pitchFamily="50" charset="-128"/>
              </a:rPr>
              <a:t>29</a:t>
            </a:r>
            <a:r>
              <a:rPr lang="ja-JP" altLang="en-US" sz="1200" dirty="0">
                <a:latin typeface="HGSｺﾞｼｯｸM" panose="020B0600000000000000" pitchFamily="50" charset="-128"/>
                <a:ea typeface="HGSｺﾞｼｯｸM" panose="020B0600000000000000" pitchFamily="50" charset="-128"/>
              </a:rPr>
              <a:t>回日本道路会議　資料</a:t>
            </a:r>
            <a:r>
              <a:rPr lang="en-US" altLang="ja-JP" sz="1200" dirty="0">
                <a:latin typeface="HGSｺﾞｼｯｸM" panose="020B0600000000000000" pitchFamily="50" charset="-128"/>
                <a:ea typeface="HGSｺﾞｼｯｸM" panose="020B0600000000000000" pitchFamily="50" charset="-128"/>
              </a:rPr>
              <a:t>｣</a:t>
            </a:r>
            <a:r>
              <a:rPr lang="ja-JP" altLang="en-US" sz="1200" dirty="0">
                <a:latin typeface="HGSｺﾞｼｯｸM" panose="020B0600000000000000" pitchFamily="50" charset="-128"/>
                <a:ea typeface="HGSｺﾞｼｯｸM" panose="020B0600000000000000" pitchFamily="50" charset="-128"/>
              </a:rPr>
              <a:t>長野県より提供</a:t>
            </a:r>
          </a:p>
        </p:txBody>
      </p:sp>
      <p:pic>
        <p:nvPicPr>
          <p:cNvPr id="3" name="図 2"/>
          <p:cNvPicPr>
            <a:picLocks noChangeAspect="1"/>
          </p:cNvPicPr>
          <p:nvPr/>
        </p:nvPicPr>
        <p:blipFill>
          <a:blip r:embed="rId2"/>
          <a:stretch>
            <a:fillRect/>
          </a:stretch>
        </p:blipFill>
        <p:spPr>
          <a:xfrm>
            <a:off x="1187624" y="1570332"/>
            <a:ext cx="7298067" cy="4708409"/>
          </a:xfrm>
          <a:prstGeom prst="rect">
            <a:avLst/>
          </a:prstGeom>
        </p:spPr>
      </p:pic>
    </p:spTree>
    <p:extLst>
      <p:ext uri="{BB962C8B-B14F-4D97-AF65-F5344CB8AC3E}">
        <p14:creationId xmlns:p14="http://schemas.microsoft.com/office/powerpoint/2010/main" val="1629586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５．今後の進め方</a:t>
            </a:r>
            <a:endParaRPr lang="ja-JP" altLang="en-US" dirty="0">
              <a:latin typeface="HGSｺﾞｼｯｸM" panose="020B0600000000000000" pitchFamily="50" charset="-128"/>
              <a:ea typeface="HGSｺﾞｼｯｸM" panose="020B0600000000000000" pitchFamily="50" charset="-128"/>
            </a:endParaRPr>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３</a:t>
            </a:r>
            <a:r>
              <a:rPr lang="ja-JP" altLang="en-US" sz="2400" dirty="0" smtClean="0">
                <a:latin typeface="HGSｺﾞｼｯｸM" panose="020B0600000000000000" pitchFamily="50" charset="-128"/>
                <a:ea typeface="HGSｺﾞｼｯｸM" panose="020B0600000000000000" pitchFamily="50" charset="-128"/>
              </a:rPr>
              <a:t>）大阪府の橋梁の特徴を踏まえた要因の検討</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1"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8" name="テキスト ボックス 7"/>
          <p:cNvSpPr txBox="1"/>
          <p:nvPr/>
        </p:nvSpPr>
        <p:spPr>
          <a:xfrm>
            <a:off x="827584" y="1556792"/>
            <a:ext cx="7992888" cy="4278094"/>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現時点</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で、更新が必要となる橋梁を抽出</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271463"/>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○現時点で道路拡幅等の改良工事による架け替え計画はない</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900113" indent="-271463"/>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損傷放置（腐食等</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よる架け替え</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は想定しない</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1352550" indent="-190500"/>
            <a:r>
              <a:rPr lang="en-US" altLang="ja-JP"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５年に１回の定期点検等により損傷の兆候を把握しており</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352550" indent="-190500"/>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放置</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よる架け替えに至る著しい損傷</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進行はない</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1352550" indent="-190500"/>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機能不足に関する指標抽出検討方法</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898525" indent="-898525"/>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○物理的視点、機能的視点で更新検討の対象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項目を整理</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○検討項目に該当する大阪府管理の橋梁群をグルー</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ピングし、当該グループにおいて指標を抽出</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Tree>
    <p:extLst>
      <p:ext uri="{BB962C8B-B14F-4D97-AF65-F5344CB8AC3E}">
        <p14:creationId xmlns:p14="http://schemas.microsoft.com/office/powerpoint/2010/main" val="3409030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．大阪府の橋梁の現状</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１）大阪府道路の利用状況</a:t>
            </a:r>
            <a:endParaRPr lang="ja-JP" altLang="en-US" sz="24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611560" y="1571308"/>
            <a:ext cx="6264696" cy="1200329"/>
          </a:xfrm>
          <a:prstGeom prst="rect">
            <a:avLst/>
          </a:prstGeom>
        </p:spPr>
        <p:txBody>
          <a:bodyPr wrap="square">
            <a:spAutoFit/>
          </a:bodyPr>
          <a:lstStyle/>
          <a:p>
            <a:pPr marL="261938" indent="-261938"/>
            <a:r>
              <a:rPr lang="ja-JP" altLang="en-US" sz="2400" dirty="0" smtClean="0">
                <a:latin typeface="HGSｺﾞｼｯｸM" panose="020B0600000000000000" pitchFamily="50" charset="-128"/>
                <a:ea typeface="HGSｺﾞｼｯｸM" panose="020B0600000000000000" pitchFamily="50" charset="-128"/>
              </a:rPr>
              <a:t>○交通量</a:t>
            </a:r>
            <a:r>
              <a:rPr lang="ja-JP" altLang="en-US" sz="2400" dirty="0">
                <a:latin typeface="HGSｺﾞｼｯｸM" panose="020B0600000000000000" pitchFamily="50" charset="-128"/>
                <a:ea typeface="HGSｺﾞｼｯｸM" panose="020B0600000000000000" pitchFamily="50" charset="-128"/>
              </a:rPr>
              <a:t>は、東京都に匹敵するほど</a:t>
            </a:r>
            <a:r>
              <a:rPr lang="ja-JP" altLang="en-US" sz="2400" dirty="0" smtClean="0">
                <a:latin typeface="HGSｺﾞｼｯｸM" panose="020B0600000000000000" pitchFamily="50" charset="-128"/>
                <a:ea typeface="HGSｺﾞｼｯｸM" panose="020B0600000000000000" pitchFamily="50" charset="-128"/>
              </a:rPr>
              <a:t>多い</a:t>
            </a:r>
            <a:endParaRPr lang="ja-JP" altLang="en-US" sz="2400" dirty="0">
              <a:latin typeface="HGSｺﾞｼｯｸM" panose="020B0600000000000000" pitchFamily="50" charset="-128"/>
              <a:ea typeface="HGSｺﾞｼｯｸM" panose="020B0600000000000000" pitchFamily="50" charset="-128"/>
            </a:endParaRPr>
          </a:p>
          <a:p>
            <a:pPr marL="261938" indent="-261938"/>
            <a:r>
              <a:rPr lang="ja-JP" altLang="en-US" sz="2400" dirty="0" smtClean="0">
                <a:latin typeface="HGSｺﾞｼｯｸM" panose="020B0600000000000000" pitchFamily="50" charset="-128"/>
                <a:ea typeface="HGSｺﾞｼｯｸM" panose="020B0600000000000000" pitchFamily="50" charset="-128"/>
              </a:rPr>
              <a:t>○国道</a:t>
            </a:r>
            <a:r>
              <a:rPr lang="en-US" altLang="ja-JP" sz="2400" dirty="0">
                <a:latin typeface="HGSｺﾞｼｯｸM" panose="020B0600000000000000" pitchFamily="50" charset="-128"/>
                <a:ea typeface="HGSｺﾞｼｯｸM" panose="020B0600000000000000" pitchFamily="50" charset="-128"/>
              </a:rPr>
              <a:t>423</a:t>
            </a:r>
            <a:r>
              <a:rPr lang="ja-JP" altLang="en-US" sz="2400" dirty="0">
                <a:latin typeface="HGSｺﾞｼｯｸM" panose="020B0600000000000000" pitchFamily="50" charset="-128"/>
                <a:ea typeface="HGSｺﾞｼｯｸM" panose="020B0600000000000000" pitchFamily="50" charset="-128"/>
              </a:rPr>
              <a:t>号や大阪中央環状線などは大型車交通量も非常に多く</a:t>
            </a:r>
            <a:r>
              <a:rPr lang="ja-JP" altLang="en-US" sz="2400" dirty="0" smtClean="0">
                <a:latin typeface="HGSｺﾞｼｯｸM" panose="020B0600000000000000" pitchFamily="50" charset="-128"/>
                <a:ea typeface="HGSｺﾞｼｯｸM" panose="020B0600000000000000" pitchFamily="50" charset="-128"/>
              </a:rPr>
              <a:t>、過酷</a:t>
            </a:r>
            <a:r>
              <a:rPr lang="ja-JP" altLang="en-US" sz="2400" dirty="0">
                <a:latin typeface="HGSｺﾞｼｯｸM" panose="020B0600000000000000" pitchFamily="50" charset="-128"/>
                <a:ea typeface="HGSｺﾞｼｯｸM" panose="020B0600000000000000" pitchFamily="50" charset="-128"/>
              </a:rPr>
              <a:t>な使用</a:t>
            </a:r>
            <a:r>
              <a:rPr lang="ja-JP" altLang="en-US" sz="2400" dirty="0" smtClean="0">
                <a:latin typeface="HGSｺﾞｼｯｸM" panose="020B0600000000000000" pitchFamily="50" charset="-128"/>
                <a:ea typeface="HGSｺﾞｼｯｸM" panose="020B0600000000000000" pitchFamily="50" charset="-128"/>
              </a:rPr>
              <a:t>状態</a:t>
            </a:r>
            <a:endParaRPr lang="ja-JP" altLang="en-US" sz="2400" dirty="0">
              <a:latin typeface="HGSｺﾞｼｯｸM" panose="020B0600000000000000" pitchFamily="50" charset="-128"/>
              <a:ea typeface="HGSｺﾞｼｯｸM" panose="020B0600000000000000"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1783939977"/>
              </p:ext>
            </p:extLst>
          </p:nvPr>
        </p:nvGraphicFramePr>
        <p:xfrm>
          <a:off x="323528" y="3246529"/>
          <a:ext cx="3960440" cy="2558735"/>
        </p:xfrm>
        <a:graphic>
          <a:graphicData uri="http://schemas.openxmlformats.org/drawingml/2006/table">
            <a:tbl>
              <a:tblPr firstRow="1" firstCol="1" bandRow="1">
                <a:tableStyleId>{5C22544A-7EE6-4342-B048-85BDC9FD1C3A}</a:tableStyleId>
              </a:tblPr>
              <a:tblGrid>
                <a:gridCol w="2160240"/>
                <a:gridCol w="1800200"/>
              </a:tblGrid>
              <a:tr h="565167">
                <a:tc>
                  <a:txBody>
                    <a:bodyPr/>
                    <a:lstStyle/>
                    <a:p>
                      <a:pPr algn="ctr">
                        <a:lnSpc>
                          <a:spcPts val="1500"/>
                        </a:lnSpc>
                        <a:spcAft>
                          <a:spcPts val="0"/>
                        </a:spcAft>
                      </a:pPr>
                      <a:r>
                        <a:rPr lang="ja-JP" sz="1600" kern="100" dirty="0" smtClean="0">
                          <a:effectLst/>
                        </a:rPr>
                        <a:t>都道府県</a:t>
                      </a:r>
                      <a:endParaRPr lang="en-US" altLang="ja-JP" sz="1600" kern="100" dirty="0" smtClean="0">
                        <a:effectLst/>
                      </a:endParaRPr>
                    </a:p>
                    <a:p>
                      <a:pPr algn="ctr">
                        <a:lnSpc>
                          <a:spcPts val="1500"/>
                        </a:lnSpc>
                        <a:spcAft>
                          <a:spcPts val="0"/>
                        </a:spcAft>
                      </a:pPr>
                      <a:r>
                        <a:rPr lang="ja-JP" sz="1600" kern="100" dirty="0" smtClean="0">
                          <a:effectLst/>
                        </a:rPr>
                        <a:t>（</a:t>
                      </a:r>
                      <a:r>
                        <a:rPr lang="ja-JP" sz="1600" kern="100" dirty="0">
                          <a:effectLst/>
                        </a:rPr>
                        <a:t>特別区、政令市含む）</a:t>
                      </a:r>
                      <a:endParaRPr lang="ja-JP" sz="1600" kern="100" dirty="0">
                        <a:effectLst/>
                        <a:latin typeface="Century"/>
                        <a:ea typeface="ＭＳ 明朝"/>
                        <a:cs typeface="Times New Roman"/>
                      </a:endParaRPr>
                    </a:p>
                  </a:txBody>
                  <a:tcPr marL="68580" marR="68580" marT="0" marB="0" anchor="ctr"/>
                </a:tc>
                <a:tc>
                  <a:txBody>
                    <a:bodyPr/>
                    <a:lstStyle/>
                    <a:p>
                      <a:pPr algn="ctr">
                        <a:lnSpc>
                          <a:spcPts val="1500"/>
                        </a:lnSpc>
                        <a:spcAft>
                          <a:spcPts val="0"/>
                        </a:spcAft>
                      </a:pPr>
                      <a:r>
                        <a:rPr lang="en-US" sz="1600" kern="100" dirty="0">
                          <a:effectLst/>
                        </a:rPr>
                        <a:t>24</a:t>
                      </a:r>
                      <a:r>
                        <a:rPr lang="ja-JP" sz="1600" kern="100" dirty="0">
                          <a:effectLst/>
                        </a:rPr>
                        <a:t>時間走行台キロ</a:t>
                      </a:r>
                    </a:p>
                    <a:p>
                      <a:pPr algn="ctr">
                        <a:lnSpc>
                          <a:spcPts val="1500"/>
                        </a:lnSpc>
                        <a:spcAft>
                          <a:spcPts val="0"/>
                        </a:spcAft>
                      </a:pPr>
                      <a:r>
                        <a:rPr lang="ja-JP" sz="1600" kern="100" dirty="0">
                          <a:effectLst/>
                        </a:rPr>
                        <a:t>（千台キロ）</a:t>
                      </a:r>
                      <a:r>
                        <a:rPr lang="ja-JP" sz="1600" kern="100" baseline="30000" dirty="0">
                          <a:effectLst/>
                        </a:rPr>
                        <a:t>※</a:t>
                      </a:r>
                      <a:r>
                        <a:rPr lang="en-US" sz="1600" kern="100" baseline="30000" dirty="0">
                          <a:effectLst/>
                        </a:rPr>
                        <a:t>1</a:t>
                      </a:r>
                      <a:endParaRPr lang="ja-JP" sz="1600" kern="100" dirty="0">
                        <a:effectLst/>
                        <a:latin typeface="Century"/>
                        <a:ea typeface="ＭＳ 明朝"/>
                        <a:cs typeface="Times New Roman"/>
                      </a:endParaRPr>
                    </a:p>
                  </a:txBody>
                  <a:tcPr marL="68580" marR="68580" marT="0" marB="0" anchor="ctr"/>
                </a:tc>
              </a:tr>
              <a:tr h="249196">
                <a:tc>
                  <a:txBody>
                    <a:bodyPr/>
                    <a:lstStyle/>
                    <a:p>
                      <a:pPr algn="ctr">
                        <a:lnSpc>
                          <a:spcPts val="1500"/>
                        </a:lnSpc>
                        <a:spcAft>
                          <a:spcPts val="0"/>
                        </a:spcAft>
                      </a:pPr>
                      <a:r>
                        <a:rPr lang="ja-JP" sz="1600" kern="100" dirty="0">
                          <a:effectLst/>
                        </a:rPr>
                        <a:t>大阪府</a:t>
                      </a:r>
                      <a:endParaRPr lang="ja-JP" sz="1600" kern="100" dirty="0">
                        <a:effectLst/>
                        <a:latin typeface="Century"/>
                        <a:ea typeface="ＭＳ 明朝"/>
                        <a:cs typeface="Times New Roman"/>
                      </a:endParaRPr>
                    </a:p>
                  </a:txBody>
                  <a:tcPr marL="68580" marR="68580" marT="0" marB="0" anchor="b"/>
                </a:tc>
                <a:tc>
                  <a:txBody>
                    <a:bodyPr/>
                    <a:lstStyle/>
                    <a:p>
                      <a:pPr marL="0" marR="66675" algn="r" rtl="0" eaLnBrk="1" latinLnBrk="0" hangingPunct="1">
                        <a:lnSpc>
                          <a:spcPts val="1500"/>
                        </a:lnSpc>
                        <a:spcAft>
                          <a:spcPts val="0"/>
                        </a:spcAft>
                      </a:pPr>
                      <a:r>
                        <a:rPr kumimoji="1" lang="en-US" sz="1600" kern="100" dirty="0" smtClean="0">
                          <a:solidFill>
                            <a:schemeClr val="dk1"/>
                          </a:solidFill>
                          <a:effectLst/>
                          <a:latin typeface="+mn-lt"/>
                          <a:ea typeface="+mn-ea"/>
                          <a:cs typeface="+mn-cs"/>
                        </a:rPr>
                        <a:t>44,484</a:t>
                      </a:r>
                      <a:r>
                        <a:rPr kumimoji="1" lang="ja-JP" sz="1600" kern="100" dirty="0" smtClean="0">
                          <a:solidFill>
                            <a:schemeClr val="dk1"/>
                          </a:solidFill>
                          <a:effectLst/>
                          <a:latin typeface="+mn-lt"/>
                          <a:ea typeface="+mn-ea"/>
                          <a:cs typeface="+mn-cs"/>
                        </a:rPr>
                        <a:t> </a:t>
                      </a:r>
                      <a:endParaRPr kumimoji="1" lang="ja-JP" sz="1600" kern="100" dirty="0">
                        <a:solidFill>
                          <a:schemeClr val="dk1"/>
                        </a:solidFill>
                        <a:effectLst/>
                        <a:latin typeface="+mn-lt"/>
                        <a:ea typeface="+mn-ea"/>
                        <a:cs typeface="+mn-cs"/>
                      </a:endParaRPr>
                    </a:p>
                  </a:txBody>
                  <a:tcPr marL="68580" marR="68580" marT="0" marB="0" anchor="ctr"/>
                </a:tc>
              </a:tr>
              <a:tr h="249196">
                <a:tc>
                  <a:txBody>
                    <a:bodyPr/>
                    <a:lstStyle/>
                    <a:p>
                      <a:pPr algn="ctr">
                        <a:lnSpc>
                          <a:spcPts val="1500"/>
                        </a:lnSpc>
                        <a:spcAft>
                          <a:spcPts val="0"/>
                        </a:spcAft>
                      </a:pPr>
                      <a:r>
                        <a:rPr lang="ja-JP" sz="1600" kern="100" dirty="0">
                          <a:effectLst/>
                        </a:rPr>
                        <a:t>東京都</a:t>
                      </a:r>
                      <a:endParaRPr lang="ja-JP" sz="1600" kern="100" dirty="0">
                        <a:effectLst/>
                        <a:latin typeface="Century"/>
                        <a:ea typeface="ＭＳ 明朝"/>
                        <a:cs typeface="Times New Roman"/>
                      </a:endParaRPr>
                    </a:p>
                  </a:txBody>
                  <a:tcPr marL="68580" marR="68580" marT="0" marB="0" anchor="b"/>
                </a:tc>
                <a:tc>
                  <a:txBody>
                    <a:bodyPr/>
                    <a:lstStyle/>
                    <a:p>
                      <a:pPr marR="66675" algn="r">
                        <a:lnSpc>
                          <a:spcPts val="1500"/>
                        </a:lnSpc>
                        <a:spcAft>
                          <a:spcPts val="0"/>
                        </a:spcAft>
                      </a:pPr>
                      <a:r>
                        <a:rPr lang="en-US" sz="1600" kern="100" dirty="0">
                          <a:effectLst/>
                        </a:rPr>
                        <a:t>46,569</a:t>
                      </a:r>
                      <a:endParaRPr lang="ja-JP" sz="1600" kern="100" dirty="0">
                        <a:effectLst/>
                        <a:latin typeface="Century"/>
                        <a:ea typeface="ＭＳ 明朝"/>
                        <a:cs typeface="Times New Roman"/>
                      </a:endParaRPr>
                    </a:p>
                  </a:txBody>
                  <a:tcPr marL="68580" marR="68580" marT="0" marB="0" anchor="ctr"/>
                </a:tc>
              </a:tr>
              <a:tr h="249196">
                <a:tc>
                  <a:txBody>
                    <a:bodyPr/>
                    <a:lstStyle/>
                    <a:p>
                      <a:pPr algn="ctr">
                        <a:lnSpc>
                          <a:spcPts val="1500"/>
                        </a:lnSpc>
                        <a:spcAft>
                          <a:spcPts val="0"/>
                        </a:spcAft>
                      </a:pPr>
                      <a:r>
                        <a:rPr lang="ja-JP" sz="1600" kern="100" dirty="0">
                          <a:effectLst/>
                        </a:rPr>
                        <a:t>静岡県</a:t>
                      </a:r>
                      <a:endParaRPr lang="ja-JP" sz="1600" kern="100" dirty="0">
                        <a:effectLst/>
                        <a:latin typeface="Century"/>
                        <a:ea typeface="ＭＳ 明朝"/>
                        <a:cs typeface="Times New Roman"/>
                      </a:endParaRPr>
                    </a:p>
                  </a:txBody>
                  <a:tcPr marL="68580" marR="68580" marT="0" marB="0" anchor="b"/>
                </a:tc>
                <a:tc>
                  <a:txBody>
                    <a:bodyPr/>
                    <a:lstStyle/>
                    <a:p>
                      <a:pPr marL="133350" marR="66675" indent="-133350" algn="r">
                        <a:lnSpc>
                          <a:spcPts val="1500"/>
                        </a:lnSpc>
                        <a:spcAft>
                          <a:spcPts val="0"/>
                        </a:spcAft>
                      </a:pPr>
                      <a:r>
                        <a:rPr lang="en-US" sz="1600" kern="100">
                          <a:effectLst/>
                        </a:rPr>
                        <a:t>41,224</a:t>
                      </a:r>
                      <a:endParaRPr lang="ja-JP" sz="1600" kern="100">
                        <a:effectLst/>
                        <a:latin typeface="Century"/>
                        <a:ea typeface="ＭＳ 明朝"/>
                        <a:cs typeface="Times New Roman"/>
                      </a:endParaRPr>
                    </a:p>
                  </a:txBody>
                  <a:tcPr marL="68580" marR="68580" marT="0" marB="0" anchor="ctr"/>
                </a:tc>
              </a:tr>
              <a:tr h="249196">
                <a:tc>
                  <a:txBody>
                    <a:bodyPr/>
                    <a:lstStyle/>
                    <a:p>
                      <a:pPr algn="ctr">
                        <a:lnSpc>
                          <a:spcPts val="1500"/>
                        </a:lnSpc>
                        <a:spcAft>
                          <a:spcPts val="0"/>
                        </a:spcAft>
                      </a:pPr>
                      <a:r>
                        <a:rPr lang="ja-JP" sz="1600" kern="100" dirty="0">
                          <a:effectLst/>
                        </a:rPr>
                        <a:t>京都府</a:t>
                      </a:r>
                      <a:endParaRPr lang="ja-JP" sz="1600" kern="100" dirty="0">
                        <a:effectLst/>
                        <a:latin typeface="Century"/>
                        <a:ea typeface="ＭＳ 明朝"/>
                        <a:cs typeface="Times New Roman"/>
                      </a:endParaRPr>
                    </a:p>
                  </a:txBody>
                  <a:tcPr marL="68580" marR="68580" marT="0" marB="0" anchor="b"/>
                </a:tc>
                <a:tc>
                  <a:txBody>
                    <a:bodyPr/>
                    <a:lstStyle/>
                    <a:p>
                      <a:pPr marL="133350" marR="66675" indent="-133350" algn="r">
                        <a:lnSpc>
                          <a:spcPts val="1500"/>
                        </a:lnSpc>
                        <a:spcAft>
                          <a:spcPts val="0"/>
                        </a:spcAft>
                      </a:pPr>
                      <a:r>
                        <a:rPr lang="en-US" sz="1600" kern="100">
                          <a:effectLst/>
                        </a:rPr>
                        <a:t>21,229</a:t>
                      </a:r>
                      <a:endParaRPr lang="ja-JP" sz="1600" kern="100">
                        <a:effectLst/>
                        <a:latin typeface="Century"/>
                        <a:ea typeface="ＭＳ 明朝"/>
                        <a:cs typeface="Times New Roman"/>
                      </a:endParaRPr>
                    </a:p>
                  </a:txBody>
                  <a:tcPr marL="68580" marR="68580" marT="0" marB="0" anchor="ctr"/>
                </a:tc>
              </a:tr>
              <a:tr h="249196">
                <a:tc>
                  <a:txBody>
                    <a:bodyPr/>
                    <a:lstStyle/>
                    <a:p>
                      <a:pPr algn="ctr">
                        <a:lnSpc>
                          <a:spcPts val="1500"/>
                        </a:lnSpc>
                        <a:spcAft>
                          <a:spcPts val="0"/>
                        </a:spcAft>
                      </a:pPr>
                      <a:r>
                        <a:rPr lang="ja-JP" sz="1600" kern="100" dirty="0">
                          <a:effectLst/>
                        </a:rPr>
                        <a:t>埼玉県</a:t>
                      </a:r>
                      <a:endParaRPr lang="ja-JP" sz="1600" kern="100" dirty="0">
                        <a:effectLst/>
                        <a:latin typeface="Century"/>
                        <a:ea typeface="ＭＳ 明朝"/>
                        <a:cs typeface="Times New Roman"/>
                      </a:endParaRPr>
                    </a:p>
                  </a:txBody>
                  <a:tcPr marL="68580" marR="68580" marT="0" marB="0" anchor="b"/>
                </a:tc>
                <a:tc>
                  <a:txBody>
                    <a:bodyPr/>
                    <a:lstStyle/>
                    <a:p>
                      <a:pPr marL="133350" marR="66675" indent="-133350" algn="r">
                        <a:lnSpc>
                          <a:spcPts val="1500"/>
                        </a:lnSpc>
                        <a:spcAft>
                          <a:spcPts val="0"/>
                        </a:spcAft>
                      </a:pPr>
                      <a:r>
                        <a:rPr lang="en-US" sz="1600" kern="100">
                          <a:effectLst/>
                        </a:rPr>
                        <a:t>48,028</a:t>
                      </a:r>
                      <a:endParaRPr lang="ja-JP" sz="1600" kern="100">
                        <a:effectLst/>
                        <a:latin typeface="Century"/>
                        <a:ea typeface="ＭＳ 明朝"/>
                        <a:cs typeface="Times New Roman"/>
                      </a:endParaRPr>
                    </a:p>
                  </a:txBody>
                  <a:tcPr marL="68580" marR="68580" marT="0" marB="0" anchor="ctr"/>
                </a:tc>
              </a:tr>
              <a:tr h="249196">
                <a:tc>
                  <a:txBody>
                    <a:bodyPr/>
                    <a:lstStyle/>
                    <a:p>
                      <a:pPr algn="ctr">
                        <a:lnSpc>
                          <a:spcPts val="1500"/>
                        </a:lnSpc>
                        <a:spcAft>
                          <a:spcPts val="0"/>
                        </a:spcAft>
                      </a:pPr>
                      <a:r>
                        <a:rPr lang="ja-JP" sz="1600" kern="100" dirty="0">
                          <a:effectLst/>
                        </a:rPr>
                        <a:t>香川県</a:t>
                      </a:r>
                      <a:endParaRPr lang="ja-JP" sz="1600" kern="100" dirty="0">
                        <a:effectLst/>
                        <a:latin typeface="Century"/>
                        <a:ea typeface="ＭＳ 明朝"/>
                        <a:cs typeface="Times New Roman"/>
                      </a:endParaRPr>
                    </a:p>
                  </a:txBody>
                  <a:tcPr marL="68580" marR="68580" marT="0" marB="0" anchor="b"/>
                </a:tc>
                <a:tc>
                  <a:txBody>
                    <a:bodyPr/>
                    <a:lstStyle/>
                    <a:p>
                      <a:pPr marL="133350" marR="66675" indent="-133350" algn="r">
                        <a:lnSpc>
                          <a:spcPts val="1500"/>
                        </a:lnSpc>
                        <a:spcAft>
                          <a:spcPts val="0"/>
                        </a:spcAft>
                      </a:pPr>
                      <a:r>
                        <a:rPr lang="en-US" sz="1600" kern="100">
                          <a:effectLst/>
                        </a:rPr>
                        <a:t>13,625</a:t>
                      </a:r>
                      <a:endParaRPr lang="ja-JP" sz="1600" kern="100">
                        <a:effectLst/>
                        <a:latin typeface="Century"/>
                        <a:ea typeface="ＭＳ 明朝"/>
                        <a:cs typeface="Times New Roman"/>
                      </a:endParaRPr>
                    </a:p>
                  </a:txBody>
                  <a:tcPr marL="68580" marR="68580" marT="0" marB="0" anchor="ctr"/>
                </a:tc>
              </a:tr>
              <a:tr h="249196">
                <a:tc>
                  <a:txBody>
                    <a:bodyPr/>
                    <a:lstStyle/>
                    <a:p>
                      <a:pPr algn="ctr">
                        <a:lnSpc>
                          <a:spcPts val="1500"/>
                        </a:lnSpc>
                        <a:spcAft>
                          <a:spcPts val="0"/>
                        </a:spcAft>
                      </a:pPr>
                      <a:r>
                        <a:rPr lang="ja-JP" sz="1600" kern="100" dirty="0">
                          <a:effectLst/>
                        </a:rPr>
                        <a:t>福井県</a:t>
                      </a:r>
                      <a:endParaRPr lang="ja-JP" sz="1600" kern="100" dirty="0">
                        <a:effectLst/>
                        <a:latin typeface="Century"/>
                        <a:ea typeface="ＭＳ 明朝"/>
                        <a:cs typeface="Times New Roman"/>
                      </a:endParaRPr>
                    </a:p>
                  </a:txBody>
                  <a:tcPr marL="68580" marR="68580" marT="0" marB="0" anchor="b"/>
                </a:tc>
                <a:tc>
                  <a:txBody>
                    <a:bodyPr/>
                    <a:lstStyle/>
                    <a:p>
                      <a:pPr marL="133350" marR="66675" indent="-133350" algn="r">
                        <a:lnSpc>
                          <a:spcPts val="1500"/>
                        </a:lnSpc>
                        <a:spcAft>
                          <a:spcPts val="0"/>
                        </a:spcAft>
                      </a:pPr>
                      <a:r>
                        <a:rPr lang="en-US" sz="1600" kern="100">
                          <a:effectLst/>
                        </a:rPr>
                        <a:t>12,796</a:t>
                      </a:r>
                      <a:endParaRPr lang="ja-JP" sz="1600" kern="100">
                        <a:effectLst/>
                        <a:latin typeface="Century"/>
                        <a:ea typeface="ＭＳ 明朝"/>
                        <a:cs typeface="Times New Roman"/>
                      </a:endParaRPr>
                    </a:p>
                  </a:txBody>
                  <a:tcPr marL="68580" marR="68580" marT="0" marB="0" anchor="ctr"/>
                </a:tc>
              </a:tr>
              <a:tr h="249196">
                <a:tc>
                  <a:txBody>
                    <a:bodyPr/>
                    <a:lstStyle/>
                    <a:p>
                      <a:pPr algn="ctr">
                        <a:lnSpc>
                          <a:spcPts val="1500"/>
                        </a:lnSpc>
                        <a:spcAft>
                          <a:spcPts val="0"/>
                        </a:spcAft>
                      </a:pPr>
                      <a:r>
                        <a:rPr lang="ja-JP" sz="1600" kern="100" dirty="0">
                          <a:effectLst/>
                        </a:rPr>
                        <a:t>新潟県</a:t>
                      </a:r>
                      <a:endParaRPr lang="ja-JP" sz="1600" kern="100" dirty="0">
                        <a:effectLst/>
                        <a:latin typeface="Century"/>
                        <a:ea typeface="ＭＳ 明朝"/>
                        <a:cs typeface="Times New Roman"/>
                      </a:endParaRPr>
                    </a:p>
                  </a:txBody>
                  <a:tcPr marL="68580" marR="68580" marT="0" marB="0" anchor="b"/>
                </a:tc>
                <a:tc>
                  <a:txBody>
                    <a:bodyPr/>
                    <a:lstStyle/>
                    <a:p>
                      <a:pPr marL="133350" marR="66675" indent="-133350" algn="r">
                        <a:lnSpc>
                          <a:spcPts val="1500"/>
                        </a:lnSpc>
                        <a:spcAft>
                          <a:spcPts val="0"/>
                        </a:spcAft>
                      </a:pPr>
                      <a:r>
                        <a:rPr lang="en-US" sz="1600" kern="100" dirty="0">
                          <a:effectLst/>
                        </a:rPr>
                        <a:t>34,828</a:t>
                      </a:r>
                      <a:endParaRPr lang="ja-JP" sz="1600" kern="100" dirty="0">
                        <a:effectLst/>
                        <a:latin typeface="Century"/>
                        <a:ea typeface="ＭＳ 明朝"/>
                        <a:cs typeface="Times New Roman"/>
                      </a:endParaRPr>
                    </a:p>
                  </a:txBody>
                  <a:tcPr marL="68580" marR="68580" marT="0" marB="0" anchor="ctr"/>
                </a:tc>
              </a:tr>
            </a:tbl>
          </a:graphicData>
        </a:graphic>
      </p:graphicFrame>
      <p:sp>
        <p:nvSpPr>
          <p:cNvPr id="18" name="正方形/長方形 2"/>
          <p:cNvSpPr>
            <a:spLocks/>
          </p:cNvSpPr>
          <p:nvPr/>
        </p:nvSpPr>
        <p:spPr bwMode="auto">
          <a:xfrm>
            <a:off x="341388" y="3796012"/>
            <a:ext cx="3913552" cy="530636"/>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sz="2400"/>
          </a:p>
        </p:txBody>
      </p:sp>
      <p:sp>
        <p:nvSpPr>
          <p:cNvPr id="20" name="Text Box 2523"/>
          <p:cNvSpPr txBox="1">
            <a:spLocks noChangeArrowheads="1"/>
          </p:cNvSpPr>
          <p:nvPr/>
        </p:nvSpPr>
        <p:spPr bwMode="auto">
          <a:xfrm>
            <a:off x="251520" y="5877272"/>
            <a:ext cx="4724761"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2" algn="just"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出典：平成</a:t>
            </a:r>
            <a:r>
              <a:rPr kumimoji="1" lang="en-US" altLang="ja-JP"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22</a:t>
            </a:r>
            <a:r>
              <a:rPr kumimoji="1" lang="ja-JP" altLang="en-US"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年度道路交通センサス（国土交通省）</a:t>
            </a:r>
          </a:p>
          <a:p>
            <a:pPr marL="0" marR="0" lvl="2" algn="just" defTabSz="914400"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※1</a:t>
            </a:r>
            <a:r>
              <a:rPr kumimoji="1" lang="ja-JP" altLang="en-US"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　走行台キロ：自動車の走行距離の総和（道路延長</a:t>
            </a:r>
            <a:r>
              <a:rPr kumimoji="1" lang="en-US" altLang="ja-JP"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a:t>
            </a:r>
            <a:r>
              <a:rPr kumimoji="1" lang="ja-JP" altLang="en-US"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rPr>
              <a:t>平均交通量</a:t>
            </a:r>
            <a:r>
              <a:rPr lang="ja-JP" altLang="en-US" sz="1050" dirty="0">
                <a:latin typeface="HG丸ｺﾞｼｯｸM-PRO" pitchFamily="50" charset="-128"/>
                <a:ea typeface="HG丸ｺﾞｼｯｸM-PRO" pitchFamily="50" charset="-128"/>
                <a:cs typeface="ＭＳ Ｐゴシック" pitchFamily="50" charset="-128"/>
              </a:rPr>
              <a:t>）</a:t>
            </a:r>
            <a:endParaRPr kumimoji="1" lang="en-US" altLang="ja-JP" sz="1050" b="0" i="0" u="none" strike="noStrike" cap="none" normalizeH="0" baseline="0" dirty="0" smtClean="0">
              <a:ln>
                <a:noFill/>
              </a:ln>
              <a:solidFill>
                <a:schemeClr val="tx1"/>
              </a:solidFill>
              <a:effectLst/>
              <a:latin typeface="HG丸ｺﾞｼｯｸM-PRO" pitchFamily="50" charset="-128"/>
              <a:ea typeface="HG丸ｺﾞｼｯｸM-PRO" pitchFamily="50" charset="-128"/>
              <a:cs typeface="ＭＳ Ｐゴシック" pitchFamily="50" charset="-128"/>
            </a:endParaRPr>
          </a:p>
        </p:txBody>
      </p:sp>
      <p:sp>
        <p:nvSpPr>
          <p:cNvPr id="21" name="正方形/長方形 20"/>
          <p:cNvSpPr/>
          <p:nvPr/>
        </p:nvSpPr>
        <p:spPr>
          <a:xfrm>
            <a:off x="1119796" y="2924944"/>
            <a:ext cx="2356735" cy="369332"/>
          </a:xfrm>
          <a:prstGeom prst="rect">
            <a:avLst/>
          </a:prstGeom>
        </p:spPr>
        <p:txBody>
          <a:bodyPr wrap="none">
            <a:spAutoFit/>
          </a:bodyPr>
          <a:lstStyle/>
          <a:p>
            <a:r>
              <a:rPr lang="x-none" altLang="ja-JP" dirty="0" smtClean="0"/>
              <a:t>H22</a:t>
            </a:r>
            <a:r>
              <a:rPr lang="x-none" altLang="ja-JP" dirty="0"/>
              <a:t>道路交通センサス</a:t>
            </a:r>
            <a:endParaRPr lang="ja-JP" altLang="ja-JP" dirty="0"/>
          </a:p>
        </p:txBody>
      </p:sp>
      <p:graphicFrame>
        <p:nvGraphicFramePr>
          <p:cNvPr id="22" name="表 21"/>
          <p:cNvGraphicFramePr>
            <a:graphicFrameLocks noGrp="1"/>
          </p:cNvGraphicFramePr>
          <p:nvPr>
            <p:extLst>
              <p:ext uri="{D42A27DB-BD31-4B8C-83A1-F6EECF244321}">
                <p14:modId xmlns:p14="http://schemas.microsoft.com/office/powerpoint/2010/main" val="2204713383"/>
              </p:ext>
            </p:extLst>
          </p:nvPr>
        </p:nvGraphicFramePr>
        <p:xfrm>
          <a:off x="4427984" y="4043987"/>
          <a:ext cx="4410706" cy="1824427"/>
        </p:xfrm>
        <a:graphic>
          <a:graphicData uri="http://schemas.openxmlformats.org/drawingml/2006/table">
            <a:tbl>
              <a:tblPr firstRow="1" firstCol="1" bandRow="1">
                <a:tableStyleId>{5C22544A-7EE6-4342-B048-85BDC9FD1C3A}</a:tableStyleId>
              </a:tblPr>
              <a:tblGrid>
                <a:gridCol w="1170346"/>
                <a:gridCol w="1224136"/>
                <a:gridCol w="792088"/>
                <a:gridCol w="1224136"/>
              </a:tblGrid>
              <a:tr h="969189">
                <a:tc>
                  <a:txBody>
                    <a:bodyPr/>
                    <a:lstStyle/>
                    <a:p>
                      <a:pPr algn="ctr">
                        <a:lnSpc>
                          <a:spcPts val="1500"/>
                        </a:lnSpc>
                        <a:spcAft>
                          <a:spcPts val="0"/>
                        </a:spcAft>
                      </a:pPr>
                      <a:r>
                        <a:rPr lang="ja-JP" sz="1600" kern="100" dirty="0">
                          <a:effectLst/>
                        </a:rPr>
                        <a:t>路線名</a:t>
                      </a:r>
                      <a:endParaRPr lang="ja-JP" sz="1600" kern="100" dirty="0">
                        <a:effectLst/>
                        <a:latin typeface="Century"/>
                        <a:ea typeface="ＭＳ 明朝"/>
                        <a:cs typeface="Times New Roman"/>
                      </a:endParaRPr>
                    </a:p>
                  </a:txBody>
                  <a:tcPr marL="68580" marR="68580" marT="0" marB="0" anchor="ctr"/>
                </a:tc>
                <a:tc>
                  <a:txBody>
                    <a:bodyPr/>
                    <a:lstStyle/>
                    <a:p>
                      <a:pPr algn="ctr">
                        <a:lnSpc>
                          <a:spcPts val="1500"/>
                        </a:lnSpc>
                        <a:spcAft>
                          <a:spcPts val="0"/>
                        </a:spcAft>
                      </a:pPr>
                      <a:r>
                        <a:rPr lang="ja-JP" sz="1600" kern="100" dirty="0" smtClean="0">
                          <a:effectLst/>
                        </a:rPr>
                        <a:t>交通量</a:t>
                      </a:r>
                      <a:endParaRPr lang="en-US" altLang="ja-JP" sz="1600" kern="100" dirty="0" smtClean="0">
                        <a:effectLst/>
                      </a:endParaRPr>
                    </a:p>
                    <a:p>
                      <a:pPr algn="ctr">
                        <a:lnSpc>
                          <a:spcPts val="1500"/>
                        </a:lnSpc>
                        <a:spcAft>
                          <a:spcPts val="0"/>
                        </a:spcAft>
                      </a:pPr>
                      <a:r>
                        <a:rPr lang="ja-JP" sz="1600" kern="100" dirty="0" smtClean="0">
                          <a:effectLst/>
                        </a:rPr>
                        <a:t>台</a:t>
                      </a:r>
                      <a:r>
                        <a:rPr lang="en-US" sz="1600" kern="100" dirty="0">
                          <a:effectLst/>
                        </a:rPr>
                        <a:t>/</a:t>
                      </a:r>
                      <a:r>
                        <a:rPr lang="ja-JP" sz="1600" kern="100" dirty="0">
                          <a:effectLst/>
                        </a:rPr>
                        <a:t>日</a:t>
                      </a:r>
                      <a:r>
                        <a:rPr lang="ja-JP" sz="1600" kern="100" baseline="30000" dirty="0" smtClean="0">
                          <a:effectLst/>
                        </a:rPr>
                        <a:t>※</a:t>
                      </a:r>
                      <a:r>
                        <a:rPr lang="ja-JP" altLang="en-US" sz="1600" kern="100" baseline="30000" dirty="0" smtClean="0">
                          <a:effectLst/>
                        </a:rPr>
                        <a:t>２</a:t>
                      </a:r>
                      <a:endParaRPr lang="ja-JP" sz="1600" kern="100" dirty="0">
                        <a:effectLst/>
                      </a:endParaRPr>
                    </a:p>
                    <a:p>
                      <a:pPr algn="ctr">
                        <a:lnSpc>
                          <a:spcPts val="1500"/>
                        </a:lnSpc>
                        <a:spcAft>
                          <a:spcPts val="0"/>
                        </a:spcAft>
                      </a:pPr>
                      <a:r>
                        <a:rPr lang="ja-JP" sz="1600" kern="100" dirty="0">
                          <a:effectLst/>
                        </a:rPr>
                        <a:t>（路線最大）</a:t>
                      </a:r>
                      <a:endParaRPr lang="ja-JP" sz="1600" kern="100" dirty="0">
                        <a:effectLst/>
                        <a:latin typeface="Century"/>
                        <a:ea typeface="ＭＳ 明朝"/>
                        <a:cs typeface="Times New Roman"/>
                      </a:endParaRPr>
                    </a:p>
                  </a:txBody>
                  <a:tcPr marL="68580" marR="68580" marT="0" marB="0" anchor="ctr"/>
                </a:tc>
                <a:tc>
                  <a:txBody>
                    <a:bodyPr/>
                    <a:lstStyle/>
                    <a:p>
                      <a:pPr algn="ctr">
                        <a:lnSpc>
                          <a:spcPts val="1500"/>
                        </a:lnSpc>
                        <a:spcAft>
                          <a:spcPts val="0"/>
                        </a:spcAft>
                      </a:pPr>
                      <a:r>
                        <a:rPr lang="ja-JP" sz="1600" kern="100" dirty="0">
                          <a:effectLst/>
                        </a:rPr>
                        <a:t>大型車</a:t>
                      </a:r>
                    </a:p>
                    <a:p>
                      <a:pPr algn="ctr">
                        <a:lnSpc>
                          <a:spcPts val="1500"/>
                        </a:lnSpc>
                        <a:spcAft>
                          <a:spcPts val="0"/>
                        </a:spcAft>
                      </a:pPr>
                      <a:r>
                        <a:rPr lang="ja-JP" sz="1600" kern="100" dirty="0">
                          <a:effectLst/>
                        </a:rPr>
                        <a:t>混入率</a:t>
                      </a:r>
                      <a:r>
                        <a:rPr lang="en-US" sz="1600" kern="100" dirty="0">
                          <a:effectLst/>
                        </a:rPr>
                        <a:t>(%)</a:t>
                      </a:r>
                      <a:endParaRPr lang="ja-JP" sz="1600" kern="100" dirty="0">
                        <a:effectLst/>
                        <a:latin typeface="Century"/>
                        <a:ea typeface="ＭＳ 明朝"/>
                        <a:cs typeface="Times New Roman"/>
                      </a:endParaRPr>
                    </a:p>
                  </a:txBody>
                  <a:tcPr marL="68580" marR="68580" marT="0" marB="0" anchor="ctr"/>
                </a:tc>
                <a:tc>
                  <a:txBody>
                    <a:bodyPr/>
                    <a:lstStyle/>
                    <a:p>
                      <a:pPr algn="ctr">
                        <a:lnSpc>
                          <a:spcPts val="1500"/>
                        </a:lnSpc>
                        <a:spcAft>
                          <a:spcPts val="0"/>
                        </a:spcAft>
                      </a:pPr>
                      <a:r>
                        <a:rPr lang="ja-JP" sz="1600" dirty="0" smtClean="0">
                          <a:effectLst/>
                        </a:rPr>
                        <a:t>橋梁</a:t>
                      </a:r>
                      <a:endParaRPr lang="en-US" altLang="ja-JP" sz="1600" dirty="0" smtClean="0">
                        <a:effectLst/>
                      </a:endParaRPr>
                    </a:p>
                    <a:p>
                      <a:pPr algn="ctr">
                        <a:lnSpc>
                          <a:spcPts val="1500"/>
                        </a:lnSpc>
                        <a:spcAft>
                          <a:spcPts val="0"/>
                        </a:spcAft>
                      </a:pPr>
                      <a:r>
                        <a:rPr lang="en-US" sz="1600" dirty="0" smtClean="0">
                          <a:effectLst/>
                        </a:rPr>
                        <a:t>15m</a:t>
                      </a:r>
                      <a:r>
                        <a:rPr lang="ja-JP" sz="1600" dirty="0">
                          <a:effectLst/>
                        </a:rPr>
                        <a:t>以上 </a:t>
                      </a:r>
                      <a:endParaRPr lang="en-US" altLang="ja-JP" sz="1600" dirty="0" smtClean="0">
                        <a:effectLst/>
                      </a:endParaRPr>
                    </a:p>
                    <a:p>
                      <a:pPr algn="ctr">
                        <a:lnSpc>
                          <a:spcPts val="1500"/>
                        </a:lnSpc>
                        <a:spcAft>
                          <a:spcPts val="0"/>
                        </a:spcAft>
                      </a:pPr>
                      <a:r>
                        <a:rPr lang="ja-JP" sz="1600" dirty="0" smtClean="0">
                          <a:effectLst/>
                        </a:rPr>
                        <a:t>橋梁数 </a:t>
                      </a:r>
                      <a:endParaRPr lang="ja-JP" sz="1600" dirty="0">
                        <a:effectLst/>
                        <a:latin typeface="Century"/>
                      </a:endParaRPr>
                    </a:p>
                  </a:txBody>
                  <a:tcPr marL="68580" marR="68580" marT="0" marB="0" anchor="ctr"/>
                </a:tc>
              </a:tr>
              <a:tr h="427619">
                <a:tc>
                  <a:txBody>
                    <a:bodyPr/>
                    <a:lstStyle/>
                    <a:p>
                      <a:pPr algn="ctr">
                        <a:lnSpc>
                          <a:spcPts val="1500"/>
                        </a:lnSpc>
                        <a:spcAft>
                          <a:spcPts val="0"/>
                        </a:spcAft>
                      </a:pPr>
                      <a:r>
                        <a:rPr lang="ja-JP" sz="1600" kern="100" dirty="0">
                          <a:effectLst/>
                        </a:rPr>
                        <a:t>国道</a:t>
                      </a:r>
                      <a:r>
                        <a:rPr lang="en-US" sz="1600" kern="100" dirty="0">
                          <a:effectLst/>
                        </a:rPr>
                        <a:t>423</a:t>
                      </a:r>
                      <a:r>
                        <a:rPr lang="ja-JP" sz="1600" kern="100" dirty="0">
                          <a:effectLst/>
                        </a:rPr>
                        <a:t>号</a:t>
                      </a:r>
                      <a:endParaRPr lang="ja-JP" sz="1600" kern="100" dirty="0">
                        <a:effectLst/>
                        <a:latin typeface="Century"/>
                        <a:ea typeface="ＭＳ 明朝"/>
                        <a:cs typeface="Times New Roman"/>
                      </a:endParaRPr>
                    </a:p>
                  </a:txBody>
                  <a:tcPr marL="68580" marR="68580" marT="0" marB="0" anchor="ctr"/>
                </a:tc>
                <a:tc>
                  <a:txBody>
                    <a:bodyPr/>
                    <a:lstStyle/>
                    <a:p>
                      <a:pPr marL="133350" marR="66675" indent="-133350" algn="r">
                        <a:lnSpc>
                          <a:spcPts val="1500"/>
                        </a:lnSpc>
                        <a:spcAft>
                          <a:spcPts val="0"/>
                        </a:spcAft>
                      </a:pPr>
                      <a:r>
                        <a:rPr lang="en-US" sz="1600" kern="100" dirty="0" smtClean="0">
                          <a:effectLst/>
                        </a:rPr>
                        <a:t>132,448</a:t>
                      </a:r>
                      <a:endParaRPr lang="en-US" sz="1600" kern="100" dirty="0">
                        <a:effectLst/>
                      </a:endParaRPr>
                    </a:p>
                  </a:txBody>
                  <a:tcPr marL="68580" marR="68580" marT="0" marB="0" anchor="ctr"/>
                </a:tc>
                <a:tc>
                  <a:txBody>
                    <a:bodyPr/>
                    <a:lstStyle/>
                    <a:p>
                      <a:pPr marL="133350" marR="66675" indent="-133350" algn="r">
                        <a:lnSpc>
                          <a:spcPts val="1500"/>
                        </a:lnSpc>
                        <a:spcAft>
                          <a:spcPts val="0"/>
                        </a:spcAft>
                      </a:pPr>
                      <a:r>
                        <a:rPr lang="en-US" sz="1600" kern="100" dirty="0">
                          <a:effectLst/>
                        </a:rPr>
                        <a:t>8.6</a:t>
                      </a:r>
                      <a:endParaRPr lang="ja-JP" sz="1600" kern="100" dirty="0">
                        <a:effectLst/>
                        <a:latin typeface="Century"/>
                        <a:ea typeface="ＭＳ 明朝"/>
                        <a:cs typeface="Times New Roman"/>
                      </a:endParaRPr>
                    </a:p>
                  </a:txBody>
                  <a:tcPr marL="68580" marR="68580" marT="0" marB="0" anchor="ctr"/>
                </a:tc>
                <a:tc>
                  <a:txBody>
                    <a:bodyPr/>
                    <a:lstStyle/>
                    <a:p>
                      <a:pPr marL="133350" marR="66675" indent="-133350" algn="r">
                        <a:lnSpc>
                          <a:spcPts val="1500"/>
                        </a:lnSpc>
                        <a:spcAft>
                          <a:spcPts val="0"/>
                        </a:spcAft>
                      </a:pPr>
                      <a:r>
                        <a:rPr lang="en-US" sz="1600" kern="100" dirty="0">
                          <a:effectLst/>
                        </a:rPr>
                        <a:t>32</a:t>
                      </a:r>
                      <a:endParaRPr lang="ja-JP" sz="1600" kern="100" dirty="0">
                        <a:effectLst/>
                        <a:latin typeface="Century"/>
                        <a:ea typeface="ＭＳ 明朝"/>
                        <a:cs typeface="Times New Roman"/>
                      </a:endParaRPr>
                    </a:p>
                  </a:txBody>
                  <a:tcPr marL="68580" marR="68580" marT="0" marB="0" anchor="ctr"/>
                </a:tc>
              </a:tr>
              <a:tr h="427619">
                <a:tc>
                  <a:txBody>
                    <a:bodyPr/>
                    <a:lstStyle/>
                    <a:p>
                      <a:pPr algn="ctr">
                        <a:lnSpc>
                          <a:spcPts val="1500"/>
                        </a:lnSpc>
                        <a:spcAft>
                          <a:spcPts val="0"/>
                        </a:spcAft>
                      </a:pPr>
                      <a:r>
                        <a:rPr lang="ja-JP" sz="1600" kern="100" dirty="0" smtClean="0">
                          <a:effectLst/>
                        </a:rPr>
                        <a:t>大阪</a:t>
                      </a:r>
                      <a:endParaRPr lang="en-US" altLang="ja-JP" sz="1600" kern="100" dirty="0" smtClean="0">
                        <a:effectLst/>
                      </a:endParaRPr>
                    </a:p>
                    <a:p>
                      <a:pPr algn="ctr">
                        <a:lnSpc>
                          <a:spcPts val="1500"/>
                        </a:lnSpc>
                        <a:spcAft>
                          <a:spcPts val="0"/>
                        </a:spcAft>
                      </a:pPr>
                      <a:r>
                        <a:rPr lang="ja-JP" sz="1600" kern="100" dirty="0" smtClean="0">
                          <a:effectLst/>
                        </a:rPr>
                        <a:t>中央</a:t>
                      </a:r>
                      <a:r>
                        <a:rPr lang="ja-JP" sz="1600" kern="100" dirty="0">
                          <a:effectLst/>
                        </a:rPr>
                        <a:t>環状線</a:t>
                      </a:r>
                      <a:endParaRPr lang="ja-JP" sz="1600" kern="100" dirty="0">
                        <a:effectLst/>
                        <a:latin typeface="Century"/>
                        <a:ea typeface="ＭＳ 明朝"/>
                        <a:cs typeface="Times New Roman"/>
                      </a:endParaRPr>
                    </a:p>
                  </a:txBody>
                  <a:tcPr marL="68580" marR="68580" marT="0" marB="0" anchor="ctr"/>
                </a:tc>
                <a:tc>
                  <a:txBody>
                    <a:bodyPr/>
                    <a:lstStyle/>
                    <a:p>
                      <a:pPr marR="66675" algn="r">
                        <a:lnSpc>
                          <a:spcPts val="1500"/>
                        </a:lnSpc>
                        <a:spcAft>
                          <a:spcPts val="0"/>
                        </a:spcAft>
                      </a:pPr>
                      <a:r>
                        <a:rPr lang="en-US" sz="1600" kern="100" dirty="0" smtClean="0">
                          <a:effectLst/>
                        </a:rPr>
                        <a:t>110,810</a:t>
                      </a:r>
                      <a:endParaRPr lang="en-US" sz="1600" kern="100" dirty="0">
                        <a:effectLst/>
                      </a:endParaRPr>
                    </a:p>
                  </a:txBody>
                  <a:tcPr marL="68580" marR="68580" marT="0" marB="0" anchor="ctr"/>
                </a:tc>
                <a:tc>
                  <a:txBody>
                    <a:bodyPr/>
                    <a:lstStyle/>
                    <a:p>
                      <a:pPr marR="66675" algn="r">
                        <a:lnSpc>
                          <a:spcPts val="1500"/>
                        </a:lnSpc>
                        <a:spcAft>
                          <a:spcPts val="0"/>
                        </a:spcAft>
                      </a:pPr>
                      <a:r>
                        <a:rPr lang="en-US" sz="1600" kern="100">
                          <a:effectLst/>
                        </a:rPr>
                        <a:t>28.1</a:t>
                      </a:r>
                      <a:endParaRPr lang="ja-JP" sz="1600" kern="100">
                        <a:effectLst/>
                        <a:latin typeface="Century"/>
                        <a:ea typeface="ＭＳ 明朝"/>
                        <a:cs typeface="Times New Roman"/>
                      </a:endParaRPr>
                    </a:p>
                  </a:txBody>
                  <a:tcPr marL="68580" marR="68580" marT="0" marB="0" anchor="ctr"/>
                </a:tc>
                <a:tc>
                  <a:txBody>
                    <a:bodyPr/>
                    <a:lstStyle/>
                    <a:p>
                      <a:pPr marR="66675" algn="r">
                        <a:lnSpc>
                          <a:spcPts val="1500"/>
                        </a:lnSpc>
                        <a:spcAft>
                          <a:spcPts val="0"/>
                        </a:spcAft>
                      </a:pPr>
                      <a:r>
                        <a:rPr lang="en-US" sz="1600" kern="100" dirty="0" smtClean="0">
                          <a:effectLst/>
                        </a:rPr>
                        <a:t>11</a:t>
                      </a:r>
                      <a:r>
                        <a:rPr lang="en-US" altLang="ja-JP" sz="1600" kern="100" dirty="0" smtClean="0">
                          <a:effectLst/>
                        </a:rPr>
                        <a:t>3</a:t>
                      </a:r>
                      <a:endParaRPr lang="ja-JP" sz="1600" kern="100" dirty="0">
                        <a:effectLst/>
                        <a:latin typeface="Century"/>
                        <a:ea typeface="ＭＳ 明朝"/>
                        <a:cs typeface="Times New Roman"/>
                      </a:endParaRPr>
                    </a:p>
                  </a:txBody>
                  <a:tcPr marL="68580" marR="68580" marT="0" marB="0" anchor="ctr"/>
                </a:tc>
              </a:tr>
            </a:tbl>
          </a:graphicData>
        </a:graphic>
      </p:graphicFrame>
      <p:grpSp>
        <p:nvGrpSpPr>
          <p:cNvPr id="23" name="グループ化 4"/>
          <p:cNvGrpSpPr>
            <a:grpSpLocks/>
          </p:cNvGrpSpPr>
          <p:nvPr/>
        </p:nvGrpSpPr>
        <p:grpSpPr bwMode="auto">
          <a:xfrm>
            <a:off x="7003355" y="1196752"/>
            <a:ext cx="1889125" cy="2474912"/>
            <a:chOff x="0" y="0"/>
            <a:chExt cx="31091" cy="40741"/>
          </a:xfrm>
        </p:grpSpPr>
        <p:pic>
          <p:nvPicPr>
            <p:cNvPr id="69" name="図 18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091" cy="40741"/>
            </a:xfrm>
            <a:prstGeom prst="rect">
              <a:avLst/>
            </a:prstGeom>
            <a:noFill/>
            <a:extLst>
              <a:ext uri="{909E8E84-426E-40DD-AFC4-6F175D3DCCD1}">
                <a14:hiddenFill xmlns:a14="http://schemas.microsoft.com/office/drawing/2010/main">
                  <a:solidFill>
                    <a:srgbClr val="FFFFFF"/>
                  </a:solidFill>
                </a14:hiddenFill>
              </a:ext>
            </a:extLst>
          </p:spPr>
        </p:pic>
        <p:sp>
          <p:nvSpPr>
            <p:cNvPr id="24" name="フリーフォーム 181"/>
            <p:cNvSpPr>
              <a:spLocks/>
            </p:cNvSpPr>
            <p:nvPr/>
          </p:nvSpPr>
          <p:spPr bwMode="auto">
            <a:xfrm>
              <a:off x="14529" y="13303"/>
              <a:ext cx="9109" cy="14528"/>
            </a:xfrm>
            <a:custGeom>
              <a:avLst/>
              <a:gdLst>
                <a:gd name="T0" fmla="*/ 7 w 1943100"/>
                <a:gd name="T1" fmla="*/ 2 h 3439657"/>
                <a:gd name="T2" fmla="*/ 15 w 1943100"/>
                <a:gd name="T3" fmla="*/ 2 h 3439657"/>
                <a:gd name="T4" fmla="*/ 17 w 1943100"/>
                <a:gd name="T5" fmla="*/ 1 h 3439657"/>
                <a:gd name="T6" fmla="*/ 20 w 1943100"/>
                <a:gd name="T7" fmla="*/ 1 h 3439657"/>
                <a:gd name="T8" fmla="*/ 33 w 1943100"/>
                <a:gd name="T9" fmla="*/ 0 h 3439657"/>
                <a:gd name="T10" fmla="*/ 35 w 1943100"/>
                <a:gd name="T11" fmla="*/ 1 h 3439657"/>
                <a:gd name="T12" fmla="*/ 36 w 1943100"/>
                <a:gd name="T13" fmla="*/ 4 h 3439657"/>
                <a:gd name="T14" fmla="*/ 37 w 1943100"/>
                <a:gd name="T15" fmla="*/ 9 h 3439657"/>
                <a:gd name="T16" fmla="*/ 38 w 1943100"/>
                <a:gd name="T17" fmla="*/ 10 h 3439657"/>
                <a:gd name="T18" fmla="*/ 39 w 1943100"/>
                <a:gd name="T19" fmla="*/ 12 h 3439657"/>
                <a:gd name="T20" fmla="*/ 40 w 1943100"/>
                <a:gd name="T21" fmla="*/ 14 h 3439657"/>
                <a:gd name="T22" fmla="*/ 41 w 1943100"/>
                <a:gd name="T23" fmla="*/ 16 h 3439657"/>
                <a:gd name="T24" fmla="*/ 41 w 1943100"/>
                <a:gd name="T25" fmla="*/ 17 h 3439657"/>
                <a:gd name="T26" fmla="*/ 41 w 1943100"/>
                <a:gd name="T27" fmla="*/ 20 h 3439657"/>
                <a:gd name="T28" fmla="*/ 42 w 1943100"/>
                <a:gd name="T29" fmla="*/ 22 h 3439657"/>
                <a:gd name="T30" fmla="*/ 43 w 1943100"/>
                <a:gd name="T31" fmla="*/ 25 h 3439657"/>
                <a:gd name="T32" fmla="*/ 42 w 1943100"/>
                <a:gd name="T33" fmla="*/ 29 h 3439657"/>
                <a:gd name="T34" fmla="*/ 42 w 1943100"/>
                <a:gd name="T35" fmla="*/ 34 h 3439657"/>
                <a:gd name="T36" fmla="*/ 41 w 1943100"/>
                <a:gd name="T37" fmla="*/ 37 h 3439657"/>
                <a:gd name="T38" fmla="*/ 39 w 1943100"/>
                <a:gd name="T39" fmla="*/ 38 h 3439657"/>
                <a:gd name="T40" fmla="*/ 38 w 1943100"/>
                <a:gd name="T41" fmla="*/ 40 h 3439657"/>
                <a:gd name="T42" fmla="*/ 37 w 1943100"/>
                <a:gd name="T43" fmla="*/ 42 h 3439657"/>
                <a:gd name="T44" fmla="*/ 37 w 1943100"/>
                <a:gd name="T45" fmla="*/ 46 h 3439657"/>
                <a:gd name="T46" fmla="*/ 36 w 1943100"/>
                <a:gd name="T47" fmla="*/ 48 h 3439657"/>
                <a:gd name="T48" fmla="*/ 35 w 1943100"/>
                <a:gd name="T49" fmla="*/ 49 h 3439657"/>
                <a:gd name="T50" fmla="*/ 35 w 1943100"/>
                <a:gd name="T51" fmla="*/ 53 h 3439657"/>
                <a:gd name="T52" fmla="*/ 34 w 1943100"/>
                <a:gd name="T53" fmla="*/ 54 h 3439657"/>
                <a:gd name="T54" fmla="*/ 34 w 1943100"/>
                <a:gd name="T55" fmla="*/ 56 h 3439657"/>
                <a:gd name="T56" fmla="*/ 32 w 1943100"/>
                <a:gd name="T57" fmla="*/ 56 h 3439657"/>
                <a:gd name="T58" fmla="*/ 31 w 1943100"/>
                <a:gd name="T59" fmla="*/ 57 h 3439657"/>
                <a:gd name="T60" fmla="*/ 30 w 1943100"/>
                <a:gd name="T61" fmla="*/ 58 h 3439657"/>
                <a:gd name="T62" fmla="*/ 23 w 1943100"/>
                <a:gd name="T63" fmla="*/ 58 h 3439657"/>
                <a:gd name="T64" fmla="*/ 21 w 1943100"/>
                <a:gd name="T65" fmla="*/ 59 h 3439657"/>
                <a:gd name="T66" fmla="*/ 19 w 1943100"/>
                <a:gd name="T67" fmla="*/ 60 h 3439657"/>
                <a:gd name="T68" fmla="*/ 18 w 1943100"/>
                <a:gd name="T69" fmla="*/ 61 h 3439657"/>
                <a:gd name="T70" fmla="*/ 16 w 1943100"/>
                <a:gd name="T71" fmla="*/ 61 h 3439657"/>
                <a:gd name="T72" fmla="*/ 0 w 1943100"/>
                <a:gd name="T73" fmla="*/ 61 h 3439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943100"/>
                <a:gd name="T112" fmla="*/ 0 h 3439657"/>
                <a:gd name="T113" fmla="*/ 1943100 w 1943100"/>
                <a:gd name="T114" fmla="*/ 3439657 h 3439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943100" h="3439657">
                  <a:moveTo>
                    <a:pt x="266700" y="96382"/>
                  </a:moveTo>
                  <a:cubicBezTo>
                    <a:pt x="282575" y="99557"/>
                    <a:pt x="298619" y="101980"/>
                    <a:pt x="314325" y="105907"/>
                  </a:cubicBezTo>
                  <a:cubicBezTo>
                    <a:pt x="324065" y="108342"/>
                    <a:pt x="332860" y="115432"/>
                    <a:pt x="342900" y="115432"/>
                  </a:cubicBezTo>
                  <a:cubicBezTo>
                    <a:pt x="460418" y="115432"/>
                    <a:pt x="577850" y="109082"/>
                    <a:pt x="695325" y="105907"/>
                  </a:cubicBezTo>
                  <a:cubicBezTo>
                    <a:pt x="704850" y="102732"/>
                    <a:pt x="714920" y="100872"/>
                    <a:pt x="723900" y="96382"/>
                  </a:cubicBezTo>
                  <a:cubicBezTo>
                    <a:pt x="734139" y="91262"/>
                    <a:pt x="741493" y="80562"/>
                    <a:pt x="752475" y="77332"/>
                  </a:cubicBezTo>
                  <a:cubicBezTo>
                    <a:pt x="796087" y="64505"/>
                    <a:pt x="841375" y="58282"/>
                    <a:pt x="885825" y="48757"/>
                  </a:cubicBezTo>
                  <a:cubicBezTo>
                    <a:pt x="898625" y="46014"/>
                    <a:pt x="910883" y="40366"/>
                    <a:pt x="923925" y="39232"/>
                  </a:cubicBezTo>
                  <a:cubicBezTo>
                    <a:pt x="984106" y="33999"/>
                    <a:pt x="1044575" y="32882"/>
                    <a:pt x="1104900" y="29707"/>
                  </a:cubicBezTo>
                  <a:cubicBezTo>
                    <a:pt x="1267515" y="-24498"/>
                    <a:pt x="1141978" y="10084"/>
                    <a:pt x="1495425" y="20182"/>
                  </a:cubicBezTo>
                  <a:cubicBezTo>
                    <a:pt x="1525614" y="65465"/>
                    <a:pt x="1503615" y="45137"/>
                    <a:pt x="1571625" y="67807"/>
                  </a:cubicBezTo>
                  <a:lnTo>
                    <a:pt x="1600200" y="77332"/>
                  </a:lnTo>
                  <a:cubicBezTo>
                    <a:pt x="1630861" y="169314"/>
                    <a:pt x="1581695" y="26306"/>
                    <a:pt x="1628775" y="144007"/>
                  </a:cubicBezTo>
                  <a:cubicBezTo>
                    <a:pt x="1636233" y="162651"/>
                    <a:pt x="1641475" y="182107"/>
                    <a:pt x="1647825" y="201157"/>
                  </a:cubicBezTo>
                  <a:lnTo>
                    <a:pt x="1657350" y="229732"/>
                  </a:lnTo>
                  <a:cubicBezTo>
                    <a:pt x="1660525" y="312282"/>
                    <a:pt x="1659164" y="395132"/>
                    <a:pt x="1666875" y="477382"/>
                  </a:cubicBezTo>
                  <a:cubicBezTo>
                    <a:pt x="1668749" y="497375"/>
                    <a:pt x="1669217" y="523393"/>
                    <a:pt x="1685925" y="534532"/>
                  </a:cubicBezTo>
                  <a:lnTo>
                    <a:pt x="1714500" y="553582"/>
                  </a:lnTo>
                  <a:cubicBezTo>
                    <a:pt x="1749238" y="657795"/>
                    <a:pt x="1693836" y="499945"/>
                    <a:pt x="1743075" y="610732"/>
                  </a:cubicBezTo>
                  <a:cubicBezTo>
                    <a:pt x="1751907" y="630603"/>
                    <a:pt x="1758875" y="678617"/>
                    <a:pt x="1781175" y="696457"/>
                  </a:cubicBezTo>
                  <a:cubicBezTo>
                    <a:pt x="1789015" y="702729"/>
                    <a:pt x="1800225" y="702807"/>
                    <a:pt x="1809750" y="705982"/>
                  </a:cubicBezTo>
                  <a:cubicBezTo>
                    <a:pt x="1829115" y="802808"/>
                    <a:pt x="1809274" y="713841"/>
                    <a:pt x="1828800" y="782182"/>
                  </a:cubicBezTo>
                  <a:cubicBezTo>
                    <a:pt x="1832396" y="794769"/>
                    <a:pt x="1834563" y="807743"/>
                    <a:pt x="1838325" y="820282"/>
                  </a:cubicBezTo>
                  <a:cubicBezTo>
                    <a:pt x="1844095" y="839516"/>
                    <a:pt x="1851025" y="858382"/>
                    <a:pt x="1857375" y="877432"/>
                  </a:cubicBezTo>
                  <a:lnTo>
                    <a:pt x="1866900" y="906007"/>
                  </a:lnTo>
                  <a:cubicBezTo>
                    <a:pt x="1863725" y="921882"/>
                    <a:pt x="1857375" y="937443"/>
                    <a:pt x="1857375" y="953632"/>
                  </a:cubicBezTo>
                  <a:cubicBezTo>
                    <a:pt x="1857375" y="979230"/>
                    <a:pt x="1863909" y="1004410"/>
                    <a:pt x="1866900" y="1029832"/>
                  </a:cubicBezTo>
                  <a:cubicBezTo>
                    <a:pt x="1870259" y="1058386"/>
                    <a:pt x="1872625" y="1087058"/>
                    <a:pt x="1876425" y="1115557"/>
                  </a:cubicBezTo>
                  <a:cubicBezTo>
                    <a:pt x="1878977" y="1134700"/>
                    <a:pt x="1881266" y="1153971"/>
                    <a:pt x="1885950" y="1172707"/>
                  </a:cubicBezTo>
                  <a:cubicBezTo>
                    <a:pt x="1890820" y="1192188"/>
                    <a:pt x="1905000" y="1229857"/>
                    <a:pt x="1905000" y="1229857"/>
                  </a:cubicBezTo>
                  <a:cubicBezTo>
                    <a:pt x="1907014" y="1243956"/>
                    <a:pt x="1919645" y="1336061"/>
                    <a:pt x="1924050" y="1353682"/>
                  </a:cubicBezTo>
                  <a:cubicBezTo>
                    <a:pt x="1928920" y="1373163"/>
                    <a:pt x="1943100" y="1410832"/>
                    <a:pt x="1943100" y="1410832"/>
                  </a:cubicBezTo>
                  <a:cubicBezTo>
                    <a:pt x="1939925" y="1436232"/>
                    <a:pt x="1936402" y="1461591"/>
                    <a:pt x="1933575" y="1487032"/>
                  </a:cubicBezTo>
                  <a:cubicBezTo>
                    <a:pt x="1921297" y="1597534"/>
                    <a:pt x="1934692" y="1550355"/>
                    <a:pt x="1914525" y="1610857"/>
                  </a:cubicBezTo>
                  <a:cubicBezTo>
                    <a:pt x="1917700" y="1639432"/>
                    <a:pt x="1924050" y="1667831"/>
                    <a:pt x="1924050" y="1696582"/>
                  </a:cubicBezTo>
                  <a:cubicBezTo>
                    <a:pt x="1924050" y="1772848"/>
                    <a:pt x="1919598" y="1849085"/>
                    <a:pt x="1914525" y="1925182"/>
                  </a:cubicBezTo>
                  <a:cubicBezTo>
                    <a:pt x="1911318" y="1973280"/>
                    <a:pt x="1901105" y="1994016"/>
                    <a:pt x="1885950" y="2039482"/>
                  </a:cubicBezTo>
                  <a:cubicBezTo>
                    <a:pt x="1882775" y="2049007"/>
                    <a:pt x="1884779" y="2062488"/>
                    <a:pt x="1876425" y="2068057"/>
                  </a:cubicBezTo>
                  <a:cubicBezTo>
                    <a:pt x="1839496" y="2092676"/>
                    <a:pt x="1858710" y="2083487"/>
                    <a:pt x="1819275" y="2096632"/>
                  </a:cubicBezTo>
                  <a:cubicBezTo>
                    <a:pt x="1798209" y="2117698"/>
                    <a:pt x="1784911" y="2127260"/>
                    <a:pt x="1771650" y="2153782"/>
                  </a:cubicBezTo>
                  <a:cubicBezTo>
                    <a:pt x="1767160" y="2162762"/>
                    <a:pt x="1764767" y="2172671"/>
                    <a:pt x="1762125" y="2182357"/>
                  </a:cubicBezTo>
                  <a:cubicBezTo>
                    <a:pt x="1755236" y="2207616"/>
                    <a:pt x="1749425" y="2233157"/>
                    <a:pt x="1743075" y="2258557"/>
                  </a:cubicBezTo>
                  <a:lnTo>
                    <a:pt x="1724025" y="2334757"/>
                  </a:lnTo>
                  <a:cubicBezTo>
                    <a:pt x="1720581" y="2348532"/>
                    <a:pt x="1711325" y="2360157"/>
                    <a:pt x="1704975" y="2372857"/>
                  </a:cubicBezTo>
                  <a:cubicBezTo>
                    <a:pt x="1703126" y="2389499"/>
                    <a:pt x="1689665" y="2514210"/>
                    <a:pt x="1685925" y="2534782"/>
                  </a:cubicBezTo>
                  <a:cubicBezTo>
                    <a:pt x="1684129" y="2544660"/>
                    <a:pt x="1679575" y="2553832"/>
                    <a:pt x="1676400" y="2563357"/>
                  </a:cubicBezTo>
                  <a:cubicBezTo>
                    <a:pt x="1675593" y="2569004"/>
                    <a:pt x="1669441" y="2640471"/>
                    <a:pt x="1657350" y="2658607"/>
                  </a:cubicBezTo>
                  <a:cubicBezTo>
                    <a:pt x="1649878" y="2669815"/>
                    <a:pt x="1638300" y="2677657"/>
                    <a:pt x="1628775" y="2687182"/>
                  </a:cubicBezTo>
                  <a:cubicBezTo>
                    <a:pt x="1625600" y="2703057"/>
                    <a:pt x="1624934" y="2719648"/>
                    <a:pt x="1619250" y="2734807"/>
                  </a:cubicBezTo>
                  <a:cubicBezTo>
                    <a:pt x="1615230" y="2745526"/>
                    <a:pt x="1604709" y="2752860"/>
                    <a:pt x="1600200" y="2763382"/>
                  </a:cubicBezTo>
                  <a:cubicBezTo>
                    <a:pt x="1595043" y="2775414"/>
                    <a:pt x="1593850" y="2788782"/>
                    <a:pt x="1590675" y="2801482"/>
                  </a:cubicBezTo>
                  <a:cubicBezTo>
                    <a:pt x="1587500" y="2864982"/>
                    <a:pt x="1586658" y="2928642"/>
                    <a:pt x="1581150" y="2991982"/>
                  </a:cubicBezTo>
                  <a:cubicBezTo>
                    <a:pt x="1580280" y="3001984"/>
                    <a:pt x="1576115" y="3011577"/>
                    <a:pt x="1571625" y="3020557"/>
                  </a:cubicBezTo>
                  <a:cubicBezTo>
                    <a:pt x="1566505" y="3030796"/>
                    <a:pt x="1557695" y="3038893"/>
                    <a:pt x="1552575" y="3049132"/>
                  </a:cubicBezTo>
                  <a:cubicBezTo>
                    <a:pt x="1548085" y="3058112"/>
                    <a:pt x="1545808" y="3068053"/>
                    <a:pt x="1543050" y="3077707"/>
                  </a:cubicBezTo>
                  <a:cubicBezTo>
                    <a:pt x="1539454" y="3090294"/>
                    <a:pt x="1540020" y="3104441"/>
                    <a:pt x="1533525" y="3115807"/>
                  </a:cubicBezTo>
                  <a:cubicBezTo>
                    <a:pt x="1526842" y="3127503"/>
                    <a:pt x="1516158" y="3136910"/>
                    <a:pt x="1504950" y="3144382"/>
                  </a:cubicBezTo>
                  <a:cubicBezTo>
                    <a:pt x="1496596" y="3149951"/>
                    <a:pt x="1485900" y="3150732"/>
                    <a:pt x="1476375" y="3153907"/>
                  </a:cubicBezTo>
                  <a:cubicBezTo>
                    <a:pt x="1466850" y="3160257"/>
                    <a:pt x="1458039" y="3167837"/>
                    <a:pt x="1447800" y="3172957"/>
                  </a:cubicBezTo>
                  <a:cubicBezTo>
                    <a:pt x="1438820" y="3177447"/>
                    <a:pt x="1427065" y="3176210"/>
                    <a:pt x="1419225" y="3182482"/>
                  </a:cubicBezTo>
                  <a:cubicBezTo>
                    <a:pt x="1410286" y="3189633"/>
                    <a:pt x="1408270" y="3202962"/>
                    <a:pt x="1400175" y="3211057"/>
                  </a:cubicBezTo>
                  <a:cubicBezTo>
                    <a:pt x="1387717" y="3223515"/>
                    <a:pt x="1360998" y="3237153"/>
                    <a:pt x="1343025" y="3239632"/>
                  </a:cubicBezTo>
                  <a:cubicBezTo>
                    <a:pt x="1260707" y="3250986"/>
                    <a:pt x="1177925" y="3258682"/>
                    <a:pt x="1095375" y="3268207"/>
                  </a:cubicBezTo>
                  <a:cubicBezTo>
                    <a:pt x="1085850" y="3261857"/>
                    <a:pt x="1078208" y="3248206"/>
                    <a:pt x="1066800" y="3249157"/>
                  </a:cubicBezTo>
                  <a:cubicBezTo>
                    <a:pt x="1036783" y="3251658"/>
                    <a:pt x="981075" y="3277732"/>
                    <a:pt x="981075" y="3277732"/>
                  </a:cubicBezTo>
                  <a:cubicBezTo>
                    <a:pt x="971550" y="3284082"/>
                    <a:pt x="962739" y="3291662"/>
                    <a:pt x="952500" y="3296782"/>
                  </a:cubicBezTo>
                  <a:cubicBezTo>
                    <a:pt x="943520" y="3301272"/>
                    <a:pt x="930459" y="3298684"/>
                    <a:pt x="923925" y="3306307"/>
                  </a:cubicBezTo>
                  <a:cubicBezTo>
                    <a:pt x="857795" y="3383459"/>
                    <a:pt x="931143" y="3351526"/>
                    <a:pt x="866775" y="3372982"/>
                  </a:cubicBezTo>
                  <a:cubicBezTo>
                    <a:pt x="857250" y="3379332"/>
                    <a:pt x="846295" y="3383937"/>
                    <a:pt x="838200" y="3392032"/>
                  </a:cubicBezTo>
                  <a:cubicBezTo>
                    <a:pt x="830105" y="3400127"/>
                    <a:pt x="828089" y="3413456"/>
                    <a:pt x="819150" y="3420607"/>
                  </a:cubicBezTo>
                  <a:cubicBezTo>
                    <a:pt x="811310" y="3426879"/>
                    <a:pt x="800420" y="3428163"/>
                    <a:pt x="790575" y="3430132"/>
                  </a:cubicBezTo>
                  <a:cubicBezTo>
                    <a:pt x="768560" y="3434535"/>
                    <a:pt x="746125" y="3436482"/>
                    <a:pt x="723900" y="3439657"/>
                  </a:cubicBezTo>
                  <a:lnTo>
                    <a:pt x="342900" y="3430132"/>
                  </a:lnTo>
                  <a:lnTo>
                    <a:pt x="0" y="3420607"/>
                  </a:lnTo>
                </a:path>
              </a:pathLst>
            </a:cu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 name="フリーフォーム 182"/>
            <p:cNvSpPr>
              <a:spLocks/>
            </p:cNvSpPr>
            <p:nvPr/>
          </p:nvSpPr>
          <p:spPr bwMode="auto">
            <a:xfrm>
              <a:off x="17387" y="9888"/>
              <a:ext cx="2099" cy="8932"/>
            </a:xfrm>
            <a:custGeom>
              <a:avLst/>
              <a:gdLst>
                <a:gd name="T0" fmla="*/ 0 w 447675"/>
                <a:gd name="T1" fmla="*/ 0 h 2114550"/>
                <a:gd name="T2" fmla="*/ 0 w 447675"/>
                <a:gd name="T3" fmla="*/ 0 h 2114550"/>
                <a:gd name="T4" fmla="*/ 0 w 447675"/>
                <a:gd name="T5" fmla="*/ 0 h 2114550"/>
                <a:gd name="T6" fmla="*/ 0 w 447675"/>
                <a:gd name="T7" fmla="*/ 0 h 2114550"/>
                <a:gd name="T8" fmla="*/ 0 w 447675"/>
                <a:gd name="T9" fmla="*/ 0 h 2114550"/>
                <a:gd name="T10" fmla="*/ 0 w 447675"/>
                <a:gd name="T11" fmla="*/ 0 h 2114550"/>
                <a:gd name="T12" fmla="*/ 0 w 447675"/>
                <a:gd name="T13" fmla="*/ 0 h 2114550"/>
                <a:gd name="T14" fmla="*/ 0 w 447675"/>
                <a:gd name="T15" fmla="*/ 0 h 2114550"/>
                <a:gd name="T16" fmla="*/ 0 w 447675"/>
                <a:gd name="T17" fmla="*/ 0 h 2114550"/>
                <a:gd name="T18" fmla="*/ 0 w 447675"/>
                <a:gd name="T19" fmla="*/ 0 h 2114550"/>
                <a:gd name="T20" fmla="*/ 0 w 447675"/>
                <a:gd name="T21" fmla="*/ 0 h 2114550"/>
                <a:gd name="T22" fmla="*/ 0 w 447675"/>
                <a:gd name="T23" fmla="*/ 0 h 2114550"/>
                <a:gd name="T24" fmla="*/ 0 w 447675"/>
                <a:gd name="T25" fmla="*/ 0 h 2114550"/>
                <a:gd name="T26" fmla="*/ 0 w 447675"/>
                <a:gd name="T27" fmla="*/ 0 h 2114550"/>
                <a:gd name="T28" fmla="*/ 0 w 447675"/>
                <a:gd name="T29" fmla="*/ 0 h 2114550"/>
                <a:gd name="T30" fmla="*/ 0 w 447675"/>
                <a:gd name="T31" fmla="*/ 0 h 2114550"/>
                <a:gd name="T32" fmla="*/ 0 w 447675"/>
                <a:gd name="T33" fmla="*/ 0 h 2114550"/>
                <a:gd name="T34" fmla="*/ 0 w 447675"/>
                <a:gd name="T35" fmla="*/ 0 h 2114550"/>
                <a:gd name="T36" fmla="*/ 0 w 447675"/>
                <a:gd name="T37" fmla="*/ 0 h 2114550"/>
                <a:gd name="T38" fmla="*/ 0 w 447675"/>
                <a:gd name="T39" fmla="*/ 0 h 2114550"/>
                <a:gd name="T40" fmla="*/ 0 w 447675"/>
                <a:gd name="T41" fmla="*/ 0 h 2114550"/>
                <a:gd name="T42" fmla="*/ 0 w 447675"/>
                <a:gd name="T43" fmla="*/ 0 h 2114550"/>
                <a:gd name="T44" fmla="*/ 0 w 447675"/>
                <a:gd name="T45" fmla="*/ 0 h 2114550"/>
                <a:gd name="T46" fmla="*/ 0 w 447675"/>
                <a:gd name="T47" fmla="*/ 0 h 2114550"/>
                <a:gd name="T48" fmla="*/ 0 w 447675"/>
                <a:gd name="T49" fmla="*/ 0 h 2114550"/>
                <a:gd name="T50" fmla="*/ 0 w 447675"/>
                <a:gd name="T51" fmla="*/ 0 h 2114550"/>
                <a:gd name="T52" fmla="*/ 0 w 447675"/>
                <a:gd name="T53" fmla="*/ 0 h 21145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7675"/>
                <a:gd name="T82" fmla="*/ 0 h 2114550"/>
                <a:gd name="T83" fmla="*/ 447675 w 447675"/>
                <a:gd name="T84" fmla="*/ 2114550 h 21145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7675" h="2114550">
                  <a:moveTo>
                    <a:pt x="447675" y="2114550"/>
                  </a:moveTo>
                  <a:cubicBezTo>
                    <a:pt x="438150" y="2095500"/>
                    <a:pt x="429443" y="2076018"/>
                    <a:pt x="419100" y="2057400"/>
                  </a:cubicBezTo>
                  <a:cubicBezTo>
                    <a:pt x="413541" y="2047393"/>
                    <a:pt x="404559" y="2039347"/>
                    <a:pt x="400050" y="2028825"/>
                  </a:cubicBezTo>
                  <a:cubicBezTo>
                    <a:pt x="381739" y="1986099"/>
                    <a:pt x="399536" y="1999221"/>
                    <a:pt x="381000" y="1962150"/>
                  </a:cubicBezTo>
                  <a:cubicBezTo>
                    <a:pt x="375880" y="1951911"/>
                    <a:pt x="368300" y="1943100"/>
                    <a:pt x="361950" y="1933575"/>
                  </a:cubicBezTo>
                  <a:cubicBezTo>
                    <a:pt x="358775" y="1920875"/>
                    <a:pt x="352425" y="1908566"/>
                    <a:pt x="352425" y="1895475"/>
                  </a:cubicBezTo>
                  <a:cubicBezTo>
                    <a:pt x="352425" y="1835067"/>
                    <a:pt x="356933" y="1774700"/>
                    <a:pt x="361950" y="1714500"/>
                  </a:cubicBezTo>
                  <a:cubicBezTo>
                    <a:pt x="363294" y="1698367"/>
                    <a:pt x="369013" y="1682876"/>
                    <a:pt x="371475" y="1666875"/>
                  </a:cubicBezTo>
                  <a:cubicBezTo>
                    <a:pt x="375367" y="1641575"/>
                    <a:pt x="377825" y="1616075"/>
                    <a:pt x="381000" y="1590675"/>
                  </a:cubicBezTo>
                  <a:cubicBezTo>
                    <a:pt x="377825" y="1485900"/>
                    <a:pt x="376461" y="1381054"/>
                    <a:pt x="371475" y="1276350"/>
                  </a:cubicBezTo>
                  <a:cubicBezTo>
                    <a:pt x="370107" y="1247632"/>
                    <a:pt x="359459" y="1219268"/>
                    <a:pt x="361950" y="1190625"/>
                  </a:cubicBezTo>
                  <a:cubicBezTo>
                    <a:pt x="365888" y="1145337"/>
                    <a:pt x="381000" y="1101725"/>
                    <a:pt x="390525" y="1057275"/>
                  </a:cubicBezTo>
                  <a:cubicBezTo>
                    <a:pt x="387350" y="990600"/>
                    <a:pt x="386543" y="923770"/>
                    <a:pt x="381000" y="857250"/>
                  </a:cubicBezTo>
                  <a:cubicBezTo>
                    <a:pt x="378328" y="825184"/>
                    <a:pt x="365103" y="828626"/>
                    <a:pt x="352425" y="800100"/>
                  </a:cubicBezTo>
                  <a:cubicBezTo>
                    <a:pt x="307085" y="698085"/>
                    <a:pt x="357438" y="779044"/>
                    <a:pt x="314325" y="714375"/>
                  </a:cubicBezTo>
                  <a:cubicBezTo>
                    <a:pt x="291478" y="622988"/>
                    <a:pt x="314289" y="723558"/>
                    <a:pt x="295275" y="542925"/>
                  </a:cubicBezTo>
                  <a:cubicBezTo>
                    <a:pt x="293580" y="526825"/>
                    <a:pt x="288412" y="511269"/>
                    <a:pt x="285750" y="495300"/>
                  </a:cubicBezTo>
                  <a:cubicBezTo>
                    <a:pt x="282059" y="473155"/>
                    <a:pt x="278575" y="450952"/>
                    <a:pt x="276225" y="428625"/>
                  </a:cubicBezTo>
                  <a:cubicBezTo>
                    <a:pt x="254817" y="225248"/>
                    <a:pt x="279669" y="377449"/>
                    <a:pt x="257175" y="276225"/>
                  </a:cubicBezTo>
                  <a:cubicBezTo>
                    <a:pt x="253663" y="260421"/>
                    <a:pt x="254890" y="243080"/>
                    <a:pt x="247650" y="228600"/>
                  </a:cubicBezTo>
                  <a:cubicBezTo>
                    <a:pt x="241626" y="216552"/>
                    <a:pt x="227699" y="210373"/>
                    <a:pt x="219075" y="200025"/>
                  </a:cubicBezTo>
                  <a:cubicBezTo>
                    <a:pt x="144137" y="110099"/>
                    <a:pt x="247778" y="228792"/>
                    <a:pt x="190500" y="142875"/>
                  </a:cubicBezTo>
                  <a:cubicBezTo>
                    <a:pt x="172594" y="116016"/>
                    <a:pt x="127482" y="91338"/>
                    <a:pt x="104775" y="76200"/>
                  </a:cubicBezTo>
                  <a:lnTo>
                    <a:pt x="76200" y="57150"/>
                  </a:lnTo>
                  <a:cubicBezTo>
                    <a:pt x="66675" y="50800"/>
                    <a:pt x="58485" y="41720"/>
                    <a:pt x="47625" y="38100"/>
                  </a:cubicBezTo>
                  <a:lnTo>
                    <a:pt x="19050" y="28575"/>
                  </a:lnTo>
                  <a:lnTo>
                    <a:pt x="0" y="0"/>
                  </a:lnTo>
                </a:path>
              </a:pathLst>
            </a:cu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sp>
        <p:nvSpPr>
          <p:cNvPr id="26" name="テキスト ボックス 2"/>
          <p:cNvSpPr txBox="1">
            <a:spLocks noChangeArrowheads="1"/>
          </p:cNvSpPr>
          <p:nvPr/>
        </p:nvSpPr>
        <p:spPr bwMode="auto">
          <a:xfrm>
            <a:off x="3687763" y="3054350"/>
            <a:ext cx="1028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 name="正方形/長方形 26"/>
          <p:cNvSpPr/>
          <p:nvPr/>
        </p:nvSpPr>
        <p:spPr>
          <a:xfrm>
            <a:off x="4356423" y="5839380"/>
            <a:ext cx="4320033" cy="253916"/>
          </a:xfrm>
          <a:prstGeom prst="rect">
            <a:avLst/>
          </a:prstGeom>
        </p:spPr>
        <p:txBody>
          <a:bodyPr wrap="square">
            <a:spAutoFit/>
          </a:bodyPr>
          <a:lstStyle/>
          <a:p>
            <a:r>
              <a:rPr lang="en-US" altLang="ja-JP" sz="1050" dirty="0" smtClean="0"/>
              <a:t>※</a:t>
            </a:r>
            <a:r>
              <a:rPr lang="ja-JP" altLang="en-US" sz="1050" dirty="0" smtClean="0"/>
              <a:t>２</a:t>
            </a:r>
            <a:r>
              <a:rPr lang="ja-JP" altLang="en-US" sz="1050" dirty="0"/>
              <a:t>　平成</a:t>
            </a:r>
            <a:r>
              <a:rPr lang="en-US" altLang="ja-JP" sz="1050" dirty="0"/>
              <a:t>22</a:t>
            </a:r>
            <a:r>
              <a:rPr lang="ja-JP" altLang="en-US" sz="1050" dirty="0"/>
              <a:t>年度道路交通センサス（大阪府都市整備部交通道路室）</a:t>
            </a:r>
          </a:p>
        </p:txBody>
      </p:sp>
      <p:sp>
        <p:nvSpPr>
          <p:cNvPr id="28" name="正方形/長方形 27"/>
          <p:cNvSpPr/>
          <p:nvPr/>
        </p:nvSpPr>
        <p:spPr>
          <a:xfrm>
            <a:off x="4499992" y="3639025"/>
            <a:ext cx="4147289" cy="369332"/>
          </a:xfrm>
          <a:prstGeom prst="rect">
            <a:avLst/>
          </a:prstGeom>
        </p:spPr>
        <p:txBody>
          <a:bodyPr wrap="none">
            <a:spAutoFit/>
          </a:bodyPr>
          <a:lstStyle/>
          <a:p>
            <a:r>
              <a:rPr lang="ja-JP" altLang="en-US" dirty="0"/>
              <a:t>国道</a:t>
            </a:r>
            <a:r>
              <a:rPr lang="en-US" altLang="ja-JP" dirty="0"/>
              <a:t>423</a:t>
            </a:r>
            <a:r>
              <a:rPr lang="ja-JP" altLang="en-US" dirty="0"/>
              <a:t>号、大阪中央環状線の交通量等</a:t>
            </a:r>
          </a:p>
        </p:txBody>
      </p:sp>
      <p:sp>
        <p:nvSpPr>
          <p:cNvPr id="19" name="線吹き出し 1 18"/>
          <p:cNvSpPr/>
          <p:nvPr/>
        </p:nvSpPr>
        <p:spPr>
          <a:xfrm>
            <a:off x="7715159" y="1229241"/>
            <a:ext cx="1022292" cy="190708"/>
          </a:xfrm>
          <a:prstGeom prst="callout1">
            <a:avLst>
              <a:gd name="adj1" fmla="val 116653"/>
              <a:gd name="adj2" fmla="val 55053"/>
              <a:gd name="adj3" fmla="val 293168"/>
              <a:gd name="adj4" fmla="val 3929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600" dirty="0" smtClean="0">
                <a:solidFill>
                  <a:schemeClr val="tx1"/>
                </a:solidFill>
              </a:rPr>
              <a:t>国道</a:t>
            </a:r>
            <a:r>
              <a:rPr kumimoji="1" lang="en-US" altLang="ja-JP" sz="1600" dirty="0" smtClean="0">
                <a:solidFill>
                  <a:schemeClr val="tx1"/>
                </a:solidFill>
              </a:rPr>
              <a:t>423</a:t>
            </a:r>
            <a:r>
              <a:rPr kumimoji="1" lang="ja-JP" altLang="en-US" sz="1600" dirty="0" smtClean="0">
                <a:solidFill>
                  <a:schemeClr val="tx1"/>
                </a:solidFill>
              </a:rPr>
              <a:t>号</a:t>
            </a:r>
            <a:endParaRPr kumimoji="1" lang="ja-JP" altLang="en-US" sz="1600" dirty="0">
              <a:solidFill>
                <a:schemeClr val="tx1"/>
              </a:solidFill>
            </a:endParaRPr>
          </a:p>
        </p:txBody>
      </p:sp>
      <p:sp>
        <p:nvSpPr>
          <p:cNvPr id="29" name="線吹き出し 1 28"/>
          <p:cNvSpPr/>
          <p:nvPr/>
        </p:nvSpPr>
        <p:spPr>
          <a:xfrm>
            <a:off x="7820221" y="3356992"/>
            <a:ext cx="1144267" cy="213462"/>
          </a:xfrm>
          <a:prstGeom prst="callout1">
            <a:avLst>
              <a:gd name="adj1" fmla="val 1473"/>
              <a:gd name="adj2" fmla="val 49681"/>
              <a:gd name="adj3" fmla="val -214895"/>
              <a:gd name="adj4" fmla="val 378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600" dirty="0" smtClean="0">
                <a:solidFill>
                  <a:schemeClr val="tx1"/>
                </a:solidFill>
              </a:rPr>
              <a:t>大阪中央環状線</a:t>
            </a:r>
            <a:endParaRPr kumimoji="1" lang="ja-JP" altLang="en-US" sz="1600" dirty="0">
              <a:solidFill>
                <a:schemeClr val="tx1"/>
              </a:solidFill>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Tree>
    <p:extLst>
      <p:ext uri="{BB962C8B-B14F-4D97-AF65-F5344CB8AC3E}">
        <p14:creationId xmlns:p14="http://schemas.microsoft.com/office/powerpoint/2010/main" val="481269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17" name="テキスト ボックス 16"/>
          <p:cNvSpPr txBox="1"/>
          <p:nvPr/>
        </p:nvSpPr>
        <p:spPr>
          <a:xfrm>
            <a:off x="611560" y="112474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a:t>
            </a:r>
            <a:r>
              <a:rPr lang="ja-JP" altLang="en-US" sz="2400" dirty="0" smtClean="0">
                <a:latin typeface="HGSｺﾞｼｯｸM" panose="020B0600000000000000" pitchFamily="50" charset="-128"/>
                <a:ea typeface="HGSｺﾞｼｯｸM" panose="020B0600000000000000" pitchFamily="50" charset="-128"/>
              </a:rPr>
              <a:t>）機能不足の検討</a:t>
            </a:r>
            <a:r>
              <a:rPr lang="ja-JP" altLang="en-US" sz="2400" dirty="0" smtClean="0">
                <a:latin typeface="HGSｺﾞｼｯｸM" panose="020B0600000000000000" pitchFamily="50" charset="-128"/>
                <a:ea typeface="HGSｺﾞｼｯｸM" panose="020B0600000000000000" pitchFamily="50" charset="-128"/>
              </a:rPr>
              <a:t>項目の</a:t>
            </a:r>
            <a:r>
              <a:rPr lang="ja-JP" altLang="en-US" sz="2400" dirty="0" smtClean="0">
                <a:latin typeface="HGSｺﾞｼｯｸM" panose="020B0600000000000000" pitchFamily="50" charset="-128"/>
                <a:ea typeface="HGSｺﾞｼｯｸM" panose="020B0600000000000000" pitchFamily="50" charset="-128"/>
              </a:rPr>
              <a:t>整理</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309263495"/>
              </p:ext>
            </p:extLst>
          </p:nvPr>
        </p:nvGraphicFramePr>
        <p:xfrm>
          <a:off x="474133" y="2797712"/>
          <a:ext cx="8229600" cy="3511608"/>
        </p:xfrm>
        <a:graphic>
          <a:graphicData uri="http://schemas.openxmlformats.org/drawingml/2006/table">
            <a:tbl>
              <a:tblPr>
                <a:tableStyleId>{5C22544A-7EE6-4342-B048-85BDC9FD1C3A}</a:tableStyleId>
              </a:tblPr>
              <a:tblGrid>
                <a:gridCol w="540990"/>
                <a:gridCol w="460533"/>
                <a:gridCol w="432048"/>
                <a:gridCol w="1800200"/>
                <a:gridCol w="2016224"/>
                <a:gridCol w="1656184"/>
                <a:gridCol w="1323421"/>
              </a:tblGrid>
              <a:tr h="215166">
                <a:tc>
                  <a:txBody>
                    <a:bodyPr/>
                    <a:lstStyle/>
                    <a:p>
                      <a:pPr algn="ctr" fontAlgn="ctr"/>
                      <a:r>
                        <a:rPr lang="ja-JP" altLang="en-US" sz="1600" u="none" strike="noStrike" dirty="0">
                          <a:solidFill>
                            <a:schemeClr val="bg1"/>
                          </a:solidFill>
                          <a:effectLst/>
                          <a:latin typeface="ＭＳ Ｐゴシック 本文"/>
                        </a:rPr>
                        <a:t>視点</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ＭＳ Ｐゴシック 本文"/>
                        </a:rPr>
                        <a:t>要因</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ＭＳ Ｐゴシック 本文"/>
                        </a:rPr>
                        <a:t>対象</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ＭＳ Ｐゴシック 本文"/>
                        </a:rPr>
                        <a:t>考え方</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検討項目</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グループ</a:t>
                      </a:r>
                      <a:endParaRPr lang="en-US" altLang="ja-JP" sz="1600" u="none" strike="noStrike" dirty="0" smtClean="0">
                        <a:solidFill>
                          <a:schemeClr val="bg1"/>
                        </a:solidFill>
                        <a:effectLst/>
                        <a:latin typeface="ＭＳ Ｐゴシック 本文"/>
                      </a:endParaRPr>
                    </a:p>
                    <a:p>
                      <a:pPr algn="ctr" fontAlgn="ctr"/>
                      <a:r>
                        <a:rPr lang="ja-JP" altLang="en-US" sz="1600" u="none" strike="noStrike" dirty="0" smtClean="0">
                          <a:solidFill>
                            <a:schemeClr val="bg1"/>
                          </a:solidFill>
                          <a:effectLst/>
                          <a:latin typeface="ＭＳ Ｐゴシック 本文"/>
                        </a:rPr>
                        <a:t>の対象</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備考</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r>
              <a:tr h="222543">
                <a:tc rowSpan="5">
                  <a:txBody>
                    <a:bodyPr/>
                    <a:lstStyle/>
                    <a:p>
                      <a:pPr algn="ctr" fontAlgn="ctr"/>
                      <a:r>
                        <a:rPr lang="ja-JP" altLang="en-US" sz="1400" u="none" strike="noStrike" dirty="0">
                          <a:effectLst/>
                          <a:latin typeface="ＭＳ Ｐゴシック 本文"/>
                          <a:ea typeface="+mn-ea"/>
                        </a:rPr>
                        <a:t>物理的</a:t>
                      </a:r>
                      <a:r>
                        <a:rPr lang="ja-JP" altLang="en-US" sz="1400" u="none" strike="noStrike" dirty="0" smtClean="0">
                          <a:effectLst/>
                          <a:latin typeface="ＭＳ Ｐゴシック 本文"/>
                          <a:ea typeface="+mn-ea"/>
                        </a:rPr>
                        <a:t>視点</a:t>
                      </a:r>
                      <a:endParaRPr lang="ja-JP" altLang="en-US" sz="1400" b="0" i="0" u="none" strike="noStrike" dirty="0">
                        <a:solidFill>
                          <a:srgbClr val="000000"/>
                        </a:solidFill>
                        <a:effectLst/>
                        <a:latin typeface="ＭＳ Ｐゴシック 本文"/>
                        <a:ea typeface="+mn-ea"/>
                      </a:endParaRPr>
                    </a:p>
                  </a:txBody>
                  <a:tcPr marL="6148" marR="6148" marT="6148" marB="0" vert="eaVert" anchor="ctr">
                    <a:solidFill>
                      <a:schemeClr val="accent2">
                        <a:lumMod val="60000"/>
                        <a:lumOff val="40000"/>
                      </a:schemeClr>
                    </a:solidFill>
                  </a:tcPr>
                </a:tc>
                <a:tc rowSpan="5">
                  <a:txBody>
                    <a:bodyPr/>
                    <a:lstStyle/>
                    <a:p>
                      <a:pPr algn="ctr" fontAlgn="ctr"/>
                      <a:r>
                        <a:rPr lang="ja-JP" altLang="en-US" sz="1400" u="none" strike="noStrike" dirty="0">
                          <a:effectLst/>
                          <a:latin typeface="ＭＳ Ｐゴシック 本文"/>
                          <a:ea typeface="+mn-ea"/>
                        </a:rPr>
                        <a:t>構造的</a:t>
                      </a:r>
                      <a:r>
                        <a:rPr lang="ja-JP" altLang="en-US" sz="1400" u="none" strike="noStrike" dirty="0" smtClean="0">
                          <a:effectLst/>
                          <a:latin typeface="ＭＳ Ｐゴシック 本文"/>
                          <a:ea typeface="+mn-ea"/>
                        </a:rPr>
                        <a:t>要因</a:t>
                      </a:r>
                      <a:endParaRPr lang="ja-JP" altLang="en-US" sz="1400" b="0" i="0" u="none" strike="noStrike" dirty="0">
                        <a:solidFill>
                          <a:srgbClr val="000000"/>
                        </a:solidFill>
                        <a:effectLst/>
                        <a:latin typeface="ＭＳ Ｐゴシック 本文"/>
                        <a:ea typeface="+mn-ea"/>
                      </a:endParaRPr>
                    </a:p>
                  </a:txBody>
                  <a:tcPr marL="6148" marR="6148" marT="6148" marB="0" vert="eaVert" anchor="ctr">
                    <a:solidFill>
                      <a:schemeClr val="accent2">
                        <a:lumMod val="60000"/>
                        <a:lumOff val="40000"/>
                      </a:schemeClr>
                    </a:solidFill>
                  </a:tcPr>
                </a:tc>
                <a:tc rowSpan="5">
                  <a:txBody>
                    <a:bodyPr/>
                    <a:lstStyle/>
                    <a:p>
                      <a:pPr algn="ctr" fontAlgn="ctr"/>
                      <a:r>
                        <a:rPr lang="ja-JP" altLang="en-US" sz="1400" u="none" strike="noStrike" dirty="0">
                          <a:effectLst/>
                          <a:latin typeface="ＭＳ Ｐゴシック 本文"/>
                          <a:ea typeface="+mn-ea"/>
                        </a:rPr>
                        <a:t>特定部位の</a:t>
                      </a:r>
                      <a:r>
                        <a:rPr lang="ja-JP" altLang="en-US" sz="1400" u="none" strike="noStrike" dirty="0" smtClean="0">
                          <a:effectLst/>
                          <a:latin typeface="ＭＳ Ｐゴシック 本文"/>
                          <a:ea typeface="+mn-ea"/>
                        </a:rPr>
                        <a:t>損傷</a:t>
                      </a:r>
                      <a:r>
                        <a:rPr lang="ja-JP" altLang="en-US" sz="1400" u="none" strike="noStrike" dirty="0">
                          <a:effectLst/>
                          <a:latin typeface="ＭＳ Ｐゴシック 本文"/>
                          <a:ea typeface="+mn-ea"/>
                        </a:rPr>
                        <a:t>　</a:t>
                      </a:r>
                      <a:endParaRPr lang="ja-JP" altLang="en-US" sz="1400" b="0" i="0" u="none" strike="noStrike" dirty="0">
                        <a:solidFill>
                          <a:srgbClr val="000000"/>
                        </a:solidFill>
                        <a:effectLst/>
                        <a:latin typeface="ＭＳ Ｐゴシック 本文"/>
                        <a:ea typeface="+mn-ea"/>
                      </a:endParaRPr>
                    </a:p>
                  </a:txBody>
                  <a:tcPr marL="6148" marR="6148" marT="6148" marB="0" vert="eaVert" anchor="ctr">
                    <a:solidFill>
                      <a:schemeClr val="accent2">
                        <a:lumMod val="60000"/>
                        <a:lumOff val="40000"/>
                      </a:schemeClr>
                    </a:solidFill>
                  </a:tcPr>
                </a:tc>
                <a:tc rowSpan="5">
                  <a:txBody>
                    <a:bodyPr/>
                    <a:lstStyle/>
                    <a:p>
                      <a:pPr algn="l" fontAlgn="ctr"/>
                      <a:r>
                        <a:rPr lang="ja-JP" altLang="en-US" sz="1400" u="none" strike="noStrike" dirty="0" smtClean="0">
                          <a:effectLst/>
                          <a:latin typeface="ＭＳ Ｐゴシック 本文"/>
                          <a:ea typeface="+mn-ea"/>
                        </a:rPr>
                        <a:t>・特定箇所</a:t>
                      </a:r>
                      <a:r>
                        <a:rPr lang="ja-JP" altLang="en-US" sz="1400" u="none" strike="noStrike" dirty="0">
                          <a:effectLst/>
                          <a:latin typeface="ＭＳ Ｐゴシック 本文"/>
                          <a:ea typeface="+mn-ea"/>
                        </a:rPr>
                        <a:t>で発生した損傷が橋梁全体系に与える影響が大きい</a:t>
                      </a:r>
                      <a:r>
                        <a:rPr lang="ja-JP" altLang="en-US" sz="1400" u="none" strike="noStrike" dirty="0" smtClean="0">
                          <a:effectLst/>
                          <a:latin typeface="ＭＳ Ｐゴシック 本文"/>
                          <a:ea typeface="+mn-ea"/>
                        </a:rPr>
                        <a:t>もの</a:t>
                      </a:r>
                      <a:endParaRPr lang="en-US" altLang="ja-JP" sz="1400" u="none" strike="noStrike" dirty="0" smtClean="0">
                        <a:effectLst/>
                        <a:latin typeface="ＭＳ Ｐゴシック 本文"/>
                        <a:ea typeface="+mn-ea"/>
                      </a:endParaRPr>
                    </a:p>
                    <a:p>
                      <a:pPr algn="l" fontAlgn="ctr"/>
                      <a:r>
                        <a:rPr lang="ja-JP" altLang="en-US" sz="1400" u="none" strike="noStrike" dirty="0" smtClean="0">
                          <a:effectLst/>
                          <a:latin typeface="ＭＳ Ｐゴシック 本文"/>
                          <a:ea typeface="+mn-ea"/>
                        </a:rPr>
                        <a:t>・当該</a:t>
                      </a:r>
                      <a:r>
                        <a:rPr lang="ja-JP" altLang="en-US" sz="1400" u="none" strike="noStrike" dirty="0">
                          <a:effectLst/>
                          <a:latin typeface="ＭＳ Ｐゴシック 本文"/>
                          <a:ea typeface="+mn-ea"/>
                        </a:rPr>
                        <a:t>損傷が他の部材に広がる可能性のある</a:t>
                      </a:r>
                      <a:r>
                        <a:rPr lang="ja-JP" altLang="en-US" sz="1400" u="none" strike="noStrike" dirty="0" smtClean="0">
                          <a:effectLst/>
                          <a:latin typeface="ＭＳ Ｐゴシック 本文"/>
                          <a:ea typeface="+mn-ea"/>
                        </a:rPr>
                        <a:t>もの</a:t>
                      </a:r>
                      <a:endParaRPr lang="en-US" altLang="ja-JP" sz="1400" u="none" strike="noStrike" dirty="0" smtClean="0">
                        <a:effectLst/>
                        <a:latin typeface="ＭＳ Ｐゴシック 本文"/>
                        <a:ea typeface="+mn-ea"/>
                      </a:endParaRPr>
                    </a:p>
                    <a:p>
                      <a:pPr algn="l" fontAlgn="ctr"/>
                      <a:endParaRPr lang="en-US" altLang="ja-JP" sz="1400" u="none" strike="noStrike" dirty="0" smtClean="0">
                        <a:effectLst/>
                        <a:latin typeface="ＭＳ Ｐゴシック 本文"/>
                        <a:ea typeface="+mn-ea"/>
                      </a:endParaRPr>
                    </a:p>
                    <a:p>
                      <a:pPr algn="l" fontAlgn="ctr"/>
                      <a:r>
                        <a:rPr lang="ja-JP" altLang="en-US" sz="1400" u="none" strike="noStrike" dirty="0" smtClean="0">
                          <a:effectLst/>
                          <a:latin typeface="ＭＳ Ｐゴシック 本文"/>
                          <a:ea typeface="+mn-ea"/>
                        </a:rPr>
                        <a:t>例．変形</a:t>
                      </a:r>
                      <a:r>
                        <a:rPr lang="ja-JP" altLang="en-US" sz="1400" u="none" strike="noStrike" dirty="0">
                          <a:effectLst/>
                          <a:latin typeface="ＭＳ Ｐゴシック 本文"/>
                          <a:ea typeface="+mn-ea"/>
                        </a:rPr>
                        <a:t>、亀裂、破断、欠損、抜け落ち、著しい腐食（断面欠損）、洗掘、移動、傾き　</a:t>
                      </a:r>
                      <a:r>
                        <a:rPr lang="ja-JP" altLang="en-US" sz="1400" u="none" strike="noStrike" dirty="0" smtClean="0">
                          <a:effectLst/>
                          <a:latin typeface="ＭＳ Ｐゴシック 本文"/>
                          <a:ea typeface="+mn-ea"/>
                        </a:rPr>
                        <a:t>等</a:t>
                      </a:r>
                      <a:r>
                        <a:rPr lang="ja-JP" altLang="en-US" sz="1400" u="none" strike="noStrike" dirty="0">
                          <a:effectLst/>
                          <a:latin typeface="ＭＳ Ｐゴシック 本文"/>
                          <a:ea typeface="+mn-ea"/>
                        </a:rPr>
                        <a:t>　</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latin typeface="ＭＳ Ｐゴシック 本文"/>
                          <a:ea typeface="+mn-ea"/>
                        </a:rPr>
                        <a:t>ＰＣ</a:t>
                      </a:r>
                      <a:r>
                        <a:rPr lang="ja-JP" altLang="en-US" sz="1400" u="none" strike="noStrike" dirty="0">
                          <a:effectLst/>
                          <a:latin typeface="ＭＳ Ｐゴシック 本文"/>
                          <a:ea typeface="+mn-ea"/>
                        </a:rPr>
                        <a:t>鋼材の損傷</a:t>
                      </a:r>
                      <a:br>
                        <a:rPr lang="ja-JP" altLang="en-US" sz="1400" u="none" strike="noStrike" dirty="0">
                          <a:effectLst/>
                          <a:latin typeface="ＭＳ Ｐゴシック 本文"/>
                          <a:ea typeface="+mn-ea"/>
                        </a:rPr>
                      </a:br>
                      <a:r>
                        <a:rPr lang="ja-JP" altLang="en-US" sz="1400" u="none" strike="noStrike" dirty="0">
                          <a:effectLst/>
                          <a:latin typeface="ＭＳ Ｐゴシック 本文"/>
                          <a:ea typeface="+mn-ea"/>
                        </a:rPr>
                        <a:t>ケーブル</a:t>
                      </a:r>
                      <a:r>
                        <a:rPr lang="ja-JP" altLang="en-US" sz="1400" u="none" strike="noStrike" dirty="0" smtClean="0">
                          <a:effectLst/>
                          <a:latin typeface="ＭＳ Ｐゴシック 本文"/>
                          <a:ea typeface="+mn-ea"/>
                        </a:rPr>
                        <a:t>定着部（</a:t>
                      </a:r>
                      <a:r>
                        <a:rPr lang="ja-JP" altLang="en-US" sz="1400" u="none" strike="noStrike" dirty="0">
                          <a:effectLst/>
                          <a:latin typeface="ＭＳ Ｐゴシック 本文"/>
                          <a:ea typeface="+mn-ea"/>
                        </a:rPr>
                        <a:t>上縁定着）状況</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r>
                        <a:rPr lang="en-US" sz="1400" u="none" strike="noStrike" dirty="0">
                          <a:effectLst/>
                          <a:latin typeface="ＭＳ Ｐゴシック 本文"/>
                          <a:ea typeface="+mn-ea"/>
                        </a:rPr>
                        <a:t>PC</a:t>
                      </a:r>
                      <a:r>
                        <a:rPr lang="ja-JP" altLang="en-US" sz="1400" u="none" strike="noStrike" dirty="0">
                          <a:effectLst/>
                          <a:latin typeface="ＭＳ Ｐゴシック 本文"/>
                          <a:ea typeface="+mn-ea"/>
                        </a:rPr>
                        <a:t>橋</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r>
              <a:tr h="222543">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endParaRPr kumimoji="1" lang="ja-JP" altLang="en-US"/>
                    </a:p>
                  </a:txBody>
                  <a:tcPr/>
                </a:tc>
                <a:tc>
                  <a:txBody>
                    <a:bodyPr/>
                    <a:lstStyle/>
                    <a:p>
                      <a:pPr algn="l" fontAlgn="ctr"/>
                      <a:r>
                        <a:rPr lang="ja-JP" altLang="en-US" sz="1400" u="none" strike="noStrike" dirty="0">
                          <a:effectLst/>
                          <a:latin typeface="ＭＳ Ｐゴシック 本文"/>
                          <a:ea typeface="+mn-ea"/>
                        </a:rPr>
                        <a:t>鋼橋のガセット、鋼床版、鋼製橋脚等溶接部の損傷</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latin typeface="ＭＳ Ｐゴシック 本文"/>
                          <a:ea typeface="+mn-ea"/>
                        </a:rPr>
                        <a:t>鋼橋</a:t>
                      </a:r>
                      <a:r>
                        <a:rPr lang="ja-JP" altLang="en-US" sz="1400" u="none" strike="noStrike" dirty="0" smtClean="0">
                          <a:effectLst/>
                          <a:latin typeface="ＭＳ Ｐゴシック 本文"/>
                          <a:ea typeface="+mn-ea"/>
                        </a:rPr>
                        <a:t>、鋼床版、鋼製橋脚</a:t>
                      </a:r>
                      <a:endParaRPr lang="en-US" altLang="ja-JP" sz="1400" u="none" strike="noStrike" dirty="0" smtClean="0">
                        <a:effectLst/>
                        <a:latin typeface="ＭＳ Ｐゴシック 本文"/>
                        <a:ea typeface="+mn-ea"/>
                      </a:endParaRPr>
                    </a:p>
                    <a:p>
                      <a:pPr algn="l" fontAlgn="ctr"/>
                      <a:r>
                        <a:rPr lang="ja-JP" altLang="en-US" sz="1400" u="none" strike="noStrike" dirty="0" smtClean="0">
                          <a:effectLst/>
                          <a:latin typeface="ＭＳ Ｐゴシック 本文"/>
                          <a:ea typeface="+mn-ea"/>
                        </a:rPr>
                        <a:t>ゲルバー橋</a:t>
                      </a:r>
                      <a:endParaRPr lang="en-US" altLang="ja-JP" sz="1400" u="none" strike="noStrike" dirty="0" smtClean="0">
                        <a:effectLst/>
                        <a:latin typeface="ＭＳ Ｐゴシック 本文"/>
                        <a:ea typeface="+mn-ea"/>
                      </a:endParaRPr>
                    </a:p>
                    <a:p>
                      <a:pPr algn="l" fontAlgn="ctr"/>
                      <a:r>
                        <a:rPr lang="ja-JP" altLang="en-US" sz="1400" u="none" strike="noStrike" dirty="0" smtClean="0">
                          <a:effectLst/>
                          <a:latin typeface="ＭＳ Ｐゴシック 本文"/>
                          <a:ea typeface="+mn-ea"/>
                        </a:rPr>
                        <a:t>アーチ</a:t>
                      </a:r>
                      <a:r>
                        <a:rPr lang="ja-JP" altLang="en-US" sz="1400" u="none" strike="noStrike" dirty="0">
                          <a:effectLst/>
                          <a:latin typeface="ＭＳ Ｐゴシック 本文"/>
                          <a:ea typeface="+mn-ea"/>
                        </a:rPr>
                        <a:t>橋、トラス橋</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20000"/>
                        <a:lumOff val="8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20000"/>
                        <a:lumOff val="80000"/>
                      </a:schemeClr>
                    </a:solidFill>
                  </a:tcPr>
                </a:tc>
              </a:tr>
              <a:tr h="331971">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endParaRPr kumimoji="1" lang="ja-JP" altLang="en-US"/>
                    </a:p>
                  </a:txBody>
                  <a:tcPr/>
                </a:tc>
                <a:tc>
                  <a:txBody>
                    <a:bodyPr/>
                    <a:lstStyle/>
                    <a:p>
                      <a:pPr algn="l" fontAlgn="ctr"/>
                      <a:r>
                        <a:rPr lang="ja-JP" altLang="en-US" sz="1400" u="none" strike="noStrike" dirty="0">
                          <a:effectLst/>
                          <a:latin typeface="ＭＳ Ｐゴシック 本文"/>
                          <a:ea typeface="+mn-ea"/>
                        </a:rPr>
                        <a:t>曲げモーメントの大きな支間中央部の</a:t>
                      </a:r>
                      <a:r>
                        <a:rPr lang="ja-JP" altLang="en-US" sz="1400" u="none" strike="noStrike" dirty="0" smtClean="0">
                          <a:effectLst/>
                          <a:latin typeface="ＭＳ Ｐゴシック 本文"/>
                          <a:ea typeface="+mn-ea"/>
                        </a:rPr>
                        <a:t>損傷</a:t>
                      </a:r>
                      <a:endParaRPr lang="en-US" altLang="ja-JP" sz="1400" u="none" strike="noStrike" dirty="0" smtClean="0">
                        <a:effectLst/>
                        <a:latin typeface="ＭＳ Ｐゴシック 本文"/>
                        <a:ea typeface="+mn-ea"/>
                      </a:endParaRPr>
                    </a:p>
                    <a:p>
                      <a:pPr algn="l" fontAlgn="ctr"/>
                      <a:r>
                        <a:rPr lang="ja-JP" altLang="en-US" sz="1400" u="none" strike="noStrike" dirty="0" smtClean="0">
                          <a:effectLst/>
                          <a:latin typeface="ＭＳ Ｐゴシック 本文"/>
                          <a:ea typeface="+mn-ea"/>
                        </a:rPr>
                        <a:t>（異常</a:t>
                      </a:r>
                      <a:r>
                        <a:rPr lang="ja-JP" altLang="en-US" sz="1400" u="none" strike="noStrike" dirty="0">
                          <a:effectLst/>
                          <a:latin typeface="ＭＳ Ｐゴシック 本文"/>
                          <a:ea typeface="+mn-ea"/>
                        </a:rPr>
                        <a:t>なたわみなど）</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ＭＳ Ｐゴシック 本文"/>
                          <a:ea typeface="+mn-ea"/>
                        </a:rPr>
                        <a:t>全橋</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r>
              <a:tr h="222543">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endParaRPr kumimoji="1" lang="ja-JP" altLang="en-US"/>
                    </a:p>
                  </a:txBody>
                  <a:tcPr/>
                </a:tc>
                <a:tc>
                  <a:txBody>
                    <a:bodyPr/>
                    <a:lstStyle/>
                    <a:p>
                      <a:pPr algn="l" fontAlgn="ctr"/>
                      <a:r>
                        <a:rPr lang="ja-JP" altLang="en-US" sz="1400" u="none" strike="noStrike" dirty="0">
                          <a:effectLst/>
                          <a:latin typeface="ＭＳ Ｐゴシック 本文"/>
                          <a:ea typeface="+mn-ea"/>
                        </a:rPr>
                        <a:t>橋台・橋脚の移動や傾きの有無</a:t>
                      </a:r>
                      <a:endParaRPr lang="ja-JP" altLang="en-US" sz="1400" b="0" i="0" u="none" strike="noStrike" dirty="0">
                        <a:solidFill>
                          <a:srgbClr val="000000"/>
                        </a:solidFill>
                        <a:effectLst/>
                        <a:latin typeface="ＭＳ Ｐゴシック 本文"/>
                        <a:ea typeface="+mn-ea"/>
                      </a:endParaRPr>
                    </a:p>
                  </a:txBody>
                  <a:tcPr marL="6148" marR="6148" marT="6148" marB="0" anchor="ctr"/>
                </a:tc>
                <a:tc>
                  <a:txBody>
                    <a:bodyPr/>
                    <a:lstStyle/>
                    <a:p>
                      <a:pPr algn="l" fontAlgn="ctr"/>
                      <a:r>
                        <a:rPr lang="ja-JP" altLang="en-US" sz="1400" u="none" strike="noStrike" dirty="0">
                          <a:effectLst/>
                          <a:latin typeface="ＭＳ Ｐゴシック 本文"/>
                          <a:ea typeface="+mn-ea"/>
                        </a:rPr>
                        <a:t>橋台、橋脚を有する</a:t>
                      </a:r>
                      <a:r>
                        <a:rPr lang="ja-JP" altLang="en-US" sz="1400" u="none" strike="noStrike" dirty="0" smtClean="0">
                          <a:effectLst/>
                          <a:latin typeface="ＭＳ Ｐゴシック 本文"/>
                          <a:ea typeface="+mn-ea"/>
                        </a:rPr>
                        <a:t>橋</a:t>
                      </a:r>
                      <a:endParaRPr lang="ja-JP" altLang="en-US" sz="1400" b="0" i="0" u="none" strike="noStrike" dirty="0">
                        <a:solidFill>
                          <a:srgbClr val="000000"/>
                        </a:solidFill>
                        <a:effectLst/>
                        <a:latin typeface="ＭＳ Ｐゴシック 本文"/>
                        <a:ea typeface="+mn-ea"/>
                      </a:endParaRPr>
                    </a:p>
                  </a:txBody>
                  <a:tcPr marL="6148" marR="6148" marT="6148" marB="0" anchor="ctr"/>
                </a:tc>
                <a:tc>
                  <a:txBody>
                    <a:bodyPr/>
                    <a:lstStyle/>
                    <a:p>
                      <a:pPr algn="l" fontAlgn="ctr"/>
                      <a:r>
                        <a:rPr lang="ja-JP" altLang="en-US" sz="1400" b="0" i="0" u="none" strike="noStrike" dirty="0" smtClean="0">
                          <a:solidFill>
                            <a:srgbClr val="000000"/>
                          </a:solidFill>
                          <a:effectLst/>
                          <a:latin typeface="ＭＳ Ｐゴシック 本文"/>
                          <a:ea typeface="+mn-ea"/>
                        </a:rPr>
                        <a:t>現時点では、顕在化していない</a:t>
                      </a:r>
                      <a:endParaRPr lang="ja-JP" altLang="en-US" sz="1400" b="0" i="0" u="none" strike="noStrike" dirty="0">
                        <a:solidFill>
                          <a:srgbClr val="000000"/>
                        </a:solidFill>
                        <a:effectLst/>
                        <a:latin typeface="ＭＳ Ｐゴシック 本文"/>
                        <a:ea typeface="+mn-ea"/>
                      </a:endParaRPr>
                    </a:p>
                  </a:txBody>
                  <a:tcPr marL="6148" marR="6148" marT="6148" marB="0" anchor="ctr"/>
                </a:tc>
              </a:tr>
              <a:tr h="114346">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ja-JP" altLang="en-US" sz="1400" u="none" strike="noStrike" dirty="0">
                          <a:effectLst/>
                          <a:latin typeface="ＭＳ Ｐゴシック 本文"/>
                          <a:ea typeface="+mn-ea"/>
                        </a:rPr>
                        <a:t>基礎（洗掘）の有無</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latin typeface="ＭＳ Ｐゴシック 本文"/>
                          <a:ea typeface="+mn-ea"/>
                        </a:rPr>
                        <a:t>河川内に基礎を有する橋</a:t>
                      </a: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r>
            </a:tbl>
          </a:graphicData>
        </a:graphic>
      </p:graphicFrame>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10" name="テキスト ボックス 9"/>
          <p:cNvSpPr txBox="1"/>
          <p:nvPr/>
        </p:nvSpPr>
        <p:spPr>
          <a:xfrm>
            <a:off x="611560" y="1508591"/>
            <a:ext cx="8136904" cy="1200329"/>
          </a:xfrm>
          <a:prstGeom prst="rect">
            <a:avLst/>
          </a:prstGeom>
          <a:noFill/>
        </p:spPr>
        <p:txBody>
          <a:bodyPr wrap="square" rtlCol="0">
            <a:spAutoFit/>
          </a:bodyPr>
          <a:lstStyle/>
          <a:p>
            <a:pPr marL="266700" indent="-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○更新</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判定フロー</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ａ～ｇの視点を除く、物理的視点（構造</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、材料、損傷規模、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時間経過）、機能的視点（適用基準）で更新検討の対象項目を整理</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5075644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9"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405646294"/>
              </p:ext>
            </p:extLst>
          </p:nvPr>
        </p:nvGraphicFramePr>
        <p:xfrm>
          <a:off x="474133" y="1840928"/>
          <a:ext cx="8229600" cy="2452168"/>
        </p:xfrm>
        <a:graphic>
          <a:graphicData uri="http://schemas.openxmlformats.org/drawingml/2006/table">
            <a:tbl>
              <a:tblPr>
                <a:tableStyleId>{5C22544A-7EE6-4342-B048-85BDC9FD1C3A}</a:tableStyleId>
              </a:tblPr>
              <a:tblGrid>
                <a:gridCol w="540990"/>
                <a:gridCol w="460533"/>
                <a:gridCol w="432048"/>
                <a:gridCol w="3312368"/>
                <a:gridCol w="1224136"/>
                <a:gridCol w="1152128"/>
                <a:gridCol w="1107397"/>
              </a:tblGrid>
              <a:tr h="215166">
                <a:tc>
                  <a:txBody>
                    <a:bodyPr/>
                    <a:lstStyle/>
                    <a:p>
                      <a:pPr algn="ctr" fontAlgn="ctr"/>
                      <a:r>
                        <a:rPr lang="ja-JP" altLang="en-US" sz="1600" u="none" strike="noStrike" dirty="0">
                          <a:solidFill>
                            <a:schemeClr val="bg1"/>
                          </a:solidFill>
                          <a:effectLst/>
                          <a:latin typeface="ＭＳ Ｐゴシック 本文"/>
                        </a:rPr>
                        <a:t>視点</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ＭＳ Ｐゴシック 本文"/>
                        </a:rPr>
                        <a:t>要因</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ＭＳ Ｐゴシック 本文"/>
                        </a:rPr>
                        <a:t>対象</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ＭＳ Ｐゴシック 本文"/>
                        </a:rPr>
                        <a:t>考え方</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検討項目</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グループ</a:t>
                      </a:r>
                      <a:endParaRPr lang="en-US" altLang="ja-JP" sz="1600" u="none" strike="noStrike" dirty="0" smtClean="0">
                        <a:solidFill>
                          <a:schemeClr val="bg1"/>
                        </a:solidFill>
                        <a:effectLst/>
                        <a:latin typeface="ＭＳ Ｐゴシック 本文"/>
                      </a:endParaRPr>
                    </a:p>
                    <a:p>
                      <a:pPr algn="ctr" fontAlgn="ctr"/>
                      <a:r>
                        <a:rPr lang="ja-JP" altLang="en-US" sz="1600" u="none" strike="noStrike" dirty="0" smtClean="0">
                          <a:solidFill>
                            <a:schemeClr val="bg1"/>
                          </a:solidFill>
                          <a:effectLst/>
                          <a:latin typeface="ＭＳ Ｐゴシック 本文"/>
                        </a:rPr>
                        <a:t>の対象</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備考</a:t>
                      </a:r>
                      <a:endParaRPr lang="ja-JP" altLang="en-US" sz="1600" b="0" i="0" u="none" strike="noStrike" dirty="0">
                        <a:solidFill>
                          <a:schemeClr val="bg1"/>
                        </a:solidFill>
                        <a:effectLst/>
                        <a:latin typeface="ＭＳ Ｐゴシック 本文"/>
                        <a:ea typeface="ＭＳ Ｐゴシック" panose="020B0600070205080204" pitchFamily="50" charset="-128"/>
                      </a:endParaRPr>
                    </a:p>
                  </a:txBody>
                  <a:tcPr marL="6148" marR="6148" marT="6148" marB="0" anchor="ctr">
                    <a:solidFill>
                      <a:schemeClr val="accent2">
                        <a:lumMod val="50000"/>
                      </a:schemeClr>
                    </a:solidFill>
                  </a:tcPr>
                </a:tc>
              </a:tr>
              <a:tr h="222543">
                <a:tc rowSpan="4">
                  <a:txBody>
                    <a:bodyPr/>
                    <a:lstStyle/>
                    <a:p>
                      <a:pPr algn="ctr" fontAlgn="ctr"/>
                      <a:r>
                        <a:rPr lang="ja-JP" altLang="en-US" sz="1400" u="none" strike="noStrike" dirty="0">
                          <a:effectLst/>
                          <a:latin typeface="ＭＳ Ｐゴシック 本文"/>
                          <a:ea typeface="+mn-ea"/>
                        </a:rPr>
                        <a:t>物理的</a:t>
                      </a:r>
                      <a:r>
                        <a:rPr lang="ja-JP" altLang="en-US" sz="1400" u="none" strike="noStrike" dirty="0" smtClean="0">
                          <a:effectLst/>
                          <a:latin typeface="ＭＳ Ｐゴシック 本文"/>
                          <a:ea typeface="+mn-ea"/>
                        </a:rPr>
                        <a:t>視点</a:t>
                      </a:r>
                      <a:endParaRPr lang="ja-JP" altLang="en-US" sz="1400" b="0" i="0" u="none" strike="noStrike" dirty="0">
                        <a:solidFill>
                          <a:srgbClr val="000000"/>
                        </a:solidFill>
                        <a:effectLst/>
                        <a:latin typeface="ＭＳ Ｐゴシック 本文"/>
                        <a:ea typeface="+mn-ea"/>
                      </a:endParaRPr>
                    </a:p>
                  </a:txBody>
                  <a:tcPr marL="6148" marR="6148" marT="6148" marB="0" vert="eaVert" anchor="ctr">
                    <a:solidFill>
                      <a:schemeClr val="accent2">
                        <a:lumMod val="60000"/>
                        <a:lumOff val="40000"/>
                      </a:schemeClr>
                    </a:solidFill>
                  </a:tcPr>
                </a:tc>
                <a:tc rowSpan="4">
                  <a:txBody>
                    <a:bodyPr/>
                    <a:lstStyle/>
                    <a:p>
                      <a:pPr algn="ctr" fontAlgn="ctr"/>
                      <a:r>
                        <a:rPr lang="ja-JP" altLang="en-US" sz="1400" u="none" strike="noStrike" dirty="0">
                          <a:effectLst/>
                          <a:latin typeface="ＭＳ Ｐゴシック 本文"/>
                          <a:ea typeface="+mn-ea"/>
                        </a:rPr>
                        <a:t>構造的</a:t>
                      </a:r>
                      <a:r>
                        <a:rPr lang="ja-JP" altLang="en-US" sz="1400" u="none" strike="noStrike" dirty="0" smtClean="0">
                          <a:effectLst/>
                          <a:latin typeface="ＭＳ Ｐゴシック 本文"/>
                          <a:ea typeface="+mn-ea"/>
                        </a:rPr>
                        <a:t>要因</a:t>
                      </a:r>
                      <a:endParaRPr lang="ja-JP" altLang="en-US" sz="1400" b="0" i="0" u="none" strike="noStrike" dirty="0">
                        <a:solidFill>
                          <a:srgbClr val="000000"/>
                        </a:solidFill>
                        <a:effectLst/>
                        <a:latin typeface="ＭＳ Ｐゴシック 本文"/>
                        <a:ea typeface="+mn-ea"/>
                      </a:endParaRPr>
                    </a:p>
                  </a:txBody>
                  <a:tcPr marL="6148" marR="6148" marT="6148" marB="0" vert="eaVert" anchor="ctr">
                    <a:solidFill>
                      <a:schemeClr val="accent2">
                        <a:lumMod val="60000"/>
                        <a:lumOff val="40000"/>
                      </a:schemeClr>
                    </a:solidFill>
                  </a:tcPr>
                </a:tc>
                <a:tc rowSpan="4">
                  <a:txBody>
                    <a:bodyPr/>
                    <a:lstStyle/>
                    <a:p>
                      <a:pPr algn="ctr" fontAlgn="ctr"/>
                      <a:r>
                        <a:rPr lang="ja-JP" altLang="en-US" sz="1400" u="none" strike="noStrike" dirty="0">
                          <a:effectLst/>
                          <a:latin typeface="ＭＳ Ｐゴシック 本文"/>
                          <a:ea typeface="+mn-ea"/>
                        </a:rPr>
                        <a:t>特定部位の</a:t>
                      </a:r>
                      <a:r>
                        <a:rPr lang="ja-JP" altLang="en-US" sz="1400" u="none" strike="noStrike" dirty="0" smtClean="0">
                          <a:effectLst/>
                          <a:latin typeface="ＭＳ Ｐゴシック 本文"/>
                          <a:ea typeface="+mn-ea"/>
                        </a:rPr>
                        <a:t>損傷</a:t>
                      </a:r>
                      <a:r>
                        <a:rPr lang="ja-JP" altLang="en-US" sz="1400" u="none" strike="noStrike" dirty="0">
                          <a:effectLst/>
                          <a:latin typeface="ＭＳ Ｐゴシック 本文"/>
                          <a:ea typeface="+mn-ea"/>
                        </a:rPr>
                        <a:t>　</a:t>
                      </a:r>
                      <a:endParaRPr lang="ja-JP" altLang="en-US" sz="1400" b="0" i="0" u="none" strike="noStrike" dirty="0">
                        <a:solidFill>
                          <a:srgbClr val="000000"/>
                        </a:solidFill>
                        <a:effectLst/>
                        <a:latin typeface="ＭＳ Ｐゴシック 本文"/>
                        <a:ea typeface="+mn-ea"/>
                      </a:endParaRPr>
                    </a:p>
                  </a:txBody>
                  <a:tcPr marL="6148" marR="6148" marT="6148" marB="0" vert="eaVert" anchor="ctr">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ＭＳ Ｐゴシック 本文"/>
                          <a:ea typeface="+mn-ea"/>
                        </a:rPr>
                        <a:t>・複合</a:t>
                      </a:r>
                      <a:r>
                        <a:rPr lang="ja-JP" altLang="en-US" sz="1400" b="0" i="0" u="none" strike="noStrike" dirty="0">
                          <a:solidFill>
                            <a:srgbClr val="000000"/>
                          </a:solidFill>
                          <a:effectLst/>
                          <a:latin typeface="ＭＳ Ｐゴシック 本文"/>
                          <a:ea typeface="+mn-ea"/>
                        </a:rPr>
                        <a:t>構造で、</a:t>
                      </a:r>
                      <a:r>
                        <a:rPr lang="ja-JP" altLang="en-US" sz="1400" b="0" i="0" u="none" strike="noStrike" dirty="0" smtClean="0">
                          <a:solidFill>
                            <a:srgbClr val="000000"/>
                          </a:solidFill>
                          <a:effectLst/>
                          <a:latin typeface="ＭＳ Ｐゴシック 本文"/>
                          <a:ea typeface="+mn-ea"/>
                        </a:rPr>
                        <a:t>鋼材</a:t>
                      </a:r>
                      <a:r>
                        <a:rPr lang="ja-JP" altLang="en-US" sz="1400" b="0" i="0" u="none" strike="noStrike" dirty="0">
                          <a:solidFill>
                            <a:srgbClr val="000000"/>
                          </a:solidFill>
                          <a:effectLst/>
                          <a:latin typeface="ＭＳ Ｐゴシック 本文"/>
                          <a:ea typeface="+mn-ea"/>
                        </a:rPr>
                        <a:t>の</a:t>
                      </a:r>
                      <a:r>
                        <a:rPr lang="ja-JP" altLang="en-US" sz="1400" b="0" i="0" u="none" strike="noStrike" dirty="0" smtClean="0">
                          <a:solidFill>
                            <a:srgbClr val="000000"/>
                          </a:solidFill>
                          <a:effectLst/>
                          <a:latin typeface="ＭＳ Ｐゴシック 本文"/>
                          <a:ea typeface="+mn-ea"/>
                        </a:rPr>
                        <a:t>コンクリート埋設箇所</a:t>
                      </a:r>
                      <a:r>
                        <a:rPr lang="ja-JP" altLang="en-US" sz="1400" b="0" i="0" u="none" strike="noStrike" dirty="0">
                          <a:solidFill>
                            <a:srgbClr val="000000"/>
                          </a:solidFill>
                          <a:effectLst/>
                          <a:latin typeface="ＭＳ Ｐゴシック 本文"/>
                          <a:ea typeface="+mn-ea"/>
                        </a:rPr>
                        <a:t>など、鋼材の腐食</a:t>
                      </a:r>
                      <a:r>
                        <a:rPr lang="ja-JP" altLang="en-US" sz="1400" b="0" i="0" u="none" strike="noStrike" dirty="0" smtClean="0">
                          <a:solidFill>
                            <a:srgbClr val="000000"/>
                          </a:solidFill>
                          <a:effectLst/>
                          <a:latin typeface="ＭＳ Ｐゴシック 本文"/>
                          <a:ea typeface="+mn-ea"/>
                        </a:rPr>
                        <a:t>等劣化の不可視箇所</a:t>
                      </a:r>
                      <a:endParaRPr lang="ja-JP" altLang="en-US" sz="1400" b="0" i="0" u="none" strike="noStrike" dirty="0">
                        <a:solidFill>
                          <a:srgbClr val="000000"/>
                        </a:solidFill>
                        <a:effectLst/>
                        <a:latin typeface="ＭＳ Ｐゴシック 本文"/>
                        <a:ea typeface="+mn-ea"/>
                      </a:endParaRPr>
                    </a:p>
                  </a:txBody>
                  <a:tcPr marL="9525" marR="9525" marT="9525"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a:solidFill>
                            <a:srgbClr val="000000"/>
                          </a:solidFill>
                          <a:effectLst/>
                          <a:latin typeface="ＭＳ Ｐゴシック 本文"/>
                          <a:ea typeface="+mn-ea"/>
                        </a:rPr>
                        <a:t>複合構造</a:t>
                      </a:r>
                    </a:p>
                  </a:txBody>
                  <a:tcPr marL="9525" marR="9525" marT="9525"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a:solidFill>
                            <a:srgbClr val="000000"/>
                          </a:solidFill>
                          <a:effectLst/>
                          <a:latin typeface="ＭＳ Ｐゴシック 本文"/>
                          <a:ea typeface="+mn-ea"/>
                        </a:rPr>
                        <a:t>アーチ</a:t>
                      </a:r>
                      <a:r>
                        <a:rPr lang="ja-JP" altLang="en-US" sz="1400" b="0" i="0" u="none" strike="noStrike" dirty="0" smtClean="0">
                          <a:solidFill>
                            <a:srgbClr val="000000"/>
                          </a:solidFill>
                          <a:effectLst/>
                          <a:latin typeface="ＭＳ Ｐゴシック 本文"/>
                          <a:ea typeface="+mn-ea"/>
                        </a:rPr>
                        <a:t>橋</a:t>
                      </a:r>
                      <a:endParaRPr lang="en-US" altLang="ja-JP" sz="1400" b="0" i="0" u="none" strike="noStrike" dirty="0" smtClean="0">
                        <a:solidFill>
                          <a:srgbClr val="000000"/>
                        </a:solidFill>
                        <a:effectLst/>
                        <a:latin typeface="ＭＳ Ｐゴシック 本文"/>
                        <a:ea typeface="+mn-ea"/>
                      </a:endParaRPr>
                    </a:p>
                    <a:p>
                      <a:pPr algn="l" fontAlgn="ctr"/>
                      <a:r>
                        <a:rPr lang="ja-JP" altLang="en-US" sz="1400" b="0" i="0" u="none" strike="noStrike" dirty="0" smtClean="0">
                          <a:solidFill>
                            <a:srgbClr val="000000"/>
                          </a:solidFill>
                          <a:effectLst/>
                          <a:latin typeface="ＭＳ Ｐゴシック 本文"/>
                          <a:ea typeface="+mn-ea"/>
                        </a:rPr>
                        <a:t>トラス橋</a:t>
                      </a:r>
                      <a:endParaRPr lang="en-US" altLang="ja-JP" sz="1400" b="0" i="0" u="none" strike="noStrike" dirty="0" smtClean="0">
                        <a:solidFill>
                          <a:srgbClr val="000000"/>
                        </a:solidFill>
                        <a:effectLst/>
                        <a:latin typeface="ＭＳ Ｐゴシック 本文"/>
                        <a:ea typeface="+mn-ea"/>
                      </a:endParaRPr>
                    </a:p>
                  </a:txBody>
                  <a:tcPr marL="9525" marR="9525" marT="9525"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9525" marR="9525" marT="9525" marB="0" anchor="ctr">
                    <a:solidFill>
                      <a:schemeClr val="accent2">
                        <a:lumMod val="60000"/>
                        <a:lumOff val="40000"/>
                      </a:schemeClr>
                    </a:solidFill>
                  </a:tcPr>
                </a:tc>
              </a:tr>
              <a:tr h="222543">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ja-JP" altLang="en-US" sz="1400" b="0" i="0" u="none" strike="noStrike" dirty="0" smtClean="0">
                          <a:solidFill>
                            <a:srgbClr val="000000"/>
                          </a:solidFill>
                          <a:effectLst/>
                          <a:latin typeface="ＭＳ Ｐゴシック 本文"/>
                          <a:ea typeface="+mn-ea"/>
                        </a:rPr>
                        <a:t>・ゲルバー</a:t>
                      </a:r>
                      <a:r>
                        <a:rPr lang="ja-JP" altLang="en-US" sz="1400" b="0" i="0" u="none" strike="noStrike" dirty="0">
                          <a:solidFill>
                            <a:srgbClr val="000000"/>
                          </a:solidFill>
                          <a:effectLst/>
                          <a:latin typeface="ＭＳ Ｐゴシック 本文"/>
                          <a:ea typeface="+mn-ea"/>
                        </a:rPr>
                        <a:t>橋</a:t>
                      </a:r>
                      <a:r>
                        <a:rPr lang="ja-JP" altLang="en-US" sz="1400" b="0" i="0" u="none" strike="noStrike" dirty="0" smtClean="0">
                          <a:solidFill>
                            <a:srgbClr val="000000"/>
                          </a:solidFill>
                          <a:effectLst/>
                          <a:latin typeface="ＭＳ Ｐゴシック 本文"/>
                          <a:ea typeface="+mn-ea"/>
                        </a:rPr>
                        <a:t>で、ヒンジ部</a:t>
                      </a:r>
                      <a:r>
                        <a:rPr lang="ja-JP" altLang="en-US" sz="1400" b="0" i="0" u="none" strike="noStrike" dirty="0">
                          <a:solidFill>
                            <a:srgbClr val="000000"/>
                          </a:solidFill>
                          <a:effectLst/>
                          <a:latin typeface="ＭＳ Ｐゴシック 本文"/>
                          <a:ea typeface="+mn-ea"/>
                        </a:rPr>
                        <a:t>の</a:t>
                      </a:r>
                      <a:r>
                        <a:rPr lang="ja-JP" altLang="en-US" sz="1400" b="0" i="0" u="none" strike="noStrike" dirty="0" smtClean="0">
                          <a:solidFill>
                            <a:srgbClr val="000000"/>
                          </a:solidFill>
                          <a:effectLst/>
                          <a:latin typeface="ＭＳ Ｐゴシック 本文"/>
                          <a:ea typeface="+mn-ea"/>
                        </a:rPr>
                        <a:t>ひび割れ等</a:t>
                      </a:r>
                      <a:endParaRPr lang="ja-JP" altLang="en-US" sz="1400" b="0" i="0" u="none" strike="noStrike" dirty="0">
                        <a:solidFill>
                          <a:srgbClr val="000000"/>
                        </a:solidFill>
                        <a:effectLst/>
                        <a:latin typeface="ＭＳ Ｐゴシック 本文"/>
                        <a:ea typeface="+mn-ea"/>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ＭＳ Ｐゴシック 本文"/>
                          <a:ea typeface="+mn-ea"/>
                        </a:rPr>
                        <a:t>掛違い切</a:t>
                      </a:r>
                      <a:r>
                        <a:rPr lang="ja-JP" altLang="en-US" sz="1400" b="0" i="0" u="none" strike="noStrike" dirty="0">
                          <a:solidFill>
                            <a:srgbClr val="000000"/>
                          </a:solidFill>
                          <a:effectLst/>
                          <a:latin typeface="ＭＳ Ｐゴシック 本文"/>
                          <a:ea typeface="+mn-ea"/>
                        </a:rPr>
                        <a:t>欠き部（ヒンジ部等）</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a:solidFill>
                            <a:srgbClr val="000000"/>
                          </a:solidFill>
                          <a:effectLst/>
                          <a:latin typeface="ＭＳ Ｐゴシック 本文"/>
                          <a:ea typeface="+mn-ea"/>
                        </a:rPr>
                        <a:t>ゲルバー橋</a:t>
                      </a:r>
                    </a:p>
                  </a:txBody>
                  <a:tcPr marL="9525" marR="9525" marT="9525" marB="0" anchor="ctr">
                    <a:solidFill>
                      <a:schemeClr val="accent2">
                        <a:lumMod val="20000"/>
                        <a:lumOff val="8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9525" marR="9525" marT="9525" marB="0" anchor="ctr">
                    <a:solidFill>
                      <a:schemeClr val="accent2">
                        <a:lumMod val="20000"/>
                        <a:lumOff val="80000"/>
                      </a:schemeClr>
                    </a:solidFill>
                  </a:tcPr>
                </a:tc>
              </a:tr>
              <a:tr h="554514">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ja-JP" altLang="en-US" sz="1400" b="0" i="0" u="none" strike="noStrike" dirty="0" smtClean="0">
                          <a:solidFill>
                            <a:srgbClr val="000000"/>
                          </a:solidFill>
                          <a:effectLst/>
                          <a:latin typeface="ＭＳ Ｐゴシック 本文"/>
                          <a:ea typeface="+mn-ea"/>
                        </a:rPr>
                        <a:t>・主構</a:t>
                      </a:r>
                      <a:r>
                        <a:rPr lang="ja-JP" altLang="en-US" sz="1400" b="0" i="0" u="none" strike="noStrike" dirty="0">
                          <a:solidFill>
                            <a:srgbClr val="000000"/>
                          </a:solidFill>
                          <a:effectLst/>
                          <a:latin typeface="ＭＳ Ｐゴシック 本文"/>
                          <a:ea typeface="+mn-ea"/>
                        </a:rPr>
                        <a:t>と床組みの挙動の違い、風荷重の影響から疲労損傷が生じやすい。</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kumimoji="1" lang="ja-JP" altLang="en-US" sz="1400" b="0" i="0" u="none" strike="noStrike" kern="1200" dirty="0" smtClean="0">
                          <a:solidFill>
                            <a:srgbClr val="000000"/>
                          </a:solidFill>
                          <a:effectLst/>
                          <a:latin typeface="ＭＳ Ｐゴシック 本文"/>
                          <a:ea typeface="+mn-ea"/>
                          <a:cs typeface="+mn-cs"/>
                        </a:rPr>
                        <a:t>橋種</a:t>
                      </a:r>
                      <a:endParaRPr kumimoji="1" lang="en-US" altLang="ja-JP" sz="1400" b="0" i="0" u="none" strike="noStrike" kern="1200" dirty="0" smtClean="0">
                        <a:solidFill>
                          <a:srgbClr val="000000"/>
                        </a:solidFill>
                        <a:effectLst/>
                        <a:latin typeface="ＭＳ Ｐゴシック 本文"/>
                        <a:ea typeface="+mn-ea"/>
                        <a:cs typeface="+mn-cs"/>
                      </a:endParaRPr>
                    </a:p>
                    <a:p>
                      <a:pPr algn="l" fontAlgn="ctr"/>
                      <a:r>
                        <a:rPr kumimoji="1" lang="ja-JP" altLang="en-US" sz="1400" b="0" i="0" u="none" strike="noStrike" kern="1200" dirty="0" smtClean="0">
                          <a:solidFill>
                            <a:srgbClr val="000000"/>
                          </a:solidFill>
                          <a:effectLst/>
                          <a:latin typeface="ＭＳ Ｐゴシック 本文"/>
                          <a:ea typeface="+mn-ea"/>
                          <a:cs typeface="+mn-cs"/>
                        </a:rPr>
                        <a:t>（特殊構造）</a:t>
                      </a:r>
                      <a:endParaRPr kumimoji="1" lang="zh-TW" altLang="en-US" sz="1400" b="0" i="0" u="none" strike="noStrike" kern="1200" dirty="0">
                        <a:solidFill>
                          <a:srgbClr val="000000"/>
                        </a:solidFill>
                        <a:effectLst/>
                        <a:latin typeface="ＭＳ Ｐゴシック 本文"/>
                        <a:ea typeface="+mn-ea"/>
                        <a:cs typeface="+mn-cs"/>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a:solidFill>
                            <a:srgbClr val="000000"/>
                          </a:solidFill>
                          <a:effectLst/>
                          <a:latin typeface="ＭＳ Ｐゴシック 本文"/>
                          <a:ea typeface="+mn-ea"/>
                        </a:rPr>
                        <a:t>アーチ</a:t>
                      </a:r>
                      <a:r>
                        <a:rPr lang="ja-JP" altLang="en-US" sz="1400" b="0" i="0" u="none" strike="noStrike" dirty="0" smtClean="0">
                          <a:solidFill>
                            <a:srgbClr val="000000"/>
                          </a:solidFill>
                          <a:effectLst/>
                          <a:latin typeface="ＭＳ Ｐゴシック 本文"/>
                          <a:ea typeface="+mn-ea"/>
                        </a:rPr>
                        <a:t>橋</a:t>
                      </a:r>
                      <a:endParaRPr lang="en-US" altLang="ja-JP" sz="1400" b="0" i="0" u="none" strike="noStrike" dirty="0" smtClean="0">
                        <a:solidFill>
                          <a:srgbClr val="000000"/>
                        </a:solidFill>
                        <a:effectLst/>
                        <a:latin typeface="ＭＳ Ｐゴシック 本文"/>
                        <a:ea typeface="+mn-ea"/>
                      </a:endParaRPr>
                    </a:p>
                    <a:p>
                      <a:pPr algn="l" fontAlgn="ctr"/>
                      <a:r>
                        <a:rPr lang="ja-JP" altLang="en-US" sz="1400" b="0" i="0" u="none" strike="noStrike" dirty="0" smtClean="0">
                          <a:solidFill>
                            <a:srgbClr val="000000"/>
                          </a:solidFill>
                          <a:effectLst/>
                          <a:latin typeface="ＭＳ Ｐゴシック 本文"/>
                          <a:ea typeface="+mn-ea"/>
                        </a:rPr>
                        <a:t>トラス橋</a:t>
                      </a:r>
                      <a:endParaRPr lang="en-US" altLang="ja-JP" sz="1400" b="0" i="0" u="none" strike="noStrike" dirty="0" smtClean="0">
                        <a:solidFill>
                          <a:srgbClr val="000000"/>
                        </a:solidFill>
                        <a:effectLst/>
                        <a:latin typeface="ＭＳ Ｐゴシック 本文"/>
                        <a:ea typeface="+mn-ea"/>
                      </a:endParaRPr>
                    </a:p>
                    <a:p>
                      <a:pPr algn="l" fontAlgn="ctr"/>
                      <a:r>
                        <a:rPr lang="ja-JP" altLang="en-US" sz="1400" b="0" i="0" u="none" strike="noStrike" dirty="0" smtClean="0">
                          <a:solidFill>
                            <a:srgbClr val="000000"/>
                          </a:solidFill>
                          <a:effectLst/>
                          <a:latin typeface="ＭＳ Ｐゴシック 本文"/>
                          <a:ea typeface="+mn-ea"/>
                        </a:rPr>
                        <a:t>斜</a:t>
                      </a:r>
                      <a:r>
                        <a:rPr lang="ja-JP" altLang="en-US" sz="1400" b="0" i="0" u="none" strike="noStrike" dirty="0">
                          <a:solidFill>
                            <a:srgbClr val="000000"/>
                          </a:solidFill>
                          <a:effectLst/>
                          <a:latin typeface="ＭＳ Ｐゴシック 本文"/>
                          <a:ea typeface="+mn-ea"/>
                        </a:rPr>
                        <a:t>張橋</a:t>
                      </a:r>
                    </a:p>
                  </a:txBody>
                  <a:tcPr marL="9525" marR="9525" marT="9525"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9525" marR="9525" marT="9525" marB="0" anchor="ctr">
                    <a:solidFill>
                      <a:schemeClr val="accent2">
                        <a:lumMod val="60000"/>
                        <a:lumOff val="40000"/>
                      </a:schemeClr>
                    </a:solidFill>
                  </a:tcPr>
                </a:tc>
              </a:tr>
              <a:tr h="114346">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en-US" altLang="ja-JP" sz="1400" b="0" i="0" u="none" strike="noStrike" dirty="0" smtClean="0">
                          <a:solidFill>
                            <a:srgbClr val="000000"/>
                          </a:solidFill>
                          <a:effectLst/>
                          <a:latin typeface="ＭＳ Ｐゴシック 本文"/>
                          <a:ea typeface="+mn-ea"/>
                        </a:rPr>
                        <a:t>PC</a:t>
                      </a:r>
                      <a:r>
                        <a:rPr lang="ja-JP" altLang="en-US" sz="1400" b="0" i="0" u="none" strike="noStrike" dirty="0" smtClean="0">
                          <a:solidFill>
                            <a:srgbClr val="000000"/>
                          </a:solidFill>
                          <a:effectLst/>
                          <a:latin typeface="ＭＳ Ｐゴシック 本文"/>
                          <a:ea typeface="+mn-ea"/>
                        </a:rPr>
                        <a:t>舟形橋梁等、不可視箇所があり、損傷の発見の遅延が懸念される。</a:t>
                      </a:r>
                      <a:endParaRPr lang="ja-JP" altLang="en-US" sz="1400" b="0" i="0" u="none" strike="noStrike" dirty="0">
                        <a:solidFill>
                          <a:srgbClr val="000000"/>
                        </a:solidFill>
                        <a:effectLst/>
                        <a:latin typeface="ＭＳ Ｐゴシック 本文"/>
                        <a:ea typeface="+mn-ea"/>
                      </a:endParaRPr>
                    </a:p>
                  </a:txBody>
                  <a:tcPr marL="9525" marR="9525" marT="9525" marB="0" anchor="ctr">
                    <a:lnT w="127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l" fontAlgn="ctr"/>
                      <a:r>
                        <a:rPr lang="ja-JP" altLang="en-US" sz="1400" b="0" i="0" u="none" strike="noStrike" dirty="0">
                          <a:solidFill>
                            <a:srgbClr val="000000"/>
                          </a:solidFill>
                          <a:effectLst/>
                          <a:latin typeface="ＭＳ Ｐゴシック 本文"/>
                          <a:ea typeface="+mn-ea"/>
                        </a:rPr>
                        <a:t>橋種</a:t>
                      </a:r>
                    </a:p>
                  </a:txBody>
                  <a:tcPr marL="9525" marR="9525" marT="9525" marB="0" anchor="ctr">
                    <a:lnT w="127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l" fontAlgn="ctr"/>
                      <a:r>
                        <a:rPr lang="en-US" sz="1400" b="0" i="0" u="none" strike="noStrike" dirty="0" smtClean="0">
                          <a:solidFill>
                            <a:srgbClr val="000000"/>
                          </a:solidFill>
                          <a:effectLst/>
                          <a:latin typeface="ＭＳ Ｐゴシック 本文"/>
                          <a:ea typeface="+mn-ea"/>
                        </a:rPr>
                        <a:t>PC</a:t>
                      </a:r>
                      <a:r>
                        <a:rPr lang="ja-JP" altLang="en-US" sz="1400" b="0" i="0" u="none" strike="noStrike" dirty="0" smtClean="0">
                          <a:solidFill>
                            <a:srgbClr val="000000"/>
                          </a:solidFill>
                          <a:effectLst/>
                          <a:latin typeface="ＭＳ Ｐゴシック 本文"/>
                          <a:ea typeface="+mn-ea"/>
                        </a:rPr>
                        <a:t>舟形橋</a:t>
                      </a:r>
                      <a:endParaRPr lang="ja-JP" altLang="en-US" sz="1400" b="0" i="0" u="none" strike="noStrike" dirty="0">
                        <a:solidFill>
                          <a:srgbClr val="000000"/>
                        </a:solidFill>
                        <a:effectLst/>
                        <a:latin typeface="ＭＳ Ｐゴシック 本文"/>
                        <a:ea typeface="+mn-ea"/>
                      </a:endParaRPr>
                    </a:p>
                  </a:txBody>
                  <a:tcPr marL="9525" marR="9525" marT="9525" marB="0" anchor="ctr">
                    <a:solidFill>
                      <a:schemeClr val="accent2">
                        <a:lumMod val="20000"/>
                        <a:lumOff val="80000"/>
                      </a:schemeClr>
                    </a:solidFill>
                  </a:tcPr>
                </a:tc>
                <a:tc>
                  <a:txBody>
                    <a:bodyPr/>
                    <a:lstStyle/>
                    <a:p>
                      <a:pPr algn="l" fontAlgn="ctr"/>
                      <a:endParaRPr lang="ja-JP" altLang="en-US" sz="1400" b="0" i="0" u="none" strike="noStrike" dirty="0">
                        <a:solidFill>
                          <a:srgbClr val="000000"/>
                        </a:solidFill>
                        <a:effectLst/>
                        <a:latin typeface="ＭＳ Ｐゴシック 本文"/>
                        <a:ea typeface="+mn-ea"/>
                      </a:endParaRPr>
                    </a:p>
                  </a:txBody>
                  <a:tcPr marL="9525" marR="9525" marT="9525" marB="0" anchor="ctr">
                    <a:solidFill>
                      <a:schemeClr val="accent2">
                        <a:lumMod val="20000"/>
                        <a:lumOff val="80000"/>
                      </a:schemeClr>
                    </a:solidFill>
                  </a:tcPr>
                </a:tc>
              </a:tr>
            </a:tbl>
          </a:graphicData>
        </a:graphic>
      </p:graphicFrame>
      <p:sp>
        <p:nvSpPr>
          <p:cNvPr id="10" name="テキスト ボックス 9"/>
          <p:cNvSpPr txBox="1"/>
          <p:nvPr/>
        </p:nvSpPr>
        <p:spPr>
          <a:xfrm>
            <a:off x="611560" y="112474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４）機能不足の検討</a:t>
            </a:r>
            <a:r>
              <a:rPr lang="ja-JP" altLang="en-US" sz="2400" dirty="0" smtClean="0">
                <a:latin typeface="HGSｺﾞｼｯｸM" panose="020B0600000000000000" pitchFamily="50" charset="-128"/>
                <a:ea typeface="HGSｺﾞｼｯｸM" panose="020B0600000000000000" pitchFamily="50" charset="-128"/>
              </a:rPr>
              <a:t>項目の</a:t>
            </a:r>
            <a:r>
              <a:rPr lang="ja-JP" altLang="en-US" sz="2400" dirty="0">
                <a:latin typeface="HGSｺﾞｼｯｸM" panose="020B0600000000000000" pitchFamily="50" charset="-128"/>
                <a:ea typeface="HGSｺﾞｼｯｸM" panose="020B0600000000000000" pitchFamily="50" charset="-128"/>
              </a:rPr>
              <a:t>整理</a:t>
            </a: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Tree>
    <p:extLst>
      <p:ext uri="{BB962C8B-B14F-4D97-AF65-F5344CB8AC3E}">
        <p14:creationId xmlns:p14="http://schemas.microsoft.com/office/powerpoint/2010/main" val="32635012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3715704688"/>
              </p:ext>
            </p:extLst>
          </p:nvPr>
        </p:nvGraphicFramePr>
        <p:xfrm>
          <a:off x="474133" y="1799232"/>
          <a:ext cx="8229600" cy="3285952"/>
        </p:xfrm>
        <a:graphic>
          <a:graphicData uri="http://schemas.openxmlformats.org/drawingml/2006/table">
            <a:tbl>
              <a:tblPr>
                <a:tableStyleId>{5C22544A-7EE6-4342-B048-85BDC9FD1C3A}</a:tableStyleId>
              </a:tblPr>
              <a:tblGrid>
                <a:gridCol w="540990"/>
                <a:gridCol w="549474"/>
                <a:gridCol w="576064"/>
                <a:gridCol w="2664296"/>
                <a:gridCol w="1135195"/>
                <a:gridCol w="1152128"/>
                <a:gridCol w="1611453"/>
              </a:tblGrid>
              <a:tr h="215166">
                <a:tc>
                  <a:txBody>
                    <a:bodyPr/>
                    <a:lstStyle/>
                    <a:p>
                      <a:pPr algn="ctr" fontAlgn="ctr"/>
                      <a:r>
                        <a:rPr lang="ja-JP" altLang="en-US" sz="1600" u="none" strike="noStrike" dirty="0">
                          <a:solidFill>
                            <a:schemeClr val="bg1"/>
                          </a:solidFill>
                          <a:effectLst/>
                        </a:rPr>
                        <a:t>視点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要因</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考え方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検討項目</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グループ</a:t>
                      </a:r>
                      <a:endParaRPr lang="en-US" altLang="ja-JP" sz="1600" u="none" strike="noStrike" dirty="0" smtClean="0">
                        <a:solidFill>
                          <a:schemeClr val="bg1"/>
                        </a:solidFill>
                        <a:effectLst/>
                      </a:endParaRPr>
                    </a:p>
                    <a:p>
                      <a:pPr algn="ctr" fontAlgn="ctr"/>
                      <a:r>
                        <a:rPr lang="ja-JP" altLang="en-US" sz="1600" u="none" strike="noStrike" dirty="0" smtClean="0">
                          <a:solidFill>
                            <a:schemeClr val="bg1"/>
                          </a:solidFill>
                          <a:effectLst/>
                        </a:rPr>
                        <a:t>の対象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備考</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r>
              <a:tr h="222543">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latin typeface="+mn-ea"/>
                          <a:ea typeface="+mn-ea"/>
                        </a:rPr>
                        <a:t>物理的視点</a:t>
                      </a:r>
                      <a:endParaRPr lang="ja-JP" altLang="en-US" sz="1400" b="0" i="0" u="none" strike="noStrike" dirty="0" smtClean="0">
                        <a:solidFill>
                          <a:srgbClr val="000000"/>
                        </a:solidFill>
                        <a:effectLst/>
                        <a:latin typeface="+mn-ea"/>
                        <a:ea typeface="+mn-ea"/>
                      </a:endParaRPr>
                    </a:p>
                  </a:txBody>
                  <a:tcPr marL="6148" marR="6148" marT="6148" marB="0" vert="eaVert" anchor="ctr">
                    <a:solidFill>
                      <a:schemeClr val="accent2">
                        <a:lumMod val="60000"/>
                        <a:lumOff val="40000"/>
                      </a:schemeClr>
                    </a:solidFill>
                  </a:tcPr>
                </a:tc>
                <a:tc rowSpan="3">
                  <a:txBody>
                    <a:bodyPr/>
                    <a:lstStyle/>
                    <a:p>
                      <a:pPr algn="ctr" fontAlgn="ctr"/>
                      <a:r>
                        <a:rPr lang="ja-JP" altLang="en-US" sz="1400" u="none" strike="noStrike" dirty="0" smtClean="0">
                          <a:effectLst/>
                          <a:latin typeface="+mn-ea"/>
                          <a:ea typeface="+mn-ea"/>
                        </a:rPr>
                        <a:t>材料による要因</a:t>
                      </a:r>
                      <a:endParaRPr lang="ja-JP" altLang="en-US" sz="1400" b="0" i="0" u="none" strike="noStrike" dirty="0">
                        <a:solidFill>
                          <a:srgbClr val="000000"/>
                        </a:solidFill>
                        <a:effectLst/>
                        <a:latin typeface="+mn-ea"/>
                        <a:ea typeface="+mn-ea"/>
                      </a:endParaRPr>
                    </a:p>
                  </a:txBody>
                  <a:tcPr marL="6148" marR="6148" marT="6148" marB="0" vert="eaVert" anchor="ctr">
                    <a:solidFill>
                      <a:schemeClr val="accent2">
                        <a:lumMod val="60000"/>
                        <a:lumOff val="40000"/>
                      </a:schemeClr>
                    </a:solidFill>
                  </a:tcPr>
                </a:tc>
                <a:tc rowSpan="3">
                  <a:txBody>
                    <a:bodyPr/>
                    <a:lstStyle/>
                    <a:p>
                      <a:pPr algn="ctr" fontAlgn="ctr"/>
                      <a:r>
                        <a:rPr lang="ja-JP" altLang="en-US" sz="1400" u="none" strike="noStrike" dirty="0" smtClean="0">
                          <a:effectLst/>
                          <a:latin typeface="+mn-ea"/>
                          <a:ea typeface="+mn-ea"/>
                        </a:rPr>
                        <a:t>使用材料</a:t>
                      </a:r>
                      <a:endParaRPr lang="ja-JP" altLang="en-US" sz="1400" b="0" i="0" u="none" strike="noStrike" dirty="0">
                        <a:solidFill>
                          <a:srgbClr val="000000"/>
                        </a:solidFill>
                        <a:effectLst/>
                        <a:latin typeface="+mn-ea"/>
                        <a:ea typeface="+mn-ea"/>
                      </a:endParaRPr>
                    </a:p>
                  </a:txBody>
                  <a:tcPr marL="6148" marR="6148" marT="6148" marB="0" vert="eaVert" anchor="ctr">
                    <a:solidFill>
                      <a:schemeClr val="accent2">
                        <a:lumMod val="60000"/>
                        <a:lumOff val="40000"/>
                      </a:schemeClr>
                    </a:solidFill>
                  </a:tcPr>
                </a:tc>
                <a:tc>
                  <a:txBody>
                    <a:bodyPr/>
                    <a:lstStyle/>
                    <a:p>
                      <a:pPr algn="l" fontAlgn="ctr"/>
                      <a:r>
                        <a:rPr lang="ja-JP" altLang="en-US" sz="1400" u="none" strike="noStrike" dirty="0" smtClean="0">
                          <a:effectLst/>
                          <a:latin typeface="+mn-ea"/>
                          <a:ea typeface="+mn-ea"/>
                        </a:rPr>
                        <a:t>・アルカリシリカ反応性骨材による損傷</a:t>
                      </a:r>
                      <a:endParaRPr lang="ja-JP" altLang="en-US" sz="1400" b="0" i="0" u="none" strike="noStrike" dirty="0">
                        <a:solidFill>
                          <a:srgbClr val="000000"/>
                        </a:solidFill>
                        <a:effectLst/>
                        <a:latin typeface="+mn-ea"/>
                        <a:ea typeface="+mn-ea"/>
                      </a:endParaRPr>
                    </a:p>
                  </a:txBody>
                  <a:tcPr marL="6148" marR="6148" marT="6148"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u="none" strike="noStrike" dirty="0" smtClean="0">
                          <a:effectLst/>
                          <a:latin typeface="ＭＳ Ｐゴシック 本文"/>
                          <a:ea typeface="+mn-ea"/>
                        </a:rPr>
                        <a:t>損傷状況</a:t>
                      </a:r>
                      <a:endParaRPr lang="en-US" altLang="ja-JP" sz="1400" u="none" strike="noStrike" dirty="0" smtClean="0">
                        <a:effectLst/>
                        <a:latin typeface="ＭＳ Ｐゴシック 本文"/>
                        <a:ea typeface="+mn-ea"/>
                      </a:endParaRPr>
                    </a:p>
                    <a:p>
                      <a:pPr algn="l" fontAlgn="ctr"/>
                      <a:r>
                        <a:rPr lang="ja-JP" altLang="en-US" sz="1400" u="none" strike="noStrike" dirty="0" smtClean="0">
                          <a:effectLst/>
                          <a:latin typeface="ＭＳ Ｐゴシック 本文"/>
                          <a:ea typeface="+mn-ea"/>
                        </a:rPr>
                        <a:t>建設年</a:t>
                      </a:r>
                      <a:endParaRPr lang="zh-TW"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latin typeface="+mn-ea"/>
                          <a:ea typeface="+mn-ea"/>
                        </a:rPr>
                        <a:t>アルカリシリカ反応</a:t>
                      </a:r>
                      <a:r>
                        <a:rPr lang="ja-JP" altLang="en-US" sz="1400" u="none" strike="noStrike" dirty="0">
                          <a:effectLst/>
                          <a:latin typeface="+mn-ea"/>
                          <a:ea typeface="+mn-ea"/>
                        </a:rPr>
                        <a:t>の見られる</a:t>
                      </a:r>
                      <a:r>
                        <a:rPr lang="ja-JP" altLang="en-US" sz="1400" u="none" strike="noStrike" dirty="0" smtClean="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現時点では、顕在化していない。</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r>
              <a:tr h="885256">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latin typeface="+mn-ea"/>
                          <a:ea typeface="+mn-ea"/>
                        </a:rPr>
                        <a:t>・海砂、異常収縮骨材（高強度材料）など、劣化要因の除去が困難な場合</a:t>
                      </a:r>
                      <a:endParaRPr lang="ja-JP" altLang="en-US" sz="1400" b="0" i="0" u="none" strike="noStrike" dirty="0">
                        <a:solidFill>
                          <a:srgbClr val="000000"/>
                        </a:solidFill>
                        <a:effectLst/>
                        <a:latin typeface="+mn-ea"/>
                        <a:ea typeface="+mn-ea"/>
                      </a:endParaRPr>
                    </a:p>
                  </a:txBody>
                  <a:tcPr marL="6148" marR="6148" marT="6148" marB="0" anchor="ctr">
                    <a:lnT w="127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l" fontAlgn="ctr"/>
                      <a:r>
                        <a:rPr lang="ja-JP" altLang="en-US" sz="1400" u="none" strike="noStrike" dirty="0" smtClean="0">
                          <a:effectLst/>
                          <a:latin typeface="ＭＳ Ｐゴシック 本文"/>
                          <a:ea typeface="+mn-ea"/>
                        </a:rPr>
                        <a:t>損傷状況</a:t>
                      </a:r>
                      <a:endParaRPr lang="en-US" altLang="ja-JP" sz="1400" u="none" strike="noStrike" dirty="0" smtClean="0">
                        <a:effectLst/>
                        <a:latin typeface="ＭＳ Ｐゴシック 本文"/>
                        <a:ea typeface="+mn-ea"/>
                      </a:endParaRPr>
                    </a:p>
                    <a:p>
                      <a:pPr algn="l" fontAlgn="ctr"/>
                      <a:r>
                        <a:rPr lang="ja-JP" altLang="en-US" sz="1400" u="none" strike="noStrike" dirty="0" smtClean="0">
                          <a:effectLst/>
                          <a:latin typeface="ＭＳ Ｐゴシック 本文"/>
                          <a:ea typeface="+mn-ea"/>
                        </a:rPr>
                        <a:t>建設年</a:t>
                      </a:r>
                      <a:endParaRPr lang="zh-TW"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latin typeface="+mn-ea"/>
                          <a:ea typeface="+mn-ea"/>
                        </a:rPr>
                        <a:t>昭和</a:t>
                      </a:r>
                      <a:r>
                        <a:rPr lang="en-US" altLang="ja-JP" sz="1400" u="none" strike="noStrike" dirty="0" smtClean="0">
                          <a:effectLst/>
                          <a:latin typeface="+mn-ea"/>
                          <a:ea typeface="+mn-ea"/>
                        </a:rPr>
                        <a:t>40</a:t>
                      </a:r>
                      <a:r>
                        <a:rPr lang="ja-JP" altLang="en-US" sz="1400" u="none" strike="noStrike" dirty="0" smtClean="0">
                          <a:effectLst/>
                          <a:latin typeface="+mn-ea"/>
                          <a:ea typeface="+mn-ea"/>
                        </a:rPr>
                        <a:t>～</a:t>
                      </a:r>
                      <a:r>
                        <a:rPr lang="en-US" altLang="ja-JP" sz="1400" u="none" strike="noStrike" dirty="0" smtClean="0">
                          <a:effectLst/>
                          <a:latin typeface="+mn-ea"/>
                          <a:ea typeface="+mn-ea"/>
                        </a:rPr>
                        <a:t>61</a:t>
                      </a:r>
                      <a:r>
                        <a:rPr lang="ja-JP" altLang="en-US" sz="1400" u="none" strike="noStrike" dirty="0" smtClean="0">
                          <a:effectLst/>
                          <a:latin typeface="+mn-ea"/>
                          <a:ea typeface="+mn-ea"/>
                        </a:rPr>
                        <a:t>年建設のコンクリート</a:t>
                      </a:r>
                      <a:r>
                        <a:rPr lang="ja-JP" altLang="en-US" sz="1400" u="none" strike="noStrike" dirty="0">
                          <a:effectLst/>
                          <a:latin typeface="+mn-ea"/>
                          <a:ea typeface="+mn-ea"/>
                        </a:rPr>
                        <a:t>橋</a:t>
                      </a:r>
                      <a:r>
                        <a:rPr lang="ja-JP" altLang="en-US" sz="1400" u="none" strike="noStrike" dirty="0" smtClean="0">
                          <a:effectLst/>
                          <a:latin typeface="+mn-ea"/>
                          <a:ea typeface="+mn-ea"/>
                        </a:rPr>
                        <a:t>で、うき</a:t>
                      </a:r>
                      <a:r>
                        <a:rPr lang="ja-JP" altLang="en-US" sz="1400" u="none" strike="noStrike" dirty="0">
                          <a:effectLst/>
                          <a:latin typeface="+mn-ea"/>
                          <a:ea typeface="+mn-ea"/>
                        </a:rPr>
                        <a:t>、剥離・鉄筋露出が著しい橋梁（海砂の可能性）</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現時点では、顕在化していない。</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r>
              <a:tr h="331971">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ja-JP" altLang="en-US" sz="1400" u="none" strike="noStrike" dirty="0" smtClean="0">
                          <a:effectLst/>
                          <a:latin typeface="+mn-ea"/>
                          <a:ea typeface="+mn-ea"/>
                        </a:rPr>
                        <a:t>・</a:t>
                      </a:r>
                      <a:r>
                        <a:rPr lang="en-US" altLang="ja-JP" sz="1400" u="none" strike="noStrike" dirty="0" smtClean="0">
                          <a:effectLst/>
                          <a:latin typeface="+mn-ea"/>
                          <a:ea typeface="+mn-ea"/>
                        </a:rPr>
                        <a:t>F11T</a:t>
                      </a:r>
                      <a:r>
                        <a:rPr lang="ja-JP" altLang="en-US" sz="1400" u="none" strike="noStrike" dirty="0">
                          <a:effectLst/>
                          <a:latin typeface="+mn-ea"/>
                          <a:ea typeface="+mn-ea"/>
                        </a:rPr>
                        <a:t>など水素脆性による遅れ</a:t>
                      </a:r>
                      <a:r>
                        <a:rPr lang="ja-JP" altLang="en-US" sz="1400" u="none" strike="noStrike" dirty="0" smtClean="0">
                          <a:effectLst/>
                          <a:latin typeface="+mn-ea"/>
                          <a:ea typeface="+mn-ea"/>
                        </a:rPr>
                        <a:t>破壊</a:t>
                      </a:r>
                      <a:endParaRPr lang="en-US" altLang="ja-JP" sz="1400" u="none" strike="noStrike" dirty="0" smtClean="0">
                        <a:effectLst/>
                        <a:latin typeface="+mn-ea"/>
                        <a:ea typeface="+mn-ea"/>
                      </a:endParaRPr>
                    </a:p>
                    <a:p>
                      <a:pPr algn="l" fontAlgn="ctr"/>
                      <a:r>
                        <a:rPr lang="ja-JP" altLang="en-US" sz="1400" u="none" strike="noStrike" dirty="0" smtClean="0">
                          <a:effectLst/>
                          <a:latin typeface="+mn-ea"/>
                          <a:ea typeface="+mn-ea"/>
                        </a:rPr>
                        <a:t>・リベット</a:t>
                      </a:r>
                      <a:r>
                        <a:rPr lang="ja-JP" altLang="en-US" sz="1400" u="none" strike="noStrike" dirty="0">
                          <a:effectLst/>
                          <a:latin typeface="+mn-ea"/>
                          <a:ea typeface="+mn-ea"/>
                        </a:rPr>
                        <a:t>を用いた</a:t>
                      </a:r>
                      <a:r>
                        <a:rPr lang="ja-JP" altLang="en-US" sz="1400" u="none" strike="noStrike" dirty="0" smtClean="0">
                          <a:effectLst/>
                          <a:latin typeface="+mn-ea"/>
                          <a:ea typeface="+mn-ea"/>
                        </a:rPr>
                        <a:t>橋梁</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ボルトの種類、数</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トラス橋（代表）</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r>
            </a:tbl>
          </a:graphicData>
        </a:graphic>
      </p:graphicFrame>
      <p:sp>
        <p:nvSpPr>
          <p:cNvPr id="9" name="テキスト ボックス 8"/>
          <p:cNvSpPr txBox="1"/>
          <p:nvPr/>
        </p:nvSpPr>
        <p:spPr>
          <a:xfrm>
            <a:off x="611560" y="112474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４）機能不足の検討</a:t>
            </a:r>
            <a:r>
              <a:rPr lang="ja-JP" altLang="en-US" sz="2400" dirty="0" smtClean="0">
                <a:latin typeface="HGSｺﾞｼｯｸM" panose="020B0600000000000000" pitchFamily="50" charset="-128"/>
                <a:ea typeface="HGSｺﾞｼｯｸM" panose="020B0600000000000000" pitchFamily="50" charset="-128"/>
              </a:rPr>
              <a:t>項目の</a:t>
            </a:r>
            <a:r>
              <a:rPr lang="ja-JP" altLang="en-US" sz="2400" dirty="0">
                <a:latin typeface="HGSｺﾞｼｯｸM" panose="020B0600000000000000" pitchFamily="50" charset="-128"/>
                <a:ea typeface="HGSｺﾞｼｯｸM" panose="020B0600000000000000" pitchFamily="50" charset="-128"/>
              </a:rPr>
              <a:t>整理</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spTree>
    <p:extLst>
      <p:ext uri="{BB962C8B-B14F-4D97-AF65-F5344CB8AC3E}">
        <p14:creationId xmlns:p14="http://schemas.microsoft.com/office/powerpoint/2010/main" val="56365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783012493"/>
              </p:ext>
            </p:extLst>
          </p:nvPr>
        </p:nvGraphicFramePr>
        <p:xfrm>
          <a:off x="474133" y="1717592"/>
          <a:ext cx="8229600" cy="3511608"/>
        </p:xfrm>
        <a:graphic>
          <a:graphicData uri="http://schemas.openxmlformats.org/drawingml/2006/table">
            <a:tbl>
              <a:tblPr>
                <a:tableStyleId>{5C22544A-7EE6-4342-B048-85BDC9FD1C3A}</a:tableStyleId>
              </a:tblPr>
              <a:tblGrid>
                <a:gridCol w="540990"/>
                <a:gridCol w="549474"/>
                <a:gridCol w="576064"/>
                <a:gridCol w="1927283"/>
                <a:gridCol w="1656184"/>
                <a:gridCol w="1529101"/>
                <a:gridCol w="1450504"/>
              </a:tblGrid>
              <a:tr h="215166">
                <a:tc>
                  <a:txBody>
                    <a:bodyPr/>
                    <a:lstStyle/>
                    <a:p>
                      <a:pPr algn="ctr" fontAlgn="ctr"/>
                      <a:r>
                        <a:rPr lang="ja-JP" altLang="en-US" sz="1600" u="none" strike="noStrike" dirty="0">
                          <a:solidFill>
                            <a:schemeClr val="bg1"/>
                          </a:solidFill>
                          <a:effectLst/>
                        </a:rPr>
                        <a:t>視点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要因</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考え方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検討項目</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グループ</a:t>
                      </a:r>
                      <a:endParaRPr lang="en-US" altLang="ja-JP" sz="1600" u="none" strike="noStrike" dirty="0" smtClean="0">
                        <a:solidFill>
                          <a:schemeClr val="bg1"/>
                        </a:solidFill>
                        <a:effectLst/>
                      </a:endParaRPr>
                    </a:p>
                    <a:p>
                      <a:pPr algn="ctr" fontAlgn="ctr"/>
                      <a:r>
                        <a:rPr lang="ja-JP" altLang="en-US" sz="1600" u="none" strike="noStrike" dirty="0" smtClean="0">
                          <a:solidFill>
                            <a:schemeClr val="bg1"/>
                          </a:solidFill>
                          <a:effectLst/>
                        </a:rPr>
                        <a:t>の対象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備考</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r>
              <a:tr h="331971">
                <a:tc rowSpan="5">
                  <a:txBody>
                    <a:bodyPr/>
                    <a:lstStyle/>
                    <a:p>
                      <a:pPr algn="ctr" fontAlgn="ctr"/>
                      <a:r>
                        <a:rPr lang="ja-JP" altLang="en-US" sz="1400" u="none" strike="noStrike" dirty="0">
                          <a:effectLst/>
                          <a:latin typeface="+mn-ea"/>
                          <a:ea typeface="+mn-ea"/>
                        </a:rPr>
                        <a:t>物理的</a:t>
                      </a:r>
                      <a:r>
                        <a:rPr lang="ja-JP" altLang="en-US" sz="1400" u="none" strike="noStrike" dirty="0" smtClean="0">
                          <a:effectLst/>
                          <a:latin typeface="+mn-ea"/>
                          <a:ea typeface="+mn-ea"/>
                        </a:rPr>
                        <a:t>視点</a:t>
                      </a:r>
                      <a:endParaRPr lang="ja-JP" altLang="en-US" sz="1400" b="0" i="0" u="none" strike="noStrike" dirty="0">
                        <a:solidFill>
                          <a:srgbClr val="000000"/>
                        </a:solidFill>
                        <a:effectLst/>
                        <a:latin typeface="+mn-ea"/>
                        <a:ea typeface="+mn-ea"/>
                      </a:endParaRPr>
                    </a:p>
                  </a:txBody>
                  <a:tcPr marL="6148" marR="6148" marT="6148" marB="0" vert="eaVert"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rowSpan="5">
                  <a:txBody>
                    <a:bodyPr/>
                    <a:lstStyle/>
                    <a:p>
                      <a:pPr algn="ctr" fontAlgn="ctr"/>
                      <a:r>
                        <a:rPr lang="ja-JP" altLang="en-US" sz="1400" u="none" strike="noStrike" dirty="0" smtClean="0">
                          <a:effectLst/>
                          <a:latin typeface="+mn-ea"/>
                          <a:ea typeface="+mn-ea"/>
                        </a:rPr>
                        <a:t>損傷規模による要因</a:t>
                      </a:r>
                      <a:endParaRPr lang="ja-JP" altLang="en-US" sz="1400" b="0" i="0" u="none" strike="noStrike" dirty="0">
                        <a:solidFill>
                          <a:srgbClr val="000000"/>
                        </a:solidFill>
                        <a:effectLst/>
                        <a:latin typeface="+mn-ea"/>
                        <a:ea typeface="+mn-ea"/>
                      </a:endParaRPr>
                    </a:p>
                  </a:txBody>
                  <a:tcPr marL="6148" marR="6148" marT="6148" marB="0" vert="eaVert"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rowSpan="4">
                  <a:txBody>
                    <a:bodyPr/>
                    <a:lstStyle/>
                    <a:p>
                      <a:pPr algn="l" fontAlgn="ctr"/>
                      <a:r>
                        <a:rPr lang="ja-JP" altLang="en-US" sz="1400" u="none" strike="noStrike" dirty="0">
                          <a:effectLst/>
                          <a:latin typeface="+mn-ea"/>
                          <a:ea typeface="+mn-ea"/>
                        </a:rPr>
                        <a:t>損傷の</a:t>
                      </a:r>
                      <a:r>
                        <a:rPr lang="ja-JP" altLang="en-US" sz="1400" u="none" strike="noStrike" dirty="0" smtClean="0">
                          <a:effectLst/>
                          <a:latin typeface="+mn-ea"/>
                          <a:ea typeface="+mn-ea"/>
                        </a:rPr>
                        <a:t>範囲</a:t>
                      </a:r>
                      <a:r>
                        <a:rPr lang="ja-JP" altLang="en-US" sz="140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rowSpan="4">
                  <a:txBody>
                    <a:bodyPr/>
                    <a:lstStyle/>
                    <a:p>
                      <a:pPr algn="l" fontAlgn="ctr"/>
                      <a:r>
                        <a:rPr lang="ja-JP" altLang="en-US" sz="1400" u="none" strike="noStrike" dirty="0">
                          <a:effectLst/>
                          <a:latin typeface="+mn-ea"/>
                          <a:ea typeface="+mn-ea"/>
                        </a:rPr>
                        <a:t>対策が広範囲となり維持管理コストが高くなるもの</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コンクリート構造の広範囲の剥離・鉄筋露出</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en-US" sz="1400" u="none" strike="noStrike" dirty="0">
                          <a:effectLst/>
                          <a:latin typeface="+mn-ea"/>
                          <a:ea typeface="+mn-ea"/>
                        </a:rPr>
                        <a:t>RC</a:t>
                      </a:r>
                      <a:r>
                        <a:rPr lang="ja-JP" altLang="en-US" sz="1400" u="none" strike="noStrike" dirty="0">
                          <a:effectLst/>
                          <a:latin typeface="+mn-ea"/>
                          <a:ea typeface="+mn-ea"/>
                        </a:rPr>
                        <a:t>橋、</a:t>
                      </a:r>
                      <a:r>
                        <a:rPr lang="en-US" sz="1400" u="none" strike="noStrike" dirty="0">
                          <a:effectLst/>
                          <a:latin typeface="+mn-ea"/>
                          <a:ea typeface="+mn-ea"/>
                        </a:rPr>
                        <a:t>PC</a:t>
                      </a:r>
                      <a:r>
                        <a:rPr lang="ja-JP" altLang="en-US" sz="1400" u="none" strike="noStrike" dirty="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かぶり</a:t>
                      </a:r>
                      <a:endParaRPr lang="en-US" altLang="ja-JP" sz="1400" b="0" i="0" u="none" strike="noStrike" dirty="0" smtClean="0">
                        <a:solidFill>
                          <a:srgbClr val="000000"/>
                        </a:solidFill>
                        <a:effectLst/>
                        <a:latin typeface="+mn-ea"/>
                        <a:ea typeface="+mn-ea"/>
                      </a:endParaRPr>
                    </a:p>
                    <a:p>
                      <a:pPr algn="l" fontAlgn="ctr"/>
                      <a:r>
                        <a:rPr lang="ja-JP" altLang="en-US" sz="1400" b="0" i="0" u="none" strike="noStrike" dirty="0" smtClean="0">
                          <a:solidFill>
                            <a:srgbClr val="000000"/>
                          </a:solidFill>
                          <a:effectLst/>
                          <a:latin typeface="+mn-ea"/>
                          <a:ea typeface="+mn-ea"/>
                        </a:rPr>
                        <a:t>塩害</a:t>
                      </a:r>
                      <a:endParaRPr lang="en-US" altLang="ja-JP" sz="1400" b="0" i="0" u="none" strike="noStrike" dirty="0" smtClean="0">
                        <a:solidFill>
                          <a:srgbClr val="000000"/>
                        </a:solidFill>
                        <a:effectLst/>
                        <a:latin typeface="+mn-ea"/>
                        <a:ea typeface="+mn-ea"/>
                      </a:endParaRPr>
                    </a:p>
                  </a:txBody>
                  <a:tcPr marL="6148" marR="6148" marT="6148" marB="0" anchor="ctr">
                    <a:solidFill>
                      <a:schemeClr val="accent2">
                        <a:lumMod val="60000"/>
                        <a:lumOff val="40000"/>
                      </a:schemeClr>
                    </a:solidFill>
                  </a:tcPr>
                </a:tc>
              </a:tr>
              <a:tr h="114346">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endParaRPr kumimoji="1" lang="ja-JP" altLang="en-US"/>
                    </a:p>
                  </a:txBody>
                  <a:tcPr/>
                </a:tc>
                <a:tc>
                  <a:txBody>
                    <a:bodyPr/>
                    <a:lstStyle/>
                    <a:p>
                      <a:pPr algn="l" fontAlgn="ctr"/>
                      <a:r>
                        <a:rPr lang="ja-JP" altLang="en-US" sz="1400" u="none" strike="noStrike" dirty="0">
                          <a:effectLst/>
                          <a:latin typeface="+mn-ea"/>
                          <a:ea typeface="+mn-ea"/>
                        </a:rPr>
                        <a:t>ＲＣ床版の広範囲</a:t>
                      </a:r>
                      <a:r>
                        <a:rPr lang="ja-JP" altLang="en-US" sz="1400" u="none" strike="noStrike" dirty="0" smtClean="0">
                          <a:effectLst/>
                          <a:latin typeface="+mn-ea"/>
                          <a:ea typeface="+mn-ea"/>
                        </a:rPr>
                        <a:t>な疲労ひび割れ</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en-US" altLang="ja-JP" sz="1400" u="none" strike="noStrike" dirty="0">
                          <a:effectLst/>
                          <a:latin typeface="+mn-ea"/>
                          <a:ea typeface="+mn-ea"/>
                        </a:rPr>
                        <a:t>RC</a:t>
                      </a:r>
                      <a:r>
                        <a:rPr lang="ja-JP" altLang="en-US" sz="1400" u="none" strike="noStrike" dirty="0">
                          <a:effectLst/>
                          <a:latin typeface="+mn-ea"/>
                          <a:ea typeface="+mn-ea"/>
                        </a:rPr>
                        <a:t>床版を有する鋼橋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latin typeface="+mn-ea"/>
                          <a:ea typeface="+mn-ea"/>
                        </a:rPr>
                        <a:t>設計基準の変遷</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r>
              <a:tr h="114346">
                <a:tc vMerge="1">
                  <a:txBody>
                    <a:bodyPr/>
                    <a:lstStyle/>
                    <a:p>
                      <a:pPr algn="l"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endParaRPr kumimoji="1" lang="ja-JP" altLang="en-US"/>
                    </a:p>
                  </a:txBody>
                  <a:tcPr/>
                </a:tc>
                <a:tc>
                  <a:txBody>
                    <a:bodyPr/>
                    <a:lstStyle/>
                    <a:p>
                      <a:pPr algn="l" fontAlgn="ctr"/>
                      <a:r>
                        <a:rPr lang="ja-JP" altLang="en-US" sz="1400" u="none" strike="noStrike" dirty="0">
                          <a:effectLst/>
                          <a:latin typeface="+mn-ea"/>
                          <a:ea typeface="+mn-ea"/>
                        </a:rPr>
                        <a:t>鋼橋、鋼製橋脚の広範囲な腐食</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latin typeface="ＭＳ Ｐゴシック 本文"/>
                          <a:ea typeface="+mn-ea"/>
                        </a:rPr>
                        <a:t>鋼橋、鋼製橋脚</a:t>
                      </a:r>
                      <a:endParaRPr lang="zh-TW" altLang="en-US" sz="1400" b="0" i="0" u="none" strike="noStrike" dirty="0">
                        <a:solidFill>
                          <a:srgbClr val="000000"/>
                        </a:solidFill>
                        <a:effectLst/>
                        <a:latin typeface="ＭＳ Ｐゴシック 本文"/>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現時点では、顕在化していない</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r>
              <a:tr h="222543">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endParaRPr kumimoji="1" lang="ja-JP" altLang="en-US"/>
                    </a:p>
                  </a:txBody>
                  <a:tcPr/>
                </a:tc>
                <a:tc>
                  <a:txBody>
                    <a:bodyPr/>
                    <a:lstStyle/>
                    <a:p>
                      <a:pPr algn="l" fontAlgn="ctr"/>
                      <a:r>
                        <a:rPr lang="ja-JP" altLang="en-US" sz="1400" u="none" strike="noStrike" dirty="0">
                          <a:effectLst/>
                          <a:latin typeface="+mn-ea"/>
                          <a:ea typeface="+mn-ea"/>
                        </a:rPr>
                        <a:t>鋼橋、鋼製橋脚の広範囲</a:t>
                      </a:r>
                      <a:r>
                        <a:rPr lang="ja-JP" altLang="en-US" sz="1400" u="none" strike="noStrike" dirty="0" smtClean="0">
                          <a:effectLst/>
                          <a:latin typeface="+mn-ea"/>
                          <a:ea typeface="+mn-ea"/>
                        </a:rPr>
                        <a:t>な疲労亀裂</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latin typeface="+mn-ea"/>
                          <a:ea typeface="+mn-ea"/>
                        </a:rPr>
                        <a:t>鋼橋、鋼製</a:t>
                      </a:r>
                      <a:r>
                        <a:rPr lang="ja-JP" altLang="en-US" sz="1400" u="none" strike="noStrike" dirty="0" smtClean="0">
                          <a:effectLst/>
                          <a:latin typeface="+mn-ea"/>
                          <a:ea typeface="+mn-ea"/>
                        </a:rPr>
                        <a:t>橋脚</a:t>
                      </a:r>
                      <a:endParaRPr lang="en-US" altLang="ja-JP" sz="1400" u="none" strike="noStrike" dirty="0" smtClean="0">
                        <a:effectLst/>
                        <a:latin typeface="+mn-ea"/>
                        <a:ea typeface="+mn-ea"/>
                      </a:endParaRPr>
                    </a:p>
                    <a:p>
                      <a:pPr algn="l" fontAlgn="ctr"/>
                      <a:r>
                        <a:rPr lang="ja-JP" altLang="en-US" sz="1400" u="none" strike="noStrike" dirty="0" smtClean="0">
                          <a:effectLst/>
                          <a:latin typeface="+mn-ea"/>
                          <a:ea typeface="+mn-ea"/>
                        </a:rPr>
                        <a:t>鋼床版</a:t>
                      </a:r>
                      <a:endParaRPr lang="en-US" altLang="ja-JP" sz="1400" u="none" strike="noStrike" dirty="0" smtClean="0">
                        <a:effectLst/>
                        <a:latin typeface="+mn-ea"/>
                        <a:ea typeface="+mn-ea"/>
                      </a:endParaRPr>
                    </a:p>
                    <a:p>
                      <a:pPr algn="l" fontAlgn="ctr"/>
                      <a:r>
                        <a:rPr lang="ja-JP" altLang="en-US" sz="1400" u="none" strike="noStrike" dirty="0" smtClean="0">
                          <a:effectLst/>
                          <a:latin typeface="+mn-ea"/>
                          <a:ea typeface="+mn-ea"/>
                        </a:rPr>
                        <a:t>ゲルバー橋</a:t>
                      </a:r>
                      <a:endParaRPr lang="en-US" altLang="ja-JP" sz="1400" u="none" strike="noStrike" dirty="0" smtClean="0">
                        <a:effectLst/>
                        <a:latin typeface="+mn-ea"/>
                        <a:ea typeface="+mn-ea"/>
                      </a:endParaRPr>
                    </a:p>
                    <a:p>
                      <a:pPr algn="l" fontAlgn="ctr"/>
                      <a:r>
                        <a:rPr lang="ja-JP" altLang="en-US" sz="1400" u="none" strike="noStrike" dirty="0" smtClean="0">
                          <a:effectLst/>
                          <a:latin typeface="+mn-ea"/>
                          <a:ea typeface="+mn-ea"/>
                        </a:rPr>
                        <a:t>アーチ</a:t>
                      </a:r>
                      <a:r>
                        <a:rPr lang="ja-JP" altLang="en-US" sz="1400" u="none" strike="noStrike" dirty="0">
                          <a:effectLst/>
                          <a:latin typeface="+mn-ea"/>
                          <a:ea typeface="+mn-ea"/>
                        </a:rPr>
                        <a:t>橋、トラス橋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effectLst/>
                          <a:latin typeface="+mn-ea"/>
                          <a:ea typeface="+mn-ea"/>
                        </a:rPr>
                        <a:t>設計基準の変遷</a:t>
                      </a:r>
                      <a:endParaRPr lang="ja-JP" altLang="en-US" sz="1400" b="0" i="0" u="none" strike="noStrike" dirty="0" smtClean="0">
                        <a:solidFill>
                          <a:srgbClr val="000000"/>
                        </a:solidFill>
                        <a:effectLst/>
                        <a:latin typeface="+mn-ea"/>
                        <a:ea typeface="+mn-ea"/>
                      </a:endParaRPr>
                    </a:p>
                  </a:txBody>
                  <a:tcPr marL="6148" marR="6148" marT="6148" marB="0" anchor="ctr">
                    <a:solidFill>
                      <a:schemeClr val="accent2">
                        <a:lumMod val="20000"/>
                        <a:lumOff val="80000"/>
                      </a:schemeClr>
                    </a:solidFill>
                  </a:tcPr>
                </a:tc>
              </a:tr>
              <a:tr h="331971">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ja-JP" altLang="en-US" sz="1400" u="none" strike="noStrike" dirty="0">
                          <a:effectLst/>
                          <a:latin typeface="+mn-ea"/>
                          <a:ea typeface="+mn-ea"/>
                        </a:rPr>
                        <a:t>複数部材の損傷</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複数部材が同時に損傷しており維持管理コストが高くなる</a:t>
                      </a:r>
                      <a:r>
                        <a:rPr lang="ja-JP" altLang="en-US" sz="1400" u="none" strike="noStrike" dirty="0" smtClean="0">
                          <a:effectLst/>
                          <a:latin typeface="+mn-ea"/>
                          <a:ea typeface="+mn-ea"/>
                        </a:rPr>
                        <a:t>もの</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部材毎の健全度</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複数の部材で健全度</a:t>
                      </a:r>
                      <a:r>
                        <a:rPr lang="en-US" altLang="ja-JP" sz="1400" u="none" strike="noStrike" dirty="0">
                          <a:effectLst/>
                          <a:latin typeface="+mn-ea"/>
                          <a:ea typeface="+mn-ea"/>
                        </a:rPr>
                        <a:t>70</a:t>
                      </a:r>
                      <a:r>
                        <a:rPr lang="ja-JP" altLang="en-US" sz="1400" u="none" strike="noStrike" dirty="0">
                          <a:effectLst/>
                          <a:latin typeface="+mn-ea"/>
                          <a:ea typeface="+mn-ea"/>
                        </a:rPr>
                        <a:t>点未満の</a:t>
                      </a:r>
                      <a:r>
                        <a:rPr lang="ja-JP" altLang="en-US" sz="1400" u="none" strike="noStrike" dirty="0" smtClean="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r>
            </a:tbl>
          </a:graphicData>
        </a:graphic>
      </p:graphicFrame>
      <p:sp>
        <p:nvSpPr>
          <p:cNvPr id="11" name="テキスト ボックス 10"/>
          <p:cNvSpPr txBox="1"/>
          <p:nvPr/>
        </p:nvSpPr>
        <p:spPr>
          <a:xfrm>
            <a:off x="611560" y="112474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４）機能不足の検討</a:t>
            </a:r>
            <a:r>
              <a:rPr lang="ja-JP" altLang="en-US" sz="2400" dirty="0" smtClean="0">
                <a:latin typeface="HGSｺﾞｼｯｸM" panose="020B0600000000000000" pitchFamily="50" charset="-128"/>
                <a:ea typeface="HGSｺﾞｼｯｸM" panose="020B0600000000000000" pitchFamily="50" charset="-128"/>
              </a:rPr>
              <a:t>項目の</a:t>
            </a:r>
            <a:r>
              <a:rPr lang="ja-JP" altLang="en-US" sz="2400" dirty="0">
                <a:latin typeface="HGSｺﾞｼｯｸM" panose="020B0600000000000000" pitchFamily="50" charset="-128"/>
                <a:ea typeface="HGSｺﾞｼｯｸM" panose="020B0600000000000000" pitchFamily="50" charset="-128"/>
              </a:rPr>
              <a:t>整理</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Tree>
    <p:extLst>
      <p:ext uri="{BB962C8B-B14F-4D97-AF65-F5344CB8AC3E}">
        <p14:creationId xmlns:p14="http://schemas.microsoft.com/office/powerpoint/2010/main" val="16372288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2349198151"/>
              </p:ext>
            </p:extLst>
          </p:nvPr>
        </p:nvGraphicFramePr>
        <p:xfrm>
          <a:off x="474133" y="1769184"/>
          <a:ext cx="8229600" cy="2667928"/>
        </p:xfrm>
        <a:graphic>
          <a:graphicData uri="http://schemas.openxmlformats.org/drawingml/2006/table">
            <a:tbl>
              <a:tblPr>
                <a:tableStyleId>{5C22544A-7EE6-4342-B048-85BDC9FD1C3A}</a:tableStyleId>
              </a:tblPr>
              <a:tblGrid>
                <a:gridCol w="442392"/>
                <a:gridCol w="432048"/>
                <a:gridCol w="648072"/>
                <a:gridCol w="2444746"/>
                <a:gridCol w="1647559"/>
                <a:gridCol w="1409852"/>
                <a:gridCol w="1204931"/>
              </a:tblGrid>
              <a:tr h="215166">
                <a:tc>
                  <a:txBody>
                    <a:bodyPr/>
                    <a:lstStyle/>
                    <a:p>
                      <a:pPr algn="ctr" fontAlgn="ctr"/>
                      <a:r>
                        <a:rPr lang="ja-JP" altLang="en-US" sz="1600" u="none" strike="noStrike" dirty="0">
                          <a:solidFill>
                            <a:schemeClr val="bg1"/>
                          </a:solidFill>
                          <a:effectLst/>
                          <a:latin typeface="+mn-ea"/>
                          <a:ea typeface="+mn-ea"/>
                        </a:rPr>
                        <a:t>視点</a:t>
                      </a:r>
                      <a:endParaRPr lang="ja-JP" altLang="en-US" sz="1600" b="0" i="0" u="none" strike="noStrike" dirty="0">
                        <a:solidFill>
                          <a:schemeClr val="bg1"/>
                        </a:solidFill>
                        <a:effectLst/>
                        <a:latin typeface="+mn-ea"/>
                        <a:ea typeface="+mn-ea"/>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mn-ea"/>
                          <a:ea typeface="+mn-ea"/>
                        </a:rPr>
                        <a:t>要因</a:t>
                      </a:r>
                      <a:endParaRPr lang="ja-JP" altLang="en-US" sz="1600" b="0" i="0" u="none" strike="noStrike" dirty="0">
                        <a:solidFill>
                          <a:schemeClr val="bg1"/>
                        </a:solidFill>
                        <a:effectLst/>
                        <a:latin typeface="+mn-ea"/>
                        <a:ea typeface="+mn-ea"/>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mn-ea"/>
                          <a:ea typeface="+mn-ea"/>
                        </a:rPr>
                        <a:t>対象</a:t>
                      </a:r>
                      <a:endParaRPr lang="ja-JP" altLang="en-US" sz="1600" b="0" i="0" u="none" strike="noStrike" dirty="0">
                        <a:solidFill>
                          <a:schemeClr val="bg1"/>
                        </a:solidFill>
                        <a:effectLst/>
                        <a:latin typeface="+mn-ea"/>
                        <a:ea typeface="+mn-ea"/>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latin typeface="+mn-ea"/>
                          <a:ea typeface="+mn-ea"/>
                        </a:rPr>
                        <a:t>考え方</a:t>
                      </a:r>
                      <a:endParaRPr lang="ja-JP" altLang="en-US" sz="1600" b="0" i="0" u="none" strike="noStrike" dirty="0">
                        <a:solidFill>
                          <a:schemeClr val="bg1"/>
                        </a:solidFill>
                        <a:effectLst/>
                        <a:latin typeface="+mn-ea"/>
                        <a:ea typeface="+mn-ea"/>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検討項目</a:t>
                      </a:r>
                      <a:endParaRPr lang="ja-JP" altLang="en-US" sz="1600" b="0" i="0" u="none" strike="noStrike" dirty="0">
                        <a:solidFill>
                          <a:schemeClr val="bg1"/>
                        </a:solidFill>
                        <a:effectLst/>
                        <a:latin typeface="+mn-ea"/>
                        <a:ea typeface="+mn-ea"/>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mn-ea"/>
                          <a:ea typeface="+mn-ea"/>
                        </a:rPr>
                        <a:t>グループ</a:t>
                      </a:r>
                      <a:endParaRPr lang="en-US" altLang="ja-JP" sz="1600" u="none" strike="noStrike" dirty="0" smtClean="0">
                        <a:solidFill>
                          <a:schemeClr val="bg1"/>
                        </a:solidFill>
                        <a:effectLst/>
                        <a:latin typeface="+mn-ea"/>
                        <a:ea typeface="+mn-ea"/>
                      </a:endParaRPr>
                    </a:p>
                    <a:p>
                      <a:pPr algn="ctr" fontAlgn="ctr"/>
                      <a:r>
                        <a:rPr lang="ja-JP" altLang="en-US" sz="1600" u="none" strike="noStrike" dirty="0" smtClean="0">
                          <a:solidFill>
                            <a:schemeClr val="bg1"/>
                          </a:solidFill>
                          <a:effectLst/>
                          <a:latin typeface="+mn-ea"/>
                          <a:ea typeface="+mn-ea"/>
                        </a:rPr>
                        <a:t>の対象</a:t>
                      </a:r>
                      <a:endParaRPr lang="ja-JP" altLang="en-US" sz="1600" b="0" i="0" u="none" strike="noStrike" dirty="0">
                        <a:solidFill>
                          <a:schemeClr val="bg1"/>
                        </a:solidFill>
                        <a:effectLst/>
                        <a:latin typeface="+mn-ea"/>
                        <a:ea typeface="+mn-ea"/>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mn-ea"/>
                          <a:ea typeface="+mn-ea"/>
                        </a:rPr>
                        <a:t>備考</a:t>
                      </a:r>
                      <a:endParaRPr lang="ja-JP" altLang="en-US" sz="1600" b="0" i="0" u="none" strike="noStrike" dirty="0">
                        <a:solidFill>
                          <a:schemeClr val="bg1"/>
                        </a:solidFill>
                        <a:effectLst/>
                        <a:latin typeface="+mn-ea"/>
                        <a:ea typeface="+mn-ea"/>
                      </a:endParaRPr>
                    </a:p>
                  </a:txBody>
                  <a:tcPr marL="6148" marR="6148" marT="6148" marB="0" anchor="ctr">
                    <a:solidFill>
                      <a:schemeClr val="accent2">
                        <a:lumMod val="50000"/>
                      </a:schemeClr>
                    </a:solidFill>
                  </a:tcPr>
                </a:tc>
              </a:tr>
              <a:tr h="114346">
                <a:tc rowSpan="5">
                  <a:txBody>
                    <a:bodyPr/>
                    <a:lstStyle/>
                    <a:p>
                      <a:pPr algn="ctr" fontAlgn="ctr"/>
                      <a:r>
                        <a:rPr lang="ja-JP" altLang="en-US" sz="1400" u="none" strike="noStrike" dirty="0">
                          <a:effectLst/>
                          <a:latin typeface="+mn-ea"/>
                          <a:ea typeface="+mn-ea"/>
                        </a:rPr>
                        <a:t>物理的</a:t>
                      </a:r>
                      <a:r>
                        <a:rPr lang="ja-JP" altLang="en-US" sz="1400" u="none" strike="noStrike" dirty="0" smtClean="0">
                          <a:effectLst/>
                          <a:latin typeface="+mn-ea"/>
                          <a:ea typeface="+mn-ea"/>
                        </a:rPr>
                        <a:t>視点</a:t>
                      </a:r>
                      <a:endParaRPr lang="ja-JP" altLang="en-US" sz="1400" b="0" i="0" u="none" strike="noStrike" dirty="0">
                        <a:solidFill>
                          <a:srgbClr val="000000"/>
                        </a:solidFill>
                        <a:effectLst/>
                        <a:latin typeface="+mn-ea"/>
                        <a:ea typeface="+mn-ea"/>
                      </a:endParaRPr>
                    </a:p>
                  </a:txBody>
                  <a:tcPr marL="6148" marR="6148" marT="6148" marB="0" vert="eaVert" anchor="ctr">
                    <a:solidFill>
                      <a:schemeClr val="accent2">
                        <a:lumMod val="60000"/>
                        <a:lumOff val="40000"/>
                      </a:schemeClr>
                    </a:solidFill>
                  </a:tcPr>
                </a:tc>
                <a:tc rowSpan="5">
                  <a:txBody>
                    <a:bodyPr/>
                    <a:lstStyle/>
                    <a:p>
                      <a:pPr algn="ctr" fontAlgn="ctr"/>
                      <a:r>
                        <a:rPr lang="ja-JP" altLang="en-US" sz="1400" u="none" strike="noStrike" dirty="0">
                          <a:effectLst/>
                          <a:latin typeface="+mn-ea"/>
                          <a:ea typeface="+mn-ea"/>
                        </a:rPr>
                        <a:t>時間的</a:t>
                      </a:r>
                      <a:r>
                        <a:rPr lang="ja-JP" altLang="en-US" sz="1400" u="none" strike="noStrike" dirty="0" smtClean="0">
                          <a:effectLst/>
                          <a:latin typeface="+mn-ea"/>
                          <a:ea typeface="+mn-ea"/>
                        </a:rPr>
                        <a:t>要因</a:t>
                      </a:r>
                      <a:endParaRPr lang="ja-JP" altLang="en-US" sz="1400" b="0" i="0" u="none" strike="noStrike" dirty="0">
                        <a:solidFill>
                          <a:srgbClr val="000000"/>
                        </a:solidFill>
                        <a:effectLst/>
                        <a:latin typeface="+mn-ea"/>
                        <a:ea typeface="+mn-ea"/>
                      </a:endParaRPr>
                    </a:p>
                  </a:txBody>
                  <a:tcPr marL="6148" marR="6148" marT="6148" marB="0" vert="eaVert" anchor="ctr">
                    <a:solidFill>
                      <a:schemeClr val="accent2">
                        <a:lumMod val="60000"/>
                        <a:lumOff val="40000"/>
                      </a:schemeClr>
                    </a:solidFill>
                  </a:tcPr>
                </a:tc>
                <a:tc rowSpan="2">
                  <a:txBody>
                    <a:bodyPr/>
                    <a:lstStyle/>
                    <a:p>
                      <a:pPr algn="l" fontAlgn="ctr"/>
                      <a:r>
                        <a:rPr lang="ja-JP" altLang="en-US" sz="1400" u="none" strike="noStrike" dirty="0">
                          <a:effectLst/>
                          <a:latin typeface="+mn-ea"/>
                          <a:ea typeface="+mn-ea"/>
                        </a:rPr>
                        <a:t>進行性</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rowSpan="2">
                  <a:txBody>
                    <a:bodyPr/>
                    <a:lstStyle/>
                    <a:p>
                      <a:pPr algn="l" fontAlgn="ctr"/>
                      <a:r>
                        <a:rPr lang="ja-JP" altLang="en-US" sz="1400" u="none" strike="noStrike" dirty="0" smtClean="0">
                          <a:effectLst/>
                          <a:latin typeface="+mn-ea"/>
                          <a:ea typeface="+mn-ea"/>
                        </a:rPr>
                        <a:t>・進行</a:t>
                      </a:r>
                      <a:r>
                        <a:rPr lang="ja-JP" altLang="en-US" sz="1400" u="none" strike="noStrike" dirty="0">
                          <a:effectLst/>
                          <a:latin typeface="+mn-ea"/>
                          <a:ea typeface="+mn-ea"/>
                        </a:rPr>
                        <a:t>が早い、または脆性的な破壊を伴う</a:t>
                      </a:r>
                      <a:r>
                        <a:rPr lang="ja-JP" altLang="en-US" sz="1400" u="none" strike="noStrike" dirty="0" smtClean="0">
                          <a:effectLst/>
                          <a:latin typeface="+mn-ea"/>
                          <a:ea typeface="+mn-ea"/>
                        </a:rPr>
                        <a:t>もの</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劣化の早い損傷（塩害、疲労）</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塩害や疲労の疑いのある</a:t>
                      </a:r>
                      <a:r>
                        <a:rPr lang="ja-JP" altLang="en-US" sz="1400" u="none" strike="noStrike" dirty="0" smtClean="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latin typeface="+mn-ea"/>
                          <a:ea typeface="+mn-ea"/>
                        </a:rPr>
                        <a:t>適用基準による要因と</a:t>
                      </a:r>
                      <a:r>
                        <a:rPr lang="ja-JP" altLang="en-US" sz="1400" u="none" strike="noStrike" dirty="0">
                          <a:effectLst/>
                          <a:latin typeface="+mn-ea"/>
                          <a:ea typeface="+mn-ea"/>
                        </a:rPr>
                        <a:t>共通</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r>
              <a:tr h="114346">
                <a:tc vMerge="1">
                  <a:txBody>
                    <a:bodyPr/>
                    <a:lstStyle/>
                    <a:p>
                      <a:pPr algn="l" fontAlgn="ctr"/>
                      <a:endParaRPr lang="ja-JP" altLang="en-US" sz="1400" b="0" i="0" u="none" strike="noStrike">
                        <a:solidFill>
                          <a:srgbClr val="000000"/>
                        </a:solidFill>
                        <a:effectLst/>
                        <a:latin typeface="+mn-ea"/>
                        <a:ea typeface="+mn-ea"/>
                      </a:endParaRPr>
                    </a:p>
                  </a:txBody>
                  <a:tcPr marL="6148" marR="6148" marT="6148" marB="0" anchor="ctr"/>
                </a:tc>
                <a:tc vMerge="1">
                  <a:txBody>
                    <a:bodyPr/>
                    <a:lstStyle/>
                    <a:p>
                      <a:pPr algn="l" fontAlgn="ctr"/>
                      <a:endParaRPr lang="ja-JP" altLang="en-US" sz="1400" b="0" i="0" u="none" strike="noStrike">
                        <a:solidFill>
                          <a:srgbClr val="000000"/>
                        </a:solidFill>
                        <a:effectLst/>
                        <a:latin typeface="+mn-ea"/>
                        <a:ea typeface="+mn-ea"/>
                      </a:endParaRPr>
                    </a:p>
                  </a:txBody>
                  <a:tcPr marL="6148" marR="6148" marT="6148" marB="0" anchor="ct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400" u="none" strike="noStrike" dirty="0">
                          <a:effectLst/>
                          <a:latin typeface="+mn-ea"/>
                          <a:ea typeface="+mn-ea"/>
                        </a:rPr>
                        <a:t>トラス橋等の小型材片の多い</a:t>
                      </a:r>
                      <a:r>
                        <a:rPr lang="ja-JP" altLang="en-US" sz="1400" u="none" strike="noStrike" dirty="0" smtClean="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latin typeface="+mn-ea"/>
                          <a:ea typeface="+mn-ea"/>
                        </a:rPr>
                        <a:t>トラス橋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r>
              <a:tr h="442628">
                <a:tc vMerge="1">
                  <a:txBody>
                    <a:bodyPr/>
                    <a:lstStyle/>
                    <a:p>
                      <a:pPr algn="l" fontAlgn="ctr"/>
                      <a:endParaRPr lang="ja-JP" altLang="en-US" sz="1400" b="0" i="0" u="none" strike="noStrike" dirty="0">
                        <a:solidFill>
                          <a:srgbClr val="000000"/>
                        </a:solidFill>
                        <a:effectLst/>
                        <a:latin typeface="+mn-ea"/>
                        <a:ea typeface="+mn-ea"/>
                      </a:endParaRPr>
                    </a:p>
                  </a:txBody>
                  <a:tcPr marL="6148" marR="6148" marT="6148" marB="0" anchor="ctr"/>
                </a:tc>
                <a:tc vMerge="1">
                  <a:txBody>
                    <a:bodyPr/>
                    <a:lstStyle/>
                    <a:p>
                      <a:pPr algn="l" fontAlgn="ctr"/>
                      <a:endParaRPr lang="ja-JP" altLang="en-US" sz="1400" b="0" i="0" u="none" strike="noStrike">
                        <a:solidFill>
                          <a:srgbClr val="000000"/>
                        </a:solidFill>
                        <a:effectLst/>
                        <a:latin typeface="+mn-ea"/>
                        <a:ea typeface="+mn-ea"/>
                      </a:endParaRPr>
                    </a:p>
                  </a:txBody>
                  <a:tcPr marL="6148" marR="6148" marT="6148" marB="0" anchor="ctr"/>
                </a:tc>
                <a:tc rowSpan="2">
                  <a:txBody>
                    <a:bodyPr/>
                    <a:lstStyle/>
                    <a:p>
                      <a:pPr algn="l" fontAlgn="ctr"/>
                      <a:r>
                        <a:rPr lang="ja-JP" altLang="en-US" sz="1400" u="none" strike="noStrike" dirty="0">
                          <a:effectLst/>
                          <a:latin typeface="+mn-ea"/>
                          <a:ea typeface="+mn-ea"/>
                        </a:rPr>
                        <a:t>履歴</a:t>
                      </a:r>
                      <a:endParaRPr lang="ja-JP" altLang="en-US" sz="1400" b="0" i="0" u="none" strike="noStrike" dirty="0">
                        <a:solidFill>
                          <a:srgbClr val="000000"/>
                        </a:solidFill>
                        <a:effectLst/>
                        <a:latin typeface="+mn-ea"/>
                        <a:ea typeface="+mn-ea"/>
                      </a:endParaRPr>
                    </a:p>
                    <a:p>
                      <a:pPr algn="l" fontAlgn="ctr"/>
                      <a:r>
                        <a:rPr lang="ja-JP" altLang="en-US" sz="140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latin typeface="+mn-ea"/>
                          <a:ea typeface="+mn-ea"/>
                        </a:rPr>
                        <a:t>・長期間の使用に伴い経年的な損傷の可能性</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経過年数</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建設後７０年を超える高齢化</a:t>
                      </a:r>
                      <a:r>
                        <a:rPr lang="ja-JP" altLang="en-US" sz="1400" u="none" strike="noStrike" dirty="0" smtClean="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r>
              <a:tr h="331971">
                <a:tc vMerge="1">
                  <a:txBody>
                    <a:bodyPr/>
                    <a:lstStyle/>
                    <a:p>
                      <a:pPr algn="l" fontAlgn="ctr"/>
                      <a:endParaRPr lang="ja-JP" altLang="en-US" sz="1400" b="0" i="0" u="none" strike="noStrike">
                        <a:solidFill>
                          <a:srgbClr val="000000"/>
                        </a:solidFill>
                        <a:effectLst/>
                        <a:latin typeface="+mn-ea"/>
                        <a:ea typeface="+mn-ea"/>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mn-ea"/>
                        <a:ea typeface="+mn-ea"/>
                      </a:endParaRPr>
                    </a:p>
                  </a:txBody>
                  <a:tcPr marL="6148" marR="6148" marT="6148" marB="0" anchor="ctr"/>
                </a:tc>
                <a:tc vMerge="1">
                  <a:txBody>
                    <a:bodyPr/>
                    <a:lstStyle/>
                    <a:p>
                      <a:pPr algn="l" fontAlgn="ctr"/>
                      <a:endParaRPr lang="ja-JP" altLang="en-US" sz="1400" b="0" i="0" u="none" strike="noStrike">
                        <a:solidFill>
                          <a:srgbClr val="000000"/>
                        </a:solidFill>
                        <a:effectLst/>
                        <a:latin typeface="+mn-ea"/>
                        <a:ea typeface="+mn-ea"/>
                      </a:endParaRPr>
                    </a:p>
                  </a:txBody>
                  <a:tcPr marL="6148" marR="6148" marT="6148" marB="0" anchor="ctr"/>
                </a:tc>
                <a:tc>
                  <a:txBody>
                    <a:bodyPr/>
                    <a:lstStyle/>
                    <a:p>
                      <a:pPr algn="l" fontAlgn="ctr"/>
                      <a:r>
                        <a:rPr lang="ja-JP" altLang="en-US" sz="1400" u="none" strike="noStrike" dirty="0" smtClean="0">
                          <a:effectLst/>
                          <a:latin typeface="+mn-ea"/>
                          <a:ea typeface="+mn-ea"/>
                        </a:rPr>
                        <a:t>・疲労</a:t>
                      </a:r>
                      <a:r>
                        <a:rPr lang="ja-JP" altLang="en-US" sz="1400" u="none" strike="noStrike" dirty="0">
                          <a:effectLst/>
                          <a:latin typeface="+mn-ea"/>
                          <a:ea typeface="+mn-ea"/>
                        </a:rPr>
                        <a:t>では</a:t>
                      </a:r>
                      <a:r>
                        <a:rPr lang="ja-JP" altLang="en-US" sz="1400" u="none" strike="noStrike" dirty="0" smtClean="0">
                          <a:effectLst/>
                          <a:latin typeface="+mn-ea"/>
                          <a:ea typeface="+mn-ea"/>
                        </a:rPr>
                        <a:t>、局所的対策後に近傍の損傷</a:t>
                      </a:r>
                      <a:r>
                        <a:rPr lang="ja-JP" altLang="en-US" sz="1400" u="none" strike="noStrike" dirty="0">
                          <a:effectLst/>
                          <a:latin typeface="+mn-ea"/>
                          <a:ea typeface="+mn-ea"/>
                        </a:rPr>
                        <a:t>が発生または</a:t>
                      </a:r>
                      <a:r>
                        <a:rPr lang="ja-JP" altLang="en-US" sz="1400" u="none" strike="noStrike" dirty="0" smtClean="0">
                          <a:effectLst/>
                          <a:latin typeface="+mn-ea"/>
                          <a:ea typeface="+mn-ea"/>
                        </a:rPr>
                        <a:t>進行</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交通量、経過年数</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latin typeface="+mn-ea"/>
                          <a:ea typeface="+mn-ea"/>
                        </a:rPr>
                        <a:t>疲労の疑いのある橋梁</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smtClean="0">
                          <a:effectLst/>
                          <a:latin typeface="+mn-ea"/>
                          <a:ea typeface="+mn-ea"/>
                        </a:rPr>
                        <a:t>適用基準による要因と</a:t>
                      </a:r>
                      <a:r>
                        <a:rPr lang="ja-JP" altLang="en-US" sz="1400" u="none" strike="noStrike" dirty="0">
                          <a:effectLst/>
                          <a:latin typeface="+mn-ea"/>
                          <a:ea typeface="+mn-ea"/>
                        </a:rPr>
                        <a:t>共通</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20000"/>
                        <a:lumOff val="80000"/>
                      </a:schemeClr>
                    </a:solidFill>
                  </a:tcPr>
                </a:tc>
              </a:tr>
              <a:tr h="331971">
                <a:tc vMerge="1">
                  <a:txBody>
                    <a:bodyPr/>
                    <a:lstStyle/>
                    <a:p>
                      <a:pPr algn="l" fontAlgn="ctr"/>
                      <a:endParaRPr lang="ja-JP" altLang="en-US" sz="1400" b="0" i="0" u="none" strike="noStrike">
                        <a:solidFill>
                          <a:srgbClr val="000000"/>
                        </a:solidFill>
                        <a:effectLst/>
                        <a:latin typeface="+mn-ea"/>
                        <a:ea typeface="+mn-ea"/>
                      </a:endParaRPr>
                    </a:p>
                  </a:txBody>
                  <a:tcPr marL="6148" marR="6148" marT="6148" marB="0" anchor="ctr"/>
                </a:tc>
                <a:tc vMerge="1">
                  <a:txBody>
                    <a:bodyPr/>
                    <a:lstStyle/>
                    <a:p>
                      <a:pPr algn="l" fontAlgn="ctr"/>
                      <a:endParaRPr lang="ja-JP" altLang="en-US" sz="1400" b="0" i="0" u="none" strike="noStrike">
                        <a:solidFill>
                          <a:srgbClr val="000000"/>
                        </a:solidFill>
                        <a:effectLst/>
                        <a:latin typeface="+mn-ea"/>
                        <a:ea typeface="+mn-ea"/>
                      </a:endParaRPr>
                    </a:p>
                  </a:txBody>
                  <a:tcPr marL="6148" marR="6148" marT="6148" marB="0" anchor="ctr"/>
                </a:tc>
                <a:tc>
                  <a:txBody>
                    <a:bodyPr/>
                    <a:lstStyle/>
                    <a:p>
                      <a:pPr algn="l" fontAlgn="ctr"/>
                      <a:r>
                        <a:rPr lang="ja-JP" altLang="en-US" sz="1400" u="none" strike="noStrike" dirty="0">
                          <a:effectLst/>
                          <a:latin typeface="+mn-ea"/>
                          <a:ea typeface="+mn-ea"/>
                        </a:rPr>
                        <a:t>再劣化</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latin typeface="+mn-ea"/>
                          <a:ea typeface="+mn-ea"/>
                        </a:rPr>
                        <a:t>・短期間に</a:t>
                      </a:r>
                      <a:r>
                        <a:rPr lang="ja-JP" altLang="en-US" sz="1400" u="none" strike="noStrike" dirty="0">
                          <a:effectLst/>
                          <a:latin typeface="+mn-ea"/>
                          <a:ea typeface="+mn-ea"/>
                        </a:rPr>
                        <a:t>繰り返し対策が必要となる</a:t>
                      </a:r>
                      <a:r>
                        <a:rPr lang="ja-JP" altLang="en-US" sz="1400" u="none" strike="noStrike" dirty="0" smtClean="0">
                          <a:effectLst/>
                          <a:latin typeface="+mn-ea"/>
                          <a:ea typeface="+mn-ea"/>
                        </a:rPr>
                        <a:t>橋梁</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過去に補強、補修された</a:t>
                      </a:r>
                      <a:r>
                        <a:rPr lang="ja-JP" altLang="en-US" sz="1400" u="none" strike="noStrike" dirty="0" smtClean="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補修履歴のある</a:t>
                      </a:r>
                      <a:r>
                        <a:rPr lang="ja-JP" altLang="en-US" sz="1400" u="none" strike="noStrike" dirty="0" smtClean="0">
                          <a:effectLst/>
                          <a:latin typeface="+mn-ea"/>
                          <a:ea typeface="+mn-ea"/>
                        </a:rPr>
                        <a:t>橋</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6148" marR="6148" marT="6148" marB="0" anchor="ctr">
                    <a:solidFill>
                      <a:schemeClr val="accent2">
                        <a:lumMod val="60000"/>
                        <a:lumOff val="40000"/>
                      </a:schemeClr>
                    </a:solidFill>
                  </a:tcPr>
                </a:tc>
              </a:tr>
            </a:tbl>
          </a:graphicData>
        </a:graphic>
      </p:graphicFrame>
      <p:sp>
        <p:nvSpPr>
          <p:cNvPr id="9" name="テキスト ボックス 8"/>
          <p:cNvSpPr txBox="1"/>
          <p:nvPr/>
        </p:nvSpPr>
        <p:spPr>
          <a:xfrm>
            <a:off x="611560" y="112474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４）機能不足の検討</a:t>
            </a:r>
            <a:r>
              <a:rPr lang="ja-JP" altLang="en-US" sz="2400" dirty="0" smtClean="0">
                <a:latin typeface="HGSｺﾞｼｯｸM" panose="020B0600000000000000" pitchFamily="50" charset="-128"/>
                <a:ea typeface="HGSｺﾞｼｯｸM" panose="020B0600000000000000" pitchFamily="50" charset="-128"/>
              </a:rPr>
              <a:t>項目の</a:t>
            </a:r>
            <a:r>
              <a:rPr lang="ja-JP" altLang="en-US" sz="2400" dirty="0">
                <a:latin typeface="HGSｺﾞｼｯｸM" panose="020B0600000000000000" pitchFamily="50" charset="-128"/>
                <a:ea typeface="HGSｺﾞｼｯｸM" panose="020B0600000000000000" pitchFamily="50" charset="-128"/>
              </a:rPr>
              <a:t>整理</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Tree>
    <p:extLst>
      <p:ext uri="{BB962C8B-B14F-4D97-AF65-F5344CB8AC3E}">
        <p14:creationId xmlns:p14="http://schemas.microsoft.com/office/powerpoint/2010/main" val="531104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2108031879"/>
              </p:ext>
            </p:extLst>
          </p:nvPr>
        </p:nvGraphicFramePr>
        <p:xfrm>
          <a:off x="433001" y="1789600"/>
          <a:ext cx="8229600" cy="3511608"/>
        </p:xfrm>
        <a:graphic>
          <a:graphicData uri="http://schemas.openxmlformats.org/drawingml/2006/table">
            <a:tbl>
              <a:tblPr>
                <a:tableStyleId>{5C22544A-7EE6-4342-B048-85BDC9FD1C3A}</a:tableStyleId>
              </a:tblPr>
              <a:tblGrid>
                <a:gridCol w="466591"/>
                <a:gridCol w="432048"/>
                <a:gridCol w="504056"/>
                <a:gridCol w="1728192"/>
                <a:gridCol w="1368152"/>
                <a:gridCol w="2376264"/>
                <a:gridCol w="1354297"/>
              </a:tblGrid>
              <a:tr h="215166">
                <a:tc>
                  <a:txBody>
                    <a:bodyPr/>
                    <a:lstStyle/>
                    <a:p>
                      <a:pPr algn="ctr" fontAlgn="ctr"/>
                      <a:r>
                        <a:rPr lang="ja-JP" altLang="en-US" sz="1600" u="none" strike="noStrike" dirty="0">
                          <a:solidFill>
                            <a:schemeClr val="bg1"/>
                          </a:solidFill>
                          <a:effectLst/>
                        </a:rPr>
                        <a:t>視点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要因</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考え方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検討項目</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グループ</a:t>
                      </a:r>
                      <a:endParaRPr lang="en-US" altLang="ja-JP" sz="1600" u="none" strike="noStrike" dirty="0" smtClean="0">
                        <a:solidFill>
                          <a:schemeClr val="bg1"/>
                        </a:solidFill>
                        <a:effectLst/>
                      </a:endParaRPr>
                    </a:p>
                    <a:p>
                      <a:pPr algn="ctr" fontAlgn="ctr"/>
                      <a:r>
                        <a:rPr lang="ja-JP" altLang="en-US" sz="1600" u="none" strike="noStrike" dirty="0" smtClean="0">
                          <a:solidFill>
                            <a:schemeClr val="bg1"/>
                          </a:solidFill>
                          <a:effectLst/>
                        </a:rPr>
                        <a:t>の対象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備考</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r>
              <a:tr h="331971">
                <a:tc rowSpan="5">
                  <a:txBody>
                    <a:bodyPr/>
                    <a:lstStyle/>
                    <a:p>
                      <a:pPr algn="ctr" fontAlgn="ctr"/>
                      <a:r>
                        <a:rPr lang="ja-JP" altLang="en-US" sz="1400" u="none" strike="noStrike" dirty="0">
                          <a:effectLst/>
                        </a:rPr>
                        <a:t>機能的</a:t>
                      </a:r>
                      <a:r>
                        <a:rPr lang="ja-JP" altLang="en-US" sz="1400" u="none" strike="noStrike" dirty="0" smtClean="0">
                          <a:effectLst/>
                        </a:rPr>
                        <a:t>視点</a:t>
                      </a:r>
                      <a:r>
                        <a:rPr lang="ja-JP" altLang="en-US" sz="1400" u="none" strike="noStrike" dirty="0">
                          <a:effectLst/>
                        </a:rPr>
                        <a:t>　</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rowSpan="5">
                  <a:txBody>
                    <a:bodyPr/>
                    <a:lstStyle/>
                    <a:p>
                      <a:pPr algn="ctr" fontAlgn="ctr"/>
                      <a:r>
                        <a:rPr lang="ja-JP" altLang="en-US" sz="1400" u="none" strike="noStrike" dirty="0" smtClean="0">
                          <a:effectLst/>
                        </a:rPr>
                        <a:t>適用基準による要因</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rowSpan="5">
                  <a:txBody>
                    <a:bodyPr/>
                    <a:lstStyle/>
                    <a:p>
                      <a:pPr algn="ctr" fontAlgn="ctr"/>
                      <a:r>
                        <a:rPr lang="ja-JP" altLang="en-US" sz="1400" u="none" strike="noStrike" dirty="0">
                          <a:effectLst/>
                        </a:rPr>
                        <a:t>耐久</a:t>
                      </a:r>
                      <a:r>
                        <a:rPr lang="ja-JP" altLang="en-US" sz="1400" u="none" strike="noStrike" dirty="0" smtClean="0">
                          <a:effectLst/>
                        </a:rPr>
                        <a:t>性能</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rowSpan="3">
                  <a:txBody>
                    <a:bodyPr/>
                    <a:lstStyle/>
                    <a:p>
                      <a:pPr algn="l" fontAlgn="ctr"/>
                      <a:r>
                        <a:rPr lang="ja-JP" altLang="en-US" sz="1400" u="none" strike="noStrike" dirty="0" smtClean="0">
                          <a:effectLst/>
                        </a:rPr>
                        <a:t>・上部</a:t>
                      </a:r>
                      <a:r>
                        <a:rPr lang="ja-JP" altLang="en-US" sz="1400" u="none" strike="noStrike" dirty="0">
                          <a:effectLst/>
                        </a:rPr>
                        <a:t>構造（床版含む）の疲労により、変形・亀裂・抜け落ち</a:t>
                      </a:r>
                      <a:r>
                        <a:rPr lang="ja-JP" altLang="en-US" sz="1400" u="none" strike="noStrike" dirty="0" smtClean="0">
                          <a:effectLst/>
                        </a:rPr>
                        <a:t>など</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鋼橋＿主桁等（道路橋示方書　平成</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１４</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適用</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前）</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rPr>
                        <a:t>交通量の</a:t>
                      </a:r>
                      <a:r>
                        <a:rPr lang="ja-JP" altLang="en-US" sz="1400" u="none" strike="noStrike" dirty="0" smtClean="0">
                          <a:effectLst/>
                        </a:rPr>
                        <a:t>多い道路で、平成１４年道路橋示方書適用前の</a:t>
                      </a:r>
                      <a:r>
                        <a:rPr lang="ja-JP" altLang="en-US" sz="1400" u="none" strike="noStrike" dirty="0">
                          <a:effectLst/>
                        </a:rPr>
                        <a:t>鋼橋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en-US" altLang="ja-JP" sz="1400" u="none" strike="noStrike" dirty="0" smtClean="0">
                          <a:effectLst/>
                        </a:rPr>
                        <a:t>H14</a:t>
                      </a:r>
                      <a:r>
                        <a:rPr lang="ja-JP" altLang="en-US" sz="1400" u="none" strike="noStrike" dirty="0" smtClean="0">
                          <a:effectLst/>
                        </a:rPr>
                        <a:t>道示より疲労設計</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r>
              <a:tr h="331971">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鋼橋＿鋼床版（道路橋示方書　昭和</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４７</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適用前</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rPr>
                        <a:t>交通量の</a:t>
                      </a:r>
                      <a:r>
                        <a:rPr lang="ja-JP" altLang="en-US" sz="1400" u="none" strike="noStrike" dirty="0" smtClean="0">
                          <a:effectLst/>
                        </a:rPr>
                        <a:t>多い道路で、昭和４７年道路橋示方書適用前の</a:t>
                      </a:r>
                      <a:r>
                        <a:rPr lang="ja-JP" altLang="en-US" sz="1400" u="none" strike="noStrike" dirty="0">
                          <a:effectLst/>
                        </a:rPr>
                        <a:t>鋼床版を有する鋼橋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en-US" altLang="ja-JP" sz="1400" u="none" strike="noStrike" dirty="0" smtClean="0">
                          <a:effectLst/>
                        </a:rPr>
                        <a:t>S47</a:t>
                      </a:r>
                      <a:r>
                        <a:rPr lang="ja-JP" altLang="en-US" sz="1400" u="none" strike="noStrike" dirty="0" smtClean="0">
                          <a:effectLst/>
                        </a:rPr>
                        <a:t>道示より</a:t>
                      </a:r>
                      <a:r>
                        <a:rPr lang="ja-JP" altLang="en-US" sz="1400" u="none" strike="noStrike" dirty="0">
                          <a:effectLst/>
                        </a:rPr>
                        <a:t>鋼床版の</a:t>
                      </a:r>
                      <a:r>
                        <a:rPr lang="ja-JP" altLang="en-US" sz="1400" u="none" strike="noStrike" dirty="0" smtClean="0">
                          <a:effectLst/>
                        </a:rPr>
                        <a:t>疲労設計</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r>
              <a:tr h="331971">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鋼橋＿ＲＣ床版（道路橋示方書　昭和</a:t>
                      </a:r>
                      <a:r>
                        <a:rPr lang="ja-JP" altLang="en-US" sz="1400" b="0" i="0" u="none" strike="noStrike" dirty="0" smtClean="0">
                          <a:solidFill>
                            <a:srgbClr val="000000"/>
                          </a:solidFill>
                          <a:effectLst/>
                          <a:latin typeface="ＭＳ Ｐゴシック" panose="020B0600070205080204" pitchFamily="50" charset="-128"/>
                          <a:ea typeface="+mn-ea"/>
                        </a:rPr>
                        <a:t>４７</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r>
                        <a:rPr lang="ja-JP" altLang="en-US" sz="1400" b="0" i="0" u="none" strike="noStrike" dirty="0" smtClean="0">
                          <a:solidFill>
                            <a:srgbClr val="000000"/>
                          </a:solidFill>
                          <a:effectLst/>
                          <a:latin typeface="ＭＳ Ｐゴシック" panose="020B0600070205080204" pitchFamily="50" charset="-128"/>
                          <a:ea typeface="+mn-ea"/>
                        </a:rPr>
                        <a:t>適用前</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rPr>
                        <a:t>交通量の</a:t>
                      </a:r>
                      <a:r>
                        <a:rPr lang="ja-JP" altLang="en-US" sz="1400" u="none" strike="noStrike" dirty="0" smtClean="0">
                          <a:effectLst/>
                        </a:rPr>
                        <a:t>多い道路で、昭和４７年道路橋示方書適用前のＲＣ</a:t>
                      </a:r>
                      <a:r>
                        <a:rPr lang="ja-JP" altLang="en-US" sz="1400" u="none" strike="noStrike" dirty="0">
                          <a:effectLst/>
                        </a:rPr>
                        <a:t>床版を有する鋼橋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en-US" altLang="ja-JP" sz="1400" u="none" strike="noStrike" dirty="0" smtClean="0">
                          <a:effectLst/>
                        </a:rPr>
                        <a:t>S47</a:t>
                      </a:r>
                      <a:r>
                        <a:rPr lang="ja-JP" altLang="en-US" sz="1400" u="none" strike="noStrike" dirty="0" smtClean="0">
                          <a:effectLst/>
                        </a:rPr>
                        <a:t>道示より前の道示は</a:t>
                      </a:r>
                      <a:r>
                        <a:rPr lang="ja-JP" altLang="en-US" sz="1400" u="none" strike="noStrike" dirty="0">
                          <a:effectLst/>
                        </a:rPr>
                        <a:t>、床版厚</a:t>
                      </a:r>
                      <a:r>
                        <a:rPr lang="ja-JP" altLang="en-US" sz="1400" u="none" strike="noStrike" dirty="0" smtClean="0">
                          <a:effectLst/>
                        </a:rPr>
                        <a:t>及びかぶりが</a:t>
                      </a:r>
                      <a:r>
                        <a:rPr lang="ja-JP" altLang="en-US" sz="1400" u="none" strike="noStrike" dirty="0">
                          <a:effectLst/>
                        </a:rPr>
                        <a:t>小さく、鉄筋も丸鋼を使用</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r>
              <a:tr h="222543">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rowSpan="2">
                  <a:txBody>
                    <a:bodyPr/>
                    <a:lstStyle/>
                    <a:p>
                      <a:pPr algn="l" fontAlgn="ctr"/>
                      <a:r>
                        <a:rPr lang="ja-JP" altLang="en-US" sz="1400" u="none" strike="noStrike" dirty="0" smtClean="0">
                          <a:effectLst/>
                        </a:rPr>
                        <a:t>・塩害</a:t>
                      </a:r>
                      <a:r>
                        <a:rPr lang="ja-JP" altLang="en-US" sz="1400" u="none" strike="noStrike" dirty="0">
                          <a:effectLst/>
                        </a:rPr>
                        <a:t>対策として十分なかぶりや対策がされて</a:t>
                      </a:r>
                      <a:r>
                        <a:rPr lang="ja-JP" altLang="en-US" sz="1400" u="none" strike="noStrike" dirty="0" smtClean="0">
                          <a:effectLst/>
                        </a:rPr>
                        <a:t>いない橋梁</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rowSpan="2">
                  <a:txBody>
                    <a:bodyPr/>
                    <a:lstStyle/>
                    <a:p>
                      <a:pPr algn="l" fontAlgn="ctr"/>
                      <a:r>
                        <a:rPr lang="ja-JP" altLang="en-US" sz="1400" u="none" strike="noStrike" dirty="0">
                          <a:effectLst/>
                        </a:rPr>
                        <a:t>塩害を受けるコンクリート橋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rPr>
                        <a:t>海岸線から</a:t>
                      </a:r>
                      <a:r>
                        <a:rPr lang="en-US" altLang="ja-JP" sz="1400" u="none" strike="noStrike" dirty="0">
                          <a:effectLst/>
                        </a:rPr>
                        <a:t>1</a:t>
                      </a:r>
                      <a:r>
                        <a:rPr lang="ja-JP" altLang="en-US" sz="1400" u="none" strike="noStrike" dirty="0">
                          <a:effectLst/>
                        </a:rPr>
                        <a:t>００ｍ以内のコンクリート橋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endPar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r>
              <a:tr h="114346">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400" u="none" strike="noStrike" dirty="0" smtClean="0">
                          <a:effectLst/>
                        </a:rPr>
                        <a:t>凍結防止剤等散布</a:t>
                      </a:r>
                      <a:r>
                        <a:rPr lang="ja-JP" altLang="en-US" sz="1400" u="none" strike="noStrike" dirty="0">
                          <a:effectLst/>
                        </a:rPr>
                        <a:t>路線の</a:t>
                      </a:r>
                      <a:r>
                        <a:rPr lang="ja-JP" altLang="en-US" sz="1400" u="none" strike="noStrike" dirty="0" smtClean="0">
                          <a:effectLst/>
                        </a:rPr>
                        <a:t>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rPr>
                        <a:t>　</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r>
            </a:tbl>
          </a:graphicData>
        </a:graphic>
      </p:graphicFrame>
      <p:sp>
        <p:nvSpPr>
          <p:cNvPr id="9" name="テキスト ボックス 8"/>
          <p:cNvSpPr txBox="1"/>
          <p:nvPr/>
        </p:nvSpPr>
        <p:spPr>
          <a:xfrm>
            <a:off x="611560" y="112474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４）機能不足の検討</a:t>
            </a:r>
            <a:r>
              <a:rPr lang="ja-JP" altLang="en-US" sz="2400" dirty="0" smtClean="0">
                <a:latin typeface="HGSｺﾞｼｯｸM" panose="020B0600000000000000" pitchFamily="50" charset="-128"/>
                <a:ea typeface="HGSｺﾞｼｯｸM" panose="020B0600000000000000" pitchFamily="50" charset="-128"/>
              </a:rPr>
              <a:t>項目の</a:t>
            </a:r>
            <a:r>
              <a:rPr lang="ja-JP" altLang="en-US" sz="2400" dirty="0">
                <a:latin typeface="HGSｺﾞｼｯｸM" panose="020B0600000000000000" pitchFamily="50" charset="-128"/>
                <a:ea typeface="HGSｺﾞｼｯｸM" panose="020B0600000000000000" pitchFamily="50" charset="-128"/>
              </a:rPr>
              <a:t>整理</a:t>
            </a:r>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spTree>
    <p:extLst>
      <p:ext uri="{BB962C8B-B14F-4D97-AF65-F5344CB8AC3E}">
        <p14:creationId xmlns:p14="http://schemas.microsoft.com/office/powerpoint/2010/main" val="3608287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968361910"/>
              </p:ext>
            </p:extLst>
          </p:nvPr>
        </p:nvGraphicFramePr>
        <p:xfrm>
          <a:off x="430708" y="1770554"/>
          <a:ext cx="8229600" cy="3386638"/>
        </p:xfrm>
        <a:graphic>
          <a:graphicData uri="http://schemas.openxmlformats.org/drawingml/2006/table">
            <a:tbl>
              <a:tblPr>
                <a:tableStyleId>{5C22544A-7EE6-4342-B048-85BDC9FD1C3A}</a:tableStyleId>
              </a:tblPr>
              <a:tblGrid>
                <a:gridCol w="468884"/>
                <a:gridCol w="504056"/>
                <a:gridCol w="576064"/>
                <a:gridCol w="2808312"/>
                <a:gridCol w="1368152"/>
                <a:gridCol w="1299201"/>
                <a:gridCol w="1204931"/>
              </a:tblGrid>
              <a:tr h="215166">
                <a:tc>
                  <a:txBody>
                    <a:bodyPr/>
                    <a:lstStyle/>
                    <a:p>
                      <a:pPr algn="ctr" fontAlgn="ctr"/>
                      <a:r>
                        <a:rPr lang="ja-JP" altLang="en-US" sz="1600" u="none" strike="noStrike" dirty="0">
                          <a:solidFill>
                            <a:schemeClr val="bg1"/>
                          </a:solidFill>
                          <a:effectLst/>
                        </a:rPr>
                        <a:t>視点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要因</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a:solidFill>
                            <a:schemeClr val="bg1"/>
                          </a:solidFill>
                          <a:effectLst/>
                        </a:rPr>
                        <a:t>考え方</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latin typeface="ＭＳ Ｐゴシック 本文"/>
                        </a:rPr>
                        <a:t>検討項目</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グループ</a:t>
                      </a:r>
                      <a:endParaRPr lang="en-US" altLang="ja-JP" sz="1600" u="none" strike="noStrike" dirty="0" smtClean="0">
                        <a:solidFill>
                          <a:schemeClr val="bg1"/>
                        </a:solidFill>
                        <a:effectLst/>
                      </a:endParaRPr>
                    </a:p>
                    <a:p>
                      <a:pPr algn="ctr" fontAlgn="ctr"/>
                      <a:r>
                        <a:rPr lang="ja-JP" altLang="en-US" sz="1600" u="none" strike="noStrike" dirty="0" smtClean="0">
                          <a:solidFill>
                            <a:schemeClr val="bg1"/>
                          </a:solidFill>
                          <a:effectLst/>
                        </a:rPr>
                        <a:t>の対象</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c>
                  <a:txBody>
                    <a:bodyPr/>
                    <a:lstStyle/>
                    <a:p>
                      <a:pPr algn="ctr" fontAlgn="ctr"/>
                      <a:r>
                        <a:rPr lang="ja-JP" altLang="en-US" sz="1600" u="none" strike="noStrike" dirty="0" smtClean="0">
                          <a:solidFill>
                            <a:schemeClr val="bg1"/>
                          </a:solidFill>
                          <a:effectLst/>
                        </a:rPr>
                        <a:t>備考</a:t>
                      </a:r>
                      <a:endParaRPr lang="ja-JP" alt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50000"/>
                      </a:schemeClr>
                    </a:solidFill>
                  </a:tcPr>
                </a:tc>
              </a:tr>
              <a:tr h="734618">
                <a:tc rowSpan="5">
                  <a:txBody>
                    <a:bodyPr/>
                    <a:lstStyle/>
                    <a:p>
                      <a:pPr algn="ctr" fontAlgn="ctr"/>
                      <a:r>
                        <a:rPr lang="ja-JP" altLang="en-US" sz="1400" u="none" strike="noStrike" dirty="0">
                          <a:effectLst/>
                        </a:rPr>
                        <a:t>機能的</a:t>
                      </a:r>
                      <a:r>
                        <a:rPr lang="ja-JP" altLang="en-US" sz="1400" u="none" strike="noStrike" dirty="0" smtClean="0">
                          <a:effectLst/>
                        </a:rPr>
                        <a:t>視点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rowSpan="5">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適用基準による要因</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a:txBody>
                    <a:bodyPr/>
                    <a:lstStyle/>
                    <a:p>
                      <a:pPr algn="ctr" fontAlgn="ctr"/>
                      <a:r>
                        <a:rPr lang="ja-JP" altLang="en-US" sz="1400" u="none" strike="noStrike" dirty="0">
                          <a:effectLst/>
                        </a:rPr>
                        <a:t>河川阻害</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a:txBody>
                    <a:bodyPr/>
                    <a:lstStyle/>
                    <a:p>
                      <a:pPr algn="l" fontAlgn="ctr"/>
                      <a:r>
                        <a:rPr lang="ja-JP" altLang="en-US" sz="1400" u="none" strike="noStrike" dirty="0" smtClean="0">
                          <a:effectLst/>
                        </a:rPr>
                        <a:t>・河川</a:t>
                      </a:r>
                      <a:r>
                        <a:rPr lang="ja-JP" altLang="en-US" sz="1400" u="none" strike="noStrike" dirty="0">
                          <a:effectLst/>
                        </a:rPr>
                        <a:t>を渡る橋梁で、現行の基準径間</a:t>
                      </a:r>
                      <a:r>
                        <a:rPr lang="ja-JP" altLang="en-US" sz="1400" u="none" strike="noStrike" dirty="0" smtClean="0">
                          <a:effectLst/>
                        </a:rPr>
                        <a:t>長不足、</a:t>
                      </a:r>
                      <a:r>
                        <a:rPr lang="ja-JP" altLang="en-US" sz="1400" u="none" strike="noStrike" dirty="0">
                          <a:effectLst/>
                        </a:rPr>
                        <a:t>河川</a:t>
                      </a:r>
                      <a:r>
                        <a:rPr lang="ja-JP" altLang="en-US" sz="1400" u="none" strike="noStrike" dirty="0" smtClean="0">
                          <a:effectLst/>
                        </a:rPr>
                        <a:t>阻害率の超過</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rPr>
                        <a:t>河川</a:t>
                      </a:r>
                      <a:r>
                        <a:rPr lang="ja-JP" altLang="en-US" sz="1400" u="none" strike="noStrike" dirty="0">
                          <a:effectLst/>
                        </a:rPr>
                        <a:t>を渡る</a:t>
                      </a:r>
                      <a:r>
                        <a:rPr lang="ja-JP" altLang="en-US" sz="1400" u="none" strike="noStrike" dirty="0" smtClean="0">
                          <a:effectLst/>
                        </a:rPr>
                        <a:t>橋</a:t>
                      </a:r>
                      <a:r>
                        <a:rPr lang="ja-JP" altLang="en-US" sz="1400" u="none" strike="noStrike" dirty="0">
                          <a:effectLst/>
                        </a:rPr>
                        <a:t/>
                      </a:r>
                      <a:br>
                        <a:rPr lang="ja-JP" altLang="en-US" sz="1400" u="none" strike="noStrike" dirty="0">
                          <a:effectLst/>
                        </a:rPr>
                      </a:b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rPr>
                        <a:t>複数径間の渡河橋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河川管理施設等構造令</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r>
              <a:tr h="331971">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ctr" fontAlgn="ct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tc>
                <a:tc>
                  <a:txBody>
                    <a:bodyPr/>
                    <a:lstStyle/>
                    <a:p>
                      <a:pPr algn="ctr" fontAlgn="ctr"/>
                      <a:r>
                        <a:rPr lang="ja-JP" altLang="en-US" sz="1400" u="none" strike="noStrike" dirty="0">
                          <a:effectLst/>
                        </a:rPr>
                        <a:t>幅員</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a:txBody>
                    <a:bodyPr/>
                    <a:lstStyle/>
                    <a:p>
                      <a:pPr algn="l" fontAlgn="ctr"/>
                      <a:r>
                        <a:rPr lang="ja-JP" altLang="en-US" sz="1400" u="none" strike="noStrike" dirty="0" smtClean="0">
                          <a:effectLst/>
                        </a:rPr>
                        <a:t>・拡幅事業</a:t>
                      </a:r>
                      <a:endParaRPr lang="en-US" altLang="ja-JP" sz="1400" u="none" strike="noStrike" dirty="0" smtClean="0">
                        <a:effectLst/>
                      </a:endParaRPr>
                    </a:p>
                    <a:p>
                      <a:pPr algn="l" fontAlgn="ctr"/>
                      <a:r>
                        <a:rPr lang="ja-JP" altLang="en-US" sz="1400" u="none" strike="noStrike" dirty="0" smtClean="0">
                          <a:effectLst/>
                        </a:rPr>
                        <a:t>・取付け道路と比べ、橋梁部のみ幅員減少</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rPr>
                        <a:t>交通ボトルネック</a:t>
                      </a:r>
                      <a:r>
                        <a:rPr lang="ja-JP" altLang="en-US" sz="1400" u="none" strike="noStrike" dirty="0" smtClean="0">
                          <a:effectLst/>
                        </a:rPr>
                        <a:t>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smtClean="0">
                          <a:effectLst/>
                        </a:rPr>
                        <a:t>取付道路と比べ</a:t>
                      </a:r>
                      <a:r>
                        <a:rPr lang="ja-JP" altLang="en-US" sz="1400" u="none" strike="noStrike" dirty="0">
                          <a:effectLst/>
                        </a:rPr>
                        <a:t>著しく幅員が狭い橋梁</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道路管理者判断</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r>
              <a:tr h="331971">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ctr"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tc>
                <a:tc rowSpan="3">
                  <a:txBody>
                    <a:bodyPr/>
                    <a:lstStyle/>
                    <a:p>
                      <a:pPr algn="ctr" fontAlgn="ctr"/>
                      <a:r>
                        <a:rPr lang="ja-JP" altLang="en-US" sz="1400" u="none" strike="noStrike" dirty="0">
                          <a:effectLst/>
                        </a:rPr>
                        <a:t>耐震</a:t>
                      </a:r>
                      <a:r>
                        <a:rPr lang="ja-JP" altLang="en-US" sz="1400" u="none" strike="noStrike" dirty="0" smtClean="0">
                          <a:effectLst/>
                        </a:rPr>
                        <a:t>性能</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vert="eaVert" anchor="ctr">
                    <a:solidFill>
                      <a:schemeClr val="accent2">
                        <a:lumMod val="60000"/>
                        <a:lumOff val="40000"/>
                      </a:schemeClr>
                    </a:solidFill>
                  </a:tcPr>
                </a:tc>
                <a:tc>
                  <a:txBody>
                    <a:bodyPr/>
                    <a:lstStyle/>
                    <a:p>
                      <a:pPr algn="l" fontAlgn="ctr"/>
                      <a:r>
                        <a:rPr lang="ja-JP" altLang="en-US" sz="1400" u="none" strike="noStrike" dirty="0" smtClean="0">
                          <a:effectLst/>
                        </a:rPr>
                        <a:t>・耐震対策が必要な橋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smtClean="0">
                          <a:effectLst/>
                        </a:rPr>
                        <a:t>耐震対策の対象橋</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rPr>
                        <a:t>耐震</a:t>
                      </a:r>
                      <a:r>
                        <a:rPr lang="ja-JP" altLang="en-US" sz="1400" u="none" strike="noStrike" dirty="0" smtClean="0">
                          <a:effectLst/>
                        </a:rPr>
                        <a:t>補強対象橋梁</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他の要因との複合</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r>
              <a:tr h="331971">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ja-JP" altLang="en-US" sz="1400" u="none" strike="noStrike" dirty="0" smtClean="0">
                          <a:effectLst/>
                        </a:rPr>
                        <a:t>・パイルベント構造は</a:t>
                      </a:r>
                      <a:r>
                        <a:rPr lang="ja-JP" altLang="en-US" sz="1400" u="none" strike="noStrike" dirty="0">
                          <a:effectLst/>
                        </a:rPr>
                        <a:t>、現行の河川構造令を逸脱、耐震補強費用が</a:t>
                      </a:r>
                      <a:r>
                        <a:rPr lang="ja-JP" altLang="en-US" sz="1400" u="none" strike="noStrike" dirty="0" smtClean="0">
                          <a:effectLst/>
                        </a:rPr>
                        <a:t>高い</a:t>
                      </a:r>
                      <a:endParaRPr lang="en-US" altLang="ja-JP" sz="1400" u="none" strike="noStrike" dirty="0" smtClean="0">
                        <a:effectLst/>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rPr>
                        <a:t>パイルベント橋脚</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r>
                        <a:rPr lang="ja-JP" altLang="en-US" sz="1400" u="none" strike="noStrike" dirty="0">
                          <a:effectLst/>
                        </a:rPr>
                        <a:t>パイルベント橋脚</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c>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20000"/>
                        <a:lumOff val="80000"/>
                      </a:schemeClr>
                    </a:solidFill>
                  </a:tcPr>
                </a:tc>
              </a:tr>
              <a:tr h="331971">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vMerge="1">
                  <a:txBody>
                    <a:bodyPr/>
                    <a:lstStyle/>
                    <a:p>
                      <a:pPr algn="l"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tc>
                <a:tc>
                  <a:txBody>
                    <a:bodyPr/>
                    <a:lstStyle/>
                    <a:p>
                      <a:pPr algn="l" fontAlgn="ctr"/>
                      <a:r>
                        <a:rPr lang="ja-JP" altLang="en-US" sz="1400" u="none" strike="noStrike" dirty="0" smtClean="0">
                          <a:effectLst/>
                        </a:rPr>
                        <a:t>・基礎</a:t>
                      </a:r>
                      <a:r>
                        <a:rPr lang="ja-JP" altLang="en-US" sz="1400" u="none" strike="noStrike" dirty="0">
                          <a:effectLst/>
                        </a:rPr>
                        <a:t>形式が木</a:t>
                      </a:r>
                      <a:r>
                        <a:rPr lang="ja-JP" altLang="en-US" sz="1400" u="none" strike="noStrike" dirty="0" smtClean="0">
                          <a:effectLst/>
                        </a:rPr>
                        <a:t>杭で、</a:t>
                      </a:r>
                      <a:r>
                        <a:rPr lang="ja-JP" altLang="en-US" sz="1400" u="none" strike="noStrike" dirty="0">
                          <a:effectLst/>
                        </a:rPr>
                        <a:t>耐震対策の必要な橋梁では</a:t>
                      </a:r>
                      <a:r>
                        <a:rPr lang="ja-JP" altLang="en-US" sz="1400" u="none" strike="noStrike" dirty="0" smtClean="0">
                          <a:effectLst/>
                        </a:rPr>
                        <a:t>、補強による荷重増加に伴い基礎</a:t>
                      </a:r>
                      <a:r>
                        <a:rPr lang="ja-JP" altLang="en-US" sz="1400" u="none" strike="noStrike" dirty="0">
                          <a:effectLst/>
                        </a:rPr>
                        <a:t>の</a:t>
                      </a:r>
                      <a:r>
                        <a:rPr lang="ja-JP" altLang="en-US" sz="1400" u="none" strike="noStrike" dirty="0" smtClean="0">
                          <a:effectLst/>
                        </a:rPr>
                        <a:t>耐力が不足</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rPr>
                        <a:t>木杭</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r>
                        <a:rPr lang="ja-JP" altLang="en-US" sz="1400" u="none" strike="noStrike" dirty="0">
                          <a:effectLst/>
                        </a:rPr>
                        <a:t>木杭</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c>
                  <a:txBody>
                    <a:bodyPr/>
                    <a:lstStyle/>
                    <a:p>
                      <a:pPr algn="l" fontAlgn="ct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148" marR="6148" marT="6148" marB="0" anchor="ctr">
                    <a:solidFill>
                      <a:schemeClr val="accent2">
                        <a:lumMod val="60000"/>
                        <a:lumOff val="40000"/>
                      </a:schemeClr>
                    </a:solidFill>
                  </a:tcPr>
                </a:tc>
              </a:tr>
            </a:tbl>
          </a:graphicData>
        </a:graphic>
      </p:graphicFrame>
      <p:sp>
        <p:nvSpPr>
          <p:cNvPr id="9" name="テキスト ボックス 8"/>
          <p:cNvSpPr txBox="1"/>
          <p:nvPr/>
        </p:nvSpPr>
        <p:spPr>
          <a:xfrm>
            <a:off x="611560" y="1124744"/>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４）機能不足の検討</a:t>
            </a:r>
            <a:r>
              <a:rPr lang="ja-JP" altLang="en-US" sz="2400" dirty="0" smtClean="0">
                <a:latin typeface="HGSｺﾞｼｯｸM" panose="020B0600000000000000" pitchFamily="50" charset="-128"/>
                <a:ea typeface="HGSｺﾞｼｯｸM" panose="020B0600000000000000" pitchFamily="50" charset="-128"/>
              </a:rPr>
              <a:t>項目の</a:t>
            </a:r>
            <a:r>
              <a:rPr lang="ja-JP" altLang="en-US" sz="2400" dirty="0">
                <a:latin typeface="HGSｺﾞｼｯｸM" panose="020B0600000000000000" pitchFamily="50" charset="-128"/>
                <a:ea typeface="HGSｺﾞｼｯｸM" panose="020B0600000000000000" pitchFamily="50" charset="-128"/>
              </a:rPr>
              <a:t>整理</a:t>
            </a: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Tree>
    <p:extLst>
      <p:ext uri="{BB962C8B-B14F-4D97-AF65-F5344CB8AC3E}">
        <p14:creationId xmlns:p14="http://schemas.microsoft.com/office/powerpoint/2010/main" val="1128398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17" name="テキスト ボックス 16"/>
          <p:cNvSpPr txBox="1"/>
          <p:nvPr/>
        </p:nvSpPr>
        <p:spPr>
          <a:xfrm>
            <a:off x="611560" y="112474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５）更新検討グループの設定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9" name="テキスト ボックス 8"/>
          <p:cNvSpPr txBox="1"/>
          <p:nvPr/>
        </p:nvSpPr>
        <p:spPr>
          <a:xfrm>
            <a:off x="611560" y="1508591"/>
            <a:ext cx="8136904" cy="2677656"/>
          </a:xfrm>
          <a:prstGeom prst="rect">
            <a:avLst/>
          </a:prstGeom>
          <a:noFill/>
        </p:spPr>
        <p:txBody>
          <a:bodyPr wrap="square" rtlCol="0">
            <a:spAutoFit/>
          </a:bodyPr>
          <a:lstStyle/>
          <a:p>
            <a:pPr marL="266700" indent="-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○機能不足の指標を検討するため、前項で整理した検討項目に関係する橋梁のグルーピングを行う</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indent="-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○各グループに属する橋梁群の情報から機能不足を判断するための指標</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抽出</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indent="-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○幅員不足や耐震対策等</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は別途検討</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66700" indent="-266700"/>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○現時点で顕在化していない検討項目については、考慮すべき事項の整理を行う</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1945697616"/>
              </p:ext>
            </p:extLst>
          </p:nvPr>
        </p:nvGraphicFramePr>
        <p:xfrm>
          <a:off x="814822" y="4797152"/>
          <a:ext cx="7931225" cy="870032"/>
        </p:xfrm>
        <a:graphic>
          <a:graphicData uri="http://schemas.openxmlformats.org/drawingml/2006/table">
            <a:tbl>
              <a:tblPr>
                <a:tableStyleId>{5C22544A-7EE6-4342-B048-85BDC9FD1C3A}</a:tableStyleId>
              </a:tblPr>
              <a:tblGrid>
                <a:gridCol w="1008112"/>
                <a:gridCol w="432048"/>
                <a:gridCol w="648072"/>
                <a:gridCol w="3240360"/>
                <a:gridCol w="2602633"/>
              </a:tblGrid>
              <a:tr h="154305">
                <a:tc>
                  <a:txBody>
                    <a:bodyPr/>
                    <a:lstStyle/>
                    <a:p>
                      <a:pPr algn="ctr" fontAlgn="ctr"/>
                      <a:r>
                        <a:rPr lang="ja-JP" altLang="en-US" sz="1400" b="0" u="none" strike="noStrike" dirty="0">
                          <a:solidFill>
                            <a:schemeClr val="bg1"/>
                          </a:solidFill>
                          <a:effectLst/>
                          <a:latin typeface="+mn-ea"/>
                          <a:ea typeface="+mn-ea"/>
                        </a:rPr>
                        <a:t>グループ名</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en-US" sz="1400" b="0" u="none" strike="noStrike" dirty="0">
                          <a:solidFill>
                            <a:schemeClr val="bg1"/>
                          </a:solidFill>
                          <a:effectLst/>
                          <a:latin typeface="+mn-ea"/>
                          <a:ea typeface="+mn-ea"/>
                        </a:rPr>
                        <a:t>NO</a:t>
                      </a:r>
                      <a:endParaRPr 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枝番</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対象橋梁</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指標</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検討</a:t>
                      </a: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内容</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（案</a:t>
                      </a:r>
                      <a:r>
                        <a:rPr lang="en-US" altLang="zh-TW"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a:t>
                      </a:r>
                      <a:endParaRPr lang="en-US" altLang="zh-TW" sz="14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8296" marR="8296" marT="8296" marB="0" anchor="ctr">
                    <a:solidFill>
                      <a:schemeClr val="accent2">
                        <a:lumMod val="50000"/>
                      </a:schemeClr>
                    </a:solidFill>
                  </a:tcPr>
                </a:tc>
              </a:tr>
              <a:tr h="462915">
                <a:tc>
                  <a:txBody>
                    <a:bodyPr/>
                    <a:lstStyle/>
                    <a:p>
                      <a:pPr algn="l" fontAlgn="ctr"/>
                      <a:r>
                        <a:rPr lang="ja-JP" altLang="en-US" sz="1400" b="0" u="none" strike="noStrike" dirty="0">
                          <a:effectLst/>
                          <a:latin typeface="+mn-ea"/>
                          <a:ea typeface="+mn-ea"/>
                        </a:rPr>
                        <a:t>高齢化</a:t>
                      </a:r>
                      <a:r>
                        <a:rPr lang="ja-JP" altLang="en-US" sz="1400" b="0" u="none" strike="noStrike" dirty="0" smtClean="0">
                          <a:effectLst/>
                          <a:latin typeface="+mn-ea"/>
                          <a:ea typeface="+mn-ea"/>
                        </a:rPr>
                        <a:t>橋梁</a:t>
                      </a:r>
                      <a:r>
                        <a:rPr lang="ja-JP" altLang="en-US" sz="1400" b="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c>
                  <a:txBody>
                    <a:bodyPr/>
                    <a:lstStyle/>
                    <a:p>
                      <a:pPr algn="ctr" fontAlgn="ctr"/>
                      <a:r>
                        <a:rPr lang="en-US" altLang="ja-JP" sz="1400" b="0" u="none" strike="noStrike" dirty="0" smtClean="0">
                          <a:effectLst/>
                          <a:latin typeface="+mn-ea"/>
                          <a:ea typeface="+mn-ea"/>
                        </a:rPr>
                        <a:t>1</a:t>
                      </a:r>
                      <a:r>
                        <a:rPr lang="ja-JP" altLang="en-US" sz="1400" b="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c>
                  <a:txBody>
                    <a:bodyPr/>
                    <a:lstStyle/>
                    <a:p>
                      <a:pPr algn="ctr" fontAlgn="ctr"/>
                      <a:r>
                        <a:rPr lang="en-US" altLang="ja-JP" sz="1400" b="0" u="none" strike="noStrike" dirty="0" smtClean="0">
                          <a:effectLst/>
                          <a:latin typeface="+mn-ea"/>
                          <a:ea typeface="+mn-ea"/>
                        </a:rPr>
                        <a:t>1</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c>
                  <a:txBody>
                    <a:bodyPr/>
                    <a:lstStyle/>
                    <a:p>
                      <a:pPr algn="l" fontAlgn="ctr"/>
                      <a:r>
                        <a:rPr lang="ja-JP" altLang="en-US" sz="1400" b="0" u="none" strike="noStrike" dirty="0">
                          <a:effectLst/>
                          <a:latin typeface="+mn-ea"/>
                          <a:ea typeface="+mn-ea"/>
                        </a:rPr>
                        <a:t>・建設後７０年以上経過する</a:t>
                      </a:r>
                      <a:r>
                        <a:rPr lang="ja-JP" altLang="en-US" sz="1400" b="0" u="none" strike="noStrike" dirty="0" smtClean="0">
                          <a:effectLst/>
                          <a:latin typeface="+mn-ea"/>
                          <a:ea typeface="+mn-ea"/>
                        </a:rPr>
                        <a:t>橋</a:t>
                      </a:r>
                      <a:endParaRPr lang="en-US" altLang="ja-JP" sz="1400" b="0" u="none" strike="noStrike" dirty="0" smtClean="0">
                        <a:effectLst/>
                        <a:latin typeface="+mn-ea"/>
                        <a:ea typeface="+mn-ea"/>
                      </a:endParaRPr>
                    </a:p>
                    <a:p>
                      <a:pPr algn="l" fontAlgn="ctr"/>
                      <a:r>
                        <a:rPr lang="ja-JP" altLang="en-US" sz="1400" b="0" u="none" strike="noStrike" dirty="0" smtClean="0">
                          <a:effectLst/>
                          <a:latin typeface="+mn-ea"/>
                          <a:ea typeface="+mn-ea"/>
                        </a:rPr>
                        <a:t>（</a:t>
                      </a:r>
                      <a:r>
                        <a:rPr lang="en-US" altLang="ja-JP" sz="1400" b="0" u="none" strike="noStrike" dirty="0" smtClean="0">
                          <a:effectLst/>
                          <a:latin typeface="+mn-ea"/>
                          <a:ea typeface="+mn-ea"/>
                        </a:rPr>
                        <a:t>RC</a:t>
                      </a:r>
                      <a:r>
                        <a:rPr lang="ja-JP" altLang="en-US" sz="1400" b="0" u="none" strike="noStrike" dirty="0" smtClean="0">
                          <a:effectLst/>
                          <a:latin typeface="+mn-ea"/>
                          <a:ea typeface="+mn-ea"/>
                        </a:rPr>
                        <a:t>橋</a:t>
                      </a:r>
                      <a:r>
                        <a:rPr lang="en-US" altLang="ja-JP" sz="1400" b="0" u="none" strike="noStrike" dirty="0" smtClean="0">
                          <a:effectLst/>
                          <a:latin typeface="+mn-ea"/>
                          <a:ea typeface="+mn-ea"/>
                        </a:rPr>
                        <a:t>,PC</a:t>
                      </a:r>
                      <a:r>
                        <a:rPr lang="ja-JP" altLang="en-US" sz="1400" b="0" u="none" strike="noStrike" dirty="0" smtClean="0">
                          <a:effectLst/>
                          <a:latin typeface="+mn-ea"/>
                          <a:ea typeface="+mn-ea"/>
                        </a:rPr>
                        <a:t>橋</a:t>
                      </a:r>
                      <a:r>
                        <a:rPr lang="en-US" altLang="ja-JP" sz="1400" b="0" u="none" strike="noStrike" dirty="0" smtClean="0">
                          <a:effectLst/>
                          <a:latin typeface="+mn-ea"/>
                          <a:ea typeface="+mn-ea"/>
                        </a:rPr>
                        <a:t>,</a:t>
                      </a:r>
                      <a:r>
                        <a:rPr lang="ja-JP" altLang="en-US" sz="1400" b="0" u="none" strike="noStrike" dirty="0" smtClean="0">
                          <a:effectLst/>
                          <a:latin typeface="+mn-ea"/>
                          <a:ea typeface="+mn-ea"/>
                        </a:rPr>
                        <a:t>鋼橋）</a:t>
                      </a:r>
                      <a:r>
                        <a:rPr lang="ja-JP" altLang="en-US" sz="1400" b="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c>
                  <a:txBody>
                    <a:bodyPr/>
                    <a:lstStyle/>
                    <a:p>
                      <a:pPr algn="l" fontAlgn="ctr"/>
                      <a:r>
                        <a:rPr lang="ja-JP" altLang="en-US" sz="1400" b="0" u="none" strike="noStrike" dirty="0">
                          <a:effectLst/>
                          <a:latin typeface="+mn-ea"/>
                          <a:ea typeface="+mn-ea"/>
                        </a:rPr>
                        <a:t>・損傷の種類・程度・発生</a:t>
                      </a:r>
                      <a:r>
                        <a:rPr lang="ja-JP" altLang="en-US" sz="1400" b="0" u="none" strike="noStrike" dirty="0" smtClean="0">
                          <a:effectLst/>
                          <a:latin typeface="+mn-ea"/>
                          <a:ea typeface="+mn-ea"/>
                        </a:rPr>
                        <a:t>箇所・</a:t>
                      </a:r>
                      <a:endParaRPr lang="ja-JP" altLang="en-US" sz="1400" b="0" i="0" u="none" strike="noStrike" dirty="0">
                        <a:solidFill>
                          <a:srgbClr val="000000"/>
                        </a:solidFill>
                        <a:effectLst/>
                        <a:latin typeface="+mn-ea"/>
                        <a:ea typeface="+mn-ea"/>
                      </a:endParaRPr>
                    </a:p>
                    <a:p>
                      <a:pPr algn="l" fontAlgn="ctr"/>
                      <a:r>
                        <a:rPr lang="ja-JP" altLang="en-US" sz="1400" b="0" u="none" strike="noStrike" dirty="0">
                          <a:effectLst/>
                          <a:latin typeface="+mn-ea"/>
                          <a:ea typeface="+mn-ea"/>
                        </a:rPr>
                        <a:t>　範囲</a:t>
                      </a:r>
                      <a:endParaRPr lang="ja-JP" altLang="en-US" sz="1400" b="0" i="0" u="none" strike="noStrike" dirty="0">
                        <a:solidFill>
                          <a:srgbClr val="000000"/>
                        </a:solidFill>
                        <a:effectLst/>
                        <a:latin typeface="+mn-ea"/>
                        <a:ea typeface="+mn-ea"/>
                      </a:endParaRPr>
                    </a:p>
                    <a:p>
                      <a:pPr algn="l" fontAlgn="ctr"/>
                      <a:r>
                        <a:rPr lang="ja-JP" altLang="en-US" sz="1400" b="0" u="none" strike="noStrike" dirty="0">
                          <a:effectLst/>
                          <a:latin typeface="+mn-ea"/>
                          <a:ea typeface="+mn-ea"/>
                        </a:rPr>
                        <a:t>・再劣化の影響</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r>
            </a:tbl>
          </a:graphicData>
        </a:graphic>
      </p:graphicFrame>
    </p:spTree>
    <p:extLst>
      <p:ext uri="{BB962C8B-B14F-4D97-AF65-F5344CB8AC3E}">
        <p14:creationId xmlns:p14="http://schemas.microsoft.com/office/powerpoint/2010/main" val="28577485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17" name="テキスト ボックス 16"/>
          <p:cNvSpPr txBox="1"/>
          <p:nvPr/>
        </p:nvSpPr>
        <p:spPr>
          <a:xfrm>
            <a:off x="611560" y="112474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５）更新検討グループの設定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graphicFrame>
        <p:nvGraphicFramePr>
          <p:cNvPr id="12" name="表 11"/>
          <p:cNvGraphicFramePr>
            <a:graphicFrameLocks noGrp="1"/>
          </p:cNvGraphicFramePr>
          <p:nvPr>
            <p:extLst>
              <p:ext uri="{D42A27DB-BD31-4B8C-83A1-F6EECF244321}">
                <p14:modId xmlns:p14="http://schemas.microsoft.com/office/powerpoint/2010/main" val="3775022987"/>
              </p:ext>
            </p:extLst>
          </p:nvPr>
        </p:nvGraphicFramePr>
        <p:xfrm>
          <a:off x="756311" y="1586409"/>
          <a:ext cx="7931225" cy="4789511"/>
        </p:xfrm>
        <a:graphic>
          <a:graphicData uri="http://schemas.openxmlformats.org/drawingml/2006/table">
            <a:tbl>
              <a:tblPr>
                <a:tableStyleId>{5C22544A-7EE6-4342-B048-85BDC9FD1C3A}</a:tableStyleId>
              </a:tblPr>
              <a:tblGrid>
                <a:gridCol w="1008112"/>
                <a:gridCol w="432048"/>
                <a:gridCol w="648072"/>
                <a:gridCol w="2664296"/>
                <a:gridCol w="3178697"/>
              </a:tblGrid>
              <a:tr h="144016">
                <a:tc>
                  <a:txBody>
                    <a:bodyPr/>
                    <a:lstStyle/>
                    <a:p>
                      <a:pPr algn="ctr" fontAlgn="ctr"/>
                      <a:r>
                        <a:rPr lang="ja-JP" altLang="en-US" sz="1400" b="0" u="none" strike="noStrike" dirty="0">
                          <a:solidFill>
                            <a:schemeClr val="bg1"/>
                          </a:solidFill>
                          <a:effectLst/>
                          <a:latin typeface="+mn-ea"/>
                          <a:ea typeface="+mn-ea"/>
                        </a:rPr>
                        <a:t>グループ名</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en-US" sz="1400" b="0" u="none" strike="noStrike" dirty="0">
                          <a:solidFill>
                            <a:schemeClr val="bg1"/>
                          </a:solidFill>
                          <a:effectLst/>
                          <a:latin typeface="+mn-ea"/>
                          <a:ea typeface="+mn-ea"/>
                        </a:rPr>
                        <a:t>NO</a:t>
                      </a:r>
                      <a:endParaRPr 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枝番</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対象橋梁</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指標</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検討</a:t>
                      </a: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内容</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a:t>
                      </a:r>
                      <a:r>
                        <a:rPr lang="zh-TW" altLang="en-US" sz="1400" b="0" u="none" strike="noStrike" dirty="0">
                          <a:solidFill>
                            <a:schemeClr val="bg1"/>
                          </a:solidFill>
                          <a:effectLst/>
                          <a:latin typeface="ＭＳ Ｐゴシック" panose="020B0600070205080204" pitchFamily="50" charset="-128"/>
                          <a:ea typeface="ＭＳ Ｐゴシック" panose="020B0600070205080204" pitchFamily="50" charset="-128"/>
                        </a:rPr>
                        <a:t>案</a:t>
                      </a:r>
                      <a:r>
                        <a:rPr lang="en-US" altLang="zh-TW" sz="1400" b="0" u="none" strike="noStrike" dirty="0">
                          <a:solidFill>
                            <a:schemeClr val="bg1"/>
                          </a:solidFill>
                          <a:effectLst/>
                          <a:latin typeface="ＭＳ Ｐゴシック" panose="020B0600070205080204" pitchFamily="50" charset="-128"/>
                          <a:ea typeface="ＭＳ Ｐゴシック" panose="020B0600070205080204" pitchFamily="50" charset="-128"/>
                        </a:rPr>
                        <a:t>)</a:t>
                      </a:r>
                      <a:endParaRPr lang="en-US" altLang="zh-TW" sz="14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8296" marR="8296" marT="8296" marB="0" anchor="ctr">
                    <a:solidFill>
                      <a:schemeClr val="accent2">
                        <a:lumMod val="50000"/>
                      </a:schemeClr>
                    </a:solidFill>
                  </a:tcPr>
                </a:tc>
              </a:tr>
              <a:tr h="829999">
                <a:tc rowSpan="7">
                  <a:txBody>
                    <a:bodyPr/>
                    <a:lstStyle/>
                    <a:p>
                      <a:pPr algn="l" fontAlgn="ctr"/>
                      <a:r>
                        <a:rPr lang="ja-JP" altLang="en-US" sz="1400" b="0" u="none" strike="noStrike" dirty="0" smtClean="0">
                          <a:effectLst/>
                          <a:latin typeface="+mn-ea"/>
                          <a:ea typeface="+mn-ea"/>
                        </a:rPr>
                        <a:t>特殊構造</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c rowSpan="7">
                  <a:txBody>
                    <a:bodyPr/>
                    <a:lstStyle/>
                    <a:p>
                      <a:pPr algn="ctr" fontAlgn="ctr"/>
                      <a:r>
                        <a:rPr lang="en-US" altLang="ja-JP" sz="1400" b="0" i="0" u="none" strike="noStrike" dirty="0" smtClean="0">
                          <a:solidFill>
                            <a:srgbClr val="000000"/>
                          </a:solidFill>
                          <a:effectLst/>
                          <a:latin typeface="+mn-ea"/>
                          <a:ea typeface="+mn-ea"/>
                        </a:rPr>
                        <a:t>2</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c>
                  <a:txBody>
                    <a:bodyPr/>
                    <a:lstStyle/>
                    <a:p>
                      <a:pPr algn="ctr" fontAlgn="ctr"/>
                      <a:r>
                        <a:rPr lang="en-US" altLang="ja-JP" sz="1400" b="0" u="none" strike="noStrike" dirty="0" smtClean="0">
                          <a:effectLst/>
                          <a:latin typeface="+mn-ea"/>
                          <a:ea typeface="+mn-ea"/>
                        </a:rPr>
                        <a:t>1</a:t>
                      </a:r>
                      <a:r>
                        <a:rPr lang="ja-JP" altLang="en-US" sz="1400" b="0" u="none" strike="noStrike" dirty="0">
                          <a:effectLst/>
                          <a:latin typeface="+mn-ea"/>
                          <a:ea typeface="+mn-ea"/>
                        </a:rPr>
                        <a:t>　</a:t>
                      </a:r>
                      <a:endParaRPr lang="ja-JP" altLang="en-US" sz="1400" b="0" i="0" u="none" strike="noStrike" dirty="0">
                        <a:solidFill>
                          <a:srgbClr val="000000"/>
                        </a:solidFill>
                        <a:effectLst/>
                        <a:latin typeface="+mn-ea"/>
                        <a:ea typeface="+mn-ea"/>
                      </a:endParaRP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u="none" strike="noStrike" dirty="0" smtClean="0">
                          <a:effectLst/>
                          <a:latin typeface="+mn-ea"/>
                          <a:ea typeface="+mn-ea"/>
                        </a:rPr>
                        <a:t>・ゲルバー橋</a:t>
                      </a:r>
                      <a:r>
                        <a:rPr lang="en-US" altLang="ja-JP" sz="1400" b="0" u="none" strike="noStrike" dirty="0" smtClean="0">
                          <a:effectLst/>
                          <a:latin typeface="+mn-ea"/>
                          <a:ea typeface="+mn-ea"/>
                        </a:rPr>
                        <a:t>/</a:t>
                      </a:r>
                      <a:r>
                        <a:rPr lang="ja-JP" altLang="en-US" sz="1400" b="0" u="none" strike="noStrike" dirty="0" smtClean="0">
                          <a:effectLst/>
                          <a:latin typeface="+mn-ea"/>
                          <a:ea typeface="+mn-ea"/>
                        </a:rPr>
                        <a:t>鋼橋</a:t>
                      </a:r>
                      <a:endParaRPr lang="ja-JP" altLang="en-US" sz="1400" b="0" i="0" u="none" strike="noStrike" dirty="0">
                        <a:solidFill>
                          <a:srgbClr val="000000"/>
                        </a:solidFill>
                        <a:effectLst/>
                        <a:latin typeface="+mn-ea"/>
                        <a:ea typeface="+mn-ea"/>
                      </a:endParaRP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100" b="0" i="0" u="none" strike="noStrike" dirty="0" smtClean="0">
                          <a:solidFill>
                            <a:srgbClr val="000000"/>
                          </a:solidFill>
                          <a:effectLst/>
                          <a:latin typeface="+mn-ea"/>
                          <a:ea typeface="+mn-ea"/>
                        </a:rPr>
                        <a:t>・腐食の程度・範囲・発生箇所</a:t>
                      </a:r>
                    </a:p>
                    <a:p>
                      <a:pPr algn="l" fontAlgn="ctr"/>
                      <a:r>
                        <a:rPr lang="ja-JP" altLang="en-US" sz="1100" b="0" i="0" u="none" strike="noStrike" dirty="0" smtClean="0">
                          <a:solidFill>
                            <a:srgbClr val="000000"/>
                          </a:solidFill>
                          <a:effectLst/>
                          <a:latin typeface="+mn-ea"/>
                          <a:ea typeface="+mn-ea"/>
                        </a:rPr>
                        <a:t>・</a:t>
                      </a:r>
                      <a:r>
                        <a:rPr lang="ja-JP" altLang="en-US" sz="1100" b="0" i="0" u="none" strike="noStrike" dirty="0" smtClean="0">
                          <a:solidFill>
                            <a:srgbClr val="000000"/>
                          </a:solidFill>
                          <a:effectLst/>
                          <a:latin typeface="+mn-ea"/>
                          <a:ea typeface="+mn-ea"/>
                        </a:rPr>
                        <a:t>たわみの異常　　・切欠き部の損傷（ひび割れ）</a:t>
                      </a:r>
                      <a:endParaRPr lang="en-US" altLang="ja-JP" sz="1100" b="0" i="0" u="none" strike="noStrike" dirty="0" smtClean="0">
                        <a:solidFill>
                          <a:srgbClr val="000000"/>
                        </a:solidFill>
                        <a:effectLst/>
                        <a:latin typeface="+mn-ea"/>
                        <a:ea typeface="+mn-ea"/>
                      </a:endParaRPr>
                    </a:p>
                    <a:p>
                      <a:pPr algn="l" fontAlgn="ctr"/>
                      <a:r>
                        <a:rPr lang="ja-JP" altLang="en-US" sz="1100" b="0" i="0" u="none" strike="noStrike" dirty="0" smtClean="0">
                          <a:solidFill>
                            <a:srgbClr val="000000"/>
                          </a:solidFill>
                          <a:effectLst/>
                          <a:latin typeface="+mn-ea"/>
                          <a:ea typeface="+mn-ea"/>
                        </a:rPr>
                        <a:t>・他事例等の検証</a:t>
                      </a:r>
                      <a:endParaRPr lang="en-US" altLang="ja-JP" sz="1100" b="0" i="0" u="none" strike="noStrike" dirty="0" smtClean="0">
                        <a:solidFill>
                          <a:srgbClr val="000000"/>
                        </a:solidFill>
                        <a:effectLst/>
                        <a:latin typeface="+mn-ea"/>
                        <a:ea typeface="+mn-ea"/>
                      </a:endParaRPr>
                    </a:p>
                    <a:p>
                      <a:pPr algn="l" fontAlgn="ctr"/>
                      <a:r>
                        <a:rPr lang="ja-JP" altLang="en-US" sz="1100" b="0" i="0" u="none" strike="noStrike" dirty="0" smtClean="0">
                          <a:solidFill>
                            <a:srgbClr val="000000"/>
                          </a:solidFill>
                          <a:effectLst/>
                          <a:latin typeface="+mn-ea"/>
                          <a:ea typeface="+mn-ea"/>
                        </a:rPr>
                        <a:t>例）せん断ひび割れの発生</a:t>
                      </a:r>
                      <a:endParaRPr lang="ja-JP" altLang="en-US" sz="1100" b="0" i="0" u="none" strike="noStrike" dirty="0">
                        <a:solidFill>
                          <a:srgbClr val="000000"/>
                        </a:solidFill>
                        <a:effectLst/>
                        <a:latin typeface="+mn-ea"/>
                        <a:ea typeface="+mn-ea"/>
                      </a:endParaRP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r>
              <a:tr h="157018">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2</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・ゲルバー橋</a:t>
                      </a:r>
                      <a:r>
                        <a:rPr lang="en-US" altLang="ja-JP" sz="1400" b="0" i="0" u="none" strike="noStrike" dirty="0" smtClean="0">
                          <a:solidFill>
                            <a:srgbClr val="000000"/>
                          </a:solidFill>
                          <a:effectLst/>
                          <a:latin typeface="+mn-ea"/>
                          <a:ea typeface="+mn-ea"/>
                        </a:rPr>
                        <a:t>/Co</a:t>
                      </a:r>
                      <a:r>
                        <a:rPr lang="ja-JP" altLang="en-US" sz="1400" b="0" i="0" u="none" strike="noStrike" dirty="0" smtClean="0">
                          <a:solidFill>
                            <a:srgbClr val="000000"/>
                          </a:solidFill>
                          <a:effectLst/>
                          <a:latin typeface="+mn-ea"/>
                          <a:ea typeface="+mn-ea"/>
                        </a:rPr>
                        <a:t>橋</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100" b="0" i="0" u="none" strike="noStrike" dirty="0" smtClean="0">
                          <a:solidFill>
                            <a:srgbClr val="000000"/>
                          </a:solidFill>
                          <a:effectLst/>
                          <a:latin typeface="+mn-ea"/>
                          <a:ea typeface="+mn-ea"/>
                        </a:rPr>
                        <a:t>・剥離・鉄筋露出の程度・範囲・発生箇所</a:t>
                      </a:r>
                    </a:p>
                    <a:p>
                      <a:pPr algn="l" fontAlgn="ctr"/>
                      <a:r>
                        <a:rPr lang="ja-JP" altLang="en-US" sz="1100" b="0" i="0" u="none" strike="noStrike" dirty="0" smtClean="0">
                          <a:solidFill>
                            <a:srgbClr val="000000"/>
                          </a:solidFill>
                          <a:effectLst/>
                          <a:latin typeface="+mn-ea"/>
                          <a:ea typeface="+mn-ea"/>
                        </a:rPr>
                        <a:t>・たわみの異常　　・切欠き部の損傷（ひび割れ）</a:t>
                      </a:r>
                    </a:p>
                    <a:p>
                      <a:pPr algn="l" fontAlgn="ctr"/>
                      <a:r>
                        <a:rPr lang="ja-JP" altLang="en-US" sz="1100" b="0" i="0" u="none" strike="noStrike" dirty="0" smtClean="0">
                          <a:solidFill>
                            <a:srgbClr val="000000"/>
                          </a:solidFill>
                          <a:effectLst/>
                          <a:latin typeface="+mn-ea"/>
                          <a:ea typeface="+mn-ea"/>
                        </a:rPr>
                        <a:t>・他事例等の検証</a:t>
                      </a:r>
                    </a:p>
                    <a:p>
                      <a:pPr algn="l" fontAlgn="ctr"/>
                      <a:r>
                        <a:rPr lang="ja-JP" altLang="en-US" sz="1100" b="0" i="0" u="none" strike="noStrike" dirty="0" smtClean="0">
                          <a:solidFill>
                            <a:srgbClr val="000000"/>
                          </a:solidFill>
                          <a:effectLst/>
                          <a:latin typeface="+mn-ea"/>
                          <a:ea typeface="+mn-ea"/>
                        </a:rPr>
                        <a:t>例）せん断ひび割れの発生</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323273">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3</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・アーチ橋</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鋼橋</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100" b="0" i="0" u="none" strike="noStrike" dirty="0" smtClean="0">
                          <a:solidFill>
                            <a:srgbClr val="000000"/>
                          </a:solidFill>
                          <a:effectLst/>
                          <a:latin typeface="+mn-ea"/>
                          <a:ea typeface="+mn-ea"/>
                        </a:rPr>
                        <a:t>・腐食の程度・範囲・発生箇所</a:t>
                      </a:r>
                    </a:p>
                    <a:p>
                      <a:pPr algn="l" fontAlgn="ctr"/>
                      <a:r>
                        <a:rPr lang="ja-JP" altLang="en-US" sz="1100" b="0" i="0" u="none" strike="noStrike" dirty="0" smtClean="0">
                          <a:solidFill>
                            <a:srgbClr val="000000"/>
                          </a:solidFill>
                          <a:effectLst/>
                          <a:latin typeface="+mn-ea"/>
                          <a:ea typeface="+mn-ea"/>
                        </a:rPr>
                        <a:t>・各点、定着部の損傷（腐食、亀裂）</a:t>
                      </a:r>
                    </a:p>
                    <a:p>
                      <a:pPr algn="l" fontAlgn="ctr"/>
                      <a:r>
                        <a:rPr lang="ja-JP" altLang="en-US" sz="1100" b="0" i="0" u="none" strike="noStrike" dirty="0" smtClean="0">
                          <a:solidFill>
                            <a:srgbClr val="000000"/>
                          </a:solidFill>
                          <a:effectLst/>
                          <a:latin typeface="+mn-ea"/>
                          <a:ea typeface="+mn-ea"/>
                        </a:rPr>
                        <a:t>・他事例の検証</a:t>
                      </a:r>
                    </a:p>
                    <a:p>
                      <a:pPr algn="l" fontAlgn="ctr"/>
                      <a:r>
                        <a:rPr lang="ja-JP" altLang="en-US" sz="1100" b="0" i="0" u="none" strike="noStrike" dirty="0" smtClean="0">
                          <a:solidFill>
                            <a:srgbClr val="000000"/>
                          </a:solidFill>
                          <a:effectLst/>
                          <a:latin typeface="+mn-ea"/>
                          <a:ea typeface="+mn-ea"/>
                        </a:rPr>
                        <a:t>例）鉛直材の定着部腐食の発生</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r>
              <a:tr h="277091">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4</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・トラス橋</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鋼橋</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100" b="0" i="0" u="none" strike="noStrike" dirty="0" smtClean="0">
                          <a:solidFill>
                            <a:srgbClr val="000000"/>
                          </a:solidFill>
                          <a:effectLst/>
                          <a:latin typeface="+mn-ea"/>
                          <a:ea typeface="+mn-ea"/>
                        </a:rPr>
                        <a:t>・腐食の程度・範囲・発生箇所</a:t>
                      </a:r>
                    </a:p>
                    <a:p>
                      <a:pPr algn="l" fontAlgn="ctr"/>
                      <a:r>
                        <a:rPr lang="ja-JP" altLang="en-US" sz="1100" b="0" i="0" u="none" strike="noStrike" dirty="0" smtClean="0">
                          <a:solidFill>
                            <a:srgbClr val="000000"/>
                          </a:solidFill>
                          <a:effectLst/>
                          <a:latin typeface="+mn-ea"/>
                          <a:ea typeface="+mn-ea"/>
                        </a:rPr>
                        <a:t>・各点、定着部の損傷（腐食、亀裂）</a:t>
                      </a:r>
                    </a:p>
                    <a:p>
                      <a:pPr algn="l" fontAlgn="ctr"/>
                      <a:r>
                        <a:rPr lang="ja-JP" altLang="en-US" sz="1100" b="0" i="0" u="none" strike="noStrike" dirty="0" smtClean="0">
                          <a:solidFill>
                            <a:srgbClr val="000000"/>
                          </a:solidFill>
                          <a:effectLst/>
                          <a:latin typeface="+mn-ea"/>
                          <a:ea typeface="+mn-ea"/>
                        </a:rPr>
                        <a:t>・他事例の検証</a:t>
                      </a:r>
                    </a:p>
                    <a:p>
                      <a:pPr algn="l" fontAlgn="ctr"/>
                      <a:r>
                        <a:rPr lang="ja-JP" altLang="en-US" sz="1100" b="0" i="0" u="none" strike="noStrike" dirty="0" smtClean="0">
                          <a:solidFill>
                            <a:srgbClr val="000000"/>
                          </a:solidFill>
                          <a:effectLst/>
                          <a:latin typeface="+mn-ea"/>
                          <a:ea typeface="+mn-ea"/>
                        </a:rPr>
                        <a:t>例）ガセットの腐食の発生</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236935">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5</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・斜張橋</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鋼橋</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100" b="0" i="0" u="none" strike="noStrike" dirty="0" smtClean="0">
                          <a:solidFill>
                            <a:srgbClr val="000000"/>
                          </a:solidFill>
                          <a:effectLst/>
                          <a:latin typeface="+mn-ea"/>
                          <a:ea typeface="+mn-ea"/>
                        </a:rPr>
                        <a:t>・腐食の程度・範囲・発生箇所</a:t>
                      </a:r>
                    </a:p>
                    <a:p>
                      <a:pPr algn="l" fontAlgn="ctr"/>
                      <a:r>
                        <a:rPr lang="ja-JP" altLang="en-US" sz="1100" b="0" i="0" u="none" strike="noStrike" dirty="0" smtClean="0">
                          <a:solidFill>
                            <a:srgbClr val="000000"/>
                          </a:solidFill>
                          <a:effectLst/>
                          <a:latin typeface="+mn-ea"/>
                          <a:ea typeface="+mn-ea"/>
                        </a:rPr>
                        <a:t>・各点、定着部の損傷（腐食、亀裂）</a:t>
                      </a:r>
                    </a:p>
                    <a:p>
                      <a:pPr algn="l" fontAlgn="ctr"/>
                      <a:r>
                        <a:rPr lang="ja-JP" altLang="en-US" sz="1100" b="0" i="0" u="none" strike="noStrike" dirty="0" smtClean="0">
                          <a:solidFill>
                            <a:srgbClr val="000000"/>
                          </a:solidFill>
                          <a:effectLst/>
                          <a:latin typeface="+mn-ea"/>
                          <a:ea typeface="+mn-ea"/>
                        </a:rPr>
                        <a:t>・他事例の検証</a:t>
                      </a:r>
                    </a:p>
                    <a:p>
                      <a:pPr algn="l" fontAlgn="ctr"/>
                      <a:r>
                        <a:rPr lang="ja-JP" altLang="en-US" sz="1100" b="0" i="0" u="none" strike="noStrike" dirty="0" smtClean="0">
                          <a:solidFill>
                            <a:srgbClr val="000000"/>
                          </a:solidFill>
                          <a:effectLst/>
                          <a:latin typeface="+mn-ea"/>
                          <a:ea typeface="+mn-ea"/>
                        </a:rPr>
                        <a:t>例）ケーブル定着部の腐食の発生</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r>
              <a:tr h="118468">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solidFill>
                      <a:schemeClr val="accent2">
                        <a:lumMod val="60000"/>
                        <a:lumOff val="40000"/>
                      </a:schemeClr>
                    </a:solidFill>
                  </a:tcPr>
                </a:tc>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6</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・パイルベント橋脚</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鋼橋</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100" b="0" i="0" u="none" strike="noStrike" dirty="0" smtClean="0">
                          <a:solidFill>
                            <a:srgbClr val="000000"/>
                          </a:solidFill>
                          <a:effectLst/>
                          <a:latin typeface="+mn-ea"/>
                          <a:ea typeface="+mn-ea"/>
                        </a:rPr>
                        <a:t>・耐震対策の必要性　・防災対策との関連</a:t>
                      </a:r>
                    </a:p>
                    <a:p>
                      <a:pPr algn="l" fontAlgn="ctr"/>
                      <a:r>
                        <a:rPr lang="ja-JP" altLang="en-US" sz="1100" b="0" i="0" u="none" strike="noStrike" dirty="0" smtClean="0">
                          <a:solidFill>
                            <a:srgbClr val="000000"/>
                          </a:solidFill>
                          <a:effectLst/>
                          <a:latin typeface="+mn-ea"/>
                          <a:ea typeface="+mn-ea"/>
                        </a:rPr>
                        <a:t>例）耐震対策と併せて検討</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110828">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1400" b="0" i="0" u="none" strike="noStrike" dirty="0" smtClean="0">
                          <a:solidFill>
                            <a:srgbClr val="000000"/>
                          </a:solidFill>
                          <a:effectLst/>
                          <a:latin typeface="+mn-ea"/>
                          <a:ea typeface="+mn-ea"/>
                        </a:rPr>
                        <a:t>7</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・鋼製橋脚を有する橋</a:t>
                      </a:r>
                    </a:p>
                  </a:txBody>
                  <a:tcPr marL="8296" marR="8296" marT="8296" marB="0" anchor="ctr">
                    <a:lnT w="12700" cap="flat" cmpd="sng" algn="ctr">
                      <a:solidFill>
                        <a:schemeClr val="bg1"/>
                      </a:solidFill>
                      <a:prstDash val="solid"/>
                      <a:round/>
                      <a:headEnd type="none" w="med" len="med"/>
                      <a:tailEnd type="none" w="med" len="med"/>
                    </a:lnT>
                    <a:solidFill>
                      <a:schemeClr val="accent2">
                        <a:lumMod val="60000"/>
                        <a:lumOff val="40000"/>
                      </a:schemeClr>
                    </a:solidFill>
                  </a:tcPr>
                </a:tc>
                <a:tc>
                  <a:txBody>
                    <a:bodyPr/>
                    <a:lstStyle/>
                    <a:p>
                      <a:pPr algn="l" fontAlgn="ctr"/>
                      <a:r>
                        <a:rPr lang="ja-JP" altLang="en-US" sz="1100" b="0" i="0" u="none" strike="noStrike" dirty="0" smtClean="0">
                          <a:solidFill>
                            <a:srgbClr val="000000"/>
                          </a:solidFill>
                          <a:effectLst/>
                          <a:latin typeface="+mn-ea"/>
                          <a:ea typeface="+mn-ea"/>
                        </a:rPr>
                        <a:t>・腐食の程度・範囲・発生箇所</a:t>
                      </a:r>
                    </a:p>
                    <a:p>
                      <a:pPr algn="l" fontAlgn="ctr"/>
                      <a:r>
                        <a:rPr lang="ja-JP" altLang="en-US" sz="1100" b="0" i="0" u="none" strike="noStrike" dirty="0" smtClean="0">
                          <a:solidFill>
                            <a:srgbClr val="000000"/>
                          </a:solidFill>
                          <a:effectLst/>
                          <a:latin typeface="+mn-ea"/>
                          <a:ea typeface="+mn-ea"/>
                        </a:rPr>
                        <a:t>・疲労亀裂の進行性、範囲　・他事例の検証</a:t>
                      </a:r>
                    </a:p>
                    <a:p>
                      <a:pPr algn="l" fontAlgn="ctr"/>
                      <a:r>
                        <a:rPr lang="ja-JP" altLang="en-US" sz="1100" b="0" i="0" u="none" strike="noStrike" dirty="0" smtClean="0">
                          <a:solidFill>
                            <a:srgbClr val="000000"/>
                          </a:solidFill>
                          <a:effectLst/>
                          <a:latin typeface="+mn-ea"/>
                          <a:ea typeface="+mn-ea"/>
                        </a:rPr>
                        <a:t>例）疲労亀裂が発生した時点</a:t>
                      </a:r>
                    </a:p>
                    <a:p>
                      <a:pPr algn="l" fontAlgn="ctr"/>
                      <a:r>
                        <a:rPr lang="ja-JP" altLang="en-US" sz="1100" b="0" i="0" u="none" strike="noStrike" dirty="0" smtClean="0">
                          <a:solidFill>
                            <a:srgbClr val="000000"/>
                          </a:solidFill>
                          <a:effectLst/>
                          <a:latin typeface="+mn-ea"/>
                          <a:ea typeface="+mn-ea"/>
                        </a:rPr>
                        <a:t>　内面塗装の腐食の発生</a:t>
                      </a:r>
                    </a:p>
                  </a:txBody>
                  <a:tcPr marL="8296" marR="8296" marT="8296" marB="0" anchor="ctr">
                    <a:lnT w="12700" cap="flat" cmpd="sng" algn="ctr">
                      <a:solidFill>
                        <a:schemeClr val="bg1"/>
                      </a:solidFill>
                      <a:prstDash val="solid"/>
                      <a:round/>
                      <a:headEnd type="none" w="med" len="med"/>
                      <a:tailEnd type="none" w="med" len="med"/>
                    </a:lnT>
                    <a:solidFill>
                      <a:schemeClr val="accent2">
                        <a:lumMod val="60000"/>
                        <a:lumOff val="40000"/>
                      </a:schemeClr>
                    </a:solidFill>
                  </a:tcPr>
                </a:tc>
              </a:tr>
            </a:tbl>
          </a:graphicData>
        </a:graphic>
      </p:graphicFrame>
    </p:spTree>
    <p:extLst>
      <p:ext uri="{BB962C8B-B14F-4D97-AF65-F5344CB8AC3E}">
        <p14:creationId xmlns:p14="http://schemas.microsoft.com/office/powerpoint/2010/main" val="952234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17" name="テキスト ボックス 16"/>
          <p:cNvSpPr txBox="1"/>
          <p:nvPr/>
        </p:nvSpPr>
        <p:spPr>
          <a:xfrm>
            <a:off x="611560" y="112474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５）更新検討グループの設定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graphicFrame>
        <p:nvGraphicFramePr>
          <p:cNvPr id="11" name="表 10"/>
          <p:cNvGraphicFramePr>
            <a:graphicFrameLocks noGrp="1"/>
          </p:cNvGraphicFramePr>
          <p:nvPr>
            <p:extLst>
              <p:ext uri="{D42A27DB-BD31-4B8C-83A1-F6EECF244321}">
                <p14:modId xmlns:p14="http://schemas.microsoft.com/office/powerpoint/2010/main" val="817969694"/>
              </p:ext>
            </p:extLst>
          </p:nvPr>
        </p:nvGraphicFramePr>
        <p:xfrm>
          <a:off x="711020" y="1886734"/>
          <a:ext cx="8037444" cy="3668600"/>
        </p:xfrm>
        <a:graphic>
          <a:graphicData uri="http://schemas.openxmlformats.org/drawingml/2006/table">
            <a:tbl>
              <a:tblPr>
                <a:tableStyleId>{5C22544A-7EE6-4342-B048-85BDC9FD1C3A}</a:tableStyleId>
              </a:tblPr>
              <a:tblGrid>
                <a:gridCol w="908652"/>
                <a:gridCol w="360040"/>
                <a:gridCol w="648072"/>
                <a:gridCol w="3312368"/>
                <a:gridCol w="2808312"/>
              </a:tblGrid>
              <a:tr h="154305">
                <a:tc>
                  <a:txBody>
                    <a:bodyPr/>
                    <a:lstStyle/>
                    <a:p>
                      <a:pPr algn="ctr" fontAlgn="ctr"/>
                      <a:r>
                        <a:rPr lang="ja-JP" altLang="en-US" sz="1400" b="0" u="none" strike="noStrike" dirty="0">
                          <a:solidFill>
                            <a:schemeClr val="bg1"/>
                          </a:solidFill>
                          <a:effectLst/>
                          <a:latin typeface="+mn-ea"/>
                          <a:ea typeface="+mn-ea"/>
                        </a:rPr>
                        <a:t>グループ名</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en-US" sz="1400" b="0" u="none" strike="noStrike" dirty="0">
                          <a:solidFill>
                            <a:schemeClr val="bg1"/>
                          </a:solidFill>
                          <a:effectLst/>
                          <a:latin typeface="+mn-ea"/>
                          <a:ea typeface="+mn-ea"/>
                        </a:rPr>
                        <a:t>NO</a:t>
                      </a:r>
                      <a:endParaRPr 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枝番</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対象橋梁</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指標</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検討</a:t>
                      </a: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内容</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（案</a:t>
                      </a:r>
                      <a:r>
                        <a:rPr lang="en-US" altLang="zh-TW"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a:t>
                      </a:r>
                      <a:endParaRPr lang="en-US" altLang="zh-TW" sz="14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8296" marR="8296" marT="8296" marB="0" anchor="ctr">
                    <a:solidFill>
                      <a:schemeClr val="accent2">
                        <a:lumMod val="50000"/>
                      </a:schemeClr>
                    </a:solidFill>
                  </a:tcPr>
                </a:tc>
              </a:tr>
              <a:tr h="231458">
                <a:tc rowSpan="4">
                  <a:txBody>
                    <a:bodyPr/>
                    <a:lstStyle/>
                    <a:p>
                      <a:pPr algn="l" fontAlgn="ctr"/>
                      <a:r>
                        <a:rPr lang="ja-JP" altLang="en-US" sz="1400" b="0" i="0" u="none" strike="noStrike" dirty="0" smtClean="0">
                          <a:solidFill>
                            <a:srgbClr val="000000"/>
                          </a:solidFill>
                          <a:effectLst/>
                          <a:latin typeface="+mn-ea"/>
                          <a:ea typeface="+mn-ea"/>
                        </a:rPr>
                        <a:t>疲労の影響</a:t>
                      </a:r>
                    </a:p>
                  </a:txBody>
                  <a:tcPr marL="8296" marR="8296" marT="8296" marB="0" anchor="ctr">
                    <a:solidFill>
                      <a:schemeClr val="accent2">
                        <a:lumMod val="60000"/>
                        <a:lumOff val="40000"/>
                      </a:schemeClr>
                    </a:solidFill>
                  </a:tcPr>
                </a:tc>
                <a:tc rowSpan="4">
                  <a:txBody>
                    <a:bodyPr/>
                    <a:lstStyle/>
                    <a:p>
                      <a:pPr algn="ctr" fontAlgn="ctr"/>
                      <a:r>
                        <a:rPr lang="en-US" altLang="ja-JP" sz="1400" b="0" i="0" u="none" strike="noStrike" dirty="0" smtClean="0">
                          <a:solidFill>
                            <a:srgbClr val="000000"/>
                          </a:solidFill>
                          <a:effectLst/>
                          <a:latin typeface="+mn-ea"/>
                          <a:ea typeface="+mn-ea"/>
                        </a:rPr>
                        <a:t>3</a:t>
                      </a:r>
                      <a:endParaRPr lang="ja-JP" altLang="en-US" sz="1400" b="0" i="0" u="none" strike="noStrike" dirty="0">
                        <a:solidFill>
                          <a:srgbClr val="000000"/>
                        </a:solidFill>
                        <a:effectLst/>
                        <a:latin typeface="+mn-ea"/>
                        <a:ea typeface="+mn-ea"/>
                      </a:endParaRPr>
                    </a:p>
                  </a:txBody>
                  <a:tcPr marL="8296" marR="8296" marT="8296" marB="0" anchor="ctr">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1</a:t>
                      </a:r>
                      <a:endParaRPr lang="ja-JP" altLang="en-US" sz="1400" b="0" i="0" u="none" strike="noStrike" dirty="0">
                        <a:solidFill>
                          <a:srgbClr val="000000"/>
                        </a:solidFill>
                        <a:effectLst/>
                        <a:latin typeface="+mn-ea"/>
                        <a:ea typeface="+mn-ea"/>
                      </a:endParaRP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・鋼橋</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鋼桁・鋼床版</a:t>
                      </a:r>
                    </a:p>
                    <a:p>
                      <a:pPr algn="l" fontAlgn="ctr"/>
                      <a:r>
                        <a:rPr lang="ja-JP" altLang="en-US" sz="1400" b="0" i="0" u="none" strike="noStrike" dirty="0" smtClean="0">
                          <a:solidFill>
                            <a:srgbClr val="000000"/>
                          </a:solidFill>
                          <a:effectLst/>
                          <a:latin typeface="+mn-ea"/>
                          <a:ea typeface="+mn-ea"/>
                        </a:rPr>
                        <a:t>・適用基準：昭和３９年以前</a:t>
                      </a:r>
                    </a:p>
                    <a:p>
                      <a:pPr algn="l" fontAlgn="ctr"/>
                      <a:r>
                        <a:rPr lang="ja-JP" altLang="en-US" sz="1400" b="0" i="0" u="none" strike="noStrike" dirty="0" smtClean="0">
                          <a:solidFill>
                            <a:srgbClr val="000000"/>
                          </a:solidFill>
                          <a:effectLst/>
                          <a:latin typeface="+mn-ea"/>
                          <a:ea typeface="+mn-ea"/>
                        </a:rPr>
                        <a:t>・大型車交通量</a:t>
                      </a:r>
                      <a:r>
                        <a:rPr lang="en-US" altLang="ja-JP" sz="1400" b="0" i="0" u="none" strike="noStrike" dirty="0" smtClean="0">
                          <a:solidFill>
                            <a:srgbClr val="000000"/>
                          </a:solidFill>
                          <a:effectLst/>
                          <a:latin typeface="+mn-ea"/>
                          <a:ea typeface="+mn-ea"/>
                        </a:rPr>
                        <a:t>1000</a:t>
                      </a:r>
                      <a:r>
                        <a:rPr lang="ja-JP" altLang="en-US" sz="1400" b="0" i="0" u="none" strike="noStrike" dirty="0" smtClean="0">
                          <a:solidFill>
                            <a:srgbClr val="000000"/>
                          </a:solidFill>
                          <a:effectLst/>
                          <a:latin typeface="+mn-ea"/>
                          <a:ea typeface="+mn-ea"/>
                        </a:rPr>
                        <a:t>台</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日以上</a:t>
                      </a: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・腐食の程度・範囲・発生箇所</a:t>
                      </a:r>
                    </a:p>
                    <a:p>
                      <a:pPr algn="l" fontAlgn="ctr"/>
                      <a:r>
                        <a:rPr lang="ja-JP" altLang="en-US" sz="1400" b="0" i="0" u="none" strike="noStrike" dirty="0" smtClean="0">
                          <a:solidFill>
                            <a:srgbClr val="000000"/>
                          </a:solidFill>
                          <a:effectLst/>
                          <a:latin typeface="+mn-ea"/>
                          <a:ea typeface="+mn-ea"/>
                        </a:rPr>
                        <a:t>・疲労亀裂の進行性、範囲</a:t>
                      </a:r>
                    </a:p>
                    <a:p>
                      <a:pPr algn="l" fontAlgn="ctr"/>
                      <a:r>
                        <a:rPr lang="ja-JP" altLang="en-US" sz="1400" b="0" i="0" u="none" strike="noStrike" dirty="0" smtClean="0">
                          <a:solidFill>
                            <a:srgbClr val="000000"/>
                          </a:solidFill>
                          <a:effectLst/>
                          <a:latin typeface="+mn-ea"/>
                          <a:ea typeface="+mn-ea"/>
                        </a:rPr>
                        <a:t>・他事例の検証</a:t>
                      </a:r>
                    </a:p>
                    <a:p>
                      <a:pPr algn="l" fontAlgn="ctr"/>
                      <a:r>
                        <a:rPr lang="ja-JP" altLang="en-US" sz="1400" b="0" i="0" u="none" strike="noStrike" dirty="0" smtClean="0">
                          <a:solidFill>
                            <a:srgbClr val="000000"/>
                          </a:solidFill>
                          <a:effectLst/>
                          <a:latin typeface="+mn-ea"/>
                          <a:ea typeface="+mn-ea"/>
                        </a:rPr>
                        <a:t>例）疲労亀裂の発生</a:t>
                      </a: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r>
              <a:tr h="115729">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ctr"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2</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・鋼橋</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鋼桁・鋼床版</a:t>
                      </a:r>
                    </a:p>
                    <a:p>
                      <a:pPr algn="l" fontAlgn="ctr"/>
                      <a:r>
                        <a:rPr lang="ja-JP" altLang="en-US" sz="1400" b="0" i="0" u="none" strike="noStrike" dirty="0" smtClean="0">
                          <a:solidFill>
                            <a:srgbClr val="000000"/>
                          </a:solidFill>
                          <a:effectLst/>
                          <a:latin typeface="+mn-ea"/>
                          <a:ea typeface="+mn-ea"/>
                        </a:rPr>
                        <a:t>・適用基準：昭和４７年以降～平成８年以前</a:t>
                      </a:r>
                    </a:p>
                    <a:p>
                      <a:pPr algn="l" fontAlgn="ctr"/>
                      <a:r>
                        <a:rPr lang="ja-JP" altLang="en-US" sz="1400" b="0" i="0" u="none" strike="noStrike" dirty="0" smtClean="0">
                          <a:solidFill>
                            <a:srgbClr val="000000"/>
                          </a:solidFill>
                          <a:effectLst/>
                          <a:latin typeface="+mn-ea"/>
                          <a:ea typeface="+mn-ea"/>
                        </a:rPr>
                        <a:t>・大型車交通量</a:t>
                      </a:r>
                      <a:r>
                        <a:rPr lang="en-US" altLang="ja-JP" sz="1400" b="0" i="0" u="none" strike="noStrike" dirty="0" smtClean="0">
                          <a:solidFill>
                            <a:srgbClr val="000000"/>
                          </a:solidFill>
                          <a:effectLst/>
                          <a:latin typeface="+mn-ea"/>
                          <a:ea typeface="+mn-ea"/>
                        </a:rPr>
                        <a:t>1000</a:t>
                      </a:r>
                      <a:r>
                        <a:rPr lang="ja-JP" altLang="en-US" sz="1400" b="0" i="0" u="none" strike="noStrike" dirty="0" smtClean="0">
                          <a:solidFill>
                            <a:srgbClr val="000000"/>
                          </a:solidFill>
                          <a:effectLst/>
                          <a:latin typeface="+mn-ea"/>
                          <a:ea typeface="+mn-ea"/>
                        </a:rPr>
                        <a:t>台</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日以上</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・腐食の程度・範囲・発生箇所</a:t>
                      </a:r>
                    </a:p>
                    <a:p>
                      <a:pPr algn="l" fontAlgn="ctr"/>
                      <a:r>
                        <a:rPr lang="ja-JP" altLang="en-US" sz="1400" b="0" i="0" u="none" strike="noStrike" dirty="0" smtClean="0">
                          <a:solidFill>
                            <a:srgbClr val="000000"/>
                          </a:solidFill>
                          <a:effectLst/>
                          <a:latin typeface="+mn-ea"/>
                          <a:ea typeface="+mn-ea"/>
                        </a:rPr>
                        <a:t>・疲労亀裂の進行性、範囲</a:t>
                      </a:r>
                    </a:p>
                    <a:p>
                      <a:pPr algn="l" fontAlgn="ctr"/>
                      <a:r>
                        <a:rPr lang="ja-JP" altLang="en-US" sz="1400" b="0" i="0" u="none" strike="noStrike" dirty="0" smtClean="0">
                          <a:solidFill>
                            <a:srgbClr val="000000"/>
                          </a:solidFill>
                          <a:effectLst/>
                          <a:latin typeface="+mn-ea"/>
                          <a:ea typeface="+mn-ea"/>
                        </a:rPr>
                        <a:t>・他事例の検証</a:t>
                      </a:r>
                    </a:p>
                    <a:p>
                      <a:pPr algn="l" fontAlgn="ctr"/>
                      <a:r>
                        <a:rPr lang="ja-JP" altLang="en-US" sz="1400" b="0" i="0" u="none" strike="noStrike" dirty="0" smtClean="0">
                          <a:solidFill>
                            <a:srgbClr val="000000"/>
                          </a:solidFill>
                          <a:effectLst/>
                          <a:latin typeface="+mn-ea"/>
                          <a:ea typeface="+mn-ea"/>
                        </a:rPr>
                        <a:t>例）疲労亀裂の発生</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110828">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ctr"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3</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・鋼橋</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鋼桁・</a:t>
                      </a:r>
                      <a:r>
                        <a:rPr lang="en-US" altLang="ja-JP" sz="1400" b="0" i="0" u="none" strike="noStrike" dirty="0" smtClean="0">
                          <a:solidFill>
                            <a:srgbClr val="000000"/>
                          </a:solidFill>
                          <a:effectLst/>
                          <a:latin typeface="+mn-ea"/>
                          <a:ea typeface="+mn-ea"/>
                        </a:rPr>
                        <a:t>RC</a:t>
                      </a:r>
                      <a:r>
                        <a:rPr lang="ja-JP" altLang="en-US" sz="1400" b="0" i="0" u="none" strike="noStrike" dirty="0" smtClean="0">
                          <a:solidFill>
                            <a:srgbClr val="000000"/>
                          </a:solidFill>
                          <a:effectLst/>
                          <a:latin typeface="+mn-ea"/>
                          <a:ea typeface="+mn-ea"/>
                        </a:rPr>
                        <a:t>床版</a:t>
                      </a:r>
                    </a:p>
                    <a:p>
                      <a:pPr algn="l" fontAlgn="ctr"/>
                      <a:r>
                        <a:rPr lang="ja-JP" altLang="en-US" sz="1400" b="0" i="0" u="none" strike="noStrike" dirty="0" smtClean="0">
                          <a:solidFill>
                            <a:srgbClr val="000000"/>
                          </a:solidFill>
                          <a:effectLst/>
                          <a:latin typeface="+mn-ea"/>
                          <a:ea typeface="+mn-ea"/>
                        </a:rPr>
                        <a:t>・適用基準：昭和３９年以前</a:t>
                      </a:r>
                    </a:p>
                    <a:p>
                      <a:pPr algn="l" fontAlgn="ctr"/>
                      <a:r>
                        <a:rPr lang="ja-JP" altLang="en-US" sz="1400" b="0" i="0" u="none" strike="noStrike" dirty="0" smtClean="0">
                          <a:solidFill>
                            <a:srgbClr val="000000"/>
                          </a:solidFill>
                          <a:effectLst/>
                          <a:latin typeface="+mn-ea"/>
                          <a:ea typeface="+mn-ea"/>
                        </a:rPr>
                        <a:t>・大型車交通量</a:t>
                      </a:r>
                      <a:r>
                        <a:rPr lang="en-US" altLang="ja-JP" sz="1400" b="0" i="0" u="none" strike="noStrike" dirty="0" smtClean="0">
                          <a:solidFill>
                            <a:srgbClr val="000000"/>
                          </a:solidFill>
                          <a:effectLst/>
                          <a:latin typeface="+mn-ea"/>
                          <a:ea typeface="+mn-ea"/>
                        </a:rPr>
                        <a:t>1000</a:t>
                      </a:r>
                      <a:r>
                        <a:rPr lang="ja-JP" altLang="en-US" sz="1400" b="0" i="0" u="none" strike="noStrike" dirty="0" smtClean="0">
                          <a:solidFill>
                            <a:srgbClr val="000000"/>
                          </a:solidFill>
                          <a:effectLst/>
                          <a:latin typeface="+mn-ea"/>
                          <a:ea typeface="+mn-ea"/>
                        </a:rPr>
                        <a:t>台</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日以上</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・腐食の程度・範囲・発生箇所</a:t>
                      </a:r>
                    </a:p>
                    <a:p>
                      <a:pPr algn="l" fontAlgn="ctr"/>
                      <a:r>
                        <a:rPr lang="ja-JP" altLang="en-US" sz="1400" b="0" i="0" u="none" strike="noStrike" dirty="0" smtClean="0">
                          <a:solidFill>
                            <a:srgbClr val="000000"/>
                          </a:solidFill>
                          <a:effectLst/>
                          <a:latin typeface="+mn-ea"/>
                          <a:ea typeface="+mn-ea"/>
                        </a:rPr>
                        <a:t>・床版ひび割れの進行性・程度・範囲</a:t>
                      </a:r>
                    </a:p>
                    <a:p>
                      <a:pPr algn="l" fontAlgn="ctr"/>
                      <a:r>
                        <a:rPr lang="ja-JP" altLang="en-US" sz="1400" b="0" i="0" u="none" strike="noStrike" dirty="0" smtClean="0">
                          <a:solidFill>
                            <a:srgbClr val="000000"/>
                          </a:solidFill>
                          <a:effectLst/>
                          <a:latin typeface="+mn-ea"/>
                          <a:ea typeface="+mn-ea"/>
                        </a:rPr>
                        <a:t>・他事例の検証</a:t>
                      </a:r>
                    </a:p>
                    <a:p>
                      <a:pPr algn="l" fontAlgn="ctr"/>
                      <a:r>
                        <a:rPr lang="ja-JP" altLang="en-US" sz="1400" b="0" i="0" u="none" strike="noStrike" dirty="0" smtClean="0">
                          <a:solidFill>
                            <a:srgbClr val="000000"/>
                          </a:solidFill>
                          <a:effectLst/>
                          <a:latin typeface="+mn-ea"/>
                          <a:ea typeface="+mn-ea"/>
                        </a:rPr>
                        <a:t>例）２方向ひびわれの発生</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r>
              <a:tr h="0">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solidFill>
                      <a:schemeClr val="accent2">
                        <a:lumMod val="60000"/>
                        <a:lumOff val="40000"/>
                      </a:schemeClr>
                    </a:solidFill>
                  </a:tcPr>
                </a:tc>
                <a:tc vMerge="1">
                  <a:txBody>
                    <a:bodyPr/>
                    <a:lstStyle/>
                    <a:p>
                      <a:pPr algn="ctr"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solidFill>
                      <a:schemeClr val="accent2">
                        <a:lumMod val="60000"/>
                        <a:lumOff val="40000"/>
                      </a:schemeClr>
                    </a:solidFill>
                  </a:tcPr>
                </a:tc>
                <a:tc>
                  <a:txBody>
                    <a:bodyPr/>
                    <a:lstStyle/>
                    <a:p>
                      <a:pPr algn="ctr" fontAlgn="ctr"/>
                      <a:r>
                        <a:rPr lang="en-US" altLang="ja-JP" sz="1400" b="0" i="0" u="none" strike="noStrike" dirty="0" smtClean="0">
                          <a:solidFill>
                            <a:srgbClr val="000000"/>
                          </a:solidFill>
                          <a:effectLst/>
                          <a:latin typeface="+mn-ea"/>
                          <a:ea typeface="+mn-ea"/>
                        </a:rPr>
                        <a:t>4</a:t>
                      </a: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・鋼橋</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鋼桁・</a:t>
                      </a:r>
                      <a:r>
                        <a:rPr lang="en-US" altLang="ja-JP" sz="1400" b="0" i="0" u="none" strike="noStrike" dirty="0" smtClean="0">
                          <a:solidFill>
                            <a:srgbClr val="000000"/>
                          </a:solidFill>
                          <a:effectLst/>
                          <a:latin typeface="+mn-ea"/>
                          <a:ea typeface="+mn-ea"/>
                        </a:rPr>
                        <a:t>RC</a:t>
                      </a:r>
                      <a:r>
                        <a:rPr lang="ja-JP" altLang="en-US" sz="1400" b="0" i="0" u="none" strike="noStrike" dirty="0" smtClean="0">
                          <a:solidFill>
                            <a:srgbClr val="000000"/>
                          </a:solidFill>
                          <a:effectLst/>
                          <a:latin typeface="+mn-ea"/>
                          <a:ea typeface="+mn-ea"/>
                        </a:rPr>
                        <a:t>床版</a:t>
                      </a:r>
                    </a:p>
                    <a:p>
                      <a:pPr algn="l" fontAlgn="ctr"/>
                      <a:r>
                        <a:rPr lang="ja-JP" altLang="en-US" sz="1400" b="0" i="0" u="none" strike="noStrike" dirty="0" smtClean="0">
                          <a:solidFill>
                            <a:srgbClr val="000000"/>
                          </a:solidFill>
                          <a:effectLst/>
                          <a:latin typeface="+mn-ea"/>
                          <a:ea typeface="+mn-ea"/>
                        </a:rPr>
                        <a:t>・適用基準：昭和４７年以降～平成８年以前</a:t>
                      </a:r>
                    </a:p>
                    <a:p>
                      <a:pPr algn="l" fontAlgn="ctr"/>
                      <a:r>
                        <a:rPr lang="ja-JP" altLang="en-US" sz="1400" b="0" i="0" u="none" strike="noStrike" dirty="0" smtClean="0">
                          <a:solidFill>
                            <a:srgbClr val="000000"/>
                          </a:solidFill>
                          <a:effectLst/>
                          <a:latin typeface="+mn-ea"/>
                          <a:ea typeface="+mn-ea"/>
                        </a:rPr>
                        <a:t>・大型車交通量</a:t>
                      </a:r>
                      <a:r>
                        <a:rPr lang="en-US" altLang="ja-JP" sz="1400" b="0" i="0" u="none" strike="noStrike" dirty="0" smtClean="0">
                          <a:solidFill>
                            <a:srgbClr val="000000"/>
                          </a:solidFill>
                          <a:effectLst/>
                          <a:latin typeface="+mn-ea"/>
                          <a:ea typeface="+mn-ea"/>
                        </a:rPr>
                        <a:t>1000</a:t>
                      </a:r>
                      <a:r>
                        <a:rPr lang="ja-JP" altLang="en-US" sz="1400" b="0" i="0" u="none" strike="noStrike" dirty="0" smtClean="0">
                          <a:solidFill>
                            <a:srgbClr val="000000"/>
                          </a:solidFill>
                          <a:effectLst/>
                          <a:latin typeface="+mn-ea"/>
                          <a:ea typeface="+mn-ea"/>
                        </a:rPr>
                        <a:t>台</a:t>
                      </a:r>
                      <a:r>
                        <a:rPr lang="en-US" altLang="ja-JP" sz="1400" b="0" i="0" u="none" strike="noStrike" dirty="0" smtClean="0">
                          <a:solidFill>
                            <a:srgbClr val="000000"/>
                          </a:solidFill>
                          <a:effectLst/>
                          <a:latin typeface="+mn-ea"/>
                          <a:ea typeface="+mn-ea"/>
                        </a:rPr>
                        <a:t>/</a:t>
                      </a:r>
                      <a:r>
                        <a:rPr lang="ja-JP" altLang="en-US" sz="1400" b="0" i="0" u="none" strike="noStrike" dirty="0" smtClean="0">
                          <a:solidFill>
                            <a:srgbClr val="000000"/>
                          </a:solidFill>
                          <a:effectLst/>
                          <a:latin typeface="+mn-ea"/>
                          <a:ea typeface="+mn-ea"/>
                        </a:rPr>
                        <a:t>日以上</a:t>
                      </a:r>
                    </a:p>
                  </a:txBody>
                  <a:tcPr marL="8296" marR="8296" marT="8296" marB="0" anchor="ctr">
                    <a:lnT w="12700" cap="flat" cmpd="sng" algn="ctr">
                      <a:solidFill>
                        <a:schemeClr val="bg1"/>
                      </a:solidFill>
                      <a:prstDash val="solid"/>
                      <a:round/>
                      <a:headEnd type="none" w="med" len="med"/>
                      <a:tailEnd type="none" w="med" len="med"/>
                    </a:lnT>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・腐食の程度・範囲・発生箇所</a:t>
                      </a:r>
                    </a:p>
                    <a:p>
                      <a:pPr algn="l" fontAlgn="ctr"/>
                      <a:r>
                        <a:rPr lang="ja-JP" altLang="en-US" sz="1400" b="0" i="0" u="none" strike="noStrike" dirty="0" smtClean="0">
                          <a:solidFill>
                            <a:srgbClr val="000000"/>
                          </a:solidFill>
                          <a:effectLst/>
                          <a:latin typeface="+mn-ea"/>
                          <a:ea typeface="+mn-ea"/>
                        </a:rPr>
                        <a:t>・床版ひび割れの進行性・程度・範囲</a:t>
                      </a:r>
                    </a:p>
                    <a:p>
                      <a:pPr algn="l" fontAlgn="ctr"/>
                      <a:r>
                        <a:rPr lang="ja-JP" altLang="en-US" sz="1400" b="0" i="0" u="none" strike="noStrike" dirty="0" smtClean="0">
                          <a:solidFill>
                            <a:srgbClr val="000000"/>
                          </a:solidFill>
                          <a:effectLst/>
                          <a:latin typeface="+mn-ea"/>
                          <a:ea typeface="+mn-ea"/>
                        </a:rPr>
                        <a:t>・他事例の検証</a:t>
                      </a:r>
                    </a:p>
                    <a:p>
                      <a:pPr algn="l" fontAlgn="ctr"/>
                      <a:r>
                        <a:rPr lang="ja-JP" altLang="en-US" sz="1400" b="0" i="0" u="none" strike="noStrike" dirty="0" smtClean="0">
                          <a:solidFill>
                            <a:srgbClr val="000000"/>
                          </a:solidFill>
                          <a:effectLst/>
                          <a:latin typeface="+mn-ea"/>
                          <a:ea typeface="+mn-ea"/>
                        </a:rPr>
                        <a:t>例）亀甲状ひびわれの発生</a:t>
                      </a:r>
                    </a:p>
                  </a:txBody>
                  <a:tcPr marL="8296" marR="8296" marT="8296" marB="0" anchor="ctr">
                    <a:lnT w="12700" cap="flat" cmpd="sng" algn="ctr">
                      <a:solidFill>
                        <a:schemeClr val="bg1"/>
                      </a:solidFill>
                      <a:prstDash val="solid"/>
                      <a:round/>
                      <a:headEnd type="none" w="med" len="med"/>
                      <a:tailEnd type="none" w="med" len="med"/>
                    </a:lnT>
                    <a:solidFill>
                      <a:schemeClr val="accent2">
                        <a:lumMod val="20000"/>
                        <a:lumOff val="80000"/>
                      </a:schemeClr>
                    </a:solidFill>
                  </a:tcPr>
                </a:tc>
              </a:tr>
            </a:tbl>
          </a:graphicData>
        </a:graphic>
      </p:graphicFrame>
    </p:spTree>
    <p:extLst>
      <p:ext uri="{BB962C8B-B14F-4D97-AF65-F5344CB8AC3E}">
        <p14:creationId xmlns:p14="http://schemas.microsoft.com/office/powerpoint/2010/main" val="2859143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060849"/>
            <a:ext cx="763284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．大阪府の橋梁の現状</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）橋梁の架設数の推移</a:t>
            </a:r>
            <a:endParaRPr lang="ja-JP" altLang="en-US" sz="2400" dirty="0">
              <a:latin typeface="HGSｺﾞｼｯｸM" panose="020B0600000000000000" pitchFamily="50" charset="-128"/>
              <a:ea typeface="HGSｺﾞｼｯｸM" panose="020B0600000000000000" pitchFamily="50" charset="-128"/>
            </a:endParaRPr>
          </a:p>
        </p:txBody>
      </p:sp>
      <p:sp>
        <p:nvSpPr>
          <p:cNvPr id="9" name="正方形/長方形 8"/>
          <p:cNvSpPr/>
          <p:nvPr/>
        </p:nvSpPr>
        <p:spPr>
          <a:xfrm>
            <a:off x="611560" y="1571308"/>
            <a:ext cx="8280920" cy="461665"/>
          </a:xfrm>
          <a:prstGeom prst="rect">
            <a:avLst/>
          </a:prstGeom>
        </p:spPr>
        <p:txBody>
          <a:bodyPr wrap="square">
            <a:spAutoFit/>
          </a:bodyPr>
          <a:lstStyle/>
          <a:p>
            <a:pPr marL="261938" indent="-261938"/>
            <a:r>
              <a:rPr lang="ja-JP" altLang="en-US" sz="2400" dirty="0" smtClean="0">
                <a:latin typeface="HGSｺﾞｼｯｸM" panose="020B0600000000000000" pitchFamily="50" charset="-128"/>
                <a:ea typeface="HGSｺﾞｼｯｸM" panose="020B0600000000000000" pitchFamily="50" charset="-128"/>
              </a:rPr>
              <a:t>○大阪万博（</a:t>
            </a:r>
            <a:r>
              <a:rPr lang="en-US" altLang="ja-JP" sz="2400" dirty="0" smtClean="0">
                <a:latin typeface="HGSｺﾞｼｯｸM" panose="020B0600000000000000" pitchFamily="50" charset="-128"/>
                <a:ea typeface="HGSｺﾞｼｯｸM" panose="020B0600000000000000" pitchFamily="50" charset="-128"/>
              </a:rPr>
              <a:t>1970</a:t>
            </a:r>
            <a:r>
              <a:rPr lang="ja-JP" altLang="en-US" sz="2400" dirty="0" smtClean="0">
                <a:latin typeface="HGSｺﾞｼｯｸM" panose="020B0600000000000000" pitchFamily="50" charset="-128"/>
                <a:ea typeface="HGSｺﾞｼｯｸM" panose="020B0600000000000000" pitchFamily="50" charset="-128"/>
              </a:rPr>
              <a:t>年）の開催にあわせ主要幹線道路を整備</a:t>
            </a:r>
          </a:p>
        </p:txBody>
      </p:sp>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318" y="2996952"/>
            <a:ext cx="8572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10" name="正方形/長方形 9"/>
          <p:cNvSpPr/>
          <p:nvPr/>
        </p:nvSpPr>
        <p:spPr>
          <a:xfrm>
            <a:off x="6775399" y="6127412"/>
            <a:ext cx="1397001" cy="253916"/>
          </a:xfrm>
          <a:prstGeom prst="rect">
            <a:avLst/>
          </a:prstGeom>
        </p:spPr>
        <p:txBody>
          <a:bodyPr wrap="square">
            <a:spAutoFit/>
          </a:bodyPr>
          <a:lstStyle/>
          <a:p>
            <a:r>
              <a:rPr lang="ja-JP" altLang="en-US" sz="1050" dirty="0" smtClean="0"/>
              <a:t>Ｈ２６集計結果より</a:t>
            </a:r>
            <a:endParaRPr lang="ja-JP" altLang="en-US" sz="1050" dirty="0"/>
          </a:p>
        </p:txBody>
      </p:sp>
    </p:spTree>
    <p:extLst>
      <p:ext uri="{BB962C8B-B14F-4D97-AF65-F5344CB8AC3E}">
        <p14:creationId xmlns:p14="http://schemas.microsoft.com/office/powerpoint/2010/main" val="19102868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５．今後の進め方</a:t>
            </a:r>
          </a:p>
        </p:txBody>
      </p:sp>
      <p:sp>
        <p:nvSpPr>
          <p:cNvPr id="17" name="テキスト ボックス 16"/>
          <p:cNvSpPr txBox="1"/>
          <p:nvPr/>
        </p:nvSpPr>
        <p:spPr>
          <a:xfrm>
            <a:off x="611560" y="1124744"/>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５）更新検討グループの設定</a:t>
            </a:r>
            <a:endParaRPr lang="ja-JP" altLang="en-US" sz="2400"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graphicFrame>
        <p:nvGraphicFramePr>
          <p:cNvPr id="11" name="表 10"/>
          <p:cNvGraphicFramePr>
            <a:graphicFrameLocks noGrp="1"/>
          </p:cNvGraphicFramePr>
          <p:nvPr>
            <p:extLst>
              <p:ext uri="{D42A27DB-BD31-4B8C-83A1-F6EECF244321}">
                <p14:modId xmlns:p14="http://schemas.microsoft.com/office/powerpoint/2010/main" val="3210349199"/>
              </p:ext>
            </p:extLst>
          </p:nvPr>
        </p:nvGraphicFramePr>
        <p:xfrm>
          <a:off x="683629" y="1884704"/>
          <a:ext cx="7945080" cy="3632528"/>
        </p:xfrm>
        <a:graphic>
          <a:graphicData uri="http://schemas.openxmlformats.org/drawingml/2006/table">
            <a:tbl>
              <a:tblPr>
                <a:tableStyleId>{5C22544A-7EE6-4342-B048-85BDC9FD1C3A}</a:tableStyleId>
              </a:tblPr>
              <a:tblGrid>
                <a:gridCol w="1008112"/>
                <a:gridCol w="432048"/>
                <a:gridCol w="648072"/>
                <a:gridCol w="3480584"/>
                <a:gridCol w="2376264"/>
              </a:tblGrid>
              <a:tr h="154305">
                <a:tc>
                  <a:txBody>
                    <a:bodyPr/>
                    <a:lstStyle/>
                    <a:p>
                      <a:pPr algn="ctr" fontAlgn="ctr"/>
                      <a:r>
                        <a:rPr lang="ja-JP" altLang="en-US" sz="1400" b="0" u="none" strike="noStrike" dirty="0" smtClean="0">
                          <a:solidFill>
                            <a:schemeClr val="bg1"/>
                          </a:solidFill>
                          <a:effectLst/>
                          <a:latin typeface="+mn-ea"/>
                          <a:ea typeface="+mn-ea"/>
                        </a:rPr>
                        <a:t>グループ名</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en-US" sz="1400" b="0" u="none" strike="noStrike" dirty="0">
                          <a:solidFill>
                            <a:schemeClr val="bg1"/>
                          </a:solidFill>
                          <a:effectLst/>
                          <a:latin typeface="+mn-ea"/>
                          <a:ea typeface="+mn-ea"/>
                        </a:rPr>
                        <a:t>NO</a:t>
                      </a:r>
                      <a:endParaRPr 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枝番</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a:solidFill>
                            <a:schemeClr val="bg1"/>
                          </a:solidFill>
                          <a:effectLst/>
                          <a:latin typeface="+mn-ea"/>
                          <a:ea typeface="+mn-ea"/>
                        </a:rPr>
                        <a:t>対象橋梁</a:t>
                      </a:r>
                      <a:endParaRPr lang="ja-JP" altLang="en-US" sz="1400" b="0" i="0" u="none" strike="noStrike" dirty="0">
                        <a:solidFill>
                          <a:schemeClr val="bg1"/>
                        </a:solidFill>
                        <a:effectLst/>
                        <a:latin typeface="+mn-ea"/>
                        <a:ea typeface="+mn-ea"/>
                      </a:endParaRPr>
                    </a:p>
                  </a:txBody>
                  <a:tcPr marL="8296" marR="8296" marT="8296" marB="0" anchor="ctr">
                    <a:solidFill>
                      <a:schemeClr val="accent2">
                        <a:lumMod val="50000"/>
                      </a:schemeClr>
                    </a:solidFill>
                  </a:tcPr>
                </a:tc>
                <a:tc>
                  <a:txBody>
                    <a:bodyPr/>
                    <a:lstStyle/>
                    <a:p>
                      <a:pPr algn="ctr" fontAlgn="ct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指標</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検討</a:t>
                      </a:r>
                      <a:r>
                        <a:rPr lang="ja-JP"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内容</a:t>
                      </a:r>
                      <a:r>
                        <a:rPr lang="zh-TW" altLang="en-US"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（案</a:t>
                      </a:r>
                      <a:r>
                        <a:rPr lang="en-US" altLang="zh-TW" sz="1400" b="0" u="none" strike="noStrike" dirty="0" smtClean="0">
                          <a:solidFill>
                            <a:schemeClr val="bg1"/>
                          </a:solidFill>
                          <a:effectLst/>
                          <a:latin typeface="ＭＳ Ｐゴシック" panose="020B0600070205080204" pitchFamily="50" charset="-128"/>
                          <a:ea typeface="ＭＳ Ｐゴシック" panose="020B0600070205080204" pitchFamily="50" charset="-128"/>
                        </a:rPr>
                        <a:t>)</a:t>
                      </a:r>
                      <a:endParaRPr lang="en-US" altLang="zh-TW" sz="14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8296" marR="8296" marT="8296" marB="0" anchor="ctr">
                    <a:solidFill>
                      <a:schemeClr val="accent2">
                        <a:lumMod val="50000"/>
                      </a:schemeClr>
                    </a:solidFill>
                  </a:tcPr>
                </a:tc>
              </a:tr>
              <a:tr h="166194">
                <a:tc rowSpan="2">
                  <a:txBody>
                    <a:bodyPr/>
                    <a:lstStyle/>
                    <a:p>
                      <a:pPr algn="l" fontAlgn="ctr"/>
                      <a:r>
                        <a:rPr lang="ja-JP" altLang="en-US" sz="1200" b="0" i="0" u="none" strike="noStrike" dirty="0" smtClean="0">
                          <a:solidFill>
                            <a:srgbClr val="000000"/>
                          </a:solidFill>
                          <a:effectLst/>
                          <a:latin typeface="+mn-ea"/>
                          <a:ea typeface="+mn-ea"/>
                        </a:rPr>
                        <a:t>塩害の影響</a:t>
                      </a: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rowSpan="2">
                  <a:txBody>
                    <a:bodyPr/>
                    <a:lstStyle/>
                    <a:p>
                      <a:pPr algn="ctr" fontAlgn="ctr"/>
                      <a:r>
                        <a:rPr lang="en-US" altLang="ja-JP" sz="1200" b="0" i="0" u="none" strike="noStrike" dirty="0" smtClean="0">
                          <a:solidFill>
                            <a:srgbClr val="000000"/>
                          </a:solidFill>
                          <a:effectLst/>
                          <a:latin typeface="+mn-ea"/>
                          <a:ea typeface="+mn-ea"/>
                        </a:rPr>
                        <a:t>4</a:t>
                      </a:r>
                      <a:endParaRPr lang="ja-JP" altLang="en-US" sz="1200" b="0" i="0" u="none" strike="noStrike" dirty="0">
                        <a:solidFill>
                          <a:srgbClr val="000000"/>
                        </a:solidFill>
                        <a:effectLst/>
                        <a:latin typeface="+mn-ea"/>
                        <a:ea typeface="+mn-ea"/>
                      </a:endParaRP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1</a:t>
                      </a:r>
                      <a:endParaRPr lang="ja-JP" altLang="en-US" sz="1200" b="0" i="0" u="none" strike="noStrike" dirty="0">
                        <a:solidFill>
                          <a:srgbClr val="000000"/>
                        </a:solidFill>
                        <a:effectLst/>
                        <a:latin typeface="+mn-ea"/>
                        <a:ea typeface="+mn-ea"/>
                      </a:endParaRP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200" b="0" i="0" u="none" strike="noStrike" dirty="0" smtClean="0">
                          <a:solidFill>
                            <a:srgbClr val="000000"/>
                          </a:solidFill>
                          <a:effectLst/>
                          <a:latin typeface="+mn-ea"/>
                          <a:ea typeface="+mn-ea"/>
                        </a:rPr>
                        <a:t>・海岸線から</a:t>
                      </a:r>
                      <a:r>
                        <a:rPr lang="en-US" altLang="ja-JP" sz="1200" b="0" i="0" u="none" strike="noStrike" dirty="0" smtClean="0">
                          <a:solidFill>
                            <a:srgbClr val="000000"/>
                          </a:solidFill>
                          <a:effectLst/>
                          <a:latin typeface="+mn-ea"/>
                          <a:ea typeface="+mn-ea"/>
                        </a:rPr>
                        <a:t>100m</a:t>
                      </a:r>
                      <a:r>
                        <a:rPr lang="ja-JP" altLang="en-US" sz="1200" b="0" i="0" u="none" strike="noStrike" dirty="0" smtClean="0">
                          <a:solidFill>
                            <a:srgbClr val="000000"/>
                          </a:solidFill>
                          <a:effectLst/>
                          <a:latin typeface="+mn-ea"/>
                          <a:ea typeface="+mn-ea"/>
                        </a:rPr>
                        <a:t>以内のコンクリート橋</a:t>
                      </a: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200" b="0" i="0" u="none" strike="noStrike" dirty="0" smtClean="0">
                          <a:solidFill>
                            <a:srgbClr val="000000"/>
                          </a:solidFill>
                          <a:effectLst/>
                          <a:latin typeface="+mn-ea"/>
                          <a:ea typeface="+mn-ea"/>
                        </a:rPr>
                        <a:t>・損傷の種類・程度・範囲・発生箇所</a:t>
                      </a:r>
                    </a:p>
                    <a:p>
                      <a:pPr algn="l" fontAlgn="ctr"/>
                      <a:r>
                        <a:rPr lang="ja-JP" altLang="en-US" sz="1200" b="0" i="0" u="none" strike="noStrike" dirty="0" smtClean="0">
                          <a:solidFill>
                            <a:srgbClr val="000000"/>
                          </a:solidFill>
                          <a:effectLst/>
                          <a:latin typeface="+mn-ea"/>
                          <a:ea typeface="+mn-ea"/>
                        </a:rPr>
                        <a:t>・</a:t>
                      </a:r>
                      <a:r>
                        <a:rPr lang="en-US" altLang="ja-JP" sz="1200" b="0" i="0" u="none" strike="noStrike" dirty="0" smtClean="0">
                          <a:solidFill>
                            <a:srgbClr val="000000"/>
                          </a:solidFill>
                          <a:effectLst/>
                          <a:latin typeface="+mn-ea"/>
                          <a:ea typeface="+mn-ea"/>
                        </a:rPr>
                        <a:t>PC</a:t>
                      </a:r>
                      <a:r>
                        <a:rPr lang="ja-JP" altLang="en-US" sz="1200" b="0" i="0" u="none" strike="noStrike" dirty="0" smtClean="0">
                          <a:solidFill>
                            <a:srgbClr val="000000"/>
                          </a:solidFill>
                          <a:effectLst/>
                          <a:latin typeface="+mn-ea"/>
                          <a:ea typeface="+mn-ea"/>
                        </a:rPr>
                        <a:t>鋼材、ケーブル定着部</a:t>
                      </a:r>
                    </a:p>
                    <a:p>
                      <a:pPr algn="l" fontAlgn="ctr"/>
                      <a:r>
                        <a:rPr lang="ja-JP" altLang="en-US" sz="1200" b="0" i="0" u="none" strike="noStrike" dirty="0" smtClean="0">
                          <a:solidFill>
                            <a:srgbClr val="000000"/>
                          </a:solidFill>
                          <a:effectLst/>
                          <a:latin typeface="+mn-ea"/>
                          <a:ea typeface="+mn-ea"/>
                        </a:rPr>
                        <a:t>・他事例の検証</a:t>
                      </a:r>
                    </a:p>
                    <a:p>
                      <a:pPr algn="l" fontAlgn="ctr"/>
                      <a:r>
                        <a:rPr lang="ja-JP" altLang="en-US" sz="1200" b="0" i="0" u="none" strike="noStrike" dirty="0" smtClean="0">
                          <a:solidFill>
                            <a:srgbClr val="000000"/>
                          </a:solidFill>
                          <a:effectLst/>
                          <a:latin typeface="+mn-ea"/>
                          <a:ea typeface="+mn-ea"/>
                        </a:rPr>
                        <a:t>例）剥離・鉄筋露出の発生</a:t>
                      </a:r>
                    </a:p>
                  </a:txBody>
                  <a:tcPr marL="8296" marR="8296" marT="8296" marB="0" anchor="ctr">
                    <a:lnB w="12700" cap="flat" cmpd="sng" algn="ctr">
                      <a:solidFill>
                        <a:schemeClr val="bg1"/>
                      </a:solidFill>
                      <a:prstDash val="solid"/>
                      <a:round/>
                      <a:headEnd type="none" w="med" len="med"/>
                      <a:tailEnd type="none" w="med" len="med"/>
                    </a:lnB>
                    <a:solidFill>
                      <a:schemeClr val="accent2">
                        <a:lumMod val="60000"/>
                        <a:lumOff val="40000"/>
                      </a:schemeClr>
                    </a:solidFill>
                  </a:tcPr>
                </a:tc>
              </a:tr>
              <a:tr h="148361">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ctr"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2</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200" b="0" i="0" u="none" strike="noStrike" dirty="0" smtClean="0">
                          <a:solidFill>
                            <a:srgbClr val="000000"/>
                          </a:solidFill>
                          <a:effectLst/>
                          <a:latin typeface="+mn-ea"/>
                          <a:ea typeface="+mn-ea"/>
                        </a:rPr>
                        <a:t>・凍結防止剤散布路線のコンクリート橋</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200" b="0" i="0" u="none" strike="noStrike" dirty="0" smtClean="0">
                          <a:solidFill>
                            <a:srgbClr val="000000"/>
                          </a:solidFill>
                          <a:effectLst/>
                          <a:latin typeface="+mn-ea"/>
                          <a:ea typeface="+mn-ea"/>
                        </a:rPr>
                        <a:t>・損傷の種類・程度・範囲・発生箇所</a:t>
                      </a:r>
                    </a:p>
                    <a:p>
                      <a:pPr algn="l" fontAlgn="ctr"/>
                      <a:r>
                        <a:rPr lang="ja-JP" altLang="en-US" sz="1200" b="0" i="0" u="none" strike="noStrike" dirty="0" smtClean="0">
                          <a:solidFill>
                            <a:srgbClr val="000000"/>
                          </a:solidFill>
                          <a:effectLst/>
                          <a:latin typeface="+mn-ea"/>
                          <a:ea typeface="+mn-ea"/>
                        </a:rPr>
                        <a:t>・</a:t>
                      </a:r>
                      <a:r>
                        <a:rPr lang="en-US" altLang="ja-JP" sz="1200" b="0" i="0" u="none" strike="noStrike" dirty="0" smtClean="0">
                          <a:solidFill>
                            <a:srgbClr val="000000"/>
                          </a:solidFill>
                          <a:effectLst/>
                          <a:latin typeface="+mn-ea"/>
                          <a:ea typeface="+mn-ea"/>
                        </a:rPr>
                        <a:t>PC</a:t>
                      </a:r>
                      <a:r>
                        <a:rPr lang="ja-JP" altLang="en-US" sz="1200" b="0" i="0" u="none" strike="noStrike" dirty="0" smtClean="0">
                          <a:solidFill>
                            <a:srgbClr val="000000"/>
                          </a:solidFill>
                          <a:effectLst/>
                          <a:latin typeface="+mn-ea"/>
                          <a:ea typeface="+mn-ea"/>
                        </a:rPr>
                        <a:t>鋼材、ケーブル定着部</a:t>
                      </a:r>
                    </a:p>
                    <a:p>
                      <a:pPr algn="l" fontAlgn="ctr"/>
                      <a:r>
                        <a:rPr lang="ja-JP" altLang="en-US" sz="1200" b="0" i="0" u="none" strike="noStrike" dirty="0" smtClean="0">
                          <a:solidFill>
                            <a:srgbClr val="000000"/>
                          </a:solidFill>
                          <a:effectLst/>
                          <a:latin typeface="+mn-ea"/>
                          <a:ea typeface="+mn-ea"/>
                        </a:rPr>
                        <a:t>・他事例の検証</a:t>
                      </a:r>
                    </a:p>
                    <a:p>
                      <a:pPr algn="l" fontAlgn="ctr"/>
                      <a:r>
                        <a:rPr lang="ja-JP" altLang="en-US" sz="1200" b="0" i="0" u="none" strike="noStrike" dirty="0" smtClean="0">
                          <a:solidFill>
                            <a:srgbClr val="000000"/>
                          </a:solidFill>
                          <a:effectLst/>
                          <a:latin typeface="+mn-ea"/>
                          <a:ea typeface="+mn-ea"/>
                        </a:rPr>
                        <a:t>例）剥離・鉄筋露出の発生</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110828">
                <a:tc rowSpan="4">
                  <a:txBody>
                    <a:bodyPr/>
                    <a:lstStyle/>
                    <a:p>
                      <a:pPr algn="l" fontAlgn="ctr"/>
                      <a:r>
                        <a:rPr lang="ja-JP" altLang="en-US" sz="1200" b="0" i="0" u="none" strike="noStrike" dirty="0" smtClean="0">
                          <a:solidFill>
                            <a:srgbClr val="000000"/>
                          </a:solidFill>
                          <a:effectLst/>
                          <a:latin typeface="+mn-ea"/>
                          <a:ea typeface="+mn-ea"/>
                        </a:rPr>
                        <a:t>再劣化</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rowSpan="4">
                  <a:txBody>
                    <a:bodyPr/>
                    <a:lstStyle/>
                    <a:p>
                      <a:pPr algn="ctr" fontAlgn="ctr"/>
                      <a:r>
                        <a:rPr lang="en-US" altLang="ja-JP" sz="1200" b="0" i="0" u="none" strike="noStrike" dirty="0" smtClean="0">
                          <a:solidFill>
                            <a:srgbClr val="000000"/>
                          </a:solidFill>
                          <a:effectLst/>
                          <a:latin typeface="+mn-ea"/>
                          <a:ea typeface="+mn-ea"/>
                        </a:rPr>
                        <a:t>5</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1</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200" b="0" i="0" u="none" strike="noStrike" dirty="0" smtClean="0">
                          <a:solidFill>
                            <a:srgbClr val="000000"/>
                          </a:solidFill>
                          <a:effectLst/>
                          <a:latin typeface="+mn-ea"/>
                          <a:ea typeface="+mn-ea"/>
                        </a:rPr>
                        <a:t>・補修または補強履歴のある　</a:t>
                      </a:r>
                      <a:r>
                        <a:rPr lang="en-US" altLang="ja-JP" sz="1200" b="0" i="0" u="none" strike="noStrike" dirty="0" smtClean="0">
                          <a:solidFill>
                            <a:srgbClr val="000000"/>
                          </a:solidFill>
                          <a:effectLst/>
                          <a:latin typeface="+mn-ea"/>
                          <a:ea typeface="+mn-ea"/>
                        </a:rPr>
                        <a:t>RC</a:t>
                      </a:r>
                      <a:r>
                        <a:rPr lang="ja-JP" altLang="en-US" sz="1200" b="0" i="0" u="none" strike="noStrike" dirty="0" smtClean="0">
                          <a:solidFill>
                            <a:srgbClr val="000000"/>
                          </a:solidFill>
                          <a:effectLst/>
                          <a:latin typeface="+mn-ea"/>
                          <a:ea typeface="+mn-ea"/>
                        </a:rPr>
                        <a:t>橋</a:t>
                      </a:r>
                    </a:p>
                    <a:p>
                      <a:pPr algn="l" fontAlgn="ctr"/>
                      <a:r>
                        <a:rPr lang="ja-JP" altLang="en-US" sz="1200" b="0" i="0" u="none" strike="noStrike" dirty="0" smtClean="0">
                          <a:solidFill>
                            <a:srgbClr val="000000"/>
                          </a:solidFill>
                          <a:effectLst/>
                          <a:latin typeface="+mn-ea"/>
                          <a:ea typeface="+mn-ea"/>
                        </a:rPr>
                        <a:t>・健全度</a:t>
                      </a:r>
                      <a:r>
                        <a:rPr lang="en-US" altLang="ja-JP" sz="1200" b="0" i="0" u="none" strike="noStrike" dirty="0" smtClean="0">
                          <a:solidFill>
                            <a:srgbClr val="000000"/>
                          </a:solidFill>
                          <a:effectLst/>
                          <a:latin typeface="+mn-ea"/>
                          <a:ea typeface="+mn-ea"/>
                        </a:rPr>
                        <a:t>70</a:t>
                      </a:r>
                      <a:r>
                        <a:rPr lang="ja-JP" altLang="en-US" sz="1200" b="0" i="0" u="none" strike="noStrike" dirty="0" smtClean="0">
                          <a:solidFill>
                            <a:srgbClr val="000000"/>
                          </a:solidFill>
                          <a:effectLst/>
                          <a:latin typeface="+mn-ea"/>
                          <a:ea typeface="+mn-ea"/>
                        </a:rPr>
                        <a:t>未満</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・対策工法、劣化状況</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r>
              <a:tr h="110828">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ctr"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2</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200" b="0" i="0" u="none" strike="noStrike" dirty="0" smtClean="0">
                          <a:solidFill>
                            <a:srgbClr val="000000"/>
                          </a:solidFill>
                          <a:effectLst/>
                          <a:latin typeface="+mn-ea"/>
                          <a:ea typeface="+mn-ea"/>
                        </a:rPr>
                        <a:t>・補修または補強履歴のある　</a:t>
                      </a:r>
                      <a:r>
                        <a:rPr lang="en-US" altLang="ja-JP" sz="1200" b="0" i="0" u="none" strike="noStrike" dirty="0" smtClean="0">
                          <a:solidFill>
                            <a:srgbClr val="000000"/>
                          </a:solidFill>
                          <a:effectLst/>
                          <a:latin typeface="+mn-ea"/>
                          <a:ea typeface="+mn-ea"/>
                        </a:rPr>
                        <a:t>PC</a:t>
                      </a:r>
                      <a:r>
                        <a:rPr lang="ja-JP" altLang="en-US" sz="1200" b="0" i="0" u="none" strike="noStrike" dirty="0" smtClean="0">
                          <a:solidFill>
                            <a:srgbClr val="000000"/>
                          </a:solidFill>
                          <a:effectLst/>
                          <a:latin typeface="+mn-ea"/>
                          <a:ea typeface="+mn-ea"/>
                        </a:rPr>
                        <a:t>橋</a:t>
                      </a:r>
                    </a:p>
                    <a:p>
                      <a:pPr algn="l" fontAlgn="ctr"/>
                      <a:r>
                        <a:rPr lang="ja-JP" altLang="en-US" sz="1200" b="0" i="0" u="none" strike="noStrike" dirty="0" smtClean="0">
                          <a:solidFill>
                            <a:srgbClr val="000000"/>
                          </a:solidFill>
                          <a:effectLst/>
                          <a:latin typeface="+mn-ea"/>
                          <a:ea typeface="+mn-ea"/>
                        </a:rPr>
                        <a:t>・健全度</a:t>
                      </a:r>
                      <a:r>
                        <a:rPr lang="en-US" altLang="ja-JP" sz="1200" b="0" i="0" u="none" strike="noStrike" dirty="0" smtClean="0">
                          <a:solidFill>
                            <a:srgbClr val="000000"/>
                          </a:solidFill>
                          <a:effectLst/>
                          <a:latin typeface="+mn-ea"/>
                          <a:ea typeface="+mn-ea"/>
                        </a:rPr>
                        <a:t>70</a:t>
                      </a:r>
                      <a:r>
                        <a:rPr lang="ja-JP" altLang="en-US" sz="1200" b="0" i="0" u="none" strike="noStrike" dirty="0" smtClean="0">
                          <a:solidFill>
                            <a:srgbClr val="000000"/>
                          </a:solidFill>
                          <a:effectLst/>
                          <a:latin typeface="+mn-ea"/>
                          <a:ea typeface="+mn-ea"/>
                        </a:rPr>
                        <a:t>未満</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400" b="0" i="0" u="none" strike="noStrike" dirty="0" smtClean="0">
                          <a:solidFill>
                            <a:srgbClr val="000000"/>
                          </a:solidFill>
                          <a:effectLst/>
                          <a:latin typeface="+mn-ea"/>
                          <a:ea typeface="+mn-ea"/>
                        </a:rPr>
                        <a:t>・対策工法、劣化状況</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110828">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ctr"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3</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200" b="0" i="0" u="none" strike="noStrike" dirty="0" smtClean="0">
                          <a:solidFill>
                            <a:srgbClr val="000000"/>
                          </a:solidFill>
                          <a:effectLst/>
                          <a:latin typeface="+mn-ea"/>
                          <a:ea typeface="+mn-ea"/>
                        </a:rPr>
                        <a:t>・補修または補強履歴のある　鋼橋＿鋼床版</a:t>
                      </a:r>
                    </a:p>
                    <a:p>
                      <a:pPr algn="l" fontAlgn="ctr"/>
                      <a:r>
                        <a:rPr lang="ja-JP" altLang="en-US" sz="1200" b="0" i="0" u="none" strike="noStrike" dirty="0" smtClean="0">
                          <a:solidFill>
                            <a:srgbClr val="000000"/>
                          </a:solidFill>
                          <a:effectLst/>
                          <a:latin typeface="+mn-ea"/>
                          <a:ea typeface="+mn-ea"/>
                        </a:rPr>
                        <a:t>・健全度</a:t>
                      </a:r>
                      <a:r>
                        <a:rPr lang="en-US" altLang="ja-JP" sz="1200" b="0" i="0" u="none" strike="noStrike" dirty="0" smtClean="0">
                          <a:solidFill>
                            <a:srgbClr val="000000"/>
                          </a:solidFill>
                          <a:effectLst/>
                          <a:latin typeface="+mn-ea"/>
                          <a:ea typeface="+mn-ea"/>
                        </a:rPr>
                        <a:t>70</a:t>
                      </a:r>
                      <a:r>
                        <a:rPr lang="ja-JP" altLang="en-US" sz="1200" b="0" i="0" u="none" strike="noStrike" dirty="0" smtClean="0">
                          <a:solidFill>
                            <a:srgbClr val="000000"/>
                          </a:solidFill>
                          <a:effectLst/>
                          <a:latin typeface="+mn-ea"/>
                          <a:ea typeface="+mn-ea"/>
                        </a:rPr>
                        <a:t>未満</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mn-ea"/>
                          <a:ea typeface="+mn-ea"/>
                        </a:rPr>
                        <a:t>・対策工法、劣化状況</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r>
              <a:tr h="110828">
                <a:tc vMerge="1">
                  <a:txBody>
                    <a:bodyPr/>
                    <a:lstStyle/>
                    <a:p>
                      <a:pPr algn="l"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vMerge="1">
                  <a:txBody>
                    <a:bodyPr/>
                    <a:lstStyle/>
                    <a:p>
                      <a:pPr algn="ctr" fontAlgn="ctr"/>
                      <a:endParaRPr lang="ja-JP" altLang="en-US" sz="14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4</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l" fontAlgn="ctr"/>
                      <a:r>
                        <a:rPr lang="ja-JP" altLang="en-US" sz="1200" b="0" i="0" u="none" strike="noStrike" dirty="0" smtClean="0">
                          <a:solidFill>
                            <a:srgbClr val="000000"/>
                          </a:solidFill>
                          <a:effectLst/>
                          <a:latin typeface="+mn-ea"/>
                          <a:ea typeface="+mn-ea"/>
                        </a:rPr>
                        <a:t>・補修または補強履歴のある　鋼橋＿</a:t>
                      </a:r>
                      <a:r>
                        <a:rPr lang="en-US" altLang="ja-JP" sz="1200" b="0" i="0" u="none" strike="noStrike" dirty="0" smtClean="0">
                          <a:solidFill>
                            <a:srgbClr val="000000"/>
                          </a:solidFill>
                          <a:effectLst/>
                          <a:latin typeface="+mn-ea"/>
                          <a:ea typeface="+mn-ea"/>
                        </a:rPr>
                        <a:t>RC</a:t>
                      </a:r>
                      <a:r>
                        <a:rPr lang="ja-JP" altLang="en-US" sz="1200" b="0" i="0" u="none" strike="noStrike" dirty="0" smtClean="0">
                          <a:solidFill>
                            <a:srgbClr val="000000"/>
                          </a:solidFill>
                          <a:effectLst/>
                          <a:latin typeface="+mn-ea"/>
                          <a:ea typeface="+mn-ea"/>
                        </a:rPr>
                        <a:t>床版</a:t>
                      </a:r>
                    </a:p>
                    <a:p>
                      <a:pPr algn="l" fontAlgn="ctr"/>
                      <a:r>
                        <a:rPr lang="ja-JP" altLang="en-US" sz="1200" b="0" i="0" u="none" strike="noStrike" dirty="0" smtClean="0">
                          <a:solidFill>
                            <a:srgbClr val="000000"/>
                          </a:solidFill>
                          <a:effectLst/>
                          <a:latin typeface="+mn-ea"/>
                          <a:ea typeface="+mn-ea"/>
                        </a:rPr>
                        <a:t>・健全度</a:t>
                      </a:r>
                      <a:r>
                        <a:rPr lang="en-US" altLang="ja-JP" sz="1200" b="0" i="0" u="none" strike="noStrike" dirty="0" smtClean="0">
                          <a:solidFill>
                            <a:srgbClr val="000000"/>
                          </a:solidFill>
                          <a:effectLst/>
                          <a:latin typeface="+mn-ea"/>
                          <a:ea typeface="+mn-ea"/>
                        </a:rPr>
                        <a:t>70</a:t>
                      </a:r>
                      <a:r>
                        <a:rPr lang="ja-JP" altLang="en-US" sz="1200" b="0" i="0" u="none" strike="noStrike" dirty="0" smtClean="0">
                          <a:solidFill>
                            <a:srgbClr val="000000"/>
                          </a:solidFill>
                          <a:effectLst/>
                          <a:latin typeface="+mn-ea"/>
                          <a:ea typeface="+mn-ea"/>
                        </a:rPr>
                        <a:t>未満</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mn-ea"/>
                          <a:ea typeface="+mn-ea"/>
                        </a:rPr>
                        <a:t>・対策工法、劣化状況</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r>
              <a:tr h="110828">
                <a:tc>
                  <a:txBody>
                    <a:bodyPr/>
                    <a:lstStyle/>
                    <a:p>
                      <a:pPr algn="l" fontAlgn="ctr"/>
                      <a:r>
                        <a:rPr lang="ja-JP" altLang="en-US" sz="1200" b="0" i="0" u="none" strike="noStrike" dirty="0" smtClean="0">
                          <a:solidFill>
                            <a:srgbClr val="000000"/>
                          </a:solidFill>
                          <a:effectLst/>
                          <a:latin typeface="+mn-ea"/>
                          <a:ea typeface="+mn-ea"/>
                        </a:rPr>
                        <a:t>河川の影響</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6</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fontAlgn="ctr"/>
                      <a:r>
                        <a:rPr lang="en-US" altLang="ja-JP" sz="1200" b="0" i="0" u="none" strike="noStrike" dirty="0" smtClean="0">
                          <a:solidFill>
                            <a:srgbClr val="000000"/>
                          </a:solidFill>
                          <a:effectLst/>
                          <a:latin typeface="+mn-ea"/>
                          <a:ea typeface="+mn-ea"/>
                        </a:rPr>
                        <a:t>1</a:t>
                      </a:r>
                      <a:endParaRPr lang="ja-JP" altLang="en-US" sz="1200" b="0" i="0" u="none" strike="noStrike" dirty="0">
                        <a:solidFill>
                          <a:srgbClr val="000000"/>
                        </a:solidFill>
                        <a:effectLst/>
                        <a:latin typeface="+mn-ea"/>
                        <a:ea typeface="+mn-ea"/>
                      </a:endParaRP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200" b="0" i="0" u="none" strike="noStrike" dirty="0" smtClean="0">
                          <a:solidFill>
                            <a:srgbClr val="000000"/>
                          </a:solidFill>
                          <a:effectLst/>
                          <a:latin typeface="+mn-ea"/>
                          <a:ea typeface="+mn-ea"/>
                        </a:rPr>
                        <a:t>・渡河橋</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l" fontAlgn="ctr"/>
                      <a:r>
                        <a:rPr lang="ja-JP" altLang="en-US" sz="1400" b="0" i="0" u="none" strike="noStrike" dirty="0" smtClean="0">
                          <a:solidFill>
                            <a:srgbClr val="000000"/>
                          </a:solidFill>
                          <a:effectLst/>
                          <a:latin typeface="+mn-ea"/>
                          <a:ea typeface="+mn-ea"/>
                        </a:rPr>
                        <a:t>・基準径間長の検証</a:t>
                      </a:r>
                    </a:p>
                    <a:p>
                      <a:pPr algn="l" fontAlgn="ctr"/>
                      <a:r>
                        <a:rPr lang="ja-JP" altLang="en-US" sz="1400" b="0" i="0" u="none" strike="noStrike" dirty="0" smtClean="0">
                          <a:solidFill>
                            <a:srgbClr val="000000"/>
                          </a:solidFill>
                          <a:effectLst/>
                          <a:latin typeface="+mn-ea"/>
                          <a:ea typeface="+mn-ea"/>
                        </a:rPr>
                        <a:t>・基礎の洗掘状況</a:t>
                      </a:r>
                    </a:p>
                  </a:txBody>
                  <a:tcPr marL="8296" marR="8296" marT="8296"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60000"/>
                        <a:lumOff val="40000"/>
                      </a:schemeClr>
                    </a:solidFill>
                  </a:tcPr>
                </a:tc>
              </a:tr>
            </a:tbl>
          </a:graphicData>
        </a:graphic>
      </p:graphicFrame>
    </p:spTree>
    <p:extLst>
      <p:ext uri="{BB962C8B-B14F-4D97-AF65-F5344CB8AC3E}">
        <p14:creationId xmlns:p14="http://schemas.microsoft.com/office/powerpoint/2010/main" val="7493599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．まとめ</a:t>
            </a:r>
            <a:endParaRPr lang="ja-JP" altLang="en-US" dirty="0">
              <a:latin typeface="HGSｺﾞｼｯｸM" panose="020B0600000000000000" pitchFamily="50" charset="-128"/>
              <a:ea typeface="HGSｺﾞｼｯｸM" panose="020B0600000000000000" pitchFamily="50" charset="-128"/>
            </a:endParaRPr>
          </a:p>
        </p:txBody>
      </p:sp>
      <p:sp>
        <p:nvSpPr>
          <p:cNvPr id="5"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5" name="Rectangle 12"/>
          <p:cNvSpPr>
            <a:spLocks noChangeArrowheads="1"/>
          </p:cNvSpPr>
          <p:nvPr/>
        </p:nvSpPr>
        <p:spPr bwMode="auto">
          <a:xfrm>
            <a:off x="400050" y="9906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335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0"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3" name="スライド番号プレースホルダー 2"/>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9" name="テキスト ボックス 8"/>
          <p:cNvSpPr txBox="1"/>
          <p:nvPr/>
        </p:nvSpPr>
        <p:spPr>
          <a:xfrm>
            <a:off x="827584" y="1562016"/>
            <a:ext cx="8208912" cy="4154984"/>
          </a:xfrm>
          <a:prstGeom prst="rect">
            <a:avLst/>
          </a:prstGeom>
          <a:noFill/>
        </p:spPr>
        <p:txBody>
          <a:bodyPr wrap="square" rtlCol="0">
            <a:spAutoFit/>
          </a:bodyPr>
          <a:lstStyle>
            <a:defPPr>
              <a:defRPr lang="ja-JP"/>
            </a:defPPr>
            <a:lvl1pPr marL="457200" indent="-457200">
              <a:buFont typeface="Wingdings" panose="05000000000000000000" pitchFamily="2" charset="2"/>
              <a:buChar char="Ø"/>
              <a:defRPr sz="2800" u="sng">
                <a:latin typeface="HGSｺﾞｼｯｸM" panose="020B0600000000000000" pitchFamily="50" charset="-128"/>
                <a:ea typeface="HGSｺﾞｼｯｸM" panose="020B0600000000000000" pitchFamily="50" charset="-128"/>
                <a:cs typeface="Meiryo UI" panose="020B0604030504040204" pitchFamily="50" charset="-128"/>
              </a:defRPr>
            </a:lvl1pPr>
          </a:lstStyle>
          <a:p>
            <a:r>
              <a:rPr lang="ja-JP" altLang="en-US" dirty="0"/>
              <a:t>今年度の検討内容</a:t>
            </a:r>
            <a:endParaRPr lang="en-US" altLang="ja-JP" dirty="0"/>
          </a:p>
          <a:p>
            <a:pPr marL="0" indent="0">
              <a:lnSpc>
                <a:spcPct val="150000"/>
              </a:lnSpc>
              <a:buNone/>
            </a:pPr>
            <a:r>
              <a:rPr lang="ja-JP" altLang="en-US" sz="2400" u="none" dirty="0"/>
              <a:t>　</a:t>
            </a:r>
            <a:r>
              <a:rPr lang="ja-JP" altLang="en-US" sz="2400" u="none" dirty="0" smtClean="0"/>
              <a:t>　○機能不足の指標作成</a:t>
            </a:r>
            <a:endParaRPr lang="en-US" altLang="ja-JP" sz="2400" u="none" dirty="0" smtClean="0"/>
          </a:p>
          <a:p>
            <a:pPr marL="0" indent="0">
              <a:lnSpc>
                <a:spcPct val="150000"/>
              </a:lnSpc>
              <a:buNone/>
            </a:pPr>
            <a:r>
              <a:rPr lang="ja-JP" altLang="en-US" sz="2400" u="none" dirty="0"/>
              <a:t>　</a:t>
            </a:r>
            <a:r>
              <a:rPr lang="ja-JP" altLang="en-US" sz="2400" u="none" dirty="0" smtClean="0"/>
              <a:t>　○更新最終判定の対象とすべき橋梁の抽出</a:t>
            </a:r>
            <a:endParaRPr lang="en-US" altLang="ja-JP" sz="2400" u="none" dirty="0" smtClean="0"/>
          </a:p>
          <a:p>
            <a:pPr marL="0" indent="0">
              <a:buNone/>
            </a:pPr>
            <a:endParaRPr lang="ja-JP" altLang="en-US" dirty="0"/>
          </a:p>
          <a:p>
            <a:r>
              <a:rPr lang="ja-JP" altLang="en-US" dirty="0"/>
              <a:t>審議いただきたい内容</a:t>
            </a:r>
            <a:endParaRPr lang="en-US" altLang="ja-JP" dirty="0"/>
          </a:p>
          <a:p>
            <a:pPr marL="0" indent="0">
              <a:lnSpc>
                <a:spcPct val="150000"/>
              </a:lnSpc>
              <a:buNone/>
            </a:pPr>
            <a:r>
              <a:rPr lang="ja-JP" altLang="en-US" sz="2400" u="none" dirty="0"/>
              <a:t>　</a:t>
            </a:r>
            <a:r>
              <a:rPr lang="ja-JP" altLang="en-US" sz="2400" u="none" dirty="0" smtClean="0"/>
              <a:t>　○機能不足として検討すべき項目</a:t>
            </a:r>
            <a:endParaRPr lang="en-US" altLang="ja-JP" sz="2400" u="none" dirty="0"/>
          </a:p>
          <a:p>
            <a:pPr marL="0" indent="0">
              <a:lnSpc>
                <a:spcPct val="150000"/>
              </a:lnSpc>
              <a:buNone/>
            </a:pPr>
            <a:r>
              <a:rPr lang="ja-JP" altLang="en-US" sz="2400" u="none" dirty="0"/>
              <a:t>　</a:t>
            </a:r>
            <a:r>
              <a:rPr lang="ja-JP" altLang="en-US" sz="2400" u="none" dirty="0" smtClean="0"/>
              <a:t>　○指標作成のためのグルーピングの考え方</a:t>
            </a:r>
            <a:endParaRPr lang="en-US" altLang="ja-JP" sz="2400" u="none" dirty="0" smtClean="0"/>
          </a:p>
          <a:p>
            <a:pPr marL="0" indent="0">
              <a:lnSpc>
                <a:spcPct val="150000"/>
              </a:lnSpc>
              <a:buNone/>
            </a:pPr>
            <a:r>
              <a:rPr lang="ja-JP" altLang="en-US" sz="2400" u="none" dirty="0"/>
              <a:t>　</a:t>
            </a:r>
            <a:r>
              <a:rPr lang="ja-JP" altLang="en-US" sz="2400" u="none" dirty="0" smtClean="0"/>
              <a:t>　○その他、検討の進め方など</a:t>
            </a:r>
            <a:endParaRPr lang="en-US" altLang="ja-JP" sz="2400" u="none" dirty="0" smtClean="0"/>
          </a:p>
        </p:txBody>
      </p:sp>
    </p:spTree>
    <p:extLst>
      <p:ext uri="{BB962C8B-B14F-4D97-AF65-F5344CB8AC3E}">
        <p14:creationId xmlns:p14="http://schemas.microsoft.com/office/powerpoint/2010/main" val="1692258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．大阪府の橋梁の現状</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３）橋梁の現状</a:t>
            </a:r>
            <a:endParaRPr lang="ja-JP" altLang="en-US" sz="2400" dirty="0">
              <a:latin typeface="HGSｺﾞｼｯｸM" panose="020B0600000000000000" pitchFamily="50" charset="-128"/>
              <a:ea typeface="HGSｺﾞｼｯｸM" panose="020B0600000000000000" pitchFamily="50" charset="-128"/>
            </a:endParaRPr>
          </a:p>
        </p:txBody>
      </p:sp>
      <p:sp>
        <p:nvSpPr>
          <p:cNvPr id="9" name="正方形/長方形 8"/>
          <p:cNvSpPr/>
          <p:nvPr/>
        </p:nvSpPr>
        <p:spPr>
          <a:xfrm>
            <a:off x="611560" y="1571308"/>
            <a:ext cx="8280920" cy="830997"/>
          </a:xfrm>
          <a:prstGeom prst="rect">
            <a:avLst/>
          </a:prstGeom>
        </p:spPr>
        <p:txBody>
          <a:bodyPr wrap="square">
            <a:spAutoFit/>
          </a:bodyPr>
          <a:lstStyle/>
          <a:p>
            <a:pPr marL="261938" indent="-261938"/>
            <a:r>
              <a:rPr lang="ja-JP" altLang="en-US" sz="2400" dirty="0" smtClean="0">
                <a:latin typeface="HGSｺﾞｼｯｸM" panose="020B0600000000000000" pitchFamily="50" charset="-128"/>
                <a:ea typeface="HGSｺﾞｼｯｸM" panose="020B0600000000000000" pitchFamily="50" charset="-128"/>
              </a:rPr>
              <a:t>○管理橋梁数は</a:t>
            </a:r>
            <a:r>
              <a:rPr lang="en-US" altLang="ja-JP" sz="2400" dirty="0" smtClean="0">
                <a:latin typeface="HGSｺﾞｼｯｸM" panose="020B0600000000000000" pitchFamily="50" charset="-128"/>
                <a:ea typeface="HGSｺﾞｼｯｸM" panose="020B0600000000000000" pitchFamily="50" charset="-128"/>
              </a:rPr>
              <a:t>2,209</a:t>
            </a:r>
            <a:r>
              <a:rPr lang="ja-JP" altLang="en-US" sz="2400" dirty="0" smtClean="0">
                <a:latin typeface="HGSｺﾞｼｯｸM" panose="020B0600000000000000" pitchFamily="50" charset="-128"/>
                <a:ea typeface="HGSｺﾞｼｯｸM" panose="020B0600000000000000" pitchFamily="50" charset="-128"/>
              </a:rPr>
              <a:t>橋、うち</a:t>
            </a:r>
            <a:r>
              <a:rPr lang="en-US" altLang="ja-JP" sz="2400" dirty="0" smtClean="0">
                <a:latin typeface="HGSｺﾞｼｯｸM" panose="020B0600000000000000" pitchFamily="50" charset="-128"/>
                <a:ea typeface="HGSｺﾞｼｯｸM" panose="020B0600000000000000" pitchFamily="50" charset="-128"/>
              </a:rPr>
              <a:t>15m</a:t>
            </a:r>
            <a:r>
              <a:rPr lang="ja-JP" altLang="en-US" sz="2400" dirty="0" smtClean="0">
                <a:latin typeface="HGSｺﾞｼｯｸM" panose="020B0600000000000000" pitchFamily="50" charset="-128"/>
                <a:ea typeface="HGSｺﾞｼｯｸM" panose="020B0600000000000000" pitchFamily="50" charset="-128"/>
              </a:rPr>
              <a:t>以上の橋梁は</a:t>
            </a:r>
            <a:r>
              <a:rPr lang="en-US" altLang="ja-JP" sz="2400" dirty="0" smtClean="0">
                <a:latin typeface="HGSｺﾞｼｯｸM" panose="020B0600000000000000" pitchFamily="50" charset="-128"/>
                <a:ea typeface="HGSｺﾞｼｯｸM" panose="020B0600000000000000" pitchFamily="50" charset="-128"/>
              </a:rPr>
              <a:t>859</a:t>
            </a:r>
            <a:r>
              <a:rPr lang="ja-JP" altLang="en-US" sz="2400" dirty="0" smtClean="0">
                <a:latin typeface="HGSｺﾞｼｯｸM" panose="020B0600000000000000" pitchFamily="50" charset="-128"/>
                <a:ea typeface="HGSｺﾞｼｯｸM" panose="020B0600000000000000" pitchFamily="50" charset="-128"/>
              </a:rPr>
              <a:t>橋</a:t>
            </a:r>
            <a:endParaRPr lang="ja-JP" altLang="en-US" sz="2400" dirty="0">
              <a:latin typeface="HGSｺﾞｼｯｸM" panose="020B0600000000000000" pitchFamily="50" charset="-128"/>
              <a:ea typeface="HGSｺﾞｼｯｸM" panose="020B0600000000000000" pitchFamily="50" charset="-128"/>
            </a:endParaRPr>
          </a:p>
          <a:p>
            <a:pPr marL="261938" indent="-261938"/>
            <a:r>
              <a:rPr lang="ja-JP" altLang="en-US" sz="2400" dirty="0" smtClean="0">
                <a:latin typeface="HGSｺﾞｼｯｸM" panose="020B0600000000000000" pitchFamily="50" charset="-128"/>
                <a:ea typeface="HGSｺﾞｼｯｸM" panose="020B0600000000000000" pitchFamily="50" charset="-128"/>
              </a:rPr>
              <a:t>○面積比率では、</a:t>
            </a:r>
            <a:r>
              <a:rPr lang="en-US" altLang="ja-JP" sz="2400" dirty="0" smtClean="0">
                <a:latin typeface="HGSｺﾞｼｯｸM" panose="020B0600000000000000" pitchFamily="50" charset="-128"/>
                <a:ea typeface="HGSｺﾞｼｯｸM" panose="020B0600000000000000" pitchFamily="50" charset="-128"/>
              </a:rPr>
              <a:t>15m</a:t>
            </a:r>
            <a:r>
              <a:rPr lang="ja-JP" altLang="en-US" sz="2400" dirty="0" smtClean="0">
                <a:latin typeface="HGSｺﾞｼｯｸM" panose="020B0600000000000000" pitchFamily="50" charset="-128"/>
                <a:ea typeface="HGSｺﾞｼｯｸM" panose="020B0600000000000000" pitchFamily="50" charset="-128"/>
              </a:rPr>
              <a:t>以上の橋梁が約</a:t>
            </a:r>
            <a:r>
              <a:rPr lang="en-US" altLang="ja-JP" sz="2400" dirty="0" smtClean="0">
                <a:latin typeface="HGSｺﾞｼｯｸM" panose="020B0600000000000000" pitchFamily="50" charset="-128"/>
                <a:ea typeface="HGSｺﾞｼｯｸM" panose="020B0600000000000000" pitchFamily="50" charset="-128"/>
              </a:rPr>
              <a:t>9</a:t>
            </a:r>
            <a:r>
              <a:rPr lang="ja-JP" altLang="en-US" sz="2400" dirty="0" smtClean="0">
                <a:latin typeface="HGSｺﾞｼｯｸM" panose="020B0600000000000000" pitchFamily="50" charset="-128"/>
                <a:ea typeface="HGSｺﾞｼｯｸM" panose="020B0600000000000000" pitchFamily="50" charset="-128"/>
              </a:rPr>
              <a:t>割</a:t>
            </a:r>
            <a:endParaRPr lang="ja-JP" altLang="en-US" sz="2400"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6688285" y="5229200"/>
            <a:ext cx="2060179" cy="307777"/>
          </a:xfrm>
          <a:prstGeom prst="rect">
            <a:avLst/>
          </a:prstGeom>
        </p:spPr>
        <p:txBody>
          <a:bodyPr wrap="none">
            <a:spAutoFit/>
          </a:bodyPr>
          <a:lstStyle/>
          <a:p>
            <a:r>
              <a:rPr lang="en-US" altLang="ja-JP" sz="1400" dirty="0" smtClean="0"/>
              <a:t>【</a:t>
            </a:r>
            <a:r>
              <a:rPr lang="ja-JP" altLang="en-US" sz="1400" dirty="0"/>
              <a:t>橋</a:t>
            </a:r>
            <a:r>
              <a:rPr lang="ja-JP" altLang="en-US" sz="1400" dirty="0" smtClean="0"/>
              <a:t>種不明</a:t>
            </a:r>
            <a:r>
              <a:rPr lang="x-none" altLang="ja-JP" sz="1400" dirty="0" smtClean="0"/>
              <a:t>の2</a:t>
            </a:r>
            <a:r>
              <a:rPr lang="en-US" altLang="ja-JP" sz="1400" dirty="0" smtClean="0"/>
              <a:t>4</a:t>
            </a:r>
            <a:r>
              <a:rPr lang="x-none" altLang="ja-JP" sz="1400" dirty="0" smtClean="0"/>
              <a:t>橋を除く</a:t>
            </a:r>
            <a:r>
              <a:rPr lang="en-US" altLang="ja-JP" sz="1400" dirty="0" smtClean="0"/>
              <a:t>】</a:t>
            </a:r>
            <a:endParaRPr lang="ja-JP" altLang="ja-JP" sz="1400" dirty="0"/>
          </a:p>
        </p:txBody>
      </p:sp>
      <p:sp>
        <p:nvSpPr>
          <p:cNvPr id="15" name="正方形/長方形 14"/>
          <p:cNvSpPr/>
          <p:nvPr/>
        </p:nvSpPr>
        <p:spPr>
          <a:xfrm>
            <a:off x="1594649" y="5229200"/>
            <a:ext cx="3121367" cy="523220"/>
          </a:xfrm>
          <a:prstGeom prst="rect">
            <a:avLst/>
          </a:prstGeom>
        </p:spPr>
        <p:txBody>
          <a:bodyPr wrap="none">
            <a:spAutoFit/>
          </a:bodyPr>
          <a:lstStyle/>
          <a:p>
            <a:r>
              <a:rPr lang="en-US" altLang="ja-JP" sz="1400" dirty="0" smtClean="0"/>
              <a:t>※</a:t>
            </a:r>
            <a:r>
              <a:rPr lang="ja-JP" altLang="en-US" sz="1400" dirty="0" smtClean="0"/>
              <a:t>１ 多径間</a:t>
            </a:r>
            <a:r>
              <a:rPr lang="ja-JP" altLang="en-US" sz="1400" dirty="0"/>
              <a:t>であり構造が複数ある</a:t>
            </a:r>
            <a:r>
              <a:rPr lang="ja-JP" altLang="en-US" sz="1400" dirty="0" smtClean="0"/>
              <a:t>橋梁</a:t>
            </a:r>
            <a:endParaRPr lang="en-US" altLang="ja-JP" sz="1400" dirty="0" smtClean="0"/>
          </a:p>
          <a:p>
            <a:r>
              <a:rPr lang="en-US" altLang="ja-JP" sz="1400" dirty="0" smtClean="0"/>
              <a:t>※</a:t>
            </a:r>
            <a:r>
              <a:rPr lang="ja-JP" altLang="en-US" sz="1400" dirty="0" smtClean="0"/>
              <a:t>２石橋の面積は</a:t>
            </a:r>
            <a:r>
              <a:rPr lang="en-US" altLang="ja-JP" sz="1400" dirty="0" smtClean="0"/>
              <a:t>1,000m2</a:t>
            </a:r>
            <a:r>
              <a:rPr lang="ja-JP" altLang="en-US" sz="1400" dirty="0" smtClean="0"/>
              <a:t>以下</a:t>
            </a:r>
            <a:endParaRPr lang="ja-JP" altLang="en-US" sz="1400" dirty="0"/>
          </a:p>
        </p:txBody>
      </p:sp>
      <p:graphicFrame>
        <p:nvGraphicFramePr>
          <p:cNvPr id="4" name="表 3"/>
          <p:cNvGraphicFramePr>
            <a:graphicFrameLocks noGrp="1"/>
          </p:cNvGraphicFramePr>
          <p:nvPr>
            <p:extLst>
              <p:ext uri="{D42A27DB-BD31-4B8C-83A1-F6EECF244321}">
                <p14:modId xmlns:p14="http://schemas.microsoft.com/office/powerpoint/2010/main" val="877565579"/>
              </p:ext>
            </p:extLst>
          </p:nvPr>
        </p:nvGraphicFramePr>
        <p:xfrm>
          <a:off x="416557" y="2484719"/>
          <a:ext cx="8246042" cy="2765521"/>
        </p:xfrm>
        <a:graphic>
          <a:graphicData uri="http://schemas.openxmlformats.org/drawingml/2006/table">
            <a:tbl>
              <a:tblPr>
                <a:tableStyleId>{5C22544A-7EE6-4342-B048-85BDC9FD1C3A}</a:tableStyleId>
              </a:tblPr>
              <a:tblGrid>
                <a:gridCol w="1216076"/>
                <a:gridCol w="1216076"/>
                <a:gridCol w="859195"/>
                <a:gridCol w="788512"/>
                <a:gridCol w="821976"/>
                <a:gridCol w="821976"/>
                <a:gridCol w="821976"/>
                <a:gridCol w="889538"/>
                <a:gridCol w="810717"/>
              </a:tblGrid>
              <a:tr h="384100">
                <a:tc rowSpan="2" gridSpan="2">
                  <a:txBody>
                    <a:bodyPr/>
                    <a:lstStyle/>
                    <a:p>
                      <a:pPr marL="0" algn="ctr" rtl="0" eaLnBrk="1" fontAlgn="ctr" latinLnBrk="0" hangingPunct="1">
                        <a:lnSpc>
                          <a:spcPts val="1500"/>
                        </a:lnSpc>
                        <a:spcAft>
                          <a:spcPts val="0"/>
                        </a:spcAft>
                      </a:pPr>
                      <a:r>
                        <a:rPr kumimoji="1" lang="ja-JP" altLang="en-US" sz="2000" b="1" kern="100" dirty="0">
                          <a:solidFill>
                            <a:schemeClr val="lt1"/>
                          </a:solidFill>
                          <a:effectLst/>
                          <a:latin typeface="HGSｺﾞｼｯｸM" panose="020B0600000000000000" pitchFamily="50" charset="-128"/>
                          <a:ea typeface="HGSｺﾞｼｯｸM" panose="020B0600000000000000" pitchFamily="50" charset="-128"/>
                          <a:cs typeface="+mn-cs"/>
                        </a:rPr>
                        <a:t>橋長</a:t>
                      </a:r>
                    </a:p>
                  </a:txBody>
                  <a:tcPr marL="9525" marR="9525" marT="9525" marB="0" anchor="ctr">
                    <a:solidFill>
                      <a:schemeClr val="accent1">
                        <a:lumMod val="75000"/>
                      </a:schemeClr>
                    </a:solidFill>
                  </a:tcPr>
                </a:tc>
                <a:tc rowSpan="2" hMerge="1">
                  <a:txBody>
                    <a:bodyPr/>
                    <a:lstStyle/>
                    <a:p>
                      <a:endParaRPr kumimoji="1" lang="ja-JP" altLang="en-US"/>
                    </a:p>
                  </a:txBody>
                  <a:tcPr/>
                </a:tc>
                <a:tc rowSpan="2">
                  <a:txBody>
                    <a:bodyPr/>
                    <a:lstStyle/>
                    <a:p>
                      <a:pPr marL="0" algn="ctr" rtl="0" eaLnBrk="1" fontAlgn="ctr" latinLnBrk="0" hangingPunct="1">
                        <a:lnSpc>
                          <a:spcPct val="100000"/>
                        </a:lnSpc>
                        <a:spcAft>
                          <a:spcPts val="0"/>
                        </a:spcAft>
                      </a:pPr>
                      <a:r>
                        <a:rPr kumimoji="1" lang="ja-JP" altLang="en-US" sz="1600" b="1" kern="100" dirty="0" smtClean="0">
                          <a:solidFill>
                            <a:schemeClr val="lt1"/>
                          </a:solidFill>
                          <a:effectLst/>
                          <a:latin typeface="HGSｺﾞｼｯｸM" panose="020B0600000000000000" pitchFamily="50" charset="-128"/>
                          <a:ea typeface="HGSｺﾞｼｯｸM" panose="020B0600000000000000" pitchFamily="50" charset="-128"/>
                          <a:cs typeface="+mn-cs"/>
                        </a:rPr>
                        <a:t>面積</a:t>
                      </a:r>
                      <a:endParaRPr kumimoji="1" lang="en-US" altLang="ja-JP" sz="1600" b="1" kern="100" dirty="0" smtClean="0">
                        <a:solidFill>
                          <a:schemeClr val="lt1"/>
                        </a:solidFill>
                        <a:effectLst/>
                        <a:latin typeface="HGSｺﾞｼｯｸM" panose="020B0600000000000000" pitchFamily="50" charset="-128"/>
                        <a:ea typeface="HGSｺﾞｼｯｸM" panose="020B0600000000000000" pitchFamily="50" charset="-128"/>
                        <a:cs typeface="+mn-cs"/>
                      </a:endParaRPr>
                    </a:p>
                    <a:p>
                      <a:pPr marL="0" algn="ctr" rtl="0" eaLnBrk="1" fontAlgn="ctr" latinLnBrk="0" hangingPunct="1">
                        <a:lnSpc>
                          <a:spcPct val="100000"/>
                        </a:lnSpc>
                        <a:spcAft>
                          <a:spcPts val="0"/>
                        </a:spcAft>
                      </a:pPr>
                      <a:r>
                        <a:rPr kumimoji="1" lang="ja-JP" altLang="en-US" sz="1600" b="1" kern="100" dirty="0" smtClean="0">
                          <a:solidFill>
                            <a:schemeClr val="lt1"/>
                          </a:solidFill>
                          <a:effectLst/>
                          <a:latin typeface="HGSｺﾞｼｯｸM" panose="020B0600000000000000" pitchFamily="50" charset="-128"/>
                          <a:ea typeface="HGSｺﾞｼｯｸM" panose="020B0600000000000000" pitchFamily="50" charset="-128"/>
                          <a:cs typeface="+mn-cs"/>
                        </a:rPr>
                        <a:t>橋梁数</a:t>
                      </a:r>
                      <a:endParaRPr kumimoji="1" lang="en-US" sz="1600" b="1" kern="100" dirty="0">
                        <a:solidFill>
                          <a:schemeClr val="lt1"/>
                        </a:solidFill>
                        <a:effectLst/>
                        <a:latin typeface="HGSｺﾞｼｯｸM" panose="020B0600000000000000" pitchFamily="50" charset="-128"/>
                        <a:ea typeface="HGSｺﾞｼｯｸM" panose="020B0600000000000000" pitchFamily="50" charset="-128"/>
                        <a:cs typeface="+mn-cs"/>
                      </a:endParaRPr>
                    </a:p>
                  </a:txBody>
                  <a:tcPr marL="9525" marR="9525" marT="9525" marB="0" anchor="ctr">
                    <a:solidFill>
                      <a:schemeClr val="accent1">
                        <a:lumMod val="75000"/>
                      </a:schemeClr>
                    </a:solidFill>
                  </a:tcPr>
                </a:tc>
                <a:tc gridSpan="6">
                  <a:txBody>
                    <a:bodyPr/>
                    <a:lstStyle/>
                    <a:p>
                      <a:pPr marL="0" algn="ctr" rtl="0" eaLnBrk="1" fontAlgn="ctr" latinLnBrk="0" hangingPunct="1">
                        <a:lnSpc>
                          <a:spcPts val="1500"/>
                        </a:lnSpc>
                        <a:spcAft>
                          <a:spcPts val="0"/>
                        </a:spcAft>
                      </a:pPr>
                      <a:r>
                        <a:rPr kumimoji="1" lang="ja-JP" altLang="en-US" sz="2000" b="1" kern="100" dirty="0">
                          <a:solidFill>
                            <a:schemeClr val="lt1"/>
                          </a:solidFill>
                          <a:effectLst/>
                          <a:latin typeface="HGSｺﾞｼｯｸM" panose="020B0600000000000000" pitchFamily="50" charset="-128"/>
                          <a:ea typeface="HGSｺﾞｼｯｸM" panose="020B0600000000000000" pitchFamily="50" charset="-128"/>
                          <a:cs typeface="+mn-cs"/>
                        </a:rPr>
                        <a:t>橋種</a:t>
                      </a:r>
                    </a:p>
                  </a:txBody>
                  <a:tcPr marL="9525" marR="9525" marT="9525" marB="0" anchor="ctr">
                    <a:solidFill>
                      <a:schemeClr val="accent1">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40203">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marL="0" algn="ctr" rtl="0" eaLnBrk="1" fontAlgn="ctr" latinLnBrk="0" hangingPunct="1">
                        <a:lnSpc>
                          <a:spcPts val="1500"/>
                        </a:lnSpc>
                        <a:spcAft>
                          <a:spcPts val="0"/>
                        </a:spcAft>
                      </a:pPr>
                      <a:r>
                        <a:rPr kumimoji="1" 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RC</a:t>
                      </a:r>
                      <a:r>
                        <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橋</a:t>
                      </a:r>
                    </a:p>
                  </a:txBody>
                  <a:tcPr marL="9525" marR="9525" marT="9525" marB="0" anchor="ctr">
                    <a:solidFill>
                      <a:schemeClr val="accent1">
                        <a:lumMod val="60000"/>
                        <a:lumOff val="40000"/>
                      </a:schemeClr>
                    </a:solidFill>
                  </a:tcPr>
                </a:tc>
                <a:tc>
                  <a:txBody>
                    <a:bodyPr/>
                    <a:lstStyle/>
                    <a:p>
                      <a:pPr marL="0" algn="ctr" rtl="0" eaLnBrk="1" fontAlgn="ctr" latinLnBrk="0" hangingPunct="1"/>
                      <a:r>
                        <a:rPr kumimoji="1" 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PC</a:t>
                      </a:r>
                      <a:r>
                        <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橋</a:t>
                      </a:r>
                    </a:p>
                  </a:txBody>
                  <a:tcPr marL="9525" marR="9525" marT="9525" marB="0" anchor="ctr">
                    <a:solidFill>
                      <a:schemeClr val="accent1">
                        <a:lumMod val="60000"/>
                        <a:lumOff val="40000"/>
                      </a:schemeClr>
                    </a:solidFill>
                  </a:tcPr>
                </a:tc>
                <a:tc>
                  <a:txBody>
                    <a:bodyPr/>
                    <a:lstStyle/>
                    <a:p>
                      <a:pPr marL="0" algn="ctr" rtl="0" eaLnBrk="1" fontAlgn="ctr" latinLnBrk="0" hangingPunct="1"/>
                      <a:r>
                        <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鋼橋</a:t>
                      </a:r>
                    </a:p>
                  </a:txBody>
                  <a:tcPr marL="9525" marR="9525" marT="9525" marB="0" anchor="ctr">
                    <a:solidFill>
                      <a:schemeClr val="accent1">
                        <a:lumMod val="60000"/>
                        <a:lumOff val="40000"/>
                      </a:schemeClr>
                    </a:solidFill>
                  </a:tcPr>
                </a:tc>
                <a:tc>
                  <a:txBody>
                    <a:bodyPr/>
                    <a:lstStyle/>
                    <a:p>
                      <a:pPr marL="0" algn="ctr" rtl="0" eaLnBrk="1" fontAlgn="ctr" latinLnBrk="0" hangingPunct="1"/>
                      <a:r>
                        <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石橋</a:t>
                      </a:r>
                    </a:p>
                  </a:txBody>
                  <a:tcPr marL="9525" marR="9525" marT="9525" marB="0" anchor="ctr">
                    <a:solidFill>
                      <a:schemeClr val="accent1">
                        <a:lumMod val="60000"/>
                        <a:lumOff val="40000"/>
                      </a:schemeClr>
                    </a:solidFill>
                  </a:tcPr>
                </a:tc>
                <a:tc>
                  <a:txBody>
                    <a:bodyPr/>
                    <a:lstStyle/>
                    <a:p>
                      <a:pPr marL="0" algn="ctr" rtl="0" eaLnBrk="1" fontAlgn="ctr" latinLnBrk="0" hangingPunct="1"/>
                      <a:r>
                        <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複合</a:t>
                      </a:r>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橋</a:t>
                      </a:r>
                      <a:r>
                        <a:rPr kumimoji="1" lang="en-US" altLang="ja-JP" sz="1600" u="none" strike="noStrike" kern="1200" baseline="30000" dirty="0" smtClean="0">
                          <a:solidFill>
                            <a:schemeClr val="dk1"/>
                          </a:solidFill>
                          <a:effectLst/>
                          <a:latin typeface="HGSｺﾞｼｯｸM" panose="020B0600000000000000" pitchFamily="50" charset="-128"/>
                          <a:ea typeface="HGSｺﾞｼｯｸM" panose="020B0600000000000000" pitchFamily="50" charset="-128"/>
                          <a:cs typeface="+mn-cs"/>
                        </a:rPr>
                        <a:t>※1</a:t>
                      </a:r>
                      <a:endParaRPr kumimoji="1" lang="ja-JP" altLang="en-US" sz="1600" u="none" strike="noStrike" kern="1200" baseline="30000" dirty="0">
                        <a:solidFill>
                          <a:schemeClr val="dk1"/>
                        </a:solidFill>
                        <a:effectLst/>
                        <a:latin typeface="HGSｺﾞｼｯｸM" panose="020B0600000000000000" pitchFamily="50" charset="-128"/>
                        <a:ea typeface="HGSｺﾞｼｯｸM" panose="020B0600000000000000" pitchFamily="50" charset="-128"/>
                        <a:cs typeface="+mn-cs"/>
                      </a:endParaRPr>
                    </a:p>
                  </a:txBody>
                  <a:tcPr marL="9525" marR="9525" marT="9525" marB="0" anchor="ctr">
                    <a:solidFill>
                      <a:schemeClr val="accent1">
                        <a:lumMod val="60000"/>
                        <a:lumOff val="40000"/>
                      </a:schemeClr>
                    </a:solidFill>
                  </a:tcPr>
                </a:tc>
                <a:tc>
                  <a:txBody>
                    <a:bodyPr/>
                    <a:lstStyle/>
                    <a:p>
                      <a:pPr marL="0" algn="ctr" rtl="0" eaLnBrk="1" fontAlgn="ctr" latinLnBrk="0" hangingPunct="1"/>
                      <a:r>
                        <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合計</a:t>
                      </a:r>
                    </a:p>
                  </a:txBody>
                  <a:tcPr marL="9525" marR="9525" marT="9525" marB="0" anchor="ctr">
                    <a:solidFill>
                      <a:schemeClr val="accent1">
                        <a:lumMod val="60000"/>
                        <a:lumOff val="40000"/>
                      </a:schemeClr>
                    </a:solidFill>
                  </a:tcPr>
                </a:tc>
              </a:tr>
              <a:tr h="340203">
                <a:tc rowSpan="2">
                  <a:txBody>
                    <a:bodyPr/>
                    <a:lstStyle/>
                    <a:p>
                      <a:pPr marL="0" algn="ctr" rtl="0" eaLnBrk="1" fontAlgn="ctr" latinLnBrk="0" hangingPunct="1">
                        <a:lnSpc>
                          <a:spcPts val="1500"/>
                        </a:lnSpc>
                        <a:spcAft>
                          <a:spcPts val="0"/>
                        </a:spcAft>
                      </a:pPr>
                      <a:r>
                        <a:rPr kumimoji="1" lang="en-US" sz="2000" b="1" kern="100" dirty="0">
                          <a:solidFill>
                            <a:schemeClr val="lt1"/>
                          </a:solidFill>
                          <a:effectLst/>
                          <a:latin typeface="HGSｺﾞｼｯｸM" panose="020B0600000000000000" pitchFamily="50" charset="-128"/>
                          <a:ea typeface="HGSｺﾞｼｯｸM" panose="020B0600000000000000" pitchFamily="50" charset="-128"/>
                          <a:cs typeface="+mn-cs"/>
                        </a:rPr>
                        <a:t>15ｍ</a:t>
                      </a:r>
                      <a:r>
                        <a:rPr kumimoji="1" lang="ja-JP" altLang="en-US" sz="2000" b="1" kern="100" dirty="0">
                          <a:solidFill>
                            <a:schemeClr val="lt1"/>
                          </a:solidFill>
                          <a:effectLst/>
                          <a:latin typeface="HGSｺﾞｼｯｸM" panose="020B0600000000000000" pitchFamily="50" charset="-128"/>
                          <a:ea typeface="HGSｺﾞｼｯｸM" panose="020B0600000000000000" pitchFamily="50" charset="-128"/>
                          <a:cs typeface="+mn-cs"/>
                        </a:rPr>
                        <a:t>未満</a:t>
                      </a:r>
                    </a:p>
                  </a:txBody>
                  <a:tcPr marL="9525" marR="9525" marT="9525" marB="0" anchor="ctr">
                    <a:solidFill>
                      <a:schemeClr val="accent1">
                        <a:lumMod val="75000"/>
                      </a:schemeClr>
                    </a:solidFill>
                  </a:tcPr>
                </a:tc>
                <a:tc>
                  <a:txBody>
                    <a:bodyPr/>
                    <a:lstStyle/>
                    <a:p>
                      <a:pPr marL="0" algn="ctr" rtl="0" eaLnBrk="1" fontAlgn="ctr" latinLnBrk="0" hangingPunct="1"/>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面積</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a:t>
                      </a:r>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千</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m2)</a:t>
                      </a:r>
                      <a:endPar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endParaRPr>
                    </a:p>
                  </a:txBody>
                  <a:tcPr marL="9525" marR="9525" marT="9525" marB="0" anchor="ctr"/>
                </a:tc>
                <a:tc>
                  <a:txBody>
                    <a:bodyPr/>
                    <a:lstStyle/>
                    <a:p>
                      <a:pPr algn="r" fontAlgn="ctr"/>
                      <a:r>
                        <a:rPr lang="en-US" altLang="ja-JP" sz="1400" u="none" strike="noStrike" dirty="0" smtClean="0">
                          <a:effectLst/>
                        </a:rPr>
                        <a:t>106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84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20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2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1" u="none" strike="noStrike" dirty="0" smtClean="0">
                          <a:effectLst/>
                        </a:rPr>
                        <a:t>※</a:t>
                      </a:r>
                      <a:r>
                        <a:rPr lang="ja-JP" altLang="en-US" sz="1100" b="1" u="none" strike="noStrike" dirty="0" smtClean="0">
                          <a:effectLst/>
                        </a:rPr>
                        <a:t>２</a:t>
                      </a:r>
                      <a:r>
                        <a:rPr lang="en-US" altLang="ja-JP" sz="1100" b="1" u="none" strike="noStrike" dirty="0" smtClean="0">
                          <a:effectLst/>
                        </a:rPr>
                        <a:t> </a:t>
                      </a:r>
                      <a:endParaRPr lang="en-US" altLang="ja-JP" sz="11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endParaRPr lang="ja-JP" altLang="en-US" dirty="0"/>
                    </a:p>
                  </a:txBody>
                  <a:tcPr marL="9525" marR="9525" marT="9525" marB="0" anchor="ctr"/>
                </a:tc>
                <a:tc>
                  <a:txBody>
                    <a:bodyPr/>
                    <a:lstStyle/>
                    <a:p>
                      <a:pPr algn="r" fontAlgn="ctr"/>
                      <a:r>
                        <a:rPr lang="en-US" altLang="ja-JP" sz="1400" u="none" strike="noStrike" dirty="0" smtClean="0">
                          <a:effectLst/>
                        </a:rPr>
                        <a:t>106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40203">
                <a:tc vMerge="1">
                  <a:txBody>
                    <a:bodyPr/>
                    <a:lstStyle/>
                    <a:p>
                      <a:endParaRPr kumimoji="1" lang="ja-JP" altLang="en-US"/>
                    </a:p>
                  </a:txBody>
                  <a:tcPr/>
                </a:tc>
                <a:tc>
                  <a:txBody>
                    <a:bodyPr/>
                    <a:lstStyle/>
                    <a:p>
                      <a:pPr marL="0" algn="ctr" rtl="0" eaLnBrk="1" fontAlgn="ctr" latinLnBrk="0" hangingPunct="1"/>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橋梁数</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a:t>
                      </a:r>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橋</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a:t>
                      </a:r>
                      <a:endPar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smtClean="0">
                          <a:effectLst/>
                        </a:rPr>
                        <a:t>1,350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1,168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146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22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3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endParaRPr lang="ja-JP" altLang="en-US" dirty="0"/>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1,339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r>
              <a:tr h="340203">
                <a:tc rowSpan="2">
                  <a:txBody>
                    <a:bodyPr/>
                    <a:lstStyle/>
                    <a:p>
                      <a:pPr marL="0" algn="ctr" rtl="0" eaLnBrk="1" fontAlgn="ctr" latinLnBrk="0" hangingPunct="1">
                        <a:lnSpc>
                          <a:spcPts val="1500"/>
                        </a:lnSpc>
                        <a:spcAft>
                          <a:spcPts val="0"/>
                        </a:spcAft>
                      </a:pPr>
                      <a:r>
                        <a:rPr kumimoji="1" lang="en-US" sz="2000" b="1" kern="100" dirty="0">
                          <a:solidFill>
                            <a:schemeClr val="lt1"/>
                          </a:solidFill>
                          <a:effectLst/>
                          <a:latin typeface="HGSｺﾞｼｯｸM" panose="020B0600000000000000" pitchFamily="50" charset="-128"/>
                          <a:ea typeface="HGSｺﾞｼｯｸM" panose="020B0600000000000000" pitchFamily="50" charset="-128"/>
                          <a:cs typeface="+mn-cs"/>
                        </a:rPr>
                        <a:t>15ｍ</a:t>
                      </a:r>
                      <a:r>
                        <a:rPr kumimoji="1" lang="ja-JP" altLang="en-US" sz="2000" b="1" kern="100" dirty="0">
                          <a:solidFill>
                            <a:schemeClr val="lt1"/>
                          </a:solidFill>
                          <a:effectLst/>
                          <a:latin typeface="HGSｺﾞｼｯｸM" panose="020B0600000000000000" pitchFamily="50" charset="-128"/>
                          <a:ea typeface="HGSｺﾞｼｯｸM" panose="020B0600000000000000" pitchFamily="50" charset="-128"/>
                          <a:cs typeface="+mn-cs"/>
                        </a:rPr>
                        <a:t>以上</a:t>
                      </a:r>
                    </a:p>
                  </a:txBody>
                  <a:tcPr marL="9525" marR="9525" marT="9525" marB="0" anchor="ctr">
                    <a:solidFill>
                      <a:schemeClr val="accent1">
                        <a:lumMod val="75000"/>
                      </a:schemeClr>
                    </a:solidFill>
                  </a:tcPr>
                </a:tc>
                <a:tc>
                  <a:txBody>
                    <a:bodyPr/>
                    <a:lstStyle/>
                    <a:p>
                      <a:pPr marL="0" algn="ctr" rtl="0" eaLnBrk="1" fontAlgn="ctr" latinLnBrk="0" hangingPunct="1"/>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面積</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a:t>
                      </a:r>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千</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m2)</a:t>
                      </a:r>
                      <a:endPar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endParaRPr>
                    </a:p>
                  </a:txBody>
                  <a:tcPr marL="9525" marR="9525" marT="9525" marB="0" anchor="ctr"/>
                </a:tc>
                <a:tc>
                  <a:txBody>
                    <a:bodyPr/>
                    <a:lstStyle/>
                    <a:p>
                      <a:pPr algn="r" fontAlgn="ctr"/>
                      <a:r>
                        <a:rPr lang="en-US" altLang="ja-JP" sz="1400" u="none" strike="noStrike" dirty="0" smtClean="0">
                          <a:effectLst/>
                        </a:rPr>
                        <a:t>1,019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54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200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325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endParaRPr lang="ja-JP" altLang="en-US"/>
                    </a:p>
                  </a:txBody>
                  <a:tcPr marL="9525" marR="9525" marT="9525" marB="0" anchor="ctr"/>
                </a:tc>
                <a:tc>
                  <a:txBody>
                    <a:bodyPr/>
                    <a:lstStyle/>
                    <a:p>
                      <a:pPr algn="r" fontAlgn="ctr"/>
                      <a:r>
                        <a:rPr lang="en-US" altLang="ja-JP" sz="1400" u="none" strike="noStrike" dirty="0" smtClean="0">
                          <a:effectLst/>
                        </a:rPr>
                        <a:t>429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1,008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40203">
                <a:tc vMerge="1">
                  <a:txBody>
                    <a:bodyPr/>
                    <a:lstStyle/>
                    <a:p>
                      <a:endParaRPr kumimoji="1" lang="ja-JP" altLang="en-US"/>
                    </a:p>
                  </a:txBody>
                  <a:tcPr/>
                </a:tc>
                <a:tc>
                  <a:txBody>
                    <a:bodyPr/>
                    <a:lstStyle/>
                    <a:p>
                      <a:pPr marL="0" algn="ctr" rtl="0" eaLnBrk="1" fontAlgn="ctr" latinLnBrk="0" hangingPunct="1"/>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橋梁数</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a:t>
                      </a:r>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橋</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a:t>
                      </a:r>
                      <a:endPar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smtClean="0">
                          <a:effectLst/>
                        </a:rPr>
                        <a:t>859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129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270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332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endParaRPr lang="ja-JP" altLang="en-US" dirty="0"/>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115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846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r>
              <a:tr h="340203">
                <a:tc rowSpan="2">
                  <a:txBody>
                    <a:bodyPr/>
                    <a:lstStyle/>
                    <a:p>
                      <a:pPr marL="0" algn="ctr" rtl="0" eaLnBrk="1" fontAlgn="ctr" latinLnBrk="0" hangingPunct="1">
                        <a:lnSpc>
                          <a:spcPts val="1500"/>
                        </a:lnSpc>
                        <a:spcAft>
                          <a:spcPts val="0"/>
                        </a:spcAft>
                      </a:pPr>
                      <a:r>
                        <a:rPr kumimoji="1" lang="ja-JP" altLang="en-US" sz="2000" b="1" kern="100" dirty="0">
                          <a:solidFill>
                            <a:schemeClr val="lt1"/>
                          </a:solidFill>
                          <a:effectLst/>
                          <a:latin typeface="HGSｺﾞｼｯｸM" panose="020B0600000000000000" pitchFamily="50" charset="-128"/>
                          <a:ea typeface="HGSｺﾞｼｯｸM" panose="020B0600000000000000" pitchFamily="50" charset="-128"/>
                          <a:cs typeface="+mn-cs"/>
                        </a:rPr>
                        <a:t>合計</a:t>
                      </a:r>
                    </a:p>
                  </a:txBody>
                  <a:tcPr marL="9525" marR="9525" marT="9525" marB="0" anchor="ctr">
                    <a:solidFill>
                      <a:schemeClr val="accent1">
                        <a:lumMod val="75000"/>
                      </a:schemeClr>
                    </a:solidFill>
                  </a:tcPr>
                </a:tc>
                <a:tc>
                  <a:txBody>
                    <a:bodyPr/>
                    <a:lstStyle/>
                    <a:p>
                      <a:pPr marL="0" algn="ctr" rtl="0" eaLnBrk="1" fontAlgn="ctr" latinLnBrk="0" hangingPunct="1"/>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面積</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a:t>
                      </a:r>
                      <a:r>
                        <a:rPr kumimoji="1" lang="ja-JP" altLang="en-US"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千</a:t>
                      </a:r>
                      <a:r>
                        <a:rPr kumimoji="1" lang="en-US" altLang="ja-JP" sz="1600" u="none" strike="noStrike" kern="1200" dirty="0" smtClean="0">
                          <a:solidFill>
                            <a:schemeClr val="dk1"/>
                          </a:solidFill>
                          <a:effectLst/>
                          <a:latin typeface="HGSｺﾞｼｯｸM" panose="020B0600000000000000" pitchFamily="50" charset="-128"/>
                          <a:ea typeface="HGSｺﾞｼｯｸM" panose="020B0600000000000000" pitchFamily="50" charset="-128"/>
                          <a:cs typeface="+mn-cs"/>
                        </a:rPr>
                        <a:t>m2)</a:t>
                      </a:r>
                      <a:endPar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endParaRPr>
                    </a:p>
                  </a:txBody>
                  <a:tcPr marL="9525" marR="9525" marT="9525" marB="0" anchor="ctr"/>
                </a:tc>
                <a:tc>
                  <a:txBody>
                    <a:bodyPr/>
                    <a:lstStyle/>
                    <a:p>
                      <a:pPr algn="r" fontAlgn="ctr"/>
                      <a:r>
                        <a:rPr lang="en-US" altLang="ja-JP" sz="1400" u="none" strike="noStrike" dirty="0" smtClean="0">
                          <a:effectLst/>
                        </a:rPr>
                        <a:t>1,125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138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220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327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100" b="1" u="none" strike="noStrike" dirty="0" smtClean="0">
                          <a:effectLst/>
                        </a:rPr>
                        <a:t>※</a:t>
                      </a:r>
                      <a:r>
                        <a:rPr lang="ja-JP" altLang="en-US" sz="1100" b="1" u="none" strike="noStrike" dirty="0" smtClean="0">
                          <a:effectLst/>
                        </a:rPr>
                        <a:t>２</a:t>
                      </a:r>
                      <a:r>
                        <a:rPr lang="en-US" altLang="ja-JP" sz="1100" u="none" strike="noStrike" dirty="0" smtClean="0">
                          <a:effectLst/>
                        </a:rPr>
                        <a:t> </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429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400" u="none" strike="noStrike" dirty="0" smtClean="0">
                          <a:effectLst/>
                        </a:rPr>
                        <a:t>1,114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340203">
                <a:tc vMerge="1">
                  <a:txBody>
                    <a:bodyPr/>
                    <a:lstStyle/>
                    <a:p>
                      <a:endParaRPr kumimoji="1" lang="ja-JP" altLang="en-US"/>
                    </a:p>
                  </a:txBody>
                  <a:tcPr/>
                </a:tc>
                <a:tc>
                  <a:txBody>
                    <a:bodyPr/>
                    <a:lstStyle/>
                    <a:p>
                      <a:pPr marL="0" algn="ctr" rtl="0" eaLnBrk="1" fontAlgn="ctr" latinLnBrk="0" hangingPunct="1"/>
                      <a:r>
                        <a:rPr kumimoji="1" lang="ja-JP" altLang="en-US" sz="1600" u="none" strike="noStrike" kern="1200" dirty="0">
                          <a:solidFill>
                            <a:schemeClr val="dk1"/>
                          </a:solidFill>
                          <a:effectLst/>
                          <a:latin typeface="HGSｺﾞｼｯｸM" panose="020B0600000000000000" pitchFamily="50" charset="-128"/>
                          <a:ea typeface="HGSｺﾞｼｯｸM" panose="020B0600000000000000" pitchFamily="50" charset="-128"/>
                          <a:cs typeface="+mn-cs"/>
                        </a:rPr>
                        <a:t>橋梁数</a:t>
                      </a: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2,209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1,297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416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354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smtClean="0">
                          <a:effectLst/>
                        </a:rPr>
                        <a:t>3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smtClean="0">
                          <a:effectLst/>
                        </a:rPr>
                        <a:t>115</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c>
                  <a:txBody>
                    <a:bodyPr/>
                    <a:lstStyle/>
                    <a:p>
                      <a:pPr algn="r" fontAlgn="ctr"/>
                      <a:r>
                        <a:rPr lang="en-US" altLang="ja-JP" sz="1400" u="none" strike="noStrike" dirty="0">
                          <a:effectLst/>
                        </a:rPr>
                        <a:t>2,185 </a:t>
                      </a:r>
                      <a:endPar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1">
                        <a:lumMod val="60000"/>
                        <a:lumOff val="40000"/>
                      </a:schemeClr>
                    </a:solidFill>
                  </a:tcPr>
                </a:tc>
              </a:tr>
            </a:tbl>
          </a:graphicData>
        </a:graphic>
      </p:graphicFrame>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6" name="正方形/長方形 5"/>
          <p:cNvSpPr/>
          <p:nvPr/>
        </p:nvSpPr>
        <p:spPr>
          <a:xfrm>
            <a:off x="6947971" y="2204864"/>
            <a:ext cx="1800493" cy="307777"/>
          </a:xfrm>
          <a:prstGeom prst="rect">
            <a:avLst/>
          </a:prstGeom>
        </p:spPr>
        <p:txBody>
          <a:bodyPr wrap="none">
            <a:spAutoFit/>
          </a:bodyPr>
          <a:lstStyle/>
          <a:p>
            <a:r>
              <a:rPr lang="x-none" altLang="ja-JP" sz="1400" dirty="0">
                <a:solidFill>
                  <a:prstClr val="black"/>
                </a:solidFill>
              </a:rPr>
              <a:t>（平成2</a:t>
            </a:r>
            <a:r>
              <a:rPr lang="en-US" altLang="ja-JP" sz="1400" dirty="0">
                <a:solidFill>
                  <a:prstClr val="black"/>
                </a:solidFill>
              </a:rPr>
              <a:t>6</a:t>
            </a:r>
            <a:r>
              <a:rPr lang="x-none" altLang="ja-JP" sz="1400" dirty="0">
                <a:solidFill>
                  <a:prstClr val="black"/>
                </a:solidFill>
              </a:rPr>
              <a:t>年1</a:t>
            </a:r>
            <a:r>
              <a:rPr lang="en-US" altLang="ja-JP" sz="1400" dirty="0">
                <a:solidFill>
                  <a:prstClr val="black"/>
                </a:solidFill>
              </a:rPr>
              <a:t>1</a:t>
            </a:r>
            <a:r>
              <a:rPr lang="x-none" altLang="ja-JP" sz="1400" dirty="0">
                <a:solidFill>
                  <a:prstClr val="black"/>
                </a:solidFill>
              </a:rPr>
              <a:t>月現在）</a:t>
            </a:r>
            <a:endParaRPr lang="ja-JP" altLang="en-US" dirty="0"/>
          </a:p>
        </p:txBody>
      </p:sp>
    </p:spTree>
    <p:extLst>
      <p:ext uri="{BB962C8B-B14F-4D97-AF65-F5344CB8AC3E}">
        <p14:creationId xmlns:p14="http://schemas.microsoft.com/office/powerpoint/2010/main" val="1586720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．大阪府の橋梁の現状</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３）橋梁の現状</a:t>
            </a:r>
            <a:endParaRPr lang="ja-JP" altLang="en-US" sz="2400" dirty="0">
              <a:latin typeface="HGSｺﾞｼｯｸM" panose="020B0600000000000000" pitchFamily="50" charset="-128"/>
              <a:ea typeface="HGSｺﾞｼｯｸM" panose="020B0600000000000000" pitchFamily="50" charset="-128"/>
            </a:endParaRPr>
          </a:p>
        </p:txBody>
      </p:sp>
      <p:sp>
        <p:nvSpPr>
          <p:cNvPr id="9" name="正方形/長方形 8"/>
          <p:cNvSpPr/>
          <p:nvPr/>
        </p:nvSpPr>
        <p:spPr>
          <a:xfrm>
            <a:off x="611560" y="1571308"/>
            <a:ext cx="8280920" cy="461665"/>
          </a:xfrm>
          <a:prstGeom prst="rect">
            <a:avLst/>
          </a:prstGeom>
        </p:spPr>
        <p:txBody>
          <a:bodyPr wrap="square">
            <a:spAutoFit/>
          </a:bodyPr>
          <a:lstStyle/>
          <a:p>
            <a:pPr marL="261938" indent="-261938"/>
            <a:r>
              <a:rPr lang="ja-JP" altLang="en-US" sz="2400" dirty="0" smtClean="0">
                <a:latin typeface="HGSｺﾞｼｯｸM" panose="020B0600000000000000" pitchFamily="50" charset="-128"/>
                <a:ea typeface="HGSｺﾞｼｯｸM" panose="020B0600000000000000" pitchFamily="50" charset="-128"/>
              </a:rPr>
              <a:t>○</a:t>
            </a:r>
            <a:r>
              <a:rPr lang="en-US" altLang="ja-JP" sz="2400" dirty="0" smtClean="0">
                <a:latin typeface="HGSｺﾞｼｯｸM" panose="020B0600000000000000" pitchFamily="50" charset="-128"/>
                <a:ea typeface="HGSｺﾞｼｯｸM" panose="020B0600000000000000" pitchFamily="50" charset="-128"/>
              </a:rPr>
              <a:t>50</a:t>
            </a:r>
            <a:r>
              <a:rPr lang="ja-JP" altLang="en-US" sz="2400" dirty="0" smtClean="0">
                <a:latin typeface="HGSｺﾞｼｯｸM" panose="020B0600000000000000" pitchFamily="50" charset="-128"/>
                <a:ea typeface="HGSｺﾞｼｯｸM" panose="020B0600000000000000" pitchFamily="50" charset="-128"/>
              </a:rPr>
              <a:t>歳を超える橋梁の割合は</a:t>
            </a:r>
            <a:r>
              <a:rPr lang="en-US" altLang="ja-JP" sz="2400" dirty="0" smtClean="0">
                <a:latin typeface="HGSｺﾞｼｯｸM" panose="020B0600000000000000" pitchFamily="50" charset="-128"/>
                <a:ea typeface="HGSｺﾞｼｯｸM" panose="020B0600000000000000" pitchFamily="50" charset="-128"/>
              </a:rPr>
              <a:t>2034</a:t>
            </a:r>
            <a:r>
              <a:rPr lang="ja-JP" altLang="en-US" sz="2400" dirty="0" smtClean="0">
                <a:latin typeface="HGSｺﾞｼｯｸM" panose="020B0600000000000000" pitchFamily="50" charset="-128"/>
                <a:ea typeface="HGSｺﾞｼｯｸM" panose="020B0600000000000000" pitchFamily="50" charset="-128"/>
              </a:rPr>
              <a:t>年には約７割に達する</a:t>
            </a:r>
            <a:endParaRPr lang="ja-JP" altLang="en-US" sz="2400" dirty="0">
              <a:latin typeface="HGSｺﾞｼｯｸM" panose="020B0600000000000000" pitchFamily="50" charset="-128"/>
              <a:ea typeface="HGSｺﾞｼｯｸM" panose="020B0600000000000000" pitchFamily="50" charset="-128"/>
            </a:endParaRPr>
          </a:p>
        </p:txBody>
      </p:sp>
      <p:grpSp>
        <p:nvGrpSpPr>
          <p:cNvPr id="7" name="グループ化 6"/>
          <p:cNvGrpSpPr/>
          <p:nvPr/>
        </p:nvGrpSpPr>
        <p:grpSpPr>
          <a:xfrm>
            <a:off x="1600214" y="2271592"/>
            <a:ext cx="6284153" cy="2885599"/>
            <a:chOff x="2411760" y="4437112"/>
            <a:chExt cx="3889828" cy="1848687"/>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57" t="6706" r="2713" b="3887"/>
            <a:stretch/>
          </p:blipFill>
          <p:spPr bwMode="auto">
            <a:xfrm>
              <a:off x="2411760" y="4629615"/>
              <a:ext cx="3889828"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p:cNvSpPr/>
            <p:nvPr/>
          </p:nvSpPr>
          <p:spPr>
            <a:xfrm>
              <a:off x="3141751" y="4437112"/>
              <a:ext cx="2366353" cy="338554"/>
            </a:xfrm>
            <a:prstGeom prst="rect">
              <a:avLst/>
            </a:prstGeom>
          </p:spPr>
          <p:txBody>
            <a:bodyPr wrap="none">
              <a:spAutoFit/>
            </a:bodyPr>
            <a:lstStyle/>
            <a:p>
              <a:r>
                <a:rPr lang="en-US" altLang="ja-JP" sz="1600" dirty="0"/>
                <a:t>50</a:t>
              </a:r>
              <a:r>
                <a:rPr lang="ja-JP" altLang="en-US" sz="1600" dirty="0"/>
                <a:t>歳を超える橋梁の割合</a:t>
              </a:r>
            </a:p>
          </p:txBody>
        </p:sp>
      </p:grpSp>
      <p:sp>
        <p:nvSpPr>
          <p:cNvPr id="6" name="正方形/長方形 5"/>
          <p:cNvSpPr/>
          <p:nvPr/>
        </p:nvSpPr>
        <p:spPr>
          <a:xfrm>
            <a:off x="5652120" y="5805264"/>
            <a:ext cx="3312368" cy="400110"/>
          </a:xfrm>
          <a:prstGeom prst="rect">
            <a:avLst/>
          </a:prstGeom>
        </p:spPr>
        <p:txBody>
          <a:bodyPr wrap="square">
            <a:spAutoFit/>
          </a:bodyPr>
          <a:lstStyle/>
          <a:p>
            <a:r>
              <a:rPr lang="ja-JP" altLang="ja-JP" sz="1000" dirty="0" smtClean="0"/>
              <a:t>出典：大阪府ﾃﾞｰﾀ・橋長</a:t>
            </a:r>
            <a:r>
              <a:rPr lang="en-US" altLang="ja-JP" sz="1000" dirty="0" smtClean="0"/>
              <a:t>15m</a:t>
            </a:r>
            <a:r>
              <a:rPr lang="ja-JP" altLang="ja-JP" sz="1000" dirty="0" smtClean="0"/>
              <a:t>以上</a:t>
            </a:r>
            <a:r>
              <a:rPr lang="ja-JP" altLang="en-US" sz="1000" dirty="0" smtClean="0"/>
              <a:t>　</a:t>
            </a:r>
            <a:endParaRPr lang="en-US" altLang="ja-JP" sz="1000" dirty="0" smtClean="0"/>
          </a:p>
          <a:p>
            <a:r>
              <a:rPr lang="ja-JP" altLang="en-US" sz="1000" dirty="0"/>
              <a:t>　</a:t>
            </a:r>
            <a:r>
              <a:rPr lang="ja-JP" altLang="en-US" sz="1000" dirty="0" smtClean="0"/>
              <a:t>　　　</a:t>
            </a:r>
            <a:r>
              <a:rPr lang="en-US" altLang="ja-JP" sz="1000" dirty="0" smtClean="0"/>
              <a:t>(</a:t>
            </a:r>
            <a:r>
              <a:rPr lang="ja-JP" altLang="ja-JP" sz="1000" dirty="0"/>
              <a:t>架設年次不明</a:t>
            </a:r>
            <a:r>
              <a:rPr lang="en-US" altLang="ja-JP" sz="1000" dirty="0"/>
              <a:t>26</a:t>
            </a:r>
            <a:r>
              <a:rPr lang="ja-JP" altLang="ja-JP" sz="1000" dirty="0"/>
              <a:t>橋除く</a:t>
            </a:r>
            <a:r>
              <a:rPr lang="en-US" altLang="ja-JP" sz="1000" dirty="0"/>
              <a:t>)833</a:t>
            </a:r>
            <a:r>
              <a:rPr lang="ja-JP" altLang="ja-JP" sz="1000" dirty="0" smtClean="0"/>
              <a:t>橋</a:t>
            </a:r>
            <a:r>
              <a:rPr lang="ja-JP" altLang="en-US" sz="1000" dirty="0" smtClean="0"/>
              <a:t>、　</a:t>
            </a:r>
            <a:r>
              <a:rPr lang="ja-JP" altLang="ja-JP" sz="1000" dirty="0" smtClean="0"/>
              <a:t>平成</a:t>
            </a:r>
            <a:r>
              <a:rPr lang="en-US" altLang="ja-JP" sz="1000" dirty="0"/>
              <a:t>26</a:t>
            </a:r>
            <a:r>
              <a:rPr lang="ja-JP" altLang="ja-JP" sz="1000" dirty="0"/>
              <a:t>年</a:t>
            </a:r>
            <a:r>
              <a:rPr lang="ja-JP" altLang="ja-JP" sz="1000" dirty="0" smtClean="0"/>
              <a:t>時点</a:t>
            </a:r>
            <a:endParaRPr lang="ja-JP" altLang="en-US" sz="1000"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Tree>
    <p:extLst>
      <p:ext uri="{BB962C8B-B14F-4D97-AF65-F5344CB8AC3E}">
        <p14:creationId xmlns:p14="http://schemas.microsoft.com/office/powerpoint/2010/main" val="2357992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２．維持管理の現状</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830997"/>
          </a:xfrm>
          <a:prstGeom prst="rect">
            <a:avLst/>
          </a:prstGeom>
          <a:noFill/>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rPr>
              <a:t>１）維持管理の方針</a:t>
            </a:r>
            <a:endParaRPr lang="ja-JP" altLang="en-US" sz="2400" dirty="0">
              <a:latin typeface="HGSｺﾞｼｯｸM" panose="020B0600000000000000" pitchFamily="50" charset="-128"/>
              <a:ea typeface="HGSｺﾞｼｯｸM" panose="020B0600000000000000" pitchFamily="50" charset="-128"/>
            </a:endParaRPr>
          </a:p>
          <a:p>
            <a:endParaRPr lang="ja-JP" altLang="en-US" sz="2400" dirty="0">
              <a:latin typeface="HGSｺﾞｼｯｸM" panose="020B0600000000000000" pitchFamily="50" charset="-128"/>
              <a:ea typeface="HGSｺﾞｼｯｸM" panose="020B0600000000000000" pitchFamily="50" charset="-128"/>
            </a:endParaRPr>
          </a:p>
        </p:txBody>
      </p:sp>
      <p:sp>
        <p:nvSpPr>
          <p:cNvPr id="32" name="テキスト ボックス 31"/>
          <p:cNvSpPr txBox="1"/>
          <p:nvPr/>
        </p:nvSpPr>
        <p:spPr>
          <a:xfrm>
            <a:off x="971600" y="1556792"/>
            <a:ext cx="8144175" cy="489364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効率的・効果的な維持管理の推進</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・日常的維持管理の着実な実施</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・予防保全を中心とした計画的な維持管理</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施設の更新について的確に見極め</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lnSpc>
                <a:spcPct val="200000"/>
              </a:lnSpc>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持続可能な仕組みの構築</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・人材の育成と確保、技術力の向上と継承</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・市町村など多様な主体との連携</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lnSpc>
                <a:spcPct val="200000"/>
              </a:lnSpc>
              <a:buFont typeface="Wingdings" panose="05000000000000000000" pitchFamily="2" charset="2"/>
              <a:buChar char="Ø"/>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継続的</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な</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PDCA</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サイクルによるマネジメントの推進</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・府民ニーズや施設の実態把握</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・必要な施策の実践、検証・改善</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・わかりやすい広報</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Tree>
    <p:extLst>
      <p:ext uri="{BB962C8B-B14F-4D97-AF65-F5344CB8AC3E}">
        <p14:creationId xmlns:p14="http://schemas.microsoft.com/office/powerpoint/2010/main" val="3055396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２．維持管理の現状</a:t>
            </a:r>
            <a:endParaRPr lang="ja-JP" altLang="en-US"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830997"/>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）点検の</a:t>
            </a:r>
            <a:r>
              <a:rPr lang="ja-JP" altLang="en-US" sz="2400" dirty="0">
                <a:latin typeface="HGSｺﾞｼｯｸM" panose="020B0600000000000000" pitchFamily="50" charset="-128"/>
                <a:ea typeface="HGSｺﾞｼｯｸM" panose="020B0600000000000000" pitchFamily="50" charset="-128"/>
              </a:rPr>
              <a:t>現状（</a:t>
            </a:r>
            <a:r>
              <a:rPr lang="en-US" altLang="ja-JP" sz="2400" dirty="0">
                <a:latin typeface="HGSｺﾞｼｯｸM" panose="020B0600000000000000" pitchFamily="50" charset="-128"/>
                <a:ea typeface="HGSｺﾞｼｯｸM" panose="020B0600000000000000" pitchFamily="50" charset="-128"/>
              </a:rPr>
              <a:t>1/2</a:t>
            </a:r>
            <a:r>
              <a:rPr lang="ja-JP" altLang="en-US" sz="2400" dirty="0">
                <a:latin typeface="HGSｺﾞｼｯｸM" panose="020B0600000000000000" pitchFamily="50" charset="-128"/>
                <a:ea typeface="HGSｺﾞｼｯｸM" panose="020B0600000000000000" pitchFamily="50" charset="-128"/>
              </a:rPr>
              <a:t>）</a:t>
            </a:r>
          </a:p>
          <a:p>
            <a:endParaRPr lang="ja-JP" altLang="en-US" sz="24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54961" y="4307833"/>
            <a:ext cx="4502744" cy="2001487"/>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p:cNvSpPr/>
          <p:nvPr/>
        </p:nvSpPr>
        <p:spPr>
          <a:xfrm rot="5400000">
            <a:off x="1670415" y="2572718"/>
            <a:ext cx="906627"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267744" y="1918210"/>
            <a:ext cx="1651301" cy="692497"/>
          </a:xfrm>
          <a:prstGeom prst="rect">
            <a:avLst/>
          </a:prstGeom>
          <a:noFill/>
          <a:ln w="15875">
            <a:solidFill>
              <a:schemeClr val="tx1"/>
            </a:solidFill>
          </a:ln>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緊急対策の必要性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：応急措置の実施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：健全度算出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二等辺三角形 13"/>
          <p:cNvSpPr/>
          <p:nvPr/>
        </p:nvSpPr>
        <p:spPr>
          <a:xfrm rot="5400000">
            <a:off x="3614631" y="2572718"/>
            <a:ext cx="906627"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211960" y="1918210"/>
            <a:ext cx="2136441" cy="1800493"/>
          </a:xfrm>
          <a:prstGeom prst="rect">
            <a:avLst/>
          </a:prstGeom>
          <a:noFill/>
          <a:ln w="15875">
            <a:solidFill>
              <a:schemeClr val="tx1"/>
            </a:solidFill>
          </a:ln>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健全</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度</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・健全な状態を</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100</a:t>
            </a: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健全度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=100-Σ</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損傷評価点</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損傷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等級と損傷点</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良好、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B</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ほぼ良好、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軽度、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D</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顕著、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深刻、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100</a:t>
            </a:r>
          </a:p>
        </p:txBody>
      </p:sp>
      <p:sp>
        <p:nvSpPr>
          <p:cNvPr id="16" name="二等辺三角形 15"/>
          <p:cNvSpPr/>
          <p:nvPr/>
        </p:nvSpPr>
        <p:spPr>
          <a:xfrm rot="5400000">
            <a:off x="6206918" y="2572718"/>
            <a:ext cx="906627" cy="1440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924465" y="1935880"/>
            <a:ext cx="1968015" cy="1246495"/>
          </a:xfrm>
          <a:prstGeom prst="rect">
            <a:avLst/>
          </a:prstGeom>
          <a:noFill/>
          <a:ln w="15875">
            <a:solidFill>
              <a:schemeClr val="tx1"/>
            </a:solidFill>
          </a:ln>
        </p:spPr>
        <p:txBody>
          <a:bodyPr wrap="square" rtlCol="0">
            <a:spAutoFit/>
          </a:bodyPr>
          <a:lstStyle/>
          <a:p>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補修工事等の実施</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各橋梁を重要度から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グループに分類。</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重要度大は健全度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小は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を下回っている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ものから補修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00233" y="3199524"/>
            <a:ext cx="2167509"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回、委託による点検</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87180" y="4307833"/>
            <a:ext cx="4776323" cy="338554"/>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データ蓄積：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H11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大阪府橋梁情報提供システム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下矢印 20"/>
          <p:cNvSpPr/>
          <p:nvPr/>
        </p:nvSpPr>
        <p:spPr>
          <a:xfrm>
            <a:off x="1388649" y="3866648"/>
            <a:ext cx="504056" cy="415179"/>
          </a:xfrm>
          <a:prstGeom prst="downArrow">
            <a:avLst>
              <a:gd name="adj1" fmla="val 60553"/>
              <a:gd name="adj2" fmla="val 50000"/>
            </a:avLst>
          </a:prstGeom>
          <a:solidFill>
            <a:srgbClr val="0000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618369" y="3877941"/>
            <a:ext cx="752869" cy="307777"/>
          </a:xfrm>
          <a:prstGeom prst="rect">
            <a:avLst/>
          </a:prstGeom>
          <a:noFill/>
        </p:spPr>
        <p:txBody>
          <a:bodyPr wrap="square" rtlCol="0">
            <a:spAutoFit/>
          </a:bodyPr>
          <a:lstStyle/>
          <a:p>
            <a:pPr algn="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蓄積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下矢印 22"/>
          <p:cNvSpPr/>
          <p:nvPr/>
        </p:nvSpPr>
        <p:spPr>
          <a:xfrm rot="10800000">
            <a:off x="2036524" y="3847596"/>
            <a:ext cx="504056" cy="415179"/>
          </a:xfrm>
          <a:prstGeom prst="downArrow">
            <a:avLst>
              <a:gd name="adj1" fmla="val 60553"/>
              <a:gd name="adj2" fmla="val 50000"/>
            </a:avLst>
          </a:prstGeom>
          <a:solidFill>
            <a:srgbClr val="0000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2532512" y="3871284"/>
            <a:ext cx="752869"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504" y="3415548"/>
            <a:ext cx="3582769" cy="415498"/>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定期</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点検以外に、職員による点検（</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回</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年程度）を実施</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その他、緊急点検・異常時点検を適宜実施</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766" y="1936106"/>
            <a:ext cx="1785944" cy="1314552"/>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87179" y="1563991"/>
            <a:ext cx="8941053" cy="2269169"/>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07503" y="1564826"/>
            <a:ext cx="8920729" cy="338554"/>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定期点検</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07600" y="3925689"/>
            <a:ext cx="4320631" cy="23836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spAutoFit/>
          </a:bodyPr>
          <a:lstStyle/>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不可視部分について</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構造上、点検</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困難</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鋼線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不具合があればひび割れ等の変状が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発生</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床板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上面は舗装打換え時に確認</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橋梁点検車で届かない広幅員の下面</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補修・補強後の構造物</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炭素繊維シート、鋼板巻立て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の本体構造物</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27471"/>
          <a:stretch/>
        </p:blipFill>
        <p:spPr bwMode="auto">
          <a:xfrm>
            <a:off x="251520" y="4646388"/>
            <a:ext cx="1805857" cy="14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43108"/>
          <a:stretch/>
        </p:blipFill>
        <p:spPr bwMode="auto">
          <a:xfrm>
            <a:off x="2176689" y="4646388"/>
            <a:ext cx="2129122" cy="14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Tree>
    <p:extLst>
      <p:ext uri="{BB962C8B-B14F-4D97-AF65-F5344CB8AC3E}">
        <p14:creationId xmlns:p14="http://schemas.microsoft.com/office/powerpoint/2010/main" val="281398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832" y="238054"/>
            <a:ext cx="8716202" cy="914400"/>
          </a:xfrm>
        </p:spPr>
        <p:txBody>
          <a:bodyPr>
            <a:normAutofit/>
          </a:bodyPr>
          <a:lstStyle/>
          <a:p>
            <a:r>
              <a:rPr lang="ja-JP" altLang="en-US" dirty="0">
                <a:latin typeface="HGSｺﾞｼｯｸM" panose="020B0600000000000000" pitchFamily="50" charset="-128"/>
                <a:ea typeface="HGSｺﾞｼｯｸM" panose="020B0600000000000000" pitchFamily="50" charset="-128"/>
              </a:rPr>
              <a:t>２．維持管理の現状</a:t>
            </a:r>
          </a:p>
        </p:txBody>
      </p:sp>
      <p:sp>
        <p:nvSpPr>
          <p:cNvPr id="3" name="フッター プレースホルダー 2"/>
          <p:cNvSpPr>
            <a:spLocks noGrp="1"/>
          </p:cNvSpPr>
          <p:nvPr>
            <p:ph type="ftr" sz="quarter" idx="11"/>
          </p:nvPr>
        </p:nvSpPr>
        <p:spPr>
          <a:xfrm>
            <a:off x="5157401" y="6370205"/>
            <a:ext cx="3505200" cy="365760"/>
          </a:xfrm>
        </p:spPr>
        <p:txBody>
          <a:bodyPr/>
          <a:lstStyle/>
          <a:p>
            <a:r>
              <a:rPr kumimoji="1" lang="ja-JP" altLang="en-US" dirty="0" smtClean="0"/>
              <a:t>資料４</a:t>
            </a:r>
            <a:endParaRPr kumimoji="1" lang="ja-JP" altLang="en-US" dirty="0"/>
          </a:p>
        </p:txBody>
      </p:sp>
      <p:sp>
        <p:nvSpPr>
          <p:cNvPr id="17" name="テキスト ボックス 16"/>
          <p:cNvSpPr txBox="1"/>
          <p:nvPr/>
        </p:nvSpPr>
        <p:spPr>
          <a:xfrm>
            <a:off x="611560" y="1126485"/>
            <a:ext cx="6912768" cy="461665"/>
          </a:xfrm>
          <a:prstGeom prst="rect">
            <a:avLst/>
          </a:prstGeom>
          <a:noFill/>
        </p:spPr>
        <p:txBody>
          <a:bodyPr wrap="square" rtlCol="0">
            <a:spAutoFit/>
          </a:bodyPr>
          <a:lstStyle/>
          <a:p>
            <a:r>
              <a:rPr lang="ja-JP" altLang="en-US" sz="2400" dirty="0">
                <a:latin typeface="HGSｺﾞｼｯｸM" panose="020B0600000000000000" pitchFamily="50" charset="-128"/>
                <a:ea typeface="HGSｺﾞｼｯｸM" panose="020B0600000000000000" pitchFamily="50" charset="-128"/>
              </a:rPr>
              <a:t>２</a:t>
            </a:r>
            <a:r>
              <a:rPr lang="ja-JP" altLang="en-US" sz="2400" dirty="0" smtClean="0">
                <a:latin typeface="HGSｺﾞｼｯｸM" panose="020B0600000000000000" pitchFamily="50" charset="-128"/>
                <a:ea typeface="HGSｺﾞｼｯｸM" panose="020B0600000000000000" pitchFamily="50" charset="-128"/>
              </a:rPr>
              <a:t>）点検の現状（</a:t>
            </a:r>
            <a:r>
              <a:rPr lang="en-US" altLang="ja-JP" sz="2400" dirty="0">
                <a:latin typeface="HGSｺﾞｼｯｸM" panose="020B0600000000000000" pitchFamily="50" charset="-128"/>
                <a:ea typeface="HGSｺﾞｼｯｸM" panose="020B0600000000000000" pitchFamily="50" charset="-128"/>
              </a:rPr>
              <a:t>2</a:t>
            </a:r>
            <a:r>
              <a:rPr lang="en-US" altLang="ja-JP" sz="2400" dirty="0" smtClean="0">
                <a:latin typeface="HGSｺﾞｼｯｸM" panose="020B0600000000000000" pitchFamily="50" charset="-128"/>
                <a:ea typeface="HGSｺﾞｼｯｸM" panose="020B0600000000000000" pitchFamily="50" charset="-128"/>
              </a:rPr>
              <a:t>/2</a:t>
            </a:r>
            <a:r>
              <a:rPr lang="ja-JP" altLang="en-US" sz="2400" dirty="0" smtClean="0">
                <a:latin typeface="HGSｺﾞｼｯｸM" panose="020B0600000000000000" pitchFamily="50" charset="-128"/>
                <a:ea typeface="HGSｺﾞｼｯｸM" panose="020B0600000000000000" pitchFamily="50" charset="-128"/>
              </a:rPr>
              <a:t>）</a:t>
            </a:r>
            <a:endParaRPr lang="ja-JP" altLang="en-US" sz="2400" dirty="0">
              <a:latin typeface="HGSｺﾞｼｯｸM" panose="020B0600000000000000" pitchFamily="50" charset="-128"/>
              <a:ea typeface="HGSｺﾞｼｯｸM" panose="020B0600000000000000" pitchFamily="50" charset="-128"/>
            </a:endParaRPr>
          </a:p>
        </p:txBody>
      </p:sp>
      <p:sp>
        <p:nvSpPr>
          <p:cNvPr id="32" name="テキスト ボックス 31"/>
          <p:cNvSpPr txBox="1"/>
          <p:nvPr/>
        </p:nvSpPr>
        <p:spPr>
          <a:xfrm>
            <a:off x="107503" y="1504509"/>
            <a:ext cx="8920729" cy="1631216"/>
          </a:xfrm>
          <a:prstGeom prst="rect">
            <a:avLst/>
          </a:prstGeom>
          <a:noFill/>
        </p:spPr>
        <p:txBody>
          <a:bodyPr wrap="square" rtlCol="0">
            <a:spAutoFit/>
          </a:bodyPr>
          <a:lstStyle/>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○点検項目（例：上部工）</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・鋼：腐食、亀裂、ゆるみ、脱落、破断、異常音・異常振動・異常たわみ、変形・欠損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622300" indent="-6223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Co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：ひびわれ、剥離・鉄筋露出、遊離石灰、コンクリート補強材の損傷、変色・劣化、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異常音・異常振動・異常たわみ、変形・</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欠損、漏水・滞水・土砂つまり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○損傷の評価</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1570676574"/>
              </p:ext>
            </p:extLst>
          </p:nvPr>
        </p:nvGraphicFramePr>
        <p:xfrm>
          <a:off x="1547664" y="2924944"/>
          <a:ext cx="4486745" cy="1560195"/>
        </p:xfrm>
        <a:graphic>
          <a:graphicData uri="http://schemas.openxmlformats.org/drawingml/2006/table">
            <a:tbl>
              <a:tblPr>
                <a:tableStyleId>{5C22544A-7EE6-4342-B048-85BDC9FD1C3A}</a:tableStyleId>
              </a:tblPr>
              <a:tblGrid>
                <a:gridCol w="843461"/>
                <a:gridCol w="843461"/>
                <a:gridCol w="1956362"/>
                <a:gridCol w="843461"/>
              </a:tblGrid>
              <a:tr h="171450">
                <a:tc gridSpan="4">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損傷等級と損傷点</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71450">
                <a:tc>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等級</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概念</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一般的な状況</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損傷点</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171450">
                <a:tc>
                  <a:txBody>
                    <a:bodyPr/>
                    <a:lstStyle/>
                    <a:p>
                      <a:pPr algn="ctr" fontAlgn="ctr"/>
                      <a:r>
                        <a:rPr 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A</a:t>
                      </a:r>
                      <a:endParaRPr 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良好</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損傷が特に認められない</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0</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71450">
                <a:tc>
                  <a:txBody>
                    <a:bodyPr/>
                    <a:lstStyle/>
                    <a:p>
                      <a:pPr algn="ctr" fontAlgn="ctr"/>
                      <a:r>
                        <a:rPr 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B</a:t>
                      </a:r>
                      <a:endParaRPr 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ほぼ良好</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損傷が小さい</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25</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tx1"/>
                      </a:solidFill>
                      <a:prstDash val="solid"/>
                      <a:round/>
                      <a:headEnd type="none" w="med" len="med"/>
                      <a:tailEnd type="none" w="med" len="med"/>
                    </a:lnR>
                  </a:tcPr>
                </a:tc>
              </a:tr>
              <a:tr h="171450">
                <a:tc>
                  <a:txBody>
                    <a:bodyPr/>
                    <a:lstStyle/>
                    <a:p>
                      <a:pPr algn="ctr" fontAlgn="ctr"/>
                      <a:r>
                        <a:rPr 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C</a:t>
                      </a:r>
                      <a:endParaRPr 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軽度</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損傷がある</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tx1"/>
                      </a:solidFill>
                      <a:prstDash val="solid"/>
                      <a:round/>
                      <a:headEnd type="none" w="med" len="med"/>
                      <a:tailEnd type="none" w="med" len="med"/>
                    </a:lnR>
                  </a:tcPr>
                </a:tc>
              </a:tr>
              <a:tr h="171450">
                <a:tc>
                  <a:txBody>
                    <a:bodyPr/>
                    <a:lstStyle/>
                    <a:p>
                      <a:pPr algn="ctr" fontAlgn="ctr"/>
                      <a:r>
                        <a:rPr 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D</a:t>
                      </a:r>
                      <a:endParaRPr 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顕著</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損傷が大きい</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tx1"/>
                      </a:solidFill>
                      <a:prstDash val="solid"/>
                      <a:round/>
                      <a:headEnd type="none" w="med" len="med"/>
                      <a:tailEnd type="none" w="med" len="med"/>
                    </a:lnR>
                  </a:tcPr>
                </a:tc>
              </a:tr>
              <a:tr h="171450">
                <a:tc>
                  <a:txBody>
                    <a:bodyPr/>
                    <a:lstStyle/>
                    <a:p>
                      <a:pPr algn="ctr" fontAlgn="ctr"/>
                      <a:r>
                        <a:rPr lang="en-US" sz="1400" u="none" strike="noStrike" dirty="0">
                          <a:effectLst/>
                          <a:latin typeface="Meiryo UI" panose="020B0604030504040204" pitchFamily="50" charset="-128"/>
                          <a:ea typeface="Meiryo UI" panose="020B0604030504040204" pitchFamily="50" charset="-128"/>
                          <a:cs typeface="Meiryo UI" panose="020B0604030504040204" pitchFamily="50" charset="-128"/>
                        </a:rPr>
                        <a:t>E</a:t>
                      </a:r>
                      <a:endParaRPr 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深刻</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a:effectLst/>
                          <a:latin typeface="Meiryo UI" panose="020B0604030504040204" pitchFamily="50" charset="-128"/>
                          <a:ea typeface="Meiryo UI" panose="020B0604030504040204" pitchFamily="50" charset="-128"/>
                          <a:cs typeface="Meiryo UI" panose="020B0604030504040204" pitchFamily="50" charset="-128"/>
                        </a:rPr>
                        <a:t>損傷が非常に大きい</a:t>
                      </a:r>
                      <a:endParaRPr lang="ja-JP" altLang="en-US" sz="14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r" fontAlgn="ctr"/>
                      <a:r>
                        <a:rPr lang="en-US" altLang="ja-JP" sz="1400" u="none" strike="noStrike" dirty="0">
                          <a:effectLst/>
                          <a:latin typeface="Meiryo UI" panose="020B0604030504040204" pitchFamily="50" charset="-128"/>
                          <a:ea typeface="Meiryo UI" panose="020B0604030504040204" pitchFamily="50" charset="-128"/>
                          <a:cs typeface="Meiryo UI" panose="020B0604030504040204" pitchFamily="50" charset="-128"/>
                        </a:rPr>
                        <a:t>100</a:t>
                      </a: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34" name="テキスト ボックス 33"/>
          <p:cNvSpPr txBox="1"/>
          <p:nvPr/>
        </p:nvSpPr>
        <p:spPr>
          <a:xfrm>
            <a:off x="115767" y="4437112"/>
            <a:ext cx="6688481" cy="1677382"/>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○健全度の算出</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①点検で得られた損傷等級を基に</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損傷種類の重大性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を評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価した重み係数を考慮し損傷評価点（</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DG</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Damage Grade)</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を算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出</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61938" indent="-261938"/>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②全く損傷がなく健全な状態を</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とし、</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から損傷評価点を減点したものを部材の健全度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(HI</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Health Index)</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としている。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健全度（</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HI</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Σ</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損傷評価点（</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DG</a:t>
            </a:r>
            <a:r>
              <a:rPr lang="ja-JP" altLang="en-US"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四角形吹き出し 34"/>
          <p:cNvSpPr/>
          <p:nvPr/>
        </p:nvSpPr>
        <p:spPr>
          <a:xfrm>
            <a:off x="6228184" y="2564904"/>
            <a:ext cx="2800048" cy="1800200"/>
          </a:xfrm>
          <a:prstGeom prst="wedgeRectCallout">
            <a:avLst>
              <a:gd name="adj1" fmla="val -43738"/>
              <a:gd name="adj2" fmla="val 67894"/>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健全度の</a:t>
            </a:r>
            <a:r>
              <a:rPr lang="ja-JP" altLang="en-US" sz="1200" dirty="0" smtClean="0">
                <a:solidFill>
                  <a:schemeClr val="tx1"/>
                </a:solidFill>
                <a:latin typeface="Meiryo UI" pitchFamily="50" charset="-128"/>
                <a:ea typeface="Meiryo UI" pitchFamily="50" charset="-128"/>
                <a:cs typeface="Meiryo UI" pitchFamily="50" charset="-128"/>
              </a:rPr>
              <a:t>算出</a:t>
            </a:r>
            <a:r>
              <a:rPr kumimoji="1" lang="en-US" altLang="ja-JP" sz="1200" dirty="0" smtClean="0">
                <a:solidFill>
                  <a:schemeClr val="tx1"/>
                </a:solidFill>
                <a:latin typeface="Meiryo UI" pitchFamily="50" charset="-128"/>
                <a:ea typeface="Meiryo UI" pitchFamily="50" charset="-128"/>
                <a:cs typeface="Meiryo UI" pitchFamily="50" charset="-128"/>
              </a:rPr>
              <a:t>】</a:t>
            </a:r>
            <a:r>
              <a:rPr kumimoji="1" lang="ja-JP" altLang="en-US" sz="1200" dirty="0" smtClean="0">
                <a:solidFill>
                  <a:schemeClr val="tx1"/>
                </a:solidFill>
                <a:latin typeface="Meiryo UI" pitchFamily="50" charset="-128"/>
                <a:ea typeface="Meiryo UI" pitchFamily="50" charset="-128"/>
                <a:cs typeface="Meiryo UI" pitchFamily="50" charset="-128"/>
              </a:rPr>
              <a:t>　⇒　</a:t>
            </a:r>
            <a:r>
              <a:rPr lang="en-US" altLang="ja-JP" sz="1200" u="sng" dirty="0" smtClean="0">
                <a:solidFill>
                  <a:schemeClr val="tx1"/>
                </a:solidFill>
                <a:latin typeface="Meiryo UI" pitchFamily="50" charset="-128"/>
                <a:ea typeface="Meiryo UI" pitchFamily="50" charset="-128"/>
                <a:cs typeface="Meiryo UI" pitchFamily="50" charset="-128"/>
              </a:rPr>
              <a:t>※</a:t>
            </a:r>
            <a:r>
              <a:rPr lang="ja-JP" altLang="en-US" sz="1200" u="sng" dirty="0">
                <a:solidFill>
                  <a:schemeClr val="tx1"/>
                </a:solidFill>
                <a:latin typeface="Meiryo UI" pitchFamily="50" charset="-128"/>
                <a:ea typeface="Meiryo UI" pitchFamily="50" charset="-128"/>
                <a:cs typeface="Meiryo UI" pitchFamily="50" charset="-128"/>
              </a:rPr>
              <a:t>人による</a:t>
            </a:r>
            <a:r>
              <a:rPr lang="ja-JP" altLang="en-US" sz="1200" u="sng" dirty="0" smtClean="0">
                <a:solidFill>
                  <a:schemeClr val="tx1"/>
                </a:solidFill>
                <a:latin typeface="Meiryo UI" pitchFamily="50" charset="-128"/>
                <a:ea typeface="Meiryo UI" pitchFamily="50" charset="-128"/>
                <a:cs typeface="Meiryo UI" pitchFamily="50" charset="-128"/>
              </a:rPr>
              <a:t>判断</a:t>
            </a:r>
            <a:endParaRPr lang="en-US" altLang="ja-JP" sz="1200" u="sng" dirty="0" smtClean="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・点検員が損傷等級を判定</a:t>
            </a:r>
            <a:endParaRPr lang="en-US" altLang="ja-JP" sz="1200" dirty="0">
              <a:solidFill>
                <a:schemeClr val="tx1"/>
              </a:solidFill>
              <a:latin typeface="Meiryo UI" pitchFamily="50" charset="-128"/>
              <a:ea typeface="Meiryo UI" pitchFamily="50" charset="-128"/>
              <a:cs typeface="Meiryo UI" pitchFamily="50" charset="-128"/>
            </a:endParaRPr>
          </a:p>
          <a:p>
            <a:r>
              <a:rPr kumimoji="1" lang="ja-JP" altLang="en-US" sz="1200" dirty="0" smtClean="0">
                <a:solidFill>
                  <a:schemeClr val="tx1"/>
                </a:solidFill>
                <a:latin typeface="Meiryo UI" pitchFamily="50" charset="-128"/>
                <a:ea typeface="Meiryo UI" pitchFamily="50" charset="-128"/>
                <a:cs typeface="Meiryo UI" pitchFamily="50" charset="-128"/>
              </a:rPr>
              <a:t>・診断員が損傷等級を評価し算出</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200" dirty="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点検員の資格要件：大学卒業後</a:t>
            </a:r>
            <a:r>
              <a:rPr lang="en-US" altLang="ja-JP" sz="1200" dirty="0" smtClean="0">
                <a:solidFill>
                  <a:schemeClr val="tx1"/>
                </a:solidFill>
                <a:latin typeface="Meiryo UI" pitchFamily="50" charset="-128"/>
                <a:ea typeface="Meiryo UI" pitchFamily="50" charset="-128"/>
                <a:cs typeface="Meiryo UI" pitchFamily="50" charset="-128"/>
              </a:rPr>
              <a:t>8</a:t>
            </a:r>
            <a:r>
              <a:rPr lang="ja-JP" altLang="en-US" sz="1200" dirty="0" smtClean="0">
                <a:solidFill>
                  <a:schemeClr val="tx1"/>
                </a:solidFill>
                <a:latin typeface="Meiryo UI" pitchFamily="50" charset="-128"/>
                <a:ea typeface="Meiryo UI" pitchFamily="50" charset="-128"/>
                <a:cs typeface="Meiryo UI" pitchFamily="50" charset="-128"/>
              </a:rPr>
              <a:t>年以上の実務経験を有する者</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又は同等以上</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で、点検の実務経験を有する者</a:t>
            </a:r>
            <a:endParaRPr kumimoji="1" lang="en-US" altLang="ja-JP" sz="1200" dirty="0" smtClean="0">
              <a:solidFill>
                <a:schemeClr val="tx1"/>
              </a:solidFill>
              <a:latin typeface="Meiryo UI" pitchFamily="50" charset="-128"/>
              <a:ea typeface="Meiryo UI" pitchFamily="50" charset="-128"/>
              <a:cs typeface="Meiryo UI" pitchFamily="50" charset="-128"/>
            </a:endParaRPr>
          </a:p>
          <a:p>
            <a:r>
              <a:rPr lang="ja-JP" altLang="en-US" sz="1200" dirty="0">
                <a:solidFill>
                  <a:schemeClr val="tx1"/>
                </a:solidFill>
                <a:latin typeface="Meiryo UI" pitchFamily="50" charset="-128"/>
                <a:ea typeface="Meiryo UI" pitchFamily="50" charset="-128"/>
                <a:cs typeface="Meiryo UI" pitchFamily="50" charset="-128"/>
              </a:rPr>
              <a:t>○</a:t>
            </a:r>
            <a:r>
              <a:rPr kumimoji="1" lang="ja-JP" altLang="en-US" sz="1200" dirty="0" smtClean="0">
                <a:solidFill>
                  <a:schemeClr val="tx1"/>
                </a:solidFill>
                <a:latin typeface="Meiryo UI" pitchFamily="50" charset="-128"/>
                <a:ea typeface="Meiryo UI" pitchFamily="50" charset="-128"/>
                <a:cs typeface="Meiryo UI" pitchFamily="50" charset="-128"/>
              </a:rPr>
              <a:t>診断員の資格要件：管理技術者相当を想定し、技術士または</a:t>
            </a:r>
            <a:r>
              <a:rPr kumimoji="1" lang="en-US" altLang="ja-JP" sz="1200" dirty="0" smtClean="0">
                <a:solidFill>
                  <a:schemeClr val="tx1"/>
                </a:solidFill>
                <a:latin typeface="Meiryo UI" pitchFamily="50" charset="-128"/>
                <a:ea typeface="Meiryo UI" pitchFamily="50" charset="-128"/>
                <a:cs typeface="Meiryo UI" pitchFamily="50" charset="-128"/>
              </a:rPr>
              <a:t>RCCM(</a:t>
            </a:r>
            <a:r>
              <a:rPr kumimoji="1" lang="ja-JP" altLang="en-US" sz="1200" dirty="0" smtClean="0">
                <a:solidFill>
                  <a:schemeClr val="tx1"/>
                </a:solidFill>
                <a:latin typeface="Meiryo UI" pitchFamily="50" charset="-128"/>
                <a:ea typeface="Meiryo UI" pitchFamily="50" charset="-128"/>
                <a:cs typeface="Meiryo UI" pitchFamily="50" charset="-128"/>
              </a:rPr>
              <a:t>又は同等以上</a:t>
            </a:r>
            <a:r>
              <a:rPr kumimoji="1" lang="en-US" altLang="ja-JP" sz="1200" dirty="0" smtClean="0">
                <a:solidFill>
                  <a:schemeClr val="tx1"/>
                </a:solidFill>
                <a:latin typeface="Meiryo UI" pitchFamily="50" charset="-128"/>
                <a:ea typeface="Meiryo UI" pitchFamily="50" charset="-128"/>
                <a:cs typeface="Meiryo UI" pitchFamily="50" charset="-128"/>
              </a:rPr>
              <a:t>)</a:t>
            </a:r>
            <a:r>
              <a:rPr kumimoji="1" lang="ja-JP" altLang="en-US" sz="1200" dirty="0" smtClean="0">
                <a:solidFill>
                  <a:schemeClr val="tx1"/>
                </a:solidFill>
                <a:latin typeface="Meiryo UI" pitchFamily="50" charset="-128"/>
                <a:ea typeface="Meiryo UI" pitchFamily="50" charset="-128"/>
                <a:cs typeface="Meiryo UI" pitchFamily="50" charset="-128"/>
              </a:rPr>
              <a:t>で、点検の実務経験を有するもの</a:t>
            </a:r>
            <a:endParaRPr kumimoji="1" lang="ja-JP" altLang="en-US" sz="1200" dirty="0">
              <a:solidFill>
                <a:schemeClr val="tx1"/>
              </a:solidFill>
              <a:latin typeface="Meiryo UI" pitchFamily="50" charset="-128"/>
              <a:ea typeface="Meiryo UI" pitchFamily="50" charset="-128"/>
              <a:cs typeface="Meiryo UI"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1675907224"/>
              </p:ext>
            </p:extLst>
          </p:nvPr>
        </p:nvGraphicFramePr>
        <p:xfrm>
          <a:off x="6876256" y="4725144"/>
          <a:ext cx="2079968" cy="1337310"/>
        </p:xfrm>
        <a:graphic>
          <a:graphicData uri="http://schemas.openxmlformats.org/drawingml/2006/table">
            <a:tbl>
              <a:tblPr>
                <a:tableStyleId>{5C22544A-7EE6-4342-B048-85BDC9FD1C3A}</a:tableStyleId>
              </a:tblPr>
              <a:tblGrid>
                <a:gridCol w="1008112"/>
                <a:gridCol w="1071856"/>
              </a:tblGrid>
              <a:tr h="171450">
                <a:tc gridSpan="2">
                  <a:txBody>
                    <a:bodyPr/>
                    <a:lstStyle/>
                    <a:p>
                      <a:pPr algn="ctr" fontAlgn="ct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国交省対策区分との対応</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r>
              <a:tr h="171450">
                <a:tc>
                  <a:txBody>
                    <a:bodyPr/>
                    <a:lstStyle/>
                    <a:p>
                      <a:pPr algn="ctr" fontAlgn="ctr"/>
                      <a:r>
                        <a:rPr lang="ja-JP" altLang="en-US"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健全度</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対策区分</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1450">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Ⅳ</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71450">
                <a:tc>
                  <a:txBody>
                    <a:bodyPr/>
                    <a:lstStyle/>
                    <a:p>
                      <a:pPr algn="ctr" fontAlgn="ctr"/>
                      <a:r>
                        <a:rPr lang="en-US" altLang="ja-JP"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0</a:t>
                      </a:r>
                      <a:r>
                        <a:rPr lang="ja-JP" altLang="en-US"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ja-JP" sz="14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71450">
                <a:tc>
                  <a:txBody>
                    <a:bodyPr/>
                    <a:lstStyle/>
                    <a:p>
                      <a:pPr algn="ctr" fontAlgn="ctr"/>
                      <a:r>
                        <a:rPr lang="en-US" altLang="ja-JP"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50</a:t>
                      </a:r>
                      <a:r>
                        <a:rPr lang="ja-JP" altLang="en-US"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ja-JP"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Ⅱ</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r>
              <a:tr h="171450">
                <a:tc>
                  <a:txBody>
                    <a:bodyPr/>
                    <a:lstStyle/>
                    <a:p>
                      <a:pPr algn="ctr" fontAlgn="ctr"/>
                      <a:r>
                        <a:rPr lang="en-US" altLang="ja-JP"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70</a:t>
                      </a:r>
                      <a:r>
                        <a:rPr lang="ja-JP" altLang="en-US"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b="0" i="0" u="none" strike="noStrike"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100</a:t>
                      </a:r>
                      <a:endParaRPr 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Ⅰ</a:t>
                      </a: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37" name="テキスト ボックス 36"/>
          <p:cNvSpPr txBox="1"/>
          <p:nvPr/>
        </p:nvSpPr>
        <p:spPr>
          <a:xfrm>
            <a:off x="7002641" y="6055404"/>
            <a:ext cx="2033855" cy="25391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緊急的な対策を要する損傷</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Tree>
    <p:extLst>
      <p:ext uri="{BB962C8B-B14F-4D97-AF65-F5344CB8AC3E}">
        <p14:creationId xmlns:p14="http://schemas.microsoft.com/office/powerpoint/2010/main" val="3654924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95D18A5-B8A7-41ED-B06C-CB8F08337797}"/>
</file>

<file path=customXml/itemProps2.xml><?xml version="1.0" encoding="utf-8"?>
<ds:datastoreItem xmlns:ds="http://schemas.openxmlformats.org/officeDocument/2006/customXml" ds:itemID="{A9BF9D58-1296-4D37-B0B1-1F00B189A9C9}"/>
</file>

<file path=customXml/itemProps3.xml><?xml version="1.0" encoding="utf-8"?>
<ds:datastoreItem xmlns:ds="http://schemas.openxmlformats.org/officeDocument/2006/customXml" ds:itemID="{32AD164B-CF77-4618-BEAF-85230335B7C8}"/>
</file>

<file path=docProps/app.xml><?xml version="1.0" encoding="utf-8"?>
<Properties xmlns="http://schemas.openxmlformats.org/officeDocument/2006/extended-properties" xmlns:vt="http://schemas.openxmlformats.org/officeDocument/2006/docPropsVTypes">
  <Template>Origin</Template>
  <TotalTime>4670</TotalTime>
  <Words>4084</Words>
  <Application>Microsoft Office PowerPoint</Application>
  <PresentationFormat>画面に合わせる (4:3)</PresentationFormat>
  <Paragraphs>1038</Paragraphs>
  <Slides>41</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41</vt:i4>
      </vt:variant>
    </vt:vector>
  </HeadingPairs>
  <TitlesOfParts>
    <vt:vector size="43" baseType="lpstr">
      <vt:lpstr>アース</vt:lpstr>
      <vt:lpstr>Visio.Drawing.11</vt:lpstr>
      <vt:lpstr>橋梁更新判定フローによる更新すべき施設の抽出について　　　　　</vt:lpstr>
      <vt:lpstr>PowerPoint プレゼンテーション</vt:lpstr>
      <vt:lpstr>１．大阪府の橋梁の現状</vt:lpstr>
      <vt:lpstr>１．大阪府の橋梁の現状</vt:lpstr>
      <vt:lpstr>１．大阪府の橋梁の現状</vt:lpstr>
      <vt:lpstr>１．大阪府の橋梁の現状</vt:lpstr>
      <vt:lpstr>２．維持管理の現状</vt:lpstr>
      <vt:lpstr>２．維持管理の現状</vt:lpstr>
      <vt:lpstr>２．維持管理の現状</vt:lpstr>
      <vt:lpstr>２．維持管理の現状</vt:lpstr>
      <vt:lpstr>２．維持管理の現状</vt:lpstr>
      <vt:lpstr>２．維持管理の現状</vt:lpstr>
      <vt:lpstr>３．更新検討の概要</vt:lpstr>
      <vt:lpstr>３．更新検討の概要</vt:lpstr>
      <vt:lpstr>３．更新検討の概要</vt:lpstr>
      <vt:lpstr>３．更新検討の概要</vt:lpstr>
      <vt:lpstr>３．更新検討の概要</vt:lpstr>
      <vt:lpstr>３．更新検討の概要</vt:lpstr>
      <vt:lpstr>４．検討の方向性</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５．今後の進め方</vt:lpstr>
      <vt:lpstr>６．まとめ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214</cp:revision>
  <cp:lastPrinted>2015-12-20T22:09:11Z</cp:lastPrinted>
  <dcterms:created xsi:type="dcterms:W3CDTF">2015-11-17T02:43:53Z</dcterms:created>
  <dcterms:modified xsi:type="dcterms:W3CDTF">2015-12-21T04:01:11Z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