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36"/>
  </p:notesMasterIdLst>
  <p:sldIdLst>
    <p:sldId id="256" r:id="rId2"/>
    <p:sldId id="257" r:id="rId3"/>
    <p:sldId id="308" r:id="rId4"/>
    <p:sldId id="258" r:id="rId5"/>
    <p:sldId id="259" r:id="rId6"/>
    <p:sldId id="260" r:id="rId7"/>
    <p:sldId id="262" r:id="rId8"/>
    <p:sldId id="314" r:id="rId9"/>
    <p:sldId id="343" r:id="rId10"/>
    <p:sldId id="344" r:id="rId11"/>
    <p:sldId id="345" r:id="rId12"/>
    <p:sldId id="346" r:id="rId13"/>
    <p:sldId id="373" r:id="rId14"/>
    <p:sldId id="348" r:id="rId15"/>
    <p:sldId id="374" r:id="rId16"/>
    <p:sldId id="350" r:id="rId17"/>
    <p:sldId id="351" r:id="rId18"/>
    <p:sldId id="352" r:id="rId19"/>
    <p:sldId id="362" r:id="rId20"/>
    <p:sldId id="363" r:id="rId21"/>
    <p:sldId id="371" r:id="rId22"/>
    <p:sldId id="372" r:id="rId23"/>
    <p:sldId id="341" r:id="rId24"/>
    <p:sldId id="342" r:id="rId25"/>
    <p:sldId id="358" r:id="rId26"/>
    <p:sldId id="359" r:id="rId27"/>
    <p:sldId id="360" r:id="rId28"/>
    <p:sldId id="361" r:id="rId29"/>
    <p:sldId id="366" r:id="rId30"/>
    <p:sldId id="367" r:id="rId31"/>
    <p:sldId id="368" r:id="rId32"/>
    <p:sldId id="369" r:id="rId33"/>
    <p:sldId id="370" r:id="rId34"/>
    <p:sldId id="340" r:id="rId3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CCFFCC"/>
    <a:srgbClr val="FF0000"/>
    <a:srgbClr val="FFFF66"/>
    <a:srgbClr val="006600"/>
    <a:srgbClr val="CC0066"/>
    <a:srgbClr val="FFB9BB"/>
    <a:srgbClr val="003399"/>
    <a:srgbClr val="FDFECA"/>
    <a:srgbClr val="FFF2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89" autoAdjust="0"/>
  </p:normalViewPr>
  <p:slideViewPr>
    <p:cSldViewPr>
      <p:cViewPr>
        <p:scale>
          <a:sx n="75" d="100"/>
          <a:sy n="75" d="100"/>
        </p:scale>
        <p:origin x="-12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575" cy="496888"/>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0"/>
            <a:ext cx="2949575" cy="496888"/>
          </a:xfrm>
          <a:prstGeom prst="rect">
            <a:avLst/>
          </a:prstGeom>
        </p:spPr>
        <p:txBody>
          <a:bodyPr vert="horz" lIns="91417" tIns="45711" rIns="91417" bIns="45711" rtlCol="0"/>
          <a:lstStyle>
            <a:lvl1pPr algn="r">
              <a:defRPr sz="1200"/>
            </a:lvl1pPr>
          </a:lstStyle>
          <a:p>
            <a:fld id="{7F67CA8A-0483-4A26-AFA0-E822A29A4EBD}" type="datetimeFigureOut">
              <a:rPr kumimoji="1" lang="ja-JP" altLang="en-US" smtClean="0"/>
              <a:t>2017/3/28</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7" tIns="45711" rIns="91417" bIns="45711"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17" tIns="45711" rIns="91417"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3"/>
            <a:ext cx="2949575" cy="496887"/>
          </a:xfrm>
          <a:prstGeom prst="rect">
            <a:avLst/>
          </a:prstGeom>
        </p:spPr>
        <p:txBody>
          <a:bodyPr vert="horz" lIns="91417" tIns="45711" rIns="91417"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3"/>
            <a:ext cx="2949575" cy="496887"/>
          </a:xfrm>
          <a:prstGeom prst="rect">
            <a:avLst/>
          </a:prstGeom>
        </p:spPr>
        <p:txBody>
          <a:bodyPr vert="horz" lIns="91417" tIns="45711" rIns="91417" bIns="45711" rtlCol="0" anchor="b"/>
          <a:lstStyle>
            <a:lvl1pPr algn="r">
              <a:defRPr sz="1200"/>
            </a:lvl1pPr>
          </a:lstStyle>
          <a:p>
            <a:fld id="{2DFF5C26-C2F5-479A-9AFD-EE07219BB3F2}" type="slidenum">
              <a:rPr kumimoji="1" lang="ja-JP" altLang="en-US" smtClean="0"/>
              <a:t>‹#›</a:t>
            </a:fld>
            <a:endParaRPr kumimoji="1" lang="ja-JP" altLang="en-US"/>
          </a:p>
        </p:txBody>
      </p:sp>
    </p:spTree>
    <p:extLst>
      <p:ext uri="{BB962C8B-B14F-4D97-AF65-F5344CB8AC3E}">
        <p14:creationId xmlns:p14="http://schemas.microsoft.com/office/powerpoint/2010/main" val="5809334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○更新事業の概要につきましては、毎回説明させていただいておりますが、今回も簡単に説明させていただきます。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3</a:t>
            </a:fld>
            <a:endParaRPr kumimoji="1" lang="ja-JP" altLang="en-US"/>
          </a:p>
        </p:txBody>
      </p:sp>
    </p:spTree>
    <p:extLst>
      <p:ext uri="{BB962C8B-B14F-4D97-AF65-F5344CB8AC3E}">
        <p14:creationId xmlns:p14="http://schemas.microsoft.com/office/powerpoint/2010/main" val="1987399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113DC3A-D730-45EB-A3B1-2E95B49396EF}" type="datetime1">
              <a:rPr kumimoji="1" lang="ja-JP" altLang="en-US" smtClean="0"/>
              <a:t>2017/3/28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1189605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B421EE-0EBF-492E-A8E3-E5D047697D0C}" type="datetime1">
              <a:rPr kumimoji="1" lang="ja-JP" altLang="en-US" smtClean="0"/>
              <a:t>2017/3/28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2112299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0D5F390-3641-48DC-91BB-EA74FF74B87B}" type="datetime1">
              <a:rPr kumimoji="1" lang="ja-JP" altLang="en-US" smtClean="0"/>
              <a:t>2017/3/28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366941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592FDA3-EC49-410C-BA2E-FB04863705B1}" type="datetime1">
              <a:rPr kumimoji="1" lang="ja-JP" altLang="en-US" smtClean="0"/>
              <a:t>2017/3/28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4267984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2951B05-10FC-449C-B2E9-A8E27C5B20B1}" type="datetime1">
              <a:rPr kumimoji="1" lang="ja-JP" altLang="en-US" smtClean="0"/>
              <a:t>2017/3/28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63338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2502223-320D-4731-B3ED-0338B1AFA17D}" type="datetime1">
              <a:rPr kumimoji="1" lang="ja-JP" altLang="en-US" smtClean="0"/>
              <a:t>2017/3/28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174042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1E75055-3E76-400D-9786-BE409366DE25}" type="datetime1">
              <a:rPr kumimoji="1" lang="ja-JP" altLang="en-US" smtClean="0"/>
              <a:t>2017/3/28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1119240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5046F7B-92F0-485E-94A7-ADF27B38590C}" type="datetime1">
              <a:rPr kumimoji="1" lang="ja-JP" altLang="en-US" smtClean="0"/>
              <a:t>2017/3/28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384009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39790CF-2235-4ED2-B20A-25AC43FAD57C}" type="datetime1">
              <a:rPr kumimoji="1" lang="ja-JP" altLang="en-US" smtClean="0"/>
              <a:t>2017/3/28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98406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603655-71B4-43AC-A685-1DBD62EBA7CF}" type="datetime1">
              <a:rPr kumimoji="1" lang="ja-JP" altLang="en-US" smtClean="0"/>
              <a:t>2017/3/28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111616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6651625-AD3C-40B8-B187-7063F1B9E3E1}" type="datetime1">
              <a:rPr kumimoji="1" lang="ja-JP" altLang="en-US" smtClean="0"/>
              <a:t>2017/3/28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3424274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2839F-0725-40FB-8B01-E725A3056752}" type="datetime1">
              <a:rPr kumimoji="1" lang="ja-JP" altLang="en-US" smtClean="0"/>
              <a:t>2017/3/28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0C712-AAA4-4C58-9D19-C3586795596B}" type="slidenum">
              <a:rPr kumimoji="1" lang="ja-JP" altLang="en-US" smtClean="0"/>
              <a:t>‹#›</a:t>
            </a:fld>
            <a:endParaRPr kumimoji="1" lang="ja-JP" altLang="en-US"/>
          </a:p>
        </p:txBody>
      </p:sp>
    </p:spTree>
    <p:extLst>
      <p:ext uri="{BB962C8B-B14F-4D97-AF65-F5344CB8AC3E}">
        <p14:creationId xmlns:p14="http://schemas.microsoft.com/office/powerpoint/2010/main" val="1937262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package" Target="../embeddings/Microsoft_Excel_Worksheet1.xlsx"/><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7"/>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2204864"/>
            <a:ext cx="7772400" cy="1470025"/>
          </a:xfrm>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都市基盤施設の更新について</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827584" y="3717032"/>
            <a:ext cx="7304856" cy="622920"/>
          </a:xfrm>
        </p:spPr>
        <p:txBody>
          <a:bodyPr>
            <a:normAutofit/>
          </a:bodyPr>
          <a:lstStyle/>
          <a:p>
            <a:r>
              <a:rPr kumimoji="1" lang="en-US" altLang="ja-JP"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大阪府都市基盤施設長寿命化計画 </a:t>
            </a:r>
            <a:r>
              <a:rPr lang="en-US" altLang="ja-JP"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F40C712-AAA4-4C58-9D19-C3586795596B}" type="slidenum">
              <a:rPr kumimoji="1" lang="ja-JP" altLang="en-US" smtClean="0"/>
              <a:t>1</a:t>
            </a:fld>
            <a:endParaRPr kumimoji="1" lang="ja-JP" altLang="en-US"/>
          </a:p>
        </p:txBody>
      </p:sp>
      <p:sp>
        <p:nvSpPr>
          <p:cNvPr id="5" name="テキスト ボックス 4"/>
          <p:cNvSpPr txBox="1"/>
          <p:nvPr/>
        </p:nvSpPr>
        <p:spPr>
          <a:xfrm>
            <a:off x="7935168" y="-22795"/>
            <a:ext cx="1338828" cy="553998"/>
          </a:xfrm>
          <a:prstGeom prst="rect">
            <a:avLst/>
          </a:prstGeom>
          <a:noFill/>
        </p:spPr>
        <p:txBody>
          <a:bodyPr wrap="none" rtlCol="0">
            <a:spAutoFit/>
          </a:bodyPr>
          <a:lstStyle/>
          <a:p>
            <a:pPr algn="r"/>
            <a:r>
              <a:rPr kumimoji="1" lang="ja-JP" altLang="en-US" sz="3000" b="1" dirty="0" smtClean="0">
                <a:latin typeface="Meiryo UI" panose="020B0604030504040204" pitchFamily="50" charset="-128"/>
                <a:ea typeface="Meiryo UI" panose="020B0604030504040204" pitchFamily="50" charset="-128"/>
                <a:cs typeface="Meiryo UI" panose="020B0604030504040204" pitchFamily="50" charset="-128"/>
              </a:rPr>
              <a:t>資料７</a:t>
            </a:r>
            <a:endParaRPr kumimoji="1" lang="ja-JP" altLang="en-US" sz="30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241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橋梁</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524815"/>
            <a:ext cx="8718516" cy="1272337"/>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459476" y="3585716"/>
            <a:ext cx="8505012" cy="1200329"/>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施設名：旧大阪中央環状線　大正橋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a:t>
            </a:r>
            <a:r>
              <a:rPr lang="ja-JP" altLang="en-US" dirty="0">
                <a:latin typeface="Meiryo UI" panose="020B0604030504040204" pitchFamily="50" charset="-128"/>
                <a:ea typeface="Meiryo UI" panose="020B0604030504040204" pitchFamily="50" charset="-128"/>
                <a:cs typeface="Meiryo UI" panose="020B0604030504040204" pitchFamily="50" charset="-128"/>
              </a:rPr>
              <a:t>上部工：</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径間</a:t>
            </a:r>
            <a:r>
              <a:rPr lang="en-US" altLang="ja-JP" dirty="0">
                <a:latin typeface="Meiryo UI" panose="020B0604030504040204" pitchFamily="50" charset="-128"/>
                <a:ea typeface="Meiryo UI" panose="020B0604030504040204" pitchFamily="50" charset="-128"/>
                <a:cs typeface="Meiryo UI" panose="020B0604030504040204" pitchFamily="50" charset="-128"/>
              </a:rPr>
              <a:t>RC</a:t>
            </a:r>
            <a:r>
              <a:rPr lang="ja-JP" altLang="en-US" dirty="0">
                <a:latin typeface="Meiryo UI" panose="020B0604030504040204" pitchFamily="50" charset="-128"/>
                <a:ea typeface="Meiryo UI" panose="020B0604030504040204" pitchFamily="50" charset="-128"/>
                <a:cs typeface="Meiryo UI" panose="020B0604030504040204" pitchFamily="50" charset="-128"/>
              </a:rPr>
              <a:t>ゲルバー橋</a:t>
            </a:r>
            <a:r>
              <a:rPr lang="en-US" altLang="ja-JP" dirty="0">
                <a:latin typeface="Meiryo UI" panose="020B0604030504040204" pitchFamily="50" charset="-128"/>
                <a:ea typeface="Meiryo UI" panose="020B0604030504040204" pitchFamily="50" charset="-128"/>
                <a:cs typeface="Meiryo UI" panose="020B0604030504040204" pitchFamily="50" charset="-128"/>
              </a:rPr>
              <a:t>(T</a:t>
            </a:r>
            <a:r>
              <a:rPr lang="ja-JP" altLang="en-US" dirty="0">
                <a:latin typeface="Meiryo UI" panose="020B0604030504040204" pitchFamily="50" charset="-128"/>
                <a:ea typeface="Meiryo UI" panose="020B0604030504040204" pitchFamily="50" charset="-128"/>
                <a:cs typeface="Meiryo UI" panose="020B0604030504040204" pitchFamily="50" charset="-128"/>
              </a:rPr>
              <a:t>桁変断面</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下部工</a:t>
            </a:r>
            <a:r>
              <a:rPr lang="ja-JP" altLang="en-US" dirty="0">
                <a:latin typeface="Meiryo UI" panose="020B0604030504040204" pitchFamily="50" charset="-128"/>
                <a:ea typeface="Meiryo UI" panose="020B0604030504040204" pitchFamily="50" charset="-128"/>
                <a:cs typeface="Meiryo UI" panose="020B0604030504040204" pitchFamily="50" charset="-128"/>
              </a:rPr>
              <a:t>：壁式橋脚（拡幅部梁増設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）、基礎工</a:t>
            </a:r>
            <a:r>
              <a:rPr lang="ja-JP" altLang="en-US" dirty="0">
                <a:latin typeface="Meiryo UI" panose="020B0604030504040204" pitchFamily="50" charset="-128"/>
                <a:ea typeface="Meiryo UI" panose="020B0604030504040204" pitchFamily="50" charset="-128"/>
                <a:cs typeface="Meiryo UI" panose="020B0604030504040204" pitchFamily="50" charset="-128"/>
              </a:rPr>
              <a:t>：ケーソン</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基礎</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a:t>
            </a:r>
            <a:r>
              <a:rPr lang="ja-JP" altLang="en-US" dirty="0">
                <a:latin typeface="Meiryo UI" panose="020B0604030504040204" pitchFamily="50" charset="-128"/>
                <a:ea typeface="Meiryo UI" panose="020B0604030504040204" pitchFamily="50" charset="-128"/>
                <a:cs typeface="Meiryo UI" panose="020B0604030504040204" pitchFamily="50" charset="-128"/>
              </a:rPr>
              <a:t>コンクリート部材の疲労・支間中央（ゲルバー部）の損傷・基礎の洗掘など</a:t>
            </a:r>
          </a:p>
        </p:txBody>
      </p:sp>
      <p:sp>
        <p:nvSpPr>
          <p:cNvPr id="23" name="正方形/長方形 22"/>
          <p:cNvSpPr/>
          <p:nvPr/>
        </p:nvSpPr>
        <p:spPr>
          <a:xfrm>
            <a:off x="245972" y="5413866"/>
            <a:ext cx="8718516" cy="1255494"/>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≪現段階で更新を検討すべきものの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更新判定フローに基づき</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、経済性、維持管理性、使用性、減災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総合評価指標により</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判定を行った</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結果、更新が</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必要と</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橋梁</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二等辺三角形 4"/>
          <p:cNvSpPr/>
          <p:nvPr/>
        </p:nvSpPr>
        <p:spPr>
          <a:xfrm rot="10800000">
            <a:off x="2352512" y="5013176"/>
            <a:ext cx="4389534" cy="337498"/>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10</a:t>
            </a:fld>
            <a:endParaRPr kumimoji="1" lang="ja-JP" altLang="en-US" dirty="0"/>
          </a:p>
        </p:txBody>
      </p:sp>
      <p:pic>
        <p:nvPicPr>
          <p:cNvPr id="11" name="図 10"/>
          <p:cNvPicPr>
            <a:picLocks noChangeAspect="1"/>
          </p:cNvPicPr>
          <p:nvPr/>
        </p:nvPicPr>
        <p:blipFill rotWithShape="1">
          <a:blip r:embed="rId2"/>
          <a:srcRect l="50407" t="11147" r="1548" b="5198"/>
          <a:stretch/>
        </p:blipFill>
        <p:spPr>
          <a:xfrm>
            <a:off x="459476" y="1222159"/>
            <a:ext cx="2456140" cy="2017543"/>
          </a:xfrm>
          <a:prstGeom prst="rect">
            <a:avLst/>
          </a:prstGeom>
        </p:spPr>
      </p:pic>
      <p:pic>
        <p:nvPicPr>
          <p:cNvPr id="12" name="図 11"/>
          <p:cNvPicPr>
            <a:picLocks noChangeAspect="1"/>
          </p:cNvPicPr>
          <p:nvPr/>
        </p:nvPicPr>
        <p:blipFill rotWithShape="1">
          <a:blip r:embed="rId2"/>
          <a:srcRect l="2060" t="10505" r="50239" b="5113"/>
          <a:stretch/>
        </p:blipFill>
        <p:spPr>
          <a:xfrm>
            <a:off x="3376928" y="1222159"/>
            <a:ext cx="2419208" cy="2018907"/>
          </a:xfrm>
          <a:prstGeom prst="rect">
            <a:avLst/>
          </a:prstGeom>
        </p:spPr>
      </p:pic>
      <p:pic>
        <p:nvPicPr>
          <p:cNvPr id="13" name="図 12"/>
          <p:cNvPicPr>
            <a:picLocks noChangeAspect="1"/>
          </p:cNvPicPr>
          <p:nvPr/>
        </p:nvPicPr>
        <p:blipFill rotWithShape="1">
          <a:blip r:embed="rId3"/>
          <a:srcRect l="8534" t="8881" r="7134" b="5782"/>
          <a:stretch/>
        </p:blipFill>
        <p:spPr>
          <a:xfrm>
            <a:off x="6035160" y="1222159"/>
            <a:ext cx="2425272" cy="2009579"/>
          </a:xfrm>
          <a:prstGeom prst="rect">
            <a:avLst/>
          </a:prstGeom>
        </p:spPr>
      </p:pic>
      <p:sp>
        <p:nvSpPr>
          <p:cNvPr id="6" name="テキスト ボックス 5"/>
          <p:cNvSpPr txBox="1"/>
          <p:nvPr/>
        </p:nvSpPr>
        <p:spPr>
          <a:xfrm>
            <a:off x="1317350" y="3166368"/>
            <a:ext cx="662362" cy="307777"/>
          </a:xfrm>
          <a:prstGeom prst="rect">
            <a:avLst/>
          </a:prstGeom>
          <a:noFill/>
        </p:spPr>
        <p:txBody>
          <a:bodyPr wrap="none" rtlCol="0">
            <a:spAutoFit/>
          </a:bodyP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側　面</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204915" y="3166368"/>
            <a:ext cx="662362" cy="307777"/>
          </a:xfrm>
          <a:prstGeom prst="rect">
            <a:avLst/>
          </a:prstGeom>
          <a:noFill/>
        </p:spPr>
        <p:txBody>
          <a:bodyPr wrap="non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面</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6673526" y="3166368"/>
            <a:ext cx="1354858" cy="307777"/>
          </a:xfrm>
          <a:prstGeom prst="rect">
            <a:avLst/>
          </a:prstGeom>
          <a:noFill/>
        </p:spPr>
        <p:txBody>
          <a:bodyPr wrap="none" rtlCol="0">
            <a:spAutoFit/>
          </a:bodyPr>
          <a:lstStyle/>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ゲルバーヒンジ部</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31524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2852063"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更新（撤去）判定フロー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歩道橋</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の更新（撤去）について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62613" y="4856460"/>
            <a:ext cx="4131259"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現時点</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で更新（撤去）す</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べき施設の抽出</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結果</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4644592" y="4941168"/>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2749073951"/>
              </p:ext>
            </p:extLst>
          </p:nvPr>
        </p:nvGraphicFramePr>
        <p:xfrm>
          <a:off x="4732226" y="5280740"/>
          <a:ext cx="4304269" cy="1005840"/>
        </p:xfrm>
        <a:graphic>
          <a:graphicData uri="http://schemas.openxmlformats.org/drawingml/2006/table">
            <a:tbl>
              <a:tblPr firstRow="1" bandRow="1">
                <a:tableStyleId>{9DCAF9ED-07DC-4A11-8D7F-57B35C25682E}</a:tableStyleId>
              </a:tblPr>
              <a:tblGrid>
                <a:gridCol w="1135918"/>
                <a:gridCol w="1224136"/>
                <a:gridCol w="1944215"/>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撤去すべき</a:t>
                      </a:r>
                      <a:endParaRPr kumimoji="1"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施設数</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370840">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243</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12</a:t>
                      </a:r>
                    </a:p>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別途撤去要件</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11</a:t>
            </a:fld>
            <a:endParaRPr kumimoji="1" lang="ja-JP" altLang="en-US"/>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29" y="1658269"/>
            <a:ext cx="3653189" cy="210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7"/>
          <p:cNvSpPr txBox="1"/>
          <p:nvPr/>
        </p:nvSpPr>
        <p:spPr>
          <a:xfrm>
            <a:off x="570331" y="4025463"/>
            <a:ext cx="3456384" cy="246221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ⓐ撤去要件</a:t>
            </a: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通学路に指定されていないもの</a:t>
            </a: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利用者が極めて少ないもの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人未満</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/12h)</a:t>
            </a: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撤去直後にも代替横断歩道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別の施設も含む</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までの距離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100m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以内の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ⓑバリアフリー未対応、横過している道路の歩道や車道幅員を支柱や階段が阻害しているもの</a:t>
            </a:r>
          </a:p>
        </p:txBody>
      </p:sp>
      <p:sp>
        <p:nvSpPr>
          <p:cNvPr id="19" name="角丸四角形 18"/>
          <p:cNvSpPr/>
          <p:nvPr/>
        </p:nvSpPr>
        <p:spPr>
          <a:xfrm>
            <a:off x="4708907" y="1484784"/>
            <a:ext cx="4183112" cy="3024336"/>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≪物理的視点≫防食機能の劣化、疲労、塩害、</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ひび割れ、剥離、鉄筋露出</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≪機能的視点≫適用道路橋示方書、大型車交</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通等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≪社会的視点≫他事業関連、通行規制に伴う</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影響等</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≪経済的視点≫</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更新コスト、点検コスト</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≪技術的実現可能性≫架橋位置等</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≪維持管理性≫難易度、点検・補修の頻度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フローチャート : 端子 3"/>
          <p:cNvSpPr/>
          <p:nvPr/>
        </p:nvSpPr>
        <p:spPr>
          <a:xfrm>
            <a:off x="2900968" y="2217564"/>
            <a:ext cx="1187514" cy="288032"/>
          </a:xfrm>
          <a:prstGeom prst="flowChartTermina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17024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歩道橋</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の更新（撤去）について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641072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更新（撤去）</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すべき施設の抽出結果例（過去の撤去例）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645024"/>
            <a:ext cx="8718516" cy="1272337"/>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459476" y="3717032"/>
            <a:ext cx="8505012" cy="923330"/>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施設名：国道１７０号　西楠の里横断歩道橋等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：上部工　</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鋼</a:t>
            </a:r>
            <a:r>
              <a:rPr lang="zh-TW" altLang="en-US" dirty="0">
                <a:latin typeface="Meiryo UI" panose="020B0604030504040204" pitchFamily="50" charset="-128"/>
                <a:ea typeface="Meiryo UI" panose="020B0604030504040204" pitchFamily="50" charset="-128"/>
                <a:cs typeface="Meiryo UI" panose="020B0604030504040204" pitchFamily="50" charset="-128"/>
              </a:rPr>
              <a:t>床版</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Ｉ桁</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橋　下部工　</a:t>
            </a:r>
            <a:r>
              <a:rPr lang="zh-TW" altLang="en-US" dirty="0">
                <a:latin typeface="Meiryo UI" panose="020B0604030504040204" pitchFamily="50" charset="-128"/>
                <a:ea typeface="Meiryo UI" panose="020B0604030504040204" pitchFamily="50" charset="-128"/>
                <a:cs typeface="Meiryo UI" panose="020B0604030504040204" pitchFamily="50" charset="-128"/>
              </a:rPr>
              <a:t>柱式橋脚（鋼製）</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抽出理由：撤去</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条件に合致及び、バリアフリー上、歩道の通行に支障が及ぶもの。</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45972" y="5413866"/>
            <a:ext cx="8718516" cy="1255494"/>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≪現段階で更新を検討すべきものの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施設利用環境の変化に伴い、撤去要件に合致</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し、維持</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管理する必要がなくなった歩道</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二等辺三角形 4"/>
          <p:cNvSpPr/>
          <p:nvPr/>
        </p:nvSpPr>
        <p:spPr>
          <a:xfrm rot="10800000">
            <a:off x="2352512" y="5013176"/>
            <a:ext cx="4389534" cy="337498"/>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12</a:t>
            </a:fld>
            <a:endParaRPr kumimoji="1" lang="ja-JP" altLang="en-US" dirty="0"/>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2782" y="1368709"/>
            <a:ext cx="1948050" cy="1840889"/>
          </a:xfrm>
          <a:prstGeom prst="rect">
            <a:avLst/>
          </a:prstGeom>
        </p:spPr>
      </p:pic>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68" y="1355808"/>
            <a:ext cx="2088032" cy="1900011"/>
          </a:xfrm>
          <a:prstGeom prst="rect">
            <a:avLst/>
          </a:prstGeom>
        </p:spPr>
      </p:pic>
      <p:sp>
        <p:nvSpPr>
          <p:cNvPr id="17" name="正方形/長方形 16"/>
          <p:cNvSpPr/>
          <p:nvPr/>
        </p:nvSpPr>
        <p:spPr>
          <a:xfrm>
            <a:off x="1075084" y="3230558"/>
            <a:ext cx="900000" cy="315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撤去前</a:t>
            </a:r>
          </a:p>
        </p:txBody>
      </p:sp>
      <p:sp>
        <p:nvSpPr>
          <p:cNvPr id="18" name="正方形/長方形 17"/>
          <p:cNvSpPr/>
          <p:nvPr/>
        </p:nvSpPr>
        <p:spPr>
          <a:xfrm>
            <a:off x="3515363" y="3076450"/>
            <a:ext cx="842888" cy="517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撤去後</a:t>
            </a:r>
          </a:p>
        </p:txBody>
      </p:sp>
      <p:sp>
        <p:nvSpPr>
          <p:cNvPr id="6" name="右矢印 5"/>
          <p:cNvSpPr/>
          <p:nvPr/>
        </p:nvSpPr>
        <p:spPr>
          <a:xfrm>
            <a:off x="2594500" y="1951076"/>
            <a:ext cx="381248" cy="830425"/>
          </a:xfrm>
          <a:prstGeom prst="rightArrow">
            <a:avLst>
              <a:gd name="adj1" fmla="val 50000"/>
              <a:gd name="adj2" fmla="val 69987"/>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677" y="1389384"/>
            <a:ext cx="1829021" cy="1371766"/>
          </a:xfrm>
          <a:prstGeom prst="rect">
            <a:avLst/>
          </a:prstGeom>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0699" y="1355808"/>
            <a:ext cx="1873789" cy="1405342"/>
          </a:xfrm>
          <a:prstGeom prst="rect">
            <a:avLst/>
          </a:prstGeom>
        </p:spPr>
      </p:pic>
      <p:sp>
        <p:nvSpPr>
          <p:cNvPr id="7" name="正方形/長方形 6"/>
          <p:cNvSpPr/>
          <p:nvPr/>
        </p:nvSpPr>
        <p:spPr>
          <a:xfrm>
            <a:off x="6919698" y="2791899"/>
            <a:ext cx="2166113" cy="261610"/>
          </a:xfrm>
          <a:prstGeom prst="rect">
            <a:avLst/>
          </a:prstGeom>
        </p:spPr>
        <p:txBody>
          <a:bodyPr wrap="square">
            <a:spAutoFit/>
          </a:bodyPr>
          <a:lstStyle/>
          <a:p>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歩道を支柱・階段</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が阻害して</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5391901" y="2801155"/>
            <a:ext cx="1475084" cy="276999"/>
          </a:xfrm>
          <a:prstGeom prst="rect">
            <a:avLst/>
          </a:prstGeom>
          <a:noFill/>
        </p:spPr>
        <p:txBody>
          <a:bodyPr wrap="none" rtlCol="0">
            <a:spAutoFit/>
          </a:bodyPr>
          <a:lstStyle/>
          <a:p>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併せて老朽化も進行</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4244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道路標識柱</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62613" y="4856460"/>
            <a:ext cx="3818674"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更新を検討すべき施設の抽出結果</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4644592" y="4941168"/>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3473659103"/>
              </p:ext>
            </p:extLst>
          </p:nvPr>
        </p:nvGraphicFramePr>
        <p:xfrm>
          <a:off x="4732226" y="5280740"/>
          <a:ext cx="4304269" cy="1097280"/>
        </p:xfrm>
        <a:graphic>
          <a:graphicData uri="http://schemas.openxmlformats.org/drawingml/2006/table">
            <a:tbl>
              <a:tblPr firstRow="1" bandRow="1">
                <a:tableStyleId>{9DCAF9ED-07DC-4A11-8D7F-57B35C25682E}</a:tableStyleId>
              </a:tblPr>
              <a:tblGrid>
                <a:gridCol w="1135918"/>
                <a:gridCol w="1224136"/>
                <a:gridCol w="1944215"/>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更新を検討すべき施設数</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370840">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6,344</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324</a:t>
                      </a: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13" name="角丸四角形 12"/>
          <p:cNvSpPr/>
          <p:nvPr/>
        </p:nvSpPr>
        <p:spPr>
          <a:xfrm>
            <a:off x="4752604" y="1221532"/>
            <a:ext cx="4283892" cy="3431604"/>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≪物理的視点≫鋼材</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腐食、疲労、ボルトの緩み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≪機能的視点≫道路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空間機能（歩道幅員</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≪社会的視点≫通行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規制に伴う影響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≪経済的視点≫更新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コスト、点検</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コスト</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可能性≫現位置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での施工の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≪維持管理性≫点検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・補修の頻度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13</a:t>
            </a:fld>
            <a:endParaRPr kumimoji="1" lang="ja-JP" altLang="en-US"/>
          </a:p>
        </p:txBody>
      </p:sp>
      <p:sp>
        <p:nvSpPr>
          <p:cNvPr id="19" name="円/楕円 18"/>
          <p:cNvSpPr/>
          <p:nvPr/>
        </p:nvSpPr>
        <p:spPr>
          <a:xfrm>
            <a:off x="4644592" y="4941168"/>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55576" y="4851157"/>
            <a:ext cx="3456384" cy="95410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大阪府道路附属物（標識・照明等）点検要領にもとづき点検を実施。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・老朽化の進行により区分</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区分</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と判定したものは、更新を前提とする。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4118040553"/>
              </p:ext>
            </p:extLst>
          </p:nvPr>
        </p:nvGraphicFramePr>
        <p:xfrm>
          <a:off x="458733" y="1714886"/>
          <a:ext cx="3825234" cy="2578210"/>
        </p:xfrm>
        <a:graphic>
          <a:graphicData uri="http://schemas.openxmlformats.org/drawingml/2006/table">
            <a:tbl>
              <a:tblPr firstRow="1" bandRow="1">
                <a:tableStyleId>{5C22544A-7EE6-4342-B048-85BDC9FD1C3A}</a:tableStyleId>
              </a:tblPr>
              <a:tblGrid>
                <a:gridCol w="791363"/>
                <a:gridCol w="3033871"/>
              </a:tblGrid>
              <a:tr h="460900">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区分</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対策</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r>
              <a:tr h="5028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Ⅰ</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5028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Ⅱ</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状況に応じて、監視や対策</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60891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Ⅲ</a:t>
                      </a:r>
                    </a:p>
                  </a:txBody>
                  <a:tcPr anchor="ctr">
                    <a:lnR w="12700" cap="flat" cmpd="sng" algn="ctr">
                      <a:solidFill>
                        <a:schemeClr val="bg1"/>
                      </a:solidFill>
                      <a:prstDash val="solid"/>
                      <a:round/>
                      <a:headEnd type="none" w="med" len="med"/>
                      <a:tailEnd type="none" w="med" len="med"/>
                    </a:lnR>
                  </a:tcPr>
                </a:tc>
                <a:tc>
                  <a:txBody>
                    <a:bodyPr/>
                    <a:lstStyle/>
                    <a:p>
                      <a:pPr algn="l"/>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年以内の計画的な更新・補強等</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5028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Ⅳ</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緊急に更新・補強等</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bl>
          </a:graphicData>
        </a:graphic>
      </p:graphicFrame>
      <p:sp>
        <p:nvSpPr>
          <p:cNvPr id="22" name="スライド番号プレースホルダー 5"/>
          <p:cNvSpPr txBox="1">
            <a:spLocks/>
          </p:cNvSpPr>
          <p:nvPr/>
        </p:nvSpPr>
        <p:spPr>
          <a:xfrm>
            <a:off x="971903" y="1376332"/>
            <a:ext cx="2992668" cy="338554"/>
          </a:xfrm>
          <a:prstGeom prst="rect">
            <a:avLst/>
          </a:prstGeom>
        </p:spPr>
        <p:txBody>
          <a:bodyPr vert="horz" wrap="squar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点検結果に基づく更新判定</a:t>
            </a:r>
            <a:endParaRPr kumimoji="1" lang="ja-JP" altLang="en-US" sz="1600"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236268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道路標識柱</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645024"/>
            <a:ext cx="8718516" cy="115212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二等辺三角形 4"/>
          <p:cNvSpPr/>
          <p:nvPr/>
        </p:nvSpPr>
        <p:spPr>
          <a:xfrm rot="10800000">
            <a:off x="2352512" y="4941168"/>
            <a:ext cx="4389534" cy="400690"/>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59477" y="3779748"/>
            <a:ext cx="5253361" cy="923330"/>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施設名：門型標識</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：亜鉛メッキ式、直接基礎</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抽出理由：施設の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老朽化により機能低下が著しいため</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45972" y="5517232"/>
            <a:ext cx="8718516" cy="1044753"/>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≪現段階で更新を検討すべきものの内容≫</a:t>
            </a: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鋼材</a:t>
            </a:r>
            <a:r>
              <a:rPr lang="ja-JP"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腐食による板厚減少・断面欠損等の老朽化により、機能が低下</a:t>
            </a:r>
            <a:r>
              <a:rPr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a:t>
            </a:r>
            <a:r>
              <a:rPr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ja-JP"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14</a:t>
            </a:fld>
            <a:endParaRPr kumimoji="1" lang="ja-JP" altLang="en-US"/>
          </a:p>
        </p:txBody>
      </p:sp>
      <p:pic>
        <p:nvPicPr>
          <p:cNvPr id="14" name="Picture 1" descr="\\PC-ﾒｲﾝ\inspect\0000 報告書　進行中\06　170号標識点検\01　踏査\踏査写真\0926\Resized\RIMG0086.jpg"/>
          <p:cNvPicPr>
            <a:picLocks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7272" t="969" r="7695" b="12520"/>
          <a:stretch/>
        </p:blipFill>
        <p:spPr bwMode="auto">
          <a:xfrm>
            <a:off x="285175" y="1315746"/>
            <a:ext cx="3333711" cy="2185261"/>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45467" y="1237494"/>
            <a:ext cx="2615793" cy="1447384"/>
          </a:xfrm>
          <a:prstGeom prst="rect">
            <a:avLst/>
          </a:prstGeom>
        </p:spPr>
      </p:pic>
      <p:pic>
        <p:nvPicPr>
          <p:cNvPr id="16" name="Picture 15" descr="\\PC-ﾒｲﾝ\inspect\0000 報告書　進行中\06　170号標識点検\03　調査写真\1112(21.8\Resized\RIMG00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8524" y="1236822"/>
            <a:ext cx="2579020" cy="1448056"/>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3975472" y="2734864"/>
            <a:ext cx="4989016" cy="523220"/>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支柱、横梁において、錆、板厚減少、フランジ継手部の隙間が</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確認される</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80541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道路照明柱</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62613" y="4856460"/>
            <a:ext cx="3818674"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更新を検討すべき施設の抽出結果</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4644592" y="4941168"/>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408023654"/>
              </p:ext>
            </p:extLst>
          </p:nvPr>
        </p:nvGraphicFramePr>
        <p:xfrm>
          <a:off x="4732226" y="5280740"/>
          <a:ext cx="4304269" cy="1066800"/>
        </p:xfrm>
        <a:graphic>
          <a:graphicData uri="http://schemas.openxmlformats.org/drawingml/2006/table">
            <a:tbl>
              <a:tblPr firstRow="1" bandRow="1">
                <a:tableStyleId>{9DCAF9ED-07DC-4A11-8D7F-57B35C25682E}</a:tableStyleId>
              </a:tblPr>
              <a:tblGrid>
                <a:gridCol w="1135918"/>
                <a:gridCol w="1224136"/>
                <a:gridCol w="1944215"/>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更新を検討すべき施設数</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370840">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17,708</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2,752</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13" name="角丸四角形 12"/>
          <p:cNvSpPr/>
          <p:nvPr/>
        </p:nvSpPr>
        <p:spPr>
          <a:xfrm>
            <a:off x="4752604" y="1221532"/>
            <a:ext cx="4283892" cy="3431604"/>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≪物理的視点≫鋼材</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腐食、疲労、ボルトの緩み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≪機能的視点≫道路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空間機能（歩道幅員</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≪社会的視点≫通行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規制に伴う影響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≪経済的視点≫更新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コスト、点検</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コスト</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可能性≫現位置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での施工の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≪維持管理性≫点検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・補修の頻度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15</a:t>
            </a:fld>
            <a:endParaRPr kumimoji="1" lang="ja-JP" altLang="en-US"/>
          </a:p>
        </p:txBody>
      </p:sp>
      <p:sp>
        <p:nvSpPr>
          <p:cNvPr id="21" name="テキスト ボックス 20"/>
          <p:cNvSpPr txBox="1"/>
          <p:nvPr/>
        </p:nvSpPr>
        <p:spPr>
          <a:xfrm>
            <a:off x="755576" y="4851157"/>
            <a:ext cx="3456384" cy="95410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大阪府道路附属物（標識・照明等）点検要領にもとづき点検を実施。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・老朽化の進行により区分</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区分</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と判定したものは、更新を前提とする。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820769115"/>
              </p:ext>
            </p:extLst>
          </p:nvPr>
        </p:nvGraphicFramePr>
        <p:xfrm>
          <a:off x="458733" y="1714886"/>
          <a:ext cx="3825234" cy="2578210"/>
        </p:xfrm>
        <a:graphic>
          <a:graphicData uri="http://schemas.openxmlformats.org/drawingml/2006/table">
            <a:tbl>
              <a:tblPr firstRow="1" bandRow="1">
                <a:tableStyleId>{5C22544A-7EE6-4342-B048-85BDC9FD1C3A}</a:tableStyleId>
              </a:tblPr>
              <a:tblGrid>
                <a:gridCol w="791363"/>
                <a:gridCol w="3033871"/>
              </a:tblGrid>
              <a:tr h="460900">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区分</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対策</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r>
              <a:tr h="5028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Ⅰ</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5028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Ⅱ</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状況に応じて、監視や対策</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60891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Ⅲ</a:t>
                      </a:r>
                    </a:p>
                  </a:txBody>
                  <a:tcPr anchor="ctr">
                    <a:lnR w="12700" cap="flat" cmpd="sng" algn="ctr">
                      <a:solidFill>
                        <a:schemeClr val="bg1"/>
                      </a:solidFill>
                      <a:prstDash val="solid"/>
                      <a:round/>
                      <a:headEnd type="none" w="med" len="med"/>
                      <a:tailEnd type="none" w="med" len="med"/>
                    </a:lnR>
                  </a:tcPr>
                </a:tc>
                <a:tc>
                  <a:txBody>
                    <a:bodyPr/>
                    <a:lstStyle/>
                    <a:p>
                      <a:pPr algn="l"/>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年以内の計画的な更新・補強等</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5028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Ⅳ</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緊急に更新・補強等</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bl>
          </a:graphicData>
        </a:graphic>
      </p:graphicFrame>
      <p:sp>
        <p:nvSpPr>
          <p:cNvPr id="26" name="スライド番号プレースホルダー 5"/>
          <p:cNvSpPr txBox="1">
            <a:spLocks/>
          </p:cNvSpPr>
          <p:nvPr/>
        </p:nvSpPr>
        <p:spPr>
          <a:xfrm>
            <a:off x="971903" y="1376332"/>
            <a:ext cx="2992668" cy="338554"/>
          </a:xfrm>
          <a:prstGeom prst="rect">
            <a:avLst/>
          </a:prstGeom>
        </p:spPr>
        <p:txBody>
          <a:bodyPr vert="horz" wrap="squar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点検結果に基づく更新判定</a:t>
            </a:r>
            <a:endParaRPr kumimoji="1" lang="ja-JP" altLang="en-US" sz="1600"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150418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道路</a:t>
            </a:r>
            <a:r>
              <a:rPr lang="ja-JP" altLang="en-US" sz="32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照明</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柱</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645024"/>
            <a:ext cx="8718516" cy="115212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二等辺三角形 4"/>
          <p:cNvSpPr/>
          <p:nvPr/>
        </p:nvSpPr>
        <p:spPr>
          <a:xfrm rot="10800000">
            <a:off x="2352512" y="4941168"/>
            <a:ext cx="4389534" cy="400690"/>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59477" y="3779748"/>
            <a:ext cx="2879314" cy="923330"/>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施設名：道路照明柱</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：塗装式、直接基礎</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抽出理由：施設の老朽化</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45972" y="5517232"/>
            <a:ext cx="8718516" cy="1044753"/>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更新を検討すべきものの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鋼材</a:t>
            </a:r>
            <a:r>
              <a:rPr lang="ja-JP"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腐食による板厚減少・断面欠損等の老朽化により、機能が低下</a:t>
            </a:r>
            <a:r>
              <a:rPr lang="ja-JP"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した施設</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16</a:t>
            </a:fld>
            <a:endParaRPr kumimoji="1" lang="ja-JP" altLang="en-US"/>
          </a:p>
        </p:txBody>
      </p:sp>
      <p:pic>
        <p:nvPicPr>
          <p:cNvPr id="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21443" r="21389" b="19872"/>
          <a:stretch/>
        </p:blipFill>
        <p:spPr bwMode="auto">
          <a:xfrm>
            <a:off x="232652" y="1374402"/>
            <a:ext cx="3907300" cy="205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7" y="1236821"/>
            <a:ext cx="2387417" cy="166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2046" y="1227818"/>
            <a:ext cx="2237582" cy="1678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5146897" y="3154365"/>
            <a:ext cx="3190297"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照明柱根本部の欠損、内部の錆が確認される。</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65151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道路設備</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88943" y="3994586"/>
            <a:ext cx="388760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べき施設の抽出結果</a:t>
            </a:r>
          </a:p>
        </p:txBody>
      </p:sp>
      <p:sp>
        <p:nvSpPr>
          <p:cNvPr id="25" name="円/楕円 24"/>
          <p:cNvSpPr/>
          <p:nvPr/>
        </p:nvSpPr>
        <p:spPr>
          <a:xfrm>
            <a:off x="4680720" y="4086629"/>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3406210618"/>
              </p:ext>
            </p:extLst>
          </p:nvPr>
        </p:nvGraphicFramePr>
        <p:xfrm>
          <a:off x="4714249" y="4366885"/>
          <a:ext cx="4304269" cy="2416402"/>
        </p:xfrm>
        <a:graphic>
          <a:graphicData uri="http://schemas.openxmlformats.org/drawingml/2006/table">
            <a:tbl>
              <a:tblPr firstRow="1" bandRow="1">
                <a:tableStyleId>{9DCAF9ED-07DC-4A11-8D7F-57B35C25682E}</a:tableStyleId>
              </a:tblPr>
              <a:tblGrid>
                <a:gridCol w="1259556"/>
                <a:gridCol w="1478515"/>
                <a:gridCol w="1566198"/>
              </a:tblGrid>
              <a:tr h="582667">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施設数</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1833735">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道路排水施設</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２５施設</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高圧受電施設</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施設</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トンネル施設</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３４箇所</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施設</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施設</a:t>
                      </a:r>
                      <a:endPar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施設</a:t>
                      </a:r>
                      <a:endPar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13" name="角丸四角形 12"/>
          <p:cNvSpPr/>
          <p:nvPr/>
        </p:nvSpPr>
        <p:spPr>
          <a:xfrm>
            <a:off x="4752604" y="1221531"/>
            <a:ext cx="4283892" cy="2773055"/>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≪物理的視点≫鋼材</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腐食、疲労、ボルトの緩み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≪機能的視点≫道路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空間機能（歩道幅員</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≪社会的視点≫通行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規制に伴う影響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≪経済的視点≫更新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コスト、点検</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コスト</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可能性≫現位置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での施工の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≪維持管理性≫点検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・補修の頻度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928" y="1744623"/>
            <a:ext cx="3577892" cy="404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17</a:t>
            </a:fld>
            <a:endParaRPr kumimoji="1" lang="ja-JP" altLang="en-US"/>
          </a:p>
        </p:txBody>
      </p:sp>
    </p:spTree>
    <p:extLst>
      <p:ext uri="{BB962C8B-B14F-4D97-AF65-F5344CB8AC3E}">
        <p14:creationId xmlns:p14="http://schemas.microsoft.com/office/powerpoint/2010/main" val="1858358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道路</a:t>
            </a:r>
            <a:r>
              <a:rPr lang="ja-JP" altLang="en-US" sz="32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設備</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の更新</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抽出例</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645024"/>
            <a:ext cx="8718516" cy="115212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二等辺三角形 4"/>
          <p:cNvSpPr/>
          <p:nvPr/>
        </p:nvSpPr>
        <p:spPr>
          <a:xfrm rot="10800000">
            <a:off x="2352512" y="4869160"/>
            <a:ext cx="4389534" cy="400690"/>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59477" y="3779748"/>
            <a:ext cx="4161717" cy="923330"/>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施設名：道路排水ポンプ</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：機械設備</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抽出理由：耐用年数の超過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および老朽化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45972" y="5269852"/>
            <a:ext cx="8718516" cy="1292134"/>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更新を検討すべきものの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までは点検、機械清掃、消耗部品の交換等で常時稼働できる状態に保っているが</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耐用</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年数が経過している施設が大半を占めており、今後は致命的な不具合により</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動作</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不良を起こす可能性のある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18</a:t>
            </a:fld>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249274"/>
            <a:ext cx="3032403" cy="227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2990" y="1304686"/>
            <a:ext cx="2952445" cy="221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7575435" y="3068960"/>
            <a:ext cx="1389053" cy="523220"/>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設備に錆、漏水が確認される</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48860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≪河　川≫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土木構造物</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の更新</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62613" y="4716760"/>
            <a:ext cx="388760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べき施設の抽出結果</a:t>
            </a:r>
          </a:p>
        </p:txBody>
      </p:sp>
      <p:sp>
        <p:nvSpPr>
          <p:cNvPr id="25" name="円/楕円 24"/>
          <p:cNvSpPr/>
          <p:nvPr/>
        </p:nvSpPr>
        <p:spPr>
          <a:xfrm>
            <a:off x="4644592" y="4801468"/>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3951438293"/>
              </p:ext>
            </p:extLst>
          </p:nvPr>
        </p:nvGraphicFramePr>
        <p:xfrm>
          <a:off x="4706826" y="5090240"/>
          <a:ext cx="4375185" cy="1158240"/>
        </p:xfrm>
        <a:graphic>
          <a:graphicData uri="http://schemas.openxmlformats.org/drawingml/2006/table">
            <a:tbl>
              <a:tblPr firstRow="1" bandRow="1">
                <a:tableStyleId>{9DCAF9ED-07DC-4A11-8D7F-57B35C25682E}</a:tableStyleId>
              </a:tblPr>
              <a:tblGrid>
                <a:gridCol w="1089310"/>
                <a:gridCol w="1008112"/>
                <a:gridCol w="1126728"/>
                <a:gridCol w="1151035"/>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分類</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更新を検討すべき施設数</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512960">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河川施設</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154</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19</a:t>
                      </a:r>
                    </a:p>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13" name="角丸四角形 12"/>
          <p:cNvSpPr/>
          <p:nvPr/>
        </p:nvSpPr>
        <p:spPr>
          <a:xfrm>
            <a:off x="4716016" y="1221532"/>
            <a:ext cx="4391396" cy="3431604"/>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6450" indent="-806450" font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機能的視点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雨量を安全に流下</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させるための河川改修や、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806450" indent="-806450" font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護岸</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耐震性能</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を確保するための耐震化</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基準の改訂などによる</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既存不適格状態の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解消を図る等、現施設が必要な機能を有して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いないなどの視点で判断</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社会的視点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や景観等に配慮した空間整備等の視点</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判断</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条件などの作用によりその機能が低下</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限界管理水準を下回る）、通常の維持・</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修繕</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加えても安全性などから使用に耐えなく</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06450" indent="-806450" fontAlgn="ct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状態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9" name="グループ化 18"/>
          <p:cNvGrpSpPr/>
          <p:nvPr/>
        </p:nvGrpSpPr>
        <p:grpSpPr>
          <a:xfrm>
            <a:off x="226423" y="1460952"/>
            <a:ext cx="4273569" cy="4481477"/>
            <a:chOff x="5050861" y="1482129"/>
            <a:chExt cx="4629700" cy="4481477"/>
          </a:xfrm>
        </p:grpSpPr>
        <p:sp>
          <p:nvSpPr>
            <p:cNvPr id="20" name="正方形/長方形 19"/>
            <p:cNvSpPr/>
            <p:nvPr/>
          </p:nvSpPr>
          <p:spPr>
            <a:xfrm>
              <a:off x="8530961" y="4068924"/>
              <a:ext cx="619711" cy="236220"/>
            </a:xfrm>
            <a:prstGeom prst="rect">
              <a:avLst/>
            </a:prstGeom>
            <a:solidFill>
              <a:srgbClr val="FF99FF"/>
            </a:solidFill>
            <a:ln w="28575" cap="flat" cmpd="sng" algn="ctr">
              <a:noFill/>
              <a:prstDash val="solid"/>
            </a:ln>
            <a:effectLst/>
          </p:spPr>
          <p:txBody>
            <a:bodyPr rot="0" spcFirstLastPara="0" vert="horz" wrap="square" lIns="36000" tIns="45720" rIns="36000" bIns="45720" numCol="1" spcCol="0" rtlCol="0" fromWordArt="0" anchor="ctr" anchorCtr="0" forceAA="0" compatLnSpc="1">
              <a:prstTxWarp prst="textNoShape">
                <a:avLst/>
              </a:prstTxWarp>
              <a:noAutofit/>
            </a:bodyPr>
            <a:lstStyle/>
            <a:p>
              <a:pPr algn="ctr"/>
              <a:endParaRPr lang="ja-JP" altLang="en-US" sz="1000" dirty="0">
                <a:latin typeface="HGPｺﾞｼｯｸM" panose="020B0600000000000000" pitchFamily="50" charset="-128"/>
                <a:ea typeface="HGPｺﾞｼｯｸM" panose="020B0600000000000000" pitchFamily="50" charset="-128"/>
              </a:endParaRPr>
            </a:p>
          </p:txBody>
        </p:sp>
        <p:sp>
          <p:nvSpPr>
            <p:cNvPr id="21" name="テキスト ボックス 84"/>
            <p:cNvSpPr txBox="1"/>
            <p:nvPr/>
          </p:nvSpPr>
          <p:spPr>
            <a:xfrm>
              <a:off x="8160934" y="2166576"/>
              <a:ext cx="551694" cy="266678"/>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900" kern="100" dirty="0">
                  <a:effectLst/>
                  <a:latin typeface="HGPｺﾞｼｯｸM" panose="020B0600000000000000" pitchFamily="50" charset="-128"/>
                  <a:ea typeface="HGPｺﾞｼｯｸM" panose="020B0600000000000000" pitchFamily="50" charset="-128"/>
                  <a:cs typeface="Times New Roman"/>
                </a:rPr>
                <a:t>有り</a:t>
              </a:r>
              <a:endParaRPr lang="ja-JP" sz="1050" kern="100" dirty="0">
                <a:effectLst/>
                <a:latin typeface="HGPｺﾞｼｯｸM" panose="020B0600000000000000" pitchFamily="50" charset="-128"/>
                <a:ea typeface="HGPｺﾞｼｯｸM" panose="020B0600000000000000" pitchFamily="50" charset="-128"/>
                <a:cs typeface="Times New Roman"/>
              </a:endParaRPr>
            </a:p>
          </p:txBody>
        </p:sp>
        <p:sp>
          <p:nvSpPr>
            <p:cNvPr id="22" name="テキスト ボックス 85"/>
            <p:cNvSpPr txBox="1"/>
            <p:nvPr/>
          </p:nvSpPr>
          <p:spPr>
            <a:xfrm>
              <a:off x="6795053" y="2667093"/>
              <a:ext cx="551694" cy="266678"/>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0"/>
                </a:spcAft>
              </a:pPr>
              <a:r>
                <a:rPr lang="ja-JP" sz="900" kern="100">
                  <a:effectLst/>
                  <a:latin typeface="HGPｺﾞｼｯｸM" panose="020B0600000000000000" pitchFamily="50" charset="-128"/>
                  <a:ea typeface="HGPｺﾞｼｯｸM" panose="020B0600000000000000" pitchFamily="50" charset="-128"/>
                  <a:cs typeface="Times New Roman"/>
                </a:rPr>
                <a:t>無し</a:t>
              </a:r>
              <a:endParaRPr lang="ja-JP" sz="1050" kern="100">
                <a:effectLst/>
                <a:latin typeface="HGPｺﾞｼｯｸM" panose="020B0600000000000000" pitchFamily="50" charset="-128"/>
                <a:ea typeface="HGPｺﾞｼｯｸM" panose="020B0600000000000000" pitchFamily="50" charset="-128"/>
                <a:cs typeface="Times New Roman"/>
              </a:endParaRPr>
            </a:p>
          </p:txBody>
        </p:sp>
        <p:sp>
          <p:nvSpPr>
            <p:cNvPr id="26" name="テキスト ボックス 86"/>
            <p:cNvSpPr txBox="1"/>
            <p:nvPr/>
          </p:nvSpPr>
          <p:spPr>
            <a:xfrm>
              <a:off x="6795053" y="3581416"/>
              <a:ext cx="551694" cy="266678"/>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0"/>
                </a:spcAft>
              </a:pPr>
              <a:r>
                <a:rPr lang="ja-JP" sz="900" kern="100">
                  <a:effectLst/>
                  <a:latin typeface="HGPｺﾞｼｯｸM" panose="020B0600000000000000" pitchFamily="50" charset="-128"/>
                  <a:ea typeface="HGPｺﾞｼｯｸM" panose="020B0600000000000000" pitchFamily="50" charset="-128"/>
                  <a:cs typeface="Times New Roman"/>
                </a:rPr>
                <a:t>無し</a:t>
              </a:r>
              <a:endParaRPr lang="ja-JP" sz="1050" kern="100">
                <a:effectLst/>
                <a:latin typeface="HGPｺﾞｼｯｸM" panose="020B0600000000000000" pitchFamily="50" charset="-128"/>
                <a:ea typeface="HGPｺﾞｼｯｸM" panose="020B0600000000000000" pitchFamily="50" charset="-128"/>
                <a:cs typeface="Times New Roman"/>
              </a:endParaRPr>
            </a:p>
          </p:txBody>
        </p:sp>
        <p:sp>
          <p:nvSpPr>
            <p:cNvPr id="27" name="角丸四角形 26"/>
            <p:cNvSpPr/>
            <p:nvPr/>
          </p:nvSpPr>
          <p:spPr>
            <a:xfrm>
              <a:off x="6795053" y="1482129"/>
              <a:ext cx="1123703" cy="276202"/>
            </a:xfrm>
            <a:prstGeom prst="roundRect">
              <a:avLst>
                <a:gd name="adj" fmla="val 50000"/>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000" dirty="0" smtClean="0">
                  <a:latin typeface="HGPｺﾞｼｯｸM" panose="020B0600000000000000" pitchFamily="50" charset="-128"/>
                  <a:ea typeface="HGPｺﾞｼｯｸM" panose="020B0600000000000000" pitchFamily="50" charset="-128"/>
                </a:rPr>
                <a:t>スタート</a:t>
              </a:r>
              <a:endParaRPr lang="ja-JP" altLang="en-US" sz="1000" dirty="0">
                <a:latin typeface="HGPｺﾞｼｯｸM" panose="020B0600000000000000" pitchFamily="50" charset="-128"/>
                <a:ea typeface="HGPｺﾞｼｯｸM" panose="020B0600000000000000" pitchFamily="50" charset="-128"/>
              </a:endParaRPr>
            </a:p>
          </p:txBody>
        </p:sp>
        <p:cxnSp>
          <p:nvCxnSpPr>
            <p:cNvPr id="28" name="直線矢印コネクタ 27"/>
            <p:cNvCxnSpPr/>
            <p:nvPr/>
          </p:nvCxnSpPr>
          <p:spPr>
            <a:xfrm>
              <a:off x="7372826" y="1752770"/>
              <a:ext cx="0" cy="296858"/>
            </a:xfrm>
            <a:prstGeom prst="straightConnector1">
              <a:avLst/>
            </a:prstGeom>
            <a:noFill/>
            <a:ln w="9525" cap="flat" cmpd="sng" algn="ctr">
              <a:solidFill>
                <a:sysClr val="windowText" lastClr="000000"/>
              </a:solidFill>
              <a:prstDash val="solid"/>
              <a:tailEnd type="arrow"/>
            </a:ln>
            <a:effectLst/>
          </p:spPr>
        </p:cxnSp>
        <p:sp>
          <p:nvSpPr>
            <p:cNvPr id="29" name="正方形/長方形 28"/>
            <p:cNvSpPr/>
            <p:nvPr/>
          </p:nvSpPr>
          <p:spPr>
            <a:xfrm>
              <a:off x="8538838" y="2238636"/>
              <a:ext cx="972000" cy="236835"/>
            </a:xfrm>
            <a:prstGeom prst="rect">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ja-JP" sz="1000" kern="100" dirty="0" smtClean="0">
                  <a:latin typeface="HGPｺﾞｼｯｸM" panose="020B0600000000000000" pitchFamily="50" charset="-128"/>
                  <a:ea typeface="HGPｺﾞｼｯｸM" panose="020B0600000000000000" pitchFamily="50" charset="-128"/>
                  <a:cs typeface="Times New Roman"/>
                </a:rPr>
                <a:t>更新</a:t>
              </a:r>
              <a:endParaRPr lang="ja-JP" altLang="ja-JP" sz="1000" kern="100" dirty="0">
                <a:latin typeface="HGPｺﾞｼｯｸM" panose="020B0600000000000000" pitchFamily="50" charset="-128"/>
                <a:ea typeface="HGPｺﾞｼｯｸM" panose="020B0600000000000000" pitchFamily="50" charset="-128"/>
                <a:cs typeface="Times New Roman"/>
              </a:endParaRPr>
            </a:p>
          </p:txBody>
        </p:sp>
        <p:sp>
          <p:nvSpPr>
            <p:cNvPr id="30" name="フローチャート : 判断 29"/>
            <p:cNvSpPr/>
            <p:nvPr/>
          </p:nvSpPr>
          <p:spPr>
            <a:xfrm>
              <a:off x="6465941" y="2045353"/>
              <a:ext cx="1816525" cy="623402"/>
            </a:xfrm>
            <a:prstGeom prst="flowChartDecision">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ja-JP" sz="1000" kern="100" dirty="0">
                  <a:latin typeface="HGPｺﾞｼｯｸM" panose="020B0600000000000000" pitchFamily="50" charset="-128"/>
                  <a:ea typeface="HGPｺﾞｼｯｸM" panose="020B0600000000000000" pitchFamily="50" charset="-128"/>
                  <a:cs typeface="Times New Roman"/>
                </a:rPr>
                <a:t>機能的視点</a:t>
              </a:r>
            </a:p>
            <a:p>
              <a:pPr algn="ctr">
                <a:spcAft>
                  <a:spcPts val="0"/>
                </a:spcAft>
              </a:pPr>
              <a:r>
                <a:rPr lang="ja-JP" altLang="ja-JP" sz="1000" kern="100" dirty="0">
                  <a:latin typeface="HGPｺﾞｼｯｸM" panose="020B0600000000000000" pitchFamily="50" charset="-128"/>
                  <a:ea typeface="HGPｺﾞｼｯｸM" panose="020B0600000000000000" pitchFamily="50" charset="-128"/>
                  <a:cs typeface="Times New Roman"/>
                </a:rPr>
                <a:t>の</a:t>
              </a:r>
              <a:r>
                <a:rPr lang="ja-JP" altLang="ja-JP" sz="1000" kern="100" dirty="0" smtClean="0">
                  <a:latin typeface="HGPｺﾞｼｯｸM" panose="020B0600000000000000" pitchFamily="50" charset="-128"/>
                  <a:ea typeface="HGPｺﾞｼｯｸM" panose="020B0600000000000000" pitchFamily="50" charset="-128"/>
                  <a:cs typeface="Times New Roman"/>
                </a:rPr>
                <a:t>有無</a:t>
              </a:r>
              <a:endParaRPr lang="ja-JP" altLang="ja-JP" sz="1000" kern="100" dirty="0">
                <a:latin typeface="HGPｺﾞｼｯｸM" panose="020B0600000000000000" pitchFamily="50" charset="-128"/>
                <a:ea typeface="HGPｺﾞｼｯｸM" panose="020B0600000000000000" pitchFamily="50" charset="-128"/>
                <a:cs typeface="Times New Roman"/>
              </a:endParaRPr>
            </a:p>
          </p:txBody>
        </p:sp>
        <p:cxnSp>
          <p:nvCxnSpPr>
            <p:cNvPr id="31" name="直線矢印コネクタ 30"/>
            <p:cNvCxnSpPr>
              <a:stCxn id="30" idx="3"/>
              <a:endCxn id="29" idx="1"/>
            </p:cNvCxnSpPr>
            <p:nvPr/>
          </p:nvCxnSpPr>
          <p:spPr>
            <a:xfrm>
              <a:off x="8282466" y="2357054"/>
              <a:ext cx="256372" cy="0"/>
            </a:xfrm>
            <a:prstGeom prst="straightConnector1">
              <a:avLst/>
            </a:prstGeom>
            <a:noFill/>
            <a:ln w="9525" cap="flat" cmpd="sng" algn="ctr">
              <a:solidFill>
                <a:sysClr val="windowText" lastClr="000000"/>
              </a:solidFill>
              <a:prstDash val="solid"/>
              <a:tailEnd type="arrow"/>
            </a:ln>
            <a:effectLst/>
          </p:spPr>
        </p:cxnSp>
        <p:cxnSp>
          <p:nvCxnSpPr>
            <p:cNvPr id="32" name="直線矢印コネクタ 31"/>
            <p:cNvCxnSpPr/>
            <p:nvPr/>
          </p:nvCxnSpPr>
          <p:spPr>
            <a:xfrm>
              <a:off x="7372826" y="2674407"/>
              <a:ext cx="0" cy="296520"/>
            </a:xfrm>
            <a:prstGeom prst="straightConnector1">
              <a:avLst/>
            </a:prstGeom>
            <a:noFill/>
            <a:ln w="9525" cap="flat" cmpd="sng" algn="ctr">
              <a:solidFill>
                <a:sysClr val="windowText" lastClr="000000"/>
              </a:solidFill>
              <a:prstDash val="solid"/>
              <a:tailEnd type="arrow"/>
            </a:ln>
            <a:effectLst/>
          </p:spPr>
        </p:cxnSp>
        <p:sp>
          <p:nvSpPr>
            <p:cNvPr id="33" name="フローチャート : 判断 32"/>
            <p:cNvSpPr/>
            <p:nvPr/>
          </p:nvSpPr>
          <p:spPr>
            <a:xfrm>
              <a:off x="6465941" y="2966991"/>
              <a:ext cx="1816335" cy="622883"/>
            </a:xfrm>
            <a:prstGeom prst="flowChartDecision">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ja-JP" sz="1000" kern="100" dirty="0">
                  <a:latin typeface="HGPｺﾞｼｯｸM" panose="020B0600000000000000" pitchFamily="50" charset="-128"/>
                  <a:ea typeface="HGPｺﾞｼｯｸM" panose="020B0600000000000000" pitchFamily="50" charset="-128"/>
                  <a:cs typeface="Times New Roman"/>
                </a:rPr>
                <a:t>社会的視点</a:t>
              </a:r>
            </a:p>
            <a:p>
              <a:pPr algn="ctr">
                <a:spcAft>
                  <a:spcPts val="0"/>
                </a:spcAft>
              </a:pPr>
              <a:r>
                <a:rPr lang="ja-JP" altLang="ja-JP" sz="1000" kern="100" dirty="0">
                  <a:latin typeface="HGPｺﾞｼｯｸM" panose="020B0600000000000000" pitchFamily="50" charset="-128"/>
                  <a:ea typeface="HGPｺﾞｼｯｸM" panose="020B0600000000000000" pitchFamily="50" charset="-128"/>
                  <a:cs typeface="Times New Roman"/>
                </a:rPr>
                <a:t>の</a:t>
              </a:r>
              <a:r>
                <a:rPr lang="ja-JP" altLang="ja-JP" sz="1000" kern="100" dirty="0" smtClean="0">
                  <a:latin typeface="HGPｺﾞｼｯｸM" panose="020B0600000000000000" pitchFamily="50" charset="-128"/>
                  <a:ea typeface="HGPｺﾞｼｯｸM" panose="020B0600000000000000" pitchFamily="50" charset="-128"/>
                  <a:cs typeface="Times New Roman"/>
                </a:rPr>
                <a:t>有無</a:t>
              </a:r>
              <a:endParaRPr lang="ja-JP" altLang="ja-JP" sz="1000" kern="100" dirty="0">
                <a:latin typeface="HGPｺﾞｼｯｸM" panose="020B0600000000000000" pitchFamily="50" charset="-128"/>
                <a:ea typeface="HGPｺﾞｼｯｸM" panose="020B0600000000000000" pitchFamily="50" charset="-128"/>
                <a:cs typeface="Times New Roman"/>
              </a:endParaRPr>
            </a:p>
          </p:txBody>
        </p:sp>
        <p:cxnSp>
          <p:nvCxnSpPr>
            <p:cNvPr id="34" name="直線矢印コネクタ 33"/>
            <p:cNvCxnSpPr/>
            <p:nvPr/>
          </p:nvCxnSpPr>
          <p:spPr>
            <a:xfrm>
              <a:off x="7372826" y="3588731"/>
              <a:ext cx="0" cy="296520"/>
            </a:xfrm>
            <a:prstGeom prst="straightConnector1">
              <a:avLst/>
            </a:prstGeom>
            <a:noFill/>
            <a:ln w="9525" cap="flat" cmpd="sng" algn="ctr">
              <a:solidFill>
                <a:sysClr val="windowText" lastClr="000000"/>
              </a:solidFill>
              <a:prstDash val="solid"/>
              <a:tailEnd type="arrow"/>
            </a:ln>
            <a:effectLst/>
          </p:spPr>
        </p:cxnSp>
        <p:cxnSp>
          <p:nvCxnSpPr>
            <p:cNvPr id="35" name="直線矢印コネクタ 34"/>
            <p:cNvCxnSpPr>
              <a:stCxn id="33" idx="3"/>
              <a:endCxn id="36" idx="1"/>
            </p:cNvCxnSpPr>
            <p:nvPr/>
          </p:nvCxnSpPr>
          <p:spPr>
            <a:xfrm>
              <a:off x="8282276" y="3278433"/>
              <a:ext cx="256561" cy="234"/>
            </a:xfrm>
            <a:prstGeom prst="straightConnector1">
              <a:avLst/>
            </a:prstGeom>
            <a:noFill/>
            <a:ln w="9525" cap="flat" cmpd="sng" algn="ctr">
              <a:solidFill>
                <a:sysClr val="windowText" lastClr="000000"/>
              </a:solidFill>
              <a:prstDash val="solid"/>
              <a:tailEnd type="arrow"/>
            </a:ln>
            <a:effectLst/>
          </p:spPr>
        </p:cxnSp>
        <p:sp>
          <p:nvSpPr>
            <p:cNvPr id="36" name="正方形/長方形 35"/>
            <p:cNvSpPr/>
            <p:nvPr/>
          </p:nvSpPr>
          <p:spPr>
            <a:xfrm>
              <a:off x="8538837" y="3160557"/>
              <a:ext cx="972000" cy="236220"/>
            </a:xfrm>
            <a:prstGeom prst="rect">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000" dirty="0" smtClean="0">
                  <a:latin typeface="HGPｺﾞｼｯｸM" panose="020B0600000000000000" pitchFamily="50" charset="-128"/>
                  <a:ea typeface="HGPｺﾞｼｯｸM" panose="020B0600000000000000" pitchFamily="50" charset="-128"/>
                </a:rPr>
                <a:t>部分更新</a:t>
              </a:r>
              <a:endParaRPr lang="ja-JP" altLang="en-US" sz="1000" dirty="0">
                <a:latin typeface="HGPｺﾞｼｯｸM" panose="020B0600000000000000" pitchFamily="50" charset="-128"/>
                <a:ea typeface="HGPｺﾞｼｯｸM" panose="020B0600000000000000" pitchFamily="50" charset="-128"/>
              </a:endParaRPr>
            </a:p>
          </p:txBody>
        </p:sp>
        <p:sp>
          <p:nvSpPr>
            <p:cNvPr id="37" name="フローチャート : 判断 36"/>
            <p:cNvSpPr/>
            <p:nvPr/>
          </p:nvSpPr>
          <p:spPr>
            <a:xfrm>
              <a:off x="6474196" y="3883346"/>
              <a:ext cx="1818000" cy="622300"/>
            </a:xfrm>
            <a:prstGeom prst="flowChartDecision">
              <a:avLst/>
            </a:prstGeom>
            <a:noFill/>
            <a:ln w="9525" cap="flat" cmpd="sng" algn="ctr">
              <a:solidFill>
                <a:sysClr val="windowText" lastClr="000000"/>
              </a:solidFill>
              <a:prstDash val="solid"/>
            </a:ln>
            <a:effectLst/>
          </p:spPr>
          <p:txBody>
            <a:bodyPr rot="0" spcFirstLastPara="0" vert="horz" wrap="none" lIns="0" tIns="0" rIns="0" bIns="0" numCol="1" spcCol="0" rtlCol="0" fromWordArt="0" anchor="ctr" anchorCtr="0" forceAA="0" compatLnSpc="1">
              <a:prstTxWarp prst="textNoShape">
                <a:avLst/>
              </a:prstTxWarp>
              <a:noAutofit/>
            </a:bodyPr>
            <a:lstStyle/>
            <a:p>
              <a:pPr algn="ctr"/>
              <a:r>
                <a:rPr lang="ja-JP" altLang="en-US" sz="1000" dirty="0">
                  <a:latin typeface="HGPｺﾞｼｯｸM" panose="020B0600000000000000" pitchFamily="50" charset="-128"/>
                  <a:ea typeface="HGPｺﾞｼｯｸM" panose="020B0600000000000000" pitchFamily="50" charset="-128"/>
                </a:rPr>
                <a:t>物理的</a:t>
              </a:r>
              <a:r>
                <a:rPr lang="ja-JP" altLang="en-US" sz="1000" dirty="0" smtClean="0">
                  <a:latin typeface="HGPｺﾞｼｯｸM" panose="020B0600000000000000" pitchFamily="50" charset="-128"/>
                  <a:ea typeface="HGPｺﾞｼｯｸM" panose="020B0600000000000000" pitchFamily="50" charset="-128"/>
                </a:rPr>
                <a:t>視点</a:t>
              </a:r>
              <a:endParaRPr lang="en-US" altLang="ja-JP" sz="1000" dirty="0" smtClean="0">
                <a:latin typeface="HGPｺﾞｼｯｸM" panose="020B0600000000000000" pitchFamily="50" charset="-128"/>
                <a:ea typeface="HGPｺﾞｼｯｸM" panose="020B0600000000000000" pitchFamily="50" charset="-128"/>
              </a:endParaRPr>
            </a:p>
            <a:p>
              <a:pPr algn="ctr"/>
              <a:r>
                <a:rPr lang="ja-JP" altLang="en-US" sz="1000" dirty="0" smtClean="0">
                  <a:latin typeface="HGPｺﾞｼｯｸM" panose="020B0600000000000000" pitchFamily="50" charset="-128"/>
                  <a:ea typeface="HGPｺﾞｼｯｸM" panose="020B0600000000000000" pitchFamily="50" charset="-128"/>
                </a:rPr>
                <a:t>（大規模な損傷</a:t>
              </a:r>
              <a:endParaRPr lang="ja-JP" altLang="en-US" sz="1000" dirty="0">
                <a:latin typeface="HGPｺﾞｼｯｸM" panose="020B0600000000000000" pitchFamily="50" charset="-128"/>
                <a:ea typeface="HGPｺﾞｼｯｸM" panose="020B0600000000000000" pitchFamily="50" charset="-128"/>
              </a:endParaRPr>
            </a:p>
          </p:txBody>
        </p:sp>
        <p:cxnSp>
          <p:nvCxnSpPr>
            <p:cNvPr id="38" name="直線矢印コネクタ 37"/>
            <p:cNvCxnSpPr>
              <a:stCxn id="37" idx="3"/>
              <a:endCxn id="39" idx="1"/>
            </p:cNvCxnSpPr>
            <p:nvPr/>
          </p:nvCxnSpPr>
          <p:spPr>
            <a:xfrm flipV="1">
              <a:off x="8292197" y="4191083"/>
              <a:ext cx="238765" cy="3413"/>
            </a:xfrm>
            <a:prstGeom prst="straightConnector1">
              <a:avLst/>
            </a:prstGeom>
            <a:noFill/>
            <a:ln w="9525" cap="flat" cmpd="sng" algn="ctr">
              <a:solidFill>
                <a:sysClr val="windowText" lastClr="000000"/>
              </a:solidFill>
              <a:prstDash val="solid"/>
              <a:tailEnd type="arrow"/>
            </a:ln>
            <a:effectLst/>
          </p:spPr>
        </p:cxnSp>
        <p:sp>
          <p:nvSpPr>
            <p:cNvPr id="39" name="正方形/長方形 38"/>
            <p:cNvSpPr/>
            <p:nvPr/>
          </p:nvSpPr>
          <p:spPr>
            <a:xfrm>
              <a:off x="8530961" y="4077021"/>
              <a:ext cx="1149600" cy="228123"/>
            </a:xfrm>
            <a:prstGeom prst="rect">
              <a:avLst/>
            </a:prstGeom>
            <a:noFill/>
            <a:ln w="28575" cap="flat" cmpd="sng" algn="ctr">
              <a:solidFill>
                <a:srgbClr val="FF0000"/>
              </a:solidFill>
              <a:prstDash val="solid"/>
            </a:ln>
            <a:effectLst/>
          </p:spPr>
          <p:txBody>
            <a:bodyPr rot="0" spcFirstLastPara="0" vert="horz" wrap="square" lIns="36000" tIns="45720" rIns="36000" bIns="45720" numCol="1" spcCol="0" rtlCol="0" fromWordArt="0" anchor="ctr" anchorCtr="0" forceAA="0" compatLnSpc="1">
              <a:prstTxWarp prst="textNoShape">
                <a:avLst/>
              </a:prstTxWarp>
              <a:noAutofit/>
            </a:bodyPr>
            <a:lstStyle/>
            <a:p>
              <a:pPr algn="ctr"/>
              <a:r>
                <a:rPr lang="ja-JP" altLang="en-US" sz="1000" b="1" u="sng" dirty="0">
                  <a:solidFill>
                    <a:srgbClr val="FF0000"/>
                  </a:solidFill>
                  <a:latin typeface="HGPｺﾞｼｯｸM" panose="020B0600000000000000" pitchFamily="50" charset="-128"/>
                  <a:ea typeface="HGPｺﾞｼｯｸM" panose="020B0600000000000000" pitchFamily="50" charset="-128"/>
                </a:rPr>
                <a:t>部分</a:t>
              </a:r>
              <a:r>
                <a:rPr lang="ja-JP" altLang="en-US" sz="1000" b="1" u="sng" dirty="0" smtClean="0">
                  <a:solidFill>
                    <a:srgbClr val="FF0000"/>
                  </a:solidFill>
                  <a:latin typeface="HGPｺﾞｼｯｸM" panose="020B0600000000000000" pitchFamily="50" charset="-128"/>
                  <a:ea typeface="HGPｺﾞｼｯｸM" panose="020B0600000000000000" pitchFamily="50" charset="-128"/>
                </a:rPr>
                <a:t>更新</a:t>
              </a:r>
              <a:r>
                <a:rPr lang="ja-JP" altLang="en-US" sz="1000" dirty="0" smtClean="0">
                  <a:latin typeface="HGPｺﾞｼｯｸM" panose="020B0600000000000000" pitchFamily="50" charset="-128"/>
                  <a:ea typeface="HGPｺﾞｼｯｸM" panose="020B0600000000000000" pitchFamily="50" charset="-128"/>
                </a:rPr>
                <a:t>・補修</a:t>
              </a:r>
              <a:endParaRPr lang="ja-JP" altLang="en-US" sz="1000" dirty="0">
                <a:latin typeface="HGPｺﾞｼｯｸM" panose="020B0600000000000000" pitchFamily="50" charset="-128"/>
                <a:ea typeface="HGPｺﾞｼｯｸM" panose="020B0600000000000000" pitchFamily="50" charset="-128"/>
              </a:endParaRPr>
            </a:p>
          </p:txBody>
        </p:sp>
        <p:cxnSp>
          <p:nvCxnSpPr>
            <p:cNvPr id="40" name="直線矢印コネクタ 39"/>
            <p:cNvCxnSpPr/>
            <p:nvPr/>
          </p:nvCxnSpPr>
          <p:spPr>
            <a:xfrm>
              <a:off x="7379071" y="4510726"/>
              <a:ext cx="0" cy="400685"/>
            </a:xfrm>
            <a:prstGeom prst="straightConnector1">
              <a:avLst/>
            </a:prstGeom>
            <a:noFill/>
            <a:ln w="9525" cap="flat" cmpd="sng" algn="ctr">
              <a:solidFill>
                <a:sysClr val="windowText" lastClr="000000"/>
              </a:solidFill>
              <a:prstDash val="solid"/>
              <a:tailEnd type="arrow"/>
            </a:ln>
            <a:effectLst/>
          </p:spPr>
        </p:cxnSp>
        <p:sp>
          <p:nvSpPr>
            <p:cNvPr id="41" name="フローチャート : 判断 40"/>
            <p:cNvSpPr/>
            <p:nvPr/>
          </p:nvSpPr>
          <p:spPr>
            <a:xfrm>
              <a:off x="6699621" y="4909581"/>
              <a:ext cx="1346014" cy="449528"/>
            </a:xfrm>
            <a:prstGeom prst="flowChartDecision">
              <a:avLst/>
            </a:prstGeom>
            <a:noFill/>
            <a:ln w="9525" cap="flat" cmpd="sng" algn="ctr">
              <a:solidFill>
                <a:sysClr val="windowText" lastClr="000000"/>
              </a:solidFill>
              <a:prstDash val="solid"/>
            </a:ln>
            <a:effectLst/>
          </p:spPr>
          <p:txBody>
            <a:bodyPr rot="0" spcFirstLastPara="0" vert="horz" wrap="none" lIns="36000" tIns="45720" rIns="36000" bIns="45720" numCol="1" spcCol="0" rtlCol="0" fromWordArt="0" anchor="ctr" anchorCtr="0" forceAA="0" compatLnSpc="1">
              <a:prstTxWarp prst="textNoShape">
                <a:avLst/>
              </a:prstTxWarp>
              <a:noAutofit/>
            </a:bodyPr>
            <a:lstStyle/>
            <a:p>
              <a:pPr algn="ctr">
                <a:spcAft>
                  <a:spcPts val="0"/>
                </a:spcAft>
              </a:pPr>
              <a:r>
                <a:rPr lang="ja-JP" altLang="ja-JP" sz="1000" kern="100" dirty="0" smtClean="0">
                  <a:latin typeface="HGPｺﾞｼｯｸM" panose="020B0600000000000000" pitchFamily="50" charset="-128"/>
                  <a:ea typeface="HGPｺﾞｼｯｸM" panose="020B0600000000000000" pitchFamily="50" charset="-128"/>
                  <a:cs typeface="Times New Roman"/>
                </a:rPr>
                <a:t>損傷</a:t>
              </a:r>
              <a:r>
                <a:rPr lang="ja-JP" altLang="en-US" sz="1000" kern="100" dirty="0" smtClean="0">
                  <a:latin typeface="HGPｺﾞｼｯｸM" panose="020B0600000000000000" pitchFamily="50" charset="-128"/>
                  <a:ea typeface="HGPｺﾞｼｯｸM" panose="020B0600000000000000" pitchFamily="50" charset="-128"/>
                  <a:cs typeface="Times New Roman"/>
                </a:rPr>
                <a:t>の</a:t>
              </a:r>
              <a:r>
                <a:rPr lang="ja-JP" altLang="ja-JP" sz="1000" kern="100" dirty="0" smtClean="0">
                  <a:latin typeface="HGPｺﾞｼｯｸM" panose="020B0600000000000000" pitchFamily="50" charset="-128"/>
                  <a:ea typeface="HGPｺﾞｼｯｸM" panose="020B0600000000000000" pitchFamily="50" charset="-128"/>
                  <a:cs typeface="Times New Roman"/>
                </a:rPr>
                <a:t>程度</a:t>
              </a:r>
              <a:endParaRPr lang="ja-JP" altLang="ja-JP" sz="1000" kern="100" dirty="0">
                <a:latin typeface="HGPｺﾞｼｯｸM" panose="020B0600000000000000" pitchFamily="50" charset="-128"/>
                <a:ea typeface="HGPｺﾞｼｯｸM" panose="020B0600000000000000" pitchFamily="50" charset="-128"/>
                <a:cs typeface="Times New Roman"/>
              </a:endParaRPr>
            </a:p>
          </p:txBody>
        </p:sp>
        <p:sp>
          <p:nvSpPr>
            <p:cNvPr id="42" name="テキスト ボックス 184"/>
            <p:cNvSpPr txBox="1"/>
            <p:nvPr/>
          </p:nvSpPr>
          <p:spPr>
            <a:xfrm>
              <a:off x="7928332" y="4757741"/>
              <a:ext cx="676405" cy="382949"/>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900" kern="100">
                  <a:effectLst/>
                  <a:latin typeface="HGPｺﾞｼｯｸM" panose="020B0600000000000000" pitchFamily="50" charset="-128"/>
                  <a:ea typeface="HGPｺﾞｼｯｸM" panose="020B0600000000000000" pitchFamily="50" charset="-128"/>
                  <a:cs typeface="Times New Roman"/>
                </a:rPr>
                <a:t>中規模</a:t>
              </a:r>
              <a:endParaRPr lang="ja-JP" sz="1050" kern="100">
                <a:effectLst/>
                <a:latin typeface="HGPｺﾞｼｯｸM" panose="020B0600000000000000" pitchFamily="50" charset="-128"/>
                <a:ea typeface="HGPｺﾞｼｯｸM" panose="020B0600000000000000" pitchFamily="50" charset="-128"/>
                <a:cs typeface="Times New Roman"/>
              </a:endParaRPr>
            </a:p>
            <a:p>
              <a:pPr algn="ctr">
                <a:spcAft>
                  <a:spcPts val="0"/>
                </a:spcAft>
              </a:pPr>
              <a:r>
                <a:rPr lang="ja-JP" sz="900" kern="100">
                  <a:effectLst/>
                  <a:latin typeface="HGPｺﾞｼｯｸM" panose="020B0600000000000000" pitchFamily="50" charset="-128"/>
                  <a:ea typeface="HGPｺﾞｼｯｸM" panose="020B0600000000000000" pitchFamily="50" charset="-128"/>
                  <a:cs typeface="Times New Roman"/>
                </a:rPr>
                <a:t>の損傷</a:t>
              </a:r>
              <a:endParaRPr lang="ja-JP" sz="1050" kern="100">
                <a:effectLst/>
                <a:latin typeface="HGPｺﾞｼｯｸM" panose="020B0600000000000000" pitchFamily="50" charset="-128"/>
                <a:ea typeface="HGPｺﾞｼｯｸM" panose="020B0600000000000000" pitchFamily="50" charset="-128"/>
                <a:cs typeface="Times New Roman"/>
              </a:endParaRPr>
            </a:p>
          </p:txBody>
        </p:sp>
        <p:cxnSp>
          <p:nvCxnSpPr>
            <p:cNvPr id="43" name="直線矢印コネクタ 42"/>
            <p:cNvCxnSpPr>
              <a:stCxn id="41" idx="3"/>
              <a:endCxn id="44" idx="1"/>
            </p:cNvCxnSpPr>
            <p:nvPr/>
          </p:nvCxnSpPr>
          <p:spPr>
            <a:xfrm flipV="1">
              <a:off x="8045635" y="5133701"/>
              <a:ext cx="493203" cy="644"/>
            </a:xfrm>
            <a:prstGeom prst="straightConnector1">
              <a:avLst/>
            </a:prstGeom>
            <a:noFill/>
            <a:ln w="9525" cap="flat" cmpd="sng" algn="ctr">
              <a:solidFill>
                <a:sysClr val="windowText" lastClr="000000"/>
              </a:solidFill>
              <a:prstDash val="solid"/>
              <a:tailEnd type="arrow"/>
            </a:ln>
            <a:effectLst/>
          </p:spPr>
        </p:cxnSp>
        <p:sp>
          <p:nvSpPr>
            <p:cNvPr id="44" name="正方形/長方形 43"/>
            <p:cNvSpPr/>
            <p:nvPr/>
          </p:nvSpPr>
          <p:spPr>
            <a:xfrm>
              <a:off x="8538838" y="5015666"/>
              <a:ext cx="972000" cy="236070"/>
            </a:xfrm>
            <a:prstGeom prst="rect">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ja-JP" sz="1000" kern="100" dirty="0">
                  <a:latin typeface="HGPｺﾞｼｯｸM" panose="020B0600000000000000" pitchFamily="50" charset="-128"/>
                  <a:ea typeface="HGPｺﾞｼｯｸM" panose="020B0600000000000000" pitchFamily="50" charset="-128"/>
                  <a:cs typeface="Times New Roman"/>
                </a:rPr>
                <a:t>補修・</a:t>
              </a:r>
              <a:r>
                <a:rPr lang="ja-JP" altLang="ja-JP" sz="1000" kern="100" dirty="0" smtClean="0">
                  <a:latin typeface="HGPｺﾞｼｯｸM" panose="020B0600000000000000" pitchFamily="50" charset="-128"/>
                  <a:ea typeface="HGPｺﾞｼｯｸM" panose="020B0600000000000000" pitchFamily="50" charset="-128"/>
                  <a:cs typeface="Times New Roman"/>
                </a:rPr>
                <a:t>修繕</a:t>
              </a:r>
              <a:endParaRPr lang="ja-JP" altLang="ja-JP" sz="1000" kern="100" dirty="0">
                <a:latin typeface="HGPｺﾞｼｯｸM" panose="020B0600000000000000" pitchFamily="50" charset="-128"/>
                <a:ea typeface="HGPｺﾞｼｯｸM" panose="020B0600000000000000" pitchFamily="50" charset="-128"/>
                <a:cs typeface="Times New Roman"/>
              </a:endParaRPr>
            </a:p>
          </p:txBody>
        </p:sp>
        <p:cxnSp>
          <p:nvCxnSpPr>
            <p:cNvPr id="45" name="直線矢印コネクタ 44"/>
            <p:cNvCxnSpPr>
              <a:stCxn id="41" idx="2"/>
              <a:endCxn id="46" idx="0"/>
            </p:cNvCxnSpPr>
            <p:nvPr/>
          </p:nvCxnSpPr>
          <p:spPr>
            <a:xfrm>
              <a:off x="7372628" y="5359109"/>
              <a:ext cx="2316" cy="368277"/>
            </a:xfrm>
            <a:prstGeom prst="straightConnector1">
              <a:avLst/>
            </a:prstGeom>
            <a:noFill/>
            <a:ln w="9525" cap="flat" cmpd="sng" algn="ctr">
              <a:solidFill>
                <a:sysClr val="windowText" lastClr="000000"/>
              </a:solidFill>
              <a:prstDash val="solid"/>
              <a:tailEnd type="arrow"/>
            </a:ln>
            <a:effectLst/>
          </p:spPr>
        </p:cxnSp>
        <p:sp>
          <p:nvSpPr>
            <p:cNvPr id="46" name="正方形/長方形 45"/>
            <p:cNvSpPr/>
            <p:nvPr/>
          </p:nvSpPr>
          <p:spPr>
            <a:xfrm>
              <a:off x="6968544" y="5727386"/>
              <a:ext cx="812800" cy="236220"/>
            </a:xfrm>
            <a:prstGeom prst="rect">
              <a:avLst/>
            </a:prstGeom>
            <a:noFill/>
            <a:ln w="9525" cap="flat" cmpd="sng" algn="ctr">
              <a:solidFill>
                <a:sysClr val="windowText" lastClr="000000"/>
              </a:solidFill>
              <a:prstDash val="solid"/>
            </a:ln>
            <a:effectLst/>
          </p:spPr>
          <p:txBody>
            <a:bodyPr rot="0" spcFirstLastPara="0" vert="horz" wrap="none" lIns="36000" tIns="45720" rIns="36000" bIns="45720" numCol="1" spcCol="0" rtlCol="0" fromWordArt="0" anchor="ctr" anchorCtr="0" forceAA="0" compatLnSpc="1">
              <a:prstTxWarp prst="textNoShape">
                <a:avLst/>
              </a:prstTxWarp>
              <a:noAutofit/>
            </a:bodyPr>
            <a:lstStyle/>
            <a:p>
              <a:pPr algn="ctr"/>
              <a:r>
                <a:rPr lang="ja-JP" altLang="en-US" sz="1000" dirty="0" smtClean="0">
                  <a:latin typeface="HGPｺﾞｼｯｸM" panose="020B0600000000000000" pitchFamily="50" charset="-128"/>
                  <a:ea typeface="HGPｺﾞｼｯｸM" panose="020B0600000000000000" pitchFamily="50" charset="-128"/>
                </a:rPr>
                <a:t>日常的補修</a:t>
              </a:r>
              <a:endParaRPr lang="ja-JP" altLang="en-US" sz="1000" dirty="0">
                <a:latin typeface="HGPｺﾞｼｯｸM" panose="020B0600000000000000" pitchFamily="50" charset="-128"/>
                <a:ea typeface="HGPｺﾞｼｯｸM" panose="020B0600000000000000" pitchFamily="50" charset="-128"/>
              </a:endParaRPr>
            </a:p>
          </p:txBody>
        </p:sp>
        <p:sp>
          <p:nvSpPr>
            <p:cNvPr id="47" name="正方形/長方形 46"/>
            <p:cNvSpPr/>
            <p:nvPr/>
          </p:nvSpPr>
          <p:spPr>
            <a:xfrm>
              <a:off x="7928346" y="5713416"/>
              <a:ext cx="1104265" cy="236220"/>
            </a:xfrm>
            <a:prstGeom prst="rect">
              <a:avLst/>
            </a:prstGeom>
            <a:noFill/>
            <a:ln w="9525" cap="flat" cmpd="sng" algn="ctr">
              <a:solidFill>
                <a:sysClr val="windowText" lastClr="000000"/>
              </a:solidFill>
              <a:prstDash val="solid"/>
            </a:ln>
            <a:effectLst/>
          </p:spPr>
          <p:txBody>
            <a:bodyPr rot="0" spcFirstLastPara="0" vert="horz" wrap="none" lIns="36000" tIns="45720" rIns="36000" bIns="45720" numCol="1" spcCol="0" rtlCol="0" fromWordArt="0" anchor="ctr" anchorCtr="0" forceAA="0" compatLnSpc="1">
              <a:prstTxWarp prst="textNoShape">
                <a:avLst/>
              </a:prstTxWarp>
              <a:noAutofit/>
            </a:bodyPr>
            <a:lstStyle/>
            <a:p>
              <a:pPr algn="ctr"/>
              <a:r>
                <a:rPr lang="ja-JP" altLang="en-US" sz="1000" dirty="0" smtClean="0">
                  <a:latin typeface="HGPｺﾞｼｯｸM" panose="020B0600000000000000" pitchFamily="50" charset="-128"/>
                  <a:ea typeface="HGPｺﾞｼｯｸM" panose="020B0600000000000000" pitchFamily="50" charset="-128"/>
                </a:rPr>
                <a:t>事前対策等</a:t>
              </a:r>
              <a:endParaRPr lang="ja-JP" altLang="en-US" sz="1000" dirty="0">
                <a:latin typeface="HGPｺﾞｼｯｸM" panose="020B0600000000000000" pitchFamily="50" charset="-128"/>
                <a:ea typeface="HGPｺﾞｼｯｸM" panose="020B0600000000000000" pitchFamily="50" charset="-128"/>
              </a:endParaRPr>
            </a:p>
          </p:txBody>
        </p:sp>
        <p:sp>
          <p:nvSpPr>
            <p:cNvPr id="48" name="正方形/長方形 47"/>
            <p:cNvSpPr/>
            <p:nvPr/>
          </p:nvSpPr>
          <p:spPr>
            <a:xfrm>
              <a:off x="6151933" y="5725481"/>
              <a:ext cx="733425" cy="236220"/>
            </a:xfrm>
            <a:prstGeom prst="rect">
              <a:avLst/>
            </a:prstGeom>
            <a:noFill/>
            <a:ln w="9525" cap="flat" cmpd="sng" algn="ctr">
              <a:solidFill>
                <a:sysClr val="windowText" lastClr="000000"/>
              </a:solidFill>
              <a:prstDash val="solid"/>
            </a:ln>
            <a:effectLst/>
          </p:spPr>
          <p:txBody>
            <a:bodyPr rot="0" spcFirstLastPara="0" vert="horz" wrap="none" lIns="36000" tIns="45720" rIns="36000" bIns="45720" numCol="1" spcCol="0" rtlCol="0" fromWordArt="0" anchor="ctr" anchorCtr="0" forceAA="0" compatLnSpc="1">
              <a:prstTxWarp prst="textNoShape">
                <a:avLst/>
              </a:prstTxWarp>
              <a:noAutofit/>
            </a:bodyPr>
            <a:lstStyle/>
            <a:p>
              <a:pPr algn="ctr"/>
              <a:r>
                <a:rPr lang="ja-JP" altLang="en-US" sz="1000" dirty="0" smtClean="0">
                  <a:latin typeface="HGPｺﾞｼｯｸM" panose="020B0600000000000000" pitchFamily="50" charset="-128"/>
                  <a:ea typeface="HGPｺﾞｼｯｸM" panose="020B0600000000000000" pitchFamily="50" charset="-128"/>
                </a:rPr>
                <a:t>経過観察</a:t>
              </a:r>
              <a:endParaRPr lang="ja-JP" altLang="en-US" sz="1000" dirty="0">
                <a:latin typeface="HGPｺﾞｼｯｸM" panose="020B0600000000000000" pitchFamily="50" charset="-128"/>
                <a:ea typeface="HGPｺﾞｼｯｸM" panose="020B0600000000000000" pitchFamily="50" charset="-128"/>
              </a:endParaRPr>
            </a:p>
          </p:txBody>
        </p:sp>
        <p:sp>
          <p:nvSpPr>
            <p:cNvPr id="49" name="正方形/長方形 48"/>
            <p:cNvSpPr/>
            <p:nvPr/>
          </p:nvSpPr>
          <p:spPr>
            <a:xfrm>
              <a:off x="5050861" y="1885810"/>
              <a:ext cx="1323920" cy="3631763"/>
            </a:xfrm>
            <a:prstGeom prst="rect">
              <a:avLst/>
            </a:prstGeom>
          </p:spPr>
          <p:txBody>
            <a:bodyPr wrap="square" lIns="36000" rIns="36000">
              <a:spAutoFit/>
            </a:bodyPr>
            <a:lstStyle/>
            <a:p>
              <a:r>
                <a:rPr lang="en-US" altLang="ja-JP" sz="1000" dirty="0" smtClean="0">
                  <a:latin typeface="HGPｺﾞｼｯｸM" panose="020B0600000000000000" pitchFamily="50" charset="-128"/>
                  <a:ea typeface="HGPｺﾞｼｯｸM" panose="020B0600000000000000" pitchFamily="50" charset="-128"/>
                </a:rPr>
                <a:t>【</a:t>
              </a:r>
              <a:r>
                <a:rPr lang="ja-JP" altLang="en-US" sz="1000" dirty="0">
                  <a:latin typeface="HGPｺﾞｼｯｸM" panose="020B0600000000000000" pitchFamily="50" charset="-128"/>
                  <a:ea typeface="HGPｺﾞｼｯｸM" panose="020B0600000000000000" pitchFamily="50" charset="-128"/>
                </a:rPr>
                <a:t>河川護岸の場合の例</a:t>
              </a:r>
              <a:r>
                <a:rPr lang="en-US" altLang="ja-JP" sz="1000" dirty="0">
                  <a:latin typeface="HGPｺﾞｼｯｸM" panose="020B0600000000000000" pitchFamily="50" charset="-128"/>
                  <a:ea typeface="HGPｺﾞｼｯｸM" panose="020B0600000000000000" pitchFamily="50" charset="-128"/>
                </a:rPr>
                <a:t>】</a:t>
              </a:r>
            </a:p>
            <a:p>
              <a:endParaRPr lang="en-US" altLang="ja-JP" sz="1000" dirty="0">
                <a:latin typeface="HGPｺﾞｼｯｸM" panose="020B0600000000000000" pitchFamily="50" charset="-128"/>
                <a:ea typeface="HGPｺﾞｼｯｸM" panose="020B0600000000000000" pitchFamily="50" charset="-128"/>
              </a:endParaRPr>
            </a:p>
            <a:p>
              <a:r>
                <a:rPr lang="ja-JP" altLang="en-US" sz="1000" dirty="0" smtClean="0">
                  <a:latin typeface="HGPｺﾞｼｯｸM" panose="020B0600000000000000" pitchFamily="50" charset="-128"/>
                  <a:ea typeface="HGPｺﾞｼｯｸM" panose="020B0600000000000000" pitchFamily="50" charset="-128"/>
                </a:rPr>
                <a:t>河川</a:t>
              </a:r>
              <a:r>
                <a:rPr lang="ja-JP" altLang="en-US" sz="1000" dirty="0">
                  <a:latin typeface="HGPｺﾞｼｯｸM" panose="020B0600000000000000" pitchFamily="50" charset="-128"/>
                  <a:ea typeface="HGPｺﾞｼｯｸM" panose="020B0600000000000000" pitchFamily="50" charset="-128"/>
                </a:rPr>
                <a:t>改修計画の有無</a:t>
              </a:r>
            </a:p>
            <a:p>
              <a:endParaRPr lang="en-US" altLang="ja-JP" sz="1000" dirty="0" smtClean="0">
                <a:latin typeface="HGPｺﾞｼｯｸM" panose="020B0600000000000000" pitchFamily="50" charset="-128"/>
                <a:ea typeface="HGPｺﾞｼｯｸM" panose="020B0600000000000000" pitchFamily="50" charset="-128"/>
              </a:endParaRPr>
            </a:p>
            <a:p>
              <a:endParaRPr lang="en-US" altLang="ja-JP" sz="1000" dirty="0">
                <a:latin typeface="HGPｺﾞｼｯｸM" panose="020B0600000000000000" pitchFamily="50" charset="-128"/>
                <a:ea typeface="HGPｺﾞｼｯｸM" panose="020B0600000000000000" pitchFamily="50" charset="-128"/>
              </a:endParaRPr>
            </a:p>
            <a:p>
              <a:endParaRPr lang="en-US" altLang="ja-JP" sz="1000" dirty="0" smtClean="0">
                <a:latin typeface="HGPｺﾞｼｯｸM" panose="020B0600000000000000" pitchFamily="50" charset="-128"/>
                <a:ea typeface="HGPｺﾞｼｯｸM" panose="020B0600000000000000" pitchFamily="50" charset="-128"/>
              </a:endParaRPr>
            </a:p>
            <a:p>
              <a:endParaRPr lang="ja-JP" altLang="en-US" sz="1000" dirty="0">
                <a:latin typeface="HGPｺﾞｼｯｸM" panose="020B0600000000000000" pitchFamily="50" charset="-128"/>
                <a:ea typeface="HGPｺﾞｼｯｸM" panose="020B0600000000000000" pitchFamily="50" charset="-128"/>
              </a:endParaRPr>
            </a:p>
            <a:p>
              <a:endParaRPr lang="ja-JP" altLang="en-US" sz="1000" dirty="0">
                <a:latin typeface="HGPｺﾞｼｯｸM" panose="020B0600000000000000" pitchFamily="50" charset="-128"/>
                <a:ea typeface="HGPｺﾞｼｯｸM" panose="020B0600000000000000" pitchFamily="50" charset="-128"/>
              </a:endParaRPr>
            </a:p>
            <a:p>
              <a:r>
                <a:rPr lang="ja-JP" altLang="en-US" sz="1000" dirty="0" smtClean="0">
                  <a:latin typeface="HGPｺﾞｼｯｸM" panose="020B0600000000000000" pitchFamily="50" charset="-128"/>
                  <a:ea typeface="HGPｺﾞｼｯｸM" panose="020B0600000000000000" pitchFamily="50" charset="-128"/>
                </a:rPr>
                <a:t>親水</a:t>
              </a:r>
              <a:r>
                <a:rPr lang="ja-JP" altLang="en-US" sz="1000" dirty="0">
                  <a:latin typeface="HGPｺﾞｼｯｸM" panose="020B0600000000000000" pitchFamily="50" charset="-128"/>
                  <a:ea typeface="HGPｺﾞｼｯｸM" panose="020B0600000000000000" pitchFamily="50" charset="-128"/>
                </a:rPr>
                <a:t>護岸の設置</a:t>
              </a:r>
              <a:r>
                <a:rPr lang="ja-JP" altLang="en-US" sz="1000" dirty="0" smtClean="0">
                  <a:latin typeface="HGPｺﾞｼｯｸM" panose="020B0600000000000000" pitchFamily="50" charset="-128"/>
                  <a:ea typeface="HGPｺﾞｼｯｸM" panose="020B0600000000000000" pitchFamily="50" charset="-128"/>
                </a:rPr>
                <a:t>要望の有無</a:t>
              </a:r>
            </a:p>
            <a:p>
              <a:endParaRPr lang="ja-JP" altLang="en-US" sz="1000" dirty="0">
                <a:latin typeface="HGPｺﾞｼｯｸM" panose="020B0600000000000000" pitchFamily="50" charset="-128"/>
                <a:ea typeface="HGPｺﾞｼｯｸM" panose="020B0600000000000000" pitchFamily="50" charset="-128"/>
              </a:endParaRPr>
            </a:p>
            <a:p>
              <a:endParaRPr lang="en-US" altLang="ja-JP" sz="1000" dirty="0" smtClean="0">
                <a:latin typeface="HGPｺﾞｼｯｸM" panose="020B0600000000000000" pitchFamily="50" charset="-128"/>
                <a:ea typeface="HGPｺﾞｼｯｸM" panose="020B0600000000000000" pitchFamily="50" charset="-128"/>
              </a:endParaRPr>
            </a:p>
            <a:p>
              <a:endParaRPr lang="en-US" altLang="ja-JP" sz="1000" dirty="0" smtClean="0">
                <a:latin typeface="HGPｺﾞｼｯｸM" panose="020B0600000000000000" pitchFamily="50" charset="-128"/>
                <a:ea typeface="HGPｺﾞｼｯｸM" panose="020B0600000000000000" pitchFamily="50" charset="-128"/>
              </a:endParaRPr>
            </a:p>
            <a:p>
              <a:endParaRPr lang="ja-JP" altLang="en-US" sz="1000" dirty="0">
                <a:latin typeface="HGPｺﾞｼｯｸM" panose="020B0600000000000000" pitchFamily="50" charset="-128"/>
                <a:ea typeface="HGPｺﾞｼｯｸM" panose="020B0600000000000000" pitchFamily="50" charset="-128"/>
              </a:endParaRPr>
            </a:p>
            <a:p>
              <a:r>
                <a:rPr lang="ja-JP" altLang="en-US" sz="1000" dirty="0" smtClean="0">
                  <a:latin typeface="HGPｺﾞｼｯｸM" panose="020B0600000000000000" pitchFamily="50" charset="-128"/>
                  <a:ea typeface="HGPｺﾞｼｯｸM" panose="020B0600000000000000" pitchFamily="50" charset="-128"/>
                </a:rPr>
                <a:t>護岸</a:t>
              </a:r>
              <a:r>
                <a:rPr lang="ja-JP" altLang="en-US" sz="1000" dirty="0">
                  <a:latin typeface="HGPｺﾞｼｯｸM" panose="020B0600000000000000" pitchFamily="50" charset="-128"/>
                  <a:ea typeface="HGPｺﾞｼｯｸM" panose="020B0600000000000000" pitchFamily="50" charset="-128"/>
                </a:rPr>
                <a:t>の大規模な</a:t>
              </a:r>
              <a:r>
                <a:rPr lang="ja-JP" altLang="en-US" sz="1000" dirty="0" smtClean="0">
                  <a:latin typeface="HGPｺﾞｼｯｸM" panose="020B0600000000000000" pitchFamily="50" charset="-128"/>
                  <a:ea typeface="HGPｺﾞｼｯｸM" panose="020B0600000000000000" pitchFamily="50" charset="-128"/>
                </a:rPr>
                <a:t>損傷の</a:t>
              </a:r>
              <a:r>
                <a:rPr lang="ja-JP" altLang="en-US" sz="1000" dirty="0">
                  <a:latin typeface="HGPｺﾞｼｯｸM" panose="020B0600000000000000" pitchFamily="50" charset="-128"/>
                  <a:ea typeface="HGPｺﾞｼｯｸM" panose="020B0600000000000000" pitchFamily="50" charset="-128"/>
                </a:rPr>
                <a:t>有無</a:t>
              </a:r>
            </a:p>
            <a:p>
              <a:endParaRPr lang="en-US" altLang="ja-JP" sz="1000" dirty="0" smtClean="0">
                <a:latin typeface="HGPｺﾞｼｯｸM" panose="020B0600000000000000" pitchFamily="50" charset="-128"/>
                <a:ea typeface="HGPｺﾞｼｯｸM" panose="020B0600000000000000" pitchFamily="50" charset="-128"/>
              </a:endParaRPr>
            </a:p>
            <a:p>
              <a:endParaRPr lang="en-US" altLang="ja-JP" sz="1000" dirty="0" smtClean="0">
                <a:latin typeface="HGPｺﾞｼｯｸM" panose="020B0600000000000000" pitchFamily="50" charset="-128"/>
                <a:ea typeface="HGPｺﾞｼｯｸM" panose="020B0600000000000000" pitchFamily="50" charset="-128"/>
              </a:endParaRPr>
            </a:p>
            <a:p>
              <a:endParaRPr lang="ja-JP" altLang="en-US" sz="1000" dirty="0">
                <a:latin typeface="HGPｺﾞｼｯｸM" panose="020B0600000000000000" pitchFamily="50" charset="-128"/>
                <a:ea typeface="HGPｺﾞｼｯｸM" panose="020B0600000000000000" pitchFamily="50" charset="-128"/>
              </a:endParaRPr>
            </a:p>
            <a:p>
              <a:endParaRPr lang="ja-JP" altLang="en-US" sz="1000" dirty="0">
                <a:latin typeface="HGPｺﾞｼｯｸM" panose="020B0600000000000000" pitchFamily="50" charset="-128"/>
                <a:ea typeface="HGPｺﾞｼｯｸM" panose="020B0600000000000000" pitchFamily="50" charset="-128"/>
              </a:endParaRPr>
            </a:p>
            <a:p>
              <a:r>
                <a:rPr lang="ja-JP" altLang="en-US" sz="1000" dirty="0" smtClean="0">
                  <a:latin typeface="HGPｺﾞｼｯｸM" panose="020B0600000000000000" pitchFamily="50" charset="-128"/>
                  <a:ea typeface="HGPｺﾞｼｯｸM" panose="020B0600000000000000" pitchFamily="50" charset="-128"/>
                </a:rPr>
                <a:t>軽微</a:t>
              </a:r>
              <a:r>
                <a:rPr lang="ja-JP" altLang="en-US" sz="1000" dirty="0">
                  <a:latin typeface="HGPｺﾞｼｯｸM" panose="020B0600000000000000" pitchFamily="50" charset="-128"/>
                  <a:ea typeface="HGPｺﾞｼｯｸM" panose="020B0600000000000000" pitchFamily="50" charset="-128"/>
                </a:rPr>
                <a:t>なブロック</a:t>
              </a:r>
              <a:r>
                <a:rPr lang="ja-JP" altLang="en-US" sz="1000" dirty="0" smtClean="0">
                  <a:latin typeface="HGPｺﾞｼｯｸM" panose="020B0600000000000000" pitchFamily="50" charset="-128"/>
                  <a:ea typeface="HGPｺﾞｼｯｸM" panose="020B0600000000000000" pitchFamily="50" charset="-128"/>
                </a:rPr>
                <a:t>の損傷</a:t>
              </a:r>
              <a:r>
                <a:rPr lang="ja-JP" altLang="en-US" sz="1000" dirty="0">
                  <a:latin typeface="HGPｺﾞｼｯｸM" panose="020B0600000000000000" pitchFamily="50" charset="-128"/>
                  <a:ea typeface="HGPｺﾞｼｯｸM" panose="020B0600000000000000" pitchFamily="50" charset="-128"/>
                </a:rPr>
                <a:t>の有無</a:t>
              </a:r>
            </a:p>
          </p:txBody>
        </p:sp>
        <p:sp>
          <p:nvSpPr>
            <p:cNvPr id="50" name="テキスト ボックス 84"/>
            <p:cNvSpPr txBox="1"/>
            <p:nvPr/>
          </p:nvSpPr>
          <p:spPr>
            <a:xfrm>
              <a:off x="8160934" y="3074843"/>
              <a:ext cx="551694" cy="266678"/>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900" kern="100" dirty="0">
                  <a:effectLst/>
                  <a:latin typeface="HGPｺﾞｼｯｸM" panose="020B0600000000000000" pitchFamily="50" charset="-128"/>
                  <a:ea typeface="HGPｺﾞｼｯｸM" panose="020B0600000000000000" pitchFamily="50" charset="-128"/>
                  <a:cs typeface="Times New Roman"/>
                </a:rPr>
                <a:t>有り</a:t>
              </a:r>
              <a:endParaRPr lang="ja-JP" sz="1050" kern="100" dirty="0">
                <a:effectLst/>
                <a:latin typeface="HGPｺﾞｼｯｸM" panose="020B0600000000000000" pitchFamily="50" charset="-128"/>
                <a:ea typeface="HGPｺﾞｼｯｸM" panose="020B0600000000000000" pitchFamily="50" charset="-128"/>
                <a:cs typeface="Times New Roman"/>
              </a:endParaRPr>
            </a:p>
          </p:txBody>
        </p:sp>
        <p:sp>
          <p:nvSpPr>
            <p:cNvPr id="51" name="テキスト ボックス 84"/>
            <p:cNvSpPr txBox="1"/>
            <p:nvPr/>
          </p:nvSpPr>
          <p:spPr>
            <a:xfrm>
              <a:off x="8106790" y="3967003"/>
              <a:ext cx="551694" cy="266678"/>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900" kern="100" dirty="0">
                  <a:effectLst/>
                  <a:latin typeface="HGPｺﾞｼｯｸM" panose="020B0600000000000000" pitchFamily="50" charset="-128"/>
                  <a:ea typeface="HGPｺﾞｼｯｸM" panose="020B0600000000000000" pitchFamily="50" charset="-128"/>
                  <a:cs typeface="Times New Roman"/>
                </a:rPr>
                <a:t>有り</a:t>
              </a:r>
              <a:endParaRPr lang="ja-JP" sz="1050" kern="100" dirty="0">
                <a:effectLst/>
                <a:latin typeface="HGPｺﾞｼｯｸM" panose="020B0600000000000000" pitchFamily="50" charset="-128"/>
                <a:ea typeface="HGPｺﾞｼｯｸM" panose="020B0600000000000000" pitchFamily="50" charset="-128"/>
                <a:cs typeface="Times New Roman"/>
              </a:endParaRPr>
            </a:p>
          </p:txBody>
        </p:sp>
        <p:cxnSp>
          <p:nvCxnSpPr>
            <p:cNvPr id="52" name="カギ線コネクタ 51"/>
            <p:cNvCxnSpPr>
              <a:stCxn id="41" idx="1"/>
              <a:endCxn id="48" idx="0"/>
            </p:cNvCxnSpPr>
            <p:nvPr/>
          </p:nvCxnSpPr>
          <p:spPr>
            <a:xfrm rot="10800000" flipV="1">
              <a:off x="6518647" y="5134345"/>
              <a:ext cx="180975" cy="591136"/>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カギ線コネクタ 52"/>
            <p:cNvCxnSpPr>
              <a:stCxn id="41" idx="2"/>
              <a:endCxn id="47" idx="0"/>
            </p:cNvCxnSpPr>
            <p:nvPr/>
          </p:nvCxnSpPr>
          <p:spPr>
            <a:xfrm rot="16200000" flipH="1">
              <a:off x="7749400" y="4982336"/>
              <a:ext cx="354307" cy="110785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19</a:t>
            </a:fld>
            <a:endParaRPr kumimoji="1" lang="ja-JP" altLang="en-US"/>
          </a:p>
        </p:txBody>
      </p:sp>
    </p:spTree>
    <p:extLst>
      <p:ext uri="{BB962C8B-B14F-4D97-AF65-F5344CB8AC3E}">
        <p14:creationId xmlns:p14="http://schemas.microsoft.com/office/powerpoint/2010/main" val="291949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3616348" y="5373215"/>
            <a:ext cx="5305724" cy="1323375"/>
          </a:xfrm>
          <a:prstGeom prst="roundRect">
            <a:avLst>
              <a:gd name="adj" fmla="val 1967"/>
            </a:avLst>
          </a:prstGeom>
          <a:solidFill>
            <a:srgbClr val="FDF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3635896" y="3450208"/>
            <a:ext cx="5310236" cy="1787500"/>
          </a:xfrm>
          <a:prstGeom prst="roundRect">
            <a:avLst>
              <a:gd name="adj" fmla="val 1967"/>
            </a:avLst>
          </a:prstGeom>
          <a:solidFill>
            <a:srgbClr val="FDF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999557" y="908720"/>
            <a:ext cx="7965055" cy="1368152"/>
          </a:xfrm>
          <a:prstGeom prst="roundRect">
            <a:avLst>
              <a:gd name="adj" fmla="val 1967"/>
            </a:avLst>
          </a:prstGeom>
          <a:solidFill>
            <a:srgbClr val="DD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10"/>
          <p:cNvSpPr>
            <a:spLocks noChangeArrowheads="1"/>
          </p:cNvSpPr>
          <p:nvPr/>
        </p:nvSpPr>
        <p:spPr bwMode="auto">
          <a:xfrm>
            <a:off x="0" y="-2187"/>
            <a:ext cx="9144000" cy="584775"/>
          </a:xfrm>
          <a:prstGeom prst="rect">
            <a:avLst/>
          </a:prstGeom>
          <a:solidFill>
            <a:srgbClr val="0070C0"/>
          </a:solidFill>
          <a:ln>
            <a:noFill/>
          </a:ln>
          <a:extLst/>
        </p:spPr>
        <p:txBody>
          <a:bodyPr wrap="square">
            <a:spAutoFit/>
          </a:bodyPr>
          <a:lstStyle/>
          <a:p>
            <a:r>
              <a:rPr lang="ja-JP" altLang="en-US" sz="2400" b="1" dirty="0">
                <a:solidFill>
                  <a:schemeClr val="bg1"/>
                </a:solidFill>
                <a:latin typeface="Meiryo UI" pitchFamily="50" charset="-128"/>
                <a:ea typeface="Meiryo UI" pitchFamily="50" charset="-128"/>
                <a:cs typeface="Meiryo UI" pitchFamily="50" charset="-128"/>
              </a:rPr>
              <a:t>　</a:t>
            </a:r>
            <a:r>
              <a:rPr lang="ja-JP" altLang="en-US" sz="2800" b="1" dirty="0" smtClean="0">
                <a:solidFill>
                  <a:schemeClr val="bg1"/>
                </a:solidFill>
                <a:latin typeface="Meiryo UI" pitchFamily="50" charset="-128"/>
                <a:ea typeface="Meiryo UI" pitchFamily="50" charset="-128"/>
                <a:cs typeface="Meiryo UI" pitchFamily="50" charset="-128"/>
              </a:rPr>
              <a:t>大阪府都市基盤施設</a:t>
            </a:r>
            <a:r>
              <a:rPr lang="ja-JP" altLang="en-US" sz="2800" b="1" dirty="0">
                <a:solidFill>
                  <a:schemeClr val="bg1"/>
                </a:solidFill>
                <a:latin typeface="Meiryo UI" pitchFamily="50" charset="-128"/>
                <a:ea typeface="Meiryo UI" pitchFamily="50" charset="-128"/>
                <a:cs typeface="Meiryo UI" pitchFamily="50" charset="-128"/>
              </a:rPr>
              <a:t>長寿命化</a:t>
            </a:r>
            <a:r>
              <a:rPr lang="ja-JP" altLang="en-US" sz="2800" b="1" dirty="0" smtClean="0">
                <a:solidFill>
                  <a:schemeClr val="bg1"/>
                </a:solidFill>
                <a:latin typeface="Meiryo UI" pitchFamily="50" charset="-128"/>
                <a:ea typeface="Meiryo UI" pitchFamily="50" charset="-128"/>
                <a:cs typeface="Meiryo UI" pitchFamily="50" charset="-128"/>
              </a:rPr>
              <a:t>計画</a:t>
            </a:r>
            <a:r>
              <a:rPr lang="ja-JP" altLang="en-US" sz="3200" b="1" dirty="0" smtClean="0">
                <a:solidFill>
                  <a:schemeClr val="bg1"/>
                </a:solidFill>
                <a:latin typeface="Meiryo UI" pitchFamily="50" charset="-128"/>
                <a:ea typeface="Meiryo UI" pitchFamily="50" charset="-128"/>
                <a:cs typeface="Meiryo UI" pitchFamily="50" charset="-128"/>
              </a:rPr>
              <a:t>　</a:t>
            </a:r>
            <a:r>
              <a:rPr lang="ja-JP" altLang="en-US" sz="2400" b="1" dirty="0" smtClean="0">
                <a:solidFill>
                  <a:schemeClr val="bg1"/>
                </a:solidFill>
                <a:latin typeface="Meiryo UI" pitchFamily="50" charset="-128"/>
                <a:ea typeface="Meiryo UI" pitchFamily="50" charset="-128"/>
                <a:cs typeface="Meiryo UI" pitchFamily="50" charset="-128"/>
              </a:rPr>
              <a:t>平成</a:t>
            </a:r>
            <a:r>
              <a:rPr lang="en-US" altLang="ja-JP" sz="2400" b="1" dirty="0" smtClean="0">
                <a:solidFill>
                  <a:schemeClr val="bg1"/>
                </a:solidFill>
                <a:latin typeface="Meiryo UI" pitchFamily="50" charset="-128"/>
                <a:ea typeface="Meiryo UI" pitchFamily="50" charset="-128"/>
                <a:cs typeface="Meiryo UI" pitchFamily="50" charset="-128"/>
              </a:rPr>
              <a:t>27</a:t>
            </a:r>
            <a:r>
              <a:rPr lang="ja-JP" altLang="en-US" sz="2400" b="1" dirty="0" smtClean="0">
                <a:solidFill>
                  <a:schemeClr val="bg1"/>
                </a:solidFill>
                <a:latin typeface="Meiryo UI" pitchFamily="50" charset="-128"/>
                <a:ea typeface="Meiryo UI" pitchFamily="50" charset="-128"/>
                <a:cs typeface="Meiryo UI" pitchFamily="50" charset="-128"/>
              </a:rPr>
              <a:t>年</a:t>
            </a:r>
            <a:r>
              <a:rPr lang="ja-JP" altLang="en-US" sz="2400" b="1" dirty="0">
                <a:solidFill>
                  <a:schemeClr val="bg1"/>
                </a:solidFill>
                <a:latin typeface="Meiryo UI" pitchFamily="50" charset="-128"/>
                <a:ea typeface="Meiryo UI" pitchFamily="50" charset="-128"/>
                <a:cs typeface="Meiryo UI" pitchFamily="50" charset="-128"/>
              </a:rPr>
              <a:t>３</a:t>
            </a:r>
            <a:r>
              <a:rPr lang="ja-JP" altLang="en-US" sz="2400" b="1" dirty="0" smtClean="0">
                <a:solidFill>
                  <a:schemeClr val="bg1"/>
                </a:solidFill>
                <a:latin typeface="Meiryo UI" pitchFamily="50" charset="-128"/>
                <a:ea typeface="Meiryo UI" pitchFamily="50" charset="-128"/>
                <a:cs typeface="Meiryo UI" pitchFamily="50" charset="-128"/>
              </a:rPr>
              <a:t>月</a:t>
            </a:r>
            <a:endParaRPr lang="ja-JP" altLang="en-US" sz="2400" b="1" dirty="0">
              <a:solidFill>
                <a:schemeClr val="bg1"/>
              </a:solidFill>
              <a:latin typeface="Meiryo UI" pitchFamily="50" charset="-128"/>
              <a:ea typeface="Meiryo UI" pitchFamily="50" charset="-128"/>
              <a:cs typeface="Meiryo UI" pitchFamily="50" charset="-128"/>
            </a:endParaRPr>
          </a:p>
        </p:txBody>
      </p:sp>
      <p:sp>
        <p:nvSpPr>
          <p:cNvPr id="9" name="テキスト ボックス 8"/>
          <p:cNvSpPr txBox="1"/>
          <p:nvPr/>
        </p:nvSpPr>
        <p:spPr>
          <a:xfrm>
            <a:off x="3779912" y="3607296"/>
            <a:ext cx="5040560" cy="1543271"/>
          </a:xfrm>
          <a:prstGeom prst="rect">
            <a:avLst/>
          </a:prstGeom>
          <a:noFill/>
          <a:ln>
            <a:noFill/>
            <a:prstDash val="dash"/>
          </a:ln>
        </p:spPr>
        <p:txBody>
          <a:bodyPr wrap="square" lIns="65306" tIns="32653" rIns="65306" bIns="32653">
            <a:spAutoFit/>
          </a:bodyPr>
          <a:lstStyle/>
          <a:p>
            <a:pPr fontAlgn="auto">
              <a:spcBef>
                <a:spcPts val="0"/>
              </a:spcBef>
              <a:spcAft>
                <a:spcPts val="0"/>
              </a:spcAft>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致命的な不具合を見逃さない</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33400" indent="-533400" fontAlgn="auto">
              <a:spcBef>
                <a:spcPts val="0"/>
              </a:spcBef>
              <a:spcAft>
                <a:spcPts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・点検の充実、非破壊検査など新技術の導入</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予防保全をレベルアップする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33400" indent="-533400" fontAlgn="auto">
              <a:spcBef>
                <a:spcPts val="0"/>
              </a:spcBef>
              <a:spcAft>
                <a:spcPts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・点検データ蓄積などにより、予防保全を高度化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更新時期をしっかり見極める</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・各施設の更新判定フローを</a:t>
            </a:r>
            <a:r>
              <a:rPr lang="ja-JP" altLang="en-US"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設定</a:t>
            </a:r>
            <a:endParaRPr lang="en-US" altLang="ja-JP"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779912" y="5530021"/>
            <a:ext cx="5364088" cy="1198524"/>
          </a:xfrm>
          <a:prstGeom prst="rect">
            <a:avLst/>
          </a:prstGeom>
          <a:noFill/>
          <a:ln>
            <a:noFill/>
            <a:prstDash val="dash"/>
          </a:ln>
        </p:spPr>
        <p:txBody>
          <a:bodyPr lIns="65306" tIns="32653" rIns="65306" bIns="32653">
            <a:normAutofit/>
          </a:bodyPr>
          <a:lstStyle/>
          <a:p>
            <a:pPr marL="355600" indent="-355600" fontAlgn="auto">
              <a:spcBef>
                <a:spcPts val="0"/>
              </a:spcBef>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の育成と確保、技術力向上と継承の仕組みを</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構築</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55600" indent="-355600" fontAlgn="auto">
              <a:spcBef>
                <a:spcPts val="0"/>
              </a:spcBef>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が一体となった維持管理を実践する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444500" indent="-444500" fontAlgn="auto">
              <a:spcBef>
                <a:spcPts val="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・地域維持管理連携プラットフォームの構築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444500" indent="-444500" fontAlgn="auto">
              <a:spcBef>
                <a:spcPts val="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維持</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管理業務の改善を図る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160345" y="908720"/>
            <a:ext cx="667239" cy="2219300"/>
          </a:xfrm>
          <a:prstGeom prst="roundRect">
            <a:avLst>
              <a:gd name="adj" fmla="val 306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目　的</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916608" y="1138384"/>
            <a:ext cx="7776864" cy="896940"/>
          </a:xfrm>
          <a:prstGeom prst="rect">
            <a:avLst/>
          </a:prstGeom>
          <a:noFill/>
          <a:ln>
            <a:noFill/>
          </a:ln>
        </p:spPr>
        <p:txBody>
          <a:bodyPr wrap="square" lIns="65306" tIns="32653" rIns="65306" bIns="32653">
            <a:spAutoFit/>
          </a:bodyPr>
          <a:lstStyle/>
          <a:p>
            <a:pPr marL="355600" indent="-355600" fontAlgn="auto">
              <a:spcBef>
                <a:spcPts val="0"/>
              </a:spcBef>
              <a:spcAft>
                <a:spcPts val="600"/>
              </a:spcAft>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高度</a:t>
            </a:r>
            <a:r>
              <a:rPr lang="ja-JP" altLang="en-US" dirty="0">
                <a:latin typeface="Meiryo UI" panose="020B0604030504040204" pitchFamily="50" charset="-128"/>
                <a:ea typeface="Meiryo UI" panose="020B0604030504040204" pitchFamily="50" charset="-128"/>
                <a:cs typeface="Meiryo UI" panose="020B0604030504040204" pitchFamily="50" charset="-128"/>
              </a:rPr>
              <a:t>経済成長期に集中的に整備された都市基盤施設について、これまで</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の点検、補修などで蓄積</a:t>
            </a:r>
            <a:r>
              <a:rPr lang="ja-JP" altLang="en-US" dirty="0">
                <a:latin typeface="Meiryo UI" panose="020B0604030504040204" pitchFamily="50" charset="-128"/>
                <a:ea typeface="Meiryo UI" panose="020B0604030504040204" pitchFamily="50" charset="-128"/>
                <a:cs typeface="Meiryo UI" panose="020B0604030504040204" pitchFamily="50" charset="-128"/>
              </a:rPr>
              <a:t>されたデータを活用し、最新の専門的な知見に基づき、</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より一層</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戦略的な維持管理を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推進</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993157" y="2407940"/>
            <a:ext cx="7965055" cy="720080"/>
          </a:xfrm>
          <a:prstGeom prst="roundRect">
            <a:avLst>
              <a:gd name="adj" fmla="val 1967"/>
            </a:avLst>
          </a:prstGeom>
          <a:solidFill>
            <a:srgbClr val="DD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949040" y="2577561"/>
            <a:ext cx="7560840" cy="342943"/>
          </a:xfrm>
          <a:prstGeom prst="rect">
            <a:avLst/>
          </a:prstGeom>
          <a:noFill/>
          <a:ln>
            <a:noFill/>
          </a:ln>
        </p:spPr>
        <p:txBody>
          <a:bodyPr wrap="square" lIns="65306" tIns="32653" rIns="65306" bIns="32653">
            <a:spAutoFit/>
          </a:bodyPr>
          <a:lstStyle/>
          <a:p>
            <a:pPr fontAlgn="auto">
              <a:spcBef>
                <a:spcPts val="0"/>
              </a:spcBef>
              <a:spcAft>
                <a:spcPts val="600"/>
              </a:spcAf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毎に</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更新時期の見極めの考え方を明確化</a:t>
            </a:r>
            <a:r>
              <a:rPr lang="ja-JP" altLang="en-US"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し、将来の更新時期を</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平準化</a:t>
            </a:r>
            <a:endParaRPr lang="ja-JP" altLang="en-US"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160344" y="3429000"/>
            <a:ext cx="667239" cy="3312367"/>
          </a:xfrm>
          <a:prstGeom prst="roundRect">
            <a:avLst>
              <a:gd name="adj" fmla="val 3068"/>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基本方針</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a:xfrm>
            <a:off x="981077" y="3437508"/>
            <a:ext cx="2654819" cy="1800200"/>
          </a:xfrm>
          <a:prstGeom prst="roundRect">
            <a:avLst>
              <a:gd name="adj" fmla="val 1967"/>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352491" y="4005064"/>
            <a:ext cx="1935145" cy="646331"/>
          </a:xfrm>
          <a:prstGeom prst="rect">
            <a:avLst/>
          </a:prstGeom>
          <a:noFill/>
        </p:spPr>
        <p:txBody>
          <a:bodyPr wrap="non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効率的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・効果的</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維持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管理の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a:xfrm>
            <a:off x="961529" y="5373216"/>
            <a:ext cx="2654819" cy="1346943"/>
          </a:xfrm>
          <a:prstGeom prst="roundRect">
            <a:avLst>
              <a:gd name="adj" fmla="val 1967"/>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094408" y="5697324"/>
            <a:ext cx="2451312" cy="646331"/>
          </a:xfrm>
          <a:prstGeom prst="rect">
            <a:avLst/>
          </a:prstGeom>
          <a:noFill/>
        </p:spPr>
        <p:txBody>
          <a:bodyPr wrap="none" rtlCol="0">
            <a:spAutoFit/>
          </a:bodyPr>
          <a:lstStyle/>
          <a:p>
            <a:pPr fontAlgn="auto">
              <a:spcBef>
                <a:spcPts val="0"/>
              </a:spcBef>
              <a:spcAft>
                <a:spcPts val="0"/>
              </a:spcAft>
              <a:defRPr/>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持続</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可能</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な維持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管理</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仕組み</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の構築</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2</a:t>
            </a:fld>
            <a:endParaRPr kumimoji="1" lang="ja-JP" altLang="en-US"/>
          </a:p>
        </p:txBody>
      </p:sp>
    </p:spTree>
    <p:extLst>
      <p:ext uri="{BB962C8B-B14F-4D97-AF65-F5344CB8AC3E}">
        <p14:creationId xmlns:p14="http://schemas.microsoft.com/office/powerpoint/2010/main" val="3827948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≪河　川≫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土木構造物</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6096541"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例（河川施設）</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851760"/>
            <a:ext cx="8718516" cy="1135962"/>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二等辺三角形 4"/>
          <p:cNvSpPr/>
          <p:nvPr/>
        </p:nvSpPr>
        <p:spPr>
          <a:xfrm rot="10800000">
            <a:off x="2391691" y="5013176"/>
            <a:ext cx="4074000" cy="400690"/>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45972" y="3910504"/>
            <a:ext cx="8574500" cy="1077218"/>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施設名：河川護岸施設</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諸　元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護岸工</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抽出理由：</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洪水等による経年劣化・損傷により、施設の老朽化や河床低下の進行等により、部分的な補修では、施設の機能が発揮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できない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ため</a:t>
            </a:r>
          </a:p>
        </p:txBody>
      </p:sp>
      <p:sp>
        <p:nvSpPr>
          <p:cNvPr id="19" name="正方形/長方形 18"/>
          <p:cNvSpPr/>
          <p:nvPr/>
        </p:nvSpPr>
        <p:spPr>
          <a:xfrm>
            <a:off x="245972" y="5413868"/>
            <a:ext cx="8718516" cy="1406032"/>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≪現段階で更新を検討すべきものの</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95250"/>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・著しく老朽化が進行しており長寿命化が困難な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975" indent="-95250"/>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洪水等による経年劣化・損傷により、施設の老朽化や河床低下の進行等により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、部分的な補修では、施設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の機能が発揮できない（災害発生の恐れがある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1691" y="1199030"/>
            <a:ext cx="3692478" cy="259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矢印コネクタ 5"/>
          <p:cNvCxnSpPr/>
          <p:nvPr/>
        </p:nvCxnSpPr>
        <p:spPr>
          <a:xfrm flipV="1">
            <a:off x="3553581" y="2676719"/>
            <a:ext cx="864096" cy="325044"/>
          </a:xfrm>
          <a:prstGeom prst="straightConnector1">
            <a:avLst/>
          </a:prstGeom>
          <a:ln w="31750">
            <a:solidFill>
              <a:srgbClr val="FFFF00"/>
            </a:solidFill>
            <a:tailEnd type="arrow" w="sm" len="lg"/>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6260406" y="3098174"/>
            <a:ext cx="2706190" cy="523220"/>
          </a:xfrm>
          <a:prstGeom prst="rect">
            <a:avLst/>
          </a:prstGeom>
          <a:noFill/>
        </p:spPr>
        <p:txBody>
          <a:bodyPr wrap="none" rtlCol="0">
            <a:spAutoFit/>
          </a:bodyPr>
          <a:lstStyle/>
          <a:p>
            <a:r>
              <a:rPr lang="ja-JP" altLang="ja-JP" sz="1400" b="1" dirty="0">
                <a:latin typeface="Meiryo UI" panose="020B0604030504040204" pitchFamily="50" charset="-128"/>
                <a:ea typeface="Meiryo UI" panose="020B0604030504040204" pitchFamily="50" charset="-128"/>
                <a:cs typeface="Meiryo UI" panose="020B0604030504040204" pitchFamily="50" charset="-128"/>
              </a:rPr>
              <a:t>河床低下による基礎部分の損傷</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護岸</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上部にも損傷が拡大</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F40C712-AAA4-4C58-9D19-C3586795596B}" type="slidenum">
              <a:rPr kumimoji="1" lang="ja-JP" altLang="en-US" smtClean="0"/>
              <a:t>20</a:t>
            </a:fld>
            <a:endParaRPr kumimoji="1" lang="ja-JP" altLang="en-US"/>
          </a:p>
        </p:txBody>
      </p:sp>
    </p:spTree>
    <p:extLst>
      <p:ext uri="{BB962C8B-B14F-4D97-AF65-F5344CB8AC3E}">
        <p14:creationId xmlns:p14="http://schemas.microsoft.com/office/powerpoint/2010/main" val="461963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≪河　川≫　</a:t>
            </a:r>
            <a:r>
              <a:rPr lang="ja-JP" altLang="en-US" sz="32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設備</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の更新</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71493" y="2852936"/>
            <a:ext cx="388760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抽出結果</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4653472" y="2937644"/>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3277684959"/>
              </p:ext>
            </p:extLst>
          </p:nvPr>
        </p:nvGraphicFramePr>
        <p:xfrm>
          <a:off x="4716016" y="3234184"/>
          <a:ext cx="4375185" cy="2316480"/>
        </p:xfrm>
        <a:graphic>
          <a:graphicData uri="http://schemas.openxmlformats.org/drawingml/2006/table">
            <a:tbl>
              <a:tblPr firstRow="1" bandRow="1">
                <a:tableStyleId>{9DCAF9ED-07DC-4A11-8D7F-57B35C25682E}</a:tableStyleId>
              </a:tblPr>
              <a:tblGrid>
                <a:gridCol w="1161318"/>
                <a:gridCol w="1049878"/>
                <a:gridCol w="1012954"/>
                <a:gridCol w="1151035"/>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分類</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更新を検討すべき施設数</a:t>
                      </a:r>
                      <a:endParaRPr kumimoji="1"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512960">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防潮扉</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78</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5</a:t>
                      </a: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70840">
                <a:tc>
                  <a:txBody>
                    <a:bodyPr/>
                    <a:lstStyle/>
                    <a:p>
                      <a:pPr algn="ctr"/>
                      <a:r>
                        <a:rPr kumimoji="1" lang="ja-JP" altLang="en-US" sz="1600" b="0" baseline="0" dirty="0" smtClean="0">
                          <a:latin typeface="Meiryo UI" panose="020B0604030504040204" pitchFamily="50" charset="-128"/>
                          <a:ea typeface="Meiryo UI" panose="020B0604030504040204" pitchFamily="50" charset="-128"/>
                          <a:cs typeface="Meiryo UI" panose="020B0604030504040204" pitchFamily="50" charset="-128"/>
                        </a:rPr>
                        <a:t>遠隔監視システム</a:t>
                      </a:r>
                      <a:endPar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a:t>
                      </a:r>
                    </a:p>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70840">
                <a:tc>
                  <a:txBody>
                    <a:bodyPr/>
                    <a:lstStyle/>
                    <a:p>
                      <a:pPr algn="ctr"/>
                      <a:r>
                        <a:rPr kumimoji="1" lang="ja-JP" altLang="en-US" sz="1600" b="0" baseline="0" dirty="0" smtClean="0">
                          <a:latin typeface="Meiryo UI" panose="020B0604030504040204" pitchFamily="50" charset="-128"/>
                          <a:ea typeface="Meiryo UI" panose="020B0604030504040204" pitchFamily="50" charset="-128"/>
                          <a:cs typeface="Meiryo UI" panose="020B0604030504040204" pitchFamily="50" charset="-128"/>
                        </a:rPr>
                        <a:t>ダム設備</a:t>
                      </a:r>
                      <a:endParaRPr kumimoji="1" lang="en-US" altLang="ja-JP" sz="1600" b="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a:t>
                      </a:r>
                    </a:p>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13" name="角丸四角形 12"/>
          <p:cNvSpPr/>
          <p:nvPr/>
        </p:nvSpPr>
        <p:spPr>
          <a:xfrm>
            <a:off x="4716016" y="1171216"/>
            <a:ext cx="4391396" cy="1583277"/>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防潮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ラインの変更</a:t>
            </a: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構造物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の再構築</a:t>
            </a: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法令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、基準の変更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部品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確保困難</a:t>
            </a: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設備</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の陳腐化</a:t>
            </a: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構造物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の劣化</a:t>
            </a:r>
            <a:endParaRPr lang="ja-JP" altLang="en-US" sz="16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323528" y="1626863"/>
            <a:ext cx="4127679" cy="4143564"/>
            <a:chOff x="292970" y="237527"/>
            <a:chExt cx="3984495" cy="4040654"/>
          </a:xfrm>
        </p:grpSpPr>
        <p:sp>
          <p:nvSpPr>
            <p:cNvPr id="55" name="フローチャート : 端子 54"/>
            <p:cNvSpPr/>
            <p:nvPr/>
          </p:nvSpPr>
          <p:spPr>
            <a:xfrm>
              <a:off x="606689" y="237527"/>
              <a:ext cx="1152129" cy="349889"/>
            </a:xfrm>
            <a:prstGeom prst="flowChartTerminator">
              <a:avLst/>
            </a:prstGeom>
            <a:solidFill>
              <a:srgbClr val="F14124">
                <a:lumMod val="20000"/>
                <a:lumOff val="80000"/>
              </a:srgbClr>
            </a:solidFill>
            <a:ln w="15875" cap="flat" cmpd="sng" algn="ctr">
              <a:solidFill>
                <a:srgbClr val="4E67C8">
                  <a:shade val="50000"/>
                  <a:shade val="75000"/>
                  <a:satMod val="125000"/>
                  <a:lumMod val="75000"/>
                </a:srgbClr>
              </a:solidFill>
              <a:prstDash val="solid"/>
            </a:ln>
            <a:effectLst/>
          </p:spPr>
          <p:txBody>
            <a:bodyPr rtlCol="0" anchor="ctr"/>
            <a:lstStyle/>
            <a:p>
              <a:pPr algn="ctr">
                <a:lnSpc>
                  <a:spcPts val="1200"/>
                </a:lnSpc>
                <a:spcAft>
                  <a:spcPts val="0"/>
                </a:spcAft>
              </a:pPr>
              <a:r>
                <a:rPr lang="en-US" sz="1000" kern="1200" dirty="0">
                  <a:effectLst/>
                  <a:latin typeface="HG丸ｺﾞｼｯｸM-PRO"/>
                  <a:cs typeface="Meiryo UI"/>
                </a:rPr>
                <a:t>START</a:t>
              </a:r>
              <a:endParaRPr lang="ja-JP" sz="1200" dirty="0">
                <a:effectLst/>
                <a:latin typeface="ＭＳ Ｐゴシック"/>
                <a:cs typeface="ＭＳ Ｐゴシック"/>
              </a:endParaRPr>
            </a:p>
            <a:p>
              <a:pPr algn="just">
                <a:spcAft>
                  <a:spcPts val="0"/>
                </a:spcAft>
              </a:pPr>
              <a:r>
                <a:rPr lang="en-US" sz="1050" kern="100" dirty="0">
                  <a:effectLst/>
                  <a:latin typeface="Century"/>
                  <a:ea typeface="ＭＳ 明朝"/>
                  <a:cs typeface="Times New Roman"/>
                </a:rPr>
                <a:t> </a:t>
              </a:r>
              <a:endParaRPr lang="ja-JP" sz="1050" kern="100" dirty="0">
                <a:effectLst/>
                <a:latin typeface="Century"/>
                <a:ea typeface="ＭＳ 明朝"/>
                <a:cs typeface="Times New Roman"/>
              </a:endParaRPr>
            </a:p>
          </p:txBody>
        </p:sp>
        <p:sp>
          <p:nvSpPr>
            <p:cNvPr id="56" name="角丸四角形 55"/>
            <p:cNvSpPr/>
            <p:nvPr/>
          </p:nvSpPr>
          <p:spPr>
            <a:xfrm>
              <a:off x="606672" y="3929781"/>
              <a:ext cx="1152141" cy="348400"/>
            </a:xfrm>
            <a:prstGeom prst="roundRect">
              <a:avLst/>
            </a:prstGeom>
            <a:solidFill>
              <a:srgbClr val="F14124">
                <a:lumMod val="60000"/>
                <a:lumOff val="40000"/>
              </a:srgbClr>
            </a:solidFill>
            <a:ln w="15875" cap="flat" cmpd="sng" algn="ctr">
              <a:solidFill>
                <a:srgbClr val="4E67C8">
                  <a:shade val="50000"/>
                  <a:shade val="75000"/>
                  <a:satMod val="125000"/>
                  <a:lumMod val="75000"/>
                </a:srgbClr>
              </a:solidFill>
              <a:prstDash val="solid"/>
            </a:ln>
            <a:effectLst/>
          </p:spPr>
          <p:txBody>
            <a:bodyPr rtlCol="0" anchor="ctr"/>
            <a:lstStyle/>
            <a:p>
              <a:pPr algn="ctr">
                <a:lnSpc>
                  <a:spcPts val="1600"/>
                </a:lnSpc>
                <a:spcAft>
                  <a:spcPts val="0"/>
                </a:spcAft>
              </a:pPr>
              <a:r>
                <a:rPr lang="ja-JP" sz="1000" kern="1200" dirty="0">
                  <a:solidFill>
                    <a:srgbClr val="FFFFFF"/>
                  </a:solidFill>
                  <a:effectLst/>
                  <a:latin typeface="ＭＳ Ｐゴシック"/>
                  <a:ea typeface="HG丸ｺﾞｼｯｸM-PRO"/>
                  <a:cs typeface="Meiryo UI"/>
                </a:rPr>
                <a:t>補修等</a:t>
              </a:r>
              <a:endParaRPr lang="ja-JP" sz="1200" dirty="0">
                <a:effectLst/>
                <a:latin typeface="ＭＳ Ｐゴシック"/>
                <a:cs typeface="ＭＳ Ｐゴシック"/>
              </a:endParaRPr>
            </a:p>
          </p:txBody>
        </p:sp>
        <p:sp>
          <p:nvSpPr>
            <p:cNvPr id="57" name="角丸四角形 56"/>
            <p:cNvSpPr/>
            <p:nvPr/>
          </p:nvSpPr>
          <p:spPr>
            <a:xfrm>
              <a:off x="2950720" y="3945266"/>
              <a:ext cx="913236" cy="317009"/>
            </a:xfrm>
            <a:prstGeom prst="roundRect">
              <a:avLst/>
            </a:prstGeom>
            <a:solidFill>
              <a:srgbClr val="4E67C8"/>
            </a:solidFill>
            <a:ln w="15875" cap="flat" cmpd="sng" algn="ctr">
              <a:solidFill>
                <a:srgbClr val="4E67C8">
                  <a:shade val="50000"/>
                  <a:shade val="75000"/>
                  <a:satMod val="125000"/>
                  <a:lumMod val="75000"/>
                </a:srgbClr>
              </a:solidFill>
              <a:prstDash val="solid"/>
            </a:ln>
            <a:effectLst/>
          </p:spPr>
          <p:txBody>
            <a:bodyPr rtlCol="0" anchor="ctr"/>
            <a:lstStyle/>
            <a:p>
              <a:pPr algn="ctr">
                <a:lnSpc>
                  <a:spcPts val="1200"/>
                </a:lnSpc>
                <a:spcAft>
                  <a:spcPts val="0"/>
                </a:spcAft>
              </a:pPr>
              <a:r>
                <a:rPr lang="ja-JP" sz="1000" kern="1200">
                  <a:solidFill>
                    <a:srgbClr val="FFFFFF"/>
                  </a:solidFill>
                  <a:effectLst/>
                  <a:latin typeface="ＭＳ Ｐゴシック"/>
                  <a:ea typeface="HG丸ｺﾞｼｯｸM-PRO"/>
                  <a:cs typeface="Meiryo UI"/>
                </a:rPr>
                <a:t>更新</a:t>
              </a:r>
              <a:endParaRPr lang="ja-JP" sz="1200">
                <a:effectLst/>
                <a:latin typeface="ＭＳ Ｐゴシック"/>
                <a:cs typeface="ＭＳ Ｐゴシック"/>
              </a:endParaRPr>
            </a:p>
          </p:txBody>
        </p:sp>
        <p:sp>
          <p:nvSpPr>
            <p:cNvPr id="58" name="テキスト ボックス 11"/>
            <p:cNvSpPr txBox="1"/>
            <p:nvPr/>
          </p:nvSpPr>
          <p:spPr>
            <a:xfrm>
              <a:off x="2152207" y="1021353"/>
              <a:ext cx="425843" cy="290128"/>
            </a:xfrm>
            <a:prstGeom prst="rect">
              <a:avLst/>
            </a:prstGeom>
            <a:noFill/>
          </p:spPr>
          <p:txBody>
            <a:bodyPr wrap="none" rtlCol="0">
              <a:spAutoFit/>
            </a:bodyPr>
            <a:lstStyle/>
            <a:p>
              <a:pPr>
                <a:lnSpc>
                  <a:spcPts val="1600"/>
                </a:lnSpc>
                <a:spcAft>
                  <a:spcPts val="0"/>
                </a:spcAft>
              </a:pPr>
              <a:r>
                <a:rPr lang="ja-JP" sz="1000" kern="1200">
                  <a:solidFill>
                    <a:srgbClr val="000000"/>
                  </a:solidFill>
                  <a:effectLst/>
                  <a:latin typeface="ＭＳ Ｐゴシック"/>
                  <a:ea typeface="HG丸ｺﾞｼｯｸM-PRO"/>
                  <a:cs typeface="Meiryo UI"/>
                </a:rPr>
                <a:t>必要</a:t>
              </a:r>
              <a:endParaRPr lang="ja-JP" sz="1200">
                <a:effectLst/>
                <a:latin typeface="ＭＳ Ｐゴシック"/>
                <a:cs typeface="ＭＳ Ｐゴシック"/>
              </a:endParaRPr>
            </a:p>
          </p:txBody>
        </p:sp>
        <p:sp>
          <p:nvSpPr>
            <p:cNvPr id="59" name="テキスト ボックス 12"/>
            <p:cNvSpPr txBox="1"/>
            <p:nvPr/>
          </p:nvSpPr>
          <p:spPr>
            <a:xfrm>
              <a:off x="2154380" y="1759288"/>
              <a:ext cx="425843" cy="290128"/>
            </a:xfrm>
            <a:prstGeom prst="rect">
              <a:avLst/>
            </a:prstGeom>
            <a:noFill/>
          </p:spPr>
          <p:txBody>
            <a:bodyPr wrap="none" rtlCol="0">
              <a:spAutoFit/>
            </a:bodyPr>
            <a:lstStyle/>
            <a:p>
              <a:pPr>
                <a:lnSpc>
                  <a:spcPts val="1600"/>
                </a:lnSpc>
                <a:spcAft>
                  <a:spcPts val="0"/>
                </a:spcAft>
              </a:pPr>
              <a:r>
                <a:rPr lang="ja-JP" sz="1000" kern="1200">
                  <a:solidFill>
                    <a:srgbClr val="000000"/>
                  </a:solidFill>
                  <a:effectLst/>
                  <a:latin typeface="ＭＳ Ｐゴシック"/>
                  <a:ea typeface="HG丸ｺﾞｼｯｸM-PRO"/>
                  <a:cs typeface="Meiryo UI"/>
                </a:rPr>
                <a:t>必要</a:t>
              </a:r>
              <a:endParaRPr lang="ja-JP" sz="1200">
                <a:effectLst/>
                <a:latin typeface="ＭＳ Ｐゴシック"/>
                <a:cs typeface="ＭＳ Ｐゴシック"/>
              </a:endParaRPr>
            </a:p>
          </p:txBody>
        </p:sp>
        <p:sp>
          <p:nvSpPr>
            <p:cNvPr id="60" name="テキスト ボックス 13"/>
            <p:cNvSpPr txBox="1"/>
            <p:nvPr/>
          </p:nvSpPr>
          <p:spPr>
            <a:xfrm>
              <a:off x="1136142" y="1192088"/>
              <a:ext cx="425843" cy="290128"/>
            </a:xfrm>
            <a:prstGeom prst="rect">
              <a:avLst/>
            </a:prstGeom>
            <a:noFill/>
          </p:spPr>
          <p:txBody>
            <a:bodyPr wrap="none" rtlCol="0">
              <a:spAutoFit/>
            </a:bodyPr>
            <a:lstStyle/>
            <a:p>
              <a:pPr>
                <a:lnSpc>
                  <a:spcPts val="1600"/>
                </a:lnSpc>
                <a:spcAft>
                  <a:spcPts val="0"/>
                </a:spcAft>
              </a:pPr>
              <a:r>
                <a:rPr lang="ja-JP" sz="1000" kern="1200">
                  <a:solidFill>
                    <a:srgbClr val="000000"/>
                  </a:solidFill>
                  <a:effectLst/>
                  <a:latin typeface="ＭＳ Ｐゴシック"/>
                  <a:ea typeface="HG丸ｺﾞｼｯｸM-PRO"/>
                  <a:cs typeface="Meiryo UI"/>
                </a:rPr>
                <a:t>不要</a:t>
              </a:r>
              <a:endParaRPr lang="ja-JP" sz="1200">
                <a:effectLst/>
                <a:latin typeface="ＭＳ Ｐゴシック"/>
                <a:cs typeface="ＭＳ Ｐゴシック"/>
              </a:endParaRPr>
            </a:p>
          </p:txBody>
        </p:sp>
        <p:sp>
          <p:nvSpPr>
            <p:cNvPr id="61" name="テキスト ボックス 14"/>
            <p:cNvSpPr txBox="1"/>
            <p:nvPr/>
          </p:nvSpPr>
          <p:spPr>
            <a:xfrm>
              <a:off x="1136142" y="1909299"/>
              <a:ext cx="425843" cy="290128"/>
            </a:xfrm>
            <a:prstGeom prst="rect">
              <a:avLst/>
            </a:prstGeom>
            <a:noFill/>
          </p:spPr>
          <p:txBody>
            <a:bodyPr wrap="none" rtlCol="0">
              <a:spAutoFit/>
            </a:bodyPr>
            <a:lstStyle/>
            <a:p>
              <a:pPr>
                <a:lnSpc>
                  <a:spcPts val="1600"/>
                </a:lnSpc>
                <a:spcAft>
                  <a:spcPts val="0"/>
                </a:spcAft>
              </a:pPr>
              <a:r>
                <a:rPr lang="ja-JP" sz="1000" kern="1200">
                  <a:solidFill>
                    <a:srgbClr val="000000"/>
                  </a:solidFill>
                  <a:effectLst/>
                  <a:latin typeface="ＭＳ Ｐゴシック"/>
                  <a:ea typeface="HG丸ｺﾞｼｯｸM-PRO"/>
                  <a:cs typeface="Meiryo UI"/>
                </a:rPr>
                <a:t>不要</a:t>
              </a:r>
              <a:endParaRPr lang="ja-JP" sz="1200">
                <a:effectLst/>
                <a:latin typeface="ＭＳ Ｐゴシック"/>
                <a:cs typeface="ＭＳ Ｐゴシック"/>
              </a:endParaRPr>
            </a:p>
          </p:txBody>
        </p:sp>
        <p:sp>
          <p:nvSpPr>
            <p:cNvPr id="62" name="角丸四角形 61"/>
            <p:cNvSpPr/>
            <p:nvPr/>
          </p:nvSpPr>
          <p:spPr>
            <a:xfrm>
              <a:off x="2677985" y="902229"/>
              <a:ext cx="913236" cy="337364"/>
            </a:xfrm>
            <a:prstGeom prst="roundRect">
              <a:avLst/>
            </a:prstGeom>
            <a:solidFill>
              <a:srgbClr val="4E67C8"/>
            </a:solidFill>
            <a:ln w="15875" cap="flat" cmpd="sng" algn="ctr">
              <a:solidFill>
                <a:srgbClr val="4E67C8">
                  <a:shade val="50000"/>
                  <a:shade val="75000"/>
                  <a:satMod val="125000"/>
                  <a:lumMod val="75000"/>
                </a:srgbClr>
              </a:solidFill>
              <a:prstDash val="solid"/>
            </a:ln>
            <a:effectLst/>
          </p:spPr>
          <p:txBody>
            <a:bodyPr rtlCol="0" anchor="ctr"/>
            <a:lstStyle/>
            <a:p>
              <a:pPr algn="ctr">
                <a:lnSpc>
                  <a:spcPts val="1200"/>
                </a:lnSpc>
                <a:spcAft>
                  <a:spcPts val="0"/>
                </a:spcAft>
              </a:pPr>
              <a:r>
                <a:rPr lang="ja-JP" sz="1000" kern="1200">
                  <a:solidFill>
                    <a:srgbClr val="FFFFFF"/>
                  </a:solidFill>
                  <a:effectLst/>
                  <a:latin typeface="ＭＳ Ｐゴシック"/>
                  <a:ea typeface="HG丸ｺﾞｼｯｸM-PRO"/>
                  <a:cs typeface="Meiryo UI"/>
                </a:rPr>
                <a:t>更新</a:t>
              </a:r>
              <a:endParaRPr lang="ja-JP" sz="1200">
                <a:effectLst/>
                <a:latin typeface="ＭＳ Ｐゴシック"/>
                <a:cs typeface="ＭＳ Ｐゴシック"/>
              </a:endParaRPr>
            </a:p>
          </p:txBody>
        </p:sp>
        <p:sp>
          <p:nvSpPr>
            <p:cNvPr id="63" name="角丸四角形 62"/>
            <p:cNvSpPr/>
            <p:nvPr/>
          </p:nvSpPr>
          <p:spPr>
            <a:xfrm>
              <a:off x="311718" y="890661"/>
              <a:ext cx="1745773" cy="353047"/>
            </a:xfrm>
            <a:prstGeom prst="roundRect">
              <a:avLst/>
            </a:prstGeom>
            <a:solidFill>
              <a:srgbClr val="A7EA52">
                <a:lumMod val="60000"/>
                <a:lumOff val="40000"/>
              </a:srgbClr>
            </a:solidFill>
            <a:ln w="15875" cap="flat" cmpd="sng" algn="ctr">
              <a:solidFill>
                <a:srgbClr val="4E67C8">
                  <a:shade val="50000"/>
                  <a:shade val="75000"/>
                  <a:satMod val="125000"/>
                  <a:lumMod val="75000"/>
                </a:srgbClr>
              </a:solidFill>
              <a:prstDash val="solid"/>
            </a:ln>
            <a:effectLst/>
          </p:spPr>
          <p:txBody>
            <a:bodyPr rtlCol="0" anchor="ctr"/>
            <a:lstStyle/>
            <a:p>
              <a:pPr algn="ctr">
                <a:lnSpc>
                  <a:spcPts val="1200"/>
                </a:lnSpc>
                <a:spcAft>
                  <a:spcPts val="0"/>
                </a:spcAft>
              </a:pPr>
              <a:r>
                <a:rPr lang="ja-JP" sz="1000" kern="1200" dirty="0">
                  <a:solidFill>
                    <a:srgbClr val="000000"/>
                  </a:solidFill>
                  <a:effectLst/>
                  <a:latin typeface="ＭＳ Ｐゴシック"/>
                  <a:ea typeface="HG丸ｺﾞｼｯｸM-PRO"/>
                  <a:cs typeface="Meiryo UI"/>
                </a:rPr>
                <a:t>社会的要因による更新</a:t>
              </a:r>
              <a:endParaRPr lang="ja-JP" sz="1200" dirty="0">
                <a:effectLst/>
                <a:latin typeface="ＭＳ Ｐゴシック"/>
                <a:cs typeface="ＭＳ Ｐゴシック"/>
              </a:endParaRPr>
            </a:p>
          </p:txBody>
        </p:sp>
        <p:sp>
          <p:nvSpPr>
            <p:cNvPr id="64" name="角丸四角形 63"/>
            <p:cNvSpPr/>
            <p:nvPr/>
          </p:nvSpPr>
          <p:spPr>
            <a:xfrm>
              <a:off x="2677985" y="1631773"/>
              <a:ext cx="913236" cy="326289"/>
            </a:xfrm>
            <a:prstGeom prst="roundRect">
              <a:avLst/>
            </a:prstGeom>
            <a:solidFill>
              <a:srgbClr val="4E67C8"/>
            </a:solidFill>
            <a:ln w="15875" cap="flat" cmpd="sng" algn="ctr">
              <a:solidFill>
                <a:srgbClr val="4E67C8">
                  <a:shade val="50000"/>
                  <a:shade val="75000"/>
                  <a:satMod val="125000"/>
                  <a:lumMod val="75000"/>
                </a:srgbClr>
              </a:solidFill>
              <a:prstDash val="solid"/>
            </a:ln>
            <a:effectLst/>
          </p:spPr>
          <p:txBody>
            <a:bodyPr rtlCol="0" anchor="ctr"/>
            <a:lstStyle/>
            <a:p>
              <a:pPr algn="ctr">
                <a:lnSpc>
                  <a:spcPts val="1200"/>
                </a:lnSpc>
                <a:spcAft>
                  <a:spcPts val="0"/>
                </a:spcAft>
              </a:pPr>
              <a:r>
                <a:rPr lang="ja-JP" sz="1000" kern="1200">
                  <a:solidFill>
                    <a:srgbClr val="FFFFFF"/>
                  </a:solidFill>
                  <a:effectLst/>
                  <a:latin typeface="ＭＳ Ｐゴシック"/>
                  <a:ea typeface="HG丸ｺﾞｼｯｸM-PRO"/>
                  <a:cs typeface="Meiryo UI"/>
                </a:rPr>
                <a:t>更新</a:t>
              </a:r>
              <a:endParaRPr lang="ja-JP" sz="1200">
                <a:effectLst/>
                <a:latin typeface="ＭＳ Ｐゴシック"/>
                <a:cs typeface="ＭＳ Ｐゴシック"/>
              </a:endParaRPr>
            </a:p>
          </p:txBody>
        </p:sp>
        <p:sp>
          <p:nvSpPr>
            <p:cNvPr id="65" name="角丸四角形 64"/>
            <p:cNvSpPr/>
            <p:nvPr/>
          </p:nvSpPr>
          <p:spPr>
            <a:xfrm>
              <a:off x="311717" y="1613070"/>
              <a:ext cx="1745798" cy="370917"/>
            </a:xfrm>
            <a:prstGeom prst="roundRect">
              <a:avLst/>
            </a:prstGeom>
            <a:solidFill>
              <a:srgbClr val="A7EA52">
                <a:lumMod val="60000"/>
                <a:lumOff val="40000"/>
              </a:srgbClr>
            </a:solidFill>
            <a:ln w="15875" cap="flat" cmpd="sng" algn="ctr">
              <a:solidFill>
                <a:srgbClr val="4E67C8">
                  <a:shade val="50000"/>
                  <a:shade val="75000"/>
                  <a:satMod val="125000"/>
                  <a:lumMod val="75000"/>
                </a:srgbClr>
              </a:solidFill>
              <a:prstDash val="solid"/>
            </a:ln>
            <a:effectLst/>
          </p:spPr>
          <p:txBody>
            <a:bodyPr rtlCol="0" anchor="ctr"/>
            <a:lstStyle/>
            <a:p>
              <a:pPr algn="ctr">
                <a:lnSpc>
                  <a:spcPts val="1200"/>
                </a:lnSpc>
                <a:spcAft>
                  <a:spcPts val="0"/>
                </a:spcAft>
              </a:pPr>
              <a:r>
                <a:rPr lang="ja-JP" sz="1000" kern="1200">
                  <a:solidFill>
                    <a:srgbClr val="000000"/>
                  </a:solidFill>
                  <a:effectLst/>
                  <a:latin typeface="ＭＳ Ｐゴシック"/>
                  <a:ea typeface="HG丸ｺﾞｼｯｸM-PRO"/>
                  <a:cs typeface="Meiryo UI"/>
                </a:rPr>
                <a:t>機能的要因による更新</a:t>
              </a:r>
              <a:endParaRPr lang="ja-JP" sz="1200">
                <a:effectLst/>
                <a:latin typeface="ＭＳ Ｐゴシック"/>
                <a:cs typeface="ＭＳ Ｐゴシック"/>
              </a:endParaRPr>
            </a:p>
          </p:txBody>
        </p:sp>
        <p:sp>
          <p:nvSpPr>
            <p:cNvPr id="66" name="角丸四角形 65"/>
            <p:cNvSpPr/>
            <p:nvPr/>
          </p:nvSpPr>
          <p:spPr>
            <a:xfrm>
              <a:off x="311716" y="2292142"/>
              <a:ext cx="1745773" cy="405814"/>
            </a:xfrm>
            <a:prstGeom prst="roundRect">
              <a:avLst/>
            </a:prstGeom>
            <a:solidFill>
              <a:srgbClr val="A7EA52">
                <a:lumMod val="60000"/>
                <a:lumOff val="40000"/>
              </a:srgbClr>
            </a:solidFill>
            <a:ln w="15875" cap="flat" cmpd="sng" algn="ctr">
              <a:solidFill>
                <a:srgbClr val="4E67C8">
                  <a:shade val="50000"/>
                  <a:shade val="75000"/>
                  <a:satMod val="125000"/>
                  <a:lumMod val="75000"/>
                </a:srgbClr>
              </a:solidFill>
              <a:prstDash val="solid"/>
            </a:ln>
            <a:effectLst/>
          </p:spPr>
          <p:txBody>
            <a:bodyPr rtlCol="0" anchor="ctr"/>
            <a:lstStyle/>
            <a:p>
              <a:pPr algn="ctr">
                <a:lnSpc>
                  <a:spcPts val="1200"/>
                </a:lnSpc>
                <a:spcAft>
                  <a:spcPts val="0"/>
                </a:spcAft>
              </a:pPr>
              <a:r>
                <a:rPr lang="ja-JP" sz="1000" kern="1200">
                  <a:solidFill>
                    <a:srgbClr val="000000"/>
                  </a:solidFill>
                  <a:effectLst/>
                  <a:latin typeface="ＭＳ Ｐゴシック"/>
                  <a:ea typeface="HG丸ｺﾞｼｯｸM-PRO"/>
                  <a:cs typeface="Meiryo UI"/>
                </a:rPr>
                <a:t>物理的要因による更新</a:t>
              </a:r>
              <a:endParaRPr lang="ja-JP" sz="1200">
                <a:effectLst/>
                <a:latin typeface="ＭＳ Ｐゴシック"/>
                <a:cs typeface="ＭＳ Ｐゴシック"/>
              </a:endParaRPr>
            </a:p>
          </p:txBody>
        </p:sp>
        <p:sp>
          <p:nvSpPr>
            <p:cNvPr id="67" name="角丸四角形 66"/>
            <p:cNvSpPr/>
            <p:nvPr/>
          </p:nvSpPr>
          <p:spPr>
            <a:xfrm>
              <a:off x="292970" y="3278620"/>
              <a:ext cx="1779564" cy="299783"/>
            </a:xfrm>
            <a:prstGeom prst="roundRect">
              <a:avLst/>
            </a:prstGeom>
            <a:solidFill>
              <a:srgbClr val="FF0000"/>
            </a:solidFill>
            <a:ln w="15875" cap="flat" cmpd="sng" algn="ctr">
              <a:solidFill>
                <a:srgbClr val="4E67C8">
                  <a:shade val="50000"/>
                  <a:shade val="75000"/>
                  <a:satMod val="125000"/>
                  <a:lumMod val="75000"/>
                </a:srgbClr>
              </a:solidFill>
              <a:prstDash val="solid"/>
            </a:ln>
            <a:effectLst/>
          </p:spPr>
          <p:txBody>
            <a:bodyPr rtlCol="0" anchor="ctr"/>
            <a:lstStyle/>
            <a:p>
              <a:pPr algn="ctr">
                <a:lnSpc>
                  <a:spcPts val="1200"/>
                </a:lnSpc>
                <a:spcAft>
                  <a:spcPts val="0"/>
                </a:spcAft>
              </a:pPr>
              <a:r>
                <a:rPr lang="ja-JP" sz="1000" kern="1200">
                  <a:solidFill>
                    <a:srgbClr val="FFFFFF"/>
                  </a:solidFill>
                  <a:effectLst/>
                  <a:latin typeface="ＭＳ Ｐゴシック"/>
                  <a:ea typeface="HG丸ｺﾞｼｯｸM-PRO"/>
                  <a:cs typeface="Meiryo UI"/>
                </a:rPr>
                <a:t>ＬＣＣ・総合評価</a:t>
              </a:r>
              <a:endParaRPr lang="ja-JP" sz="1200">
                <a:effectLst/>
                <a:latin typeface="ＭＳ Ｐゴシック"/>
                <a:cs typeface="ＭＳ Ｐゴシック"/>
              </a:endParaRPr>
            </a:p>
          </p:txBody>
        </p:sp>
        <p:cxnSp>
          <p:nvCxnSpPr>
            <p:cNvPr id="68" name="直線矢印コネクタ 67"/>
            <p:cNvCxnSpPr>
              <a:stCxn id="55" idx="2"/>
              <a:endCxn id="63" idx="0"/>
            </p:cNvCxnSpPr>
            <p:nvPr/>
          </p:nvCxnSpPr>
          <p:spPr>
            <a:xfrm>
              <a:off x="1182753" y="587416"/>
              <a:ext cx="1851" cy="303245"/>
            </a:xfrm>
            <a:prstGeom prst="straightConnector1">
              <a:avLst/>
            </a:prstGeom>
            <a:noFill/>
            <a:ln w="19050" cap="flat" cmpd="sng" algn="ctr">
              <a:solidFill>
                <a:srgbClr val="4E67C8"/>
              </a:solidFill>
              <a:prstDash val="solid"/>
              <a:headEnd type="none" w="med" len="med"/>
              <a:tailEnd type="triangle" w="lg" len="med"/>
            </a:ln>
            <a:effectLst/>
          </p:spPr>
        </p:cxnSp>
        <p:cxnSp>
          <p:nvCxnSpPr>
            <p:cNvPr id="69" name="直線矢印コネクタ 68"/>
            <p:cNvCxnSpPr>
              <a:stCxn id="63" idx="2"/>
              <a:endCxn id="65" idx="0"/>
            </p:cNvCxnSpPr>
            <p:nvPr/>
          </p:nvCxnSpPr>
          <p:spPr>
            <a:xfrm>
              <a:off x="1184605" y="1243708"/>
              <a:ext cx="12" cy="369362"/>
            </a:xfrm>
            <a:prstGeom prst="straightConnector1">
              <a:avLst/>
            </a:prstGeom>
            <a:noFill/>
            <a:ln w="19050" cap="flat" cmpd="sng" algn="ctr">
              <a:solidFill>
                <a:srgbClr val="4E67C8"/>
              </a:solidFill>
              <a:prstDash val="solid"/>
              <a:headEnd type="none" w="med" len="med"/>
              <a:tailEnd type="triangle" w="lg" len="med"/>
            </a:ln>
            <a:effectLst/>
          </p:spPr>
        </p:cxnSp>
        <p:cxnSp>
          <p:nvCxnSpPr>
            <p:cNvPr id="70" name="直線矢印コネクタ 69"/>
            <p:cNvCxnSpPr>
              <a:stCxn id="65" idx="2"/>
              <a:endCxn id="66" idx="0"/>
            </p:cNvCxnSpPr>
            <p:nvPr/>
          </p:nvCxnSpPr>
          <p:spPr>
            <a:xfrm>
              <a:off x="1184588" y="1983948"/>
              <a:ext cx="15" cy="308193"/>
            </a:xfrm>
            <a:prstGeom prst="straightConnector1">
              <a:avLst/>
            </a:prstGeom>
            <a:noFill/>
            <a:ln w="19050" cap="flat" cmpd="sng" algn="ctr">
              <a:solidFill>
                <a:srgbClr val="4E67C8"/>
              </a:solidFill>
              <a:prstDash val="solid"/>
              <a:headEnd type="none" w="med" len="med"/>
              <a:tailEnd type="triangle" w="lg" len="med"/>
            </a:ln>
            <a:effectLst/>
          </p:spPr>
        </p:cxnSp>
        <p:cxnSp>
          <p:nvCxnSpPr>
            <p:cNvPr id="71" name="直線矢印コネクタ 70"/>
            <p:cNvCxnSpPr>
              <a:stCxn id="63" idx="3"/>
              <a:endCxn id="62" idx="1"/>
            </p:cNvCxnSpPr>
            <p:nvPr/>
          </p:nvCxnSpPr>
          <p:spPr>
            <a:xfrm>
              <a:off x="2057491" y="1067184"/>
              <a:ext cx="620494" cy="3726"/>
            </a:xfrm>
            <a:prstGeom prst="straightConnector1">
              <a:avLst/>
            </a:prstGeom>
            <a:noFill/>
            <a:ln w="19050" cap="flat" cmpd="sng" algn="ctr">
              <a:solidFill>
                <a:srgbClr val="4E67C8"/>
              </a:solidFill>
              <a:prstDash val="solid"/>
              <a:headEnd type="none" w="med" len="med"/>
              <a:tailEnd type="triangle" w="lg" len="med"/>
            </a:ln>
            <a:effectLst/>
          </p:spPr>
        </p:cxnSp>
        <p:cxnSp>
          <p:nvCxnSpPr>
            <p:cNvPr id="72" name="直線矢印コネクタ 71"/>
            <p:cNvCxnSpPr>
              <a:stCxn id="65" idx="3"/>
              <a:endCxn id="64" idx="1"/>
            </p:cNvCxnSpPr>
            <p:nvPr/>
          </p:nvCxnSpPr>
          <p:spPr>
            <a:xfrm flipV="1">
              <a:off x="2057515" y="1794917"/>
              <a:ext cx="620470" cy="3611"/>
            </a:xfrm>
            <a:prstGeom prst="straightConnector1">
              <a:avLst/>
            </a:prstGeom>
            <a:noFill/>
            <a:ln w="19050" cap="flat" cmpd="sng" algn="ctr">
              <a:solidFill>
                <a:srgbClr val="4E67C8"/>
              </a:solidFill>
              <a:prstDash val="solid"/>
              <a:headEnd type="none" w="med" len="med"/>
              <a:tailEnd type="triangle" w="lg" len="med"/>
            </a:ln>
            <a:effectLst/>
          </p:spPr>
        </p:cxnSp>
        <p:cxnSp>
          <p:nvCxnSpPr>
            <p:cNvPr id="73" name="カギ線コネクタ 72"/>
            <p:cNvCxnSpPr>
              <a:stCxn id="67" idx="2"/>
              <a:endCxn id="56" idx="0"/>
            </p:cNvCxnSpPr>
            <p:nvPr/>
          </p:nvCxnSpPr>
          <p:spPr>
            <a:xfrm rot="5400000">
              <a:off x="1007059" y="3754087"/>
              <a:ext cx="351378" cy="10"/>
            </a:xfrm>
            <a:prstGeom prst="bentConnector3">
              <a:avLst/>
            </a:prstGeom>
            <a:noFill/>
            <a:ln w="19050" cap="flat" cmpd="sng" algn="ctr">
              <a:solidFill>
                <a:srgbClr val="4E67C8"/>
              </a:solidFill>
              <a:prstDash val="solid"/>
              <a:tailEnd type="triangle" w="lg" len="med"/>
            </a:ln>
            <a:effectLst/>
          </p:spPr>
        </p:cxnSp>
        <p:cxnSp>
          <p:nvCxnSpPr>
            <p:cNvPr id="74" name="カギ線コネクタ 73"/>
            <p:cNvCxnSpPr>
              <a:stCxn id="67" idx="2"/>
              <a:endCxn id="57" idx="0"/>
            </p:cNvCxnSpPr>
            <p:nvPr/>
          </p:nvCxnSpPr>
          <p:spPr>
            <a:xfrm rot="16200000" flipH="1">
              <a:off x="2111613" y="2649541"/>
              <a:ext cx="366863" cy="2224586"/>
            </a:xfrm>
            <a:prstGeom prst="bentConnector3">
              <a:avLst>
                <a:gd name="adj1" fmla="val 50000"/>
              </a:avLst>
            </a:prstGeom>
            <a:noFill/>
            <a:ln w="19050" cap="flat" cmpd="sng" algn="ctr">
              <a:solidFill>
                <a:srgbClr val="4E67C8"/>
              </a:solidFill>
              <a:prstDash val="solid"/>
              <a:tailEnd type="triangle" w="lg" len="med"/>
            </a:ln>
            <a:effectLst/>
          </p:spPr>
        </p:cxnSp>
        <p:cxnSp>
          <p:nvCxnSpPr>
            <p:cNvPr id="75" name="直線矢印コネクタ 74"/>
            <p:cNvCxnSpPr>
              <a:stCxn id="66" idx="2"/>
              <a:endCxn id="67" idx="0"/>
            </p:cNvCxnSpPr>
            <p:nvPr/>
          </p:nvCxnSpPr>
          <p:spPr>
            <a:xfrm flipH="1">
              <a:off x="1182752" y="2697956"/>
              <a:ext cx="1850" cy="580664"/>
            </a:xfrm>
            <a:prstGeom prst="straightConnector1">
              <a:avLst/>
            </a:prstGeom>
            <a:noFill/>
            <a:ln w="19050" cap="flat" cmpd="sng" algn="ctr">
              <a:solidFill>
                <a:srgbClr val="4E67C8"/>
              </a:solidFill>
              <a:prstDash val="solid"/>
              <a:headEnd type="none" w="med" len="med"/>
              <a:tailEnd type="triangle" w="lg" len="med"/>
            </a:ln>
            <a:effectLst/>
          </p:spPr>
        </p:cxnSp>
        <p:cxnSp>
          <p:nvCxnSpPr>
            <p:cNvPr id="76" name="カギ線コネクタ 75"/>
            <p:cNvCxnSpPr>
              <a:stCxn id="66" idx="2"/>
              <a:endCxn id="57" idx="0"/>
            </p:cNvCxnSpPr>
            <p:nvPr/>
          </p:nvCxnSpPr>
          <p:spPr>
            <a:xfrm rot="16200000" flipH="1">
              <a:off x="1672301" y="2210228"/>
              <a:ext cx="1247310" cy="2222764"/>
            </a:xfrm>
            <a:prstGeom prst="bentConnector3">
              <a:avLst>
                <a:gd name="adj1" fmla="val 8100"/>
              </a:avLst>
            </a:prstGeom>
            <a:noFill/>
            <a:ln w="19050" cap="flat" cmpd="sng" algn="ctr">
              <a:solidFill>
                <a:srgbClr val="4E67C8"/>
              </a:solidFill>
              <a:prstDash val="solid"/>
              <a:tailEnd type="triangle" w="lg" len="med"/>
            </a:ln>
            <a:effectLst/>
          </p:spPr>
        </p:cxnSp>
        <p:sp>
          <p:nvSpPr>
            <p:cNvPr id="77" name="テキスト ボックス 30"/>
            <p:cNvSpPr txBox="1"/>
            <p:nvPr/>
          </p:nvSpPr>
          <p:spPr>
            <a:xfrm>
              <a:off x="456214" y="2910042"/>
              <a:ext cx="1320239" cy="240106"/>
            </a:xfrm>
            <a:prstGeom prst="rect">
              <a:avLst/>
            </a:prstGeom>
            <a:solidFill>
              <a:sysClr val="window" lastClr="FFFFFF"/>
            </a:solidFill>
          </p:spPr>
          <p:txBody>
            <a:bodyPr wrap="none" rtlCol="0">
              <a:spAutoFit/>
            </a:bodyPr>
            <a:lstStyle/>
            <a:p>
              <a:pPr>
                <a:lnSpc>
                  <a:spcPts val="1200"/>
                </a:lnSpc>
                <a:spcAft>
                  <a:spcPts val="0"/>
                </a:spcAft>
              </a:pPr>
              <a:r>
                <a:rPr lang="en-US" sz="1000" kern="1200">
                  <a:solidFill>
                    <a:srgbClr val="000000"/>
                  </a:solidFill>
                  <a:effectLst/>
                  <a:latin typeface="HG丸ｺﾞｼｯｸM-PRO"/>
                  <a:cs typeface="Meiryo UI"/>
                </a:rPr>
                <a:t>LCC</a:t>
              </a:r>
              <a:r>
                <a:rPr lang="ja-JP" sz="1000" kern="1200">
                  <a:solidFill>
                    <a:srgbClr val="000000"/>
                  </a:solidFill>
                  <a:effectLst/>
                  <a:latin typeface="ＭＳ Ｐゴシック"/>
                  <a:ea typeface="HG丸ｺﾞｼｯｸM-PRO"/>
                  <a:cs typeface="Meiryo UI"/>
                </a:rPr>
                <a:t>・総合評価必要</a:t>
              </a:r>
              <a:endParaRPr lang="ja-JP" sz="1200">
                <a:effectLst/>
                <a:latin typeface="ＭＳ Ｐゴシック"/>
                <a:cs typeface="ＭＳ Ｐゴシック"/>
              </a:endParaRPr>
            </a:p>
          </p:txBody>
        </p:sp>
        <p:sp>
          <p:nvSpPr>
            <p:cNvPr id="78" name="テキスト ボックス 31"/>
            <p:cNvSpPr txBox="1"/>
            <p:nvPr/>
          </p:nvSpPr>
          <p:spPr>
            <a:xfrm>
              <a:off x="2489912" y="2995533"/>
              <a:ext cx="1787553" cy="540239"/>
            </a:xfrm>
            <a:prstGeom prst="rect">
              <a:avLst/>
            </a:prstGeom>
            <a:solidFill>
              <a:sysClr val="window" lastClr="FFFFFF"/>
            </a:solidFill>
          </p:spPr>
          <p:txBody>
            <a:bodyPr wrap="none" rtlCol="0">
              <a:spAutoFit/>
            </a:bodyPr>
            <a:lstStyle/>
            <a:p>
              <a:pPr>
                <a:lnSpc>
                  <a:spcPts val="1200"/>
                </a:lnSpc>
                <a:spcAft>
                  <a:spcPts val="0"/>
                </a:spcAft>
              </a:pPr>
              <a:r>
                <a:rPr lang="en-US" sz="1000" kern="1200" dirty="0">
                  <a:solidFill>
                    <a:srgbClr val="000000"/>
                  </a:solidFill>
                  <a:effectLst/>
                  <a:latin typeface="HG丸ｺﾞｼｯｸM-PRO"/>
                  <a:cs typeface="Meiryo UI"/>
                </a:rPr>
                <a:t>LCC</a:t>
              </a:r>
              <a:r>
                <a:rPr lang="ja-JP" sz="1000" kern="1200" dirty="0">
                  <a:solidFill>
                    <a:srgbClr val="000000"/>
                  </a:solidFill>
                  <a:effectLst/>
                  <a:latin typeface="ＭＳ Ｐゴシック"/>
                  <a:ea typeface="HG丸ｺﾞｼｯｸM-PRO"/>
                  <a:cs typeface="Meiryo UI"/>
                </a:rPr>
                <a:t>・総合評価不要</a:t>
              </a:r>
              <a:endParaRPr lang="ja-JP" sz="1200" dirty="0">
                <a:effectLst/>
                <a:latin typeface="ＭＳ Ｐゴシック"/>
                <a:cs typeface="ＭＳ Ｐゴシック"/>
              </a:endParaRPr>
            </a:p>
            <a:p>
              <a:pPr>
                <a:lnSpc>
                  <a:spcPts val="1200"/>
                </a:lnSpc>
                <a:spcAft>
                  <a:spcPts val="0"/>
                </a:spcAft>
              </a:pPr>
              <a:r>
                <a:rPr lang="ja-JP" sz="1000" kern="1200" dirty="0">
                  <a:solidFill>
                    <a:srgbClr val="000000"/>
                  </a:solidFill>
                  <a:effectLst/>
                  <a:latin typeface="ＭＳ Ｐゴシック"/>
                  <a:ea typeface="HG丸ｺﾞｼｯｸM-PRO"/>
                  <a:cs typeface="Meiryo UI"/>
                </a:rPr>
                <a:t>（補修対応が不可能な設備・</a:t>
              </a:r>
              <a:endParaRPr lang="ja-JP" sz="1200" dirty="0">
                <a:effectLst/>
                <a:latin typeface="ＭＳ Ｐゴシック"/>
                <a:cs typeface="ＭＳ Ｐゴシック"/>
              </a:endParaRPr>
            </a:p>
            <a:p>
              <a:pPr>
                <a:lnSpc>
                  <a:spcPts val="1200"/>
                </a:lnSpc>
                <a:spcAft>
                  <a:spcPts val="0"/>
                </a:spcAft>
              </a:pPr>
              <a:r>
                <a:rPr lang="ja-JP" sz="1000" kern="1200" dirty="0">
                  <a:solidFill>
                    <a:srgbClr val="000000"/>
                  </a:solidFill>
                  <a:effectLst/>
                  <a:latin typeface="ＭＳ Ｐゴシック"/>
                  <a:ea typeface="HG丸ｺﾞｼｯｸM-PRO"/>
                  <a:cs typeface="Meiryo UI"/>
                </a:rPr>
                <a:t>　 時間計画保全型の設備）</a:t>
              </a:r>
              <a:endParaRPr lang="ja-JP" sz="1200" dirty="0">
                <a:effectLst/>
                <a:latin typeface="ＭＳ Ｐゴシック"/>
                <a:cs typeface="ＭＳ Ｐゴシック"/>
              </a:endParaRPr>
            </a:p>
          </p:txBody>
        </p:sp>
      </p:grpSp>
      <p:sp>
        <p:nvSpPr>
          <p:cNvPr id="80" name="テキスト ボックス 79"/>
          <p:cNvSpPr txBox="1"/>
          <p:nvPr/>
        </p:nvSpPr>
        <p:spPr>
          <a:xfrm>
            <a:off x="4726136" y="5559648"/>
            <a:ext cx="4381276" cy="1169551"/>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水門、排水機場、堰、樋門、調節池、地下河川、</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河川浄化設備、警報設備等は抽出されず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三大水門については、常時津波に対応する必要がある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ことから、機能停止を伴う</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長寿</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命化</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工事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が困難なため、</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新たな施設</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への</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移行と</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合わせて検討を</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う</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21</a:t>
            </a:fld>
            <a:endParaRPr kumimoji="1" lang="ja-JP" altLang="en-US"/>
          </a:p>
        </p:txBody>
      </p:sp>
    </p:spTree>
    <p:extLst>
      <p:ext uri="{BB962C8B-B14F-4D97-AF65-F5344CB8AC3E}">
        <p14:creationId xmlns:p14="http://schemas.microsoft.com/office/powerpoint/2010/main" val="32236311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≪河　川≫　</a:t>
            </a:r>
            <a:r>
              <a:rPr lang="ja-JP" altLang="en-US" sz="32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設備</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645024"/>
            <a:ext cx="8718516" cy="1224136"/>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二等辺三角形 4"/>
          <p:cNvSpPr/>
          <p:nvPr/>
        </p:nvSpPr>
        <p:spPr>
          <a:xfrm rot="10800000">
            <a:off x="2376670" y="5087567"/>
            <a:ext cx="4389534" cy="400690"/>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59477" y="3779748"/>
            <a:ext cx="5851282" cy="923330"/>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施設名：水門遠隔監視操作設備、鉄扉テレメータシステム</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：水門８基の遠隔監視操作、鉄扉</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基の遠隔監視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a:t>
            </a:r>
            <a:r>
              <a:rPr lang="ja-JP" altLang="en-US" dirty="0">
                <a:latin typeface="Meiryo UI" panose="020B0604030504040204" pitchFamily="50" charset="-128"/>
                <a:ea typeface="Meiryo UI" panose="020B0604030504040204" pitchFamily="50" charset="-128"/>
                <a:cs typeface="Meiryo UI" panose="020B0604030504040204" pitchFamily="50" charset="-128"/>
              </a:rPr>
              <a:t>時間計画保全型の設備で目標寿命</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に到達</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45972" y="5589240"/>
            <a:ext cx="8718516" cy="1152128"/>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≪現段階で更新を検討すべきものの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・老朽化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により主要な機器の劣化が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進み補修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等では対応</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が困難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場合、時間計画保全型の設備で</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目標寿命に達した場合、全体的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な更新を行った方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が経済的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な場合など</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に総合的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に評価を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更新を実施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792" y="1429273"/>
            <a:ext cx="2639088" cy="190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194" y="1431899"/>
            <a:ext cx="2236950" cy="190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4536" y="1437544"/>
            <a:ext cx="1065736" cy="190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3208" y="1412776"/>
            <a:ext cx="1071200" cy="1921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22</a:t>
            </a:fld>
            <a:endParaRPr kumimoji="1" lang="ja-JP" altLang="en-US"/>
          </a:p>
        </p:txBody>
      </p:sp>
    </p:spTree>
    <p:extLst>
      <p:ext uri="{BB962C8B-B14F-4D97-AF65-F5344CB8AC3E}">
        <p14:creationId xmlns:p14="http://schemas.microsoft.com/office/powerpoint/2010/main" val="1731306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≪公　園≫　建築物の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43202" y="5222224"/>
            <a:ext cx="4332672" cy="338554"/>
          </a:xfrm>
          <a:prstGeom prst="rect">
            <a:avLst/>
          </a:prstGeom>
          <a:noFill/>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現時点で更新を検討すべき施設の抽出結果</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4644592" y="5294232"/>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4126955148"/>
              </p:ext>
            </p:extLst>
          </p:nvPr>
        </p:nvGraphicFramePr>
        <p:xfrm>
          <a:off x="4732226" y="5633804"/>
          <a:ext cx="4232294" cy="1097280"/>
        </p:xfrm>
        <a:graphic>
          <a:graphicData uri="http://schemas.openxmlformats.org/drawingml/2006/table">
            <a:tbl>
              <a:tblPr firstRow="1" bandRow="1">
                <a:tableStyleId>{9DCAF9ED-07DC-4A11-8D7F-57B35C25682E}</a:tableStyleId>
              </a:tblPr>
              <a:tblGrid>
                <a:gridCol w="1063943"/>
                <a:gridCol w="1224136"/>
                <a:gridCol w="1944215"/>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更新を検討すべき施設数</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370840">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578</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0.2</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LCC</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比較</a:t>
                      </a:r>
                      <a:endPar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13" name="角丸四角形 12"/>
          <p:cNvSpPr/>
          <p:nvPr/>
        </p:nvSpPr>
        <p:spPr>
          <a:xfrm>
            <a:off x="4752604" y="1199705"/>
            <a:ext cx="4283892" cy="4000954"/>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≪物理的視点≫構造物</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劣化等により施設機能が低下し（限界管理水準を下回る状態）、通常の維持・補修等を加えても安全性などから使用に耐えれなくなった状態。</a:t>
            </a:r>
            <a:endParaRPr lang="en-US"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≪機能的視点≫法令</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や技術基準の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改定による既存不適格など（耐震補強、バリアフリー化対応など）。　機器部品等の確保の困難性。標準使用期間や目標寿命</a:t>
            </a:r>
            <a:endParaRPr lang="en-US"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≪社会的視点≫利用者ニーズ（施設の必要性や利用性、安全性などに関する利用者要求）や利用状況（利用頻度等）など。社会的機能の見直し。</a:t>
            </a:r>
            <a:endParaRPr lang="en-US"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≪経済的視点≫ライフサイクルコストなど（部材毎の補修の繰返しや改修による施設寿命の長寿命化と施設更新との経済比較の検討）</a:t>
            </a:r>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Group 5"/>
          <p:cNvGrpSpPr>
            <a:grpSpLocks noChangeAspect="1"/>
          </p:cNvGrpSpPr>
          <p:nvPr/>
        </p:nvGrpSpPr>
        <p:grpSpPr bwMode="auto">
          <a:xfrm>
            <a:off x="9251957" y="1747841"/>
            <a:ext cx="4062416" cy="4484695"/>
            <a:chOff x="5828" y="1101"/>
            <a:chExt cx="2559" cy="2825"/>
          </a:xfrm>
        </p:grpSpPr>
        <p:sp>
          <p:nvSpPr>
            <p:cNvPr id="4" name="AutoShape 4"/>
            <p:cNvSpPr>
              <a:spLocks noChangeAspect="1" noChangeArrowheads="1" noTextEdit="1"/>
            </p:cNvSpPr>
            <p:nvPr/>
          </p:nvSpPr>
          <p:spPr bwMode="auto">
            <a:xfrm>
              <a:off x="6191" y="1846"/>
              <a:ext cx="2196" cy="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 name="Rectangle 6"/>
            <p:cNvSpPr>
              <a:spLocks noChangeArrowheads="1"/>
            </p:cNvSpPr>
            <p:nvPr/>
          </p:nvSpPr>
          <p:spPr bwMode="auto">
            <a:xfrm>
              <a:off x="6188" y="1863"/>
              <a:ext cx="7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6" name="Group 9"/>
            <p:cNvGrpSpPr>
              <a:grpSpLocks/>
            </p:cNvGrpSpPr>
            <p:nvPr/>
          </p:nvGrpSpPr>
          <p:grpSpPr bwMode="auto">
            <a:xfrm>
              <a:off x="6199" y="2662"/>
              <a:ext cx="1151" cy="492"/>
              <a:chOff x="6199" y="2662"/>
              <a:chExt cx="1151" cy="492"/>
            </a:xfrm>
          </p:grpSpPr>
          <p:sp>
            <p:nvSpPr>
              <p:cNvPr id="1064" name="Rectangle 7"/>
              <p:cNvSpPr>
                <a:spLocks noChangeArrowheads="1"/>
              </p:cNvSpPr>
              <p:nvPr/>
            </p:nvSpPr>
            <p:spPr bwMode="auto">
              <a:xfrm>
                <a:off x="6199" y="2662"/>
                <a:ext cx="1151" cy="4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5" name="Rectangle 8"/>
              <p:cNvSpPr>
                <a:spLocks noChangeArrowheads="1"/>
              </p:cNvSpPr>
              <p:nvPr/>
            </p:nvSpPr>
            <p:spPr bwMode="auto">
              <a:xfrm>
                <a:off x="6199" y="2662"/>
                <a:ext cx="1151" cy="492"/>
              </a:xfrm>
              <a:prstGeom prst="rect">
                <a:avLst/>
              </a:prstGeom>
              <a:noFill/>
              <a:ln w="2381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Rectangle 10"/>
            <p:cNvSpPr>
              <a:spLocks noChangeArrowheads="1"/>
            </p:cNvSpPr>
            <p:nvPr/>
          </p:nvSpPr>
          <p:spPr bwMode="auto">
            <a:xfrm>
              <a:off x="6498" y="2813"/>
              <a:ext cx="522" cy="116"/>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Rectangle 11"/>
            <p:cNvSpPr>
              <a:spLocks noChangeArrowheads="1"/>
            </p:cNvSpPr>
            <p:nvPr/>
          </p:nvSpPr>
          <p:spPr bwMode="auto">
            <a:xfrm>
              <a:off x="6545" y="2824"/>
              <a:ext cx="30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社会的視点</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Rectangle 12"/>
            <p:cNvSpPr>
              <a:spLocks noChangeArrowheads="1"/>
            </p:cNvSpPr>
            <p:nvPr/>
          </p:nvSpPr>
          <p:spPr bwMode="auto">
            <a:xfrm>
              <a:off x="6975" y="2824"/>
              <a:ext cx="7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 name="Rectangle 13"/>
            <p:cNvSpPr>
              <a:spLocks noChangeArrowheads="1"/>
            </p:cNvSpPr>
            <p:nvPr/>
          </p:nvSpPr>
          <p:spPr bwMode="auto">
            <a:xfrm>
              <a:off x="6498" y="2987"/>
              <a:ext cx="522" cy="116"/>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Rectangle 14"/>
            <p:cNvSpPr>
              <a:spLocks noChangeArrowheads="1"/>
            </p:cNvSpPr>
            <p:nvPr/>
          </p:nvSpPr>
          <p:spPr bwMode="auto">
            <a:xfrm>
              <a:off x="6545" y="2998"/>
              <a:ext cx="30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経済的視点</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 name="Rectangle 15"/>
            <p:cNvSpPr>
              <a:spLocks noChangeArrowheads="1"/>
            </p:cNvSpPr>
            <p:nvPr/>
          </p:nvSpPr>
          <p:spPr bwMode="auto">
            <a:xfrm>
              <a:off x="6975" y="2998"/>
              <a:ext cx="7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 name="Rectangle 16"/>
            <p:cNvSpPr>
              <a:spLocks noChangeArrowheads="1"/>
            </p:cNvSpPr>
            <p:nvPr/>
          </p:nvSpPr>
          <p:spPr bwMode="auto">
            <a:xfrm>
              <a:off x="6305" y="2695"/>
              <a:ext cx="13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1"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更新</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 name="Rectangle 17"/>
            <p:cNvSpPr>
              <a:spLocks noChangeArrowheads="1"/>
            </p:cNvSpPr>
            <p:nvPr/>
          </p:nvSpPr>
          <p:spPr bwMode="auto">
            <a:xfrm>
              <a:off x="6479" y="2695"/>
              <a:ext cx="31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1"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の必要性を</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 name="Rectangle 18"/>
            <p:cNvSpPr>
              <a:spLocks noChangeArrowheads="1"/>
            </p:cNvSpPr>
            <p:nvPr/>
          </p:nvSpPr>
          <p:spPr bwMode="auto">
            <a:xfrm>
              <a:off x="6910" y="2695"/>
              <a:ext cx="222"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1"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総合判断</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Rectangle 19"/>
            <p:cNvSpPr>
              <a:spLocks noChangeArrowheads="1"/>
            </p:cNvSpPr>
            <p:nvPr/>
          </p:nvSpPr>
          <p:spPr bwMode="auto">
            <a:xfrm>
              <a:off x="7254" y="2695"/>
              <a:ext cx="74"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1"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27" name="Group 22"/>
            <p:cNvGrpSpPr>
              <a:grpSpLocks/>
            </p:cNvGrpSpPr>
            <p:nvPr/>
          </p:nvGrpSpPr>
          <p:grpSpPr bwMode="auto">
            <a:xfrm>
              <a:off x="6207" y="1849"/>
              <a:ext cx="1136" cy="436"/>
              <a:chOff x="6207" y="1849"/>
              <a:chExt cx="1136" cy="436"/>
            </a:xfrm>
          </p:grpSpPr>
          <p:sp>
            <p:nvSpPr>
              <p:cNvPr id="1062" name="Rectangle 20"/>
              <p:cNvSpPr>
                <a:spLocks noChangeArrowheads="1"/>
              </p:cNvSpPr>
              <p:nvPr/>
            </p:nvSpPr>
            <p:spPr bwMode="auto">
              <a:xfrm>
                <a:off x="6207" y="1849"/>
                <a:ext cx="1136" cy="4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3" name="Rectangle 21"/>
              <p:cNvSpPr>
                <a:spLocks noChangeArrowheads="1"/>
              </p:cNvSpPr>
              <p:nvPr/>
            </p:nvSpPr>
            <p:spPr bwMode="auto">
              <a:xfrm>
                <a:off x="6207" y="1849"/>
                <a:ext cx="1136" cy="436"/>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8" name="Rectangle 23"/>
            <p:cNvSpPr>
              <a:spLocks noChangeArrowheads="1"/>
            </p:cNvSpPr>
            <p:nvPr/>
          </p:nvSpPr>
          <p:spPr bwMode="auto">
            <a:xfrm>
              <a:off x="6510" y="1877"/>
              <a:ext cx="535" cy="123"/>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Rectangle 24"/>
            <p:cNvSpPr>
              <a:spLocks noChangeArrowheads="1"/>
            </p:cNvSpPr>
            <p:nvPr/>
          </p:nvSpPr>
          <p:spPr bwMode="auto">
            <a:xfrm>
              <a:off x="6557" y="1890"/>
              <a:ext cx="307"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物理的視点</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Rectangle 25"/>
            <p:cNvSpPr>
              <a:spLocks noChangeArrowheads="1"/>
            </p:cNvSpPr>
            <p:nvPr/>
          </p:nvSpPr>
          <p:spPr bwMode="auto">
            <a:xfrm>
              <a:off x="6987" y="1873"/>
              <a:ext cx="7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Meiryo UI" pitchFamily="50" charset="-128"/>
                  <a:ea typeface="Meiryo UI"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Rectangle 26"/>
            <p:cNvSpPr>
              <a:spLocks noChangeArrowheads="1"/>
            </p:cNvSpPr>
            <p:nvPr/>
          </p:nvSpPr>
          <p:spPr bwMode="auto">
            <a:xfrm>
              <a:off x="6510" y="2026"/>
              <a:ext cx="535" cy="122"/>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4" name="Rectangle 27"/>
            <p:cNvSpPr>
              <a:spLocks noChangeArrowheads="1"/>
            </p:cNvSpPr>
            <p:nvPr/>
          </p:nvSpPr>
          <p:spPr bwMode="auto">
            <a:xfrm>
              <a:off x="6557" y="2038"/>
              <a:ext cx="132"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機能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5" name="Rectangle 28"/>
            <p:cNvSpPr>
              <a:spLocks noChangeArrowheads="1"/>
            </p:cNvSpPr>
            <p:nvPr/>
          </p:nvSpPr>
          <p:spPr bwMode="auto">
            <a:xfrm>
              <a:off x="6728" y="2038"/>
              <a:ext cx="22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的視点</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7" name="Rectangle 29"/>
            <p:cNvSpPr>
              <a:spLocks noChangeArrowheads="1"/>
            </p:cNvSpPr>
            <p:nvPr/>
          </p:nvSpPr>
          <p:spPr bwMode="auto">
            <a:xfrm>
              <a:off x="6987" y="2021"/>
              <a:ext cx="7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Meiryo UI" pitchFamily="50" charset="-128"/>
                  <a:ea typeface="Meiryo UI"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28" name="Rectangle 30"/>
            <p:cNvSpPr>
              <a:spLocks noChangeArrowheads="1"/>
            </p:cNvSpPr>
            <p:nvPr/>
          </p:nvSpPr>
          <p:spPr bwMode="auto">
            <a:xfrm>
              <a:off x="6258" y="2170"/>
              <a:ext cx="488"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1"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上記視点による更新</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0" name="Rectangle 32"/>
            <p:cNvSpPr>
              <a:spLocks noChangeArrowheads="1"/>
            </p:cNvSpPr>
            <p:nvPr/>
          </p:nvSpPr>
          <p:spPr bwMode="auto">
            <a:xfrm>
              <a:off x="7294" y="2170"/>
              <a:ext cx="74"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1"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031" name="Group 35"/>
            <p:cNvGrpSpPr>
              <a:grpSpLocks/>
            </p:cNvGrpSpPr>
            <p:nvPr/>
          </p:nvGrpSpPr>
          <p:grpSpPr bwMode="auto">
            <a:xfrm>
              <a:off x="7347" y="2057"/>
              <a:ext cx="806" cy="1468"/>
              <a:chOff x="7347" y="2057"/>
              <a:chExt cx="806" cy="1468"/>
            </a:xfrm>
          </p:grpSpPr>
          <p:sp>
            <p:nvSpPr>
              <p:cNvPr id="1060" name="Line 33"/>
              <p:cNvSpPr>
                <a:spLocks noChangeShapeType="1"/>
              </p:cNvSpPr>
              <p:nvPr/>
            </p:nvSpPr>
            <p:spPr bwMode="auto">
              <a:xfrm>
                <a:off x="7347" y="2066"/>
                <a:ext cx="780" cy="0"/>
              </a:xfrm>
              <a:prstGeom prst="line">
                <a:avLst/>
              </a:prstGeom>
              <a:noFill/>
              <a:ln w="95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61" name="Freeform 34"/>
              <p:cNvSpPr>
                <a:spLocks noEditPoints="1"/>
              </p:cNvSpPr>
              <p:nvPr/>
            </p:nvSpPr>
            <p:spPr bwMode="auto">
              <a:xfrm>
                <a:off x="8102" y="2057"/>
                <a:ext cx="51" cy="1468"/>
              </a:xfrm>
              <a:custGeom>
                <a:avLst/>
                <a:gdLst>
                  <a:gd name="T0" fmla="*/ 466 w 800"/>
                  <a:gd name="T1" fmla="*/ 67 h 22773"/>
                  <a:gd name="T2" fmla="*/ 466 w 800"/>
                  <a:gd name="T3" fmla="*/ 22107 h 22773"/>
                  <a:gd name="T4" fmla="*/ 400 w 800"/>
                  <a:gd name="T5" fmla="*/ 22174 h 22773"/>
                  <a:gd name="T6" fmla="*/ 333 w 800"/>
                  <a:gd name="T7" fmla="*/ 22107 h 22773"/>
                  <a:gd name="T8" fmla="*/ 333 w 800"/>
                  <a:gd name="T9" fmla="*/ 67 h 22773"/>
                  <a:gd name="T10" fmla="*/ 400 w 800"/>
                  <a:gd name="T11" fmla="*/ 0 h 22773"/>
                  <a:gd name="T12" fmla="*/ 466 w 800"/>
                  <a:gd name="T13" fmla="*/ 67 h 22773"/>
                  <a:gd name="T14" fmla="*/ 800 w 800"/>
                  <a:gd name="T15" fmla="*/ 21973 h 22773"/>
                  <a:gd name="T16" fmla="*/ 400 w 800"/>
                  <a:gd name="T17" fmla="*/ 22773 h 22773"/>
                  <a:gd name="T18" fmla="*/ 0 w 800"/>
                  <a:gd name="T19" fmla="*/ 21973 h 22773"/>
                  <a:gd name="T20" fmla="*/ 800 w 800"/>
                  <a:gd name="T21" fmla="*/ 21973 h 22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 h="22773">
                    <a:moveTo>
                      <a:pt x="466" y="67"/>
                    </a:moveTo>
                    <a:lnTo>
                      <a:pt x="466" y="22107"/>
                    </a:lnTo>
                    <a:cubicBezTo>
                      <a:pt x="466" y="22144"/>
                      <a:pt x="437" y="22174"/>
                      <a:pt x="400" y="22174"/>
                    </a:cubicBezTo>
                    <a:cubicBezTo>
                      <a:pt x="363" y="22174"/>
                      <a:pt x="333" y="22144"/>
                      <a:pt x="333" y="22107"/>
                    </a:cubicBezTo>
                    <a:lnTo>
                      <a:pt x="333" y="67"/>
                    </a:lnTo>
                    <a:cubicBezTo>
                      <a:pt x="333" y="30"/>
                      <a:pt x="363" y="0"/>
                      <a:pt x="400" y="0"/>
                    </a:cubicBezTo>
                    <a:cubicBezTo>
                      <a:pt x="437" y="0"/>
                      <a:pt x="466" y="30"/>
                      <a:pt x="466" y="67"/>
                    </a:cubicBezTo>
                    <a:close/>
                    <a:moveTo>
                      <a:pt x="800" y="21973"/>
                    </a:moveTo>
                    <a:lnTo>
                      <a:pt x="400" y="22773"/>
                    </a:lnTo>
                    <a:lnTo>
                      <a:pt x="0" y="21973"/>
                    </a:lnTo>
                    <a:lnTo>
                      <a:pt x="800" y="21973"/>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1032" name="Freeform 36"/>
            <p:cNvSpPr>
              <a:spLocks noEditPoints="1"/>
            </p:cNvSpPr>
            <p:nvPr/>
          </p:nvSpPr>
          <p:spPr bwMode="auto">
            <a:xfrm>
              <a:off x="6718" y="3150"/>
              <a:ext cx="52" cy="368"/>
            </a:xfrm>
            <a:custGeom>
              <a:avLst/>
              <a:gdLst>
                <a:gd name="T0" fmla="*/ 466 w 800"/>
                <a:gd name="T1" fmla="*/ 67 h 5720"/>
                <a:gd name="T2" fmla="*/ 466 w 800"/>
                <a:gd name="T3" fmla="*/ 5054 h 5720"/>
                <a:gd name="T4" fmla="*/ 400 w 800"/>
                <a:gd name="T5" fmla="*/ 5120 h 5720"/>
                <a:gd name="T6" fmla="*/ 333 w 800"/>
                <a:gd name="T7" fmla="*/ 5054 h 5720"/>
                <a:gd name="T8" fmla="*/ 333 w 800"/>
                <a:gd name="T9" fmla="*/ 67 h 5720"/>
                <a:gd name="T10" fmla="*/ 400 w 800"/>
                <a:gd name="T11" fmla="*/ 0 h 5720"/>
                <a:gd name="T12" fmla="*/ 466 w 800"/>
                <a:gd name="T13" fmla="*/ 67 h 5720"/>
                <a:gd name="T14" fmla="*/ 800 w 800"/>
                <a:gd name="T15" fmla="*/ 4920 h 5720"/>
                <a:gd name="T16" fmla="*/ 400 w 800"/>
                <a:gd name="T17" fmla="*/ 5720 h 5720"/>
                <a:gd name="T18" fmla="*/ 0 w 800"/>
                <a:gd name="T19" fmla="*/ 4920 h 5720"/>
                <a:gd name="T20" fmla="*/ 800 w 800"/>
                <a:gd name="T21" fmla="*/ 4920 h 5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 h="5720">
                  <a:moveTo>
                    <a:pt x="466" y="67"/>
                  </a:moveTo>
                  <a:lnTo>
                    <a:pt x="466" y="5054"/>
                  </a:lnTo>
                  <a:cubicBezTo>
                    <a:pt x="466" y="5091"/>
                    <a:pt x="437" y="5120"/>
                    <a:pt x="400" y="5120"/>
                  </a:cubicBezTo>
                  <a:cubicBezTo>
                    <a:pt x="363" y="5120"/>
                    <a:pt x="333" y="5091"/>
                    <a:pt x="333" y="5054"/>
                  </a:cubicBezTo>
                  <a:lnTo>
                    <a:pt x="333" y="67"/>
                  </a:lnTo>
                  <a:cubicBezTo>
                    <a:pt x="333" y="30"/>
                    <a:pt x="363" y="0"/>
                    <a:pt x="400" y="0"/>
                  </a:cubicBezTo>
                  <a:cubicBezTo>
                    <a:pt x="437" y="0"/>
                    <a:pt x="466" y="30"/>
                    <a:pt x="466" y="67"/>
                  </a:cubicBezTo>
                  <a:close/>
                  <a:moveTo>
                    <a:pt x="800" y="4920"/>
                  </a:moveTo>
                  <a:lnTo>
                    <a:pt x="400" y="5720"/>
                  </a:lnTo>
                  <a:lnTo>
                    <a:pt x="0" y="4920"/>
                  </a:lnTo>
                  <a:lnTo>
                    <a:pt x="800" y="492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3" name="Rectangle 37"/>
            <p:cNvSpPr>
              <a:spLocks noChangeArrowheads="1"/>
            </p:cNvSpPr>
            <p:nvPr/>
          </p:nvSpPr>
          <p:spPr bwMode="auto">
            <a:xfrm>
              <a:off x="6557" y="3288"/>
              <a:ext cx="121"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必要</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4" name="Rectangle 38"/>
            <p:cNvSpPr>
              <a:spLocks noChangeArrowheads="1"/>
            </p:cNvSpPr>
            <p:nvPr/>
          </p:nvSpPr>
          <p:spPr bwMode="auto">
            <a:xfrm>
              <a:off x="6712" y="3276"/>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035" name="Group 41"/>
            <p:cNvGrpSpPr>
              <a:grpSpLocks/>
            </p:cNvGrpSpPr>
            <p:nvPr/>
          </p:nvGrpSpPr>
          <p:grpSpPr bwMode="auto">
            <a:xfrm>
              <a:off x="6525" y="3518"/>
              <a:ext cx="495" cy="174"/>
              <a:chOff x="6525" y="3518"/>
              <a:chExt cx="495" cy="174"/>
            </a:xfrm>
          </p:grpSpPr>
          <p:sp>
            <p:nvSpPr>
              <p:cNvPr id="1058" name="Freeform 39"/>
              <p:cNvSpPr>
                <a:spLocks/>
              </p:cNvSpPr>
              <p:nvPr/>
            </p:nvSpPr>
            <p:spPr bwMode="auto">
              <a:xfrm>
                <a:off x="6525" y="3518"/>
                <a:ext cx="495" cy="174"/>
              </a:xfrm>
              <a:custGeom>
                <a:avLst/>
                <a:gdLst>
                  <a:gd name="T0" fmla="*/ 450 w 7680"/>
                  <a:gd name="T1" fmla="*/ 0 h 2700"/>
                  <a:gd name="T2" fmla="*/ 0 w 7680"/>
                  <a:gd name="T3" fmla="*/ 450 h 2700"/>
                  <a:gd name="T4" fmla="*/ 0 w 7680"/>
                  <a:gd name="T5" fmla="*/ 2250 h 2700"/>
                  <a:gd name="T6" fmla="*/ 450 w 7680"/>
                  <a:gd name="T7" fmla="*/ 2700 h 2700"/>
                  <a:gd name="T8" fmla="*/ 7230 w 7680"/>
                  <a:gd name="T9" fmla="*/ 2700 h 2700"/>
                  <a:gd name="T10" fmla="*/ 7680 w 7680"/>
                  <a:gd name="T11" fmla="*/ 2250 h 2700"/>
                  <a:gd name="T12" fmla="*/ 7680 w 7680"/>
                  <a:gd name="T13" fmla="*/ 450 h 2700"/>
                  <a:gd name="T14" fmla="*/ 7230 w 7680"/>
                  <a:gd name="T15" fmla="*/ 0 h 2700"/>
                  <a:gd name="T16" fmla="*/ 450 w 7680"/>
                  <a:gd name="T17"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80" h="2700">
                    <a:moveTo>
                      <a:pt x="450" y="0"/>
                    </a:moveTo>
                    <a:cubicBezTo>
                      <a:pt x="201" y="0"/>
                      <a:pt x="0" y="202"/>
                      <a:pt x="0" y="450"/>
                    </a:cubicBezTo>
                    <a:lnTo>
                      <a:pt x="0" y="2250"/>
                    </a:lnTo>
                    <a:cubicBezTo>
                      <a:pt x="0" y="2499"/>
                      <a:pt x="201" y="2700"/>
                      <a:pt x="450" y="2700"/>
                    </a:cubicBezTo>
                    <a:lnTo>
                      <a:pt x="7230" y="2700"/>
                    </a:lnTo>
                    <a:cubicBezTo>
                      <a:pt x="7478" y="2700"/>
                      <a:pt x="7680" y="2499"/>
                      <a:pt x="7680" y="2250"/>
                    </a:cubicBezTo>
                    <a:lnTo>
                      <a:pt x="7680" y="450"/>
                    </a:lnTo>
                    <a:cubicBezTo>
                      <a:pt x="7680" y="202"/>
                      <a:pt x="7478" y="0"/>
                      <a:pt x="7230" y="0"/>
                    </a:cubicBezTo>
                    <a:lnTo>
                      <a:pt x="45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9" name="Freeform 40"/>
              <p:cNvSpPr>
                <a:spLocks/>
              </p:cNvSpPr>
              <p:nvPr/>
            </p:nvSpPr>
            <p:spPr bwMode="auto">
              <a:xfrm>
                <a:off x="6525" y="3518"/>
                <a:ext cx="495" cy="174"/>
              </a:xfrm>
              <a:custGeom>
                <a:avLst/>
                <a:gdLst>
                  <a:gd name="T0" fmla="*/ 450 w 7680"/>
                  <a:gd name="T1" fmla="*/ 0 h 2700"/>
                  <a:gd name="T2" fmla="*/ 0 w 7680"/>
                  <a:gd name="T3" fmla="*/ 450 h 2700"/>
                  <a:gd name="T4" fmla="*/ 0 w 7680"/>
                  <a:gd name="T5" fmla="*/ 2250 h 2700"/>
                  <a:gd name="T6" fmla="*/ 450 w 7680"/>
                  <a:gd name="T7" fmla="*/ 2700 h 2700"/>
                  <a:gd name="T8" fmla="*/ 7230 w 7680"/>
                  <a:gd name="T9" fmla="*/ 2700 h 2700"/>
                  <a:gd name="T10" fmla="*/ 7680 w 7680"/>
                  <a:gd name="T11" fmla="*/ 2250 h 2700"/>
                  <a:gd name="T12" fmla="*/ 7680 w 7680"/>
                  <a:gd name="T13" fmla="*/ 450 h 2700"/>
                  <a:gd name="T14" fmla="*/ 7230 w 7680"/>
                  <a:gd name="T15" fmla="*/ 0 h 2700"/>
                  <a:gd name="T16" fmla="*/ 450 w 7680"/>
                  <a:gd name="T17"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80" h="2700">
                    <a:moveTo>
                      <a:pt x="450" y="0"/>
                    </a:moveTo>
                    <a:cubicBezTo>
                      <a:pt x="201" y="0"/>
                      <a:pt x="0" y="202"/>
                      <a:pt x="0" y="450"/>
                    </a:cubicBezTo>
                    <a:lnTo>
                      <a:pt x="0" y="2250"/>
                    </a:lnTo>
                    <a:cubicBezTo>
                      <a:pt x="0" y="2499"/>
                      <a:pt x="201" y="2700"/>
                      <a:pt x="450" y="2700"/>
                    </a:cubicBezTo>
                    <a:lnTo>
                      <a:pt x="7230" y="2700"/>
                    </a:lnTo>
                    <a:cubicBezTo>
                      <a:pt x="7478" y="2700"/>
                      <a:pt x="7680" y="2499"/>
                      <a:pt x="7680" y="2250"/>
                    </a:cubicBezTo>
                    <a:lnTo>
                      <a:pt x="7680" y="450"/>
                    </a:lnTo>
                    <a:cubicBezTo>
                      <a:pt x="7680" y="202"/>
                      <a:pt x="7478" y="0"/>
                      <a:pt x="7230" y="0"/>
                    </a:cubicBezTo>
                    <a:lnTo>
                      <a:pt x="450"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36" name="Rectangle 42"/>
            <p:cNvSpPr>
              <a:spLocks noChangeArrowheads="1"/>
            </p:cNvSpPr>
            <p:nvPr/>
          </p:nvSpPr>
          <p:spPr bwMode="auto">
            <a:xfrm>
              <a:off x="6687" y="3570"/>
              <a:ext cx="132"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更新</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37" name="Rectangle 43"/>
            <p:cNvSpPr>
              <a:spLocks noChangeArrowheads="1"/>
            </p:cNvSpPr>
            <p:nvPr/>
          </p:nvSpPr>
          <p:spPr bwMode="auto">
            <a:xfrm>
              <a:off x="6859" y="3570"/>
              <a:ext cx="7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038" name="Group 46"/>
            <p:cNvGrpSpPr>
              <a:grpSpLocks/>
            </p:cNvGrpSpPr>
            <p:nvPr/>
          </p:nvGrpSpPr>
          <p:grpSpPr bwMode="auto">
            <a:xfrm>
              <a:off x="7867" y="3516"/>
              <a:ext cx="511" cy="174"/>
              <a:chOff x="7867" y="3516"/>
              <a:chExt cx="511" cy="174"/>
            </a:xfrm>
          </p:grpSpPr>
          <p:sp>
            <p:nvSpPr>
              <p:cNvPr id="1056" name="Freeform 44"/>
              <p:cNvSpPr>
                <a:spLocks/>
              </p:cNvSpPr>
              <p:nvPr/>
            </p:nvSpPr>
            <p:spPr bwMode="auto">
              <a:xfrm>
                <a:off x="7867" y="3516"/>
                <a:ext cx="511" cy="174"/>
              </a:xfrm>
              <a:custGeom>
                <a:avLst/>
                <a:gdLst>
                  <a:gd name="T0" fmla="*/ 225 w 3967"/>
                  <a:gd name="T1" fmla="*/ 0 h 1350"/>
                  <a:gd name="T2" fmla="*/ 0 w 3967"/>
                  <a:gd name="T3" fmla="*/ 225 h 1350"/>
                  <a:gd name="T4" fmla="*/ 0 w 3967"/>
                  <a:gd name="T5" fmla="*/ 1125 h 1350"/>
                  <a:gd name="T6" fmla="*/ 225 w 3967"/>
                  <a:gd name="T7" fmla="*/ 1350 h 1350"/>
                  <a:gd name="T8" fmla="*/ 3742 w 3967"/>
                  <a:gd name="T9" fmla="*/ 1350 h 1350"/>
                  <a:gd name="T10" fmla="*/ 3967 w 3967"/>
                  <a:gd name="T11" fmla="*/ 1125 h 1350"/>
                  <a:gd name="T12" fmla="*/ 3967 w 3967"/>
                  <a:gd name="T13" fmla="*/ 225 h 1350"/>
                  <a:gd name="T14" fmla="*/ 3742 w 3967"/>
                  <a:gd name="T15" fmla="*/ 0 h 1350"/>
                  <a:gd name="T16" fmla="*/ 225 w 3967"/>
                  <a:gd name="T17" fmla="*/ 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7" h="1350">
                    <a:moveTo>
                      <a:pt x="225" y="0"/>
                    </a:moveTo>
                    <a:cubicBezTo>
                      <a:pt x="101" y="0"/>
                      <a:pt x="0" y="101"/>
                      <a:pt x="0" y="225"/>
                    </a:cubicBezTo>
                    <a:lnTo>
                      <a:pt x="0" y="1125"/>
                    </a:lnTo>
                    <a:cubicBezTo>
                      <a:pt x="0" y="1249"/>
                      <a:pt x="101" y="1350"/>
                      <a:pt x="225" y="1350"/>
                    </a:cubicBezTo>
                    <a:lnTo>
                      <a:pt x="3742" y="1350"/>
                    </a:lnTo>
                    <a:cubicBezTo>
                      <a:pt x="3866" y="1350"/>
                      <a:pt x="3967" y="1249"/>
                      <a:pt x="3967" y="1125"/>
                    </a:cubicBezTo>
                    <a:lnTo>
                      <a:pt x="3967" y="225"/>
                    </a:lnTo>
                    <a:cubicBezTo>
                      <a:pt x="3967" y="101"/>
                      <a:pt x="3866" y="0"/>
                      <a:pt x="3742" y="0"/>
                    </a:cubicBezTo>
                    <a:lnTo>
                      <a:pt x="225"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7" name="Freeform 45"/>
              <p:cNvSpPr>
                <a:spLocks/>
              </p:cNvSpPr>
              <p:nvPr/>
            </p:nvSpPr>
            <p:spPr bwMode="auto">
              <a:xfrm>
                <a:off x="7867" y="3516"/>
                <a:ext cx="511" cy="174"/>
              </a:xfrm>
              <a:custGeom>
                <a:avLst/>
                <a:gdLst>
                  <a:gd name="T0" fmla="*/ 225 w 3967"/>
                  <a:gd name="T1" fmla="*/ 0 h 1350"/>
                  <a:gd name="T2" fmla="*/ 0 w 3967"/>
                  <a:gd name="T3" fmla="*/ 225 h 1350"/>
                  <a:gd name="T4" fmla="*/ 0 w 3967"/>
                  <a:gd name="T5" fmla="*/ 1125 h 1350"/>
                  <a:gd name="T6" fmla="*/ 225 w 3967"/>
                  <a:gd name="T7" fmla="*/ 1350 h 1350"/>
                  <a:gd name="T8" fmla="*/ 3742 w 3967"/>
                  <a:gd name="T9" fmla="*/ 1350 h 1350"/>
                  <a:gd name="T10" fmla="*/ 3967 w 3967"/>
                  <a:gd name="T11" fmla="*/ 1125 h 1350"/>
                  <a:gd name="T12" fmla="*/ 3967 w 3967"/>
                  <a:gd name="T13" fmla="*/ 225 h 1350"/>
                  <a:gd name="T14" fmla="*/ 3742 w 3967"/>
                  <a:gd name="T15" fmla="*/ 0 h 1350"/>
                  <a:gd name="T16" fmla="*/ 225 w 3967"/>
                  <a:gd name="T17" fmla="*/ 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7" h="1350">
                    <a:moveTo>
                      <a:pt x="225" y="0"/>
                    </a:moveTo>
                    <a:cubicBezTo>
                      <a:pt x="101" y="0"/>
                      <a:pt x="0" y="101"/>
                      <a:pt x="0" y="225"/>
                    </a:cubicBezTo>
                    <a:lnTo>
                      <a:pt x="0" y="1125"/>
                    </a:lnTo>
                    <a:cubicBezTo>
                      <a:pt x="0" y="1249"/>
                      <a:pt x="101" y="1350"/>
                      <a:pt x="225" y="1350"/>
                    </a:cubicBezTo>
                    <a:lnTo>
                      <a:pt x="3742" y="1350"/>
                    </a:lnTo>
                    <a:cubicBezTo>
                      <a:pt x="3866" y="1350"/>
                      <a:pt x="3967" y="1249"/>
                      <a:pt x="3967" y="1125"/>
                    </a:cubicBezTo>
                    <a:lnTo>
                      <a:pt x="3967" y="225"/>
                    </a:lnTo>
                    <a:cubicBezTo>
                      <a:pt x="3967" y="101"/>
                      <a:pt x="3866" y="0"/>
                      <a:pt x="3742" y="0"/>
                    </a:cubicBezTo>
                    <a:lnTo>
                      <a:pt x="225"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39" name="Rectangle 47"/>
            <p:cNvSpPr>
              <a:spLocks noChangeArrowheads="1"/>
            </p:cNvSpPr>
            <p:nvPr/>
          </p:nvSpPr>
          <p:spPr bwMode="auto">
            <a:xfrm>
              <a:off x="7952" y="3568"/>
              <a:ext cx="22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維持管理</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0" name="Rectangle 48"/>
            <p:cNvSpPr>
              <a:spLocks noChangeArrowheads="1"/>
            </p:cNvSpPr>
            <p:nvPr/>
          </p:nvSpPr>
          <p:spPr bwMode="auto">
            <a:xfrm>
              <a:off x="8295" y="3568"/>
              <a:ext cx="7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041" name="Group 51"/>
            <p:cNvGrpSpPr>
              <a:grpSpLocks/>
            </p:cNvGrpSpPr>
            <p:nvPr/>
          </p:nvGrpSpPr>
          <p:grpSpPr bwMode="auto">
            <a:xfrm>
              <a:off x="6523" y="3741"/>
              <a:ext cx="1855" cy="174"/>
              <a:chOff x="6523" y="3741"/>
              <a:chExt cx="1855" cy="174"/>
            </a:xfrm>
          </p:grpSpPr>
          <p:sp>
            <p:nvSpPr>
              <p:cNvPr id="1054" name="Freeform 49"/>
              <p:cNvSpPr>
                <a:spLocks/>
              </p:cNvSpPr>
              <p:nvPr/>
            </p:nvSpPr>
            <p:spPr bwMode="auto">
              <a:xfrm>
                <a:off x="6523" y="3741"/>
                <a:ext cx="1855" cy="174"/>
              </a:xfrm>
              <a:custGeom>
                <a:avLst/>
                <a:gdLst>
                  <a:gd name="T0" fmla="*/ 225 w 14394"/>
                  <a:gd name="T1" fmla="*/ 0 h 1350"/>
                  <a:gd name="T2" fmla="*/ 0 w 14394"/>
                  <a:gd name="T3" fmla="*/ 225 h 1350"/>
                  <a:gd name="T4" fmla="*/ 0 w 14394"/>
                  <a:gd name="T5" fmla="*/ 1125 h 1350"/>
                  <a:gd name="T6" fmla="*/ 225 w 14394"/>
                  <a:gd name="T7" fmla="*/ 1350 h 1350"/>
                  <a:gd name="T8" fmla="*/ 14169 w 14394"/>
                  <a:gd name="T9" fmla="*/ 1350 h 1350"/>
                  <a:gd name="T10" fmla="*/ 14394 w 14394"/>
                  <a:gd name="T11" fmla="*/ 1125 h 1350"/>
                  <a:gd name="T12" fmla="*/ 14394 w 14394"/>
                  <a:gd name="T13" fmla="*/ 225 h 1350"/>
                  <a:gd name="T14" fmla="*/ 14169 w 14394"/>
                  <a:gd name="T15" fmla="*/ 0 h 1350"/>
                  <a:gd name="T16" fmla="*/ 225 w 14394"/>
                  <a:gd name="T17" fmla="*/ 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4" h="1350">
                    <a:moveTo>
                      <a:pt x="225" y="0"/>
                    </a:moveTo>
                    <a:cubicBezTo>
                      <a:pt x="101" y="0"/>
                      <a:pt x="0" y="101"/>
                      <a:pt x="0" y="225"/>
                    </a:cubicBezTo>
                    <a:lnTo>
                      <a:pt x="0" y="1125"/>
                    </a:lnTo>
                    <a:cubicBezTo>
                      <a:pt x="0" y="1249"/>
                      <a:pt x="101" y="1350"/>
                      <a:pt x="225" y="1350"/>
                    </a:cubicBezTo>
                    <a:lnTo>
                      <a:pt x="14169" y="1350"/>
                    </a:lnTo>
                    <a:cubicBezTo>
                      <a:pt x="14293" y="1350"/>
                      <a:pt x="14394" y="1249"/>
                      <a:pt x="14394" y="1125"/>
                    </a:cubicBezTo>
                    <a:lnTo>
                      <a:pt x="14394" y="225"/>
                    </a:lnTo>
                    <a:cubicBezTo>
                      <a:pt x="14394" y="101"/>
                      <a:pt x="14293" y="0"/>
                      <a:pt x="14169" y="0"/>
                    </a:cubicBezTo>
                    <a:lnTo>
                      <a:pt x="225"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5" name="Freeform 50"/>
              <p:cNvSpPr>
                <a:spLocks/>
              </p:cNvSpPr>
              <p:nvPr/>
            </p:nvSpPr>
            <p:spPr bwMode="auto">
              <a:xfrm>
                <a:off x="6523" y="3741"/>
                <a:ext cx="1855" cy="174"/>
              </a:xfrm>
              <a:custGeom>
                <a:avLst/>
                <a:gdLst>
                  <a:gd name="T0" fmla="*/ 225 w 14394"/>
                  <a:gd name="T1" fmla="*/ 0 h 1350"/>
                  <a:gd name="T2" fmla="*/ 0 w 14394"/>
                  <a:gd name="T3" fmla="*/ 225 h 1350"/>
                  <a:gd name="T4" fmla="*/ 0 w 14394"/>
                  <a:gd name="T5" fmla="*/ 1125 h 1350"/>
                  <a:gd name="T6" fmla="*/ 225 w 14394"/>
                  <a:gd name="T7" fmla="*/ 1350 h 1350"/>
                  <a:gd name="T8" fmla="*/ 14169 w 14394"/>
                  <a:gd name="T9" fmla="*/ 1350 h 1350"/>
                  <a:gd name="T10" fmla="*/ 14394 w 14394"/>
                  <a:gd name="T11" fmla="*/ 1125 h 1350"/>
                  <a:gd name="T12" fmla="*/ 14394 w 14394"/>
                  <a:gd name="T13" fmla="*/ 225 h 1350"/>
                  <a:gd name="T14" fmla="*/ 14169 w 14394"/>
                  <a:gd name="T15" fmla="*/ 0 h 1350"/>
                  <a:gd name="T16" fmla="*/ 225 w 14394"/>
                  <a:gd name="T17" fmla="*/ 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4" h="1350">
                    <a:moveTo>
                      <a:pt x="225" y="0"/>
                    </a:moveTo>
                    <a:cubicBezTo>
                      <a:pt x="101" y="0"/>
                      <a:pt x="0" y="101"/>
                      <a:pt x="0" y="225"/>
                    </a:cubicBezTo>
                    <a:lnTo>
                      <a:pt x="0" y="1125"/>
                    </a:lnTo>
                    <a:cubicBezTo>
                      <a:pt x="0" y="1249"/>
                      <a:pt x="101" y="1350"/>
                      <a:pt x="225" y="1350"/>
                    </a:cubicBezTo>
                    <a:lnTo>
                      <a:pt x="14169" y="1350"/>
                    </a:lnTo>
                    <a:cubicBezTo>
                      <a:pt x="14293" y="1350"/>
                      <a:pt x="14394" y="1249"/>
                      <a:pt x="14394" y="1125"/>
                    </a:cubicBezTo>
                    <a:lnTo>
                      <a:pt x="14394" y="225"/>
                    </a:lnTo>
                    <a:cubicBezTo>
                      <a:pt x="14394" y="101"/>
                      <a:pt x="14293" y="0"/>
                      <a:pt x="14169" y="0"/>
                    </a:cubicBezTo>
                    <a:lnTo>
                      <a:pt x="225"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42" name="Rectangle 52"/>
            <p:cNvSpPr>
              <a:spLocks noChangeArrowheads="1"/>
            </p:cNvSpPr>
            <p:nvPr/>
          </p:nvSpPr>
          <p:spPr bwMode="auto">
            <a:xfrm>
              <a:off x="7280" y="3792"/>
              <a:ext cx="220"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長寿命化</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3" name="Rectangle 53"/>
            <p:cNvSpPr>
              <a:spLocks noChangeArrowheads="1"/>
            </p:cNvSpPr>
            <p:nvPr/>
          </p:nvSpPr>
          <p:spPr bwMode="auto">
            <a:xfrm>
              <a:off x="7624" y="3792"/>
              <a:ext cx="7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4" name="Freeform 54"/>
            <p:cNvSpPr>
              <a:spLocks noEditPoints="1"/>
            </p:cNvSpPr>
            <p:nvPr/>
          </p:nvSpPr>
          <p:spPr bwMode="auto">
            <a:xfrm>
              <a:off x="6718" y="2285"/>
              <a:ext cx="52" cy="369"/>
            </a:xfrm>
            <a:custGeom>
              <a:avLst/>
              <a:gdLst>
                <a:gd name="T0" fmla="*/ 466 w 800"/>
                <a:gd name="T1" fmla="*/ 67 h 5720"/>
                <a:gd name="T2" fmla="*/ 466 w 800"/>
                <a:gd name="T3" fmla="*/ 5053 h 5720"/>
                <a:gd name="T4" fmla="*/ 400 w 800"/>
                <a:gd name="T5" fmla="*/ 5120 h 5720"/>
                <a:gd name="T6" fmla="*/ 333 w 800"/>
                <a:gd name="T7" fmla="*/ 5053 h 5720"/>
                <a:gd name="T8" fmla="*/ 333 w 800"/>
                <a:gd name="T9" fmla="*/ 67 h 5720"/>
                <a:gd name="T10" fmla="*/ 400 w 800"/>
                <a:gd name="T11" fmla="*/ 0 h 5720"/>
                <a:gd name="T12" fmla="*/ 466 w 800"/>
                <a:gd name="T13" fmla="*/ 67 h 5720"/>
                <a:gd name="T14" fmla="*/ 800 w 800"/>
                <a:gd name="T15" fmla="*/ 4920 h 5720"/>
                <a:gd name="T16" fmla="*/ 400 w 800"/>
                <a:gd name="T17" fmla="*/ 5720 h 5720"/>
                <a:gd name="T18" fmla="*/ 0 w 800"/>
                <a:gd name="T19" fmla="*/ 4920 h 5720"/>
                <a:gd name="T20" fmla="*/ 800 w 800"/>
                <a:gd name="T21" fmla="*/ 4920 h 5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 h="5720">
                  <a:moveTo>
                    <a:pt x="466" y="67"/>
                  </a:moveTo>
                  <a:lnTo>
                    <a:pt x="466" y="5053"/>
                  </a:lnTo>
                  <a:cubicBezTo>
                    <a:pt x="466" y="5090"/>
                    <a:pt x="437" y="5120"/>
                    <a:pt x="400" y="5120"/>
                  </a:cubicBezTo>
                  <a:cubicBezTo>
                    <a:pt x="363" y="5120"/>
                    <a:pt x="333" y="5090"/>
                    <a:pt x="333" y="5053"/>
                  </a:cubicBezTo>
                  <a:lnTo>
                    <a:pt x="333" y="67"/>
                  </a:lnTo>
                  <a:cubicBezTo>
                    <a:pt x="333" y="30"/>
                    <a:pt x="363" y="0"/>
                    <a:pt x="400" y="0"/>
                  </a:cubicBezTo>
                  <a:cubicBezTo>
                    <a:pt x="437" y="0"/>
                    <a:pt x="466" y="30"/>
                    <a:pt x="466" y="67"/>
                  </a:cubicBezTo>
                  <a:close/>
                  <a:moveTo>
                    <a:pt x="800" y="4920"/>
                  </a:moveTo>
                  <a:lnTo>
                    <a:pt x="400" y="5720"/>
                  </a:lnTo>
                  <a:lnTo>
                    <a:pt x="0" y="4920"/>
                  </a:lnTo>
                  <a:lnTo>
                    <a:pt x="800" y="492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5" name="Freeform 55"/>
            <p:cNvSpPr>
              <a:spLocks noEditPoints="1"/>
            </p:cNvSpPr>
            <p:nvPr/>
          </p:nvSpPr>
          <p:spPr bwMode="auto">
            <a:xfrm>
              <a:off x="7339" y="2872"/>
              <a:ext cx="784" cy="51"/>
            </a:xfrm>
            <a:custGeom>
              <a:avLst/>
              <a:gdLst>
                <a:gd name="T0" fmla="*/ 67 w 12167"/>
                <a:gd name="T1" fmla="*/ 333 h 800"/>
                <a:gd name="T2" fmla="*/ 11500 w 12167"/>
                <a:gd name="T3" fmla="*/ 333 h 800"/>
                <a:gd name="T4" fmla="*/ 11567 w 12167"/>
                <a:gd name="T5" fmla="*/ 400 h 800"/>
                <a:gd name="T6" fmla="*/ 11500 w 12167"/>
                <a:gd name="T7" fmla="*/ 467 h 800"/>
                <a:gd name="T8" fmla="*/ 67 w 12167"/>
                <a:gd name="T9" fmla="*/ 467 h 800"/>
                <a:gd name="T10" fmla="*/ 0 w 12167"/>
                <a:gd name="T11" fmla="*/ 400 h 800"/>
                <a:gd name="T12" fmla="*/ 67 w 12167"/>
                <a:gd name="T13" fmla="*/ 333 h 800"/>
                <a:gd name="T14" fmla="*/ 11367 w 12167"/>
                <a:gd name="T15" fmla="*/ 0 h 800"/>
                <a:gd name="T16" fmla="*/ 12167 w 12167"/>
                <a:gd name="T17" fmla="*/ 400 h 800"/>
                <a:gd name="T18" fmla="*/ 11367 w 12167"/>
                <a:gd name="T19" fmla="*/ 800 h 800"/>
                <a:gd name="T20" fmla="*/ 11367 w 12167"/>
                <a:gd name="T21"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67" h="800">
                  <a:moveTo>
                    <a:pt x="67" y="333"/>
                  </a:moveTo>
                  <a:lnTo>
                    <a:pt x="11500" y="333"/>
                  </a:lnTo>
                  <a:cubicBezTo>
                    <a:pt x="11537" y="333"/>
                    <a:pt x="11567" y="363"/>
                    <a:pt x="11567" y="400"/>
                  </a:cubicBezTo>
                  <a:cubicBezTo>
                    <a:pt x="11567" y="437"/>
                    <a:pt x="11537" y="467"/>
                    <a:pt x="11500" y="467"/>
                  </a:cubicBezTo>
                  <a:lnTo>
                    <a:pt x="67" y="467"/>
                  </a:lnTo>
                  <a:cubicBezTo>
                    <a:pt x="30" y="467"/>
                    <a:pt x="0" y="437"/>
                    <a:pt x="0" y="400"/>
                  </a:cubicBezTo>
                  <a:cubicBezTo>
                    <a:pt x="0" y="363"/>
                    <a:pt x="30" y="333"/>
                    <a:pt x="67" y="333"/>
                  </a:cubicBezTo>
                  <a:close/>
                  <a:moveTo>
                    <a:pt x="11367" y="0"/>
                  </a:moveTo>
                  <a:lnTo>
                    <a:pt x="12167" y="400"/>
                  </a:lnTo>
                  <a:lnTo>
                    <a:pt x="11367" y="800"/>
                  </a:lnTo>
                  <a:lnTo>
                    <a:pt x="11367"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6" name="Rectangle 56"/>
            <p:cNvSpPr>
              <a:spLocks noChangeArrowheads="1"/>
            </p:cNvSpPr>
            <p:nvPr/>
          </p:nvSpPr>
          <p:spPr bwMode="auto">
            <a:xfrm>
              <a:off x="7403" y="2796"/>
              <a:ext cx="121"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不要</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47" name="Rectangle 57"/>
            <p:cNvSpPr>
              <a:spLocks noChangeArrowheads="1"/>
            </p:cNvSpPr>
            <p:nvPr/>
          </p:nvSpPr>
          <p:spPr bwMode="auto">
            <a:xfrm>
              <a:off x="7558" y="2784"/>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1048" name="Group 60"/>
            <p:cNvGrpSpPr>
              <a:grpSpLocks/>
            </p:cNvGrpSpPr>
            <p:nvPr/>
          </p:nvGrpSpPr>
          <p:grpSpPr bwMode="auto">
            <a:xfrm>
              <a:off x="7400" y="3232"/>
              <a:ext cx="477" cy="181"/>
              <a:chOff x="7400" y="3232"/>
              <a:chExt cx="477" cy="181"/>
            </a:xfrm>
          </p:grpSpPr>
          <p:sp>
            <p:nvSpPr>
              <p:cNvPr id="1052" name="Freeform 58"/>
              <p:cNvSpPr>
                <a:spLocks/>
              </p:cNvSpPr>
              <p:nvPr/>
            </p:nvSpPr>
            <p:spPr bwMode="auto">
              <a:xfrm>
                <a:off x="7403" y="3236"/>
                <a:ext cx="470" cy="174"/>
              </a:xfrm>
              <a:custGeom>
                <a:avLst/>
                <a:gdLst>
                  <a:gd name="T0" fmla="*/ 450 w 7300"/>
                  <a:gd name="T1" fmla="*/ 0 h 2700"/>
                  <a:gd name="T2" fmla="*/ 0 w 7300"/>
                  <a:gd name="T3" fmla="*/ 450 h 2700"/>
                  <a:gd name="T4" fmla="*/ 0 w 7300"/>
                  <a:gd name="T5" fmla="*/ 2250 h 2700"/>
                  <a:gd name="T6" fmla="*/ 450 w 7300"/>
                  <a:gd name="T7" fmla="*/ 2700 h 2700"/>
                  <a:gd name="T8" fmla="*/ 6850 w 7300"/>
                  <a:gd name="T9" fmla="*/ 2700 h 2700"/>
                  <a:gd name="T10" fmla="*/ 7300 w 7300"/>
                  <a:gd name="T11" fmla="*/ 2250 h 2700"/>
                  <a:gd name="T12" fmla="*/ 7300 w 7300"/>
                  <a:gd name="T13" fmla="*/ 450 h 2700"/>
                  <a:gd name="T14" fmla="*/ 6850 w 7300"/>
                  <a:gd name="T15" fmla="*/ 0 h 2700"/>
                  <a:gd name="T16" fmla="*/ 450 w 7300"/>
                  <a:gd name="T17"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00" h="2700">
                    <a:moveTo>
                      <a:pt x="450" y="0"/>
                    </a:moveTo>
                    <a:cubicBezTo>
                      <a:pt x="201" y="0"/>
                      <a:pt x="0" y="201"/>
                      <a:pt x="0" y="450"/>
                    </a:cubicBezTo>
                    <a:lnTo>
                      <a:pt x="0" y="2250"/>
                    </a:lnTo>
                    <a:cubicBezTo>
                      <a:pt x="0" y="2498"/>
                      <a:pt x="201" y="2700"/>
                      <a:pt x="450" y="2700"/>
                    </a:cubicBezTo>
                    <a:lnTo>
                      <a:pt x="6850" y="2700"/>
                    </a:lnTo>
                    <a:cubicBezTo>
                      <a:pt x="7098" y="2700"/>
                      <a:pt x="7300" y="2498"/>
                      <a:pt x="7300" y="2250"/>
                    </a:cubicBezTo>
                    <a:lnTo>
                      <a:pt x="7300" y="450"/>
                    </a:lnTo>
                    <a:cubicBezTo>
                      <a:pt x="7300" y="201"/>
                      <a:pt x="7098" y="0"/>
                      <a:pt x="6850" y="0"/>
                    </a:cubicBezTo>
                    <a:lnTo>
                      <a:pt x="45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3" name="Freeform 59"/>
              <p:cNvSpPr>
                <a:spLocks noEditPoints="1"/>
              </p:cNvSpPr>
              <p:nvPr/>
            </p:nvSpPr>
            <p:spPr bwMode="auto">
              <a:xfrm>
                <a:off x="7400" y="3232"/>
                <a:ext cx="477" cy="181"/>
              </a:xfrm>
              <a:custGeom>
                <a:avLst/>
                <a:gdLst>
                  <a:gd name="T0" fmla="*/ 6500 w 7400"/>
                  <a:gd name="T1" fmla="*/ 2 h 2802"/>
                  <a:gd name="T2" fmla="*/ 6100 w 7400"/>
                  <a:gd name="T3" fmla="*/ 102 h 2802"/>
                  <a:gd name="T4" fmla="*/ 6100 w 7400"/>
                  <a:gd name="T5" fmla="*/ 2 h 2802"/>
                  <a:gd name="T6" fmla="*/ 5100 w 7400"/>
                  <a:gd name="T7" fmla="*/ 102 h 2802"/>
                  <a:gd name="T8" fmla="*/ 5450 w 7400"/>
                  <a:gd name="T9" fmla="*/ 52 h 2802"/>
                  <a:gd name="T10" fmla="*/ 4350 w 7400"/>
                  <a:gd name="T11" fmla="*/ 52 h 2802"/>
                  <a:gd name="T12" fmla="*/ 4700 w 7400"/>
                  <a:gd name="T13" fmla="*/ 102 h 2802"/>
                  <a:gd name="T14" fmla="*/ 3700 w 7400"/>
                  <a:gd name="T15" fmla="*/ 2 h 2802"/>
                  <a:gd name="T16" fmla="*/ 3300 w 7400"/>
                  <a:gd name="T17" fmla="*/ 102 h 2802"/>
                  <a:gd name="T18" fmla="*/ 3300 w 7400"/>
                  <a:gd name="T19" fmla="*/ 2 h 2802"/>
                  <a:gd name="T20" fmla="*/ 2300 w 7400"/>
                  <a:gd name="T21" fmla="*/ 102 h 2802"/>
                  <a:gd name="T22" fmla="*/ 2650 w 7400"/>
                  <a:gd name="T23" fmla="*/ 52 h 2802"/>
                  <a:gd name="T24" fmla="*/ 1550 w 7400"/>
                  <a:gd name="T25" fmla="*/ 52 h 2802"/>
                  <a:gd name="T26" fmla="*/ 1900 w 7400"/>
                  <a:gd name="T27" fmla="*/ 102 h 2802"/>
                  <a:gd name="T28" fmla="*/ 900 w 7400"/>
                  <a:gd name="T29" fmla="*/ 2 h 2802"/>
                  <a:gd name="T30" fmla="*/ 505 w 7400"/>
                  <a:gd name="T31" fmla="*/ 102 h 2802"/>
                  <a:gd name="T32" fmla="*/ 349 w 7400"/>
                  <a:gd name="T33" fmla="*/ 131 h 2802"/>
                  <a:gd name="T34" fmla="*/ 185 w 7400"/>
                  <a:gd name="T35" fmla="*/ 183 h 2802"/>
                  <a:gd name="T36" fmla="*/ 302 w 7400"/>
                  <a:gd name="T37" fmla="*/ 44 h 2802"/>
                  <a:gd name="T38" fmla="*/ 496 w 7400"/>
                  <a:gd name="T39" fmla="*/ 3 h 2802"/>
                  <a:gd name="T40" fmla="*/ 100 w 7400"/>
                  <a:gd name="T41" fmla="*/ 507 h 2802"/>
                  <a:gd name="T42" fmla="*/ 1 w 7400"/>
                  <a:gd name="T43" fmla="*/ 498 h 2802"/>
                  <a:gd name="T44" fmla="*/ 100 w 7400"/>
                  <a:gd name="T45" fmla="*/ 1196 h 2802"/>
                  <a:gd name="T46" fmla="*/ 0 w 7400"/>
                  <a:gd name="T47" fmla="*/ 1196 h 2802"/>
                  <a:gd name="T48" fmla="*/ 100 w 7400"/>
                  <a:gd name="T49" fmla="*/ 2196 h 2802"/>
                  <a:gd name="T50" fmla="*/ 50 w 7400"/>
                  <a:gd name="T51" fmla="*/ 1846 h 2802"/>
                  <a:gd name="T52" fmla="*/ 214 w 7400"/>
                  <a:gd name="T53" fmla="*/ 2582 h 2802"/>
                  <a:gd name="T54" fmla="*/ 340 w 7400"/>
                  <a:gd name="T55" fmla="*/ 2670 h 2802"/>
                  <a:gd name="T56" fmla="*/ 311 w 7400"/>
                  <a:gd name="T57" fmla="*/ 2765 h 2802"/>
                  <a:gd name="T58" fmla="*/ 150 w 7400"/>
                  <a:gd name="T59" fmla="*/ 2659 h 2802"/>
                  <a:gd name="T60" fmla="*/ 184 w 7400"/>
                  <a:gd name="T61" fmla="*/ 2543 h 2802"/>
                  <a:gd name="T62" fmla="*/ 1089 w 7400"/>
                  <a:gd name="T63" fmla="*/ 2802 h 2802"/>
                  <a:gd name="T64" fmla="*/ 1489 w 7400"/>
                  <a:gd name="T65" fmla="*/ 2702 h 2802"/>
                  <a:gd name="T66" fmla="*/ 1489 w 7400"/>
                  <a:gd name="T67" fmla="*/ 2802 h 2802"/>
                  <a:gd name="T68" fmla="*/ 2489 w 7400"/>
                  <a:gd name="T69" fmla="*/ 2702 h 2802"/>
                  <a:gd name="T70" fmla="*/ 2139 w 7400"/>
                  <a:gd name="T71" fmla="*/ 2752 h 2802"/>
                  <a:gd name="T72" fmla="*/ 3239 w 7400"/>
                  <a:gd name="T73" fmla="*/ 2752 h 2802"/>
                  <a:gd name="T74" fmla="*/ 2889 w 7400"/>
                  <a:gd name="T75" fmla="*/ 2702 h 2802"/>
                  <a:gd name="T76" fmla="*/ 3889 w 7400"/>
                  <a:gd name="T77" fmla="*/ 2802 h 2802"/>
                  <a:gd name="T78" fmla="*/ 4289 w 7400"/>
                  <a:gd name="T79" fmla="*/ 2702 h 2802"/>
                  <a:gd name="T80" fmla="*/ 4289 w 7400"/>
                  <a:gd name="T81" fmla="*/ 2802 h 2802"/>
                  <a:gd name="T82" fmla="*/ 5289 w 7400"/>
                  <a:gd name="T83" fmla="*/ 2702 h 2802"/>
                  <a:gd name="T84" fmla="*/ 4939 w 7400"/>
                  <a:gd name="T85" fmla="*/ 2752 h 2802"/>
                  <a:gd name="T86" fmla="*/ 6039 w 7400"/>
                  <a:gd name="T87" fmla="*/ 2752 h 2802"/>
                  <a:gd name="T88" fmla="*/ 5689 w 7400"/>
                  <a:gd name="T89" fmla="*/ 2702 h 2802"/>
                  <a:gd name="T90" fmla="*/ 6689 w 7400"/>
                  <a:gd name="T91" fmla="*/ 2802 h 2802"/>
                  <a:gd name="T92" fmla="*/ 7059 w 7400"/>
                  <a:gd name="T93" fmla="*/ 2669 h 2802"/>
                  <a:gd name="T94" fmla="*/ 7180 w 7400"/>
                  <a:gd name="T95" fmla="*/ 2589 h 2802"/>
                  <a:gd name="T96" fmla="*/ 7321 w 7400"/>
                  <a:gd name="T97" fmla="*/ 2467 h 2802"/>
                  <a:gd name="T98" fmla="*/ 7257 w 7400"/>
                  <a:gd name="T99" fmla="*/ 2652 h 2802"/>
                  <a:gd name="T100" fmla="*/ 7107 w 7400"/>
                  <a:gd name="T101" fmla="*/ 2757 h 2802"/>
                  <a:gd name="T102" fmla="*/ 7300 w 7400"/>
                  <a:gd name="T103" fmla="*/ 1820 h 2802"/>
                  <a:gd name="T104" fmla="*/ 7350 w 7400"/>
                  <a:gd name="T105" fmla="*/ 2170 h 2802"/>
                  <a:gd name="T106" fmla="*/ 7350 w 7400"/>
                  <a:gd name="T107" fmla="*/ 1070 h 2802"/>
                  <a:gd name="T108" fmla="*/ 7300 w 7400"/>
                  <a:gd name="T109" fmla="*/ 1420 h 2802"/>
                  <a:gd name="T110" fmla="*/ 7337 w 7400"/>
                  <a:gd name="T111" fmla="*/ 371 h 2802"/>
                  <a:gd name="T112" fmla="*/ 7350 w 7400"/>
                  <a:gd name="T113" fmla="*/ 770 h 2802"/>
                  <a:gd name="T114" fmla="*/ 7061 w 7400"/>
                  <a:gd name="T115" fmla="*/ 135 h 2802"/>
                  <a:gd name="T116" fmla="*/ 6851 w 7400"/>
                  <a:gd name="T117" fmla="*/ 48 h 2802"/>
                  <a:gd name="T118" fmla="*/ 7090 w 7400"/>
                  <a:gd name="T119" fmla="*/ 40 h 2802"/>
                  <a:gd name="T120" fmla="*/ 7090 w 7400"/>
                  <a:gd name="T121" fmla="*/ 153 h 2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00" h="2802">
                    <a:moveTo>
                      <a:pt x="6800" y="102"/>
                    </a:moveTo>
                    <a:lnTo>
                      <a:pt x="6500" y="102"/>
                    </a:lnTo>
                    <a:cubicBezTo>
                      <a:pt x="6473" y="102"/>
                      <a:pt x="6450" y="80"/>
                      <a:pt x="6450" y="52"/>
                    </a:cubicBezTo>
                    <a:cubicBezTo>
                      <a:pt x="6450" y="25"/>
                      <a:pt x="6473" y="2"/>
                      <a:pt x="6500" y="2"/>
                    </a:cubicBezTo>
                    <a:lnTo>
                      <a:pt x="6800" y="2"/>
                    </a:lnTo>
                    <a:cubicBezTo>
                      <a:pt x="6828" y="2"/>
                      <a:pt x="6850" y="25"/>
                      <a:pt x="6850" y="52"/>
                    </a:cubicBezTo>
                    <a:cubicBezTo>
                      <a:pt x="6850" y="80"/>
                      <a:pt x="6828" y="102"/>
                      <a:pt x="6800" y="102"/>
                    </a:cubicBezTo>
                    <a:close/>
                    <a:moveTo>
                      <a:pt x="6100" y="102"/>
                    </a:moveTo>
                    <a:lnTo>
                      <a:pt x="5800" y="102"/>
                    </a:lnTo>
                    <a:cubicBezTo>
                      <a:pt x="5773" y="102"/>
                      <a:pt x="5750" y="80"/>
                      <a:pt x="5750" y="52"/>
                    </a:cubicBezTo>
                    <a:cubicBezTo>
                      <a:pt x="5750" y="25"/>
                      <a:pt x="5773" y="2"/>
                      <a:pt x="5800" y="2"/>
                    </a:cubicBezTo>
                    <a:lnTo>
                      <a:pt x="6100" y="2"/>
                    </a:lnTo>
                    <a:cubicBezTo>
                      <a:pt x="6128" y="2"/>
                      <a:pt x="6150" y="25"/>
                      <a:pt x="6150" y="52"/>
                    </a:cubicBezTo>
                    <a:cubicBezTo>
                      <a:pt x="6150" y="80"/>
                      <a:pt x="6128" y="102"/>
                      <a:pt x="6100" y="102"/>
                    </a:cubicBezTo>
                    <a:close/>
                    <a:moveTo>
                      <a:pt x="5400" y="102"/>
                    </a:moveTo>
                    <a:lnTo>
                      <a:pt x="5100" y="102"/>
                    </a:lnTo>
                    <a:cubicBezTo>
                      <a:pt x="5073" y="102"/>
                      <a:pt x="5050" y="80"/>
                      <a:pt x="5050" y="52"/>
                    </a:cubicBezTo>
                    <a:cubicBezTo>
                      <a:pt x="5050" y="25"/>
                      <a:pt x="5073" y="2"/>
                      <a:pt x="5100" y="2"/>
                    </a:cubicBezTo>
                    <a:lnTo>
                      <a:pt x="5400" y="2"/>
                    </a:lnTo>
                    <a:cubicBezTo>
                      <a:pt x="5428" y="2"/>
                      <a:pt x="5450" y="25"/>
                      <a:pt x="5450" y="52"/>
                    </a:cubicBezTo>
                    <a:cubicBezTo>
                      <a:pt x="5450" y="80"/>
                      <a:pt x="5428" y="102"/>
                      <a:pt x="5400" y="102"/>
                    </a:cubicBezTo>
                    <a:close/>
                    <a:moveTo>
                      <a:pt x="4700" y="102"/>
                    </a:moveTo>
                    <a:lnTo>
                      <a:pt x="4400" y="102"/>
                    </a:lnTo>
                    <a:cubicBezTo>
                      <a:pt x="4373" y="102"/>
                      <a:pt x="4350" y="80"/>
                      <a:pt x="4350" y="52"/>
                    </a:cubicBezTo>
                    <a:cubicBezTo>
                      <a:pt x="4350" y="25"/>
                      <a:pt x="4373" y="2"/>
                      <a:pt x="4400" y="2"/>
                    </a:cubicBezTo>
                    <a:lnTo>
                      <a:pt x="4700" y="2"/>
                    </a:lnTo>
                    <a:cubicBezTo>
                      <a:pt x="4728" y="2"/>
                      <a:pt x="4750" y="25"/>
                      <a:pt x="4750" y="52"/>
                    </a:cubicBezTo>
                    <a:cubicBezTo>
                      <a:pt x="4750" y="80"/>
                      <a:pt x="4728" y="102"/>
                      <a:pt x="4700" y="102"/>
                    </a:cubicBezTo>
                    <a:close/>
                    <a:moveTo>
                      <a:pt x="4000" y="102"/>
                    </a:moveTo>
                    <a:lnTo>
                      <a:pt x="3700" y="102"/>
                    </a:lnTo>
                    <a:cubicBezTo>
                      <a:pt x="3673" y="102"/>
                      <a:pt x="3650" y="80"/>
                      <a:pt x="3650" y="52"/>
                    </a:cubicBezTo>
                    <a:cubicBezTo>
                      <a:pt x="3650" y="25"/>
                      <a:pt x="3673" y="2"/>
                      <a:pt x="3700" y="2"/>
                    </a:cubicBezTo>
                    <a:lnTo>
                      <a:pt x="4000" y="2"/>
                    </a:lnTo>
                    <a:cubicBezTo>
                      <a:pt x="4028" y="2"/>
                      <a:pt x="4050" y="25"/>
                      <a:pt x="4050" y="52"/>
                    </a:cubicBezTo>
                    <a:cubicBezTo>
                      <a:pt x="4050" y="80"/>
                      <a:pt x="4028" y="102"/>
                      <a:pt x="4000" y="102"/>
                    </a:cubicBezTo>
                    <a:close/>
                    <a:moveTo>
                      <a:pt x="3300" y="102"/>
                    </a:moveTo>
                    <a:lnTo>
                      <a:pt x="3000" y="102"/>
                    </a:lnTo>
                    <a:cubicBezTo>
                      <a:pt x="2973" y="102"/>
                      <a:pt x="2950" y="80"/>
                      <a:pt x="2950" y="52"/>
                    </a:cubicBezTo>
                    <a:cubicBezTo>
                      <a:pt x="2950" y="25"/>
                      <a:pt x="2973" y="2"/>
                      <a:pt x="3000" y="2"/>
                    </a:cubicBezTo>
                    <a:lnTo>
                      <a:pt x="3300" y="2"/>
                    </a:lnTo>
                    <a:cubicBezTo>
                      <a:pt x="3328" y="2"/>
                      <a:pt x="3350" y="25"/>
                      <a:pt x="3350" y="52"/>
                    </a:cubicBezTo>
                    <a:cubicBezTo>
                      <a:pt x="3350" y="80"/>
                      <a:pt x="3328" y="102"/>
                      <a:pt x="3300" y="102"/>
                    </a:cubicBezTo>
                    <a:close/>
                    <a:moveTo>
                      <a:pt x="2600" y="102"/>
                    </a:moveTo>
                    <a:lnTo>
                      <a:pt x="2300" y="102"/>
                    </a:lnTo>
                    <a:cubicBezTo>
                      <a:pt x="2273" y="102"/>
                      <a:pt x="2250" y="80"/>
                      <a:pt x="2250" y="52"/>
                    </a:cubicBezTo>
                    <a:cubicBezTo>
                      <a:pt x="2250" y="25"/>
                      <a:pt x="2273" y="2"/>
                      <a:pt x="2300" y="2"/>
                    </a:cubicBezTo>
                    <a:lnTo>
                      <a:pt x="2600" y="2"/>
                    </a:lnTo>
                    <a:cubicBezTo>
                      <a:pt x="2628" y="2"/>
                      <a:pt x="2650" y="25"/>
                      <a:pt x="2650" y="52"/>
                    </a:cubicBezTo>
                    <a:cubicBezTo>
                      <a:pt x="2650" y="80"/>
                      <a:pt x="2628" y="102"/>
                      <a:pt x="2600" y="102"/>
                    </a:cubicBezTo>
                    <a:close/>
                    <a:moveTo>
                      <a:pt x="1900" y="102"/>
                    </a:moveTo>
                    <a:lnTo>
                      <a:pt x="1600" y="102"/>
                    </a:lnTo>
                    <a:cubicBezTo>
                      <a:pt x="1573" y="102"/>
                      <a:pt x="1550" y="80"/>
                      <a:pt x="1550" y="52"/>
                    </a:cubicBezTo>
                    <a:cubicBezTo>
                      <a:pt x="1550" y="25"/>
                      <a:pt x="1573" y="2"/>
                      <a:pt x="1600" y="2"/>
                    </a:cubicBezTo>
                    <a:lnTo>
                      <a:pt x="1900" y="2"/>
                    </a:lnTo>
                    <a:cubicBezTo>
                      <a:pt x="1928" y="2"/>
                      <a:pt x="1950" y="25"/>
                      <a:pt x="1950" y="52"/>
                    </a:cubicBezTo>
                    <a:cubicBezTo>
                      <a:pt x="1950" y="80"/>
                      <a:pt x="1928" y="102"/>
                      <a:pt x="1900" y="102"/>
                    </a:cubicBezTo>
                    <a:close/>
                    <a:moveTo>
                      <a:pt x="1200" y="102"/>
                    </a:moveTo>
                    <a:lnTo>
                      <a:pt x="900" y="102"/>
                    </a:lnTo>
                    <a:cubicBezTo>
                      <a:pt x="873" y="102"/>
                      <a:pt x="850" y="80"/>
                      <a:pt x="850" y="52"/>
                    </a:cubicBezTo>
                    <a:cubicBezTo>
                      <a:pt x="850" y="25"/>
                      <a:pt x="873" y="2"/>
                      <a:pt x="900" y="2"/>
                    </a:cubicBezTo>
                    <a:lnTo>
                      <a:pt x="1200" y="2"/>
                    </a:lnTo>
                    <a:cubicBezTo>
                      <a:pt x="1228" y="2"/>
                      <a:pt x="1250" y="25"/>
                      <a:pt x="1250" y="52"/>
                    </a:cubicBezTo>
                    <a:cubicBezTo>
                      <a:pt x="1250" y="80"/>
                      <a:pt x="1228" y="102"/>
                      <a:pt x="1200" y="102"/>
                    </a:cubicBezTo>
                    <a:close/>
                    <a:moveTo>
                      <a:pt x="505" y="102"/>
                    </a:moveTo>
                    <a:lnTo>
                      <a:pt x="414" y="111"/>
                    </a:lnTo>
                    <a:lnTo>
                      <a:pt x="424" y="109"/>
                    </a:lnTo>
                    <a:lnTo>
                      <a:pt x="340" y="135"/>
                    </a:lnTo>
                    <a:lnTo>
                      <a:pt x="349" y="131"/>
                    </a:lnTo>
                    <a:lnTo>
                      <a:pt x="272" y="173"/>
                    </a:lnTo>
                    <a:lnTo>
                      <a:pt x="280" y="168"/>
                    </a:lnTo>
                    <a:lnTo>
                      <a:pt x="255" y="189"/>
                    </a:lnTo>
                    <a:cubicBezTo>
                      <a:pt x="234" y="207"/>
                      <a:pt x="202" y="204"/>
                      <a:pt x="185" y="183"/>
                    </a:cubicBezTo>
                    <a:cubicBezTo>
                      <a:pt x="167" y="161"/>
                      <a:pt x="170" y="130"/>
                      <a:pt x="191" y="112"/>
                    </a:cubicBezTo>
                    <a:lnTo>
                      <a:pt x="216" y="91"/>
                    </a:lnTo>
                    <a:cubicBezTo>
                      <a:pt x="219" y="89"/>
                      <a:pt x="222" y="87"/>
                      <a:pt x="225" y="86"/>
                    </a:cubicBezTo>
                    <a:lnTo>
                      <a:pt x="302" y="44"/>
                    </a:lnTo>
                    <a:cubicBezTo>
                      <a:pt x="304" y="42"/>
                      <a:pt x="308" y="41"/>
                      <a:pt x="311" y="40"/>
                    </a:cubicBezTo>
                    <a:lnTo>
                      <a:pt x="395" y="14"/>
                    </a:lnTo>
                    <a:cubicBezTo>
                      <a:pt x="398" y="13"/>
                      <a:pt x="401" y="12"/>
                      <a:pt x="405" y="12"/>
                    </a:cubicBezTo>
                    <a:lnTo>
                      <a:pt x="496" y="3"/>
                    </a:lnTo>
                    <a:cubicBezTo>
                      <a:pt x="523" y="0"/>
                      <a:pt x="548" y="20"/>
                      <a:pt x="550" y="48"/>
                    </a:cubicBezTo>
                    <a:cubicBezTo>
                      <a:pt x="553" y="75"/>
                      <a:pt x="533" y="100"/>
                      <a:pt x="505" y="102"/>
                    </a:cubicBezTo>
                    <a:close/>
                    <a:moveTo>
                      <a:pt x="101" y="501"/>
                    </a:moveTo>
                    <a:lnTo>
                      <a:pt x="100" y="507"/>
                    </a:lnTo>
                    <a:lnTo>
                      <a:pt x="100" y="796"/>
                    </a:lnTo>
                    <a:cubicBezTo>
                      <a:pt x="100" y="824"/>
                      <a:pt x="78" y="846"/>
                      <a:pt x="50" y="846"/>
                    </a:cubicBezTo>
                    <a:cubicBezTo>
                      <a:pt x="23" y="846"/>
                      <a:pt x="0" y="824"/>
                      <a:pt x="0" y="796"/>
                    </a:cubicBezTo>
                    <a:lnTo>
                      <a:pt x="1" y="498"/>
                    </a:lnTo>
                    <a:lnTo>
                      <a:pt x="1" y="492"/>
                    </a:lnTo>
                    <a:cubicBezTo>
                      <a:pt x="4" y="464"/>
                      <a:pt x="28" y="444"/>
                      <a:pt x="56" y="447"/>
                    </a:cubicBezTo>
                    <a:cubicBezTo>
                      <a:pt x="83" y="449"/>
                      <a:pt x="104" y="474"/>
                      <a:pt x="101" y="501"/>
                    </a:cubicBezTo>
                    <a:close/>
                    <a:moveTo>
                      <a:pt x="100" y="1196"/>
                    </a:moveTo>
                    <a:lnTo>
                      <a:pt x="100" y="1496"/>
                    </a:lnTo>
                    <a:cubicBezTo>
                      <a:pt x="100" y="1524"/>
                      <a:pt x="78" y="1546"/>
                      <a:pt x="50" y="1546"/>
                    </a:cubicBezTo>
                    <a:cubicBezTo>
                      <a:pt x="23" y="1546"/>
                      <a:pt x="0" y="1524"/>
                      <a:pt x="0" y="1496"/>
                    </a:cubicBezTo>
                    <a:lnTo>
                      <a:pt x="0" y="1196"/>
                    </a:lnTo>
                    <a:cubicBezTo>
                      <a:pt x="0" y="1169"/>
                      <a:pt x="23" y="1146"/>
                      <a:pt x="50" y="1146"/>
                    </a:cubicBezTo>
                    <a:cubicBezTo>
                      <a:pt x="78" y="1146"/>
                      <a:pt x="100" y="1169"/>
                      <a:pt x="100" y="1196"/>
                    </a:cubicBezTo>
                    <a:close/>
                    <a:moveTo>
                      <a:pt x="100" y="1896"/>
                    </a:moveTo>
                    <a:lnTo>
                      <a:pt x="100" y="2196"/>
                    </a:lnTo>
                    <a:cubicBezTo>
                      <a:pt x="100" y="2224"/>
                      <a:pt x="78" y="2246"/>
                      <a:pt x="50" y="2246"/>
                    </a:cubicBezTo>
                    <a:cubicBezTo>
                      <a:pt x="23" y="2246"/>
                      <a:pt x="0" y="2224"/>
                      <a:pt x="0" y="2196"/>
                    </a:cubicBezTo>
                    <a:lnTo>
                      <a:pt x="0" y="1896"/>
                    </a:lnTo>
                    <a:cubicBezTo>
                      <a:pt x="0" y="1869"/>
                      <a:pt x="23" y="1846"/>
                      <a:pt x="50" y="1846"/>
                    </a:cubicBezTo>
                    <a:cubicBezTo>
                      <a:pt x="78" y="1846"/>
                      <a:pt x="100" y="1869"/>
                      <a:pt x="100" y="1896"/>
                    </a:cubicBezTo>
                    <a:close/>
                    <a:moveTo>
                      <a:pt x="184" y="2543"/>
                    </a:moveTo>
                    <a:lnTo>
                      <a:pt x="221" y="2589"/>
                    </a:lnTo>
                    <a:lnTo>
                      <a:pt x="214" y="2582"/>
                    </a:lnTo>
                    <a:lnTo>
                      <a:pt x="280" y="2637"/>
                    </a:lnTo>
                    <a:lnTo>
                      <a:pt x="272" y="2632"/>
                    </a:lnTo>
                    <a:lnTo>
                      <a:pt x="349" y="2674"/>
                    </a:lnTo>
                    <a:lnTo>
                      <a:pt x="340" y="2670"/>
                    </a:lnTo>
                    <a:lnTo>
                      <a:pt x="405" y="2690"/>
                    </a:lnTo>
                    <a:cubicBezTo>
                      <a:pt x="431" y="2698"/>
                      <a:pt x="446" y="2726"/>
                      <a:pt x="438" y="2752"/>
                    </a:cubicBezTo>
                    <a:cubicBezTo>
                      <a:pt x="430" y="2779"/>
                      <a:pt x="402" y="2793"/>
                      <a:pt x="375" y="2785"/>
                    </a:cubicBezTo>
                    <a:lnTo>
                      <a:pt x="311" y="2765"/>
                    </a:lnTo>
                    <a:cubicBezTo>
                      <a:pt x="308" y="2764"/>
                      <a:pt x="304" y="2763"/>
                      <a:pt x="302" y="2761"/>
                    </a:cubicBezTo>
                    <a:lnTo>
                      <a:pt x="225" y="2719"/>
                    </a:lnTo>
                    <a:cubicBezTo>
                      <a:pt x="222" y="2718"/>
                      <a:pt x="219" y="2716"/>
                      <a:pt x="216" y="2714"/>
                    </a:cubicBezTo>
                    <a:lnTo>
                      <a:pt x="150" y="2659"/>
                    </a:lnTo>
                    <a:cubicBezTo>
                      <a:pt x="148" y="2657"/>
                      <a:pt x="146" y="2655"/>
                      <a:pt x="144" y="2652"/>
                    </a:cubicBezTo>
                    <a:lnTo>
                      <a:pt x="106" y="2607"/>
                    </a:lnTo>
                    <a:cubicBezTo>
                      <a:pt x="89" y="2585"/>
                      <a:pt x="92" y="2554"/>
                      <a:pt x="113" y="2536"/>
                    </a:cubicBezTo>
                    <a:cubicBezTo>
                      <a:pt x="135" y="2519"/>
                      <a:pt x="166" y="2522"/>
                      <a:pt x="184" y="2543"/>
                    </a:cubicBezTo>
                    <a:close/>
                    <a:moveTo>
                      <a:pt x="789" y="2702"/>
                    </a:moveTo>
                    <a:lnTo>
                      <a:pt x="1089" y="2702"/>
                    </a:lnTo>
                    <a:cubicBezTo>
                      <a:pt x="1116" y="2702"/>
                      <a:pt x="1139" y="2725"/>
                      <a:pt x="1139" y="2752"/>
                    </a:cubicBezTo>
                    <a:cubicBezTo>
                      <a:pt x="1139" y="2780"/>
                      <a:pt x="1116" y="2802"/>
                      <a:pt x="1089" y="2802"/>
                    </a:cubicBezTo>
                    <a:lnTo>
                      <a:pt x="789" y="2802"/>
                    </a:lnTo>
                    <a:cubicBezTo>
                      <a:pt x="761" y="2802"/>
                      <a:pt x="739" y="2780"/>
                      <a:pt x="739" y="2752"/>
                    </a:cubicBezTo>
                    <a:cubicBezTo>
                      <a:pt x="739" y="2725"/>
                      <a:pt x="761" y="2702"/>
                      <a:pt x="789" y="2702"/>
                    </a:cubicBezTo>
                    <a:close/>
                    <a:moveTo>
                      <a:pt x="1489" y="2702"/>
                    </a:moveTo>
                    <a:lnTo>
                      <a:pt x="1789" y="2702"/>
                    </a:lnTo>
                    <a:cubicBezTo>
                      <a:pt x="1816" y="2702"/>
                      <a:pt x="1839" y="2725"/>
                      <a:pt x="1839" y="2752"/>
                    </a:cubicBezTo>
                    <a:cubicBezTo>
                      <a:pt x="1839" y="2780"/>
                      <a:pt x="1816" y="2802"/>
                      <a:pt x="1789" y="2802"/>
                    </a:cubicBezTo>
                    <a:lnTo>
                      <a:pt x="1489" y="2802"/>
                    </a:lnTo>
                    <a:cubicBezTo>
                      <a:pt x="1461" y="2802"/>
                      <a:pt x="1439" y="2780"/>
                      <a:pt x="1439" y="2752"/>
                    </a:cubicBezTo>
                    <a:cubicBezTo>
                      <a:pt x="1439" y="2725"/>
                      <a:pt x="1461" y="2702"/>
                      <a:pt x="1489" y="2702"/>
                    </a:cubicBezTo>
                    <a:close/>
                    <a:moveTo>
                      <a:pt x="2189" y="2702"/>
                    </a:moveTo>
                    <a:lnTo>
                      <a:pt x="2489" y="2702"/>
                    </a:lnTo>
                    <a:cubicBezTo>
                      <a:pt x="2516" y="2702"/>
                      <a:pt x="2539" y="2725"/>
                      <a:pt x="2539" y="2752"/>
                    </a:cubicBezTo>
                    <a:cubicBezTo>
                      <a:pt x="2539" y="2780"/>
                      <a:pt x="2516" y="2802"/>
                      <a:pt x="2489" y="2802"/>
                    </a:cubicBezTo>
                    <a:lnTo>
                      <a:pt x="2189" y="2802"/>
                    </a:lnTo>
                    <a:cubicBezTo>
                      <a:pt x="2161" y="2802"/>
                      <a:pt x="2139" y="2780"/>
                      <a:pt x="2139" y="2752"/>
                    </a:cubicBezTo>
                    <a:cubicBezTo>
                      <a:pt x="2139" y="2725"/>
                      <a:pt x="2161" y="2702"/>
                      <a:pt x="2189" y="2702"/>
                    </a:cubicBezTo>
                    <a:close/>
                    <a:moveTo>
                      <a:pt x="2889" y="2702"/>
                    </a:moveTo>
                    <a:lnTo>
                      <a:pt x="3189" y="2702"/>
                    </a:lnTo>
                    <a:cubicBezTo>
                      <a:pt x="3216" y="2702"/>
                      <a:pt x="3239" y="2725"/>
                      <a:pt x="3239" y="2752"/>
                    </a:cubicBezTo>
                    <a:cubicBezTo>
                      <a:pt x="3239" y="2780"/>
                      <a:pt x="3216" y="2802"/>
                      <a:pt x="3189" y="2802"/>
                    </a:cubicBezTo>
                    <a:lnTo>
                      <a:pt x="2889" y="2802"/>
                    </a:lnTo>
                    <a:cubicBezTo>
                      <a:pt x="2861" y="2802"/>
                      <a:pt x="2839" y="2780"/>
                      <a:pt x="2839" y="2752"/>
                    </a:cubicBezTo>
                    <a:cubicBezTo>
                      <a:pt x="2839" y="2725"/>
                      <a:pt x="2861" y="2702"/>
                      <a:pt x="2889" y="2702"/>
                    </a:cubicBezTo>
                    <a:close/>
                    <a:moveTo>
                      <a:pt x="3589" y="2702"/>
                    </a:moveTo>
                    <a:lnTo>
                      <a:pt x="3889" y="2702"/>
                    </a:lnTo>
                    <a:cubicBezTo>
                      <a:pt x="3916" y="2702"/>
                      <a:pt x="3939" y="2725"/>
                      <a:pt x="3939" y="2752"/>
                    </a:cubicBezTo>
                    <a:cubicBezTo>
                      <a:pt x="3939" y="2780"/>
                      <a:pt x="3916" y="2802"/>
                      <a:pt x="3889" y="2802"/>
                    </a:cubicBezTo>
                    <a:lnTo>
                      <a:pt x="3589" y="2802"/>
                    </a:lnTo>
                    <a:cubicBezTo>
                      <a:pt x="3561" y="2802"/>
                      <a:pt x="3539" y="2780"/>
                      <a:pt x="3539" y="2752"/>
                    </a:cubicBezTo>
                    <a:cubicBezTo>
                      <a:pt x="3539" y="2725"/>
                      <a:pt x="3561" y="2702"/>
                      <a:pt x="3589" y="2702"/>
                    </a:cubicBezTo>
                    <a:close/>
                    <a:moveTo>
                      <a:pt x="4289" y="2702"/>
                    </a:moveTo>
                    <a:lnTo>
                      <a:pt x="4589" y="2702"/>
                    </a:lnTo>
                    <a:cubicBezTo>
                      <a:pt x="4616" y="2702"/>
                      <a:pt x="4639" y="2725"/>
                      <a:pt x="4639" y="2752"/>
                    </a:cubicBezTo>
                    <a:cubicBezTo>
                      <a:pt x="4639" y="2780"/>
                      <a:pt x="4616" y="2802"/>
                      <a:pt x="4589" y="2802"/>
                    </a:cubicBezTo>
                    <a:lnTo>
                      <a:pt x="4289" y="2802"/>
                    </a:lnTo>
                    <a:cubicBezTo>
                      <a:pt x="4261" y="2802"/>
                      <a:pt x="4239" y="2780"/>
                      <a:pt x="4239" y="2752"/>
                    </a:cubicBezTo>
                    <a:cubicBezTo>
                      <a:pt x="4239" y="2725"/>
                      <a:pt x="4261" y="2702"/>
                      <a:pt x="4289" y="2702"/>
                    </a:cubicBezTo>
                    <a:close/>
                    <a:moveTo>
                      <a:pt x="4989" y="2702"/>
                    </a:moveTo>
                    <a:lnTo>
                      <a:pt x="5289" y="2702"/>
                    </a:lnTo>
                    <a:cubicBezTo>
                      <a:pt x="5316" y="2702"/>
                      <a:pt x="5339" y="2725"/>
                      <a:pt x="5339" y="2752"/>
                    </a:cubicBezTo>
                    <a:cubicBezTo>
                      <a:pt x="5339" y="2780"/>
                      <a:pt x="5316" y="2802"/>
                      <a:pt x="5289" y="2802"/>
                    </a:cubicBezTo>
                    <a:lnTo>
                      <a:pt x="4989" y="2802"/>
                    </a:lnTo>
                    <a:cubicBezTo>
                      <a:pt x="4961" y="2802"/>
                      <a:pt x="4939" y="2780"/>
                      <a:pt x="4939" y="2752"/>
                    </a:cubicBezTo>
                    <a:cubicBezTo>
                      <a:pt x="4939" y="2725"/>
                      <a:pt x="4961" y="2702"/>
                      <a:pt x="4989" y="2702"/>
                    </a:cubicBezTo>
                    <a:close/>
                    <a:moveTo>
                      <a:pt x="5689" y="2702"/>
                    </a:moveTo>
                    <a:lnTo>
                      <a:pt x="5989" y="2702"/>
                    </a:lnTo>
                    <a:cubicBezTo>
                      <a:pt x="6016" y="2702"/>
                      <a:pt x="6039" y="2725"/>
                      <a:pt x="6039" y="2752"/>
                    </a:cubicBezTo>
                    <a:cubicBezTo>
                      <a:pt x="6039" y="2780"/>
                      <a:pt x="6016" y="2802"/>
                      <a:pt x="5989" y="2802"/>
                    </a:cubicBezTo>
                    <a:lnTo>
                      <a:pt x="5689" y="2802"/>
                    </a:lnTo>
                    <a:cubicBezTo>
                      <a:pt x="5661" y="2802"/>
                      <a:pt x="5639" y="2780"/>
                      <a:pt x="5639" y="2752"/>
                    </a:cubicBezTo>
                    <a:cubicBezTo>
                      <a:pt x="5639" y="2725"/>
                      <a:pt x="5661" y="2702"/>
                      <a:pt x="5689" y="2702"/>
                    </a:cubicBezTo>
                    <a:close/>
                    <a:moveTo>
                      <a:pt x="6389" y="2702"/>
                    </a:moveTo>
                    <a:lnTo>
                      <a:pt x="6689" y="2702"/>
                    </a:lnTo>
                    <a:cubicBezTo>
                      <a:pt x="6716" y="2702"/>
                      <a:pt x="6739" y="2725"/>
                      <a:pt x="6739" y="2752"/>
                    </a:cubicBezTo>
                    <a:cubicBezTo>
                      <a:pt x="6739" y="2780"/>
                      <a:pt x="6716" y="2802"/>
                      <a:pt x="6689" y="2802"/>
                    </a:cubicBezTo>
                    <a:lnTo>
                      <a:pt x="6389" y="2802"/>
                    </a:lnTo>
                    <a:cubicBezTo>
                      <a:pt x="6361" y="2802"/>
                      <a:pt x="6339" y="2780"/>
                      <a:pt x="6339" y="2752"/>
                    </a:cubicBezTo>
                    <a:cubicBezTo>
                      <a:pt x="6339" y="2725"/>
                      <a:pt x="6361" y="2702"/>
                      <a:pt x="6389" y="2702"/>
                    </a:cubicBezTo>
                    <a:close/>
                    <a:moveTo>
                      <a:pt x="7059" y="2669"/>
                    </a:moveTo>
                    <a:lnTo>
                      <a:pt x="7127" y="2632"/>
                    </a:lnTo>
                    <a:lnTo>
                      <a:pt x="7120" y="2637"/>
                    </a:lnTo>
                    <a:lnTo>
                      <a:pt x="7187" y="2582"/>
                    </a:lnTo>
                    <a:lnTo>
                      <a:pt x="7180" y="2589"/>
                    </a:lnTo>
                    <a:lnTo>
                      <a:pt x="7235" y="2522"/>
                    </a:lnTo>
                    <a:lnTo>
                      <a:pt x="7230" y="2529"/>
                    </a:lnTo>
                    <a:lnTo>
                      <a:pt x="7253" y="2487"/>
                    </a:lnTo>
                    <a:cubicBezTo>
                      <a:pt x="7267" y="2463"/>
                      <a:pt x="7297" y="2454"/>
                      <a:pt x="7321" y="2467"/>
                    </a:cubicBezTo>
                    <a:cubicBezTo>
                      <a:pt x="7345" y="2481"/>
                      <a:pt x="7354" y="2511"/>
                      <a:pt x="7341" y="2535"/>
                    </a:cubicBezTo>
                    <a:lnTo>
                      <a:pt x="7317" y="2578"/>
                    </a:lnTo>
                    <a:cubicBezTo>
                      <a:pt x="7316" y="2580"/>
                      <a:pt x="7314" y="2583"/>
                      <a:pt x="7312" y="2585"/>
                    </a:cubicBezTo>
                    <a:lnTo>
                      <a:pt x="7257" y="2652"/>
                    </a:lnTo>
                    <a:cubicBezTo>
                      <a:pt x="7255" y="2655"/>
                      <a:pt x="7253" y="2657"/>
                      <a:pt x="7250" y="2659"/>
                    </a:cubicBezTo>
                    <a:lnTo>
                      <a:pt x="7183" y="2714"/>
                    </a:lnTo>
                    <a:cubicBezTo>
                      <a:pt x="7181" y="2716"/>
                      <a:pt x="7178" y="2718"/>
                      <a:pt x="7176" y="2719"/>
                    </a:cubicBezTo>
                    <a:lnTo>
                      <a:pt x="7107" y="2757"/>
                    </a:lnTo>
                    <a:cubicBezTo>
                      <a:pt x="7083" y="2770"/>
                      <a:pt x="7053" y="2762"/>
                      <a:pt x="7039" y="2737"/>
                    </a:cubicBezTo>
                    <a:cubicBezTo>
                      <a:pt x="7026" y="2713"/>
                      <a:pt x="7035" y="2683"/>
                      <a:pt x="7059" y="2669"/>
                    </a:cubicBezTo>
                    <a:close/>
                    <a:moveTo>
                      <a:pt x="7300" y="2120"/>
                    </a:moveTo>
                    <a:lnTo>
                      <a:pt x="7300" y="1820"/>
                    </a:lnTo>
                    <a:cubicBezTo>
                      <a:pt x="7300" y="1793"/>
                      <a:pt x="7323" y="1770"/>
                      <a:pt x="7350" y="1770"/>
                    </a:cubicBezTo>
                    <a:cubicBezTo>
                      <a:pt x="7378" y="1770"/>
                      <a:pt x="7400" y="1793"/>
                      <a:pt x="7400" y="1820"/>
                    </a:cubicBezTo>
                    <a:lnTo>
                      <a:pt x="7400" y="2120"/>
                    </a:lnTo>
                    <a:cubicBezTo>
                      <a:pt x="7400" y="2148"/>
                      <a:pt x="7378" y="2170"/>
                      <a:pt x="7350" y="2170"/>
                    </a:cubicBezTo>
                    <a:cubicBezTo>
                      <a:pt x="7323" y="2170"/>
                      <a:pt x="7300" y="2148"/>
                      <a:pt x="7300" y="2120"/>
                    </a:cubicBezTo>
                    <a:close/>
                    <a:moveTo>
                      <a:pt x="7300" y="1420"/>
                    </a:moveTo>
                    <a:lnTo>
                      <a:pt x="7300" y="1120"/>
                    </a:lnTo>
                    <a:cubicBezTo>
                      <a:pt x="7300" y="1093"/>
                      <a:pt x="7323" y="1070"/>
                      <a:pt x="7350" y="1070"/>
                    </a:cubicBezTo>
                    <a:cubicBezTo>
                      <a:pt x="7378" y="1070"/>
                      <a:pt x="7400" y="1093"/>
                      <a:pt x="7400" y="1120"/>
                    </a:cubicBezTo>
                    <a:lnTo>
                      <a:pt x="7400" y="1420"/>
                    </a:lnTo>
                    <a:cubicBezTo>
                      <a:pt x="7400" y="1448"/>
                      <a:pt x="7378" y="1470"/>
                      <a:pt x="7350" y="1470"/>
                    </a:cubicBezTo>
                    <a:cubicBezTo>
                      <a:pt x="7323" y="1470"/>
                      <a:pt x="7300" y="1448"/>
                      <a:pt x="7300" y="1420"/>
                    </a:cubicBezTo>
                    <a:close/>
                    <a:moveTo>
                      <a:pt x="7300" y="720"/>
                    </a:moveTo>
                    <a:lnTo>
                      <a:pt x="7300" y="502"/>
                    </a:lnTo>
                    <a:lnTo>
                      <a:pt x="7293" y="425"/>
                    </a:lnTo>
                    <a:cubicBezTo>
                      <a:pt x="7290" y="398"/>
                      <a:pt x="7310" y="373"/>
                      <a:pt x="7337" y="371"/>
                    </a:cubicBezTo>
                    <a:cubicBezTo>
                      <a:pt x="7365" y="368"/>
                      <a:pt x="7389" y="388"/>
                      <a:pt x="7392" y="416"/>
                    </a:cubicBezTo>
                    <a:lnTo>
                      <a:pt x="7400" y="502"/>
                    </a:lnTo>
                    <a:lnTo>
                      <a:pt x="7400" y="720"/>
                    </a:lnTo>
                    <a:cubicBezTo>
                      <a:pt x="7400" y="748"/>
                      <a:pt x="7378" y="770"/>
                      <a:pt x="7350" y="770"/>
                    </a:cubicBezTo>
                    <a:cubicBezTo>
                      <a:pt x="7323" y="770"/>
                      <a:pt x="7300" y="748"/>
                      <a:pt x="7300" y="720"/>
                    </a:cubicBezTo>
                    <a:close/>
                    <a:moveTo>
                      <a:pt x="7090" y="153"/>
                    </a:moveTo>
                    <a:lnTo>
                      <a:pt x="7051" y="131"/>
                    </a:lnTo>
                    <a:lnTo>
                      <a:pt x="7061" y="135"/>
                    </a:lnTo>
                    <a:lnTo>
                      <a:pt x="6977" y="109"/>
                    </a:lnTo>
                    <a:lnTo>
                      <a:pt x="6987" y="111"/>
                    </a:lnTo>
                    <a:lnTo>
                      <a:pt x="6896" y="102"/>
                    </a:lnTo>
                    <a:cubicBezTo>
                      <a:pt x="6868" y="100"/>
                      <a:pt x="6848" y="75"/>
                      <a:pt x="6851" y="48"/>
                    </a:cubicBezTo>
                    <a:cubicBezTo>
                      <a:pt x="6853" y="20"/>
                      <a:pt x="6878" y="0"/>
                      <a:pt x="6905" y="3"/>
                    </a:cubicBezTo>
                    <a:lnTo>
                      <a:pt x="6996" y="12"/>
                    </a:lnTo>
                    <a:cubicBezTo>
                      <a:pt x="7000" y="12"/>
                      <a:pt x="7003" y="13"/>
                      <a:pt x="7006" y="14"/>
                    </a:cubicBezTo>
                    <a:lnTo>
                      <a:pt x="7090" y="40"/>
                    </a:lnTo>
                    <a:cubicBezTo>
                      <a:pt x="7094" y="41"/>
                      <a:pt x="7097" y="42"/>
                      <a:pt x="7100" y="44"/>
                    </a:cubicBezTo>
                    <a:lnTo>
                      <a:pt x="7138" y="65"/>
                    </a:lnTo>
                    <a:cubicBezTo>
                      <a:pt x="7162" y="78"/>
                      <a:pt x="7171" y="109"/>
                      <a:pt x="7158" y="133"/>
                    </a:cubicBezTo>
                    <a:cubicBezTo>
                      <a:pt x="7145" y="157"/>
                      <a:pt x="7114" y="166"/>
                      <a:pt x="7090" y="153"/>
                    </a:cubicBez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grpSp>
        <p:sp>
          <p:nvSpPr>
            <p:cNvPr id="1049" name="Rectangle 61"/>
            <p:cNvSpPr>
              <a:spLocks noChangeArrowheads="1"/>
            </p:cNvSpPr>
            <p:nvPr/>
          </p:nvSpPr>
          <p:spPr bwMode="auto">
            <a:xfrm>
              <a:off x="7555" y="3288"/>
              <a:ext cx="132"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撤去</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50" name="Rectangle 62"/>
            <p:cNvSpPr>
              <a:spLocks noChangeArrowheads="1"/>
            </p:cNvSpPr>
            <p:nvPr/>
          </p:nvSpPr>
          <p:spPr bwMode="auto">
            <a:xfrm>
              <a:off x="7723" y="3288"/>
              <a:ext cx="73"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HG丸ｺﾞｼｯｸM-PRO" pitchFamily="50" charset="-128"/>
                  <a:ea typeface="HG丸ｺﾞｼｯｸM-PRO"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51" name="Freeform 63"/>
            <p:cNvSpPr>
              <a:spLocks noEditPoints="1"/>
            </p:cNvSpPr>
            <p:nvPr/>
          </p:nvSpPr>
          <p:spPr bwMode="auto">
            <a:xfrm>
              <a:off x="7609" y="2893"/>
              <a:ext cx="52" cy="342"/>
            </a:xfrm>
            <a:custGeom>
              <a:avLst/>
              <a:gdLst>
                <a:gd name="T0" fmla="*/ 466 w 800"/>
                <a:gd name="T1" fmla="*/ 67 h 5307"/>
                <a:gd name="T2" fmla="*/ 466 w 800"/>
                <a:gd name="T3" fmla="*/ 4640 h 5307"/>
                <a:gd name="T4" fmla="*/ 400 w 800"/>
                <a:gd name="T5" fmla="*/ 4707 h 5307"/>
                <a:gd name="T6" fmla="*/ 333 w 800"/>
                <a:gd name="T7" fmla="*/ 4640 h 5307"/>
                <a:gd name="T8" fmla="*/ 333 w 800"/>
                <a:gd name="T9" fmla="*/ 67 h 5307"/>
                <a:gd name="T10" fmla="*/ 400 w 800"/>
                <a:gd name="T11" fmla="*/ 0 h 5307"/>
                <a:gd name="T12" fmla="*/ 466 w 800"/>
                <a:gd name="T13" fmla="*/ 67 h 5307"/>
                <a:gd name="T14" fmla="*/ 800 w 800"/>
                <a:gd name="T15" fmla="*/ 4507 h 5307"/>
                <a:gd name="T16" fmla="*/ 400 w 800"/>
                <a:gd name="T17" fmla="*/ 5307 h 5307"/>
                <a:gd name="T18" fmla="*/ 0 w 800"/>
                <a:gd name="T19" fmla="*/ 4507 h 5307"/>
                <a:gd name="T20" fmla="*/ 800 w 800"/>
                <a:gd name="T21" fmla="*/ 4507 h 5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 h="5307">
                  <a:moveTo>
                    <a:pt x="466" y="67"/>
                  </a:moveTo>
                  <a:lnTo>
                    <a:pt x="466" y="4640"/>
                  </a:lnTo>
                  <a:cubicBezTo>
                    <a:pt x="466" y="4677"/>
                    <a:pt x="437" y="4707"/>
                    <a:pt x="400" y="4707"/>
                  </a:cubicBezTo>
                  <a:cubicBezTo>
                    <a:pt x="363" y="4707"/>
                    <a:pt x="333" y="4677"/>
                    <a:pt x="333" y="4640"/>
                  </a:cubicBezTo>
                  <a:lnTo>
                    <a:pt x="333" y="67"/>
                  </a:lnTo>
                  <a:cubicBezTo>
                    <a:pt x="333" y="30"/>
                    <a:pt x="363" y="0"/>
                    <a:pt x="400" y="0"/>
                  </a:cubicBezTo>
                  <a:cubicBezTo>
                    <a:pt x="437" y="0"/>
                    <a:pt x="466" y="30"/>
                    <a:pt x="466" y="67"/>
                  </a:cubicBezTo>
                  <a:close/>
                  <a:moveTo>
                    <a:pt x="800" y="4507"/>
                  </a:moveTo>
                  <a:lnTo>
                    <a:pt x="400" y="5307"/>
                  </a:lnTo>
                  <a:lnTo>
                    <a:pt x="0" y="4507"/>
                  </a:lnTo>
                  <a:lnTo>
                    <a:pt x="800" y="4507"/>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9" name="Rectangle 31"/>
            <p:cNvSpPr>
              <a:spLocks noChangeArrowheads="1"/>
            </p:cNvSpPr>
            <p:nvPr/>
          </p:nvSpPr>
          <p:spPr bwMode="auto">
            <a:xfrm>
              <a:off x="5828" y="1101"/>
              <a:ext cx="294" cy="1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smtClean="0">
                  <a:ln>
                    <a:noFill/>
                  </a:ln>
                  <a:solidFill>
                    <a:srgbClr val="000000"/>
                  </a:solidFill>
                  <a:effectLst/>
                  <a:latin typeface="HG丸ｺﾞｼｯｸM-PRO" pitchFamily="50" charset="-128"/>
                  <a:ea typeface="HG丸ｺﾞｼｯｸM-PRO" pitchFamily="50" charset="-128"/>
                  <a:cs typeface="ＭＳ Ｐゴシック" pitchFamily="50" charset="-128"/>
                </a:rPr>
                <a:t>必要性</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1066" name="グループ化 1065"/>
          <p:cNvGrpSpPr/>
          <p:nvPr/>
        </p:nvGrpSpPr>
        <p:grpSpPr>
          <a:xfrm>
            <a:off x="611560" y="1747180"/>
            <a:ext cx="3486150" cy="3302000"/>
            <a:chOff x="611560" y="1747180"/>
            <a:chExt cx="3486150" cy="3302000"/>
          </a:xfrm>
        </p:grpSpPr>
        <p:pic>
          <p:nvPicPr>
            <p:cNvPr id="17" name="図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47180"/>
              <a:ext cx="3486150" cy="3302000"/>
            </a:xfrm>
            <a:prstGeom prst="rect">
              <a:avLst/>
            </a:prstGeom>
            <a:noFill/>
            <a:ln>
              <a:noFill/>
            </a:ln>
          </p:spPr>
        </p:pic>
        <p:sp>
          <p:nvSpPr>
            <p:cNvPr id="75" name="Rectangle 37"/>
            <p:cNvSpPr>
              <a:spLocks noChangeArrowheads="1"/>
            </p:cNvSpPr>
            <p:nvPr/>
          </p:nvSpPr>
          <p:spPr bwMode="auto">
            <a:xfrm>
              <a:off x="1179715" y="2636912"/>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sz="1000" dirty="0">
                  <a:solidFill>
                    <a:srgbClr val="000000"/>
                  </a:solidFill>
                  <a:latin typeface="HG丸ｺﾞｼｯｸM-PRO" pitchFamily="50" charset="-128"/>
                  <a:ea typeface="HG丸ｺﾞｼｯｸM-PRO" pitchFamily="50" charset="-128"/>
                </a:rPr>
                <a:t>あり</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6" name="Rectangle 37"/>
            <p:cNvSpPr>
              <a:spLocks noChangeArrowheads="1"/>
            </p:cNvSpPr>
            <p:nvPr/>
          </p:nvSpPr>
          <p:spPr bwMode="auto">
            <a:xfrm>
              <a:off x="2987824" y="1916832"/>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sz="1000" dirty="0">
                  <a:solidFill>
                    <a:srgbClr val="000000"/>
                  </a:solidFill>
                  <a:latin typeface="HG丸ｺﾞｼｯｸM-PRO" pitchFamily="50" charset="-128"/>
                  <a:ea typeface="HG丸ｺﾞｼｯｸM-PRO" pitchFamily="50" charset="-128"/>
                </a:rPr>
                <a:t>なし</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64" name="スライド番号プレースホルダー 63"/>
          <p:cNvSpPr>
            <a:spLocks noGrp="1"/>
          </p:cNvSpPr>
          <p:nvPr>
            <p:ph type="sldNum" sz="quarter" idx="12"/>
          </p:nvPr>
        </p:nvSpPr>
        <p:spPr/>
        <p:txBody>
          <a:bodyPr/>
          <a:lstStyle/>
          <a:p>
            <a:fld id="{DF40C712-AAA4-4C58-9D19-C3586795596B}" type="slidenum">
              <a:rPr kumimoji="1" lang="ja-JP" altLang="en-US" smtClean="0"/>
              <a:t>23</a:t>
            </a:fld>
            <a:endParaRPr kumimoji="1" lang="ja-JP" altLang="en-US"/>
          </a:p>
        </p:txBody>
      </p:sp>
    </p:spTree>
    <p:extLst>
      <p:ext uri="{BB962C8B-B14F-4D97-AF65-F5344CB8AC3E}">
        <p14:creationId xmlns:p14="http://schemas.microsoft.com/office/powerpoint/2010/main" val="607485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≪公　園≫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建築物</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更新について</a:t>
            </a: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495199"/>
            <a:ext cx="8718516" cy="1584176"/>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二等辺三角形 4"/>
          <p:cNvSpPr/>
          <p:nvPr/>
        </p:nvSpPr>
        <p:spPr>
          <a:xfrm rot="10800000">
            <a:off x="2352512" y="5110682"/>
            <a:ext cx="4389534" cy="375191"/>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59476" y="3541023"/>
            <a:ext cx="8360995" cy="1569660"/>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施設名：浜寺公園クラブハウス</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諸　元 ：昭和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日建築（築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ＲＣ造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３階</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建　　延床面積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2,218.61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抽出理由：</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浜寺公園プールの更衣室、管理機能をもつが、築後５０年以上が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経過し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ており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老朽化が激しく、施設の再配置も考慮した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LCC</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の比較検討を行った結果、</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長寿命化を行うより更新を実施する方が経済的であったため。</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51520" y="5485875"/>
            <a:ext cx="8712968" cy="1327501"/>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≪現段階で更新を検討すべきものの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著しく老朽化が進行しており長寿命化が困難な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ライフサイクルコスト</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（長寿命化と更新との経済比較）や利用者ニーズ等の検討を行った上で更新を実施</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更新の際には施設の再配置についても検討を行う</a:t>
            </a:r>
            <a:r>
              <a:rPr kumimoji="1"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DSCF6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268761"/>
            <a:ext cx="2761855" cy="20882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CIMG1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68760"/>
            <a:ext cx="2783021" cy="20882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50" name="図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131" y="1268760"/>
            <a:ext cx="2801357" cy="20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24</a:t>
            </a:fld>
            <a:endParaRPr kumimoji="1" lang="ja-JP" altLang="en-US"/>
          </a:p>
        </p:txBody>
      </p:sp>
    </p:spTree>
    <p:extLst>
      <p:ext uri="{BB962C8B-B14F-4D97-AF65-F5344CB8AC3E}">
        <p14:creationId xmlns:p14="http://schemas.microsoft.com/office/powerpoint/2010/main" val="333876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≪港　湾≫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港湾施設</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62613" y="4856460"/>
            <a:ext cx="388760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抽出結果</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4644592" y="4941168"/>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2652053646"/>
              </p:ext>
            </p:extLst>
          </p:nvPr>
        </p:nvGraphicFramePr>
        <p:xfrm>
          <a:off x="4732226" y="5280740"/>
          <a:ext cx="4304269" cy="1097280"/>
        </p:xfrm>
        <a:graphic>
          <a:graphicData uri="http://schemas.openxmlformats.org/drawingml/2006/table">
            <a:tbl>
              <a:tblPr firstRow="1" bandRow="1">
                <a:tableStyleId>{9DCAF9ED-07DC-4A11-8D7F-57B35C25682E}</a:tableStyleId>
              </a:tblPr>
              <a:tblGrid>
                <a:gridCol w="1135918"/>
                <a:gridCol w="1224136"/>
                <a:gridCol w="1944215"/>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更新を検討すべき施設数</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370840">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104</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13" name="角丸四角形 12"/>
          <p:cNvSpPr/>
          <p:nvPr/>
        </p:nvSpPr>
        <p:spPr>
          <a:xfrm>
            <a:off x="4752604" y="1221532"/>
            <a:ext cx="4283892" cy="3431604"/>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≪物理的視点≫自然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条件や荷重などの作用によりその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が低下し使用に耐えれなくなった状態。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≪機能的視点≫技術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基準などの改訂などにより既存</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不適格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状態の解消等。</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≪社会的視点≫防災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・耐震性能の向上や事故防止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を防ぐ</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ための安全性能、環境、景観等に配慮した空間。</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≪経済的視点≫ライフサイクルコスト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、資産価値等。</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可能性≫現在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の技術では実現困難な場合。</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≪維持管理性≫施設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の機能および構造の保持。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rotWithShape="1">
          <a:blip r:embed="rId2">
            <a:extLst>
              <a:ext uri="{28A0092B-C50C-407E-A947-70E740481C1C}">
                <a14:useLocalDpi xmlns:a14="http://schemas.microsoft.com/office/drawing/2010/main" val="0"/>
              </a:ext>
            </a:extLst>
          </a:blip>
          <a:srcRect r="32111"/>
          <a:stretch/>
        </p:blipFill>
        <p:spPr bwMode="auto">
          <a:xfrm>
            <a:off x="556097" y="1431077"/>
            <a:ext cx="3457553" cy="3425383"/>
          </a:xfrm>
          <a:prstGeom prst="rect">
            <a:avLst/>
          </a:prstGeom>
          <a:noFill/>
          <a:ln>
            <a:noFill/>
          </a:ln>
        </p:spPr>
      </p:pic>
      <p:pic>
        <p:nvPicPr>
          <p:cNvPr id="19" name="図 18"/>
          <p:cNvPicPr/>
          <p:nvPr/>
        </p:nvPicPr>
        <p:blipFill rotWithShape="1">
          <a:blip r:embed="rId2">
            <a:extLst>
              <a:ext uri="{28A0092B-C50C-407E-A947-70E740481C1C}">
                <a14:useLocalDpi xmlns:a14="http://schemas.microsoft.com/office/drawing/2010/main" val="0"/>
              </a:ext>
            </a:extLst>
          </a:blip>
          <a:srcRect l="66925" t="29128" b="43720"/>
          <a:stretch/>
        </p:blipFill>
        <p:spPr bwMode="auto">
          <a:xfrm>
            <a:off x="926720" y="4951926"/>
            <a:ext cx="2691296" cy="1485901"/>
          </a:xfrm>
          <a:prstGeom prst="rect">
            <a:avLst/>
          </a:prstGeom>
          <a:noFill/>
          <a:ln>
            <a:noFill/>
          </a:ln>
        </p:spPr>
      </p:pic>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25</a:t>
            </a:fld>
            <a:endParaRPr kumimoji="1" lang="ja-JP" altLang="en-US"/>
          </a:p>
        </p:txBody>
      </p:sp>
    </p:spTree>
    <p:extLst>
      <p:ext uri="{BB962C8B-B14F-4D97-AF65-F5344CB8AC3E}">
        <p14:creationId xmlns:p14="http://schemas.microsoft.com/office/powerpoint/2010/main" val="23923954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≪港　湾≫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港湾施設</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を検討すべき</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645024"/>
            <a:ext cx="8718516" cy="1584176"/>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二等辺三角形 4"/>
          <p:cNvSpPr/>
          <p:nvPr/>
        </p:nvSpPr>
        <p:spPr>
          <a:xfrm rot="10800000">
            <a:off x="2352512" y="5374456"/>
            <a:ext cx="4389534" cy="400690"/>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45972" y="5775146"/>
            <a:ext cx="8718516" cy="1044753"/>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更新を検討すべきものの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・更新</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判定フローに基づき</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、物理的視点、経済性、利用頻度、減災、社会的影響から</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総合的に評価を行い、更新</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が必要と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7106525" y="3302356"/>
            <a:ext cx="889987" cy="261610"/>
          </a:xfrm>
          <a:prstGeom prst="rect">
            <a:avLst/>
          </a:prstGeom>
          <a:noFill/>
        </p:spPr>
        <p:txBody>
          <a:bodyPr wrap="non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変状写真</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342277" y="3328763"/>
            <a:ext cx="607859" cy="261610"/>
          </a:xfrm>
          <a:prstGeom prst="rect">
            <a:avLst/>
          </a:prstGeom>
          <a:noFill/>
        </p:spPr>
        <p:txBody>
          <a:bodyPr wrap="non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海上</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102284" y="3302262"/>
            <a:ext cx="889987" cy="261610"/>
          </a:xfrm>
          <a:prstGeom prst="rect">
            <a:avLst/>
          </a:prstGeom>
          <a:noFill/>
        </p:spPr>
        <p:txBody>
          <a:bodyPr wrap="non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変状写真</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19" descr="X:\03堺泉北\【建 設 課】H21.4～\〇汐見３号岸壁写真\平成25年度\ピット番号８～14\CIMG4036 - コピー.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9872" y="1467002"/>
            <a:ext cx="2457226" cy="18429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1"/>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6000401" y="1481661"/>
            <a:ext cx="2471315" cy="185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図 18"/>
          <p:cNvPicPr>
            <a:picLocks noChangeAspect="1"/>
          </p:cNvPicPr>
          <p:nvPr/>
        </p:nvPicPr>
        <p:blipFill>
          <a:blip r:embed="rId5"/>
          <a:stretch>
            <a:fillRect/>
          </a:stretch>
        </p:blipFill>
        <p:spPr>
          <a:xfrm>
            <a:off x="796996" y="1495099"/>
            <a:ext cx="2379088" cy="1784316"/>
          </a:xfrm>
          <a:prstGeom prst="rect">
            <a:avLst/>
          </a:prstGeom>
        </p:spPr>
      </p:pic>
      <p:sp>
        <p:nvSpPr>
          <p:cNvPr id="20" name="テキスト ボックス 19"/>
          <p:cNvSpPr txBox="1"/>
          <p:nvPr/>
        </p:nvSpPr>
        <p:spPr>
          <a:xfrm>
            <a:off x="402529" y="3836947"/>
            <a:ext cx="7228261" cy="1477328"/>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施設名：堺泉北港　汐見３</a:t>
            </a:r>
            <a:r>
              <a:rPr lang="zh-CN" altLang="en-US" dirty="0" smtClean="0">
                <a:latin typeface="Meiryo UI" panose="020B0604030504040204" pitchFamily="50" charset="-128"/>
                <a:ea typeface="Meiryo UI" panose="020B0604030504040204" pitchFamily="50" charset="-128"/>
                <a:cs typeface="Meiryo UI" panose="020B0604030504040204" pitchFamily="50" charset="-128"/>
              </a:rPr>
              <a:t>号岸壁</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：水深１０ｍ、延長５５５ｍ</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桟橋式の上部工の床板・梁部分にコンクリートの浮や剥離など、</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塩害による損傷が著しく、補修</a:t>
            </a:r>
            <a:r>
              <a:rPr lang="ja-JP" altLang="en-US" dirty="0">
                <a:latin typeface="Meiryo UI" panose="020B0604030504040204" pitchFamily="50" charset="-128"/>
                <a:ea typeface="Meiryo UI" panose="020B0604030504040204" pitchFamily="50" charset="-128"/>
                <a:cs typeface="Meiryo UI" panose="020B0604030504040204" pitchFamily="50" charset="-128"/>
              </a:rPr>
              <a:t>で</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の対応が困難なため。</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26</a:t>
            </a:fld>
            <a:endParaRPr kumimoji="1" lang="ja-JP" altLang="en-US"/>
          </a:p>
        </p:txBody>
      </p:sp>
    </p:spTree>
    <p:extLst>
      <p:ext uri="{BB962C8B-B14F-4D97-AF65-F5344CB8AC3E}">
        <p14:creationId xmlns:p14="http://schemas.microsoft.com/office/powerpoint/2010/main" val="2949888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≪海　岸≫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海岸設備</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923569" y="3518710"/>
            <a:ext cx="388760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抽出結果</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4705548" y="3603418"/>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4752604" y="1221532"/>
            <a:ext cx="4283892" cy="2063452"/>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≪物理的視点≫構造物の劣化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≪社会的視点≫防潮ラインの変更、</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構造物の再構築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法令、基準の変更</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≪機能的視点≫部品確保困難、設備の陳腐化</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p:nvPr/>
        </p:nvPicPr>
        <p:blipFill>
          <a:blip r:embed="rId2">
            <a:extLst>
              <a:ext uri="{28A0092B-C50C-407E-A947-70E740481C1C}">
                <a14:useLocalDpi xmlns:a14="http://schemas.microsoft.com/office/drawing/2010/main" val="0"/>
              </a:ext>
            </a:extLst>
          </a:blip>
          <a:srcRect/>
          <a:stretch>
            <a:fillRect/>
          </a:stretch>
        </p:blipFill>
        <p:spPr bwMode="auto">
          <a:xfrm>
            <a:off x="458732" y="1632266"/>
            <a:ext cx="3825235" cy="4172998"/>
          </a:xfrm>
          <a:prstGeom prst="rect">
            <a:avLst/>
          </a:prstGeom>
          <a:noFill/>
          <a:ln>
            <a:noFill/>
          </a:ln>
        </p:spPr>
      </p:pic>
      <p:graphicFrame>
        <p:nvGraphicFramePr>
          <p:cNvPr id="21" name="表 20"/>
          <p:cNvGraphicFramePr>
            <a:graphicFrameLocks noGrp="1"/>
          </p:cNvGraphicFramePr>
          <p:nvPr>
            <p:extLst>
              <p:ext uri="{D42A27DB-BD31-4B8C-83A1-F6EECF244321}">
                <p14:modId xmlns:p14="http://schemas.microsoft.com/office/powerpoint/2010/main" val="1807705698"/>
              </p:ext>
            </p:extLst>
          </p:nvPr>
        </p:nvGraphicFramePr>
        <p:xfrm>
          <a:off x="4714504" y="3918820"/>
          <a:ext cx="4355552" cy="1524000"/>
        </p:xfrm>
        <a:graphic>
          <a:graphicData uri="http://schemas.openxmlformats.org/drawingml/2006/table">
            <a:tbl>
              <a:tblPr firstRow="1" bandRow="1">
                <a:tableStyleId>{9DCAF9ED-07DC-4A11-8D7F-57B35C25682E}</a:tableStyleId>
              </a:tblPr>
              <a:tblGrid>
                <a:gridCol w="659130"/>
                <a:gridCol w="998566"/>
                <a:gridCol w="1094395"/>
                <a:gridCol w="1603461"/>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分類</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更新を検討すべき施設数</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512960">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水門</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a:t>
                      </a:r>
                    </a:p>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防潮堤計画天端高の見直し</a:t>
                      </a:r>
                      <a:endPar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（高さ不足解消）</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22" name="テキスト ボックス 21"/>
          <p:cNvSpPr txBox="1"/>
          <p:nvPr/>
        </p:nvSpPr>
        <p:spPr>
          <a:xfrm>
            <a:off x="4747834" y="5543654"/>
            <a:ext cx="4381276" cy="307777"/>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排水機場、樋門、門扉は抽出されず</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27</a:t>
            </a:fld>
            <a:endParaRPr kumimoji="1" lang="ja-JP" altLang="en-US"/>
          </a:p>
        </p:txBody>
      </p:sp>
    </p:spTree>
    <p:extLst>
      <p:ext uri="{BB962C8B-B14F-4D97-AF65-F5344CB8AC3E}">
        <p14:creationId xmlns:p14="http://schemas.microsoft.com/office/powerpoint/2010/main" val="2124905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≪海　岸≫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海岸</a:t>
            </a:r>
            <a:r>
              <a:rPr lang="ja-JP" altLang="en-US" sz="32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設備</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645024"/>
            <a:ext cx="8718516" cy="1584176"/>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二等辺三角形 4"/>
          <p:cNvSpPr/>
          <p:nvPr/>
        </p:nvSpPr>
        <p:spPr>
          <a:xfrm rot="10800000">
            <a:off x="2352512" y="5374456"/>
            <a:ext cx="4389534" cy="400690"/>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59477" y="3779748"/>
            <a:ext cx="7608173" cy="1200329"/>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施設名：阪南港海岸忠岡岸和田地区　北水門</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：扉体形式：鋼製ローラーゲート　　巻上形式：電動ワイヤーロープ形式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形状：</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W9.0m×H7.15m</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－１門、</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W7.0m×H4.45m</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－２門</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社会的要因による</a:t>
            </a:r>
            <a:r>
              <a:rPr lang="ja-JP" altLang="en-US" dirty="0">
                <a:latin typeface="Meiryo UI" panose="020B0604030504040204" pitchFamily="50" charset="-128"/>
                <a:ea typeface="Meiryo UI" panose="020B0604030504040204" pitchFamily="50" charset="-128"/>
                <a:cs typeface="Meiryo UI" panose="020B0604030504040204" pitchFamily="50" charset="-128"/>
              </a:rPr>
              <a:t>更新</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45972" y="5775146"/>
            <a:ext cx="8718516" cy="1044753"/>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≪現段階で更新を検討すべきものの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・防潮堤</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計画天端高の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見直しにより、高さ不足を解消するため、防潮ラインを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変更</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新たに海岸設備を設置するもの</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22"/>
          <p:cNvPicPr>
            <a:picLocks noChangeAspect="1"/>
          </p:cNvPicPr>
          <p:nvPr/>
        </p:nvPicPr>
        <p:blipFill rotWithShape="1">
          <a:blip r:embed="rId2" cstate="print">
            <a:extLst>
              <a:ext uri="{28A0092B-C50C-407E-A947-70E740481C1C}">
                <a14:useLocalDpi xmlns:a14="http://schemas.microsoft.com/office/drawing/2010/main" val="0"/>
              </a:ext>
            </a:extLst>
          </a:blip>
          <a:srcRect l="4738" t="29319" r="48381" b="23623"/>
          <a:stretch/>
        </p:blipFill>
        <p:spPr bwMode="auto">
          <a:xfrm>
            <a:off x="332024" y="1236822"/>
            <a:ext cx="2943832" cy="208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1500010" y="3290229"/>
            <a:ext cx="607859" cy="261610"/>
          </a:xfrm>
          <a:prstGeom prst="rect">
            <a:avLst/>
          </a:prstGeom>
          <a:noFill/>
        </p:spPr>
        <p:txBody>
          <a:bodyPr wrap="non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全景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p:cNvPicPr>
            <a:picLocks noChangeAspect="1"/>
          </p:cNvPicPr>
          <p:nvPr/>
        </p:nvPicPr>
        <p:blipFill rotWithShape="1">
          <a:blip r:embed="rId3" cstate="print">
            <a:extLst>
              <a:ext uri="{28A0092B-C50C-407E-A947-70E740481C1C}">
                <a14:useLocalDpi xmlns:a14="http://schemas.microsoft.com/office/drawing/2010/main" val="0"/>
              </a:ext>
            </a:extLst>
          </a:blip>
          <a:srcRect l="53742" t="21680" r="15136" b="48420"/>
          <a:stretch/>
        </p:blipFill>
        <p:spPr bwMode="auto">
          <a:xfrm>
            <a:off x="3512479" y="1236822"/>
            <a:ext cx="3075745" cy="208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7"/>
          <p:cNvSpPr txBox="1"/>
          <p:nvPr/>
        </p:nvSpPr>
        <p:spPr>
          <a:xfrm>
            <a:off x="4427984" y="3296370"/>
            <a:ext cx="1603606" cy="261610"/>
          </a:xfrm>
          <a:prstGeom prst="rect">
            <a:avLst/>
          </a:prstGeom>
          <a:noFill/>
        </p:spPr>
        <p:txBody>
          <a:bodyPr wrap="square" rtlCol="0">
            <a:spAutoFit/>
          </a:bodyPr>
          <a:lstStyle/>
          <a:p>
            <a:pPr algn="ct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巻き上げ装置</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l="64161" t="54829" r="19538" b="15271"/>
          <a:stretch/>
        </p:blipFill>
        <p:spPr bwMode="auto">
          <a:xfrm>
            <a:off x="6886062" y="1236821"/>
            <a:ext cx="1574370" cy="204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p:cNvSpPr txBox="1"/>
          <p:nvPr/>
        </p:nvSpPr>
        <p:spPr>
          <a:xfrm>
            <a:off x="7265847" y="3278362"/>
            <a:ext cx="1050569" cy="261610"/>
          </a:xfrm>
          <a:prstGeom prst="rect">
            <a:avLst/>
          </a:prstGeom>
          <a:noFill/>
        </p:spPr>
        <p:txBody>
          <a:bodyPr wrap="square" rtlCol="0">
            <a:spAutoFit/>
          </a:bodyPr>
          <a:lstStyle/>
          <a:p>
            <a:pPr algn="ct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電気</a:t>
            </a:r>
            <a:r>
              <a:rPr lang="zh-TW" altLang="en-US" sz="1100" dirty="0" smtClean="0">
                <a:latin typeface="Meiryo UI" panose="020B0604030504040204" pitchFamily="50" charset="-128"/>
                <a:ea typeface="Meiryo UI" panose="020B0604030504040204" pitchFamily="50" charset="-128"/>
                <a:cs typeface="Meiryo UI" panose="020B0604030504040204" pitchFamily="50" charset="-128"/>
              </a:rPr>
              <a:t>設備</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28</a:t>
            </a:fld>
            <a:endParaRPr kumimoji="1" lang="ja-JP" altLang="en-US"/>
          </a:p>
        </p:txBody>
      </p:sp>
    </p:spTree>
    <p:extLst>
      <p:ext uri="{BB962C8B-B14F-4D97-AF65-F5344CB8AC3E}">
        <p14:creationId xmlns:p14="http://schemas.microsoft.com/office/powerpoint/2010/main" val="4166668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管渠</a:t>
            </a:r>
            <a:r>
              <a:rPr lang="ja-JP" altLang="en-US" sz="32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、水槽</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等土木構造物</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919340" y="3206167"/>
            <a:ext cx="388760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べき施設の抽出</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結果</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4701319" y="329087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4752604" y="1221532"/>
            <a:ext cx="4283892" cy="1715802"/>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≫高度処理化、耐震化、</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法令・基準の変更</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≪物理的視点≫構造物の劣化（腐食、ひび割れ、</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漏水等）</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≫道路陥没、下水処理不能、流下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不能による影響</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2"/>
          <a:stretch>
            <a:fillRect/>
          </a:stretch>
        </p:blipFill>
        <p:spPr>
          <a:xfrm>
            <a:off x="330977" y="1556792"/>
            <a:ext cx="3907793" cy="4098970"/>
          </a:xfrm>
          <a:prstGeom prst="rect">
            <a:avLst/>
          </a:prstGeom>
        </p:spPr>
      </p:pic>
      <p:graphicFrame>
        <p:nvGraphicFramePr>
          <p:cNvPr id="19" name="表 18"/>
          <p:cNvGraphicFramePr>
            <a:graphicFrameLocks noGrp="1"/>
          </p:cNvGraphicFramePr>
          <p:nvPr>
            <p:extLst>
              <p:ext uri="{D42A27DB-BD31-4B8C-83A1-F6EECF244321}">
                <p14:modId xmlns:p14="http://schemas.microsoft.com/office/powerpoint/2010/main" val="3437635694"/>
              </p:ext>
            </p:extLst>
          </p:nvPr>
        </p:nvGraphicFramePr>
        <p:xfrm>
          <a:off x="4644008" y="3720613"/>
          <a:ext cx="4441181" cy="1402080"/>
        </p:xfrm>
        <a:graphic>
          <a:graphicData uri="http://schemas.openxmlformats.org/drawingml/2006/table">
            <a:tbl>
              <a:tblPr firstRow="1" bandRow="1">
                <a:tableStyleId>{9DCAF9ED-07DC-4A11-8D7F-57B35C25682E}</a:tableStyleId>
              </a:tblPr>
              <a:tblGrid>
                <a:gridCol w="775694"/>
                <a:gridCol w="1024506"/>
                <a:gridCol w="1152128"/>
                <a:gridCol w="1488853"/>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分類</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更新を検討すべき施設数</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512960">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管渠</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560km</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0.3km</a:t>
                      </a: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0.1</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（健全度２</a:t>
                      </a:r>
                      <a:endPar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以下の施設）</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20" name="テキスト ボックス 19"/>
          <p:cNvSpPr txBox="1"/>
          <p:nvPr/>
        </p:nvSpPr>
        <p:spPr>
          <a:xfrm>
            <a:off x="4732399" y="5229200"/>
            <a:ext cx="4381276" cy="954107"/>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水槽等の土木構造物</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は施設の診断中であり、今のところ更新すべき施設は抽出されていない。引き続き施設の診断を実施し、診断を終えた施設について順次、更新判定フローにより判定していく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29</a:t>
            </a:fld>
            <a:endParaRPr kumimoji="1" lang="ja-JP" altLang="en-US"/>
          </a:p>
        </p:txBody>
      </p:sp>
    </p:spTree>
    <p:extLst>
      <p:ext uri="{BB962C8B-B14F-4D97-AF65-F5344CB8AC3E}">
        <p14:creationId xmlns:p14="http://schemas.microsoft.com/office/powerpoint/2010/main" val="2532761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7462" y="3519833"/>
            <a:ext cx="6892856" cy="271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0" y="0"/>
            <a:ext cx="9144000" cy="664986"/>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 name="タイトル 1"/>
          <p:cNvSpPr>
            <a:spLocks noGrp="1"/>
          </p:cNvSpPr>
          <p:nvPr>
            <p:ph type="title"/>
          </p:nvPr>
        </p:nvSpPr>
        <p:spPr>
          <a:xfrm>
            <a:off x="179512" y="0"/>
            <a:ext cx="8068130" cy="664986"/>
          </a:xfrm>
        </p:spPr>
        <p:txBody>
          <a:bodyPr>
            <a:normAutofit/>
          </a:bodyPr>
          <a:lstStyle/>
          <a:p>
            <a:pPr algn="l"/>
            <a:r>
              <a:rPr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施設更新の位置づけ</a:t>
            </a:r>
            <a:endParaRPr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07504" y="832210"/>
            <a:ext cx="8928992" cy="470582"/>
          </a:xfrm>
          <a:prstGeom prst="roundRect">
            <a:avLst>
              <a:gd name="adj" fmla="val 9248"/>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大阪府都市整備中期計画（案）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月策定（平成</a:t>
            </a:r>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月改訂）</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07504" y="1302792"/>
            <a:ext cx="8928992" cy="902072"/>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99852" y="1381740"/>
            <a:ext cx="8374408"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概ね</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年先を目通しつつ当面の</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年間を対象とした、都市インフラ政策の総合的指針</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107505" y="6313672"/>
            <a:ext cx="7056784" cy="470582"/>
          </a:xfrm>
          <a:prstGeom prst="roundRect">
            <a:avLst>
              <a:gd name="adj" fmla="val 9248"/>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bg1"/>
                </a:solidFill>
                <a:latin typeface="Meiryo UI" pitchFamily="50" charset="-128"/>
                <a:ea typeface="Meiryo UI" pitchFamily="50" charset="-128"/>
                <a:cs typeface="Meiryo UI" pitchFamily="50" charset="-128"/>
              </a:rPr>
              <a:t>大阪府都市基盤施設長寿命化計画</a:t>
            </a:r>
            <a:r>
              <a:rPr lang="ja-JP" altLang="en-US" sz="2400" b="1" dirty="0">
                <a:solidFill>
                  <a:schemeClr val="bg1"/>
                </a:solidFill>
                <a:latin typeface="Meiryo UI" pitchFamily="50" charset="-128"/>
                <a:ea typeface="Meiryo UI" pitchFamily="50" charset="-128"/>
                <a:cs typeface="Meiryo UI" pitchFamily="50" charset="-128"/>
              </a:rPr>
              <a:t>　</a:t>
            </a:r>
            <a:r>
              <a:rPr kumimoji="1" lang="ja-JP" altLang="en-US" sz="2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月策定</a:t>
            </a:r>
            <a:r>
              <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右矢印 18"/>
          <p:cNvSpPr/>
          <p:nvPr/>
        </p:nvSpPr>
        <p:spPr>
          <a:xfrm rot="16200000">
            <a:off x="-1122796" y="3407949"/>
            <a:ext cx="2942008" cy="535834"/>
          </a:xfrm>
          <a:prstGeom prst="rightArrow">
            <a:avLst>
              <a:gd name="adj1" fmla="val 50000"/>
              <a:gd name="adj2" fmla="val 275006"/>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4840" y="5146870"/>
            <a:ext cx="2087431" cy="353943"/>
          </a:xfrm>
          <a:prstGeom prst="rect">
            <a:avLst/>
          </a:prstGeom>
          <a:noFill/>
        </p:spPr>
        <p:txBody>
          <a:bodyPr wrap="none" rtlCol="0">
            <a:spAutoFit/>
          </a:bodyPr>
          <a:lstStyle/>
          <a:p>
            <a:r>
              <a:rPr lang="en-US" altLang="ja-JP" sz="1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H28.3</a:t>
            </a:r>
            <a:r>
              <a:rPr lang="ja-JP" altLang="en-US" sz="17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改訂時に反映</a:t>
            </a:r>
            <a:endParaRPr kumimoji="1" lang="ja-JP" altLang="en-US" sz="17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617939" y="1700272"/>
            <a:ext cx="6186309"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≪理念≫　都市経営（マネジメント）と施策</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創造（クリエイション）</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630639" y="2273773"/>
            <a:ext cx="2772217" cy="2848176"/>
          </a:xfrm>
          <a:prstGeom prst="roundRect">
            <a:avLst>
              <a:gd name="adj" fmla="val 6379"/>
            </a:avLst>
          </a:prstGeom>
          <a:solidFill>
            <a:srgbClr val="FFC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904896" y="2437780"/>
            <a:ext cx="2519264" cy="2616101"/>
          </a:xfrm>
          <a:prstGeom prst="rect">
            <a:avLst/>
          </a:prstGeom>
          <a:noFill/>
        </p:spPr>
        <p:txBody>
          <a:bodyPr wrap="square" rtlCol="0">
            <a:spAutoFit/>
          </a:bodyPr>
          <a:lstStyle/>
          <a:p>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700"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年から当面はインフラ施設の長寿命化と更新需要の平準化を図りながら、広域的観点から必要となるインフラを整備</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700" dirty="0" smtClean="0">
                <a:latin typeface="Meiryo UI" panose="020B0604030504040204" pitchFamily="50" charset="-128"/>
                <a:ea typeface="Meiryo UI" panose="020B0604030504040204" pitchFamily="50" charset="-128"/>
                <a:cs typeface="Meiryo UI" panose="020B0604030504040204" pitchFamily="50" charset="-128"/>
              </a:rPr>
              <a:t>将来的には計画的な施設更新を実施</a:t>
            </a:r>
            <a:endParaRPr lang="en-US" altLang="ja-JP" sz="17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（道路分野については</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年頃～）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5"/>
          <p:cNvSpPr/>
          <p:nvPr/>
        </p:nvSpPr>
        <p:spPr>
          <a:xfrm>
            <a:off x="810716" y="2560712"/>
            <a:ext cx="144016" cy="129699"/>
          </a:xfrm>
          <a:prstGeom prst="ellipse">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831924" y="4100002"/>
            <a:ext cx="144016" cy="129699"/>
          </a:xfrm>
          <a:prstGeom prst="ellipse">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吹き出し 27"/>
          <p:cNvSpPr/>
          <p:nvPr/>
        </p:nvSpPr>
        <p:spPr>
          <a:xfrm>
            <a:off x="766472" y="5529932"/>
            <a:ext cx="2581896" cy="648072"/>
          </a:xfrm>
          <a:prstGeom prst="wedgeRoundRectCallout">
            <a:avLst>
              <a:gd name="adj1" fmla="val -36256"/>
              <a:gd name="adj2" fmla="val 72341"/>
              <a:gd name="adj3" fmla="val 16667"/>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700" b="1" dirty="0" smtClean="0">
                <a:latin typeface="Meiryo UI" panose="020B0604030504040204" pitchFamily="50" charset="-128"/>
                <a:ea typeface="Meiryo UI" panose="020B0604030504040204" pitchFamily="50" charset="-128"/>
                <a:cs typeface="Meiryo UI" panose="020B0604030504040204" pitchFamily="50" charset="-128"/>
              </a:rPr>
              <a:t>現時点で更新すべき</a:t>
            </a:r>
            <a:endParaRPr kumimoji="1" lang="en-US" altLang="ja-JP" sz="17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700" b="1" dirty="0" smtClean="0">
                <a:latin typeface="Meiryo UI" panose="020B0604030504040204" pitchFamily="50" charset="-128"/>
                <a:ea typeface="Meiryo UI" panose="020B0604030504040204" pitchFamily="50" charset="-128"/>
                <a:cs typeface="Meiryo UI" panose="020B0604030504040204" pitchFamily="50" charset="-128"/>
              </a:rPr>
              <a:t>施設を更新</a:t>
            </a:r>
            <a:endParaRPr kumimoji="1" lang="ja-JP" altLang="en-US" sz="17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214249" y="5500812"/>
            <a:ext cx="267918" cy="751013"/>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3</a:t>
            </a:fld>
            <a:endParaRPr kumimoji="1" lang="ja-JP" altLang="en-US"/>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1610639223"/>
              </p:ext>
            </p:extLst>
          </p:nvPr>
        </p:nvGraphicFramePr>
        <p:xfrm>
          <a:off x="3364888" y="2420888"/>
          <a:ext cx="5779112" cy="4715440"/>
        </p:xfrm>
        <a:graphic>
          <a:graphicData uri="http://schemas.openxmlformats.org/presentationml/2006/ole">
            <mc:AlternateContent xmlns:mc="http://schemas.openxmlformats.org/markup-compatibility/2006">
              <mc:Choice xmlns:v="urn:schemas-microsoft-com:vml" Requires="v">
                <p:oleObj spid="_x0000_s2105" name="ワークシート" r:id="rId5" imgW="7553216" imgH="6705690" progId="Excel.Sheet.12">
                  <p:embed/>
                </p:oleObj>
              </mc:Choice>
              <mc:Fallback>
                <p:oleObj name="ワークシート" r:id="rId5" imgW="7553216" imgH="6705690" progId="Excel.Sheet.12">
                  <p:embed/>
                  <p:pic>
                    <p:nvPicPr>
                      <p:cNvPr id="0" name=""/>
                      <p:cNvPicPr/>
                      <p:nvPr/>
                    </p:nvPicPr>
                    <p:blipFill>
                      <a:blip r:embed="rId6"/>
                      <a:stretch>
                        <a:fillRect/>
                      </a:stretch>
                    </p:blipFill>
                    <p:spPr>
                      <a:xfrm>
                        <a:off x="3364888" y="2420888"/>
                        <a:ext cx="5779112" cy="4715440"/>
                      </a:xfrm>
                      <a:prstGeom prst="rect">
                        <a:avLst/>
                      </a:prstGeom>
                    </p:spPr>
                  </p:pic>
                </p:oleObj>
              </mc:Fallback>
            </mc:AlternateContent>
          </a:graphicData>
        </a:graphic>
      </p:graphicFrame>
      <p:sp>
        <p:nvSpPr>
          <p:cNvPr id="6" name="テキスト ボックス 5"/>
          <p:cNvSpPr txBox="1"/>
          <p:nvPr/>
        </p:nvSpPr>
        <p:spPr>
          <a:xfrm>
            <a:off x="4084626" y="2275647"/>
            <a:ext cx="4879862" cy="323165"/>
          </a:xfrm>
          <a:prstGeom prst="rect">
            <a:avLst/>
          </a:prstGeom>
          <a:noFill/>
        </p:spPr>
        <p:txBody>
          <a:bodyPr wrap="none" rtlCol="0">
            <a:spAutoFit/>
          </a:bodyPr>
          <a:lstStyle/>
          <a:p>
            <a:r>
              <a:rPr kumimoji="1" lang="ja-JP" altLang="en-US" sz="1500" dirty="0" smtClean="0">
                <a:latin typeface="Meiryo UI" panose="020B0604030504040204" pitchFamily="50" charset="-128"/>
                <a:ea typeface="Meiryo UI" panose="020B0604030504040204" pitchFamily="50" charset="-128"/>
                <a:cs typeface="Meiryo UI" panose="020B0604030504040204" pitchFamily="50" charset="-128"/>
              </a:rPr>
              <a:t>インフラ事業の中長期的マネジメントイメージ（概ね</a:t>
            </a:r>
            <a:r>
              <a:rPr kumimoji="1" lang="en-US" altLang="ja-JP" sz="1500"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500" dirty="0" smtClean="0">
                <a:latin typeface="Meiryo UI" panose="020B0604030504040204" pitchFamily="50" charset="-128"/>
                <a:ea typeface="Meiryo UI" panose="020B0604030504040204" pitchFamily="50" charset="-128"/>
                <a:cs typeface="Meiryo UI" panose="020B0604030504040204" pitchFamily="50" charset="-128"/>
              </a:rPr>
              <a:t>年間）</a:t>
            </a:r>
            <a:endParaRPr kumimoji="1" lang="ja-JP" altLang="en-US" sz="15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26609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管渠、水槽等土木構造物</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505324"/>
            <a:ext cx="8718516" cy="105805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p:cNvSpPr/>
          <p:nvPr/>
        </p:nvSpPr>
        <p:spPr>
          <a:xfrm>
            <a:off x="188020" y="5003027"/>
            <a:ext cx="8718516" cy="1738341"/>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≪現段階で更新を検討</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管渠</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概ね</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年に１回の調査診断結果の劣化等の状況をもとに、社会的リスクの評価</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踏まえ改築</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等土木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構造物</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・定期・詳細点検の結果、</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改築・更新が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必要と判断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された</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施設</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について、処理機能</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の重要度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と腐食レベルを考慮した優先度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高い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資産から順次</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改築・更新を実施</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二等辺三角形 4"/>
          <p:cNvSpPr/>
          <p:nvPr/>
        </p:nvSpPr>
        <p:spPr>
          <a:xfrm rot="10800000">
            <a:off x="2352512" y="4602336"/>
            <a:ext cx="4389534" cy="400690"/>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59476" y="3556124"/>
            <a:ext cx="8288987" cy="923330"/>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施設名：寝屋川流域下水道 門真寝屋川幹線（一）管渠改良</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：管更生　　昭和４５年供用開始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抽出理由：腐食により健全度２を下回っている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87" y="1273076"/>
            <a:ext cx="2952941" cy="72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1" y="1976140"/>
            <a:ext cx="2952327" cy="72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675497"/>
            <a:ext cx="295232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252" y="1276350"/>
            <a:ext cx="2967933" cy="218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30</a:t>
            </a:fld>
            <a:endParaRPr kumimoji="1" lang="ja-JP" altLang="en-US"/>
          </a:p>
        </p:txBody>
      </p:sp>
    </p:spTree>
    <p:extLst>
      <p:ext uri="{BB962C8B-B14F-4D97-AF65-F5344CB8AC3E}">
        <p14:creationId xmlns:p14="http://schemas.microsoft.com/office/powerpoint/2010/main" val="39966866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≪下水道≫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機械電気設備</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709" y="1597166"/>
            <a:ext cx="4003522" cy="413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605429"/>
            <a:ext cx="3741373" cy="450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31</a:t>
            </a:fld>
            <a:endParaRPr kumimoji="1" lang="ja-JP" altLang="en-US"/>
          </a:p>
        </p:txBody>
      </p:sp>
    </p:spTree>
    <p:extLst>
      <p:ext uri="{BB962C8B-B14F-4D97-AF65-F5344CB8AC3E}">
        <p14:creationId xmlns:p14="http://schemas.microsoft.com/office/powerpoint/2010/main" val="3892111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≪下水道≫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機械電気設備</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84044" y="4201053"/>
            <a:ext cx="388760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べき施設の抽出</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結果</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4668020" y="4293096"/>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59666718"/>
              </p:ext>
            </p:extLst>
          </p:nvPr>
        </p:nvGraphicFramePr>
        <p:xfrm>
          <a:off x="4714249" y="4725144"/>
          <a:ext cx="4304269" cy="1341120"/>
        </p:xfrm>
        <a:graphic>
          <a:graphicData uri="http://schemas.openxmlformats.org/drawingml/2006/table">
            <a:tbl>
              <a:tblPr firstRow="1" bandRow="1">
                <a:tableStyleId>{9DCAF9ED-07DC-4A11-8D7F-57B35C25682E}</a:tableStyleId>
              </a:tblPr>
              <a:tblGrid>
                <a:gridCol w="1135918"/>
                <a:gridCol w="1224136"/>
                <a:gridCol w="1944215"/>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更新を検討すべき施設数</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370840">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3990</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416</a:t>
                      </a: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（健全度</a:t>
                      </a: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以下の施設）</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13" name="角丸四角形 12"/>
          <p:cNvSpPr/>
          <p:nvPr/>
        </p:nvSpPr>
        <p:spPr>
          <a:xfrm>
            <a:off x="4758978" y="1268760"/>
            <a:ext cx="4283892" cy="2855540"/>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合流改善、地球温暖化対策</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高度処理化、耐震化</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法令・基準の変更</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≪物理的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設備の劣化</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（健全度の劣化）</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交換部品確保が困難</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設備の陳腐化</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709" y="1484784"/>
            <a:ext cx="3564396" cy="438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7619696" y="6093296"/>
            <a:ext cx="1414170" cy="338554"/>
          </a:xfrm>
          <a:prstGeom prst="rect">
            <a:avLst/>
          </a:prstGeom>
          <a:noFill/>
        </p:spPr>
        <p:txBody>
          <a:bodyPr wrap="none" rtlCol="0">
            <a:spAutoFit/>
          </a:bodyPr>
          <a:lstStyle/>
          <a:p>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H27</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抽出結果</a:t>
            </a:r>
          </a:p>
        </p:txBody>
      </p:sp>
      <p:sp>
        <p:nvSpPr>
          <p:cNvPr id="4" name="スライド番号プレースホルダー 3"/>
          <p:cNvSpPr>
            <a:spLocks noGrp="1"/>
          </p:cNvSpPr>
          <p:nvPr>
            <p:ph type="sldNum" sz="quarter" idx="12"/>
          </p:nvPr>
        </p:nvSpPr>
        <p:spPr/>
        <p:txBody>
          <a:bodyPr/>
          <a:lstStyle/>
          <a:p>
            <a:fld id="{DF40C712-AAA4-4C58-9D19-C3586795596B}" type="slidenum">
              <a:rPr kumimoji="1" lang="ja-JP" altLang="en-US" smtClean="0"/>
              <a:t>32</a:t>
            </a:fld>
            <a:endParaRPr kumimoji="1" lang="ja-JP" altLang="en-US"/>
          </a:p>
        </p:txBody>
      </p:sp>
    </p:spTree>
    <p:extLst>
      <p:ext uri="{BB962C8B-B14F-4D97-AF65-F5344CB8AC3E}">
        <p14:creationId xmlns:p14="http://schemas.microsoft.com/office/powerpoint/2010/main" val="2139319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≪下水道≫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機械電気設備</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3984" y="836712"/>
            <a:ext cx="4557658" cy="400110"/>
          </a:xfrm>
          <a:prstGeom prst="rect">
            <a:avLst/>
          </a:prstGeom>
          <a:noFill/>
        </p:spPr>
        <p:txBody>
          <a:bodyPr wrap="non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べき施設</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の抽出</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例</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37960" y="928755"/>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45972" y="3884855"/>
            <a:ext cx="8718516" cy="127233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二等辺三角形 4"/>
          <p:cNvSpPr/>
          <p:nvPr/>
        </p:nvSpPr>
        <p:spPr>
          <a:xfrm rot="10800000">
            <a:off x="2308637" y="5213687"/>
            <a:ext cx="4389534" cy="329922"/>
          </a:xfrm>
          <a:prstGeom prst="triangle">
            <a:avLst/>
          </a:prstGeom>
          <a:solidFill>
            <a:srgbClr val="FF0000"/>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1520" y="3956863"/>
            <a:ext cx="9038052" cy="1200329"/>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施設名：淀川右岸流域下水道　前島ポンプ場　ポンプ駆動用エンジン</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 ：ディーゼルエンジン　昭和</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年供用（</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年経過）</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抽出理由：駆動用エンジンは適正な状態監視型に努めた上、更新は時間計画型（</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目標寿命</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年を超過し、故障時に必要な交換部品が調達できず、復旧できない。</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45972" y="5543610"/>
            <a:ext cx="8718516" cy="1276289"/>
          </a:xfrm>
          <a:prstGeom prst="rect">
            <a:avLst/>
          </a:prstGeom>
          <a:solidFill>
            <a:srgbClr val="FFFF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≪現段階で更新を検討すべきものの</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機械設備：状態監視型により、健全度評価で健全度２以下となったもの</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（ポンプ駆動用エンジンの更新は時間計画型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、設置後</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年で更新）</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電気設備：時間計画型により、目標寿命を超過した設備</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descr="D:\HorinouchiH\Desktop\前島P①'.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262" y="1276221"/>
            <a:ext cx="3248482" cy="2435179"/>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2" name="円/楕円 1"/>
          <p:cNvSpPr/>
          <p:nvPr/>
        </p:nvSpPr>
        <p:spPr>
          <a:xfrm>
            <a:off x="2915816" y="1700808"/>
            <a:ext cx="576064" cy="57606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2214739"/>
            <a:ext cx="1960690" cy="147051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3069" y="1300753"/>
            <a:ext cx="2075102" cy="155745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6" name="直線矢印コネクタ 5"/>
          <p:cNvCxnSpPr>
            <a:stCxn id="2" idx="6"/>
          </p:cNvCxnSpPr>
          <p:nvPr/>
        </p:nvCxnSpPr>
        <p:spPr>
          <a:xfrm>
            <a:off x="3491880" y="1988840"/>
            <a:ext cx="1872208" cy="122503"/>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5364088" y="1731752"/>
            <a:ext cx="792088" cy="7705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899155" y="1804174"/>
            <a:ext cx="1338828" cy="369332"/>
          </a:xfrm>
          <a:prstGeom prst="rect">
            <a:avLst/>
          </a:prstGeom>
          <a:noFill/>
        </p:spPr>
        <p:txBody>
          <a:bodyPr wrap="none" rtlCol="0">
            <a:spAutoFit/>
          </a:bodyPr>
          <a:lstStyle/>
          <a:p>
            <a:r>
              <a:rPr kumimoji="1" lang="en-US" altLang="ja-JP" dirty="0" smtClean="0"/>
              <a:t>【</a:t>
            </a:r>
            <a:r>
              <a:rPr lang="ja-JP" altLang="en-US" dirty="0">
                <a:latin typeface="Meiryo UI" panose="020B0604030504040204" pitchFamily="50" charset="-128"/>
                <a:ea typeface="Meiryo UI" panose="020B0604030504040204" pitchFamily="50" charset="-128"/>
                <a:cs typeface="Meiryo UI" panose="020B0604030504040204" pitchFamily="50" charset="-128"/>
              </a:rPr>
              <a:t>故障事例</a:t>
            </a:r>
            <a:r>
              <a:rPr kumimoji="1" lang="en-US" altLang="ja-JP" dirty="0" smtClean="0"/>
              <a:t>】</a:t>
            </a:r>
            <a:endParaRPr kumimoji="1" lang="ja-JP" altLang="en-US" dirty="0"/>
          </a:p>
        </p:txBody>
      </p:sp>
      <p:sp>
        <p:nvSpPr>
          <p:cNvPr id="19" name="テキスト ボックス 18"/>
          <p:cNvSpPr txBox="1"/>
          <p:nvPr/>
        </p:nvSpPr>
        <p:spPr>
          <a:xfrm>
            <a:off x="4552624" y="1285653"/>
            <a:ext cx="1107996" cy="369332"/>
          </a:xfrm>
          <a:prstGeom prst="rect">
            <a:avLst/>
          </a:prstGeom>
          <a:noFill/>
        </p:spPr>
        <p:txBody>
          <a:bodyPr wrap="none" rtlCol="0">
            <a:spAutoFit/>
          </a:bodyPr>
          <a:lstStyle/>
          <a:p>
            <a:r>
              <a:rPr kumimoji="1" lang="en-US" altLang="ja-JP" dirty="0" smtClean="0">
                <a:solidFill>
                  <a:schemeClr val="bg1"/>
                </a:solidFill>
              </a:rPr>
              <a:t>【</a:t>
            </a:r>
            <a:r>
              <a:rPr kumimoji="1" lang="ja-JP" altLang="en-US" dirty="0" smtClean="0">
                <a:solidFill>
                  <a:schemeClr val="bg1"/>
                </a:solidFill>
              </a:rPr>
              <a:t>過給機</a:t>
            </a:r>
            <a:r>
              <a:rPr kumimoji="1" lang="en-US" altLang="ja-JP" dirty="0" smtClean="0">
                <a:solidFill>
                  <a:schemeClr val="bg1"/>
                </a:solidFill>
              </a:rPr>
              <a:t>】</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fld id="{DF40C712-AAA4-4C58-9D19-C3586795596B}" type="slidenum">
              <a:rPr kumimoji="1" lang="ja-JP" altLang="en-US" smtClean="0"/>
              <a:t>33</a:t>
            </a:fld>
            <a:endParaRPr kumimoji="1" lang="ja-JP" altLang="en-US"/>
          </a:p>
        </p:txBody>
      </p:sp>
    </p:spTree>
    <p:extLst>
      <p:ext uri="{BB962C8B-B14F-4D97-AF65-F5344CB8AC3E}">
        <p14:creationId xmlns:p14="http://schemas.microsoft.com/office/powerpoint/2010/main" val="2730048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二等辺三角形 11"/>
          <p:cNvSpPr/>
          <p:nvPr/>
        </p:nvSpPr>
        <p:spPr>
          <a:xfrm rot="10800000">
            <a:off x="2699793" y="4462512"/>
            <a:ext cx="3888432" cy="33463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2700" y="718096"/>
            <a:ext cx="9099996" cy="374441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➣まとめ</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79512" y="1124744"/>
            <a:ext cx="8853706" cy="523220"/>
          </a:xfrm>
          <a:prstGeom prst="rect">
            <a:avLst/>
          </a:prstGeom>
          <a:noFill/>
        </p:spPr>
        <p:txBody>
          <a:bodyPr wrap="none" rtlCol="0">
            <a:spAutoFit/>
          </a:bodyPr>
          <a:lstStyle/>
          <a:p>
            <a:r>
              <a:rPr kumimoji="1" lang="ja-JP" altLang="en-US" sz="28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更新判定フローに基づき、現時点で≪更新を検討すべき施設≫として抽出された施設</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0" y="4797152"/>
            <a:ext cx="9144000" cy="2060848"/>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83407" y="4966136"/>
            <a:ext cx="8888972" cy="1631216"/>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現時点で</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更新を検討すべき施設≫として抽出された上記施設については、</a:t>
            </a:r>
            <a:endParaRPr kumimoji="1"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将来的に実施する計画的な更新を待たず、順次具体的に更新計画を作成していく</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今後の更新判定は、新工法の適用についても検討しながら、概ね３～５年毎を</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目途に実施していく</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107504" y="4939744"/>
            <a:ext cx="441146" cy="400110"/>
          </a:xfrm>
          <a:prstGeom prst="rect">
            <a:avLst/>
          </a:prstGeom>
          <a:noFill/>
        </p:spPr>
        <p:txBody>
          <a:bodyPr wrap="none" rtlCol="0">
            <a:spAutoFit/>
          </a:bodyPr>
          <a:lstStyle/>
          <a:p>
            <a:r>
              <a:rPr kumimoji="1"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07504" y="5873080"/>
            <a:ext cx="441146" cy="400110"/>
          </a:xfrm>
          <a:prstGeom prst="rect">
            <a:avLst/>
          </a:prstGeom>
          <a:noFill/>
        </p:spPr>
        <p:txBody>
          <a:bodyPr wrap="none" rtlCol="0">
            <a:spAutoFit/>
          </a:bodyPr>
          <a:lstStyle/>
          <a:p>
            <a:r>
              <a:rPr kumimoji="1"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1320130554"/>
              </p:ext>
            </p:extLst>
          </p:nvPr>
        </p:nvGraphicFramePr>
        <p:xfrm>
          <a:off x="304419" y="1844824"/>
          <a:ext cx="8639254" cy="2468880"/>
        </p:xfrm>
        <a:graphic>
          <a:graphicData uri="http://schemas.openxmlformats.org/drawingml/2006/table">
            <a:tbl>
              <a:tblPr firstRow="1" bandRow="1">
                <a:tableStyleId>{5940675A-B579-460E-94D1-54222C63F5DA}</a:tableStyleId>
              </a:tblPr>
              <a:tblGrid>
                <a:gridCol w="378890"/>
                <a:gridCol w="2415470"/>
                <a:gridCol w="365980"/>
                <a:gridCol w="2115353"/>
                <a:gridCol w="432048"/>
                <a:gridCol w="2931513"/>
              </a:tblGrid>
              <a:tr h="370840">
                <a:tc rowSpan="3">
                  <a:txBody>
                    <a:bodyPr/>
                    <a:lstStyle/>
                    <a:p>
                      <a:pPr algn="ctr"/>
                      <a:r>
                        <a:rPr kumimoji="1"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道　路</a:t>
                      </a:r>
                      <a:endPar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r>
                        <a:rPr kumimoji="1" lang="zh-TW"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橋梁</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審議中</a:t>
                      </a:r>
                      <a:endParaRPr kumimoji="1" lang="zh-TW" altLang="en-US"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zh-TW" altLang="en-US" dirty="0" smtClean="0">
                          <a:latin typeface="Meiryo UI" panose="020B0604030504040204" pitchFamily="50" charset="-128"/>
                          <a:ea typeface="Meiryo UI" panose="020B0604030504040204" pitchFamily="50" charset="-128"/>
                          <a:cs typeface="Meiryo UI" panose="020B0604030504040204" pitchFamily="50" charset="-128"/>
                        </a:rPr>
                        <a:t>歩道橋</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zh-TW"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kumimoji="1" lang="zh-TW"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橋</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zh-TW"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zh-TW" altLang="en-US" dirty="0" smtClean="0">
                          <a:latin typeface="Meiryo UI" panose="020B0604030504040204" pitchFamily="50" charset="-128"/>
                          <a:ea typeface="Meiryo UI" panose="020B0604030504040204" pitchFamily="50" charset="-128"/>
                          <a:cs typeface="Meiryo UI" panose="020B0604030504040204" pitchFamily="50" charset="-128"/>
                        </a:rPr>
                        <a:t>道路標識柱</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zh-TW"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324</a:t>
                      </a:r>
                      <a:r>
                        <a:rPr kumimoji="1" lang="zh-TW"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本</a:t>
                      </a:r>
                      <a:endParaRPr kumimoji="1" lang="en-US" altLang="zh-TW"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zh-TW"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zh-TW" altLang="en-US" dirty="0" smtClean="0">
                          <a:latin typeface="Meiryo UI" panose="020B0604030504040204" pitchFamily="50" charset="-128"/>
                          <a:ea typeface="Meiryo UI" panose="020B0604030504040204" pitchFamily="50" charset="-128"/>
                          <a:cs typeface="Meiryo UI" panose="020B0604030504040204" pitchFamily="50" charset="-128"/>
                        </a:rPr>
                        <a:t>道路照明柱</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zh-TW"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2,752</a:t>
                      </a:r>
                      <a:r>
                        <a:rPr kumimoji="1" lang="zh-TW"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本</a:t>
                      </a:r>
                      <a:endParaRPr kumimoji="1" lang="en-US" altLang="zh-TW"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zh-TW"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zh-TW" altLang="en-US" dirty="0" smtClean="0">
                          <a:latin typeface="Meiryo UI" panose="020B0604030504040204" pitchFamily="50" charset="-128"/>
                          <a:ea typeface="Meiryo UI" panose="020B0604030504040204" pitchFamily="50" charset="-128"/>
                          <a:cs typeface="Meiryo UI" panose="020B0604030504040204" pitchFamily="50" charset="-128"/>
                        </a:rPr>
                        <a:t>道路設備</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a:t>
                      </a:r>
                      <a:r>
                        <a:rPr kumimoji="1" lang="zh-TW"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施設</a:t>
                      </a:r>
                      <a:endParaRPr kumimoji="1" lang="en-US" altLang="zh-TW"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（排水施設</a:t>
                      </a:r>
                      <a:r>
                        <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60</a:t>
                      </a: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％、高圧受電施設</a:t>
                      </a:r>
                      <a:r>
                        <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％、トンネル施設</a:t>
                      </a:r>
                      <a:r>
                        <a:rPr kumimoji="1"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zh-TW"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河川</a:t>
                      </a:r>
                      <a:endPar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r>
                        <a:rPr kumimoji="1" lang="zh-TW" altLang="en-US" dirty="0" smtClean="0">
                          <a:latin typeface="Meiryo UI" panose="020B0604030504040204" pitchFamily="50" charset="-128"/>
                          <a:ea typeface="Meiryo UI" panose="020B0604030504040204" pitchFamily="50" charset="-128"/>
                          <a:cs typeface="Meiryo UI" panose="020B0604030504040204" pitchFamily="50" charset="-128"/>
                        </a:rPr>
                        <a:t>河川施設</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河川</a:t>
                      </a:r>
                      <a:endPar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zh-TW"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zh-TW" altLang="en-US" dirty="0" smtClean="0">
                          <a:latin typeface="Meiryo UI" panose="020B0604030504040204" pitchFamily="50" charset="-128"/>
                          <a:ea typeface="Meiryo UI" panose="020B0604030504040204" pitchFamily="50" charset="-128"/>
                          <a:cs typeface="Meiryo UI" panose="020B0604030504040204" pitchFamily="50" charset="-128"/>
                        </a:rPr>
                        <a:t>河川設備</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施設</a:t>
                      </a:r>
                      <a:endPar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3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（防潮扉</a:t>
                      </a:r>
                      <a:r>
                        <a:rPr kumimoji="1" lang="en-US" altLang="ja-JP" sz="13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3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％、遠隔監視ｼｽﾃﾑ</a:t>
                      </a:r>
                      <a:r>
                        <a:rPr kumimoji="1" lang="en-US" altLang="ja-JP" sz="13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3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％、ダム設備</a:t>
                      </a:r>
                      <a:r>
                        <a:rPr kumimoji="1" lang="en-US" altLang="ja-JP" sz="13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3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zh-TW" altLang="en-US" sz="13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港湾</a:t>
                      </a:r>
                      <a:endPar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港湾施設（岸壁）</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１施設</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pPr algn="ctr"/>
                      <a:endPar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海岸</a:t>
                      </a:r>
                      <a:endParaRPr kumimoji="1"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海岸設備（水門）</a:t>
                      </a: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a:t>
                      </a:r>
                      <a:endPar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5320">
                <a:tc vMerge="1">
                  <a:txBody>
                    <a:bodyP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公園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建築物　</a:t>
                      </a:r>
                      <a:r>
                        <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棟　　</a:t>
                      </a:r>
                      <a:endPar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0.2</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下水道</a:t>
                      </a:r>
                      <a:endParaRPr kumimoji="1"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管渠　     </a:t>
                      </a:r>
                      <a:r>
                        <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0.3km</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0.1</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機械電気設備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416</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a:t>
                      </a: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34</a:t>
            </a:fld>
            <a:endParaRPr kumimoji="1" lang="ja-JP" altLang="en-US"/>
          </a:p>
        </p:txBody>
      </p:sp>
    </p:spTree>
    <p:extLst>
      <p:ext uri="{BB962C8B-B14F-4D97-AF65-F5344CB8AC3E}">
        <p14:creationId xmlns:p14="http://schemas.microsoft.com/office/powerpoint/2010/main" val="2389364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3122413108"/>
              </p:ext>
            </p:extLst>
          </p:nvPr>
        </p:nvGraphicFramePr>
        <p:xfrm>
          <a:off x="179513" y="3025358"/>
          <a:ext cx="8631988" cy="3698201"/>
        </p:xfrm>
        <a:graphic>
          <a:graphicData uri="http://schemas.openxmlformats.org/drawingml/2006/table">
            <a:tbl>
              <a:tblPr firstRow="1" firstCol="1" bandRow="1">
                <a:tableStyleId>{00A15C55-8517-42AA-B614-E9B94910E393}</a:tableStyleId>
              </a:tblPr>
              <a:tblGrid>
                <a:gridCol w="2066896"/>
                <a:gridCol w="6565092"/>
              </a:tblGrid>
              <a:tr h="259626">
                <a:tc>
                  <a:txBody>
                    <a:bodyPr/>
                    <a:lstStyle/>
                    <a:p>
                      <a:pPr algn="ctr">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考慮すべき視点</a:t>
                      </a:r>
                    </a:p>
                  </a:txBody>
                  <a:tcPr marL="68580" marR="68580"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内容等</a:t>
                      </a:r>
                    </a:p>
                  </a:txBody>
                  <a:tcPr marL="68580" marR="68580" marT="0" marB="0"/>
                </a:tc>
              </a:tr>
              <a:tr h="837411">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物理的視点</a:t>
                      </a:r>
                    </a:p>
                  </a:txBody>
                  <a:tcPr marL="68580" marR="68580" marT="0" marB="0" anchor="ctr"/>
                </a:tc>
                <a:tc>
                  <a:txBody>
                    <a:bodyPr/>
                    <a:lstStyle/>
                    <a:p>
                      <a:pPr marL="133350" indent="-133350"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・自然条件や荷重などの作用によりその機能が低下し（限界管理水準を下回る）、通常の維持・修繕を加えても安全性などから使用に耐えなくなった状態</a:t>
                      </a:r>
                    </a:p>
                  </a:txBody>
                  <a:tcPr marL="68580" marR="68580" marT="0" marB="0" anchor="ctr"/>
                </a:tc>
              </a:tr>
              <a:tr h="511230">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機能的視点</a:t>
                      </a:r>
                    </a:p>
                  </a:txBody>
                  <a:tcPr marL="68580" marR="68580" marT="0" marB="0" anchor="ctr"/>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・技術基準などの改訂などによる既存不適格状態の解消等</a:t>
                      </a:r>
                    </a:p>
                  </a:txBody>
                  <a:tcPr marL="68580" marR="68580" marT="0" marB="0" anchor="ctr"/>
                </a:tc>
              </a:tr>
              <a:tr h="558274">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社会的視点</a:t>
                      </a:r>
                    </a:p>
                  </a:txBody>
                  <a:tcPr marL="68580" marR="68580" marT="0" marB="0" anchor="ctr"/>
                </a:tc>
                <a:tc>
                  <a:txBody>
                    <a:bodyPr/>
                    <a:lstStyle/>
                    <a:p>
                      <a:pPr marL="133350" indent="-133350"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・防災・耐震性能の向上や事故を防ぐための安全性能、環境、景観等に配慮した空間整備等</a:t>
                      </a:r>
                    </a:p>
                  </a:txBody>
                  <a:tcPr marL="68580" marR="68580" marT="0" marB="0" anchor="ctr"/>
                </a:tc>
              </a:tr>
              <a:tr h="377830">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経済的視点</a:t>
                      </a:r>
                    </a:p>
                  </a:txBody>
                  <a:tcPr marL="68580" marR="68580" marT="0" marB="0" anchor="ct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・ライフサイクルコスト、資産価値等</a:t>
                      </a:r>
                    </a:p>
                  </a:txBody>
                  <a:tcPr marL="68580" marR="68580" marT="0" marB="0" anchor="ctr"/>
                </a:tc>
              </a:tr>
              <a:tr h="618818">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技術的実現可能性</a:t>
                      </a:r>
                    </a:p>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（技術開発の動向）</a:t>
                      </a:r>
                    </a:p>
                  </a:txBody>
                  <a:tcPr marL="68580" marR="68580" marT="0" marB="0" anchor="ct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・現在の技術では実現困難な場合　等</a:t>
                      </a:r>
                    </a:p>
                  </a:txBody>
                  <a:tcPr marL="68580" marR="68580" marT="0" marB="0" anchor="ctr"/>
                </a:tc>
              </a:tr>
              <a:tr h="535012">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社会的影響</a:t>
                      </a:r>
                    </a:p>
                  </a:txBody>
                  <a:tcPr marL="68580" marR="68580" marT="0" marB="0" anchor="ct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・更新する場合の代替性確保など</a:t>
                      </a:r>
                    </a:p>
                  </a:txBody>
                  <a:tcPr marL="68580" marR="68580" marT="0" marB="0" anchor="ctr"/>
                </a:tc>
              </a:tr>
            </a:tbl>
          </a:graphicData>
        </a:graphic>
      </p:graphicFrame>
      <p:sp>
        <p:nvSpPr>
          <p:cNvPr id="8" name="テキスト ボックス 7"/>
          <p:cNvSpPr txBox="1"/>
          <p:nvPr/>
        </p:nvSpPr>
        <p:spPr>
          <a:xfrm>
            <a:off x="3059832" y="116632"/>
            <a:ext cx="2555508" cy="584775"/>
          </a:xfrm>
          <a:prstGeom prst="rect">
            <a:avLst/>
          </a:prstGeom>
          <a:noFill/>
        </p:spPr>
        <p:txBody>
          <a:bodyPr wrap="none" rtlCol="0">
            <a:spAutoFit/>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更新の考え方</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67544" y="849486"/>
            <a:ext cx="8208912" cy="646331"/>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各分野</a:t>
            </a:r>
            <a:r>
              <a:rPr lang="ja-JP" altLang="en-US" b="1" dirty="0">
                <a:latin typeface="Meiryo UI" panose="020B0604030504040204" pitchFamily="50" charset="-128"/>
                <a:ea typeface="Meiryo UI" panose="020B0604030504040204" pitchFamily="50" charset="-128"/>
                <a:cs typeface="Meiryo UI" panose="020B0604030504040204" pitchFamily="50" charset="-128"/>
              </a:rPr>
              <a:t>・施設の特性や重要度を考慮し、</a:t>
            </a:r>
            <a:r>
              <a:rPr lang="ja-JP" altLang="en-US" dirty="0">
                <a:latin typeface="Meiryo UI" panose="020B0604030504040204" pitchFamily="50" charset="-128"/>
                <a:ea typeface="Meiryo UI" panose="020B0604030504040204" pitchFamily="50" charset="-128"/>
                <a:cs typeface="Meiryo UI" panose="020B0604030504040204" pitchFamily="50" charset="-128"/>
              </a:rPr>
              <a:t>物理的、機能的、社会的、経済的、技術的実現可能性、社会的影響の視点などから</a:t>
            </a:r>
            <a:r>
              <a:rPr lang="ja-JP" altLang="en-US" b="1" dirty="0">
                <a:latin typeface="Meiryo UI" panose="020B0604030504040204" pitchFamily="50" charset="-128"/>
                <a:ea typeface="Meiryo UI" panose="020B0604030504040204" pitchFamily="50" charset="-128"/>
                <a:cs typeface="Meiryo UI" panose="020B0604030504040204" pitchFamily="50" charset="-128"/>
              </a:rPr>
              <a:t>総合的に評価</a:t>
            </a:r>
            <a:r>
              <a:rPr lang="ja-JP" altLang="en-US" dirty="0">
                <a:latin typeface="Meiryo UI" panose="020B0604030504040204" pitchFamily="50" charset="-128"/>
                <a:ea typeface="Meiryo UI" panose="020B0604030504040204" pitchFamily="50" charset="-128"/>
                <a:cs typeface="Meiryo UI" panose="020B0604030504040204" pitchFamily="50" charset="-128"/>
              </a:rPr>
              <a:t>を行い、更新について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見極める</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67544" y="1990581"/>
            <a:ext cx="8116391" cy="646331"/>
          </a:xfrm>
          <a:prstGeom prst="rect">
            <a:avLst/>
          </a:prstGeom>
          <a:noFill/>
        </p:spPr>
        <p:txBody>
          <a:bodyPr wrap="square" rtlCol="0">
            <a:spAutoFit/>
          </a:bodyPr>
          <a:lstStyle/>
          <a:p>
            <a:pPr lvl="0"/>
            <a:r>
              <a:rPr lang="ja-JP" altLang="en-US" dirty="0" bmk="">
                <a:latin typeface="Meiryo UI" panose="020B0604030504040204" pitchFamily="50" charset="-128"/>
                <a:ea typeface="Meiryo UI" panose="020B0604030504040204" pitchFamily="50" charset="-128"/>
                <a:cs typeface="Meiryo UI" panose="020B0604030504040204" pitchFamily="50" charset="-128"/>
              </a:rPr>
              <a:t>更新の見極めに際しては、将来の地域・社会構造変化を踏まえた、</a:t>
            </a:r>
            <a:r>
              <a:rPr lang="ja-JP" altLang="en-US" b="1" dirty="0" bmk="">
                <a:latin typeface="Meiryo UI" panose="020B0604030504040204" pitchFamily="50" charset="-128"/>
                <a:ea typeface="Meiryo UI" panose="020B0604030504040204" pitchFamily="50" charset="-128"/>
                <a:cs typeface="Meiryo UI" panose="020B0604030504040204" pitchFamily="50" charset="-128"/>
              </a:rPr>
              <a:t>施設の廃止や集約化</a:t>
            </a:r>
            <a:r>
              <a:rPr lang="ja-JP" altLang="en-US" dirty="0" bmk="">
                <a:latin typeface="Meiryo UI" panose="020B0604030504040204" pitchFamily="50" charset="-128"/>
                <a:ea typeface="Meiryo UI" panose="020B0604030504040204" pitchFamily="50" charset="-128"/>
                <a:cs typeface="Meiryo UI" panose="020B0604030504040204" pitchFamily="50" charset="-128"/>
              </a:rPr>
              <a:t>などについても考慮する</a:t>
            </a:r>
            <a:r>
              <a:rPr lang="ja-JP" altLang="en-US" dirty="0" smtClean="0" bmk="">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bmk="">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223962" y="936278"/>
            <a:ext cx="216024" cy="216024"/>
          </a:xfrm>
          <a:prstGeom prst="ellipse">
            <a:avLst/>
          </a:prstGeom>
          <a:gradFill flip="none" rotWithShape="1">
            <a:gsLst>
              <a:gs pos="53000">
                <a:srgbClr val="FF6000"/>
              </a:gs>
              <a:gs pos="0">
                <a:srgbClr val="FFC000"/>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208844" y="2087912"/>
            <a:ext cx="216024" cy="216024"/>
          </a:xfrm>
          <a:prstGeom prst="ellipse">
            <a:avLst/>
          </a:prstGeom>
          <a:gradFill flip="none" rotWithShape="1">
            <a:gsLst>
              <a:gs pos="53000">
                <a:srgbClr val="FF6000"/>
              </a:gs>
              <a:gs pos="0">
                <a:srgbClr val="FFC000"/>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4</a:t>
            </a:fld>
            <a:endParaRPr kumimoji="1" lang="ja-JP" altLang="en-US"/>
          </a:p>
        </p:txBody>
      </p:sp>
    </p:spTree>
    <p:extLst>
      <p:ext uri="{BB962C8B-B14F-4D97-AF65-F5344CB8AC3E}">
        <p14:creationId xmlns:p14="http://schemas.microsoft.com/office/powerpoint/2010/main" val="1770464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8136904" cy="5472608"/>
          </a:xfrm>
          <a:prstGeom prst="rect">
            <a:avLst/>
          </a:prstGeom>
          <a:noFill/>
          <a:ln>
            <a:noFill/>
          </a:ln>
        </p:spPr>
      </p:pic>
      <p:sp>
        <p:nvSpPr>
          <p:cNvPr id="8" name="テキスト ボックス 7"/>
          <p:cNvSpPr txBox="1"/>
          <p:nvPr/>
        </p:nvSpPr>
        <p:spPr>
          <a:xfrm>
            <a:off x="2771800" y="203945"/>
            <a:ext cx="3355406"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標準的な更新判定フロー</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5</a:t>
            </a:fld>
            <a:endParaRPr kumimoji="1" lang="ja-JP" altLang="en-US"/>
          </a:p>
        </p:txBody>
      </p:sp>
    </p:spTree>
    <p:extLst>
      <p:ext uri="{BB962C8B-B14F-4D97-AF65-F5344CB8AC3E}">
        <p14:creationId xmlns:p14="http://schemas.microsoft.com/office/powerpoint/2010/main" val="3209286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39986" y="771178"/>
            <a:ext cx="8229600" cy="5921722"/>
          </a:xfrm>
        </p:spPr>
        <p:txBody>
          <a:bodyPr>
            <a:noAutofit/>
          </a:bodyPr>
          <a:lstStyle/>
          <a:p>
            <a:pPr marL="0" indent="0">
              <a:buNone/>
            </a:pP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更新</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の判定については、施設の健全性と機能性等それぞれの施設の現状を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分析</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し、</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補修と</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更新のコスト比較、更新する場合の代替性確保など社会的影響などを</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総合的</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に評価したうえで、</a:t>
            </a:r>
            <a:r>
              <a:rPr lang="ja-JP" altLang="ja-JP" sz="1800" b="1" dirty="0">
                <a:solidFill>
                  <a:srgbClr val="3333CC"/>
                </a:solidFill>
                <a:latin typeface="Meiryo UI" panose="020B0604030504040204" pitchFamily="50" charset="-128"/>
                <a:ea typeface="Meiryo UI" panose="020B0604030504040204" pitchFamily="50" charset="-128"/>
                <a:cs typeface="Meiryo UI" panose="020B0604030504040204" pitchFamily="50" charset="-128"/>
              </a:rPr>
              <a:t>ライフサイクルコスト最小化等の観点から 更新すべき施設を抽出</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するものとする。</a:t>
            </a:r>
          </a:p>
          <a:p>
            <a:pPr marL="0" indent="0">
              <a:buNone/>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上記</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の内容を踏まえ、施設毎に更新判定フローを設定するとともに、各施設について、それぞれの更新判定フローに基づく点検を実施し、更新すべき施設の抽出を行うと共に、抽出した施設について、</a:t>
            </a:r>
            <a:r>
              <a:rPr lang="ja-JP" altLang="ja-JP" sz="1800" b="1" dirty="0">
                <a:solidFill>
                  <a:srgbClr val="3333CC"/>
                </a:solidFill>
                <a:latin typeface="Meiryo UI" panose="020B0604030504040204" pitchFamily="50" charset="-128"/>
                <a:ea typeface="Meiryo UI" panose="020B0604030504040204" pitchFamily="50" charset="-128"/>
                <a:cs typeface="Meiryo UI" panose="020B0604030504040204" pitchFamily="50" charset="-128"/>
              </a:rPr>
              <a:t>具体的な更新方法や時期を、今後順次、明らかにしていく</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こととする</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ja-JP" sz="1800" dirty="0">
                <a:latin typeface="Meiryo UI" panose="020B0604030504040204" pitchFamily="50" charset="-128"/>
                <a:ea typeface="Meiryo UI" panose="020B0604030504040204" pitchFamily="50" charset="-128"/>
                <a:cs typeface="Meiryo UI" panose="020B0604030504040204" pitchFamily="50" charset="-128"/>
              </a:rPr>
              <a:t>　</a:t>
            </a:r>
          </a:p>
          <a:p>
            <a:pPr marL="0" indent="0">
              <a:buNone/>
            </a:pPr>
            <a:r>
              <a:rPr lang="ja-JP" altLang="ja-JP" sz="1800" dirty="0">
                <a:latin typeface="Meiryo UI" panose="020B0604030504040204" pitchFamily="50" charset="-128"/>
                <a:ea typeface="Meiryo UI" panose="020B0604030504040204" pitchFamily="50" charset="-128"/>
                <a:cs typeface="Meiryo UI" panose="020B0604030504040204" pitchFamily="50" charset="-128"/>
              </a:rPr>
              <a:t>また、更新を見極めるための詳細な点検や調査、モニタリングなどを具体の施設を対象にモデル的に実施する等、更新を見極めるためのデータを蓄積・分析し、</a:t>
            </a:r>
            <a:r>
              <a:rPr lang="ja-JP" altLang="ja-JP" sz="1800" b="1" dirty="0">
                <a:solidFill>
                  <a:srgbClr val="3333CC"/>
                </a:solidFill>
                <a:latin typeface="Meiryo UI" panose="020B0604030504040204" pitchFamily="50" charset="-128"/>
                <a:ea typeface="Meiryo UI" panose="020B0604030504040204" pitchFamily="50" charset="-128"/>
                <a:cs typeface="Meiryo UI" panose="020B0604030504040204" pitchFamily="50" charset="-128"/>
              </a:rPr>
              <a:t>更新判定フローの充実を図る</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ものとする</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ja-JP"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ja-JP" sz="1800" dirty="0">
                <a:latin typeface="Meiryo UI" panose="020B0604030504040204" pitchFamily="50" charset="-128"/>
                <a:ea typeface="Meiryo UI" panose="020B0604030504040204" pitchFamily="50" charset="-128"/>
                <a:cs typeface="Meiryo UI" panose="020B0604030504040204" pitchFamily="50" charset="-128"/>
              </a:rPr>
              <a:t>施設毎における更新の考え方や捉え方を分野横断的に俯瞰できるよう整理し、維持管理・更新の考え方についての理解を深め、</a:t>
            </a:r>
            <a:r>
              <a:rPr lang="ja-JP" altLang="ja-JP" sz="1800" b="1" dirty="0">
                <a:solidFill>
                  <a:srgbClr val="3333CC"/>
                </a:solidFill>
                <a:latin typeface="Meiryo UI" panose="020B0604030504040204" pitchFamily="50" charset="-128"/>
                <a:ea typeface="Meiryo UI" panose="020B0604030504040204" pitchFamily="50" charset="-128"/>
                <a:cs typeface="Meiryo UI" panose="020B0604030504040204" pitchFamily="50" charset="-128"/>
              </a:rPr>
              <a:t>管理する施設全体の最適化を目指す</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ja-JP" altLang="ja-JP" sz="18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ja-JP" sz="1800" dirty="0">
                <a:latin typeface="Meiryo UI" panose="020B0604030504040204" pitchFamily="50" charset="-128"/>
                <a:ea typeface="Meiryo UI" panose="020B0604030504040204" pitchFamily="50" charset="-128"/>
                <a:cs typeface="Meiryo UI" panose="020B0604030504040204" pitchFamily="50" charset="-128"/>
              </a:rPr>
              <a:t>施設を適切に管理するためには、必要に応じて目標寿命の設定を行い、</a:t>
            </a:r>
            <a:r>
              <a:rPr lang="ja-JP" altLang="ja-JP" sz="1800" b="1" dirty="0">
                <a:solidFill>
                  <a:srgbClr val="3333CC"/>
                </a:solidFill>
                <a:latin typeface="Meiryo UI" panose="020B0604030504040204" pitchFamily="50" charset="-128"/>
                <a:ea typeface="Meiryo UI" panose="020B0604030504040204" pitchFamily="50" charset="-128"/>
                <a:cs typeface="Meiryo UI" panose="020B0604030504040204" pitchFamily="50" charset="-128"/>
              </a:rPr>
              <a:t>設定された目標寿命に応じた維持管理を行う</a:t>
            </a:r>
            <a:r>
              <a:rPr lang="ja-JP" altLang="ja-JP" sz="1800" dirty="0">
                <a:latin typeface="Meiryo UI" panose="020B0604030504040204" pitchFamily="50" charset="-128"/>
                <a:ea typeface="Meiryo UI" panose="020B0604030504040204" pitchFamily="50" charset="-128"/>
                <a:cs typeface="Meiryo UI" panose="020B0604030504040204" pitchFamily="50" charset="-128"/>
              </a:rPr>
              <a:t>必要がある。目標寿命の設定とあわせて、将来の更新の見極めにおける課題や、その対応についても整理する</a:t>
            </a:r>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a:off x="223962" y="836712"/>
            <a:ext cx="216024" cy="216024"/>
          </a:xfrm>
          <a:prstGeom prst="ellipse">
            <a:avLst/>
          </a:prstGeom>
          <a:gradFill flip="none" rotWithShape="1">
            <a:gsLst>
              <a:gs pos="53000">
                <a:srgbClr val="FF6000"/>
              </a:gs>
              <a:gs pos="0">
                <a:srgbClr val="FFC000"/>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979712" y="188640"/>
            <a:ext cx="4721164"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更新の考え方にあたっての留意事項</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円/楕円 6"/>
          <p:cNvSpPr/>
          <p:nvPr/>
        </p:nvSpPr>
        <p:spPr>
          <a:xfrm>
            <a:off x="236662" y="2060848"/>
            <a:ext cx="216024" cy="216024"/>
          </a:xfrm>
          <a:prstGeom prst="ellipse">
            <a:avLst/>
          </a:prstGeom>
          <a:gradFill flip="none" rotWithShape="1">
            <a:gsLst>
              <a:gs pos="53000">
                <a:srgbClr val="FF6000"/>
              </a:gs>
              <a:gs pos="0">
                <a:srgbClr val="FFC000"/>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236662" y="3284984"/>
            <a:ext cx="216024" cy="216024"/>
          </a:xfrm>
          <a:prstGeom prst="ellipse">
            <a:avLst/>
          </a:prstGeom>
          <a:gradFill flip="none" rotWithShape="1">
            <a:gsLst>
              <a:gs pos="53000">
                <a:srgbClr val="FF6000"/>
              </a:gs>
              <a:gs pos="0">
                <a:srgbClr val="FFC000"/>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36662" y="4509120"/>
            <a:ext cx="216024" cy="216024"/>
          </a:xfrm>
          <a:prstGeom prst="ellipse">
            <a:avLst/>
          </a:prstGeom>
          <a:gradFill flip="none" rotWithShape="1">
            <a:gsLst>
              <a:gs pos="53000">
                <a:srgbClr val="FF6000"/>
              </a:gs>
              <a:gs pos="0">
                <a:srgbClr val="FFC000"/>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236662" y="5445224"/>
            <a:ext cx="216024" cy="216024"/>
          </a:xfrm>
          <a:prstGeom prst="ellipse">
            <a:avLst/>
          </a:prstGeom>
          <a:gradFill flip="none" rotWithShape="1">
            <a:gsLst>
              <a:gs pos="53000">
                <a:srgbClr val="FF6000"/>
              </a:gs>
              <a:gs pos="0">
                <a:srgbClr val="FFC000"/>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F40C712-AAA4-4C58-9D19-C3586795596B}" type="slidenum">
              <a:rPr kumimoji="1" lang="ja-JP" altLang="en-US" smtClean="0"/>
              <a:t>6</a:t>
            </a:fld>
            <a:endParaRPr kumimoji="1" lang="ja-JP" altLang="en-US"/>
          </a:p>
        </p:txBody>
      </p:sp>
    </p:spTree>
    <p:extLst>
      <p:ext uri="{BB962C8B-B14F-4D97-AF65-F5344CB8AC3E}">
        <p14:creationId xmlns:p14="http://schemas.microsoft.com/office/powerpoint/2010/main" val="2942455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7"/>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2204864"/>
            <a:ext cx="7772400" cy="1470025"/>
          </a:xfrm>
        </p:spPr>
        <p:txBody>
          <a:bodyPr>
            <a:normAutofit/>
          </a:bodyPr>
          <a:lstStyle/>
          <a:p>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各</a:t>
            </a:r>
            <a:r>
              <a:rPr kumimoji="1" lang="ja-JP" altLang="en-US" sz="3600" dirty="0" smtClean="0">
                <a:latin typeface="Meiryo UI" panose="020B0604030504040204" pitchFamily="50" charset="-128"/>
                <a:ea typeface="Meiryo UI" panose="020B0604030504040204" pitchFamily="50" charset="-128"/>
                <a:cs typeface="Meiryo UI" panose="020B0604030504040204" pitchFamily="50" charset="-128"/>
              </a:rPr>
              <a:t>施設における更新の検討について</a:t>
            </a:r>
            <a:endParaRPr kumimoji="1" lang="ja-JP" altLang="en-US" sz="3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7</a:t>
            </a:fld>
            <a:endParaRPr kumimoji="1" lang="ja-JP" altLang="en-US"/>
          </a:p>
        </p:txBody>
      </p:sp>
    </p:spTree>
    <p:extLst>
      <p:ext uri="{BB962C8B-B14F-4D97-AF65-F5344CB8AC3E}">
        <p14:creationId xmlns:p14="http://schemas.microsoft.com/office/powerpoint/2010/main" val="462588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644"/>
            <a:ext cx="9144000" cy="922114"/>
          </a:xfrm>
          <a:solidFill>
            <a:srgbClr val="003399"/>
          </a:solidFill>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用語</a:t>
            </a:r>
            <a:r>
              <a:rPr kumimoji="1"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の定義</a:t>
            </a:r>
            <a:endParaRPr kumimoji="1"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467544" y="1535777"/>
            <a:ext cx="1398304" cy="1893223"/>
          </a:xfrm>
          <a:prstGeom prst="rect">
            <a:avLst/>
          </a:prstGeom>
          <a:solidFill>
            <a:srgbClr val="FFB9BB"/>
          </a:solidFill>
          <a:ln w="3175">
            <a:solidFill>
              <a:srgbClr val="CC0066"/>
            </a:solidFill>
            <a:prstDash val="sysDot"/>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　　新</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979712" y="1628800"/>
            <a:ext cx="7191810" cy="1631216"/>
          </a:xfrm>
          <a:prstGeom prst="rect">
            <a:avLst/>
          </a:prstGeom>
          <a:noFill/>
        </p:spPr>
        <p:txBody>
          <a:bodyPr wrap="square" rtlCol="0">
            <a:spAutoFit/>
          </a:bodyPr>
          <a:lstStyle/>
          <a:p>
            <a:r>
              <a:rPr lang="ja-JP" altLang="en-US" sz="2000" b="1" dirty="0" smtClean="0">
                <a:solidFill>
                  <a:srgbClr val="CC0066"/>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老朽化</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等により機能が低下した施設</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、設備</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全体</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を取り替え、</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同程度</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の機能</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に再整備</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すること</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dirty="0" smtClean="0">
                <a:solidFill>
                  <a:srgbClr val="CC0066"/>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は、耐震基準等へ</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の改正</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等への対応に伴い</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施設</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全体を</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取り替える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こと</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dirty="0"/>
          </a:p>
        </p:txBody>
      </p:sp>
      <p:sp>
        <p:nvSpPr>
          <p:cNvPr id="7" name="正方形/長方形 6"/>
          <p:cNvSpPr/>
          <p:nvPr/>
        </p:nvSpPr>
        <p:spPr>
          <a:xfrm>
            <a:off x="467544" y="4184738"/>
            <a:ext cx="1398304" cy="1836550"/>
          </a:xfrm>
          <a:prstGeom prst="rect">
            <a:avLst/>
          </a:prstGeom>
          <a:solidFill>
            <a:srgbClr val="FFB9BB"/>
          </a:solidFill>
          <a:ln w="3175">
            <a:solidFill>
              <a:srgbClr val="CC0066"/>
            </a:solidFill>
            <a:prstDash val="sysDot"/>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051720" y="4293096"/>
            <a:ext cx="7096700" cy="1631216"/>
          </a:xfrm>
          <a:prstGeom prst="rect">
            <a:avLst/>
          </a:prstGeom>
          <a:noFill/>
        </p:spPr>
        <p:txBody>
          <a:bodyPr wrap="square" rtlCol="0">
            <a:spAutoFit/>
          </a:bodyPr>
          <a:lstStyle/>
          <a:p>
            <a:r>
              <a:rPr lang="ja-JP" altLang="en-US" sz="2000" b="1" dirty="0" smtClean="0">
                <a:solidFill>
                  <a:srgbClr val="CC0066"/>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施設</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の機能および構造の保持を目的</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とする日常的</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な行為</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dirty="0">
                <a:solidFill>
                  <a:srgbClr val="CC0066"/>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は、施設の</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劣化や</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損傷等した構造を当初</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の状態に</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回復する</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行為や、付加的に必要な</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機能および構造の強化を</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目的</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とする</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行為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865848" y="1539474"/>
            <a:ext cx="7145248" cy="1889526"/>
          </a:xfrm>
          <a:prstGeom prst="rect">
            <a:avLst/>
          </a:prstGeom>
          <a:noFill/>
          <a:ln w="3175">
            <a:solidFill>
              <a:srgbClr val="CC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865848" y="4188435"/>
            <a:ext cx="7145248" cy="1832853"/>
          </a:xfrm>
          <a:prstGeom prst="rect">
            <a:avLst/>
          </a:prstGeom>
          <a:noFill/>
          <a:ln w="3175">
            <a:solidFill>
              <a:srgbClr val="CC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8</a:t>
            </a:fld>
            <a:endParaRPr kumimoji="1" lang="ja-JP" altLang="en-US"/>
          </a:p>
        </p:txBody>
      </p:sp>
    </p:spTree>
    <p:extLst>
      <p:ext uri="{BB962C8B-B14F-4D97-AF65-F5344CB8AC3E}">
        <p14:creationId xmlns:p14="http://schemas.microsoft.com/office/powerpoint/2010/main" val="2232616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580384" y="687947"/>
            <a:ext cx="4572000" cy="615840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68540" y="799594"/>
            <a:ext cx="1835759"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考慮すべき内容</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4732226" y="1199704"/>
            <a:ext cx="4304269" cy="3453432"/>
          </a:xfrm>
          <a:prstGeom prst="roundRect">
            <a:avLst>
              <a:gd name="adj" fmla="val 5742"/>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≪物理的視点≫　防食機能の劣化、疲労、塩害、</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ひび割れ、剥離、鉄筋露出</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≪機能的視点≫　適用道路橋示方書、</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大型車交通等</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≪社会的視点≫　他事業関連、通行規制に伴う</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影響等</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≪経済的視点≫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更新コスト、点検コスト</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≪技術的実現可能性≫　架橋位置等</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≪維持管理性≫　難易度、点検・補修の頻度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schemeClr val="tx1"/>
              </a:solidFill>
            </a:endParaRPr>
          </a:p>
        </p:txBody>
      </p:sp>
      <p:sp>
        <p:nvSpPr>
          <p:cNvPr id="14" name="円/楕円 13"/>
          <p:cNvSpPr/>
          <p:nvPr/>
        </p:nvSpPr>
        <p:spPr>
          <a:xfrm>
            <a:off x="4703316"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58733" y="799594"/>
            <a:ext cx="1826141"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更新判定フロー</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242709" y="891637"/>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09" y="1282167"/>
            <a:ext cx="4121651" cy="47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正方形/長方形 22"/>
          <p:cNvSpPr/>
          <p:nvPr/>
        </p:nvSpPr>
        <p:spPr>
          <a:xfrm>
            <a:off x="-1126" y="0"/>
            <a:ext cx="9145126" cy="69269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≪道　路≫　</a:t>
            </a:r>
            <a:r>
              <a:rPr lang="ja-JP" altLang="en-US" sz="32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橋梁</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更新に</a:t>
            </a:r>
            <a:r>
              <a:rPr lang="ja-JP" altLang="en-US" sz="3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ついて</a:t>
            </a:r>
            <a:endParaRPr lang="ja-JP" altLang="en-US" sz="3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862613" y="4856460"/>
            <a:ext cx="3887603" cy="338554"/>
          </a:xfrm>
          <a:prstGeom prst="rect">
            <a:avLst/>
          </a:prstGeom>
          <a:noFill/>
        </p:spPr>
        <p:txBody>
          <a:bodyPr wrap="none" rtlCol="0">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現時点で更新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を検討す</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べき施設の抽出結果</a:t>
            </a:r>
          </a:p>
        </p:txBody>
      </p:sp>
      <p:sp>
        <p:nvSpPr>
          <p:cNvPr id="25" name="円/楕円 24"/>
          <p:cNvSpPr/>
          <p:nvPr/>
        </p:nvSpPr>
        <p:spPr>
          <a:xfrm>
            <a:off x="4644592" y="4941168"/>
            <a:ext cx="216024" cy="216024"/>
          </a:xfrm>
          <a:prstGeom prst="ellipse">
            <a:avLst/>
          </a:prstGeom>
          <a:gradFill flip="none" rotWithShape="1">
            <a:gsLst>
              <a:gs pos="37000">
                <a:srgbClr val="49A828"/>
              </a:gs>
              <a:gs pos="0">
                <a:srgbClr val="92D050"/>
              </a:gs>
              <a:gs pos="100000">
                <a:srgbClr val="008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2131610411"/>
              </p:ext>
            </p:extLst>
          </p:nvPr>
        </p:nvGraphicFramePr>
        <p:xfrm>
          <a:off x="4732226" y="5280740"/>
          <a:ext cx="4304269" cy="1341120"/>
        </p:xfrm>
        <a:graphic>
          <a:graphicData uri="http://schemas.openxmlformats.org/drawingml/2006/table">
            <a:tbl>
              <a:tblPr firstRow="1" bandRow="1">
                <a:tableStyleId>{9DCAF9ED-07DC-4A11-8D7F-57B35C25682E}</a:tableStyleId>
              </a:tblPr>
              <a:tblGrid>
                <a:gridCol w="1135918"/>
                <a:gridCol w="1224136"/>
                <a:gridCol w="1944215"/>
              </a:tblGrid>
              <a:tr h="370840">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全施設数</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更新を検討</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すべき施設数</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c>
                  <a:txBody>
                    <a:bodyPr/>
                    <a:lstStyle/>
                    <a:p>
                      <a:pPr algn="ctr"/>
                      <a:r>
                        <a:rPr kumimoji="1"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抽出された要因</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66"/>
                    </a:solidFill>
                  </a:tcPr>
                </a:tc>
              </a:tr>
              <a:tr h="370840">
                <a:tc>
                  <a:txBody>
                    <a:bodyPr/>
                    <a:lstStyle/>
                    <a:p>
                      <a:pPr algn="ctr"/>
                      <a:endPar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600" b="0" dirty="0" smtClean="0">
                          <a:latin typeface="Meiryo UI" panose="020B0604030504040204" pitchFamily="50" charset="-128"/>
                          <a:ea typeface="Meiryo UI" panose="020B0604030504040204" pitchFamily="50" charset="-128"/>
                          <a:cs typeface="Meiryo UI" panose="020B0604030504040204" pitchFamily="50" charset="-128"/>
                        </a:rPr>
                        <a:t>2,217</a:t>
                      </a:r>
                    </a:p>
                    <a:p>
                      <a:pPr algn="ct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kumimoji="1" lang="ja-JP" altLang="en-US" sz="1600" b="0" dirty="0" smtClean="0">
                          <a:latin typeface="Meiryo UI" panose="020B0604030504040204" pitchFamily="50" charset="-128"/>
                          <a:ea typeface="Meiryo UI" panose="020B0604030504040204" pitchFamily="50" charset="-128"/>
                          <a:cs typeface="Meiryo UI" panose="020B0604030504040204" pitchFamily="50" charset="-128"/>
                        </a:rPr>
                        <a:t>老朽化</a:t>
                      </a:r>
                      <a:endParaRPr kumimoji="1" lang="ja-JP" altLang="en-US" sz="1600" b="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3" name="スライド番号プレースホルダー 2"/>
          <p:cNvSpPr>
            <a:spLocks noGrp="1"/>
          </p:cNvSpPr>
          <p:nvPr>
            <p:ph type="sldNum" sz="quarter" idx="12"/>
          </p:nvPr>
        </p:nvSpPr>
        <p:spPr/>
        <p:txBody>
          <a:bodyPr/>
          <a:lstStyle/>
          <a:p>
            <a:fld id="{DF40C712-AAA4-4C58-9D19-C3586795596B}" type="slidenum">
              <a:rPr kumimoji="1" lang="ja-JP" altLang="en-US" smtClean="0"/>
              <a:t>9</a:t>
            </a:fld>
            <a:endParaRPr kumimoji="1" lang="ja-JP" altLang="en-US"/>
          </a:p>
        </p:txBody>
      </p:sp>
      <p:sp>
        <p:nvSpPr>
          <p:cNvPr id="17" name="テキスト ボックス 16"/>
          <p:cNvSpPr txBox="1"/>
          <p:nvPr/>
        </p:nvSpPr>
        <p:spPr>
          <a:xfrm>
            <a:off x="5906667" y="5867397"/>
            <a:ext cx="1113605" cy="738664"/>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道路・橋梁等部会において審議中</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89371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2030</TotalTime>
  <Words>2693</Words>
  <Application>Microsoft Office PowerPoint</Application>
  <PresentationFormat>画面に合わせる (4:3)</PresentationFormat>
  <Paragraphs>691</Paragraphs>
  <Slides>34</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34</vt:i4>
      </vt:variant>
    </vt:vector>
  </HeadingPairs>
  <TitlesOfParts>
    <vt:vector size="36" baseType="lpstr">
      <vt:lpstr>Office ​​テーマ</vt:lpstr>
      <vt:lpstr>ワークシート</vt:lpstr>
      <vt:lpstr>都市基盤施設の更新について</vt:lpstr>
      <vt:lpstr>PowerPoint プレゼンテーション</vt:lpstr>
      <vt:lpstr>施設更新の位置づけ</vt:lpstr>
      <vt:lpstr>PowerPoint プレゼンテーション</vt:lpstr>
      <vt:lpstr>PowerPoint プレゼンテーション</vt:lpstr>
      <vt:lpstr>PowerPoint プレゼンテーション</vt:lpstr>
      <vt:lpstr>各施設における更新の検討について</vt:lpstr>
      <vt:lpstr>用語の定義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都市基盤施設の更新について</dc:title>
  <dc:creator>HOSTNAME</dc:creator>
  <cp:lastModifiedBy>HOSTNAME</cp:lastModifiedBy>
  <cp:revision>192</cp:revision>
  <cp:lastPrinted>2017-03-27T23:05:14Z</cp:lastPrinted>
  <dcterms:created xsi:type="dcterms:W3CDTF">2016-10-20T06:10:16Z</dcterms:created>
  <dcterms:modified xsi:type="dcterms:W3CDTF">2017-03-27T23:13:40Z</dcterms:modified>
</cp:coreProperties>
</file>