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81"/>
  </p:notesMasterIdLst>
  <p:handoutMasterIdLst>
    <p:handoutMasterId r:id="rId82"/>
  </p:handoutMasterIdLst>
  <p:sldIdLst>
    <p:sldId id="256" r:id="rId2"/>
    <p:sldId id="442" r:id="rId3"/>
    <p:sldId id="687" r:id="rId4"/>
    <p:sldId id="688" r:id="rId5"/>
    <p:sldId id="689" r:id="rId6"/>
    <p:sldId id="690" r:id="rId7"/>
    <p:sldId id="691" r:id="rId8"/>
    <p:sldId id="692" r:id="rId9"/>
    <p:sldId id="693" r:id="rId10"/>
    <p:sldId id="694" r:id="rId11"/>
    <p:sldId id="695" r:id="rId12"/>
    <p:sldId id="697" r:id="rId13"/>
    <p:sldId id="446" r:id="rId14"/>
    <p:sldId id="686" r:id="rId15"/>
    <p:sldId id="665" r:id="rId16"/>
    <p:sldId id="698" r:id="rId17"/>
    <p:sldId id="699" r:id="rId18"/>
    <p:sldId id="666" r:id="rId19"/>
    <p:sldId id="667" r:id="rId20"/>
    <p:sldId id="668" r:id="rId21"/>
    <p:sldId id="669" r:id="rId22"/>
    <p:sldId id="670" r:id="rId23"/>
    <p:sldId id="671" r:id="rId24"/>
    <p:sldId id="672" r:id="rId25"/>
    <p:sldId id="713" r:id="rId26"/>
    <p:sldId id="714" r:id="rId27"/>
    <p:sldId id="673" r:id="rId28"/>
    <p:sldId id="674" r:id="rId29"/>
    <p:sldId id="675" r:id="rId30"/>
    <p:sldId id="676" r:id="rId31"/>
    <p:sldId id="677" r:id="rId32"/>
    <p:sldId id="678" r:id="rId33"/>
    <p:sldId id="712" r:id="rId34"/>
    <p:sldId id="700" r:id="rId35"/>
    <p:sldId id="701" r:id="rId36"/>
    <p:sldId id="702" r:id="rId37"/>
    <p:sldId id="703" r:id="rId38"/>
    <p:sldId id="704" r:id="rId39"/>
    <p:sldId id="705" r:id="rId40"/>
    <p:sldId id="706" r:id="rId41"/>
    <p:sldId id="707" r:id="rId42"/>
    <p:sldId id="708" r:id="rId43"/>
    <p:sldId id="709" r:id="rId44"/>
    <p:sldId id="710" r:id="rId45"/>
    <p:sldId id="711" r:id="rId46"/>
    <p:sldId id="530" r:id="rId47"/>
    <p:sldId id="531" r:id="rId48"/>
    <p:sldId id="532" r:id="rId49"/>
    <p:sldId id="533" r:id="rId50"/>
    <p:sldId id="534" r:id="rId51"/>
    <p:sldId id="535" r:id="rId52"/>
    <p:sldId id="536" r:id="rId53"/>
    <p:sldId id="537" r:id="rId54"/>
    <p:sldId id="518" r:id="rId55"/>
    <p:sldId id="519" r:id="rId56"/>
    <p:sldId id="521" r:id="rId57"/>
    <p:sldId id="522" r:id="rId58"/>
    <p:sldId id="523" r:id="rId59"/>
    <p:sldId id="524" r:id="rId60"/>
    <p:sldId id="525" r:id="rId61"/>
    <p:sldId id="526" r:id="rId62"/>
    <p:sldId id="538" r:id="rId63"/>
    <p:sldId id="539" r:id="rId64"/>
    <p:sldId id="527" r:id="rId65"/>
    <p:sldId id="557" r:id="rId66"/>
    <p:sldId id="540" r:id="rId67"/>
    <p:sldId id="541" r:id="rId68"/>
    <p:sldId id="542" r:id="rId69"/>
    <p:sldId id="543" r:id="rId70"/>
    <p:sldId id="544" r:id="rId71"/>
    <p:sldId id="545" r:id="rId72"/>
    <p:sldId id="549" r:id="rId73"/>
    <p:sldId id="453" r:id="rId74"/>
    <p:sldId id="553" r:id="rId75"/>
    <p:sldId id="554" r:id="rId76"/>
    <p:sldId id="551" r:id="rId77"/>
    <p:sldId id="556" r:id="rId78"/>
    <p:sldId id="555" r:id="rId79"/>
    <p:sldId id="646" r:id="rId80"/>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STNAME" initials="H"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8088" autoAdjust="0"/>
    <p:restoredTop sz="95230" autoAdjust="0"/>
  </p:normalViewPr>
  <p:slideViewPr>
    <p:cSldViewPr>
      <p:cViewPr varScale="1">
        <p:scale>
          <a:sx n="67" d="100"/>
          <a:sy n="67" d="100"/>
        </p:scale>
        <p:origin x="-1158" y="-96"/>
      </p:cViewPr>
      <p:guideLst>
        <p:guide orient="horz" pos="2160"/>
        <p:guide pos="2880"/>
      </p:guideLst>
    </p:cSldViewPr>
  </p:slideViewPr>
  <p:outlineViewPr>
    <p:cViewPr>
      <p:scale>
        <a:sx n="33" d="100"/>
        <a:sy n="33" d="100"/>
      </p:scale>
      <p:origin x="0" y="1054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0"/>
            <a:ext cx="2949190" cy="497048"/>
          </a:xfrm>
          <a:prstGeom prst="rect">
            <a:avLst/>
          </a:prstGeom>
        </p:spPr>
        <p:txBody>
          <a:bodyPr vert="horz" lIns="93220" tIns="46608" rIns="93220" bIns="4660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385" y="0"/>
            <a:ext cx="2949190" cy="497048"/>
          </a:xfrm>
          <a:prstGeom prst="rect">
            <a:avLst/>
          </a:prstGeom>
        </p:spPr>
        <p:txBody>
          <a:bodyPr vert="horz" lIns="93220" tIns="46608" rIns="93220" bIns="46608" rtlCol="0"/>
          <a:lstStyle>
            <a:lvl1pPr algn="r">
              <a:defRPr sz="1200"/>
            </a:lvl1pPr>
          </a:lstStyle>
          <a:p>
            <a:fld id="{FD3ADC6C-0A69-4C30-8B87-6D0144EAB3B0}" type="datetimeFigureOut">
              <a:rPr kumimoji="1" lang="ja-JP" altLang="en-US" smtClean="0"/>
              <a:t>2017/3/27</a:t>
            </a:fld>
            <a:endParaRPr kumimoji="1" lang="ja-JP" altLang="en-US"/>
          </a:p>
        </p:txBody>
      </p:sp>
      <p:sp>
        <p:nvSpPr>
          <p:cNvPr id="4" name="フッター プレースホルダー 3"/>
          <p:cNvSpPr>
            <a:spLocks noGrp="1"/>
          </p:cNvSpPr>
          <p:nvPr>
            <p:ph type="ftr" sz="quarter" idx="2"/>
          </p:nvPr>
        </p:nvSpPr>
        <p:spPr>
          <a:xfrm>
            <a:off x="5" y="9440676"/>
            <a:ext cx="2949190" cy="497048"/>
          </a:xfrm>
          <a:prstGeom prst="rect">
            <a:avLst/>
          </a:prstGeom>
        </p:spPr>
        <p:txBody>
          <a:bodyPr vert="horz" lIns="93220" tIns="46608" rIns="93220" bIns="4660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385" y="9440676"/>
            <a:ext cx="2949190" cy="497048"/>
          </a:xfrm>
          <a:prstGeom prst="rect">
            <a:avLst/>
          </a:prstGeom>
        </p:spPr>
        <p:txBody>
          <a:bodyPr vert="horz" lIns="93220" tIns="46608" rIns="93220" bIns="46608" rtlCol="0" anchor="b"/>
          <a:lstStyle>
            <a:lvl1pPr algn="r">
              <a:defRPr sz="1200"/>
            </a:lvl1pPr>
          </a:lstStyle>
          <a:p>
            <a:fld id="{C728B60C-6745-431B-B9B6-A892AC2FDF1E}" type="slidenum">
              <a:rPr kumimoji="1" lang="ja-JP" altLang="en-US" smtClean="0"/>
              <a:t>‹#›</a:t>
            </a:fld>
            <a:endParaRPr kumimoji="1" lang="ja-JP" altLang="en-US"/>
          </a:p>
        </p:txBody>
      </p:sp>
    </p:spTree>
    <p:extLst>
      <p:ext uri="{BB962C8B-B14F-4D97-AF65-F5344CB8AC3E}">
        <p14:creationId xmlns:p14="http://schemas.microsoft.com/office/powerpoint/2010/main" val="33775529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7"/>
            <a:ext cx="2949788" cy="496967"/>
          </a:xfrm>
          <a:prstGeom prst="rect">
            <a:avLst/>
          </a:prstGeom>
        </p:spPr>
        <p:txBody>
          <a:bodyPr vert="horz" lIns="91405" tIns="45706" rIns="91405" bIns="4570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3" y="7"/>
            <a:ext cx="2949788" cy="496967"/>
          </a:xfrm>
          <a:prstGeom prst="rect">
            <a:avLst/>
          </a:prstGeom>
        </p:spPr>
        <p:txBody>
          <a:bodyPr vert="horz" lIns="91405" tIns="45706" rIns="91405" bIns="45706" rtlCol="0"/>
          <a:lstStyle>
            <a:lvl1pPr algn="r">
              <a:defRPr sz="1200"/>
            </a:lvl1pPr>
          </a:lstStyle>
          <a:p>
            <a:fld id="{ECF6F7F8-8913-4732-AEA3-7F832FCF49E4}" type="datetimeFigureOut">
              <a:rPr kumimoji="1" lang="ja-JP" altLang="en-US" smtClean="0"/>
              <a:t>2017/3/27</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05" tIns="45706" rIns="91405" bIns="45706"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5" tIns="45706" rIns="91405" bIns="4570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53"/>
            <a:ext cx="2949788" cy="496967"/>
          </a:xfrm>
          <a:prstGeom prst="rect">
            <a:avLst/>
          </a:prstGeom>
        </p:spPr>
        <p:txBody>
          <a:bodyPr vert="horz" lIns="91405" tIns="45706" rIns="91405" bIns="4570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3" y="9440653"/>
            <a:ext cx="2949788" cy="496967"/>
          </a:xfrm>
          <a:prstGeom prst="rect">
            <a:avLst/>
          </a:prstGeom>
        </p:spPr>
        <p:txBody>
          <a:bodyPr vert="horz" lIns="91405" tIns="45706" rIns="91405" bIns="45706"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35</a:t>
            </a:fld>
            <a:endParaRPr kumimoji="1" lang="ja-JP" altLang="en-US"/>
          </a:p>
        </p:txBody>
      </p:sp>
    </p:spTree>
    <p:extLst>
      <p:ext uri="{BB962C8B-B14F-4D97-AF65-F5344CB8AC3E}">
        <p14:creationId xmlns:p14="http://schemas.microsoft.com/office/powerpoint/2010/main" val="1265214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36</a:t>
            </a:fld>
            <a:endParaRPr kumimoji="1" lang="ja-JP" altLang="en-US"/>
          </a:p>
        </p:txBody>
      </p:sp>
    </p:spTree>
    <p:extLst>
      <p:ext uri="{BB962C8B-B14F-4D97-AF65-F5344CB8AC3E}">
        <p14:creationId xmlns:p14="http://schemas.microsoft.com/office/powerpoint/2010/main" val="3870109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37</a:t>
            </a:fld>
            <a:endParaRPr kumimoji="1" lang="ja-JP" altLang="en-US"/>
          </a:p>
        </p:txBody>
      </p:sp>
    </p:spTree>
    <p:extLst>
      <p:ext uri="{BB962C8B-B14F-4D97-AF65-F5344CB8AC3E}">
        <p14:creationId xmlns:p14="http://schemas.microsoft.com/office/powerpoint/2010/main" val="324042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38</a:t>
            </a:fld>
            <a:endParaRPr kumimoji="1" lang="ja-JP" altLang="en-US"/>
          </a:p>
        </p:txBody>
      </p:sp>
    </p:spTree>
    <p:extLst>
      <p:ext uri="{BB962C8B-B14F-4D97-AF65-F5344CB8AC3E}">
        <p14:creationId xmlns:p14="http://schemas.microsoft.com/office/powerpoint/2010/main" val="822127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39</a:t>
            </a:fld>
            <a:endParaRPr kumimoji="1" lang="ja-JP" altLang="en-US"/>
          </a:p>
        </p:txBody>
      </p:sp>
    </p:spTree>
    <p:extLst>
      <p:ext uri="{BB962C8B-B14F-4D97-AF65-F5344CB8AC3E}">
        <p14:creationId xmlns:p14="http://schemas.microsoft.com/office/powerpoint/2010/main" val="4102263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40</a:t>
            </a:fld>
            <a:endParaRPr kumimoji="1" lang="ja-JP" altLang="en-US"/>
          </a:p>
        </p:txBody>
      </p:sp>
    </p:spTree>
    <p:extLst>
      <p:ext uri="{BB962C8B-B14F-4D97-AF65-F5344CB8AC3E}">
        <p14:creationId xmlns:p14="http://schemas.microsoft.com/office/powerpoint/2010/main" val="1968740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41</a:t>
            </a:fld>
            <a:endParaRPr kumimoji="1" lang="ja-JP" altLang="en-US"/>
          </a:p>
        </p:txBody>
      </p:sp>
    </p:spTree>
    <p:extLst>
      <p:ext uri="{BB962C8B-B14F-4D97-AF65-F5344CB8AC3E}">
        <p14:creationId xmlns:p14="http://schemas.microsoft.com/office/powerpoint/2010/main" val="1968740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42</a:t>
            </a:fld>
            <a:endParaRPr kumimoji="1" lang="ja-JP" altLang="en-US"/>
          </a:p>
        </p:txBody>
      </p:sp>
    </p:spTree>
    <p:extLst>
      <p:ext uri="{BB962C8B-B14F-4D97-AF65-F5344CB8AC3E}">
        <p14:creationId xmlns:p14="http://schemas.microsoft.com/office/powerpoint/2010/main" val="1968740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43</a:t>
            </a:fld>
            <a:endParaRPr kumimoji="1" lang="ja-JP" altLang="en-US"/>
          </a:p>
        </p:txBody>
      </p:sp>
    </p:spTree>
    <p:extLst>
      <p:ext uri="{BB962C8B-B14F-4D97-AF65-F5344CB8AC3E}">
        <p14:creationId xmlns:p14="http://schemas.microsoft.com/office/powerpoint/2010/main" val="1957718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44</a:t>
            </a:fld>
            <a:endParaRPr kumimoji="1" lang="ja-JP" altLang="en-US"/>
          </a:p>
        </p:txBody>
      </p:sp>
    </p:spTree>
    <p:extLst>
      <p:ext uri="{BB962C8B-B14F-4D97-AF65-F5344CB8AC3E}">
        <p14:creationId xmlns:p14="http://schemas.microsoft.com/office/powerpoint/2010/main" val="89815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a:t>
            </a:fld>
            <a:endParaRPr kumimoji="1" lang="ja-JP" altLang="en-US"/>
          </a:p>
        </p:txBody>
      </p:sp>
    </p:spTree>
    <p:extLst>
      <p:ext uri="{BB962C8B-B14F-4D97-AF65-F5344CB8AC3E}">
        <p14:creationId xmlns:p14="http://schemas.microsoft.com/office/powerpoint/2010/main" val="2210262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45</a:t>
            </a:fld>
            <a:endParaRPr kumimoji="1" lang="ja-JP" altLang="en-US"/>
          </a:p>
        </p:txBody>
      </p:sp>
    </p:spTree>
    <p:extLst>
      <p:ext uri="{BB962C8B-B14F-4D97-AF65-F5344CB8AC3E}">
        <p14:creationId xmlns:p14="http://schemas.microsoft.com/office/powerpoint/2010/main" val="89815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46</a:t>
            </a:fld>
            <a:endParaRPr kumimoji="1" lang="ja-JP" altLang="en-US"/>
          </a:p>
        </p:txBody>
      </p:sp>
    </p:spTree>
    <p:extLst>
      <p:ext uri="{BB962C8B-B14F-4D97-AF65-F5344CB8AC3E}">
        <p14:creationId xmlns:p14="http://schemas.microsoft.com/office/powerpoint/2010/main" val="4276319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47</a:t>
            </a:fld>
            <a:endParaRPr kumimoji="1" lang="ja-JP" altLang="en-US"/>
          </a:p>
        </p:txBody>
      </p:sp>
    </p:spTree>
    <p:extLst>
      <p:ext uri="{BB962C8B-B14F-4D97-AF65-F5344CB8AC3E}">
        <p14:creationId xmlns:p14="http://schemas.microsoft.com/office/powerpoint/2010/main" val="3301455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48</a:t>
            </a:fld>
            <a:endParaRPr kumimoji="1" lang="ja-JP" altLang="en-US"/>
          </a:p>
        </p:txBody>
      </p:sp>
    </p:spTree>
    <p:extLst>
      <p:ext uri="{BB962C8B-B14F-4D97-AF65-F5344CB8AC3E}">
        <p14:creationId xmlns:p14="http://schemas.microsoft.com/office/powerpoint/2010/main" val="3179852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49</a:t>
            </a:fld>
            <a:endParaRPr kumimoji="1" lang="ja-JP" altLang="en-US"/>
          </a:p>
        </p:txBody>
      </p:sp>
    </p:spTree>
    <p:extLst>
      <p:ext uri="{BB962C8B-B14F-4D97-AF65-F5344CB8AC3E}">
        <p14:creationId xmlns:p14="http://schemas.microsoft.com/office/powerpoint/2010/main" val="3916668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50</a:t>
            </a:fld>
            <a:endParaRPr kumimoji="1" lang="ja-JP" altLang="en-US"/>
          </a:p>
        </p:txBody>
      </p:sp>
    </p:spTree>
    <p:extLst>
      <p:ext uri="{BB962C8B-B14F-4D97-AF65-F5344CB8AC3E}">
        <p14:creationId xmlns:p14="http://schemas.microsoft.com/office/powerpoint/2010/main" val="3993693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51</a:t>
            </a:fld>
            <a:endParaRPr kumimoji="1" lang="ja-JP" altLang="en-US"/>
          </a:p>
        </p:txBody>
      </p:sp>
    </p:spTree>
    <p:extLst>
      <p:ext uri="{BB962C8B-B14F-4D97-AF65-F5344CB8AC3E}">
        <p14:creationId xmlns:p14="http://schemas.microsoft.com/office/powerpoint/2010/main" val="2905786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52</a:t>
            </a:fld>
            <a:endParaRPr kumimoji="1" lang="ja-JP" altLang="en-US"/>
          </a:p>
        </p:txBody>
      </p:sp>
    </p:spTree>
    <p:extLst>
      <p:ext uri="{BB962C8B-B14F-4D97-AF65-F5344CB8AC3E}">
        <p14:creationId xmlns:p14="http://schemas.microsoft.com/office/powerpoint/2010/main" val="1199066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53</a:t>
            </a:fld>
            <a:endParaRPr kumimoji="1" lang="ja-JP" altLang="en-US"/>
          </a:p>
        </p:txBody>
      </p:sp>
    </p:spTree>
    <p:extLst>
      <p:ext uri="{BB962C8B-B14F-4D97-AF65-F5344CB8AC3E}">
        <p14:creationId xmlns:p14="http://schemas.microsoft.com/office/powerpoint/2010/main" val="2566069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54</a:t>
            </a:fld>
            <a:endParaRPr kumimoji="1" lang="ja-JP" altLang="en-US"/>
          </a:p>
        </p:txBody>
      </p:sp>
    </p:spTree>
    <p:extLst>
      <p:ext uri="{BB962C8B-B14F-4D97-AF65-F5344CB8AC3E}">
        <p14:creationId xmlns:p14="http://schemas.microsoft.com/office/powerpoint/2010/main" val="89815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13</a:t>
            </a:fld>
            <a:endParaRPr kumimoji="1" lang="ja-JP" altLang="en-US"/>
          </a:p>
        </p:txBody>
      </p:sp>
    </p:spTree>
    <p:extLst>
      <p:ext uri="{BB962C8B-B14F-4D97-AF65-F5344CB8AC3E}">
        <p14:creationId xmlns:p14="http://schemas.microsoft.com/office/powerpoint/2010/main" val="1525681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55</a:t>
            </a:fld>
            <a:endParaRPr kumimoji="1" lang="ja-JP" altLang="en-US"/>
          </a:p>
        </p:txBody>
      </p:sp>
    </p:spTree>
    <p:extLst>
      <p:ext uri="{BB962C8B-B14F-4D97-AF65-F5344CB8AC3E}">
        <p14:creationId xmlns:p14="http://schemas.microsoft.com/office/powerpoint/2010/main" val="668624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56</a:t>
            </a:fld>
            <a:endParaRPr kumimoji="1" lang="ja-JP" altLang="en-US"/>
          </a:p>
        </p:txBody>
      </p:sp>
    </p:spTree>
    <p:extLst>
      <p:ext uri="{BB962C8B-B14F-4D97-AF65-F5344CB8AC3E}">
        <p14:creationId xmlns:p14="http://schemas.microsoft.com/office/powerpoint/2010/main" val="1469873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57</a:t>
            </a:fld>
            <a:endParaRPr kumimoji="1" lang="ja-JP" altLang="en-US"/>
          </a:p>
        </p:txBody>
      </p:sp>
    </p:spTree>
    <p:extLst>
      <p:ext uri="{BB962C8B-B14F-4D97-AF65-F5344CB8AC3E}">
        <p14:creationId xmlns:p14="http://schemas.microsoft.com/office/powerpoint/2010/main" val="491892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58</a:t>
            </a:fld>
            <a:endParaRPr kumimoji="1" lang="ja-JP" altLang="en-US"/>
          </a:p>
        </p:txBody>
      </p:sp>
    </p:spTree>
    <p:extLst>
      <p:ext uri="{BB962C8B-B14F-4D97-AF65-F5344CB8AC3E}">
        <p14:creationId xmlns:p14="http://schemas.microsoft.com/office/powerpoint/2010/main" val="4216562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59</a:t>
            </a:fld>
            <a:endParaRPr kumimoji="1" lang="ja-JP" altLang="en-US"/>
          </a:p>
        </p:txBody>
      </p:sp>
    </p:spTree>
    <p:extLst>
      <p:ext uri="{BB962C8B-B14F-4D97-AF65-F5344CB8AC3E}">
        <p14:creationId xmlns:p14="http://schemas.microsoft.com/office/powerpoint/2010/main" val="2655699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60</a:t>
            </a:fld>
            <a:endParaRPr kumimoji="1" lang="ja-JP" altLang="en-US"/>
          </a:p>
        </p:txBody>
      </p:sp>
    </p:spTree>
    <p:extLst>
      <p:ext uri="{BB962C8B-B14F-4D97-AF65-F5344CB8AC3E}">
        <p14:creationId xmlns:p14="http://schemas.microsoft.com/office/powerpoint/2010/main" val="3139801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61</a:t>
            </a:fld>
            <a:endParaRPr kumimoji="1" lang="ja-JP" altLang="en-US"/>
          </a:p>
        </p:txBody>
      </p:sp>
    </p:spTree>
    <p:extLst>
      <p:ext uri="{BB962C8B-B14F-4D97-AF65-F5344CB8AC3E}">
        <p14:creationId xmlns:p14="http://schemas.microsoft.com/office/powerpoint/2010/main" val="1395161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62</a:t>
            </a:fld>
            <a:endParaRPr kumimoji="1" lang="ja-JP" altLang="en-US"/>
          </a:p>
        </p:txBody>
      </p:sp>
    </p:spTree>
    <p:extLst>
      <p:ext uri="{BB962C8B-B14F-4D97-AF65-F5344CB8AC3E}">
        <p14:creationId xmlns:p14="http://schemas.microsoft.com/office/powerpoint/2010/main" val="4202536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63</a:t>
            </a:fld>
            <a:endParaRPr kumimoji="1" lang="ja-JP" altLang="en-US"/>
          </a:p>
        </p:txBody>
      </p:sp>
    </p:spTree>
    <p:extLst>
      <p:ext uri="{BB962C8B-B14F-4D97-AF65-F5344CB8AC3E}">
        <p14:creationId xmlns:p14="http://schemas.microsoft.com/office/powerpoint/2010/main" val="1236923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64</a:t>
            </a:fld>
            <a:endParaRPr kumimoji="1" lang="ja-JP" altLang="en-US"/>
          </a:p>
        </p:txBody>
      </p:sp>
    </p:spTree>
    <p:extLst>
      <p:ext uri="{BB962C8B-B14F-4D97-AF65-F5344CB8AC3E}">
        <p14:creationId xmlns:p14="http://schemas.microsoft.com/office/powerpoint/2010/main" val="3830306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16</a:t>
            </a:fld>
            <a:endParaRPr kumimoji="1" lang="ja-JP" altLang="en-US"/>
          </a:p>
        </p:txBody>
      </p:sp>
    </p:spTree>
    <p:extLst>
      <p:ext uri="{BB962C8B-B14F-4D97-AF65-F5344CB8AC3E}">
        <p14:creationId xmlns:p14="http://schemas.microsoft.com/office/powerpoint/2010/main" val="417203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65</a:t>
            </a:fld>
            <a:endParaRPr kumimoji="1" lang="ja-JP" altLang="en-US"/>
          </a:p>
        </p:txBody>
      </p:sp>
    </p:spTree>
    <p:extLst>
      <p:ext uri="{BB962C8B-B14F-4D97-AF65-F5344CB8AC3E}">
        <p14:creationId xmlns:p14="http://schemas.microsoft.com/office/powerpoint/2010/main" val="15993978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66</a:t>
            </a:fld>
            <a:endParaRPr kumimoji="1" lang="ja-JP" altLang="en-US"/>
          </a:p>
        </p:txBody>
      </p:sp>
    </p:spTree>
    <p:extLst>
      <p:ext uri="{BB962C8B-B14F-4D97-AF65-F5344CB8AC3E}">
        <p14:creationId xmlns:p14="http://schemas.microsoft.com/office/powerpoint/2010/main" val="3288576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67</a:t>
            </a:fld>
            <a:endParaRPr kumimoji="1" lang="ja-JP" altLang="en-US"/>
          </a:p>
        </p:txBody>
      </p:sp>
    </p:spTree>
    <p:extLst>
      <p:ext uri="{BB962C8B-B14F-4D97-AF65-F5344CB8AC3E}">
        <p14:creationId xmlns:p14="http://schemas.microsoft.com/office/powerpoint/2010/main" val="2447919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68</a:t>
            </a:fld>
            <a:endParaRPr kumimoji="1" lang="ja-JP" altLang="en-US"/>
          </a:p>
        </p:txBody>
      </p:sp>
    </p:spTree>
    <p:extLst>
      <p:ext uri="{BB962C8B-B14F-4D97-AF65-F5344CB8AC3E}">
        <p14:creationId xmlns:p14="http://schemas.microsoft.com/office/powerpoint/2010/main" val="12229809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69</a:t>
            </a:fld>
            <a:endParaRPr kumimoji="1" lang="ja-JP" altLang="en-US"/>
          </a:p>
        </p:txBody>
      </p:sp>
    </p:spTree>
    <p:extLst>
      <p:ext uri="{BB962C8B-B14F-4D97-AF65-F5344CB8AC3E}">
        <p14:creationId xmlns:p14="http://schemas.microsoft.com/office/powerpoint/2010/main" val="30914827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70</a:t>
            </a:fld>
            <a:endParaRPr kumimoji="1" lang="ja-JP" altLang="en-US"/>
          </a:p>
        </p:txBody>
      </p:sp>
    </p:spTree>
    <p:extLst>
      <p:ext uri="{BB962C8B-B14F-4D97-AF65-F5344CB8AC3E}">
        <p14:creationId xmlns:p14="http://schemas.microsoft.com/office/powerpoint/2010/main" val="2680589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71</a:t>
            </a:fld>
            <a:endParaRPr kumimoji="1" lang="ja-JP" altLang="en-US"/>
          </a:p>
        </p:txBody>
      </p:sp>
    </p:spTree>
    <p:extLst>
      <p:ext uri="{BB962C8B-B14F-4D97-AF65-F5344CB8AC3E}">
        <p14:creationId xmlns:p14="http://schemas.microsoft.com/office/powerpoint/2010/main" val="26881181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72</a:t>
            </a:fld>
            <a:endParaRPr kumimoji="1" lang="ja-JP" altLang="en-US"/>
          </a:p>
        </p:txBody>
      </p:sp>
    </p:spTree>
    <p:extLst>
      <p:ext uri="{BB962C8B-B14F-4D97-AF65-F5344CB8AC3E}">
        <p14:creationId xmlns:p14="http://schemas.microsoft.com/office/powerpoint/2010/main" val="20759226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73</a:t>
            </a:fld>
            <a:endParaRPr kumimoji="1" lang="ja-JP" altLang="en-US"/>
          </a:p>
        </p:txBody>
      </p:sp>
    </p:spTree>
    <p:extLst>
      <p:ext uri="{BB962C8B-B14F-4D97-AF65-F5344CB8AC3E}">
        <p14:creationId xmlns:p14="http://schemas.microsoft.com/office/powerpoint/2010/main" val="1525681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74</a:t>
            </a:fld>
            <a:endParaRPr kumimoji="1" lang="ja-JP" altLang="en-US"/>
          </a:p>
        </p:txBody>
      </p:sp>
    </p:spTree>
    <p:extLst>
      <p:ext uri="{BB962C8B-B14F-4D97-AF65-F5344CB8AC3E}">
        <p14:creationId xmlns:p14="http://schemas.microsoft.com/office/powerpoint/2010/main" val="3369426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17</a:t>
            </a:fld>
            <a:endParaRPr kumimoji="1" lang="ja-JP" altLang="en-US"/>
          </a:p>
        </p:txBody>
      </p:sp>
    </p:spTree>
    <p:extLst>
      <p:ext uri="{BB962C8B-B14F-4D97-AF65-F5344CB8AC3E}">
        <p14:creationId xmlns:p14="http://schemas.microsoft.com/office/powerpoint/2010/main" val="96962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75</a:t>
            </a:fld>
            <a:endParaRPr kumimoji="1" lang="ja-JP" altLang="en-US"/>
          </a:p>
        </p:txBody>
      </p:sp>
    </p:spTree>
    <p:extLst>
      <p:ext uri="{BB962C8B-B14F-4D97-AF65-F5344CB8AC3E}">
        <p14:creationId xmlns:p14="http://schemas.microsoft.com/office/powerpoint/2010/main" val="26307749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76</a:t>
            </a:fld>
            <a:endParaRPr kumimoji="1" lang="ja-JP" altLang="en-US"/>
          </a:p>
        </p:txBody>
      </p:sp>
    </p:spTree>
    <p:extLst>
      <p:ext uri="{BB962C8B-B14F-4D97-AF65-F5344CB8AC3E}">
        <p14:creationId xmlns:p14="http://schemas.microsoft.com/office/powerpoint/2010/main" val="2286755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77</a:t>
            </a:fld>
            <a:endParaRPr kumimoji="1" lang="ja-JP" altLang="en-US"/>
          </a:p>
        </p:txBody>
      </p:sp>
    </p:spTree>
    <p:extLst>
      <p:ext uri="{BB962C8B-B14F-4D97-AF65-F5344CB8AC3E}">
        <p14:creationId xmlns:p14="http://schemas.microsoft.com/office/powerpoint/2010/main" val="29975838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78</a:t>
            </a:fld>
            <a:endParaRPr kumimoji="1" lang="ja-JP" altLang="en-US"/>
          </a:p>
        </p:txBody>
      </p:sp>
    </p:spTree>
    <p:extLst>
      <p:ext uri="{BB962C8B-B14F-4D97-AF65-F5344CB8AC3E}">
        <p14:creationId xmlns:p14="http://schemas.microsoft.com/office/powerpoint/2010/main" val="18958335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79</a:t>
            </a:fld>
            <a:endParaRPr kumimoji="1" lang="ja-JP" altLang="en-US"/>
          </a:p>
        </p:txBody>
      </p:sp>
    </p:spTree>
    <p:extLst>
      <p:ext uri="{BB962C8B-B14F-4D97-AF65-F5344CB8AC3E}">
        <p14:creationId xmlns:p14="http://schemas.microsoft.com/office/powerpoint/2010/main" val="80799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25</a:t>
            </a:fld>
            <a:endParaRPr kumimoji="1" lang="ja-JP" altLang="en-US"/>
          </a:p>
        </p:txBody>
      </p:sp>
    </p:spTree>
    <p:extLst>
      <p:ext uri="{BB962C8B-B14F-4D97-AF65-F5344CB8AC3E}">
        <p14:creationId xmlns:p14="http://schemas.microsoft.com/office/powerpoint/2010/main" val="89815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26</a:t>
            </a:fld>
            <a:endParaRPr kumimoji="1" lang="ja-JP" altLang="en-US"/>
          </a:p>
        </p:txBody>
      </p:sp>
    </p:spTree>
    <p:extLst>
      <p:ext uri="{BB962C8B-B14F-4D97-AF65-F5344CB8AC3E}">
        <p14:creationId xmlns:p14="http://schemas.microsoft.com/office/powerpoint/2010/main" val="89815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33</a:t>
            </a:fld>
            <a:endParaRPr kumimoji="1" lang="ja-JP" altLang="en-US"/>
          </a:p>
        </p:txBody>
      </p:sp>
    </p:spTree>
    <p:extLst>
      <p:ext uri="{BB962C8B-B14F-4D97-AF65-F5344CB8AC3E}">
        <p14:creationId xmlns:p14="http://schemas.microsoft.com/office/powerpoint/2010/main" val="89815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34</a:t>
            </a:fld>
            <a:endParaRPr kumimoji="1" lang="ja-JP" altLang="en-US"/>
          </a:p>
        </p:txBody>
      </p:sp>
    </p:spTree>
    <p:extLst>
      <p:ext uri="{BB962C8B-B14F-4D97-AF65-F5344CB8AC3E}">
        <p14:creationId xmlns:p14="http://schemas.microsoft.com/office/powerpoint/2010/main" val="55013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資料５－１</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資料５－１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資料５－１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資料５－１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資料５－１</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資料５－１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資料５－１</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4" name="フッター プレースホルダー 3"/>
          <p:cNvSpPr>
            <a:spLocks noGrp="1"/>
          </p:cNvSpPr>
          <p:nvPr>
            <p:ph type="ftr" sz="quarter" idx="11"/>
          </p:nvPr>
        </p:nvSpPr>
        <p:spPr>
          <a:xfrm>
            <a:off x="5220072" y="6344752"/>
            <a:ext cx="3505200" cy="365760"/>
          </a:xfrm>
        </p:spPr>
        <p:txBody>
          <a:bodyPr/>
          <a:lstStyle/>
          <a:p>
            <a:r>
              <a:rPr kumimoji="1" lang="ja-JP" altLang="en-US" smtClean="0"/>
              <a:t>資料５－１</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資料５－１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資料５－１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endParaRPr kumimoji="1" lang="ja-JP" altLang="en-US"/>
          </a:p>
        </p:txBody>
      </p:sp>
      <p:sp>
        <p:nvSpPr>
          <p:cNvPr id="3" name="フッター プレースホルダー 2"/>
          <p:cNvSpPr>
            <a:spLocks noGrp="1"/>
          </p:cNvSpPr>
          <p:nvPr>
            <p:ph type="ftr" sz="quarter" idx="3"/>
          </p:nvPr>
        </p:nvSpPr>
        <p:spPr>
          <a:xfrm>
            <a:off x="5201614" y="6353175"/>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資料５－１</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67544"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7.emf"/><Relationship Id="rId4" Type="http://schemas.openxmlformats.org/officeDocument/2006/relationships/image" Target="../media/image46.emf"/></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3.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2.bin"/><Relationship Id="rId4" Type="http://schemas.openxmlformats.org/officeDocument/2006/relationships/image" Target="../media/image2.wmf"/></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89.jpeg"/><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6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94.jpeg"/><Relationship Id="rId4" Type="http://schemas.openxmlformats.org/officeDocument/2006/relationships/image" Target="../media/image93.jpeg"/></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98.jpeg"/></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101.jpeg"/><Relationship Id="rId4" Type="http://schemas.openxmlformats.org/officeDocument/2006/relationships/image" Target="../media/image100.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0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108.jpeg"/><Relationship Id="rId4" Type="http://schemas.openxmlformats.org/officeDocument/2006/relationships/image" Target="../media/image107.jpg"/></Relationships>
</file>

<file path=ppt/slides/_rels/slide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10.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11.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113.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115616" y="5013176"/>
            <a:ext cx="7056784" cy="720080"/>
          </a:xfrm>
        </p:spPr>
        <p:txBody>
          <a:bodyPr anchor="ctr">
            <a:noAutofit/>
          </a:bodyPr>
          <a:lstStyle/>
          <a:p>
            <a:pPr algn="ct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rPr>
              <a:t>28</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年度第</a:t>
            </a:r>
            <a:r>
              <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回 大阪府都市基盤施設維持管理技術審議会</a:t>
            </a:r>
            <a:endParaRPr kumimoji="1"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スライド番号プレースホルダー 7"/>
          <p:cNvSpPr>
            <a:spLocks noGrp="1"/>
          </p:cNvSpPr>
          <p:nvPr>
            <p:ph type="sldNum" sz="quarter" idx="12"/>
          </p:nvPr>
        </p:nvSpPr>
        <p:spPr>
          <a:xfrm>
            <a:off x="539552" y="6355080"/>
            <a:ext cx="1219200" cy="365760"/>
          </a:xfrm>
        </p:spPr>
        <p:txBody>
          <a:bodyPr/>
          <a:lstStyle/>
          <a:p>
            <a:fld id="{40F85341-AB73-4280-8395-A80C95690EE8}" type="slidenum">
              <a:rPr kumimoji="1" lang="ja-JP" altLang="en-US" smtClean="0"/>
              <a:t>1</a:t>
            </a:fld>
            <a:endParaRPr kumimoji="1" lang="ja-JP" altLang="en-US" dirty="0"/>
          </a:p>
        </p:txBody>
      </p:sp>
      <p:sp>
        <p:nvSpPr>
          <p:cNvPr id="11" name="フッター プレースホルダー 3"/>
          <p:cNvSpPr>
            <a:spLocks noGrp="1"/>
          </p:cNvSpPr>
          <p:nvPr>
            <p:ph type="ftr" sz="quarter" idx="11"/>
          </p:nvPr>
        </p:nvSpPr>
        <p:spPr>
          <a:xfrm>
            <a:off x="6660232" y="260648"/>
            <a:ext cx="2250584" cy="648072"/>
          </a:xfrm>
        </p:spPr>
        <p:txBody>
          <a:bodyPr/>
          <a:lstStyle/>
          <a:p>
            <a:r>
              <a:rPr kumimoji="1" lang="ja-JP" altLang="en-US" sz="3200" b="1" smtClean="0">
                <a:latin typeface="Meiryo UI" panose="020B0604030504040204" pitchFamily="50" charset="-128"/>
                <a:ea typeface="Meiryo UI" panose="020B0604030504040204" pitchFamily="50" charset="-128"/>
                <a:cs typeface="Meiryo UI" panose="020B0604030504040204" pitchFamily="50" charset="-128"/>
              </a:rPr>
              <a:t>資料５－１</a:t>
            </a:r>
            <a:endParaRPr kumimoji="1" lang="en-US" altLang="ja-JP" sz="32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p:cNvSpPr txBox="1">
            <a:spLocks/>
          </p:cNvSpPr>
          <p:nvPr/>
        </p:nvSpPr>
        <p:spPr>
          <a:xfrm>
            <a:off x="1187624" y="3606924"/>
            <a:ext cx="6676828" cy="1384995"/>
          </a:xfrm>
          <a:prstGeom prst="rect">
            <a:avLst/>
          </a:prstGeom>
        </p:spPr>
        <p:txBody>
          <a:bodyPr vert="horz" wrap="none" anchor="t" anchorCtr="0">
            <a:spAutoFit/>
          </a:bodyPr>
          <a:lstStyle>
            <a:lvl1pPr algn="r" rtl="0" eaLnBrk="1" latinLnBrk="0" hangingPunct="1">
              <a:spcBef>
                <a:spcPct val="0"/>
              </a:spcBef>
              <a:buNone/>
              <a:defRPr kumimoji="1" sz="3200" kern="1200">
                <a:solidFill>
                  <a:schemeClr val="tx1"/>
                </a:solidFill>
                <a:latin typeface="+mj-lt"/>
                <a:ea typeface="+mj-ea"/>
                <a:cs typeface="+mj-cs"/>
              </a:defRPr>
            </a:lvl1pPr>
          </a:lstStyle>
          <a:p>
            <a:pPr algn="l"/>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異常気象時通行規制区間及び</a:t>
            </a:r>
            <a: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規制基準の見直し検討について</a:t>
            </a:r>
            <a: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～規制区間の解除（緩和）～</a:t>
            </a:r>
            <a:endPar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464882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フッター プレースホルダー 6"/>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sp>
        <p:nvSpPr>
          <p:cNvPr id="6" name="テキスト ボックス 5"/>
          <p:cNvSpPr txBox="1"/>
          <p:nvPr/>
        </p:nvSpPr>
        <p:spPr>
          <a:xfrm>
            <a:off x="467543" y="1772816"/>
            <a:ext cx="8280921"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現行の規制基</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準雨量以上で災害の無かった経験最大</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雨量を下記の</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基準雨量区分</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に照らし、緩和する</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（新）規制基準雨量を設定</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する。</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9" name="表 8"/>
          <p:cNvGraphicFramePr>
            <a:graphicFrameLocks noGrp="1" noChangeAspect="1"/>
          </p:cNvGraphicFramePr>
          <p:nvPr>
            <p:extLst>
              <p:ext uri="{D42A27DB-BD31-4B8C-83A1-F6EECF244321}">
                <p14:modId xmlns:p14="http://schemas.microsoft.com/office/powerpoint/2010/main" val="3369495540"/>
              </p:ext>
            </p:extLst>
          </p:nvPr>
        </p:nvGraphicFramePr>
        <p:xfrm>
          <a:off x="340893" y="2564906"/>
          <a:ext cx="8407571" cy="3816422"/>
        </p:xfrm>
        <a:graphic>
          <a:graphicData uri="http://schemas.openxmlformats.org/drawingml/2006/table">
            <a:tbl>
              <a:tblPr firstRow="1" bandRow="1">
                <a:tableStyleId>{5C22544A-7EE6-4342-B048-85BDC9FD1C3A}</a:tableStyleId>
              </a:tblPr>
              <a:tblGrid>
                <a:gridCol w="1402080"/>
                <a:gridCol w="1532883"/>
                <a:gridCol w="1008112"/>
                <a:gridCol w="1152128"/>
                <a:gridCol w="1152128"/>
                <a:gridCol w="2160240"/>
              </a:tblGrid>
              <a:tr h="674144">
                <a:tc gridSpan="2">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基準雨量区分</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pPr algn="ct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設定</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区間数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通行規制</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連続雨量</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通行止め</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連続雨量</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過去</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年の</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経験最大連続雨量</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１２</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80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131㎜~150㎜</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150㎜</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２４</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150㎜</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151㎜~170㎜</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170㎜</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aseline="0" dirty="0" smtClean="0">
                          <a:latin typeface="Meiryo UI" panose="020B0604030504040204" pitchFamily="50" charset="-128"/>
                          <a:ea typeface="Meiryo UI" panose="020B0604030504040204" pitchFamily="50" charset="-128"/>
                          <a:cs typeface="Meiryo UI" panose="020B0604030504040204" pitchFamily="50" charset="-128"/>
                        </a:rPr>
                        <a:t>８</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171㎜~190㎜</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④（新規）</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190㎜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140㎜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190㎜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191</a:t>
                      </a: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~210</a:t>
                      </a: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⑤（新規）</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210㎜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160㎜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210㎜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211㎜~230</a:t>
                      </a: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⑥（新規）</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230</a:t>
                      </a: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180㎜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230㎜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231</a:t>
                      </a: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~250㎜</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⑦（新規）</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250</a:t>
                      </a: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200</a:t>
                      </a: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250㎜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251㎜~270㎜</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⑧（新規）</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270㎜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220</a:t>
                      </a: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270㎜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271㎜~290㎜</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⑨（新規）</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290㎜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240㎜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290㎜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291㎜</a:t>
                      </a: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以上</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8" name="タイトル 1"/>
          <p:cNvSpPr>
            <a:spLocks noGrp="1"/>
          </p:cNvSpPr>
          <p:nvPr>
            <p:ph type="title"/>
          </p:nvPr>
        </p:nvSpPr>
        <p:spPr>
          <a:xfrm>
            <a:off x="457200" y="228600"/>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２．規制区間の解除（緩和）の方針</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3100" dirty="0" smtClean="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２）</a:t>
            </a:r>
            <a:r>
              <a:rPr lang="ja-JP" altLang="en-US" sz="2700" dirty="0">
                <a:latin typeface="HGSｺﾞｼｯｸM" panose="020B0600000000000000" pitchFamily="50" charset="-128"/>
                <a:ea typeface="HGSｺﾞｼｯｸM" panose="020B0600000000000000" pitchFamily="50" charset="-128"/>
              </a:rPr>
              <a:t>大阪府における</a:t>
            </a:r>
            <a:r>
              <a:rPr lang="ja-JP" altLang="en-US" sz="2700" dirty="0" smtClean="0">
                <a:latin typeface="HGSｺﾞｼｯｸM" panose="020B0600000000000000" pitchFamily="50" charset="-128"/>
                <a:ea typeface="HGSｺﾞｼｯｸM" panose="020B0600000000000000" pitchFamily="50" charset="-128"/>
              </a:rPr>
              <a:t>運用方針（解説）</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0" name="テキスト ボックス 9"/>
          <p:cNvSpPr txBox="1"/>
          <p:nvPr/>
        </p:nvSpPr>
        <p:spPr>
          <a:xfrm>
            <a:off x="108269"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②　規制基準雨量の設定緩和</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（経験雨量と新基準雨量）</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668930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smtClean="0">
                <a:latin typeface="+mn-ea"/>
              </a:rPr>
              <a:t>資料５－１</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11</a:t>
            </a:fld>
            <a:endParaRPr kumimoji="1" lang="ja-JP" altLang="en-US" dirty="0"/>
          </a:p>
        </p:txBody>
      </p:sp>
      <p:sp>
        <p:nvSpPr>
          <p:cNvPr id="5" name="テキスト ボックス 4"/>
          <p:cNvSpPr txBox="1"/>
          <p:nvPr/>
        </p:nvSpPr>
        <p:spPr>
          <a:xfrm>
            <a:off x="100233"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③　</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経過観察</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（対策工</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評価とモニタリング）</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531785" y="1988840"/>
            <a:ext cx="8064896" cy="3108543"/>
          </a:xfrm>
          <a:prstGeom prst="rect">
            <a:avLst/>
          </a:prstGeom>
          <a:noFill/>
          <a:ln>
            <a:noFill/>
            <a:prstDash val="dash"/>
          </a:ln>
        </p:spPr>
        <p:txBody>
          <a:bodyPr wrap="square" rtlCol="0">
            <a:spAutoFit/>
          </a:bodyPr>
          <a:lstStyle/>
          <a:p>
            <a:pPr marL="457200" indent="-457200">
              <a:buFont typeface="Arial" panose="020B0604020202020204" pitchFamily="34" charset="0"/>
              <a:buChar char="•"/>
            </a:pP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日常の道路パトロール、簡易点検</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（１年に１回）</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、道路防災点検</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（５年に１回）</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により、</a:t>
            </a:r>
            <a:r>
              <a:rPr lang="ja-JP" altLang="en-US" sz="28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対策工の経過観察を５年間行い</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、その結果、</a:t>
            </a:r>
            <a:r>
              <a:rPr lang="ja-JP" altLang="en-US" sz="28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無災害</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であること</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学識経験者</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よる現地</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確認</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５</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のうえ、</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モニタリング</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６</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（降雨観測・雨水浸透挙動観測）</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の地点、項目、期間の指示を得て</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観測を行う</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552" y="5149641"/>
            <a:ext cx="8064896" cy="1015663"/>
          </a:xfrm>
          <a:prstGeom prst="rect">
            <a:avLst/>
          </a:prstGeom>
          <a:noFill/>
          <a:ln>
            <a:noFill/>
            <a:prstDash val="dash"/>
          </a:ln>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５：②で行う現地確認と兼ねても良い。</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６</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sym typeface="Wingdings" panose="05000000000000000000" pitchFamily="2" charset="2"/>
              </a:rPr>
              <a:t>：「（新）</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規制基準雨量」「規制発令の解除基準」の妥当性</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を検証するために実施する。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タイトル 1"/>
          <p:cNvSpPr>
            <a:spLocks noGrp="1"/>
          </p:cNvSpPr>
          <p:nvPr>
            <p:ph type="title"/>
          </p:nvPr>
        </p:nvSpPr>
        <p:spPr>
          <a:xfrm>
            <a:off x="457200" y="228600"/>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２．規制区間の解除（緩和）の方針</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3100" dirty="0" smtClean="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２）</a:t>
            </a:r>
            <a:r>
              <a:rPr lang="ja-JP" altLang="en-US" sz="2700" dirty="0">
                <a:latin typeface="HGSｺﾞｼｯｸM" panose="020B0600000000000000" pitchFamily="50" charset="-128"/>
                <a:ea typeface="HGSｺﾞｼｯｸM" panose="020B0600000000000000" pitchFamily="50" charset="-128"/>
              </a:rPr>
              <a:t>大阪府における</a:t>
            </a:r>
            <a:r>
              <a:rPr lang="ja-JP" altLang="en-US" sz="2700" dirty="0" smtClean="0">
                <a:latin typeface="HGSｺﾞｼｯｸM" panose="020B0600000000000000" pitchFamily="50" charset="-128"/>
                <a:ea typeface="HGSｺﾞｼｯｸM" panose="020B0600000000000000" pitchFamily="50" charset="-128"/>
              </a:rPr>
              <a:t>運用方針（解説）</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4109955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smtClean="0">
                <a:latin typeface="+mn-ea"/>
              </a:rPr>
              <a:t>資料５－１</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12</a:t>
            </a:fld>
            <a:endParaRPr kumimoji="1" lang="ja-JP" altLang="en-US" dirty="0"/>
          </a:p>
        </p:txBody>
      </p:sp>
      <p:sp>
        <p:nvSpPr>
          <p:cNvPr id="11" name="テキスト ボックス 10"/>
          <p:cNvSpPr txBox="1"/>
          <p:nvPr/>
        </p:nvSpPr>
        <p:spPr>
          <a:xfrm>
            <a:off x="107504"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④</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安全性</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評価</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（規制区間の解除）</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テキスト ボックス 11"/>
          <p:cNvSpPr txBox="1"/>
          <p:nvPr/>
        </p:nvSpPr>
        <p:spPr>
          <a:xfrm>
            <a:off x="539552" y="1988840"/>
            <a:ext cx="8064896" cy="2246769"/>
          </a:xfrm>
          <a:prstGeom prst="rect">
            <a:avLst/>
          </a:prstGeom>
          <a:noFill/>
          <a:ln>
            <a:noFill/>
            <a:prstDash val="dash"/>
          </a:ln>
        </p:spPr>
        <p:txBody>
          <a:bodyPr wrap="square" rtlCol="0">
            <a:spAutoFit/>
          </a:bodyPr>
          <a:lstStyle/>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モニタリングのデータや対策工の評価などの経過観察結果を参考に、必要</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に応じて学識</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経験者</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の現地</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確認</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行い、</a:t>
            </a:r>
            <a:r>
              <a:rPr lang="ja-JP" altLang="en-US" sz="28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大阪府都市基盤施設維持管理技術審</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議会において</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規制区間の</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安全性の評価</a:t>
            </a:r>
            <a:r>
              <a:rPr lang="ja-JP" altLang="en-US" sz="28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ついて見解</a:t>
            </a:r>
            <a:r>
              <a:rPr lang="ja-JP" altLang="en-US" sz="28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を得る</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こと</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タイトル 1"/>
          <p:cNvSpPr>
            <a:spLocks noGrp="1"/>
          </p:cNvSpPr>
          <p:nvPr>
            <p:ph type="title"/>
          </p:nvPr>
        </p:nvSpPr>
        <p:spPr>
          <a:xfrm>
            <a:off x="457200" y="228600"/>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２．規制区間の解除（緩和）の方針</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3100" dirty="0" smtClean="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２）</a:t>
            </a:r>
            <a:r>
              <a:rPr lang="ja-JP" altLang="en-US" sz="2700" dirty="0">
                <a:latin typeface="HGSｺﾞｼｯｸM" panose="020B0600000000000000" pitchFamily="50" charset="-128"/>
                <a:ea typeface="HGSｺﾞｼｯｸM" panose="020B0600000000000000" pitchFamily="50" charset="-128"/>
              </a:rPr>
              <a:t>大阪府における</a:t>
            </a:r>
            <a:r>
              <a:rPr lang="ja-JP" altLang="en-US" sz="2700" dirty="0" smtClean="0">
                <a:latin typeface="HGSｺﾞｼｯｸM" panose="020B0600000000000000" pitchFamily="50" charset="-128"/>
                <a:ea typeface="HGSｺﾞｼｯｸM" panose="020B0600000000000000" pitchFamily="50" charset="-128"/>
              </a:rPr>
              <a:t>運用方針（解説）</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429052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sp>
        <p:nvSpPr>
          <p:cNvPr id="11" name="正方形/長方形 10"/>
          <p:cNvSpPr/>
          <p:nvPr/>
        </p:nvSpPr>
        <p:spPr>
          <a:xfrm>
            <a:off x="805712" y="3848589"/>
            <a:ext cx="4292590" cy="37841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規制基準雨量緩和（引上げ</a:t>
            </a:r>
            <a:r>
              <a:rPr lang="en-US" altLang="ja-JP" sz="1600" b="1"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）の実施</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219895" y="2382617"/>
            <a:ext cx="1204741" cy="36351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860032" y="2383145"/>
            <a:ext cx="1200474" cy="3564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198281" y="6106591"/>
            <a:ext cx="4756865" cy="37305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通行規制区間解除（道路管理者の最終判断）</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220456" y="5586143"/>
            <a:ext cx="8700268" cy="34740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安全性の評価（</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学識経験者</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による</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見解：</a:t>
            </a:r>
            <a:r>
              <a:rPr lang="zh-TW"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都市基盤施設維持管理技術審</a:t>
            </a:r>
            <a:r>
              <a:rPr lang="zh-TW"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議会</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3751668" y="1196752"/>
            <a:ext cx="1711613" cy="36003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通行規制区間</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 name="グループ化 22"/>
          <p:cNvGrpSpPr/>
          <p:nvPr/>
        </p:nvGrpSpPr>
        <p:grpSpPr>
          <a:xfrm>
            <a:off x="1418289" y="1556790"/>
            <a:ext cx="6288619" cy="215666"/>
            <a:chOff x="1603249" y="1895286"/>
            <a:chExt cx="6288619" cy="296878"/>
          </a:xfrm>
        </p:grpSpPr>
        <p:cxnSp>
          <p:nvCxnSpPr>
            <p:cNvPr id="21" name="直線コネクタ 20"/>
            <p:cNvCxnSpPr/>
            <p:nvPr/>
          </p:nvCxnSpPr>
          <p:spPr>
            <a:xfrm flipH="1">
              <a:off x="1603249" y="1997803"/>
              <a:ext cx="62811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stCxn id="5" idx="2"/>
            </p:cNvCxnSpPr>
            <p:nvPr/>
          </p:nvCxnSpPr>
          <p:spPr>
            <a:xfrm flipH="1">
              <a:off x="4788024" y="1895286"/>
              <a:ext cx="4411" cy="2968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1609598" y="1981205"/>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a:off x="7891868" y="1974856"/>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グループ化 21"/>
          <p:cNvGrpSpPr/>
          <p:nvPr/>
        </p:nvGrpSpPr>
        <p:grpSpPr>
          <a:xfrm>
            <a:off x="639352" y="2074143"/>
            <a:ext cx="1556384" cy="302998"/>
            <a:chOff x="783368" y="2807679"/>
            <a:chExt cx="1556384" cy="405630"/>
          </a:xfrm>
        </p:grpSpPr>
        <p:cxnSp>
          <p:nvCxnSpPr>
            <p:cNvPr id="48" name="直線矢印コネクタ 47"/>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5" name="直線矢印コネクタ 54"/>
          <p:cNvCxnSpPr/>
          <p:nvPr/>
        </p:nvCxnSpPr>
        <p:spPr>
          <a:xfrm>
            <a:off x="1456098" y="3084033"/>
            <a:ext cx="0" cy="7645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5580112" y="2763159"/>
            <a:ext cx="0" cy="549991"/>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6927962" y="2778539"/>
            <a:ext cx="0" cy="523417"/>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a:off x="8482867" y="2763159"/>
            <a:ext cx="0" cy="549991"/>
          </a:xfrm>
          <a:prstGeom prst="straightConnector1">
            <a:avLst/>
          </a:prstGeom>
          <a:ln w="12700" cmpd="dbl">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1" name="正方形/長方形 70"/>
          <p:cNvSpPr/>
          <p:nvPr/>
        </p:nvSpPr>
        <p:spPr>
          <a:xfrm>
            <a:off x="1464738" y="4509120"/>
            <a:ext cx="6234670" cy="36004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５年間の経過観察（対策工の評価、降雨観測、雨水浸透挙動観測）</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5388261" y="3284984"/>
            <a:ext cx="3288195" cy="377012"/>
          </a:xfrm>
          <a:prstGeom prst="rect">
            <a:avLst/>
          </a:prstGeom>
          <a:solidFill>
            <a:srgbClr val="FF00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工</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正方形/長方形 93"/>
          <p:cNvSpPr/>
          <p:nvPr/>
        </p:nvSpPr>
        <p:spPr>
          <a:xfrm>
            <a:off x="6325592" y="2387561"/>
            <a:ext cx="1204741" cy="36413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正方形/長方形 94"/>
          <p:cNvSpPr/>
          <p:nvPr/>
        </p:nvSpPr>
        <p:spPr>
          <a:xfrm>
            <a:off x="7882630" y="2387439"/>
            <a:ext cx="1200474" cy="3642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正方形/長方形 95"/>
          <p:cNvSpPr/>
          <p:nvPr/>
        </p:nvSpPr>
        <p:spPr>
          <a:xfrm>
            <a:off x="54891" y="2396510"/>
            <a:ext cx="1204741"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正方形/長方形 96"/>
          <p:cNvSpPr/>
          <p:nvPr/>
        </p:nvSpPr>
        <p:spPr>
          <a:xfrm>
            <a:off x="1605234" y="2391753"/>
            <a:ext cx="1200474" cy="3606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4927299" y="3645023"/>
            <a:ext cx="2020679" cy="361343"/>
            <a:chOff x="4927299" y="3637211"/>
            <a:chExt cx="2020679" cy="425312"/>
          </a:xfrm>
        </p:grpSpPr>
        <p:cxnSp>
          <p:nvCxnSpPr>
            <p:cNvPr id="68" name="直線矢印コネクタ 67"/>
            <p:cNvCxnSpPr/>
            <p:nvPr/>
          </p:nvCxnSpPr>
          <p:spPr>
            <a:xfrm flipH="1" flipV="1">
              <a:off x="4927299" y="4060994"/>
              <a:ext cx="2016000" cy="1529"/>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a:off x="6947978" y="3637211"/>
              <a:ext cx="0" cy="425312"/>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2" name="直線矢印コネクタ 111"/>
          <p:cNvCxnSpPr/>
          <p:nvPr/>
        </p:nvCxnSpPr>
        <p:spPr>
          <a:xfrm flipH="1">
            <a:off x="4572000" y="5926591"/>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p:nvPr/>
        </p:nvCxnSpPr>
        <p:spPr>
          <a:xfrm flipH="1">
            <a:off x="3452248" y="5423181"/>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正方形/長方形 62"/>
          <p:cNvSpPr/>
          <p:nvPr/>
        </p:nvSpPr>
        <p:spPr>
          <a:xfrm>
            <a:off x="2849877" y="5101800"/>
            <a:ext cx="1204741"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正方形/長方形 68"/>
          <p:cNvSpPr/>
          <p:nvPr/>
        </p:nvSpPr>
        <p:spPr>
          <a:xfrm>
            <a:off x="4946554" y="5127507"/>
            <a:ext cx="2745840" cy="360663"/>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災害：有、追加対策必要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8" name="グループ化 17"/>
          <p:cNvGrpSpPr/>
          <p:nvPr/>
        </p:nvGrpSpPr>
        <p:grpSpPr>
          <a:xfrm>
            <a:off x="7692394" y="3661997"/>
            <a:ext cx="335990" cy="1639212"/>
            <a:chOff x="7692394" y="3576145"/>
            <a:chExt cx="434634" cy="1724863"/>
          </a:xfrm>
        </p:grpSpPr>
        <p:cxnSp>
          <p:nvCxnSpPr>
            <p:cNvPr id="10" name="直線コネクタ 9"/>
            <p:cNvCxnSpPr>
              <a:stCxn id="69" idx="3"/>
            </p:cNvCxnSpPr>
            <p:nvPr/>
          </p:nvCxnSpPr>
          <p:spPr>
            <a:xfrm>
              <a:off x="7692394" y="5301008"/>
              <a:ext cx="434634" cy="0"/>
            </a:xfrm>
            <a:prstGeom prst="line">
              <a:avLst/>
            </a:prstGeom>
            <a:ln w="12700">
              <a:prstDash val="lgDashDotDot"/>
            </a:ln>
          </p:spPr>
          <p:style>
            <a:lnRef idx="1">
              <a:schemeClr val="dk1"/>
            </a:lnRef>
            <a:fillRef idx="0">
              <a:schemeClr val="dk1"/>
            </a:fillRef>
            <a:effectRef idx="0">
              <a:schemeClr val="dk1"/>
            </a:effectRef>
            <a:fontRef idx="minor">
              <a:schemeClr val="tx1"/>
            </a:fontRef>
          </p:style>
        </p:cxnSp>
        <p:cxnSp>
          <p:nvCxnSpPr>
            <p:cNvPr id="17" name="直線コネクタ 16"/>
            <p:cNvCxnSpPr/>
            <p:nvPr/>
          </p:nvCxnSpPr>
          <p:spPr>
            <a:xfrm flipV="1">
              <a:off x="8114040" y="3576145"/>
              <a:ext cx="0" cy="1706853"/>
            </a:xfrm>
            <a:prstGeom prst="line">
              <a:avLst/>
            </a:prstGeom>
            <a:ln w="12700">
              <a:prstDash val="lgDashDotDot"/>
              <a:tailEnd type="triangle"/>
            </a:ln>
          </p:spPr>
          <p:style>
            <a:lnRef idx="1">
              <a:schemeClr val="dk1"/>
            </a:lnRef>
            <a:fillRef idx="0">
              <a:schemeClr val="dk1"/>
            </a:fillRef>
            <a:effectRef idx="0">
              <a:schemeClr val="dk1"/>
            </a:effectRef>
            <a:fontRef idx="minor">
              <a:schemeClr val="tx1"/>
            </a:fontRef>
          </p:style>
        </p:cxnSp>
      </p:grpSp>
      <p:cxnSp>
        <p:nvCxnSpPr>
          <p:cNvPr id="72" name="直線矢印コネクタ 71"/>
          <p:cNvCxnSpPr/>
          <p:nvPr/>
        </p:nvCxnSpPr>
        <p:spPr>
          <a:xfrm>
            <a:off x="7503144" y="3658675"/>
            <a:ext cx="0" cy="863740"/>
          </a:xfrm>
          <a:prstGeom prst="straightConnector1">
            <a:avLst/>
          </a:prstGeom>
          <a:ln w="12700">
            <a:solidFill>
              <a:schemeClr val="tx1"/>
            </a:solidFill>
            <a:prstDash val="lgDashDotDot"/>
            <a:tailEnd type="triangle"/>
          </a:ln>
        </p:spPr>
        <p:style>
          <a:lnRef idx="1">
            <a:schemeClr val="accent1"/>
          </a:lnRef>
          <a:fillRef idx="0">
            <a:schemeClr val="accent1"/>
          </a:fillRef>
          <a:effectRef idx="0">
            <a:schemeClr val="accent1"/>
          </a:effectRef>
          <a:fontRef idx="minor">
            <a:schemeClr val="tx1"/>
          </a:fontRef>
        </p:style>
      </p:cxnSp>
      <p:grpSp>
        <p:nvGrpSpPr>
          <p:cNvPr id="78" name="グループ化 77"/>
          <p:cNvGrpSpPr/>
          <p:nvPr/>
        </p:nvGrpSpPr>
        <p:grpSpPr>
          <a:xfrm>
            <a:off x="3820856" y="2060848"/>
            <a:ext cx="1744742" cy="302998"/>
            <a:chOff x="783368" y="2807679"/>
            <a:chExt cx="1744742" cy="405630"/>
          </a:xfrm>
        </p:grpSpPr>
        <p:cxnSp>
          <p:nvCxnSpPr>
            <p:cNvPr id="79" name="直線矢印コネクタ 78"/>
            <p:cNvCxnSpPr/>
            <p:nvPr/>
          </p:nvCxnSpPr>
          <p:spPr>
            <a:xfrm flipH="1">
              <a:off x="2528110"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a:off x="783368" y="3015802"/>
              <a:ext cx="17253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6" name="グループ化 85"/>
          <p:cNvGrpSpPr/>
          <p:nvPr/>
        </p:nvGrpSpPr>
        <p:grpSpPr>
          <a:xfrm>
            <a:off x="6914202" y="2079008"/>
            <a:ext cx="1556384" cy="302997"/>
            <a:chOff x="783368" y="2807680"/>
            <a:chExt cx="1556384" cy="405629"/>
          </a:xfrm>
        </p:grpSpPr>
        <p:cxnSp>
          <p:nvCxnSpPr>
            <p:cNvPr id="87" name="直線矢印コネクタ 86"/>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2" name="グループ化 91"/>
          <p:cNvGrpSpPr/>
          <p:nvPr/>
        </p:nvGrpSpPr>
        <p:grpSpPr>
          <a:xfrm>
            <a:off x="1461563" y="2936111"/>
            <a:ext cx="2102726" cy="912474"/>
            <a:chOff x="772593" y="2824066"/>
            <a:chExt cx="1561012" cy="1030240"/>
          </a:xfrm>
        </p:grpSpPr>
        <p:cxnSp>
          <p:nvCxnSpPr>
            <p:cNvPr id="93" name="直線矢印コネクタ 92"/>
            <p:cNvCxnSpPr/>
            <p:nvPr/>
          </p:nvCxnSpPr>
          <p:spPr>
            <a:xfrm>
              <a:off x="2333307" y="2991079"/>
              <a:ext cx="0" cy="8632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H="1">
              <a:off x="772593" y="2991079"/>
              <a:ext cx="1561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589582" y="2824066"/>
              <a:ext cx="0" cy="13423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6" name="正方形/長方形 115"/>
          <p:cNvSpPr/>
          <p:nvPr/>
        </p:nvSpPr>
        <p:spPr>
          <a:xfrm>
            <a:off x="603360" y="3281372"/>
            <a:ext cx="1734505"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追加対策不要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正方形/長方形 116"/>
          <p:cNvSpPr/>
          <p:nvPr/>
        </p:nvSpPr>
        <p:spPr>
          <a:xfrm>
            <a:off x="2706656" y="3292566"/>
            <a:ext cx="1715266" cy="342156"/>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追加対策必要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2" name="グループ化 31"/>
          <p:cNvGrpSpPr/>
          <p:nvPr/>
        </p:nvGrpSpPr>
        <p:grpSpPr>
          <a:xfrm>
            <a:off x="657261" y="2773410"/>
            <a:ext cx="3168001" cy="180000"/>
            <a:chOff x="657261" y="2875665"/>
            <a:chExt cx="3168001" cy="180000"/>
          </a:xfrm>
        </p:grpSpPr>
        <p:cxnSp>
          <p:nvCxnSpPr>
            <p:cNvPr id="20" name="直線コネクタ 19"/>
            <p:cNvCxnSpPr/>
            <p:nvPr/>
          </p:nvCxnSpPr>
          <p:spPr>
            <a:xfrm flipH="1">
              <a:off x="657261" y="2875665"/>
              <a:ext cx="1" cy="18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29" name="直線コネクタ 28"/>
            <p:cNvCxnSpPr/>
            <p:nvPr/>
          </p:nvCxnSpPr>
          <p:spPr>
            <a:xfrm flipH="1">
              <a:off x="3820856" y="2875665"/>
              <a:ext cx="1410" cy="18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a:off x="657262" y="3055312"/>
              <a:ext cx="3168000"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 name="グループ化 8"/>
          <p:cNvGrpSpPr/>
          <p:nvPr/>
        </p:nvGrpSpPr>
        <p:grpSpPr>
          <a:xfrm>
            <a:off x="2202287" y="2752416"/>
            <a:ext cx="3184116" cy="721636"/>
            <a:chOff x="2202287" y="2811129"/>
            <a:chExt cx="3184116" cy="721636"/>
          </a:xfrm>
        </p:grpSpPr>
        <p:grpSp>
          <p:nvGrpSpPr>
            <p:cNvPr id="33" name="グループ化 32"/>
            <p:cNvGrpSpPr/>
            <p:nvPr/>
          </p:nvGrpSpPr>
          <p:grpSpPr>
            <a:xfrm>
              <a:off x="2202287" y="2811129"/>
              <a:ext cx="3184116" cy="721636"/>
              <a:chOff x="2202287" y="2811129"/>
              <a:chExt cx="3184116" cy="721636"/>
            </a:xfrm>
          </p:grpSpPr>
          <p:cxnSp>
            <p:nvCxnSpPr>
              <p:cNvPr id="64" name="直線矢印コネクタ 63"/>
              <p:cNvCxnSpPr>
                <a:stCxn id="97" idx="2"/>
              </p:cNvCxnSpPr>
              <p:nvPr/>
            </p:nvCxnSpPr>
            <p:spPr>
              <a:xfrm>
                <a:off x="2205471" y="2811129"/>
                <a:ext cx="0" cy="85272"/>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a:off x="2202287" y="2911649"/>
                <a:ext cx="2657745" cy="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a:off x="4860032" y="2911649"/>
                <a:ext cx="0" cy="605092"/>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flipV="1">
                <a:off x="4788024" y="3531255"/>
                <a:ext cx="598379" cy="151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99" name="直線矢印コネクタ 98"/>
            <p:cNvCxnSpPr/>
            <p:nvPr/>
          </p:nvCxnSpPr>
          <p:spPr>
            <a:xfrm flipV="1">
              <a:off x="4428032" y="3531255"/>
              <a:ext cx="432000" cy="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0" name="グループ化 99"/>
          <p:cNvGrpSpPr/>
          <p:nvPr/>
        </p:nvGrpSpPr>
        <p:grpSpPr>
          <a:xfrm>
            <a:off x="3449740" y="4810447"/>
            <a:ext cx="2096492" cy="302999"/>
            <a:chOff x="783368" y="2807679"/>
            <a:chExt cx="1556384" cy="405630"/>
          </a:xfrm>
        </p:grpSpPr>
        <p:cxnSp>
          <p:nvCxnSpPr>
            <p:cNvPr id="101" name="直線矢印コネクタ 100"/>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 name="正方形/長方形 7"/>
          <p:cNvSpPr/>
          <p:nvPr/>
        </p:nvSpPr>
        <p:spPr>
          <a:xfrm>
            <a:off x="6467628" y="1772816"/>
            <a:ext cx="2468616" cy="3534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要対策箇所：未対策</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3366228" y="1772816"/>
            <a:ext cx="2468616" cy="35341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要対策箇所：対策済</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92212" y="1772816"/>
            <a:ext cx="2468616" cy="3473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5" name="直線矢印コネクタ 104"/>
          <p:cNvCxnSpPr/>
          <p:nvPr/>
        </p:nvCxnSpPr>
        <p:spPr>
          <a:xfrm>
            <a:off x="2952007" y="4233247"/>
            <a:ext cx="0" cy="27587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755576" y="4178108"/>
            <a:ext cx="4572000" cy="307777"/>
          </a:xfrm>
          <a:prstGeom prst="rect">
            <a:avLst/>
          </a:prstGeom>
        </p:spPr>
        <p:txBody>
          <a:bodyPr>
            <a:spAutoFit/>
          </a:bodyPr>
          <a:lstStyle/>
          <a:p>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経験最大雨量を基に引き上げ（上限</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60mm</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4" name="正方形/長方形 53"/>
          <p:cNvSpPr/>
          <p:nvPr/>
        </p:nvSpPr>
        <p:spPr>
          <a:xfrm>
            <a:off x="192212" y="1783125"/>
            <a:ext cx="2468616" cy="3543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p:cNvSpPr/>
          <p:nvPr/>
        </p:nvSpPr>
        <p:spPr>
          <a:xfrm>
            <a:off x="3380315" y="1799689"/>
            <a:ext cx="2468616" cy="3543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p:cNvSpPr/>
          <p:nvPr/>
        </p:nvSpPr>
        <p:spPr>
          <a:xfrm>
            <a:off x="57512" y="2394308"/>
            <a:ext cx="1218058" cy="3688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p:cNvSpPr/>
          <p:nvPr/>
        </p:nvSpPr>
        <p:spPr>
          <a:xfrm>
            <a:off x="3205721" y="2394308"/>
            <a:ext cx="1218058" cy="3438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正方形/長方形 145"/>
          <p:cNvSpPr/>
          <p:nvPr/>
        </p:nvSpPr>
        <p:spPr>
          <a:xfrm>
            <a:off x="467544" y="3207657"/>
            <a:ext cx="4152600" cy="509375"/>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p:cNvSpPr/>
          <p:nvPr/>
        </p:nvSpPr>
        <p:spPr>
          <a:xfrm>
            <a:off x="-13896" y="2901455"/>
            <a:ext cx="1417544" cy="356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今回の現地確認</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正方形/長方形 97"/>
          <p:cNvSpPr/>
          <p:nvPr/>
        </p:nvSpPr>
        <p:spPr>
          <a:xfrm>
            <a:off x="1308405" y="4471371"/>
            <a:ext cx="6551984" cy="509375"/>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p:cNvSpPr/>
          <p:nvPr/>
        </p:nvSpPr>
        <p:spPr>
          <a:xfrm>
            <a:off x="-13896" y="4525553"/>
            <a:ext cx="1417544" cy="356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今回の現地確認</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タイトル 1"/>
          <p:cNvSpPr>
            <a:spLocks noGrp="1"/>
          </p:cNvSpPr>
          <p:nvPr>
            <p:ph type="title"/>
          </p:nvPr>
        </p:nvSpPr>
        <p:spPr>
          <a:xfrm>
            <a:off x="457200" y="228600"/>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２．規制区間の解除（緩和）の方針</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3100" dirty="0" smtClean="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３）</a:t>
            </a:r>
            <a:r>
              <a:rPr lang="ja-JP" altLang="en-US" sz="2700" dirty="0">
                <a:latin typeface="HGSｺﾞｼｯｸM" panose="020B0600000000000000" pitchFamily="50" charset="-128"/>
                <a:ea typeface="HGSｺﾞｼｯｸM" panose="020B0600000000000000" pitchFamily="50" charset="-128"/>
              </a:rPr>
              <a:t>大阪府における</a:t>
            </a:r>
            <a:r>
              <a:rPr lang="ja-JP" altLang="en-US" sz="2700" dirty="0" smtClean="0">
                <a:latin typeface="HGSｺﾞｼｯｸM" panose="020B0600000000000000" pitchFamily="50" charset="-128"/>
                <a:ea typeface="HGSｺﾞｼｯｸM" panose="020B0600000000000000" pitchFamily="50" charset="-128"/>
              </a:rPr>
              <a:t>運用方針（運用フロー）</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571" y="85862"/>
            <a:ext cx="8122321" cy="3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190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anim calcmode="lin" valueType="num">
                                      <p:cBhvr>
                                        <p:cTn id="8" dur="1000" fill="hold"/>
                                        <p:tgtEl>
                                          <p:spTgt spid="108"/>
                                        </p:tgtEl>
                                        <p:attrNameLst>
                                          <p:attrName>ppt_x</p:attrName>
                                        </p:attrNameLst>
                                      </p:cBhvr>
                                      <p:tavLst>
                                        <p:tav tm="0">
                                          <p:val>
                                            <p:strVal val="#ppt_x"/>
                                          </p:val>
                                        </p:tav>
                                        <p:tav tm="100000">
                                          <p:val>
                                            <p:strVal val="#ppt_x"/>
                                          </p:val>
                                        </p:tav>
                                      </p:tavLst>
                                    </p:anim>
                                    <p:anim calcmode="lin" valueType="num">
                                      <p:cBhvr>
                                        <p:cTn id="9" dur="1000" fill="hold"/>
                                        <p:tgtEl>
                                          <p:spTgt spid="10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fade">
                                      <p:cBhvr>
                                        <p:cTn id="19" dur="1000"/>
                                        <p:tgtEl>
                                          <p:spTgt spid="118"/>
                                        </p:tgtEl>
                                      </p:cBhvr>
                                    </p:animEffect>
                                    <p:anim calcmode="lin" valueType="num">
                                      <p:cBhvr>
                                        <p:cTn id="20" dur="1000" fill="hold"/>
                                        <p:tgtEl>
                                          <p:spTgt spid="118"/>
                                        </p:tgtEl>
                                        <p:attrNameLst>
                                          <p:attrName>ppt_x</p:attrName>
                                        </p:attrNameLst>
                                      </p:cBhvr>
                                      <p:tavLst>
                                        <p:tav tm="0">
                                          <p:val>
                                            <p:strVal val="#ppt_x"/>
                                          </p:val>
                                        </p:tav>
                                        <p:tav tm="100000">
                                          <p:val>
                                            <p:strVal val="#ppt_x"/>
                                          </p:val>
                                        </p:tav>
                                      </p:tavLst>
                                    </p:anim>
                                    <p:anim calcmode="lin" valueType="num">
                                      <p:cBhvr>
                                        <p:cTn id="21" dur="1000" fill="hold"/>
                                        <p:tgtEl>
                                          <p:spTgt spid="1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1000"/>
                                        <p:tgtEl>
                                          <p:spTgt spid="119"/>
                                        </p:tgtEl>
                                      </p:cBhvr>
                                    </p:animEffect>
                                    <p:anim calcmode="lin" valueType="num">
                                      <p:cBhvr>
                                        <p:cTn id="25" dur="1000" fill="hold"/>
                                        <p:tgtEl>
                                          <p:spTgt spid="119"/>
                                        </p:tgtEl>
                                        <p:attrNameLst>
                                          <p:attrName>ppt_x</p:attrName>
                                        </p:attrNameLst>
                                      </p:cBhvr>
                                      <p:tavLst>
                                        <p:tav tm="0">
                                          <p:val>
                                            <p:strVal val="#ppt_x"/>
                                          </p:val>
                                        </p:tav>
                                        <p:tav tm="100000">
                                          <p:val>
                                            <p:strVal val="#ppt_x"/>
                                          </p:val>
                                        </p:tav>
                                      </p:tavLst>
                                    </p:anim>
                                    <p:anim calcmode="lin" valueType="num">
                                      <p:cBhvr>
                                        <p:cTn id="26"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6"/>
                                        </p:tgtEl>
                                        <p:attrNameLst>
                                          <p:attrName>style.visibility</p:attrName>
                                        </p:attrNameLst>
                                      </p:cBhvr>
                                      <p:to>
                                        <p:strVal val="visible"/>
                                      </p:to>
                                    </p:set>
                                    <p:animEffect transition="in" filter="fade">
                                      <p:cBhvr>
                                        <p:cTn id="31" dur="1000"/>
                                        <p:tgtEl>
                                          <p:spTgt spid="146"/>
                                        </p:tgtEl>
                                      </p:cBhvr>
                                    </p:animEffect>
                                    <p:anim calcmode="lin" valueType="num">
                                      <p:cBhvr>
                                        <p:cTn id="32" dur="1000" fill="hold"/>
                                        <p:tgtEl>
                                          <p:spTgt spid="146"/>
                                        </p:tgtEl>
                                        <p:attrNameLst>
                                          <p:attrName>ppt_x</p:attrName>
                                        </p:attrNameLst>
                                      </p:cBhvr>
                                      <p:tavLst>
                                        <p:tav tm="0">
                                          <p:val>
                                            <p:strVal val="#ppt_x"/>
                                          </p:val>
                                        </p:tav>
                                        <p:tav tm="100000">
                                          <p:val>
                                            <p:strVal val="#ppt_x"/>
                                          </p:val>
                                        </p:tav>
                                      </p:tavLst>
                                    </p:anim>
                                    <p:anim calcmode="lin" valueType="num">
                                      <p:cBhvr>
                                        <p:cTn id="33" dur="1000" fill="hold"/>
                                        <p:tgtEl>
                                          <p:spTgt spid="14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7"/>
                                        </p:tgtEl>
                                        <p:attrNameLst>
                                          <p:attrName>style.visibility</p:attrName>
                                        </p:attrNameLst>
                                      </p:cBhvr>
                                      <p:to>
                                        <p:strVal val="visible"/>
                                      </p:to>
                                    </p:set>
                                    <p:animEffect transition="in" filter="fade">
                                      <p:cBhvr>
                                        <p:cTn id="36" dur="1000"/>
                                        <p:tgtEl>
                                          <p:spTgt spid="147"/>
                                        </p:tgtEl>
                                      </p:cBhvr>
                                    </p:animEffect>
                                    <p:anim calcmode="lin" valueType="num">
                                      <p:cBhvr>
                                        <p:cTn id="37" dur="1000" fill="hold"/>
                                        <p:tgtEl>
                                          <p:spTgt spid="147"/>
                                        </p:tgtEl>
                                        <p:attrNameLst>
                                          <p:attrName>ppt_x</p:attrName>
                                        </p:attrNameLst>
                                      </p:cBhvr>
                                      <p:tavLst>
                                        <p:tav tm="0">
                                          <p:val>
                                            <p:strVal val="#ppt_x"/>
                                          </p:val>
                                        </p:tav>
                                        <p:tav tm="100000">
                                          <p:val>
                                            <p:strVal val="#ppt_x"/>
                                          </p:val>
                                        </p:tav>
                                      </p:tavLst>
                                    </p:anim>
                                    <p:anim calcmode="lin" valueType="num">
                                      <p:cBhvr>
                                        <p:cTn id="38" dur="10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fade">
                                      <p:cBhvr>
                                        <p:cTn id="43" dur="1000"/>
                                        <p:tgtEl>
                                          <p:spTgt spid="98"/>
                                        </p:tgtEl>
                                      </p:cBhvr>
                                    </p:animEffect>
                                    <p:anim calcmode="lin" valueType="num">
                                      <p:cBhvr>
                                        <p:cTn id="44" dur="1000" fill="hold"/>
                                        <p:tgtEl>
                                          <p:spTgt spid="98"/>
                                        </p:tgtEl>
                                        <p:attrNameLst>
                                          <p:attrName>ppt_x</p:attrName>
                                        </p:attrNameLst>
                                      </p:cBhvr>
                                      <p:tavLst>
                                        <p:tav tm="0">
                                          <p:val>
                                            <p:strVal val="#ppt_x"/>
                                          </p:val>
                                        </p:tav>
                                        <p:tav tm="100000">
                                          <p:val>
                                            <p:strVal val="#ppt_x"/>
                                          </p:val>
                                        </p:tav>
                                      </p:tavLst>
                                    </p:anim>
                                    <p:anim calcmode="lin" valueType="num">
                                      <p:cBhvr>
                                        <p:cTn id="45" dur="1000" fill="hold"/>
                                        <p:tgtEl>
                                          <p:spTgt spid="9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6"/>
                                        </p:tgtEl>
                                        <p:attrNameLst>
                                          <p:attrName>style.visibility</p:attrName>
                                        </p:attrNameLst>
                                      </p:cBhvr>
                                      <p:to>
                                        <p:strVal val="visible"/>
                                      </p:to>
                                    </p:set>
                                    <p:animEffect transition="in" filter="fade">
                                      <p:cBhvr>
                                        <p:cTn id="48" dur="1000"/>
                                        <p:tgtEl>
                                          <p:spTgt spid="106"/>
                                        </p:tgtEl>
                                      </p:cBhvr>
                                    </p:animEffect>
                                    <p:anim calcmode="lin" valueType="num">
                                      <p:cBhvr>
                                        <p:cTn id="49" dur="1000" fill="hold"/>
                                        <p:tgtEl>
                                          <p:spTgt spid="106"/>
                                        </p:tgtEl>
                                        <p:attrNameLst>
                                          <p:attrName>ppt_x</p:attrName>
                                        </p:attrNameLst>
                                      </p:cBhvr>
                                      <p:tavLst>
                                        <p:tav tm="0">
                                          <p:val>
                                            <p:strVal val="#ppt_x"/>
                                          </p:val>
                                        </p:tav>
                                        <p:tav tm="100000">
                                          <p:val>
                                            <p:strVal val="#ppt_x"/>
                                          </p:val>
                                        </p:tav>
                                      </p:tavLst>
                                    </p:anim>
                                    <p:anim calcmode="lin" valueType="num">
                                      <p:cBhvr>
                                        <p:cTn id="50"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146"/>
                                        </p:tgtEl>
                                        <p:attrNameLst>
                                          <p:attrName>style.visibility</p:attrName>
                                        </p:attrNameLst>
                                      </p:cBhvr>
                                      <p:to>
                                        <p:strVal val="visible"/>
                                      </p:to>
                                    </p:set>
                                    <p:anim calcmode="lin" valueType="num">
                                      <p:cBhvr additive="base">
                                        <p:cTn id="55" dur="500" fill="hold"/>
                                        <p:tgtEl>
                                          <p:spTgt spid="6146"/>
                                        </p:tgtEl>
                                        <p:attrNameLst>
                                          <p:attrName>ppt_x</p:attrName>
                                        </p:attrNameLst>
                                      </p:cBhvr>
                                      <p:tavLst>
                                        <p:tav tm="0">
                                          <p:val>
                                            <p:strVal val="#ppt_x"/>
                                          </p:val>
                                        </p:tav>
                                        <p:tav tm="100000">
                                          <p:val>
                                            <p:strVal val="#ppt_x"/>
                                          </p:val>
                                        </p:tav>
                                      </p:tavLst>
                                    </p:anim>
                                    <p:anim calcmode="lin" valueType="num">
                                      <p:cBhvr additive="base">
                                        <p:cTn id="56"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108" grpId="0" animBg="1"/>
      <p:bldP spid="118" grpId="0" animBg="1"/>
      <p:bldP spid="119" grpId="0" animBg="1"/>
      <p:bldP spid="146" grpId="0" animBg="1"/>
      <p:bldP spid="147" grpId="0"/>
      <p:bldP spid="98" grpId="0" animBg="1"/>
      <p:bldP spid="10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graphicFrame>
        <p:nvGraphicFramePr>
          <p:cNvPr id="10" name="表 9"/>
          <p:cNvGraphicFramePr>
            <a:graphicFrameLocks noGrp="1"/>
          </p:cNvGraphicFramePr>
          <p:nvPr>
            <p:extLst>
              <p:ext uri="{D42A27DB-BD31-4B8C-83A1-F6EECF244321}">
                <p14:modId xmlns:p14="http://schemas.microsoft.com/office/powerpoint/2010/main" val="2033368591"/>
              </p:ext>
            </p:extLst>
          </p:nvPr>
        </p:nvGraphicFramePr>
        <p:xfrm>
          <a:off x="755576" y="1340770"/>
          <a:ext cx="7662904" cy="4968550"/>
        </p:xfrm>
        <a:graphic>
          <a:graphicData uri="http://schemas.openxmlformats.org/drawingml/2006/table">
            <a:tbl>
              <a:tblPr firstRow="1" firstCol="1" bandRow="1">
                <a:tableStyleId>{5C22544A-7EE6-4342-B048-85BDC9FD1C3A}</a:tableStyleId>
              </a:tblPr>
              <a:tblGrid>
                <a:gridCol w="1894417"/>
                <a:gridCol w="1375999"/>
                <a:gridCol w="936104"/>
                <a:gridCol w="1224136"/>
                <a:gridCol w="1080120"/>
                <a:gridCol w="1152128"/>
              </a:tblGrid>
              <a:tr h="932159">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路線名</a:t>
                      </a:r>
                    </a:p>
                  </a:txBody>
                  <a:tcPr marL="68580" marR="68580" marT="0" marB="0" anchor="ctr"/>
                </a:tc>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位　置</a:t>
                      </a:r>
                    </a:p>
                  </a:txBody>
                  <a:tcPr marL="68580" marR="68580" marT="0" marB="0" anchor="ctr"/>
                </a:tc>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延　</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長</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【Km】</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（現）</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雨量</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区分</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最大経験</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雨量</a:t>
                      </a: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ｍｍ</a:t>
                      </a: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（新）基準</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雨量区分</a:t>
                      </a:r>
                      <a:endParaRPr lang="ja-JP" sz="14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719802">
                <a:tc>
                  <a:txBody>
                    <a:bodyPr/>
                    <a:lstStyle/>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園部能勢線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豊能町宿野</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畑野町広野</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2.8</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150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242</a:t>
                      </a:r>
                    </a:p>
                  </a:txBody>
                  <a:tcPr marL="68580" marR="68580" marT="0" marB="0" anchor="ctr"/>
                </a:tc>
                <a:tc>
                  <a:txBody>
                    <a:bodyPr/>
                    <a:lstStyle/>
                    <a:p>
                      <a:pPr algn="ctr">
                        <a:spcAft>
                          <a:spcPts val="0"/>
                        </a:spcAft>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210㎜</a:t>
                      </a:r>
                    </a:p>
                  </a:txBody>
                  <a:tcPr marL="68580" marR="68580" marT="0" marB="0" anchor="ctr"/>
                </a:tc>
              </a:tr>
              <a:tr h="719802">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茨木能勢線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能勢町</a:t>
                      </a:r>
                      <a:r>
                        <a:rPr lang="zh-TW"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野間</a:t>
                      </a: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稲地</a:t>
                      </a:r>
                      <a:endParaRPr lang="en-US" altLang="zh-TW"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zh-TW"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zh-TW"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zh-TW"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野間</a:t>
                      </a: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出野</a:t>
                      </a:r>
                      <a:endParaRPr lang="zh-TW" altLang="en-US"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0</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170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297</a:t>
                      </a:r>
                    </a:p>
                  </a:txBody>
                  <a:tcPr marL="68580" marR="68580" marT="0" marB="0" anchor="ctr"/>
                </a:tc>
                <a:tc>
                  <a:txBody>
                    <a:bodyPr/>
                    <a:lstStyle/>
                    <a:p>
                      <a:pPr algn="ctr">
                        <a:spcAft>
                          <a:spcPts val="0"/>
                        </a:spcAft>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230㎜</a:t>
                      </a:r>
                    </a:p>
                  </a:txBody>
                  <a:tcPr marL="68580" marR="68580" marT="0" marB="0" anchor="ctr"/>
                </a:tc>
              </a:tr>
              <a:tr h="559846">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423</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号</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（一般国道）</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箕面市</a:t>
                      </a:r>
                    </a:p>
                    <a:p>
                      <a:pPr algn="ctr">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下止々呂美</a:t>
                      </a:r>
                    </a:p>
                  </a:txBody>
                  <a:tcPr marL="68580" marR="68580" marT="0" marB="0" anchor="ctr"/>
                </a:tc>
                <a:tc>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1.6</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130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274</a:t>
                      </a:r>
                    </a:p>
                  </a:txBody>
                  <a:tcPr marL="68580" marR="68580" marT="0" marB="0" anchor="ctr"/>
                </a:tc>
                <a:tc>
                  <a:txBody>
                    <a:bodyPr/>
                    <a:lstStyle/>
                    <a:p>
                      <a:pPr algn="ctr">
                        <a:spcAft>
                          <a:spcPts val="0"/>
                        </a:spcAft>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190㎜</a:t>
                      </a:r>
                    </a:p>
                  </a:txBody>
                  <a:tcPr marL="68580" marR="68580" marT="0" marB="0" anchor="ctr"/>
                </a:tc>
              </a:tr>
              <a:tr h="572343">
                <a:tc>
                  <a:txBody>
                    <a:bodyPr/>
                    <a:lstStyle/>
                    <a:p>
                      <a:pPr marL="0" algn="ctr" rtl="0" eaLnBrk="1" fontAlgn="ctr" latinLnBrk="0" hangingPunct="1">
                        <a:spcBef>
                          <a:spcPts val="0"/>
                        </a:spcBef>
                        <a:spcAft>
                          <a:spcPts val="0"/>
                        </a:spcAft>
                      </a:pPr>
                      <a:r>
                        <a:rPr kumimoji="1" lang="ja-JP" altLang="en-US" sz="1400" b="1" i="0" u="none" strike="noStrike" kern="100" dirty="0" smtClean="0">
                          <a:solidFill>
                            <a:srgbClr val="FFFFFF"/>
                          </a:solidFill>
                          <a:effectLst/>
                          <a:latin typeface="Meiryo UI"/>
                          <a:ea typeface="Meiryo UI"/>
                          <a:cs typeface="Meiryo UI"/>
                        </a:rPr>
                        <a:t>中垣内</a:t>
                      </a:r>
                      <a:r>
                        <a:rPr kumimoji="1" lang="ja-JP" altLang="en-US" sz="1400" b="1" i="0" u="none" strike="noStrike" kern="100" dirty="0">
                          <a:solidFill>
                            <a:srgbClr val="FFFFFF"/>
                          </a:solidFill>
                          <a:effectLst/>
                          <a:latin typeface="Meiryo UI"/>
                          <a:ea typeface="Meiryo UI"/>
                          <a:cs typeface="Meiryo UI"/>
                        </a:rPr>
                        <a:t>南田原線</a:t>
                      </a:r>
                      <a:endParaRPr lang="ja-JP" altLang="en-US" sz="1800" b="0" i="0" u="none" strike="noStrike" dirty="0">
                        <a:effectLst/>
                        <a:latin typeface="Arial"/>
                      </a:endParaRPr>
                    </a:p>
                    <a:p>
                      <a:pPr marL="0" algn="ctr" rtl="0" eaLnBrk="1" fontAlgn="ctr" latinLnBrk="0" hangingPunct="1">
                        <a:spcBef>
                          <a:spcPts val="0"/>
                        </a:spcBef>
                        <a:spcAft>
                          <a:spcPts val="0"/>
                        </a:spcAft>
                      </a:pPr>
                      <a:r>
                        <a:rPr kumimoji="1" lang="ja-JP" altLang="en-US" sz="1400" b="1" i="0" u="none" strike="noStrike" kern="100" dirty="0">
                          <a:solidFill>
                            <a:srgbClr val="FFFFFF"/>
                          </a:solidFill>
                          <a:effectLst/>
                          <a:latin typeface="Meiryo UI"/>
                          <a:ea typeface="Meiryo UI"/>
                          <a:cs typeface="Meiryo UI"/>
                        </a:rPr>
                        <a:t>（一般府道）</a:t>
                      </a:r>
                      <a:endParaRPr lang="ja-JP" altLang="en-US" sz="1800" b="0" i="0" u="none" strike="noStrike" dirty="0">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zh-TW" altLang="en-US" sz="1200" b="0" i="0" u="none" strike="noStrike" kern="100" dirty="0">
                          <a:solidFill>
                            <a:schemeClr val="tx1"/>
                          </a:solidFill>
                          <a:effectLst/>
                          <a:latin typeface="Meiryo UI"/>
                          <a:ea typeface="Meiryo UI"/>
                          <a:cs typeface="Meiryo UI"/>
                        </a:rPr>
                        <a:t>四條畷市</a:t>
                      </a:r>
                      <a:endParaRPr lang="zh-TW" altLang="en-US" sz="1800" b="0" i="0" u="none" strike="noStrike" dirty="0">
                        <a:solidFill>
                          <a:schemeClr val="tx1"/>
                        </a:solidFill>
                        <a:effectLst/>
                        <a:latin typeface="Arial"/>
                      </a:endParaRPr>
                    </a:p>
                    <a:p>
                      <a:pPr marL="0" algn="ctr" rtl="0" eaLnBrk="1" fontAlgn="ctr" latinLnBrk="0" hangingPunct="1">
                        <a:spcBef>
                          <a:spcPts val="0"/>
                        </a:spcBef>
                        <a:spcAft>
                          <a:spcPts val="0"/>
                        </a:spcAft>
                      </a:pPr>
                      <a:r>
                        <a:rPr kumimoji="1" lang="zh-TW" altLang="en-US" sz="1200" b="0" i="0" u="none" strike="noStrike" kern="100" dirty="0">
                          <a:solidFill>
                            <a:schemeClr val="tx1"/>
                          </a:solidFill>
                          <a:effectLst/>
                          <a:latin typeface="Meiryo UI"/>
                          <a:ea typeface="Meiryo UI"/>
                          <a:cs typeface="Meiryo UI"/>
                        </a:rPr>
                        <a:t>上田原</a:t>
                      </a:r>
                      <a:endParaRPr lang="zh-TW" altLang="en-US"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en-US" sz="1400" b="0" i="0" u="none" strike="noStrike" kern="100" dirty="0">
                          <a:solidFill>
                            <a:schemeClr val="tx1"/>
                          </a:solidFill>
                          <a:effectLst/>
                          <a:latin typeface="Meiryo UI"/>
                          <a:ea typeface="Meiryo UI"/>
                          <a:cs typeface="Meiryo UI"/>
                        </a:rPr>
                        <a:t>1.0</a:t>
                      </a:r>
                      <a:endParaRPr lang="en-US" altLang="ja-JP"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ja-JP" altLang="en-US" sz="1400" b="0" i="0" u="none" strike="noStrike" kern="100" dirty="0">
                          <a:solidFill>
                            <a:schemeClr val="tx1"/>
                          </a:solidFill>
                          <a:effectLst/>
                          <a:latin typeface="Meiryo UI"/>
                          <a:ea typeface="Meiryo UI"/>
                          <a:cs typeface="Meiryo UI"/>
                        </a:rPr>
                        <a:t>基準</a:t>
                      </a:r>
                      <a:r>
                        <a:rPr kumimoji="1" lang="en-US" altLang="ja-JP" sz="1400" b="0" i="0" u="none" strike="noStrike" kern="100" dirty="0">
                          <a:solidFill>
                            <a:schemeClr val="tx1"/>
                          </a:solidFill>
                          <a:effectLst/>
                          <a:latin typeface="Meiryo UI"/>
                          <a:ea typeface="Meiryo UI"/>
                          <a:cs typeface="Meiryo UI"/>
                        </a:rPr>
                        <a:t>150</a:t>
                      </a:r>
                      <a:r>
                        <a:rPr kumimoji="1" lang="ja-JP" altLang="en-US" sz="1400" b="0" i="0" u="none" strike="noStrike" kern="100" dirty="0">
                          <a:solidFill>
                            <a:schemeClr val="tx1"/>
                          </a:solidFill>
                          <a:effectLst/>
                          <a:latin typeface="Meiryo UI"/>
                          <a:ea typeface="Meiryo UI"/>
                          <a:cs typeface="Meiryo UI"/>
                        </a:rPr>
                        <a:t>㎜</a:t>
                      </a:r>
                      <a:endParaRPr lang="ja-JP" altLang="en-US"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en-US" sz="1400" b="0" i="0" u="none" strike="noStrike" kern="100" dirty="0" smtClean="0">
                          <a:solidFill>
                            <a:srgbClr val="FF0000"/>
                          </a:solidFill>
                          <a:effectLst/>
                          <a:latin typeface="Meiryo UI"/>
                          <a:ea typeface="Meiryo UI"/>
                          <a:cs typeface="Meiryo UI"/>
                        </a:rPr>
                        <a:t>3</a:t>
                      </a:r>
                      <a:r>
                        <a:rPr kumimoji="1" lang="en-US" altLang="ja-JP" sz="1400" b="0" i="0" u="none" strike="noStrike" kern="100" dirty="0" smtClean="0">
                          <a:solidFill>
                            <a:srgbClr val="FF0000"/>
                          </a:solidFill>
                          <a:effectLst/>
                          <a:latin typeface="Meiryo UI"/>
                          <a:ea typeface="Meiryo UI"/>
                          <a:cs typeface="Meiryo UI"/>
                        </a:rPr>
                        <a:t>75</a:t>
                      </a:r>
                      <a:endParaRPr lang="en-US" altLang="ja-JP" sz="1800" b="0" i="0" u="none" strike="noStrike" dirty="0">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ja-JP" altLang="en-US" sz="1400" b="1" i="0" u="none" strike="noStrike" kern="100" dirty="0">
                          <a:solidFill>
                            <a:srgbClr val="FF0000"/>
                          </a:solidFill>
                          <a:effectLst/>
                          <a:latin typeface="Meiryo UI"/>
                          <a:ea typeface="Meiryo UI"/>
                          <a:cs typeface="Meiryo UI"/>
                        </a:rPr>
                        <a:t>基準</a:t>
                      </a:r>
                      <a:r>
                        <a:rPr kumimoji="1" lang="en-US" altLang="ja-JP" sz="1400" b="1" i="0" u="none" strike="noStrike" kern="100" dirty="0">
                          <a:solidFill>
                            <a:srgbClr val="FF0000"/>
                          </a:solidFill>
                          <a:effectLst/>
                          <a:latin typeface="Meiryo UI"/>
                          <a:ea typeface="Meiryo UI"/>
                          <a:cs typeface="Meiryo UI"/>
                        </a:rPr>
                        <a:t>210㎜</a:t>
                      </a:r>
                      <a:endParaRPr lang="ja-JP" altLang="en-US" sz="1800" b="0" i="0" u="none" strike="noStrike" dirty="0">
                        <a:effectLst/>
                        <a:latin typeface="Arial"/>
                      </a:endParaRPr>
                    </a:p>
                  </a:txBody>
                  <a:tcPr marL="68580" marR="68580" marT="9525" marB="0" anchor="ctr"/>
                </a:tc>
              </a:tr>
              <a:tr h="732299">
                <a:tc>
                  <a:txBody>
                    <a:bodyPr/>
                    <a:lstStyle/>
                    <a:p>
                      <a:pPr marL="0" algn="ctr" rtl="0" eaLnBrk="1" fontAlgn="ctr" latinLnBrk="0" hangingPunct="1">
                        <a:spcBef>
                          <a:spcPts val="0"/>
                        </a:spcBef>
                        <a:spcAft>
                          <a:spcPts val="0"/>
                        </a:spcAft>
                      </a:pPr>
                      <a:r>
                        <a:rPr kumimoji="1" lang="zh-TW" altLang="en-US" sz="1400" b="1" i="0" u="none" strike="noStrike" kern="100" dirty="0">
                          <a:solidFill>
                            <a:srgbClr val="FFFFFF"/>
                          </a:solidFill>
                          <a:effectLst/>
                          <a:latin typeface="Meiryo UI"/>
                          <a:ea typeface="Meiryo UI"/>
                          <a:cs typeface="Meiryo UI"/>
                        </a:rPr>
                        <a:t>岸和田港塔原線</a:t>
                      </a:r>
                      <a:endParaRPr lang="zh-TW" altLang="en-US" sz="1800" b="0" i="0" u="none" strike="noStrike" dirty="0">
                        <a:effectLst/>
                        <a:latin typeface="Arial"/>
                      </a:endParaRPr>
                    </a:p>
                    <a:p>
                      <a:pPr marL="0" algn="ctr" rtl="0" eaLnBrk="1" fontAlgn="ctr" latinLnBrk="0" hangingPunct="1">
                        <a:spcBef>
                          <a:spcPts val="0"/>
                        </a:spcBef>
                        <a:spcAft>
                          <a:spcPts val="0"/>
                        </a:spcAft>
                      </a:pPr>
                      <a:r>
                        <a:rPr kumimoji="1" lang="zh-TW" altLang="en-US" sz="1400" b="1" i="0" u="none" strike="noStrike" kern="100" dirty="0">
                          <a:solidFill>
                            <a:srgbClr val="FFFFFF"/>
                          </a:solidFill>
                          <a:effectLst/>
                          <a:latin typeface="Meiryo UI"/>
                          <a:ea typeface="Meiryo UI"/>
                          <a:cs typeface="Meiryo UI"/>
                        </a:rPr>
                        <a:t>（主要地方道）</a:t>
                      </a:r>
                      <a:endParaRPr lang="zh-TW" altLang="en-US" sz="1800" b="0" i="0" u="none" strike="noStrike" dirty="0">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ja-JP" altLang="en-US" sz="1200" b="0" i="0" u="none" strike="noStrike" kern="100" dirty="0">
                          <a:solidFill>
                            <a:schemeClr val="tx1"/>
                          </a:solidFill>
                          <a:effectLst/>
                          <a:latin typeface="Meiryo UI"/>
                          <a:ea typeface="Meiryo UI"/>
                          <a:cs typeface="Meiryo UI"/>
                        </a:rPr>
                        <a:t>岸和田市河合</a:t>
                      </a:r>
                      <a:endParaRPr lang="ja-JP" altLang="en-US" sz="1800" b="0" i="0" u="none" strike="noStrike" dirty="0">
                        <a:solidFill>
                          <a:schemeClr val="tx1"/>
                        </a:solidFill>
                        <a:effectLst/>
                        <a:latin typeface="Arial"/>
                      </a:endParaRPr>
                    </a:p>
                    <a:p>
                      <a:pPr marL="0" algn="ctr" rtl="0" eaLnBrk="1" fontAlgn="ctr" latinLnBrk="0" hangingPunct="1">
                        <a:spcBef>
                          <a:spcPts val="0"/>
                        </a:spcBef>
                        <a:spcAft>
                          <a:spcPts val="0"/>
                        </a:spcAft>
                      </a:pPr>
                      <a:r>
                        <a:rPr kumimoji="1" lang="ja-JP" altLang="en-US" sz="1200" b="0" i="0" u="none" strike="noStrike" kern="100" dirty="0">
                          <a:solidFill>
                            <a:schemeClr val="tx1"/>
                          </a:solidFill>
                          <a:effectLst/>
                          <a:latin typeface="Meiryo UI"/>
                          <a:ea typeface="Meiryo UI"/>
                          <a:cs typeface="Meiryo UI"/>
                        </a:rPr>
                        <a:t>～</a:t>
                      </a:r>
                      <a:endParaRPr lang="ja-JP" altLang="en-US" sz="1800" b="0" i="0" u="none" strike="noStrike" dirty="0">
                        <a:solidFill>
                          <a:schemeClr val="tx1"/>
                        </a:solidFill>
                        <a:effectLst/>
                        <a:latin typeface="Arial"/>
                      </a:endParaRPr>
                    </a:p>
                    <a:p>
                      <a:pPr marL="0" algn="ctr" rtl="0" eaLnBrk="1" fontAlgn="ctr" latinLnBrk="0" hangingPunct="1">
                        <a:spcBef>
                          <a:spcPts val="0"/>
                        </a:spcBef>
                        <a:spcAft>
                          <a:spcPts val="0"/>
                        </a:spcAft>
                      </a:pPr>
                      <a:r>
                        <a:rPr kumimoji="1" lang="ja-JP" altLang="en-US" sz="1200" b="0" i="0" u="none" strike="noStrike" kern="100" dirty="0">
                          <a:solidFill>
                            <a:schemeClr val="tx1"/>
                          </a:solidFill>
                          <a:effectLst/>
                          <a:latin typeface="Meiryo UI"/>
                          <a:ea typeface="Meiryo UI"/>
                          <a:cs typeface="Meiryo UI"/>
                        </a:rPr>
                        <a:t>土生滝</a:t>
                      </a:r>
                      <a:endParaRPr lang="ja-JP" altLang="en-US"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en-US" sz="1400" b="0" i="0" u="none" strike="noStrike" kern="100" dirty="0">
                          <a:solidFill>
                            <a:schemeClr val="tx1"/>
                          </a:solidFill>
                          <a:effectLst/>
                          <a:latin typeface="Meiryo UI"/>
                          <a:ea typeface="Meiryo UI"/>
                          <a:cs typeface="Meiryo UI"/>
                        </a:rPr>
                        <a:t>1.5</a:t>
                      </a:r>
                      <a:endParaRPr lang="en-US" altLang="ja-JP"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ja-JP" altLang="en-US" sz="1400" b="0" i="0" u="none" strike="noStrike" kern="100" dirty="0">
                          <a:solidFill>
                            <a:schemeClr val="tx1"/>
                          </a:solidFill>
                          <a:effectLst/>
                          <a:latin typeface="Meiryo UI"/>
                          <a:ea typeface="Meiryo UI"/>
                          <a:cs typeface="Meiryo UI"/>
                        </a:rPr>
                        <a:t>基準</a:t>
                      </a:r>
                      <a:r>
                        <a:rPr kumimoji="1" lang="en-US" altLang="ja-JP" sz="1400" b="0" i="0" u="none" strike="noStrike" kern="100" dirty="0">
                          <a:solidFill>
                            <a:schemeClr val="tx1"/>
                          </a:solidFill>
                          <a:effectLst/>
                          <a:latin typeface="Meiryo UI"/>
                          <a:ea typeface="Meiryo UI"/>
                          <a:cs typeface="Meiryo UI"/>
                        </a:rPr>
                        <a:t>130</a:t>
                      </a:r>
                      <a:r>
                        <a:rPr kumimoji="1" lang="ja-JP" altLang="en-US" sz="1400" b="0" i="0" u="none" strike="noStrike" kern="100" dirty="0">
                          <a:solidFill>
                            <a:schemeClr val="tx1"/>
                          </a:solidFill>
                          <a:effectLst/>
                          <a:latin typeface="Meiryo UI"/>
                          <a:ea typeface="Meiryo UI"/>
                          <a:cs typeface="Meiryo UI"/>
                        </a:rPr>
                        <a:t>㎜</a:t>
                      </a:r>
                      <a:endParaRPr lang="ja-JP" altLang="en-US"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en-US" sz="1400" b="0" i="0" u="none" strike="noStrike" kern="100" dirty="0" smtClean="0">
                          <a:solidFill>
                            <a:srgbClr val="FF0000"/>
                          </a:solidFill>
                          <a:effectLst/>
                          <a:latin typeface="Meiryo UI"/>
                          <a:ea typeface="Meiryo UI"/>
                          <a:cs typeface="Meiryo UI"/>
                        </a:rPr>
                        <a:t>1</a:t>
                      </a:r>
                      <a:r>
                        <a:rPr kumimoji="1" lang="en-US" altLang="ja-JP" sz="1400" b="0" i="0" u="none" strike="noStrike" kern="100" dirty="0" smtClean="0">
                          <a:solidFill>
                            <a:srgbClr val="FF0000"/>
                          </a:solidFill>
                          <a:effectLst/>
                          <a:latin typeface="Meiryo UI"/>
                          <a:ea typeface="Meiryo UI"/>
                          <a:cs typeface="Meiryo UI"/>
                        </a:rPr>
                        <a:t>90</a:t>
                      </a:r>
                      <a:endParaRPr lang="en-US" altLang="ja-JP" sz="1800" b="0" i="0" u="none" strike="noStrike" dirty="0">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ja-JP" altLang="en-US" sz="1400" b="1" i="0" u="none" strike="noStrike" kern="100" dirty="0">
                          <a:solidFill>
                            <a:srgbClr val="FF0000"/>
                          </a:solidFill>
                          <a:effectLst/>
                          <a:latin typeface="Meiryo UI"/>
                          <a:ea typeface="Meiryo UI"/>
                          <a:cs typeface="Meiryo UI"/>
                        </a:rPr>
                        <a:t>基準</a:t>
                      </a:r>
                      <a:r>
                        <a:rPr kumimoji="1" lang="en-US" altLang="ja-JP" sz="1400" b="1" i="0" u="none" strike="noStrike" kern="100" dirty="0" smtClean="0">
                          <a:solidFill>
                            <a:srgbClr val="FF0000"/>
                          </a:solidFill>
                          <a:effectLst/>
                          <a:latin typeface="Meiryo UI"/>
                          <a:ea typeface="Meiryo UI"/>
                          <a:cs typeface="Meiryo UI"/>
                        </a:rPr>
                        <a:t>170</a:t>
                      </a:r>
                      <a:r>
                        <a:rPr kumimoji="1" lang="en-US" altLang="ja-JP" sz="1400" b="1" i="0" u="none" strike="noStrike" kern="100" dirty="0">
                          <a:solidFill>
                            <a:srgbClr val="FF0000"/>
                          </a:solidFill>
                          <a:effectLst/>
                          <a:latin typeface="Meiryo UI"/>
                          <a:ea typeface="Meiryo UI"/>
                          <a:cs typeface="Meiryo UI"/>
                        </a:rPr>
                        <a:t>㎜</a:t>
                      </a:r>
                      <a:endParaRPr lang="ja-JP" altLang="en-US" sz="1800" b="0" i="0" u="none" strike="noStrike" dirty="0">
                        <a:effectLst/>
                        <a:latin typeface="Arial"/>
                      </a:endParaRPr>
                    </a:p>
                  </a:txBody>
                  <a:tcPr marL="68580" marR="68580" marT="9525" marB="0" anchor="ctr"/>
                </a:tc>
              </a:tr>
              <a:tr h="732299">
                <a:tc>
                  <a:txBody>
                    <a:bodyPr/>
                    <a:lstStyle/>
                    <a:p>
                      <a:pPr marL="0" algn="ctr" rtl="0" eaLnBrk="1" fontAlgn="ctr" latinLnBrk="0" hangingPunct="1">
                        <a:spcBef>
                          <a:spcPts val="0"/>
                        </a:spcBef>
                        <a:spcAft>
                          <a:spcPts val="0"/>
                        </a:spcAft>
                      </a:pPr>
                      <a:r>
                        <a:rPr kumimoji="1" lang="zh-TW" altLang="en-US" sz="1400" b="1" i="0" u="none" strike="noStrike" kern="100" dirty="0">
                          <a:solidFill>
                            <a:srgbClr val="FFFFFF"/>
                          </a:solidFill>
                          <a:effectLst/>
                          <a:latin typeface="Meiryo UI"/>
                          <a:ea typeface="Meiryo UI"/>
                          <a:cs typeface="Meiryo UI"/>
                        </a:rPr>
                        <a:t>岸和田牛滝山貝塚線</a:t>
                      </a:r>
                      <a:endParaRPr lang="zh-TW" altLang="en-US" sz="1800" b="0" i="0" u="none" strike="noStrike" dirty="0">
                        <a:effectLst/>
                        <a:latin typeface="Arial"/>
                      </a:endParaRPr>
                    </a:p>
                    <a:p>
                      <a:pPr marL="0" algn="ctr" rtl="0" eaLnBrk="1" fontAlgn="ctr" latinLnBrk="0" hangingPunct="1">
                        <a:spcBef>
                          <a:spcPts val="0"/>
                        </a:spcBef>
                        <a:spcAft>
                          <a:spcPts val="0"/>
                        </a:spcAft>
                      </a:pPr>
                      <a:r>
                        <a:rPr kumimoji="1" lang="zh-TW" altLang="en-US" sz="1400" b="1" i="0" u="none" strike="noStrike" kern="100" dirty="0">
                          <a:solidFill>
                            <a:srgbClr val="FFFFFF"/>
                          </a:solidFill>
                          <a:effectLst/>
                          <a:latin typeface="Meiryo UI"/>
                          <a:ea typeface="Meiryo UI"/>
                          <a:cs typeface="Meiryo UI"/>
                        </a:rPr>
                        <a:t>（主要地方道）</a:t>
                      </a:r>
                      <a:endParaRPr lang="zh-TW" altLang="en-US" sz="1800" b="0" i="0" u="none" strike="noStrike" dirty="0">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zh-CN" altLang="en-US" sz="1200" b="0" i="0" u="none" strike="noStrike" kern="100" dirty="0">
                          <a:solidFill>
                            <a:schemeClr val="tx1"/>
                          </a:solidFill>
                          <a:effectLst/>
                          <a:latin typeface="Meiryo UI"/>
                          <a:ea typeface="Meiryo UI"/>
                          <a:cs typeface="Meiryo UI"/>
                        </a:rPr>
                        <a:t>岸和田市大沢</a:t>
                      </a:r>
                      <a:endParaRPr lang="zh-CN" altLang="en-US" sz="1800" b="0" i="0" u="none" strike="noStrike" dirty="0">
                        <a:solidFill>
                          <a:schemeClr val="tx1"/>
                        </a:solidFill>
                        <a:effectLst/>
                        <a:latin typeface="Arial"/>
                      </a:endParaRPr>
                    </a:p>
                    <a:p>
                      <a:pPr marL="0" algn="ctr" rtl="0" eaLnBrk="1" fontAlgn="ctr" latinLnBrk="0" hangingPunct="1">
                        <a:spcBef>
                          <a:spcPts val="0"/>
                        </a:spcBef>
                        <a:spcAft>
                          <a:spcPts val="0"/>
                        </a:spcAft>
                      </a:pPr>
                      <a:r>
                        <a:rPr kumimoji="1" lang="zh-CN" altLang="en-US" sz="1200" b="0" i="0" u="none" strike="noStrike" kern="100" dirty="0">
                          <a:solidFill>
                            <a:schemeClr val="tx1"/>
                          </a:solidFill>
                          <a:effectLst/>
                          <a:latin typeface="Meiryo UI"/>
                          <a:ea typeface="Meiryo UI"/>
                          <a:cs typeface="Meiryo UI"/>
                        </a:rPr>
                        <a:t>～</a:t>
                      </a:r>
                      <a:endParaRPr lang="zh-CN" altLang="en-US" sz="1800" b="0" i="0" u="none" strike="noStrike" dirty="0">
                        <a:solidFill>
                          <a:schemeClr val="tx1"/>
                        </a:solidFill>
                        <a:effectLst/>
                        <a:latin typeface="Arial"/>
                      </a:endParaRPr>
                    </a:p>
                    <a:p>
                      <a:pPr marL="0" algn="ctr" rtl="0" eaLnBrk="1" fontAlgn="ctr" latinLnBrk="0" hangingPunct="1">
                        <a:spcBef>
                          <a:spcPts val="0"/>
                        </a:spcBef>
                        <a:spcAft>
                          <a:spcPts val="0"/>
                        </a:spcAft>
                      </a:pPr>
                      <a:r>
                        <a:rPr kumimoji="1" lang="zh-CN" altLang="en-US" sz="1200" b="0" i="0" u="none" strike="noStrike" kern="100" dirty="0">
                          <a:solidFill>
                            <a:schemeClr val="tx1"/>
                          </a:solidFill>
                          <a:effectLst/>
                          <a:latin typeface="Meiryo UI"/>
                          <a:ea typeface="Meiryo UI"/>
                          <a:cs typeface="Meiryo UI"/>
                        </a:rPr>
                        <a:t>内畑</a:t>
                      </a:r>
                      <a:endParaRPr lang="zh-CN" altLang="en-US"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en-US" sz="1400" b="0" i="0" u="none" strike="noStrike" kern="100" dirty="0">
                          <a:solidFill>
                            <a:schemeClr val="tx1"/>
                          </a:solidFill>
                          <a:effectLst/>
                          <a:latin typeface="Meiryo UI"/>
                          <a:ea typeface="Meiryo UI"/>
                          <a:cs typeface="Meiryo UI"/>
                        </a:rPr>
                        <a:t>1.5</a:t>
                      </a:r>
                      <a:endParaRPr lang="en-US" altLang="ja-JP"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ja-JP" altLang="en-US" sz="1400" b="0" i="0" u="none" strike="noStrike" kern="100" dirty="0">
                          <a:solidFill>
                            <a:schemeClr val="tx1"/>
                          </a:solidFill>
                          <a:effectLst/>
                          <a:latin typeface="Meiryo UI"/>
                          <a:ea typeface="Meiryo UI"/>
                          <a:cs typeface="Meiryo UI"/>
                        </a:rPr>
                        <a:t>基準</a:t>
                      </a:r>
                      <a:r>
                        <a:rPr kumimoji="1" lang="en-US" altLang="ja-JP" sz="1400" b="0" i="0" u="none" strike="noStrike" kern="100" dirty="0">
                          <a:solidFill>
                            <a:schemeClr val="tx1"/>
                          </a:solidFill>
                          <a:effectLst/>
                          <a:latin typeface="Meiryo UI"/>
                          <a:ea typeface="Meiryo UI"/>
                          <a:cs typeface="Meiryo UI"/>
                        </a:rPr>
                        <a:t>150</a:t>
                      </a:r>
                      <a:r>
                        <a:rPr kumimoji="1" lang="ja-JP" altLang="en-US" sz="1400" b="0" i="0" u="none" strike="noStrike" kern="100" dirty="0">
                          <a:solidFill>
                            <a:schemeClr val="tx1"/>
                          </a:solidFill>
                          <a:effectLst/>
                          <a:latin typeface="Meiryo UI"/>
                          <a:ea typeface="Meiryo UI"/>
                          <a:cs typeface="Meiryo UI"/>
                        </a:rPr>
                        <a:t>㎜</a:t>
                      </a:r>
                      <a:endParaRPr lang="ja-JP" altLang="en-US"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en-US" altLang="ja-JP" sz="1400" b="0" i="0" u="none" strike="noStrike" kern="100" dirty="0" smtClean="0">
                          <a:solidFill>
                            <a:srgbClr val="FF0000"/>
                          </a:solidFill>
                          <a:effectLst/>
                          <a:latin typeface="Meiryo UI"/>
                          <a:ea typeface="Meiryo UI"/>
                          <a:cs typeface="Meiryo UI"/>
                        </a:rPr>
                        <a:t>277</a:t>
                      </a:r>
                      <a:endParaRPr lang="en-US" altLang="ja-JP" sz="1800" b="0" i="0" u="none" strike="noStrike" dirty="0">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ja-JP" altLang="en-US" sz="1400" b="1" i="0" u="none" strike="noStrike" kern="100" dirty="0">
                          <a:solidFill>
                            <a:srgbClr val="FF0000"/>
                          </a:solidFill>
                          <a:effectLst/>
                          <a:latin typeface="Meiryo UI"/>
                          <a:ea typeface="Meiryo UI"/>
                          <a:cs typeface="Meiryo UI"/>
                        </a:rPr>
                        <a:t>基準</a:t>
                      </a:r>
                      <a:r>
                        <a:rPr kumimoji="1" lang="en-US" altLang="ja-JP" sz="1400" b="1" i="0" u="none" strike="noStrike" kern="100" dirty="0">
                          <a:solidFill>
                            <a:srgbClr val="FF0000"/>
                          </a:solidFill>
                          <a:effectLst/>
                          <a:latin typeface="Meiryo UI"/>
                          <a:ea typeface="Meiryo UI"/>
                          <a:cs typeface="Meiryo UI"/>
                        </a:rPr>
                        <a:t>210㎜</a:t>
                      </a:r>
                      <a:endParaRPr lang="ja-JP" altLang="en-US" sz="1800" b="0" i="0" u="none" strike="noStrike" dirty="0">
                        <a:effectLst/>
                        <a:latin typeface="Arial"/>
                      </a:endParaRPr>
                    </a:p>
                  </a:txBody>
                  <a:tcPr marL="68580" marR="68580" marT="9525" marB="0" anchor="ctr"/>
                </a:tc>
              </a:tr>
            </a:tbl>
          </a:graphicData>
        </a:graphic>
      </p:graphicFrame>
      <p:sp>
        <p:nvSpPr>
          <p:cNvPr id="7" name="タイトル 1"/>
          <p:cNvSpPr>
            <a:spLocks noGrp="1"/>
          </p:cNvSpPr>
          <p:nvPr>
            <p:ph type="title"/>
          </p:nvPr>
        </p:nvSpPr>
        <p:spPr>
          <a:xfrm>
            <a:off x="457200" y="228600"/>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１）現地確認を実施した区間</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9233017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16" t="8430" r="7330"/>
          <a:stretch/>
        </p:blipFill>
        <p:spPr bwMode="auto">
          <a:xfrm>
            <a:off x="5004048" y="2942544"/>
            <a:ext cx="3384376" cy="3366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15</a:t>
            </a:fld>
            <a:endParaRPr kumimoji="1" lang="ja-JP" altLang="en-US" dirty="0"/>
          </a:p>
        </p:txBody>
      </p:sp>
      <p:sp>
        <p:nvSpPr>
          <p:cNvPr id="5" name="正方形/長方形 4"/>
          <p:cNvSpPr/>
          <p:nvPr/>
        </p:nvSpPr>
        <p:spPr>
          <a:xfrm>
            <a:off x="971600" y="1340768"/>
            <a:ext cx="7560840" cy="4031873"/>
          </a:xfrm>
          <a:prstGeom prst="rect">
            <a:avLst/>
          </a:prstGeom>
        </p:spPr>
        <p:txBody>
          <a:bodyPr wrap="square">
            <a:spAutoFit/>
          </a:bodyPr>
          <a:lstStyle/>
          <a:p>
            <a:r>
              <a:rPr lang="ja-JP" altLang="ja-JP" sz="2000" dirty="0"/>
              <a:t>１</a:t>
            </a:r>
            <a:r>
              <a:rPr lang="ja-JP" altLang="ja-JP" sz="2000" dirty="0" smtClean="0"/>
              <a:t>．</a:t>
            </a:r>
            <a:r>
              <a:rPr lang="ja-JP" altLang="en-US" sz="2000" dirty="0" smtClean="0"/>
              <a:t>実施日時</a:t>
            </a:r>
            <a:r>
              <a:rPr lang="en-US" altLang="ja-JP" sz="2000" dirty="0" smtClean="0"/>
              <a:t>	</a:t>
            </a:r>
            <a:r>
              <a:rPr lang="ja-JP" altLang="en-US" sz="2000" dirty="0" smtClean="0"/>
              <a:t>：　平成２８年９月１２日（月）１３時～１７時</a:t>
            </a:r>
            <a:endParaRPr lang="en-US" altLang="ja-JP" sz="2000" dirty="0" smtClean="0"/>
          </a:p>
          <a:p>
            <a:r>
              <a:rPr lang="en-US" altLang="ja-JP" sz="2000" dirty="0"/>
              <a:t>  </a:t>
            </a:r>
            <a:endParaRPr lang="ja-JP" altLang="ja-JP" sz="2000" dirty="0"/>
          </a:p>
          <a:p>
            <a:r>
              <a:rPr lang="ja-JP" altLang="ja-JP" sz="2000" dirty="0"/>
              <a:t>２</a:t>
            </a:r>
            <a:r>
              <a:rPr lang="ja-JP" altLang="ja-JP" sz="2000" dirty="0" smtClean="0"/>
              <a:t>．</a:t>
            </a:r>
            <a:r>
              <a:rPr lang="ja-JP" altLang="en-US" sz="2000" dirty="0" smtClean="0"/>
              <a:t>現地確認者</a:t>
            </a:r>
            <a:r>
              <a:rPr lang="en-US" altLang="ja-JP" sz="2000" dirty="0" smtClean="0"/>
              <a:t>	</a:t>
            </a:r>
            <a:r>
              <a:rPr lang="ja-JP" altLang="en-US" sz="2000" dirty="0" smtClean="0"/>
              <a:t>：　京都大学　岸田准教授</a:t>
            </a:r>
            <a:endParaRPr lang="en-US" altLang="ja-JP" sz="2000" dirty="0" smtClean="0"/>
          </a:p>
          <a:p>
            <a:r>
              <a:rPr lang="en-US" altLang="ja-JP" sz="2000" dirty="0"/>
              <a:t> 	</a:t>
            </a:r>
            <a:r>
              <a:rPr lang="en-US" altLang="ja-JP" sz="2000" dirty="0" smtClean="0"/>
              <a:t>	</a:t>
            </a:r>
            <a:r>
              <a:rPr lang="ja-JP" altLang="en-US" sz="2000" dirty="0" smtClean="0"/>
              <a:t>　　京都</a:t>
            </a:r>
            <a:r>
              <a:rPr lang="ja-JP" altLang="en-US" sz="2000" dirty="0"/>
              <a:t>大学　古川准</a:t>
            </a:r>
            <a:r>
              <a:rPr lang="ja-JP" altLang="en-US" sz="2000" dirty="0" smtClean="0"/>
              <a:t>教授</a:t>
            </a:r>
            <a:endParaRPr lang="en-US" altLang="ja-JP" sz="2000" dirty="0" smtClean="0"/>
          </a:p>
          <a:p>
            <a:r>
              <a:rPr lang="ja-JP" altLang="en-US" sz="2000" dirty="0" smtClean="0"/>
              <a:t>　　　　</a:t>
            </a:r>
            <a:r>
              <a:rPr lang="ja-JP" altLang="en-US" sz="2000" dirty="0"/>
              <a:t>　</a:t>
            </a:r>
            <a:r>
              <a:rPr lang="ja-JP" altLang="en-US" sz="2000" dirty="0" smtClean="0"/>
              <a:t>　　　　　　　　関西</a:t>
            </a:r>
            <a:r>
              <a:rPr lang="ja-JP" altLang="en-US" sz="2000" dirty="0"/>
              <a:t>大学　小山准</a:t>
            </a:r>
            <a:r>
              <a:rPr lang="ja-JP" altLang="en-US" sz="2000" dirty="0" smtClean="0"/>
              <a:t>教授は書面確認（</a:t>
            </a:r>
            <a:r>
              <a:rPr lang="en-US" altLang="ja-JP" sz="2000" dirty="0" smtClean="0"/>
              <a:t>9/9</a:t>
            </a:r>
            <a:r>
              <a:rPr lang="ja-JP" altLang="en-US" sz="2000" dirty="0" smtClean="0"/>
              <a:t>）</a:t>
            </a:r>
            <a:endParaRPr lang="ja-JP" altLang="ja-JP" sz="2000" dirty="0"/>
          </a:p>
          <a:p>
            <a:endParaRPr lang="ja-JP" altLang="ja-JP" sz="2000" dirty="0"/>
          </a:p>
          <a:p>
            <a:r>
              <a:rPr lang="ja-JP" altLang="ja-JP" sz="2000" dirty="0"/>
              <a:t>３</a:t>
            </a:r>
            <a:r>
              <a:rPr lang="ja-JP" altLang="ja-JP" sz="2000" dirty="0" smtClean="0"/>
              <a:t>．</a:t>
            </a:r>
            <a:r>
              <a:rPr lang="ja-JP" altLang="en-US" sz="2000" dirty="0" smtClean="0"/>
              <a:t>現地確認ルート：　右図のとおり</a:t>
            </a:r>
            <a:endParaRPr lang="en-US" altLang="ja-JP" sz="2000" dirty="0" smtClean="0"/>
          </a:p>
          <a:p>
            <a:endParaRPr lang="en-US" altLang="ja-JP" sz="2000" dirty="0" smtClean="0"/>
          </a:p>
          <a:p>
            <a:r>
              <a:rPr lang="en-US" altLang="ja-JP" sz="2400" dirty="0"/>
              <a:t>	</a:t>
            </a:r>
            <a:r>
              <a:rPr lang="en-US" altLang="ja-JP" sz="2400" dirty="0" smtClean="0"/>
              <a:t>	</a:t>
            </a:r>
            <a:r>
              <a:rPr lang="ja-JP" altLang="en-US" sz="2400" dirty="0" smtClean="0"/>
              <a:t>　</a:t>
            </a:r>
            <a:r>
              <a:rPr lang="ja-JP" altLang="en-US" sz="2400" dirty="0"/>
              <a:t>　</a:t>
            </a:r>
            <a:r>
              <a:rPr lang="ja-JP" altLang="en-US" sz="2400" dirty="0" smtClean="0"/>
              <a:t>　 </a:t>
            </a:r>
            <a:r>
              <a:rPr lang="ja-JP" altLang="en-US" dirty="0" smtClean="0"/>
              <a:t>園部能勢線</a:t>
            </a:r>
            <a:endParaRPr lang="en-US" altLang="ja-JP" dirty="0" smtClean="0"/>
          </a:p>
          <a:p>
            <a:r>
              <a:rPr lang="en-US" altLang="ja-JP" dirty="0"/>
              <a:t>	</a:t>
            </a:r>
            <a:r>
              <a:rPr lang="en-US" altLang="ja-JP" dirty="0" smtClean="0"/>
              <a:t>		</a:t>
            </a:r>
            <a:r>
              <a:rPr lang="ja-JP" altLang="en-US" dirty="0" smtClean="0"/>
              <a:t>↓</a:t>
            </a:r>
            <a:endParaRPr lang="en-US" altLang="ja-JP" dirty="0" smtClean="0"/>
          </a:p>
          <a:p>
            <a:r>
              <a:rPr lang="en-US" altLang="ja-JP" dirty="0"/>
              <a:t>	</a:t>
            </a:r>
            <a:r>
              <a:rPr lang="en-US" altLang="ja-JP" dirty="0" smtClean="0"/>
              <a:t>	</a:t>
            </a:r>
            <a:r>
              <a:rPr lang="ja-JP" altLang="en-US" dirty="0" smtClean="0"/>
              <a:t>　　　　  茨木能勢線</a:t>
            </a:r>
            <a:endParaRPr lang="en-US" altLang="ja-JP" dirty="0" smtClean="0"/>
          </a:p>
          <a:p>
            <a:r>
              <a:rPr lang="en-US" altLang="ja-JP" dirty="0"/>
              <a:t>	</a:t>
            </a:r>
            <a:r>
              <a:rPr lang="en-US" altLang="ja-JP" dirty="0" smtClean="0"/>
              <a:t>		</a:t>
            </a:r>
            <a:r>
              <a:rPr lang="ja-JP" altLang="en-US" dirty="0" smtClean="0"/>
              <a:t>↓</a:t>
            </a:r>
            <a:endParaRPr lang="en-US" altLang="ja-JP" dirty="0" smtClean="0"/>
          </a:p>
          <a:p>
            <a:r>
              <a:rPr lang="en-US" altLang="ja-JP" dirty="0"/>
              <a:t>	</a:t>
            </a:r>
            <a:r>
              <a:rPr lang="en-US" altLang="ja-JP" dirty="0" smtClean="0"/>
              <a:t>	</a:t>
            </a:r>
            <a:r>
              <a:rPr lang="ja-JP" altLang="en-US" dirty="0" smtClean="0"/>
              <a:t>　　　　　国道</a:t>
            </a:r>
            <a:r>
              <a:rPr lang="en-US" altLang="ja-JP" dirty="0" smtClean="0"/>
              <a:t>423</a:t>
            </a:r>
            <a:r>
              <a:rPr lang="ja-JP" altLang="en-US" dirty="0" smtClean="0"/>
              <a:t>号</a:t>
            </a:r>
            <a:endParaRPr lang="ja-JP" altLang="ja-JP" sz="1600" dirty="0" smtClean="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 r="41469" b="-18131"/>
          <a:stretch/>
        </p:blipFill>
        <p:spPr bwMode="auto">
          <a:xfrm>
            <a:off x="7524328" y="6122156"/>
            <a:ext cx="792088"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２）現地確認の実施概要</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8403952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16</a:t>
            </a:fld>
            <a:endParaRPr kumimoji="1" lang="ja-JP" altLang="en-US" dirty="0"/>
          </a:p>
        </p:txBody>
      </p:sp>
      <p:sp>
        <p:nvSpPr>
          <p:cNvPr id="5" name="正方形/長方形 4"/>
          <p:cNvSpPr/>
          <p:nvPr/>
        </p:nvSpPr>
        <p:spPr>
          <a:xfrm>
            <a:off x="971600" y="1340768"/>
            <a:ext cx="7560840" cy="3539430"/>
          </a:xfrm>
          <a:prstGeom prst="rect">
            <a:avLst/>
          </a:prstGeom>
        </p:spPr>
        <p:txBody>
          <a:bodyPr wrap="square">
            <a:spAutoFit/>
          </a:bodyPr>
          <a:lstStyle/>
          <a:p>
            <a:r>
              <a:rPr lang="ja-JP" altLang="ja-JP" sz="2000" dirty="0"/>
              <a:t>１</a:t>
            </a:r>
            <a:r>
              <a:rPr lang="ja-JP" altLang="ja-JP" sz="2000" dirty="0" smtClean="0"/>
              <a:t>．</a:t>
            </a:r>
            <a:r>
              <a:rPr lang="ja-JP" altLang="en-US" sz="2000" dirty="0" smtClean="0"/>
              <a:t>実施日時</a:t>
            </a:r>
            <a:r>
              <a:rPr lang="en-US" altLang="ja-JP" sz="2000" dirty="0" smtClean="0"/>
              <a:t>	</a:t>
            </a:r>
            <a:r>
              <a:rPr lang="ja-JP" altLang="en-US" sz="2000" dirty="0" smtClean="0"/>
              <a:t>：　平成２８年１０月７日（金）１４時～１７時</a:t>
            </a:r>
            <a:endParaRPr lang="en-US" altLang="ja-JP" sz="2000" dirty="0" smtClean="0"/>
          </a:p>
          <a:p>
            <a:r>
              <a:rPr lang="en-US" altLang="ja-JP" sz="2000" dirty="0"/>
              <a:t>  </a:t>
            </a:r>
            <a:endParaRPr lang="ja-JP" altLang="ja-JP" sz="2000" dirty="0"/>
          </a:p>
          <a:p>
            <a:r>
              <a:rPr lang="ja-JP" altLang="ja-JP" sz="2000" dirty="0"/>
              <a:t>２</a:t>
            </a:r>
            <a:r>
              <a:rPr lang="ja-JP" altLang="ja-JP" sz="2000" dirty="0" smtClean="0"/>
              <a:t>．</a:t>
            </a:r>
            <a:r>
              <a:rPr lang="ja-JP" altLang="en-US" sz="2000" dirty="0" smtClean="0"/>
              <a:t>現地確認者</a:t>
            </a:r>
            <a:r>
              <a:rPr lang="en-US" altLang="ja-JP" sz="2000" dirty="0" smtClean="0"/>
              <a:t>	</a:t>
            </a:r>
            <a:r>
              <a:rPr lang="ja-JP" altLang="en-US" sz="2000" dirty="0" smtClean="0"/>
              <a:t>：　京都大学　岸田准教授</a:t>
            </a:r>
            <a:endParaRPr lang="en-US" altLang="ja-JP" sz="2000" dirty="0" smtClean="0"/>
          </a:p>
          <a:p>
            <a:r>
              <a:rPr lang="en-US" altLang="ja-JP" sz="2000" dirty="0"/>
              <a:t> 	</a:t>
            </a:r>
            <a:r>
              <a:rPr lang="en-US" altLang="ja-JP" sz="2000" dirty="0" smtClean="0"/>
              <a:t>	</a:t>
            </a:r>
            <a:r>
              <a:rPr lang="ja-JP" altLang="en-US" sz="2000" dirty="0" smtClean="0"/>
              <a:t>　　京都</a:t>
            </a:r>
            <a:r>
              <a:rPr lang="ja-JP" altLang="en-US" sz="2000" dirty="0"/>
              <a:t>大学　古川准</a:t>
            </a:r>
            <a:r>
              <a:rPr lang="ja-JP" altLang="en-US" sz="2000" dirty="0" smtClean="0"/>
              <a:t>教授</a:t>
            </a:r>
            <a:endParaRPr lang="en-US" altLang="ja-JP" sz="2000" dirty="0" smtClean="0"/>
          </a:p>
          <a:p>
            <a:r>
              <a:rPr lang="ja-JP" altLang="en-US" sz="2000" dirty="0" smtClean="0"/>
              <a:t>　　　　</a:t>
            </a:r>
            <a:r>
              <a:rPr lang="ja-JP" altLang="en-US" sz="2000" dirty="0"/>
              <a:t>　</a:t>
            </a:r>
            <a:r>
              <a:rPr lang="ja-JP" altLang="en-US" sz="2000" dirty="0" smtClean="0"/>
              <a:t>　　　　　　　　関西</a:t>
            </a:r>
            <a:r>
              <a:rPr lang="ja-JP" altLang="en-US" sz="2000" dirty="0"/>
              <a:t>大学　</a:t>
            </a:r>
            <a:r>
              <a:rPr lang="ja-JP" altLang="en-US" sz="2000" dirty="0" smtClean="0"/>
              <a:t>小山准教授</a:t>
            </a:r>
            <a:endParaRPr lang="ja-JP" altLang="ja-JP" sz="2000" dirty="0"/>
          </a:p>
          <a:p>
            <a:endParaRPr lang="en-US" altLang="ja-JP" sz="2000" dirty="0" smtClean="0"/>
          </a:p>
          <a:p>
            <a:r>
              <a:rPr lang="ja-JP" altLang="en-US" sz="2000" dirty="0" smtClean="0"/>
              <a:t>３．対象路線　　　：中垣内南田原線</a:t>
            </a:r>
            <a:endParaRPr lang="en-US" altLang="ja-JP" sz="2000" dirty="0"/>
          </a:p>
          <a:p>
            <a:endParaRPr lang="ja-JP" altLang="ja-JP" sz="2000" dirty="0"/>
          </a:p>
          <a:p>
            <a:r>
              <a:rPr lang="ja-JP" altLang="en-US" sz="2000" dirty="0" smtClean="0"/>
              <a:t>４</a:t>
            </a:r>
            <a:r>
              <a:rPr lang="ja-JP" altLang="ja-JP" sz="2000" dirty="0" smtClean="0"/>
              <a:t>．</a:t>
            </a:r>
            <a:r>
              <a:rPr lang="ja-JP" altLang="en-US" sz="2000" dirty="0" smtClean="0"/>
              <a:t>現地確認ルート：　右図のとおり</a:t>
            </a:r>
            <a:endParaRPr lang="en-US" altLang="ja-JP" sz="2000" dirty="0" smtClean="0"/>
          </a:p>
          <a:p>
            <a:endParaRPr lang="en-US" altLang="ja-JP" sz="2000" dirty="0" smtClean="0"/>
          </a:p>
          <a:p>
            <a:r>
              <a:rPr lang="en-US" altLang="ja-JP" sz="2400" dirty="0" smtClean="0"/>
              <a:t>	</a:t>
            </a:r>
            <a:endParaRPr lang="ja-JP" altLang="ja-JP" sz="1600" dirty="0" smtClean="0"/>
          </a:p>
        </p:txBody>
      </p:sp>
      <p:grpSp>
        <p:nvGrpSpPr>
          <p:cNvPr id="2" name="グループ化 1"/>
          <p:cNvGrpSpPr/>
          <p:nvPr/>
        </p:nvGrpSpPr>
        <p:grpSpPr>
          <a:xfrm>
            <a:off x="5069979" y="3074276"/>
            <a:ext cx="3678485" cy="3268779"/>
            <a:chOff x="5004048" y="3074276"/>
            <a:chExt cx="3678485" cy="3268779"/>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209" t="8664" b="12472"/>
            <a:stretch/>
          </p:blipFill>
          <p:spPr bwMode="auto">
            <a:xfrm>
              <a:off x="5004048" y="3074276"/>
              <a:ext cx="3678485" cy="3268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 r="41469" b="-18131"/>
            <a:stretch/>
          </p:blipFill>
          <p:spPr bwMode="auto">
            <a:xfrm>
              <a:off x="5076056" y="6093296"/>
              <a:ext cx="792088"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30"/>
            <p:cNvSpPr txBox="1"/>
            <p:nvPr/>
          </p:nvSpPr>
          <p:spPr>
            <a:xfrm>
              <a:off x="5195362" y="3523645"/>
              <a:ext cx="1282700" cy="368935"/>
            </a:xfrm>
            <a:prstGeom prst="borderCallout2">
              <a:avLst>
                <a:gd name="adj1" fmla="val 31288"/>
                <a:gd name="adj2" fmla="val 103284"/>
                <a:gd name="adj3" fmla="val 34028"/>
                <a:gd name="adj4" fmla="val 126508"/>
                <a:gd name="adj5" fmla="val -54905"/>
                <a:gd name="adj6" fmla="val 142387"/>
              </a:avLst>
            </a:prstGeom>
            <a:solidFill>
              <a:schemeClr val="lt1"/>
            </a:solidFill>
            <a:ln w="28575">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72000" tIns="45720" rIns="72000" bIns="45720" numCol="1" spcCol="0" rtlCol="0" fromWordArt="0" anchor="ctr" anchorCtr="0" forceAA="0" compatLnSpc="1">
              <a:prstTxWarp prst="textNoShape">
                <a:avLst/>
              </a:prstTxWarp>
              <a:noAutofit/>
            </a:bodyPr>
            <a:lstStyle/>
            <a:p>
              <a:pPr algn="just">
                <a:spcAft>
                  <a:spcPts val="0"/>
                </a:spcAft>
              </a:pPr>
              <a:r>
                <a:rPr lang="ja-JP" sz="1100" kern="100" dirty="0">
                  <a:effectLst/>
                  <a:ea typeface="ＭＳ 明朝"/>
                  <a:cs typeface="Times New Roman"/>
                </a:rPr>
                <a:t>枚方土木事務所</a:t>
              </a:r>
            </a:p>
          </p:txBody>
        </p:sp>
        <p:sp>
          <p:nvSpPr>
            <p:cNvPr id="12" name="テキスト ボックス 30"/>
            <p:cNvSpPr txBox="1"/>
            <p:nvPr/>
          </p:nvSpPr>
          <p:spPr>
            <a:xfrm>
              <a:off x="5393270" y="5452046"/>
              <a:ext cx="1282700" cy="368935"/>
            </a:xfrm>
            <a:prstGeom prst="borderCallout2">
              <a:avLst>
                <a:gd name="adj1" fmla="val 31288"/>
                <a:gd name="adj2" fmla="val 103284"/>
                <a:gd name="adj3" fmla="val 34028"/>
                <a:gd name="adj4" fmla="val 126508"/>
                <a:gd name="adj5" fmla="val 133118"/>
                <a:gd name="adj6" fmla="val 180489"/>
              </a:avLst>
            </a:prstGeom>
            <a:solidFill>
              <a:schemeClr val="lt1"/>
            </a:solidFill>
            <a:ln w="28575">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72000" tIns="45720" rIns="72000" bIns="45720" numCol="1" spcCol="0" rtlCol="0" fromWordArt="0" anchor="ctr" anchorCtr="0" forceAA="0" compatLnSpc="1">
              <a:prstTxWarp prst="textNoShape">
                <a:avLst/>
              </a:prstTxWarp>
              <a:noAutofit/>
            </a:bodyPr>
            <a:lstStyle/>
            <a:p>
              <a:pPr algn="just">
                <a:spcAft>
                  <a:spcPts val="0"/>
                </a:spcAft>
              </a:pPr>
              <a:r>
                <a:rPr lang="ja-JP" altLang="en-US" sz="1100" kern="100" dirty="0">
                  <a:ea typeface="ＭＳ 明朝"/>
                  <a:cs typeface="Times New Roman"/>
                </a:rPr>
                <a:t>中垣内南田原線</a:t>
              </a:r>
              <a:endParaRPr lang="ja-JP" sz="1100" kern="100" dirty="0">
                <a:effectLst/>
                <a:ea typeface="ＭＳ 明朝"/>
                <a:cs typeface="Times New Roman"/>
              </a:endParaRPr>
            </a:p>
          </p:txBody>
        </p:sp>
        <p:sp>
          <p:nvSpPr>
            <p:cNvPr id="13" name="円/楕円 12"/>
            <p:cNvSpPr/>
            <p:nvPr/>
          </p:nvSpPr>
          <p:spPr>
            <a:xfrm rot="4258032">
              <a:off x="7650507" y="5846586"/>
              <a:ext cx="155893" cy="237173"/>
            </a:xfrm>
            <a:prstGeom prst="ellipse">
              <a:avLst/>
            </a:prstGeom>
            <a:solidFill>
              <a:srgbClr val="FF0000">
                <a:alpha val="31000"/>
              </a:srgbClr>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4"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２）現地確認の実施概要</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240534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17</a:t>
            </a:fld>
            <a:endParaRPr kumimoji="1" lang="ja-JP" altLang="en-US" dirty="0"/>
          </a:p>
        </p:txBody>
      </p:sp>
      <p:sp>
        <p:nvSpPr>
          <p:cNvPr id="5" name="正方形/長方形 4"/>
          <p:cNvSpPr/>
          <p:nvPr/>
        </p:nvSpPr>
        <p:spPr>
          <a:xfrm>
            <a:off x="971600" y="1340768"/>
            <a:ext cx="7560840" cy="3847207"/>
          </a:xfrm>
          <a:prstGeom prst="rect">
            <a:avLst/>
          </a:prstGeom>
        </p:spPr>
        <p:txBody>
          <a:bodyPr wrap="square">
            <a:spAutoFit/>
          </a:bodyPr>
          <a:lstStyle/>
          <a:p>
            <a:r>
              <a:rPr lang="ja-JP" altLang="ja-JP" sz="2000" dirty="0"/>
              <a:t>１</a:t>
            </a:r>
            <a:r>
              <a:rPr lang="ja-JP" altLang="ja-JP" sz="2000" dirty="0" smtClean="0"/>
              <a:t>．</a:t>
            </a:r>
            <a:r>
              <a:rPr lang="ja-JP" altLang="en-US" sz="2000" dirty="0" smtClean="0"/>
              <a:t>実施日時</a:t>
            </a:r>
            <a:r>
              <a:rPr lang="en-US" altLang="ja-JP" sz="2000" dirty="0" smtClean="0"/>
              <a:t>	</a:t>
            </a:r>
            <a:r>
              <a:rPr lang="ja-JP" altLang="en-US" sz="2000" dirty="0" smtClean="0"/>
              <a:t>：　平成２８年１１月１５日（金）１４時～１７時</a:t>
            </a:r>
            <a:endParaRPr lang="en-US" altLang="ja-JP" sz="2000" dirty="0" smtClean="0"/>
          </a:p>
          <a:p>
            <a:r>
              <a:rPr lang="en-US" altLang="ja-JP" sz="2000" dirty="0"/>
              <a:t>  </a:t>
            </a:r>
            <a:endParaRPr lang="ja-JP" altLang="ja-JP" sz="2000" dirty="0"/>
          </a:p>
          <a:p>
            <a:r>
              <a:rPr lang="ja-JP" altLang="ja-JP" sz="2000" dirty="0"/>
              <a:t>２</a:t>
            </a:r>
            <a:r>
              <a:rPr lang="ja-JP" altLang="ja-JP" sz="2000" dirty="0" smtClean="0"/>
              <a:t>．</a:t>
            </a:r>
            <a:r>
              <a:rPr lang="ja-JP" altLang="en-US" sz="2000" dirty="0" smtClean="0"/>
              <a:t>現地確認者</a:t>
            </a:r>
            <a:r>
              <a:rPr lang="en-US" altLang="ja-JP" sz="2000" dirty="0" smtClean="0"/>
              <a:t>	</a:t>
            </a:r>
            <a:r>
              <a:rPr lang="ja-JP" altLang="en-US" sz="2000" dirty="0" smtClean="0"/>
              <a:t>：　京都大学　岸田准教授</a:t>
            </a:r>
            <a:endParaRPr lang="en-US" altLang="ja-JP" sz="2000" dirty="0" smtClean="0"/>
          </a:p>
          <a:p>
            <a:r>
              <a:rPr lang="en-US" altLang="ja-JP" sz="2000" dirty="0"/>
              <a:t> 	</a:t>
            </a:r>
            <a:r>
              <a:rPr lang="en-US" altLang="ja-JP" sz="2000" dirty="0" smtClean="0"/>
              <a:t>	</a:t>
            </a:r>
            <a:r>
              <a:rPr lang="ja-JP" altLang="en-US" sz="2000" dirty="0" smtClean="0"/>
              <a:t>　　京都</a:t>
            </a:r>
            <a:r>
              <a:rPr lang="ja-JP" altLang="en-US" sz="2000" dirty="0"/>
              <a:t>大学　古川准</a:t>
            </a:r>
            <a:r>
              <a:rPr lang="ja-JP" altLang="en-US" sz="2000" dirty="0" smtClean="0"/>
              <a:t>教授</a:t>
            </a:r>
            <a:endParaRPr lang="en-US" altLang="ja-JP" sz="2000" dirty="0" smtClean="0"/>
          </a:p>
          <a:p>
            <a:r>
              <a:rPr lang="ja-JP" altLang="en-US" sz="2000" dirty="0" smtClean="0"/>
              <a:t>　　　　</a:t>
            </a:r>
            <a:r>
              <a:rPr lang="ja-JP" altLang="en-US" sz="2000" dirty="0"/>
              <a:t>　</a:t>
            </a:r>
            <a:r>
              <a:rPr lang="ja-JP" altLang="en-US" sz="2000" dirty="0" smtClean="0"/>
              <a:t>　　　　　　　　関西</a:t>
            </a:r>
            <a:r>
              <a:rPr lang="ja-JP" altLang="en-US" sz="2000" dirty="0"/>
              <a:t>大学　</a:t>
            </a:r>
            <a:r>
              <a:rPr lang="ja-JP" altLang="en-US" sz="2000" dirty="0" smtClean="0"/>
              <a:t>小山准教授は書面確認（</a:t>
            </a:r>
            <a:r>
              <a:rPr lang="en-US" altLang="ja-JP" sz="2000" dirty="0" smtClean="0"/>
              <a:t>11/10</a:t>
            </a:r>
            <a:r>
              <a:rPr lang="ja-JP" altLang="en-US" sz="2000" dirty="0" smtClean="0"/>
              <a:t>）</a:t>
            </a:r>
            <a:endParaRPr lang="ja-JP" altLang="ja-JP" sz="2000" dirty="0"/>
          </a:p>
          <a:p>
            <a:endParaRPr lang="en-US" altLang="ja-JP" sz="2000" dirty="0" smtClean="0"/>
          </a:p>
          <a:p>
            <a:r>
              <a:rPr lang="ja-JP" altLang="en-US" sz="2000" dirty="0" smtClean="0"/>
              <a:t>３．対象路線　　　：岸和田港塔原線</a:t>
            </a:r>
            <a:endParaRPr lang="en-US" altLang="ja-JP" sz="2000" dirty="0" smtClean="0"/>
          </a:p>
          <a:p>
            <a:r>
              <a:rPr lang="ja-JP" altLang="en-US" sz="2000" dirty="0"/>
              <a:t>　</a:t>
            </a:r>
            <a:r>
              <a:rPr lang="ja-JP" altLang="en-US" sz="2000" dirty="0" smtClean="0"/>
              <a:t>　　　　　　　　　　　岸和田牛滝山貝塚線</a:t>
            </a:r>
            <a:endParaRPr lang="en-US" altLang="ja-JP" sz="2000" dirty="0"/>
          </a:p>
          <a:p>
            <a:endParaRPr lang="ja-JP" altLang="ja-JP" sz="2000" dirty="0"/>
          </a:p>
          <a:p>
            <a:r>
              <a:rPr lang="ja-JP" altLang="en-US" sz="2000" dirty="0" smtClean="0"/>
              <a:t>４</a:t>
            </a:r>
            <a:r>
              <a:rPr lang="ja-JP" altLang="ja-JP" sz="2000" dirty="0" smtClean="0"/>
              <a:t>．</a:t>
            </a:r>
            <a:r>
              <a:rPr lang="ja-JP" altLang="en-US" sz="2000" dirty="0" smtClean="0"/>
              <a:t>現地確認ルート：　右図のとおり</a:t>
            </a:r>
            <a:endParaRPr lang="en-US" altLang="ja-JP" sz="2000" dirty="0" smtClean="0"/>
          </a:p>
          <a:p>
            <a:endParaRPr lang="en-US" altLang="ja-JP" sz="2000" dirty="0" smtClean="0"/>
          </a:p>
          <a:p>
            <a:r>
              <a:rPr lang="en-US" altLang="ja-JP" sz="2400" dirty="0" smtClean="0"/>
              <a:t>	</a:t>
            </a:r>
            <a:endParaRPr lang="ja-JP" altLang="ja-JP" sz="1600" dirty="0" smtClean="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488" t="11407" r="16190" b="2859"/>
          <a:stretch/>
        </p:blipFill>
        <p:spPr bwMode="auto">
          <a:xfrm>
            <a:off x="5796136" y="2924944"/>
            <a:ext cx="3056118" cy="3456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30"/>
          <p:cNvSpPr txBox="1"/>
          <p:nvPr/>
        </p:nvSpPr>
        <p:spPr>
          <a:xfrm>
            <a:off x="7557697" y="3041541"/>
            <a:ext cx="1282700" cy="368935"/>
          </a:xfrm>
          <a:prstGeom prst="borderCallout2">
            <a:avLst>
              <a:gd name="adj1" fmla="val 39033"/>
              <a:gd name="adj2" fmla="val -1419"/>
              <a:gd name="adj3" fmla="val 44355"/>
              <a:gd name="adj4" fmla="val -33145"/>
              <a:gd name="adj5" fmla="val 123236"/>
              <a:gd name="adj6" fmla="val -57365"/>
            </a:avLst>
          </a:prstGeom>
          <a:solidFill>
            <a:schemeClr val="lt1"/>
          </a:solidFill>
          <a:ln w="28575">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72000" tIns="45720" rIns="72000" bIns="45720" numCol="1" spcCol="0" rtlCol="0" fromWordArt="0" anchor="ctr" anchorCtr="0" forceAA="0" compatLnSpc="1">
            <a:prstTxWarp prst="textNoShape">
              <a:avLst/>
            </a:prstTxWarp>
            <a:noAutofit/>
          </a:bodyPr>
          <a:lstStyle/>
          <a:p>
            <a:pPr algn="just">
              <a:spcAft>
                <a:spcPts val="0"/>
              </a:spcAft>
            </a:pPr>
            <a:r>
              <a:rPr lang="ja-JP" altLang="en-US" sz="1100" kern="100" dirty="0" smtClean="0">
                <a:effectLst/>
                <a:ea typeface="ＭＳ 明朝"/>
                <a:cs typeface="Times New Roman"/>
              </a:rPr>
              <a:t>岸和田</a:t>
            </a:r>
            <a:r>
              <a:rPr lang="ja-JP" sz="1100" kern="100" dirty="0" smtClean="0">
                <a:effectLst/>
                <a:ea typeface="ＭＳ 明朝"/>
                <a:cs typeface="Times New Roman"/>
              </a:rPr>
              <a:t>土木</a:t>
            </a:r>
            <a:r>
              <a:rPr lang="ja-JP" sz="1100" kern="100" dirty="0">
                <a:effectLst/>
                <a:ea typeface="ＭＳ 明朝"/>
                <a:cs typeface="Times New Roman"/>
              </a:rPr>
              <a:t>事務所</a:t>
            </a:r>
          </a:p>
        </p:txBody>
      </p:sp>
      <p:sp>
        <p:nvSpPr>
          <p:cNvPr id="16" name="円/楕円 15"/>
          <p:cNvSpPr/>
          <p:nvPr/>
        </p:nvSpPr>
        <p:spPr>
          <a:xfrm rot="4541256">
            <a:off x="7360240" y="4818552"/>
            <a:ext cx="329683" cy="139770"/>
          </a:xfrm>
          <a:prstGeom prst="ellipse">
            <a:avLst/>
          </a:prstGeom>
          <a:solidFill>
            <a:srgbClr val="FF0000">
              <a:alpha val="31000"/>
            </a:srgbClr>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 name="フリーフォーム 5"/>
          <p:cNvSpPr/>
          <p:nvPr/>
        </p:nvSpPr>
        <p:spPr>
          <a:xfrm>
            <a:off x="6785387" y="3604037"/>
            <a:ext cx="752475" cy="1181100"/>
          </a:xfrm>
          <a:custGeom>
            <a:avLst/>
            <a:gdLst>
              <a:gd name="connsiteX0" fmla="*/ 0 w 752475"/>
              <a:gd name="connsiteY0" fmla="*/ 0 h 1181100"/>
              <a:gd name="connsiteX1" fmla="*/ 95250 w 752475"/>
              <a:gd name="connsiteY1" fmla="*/ 228600 h 1181100"/>
              <a:gd name="connsiteX2" fmla="*/ 323850 w 752475"/>
              <a:gd name="connsiteY2" fmla="*/ 352425 h 1181100"/>
              <a:gd name="connsiteX3" fmla="*/ 514350 w 752475"/>
              <a:gd name="connsiteY3" fmla="*/ 552450 h 1181100"/>
              <a:gd name="connsiteX4" fmla="*/ 714375 w 752475"/>
              <a:gd name="connsiteY4" fmla="*/ 904875 h 1181100"/>
              <a:gd name="connsiteX5" fmla="*/ 752475 w 752475"/>
              <a:gd name="connsiteY5" fmla="*/ 1133475 h 1181100"/>
              <a:gd name="connsiteX6" fmla="*/ 723900 w 752475"/>
              <a:gd name="connsiteY6"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475" h="1181100">
                <a:moveTo>
                  <a:pt x="0" y="0"/>
                </a:moveTo>
                <a:lnTo>
                  <a:pt x="95250" y="228600"/>
                </a:lnTo>
                <a:lnTo>
                  <a:pt x="323850" y="352425"/>
                </a:lnTo>
                <a:lnTo>
                  <a:pt x="514350" y="552450"/>
                </a:lnTo>
                <a:lnTo>
                  <a:pt x="714375" y="904875"/>
                </a:lnTo>
                <a:lnTo>
                  <a:pt x="752475" y="1133475"/>
                </a:lnTo>
                <a:lnTo>
                  <a:pt x="723900" y="1181100"/>
                </a:ln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30"/>
          <p:cNvSpPr txBox="1"/>
          <p:nvPr/>
        </p:nvSpPr>
        <p:spPr>
          <a:xfrm>
            <a:off x="5809580" y="4428217"/>
            <a:ext cx="1282700" cy="368935"/>
          </a:xfrm>
          <a:prstGeom prst="borderCallout2">
            <a:avLst>
              <a:gd name="adj1" fmla="val 31288"/>
              <a:gd name="adj2" fmla="val 103284"/>
              <a:gd name="adj3" fmla="val 34028"/>
              <a:gd name="adj4" fmla="val 115369"/>
              <a:gd name="adj5" fmla="val 89228"/>
              <a:gd name="adj6" fmla="val 126281"/>
            </a:avLst>
          </a:prstGeom>
          <a:solidFill>
            <a:schemeClr val="lt1"/>
          </a:solidFill>
          <a:ln w="28575">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72000" tIns="45720" rIns="72000" bIns="45720" numCol="1" spcCol="0" rtlCol="0" fromWordArt="0" anchor="ctr" anchorCtr="0" forceAA="0" compatLnSpc="1">
            <a:prstTxWarp prst="textNoShape">
              <a:avLst/>
            </a:prstTxWarp>
            <a:noAutofit/>
          </a:bodyPr>
          <a:lstStyle/>
          <a:p>
            <a:pPr algn="just">
              <a:spcAft>
                <a:spcPts val="0"/>
              </a:spcAft>
            </a:pPr>
            <a:r>
              <a:rPr lang="ja-JP" altLang="en-US" sz="1100" kern="100" dirty="0" smtClean="0">
                <a:ea typeface="ＭＳ 明朝"/>
                <a:cs typeface="Times New Roman"/>
              </a:rPr>
              <a:t>①岸和田港塔原線</a:t>
            </a:r>
            <a:endParaRPr lang="ja-JP" sz="1100" kern="100" dirty="0">
              <a:effectLst/>
              <a:ea typeface="ＭＳ 明朝"/>
              <a:cs typeface="Times New Roman"/>
            </a:endParaRPr>
          </a:p>
        </p:txBody>
      </p:sp>
      <p:sp>
        <p:nvSpPr>
          <p:cNvPr id="18" name="テキスト ボックス 30"/>
          <p:cNvSpPr txBox="1"/>
          <p:nvPr/>
        </p:nvSpPr>
        <p:spPr>
          <a:xfrm>
            <a:off x="5868144" y="5628235"/>
            <a:ext cx="1623095" cy="368935"/>
          </a:xfrm>
          <a:prstGeom prst="borderCallout2">
            <a:avLst>
              <a:gd name="adj1" fmla="val 31288"/>
              <a:gd name="adj2" fmla="val 103284"/>
              <a:gd name="adj3" fmla="val 32419"/>
              <a:gd name="adj4" fmla="val 119549"/>
              <a:gd name="adj5" fmla="val -23301"/>
              <a:gd name="adj6" fmla="val 138263"/>
            </a:avLst>
          </a:prstGeom>
          <a:solidFill>
            <a:schemeClr val="lt1"/>
          </a:solidFill>
          <a:ln w="28575">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72000" tIns="45720" rIns="72000" bIns="45720" numCol="1" spcCol="0" rtlCol="0" fromWordArt="0" anchor="ctr" anchorCtr="0" forceAA="0" compatLnSpc="1">
            <a:prstTxWarp prst="textNoShape">
              <a:avLst/>
            </a:prstTxWarp>
            <a:noAutofit/>
          </a:bodyPr>
          <a:lstStyle/>
          <a:p>
            <a:pPr algn="just">
              <a:spcAft>
                <a:spcPts val="0"/>
              </a:spcAft>
            </a:pPr>
            <a:r>
              <a:rPr lang="ja-JP" altLang="en-US" sz="1100" kern="100" smtClean="0">
                <a:ea typeface="ＭＳ 明朝"/>
                <a:cs typeface="Times New Roman"/>
              </a:rPr>
              <a:t>②岸和田</a:t>
            </a:r>
            <a:r>
              <a:rPr lang="ja-JP" altLang="en-US" sz="1100" kern="100" dirty="0" smtClean="0">
                <a:ea typeface="ＭＳ 明朝"/>
                <a:cs typeface="Times New Roman"/>
              </a:rPr>
              <a:t>牛滝山貝塚線</a:t>
            </a:r>
            <a:endParaRPr lang="ja-JP" sz="1100" kern="100" dirty="0">
              <a:effectLst/>
              <a:ea typeface="ＭＳ 明朝"/>
              <a:cs typeface="Times New Roman"/>
            </a:endParaRPr>
          </a:p>
        </p:txBody>
      </p:sp>
      <p:sp>
        <p:nvSpPr>
          <p:cNvPr id="7" name="フリーフォーム 6"/>
          <p:cNvSpPr/>
          <p:nvPr/>
        </p:nvSpPr>
        <p:spPr>
          <a:xfrm>
            <a:off x="7564582" y="5058888"/>
            <a:ext cx="534389" cy="261257"/>
          </a:xfrm>
          <a:custGeom>
            <a:avLst/>
            <a:gdLst>
              <a:gd name="connsiteX0" fmla="*/ 0 w 534389"/>
              <a:gd name="connsiteY0" fmla="*/ 0 h 261257"/>
              <a:gd name="connsiteX1" fmla="*/ 201880 w 534389"/>
              <a:gd name="connsiteY1" fmla="*/ 77190 h 261257"/>
              <a:gd name="connsiteX2" fmla="*/ 391886 w 534389"/>
              <a:gd name="connsiteY2" fmla="*/ 213756 h 261257"/>
              <a:gd name="connsiteX3" fmla="*/ 415636 w 534389"/>
              <a:gd name="connsiteY3" fmla="*/ 261257 h 261257"/>
              <a:gd name="connsiteX4" fmla="*/ 534389 w 534389"/>
              <a:gd name="connsiteY4" fmla="*/ 255320 h 2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89" h="261257">
                <a:moveTo>
                  <a:pt x="0" y="0"/>
                </a:moveTo>
                <a:lnTo>
                  <a:pt x="201880" y="77190"/>
                </a:lnTo>
                <a:lnTo>
                  <a:pt x="391886" y="213756"/>
                </a:lnTo>
                <a:lnTo>
                  <a:pt x="415636" y="261257"/>
                </a:lnTo>
                <a:lnTo>
                  <a:pt x="534389" y="255320"/>
                </a:ln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円/楕円 19"/>
          <p:cNvSpPr/>
          <p:nvPr/>
        </p:nvSpPr>
        <p:spPr>
          <a:xfrm rot="5400000">
            <a:off x="7971767" y="5244592"/>
            <a:ext cx="329256" cy="216026"/>
          </a:xfrm>
          <a:prstGeom prst="ellipse">
            <a:avLst/>
          </a:prstGeom>
          <a:solidFill>
            <a:srgbClr val="FF0000">
              <a:alpha val="31000"/>
            </a:srgbClr>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8502" y="6210084"/>
            <a:ext cx="647700"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２）現地確認の実施概要</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428627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sp>
        <p:nvSpPr>
          <p:cNvPr id="5" name="正方形/長方形 4"/>
          <p:cNvSpPr/>
          <p:nvPr/>
        </p:nvSpPr>
        <p:spPr>
          <a:xfrm>
            <a:off x="1187624" y="1268760"/>
            <a:ext cx="7416824" cy="5078313"/>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ja-JP" dirty="0"/>
              <a:t>○路線名</a:t>
            </a:r>
            <a:r>
              <a:rPr lang="en-US" altLang="ja-JP" dirty="0"/>
              <a:t>	</a:t>
            </a:r>
            <a:r>
              <a:rPr lang="ja-JP" altLang="ja-JP" dirty="0"/>
              <a:t>：　園部能勢線</a:t>
            </a:r>
          </a:p>
          <a:p>
            <a:r>
              <a:rPr lang="ja-JP" altLang="en-US" dirty="0" smtClean="0"/>
              <a:t>　　</a:t>
            </a:r>
            <a:r>
              <a:rPr lang="ja-JP" altLang="ja-JP" dirty="0" smtClean="0"/>
              <a:t>○</a:t>
            </a:r>
            <a:r>
              <a:rPr lang="ja-JP" altLang="ja-JP" dirty="0"/>
              <a:t>対象区間</a:t>
            </a:r>
            <a:r>
              <a:rPr lang="en-US" altLang="ja-JP" dirty="0"/>
              <a:t>	</a:t>
            </a:r>
            <a:r>
              <a:rPr lang="ja-JP" altLang="ja-JP" dirty="0"/>
              <a:t>：　能勢町宿野～京都府亀岡市畑野町広野（延長</a:t>
            </a:r>
            <a:r>
              <a:rPr lang="en-US" altLang="ja-JP" dirty="0"/>
              <a:t>2.8km</a:t>
            </a:r>
            <a:r>
              <a:rPr lang="ja-JP" altLang="ja-JP" dirty="0"/>
              <a:t>）</a:t>
            </a:r>
          </a:p>
          <a:p>
            <a:r>
              <a:rPr lang="ja-JP" altLang="en-US" dirty="0" smtClean="0"/>
              <a:t>　　</a:t>
            </a:r>
            <a:r>
              <a:rPr lang="ja-JP" altLang="ja-JP" dirty="0" smtClean="0"/>
              <a:t>○</a:t>
            </a:r>
            <a:r>
              <a:rPr lang="ja-JP" altLang="ja-JP" dirty="0"/>
              <a:t>交通量</a:t>
            </a:r>
            <a:r>
              <a:rPr lang="en-US" altLang="ja-JP" dirty="0"/>
              <a:t>	</a:t>
            </a:r>
            <a:r>
              <a:rPr lang="ja-JP" altLang="ja-JP" dirty="0"/>
              <a:t>：　</a:t>
            </a:r>
            <a:r>
              <a:rPr lang="en-US" altLang="ja-JP" dirty="0"/>
              <a:t>3,473</a:t>
            </a:r>
            <a:r>
              <a:rPr lang="ja-JP" altLang="ja-JP" dirty="0"/>
              <a:t>台</a:t>
            </a:r>
            <a:r>
              <a:rPr lang="en-US" altLang="ja-JP" dirty="0"/>
              <a:t>/24h</a:t>
            </a:r>
            <a:r>
              <a:rPr lang="ja-JP" altLang="ja-JP" dirty="0"/>
              <a:t>（</a:t>
            </a:r>
            <a:r>
              <a:rPr lang="en-US" altLang="ja-JP" dirty="0"/>
              <a:t>H22</a:t>
            </a:r>
            <a:r>
              <a:rPr lang="ja-JP" altLang="ja-JP" dirty="0"/>
              <a:t>年度道路交通センサス）</a:t>
            </a:r>
          </a:p>
          <a:p>
            <a:r>
              <a:rPr lang="ja-JP" altLang="en-US" dirty="0" smtClean="0"/>
              <a:t>　　</a:t>
            </a:r>
            <a:r>
              <a:rPr lang="ja-JP" altLang="ja-JP" dirty="0" smtClean="0"/>
              <a:t>○</a:t>
            </a:r>
            <a:r>
              <a:rPr lang="ja-JP" altLang="ja-JP" dirty="0"/>
              <a:t>規制基準</a:t>
            </a:r>
            <a:r>
              <a:rPr lang="en-US" altLang="ja-JP" dirty="0"/>
              <a:t>	</a:t>
            </a:r>
            <a:r>
              <a:rPr lang="ja-JP" altLang="ja-JP" dirty="0"/>
              <a:t>：　通行止め連続雨量</a:t>
            </a:r>
            <a:r>
              <a:rPr lang="en-US" altLang="ja-JP" dirty="0"/>
              <a:t>150mm</a:t>
            </a:r>
            <a:r>
              <a:rPr lang="ja-JP" altLang="ja-JP" dirty="0"/>
              <a:t>（通行注意</a:t>
            </a:r>
            <a:r>
              <a:rPr lang="en-US" altLang="ja-JP" dirty="0"/>
              <a:t>100mm</a:t>
            </a:r>
            <a:r>
              <a:rPr lang="ja-JP" altLang="ja-JP" dirty="0"/>
              <a:t>）</a:t>
            </a:r>
          </a:p>
          <a:p>
            <a:r>
              <a:rPr lang="ja-JP" altLang="en-US" dirty="0" smtClean="0"/>
              <a:t>　　</a:t>
            </a:r>
            <a:r>
              <a:rPr lang="ja-JP" altLang="ja-JP" dirty="0" smtClean="0"/>
              <a:t>○指</a:t>
            </a:r>
            <a:r>
              <a:rPr lang="ja-JP" altLang="ja-JP" dirty="0"/>
              <a:t>定年度</a:t>
            </a:r>
            <a:r>
              <a:rPr lang="en-US" altLang="ja-JP" dirty="0"/>
              <a:t>	</a:t>
            </a:r>
            <a:r>
              <a:rPr lang="ja-JP" altLang="ja-JP" dirty="0"/>
              <a:t>：　昭和</a:t>
            </a:r>
            <a:r>
              <a:rPr lang="en-US" altLang="ja-JP" dirty="0"/>
              <a:t>46</a:t>
            </a:r>
            <a:r>
              <a:rPr lang="ja-JP" altLang="ja-JP" dirty="0"/>
              <a:t>年度</a:t>
            </a:r>
          </a:p>
          <a:p>
            <a:r>
              <a:rPr lang="en-US" altLang="ja-JP" dirty="0"/>
              <a:t>  </a:t>
            </a:r>
            <a:endParaRPr lang="ja-JP" altLang="ja-JP"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a:p>
          <a:p>
            <a:endParaRPr lang="en-US" altLang="ja-JP" dirty="0" smtClean="0"/>
          </a:p>
          <a:p>
            <a:endParaRPr lang="en-US" altLang="ja-JP" dirty="0" smtClean="0"/>
          </a:p>
          <a:p>
            <a:endParaRPr lang="en-US" altLang="ja-JP" dirty="0"/>
          </a:p>
          <a:p>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graphicFrame>
        <p:nvGraphicFramePr>
          <p:cNvPr id="2" name="表 1"/>
          <p:cNvGraphicFramePr>
            <a:graphicFrameLocks noGrp="1"/>
          </p:cNvGraphicFramePr>
          <p:nvPr>
            <p:extLst>
              <p:ext uri="{D42A27DB-BD31-4B8C-83A1-F6EECF244321}">
                <p14:modId xmlns:p14="http://schemas.microsoft.com/office/powerpoint/2010/main" val="599213455"/>
              </p:ext>
            </p:extLst>
          </p:nvPr>
        </p:nvGraphicFramePr>
        <p:xfrm>
          <a:off x="1547664" y="3514656"/>
          <a:ext cx="6912768" cy="1097280"/>
        </p:xfrm>
        <a:graphic>
          <a:graphicData uri="http://schemas.openxmlformats.org/drawingml/2006/table">
            <a:tbl>
              <a:tblPr firstRow="1" firstCol="1" bandRow="1">
                <a:tableStyleId>{5C22544A-7EE6-4342-B048-85BDC9FD1C3A}</a:tableStyleId>
              </a:tblPr>
              <a:tblGrid>
                <a:gridCol w="2304256"/>
                <a:gridCol w="2304256"/>
                <a:gridCol w="2304256"/>
              </a:tblGrid>
              <a:tr h="270686">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連続雨量（宿野三区）</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災害履歴</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a:effectLst/>
                        </a:rPr>
                        <a:t>H25.9.15</a:t>
                      </a:r>
                      <a:r>
                        <a:rPr lang="ja-JP" sz="1800" kern="100" dirty="0">
                          <a:effectLst/>
                        </a:rPr>
                        <a:t>～</a:t>
                      </a:r>
                      <a:r>
                        <a:rPr lang="en-US" sz="1800" kern="100" dirty="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242mm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a:effectLst/>
                        </a:rPr>
                        <a:t>H26.8.16</a:t>
                      </a:r>
                      <a:r>
                        <a:rPr lang="ja-JP" sz="1800" kern="100">
                          <a:effectLst/>
                        </a:rPr>
                        <a:t>～</a:t>
                      </a:r>
                      <a:r>
                        <a:rPr lang="en-US" sz="1800" kern="100">
                          <a:effectLst/>
                        </a:rPr>
                        <a:t>17</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162mm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altLang="ja-JP" sz="1800" kern="100" dirty="0" smtClean="0">
                          <a:effectLst/>
                        </a:rPr>
                        <a:t>災害</a:t>
                      </a:r>
                      <a:r>
                        <a:rPr lang="ja-JP" sz="1800" kern="100" dirty="0" smtClean="0">
                          <a:effectLst/>
                        </a:rPr>
                        <a:t>なし</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a:effectLst/>
                        </a:rPr>
                        <a:t>H27.7.17</a:t>
                      </a:r>
                      <a:r>
                        <a:rPr lang="ja-JP" sz="1800" kern="100" dirty="0">
                          <a:effectLst/>
                        </a:rPr>
                        <a:t>～</a:t>
                      </a:r>
                      <a:r>
                        <a:rPr lang="en-US" sz="1800" kern="100" dirty="0">
                          <a:effectLst/>
                        </a:rPr>
                        <a:t>18</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221mm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1799808318"/>
              </p:ext>
            </p:extLst>
          </p:nvPr>
        </p:nvGraphicFramePr>
        <p:xfrm>
          <a:off x="1549107" y="5544656"/>
          <a:ext cx="6911325" cy="548640"/>
        </p:xfrm>
        <a:graphic>
          <a:graphicData uri="http://schemas.openxmlformats.org/drawingml/2006/table">
            <a:tbl>
              <a:tblPr firstRow="1" firstCol="1" bandRow="1">
                <a:tableStyleId>{5C22544A-7EE6-4342-B048-85BDC9FD1C3A}</a:tableStyleId>
              </a:tblPr>
              <a:tblGrid>
                <a:gridCol w="2303775"/>
                <a:gridCol w="2303775"/>
                <a:gridCol w="2303775"/>
              </a:tblGrid>
              <a:tr h="233680">
                <a:tc>
                  <a:txBody>
                    <a:bodyPr/>
                    <a:lstStyle/>
                    <a:p>
                      <a:pPr algn="ctr">
                        <a:spcAft>
                          <a:spcPts val="0"/>
                        </a:spcAft>
                      </a:pPr>
                      <a:r>
                        <a:rPr lang="ja-JP" sz="1800" kern="100" dirty="0">
                          <a:effectLst/>
                        </a:rPr>
                        <a:t>規制実施日時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経験雨量（連続雨量）</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見直し基準雨量</a:t>
                      </a:r>
                      <a:endParaRPr lang="ja-JP" sz="1800" kern="100" dirty="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dirty="0">
                          <a:effectLst/>
                        </a:rPr>
                        <a:t>H25.9.16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242mm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210mm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9" name="正方形/長方形 8"/>
          <p:cNvSpPr/>
          <p:nvPr/>
        </p:nvSpPr>
        <p:spPr>
          <a:xfrm>
            <a:off x="1547664" y="6042774"/>
            <a:ext cx="7344308" cy="338554"/>
          </a:xfrm>
          <a:prstGeom prst="rect">
            <a:avLst/>
          </a:prstGeom>
        </p:spPr>
        <p:txBody>
          <a:bodyPr wrap="square">
            <a:spAutoFit/>
          </a:bodyPr>
          <a:lstStyle/>
          <a:p>
            <a:r>
              <a:rPr lang="ja-JP" altLang="ja-JP" sz="1600" dirty="0"/>
              <a:t>※雨量観測所　宿野三区（観測所からの距離１．６ｋｍ〔最長</a:t>
            </a:r>
            <a:r>
              <a:rPr lang="en-US" altLang="ja-JP" sz="1600" dirty="0"/>
              <a:t>2.8km</a:t>
            </a:r>
            <a:r>
              <a:rPr lang="ja-JP" altLang="ja-JP" sz="1600" dirty="0" err="1"/>
              <a:t>、</a:t>
            </a:r>
            <a:r>
              <a:rPr lang="ja-JP" altLang="ja-JP" sz="1600" dirty="0"/>
              <a:t>最短</a:t>
            </a:r>
            <a:r>
              <a:rPr lang="en-US" altLang="ja-JP" sz="1600" dirty="0"/>
              <a:t>0.8km</a:t>
            </a:r>
            <a:r>
              <a:rPr lang="ja-JP" altLang="ja-JP" sz="1600" dirty="0"/>
              <a:t>〕</a:t>
            </a:r>
            <a:r>
              <a:rPr lang="ja-JP" altLang="ja-JP" sz="1600" dirty="0" smtClean="0"/>
              <a:t>）</a:t>
            </a:r>
            <a:endParaRPr lang="ja-JP" altLang="ja-JP" sz="1600" dirty="0"/>
          </a:p>
        </p:txBody>
      </p:sp>
      <p:sp>
        <p:nvSpPr>
          <p:cNvPr id="12" name="正方形/長方形 11"/>
          <p:cNvSpPr/>
          <p:nvPr/>
        </p:nvSpPr>
        <p:spPr>
          <a:xfrm>
            <a:off x="1547664" y="4581128"/>
            <a:ext cx="7344308" cy="338554"/>
          </a:xfrm>
          <a:prstGeom prst="rect">
            <a:avLst/>
          </a:prstGeom>
        </p:spPr>
        <p:txBody>
          <a:bodyPr wrap="square">
            <a:spAutoFit/>
          </a:bodyPr>
          <a:lstStyle/>
          <a:p>
            <a:r>
              <a:rPr lang="ja-JP" altLang="ja-JP" sz="1600" dirty="0" smtClean="0"/>
              <a:t>※</a:t>
            </a:r>
            <a:r>
              <a:rPr lang="ja-JP" altLang="en-US" sz="1600" dirty="0" smtClean="0"/>
              <a:t>規制基準雨量以下の降雨でも災害履歴なし</a:t>
            </a:r>
            <a:endParaRPr lang="ja-JP" altLang="ja-JP" sz="1600" dirty="0"/>
          </a:p>
        </p:txBody>
      </p:sp>
      <p:sp>
        <p:nvSpPr>
          <p:cNvPr id="13"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３）現地確認結果（園部能勢線）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8741817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67852"/>
            <a:ext cx="8026179" cy="483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３）現地確認結果（園部能勢線）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728829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5220072" y="6338348"/>
            <a:ext cx="3505200" cy="365760"/>
          </a:xfrm>
        </p:spPr>
        <p:txBody>
          <a:bodyPr/>
          <a:lstStyle/>
          <a:p>
            <a:r>
              <a:rPr kumimoji="1" lang="ja-JP" altLang="en-US" smtClean="0"/>
              <a:t>資料５－１</a:t>
            </a:r>
            <a:endParaRPr kumimoji="1" lang="ja-JP" altLang="en-US" dirty="0"/>
          </a:p>
        </p:txBody>
      </p:sp>
      <p:sp>
        <p:nvSpPr>
          <p:cNvPr id="17" name="テキスト ボックス 16"/>
          <p:cNvSpPr txBox="1"/>
          <p:nvPr/>
        </p:nvSpPr>
        <p:spPr>
          <a:xfrm>
            <a:off x="971600" y="1268760"/>
            <a:ext cx="7704856" cy="4247317"/>
          </a:xfrm>
          <a:prstGeom prst="rect">
            <a:avLst/>
          </a:prstGeom>
          <a:noFill/>
        </p:spPr>
        <p:txBody>
          <a:bodyPr wrap="square" rtlCol="0">
            <a:spAutoFit/>
          </a:bodyPr>
          <a:lstStyle/>
          <a:p>
            <a:pPr>
              <a:lnSpc>
                <a:spcPct val="150000"/>
              </a:lnSpc>
            </a:pPr>
            <a:r>
              <a:rPr lang="ja-JP" altLang="en-US" sz="3600" dirty="0" smtClean="0">
                <a:latin typeface="HGSｺﾞｼｯｸM" panose="020B0600000000000000" pitchFamily="50" charset="-128"/>
                <a:ea typeface="HGSｺﾞｼｯｸM" panose="020B0600000000000000" pitchFamily="50" charset="-128"/>
              </a:rPr>
              <a:t>１．はじめに</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．規制区間の解除（緩和）の方針</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３．現地確認の実施</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４．規制区間の範囲の見直し</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５．まとめ</a:t>
            </a:r>
            <a:endParaRPr lang="ja-JP" altLang="en-US" sz="36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Tree>
    <p:extLst>
      <p:ext uri="{BB962C8B-B14F-4D97-AF65-F5344CB8AC3E}">
        <p14:creationId xmlns:p14="http://schemas.microsoft.com/office/powerpoint/2010/main" val="25005308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79418"/>
            <a:ext cx="7831196" cy="485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円/楕円 5"/>
          <p:cNvSpPr/>
          <p:nvPr/>
        </p:nvSpPr>
        <p:spPr>
          <a:xfrm rot="21002347">
            <a:off x="1612180" y="4495158"/>
            <a:ext cx="1080120" cy="44666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763688" y="5036493"/>
            <a:ext cx="1620957" cy="584775"/>
          </a:xfrm>
          <a:prstGeom prst="rect">
            <a:avLst/>
          </a:prstGeom>
          <a:solidFill>
            <a:schemeClr val="bg1"/>
          </a:solidFill>
          <a:ln>
            <a:solidFill>
              <a:schemeClr val="tx1"/>
            </a:solidFill>
            <a:prstDash val="solid"/>
          </a:ln>
        </p:spPr>
        <p:txBody>
          <a:bodyPr wrap="none" rtlCol="0">
            <a:spAutoFit/>
          </a:bodyPr>
          <a:lstStyle/>
          <a:p>
            <a:r>
              <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要対策箇所＋</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カルテ対応箇所</a:t>
            </a:r>
          </a:p>
        </p:txBody>
      </p:sp>
      <p:sp>
        <p:nvSpPr>
          <p:cNvPr id="12" name="円/楕円 11"/>
          <p:cNvSpPr/>
          <p:nvPr/>
        </p:nvSpPr>
        <p:spPr>
          <a:xfrm>
            <a:off x="3923928" y="3573016"/>
            <a:ext cx="675238" cy="44666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427984" y="4076482"/>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Ｂカルテ対応箇所</a:t>
            </a:r>
          </a:p>
        </p:txBody>
      </p:sp>
      <p:cxnSp>
        <p:nvCxnSpPr>
          <p:cNvPr id="7" name="直線コネクタ 6"/>
          <p:cNvCxnSpPr/>
          <p:nvPr/>
        </p:nvCxnSpPr>
        <p:spPr>
          <a:xfrm flipV="1">
            <a:off x="957952" y="2780928"/>
            <a:ext cx="0" cy="217893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8028384" y="2780928"/>
            <a:ext cx="0" cy="7200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957952" y="2996952"/>
            <a:ext cx="7070432" cy="1"/>
          </a:xfrm>
          <a:prstGeom prst="line">
            <a:avLst/>
          </a:prstGeom>
          <a:ln w="571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4071712" y="2578552"/>
            <a:ext cx="1217000" cy="400110"/>
          </a:xfrm>
          <a:prstGeom prst="rect">
            <a:avLst/>
          </a:prstGeom>
          <a:noFill/>
          <a:ln>
            <a:noFill/>
            <a:prstDash val="solid"/>
          </a:ln>
        </p:spPr>
        <p:txBody>
          <a:bodyPr wrap="none" rtlCol="0">
            <a:spAutoFit/>
          </a:bodyPr>
          <a:lstStyle/>
          <a:p>
            <a:r>
              <a:rPr kumimoji="1" lang="ja-JP" altLang="en-US" sz="2000" b="1" dirty="0" smtClean="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規制区間</a:t>
            </a:r>
          </a:p>
        </p:txBody>
      </p:sp>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 r="41469" b="-18131"/>
          <a:stretch/>
        </p:blipFill>
        <p:spPr bwMode="auto">
          <a:xfrm>
            <a:off x="7668344" y="6093296"/>
            <a:ext cx="792088"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３）現地確認結果（園部能勢線）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0763526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pic>
        <p:nvPicPr>
          <p:cNvPr id="1331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287" b="17287"/>
          <a:stretch/>
        </p:blipFill>
        <p:spPr bwMode="auto">
          <a:xfrm>
            <a:off x="467544" y="1487334"/>
            <a:ext cx="3333840" cy="250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10000ws200594\H\【１９】都市基盤施設維持管理審議会\H28年度\●異常気象時事前通行規制区間関連\160912_現地確認写真\園部能勢線\P912005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526" r="21936" b="6526"/>
          <a:stretch/>
        </p:blipFill>
        <p:spPr bwMode="auto">
          <a:xfrm>
            <a:off x="4096198" y="1583877"/>
            <a:ext cx="3205804" cy="2493195"/>
          </a:xfrm>
          <a:prstGeom prst="rect">
            <a:avLst/>
          </a:prstGeom>
          <a:noFill/>
          <a:extLst>
            <a:ext uri="{909E8E84-426E-40DD-AFC4-6F175D3DCCD1}">
              <a14:hiddenFill xmlns:a14="http://schemas.microsoft.com/office/drawing/2010/main">
                <a:solidFill>
                  <a:srgbClr val="FFFFFF"/>
                </a:solidFill>
              </a14:hiddenFill>
            </a:ext>
          </a:extLst>
        </p:spPr>
      </p:pic>
      <p:sp>
        <p:nvSpPr>
          <p:cNvPr id="6" name="円/楕円 5"/>
          <p:cNvSpPr/>
          <p:nvPr/>
        </p:nvSpPr>
        <p:spPr>
          <a:xfrm>
            <a:off x="4801532" y="1610036"/>
            <a:ext cx="2083958" cy="208395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319266" y="3861048"/>
            <a:ext cx="1620957"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斜面自体は安定</a:t>
            </a:r>
          </a:p>
        </p:txBody>
      </p:sp>
      <p:sp>
        <p:nvSpPr>
          <p:cNvPr id="17" name="テキスト ボックス 16"/>
          <p:cNvSpPr txBox="1"/>
          <p:nvPr/>
        </p:nvSpPr>
        <p:spPr>
          <a:xfrm>
            <a:off x="6012160" y="3737937"/>
            <a:ext cx="3057247" cy="584775"/>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転</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石が堆積</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⇒道路への流出防止対策が必要</a:t>
            </a:r>
          </a:p>
        </p:txBody>
      </p:sp>
      <p:pic>
        <p:nvPicPr>
          <p:cNvPr id="2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2248" y="4199602"/>
            <a:ext cx="3339912" cy="2504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テキスト ボックス 22"/>
          <p:cNvSpPr txBox="1"/>
          <p:nvPr/>
        </p:nvSpPr>
        <p:spPr>
          <a:xfrm>
            <a:off x="5148064" y="5406315"/>
            <a:ext cx="3262432" cy="830997"/>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吹付から植生が散見</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⇒構造物に変状が懸念されれば、</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撤去が必要</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円/楕円 23"/>
          <p:cNvSpPr/>
          <p:nvPr/>
        </p:nvSpPr>
        <p:spPr>
          <a:xfrm>
            <a:off x="3575208" y="5104510"/>
            <a:ext cx="1041979" cy="104197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３）現地確認結果（園部能勢線）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747296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782" b="11782"/>
          <a:stretch/>
        </p:blipFill>
        <p:spPr bwMode="auto">
          <a:xfrm>
            <a:off x="873374" y="3823879"/>
            <a:ext cx="3334465" cy="250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4234" y="3838731"/>
            <a:ext cx="3296271" cy="2472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4132" y="1195216"/>
            <a:ext cx="3383551" cy="2537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sp>
        <p:nvSpPr>
          <p:cNvPr id="6" name="円/楕円 5"/>
          <p:cNvSpPr/>
          <p:nvPr/>
        </p:nvSpPr>
        <p:spPr>
          <a:xfrm rot="1109376">
            <a:off x="4334389" y="2531030"/>
            <a:ext cx="2217396" cy="97441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rot="21413320">
            <a:off x="4443741" y="4544581"/>
            <a:ext cx="3430459" cy="106050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465892" y="5741015"/>
            <a:ext cx="3057247"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落石防護柵のネットに損傷あり</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⇒ネットの補修が必要</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円/楕円 19"/>
          <p:cNvSpPr/>
          <p:nvPr/>
        </p:nvSpPr>
        <p:spPr>
          <a:xfrm rot="19705761">
            <a:off x="667409" y="4456606"/>
            <a:ext cx="3088501" cy="114545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51520" y="3420289"/>
            <a:ext cx="3057247" cy="584775"/>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転石が散見</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⇒道路への落石防止対策が必要</a:t>
            </a:r>
          </a:p>
        </p:txBody>
      </p:sp>
      <p:sp>
        <p:nvSpPr>
          <p:cNvPr id="22" name="テキスト ボックス 21"/>
          <p:cNvSpPr txBox="1"/>
          <p:nvPr/>
        </p:nvSpPr>
        <p:spPr>
          <a:xfrm>
            <a:off x="5465892" y="1581402"/>
            <a:ext cx="3467616"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倒木が道路側に落下する可能性あり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⇒撤去等の対策が必要</a:t>
            </a:r>
          </a:p>
        </p:txBody>
      </p:sp>
      <p:sp>
        <p:nvSpPr>
          <p:cNvPr id="17"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３）現地確認結果（園部能勢線）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8625106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5657" y="2160468"/>
            <a:ext cx="4032808" cy="302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158949"/>
            <a:ext cx="4044719" cy="303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現地状況写真（Ｂ）</a:t>
            </a:r>
            <a:endParaRPr lang="ja-JP" altLang="ja-JP" dirty="0"/>
          </a:p>
        </p:txBody>
      </p:sp>
      <p:sp>
        <p:nvSpPr>
          <p:cNvPr id="15" name="円/楕円 14"/>
          <p:cNvSpPr/>
          <p:nvPr/>
        </p:nvSpPr>
        <p:spPr>
          <a:xfrm rot="405346">
            <a:off x="5532398" y="3680384"/>
            <a:ext cx="1856243" cy="5225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rot="21137303">
            <a:off x="1416654" y="2003829"/>
            <a:ext cx="2549228" cy="266073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661496" y="5208432"/>
            <a:ext cx="3262432"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側</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に出ている枝の対策が必要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⇒道路部分にはみ出た枝の伐採</a:t>
            </a:r>
          </a:p>
        </p:txBody>
      </p:sp>
      <p:sp>
        <p:nvSpPr>
          <p:cNvPr id="22" name="テキスト ボックス 21"/>
          <p:cNvSpPr txBox="1"/>
          <p:nvPr/>
        </p:nvSpPr>
        <p:spPr>
          <a:xfrm>
            <a:off x="5136472" y="5208431"/>
            <a:ext cx="3467616"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ネットによる転石の落下対策実施済</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⇒現状の</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対策で有効</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３）現地確認結果（園部能勢線）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8200461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sp>
        <p:nvSpPr>
          <p:cNvPr id="5" name="正方形/長方形 4"/>
          <p:cNvSpPr/>
          <p:nvPr/>
        </p:nvSpPr>
        <p:spPr>
          <a:xfrm>
            <a:off x="1187624" y="1159074"/>
            <a:ext cx="7416824" cy="369332"/>
          </a:xfrm>
          <a:prstGeom prst="rect">
            <a:avLst/>
          </a:prstGeom>
        </p:spPr>
        <p:txBody>
          <a:bodyPr wrap="square">
            <a:spAutoFit/>
          </a:bodyPr>
          <a:lstStyle/>
          <a:p>
            <a:r>
              <a:rPr lang="ja-JP" altLang="en-US" dirty="0" smtClean="0"/>
              <a:t>７</a:t>
            </a:r>
            <a:r>
              <a:rPr lang="ja-JP" altLang="ja-JP" dirty="0" smtClean="0"/>
              <a:t>．</a:t>
            </a:r>
            <a:r>
              <a:rPr lang="ja-JP" altLang="en-US" dirty="0" smtClean="0"/>
              <a:t>所見</a:t>
            </a:r>
            <a:endParaRPr lang="ja-JP" altLang="ja-JP" dirty="0"/>
          </a:p>
        </p:txBody>
      </p:sp>
      <p:sp>
        <p:nvSpPr>
          <p:cNvPr id="13" name="正方形/長方形 12"/>
          <p:cNvSpPr/>
          <p:nvPr/>
        </p:nvSpPr>
        <p:spPr>
          <a:xfrm>
            <a:off x="1319514" y="1528406"/>
            <a:ext cx="7416824" cy="2862322"/>
          </a:xfrm>
          <a:prstGeom prst="rect">
            <a:avLst/>
          </a:prstGeom>
        </p:spPr>
        <p:txBody>
          <a:bodyPr wrap="square">
            <a:spAutoFit/>
          </a:bodyPr>
          <a:lstStyle/>
          <a:p>
            <a:r>
              <a:rPr lang="ja-JP" altLang="en-US" dirty="0" smtClean="0"/>
              <a:t>■構造物の安定性</a:t>
            </a:r>
            <a:endParaRPr lang="en-US" altLang="ja-JP" dirty="0" smtClean="0"/>
          </a:p>
          <a:p>
            <a:r>
              <a:rPr lang="ja-JP" altLang="en-US" dirty="0"/>
              <a:t>　</a:t>
            </a:r>
            <a:r>
              <a:rPr lang="ja-JP" altLang="en-US" dirty="0" smtClean="0"/>
              <a:t>○斜面</a:t>
            </a:r>
            <a:r>
              <a:rPr lang="ja-JP" altLang="en-US" dirty="0"/>
              <a:t>自体</a:t>
            </a:r>
            <a:r>
              <a:rPr lang="ja-JP" altLang="en-US" dirty="0" smtClean="0"/>
              <a:t>は安定</a:t>
            </a:r>
            <a:endParaRPr lang="en-US" altLang="ja-JP" dirty="0" smtClean="0"/>
          </a:p>
          <a:p>
            <a:r>
              <a:rPr lang="ja-JP" altLang="en-US" dirty="0" smtClean="0"/>
              <a:t>　○沢部分の転石が道路側に直接に流出しない対策が必要</a:t>
            </a:r>
            <a:endParaRPr lang="en-US" altLang="ja-JP" dirty="0" smtClean="0"/>
          </a:p>
          <a:p>
            <a:r>
              <a:rPr lang="ja-JP" altLang="en-US" dirty="0" smtClean="0"/>
              <a:t>　　　</a:t>
            </a:r>
            <a:r>
              <a:rPr lang="en-US" altLang="ja-JP" dirty="0" smtClean="0">
                <a:solidFill>
                  <a:srgbClr val="FF0000"/>
                </a:solidFill>
              </a:rPr>
              <a:t>【</a:t>
            </a:r>
            <a:r>
              <a:rPr lang="ja-JP" altLang="en-US" dirty="0" smtClean="0">
                <a:solidFill>
                  <a:srgbClr val="FF0000"/>
                </a:solidFill>
              </a:rPr>
              <a:t>追加対策</a:t>
            </a:r>
            <a:r>
              <a:rPr lang="en-US" altLang="ja-JP" dirty="0" smtClean="0">
                <a:solidFill>
                  <a:srgbClr val="FF0000"/>
                </a:solidFill>
              </a:rPr>
              <a:t>】</a:t>
            </a:r>
            <a:r>
              <a:rPr lang="ja-JP" altLang="en-US" dirty="0" smtClean="0">
                <a:solidFill>
                  <a:srgbClr val="FF0000"/>
                </a:solidFill>
              </a:rPr>
              <a:t>転石の流出防止対策</a:t>
            </a:r>
            <a:r>
              <a:rPr lang="en-US" altLang="ja-JP" baseline="30000" dirty="0" smtClean="0"/>
              <a:t>※</a:t>
            </a:r>
          </a:p>
          <a:p>
            <a:r>
              <a:rPr lang="ja-JP" altLang="en-US" dirty="0" smtClean="0"/>
              <a:t>　○ブロック積み擁壁の斜め部分に落石対策が必要</a:t>
            </a:r>
            <a:endParaRPr lang="en-US" altLang="ja-JP" dirty="0" smtClean="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smtClean="0">
                <a:solidFill>
                  <a:srgbClr val="FF0000"/>
                </a:solidFill>
              </a:rPr>
              <a:t>落石防止対策</a:t>
            </a:r>
            <a:endParaRPr lang="en-US" altLang="ja-JP" dirty="0">
              <a:solidFill>
                <a:srgbClr val="FF0000"/>
              </a:solidFill>
            </a:endParaRPr>
          </a:p>
          <a:p>
            <a:r>
              <a:rPr lang="ja-JP" altLang="en-US" dirty="0" smtClean="0"/>
              <a:t>　○道路側にせり出ている木枝の撤去が必要</a:t>
            </a:r>
            <a:endParaRPr lang="en-US" altLang="ja-JP" dirty="0" smtClean="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a:solidFill>
                  <a:srgbClr val="FF0000"/>
                </a:solidFill>
              </a:rPr>
              <a:t>木</a:t>
            </a:r>
            <a:r>
              <a:rPr lang="ja-JP" altLang="en-US" dirty="0" smtClean="0">
                <a:solidFill>
                  <a:srgbClr val="FF0000"/>
                </a:solidFill>
              </a:rPr>
              <a:t>枝の伐採</a:t>
            </a:r>
            <a:endParaRPr lang="en-US" altLang="ja-JP" dirty="0">
              <a:solidFill>
                <a:srgbClr val="FF0000"/>
              </a:solidFill>
            </a:endParaRPr>
          </a:p>
          <a:p>
            <a:r>
              <a:rPr lang="ja-JP" altLang="en-US" dirty="0"/>
              <a:t>　○倒木が道路側に落下しない対策が必要</a:t>
            </a:r>
            <a:endParaRPr lang="en-US" altLang="ja-JP" dirty="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a:solidFill>
                  <a:srgbClr val="FF0000"/>
                </a:solidFill>
              </a:rPr>
              <a:t>】</a:t>
            </a:r>
            <a:r>
              <a:rPr lang="ja-JP" altLang="en-US" dirty="0">
                <a:solidFill>
                  <a:srgbClr val="FF0000"/>
                </a:solidFill>
              </a:rPr>
              <a:t>倒木の除去</a:t>
            </a:r>
            <a:r>
              <a:rPr lang="ja-JP" altLang="en-US" dirty="0" smtClean="0">
                <a:solidFill>
                  <a:srgbClr val="FF0000"/>
                </a:solidFill>
              </a:rPr>
              <a:t>等</a:t>
            </a:r>
            <a:endParaRPr lang="ja-JP" altLang="en-US" dirty="0"/>
          </a:p>
        </p:txBody>
      </p:sp>
      <p:sp>
        <p:nvSpPr>
          <p:cNvPr id="15" name="正方形/長方形 14"/>
          <p:cNvSpPr/>
          <p:nvPr/>
        </p:nvSpPr>
        <p:spPr>
          <a:xfrm>
            <a:off x="1319514" y="4509120"/>
            <a:ext cx="7416824" cy="923330"/>
          </a:xfrm>
          <a:prstGeom prst="rect">
            <a:avLst/>
          </a:prstGeom>
        </p:spPr>
        <p:txBody>
          <a:bodyPr wrap="square">
            <a:spAutoFit/>
          </a:bodyPr>
          <a:lstStyle/>
          <a:p>
            <a:r>
              <a:rPr lang="ja-JP" altLang="en-US" dirty="0" smtClean="0"/>
              <a:t>■経過観察の内容</a:t>
            </a:r>
            <a:endParaRPr lang="en-US" altLang="ja-JP" dirty="0" smtClean="0"/>
          </a:p>
          <a:p>
            <a:r>
              <a:rPr lang="ja-JP" altLang="en-US" dirty="0" smtClean="0"/>
              <a:t>　○定期的な目視点検による確認を行う</a:t>
            </a:r>
            <a:endParaRPr lang="en-US" altLang="ja-JP" dirty="0" smtClean="0"/>
          </a:p>
          <a:p>
            <a:r>
              <a:rPr lang="ja-JP" altLang="en-US" dirty="0"/>
              <a:t>　</a:t>
            </a:r>
            <a:r>
              <a:rPr lang="ja-JP" altLang="en-US" dirty="0" smtClean="0"/>
              <a:t>　　（表面の変状、排水の状況 等）</a:t>
            </a:r>
            <a:endParaRPr lang="ja-JP" altLang="en-US" dirty="0"/>
          </a:p>
        </p:txBody>
      </p:sp>
      <p:sp>
        <p:nvSpPr>
          <p:cNvPr id="16" name="下矢印 15"/>
          <p:cNvSpPr/>
          <p:nvPr/>
        </p:nvSpPr>
        <p:spPr>
          <a:xfrm rot="16200000">
            <a:off x="1465842" y="5631598"/>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2195736" y="5640113"/>
            <a:ext cx="5472608" cy="453183"/>
          </a:xfrm>
          <a:prstGeom prst="rect">
            <a:avLst/>
          </a:prstGeom>
          <a:ln w="63500" cmpd="thinThick">
            <a:solidFill>
              <a:schemeClr val="tx1"/>
            </a:solidFill>
          </a:ln>
        </p:spPr>
        <p:txBody>
          <a:bodyPr wrap="square" lIns="108000" tIns="72000" rIns="108000" bIns="72000">
            <a:spAutoFit/>
          </a:bodyPr>
          <a:lstStyle/>
          <a:p>
            <a:r>
              <a:rPr lang="ja-JP" altLang="en-US" sz="2000" dirty="0" smtClean="0"/>
              <a:t>追加対策完了後、規制基準の引き上げを実施</a:t>
            </a:r>
            <a:endParaRPr lang="ja-JP" altLang="en-US" sz="1400" dirty="0"/>
          </a:p>
        </p:txBody>
      </p:sp>
      <p:sp>
        <p:nvSpPr>
          <p:cNvPr id="12"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３）現地確認結果（園部能勢線）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7558167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sp>
        <p:nvSpPr>
          <p:cNvPr id="5" name="正方形/長方形 4"/>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追加対策の実施状況</a:t>
            </a:r>
            <a:endParaRPr lang="ja-JP" altLang="ja-JP" dirty="0"/>
          </a:p>
        </p:txBody>
      </p:sp>
      <p:sp>
        <p:nvSpPr>
          <p:cNvPr id="16"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３）現地確認結果（園部能勢線）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7" name="正方形/長方形 16"/>
          <p:cNvSpPr/>
          <p:nvPr/>
        </p:nvSpPr>
        <p:spPr>
          <a:xfrm>
            <a:off x="1319514" y="1441807"/>
            <a:ext cx="7716982" cy="4247317"/>
          </a:xfrm>
          <a:prstGeom prst="rect">
            <a:avLst/>
          </a:prstGeom>
        </p:spPr>
        <p:txBody>
          <a:bodyPr wrap="square">
            <a:spAutoFit/>
          </a:bodyPr>
          <a:lstStyle/>
          <a:p>
            <a:r>
              <a:rPr lang="ja-JP" altLang="en-US" dirty="0" smtClean="0"/>
              <a:t>（</a:t>
            </a:r>
            <a:r>
              <a:rPr lang="en-US" altLang="ja-JP" dirty="0" smtClean="0"/>
              <a:t>A</a:t>
            </a:r>
            <a:r>
              <a:rPr lang="ja-JP" altLang="en-US" dirty="0" smtClean="0"/>
              <a:t>区間）</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落石防護柵</a:t>
            </a:r>
            <a:r>
              <a:rPr lang="ja-JP" altLang="en-US" dirty="0" smtClean="0"/>
              <a:t>の補修</a:t>
            </a:r>
            <a:endParaRPr lang="en-US" altLang="ja-JP" dirty="0" smtClean="0"/>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a:solidFill>
                <a:srgbClr val="FF0000"/>
              </a:solidFill>
            </a:endParaRPr>
          </a:p>
          <a:p>
            <a:endParaRPr lang="en-US" altLang="ja-JP" dirty="0" smtClean="0"/>
          </a:p>
          <a:p>
            <a:r>
              <a:rPr lang="ja-JP" altLang="en-US" dirty="0" smtClean="0"/>
              <a:t>（</a:t>
            </a:r>
            <a:r>
              <a:rPr lang="en-US" altLang="ja-JP" dirty="0"/>
              <a:t>A</a:t>
            </a:r>
            <a:r>
              <a:rPr lang="ja-JP" altLang="en-US" dirty="0" smtClean="0"/>
              <a:t>区間）落石防止対策の実施</a:t>
            </a:r>
            <a:endParaRPr lang="en-US" altLang="ja-JP" dirty="0"/>
          </a:p>
          <a:p>
            <a:endParaRPr lang="en-US" altLang="ja-JP" dirty="0" smtClean="0"/>
          </a:p>
          <a:p>
            <a:endParaRPr lang="en-US" altLang="ja-JP" dirty="0"/>
          </a:p>
          <a:p>
            <a:endParaRPr lang="en-US" altLang="ja-JP" dirty="0" smtClean="0"/>
          </a:p>
          <a:p>
            <a:endParaRPr lang="en-US" altLang="ja-JP" dirty="0" smtClean="0">
              <a:solidFill>
                <a:srgbClr val="FF0000"/>
              </a:solidFill>
            </a:endParaRPr>
          </a:p>
          <a:p>
            <a:endParaRPr lang="en-US" altLang="ja-JP" dirty="0">
              <a:solidFill>
                <a:srgbClr val="FF0000"/>
              </a:solidFill>
            </a:endParaRPr>
          </a:p>
          <a:p>
            <a:endParaRPr lang="en-US" altLang="ja-JP" dirty="0">
              <a:solidFill>
                <a:srgbClr val="FF0000"/>
              </a:solidFill>
            </a:endParaRPr>
          </a:p>
        </p:txBody>
      </p:sp>
      <p:sp>
        <p:nvSpPr>
          <p:cNvPr id="19" name="下矢印 18"/>
          <p:cNvSpPr/>
          <p:nvPr/>
        </p:nvSpPr>
        <p:spPr>
          <a:xfrm rot="16200000">
            <a:off x="4745667" y="4755712"/>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下矢印 24"/>
          <p:cNvSpPr/>
          <p:nvPr/>
        </p:nvSpPr>
        <p:spPr>
          <a:xfrm rot="16200000">
            <a:off x="4745667" y="2594554"/>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2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756" y="1772817"/>
            <a:ext cx="2773363" cy="186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円/楕円 22"/>
          <p:cNvSpPr/>
          <p:nvPr/>
        </p:nvSpPr>
        <p:spPr>
          <a:xfrm rot="899215">
            <a:off x="2250271" y="2174714"/>
            <a:ext cx="2068296" cy="56137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224" name="Picture 8"/>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579757" y="1772817"/>
            <a:ext cx="2736659" cy="1862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5"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68044" y="4014590"/>
            <a:ext cx="2745162" cy="1862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円/楕円 19"/>
          <p:cNvSpPr/>
          <p:nvPr/>
        </p:nvSpPr>
        <p:spPr>
          <a:xfrm>
            <a:off x="2157078" y="4329278"/>
            <a:ext cx="2270906" cy="130622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226" name="Picture 10"/>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579757" y="4019103"/>
            <a:ext cx="2736659" cy="1858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テキスト ボックス 14"/>
          <p:cNvSpPr txBox="1"/>
          <p:nvPr/>
        </p:nvSpPr>
        <p:spPr>
          <a:xfrm>
            <a:off x="1115616" y="5919663"/>
            <a:ext cx="8005014" cy="461665"/>
          </a:xfrm>
          <a:prstGeom prst="rect">
            <a:avLst/>
          </a:prstGeom>
          <a:noFill/>
          <a:ln>
            <a:noFill/>
            <a:prstDash val="solid"/>
          </a:ln>
        </p:spPr>
        <p:txBody>
          <a:bodyPr wrap="square" rtlCol="0">
            <a:spAutoFit/>
          </a:bodyPr>
          <a:lstStyle/>
          <a:p>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道路管理者による再確認の結果、渓流の出口部分にある大型の集水枡等が</a:t>
            </a:r>
            <a:r>
              <a:rPr lang="ja-JP" altLang="en-US" sz="1200" dirty="0" smtClean="0">
                <a:latin typeface="HGSｺﾞｼｯｸM" panose="020B0600000000000000" pitchFamily="50" charset="-128"/>
                <a:ea typeface="HGSｺﾞｼｯｸM" panose="020B0600000000000000" pitchFamily="50" charset="-128"/>
                <a:cs typeface="Meiryo UI" panose="020B0604030504040204" pitchFamily="50" charset="-128"/>
              </a:rPr>
              <a:t>、転</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石を止めるポケットの役割を果たしていることから</a:t>
            </a:r>
            <a:r>
              <a:rPr lang="ja-JP" altLang="en-US" sz="1200" dirty="0" smtClean="0">
                <a:latin typeface="HGSｺﾞｼｯｸM" panose="020B0600000000000000" pitchFamily="50" charset="-128"/>
                <a:ea typeface="HGSｺﾞｼｯｸM" panose="020B0600000000000000" pitchFamily="50" charset="-128"/>
                <a:cs typeface="Meiryo UI" panose="020B0604030504040204" pitchFamily="50" charset="-128"/>
              </a:rPr>
              <a:t>、巨</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礫の流出の可能性は低いと考えられるため、両脇の法面と</a:t>
            </a:r>
            <a:r>
              <a:rPr lang="ja-JP" altLang="en-US" sz="1200" dirty="0" smtClean="0">
                <a:latin typeface="HGSｺﾞｼｯｸM" panose="020B0600000000000000" pitchFamily="50" charset="-128"/>
                <a:ea typeface="HGSｺﾞｼｯｸM" panose="020B0600000000000000" pitchFamily="50" charset="-128"/>
                <a:cs typeface="Meiryo UI" panose="020B0604030504040204" pitchFamily="50" charset="-128"/>
              </a:rPr>
              <a:t>併せて小さな転</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石対策を施工した。</a:t>
            </a:r>
          </a:p>
        </p:txBody>
      </p:sp>
    </p:spTree>
    <p:extLst>
      <p:ext uri="{BB962C8B-B14F-4D97-AF65-F5344CB8AC3E}">
        <p14:creationId xmlns:p14="http://schemas.microsoft.com/office/powerpoint/2010/main" val="32203105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26</a:t>
            </a:fld>
            <a:endParaRPr kumimoji="1" lang="ja-JP" altLang="en-US"/>
          </a:p>
        </p:txBody>
      </p:sp>
      <p:sp>
        <p:nvSpPr>
          <p:cNvPr id="5" name="正方形/長方形 4"/>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追加対策の実施状況</a:t>
            </a:r>
            <a:endParaRPr lang="ja-JP" altLang="ja-JP" dirty="0"/>
          </a:p>
        </p:txBody>
      </p:sp>
      <p:sp>
        <p:nvSpPr>
          <p:cNvPr id="16"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３）現地確認結果（園部能勢線）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7" name="正方形/長方形 16"/>
          <p:cNvSpPr/>
          <p:nvPr/>
        </p:nvSpPr>
        <p:spPr>
          <a:xfrm>
            <a:off x="1319514" y="1441807"/>
            <a:ext cx="7716982" cy="4524315"/>
          </a:xfrm>
          <a:prstGeom prst="rect">
            <a:avLst/>
          </a:prstGeom>
        </p:spPr>
        <p:txBody>
          <a:bodyPr wrap="square">
            <a:spAutoFit/>
          </a:bodyPr>
          <a:lstStyle/>
          <a:p>
            <a:r>
              <a:rPr lang="ja-JP" altLang="en-US" dirty="0" smtClean="0"/>
              <a:t>（</a:t>
            </a:r>
            <a:r>
              <a:rPr lang="en-US" altLang="ja-JP" dirty="0" smtClean="0"/>
              <a:t>A</a:t>
            </a:r>
            <a:r>
              <a:rPr lang="ja-JP" altLang="en-US" dirty="0"/>
              <a:t>区間）道路側にせり出ている木枝の伐採</a:t>
            </a:r>
            <a:endParaRPr lang="en-US" altLang="ja-JP" dirty="0"/>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p>
          <a:p>
            <a:r>
              <a:rPr lang="ja-JP" altLang="en-US" dirty="0" smtClean="0"/>
              <a:t>（</a:t>
            </a:r>
            <a:r>
              <a:rPr lang="en-US" altLang="ja-JP" dirty="0" smtClean="0"/>
              <a:t>B</a:t>
            </a:r>
            <a:r>
              <a:rPr lang="ja-JP" altLang="en-US" dirty="0" smtClean="0"/>
              <a:t>区間）</a:t>
            </a:r>
            <a:r>
              <a:rPr lang="ja-JP" altLang="en-US" dirty="0"/>
              <a:t>道路側にせり出ている木枝</a:t>
            </a:r>
            <a:r>
              <a:rPr lang="ja-JP" altLang="en-US" dirty="0" smtClean="0"/>
              <a:t>の伐採</a:t>
            </a:r>
            <a:endParaRPr lang="en-US" altLang="ja-JP" dirty="0"/>
          </a:p>
          <a:p>
            <a:endParaRPr lang="en-US" altLang="ja-JP" dirty="0" smtClean="0"/>
          </a:p>
          <a:p>
            <a:endParaRPr lang="en-US" altLang="ja-JP" dirty="0"/>
          </a:p>
          <a:p>
            <a:endParaRPr lang="en-US" altLang="ja-JP" dirty="0" smtClean="0"/>
          </a:p>
          <a:p>
            <a:endParaRPr lang="en-US" altLang="ja-JP" dirty="0" smtClean="0">
              <a:solidFill>
                <a:srgbClr val="FF0000"/>
              </a:solidFill>
            </a:endParaRPr>
          </a:p>
          <a:p>
            <a:endParaRPr lang="en-US" altLang="ja-JP" dirty="0">
              <a:solidFill>
                <a:srgbClr val="FF0000"/>
              </a:solidFill>
            </a:endParaRPr>
          </a:p>
          <a:p>
            <a:endParaRPr lang="en-US" altLang="ja-JP" dirty="0">
              <a:solidFill>
                <a:srgbClr val="FF0000"/>
              </a:solidFill>
            </a:endParaRPr>
          </a:p>
        </p:txBody>
      </p:sp>
      <p:sp>
        <p:nvSpPr>
          <p:cNvPr id="19" name="下矢印 18"/>
          <p:cNvSpPr/>
          <p:nvPr/>
        </p:nvSpPr>
        <p:spPr>
          <a:xfrm rot="16200000">
            <a:off x="4745667" y="5042826"/>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下矢印 24"/>
          <p:cNvSpPr/>
          <p:nvPr/>
        </p:nvSpPr>
        <p:spPr>
          <a:xfrm rot="16200000">
            <a:off x="4745667" y="2594554"/>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9756" y="4261275"/>
            <a:ext cx="2774251" cy="204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円/楕円 19"/>
          <p:cNvSpPr/>
          <p:nvPr/>
        </p:nvSpPr>
        <p:spPr>
          <a:xfrm>
            <a:off x="2195736" y="4211003"/>
            <a:ext cx="1297856" cy="130622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4261275"/>
            <a:ext cx="2741226" cy="204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9756" y="1844413"/>
            <a:ext cx="2774251" cy="2088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円/楕円 22"/>
          <p:cNvSpPr/>
          <p:nvPr/>
        </p:nvSpPr>
        <p:spPr>
          <a:xfrm rot="20984901">
            <a:off x="2262686" y="2423434"/>
            <a:ext cx="2355770" cy="58457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4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8817" y="1838929"/>
            <a:ext cx="2753529" cy="209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539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27</a:t>
            </a:fld>
            <a:endParaRPr kumimoji="1" lang="ja-JP" altLang="en-US"/>
          </a:p>
        </p:txBody>
      </p:sp>
      <p:sp>
        <p:nvSpPr>
          <p:cNvPr id="5" name="正方形/長方形 4"/>
          <p:cNvSpPr/>
          <p:nvPr/>
        </p:nvSpPr>
        <p:spPr>
          <a:xfrm>
            <a:off x="1115616" y="1412776"/>
            <a:ext cx="7416824" cy="4801314"/>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en-US" dirty="0"/>
              <a:t>○路線名	：　茨木能勢線</a:t>
            </a:r>
          </a:p>
          <a:p>
            <a:r>
              <a:rPr lang="ja-JP" altLang="en-US" dirty="0" smtClean="0"/>
              <a:t>　　○</a:t>
            </a:r>
            <a:r>
              <a:rPr lang="ja-JP" altLang="en-US" dirty="0"/>
              <a:t>対象区間	：　能勢町野間稲地～能勢町野間出野（延長</a:t>
            </a:r>
            <a:r>
              <a:rPr lang="en-US" altLang="ja-JP" dirty="0"/>
              <a:t>1.0km</a:t>
            </a:r>
            <a:r>
              <a:rPr lang="ja-JP" altLang="en-US" dirty="0"/>
              <a:t>）</a:t>
            </a:r>
          </a:p>
          <a:p>
            <a:r>
              <a:rPr lang="ja-JP" altLang="en-US" dirty="0" smtClean="0"/>
              <a:t>　　○</a:t>
            </a:r>
            <a:r>
              <a:rPr lang="ja-JP" altLang="en-US" dirty="0"/>
              <a:t>交通量	：　</a:t>
            </a:r>
            <a:r>
              <a:rPr lang="en-US" altLang="ja-JP" dirty="0"/>
              <a:t>1,988</a:t>
            </a:r>
            <a:r>
              <a:rPr lang="ja-JP" altLang="en-US" dirty="0"/>
              <a:t>台</a:t>
            </a:r>
            <a:r>
              <a:rPr lang="en-US" altLang="ja-JP" dirty="0"/>
              <a:t>/24h</a:t>
            </a:r>
            <a:r>
              <a:rPr lang="ja-JP" altLang="en-US" dirty="0"/>
              <a:t>（</a:t>
            </a:r>
            <a:r>
              <a:rPr lang="en-US" altLang="ja-JP" dirty="0"/>
              <a:t>H22</a:t>
            </a:r>
            <a:r>
              <a:rPr lang="ja-JP" altLang="en-US" dirty="0"/>
              <a:t>年度道路交通センサス）</a:t>
            </a:r>
          </a:p>
          <a:p>
            <a:r>
              <a:rPr lang="ja-JP" altLang="en-US" dirty="0" smtClean="0"/>
              <a:t>　　○</a:t>
            </a:r>
            <a:r>
              <a:rPr lang="ja-JP" altLang="en-US" dirty="0"/>
              <a:t>規制基準	：　通行止め連続雨量</a:t>
            </a:r>
            <a:r>
              <a:rPr lang="en-US" altLang="ja-JP" dirty="0"/>
              <a:t>170mm</a:t>
            </a:r>
            <a:r>
              <a:rPr lang="ja-JP" altLang="en-US" dirty="0"/>
              <a:t>（通行注意</a:t>
            </a:r>
            <a:r>
              <a:rPr lang="en-US" altLang="ja-JP" dirty="0"/>
              <a:t>120mm</a:t>
            </a:r>
            <a:r>
              <a:rPr lang="ja-JP" altLang="en-US" dirty="0"/>
              <a:t>）</a:t>
            </a:r>
          </a:p>
          <a:p>
            <a:r>
              <a:rPr lang="ja-JP" altLang="en-US" dirty="0" smtClean="0"/>
              <a:t>　　○指</a:t>
            </a:r>
            <a:r>
              <a:rPr lang="ja-JP" altLang="en-US" dirty="0"/>
              <a:t>定年度	：　昭和</a:t>
            </a:r>
            <a:r>
              <a:rPr lang="en-US" altLang="ja-JP" dirty="0"/>
              <a:t>46</a:t>
            </a:r>
            <a:r>
              <a:rPr lang="ja-JP" altLang="en-US" dirty="0"/>
              <a:t>年度</a:t>
            </a:r>
          </a:p>
          <a:p>
            <a:r>
              <a:rPr lang="en-US" altLang="ja-JP" dirty="0"/>
              <a:t>  </a:t>
            </a:r>
            <a:endParaRPr lang="ja-JP" altLang="ja-JP"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a:p>
          <a:p>
            <a:endParaRPr lang="en-US" altLang="ja-JP" dirty="0" smtClean="0"/>
          </a:p>
          <a:p>
            <a:endParaRPr lang="en-US" altLang="ja-JP" dirty="0" smtClean="0"/>
          </a:p>
          <a:p>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sp>
        <p:nvSpPr>
          <p:cNvPr id="9" name="正方形/長方形 8"/>
          <p:cNvSpPr/>
          <p:nvPr/>
        </p:nvSpPr>
        <p:spPr>
          <a:xfrm>
            <a:off x="1475656" y="5881501"/>
            <a:ext cx="7344308" cy="338554"/>
          </a:xfrm>
          <a:prstGeom prst="rect">
            <a:avLst/>
          </a:prstGeom>
        </p:spPr>
        <p:txBody>
          <a:bodyPr wrap="square">
            <a:spAutoFit/>
          </a:bodyPr>
          <a:lstStyle/>
          <a:p>
            <a:r>
              <a:rPr lang="ja-JP" altLang="ja-JP" sz="1600" dirty="0" smtClean="0"/>
              <a:t>※</a:t>
            </a:r>
            <a:r>
              <a:rPr lang="ja-JP" altLang="ja-JP" sz="1600" dirty="0"/>
              <a:t>雨量観測所　地黄（観測所からの距離 ０．８ｋｍ〔最長</a:t>
            </a:r>
            <a:r>
              <a:rPr lang="en-US" altLang="ja-JP" sz="1600" dirty="0"/>
              <a:t>1.1km</a:t>
            </a:r>
            <a:r>
              <a:rPr lang="ja-JP" altLang="ja-JP" sz="1600" dirty="0" err="1"/>
              <a:t>、</a:t>
            </a:r>
            <a:r>
              <a:rPr lang="ja-JP" altLang="ja-JP" sz="1600" dirty="0"/>
              <a:t>最短</a:t>
            </a:r>
            <a:r>
              <a:rPr lang="en-US" altLang="ja-JP" sz="1600" dirty="0"/>
              <a:t>0.6km</a:t>
            </a:r>
            <a:r>
              <a:rPr lang="ja-JP" altLang="ja-JP" sz="1600" dirty="0"/>
              <a:t>〕</a:t>
            </a:r>
            <a:r>
              <a:rPr lang="ja-JP" altLang="ja-JP" sz="1600" dirty="0" smtClean="0"/>
              <a:t>）</a:t>
            </a:r>
            <a:endParaRPr lang="ja-JP" altLang="ja-JP" sz="1600" dirty="0"/>
          </a:p>
        </p:txBody>
      </p:sp>
      <p:graphicFrame>
        <p:nvGraphicFramePr>
          <p:cNvPr id="10" name="表 9"/>
          <p:cNvGraphicFramePr>
            <a:graphicFrameLocks noGrp="1"/>
          </p:cNvGraphicFramePr>
          <p:nvPr>
            <p:extLst>
              <p:ext uri="{D42A27DB-BD31-4B8C-83A1-F6EECF244321}">
                <p14:modId xmlns:p14="http://schemas.microsoft.com/office/powerpoint/2010/main" val="4232193930"/>
              </p:ext>
            </p:extLst>
          </p:nvPr>
        </p:nvGraphicFramePr>
        <p:xfrm>
          <a:off x="1506096" y="3717032"/>
          <a:ext cx="6810321" cy="822960"/>
        </p:xfrm>
        <a:graphic>
          <a:graphicData uri="http://schemas.openxmlformats.org/drawingml/2006/table">
            <a:tbl>
              <a:tblPr firstRow="1" firstCol="1" bandRow="1">
                <a:tableStyleId>{5C22544A-7EE6-4342-B048-85BDC9FD1C3A}</a:tableStyleId>
              </a:tblPr>
              <a:tblGrid>
                <a:gridCol w="2270107"/>
                <a:gridCol w="2270107"/>
                <a:gridCol w="2270107"/>
              </a:tblGrid>
              <a:tr h="233680">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連続雨量（地黄）</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災害履歴</a:t>
                      </a:r>
                      <a:endParaRPr lang="ja-JP" sz="1800" kern="10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dirty="0">
                          <a:effectLst/>
                        </a:rPr>
                        <a:t>H25.9.15</a:t>
                      </a:r>
                      <a:r>
                        <a:rPr lang="ja-JP" sz="1800" kern="100" dirty="0">
                          <a:effectLst/>
                        </a:rPr>
                        <a:t>～</a:t>
                      </a:r>
                      <a:r>
                        <a:rPr lang="en-US" sz="1800" kern="100" dirty="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297mm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災害なし</a:t>
                      </a:r>
                      <a:endParaRPr lang="ja-JP" sz="1800" kern="10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a:effectLst/>
                        </a:rPr>
                        <a:t>H27.7.17</a:t>
                      </a:r>
                      <a:r>
                        <a:rPr lang="ja-JP" sz="1800" kern="100">
                          <a:effectLst/>
                        </a:rPr>
                        <a:t>～</a:t>
                      </a:r>
                      <a:r>
                        <a:rPr lang="en-US" sz="1800" kern="100">
                          <a:effectLst/>
                        </a:rPr>
                        <a:t>18</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227mm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763833470"/>
              </p:ext>
            </p:extLst>
          </p:nvPr>
        </p:nvGraphicFramePr>
        <p:xfrm>
          <a:off x="1440373" y="5328632"/>
          <a:ext cx="6948051" cy="548640"/>
        </p:xfrm>
        <a:graphic>
          <a:graphicData uri="http://schemas.openxmlformats.org/drawingml/2006/table">
            <a:tbl>
              <a:tblPr firstRow="1" firstCol="1" bandRow="1">
                <a:tableStyleId>{5C22544A-7EE6-4342-B048-85BDC9FD1C3A}</a:tableStyleId>
              </a:tblPr>
              <a:tblGrid>
                <a:gridCol w="2316017"/>
                <a:gridCol w="2316017"/>
                <a:gridCol w="2316017"/>
              </a:tblGrid>
              <a:tr h="233680">
                <a:tc>
                  <a:txBody>
                    <a:bodyPr/>
                    <a:lstStyle/>
                    <a:p>
                      <a:pPr algn="ctr">
                        <a:spcAft>
                          <a:spcPts val="0"/>
                        </a:spcAft>
                      </a:pPr>
                      <a:r>
                        <a:rPr lang="ja-JP" sz="1800" kern="100" dirty="0">
                          <a:effectLst/>
                        </a:rPr>
                        <a:t>規制実施日時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経験雨量（連続雨量）</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見直し基準雨量</a:t>
                      </a:r>
                      <a:endParaRPr lang="ja-JP" sz="1800" kern="10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a:effectLst/>
                        </a:rPr>
                        <a:t>H25.9.16</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297mm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230mm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13" name="正方形/長方形 12"/>
          <p:cNvSpPr/>
          <p:nvPr/>
        </p:nvSpPr>
        <p:spPr>
          <a:xfrm>
            <a:off x="1547664" y="4509120"/>
            <a:ext cx="5472608" cy="338554"/>
          </a:xfrm>
          <a:prstGeom prst="rect">
            <a:avLst/>
          </a:prstGeom>
        </p:spPr>
        <p:txBody>
          <a:bodyPr wrap="square">
            <a:spAutoFit/>
          </a:bodyPr>
          <a:lstStyle/>
          <a:p>
            <a:r>
              <a:rPr lang="ja-JP" altLang="ja-JP" sz="1600" dirty="0" smtClean="0"/>
              <a:t>※</a:t>
            </a:r>
            <a:r>
              <a:rPr lang="ja-JP" altLang="en-US" sz="1600" dirty="0" smtClean="0"/>
              <a:t>規制基準雨量</a:t>
            </a:r>
            <a:r>
              <a:rPr lang="ja-JP" altLang="en-US" sz="1600" dirty="0"/>
              <a:t>以下の降雨</a:t>
            </a:r>
            <a:r>
              <a:rPr lang="ja-JP" altLang="en-US" sz="1600" dirty="0" smtClean="0"/>
              <a:t>でも災害履歴なし</a:t>
            </a:r>
            <a:endParaRPr lang="ja-JP" altLang="ja-JP" sz="1600" dirty="0"/>
          </a:p>
        </p:txBody>
      </p:sp>
      <p:sp>
        <p:nvSpPr>
          <p:cNvPr id="14"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４）現地確認結果（茨木能勢線）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292491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28</a:t>
            </a:fld>
            <a:endParaRPr kumimoji="1" lang="ja-JP" altLang="en-US"/>
          </a:p>
        </p:txBody>
      </p:sp>
      <p:sp>
        <p:nvSpPr>
          <p:cNvPr id="5" name="正方形/長方形 4"/>
          <p:cNvSpPr/>
          <p:nvPr/>
        </p:nvSpPr>
        <p:spPr>
          <a:xfrm>
            <a:off x="1187624" y="1170590"/>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280" y="1521843"/>
            <a:ext cx="7488832" cy="476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４）現地確認結果（茨木能勢線）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284077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29</a:t>
            </a:fld>
            <a:endParaRPr kumimoji="1" lang="ja-JP" altLang="en-US"/>
          </a:p>
        </p:txBody>
      </p:sp>
      <p:sp>
        <p:nvSpPr>
          <p:cNvPr id="5" name="正方形/長方形 4"/>
          <p:cNvSpPr/>
          <p:nvPr/>
        </p:nvSpPr>
        <p:spPr>
          <a:xfrm>
            <a:off x="1187624" y="1173508"/>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507131"/>
            <a:ext cx="6984776" cy="4817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円/楕円 10"/>
          <p:cNvSpPr/>
          <p:nvPr/>
        </p:nvSpPr>
        <p:spPr>
          <a:xfrm>
            <a:off x="4572000" y="3739108"/>
            <a:ext cx="675238" cy="44666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3761521" y="4401739"/>
            <a:ext cx="1620957"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カルテ対応箇所</a:t>
            </a:r>
          </a:p>
        </p:txBody>
      </p:sp>
      <p:cxnSp>
        <p:nvCxnSpPr>
          <p:cNvPr id="9" name="直線コネクタ 8"/>
          <p:cNvCxnSpPr/>
          <p:nvPr/>
        </p:nvCxnSpPr>
        <p:spPr>
          <a:xfrm flipV="1">
            <a:off x="2384464" y="2878952"/>
            <a:ext cx="0" cy="103672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7898016" y="2878952"/>
            <a:ext cx="0" cy="141414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a:off x="2384464" y="3094976"/>
            <a:ext cx="5513552" cy="0"/>
          </a:xfrm>
          <a:prstGeom prst="line">
            <a:avLst/>
          </a:prstGeom>
          <a:ln w="571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4459048" y="2690224"/>
            <a:ext cx="1217000" cy="400110"/>
          </a:xfrm>
          <a:prstGeom prst="rect">
            <a:avLst/>
          </a:prstGeom>
          <a:noFill/>
          <a:ln>
            <a:noFill/>
            <a:prstDash val="solid"/>
          </a:ln>
        </p:spPr>
        <p:txBody>
          <a:bodyPr wrap="none" rtlCol="0">
            <a:spAutoFit/>
          </a:bodyPr>
          <a:lstStyle/>
          <a:p>
            <a:r>
              <a:rPr kumimoji="1" lang="ja-JP" altLang="en-US" sz="2000" b="1" dirty="0" smtClean="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規制区間</a:t>
            </a:r>
          </a:p>
        </p:txBody>
      </p:sp>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 r="41469" b="-18131"/>
          <a:stretch/>
        </p:blipFill>
        <p:spPr bwMode="auto">
          <a:xfrm>
            <a:off x="7596336" y="6093296"/>
            <a:ext cx="792088"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４）現地確認結果（茨木能勢線）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986510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smtClean="0"/>
              <a:t>資料５－１</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
        <p:nvSpPr>
          <p:cNvPr id="4" name="テキスト ボックス 3"/>
          <p:cNvSpPr txBox="1"/>
          <p:nvPr/>
        </p:nvSpPr>
        <p:spPr>
          <a:xfrm>
            <a:off x="100233" y="1412776"/>
            <a:ext cx="8928000" cy="156966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3200" dirty="0" smtClean="0">
                <a:latin typeface="HGSｺﾞｼｯｸM" panose="020B0600000000000000" pitchFamily="50" charset="-128"/>
                <a:ea typeface="HGSｺﾞｼｯｸM" panose="020B0600000000000000" pitchFamily="50" charset="-128"/>
                <a:cs typeface="Meiryo UI" panose="020B0604030504040204" pitchFamily="50" charset="-128"/>
              </a:rPr>
              <a:t>異常</a:t>
            </a:r>
            <a:r>
              <a:rPr lang="ja-JP" altLang="en-US" sz="3200" dirty="0">
                <a:latin typeface="HGSｺﾞｼｯｸM" panose="020B0600000000000000" pitchFamily="50" charset="-128"/>
                <a:ea typeface="HGSｺﾞｼｯｸM" panose="020B0600000000000000" pitchFamily="50" charset="-128"/>
                <a:cs typeface="Meiryo UI" panose="020B0604030504040204" pitchFamily="50" charset="-128"/>
              </a:rPr>
              <a:t>気象時通行</a:t>
            </a:r>
            <a:r>
              <a:rPr lang="ja-JP" altLang="en-US" sz="32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規制</a:t>
            </a:r>
            <a:r>
              <a:rPr lang="ja-JP" altLang="en-US" sz="32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区間の設定・解除</a:t>
            </a:r>
            <a:r>
              <a:rPr lang="ja-JP" altLang="en-US" sz="3200" dirty="0" smtClean="0">
                <a:latin typeface="HGSｺﾞｼｯｸM" panose="020B0600000000000000" pitchFamily="50" charset="-128"/>
                <a:ea typeface="HGSｺﾞｼｯｸM" panose="020B0600000000000000" pitchFamily="50" charset="-128"/>
                <a:cs typeface="Meiryo UI" panose="020B0604030504040204" pitchFamily="50" charset="-128"/>
              </a:rPr>
              <a:t>及び、</a:t>
            </a:r>
            <a:r>
              <a:rPr lang="ja-JP" altLang="en-US" sz="32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規制の発令・解除基準の見直し</a:t>
            </a:r>
            <a:r>
              <a:rPr lang="ja-JP" altLang="en-US" sz="3200" dirty="0" smtClean="0">
                <a:latin typeface="HGSｺﾞｼｯｸM" panose="020B0600000000000000" pitchFamily="50" charset="-128"/>
                <a:ea typeface="HGSｺﾞｼｯｸM" panose="020B0600000000000000" pitchFamily="50" charset="-128"/>
                <a:cs typeface="Meiryo UI" panose="020B0604030504040204" pitchFamily="50" charset="-128"/>
              </a:rPr>
              <a:t>方法を定めたガイドラインの作成</a:t>
            </a:r>
            <a:endParaRPr lang="en-US" altLang="ja-JP" sz="3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テキスト ボックス 5"/>
          <p:cNvSpPr txBox="1"/>
          <p:nvPr/>
        </p:nvSpPr>
        <p:spPr>
          <a:xfrm>
            <a:off x="395536" y="3284984"/>
            <a:ext cx="8352928" cy="2520280"/>
          </a:xfrm>
          <a:prstGeom prst="rect">
            <a:avLst/>
          </a:prstGeom>
          <a:noFill/>
          <a:ln>
            <a:solidFill>
              <a:schemeClr val="tx1"/>
            </a:solidFill>
            <a:prstDash val="dash"/>
          </a:ln>
        </p:spPr>
        <p:txBody>
          <a:bodyPr wrap="none" rtlCol="0" anchor="ctr">
            <a:noAutofit/>
          </a:bodyPr>
          <a:lstStyle/>
          <a:p>
            <a:pPr marL="457200" indent="-457200">
              <a:lnSpc>
                <a:spcPct val="150000"/>
              </a:lnSpc>
              <a:buFont typeface="Wingdings" panose="05000000000000000000" pitchFamily="2" charset="2"/>
              <a:buChar char="ü"/>
            </a:pPr>
            <a:r>
              <a:rPr lang="ja-JP" altLang="en-US" sz="3200"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規制区間解除（緩和）の検討</a:t>
            </a:r>
            <a:r>
              <a:rPr lang="en-US" altLang="ja-JP" sz="32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3200" dirty="0" smtClean="0">
                <a:latin typeface="HGSｺﾞｼｯｸM" panose="020B0600000000000000" pitchFamily="50" charset="-128"/>
                <a:ea typeface="HGSｺﾞｼｯｸM" panose="020B0600000000000000" pitchFamily="50" charset="-128"/>
                <a:cs typeface="Meiryo UI" panose="020B0604030504040204" pitchFamily="50" charset="-128"/>
              </a:rPr>
              <a:t>資料</a:t>
            </a:r>
            <a:r>
              <a:rPr lang="en-US" altLang="ja-JP" sz="3200" dirty="0" smtClean="0">
                <a:latin typeface="HGSｺﾞｼｯｸM" panose="020B0600000000000000" pitchFamily="50" charset="-128"/>
                <a:ea typeface="HGSｺﾞｼｯｸM" panose="020B0600000000000000" pitchFamily="50" charset="-128"/>
                <a:cs typeface="Meiryo UI" panose="020B0604030504040204" pitchFamily="50" charset="-128"/>
              </a:rPr>
              <a:t>5-1】</a:t>
            </a:r>
            <a:endParaRPr lang="en-US" altLang="ja-JP" sz="32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lnSpc>
                <a:spcPct val="150000"/>
              </a:lnSpc>
              <a:buFont typeface="Wingdings" panose="05000000000000000000" pitchFamily="2" charset="2"/>
              <a:buChar char="ü"/>
            </a:pPr>
            <a:r>
              <a:rPr lang="ja-JP" altLang="en-US" sz="3200" dirty="0" smtClean="0">
                <a:latin typeface="HGSｺﾞｼｯｸM" panose="020B0600000000000000" pitchFamily="50" charset="-128"/>
                <a:ea typeface="HGSｺﾞｼｯｸM" panose="020B0600000000000000" pitchFamily="50" charset="-128"/>
                <a:cs typeface="Meiryo UI" panose="020B0604030504040204" pitchFamily="50" charset="-128"/>
              </a:rPr>
              <a:t>規制発令の解除基準の見直し</a:t>
            </a:r>
            <a:r>
              <a:rPr lang="en-US" altLang="ja-JP" sz="3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3200" dirty="0" smtClean="0">
                <a:latin typeface="HGSｺﾞｼｯｸM" panose="020B0600000000000000" pitchFamily="50" charset="-128"/>
                <a:ea typeface="HGSｺﾞｼｯｸM" panose="020B0600000000000000" pitchFamily="50" charset="-128"/>
                <a:cs typeface="Meiryo UI" panose="020B0604030504040204" pitchFamily="50" charset="-128"/>
              </a:rPr>
              <a:t>資料</a:t>
            </a:r>
            <a:r>
              <a:rPr lang="en-US" altLang="ja-JP" sz="3200" dirty="0">
                <a:latin typeface="HGSｺﾞｼｯｸM" panose="020B0600000000000000" pitchFamily="50" charset="-128"/>
                <a:ea typeface="HGSｺﾞｼｯｸM" panose="020B0600000000000000" pitchFamily="50" charset="-128"/>
                <a:cs typeface="Meiryo UI" panose="020B0604030504040204" pitchFamily="50" charset="-128"/>
              </a:rPr>
              <a:t>5</a:t>
            </a:r>
            <a:r>
              <a:rPr lang="en-US" altLang="ja-JP" sz="3200" dirty="0" smtClean="0">
                <a:latin typeface="HGSｺﾞｼｯｸM" panose="020B0600000000000000" pitchFamily="50" charset="-128"/>
                <a:ea typeface="HGSｺﾞｼｯｸM" panose="020B0600000000000000" pitchFamily="50" charset="-128"/>
                <a:cs typeface="Meiryo UI" panose="020B0604030504040204" pitchFamily="50" charset="-128"/>
              </a:rPr>
              <a:t>-2】</a:t>
            </a:r>
            <a:endParaRPr lang="en-US" altLang="ja-JP" sz="32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lnSpc>
                <a:spcPct val="150000"/>
              </a:lnSpc>
              <a:buFont typeface="Wingdings" panose="05000000000000000000" pitchFamily="2" charset="2"/>
              <a:buChar char="ü"/>
            </a:pPr>
            <a:r>
              <a:rPr lang="ja-JP" altLang="en-US" sz="3200" dirty="0" smtClean="0">
                <a:latin typeface="HGSｺﾞｼｯｸM" panose="020B0600000000000000" pitchFamily="50" charset="-128"/>
                <a:ea typeface="HGSｺﾞｼｯｸM" panose="020B0600000000000000" pitchFamily="50" charset="-128"/>
                <a:cs typeface="Meiryo UI" panose="020B0604030504040204" pitchFamily="50" charset="-128"/>
              </a:rPr>
              <a:t>道路防災対策の優先順位付け</a:t>
            </a:r>
            <a:r>
              <a:rPr lang="en-US" altLang="ja-JP" sz="32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3200" dirty="0" smtClean="0">
                <a:latin typeface="HGSｺﾞｼｯｸM" panose="020B0600000000000000" pitchFamily="50" charset="-128"/>
                <a:ea typeface="HGSｺﾞｼｯｸM" panose="020B0600000000000000" pitchFamily="50" charset="-128"/>
                <a:cs typeface="Meiryo UI" panose="020B0604030504040204" pitchFamily="50" charset="-128"/>
              </a:rPr>
              <a:t>資料</a:t>
            </a:r>
            <a:r>
              <a:rPr lang="en-US" altLang="ja-JP" sz="3200" dirty="0">
                <a:latin typeface="HGSｺﾞｼｯｸM" panose="020B0600000000000000" pitchFamily="50" charset="-128"/>
                <a:ea typeface="HGSｺﾞｼｯｸM" panose="020B0600000000000000" pitchFamily="50" charset="-128"/>
                <a:cs typeface="Meiryo UI" panose="020B0604030504040204" pitchFamily="50" charset="-128"/>
              </a:rPr>
              <a:t>5</a:t>
            </a:r>
            <a:r>
              <a:rPr lang="en-US" altLang="ja-JP" sz="3200" dirty="0" smtClean="0">
                <a:latin typeface="HGSｺﾞｼｯｸM" panose="020B0600000000000000" pitchFamily="50" charset="-128"/>
                <a:ea typeface="HGSｺﾞｼｯｸM" panose="020B0600000000000000" pitchFamily="50" charset="-128"/>
                <a:cs typeface="Meiryo UI" panose="020B0604030504040204" pitchFamily="50" charset="-128"/>
              </a:rPr>
              <a:t>-3】</a:t>
            </a:r>
            <a:endParaRPr lang="en-US" altLang="ja-JP" sz="3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タイトル 1"/>
          <p:cNvSpPr>
            <a:spLocks noGrp="1"/>
          </p:cNvSpPr>
          <p:nvPr>
            <p:ph type="title"/>
          </p:nvPr>
        </p:nvSpPr>
        <p:spPr>
          <a:xfrm>
            <a:off x="457200" y="228600"/>
            <a:ext cx="8571033"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．はじめに</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3100" dirty="0" smtClean="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１）検討の方向性 ～</a:t>
            </a:r>
            <a:r>
              <a:rPr lang="en-US" altLang="ja-JP" sz="2700" dirty="0" smtClean="0">
                <a:latin typeface="HGSｺﾞｼｯｸM" panose="020B0600000000000000" pitchFamily="50" charset="-128"/>
                <a:ea typeface="HGSｺﾞｼｯｸM" panose="020B0600000000000000" pitchFamily="50" charset="-128"/>
              </a:rPr>
              <a:t>H27</a:t>
            </a:r>
            <a:r>
              <a:rPr lang="ja-JP" altLang="en-US" sz="2700" dirty="0" smtClean="0">
                <a:latin typeface="HGSｺﾞｼｯｸM" panose="020B0600000000000000" pitchFamily="50" charset="-128"/>
                <a:ea typeface="HGSｺﾞｼｯｸM" panose="020B0600000000000000" pitchFamily="50" charset="-128"/>
              </a:rPr>
              <a:t>年度第</a:t>
            </a:r>
            <a:r>
              <a:rPr lang="en-US" altLang="ja-JP" sz="2700" dirty="0" smtClean="0">
                <a:latin typeface="HGSｺﾞｼｯｸM" panose="020B0600000000000000" pitchFamily="50" charset="-128"/>
                <a:ea typeface="HGSｺﾞｼｯｸM" panose="020B0600000000000000" pitchFamily="50" charset="-128"/>
              </a:rPr>
              <a:t>1</a:t>
            </a:r>
            <a:r>
              <a:rPr lang="ja-JP" altLang="en-US" sz="2700" dirty="0" smtClean="0">
                <a:latin typeface="HGSｺﾞｼｯｸM" panose="020B0600000000000000" pitchFamily="50" charset="-128"/>
                <a:ea typeface="HGSｺﾞｼｯｸM" panose="020B0600000000000000" pitchFamily="50" charset="-128"/>
              </a:rPr>
              <a:t>回技術審議会資料より～</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41853483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30</a:t>
            </a:fld>
            <a:endParaRPr kumimoji="1" lang="ja-JP" altLang="en-US"/>
          </a:p>
        </p:txBody>
      </p:sp>
      <p:sp>
        <p:nvSpPr>
          <p:cNvPr id="5" name="正方形/長方形 4"/>
          <p:cNvSpPr/>
          <p:nvPr/>
        </p:nvSpPr>
        <p:spPr>
          <a:xfrm>
            <a:off x="1187624" y="1213559"/>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a:t>
            </a:r>
            <a:endParaRPr lang="ja-JP" altLang="ja-JP" dirty="0"/>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590" y="1556792"/>
            <a:ext cx="3240360" cy="2427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556792"/>
            <a:ext cx="3273473" cy="2455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0"/>
          <p:cNvSpPr txBox="1"/>
          <p:nvPr/>
        </p:nvSpPr>
        <p:spPr>
          <a:xfrm>
            <a:off x="4494260" y="1556792"/>
            <a:ext cx="1620957"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斜面自体は安定</a:t>
            </a:r>
          </a:p>
        </p:txBody>
      </p:sp>
      <p:pic>
        <p:nvPicPr>
          <p:cNvPr id="1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870" r="16870"/>
          <a:stretch/>
        </p:blipFill>
        <p:spPr bwMode="auto">
          <a:xfrm>
            <a:off x="2309685" y="4149080"/>
            <a:ext cx="3486451" cy="261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5498887" y="5652537"/>
            <a:ext cx="2852063"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吹付コンクリートの浮きや</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背面空洞は確認されなかった</a:t>
            </a:r>
          </a:p>
        </p:txBody>
      </p:sp>
      <p:sp>
        <p:nvSpPr>
          <p:cNvPr id="14"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４）現地確認結果（茨木能勢線）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961547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31</a:t>
            </a:fld>
            <a:endParaRPr kumimoji="1" lang="ja-JP" altLang="en-US"/>
          </a:p>
        </p:txBody>
      </p:sp>
      <p:sp>
        <p:nvSpPr>
          <p:cNvPr id="5" name="正方形/長方形 4"/>
          <p:cNvSpPr/>
          <p:nvPr/>
        </p:nvSpPr>
        <p:spPr>
          <a:xfrm>
            <a:off x="1187624" y="1213559"/>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a:t>
            </a:r>
            <a:endParaRPr lang="ja-JP" altLang="ja-JP" dirty="0"/>
          </a:p>
        </p:txBody>
      </p:sp>
      <p:pic>
        <p:nvPicPr>
          <p:cNvPr id="717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852936"/>
            <a:ext cx="4320481"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0393" y="1628800"/>
            <a:ext cx="3361117" cy="2520838"/>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5292080" y="3947607"/>
            <a:ext cx="3262432"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木の根元部分で吹付に割れが発生</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⇒剥離部分の補修が必要</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正方形/長方形 1"/>
          <p:cNvSpPr/>
          <p:nvPr/>
        </p:nvSpPr>
        <p:spPr>
          <a:xfrm>
            <a:off x="2123728" y="3983053"/>
            <a:ext cx="864096" cy="490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曲折矢印 6"/>
          <p:cNvSpPr/>
          <p:nvPr/>
        </p:nvSpPr>
        <p:spPr>
          <a:xfrm>
            <a:off x="2771800" y="2398877"/>
            <a:ext cx="2376264" cy="1584176"/>
          </a:xfrm>
          <a:prstGeom prst="bentArrow">
            <a:avLst>
              <a:gd name="adj1" fmla="val 16754"/>
              <a:gd name="adj2" fmla="val 27749"/>
              <a:gd name="adj3" fmla="val 25000"/>
              <a:gd name="adj4" fmla="val 3825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solidFill>
                <a:schemeClr val="tx1"/>
              </a:solidFill>
            </a:endParaRPr>
          </a:p>
        </p:txBody>
      </p:sp>
      <p:sp>
        <p:nvSpPr>
          <p:cNvPr id="12"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４）現地確認結果（茨木能勢線）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347287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32</a:t>
            </a:fld>
            <a:endParaRPr kumimoji="1" lang="ja-JP" altLang="en-US"/>
          </a:p>
        </p:txBody>
      </p:sp>
      <p:sp>
        <p:nvSpPr>
          <p:cNvPr id="5" name="正方形/長方形 4"/>
          <p:cNvSpPr/>
          <p:nvPr/>
        </p:nvSpPr>
        <p:spPr>
          <a:xfrm>
            <a:off x="1187624" y="1187460"/>
            <a:ext cx="7416824" cy="369332"/>
          </a:xfrm>
          <a:prstGeom prst="rect">
            <a:avLst/>
          </a:prstGeom>
        </p:spPr>
        <p:txBody>
          <a:bodyPr wrap="square">
            <a:spAutoFit/>
          </a:bodyPr>
          <a:lstStyle/>
          <a:p>
            <a:r>
              <a:rPr lang="ja-JP" altLang="en-US" dirty="0" smtClean="0"/>
              <a:t>７</a:t>
            </a:r>
            <a:r>
              <a:rPr lang="ja-JP" altLang="ja-JP" dirty="0" smtClean="0"/>
              <a:t>．</a:t>
            </a:r>
            <a:r>
              <a:rPr lang="ja-JP" altLang="en-US" dirty="0" smtClean="0"/>
              <a:t>所見</a:t>
            </a:r>
            <a:endParaRPr lang="ja-JP" altLang="ja-JP" dirty="0"/>
          </a:p>
        </p:txBody>
      </p:sp>
      <p:sp>
        <p:nvSpPr>
          <p:cNvPr id="10" name="正方形/長方形 9"/>
          <p:cNvSpPr/>
          <p:nvPr/>
        </p:nvSpPr>
        <p:spPr>
          <a:xfrm>
            <a:off x="1319514" y="1528406"/>
            <a:ext cx="7416824" cy="2585323"/>
          </a:xfrm>
          <a:prstGeom prst="rect">
            <a:avLst/>
          </a:prstGeom>
        </p:spPr>
        <p:txBody>
          <a:bodyPr wrap="square">
            <a:spAutoFit/>
          </a:bodyPr>
          <a:lstStyle/>
          <a:p>
            <a:r>
              <a:rPr lang="ja-JP" altLang="en-US" dirty="0" smtClean="0"/>
              <a:t>■構造物の安定性</a:t>
            </a:r>
            <a:endParaRPr lang="en-US" altLang="ja-JP" dirty="0" smtClean="0"/>
          </a:p>
          <a:p>
            <a:r>
              <a:rPr lang="ja-JP" altLang="en-US" dirty="0"/>
              <a:t>　</a:t>
            </a:r>
            <a:r>
              <a:rPr lang="ja-JP" altLang="en-US" dirty="0" smtClean="0"/>
              <a:t>○斜面</a:t>
            </a:r>
            <a:r>
              <a:rPr lang="ja-JP" altLang="en-US" dirty="0"/>
              <a:t>自体</a:t>
            </a:r>
            <a:r>
              <a:rPr lang="ja-JP" altLang="en-US" dirty="0" smtClean="0"/>
              <a:t>は安定</a:t>
            </a:r>
            <a:endParaRPr lang="en-US" altLang="ja-JP" dirty="0" smtClean="0"/>
          </a:p>
          <a:p>
            <a:r>
              <a:rPr lang="ja-JP" altLang="en-US" dirty="0" smtClean="0"/>
              <a:t>　○吹付コンクリートは健全　</a:t>
            </a:r>
            <a:endParaRPr lang="en-US" altLang="ja-JP" dirty="0" smtClean="0"/>
          </a:p>
          <a:p>
            <a:r>
              <a:rPr lang="ja-JP" altLang="en-US" dirty="0" smtClean="0"/>
              <a:t>　○吹付コンクリートの割れ部の補修が必要</a:t>
            </a:r>
            <a:endParaRPr lang="en-US" altLang="ja-JP" dirty="0" smtClean="0"/>
          </a:p>
          <a:p>
            <a:r>
              <a:rPr lang="ja-JP" altLang="en-US" dirty="0" smtClean="0"/>
              <a:t>　　　</a:t>
            </a:r>
            <a:r>
              <a:rPr lang="en-US" altLang="ja-JP" dirty="0" smtClean="0">
                <a:solidFill>
                  <a:srgbClr val="FF0000"/>
                </a:solidFill>
              </a:rPr>
              <a:t>【</a:t>
            </a:r>
            <a:r>
              <a:rPr lang="ja-JP" altLang="en-US" dirty="0" smtClean="0">
                <a:solidFill>
                  <a:srgbClr val="FF0000"/>
                </a:solidFill>
              </a:rPr>
              <a:t>追加対策</a:t>
            </a:r>
            <a:r>
              <a:rPr lang="en-US" altLang="ja-JP" dirty="0" smtClean="0">
                <a:solidFill>
                  <a:srgbClr val="FF0000"/>
                </a:solidFill>
              </a:rPr>
              <a:t>】</a:t>
            </a:r>
            <a:r>
              <a:rPr lang="ja-JP" altLang="en-US" dirty="0" smtClean="0">
                <a:solidFill>
                  <a:srgbClr val="FF0000"/>
                </a:solidFill>
              </a:rPr>
              <a:t>割れ部の撤去と断面修復</a:t>
            </a:r>
            <a:endParaRPr lang="en-US" altLang="ja-JP" baseline="30000" dirty="0" smtClean="0"/>
          </a:p>
          <a:p>
            <a:r>
              <a:rPr lang="ja-JP" altLang="en-US" dirty="0" smtClean="0"/>
              <a:t>　○吹付コンクリート内に根を張る樹木は撤去が必要</a:t>
            </a:r>
            <a:endParaRPr lang="en-US" altLang="ja-JP" dirty="0" smtClean="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smtClean="0">
                <a:solidFill>
                  <a:srgbClr val="FF0000"/>
                </a:solidFill>
              </a:rPr>
              <a:t>該当樹木の伐採</a:t>
            </a:r>
            <a:endParaRPr lang="en-US" altLang="ja-JP" dirty="0">
              <a:solidFill>
                <a:srgbClr val="FF0000"/>
              </a:solidFill>
            </a:endParaRPr>
          </a:p>
          <a:p>
            <a:r>
              <a:rPr lang="ja-JP" altLang="en-US" dirty="0" smtClean="0"/>
              <a:t>　○吹付コンクリートの水抜き機能は低下しているが変状は出ていない</a:t>
            </a:r>
            <a:endParaRPr lang="en-US" altLang="ja-JP" dirty="0" smtClean="0"/>
          </a:p>
          <a:p>
            <a:r>
              <a:rPr lang="ja-JP" altLang="en-US" dirty="0"/>
              <a:t>　　　</a:t>
            </a:r>
            <a:r>
              <a:rPr lang="ja-JP" altLang="en-US" dirty="0" smtClean="0"/>
              <a:t>⇒モニタリングで変状が確認されれば対策を検討</a:t>
            </a:r>
            <a:endParaRPr lang="en-US" altLang="ja-JP" dirty="0">
              <a:solidFill>
                <a:srgbClr val="FF0000"/>
              </a:solidFill>
            </a:endParaRPr>
          </a:p>
        </p:txBody>
      </p:sp>
      <p:sp>
        <p:nvSpPr>
          <p:cNvPr id="11" name="正方形/長方形 10"/>
          <p:cNvSpPr/>
          <p:nvPr/>
        </p:nvSpPr>
        <p:spPr>
          <a:xfrm>
            <a:off x="1319514" y="4437112"/>
            <a:ext cx="7416824" cy="923330"/>
          </a:xfrm>
          <a:prstGeom prst="rect">
            <a:avLst/>
          </a:prstGeom>
        </p:spPr>
        <p:txBody>
          <a:bodyPr wrap="square">
            <a:spAutoFit/>
          </a:bodyPr>
          <a:lstStyle/>
          <a:p>
            <a:r>
              <a:rPr lang="ja-JP" altLang="en-US" dirty="0" smtClean="0"/>
              <a:t>■経過観察の内容</a:t>
            </a:r>
            <a:endParaRPr lang="en-US" altLang="ja-JP" dirty="0" smtClean="0"/>
          </a:p>
          <a:p>
            <a:r>
              <a:rPr lang="ja-JP" altLang="en-US" dirty="0" smtClean="0"/>
              <a:t>　○定期的な目視点検による確認を行う</a:t>
            </a:r>
            <a:endParaRPr lang="en-US" altLang="ja-JP" dirty="0" smtClean="0"/>
          </a:p>
          <a:p>
            <a:r>
              <a:rPr lang="ja-JP" altLang="en-US" dirty="0"/>
              <a:t>　</a:t>
            </a:r>
            <a:r>
              <a:rPr lang="ja-JP" altLang="en-US" dirty="0" smtClean="0"/>
              <a:t>　　（吹付のひび割れ、浮き等の変状等）</a:t>
            </a:r>
            <a:endParaRPr lang="ja-JP" altLang="en-US" dirty="0"/>
          </a:p>
        </p:txBody>
      </p:sp>
      <p:sp>
        <p:nvSpPr>
          <p:cNvPr id="14" name="下矢印 13"/>
          <p:cNvSpPr/>
          <p:nvPr/>
        </p:nvSpPr>
        <p:spPr>
          <a:xfrm rot="16200000">
            <a:off x="1465842" y="5559589"/>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2195736" y="5589240"/>
            <a:ext cx="5472608" cy="453183"/>
          </a:xfrm>
          <a:prstGeom prst="rect">
            <a:avLst/>
          </a:prstGeom>
          <a:ln w="63500" cmpd="thinThick">
            <a:solidFill>
              <a:schemeClr val="tx1"/>
            </a:solidFill>
          </a:ln>
        </p:spPr>
        <p:txBody>
          <a:bodyPr wrap="square" lIns="108000" tIns="72000" rIns="108000" bIns="72000">
            <a:spAutoFit/>
          </a:bodyPr>
          <a:lstStyle/>
          <a:p>
            <a:r>
              <a:rPr lang="ja-JP" altLang="en-US" sz="2000" dirty="0" smtClean="0"/>
              <a:t>追加対策完了後、規制基準の引き上げを実施</a:t>
            </a:r>
            <a:endParaRPr lang="en-US" altLang="ja-JP" sz="2000" dirty="0" smtClean="0"/>
          </a:p>
        </p:txBody>
      </p:sp>
      <p:sp>
        <p:nvSpPr>
          <p:cNvPr id="12"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４）現地確認結果（茨木能勢線）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4225811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正方形/長方形 6"/>
          <p:cNvSpPr/>
          <p:nvPr/>
        </p:nvSpPr>
        <p:spPr>
          <a:xfrm>
            <a:off x="1319514" y="1519624"/>
            <a:ext cx="7716982" cy="1477328"/>
          </a:xfrm>
          <a:prstGeom prst="rect">
            <a:avLst/>
          </a:prstGeom>
        </p:spPr>
        <p:txBody>
          <a:bodyPr wrap="square">
            <a:spAutoFit/>
          </a:bodyPr>
          <a:lstStyle/>
          <a:p>
            <a:r>
              <a:rPr lang="ja-JP" altLang="en-US" dirty="0" smtClean="0"/>
              <a:t>吹付コンクリートひび割れ部の補修、樹木の伐採</a:t>
            </a:r>
            <a:endParaRPr lang="en-US" altLang="ja-JP" dirty="0"/>
          </a:p>
          <a:p>
            <a:endParaRPr lang="en-US" altLang="ja-JP" dirty="0" smtClean="0"/>
          </a:p>
          <a:p>
            <a:endParaRPr lang="en-US" altLang="ja-JP" dirty="0" smtClean="0">
              <a:solidFill>
                <a:srgbClr val="FF0000"/>
              </a:solidFill>
            </a:endParaRPr>
          </a:p>
          <a:p>
            <a:endParaRPr lang="en-US" altLang="ja-JP" dirty="0">
              <a:solidFill>
                <a:srgbClr val="FF0000"/>
              </a:solidFill>
            </a:endParaRPr>
          </a:p>
          <a:p>
            <a:endParaRPr lang="en-US" altLang="ja-JP" dirty="0">
              <a:solidFill>
                <a:srgbClr val="FF0000"/>
              </a:solidFill>
            </a:endParaRPr>
          </a:p>
        </p:txBody>
      </p:sp>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33</a:t>
            </a:fld>
            <a:endParaRPr kumimoji="1" lang="ja-JP" altLang="en-US"/>
          </a:p>
        </p:txBody>
      </p:sp>
      <p:sp>
        <p:nvSpPr>
          <p:cNvPr id="5" name="正方形/長方形 4"/>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追加対策の実施状況</a:t>
            </a:r>
            <a:endParaRPr lang="ja-JP" altLang="ja-JP" dirty="0"/>
          </a:p>
        </p:txBody>
      </p:sp>
      <p:sp>
        <p:nvSpPr>
          <p:cNvPr id="10" name="下矢印 9"/>
          <p:cNvSpPr/>
          <p:nvPr/>
        </p:nvSpPr>
        <p:spPr>
          <a:xfrm rot="16200000">
            <a:off x="4097594" y="3674674"/>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４）現地確認結果（茨木能勢線）</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467286"/>
            <a:ext cx="3838353" cy="2879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円/楕円 23"/>
          <p:cNvSpPr/>
          <p:nvPr/>
        </p:nvSpPr>
        <p:spPr>
          <a:xfrm>
            <a:off x="2048767" y="2564559"/>
            <a:ext cx="1364221" cy="114865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4909" y="2467286"/>
            <a:ext cx="4089526" cy="2905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80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34</a:t>
            </a:fld>
            <a:endParaRPr kumimoji="1" lang="ja-JP" altLang="en-US"/>
          </a:p>
        </p:txBody>
      </p:sp>
      <p:sp>
        <p:nvSpPr>
          <p:cNvPr id="5" name="正方形/長方形 4"/>
          <p:cNvSpPr/>
          <p:nvPr/>
        </p:nvSpPr>
        <p:spPr>
          <a:xfrm>
            <a:off x="1187624" y="1196752"/>
            <a:ext cx="7416824" cy="5116785"/>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en-US" dirty="0"/>
              <a:t>○路線名	：　国道４２３号</a:t>
            </a:r>
          </a:p>
          <a:p>
            <a:r>
              <a:rPr lang="ja-JP" altLang="en-US" dirty="0" smtClean="0"/>
              <a:t>　　○</a:t>
            </a:r>
            <a:r>
              <a:rPr lang="ja-JP" altLang="en-US" dirty="0"/>
              <a:t>対象区間	：　箕面市下止々呂美（延長</a:t>
            </a:r>
            <a:r>
              <a:rPr lang="en-US" altLang="ja-JP" dirty="0"/>
              <a:t>1.6km</a:t>
            </a:r>
            <a:r>
              <a:rPr lang="ja-JP" altLang="en-US" dirty="0"/>
              <a:t>）</a:t>
            </a:r>
          </a:p>
          <a:p>
            <a:r>
              <a:rPr lang="ja-JP" altLang="en-US" dirty="0" smtClean="0"/>
              <a:t>　　○</a:t>
            </a:r>
            <a:r>
              <a:rPr lang="ja-JP" altLang="en-US" dirty="0"/>
              <a:t>交通量	：　</a:t>
            </a:r>
            <a:r>
              <a:rPr lang="en-US" altLang="ja-JP" dirty="0"/>
              <a:t>9,269</a:t>
            </a:r>
            <a:r>
              <a:rPr lang="ja-JP" altLang="en-US" dirty="0"/>
              <a:t>台</a:t>
            </a:r>
            <a:r>
              <a:rPr lang="en-US" altLang="ja-JP" dirty="0"/>
              <a:t>/24h</a:t>
            </a:r>
            <a:r>
              <a:rPr lang="ja-JP" altLang="en-US" dirty="0"/>
              <a:t>（</a:t>
            </a:r>
            <a:r>
              <a:rPr lang="en-US" altLang="ja-JP" dirty="0"/>
              <a:t>H22</a:t>
            </a:r>
            <a:r>
              <a:rPr lang="ja-JP" altLang="en-US" dirty="0"/>
              <a:t>年度道路交通センサス）</a:t>
            </a:r>
          </a:p>
          <a:p>
            <a:r>
              <a:rPr lang="ja-JP" altLang="en-US" dirty="0" smtClean="0"/>
              <a:t>　　○</a:t>
            </a:r>
            <a:r>
              <a:rPr lang="ja-JP" altLang="en-US" dirty="0"/>
              <a:t>規制基準	：　通行止め連続雨量</a:t>
            </a:r>
            <a:r>
              <a:rPr lang="en-US" altLang="ja-JP" dirty="0"/>
              <a:t>130mm</a:t>
            </a:r>
            <a:r>
              <a:rPr lang="ja-JP" altLang="en-US" dirty="0"/>
              <a:t>（通行注意</a:t>
            </a:r>
            <a:r>
              <a:rPr lang="en-US" altLang="ja-JP" dirty="0"/>
              <a:t>80mm</a:t>
            </a:r>
            <a:r>
              <a:rPr lang="ja-JP" altLang="en-US" dirty="0"/>
              <a:t>）</a:t>
            </a:r>
          </a:p>
          <a:p>
            <a:r>
              <a:rPr lang="ja-JP" altLang="en-US" dirty="0" smtClean="0"/>
              <a:t>　　○指</a:t>
            </a:r>
            <a:r>
              <a:rPr lang="ja-JP" altLang="en-US" dirty="0"/>
              <a:t>定年度	：　昭和</a:t>
            </a:r>
            <a:r>
              <a:rPr lang="en-US" altLang="ja-JP" dirty="0"/>
              <a:t>46</a:t>
            </a:r>
            <a:r>
              <a:rPr lang="ja-JP" altLang="en-US" dirty="0"/>
              <a:t>年度</a:t>
            </a:r>
            <a:endParaRPr lang="ja-JP" altLang="en-US" sz="1050" dirty="0"/>
          </a:p>
          <a:p>
            <a:r>
              <a:rPr lang="en-US" altLang="ja-JP" sz="1050" dirty="0"/>
              <a:t>  </a:t>
            </a:r>
            <a:endParaRPr lang="ja-JP" altLang="ja-JP" sz="1050"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smtClean="0"/>
          </a:p>
          <a:p>
            <a:endParaRPr lang="en-US" altLang="ja-JP" dirty="0"/>
          </a:p>
          <a:p>
            <a:endParaRPr lang="en-US" altLang="ja-JP" dirty="0"/>
          </a:p>
          <a:p>
            <a:pPr>
              <a:spcBef>
                <a:spcPts val="600"/>
              </a:spcBef>
            </a:pPr>
            <a:endParaRPr lang="en-US" altLang="ja-JP" dirty="0" smtClean="0"/>
          </a:p>
          <a:p>
            <a:pPr>
              <a:spcBef>
                <a:spcPts val="600"/>
              </a:spcBef>
            </a:pPr>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sp>
        <p:nvSpPr>
          <p:cNvPr id="9" name="正方形/長方形 8"/>
          <p:cNvSpPr/>
          <p:nvPr/>
        </p:nvSpPr>
        <p:spPr>
          <a:xfrm>
            <a:off x="1547664" y="5949280"/>
            <a:ext cx="7344308" cy="338554"/>
          </a:xfrm>
          <a:prstGeom prst="rect">
            <a:avLst/>
          </a:prstGeom>
        </p:spPr>
        <p:txBody>
          <a:bodyPr wrap="square">
            <a:spAutoFit/>
          </a:bodyPr>
          <a:lstStyle/>
          <a:p>
            <a:r>
              <a:rPr lang="ja-JP" altLang="ja-JP" sz="1600" dirty="0" smtClean="0"/>
              <a:t>※</a:t>
            </a:r>
            <a:r>
              <a:rPr lang="ja-JP" altLang="ja-JP" sz="1600" dirty="0"/>
              <a:t>雨量観測所　下止々呂美（観測所からの距離 １．５ｋｍ〔最長</a:t>
            </a:r>
            <a:r>
              <a:rPr lang="en-US" altLang="ja-JP" sz="1600" dirty="0"/>
              <a:t>2.0km</a:t>
            </a:r>
            <a:r>
              <a:rPr lang="ja-JP" altLang="ja-JP" sz="1600" dirty="0" err="1"/>
              <a:t>、</a:t>
            </a:r>
            <a:r>
              <a:rPr lang="ja-JP" altLang="ja-JP" sz="1600" dirty="0"/>
              <a:t>最短</a:t>
            </a:r>
            <a:r>
              <a:rPr lang="en-US" altLang="ja-JP" sz="1600" dirty="0"/>
              <a:t>1.0km</a:t>
            </a:r>
            <a:r>
              <a:rPr lang="ja-JP" altLang="ja-JP" sz="1600" dirty="0"/>
              <a:t>〕</a:t>
            </a:r>
            <a:r>
              <a:rPr lang="ja-JP" altLang="ja-JP" sz="1600" dirty="0" smtClean="0"/>
              <a:t>）</a:t>
            </a:r>
            <a:endParaRPr lang="ja-JP" altLang="ja-JP" sz="1600" dirty="0"/>
          </a:p>
        </p:txBody>
      </p:sp>
      <p:graphicFrame>
        <p:nvGraphicFramePr>
          <p:cNvPr id="10" name="表 9"/>
          <p:cNvGraphicFramePr>
            <a:graphicFrameLocks noGrp="1"/>
          </p:cNvGraphicFramePr>
          <p:nvPr>
            <p:extLst>
              <p:ext uri="{D42A27DB-BD31-4B8C-83A1-F6EECF244321}">
                <p14:modId xmlns:p14="http://schemas.microsoft.com/office/powerpoint/2010/main" val="2288477242"/>
              </p:ext>
            </p:extLst>
          </p:nvPr>
        </p:nvGraphicFramePr>
        <p:xfrm>
          <a:off x="1578104" y="3356992"/>
          <a:ext cx="6810321" cy="1371600"/>
        </p:xfrm>
        <a:graphic>
          <a:graphicData uri="http://schemas.openxmlformats.org/drawingml/2006/table">
            <a:tbl>
              <a:tblPr firstRow="1" firstCol="1" bandRow="1">
                <a:tableStyleId>{5C22544A-7EE6-4342-B048-85BDC9FD1C3A}</a:tableStyleId>
              </a:tblPr>
              <a:tblGrid>
                <a:gridCol w="2270107"/>
                <a:gridCol w="2451981"/>
                <a:gridCol w="2088233"/>
              </a:tblGrid>
              <a:tr h="233680">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連続雨量（下止々呂美）</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災害履歴</a:t>
                      </a:r>
                      <a:endParaRPr lang="ja-JP" sz="1800" kern="100">
                        <a:effectLst/>
                        <a:latin typeface="Century"/>
                        <a:ea typeface="ＭＳ 明朝"/>
                        <a:cs typeface="Times New Roman"/>
                      </a:endParaRPr>
                    </a:p>
                  </a:txBody>
                  <a:tcPr marL="68580" marR="68580" marT="0" marB="0"/>
                </a:tc>
              </a:tr>
              <a:tr h="233680">
                <a:tc>
                  <a:txBody>
                    <a:bodyPr/>
                    <a:lstStyle/>
                    <a:p>
                      <a:pPr algn="ctr">
                        <a:spcAft>
                          <a:spcPts val="0"/>
                        </a:spcAft>
                      </a:pPr>
                      <a:r>
                        <a:rPr lang="en-US" sz="1800" kern="100" dirty="0">
                          <a:effectLst/>
                        </a:rPr>
                        <a:t>H25.9.15</a:t>
                      </a:r>
                      <a:r>
                        <a:rPr lang="ja-JP" sz="1800" kern="100" dirty="0">
                          <a:effectLst/>
                        </a:rPr>
                        <a:t>～</a:t>
                      </a:r>
                      <a:r>
                        <a:rPr lang="en-US" sz="1800" kern="100" dirty="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a:effectLst/>
                        </a:rPr>
                        <a:t>248mm</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災害なし</a:t>
                      </a:r>
                      <a:endParaRPr lang="ja-JP" sz="1800" kern="100">
                        <a:effectLst/>
                        <a:latin typeface="Century"/>
                        <a:ea typeface="ＭＳ 明朝"/>
                        <a:cs typeface="Times New Roman"/>
                      </a:endParaRPr>
                    </a:p>
                  </a:txBody>
                  <a:tcPr marL="68580" marR="68580" marT="0" marB="0"/>
                </a:tc>
              </a:tr>
              <a:tr h="233680">
                <a:tc>
                  <a:txBody>
                    <a:bodyPr/>
                    <a:lstStyle/>
                    <a:p>
                      <a:pPr algn="ctr">
                        <a:spcAft>
                          <a:spcPts val="0"/>
                        </a:spcAft>
                      </a:pPr>
                      <a:r>
                        <a:rPr lang="en-US" sz="1800" kern="100">
                          <a:effectLst/>
                        </a:rPr>
                        <a:t>H26.8.10</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142mm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災害なし</a:t>
                      </a:r>
                      <a:endParaRPr lang="ja-JP" sz="1800" kern="100">
                        <a:effectLst/>
                        <a:latin typeface="Century"/>
                        <a:ea typeface="ＭＳ 明朝"/>
                        <a:cs typeface="Times New Roman"/>
                      </a:endParaRPr>
                    </a:p>
                  </a:txBody>
                  <a:tcPr marL="68580" marR="68580" marT="0" marB="0"/>
                </a:tc>
              </a:tr>
              <a:tr h="233680">
                <a:tc>
                  <a:txBody>
                    <a:bodyPr/>
                    <a:lstStyle/>
                    <a:p>
                      <a:pPr algn="ctr">
                        <a:spcAft>
                          <a:spcPts val="0"/>
                        </a:spcAft>
                      </a:pPr>
                      <a:r>
                        <a:rPr lang="en-US" sz="1800" kern="100">
                          <a:effectLst/>
                        </a:rPr>
                        <a:t>H27.7.17</a:t>
                      </a:r>
                      <a:r>
                        <a:rPr lang="ja-JP" sz="1800" kern="100">
                          <a:effectLst/>
                        </a:rPr>
                        <a:t>～</a:t>
                      </a:r>
                      <a:r>
                        <a:rPr lang="en-US" sz="1800" kern="100">
                          <a:effectLst/>
                        </a:rPr>
                        <a:t>18</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274mm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災害なし</a:t>
                      </a:r>
                      <a:endParaRPr lang="ja-JP" sz="1800" kern="100">
                        <a:effectLst/>
                        <a:latin typeface="Century"/>
                        <a:ea typeface="ＭＳ 明朝"/>
                        <a:cs typeface="Times New Roman"/>
                      </a:endParaRPr>
                    </a:p>
                  </a:txBody>
                  <a:tcPr marL="68580" marR="68580" marT="0" marB="0"/>
                </a:tc>
              </a:tr>
              <a:tr h="233680">
                <a:tc>
                  <a:txBody>
                    <a:bodyPr/>
                    <a:lstStyle/>
                    <a:p>
                      <a:pPr algn="ctr">
                        <a:spcAft>
                          <a:spcPts val="0"/>
                        </a:spcAft>
                      </a:pPr>
                      <a:r>
                        <a:rPr lang="en-US" sz="1800" kern="100">
                          <a:effectLst/>
                        </a:rPr>
                        <a:t>H28.8.29</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en-US" sz="1800" kern="100">
                          <a:effectLst/>
                        </a:rPr>
                        <a:t>142mm</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3792360819"/>
              </p:ext>
            </p:extLst>
          </p:nvPr>
        </p:nvGraphicFramePr>
        <p:xfrm>
          <a:off x="1572495" y="5445224"/>
          <a:ext cx="6815928" cy="548640"/>
        </p:xfrm>
        <a:graphic>
          <a:graphicData uri="http://schemas.openxmlformats.org/drawingml/2006/table">
            <a:tbl>
              <a:tblPr firstRow="1" firstCol="1" bandRow="1">
                <a:tableStyleId>{5C22544A-7EE6-4342-B048-85BDC9FD1C3A}</a:tableStyleId>
              </a:tblPr>
              <a:tblGrid>
                <a:gridCol w="2271976"/>
                <a:gridCol w="2271976"/>
                <a:gridCol w="2271976"/>
              </a:tblGrid>
              <a:tr h="233680">
                <a:tc>
                  <a:txBody>
                    <a:bodyPr/>
                    <a:lstStyle/>
                    <a:p>
                      <a:pPr algn="ctr">
                        <a:spcAft>
                          <a:spcPts val="0"/>
                        </a:spcAft>
                      </a:pPr>
                      <a:r>
                        <a:rPr lang="ja-JP" sz="1800" kern="100" dirty="0">
                          <a:effectLst/>
                        </a:rPr>
                        <a:t>規制実施日時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経験雨量（連続雨量）</a:t>
                      </a:r>
                      <a:endParaRPr lang="ja-JP" sz="1800" kern="100">
                        <a:effectLst/>
                        <a:latin typeface="Century"/>
                        <a:ea typeface="ＭＳ 明朝"/>
                        <a:cs typeface="Times New Roman"/>
                      </a:endParaRPr>
                    </a:p>
                  </a:txBody>
                  <a:tcPr marL="68580" marR="68580" marT="0" marB="0"/>
                </a:tc>
                <a:tc>
                  <a:txBody>
                    <a:bodyPr/>
                    <a:lstStyle/>
                    <a:p>
                      <a:pPr algn="ctr">
                        <a:spcAft>
                          <a:spcPts val="0"/>
                        </a:spcAft>
                      </a:pPr>
                      <a:r>
                        <a:rPr lang="ja-JP" sz="1800" kern="100">
                          <a:effectLst/>
                        </a:rPr>
                        <a:t>見直し基準雨量</a:t>
                      </a:r>
                      <a:endParaRPr lang="ja-JP" sz="1800" kern="100">
                        <a:effectLst/>
                        <a:latin typeface="Century"/>
                        <a:ea typeface="ＭＳ 明朝"/>
                        <a:cs typeface="Times New Roman"/>
                      </a:endParaRPr>
                    </a:p>
                  </a:txBody>
                  <a:tcPr marL="68580" marR="68580" marT="0" marB="0"/>
                </a:tc>
              </a:tr>
              <a:tr h="233680">
                <a:tc>
                  <a:txBody>
                    <a:bodyPr/>
                    <a:lstStyle/>
                    <a:p>
                      <a:pPr algn="ctr">
                        <a:spcAft>
                          <a:spcPts val="0"/>
                        </a:spcAft>
                      </a:pPr>
                      <a:r>
                        <a:rPr lang="en-US" sz="1800" kern="100" dirty="0">
                          <a:effectLst/>
                        </a:rPr>
                        <a:t>H27.7.17</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274mm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190mm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12" name="正方形/長方形 11"/>
          <p:cNvSpPr/>
          <p:nvPr/>
        </p:nvSpPr>
        <p:spPr>
          <a:xfrm>
            <a:off x="1547664" y="4674622"/>
            <a:ext cx="7344308" cy="338554"/>
          </a:xfrm>
          <a:prstGeom prst="rect">
            <a:avLst/>
          </a:prstGeom>
        </p:spPr>
        <p:txBody>
          <a:bodyPr wrap="square">
            <a:spAutoFit/>
          </a:bodyPr>
          <a:lstStyle/>
          <a:p>
            <a:r>
              <a:rPr lang="ja-JP" altLang="ja-JP" sz="1600" dirty="0" smtClean="0"/>
              <a:t>※</a:t>
            </a:r>
            <a:r>
              <a:rPr lang="ja-JP" altLang="en-US" sz="1600" dirty="0" smtClean="0"/>
              <a:t>規制基準雨量</a:t>
            </a:r>
            <a:r>
              <a:rPr lang="ja-JP" altLang="en-US" sz="1600" dirty="0"/>
              <a:t>以下の降雨でも災害履歴なし</a:t>
            </a:r>
            <a:endParaRPr lang="ja-JP" altLang="ja-JP" sz="1600" dirty="0"/>
          </a:p>
        </p:txBody>
      </p:sp>
      <p:sp>
        <p:nvSpPr>
          <p:cNvPr id="16"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５）現地確認結果（国道</a:t>
            </a:r>
            <a:r>
              <a:rPr lang="en-US" altLang="ja-JP" sz="2700" dirty="0" smtClean="0">
                <a:latin typeface="HGSｺﾞｼｯｸM" panose="020B0600000000000000" pitchFamily="50" charset="-128"/>
                <a:ea typeface="HGSｺﾞｼｯｸM" panose="020B0600000000000000" pitchFamily="50" charset="-128"/>
              </a:rPr>
              <a:t>423</a:t>
            </a:r>
            <a:r>
              <a:rPr lang="ja-JP" altLang="en-US" sz="2700" dirty="0" smtClean="0">
                <a:latin typeface="HGSｺﾞｼｯｸM" panose="020B0600000000000000" pitchFamily="50" charset="-128"/>
                <a:ea typeface="HGSｺﾞｼｯｸM" panose="020B0600000000000000" pitchFamily="50" charset="-128"/>
              </a:rPr>
              <a:t>号）</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713578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35</a:t>
            </a:fld>
            <a:endParaRPr kumimoji="1" lang="ja-JP" altLang="en-US"/>
          </a:p>
        </p:txBody>
      </p:sp>
      <p:sp>
        <p:nvSpPr>
          <p:cNvPr id="5" name="正方形/長方形 4"/>
          <p:cNvSpPr/>
          <p:nvPr/>
        </p:nvSpPr>
        <p:spPr>
          <a:xfrm>
            <a:off x="1187624" y="1164784"/>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66881"/>
            <a:ext cx="7344816" cy="4842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５）現地確認結果（国道</a:t>
            </a:r>
            <a:r>
              <a:rPr lang="en-US" altLang="ja-JP" sz="2700" dirty="0" smtClean="0">
                <a:latin typeface="HGSｺﾞｼｯｸM" panose="020B0600000000000000" pitchFamily="50" charset="-128"/>
                <a:ea typeface="HGSｺﾞｼｯｸM" panose="020B0600000000000000" pitchFamily="50" charset="-128"/>
              </a:rPr>
              <a:t>423</a:t>
            </a:r>
            <a:r>
              <a:rPr lang="ja-JP" altLang="en-US" sz="2700" dirty="0" smtClean="0">
                <a:latin typeface="HGSｺﾞｼｯｸM" panose="020B0600000000000000" pitchFamily="50" charset="-128"/>
                <a:ea typeface="HGSｺﾞｼｯｸM" panose="020B0600000000000000" pitchFamily="50" charset="-128"/>
              </a:rPr>
              <a:t>号）</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534549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36</a:t>
            </a:fld>
            <a:endParaRPr kumimoji="1" lang="ja-JP" altLang="en-US"/>
          </a:p>
        </p:txBody>
      </p:sp>
      <p:sp>
        <p:nvSpPr>
          <p:cNvPr id="5" name="正方形/長方形 4"/>
          <p:cNvSpPr/>
          <p:nvPr/>
        </p:nvSpPr>
        <p:spPr>
          <a:xfrm>
            <a:off x="1187624" y="1197967"/>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567299"/>
            <a:ext cx="6761587" cy="4742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円/楕円 9"/>
          <p:cNvSpPr/>
          <p:nvPr/>
        </p:nvSpPr>
        <p:spPr>
          <a:xfrm rot="16526189">
            <a:off x="2616487" y="4201023"/>
            <a:ext cx="675238" cy="44666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754940" y="4843899"/>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Ａカルテ対応箇所</a:t>
            </a:r>
          </a:p>
        </p:txBody>
      </p:sp>
      <p:sp>
        <p:nvSpPr>
          <p:cNvPr id="12" name="円/楕円 11"/>
          <p:cNvSpPr/>
          <p:nvPr/>
        </p:nvSpPr>
        <p:spPr>
          <a:xfrm rot="1546156">
            <a:off x="4481316" y="4633690"/>
            <a:ext cx="675238" cy="44666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rot="20729751">
            <a:off x="5492208" y="4923388"/>
            <a:ext cx="1140016" cy="44666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236075" y="4255077"/>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Ｂカルテ対応箇所</a:t>
            </a:r>
          </a:p>
        </p:txBody>
      </p:sp>
      <p:sp>
        <p:nvSpPr>
          <p:cNvPr id="15" name="テキスト ボックス 14"/>
          <p:cNvSpPr txBox="1"/>
          <p:nvPr/>
        </p:nvSpPr>
        <p:spPr>
          <a:xfrm>
            <a:off x="5292080" y="5493569"/>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Ｃカルテ対応箇所</a:t>
            </a:r>
          </a:p>
        </p:txBody>
      </p:sp>
      <p:cxnSp>
        <p:nvCxnSpPr>
          <p:cNvPr id="16" name="直線コネクタ 15"/>
          <p:cNvCxnSpPr/>
          <p:nvPr/>
        </p:nvCxnSpPr>
        <p:spPr>
          <a:xfrm flipV="1">
            <a:off x="6588224" y="1956496"/>
            <a:ext cx="0" cy="35370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2051720" y="1956496"/>
            <a:ext cx="0" cy="60840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2051720" y="2172521"/>
            <a:ext cx="4536504" cy="0"/>
          </a:xfrm>
          <a:prstGeom prst="line">
            <a:avLst/>
          </a:prstGeom>
          <a:ln w="571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3742736" y="1754120"/>
            <a:ext cx="1217000" cy="400110"/>
          </a:xfrm>
          <a:prstGeom prst="rect">
            <a:avLst/>
          </a:prstGeom>
          <a:noFill/>
          <a:ln>
            <a:noFill/>
            <a:prstDash val="solid"/>
          </a:ln>
        </p:spPr>
        <p:txBody>
          <a:bodyPr wrap="none" rtlCol="0">
            <a:spAutoFit/>
          </a:bodyPr>
          <a:lstStyle/>
          <a:p>
            <a:r>
              <a:rPr kumimoji="1" lang="ja-JP" altLang="en-US" sz="2000" b="1" dirty="0" smtClean="0">
                <a:solidFill>
                  <a:schemeClr val="bg1"/>
                </a:solidFill>
                <a:latin typeface="HGSｺﾞｼｯｸM" panose="020B0600000000000000" pitchFamily="50" charset="-128"/>
                <a:ea typeface="HGSｺﾞｼｯｸM" panose="020B0600000000000000" pitchFamily="50" charset="-128"/>
                <a:cs typeface="Meiryo UI" panose="020B0604030504040204" pitchFamily="50" charset="-128"/>
              </a:rPr>
              <a:t>規制区間</a:t>
            </a:r>
          </a:p>
        </p:txBody>
      </p:sp>
      <p:pic>
        <p:nvPicPr>
          <p:cNvPr id="2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 r="41469" b="-18131"/>
          <a:stretch/>
        </p:blipFill>
        <p:spPr bwMode="auto">
          <a:xfrm>
            <a:off x="7380312" y="6093296"/>
            <a:ext cx="792088"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５）現地確認結果（国道</a:t>
            </a:r>
            <a:r>
              <a:rPr lang="en-US" altLang="ja-JP" sz="2700" dirty="0" smtClean="0">
                <a:latin typeface="HGSｺﾞｼｯｸM" panose="020B0600000000000000" pitchFamily="50" charset="-128"/>
                <a:ea typeface="HGSｺﾞｼｯｸM" panose="020B0600000000000000" pitchFamily="50" charset="-128"/>
              </a:rPr>
              <a:t>423</a:t>
            </a:r>
            <a:r>
              <a:rPr lang="ja-JP" altLang="en-US" sz="2700" dirty="0" smtClean="0">
                <a:latin typeface="HGSｺﾞｼｯｸM" panose="020B0600000000000000" pitchFamily="50" charset="-128"/>
                <a:ea typeface="HGSｺﾞｼｯｸM" panose="020B0600000000000000" pitchFamily="50" charset="-128"/>
              </a:rPr>
              <a:t>号）</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303456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37</a:t>
            </a:fld>
            <a:endParaRPr kumimoji="1" lang="ja-JP" altLang="en-US"/>
          </a:p>
        </p:txBody>
      </p:sp>
      <p:sp>
        <p:nvSpPr>
          <p:cNvPr id="5" name="正方形/長方形 4"/>
          <p:cNvSpPr/>
          <p:nvPr/>
        </p:nvSpPr>
        <p:spPr>
          <a:xfrm>
            <a:off x="1187624" y="1187460"/>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36" t="6536" r="16912" b="16912"/>
          <a:stretch/>
        </p:blipFill>
        <p:spPr bwMode="auto">
          <a:xfrm>
            <a:off x="84403" y="1903721"/>
            <a:ext cx="4457393" cy="334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円/楕円 12"/>
          <p:cNvSpPr/>
          <p:nvPr/>
        </p:nvSpPr>
        <p:spPr>
          <a:xfrm rot="19277242">
            <a:off x="1499067" y="2681365"/>
            <a:ext cx="2599152" cy="19090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23528" y="1781191"/>
            <a:ext cx="1620957"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斜面自体は安定</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611560" y="5246766"/>
            <a:ext cx="3877985"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急斜面に転石あり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⇒落石の可能性のある石は撤去等が必要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8449" y="1916216"/>
            <a:ext cx="4457393" cy="334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テキスト ボックス 19"/>
          <p:cNvSpPr txBox="1"/>
          <p:nvPr/>
        </p:nvSpPr>
        <p:spPr>
          <a:xfrm>
            <a:off x="4754846" y="5300872"/>
            <a:ext cx="4083169" cy="646331"/>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草木</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の繁茂により</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斜面の状況を確認できず</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草木が枯れた時期に確認が必要</a:t>
            </a:r>
            <a:endParaRPr lang="en-US" altLang="ja-JP" sz="20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円/楕円 20"/>
          <p:cNvSpPr/>
          <p:nvPr/>
        </p:nvSpPr>
        <p:spPr>
          <a:xfrm rot="374757">
            <a:off x="4648831" y="1723851"/>
            <a:ext cx="4485146" cy="16570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５）現地確認結果（国道</a:t>
            </a:r>
            <a:r>
              <a:rPr lang="en-US" altLang="ja-JP" sz="2700" dirty="0" smtClean="0">
                <a:latin typeface="HGSｺﾞｼｯｸM" panose="020B0600000000000000" pitchFamily="50" charset="-128"/>
                <a:ea typeface="HGSｺﾞｼｯｸM" panose="020B0600000000000000" pitchFamily="50" charset="-128"/>
              </a:rPr>
              <a:t>423</a:t>
            </a:r>
            <a:r>
              <a:rPr lang="ja-JP" altLang="en-US" sz="2700" dirty="0" smtClean="0">
                <a:latin typeface="HGSｺﾞｼｯｸM" panose="020B0600000000000000" pitchFamily="50" charset="-128"/>
                <a:ea typeface="HGSｺﾞｼｯｸM" panose="020B0600000000000000" pitchFamily="50" charset="-128"/>
              </a:rPr>
              <a:t>号）</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696929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38</a:t>
            </a:fld>
            <a:endParaRPr kumimoji="1" lang="ja-JP" altLang="en-US"/>
          </a:p>
        </p:txBody>
      </p:sp>
      <p:sp>
        <p:nvSpPr>
          <p:cNvPr id="5" name="正方形/長方形 4"/>
          <p:cNvSpPr/>
          <p:nvPr/>
        </p:nvSpPr>
        <p:spPr>
          <a:xfrm>
            <a:off x="1187624" y="1187460"/>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 </a:t>
            </a:r>
            <a:r>
              <a:rPr lang="en-US" altLang="ja-JP" dirty="0" smtClean="0"/>
              <a:t>【1/23</a:t>
            </a:r>
            <a:r>
              <a:rPr lang="ja-JP" altLang="en-US" dirty="0" smtClean="0"/>
              <a:t> 現地確認を実施</a:t>
            </a:r>
            <a:r>
              <a:rPr lang="en-US" altLang="ja-JP" dirty="0" smtClean="0"/>
              <a:t>】</a:t>
            </a:r>
            <a:endParaRPr lang="ja-JP" altLang="ja-JP" dirty="0"/>
          </a:p>
        </p:txBody>
      </p:sp>
      <p:sp>
        <p:nvSpPr>
          <p:cNvPr id="20" name="テキスト ボックス 19"/>
          <p:cNvSpPr txBox="1"/>
          <p:nvPr/>
        </p:nvSpPr>
        <p:spPr>
          <a:xfrm>
            <a:off x="344815" y="5394702"/>
            <a:ext cx="4083169"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擁壁上の斜面内に立ち入り現地確認を実施</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5" name="テキスト ボックス 14"/>
          <p:cNvSpPr txBox="1"/>
          <p:nvPr/>
        </p:nvSpPr>
        <p:spPr>
          <a:xfrm>
            <a:off x="5148064" y="5406118"/>
            <a:ext cx="3467616"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斜面に大きな転石や落石はなかった</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88" y="2276872"/>
            <a:ext cx="4321181" cy="310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1126" y="2312422"/>
            <a:ext cx="4197435" cy="3070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５）現地確認結果（国道</a:t>
            </a:r>
            <a:r>
              <a:rPr lang="en-US" altLang="ja-JP" sz="2700" dirty="0" smtClean="0">
                <a:latin typeface="HGSｺﾞｼｯｸM" panose="020B0600000000000000" pitchFamily="50" charset="-128"/>
                <a:ea typeface="HGSｺﾞｼｯｸM" panose="020B0600000000000000" pitchFamily="50" charset="-128"/>
              </a:rPr>
              <a:t>423</a:t>
            </a:r>
            <a:r>
              <a:rPr lang="ja-JP" altLang="en-US" sz="2700" dirty="0" smtClean="0">
                <a:latin typeface="HGSｺﾞｼｯｸM" panose="020B0600000000000000" pitchFamily="50" charset="-128"/>
                <a:ea typeface="HGSｺﾞｼｯｸM" panose="020B0600000000000000" pitchFamily="50" charset="-128"/>
              </a:rPr>
              <a:t>号）</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437409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39</a:t>
            </a:fld>
            <a:endParaRPr kumimoji="1" lang="ja-JP" altLang="en-US"/>
          </a:p>
        </p:txBody>
      </p:sp>
      <p:sp>
        <p:nvSpPr>
          <p:cNvPr id="5" name="正方形/長方形 4"/>
          <p:cNvSpPr/>
          <p:nvPr/>
        </p:nvSpPr>
        <p:spPr>
          <a:xfrm>
            <a:off x="1187624" y="1187460"/>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pic>
        <p:nvPicPr>
          <p:cNvPr id="14" name="Picture 4" descr="\\10000ws200594\H\【１９】都市基盤施設維持管理審議会\H28年度\●異常気象時事前通行規制区間関連\160912_現地確認写真\国道４２３号\DSCF33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319" y="1949451"/>
            <a:ext cx="4427984" cy="3320987"/>
          </a:xfrm>
          <a:prstGeom prst="rect">
            <a:avLst/>
          </a:prstGeom>
          <a:noFill/>
          <a:extLst>
            <a:ext uri="{909E8E84-426E-40DD-AFC4-6F175D3DCCD1}">
              <a14:hiddenFill xmlns:a14="http://schemas.microsoft.com/office/drawing/2010/main">
                <a:solidFill>
                  <a:srgbClr val="FFFFFF"/>
                </a:solidFill>
              </a14:hiddenFill>
            </a:ext>
          </a:extLst>
        </p:spPr>
      </p:pic>
      <p:sp>
        <p:nvSpPr>
          <p:cNvPr id="15" name="円/楕円 14"/>
          <p:cNvSpPr/>
          <p:nvPr/>
        </p:nvSpPr>
        <p:spPr>
          <a:xfrm rot="20436377">
            <a:off x="308893" y="2434975"/>
            <a:ext cx="3417278" cy="276022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80318" y="5292497"/>
            <a:ext cx="3877985"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急斜面に転石あり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⇒落石の可能性のある石は撤去等が必要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92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970938"/>
            <a:ext cx="4349426" cy="326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6080250" y="5292497"/>
            <a:ext cx="1620957" cy="338554"/>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斜面</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の確認状況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3"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５）現地確認結果（国道</a:t>
            </a:r>
            <a:r>
              <a:rPr lang="en-US" altLang="ja-JP" sz="2700" dirty="0" smtClean="0">
                <a:latin typeface="HGSｺﾞｼｯｸM" panose="020B0600000000000000" pitchFamily="50" charset="-128"/>
                <a:ea typeface="HGSｺﾞｼｯｸM" panose="020B0600000000000000" pitchFamily="50" charset="-128"/>
              </a:rPr>
              <a:t>423</a:t>
            </a:r>
            <a:r>
              <a:rPr lang="ja-JP" altLang="en-US" sz="2700" dirty="0" smtClean="0">
                <a:latin typeface="HGSｺﾞｼｯｸM" panose="020B0600000000000000" pitchFamily="50" charset="-128"/>
                <a:ea typeface="HGSｺﾞｼｯｸM" panose="020B0600000000000000" pitchFamily="50" charset="-128"/>
              </a:rPr>
              <a:t>号）</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663789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smtClean="0"/>
              <a:t>資料５－１</a:t>
            </a:r>
            <a:endParaRPr kumimoji="1" lang="ja-JP" altLang="en-US" dirty="0"/>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sp>
        <p:nvSpPr>
          <p:cNvPr id="5" name="テキスト ボックス 4"/>
          <p:cNvSpPr txBox="1"/>
          <p:nvPr/>
        </p:nvSpPr>
        <p:spPr>
          <a:xfrm>
            <a:off x="100233" y="1224048"/>
            <a:ext cx="8928000" cy="1384995"/>
          </a:xfrm>
          <a:prstGeom prst="rect">
            <a:avLst/>
          </a:prstGeom>
          <a:solidFill>
            <a:schemeClr val="bg2"/>
          </a:solidFill>
          <a:ln>
            <a:solidFill>
              <a:schemeClr val="tx1"/>
            </a:solidFill>
            <a:prstDash val="solid"/>
          </a:ln>
        </p:spPr>
        <p:txBody>
          <a:bodyPr wrap="square" rtlCol="0">
            <a:spAutoFit/>
          </a:bodyPr>
          <a:lstStyle/>
          <a:p>
            <a:pPr marL="457200" indent="-4572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rPr>
              <a:t>14</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rPr>
              <a:t>27</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日（国土交通省）</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道路通行規制基準の緩和等に係わる当面の運用</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について（通知）</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552" y="3271336"/>
            <a:ext cx="8064896" cy="3046988"/>
          </a:xfrm>
          <a:prstGeom prst="rect">
            <a:avLst/>
          </a:prstGeom>
          <a:noFill/>
          <a:ln>
            <a:solidFill>
              <a:schemeClr val="tx1"/>
            </a:solidFill>
            <a:prstDash val="dash"/>
          </a:ln>
        </p:spPr>
        <p:txBody>
          <a:bodyPr wrap="square" rtlCol="0">
            <a:spAutoFit/>
          </a:bodyPr>
          <a:lstStyle/>
          <a:p>
            <a:pPr marL="457200" indent="-457200">
              <a:buFont typeface="+mj-ea"/>
              <a:buAutoNum type="circleNumDbPlain"/>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Ｈ８防災点検による要対策箇所の対策工事が完了していること。</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学識経験者又は防災ドクターの診断により、対策工事の効果及びカルテ対応箇所の安全性についての見解・判断を得ること。</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Ｈ８防災点検による要対策箇所の完了後、変更しようとする道路通行規制基準以上の雨量を経験し、無災害であること。</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100233" y="2537608"/>
            <a:ext cx="8928000" cy="769441"/>
          </a:xfrm>
          <a:prstGeom prst="rect">
            <a:avLst/>
          </a:prstGeom>
          <a:noFill/>
          <a:ln>
            <a:noFill/>
            <a:prstDash val="dash"/>
          </a:ln>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⇒次の条件を満たすものについて、随時、道路通行規制基準の見直し</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を承認する。</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．はじめに</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3100" dirty="0" smtClean="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２）国土交通省通知</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1722943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55" y="1556793"/>
            <a:ext cx="3650309"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40</a:t>
            </a:fld>
            <a:endParaRPr kumimoji="1" lang="ja-JP" altLang="en-US"/>
          </a:p>
        </p:txBody>
      </p:sp>
      <p:sp>
        <p:nvSpPr>
          <p:cNvPr id="5" name="正方形/長方形 4"/>
          <p:cNvSpPr/>
          <p:nvPr/>
        </p:nvSpPr>
        <p:spPr>
          <a:xfrm>
            <a:off x="1187624" y="1187460"/>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現地状況写真（Ｂ及びＣ）</a:t>
            </a:r>
            <a:endParaRPr lang="ja-JP" altLang="ja-JP" dirty="0"/>
          </a:p>
        </p:txBody>
      </p:sp>
      <p:sp>
        <p:nvSpPr>
          <p:cNvPr id="15" name="円/楕円 14"/>
          <p:cNvSpPr/>
          <p:nvPr/>
        </p:nvSpPr>
        <p:spPr>
          <a:xfrm rot="1223126">
            <a:off x="1400976" y="2108596"/>
            <a:ext cx="2686523" cy="191973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2599" y="1589955"/>
            <a:ext cx="3587790" cy="268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4096184"/>
            <a:ext cx="3470739" cy="2601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円/楕円 16"/>
          <p:cNvSpPr/>
          <p:nvPr/>
        </p:nvSpPr>
        <p:spPr>
          <a:xfrm rot="5753268">
            <a:off x="5691188" y="2742839"/>
            <a:ext cx="2480322" cy="6469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5004048" y="4077072"/>
            <a:ext cx="3877985"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吹付にひび割れ</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⇒変状を確認し必要に応じて対策を検討</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円/楕円 19"/>
          <p:cNvSpPr/>
          <p:nvPr/>
        </p:nvSpPr>
        <p:spPr>
          <a:xfrm rot="431154">
            <a:off x="2794053" y="4617659"/>
            <a:ext cx="2686523" cy="191973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857438" y="5652537"/>
            <a:ext cx="2236510"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ネット内に落石が堆積</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⇒撤去が必要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6" name="テキスト ボックス 15"/>
          <p:cNvSpPr txBox="1"/>
          <p:nvPr/>
        </p:nvSpPr>
        <p:spPr>
          <a:xfrm>
            <a:off x="35496" y="3803796"/>
            <a:ext cx="2236510"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ネットの破損・ゆるみ</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⇒補修が必要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下矢印 21"/>
          <p:cNvSpPr/>
          <p:nvPr/>
        </p:nvSpPr>
        <p:spPr>
          <a:xfrm rot="16200000">
            <a:off x="5483748" y="5672897"/>
            <a:ext cx="732787" cy="2520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012160" y="5313982"/>
            <a:ext cx="3024335" cy="923330"/>
          </a:xfrm>
          <a:prstGeom prst="rect">
            <a:avLst/>
          </a:prstGeom>
          <a:solidFill>
            <a:schemeClr val="bg1"/>
          </a:solidFill>
          <a:ln>
            <a:solidFill>
              <a:schemeClr val="tx1"/>
            </a:solidFill>
            <a:prstDash val="solid"/>
          </a:ln>
        </p:spPr>
        <p:txBody>
          <a:bodyPr wrap="square" rtlCol="0">
            <a:spAutoFit/>
          </a:bodyPr>
          <a:lstStyle/>
          <a:p>
            <a:r>
              <a:rPr lang="ja-JP" altLang="en-US"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踏査による現地確認ができておらず、道路管理者による再度の確認が必要</a:t>
            </a:r>
            <a:endParaRPr lang="en-US" altLang="ja-JP"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５）現地確認結果（国道</a:t>
            </a:r>
            <a:r>
              <a:rPr lang="en-US" altLang="ja-JP" sz="2700" dirty="0" smtClean="0">
                <a:latin typeface="HGSｺﾞｼｯｸM" panose="020B0600000000000000" pitchFamily="50" charset="-128"/>
                <a:ea typeface="HGSｺﾞｼｯｸM" panose="020B0600000000000000" pitchFamily="50" charset="-128"/>
              </a:rPr>
              <a:t>423</a:t>
            </a:r>
            <a:r>
              <a:rPr lang="ja-JP" altLang="en-US" sz="2700" dirty="0" smtClean="0">
                <a:latin typeface="HGSｺﾞｼｯｸM" panose="020B0600000000000000" pitchFamily="50" charset="-128"/>
                <a:ea typeface="HGSｺﾞｼｯｸM" panose="020B0600000000000000" pitchFamily="50" charset="-128"/>
              </a:rPr>
              <a:t>号）</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210698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31"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2332" y="2884159"/>
            <a:ext cx="4057652" cy="304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356" y="2906041"/>
            <a:ext cx="4057652" cy="304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41</a:t>
            </a:fld>
            <a:endParaRPr kumimoji="1" lang="ja-JP" altLang="en-US"/>
          </a:p>
        </p:txBody>
      </p:sp>
      <p:sp>
        <p:nvSpPr>
          <p:cNvPr id="5" name="正方形/長方形 4"/>
          <p:cNvSpPr/>
          <p:nvPr/>
        </p:nvSpPr>
        <p:spPr>
          <a:xfrm>
            <a:off x="1187624" y="1187460"/>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現地状況写真（Ｂ） </a:t>
            </a:r>
            <a:r>
              <a:rPr lang="en-US" altLang="ja-JP" dirty="0"/>
              <a:t>【</a:t>
            </a:r>
            <a:r>
              <a:rPr lang="en-US" altLang="ja-JP" dirty="0" smtClean="0"/>
              <a:t>11/</a:t>
            </a:r>
            <a:r>
              <a:rPr lang="en-US" altLang="ja-JP" dirty="0"/>
              <a:t>28</a:t>
            </a:r>
            <a:r>
              <a:rPr lang="ja-JP" altLang="en-US" dirty="0" smtClean="0"/>
              <a:t> </a:t>
            </a:r>
            <a:r>
              <a:rPr lang="ja-JP" altLang="en-US" dirty="0"/>
              <a:t>現地確認を実施</a:t>
            </a:r>
            <a:r>
              <a:rPr lang="en-US" altLang="ja-JP" dirty="0" smtClean="0"/>
              <a:t>】</a:t>
            </a:r>
            <a:endParaRPr lang="ja-JP" altLang="ja-JP" dirty="0"/>
          </a:p>
        </p:txBody>
      </p:sp>
      <p:sp>
        <p:nvSpPr>
          <p:cNvPr id="17" name="円/楕円 16"/>
          <p:cNvSpPr/>
          <p:nvPr/>
        </p:nvSpPr>
        <p:spPr>
          <a:xfrm rot="5724104">
            <a:off x="1479203" y="4027524"/>
            <a:ext cx="2774147" cy="61371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5742903" y="5949280"/>
            <a:ext cx="2236510"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落石防止網に破損あり</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5" name="正方形/長方形 24"/>
          <p:cNvSpPr/>
          <p:nvPr/>
        </p:nvSpPr>
        <p:spPr>
          <a:xfrm>
            <a:off x="6516216" y="3644363"/>
            <a:ext cx="720080" cy="936104"/>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523" y="1700808"/>
            <a:ext cx="2208245"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1599519" y="5978960"/>
            <a:ext cx="2031325"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ひび割れに進展なし</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5129"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36704" t="21212" r="28305" b="25866"/>
          <a:stretch/>
        </p:blipFill>
        <p:spPr bwMode="auto">
          <a:xfrm>
            <a:off x="7105650" y="1166673"/>
            <a:ext cx="1930846" cy="2190319"/>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５）現地確認結果（国道</a:t>
            </a:r>
            <a:r>
              <a:rPr lang="en-US" altLang="ja-JP" sz="2700" dirty="0" smtClean="0">
                <a:latin typeface="HGSｺﾞｼｯｸM" panose="020B0600000000000000" pitchFamily="50" charset="-128"/>
                <a:ea typeface="HGSｺﾞｼｯｸM" panose="020B0600000000000000" pitchFamily="50" charset="-128"/>
              </a:rPr>
              <a:t>423</a:t>
            </a:r>
            <a:r>
              <a:rPr lang="ja-JP" altLang="en-US" sz="2700" dirty="0" smtClean="0">
                <a:latin typeface="HGSｺﾞｼｯｸM" panose="020B0600000000000000" pitchFamily="50" charset="-128"/>
                <a:ea typeface="HGSｺﾞｼｯｸM" panose="020B0600000000000000" pitchFamily="50" charset="-128"/>
              </a:rPr>
              <a:t>号）</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883911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467" y="2279611"/>
            <a:ext cx="4248472" cy="3093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42</a:t>
            </a:fld>
            <a:endParaRPr kumimoji="1" lang="ja-JP" altLang="en-US"/>
          </a:p>
        </p:txBody>
      </p:sp>
      <p:sp>
        <p:nvSpPr>
          <p:cNvPr id="5" name="正方形/長方形 4"/>
          <p:cNvSpPr/>
          <p:nvPr/>
        </p:nvSpPr>
        <p:spPr>
          <a:xfrm>
            <a:off x="1187624" y="1187460"/>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a:t>
            </a:r>
            <a:r>
              <a:rPr lang="en-US" altLang="ja-JP" dirty="0" smtClean="0"/>
              <a:t>A</a:t>
            </a:r>
            <a:r>
              <a:rPr lang="ja-JP" altLang="en-US" dirty="0" smtClean="0"/>
              <a:t>及び</a:t>
            </a:r>
            <a:r>
              <a:rPr lang="en-US" altLang="ja-JP" dirty="0" smtClean="0"/>
              <a:t>C</a:t>
            </a:r>
            <a:r>
              <a:rPr lang="ja-JP" altLang="en-US" dirty="0" smtClean="0"/>
              <a:t>） </a:t>
            </a:r>
            <a:r>
              <a:rPr lang="en-US" altLang="ja-JP" dirty="0"/>
              <a:t>【</a:t>
            </a:r>
            <a:r>
              <a:rPr lang="en-US" altLang="ja-JP" dirty="0" smtClean="0"/>
              <a:t>11/28</a:t>
            </a:r>
            <a:r>
              <a:rPr lang="ja-JP" altLang="en-US" dirty="0" smtClean="0"/>
              <a:t> </a:t>
            </a:r>
            <a:r>
              <a:rPr lang="ja-JP" altLang="en-US" dirty="0"/>
              <a:t>現地確認を実施</a:t>
            </a:r>
            <a:r>
              <a:rPr lang="en-US" altLang="ja-JP" dirty="0" smtClean="0"/>
              <a:t>】</a:t>
            </a:r>
            <a:endParaRPr lang="ja-JP" altLang="ja-JP" dirty="0"/>
          </a:p>
        </p:txBody>
      </p:sp>
      <p:sp>
        <p:nvSpPr>
          <p:cNvPr id="17" name="円/楕円 16"/>
          <p:cNvSpPr/>
          <p:nvPr/>
        </p:nvSpPr>
        <p:spPr>
          <a:xfrm rot="20377191">
            <a:off x="4770229" y="2123267"/>
            <a:ext cx="3786957" cy="260631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004048" y="5456244"/>
            <a:ext cx="3595856"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落石防止網内に落石が堆積（</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C</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区間）</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1159641" y="5456244"/>
            <a:ext cx="2783134"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上</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に転石存在（</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区間）</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⇒落石防止対策が必要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2279611"/>
            <a:ext cx="4195137" cy="3029017"/>
          </a:xfrm>
          <a:prstGeom prst="rect">
            <a:avLst/>
          </a:prstGeom>
        </p:spPr>
      </p:pic>
      <p:sp>
        <p:nvSpPr>
          <p:cNvPr id="20" name="円/楕円 19"/>
          <p:cNvSpPr/>
          <p:nvPr/>
        </p:nvSpPr>
        <p:spPr>
          <a:xfrm rot="20377191">
            <a:off x="213259" y="2484710"/>
            <a:ext cx="2802106" cy="158614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５）現地確認結果（国道</a:t>
            </a:r>
            <a:r>
              <a:rPr lang="en-US" altLang="ja-JP" sz="2700" dirty="0" smtClean="0">
                <a:latin typeface="HGSｺﾞｼｯｸM" panose="020B0600000000000000" pitchFamily="50" charset="-128"/>
                <a:ea typeface="HGSｺﾞｼｯｸM" panose="020B0600000000000000" pitchFamily="50" charset="-128"/>
              </a:rPr>
              <a:t>423</a:t>
            </a:r>
            <a:r>
              <a:rPr lang="ja-JP" altLang="en-US" sz="2700" dirty="0" smtClean="0">
                <a:latin typeface="HGSｺﾞｼｯｸM" panose="020B0600000000000000" pitchFamily="50" charset="-128"/>
                <a:ea typeface="HGSｺﾞｼｯｸM" panose="020B0600000000000000" pitchFamily="50" charset="-128"/>
              </a:rPr>
              <a:t>号）</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4184933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43</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７</a:t>
            </a:r>
            <a:r>
              <a:rPr lang="ja-JP" altLang="ja-JP" dirty="0" smtClean="0"/>
              <a:t>．</a:t>
            </a:r>
            <a:r>
              <a:rPr lang="ja-JP" altLang="en-US" dirty="0" smtClean="0"/>
              <a:t>所見</a:t>
            </a:r>
            <a:endParaRPr lang="ja-JP" altLang="ja-JP" dirty="0"/>
          </a:p>
        </p:txBody>
      </p:sp>
      <p:sp>
        <p:nvSpPr>
          <p:cNvPr id="10" name="正方形/長方形 9"/>
          <p:cNvSpPr/>
          <p:nvPr/>
        </p:nvSpPr>
        <p:spPr>
          <a:xfrm>
            <a:off x="1319514" y="1412776"/>
            <a:ext cx="7416824" cy="3693319"/>
          </a:xfrm>
          <a:prstGeom prst="rect">
            <a:avLst/>
          </a:prstGeom>
        </p:spPr>
        <p:txBody>
          <a:bodyPr wrap="square">
            <a:spAutoFit/>
          </a:bodyPr>
          <a:lstStyle/>
          <a:p>
            <a:r>
              <a:rPr lang="ja-JP" altLang="en-US" dirty="0" smtClean="0"/>
              <a:t>■構造物の安定性</a:t>
            </a:r>
            <a:endParaRPr lang="en-US" altLang="ja-JP" dirty="0" smtClean="0"/>
          </a:p>
          <a:p>
            <a:r>
              <a:rPr lang="ja-JP" altLang="en-US" dirty="0"/>
              <a:t>　</a:t>
            </a:r>
            <a:r>
              <a:rPr lang="ja-JP" altLang="en-US" dirty="0" smtClean="0"/>
              <a:t>○斜面</a:t>
            </a:r>
            <a:r>
              <a:rPr lang="ja-JP" altLang="en-US" dirty="0"/>
              <a:t>自体</a:t>
            </a:r>
            <a:r>
              <a:rPr lang="ja-JP" altLang="en-US" dirty="0" smtClean="0"/>
              <a:t>は安定</a:t>
            </a:r>
            <a:endParaRPr lang="en-US" altLang="ja-JP" dirty="0" smtClean="0"/>
          </a:p>
          <a:p>
            <a:r>
              <a:rPr lang="ja-JP" altLang="en-US" dirty="0" smtClean="0"/>
              <a:t>　○斜面上に大小多くの転石が散見され、必要に応じて落石対策が必要</a:t>
            </a:r>
            <a:endParaRPr lang="en-US" altLang="ja-JP" dirty="0" smtClean="0"/>
          </a:p>
          <a:p>
            <a:r>
              <a:rPr lang="ja-JP" altLang="en-US" dirty="0" smtClean="0"/>
              <a:t>　　　</a:t>
            </a:r>
            <a:r>
              <a:rPr lang="en-US" altLang="ja-JP" dirty="0" smtClean="0">
                <a:solidFill>
                  <a:srgbClr val="FF0000"/>
                </a:solidFill>
              </a:rPr>
              <a:t>【</a:t>
            </a:r>
            <a:r>
              <a:rPr lang="ja-JP" altLang="en-US" dirty="0" smtClean="0">
                <a:solidFill>
                  <a:srgbClr val="FF0000"/>
                </a:solidFill>
              </a:rPr>
              <a:t>追加対策</a:t>
            </a:r>
            <a:r>
              <a:rPr lang="en-US" altLang="ja-JP" dirty="0" smtClean="0">
                <a:solidFill>
                  <a:srgbClr val="FF0000"/>
                </a:solidFill>
              </a:rPr>
              <a:t>】</a:t>
            </a:r>
            <a:r>
              <a:rPr lang="ja-JP" altLang="en-US" dirty="0">
                <a:solidFill>
                  <a:srgbClr val="FF0000"/>
                </a:solidFill>
              </a:rPr>
              <a:t>落石防止</a:t>
            </a:r>
            <a:r>
              <a:rPr lang="ja-JP" altLang="en-US" dirty="0" smtClean="0">
                <a:solidFill>
                  <a:srgbClr val="FF0000"/>
                </a:solidFill>
              </a:rPr>
              <a:t>対策を検討</a:t>
            </a:r>
            <a:endParaRPr lang="en-US" altLang="ja-JP" baseline="30000" dirty="0" smtClean="0"/>
          </a:p>
          <a:p>
            <a:r>
              <a:rPr lang="ja-JP" altLang="en-US" dirty="0" smtClean="0"/>
              <a:t>　○一部の擁壁区間は草木の繁茂により斜面の状況を確認できなかった</a:t>
            </a:r>
            <a:endParaRPr lang="en-US" altLang="ja-JP" dirty="0" smtClean="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a:solidFill>
                  <a:srgbClr val="FF0000"/>
                </a:solidFill>
              </a:rPr>
              <a:t>状況</a:t>
            </a:r>
            <a:r>
              <a:rPr lang="ja-JP" altLang="en-US" dirty="0" smtClean="0">
                <a:solidFill>
                  <a:srgbClr val="FF0000"/>
                </a:solidFill>
              </a:rPr>
              <a:t>確認</a:t>
            </a:r>
            <a:r>
              <a:rPr lang="ja-JP" altLang="en-US" dirty="0">
                <a:solidFill>
                  <a:srgbClr val="FF0000"/>
                </a:solidFill>
              </a:rPr>
              <a:t>後</a:t>
            </a:r>
            <a:r>
              <a:rPr lang="ja-JP" altLang="en-US" dirty="0" smtClean="0">
                <a:solidFill>
                  <a:srgbClr val="FF0000"/>
                </a:solidFill>
              </a:rPr>
              <a:t>に対応を検討</a:t>
            </a:r>
            <a:endParaRPr lang="en-US" altLang="ja-JP" dirty="0" smtClean="0">
              <a:solidFill>
                <a:srgbClr val="FF0000"/>
              </a:solidFill>
            </a:endParaRPr>
          </a:p>
          <a:p>
            <a:r>
              <a:rPr lang="en-US" altLang="ja-JP" dirty="0">
                <a:solidFill>
                  <a:srgbClr val="FF0000"/>
                </a:solidFill>
              </a:rPr>
              <a:t>	</a:t>
            </a:r>
            <a:r>
              <a:rPr lang="ja-JP" altLang="en-US" dirty="0" smtClean="0">
                <a:solidFill>
                  <a:srgbClr val="FF0000"/>
                </a:solidFill>
              </a:rPr>
              <a:t>⇒転石や落石等は確認されなかった。</a:t>
            </a:r>
            <a:endParaRPr lang="en-US" altLang="ja-JP" dirty="0">
              <a:solidFill>
                <a:srgbClr val="FF0000"/>
              </a:solidFill>
            </a:endParaRPr>
          </a:p>
          <a:p>
            <a:pPr marL="261938" indent="-261938"/>
            <a:r>
              <a:rPr lang="ja-JP" altLang="en-US" dirty="0" smtClean="0"/>
              <a:t>　○Ｂ及びＣ区間は、車中からの目視及びカルテによる確認を行った。ネットの破損やゆるみは、道路側に落石が生じない対策が必要</a:t>
            </a:r>
            <a:endParaRPr lang="en-US" altLang="ja-JP" dirty="0" smtClean="0"/>
          </a:p>
          <a:p>
            <a:pPr marL="261938" indent="-261938"/>
            <a:r>
              <a:rPr lang="ja-JP" altLang="en-US" dirty="0"/>
              <a:t>　　　</a:t>
            </a:r>
            <a:r>
              <a:rPr lang="en-US" altLang="ja-JP" dirty="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smtClean="0">
                <a:solidFill>
                  <a:srgbClr val="FF0000"/>
                </a:solidFill>
              </a:rPr>
              <a:t>ネットの補修、ネット内の落石の撤去</a:t>
            </a:r>
            <a:endParaRPr lang="en-US" altLang="ja-JP" dirty="0" smtClean="0">
              <a:solidFill>
                <a:srgbClr val="FF0000"/>
              </a:solidFill>
            </a:endParaRPr>
          </a:p>
          <a:p>
            <a:pPr marL="261938" indent="-261938"/>
            <a:r>
              <a:rPr lang="ja-JP" altLang="en-US" dirty="0"/>
              <a:t>　</a:t>
            </a:r>
            <a:r>
              <a:rPr lang="ja-JP" altLang="en-US" dirty="0" smtClean="0"/>
              <a:t>○Ｂ及びＣ区間の吹付コンクリートで、幅の大きなひび割れが気になる。現状を確認して対策要否を含めた確認が必要</a:t>
            </a:r>
            <a:endParaRPr lang="en-US" altLang="ja-JP" dirty="0" smtClean="0"/>
          </a:p>
          <a:p>
            <a:pPr marL="261938" indent="-261938"/>
            <a:r>
              <a:rPr lang="ja-JP" altLang="en-US" dirty="0" smtClean="0">
                <a:solidFill>
                  <a:srgbClr val="FF0000"/>
                </a:solidFill>
              </a:rPr>
              <a:t>　</a:t>
            </a:r>
            <a:r>
              <a:rPr lang="ja-JP" altLang="en-US" dirty="0"/>
              <a:t>　　</a:t>
            </a:r>
            <a:r>
              <a:rPr lang="en-US" altLang="ja-JP" dirty="0" smtClean="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smtClean="0">
                <a:solidFill>
                  <a:srgbClr val="FF0000"/>
                </a:solidFill>
              </a:rPr>
              <a:t>ひび割れの変状を経過観察</a:t>
            </a:r>
            <a:endParaRPr lang="en-US" altLang="ja-JP" dirty="0">
              <a:solidFill>
                <a:srgbClr val="FF0000"/>
              </a:solidFill>
            </a:endParaRPr>
          </a:p>
        </p:txBody>
      </p:sp>
      <p:sp>
        <p:nvSpPr>
          <p:cNvPr id="12" name="下矢印 11"/>
          <p:cNvSpPr/>
          <p:nvPr/>
        </p:nvSpPr>
        <p:spPr>
          <a:xfrm rot="16200000">
            <a:off x="1561358" y="6251003"/>
            <a:ext cx="620688" cy="5040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195736" y="6308640"/>
            <a:ext cx="5472608" cy="453183"/>
          </a:xfrm>
          <a:prstGeom prst="rect">
            <a:avLst/>
          </a:prstGeom>
          <a:ln w="63500" cmpd="thinThick">
            <a:solidFill>
              <a:schemeClr val="tx1"/>
            </a:solidFill>
          </a:ln>
        </p:spPr>
        <p:txBody>
          <a:bodyPr wrap="square" lIns="108000" tIns="72000" rIns="108000" bIns="72000">
            <a:spAutoFit/>
          </a:bodyPr>
          <a:lstStyle/>
          <a:p>
            <a:r>
              <a:rPr lang="ja-JP" altLang="en-US" sz="2000" dirty="0" smtClean="0"/>
              <a:t>追加対策完了後、規制基準の引き上げを実施</a:t>
            </a:r>
            <a:endParaRPr lang="ja-JP" altLang="en-US" sz="1400" dirty="0"/>
          </a:p>
        </p:txBody>
      </p:sp>
      <p:sp>
        <p:nvSpPr>
          <p:cNvPr id="13" name="正方形/長方形 12"/>
          <p:cNvSpPr/>
          <p:nvPr/>
        </p:nvSpPr>
        <p:spPr>
          <a:xfrm>
            <a:off x="1319514" y="5313982"/>
            <a:ext cx="7416824" cy="923330"/>
          </a:xfrm>
          <a:prstGeom prst="rect">
            <a:avLst/>
          </a:prstGeom>
        </p:spPr>
        <p:txBody>
          <a:bodyPr wrap="square">
            <a:spAutoFit/>
          </a:bodyPr>
          <a:lstStyle/>
          <a:p>
            <a:r>
              <a:rPr lang="ja-JP" altLang="en-US" dirty="0" smtClean="0"/>
              <a:t>■経過観察の内容</a:t>
            </a:r>
            <a:endParaRPr lang="en-US" altLang="ja-JP" dirty="0" smtClean="0"/>
          </a:p>
          <a:p>
            <a:r>
              <a:rPr lang="ja-JP" altLang="en-US" dirty="0" smtClean="0"/>
              <a:t>　○定期的な目視点検による確認を行う</a:t>
            </a:r>
            <a:endParaRPr lang="en-US" altLang="ja-JP" dirty="0" smtClean="0"/>
          </a:p>
          <a:p>
            <a:r>
              <a:rPr lang="ja-JP" altLang="en-US" dirty="0"/>
              <a:t>　</a:t>
            </a:r>
            <a:r>
              <a:rPr lang="ja-JP" altLang="en-US" dirty="0" smtClean="0"/>
              <a:t>　　（表面の変状、排水の状況 等）</a:t>
            </a:r>
            <a:endParaRPr lang="ja-JP" altLang="en-US" dirty="0"/>
          </a:p>
        </p:txBody>
      </p:sp>
      <p:sp>
        <p:nvSpPr>
          <p:cNvPr id="14"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５）現地確認結果（国道</a:t>
            </a:r>
            <a:r>
              <a:rPr lang="en-US" altLang="ja-JP" sz="2700" dirty="0" smtClean="0">
                <a:latin typeface="HGSｺﾞｼｯｸM" panose="020B0600000000000000" pitchFamily="50" charset="-128"/>
                <a:ea typeface="HGSｺﾞｼｯｸM" panose="020B0600000000000000" pitchFamily="50" charset="-128"/>
              </a:rPr>
              <a:t>423</a:t>
            </a:r>
            <a:r>
              <a:rPr lang="ja-JP" altLang="en-US" sz="2700" dirty="0" smtClean="0">
                <a:latin typeface="HGSｺﾞｼｯｸM" panose="020B0600000000000000" pitchFamily="50" charset="-128"/>
                <a:ea typeface="HGSｺﾞｼｯｸM" panose="020B0600000000000000" pitchFamily="50" charset="-128"/>
              </a:rPr>
              <a:t>号）</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319018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正方形/長方形 6"/>
          <p:cNvSpPr/>
          <p:nvPr/>
        </p:nvSpPr>
        <p:spPr>
          <a:xfrm>
            <a:off x="1319514" y="1441807"/>
            <a:ext cx="7716982" cy="4524315"/>
          </a:xfrm>
          <a:prstGeom prst="rect">
            <a:avLst/>
          </a:prstGeom>
        </p:spPr>
        <p:txBody>
          <a:bodyPr wrap="square">
            <a:spAutoFit/>
          </a:bodyPr>
          <a:lstStyle/>
          <a:p>
            <a:r>
              <a:rPr lang="ja-JP" altLang="en-US" dirty="0" smtClean="0"/>
              <a:t>（</a:t>
            </a:r>
            <a:r>
              <a:rPr lang="en-US" altLang="ja-JP" dirty="0" smtClean="0"/>
              <a:t>A</a:t>
            </a:r>
            <a:r>
              <a:rPr lang="ja-JP" altLang="en-US" dirty="0" smtClean="0"/>
              <a:t>区間）転石の落石防止対策の実施</a:t>
            </a:r>
            <a:endParaRPr lang="en-US" altLang="ja-JP" dirty="0" smtClean="0"/>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smtClean="0">
              <a:solidFill>
                <a:srgbClr val="FF0000"/>
              </a:solidFill>
            </a:endParaRPr>
          </a:p>
          <a:p>
            <a:endParaRPr lang="en-US" altLang="ja-JP" dirty="0">
              <a:solidFill>
                <a:srgbClr val="FF0000"/>
              </a:solidFill>
            </a:endParaRPr>
          </a:p>
          <a:p>
            <a:endParaRPr lang="en-US" altLang="ja-JP" dirty="0">
              <a:solidFill>
                <a:srgbClr val="FF0000"/>
              </a:solidFill>
            </a:endParaRPr>
          </a:p>
        </p:txBody>
      </p:sp>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44</a:t>
            </a:fld>
            <a:endParaRPr kumimoji="1" lang="ja-JP" altLang="en-US"/>
          </a:p>
        </p:txBody>
      </p:sp>
      <p:sp>
        <p:nvSpPr>
          <p:cNvPr id="5" name="正方形/長方形 4"/>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追加対策の実施状況</a:t>
            </a:r>
            <a:endParaRPr lang="ja-JP" altLang="ja-JP" dirty="0"/>
          </a:p>
        </p:txBody>
      </p:sp>
      <p:sp>
        <p:nvSpPr>
          <p:cNvPr id="10" name="下矢印 9"/>
          <p:cNvSpPr/>
          <p:nvPr/>
        </p:nvSpPr>
        <p:spPr>
          <a:xfrm rot="16200000">
            <a:off x="4814238" y="2746069"/>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rot="16200000">
            <a:off x="4811612" y="5067341"/>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3131840" y="2492896"/>
            <a:ext cx="936104" cy="108910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５）現地確認結果（国道</a:t>
            </a:r>
            <a:r>
              <a:rPr lang="en-US" altLang="ja-JP" sz="2700" dirty="0">
                <a:latin typeface="HGSｺﾞｼｯｸM" panose="020B0600000000000000" pitchFamily="50" charset="-128"/>
                <a:ea typeface="HGSｺﾞｼｯｸM" panose="020B0600000000000000" pitchFamily="50" charset="-128"/>
              </a:rPr>
              <a:t>423</a:t>
            </a:r>
            <a:r>
              <a:rPr lang="ja-JP" altLang="en-US" sz="2700" dirty="0">
                <a:latin typeface="HGSｺﾞｼｯｸM" panose="020B0600000000000000" pitchFamily="50" charset="-128"/>
                <a:ea typeface="HGSｺﾞｼｯｸM" panose="020B0600000000000000" pitchFamily="50" charset="-128"/>
              </a:rPr>
              <a:t>号）</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566" y="1836091"/>
            <a:ext cx="2788460" cy="2324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836091"/>
            <a:ext cx="2808313" cy="2335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4329420"/>
            <a:ext cx="2787672" cy="19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円/楕円 14"/>
          <p:cNvSpPr/>
          <p:nvPr/>
        </p:nvSpPr>
        <p:spPr>
          <a:xfrm rot="20777360">
            <a:off x="2224631" y="4505314"/>
            <a:ext cx="1858409" cy="10748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5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1" y="4308309"/>
            <a:ext cx="2808313" cy="200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円/楕円 23"/>
          <p:cNvSpPr/>
          <p:nvPr/>
        </p:nvSpPr>
        <p:spPr>
          <a:xfrm rot="20271203">
            <a:off x="2058257" y="2673482"/>
            <a:ext cx="2124212" cy="8949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73686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正方形/長方形 6"/>
          <p:cNvSpPr/>
          <p:nvPr/>
        </p:nvSpPr>
        <p:spPr>
          <a:xfrm>
            <a:off x="1319514" y="1441807"/>
            <a:ext cx="7716982" cy="4524315"/>
          </a:xfrm>
          <a:prstGeom prst="rect">
            <a:avLst/>
          </a:prstGeom>
        </p:spPr>
        <p:txBody>
          <a:bodyPr wrap="square">
            <a:spAutoFit/>
          </a:bodyPr>
          <a:lstStyle/>
          <a:p>
            <a:r>
              <a:rPr lang="ja-JP" altLang="en-US" dirty="0" smtClean="0"/>
              <a:t>（</a:t>
            </a:r>
            <a:r>
              <a:rPr lang="en-US" altLang="ja-JP" dirty="0" smtClean="0"/>
              <a:t>C</a:t>
            </a:r>
            <a:r>
              <a:rPr lang="ja-JP" altLang="en-US" dirty="0" smtClean="0"/>
              <a:t>区間）落石防止網内の落石撤去</a:t>
            </a:r>
            <a:endParaRPr lang="en-US" altLang="ja-JP" dirty="0" smtClean="0"/>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p>
          <a:p>
            <a:r>
              <a:rPr lang="ja-JP" altLang="en-US" dirty="0" smtClean="0"/>
              <a:t>（</a:t>
            </a:r>
            <a:r>
              <a:rPr lang="en-US" altLang="ja-JP" dirty="0" smtClean="0"/>
              <a:t>C</a:t>
            </a:r>
            <a:r>
              <a:rPr lang="ja-JP" altLang="en-US" dirty="0"/>
              <a:t>区間）落石防止網の補修</a:t>
            </a:r>
            <a:endParaRPr lang="en-US" altLang="ja-JP" dirty="0"/>
          </a:p>
          <a:p>
            <a:endParaRPr lang="en-US" altLang="ja-JP" dirty="0" smtClean="0"/>
          </a:p>
          <a:p>
            <a:endParaRPr lang="en-US" altLang="ja-JP" dirty="0"/>
          </a:p>
          <a:p>
            <a:endParaRPr lang="en-US" altLang="ja-JP" dirty="0" smtClean="0"/>
          </a:p>
          <a:p>
            <a:endParaRPr lang="en-US" altLang="ja-JP" dirty="0" smtClean="0">
              <a:solidFill>
                <a:srgbClr val="FF0000"/>
              </a:solidFill>
            </a:endParaRPr>
          </a:p>
          <a:p>
            <a:endParaRPr lang="en-US" altLang="ja-JP" dirty="0">
              <a:solidFill>
                <a:srgbClr val="FF0000"/>
              </a:solidFill>
            </a:endParaRPr>
          </a:p>
          <a:p>
            <a:endParaRPr lang="en-US" altLang="ja-JP" dirty="0">
              <a:solidFill>
                <a:srgbClr val="FF0000"/>
              </a:solidFill>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4256038"/>
            <a:ext cx="2736303" cy="205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45</a:t>
            </a:fld>
            <a:endParaRPr kumimoji="1" lang="ja-JP" altLang="en-US"/>
          </a:p>
        </p:txBody>
      </p:sp>
      <p:sp>
        <p:nvSpPr>
          <p:cNvPr id="5" name="正方形/長方形 4"/>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追加対策の実施状況</a:t>
            </a:r>
            <a:endParaRPr lang="ja-JP" altLang="ja-JP" dirty="0"/>
          </a:p>
        </p:txBody>
      </p:sp>
      <p:sp>
        <p:nvSpPr>
          <p:cNvPr id="12" name="下矢印 11"/>
          <p:cNvSpPr/>
          <p:nvPr/>
        </p:nvSpPr>
        <p:spPr>
          <a:xfrm rot="16200000">
            <a:off x="4781673" y="5042826"/>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2339752" y="4874407"/>
            <a:ext cx="1584176" cy="143491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５）現地確認結果（国道</a:t>
            </a:r>
            <a:r>
              <a:rPr lang="en-US" altLang="ja-JP" sz="2700" dirty="0">
                <a:latin typeface="HGSｺﾞｼｯｸM" panose="020B0600000000000000" pitchFamily="50" charset="-128"/>
                <a:ea typeface="HGSｺﾞｼｯｸM" panose="020B0600000000000000" pitchFamily="50" charset="-128"/>
              </a:rPr>
              <a:t>423</a:t>
            </a:r>
            <a:r>
              <a:rPr lang="ja-JP" altLang="en-US" sz="2700" dirty="0">
                <a:latin typeface="HGSｺﾞｼｯｸM" panose="020B0600000000000000" pitchFamily="50" charset="-128"/>
                <a:ea typeface="HGSｺﾞｼｯｸM" panose="020B0600000000000000" pitchFamily="50" charset="-128"/>
              </a:rPr>
              <a:t>号）</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4256038"/>
            <a:ext cx="2736304" cy="205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5111" y="1844824"/>
            <a:ext cx="2768897"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円/楕円 17"/>
          <p:cNvSpPr/>
          <p:nvPr/>
        </p:nvSpPr>
        <p:spPr>
          <a:xfrm>
            <a:off x="2339752" y="1988840"/>
            <a:ext cx="1584176" cy="143491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下矢印 18"/>
          <p:cNvSpPr/>
          <p:nvPr/>
        </p:nvSpPr>
        <p:spPr>
          <a:xfrm rot="16200000">
            <a:off x="4781674" y="2594554"/>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0669" y="1916832"/>
            <a:ext cx="2745747" cy="189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2113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46</a:t>
            </a:fld>
            <a:endParaRPr kumimoji="1" lang="ja-JP" altLang="en-US"/>
          </a:p>
        </p:txBody>
      </p:sp>
      <p:sp>
        <p:nvSpPr>
          <p:cNvPr id="5" name="正方形/長方形 4"/>
          <p:cNvSpPr/>
          <p:nvPr/>
        </p:nvSpPr>
        <p:spPr>
          <a:xfrm>
            <a:off x="1187624" y="1268760"/>
            <a:ext cx="7416824" cy="4801314"/>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en-US" dirty="0"/>
              <a:t>○路線名	：　一般府道　中垣内南田原線</a:t>
            </a:r>
          </a:p>
          <a:p>
            <a:r>
              <a:rPr lang="ja-JP" altLang="en-US" dirty="0"/>
              <a:t>　　○対象区間	：　四條畷市上田原（延長</a:t>
            </a:r>
            <a:r>
              <a:rPr lang="en-US" altLang="ja-JP" dirty="0"/>
              <a:t>1.0km</a:t>
            </a:r>
            <a:r>
              <a:rPr lang="ja-JP" altLang="en-US" dirty="0"/>
              <a:t>）</a:t>
            </a:r>
          </a:p>
          <a:p>
            <a:r>
              <a:rPr lang="ja-JP" altLang="en-US" dirty="0"/>
              <a:t>　　○交通量	：　</a:t>
            </a:r>
            <a:r>
              <a:rPr lang="en-US" altLang="ja-JP" dirty="0"/>
              <a:t>6305</a:t>
            </a:r>
            <a:r>
              <a:rPr lang="ja-JP" altLang="en-US" dirty="0"/>
              <a:t>台</a:t>
            </a:r>
            <a:r>
              <a:rPr lang="en-US" altLang="ja-JP" dirty="0"/>
              <a:t>/24h</a:t>
            </a:r>
            <a:r>
              <a:rPr lang="ja-JP" altLang="en-US" dirty="0"/>
              <a:t>（出典：平成</a:t>
            </a:r>
            <a:r>
              <a:rPr lang="en-US" altLang="ja-JP" dirty="0"/>
              <a:t>22</a:t>
            </a:r>
            <a:r>
              <a:rPr lang="ja-JP" altLang="en-US" dirty="0"/>
              <a:t>年度道路交通センサス）</a:t>
            </a:r>
          </a:p>
          <a:p>
            <a:r>
              <a:rPr lang="ja-JP" altLang="en-US" dirty="0"/>
              <a:t>　　○規制基準	：　通行止め連続雨量</a:t>
            </a:r>
            <a:r>
              <a:rPr lang="en-US" altLang="ja-JP" dirty="0"/>
              <a:t>150mm</a:t>
            </a:r>
            <a:r>
              <a:rPr lang="ja-JP" altLang="en-US" dirty="0"/>
              <a:t>（通行注意</a:t>
            </a:r>
            <a:r>
              <a:rPr lang="en-US" altLang="ja-JP" dirty="0"/>
              <a:t>100mm</a:t>
            </a:r>
            <a:r>
              <a:rPr lang="ja-JP" altLang="en-US" dirty="0"/>
              <a:t>）</a:t>
            </a:r>
          </a:p>
          <a:p>
            <a:r>
              <a:rPr lang="ja-JP" altLang="en-US" dirty="0"/>
              <a:t>　　○指定年度	：　昭和</a:t>
            </a:r>
            <a:r>
              <a:rPr lang="en-US" altLang="ja-JP" dirty="0"/>
              <a:t>47</a:t>
            </a:r>
            <a:r>
              <a:rPr lang="ja-JP" altLang="en-US" dirty="0"/>
              <a:t>年度</a:t>
            </a:r>
          </a:p>
          <a:p>
            <a:r>
              <a:rPr lang="en-US" altLang="ja-JP" dirty="0"/>
              <a:t>  </a:t>
            </a:r>
            <a:endParaRPr lang="ja-JP" altLang="ja-JP"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a:p>
          <a:p>
            <a:endParaRPr lang="en-US" altLang="ja-JP" dirty="0" smtClean="0"/>
          </a:p>
          <a:p>
            <a:endParaRPr lang="en-US" altLang="ja-JP" dirty="0" smtClean="0"/>
          </a:p>
          <a:p>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graphicFrame>
        <p:nvGraphicFramePr>
          <p:cNvPr id="2" name="表 1"/>
          <p:cNvGraphicFramePr>
            <a:graphicFrameLocks noGrp="1"/>
          </p:cNvGraphicFramePr>
          <p:nvPr>
            <p:extLst>
              <p:ext uri="{D42A27DB-BD31-4B8C-83A1-F6EECF244321}">
                <p14:modId xmlns:p14="http://schemas.microsoft.com/office/powerpoint/2010/main" val="1068456551"/>
              </p:ext>
            </p:extLst>
          </p:nvPr>
        </p:nvGraphicFramePr>
        <p:xfrm>
          <a:off x="1547664" y="3514656"/>
          <a:ext cx="6912768" cy="822960"/>
        </p:xfrm>
        <a:graphic>
          <a:graphicData uri="http://schemas.openxmlformats.org/drawingml/2006/table">
            <a:tbl>
              <a:tblPr firstRow="1" firstCol="1" bandRow="1">
                <a:tableStyleId>{5C22544A-7EE6-4342-B048-85BDC9FD1C3A}</a:tableStyleId>
              </a:tblPr>
              <a:tblGrid>
                <a:gridCol w="2304256"/>
                <a:gridCol w="2304256"/>
                <a:gridCol w="2304256"/>
              </a:tblGrid>
              <a:tr h="270686">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連続雨量</a:t>
                      </a:r>
                      <a:r>
                        <a:rPr lang="ja-JP" sz="1800" kern="100" dirty="0" smtClean="0">
                          <a:effectLst/>
                        </a:rPr>
                        <a:t>（</a:t>
                      </a:r>
                      <a:r>
                        <a:rPr lang="ja-JP" altLang="en-US" sz="1800" kern="100" dirty="0" smtClean="0">
                          <a:effectLst/>
                        </a:rPr>
                        <a:t>生駒口</a:t>
                      </a:r>
                      <a:r>
                        <a:rPr lang="ja-JP" sz="1800" kern="100" dirty="0" smtClean="0">
                          <a:effectLst/>
                        </a:rPr>
                        <a:t>）</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災害履歴</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smtClean="0">
                          <a:effectLst/>
                        </a:rPr>
                        <a:t>H25.9.15</a:t>
                      </a:r>
                      <a:r>
                        <a:rPr lang="ja-JP" sz="1800" kern="100" smtClean="0">
                          <a:effectLst/>
                        </a:rPr>
                        <a:t>～</a:t>
                      </a:r>
                      <a:r>
                        <a:rPr lang="en-US" sz="1800" kern="10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375</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smtClean="0">
                          <a:effectLst/>
                        </a:rPr>
                        <a:t>H2</a:t>
                      </a:r>
                      <a:r>
                        <a:rPr lang="en-US" altLang="ja-JP" sz="1800" kern="100" dirty="0" smtClean="0">
                          <a:effectLst/>
                        </a:rPr>
                        <a:t>7.7.17</a:t>
                      </a:r>
                      <a:r>
                        <a:rPr lang="ja-JP" sz="1800" kern="100" dirty="0" smtClean="0">
                          <a:effectLst/>
                        </a:rPr>
                        <a:t>～</a:t>
                      </a:r>
                      <a:r>
                        <a:rPr lang="en-US" sz="1800" kern="100" dirty="0" smtClean="0">
                          <a:effectLst/>
                        </a:rPr>
                        <a:t>1</a:t>
                      </a:r>
                      <a:r>
                        <a:rPr lang="en-US" altLang="ja-JP" sz="1800" kern="100" dirty="0" smtClean="0">
                          <a:effectLst/>
                        </a:rPr>
                        <a:t>8</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smtClean="0">
                          <a:effectLst/>
                        </a:rPr>
                        <a:t>16</a:t>
                      </a:r>
                      <a:r>
                        <a:rPr lang="en-US" altLang="ja-JP" sz="1800" kern="100" dirty="0" smtClean="0">
                          <a:effectLst/>
                        </a:rPr>
                        <a:t>4</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altLang="ja-JP" sz="1800" kern="100" dirty="0" smtClean="0">
                          <a:effectLst/>
                        </a:rPr>
                        <a:t>災害</a:t>
                      </a:r>
                      <a:r>
                        <a:rPr lang="ja-JP" sz="1800" kern="100" dirty="0" smtClean="0">
                          <a:effectLst/>
                        </a:rPr>
                        <a:t>なし</a:t>
                      </a:r>
                      <a:endParaRPr lang="ja-JP" sz="1800" kern="100" dirty="0">
                        <a:effectLst/>
                        <a:latin typeface="Century"/>
                        <a:ea typeface="ＭＳ 明朝"/>
                        <a:cs typeface="Times New Roman"/>
                      </a:endParaRPr>
                    </a:p>
                  </a:txBody>
                  <a:tcPr marL="68580" marR="68580" marT="0" marB="0"/>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4229417940"/>
              </p:ext>
            </p:extLst>
          </p:nvPr>
        </p:nvGraphicFramePr>
        <p:xfrm>
          <a:off x="1549107" y="5201768"/>
          <a:ext cx="6911325" cy="548640"/>
        </p:xfrm>
        <a:graphic>
          <a:graphicData uri="http://schemas.openxmlformats.org/drawingml/2006/table">
            <a:tbl>
              <a:tblPr firstRow="1" firstCol="1" bandRow="1">
                <a:tableStyleId>{5C22544A-7EE6-4342-B048-85BDC9FD1C3A}</a:tableStyleId>
              </a:tblPr>
              <a:tblGrid>
                <a:gridCol w="2303775"/>
                <a:gridCol w="2303775"/>
                <a:gridCol w="2303775"/>
              </a:tblGrid>
              <a:tr h="233680">
                <a:tc>
                  <a:txBody>
                    <a:bodyPr/>
                    <a:lstStyle/>
                    <a:p>
                      <a:pPr algn="ctr">
                        <a:spcAft>
                          <a:spcPts val="0"/>
                        </a:spcAft>
                      </a:pPr>
                      <a:r>
                        <a:rPr lang="ja-JP" sz="1800" kern="100" dirty="0">
                          <a:effectLst/>
                        </a:rPr>
                        <a:t>規制実施日時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経験雨量（連続雨量）</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見直し基準雨量</a:t>
                      </a:r>
                      <a:endParaRPr lang="ja-JP" sz="1800" kern="100" dirty="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dirty="0">
                          <a:effectLst/>
                        </a:rPr>
                        <a:t>H25.9.16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375</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a:effectLst/>
                        </a:rPr>
                        <a:t>210mm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9" name="正方形/長方形 8"/>
          <p:cNvSpPr/>
          <p:nvPr/>
        </p:nvSpPr>
        <p:spPr>
          <a:xfrm>
            <a:off x="1547664" y="5727318"/>
            <a:ext cx="7344308" cy="338554"/>
          </a:xfrm>
          <a:prstGeom prst="rect">
            <a:avLst/>
          </a:prstGeom>
        </p:spPr>
        <p:txBody>
          <a:bodyPr wrap="square">
            <a:spAutoFit/>
          </a:bodyPr>
          <a:lstStyle/>
          <a:p>
            <a:r>
              <a:rPr lang="ja-JP" altLang="ja-JP" sz="1600" dirty="0"/>
              <a:t>※雨量観測所　</a:t>
            </a:r>
            <a:r>
              <a:rPr lang="ja-JP" altLang="en-US" sz="1600" dirty="0"/>
              <a:t>生駒口（観測所からの距離　</a:t>
            </a:r>
            <a:r>
              <a:rPr lang="en-US" altLang="ja-JP" sz="1600" dirty="0"/>
              <a:t>0.7</a:t>
            </a:r>
            <a:r>
              <a:rPr lang="ja-JP" altLang="en-US" sz="1600" dirty="0"/>
              <a:t>ｋｍ</a:t>
            </a:r>
            <a:r>
              <a:rPr lang="en-US" altLang="ja-JP" sz="1600" dirty="0"/>
              <a:t>[</a:t>
            </a:r>
            <a:r>
              <a:rPr lang="ja-JP" altLang="en-US" sz="1600" dirty="0"/>
              <a:t>最長</a:t>
            </a:r>
            <a:r>
              <a:rPr lang="en-US" altLang="ja-JP" sz="1600" dirty="0"/>
              <a:t>1.2</a:t>
            </a:r>
            <a:r>
              <a:rPr lang="ja-JP" altLang="en-US" sz="1600" dirty="0"/>
              <a:t>ｋｍ、最短</a:t>
            </a:r>
            <a:r>
              <a:rPr lang="en-US" altLang="ja-JP" sz="1600" dirty="0"/>
              <a:t>0.2km]</a:t>
            </a:r>
            <a:r>
              <a:rPr lang="ja-JP" altLang="en-US" sz="1600" dirty="0"/>
              <a:t>）</a:t>
            </a:r>
            <a:endParaRPr lang="ja-JP" altLang="ja-JP" sz="1600" dirty="0"/>
          </a:p>
        </p:txBody>
      </p:sp>
      <p:sp>
        <p:nvSpPr>
          <p:cNvPr id="12" name="正方形/長方形 11"/>
          <p:cNvSpPr/>
          <p:nvPr/>
        </p:nvSpPr>
        <p:spPr>
          <a:xfrm>
            <a:off x="1547664" y="4314582"/>
            <a:ext cx="7344308" cy="338554"/>
          </a:xfrm>
          <a:prstGeom prst="rect">
            <a:avLst/>
          </a:prstGeom>
        </p:spPr>
        <p:txBody>
          <a:bodyPr wrap="square">
            <a:spAutoFit/>
          </a:bodyPr>
          <a:lstStyle/>
          <a:p>
            <a:r>
              <a:rPr lang="ja-JP" altLang="ja-JP" sz="1600" dirty="0" smtClean="0"/>
              <a:t>※</a:t>
            </a:r>
            <a:r>
              <a:rPr lang="ja-JP" altLang="en-US" sz="1600" dirty="0" smtClean="0"/>
              <a:t>規制基準雨量以下の降雨でも災害履歴なし</a:t>
            </a:r>
            <a:endParaRPr lang="ja-JP" altLang="ja-JP" sz="1600" dirty="0"/>
          </a:p>
        </p:txBody>
      </p:sp>
      <p:sp>
        <p:nvSpPr>
          <p:cNvPr id="13"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６）現地確認結果（中垣内南田原線）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541104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47</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461517"/>
            <a:ext cx="7344816" cy="4847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６）現地確認結果（中垣内南田原線）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44393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539" y="1494076"/>
            <a:ext cx="6068855" cy="481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48</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sp>
        <p:nvSpPr>
          <p:cNvPr id="6" name="円/楕円 5"/>
          <p:cNvSpPr/>
          <p:nvPr/>
        </p:nvSpPr>
        <p:spPr>
          <a:xfrm rot="20081177">
            <a:off x="5301376" y="3666452"/>
            <a:ext cx="296734" cy="194807"/>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215942" y="3475045"/>
            <a:ext cx="1757212" cy="338554"/>
          </a:xfrm>
          <a:prstGeom prst="rect">
            <a:avLst/>
          </a:prstGeom>
          <a:solidFill>
            <a:schemeClr val="bg1"/>
          </a:solidFill>
          <a:ln>
            <a:solidFill>
              <a:schemeClr val="tx1"/>
            </a:solidFill>
            <a:prstDash val="solid"/>
          </a:ln>
        </p:spPr>
        <p:txBody>
          <a:bodyPr wrap="none" rtlCol="0">
            <a:spAutoFit/>
          </a:bodyPr>
          <a:lstStyle/>
          <a:p>
            <a:r>
              <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カルテ対応箇所</a:t>
            </a:r>
          </a:p>
        </p:txBody>
      </p:sp>
      <p:sp>
        <p:nvSpPr>
          <p:cNvPr id="12" name="円/楕円 11"/>
          <p:cNvSpPr/>
          <p:nvPr/>
        </p:nvSpPr>
        <p:spPr>
          <a:xfrm rot="20053318">
            <a:off x="4785726" y="3855601"/>
            <a:ext cx="374856" cy="300436"/>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390764" y="3921819"/>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Ｂカルテ対応箇所</a:t>
            </a:r>
          </a:p>
        </p:txBody>
      </p:sp>
      <p:cxnSp>
        <p:nvCxnSpPr>
          <p:cNvPr id="13" name="直線コネクタ 12"/>
          <p:cNvCxnSpPr/>
          <p:nvPr/>
        </p:nvCxnSpPr>
        <p:spPr>
          <a:xfrm flipV="1">
            <a:off x="7619370" y="2780928"/>
            <a:ext cx="0" cy="7200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円/楕円 19"/>
          <p:cNvSpPr/>
          <p:nvPr/>
        </p:nvSpPr>
        <p:spPr>
          <a:xfrm rot="20081177">
            <a:off x="6493688" y="2715494"/>
            <a:ext cx="413129" cy="202876"/>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6706299" y="2971691"/>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Ｄカルテ対応箇所</a:t>
            </a:r>
          </a:p>
        </p:txBody>
      </p:sp>
      <p:sp>
        <p:nvSpPr>
          <p:cNvPr id="23" name="テキスト ボックス 22"/>
          <p:cNvSpPr txBox="1"/>
          <p:nvPr/>
        </p:nvSpPr>
        <p:spPr>
          <a:xfrm>
            <a:off x="6074569" y="3466856"/>
            <a:ext cx="1826141" cy="338554"/>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Ｃ</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カルテ対応箇所</a:t>
            </a:r>
          </a:p>
        </p:txBody>
      </p:sp>
      <p:sp>
        <p:nvSpPr>
          <p:cNvPr id="24" name="円/楕円 23"/>
          <p:cNvSpPr/>
          <p:nvPr/>
        </p:nvSpPr>
        <p:spPr>
          <a:xfrm rot="19150617">
            <a:off x="5607590" y="3224321"/>
            <a:ext cx="740810" cy="263525"/>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６）現地確認結果（中垣内南田原線）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787832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05" y="1484784"/>
            <a:ext cx="3227051" cy="242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454" y="1484784"/>
            <a:ext cx="3227051" cy="242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5809" y="4077072"/>
            <a:ext cx="3536247" cy="198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49</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sp>
        <p:nvSpPr>
          <p:cNvPr id="6" name="正方形/長方形 5"/>
          <p:cNvSpPr/>
          <p:nvPr/>
        </p:nvSpPr>
        <p:spPr>
          <a:xfrm>
            <a:off x="6012160" y="3188266"/>
            <a:ext cx="318436" cy="24878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866681" y="3613266"/>
            <a:ext cx="2552302"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擁壁部全景（</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H28.6</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撮影）</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テキスト ボックス 16"/>
          <p:cNvSpPr txBox="1"/>
          <p:nvPr/>
        </p:nvSpPr>
        <p:spPr>
          <a:xfrm>
            <a:off x="5868144" y="3717032"/>
            <a:ext cx="3057247"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擁壁ジョイント部の開き</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⇒擁壁上側斜面の変状を確認</a:t>
            </a:r>
          </a:p>
        </p:txBody>
      </p:sp>
      <p:sp>
        <p:nvSpPr>
          <p:cNvPr id="23" name="テキスト ボックス 22"/>
          <p:cNvSpPr txBox="1"/>
          <p:nvPr/>
        </p:nvSpPr>
        <p:spPr>
          <a:xfrm>
            <a:off x="1115616" y="5724545"/>
            <a:ext cx="3057247"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２段擁壁中段部の排水溝に滞水</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⇒排水経路の確認と機能確保</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円/楕円 23"/>
          <p:cNvSpPr/>
          <p:nvPr/>
        </p:nvSpPr>
        <p:spPr>
          <a:xfrm>
            <a:off x="4088581" y="5148595"/>
            <a:ext cx="725908" cy="104197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094058" y="4887162"/>
            <a:ext cx="1728191" cy="972108"/>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6090930" y="5351398"/>
            <a:ext cx="2031325"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不法占用物件の撤去</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9" name="正方形/長方形 18"/>
          <p:cNvSpPr/>
          <p:nvPr/>
        </p:nvSpPr>
        <p:spPr>
          <a:xfrm>
            <a:off x="4451535" y="4596218"/>
            <a:ext cx="601984" cy="864096"/>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83" name="Picture 1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098" t="50147" r="10246" b="10444"/>
          <a:stretch/>
        </p:blipFill>
        <p:spPr bwMode="auto">
          <a:xfrm>
            <a:off x="7020272" y="1335866"/>
            <a:ext cx="1912261" cy="166108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６）現地確認結果（中垣内南田原線）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721873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graphicFrame>
        <p:nvGraphicFramePr>
          <p:cNvPr id="5" name="Object 7"/>
          <p:cNvGraphicFramePr>
            <a:graphicFrameLocks noChangeAspect="1"/>
          </p:cNvGraphicFramePr>
          <p:nvPr>
            <p:extLst>
              <p:ext uri="{D42A27DB-BD31-4B8C-83A1-F6EECF244321}">
                <p14:modId xmlns:p14="http://schemas.microsoft.com/office/powerpoint/2010/main" val="156053330"/>
              </p:ext>
            </p:extLst>
          </p:nvPr>
        </p:nvGraphicFramePr>
        <p:xfrm>
          <a:off x="107504" y="2747630"/>
          <a:ext cx="5112568" cy="3512222"/>
        </p:xfrm>
        <a:graphic>
          <a:graphicData uri="http://schemas.openxmlformats.org/presentationml/2006/ole">
            <mc:AlternateContent xmlns:mc="http://schemas.openxmlformats.org/markup-compatibility/2006">
              <mc:Choice xmlns:v="urn:schemas-microsoft-com:vml" Requires="v">
                <p:oleObj spid="_x0000_s5190" name="Picture" r:id="rId3" imgW="6847920" imgH="4699800" progId="Word.Picture.8">
                  <p:embed/>
                </p:oleObj>
              </mc:Choice>
              <mc:Fallback>
                <p:oleObj name="Picture" r:id="rId3" imgW="6847920" imgH="4699800" progId="Word.Picture.8">
                  <p:embed/>
                  <p:pic>
                    <p:nvPicPr>
                      <p:cNvPr id="0" name=""/>
                      <p:cNvPicPr>
                        <a:picLocks noChangeAspect="1" noChangeArrowheads="1"/>
                      </p:cNvPicPr>
                      <p:nvPr/>
                    </p:nvPicPr>
                    <p:blipFill>
                      <a:blip r:embed="rId4"/>
                      <a:srcRect/>
                      <a:stretch>
                        <a:fillRect/>
                      </a:stretch>
                    </p:blipFill>
                    <p:spPr bwMode="auto">
                      <a:xfrm>
                        <a:off x="107504" y="2747630"/>
                        <a:ext cx="5112568" cy="3512222"/>
                      </a:xfrm>
                      <a:prstGeom prst="rect">
                        <a:avLst/>
                      </a:prstGeom>
                      <a:noFill/>
                      <a:ln>
                        <a:noFill/>
                      </a:ln>
                      <a:effectLst/>
                      <a:extLst/>
                    </p:spPr>
                  </p:pic>
                </p:oleObj>
              </mc:Fallback>
            </mc:AlternateContent>
          </a:graphicData>
        </a:graphic>
      </p:graphicFrame>
      <p:sp>
        <p:nvSpPr>
          <p:cNvPr id="2" name="正方形/長方形 1"/>
          <p:cNvSpPr/>
          <p:nvPr/>
        </p:nvSpPr>
        <p:spPr>
          <a:xfrm>
            <a:off x="115041" y="2780928"/>
            <a:ext cx="8928000" cy="3528392"/>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15041" y="1263940"/>
            <a:ext cx="8928000" cy="1384995"/>
          </a:xfrm>
          <a:prstGeom prst="rect">
            <a:avLst/>
          </a:prstGeom>
          <a:solidFill>
            <a:schemeClr val="accent4">
              <a:lumMod val="20000"/>
              <a:lumOff val="80000"/>
            </a:schemeClr>
          </a:solidFill>
          <a:ln>
            <a:solidFill>
              <a:schemeClr val="tx1"/>
            </a:solidFill>
            <a:prstDash val="solid"/>
          </a:ln>
        </p:spPr>
        <p:txBody>
          <a:bodyPr wrap="square" rtlCol="0">
            <a:spAutoFit/>
          </a:bodyPr>
          <a:lstStyle/>
          <a:p>
            <a:pPr marL="457200" indent="-457200">
              <a:buFont typeface="Wingdings" panose="05000000000000000000" pitchFamily="2" charset="2"/>
              <a:buChar char="l"/>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規制</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区間</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の現状把握</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・降雨</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特性と</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被災履歴　　　　　・要対策箇所</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（道路防災</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点検）</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・最近</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の通行規制</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実績　　　　　・対策工</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の実施状況</a:t>
            </a:r>
          </a:p>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・道路</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環境、地域</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環境　　　　　・現場の実情</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2277031976"/>
              </p:ext>
            </p:extLst>
          </p:nvPr>
        </p:nvGraphicFramePr>
        <p:xfrm>
          <a:off x="4608004" y="2797594"/>
          <a:ext cx="4435037" cy="3463343"/>
        </p:xfrm>
        <a:graphic>
          <a:graphicData uri="http://schemas.openxmlformats.org/presentationml/2006/ole">
            <mc:AlternateContent xmlns:mc="http://schemas.openxmlformats.org/markup-compatibility/2006">
              <mc:Choice xmlns:v="urn:schemas-microsoft-com:vml" Requires="v">
                <p:oleObj spid="_x0000_s5191" name="Picture" r:id="rId5" imgW="6937920" imgH="5424840" progId="Word.Picture.8">
                  <p:embed/>
                </p:oleObj>
              </mc:Choice>
              <mc:Fallback>
                <p:oleObj name="Picture" r:id="rId5" imgW="6937920" imgH="5424840" progId="Word.Picture.8">
                  <p:embed/>
                  <p:pic>
                    <p:nvPicPr>
                      <p:cNvPr id="0" name=""/>
                      <p:cNvPicPr>
                        <a:picLocks noChangeAspect="1" noChangeArrowheads="1"/>
                      </p:cNvPicPr>
                      <p:nvPr/>
                    </p:nvPicPr>
                    <p:blipFill>
                      <a:blip r:embed="rId6"/>
                      <a:srcRect/>
                      <a:stretch>
                        <a:fillRect/>
                      </a:stretch>
                    </p:blipFill>
                    <p:spPr bwMode="auto">
                      <a:xfrm>
                        <a:off x="4608004" y="2797594"/>
                        <a:ext cx="4435037" cy="3463343"/>
                      </a:xfrm>
                      <a:prstGeom prst="rect">
                        <a:avLst/>
                      </a:prstGeom>
                      <a:noFill/>
                      <a:ln>
                        <a:noFill/>
                      </a:ln>
                    </p:spPr>
                  </p:pic>
                </p:oleObj>
              </mc:Fallback>
            </mc:AlternateContent>
          </a:graphicData>
        </a:graphic>
      </p:graphicFrame>
      <p:sp>
        <p:nvSpPr>
          <p:cNvPr id="10"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a:t>
            </a:r>
            <a:r>
              <a:rPr lang="ja-JP" altLang="en-US" sz="3600" dirty="0" smtClean="0">
                <a:latin typeface="HGSｺﾞｼｯｸM" panose="020B0600000000000000" pitchFamily="50" charset="-128"/>
                <a:ea typeface="HGSｺﾞｼｯｸM" panose="020B0600000000000000" pitchFamily="50" charset="-128"/>
              </a:rPr>
              <a:t>．はじめに</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3100" dirty="0" smtClean="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３）考え方のイメージ</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823074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21372" r="8604" b="4436"/>
          <a:stretch/>
        </p:blipFill>
        <p:spPr bwMode="auto">
          <a:xfrm>
            <a:off x="187899" y="1628800"/>
            <a:ext cx="4312093" cy="268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555"/>
          <a:stretch/>
        </p:blipFill>
        <p:spPr bwMode="auto">
          <a:xfrm>
            <a:off x="4572000" y="3000587"/>
            <a:ext cx="4463989" cy="2716199"/>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50</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現地状況写真（Ｂ）</a:t>
            </a:r>
            <a:endParaRPr lang="ja-JP" altLang="ja-JP" dirty="0"/>
          </a:p>
        </p:txBody>
      </p:sp>
      <p:sp>
        <p:nvSpPr>
          <p:cNvPr id="16" name="テキスト ボックス 15"/>
          <p:cNvSpPr txBox="1"/>
          <p:nvPr/>
        </p:nvSpPr>
        <p:spPr>
          <a:xfrm>
            <a:off x="4644008" y="5724545"/>
            <a:ext cx="3672800"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一部斜面崩壊跡地あり</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⇒直ちに対策が必要な状態ではない</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円/楕円 19"/>
          <p:cNvSpPr/>
          <p:nvPr/>
        </p:nvSpPr>
        <p:spPr>
          <a:xfrm>
            <a:off x="4776420" y="3340522"/>
            <a:ext cx="4044052" cy="182051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555962" y="4331882"/>
            <a:ext cx="1620957"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自然斜面の状況</a:t>
            </a:r>
          </a:p>
        </p:txBody>
      </p:sp>
      <p:pic>
        <p:nvPicPr>
          <p:cNvPr id="1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 r="41469" b="-18131"/>
          <a:stretch/>
        </p:blipFill>
        <p:spPr bwMode="auto">
          <a:xfrm>
            <a:off x="3644194" y="4043850"/>
            <a:ext cx="792088"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正方形/長方形 22"/>
          <p:cNvSpPr/>
          <p:nvPr/>
        </p:nvSpPr>
        <p:spPr>
          <a:xfrm>
            <a:off x="1331640" y="2875978"/>
            <a:ext cx="1152128" cy="570322"/>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rot="-180000">
            <a:off x="3036437" y="2969253"/>
            <a:ext cx="198545" cy="371516"/>
          </a:xfrm>
          <a:prstGeom prst="rect">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5"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６）現地確認結果（中垣内南田原線）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995621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879710"/>
            <a:ext cx="3228294" cy="242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1511" y="1478652"/>
            <a:ext cx="3851328" cy="216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92" y="3879710"/>
            <a:ext cx="4021730" cy="2408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51</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現地状況写真（Ｃ）</a:t>
            </a:r>
            <a:endParaRPr lang="ja-JP" altLang="ja-JP" dirty="0"/>
          </a:p>
        </p:txBody>
      </p:sp>
      <p:sp>
        <p:nvSpPr>
          <p:cNvPr id="15" name="円/楕円 14"/>
          <p:cNvSpPr/>
          <p:nvPr/>
        </p:nvSpPr>
        <p:spPr>
          <a:xfrm rot="20210555">
            <a:off x="6831111" y="1849262"/>
            <a:ext cx="2011391" cy="77001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rot="20894239">
            <a:off x="3370277" y="4128773"/>
            <a:ext cx="1256292" cy="413737"/>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3675189" y="5970766"/>
            <a:ext cx="2441694"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ブロック積み擁壁の状況</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2" name="テキスト ボックス 21"/>
          <p:cNvSpPr txBox="1"/>
          <p:nvPr/>
        </p:nvSpPr>
        <p:spPr>
          <a:xfrm>
            <a:off x="5600511" y="3204265"/>
            <a:ext cx="2852063"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擁壁上の自然斜面に倒木あり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⇒撤去等の対策が必要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559" y="1556792"/>
            <a:ext cx="3647433" cy="2051682"/>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971208" y="3204265"/>
            <a:ext cx="3672800" cy="584775"/>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擁壁上に自然斜面あり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⇒直ちに対策が必要な状況にはない</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3" name="正方形/長方形 22"/>
          <p:cNvSpPr/>
          <p:nvPr/>
        </p:nvSpPr>
        <p:spPr>
          <a:xfrm rot="608856">
            <a:off x="5869618" y="4769146"/>
            <a:ext cx="2272417" cy="413737"/>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６）現地確認結果（中垣内南田原線）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725578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656" y="1808819"/>
            <a:ext cx="5616624" cy="421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52</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現地状況写真（Ｄ）</a:t>
            </a:r>
            <a:endParaRPr lang="ja-JP" altLang="ja-JP" dirty="0"/>
          </a:p>
        </p:txBody>
      </p:sp>
      <p:sp>
        <p:nvSpPr>
          <p:cNvPr id="15" name="円/楕円 14"/>
          <p:cNvSpPr/>
          <p:nvPr/>
        </p:nvSpPr>
        <p:spPr>
          <a:xfrm>
            <a:off x="3397800" y="2344380"/>
            <a:ext cx="2304256" cy="28848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263109" y="5406315"/>
            <a:ext cx="5519460" cy="830997"/>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一部斜面崩壊跡地あり</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⇒斜面高が低く、緩和</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のための</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追加対策は不要</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（区間解除までには、崩壊土砂の流出防止対策が必要）</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5" name="円/楕円 24"/>
          <p:cNvSpPr/>
          <p:nvPr/>
        </p:nvSpPr>
        <p:spPr>
          <a:xfrm>
            <a:off x="6422136" y="1361498"/>
            <a:ext cx="1440160" cy="231019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5198000" y="1260049"/>
            <a:ext cx="3262432"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側</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に出ている枝の対策が必要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⇒道路部分にはみ出た枝の伐採</a:t>
            </a:r>
          </a:p>
        </p:txBody>
      </p:sp>
      <p:sp>
        <p:nvSpPr>
          <p:cNvPr id="1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６）現地確認結果（中垣内南田原線）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636695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53</a:t>
            </a:fld>
            <a:endParaRPr kumimoji="1" lang="ja-JP" altLang="en-US"/>
          </a:p>
        </p:txBody>
      </p:sp>
      <p:sp>
        <p:nvSpPr>
          <p:cNvPr id="5" name="正方形/長方形 4"/>
          <p:cNvSpPr/>
          <p:nvPr/>
        </p:nvSpPr>
        <p:spPr>
          <a:xfrm>
            <a:off x="1043608" y="1159074"/>
            <a:ext cx="7416824" cy="369332"/>
          </a:xfrm>
          <a:prstGeom prst="rect">
            <a:avLst/>
          </a:prstGeom>
        </p:spPr>
        <p:txBody>
          <a:bodyPr wrap="square">
            <a:spAutoFit/>
          </a:bodyPr>
          <a:lstStyle/>
          <a:p>
            <a:r>
              <a:rPr lang="ja-JP" altLang="en-US" dirty="0" smtClean="0"/>
              <a:t>７</a:t>
            </a:r>
            <a:r>
              <a:rPr lang="ja-JP" altLang="ja-JP" dirty="0" smtClean="0"/>
              <a:t>．</a:t>
            </a:r>
            <a:r>
              <a:rPr lang="ja-JP" altLang="en-US" dirty="0" smtClean="0"/>
              <a:t>所見</a:t>
            </a:r>
            <a:endParaRPr lang="ja-JP" altLang="ja-JP" dirty="0"/>
          </a:p>
        </p:txBody>
      </p:sp>
      <p:sp>
        <p:nvSpPr>
          <p:cNvPr id="13" name="正方形/長方形 12"/>
          <p:cNvSpPr/>
          <p:nvPr/>
        </p:nvSpPr>
        <p:spPr>
          <a:xfrm>
            <a:off x="1175498" y="1556792"/>
            <a:ext cx="8077022" cy="3139321"/>
          </a:xfrm>
          <a:prstGeom prst="rect">
            <a:avLst/>
          </a:prstGeom>
        </p:spPr>
        <p:txBody>
          <a:bodyPr wrap="square">
            <a:spAutoFit/>
          </a:bodyPr>
          <a:lstStyle/>
          <a:p>
            <a:r>
              <a:rPr lang="ja-JP" altLang="en-US" dirty="0" smtClean="0"/>
              <a:t>■斜面の安定性</a:t>
            </a:r>
            <a:endParaRPr lang="en-US" altLang="ja-JP" dirty="0" smtClean="0"/>
          </a:p>
          <a:p>
            <a:r>
              <a:rPr lang="ja-JP" altLang="en-US" dirty="0" smtClean="0"/>
              <a:t>　○</a:t>
            </a:r>
            <a:r>
              <a:rPr lang="en-US" altLang="ja-JP" dirty="0" smtClean="0"/>
              <a:t>2</a:t>
            </a:r>
            <a:r>
              <a:rPr lang="ja-JP" altLang="en-US" dirty="0" smtClean="0"/>
              <a:t>段擁壁中段部の排水溝の機能確保が必要（</a:t>
            </a:r>
            <a:r>
              <a:rPr lang="en-US" altLang="ja-JP" dirty="0" smtClean="0"/>
              <a:t>A</a:t>
            </a:r>
            <a:r>
              <a:rPr lang="ja-JP" altLang="en-US" dirty="0" smtClean="0"/>
              <a:t>区間）</a:t>
            </a:r>
            <a:endParaRPr lang="en-US" altLang="ja-JP" dirty="0" smtClean="0"/>
          </a:p>
          <a:p>
            <a:r>
              <a:rPr lang="ja-JP" altLang="en-US" dirty="0" smtClean="0"/>
              <a:t>　　　</a:t>
            </a:r>
            <a:r>
              <a:rPr lang="en-US" altLang="ja-JP" dirty="0" smtClean="0">
                <a:solidFill>
                  <a:srgbClr val="FF0000"/>
                </a:solidFill>
              </a:rPr>
              <a:t>【</a:t>
            </a:r>
            <a:r>
              <a:rPr lang="ja-JP" altLang="en-US" dirty="0" smtClean="0">
                <a:solidFill>
                  <a:srgbClr val="FF0000"/>
                </a:solidFill>
              </a:rPr>
              <a:t>追加対策</a:t>
            </a:r>
            <a:r>
              <a:rPr lang="en-US" altLang="ja-JP" dirty="0" smtClean="0">
                <a:solidFill>
                  <a:srgbClr val="FF0000"/>
                </a:solidFill>
              </a:rPr>
              <a:t>】</a:t>
            </a:r>
            <a:r>
              <a:rPr lang="ja-JP" altLang="en-US" dirty="0" smtClean="0">
                <a:solidFill>
                  <a:srgbClr val="FF0000"/>
                </a:solidFill>
              </a:rPr>
              <a:t>排水機能確保の対策</a:t>
            </a:r>
            <a:endParaRPr lang="en-US" altLang="ja-JP" baseline="30000" dirty="0" smtClean="0"/>
          </a:p>
          <a:p>
            <a:r>
              <a:rPr lang="ja-JP" altLang="en-US" dirty="0" smtClean="0"/>
              <a:t>　○</a:t>
            </a:r>
            <a:r>
              <a:rPr lang="en-US" altLang="ja-JP" dirty="0" smtClean="0"/>
              <a:t>2</a:t>
            </a:r>
            <a:r>
              <a:rPr lang="ja-JP" altLang="en-US" dirty="0" smtClean="0"/>
              <a:t>段擁壁上段のブロック積み擁壁の安定性の確認</a:t>
            </a:r>
            <a:r>
              <a:rPr lang="ja-JP" altLang="en-US" dirty="0"/>
              <a:t>が必要（</a:t>
            </a:r>
            <a:r>
              <a:rPr lang="en-US" altLang="ja-JP" dirty="0"/>
              <a:t>A</a:t>
            </a:r>
            <a:r>
              <a:rPr lang="ja-JP" altLang="en-US" dirty="0"/>
              <a:t>区間）</a:t>
            </a:r>
            <a:endParaRPr lang="en-US" altLang="ja-JP" dirty="0" smtClean="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smtClean="0">
                <a:solidFill>
                  <a:srgbClr val="FF0000"/>
                </a:solidFill>
              </a:rPr>
              <a:t>擁壁上部の状況を確認後、対策の必要性を確認</a:t>
            </a:r>
            <a:endParaRPr lang="en-US" altLang="ja-JP" dirty="0">
              <a:solidFill>
                <a:srgbClr val="FF0000"/>
              </a:solidFill>
            </a:endParaRPr>
          </a:p>
          <a:p>
            <a:r>
              <a:rPr lang="ja-JP" altLang="en-US" dirty="0"/>
              <a:t>　○倒木が道路側に落下しない対策が必要</a:t>
            </a:r>
            <a:r>
              <a:rPr lang="ja-JP" altLang="en-US" dirty="0" smtClean="0"/>
              <a:t>（</a:t>
            </a:r>
            <a:r>
              <a:rPr lang="en-US" altLang="ja-JP" dirty="0" smtClean="0"/>
              <a:t>C</a:t>
            </a:r>
            <a:r>
              <a:rPr lang="ja-JP" altLang="en-US" dirty="0" smtClean="0"/>
              <a:t>区間</a:t>
            </a:r>
            <a:r>
              <a:rPr lang="ja-JP" altLang="en-US" dirty="0"/>
              <a:t>）</a:t>
            </a:r>
            <a:endParaRPr lang="en-US" altLang="ja-JP" dirty="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a:solidFill>
                  <a:srgbClr val="FF0000"/>
                </a:solidFill>
              </a:rPr>
              <a:t>】</a:t>
            </a:r>
            <a:r>
              <a:rPr lang="ja-JP" altLang="en-US" dirty="0">
                <a:solidFill>
                  <a:srgbClr val="FF0000"/>
                </a:solidFill>
              </a:rPr>
              <a:t>倒木の除去</a:t>
            </a:r>
            <a:r>
              <a:rPr lang="ja-JP" altLang="en-US" dirty="0" smtClean="0">
                <a:solidFill>
                  <a:srgbClr val="FF0000"/>
                </a:solidFill>
              </a:rPr>
              <a:t>等</a:t>
            </a:r>
            <a:endParaRPr lang="en-US" altLang="ja-JP" dirty="0" smtClean="0">
              <a:solidFill>
                <a:srgbClr val="FF0000"/>
              </a:solidFill>
            </a:endParaRPr>
          </a:p>
          <a:p>
            <a:r>
              <a:rPr lang="ja-JP" altLang="en-US" dirty="0"/>
              <a:t>　○道路側にせり出ている木枝の撤去が</a:t>
            </a:r>
            <a:r>
              <a:rPr lang="ja-JP" altLang="en-US" dirty="0" smtClean="0"/>
              <a:t>必要（</a:t>
            </a:r>
            <a:r>
              <a:rPr lang="en-US" altLang="ja-JP" dirty="0" smtClean="0"/>
              <a:t>D</a:t>
            </a:r>
            <a:r>
              <a:rPr lang="ja-JP" altLang="en-US" dirty="0" smtClean="0"/>
              <a:t>区間）</a:t>
            </a:r>
            <a:endParaRPr lang="en-US" altLang="ja-JP" dirty="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a:solidFill>
                  <a:srgbClr val="FF0000"/>
                </a:solidFill>
              </a:rPr>
              <a:t>】</a:t>
            </a:r>
            <a:r>
              <a:rPr lang="ja-JP" altLang="en-US" dirty="0">
                <a:solidFill>
                  <a:srgbClr val="FF0000"/>
                </a:solidFill>
              </a:rPr>
              <a:t>木枝の伐採</a:t>
            </a:r>
            <a:endParaRPr lang="en-US" altLang="ja-JP" dirty="0">
              <a:solidFill>
                <a:srgbClr val="FF0000"/>
              </a:solidFill>
            </a:endParaRPr>
          </a:p>
          <a:p>
            <a:r>
              <a:rPr lang="ja-JP" altLang="en-US" dirty="0"/>
              <a:t>　</a:t>
            </a:r>
            <a:r>
              <a:rPr lang="ja-JP" altLang="en-US" dirty="0" smtClean="0"/>
              <a:t>○自然斜面の崩壊土砂の流出防止対策が必要（</a:t>
            </a:r>
            <a:r>
              <a:rPr lang="en-US" altLang="ja-JP" dirty="0" smtClean="0"/>
              <a:t>D</a:t>
            </a:r>
            <a:r>
              <a:rPr lang="ja-JP" altLang="en-US" dirty="0" smtClean="0"/>
              <a:t>区間</a:t>
            </a:r>
            <a:r>
              <a:rPr lang="ja-JP" altLang="en-US" dirty="0"/>
              <a:t>）</a:t>
            </a:r>
            <a:endParaRPr lang="en-US" altLang="ja-JP" dirty="0"/>
          </a:p>
          <a:p>
            <a:r>
              <a:rPr lang="ja-JP" altLang="en-US" dirty="0"/>
              <a:t>　　　</a:t>
            </a:r>
            <a:r>
              <a:rPr lang="en-US" altLang="ja-JP" dirty="0">
                <a:solidFill>
                  <a:srgbClr val="FF0000"/>
                </a:solidFill>
              </a:rPr>
              <a:t>【</a:t>
            </a:r>
            <a:r>
              <a:rPr lang="ja-JP" altLang="en-US" dirty="0">
                <a:solidFill>
                  <a:srgbClr val="FF0000"/>
                </a:solidFill>
              </a:rPr>
              <a:t>追加対策</a:t>
            </a:r>
            <a:r>
              <a:rPr lang="en-US" altLang="ja-JP" dirty="0" smtClean="0">
                <a:solidFill>
                  <a:srgbClr val="FF0000"/>
                </a:solidFill>
              </a:rPr>
              <a:t>】</a:t>
            </a:r>
            <a:r>
              <a:rPr lang="ja-JP" altLang="en-US" dirty="0" smtClean="0">
                <a:solidFill>
                  <a:srgbClr val="FF0000"/>
                </a:solidFill>
              </a:rPr>
              <a:t>区間解除（</a:t>
            </a:r>
            <a:r>
              <a:rPr lang="en-US" altLang="ja-JP" dirty="0" smtClean="0">
                <a:solidFill>
                  <a:srgbClr val="FF0000"/>
                </a:solidFill>
              </a:rPr>
              <a:t>5</a:t>
            </a:r>
            <a:r>
              <a:rPr lang="ja-JP" altLang="en-US" dirty="0" smtClean="0">
                <a:solidFill>
                  <a:srgbClr val="FF0000"/>
                </a:solidFill>
              </a:rPr>
              <a:t>年の経過観察後）までに検討（当面は定期的な観察）</a:t>
            </a:r>
            <a:endParaRPr lang="en-US" altLang="ja-JP" dirty="0">
              <a:solidFill>
                <a:srgbClr val="FF0000"/>
              </a:solidFill>
            </a:endParaRPr>
          </a:p>
        </p:txBody>
      </p:sp>
      <p:sp>
        <p:nvSpPr>
          <p:cNvPr id="15" name="正方形/長方形 14"/>
          <p:cNvSpPr/>
          <p:nvPr/>
        </p:nvSpPr>
        <p:spPr>
          <a:xfrm>
            <a:off x="1175498" y="4665910"/>
            <a:ext cx="7416824" cy="923330"/>
          </a:xfrm>
          <a:prstGeom prst="rect">
            <a:avLst/>
          </a:prstGeom>
        </p:spPr>
        <p:txBody>
          <a:bodyPr wrap="square">
            <a:spAutoFit/>
          </a:bodyPr>
          <a:lstStyle/>
          <a:p>
            <a:r>
              <a:rPr lang="ja-JP" altLang="en-US" dirty="0" smtClean="0"/>
              <a:t>■経過観察の内容</a:t>
            </a:r>
            <a:endParaRPr lang="en-US" altLang="ja-JP" dirty="0" smtClean="0"/>
          </a:p>
          <a:p>
            <a:r>
              <a:rPr lang="ja-JP" altLang="en-US" dirty="0" smtClean="0"/>
              <a:t>　○定期的な目視点検による確認を行う</a:t>
            </a:r>
            <a:endParaRPr lang="en-US" altLang="ja-JP" dirty="0" smtClean="0"/>
          </a:p>
          <a:p>
            <a:r>
              <a:rPr lang="ja-JP" altLang="en-US" dirty="0"/>
              <a:t>　</a:t>
            </a:r>
            <a:r>
              <a:rPr lang="ja-JP" altLang="en-US" dirty="0" smtClean="0"/>
              <a:t>　　（表面の変状、排水の状況 等）</a:t>
            </a:r>
            <a:endParaRPr lang="ja-JP" altLang="en-US" dirty="0"/>
          </a:p>
        </p:txBody>
      </p:sp>
      <p:sp>
        <p:nvSpPr>
          <p:cNvPr id="16" name="下矢印 15"/>
          <p:cNvSpPr/>
          <p:nvPr/>
        </p:nvSpPr>
        <p:spPr>
          <a:xfrm rot="16200000">
            <a:off x="1321826" y="5703606"/>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2051720" y="5712121"/>
            <a:ext cx="5472608" cy="453183"/>
          </a:xfrm>
          <a:prstGeom prst="rect">
            <a:avLst/>
          </a:prstGeom>
          <a:ln w="63500" cmpd="thinThick">
            <a:solidFill>
              <a:schemeClr val="tx1"/>
            </a:solidFill>
          </a:ln>
        </p:spPr>
        <p:txBody>
          <a:bodyPr wrap="square" lIns="108000" tIns="72000" rIns="108000" bIns="72000">
            <a:spAutoFit/>
          </a:bodyPr>
          <a:lstStyle/>
          <a:p>
            <a:r>
              <a:rPr lang="ja-JP" altLang="en-US" sz="2000" dirty="0" smtClean="0"/>
              <a:t>追加対策完了後、規制基準の引き上げを実施</a:t>
            </a:r>
            <a:endParaRPr lang="ja-JP" altLang="en-US" sz="1400" dirty="0"/>
          </a:p>
        </p:txBody>
      </p:sp>
      <p:sp>
        <p:nvSpPr>
          <p:cNvPr id="1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６）現地確認結果（中垣内南田原線）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493341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54</a:t>
            </a:fld>
            <a:endParaRPr kumimoji="1" lang="ja-JP" altLang="en-US"/>
          </a:p>
        </p:txBody>
      </p:sp>
      <p:sp>
        <p:nvSpPr>
          <p:cNvPr id="5" name="正方形/長方形 4"/>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追加対策の実施状況</a:t>
            </a:r>
            <a:endParaRPr lang="ja-JP" altLang="ja-JP" dirty="0"/>
          </a:p>
        </p:txBody>
      </p:sp>
      <p:sp>
        <p:nvSpPr>
          <p:cNvPr id="7" name="正方形/長方形 6"/>
          <p:cNvSpPr/>
          <p:nvPr/>
        </p:nvSpPr>
        <p:spPr>
          <a:xfrm>
            <a:off x="1319514" y="1441807"/>
            <a:ext cx="7716982" cy="4801314"/>
          </a:xfrm>
          <a:prstGeom prst="rect">
            <a:avLst/>
          </a:prstGeom>
        </p:spPr>
        <p:txBody>
          <a:bodyPr wrap="square">
            <a:spAutoFit/>
          </a:bodyPr>
          <a:lstStyle/>
          <a:p>
            <a:r>
              <a:rPr lang="ja-JP" altLang="en-US" dirty="0" smtClean="0"/>
              <a:t>（</a:t>
            </a:r>
            <a:r>
              <a:rPr lang="en-US" altLang="ja-JP" dirty="0" smtClean="0"/>
              <a:t>A</a:t>
            </a:r>
            <a:r>
              <a:rPr lang="ja-JP" altLang="en-US" dirty="0" smtClean="0"/>
              <a:t>区間）不法占用物件の撤去</a:t>
            </a:r>
            <a:endParaRPr lang="en-US" altLang="ja-JP" dirty="0" smtClean="0"/>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p>
          <a:p>
            <a:r>
              <a:rPr lang="ja-JP" altLang="en-US" dirty="0" smtClean="0"/>
              <a:t>（</a:t>
            </a:r>
            <a:r>
              <a:rPr lang="en-US" altLang="ja-JP" dirty="0" smtClean="0"/>
              <a:t>A</a:t>
            </a:r>
            <a:r>
              <a:rPr lang="ja-JP" altLang="en-US" dirty="0" smtClean="0"/>
              <a:t>区間）擁壁背面の排水対策</a:t>
            </a:r>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smtClean="0">
              <a:solidFill>
                <a:srgbClr val="FF0000"/>
              </a:solidFill>
            </a:endParaRPr>
          </a:p>
          <a:p>
            <a:endParaRPr lang="en-US" altLang="ja-JP" dirty="0">
              <a:solidFill>
                <a:srgbClr val="FF0000"/>
              </a:solidFill>
            </a:endParaRPr>
          </a:p>
          <a:p>
            <a:endParaRPr lang="en-US" altLang="ja-JP" dirty="0">
              <a:solidFill>
                <a:srgbClr val="FF0000"/>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807255"/>
            <a:ext cx="2736303" cy="2053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813516"/>
            <a:ext cx="2736304" cy="2047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下矢印 9"/>
          <p:cNvSpPr/>
          <p:nvPr/>
        </p:nvSpPr>
        <p:spPr>
          <a:xfrm rot="16200000">
            <a:off x="4745666" y="2598273"/>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rot="16200000">
            <a:off x="4781673" y="4883097"/>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3131840" y="2420888"/>
            <a:ext cx="936104" cy="108910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8643" b="8083"/>
          <a:stretch/>
        </p:blipFill>
        <p:spPr bwMode="auto">
          <a:xfrm>
            <a:off x="1907704" y="4306769"/>
            <a:ext cx="2764804" cy="1936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3294" y="4306769"/>
            <a:ext cx="2753122" cy="193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円/楕円 14"/>
          <p:cNvSpPr/>
          <p:nvPr/>
        </p:nvSpPr>
        <p:spPr>
          <a:xfrm>
            <a:off x="2555776" y="5274945"/>
            <a:ext cx="936104" cy="77112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６）現地確認結果（中垣内南田原線）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48464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55</a:t>
            </a:fld>
            <a:endParaRPr kumimoji="1" lang="ja-JP" altLang="en-US"/>
          </a:p>
        </p:txBody>
      </p:sp>
      <p:sp>
        <p:nvSpPr>
          <p:cNvPr id="5" name="正方形/長方形 4"/>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a:t>
            </a:r>
            <a:r>
              <a:rPr lang="ja-JP" altLang="en-US" dirty="0"/>
              <a:t>対策の実施状況</a:t>
            </a:r>
            <a:endParaRPr lang="ja-JP" altLang="ja-JP"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1845886"/>
            <a:ext cx="2573712" cy="201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1" y="1844824"/>
            <a:ext cx="2622128" cy="2010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下矢印 8"/>
          <p:cNvSpPr/>
          <p:nvPr/>
        </p:nvSpPr>
        <p:spPr>
          <a:xfrm rot="16200000">
            <a:off x="4745666" y="2598273"/>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319514" y="1441807"/>
            <a:ext cx="7716982" cy="4801314"/>
          </a:xfrm>
          <a:prstGeom prst="rect">
            <a:avLst/>
          </a:prstGeom>
        </p:spPr>
        <p:txBody>
          <a:bodyPr wrap="square">
            <a:spAutoFit/>
          </a:bodyPr>
          <a:lstStyle/>
          <a:p>
            <a:r>
              <a:rPr lang="ja-JP" altLang="en-US" dirty="0" smtClean="0"/>
              <a:t>（</a:t>
            </a:r>
            <a:r>
              <a:rPr lang="en-US" altLang="ja-JP" dirty="0" smtClean="0"/>
              <a:t>C</a:t>
            </a:r>
            <a:r>
              <a:rPr lang="ja-JP" altLang="en-US" dirty="0" smtClean="0"/>
              <a:t>区間）木枝の伐採</a:t>
            </a:r>
            <a:endParaRPr lang="en-US" altLang="ja-JP" dirty="0" smtClean="0"/>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p>
          <a:p>
            <a:r>
              <a:rPr lang="ja-JP" altLang="en-US" dirty="0" smtClean="0"/>
              <a:t>（</a:t>
            </a:r>
            <a:r>
              <a:rPr lang="en-US" altLang="ja-JP" dirty="0" smtClean="0"/>
              <a:t>D</a:t>
            </a:r>
            <a:r>
              <a:rPr lang="ja-JP" altLang="en-US" dirty="0" smtClean="0"/>
              <a:t>区間</a:t>
            </a:r>
            <a:r>
              <a:rPr lang="ja-JP" altLang="en-US" dirty="0"/>
              <a:t>）木枝の</a:t>
            </a:r>
            <a:r>
              <a:rPr lang="ja-JP" altLang="en-US" dirty="0" smtClean="0"/>
              <a:t>伐採</a:t>
            </a:r>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smtClean="0">
              <a:solidFill>
                <a:srgbClr val="FF0000"/>
              </a:solidFill>
            </a:endParaRPr>
          </a:p>
          <a:p>
            <a:endParaRPr lang="en-US" altLang="ja-JP" dirty="0">
              <a:solidFill>
                <a:srgbClr val="FF0000"/>
              </a:solidFill>
            </a:endParaRPr>
          </a:p>
          <a:p>
            <a:endParaRPr lang="en-US" altLang="ja-JP" dirty="0">
              <a:solidFill>
                <a:srgbClr val="FF0000"/>
              </a:solidFill>
            </a:endParaRPr>
          </a:p>
        </p:txBody>
      </p:sp>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850" r="7131"/>
          <a:stretch/>
        </p:blipFill>
        <p:spPr bwMode="auto">
          <a:xfrm>
            <a:off x="1979712" y="4290377"/>
            <a:ext cx="2659619" cy="2007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下矢印 11"/>
          <p:cNvSpPr/>
          <p:nvPr/>
        </p:nvSpPr>
        <p:spPr>
          <a:xfrm rot="16200000">
            <a:off x="4781673" y="4883097"/>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8761"/>
          <a:stretch/>
        </p:blipFill>
        <p:spPr bwMode="auto">
          <a:xfrm>
            <a:off x="5580112" y="4290378"/>
            <a:ext cx="2619130" cy="2007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円/楕円 13"/>
          <p:cNvSpPr/>
          <p:nvPr/>
        </p:nvSpPr>
        <p:spPr>
          <a:xfrm rot="2677493">
            <a:off x="2649053" y="1707317"/>
            <a:ext cx="1220805" cy="18907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rot="6062964">
            <a:off x="2735157" y="3935608"/>
            <a:ext cx="1220805" cy="18907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６）現地確認結果（中垣内南田原線）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489860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56</a:t>
            </a:fld>
            <a:endParaRPr kumimoji="1" lang="ja-JP" altLang="en-US"/>
          </a:p>
        </p:txBody>
      </p:sp>
      <p:sp>
        <p:nvSpPr>
          <p:cNvPr id="5" name="正方形/長方形 4"/>
          <p:cNvSpPr/>
          <p:nvPr/>
        </p:nvSpPr>
        <p:spPr>
          <a:xfrm>
            <a:off x="1187624" y="1268760"/>
            <a:ext cx="7416824" cy="4801314"/>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en-US" dirty="0"/>
              <a:t>○路線名	：　</a:t>
            </a:r>
            <a:r>
              <a:rPr lang="ja-JP" altLang="en-US" dirty="0" smtClean="0"/>
              <a:t>主要地方道　岸和田港塔原線</a:t>
            </a:r>
            <a:endParaRPr lang="ja-JP" altLang="en-US" dirty="0"/>
          </a:p>
          <a:p>
            <a:r>
              <a:rPr lang="ja-JP" altLang="en-US" dirty="0"/>
              <a:t>　　○対象区間	：　</a:t>
            </a:r>
            <a:r>
              <a:rPr lang="ja-JP" altLang="en-US" dirty="0" smtClean="0"/>
              <a:t>河合町～土竜滝町（</a:t>
            </a:r>
            <a:r>
              <a:rPr lang="ja-JP" altLang="en-US" dirty="0"/>
              <a:t>延長</a:t>
            </a:r>
            <a:r>
              <a:rPr lang="en-US" altLang="ja-JP" dirty="0" smtClean="0"/>
              <a:t>1.5km</a:t>
            </a:r>
            <a:r>
              <a:rPr lang="ja-JP" altLang="en-US" dirty="0"/>
              <a:t>）</a:t>
            </a:r>
          </a:p>
          <a:p>
            <a:r>
              <a:rPr lang="ja-JP" altLang="en-US" dirty="0"/>
              <a:t>　　○交通量	：　</a:t>
            </a:r>
            <a:r>
              <a:rPr lang="en-US" altLang="ja-JP" dirty="0" smtClean="0"/>
              <a:t>1,226</a:t>
            </a:r>
            <a:r>
              <a:rPr lang="ja-JP" altLang="en-US" dirty="0" smtClean="0"/>
              <a:t>台</a:t>
            </a:r>
            <a:r>
              <a:rPr lang="en-US" altLang="ja-JP" dirty="0"/>
              <a:t>/24h</a:t>
            </a:r>
            <a:r>
              <a:rPr lang="ja-JP" altLang="en-US" dirty="0"/>
              <a:t>（出典：平成</a:t>
            </a:r>
            <a:r>
              <a:rPr lang="en-US" altLang="ja-JP" dirty="0"/>
              <a:t>22</a:t>
            </a:r>
            <a:r>
              <a:rPr lang="ja-JP" altLang="en-US" dirty="0"/>
              <a:t>年度道路交通センサス）</a:t>
            </a:r>
          </a:p>
          <a:p>
            <a:r>
              <a:rPr lang="ja-JP" altLang="en-US" dirty="0"/>
              <a:t>　　○規制基準	：　通行止め連続雨量</a:t>
            </a:r>
            <a:r>
              <a:rPr lang="en-US" altLang="ja-JP" dirty="0" smtClean="0"/>
              <a:t>130mm</a:t>
            </a:r>
            <a:r>
              <a:rPr lang="ja-JP" altLang="en-US" dirty="0"/>
              <a:t>（通行</a:t>
            </a:r>
            <a:r>
              <a:rPr lang="ja-JP" altLang="en-US" dirty="0" smtClean="0"/>
              <a:t>注意</a:t>
            </a:r>
            <a:r>
              <a:rPr lang="en-US" altLang="ja-JP" dirty="0" smtClean="0"/>
              <a:t>80mm</a:t>
            </a:r>
            <a:r>
              <a:rPr lang="ja-JP" altLang="en-US" dirty="0"/>
              <a:t>）</a:t>
            </a:r>
          </a:p>
          <a:p>
            <a:r>
              <a:rPr lang="ja-JP" altLang="en-US" dirty="0"/>
              <a:t>　　○指定年度	：　昭和</a:t>
            </a:r>
            <a:r>
              <a:rPr lang="en-US" altLang="ja-JP" dirty="0"/>
              <a:t>47</a:t>
            </a:r>
            <a:r>
              <a:rPr lang="ja-JP" altLang="en-US" dirty="0"/>
              <a:t>年度</a:t>
            </a:r>
          </a:p>
          <a:p>
            <a:r>
              <a:rPr lang="en-US" altLang="ja-JP" dirty="0"/>
              <a:t>  </a:t>
            </a:r>
            <a:endParaRPr lang="ja-JP" altLang="ja-JP"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a:p>
          <a:p>
            <a:endParaRPr lang="en-US" altLang="ja-JP" dirty="0" smtClean="0"/>
          </a:p>
          <a:p>
            <a:endParaRPr lang="en-US" altLang="ja-JP" dirty="0" smtClean="0"/>
          </a:p>
          <a:p>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graphicFrame>
        <p:nvGraphicFramePr>
          <p:cNvPr id="2" name="表 1"/>
          <p:cNvGraphicFramePr>
            <a:graphicFrameLocks noGrp="1"/>
          </p:cNvGraphicFramePr>
          <p:nvPr>
            <p:extLst>
              <p:ext uri="{D42A27DB-BD31-4B8C-83A1-F6EECF244321}">
                <p14:modId xmlns:p14="http://schemas.microsoft.com/office/powerpoint/2010/main" val="1831520826"/>
              </p:ext>
            </p:extLst>
          </p:nvPr>
        </p:nvGraphicFramePr>
        <p:xfrm>
          <a:off x="1547664" y="3514656"/>
          <a:ext cx="6912768" cy="822960"/>
        </p:xfrm>
        <a:graphic>
          <a:graphicData uri="http://schemas.openxmlformats.org/drawingml/2006/table">
            <a:tbl>
              <a:tblPr firstRow="1" firstCol="1" bandRow="1">
                <a:tableStyleId>{5C22544A-7EE6-4342-B048-85BDC9FD1C3A}</a:tableStyleId>
              </a:tblPr>
              <a:tblGrid>
                <a:gridCol w="2304256"/>
                <a:gridCol w="2304256"/>
                <a:gridCol w="2304256"/>
              </a:tblGrid>
              <a:tr h="270686">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連続雨量</a:t>
                      </a:r>
                      <a:r>
                        <a:rPr lang="ja-JP" sz="1800" kern="100" dirty="0" smtClean="0">
                          <a:effectLst/>
                        </a:rPr>
                        <a:t>（</a:t>
                      </a:r>
                      <a:r>
                        <a:rPr lang="ja-JP" altLang="en-US" sz="1800" kern="100" dirty="0" smtClean="0">
                          <a:effectLst/>
                        </a:rPr>
                        <a:t>神於山</a:t>
                      </a:r>
                      <a:r>
                        <a:rPr lang="ja-JP" sz="1800" kern="100" dirty="0" smtClean="0">
                          <a:effectLst/>
                        </a:rPr>
                        <a:t>）</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災害履歴</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smtClean="0">
                          <a:effectLst/>
                        </a:rPr>
                        <a:t>H25.9.15</a:t>
                      </a:r>
                      <a:r>
                        <a:rPr lang="ja-JP" sz="1800" kern="100" smtClean="0">
                          <a:effectLst/>
                        </a:rPr>
                        <a:t>～</a:t>
                      </a:r>
                      <a:r>
                        <a:rPr lang="en-US" sz="1800" kern="10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190</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smtClean="0">
                          <a:effectLst/>
                        </a:rPr>
                        <a:t>H2</a:t>
                      </a:r>
                      <a:r>
                        <a:rPr lang="en-US" altLang="ja-JP" sz="1800" kern="100" dirty="0" smtClean="0">
                          <a:effectLst/>
                        </a:rPr>
                        <a:t>6.8.8</a:t>
                      </a:r>
                      <a:r>
                        <a:rPr lang="ja-JP" sz="1800" kern="100" dirty="0" smtClean="0">
                          <a:effectLst/>
                        </a:rPr>
                        <a:t>～</a:t>
                      </a:r>
                      <a:r>
                        <a:rPr lang="en-US" altLang="ja-JP" sz="1800" kern="100" dirty="0" smtClean="0">
                          <a:effectLst/>
                        </a:rPr>
                        <a:t>9</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smtClean="0">
                          <a:effectLst/>
                        </a:rPr>
                        <a:t>1</a:t>
                      </a:r>
                      <a:r>
                        <a:rPr lang="en-US" altLang="ja-JP" sz="1800" kern="100" dirty="0" smtClean="0">
                          <a:effectLst/>
                        </a:rPr>
                        <a:t>40</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altLang="ja-JP" sz="1800" kern="100" dirty="0" smtClean="0">
                          <a:effectLst/>
                        </a:rPr>
                        <a:t>災害</a:t>
                      </a:r>
                      <a:r>
                        <a:rPr lang="ja-JP" sz="1800" kern="100" dirty="0" smtClean="0">
                          <a:effectLst/>
                        </a:rPr>
                        <a:t>なし</a:t>
                      </a:r>
                      <a:endParaRPr lang="ja-JP" sz="1800" kern="100" dirty="0">
                        <a:effectLst/>
                        <a:latin typeface="Century"/>
                        <a:ea typeface="ＭＳ 明朝"/>
                        <a:cs typeface="Times New Roman"/>
                      </a:endParaRPr>
                    </a:p>
                  </a:txBody>
                  <a:tcPr marL="68580" marR="68580" marT="0" marB="0"/>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2071216304"/>
              </p:ext>
            </p:extLst>
          </p:nvPr>
        </p:nvGraphicFramePr>
        <p:xfrm>
          <a:off x="1549107" y="5201768"/>
          <a:ext cx="6911325" cy="548640"/>
        </p:xfrm>
        <a:graphic>
          <a:graphicData uri="http://schemas.openxmlformats.org/drawingml/2006/table">
            <a:tbl>
              <a:tblPr firstRow="1" firstCol="1" bandRow="1">
                <a:tableStyleId>{5C22544A-7EE6-4342-B048-85BDC9FD1C3A}</a:tableStyleId>
              </a:tblPr>
              <a:tblGrid>
                <a:gridCol w="2303775"/>
                <a:gridCol w="2303775"/>
                <a:gridCol w="2303775"/>
              </a:tblGrid>
              <a:tr h="233680">
                <a:tc>
                  <a:txBody>
                    <a:bodyPr/>
                    <a:lstStyle/>
                    <a:p>
                      <a:pPr algn="ctr">
                        <a:spcAft>
                          <a:spcPts val="0"/>
                        </a:spcAft>
                      </a:pPr>
                      <a:r>
                        <a:rPr lang="ja-JP" sz="1800" kern="100" dirty="0">
                          <a:effectLst/>
                        </a:rPr>
                        <a:t>規制実施日時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経験雨量（連続雨量）</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見直し基準雨量</a:t>
                      </a:r>
                      <a:endParaRPr lang="ja-JP" sz="1800" kern="100" dirty="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dirty="0" smtClean="0">
                          <a:effectLst/>
                        </a:rPr>
                        <a:t>H25.9.</a:t>
                      </a:r>
                      <a:r>
                        <a:rPr lang="en-US" altLang="ja-JP" sz="1800" kern="100" dirty="0" smtClean="0">
                          <a:effectLst/>
                        </a:rPr>
                        <a:t>15</a:t>
                      </a:r>
                      <a:r>
                        <a:rPr lang="ja-JP" altLang="en-US" sz="1800" kern="100" dirty="0" smtClean="0">
                          <a:effectLst/>
                        </a:rPr>
                        <a:t>～</a:t>
                      </a:r>
                      <a:r>
                        <a:rPr lang="en-US" sz="1800" kern="100" dirty="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190</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170</a:t>
                      </a:r>
                      <a:r>
                        <a:rPr lang="en-US" sz="1800" kern="100" dirty="0" smtClean="0">
                          <a:effectLst/>
                        </a:rPr>
                        <a:t>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9" name="正方形/長方形 8"/>
          <p:cNvSpPr/>
          <p:nvPr/>
        </p:nvSpPr>
        <p:spPr>
          <a:xfrm>
            <a:off x="1547664" y="5727318"/>
            <a:ext cx="7344308" cy="338554"/>
          </a:xfrm>
          <a:prstGeom prst="rect">
            <a:avLst/>
          </a:prstGeom>
        </p:spPr>
        <p:txBody>
          <a:bodyPr wrap="square">
            <a:spAutoFit/>
          </a:bodyPr>
          <a:lstStyle/>
          <a:p>
            <a:r>
              <a:rPr lang="ja-JP" altLang="ja-JP" sz="1600" dirty="0"/>
              <a:t>※雨量観測所　</a:t>
            </a:r>
            <a:r>
              <a:rPr lang="ja-JP" altLang="en-US" sz="1600" dirty="0" smtClean="0"/>
              <a:t>神於山（</a:t>
            </a:r>
            <a:r>
              <a:rPr lang="ja-JP" altLang="en-US" sz="1600" dirty="0"/>
              <a:t>観測所からの距離　</a:t>
            </a:r>
            <a:r>
              <a:rPr lang="en-US" altLang="ja-JP" sz="1600" dirty="0" smtClean="0"/>
              <a:t>1.3</a:t>
            </a:r>
            <a:r>
              <a:rPr lang="ja-JP" altLang="en-US" sz="1600" dirty="0" smtClean="0"/>
              <a:t>ｋｍ</a:t>
            </a:r>
            <a:r>
              <a:rPr lang="en-US" altLang="ja-JP" sz="1600" dirty="0"/>
              <a:t>[</a:t>
            </a:r>
            <a:r>
              <a:rPr lang="ja-JP" altLang="en-US" sz="1600" dirty="0"/>
              <a:t>最長</a:t>
            </a:r>
            <a:r>
              <a:rPr lang="en-US" altLang="ja-JP" sz="1600" dirty="0" smtClean="0"/>
              <a:t>1.5km</a:t>
            </a:r>
            <a:r>
              <a:rPr lang="ja-JP" altLang="en-US" sz="1600" dirty="0" err="1" smtClean="0"/>
              <a:t>、</a:t>
            </a:r>
            <a:r>
              <a:rPr lang="ja-JP" altLang="en-US" sz="1600" dirty="0" smtClean="0"/>
              <a:t>最短</a:t>
            </a:r>
            <a:r>
              <a:rPr lang="en-US" altLang="ja-JP" sz="1600" dirty="0" smtClean="0"/>
              <a:t>1.1km</a:t>
            </a:r>
            <a:r>
              <a:rPr lang="en-US" altLang="ja-JP" sz="1600" dirty="0"/>
              <a:t>]</a:t>
            </a:r>
            <a:r>
              <a:rPr lang="ja-JP" altLang="en-US" sz="1600" dirty="0"/>
              <a:t>）</a:t>
            </a:r>
            <a:endParaRPr lang="ja-JP" altLang="ja-JP" sz="1600" dirty="0"/>
          </a:p>
        </p:txBody>
      </p:sp>
      <p:sp>
        <p:nvSpPr>
          <p:cNvPr id="12" name="正方形/長方形 11"/>
          <p:cNvSpPr/>
          <p:nvPr/>
        </p:nvSpPr>
        <p:spPr>
          <a:xfrm>
            <a:off x="1547664" y="4314582"/>
            <a:ext cx="7344308" cy="338554"/>
          </a:xfrm>
          <a:prstGeom prst="rect">
            <a:avLst/>
          </a:prstGeom>
        </p:spPr>
        <p:txBody>
          <a:bodyPr wrap="square">
            <a:spAutoFit/>
          </a:bodyPr>
          <a:lstStyle/>
          <a:p>
            <a:r>
              <a:rPr lang="ja-JP" altLang="ja-JP" sz="1600" dirty="0" smtClean="0"/>
              <a:t>※</a:t>
            </a:r>
            <a:r>
              <a:rPr lang="ja-JP" altLang="en-US" sz="1600" dirty="0" smtClean="0"/>
              <a:t>規制基準雨量以下の降雨でも災害履歴なし</a:t>
            </a:r>
            <a:endParaRPr lang="ja-JP" altLang="ja-JP" sz="1600" dirty="0"/>
          </a:p>
        </p:txBody>
      </p:sp>
      <p:sp>
        <p:nvSpPr>
          <p:cNvPr id="14"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７）現地確認結果（岸和田港塔原線）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541104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57</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807" y="1484784"/>
            <a:ext cx="7725649" cy="472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７）現地確認結果（岸和田港塔原線）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44393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498829" y="-182845"/>
            <a:ext cx="4480442" cy="799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58</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sp>
        <p:nvSpPr>
          <p:cNvPr id="6" name="円/楕円 5"/>
          <p:cNvSpPr/>
          <p:nvPr/>
        </p:nvSpPr>
        <p:spPr>
          <a:xfrm rot="213831">
            <a:off x="2777568" y="3801222"/>
            <a:ext cx="296734" cy="194807"/>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489204" y="3984269"/>
            <a:ext cx="1210588" cy="338554"/>
          </a:xfrm>
          <a:prstGeom prst="rect">
            <a:avLst/>
          </a:prstGeom>
          <a:solidFill>
            <a:schemeClr val="bg1"/>
          </a:solidFill>
          <a:ln>
            <a:solidFill>
              <a:schemeClr val="tx1"/>
            </a:solidFill>
            <a:prstDash val="solid"/>
          </a:ln>
        </p:spPr>
        <p:txBody>
          <a:bodyPr wrap="none" rtlCol="0">
            <a:spAutoFit/>
          </a:bodyPr>
          <a:lstStyle/>
          <a:p>
            <a:r>
              <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確認箇所</a:t>
            </a:r>
          </a:p>
        </p:txBody>
      </p:sp>
      <p:sp>
        <p:nvSpPr>
          <p:cNvPr id="12" name="円/楕円 11"/>
          <p:cNvSpPr/>
          <p:nvPr/>
        </p:nvSpPr>
        <p:spPr>
          <a:xfrm rot="1654296">
            <a:off x="4441243" y="3859434"/>
            <a:ext cx="374856" cy="219615"/>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2843808" y="4293096"/>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Ｂカルテ対応箇所</a:t>
            </a:r>
          </a:p>
        </p:txBody>
      </p:sp>
      <p:sp>
        <p:nvSpPr>
          <p:cNvPr id="20" name="円/楕円 19"/>
          <p:cNvSpPr/>
          <p:nvPr/>
        </p:nvSpPr>
        <p:spPr>
          <a:xfrm rot="20081177">
            <a:off x="5027587" y="3975635"/>
            <a:ext cx="413129" cy="202876"/>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5338147" y="4221088"/>
            <a:ext cx="1210588"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Ｄ確認箇所</a:t>
            </a:r>
          </a:p>
        </p:txBody>
      </p:sp>
      <p:sp>
        <p:nvSpPr>
          <p:cNvPr id="23" name="テキスト ボックス 22"/>
          <p:cNvSpPr txBox="1"/>
          <p:nvPr/>
        </p:nvSpPr>
        <p:spPr>
          <a:xfrm>
            <a:off x="3793460" y="3450486"/>
            <a:ext cx="1210588"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Ｃ確認箇所</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円/楕円 23"/>
          <p:cNvSpPr/>
          <p:nvPr/>
        </p:nvSpPr>
        <p:spPr>
          <a:xfrm rot="819591">
            <a:off x="3245783" y="3990242"/>
            <a:ext cx="370405" cy="229972"/>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2627784" y="2564904"/>
            <a:ext cx="1632178" cy="338554"/>
          </a:xfrm>
          <a:prstGeom prst="rect">
            <a:avLst/>
          </a:prstGeom>
          <a:solidFill>
            <a:schemeClr val="bg1"/>
          </a:solidFill>
          <a:ln>
            <a:solidFill>
              <a:schemeClr val="tx1"/>
            </a:solidFill>
            <a:prstDash val="solid"/>
          </a:ln>
        </p:spPr>
        <p:txBody>
          <a:bodyPr wrap="none" rtlCol="0">
            <a:spAutoFit/>
          </a:bodyPr>
          <a:lstStyle/>
          <a:p>
            <a:r>
              <a:rPr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規　制　</a:t>
            </a:r>
            <a:r>
              <a:rPr kumimoji="1"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区　間</a:t>
            </a:r>
          </a:p>
        </p:txBody>
      </p:sp>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29643" y="1700808"/>
            <a:ext cx="715962"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円/楕円 20"/>
          <p:cNvSpPr/>
          <p:nvPr/>
        </p:nvSpPr>
        <p:spPr>
          <a:xfrm rot="19428404">
            <a:off x="5263089" y="2666996"/>
            <a:ext cx="286867" cy="191749"/>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rot="21303418">
            <a:off x="5557576" y="2396561"/>
            <a:ext cx="286867" cy="191749"/>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5885660" y="2087985"/>
            <a:ext cx="1210588"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Ｆ確認箇所</a:t>
            </a:r>
          </a:p>
        </p:txBody>
      </p:sp>
      <p:sp>
        <p:nvSpPr>
          <p:cNvPr id="27" name="テキスト ボックス 26"/>
          <p:cNvSpPr txBox="1"/>
          <p:nvPr/>
        </p:nvSpPr>
        <p:spPr>
          <a:xfrm>
            <a:off x="4283968" y="2257262"/>
            <a:ext cx="1210588"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Ｅ確認箇所</a:t>
            </a:r>
          </a:p>
        </p:txBody>
      </p:sp>
      <p:sp>
        <p:nvSpPr>
          <p:cNvPr id="28"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７）現地確認結果（岸和田港塔原線）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787832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150232"/>
            <a:ext cx="3053011" cy="229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59</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sp>
        <p:nvSpPr>
          <p:cNvPr id="16" name="テキスト ボックス 15"/>
          <p:cNvSpPr txBox="1"/>
          <p:nvPr/>
        </p:nvSpPr>
        <p:spPr>
          <a:xfrm>
            <a:off x="1187624" y="5777859"/>
            <a:ext cx="1210588"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擁壁部全景</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テキスト ボックス 16"/>
          <p:cNvSpPr txBox="1"/>
          <p:nvPr/>
        </p:nvSpPr>
        <p:spPr>
          <a:xfrm>
            <a:off x="5882482" y="3356992"/>
            <a:ext cx="2852063" cy="584775"/>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擁壁上の自然斜面に倒木あり</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⇒撤去等の対策が必要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円/楕円 23"/>
          <p:cNvSpPr/>
          <p:nvPr/>
        </p:nvSpPr>
        <p:spPr>
          <a:xfrm rot="19763507">
            <a:off x="6537628" y="1445208"/>
            <a:ext cx="1266189" cy="209431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3998650"/>
            <a:ext cx="3096344" cy="2322258"/>
          </a:xfrm>
          <a:prstGeom prst="rect">
            <a:avLst/>
          </a:prstGeom>
        </p:spPr>
      </p:pic>
      <p:sp>
        <p:nvSpPr>
          <p:cNvPr id="21" name="円/楕円 20"/>
          <p:cNvSpPr/>
          <p:nvPr/>
        </p:nvSpPr>
        <p:spPr>
          <a:xfrm rot="16003442">
            <a:off x="6070452" y="3682950"/>
            <a:ext cx="1323864" cy="209431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444208" y="5699931"/>
            <a:ext cx="2646878"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擁壁の隙間から植生が繁茂</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⇒植生の撤去が必要</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19" y="2492366"/>
            <a:ext cx="4272405" cy="3207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正方形/長方形 17"/>
          <p:cNvSpPr/>
          <p:nvPr/>
        </p:nvSpPr>
        <p:spPr>
          <a:xfrm>
            <a:off x="2051902" y="4307364"/>
            <a:ext cx="720080" cy="645107"/>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3347864" y="3348750"/>
            <a:ext cx="720080" cy="645107"/>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曲折矢印 5"/>
          <p:cNvSpPr/>
          <p:nvPr/>
        </p:nvSpPr>
        <p:spPr>
          <a:xfrm>
            <a:off x="3635896" y="1757177"/>
            <a:ext cx="1008111" cy="1527807"/>
          </a:xfrm>
          <a:prstGeom prst="bentArrow">
            <a:avLst>
              <a:gd name="adj1" fmla="val 15705"/>
              <a:gd name="adj2" fmla="val 24225"/>
              <a:gd name="adj3" fmla="val 25000"/>
              <a:gd name="adj4" fmla="val 4375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solidFill>
                <a:schemeClr val="tx1"/>
              </a:solidFill>
            </a:endParaRPr>
          </a:p>
        </p:txBody>
      </p:sp>
      <p:sp>
        <p:nvSpPr>
          <p:cNvPr id="7" name="左矢印 6"/>
          <p:cNvSpPr/>
          <p:nvPr/>
        </p:nvSpPr>
        <p:spPr>
          <a:xfrm flipH="1">
            <a:off x="2772075" y="4435587"/>
            <a:ext cx="1943941" cy="499094"/>
          </a:xfrm>
          <a:prstGeom prst="leftArrow">
            <a:avLst>
              <a:gd name="adj1" fmla="val 41947"/>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７）現地確認結果（岸和田港塔原線）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721873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smtClean="0"/>
              <a:t>資料５－１</a:t>
            </a:r>
            <a:endParaRPr kumimoji="1" lang="ja-JP" altLang="en-US" dirty="0"/>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sp>
        <p:nvSpPr>
          <p:cNvPr id="7" name="テキスト ボックス 6"/>
          <p:cNvSpPr txBox="1"/>
          <p:nvPr/>
        </p:nvSpPr>
        <p:spPr>
          <a:xfrm>
            <a:off x="251520" y="3356992"/>
            <a:ext cx="8568952" cy="2923877"/>
          </a:xfrm>
          <a:prstGeom prst="rect">
            <a:avLst/>
          </a:prstGeom>
          <a:noFill/>
          <a:ln>
            <a:solidFill>
              <a:schemeClr val="tx1"/>
            </a:solidFill>
            <a:prstDash val="dash"/>
          </a:ln>
        </p:spPr>
        <p:txBody>
          <a:bodyPr wrap="square" rtlCol="0">
            <a:spAutoFit/>
          </a:bodyPr>
          <a:lstStyle/>
          <a:p>
            <a:pPr marL="457200" indent="-457200">
              <a:buFont typeface="Wingdings" panose="05000000000000000000" pitchFamily="2" charset="2"/>
              <a:buChar char="Ø"/>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平成２７年度の道路防災点検による「要対策箇所」の対策工が完了</a:t>
            </a:r>
            <a:r>
              <a:rPr lang="en-US" altLang="ja-JP" sz="2400" u="sng"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u="sng"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していること。</a:t>
            </a:r>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対策工の完了後に一定期間の経過観察を行うこと。</a:t>
            </a:r>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経過観察結果を参考に規制区間の安全性評価について、学識経験者</a:t>
            </a:r>
            <a:r>
              <a:rPr lang="en-US" altLang="ja-JP" sz="2400" u="sng"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u="sng"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の見解を得ること。</a:t>
            </a:r>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endPar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１：「要対策箇所」が無い場合も含む。</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２：大阪府都市基盤施設維持管理技術審議会委員</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100233" y="2505090"/>
            <a:ext cx="8928000" cy="707886"/>
          </a:xfrm>
          <a:prstGeom prst="rect">
            <a:avLst/>
          </a:prstGeom>
          <a:noFill/>
          <a:ln>
            <a:noFill/>
            <a:prstDash val="dash"/>
          </a:ln>
        </p:spPr>
        <p:txBody>
          <a:bodyPr wrap="square" rtlCol="0">
            <a:spAutoFit/>
          </a:bodyPr>
          <a:lstStyle/>
          <a:p>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　　⇒次の３条件を満たすものについて、随時、通行規制区間の見直し</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　　を実施する。</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タイトル 1"/>
          <p:cNvSpPr>
            <a:spLocks noGrp="1"/>
          </p:cNvSpPr>
          <p:nvPr>
            <p:ph type="title"/>
          </p:nvPr>
        </p:nvSpPr>
        <p:spPr>
          <a:xfrm>
            <a:off x="457200" y="228600"/>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２．規制区間の解除（緩和）の方針</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3100" dirty="0" smtClean="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１）</a:t>
            </a:r>
            <a:r>
              <a:rPr lang="ja-JP" altLang="en-US" sz="2700" dirty="0">
                <a:latin typeface="HGSｺﾞｼｯｸM" panose="020B0600000000000000" pitchFamily="50" charset="-128"/>
                <a:ea typeface="HGSｺﾞｼｯｸM" panose="020B0600000000000000" pitchFamily="50" charset="-128"/>
              </a:rPr>
              <a:t>大阪府における</a:t>
            </a:r>
            <a:r>
              <a:rPr lang="ja-JP" altLang="en-US" sz="2700" dirty="0" smtClean="0">
                <a:latin typeface="HGSｺﾞｼｯｸM" panose="020B0600000000000000" pitchFamily="50" charset="-128"/>
                <a:ea typeface="HGSｺﾞｼｯｸM" panose="020B0600000000000000" pitchFamily="50" charset="-128"/>
              </a:rPr>
              <a:t>運用方針</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1" name="テキスト ボックス 10"/>
          <p:cNvSpPr txBox="1"/>
          <p:nvPr/>
        </p:nvSpPr>
        <p:spPr>
          <a:xfrm>
            <a:off x="100233" y="1268760"/>
            <a:ext cx="8928000" cy="954107"/>
          </a:xfrm>
          <a:prstGeom prst="rect">
            <a:avLst/>
          </a:prstGeom>
          <a:solidFill>
            <a:schemeClr val="bg2"/>
          </a:solidFill>
          <a:ln>
            <a:solidFill>
              <a:schemeClr val="tx1"/>
            </a:solidFill>
            <a:prstDash val="solid"/>
          </a:ln>
        </p:spPr>
        <p:txBody>
          <a:bodyPr wrap="square" rtlCol="0">
            <a:spAutoFit/>
          </a:bodyPr>
          <a:lstStyle/>
          <a:p>
            <a:pPr marL="457200" indent="-4572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異常気象時に</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おける通行</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規制の規制区間解除に関する運用について</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4058564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752" y="1655451"/>
            <a:ext cx="3672408" cy="2759931"/>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630" y="2203054"/>
            <a:ext cx="4752418" cy="357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60</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現地状況写真（Ｂ）</a:t>
            </a:r>
            <a:endParaRPr lang="ja-JP" altLang="ja-JP" dirty="0"/>
          </a:p>
        </p:txBody>
      </p:sp>
      <p:sp>
        <p:nvSpPr>
          <p:cNvPr id="16" name="テキスト ボックス 15"/>
          <p:cNvSpPr txBox="1"/>
          <p:nvPr/>
        </p:nvSpPr>
        <p:spPr>
          <a:xfrm>
            <a:off x="5148064" y="4509120"/>
            <a:ext cx="3672800"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吹付コンクリートから植生発生、</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ひび割れが進展、吹付背面に浮きあり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円/楕円 19"/>
          <p:cNvSpPr/>
          <p:nvPr/>
        </p:nvSpPr>
        <p:spPr>
          <a:xfrm>
            <a:off x="7095968" y="1412776"/>
            <a:ext cx="1944608" cy="20882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187624" y="5805264"/>
            <a:ext cx="2852063"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吹付コンクリート斜面の全景</a:t>
            </a:r>
          </a:p>
        </p:txBody>
      </p:sp>
      <p:sp>
        <p:nvSpPr>
          <p:cNvPr id="23" name="正方形/長方形 22"/>
          <p:cNvSpPr/>
          <p:nvPr/>
        </p:nvSpPr>
        <p:spPr>
          <a:xfrm>
            <a:off x="2483768" y="2855901"/>
            <a:ext cx="720080" cy="645107"/>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７）現地確認結果（岸和田港塔原線）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995621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61</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現地状況写真（Ｃ）</a:t>
            </a:r>
            <a:endParaRPr lang="ja-JP" altLang="ja-JP" dirty="0"/>
          </a:p>
        </p:txBody>
      </p:sp>
      <p:sp>
        <p:nvSpPr>
          <p:cNvPr id="16" name="テキスト ボックス 15"/>
          <p:cNvSpPr txBox="1"/>
          <p:nvPr/>
        </p:nvSpPr>
        <p:spPr>
          <a:xfrm>
            <a:off x="755576" y="5826750"/>
            <a:ext cx="3262432"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斜面の全景　</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吹付背面に浮きあり</a:t>
            </a:r>
          </a:p>
        </p:txBody>
      </p:sp>
      <p:sp>
        <p:nvSpPr>
          <p:cNvPr id="24" name="正方形/長方形 23"/>
          <p:cNvSpPr/>
          <p:nvPr/>
        </p:nvSpPr>
        <p:spPr>
          <a:xfrm>
            <a:off x="1964761" y="3074281"/>
            <a:ext cx="540060" cy="642752"/>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Picture 4" descr="T:\地域支援課\☆☆★地域支援防災グループ★☆☆\◆写真\H28\281115_委員現地調査（異常気象時通行規制緩和）\山浦\IMG_29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2289" y="1395142"/>
            <a:ext cx="2664296" cy="1998148"/>
          </a:xfrm>
          <a:prstGeom prst="rect">
            <a:avLst/>
          </a:prstGeom>
          <a:noFill/>
          <a:ln w="57150">
            <a:solidFill>
              <a:srgbClr val="0000FF"/>
            </a:solidFill>
          </a:ln>
          <a:extLst>
            <a:ext uri="{909E8E84-426E-40DD-AFC4-6F175D3DCCD1}">
              <a14:hiddenFill xmlns:a14="http://schemas.microsoft.com/office/drawing/2010/main">
                <a:solidFill>
                  <a:srgbClr val="FFFFFF"/>
                </a:solidFill>
              </a14:hiddenFill>
            </a:ext>
          </a:extLst>
        </p:spPr>
      </p:pic>
      <p:sp>
        <p:nvSpPr>
          <p:cNvPr id="26" name="円/楕円 25"/>
          <p:cNvSpPr/>
          <p:nvPr/>
        </p:nvSpPr>
        <p:spPr>
          <a:xfrm rot="17996497">
            <a:off x="6688067" y="697353"/>
            <a:ext cx="872734" cy="25991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492896"/>
            <a:ext cx="4418713" cy="331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0454" y="3501008"/>
            <a:ext cx="3658010" cy="2746301"/>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p:cNvSpPr/>
          <p:nvPr/>
        </p:nvSpPr>
        <p:spPr>
          <a:xfrm>
            <a:off x="6220058" y="3655022"/>
            <a:ext cx="1044369" cy="792087"/>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3131840" y="4051066"/>
            <a:ext cx="1332401" cy="11448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左矢印 22"/>
          <p:cNvSpPr/>
          <p:nvPr/>
        </p:nvSpPr>
        <p:spPr>
          <a:xfrm flipH="1">
            <a:off x="4464241" y="4412243"/>
            <a:ext cx="629349" cy="499094"/>
          </a:xfrm>
          <a:prstGeom prst="leftArrow">
            <a:avLst>
              <a:gd name="adj1" fmla="val 41947"/>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7" name="左矢印 26"/>
          <p:cNvSpPr/>
          <p:nvPr/>
        </p:nvSpPr>
        <p:spPr>
          <a:xfrm rot="16374631" flipH="1">
            <a:off x="6511650" y="3189585"/>
            <a:ext cx="452185" cy="499094"/>
          </a:xfrm>
          <a:prstGeom prst="leftArrow">
            <a:avLst>
              <a:gd name="adj1" fmla="val 41947"/>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5930620" y="2802414"/>
            <a:ext cx="2852063"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吹付コンクリ</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トのひび割れ</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７）現地確認結果（岸和田港塔原線）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725578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510" y="1495522"/>
            <a:ext cx="2763812" cy="3704054"/>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62</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現地状況写真（Ｄ）</a:t>
            </a:r>
            <a:endParaRPr lang="ja-JP" altLang="ja-JP" dirty="0"/>
          </a:p>
        </p:txBody>
      </p:sp>
      <p:sp>
        <p:nvSpPr>
          <p:cNvPr id="15" name="円/楕円 14"/>
          <p:cNvSpPr/>
          <p:nvPr/>
        </p:nvSpPr>
        <p:spPr>
          <a:xfrm rot="19755542">
            <a:off x="6670887" y="2031490"/>
            <a:ext cx="1363490" cy="32339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130072" y="5325452"/>
            <a:ext cx="2031325"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吹付から植生が発生</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吹付背面に浮きあり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6" name="テキスト ボックス 15"/>
          <p:cNvSpPr txBox="1"/>
          <p:nvPr/>
        </p:nvSpPr>
        <p:spPr>
          <a:xfrm>
            <a:off x="2267744" y="5970766"/>
            <a:ext cx="1210588"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斜面の全景</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629" y="1975197"/>
            <a:ext cx="5197475"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p:cNvSpPr/>
          <p:nvPr/>
        </p:nvSpPr>
        <p:spPr>
          <a:xfrm>
            <a:off x="3064578" y="3627257"/>
            <a:ext cx="856270" cy="936104"/>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７）現地確認結果（岸和田港塔原線）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690695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017" y="1584990"/>
            <a:ext cx="4094471" cy="3068146"/>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176" y="2591473"/>
            <a:ext cx="4298408" cy="321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63</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現地状況写真（Ｅ）</a:t>
            </a:r>
            <a:endParaRPr lang="ja-JP" altLang="ja-JP" dirty="0"/>
          </a:p>
        </p:txBody>
      </p:sp>
      <p:sp>
        <p:nvSpPr>
          <p:cNvPr id="24" name="テキスト ボックス 23"/>
          <p:cNvSpPr txBox="1"/>
          <p:nvPr/>
        </p:nvSpPr>
        <p:spPr>
          <a:xfrm>
            <a:off x="1259632" y="5826750"/>
            <a:ext cx="2441694"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ブロック積み擁壁の状況</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5" name="円/楕円 24"/>
          <p:cNvSpPr/>
          <p:nvPr/>
        </p:nvSpPr>
        <p:spPr>
          <a:xfrm rot="16627685">
            <a:off x="5831256" y="676339"/>
            <a:ext cx="2121733" cy="426637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6169724" y="4738668"/>
            <a:ext cx="1210588"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植生が繁茂</a:t>
            </a:r>
          </a:p>
        </p:txBody>
      </p:sp>
      <p:sp>
        <p:nvSpPr>
          <p:cNvPr id="12" name="正方形/長方形 11"/>
          <p:cNvSpPr/>
          <p:nvPr/>
        </p:nvSpPr>
        <p:spPr>
          <a:xfrm rot="20695567">
            <a:off x="710931" y="2462505"/>
            <a:ext cx="3862131" cy="1658762"/>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７）現地確認結果（岸和田港塔原線）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112872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00" y="2029540"/>
            <a:ext cx="5197475"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2594" y="4044939"/>
            <a:ext cx="2586439" cy="1932739"/>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149" y="1260999"/>
            <a:ext cx="3193331" cy="23840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64</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現地状況写真（Ｆ）</a:t>
            </a:r>
            <a:endParaRPr lang="ja-JP" altLang="ja-JP" dirty="0"/>
          </a:p>
        </p:txBody>
      </p:sp>
      <p:sp>
        <p:nvSpPr>
          <p:cNvPr id="25" name="円/楕円 24"/>
          <p:cNvSpPr/>
          <p:nvPr/>
        </p:nvSpPr>
        <p:spPr>
          <a:xfrm>
            <a:off x="6829205" y="4067657"/>
            <a:ext cx="1042025" cy="200252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6404128" y="6042774"/>
            <a:ext cx="2031325"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吹付にひび割れあり</a:t>
            </a:r>
          </a:p>
        </p:txBody>
      </p:sp>
      <p:sp>
        <p:nvSpPr>
          <p:cNvPr id="16" name="テキスト ボックス 15"/>
          <p:cNvSpPr txBox="1"/>
          <p:nvPr/>
        </p:nvSpPr>
        <p:spPr>
          <a:xfrm>
            <a:off x="179512" y="5949280"/>
            <a:ext cx="5407497" cy="338554"/>
          </a:xfrm>
          <a:prstGeom prst="rect">
            <a:avLst/>
          </a:prstGeom>
          <a:solidFill>
            <a:schemeClr val="bg1"/>
          </a:solidFill>
          <a:ln>
            <a:solidFill>
              <a:schemeClr val="tx1"/>
            </a:solidFill>
            <a:prstDash val="solid"/>
          </a:ln>
        </p:spPr>
        <p:txBody>
          <a:bodyPr wrap="none" lIns="72000" rIns="0" rtlCol="0">
            <a:spAutoFit/>
          </a:bodyPr>
          <a:lstStyle/>
          <a:p>
            <a:pPr algn="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斜面全景（２段擁壁小段部に落石等がないか確認が必要</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正方形/長方形 16"/>
          <p:cNvSpPr/>
          <p:nvPr/>
        </p:nvSpPr>
        <p:spPr>
          <a:xfrm>
            <a:off x="7211317" y="1872964"/>
            <a:ext cx="936104" cy="1673382"/>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3010280" y="4066725"/>
            <a:ext cx="936104" cy="167338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rot="3911046">
            <a:off x="1477293" y="3546117"/>
            <a:ext cx="545818" cy="200252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左矢印 14"/>
          <p:cNvSpPr/>
          <p:nvPr/>
        </p:nvSpPr>
        <p:spPr>
          <a:xfrm rot="19658222" flipH="1">
            <a:off x="3834526" y="3312485"/>
            <a:ext cx="1943941" cy="499094"/>
          </a:xfrm>
          <a:prstGeom prst="leftArrow">
            <a:avLst>
              <a:gd name="adj1" fmla="val 41947"/>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1" name="左矢印 20"/>
          <p:cNvSpPr/>
          <p:nvPr/>
        </p:nvSpPr>
        <p:spPr>
          <a:xfrm rot="5400000" flipH="1">
            <a:off x="7552656" y="3562296"/>
            <a:ext cx="442438" cy="499094"/>
          </a:xfrm>
          <a:prstGeom prst="leftArrow">
            <a:avLst>
              <a:gd name="adj1" fmla="val 41947"/>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19"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７）現地確認結果（岸和田港塔原線）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636695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65</a:t>
            </a:fld>
            <a:endParaRPr kumimoji="1" lang="ja-JP" altLang="en-US"/>
          </a:p>
        </p:txBody>
      </p:sp>
      <p:sp>
        <p:nvSpPr>
          <p:cNvPr id="5" name="正方形/長方形 4"/>
          <p:cNvSpPr/>
          <p:nvPr/>
        </p:nvSpPr>
        <p:spPr>
          <a:xfrm>
            <a:off x="1187624" y="1159074"/>
            <a:ext cx="7416824" cy="369332"/>
          </a:xfrm>
          <a:prstGeom prst="rect">
            <a:avLst/>
          </a:prstGeom>
        </p:spPr>
        <p:txBody>
          <a:bodyPr wrap="square">
            <a:spAutoFit/>
          </a:bodyPr>
          <a:lstStyle/>
          <a:p>
            <a:r>
              <a:rPr lang="ja-JP" altLang="en-US" dirty="0" smtClean="0"/>
              <a:t>７</a:t>
            </a:r>
            <a:r>
              <a:rPr lang="ja-JP" altLang="ja-JP" dirty="0" smtClean="0"/>
              <a:t>．</a:t>
            </a:r>
            <a:r>
              <a:rPr lang="ja-JP" altLang="en-US" dirty="0" smtClean="0"/>
              <a:t>所見</a:t>
            </a:r>
            <a:endParaRPr lang="ja-JP" altLang="ja-JP" dirty="0"/>
          </a:p>
        </p:txBody>
      </p:sp>
      <p:sp>
        <p:nvSpPr>
          <p:cNvPr id="13" name="正方形/長方形 12"/>
          <p:cNvSpPr/>
          <p:nvPr/>
        </p:nvSpPr>
        <p:spPr>
          <a:xfrm>
            <a:off x="1319514" y="1556792"/>
            <a:ext cx="8005014" cy="1754326"/>
          </a:xfrm>
          <a:prstGeom prst="rect">
            <a:avLst/>
          </a:prstGeom>
        </p:spPr>
        <p:txBody>
          <a:bodyPr wrap="square">
            <a:spAutoFit/>
          </a:bodyPr>
          <a:lstStyle/>
          <a:p>
            <a:r>
              <a:rPr lang="ja-JP" altLang="en-US" dirty="0" smtClean="0"/>
              <a:t>■斜面の安定性</a:t>
            </a:r>
            <a:endParaRPr lang="en-US" altLang="ja-JP" dirty="0" smtClean="0"/>
          </a:p>
          <a:p>
            <a:r>
              <a:rPr lang="ja-JP" altLang="en-US" dirty="0" smtClean="0"/>
              <a:t>　○</a:t>
            </a:r>
            <a:r>
              <a:rPr lang="ja-JP" altLang="en-US" dirty="0"/>
              <a:t>倒木が道路側に落下しない対策が必要</a:t>
            </a:r>
            <a:r>
              <a:rPr lang="ja-JP" altLang="en-US" dirty="0" smtClean="0"/>
              <a:t>（</a:t>
            </a:r>
            <a:r>
              <a:rPr lang="en-US" altLang="ja-JP" dirty="0" smtClean="0"/>
              <a:t>A</a:t>
            </a:r>
            <a:r>
              <a:rPr lang="ja-JP" altLang="en-US" dirty="0" smtClean="0"/>
              <a:t>区間</a:t>
            </a:r>
            <a:r>
              <a:rPr lang="ja-JP" altLang="en-US" dirty="0"/>
              <a:t>）</a:t>
            </a:r>
            <a:endParaRPr lang="en-US" altLang="ja-JP" dirty="0"/>
          </a:p>
          <a:p>
            <a:r>
              <a:rPr lang="ja-JP" altLang="en-US" dirty="0" smtClean="0"/>
              <a:t>　○吹付背面の浮き・クラックが散見され現況の確認が必要（</a:t>
            </a:r>
            <a:r>
              <a:rPr lang="en-US" altLang="ja-JP" dirty="0" smtClean="0"/>
              <a:t>B~D,F</a:t>
            </a:r>
            <a:r>
              <a:rPr lang="ja-JP" altLang="en-US" dirty="0" smtClean="0"/>
              <a:t>区間）</a:t>
            </a:r>
            <a:endParaRPr lang="en-US" altLang="ja-JP" dirty="0" smtClean="0"/>
          </a:p>
          <a:p>
            <a:r>
              <a:rPr lang="ja-JP" altLang="en-US" dirty="0" smtClean="0"/>
              <a:t>　○吹付コンクリートに植生が発生しており対策が必要（</a:t>
            </a:r>
            <a:r>
              <a:rPr lang="en-US" altLang="ja-JP" dirty="0" smtClean="0"/>
              <a:t>B~D,F</a:t>
            </a:r>
            <a:r>
              <a:rPr lang="ja-JP" altLang="en-US" dirty="0" smtClean="0"/>
              <a:t>区間</a:t>
            </a:r>
            <a:r>
              <a:rPr lang="ja-JP" altLang="en-US" dirty="0"/>
              <a:t>）</a:t>
            </a:r>
            <a:endParaRPr lang="en-US" altLang="ja-JP" dirty="0" smtClean="0"/>
          </a:p>
          <a:p>
            <a:r>
              <a:rPr lang="ja-JP" altLang="en-US" dirty="0"/>
              <a:t>　</a:t>
            </a:r>
            <a:r>
              <a:rPr lang="ja-JP" altLang="en-US" dirty="0" smtClean="0"/>
              <a:t>○ブロック積み擁壁等の隙間からの植生の対策が</a:t>
            </a:r>
            <a:r>
              <a:rPr lang="ja-JP" altLang="en-US" dirty="0"/>
              <a:t>必要</a:t>
            </a:r>
            <a:r>
              <a:rPr lang="ja-JP" altLang="en-US" dirty="0" smtClean="0"/>
              <a:t>（</a:t>
            </a:r>
            <a:r>
              <a:rPr lang="en-US" altLang="ja-JP" dirty="0" smtClean="0"/>
              <a:t>A,</a:t>
            </a:r>
            <a:r>
              <a:rPr lang="en-US" altLang="ja-JP" dirty="0"/>
              <a:t>E</a:t>
            </a:r>
            <a:r>
              <a:rPr lang="ja-JP" altLang="en-US" dirty="0" smtClean="0"/>
              <a:t>区間</a:t>
            </a:r>
            <a:r>
              <a:rPr lang="ja-JP" altLang="en-US" dirty="0"/>
              <a:t>）</a:t>
            </a:r>
            <a:endParaRPr lang="en-US" altLang="ja-JP" dirty="0"/>
          </a:p>
          <a:p>
            <a:r>
              <a:rPr lang="ja-JP" altLang="en-US" dirty="0"/>
              <a:t>　</a:t>
            </a:r>
            <a:r>
              <a:rPr lang="ja-JP" altLang="en-US" dirty="0" smtClean="0"/>
              <a:t>○２段擁壁小段部に落石等があれば対策が必要（</a:t>
            </a:r>
            <a:r>
              <a:rPr lang="en-US" altLang="ja-JP" dirty="0"/>
              <a:t>F</a:t>
            </a:r>
            <a:r>
              <a:rPr lang="ja-JP" altLang="en-US" dirty="0" smtClean="0"/>
              <a:t>区間）</a:t>
            </a:r>
            <a:endParaRPr lang="en-US" altLang="ja-JP" dirty="0"/>
          </a:p>
        </p:txBody>
      </p:sp>
      <p:sp>
        <p:nvSpPr>
          <p:cNvPr id="16" name="下矢印 15"/>
          <p:cNvSpPr/>
          <p:nvPr/>
        </p:nvSpPr>
        <p:spPr>
          <a:xfrm>
            <a:off x="3635896" y="3501008"/>
            <a:ext cx="129614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043608" y="4509120"/>
            <a:ext cx="6552728" cy="1007181"/>
          </a:xfrm>
          <a:prstGeom prst="rect">
            <a:avLst/>
          </a:prstGeom>
          <a:ln w="63500" cmpd="thinThick">
            <a:solidFill>
              <a:schemeClr val="tx1"/>
            </a:solidFill>
          </a:ln>
        </p:spPr>
        <p:txBody>
          <a:bodyPr wrap="square" lIns="108000" tIns="72000" rIns="108000" bIns="72000">
            <a:spAutoFit/>
          </a:bodyPr>
          <a:lstStyle/>
          <a:p>
            <a:r>
              <a:rPr lang="ja-JP" altLang="en-US" sz="2800" dirty="0" smtClean="0"/>
              <a:t>今後、追加対策を検討後に、報告・実施し</a:t>
            </a:r>
            <a:endParaRPr lang="en-US" altLang="ja-JP" sz="2800" dirty="0" smtClean="0"/>
          </a:p>
          <a:p>
            <a:r>
              <a:rPr lang="ja-JP" altLang="en-US" sz="2800" dirty="0" smtClean="0"/>
              <a:t>規制基準の引き上げを実施</a:t>
            </a:r>
            <a:endParaRPr lang="ja-JP" altLang="en-US" dirty="0"/>
          </a:p>
        </p:txBody>
      </p:sp>
      <p:sp>
        <p:nvSpPr>
          <p:cNvPr id="1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７）現地確認結果（岸和田港塔原線）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949843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66</a:t>
            </a:fld>
            <a:endParaRPr kumimoji="1" lang="ja-JP" altLang="en-US"/>
          </a:p>
        </p:txBody>
      </p:sp>
      <p:sp>
        <p:nvSpPr>
          <p:cNvPr id="5" name="正方形/長方形 4"/>
          <p:cNvSpPr/>
          <p:nvPr/>
        </p:nvSpPr>
        <p:spPr>
          <a:xfrm>
            <a:off x="1187624" y="1268760"/>
            <a:ext cx="7416824" cy="5078313"/>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en-US" dirty="0"/>
              <a:t>○路線名	：　</a:t>
            </a:r>
            <a:r>
              <a:rPr lang="ja-JP" altLang="en-US" dirty="0" smtClean="0"/>
              <a:t>主要地方道　岸和田牛滝山貝塚線</a:t>
            </a:r>
            <a:endParaRPr lang="ja-JP" altLang="en-US" dirty="0"/>
          </a:p>
          <a:p>
            <a:r>
              <a:rPr lang="ja-JP" altLang="en-US" dirty="0"/>
              <a:t>　　○対象区間	：　内畑</a:t>
            </a:r>
            <a:r>
              <a:rPr lang="ja-JP" altLang="en-US" dirty="0" smtClean="0"/>
              <a:t>町～大沢町（</a:t>
            </a:r>
            <a:r>
              <a:rPr lang="ja-JP" altLang="en-US" dirty="0"/>
              <a:t>延長</a:t>
            </a:r>
            <a:r>
              <a:rPr lang="en-US" altLang="ja-JP" dirty="0" smtClean="0"/>
              <a:t>1.5km</a:t>
            </a:r>
            <a:r>
              <a:rPr lang="ja-JP" altLang="en-US" dirty="0"/>
              <a:t>）</a:t>
            </a:r>
          </a:p>
          <a:p>
            <a:r>
              <a:rPr lang="ja-JP" altLang="en-US" dirty="0"/>
              <a:t>　　○交通量	：　</a:t>
            </a:r>
            <a:r>
              <a:rPr lang="en-US" altLang="ja-JP" dirty="0" smtClean="0"/>
              <a:t>1,226</a:t>
            </a:r>
            <a:r>
              <a:rPr lang="ja-JP" altLang="en-US" dirty="0" smtClean="0"/>
              <a:t>台</a:t>
            </a:r>
            <a:r>
              <a:rPr lang="en-US" altLang="ja-JP" dirty="0"/>
              <a:t>/24h</a:t>
            </a:r>
            <a:r>
              <a:rPr lang="ja-JP" altLang="en-US" dirty="0"/>
              <a:t>（出典：平成</a:t>
            </a:r>
            <a:r>
              <a:rPr lang="en-US" altLang="ja-JP" dirty="0"/>
              <a:t>22</a:t>
            </a:r>
            <a:r>
              <a:rPr lang="ja-JP" altLang="en-US" dirty="0"/>
              <a:t>年度道路交通センサス）</a:t>
            </a:r>
          </a:p>
          <a:p>
            <a:r>
              <a:rPr lang="ja-JP" altLang="en-US" dirty="0"/>
              <a:t>　　○規制基準	：　通行止め連続雨量</a:t>
            </a:r>
            <a:r>
              <a:rPr lang="en-US" altLang="ja-JP" dirty="0" smtClean="0"/>
              <a:t>150mm</a:t>
            </a:r>
            <a:r>
              <a:rPr lang="ja-JP" altLang="en-US" dirty="0"/>
              <a:t>（通行</a:t>
            </a:r>
            <a:r>
              <a:rPr lang="ja-JP" altLang="en-US" dirty="0" smtClean="0"/>
              <a:t>注意</a:t>
            </a:r>
            <a:r>
              <a:rPr lang="en-US" altLang="ja-JP" dirty="0" smtClean="0"/>
              <a:t>100mm</a:t>
            </a:r>
            <a:r>
              <a:rPr lang="ja-JP" altLang="en-US" dirty="0"/>
              <a:t>）</a:t>
            </a:r>
          </a:p>
          <a:p>
            <a:r>
              <a:rPr lang="ja-JP" altLang="en-US" dirty="0"/>
              <a:t>　　○指定年度	：　昭和</a:t>
            </a:r>
            <a:r>
              <a:rPr lang="en-US" altLang="ja-JP" dirty="0"/>
              <a:t>47</a:t>
            </a:r>
            <a:r>
              <a:rPr lang="ja-JP" altLang="en-US" dirty="0"/>
              <a:t>年度</a:t>
            </a:r>
          </a:p>
          <a:p>
            <a:r>
              <a:rPr lang="en-US" altLang="ja-JP" dirty="0"/>
              <a:t>  </a:t>
            </a:r>
            <a:endParaRPr lang="ja-JP" altLang="ja-JP"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a:p>
          <a:p>
            <a:endParaRPr lang="en-US" altLang="ja-JP" dirty="0" smtClean="0"/>
          </a:p>
          <a:p>
            <a:endParaRPr lang="en-US" altLang="ja-JP" dirty="0" smtClean="0"/>
          </a:p>
          <a:p>
            <a:endParaRPr lang="en-US" altLang="ja-JP" dirty="0" smtClean="0"/>
          </a:p>
          <a:p>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graphicFrame>
        <p:nvGraphicFramePr>
          <p:cNvPr id="2" name="表 1"/>
          <p:cNvGraphicFramePr>
            <a:graphicFrameLocks noGrp="1"/>
          </p:cNvGraphicFramePr>
          <p:nvPr>
            <p:extLst>
              <p:ext uri="{D42A27DB-BD31-4B8C-83A1-F6EECF244321}">
                <p14:modId xmlns:p14="http://schemas.microsoft.com/office/powerpoint/2010/main" val="1293125442"/>
              </p:ext>
            </p:extLst>
          </p:nvPr>
        </p:nvGraphicFramePr>
        <p:xfrm>
          <a:off x="1547664" y="3514656"/>
          <a:ext cx="6912768" cy="1097280"/>
        </p:xfrm>
        <a:graphic>
          <a:graphicData uri="http://schemas.openxmlformats.org/drawingml/2006/table">
            <a:tbl>
              <a:tblPr firstRow="1" firstCol="1" bandRow="1">
                <a:tableStyleId>{5C22544A-7EE6-4342-B048-85BDC9FD1C3A}</a:tableStyleId>
              </a:tblPr>
              <a:tblGrid>
                <a:gridCol w="2304256"/>
                <a:gridCol w="2304256"/>
                <a:gridCol w="2304256"/>
              </a:tblGrid>
              <a:tr h="270686">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連続雨量</a:t>
                      </a:r>
                      <a:r>
                        <a:rPr lang="ja-JP" sz="1800" kern="100" dirty="0" smtClean="0">
                          <a:effectLst/>
                        </a:rPr>
                        <a:t>（</a:t>
                      </a:r>
                      <a:r>
                        <a:rPr lang="ja-JP" altLang="en-US" sz="1800" kern="100" dirty="0" smtClean="0">
                          <a:effectLst/>
                        </a:rPr>
                        <a:t>大沢町</a:t>
                      </a:r>
                      <a:r>
                        <a:rPr lang="ja-JP" sz="1800" kern="100" dirty="0" smtClean="0">
                          <a:effectLst/>
                        </a:rPr>
                        <a:t>）</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災害履歴</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smtClean="0">
                          <a:effectLst/>
                        </a:rPr>
                        <a:t>H25.9.15</a:t>
                      </a:r>
                      <a:r>
                        <a:rPr lang="ja-JP" sz="1800" kern="100" dirty="0" smtClean="0">
                          <a:effectLst/>
                        </a:rPr>
                        <a:t>～</a:t>
                      </a:r>
                      <a:r>
                        <a:rPr lang="en-US" sz="1800" kern="100" dirty="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277</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smtClean="0">
                          <a:effectLst/>
                        </a:rPr>
                        <a:t>H2</a:t>
                      </a:r>
                      <a:r>
                        <a:rPr lang="en-US" altLang="ja-JP" sz="1800" kern="100" dirty="0" smtClean="0">
                          <a:effectLst/>
                        </a:rPr>
                        <a:t>6.8.8</a:t>
                      </a:r>
                      <a:r>
                        <a:rPr lang="ja-JP" sz="1800" kern="100" dirty="0" smtClean="0">
                          <a:effectLst/>
                        </a:rPr>
                        <a:t>～</a:t>
                      </a:r>
                      <a:r>
                        <a:rPr lang="en-US" altLang="ja-JP" sz="1800" kern="100" dirty="0" smtClean="0">
                          <a:effectLst/>
                        </a:rPr>
                        <a:t>9</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smtClean="0">
                          <a:effectLst/>
                        </a:rPr>
                        <a:t>1</a:t>
                      </a:r>
                      <a:r>
                        <a:rPr lang="en-US" altLang="ja-JP" sz="1800" kern="100" dirty="0" smtClean="0">
                          <a:effectLst/>
                        </a:rPr>
                        <a:t>72</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altLang="ja-JP" sz="1800" kern="100" dirty="0" smtClean="0">
                          <a:effectLst/>
                        </a:rPr>
                        <a:t>災害</a:t>
                      </a:r>
                      <a:r>
                        <a:rPr lang="ja-JP" sz="1800" kern="100" dirty="0" smtClean="0">
                          <a:effectLst/>
                        </a:rPr>
                        <a:t>なし</a:t>
                      </a:r>
                      <a:endParaRPr lang="ja-JP" sz="1800" kern="100" dirty="0">
                        <a:effectLst/>
                        <a:latin typeface="Century"/>
                        <a:ea typeface="ＭＳ 明朝"/>
                        <a:cs typeface="Times New Roman"/>
                      </a:endParaRPr>
                    </a:p>
                  </a:txBody>
                  <a:tcPr marL="68580" marR="68580" marT="0" marB="0"/>
                </a:tc>
              </a:tr>
              <a:tr h="258181">
                <a:tc>
                  <a:txBody>
                    <a:bodyPr/>
                    <a:lstStyle/>
                    <a:p>
                      <a:pPr marL="0" algn="ctr" rtl="0" eaLnBrk="1" latinLnBrk="0" hangingPunct="1">
                        <a:spcAft>
                          <a:spcPts val="0"/>
                        </a:spcAft>
                      </a:pPr>
                      <a:r>
                        <a:rPr kumimoji="1" lang="en-US" altLang="ja-JP" sz="1800" b="1" kern="100" dirty="0" smtClean="0">
                          <a:solidFill>
                            <a:schemeClr val="lt1"/>
                          </a:solidFill>
                          <a:effectLst/>
                          <a:latin typeface="+mn-lt"/>
                          <a:ea typeface="+mn-ea"/>
                          <a:cs typeface="+mn-cs"/>
                        </a:rPr>
                        <a:t>H27.7.16~18</a:t>
                      </a:r>
                      <a:endParaRPr kumimoji="1" lang="ja-JP" sz="1800" b="1" kern="100" dirty="0">
                        <a:solidFill>
                          <a:schemeClr val="lt1"/>
                        </a:solidFill>
                        <a:effectLst/>
                        <a:latin typeface="+mn-lt"/>
                        <a:ea typeface="+mn-ea"/>
                        <a:cs typeface="+mn-cs"/>
                      </a:endParaRPr>
                    </a:p>
                  </a:txBody>
                  <a:tcPr marL="68580" marR="68580" marT="0" marB="0"/>
                </a:tc>
                <a:tc>
                  <a:txBody>
                    <a:bodyPr/>
                    <a:lstStyle/>
                    <a:p>
                      <a:pPr algn="ctr">
                        <a:spcAft>
                          <a:spcPts val="0"/>
                        </a:spcAft>
                      </a:pPr>
                      <a:r>
                        <a:rPr lang="en-US" altLang="ja-JP" sz="1800" kern="100" dirty="0" smtClean="0">
                          <a:effectLst/>
                        </a:rPr>
                        <a:t>168mm</a:t>
                      </a:r>
                      <a:endParaRPr lang="ja-JP" alt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altLang="ja-JP" sz="1800" kern="100" dirty="0" smtClean="0">
                          <a:effectLst/>
                        </a:rPr>
                        <a:t>災害なし</a:t>
                      </a:r>
                      <a:endParaRPr lang="ja-JP" altLang="ja-JP" sz="1800" kern="100" dirty="0">
                        <a:effectLst/>
                        <a:latin typeface="Century"/>
                        <a:ea typeface="ＭＳ 明朝"/>
                        <a:cs typeface="Times New Roman"/>
                      </a:endParaRPr>
                    </a:p>
                  </a:txBody>
                  <a:tcPr marL="68580" marR="68580" marT="0" marB="0"/>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1962339225"/>
              </p:ext>
            </p:extLst>
          </p:nvPr>
        </p:nvGraphicFramePr>
        <p:xfrm>
          <a:off x="1549107" y="5445224"/>
          <a:ext cx="6911325" cy="548640"/>
        </p:xfrm>
        <a:graphic>
          <a:graphicData uri="http://schemas.openxmlformats.org/drawingml/2006/table">
            <a:tbl>
              <a:tblPr firstRow="1" firstCol="1" bandRow="1">
                <a:tableStyleId>{5C22544A-7EE6-4342-B048-85BDC9FD1C3A}</a:tableStyleId>
              </a:tblPr>
              <a:tblGrid>
                <a:gridCol w="2303775"/>
                <a:gridCol w="2303775"/>
                <a:gridCol w="2303775"/>
              </a:tblGrid>
              <a:tr h="233680">
                <a:tc>
                  <a:txBody>
                    <a:bodyPr/>
                    <a:lstStyle/>
                    <a:p>
                      <a:pPr algn="ctr">
                        <a:spcAft>
                          <a:spcPts val="0"/>
                        </a:spcAft>
                      </a:pPr>
                      <a:r>
                        <a:rPr lang="ja-JP" sz="1800" kern="100" dirty="0">
                          <a:effectLst/>
                        </a:rPr>
                        <a:t>規制実施</a:t>
                      </a:r>
                      <a:r>
                        <a:rPr lang="ja-JP" sz="1800" kern="100" dirty="0" smtClean="0">
                          <a:effectLst/>
                        </a:rPr>
                        <a:t>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経験雨量（連続雨量）</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見直し基準雨量</a:t>
                      </a:r>
                      <a:endParaRPr lang="ja-JP" sz="1800" kern="100" dirty="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dirty="0" smtClean="0">
                          <a:effectLst/>
                        </a:rPr>
                        <a:t>H25.9.</a:t>
                      </a:r>
                      <a:r>
                        <a:rPr lang="en-US" altLang="ja-JP" sz="1800" kern="100" dirty="0" smtClean="0">
                          <a:effectLst/>
                        </a:rPr>
                        <a:t>15</a:t>
                      </a:r>
                      <a:r>
                        <a:rPr lang="ja-JP" altLang="en-US" sz="1800" kern="100" dirty="0" smtClean="0">
                          <a:effectLst/>
                        </a:rPr>
                        <a:t>～</a:t>
                      </a:r>
                      <a:r>
                        <a:rPr lang="en-US" sz="1800" kern="100" dirty="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277</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210</a:t>
                      </a:r>
                      <a:r>
                        <a:rPr lang="en-US" sz="1800" kern="100" dirty="0" smtClean="0">
                          <a:effectLst/>
                        </a:rPr>
                        <a:t>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9" name="正方形/長方形 8"/>
          <p:cNvSpPr/>
          <p:nvPr/>
        </p:nvSpPr>
        <p:spPr>
          <a:xfrm>
            <a:off x="1547664" y="5949280"/>
            <a:ext cx="7344308" cy="338554"/>
          </a:xfrm>
          <a:prstGeom prst="rect">
            <a:avLst/>
          </a:prstGeom>
        </p:spPr>
        <p:txBody>
          <a:bodyPr wrap="square">
            <a:spAutoFit/>
          </a:bodyPr>
          <a:lstStyle/>
          <a:p>
            <a:r>
              <a:rPr lang="ja-JP" altLang="ja-JP" sz="1600" dirty="0"/>
              <a:t>※雨量観測所　</a:t>
            </a:r>
            <a:r>
              <a:rPr lang="ja-JP" altLang="en-US" sz="1600" dirty="0" smtClean="0"/>
              <a:t>大沢町（</a:t>
            </a:r>
            <a:r>
              <a:rPr lang="ja-JP" altLang="en-US" sz="1600" dirty="0"/>
              <a:t>観測所からの距離　</a:t>
            </a:r>
            <a:r>
              <a:rPr lang="en-US" altLang="ja-JP" sz="1600" dirty="0" smtClean="0"/>
              <a:t>1.2</a:t>
            </a:r>
            <a:r>
              <a:rPr lang="ja-JP" altLang="en-US" sz="1600" dirty="0" smtClean="0"/>
              <a:t>ｋｍ</a:t>
            </a:r>
            <a:r>
              <a:rPr lang="en-US" altLang="ja-JP" sz="1600" dirty="0" smtClean="0"/>
              <a:t>[</a:t>
            </a:r>
            <a:r>
              <a:rPr lang="ja-JP" altLang="en-US" sz="1600" dirty="0"/>
              <a:t>最長</a:t>
            </a:r>
            <a:r>
              <a:rPr lang="en-US" altLang="ja-JP" sz="1600" dirty="0" smtClean="0"/>
              <a:t>1.5km</a:t>
            </a:r>
            <a:r>
              <a:rPr lang="ja-JP" altLang="en-US" sz="1600" dirty="0" err="1" smtClean="0"/>
              <a:t>、</a:t>
            </a:r>
            <a:r>
              <a:rPr lang="ja-JP" altLang="en-US" sz="1600" dirty="0" smtClean="0"/>
              <a:t>最短</a:t>
            </a:r>
            <a:r>
              <a:rPr lang="en-US" altLang="ja-JP" sz="1600" dirty="0" smtClean="0"/>
              <a:t>0.9km</a:t>
            </a:r>
            <a:r>
              <a:rPr lang="en-US" altLang="ja-JP" sz="1600" dirty="0"/>
              <a:t>]</a:t>
            </a:r>
            <a:r>
              <a:rPr lang="ja-JP" altLang="en-US" sz="1600" dirty="0"/>
              <a:t>）</a:t>
            </a:r>
            <a:endParaRPr lang="ja-JP" altLang="ja-JP" sz="1600" dirty="0"/>
          </a:p>
        </p:txBody>
      </p:sp>
      <p:sp>
        <p:nvSpPr>
          <p:cNvPr id="12" name="正方形/長方形 11"/>
          <p:cNvSpPr/>
          <p:nvPr/>
        </p:nvSpPr>
        <p:spPr>
          <a:xfrm>
            <a:off x="1547664" y="4581128"/>
            <a:ext cx="7344308" cy="338554"/>
          </a:xfrm>
          <a:prstGeom prst="rect">
            <a:avLst/>
          </a:prstGeom>
        </p:spPr>
        <p:txBody>
          <a:bodyPr wrap="square">
            <a:spAutoFit/>
          </a:bodyPr>
          <a:lstStyle/>
          <a:p>
            <a:r>
              <a:rPr lang="ja-JP" altLang="ja-JP" sz="1600" dirty="0" smtClean="0"/>
              <a:t>※</a:t>
            </a:r>
            <a:r>
              <a:rPr lang="ja-JP" altLang="en-US" sz="1600" dirty="0" smtClean="0"/>
              <a:t>規制基準雨量以下の降雨でも災害履歴なし</a:t>
            </a:r>
            <a:endParaRPr lang="ja-JP" altLang="ja-JP" sz="1600" dirty="0"/>
          </a:p>
        </p:txBody>
      </p:sp>
      <p:sp>
        <p:nvSpPr>
          <p:cNvPr id="13"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８）現地確認結果（岸和田牛滝山貝塚線）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405005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67</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680358"/>
            <a:ext cx="7401390" cy="452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８）現地確認結果（岸和田牛滝山貝塚線）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077353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547693" y="268732"/>
            <a:ext cx="4706413" cy="7282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68</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sp>
        <p:nvSpPr>
          <p:cNvPr id="10" name="テキスト ボックス 9"/>
          <p:cNvSpPr txBox="1"/>
          <p:nvPr/>
        </p:nvSpPr>
        <p:spPr>
          <a:xfrm>
            <a:off x="1763688" y="2996952"/>
            <a:ext cx="1826141" cy="338554"/>
          </a:xfrm>
          <a:prstGeom prst="rect">
            <a:avLst/>
          </a:prstGeom>
          <a:solidFill>
            <a:schemeClr val="bg1"/>
          </a:solidFill>
          <a:ln>
            <a:solidFill>
              <a:schemeClr val="tx1"/>
            </a:solidFill>
            <a:prstDash val="solid"/>
          </a:ln>
        </p:spPr>
        <p:txBody>
          <a:bodyPr wrap="none" rtlCol="0">
            <a:spAutoFit/>
          </a:bodyPr>
          <a:lstStyle/>
          <a:p>
            <a:r>
              <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カルテ対応箇所</a:t>
            </a:r>
          </a:p>
        </p:txBody>
      </p:sp>
      <p:sp>
        <p:nvSpPr>
          <p:cNvPr id="12" name="円/楕円 11"/>
          <p:cNvSpPr/>
          <p:nvPr/>
        </p:nvSpPr>
        <p:spPr>
          <a:xfrm rot="1654296">
            <a:off x="1361180" y="3287258"/>
            <a:ext cx="374856" cy="219615"/>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259632" y="4509120"/>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Ｂカルテ対応箇所</a:t>
            </a:r>
          </a:p>
        </p:txBody>
      </p:sp>
      <p:sp>
        <p:nvSpPr>
          <p:cNvPr id="20" name="円/楕円 19"/>
          <p:cNvSpPr/>
          <p:nvPr/>
        </p:nvSpPr>
        <p:spPr>
          <a:xfrm rot="20860582">
            <a:off x="3008330" y="4191970"/>
            <a:ext cx="258672" cy="220072"/>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3249915" y="3594502"/>
            <a:ext cx="1826141"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Ｃ</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カルテ対応箇所</a:t>
            </a:r>
          </a:p>
        </p:txBody>
      </p:sp>
      <p:sp>
        <p:nvSpPr>
          <p:cNvPr id="24" name="円/楕円 23"/>
          <p:cNvSpPr/>
          <p:nvPr/>
        </p:nvSpPr>
        <p:spPr>
          <a:xfrm rot="17975363">
            <a:off x="2617173" y="4220824"/>
            <a:ext cx="210247" cy="263601"/>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3199880" y="2492896"/>
            <a:ext cx="1632178" cy="338554"/>
          </a:xfrm>
          <a:prstGeom prst="rect">
            <a:avLst/>
          </a:prstGeom>
          <a:solidFill>
            <a:schemeClr val="bg1"/>
          </a:solidFill>
          <a:ln>
            <a:solidFill>
              <a:schemeClr val="tx1"/>
            </a:solidFill>
            <a:prstDash val="solid"/>
          </a:ln>
        </p:spPr>
        <p:txBody>
          <a:bodyPr wrap="none" rtlCol="0">
            <a:spAutoFit/>
          </a:bodyPr>
          <a:lstStyle/>
          <a:p>
            <a:r>
              <a:rPr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規　制　</a:t>
            </a:r>
            <a:r>
              <a:rPr kumimoji="1"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区　間</a:t>
            </a:r>
          </a:p>
        </p:txBody>
      </p:sp>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335758" y="1628800"/>
            <a:ext cx="715962"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８）現地確認結果（岸和田牛滝山貝塚線）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6781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402453"/>
            <a:ext cx="3744416" cy="2809269"/>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69</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sp>
        <p:nvSpPr>
          <p:cNvPr id="16" name="テキスト ボックス 15"/>
          <p:cNvSpPr txBox="1"/>
          <p:nvPr/>
        </p:nvSpPr>
        <p:spPr>
          <a:xfrm>
            <a:off x="1894403" y="5898758"/>
            <a:ext cx="1210588"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擁壁部全景</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円/楕円 20"/>
          <p:cNvSpPr/>
          <p:nvPr/>
        </p:nvSpPr>
        <p:spPr>
          <a:xfrm rot="16003442">
            <a:off x="6362474" y="2571483"/>
            <a:ext cx="1891688" cy="172576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5961571" y="5220489"/>
            <a:ext cx="2646878"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擁壁の隙間から植生が繁茂</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⇒植生の撤去が必要</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5122" name="Picture 2" descr="D:\YodenY\Desktop\現場全景写真\岸和田牛滝山貝塚線（A)\IMG_26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168" y="2060848"/>
            <a:ext cx="5049269" cy="378695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3203848" y="3420751"/>
            <a:ext cx="936104" cy="100722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８）現地確認結果（岸和田牛滝山貝塚線）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054991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smtClean="0">
                <a:latin typeface="+mn-ea"/>
              </a:rPr>
              <a:t>資料５－１</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7</a:t>
            </a:fld>
            <a:endParaRPr kumimoji="1" lang="ja-JP" altLang="en-US" dirty="0"/>
          </a:p>
        </p:txBody>
      </p:sp>
      <p:sp>
        <p:nvSpPr>
          <p:cNvPr id="5" name="テキスト ボックス 4"/>
          <p:cNvSpPr txBox="1"/>
          <p:nvPr/>
        </p:nvSpPr>
        <p:spPr>
          <a:xfrm>
            <a:off x="100233" y="1268760"/>
            <a:ext cx="8928000" cy="523220"/>
          </a:xfrm>
          <a:prstGeom prst="rect">
            <a:avLst/>
          </a:prstGeom>
          <a:solidFill>
            <a:schemeClr val="accent4">
              <a:lumMod val="20000"/>
              <a:lumOff val="80000"/>
            </a:schemeClr>
          </a:solidFill>
          <a:ln>
            <a:solidFill>
              <a:schemeClr val="tx1"/>
            </a:solidFill>
            <a:prstDash val="solid"/>
          </a:ln>
        </p:spPr>
        <p:txBody>
          <a:bodyPr wrap="square" rtlCol="0">
            <a:spAutoFit/>
          </a:bodyPr>
          <a:lstStyle/>
          <a:p>
            <a:pPr marL="457200" indent="-4572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３条件の具体的な運用方法</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552" y="4077072"/>
            <a:ext cx="8064896" cy="1815882"/>
          </a:xfrm>
          <a:prstGeom prst="rect">
            <a:avLst/>
          </a:prstGeom>
          <a:noFill/>
          <a:ln>
            <a:solidFill>
              <a:schemeClr val="tx1"/>
            </a:solidFill>
            <a:prstDash val="dash"/>
          </a:ln>
        </p:spPr>
        <p:txBody>
          <a:bodyPr wrap="square" rtlCol="0">
            <a:spAutoFit/>
          </a:bodyPr>
          <a:lstStyle/>
          <a:p>
            <a:pPr marL="457200" indent="-457200">
              <a:buFont typeface="+mj-ea"/>
              <a:buAutoNum type="circleNumDbPlain"/>
            </a:pPr>
            <a:r>
              <a:rPr lang="ja-JP" altLang="en-US" sz="28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見直し対象区間</a:t>
            </a:r>
            <a:r>
              <a:rPr lang="ja-JP" altLang="en-US" sz="24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（要対策箇所）</a:t>
            </a:r>
            <a:endParaRPr lang="en-US" altLang="ja-JP" sz="2400" b="1" u="sng"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8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規制基準雨量の設定緩和</a:t>
            </a:r>
            <a:r>
              <a:rPr lang="ja-JP" altLang="en-US" sz="20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追加対策と経験雨量）</a:t>
            </a:r>
            <a:endParaRPr lang="en-US" altLang="ja-JP" sz="2800" b="1" u="sng"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8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経過観察</a:t>
            </a:r>
            <a:r>
              <a:rPr lang="ja-JP" altLang="en-US" sz="24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（対策工の評価とモニタリング）</a:t>
            </a:r>
            <a:endParaRPr lang="en-US" altLang="ja-JP" sz="2800" b="1" u="sng"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8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安全性の評価</a:t>
            </a:r>
            <a:r>
              <a:rPr lang="ja-JP" altLang="en-US" sz="24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（規制区間の解除）</a:t>
            </a:r>
            <a:endParaRPr lang="en-US" altLang="ja-JP" sz="2400" b="1" u="sng"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100233" y="2045166"/>
            <a:ext cx="8928000" cy="1815882"/>
          </a:xfrm>
          <a:prstGeom prst="rect">
            <a:avLst/>
          </a:prstGeom>
          <a:noFill/>
          <a:ln>
            <a:noFill/>
            <a:prstDash val="dash"/>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以下のとおり、①見直し対象区間の要件を満たすものは、</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順次②～④の手順を踏み、安全性が確認できた区間については、随時、通行規制区間の解除を行う</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ことができる。</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タイトル 1"/>
          <p:cNvSpPr>
            <a:spLocks noGrp="1"/>
          </p:cNvSpPr>
          <p:nvPr>
            <p:ph type="title"/>
          </p:nvPr>
        </p:nvSpPr>
        <p:spPr>
          <a:xfrm>
            <a:off x="457200" y="228600"/>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２．規制区間の解除（緩和）の方針</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3100" dirty="0" smtClean="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２）</a:t>
            </a:r>
            <a:r>
              <a:rPr lang="ja-JP" altLang="en-US" sz="2700" dirty="0">
                <a:latin typeface="HGSｺﾞｼｯｸM" panose="020B0600000000000000" pitchFamily="50" charset="-128"/>
                <a:ea typeface="HGSｺﾞｼｯｸM" panose="020B0600000000000000" pitchFamily="50" charset="-128"/>
              </a:rPr>
              <a:t>大阪府における</a:t>
            </a:r>
            <a:r>
              <a:rPr lang="ja-JP" altLang="en-US" sz="2700" dirty="0" smtClean="0">
                <a:latin typeface="HGSｺﾞｼｯｸM" panose="020B0600000000000000" pitchFamily="50" charset="-128"/>
                <a:ea typeface="HGSｺﾞｼｯｸM" panose="020B0600000000000000" pitchFamily="50" charset="-128"/>
              </a:rPr>
              <a:t>運用方針（解説）</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75869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0914" y="3645221"/>
            <a:ext cx="3080005" cy="2305433"/>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314" y="2236186"/>
            <a:ext cx="4278718" cy="3209038"/>
          </a:xfrm>
          <a:prstGeom prst="rect">
            <a:avLst/>
          </a:prstGeom>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70</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現地状況写真（Ｂ）</a:t>
            </a:r>
            <a:endParaRPr lang="ja-JP" altLang="ja-JP" dirty="0"/>
          </a:p>
        </p:txBody>
      </p:sp>
      <p:sp>
        <p:nvSpPr>
          <p:cNvPr id="16" name="テキスト ボックス 15"/>
          <p:cNvSpPr txBox="1"/>
          <p:nvPr/>
        </p:nvSpPr>
        <p:spPr>
          <a:xfrm>
            <a:off x="6272152" y="5970766"/>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擁壁のはらみ出し</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円/楕円 19"/>
          <p:cNvSpPr/>
          <p:nvPr/>
        </p:nvSpPr>
        <p:spPr>
          <a:xfrm>
            <a:off x="5940152" y="3804402"/>
            <a:ext cx="1368152" cy="14968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157378" y="5466710"/>
            <a:ext cx="2852063"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道路下側の石積み擁壁の状況</a:t>
            </a:r>
          </a:p>
        </p:txBody>
      </p:sp>
      <p:sp>
        <p:nvSpPr>
          <p:cNvPr id="23" name="正方形/長方形 22"/>
          <p:cNvSpPr/>
          <p:nvPr/>
        </p:nvSpPr>
        <p:spPr>
          <a:xfrm>
            <a:off x="1229386" y="3860451"/>
            <a:ext cx="720080" cy="896014"/>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012160" y="3212976"/>
            <a:ext cx="2236510"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擁壁基礎部の欠損状況</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正方形/長方形 17"/>
          <p:cNvSpPr/>
          <p:nvPr/>
        </p:nvSpPr>
        <p:spPr>
          <a:xfrm>
            <a:off x="179512" y="6038277"/>
            <a:ext cx="7344308" cy="338554"/>
          </a:xfrm>
          <a:prstGeom prst="rect">
            <a:avLst/>
          </a:prstGeom>
        </p:spPr>
        <p:txBody>
          <a:bodyPr wrap="square">
            <a:spAutoFit/>
          </a:bodyPr>
          <a:lstStyle/>
          <a:p>
            <a:r>
              <a:rPr lang="ja-JP" altLang="ja-JP" sz="1600" dirty="0" smtClean="0"/>
              <a:t>※</a:t>
            </a:r>
            <a:r>
              <a:rPr lang="ja-JP" altLang="en-US" sz="1600" dirty="0" smtClean="0"/>
              <a:t>道路下側へのアクセスが困難なため、事前に写真を撮影</a:t>
            </a:r>
            <a:endParaRPr lang="ja-JP" altLang="ja-JP" sz="1600"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9378" y="1235969"/>
            <a:ext cx="2943062" cy="1977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テキスト ボックス 18"/>
          <p:cNvSpPr txBox="1"/>
          <p:nvPr/>
        </p:nvSpPr>
        <p:spPr>
          <a:xfrm>
            <a:off x="7596336" y="1804754"/>
            <a:ext cx="748923" cy="400110"/>
          </a:xfrm>
          <a:prstGeom prst="rect">
            <a:avLst/>
          </a:prstGeom>
          <a:solidFill>
            <a:schemeClr val="bg1"/>
          </a:solidFill>
          <a:ln>
            <a:solidFill>
              <a:schemeClr val="tx1"/>
            </a:solidFill>
            <a:prstDash val="solid"/>
          </a:ln>
        </p:spPr>
        <p:txBody>
          <a:bodyPr wrap="none" rtlCol="0">
            <a:spAutoFit/>
          </a:bodyPr>
          <a:lstStyle/>
          <a:p>
            <a:r>
              <a:rPr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奥行</a:t>
            </a:r>
            <a:r>
              <a:rPr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40cm</a:t>
            </a:r>
          </a:p>
          <a:p>
            <a:r>
              <a:rPr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　幅</a:t>
            </a:r>
            <a:r>
              <a:rPr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30cm</a:t>
            </a:r>
            <a:endPar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８）現地確認結果（岸和田牛滝山貝塚線）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908991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120" y="2206782"/>
            <a:ext cx="402817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916832"/>
            <a:ext cx="4353436" cy="326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71</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現地状況写真（Ｃ）</a:t>
            </a:r>
            <a:endParaRPr lang="ja-JP" altLang="ja-JP" dirty="0"/>
          </a:p>
        </p:txBody>
      </p:sp>
      <p:sp>
        <p:nvSpPr>
          <p:cNvPr id="21" name="テキスト ボックス 20"/>
          <p:cNvSpPr txBox="1"/>
          <p:nvPr/>
        </p:nvSpPr>
        <p:spPr>
          <a:xfrm>
            <a:off x="5440042" y="5269644"/>
            <a:ext cx="2236510" cy="338554"/>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間知</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石積みの崩壊状況</a:t>
            </a:r>
          </a:p>
        </p:txBody>
      </p:sp>
      <p:sp>
        <p:nvSpPr>
          <p:cNvPr id="24" name="正方形/長方形 23"/>
          <p:cNvSpPr/>
          <p:nvPr/>
        </p:nvSpPr>
        <p:spPr>
          <a:xfrm>
            <a:off x="935498" y="3442537"/>
            <a:ext cx="1988380" cy="1173762"/>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rot="18619097">
            <a:off x="6420871" y="2139298"/>
            <a:ext cx="1500308" cy="280166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828694" y="5269644"/>
            <a:ext cx="2852063"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道路下側の石積み擁壁の状況</a:t>
            </a:r>
          </a:p>
        </p:txBody>
      </p:sp>
      <p:sp>
        <p:nvSpPr>
          <p:cNvPr id="18" name="正方形/長方形 17"/>
          <p:cNvSpPr/>
          <p:nvPr/>
        </p:nvSpPr>
        <p:spPr>
          <a:xfrm>
            <a:off x="881267" y="5899896"/>
            <a:ext cx="7344308" cy="338554"/>
          </a:xfrm>
          <a:prstGeom prst="rect">
            <a:avLst/>
          </a:prstGeom>
        </p:spPr>
        <p:txBody>
          <a:bodyPr wrap="square">
            <a:spAutoFit/>
          </a:bodyPr>
          <a:lstStyle/>
          <a:p>
            <a:r>
              <a:rPr lang="ja-JP" altLang="ja-JP" sz="1600" dirty="0" smtClean="0"/>
              <a:t>※</a:t>
            </a:r>
            <a:r>
              <a:rPr lang="ja-JP" altLang="en-US" sz="1600" dirty="0" smtClean="0"/>
              <a:t>道路下側へのアクセスが困難なため、事前に写真を撮影</a:t>
            </a:r>
            <a:endParaRPr lang="ja-JP" altLang="ja-JP" sz="1600" dirty="0"/>
          </a:p>
        </p:txBody>
      </p:sp>
      <p:sp>
        <p:nvSpPr>
          <p:cNvPr id="14"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８）現地確認結果（岸和田牛滝山貝塚線）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63948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72</a:t>
            </a:fld>
            <a:endParaRPr kumimoji="1" lang="ja-JP" altLang="en-US"/>
          </a:p>
        </p:txBody>
      </p:sp>
      <p:sp>
        <p:nvSpPr>
          <p:cNvPr id="5" name="正方形/長方形 4"/>
          <p:cNvSpPr/>
          <p:nvPr/>
        </p:nvSpPr>
        <p:spPr>
          <a:xfrm>
            <a:off x="1187624" y="1159074"/>
            <a:ext cx="7416824" cy="369332"/>
          </a:xfrm>
          <a:prstGeom prst="rect">
            <a:avLst/>
          </a:prstGeom>
        </p:spPr>
        <p:txBody>
          <a:bodyPr wrap="square">
            <a:spAutoFit/>
          </a:bodyPr>
          <a:lstStyle/>
          <a:p>
            <a:r>
              <a:rPr lang="ja-JP" altLang="en-US" dirty="0" smtClean="0"/>
              <a:t>７</a:t>
            </a:r>
            <a:r>
              <a:rPr lang="ja-JP" altLang="ja-JP" dirty="0" smtClean="0"/>
              <a:t>．</a:t>
            </a:r>
            <a:r>
              <a:rPr lang="ja-JP" altLang="en-US" dirty="0" smtClean="0"/>
              <a:t>所見</a:t>
            </a:r>
            <a:endParaRPr lang="ja-JP" altLang="ja-JP" dirty="0"/>
          </a:p>
        </p:txBody>
      </p:sp>
      <p:sp>
        <p:nvSpPr>
          <p:cNvPr id="13" name="正方形/長方形 12"/>
          <p:cNvSpPr/>
          <p:nvPr/>
        </p:nvSpPr>
        <p:spPr>
          <a:xfrm>
            <a:off x="1319514" y="1556792"/>
            <a:ext cx="7284934" cy="1200329"/>
          </a:xfrm>
          <a:prstGeom prst="rect">
            <a:avLst/>
          </a:prstGeom>
        </p:spPr>
        <p:txBody>
          <a:bodyPr wrap="square">
            <a:spAutoFit/>
          </a:bodyPr>
          <a:lstStyle/>
          <a:p>
            <a:r>
              <a:rPr lang="ja-JP" altLang="en-US" dirty="0" smtClean="0"/>
              <a:t>■斜面の安定性</a:t>
            </a:r>
            <a:endParaRPr lang="en-US" altLang="ja-JP" dirty="0" smtClean="0"/>
          </a:p>
          <a:p>
            <a:r>
              <a:rPr lang="ja-JP" altLang="en-US" dirty="0"/>
              <a:t>　○ブロック積み擁壁の隙間からの植生の対策が必要（</a:t>
            </a:r>
            <a:r>
              <a:rPr lang="en-US" altLang="ja-JP" dirty="0"/>
              <a:t>A</a:t>
            </a:r>
            <a:r>
              <a:rPr lang="ja-JP" altLang="en-US" dirty="0"/>
              <a:t>区間）</a:t>
            </a:r>
            <a:endParaRPr lang="en-US" altLang="ja-JP" dirty="0"/>
          </a:p>
          <a:p>
            <a:r>
              <a:rPr lang="ja-JP" altLang="en-US" dirty="0" smtClean="0"/>
              <a:t>　○擁壁欠損部及びはらみ出しの確認が必要（</a:t>
            </a:r>
            <a:r>
              <a:rPr lang="en-US" altLang="ja-JP" dirty="0" smtClean="0"/>
              <a:t>B</a:t>
            </a:r>
            <a:r>
              <a:rPr lang="ja-JP" altLang="en-US" dirty="0" smtClean="0"/>
              <a:t>区間）</a:t>
            </a:r>
            <a:endParaRPr lang="en-US" altLang="ja-JP" dirty="0" smtClean="0"/>
          </a:p>
          <a:p>
            <a:r>
              <a:rPr lang="ja-JP" altLang="en-US" dirty="0" smtClean="0"/>
              <a:t>　○間知石積み擁壁端部崩壊部の浸食防止対策が必要（</a:t>
            </a:r>
            <a:r>
              <a:rPr lang="en-US" altLang="ja-JP" dirty="0" smtClean="0"/>
              <a:t>C</a:t>
            </a:r>
            <a:r>
              <a:rPr lang="ja-JP" altLang="en-US" dirty="0" smtClean="0"/>
              <a:t>区間）</a:t>
            </a:r>
            <a:endParaRPr lang="en-US" altLang="ja-JP" dirty="0" smtClean="0"/>
          </a:p>
        </p:txBody>
      </p:sp>
      <p:sp>
        <p:nvSpPr>
          <p:cNvPr id="10" name="下矢印 9"/>
          <p:cNvSpPr/>
          <p:nvPr/>
        </p:nvSpPr>
        <p:spPr>
          <a:xfrm>
            <a:off x="3635896" y="3501008"/>
            <a:ext cx="129614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043608" y="4509120"/>
            <a:ext cx="6552728" cy="1007181"/>
          </a:xfrm>
          <a:prstGeom prst="rect">
            <a:avLst/>
          </a:prstGeom>
          <a:ln w="63500" cmpd="thinThick">
            <a:solidFill>
              <a:schemeClr val="tx1"/>
            </a:solidFill>
          </a:ln>
        </p:spPr>
        <p:txBody>
          <a:bodyPr wrap="square" lIns="108000" tIns="72000" rIns="108000" bIns="72000">
            <a:spAutoFit/>
          </a:bodyPr>
          <a:lstStyle/>
          <a:p>
            <a:r>
              <a:rPr lang="ja-JP" altLang="en-US" sz="2800" dirty="0" smtClean="0"/>
              <a:t>今後、追加対策を検討後に、報告・実施し</a:t>
            </a:r>
            <a:endParaRPr lang="en-US" altLang="ja-JP" sz="2800" dirty="0" smtClean="0"/>
          </a:p>
          <a:p>
            <a:r>
              <a:rPr lang="ja-JP" altLang="en-US" sz="2800" dirty="0" smtClean="0"/>
              <a:t>規制基準の引き上げを実施</a:t>
            </a:r>
            <a:endParaRPr lang="ja-JP" altLang="en-US" dirty="0"/>
          </a:p>
        </p:txBody>
      </p:sp>
      <p:sp>
        <p:nvSpPr>
          <p:cNvPr id="1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８）現地確認結果（岸和田牛滝山貝塚線）</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022757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73</a:t>
            </a:fld>
            <a:endParaRPr kumimoji="1" lang="ja-JP" altLang="en-US"/>
          </a:p>
        </p:txBody>
      </p:sp>
      <p:graphicFrame>
        <p:nvGraphicFramePr>
          <p:cNvPr id="32" name="表 31"/>
          <p:cNvGraphicFramePr>
            <a:graphicFrameLocks noGrp="1"/>
          </p:cNvGraphicFramePr>
          <p:nvPr>
            <p:extLst>
              <p:ext uri="{D42A27DB-BD31-4B8C-83A1-F6EECF244321}">
                <p14:modId xmlns:p14="http://schemas.microsoft.com/office/powerpoint/2010/main" val="3914455688"/>
              </p:ext>
            </p:extLst>
          </p:nvPr>
        </p:nvGraphicFramePr>
        <p:xfrm>
          <a:off x="683568" y="2530062"/>
          <a:ext cx="7920878" cy="3673049"/>
        </p:xfrm>
        <a:graphic>
          <a:graphicData uri="http://schemas.openxmlformats.org/drawingml/2006/table">
            <a:tbl>
              <a:tblPr firstRow="1" firstCol="1" bandRow="1">
                <a:tableStyleId>{5C22544A-7EE6-4342-B048-85BDC9FD1C3A}</a:tableStyleId>
              </a:tblPr>
              <a:tblGrid>
                <a:gridCol w="2192946"/>
                <a:gridCol w="818276"/>
                <a:gridCol w="818276"/>
                <a:gridCol w="818276"/>
                <a:gridCol w="818276"/>
                <a:gridCol w="818276"/>
                <a:gridCol w="818276"/>
                <a:gridCol w="818276"/>
              </a:tblGrid>
              <a:tr h="580439">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路線名</a:t>
                      </a: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月</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68580" marR="68580" marT="0" marB="0" anchor="ctr"/>
                </a:tc>
              </a:tr>
              <a:tr h="515435">
                <a:tc>
                  <a:txBody>
                    <a:bodyPr/>
                    <a:lstStyle/>
                    <a:p>
                      <a:pPr algn="ctr">
                        <a:spcAft>
                          <a:spcPts val="0"/>
                        </a:spcAft>
                      </a:pPr>
                      <a:r>
                        <a:rPr lang="zh-TW"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園部能勢線</a:t>
                      </a:r>
                    </a:p>
                    <a:p>
                      <a:pPr algn="ctr">
                        <a:spcAft>
                          <a:spcPts val="0"/>
                        </a:spcAft>
                      </a:pPr>
                      <a:r>
                        <a:rPr lang="zh-TW"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15435">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茨木能勢線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15435">
                <a:tc>
                  <a:txBody>
                    <a:bodyPr/>
                    <a:lstStyle/>
                    <a:p>
                      <a:pPr algn="ctr">
                        <a:spcAft>
                          <a:spcPts val="0"/>
                        </a:spcAft>
                      </a:pPr>
                      <a:r>
                        <a:rPr lang="zh-CN"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zh-CN" sz="1400" kern="100" dirty="0" smtClean="0">
                          <a:effectLst/>
                          <a:latin typeface="Meiryo UI" panose="020B0604030504040204" pitchFamily="50" charset="-128"/>
                          <a:ea typeface="Meiryo UI" panose="020B0604030504040204" pitchFamily="50" charset="-128"/>
                          <a:cs typeface="Meiryo UI" panose="020B0604030504040204" pitchFamily="50" charset="-128"/>
                        </a:rPr>
                        <a:t>423</a:t>
                      </a:r>
                      <a:r>
                        <a:rPr lang="zh-CN"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号</a:t>
                      </a:r>
                    </a:p>
                    <a:p>
                      <a:pPr algn="ctr">
                        <a:spcAft>
                          <a:spcPts val="0"/>
                        </a:spcAft>
                      </a:pPr>
                      <a:r>
                        <a:rPr lang="zh-CN"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（一般国道）</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15435">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中垣内南田原線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（一般府道）</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15435">
                <a:tc>
                  <a:txBody>
                    <a:bodyPr/>
                    <a:lstStyle/>
                    <a:p>
                      <a:pPr algn="ctr">
                        <a:spcAft>
                          <a:spcPts val="0"/>
                        </a:spcAft>
                      </a:pPr>
                      <a:r>
                        <a:rPr lang="ja-JP" altLang="en-US" sz="1400" kern="100" smtClean="0">
                          <a:effectLst/>
                          <a:latin typeface="Meiryo UI" panose="020B0604030504040204" pitchFamily="50" charset="-128"/>
                          <a:ea typeface="Meiryo UI" panose="020B0604030504040204" pitchFamily="50" charset="-128"/>
                          <a:cs typeface="Meiryo UI" panose="020B0604030504040204" pitchFamily="50" charset="-128"/>
                        </a:rPr>
                        <a:t>岸和田港塔原線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15435">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岸和田牛滝山貝塚線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bl>
          </a:graphicData>
        </a:graphic>
      </p:graphicFrame>
      <p:sp>
        <p:nvSpPr>
          <p:cNvPr id="6" name="V 字形矢印 5"/>
          <p:cNvSpPr/>
          <p:nvPr/>
        </p:nvSpPr>
        <p:spPr>
          <a:xfrm>
            <a:off x="2987824" y="3795666"/>
            <a:ext cx="578312" cy="20726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11" name="V 字形矢印 10"/>
          <p:cNvSpPr/>
          <p:nvPr/>
        </p:nvSpPr>
        <p:spPr>
          <a:xfrm>
            <a:off x="4932039" y="5877272"/>
            <a:ext cx="2089031" cy="20726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8" name="V 字形矢印 27"/>
          <p:cNvSpPr/>
          <p:nvPr/>
        </p:nvSpPr>
        <p:spPr>
          <a:xfrm>
            <a:off x="4069072" y="4725144"/>
            <a:ext cx="2951200" cy="20726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9" name="テキスト ボックス 28"/>
          <p:cNvSpPr txBox="1"/>
          <p:nvPr/>
        </p:nvSpPr>
        <p:spPr>
          <a:xfrm>
            <a:off x="3947857" y="4541436"/>
            <a:ext cx="768159" cy="415498"/>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rPr>
              <a:t>10/7</a:t>
            </a:r>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23" name="角丸四角形 22"/>
          <p:cNvSpPr/>
          <p:nvPr/>
        </p:nvSpPr>
        <p:spPr>
          <a:xfrm>
            <a:off x="8216223" y="3123910"/>
            <a:ext cx="316217" cy="3041393"/>
          </a:xfrm>
          <a:prstGeom prst="roundRect">
            <a:avLst/>
          </a:prstGeom>
          <a:ln w="44450" cmpd="thickThin">
            <a:solidFill>
              <a:schemeClr val="tx1"/>
            </a:solidFill>
          </a:ln>
        </p:spPr>
        <p:style>
          <a:lnRef idx="1">
            <a:schemeClr val="accent5"/>
          </a:lnRef>
          <a:fillRef idx="2">
            <a:schemeClr val="accent5"/>
          </a:fillRef>
          <a:effectRef idx="1">
            <a:schemeClr val="accent5"/>
          </a:effectRef>
          <a:fontRef idx="minor">
            <a:schemeClr val="dk1"/>
          </a:fontRef>
        </p:style>
        <p:txBody>
          <a:bodyPr vert="eaVert" rtlCol="0" anchor="ctr"/>
          <a:lstStyle/>
          <a:p>
            <a:pPr algn="ctr"/>
            <a:r>
              <a:rPr kumimoji="1" lang="ja-JP" altLang="en-US" sz="1600" dirty="0" smtClean="0"/>
              <a:t>技術審議会</a:t>
            </a:r>
            <a:r>
              <a:rPr lang="ja-JP" altLang="en-US" sz="1600" dirty="0" smtClean="0"/>
              <a:t>　</a:t>
            </a:r>
            <a:r>
              <a:rPr kumimoji="1" lang="ja-JP" altLang="en-US" sz="1600" dirty="0" smtClean="0"/>
              <a:t>（</a:t>
            </a:r>
            <a:r>
              <a:rPr kumimoji="1" lang="en-US" altLang="ja-JP" sz="1600" dirty="0" smtClean="0"/>
              <a:t>3</a:t>
            </a:r>
            <a:r>
              <a:rPr lang="en-US" altLang="ja-JP" sz="1600" dirty="0" smtClean="0"/>
              <a:t>/</a:t>
            </a:r>
            <a:r>
              <a:rPr lang="ja-JP" altLang="en-US" sz="1600" dirty="0" smtClean="0"/>
              <a:t> </a:t>
            </a:r>
            <a:r>
              <a:rPr lang="en-US" altLang="ja-JP" sz="1600" dirty="0" smtClean="0"/>
              <a:t>28</a:t>
            </a:r>
            <a:r>
              <a:rPr lang="ja-JP" altLang="en-US" sz="1600" dirty="0" smtClean="0"/>
              <a:t>）</a:t>
            </a:r>
            <a:endParaRPr lang="ja-JP" altLang="en-US" sz="1600" dirty="0"/>
          </a:p>
        </p:txBody>
      </p:sp>
      <p:sp>
        <p:nvSpPr>
          <p:cNvPr id="30" name="V 字形矢印 29"/>
          <p:cNvSpPr/>
          <p:nvPr/>
        </p:nvSpPr>
        <p:spPr>
          <a:xfrm>
            <a:off x="3851920" y="3797798"/>
            <a:ext cx="2255554" cy="207266"/>
          </a:xfrm>
          <a:prstGeom prst="notchedRightArrow">
            <a:avLst/>
          </a:prstGeom>
          <a:solidFill>
            <a:schemeClr val="bg1"/>
          </a:solidFill>
          <a:ln>
            <a:prstDash val="dash"/>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3" name="テキスト ボックス 32"/>
          <p:cNvSpPr txBox="1"/>
          <p:nvPr/>
        </p:nvSpPr>
        <p:spPr>
          <a:xfrm>
            <a:off x="4640813" y="3626253"/>
            <a:ext cx="723275"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6" name="テキスト ボックス 35"/>
          <p:cNvSpPr txBox="1"/>
          <p:nvPr/>
        </p:nvSpPr>
        <p:spPr>
          <a:xfrm>
            <a:off x="2747835" y="3606751"/>
            <a:ext cx="697627" cy="408152"/>
          </a:xfrm>
          <a:prstGeom prst="rect">
            <a:avLst/>
          </a:prstGeom>
          <a:noFill/>
          <a:ln>
            <a:noFill/>
            <a:prstDash val="solid"/>
          </a:ln>
        </p:spPr>
        <p:txBody>
          <a:bodyPr wrap="none" rtlCol="0">
            <a:spAutoFit/>
          </a:bodyPr>
          <a:lstStyle/>
          <a:p>
            <a:r>
              <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(9/12)</a:t>
            </a:r>
            <a:endPar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7" name="星 5 36"/>
          <p:cNvSpPr/>
          <p:nvPr/>
        </p:nvSpPr>
        <p:spPr>
          <a:xfrm>
            <a:off x="2846621" y="3838847"/>
            <a:ext cx="314247" cy="365542"/>
          </a:xfrm>
          <a:prstGeom prst="star5">
            <a:avLst>
              <a:gd name="adj" fmla="val 27670"/>
              <a:gd name="hf" fmla="val 105146"/>
              <a:gd name="vf" fmla="val 1105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smtClean="0"/>
              <a:t>済</a:t>
            </a:r>
            <a:endParaRPr kumimoji="1" lang="ja-JP" altLang="en-US" sz="1200" dirty="0"/>
          </a:p>
        </p:txBody>
      </p:sp>
      <p:sp>
        <p:nvSpPr>
          <p:cNvPr id="38" name="V 字形矢印 37"/>
          <p:cNvSpPr/>
          <p:nvPr/>
        </p:nvSpPr>
        <p:spPr>
          <a:xfrm>
            <a:off x="3838529" y="3293140"/>
            <a:ext cx="4377693" cy="207868"/>
          </a:xfrm>
          <a:prstGeom prst="notchedRightArrow">
            <a:avLst/>
          </a:prstGeom>
          <a:solidFill>
            <a:schemeClr val="bg1"/>
          </a:solidFill>
          <a:ln>
            <a:prstDash val="dash"/>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9" name="テキスト ボックス 38"/>
          <p:cNvSpPr txBox="1"/>
          <p:nvPr/>
        </p:nvSpPr>
        <p:spPr>
          <a:xfrm>
            <a:off x="4427984" y="3111232"/>
            <a:ext cx="1800493"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追加対策（関係機関調整）</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0" name="V 字形矢印 39"/>
          <p:cNvSpPr/>
          <p:nvPr/>
        </p:nvSpPr>
        <p:spPr>
          <a:xfrm>
            <a:off x="2987824" y="4293096"/>
            <a:ext cx="578312" cy="20726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5" name="星 5 4"/>
          <p:cNvSpPr/>
          <p:nvPr/>
        </p:nvSpPr>
        <p:spPr>
          <a:xfrm>
            <a:off x="2846621" y="4366804"/>
            <a:ext cx="314247" cy="358340"/>
          </a:xfrm>
          <a:prstGeom prst="star5">
            <a:avLst>
              <a:gd name="adj" fmla="val 27670"/>
              <a:gd name="hf" fmla="val 105146"/>
              <a:gd name="vf" fmla="val 1105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smtClean="0"/>
              <a:t>済</a:t>
            </a:r>
            <a:endParaRPr kumimoji="1" lang="ja-JP" altLang="en-US" sz="1200" dirty="0"/>
          </a:p>
        </p:txBody>
      </p:sp>
      <p:sp>
        <p:nvSpPr>
          <p:cNvPr id="7" name="テキスト ボックス 6"/>
          <p:cNvSpPr txBox="1"/>
          <p:nvPr/>
        </p:nvSpPr>
        <p:spPr>
          <a:xfrm>
            <a:off x="2747835" y="4135128"/>
            <a:ext cx="697627" cy="400110"/>
          </a:xfrm>
          <a:prstGeom prst="rect">
            <a:avLst/>
          </a:prstGeom>
          <a:noFill/>
          <a:ln>
            <a:noFill/>
            <a:prstDash val="solid"/>
          </a:ln>
        </p:spPr>
        <p:txBody>
          <a:bodyPr wrap="none" rtlCol="0">
            <a:spAutoFit/>
          </a:bodyPr>
          <a:lstStyle/>
          <a:p>
            <a:r>
              <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(9/12)</a:t>
            </a:r>
            <a:endPar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角丸四角形 11"/>
          <p:cNvSpPr/>
          <p:nvPr/>
        </p:nvSpPr>
        <p:spPr>
          <a:xfrm>
            <a:off x="3566136" y="3070661"/>
            <a:ext cx="272394" cy="3166651"/>
          </a:xfrm>
          <a:prstGeom prst="roundRect">
            <a:avLst/>
          </a:prstGeom>
        </p:spPr>
        <p:style>
          <a:lnRef idx="1">
            <a:schemeClr val="accent5"/>
          </a:lnRef>
          <a:fillRef idx="2">
            <a:schemeClr val="accent5"/>
          </a:fillRef>
          <a:effectRef idx="1">
            <a:schemeClr val="accent5"/>
          </a:effectRef>
          <a:fontRef idx="minor">
            <a:schemeClr val="dk1"/>
          </a:fontRef>
        </p:style>
        <p:txBody>
          <a:bodyPr vert="eaVert" rtlCol="0" anchor="ctr"/>
          <a:lstStyle/>
          <a:p>
            <a:pPr algn="ctr"/>
            <a:r>
              <a:rPr kumimoji="1" lang="ja-JP" altLang="en-US" sz="1600" dirty="0" smtClean="0"/>
              <a:t>技術審議会・部会②　（</a:t>
            </a:r>
            <a:r>
              <a:rPr kumimoji="1" lang="en-US" altLang="ja-JP" sz="1600" dirty="0" smtClean="0"/>
              <a:t>9</a:t>
            </a:r>
            <a:r>
              <a:rPr lang="en-US" altLang="ja-JP" sz="1600" dirty="0" smtClean="0"/>
              <a:t>/</a:t>
            </a:r>
            <a:r>
              <a:rPr kumimoji="1" lang="en-US" altLang="ja-JP" sz="1600" dirty="0" smtClean="0"/>
              <a:t>28</a:t>
            </a:r>
            <a:r>
              <a:rPr kumimoji="1" lang="ja-JP" altLang="en-US" sz="1600" dirty="0" smtClean="0"/>
              <a:t>）</a:t>
            </a:r>
            <a:endParaRPr kumimoji="1" lang="ja-JP" altLang="en-US" sz="1600" dirty="0"/>
          </a:p>
        </p:txBody>
      </p:sp>
      <p:sp>
        <p:nvSpPr>
          <p:cNvPr id="43" name="V 字形矢印 42"/>
          <p:cNvSpPr/>
          <p:nvPr/>
        </p:nvSpPr>
        <p:spPr>
          <a:xfrm>
            <a:off x="5199818" y="4210492"/>
            <a:ext cx="1820454" cy="207266"/>
          </a:xfrm>
          <a:prstGeom prst="notchedRightArrow">
            <a:avLst/>
          </a:prstGeom>
          <a:ln>
            <a:prstDash val="dashDot"/>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4" name="V 字形矢印 43"/>
          <p:cNvSpPr/>
          <p:nvPr/>
        </p:nvSpPr>
        <p:spPr>
          <a:xfrm>
            <a:off x="2987824" y="3245084"/>
            <a:ext cx="578312" cy="20726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5" name="星 5 34"/>
          <p:cNvSpPr/>
          <p:nvPr/>
        </p:nvSpPr>
        <p:spPr>
          <a:xfrm>
            <a:off x="2846621" y="3283937"/>
            <a:ext cx="314247" cy="358340"/>
          </a:xfrm>
          <a:prstGeom prst="star5">
            <a:avLst>
              <a:gd name="adj" fmla="val 27670"/>
              <a:gd name="hf" fmla="val 105146"/>
              <a:gd name="vf" fmla="val 1105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smtClean="0"/>
              <a:t>済</a:t>
            </a:r>
            <a:endParaRPr kumimoji="1" lang="ja-JP" altLang="en-US" sz="1200" dirty="0"/>
          </a:p>
        </p:txBody>
      </p:sp>
      <p:sp>
        <p:nvSpPr>
          <p:cNvPr id="34" name="テキスト ボックス 33"/>
          <p:cNvSpPr txBox="1"/>
          <p:nvPr/>
        </p:nvSpPr>
        <p:spPr>
          <a:xfrm>
            <a:off x="2747835" y="3052261"/>
            <a:ext cx="697627" cy="400110"/>
          </a:xfrm>
          <a:prstGeom prst="rect">
            <a:avLst/>
          </a:prstGeom>
          <a:noFill/>
          <a:ln>
            <a:noFill/>
            <a:prstDash val="solid"/>
          </a:ln>
        </p:spPr>
        <p:txBody>
          <a:bodyPr wrap="none" rtlCol="0">
            <a:spAutoFit/>
          </a:bodyPr>
          <a:lstStyle/>
          <a:p>
            <a:r>
              <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(9/12)</a:t>
            </a:r>
            <a:endPar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5" name="V 字形矢印 44"/>
          <p:cNvSpPr/>
          <p:nvPr/>
        </p:nvSpPr>
        <p:spPr>
          <a:xfrm>
            <a:off x="4932039" y="5309966"/>
            <a:ext cx="2089031" cy="242420"/>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6" name="星 5 45"/>
          <p:cNvSpPr/>
          <p:nvPr/>
        </p:nvSpPr>
        <p:spPr>
          <a:xfrm>
            <a:off x="3897713" y="4725144"/>
            <a:ext cx="314247" cy="358340"/>
          </a:xfrm>
          <a:prstGeom prst="star5">
            <a:avLst>
              <a:gd name="adj" fmla="val 27670"/>
              <a:gd name="hf" fmla="val 105146"/>
              <a:gd name="vf" fmla="val 1105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smtClean="0"/>
              <a:t>済</a:t>
            </a:r>
            <a:endParaRPr kumimoji="1" lang="ja-JP" altLang="en-US" sz="1200" dirty="0"/>
          </a:p>
        </p:txBody>
      </p:sp>
      <p:sp>
        <p:nvSpPr>
          <p:cNvPr id="47" name="V 字形矢印 46"/>
          <p:cNvSpPr/>
          <p:nvPr/>
        </p:nvSpPr>
        <p:spPr>
          <a:xfrm>
            <a:off x="4517122" y="4914061"/>
            <a:ext cx="1892522" cy="241431"/>
          </a:xfrm>
          <a:prstGeom prst="notchedRightArrow">
            <a:avLst/>
          </a:prstGeom>
          <a:solidFill>
            <a:schemeClr val="bg1"/>
          </a:solidFill>
          <a:ln>
            <a:prstDash val="dash"/>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8" name="テキスト ボックス 47"/>
          <p:cNvSpPr txBox="1"/>
          <p:nvPr/>
        </p:nvSpPr>
        <p:spPr>
          <a:xfrm>
            <a:off x="4136757" y="4903276"/>
            <a:ext cx="723275"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9" name="星 5 48"/>
          <p:cNvSpPr/>
          <p:nvPr/>
        </p:nvSpPr>
        <p:spPr>
          <a:xfrm>
            <a:off x="4833817" y="5373216"/>
            <a:ext cx="314247" cy="358340"/>
          </a:xfrm>
          <a:prstGeom prst="star5">
            <a:avLst>
              <a:gd name="adj" fmla="val 27670"/>
              <a:gd name="hf" fmla="val 105146"/>
              <a:gd name="vf" fmla="val 1105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smtClean="0"/>
              <a:t>済</a:t>
            </a:r>
            <a:endParaRPr kumimoji="1" lang="ja-JP" altLang="en-US" sz="1200" dirty="0"/>
          </a:p>
        </p:txBody>
      </p:sp>
      <p:sp>
        <p:nvSpPr>
          <p:cNvPr id="50" name="星 5 49"/>
          <p:cNvSpPr/>
          <p:nvPr/>
        </p:nvSpPr>
        <p:spPr>
          <a:xfrm>
            <a:off x="4833817" y="5950980"/>
            <a:ext cx="314247" cy="358340"/>
          </a:xfrm>
          <a:prstGeom prst="star5">
            <a:avLst>
              <a:gd name="adj" fmla="val 27670"/>
              <a:gd name="hf" fmla="val 105146"/>
              <a:gd name="vf" fmla="val 1105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smtClean="0"/>
              <a:t>済</a:t>
            </a:r>
            <a:endParaRPr kumimoji="1" lang="ja-JP" altLang="en-US" sz="1200" dirty="0"/>
          </a:p>
        </p:txBody>
      </p:sp>
      <p:sp>
        <p:nvSpPr>
          <p:cNvPr id="15" name="テキスト ボックス 14"/>
          <p:cNvSpPr txBox="1"/>
          <p:nvPr/>
        </p:nvSpPr>
        <p:spPr>
          <a:xfrm>
            <a:off x="4259251" y="5810459"/>
            <a:ext cx="846707" cy="415498"/>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rPr>
              <a:t>11/15</a:t>
            </a:r>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1" name="テキスト ボックス 30"/>
          <p:cNvSpPr txBox="1"/>
          <p:nvPr/>
        </p:nvSpPr>
        <p:spPr>
          <a:xfrm>
            <a:off x="4272329" y="5229200"/>
            <a:ext cx="846707" cy="415498"/>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rPr>
              <a:t>11/15</a:t>
            </a:r>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4" name="テキスト ボックス 53"/>
          <p:cNvSpPr txBox="1"/>
          <p:nvPr/>
        </p:nvSpPr>
        <p:spPr>
          <a:xfrm>
            <a:off x="4932040" y="3980516"/>
            <a:ext cx="697627" cy="400110"/>
          </a:xfrm>
          <a:prstGeom prst="rect">
            <a:avLst/>
          </a:prstGeom>
          <a:noFill/>
          <a:ln>
            <a:noFill/>
            <a:prstDash val="solid"/>
          </a:ln>
        </p:spPr>
        <p:txBody>
          <a:bodyPr wrap="none" rtlCol="0">
            <a:spAutoFit/>
          </a:bodyPr>
          <a:lstStyle/>
          <a:p>
            <a:r>
              <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(11/28)</a:t>
            </a:r>
            <a:endPar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6" name="テキスト ボックス 55"/>
          <p:cNvSpPr txBox="1"/>
          <p:nvPr/>
        </p:nvSpPr>
        <p:spPr>
          <a:xfrm>
            <a:off x="5752290" y="4399220"/>
            <a:ext cx="723275"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7" name="角丸四角形 56"/>
          <p:cNvSpPr/>
          <p:nvPr/>
        </p:nvSpPr>
        <p:spPr>
          <a:xfrm>
            <a:off x="8548078" y="3125252"/>
            <a:ext cx="272394" cy="2053857"/>
          </a:xfrm>
          <a:prstGeom prst="roundRect">
            <a:avLst/>
          </a:prstGeom>
        </p:spPr>
        <p:style>
          <a:lnRef idx="1">
            <a:schemeClr val="accent4"/>
          </a:lnRef>
          <a:fillRef idx="2">
            <a:schemeClr val="accent4"/>
          </a:fillRef>
          <a:effectRef idx="1">
            <a:schemeClr val="accent4"/>
          </a:effectRef>
          <a:fontRef idx="minor">
            <a:schemeClr val="dk1"/>
          </a:fontRef>
        </p:style>
        <p:txBody>
          <a:bodyPr vert="eaVert" rtlCol="0" anchor="ctr"/>
          <a:lstStyle/>
          <a:p>
            <a:pPr algn="ctr"/>
            <a:r>
              <a:rPr kumimoji="1" lang="ja-JP" altLang="en-US" sz="1600" dirty="0" smtClean="0"/>
              <a:t>基準緩和</a:t>
            </a:r>
            <a:endParaRPr kumimoji="1" lang="ja-JP" altLang="en-US" sz="1600" dirty="0"/>
          </a:p>
        </p:txBody>
      </p:sp>
      <p:sp>
        <p:nvSpPr>
          <p:cNvPr id="60" name="正方形/長方形 59"/>
          <p:cNvSpPr/>
          <p:nvPr/>
        </p:nvSpPr>
        <p:spPr>
          <a:xfrm>
            <a:off x="899591" y="1220559"/>
            <a:ext cx="7762771" cy="1200329"/>
          </a:xfrm>
          <a:prstGeom prst="rect">
            <a:avLst/>
          </a:prstGeom>
        </p:spPr>
        <p:txBody>
          <a:bodyPr wrap="square">
            <a:spAutoFit/>
          </a:bodyPr>
          <a:lstStyle/>
          <a:p>
            <a:pPr marL="185738" indent="-185738"/>
            <a:r>
              <a:rPr lang="ja-JP" altLang="en-US" dirty="0" smtClean="0"/>
              <a:t>■園部</a:t>
            </a:r>
            <a:r>
              <a:rPr lang="ja-JP" altLang="en-US" dirty="0"/>
              <a:t>能勢</a:t>
            </a:r>
            <a:r>
              <a:rPr lang="ja-JP" altLang="en-US" dirty="0" smtClean="0"/>
              <a:t>線、茨木能勢線</a:t>
            </a:r>
            <a:r>
              <a:rPr lang="ja-JP" altLang="en-US" dirty="0"/>
              <a:t>は第</a:t>
            </a:r>
            <a:r>
              <a:rPr lang="en-US" altLang="ja-JP" dirty="0"/>
              <a:t>2</a:t>
            </a:r>
            <a:r>
              <a:rPr lang="ja-JP" altLang="en-US" dirty="0"/>
              <a:t>回</a:t>
            </a:r>
            <a:r>
              <a:rPr lang="ja-JP" altLang="en-US" dirty="0" smtClean="0"/>
              <a:t>部会で、</a:t>
            </a:r>
            <a:r>
              <a:rPr lang="ja-JP" altLang="en-US" dirty="0"/>
              <a:t>国道</a:t>
            </a:r>
            <a:r>
              <a:rPr lang="en-US" altLang="ja-JP" dirty="0"/>
              <a:t>423</a:t>
            </a:r>
            <a:r>
              <a:rPr lang="ja-JP" altLang="en-US" dirty="0"/>
              <a:t>号、中垣内南田原線</a:t>
            </a:r>
            <a:r>
              <a:rPr lang="ja-JP" altLang="en-US" dirty="0" smtClean="0"/>
              <a:t>は第</a:t>
            </a:r>
            <a:r>
              <a:rPr lang="en-US" altLang="ja-JP" dirty="0" smtClean="0"/>
              <a:t>3</a:t>
            </a:r>
            <a:r>
              <a:rPr lang="ja-JP" altLang="en-US" dirty="0" smtClean="0"/>
              <a:t>回部会で、追加対策完了後の基準緩和方針を確認</a:t>
            </a:r>
            <a:endParaRPr lang="en-US" altLang="ja-JP" dirty="0" smtClean="0"/>
          </a:p>
          <a:p>
            <a:pPr marL="177800" indent="-177800"/>
            <a:r>
              <a:rPr lang="ja-JP" altLang="en-US" dirty="0" smtClean="0"/>
              <a:t>■岸和田牛滝山貝塚線、岸和田港塔原線は、次回の部会にて追加対策方針をご審議いただく予定。</a:t>
            </a:r>
            <a:endParaRPr lang="ja-JP" altLang="ja-JP" dirty="0"/>
          </a:p>
        </p:txBody>
      </p:sp>
      <p:sp>
        <p:nvSpPr>
          <p:cNvPr id="41" name="V 字形矢印 40"/>
          <p:cNvSpPr/>
          <p:nvPr/>
        </p:nvSpPr>
        <p:spPr>
          <a:xfrm>
            <a:off x="6409643" y="4423230"/>
            <a:ext cx="1806579" cy="230756"/>
          </a:xfrm>
          <a:prstGeom prst="notchedRightArrow">
            <a:avLst/>
          </a:prstGeom>
          <a:solidFill>
            <a:schemeClr val="bg1"/>
          </a:solidFill>
          <a:ln>
            <a:prstDash val="dash"/>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2" name="角丸四角形 21"/>
          <p:cNvSpPr/>
          <p:nvPr/>
        </p:nvSpPr>
        <p:spPr>
          <a:xfrm>
            <a:off x="7020272" y="3068960"/>
            <a:ext cx="252028" cy="3168352"/>
          </a:xfrm>
          <a:prstGeom prst="roundRect">
            <a:avLst/>
          </a:prstGeom>
        </p:spPr>
        <p:style>
          <a:lnRef idx="1">
            <a:schemeClr val="accent5"/>
          </a:lnRef>
          <a:fillRef idx="2">
            <a:schemeClr val="accent5"/>
          </a:fillRef>
          <a:effectRef idx="1">
            <a:schemeClr val="accent5"/>
          </a:effectRef>
          <a:fontRef idx="minor">
            <a:schemeClr val="dk1"/>
          </a:fontRef>
        </p:style>
        <p:txBody>
          <a:bodyPr vert="eaVert" rtlCol="0" anchor="ctr"/>
          <a:lstStyle/>
          <a:p>
            <a:pPr algn="ctr"/>
            <a:r>
              <a:rPr kumimoji="1" lang="ja-JP" altLang="en-US" sz="1600" dirty="0" smtClean="0"/>
              <a:t>技術審議会・部会③　（</a:t>
            </a:r>
            <a:r>
              <a:rPr kumimoji="1" lang="en-US" altLang="ja-JP" sz="1600" dirty="0" smtClean="0"/>
              <a:t>2</a:t>
            </a:r>
            <a:r>
              <a:rPr lang="en-US" altLang="ja-JP" sz="1600" dirty="0" smtClean="0"/>
              <a:t>/8</a:t>
            </a:r>
            <a:r>
              <a:rPr kumimoji="1" lang="ja-JP" altLang="en-US" sz="1600" dirty="0" smtClean="0"/>
              <a:t>）</a:t>
            </a:r>
            <a:endParaRPr kumimoji="1" lang="ja-JP" altLang="en-US" sz="1600" dirty="0"/>
          </a:p>
        </p:txBody>
      </p:sp>
      <p:sp>
        <p:nvSpPr>
          <p:cNvPr id="42" name="星 5 41"/>
          <p:cNvSpPr/>
          <p:nvPr/>
        </p:nvSpPr>
        <p:spPr>
          <a:xfrm>
            <a:off x="6637455" y="4151232"/>
            <a:ext cx="314247" cy="358340"/>
          </a:xfrm>
          <a:prstGeom prst="star5">
            <a:avLst>
              <a:gd name="adj" fmla="val 27670"/>
              <a:gd name="hf" fmla="val 105146"/>
              <a:gd name="vf" fmla="val 11055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smtClean="0"/>
              <a:t>済</a:t>
            </a:r>
            <a:endParaRPr kumimoji="1" lang="ja-JP" altLang="en-US" sz="1200" dirty="0"/>
          </a:p>
        </p:txBody>
      </p:sp>
      <p:sp>
        <p:nvSpPr>
          <p:cNvPr id="51" name="テキスト ボックス 50"/>
          <p:cNvSpPr txBox="1"/>
          <p:nvPr/>
        </p:nvSpPr>
        <p:spPr>
          <a:xfrm>
            <a:off x="6372200" y="3980516"/>
            <a:ext cx="697627" cy="400110"/>
          </a:xfrm>
          <a:prstGeom prst="rect">
            <a:avLst/>
          </a:prstGeom>
          <a:noFill/>
          <a:ln>
            <a:noFill/>
            <a:prstDash val="solid"/>
          </a:ln>
        </p:spPr>
        <p:txBody>
          <a:bodyPr wrap="none" rtlCol="0">
            <a:spAutoFit/>
          </a:bodyPr>
          <a:lstStyle/>
          <a:p>
            <a:r>
              <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(1/23)</a:t>
            </a:r>
            <a:endPar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3"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９）現地確認結果（まとめ）</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3449121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74</a:t>
            </a:fld>
            <a:endParaRPr kumimoji="1" lang="ja-JP" altLang="en-US"/>
          </a:p>
        </p:txBody>
      </p:sp>
      <p:sp>
        <p:nvSpPr>
          <p:cNvPr id="5" name="正方形/長方形 4"/>
          <p:cNvSpPr/>
          <p:nvPr/>
        </p:nvSpPr>
        <p:spPr>
          <a:xfrm>
            <a:off x="1187624" y="1196752"/>
            <a:ext cx="7416824" cy="4247317"/>
          </a:xfrm>
          <a:prstGeom prst="rect">
            <a:avLst/>
          </a:prstGeom>
        </p:spPr>
        <p:txBody>
          <a:bodyPr wrap="square">
            <a:spAutoFit/>
          </a:bodyPr>
          <a:lstStyle/>
          <a:p>
            <a:r>
              <a:rPr lang="ja-JP" altLang="en-US" dirty="0"/>
              <a:t>■</a:t>
            </a:r>
            <a:r>
              <a:rPr lang="ja-JP" altLang="ja-JP" dirty="0" smtClean="0"/>
              <a:t>概要</a:t>
            </a:r>
          </a:p>
          <a:p>
            <a:pPr marL="534988" indent="-534988"/>
            <a:r>
              <a:rPr lang="ja-JP" altLang="ja-JP" dirty="0" smtClean="0"/>
              <a:t>　　</a:t>
            </a:r>
            <a:r>
              <a:rPr lang="ja-JP" altLang="en-US" dirty="0" smtClean="0"/>
              <a:t>○異常気象時通行規制区間については、昭和４７年に設定されているが、指定当時の記録が残っていない。</a:t>
            </a:r>
            <a:endParaRPr lang="en-US" altLang="ja-JP" dirty="0" smtClean="0"/>
          </a:p>
          <a:p>
            <a:pPr marL="534988" indent="-534988"/>
            <a:r>
              <a:rPr lang="ja-JP" altLang="en-US" dirty="0"/>
              <a:t>　</a:t>
            </a:r>
            <a:r>
              <a:rPr lang="ja-JP" altLang="en-US" dirty="0" smtClean="0"/>
              <a:t>　○規制基準値については、「異常気象時における通行規制の規制区間の解除に関する運用について（通知）</a:t>
            </a:r>
            <a:r>
              <a:rPr lang="en-US" altLang="ja-JP" dirty="0" smtClean="0"/>
              <a:t>【H28.3.31】</a:t>
            </a:r>
            <a:r>
              <a:rPr lang="ja-JP" altLang="en-US" dirty="0" smtClean="0"/>
              <a:t>」に基づき、数値の見直しを行うこととしているが、規制区間の範囲の見直しの運用については定めていない。</a:t>
            </a:r>
            <a:endParaRPr lang="en-US" altLang="ja-JP" dirty="0" smtClean="0"/>
          </a:p>
          <a:p>
            <a:pPr marL="534988" indent="-534988"/>
            <a:endParaRPr lang="en-US" altLang="ja-JP" dirty="0" smtClean="0"/>
          </a:p>
          <a:p>
            <a:r>
              <a:rPr lang="ja-JP" altLang="en-US" dirty="0" smtClean="0"/>
              <a:t>■課題</a:t>
            </a:r>
            <a:endParaRPr lang="en-US" altLang="ja-JP" dirty="0"/>
          </a:p>
          <a:p>
            <a:pPr marL="450850" indent="-450850"/>
            <a:r>
              <a:rPr lang="ja-JP" altLang="en-US" dirty="0" smtClean="0"/>
              <a:t>　　○異常気象時通行規制区間のうち、斜面に面していないなど、現時点において、防災上、異常気象時における規制の必要性が認められない区間があること。</a:t>
            </a:r>
            <a:endParaRPr lang="en-US" altLang="ja-JP" dirty="0" smtClean="0"/>
          </a:p>
          <a:p>
            <a:pPr marL="450850" indent="-450850"/>
            <a:r>
              <a:rPr lang="ja-JP" altLang="en-US" dirty="0"/>
              <a:t>　</a:t>
            </a:r>
            <a:r>
              <a:rPr lang="ja-JP" altLang="en-US" dirty="0" smtClean="0"/>
              <a:t>　○異常気象時における通行規制によって、上記区間に接続する迂回路が使用できないことや沿道住民の帰宅に支障が生じる</a:t>
            </a:r>
            <a:r>
              <a:rPr lang="ja-JP" altLang="en-US" dirty="0"/>
              <a:t>など</a:t>
            </a:r>
            <a:r>
              <a:rPr lang="ja-JP" altLang="en-US" dirty="0" smtClean="0"/>
              <a:t>、道路サービスの低下が生じていること。</a:t>
            </a:r>
            <a:endParaRPr lang="ja-JP" altLang="ja-JP" dirty="0"/>
          </a:p>
        </p:txBody>
      </p:sp>
      <p:sp>
        <p:nvSpPr>
          <p:cNvPr id="6" name="下矢印 5"/>
          <p:cNvSpPr/>
          <p:nvPr/>
        </p:nvSpPr>
        <p:spPr>
          <a:xfrm>
            <a:off x="3851920" y="5445224"/>
            <a:ext cx="1914566" cy="360040"/>
          </a:xfrm>
          <a:prstGeom prst="downArrow">
            <a:avLst>
              <a:gd name="adj1" fmla="val 50000"/>
              <a:gd name="adj2" fmla="val 66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115616" y="5805264"/>
            <a:ext cx="7416824" cy="400110"/>
          </a:xfrm>
          <a:prstGeom prst="rect">
            <a:avLst/>
          </a:prstGeom>
        </p:spPr>
        <p:txBody>
          <a:bodyPr wrap="square">
            <a:spAutoFit/>
          </a:bodyPr>
          <a:lstStyle/>
          <a:p>
            <a:pPr marL="450850" indent="-450850"/>
            <a:r>
              <a:rPr lang="ja-JP" altLang="en-US" sz="2000" b="1" dirty="0" smtClean="0">
                <a:solidFill>
                  <a:srgbClr val="FF0000"/>
                </a:solidFill>
              </a:rPr>
              <a:t>一定の条件を満たす区間については、規制範囲の見直しを検討</a:t>
            </a:r>
            <a:endParaRPr lang="ja-JP" altLang="ja-JP" sz="2000" b="1" dirty="0">
              <a:solidFill>
                <a:srgbClr val="FF0000"/>
              </a:solidFill>
            </a:endParaRPr>
          </a:p>
        </p:txBody>
      </p:sp>
      <p:sp>
        <p:nvSpPr>
          <p:cNvPr id="9"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４．規制区間の範囲の見直し</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１）検討概要</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1853952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75</a:t>
            </a:fld>
            <a:endParaRPr kumimoji="1" lang="ja-JP" altLang="en-US"/>
          </a:p>
        </p:txBody>
      </p:sp>
      <p:sp>
        <p:nvSpPr>
          <p:cNvPr id="5" name="正方形/長方形 4"/>
          <p:cNvSpPr/>
          <p:nvPr/>
        </p:nvSpPr>
        <p:spPr>
          <a:xfrm>
            <a:off x="1187624" y="1268760"/>
            <a:ext cx="7416824" cy="1754326"/>
          </a:xfrm>
          <a:prstGeom prst="rect">
            <a:avLst/>
          </a:prstGeom>
        </p:spPr>
        <p:txBody>
          <a:bodyPr wrap="square">
            <a:spAutoFit/>
          </a:bodyPr>
          <a:lstStyle/>
          <a:p>
            <a:r>
              <a:rPr lang="ja-JP" altLang="en-US" dirty="0" smtClean="0"/>
              <a:t>■今回検討区間</a:t>
            </a:r>
            <a:endParaRPr lang="en-US" altLang="ja-JP" dirty="0"/>
          </a:p>
          <a:p>
            <a:r>
              <a:rPr lang="ja-JP" altLang="en-US" dirty="0" smtClean="0"/>
              <a:t>　　○</a:t>
            </a:r>
            <a:r>
              <a:rPr lang="ja-JP" altLang="en-US" dirty="0"/>
              <a:t>路線名	：　</a:t>
            </a:r>
            <a:r>
              <a:rPr lang="ja-JP" altLang="en-US" dirty="0" smtClean="0"/>
              <a:t>主要地方道　岸和田牛滝山貝塚線</a:t>
            </a:r>
            <a:endParaRPr lang="ja-JP" altLang="en-US" dirty="0"/>
          </a:p>
          <a:p>
            <a:r>
              <a:rPr lang="ja-JP" altLang="en-US" dirty="0"/>
              <a:t>　　○対象区間	：　内畑</a:t>
            </a:r>
            <a:r>
              <a:rPr lang="ja-JP" altLang="en-US" dirty="0" smtClean="0"/>
              <a:t>町～大沢町（</a:t>
            </a:r>
            <a:r>
              <a:rPr lang="ja-JP" altLang="en-US" dirty="0"/>
              <a:t>延長</a:t>
            </a:r>
            <a:r>
              <a:rPr lang="en-US" altLang="ja-JP" dirty="0" smtClean="0"/>
              <a:t>1.5km</a:t>
            </a:r>
            <a:r>
              <a:rPr lang="ja-JP" altLang="en-US" dirty="0"/>
              <a:t>）</a:t>
            </a:r>
          </a:p>
          <a:p>
            <a:r>
              <a:rPr lang="ja-JP" altLang="en-US" dirty="0"/>
              <a:t>　　○交通量	：　</a:t>
            </a:r>
            <a:r>
              <a:rPr lang="en-US" altLang="ja-JP" dirty="0" smtClean="0"/>
              <a:t>1,226</a:t>
            </a:r>
            <a:r>
              <a:rPr lang="ja-JP" altLang="en-US" dirty="0" smtClean="0"/>
              <a:t>台</a:t>
            </a:r>
            <a:r>
              <a:rPr lang="en-US" altLang="ja-JP" dirty="0"/>
              <a:t>/24h</a:t>
            </a:r>
            <a:r>
              <a:rPr lang="ja-JP" altLang="en-US" dirty="0"/>
              <a:t>（出典：平成</a:t>
            </a:r>
            <a:r>
              <a:rPr lang="en-US" altLang="ja-JP" dirty="0"/>
              <a:t>22</a:t>
            </a:r>
            <a:r>
              <a:rPr lang="ja-JP" altLang="en-US" dirty="0"/>
              <a:t>年度道路交通センサス）</a:t>
            </a:r>
          </a:p>
          <a:p>
            <a:r>
              <a:rPr lang="ja-JP" altLang="en-US" dirty="0"/>
              <a:t>　　○規制基準	：　通行止め連続雨量</a:t>
            </a:r>
            <a:r>
              <a:rPr lang="en-US" altLang="ja-JP" dirty="0" smtClean="0"/>
              <a:t>150mm</a:t>
            </a:r>
            <a:r>
              <a:rPr lang="ja-JP" altLang="en-US" dirty="0"/>
              <a:t>（通行</a:t>
            </a:r>
            <a:r>
              <a:rPr lang="ja-JP" altLang="en-US" dirty="0" smtClean="0"/>
              <a:t>注意</a:t>
            </a:r>
            <a:r>
              <a:rPr lang="en-US" altLang="ja-JP" dirty="0" smtClean="0"/>
              <a:t>100mm</a:t>
            </a:r>
            <a:r>
              <a:rPr lang="ja-JP" altLang="en-US" dirty="0"/>
              <a:t>）</a:t>
            </a:r>
          </a:p>
          <a:p>
            <a:r>
              <a:rPr lang="ja-JP" altLang="en-US" dirty="0"/>
              <a:t>　　○指定年度	：　昭和</a:t>
            </a:r>
            <a:r>
              <a:rPr lang="en-US" altLang="ja-JP" dirty="0"/>
              <a:t>47</a:t>
            </a:r>
            <a:r>
              <a:rPr lang="ja-JP" altLang="en-US" dirty="0" smtClean="0"/>
              <a:t>年度</a:t>
            </a:r>
            <a:endParaRPr lang="ja-JP" altLang="ja-JP" dirty="0"/>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8511"/>
          <a:stretch/>
        </p:blipFill>
        <p:spPr bwMode="auto">
          <a:xfrm rot="16200000">
            <a:off x="3174438" y="1527380"/>
            <a:ext cx="3299183" cy="626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3216411" y="3033335"/>
            <a:ext cx="3155031" cy="338554"/>
          </a:xfrm>
          <a:prstGeom prst="rect">
            <a:avLst/>
          </a:prstGeom>
          <a:solidFill>
            <a:schemeClr val="bg1"/>
          </a:solidFill>
          <a:ln>
            <a:solidFill>
              <a:schemeClr val="tx1"/>
            </a:solidFill>
            <a:prstDash val="solid"/>
          </a:ln>
        </p:spPr>
        <p:txBody>
          <a:bodyPr wrap="none" rtlCol="0">
            <a:spAutoFit/>
          </a:bodyPr>
          <a:lstStyle/>
          <a:p>
            <a:r>
              <a:rPr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現　規　制　</a:t>
            </a:r>
            <a:r>
              <a:rPr kumimoji="1"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区　間（</a:t>
            </a:r>
            <a:r>
              <a:rPr kumimoji="1" lang="en-US" altLang="ja-JP"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1.5</a:t>
            </a:r>
            <a:r>
              <a:rPr kumimoji="1"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ｋｍ）</a:t>
            </a:r>
          </a:p>
        </p:txBody>
      </p:sp>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598395" y="3023085"/>
            <a:ext cx="331847" cy="33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直線コネクタ 8"/>
          <p:cNvCxnSpPr/>
          <p:nvPr/>
        </p:nvCxnSpPr>
        <p:spPr>
          <a:xfrm>
            <a:off x="3840045" y="4509120"/>
            <a:ext cx="0" cy="148627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763688" y="3670916"/>
            <a:ext cx="0" cy="235037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7740568" y="3789040"/>
            <a:ext cx="0" cy="22322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3779912" y="5744289"/>
            <a:ext cx="3960656" cy="0"/>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199761" y="5805264"/>
            <a:ext cx="3108543" cy="276999"/>
          </a:xfrm>
          <a:prstGeom prst="rect">
            <a:avLst/>
          </a:prstGeom>
          <a:solidFill>
            <a:schemeClr val="bg1"/>
          </a:solidFill>
          <a:ln>
            <a:solidFill>
              <a:schemeClr val="tx1"/>
            </a:solidFill>
            <a:prstDash val="solid"/>
          </a:ln>
        </p:spPr>
        <p:txBody>
          <a:bodyPr wrap="none" rtlCol="0">
            <a:spAutoFit/>
          </a:bodyPr>
          <a:lstStyle/>
          <a:p>
            <a:r>
              <a:rPr kumimoji="1" lang="ja-JP" altLang="en-US" sz="12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山側斜面がなく、防災カルテ対応箇所無し</a:t>
            </a:r>
          </a:p>
        </p:txBody>
      </p:sp>
      <p:sp>
        <p:nvSpPr>
          <p:cNvPr id="18" name="テキスト ボックス 17"/>
          <p:cNvSpPr txBox="1"/>
          <p:nvPr/>
        </p:nvSpPr>
        <p:spPr>
          <a:xfrm>
            <a:off x="4321716" y="5373216"/>
            <a:ext cx="2089033" cy="276999"/>
          </a:xfrm>
          <a:prstGeom prst="rect">
            <a:avLst/>
          </a:prstGeom>
          <a:solidFill>
            <a:schemeClr val="bg1"/>
          </a:solidFill>
          <a:ln>
            <a:solidFill>
              <a:schemeClr val="tx1"/>
            </a:solidFill>
            <a:prstDash val="solid"/>
          </a:ln>
        </p:spPr>
        <p:txBody>
          <a:bodyPr wrap="none" rtlCol="0">
            <a:spAutoFit/>
          </a:bodyPr>
          <a:lstStyle/>
          <a:p>
            <a:r>
              <a:rPr kumimoji="1" lang="ja-JP" altLang="en-US" sz="12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見直し対象範囲（</a:t>
            </a:r>
            <a:r>
              <a:rPr kumimoji="1" lang="en-US" altLang="ja-JP" sz="12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0.8</a:t>
            </a:r>
            <a:r>
              <a:rPr kumimoji="1" lang="ja-JP" altLang="en-US" sz="12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ｋｍ）</a:t>
            </a:r>
          </a:p>
        </p:txBody>
      </p:sp>
      <p:sp>
        <p:nvSpPr>
          <p:cNvPr id="20" name="フリーフォーム 19"/>
          <p:cNvSpPr/>
          <p:nvPr/>
        </p:nvSpPr>
        <p:spPr>
          <a:xfrm>
            <a:off x="6069724" y="3421117"/>
            <a:ext cx="1749973" cy="2774731"/>
          </a:xfrm>
          <a:custGeom>
            <a:avLst/>
            <a:gdLst>
              <a:gd name="connsiteX0" fmla="*/ 1828800 w 1828800"/>
              <a:gd name="connsiteY0" fmla="*/ 2774731 h 2774731"/>
              <a:gd name="connsiteX1" fmla="*/ 1450427 w 1828800"/>
              <a:gd name="connsiteY1" fmla="*/ 2475186 h 2774731"/>
              <a:gd name="connsiteX2" fmla="*/ 1072055 w 1828800"/>
              <a:gd name="connsiteY2" fmla="*/ 2128345 h 2774731"/>
              <a:gd name="connsiteX3" fmla="*/ 772510 w 1828800"/>
              <a:gd name="connsiteY3" fmla="*/ 1923393 h 2774731"/>
              <a:gd name="connsiteX4" fmla="*/ 394137 w 1828800"/>
              <a:gd name="connsiteY4" fmla="*/ 1781504 h 2774731"/>
              <a:gd name="connsiteX5" fmla="*/ 189186 w 1828800"/>
              <a:gd name="connsiteY5" fmla="*/ 1481959 h 2774731"/>
              <a:gd name="connsiteX6" fmla="*/ 0 w 1828800"/>
              <a:gd name="connsiteY6" fmla="*/ 1150883 h 2774731"/>
              <a:gd name="connsiteX7" fmla="*/ 331075 w 1828800"/>
              <a:gd name="connsiteY7" fmla="*/ 945931 h 2774731"/>
              <a:gd name="connsiteX8" fmla="*/ 1072055 w 1828800"/>
              <a:gd name="connsiteY8" fmla="*/ 457200 h 2774731"/>
              <a:gd name="connsiteX9" fmla="*/ 1592317 w 1828800"/>
              <a:gd name="connsiteY9" fmla="*/ 0 h 2774731"/>
              <a:gd name="connsiteX0" fmla="*/ 1749973 w 1749973"/>
              <a:gd name="connsiteY0" fmla="*/ 2774731 h 2774731"/>
              <a:gd name="connsiteX1" fmla="*/ 1371600 w 1749973"/>
              <a:gd name="connsiteY1" fmla="*/ 2475186 h 2774731"/>
              <a:gd name="connsiteX2" fmla="*/ 993228 w 1749973"/>
              <a:gd name="connsiteY2" fmla="*/ 2128345 h 2774731"/>
              <a:gd name="connsiteX3" fmla="*/ 693683 w 1749973"/>
              <a:gd name="connsiteY3" fmla="*/ 1923393 h 2774731"/>
              <a:gd name="connsiteX4" fmla="*/ 315310 w 1749973"/>
              <a:gd name="connsiteY4" fmla="*/ 1781504 h 2774731"/>
              <a:gd name="connsiteX5" fmla="*/ 110359 w 1749973"/>
              <a:gd name="connsiteY5" fmla="*/ 1481959 h 2774731"/>
              <a:gd name="connsiteX6" fmla="*/ 0 w 1749973"/>
              <a:gd name="connsiteY6" fmla="*/ 1056290 h 2774731"/>
              <a:gd name="connsiteX7" fmla="*/ 252248 w 1749973"/>
              <a:gd name="connsiteY7" fmla="*/ 945931 h 2774731"/>
              <a:gd name="connsiteX8" fmla="*/ 993228 w 1749973"/>
              <a:gd name="connsiteY8" fmla="*/ 457200 h 2774731"/>
              <a:gd name="connsiteX9" fmla="*/ 1513490 w 1749973"/>
              <a:gd name="connsiteY9" fmla="*/ 0 h 27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973" h="2774731">
                <a:moveTo>
                  <a:pt x="1749973" y="2774731"/>
                </a:moveTo>
                <a:lnTo>
                  <a:pt x="1371600" y="2475186"/>
                </a:lnTo>
                <a:lnTo>
                  <a:pt x="993228" y="2128345"/>
                </a:lnTo>
                <a:lnTo>
                  <a:pt x="693683" y="1923393"/>
                </a:lnTo>
                <a:lnTo>
                  <a:pt x="315310" y="1781504"/>
                </a:lnTo>
                <a:lnTo>
                  <a:pt x="110359" y="1481959"/>
                </a:lnTo>
                <a:lnTo>
                  <a:pt x="0" y="1056290"/>
                </a:lnTo>
                <a:lnTo>
                  <a:pt x="252248" y="945931"/>
                </a:lnTo>
                <a:lnTo>
                  <a:pt x="993228" y="457200"/>
                </a:lnTo>
                <a:lnTo>
                  <a:pt x="1513490" y="0"/>
                </a:lnTo>
              </a:path>
            </a:pathLst>
          </a:custGeom>
          <a:noFill/>
          <a:ln w="57150">
            <a:solidFill>
              <a:srgbClr val="0000FF"/>
            </a:solidFill>
            <a:prstDash val="sys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4840014" y="3626069"/>
            <a:ext cx="1213945" cy="788276"/>
          </a:xfrm>
          <a:custGeom>
            <a:avLst/>
            <a:gdLst>
              <a:gd name="connsiteX0" fmla="*/ 1213945 w 1213945"/>
              <a:gd name="connsiteY0" fmla="*/ 788276 h 788276"/>
              <a:gd name="connsiteX1" fmla="*/ 1008993 w 1213945"/>
              <a:gd name="connsiteY1" fmla="*/ 756745 h 788276"/>
              <a:gd name="connsiteX2" fmla="*/ 599089 w 1213945"/>
              <a:gd name="connsiteY2" fmla="*/ 693683 h 788276"/>
              <a:gd name="connsiteX3" fmla="*/ 394138 w 1213945"/>
              <a:gd name="connsiteY3" fmla="*/ 504497 h 788276"/>
              <a:gd name="connsiteX4" fmla="*/ 599089 w 1213945"/>
              <a:gd name="connsiteY4" fmla="*/ 126124 h 788276"/>
              <a:gd name="connsiteX5" fmla="*/ 394138 w 1213945"/>
              <a:gd name="connsiteY5" fmla="*/ 63062 h 788276"/>
              <a:gd name="connsiteX6" fmla="*/ 204952 w 1213945"/>
              <a:gd name="connsiteY6" fmla="*/ 204952 h 788276"/>
              <a:gd name="connsiteX7" fmla="*/ 0 w 1213945"/>
              <a:gd name="connsiteY7" fmla="*/ 0 h 78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3945" h="788276">
                <a:moveTo>
                  <a:pt x="1213945" y="788276"/>
                </a:moveTo>
                <a:lnTo>
                  <a:pt x="1008993" y="756745"/>
                </a:lnTo>
                <a:lnTo>
                  <a:pt x="599089" y="693683"/>
                </a:lnTo>
                <a:lnTo>
                  <a:pt x="394138" y="504497"/>
                </a:lnTo>
                <a:lnTo>
                  <a:pt x="599089" y="126124"/>
                </a:lnTo>
                <a:lnTo>
                  <a:pt x="394138" y="63062"/>
                </a:lnTo>
                <a:lnTo>
                  <a:pt x="204952" y="204952"/>
                </a:lnTo>
                <a:lnTo>
                  <a:pt x="0" y="0"/>
                </a:lnTo>
              </a:path>
            </a:pathLst>
          </a:custGeom>
          <a:noFill/>
          <a:ln w="57150">
            <a:solidFill>
              <a:srgbClr val="0000FF"/>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p:cNvSpPr txBox="1"/>
          <p:nvPr/>
        </p:nvSpPr>
        <p:spPr>
          <a:xfrm>
            <a:off x="5653861" y="4016097"/>
            <a:ext cx="646331" cy="276999"/>
          </a:xfrm>
          <a:prstGeom prst="rect">
            <a:avLst/>
          </a:prstGeom>
          <a:solidFill>
            <a:schemeClr val="bg1"/>
          </a:solidFill>
          <a:ln>
            <a:solidFill>
              <a:srgbClr val="0000FF"/>
            </a:solidFill>
            <a:prstDash val="solid"/>
          </a:ln>
        </p:spPr>
        <p:txBody>
          <a:bodyPr wrap="none" rtlCol="0">
            <a:spAutoFit/>
          </a:bodyPr>
          <a:lstStyle/>
          <a:p>
            <a:r>
              <a:rPr kumimoji="1" lang="ja-JP" altLang="en-US" sz="1200" b="1" dirty="0" smtClean="0">
                <a:solidFill>
                  <a:srgbClr val="0000FF"/>
                </a:solidFill>
                <a:latin typeface="HGSｺﾞｼｯｸM" panose="020B0600000000000000" pitchFamily="50" charset="-128"/>
                <a:ea typeface="HGSｺﾞｼｯｸM" panose="020B0600000000000000" pitchFamily="50" charset="-128"/>
                <a:cs typeface="Meiryo UI" panose="020B0604030504040204" pitchFamily="50" charset="-128"/>
              </a:rPr>
              <a:t>迂回路</a:t>
            </a:r>
          </a:p>
        </p:txBody>
      </p:sp>
      <p:sp>
        <p:nvSpPr>
          <p:cNvPr id="19" name="タイトル 1"/>
          <p:cNvSpPr>
            <a:spLocks noGrp="1"/>
          </p:cNvSpPr>
          <p:nvPr>
            <p:ph type="title"/>
          </p:nvPr>
        </p:nvSpPr>
        <p:spPr>
          <a:xfrm>
            <a:off x="457200" y="228600"/>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４．規制区間の範囲の見直し</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２）検討事例</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4228625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76</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■規制範囲の見直しの必要性</a:t>
            </a:r>
            <a:endParaRPr lang="ja-JP" altLang="ja-JP" dirty="0"/>
          </a:p>
        </p:txBody>
      </p:sp>
      <p:sp>
        <p:nvSpPr>
          <p:cNvPr id="14" name="正方形/長方形 13"/>
          <p:cNvSpPr/>
          <p:nvPr/>
        </p:nvSpPr>
        <p:spPr>
          <a:xfrm>
            <a:off x="1319514" y="1556792"/>
            <a:ext cx="7284934" cy="4478149"/>
          </a:xfrm>
          <a:prstGeom prst="rect">
            <a:avLst/>
          </a:prstGeom>
        </p:spPr>
        <p:txBody>
          <a:bodyPr wrap="square">
            <a:spAutoFit/>
          </a:bodyPr>
          <a:lstStyle/>
          <a:p>
            <a:pPr marL="285750" indent="-285750">
              <a:buFont typeface="Wingdings" panose="05000000000000000000" pitchFamily="2" charset="2"/>
              <a:buChar char="Ø"/>
            </a:pPr>
            <a:r>
              <a:rPr lang="ja-JP" altLang="en-US" dirty="0" smtClean="0"/>
              <a:t>現状</a:t>
            </a:r>
            <a:endParaRPr lang="en-US" altLang="ja-JP" dirty="0" smtClean="0"/>
          </a:p>
          <a:p>
            <a:pPr marL="355600" indent="-355600">
              <a:spcAft>
                <a:spcPts val="600"/>
              </a:spcAft>
            </a:pPr>
            <a:r>
              <a:rPr lang="ja-JP" altLang="en-US" dirty="0"/>
              <a:t>　</a:t>
            </a:r>
            <a:r>
              <a:rPr lang="ja-JP" altLang="en-US" dirty="0" smtClean="0"/>
              <a:t>○規制区間</a:t>
            </a:r>
            <a:r>
              <a:rPr lang="en-US" altLang="ja-JP" dirty="0" smtClean="0"/>
              <a:t>1.5km</a:t>
            </a:r>
            <a:r>
              <a:rPr lang="ja-JP" altLang="en-US" dirty="0" smtClean="0"/>
              <a:t>のうち、南側</a:t>
            </a:r>
            <a:r>
              <a:rPr lang="en-US" altLang="ja-JP" dirty="0" smtClean="0"/>
              <a:t>800m</a:t>
            </a:r>
            <a:r>
              <a:rPr lang="ja-JP" altLang="en-US" dirty="0" smtClean="0"/>
              <a:t>は山側斜面に面していない。また、川側には一部擁壁区間があるものの、防災カルテによる監視が必要な箇所がない。</a:t>
            </a:r>
            <a:endParaRPr lang="en-US" altLang="ja-JP" dirty="0" smtClean="0"/>
          </a:p>
          <a:p>
            <a:pPr marL="355600" indent="-355600">
              <a:spcAft>
                <a:spcPts val="600"/>
              </a:spcAft>
            </a:pPr>
            <a:r>
              <a:rPr lang="ja-JP" altLang="en-US" dirty="0"/>
              <a:t>　</a:t>
            </a:r>
            <a:r>
              <a:rPr lang="ja-JP" altLang="en-US" dirty="0" smtClean="0"/>
              <a:t>○上記南側区間には、民家が密集しており、周辺住民の帰宅に支障が生じるなど、住民サービスの低下が発生している。</a:t>
            </a:r>
            <a:endParaRPr lang="en-US" altLang="ja-JP" dirty="0" smtClean="0"/>
          </a:p>
          <a:p>
            <a:pPr marL="355600" indent="-355600"/>
            <a:r>
              <a:rPr lang="ja-JP" altLang="en-US" dirty="0"/>
              <a:t>　</a:t>
            </a:r>
            <a:r>
              <a:rPr lang="ja-JP" altLang="en-US" dirty="0" smtClean="0"/>
              <a:t>○同区間に接続する迂回路が使用できず、道路サービスの低下が発生している</a:t>
            </a:r>
            <a:endParaRPr lang="en-US" altLang="ja-JP" dirty="0"/>
          </a:p>
          <a:p>
            <a:pPr marL="355600" indent="-355600"/>
            <a:endParaRPr lang="en-US" altLang="ja-JP" dirty="0" smtClean="0">
              <a:solidFill>
                <a:srgbClr val="FF0000"/>
              </a:solidFill>
            </a:endParaRPr>
          </a:p>
          <a:p>
            <a:pPr marL="355600" indent="-355600"/>
            <a:endParaRPr lang="en-US" altLang="ja-JP" dirty="0" smtClean="0"/>
          </a:p>
          <a:p>
            <a:pPr marL="355600" indent="-355600"/>
            <a:endParaRPr lang="en-US" altLang="ja-JP" dirty="0" smtClean="0"/>
          </a:p>
          <a:p>
            <a:pPr marL="355600" indent="-355600">
              <a:spcAft>
                <a:spcPts val="600"/>
              </a:spcAft>
            </a:pPr>
            <a:r>
              <a:rPr lang="ja-JP" altLang="en-US" dirty="0"/>
              <a:t>　○平成２７年度の道路防災点検に</a:t>
            </a:r>
            <a:r>
              <a:rPr lang="ja-JP" altLang="en-US" dirty="0" smtClean="0"/>
              <a:t>よる「要対策箇所」及び「</a:t>
            </a:r>
            <a:r>
              <a:rPr lang="ja-JP" altLang="en-US" dirty="0"/>
              <a:t>カルテ対応箇所」が</a:t>
            </a:r>
            <a:r>
              <a:rPr lang="ja-JP" altLang="en-US" dirty="0" smtClean="0"/>
              <a:t>ない。</a:t>
            </a:r>
            <a:endParaRPr lang="en-US" altLang="ja-JP" dirty="0" smtClean="0"/>
          </a:p>
          <a:p>
            <a:pPr marL="355600" indent="-355600"/>
            <a:r>
              <a:rPr lang="ja-JP" altLang="en-US" dirty="0"/>
              <a:t>　</a:t>
            </a:r>
            <a:r>
              <a:rPr lang="ja-JP" altLang="en-US" dirty="0" smtClean="0"/>
              <a:t>○通</a:t>
            </a:r>
            <a:r>
              <a:rPr lang="ja-JP" altLang="en-US" dirty="0"/>
              <a:t>行規制区間の範囲の見直しに伴い、一定のサービス向上が</a:t>
            </a:r>
            <a:r>
              <a:rPr lang="ja-JP" altLang="en-US" dirty="0" smtClean="0"/>
              <a:t>見込まれる。</a:t>
            </a:r>
            <a:endParaRPr lang="en-US" altLang="ja-JP" dirty="0"/>
          </a:p>
        </p:txBody>
      </p:sp>
      <p:sp>
        <p:nvSpPr>
          <p:cNvPr id="15" name="下矢印 14"/>
          <p:cNvSpPr/>
          <p:nvPr/>
        </p:nvSpPr>
        <p:spPr>
          <a:xfrm>
            <a:off x="3881570" y="4077072"/>
            <a:ext cx="1914566" cy="360040"/>
          </a:xfrm>
          <a:prstGeom prst="downArrow">
            <a:avLst>
              <a:gd name="adj1" fmla="val 50000"/>
              <a:gd name="adj2" fmla="val 66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４．規制区間の範囲の見直し</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２）検討事例</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756785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77</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a:t>■規制</a:t>
            </a:r>
            <a:r>
              <a:rPr lang="ja-JP" altLang="en-US" dirty="0" smtClean="0"/>
              <a:t>範囲の見直しの必要性</a:t>
            </a:r>
            <a:endParaRPr lang="ja-JP" altLang="ja-JP" dirty="0"/>
          </a:p>
        </p:txBody>
      </p:sp>
      <p:sp>
        <p:nvSpPr>
          <p:cNvPr id="14" name="正方形/長方形 13"/>
          <p:cNvSpPr/>
          <p:nvPr/>
        </p:nvSpPr>
        <p:spPr>
          <a:xfrm>
            <a:off x="1319514" y="1484784"/>
            <a:ext cx="7284934" cy="4939814"/>
          </a:xfrm>
          <a:prstGeom prst="rect">
            <a:avLst/>
          </a:prstGeom>
        </p:spPr>
        <p:txBody>
          <a:bodyPr wrap="square">
            <a:spAutoFit/>
          </a:bodyPr>
          <a:lstStyle/>
          <a:p>
            <a:pPr marL="285750" indent="-285750">
              <a:buFont typeface="Wingdings" panose="05000000000000000000" pitchFamily="2" charset="2"/>
              <a:buChar char="Ø"/>
            </a:pPr>
            <a:r>
              <a:rPr lang="ja-JP" altLang="en-US" dirty="0" smtClean="0"/>
              <a:t>現地</a:t>
            </a:r>
            <a:r>
              <a:rPr lang="ja-JP" altLang="en-US" dirty="0"/>
              <a:t>に</a:t>
            </a:r>
            <a:r>
              <a:rPr lang="ja-JP" altLang="en-US" dirty="0" smtClean="0"/>
              <a:t>おける状況</a:t>
            </a:r>
            <a:endParaRPr lang="en-US" altLang="ja-JP" dirty="0" smtClean="0"/>
          </a:p>
          <a:p>
            <a:pPr marL="355600" indent="-355600">
              <a:spcAft>
                <a:spcPts val="600"/>
              </a:spcAft>
            </a:pPr>
            <a:r>
              <a:rPr lang="ja-JP" altLang="en-US" dirty="0"/>
              <a:t>　</a:t>
            </a:r>
            <a:r>
              <a:rPr lang="ja-JP" altLang="en-US" dirty="0" smtClean="0"/>
              <a:t>○同規制区間の規制基準の見直しにかかる現地確認に併せて、規制範囲の見直しについて、安全性等に関する意見を頂戴した。</a:t>
            </a:r>
            <a:endParaRPr lang="en-US" altLang="ja-JP" dirty="0" smtClean="0"/>
          </a:p>
          <a:p>
            <a:pPr marL="355600" indent="-355600">
              <a:spcAft>
                <a:spcPts val="600"/>
              </a:spcAft>
            </a:pPr>
            <a:endParaRPr lang="en-US" altLang="ja-JP" dirty="0" smtClean="0"/>
          </a:p>
          <a:p>
            <a:pPr marL="355600" indent="-355600">
              <a:spcAft>
                <a:spcPts val="600"/>
              </a:spcAft>
            </a:pPr>
            <a:endParaRPr lang="en-US" altLang="ja-JP" dirty="0" smtClean="0"/>
          </a:p>
          <a:p>
            <a:pPr marL="355600" indent="-355600">
              <a:spcAft>
                <a:spcPts val="600"/>
              </a:spcAft>
            </a:pPr>
            <a:endParaRPr lang="en-US" altLang="ja-JP" dirty="0"/>
          </a:p>
          <a:p>
            <a:pPr marL="355600" indent="-355600">
              <a:spcAft>
                <a:spcPts val="600"/>
              </a:spcAft>
            </a:pPr>
            <a:endParaRPr lang="en-US" altLang="ja-JP" dirty="0" smtClean="0"/>
          </a:p>
          <a:p>
            <a:pPr marL="355600" indent="-355600">
              <a:spcAft>
                <a:spcPts val="600"/>
              </a:spcAft>
            </a:pPr>
            <a:endParaRPr lang="en-US" altLang="ja-JP" dirty="0"/>
          </a:p>
          <a:p>
            <a:pPr marL="355600" indent="-355600">
              <a:spcAft>
                <a:spcPts val="600"/>
              </a:spcAft>
            </a:pPr>
            <a:endParaRPr lang="en-US" altLang="ja-JP" dirty="0" smtClean="0"/>
          </a:p>
          <a:p>
            <a:pPr marL="355600" indent="-355600">
              <a:spcAft>
                <a:spcPts val="600"/>
              </a:spcAft>
            </a:pPr>
            <a:endParaRPr lang="en-US" altLang="ja-JP" dirty="0"/>
          </a:p>
          <a:p>
            <a:pPr marL="355600" indent="-355600">
              <a:spcAft>
                <a:spcPts val="600"/>
              </a:spcAft>
            </a:pPr>
            <a:endParaRPr lang="en-US" altLang="ja-JP" dirty="0"/>
          </a:p>
          <a:p>
            <a:pPr marL="355600" indent="-355600">
              <a:spcAft>
                <a:spcPts val="600"/>
              </a:spcAft>
            </a:pPr>
            <a:r>
              <a:rPr lang="ja-JP" altLang="en-US" dirty="0" smtClean="0"/>
              <a:t>　○規制区間の</a:t>
            </a:r>
            <a:r>
              <a:rPr lang="en-US" altLang="ja-JP" dirty="0" smtClean="0"/>
              <a:t>1.5km</a:t>
            </a:r>
            <a:r>
              <a:rPr lang="ja-JP" altLang="en-US" dirty="0" smtClean="0"/>
              <a:t>のうち、南側</a:t>
            </a:r>
            <a:r>
              <a:rPr lang="en-US" altLang="ja-JP" dirty="0" smtClean="0"/>
              <a:t>800m</a:t>
            </a:r>
            <a:r>
              <a:rPr lang="ja-JP" altLang="en-US" dirty="0" smtClean="0"/>
              <a:t>については、現時点において、防災上、異常気象時における規制の必要性は低く、通行規制に伴う道路サービスの低下は、不合理と思料される。現地状況に応じて、規制区間の延長の見直しを検討することは意義がある。</a:t>
            </a:r>
            <a:endParaRPr lang="en-US" altLang="ja-JP" dirty="0" smtClean="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420888"/>
            <a:ext cx="3521162" cy="264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2420888"/>
            <a:ext cx="3547179" cy="2663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４．規制区間の範囲の見直し</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２）検討事例</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707417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78</a:t>
            </a:fld>
            <a:endParaRPr kumimoji="1" lang="ja-JP" altLang="en-US"/>
          </a:p>
        </p:txBody>
      </p:sp>
      <p:sp>
        <p:nvSpPr>
          <p:cNvPr id="7" name="テキスト ボックス 6"/>
          <p:cNvSpPr txBox="1"/>
          <p:nvPr/>
        </p:nvSpPr>
        <p:spPr>
          <a:xfrm>
            <a:off x="1187624" y="3068960"/>
            <a:ext cx="7195167" cy="2123658"/>
          </a:xfrm>
          <a:prstGeom prst="rect">
            <a:avLst/>
          </a:prstGeom>
          <a:noFill/>
          <a:ln>
            <a:solidFill>
              <a:schemeClr val="tx1"/>
            </a:solidFill>
            <a:prstDash val="dash"/>
          </a:ln>
        </p:spPr>
        <p:txBody>
          <a:bodyPr wrap="square" rtlCol="0">
            <a:spAutoFit/>
          </a:bodyPr>
          <a:lstStyle/>
          <a:p>
            <a:pPr marL="457200" indent="-457200">
              <a:buFont typeface="Wingdings" panose="05000000000000000000" pitchFamily="2" charset="2"/>
              <a:buChar char="Ø"/>
            </a:pP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平成２７年度の道路防災点検による「要対策箇所」及び「カルテ対応箇所</a:t>
            </a:r>
            <a:r>
              <a:rPr lang="en-US" altLang="ja-JP" sz="2000" b="1" baseline="30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」がないこと。</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spcBef>
                <a:spcPts val="1200"/>
              </a:spcBef>
              <a:buFont typeface="Wingdings" panose="05000000000000000000" pitchFamily="2" charset="2"/>
              <a:buChar char="Ø"/>
            </a:pP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通行規制区間の範囲</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見直しに伴い、一定のサービス向上が見込まれること。</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623888" indent="-174625">
              <a:spcBef>
                <a:spcPts val="1200"/>
              </a:spcBef>
            </a:pP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防災カルテを作成し、原則</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年に</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回の簡易点検を行うなど経過観察を行う箇所</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テキスト ボックス 7"/>
          <p:cNvSpPr txBox="1"/>
          <p:nvPr/>
        </p:nvSpPr>
        <p:spPr>
          <a:xfrm>
            <a:off x="1043607" y="1412776"/>
            <a:ext cx="7339183" cy="1569660"/>
          </a:xfrm>
          <a:prstGeom prst="rect">
            <a:avLst/>
          </a:prstGeom>
          <a:noFill/>
          <a:ln>
            <a:noFill/>
            <a:prstDash val="dash"/>
          </a:ln>
        </p:spPr>
        <p:txBody>
          <a:bodyPr wrap="square" rtlCol="0">
            <a:spAutoFit/>
          </a:bodyPr>
          <a:lstStyle/>
          <a:p>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　一連の異常</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気象</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時</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通行</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規制区間のうち、一部区間において、次の２条件を満たすものについて、随時、通行規制区間の範囲の見直しを実施することができる。</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４．規制区間の範囲の見直し</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a:t>
            </a:r>
            <a:r>
              <a:rPr lang="ja-JP" altLang="en-US" sz="2700" dirty="0">
                <a:latin typeface="HGSｺﾞｼｯｸM" panose="020B0600000000000000" pitchFamily="50" charset="-128"/>
                <a:ea typeface="HGSｺﾞｼｯｸM" panose="020B0600000000000000" pitchFamily="50" charset="-128"/>
              </a:rPr>
              <a:t>大阪府における運用方針</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4200567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79</a:t>
            </a:fld>
            <a:endParaRPr kumimoji="1" lang="ja-JP" altLang="en-US"/>
          </a:p>
        </p:txBody>
      </p:sp>
      <p:sp>
        <p:nvSpPr>
          <p:cNvPr id="6" name="タイトル 1"/>
          <p:cNvSpPr>
            <a:spLocks noGrp="1"/>
          </p:cNvSpPr>
          <p:nvPr>
            <p:ph type="title"/>
          </p:nvPr>
        </p:nvSpPr>
        <p:spPr>
          <a:xfrm>
            <a:off x="457200" y="188640"/>
            <a:ext cx="8229600"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．まとめ</a:t>
            </a:r>
            <a:r>
              <a:rPr lang="ja-JP" altLang="en-US" sz="2800" dirty="0">
                <a:latin typeface="HGSｺﾞｼｯｸM" panose="020B0600000000000000" pitchFamily="50" charset="-128"/>
                <a:ea typeface="HGSｺﾞｼｯｸM" panose="020B0600000000000000" pitchFamily="50" charset="-128"/>
              </a:rPr>
              <a:t>（審議いただきたい事項）</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7" name="テキスト ボックス 6"/>
          <p:cNvSpPr txBox="1"/>
          <p:nvPr/>
        </p:nvSpPr>
        <p:spPr>
          <a:xfrm>
            <a:off x="971599" y="1618922"/>
            <a:ext cx="7488833" cy="3724096"/>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規制区間の解除（緩和）の方針について</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現地確認の実施結果について</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規制区間の範囲の見直しについて</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2592260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smtClean="0">
                <a:latin typeface="+mn-ea"/>
              </a:rPr>
              <a:t>資料５－１</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8</a:t>
            </a:fld>
            <a:endParaRPr kumimoji="1" lang="ja-JP" altLang="en-US" dirty="0"/>
          </a:p>
        </p:txBody>
      </p:sp>
      <p:sp>
        <p:nvSpPr>
          <p:cNvPr id="5" name="テキスト ボックス 4"/>
          <p:cNvSpPr txBox="1"/>
          <p:nvPr/>
        </p:nvSpPr>
        <p:spPr>
          <a:xfrm>
            <a:off x="100233"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①　見直し対象区間</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（要対策箇所）</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821" y="1916832"/>
            <a:ext cx="8064896" cy="3108543"/>
          </a:xfrm>
          <a:prstGeom prst="rect">
            <a:avLst/>
          </a:prstGeom>
          <a:noFill/>
          <a:ln>
            <a:noFill/>
            <a:prstDash val="dash"/>
          </a:ln>
        </p:spPr>
        <p:txBody>
          <a:bodyPr wrap="square" rtlCol="0">
            <a:spAutoFit/>
          </a:bodyPr>
          <a:lstStyle/>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平成２７年度の道路防災点検による、</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要対策箇所の対策工が完了</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した区間。</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２７年度の道路防災点検において、</a:t>
            </a:r>
            <a:r>
              <a:rPr lang="ja-JP" altLang="en-US" sz="28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要対策箇所が存在しない</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区間</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上記２つの区間において、関係者</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３</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の理解が得られ、</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道路管理者（土木事務所）として、必要と判断</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する区間。</a:t>
            </a:r>
            <a:endParaRPr lang="en-US" altLang="ja-JP"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テキスト ボックス 9"/>
          <p:cNvSpPr txBox="1"/>
          <p:nvPr/>
        </p:nvSpPr>
        <p:spPr>
          <a:xfrm>
            <a:off x="539552" y="5117122"/>
            <a:ext cx="8064896" cy="400110"/>
          </a:xfrm>
          <a:prstGeom prst="rect">
            <a:avLst/>
          </a:prstGeom>
          <a:noFill/>
          <a:ln>
            <a:noFill/>
            <a:prstDash val="dash"/>
          </a:ln>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３：地元市町村、沿道住民、所轄警察署など</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タイトル 1"/>
          <p:cNvSpPr>
            <a:spLocks noGrp="1"/>
          </p:cNvSpPr>
          <p:nvPr>
            <p:ph type="title"/>
          </p:nvPr>
        </p:nvSpPr>
        <p:spPr>
          <a:xfrm>
            <a:off x="457200" y="228600"/>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２．規制区間の解除（緩和）の方針</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3100" dirty="0" smtClean="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２）</a:t>
            </a:r>
            <a:r>
              <a:rPr lang="ja-JP" altLang="en-US" sz="2700" dirty="0">
                <a:latin typeface="HGSｺﾞｼｯｸM" panose="020B0600000000000000" pitchFamily="50" charset="-128"/>
                <a:ea typeface="HGSｺﾞｼｯｸM" panose="020B0600000000000000" pitchFamily="50" charset="-128"/>
              </a:rPr>
              <a:t>大阪府における</a:t>
            </a:r>
            <a:r>
              <a:rPr lang="ja-JP" altLang="en-US" sz="2700" dirty="0" smtClean="0">
                <a:latin typeface="HGSｺﾞｼｯｸM" panose="020B0600000000000000" pitchFamily="50" charset="-128"/>
                <a:ea typeface="HGSｺﾞｼｯｸM" panose="020B0600000000000000" pitchFamily="50" charset="-128"/>
              </a:rPr>
              <a:t>運用方針（解説）</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790241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smtClean="0">
                <a:latin typeface="+mn-ea"/>
              </a:rPr>
              <a:t>資料５－１</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9</a:t>
            </a:fld>
            <a:endParaRPr kumimoji="1" lang="ja-JP" altLang="en-US" dirty="0"/>
          </a:p>
        </p:txBody>
      </p:sp>
      <p:sp>
        <p:nvSpPr>
          <p:cNvPr id="11" name="テキスト ボックス 10"/>
          <p:cNvSpPr txBox="1"/>
          <p:nvPr/>
        </p:nvSpPr>
        <p:spPr>
          <a:xfrm>
            <a:off x="108269"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②　規制基準雨量の設定緩和</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（追加対策と経験雨量）</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テキスト ボックス 11"/>
          <p:cNvSpPr txBox="1"/>
          <p:nvPr/>
        </p:nvSpPr>
        <p:spPr>
          <a:xfrm>
            <a:off x="531785" y="1934248"/>
            <a:ext cx="8064896" cy="3108543"/>
          </a:xfrm>
          <a:prstGeom prst="rect">
            <a:avLst/>
          </a:prstGeom>
          <a:noFill/>
          <a:ln>
            <a:noFill/>
            <a:prstDash val="dash"/>
          </a:ln>
        </p:spPr>
        <p:txBody>
          <a:bodyPr wrap="square" rtlCol="0">
            <a:spAutoFit/>
          </a:bodyPr>
          <a:lstStyle/>
          <a:p>
            <a:pPr marL="457200" indent="-457200">
              <a:buFont typeface="Arial" panose="020B0604020202020204" pitchFamily="34" charset="0"/>
              <a:buChar char="•"/>
            </a:pP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学識</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経験者</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よる現地</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確認を行い、追加対策の必要性の有無について判定する。</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追加対策</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が必要な場合は、速やかに対策工を行う。</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過去</a:t>
            </a:r>
            <a: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年間において、現行の規制基準雨量以上で</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災害の無かった経験最大雨量を基</a:t>
            </a:r>
            <a:r>
              <a:rPr lang="ja-JP" altLang="en-US" sz="28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、規制基準雨量を引上げ</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４</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、設定緩和する。</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552" y="5085184"/>
            <a:ext cx="8064896" cy="1015663"/>
          </a:xfrm>
          <a:prstGeom prst="rect">
            <a:avLst/>
          </a:prstGeom>
          <a:noFill/>
          <a:ln>
            <a:noFill/>
            <a:prstDash val="dash"/>
          </a:ln>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４：観測の不確実性と降雨による影響を考慮した慎重な設定と</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なるよう、基準雨量区分で、現行ランクから３ランク</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60㎜</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）を超える設定緩和は行わない。</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タイトル 1"/>
          <p:cNvSpPr>
            <a:spLocks noGrp="1"/>
          </p:cNvSpPr>
          <p:nvPr>
            <p:ph type="title"/>
          </p:nvPr>
        </p:nvSpPr>
        <p:spPr>
          <a:xfrm>
            <a:off x="457200" y="228600"/>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２．規制区間の解除（緩和）の方針</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3100" dirty="0" smtClean="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２）</a:t>
            </a:r>
            <a:r>
              <a:rPr lang="ja-JP" altLang="en-US" sz="2700" dirty="0">
                <a:latin typeface="HGSｺﾞｼｯｸM" panose="020B0600000000000000" pitchFamily="50" charset="-128"/>
                <a:ea typeface="HGSｺﾞｼｯｸM" panose="020B0600000000000000" pitchFamily="50" charset="-128"/>
              </a:rPr>
              <a:t>大阪府における</a:t>
            </a:r>
            <a:r>
              <a:rPr lang="ja-JP" altLang="en-US" sz="2700" dirty="0" smtClean="0">
                <a:latin typeface="HGSｺﾞｼｯｸM" panose="020B0600000000000000" pitchFamily="50" charset="-128"/>
                <a:ea typeface="HGSｺﾞｼｯｸM" panose="020B0600000000000000" pitchFamily="50" charset="-128"/>
              </a:rPr>
              <a:t>運用方針（解説）</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093527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txDef>
      <a:spPr>
        <a:noFill/>
        <a:ln>
          <a:solidFill>
            <a:schemeClr val="tx1"/>
          </a:solidFill>
          <a:prstDash val="solid"/>
        </a:ln>
      </a:spPr>
      <a:bodyPr wrap="square" rtlCol="0">
        <a:spAutoFit/>
      </a:bodyPr>
      <a:lstStyle>
        <a:defPPr marL="457200" indent="-457200">
          <a:buFont typeface="Wingdings" panose="05000000000000000000" pitchFamily="2" charset="2"/>
          <a:buChar char="l"/>
          <a:defRPr sz="2800" dirty="0" smtClean="0">
            <a:latin typeface="HGSｺﾞｼｯｸM" panose="020B0600000000000000" pitchFamily="50" charset="-128"/>
            <a:ea typeface="HGSｺﾞｼｯｸM" panose="020B0600000000000000" pitchFamily="50" charset="-128"/>
            <a:cs typeface="Meiryo UI" panose="020B0604030504040204"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21139</TotalTime>
  <Words>3841</Words>
  <Application>Microsoft Office PowerPoint</Application>
  <PresentationFormat>画面に合わせる (4:3)</PresentationFormat>
  <Paragraphs>1173</Paragraphs>
  <Slides>79</Slides>
  <Notes>54</Notes>
  <HiddenSlides>55</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79</vt:i4>
      </vt:variant>
    </vt:vector>
  </HeadingPairs>
  <TitlesOfParts>
    <vt:vector size="81" baseType="lpstr">
      <vt:lpstr>アース</vt:lpstr>
      <vt:lpstr>Picture</vt:lpstr>
      <vt:lpstr>PowerPoint プレゼンテーション</vt:lpstr>
      <vt:lpstr>PowerPoint プレゼンテーション</vt:lpstr>
      <vt:lpstr>１．はじめに 　１）検討の方向性 ～H27年度第1回技術審議会資料より～</vt:lpstr>
      <vt:lpstr>１．はじめに 　２）国土交通省通知</vt:lpstr>
      <vt:lpstr>１．はじめに 　３）考え方のイメージ</vt:lpstr>
      <vt:lpstr>２．規制区間の解除（緩和）の方針 　１）大阪府における運用方針</vt:lpstr>
      <vt:lpstr>２．規制区間の解除（緩和）の方針 　２）大阪府における運用方針（解説）</vt:lpstr>
      <vt:lpstr>２．規制区間の解除（緩和）の方針 　２）大阪府における運用方針（解説）</vt:lpstr>
      <vt:lpstr>２．規制区間の解除（緩和）の方針 　２）大阪府における運用方針（解説）</vt:lpstr>
      <vt:lpstr>２．規制区間の解除（緩和）の方針 　２）大阪府における運用方針（解説）</vt:lpstr>
      <vt:lpstr>２．規制区間の解除（緩和）の方針 　２）大阪府における運用方針（解説）</vt:lpstr>
      <vt:lpstr>２．規制区間の解除（緩和）の方針 　２）大阪府における運用方針（解説）</vt:lpstr>
      <vt:lpstr>２．規制区間の解除（緩和）の方針 　３）大阪府における運用方針（運用フロー）</vt:lpstr>
      <vt:lpstr>３．現地確認の実施 　１）現地確認を実施した区間</vt:lpstr>
      <vt:lpstr>３．現地確認の実施 　２）現地確認の実施概要</vt:lpstr>
      <vt:lpstr>３．現地確認の実施 　２）現地確認の実施概要</vt:lpstr>
      <vt:lpstr>３．現地確認の実施 　２）現地確認の実施概要</vt:lpstr>
      <vt:lpstr>３．現地確認の実施 　３）現地確認結果（園部能勢線）</vt:lpstr>
      <vt:lpstr>３．現地確認の実施 　３）現地確認結果（園部能勢線）</vt:lpstr>
      <vt:lpstr>３．現地確認の実施 　３）現地確認結果（園部能勢線）</vt:lpstr>
      <vt:lpstr>３．現地確認の実施 　３）現地確認結果（園部能勢線）</vt:lpstr>
      <vt:lpstr>３．現地確認の実施 　３）現地確認結果（園部能勢線）</vt:lpstr>
      <vt:lpstr>３．現地確認の実施 　３）現地確認結果（園部能勢線）</vt:lpstr>
      <vt:lpstr>３．現地確認の実施 　３）現地確認結果（園部能勢線）</vt:lpstr>
      <vt:lpstr>３．現地確認の実施 　３）現地確認結果（園部能勢線）</vt:lpstr>
      <vt:lpstr>３．現地確認の実施 　３）現地確認結果（園部能勢線）</vt:lpstr>
      <vt:lpstr>３．現地確認の実施 　４）現地確認結果（茨木能勢線）</vt:lpstr>
      <vt:lpstr>３．現地確認の実施 　４）現地確認結果（茨木能勢線）</vt:lpstr>
      <vt:lpstr>３．現地確認の実施 　４）現地確認結果（茨木能勢線）</vt:lpstr>
      <vt:lpstr>３．現地確認の実施 　４）現地確認結果（茨木能勢線）</vt:lpstr>
      <vt:lpstr>３．現地確認の実施 　４）現地確認結果（茨木能勢線）</vt:lpstr>
      <vt:lpstr>３．現地確認の実施 　４）現地確認結果（茨木能勢線）</vt:lpstr>
      <vt:lpstr>３．現地確認の実施 　４）現地確認結果（茨木能勢線）</vt:lpstr>
      <vt:lpstr>３．現地確認の実施 　５）現地確認結果（国道423号）</vt:lpstr>
      <vt:lpstr>３．現地確認の実施 　５）現地確認結果（国道423号）</vt:lpstr>
      <vt:lpstr>３．現地確認の実施 　５）現地確認結果（国道423号）</vt:lpstr>
      <vt:lpstr>３．現地確認の実施 　５）現地確認結果（国道423号）</vt:lpstr>
      <vt:lpstr>３．現地確認の実施 　５）現地確認結果（国道423号）</vt:lpstr>
      <vt:lpstr>３．現地確認の実施 　５）現地確認結果（国道423号）</vt:lpstr>
      <vt:lpstr>３．現地確認の実施 　５）現地確認結果（国道423号）</vt:lpstr>
      <vt:lpstr>３．現地確認の実施 　５）現地確認結果（国道423号）</vt:lpstr>
      <vt:lpstr>３．現地確認の実施 　５）現地確認結果（国道423号）</vt:lpstr>
      <vt:lpstr>３．現地確認の実施 　５）現地確認結果（国道423号）</vt:lpstr>
      <vt:lpstr>３．現地確認の実施 　５）現地確認結果（国道423号）</vt:lpstr>
      <vt:lpstr>３．現地確認の実施 　５）現地確認結果（国道423号）</vt:lpstr>
      <vt:lpstr>３．現地確認の実施 　６）現地確認結果（中垣内南田原線）</vt:lpstr>
      <vt:lpstr>３．現地確認の実施 　６）現地確認結果（中垣内南田原線）</vt:lpstr>
      <vt:lpstr>３．現地確認の実施 　６）現地確認結果（中垣内南田原線）</vt:lpstr>
      <vt:lpstr>３．現地確認の実施 　６）現地確認結果（中垣内南田原線）</vt:lpstr>
      <vt:lpstr>３．現地確認の実施 　６）現地確認結果（中垣内南田原線）</vt:lpstr>
      <vt:lpstr>３．現地確認の実施 　６）現地確認結果（中垣内南田原線）</vt:lpstr>
      <vt:lpstr>３．現地確認の実施 　６）現地確認結果（中垣内南田原線）</vt:lpstr>
      <vt:lpstr>３．現地確認の実施 　６）現地確認結果（中垣内南田原線）</vt:lpstr>
      <vt:lpstr>３．現地確認の実施 　６）現地確認結果（中垣内南田原線）</vt:lpstr>
      <vt:lpstr>３．現地確認の実施 　６）現地確認結果（中垣内南田原線）</vt:lpstr>
      <vt:lpstr>３．現地確認の実施 　７）現地確認結果（岸和田港塔原線）</vt:lpstr>
      <vt:lpstr>３．現地確認の実施 　７）現地確認結果（岸和田港塔原線）</vt:lpstr>
      <vt:lpstr>３．現地確認の実施 　７）現地確認結果（岸和田港塔原線）</vt:lpstr>
      <vt:lpstr>３．現地確認の実施 　７）現地確認結果（岸和田港塔原線）</vt:lpstr>
      <vt:lpstr>３．現地確認の実施 　７）現地確認結果（岸和田港塔原線）</vt:lpstr>
      <vt:lpstr>３．現地確認の実施 　７）現地確認結果（岸和田港塔原線）</vt:lpstr>
      <vt:lpstr>３．現地確認の実施 　７）現地確認結果（岸和田港塔原線）</vt:lpstr>
      <vt:lpstr>３．現地確認の実施 　７）現地確認結果（岸和田港塔原線）</vt:lpstr>
      <vt:lpstr>３．現地確認の実施 　７）現地確認結果（岸和田港塔原線）</vt:lpstr>
      <vt:lpstr>３．現地確認の実施 　７）現地確認結果（岸和田港塔原線）</vt:lpstr>
      <vt:lpstr>３．現地確認の実施 　８）現地確認結果（岸和田牛滝山貝塚線）</vt:lpstr>
      <vt:lpstr>３．現地確認の実施 　８）現地確認結果（岸和田牛滝山貝塚線）</vt:lpstr>
      <vt:lpstr>３．現地確認の実施 　８）現地確認結果（岸和田牛滝山貝塚線）</vt:lpstr>
      <vt:lpstr>３．現地確認の実施 　８）現地確認結果（岸和田牛滝山貝塚線）</vt:lpstr>
      <vt:lpstr>３．現地確認の実施 　８）現地確認結果（岸和田牛滝山貝塚線）</vt:lpstr>
      <vt:lpstr>３．現地確認の実施 　８）現地確認結果（岸和田牛滝山貝塚線）</vt:lpstr>
      <vt:lpstr>３．現地確認の実施 　８）現地確認結果（岸和田牛滝山貝塚線）</vt:lpstr>
      <vt:lpstr>３．現地確認の実施 　９）現地確認結果（まとめ）</vt:lpstr>
      <vt:lpstr>４．規制区間の範囲の見直し 　１）検討概要</vt:lpstr>
      <vt:lpstr>４．規制区間の範囲の見直し 　２）検討事例</vt:lpstr>
      <vt:lpstr>４．規制区間の範囲の見直し 　２）検討事例</vt:lpstr>
      <vt:lpstr>４．規制区間の範囲の見直し 　２）検討事例</vt:lpstr>
      <vt:lpstr>４．規制区間の範囲の見直し 　３）大阪府における運用方針</vt:lpstr>
      <vt:lpstr>５．まとめ（審議いただきたい事項）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903</cp:revision>
  <cp:lastPrinted>2017-03-23T06:37:33Z</cp:lastPrinted>
  <dcterms:created xsi:type="dcterms:W3CDTF">2015-11-17T02:43:53Z</dcterms:created>
  <dcterms:modified xsi:type="dcterms:W3CDTF">2017-03-26T23:59:19Z</dcterms:modified>
</cp:coreProperties>
</file>