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32" r:id="rId1"/>
  </p:sldMasterIdLst>
  <p:notesMasterIdLst>
    <p:notesMasterId r:id="rId77"/>
  </p:notesMasterIdLst>
  <p:sldIdLst>
    <p:sldId id="256" r:id="rId2"/>
    <p:sldId id="561" r:id="rId3"/>
    <p:sldId id="562" r:id="rId4"/>
    <p:sldId id="563" r:id="rId5"/>
    <p:sldId id="564" r:id="rId6"/>
    <p:sldId id="565" r:id="rId7"/>
    <p:sldId id="566" r:id="rId8"/>
    <p:sldId id="567" r:id="rId9"/>
    <p:sldId id="568" r:id="rId10"/>
    <p:sldId id="569" r:id="rId11"/>
    <p:sldId id="570" r:id="rId12"/>
    <p:sldId id="571" r:id="rId13"/>
    <p:sldId id="572" r:id="rId14"/>
    <p:sldId id="573" r:id="rId15"/>
    <p:sldId id="574" r:id="rId16"/>
    <p:sldId id="575" r:id="rId17"/>
    <p:sldId id="576" r:id="rId18"/>
    <p:sldId id="577" r:id="rId19"/>
    <p:sldId id="578" r:id="rId20"/>
    <p:sldId id="579" r:id="rId21"/>
    <p:sldId id="580" r:id="rId22"/>
    <p:sldId id="581" r:id="rId23"/>
    <p:sldId id="582" r:id="rId24"/>
    <p:sldId id="583" r:id="rId25"/>
    <p:sldId id="584" r:id="rId26"/>
    <p:sldId id="585" r:id="rId27"/>
    <p:sldId id="587" r:id="rId28"/>
    <p:sldId id="588" r:id="rId29"/>
    <p:sldId id="589" r:id="rId30"/>
    <p:sldId id="590" r:id="rId31"/>
    <p:sldId id="591" r:id="rId32"/>
    <p:sldId id="592" r:id="rId33"/>
    <p:sldId id="593" r:id="rId34"/>
    <p:sldId id="594" r:id="rId35"/>
    <p:sldId id="595" r:id="rId36"/>
    <p:sldId id="596" r:id="rId37"/>
    <p:sldId id="597" r:id="rId38"/>
    <p:sldId id="598" r:id="rId39"/>
    <p:sldId id="466" r:id="rId40"/>
    <p:sldId id="476" r:id="rId41"/>
    <p:sldId id="477" r:id="rId42"/>
    <p:sldId id="478" r:id="rId43"/>
    <p:sldId id="479" r:id="rId44"/>
    <p:sldId id="480" r:id="rId45"/>
    <p:sldId id="481" r:id="rId46"/>
    <p:sldId id="482" r:id="rId47"/>
    <p:sldId id="483" r:id="rId48"/>
    <p:sldId id="484" r:id="rId49"/>
    <p:sldId id="485" r:id="rId50"/>
    <p:sldId id="487" r:id="rId51"/>
    <p:sldId id="538" r:id="rId52"/>
    <p:sldId id="536" r:id="rId53"/>
    <p:sldId id="488" r:id="rId54"/>
    <p:sldId id="489" r:id="rId55"/>
    <p:sldId id="490" r:id="rId56"/>
    <p:sldId id="491" r:id="rId57"/>
    <p:sldId id="492" r:id="rId58"/>
    <p:sldId id="493" r:id="rId59"/>
    <p:sldId id="494" r:id="rId60"/>
    <p:sldId id="539" r:id="rId61"/>
    <p:sldId id="540" r:id="rId62"/>
    <p:sldId id="541" r:id="rId63"/>
    <p:sldId id="544" r:id="rId64"/>
    <p:sldId id="546" r:id="rId65"/>
    <p:sldId id="548" r:id="rId66"/>
    <p:sldId id="550" r:id="rId67"/>
    <p:sldId id="552" r:id="rId68"/>
    <p:sldId id="554" r:id="rId69"/>
    <p:sldId id="557" r:id="rId70"/>
    <p:sldId id="558" r:id="rId71"/>
    <p:sldId id="600" r:id="rId72"/>
    <p:sldId id="601" r:id="rId73"/>
    <p:sldId id="602" r:id="rId74"/>
    <p:sldId id="506" r:id="rId75"/>
    <p:sldId id="599" r:id="rId7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3" clrIdx="0"/>
  <p:cmAuthor id="1" name="谷　直彦" initials="谷　直彦"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7350" autoAdjust="0"/>
  </p:normalViewPr>
  <p:slideViewPr>
    <p:cSldViewPr>
      <p:cViewPr varScale="1">
        <p:scale>
          <a:sx n="108" d="100"/>
          <a:sy n="108" d="100"/>
        </p:scale>
        <p:origin x="1602"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36039;&#26009;\30&#28857;&#20197;&#19978;&#12392;&#12394;&#12427;&#27211;&#26753;&#12398;&#20998;&#26512;%20&#12288;&#12383;&#12417;&#12375;2.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os1fsv005\DFS\kyoryo\49&#26399;\RD-161055%20&#22823;&#38442;&#24220;&#37117;&#24066;&#22522;&#30436;&#26045;&#35373;&#38263;&#23551;&#21629;&#21270;&#35336;&#30011;\08%20&#31038;&#20869;&#20316;&#26989;\01%20&#23529;&#35696;&#20250;&#36039;&#26009;&#20316;&#25104;\H2811&#12288;&#25277;&#20986;&#12373;&#12428;&#12427;&#27211;&#26753;&#12398;&#20670;&#21521;\H281121%20&#25552;&#20986;&#36039;&#26009;\161121_&#12300;&#23558;&#26469;&#12398;&#26356;&#26032;&#21028;&#23450;&#27211;&#26753;&#25968;&#12301;.xlsx" TargetMode="External"/><Relationship Id="rId2" Type="http://schemas.microsoft.com/office/2011/relationships/chartColorStyle" Target="colors1.xml"/><Relationship Id="rId1" Type="http://schemas.microsoft.com/office/2011/relationships/chartStyle" Target="style1.xml"/></Relationships>
</file>

<file path=ppt/charts/_rels/chart11.xml.rels><?xml version="1.0" encoding="UTF-8" standalone="yes"?>
<Relationships xmlns="http://schemas.openxmlformats.org/package/2006/relationships"><Relationship Id="rId3" Type="http://schemas.openxmlformats.org/officeDocument/2006/relationships/oleObject" Target="file:///\\os1fsv005\DFS\kyoryo\49&#26399;\RD-161055%20&#22823;&#38442;&#24220;&#37117;&#24066;&#22522;&#30436;&#26045;&#35373;&#38263;&#23551;&#21629;&#21270;&#35336;&#30011;\08%20&#31038;&#20869;&#20316;&#26989;\01%20&#23529;&#35696;&#20250;&#36039;&#26009;&#20316;&#25104;\H2811&#12288;&#25277;&#20986;&#12373;&#12428;&#12427;&#27211;&#26753;&#12398;&#20670;&#21521;\&#20581;&#20840;&#24230;&#12398;&#20998;&#26512;(&#29694;&#22312;)_RC&#27211;&#20998;&#26512;.xlsx" TargetMode="External"/><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3" Type="http://schemas.openxmlformats.org/officeDocument/2006/relationships/oleObject" Target="file:///\\os1fsv005\DFS\kyoryo\49&#26399;\RD-161055%20&#22823;&#38442;&#24220;&#37117;&#24066;&#22522;&#30436;&#26045;&#35373;&#38263;&#23551;&#21629;&#21270;&#35336;&#30011;\08%20&#31038;&#20869;&#20316;&#26989;\01%20&#23529;&#35696;&#20250;&#36039;&#26009;&#20316;&#25104;\H2811&#12288;&#25277;&#20986;&#12373;&#12428;&#12427;&#27211;&#26753;&#12398;&#20670;&#21521;\&#20581;&#20840;&#24230;&#12398;&#20998;&#26512;(&#29694;&#22312;).xlsx" TargetMode="External"/><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oleObject" Target="file:///\\os1fsv005\DFS\kyoryo\49&#26399;\RD-161055%20&#22823;&#38442;&#24220;&#37117;&#24066;&#22522;&#30436;&#26045;&#35373;&#38263;&#23551;&#21629;&#21270;&#35336;&#30011;\08%20&#31038;&#20869;&#20316;&#26989;\01%20&#23529;&#35696;&#20250;&#36039;&#26009;&#20316;&#25104;\H2811&#12288;&#25277;&#20986;&#12373;&#12428;&#12427;&#27211;&#26753;&#12398;&#20670;&#21521;\&#12414;&#12392;&#12417;&#12398;&#27083;&#24819;\&#65288;&#20877;&#26908;&#35342;&#65289;55&#27211;&#12398;&#12522;&#12473;&#12488;%20_&#12464;&#12521;&#12501;&#20316;&#25104;.xlsx" TargetMode="External"/><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oleObject" Target="file:///\\os1fsv005\DFS\kyoryo\49&#26399;\RD-161055%20&#22823;&#38442;&#24220;&#37117;&#24066;&#22522;&#30436;&#26045;&#35373;&#38263;&#23551;&#21629;&#21270;&#35336;&#30011;\08%20&#31038;&#20869;&#20316;&#26989;\01%20&#23529;&#35696;&#20250;&#36039;&#26009;&#20316;&#25104;\H2811%20&#25277;&#20986;&#12373;&#12428;&#12427;&#27211;&#26753;&#12398;&#20670;&#21521;\&#12414;&#12392;&#12417;&#12398;&#27083;&#24819;\&#65288;&#20877;&#26908;&#35342;&#65289;55&#27211;&#12398;&#12522;&#12473;&#12488;%20_&#12464;&#12521;&#12501;&#20316;&#25104;.xlsx" TargetMode="External"/><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20-%20&#12467;&#12500;&#1254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os1fsv005\DFS\kyoryo\49&#26399;\RD-161055%20&#22823;&#38442;&#24220;&#37117;&#24066;&#22522;&#30436;&#26045;&#35373;&#38263;&#23551;&#21629;&#21270;&#35336;&#30011;\08%20&#31038;&#20869;&#20316;&#26989;\10%20&#23529;&#35696;&#20250;&#36039;&#26009;&#20316;&#25104;\H280928\&#26908;&#35342;_&#24615;&#33021;&#20302;&#19979;&#35413;&#20385;&#25351;&#27161;(&#39640;&#40802;&#27211;)&#12288;70&#24180;&#20197;&#19978;&#8594;100&#24180;&#20197;&#19978;&#12395;&#22793;&#26356;\30&#28857;&#20197;&#19978;&#12392;&#12394;&#12427;&#27211;&#26753;&#12398;&#20998;&#26512;(&#29694;&#22312;&#12539;&#23558;&#26469;)_&#21508;&#22823;&#38917;&#30446;10&#28857;&#20197;&#1997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'健全度の割合(現在)'!$X$2255</c:f>
              <c:strCache>
                <c:ptCount val="1"/>
                <c:pt idx="0">
                  <c:v>健全度≦70</c:v>
                </c:pt>
              </c:strCache>
            </c:strRef>
          </c:tx>
          <c:spPr>
            <a:solidFill>
              <a:srgbClr val="FF0000">
                <a:alpha val="40000"/>
              </a:srgbClr>
            </a:solidFill>
            <a:ln w="19050">
              <a:solidFill>
                <a:srgbClr val="FF5050"/>
              </a:solidFill>
            </a:ln>
            <a:effectLst/>
          </c:spPr>
          <c:invertIfNegative val="0"/>
          <c:dLbls>
            <c:spPr>
              <a:solidFill>
                <a:schemeClr val="bg1">
                  <a:alpha val="6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00000"/>
                    </a:solidFill>
                    <a:latin typeface="+mn-lt"/>
                    <a:ea typeface="+mn-ea"/>
                    <a:cs typeface="+mn-cs"/>
                  </a:defRPr>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'健全度の割合(現在)'!$Y$2253:$AA$2253</c:f>
              <c:strCache>
                <c:ptCount val="3"/>
                <c:pt idx="0">
                  <c:v>59年以下</c:v>
                </c:pt>
                <c:pt idx="1">
                  <c:v>60～69年</c:v>
                </c:pt>
                <c:pt idx="2">
                  <c:v>70年以上</c:v>
                </c:pt>
              </c:strCache>
            </c:strRef>
          </c:cat>
          <c:val>
            <c:numRef>
              <c:f>'健全度の割合(現在)'!$Y$2255:$AA$2255</c:f>
              <c:numCache>
                <c:formatCode>0.0_ </c:formatCode>
                <c:ptCount val="3"/>
                <c:pt idx="0">
                  <c:v>28.915662650602407</c:v>
                </c:pt>
                <c:pt idx="1">
                  <c:v>28.187919463087248</c:v>
                </c:pt>
                <c:pt idx="2">
                  <c:v>29.707112970711297</c:v>
                </c:pt>
              </c:numCache>
            </c:numRef>
          </c:val>
          <c:extLst xmlns:c16r2="http://schemas.microsoft.com/office/drawing/2015/06/chart">
            <c:ext xmlns:c16="http://schemas.microsoft.com/office/drawing/2014/chart" uri="{C3380CC4-5D6E-409C-BE32-E72D297353CC}">
              <c16:uniqueId val="{00000000-45C7-488F-9D52-557DEFA3F0BE}"/>
            </c:ext>
          </c:extLst>
        </c:ser>
        <c:ser>
          <c:idx val="0"/>
          <c:order val="1"/>
          <c:tx>
            <c:strRef>
              <c:f>'健全度の割合(現在)'!$X$2254</c:f>
              <c:strCache>
                <c:ptCount val="1"/>
                <c:pt idx="0">
                  <c:v>70＜健全度</c:v>
                </c:pt>
              </c:strCache>
            </c:strRef>
          </c:tx>
          <c:spPr>
            <a:pattFill prst="ltDnDiag">
              <a:fgClr>
                <a:srgbClr val="00B0F0"/>
              </a:fgClr>
              <a:bgClr>
                <a:schemeClr val="bg1"/>
              </a:bgClr>
            </a:pattFill>
            <a:ln w="19050">
              <a:solidFill>
                <a:srgbClr val="0070C0"/>
              </a:solidFill>
            </a:ln>
            <a:effectLst/>
          </c:spPr>
          <c:invertIfNegative val="0"/>
          <c:dLbls>
            <c:spPr>
              <a:solidFill>
                <a:schemeClr val="bg1">
                  <a:alpha val="6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'健全度の割合(現在)'!$Y$2253:$AA$2253</c:f>
              <c:strCache>
                <c:ptCount val="3"/>
                <c:pt idx="0">
                  <c:v>59年以下</c:v>
                </c:pt>
                <c:pt idx="1">
                  <c:v>60～69年</c:v>
                </c:pt>
                <c:pt idx="2">
                  <c:v>70年以上</c:v>
                </c:pt>
              </c:strCache>
            </c:strRef>
          </c:cat>
          <c:val>
            <c:numRef>
              <c:f>'健全度の割合(現在)'!$Y$2254:$AA$2254</c:f>
              <c:numCache>
                <c:formatCode>0.0_ </c:formatCode>
                <c:ptCount val="3"/>
                <c:pt idx="0">
                  <c:v>71.0843373493976</c:v>
                </c:pt>
                <c:pt idx="1">
                  <c:v>71.812080536912745</c:v>
                </c:pt>
                <c:pt idx="2">
                  <c:v>70.292887029288693</c:v>
                </c:pt>
              </c:numCache>
            </c:numRef>
          </c:val>
          <c:extLst xmlns:c16r2="http://schemas.microsoft.com/office/drawing/2015/06/chart">
            <c:ext xmlns:c16="http://schemas.microsoft.com/office/drawing/2014/chart" uri="{C3380CC4-5D6E-409C-BE32-E72D297353CC}">
              <c16:uniqueId val="{00000001-45C7-488F-9D52-557DEFA3F0BE}"/>
            </c:ext>
          </c:extLst>
        </c:ser>
        <c:dLbls>
          <c:showLegendKey val="0"/>
          <c:showVal val="0"/>
          <c:showCatName val="0"/>
          <c:showSerName val="0"/>
          <c:showPercent val="0"/>
          <c:showBubbleSize val="0"/>
        </c:dLbls>
        <c:gapWidth val="150"/>
        <c:overlap val="100"/>
        <c:axId val="1004115728"/>
        <c:axId val="1004116120"/>
      </c:barChart>
      <c:catAx>
        <c:axId val="100411572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004116120"/>
        <c:crosses val="autoZero"/>
        <c:auto val="1"/>
        <c:lblAlgn val="ctr"/>
        <c:lblOffset val="100"/>
        <c:noMultiLvlLbl val="0"/>
      </c:catAx>
      <c:valAx>
        <c:axId val="1004116120"/>
        <c:scaling>
          <c:orientation val="minMax"/>
          <c:max val="100"/>
        </c:scaling>
        <c:delete val="0"/>
        <c:axPos val="l"/>
        <c:majorGridlines>
          <c:spPr>
            <a:ln w="3175" cap="flat" cmpd="sng" algn="ctr">
              <a:solidFill>
                <a:schemeClr val="bg1">
                  <a:lumMod val="85000"/>
                </a:schemeClr>
              </a:solidFill>
              <a:prstDash val="sysDot"/>
              <a:round/>
            </a:ln>
            <a:effectLst/>
          </c:spPr>
        </c:majorGridlines>
        <c:numFmt formatCode="General"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1004115728"/>
        <c:crosses val="autoZero"/>
        <c:crossBetween val="between"/>
        <c:majorUnit val="50"/>
      </c:valAx>
      <c:spPr>
        <a:solidFill>
          <a:schemeClr val="bg1"/>
        </a:solid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9625978857828"/>
          <c:y val="3.243973835106876E-2"/>
          <c:w val="0.81409106610112592"/>
          <c:h val="0.85856274078934025"/>
        </c:manualLayout>
      </c:layout>
      <c:lineChart>
        <c:grouping val="standard"/>
        <c:varyColors val="0"/>
        <c:ser>
          <c:idx val="0"/>
          <c:order val="0"/>
          <c:tx>
            <c:strRef>
              <c:f>'[161121_「将来の更新判定橋梁数」.xlsx]H160921_資料1-1使用グラフ'!$C$27</c:f>
              <c:strCache>
                <c:ptCount val="1"/>
                <c:pt idx="0">
                  <c:v>閾値40点+各小項目10点以上</c:v>
                </c:pt>
              </c:strCache>
            </c:strRef>
          </c:tx>
          <c:spPr>
            <a:ln w="19050" cap="rnd">
              <a:solidFill>
                <a:srgbClr val="0070C0"/>
              </a:solidFill>
              <a:round/>
            </a:ln>
            <a:effectLst/>
          </c:spPr>
          <c:marker>
            <c:symbol val="circle"/>
            <c:size val="5"/>
            <c:spPr>
              <a:solidFill>
                <a:schemeClr val="bg1"/>
              </a:solidFill>
              <a:ln w="19050">
                <a:solidFill>
                  <a:srgbClr val="0070C0"/>
                </a:solidFill>
              </a:ln>
              <a:effectLst/>
            </c:spPr>
          </c:marker>
          <c:dLbls>
            <c:dLbl>
              <c:idx val="0"/>
              <c:layout>
                <c:manualLayout>
                  <c:x val="-4.8576964954994625E-2"/>
                  <c:y val="-1.585829466931772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77A-4C6F-9292-CC2EFFCA3D20}"/>
                </c:ext>
                <c:ext xmlns:c15="http://schemas.microsoft.com/office/drawing/2012/chart" uri="{CE6537A1-D6FC-4f65-9D91-7224C49458BB}">
                  <c15:layout/>
                </c:ext>
              </c:extLst>
            </c:dLbl>
            <c:dLbl>
              <c:idx val="1"/>
              <c:layout>
                <c:manualLayout>
                  <c:x val="-3.8230433548180009E-2"/>
                  <c:y val="-4.310216917731015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77A-4C6F-9292-CC2EFFCA3D20}"/>
                </c:ext>
                <c:ext xmlns:c15="http://schemas.microsoft.com/office/drawing/2012/chart" uri="{CE6537A1-D6FC-4f65-9D91-7224C49458BB}">
                  <c15:layout/>
                </c:ext>
              </c:extLst>
            </c:dLbl>
            <c:dLbl>
              <c:idx val="2"/>
              <c:layout>
                <c:manualLayout>
                  <c:x val="-4.3403699251587317E-2"/>
                  <c:y val="-4.310216917731015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77A-4C6F-9292-CC2EFFCA3D20}"/>
                </c:ext>
                <c:ext xmlns:c15="http://schemas.microsoft.com/office/drawing/2012/chart" uri="{CE6537A1-D6FC-4f65-9D91-7224C49458BB}">
                  <c15:layout/>
                </c:ext>
              </c:extLst>
            </c:dLbl>
            <c:dLbl>
              <c:idx val="3"/>
              <c:layout>
                <c:manualLayout>
                  <c:x val="-4.0817066399883757E-2"/>
                  <c:y val="-4.310216917731015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77A-4C6F-9292-CC2EFFCA3D20}"/>
                </c:ext>
                <c:ext xmlns:c15="http://schemas.microsoft.com/office/drawing/2012/chart" uri="{CE6537A1-D6FC-4f65-9D91-7224C49458BB}">
                  <c15:layout/>
                </c:ext>
              </c:extLst>
            </c:dLbl>
            <c:dLbl>
              <c:idx val="4"/>
              <c:layout>
                <c:manualLayout>
                  <c:x val="-3.8230433548180009E-2"/>
                  <c:y val="-4.310216917731015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77A-4C6F-9292-CC2EFFCA3D20}"/>
                </c:ext>
                <c:ext xmlns:c15="http://schemas.microsoft.com/office/drawing/2012/chart" uri="{CE6537A1-D6FC-4f65-9D91-7224C49458BB}">
                  <c15:layout/>
                </c:ext>
              </c:extLst>
            </c:dLbl>
            <c:dLbl>
              <c:idx val="5"/>
              <c:layout>
                <c:manualLayout>
                  <c:x val="-4.0817066399883757E-2"/>
                  <c:y val="-4.764281492864222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77A-4C6F-9292-CC2EFFCA3D20}"/>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70C0"/>
                    </a:solidFill>
                    <a:latin typeface="+mn-lt"/>
                    <a:ea typeface="+mn-ea"/>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'[161121_「将来の更新判定橋梁数」.xlsx]H160921_資料1-1使用グラフ'!$D$26:$I$26</c:f>
              <c:numCache>
                <c:formatCode>General</c:formatCode>
                <c:ptCount val="6"/>
                <c:pt idx="0">
                  <c:v>0</c:v>
                </c:pt>
                <c:pt idx="1">
                  <c:v>10</c:v>
                </c:pt>
                <c:pt idx="2">
                  <c:v>20</c:v>
                </c:pt>
                <c:pt idx="3">
                  <c:v>30</c:v>
                </c:pt>
                <c:pt idx="4">
                  <c:v>40</c:v>
                </c:pt>
                <c:pt idx="5">
                  <c:v>50</c:v>
                </c:pt>
              </c:numCache>
            </c:numRef>
          </c:cat>
          <c:val>
            <c:numRef>
              <c:f>'[161121_「将来の更新判定橋梁数」.xlsx]H160921_資料1-1使用グラフ'!$D$27:$I$27</c:f>
              <c:numCache>
                <c:formatCode>General</c:formatCode>
                <c:ptCount val="6"/>
                <c:pt idx="0">
                  <c:v>2</c:v>
                </c:pt>
                <c:pt idx="1">
                  <c:v>3</c:v>
                </c:pt>
                <c:pt idx="2">
                  <c:v>3</c:v>
                </c:pt>
                <c:pt idx="3">
                  <c:v>3</c:v>
                </c:pt>
                <c:pt idx="4">
                  <c:v>3</c:v>
                </c:pt>
                <c:pt idx="5">
                  <c:v>3</c:v>
                </c:pt>
              </c:numCache>
            </c:numRef>
          </c:val>
          <c:smooth val="0"/>
          <c:extLst xmlns:c16r2="http://schemas.microsoft.com/office/drawing/2015/06/chart">
            <c:ext xmlns:c16="http://schemas.microsoft.com/office/drawing/2014/chart" uri="{C3380CC4-5D6E-409C-BE32-E72D297353CC}">
              <c16:uniqueId val="{00000006-D77A-4C6F-9292-CC2EFFCA3D20}"/>
            </c:ext>
          </c:extLst>
        </c:ser>
        <c:ser>
          <c:idx val="1"/>
          <c:order val="1"/>
          <c:tx>
            <c:strRef>
              <c:f>'[161121_「将来の更新判定橋梁数」.xlsx]H160921_資料1-1使用グラフ'!$C$28</c:f>
              <c:strCache>
                <c:ptCount val="1"/>
                <c:pt idx="0">
                  <c:v>閾値30点+各小項目10点以上</c:v>
                </c:pt>
              </c:strCache>
            </c:strRef>
          </c:tx>
          <c:spPr>
            <a:ln w="19050" cap="rnd">
              <a:solidFill>
                <a:srgbClr val="00B050"/>
              </a:solidFill>
              <a:prstDash val="sysDash"/>
              <a:round/>
            </a:ln>
            <a:effectLst/>
          </c:spPr>
          <c:marker>
            <c:symbol val="circle"/>
            <c:size val="5"/>
            <c:spPr>
              <a:solidFill>
                <a:srgbClr val="00B050"/>
              </a:solidFill>
              <a:ln w="19050">
                <a:solidFill>
                  <a:srgbClr val="00B050"/>
                </a:solidFill>
                <a:prstDash val="solid"/>
              </a:ln>
              <a:effectLst/>
            </c:spPr>
          </c:marker>
          <c:dLbls>
            <c:dLbl>
              <c:idx val="0"/>
              <c:layout>
                <c:manualLayout>
                  <c:x val="-4.6042064760325047E-3"/>
                  <c:y val="-3.856152342597799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77A-4C6F-9292-CC2EFFCA3D20}"/>
                </c:ext>
                <c:ext xmlns:c15="http://schemas.microsoft.com/office/drawing/2012/chart" uri="{CE6537A1-D6FC-4f65-9D91-7224C49458BB}">
                  <c15:layout/>
                </c:ext>
              </c:extLst>
            </c:dLbl>
            <c:dLbl>
              <c:idx val="1"/>
              <c:layout>
                <c:manualLayout>
                  <c:x val="-1.7537370734550774E-2"/>
                  <c:y val="-5.672410643130636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77A-4C6F-9292-CC2EFFCA3D20}"/>
                </c:ext>
                <c:ext xmlns:c15="http://schemas.microsoft.com/office/drawing/2012/chart" uri="{CE6537A1-D6FC-4f65-9D91-7224C49458BB}">
                  <c15:layout/>
                </c:ext>
              </c:extLst>
            </c:dLbl>
            <c:dLbl>
              <c:idx val="2"/>
              <c:layout>
                <c:manualLayout>
                  <c:x val="-1.7537370734550774E-2"/>
                  <c:y val="-5.672410643130636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D77A-4C6F-9292-CC2EFFCA3D20}"/>
                </c:ext>
                <c:ext xmlns:c15="http://schemas.microsoft.com/office/drawing/2012/chart" uri="{CE6537A1-D6FC-4f65-9D91-7224C49458BB}">
                  <c15:layout/>
                </c:ext>
              </c:extLst>
            </c:dLbl>
            <c:dLbl>
              <c:idx val="3"/>
              <c:layout>
                <c:manualLayout>
                  <c:x val="-1.4923445851183477E-2"/>
                  <c:y val="-5.713347961124921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D77A-4C6F-9292-CC2EFFCA3D20}"/>
                </c:ext>
                <c:ext xmlns:c15="http://schemas.microsoft.com/office/drawing/2012/chart" uri="{CE6537A1-D6FC-4f65-9D91-7224C49458BB}">
                  <c15:layout/>
                </c:ext>
              </c:extLst>
            </c:dLbl>
            <c:dLbl>
              <c:idx val="4"/>
              <c:layout>
                <c:manualLayout>
                  <c:x val="-1.7537370734550774E-2"/>
                  <c:y val="-5.672410643130636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D77A-4C6F-9292-CC2EFFCA3D20}"/>
                </c:ext>
                <c:ext xmlns:c15="http://schemas.microsoft.com/office/drawing/2012/chart" uri="{CE6537A1-D6FC-4f65-9D91-7224C49458BB}">
                  <c15:layout/>
                </c:ext>
              </c:extLst>
            </c:dLbl>
            <c:dLbl>
              <c:idx val="5"/>
              <c:layout>
                <c:manualLayout>
                  <c:x val="-1.4950737882847216E-2"/>
                  <c:y val="-6.126475218263836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D77A-4C6F-9292-CC2EFFCA3D20}"/>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B050"/>
                    </a:solidFill>
                    <a:latin typeface="+mn-lt"/>
                    <a:ea typeface="+mn-ea"/>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'[161121_「将来の更新判定橋梁数」.xlsx]H160921_資料1-1使用グラフ'!$D$26:$I$26</c:f>
              <c:numCache>
                <c:formatCode>General</c:formatCode>
                <c:ptCount val="6"/>
                <c:pt idx="0">
                  <c:v>0</c:v>
                </c:pt>
                <c:pt idx="1">
                  <c:v>10</c:v>
                </c:pt>
                <c:pt idx="2">
                  <c:v>20</c:v>
                </c:pt>
                <c:pt idx="3">
                  <c:v>30</c:v>
                </c:pt>
                <c:pt idx="4">
                  <c:v>40</c:v>
                </c:pt>
                <c:pt idx="5">
                  <c:v>50</c:v>
                </c:pt>
              </c:numCache>
            </c:numRef>
          </c:cat>
          <c:val>
            <c:numRef>
              <c:f>'[161121_「将来の更新判定橋梁数」.xlsx]H160921_資料1-1使用グラフ'!$D$28:$I$28</c:f>
              <c:numCache>
                <c:formatCode>General</c:formatCode>
                <c:ptCount val="6"/>
                <c:pt idx="0">
                  <c:v>3</c:v>
                </c:pt>
                <c:pt idx="1">
                  <c:v>3</c:v>
                </c:pt>
                <c:pt idx="2">
                  <c:v>3</c:v>
                </c:pt>
                <c:pt idx="3">
                  <c:v>3</c:v>
                </c:pt>
                <c:pt idx="4">
                  <c:v>3</c:v>
                </c:pt>
                <c:pt idx="5">
                  <c:v>3</c:v>
                </c:pt>
              </c:numCache>
            </c:numRef>
          </c:val>
          <c:smooth val="0"/>
          <c:extLst xmlns:c16r2="http://schemas.microsoft.com/office/drawing/2015/06/chart">
            <c:ext xmlns:c16="http://schemas.microsoft.com/office/drawing/2014/chart" uri="{C3380CC4-5D6E-409C-BE32-E72D297353CC}">
              <c16:uniqueId val="{0000000D-D77A-4C6F-9292-CC2EFFCA3D20}"/>
            </c:ext>
          </c:extLst>
        </c:ser>
        <c:ser>
          <c:idx val="2"/>
          <c:order val="2"/>
          <c:tx>
            <c:strRef>
              <c:f>'[161121_「将来の更新判定橋梁数」.xlsx]H160921_資料1-1使用グラフ'!$C$48</c:f>
              <c:strCache>
                <c:ptCount val="1"/>
                <c:pt idx="0">
                  <c:v>閾値30点+各大項目10点以上(Max)</c:v>
                </c:pt>
              </c:strCache>
            </c:strRef>
          </c:tx>
          <c:spPr>
            <a:ln w="12700" cap="rnd">
              <a:solidFill>
                <a:schemeClr val="tx1"/>
              </a:solidFill>
              <a:prstDash val="dash"/>
              <a:round/>
            </a:ln>
            <a:effectLst/>
          </c:spPr>
          <c:marker>
            <c:symbol val="x"/>
            <c:size val="5"/>
            <c:spPr>
              <a:noFill/>
              <a:ln w="19050">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'[161121_「将来の更新判定橋梁数」.xlsx]H160921_資料1-1使用グラフ'!$D$26:$I$26</c:f>
              <c:numCache>
                <c:formatCode>General</c:formatCode>
                <c:ptCount val="6"/>
                <c:pt idx="0">
                  <c:v>0</c:v>
                </c:pt>
                <c:pt idx="1">
                  <c:v>10</c:v>
                </c:pt>
                <c:pt idx="2">
                  <c:v>20</c:v>
                </c:pt>
                <c:pt idx="3">
                  <c:v>30</c:v>
                </c:pt>
                <c:pt idx="4">
                  <c:v>40</c:v>
                </c:pt>
                <c:pt idx="5">
                  <c:v>50</c:v>
                </c:pt>
              </c:numCache>
            </c:numRef>
          </c:cat>
          <c:val>
            <c:numRef>
              <c:f>'[161121_「将来の更新判定橋梁数」.xlsx]H160921_資料1-1使用グラフ'!$D$48:$I$48</c:f>
              <c:numCache>
                <c:formatCode>General</c:formatCode>
                <c:ptCount val="6"/>
                <c:pt idx="0">
                  <c:v>9</c:v>
                </c:pt>
                <c:pt idx="1">
                  <c:v>15</c:v>
                </c:pt>
                <c:pt idx="2">
                  <c:v>54</c:v>
                </c:pt>
                <c:pt idx="3">
                  <c:v>57</c:v>
                </c:pt>
                <c:pt idx="4">
                  <c:v>57</c:v>
                </c:pt>
                <c:pt idx="5">
                  <c:v>60</c:v>
                </c:pt>
              </c:numCache>
            </c:numRef>
          </c:val>
          <c:smooth val="0"/>
          <c:extLst xmlns:c16r2="http://schemas.microsoft.com/office/drawing/2015/06/chart">
            <c:ext xmlns:c16="http://schemas.microsoft.com/office/drawing/2014/chart" uri="{C3380CC4-5D6E-409C-BE32-E72D297353CC}">
              <c16:uniqueId val="{0000000E-D77A-4C6F-9292-CC2EFFCA3D20}"/>
            </c:ext>
          </c:extLst>
        </c:ser>
        <c:dLbls>
          <c:dLblPos val="t"/>
          <c:showLegendKey val="0"/>
          <c:showVal val="1"/>
          <c:showCatName val="0"/>
          <c:showSerName val="0"/>
          <c:showPercent val="0"/>
          <c:showBubbleSize val="0"/>
        </c:dLbls>
        <c:marker val="1"/>
        <c:smooth val="0"/>
        <c:axId val="685356176"/>
        <c:axId val="685356568"/>
      </c:lineChart>
      <c:catAx>
        <c:axId val="685356176"/>
        <c:scaling>
          <c:orientation val="minMax"/>
        </c:scaling>
        <c:delete val="0"/>
        <c:axPos val="b"/>
        <c:majorGridlines>
          <c:spPr>
            <a:ln w="3175" cap="flat" cmpd="sng" algn="ctr">
              <a:solidFill>
                <a:schemeClr val="bg1">
                  <a:lumMod val="85000"/>
                </a:schemeClr>
              </a:solidFill>
              <a:prstDash val="sysDot"/>
              <a:round/>
            </a:ln>
            <a:effectLst/>
          </c:spPr>
        </c:majorGridlines>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685356568"/>
        <c:crosses val="autoZero"/>
        <c:auto val="1"/>
        <c:lblAlgn val="ctr"/>
        <c:lblOffset val="100"/>
        <c:tickMarkSkip val="1"/>
        <c:noMultiLvlLbl val="0"/>
      </c:catAx>
      <c:valAx>
        <c:axId val="685356568"/>
        <c:scaling>
          <c:orientation val="minMax"/>
          <c:max val="8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685356176"/>
        <c:crosses val="autoZero"/>
        <c:crossBetween val="between"/>
        <c:majorUnit val="20"/>
      </c:valAx>
      <c:spPr>
        <a:noFill/>
        <a:ln w="12700">
          <a:solidFill>
            <a:schemeClr val="tx1"/>
          </a:solidFill>
        </a:ln>
        <a:effectLst/>
      </c:spPr>
    </c:plotArea>
    <c:plotVisOnly val="1"/>
    <c:dispBlanksAs val="zero"/>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53636685242987"/>
          <c:y val="2.5125301863205007E-2"/>
          <c:w val="0.84339080271980804"/>
          <c:h val="0.77119155822313057"/>
        </c:manualLayout>
      </c:layout>
      <c:barChart>
        <c:barDir val="col"/>
        <c:grouping val="stacked"/>
        <c:varyColors val="0"/>
        <c:ser>
          <c:idx val="0"/>
          <c:order val="0"/>
          <c:tx>
            <c:strRef>
              <c:f>橋種と健全度2_161121資料使用!$D$3</c:f>
              <c:strCache>
                <c:ptCount val="1"/>
                <c:pt idx="0">
                  <c:v>t≦70</c:v>
                </c:pt>
              </c:strCache>
            </c:strRef>
          </c:tx>
          <c:spPr>
            <a:pattFill prst="pct50">
              <a:fgClr>
                <a:srgbClr val="C00000"/>
              </a:fgClr>
              <a:bgClr>
                <a:schemeClr val="bg1"/>
              </a:bgClr>
            </a:pattFill>
            <a:ln>
              <a:solidFill>
                <a:srgbClr val="FF0000"/>
              </a:solidFill>
            </a:ln>
            <a:effectLst/>
          </c:spPr>
          <c:invertIfNegative val="0"/>
          <c:cat>
            <c:strRef>
              <c:f>橋種と健全度2_161121資料使用!$D$15:$I$15</c:f>
              <c:strCache>
                <c:ptCount val="6"/>
                <c:pt idx="0">
                  <c:v>PC橋</c:v>
                </c:pt>
                <c:pt idx="1">
                  <c:v>RC橋</c:v>
                </c:pt>
                <c:pt idx="2">
                  <c:v>鋼橋</c:v>
                </c:pt>
                <c:pt idx="3">
                  <c:v>石橋</c:v>
                </c:pt>
                <c:pt idx="4">
                  <c:v>複合橋</c:v>
                </c:pt>
                <c:pt idx="5">
                  <c:v>不明</c:v>
                </c:pt>
              </c:strCache>
            </c:strRef>
          </c:cat>
          <c:val>
            <c:numRef>
              <c:f>橋種と健全度2_161121資料使用!$D$4:$D$9</c:f>
              <c:numCache>
                <c:formatCode>General</c:formatCode>
                <c:ptCount val="6"/>
                <c:pt idx="0">
                  <c:v>99</c:v>
                </c:pt>
                <c:pt idx="1">
                  <c:v>169</c:v>
                </c:pt>
                <c:pt idx="2">
                  <c:v>207</c:v>
                </c:pt>
                <c:pt idx="3">
                  <c:v>0</c:v>
                </c:pt>
                <c:pt idx="4">
                  <c:v>68</c:v>
                </c:pt>
                <c:pt idx="5">
                  <c:v>5</c:v>
                </c:pt>
              </c:numCache>
            </c:numRef>
          </c:val>
          <c:extLst xmlns:c16r2="http://schemas.microsoft.com/office/drawing/2015/06/chart">
            <c:ext xmlns:c16="http://schemas.microsoft.com/office/drawing/2014/chart" uri="{C3380CC4-5D6E-409C-BE32-E72D297353CC}">
              <c16:uniqueId val="{00000000-E138-4925-A782-C86D38FADC55}"/>
            </c:ext>
          </c:extLst>
        </c:ser>
        <c:ser>
          <c:idx val="1"/>
          <c:order val="1"/>
          <c:tx>
            <c:strRef>
              <c:f>橋種と健全度2_161121資料使用!$E$3</c:f>
              <c:strCache>
                <c:ptCount val="1"/>
                <c:pt idx="0">
                  <c:v>70＜t</c:v>
                </c:pt>
              </c:strCache>
            </c:strRef>
          </c:tx>
          <c:spPr>
            <a:pattFill prst="ltDnDiag">
              <a:fgClr>
                <a:srgbClr val="00B0F0"/>
              </a:fgClr>
              <a:bgClr>
                <a:schemeClr val="bg1"/>
              </a:bgClr>
            </a:pattFill>
            <a:ln>
              <a:solidFill>
                <a:srgbClr val="00B0F0"/>
              </a:solidFill>
            </a:ln>
            <a:effectLst/>
          </c:spPr>
          <c:invertIfNegative val="0"/>
          <c:cat>
            <c:strRef>
              <c:f>橋種と健全度2_161121資料使用!$D$15:$I$15</c:f>
              <c:strCache>
                <c:ptCount val="6"/>
                <c:pt idx="0">
                  <c:v>PC橋</c:v>
                </c:pt>
                <c:pt idx="1">
                  <c:v>RC橋</c:v>
                </c:pt>
                <c:pt idx="2">
                  <c:v>鋼橋</c:v>
                </c:pt>
                <c:pt idx="3">
                  <c:v>石橋</c:v>
                </c:pt>
                <c:pt idx="4">
                  <c:v>複合橋</c:v>
                </c:pt>
                <c:pt idx="5">
                  <c:v>不明</c:v>
                </c:pt>
              </c:strCache>
            </c:strRef>
          </c:cat>
          <c:val>
            <c:numRef>
              <c:f>橋種と健全度2_161121資料使用!$E$4:$E$9</c:f>
              <c:numCache>
                <c:formatCode>General</c:formatCode>
                <c:ptCount val="6"/>
                <c:pt idx="0">
                  <c:v>316</c:v>
                </c:pt>
                <c:pt idx="1">
                  <c:v>355</c:v>
                </c:pt>
                <c:pt idx="2">
                  <c:v>150</c:v>
                </c:pt>
                <c:pt idx="3">
                  <c:v>3</c:v>
                </c:pt>
                <c:pt idx="4">
                  <c:v>47</c:v>
                </c:pt>
                <c:pt idx="5">
                  <c:v>10</c:v>
                </c:pt>
              </c:numCache>
            </c:numRef>
          </c:val>
          <c:extLst xmlns:c16r2="http://schemas.microsoft.com/office/drawing/2015/06/chart">
            <c:ext xmlns:c16="http://schemas.microsoft.com/office/drawing/2014/chart" uri="{C3380CC4-5D6E-409C-BE32-E72D297353CC}">
              <c16:uniqueId val="{00000001-E138-4925-A782-C86D38FADC55}"/>
            </c:ext>
          </c:extLst>
        </c:ser>
        <c:ser>
          <c:idx val="2"/>
          <c:order val="2"/>
          <c:tx>
            <c:strRef>
              <c:f>橋種と健全度2_161121資料使用!$F$3</c:f>
              <c:strCache>
                <c:ptCount val="1"/>
                <c:pt idx="0">
                  <c:v>空欄</c:v>
                </c:pt>
              </c:strCache>
            </c:strRef>
          </c:tx>
          <c:spPr>
            <a:solidFill>
              <a:schemeClr val="bg1">
                <a:lumMod val="50000"/>
              </a:schemeClr>
            </a:solidFill>
            <a:ln w="9525">
              <a:solidFill>
                <a:schemeClr val="tx1"/>
              </a:solidFill>
            </a:ln>
            <a:effectLst/>
          </c:spPr>
          <c:invertIfNegative val="0"/>
          <c:cat>
            <c:strRef>
              <c:f>橋種と健全度2_161121資料使用!$D$15:$I$15</c:f>
              <c:strCache>
                <c:ptCount val="6"/>
                <c:pt idx="0">
                  <c:v>PC橋</c:v>
                </c:pt>
                <c:pt idx="1">
                  <c:v>RC橋</c:v>
                </c:pt>
                <c:pt idx="2">
                  <c:v>鋼橋</c:v>
                </c:pt>
                <c:pt idx="3">
                  <c:v>石橋</c:v>
                </c:pt>
                <c:pt idx="4">
                  <c:v>複合橋</c:v>
                </c:pt>
                <c:pt idx="5">
                  <c:v>不明</c:v>
                </c:pt>
              </c:strCache>
            </c:strRef>
          </c:cat>
          <c:val>
            <c:numRef>
              <c:f>橋種と健全度2_161121資料使用!$F$4:$F$9</c:f>
              <c:numCache>
                <c:formatCode>General</c:formatCode>
                <c:ptCount val="6"/>
                <c:pt idx="0">
                  <c:v>2</c:v>
                </c:pt>
                <c:pt idx="1">
                  <c:v>1</c:v>
                </c:pt>
                <c:pt idx="2">
                  <c:v>0</c:v>
                </c:pt>
                <c:pt idx="3">
                  <c:v>0</c:v>
                </c:pt>
                <c:pt idx="4">
                  <c:v>0</c:v>
                </c:pt>
                <c:pt idx="5">
                  <c:v>13</c:v>
                </c:pt>
              </c:numCache>
            </c:numRef>
          </c:val>
          <c:extLst xmlns:c16r2="http://schemas.microsoft.com/office/drawing/2015/06/chart">
            <c:ext xmlns:c16="http://schemas.microsoft.com/office/drawing/2014/chart" uri="{C3380CC4-5D6E-409C-BE32-E72D297353CC}">
              <c16:uniqueId val="{00000002-E138-4925-A782-C86D38FADC55}"/>
            </c:ext>
          </c:extLst>
        </c:ser>
        <c:dLbls>
          <c:showLegendKey val="0"/>
          <c:showVal val="0"/>
          <c:showCatName val="0"/>
          <c:showSerName val="0"/>
          <c:showPercent val="0"/>
          <c:showBubbleSize val="0"/>
        </c:dLbls>
        <c:gapWidth val="150"/>
        <c:overlap val="100"/>
        <c:axId val="685357352"/>
        <c:axId val="685357744"/>
      </c:barChart>
      <c:barChart>
        <c:barDir val="col"/>
        <c:grouping val="stacked"/>
        <c:varyColors val="0"/>
        <c:ser>
          <c:idx val="3"/>
          <c:order val="3"/>
          <c:tx>
            <c:strRef>
              <c:f>橋種と健全度2_161121資料使用!$B$16</c:f>
              <c:strCache>
                <c:ptCount val="1"/>
                <c:pt idx="0">
                  <c:v>総橋数</c:v>
                </c:pt>
              </c:strCache>
            </c:strRef>
          </c:tx>
          <c:spPr>
            <a:noFill/>
            <a:ln>
              <a:noFill/>
            </a:ln>
            <a:effectLst/>
          </c:spPr>
          <c:invertIfNegative val="0"/>
          <c:dLbls>
            <c:dLbl>
              <c:idx val="0"/>
              <c:layout>
                <c:manualLayout>
                  <c:x val="-2.7963486469383848E-17"/>
                  <c:y val="-0.3132677611004330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138-4925-A782-C86D38FADC55}"/>
                </c:ext>
                <c:ext xmlns:c15="http://schemas.microsoft.com/office/drawing/2012/chart" uri="{CE6537A1-D6FC-4f65-9D91-7224C49458BB}">
                  <c15:layout/>
                </c:ext>
              </c:extLst>
            </c:dLbl>
            <c:dLbl>
              <c:idx val="1"/>
              <c:layout>
                <c:manualLayout>
                  <c:x val="0"/>
                  <c:y val="-0.3866275366490046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138-4925-A782-C86D38FADC55}"/>
                </c:ext>
                <c:ext xmlns:c15="http://schemas.microsoft.com/office/drawing/2012/chart" uri="{CE6537A1-D6FC-4f65-9D91-7224C49458BB}">
                  <c15:layout/>
                </c:ext>
              </c:extLst>
            </c:dLbl>
            <c:dLbl>
              <c:idx val="2"/>
              <c:layout>
                <c:manualLayout>
                  <c:x val="-2.760670545329115E-3"/>
                  <c:y val="-0.2954623734597596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138-4925-A782-C86D38FADC55}"/>
                </c:ext>
                <c:ext xmlns:c15="http://schemas.microsoft.com/office/drawing/2012/chart" uri="{CE6537A1-D6FC-4f65-9D91-7224C49458BB}">
                  <c15:layout/>
                </c:ext>
              </c:extLst>
            </c:dLbl>
            <c:dLbl>
              <c:idx val="3"/>
              <c:layout>
                <c:manualLayout>
                  <c:x val="-1.0121845839704611E-16"/>
                  <c:y val="-3.9350355337264581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E138-4925-A782-C86D38FADC55}"/>
                </c:ext>
                <c:ext xmlns:c15="http://schemas.microsoft.com/office/drawing/2012/chart" uri="{CE6537A1-D6FC-4f65-9D91-7224C49458BB}">
                  <c15:layout/>
                </c:ext>
              </c:extLst>
            </c:dLbl>
            <c:dLbl>
              <c:idx val="4"/>
              <c:layout>
                <c:manualLayout>
                  <c:x val="0"/>
                  <c:y val="-0.1460607118637815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138-4925-A782-C86D38FADC55}"/>
                </c:ext>
                <c:ext xmlns:c15="http://schemas.microsoft.com/office/drawing/2012/chart" uri="{CE6537A1-D6FC-4f65-9D91-7224C49458BB}">
                  <c15:layout/>
                </c:ext>
              </c:extLst>
            </c:dLbl>
            <c:dLbl>
              <c:idx val="5"/>
              <c:layout>
                <c:manualLayout>
                  <c:x val="1.1185394587753539E-16"/>
                  <c:y val="-8.7786896391096575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E138-4925-A782-C86D38FADC55}"/>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橋種と健全度2_161121資料使用!$D$15,橋種と健全度2_161121資料使用!#REF!,橋種と健全度2_161121資料使用!#REF!,橋種と健全度2_161121資料使用!$F$15,橋種と健全度2_161121資料使用!$G$15,橋種と健全度2_161121資料使用!$H$15,橋種と健全度2_161121資料使用!$I$15)</c:f>
            </c:multiLvlStrRef>
          </c:cat>
          <c:val>
            <c:numRef>
              <c:f>橋種と健全度2_161121資料使用!$D$16:$I$16</c:f>
              <c:numCache>
                <c:formatCode>General</c:formatCode>
                <c:ptCount val="6"/>
                <c:pt idx="0">
                  <c:v>417</c:v>
                </c:pt>
                <c:pt idx="1">
                  <c:v>525</c:v>
                </c:pt>
                <c:pt idx="2">
                  <c:v>357</c:v>
                </c:pt>
                <c:pt idx="3">
                  <c:v>3</c:v>
                </c:pt>
                <c:pt idx="4">
                  <c:v>115</c:v>
                </c:pt>
                <c:pt idx="5">
                  <c:v>28</c:v>
                </c:pt>
              </c:numCache>
            </c:numRef>
          </c:val>
          <c:extLst xmlns:c16r2="http://schemas.microsoft.com/office/drawing/2015/06/chart">
            <c:ext xmlns:c16="http://schemas.microsoft.com/office/drawing/2014/chart" uri="{C3380CC4-5D6E-409C-BE32-E72D297353CC}">
              <c16:uniqueId val="{00000009-E138-4925-A782-C86D38FADC55}"/>
            </c:ext>
          </c:extLst>
        </c:ser>
        <c:dLbls>
          <c:showLegendKey val="0"/>
          <c:showVal val="0"/>
          <c:showCatName val="0"/>
          <c:showSerName val="0"/>
          <c:showPercent val="0"/>
          <c:showBubbleSize val="0"/>
        </c:dLbls>
        <c:gapWidth val="150"/>
        <c:overlap val="100"/>
        <c:axId val="690812608"/>
        <c:axId val="690812216"/>
      </c:barChart>
      <c:catAx>
        <c:axId val="685357352"/>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685357744"/>
        <c:crosses val="autoZero"/>
        <c:auto val="1"/>
        <c:lblAlgn val="ctr"/>
        <c:lblOffset val="100"/>
        <c:tickMarkSkip val="10"/>
        <c:noMultiLvlLbl val="0"/>
      </c:catAx>
      <c:valAx>
        <c:axId val="685357744"/>
        <c:scaling>
          <c:orientation val="minMax"/>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solidFill>
            <a:schemeClr val="bg1"/>
          </a:solid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685357352"/>
        <c:crosses val="autoZero"/>
        <c:crossBetween val="between"/>
        <c:majorUnit val="200"/>
      </c:valAx>
      <c:valAx>
        <c:axId val="690812216"/>
        <c:scaling>
          <c:orientation val="minMax"/>
        </c:scaling>
        <c:delete val="1"/>
        <c:axPos val="r"/>
        <c:numFmt formatCode="General" sourceLinked="1"/>
        <c:majorTickMark val="out"/>
        <c:minorTickMark val="none"/>
        <c:tickLblPos val="nextTo"/>
        <c:crossAx val="690812608"/>
        <c:crosses val="max"/>
        <c:crossBetween val="between"/>
      </c:valAx>
      <c:catAx>
        <c:axId val="690812608"/>
        <c:scaling>
          <c:orientation val="minMax"/>
        </c:scaling>
        <c:delete val="1"/>
        <c:axPos val="b"/>
        <c:numFmt formatCode="General" sourceLinked="1"/>
        <c:majorTickMark val="out"/>
        <c:minorTickMark val="none"/>
        <c:tickLblPos val="nextTo"/>
        <c:crossAx val="690812216"/>
        <c:crosses val="autoZero"/>
        <c:auto val="1"/>
        <c:lblAlgn val="ctr"/>
        <c:lblOffset val="100"/>
        <c:noMultiLvlLbl val="0"/>
      </c:cat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484777722269325E-2"/>
          <c:y val="6.3727659045977908E-2"/>
          <c:w val="0.90246242365439999"/>
          <c:h val="0.52801667671385244"/>
        </c:manualLayout>
      </c:layout>
      <c:barChart>
        <c:barDir val="col"/>
        <c:grouping val="stacked"/>
        <c:varyColors val="0"/>
        <c:ser>
          <c:idx val="0"/>
          <c:order val="0"/>
          <c:tx>
            <c:strRef>
              <c:f>'橋齢と橋種と健全度　表作成'!$HI$84</c:f>
              <c:strCache>
                <c:ptCount val="1"/>
                <c:pt idx="0">
                  <c:v>健全度≦70</c:v>
                </c:pt>
              </c:strCache>
            </c:strRef>
          </c:tx>
          <c:spPr>
            <a:pattFill prst="pct50">
              <a:fgClr>
                <a:srgbClr val="FF0000"/>
              </a:fgClr>
              <a:bgClr>
                <a:schemeClr val="bg1"/>
              </a:bgClr>
            </a:pattFill>
            <a:ln w="6350">
              <a:solidFill>
                <a:srgbClr val="FF0000"/>
              </a:solidFill>
            </a:ln>
            <a:effectLst/>
          </c:spPr>
          <c:invertIfNegative val="0"/>
          <c:cat>
            <c:strRef>
              <c:f>'橋齢と橋種と健全度　表作成'!$HJ$82:$IF$82</c:f>
              <c:strCache>
                <c:ptCount val="23"/>
                <c:pt idx="0">
                  <c:v>-</c:v>
                </c:pt>
                <c:pt idx="1">
                  <c:v>M38～42</c:v>
                </c:pt>
                <c:pt idx="2">
                  <c:v>M44～T3</c:v>
                </c:pt>
                <c:pt idx="3">
                  <c:v>T4～8</c:v>
                </c:pt>
                <c:pt idx="4">
                  <c:v>T9～13</c:v>
                </c:pt>
                <c:pt idx="5">
                  <c:v>T14～S4</c:v>
                </c:pt>
                <c:pt idx="6">
                  <c:v>S5～9</c:v>
                </c:pt>
                <c:pt idx="7">
                  <c:v>S10～14</c:v>
                </c:pt>
                <c:pt idx="8">
                  <c:v>S15～19</c:v>
                </c:pt>
                <c:pt idx="9">
                  <c:v>S20～24</c:v>
                </c:pt>
                <c:pt idx="10">
                  <c:v>S25～29</c:v>
                </c:pt>
                <c:pt idx="11">
                  <c:v>S30～34</c:v>
                </c:pt>
                <c:pt idx="12">
                  <c:v>S35～39</c:v>
                </c:pt>
                <c:pt idx="13">
                  <c:v>S40～44</c:v>
                </c:pt>
                <c:pt idx="14">
                  <c:v>S45～49</c:v>
                </c:pt>
                <c:pt idx="15">
                  <c:v>S50～54</c:v>
                </c:pt>
                <c:pt idx="16">
                  <c:v>S55～59</c:v>
                </c:pt>
                <c:pt idx="17">
                  <c:v>S60～64,H1</c:v>
                </c:pt>
                <c:pt idx="18">
                  <c:v>H2～6</c:v>
                </c:pt>
                <c:pt idx="19">
                  <c:v>H7～11</c:v>
                </c:pt>
                <c:pt idx="20">
                  <c:v>H12～16</c:v>
                </c:pt>
                <c:pt idx="21">
                  <c:v>H17～21</c:v>
                </c:pt>
                <c:pt idx="22">
                  <c:v>H22～26</c:v>
                </c:pt>
              </c:strCache>
            </c:strRef>
          </c:cat>
          <c:val>
            <c:numRef>
              <c:f>'橋齢と橋種と健全度　表作成'!$HJ$84:$IF$84</c:f>
              <c:numCache>
                <c:formatCode>General</c:formatCode>
                <c:ptCount val="23"/>
                <c:pt idx="0">
                  <c:v>4</c:v>
                </c:pt>
                <c:pt idx="5">
                  <c:v>2</c:v>
                </c:pt>
                <c:pt idx="6">
                  <c:v>3</c:v>
                </c:pt>
                <c:pt idx="7">
                  <c:v>8</c:v>
                </c:pt>
                <c:pt idx="10">
                  <c:v>6</c:v>
                </c:pt>
                <c:pt idx="11">
                  <c:v>5</c:v>
                </c:pt>
                <c:pt idx="12">
                  <c:v>15</c:v>
                </c:pt>
                <c:pt idx="13">
                  <c:v>45</c:v>
                </c:pt>
                <c:pt idx="14">
                  <c:v>31</c:v>
                </c:pt>
                <c:pt idx="15">
                  <c:v>33</c:v>
                </c:pt>
                <c:pt idx="16">
                  <c:v>16</c:v>
                </c:pt>
                <c:pt idx="17">
                  <c:v>18</c:v>
                </c:pt>
                <c:pt idx="18">
                  <c:v>13</c:v>
                </c:pt>
                <c:pt idx="19">
                  <c:v>6</c:v>
                </c:pt>
                <c:pt idx="20">
                  <c:v>2</c:v>
                </c:pt>
                <c:pt idx="21">
                  <c:v>0</c:v>
                </c:pt>
                <c:pt idx="22">
                  <c:v>0</c:v>
                </c:pt>
              </c:numCache>
            </c:numRef>
          </c:val>
          <c:extLst xmlns:c16r2="http://schemas.microsoft.com/office/drawing/2015/06/chart">
            <c:ext xmlns:c16="http://schemas.microsoft.com/office/drawing/2014/chart" uri="{C3380CC4-5D6E-409C-BE32-E72D297353CC}">
              <c16:uniqueId val="{00000000-54FB-45F6-A1F5-71708AF4B057}"/>
            </c:ext>
          </c:extLst>
        </c:ser>
        <c:ser>
          <c:idx val="1"/>
          <c:order val="1"/>
          <c:tx>
            <c:strRef>
              <c:f>'橋齢と橋種と健全度　表作成'!$HI$85</c:f>
              <c:strCache>
                <c:ptCount val="1"/>
                <c:pt idx="0">
                  <c:v>70＜健全度</c:v>
                </c:pt>
              </c:strCache>
            </c:strRef>
          </c:tx>
          <c:spPr>
            <a:pattFill prst="ltDnDiag">
              <a:fgClr>
                <a:srgbClr val="00B0F0"/>
              </a:fgClr>
              <a:bgClr>
                <a:schemeClr val="bg1"/>
              </a:bgClr>
            </a:pattFill>
            <a:ln w="6350">
              <a:solidFill>
                <a:srgbClr val="00B0F0"/>
              </a:solidFill>
            </a:ln>
            <a:effectLst/>
          </c:spPr>
          <c:invertIfNegative val="0"/>
          <c:cat>
            <c:strRef>
              <c:f>'橋齢と橋種と健全度　表作成'!$HJ$82:$IF$82</c:f>
              <c:strCache>
                <c:ptCount val="23"/>
                <c:pt idx="0">
                  <c:v>-</c:v>
                </c:pt>
                <c:pt idx="1">
                  <c:v>M38～42</c:v>
                </c:pt>
                <c:pt idx="2">
                  <c:v>M44～T3</c:v>
                </c:pt>
                <c:pt idx="3">
                  <c:v>T4～8</c:v>
                </c:pt>
                <c:pt idx="4">
                  <c:v>T9～13</c:v>
                </c:pt>
                <c:pt idx="5">
                  <c:v>T14～S4</c:v>
                </c:pt>
                <c:pt idx="6">
                  <c:v>S5～9</c:v>
                </c:pt>
                <c:pt idx="7">
                  <c:v>S10～14</c:v>
                </c:pt>
                <c:pt idx="8">
                  <c:v>S15～19</c:v>
                </c:pt>
                <c:pt idx="9">
                  <c:v>S20～24</c:v>
                </c:pt>
                <c:pt idx="10">
                  <c:v>S25～29</c:v>
                </c:pt>
                <c:pt idx="11">
                  <c:v>S30～34</c:v>
                </c:pt>
                <c:pt idx="12">
                  <c:v>S35～39</c:v>
                </c:pt>
                <c:pt idx="13">
                  <c:v>S40～44</c:v>
                </c:pt>
                <c:pt idx="14">
                  <c:v>S45～49</c:v>
                </c:pt>
                <c:pt idx="15">
                  <c:v>S50～54</c:v>
                </c:pt>
                <c:pt idx="16">
                  <c:v>S55～59</c:v>
                </c:pt>
                <c:pt idx="17">
                  <c:v>S60～64,H1</c:v>
                </c:pt>
                <c:pt idx="18">
                  <c:v>H2～6</c:v>
                </c:pt>
                <c:pt idx="19">
                  <c:v>H7～11</c:v>
                </c:pt>
                <c:pt idx="20">
                  <c:v>H12～16</c:v>
                </c:pt>
                <c:pt idx="21">
                  <c:v>H17～21</c:v>
                </c:pt>
                <c:pt idx="22">
                  <c:v>H22～26</c:v>
                </c:pt>
              </c:strCache>
            </c:strRef>
          </c:cat>
          <c:val>
            <c:numRef>
              <c:f>'橋齢と橋種と健全度　表作成'!$HJ$85:$IF$85</c:f>
              <c:numCache>
                <c:formatCode>General</c:formatCode>
                <c:ptCount val="23"/>
                <c:pt idx="0">
                  <c:v>3</c:v>
                </c:pt>
                <c:pt idx="5">
                  <c:v>0</c:v>
                </c:pt>
                <c:pt idx="6">
                  <c:v>2</c:v>
                </c:pt>
                <c:pt idx="7">
                  <c:v>1</c:v>
                </c:pt>
                <c:pt idx="10">
                  <c:v>1</c:v>
                </c:pt>
                <c:pt idx="11">
                  <c:v>5</c:v>
                </c:pt>
                <c:pt idx="12">
                  <c:v>5</c:v>
                </c:pt>
                <c:pt idx="13">
                  <c:v>30</c:v>
                </c:pt>
                <c:pt idx="14">
                  <c:v>17</c:v>
                </c:pt>
                <c:pt idx="15">
                  <c:v>12</c:v>
                </c:pt>
                <c:pt idx="16">
                  <c:v>14</c:v>
                </c:pt>
                <c:pt idx="17">
                  <c:v>15</c:v>
                </c:pt>
                <c:pt idx="18">
                  <c:v>22</c:v>
                </c:pt>
                <c:pt idx="19">
                  <c:v>13</c:v>
                </c:pt>
                <c:pt idx="20">
                  <c:v>3</c:v>
                </c:pt>
                <c:pt idx="21">
                  <c:v>4</c:v>
                </c:pt>
                <c:pt idx="22">
                  <c:v>3</c:v>
                </c:pt>
              </c:numCache>
            </c:numRef>
          </c:val>
          <c:extLst xmlns:c16r2="http://schemas.microsoft.com/office/drawing/2015/06/chart">
            <c:ext xmlns:c16="http://schemas.microsoft.com/office/drawing/2014/chart" uri="{C3380CC4-5D6E-409C-BE32-E72D297353CC}">
              <c16:uniqueId val="{00000001-54FB-45F6-A1F5-71708AF4B057}"/>
            </c:ext>
          </c:extLst>
        </c:ser>
        <c:ser>
          <c:idx val="2"/>
          <c:order val="2"/>
          <c:tx>
            <c:strRef>
              <c:f>'橋齢と橋種と健全度　表作成'!$HI$86</c:f>
              <c:strCache>
                <c:ptCount val="1"/>
                <c:pt idx="0">
                  <c:v>空欄</c:v>
                </c:pt>
              </c:strCache>
            </c:strRef>
          </c:tx>
          <c:spPr>
            <a:solidFill>
              <a:schemeClr val="bg2">
                <a:lumMod val="50000"/>
              </a:schemeClr>
            </a:solidFill>
            <a:ln w="6350">
              <a:solidFill>
                <a:schemeClr val="tx1"/>
              </a:solidFill>
            </a:ln>
            <a:effectLst/>
          </c:spPr>
          <c:invertIfNegative val="0"/>
          <c:cat>
            <c:strRef>
              <c:f>'橋齢と橋種と健全度　表作成'!$HJ$82:$IF$82</c:f>
              <c:strCache>
                <c:ptCount val="23"/>
                <c:pt idx="0">
                  <c:v>-</c:v>
                </c:pt>
                <c:pt idx="1">
                  <c:v>M38～42</c:v>
                </c:pt>
                <c:pt idx="2">
                  <c:v>M44～T3</c:v>
                </c:pt>
                <c:pt idx="3">
                  <c:v>T4～8</c:v>
                </c:pt>
                <c:pt idx="4">
                  <c:v>T9～13</c:v>
                </c:pt>
                <c:pt idx="5">
                  <c:v>T14～S4</c:v>
                </c:pt>
                <c:pt idx="6">
                  <c:v>S5～9</c:v>
                </c:pt>
                <c:pt idx="7">
                  <c:v>S10～14</c:v>
                </c:pt>
                <c:pt idx="8">
                  <c:v>S15～19</c:v>
                </c:pt>
                <c:pt idx="9">
                  <c:v>S20～24</c:v>
                </c:pt>
                <c:pt idx="10">
                  <c:v>S25～29</c:v>
                </c:pt>
                <c:pt idx="11">
                  <c:v>S30～34</c:v>
                </c:pt>
                <c:pt idx="12">
                  <c:v>S35～39</c:v>
                </c:pt>
                <c:pt idx="13">
                  <c:v>S40～44</c:v>
                </c:pt>
                <c:pt idx="14">
                  <c:v>S45～49</c:v>
                </c:pt>
                <c:pt idx="15">
                  <c:v>S50～54</c:v>
                </c:pt>
                <c:pt idx="16">
                  <c:v>S55～59</c:v>
                </c:pt>
                <c:pt idx="17">
                  <c:v>S60～64,H1</c:v>
                </c:pt>
                <c:pt idx="18">
                  <c:v>H2～6</c:v>
                </c:pt>
                <c:pt idx="19">
                  <c:v>H7～11</c:v>
                </c:pt>
                <c:pt idx="20">
                  <c:v>H12～16</c:v>
                </c:pt>
                <c:pt idx="21">
                  <c:v>H17～21</c:v>
                </c:pt>
                <c:pt idx="22">
                  <c:v>H22～26</c:v>
                </c:pt>
              </c:strCache>
            </c:strRef>
          </c:cat>
          <c:val>
            <c:numRef>
              <c:f>'橋齢と橋種と健全度　表作成'!$HJ$86:$IF$86</c:f>
              <c:numCache>
                <c:formatCode>General</c:formatCode>
                <c:ptCount val="23"/>
              </c:numCache>
            </c:numRef>
          </c:val>
          <c:extLst xmlns:c16r2="http://schemas.microsoft.com/office/drawing/2015/06/chart">
            <c:ext xmlns:c16="http://schemas.microsoft.com/office/drawing/2014/chart" uri="{C3380CC4-5D6E-409C-BE32-E72D297353CC}">
              <c16:uniqueId val="{00000002-54FB-45F6-A1F5-71708AF4B057}"/>
            </c:ext>
          </c:extLst>
        </c:ser>
        <c:dLbls>
          <c:showLegendKey val="0"/>
          <c:showVal val="0"/>
          <c:showCatName val="0"/>
          <c:showSerName val="0"/>
          <c:showPercent val="0"/>
          <c:showBubbleSize val="0"/>
        </c:dLbls>
        <c:gapWidth val="150"/>
        <c:overlap val="100"/>
        <c:axId val="690813392"/>
        <c:axId val="690813784"/>
      </c:barChart>
      <c:barChart>
        <c:barDir val="col"/>
        <c:grouping val="clustered"/>
        <c:varyColors val="0"/>
        <c:ser>
          <c:idx val="3"/>
          <c:order val="3"/>
          <c:tx>
            <c:v>橋梁数</c:v>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'橋齢と橋種と健全度　表作成'!$HJ$82:$IF$82</c:f>
              <c:strCache>
                <c:ptCount val="23"/>
                <c:pt idx="0">
                  <c:v>-</c:v>
                </c:pt>
                <c:pt idx="1">
                  <c:v>M38～42</c:v>
                </c:pt>
                <c:pt idx="2">
                  <c:v>M44～T3</c:v>
                </c:pt>
                <c:pt idx="3">
                  <c:v>T4～8</c:v>
                </c:pt>
                <c:pt idx="4">
                  <c:v>T9～13</c:v>
                </c:pt>
                <c:pt idx="5">
                  <c:v>T14～S4</c:v>
                </c:pt>
                <c:pt idx="6">
                  <c:v>S5～9</c:v>
                </c:pt>
                <c:pt idx="7">
                  <c:v>S10～14</c:v>
                </c:pt>
                <c:pt idx="8">
                  <c:v>S15～19</c:v>
                </c:pt>
                <c:pt idx="9">
                  <c:v>S20～24</c:v>
                </c:pt>
                <c:pt idx="10">
                  <c:v>S25～29</c:v>
                </c:pt>
                <c:pt idx="11">
                  <c:v>S30～34</c:v>
                </c:pt>
                <c:pt idx="12">
                  <c:v>S35～39</c:v>
                </c:pt>
                <c:pt idx="13">
                  <c:v>S40～44</c:v>
                </c:pt>
                <c:pt idx="14">
                  <c:v>S45～49</c:v>
                </c:pt>
                <c:pt idx="15">
                  <c:v>S50～54</c:v>
                </c:pt>
                <c:pt idx="16">
                  <c:v>S55～59</c:v>
                </c:pt>
                <c:pt idx="17">
                  <c:v>S60～64,H1</c:v>
                </c:pt>
                <c:pt idx="18">
                  <c:v>H2～6</c:v>
                </c:pt>
                <c:pt idx="19">
                  <c:v>H7～11</c:v>
                </c:pt>
                <c:pt idx="20">
                  <c:v>H12～16</c:v>
                </c:pt>
                <c:pt idx="21">
                  <c:v>H17～21</c:v>
                </c:pt>
                <c:pt idx="22">
                  <c:v>H22～26</c:v>
                </c:pt>
              </c:strCache>
            </c:strRef>
          </c:cat>
          <c:val>
            <c:numRef>
              <c:f>'橋齢と橋種と健全度　表作成'!$HJ$83:$IF$83</c:f>
              <c:numCache>
                <c:formatCode>General</c:formatCode>
                <c:ptCount val="23"/>
                <c:pt idx="0">
                  <c:v>7</c:v>
                </c:pt>
                <c:pt idx="5">
                  <c:v>2</c:v>
                </c:pt>
                <c:pt idx="6">
                  <c:v>5</c:v>
                </c:pt>
                <c:pt idx="7">
                  <c:v>9</c:v>
                </c:pt>
                <c:pt idx="10">
                  <c:v>7</c:v>
                </c:pt>
                <c:pt idx="11">
                  <c:v>10</c:v>
                </c:pt>
                <c:pt idx="12">
                  <c:v>20</c:v>
                </c:pt>
                <c:pt idx="13">
                  <c:v>75</c:v>
                </c:pt>
                <c:pt idx="14">
                  <c:v>48</c:v>
                </c:pt>
                <c:pt idx="15">
                  <c:v>45</c:v>
                </c:pt>
                <c:pt idx="16">
                  <c:v>30</c:v>
                </c:pt>
                <c:pt idx="17">
                  <c:v>33</c:v>
                </c:pt>
                <c:pt idx="18">
                  <c:v>35</c:v>
                </c:pt>
                <c:pt idx="19">
                  <c:v>19</c:v>
                </c:pt>
                <c:pt idx="20">
                  <c:v>5</c:v>
                </c:pt>
                <c:pt idx="21">
                  <c:v>4</c:v>
                </c:pt>
                <c:pt idx="22">
                  <c:v>3</c:v>
                </c:pt>
              </c:numCache>
            </c:numRef>
          </c:val>
          <c:extLst xmlns:c16r2="http://schemas.microsoft.com/office/drawing/2015/06/chart">
            <c:ext xmlns:c16="http://schemas.microsoft.com/office/drawing/2014/chart" uri="{C3380CC4-5D6E-409C-BE32-E72D297353CC}">
              <c16:uniqueId val="{00000003-54FB-45F6-A1F5-71708AF4B057}"/>
            </c:ext>
          </c:extLst>
        </c:ser>
        <c:dLbls>
          <c:showLegendKey val="0"/>
          <c:showVal val="0"/>
          <c:showCatName val="0"/>
          <c:showSerName val="0"/>
          <c:showPercent val="0"/>
          <c:showBubbleSize val="0"/>
        </c:dLbls>
        <c:gapWidth val="150"/>
        <c:axId val="440502600"/>
        <c:axId val="440502208"/>
      </c:barChart>
      <c:catAx>
        <c:axId val="690813392"/>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90813784"/>
        <c:crosses val="autoZero"/>
        <c:auto val="1"/>
        <c:lblAlgn val="ctr"/>
        <c:lblOffset val="100"/>
        <c:tickMarkSkip val="10"/>
        <c:noMultiLvlLbl val="0"/>
      </c:catAx>
      <c:valAx>
        <c:axId val="690813784"/>
        <c:scaling>
          <c:orientation val="minMax"/>
          <c:max val="10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solidFill>
            <a:schemeClr val="bg1"/>
          </a:solidFill>
          <a:ln w="1270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ja-JP"/>
          </a:p>
        </c:txPr>
        <c:crossAx val="690813392"/>
        <c:crosses val="autoZero"/>
        <c:crossBetween val="between"/>
        <c:majorUnit val="50"/>
      </c:valAx>
      <c:valAx>
        <c:axId val="440502208"/>
        <c:scaling>
          <c:orientation val="minMax"/>
          <c:max val="100"/>
        </c:scaling>
        <c:delete val="1"/>
        <c:axPos val="r"/>
        <c:numFmt formatCode="General" sourceLinked="1"/>
        <c:majorTickMark val="out"/>
        <c:minorTickMark val="none"/>
        <c:tickLblPos val="nextTo"/>
        <c:crossAx val="440502600"/>
        <c:crosses val="max"/>
        <c:crossBetween val="between"/>
        <c:majorUnit val="20"/>
      </c:valAx>
      <c:catAx>
        <c:axId val="440502600"/>
        <c:scaling>
          <c:orientation val="minMax"/>
        </c:scaling>
        <c:delete val="1"/>
        <c:axPos val="b"/>
        <c:numFmt formatCode="General" sourceLinked="1"/>
        <c:majorTickMark val="out"/>
        <c:minorTickMark val="none"/>
        <c:tickLblPos val="nextTo"/>
        <c:crossAx val="440502208"/>
        <c:crosses val="autoZero"/>
        <c:auto val="1"/>
        <c:lblAlgn val="ctr"/>
        <c:lblOffset val="100"/>
        <c:noMultiLvlLbl val="0"/>
      </c:cat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929175569830383E-2"/>
          <c:y val="7.1087301530374611E-2"/>
          <c:w val="0.47490239721937821"/>
          <c:h val="0.72987885141731046"/>
        </c:manualLayout>
      </c:layout>
      <c:scatterChart>
        <c:scatterStyle val="lineMarker"/>
        <c:varyColors val="0"/>
        <c:ser>
          <c:idx val="1"/>
          <c:order val="0"/>
          <c:tx>
            <c:strRef>
              <c:f>'健全度履歴整 (+20年後)'!$H$19</c:f>
              <c:strCache>
                <c:ptCount val="1"/>
                <c:pt idx="0">
                  <c:v>上島橋</c:v>
                </c:pt>
              </c:strCache>
            </c:strRef>
          </c:tx>
          <c:spPr>
            <a:ln w="9525" cap="rnd">
              <a:solidFill>
                <a:srgbClr val="FFC000"/>
              </a:solidFill>
              <a:round/>
            </a:ln>
            <a:effectLst/>
          </c:spPr>
          <c:marker>
            <c:symbol val="circle"/>
            <c:size val="4"/>
            <c:spPr>
              <a:solidFill>
                <a:srgbClr val="FFC000"/>
              </a:solidFill>
              <a:ln w="6350">
                <a:noFill/>
              </a:ln>
              <a:effectLst/>
            </c:spPr>
          </c:marker>
          <c:xVal>
            <c:numRef>
              <c:f>'健全度履歴整 (+20年後)'!$GQ$19:$GR$19</c:f>
              <c:numCache>
                <c:formatCode>0.0</c:formatCode>
                <c:ptCount val="2"/>
                <c:pt idx="0">
                  <c:v>0</c:v>
                </c:pt>
                <c:pt idx="1">
                  <c:v>4.8986301369863012</c:v>
                </c:pt>
              </c:numCache>
            </c:numRef>
          </c:xVal>
          <c:yVal>
            <c:numRef>
              <c:f>'健全度履歴整 (+20年後)'!$BF$19:$BG$19</c:f>
              <c:numCache>
                <c:formatCode>General</c:formatCode>
                <c:ptCount val="2"/>
                <c:pt idx="0">
                  <c:v>100</c:v>
                </c:pt>
                <c:pt idx="1">
                  <c:v>100</c:v>
                </c:pt>
              </c:numCache>
            </c:numRef>
          </c:yVal>
          <c:smooth val="0"/>
          <c:extLst xmlns:c16r2="http://schemas.microsoft.com/office/drawing/2015/06/chart">
            <c:ext xmlns:c16="http://schemas.microsoft.com/office/drawing/2014/chart" uri="{C3380CC4-5D6E-409C-BE32-E72D297353CC}">
              <c16:uniqueId val="{00000000-4E76-4F35-BBC9-6D40DF0F4157}"/>
            </c:ext>
          </c:extLst>
        </c:ser>
        <c:ser>
          <c:idx val="2"/>
          <c:order val="1"/>
          <c:tx>
            <c:strRef>
              <c:f>'健全度履歴整 (+20年後)'!$H$21</c:f>
              <c:strCache>
                <c:ptCount val="1"/>
                <c:pt idx="0">
                  <c:v>三ッ島大橋</c:v>
                </c:pt>
              </c:strCache>
            </c:strRef>
          </c:tx>
          <c:spPr>
            <a:ln w="9525" cap="rnd">
              <a:solidFill>
                <a:srgbClr val="FFC000"/>
              </a:solidFill>
              <a:round/>
            </a:ln>
            <a:effectLst/>
          </c:spPr>
          <c:marker>
            <c:symbol val="square"/>
            <c:size val="4"/>
            <c:spPr>
              <a:solidFill>
                <a:srgbClr val="FFC000"/>
              </a:solidFill>
              <a:ln w="9525">
                <a:solidFill>
                  <a:srgbClr val="FFC000"/>
                </a:solidFill>
              </a:ln>
              <a:effectLst/>
            </c:spPr>
          </c:marker>
          <c:xVal>
            <c:numRef>
              <c:f>'健全度履歴整 (+20年後)'!$GQ$21:$GR$21</c:f>
              <c:numCache>
                <c:formatCode>0.0</c:formatCode>
                <c:ptCount val="2"/>
                <c:pt idx="0">
                  <c:v>0</c:v>
                </c:pt>
                <c:pt idx="1">
                  <c:v>4.8904109589041092</c:v>
                </c:pt>
              </c:numCache>
            </c:numRef>
          </c:xVal>
          <c:yVal>
            <c:numRef>
              <c:f>'健全度履歴整 (+20年後)'!$BF$21:$BG$21</c:f>
              <c:numCache>
                <c:formatCode>General</c:formatCode>
                <c:ptCount val="2"/>
                <c:pt idx="0">
                  <c:v>89.45</c:v>
                </c:pt>
                <c:pt idx="1">
                  <c:v>90.55</c:v>
                </c:pt>
              </c:numCache>
            </c:numRef>
          </c:yVal>
          <c:smooth val="0"/>
          <c:extLst xmlns:c16r2="http://schemas.microsoft.com/office/drawing/2015/06/chart">
            <c:ext xmlns:c16="http://schemas.microsoft.com/office/drawing/2014/chart" uri="{C3380CC4-5D6E-409C-BE32-E72D297353CC}">
              <c16:uniqueId val="{00000001-4E76-4F35-BBC9-6D40DF0F4157}"/>
            </c:ext>
          </c:extLst>
        </c:ser>
        <c:ser>
          <c:idx val="4"/>
          <c:order val="2"/>
          <c:tx>
            <c:strRef>
              <c:f>'健全度履歴整 (+20年後)'!$H$22</c:f>
              <c:strCache>
                <c:ptCount val="1"/>
                <c:pt idx="0">
                  <c:v>磐手橋</c:v>
                </c:pt>
              </c:strCache>
            </c:strRef>
          </c:tx>
          <c:spPr>
            <a:ln w="9525" cap="rnd">
              <a:solidFill>
                <a:srgbClr val="FFC000"/>
              </a:solidFill>
              <a:round/>
            </a:ln>
            <a:effectLst/>
          </c:spPr>
          <c:marker>
            <c:symbol val="triangle"/>
            <c:size val="4"/>
            <c:spPr>
              <a:solidFill>
                <a:srgbClr val="FFC000"/>
              </a:solidFill>
              <a:ln w="9525">
                <a:solidFill>
                  <a:srgbClr val="FFC000"/>
                </a:solidFill>
              </a:ln>
              <a:effectLst/>
            </c:spPr>
          </c:marker>
          <c:xVal>
            <c:numRef>
              <c:f>'健全度履歴整 (+20年後)'!$GQ$22:$GR$22</c:f>
              <c:numCache>
                <c:formatCode>0.0</c:formatCode>
                <c:ptCount val="2"/>
                <c:pt idx="0">
                  <c:v>0</c:v>
                </c:pt>
                <c:pt idx="1">
                  <c:v>5.7972602739726025</c:v>
                </c:pt>
              </c:numCache>
            </c:numRef>
          </c:xVal>
          <c:yVal>
            <c:numRef>
              <c:f>'健全度履歴整 (+20年後)'!$BF$22:$BG$22</c:f>
              <c:numCache>
                <c:formatCode>General</c:formatCode>
                <c:ptCount val="2"/>
                <c:pt idx="0">
                  <c:v>61</c:v>
                </c:pt>
                <c:pt idx="1">
                  <c:v>77.2</c:v>
                </c:pt>
              </c:numCache>
            </c:numRef>
          </c:yVal>
          <c:smooth val="0"/>
          <c:extLst xmlns:c16r2="http://schemas.microsoft.com/office/drawing/2015/06/chart">
            <c:ext xmlns:c16="http://schemas.microsoft.com/office/drawing/2014/chart" uri="{C3380CC4-5D6E-409C-BE32-E72D297353CC}">
              <c16:uniqueId val="{00000002-4E76-4F35-BBC9-6D40DF0F4157}"/>
            </c:ext>
          </c:extLst>
        </c:ser>
        <c:ser>
          <c:idx val="5"/>
          <c:order val="3"/>
          <c:tx>
            <c:strRef>
              <c:f>'健全度履歴整 (+20年後)'!$H$24</c:f>
              <c:strCache>
                <c:ptCount val="1"/>
                <c:pt idx="0">
                  <c:v>大豊橋（南行）</c:v>
                </c:pt>
              </c:strCache>
            </c:strRef>
          </c:tx>
          <c:spPr>
            <a:ln w="9525" cap="rnd">
              <a:solidFill>
                <a:srgbClr val="0070C0"/>
              </a:solidFill>
              <a:round/>
            </a:ln>
            <a:effectLst/>
          </c:spPr>
          <c:marker>
            <c:symbol val="triangle"/>
            <c:size val="4"/>
            <c:spPr>
              <a:solidFill>
                <a:srgbClr val="0070C0"/>
              </a:solidFill>
              <a:ln w="9525">
                <a:solidFill>
                  <a:srgbClr val="0070C0"/>
                </a:solidFill>
              </a:ln>
              <a:effectLst/>
            </c:spPr>
          </c:marker>
          <c:xVal>
            <c:numRef>
              <c:f>'健全度履歴整 (+20年後)'!$GP$24:$GR$24</c:f>
              <c:numCache>
                <c:formatCode>0.0</c:formatCode>
                <c:ptCount val="3"/>
                <c:pt idx="0" formatCode="General">
                  <c:v>0</c:v>
                </c:pt>
                <c:pt idx="1">
                  <c:v>4.8082191780821919</c:v>
                </c:pt>
                <c:pt idx="2">
                  <c:v>10.005479452054795</c:v>
                </c:pt>
              </c:numCache>
            </c:numRef>
          </c:xVal>
          <c:yVal>
            <c:numRef>
              <c:f>'健全度履歴整 (+20年後)'!$BE$24:$BG$24</c:f>
              <c:numCache>
                <c:formatCode>General</c:formatCode>
                <c:ptCount val="3"/>
                <c:pt idx="0">
                  <c:v>81.349999999999994</c:v>
                </c:pt>
                <c:pt idx="1">
                  <c:v>82.45</c:v>
                </c:pt>
                <c:pt idx="2">
                  <c:v>59.35</c:v>
                </c:pt>
              </c:numCache>
            </c:numRef>
          </c:yVal>
          <c:smooth val="0"/>
          <c:extLst xmlns:c16r2="http://schemas.microsoft.com/office/drawing/2015/06/chart">
            <c:ext xmlns:c16="http://schemas.microsoft.com/office/drawing/2014/chart" uri="{C3380CC4-5D6E-409C-BE32-E72D297353CC}">
              <c16:uniqueId val="{00000003-4E76-4F35-BBC9-6D40DF0F4157}"/>
            </c:ext>
          </c:extLst>
        </c:ser>
        <c:ser>
          <c:idx val="6"/>
          <c:order val="4"/>
          <c:tx>
            <c:strRef>
              <c:f>'健全度履歴整 (+20年後)'!$H$25</c:f>
              <c:strCache>
                <c:ptCount val="1"/>
                <c:pt idx="0">
                  <c:v>大豊橋（北行）</c:v>
                </c:pt>
              </c:strCache>
            </c:strRef>
          </c:tx>
          <c:spPr>
            <a:ln w="9525" cap="rnd">
              <a:solidFill>
                <a:srgbClr val="0070C0"/>
              </a:solidFill>
              <a:round/>
            </a:ln>
            <a:effectLst/>
          </c:spPr>
          <c:marker>
            <c:symbol val="triangle"/>
            <c:size val="4"/>
            <c:spPr>
              <a:solidFill>
                <a:schemeClr val="bg1"/>
              </a:solidFill>
              <a:ln w="9525">
                <a:solidFill>
                  <a:srgbClr val="0070C0"/>
                </a:solidFill>
              </a:ln>
              <a:effectLst/>
            </c:spPr>
          </c:marker>
          <c:xVal>
            <c:numRef>
              <c:f>'健全度履歴整 (+20年後)'!$GP$25:$GR$25</c:f>
              <c:numCache>
                <c:formatCode>0.0</c:formatCode>
                <c:ptCount val="3"/>
                <c:pt idx="0" formatCode="General">
                  <c:v>0</c:v>
                </c:pt>
                <c:pt idx="1">
                  <c:v>4.8109589041095893</c:v>
                </c:pt>
                <c:pt idx="2">
                  <c:v>10.008219178082191</c:v>
                </c:pt>
              </c:numCache>
            </c:numRef>
          </c:xVal>
          <c:yVal>
            <c:numRef>
              <c:f>'健全度履歴整 (+20年後)'!$BE$25:$BG$25</c:f>
              <c:numCache>
                <c:formatCode>General</c:formatCode>
                <c:ptCount val="3"/>
                <c:pt idx="0">
                  <c:v>91.1</c:v>
                </c:pt>
                <c:pt idx="1">
                  <c:v>92.2</c:v>
                </c:pt>
                <c:pt idx="2">
                  <c:v>63.8</c:v>
                </c:pt>
              </c:numCache>
            </c:numRef>
          </c:yVal>
          <c:smooth val="0"/>
          <c:extLst xmlns:c16r2="http://schemas.microsoft.com/office/drawing/2015/06/chart">
            <c:ext xmlns:c16="http://schemas.microsoft.com/office/drawing/2014/chart" uri="{C3380CC4-5D6E-409C-BE32-E72D297353CC}">
              <c16:uniqueId val="{00000004-4E76-4F35-BBC9-6D40DF0F4157}"/>
            </c:ext>
          </c:extLst>
        </c:ser>
        <c:ser>
          <c:idx val="8"/>
          <c:order val="5"/>
          <c:tx>
            <c:strRef>
              <c:f>'健全度履歴整 (+20年後)'!$H$27</c:f>
              <c:strCache>
                <c:ptCount val="1"/>
                <c:pt idx="0">
                  <c:v>新天野川橋</c:v>
                </c:pt>
              </c:strCache>
            </c:strRef>
          </c:tx>
          <c:spPr>
            <a:ln w="9525" cap="rnd">
              <a:solidFill>
                <a:srgbClr val="00B050"/>
              </a:solidFill>
              <a:round/>
            </a:ln>
            <a:effectLst/>
          </c:spPr>
          <c:marker>
            <c:symbol val="x"/>
            <c:size val="4"/>
            <c:spPr>
              <a:noFill/>
              <a:ln w="9525">
                <a:solidFill>
                  <a:srgbClr val="00B050"/>
                </a:solidFill>
              </a:ln>
              <a:effectLst/>
            </c:spPr>
          </c:marker>
          <c:xVal>
            <c:numRef>
              <c:f>'健全度履歴整 (+20年後)'!$GQ$27:$GR$27</c:f>
              <c:numCache>
                <c:formatCode>0.0</c:formatCode>
                <c:ptCount val="2"/>
                <c:pt idx="0">
                  <c:v>0</c:v>
                </c:pt>
                <c:pt idx="1">
                  <c:v>7.1205479452054794</c:v>
                </c:pt>
              </c:numCache>
            </c:numRef>
          </c:xVal>
          <c:yVal>
            <c:numRef>
              <c:f>'健全度履歴整 (+20年後)'!$BF$27:$BG$27</c:f>
              <c:numCache>
                <c:formatCode>General</c:formatCode>
                <c:ptCount val="2"/>
                <c:pt idx="0">
                  <c:v>85</c:v>
                </c:pt>
                <c:pt idx="1">
                  <c:v>79.400000000000006</c:v>
                </c:pt>
              </c:numCache>
            </c:numRef>
          </c:yVal>
          <c:smooth val="0"/>
          <c:extLst xmlns:c16r2="http://schemas.microsoft.com/office/drawing/2015/06/chart">
            <c:ext xmlns:c16="http://schemas.microsoft.com/office/drawing/2014/chart" uri="{C3380CC4-5D6E-409C-BE32-E72D297353CC}">
              <c16:uniqueId val="{00000005-4E76-4F35-BBC9-6D40DF0F4157}"/>
            </c:ext>
          </c:extLst>
        </c:ser>
        <c:ser>
          <c:idx val="9"/>
          <c:order val="6"/>
          <c:tx>
            <c:strRef>
              <c:f>'健全度履歴整 (+20年後)'!$H$30</c:f>
              <c:strCache>
                <c:ptCount val="1"/>
                <c:pt idx="0">
                  <c:v>取付３号橋</c:v>
                </c:pt>
              </c:strCache>
            </c:strRef>
          </c:tx>
          <c:spPr>
            <a:ln w="9525" cap="rnd">
              <a:solidFill>
                <a:srgbClr val="FF0000"/>
              </a:solidFill>
              <a:round/>
            </a:ln>
            <a:effectLst/>
          </c:spPr>
          <c:marker>
            <c:symbol val="square"/>
            <c:size val="4"/>
            <c:spPr>
              <a:solidFill>
                <a:schemeClr val="bg1"/>
              </a:solidFill>
              <a:ln w="9525">
                <a:solidFill>
                  <a:srgbClr val="FF0000"/>
                </a:solidFill>
              </a:ln>
              <a:effectLst/>
            </c:spPr>
          </c:marker>
          <c:xVal>
            <c:numRef>
              <c:f>'健全度履歴整 (+20年後)'!$GQ$30:$GR$30</c:f>
              <c:numCache>
                <c:formatCode>0.0</c:formatCode>
                <c:ptCount val="2"/>
                <c:pt idx="0">
                  <c:v>0</c:v>
                </c:pt>
                <c:pt idx="1">
                  <c:v>4.9506849315068493</c:v>
                </c:pt>
              </c:numCache>
            </c:numRef>
          </c:xVal>
          <c:yVal>
            <c:numRef>
              <c:f>'健全度履歴整 (+20年後)'!$BF$30:$BG$30</c:f>
              <c:numCache>
                <c:formatCode>General</c:formatCode>
                <c:ptCount val="2"/>
                <c:pt idx="0">
                  <c:v>69.099999999999994</c:v>
                </c:pt>
                <c:pt idx="1">
                  <c:v>89.15</c:v>
                </c:pt>
              </c:numCache>
            </c:numRef>
          </c:yVal>
          <c:smooth val="0"/>
          <c:extLst xmlns:c16r2="http://schemas.microsoft.com/office/drawing/2015/06/chart">
            <c:ext xmlns:c16="http://schemas.microsoft.com/office/drawing/2014/chart" uri="{C3380CC4-5D6E-409C-BE32-E72D297353CC}">
              <c16:uniqueId val="{00000006-4E76-4F35-BBC9-6D40DF0F4157}"/>
            </c:ext>
          </c:extLst>
        </c:ser>
        <c:ser>
          <c:idx val="10"/>
          <c:order val="7"/>
          <c:tx>
            <c:strRef>
              <c:f>'健全度履歴整 (+20年後)'!$H$31</c:f>
              <c:strCache>
                <c:ptCount val="1"/>
                <c:pt idx="0">
                  <c:v>取付５号橋</c:v>
                </c:pt>
              </c:strCache>
            </c:strRef>
          </c:tx>
          <c:spPr>
            <a:ln w="9525" cap="rnd">
              <a:solidFill>
                <a:srgbClr val="FF0000"/>
              </a:solidFill>
              <a:round/>
            </a:ln>
            <a:effectLst/>
          </c:spPr>
          <c:marker>
            <c:symbol val="square"/>
            <c:size val="4"/>
            <c:spPr>
              <a:solidFill>
                <a:srgbClr val="FF0000"/>
              </a:solidFill>
              <a:ln w="9525">
                <a:solidFill>
                  <a:srgbClr val="FF0000"/>
                </a:solidFill>
              </a:ln>
              <a:effectLst/>
            </c:spPr>
          </c:marker>
          <c:xVal>
            <c:numRef>
              <c:f>'健全度履歴整 (+20年後)'!$GQ$31:$GR$31</c:f>
              <c:numCache>
                <c:formatCode>0.0</c:formatCode>
                <c:ptCount val="2"/>
                <c:pt idx="0">
                  <c:v>0</c:v>
                </c:pt>
                <c:pt idx="1">
                  <c:v>4.9506849315068493</c:v>
                </c:pt>
              </c:numCache>
            </c:numRef>
          </c:xVal>
          <c:yVal>
            <c:numRef>
              <c:f>'健全度履歴整 (+20年後)'!$BF$31:$BG$31</c:f>
              <c:numCache>
                <c:formatCode>General</c:formatCode>
                <c:ptCount val="2"/>
                <c:pt idx="0">
                  <c:v>92.2</c:v>
                </c:pt>
                <c:pt idx="1">
                  <c:v>96.1</c:v>
                </c:pt>
              </c:numCache>
            </c:numRef>
          </c:yVal>
          <c:smooth val="0"/>
          <c:extLst xmlns:c16r2="http://schemas.microsoft.com/office/drawing/2015/06/chart">
            <c:ext xmlns:c16="http://schemas.microsoft.com/office/drawing/2014/chart" uri="{C3380CC4-5D6E-409C-BE32-E72D297353CC}">
              <c16:uniqueId val="{00000007-4E76-4F35-BBC9-6D40DF0F4157}"/>
            </c:ext>
          </c:extLst>
        </c:ser>
        <c:ser>
          <c:idx val="11"/>
          <c:order val="8"/>
          <c:tx>
            <c:strRef>
              <c:f>'健全度履歴整 (+20年後)'!$H$35</c:f>
              <c:strCache>
                <c:ptCount val="1"/>
                <c:pt idx="0">
                  <c:v>豊島橋（西行）</c:v>
                </c:pt>
              </c:strCache>
            </c:strRef>
          </c:tx>
          <c:spPr>
            <a:ln w="9525" cap="rnd">
              <a:solidFill>
                <a:schemeClr val="tx1"/>
              </a:solidFill>
              <a:round/>
            </a:ln>
            <a:effectLst/>
          </c:spPr>
          <c:marker>
            <c:symbol val="circle"/>
            <c:size val="4"/>
            <c:spPr>
              <a:solidFill>
                <a:schemeClr val="tx1"/>
              </a:solidFill>
              <a:ln w="9525">
                <a:solidFill>
                  <a:schemeClr val="tx1"/>
                </a:solidFill>
              </a:ln>
              <a:effectLst/>
            </c:spPr>
          </c:marker>
          <c:xVal>
            <c:numRef>
              <c:f>'健全度履歴整 (+20年後)'!$GQ$35:$GR$35</c:f>
              <c:numCache>
                <c:formatCode>0.0</c:formatCode>
                <c:ptCount val="2"/>
                <c:pt idx="0">
                  <c:v>0</c:v>
                </c:pt>
                <c:pt idx="1">
                  <c:v>5.2</c:v>
                </c:pt>
              </c:numCache>
            </c:numRef>
          </c:xVal>
          <c:yVal>
            <c:numRef>
              <c:f>'健全度履歴整 (+20年後)'!$BF$35:$BG$35</c:f>
              <c:numCache>
                <c:formatCode>General</c:formatCode>
                <c:ptCount val="2"/>
                <c:pt idx="0">
                  <c:v>100</c:v>
                </c:pt>
                <c:pt idx="1">
                  <c:v>94.15</c:v>
                </c:pt>
              </c:numCache>
            </c:numRef>
          </c:yVal>
          <c:smooth val="0"/>
          <c:extLst xmlns:c16r2="http://schemas.microsoft.com/office/drawing/2015/06/chart">
            <c:ext xmlns:c16="http://schemas.microsoft.com/office/drawing/2014/chart" uri="{C3380CC4-5D6E-409C-BE32-E72D297353CC}">
              <c16:uniqueId val="{00000008-4E76-4F35-BBC9-6D40DF0F4157}"/>
            </c:ext>
          </c:extLst>
        </c:ser>
        <c:ser>
          <c:idx val="12"/>
          <c:order val="9"/>
          <c:tx>
            <c:strRef>
              <c:f>'健全度履歴整 (+20年後)'!$H$38</c:f>
              <c:strCache>
                <c:ptCount val="1"/>
                <c:pt idx="0">
                  <c:v>池田ＩＣ５号橋</c:v>
                </c:pt>
              </c:strCache>
            </c:strRef>
          </c:tx>
          <c:spPr>
            <a:ln w="9525" cap="rnd">
              <a:solidFill>
                <a:srgbClr val="0070C0"/>
              </a:solidFill>
              <a:round/>
            </a:ln>
            <a:effectLst/>
          </c:spPr>
          <c:marker>
            <c:symbol val="square"/>
            <c:size val="4"/>
            <c:spPr>
              <a:solidFill>
                <a:srgbClr val="0070C0"/>
              </a:solidFill>
              <a:ln w="9525">
                <a:solidFill>
                  <a:srgbClr val="0070C0"/>
                </a:solidFill>
              </a:ln>
              <a:effectLst/>
            </c:spPr>
          </c:marker>
          <c:xVal>
            <c:numRef>
              <c:f>'健全度履歴整 (+20年後)'!$GP$38:$GR$38</c:f>
              <c:numCache>
                <c:formatCode>0.0</c:formatCode>
                <c:ptCount val="3"/>
                <c:pt idx="0" formatCode="General">
                  <c:v>0</c:v>
                </c:pt>
                <c:pt idx="1">
                  <c:v>4.7315068493150685</c:v>
                </c:pt>
                <c:pt idx="2">
                  <c:v>9.8246575342465761</c:v>
                </c:pt>
              </c:numCache>
            </c:numRef>
          </c:xVal>
          <c:yVal>
            <c:numRef>
              <c:f>'健全度履歴整 (+20年後)'!$BE$38:$BG$38</c:f>
              <c:numCache>
                <c:formatCode>General</c:formatCode>
                <c:ptCount val="3"/>
                <c:pt idx="0">
                  <c:v>84.4</c:v>
                </c:pt>
                <c:pt idx="1">
                  <c:v>84.4</c:v>
                </c:pt>
                <c:pt idx="2">
                  <c:v>63.95</c:v>
                </c:pt>
              </c:numCache>
            </c:numRef>
          </c:yVal>
          <c:smooth val="0"/>
          <c:extLst xmlns:c16r2="http://schemas.microsoft.com/office/drawing/2015/06/chart">
            <c:ext xmlns:c16="http://schemas.microsoft.com/office/drawing/2014/chart" uri="{C3380CC4-5D6E-409C-BE32-E72D297353CC}">
              <c16:uniqueId val="{00000009-4E76-4F35-BBC9-6D40DF0F4157}"/>
            </c:ext>
          </c:extLst>
        </c:ser>
        <c:ser>
          <c:idx val="13"/>
          <c:order val="10"/>
          <c:tx>
            <c:strRef>
              <c:f>'健全度履歴整 (+20年後)'!$H$40</c:f>
              <c:strCache>
                <c:ptCount val="1"/>
                <c:pt idx="0">
                  <c:v>池田IC3号橋(西行)</c:v>
                </c:pt>
              </c:strCache>
            </c:strRef>
          </c:tx>
          <c:spPr>
            <a:ln w="9525" cap="rnd">
              <a:solidFill>
                <a:srgbClr val="00B050"/>
              </a:solidFill>
              <a:round/>
            </a:ln>
            <a:effectLst/>
          </c:spPr>
          <c:marker>
            <c:symbol val="triangle"/>
            <c:size val="4"/>
            <c:spPr>
              <a:solidFill>
                <a:srgbClr val="00B050"/>
              </a:solidFill>
              <a:ln w="6350">
                <a:solidFill>
                  <a:srgbClr val="00B050"/>
                </a:solidFill>
              </a:ln>
              <a:effectLst/>
            </c:spPr>
          </c:marker>
          <c:xVal>
            <c:numRef>
              <c:f>'健全度履歴整 (+20年後)'!$GQ$40:$GR$40</c:f>
              <c:numCache>
                <c:formatCode>0.0</c:formatCode>
                <c:ptCount val="2"/>
                <c:pt idx="0">
                  <c:v>0</c:v>
                </c:pt>
                <c:pt idx="1">
                  <c:v>5.0931506849315067</c:v>
                </c:pt>
              </c:numCache>
            </c:numRef>
          </c:xVal>
          <c:yVal>
            <c:numRef>
              <c:f>'健全度履歴整 (+20年後)'!$BF$40:$BG$40</c:f>
              <c:numCache>
                <c:formatCode>General</c:formatCode>
                <c:ptCount val="2"/>
                <c:pt idx="0">
                  <c:v>98.05</c:v>
                </c:pt>
                <c:pt idx="1">
                  <c:v>93.05</c:v>
                </c:pt>
              </c:numCache>
            </c:numRef>
          </c:yVal>
          <c:smooth val="0"/>
          <c:extLst xmlns:c16r2="http://schemas.microsoft.com/office/drawing/2015/06/chart">
            <c:ext xmlns:c16="http://schemas.microsoft.com/office/drawing/2014/chart" uri="{C3380CC4-5D6E-409C-BE32-E72D297353CC}">
              <c16:uniqueId val="{0000000A-4E76-4F35-BBC9-6D40DF0F4157}"/>
            </c:ext>
          </c:extLst>
        </c:ser>
        <c:ser>
          <c:idx val="14"/>
          <c:order val="11"/>
          <c:tx>
            <c:strRef>
              <c:f>'健全度履歴整 (+20年後)'!$H$41</c:f>
              <c:strCache>
                <c:ptCount val="1"/>
                <c:pt idx="0">
                  <c:v>池田IC7号橋</c:v>
                </c:pt>
              </c:strCache>
            </c:strRef>
          </c:tx>
          <c:spPr>
            <a:ln w="9525" cap="rnd">
              <a:solidFill>
                <a:srgbClr val="00B050"/>
              </a:solidFill>
              <a:round/>
            </a:ln>
            <a:effectLst/>
          </c:spPr>
          <c:marker>
            <c:symbol val="diamond"/>
            <c:size val="4"/>
            <c:spPr>
              <a:solidFill>
                <a:schemeClr val="bg1"/>
              </a:solidFill>
              <a:ln w="9525">
                <a:solidFill>
                  <a:srgbClr val="00B050"/>
                </a:solidFill>
              </a:ln>
              <a:effectLst/>
            </c:spPr>
          </c:marker>
          <c:xVal>
            <c:numRef>
              <c:f>'健全度履歴整 (+20年後)'!$GQ$41:$GR$41</c:f>
              <c:numCache>
                <c:formatCode>0.0</c:formatCode>
                <c:ptCount val="2"/>
                <c:pt idx="0">
                  <c:v>0</c:v>
                </c:pt>
                <c:pt idx="1">
                  <c:v>5.0465753424657533</c:v>
                </c:pt>
              </c:numCache>
            </c:numRef>
          </c:xVal>
          <c:yVal>
            <c:numRef>
              <c:f>'健全度履歴整 (+20年後)'!$BF$41:$BG$41</c:f>
              <c:numCache>
                <c:formatCode>General</c:formatCode>
                <c:ptCount val="2"/>
                <c:pt idx="0">
                  <c:v>96.95</c:v>
                </c:pt>
                <c:pt idx="1">
                  <c:v>93.05</c:v>
                </c:pt>
              </c:numCache>
            </c:numRef>
          </c:yVal>
          <c:smooth val="0"/>
          <c:extLst xmlns:c16r2="http://schemas.microsoft.com/office/drawing/2015/06/chart">
            <c:ext xmlns:c16="http://schemas.microsoft.com/office/drawing/2014/chart" uri="{C3380CC4-5D6E-409C-BE32-E72D297353CC}">
              <c16:uniqueId val="{0000000B-4E76-4F35-BBC9-6D40DF0F4157}"/>
            </c:ext>
          </c:extLst>
        </c:ser>
        <c:ser>
          <c:idx val="15"/>
          <c:order val="12"/>
          <c:tx>
            <c:strRef>
              <c:f>'健全度履歴整 (+20年後)'!$H$42</c:f>
              <c:strCache>
                <c:ptCount val="1"/>
                <c:pt idx="0">
                  <c:v>池田IC3号橋(東行)</c:v>
                </c:pt>
              </c:strCache>
            </c:strRef>
          </c:tx>
          <c:spPr>
            <a:ln w="9525" cap="rnd">
              <a:solidFill>
                <a:schemeClr val="tx1"/>
              </a:solidFill>
              <a:round/>
            </a:ln>
            <a:effectLst/>
          </c:spPr>
          <c:marker>
            <c:symbol val="square"/>
            <c:size val="4"/>
            <c:spPr>
              <a:solidFill>
                <a:schemeClr val="bg1"/>
              </a:solidFill>
              <a:ln w="9525">
                <a:solidFill>
                  <a:schemeClr val="tx1"/>
                </a:solidFill>
              </a:ln>
              <a:effectLst/>
            </c:spPr>
          </c:marker>
          <c:xVal>
            <c:numRef>
              <c:f>'健全度履歴整 (+20年後)'!$GQ$42:$GR$42</c:f>
              <c:numCache>
                <c:formatCode>0.0</c:formatCode>
                <c:ptCount val="2"/>
                <c:pt idx="0">
                  <c:v>0</c:v>
                </c:pt>
                <c:pt idx="1">
                  <c:v>5.0630136986301366</c:v>
                </c:pt>
              </c:numCache>
            </c:numRef>
          </c:xVal>
          <c:yVal>
            <c:numRef>
              <c:f>'健全度履歴整 (+20年後)'!$BF$42:$BG$42</c:f>
              <c:numCache>
                <c:formatCode>General</c:formatCode>
                <c:ptCount val="2"/>
                <c:pt idx="0">
                  <c:v>98.05</c:v>
                </c:pt>
                <c:pt idx="1">
                  <c:v>90.55</c:v>
                </c:pt>
              </c:numCache>
            </c:numRef>
          </c:yVal>
          <c:smooth val="0"/>
          <c:extLst xmlns:c16r2="http://schemas.microsoft.com/office/drawing/2015/06/chart">
            <c:ext xmlns:c16="http://schemas.microsoft.com/office/drawing/2014/chart" uri="{C3380CC4-5D6E-409C-BE32-E72D297353CC}">
              <c16:uniqueId val="{0000000C-4E76-4F35-BBC9-6D40DF0F4157}"/>
            </c:ext>
          </c:extLst>
        </c:ser>
        <c:ser>
          <c:idx val="16"/>
          <c:order val="13"/>
          <c:tx>
            <c:strRef>
              <c:f>'健全度履歴整 (+20年後)'!$H$43</c:f>
              <c:strCache>
                <c:ptCount val="1"/>
                <c:pt idx="0">
                  <c:v>石切跨道橋</c:v>
                </c:pt>
              </c:strCache>
            </c:strRef>
          </c:tx>
          <c:spPr>
            <a:ln w="9525" cap="rnd">
              <a:solidFill>
                <a:srgbClr val="FF0000"/>
              </a:solidFill>
              <a:round/>
            </a:ln>
            <a:effectLst/>
          </c:spPr>
          <c:marker>
            <c:symbol val="x"/>
            <c:size val="4"/>
            <c:spPr>
              <a:noFill/>
              <a:ln w="9525">
                <a:solidFill>
                  <a:srgbClr val="FF0000"/>
                </a:solidFill>
              </a:ln>
              <a:effectLst/>
            </c:spPr>
          </c:marker>
          <c:xVal>
            <c:numRef>
              <c:f>'健全度履歴整 (+20年後)'!$GQ$43:$GR$43</c:f>
              <c:numCache>
                <c:formatCode>0.0</c:formatCode>
                <c:ptCount val="2"/>
                <c:pt idx="0">
                  <c:v>0</c:v>
                </c:pt>
                <c:pt idx="1">
                  <c:v>5.3479452054794523</c:v>
                </c:pt>
              </c:numCache>
            </c:numRef>
          </c:xVal>
          <c:yVal>
            <c:numRef>
              <c:f>'健全度履歴整 (+20年後)'!$BF$43:$BG$43</c:f>
              <c:numCache>
                <c:formatCode>General</c:formatCode>
                <c:ptCount val="2"/>
                <c:pt idx="0">
                  <c:v>63.55</c:v>
                </c:pt>
                <c:pt idx="1">
                  <c:v>100</c:v>
                </c:pt>
              </c:numCache>
            </c:numRef>
          </c:yVal>
          <c:smooth val="0"/>
          <c:extLst xmlns:c16r2="http://schemas.microsoft.com/office/drawing/2015/06/chart">
            <c:ext xmlns:c16="http://schemas.microsoft.com/office/drawing/2014/chart" uri="{C3380CC4-5D6E-409C-BE32-E72D297353CC}">
              <c16:uniqueId val="{0000000D-4E76-4F35-BBC9-6D40DF0F4157}"/>
            </c:ext>
          </c:extLst>
        </c:ser>
        <c:ser>
          <c:idx val="17"/>
          <c:order val="14"/>
          <c:tx>
            <c:strRef>
              <c:f>'健全度履歴整 (+20年後)'!$H$46</c:f>
              <c:strCache>
                <c:ptCount val="1"/>
                <c:pt idx="0">
                  <c:v>寝屋川跨道橋</c:v>
                </c:pt>
              </c:strCache>
            </c:strRef>
          </c:tx>
          <c:spPr>
            <a:ln w="9525" cap="rnd">
              <a:solidFill>
                <a:srgbClr val="FF0000"/>
              </a:solidFill>
              <a:round/>
            </a:ln>
            <a:effectLst/>
          </c:spPr>
          <c:marker>
            <c:symbol val="circle"/>
            <c:size val="4"/>
            <c:spPr>
              <a:solidFill>
                <a:schemeClr val="bg1"/>
              </a:solidFill>
              <a:ln w="9525">
                <a:solidFill>
                  <a:srgbClr val="FF0000"/>
                </a:solidFill>
              </a:ln>
              <a:effectLst/>
            </c:spPr>
          </c:marker>
          <c:xVal>
            <c:numRef>
              <c:f>'健全度履歴整 (+20年後)'!$GQ$46:$GR$46</c:f>
              <c:numCache>
                <c:formatCode>0.0</c:formatCode>
                <c:ptCount val="2"/>
                <c:pt idx="0">
                  <c:v>0</c:v>
                </c:pt>
                <c:pt idx="1">
                  <c:v>4.7863013698630139</c:v>
                </c:pt>
              </c:numCache>
            </c:numRef>
          </c:xVal>
          <c:yVal>
            <c:numRef>
              <c:f>'健全度履歴整 (+20年後)'!$BF$46:$BG$46</c:f>
              <c:numCache>
                <c:formatCode>General</c:formatCode>
                <c:ptCount val="2"/>
                <c:pt idx="0">
                  <c:v>68.8</c:v>
                </c:pt>
                <c:pt idx="1">
                  <c:v>85.1</c:v>
                </c:pt>
              </c:numCache>
            </c:numRef>
          </c:yVal>
          <c:smooth val="0"/>
          <c:extLst xmlns:c16r2="http://schemas.microsoft.com/office/drawing/2015/06/chart">
            <c:ext xmlns:c16="http://schemas.microsoft.com/office/drawing/2014/chart" uri="{C3380CC4-5D6E-409C-BE32-E72D297353CC}">
              <c16:uniqueId val="{0000000E-4E76-4F35-BBC9-6D40DF0F4157}"/>
            </c:ext>
          </c:extLst>
        </c:ser>
        <c:ser>
          <c:idx val="18"/>
          <c:order val="15"/>
          <c:tx>
            <c:strRef>
              <c:f>'健全度履歴整 (+20年後)'!$H$51</c:f>
              <c:strCache>
                <c:ptCount val="1"/>
                <c:pt idx="0">
                  <c:v>猪名川大橋（東行）</c:v>
                </c:pt>
              </c:strCache>
            </c:strRef>
          </c:tx>
          <c:spPr>
            <a:ln w="9525" cap="rnd">
              <a:solidFill>
                <a:schemeClr val="tx1"/>
              </a:solidFill>
              <a:round/>
            </a:ln>
            <a:effectLst/>
          </c:spPr>
          <c:marker>
            <c:symbol val="triangle"/>
            <c:size val="5"/>
            <c:spPr>
              <a:solidFill>
                <a:schemeClr val="bg1"/>
              </a:solidFill>
              <a:ln w="9525">
                <a:solidFill>
                  <a:schemeClr val="tx1"/>
                </a:solidFill>
              </a:ln>
              <a:effectLst/>
            </c:spPr>
          </c:marker>
          <c:xVal>
            <c:numRef>
              <c:f>'健全度履歴整 (+20年後)'!$GP$51:$GR$51</c:f>
              <c:numCache>
                <c:formatCode>0.0</c:formatCode>
                <c:ptCount val="3"/>
                <c:pt idx="0" formatCode="General">
                  <c:v>0</c:v>
                </c:pt>
                <c:pt idx="1">
                  <c:v>4.8520547945205479</c:v>
                </c:pt>
                <c:pt idx="2">
                  <c:v>9.8219178082191778</c:v>
                </c:pt>
              </c:numCache>
            </c:numRef>
          </c:xVal>
          <c:yVal>
            <c:numRef>
              <c:f>'健全度履歴整 (+20年後)'!$BE$51:$BG$51</c:f>
              <c:numCache>
                <c:formatCode>General</c:formatCode>
                <c:ptCount val="3"/>
                <c:pt idx="0">
                  <c:v>96.1</c:v>
                </c:pt>
                <c:pt idx="1">
                  <c:v>96.1</c:v>
                </c:pt>
                <c:pt idx="2">
                  <c:v>88.3</c:v>
                </c:pt>
              </c:numCache>
            </c:numRef>
          </c:yVal>
          <c:smooth val="0"/>
          <c:extLst xmlns:c16r2="http://schemas.microsoft.com/office/drawing/2015/06/chart">
            <c:ext xmlns:c16="http://schemas.microsoft.com/office/drawing/2014/chart" uri="{C3380CC4-5D6E-409C-BE32-E72D297353CC}">
              <c16:uniqueId val="{0000000F-4E76-4F35-BBC9-6D40DF0F4157}"/>
            </c:ext>
          </c:extLst>
        </c:ser>
        <c:ser>
          <c:idx val="19"/>
          <c:order val="16"/>
          <c:tx>
            <c:strRef>
              <c:f>'健全度履歴整 (+20年後)'!$H$52</c:f>
              <c:strCache>
                <c:ptCount val="1"/>
                <c:pt idx="0">
                  <c:v>猪名川大橋（西行）</c:v>
                </c:pt>
              </c:strCache>
            </c:strRef>
          </c:tx>
          <c:spPr>
            <a:ln w="9525" cap="rnd">
              <a:solidFill>
                <a:schemeClr val="tx1"/>
              </a:solidFill>
              <a:round/>
            </a:ln>
            <a:effectLst/>
          </c:spPr>
          <c:marker>
            <c:symbol val="x"/>
            <c:size val="4"/>
            <c:spPr>
              <a:noFill/>
              <a:ln w="9525">
                <a:solidFill>
                  <a:schemeClr val="tx1"/>
                </a:solidFill>
              </a:ln>
              <a:effectLst/>
            </c:spPr>
          </c:marker>
          <c:xVal>
            <c:numRef>
              <c:f>'健全度履歴整 (+20年後)'!$GP$52:$GR$52</c:f>
              <c:numCache>
                <c:formatCode>0.0</c:formatCode>
                <c:ptCount val="3"/>
                <c:pt idx="0" formatCode="General">
                  <c:v>0</c:v>
                </c:pt>
                <c:pt idx="1">
                  <c:v>4.8520547945205479</c:v>
                </c:pt>
                <c:pt idx="2">
                  <c:v>9.8109589041095884</c:v>
                </c:pt>
              </c:numCache>
            </c:numRef>
          </c:xVal>
          <c:yVal>
            <c:numRef>
              <c:f>'健全度履歴整 (+20年後)'!$BE$52:$BG$52</c:f>
              <c:numCache>
                <c:formatCode>General</c:formatCode>
                <c:ptCount val="3"/>
                <c:pt idx="0">
                  <c:v>88.6</c:v>
                </c:pt>
                <c:pt idx="1">
                  <c:v>86.65</c:v>
                </c:pt>
                <c:pt idx="2">
                  <c:v>78.849999999999994</c:v>
                </c:pt>
              </c:numCache>
            </c:numRef>
          </c:yVal>
          <c:smooth val="0"/>
          <c:extLst xmlns:c16r2="http://schemas.microsoft.com/office/drawing/2015/06/chart">
            <c:ext xmlns:c16="http://schemas.microsoft.com/office/drawing/2014/chart" uri="{C3380CC4-5D6E-409C-BE32-E72D297353CC}">
              <c16:uniqueId val="{00000010-4E76-4F35-BBC9-6D40DF0F4157}"/>
            </c:ext>
          </c:extLst>
        </c:ser>
        <c:ser>
          <c:idx val="20"/>
          <c:order val="17"/>
          <c:tx>
            <c:strRef>
              <c:f>'健全度履歴整 (+20年後)'!$H$53</c:f>
              <c:strCache>
                <c:ptCount val="1"/>
                <c:pt idx="0">
                  <c:v>柱本高架橋（ONランプ）</c:v>
                </c:pt>
              </c:strCache>
            </c:strRef>
          </c:tx>
          <c:spPr>
            <a:ln w="9525" cap="rnd">
              <a:solidFill>
                <a:schemeClr val="tx1"/>
              </a:solidFill>
              <a:round/>
            </a:ln>
            <a:effectLst/>
          </c:spPr>
          <c:marker>
            <c:symbol val="circle"/>
            <c:size val="4"/>
            <c:spPr>
              <a:solidFill>
                <a:schemeClr val="bg1"/>
              </a:solidFill>
              <a:ln w="9525">
                <a:solidFill>
                  <a:schemeClr val="tx1"/>
                </a:solidFill>
              </a:ln>
              <a:effectLst/>
            </c:spPr>
          </c:marker>
          <c:xVal>
            <c:numRef>
              <c:f>'健全度履歴整 (+20年後)'!$GQ$53:$GR$53</c:f>
              <c:numCache>
                <c:formatCode>0.0</c:formatCode>
                <c:ptCount val="2"/>
                <c:pt idx="0">
                  <c:v>0</c:v>
                </c:pt>
                <c:pt idx="1">
                  <c:v>5.7945205479452051</c:v>
                </c:pt>
              </c:numCache>
            </c:numRef>
          </c:xVal>
          <c:yVal>
            <c:numRef>
              <c:f>'健全度履歴整 (+20年後)'!$BF$53:$BG$53</c:f>
              <c:numCache>
                <c:formatCode>General</c:formatCode>
                <c:ptCount val="2"/>
                <c:pt idx="0">
                  <c:v>92.2</c:v>
                </c:pt>
                <c:pt idx="1">
                  <c:v>84.4</c:v>
                </c:pt>
              </c:numCache>
            </c:numRef>
          </c:yVal>
          <c:smooth val="0"/>
          <c:extLst xmlns:c16r2="http://schemas.microsoft.com/office/drawing/2015/06/chart">
            <c:ext xmlns:c16="http://schemas.microsoft.com/office/drawing/2014/chart" uri="{C3380CC4-5D6E-409C-BE32-E72D297353CC}">
              <c16:uniqueId val="{00000011-4E76-4F35-BBC9-6D40DF0F4157}"/>
            </c:ext>
          </c:extLst>
        </c:ser>
        <c:ser>
          <c:idx val="21"/>
          <c:order val="18"/>
          <c:tx>
            <c:strRef>
              <c:f>'健全度履歴整 (+20年後)'!$H$54</c:f>
              <c:strCache>
                <c:ptCount val="1"/>
                <c:pt idx="0">
                  <c:v>高石大橋</c:v>
                </c:pt>
              </c:strCache>
            </c:strRef>
          </c:tx>
          <c:spPr>
            <a:ln w="9525" cap="rnd">
              <a:solidFill>
                <a:srgbClr val="0070C0"/>
              </a:solidFill>
              <a:round/>
            </a:ln>
            <a:effectLst/>
          </c:spPr>
          <c:marker>
            <c:symbol val="circle"/>
            <c:size val="4"/>
            <c:spPr>
              <a:solidFill>
                <a:schemeClr val="bg1"/>
              </a:solidFill>
              <a:ln w="9525">
                <a:solidFill>
                  <a:srgbClr val="0070C0"/>
                </a:solidFill>
              </a:ln>
              <a:effectLst/>
            </c:spPr>
          </c:marker>
          <c:xVal>
            <c:numRef>
              <c:f>'健全度履歴整 (+20年後)'!$GQ$54:$GR$54</c:f>
              <c:numCache>
                <c:formatCode>0.0</c:formatCode>
                <c:ptCount val="2"/>
                <c:pt idx="0">
                  <c:v>0</c:v>
                </c:pt>
                <c:pt idx="1">
                  <c:v>4.0301369863013701</c:v>
                </c:pt>
              </c:numCache>
            </c:numRef>
          </c:xVal>
          <c:yVal>
            <c:numRef>
              <c:f>'健全度履歴整 (+20年後)'!$BF$54:$BG$54</c:f>
              <c:numCache>
                <c:formatCode>General</c:formatCode>
                <c:ptCount val="2"/>
                <c:pt idx="0">
                  <c:v>96.1</c:v>
                </c:pt>
                <c:pt idx="1">
                  <c:v>85.25</c:v>
                </c:pt>
              </c:numCache>
            </c:numRef>
          </c:yVal>
          <c:smooth val="0"/>
          <c:extLst xmlns:c16r2="http://schemas.microsoft.com/office/drawing/2015/06/chart">
            <c:ext xmlns:c16="http://schemas.microsoft.com/office/drawing/2014/chart" uri="{C3380CC4-5D6E-409C-BE32-E72D297353CC}">
              <c16:uniqueId val="{00000012-4E76-4F35-BBC9-6D40DF0F4157}"/>
            </c:ext>
          </c:extLst>
        </c:ser>
        <c:ser>
          <c:idx val="22"/>
          <c:order val="19"/>
          <c:tx>
            <c:strRef>
              <c:f>'健全度履歴整 (+20年後)'!$H$59</c:f>
              <c:strCache>
                <c:ptCount val="1"/>
                <c:pt idx="0">
                  <c:v>千里ＩＣ６号橋</c:v>
                </c:pt>
              </c:strCache>
            </c:strRef>
          </c:tx>
          <c:spPr>
            <a:ln w="9525" cap="rnd">
              <a:solidFill>
                <a:srgbClr val="0070C0"/>
              </a:solidFill>
              <a:round/>
            </a:ln>
            <a:effectLst/>
          </c:spPr>
          <c:marker>
            <c:symbol val="x"/>
            <c:size val="4"/>
            <c:spPr>
              <a:noFill/>
              <a:ln w="9525">
                <a:solidFill>
                  <a:srgbClr val="0070C0"/>
                </a:solidFill>
              </a:ln>
              <a:effectLst/>
            </c:spPr>
          </c:marker>
          <c:xVal>
            <c:numRef>
              <c:f>'健全度履歴整 (+20年後)'!$GP$59:$GR$59</c:f>
              <c:numCache>
                <c:formatCode>0.0</c:formatCode>
                <c:ptCount val="3"/>
                <c:pt idx="0" formatCode="General">
                  <c:v>0</c:v>
                </c:pt>
                <c:pt idx="1">
                  <c:v>4.8301369863013699</c:v>
                </c:pt>
                <c:pt idx="2">
                  <c:v>9.8328767123287673</c:v>
                </c:pt>
              </c:numCache>
            </c:numRef>
          </c:xVal>
          <c:yVal>
            <c:numRef>
              <c:f>'健全度履歴整 (+20年後)'!$BE$59:$BG$59</c:f>
              <c:numCache>
                <c:formatCode>General</c:formatCode>
                <c:ptCount val="3"/>
                <c:pt idx="0">
                  <c:v>82.45</c:v>
                </c:pt>
                <c:pt idx="1">
                  <c:v>82.45</c:v>
                </c:pt>
                <c:pt idx="2">
                  <c:v>68.95</c:v>
                </c:pt>
              </c:numCache>
            </c:numRef>
          </c:yVal>
          <c:smooth val="0"/>
          <c:extLst xmlns:c16r2="http://schemas.microsoft.com/office/drawing/2015/06/chart">
            <c:ext xmlns:c16="http://schemas.microsoft.com/office/drawing/2014/chart" uri="{C3380CC4-5D6E-409C-BE32-E72D297353CC}">
              <c16:uniqueId val="{00000013-4E76-4F35-BBC9-6D40DF0F4157}"/>
            </c:ext>
          </c:extLst>
        </c:ser>
        <c:ser>
          <c:idx val="23"/>
          <c:order val="20"/>
          <c:tx>
            <c:strRef>
              <c:f>'健全度履歴整 (+20年後)'!$H$60</c:f>
              <c:strCache>
                <c:ptCount val="1"/>
                <c:pt idx="0">
                  <c:v>千里ＩＣ７号橋</c:v>
                </c:pt>
              </c:strCache>
            </c:strRef>
          </c:tx>
          <c:spPr>
            <a:ln w="9525" cap="rnd">
              <a:solidFill>
                <a:srgbClr val="00B050"/>
              </a:solidFill>
              <a:round/>
            </a:ln>
            <a:effectLst/>
          </c:spPr>
          <c:marker>
            <c:symbol val="square"/>
            <c:size val="4"/>
            <c:spPr>
              <a:solidFill>
                <a:srgbClr val="00B050"/>
              </a:solidFill>
              <a:ln w="9525">
                <a:solidFill>
                  <a:srgbClr val="00B050"/>
                </a:solidFill>
              </a:ln>
              <a:effectLst/>
            </c:spPr>
          </c:marker>
          <c:xVal>
            <c:numRef>
              <c:f>'健全度履歴整 (+20年後)'!$GP$60:$GR$60</c:f>
              <c:numCache>
                <c:formatCode>0.0</c:formatCode>
                <c:ptCount val="3"/>
                <c:pt idx="0" formatCode="General">
                  <c:v>0</c:v>
                </c:pt>
                <c:pt idx="1">
                  <c:v>4.86027397260274</c:v>
                </c:pt>
                <c:pt idx="2">
                  <c:v>9.8465753424657532</c:v>
                </c:pt>
              </c:numCache>
            </c:numRef>
          </c:xVal>
          <c:yVal>
            <c:numRef>
              <c:f>'健全度履歴整 (+20年後)'!$BE$60:$BG$60</c:f>
              <c:numCache>
                <c:formatCode>General</c:formatCode>
                <c:ptCount val="3"/>
                <c:pt idx="0">
                  <c:v>87.75</c:v>
                </c:pt>
                <c:pt idx="1">
                  <c:v>86.1</c:v>
                </c:pt>
                <c:pt idx="2">
                  <c:v>81.5</c:v>
                </c:pt>
              </c:numCache>
            </c:numRef>
          </c:yVal>
          <c:smooth val="0"/>
          <c:extLst xmlns:c16r2="http://schemas.microsoft.com/office/drawing/2015/06/chart">
            <c:ext xmlns:c16="http://schemas.microsoft.com/office/drawing/2014/chart" uri="{C3380CC4-5D6E-409C-BE32-E72D297353CC}">
              <c16:uniqueId val="{00000014-4E76-4F35-BBC9-6D40DF0F4157}"/>
            </c:ext>
          </c:extLst>
        </c:ser>
        <c:ser>
          <c:idx val="24"/>
          <c:order val="21"/>
          <c:tx>
            <c:strRef>
              <c:f>'健全度履歴整 (+20年後)'!$H$62</c:f>
              <c:strCache>
                <c:ptCount val="1"/>
                <c:pt idx="0">
                  <c:v>若江北橋（側道南行）</c:v>
                </c:pt>
              </c:strCache>
            </c:strRef>
          </c:tx>
          <c:spPr>
            <a:ln w="9525" cap="rnd">
              <a:solidFill>
                <a:srgbClr val="FFC000"/>
              </a:solidFill>
              <a:round/>
            </a:ln>
            <a:effectLst/>
          </c:spPr>
          <c:marker>
            <c:symbol val="circle"/>
            <c:size val="5"/>
            <c:spPr>
              <a:solidFill>
                <a:schemeClr val="bg1"/>
              </a:solidFill>
              <a:ln w="9525">
                <a:solidFill>
                  <a:srgbClr val="FFC000"/>
                </a:solidFill>
              </a:ln>
              <a:effectLst/>
            </c:spPr>
          </c:marker>
          <c:xVal>
            <c:numRef>
              <c:f>'健全度履歴整 (+20年後)'!$GQ$62:$GR$62</c:f>
              <c:numCache>
                <c:formatCode>0.0</c:formatCode>
                <c:ptCount val="2"/>
                <c:pt idx="0">
                  <c:v>0</c:v>
                </c:pt>
                <c:pt idx="1">
                  <c:v>5.2191780821917808</c:v>
                </c:pt>
              </c:numCache>
            </c:numRef>
          </c:xVal>
          <c:yVal>
            <c:numRef>
              <c:f>'健全度履歴整 (+20年後)'!$BF$62:$BG$62</c:f>
              <c:numCache>
                <c:formatCode>General</c:formatCode>
                <c:ptCount val="2"/>
                <c:pt idx="0">
                  <c:v>83.85</c:v>
                </c:pt>
                <c:pt idx="1">
                  <c:v>90.25</c:v>
                </c:pt>
              </c:numCache>
            </c:numRef>
          </c:yVal>
          <c:smooth val="0"/>
          <c:extLst xmlns:c16r2="http://schemas.microsoft.com/office/drawing/2015/06/chart">
            <c:ext xmlns:c16="http://schemas.microsoft.com/office/drawing/2014/chart" uri="{C3380CC4-5D6E-409C-BE32-E72D297353CC}">
              <c16:uniqueId val="{00000015-4E76-4F35-BBC9-6D40DF0F4157}"/>
            </c:ext>
          </c:extLst>
        </c:ser>
        <c:ser>
          <c:idx val="25"/>
          <c:order val="22"/>
          <c:tx>
            <c:strRef>
              <c:f>'健全度履歴整 (+20年後)'!$H$63</c:f>
              <c:strCache>
                <c:ptCount val="1"/>
                <c:pt idx="0">
                  <c:v>若江北橋（側道北行）</c:v>
                </c:pt>
              </c:strCache>
            </c:strRef>
          </c:tx>
          <c:spPr>
            <a:ln w="9525" cap="rnd">
              <a:solidFill>
                <a:srgbClr val="FFC000"/>
              </a:solidFill>
              <a:round/>
            </a:ln>
            <a:effectLst/>
          </c:spPr>
          <c:marker>
            <c:symbol val="triangle"/>
            <c:size val="5"/>
            <c:spPr>
              <a:solidFill>
                <a:schemeClr val="bg1"/>
              </a:solidFill>
              <a:ln w="9525">
                <a:solidFill>
                  <a:srgbClr val="FFC000"/>
                </a:solidFill>
              </a:ln>
              <a:effectLst/>
            </c:spPr>
          </c:marker>
          <c:xVal>
            <c:numRef>
              <c:f>'健全度履歴整 (+20年後)'!$GQ$63:$GR$63</c:f>
              <c:numCache>
                <c:formatCode>0.0</c:formatCode>
                <c:ptCount val="2"/>
                <c:pt idx="0">
                  <c:v>0</c:v>
                </c:pt>
                <c:pt idx="1">
                  <c:v>5.2191780821917808</c:v>
                </c:pt>
              </c:numCache>
            </c:numRef>
          </c:xVal>
          <c:yVal>
            <c:numRef>
              <c:f>'健全度履歴整 (+20年後)'!$BF$63:$BG$63</c:f>
              <c:numCache>
                <c:formatCode>General</c:formatCode>
                <c:ptCount val="2"/>
                <c:pt idx="0">
                  <c:v>84.15</c:v>
                </c:pt>
                <c:pt idx="1">
                  <c:v>88.6</c:v>
                </c:pt>
              </c:numCache>
            </c:numRef>
          </c:yVal>
          <c:smooth val="0"/>
          <c:extLst xmlns:c16r2="http://schemas.microsoft.com/office/drawing/2015/06/chart">
            <c:ext xmlns:c16="http://schemas.microsoft.com/office/drawing/2014/chart" uri="{C3380CC4-5D6E-409C-BE32-E72D297353CC}">
              <c16:uniqueId val="{00000016-4E76-4F35-BBC9-6D40DF0F4157}"/>
            </c:ext>
          </c:extLst>
        </c:ser>
        <c:ser>
          <c:idx val="26"/>
          <c:order val="23"/>
          <c:tx>
            <c:strRef>
              <c:f>'健全度履歴整 (+20年後)'!$H$64</c:f>
              <c:strCache>
                <c:ptCount val="1"/>
                <c:pt idx="0">
                  <c:v>桜ノ町高架橋（東行側道）</c:v>
                </c:pt>
              </c:strCache>
            </c:strRef>
          </c:tx>
          <c:spPr>
            <a:ln w="9525" cap="rnd">
              <a:solidFill>
                <a:srgbClr val="FFC000"/>
              </a:solidFill>
              <a:round/>
            </a:ln>
            <a:effectLst/>
          </c:spPr>
          <c:marker>
            <c:symbol val="x"/>
            <c:size val="5"/>
            <c:spPr>
              <a:noFill/>
              <a:ln w="9525">
                <a:solidFill>
                  <a:srgbClr val="FFC000"/>
                </a:solidFill>
              </a:ln>
              <a:effectLst/>
            </c:spPr>
          </c:marker>
          <c:xVal>
            <c:numRef>
              <c:f>'健全度履歴整 (+20年後)'!$GP$64:$GR$64</c:f>
              <c:numCache>
                <c:formatCode>0.0</c:formatCode>
                <c:ptCount val="3"/>
                <c:pt idx="0" formatCode="General">
                  <c:v>0</c:v>
                </c:pt>
                <c:pt idx="1">
                  <c:v>4.9150684931506845</c:v>
                </c:pt>
                <c:pt idx="2">
                  <c:v>10.082191780821917</c:v>
                </c:pt>
              </c:numCache>
            </c:numRef>
          </c:xVal>
          <c:yVal>
            <c:numRef>
              <c:f>'健全度履歴整 (+20年後)'!$BE$64:$BG$64</c:f>
              <c:numCache>
                <c:formatCode>General</c:formatCode>
                <c:ptCount val="3"/>
                <c:pt idx="0">
                  <c:v>80.5</c:v>
                </c:pt>
                <c:pt idx="1">
                  <c:v>79.400000000000006</c:v>
                </c:pt>
                <c:pt idx="2">
                  <c:v>78.55</c:v>
                </c:pt>
              </c:numCache>
            </c:numRef>
          </c:yVal>
          <c:smooth val="0"/>
          <c:extLst xmlns:c16r2="http://schemas.microsoft.com/office/drawing/2015/06/chart">
            <c:ext xmlns:c16="http://schemas.microsoft.com/office/drawing/2014/chart" uri="{C3380CC4-5D6E-409C-BE32-E72D297353CC}">
              <c16:uniqueId val="{00000017-4E76-4F35-BBC9-6D40DF0F4157}"/>
            </c:ext>
          </c:extLst>
        </c:ser>
        <c:ser>
          <c:idx val="27"/>
          <c:order val="24"/>
          <c:tx>
            <c:strRef>
              <c:f>'健全度履歴整 (+20年後)'!$H$65</c:f>
              <c:strCache>
                <c:ptCount val="1"/>
                <c:pt idx="0">
                  <c:v>桜ノ町高架橋（西行側道）</c:v>
                </c:pt>
              </c:strCache>
            </c:strRef>
          </c:tx>
          <c:spPr>
            <a:ln w="9525" cap="rnd">
              <a:solidFill>
                <a:srgbClr val="FFC000"/>
              </a:solidFill>
              <a:round/>
            </a:ln>
            <a:effectLst/>
          </c:spPr>
          <c:marker>
            <c:symbol val="diamond"/>
            <c:size val="4"/>
            <c:spPr>
              <a:solidFill>
                <a:srgbClr val="FFC000"/>
              </a:solidFill>
              <a:ln w="9525">
                <a:solidFill>
                  <a:srgbClr val="FFC000"/>
                </a:solidFill>
              </a:ln>
              <a:effectLst/>
            </c:spPr>
          </c:marker>
          <c:xVal>
            <c:numRef>
              <c:f>'健全度履歴整 (+20年後)'!$GP$65:$GR$65</c:f>
              <c:numCache>
                <c:formatCode>0.0</c:formatCode>
                <c:ptCount val="3"/>
                <c:pt idx="0" formatCode="General">
                  <c:v>0</c:v>
                </c:pt>
                <c:pt idx="1">
                  <c:v>4.912328767123288</c:v>
                </c:pt>
                <c:pt idx="2">
                  <c:v>10.084931506849315</c:v>
                </c:pt>
              </c:numCache>
            </c:numRef>
          </c:xVal>
          <c:yVal>
            <c:numRef>
              <c:f>'健全度履歴整 (+20年後)'!$BE$65:$BG$65</c:f>
              <c:numCache>
                <c:formatCode>General</c:formatCode>
                <c:ptCount val="3"/>
                <c:pt idx="0">
                  <c:v>80.5</c:v>
                </c:pt>
                <c:pt idx="1">
                  <c:v>80.5</c:v>
                </c:pt>
                <c:pt idx="2">
                  <c:v>78</c:v>
                </c:pt>
              </c:numCache>
            </c:numRef>
          </c:yVal>
          <c:smooth val="0"/>
          <c:extLst xmlns:c16r2="http://schemas.microsoft.com/office/drawing/2015/06/chart">
            <c:ext xmlns:c16="http://schemas.microsoft.com/office/drawing/2014/chart" uri="{C3380CC4-5D6E-409C-BE32-E72D297353CC}">
              <c16:uniqueId val="{00000018-4E76-4F35-BBC9-6D40DF0F4157}"/>
            </c:ext>
          </c:extLst>
        </c:ser>
        <c:ser>
          <c:idx val="28"/>
          <c:order val="25"/>
          <c:tx>
            <c:strRef>
              <c:f>'健全度履歴整 (+20年後)'!$H$66</c:f>
              <c:strCache>
                <c:ptCount val="1"/>
                <c:pt idx="0">
                  <c:v>千里ＩＣ３号橋</c:v>
                </c:pt>
              </c:strCache>
            </c:strRef>
          </c:tx>
          <c:spPr>
            <a:ln w="9525" cap="rnd">
              <a:solidFill>
                <a:srgbClr val="0070C0"/>
              </a:solidFill>
              <a:round/>
            </a:ln>
            <a:effectLst/>
          </c:spPr>
          <c:marker>
            <c:symbol val="circle"/>
            <c:size val="4"/>
            <c:spPr>
              <a:solidFill>
                <a:srgbClr val="0070C0"/>
              </a:solidFill>
              <a:ln w="9525">
                <a:solidFill>
                  <a:srgbClr val="0070C0"/>
                </a:solidFill>
              </a:ln>
              <a:effectLst/>
            </c:spPr>
          </c:marker>
          <c:xVal>
            <c:numRef>
              <c:f>'健全度履歴整 (+20年後)'!$GQ$66:$GR$66</c:f>
              <c:numCache>
                <c:formatCode>0.0</c:formatCode>
                <c:ptCount val="2"/>
                <c:pt idx="0">
                  <c:v>0</c:v>
                </c:pt>
                <c:pt idx="1">
                  <c:v>5.5315068493150683</c:v>
                </c:pt>
              </c:numCache>
            </c:numRef>
          </c:xVal>
          <c:yVal>
            <c:numRef>
              <c:f>'健全度履歴整 (+20年後)'!$BF$66:$BG$66</c:f>
              <c:numCache>
                <c:formatCode>General</c:formatCode>
                <c:ptCount val="2"/>
                <c:pt idx="0">
                  <c:v>92.2</c:v>
                </c:pt>
                <c:pt idx="1">
                  <c:v>79.25</c:v>
                </c:pt>
              </c:numCache>
            </c:numRef>
          </c:yVal>
          <c:smooth val="0"/>
          <c:extLst xmlns:c16r2="http://schemas.microsoft.com/office/drawing/2015/06/chart">
            <c:ext xmlns:c16="http://schemas.microsoft.com/office/drawing/2014/chart" uri="{C3380CC4-5D6E-409C-BE32-E72D297353CC}">
              <c16:uniqueId val="{00000019-4E76-4F35-BBC9-6D40DF0F4157}"/>
            </c:ext>
          </c:extLst>
        </c:ser>
        <c:ser>
          <c:idx val="29"/>
          <c:order val="26"/>
          <c:tx>
            <c:strRef>
              <c:f>'健全度履歴整 (+20年後)'!$H$67</c:f>
              <c:strCache>
                <c:ptCount val="1"/>
                <c:pt idx="0">
                  <c:v>千里ＩＣ１号橋</c:v>
                </c:pt>
              </c:strCache>
            </c:strRef>
          </c:tx>
          <c:spPr>
            <a:ln w="9525" cap="rnd">
              <a:solidFill>
                <a:schemeClr val="tx1"/>
              </a:solidFill>
              <a:round/>
            </a:ln>
            <a:effectLst/>
          </c:spPr>
          <c:marker>
            <c:symbol val="square"/>
            <c:size val="4"/>
            <c:spPr>
              <a:solidFill>
                <a:schemeClr val="tx1"/>
              </a:solidFill>
              <a:ln w="9525">
                <a:solidFill>
                  <a:schemeClr val="tx1"/>
                </a:solidFill>
              </a:ln>
              <a:effectLst/>
            </c:spPr>
          </c:marker>
          <c:xVal>
            <c:numRef>
              <c:f>'健全度履歴整 (+20年後)'!$GQ$67:$GR$67</c:f>
              <c:numCache>
                <c:formatCode>0.0</c:formatCode>
                <c:ptCount val="2"/>
                <c:pt idx="0">
                  <c:v>0</c:v>
                </c:pt>
                <c:pt idx="1">
                  <c:v>5.1945205479452055</c:v>
                </c:pt>
              </c:numCache>
            </c:numRef>
          </c:xVal>
          <c:yVal>
            <c:numRef>
              <c:f>'健全度履歴整 (+20年後)'!$BF$67:$BG$67</c:f>
              <c:numCache>
                <c:formatCode>General</c:formatCode>
                <c:ptCount val="2"/>
                <c:pt idx="0">
                  <c:v>85.25</c:v>
                </c:pt>
                <c:pt idx="1">
                  <c:v>77.45</c:v>
                </c:pt>
              </c:numCache>
            </c:numRef>
          </c:yVal>
          <c:smooth val="0"/>
          <c:extLst xmlns:c16r2="http://schemas.microsoft.com/office/drawing/2015/06/chart">
            <c:ext xmlns:c16="http://schemas.microsoft.com/office/drawing/2014/chart" uri="{C3380CC4-5D6E-409C-BE32-E72D297353CC}">
              <c16:uniqueId val="{0000001A-4E76-4F35-BBC9-6D40DF0F4157}"/>
            </c:ext>
          </c:extLst>
        </c:ser>
        <c:ser>
          <c:idx val="30"/>
          <c:order val="27"/>
          <c:tx>
            <c:strRef>
              <c:f>'健全度履歴整 (+20年後)'!$H$68</c:f>
              <c:strCache>
                <c:ptCount val="1"/>
                <c:pt idx="0">
                  <c:v>千里ＩＣ２号橋</c:v>
                </c:pt>
              </c:strCache>
            </c:strRef>
          </c:tx>
          <c:spPr>
            <a:ln w="9525" cap="rnd">
              <a:solidFill>
                <a:srgbClr val="0070C0"/>
              </a:solidFill>
              <a:round/>
            </a:ln>
            <a:effectLst/>
          </c:spPr>
          <c:marker>
            <c:symbol val="diamond"/>
            <c:size val="4"/>
            <c:spPr>
              <a:solidFill>
                <a:srgbClr val="0070C0"/>
              </a:solidFill>
              <a:ln w="6350">
                <a:solidFill>
                  <a:srgbClr val="0070C0"/>
                </a:solidFill>
              </a:ln>
              <a:effectLst/>
            </c:spPr>
          </c:marker>
          <c:xVal>
            <c:numRef>
              <c:f>'健全度履歴整 (+20年後)'!$GQ$68:$GR$68</c:f>
              <c:numCache>
                <c:formatCode>0.0</c:formatCode>
                <c:ptCount val="2"/>
                <c:pt idx="0">
                  <c:v>0</c:v>
                </c:pt>
                <c:pt idx="1">
                  <c:v>5.1945205479452055</c:v>
                </c:pt>
              </c:numCache>
            </c:numRef>
          </c:xVal>
          <c:yVal>
            <c:numRef>
              <c:f>'健全度履歴整 (+20年後)'!$BF$68:$BG$68</c:f>
              <c:numCache>
                <c:formatCode>General</c:formatCode>
                <c:ptCount val="2"/>
                <c:pt idx="0">
                  <c:v>90.25</c:v>
                </c:pt>
                <c:pt idx="1">
                  <c:v>75.8</c:v>
                </c:pt>
              </c:numCache>
            </c:numRef>
          </c:yVal>
          <c:smooth val="0"/>
          <c:extLst xmlns:c16r2="http://schemas.microsoft.com/office/drawing/2015/06/chart">
            <c:ext xmlns:c16="http://schemas.microsoft.com/office/drawing/2014/chart" uri="{C3380CC4-5D6E-409C-BE32-E72D297353CC}">
              <c16:uniqueId val="{0000001B-4E76-4F35-BBC9-6D40DF0F4157}"/>
            </c:ext>
          </c:extLst>
        </c:ser>
        <c:dLbls>
          <c:showLegendKey val="0"/>
          <c:showVal val="0"/>
          <c:showCatName val="0"/>
          <c:showSerName val="0"/>
          <c:showPercent val="0"/>
          <c:showBubbleSize val="0"/>
        </c:dLbls>
        <c:axId val="440503384"/>
        <c:axId val="440503776"/>
      </c:scatterChart>
      <c:valAx>
        <c:axId val="440503384"/>
        <c:scaling>
          <c:orientation val="minMax"/>
          <c:max val="12"/>
          <c:min val="0"/>
        </c:scaling>
        <c:delete val="0"/>
        <c:axPos val="b"/>
        <c:majorGridlines>
          <c:spPr>
            <a:ln w="3175" cap="flat" cmpd="sng" algn="ctr">
              <a:solidFill>
                <a:schemeClr val="bg1">
                  <a:lumMod val="85000"/>
                </a:schemeClr>
              </a:solidFill>
              <a:round/>
            </a:ln>
            <a:effectLst/>
          </c:spPr>
        </c:majorGridlines>
        <c:numFmt formatCode="General"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440503776"/>
        <c:crosses val="autoZero"/>
        <c:crossBetween val="midCat"/>
        <c:majorUnit val="5"/>
      </c:valAx>
      <c:valAx>
        <c:axId val="440503776"/>
        <c:scaling>
          <c:orientation val="minMax"/>
          <c:max val="100"/>
          <c:min val="50"/>
        </c:scaling>
        <c:delete val="0"/>
        <c:axPos val="l"/>
        <c:majorGridlines>
          <c:spPr>
            <a:ln w="3175" cap="flat" cmpd="sng" algn="ctr">
              <a:solidFill>
                <a:schemeClr val="bg1">
                  <a:lumMod val="85000"/>
                </a:schemeClr>
              </a:solidFill>
              <a:round/>
            </a:ln>
            <a:effectLst/>
          </c:spPr>
        </c:majorGridlines>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440503384"/>
        <c:crosses val="autoZero"/>
        <c:crossBetween val="midCat"/>
        <c:majorUnit val="10"/>
      </c:valAx>
      <c:spPr>
        <a:noFill/>
        <a:ln w="12700">
          <a:solidFill>
            <a:schemeClr val="tx1"/>
          </a:solidFill>
        </a:ln>
        <a:effectLst/>
      </c:spPr>
    </c:plotArea>
    <c:legend>
      <c:legendPos val="b"/>
      <c:layout>
        <c:manualLayout>
          <c:xMode val="edge"/>
          <c:yMode val="edge"/>
          <c:x val="0.56982223135882315"/>
          <c:y val="0.26087402180947517"/>
          <c:w val="0.42426970620843191"/>
          <c:h val="0.6651681685968824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272857342319984E-2"/>
          <c:y val="3.4011818241759244E-2"/>
          <c:w val="0.49759215914747207"/>
          <c:h val="0.81990393909020698"/>
        </c:manualLayout>
      </c:layout>
      <c:scatterChart>
        <c:scatterStyle val="lineMarker"/>
        <c:varyColors val="0"/>
        <c:ser>
          <c:idx val="5"/>
          <c:order val="0"/>
          <c:tx>
            <c:strRef>
              <c:f>'健全度履歴整 (+20年後)'!$H$24</c:f>
              <c:strCache>
                <c:ptCount val="1"/>
                <c:pt idx="0">
                  <c:v>大豊橋（南行）</c:v>
                </c:pt>
              </c:strCache>
            </c:strRef>
          </c:tx>
          <c:spPr>
            <a:ln w="9525" cap="rnd">
              <a:solidFill>
                <a:srgbClr val="0070C0"/>
              </a:solidFill>
              <a:round/>
            </a:ln>
            <a:effectLst/>
          </c:spPr>
          <c:marker>
            <c:symbol val="triangle"/>
            <c:size val="8"/>
            <c:spPr>
              <a:solidFill>
                <a:srgbClr val="0070C0"/>
              </a:solidFill>
              <a:ln w="9525">
                <a:solidFill>
                  <a:srgbClr val="0070C0"/>
                </a:solidFill>
              </a:ln>
              <a:effectLst/>
            </c:spPr>
          </c:marker>
          <c:xVal>
            <c:numRef>
              <c:f>'健全度履歴整 (+20年後)'!$GP$24:$GR$24</c:f>
              <c:numCache>
                <c:formatCode>0.0</c:formatCode>
                <c:ptCount val="3"/>
                <c:pt idx="0" formatCode="General">
                  <c:v>0</c:v>
                </c:pt>
                <c:pt idx="1">
                  <c:v>4.8082191780821919</c:v>
                </c:pt>
                <c:pt idx="2">
                  <c:v>10.005479452054795</c:v>
                </c:pt>
              </c:numCache>
            </c:numRef>
          </c:xVal>
          <c:yVal>
            <c:numRef>
              <c:f>'健全度履歴整 (+20年後)'!$BE$24:$BG$24</c:f>
              <c:numCache>
                <c:formatCode>General</c:formatCode>
                <c:ptCount val="3"/>
                <c:pt idx="0">
                  <c:v>81.349999999999994</c:v>
                </c:pt>
                <c:pt idx="1">
                  <c:v>82.45</c:v>
                </c:pt>
                <c:pt idx="2">
                  <c:v>59.35</c:v>
                </c:pt>
              </c:numCache>
            </c:numRef>
          </c:yVal>
          <c:smooth val="0"/>
        </c:ser>
        <c:ser>
          <c:idx val="6"/>
          <c:order val="1"/>
          <c:tx>
            <c:strRef>
              <c:f>'健全度履歴整 (+20年後)'!$H$25</c:f>
              <c:strCache>
                <c:ptCount val="1"/>
                <c:pt idx="0">
                  <c:v>大豊橋（北行）</c:v>
                </c:pt>
              </c:strCache>
            </c:strRef>
          </c:tx>
          <c:spPr>
            <a:ln w="9525" cap="rnd">
              <a:solidFill>
                <a:srgbClr val="0070C0"/>
              </a:solidFill>
              <a:round/>
            </a:ln>
            <a:effectLst/>
          </c:spPr>
          <c:marker>
            <c:symbol val="triangle"/>
            <c:size val="8"/>
            <c:spPr>
              <a:solidFill>
                <a:schemeClr val="bg1"/>
              </a:solidFill>
              <a:ln w="9525">
                <a:solidFill>
                  <a:srgbClr val="0070C0"/>
                </a:solidFill>
              </a:ln>
              <a:effectLst/>
            </c:spPr>
          </c:marker>
          <c:xVal>
            <c:numRef>
              <c:f>'健全度履歴整 (+20年後)'!$GP$25:$GR$25</c:f>
              <c:numCache>
                <c:formatCode>0.0</c:formatCode>
                <c:ptCount val="3"/>
                <c:pt idx="0" formatCode="General">
                  <c:v>0</c:v>
                </c:pt>
                <c:pt idx="1">
                  <c:v>4.8109589041095893</c:v>
                </c:pt>
                <c:pt idx="2">
                  <c:v>10.008219178082191</c:v>
                </c:pt>
              </c:numCache>
            </c:numRef>
          </c:xVal>
          <c:yVal>
            <c:numRef>
              <c:f>'健全度履歴整 (+20年後)'!$BE$25:$BG$25</c:f>
              <c:numCache>
                <c:formatCode>General</c:formatCode>
                <c:ptCount val="3"/>
                <c:pt idx="0">
                  <c:v>91.1</c:v>
                </c:pt>
                <c:pt idx="1">
                  <c:v>92.2</c:v>
                </c:pt>
                <c:pt idx="2">
                  <c:v>63.8</c:v>
                </c:pt>
              </c:numCache>
            </c:numRef>
          </c:yVal>
          <c:smooth val="0"/>
        </c:ser>
        <c:ser>
          <c:idx val="12"/>
          <c:order val="2"/>
          <c:tx>
            <c:strRef>
              <c:f>'健全度履歴整 (+20年後)'!$H$38</c:f>
              <c:strCache>
                <c:ptCount val="1"/>
                <c:pt idx="0">
                  <c:v>池田ＩＣ５号橋</c:v>
                </c:pt>
              </c:strCache>
            </c:strRef>
          </c:tx>
          <c:spPr>
            <a:ln w="9525" cap="rnd">
              <a:solidFill>
                <a:srgbClr val="0070C0"/>
              </a:solidFill>
              <a:round/>
            </a:ln>
            <a:effectLst/>
          </c:spPr>
          <c:marker>
            <c:symbol val="square"/>
            <c:size val="8"/>
            <c:spPr>
              <a:solidFill>
                <a:srgbClr val="0070C0"/>
              </a:solidFill>
              <a:ln w="9525">
                <a:solidFill>
                  <a:srgbClr val="0070C0"/>
                </a:solidFill>
              </a:ln>
              <a:effectLst/>
            </c:spPr>
          </c:marker>
          <c:xVal>
            <c:numRef>
              <c:f>'健全度履歴整 (+20年後)'!$GP$38:$GR$38</c:f>
              <c:numCache>
                <c:formatCode>0.0</c:formatCode>
                <c:ptCount val="3"/>
                <c:pt idx="0" formatCode="General">
                  <c:v>0</c:v>
                </c:pt>
                <c:pt idx="1">
                  <c:v>4.7315068493150685</c:v>
                </c:pt>
                <c:pt idx="2">
                  <c:v>9.8246575342465761</c:v>
                </c:pt>
              </c:numCache>
            </c:numRef>
          </c:xVal>
          <c:yVal>
            <c:numRef>
              <c:f>'健全度履歴整 (+20年後)'!$BE$38:$BG$38</c:f>
              <c:numCache>
                <c:formatCode>General</c:formatCode>
                <c:ptCount val="3"/>
                <c:pt idx="0">
                  <c:v>84.4</c:v>
                </c:pt>
                <c:pt idx="1">
                  <c:v>84.4</c:v>
                </c:pt>
                <c:pt idx="2">
                  <c:v>63.95</c:v>
                </c:pt>
              </c:numCache>
            </c:numRef>
          </c:yVal>
          <c:smooth val="0"/>
        </c:ser>
        <c:ser>
          <c:idx val="21"/>
          <c:order val="3"/>
          <c:tx>
            <c:strRef>
              <c:f>'健全度履歴整 (+20年後)'!$H$54</c:f>
              <c:strCache>
                <c:ptCount val="1"/>
                <c:pt idx="0">
                  <c:v>高石大橋</c:v>
                </c:pt>
              </c:strCache>
            </c:strRef>
          </c:tx>
          <c:spPr>
            <a:ln w="9525" cap="rnd">
              <a:solidFill>
                <a:srgbClr val="0070C0"/>
              </a:solidFill>
              <a:round/>
            </a:ln>
            <a:effectLst/>
          </c:spPr>
          <c:marker>
            <c:symbol val="circle"/>
            <c:size val="8"/>
            <c:spPr>
              <a:solidFill>
                <a:schemeClr val="bg1"/>
              </a:solidFill>
              <a:ln w="9525">
                <a:solidFill>
                  <a:srgbClr val="0070C0"/>
                </a:solidFill>
              </a:ln>
              <a:effectLst/>
            </c:spPr>
          </c:marker>
          <c:xVal>
            <c:numRef>
              <c:f>'健全度履歴整 (+20年後)'!$GQ$54:$GR$54</c:f>
              <c:numCache>
                <c:formatCode>0.0</c:formatCode>
                <c:ptCount val="2"/>
                <c:pt idx="0">
                  <c:v>0</c:v>
                </c:pt>
                <c:pt idx="1">
                  <c:v>4.0301369863013701</c:v>
                </c:pt>
              </c:numCache>
            </c:numRef>
          </c:xVal>
          <c:yVal>
            <c:numRef>
              <c:f>'健全度履歴整 (+20年後)'!$BF$54:$BG$54</c:f>
              <c:numCache>
                <c:formatCode>General</c:formatCode>
                <c:ptCount val="2"/>
                <c:pt idx="0">
                  <c:v>96.1</c:v>
                </c:pt>
                <c:pt idx="1">
                  <c:v>85.25</c:v>
                </c:pt>
              </c:numCache>
            </c:numRef>
          </c:yVal>
          <c:smooth val="0"/>
        </c:ser>
        <c:ser>
          <c:idx val="22"/>
          <c:order val="4"/>
          <c:tx>
            <c:strRef>
              <c:f>'健全度履歴整 (+20年後)'!$H$59</c:f>
              <c:strCache>
                <c:ptCount val="1"/>
                <c:pt idx="0">
                  <c:v>千里ＩＣ６号橋</c:v>
                </c:pt>
              </c:strCache>
            </c:strRef>
          </c:tx>
          <c:spPr>
            <a:ln w="9525" cap="rnd">
              <a:solidFill>
                <a:srgbClr val="0070C0"/>
              </a:solidFill>
              <a:round/>
            </a:ln>
            <a:effectLst/>
          </c:spPr>
          <c:marker>
            <c:symbol val="x"/>
            <c:size val="8"/>
            <c:spPr>
              <a:noFill/>
              <a:ln w="9525">
                <a:solidFill>
                  <a:srgbClr val="0070C0"/>
                </a:solidFill>
              </a:ln>
              <a:effectLst/>
            </c:spPr>
          </c:marker>
          <c:xVal>
            <c:numRef>
              <c:f>'健全度履歴整 (+20年後)'!$GP$59:$GR$59</c:f>
              <c:numCache>
                <c:formatCode>0.0</c:formatCode>
                <c:ptCount val="3"/>
                <c:pt idx="0" formatCode="General">
                  <c:v>0</c:v>
                </c:pt>
                <c:pt idx="1">
                  <c:v>4.8301369863013699</c:v>
                </c:pt>
                <c:pt idx="2">
                  <c:v>9.8328767123287673</c:v>
                </c:pt>
              </c:numCache>
            </c:numRef>
          </c:xVal>
          <c:yVal>
            <c:numRef>
              <c:f>'健全度履歴整 (+20年後)'!$BE$59:$BG$59</c:f>
              <c:numCache>
                <c:formatCode>General</c:formatCode>
                <c:ptCount val="3"/>
                <c:pt idx="0">
                  <c:v>82.45</c:v>
                </c:pt>
                <c:pt idx="1">
                  <c:v>82.45</c:v>
                </c:pt>
                <c:pt idx="2">
                  <c:v>68.95</c:v>
                </c:pt>
              </c:numCache>
            </c:numRef>
          </c:yVal>
          <c:smooth val="0"/>
        </c:ser>
        <c:ser>
          <c:idx val="28"/>
          <c:order val="5"/>
          <c:tx>
            <c:strRef>
              <c:f>'健全度履歴整 (+20年後)'!$H$66</c:f>
              <c:strCache>
                <c:ptCount val="1"/>
                <c:pt idx="0">
                  <c:v>千里ＩＣ３号橋</c:v>
                </c:pt>
              </c:strCache>
            </c:strRef>
          </c:tx>
          <c:spPr>
            <a:ln w="9525" cap="rnd">
              <a:solidFill>
                <a:srgbClr val="0070C0"/>
              </a:solidFill>
              <a:round/>
            </a:ln>
            <a:effectLst/>
          </c:spPr>
          <c:marker>
            <c:symbol val="circle"/>
            <c:size val="8"/>
            <c:spPr>
              <a:solidFill>
                <a:srgbClr val="0070C0"/>
              </a:solidFill>
              <a:ln w="9525">
                <a:solidFill>
                  <a:srgbClr val="0070C0"/>
                </a:solidFill>
              </a:ln>
              <a:effectLst/>
            </c:spPr>
          </c:marker>
          <c:xVal>
            <c:numRef>
              <c:f>'健全度履歴整 (+20年後)'!$GQ$66:$GR$66</c:f>
              <c:numCache>
                <c:formatCode>0.0</c:formatCode>
                <c:ptCount val="2"/>
                <c:pt idx="0">
                  <c:v>0</c:v>
                </c:pt>
                <c:pt idx="1">
                  <c:v>5.5315068493150683</c:v>
                </c:pt>
              </c:numCache>
            </c:numRef>
          </c:xVal>
          <c:yVal>
            <c:numRef>
              <c:f>'健全度履歴整 (+20年後)'!$BF$66:$BG$66</c:f>
              <c:numCache>
                <c:formatCode>General</c:formatCode>
                <c:ptCount val="2"/>
                <c:pt idx="0">
                  <c:v>92.2</c:v>
                </c:pt>
                <c:pt idx="1">
                  <c:v>79.25</c:v>
                </c:pt>
              </c:numCache>
            </c:numRef>
          </c:yVal>
          <c:smooth val="0"/>
        </c:ser>
        <c:ser>
          <c:idx val="30"/>
          <c:order val="6"/>
          <c:tx>
            <c:strRef>
              <c:f>'健全度履歴整 (+20年後)'!$H$68</c:f>
              <c:strCache>
                <c:ptCount val="1"/>
                <c:pt idx="0">
                  <c:v>千里ＩＣ２号橋</c:v>
                </c:pt>
              </c:strCache>
            </c:strRef>
          </c:tx>
          <c:spPr>
            <a:ln w="9525" cap="rnd">
              <a:solidFill>
                <a:srgbClr val="0070C0"/>
              </a:solidFill>
              <a:round/>
            </a:ln>
            <a:effectLst/>
          </c:spPr>
          <c:marker>
            <c:symbol val="diamond"/>
            <c:size val="8"/>
            <c:spPr>
              <a:solidFill>
                <a:srgbClr val="0070C0"/>
              </a:solidFill>
              <a:ln w="6350">
                <a:solidFill>
                  <a:srgbClr val="0070C0"/>
                </a:solidFill>
              </a:ln>
              <a:effectLst/>
            </c:spPr>
          </c:marker>
          <c:xVal>
            <c:numRef>
              <c:f>'健全度履歴整 (+20年後)'!$GQ$68:$GR$68</c:f>
              <c:numCache>
                <c:formatCode>0.0</c:formatCode>
                <c:ptCount val="2"/>
                <c:pt idx="0">
                  <c:v>0</c:v>
                </c:pt>
                <c:pt idx="1">
                  <c:v>5.1945205479452055</c:v>
                </c:pt>
              </c:numCache>
            </c:numRef>
          </c:xVal>
          <c:yVal>
            <c:numRef>
              <c:f>'健全度履歴整 (+20年後)'!$BF$68:$BG$68</c:f>
              <c:numCache>
                <c:formatCode>General</c:formatCode>
                <c:ptCount val="2"/>
                <c:pt idx="0">
                  <c:v>90.25</c:v>
                </c:pt>
                <c:pt idx="1">
                  <c:v>75.8</c:v>
                </c:pt>
              </c:numCache>
            </c:numRef>
          </c:yVal>
          <c:smooth val="0"/>
        </c:ser>
        <c:ser>
          <c:idx val="1"/>
          <c:order val="7"/>
          <c:tx>
            <c:v>大阪府</c:v>
          </c:tx>
          <c:spPr>
            <a:ln w="19050" cap="rnd">
              <a:solidFill>
                <a:schemeClr val="tx1"/>
              </a:solidFill>
              <a:prstDash val="dash"/>
              <a:round/>
            </a:ln>
            <a:effectLst/>
          </c:spPr>
          <c:marker>
            <c:symbol val="none"/>
          </c:marker>
          <c:dPt>
            <c:idx val="1"/>
            <c:marker>
              <c:symbol val="none"/>
            </c:marker>
            <c:bubble3D val="0"/>
          </c:dPt>
          <c:xVal>
            <c:numRef>
              <c:f>'健全度履歴整 (+20年後)'!$GO$74:$GP$74</c:f>
              <c:numCache>
                <c:formatCode>General</c:formatCode>
                <c:ptCount val="2"/>
                <c:pt idx="0">
                  <c:v>0</c:v>
                </c:pt>
                <c:pt idx="1">
                  <c:v>20</c:v>
                </c:pt>
              </c:numCache>
            </c:numRef>
          </c:xVal>
          <c:yVal>
            <c:numRef>
              <c:f>'健全度履歴整 (+20年後)'!$GO$76:$GP$76</c:f>
              <c:numCache>
                <c:formatCode>0.0</c:formatCode>
                <c:ptCount val="2"/>
                <c:pt idx="0">
                  <c:v>88.26428571428572</c:v>
                </c:pt>
                <c:pt idx="1">
                  <c:v>68.26428571428572</c:v>
                </c:pt>
              </c:numCache>
            </c:numRef>
          </c:yVal>
          <c:smooth val="0"/>
        </c:ser>
        <c:dLbls>
          <c:showLegendKey val="0"/>
          <c:showVal val="0"/>
          <c:showCatName val="0"/>
          <c:showSerName val="0"/>
          <c:showPercent val="0"/>
          <c:showBubbleSize val="0"/>
        </c:dLbls>
        <c:axId val="1016839352"/>
        <c:axId val="1016839744"/>
      </c:scatterChart>
      <c:valAx>
        <c:axId val="1016839352"/>
        <c:scaling>
          <c:orientation val="minMax"/>
          <c:max val="12"/>
          <c:min val="0"/>
        </c:scaling>
        <c:delete val="0"/>
        <c:axPos val="b"/>
        <c:majorGridlines>
          <c:spPr>
            <a:ln w="3175" cap="flat" cmpd="sng" algn="ctr">
              <a:solidFill>
                <a:schemeClr val="bg1">
                  <a:lumMod val="85000"/>
                </a:schemeClr>
              </a:solidFill>
              <a:round/>
            </a:ln>
            <a:effectLst/>
          </c:spPr>
        </c:majorGridlines>
        <c:numFmt formatCode="General"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016839744"/>
        <c:crosses val="autoZero"/>
        <c:crossBetween val="midCat"/>
        <c:majorUnit val="5"/>
      </c:valAx>
      <c:valAx>
        <c:axId val="1016839744"/>
        <c:scaling>
          <c:orientation val="minMax"/>
          <c:max val="100"/>
          <c:min val="50"/>
        </c:scaling>
        <c:delete val="0"/>
        <c:axPos val="l"/>
        <c:majorGridlines>
          <c:spPr>
            <a:ln w="3175" cap="flat" cmpd="sng" algn="ctr">
              <a:solidFill>
                <a:schemeClr val="bg1">
                  <a:lumMod val="85000"/>
                </a:schemeClr>
              </a:solidFill>
              <a:round/>
            </a:ln>
            <a:effectLst/>
          </c:spPr>
        </c:majorGridlines>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1016839352"/>
        <c:crosses val="autoZero"/>
        <c:crossBetween val="midCat"/>
        <c:majorUnit val="10"/>
      </c:valAx>
      <c:spPr>
        <a:noFill/>
        <a:ln w="12700">
          <a:solidFill>
            <a:schemeClr val="tx1"/>
          </a:solidFill>
        </a:ln>
        <a:effectLst/>
      </c:spPr>
    </c:plotArea>
    <c:legend>
      <c:legendPos val="b"/>
      <c:legendEntry>
        <c:idx val="7"/>
        <c:delete val="1"/>
      </c:legendEntry>
      <c:layout>
        <c:manualLayout>
          <c:xMode val="edge"/>
          <c:yMode val="edge"/>
          <c:x val="0.56423692447091223"/>
          <c:y val="0.27695538751389354"/>
          <c:w val="0.41086670215979471"/>
          <c:h val="0.4734962414327061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81065549504592E-2"/>
          <c:y val="2.7070330588138371E-2"/>
          <c:w val="0.90361762162723358"/>
          <c:h val="0.89319307176805141"/>
        </c:manualLayout>
      </c:layout>
      <c:barChart>
        <c:barDir val="col"/>
        <c:grouping val="clustered"/>
        <c:varyColors val="0"/>
        <c:ser>
          <c:idx val="0"/>
          <c:order val="0"/>
          <c:tx>
            <c:strRef>
              <c:f>橋梁数と評価点!$F$3</c:f>
              <c:strCache>
                <c:ptCount val="1"/>
                <c:pt idx="0">
                  <c:v>橋梁数</c:v>
                </c:pt>
              </c:strCache>
            </c:strRef>
          </c:tx>
          <c:spPr>
            <a:solidFill>
              <a:srgbClr val="0070C0"/>
            </a:solidFill>
            <a:ln>
              <a:noFill/>
            </a:ln>
            <a:effectLst/>
          </c:spPr>
          <c:invertIfNegative val="0"/>
          <c:dPt>
            <c:idx val="3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1-BF9A-42AE-9564-E6F1136A9694}"/>
              </c:ext>
            </c:extLst>
          </c:dPt>
          <c:dPt>
            <c:idx val="31"/>
            <c:invertIfNegative val="0"/>
            <c:bubble3D val="0"/>
            <c:extLst xmlns:c16r2="http://schemas.microsoft.com/office/drawing/2015/06/chart">
              <c:ext xmlns:c16="http://schemas.microsoft.com/office/drawing/2014/chart" uri="{C3380CC4-5D6E-409C-BE32-E72D297353CC}">
                <c16:uniqueId val="{00000002-BF9A-42AE-9564-E6F1136A9694}"/>
              </c:ext>
            </c:extLst>
          </c:dPt>
          <c:dPt>
            <c:idx val="32"/>
            <c:invertIfNegative val="0"/>
            <c:bubble3D val="0"/>
            <c:extLst xmlns:c16r2="http://schemas.microsoft.com/office/drawing/2015/06/chart">
              <c:ext xmlns:c16="http://schemas.microsoft.com/office/drawing/2014/chart" uri="{C3380CC4-5D6E-409C-BE32-E72D297353CC}">
                <c16:uniqueId val="{00000003-BF9A-42AE-9564-E6F1136A9694}"/>
              </c:ext>
            </c:extLst>
          </c:dPt>
          <c:dPt>
            <c:idx val="34"/>
            <c:invertIfNegative val="0"/>
            <c:bubble3D val="0"/>
            <c:extLst xmlns:c16r2="http://schemas.microsoft.com/office/drawing/2015/06/chart">
              <c:ext xmlns:c16="http://schemas.microsoft.com/office/drawing/2014/chart" uri="{C3380CC4-5D6E-409C-BE32-E72D297353CC}">
                <c16:uniqueId val="{00000004-BF9A-42AE-9564-E6F1136A9694}"/>
              </c:ext>
            </c:extLst>
          </c:dPt>
          <c:dPt>
            <c:idx val="3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6-BF9A-42AE-9564-E6F1136A9694}"/>
              </c:ext>
            </c:extLst>
          </c:dPt>
          <c:dPt>
            <c:idx val="3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8-BF9A-42AE-9564-E6F1136A9694}"/>
              </c:ext>
            </c:extLst>
          </c:dPt>
          <c:dPt>
            <c:idx val="38"/>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A-BF9A-42AE-9564-E6F1136A9694}"/>
              </c:ext>
            </c:extLst>
          </c:dPt>
          <c:dPt>
            <c:idx val="4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C-BF9A-42AE-9564-E6F1136A9694}"/>
              </c:ext>
            </c:extLst>
          </c:dPt>
          <c:dPt>
            <c:idx val="4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E-BF9A-42AE-9564-E6F1136A9694}"/>
              </c:ext>
            </c:extLst>
          </c:dPt>
          <c:dPt>
            <c:idx val="49"/>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0-BF9A-42AE-9564-E6F1136A9694}"/>
              </c:ext>
            </c:extLst>
          </c:dPt>
          <c:cat>
            <c:numRef>
              <c:f>橋梁数と評価点!$D$4:$D$54</c:f>
              <c:numCache>
                <c:formatCode>General</c:formatCode>
                <c:ptCount val="51"/>
                <c:pt idx="0">
                  <c:v>0</c:v>
                </c:pt>
                <c:pt idx="10">
                  <c:v>10</c:v>
                </c:pt>
                <c:pt idx="20">
                  <c:v>20</c:v>
                </c:pt>
                <c:pt idx="30">
                  <c:v>30</c:v>
                </c:pt>
                <c:pt idx="40">
                  <c:v>40</c:v>
                </c:pt>
                <c:pt idx="50">
                  <c:v>50</c:v>
                </c:pt>
              </c:numCache>
            </c:numRef>
          </c:cat>
          <c:val>
            <c:numRef>
              <c:f>橋梁数と評価点!$F$4:$F$54</c:f>
              <c:numCache>
                <c:formatCode>General</c:formatCode>
                <c:ptCount val="51"/>
                <c:pt idx="0">
                  <c:v>200</c:v>
                </c:pt>
                <c:pt idx="1">
                  <c:v>312</c:v>
                </c:pt>
                <c:pt idx="2">
                  <c:v>793</c:v>
                </c:pt>
                <c:pt idx="3">
                  <c:v>264</c:v>
                </c:pt>
                <c:pt idx="4">
                  <c:v>128</c:v>
                </c:pt>
                <c:pt idx="5">
                  <c:v>74</c:v>
                </c:pt>
                <c:pt idx="6">
                  <c:v>45</c:v>
                </c:pt>
                <c:pt idx="7">
                  <c:v>44</c:v>
                </c:pt>
                <c:pt idx="8">
                  <c:v>38</c:v>
                </c:pt>
                <c:pt idx="9">
                  <c:v>20</c:v>
                </c:pt>
                <c:pt idx="10">
                  <c:v>32</c:v>
                </c:pt>
                <c:pt idx="11">
                  <c:v>59</c:v>
                </c:pt>
                <c:pt idx="12">
                  <c:v>40</c:v>
                </c:pt>
                <c:pt idx="13">
                  <c:v>31</c:v>
                </c:pt>
                <c:pt idx="14">
                  <c:v>26</c:v>
                </c:pt>
                <c:pt idx="15">
                  <c:v>15</c:v>
                </c:pt>
                <c:pt idx="16">
                  <c:v>14</c:v>
                </c:pt>
                <c:pt idx="17">
                  <c:v>5</c:v>
                </c:pt>
                <c:pt idx="18">
                  <c:v>3</c:v>
                </c:pt>
                <c:pt idx="19">
                  <c:v>1</c:v>
                </c:pt>
                <c:pt idx="20">
                  <c:v>1</c:v>
                </c:pt>
                <c:pt idx="21">
                  <c:v>2</c:v>
                </c:pt>
                <c:pt idx="22">
                  <c:v>12</c:v>
                </c:pt>
                <c:pt idx="23">
                  <c:v>13</c:v>
                </c:pt>
                <c:pt idx="24">
                  <c:v>12</c:v>
                </c:pt>
                <c:pt idx="25">
                  <c:v>1</c:v>
                </c:pt>
                <c:pt idx="26">
                  <c:v>15</c:v>
                </c:pt>
                <c:pt idx="27">
                  <c:v>7</c:v>
                </c:pt>
                <c:pt idx="28">
                  <c:v>1</c:v>
                </c:pt>
                <c:pt idx="29">
                  <c:v>2</c:v>
                </c:pt>
                <c:pt idx="30">
                  <c:v>1</c:v>
                </c:pt>
                <c:pt idx="31">
                  <c:v>2</c:v>
                </c:pt>
                <c:pt idx="32">
                  <c:v>1</c:v>
                </c:pt>
                <c:pt idx="33">
                  <c:v>0</c:v>
                </c:pt>
                <c:pt idx="34">
                  <c:v>1</c:v>
                </c:pt>
                <c:pt idx="35">
                  <c:v>0</c:v>
                </c:pt>
                <c:pt idx="36">
                  <c:v>0</c:v>
                </c:pt>
                <c:pt idx="37">
                  <c:v>0</c:v>
                </c:pt>
                <c:pt idx="38">
                  <c:v>0</c:v>
                </c:pt>
                <c:pt idx="39">
                  <c:v>0</c:v>
                </c:pt>
                <c:pt idx="40">
                  <c:v>0</c:v>
                </c:pt>
                <c:pt idx="41">
                  <c:v>0</c:v>
                </c:pt>
                <c:pt idx="42">
                  <c:v>0</c:v>
                </c:pt>
                <c:pt idx="43">
                  <c:v>0</c:v>
                </c:pt>
                <c:pt idx="44">
                  <c:v>0</c:v>
                </c:pt>
                <c:pt idx="45">
                  <c:v>0</c:v>
                </c:pt>
                <c:pt idx="46">
                  <c:v>1</c:v>
                </c:pt>
                <c:pt idx="47">
                  <c:v>0</c:v>
                </c:pt>
                <c:pt idx="48">
                  <c:v>0</c:v>
                </c:pt>
                <c:pt idx="49">
                  <c:v>1</c:v>
                </c:pt>
                <c:pt idx="50">
                  <c:v>0</c:v>
                </c:pt>
              </c:numCache>
            </c:numRef>
          </c:val>
          <c:extLst xmlns:c16r2="http://schemas.microsoft.com/office/drawing/2015/06/chart">
            <c:ext xmlns:c16="http://schemas.microsoft.com/office/drawing/2014/chart" uri="{C3380CC4-5D6E-409C-BE32-E72D297353CC}">
              <c16:uniqueId val="{00000011-BF9A-42AE-9564-E6F1136A9694}"/>
            </c:ext>
          </c:extLst>
        </c:ser>
        <c:dLbls>
          <c:showLegendKey val="0"/>
          <c:showVal val="0"/>
          <c:showCatName val="0"/>
          <c:showSerName val="0"/>
          <c:showPercent val="0"/>
          <c:showBubbleSize val="0"/>
        </c:dLbls>
        <c:gapWidth val="182"/>
        <c:axId val="1004117296"/>
        <c:axId val="1091522440"/>
      </c:barChart>
      <c:catAx>
        <c:axId val="1004117296"/>
        <c:scaling>
          <c:orientation val="minMax"/>
        </c:scaling>
        <c:delete val="0"/>
        <c:axPos val="b"/>
        <c:minorGridlines>
          <c:spPr>
            <a:ln w="3175" cap="flat" cmpd="sng" algn="ctr">
              <a:solidFill>
                <a:schemeClr val="bg1">
                  <a:lumMod val="85000"/>
                </a:schemeClr>
              </a:solidFill>
              <a:prstDash val="sysDot"/>
              <a:round/>
            </a:ln>
            <a:effectLst/>
          </c:spPr>
        </c:minorGridlines>
        <c:numFmt formatCode="General"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200" b="0" i="0" u="none" strike="noStrike" kern="1200" baseline="0">
                <a:solidFill>
                  <a:schemeClr val="tx1"/>
                </a:solidFill>
                <a:latin typeface="+mn-lt"/>
                <a:ea typeface="+mn-ea"/>
                <a:cs typeface="+mn-cs"/>
              </a:defRPr>
            </a:pPr>
            <a:endParaRPr lang="ja-JP"/>
          </a:p>
        </c:txPr>
        <c:crossAx val="1091522440"/>
        <c:crosses val="autoZero"/>
        <c:auto val="0"/>
        <c:lblAlgn val="ctr"/>
        <c:lblOffset val="10"/>
        <c:tickMarkSkip val="10"/>
        <c:noMultiLvlLbl val="0"/>
      </c:catAx>
      <c:valAx>
        <c:axId val="1091522440"/>
        <c:scaling>
          <c:orientation val="minMax"/>
          <c:max val="8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004117296"/>
        <c:crosses val="autoZero"/>
        <c:crossBetween val="midCat"/>
        <c:majorUnit val="2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81065549504592E-2"/>
          <c:y val="2.7070330588138371E-2"/>
          <c:w val="0.90361762162723358"/>
          <c:h val="0.89319307176805141"/>
        </c:manualLayout>
      </c:layout>
      <c:barChart>
        <c:barDir val="col"/>
        <c:grouping val="clustered"/>
        <c:varyColors val="0"/>
        <c:ser>
          <c:idx val="0"/>
          <c:order val="0"/>
          <c:tx>
            <c:strRef>
              <c:f>橋梁数と評価点!$F$3</c:f>
              <c:strCache>
                <c:ptCount val="1"/>
                <c:pt idx="0">
                  <c:v>橋梁数</c:v>
                </c:pt>
              </c:strCache>
            </c:strRef>
          </c:tx>
          <c:spPr>
            <a:solidFill>
              <a:srgbClr val="0070C0"/>
            </a:solidFill>
            <a:ln>
              <a:noFill/>
            </a:ln>
            <a:effectLst/>
          </c:spPr>
          <c:invertIfNegative val="0"/>
          <c:dPt>
            <c:idx val="3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1-13DE-4B10-9706-04348A0EFBD5}"/>
              </c:ext>
            </c:extLst>
          </c:dPt>
          <c:dPt>
            <c:idx val="31"/>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13DE-4B10-9706-04348A0EFBD5}"/>
              </c:ext>
            </c:extLst>
          </c:dPt>
          <c:dPt>
            <c:idx val="3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5-13DE-4B10-9706-04348A0EFBD5}"/>
              </c:ext>
            </c:extLst>
          </c:dPt>
          <c:dPt>
            <c:idx val="34"/>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7-13DE-4B10-9706-04348A0EFBD5}"/>
              </c:ext>
            </c:extLst>
          </c:dPt>
          <c:dPt>
            <c:idx val="3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9-13DE-4B10-9706-04348A0EFBD5}"/>
              </c:ext>
            </c:extLst>
          </c:dPt>
          <c:dPt>
            <c:idx val="3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B-13DE-4B10-9706-04348A0EFBD5}"/>
              </c:ext>
            </c:extLst>
          </c:dPt>
          <c:dPt>
            <c:idx val="38"/>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D-13DE-4B10-9706-04348A0EFBD5}"/>
              </c:ext>
            </c:extLst>
          </c:dPt>
          <c:dPt>
            <c:idx val="4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F-13DE-4B10-9706-04348A0EFBD5}"/>
              </c:ext>
            </c:extLst>
          </c:dPt>
          <c:dPt>
            <c:idx val="4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1-13DE-4B10-9706-04348A0EFBD5}"/>
              </c:ext>
            </c:extLst>
          </c:dPt>
          <c:dPt>
            <c:idx val="49"/>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3-13DE-4B10-9706-04348A0EFBD5}"/>
              </c:ext>
            </c:extLst>
          </c:dPt>
          <c:cat>
            <c:numRef>
              <c:f>橋梁数と評価点!$D$4:$D$54</c:f>
              <c:numCache>
                <c:formatCode>General</c:formatCode>
                <c:ptCount val="51"/>
                <c:pt idx="0">
                  <c:v>0</c:v>
                </c:pt>
                <c:pt idx="10">
                  <c:v>10</c:v>
                </c:pt>
                <c:pt idx="20">
                  <c:v>20</c:v>
                </c:pt>
                <c:pt idx="30">
                  <c:v>30</c:v>
                </c:pt>
                <c:pt idx="40">
                  <c:v>40</c:v>
                </c:pt>
                <c:pt idx="50">
                  <c:v>50</c:v>
                </c:pt>
              </c:numCache>
            </c:numRef>
          </c:cat>
          <c:val>
            <c:numRef>
              <c:f>橋梁数と評価点!$F$4:$F$54</c:f>
              <c:numCache>
                <c:formatCode>General</c:formatCode>
                <c:ptCount val="51"/>
                <c:pt idx="0">
                  <c:v>200</c:v>
                </c:pt>
                <c:pt idx="1">
                  <c:v>312</c:v>
                </c:pt>
                <c:pt idx="2">
                  <c:v>793</c:v>
                </c:pt>
                <c:pt idx="3">
                  <c:v>264</c:v>
                </c:pt>
                <c:pt idx="4">
                  <c:v>128</c:v>
                </c:pt>
                <c:pt idx="5">
                  <c:v>74</c:v>
                </c:pt>
                <c:pt idx="6">
                  <c:v>45</c:v>
                </c:pt>
                <c:pt idx="7">
                  <c:v>44</c:v>
                </c:pt>
                <c:pt idx="8">
                  <c:v>38</c:v>
                </c:pt>
                <c:pt idx="9">
                  <c:v>20</c:v>
                </c:pt>
                <c:pt idx="10">
                  <c:v>32</c:v>
                </c:pt>
                <c:pt idx="11">
                  <c:v>59</c:v>
                </c:pt>
                <c:pt idx="12">
                  <c:v>40</c:v>
                </c:pt>
                <c:pt idx="13">
                  <c:v>31</c:v>
                </c:pt>
                <c:pt idx="14">
                  <c:v>26</c:v>
                </c:pt>
                <c:pt idx="15">
                  <c:v>15</c:v>
                </c:pt>
                <c:pt idx="16">
                  <c:v>14</c:v>
                </c:pt>
                <c:pt idx="17">
                  <c:v>5</c:v>
                </c:pt>
                <c:pt idx="18">
                  <c:v>3</c:v>
                </c:pt>
                <c:pt idx="19">
                  <c:v>1</c:v>
                </c:pt>
                <c:pt idx="20">
                  <c:v>1</c:v>
                </c:pt>
                <c:pt idx="21">
                  <c:v>2</c:v>
                </c:pt>
                <c:pt idx="22">
                  <c:v>12</c:v>
                </c:pt>
                <c:pt idx="23">
                  <c:v>13</c:v>
                </c:pt>
                <c:pt idx="24">
                  <c:v>12</c:v>
                </c:pt>
                <c:pt idx="25">
                  <c:v>1</c:v>
                </c:pt>
                <c:pt idx="26">
                  <c:v>15</c:v>
                </c:pt>
                <c:pt idx="27">
                  <c:v>7</c:v>
                </c:pt>
                <c:pt idx="28">
                  <c:v>1</c:v>
                </c:pt>
                <c:pt idx="29">
                  <c:v>2</c:v>
                </c:pt>
                <c:pt idx="30">
                  <c:v>1</c:v>
                </c:pt>
                <c:pt idx="31">
                  <c:v>2</c:v>
                </c:pt>
                <c:pt idx="32">
                  <c:v>1</c:v>
                </c:pt>
                <c:pt idx="33">
                  <c:v>0</c:v>
                </c:pt>
                <c:pt idx="34">
                  <c:v>1</c:v>
                </c:pt>
                <c:pt idx="35">
                  <c:v>0</c:v>
                </c:pt>
                <c:pt idx="36">
                  <c:v>0</c:v>
                </c:pt>
                <c:pt idx="37">
                  <c:v>0</c:v>
                </c:pt>
                <c:pt idx="38">
                  <c:v>0</c:v>
                </c:pt>
                <c:pt idx="39">
                  <c:v>0</c:v>
                </c:pt>
                <c:pt idx="40">
                  <c:v>0</c:v>
                </c:pt>
                <c:pt idx="41">
                  <c:v>0</c:v>
                </c:pt>
                <c:pt idx="42">
                  <c:v>0</c:v>
                </c:pt>
                <c:pt idx="43">
                  <c:v>0</c:v>
                </c:pt>
                <c:pt idx="44">
                  <c:v>0</c:v>
                </c:pt>
                <c:pt idx="45">
                  <c:v>0</c:v>
                </c:pt>
                <c:pt idx="46">
                  <c:v>1</c:v>
                </c:pt>
                <c:pt idx="47">
                  <c:v>0</c:v>
                </c:pt>
                <c:pt idx="48">
                  <c:v>0</c:v>
                </c:pt>
                <c:pt idx="49">
                  <c:v>1</c:v>
                </c:pt>
                <c:pt idx="50">
                  <c:v>0</c:v>
                </c:pt>
              </c:numCache>
            </c:numRef>
          </c:val>
          <c:extLst xmlns:c16r2="http://schemas.microsoft.com/office/drawing/2015/06/chart">
            <c:ext xmlns:c16="http://schemas.microsoft.com/office/drawing/2014/chart" uri="{C3380CC4-5D6E-409C-BE32-E72D297353CC}">
              <c16:uniqueId val="{00000014-13DE-4B10-9706-04348A0EFBD5}"/>
            </c:ext>
          </c:extLst>
        </c:ser>
        <c:dLbls>
          <c:showLegendKey val="0"/>
          <c:showVal val="0"/>
          <c:showCatName val="0"/>
          <c:showSerName val="0"/>
          <c:showPercent val="0"/>
          <c:showBubbleSize val="0"/>
        </c:dLbls>
        <c:gapWidth val="182"/>
        <c:axId val="1091523616"/>
        <c:axId val="1091524008"/>
      </c:barChart>
      <c:catAx>
        <c:axId val="1091523616"/>
        <c:scaling>
          <c:orientation val="minMax"/>
        </c:scaling>
        <c:delete val="0"/>
        <c:axPos val="b"/>
        <c:minorGridlines>
          <c:spPr>
            <a:ln w="3175" cap="flat" cmpd="sng" algn="ctr">
              <a:solidFill>
                <a:schemeClr val="bg1">
                  <a:lumMod val="85000"/>
                </a:schemeClr>
              </a:solidFill>
              <a:prstDash val="sysDot"/>
              <a:round/>
            </a:ln>
            <a:effectLst/>
          </c:spPr>
        </c:minorGridlines>
        <c:numFmt formatCode="General"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200" b="0" i="0" u="none" strike="noStrike" kern="1200" baseline="0">
                <a:solidFill>
                  <a:schemeClr val="tx1"/>
                </a:solidFill>
                <a:latin typeface="+mn-lt"/>
                <a:ea typeface="+mn-ea"/>
                <a:cs typeface="+mn-cs"/>
              </a:defRPr>
            </a:pPr>
            <a:endParaRPr lang="ja-JP"/>
          </a:p>
        </c:txPr>
        <c:crossAx val="1091524008"/>
        <c:crosses val="autoZero"/>
        <c:auto val="0"/>
        <c:lblAlgn val="ctr"/>
        <c:lblOffset val="10"/>
        <c:tickMarkSkip val="10"/>
        <c:noMultiLvlLbl val="0"/>
      </c:catAx>
      <c:valAx>
        <c:axId val="1091524008"/>
        <c:scaling>
          <c:orientation val="minMax"/>
          <c:max val="8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1091523616"/>
        <c:crosses val="autoZero"/>
        <c:crossBetween val="midCat"/>
        <c:majorUnit val="2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31123025783029E-2"/>
          <c:y val="3.161450924608819E-2"/>
          <c:w val="0.88477014062853798"/>
          <c:h val="0.86216073968705542"/>
        </c:manualLayout>
      </c:layout>
      <c:lineChart>
        <c:grouping val="standard"/>
        <c:varyColors val="0"/>
        <c:ser>
          <c:idx val="0"/>
          <c:order val="0"/>
          <c:tx>
            <c:strRef>
              <c:f>'H160921_資料1-1使用グラフ'!$C$27</c:f>
              <c:strCache>
                <c:ptCount val="1"/>
                <c:pt idx="0">
                  <c:v>閾値40点+各小項目10点以上</c:v>
                </c:pt>
              </c:strCache>
            </c:strRef>
          </c:tx>
          <c:spPr>
            <a:ln w="19050" cap="rnd">
              <a:solidFill>
                <a:srgbClr val="0070C0"/>
              </a:solidFill>
              <a:round/>
            </a:ln>
            <a:effectLst/>
          </c:spPr>
          <c:marker>
            <c:symbol val="circle"/>
            <c:size val="5"/>
            <c:spPr>
              <a:solidFill>
                <a:schemeClr val="bg1"/>
              </a:solidFill>
              <a:ln w="19050">
                <a:solidFill>
                  <a:srgbClr val="0070C0"/>
                </a:solidFill>
              </a:ln>
              <a:effectLst/>
            </c:spPr>
          </c:marker>
          <c:dLbls>
            <c:dLbl>
              <c:idx val="0"/>
              <c:layout>
                <c:manualLayout>
                  <c:x val="-7.5707793674759119E-2"/>
                  <c:y val="-3.353144756049534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067-4FED-AFCC-37F1C0307CE9}"/>
                </c:ext>
                <c:ext xmlns:c15="http://schemas.microsoft.com/office/drawing/2012/chart" uri="{CE6537A1-D6FC-4f65-9D91-7224C49458BB}">
                  <c15:layout/>
                </c:ext>
              </c:extLst>
            </c:dLbl>
            <c:dLbl>
              <c:idx val="1"/>
              <c:layout>
                <c:manualLayout>
                  <c:x val="-3.8230433548180009E-2"/>
                  <c:y val="-4.310216917731015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067-4FED-AFCC-37F1C0307CE9}"/>
                </c:ext>
                <c:ext xmlns:c15="http://schemas.microsoft.com/office/drawing/2012/chart" uri="{CE6537A1-D6FC-4f65-9D91-7224C49458BB}">
                  <c15:layout/>
                </c:ext>
              </c:extLst>
            </c:dLbl>
            <c:dLbl>
              <c:idx val="2"/>
              <c:layout>
                <c:manualLayout>
                  <c:x val="-4.3403699251587317E-2"/>
                  <c:y val="-4.310216917731015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067-4FED-AFCC-37F1C0307CE9}"/>
                </c:ext>
                <c:ext xmlns:c15="http://schemas.microsoft.com/office/drawing/2012/chart" uri="{CE6537A1-D6FC-4f65-9D91-7224C49458BB}">
                  <c15:layout/>
                </c:ext>
              </c:extLst>
            </c:dLbl>
            <c:dLbl>
              <c:idx val="3"/>
              <c:layout>
                <c:manualLayout>
                  <c:x val="-4.0817066399883757E-2"/>
                  <c:y val="-4.310216917731015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067-4FED-AFCC-37F1C0307CE9}"/>
                </c:ext>
                <c:ext xmlns:c15="http://schemas.microsoft.com/office/drawing/2012/chart" uri="{CE6537A1-D6FC-4f65-9D91-7224C49458BB}">
                  <c15:layout/>
                </c:ext>
              </c:extLst>
            </c:dLbl>
            <c:dLbl>
              <c:idx val="4"/>
              <c:layout>
                <c:manualLayout>
                  <c:x val="-3.8230433548180009E-2"/>
                  <c:y val="-4.310216917731015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067-4FED-AFCC-37F1C0307CE9}"/>
                </c:ext>
                <c:ext xmlns:c15="http://schemas.microsoft.com/office/drawing/2012/chart" uri="{CE6537A1-D6FC-4f65-9D91-7224C49458BB}">
                  <c15:layout/>
                </c:ext>
              </c:extLst>
            </c:dLbl>
            <c:dLbl>
              <c:idx val="5"/>
              <c:layout>
                <c:manualLayout>
                  <c:x val="-4.0817066399883757E-2"/>
                  <c:y val="-4.764281492864222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067-4FED-AFCC-37F1C0307CE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70C0"/>
                    </a:solidFill>
                    <a:latin typeface="+mn-lt"/>
                    <a:ea typeface="+mn-ea"/>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'H160921_資料1-1使用グラフ'!$D$26:$I$26</c:f>
              <c:numCache>
                <c:formatCode>General</c:formatCode>
                <c:ptCount val="6"/>
                <c:pt idx="0">
                  <c:v>0</c:v>
                </c:pt>
                <c:pt idx="1">
                  <c:v>10</c:v>
                </c:pt>
                <c:pt idx="2">
                  <c:v>20</c:v>
                </c:pt>
                <c:pt idx="3">
                  <c:v>30</c:v>
                </c:pt>
                <c:pt idx="4">
                  <c:v>40</c:v>
                </c:pt>
                <c:pt idx="5">
                  <c:v>50</c:v>
                </c:pt>
              </c:numCache>
            </c:numRef>
          </c:cat>
          <c:val>
            <c:numRef>
              <c:f>'H160921_資料1-1使用グラフ'!$D$27:$I$27</c:f>
              <c:numCache>
                <c:formatCode>General</c:formatCode>
                <c:ptCount val="6"/>
                <c:pt idx="0">
                  <c:v>2</c:v>
                </c:pt>
                <c:pt idx="1">
                  <c:v>3</c:v>
                </c:pt>
                <c:pt idx="2">
                  <c:v>3</c:v>
                </c:pt>
                <c:pt idx="3">
                  <c:v>3</c:v>
                </c:pt>
                <c:pt idx="4">
                  <c:v>3</c:v>
                </c:pt>
                <c:pt idx="5">
                  <c:v>3</c:v>
                </c:pt>
              </c:numCache>
            </c:numRef>
          </c:val>
          <c:smooth val="0"/>
          <c:extLst xmlns:c16r2="http://schemas.microsoft.com/office/drawing/2015/06/chart">
            <c:ext xmlns:c16="http://schemas.microsoft.com/office/drawing/2014/chart" uri="{C3380CC4-5D6E-409C-BE32-E72D297353CC}">
              <c16:uniqueId val="{00000006-A067-4FED-AFCC-37F1C0307CE9}"/>
            </c:ext>
          </c:extLst>
        </c:ser>
        <c:ser>
          <c:idx val="1"/>
          <c:order val="1"/>
          <c:tx>
            <c:strRef>
              <c:f>'H160921_資料1-1使用グラフ'!$C$28</c:f>
              <c:strCache>
                <c:ptCount val="1"/>
                <c:pt idx="0">
                  <c:v>閾値30点+各小項目10点以上</c:v>
                </c:pt>
              </c:strCache>
            </c:strRef>
          </c:tx>
          <c:spPr>
            <a:ln w="19050" cap="rnd">
              <a:solidFill>
                <a:srgbClr val="00B050"/>
              </a:solidFill>
              <a:prstDash val="sysDash"/>
              <a:round/>
            </a:ln>
            <a:effectLst/>
          </c:spPr>
          <c:marker>
            <c:symbol val="circle"/>
            <c:size val="5"/>
            <c:spPr>
              <a:solidFill>
                <a:srgbClr val="00B050"/>
              </a:solidFill>
              <a:ln w="19050">
                <a:solidFill>
                  <a:srgbClr val="00B050"/>
                </a:solidFill>
                <a:prstDash val="solid"/>
              </a:ln>
              <a:effectLst/>
            </c:spPr>
          </c:marker>
          <c:dLbls>
            <c:dLbl>
              <c:idx val="0"/>
              <c:layout>
                <c:manualLayout>
                  <c:x val="-4.6042064760325047E-3"/>
                  <c:y val="-3.856152342597799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067-4FED-AFCC-37F1C0307CE9}"/>
                </c:ext>
                <c:ext xmlns:c15="http://schemas.microsoft.com/office/drawing/2012/chart" uri="{CE6537A1-D6FC-4f65-9D91-7224C49458BB}">
                  <c15:layout/>
                </c:ext>
              </c:extLst>
            </c:dLbl>
            <c:dLbl>
              <c:idx val="1"/>
              <c:layout>
                <c:manualLayout>
                  <c:x val="-1.7537370734550774E-2"/>
                  <c:y val="-5.672410643130636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067-4FED-AFCC-37F1C0307CE9}"/>
                </c:ext>
                <c:ext xmlns:c15="http://schemas.microsoft.com/office/drawing/2012/chart" uri="{CE6537A1-D6FC-4f65-9D91-7224C49458BB}">
                  <c15:layout/>
                </c:ext>
              </c:extLst>
            </c:dLbl>
            <c:dLbl>
              <c:idx val="2"/>
              <c:layout>
                <c:manualLayout>
                  <c:x val="-1.7537370734550774E-2"/>
                  <c:y val="-5.672410643130636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067-4FED-AFCC-37F1C0307CE9}"/>
                </c:ext>
                <c:ext xmlns:c15="http://schemas.microsoft.com/office/drawing/2012/chart" uri="{CE6537A1-D6FC-4f65-9D91-7224C49458BB}">
                  <c15:layout/>
                </c:ext>
              </c:extLst>
            </c:dLbl>
            <c:dLbl>
              <c:idx val="3"/>
              <c:layout>
                <c:manualLayout>
                  <c:x val="-1.4923445851183477E-2"/>
                  <c:y val="-5.713347961124921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A067-4FED-AFCC-37F1C0307CE9}"/>
                </c:ext>
                <c:ext xmlns:c15="http://schemas.microsoft.com/office/drawing/2012/chart" uri="{CE6537A1-D6FC-4f65-9D91-7224C49458BB}">
                  <c15:layout/>
                </c:ext>
              </c:extLst>
            </c:dLbl>
            <c:dLbl>
              <c:idx val="4"/>
              <c:layout>
                <c:manualLayout>
                  <c:x val="-1.7537370734550774E-2"/>
                  <c:y val="-5.672410643130636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A067-4FED-AFCC-37F1C0307CE9}"/>
                </c:ext>
                <c:ext xmlns:c15="http://schemas.microsoft.com/office/drawing/2012/chart" uri="{CE6537A1-D6FC-4f65-9D91-7224C49458BB}">
                  <c15:layout/>
                </c:ext>
              </c:extLst>
            </c:dLbl>
            <c:dLbl>
              <c:idx val="5"/>
              <c:layout>
                <c:manualLayout>
                  <c:x val="-1.4950737882847216E-2"/>
                  <c:y val="-6.126475218263836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A067-4FED-AFCC-37F1C0307CE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B050"/>
                    </a:solidFill>
                    <a:latin typeface="+mn-lt"/>
                    <a:ea typeface="+mn-ea"/>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'H160921_資料1-1使用グラフ'!$D$26:$I$26</c:f>
              <c:numCache>
                <c:formatCode>General</c:formatCode>
                <c:ptCount val="6"/>
                <c:pt idx="0">
                  <c:v>0</c:v>
                </c:pt>
                <c:pt idx="1">
                  <c:v>10</c:v>
                </c:pt>
                <c:pt idx="2">
                  <c:v>20</c:v>
                </c:pt>
                <c:pt idx="3">
                  <c:v>30</c:v>
                </c:pt>
                <c:pt idx="4">
                  <c:v>40</c:v>
                </c:pt>
                <c:pt idx="5">
                  <c:v>50</c:v>
                </c:pt>
              </c:numCache>
            </c:numRef>
          </c:cat>
          <c:val>
            <c:numRef>
              <c:f>'H160921_資料1-1使用グラフ'!$D$28:$I$28</c:f>
              <c:numCache>
                <c:formatCode>General</c:formatCode>
                <c:ptCount val="6"/>
                <c:pt idx="0">
                  <c:v>3</c:v>
                </c:pt>
                <c:pt idx="1">
                  <c:v>3</c:v>
                </c:pt>
                <c:pt idx="2">
                  <c:v>3</c:v>
                </c:pt>
                <c:pt idx="3">
                  <c:v>3</c:v>
                </c:pt>
                <c:pt idx="4">
                  <c:v>3</c:v>
                </c:pt>
                <c:pt idx="5">
                  <c:v>3</c:v>
                </c:pt>
              </c:numCache>
            </c:numRef>
          </c:val>
          <c:smooth val="0"/>
          <c:extLst xmlns:c16r2="http://schemas.microsoft.com/office/drawing/2015/06/chart">
            <c:ext xmlns:c16="http://schemas.microsoft.com/office/drawing/2014/chart" uri="{C3380CC4-5D6E-409C-BE32-E72D297353CC}">
              <c16:uniqueId val="{0000000D-A067-4FED-AFCC-37F1C0307CE9}"/>
            </c:ext>
          </c:extLst>
        </c:ser>
        <c:ser>
          <c:idx val="2"/>
          <c:order val="2"/>
          <c:tx>
            <c:strRef>
              <c:f>'H160921_資料1-1使用グラフ'!$C$29</c:f>
              <c:strCache>
                <c:ptCount val="1"/>
                <c:pt idx="0">
                  <c:v>閾値30点+各大項目10点以上</c:v>
                </c:pt>
              </c:strCache>
            </c:strRef>
          </c:tx>
          <c:spPr>
            <a:ln w="19050" cap="rnd">
              <a:solidFill>
                <a:srgbClr val="FF0000"/>
              </a:solidFill>
              <a:round/>
            </a:ln>
            <a:effectLst/>
          </c:spPr>
          <c:marker>
            <c:symbol val="circle"/>
            <c:size val="5"/>
            <c:spPr>
              <a:solidFill>
                <a:srgbClr val="FF0000"/>
              </a:solidFill>
              <a:ln w="19050">
                <a:solidFill>
                  <a:srgbClr val="FF0000"/>
                </a:solidFill>
              </a:ln>
              <a:effectLst/>
            </c:spPr>
          </c:marker>
          <c:dLbls>
            <c:dLbl>
              <c:idx val="1"/>
              <c:layout>
                <c:manualLayout>
                  <c:x val="-9.6653872056389603E-2"/>
                  <c:y val="-6.18556127184603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A067-4FED-AFCC-37F1C0307CE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ja-JP"/>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'H160921_資料1-1使用グラフ'!$D$26:$I$26</c:f>
              <c:numCache>
                <c:formatCode>General</c:formatCode>
                <c:ptCount val="6"/>
                <c:pt idx="0">
                  <c:v>0</c:v>
                </c:pt>
                <c:pt idx="1">
                  <c:v>10</c:v>
                </c:pt>
                <c:pt idx="2">
                  <c:v>20</c:v>
                </c:pt>
                <c:pt idx="3">
                  <c:v>30</c:v>
                </c:pt>
                <c:pt idx="4">
                  <c:v>40</c:v>
                </c:pt>
                <c:pt idx="5">
                  <c:v>50</c:v>
                </c:pt>
              </c:numCache>
            </c:numRef>
          </c:cat>
          <c:val>
            <c:numRef>
              <c:f>'H160921_資料1-1使用グラフ'!$D$29:$I$29</c:f>
              <c:numCache>
                <c:formatCode>General</c:formatCode>
                <c:ptCount val="6"/>
                <c:pt idx="0">
                  <c:v>7</c:v>
                </c:pt>
                <c:pt idx="1">
                  <c:v>18</c:v>
                </c:pt>
                <c:pt idx="2">
                  <c:v>42</c:v>
                </c:pt>
                <c:pt idx="3">
                  <c:v>45</c:v>
                </c:pt>
                <c:pt idx="4">
                  <c:v>45</c:v>
                </c:pt>
                <c:pt idx="5">
                  <c:v>46</c:v>
                </c:pt>
              </c:numCache>
            </c:numRef>
          </c:val>
          <c:smooth val="0"/>
          <c:extLst xmlns:c16r2="http://schemas.microsoft.com/office/drawing/2015/06/chart">
            <c:ext xmlns:c16="http://schemas.microsoft.com/office/drawing/2014/chart" uri="{C3380CC4-5D6E-409C-BE32-E72D297353CC}">
              <c16:uniqueId val="{0000000F-A067-4FED-AFCC-37F1C0307CE9}"/>
            </c:ext>
          </c:extLst>
        </c:ser>
        <c:dLbls>
          <c:dLblPos val="t"/>
          <c:showLegendKey val="0"/>
          <c:showVal val="1"/>
          <c:showCatName val="0"/>
          <c:showSerName val="0"/>
          <c:showPercent val="0"/>
          <c:showBubbleSize val="0"/>
        </c:dLbls>
        <c:marker val="1"/>
        <c:smooth val="0"/>
        <c:axId val="945378184"/>
        <c:axId val="945378576"/>
      </c:lineChart>
      <c:catAx>
        <c:axId val="945378184"/>
        <c:scaling>
          <c:orientation val="minMax"/>
        </c:scaling>
        <c:delete val="0"/>
        <c:axPos val="b"/>
        <c:majorGridlines>
          <c:spPr>
            <a:ln w="3175" cap="flat" cmpd="sng" algn="ctr">
              <a:solidFill>
                <a:schemeClr val="bg1">
                  <a:lumMod val="85000"/>
                </a:schemeClr>
              </a:solidFill>
              <a:prstDash val="sysDot"/>
              <a:round/>
            </a:ln>
            <a:effectLst/>
          </c:spPr>
        </c:majorGridlines>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945378576"/>
        <c:crosses val="autoZero"/>
        <c:auto val="1"/>
        <c:lblAlgn val="ctr"/>
        <c:lblOffset val="100"/>
        <c:tickMarkSkip val="1"/>
        <c:noMultiLvlLbl val="0"/>
      </c:catAx>
      <c:valAx>
        <c:axId val="945378576"/>
        <c:scaling>
          <c:orientation val="minMax"/>
          <c:max val="6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945378184"/>
        <c:crosses val="autoZero"/>
        <c:crossBetween val="between"/>
        <c:majorUnit val="20"/>
      </c:valAx>
      <c:spPr>
        <a:noFill/>
        <a:ln w="12700">
          <a:solidFill>
            <a:schemeClr val="tx1"/>
          </a:solidFill>
        </a:ln>
        <a:effectLst/>
      </c:spPr>
    </c:plotArea>
    <c:plotVisOnly val="1"/>
    <c:dispBlanksAs val="zero"/>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787514631178754E-3"/>
          <c:y val="0"/>
          <c:w val="1.3457860300697896E-2"/>
          <c:h val="7.986099929081553E-3"/>
        </c:manualLayout>
      </c:layout>
      <c:barChart>
        <c:barDir val="col"/>
        <c:grouping val="stacked"/>
        <c:varyColors val="0"/>
        <c:ser>
          <c:idx val="1"/>
          <c:order val="1"/>
          <c:tx>
            <c:strRef>
              <c:f>'評価点と評価項目(現在)'!$BD$8</c:f>
              <c:strCache>
                <c:ptCount val="1"/>
                <c:pt idx="0">
                  <c:v>支間中央の損傷、基礎の洗掘</c:v>
                </c:pt>
              </c:strCache>
            </c:strRef>
          </c:tx>
          <c:spPr>
            <a:pattFill prst="pct5">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0-72F1-4659-865B-F47C0FA66E24}"/>
            </c:ext>
          </c:extLst>
        </c:ser>
        <c:ser>
          <c:idx val="2"/>
          <c:order val="2"/>
          <c:tx>
            <c:strRef>
              <c:f>'評価点と評価項目(現在)'!$BS$8</c:f>
              <c:strCache>
                <c:ptCount val="1"/>
                <c:pt idx="0">
                  <c:v>鋼部材の疲労</c:v>
                </c:pt>
              </c:strCache>
            </c:strRef>
          </c:tx>
          <c:spPr>
            <a:solidFill>
              <a:srgbClr val="00B050">
                <a:alpha val="20000"/>
              </a:srgbClr>
            </a:solidFill>
            <a:ln w="190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1-72F1-4659-865B-F47C0FA66E24}"/>
            </c:ext>
          </c:extLst>
        </c:ser>
        <c:ser>
          <c:idx val="3"/>
          <c:order val="3"/>
          <c:tx>
            <c:strRef>
              <c:f>'評価点と評価項目(現在)'!$BX$8</c:f>
              <c:strCache>
                <c:ptCount val="1"/>
                <c:pt idx="0">
                  <c:v>コンクリート部材の疲労</c:v>
                </c:pt>
              </c:strCache>
            </c:strRef>
          </c:tx>
          <c:spPr>
            <a:pattFill prst="wdUpDiag">
              <a:fgClr>
                <a:srgbClr val="00B050"/>
              </a:fgClr>
              <a:bgClr>
                <a:schemeClr val="bg1"/>
              </a:bgClr>
            </a:pattFill>
            <a:ln w="63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2-72F1-4659-865B-F47C0FA66E24}"/>
            </c:ext>
          </c:extLst>
        </c:ser>
        <c:ser>
          <c:idx val="5"/>
          <c:order val="5"/>
          <c:tx>
            <c:strRef>
              <c:f>'評価点と評価項目(現在)'!$CD$8</c:f>
              <c:strCache>
                <c:ptCount val="1"/>
                <c:pt idx="0">
                  <c:v>ゲルバー橋</c:v>
                </c:pt>
              </c:strCache>
            </c:strRef>
          </c:tx>
          <c:spPr>
            <a:pattFill prst="horzBrick">
              <a:fgClr>
                <a:srgbClr val="00B0F0"/>
              </a:fgClr>
              <a:bgClr>
                <a:schemeClr val="bg1"/>
              </a:bgClr>
            </a:pattFill>
            <a:ln w="6350">
              <a:solidFill>
                <a:srgbClr val="00B0F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3-72F1-4659-865B-F47C0FA66E24}"/>
            </c:ext>
          </c:extLst>
        </c:ser>
        <c:ser>
          <c:idx val="6"/>
          <c:order val="6"/>
          <c:tx>
            <c:strRef>
              <c:f>'評価点と評価項目(現在)'!$CG$8</c:f>
              <c:strCache>
                <c:ptCount val="1"/>
                <c:pt idx="0">
                  <c:v>耐震補強の必要性</c:v>
                </c:pt>
              </c:strCache>
            </c:strRef>
          </c:tx>
          <c:spPr>
            <a:pattFill prst="pct10">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4-72F1-4659-865B-F47C0FA66E24}"/>
            </c:ext>
          </c:extLst>
        </c:ser>
        <c:ser>
          <c:idx val="7"/>
          <c:order val="7"/>
          <c:tx>
            <c:strRef>
              <c:f>'評価点と評価項目(現在)'!$CH$8</c:f>
              <c:strCache>
                <c:ptCount val="1"/>
                <c:pt idx="0">
                  <c:v>耐荷力、主桁の健全度</c:v>
                </c:pt>
              </c:strCache>
            </c:strRef>
          </c:tx>
          <c:spPr>
            <a:pattFill prst="wdDnDiag">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05-72F1-4659-865B-F47C0FA66E24}"/>
            </c:ext>
          </c:extLst>
        </c:ser>
        <c:ser>
          <c:idx val="8"/>
          <c:order val="8"/>
          <c:tx>
            <c:strRef>
              <c:f>'評価点と評価項目(現在)'!$CI$8</c:f>
              <c:strCache>
                <c:ptCount val="1"/>
                <c:pt idx="0">
                  <c:v>アルカリシリカ反応性骨材、建設年次</c:v>
                </c:pt>
              </c:strCache>
            </c:strRef>
          </c:tx>
          <c:spPr>
            <a:pattFill prst="ltVert">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06-72F1-4659-865B-F47C0FA66E24}"/>
            </c:ext>
          </c:extLst>
        </c:ser>
        <c:ser>
          <c:idx val="9"/>
          <c:order val="9"/>
          <c:tx>
            <c:strRef>
              <c:f>'評価点と評価項目(現在)'!$CJ$8</c:f>
              <c:strCache>
                <c:ptCount val="1"/>
                <c:pt idx="0">
                  <c:v>塩害(内在塩)</c:v>
                </c:pt>
              </c:strCache>
            </c:strRef>
          </c:tx>
          <c:spPr>
            <a:pattFill prst="zigZag">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07-72F1-4659-865B-F47C0FA66E24}"/>
            </c:ext>
          </c:extLst>
        </c:ser>
        <c:ser>
          <c:idx val="14"/>
          <c:order val="14"/>
          <c:tx>
            <c:strRef>
              <c:f>'評価点と評価項目(現在)'!$CS$8</c:f>
              <c:strCache>
                <c:ptCount val="1"/>
                <c:pt idx="0">
                  <c:v>高齢橋</c:v>
                </c:pt>
              </c:strCache>
            </c:strRef>
          </c:tx>
          <c:spPr>
            <a:pattFill prst="openDmnd">
              <a:fgClr>
                <a:srgbClr val="FF0000"/>
              </a:fgClr>
              <a:bgClr>
                <a:schemeClr val="bg1"/>
              </a:bgClr>
            </a:pattFill>
            <a:ln w="6350">
              <a:solidFill>
                <a:srgbClr val="FF000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08-72F1-4659-865B-F47C0FA66E24}"/>
            </c:ext>
          </c:extLst>
        </c:ser>
        <c:ser>
          <c:idx val="16"/>
          <c:order val="16"/>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9-72F1-4659-865B-F47C0FA66E24}"/>
            </c:ext>
          </c:extLst>
        </c:ser>
        <c:ser>
          <c:idx val="17"/>
          <c:order val="17"/>
          <c:tx>
            <c:strRef>
              <c:f>'評価点と評価項目(現在)'!$CY$8</c:f>
              <c:strCache>
                <c:ptCount val="1"/>
                <c:pt idx="0">
                  <c:v>拡幅事業、交通ボトルネック橋梁</c:v>
                </c:pt>
              </c:strCache>
            </c:strRef>
          </c:tx>
          <c:spPr>
            <a:pattFill prst="pct30">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0A-72F1-4659-865B-F47C0FA66E24}"/>
            </c:ext>
          </c:extLst>
        </c:ser>
        <c:dLbls>
          <c:showLegendKey val="0"/>
          <c:showVal val="0"/>
          <c:showCatName val="0"/>
          <c:showSerName val="0"/>
          <c:showPercent val="0"/>
          <c:showBubbleSize val="0"/>
        </c:dLbls>
        <c:gapWidth val="70"/>
        <c:overlap val="100"/>
        <c:axId val="851447856"/>
        <c:axId val="851448248"/>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xmlns:c16r2="http://schemas.microsoft.com/office/drawing/2015/06/char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6r2="http://schemas.microsoft.com/office/drawing/2015/06/char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0B-72F1-4659-865B-F47C0FA66E24}"/>
                  </c:ext>
                </c:extLst>
              </c15:ser>
            </c15:filteredBarSeries>
            <c15:filteredBarSeries>
              <c15:ser>
                <c:idx val="4"/>
                <c:order val="4"/>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0C-72F1-4659-865B-F47C0FA66E24}"/>
                  </c:ext>
                </c:extLst>
              </c15:ser>
            </c15:filteredBarSeries>
            <c15:filteredBarSeries>
              <c15:ser>
                <c:idx val="10"/>
                <c:order val="10"/>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0D-72F1-4659-865B-F47C0FA66E24}"/>
                  </c:ext>
                </c:extLst>
              </c15:ser>
            </c15:filteredBarSeries>
            <c15:filteredBarSeries>
              <c15:ser>
                <c:idx val="11"/>
                <c:order val="11"/>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0E-72F1-4659-865B-F47C0FA66E24}"/>
                  </c:ext>
                </c:extLst>
              </c15:ser>
            </c15:filteredBarSeries>
            <c15:filteredBarSeries>
              <c15:ser>
                <c:idx val="12"/>
                <c:order val="12"/>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0F-72F1-4659-865B-F47C0FA66E24}"/>
                  </c:ext>
                </c:extLst>
              </c15:ser>
            </c15:filteredBarSeries>
            <c15:filteredBarSeries>
              <c15:ser>
                <c:idx val="13"/>
                <c:order val="13"/>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0-72F1-4659-865B-F47C0FA66E24}"/>
                  </c:ext>
                </c:extLst>
              </c15:ser>
            </c15:filteredBarSeries>
            <c15:filteredBarSeries>
              <c15:ser>
                <c:idx val="15"/>
                <c:order val="15"/>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1-72F1-4659-865B-F47C0FA66E24}"/>
                  </c:ext>
                </c:extLst>
              </c15:ser>
            </c15:filteredBarSeries>
          </c:ext>
        </c:extLst>
      </c:barChart>
      <c:catAx>
        <c:axId val="851447856"/>
        <c:scaling>
          <c:orientation val="minMax"/>
        </c:scaling>
        <c:delete val="1"/>
        <c:axPos val="b"/>
        <c:numFmt formatCode="General" sourceLinked="1"/>
        <c:majorTickMark val="none"/>
        <c:minorTickMark val="out"/>
        <c:tickLblPos val="nextTo"/>
        <c:crossAx val="851448248"/>
        <c:crosses val="autoZero"/>
        <c:auto val="1"/>
        <c:lblAlgn val="ctr"/>
        <c:lblOffset val="100"/>
        <c:noMultiLvlLbl val="0"/>
      </c:catAx>
      <c:valAx>
        <c:axId val="851448248"/>
        <c:scaling>
          <c:orientation val="minMax"/>
          <c:max val="50"/>
        </c:scaling>
        <c:delete val="1"/>
        <c:axPos val="l"/>
        <c:numFmt formatCode="General" sourceLinked="1"/>
        <c:majorTickMark val="out"/>
        <c:minorTickMark val="none"/>
        <c:tickLblPos val="nextTo"/>
        <c:crossAx val="851447856"/>
        <c:crosses val="autoZero"/>
        <c:crossBetween val="between"/>
        <c:majorUnit val="10"/>
      </c:valAx>
      <c:spPr>
        <a:noFill/>
        <a:ln w="25400">
          <a:noFill/>
        </a:ln>
        <a:effectLst/>
      </c:spPr>
    </c:plotArea>
    <c:legend>
      <c:legendPos val="b"/>
      <c:layout>
        <c:manualLayout>
          <c:xMode val="edge"/>
          <c:yMode val="edge"/>
          <c:x val="9.0975915756783942E-3"/>
          <c:y val="0"/>
          <c:w val="0.98923592457442133"/>
          <c:h val="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10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0890364124991E-2"/>
          <c:y val="5.2586956860410691E-2"/>
          <c:w val="0.89229567237183649"/>
          <c:h val="0.7200696467784764"/>
        </c:manualLayout>
      </c:layout>
      <c:barChart>
        <c:barDir val="col"/>
        <c:grouping val="stacked"/>
        <c:varyColors val="0"/>
        <c:ser>
          <c:idx val="1"/>
          <c:order val="1"/>
          <c:tx>
            <c:strRef>
              <c:f>'評価点と評価項目(現在)'!$BD$8</c:f>
              <c:strCache>
                <c:ptCount val="1"/>
                <c:pt idx="0">
                  <c:v>支間中央の損傷、基礎の洗掘</c:v>
                </c:pt>
              </c:strCache>
            </c:strRef>
          </c:tx>
          <c:spPr>
            <a:pattFill prst="pct5">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0-09EC-4BD8-9B24-C0A2EEF6A925}"/>
            </c:ext>
          </c:extLst>
        </c:ser>
        <c:ser>
          <c:idx val="2"/>
          <c:order val="2"/>
          <c:tx>
            <c:strRef>
              <c:f>'評価点と評価項目(現在)'!$BS$8</c:f>
              <c:strCache>
                <c:ptCount val="1"/>
                <c:pt idx="0">
                  <c:v>鋼部材の疲労</c:v>
                </c:pt>
              </c:strCache>
            </c:strRef>
          </c:tx>
          <c:spPr>
            <a:solidFill>
              <a:srgbClr val="00B050">
                <a:alpha val="20000"/>
              </a:srgbClr>
            </a:solidFill>
            <a:ln w="190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1-09EC-4BD8-9B24-C0A2EEF6A925}"/>
            </c:ext>
          </c:extLst>
        </c:ser>
        <c:ser>
          <c:idx val="3"/>
          <c:order val="3"/>
          <c:tx>
            <c:strRef>
              <c:f>'評価点と評価項目(現在)'!$BX$8</c:f>
              <c:strCache>
                <c:ptCount val="1"/>
                <c:pt idx="0">
                  <c:v>コンクリート部材の疲労</c:v>
                </c:pt>
              </c:strCache>
            </c:strRef>
          </c:tx>
          <c:spPr>
            <a:pattFill prst="wdUpDiag">
              <a:fgClr>
                <a:srgbClr val="00B050"/>
              </a:fgClr>
              <a:bgClr>
                <a:schemeClr val="bg1"/>
              </a:bgClr>
            </a:pattFill>
            <a:ln w="190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2-09EC-4BD8-9B24-C0A2EEF6A925}"/>
            </c:ext>
          </c:extLst>
        </c:ser>
        <c:ser>
          <c:idx val="5"/>
          <c:order val="5"/>
          <c:tx>
            <c:strRef>
              <c:f>'評価点と評価項目(現在)'!$CD$8</c:f>
              <c:strCache>
                <c:ptCount val="1"/>
                <c:pt idx="0">
                  <c:v>ゲルバー橋</c:v>
                </c:pt>
              </c:strCache>
            </c:strRef>
          </c:tx>
          <c:spPr>
            <a:pattFill prst="horzBrick">
              <a:fgClr>
                <a:srgbClr val="00B0F0"/>
              </a:fgClr>
              <a:bgClr>
                <a:schemeClr val="bg1"/>
              </a:bgClr>
            </a:pattFill>
            <a:ln w="19050">
              <a:solidFill>
                <a:srgbClr val="00B0F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3-09EC-4BD8-9B24-C0A2EEF6A925}"/>
            </c:ext>
          </c:extLst>
        </c:ser>
        <c:ser>
          <c:idx val="6"/>
          <c:order val="6"/>
          <c:tx>
            <c:strRef>
              <c:f>'評価点と評価項目(現在)'!$CG$8</c:f>
              <c:strCache>
                <c:ptCount val="1"/>
                <c:pt idx="0">
                  <c:v>耐震補強の必要性</c:v>
                </c:pt>
              </c:strCache>
            </c:strRef>
          </c:tx>
          <c:spPr>
            <a:pattFill prst="pct10">
              <a:fgClr>
                <a:schemeClr val="tx1"/>
              </a:fgClr>
              <a:bgClr>
                <a:schemeClr val="bg1">
                  <a:lumMod val="85000"/>
                </a:schemeClr>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4-09EC-4BD8-9B24-C0A2EEF6A925}"/>
            </c:ext>
          </c:extLst>
        </c:ser>
        <c:ser>
          <c:idx val="7"/>
          <c:order val="7"/>
          <c:tx>
            <c:strRef>
              <c:f>'評価点と評価項目(現在)'!$CH$8</c:f>
              <c:strCache>
                <c:ptCount val="1"/>
                <c:pt idx="0">
                  <c:v>耐荷力、主桁の健全度</c:v>
                </c:pt>
              </c:strCache>
            </c:strRef>
          </c:tx>
          <c:spPr>
            <a:pattFill prst="wdDnDiag">
              <a:fgClr>
                <a:schemeClr val="tx1"/>
              </a:fgClr>
              <a:bgClr>
                <a:schemeClr val="bg1">
                  <a:lumMod val="85000"/>
                </a:schemeClr>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05-09EC-4BD8-9B24-C0A2EEF6A925}"/>
            </c:ext>
          </c:extLst>
        </c:ser>
        <c:ser>
          <c:idx val="8"/>
          <c:order val="8"/>
          <c:tx>
            <c:strRef>
              <c:f>'評価点と評価項目(現在)'!$CI$8</c:f>
              <c:strCache>
                <c:ptCount val="1"/>
                <c:pt idx="0">
                  <c:v>アルカリシリカ反応性骨材、建設年次</c:v>
                </c:pt>
              </c:strCache>
            </c:strRef>
          </c:tx>
          <c:spPr>
            <a:pattFill prst="ltVert">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06-09EC-4BD8-9B24-C0A2EEF6A925}"/>
            </c:ext>
          </c:extLst>
        </c:ser>
        <c:ser>
          <c:idx val="9"/>
          <c:order val="9"/>
          <c:tx>
            <c:strRef>
              <c:f>'評価点と評価項目(現在)'!$CJ$8</c:f>
              <c:strCache>
                <c:ptCount val="1"/>
                <c:pt idx="0">
                  <c:v>塩害(内在塩)</c:v>
                </c:pt>
              </c:strCache>
            </c:strRef>
          </c:tx>
          <c:spPr>
            <a:pattFill prst="zigZag">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07-09EC-4BD8-9B24-C0A2EEF6A925}"/>
            </c:ext>
          </c:extLst>
        </c:ser>
        <c:ser>
          <c:idx val="14"/>
          <c:order val="14"/>
          <c:tx>
            <c:strRef>
              <c:f>'評価点と評価項目(現在)'!$CS$8</c:f>
              <c:strCache>
                <c:ptCount val="1"/>
                <c:pt idx="0">
                  <c:v>高齢橋</c:v>
                </c:pt>
              </c:strCache>
            </c:strRef>
          </c:tx>
          <c:spPr>
            <a:pattFill prst="openDmnd">
              <a:fgClr>
                <a:srgbClr val="FF0000"/>
              </a:fgClr>
              <a:bgClr>
                <a:schemeClr val="bg1"/>
              </a:bgClr>
            </a:pattFill>
            <a:ln w="19050">
              <a:solidFill>
                <a:srgbClr val="FF000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08-09EC-4BD8-9B24-C0A2EEF6A925}"/>
            </c:ext>
          </c:extLst>
        </c:ser>
        <c:ser>
          <c:idx val="16"/>
          <c:order val="16"/>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9-09EC-4BD8-9B24-C0A2EEF6A925}"/>
            </c:ext>
          </c:extLst>
        </c:ser>
        <c:ser>
          <c:idx val="17"/>
          <c:order val="17"/>
          <c:tx>
            <c:strRef>
              <c:f>'評価点と評価項目(現在)'!$CY$8</c:f>
              <c:strCache>
                <c:ptCount val="1"/>
                <c:pt idx="0">
                  <c:v>拡幅事業、交通ボトルネック橋梁</c:v>
                </c:pt>
              </c:strCache>
            </c:strRef>
          </c:tx>
          <c:spPr>
            <a:pattFill prst="pct30">
              <a:fgClr>
                <a:schemeClr val="tx1"/>
              </a:fgClr>
              <a:bgClr>
                <a:schemeClr val="bg1"/>
              </a:bgClr>
            </a:pattFill>
            <a:ln w="190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0A-09EC-4BD8-9B24-C0A2EEF6A925}"/>
            </c:ext>
          </c:extLst>
        </c:ser>
        <c:dLbls>
          <c:showLegendKey val="0"/>
          <c:showVal val="0"/>
          <c:showCatName val="0"/>
          <c:showSerName val="0"/>
          <c:showPercent val="0"/>
          <c:showBubbleSize val="0"/>
        </c:dLbls>
        <c:gapWidth val="70"/>
        <c:overlap val="100"/>
        <c:axId val="851449032"/>
        <c:axId val="851449424"/>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xmlns:c16r2="http://schemas.microsoft.com/office/drawing/2015/06/char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6r2="http://schemas.microsoft.com/office/drawing/2015/06/char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0B-09EC-4BD8-9B24-C0A2EEF6A925}"/>
                  </c:ext>
                </c:extLst>
              </c15:ser>
            </c15:filteredBarSeries>
            <c15:filteredBarSeries>
              <c15:ser>
                <c:idx val="4"/>
                <c:order val="4"/>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0C-09EC-4BD8-9B24-C0A2EEF6A925}"/>
                  </c:ext>
                </c:extLst>
              </c15:ser>
            </c15:filteredBarSeries>
            <c15:filteredBarSeries>
              <c15:ser>
                <c:idx val="10"/>
                <c:order val="10"/>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0D-09EC-4BD8-9B24-C0A2EEF6A925}"/>
                  </c:ext>
                </c:extLst>
              </c15:ser>
            </c15:filteredBarSeries>
            <c15:filteredBarSeries>
              <c15:ser>
                <c:idx val="11"/>
                <c:order val="11"/>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0E-09EC-4BD8-9B24-C0A2EEF6A925}"/>
                  </c:ext>
                </c:extLst>
              </c15:ser>
            </c15:filteredBarSeries>
            <c15:filteredBarSeries>
              <c15:ser>
                <c:idx val="12"/>
                <c:order val="12"/>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0F-09EC-4BD8-9B24-C0A2EEF6A925}"/>
                  </c:ext>
                </c:extLst>
              </c15:ser>
            </c15:filteredBarSeries>
            <c15:filteredBarSeries>
              <c15:ser>
                <c:idx val="13"/>
                <c:order val="13"/>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0-09EC-4BD8-9B24-C0A2EEF6A925}"/>
                  </c:ext>
                </c:extLst>
              </c15:ser>
            </c15:filteredBarSeries>
            <c15:filteredBarSeries>
              <c15:ser>
                <c:idx val="15"/>
                <c:order val="15"/>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1-09EC-4BD8-9B24-C0A2EEF6A925}"/>
                  </c:ext>
                </c:extLst>
              </c15:ser>
            </c15:filteredBarSeries>
          </c:ext>
        </c:extLst>
      </c:barChart>
      <c:catAx>
        <c:axId val="851449032"/>
        <c:scaling>
          <c:orientation val="minMax"/>
        </c:scaling>
        <c:delete val="0"/>
        <c:axPos val="b"/>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lgn="ctr">
              <a:defRPr kumimoji="1" lang="ja-JP" altLang="en-US" sz="1000" b="0" i="0" u="none" strike="noStrike" kern="1200" baseline="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pPr>
            <a:endParaRPr lang="ja-JP"/>
          </a:p>
        </c:txPr>
        <c:crossAx val="851449424"/>
        <c:crosses val="autoZero"/>
        <c:auto val="1"/>
        <c:lblAlgn val="ctr"/>
        <c:lblOffset val="100"/>
        <c:noMultiLvlLbl val="0"/>
      </c:catAx>
      <c:valAx>
        <c:axId val="851449424"/>
        <c:scaling>
          <c:orientation val="minMax"/>
          <c:max val="5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851449032"/>
        <c:crosses val="autoZero"/>
        <c:crossBetween val="between"/>
        <c:majorUnit val="1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0890364124991E-2"/>
          <c:y val="5.2586956860410691E-2"/>
          <c:w val="0.89229567237183649"/>
          <c:h val="0.7200696467784764"/>
        </c:manualLayout>
      </c:layout>
      <c:barChart>
        <c:barDir val="col"/>
        <c:grouping val="stacked"/>
        <c:varyColors val="0"/>
        <c:ser>
          <c:idx val="1"/>
          <c:order val="1"/>
          <c:tx>
            <c:strRef>
              <c:f>'評価点と評価項目(現在)'!$BD$8</c:f>
              <c:strCache>
                <c:ptCount val="1"/>
                <c:pt idx="0">
                  <c:v>支間中央の損傷、基礎の洗掘</c:v>
                </c:pt>
              </c:strCache>
            </c:strRef>
          </c:tx>
          <c:spPr>
            <a:pattFill prst="pct5">
              <a:fgClr>
                <a:schemeClr val="tx1"/>
              </a:fgClr>
              <a:bgClr>
                <a:schemeClr val="bg1"/>
              </a:bgClr>
            </a:pattFill>
            <a:ln w="19050">
              <a:solidFill>
                <a:schemeClr val="tx1"/>
              </a:solidFill>
            </a:ln>
            <a:effectLst/>
          </c:spPr>
          <c:invertIfNegative val="0"/>
          <c:dPt>
            <c:idx val="6"/>
            <c:invertIfNegative val="0"/>
            <c:bubble3D val="0"/>
            <c:spPr>
              <a:pattFill prst="pct5">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01-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2-E883-4BE0-B4F1-2F22A51F6B4E}"/>
            </c:ext>
          </c:extLst>
        </c:ser>
        <c:ser>
          <c:idx val="2"/>
          <c:order val="2"/>
          <c:tx>
            <c:strRef>
              <c:f>'評価点と評価項目(現在)'!$BS$8</c:f>
              <c:strCache>
                <c:ptCount val="1"/>
                <c:pt idx="0">
                  <c:v>鋼部材の疲労</c:v>
                </c:pt>
              </c:strCache>
            </c:strRef>
          </c:tx>
          <c:spPr>
            <a:solidFill>
              <a:schemeClr val="tx1">
                <a:alpha val="20000"/>
              </a:schemeClr>
            </a:solid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3-E883-4BE0-B4F1-2F22A51F6B4E}"/>
            </c:ext>
          </c:extLst>
        </c:ser>
        <c:ser>
          <c:idx val="3"/>
          <c:order val="3"/>
          <c:tx>
            <c:strRef>
              <c:f>'評価点と評価項目(現在)'!$BX$8</c:f>
              <c:strCache>
                <c:ptCount val="1"/>
                <c:pt idx="0">
                  <c:v>コンクリート部材の疲労</c:v>
                </c:pt>
              </c:strCache>
            </c:strRef>
          </c:tx>
          <c:spPr>
            <a:pattFill prst="wdUpDiag">
              <a:fgClr>
                <a:schemeClr val="tx1"/>
              </a:fgClr>
              <a:bgClr>
                <a:schemeClr val="bg1"/>
              </a:bgClr>
            </a:pattFill>
            <a:ln w="6350">
              <a:solidFill>
                <a:schemeClr val="tx1"/>
              </a:solidFill>
            </a:ln>
            <a:effectLst/>
          </c:spPr>
          <c:invertIfNegative val="0"/>
          <c:dPt>
            <c:idx val="5"/>
            <c:invertIfNegative val="0"/>
            <c:bubble3D val="0"/>
            <c:spPr>
              <a:pattFill prst="wdUpDiag">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05-E883-4BE0-B4F1-2F22A51F6B4E}"/>
              </c:ext>
            </c:extLst>
          </c:dPt>
          <c:dPt>
            <c:idx val="6"/>
            <c:invertIfNegative val="0"/>
            <c:bubble3D val="0"/>
            <c:spPr>
              <a:pattFill prst="wdUpDiag">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07-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8-E883-4BE0-B4F1-2F22A51F6B4E}"/>
            </c:ext>
          </c:extLst>
        </c:ser>
        <c:ser>
          <c:idx val="5"/>
          <c:order val="5"/>
          <c:tx>
            <c:strRef>
              <c:f>'評価点と評価項目(現在)'!$CD$8</c:f>
              <c:strCache>
                <c:ptCount val="1"/>
                <c:pt idx="0">
                  <c:v>ゲルバー橋</c:v>
                </c:pt>
              </c:strCache>
            </c:strRef>
          </c:tx>
          <c:spPr>
            <a:pattFill prst="horzBrick">
              <a:fgClr>
                <a:srgbClr val="00B0F0"/>
              </a:fgClr>
              <a:bgClr>
                <a:schemeClr val="bg1"/>
              </a:bgClr>
            </a:pattFill>
            <a:ln w="19050">
              <a:solidFill>
                <a:srgbClr val="00B0F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9-E883-4BE0-B4F1-2F22A51F6B4E}"/>
            </c:ext>
          </c:extLst>
        </c:ser>
        <c:ser>
          <c:idx val="6"/>
          <c:order val="6"/>
          <c:tx>
            <c:strRef>
              <c:f>'評価点と評価項目(現在)'!$CG$8</c:f>
              <c:strCache>
                <c:ptCount val="1"/>
                <c:pt idx="0">
                  <c:v>耐震補強の必要性</c:v>
                </c:pt>
              </c:strCache>
            </c:strRef>
          </c:tx>
          <c:spPr>
            <a:pattFill prst="pct10">
              <a:fgClr>
                <a:schemeClr val="tx1"/>
              </a:fgClr>
              <a:bgClr>
                <a:schemeClr val="bg1">
                  <a:lumMod val="85000"/>
                </a:schemeClr>
              </a:bgClr>
            </a:pattFill>
            <a:ln w="19050">
              <a:solidFill>
                <a:schemeClr val="tx1"/>
              </a:solidFill>
            </a:ln>
            <a:effectLst/>
          </c:spPr>
          <c:invertIfNegative val="0"/>
          <c:dPt>
            <c:idx val="0"/>
            <c:invertIfNegative val="0"/>
            <c:bubble3D val="0"/>
            <c:spPr>
              <a:pattFill prst="pct10">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0B-E883-4BE0-B4F1-2F22A51F6B4E}"/>
              </c:ext>
            </c:extLst>
          </c:dPt>
          <c:dPt>
            <c:idx val="1"/>
            <c:invertIfNegative val="0"/>
            <c:bubble3D val="0"/>
            <c:spPr>
              <a:pattFill prst="pct10">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0D-E883-4BE0-B4F1-2F22A51F6B4E}"/>
              </c:ext>
            </c:extLst>
          </c:dPt>
          <c:dPt>
            <c:idx val="2"/>
            <c:invertIfNegative val="0"/>
            <c:bubble3D val="0"/>
            <c:spPr>
              <a:pattFill prst="pct10">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0F-E883-4BE0-B4F1-2F22A51F6B4E}"/>
              </c:ext>
            </c:extLst>
          </c:dPt>
          <c:dPt>
            <c:idx val="4"/>
            <c:invertIfNegative val="0"/>
            <c:bubble3D val="0"/>
            <c:spPr>
              <a:pattFill prst="pct10">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11-E883-4BE0-B4F1-2F22A51F6B4E}"/>
              </c:ext>
            </c:extLst>
          </c:dPt>
          <c:dPt>
            <c:idx val="6"/>
            <c:invertIfNegative val="0"/>
            <c:bubble3D val="0"/>
            <c:spPr>
              <a:pattFill prst="pct10">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13-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14-E883-4BE0-B4F1-2F22A51F6B4E}"/>
            </c:ext>
          </c:extLst>
        </c:ser>
        <c:ser>
          <c:idx val="7"/>
          <c:order val="7"/>
          <c:tx>
            <c:strRef>
              <c:f>'評価点と評価項目(現在)'!$CH$8</c:f>
              <c:strCache>
                <c:ptCount val="1"/>
                <c:pt idx="0">
                  <c:v>耐荷力、主桁の健全度</c:v>
                </c:pt>
              </c:strCache>
            </c:strRef>
          </c:tx>
          <c:spPr>
            <a:pattFill prst="wdDnDiag">
              <a:fgClr>
                <a:schemeClr val="tx1"/>
              </a:fgClr>
              <a:bgClr>
                <a:schemeClr val="bg1">
                  <a:lumMod val="85000"/>
                </a:schemeClr>
              </a:bgClr>
            </a:pattFill>
            <a:ln w="19050">
              <a:solidFill>
                <a:schemeClr val="tx1"/>
              </a:solidFill>
            </a:ln>
            <a:effectLst/>
          </c:spPr>
          <c:invertIfNegative val="0"/>
          <c:dPt>
            <c:idx val="0"/>
            <c:invertIfNegative val="0"/>
            <c:bubble3D val="0"/>
            <c:spPr>
              <a:pattFill prst="wdDnDiag">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16-E883-4BE0-B4F1-2F22A51F6B4E}"/>
              </c:ext>
            </c:extLst>
          </c:dPt>
          <c:dPt>
            <c:idx val="3"/>
            <c:invertIfNegative val="0"/>
            <c:bubble3D val="0"/>
            <c:spPr>
              <a:pattFill prst="wdDnDiag">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18-E883-4BE0-B4F1-2F22A51F6B4E}"/>
              </c:ext>
            </c:extLst>
          </c:dPt>
          <c:dPt>
            <c:idx val="4"/>
            <c:invertIfNegative val="0"/>
            <c:bubble3D val="0"/>
            <c:spPr>
              <a:pattFill prst="wdDnDiag">
                <a:fgClr>
                  <a:schemeClr val="tx1"/>
                </a:fgClr>
                <a:bgClr>
                  <a:schemeClr val="bg1">
                    <a:lumMod val="85000"/>
                  </a:schemeClr>
                </a:bgClr>
              </a:pattFill>
              <a:ln w="6350">
                <a:solidFill>
                  <a:schemeClr val="tx1"/>
                </a:solidFill>
              </a:ln>
              <a:effectLst/>
            </c:spPr>
            <c:extLst xmlns:c16r2="http://schemas.microsoft.com/office/drawing/2015/06/chart">
              <c:ext xmlns:c16="http://schemas.microsoft.com/office/drawing/2014/chart" uri="{C3380CC4-5D6E-409C-BE32-E72D297353CC}">
                <c16:uniqueId val="{0000001A-E883-4BE0-B4F1-2F22A51F6B4E}"/>
              </c:ext>
            </c:extLst>
          </c:dPt>
          <c:dPt>
            <c:idx val="5"/>
            <c:invertIfNegative val="0"/>
            <c:bubble3D val="0"/>
            <c:spPr>
              <a:pattFill prst="wdDnDiag">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1C-E883-4BE0-B4F1-2F22A51F6B4E}"/>
              </c:ext>
            </c:extLst>
          </c:dPt>
          <c:dPt>
            <c:idx val="6"/>
            <c:invertIfNegative val="0"/>
            <c:bubble3D val="0"/>
            <c:spPr>
              <a:pattFill prst="wdDnDiag">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1E-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1F-E883-4BE0-B4F1-2F22A51F6B4E}"/>
            </c:ext>
          </c:extLst>
        </c:ser>
        <c:ser>
          <c:idx val="8"/>
          <c:order val="8"/>
          <c:tx>
            <c:strRef>
              <c:f>'評価点と評価項目(現在)'!$CI$8</c:f>
              <c:strCache>
                <c:ptCount val="1"/>
                <c:pt idx="0">
                  <c:v>アルカリシリカ反応性骨材、建設年次</c:v>
                </c:pt>
              </c:strCache>
            </c:strRef>
          </c:tx>
          <c:spPr>
            <a:pattFill prst="ltVert">
              <a:fgClr>
                <a:schemeClr val="tx1"/>
              </a:fgClr>
              <a:bgClr>
                <a:schemeClr val="bg1"/>
              </a:bgClr>
            </a:pattFill>
            <a:ln w="19050">
              <a:solidFill>
                <a:schemeClr val="tx1"/>
              </a:solidFill>
            </a:ln>
            <a:effectLst/>
          </c:spPr>
          <c:invertIfNegative val="0"/>
          <c:dPt>
            <c:idx val="0"/>
            <c:invertIfNegative val="0"/>
            <c:bubble3D val="0"/>
            <c:spPr>
              <a:pattFill prst="ltVert">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21-E883-4BE0-B4F1-2F22A51F6B4E}"/>
              </c:ext>
            </c:extLst>
          </c:dPt>
          <c:dPt>
            <c:idx val="1"/>
            <c:invertIfNegative val="0"/>
            <c:bubble3D val="0"/>
            <c:spPr>
              <a:pattFill prst="ltVert">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23-E883-4BE0-B4F1-2F22A51F6B4E}"/>
              </c:ext>
            </c:extLst>
          </c:dPt>
          <c:dPt>
            <c:idx val="2"/>
            <c:invertIfNegative val="0"/>
            <c:bubble3D val="0"/>
            <c:spPr>
              <a:pattFill prst="ltVert">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25-E883-4BE0-B4F1-2F22A51F6B4E}"/>
              </c:ext>
            </c:extLst>
          </c:dPt>
          <c:dPt>
            <c:idx val="3"/>
            <c:invertIfNegative val="0"/>
            <c:bubble3D val="0"/>
            <c:spPr>
              <a:pattFill prst="ltVert">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27-E883-4BE0-B4F1-2F22A51F6B4E}"/>
              </c:ext>
            </c:extLst>
          </c:dPt>
          <c:dPt>
            <c:idx val="4"/>
            <c:invertIfNegative val="0"/>
            <c:bubble3D val="0"/>
            <c:spPr>
              <a:pattFill prst="ltVert">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29-E883-4BE0-B4F1-2F22A51F6B4E}"/>
              </c:ext>
            </c:extLst>
          </c:dPt>
          <c:dPt>
            <c:idx val="5"/>
            <c:invertIfNegative val="0"/>
            <c:bubble3D val="0"/>
            <c:spPr>
              <a:pattFill prst="ltVert">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2B-E883-4BE0-B4F1-2F22A51F6B4E}"/>
              </c:ext>
            </c:extLst>
          </c:dPt>
          <c:dPt>
            <c:idx val="6"/>
            <c:invertIfNegative val="0"/>
            <c:bubble3D val="0"/>
            <c:spPr>
              <a:pattFill prst="ltVert">
                <a:fgClr>
                  <a:schemeClr val="tx1"/>
                </a:fgClr>
                <a:bgClr>
                  <a:schemeClr val="bg1"/>
                </a:bgClr>
              </a:pattFill>
              <a:ln w="19050">
                <a:solidFill>
                  <a:srgbClr val="00B0F0"/>
                </a:solidFill>
              </a:ln>
              <a:effectLst/>
            </c:spPr>
            <c:extLst xmlns:c16r2="http://schemas.microsoft.com/office/drawing/2015/06/chart">
              <c:ext xmlns:c16="http://schemas.microsoft.com/office/drawing/2014/chart" uri="{C3380CC4-5D6E-409C-BE32-E72D297353CC}">
                <c16:uniqueId val="{0000002D-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2E-E883-4BE0-B4F1-2F22A51F6B4E}"/>
            </c:ext>
          </c:extLst>
        </c:ser>
        <c:ser>
          <c:idx val="9"/>
          <c:order val="9"/>
          <c:tx>
            <c:strRef>
              <c:f>'評価点と評価項目(現在)'!$CJ$8</c:f>
              <c:strCache>
                <c:ptCount val="1"/>
                <c:pt idx="0">
                  <c:v>塩害(内在塩)</c:v>
                </c:pt>
              </c:strCache>
            </c:strRef>
          </c:tx>
          <c:spPr>
            <a:pattFill prst="zigZag">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2F-E883-4BE0-B4F1-2F22A51F6B4E}"/>
            </c:ext>
          </c:extLst>
        </c:ser>
        <c:ser>
          <c:idx val="14"/>
          <c:order val="14"/>
          <c:tx>
            <c:strRef>
              <c:f>'評価点と評価項目(現在)'!$CS$8</c:f>
              <c:strCache>
                <c:ptCount val="1"/>
                <c:pt idx="0">
                  <c:v>高齢橋</c:v>
                </c:pt>
              </c:strCache>
            </c:strRef>
          </c:tx>
          <c:spPr>
            <a:pattFill prst="openDmnd">
              <a:fgClr>
                <a:srgbClr val="FF0000"/>
              </a:fgClr>
              <a:bgClr>
                <a:schemeClr val="bg1"/>
              </a:bgClr>
            </a:pattFill>
            <a:ln w="19050">
              <a:solidFill>
                <a:srgbClr val="FF0000"/>
              </a:solidFill>
            </a:ln>
            <a:effectLst/>
          </c:spPr>
          <c:invertIfNegative val="0"/>
          <c:dPt>
            <c:idx val="3"/>
            <c:invertIfNegative val="0"/>
            <c:bubble3D val="0"/>
            <c:spPr>
              <a:pattFill prst="openDmnd">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31-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32-E883-4BE0-B4F1-2F22A51F6B4E}"/>
            </c:ext>
          </c:extLst>
        </c:ser>
        <c:ser>
          <c:idx val="16"/>
          <c:order val="16"/>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19050">
              <a:solidFill>
                <a:schemeClr val="tx1"/>
              </a:solidFill>
            </a:ln>
            <a:effectLst/>
          </c:spPr>
          <c:invertIfNegative val="0"/>
          <c:dPt>
            <c:idx val="4"/>
            <c:invertIfNegative val="0"/>
            <c:bubble3D val="0"/>
            <c:spPr>
              <a:pattFill prst="lgConfetti">
                <a:fgClr>
                  <a:schemeClr val="tx1"/>
                </a:fgClr>
                <a:bgClr>
                  <a:schemeClr val="bg1">
                    <a:lumMod val="85000"/>
                  </a:schemeClr>
                </a:bgClr>
              </a:pattFill>
              <a:ln w="9525">
                <a:solidFill>
                  <a:schemeClr val="tx1"/>
                </a:solidFill>
              </a:ln>
              <a:effectLst/>
            </c:spPr>
            <c:extLst xmlns:c16r2="http://schemas.microsoft.com/office/drawing/2015/06/chart">
              <c:ext xmlns:c16="http://schemas.microsoft.com/office/drawing/2014/chart" uri="{C3380CC4-5D6E-409C-BE32-E72D297353CC}">
                <c16:uniqueId val="{00000034-E883-4BE0-B4F1-2F22A51F6B4E}"/>
              </c:ext>
            </c:extLst>
          </c:dPt>
          <c:dPt>
            <c:idx val="6"/>
            <c:invertIfNegative val="0"/>
            <c:bubble3D val="0"/>
            <c:spPr>
              <a:pattFill prst="lgConfetti">
                <a:fgClr>
                  <a:schemeClr val="tx1"/>
                </a:fgClr>
                <a:bgClr>
                  <a:schemeClr val="bg1">
                    <a:lumMod val="85000"/>
                  </a:schemeClr>
                </a:bgClr>
              </a:pattFill>
              <a:ln w="19050">
                <a:solidFill>
                  <a:srgbClr val="00B0F0"/>
                </a:solidFill>
              </a:ln>
              <a:effectLst/>
            </c:spPr>
            <c:extLst xmlns:c16r2="http://schemas.microsoft.com/office/drawing/2015/06/chart">
              <c:ext xmlns:c16="http://schemas.microsoft.com/office/drawing/2014/chart" uri="{C3380CC4-5D6E-409C-BE32-E72D297353CC}">
                <c16:uniqueId val="{00000036-E883-4BE0-B4F1-2F22A51F6B4E}"/>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37-E883-4BE0-B4F1-2F22A51F6B4E}"/>
            </c:ext>
          </c:extLst>
        </c:ser>
        <c:ser>
          <c:idx val="17"/>
          <c:order val="17"/>
          <c:tx>
            <c:strRef>
              <c:f>'評価点と評価項目(現在)'!$CY$8</c:f>
              <c:strCache>
                <c:ptCount val="1"/>
                <c:pt idx="0">
                  <c:v>拡幅事業、交通ボトルネック橋梁</c:v>
                </c:pt>
              </c:strCache>
            </c:strRef>
          </c:tx>
          <c:spPr>
            <a:pattFill prst="pct30">
              <a:fgClr>
                <a:schemeClr val="tx1"/>
              </a:fgClr>
              <a:bgClr>
                <a:schemeClr val="bg1"/>
              </a:bgClr>
            </a:pattFill>
            <a:ln w="19050">
              <a:solidFill>
                <a:srgbClr val="00B0F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38-E883-4BE0-B4F1-2F22A51F6B4E}"/>
            </c:ext>
          </c:extLst>
        </c:ser>
        <c:dLbls>
          <c:showLegendKey val="0"/>
          <c:showVal val="0"/>
          <c:showCatName val="0"/>
          <c:showSerName val="0"/>
          <c:showPercent val="0"/>
          <c:showBubbleSize val="0"/>
        </c:dLbls>
        <c:gapWidth val="70"/>
        <c:overlap val="100"/>
        <c:axId val="690824896"/>
        <c:axId val="690825288"/>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xmlns:c16r2="http://schemas.microsoft.com/office/drawing/2015/06/char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6r2="http://schemas.microsoft.com/office/drawing/2015/06/char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39-E883-4BE0-B4F1-2F22A51F6B4E}"/>
                  </c:ext>
                </c:extLst>
              </c15:ser>
            </c15:filteredBarSeries>
            <c15:filteredBarSeries>
              <c15:ser>
                <c:idx val="4"/>
                <c:order val="4"/>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3A-E883-4BE0-B4F1-2F22A51F6B4E}"/>
                  </c:ext>
                </c:extLst>
              </c15:ser>
            </c15:filteredBarSeries>
            <c15:filteredBarSeries>
              <c15:ser>
                <c:idx val="10"/>
                <c:order val="10"/>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3B-E883-4BE0-B4F1-2F22A51F6B4E}"/>
                  </c:ext>
                </c:extLst>
              </c15:ser>
            </c15:filteredBarSeries>
            <c15:filteredBarSeries>
              <c15:ser>
                <c:idx val="11"/>
                <c:order val="11"/>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3C-E883-4BE0-B4F1-2F22A51F6B4E}"/>
                  </c:ext>
                </c:extLst>
              </c15:ser>
            </c15:filteredBarSeries>
            <c15:filteredBarSeries>
              <c15:ser>
                <c:idx val="12"/>
                <c:order val="12"/>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3D-E883-4BE0-B4F1-2F22A51F6B4E}"/>
                  </c:ext>
                </c:extLst>
              </c15:ser>
            </c15:filteredBarSeries>
            <c15:filteredBarSeries>
              <c15:ser>
                <c:idx val="13"/>
                <c:order val="13"/>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3E-E883-4BE0-B4F1-2F22A51F6B4E}"/>
                  </c:ext>
                </c:extLst>
              </c15:ser>
            </c15:filteredBarSeries>
            <c15:filteredBarSeries>
              <c15:ser>
                <c:idx val="15"/>
                <c:order val="15"/>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3F-E883-4BE0-B4F1-2F22A51F6B4E}"/>
                  </c:ext>
                </c:extLst>
              </c15:ser>
            </c15:filteredBarSeries>
          </c:ext>
        </c:extLst>
      </c:barChart>
      <c:catAx>
        <c:axId val="690824896"/>
        <c:scaling>
          <c:orientation val="minMax"/>
        </c:scaling>
        <c:delete val="0"/>
        <c:axPos val="b"/>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lgn="ctr">
              <a:defRPr kumimoji="1" lang="ja-JP" altLang="en-US" sz="1200" b="0" i="0" u="none" strike="noStrike" kern="1200" baseline="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pPr>
            <a:endParaRPr lang="ja-JP"/>
          </a:p>
        </c:txPr>
        <c:crossAx val="690825288"/>
        <c:crosses val="autoZero"/>
        <c:auto val="1"/>
        <c:lblAlgn val="ctr"/>
        <c:lblOffset val="100"/>
        <c:noMultiLvlLbl val="0"/>
      </c:catAx>
      <c:valAx>
        <c:axId val="690825288"/>
        <c:scaling>
          <c:orientation val="minMax"/>
          <c:max val="5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690824896"/>
        <c:crosses val="autoZero"/>
        <c:crossBetween val="between"/>
        <c:majorUnit val="1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0890364124991E-2"/>
          <c:y val="5.2586956860410691E-2"/>
          <c:w val="0.89229567237183649"/>
          <c:h val="0.7200696467784764"/>
        </c:manualLayout>
      </c:layout>
      <c:barChart>
        <c:barDir val="col"/>
        <c:grouping val="stacked"/>
        <c:varyColors val="0"/>
        <c:ser>
          <c:idx val="1"/>
          <c:order val="1"/>
          <c:tx>
            <c:strRef>
              <c:f>'評価点と評価項目(現在)'!$BD$8</c:f>
              <c:strCache>
                <c:ptCount val="1"/>
                <c:pt idx="0">
                  <c:v>支間中央の損傷、基礎の洗掘</c:v>
                </c:pt>
              </c:strCache>
            </c:strRef>
          </c:tx>
          <c:spPr>
            <a:pattFill prst="pct5">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0-1B34-4F0F-B707-2DA7FAD0B7E2}"/>
            </c:ext>
          </c:extLst>
        </c:ser>
        <c:ser>
          <c:idx val="2"/>
          <c:order val="2"/>
          <c:tx>
            <c:strRef>
              <c:f>'評価点と評価項目(現在)'!$BS$8</c:f>
              <c:strCache>
                <c:ptCount val="1"/>
                <c:pt idx="0">
                  <c:v>鋼部材の疲労</c:v>
                </c:pt>
              </c:strCache>
            </c:strRef>
          </c:tx>
          <c:spPr>
            <a:solidFill>
              <a:schemeClr val="tx1">
                <a:alpha val="20000"/>
              </a:schemeClr>
            </a:solidFill>
            <a:ln w="6350">
              <a:solidFill>
                <a:schemeClr val="tx1"/>
              </a:solidFill>
            </a:ln>
            <a:effectLst/>
          </c:spPr>
          <c:invertIfNegative val="0"/>
          <c:dPt>
            <c:idx val="3"/>
            <c:invertIfNegative val="0"/>
            <c:bubble3D val="0"/>
            <c:spPr>
              <a:solidFill>
                <a:srgbClr val="00B050">
                  <a:alpha val="20000"/>
                </a:srgbClr>
              </a:solidFill>
              <a:ln w="19050">
                <a:solidFill>
                  <a:srgbClr val="00B050"/>
                </a:solidFill>
              </a:ln>
              <a:effectLst/>
            </c:spPr>
            <c:extLst xmlns:c16r2="http://schemas.microsoft.com/office/drawing/2015/06/chart">
              <c:ext xmlns:c16="http://schemas.microsoft.com/office/drawing/2014/chart" uri="{C3380CC4-5D6E-409C-BE32-E72D297353CC}">
                <c16:uniqueId val="{00000002-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3-1B34-4F0F-B707-2DA7FAD0B7E2}"/>
            </c:ext>
          </c:extLst>
        </c:ser>
        <c:ser>
          <c:idx val="3"/>
          <c:order val="3"/>
          <c:tx>
            <c:strRef>
              <c:f>'評価点と評価項目(現在)'!$BX$8</c:f>
              <c:strCache>
                <c:ptCount val="1"/>
                <c:pt idx="0">
                  <c:v>コンクリート部材の疲労</c:v>
                </c:pt>
              </c:strCache>
            </c:strRef>
          </c:tx>
          <c:spPr>
            <a:pattFill prst="wdUpDiag">
              <a:fgClr>
                <a:schemeClr val="tx1"/>
              </a:fgClr>
              <a:bgClr>
                <a:schemeClr val="bg1"/>
              </a:bgClr>
            </a:pattFill>
            <a:ln w="6350">
              <a:solidFill>
                <a:schemeClr val="tx1"/>
              </a:solidFill>
            </a:ln>
            <a:effectLst/>
          </c:spPr>
          <c:invertIfNegative val="0"/>
          <c:dPt>
            <c:idx val="3"/>
            <c:invertIfNegative val="0"/>
            <c:bubble3D val="0"/>
            <c:spPr>
              <a:pattFill prst="wdUpDiag">
                <a:fgClr>
                  <a:srgbClr val="00B050"/>
                </a:fgClr>
                <a:bgClr>
                  <a:schemeClr val="bg1"/>
                </a:bgClr>
              </a:pattFill>
              <a:ln w="19050">
                <a:solidFill>
                  <a:srgbClr val="00B050"/>
                </a:solidFill>
              </a:ln>
              <a:effectLst/>
            </c:spPr>
            <c:extLst xmlns:c16r2="http://schemas.microsoft.com/office/drawing/2015/06/chart">
              <c:ext xmlns:c16="http://schemas.microsoft.com/office/drawing/2014/chart" uri="{C3380CC4-5D6E-409C-BE32-E72D297353CC}">
                <c16:uniqueId val="{00000005-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6-1B34-4F0F-B707-2DA7FAD0B7E2}"/>
            </c:ext>
          </c:extLst>
        </c:ser>
        <c:ser>
          <c:idx val="5"/>
          <c:order val="5"/>
          <c:tx>
            <c:strRef>
              <c:f>'評価点と評価項目(現在)'!$CD$8</c:f>
              <c:strCache>
                <c:ptCount val="1"/>
                <c:pt idx="0">
                  <c:v>ゲルバー橋</c:v>
                </c:pt>
              </c:strCache>
            </c:strRef>
          </c:tx>
          <c:spPr>
            <a:pattFill prst="horzBrick">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7-1B34-4F0F-B707-2DA7FAD0B7E2}"/>
            </c:ext>
          </c:extLst>
        </c:ser>
        <c:ser>
          <c:idx val="6"/>
          <c:order val="6"/>
          <c:tx>
            <c:strRef>
              <c:f>'評価点と評価項目(現在)'!$CG$8</c:f>
              <c:strCache>
                <c:ptCount val="1"/>
                <c:pt idx="0">
                  <c:v>耐震補強の必要性</c:v>
                </c:pt>
              </c:strCache>
            </c:strRef>
          </c:tx>
          <c:spPr>
            <a:pattFill prst="pct10">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08-1B34-4F0F-B707-2DA7FAD0B7E2}"/>
            </c:ext>
          </c:extLst>
        </c:ser>
        <c:ser>
          <c:idx val="7"/>
          <c:order val="7"/>
          <c:tx>
            <c:strRef>
              <c:f>'評価点と評価項目(現在)'!$CH$8</c:f>
              <c:strCache>
                <c:ptCount val="1"/>
                <c:pt idx="0">
                  <c:v>耐荷力、主桁の健全度</c:v>
                </c:pt>
              </c:strCache>
            </c:strRef>
          </c:tx>
          <c:spPr>
            <a:pattFill prst="wdDnDiag">
              <a:fgClr>
                <a:schemeClr val="tx1"/>
              </a:fgClr>
              <a:bgClr>
                <a:schemeClr val="bg1">
                  <a:lumMod val="85000"/>
                </a:schemeClr>
              </a:bgClr>
            </a:pattFill>
            <a:ln w="6350">
              <a:solidFill>
                <a:schemeClr val="tx1"/>
              </a:solidFill>
            </a:ln>
            <a:effectLst/>
          </c:spPr>
          <c:invertIfNegative val="0"/>
          <c:dPt>
            <c:idx val="3"/>
            <c:invertIfNegative val="0"/>
            <c:bubble3D val="0"/>
            <c:spPr>
              <a:pattFill prst="wdDnDiag">
                <a:fgClr>
                  <a:schemeClr val="tx1"/>
                </a:fgClr>
                <a:bgClr>
                  <a:schemeClr val="bg1">
                    <a:lumMod val="85000"/>
                  </a:schemeClr>
                </a:bgClr>
              </a:pattFill>
              <a:ln w="19050">
                <a:solidFill>
                  <a:srgbClr val="FF0000"/>
                </a:solidFill>
              </a:ln>
              <a:effectLst/>
            </c:spPr>
            <c:extLst xmlns:c16r2="http://schemas.microsoft.com/office/drawing/2015/06/chart">
              <c:ext xmlns:c16="http://schemas.microsoft.com/office/drawing/2014/chart" uri="{C3380CC4-5D6E-409C-BE32-E72D297353CC}">
                <c16:uniqueId val="{0000000A-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0B-1B34-4F0F-B707-2DA7FAD0B7E2}"/>
            </c:ext>
          </c:extLst>
        </c:ser>
        <c:ser>
          <c:idx val="8"/>
          <c:order val="8"/>
          <c:tx>
            <c:strRef>
              <c:f>'評価点と評価項目(現在)'!$CI$8</c:f>
              <c:strCache>
                <c:ptCount val="1"/>
                <c:pt idx="0">
                  <c:v>アルカリシリカ反応性骨材、建設年次</c:v>
                </c:pt>
              </c:strCache>
            </c:strRef>
          </c:tx>
          <c:spPr>
            <a:pattFill prst="ltVert">
              <a:fgClr>
                <a:schemeClr val="tx1"/>
              </a:fgClr>
              <a:bgClr>
                <a:schemeClr val="bg1"/>
              </a:bgClr>
            </a:pattFill>
            <a:ln w="6350">
              <a:solidFill>
                <a:schemeClr val="tx1"/>
              </a:solidFill>
            </a:ln>
            <a:effectLst/>
          </c:spPr>
          <c:invertIfNegative val="0"/>
          <c:dPt>
            <c:idx val="3"/>
            <c:invertIfNegative val="0"/>
            <c:bubble3D val="0"/>
            <c:spPr>
              <a:pattFill prst="ltVert">
                <a:fgClr>
                  <a:schemeClr val="tx1"/>
                </a:fgClr>
                <a:bgClr>
                  <a:schemeClr val="bg1"/>
                </a:bgClr>
              </a:pattFill>
              <a:ln w="19050">
                <a:solidFill>
                  <a:srgbClr val="FF0000"/>
                </a:solidFill>
              </a:ln>
              <a:effectLst/>
            </c:spPr>
            <c:extLst xmlns:c16r2="http://schemas.microsoft.com/office/drawing/2015/06/chart">
              <c:ext xmlns:c16="http://schemas.microsoft.com/office/drawing/2014/chart" uri="{C3380CC4-5D6E-409C-BE32-E72D297353CC}">
                <c16:uniqueId val="{0000000D-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0E-1B34-4F0F-B707-2DA7FAD0B7E2}"/>
            </c:ext>
          </c:extLst>
        </c:ser>
        <c:ser>
          <c:idx val="9"/>
          <c:order val="9"/>
          <c:tx>
            <c:strRef>
              <c:f>'評価点と評価項目(現在)'!$CJ$8</c:f>
              <c:strCache>
                <c:ptCount val="1"/>
                <c:pt idx="0">
                  <c:v>塩害(内在塩)</c:v>
                </c:pt>
              </c:strCache>
            </c:strRef>
          </c:tx>
          <c:spPr>
            <a:pattFill prst="zigZag">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0F-1B34-4F0F-B707-2DA7FAD0B7E2}"/>
            </c:ext>
          </c:extLst>
        </c:ser>
        <c:ser>
          <c:idx val="14"/>
          <c:order val="14"/>
          <c:tx>
            <c:strRef>
              <c:f>'評価点と評価項目(現在)'!$CS$8</c:f>
              <c:strCache>
                <c:ptCount val="1"/>
                <c:pt idx="0">
                  <c:v>高齢橋</c:v>
                </c:pt>
              </c:strCache>
            </c:strRef>
          </c:tx>
          <c:spPr>
            <a:pattFill prst="openDmnd">
              <a:fgClr>
                <a:schemeClr val="tx1"/>
              </a:fgClr>
              <a:bgClr>
                <a:schemeClr val="bg1"/>
              </a:bgClr>
            </a:pattFill>
            <a:ln w="6350">
              <a:solidFill>
                <a:schemeClr val="tx1"/>
              </a:solidFill>
            </a:ln>
            <a:effectLst/>
          </c:spPr>
          <c:invertIfNegative val="0"/>
          <c:dPt>
            <c:idx val="3"/>
            <c:invertIfNegative val="0"/>
            <c:bubble3D val="0"/>
            <c:spPr>
              <a:pattFill prst="openDmnd">
                <a:fgClr>
                  <a:srgbClr val="FF0000"/>
                </a:fgClr>
                <a:bgClr>
                  <a:schemeClr val="bg1"/>
                </a:bgClr>
              </a:pattFill>
              <a:ln w="19050">
                <a:solidFill>
                  <a:srgbClr val="FF0000"/>
                </a:solidFill>
              </a:ln>
              <a:effectLst/>
            </c:spPr>
            <c:extLst xmlns:c16r2="http://schemas.microsoft.com/office/drawing/2015/06/chart">
              <c:ext xmlns:c16="http://schemas.microsoft.com/office/drawing/2014/chart" uri="{C3380CC4-5D6E-409C-BE32-E72D297353CC}">
                <c16:uniqueId val="{00000011-1B34-4F0F-B707-2DA7FAD0B7E2}"/>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12-1B34-4F0F-B707-2DA7FAD0B7E2}"/>
            </c:ext>
          </c:extLst>
        </c:ser>
        <c:ser>
          <c:idx val="16"/>
          <c:order val="16"/>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13-1B34-4F0F-B707-2DA7FAD0B7E2}"/>
            </c:ext>
          </c:extLst>
        </c:ser>
        <c:ser>
          <c:idx val="17"/>
          <c:order val="17"/>
          <c:tx>
            <c:strRef>
              <c:f>'評価点と評価項目(現在)'!$CY$8</c:f>
              <c:strCache>
                <c:ptCount val="1"/>
                <c:pt idx="0">
                  <c:v>拡幅事業、交通ボトルネック橋梁</c:v>
                </c:pt>
              </c:strCache>
            </c:strRef>
          </c:tx>
          <c:spPr>
            <a:pattFill prst="pct30">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14-1B34-4F0F-B707-2DA7FAD0B7E2}"/>
            </c:ext>
          </c:extLst>
        </c:ser>
        <c:dLbls>
          <c:showLegendKey val="0"/>
          <c:showVal val="0"/>
          <c:showCatName val="0"/>
          <c:showSerName val="0"/>
          <c:showPercent val="0"/>
          <c:showBubbleSize val="0"/>
        </c:dLbls>
        <c:gapWidth val="70"/>
        <c:overlap val="100"/>
        <c:axId val="690826072"/>
        <c:axId val="864557544"/>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xmlns:c16r2="http://schemas.microsoft.com/office/drawing/2015/06/char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6r2="http://schemas.microsoft.com/office/drawing/2015/06/char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15-1B34-4F0F-B707-2DA7FAD0B7E2}"/>
                  </c:ext>
                </c:extLst>
              </c15:ser>
            </c15:filteredBarSeries>
            <c15:filteredBarSeries>
              <c15:ser>
                <c:idx val="4"/>
                <c:order val="4"/>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6-1B34-4F0F-B707-2DA7FAD0B7E2}"/>
                  </c:ext>
                </c:extLst>
              </c15:ser>
            </c15:filteredBarSeries>
            <c15:filteredBarSeries>
              <c15:ser>
                <c:idx val="10"/>
                <c:order val="10"/>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7-1B34-4F0F-B707-2DA7FAD0B7E2}"/>
                  </c:ext>
                </c:extLst>
              </c15:ser>
            </c15:filteredBarSeries>
            <c15:filteredBarSeries>
              <c15:ser>
                <c:idx val="11"/>
                <c:order val="11"/>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8-1B34-4F0F-B707-2DA7FAD0B7E2}"/>
                  </c:ext>
                </c:extLst>
              </c15:ser>
            </c15:filteredBarSeries>
            <c15:filteredBarSeries>
              <c15:ser>
                <c:idx val="12"/>
                <c:order val="12"/>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9-1B34-4F0F-B707-2DA7FAD0B7E2}"/>
                  </c:ext>
                </c:extLst>
              </c15:ser>
            </c15:filteredBarSeries>
            <c15:filteredBarSeries>
              <c15:ser>
                <c:idx val="13"/>
                <c:order val="13"/>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A-1B34-4F0F-B707-2DA7FAD0B7E2}"/>
                  </c:ext>
                </c:extLst>
              </c15:ser>
            </c15:filteredBarSeries>
            <c15:filteredBarSeries>
              <c15:ser>
                <c:idx val="15"/>
                <c:order val="15"/>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1B-1B34-4F0F-B707-2DA7FAD0B7E2}"/>
                  </c:ext>
                </c:extLst>
              </c15:ser>
            </c15:filteredBarSeries>
          </c:ext>
        </c:extLst>
      </c:barChart>
      <c:catAx>
        <c:axId val="690826072"/>
        <c:scaling>
          <c:orientation val="minMax"/>
        </c:scaling>
        <c:delete val="0"/>
        <c:axPos val="b"/>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lgn="ctr">
              <a:defRPr kumimoji="1" lang="ja-JP" altLang="en-US" sz="1200" b="0" i="0" u="none" strike="noStrike" kern="1200" baseline="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pPr>
            <a:endParaRPr lang="ja-JP"/>
          </a:p>
        </c:txPr>
        <c:crossAx val="864557544"/>
        <c:crosses val="autoZero"/>
        <c:auto val="1"/>
        <c:lblAlgn val="ctr"/>
        <c:lblOffset val="100"/>
        <c:noMultiLvlLbl val="0"/>
      </c:catAx>
      <c:valAx>
        <c:axId val="864557544"/>
        <c:scaling>
          <c:orientation val="minMax"/>
          <c:max val="5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690826072"/>
        <c:crosses val="autoZero"/>
        <c:crossBetween val="between"/>
        <c:majorUnit val="1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0890364124991E-2"/>
          <c:y val="5.2586956860410691E-2"/>
          <c:w val="0.89229567237183649"/>
          <c:h val="0.7200696467784764"/>
        </c:manualLayout>
      </c:layout>
      <c:barChart>
        <c:barDir val="col"/>
        <c:grouping val="stacked"/>
        <c:varyColors val="0"/>
        <c:ser>
          <c:idx val="1"/>
          <c:order val="1"/>
          <c:tx>
            <c:strRef>
              <c:f>'評価点と評価項目(現在)'!$BD$8</c:f>
              <c:strCache>
                <c:ptCount val="1"/>
                <c:pt idx="0">
                  <c:v>支間中央の損傷、基礎の洗掘</c:v>
                </c:pt>
              </c:strCache>
            </c:strRef>
          </c:tx>
          <c:spPr>
            <a:pattFill prst="pct5">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'評価点と評価項目(現在)'!$BD$18:$BD$24</c:f>
              <c:numCache>
                <c:formatCode>General</c:formatCode>
                <c:ptCount val="7"/>
                <c:pt idx="0">
                  <c:v>0</c:v>
                </c:pt>
                <c:pt idx="1">
                  <c:v>0</c:v>
                </c:pt>
                <c:pt idx="2">
                  <c:v>0</c:v>
                </c:pt>
                <c:pt idx="3">
                  <c:v>0</c:v>
                </c:pt>
                <c:pt idx="4">
                  <c:v>0</c:v>
                </c:pt>
                <c:pt idx="5">
                  <c:v>0</c:v>
                </c:pt>
                <c:pt idx="6">
                  <c:v>20</c:v>
                </c:pt>
              </c:numCache>
            </c:numRef>
          </c:val>
          <c:extLst xmlns:c16r2="http://schemas.microsoft.com/office/drawing/2015/06/chart">
            <c:ext xmlns:c16="http://schemas.microsoft.com/office/drawing/2014/chart" uri="{C3380CC4-5D6E-409C-BE32-E72D297353CC}">
              <c16:uniqueId val="{00000000-6696-4060-8797-65D35BED943D}"/>
            </c:ext>
          </c:extLst>
        </c:ser>
        <c:ser>
          <c:idx val="2"/>
          <c:order val="2"/>
          <c:tx>
            <c:strRef>
              <c:f>'評価点と評価項目(現在)'!$BS$8</c:f>
              <c:strCache>
                <c:ptCount val="1"/>
                <c:pt idx="0">
                  <c:v>鋼部材の疲労</c:v>
                </c:pt>
              </c:strCache>
            </c:strRef>
          </c:tx>
          <c:spPr>
            <a:solidFill>
              <a:srgbClr val="00B050">
                <a:alpha val="20000"/>
              </a:srgbClr>
            </a:solidFill>
            <a:ln w="19050">
              <a:solidFill>
                <a:srgbClr val="00B050"/>
              </a:solidFill>
            </a:ln>
            <a:effectLst/>
          </c:spPr>
          <c:invertIfNegative val="0"/>
          <c:dPt>
            <c:idx val="3"/>
            <c:invertIfNegative val="0"/>
            <c:bubble3D val="0"/>
            <c:spPr>
              <a:solidFill>
                <a:schemeClr val="tx1">
                  <a:alpha val="20000"/>
                </a:schemeClr>
              </a:solidFill>
              <a:ln w="6350">
                <a:solidFill>
                  <a:schemeClr val="tx1"/>
                </a:solidFill>
              </a:ln>
              <a:effectLst/>
            </c:spPr>
            <c:extLst xmlns:c16r2="http://schemas.microsoft.com/office/drawing/2015/06/chart">
              <c:ext xmlns:c16="http://schemas.microsoft.com/office/drawing/2014/chart" uri="{C3380CC4-5D6E-409C-BE32-E72D297353CC}">
                <c16:uniqueId val="{00000002-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'評価点と評価項目(現在)'!$BS$18:$BS$24</c:f>
              <c:numCache>
                <c:formatCode>General</c:formatCode>
                <c:ptCount val="7"/>
                <c:pt idx="0">
                  <c:v>0</c:v>
                </c:pt>
                <c:pt idx="1">
                  <c:v>18</c:v>
                </c:pt>
                <c:pt idx="2">
                  <c:v>18</c:v>
                </c:pt>
                <c:pt idx="3">
                  <c:v>12</c:v>
                </c:pt>
                <c:pt idx="4">
                  <c:v>14</c:v>
                </c:pt>
                <c:pt idx="5">
                  <c:v>0</c:v>
                </c:pt>
                <c:pt idx="6">
                  <c:v>0</c:v>
                </c:pt>
              </c:numCache>
            </c:numRef>
          </c:val>
          <c:extLst xmlns:c16r2="http://schemas.microsoft.com/office/drawing/2015/06/chart">
            <c:ext xmlns:c16="http://schemas.microsoft.com/office/drawing/2014/chart" uri="{C3380CC4-5D6E-409C-BE32-E72D297353CC}">
              <c16:uniqueId val="{00000003-6696-4060-8797-65D35BED943D}"/>
            </c:ext>
          </c:extLst>
        </c:ser>
        <c:ser>
          <c:idx val="3"/>
          <c:order val="3"/>
          <c:tx>
            <c:strRef>
              <c:f>'評価点と評価項目(現在)'!$BX$8</c:f>
              <c:strCache>
                <c:ptCount val="1"/>
                <c:pt idx="0">
                  <c:v>コンクリート部材の疲労</c:v>
                </c:pt>
              </c:strCache>
            </c:strRef>
          </c:tx>
          <c:spPr>
            <a:pattFill prst="wdUpDiag">
              <a:fgClr>
                <a:srgbClr val="00B050"/>
              </a:fgClr>
              <a:bgClr>
                <a:schemeClr val="bg1"/>
              </a:bgClr>
            </a:pattFill>
            <a:ln w="19050">
              <a:solidFill>
                <a:srgbClr val="00B050"/>
              </a:solidFill>
            </a:ln>
            <a:effectLst/>
          </c:spPr>
          <c:invertIfNegative val="0"/>
          <c:dPt>
            <c:idx val="3"/>
            <c:invertIfNegative val="0"/>
            <c:bubble3D val="0"/>
            <c:spPr>
              <a:pattFill prst="wdUpDiag">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05-6696-4060-8797-65D35BED943D}"/>
              </c:ext>
            </c:extLst>
          </c:dPt>
          <c:dPt>
            <c:idx val="5"/>
            <c:invertIfNegative val="0"/>
            <c:bubble3D val="0"/>
            <c:spPr>
              <a:pattFill prst="wdUpDiag">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07-6696-4060-8797-65D35BED943D}"/>
              </c:ext>
            </c:extLst>
          </c:dPt>
          <c:dPt>
            <c:idx val="6"/>
            <c:invertIfNegative val="0"/>
            <c:bubble3D val="0"/>
            <c:spPr>
              <a:pattFill prst="wdUpDiag">
                <a:fgClr>
                  <a:schemeClr val="tx1"/>
                </a:fgClr>
                <a:bgClr>
                  <a:schemeClr val="bg1"/>
                </a:bgClr>
              </a:pattFill>
              <a:ln w="6350">
                <a:solidFill>
                  <a:schemeClr val="tx1"/>
                </a:solidFill>
              </a:ln>
              <a:effectLst/>
            </c:spPr>
            <c:extLst xmlns:c16r2="http://schemas.microsoft.com/office/drawing/2015/06/chart">
              <c:ext xmlns:c16="http://schemas.microsoft.com/office/drawing/2014/chart" uri="{C3380CC4-5D6E-409C-BE32-E72D297353CC}">
                <c16:uniqueId val="{00000009-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'評価点と評価項目(現在)'!$BX$18:$BX$24</c:f>
              <c:numCache>
                <c:formatCode>General</c:formatCode>
                <c:ptCount val="7"/>
                <c:pt idx="0">
                  <c:v>0</c:v>
                </c:pt>
                <c:pt idx="1">
                  <c:v>10</c:v>
                </c:pt>
                <c:pt idx="2">
                  <c:v>10</c:v>
                </c:pt>
                <c:pt idx="3">
                  <c:v>8</c:v>
                </c:pt>
                <c:pt idx="4">
                  <c:v>14</c:v>
                </c:pt>
                <c:pt idx="5">
                  <c:v>8</c:v>
                </c:pt>
                <c:pt idx="6">
                  <c:v>10</c:v>
                </c:pt>
              </c:numCache>
            </c:numRef>
          </c:val>
          <c:extLst xmlns:c16r2="http://schemas.microsoft.com/office/drawing/2015/06/chart">
            <c:ext xmlns:c16="http://schemas.microsoft.com/office/drawing/2014/chart" uri="{C3380CC4-5D6E-409C-BE32-E72D297353CC}">
              <c16:uniqueId val="{0000000A-6696-4060-8797-65D35BED943D}"/>
            </c:ext>
          </c:extLst>
        </c:ser>
        <c:ser>
          <c:idx val="5"/>
          <c:order val="5"/>
          <c:tx>
            <c:strRef>
              <c:f>'評価点と評価項目(現在)'!$CD$8</c:f>
              <c:strCache>
                <c:ptCount val="1"/>
                <c:pt idx="0">
                  <c:v>ゲルバー橋</c:v>
                </c:pt>
              </c:strCache>
            </c:strRef>
          </c:tx>
          <c:spPr>
            <a:pattFill prst="horzBrick">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'評価点と評価項目(現在)'!$CD$18:$CD$24</c:f>
              <c:numCache>
                <c:formatCode>General</c:formatCode>
                <c:ptCount val="7"/>
                <c:pt idx="0">
                  <c:v>25</c:v>
                </c:pt>
                <c:pt idx="1">
                  <c:v>0</c:v>
                </c:pt>
                <c:pt idx="2">
                  <c:v>0</c:v>
                </c:pt>
                <c:pt idx="3">
                  <c:v>0</c:v>
                </c:pt>
                <c:pt idx="4">
                  <c:v>0</c:v>
                </c:pt>
                <c:pt idx="5">
                  <c:v>25</c:v>
                </c:pt>
                <c:pt idx="6">
                  <c:v>5</c:v>
                </c:pt>
              </c:numCache>
            </c:numRef>
          </c:val>
          <c:extLst xmlns:c16r2="http://schemas.microsoft.com/office/drawing/2015/06/chart">
            <c:ext xmlns:c16="http://schemas.microsoft.com/office/drawing/2014/chart" uri="{C3380CC4-5D6E-409C-BE32-E72D297353CC}">
              <c16:uniqueId val="{0000000B-6696-4060-8797-65D35BED943D}"/>
            </c:ext>
          </c:extLst>
        </c:ser>
        <c:ser>
          <c:idx val="6"/>
          <c:order val="6"/>
          <c:tx>
            <c:strRef>
              <c:f>'評価点と評価項目(現在)'!$CG$8</c:f>
              <c:strCache>
                <c:ptCount val="1"/>
                <c:pt idx="0">
                  <c:v>耐震補強の必要性</c:v>
                </c:pt>
              </c:strCache>
            </c:strRef>
          </c:tx>
          <c:spPr>
            <a:pattFill prst="pct10">
              <a:fgClr>
                <a:schemeClr val="tx1"/>
              </a:fgClr>
              <a:bgClr>
                <a:schemeClr val="bg1">
                  <a:lumMod val="85000"/>
                </a:schemeClr>
              </a:bgClr>
            </a:pattFill>
            <a:ln w="6350">
              <a:solidFill>
                <a:schemeClr val="tx1"/>
              </a:solidFill>
            </a:ln>
            <a:effectLst/>
          </c:spPr>
          <c:invertIfNegative val="0"/>
          <c:dPt>
            <c:idx val="1"/>
            <c:invertIfNegative val="0"/>
            <c:bubble3D val="0"/>
            <c:spPr>
              <a:pattFill prst="pct10">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0D-6696-4060-8797-65D35BED943D}"/>
              </c:ext>
            </c:extLst>
          </c:dPt>
          <c:dPt>
            <c:idx val="2"/>
            <c:invertIfNegative val="0"/>
            <c:bubble3D val="0"/>
            <c:spPr>
              <a:pattFill prst="pct10">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0F-6696-4060-8797-65D35BED943D}"/>
              </c:ext>
            </c:extLst>
          </c:dPt>
          <c:dPt>
            <c:idx val="4"/>
            <c:invertIfNegative val="0"/>
            <c:bubble3D val="0"/>
            <c:spPr>
              <a:pattFill prst="pct10">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11-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'評価点と評価項目(現在)'!$CG$18:$CG$24</c:f>
              <c:numCache>
                <c:formatCode>General</c:formatCode>
                <c:ptCount val="7"/>
                <c:pt idx="0">
                  <c:v>1</c:v>
                </c:pt>
                <c:pt idx="1">
                  <c:v>1</c:v>
                </c:pt>
                <c:pt idx="2">
                  <c:v>1</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12-6696-4060-8797-65D35BED943D}"/>
            </c:ext>
          </c:extLst>
        </c:ser>
        <c:ser>
          <c:idx val="7"/>
          <c:order val="7"/>
          <c:tx>
            <c:strRef>
              <c:f>'評価点と評価項目(現在)'!$CH$8</c:f>
              <c:strCache>
                <c:ptCount val="1"/>
                <c:pt idx="0">
                  <c:v>耐荷力、主桁の健全度</c:v>
                </c:pt>
              </c:strCache>
            </c:strRef>
          </c:tx>
          <c:spPr>
            <a:pattFill prst="wdDnDiag">
              <a:fgClr>
                <a:schemeClr val="tx1"/>
              </a:fgClr>
              <a:bgClr>
                <a:schemeClr val="bg1">
                  <a:lumMod val="85000"/>
                </a:schemeClr>
              </a:bgClr>
            </a:pattFill>
            <a:ln w="6350">
              <a:solidFill>
                <a:schemeClr val="tx1"/>
              </a:solidFill>
            </a:ln>
            <a:effectLst/>
          </c:spPr>
          <c:invertIfNegative val="0"/>
          <c:dPt>
            <c:idx val="4"/>
            <c:invertIfNegative val="0"/>
            <c:bubble3D val="0"/>
            <c:spPr>
              <a:pattFill prst="wdDnDiag">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14-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'評価点と評価項目(現在)'!$CH$18:$CH$24</c:f>
              <c:numCache>
                <c:formatCode>General</c:formatCode>
                <c:ptCount val="7"/>
                <c:pt idx="0">
                  <c:v>2</c:v>
                </c:pt>
                <c:pt idx="1">
                  <c:v>0</c:v>
                </c:pt>
                <c:pt idx="2">
                  <c:v>0</c:v>
                </c:pt>
                <c:pt idx="3">
                  <c:v>1</c:v>
                </c:pt>
                <c:pt idx="4">
                  <c:v>1</c:v>
                </c:pt>
                <c:pt idx="5">
                  <c:v>2</c:v>
                </c:pt>
                <c:pt idx="6">
                  <c:v>1</c:v>
                </c:pt>
              </c:numCache>
            </c:numRef>
          </c:val>
          <c:extLst xmlns:c16r2="http://schemas.microsoft.com/office/drawing/2015/06/chart">
            <c:ext xmlns:c16="http://schemas.microsoft.com/office/drawing/2014/chart" uri="{C3380CC4-5D6E-409C-BE32-E72D297353CC}">
              <c16:uniqueId val="{00000015-6696-4060-8797-65D35BED943D}"/>
            </c:ext>
          </c:extLst>
        </c:ser>
        <c:ser>
          <c:idx val="8"/>
          <c:order val="8"/>
          <c:tx>
            <c:strRef>
              <c:f>'評価点と評価項目(現在)'!$CI$8</c:f>
              <c:strCache>
                <c:ptCount val="1"/>
                <c:pt idx="0">
                  <c:v>アルカリシリカ反応性骨材、建設年次</c:v>
                </c:pt>
              </c:strCache>
            </c:strRef>
          </c:tx>
          <c:spPr>
            <a:pattFill prst="ltVert">
              <a:fgClr>
                <a:schemeClr val="tx1"/>
              </a:fgClr>
              <a:bgClr>
                <a:schemeClr val="bg1"/>
              </a:bgClr>
            </a:pattFill>
            <a:ln w="6350">
              <a:solidFill>
                <a:schemeClr val="tx1"/>
              </a:solidFill>
            </a:ln>
            <a:effectLst/>
          </c:spPr>
          <c:invertIfNegative val="0"/>
          <c:dPt>
            <c:idx val="1"/>
            <c:invertIfNegative val="0"/>
            <c:bubble3D val="0"/>
            <c:spPr>
              <a:pattFill prst="ltVert">
                <a:fgClr>
                  <a:schemeClr val="tx1"/>
                </a:fgClr>
                <a:bgClr>
                  <a:schemeClr val="bg1"/>
                </a:bgClr>
              </a:pattFill>
              <a:ln w="19050">
                <a:solidFill>
                  <a:srgbClr val="00B050"/>
                </a:solidFill>
              </a:ln>
              <a:effectLst/>
            </c:spPr>
            <c:extLst xmlns:c16r2="http://schemas.microsoft.com/office/drawing/2015/06/chart">
              <c:ext xmlns:c16="http://schemas.microsoft.com/office/drawing/2014/chart" uri="{C3380CC4-5D6E-409C-BE32-E72D297353CC}">
                <c16:uniqueId val="{00000017-6696-4060-8797-65D35BED943D}"/>
              </c:ext>
            </c:extLst>
          </c:dPt>
          <c:dPt>
            <c:idx val="2"/>
            <c:invertIfNegative val="0"/>
            <c:bubble3D val="0"/>
            <c:spPr>
              <a:pattFill prst="ltVert">
                <a:fgClr>
                  <a:schemeClr val="tx1"/>
                </a:fgClr>
                <a:bgClr>
                  <a:schemeClr val="bg1"/>
                </a:bgClr>
              </a:pattFill>
              <a:ln w="19050">
                <a:solidFill>
                  <a:srgbClr val="00B050"/>
                </a:solidFill>
              </a:ln>
              <a:effectLst/>
            </c:spPr>
            <c:extLst xmlns:c16r2="http://schemas.microsoft.com/office/drawing/2015/06/chart">
              <c:ext xmlns:c16="http://schemas.microsoft.com/office/drawing/2014/chart" uri="{C3380CC4-5D6E-409C-BE32-E72D297353CC}">
                <c16:uniqueId val="{00000019-6696-4060-8797-65D35BED943D}"/>
              </c:ext>
            </c:extLst>
          </c:dPt>
          <c:dPt>
            <c:idx val="4"/>
            <c:invertIfNegative val="0"/>
            <c:bubble3D val="0"/>
            <c:spPr>
              <a:pattFill prst="ltVert">
                <a:fgClr>
                  <a:schemeClr val="tx1"/>
                </a:fgClr>
                <a:bgClr>
                  <a:schemeClr val="bg1"/>
                </a:bgClr>
              </a:pattFill>
              <a:ln w="19050">
                <a:solidFill>
                  <a:srgbClr val="00B050"/>
                </a:solidFill>
              </a:ln>
              <a:effectLst/>
            </c:spPr>
            <c:extLst xmlns:c16r2="http://schemas.microsoft.com/office/drawing/2015/06/chart">
              <c:ext xmlns:c16="http://schemas.microsoft.com/office/drawing/2014/chart" uri="{C3380CC4-5D6E-409C-BE32-E72D297353CC}">
                <c16:uniqueId val="{0000001B-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'評価点と評価項目(現在)'!$CI$18:$CI$24</c:f>
              <c:numCache>
                <c:formatCode>General</c:formatCode>
                <c:ptCount val="7"/>
                <c:pt idx="0">
                  <c:v>1</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1C-6696-4060-8797-65D35BED943D}"/>
            </c:ext>
          </c:extLst>
        </c:ser>
        <c:ser>
          <c:idx val="9"/>
          <c:order val="9"/>
          <c:tx>
            <c:strRef>
              <c:f>'評価点と評価項目(現在)'!$CJ$8</c:f>
              <c:strCache>
                <c:ptCount val="1"/>
                <c:pt idx="0">
                  <c:v>塩害(内在塩)</c:v>
                </c:pt>
              </c:strCache>
            </c:strRef>
          </c:tx>
          <c:spPr>
            <a:pattFill prst="zigZag">
              <a:fgClr>
                <a:schemeClr val="tx1"/>
              </a:fgClr>
              <a:bgClr>
                <a:schemeClr val="bg1"/>
              </a:bgClr>
            </a:pattFill>
            <a:ln w="19050">
              <a:solidFill>
                <a:srgbClr val="00B050"/>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'評価点と評価項目(現在)'!$CJ$18:$CJ$24</c:f>
              <c:numCache>
                <c:formatCode>General</c:formatCode>
                <c:ptCount val="7"/>
                <c:pt idx="0">
                  <c:v>0</c:v>
                </c:pt>
                <c:pt idx="1">
                  <c:v>1</c:v>
                </c:pt>
                <c:pt idx="2">
                  <c:v>1</c:v>
                </c:pt>
                <c:pt idx="3">
                  <c:v>0</c:v>
                </c:pt>
                <c:pt idx="4">
                  <c:v>2</c:v>
                </c:pt>
                <c:pt idx="5">
                  <c:v>0</c:v>
                </c:pt>
                <c:pt idx="6">
                  <c:v>0</c:v>
                </c:pt>
              </c:numCache>
            </c:numRef>
          </c:val>
          <c:extLst xmlns:c16r2="http://schemas.microsoft.com/office/drawing/2015/06/chart">
            <c:ext xmlns:c16="http://schemas.microsoft.com/office/drawing/2014/chart" uri="{C3380CC4-5D6E-409C-BE32-E72D297353CC}">
              <c16:uniqueId val="{0000001D-6696-4060-8797-65D35BED943D}"/>
            </c:ext>
          </c:extLst>
        </c:ser>
        <c:ser>
          <c:idx val="14"/>
          <c:order val="14"/>
          <c:tx>
            <c:strRef>
              <c:f>'評価点と評価項目(現在)'!$CS$8</c:f>
              <c:strCache>
                <c:ptCount val="1"/>
                <c:pt idx="0">
                  <c:v>高齢橋</c:v>
                </c:pt>
              </c:strCache>
            </c:strRef>
          </c:tx>
          <c:spPr>
            <a:pattFill prst="openDmnd">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'評価点と評価項目(現在)'!$CS$18:$CS$24</c:f>
              <c:numCache>
                <c:formatCode>General</c:formatCode>
                <c:ptCount val="7"/>
                <c:pt idx="0">
                  <c:v>0</c:v>
                </c:pt>
                <c:pt idx="1">
                  <c:v>0</c:v>
                </c:pt>
                <c:pt idx="2">
                  <c:v>0</c:v>
                </c:pt>
                <c:pt idx="3">
                  <c:v>10</c:v>
                </c:pt>
                <c:pt idx="4">
                  <c:v>0</c:v>
                </c:pt>
                <c:pt idx="5">
                  <c:v>10</c:v>
                </c:pt>
                <c:pt idx="6">
                  <c:v>10</c:v>
                </c:pt>
              </c:numCache>
            </c:numRef>
          </c:val>
          <c:extLst xmlns:c16r2="http://schemas.microsoft.com/office/drawing/2015/06/chart">
            <c:ext xmlns:c16="http://schemas.microsoft.com/office/drawing/2014/chart" uri="{C3380CC4-5D6E-409C-BE32-E72D297353CC}">
              <c16:uniqueId val="{0000001E-6696-4060-8797-65D35BED943D}"/>
            </c:ext>
          </c:extLst>
        </c:ser>
        <c:ser>
          <c:idx val="16"/>
          <c:order val="16"/>
          <c:tx>
            <c:strRef>
              <c:f>'評価点と評価項目(現在)'!$CX$8</c:f>
              <c:strCache>
                <c:ptCount val="1"/>
                <c:pt idx="0">
                  <c:v>標準径間長不足、河川阻害</c:v>
                </c:pt>
              </c:strCache>
            </c:strRef>
          </c:tx>
          <c:spPr>
            <a:pattFill prst="lgConfetti">
              <a:fgClr>
                <a:schemeClr val="tx1"/>
              </a:fgClr>
              <a:bgClr>
                <a:schemeClr val="bg1">
                  <a:lumMod val="85000"/>
                </a:schemeClr>
              </a:bgClr>
            </a:pattFill>
            <a:ln w="6350">
              <a:solidFill>
                <a:schemeClr val="tx1"/>
              </a:solidFill>
            </a:ln>
            <a:effectLst/>
          </c:spPr>
          <c:invertIfNegative val="0"/>
          <c:dPt>
            <c:idx val="4"/>
            <c:invertIfNegative val="0"/>
            <c:bubble3D val="0"/>
            <c:spPr>
              <a:pattFill prst="lgConfetti">
                <a:fgClr>
                  <a:schemeClr val="tx1"/>
                </a:fgClr>
                <a:bgClr>
                  <a:schemeClr val="bg1">
                    <a:lumMod val="85000"/>
                  </a:schemeClr>
                </a:bgClr>
              </a:pattFill>
              <a:ln w="19050">
                <a:solidFill>
                  <a:srgbClr val="00B050"/>
                </a:solidFill>
              </a:ln>
              <a:effectLst/>
            </c:spPr>
            <c:extLst xmlns:c16r2="http://schemas.microsoft.com/office/drawing/2015/06/chart">
              <c:ext xmlns:c16="http://schemas.microsoft.com/office/drawing/2014/chart" uri="{C3380CC4-5D6E-409C-BE32-E72D297353CC}">
                <c16:uniqueId val="{00000020-6696-4060-8797-65D35BED943D}"/>
              </c:ext>
            </c:extLst>
          </c:dPt>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'評価点と評価項目(現在)'!$CX$18:$CX$24</c:f>
              <c:numCache>
                <c:formatCode>General</c:formatCode>
                <c:ptCount val="7"/>
                <c:pt idx="0">
                  <c:v>0</c:v>
                </c:pt>
                <c:pt idx="1">
                  <c:v>0</c:v>
                </c:pt>
                <c:pt idx="2">
                  <c:v>0</c:v>
                </c:pt>
                <c:pt idx="3">
                  <c:v>0</c:v>
                </c:pt>
                <c:pt idx="4">
                  <c:v>1</c:v>
                </c:pt>
                <c:pt idx="5">
                  <c:v>0</c:v>
                </c:pt>
                <c:pt idx="6">
                  <c:v>1</c:v>
                </c:pt>
              </c:numCache>
            </c:numRef>
          </c:val>
          <c:extLst xmlns:c16r2="http://schemas.microsoft.com/office/drawing/2015/06/chart">
            <c:ext xmlns:c16="http://schemas.microsoft.com/office/drawing/2014/chart" uri="{C3380CC4-5D6E-409C-BE32-E72D297353CC}">
              <c16:uniqueId val="{00000021-6696-4060-8797-65D35BED943D}"/>
            </c:ext>
          </c:extLst>
        </c:ser>
        <c:ser>
          <c:idx val="17"/>
          <c:order val="17"/>
          <c:tx>
            <c:strRef>
              <c:f>'評価点と評価項目(現在)'!$CY$8</c:f>
              <c:strCache>
                <c:ptCount val="1"/>
                <c:pt idx="0">
                  <c:v>拡幅事業、交通ボトルネック橋梁</c:v>
                </c:pt>
              </c:strCache>
            </c:strRef>
          </c:tx>
          <c:spPr>
            <a:pattFill prst="pct30">
              <a:fgClr>
                <a:schemeClr val="tx1"/>
              </a:fgClr>
              <a:bgClr>
                <a:schemeClr val="bg1"/>
              </a:bgClr>
            </a:pattFill>
            <a:ln w="6350">
              <a:solidFill>
                <a:schemeClr val="tx1"/>
              </a:solidFill>
            </a:ln>
            <a:effectLst/>
          </c:spPr>
          <c:invertIfNegative val="0"/>
          <c:cat>
            <c:strRef>
              <c:f>'評価点と評価項目(現在)'!$F$18:$F$24</c:f>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f>'評価点と評価項目(現在)'!$CY$18:$CY$24</c:f>
              <c:numCache>
                <c:formatCode>General</c:formatCode>
                <c:ptCount val="7"/>
                <c:pt idx="0">
                  <c:v>1</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22-6696-4060-8797-65D35BED943D}"/>
            </c:ext>
          </c:extLst>
        </c:ser>
        <c:dLbls>
          <c:showLegendKey val="0"/>
          <c:showVal val="0"/>
          <c:showCatName val="0"/>
          <c:showSerName val="0"/>
          <c:showPercent val="0"/>
          <c:showBubbleSize val="0"/>
        </c:dLbls>
        <c:gapWidth val="70"/>
        <c:overlap val="100"/>
        <c:axId val="864558328"/>
        <c:axId val="86455872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'評価点と評価項目(現在)'!$AZ$8</c15:sqref>
                        </c15:formulaRef>
                      </c:ext>
                    </c:extLst>
                    <c:strCache>
                      <c:ptCount val="1"/>
                      <c:pt idx="0">
                        <c:v>PC鋼材の損傷</c:v>
                      </c:pt>
                    </c:strCache>
                  </c:strRef>
                </c:tx>
                <c:spPr>
                  <a:solidFill>
                    <a:schemeClr val="accent1"/>
                  </a:solidFill>
                  <a:ln>
                    <a:noFill/>
                  </a:ln>
                  <a:effectLst/>
                </c:spPr>
                <c:invertIfNegative val="0"/>
                <c:cat>
                  <c:strRef>
                    <c:extLst xmlns:c16r2="http://schemas.microsoft.com/office/drawing/2015/06/chart">
                      <c:ex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6r2="http://schemas.microsoft.com/office/drawing/2015/06/chart">
                      <c:ext uri="{02D57815-91ED-43cb-92C2-25804820EDAC}">
                        <c15:formulaRef>
                          <c15:sqref>'評価点と評価項目(現在)'!$AZ$18:$AZ$24</c15:sqref>
                        </c15:formulaRef>
                      </c:ext>
                    </c:extLst>
                    <c:numCache>
                      <c:formatCode>General</c:formatCode>
                      <c:ptCount val="7"/>
                      <c:pt idx="0">
                        <c:v>0</c:v>
                      </c:pt>
                      <c:pt idx="1">
                        <c:v>0</c:v>
                      </c:pt>
                      <c:pt idx="2">
                        <c:v>0</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23-6696-4060-8797-65D35BED943D}"/>
                  </c:ext>
                </c:extLst>
              </c15:ser>
            </c15:filteredBarSeries>
            <c15:filteredBarSeries>
              <c15:ser>
                <c:idx val="4"/>
                <c:order val="4"/>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'評価点と評価項目(現在)'!$CA$8</c15:sqref>
                        </c15:formulaRef>
                      </c:ext>
                    </c:extLst>
                    <c:strCache>
                      <c:ptCount val="1"/>
                      <c:pt idx="0">
                        <c:v>不可視箇所・鋼板補強の有無</c:v>
                      </c:pt>
                    </c:strCache>
                  </c:strRef>
                </c:tx>
                <c:spPr>
                  <a:solidFill>
                    <a:schemeClr val="accent5"/>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'評価点と評価項目(現在)'!$CA$18:$CA$24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24-6696-4060-8797-65D35BED943D}"/>
                  </c:ext>
                </c:extLst>
              </c15:ser>
            </c15:filteredBarSeries>
            <c15:filteredBarSeries>
              <c15:ser>
                <c:idx val="10"/>
                <c:order val="10"/>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'評価点と評価項目(現在)'!$CM$8</c15:sqref>
                        </c15:formulaRef>
                      </c:ext>
                    </c:extLst>
                    <c:strCache>
                      <c:ptCount val="1"/>
                      <c:pt idx="0">
                        <c:v>ボルトの損傷</c:v>
                      </c:pt>
                    </c:strCache>
                  </c:strRef>
                </c:tx>
                <c:spPr>
                  <a:solidFill>
                    <a:schemeClr val="accent5">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'評価点と評価項目(現在)'!$CM$18:$CM$24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25-6696-4060-8797-65D35BED943D}"/>
                  </c:ext>
                </c:extLst>
              </c15:ser>
            </c15:filteredBarSeries>
            <c15:filteredBarSeries>
              <c15:ser>
                <c:idx val="11"/>
                <c:order val="11"/>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'評価点と評価項目(現在)'!$CN$8</c15:sqref>
                        </c15:formulaRef>
                      </c:ext>
                    </c:extLst>
                    <c:strCache>
                      <c:ptCount val="1"/>
                      <c:pt idx="0">
                        <c:v>リベットの有無・損傷</c:v>
                      </c:pt>
                    </c:strCache>
                  </c:strRef>
                </c:tx>
                <c:spPr>
                  <a:solidFill>
                    <a:schemeClr val="accent6">
                      <a:lumMod val="6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'評価点と評価項目(現在)'!$CN$18:$CN$24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26-6696-4060-8797-65D35BED943D}"/>
                  </c:ext>
                </c:extLst>
              </c15:ser>
            </c15:filteredBarSeries>
            <c15:filteredBarSeries>
              <c15:ser>
                <c:idx val="12"/>
                <c:order val="12"/>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'評価点と評価項目(現在)'!$CQ$8</c15:sqref>
                        </c15:formulaRef>
                      </c:ext>
                    </c:extLst>
                    <c:strCache>
                      <c:ptCount val="1"/>
                      <c:pt idx="0">
                        <c:v>塩害(外来塩)</c:v>
                      </c:pt>
                    </c:strCache>
                  </c:strRef>
                </c:tx>
                <c:spPr>
                  <a:solidFill>
                    <a:schemeClr val="accent1">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'評価点と評価項目(現在)'!$CQ$18:$CQ$24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27-6696-4060-8797-65D35BED943D}"/>
                  </c:ext>
                </c:extLst>
              </c15:ser>
            </c15:filteredBarSeries>
            <c15:filteredBarSeries>
              <c15:ser>
                <c:idx val="13"/>
                <c:order val="13"/>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'評価点と評価項目(現在)'!$CR$8</c15:sqref>
                        </c15:formulaRef>
                      </c:ext>
                    </c:extLst>
                    <c:strCache>
                      <c:ptCount val="1"/>
                      <c:pt idx="0">
                        <c:v>複数部材の損傷</c:v>
                      </c:pt>
                    </c:strCache>
                  </c:strRef>
                </c:tx>
                <c:spPr>
                  <a:solidFill>
                    <a:schemeClr val="accent2">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'評価点と評価項目(現在)'!$CR$18:$CR$24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28-6696-4060-8797-65D35BED943D}"/>
                  </c:ext>
                </c:extLst>
              </c15:ser>
            </c15:filteredBarSeries>
            <c15:filteredBarSeries>
              <c15:ser>
                <c:idx val="15"/>
                <c:order val="15"/>
                <c:tx>
                  <c:strRef>
                    <c:extLst xmlns:c15="http://schemas.microsoft.com/office/drawing/2012/chart" xmlns:c16r2="http://schemas.microsoft.com/office/drawing/2015/06/chart">
                      <c:ext xmlns:c15="http://schemas.microsoft.com/office/drawing/2012/chart" uri="{02D57815-91ED-43cb-92C2-25804820EDAC}">
                        <c15:formulaRef>
                          <c15:sqref>'評価点と評価項目(現在)'!$CT$8</c15:sqref>
                        </c15:formulaRef>
                      </c:ext>
                    </c:extLst>
                    <c:strCache>
                      <c:ptCount val="1"/>
                      <c:pt idx="0">
                        <c:v>補修間隔、LCC</c:v>
                      </c:pt>
                    </c:strCache>
                  </c:strRef>
                </c:tx>
                <c:spPr>
                  <a:solidFill>
                    <a:schemeClr val="accent4">
                      <a:lumMod val="80000"/>
                      <a:lumOff val="20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'評価点と評価項目(現在)'!$F$18:$F$24</c15:sqref>
                        </c15:formulaRef>
                      </c:ext>
                    </c:extLst>
                    <c:strCache>
                      <c:ptCount val="7"/>
                      <c:pt idx="0">
                        <c:v>菟砥橋</c:v>
                      </c:pt>
                      <c:pt idx="1">
                        <c:v>蔀屋跨道橋</c:v>
                      </c:pt>
                      <c:pt idx="2">
                        <c:v>吹田高架橋</c:v>
                      </c:pt>
                      <c:pt idx="3">
                        <c:v>三ッ島大橋</c:v>
                      </c:pt>
                      <c:pt idx="4">
                        <c:v>新鳥飼大橋（南行）</c:v>
                      </c:pt>
                      <c:pt idx="5">
                        <c:v>大正大橋</c:v>
                      </c:pt>
                      <c:pt idx="6">
                        <c:v>大正橋</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'評価点と評価項目(現在)'!$CT$18:$CT$24</c15:sqref>
                        </c15:formulaRef>
                      </c:ext>
                    </c:extLst>
                    <c:numCache>
                      <c:formatCode>General</c:formatCode>
                      <c:ptCount val="7"/>
                      <c:pt idx="0">
                        <c:v>0</c:v>
                      </c:pt>
                      <c:pt idx="1">
                        <c:v>0</c:v>
                      </c:pt>
                      <c:pt idx="2">
                        <c:v>0</c:v>
                      </c:pt>
                      <c:pt idx="3">
                        <c:v>0</c:v>
                      </c:pt>
                      <c:pt idx="4">
                        <c:v>0</c:v>
                      </c:pt>
                      <c:pt idx="5">
                        <c:v>0</c:v>
                      </c:pt>
                      <c:pt idx="6">
                        <c:v>0</c:v>
                      </c:pt>
                    </c:numCache>
                  </c:numRef>
                </c:val>
                <c:extLst xmlns:c15="http://schemas.microsoft.com/office/drawing/2012/chart" xmlns:c16r2="http://schemas.microsoft.com/office/drawing/2015/06/chart">
                  <c:ext xmlns:c16="http://schemas.microsoft.com/office/drawing/2014/chart" uri="{C3380CC4-5D6E-409C-BE32-E72D297353CC}">
                    <c16:uniqueId val="{00000029-6696-4060-8797-65D35BED943D}"/>
                  </c:ext>
                </c:extLst>
              </c15:ser>
            </c15:filteredBarSeries>
          </c:ext>
        </c:extLst>
      </c:barChart>
      <c:catAx>
        <c:axId val="864558328"/>
        <c:scaling>
          <c:orientation val="minMax"/>
        </c:scaling>
        <c:delete val="0"/>
        <c:axPos val="b"/>
        <c:numFmt formatCode="General" sourceLinked="1"/>
        <c:majorTickMark val="none"/>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lgn="ctr">
              <a:defRPr kumimoji="1" lang="ja-JP" altLang="en-US" sz="1200" b="0" i="0" u="none" strike="noStrike" kern="1200" baseline="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pPr>
            <a:endParaRPr lang="ja-JP"/>
          </a:p>
        </c:txPr>
        <c:crossAx val="864558720"/>
        <c:crosses val="autoZero"/>
        <c:auto val="1"/>
        <c:lblAlgn val="ctr"/>
        <c:lblOffset val="100"/>
        <c:noMultiLvlLbl val="0"/>
      </c:catAx>
      <c:valAx>
        <c:axId val="864558720"/>
        <c:scaling>
          <c:orientation val="minMax"/>
          <c:max val="50"/>
        </c:scaling>
        <c:delete val="0"/>
        <c:axPos val="l"/>
        <c:majorGridlines>
          <c:spPr>
            <a:ln w="3175" cap="flat" cmpd="sng" algn="ctr">
              <a:solidFill>
                <a:schemeClr val="bg1">
                  <a:lumMod val="85000"/>
                </a:schemeClr>
              </a:solidFill>
              <a:prstDash val="sysDot"/>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864558328"/>
        <c:crosses val="autoZero"/>
        <c:crossBetween val="between"/>
        <c:majorUnit val="10"/>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7" cy="496966"/>
          </a:xfrm>
          <a:prstGeom prst="rect">
            <a:avLst/>
          </a:prstGeom>
        </p:spPr>
        <p:txBody>
          <a:bodyPr vert="horz" lIns="91428" tIns="45715" rIns="91428"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2"/>
            <a:ext cx="2949787" cy="496966"/>
          </a:xfrm>
          <a:prstGeom prst="rect">
            <a:avLst/>
          </a:prstGeom>
        </p:spPr>
        <p:txBody>
          <a:bodyPr vert="horz" lIns="91428" tIns="45715" rIns="91428" bIns="45715" rtlCol="0"/>
          <a:lstStyle>
            <a:lvl1pPr algn="r">
              <a:defRPr sz="1200"/>
            </a:lvl1pPr>
          </a:lstStyle>
          <a:p>
            <a:fld id="{ECF6F7F8-8913-4732-AEA3-7F832FCF49E4}" type="datetimeFigureOut">
              <a:rPr kumimoji="1" lang="ja-JP" altLang="en-US" smtClean="0"/>
              <a:t>2017/3/27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8" tIns="45715" rIns="91428" bIns="45715"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28" tIns="45715" rIns="91428"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8"/>
            <a:ext cx="2949787" cy="496966"/>
          </a:xfrm>
          <a:prstGeom prst="rect">
            <a:avLst/>
          </a:prstGeom>
        </p:spPr>
        <p:txBody>
          <a:bodyPr vert="horz" lIns="91428" tIns="45715" rIns="91428"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8"/>
            <a:ext cx="2949787" cy="496966"/>
          </a:xfrm>
          <a:prstGeom prst="rect">
            <a:avLst/>
          </a:prstGeom>
        </p:spPr>
        <p:txBody>
          <a:bodyPr vert="horz" lIns="91428" tIns="45715" rIns="91428" bIns="45715"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○道路・橋梁部会畦地でございます。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○今年度より、橋梁を担当させていただきます、どうぞよろしくお願いいたします。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○早速ですが、資料１「橋梁更新判定フローによる更新すべき施設の抽出について」としまして昨年度より引き続きの案件です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0</a:t>
            </a:fld>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34</a:t>
            </a:fld>
            <a:endParaRPr kumimoji="1" lang="ja-JP" altLang="en-US"/>
          </a:p>
        </p:txBody>
      </p:sp>
    </p:spTree>
    <p:extLst>
      <p:ext uri="{BB962C8B-B14F-4D97-AF65-F5344CB8AC3E}">
        <p14:creationId xmlns:p14="http://schemas.microsoft.com/office/powerpoint/2010/main" val="3506192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35</a:t>
            </a:fld>
            <a:endParaRPr kumimoji="1" lang="ja-JP" altLang="en-US"/>
          </a:p>
        </p:txBody>
      </p:sp>
    </p:spTree>
    <p:extLst>
      <p:ext uri="{BB962C8B-B14F-4D97-AF65-F5344CB8AC3E}">
        <p14:creationId xmlns:p14="http://schemas.microsoft.com/office/powerpoint/2010/main" val="462666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36</a:t>
            </a:fld>
            <a:endParaRPr kumimoji="1" lang="ja-JP" altLang="en-US"/>
          </a:p>
        </p:txBody>
      </p:sp>
    </p:spTree>
    <p:extLst>
      <p:ext uri="{BB962C8B-B14F-4D97-AF65-F5344CB8AC3E}">
        <p14:creationId xmlns:p14="http://schemas.microsoft.com/office/powerpoint/2010/main" val="2809199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37</a:t>
            </a:fld>
            <a:endParaRPr kumimoji="1" lang="ja-JP" altLang="en-US"/>
          </a:p>
        </p:txBody>
      </p:sp>
    </p:spTree>
    <p:extLst>
      <p:ext uri="{BB962C8B-B14F-4D97-AF65-F5344CB8AC3E}">
        <p14:creationId xmlns:p14="http://schemas.microsoft.com/office/powerpoint/2010/main" val="395391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38</a:t>
            </a:fld>
            <a:endParaRPr kumimoji="1" lang="ja-JP" altLang="en-US"/>
          </a:p>
        </p:txBody>
      </p:sp>
    </p:spTree>
    <p:extLst>
      <p:ext uri="{BB962C8B-B14F-4D97-AF65-F5344CB8AC3E}">
        <p14:creationId xmlns:p14="http://schemas.microsoft.com/office/powerpoint/2010/main" val="1826379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39</a:t>
            </a:fld>
            <a:endParaRPr kumimoji="1" lang="ja-JP" altLang="en-US"/>
          </a:p>
        </p:txBody>
      </p:sp>
    </p:spTree>
    <p:extLst>
      <p:ext uri="{BB962C8B-B14F-4D97-AF65-F5344CB8AC3E}">
        <p14:creationId xmlns:p14="http://schemas.microsoft.com/office/powerpoint/2010/main" val="2036339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40</a:t>
            </a:fld>
            <a:endParaRPr kumimoji="1" lang="ja-JP" altLang="en-US"/>
          </a:p>
        </p:txBody>
      </p:sp>
    </p:spTree>
    <p:extLst>
      <p:ext uri="{BB962C8B-B14F-4D97-AF65-F5344CB8AC3E}">
        <p14:creationId xmlns:p14="http://schemas.microsoft.com/office/powerpoint/2010/main" val="3193145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41</a:t>
            </a:fld>
            <a:endParaRPr kumimoji="1" lang="ja-JP" altLang="en-US"/>
          </a:p>
        </p:txBody>
      </p:sp>
    </p:spTree>
    <p:extLst>
      <p:ext uri="{BB962C8B-B14F-4D97-AF65-F5344CB8AC3E}">
        <p14:creationId xmlns:p14="http://schemas.microsoft.com/office/powerpoint/2010/main" val="3211005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42</a:t>
            </a:fld>
            <a:endParaRPr kumimoji="1" lang="ja-JP" altLang="en-US"/>
          </a:p>
        </p:txBody>
      </p:sp>
    </p:spTree>
    <p:extLst>
      <p:ext uri="{BB962C8B-B14F-4D97-AF65-F5344CB8AC3E}">
        <p14:creationId xmlns:p14="http://schemas.microsoft.com/office/powerpoint/2010/main" val="1894630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43</a:t>
            </a:fld>
            <a:endParaRPr kumimoji="1" lang="ja-JP" altLang="en-US"/>
          </a:p>
        </p:txBody>
      </p:sp>
    </p:spTree>
    <p:extLst>
      <p:ext uri="{BB962C8B-B14F-4D97-AF65-F5344CB8AC3E}">
        <p14:creationId xmlns:p14="http://schemas.microsoft.com/office/powerpoint/2010/main" val="2535198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Tree>
    <p:extLst>
      <p:ext uri="{BB962C8B-B14F-4D97-AF65-F5344CB8AC3E}">
        <p14:creationId xmlns:p14="http://schemas.microsoft.com/office/powerpoint/2010/main" val="72807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44</a:t>
            </a:fld>
            <a:endParaRPr kumimoji="1" lang="ja-JP" altLang="en-US"/>
          </a:p>
        </p:txBody>
      </p:sp>
    </p:spTree>
    <p:extLst>
      <p:ext uri="{BB962C8B-B14F-4D97-AF65-F5344CB8AC3E}">
        <p14:creationId xmlns:p14="http://schemas.microsoft.com/office/powerpoint/2010/main" val="1439432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45</a:t>
            </a:fld>
            <a:endParaRPr kumimoji="1" lang="ja-JP" altLang="en-US"/>
          </a:p>
        </p:txBody>
      </p:sp>
    </p:spTree>
    <p:extLst>
      <p:ext uri="{BB962C8B-B14F-4D97-AF65-F5344CB8AC3E}">
        <p14:creationId xmlns:p14="http://schemas.microsoft.com/office/powerpoint/2010/main" val="932750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46</a:t>
            </a:fld>
            <a:endParaRPr kumimoji="1" lang="ja-JP" altLang="en-US"/>
          </a:p>
        </p:txBody>
      </p:sp>
    </p:spTree>
    <p:extLst>
      <p:ext uri="{BB962C8B-B14F-4D97-AF65-F5344CB8AC3E}">
        <p14:creationId xmlns:p14="http://schemas.microsoft.com/office/powerpoint/2010/main" val="354576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47</a:t>
            </a:fld>
            <a:endParaRPr kumimoji="1" lang="ja-JP" altLang="en-US"/>
          </a:p>
        </p:txBody>
      </p:sp>
    </p:spTree>
    <p:extLst>
      <p:ext uri="{BB962C8B-B14F-4D97-AF65-F5344CB8AC3E}">
        <p14:creationId xmlns:p14="http://schemas.microsoft.com/office/powerpoint/2010/main" val="2104316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48</a:t>
            </a:fld>
            <a:endParaRPr kumimoji="1" lang="ja-JP" altLang="en-US"/>
          </a:p>
        </p:txBody>
      </p:sp>
    </p:spTree>
    <p:extLst>
      <p:ext uri="{BB962C8B-B14F-4D97-AF65-F5344CB8AC3E}">
        <p14:creationId xmlns:p14="http://schemas.microsoft.com/office/powerpoint/2010/main" val="4139459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742950"/>
            <a:ext cx="4951412" cy="37131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49</a:t>
            </a:fld>
            <a:endParaRPr kumimoji="1" lang="ja-JP" altLang="en-US"/>
          </a:p>
        </p:txBody>
      </p:sp>
    </p:spTree>
    <p:extLst>
      <p:ext uri="{BB962C8B-B14F-4D97-AF65-F5344CB8AC3E}">
        <p14:creationId xmlns:p14="http://schemas.microsoft.com/office/powerpoint/2010/main" val="2912237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742950"/>
            <a:ext cx="4951412" cy="37131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50</a:t>
            </a:fld>
            <a:endParaRPr kumimoji="1" lang="ja-JP" altLang="en-US"/>
          </a:p>
        </p:txBody>
      </p:sp>
    </p:spTree>
    <p:extLst>
      <p:ext uri="{BB962C8B-B14F-4D97-AF65-F5344CB8AC3E}">
        <p14:creationId xmlns:p14="http://schemas.microsoft.com/office/powerpoint/2010/main" val="4219238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51</a:t>
            </a:fld>
            <a:endParaRPr kumimoji="1" lang="ja-JP" altLang="en-US"/>
          </a:p>
        </p:txBody>
      </p:sp>
    </p:spTree>
    <p:extLst>
      <p:ext uri="{BB962C8B-B14F-4D97-AF65-F5344CB8AC3E}">
        <p14:creationId xmlns:p14="http://schemas.microsoft.com/office/powerpoint/2010/main" val="1562760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742950"/>
            <a:ext cx="4951412" cy="37131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52</a:t>
            </a:fld>
            <a:endParaRPr kumimoji="1" lang="ja-JP" altLang="en-US"/>
          </a:p>
        </p:txBody>
      </p:sp>
    </p:spTree>
    <p:extLst>
      <p:ext uri="{BB962C8B-B14F-4D97-AF65-F5344CB8AC3E}">
        <p14:creationId xmlns:p14="http://schemas.microsoft.com/office/powerpoint/2010/main" val="1335389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742950"/>
            <a:ext cx="4951412" cy="37131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53</a:t>
            </a:fld>
            <a:endParaRPr kumimoji="1" lang="ja-JP" altLang="en-US"/>
          </a:p>
        </p:txBody>
      </p:sp>
    </p:spTree>
    <p:extLst>
      <p:ext uri="{BB962C8B-B14F-4D97-AF65-F5344CB8AC3E}">
        <p14:creationId xmlns:p14="http://schemas.microsoft.com/office/powerpoint/2010/main" val="2950630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26</a:t>
            </a:fld>
            <a:endParaRPr kumimoji="1" lang="ja-JP" altLang="en-US"/>
          </a:p>
        </p:txBody>
      </p:sp>
    </p:spTree>
    <p:extLst>
      <p:ext uri="{BB962C8B-B14F-4D97-AF65-F5344CB8AC3E}">
        <p14:creationId xmlns:p14="http://schemas.microsoft.com/office/powerpoint/2010/main" val="3569435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54</a:t>
            </a:fld>
            <a:endParaRPr kumimoji="1" lang="ja-JP" altLang="en-US"/>
          </a:p>
        </p:txBody>
      </p:sp>
    </p:spTree>
    <p:extLst>
      <p:ext uri="{BB962C8B-B14F-4D97-AF65-F5344CB8AC3E}">
        <p14:creationId xmlns:p14="http://schemas.microsoft.com/office/powerpoint/2010/main" val="343823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55</a:t>
            </a:fld>
            <a:endParaRPr kumimoji="1" lang="ja-JP" altLang="en-US"/>
          </a:p>
        </p:txBody>
      </p:sp>
    </p:spTree>
    <p:extLst>
      <p:ext uri="{BB962C8B-B14F-4D97-AF65-F5344CB8AC3E}">
        <p14:creationId xmlns:p14="http://schemas.microsoft.com/office/powerpoint/2010/main" val="1800208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56</a:t>
            </a:fld>
            <a:endParaRPr kumimoji="1" lang="ja-JP" altLang="en-US"/>
          </a:p>
        </p:txBody>
      </p:sp>
    </p:spTree>
    <p:extLst>
      <p:ext uri="{BB962C8B-B14F-4D97-AF65-F5344CB8AC3E}">
        <p14:creationId xmlns:p14="http://schemas.microsoft.com/office/powerpoint/2010/main" val="1954693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57</a:t>
            </a:fld>
            <a:endParaRPr kumimoji="1" lang="ja-JP" altLang="en-US"/>
          </a:p>
        </p:txBody>
      </p:sp>
    </p:spTree>
    <p:extLst>
      <p:ext uri="{BB962C8B-B14F-4D97-AF65-F5344CB8AC3E}">
        <p14:creationId xmlns:p14="http://schemas.microsoft.com/office/powerpoint/2010/main" val="226247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58</a:t>
            </a:fld>
            <a:endParaRPr kumimoji="1" lang="ja-JP" altLang="en-US"/>
          </a:p>
        </p:txBody>
      </p:sp>
    </p:spTree>
    <p:extLst>
      <p:ext uri="{BB962C8B-B14F-4D97-AF65-F5344CB8AC3E}">
        <p14:creationId xmlns:p14="http://schemas.microsoft.com/office/powerpoint/2010/main" val="3536552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59</a:t>
            </a:fld>
            <a:endParaRPr kumimoji="1" lang="ja-JP" altLang="en-US"/>
          </a:p>
        </p:txBody>
      </p:sp>
    </p:spTree>
    <p:extLst>
      <p:ext uri="{BB962C8B-B14F-4D97-AF65-F5344CB8AC3E}">
        <p14:creationId xmlns:p14="http://schemas.microsoft.com/office/powerpoint/2010/main" val="654359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60</a:t>
            </a:fld>
            <a:endParaRPr kumimoji="1" lang="ja-JP" altLang="en-US"/>
          </a:p>
        </p:txBody>
      </p:sp>
    </p:spTree>
    <p:extLst>
      <p:ext uri="{BB962C8B-B14F-4D97-AF65-F5344CB8AC3E}">
        <p14:creationId xmlns:p14="http://schemas.microsoft.com/office/powerpoint/2010/main" val="3616745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61</a:t>
            </a:fld>
            <a:endParaRPr kumimoji="1" lang="ja-JP" altLang="en-US"/>
          </a:p>
        </p:txBody>
      </p:sp>
    </p:spTree>
    <p:extLst>
      <p:ext uri="{BB962C8B-B14F-4D97-AF65-F5344CB8AC3E}">
        <p14:creationId xmlns:p14="http://schemas.microsoft.com/office/powerpoint/2010/main" val="770084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62</a:t>
            </a:fld>
            <a:endParaRPr kumimoji="1" lang="ja-JP" altLang="en-US"/>
          </a:p>
        </p:txBody>
      </p:sp>
    </p:spTree>
    <p:extLst>
      <p:ext uri="{BB962C8B-B14F-4D97-AF65-F5344CB8AC3E}">
        <p14:creationId xmlns:p14="http://schemas.microsoft.com/office/powerpoint/2010/main" val="2348155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63</a:t>
            </a:fld>
            <a:endParaRPr kumimoji="1" lang="ja-JP" altLang="en-US"/>
          </a:p>
        </p:txBody>
      </p:sp>
    </p:spTree>
    <p:extLst>
      <p:ext uri="{BB962C8B-B14F-4D97-AF65-F5344CB8AC3E}">
        <p14:creationId xmlns:p14="http://schemas.microsoft.com/office/powerpoint/2010/main" val="3100833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27</a:t>
            </a:fld>
            <a:endParaRPr kumimoji="1" lang="ja-JP" altLang="en-US"/>
          </a:p>
        </p:txBody>
      </p:sp>
    </p:spTree>
    <p:extLst>
      <p:ext uri="{BB962C8B-B14F-4D97-AF65-F5344CB8AC3E}">
        <p14:creationId xmlns:p14="http://schemas.microsoft.com/office/powerpoint/2010/main" val="3717244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64</a:t>
            </a:fld>
            <a:endParaRPr kumimoji="1" lang="ja-JP" altLang="en-US"/>
          </a:p>
        </p:txBody>
      </p:sp>
    </p:spTree>
    <p:extLst>
      <p:ext uri="{BB962C8B-B14F-4D97-AF65-F5344CB8AC3E}">
        <p14:creationId xmlns:p14="http://schemas.microsoft.com/office/powerpoint/2010/main" val="753439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65</a:t>
            </a:fld>
            <a:endParaRPr kumimoji="1" lang="ja-JP" altLang="en-US"/>
          </a:p>
        </p:txBody>
      </p:sp>
    </p:spTree>
    <p:extLst>
      <p:ext uri="{BB962C8B-B14F-4D97-AF65-F5344CB8AC3E}">
        <p14:creationId xmlns:p14="http://schemas.microsoft.com/office/powerpoint/2010/main" val="468302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66</a:t>
            </a:fld>
            <a:endParaRPr kumimoji="1" lang="ja-JP" altLang="en-US"/>
          </a:p>
        </p:txBody>
      </p:sp>
    </p:spTree>
    <p:extLst>
      <p:ext uri="{BB962C8B-B14F-4D97-AF65-F5344CB8AC3E}">
        <p14:creationId xmlns:p14="http://schemas.microsoft.com/office/powerpoint/2010/main" val="3822473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67</a:t>
            </a:fld>
            <a:endParaRPr kumimoji="1" lang="ja-JP" altLang="en-US"/>
          </a:p>
        </p:txBody>
      </p:sp>
    </p:spTree>
    <p:extLst>
      <p:ext uri="{BB962C8B-B14F-4D97-AF65-F5344CB8AC3E}">
        <p14:creationId xmlns:p14="http://schemas.microsoft.com/office/powerpoint/2010/main" val="1433408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73</a:t>
            </a:fld>
            <a:endParaRPr kumimoji="1" lang="ja-JP" altLang="en-US"/>
          </a:p>
        </p:txBody>
      </p:sp>
    </p:spTree>
    <p:extLst>
      <p:ext uri="{BB962C8B-B14F-4D97-AF65-F5344CB8AC3E}">
        <p14:creationId xmlns:p14="http://schemas.microsoft.com/office/powerpoint/2010/main" val="131708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28</a:t>
            </a:fld>
            <a:endParaRPr kumimoji="1" lang="ja-JP" altLang="en-US"/>
          </a:p>
        </p:txBody>
      </p:sp>
    </p:spTree>
    <p:extLst>
      <p:ext uri="{BB962C8B-B14F-4D97-AF65-F5344CB8AC3E}">
        <p14:creationId xmlns:p14="http://schemas.microsoft.com/office/powerpoint/2010/main" val="1196607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30</a:t>
            </a:fld>
            <a:endParaRPr kumimoji="1" lang="ja-JP" altLang="en-US"/>
          </a:p>
        </p:txBody>
      </p:sp>
    </p:spTree>
    <p:extLst>
      <p:ext uri="{BB962C8B-B14F-4D97-AF65-F5344CB8AC3E}">
        <p14:creationId xmlns:p14="http://schemas.microsoft.com/office/powerpoint/2010/main" val="71542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31</a:t>
            </a:fld>
            <a:endParaRPr kumimoji="1" lang="ja-JP" altLang="en-US"/>
          </a:p>
        </p:txBody>
      </p:sp>
    </p:spTree>
    <p:extLst>
      <p:ext uri="{BB962C8B-B14F-4D97-AF65-F5344CB8AC3E}">
        <p14:creationId xmlns:p14="http://schemas.microsoft.com/office/powerpoint/2010/main" val="196269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32</a:t>
            </a:fld>
            <a:endParaRPr kumimoji="1" lang="ja-JP" altLang="en-US"/>
          </a:p>
        </p:txBody>
      </p:sp>
    </p:spTree>
    <p:extLst>
      <p:ext uri="{BB962C8B-B14F-4D97-AF65-F5344CB8AC3E}">
        <p14:creationId xmlns:p14="http://schemas.microsoft.com/office/powerpoint/2010/main" val="254452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33</a:t>
            </a:fld>
            <a:endParaRPr kumimoji="1" lang="ja-JP" altLang="en-US"/>
          </a:p>
        </p:txBody>
      </p:sp>
    </p:spTree>
    <p:extLst>
      <p:ext uri="{BB962C8B-B14F-4D97-AF65-F5344CB8AC3E}">
        <p14:creationId xmlns:p14="http://schemas.microsoft.com/office/powerpoint/2010/main" val="3060509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BA17E176-5D8E-4E92-B55B-D1498EE5498A}" type="datetime1">
              <a:rPr kumimoji="1" lang="ja-JP" altLang="en-US" smtClean="0"/>
              <a:t>2017/3/27</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a:t>
            </a:r>
            <a:r>
              <a:rPr kumimoji="1" lang="en-US" altLang="ja-JP" smtClean="0"/>
              <a:t>3</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381A8584-C953-4680-866D-43A9C28986D3}" type="datetime1">
              <a:rPr kumimoji="1" lang="ja-JP" altLang="en-US" smtClean="0"/>
              <a:t>2017/3/27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a:t>
            </a:r>
            <a:r>
              <a:rPr kumimoji="1" lang="en-US" altLang="ja-JP" smtClean="0"/>
              <a:t>3</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CE831551-D10A-435B-86D0-6A6B09442D39}" type="datetime1">
              <a:rPr kumimoji="1" lang="ja-JP" altLang="en-US" smtClean="0"/>
              <a:t>2017/3/27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a:t>
            </a:r>
            <a:r>
              <a:rPr kumimoji="1" lang="en-US" altLang="ja-JP" smtClean="0"/>
              <a:t>3</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D94B76CD-D34C-48C8-A94C-E34A9EF7B57D}" type="datetime1">
              <a:rPr kumimoji="1" lang="ja-JP" altLang="en-US" smtClean="0"/>
              <a:t>2017/3/27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a:t>
            </a:r>
            <a:r>
              <a:rPr kumimoji="1" lang="en-US" altLang="ja-JP" smtClean="0"/>
              <a:t>3</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6D184316-9CB8-46D2-8631-9D83A5C33616}" type="datetime1">
              <a:rPr kumimoji="1" lang="ja-JP" altLang="en-US" smtClean="0"/>
              <a:t>2017/3/27</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a:t>
            </a:r>
            <a:r>
              <a:rPr kumimoji="1" lang="en-US" altLang="ja-JP" smtClean="0"/>
              <a:t>3</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395553A6-F47E-4E6E-AC59-5B29FBF99F9F}" type="datetime1">
              <a:rPr kumimoji="1" lang="ja-JP" altLang="en-US" smtClean="0"/>
              <a:t>2017/3/27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a:t>
            </a:r>
            <a:r>
              <a:rPr kumimoji="1" lang="en-US" altLang="ja-JP" smtClean="0"/>
              <a:t>3</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C4F6BCC5-E4EC-4B32-AD81-7060AB484B31}" type="datetime1">
              <a:rPr kumimoji="1" lang="ja-JP" altLang="en-US" smtClean="0"/>
              <a:t>2017/3/27</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a:t>
            </a:r>
            <a:r>
              <a:rPr kumimoji="1" lang="en-US" altLang="ja-JP" smtClean="0"/>
              <a:t>3</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0999482C-D672-4BDB-8CD0-63E362787DAB}" type="datetime1">
              <a:rPr kumimoji="1" lang="ja-JP" altLang="en-US" smtClean="0"/>
              <a:t>2017/3/27</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smtClean="0"/>
              <a:t>資料</a:t>
            </a:r>
            <a:r>
              <a:rPr kumimoji="1" lang="en-US" altLang="ja-JP" smtClean="0"/>
              <a:t>3</a:t>
            </a:r>
            <a:endParaRPr kumimoji="1" lang="ja-JP" altLang="en-US"/>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E0E90D1-7343-4953-B08C-ED7E24C6CB0E}" type="datetime1">
              <a:rPr kumimoji="1" lang="ja-JP" altLang="en-US" smtClean="0"/>
              <a:t>2017/3/27</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a:t>
            </a:r>
            <a:r>
              <a:rPr kumimoji="1" lang="en-US" altLang="ja-JP" smtClean="0"/>
              <a:t>3</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467373DD-EF5B-44BC-9085-53DC5E31EB3E}" type="datetime1">
              <a:rPr kumimoji="1" lang="ja-JP" altLang="en-US" smtClean="0"/>
              <a:t>2017/3/27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a:t>
            </a:r>
            <a:r>
              <a:rPr kumimoji="1" lang="en-US" altLang="ja-JP" smtClean="0"/>
              <a:t>3</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636A47AB-26A4-4CCA-A1D5-9FEB925B221D}" type="datetime1">
              <a:rPr kumimoji="1" lang="ja-JP" altLang="en-US" smtClean="0"/>
              <a:t>2017/3/27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a:t>
            </a:r>
            <a:r>
              <a:rPr kumimoji="1" lang="en-US" altLang="ja-JP" smtClean="0"/>
              <a:t>3</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60246786-9DA9-4843-B8C2-A259C7C92E47}" type="datetime1">
              <a:rPr kumimoji="1" lang="ja-JP" altLang="en-US" smtClean="0"/>
              <a:t>2017/3/27</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a:t>
            </a:r>
            <a:r>
              <a:rPr kumimoji="1" lang="en-US" altLang="ja-JP" smtClean="0"/>
              <a:t>3</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a:bodyPr>
          <a:lstStyle/>
          <a:p>
            <a:pPr algn="l"/>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橋梁</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更新判定フローによる更新すべき施設の抽出について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サブタイトル 2"/>
          <p:cNvSpPr txBox="1">
            <a:spLocks/>
          </p:cNvSpPr>
          <p:nvPr/>
        </p:nvSpPr>
        <p:spPr>
          <a:xfrm>
            <a:off x="1115616" y="5157192"/>
            <a:ext cx="7056784" cy="504056"/>
          </a:xfrm>
          <a:prstGeom prst="rect">
            <a:avLst/>
          </a:prstGeom>
        </p:spPr>
        <p:txBody>
          <a:bodyPr vert="horz">
            <a:noAutofit/>
          </a:bodyPr>
          <a:lstStyle>
            <a:lvl1pPr marL="0" indent="0" algn="r" rtl="0" eaLnBrk="1" latinLnBrk="0" hangingPunct="1">
              <a:spcBef>
                <a:spcPts val="600"/>
              </a:spcBef>
              <a:buClr>
                <a:schemeClr val="accent1"/>
              </a:buClr>
              <a:buSzPct val="76000"/>
              <a:buFont typeface="Wingdings 3"/>
              <a:buNone/>
              <a:defRPr kumimoji="1" sz="2000" kern="1200">
                <a:solidFill>
                  <a:schemeClr val="tx2"/>
                </a:solidFill>
                <a:latin typeface="+mj-lt"/>
                <a:ea typeface="+mj-ea"/>
                <a:cs typeface="+mj-cs"/>
              </a:defRPr>
            </a:lvl1pPr>
            <a:lvl2pPr marL="457200" indent="0" algn="ctr" rtl="0" eaLnBrk="1" latinLnBrk="0" hangingPunct="1">
              <a:spcBef>
                <a:spcPts val="500"/>
              </a:spcBef>
              <a:buClr>
                <a:schemeClr val="accent2"/>
              </a:buClr>
              <a:buSzPct val="76000"/>
              <a:buFont typeface="Wingdings 3"/>
              <a:buNone/>
              <a:defRPr kumimoji="1" sz="2300" kern="1200">
                <a:solidFill>
                  <a:schemeClr val="tx2"/>
                </a:solidFill>
                <a:latin typeface="+mn-lt"/>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1" sz="2000" kern="1200">
                <a:solidFill>
                  <a:schemeClr val="tx1"/>
                </a:solidFill>
                <a:latin typeface="+mn-lt"/>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1" sz="1800" kern="1200">
                <a:solidFill>
                  <a:schemeClr val="tx1"/>
                </a:solidFill>
                <a:latin typeface="+mn-lt"/>
                <a:ea typeface="+mn-ea"/>
                <a:cs typeface="+mn-cs"/>
              </a:defRPr>
            </a:lvl4pPr>
            <a:lvl5pPr marL="1828800" indent="0" algn="ctr" rtl="0" eaLnBrk="1" latinLnBrk="0" hangingPunct="1">
              <a:spcBef>
                <a:spcPts val="300"/>
              </a:spcBef>
              <a:buClr>
                <a:schemeClr val="accent2"/>
              </a:buClr>
              <a:buSzPct val="70000"/>
              <a:buFont typeface="Wingdings"/>
              <a:buNone/>
              <a:defRPr kumimoji="1"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1"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1"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1"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1" lang="en-US" sz="1200" kern="1200" smtClean="0">
                <a:solidFill>
                  <a:schemeClr val="tx1"/>
                </a:solidFill>
                <a:latin typeface="+mn-lt"/>
                <a:ea typeface="+mn-ea"/>
                <a:cs typeface="+mn-cs"/>
              </a:defRPr>
            </a:lvl9pPr>
          </a:lstStyle>
          <a:p>
            <a:pPr algn="ctr"/>
            <a:r>
              <a:rPr lang="ja-JP" altLang="en-US" sz="18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平成２８年度　第１回</a:t>
            </a:r>
            <a:r>
              <a:rPr lang="ja-JP" altLang="en-US" sz="1800" b="1"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p>
        </p:txBody>
      </p:sp>
      <p:sp>
        <p:nvSpPr>
          <p:cNvPr id="4"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資料</a:t>
            </a:r>
            <a:r>
              <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a:t>
            </a:r>
            <a:r>
              <a:rPr lang="ja-JP" altLang="en-US" dirty="0" smtClean="0">
                <a:latin typeface="HGSｺﾞｼｯｸM" panose="020B0600000000000000" pitchFamily="50" charset="-128"/>
                <a:ea typeface="HGSｺﾞｼｯｸM" panose="020B0600000000000000" pitchFamily="50" charset="-128"/>
              </a:rPr>
              <a:t>．用語の整理</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２）性能について</a:t>
            </a:r>
            <a:endParaRPr lang="ja-JP" altLang="en-US" sz="2400"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611560" y="1571308"/>
            <a:ext cx="8424936" cy="984885"/>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性能</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は一般的</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安全性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使用性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復旧性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第三者影響度</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耐久性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社会・環境適合性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美観</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ある</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本検討では、社会・環境適合性、美観に関する観点は対象外とする。</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6" name="テキスト ボックス 2"/>
          <p:cNvSpPr txBox="1">
            <a:spLocks noChangeArrowheads="1"/>
          </p:cNvSpPr>
          <p:nvPr/>
        </p:nvSpPr>
        <p:spPr bwMode="auto">
          <a:xfrm>
            <a:off x="3687763" y="3054350"/>
            <a:ext cx="1028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graphicFrame>
        <p:nvGraphicFramePr>
          <p:cNvPr id="10" name="表 9"/>
          <p:cNvGraphicFramePr>
            <a:graphicFrameLocks noGrp="1"/>
          </p:cNvGraphicFramePr>
          <p:nvPr>
            <p:extLst>
              <p:ext uri="{D42A27DB-BD31-4B8C-83A1-F6EECF244321}">
                <p14:modId xmlns:p14="http://schemas.microsoft.com/office/powerpoint/2010/main" val="479132254"/>
              </p:ext>
            </p:extLst>
          </p:nvPr>
        </p:nvGraphicFramePr>
        <p:xfrm>
          <a:off x="749820" y="2780928"/>
          <a:ext cx="7979033" cy="3304362"/>
        </p:xfrm>
        <a:graphic>
          <a:graphicData uri="http://schemas.openxmlformats.org/drawingml/2006/table">
            <a:tbl>
              <a:tblPr firstRow="1" bandRow="1">
                <a:tableStyleId>{5C22544A-7EE6-4342-B048-85BDC9FD1C3A}</a:tableStyleId>
              </a:tblPr>
              <a:tblGrid>
                <a:gridCol w="1559119"/>
                <a:gridCol w="6419914"/>
              </a:tblGrid>
              <a:tr h="370840">
                <a:tc>
                  <a:txBody>
                    <a:bodyPr/>
                    <a:lstStyle/>
                    <a:p>
                      <a:pPr algn="ctr"/>
                      <a:r>
                        <a:rPr kumimoji="1" lang="ja-JP" altLang="en-US" dirty="0" smtClean="0"/>
                        <a:t>用語</a:t>
                      </a:r>
                      <a:endParaRPr kumimoji="1" lang="ja-JP" altLang="en-US" dirty="0"/>
                    </a:p>
                  </a:txBody>
                  <a:tcPr/>
                </a:tc>
                <a:tc>
                  <a:txBody>
                    <a:bodyPr/>
                    <a:lstStyle/>
                    <a:p>
                      <a:pPr algn="ctr"/>
                      <a:r>
                        <a:rPr kumimoji="1" lang="ja-JP" altLang="en-US" dirty="0" smtClean="0"/>
                        <a:t>内容</a:t>
                      </a:r>
                      <a:endParaRPr kumimoji="1" lang="ja-JP" altLang="en-US" dirty="0"/>
                    </a:p>
                  </a:txBody>
                  <a:tcPr/>
                </a:tc>
              </a:tr>
              <a:tr h="860882">
                <a:tc>
                  <a:txBody>
                    <a:bodyPr/>
                    <a:lstStyle/>
                    <a:p>
                      <a:r>
                        <a:rPr kumimoji="1" lang="ja-JP" altLang="en-US" sz="1600" dirty="0" smtClean="0"/>
                        <a:t>安全性</a:t>
                      </a:r>
                      <a:endParaRPr kumimoji="1" lang="ja-JP" altLang="en-US" sz="1600" dirty="0"/>
                    </a:p>
                  </a:txBody>
                  <a:tcPr>
                    <a:lnB w="12700" cap="flat" cmpd="sng" algn="ctr">
                      <a:solidFill>
                        <a:schemeClr val="bg1"/>
                      </a:solidFill>
                      <a:prstDash val="solid"/>
                      <a:round/>
                      <a:headEnd type="none" w="med" len="med"/>
                      <a:tailEnd type="none" w="med" len="med"/>
                    </a:lnB>
                  </a:tcPr>
                </a:tc>
                <a:tc>
                  <a:txBody>
                    <a:bodyPr/>
                    <a:lstStyle/>
                    <a:p>
                      <a:r>
                        <a:rPr kumimoji="1" lang="ja-JP" altLang="en-US" sz="1600" dirty="0" smtClean="0"/>
                        <a:t>構造物が使用者や周辺の人の生命や財産を脅かさないための性能。</a:t>
                      </a:r>
                      <a:endParaRPr kumimoji="1" lang="en-US" altLang="ja-JP" sz="1600" dirty="0" smtClean="0"/>
                    </a:p>
                    <a:p>
                      <a:r>
                        <a:rPr kumimoji="1" lang="ja-JP" altLang="en-US" sz="1600" dirty="0" smtClean="0"/>
                        <a:t>断面破壊に関する安全性、疲労破壊に関する安全性、構造物の安定に関する安全性</a:t>
                      </a:r>
                      <a:endParaRPr kumimoji="1" lang="ja-JP" altLang="en-US" sz="1600" dirty="0"/>
                    </a:p>
                  </a:txBody>
                  <a:tcPr>
                    <a:lnB w="12700" cap="flat" cmpd="sng" algn="ctr">
                      <a:solidFill>
                        <a:schemeClr val="bg1"/>
                      </a:solidFill>
                      <a:prstDash val="solid"/>
                      <a:round/>
                      <a:headEnd type="none" w="med" len="med"/>
                      <a:tailEnd type="none" w="med" len="med"/>
                    </a:lnB>
                  </a:tcPr>
                </a:tc>
              </a:tr>
              <a:tr h="0">
                <a:tc>
                  <a:txBody>
                    <a:bodyPr/>
                    <a:lstStyle/>
                    <a:p>
                      <a:r>
                        <a:rPr kumimoji="1" lang="ja-JP" altLang="en-US" sz="1600" dirty="0" smtClean="0"/>
                        <a:t>使用性</a:t>
                      </a:r>
                      <a:endParaRPr kumimoji="1" lang="ja-JP" altLang="en-US" sz="16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D7E0"/>
                    </a:solidFill>
                  </a:tcPr>
                </a:tc>
                <a:tc>
                  <a:txBody>
                    <a:bodyPr/>
                    <a:lstStyle/>
                    <a:p>
                      <a:r>
                        <a:rPr kumimoji="1" lang="ja-JP" altLang="en-US" sz="1600" dirty="0" smtClean="0"/>
                        <a:t>構造物の使用者が快適に構造物を使用する、もしくは周辺の人が構造物によって不快となることのないようにするための性能、および構造物に要求されるそれ以外の諸機能を適切に確保する為の性能</a:t>
                      </a:r>
                      <a:endParaRPr kumimoji="1" lang="ja-JP" altLang="en-US" sz="16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r>
                        <a:rPr kumimoji="1" lang="ja-JP" altLang="en-US" sz="1600" dirty="0" smtClean="0"/>
                        <a:t>復旧性</a:t>
                      </a:r>
                      <a:endParaRPr kumimoji="1" lang="ja-JP" altLang="en-US" sz="16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D7E0"/>
                    </a:solidFill>
                  </a:tcPr>
                </a:tc>
                <a:tc>
                  <a:txBody>
                    <a:bodyPr/>
                    <a:lstStyle/>
                    <a:p>
                      <a:r>
                        <a:rPr kumimoji="1" lang="ja-JP" altLang="en-US" sz="1600" dirty="0" smtClean="0"/>
                        <a:t>構造物の損傷に対する修復の難易度</a:t>
                      </a:r>
                      <a:endParaRPr kumimoji="1" lang="ja-JP" altLang="en-US" sz="16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40677">
                <a:tc>
                  <a:txBody>
                    <a:bodyPr/>
                    <a:lstStyle/>
                    <a:p>
                      <a:r>
                        <a:rPr kumimoji="1" lang="ja-JP" altLang="en-US" sz="1600" dirty="0" smtClean="0"/>
                        <a:t>第三者影響度</a:t>
                      </a:r>
                      <a:endParaRPr kumimoji="1" lang="ja-JP" altLang="en-US" sz="16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D7E0"/>
                    </a:solidFill>
                  </a:tcPr>
                </a:tc>
                <a:tc>
                  <a:txBody>
                    <a:bodyPr/>
                    <a:lstStyle/>
                    <a:p>
                      <a:r>
                        <a:rPr kumimoji="1" lang="ja-JP" altLang="en-US" sz="1600" dirty="0" smtClean="0"/>
                        <a:t>利用者への被害や第三者への公衆災害等に対する抵抗性</a:t>
                      </a:r>
                      <a:endParaRPr kumimoji="1" lang="ja-JP" altLang="en-US" sz="16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425756">
                <a:tc>
                  <a:txBody>
                    <a:bodyPr/>
                    <a:lstStyle/>
                    <a:p>
                      <a:r>
                        <a:rPr kumimoji="1" lang="ja-JP" altLang="en-US" sz="1600" dirty="0" smtClean="0"/>
                        <a:t>耐久性</a:t>
                      </a:r>
                      <a:endParaRPr kumimoji="1" lang="ja-JP" altLang="en-US" sz="1600" dirty="0"/>
                    </a:p>
                  </a:txBody>
                  <a:tcPr>
                    <a:lnT w="12700" cap="flat" cmpd="sng" algn="ctr">
                      <a:solidFill>
                        <a:schemeClr val="bg1"/>
                      </a:solidFill>
                      <a:prstDash val="solid"/>
                      <a:round/>
                      <a:headEnd type="none" w="med" len="med"/>
                      <a:tailEnd type="none" w="med" len="med"/>
                    </a:lnT>
                    <a:solidFill>
                      <a:srgbClr val="D5D7E0"/>
                    </a:solidFill>
                  </a:tcPr>
                </a:tc>
                <a:tc>
                  <a:txBody>
                    <a:bodyPr/>
                    <a:lstStyle/>
                    <a:p>
                      <a:r>
                        <a:rPr kumimoji="1" lang="ja-JP" altLang="en-US" sz="1600" dirty="0" smtClean="0"/>
                        <a:t>構造物中の材料の劣化により生じる性能の経時的な低下に対して構造物が有する抵抗性</a:t>
                      </a:r>
                      <a:endParaRPr kumimoji="1" lang="ja-JP" altLang="en-US" sz="1600" dirty="0"/>
                    </a:p>
                  </a:txBody>
                  <a:tcPr>
                    <a:lnT w="12700" cap="flat" cmpd="sng" algn="ctr">
                      <a:solidFill>
                        <a:schemeClr val="bg1"/>
                      </a:solidFill>
                      <a:prstDash val="solid"/>
                      <a:round/>
                      <a:headEnd type="none" w="med" len="med"/>
                      <a:tailEnd type="none" w="med" len="med"/>
                    </a:lnT>
                  </a:tcPr>
                </a:tc>
              </a:tr>
            </a:tbl>
          </a:graphicData>
        </a:graphic>
      </p:graphicFrame>
      <p:sp>
        <p:nvSpPr>
          <p:cNvPr id="11"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953744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a:t>
            </a:r>
            <a:r>
              <a:rPr lang="ja-JP" altLang="en-US" dirty="0" smtClean="0">
                <a:latin typeface="HGSｺﾞｼｯｸM" panose="020B0600000000000000" pitchFamily="50" charset="-128"/>
                <a:ea typeface="HGSｺﾞｼｯｸM" panose="020B0600000000000000" pitchFamily="50" charset="-128"/>
              </a:rPr>
              <a:t>．用語の整理</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３）機能不足の整理について（</a:t>
            </a:r>
            <a:r>
              <a:rPr lang="en-US" altLang="ja-JP" sz="2400" dirty="0" smtClean="0">
                <a:latin typeface="HGSｺﾞｼｯｸM" panose="020B0600000000000000" pitchFamily="50" charset="-128"/>
                <a:ea typeface="HGSｺﾞｼｯｸM" panose="020B0600000000000000" pitchFamily="50" charset="-128"/>
              </a:rPr>
              <a:t>1/2</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611560" y="1571308"/>
            <a:ext cx="8532440"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「機能不足</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は、性能による評価を前提に次の通り定義付けを行い、「性能不足」及び「性能低下」のマトリクスにより評価を行う。</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6" name="テキスト ボックス 2"/>
          <p:cNvSpPr txBox="1">
            <a:spLocks noChangeArrowheads="1"/>
          </p:cNvSpPr>
          <p:nvPr/>
        </p:nvSpPr>
        <p:spPr bwMode="auto">
          <a:xfrm>
            <a:off x="3687763" y="3260502"/>
            <a:ext cx="1028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2996946538"/>
              </p:ext>
            </p:extLst>
          </p:nvPr>
        </p:nvGraphicFramePr>
        <p:xfrm>
          <a:off x="1010601" y="3212976"/>
          <a:ext cx="7593846" cy="2815900"/>
        </p:xfrm>
        <a:graphic>
          <a:graphicData uri="http://schemas.openxmlformats.org/drawingml/2006/table">
            <a:tbl>
              <a:tblPr firstRow="1" bandRow="1">
                <a:tableStyleId>{5C22544A-7EE6-4342-B048-85BDC9FD1C3A}</a:tableStyleId>
              </a:tblPr>
              <a:tblGrid>
                <a:gridCol w="1042428"/>
                <a:gridCol w="3275709"/>
                <a:gridCol w="3275709"/>
              </a:tblGrid>
              <a:tr h="582600">
                <a:tc>
                  <a:txBody>
                    <a:bodyPr/>
                    <a:lstStyle/>
                    <a:p>
                      <a:pPr algn="ctr"/>
                      <a:r>
                        <a:rPr kumimoji="1" lang="ja-JP" altLang="en-US" dirty="0" smtClean="0"/>
                        <a:t>用語</a:t>
                      </a:r>
                      <a:endParaRPr kumimoji="1" lang="ja-JP" altLang="en-US" dirty="0"/>
                    </a:p>
                  </a:txBody>
                  <a:tcPr anchor="ctr"/>
                </a:tc>
                <a:tc>
                  <a:txBody>
                    <a:bodyPr/>
                    <a:lstStyle/>
                    <a:p>
                      <a:pPr algn="ctr"/>
                      <a:r>
                        <a:rPr kumimoji="1" lang="ja-JP" altLang="en-US" dirty="0" smtClean="0"/>
                        <a:t>定義</a:t>
                      </a:r>
                      <a:endParaRPr kumimoji="1" lang="ja-JP" altLang="en-US" dirty="0"/>
                    </a:p>
                  </a:txBody>
                  <a:tcPr anchor="ctr"/>
                </a:tc>
                <a:tc>
                  <a:txBody>
                    <a:bodyPr/>
                    <a:lstStyle/>
                    <a:p>
                      <a:pPr algn="ctr"/>
                      <a:r>
                        <a:rPr kumimoji="1" lang="ja-JP" altLang="en-US" dirty="0" smtClean="0"/>
                        <a:t>具体的項目（例）</a:t>
                      </a:r>
                      <a:endParaRPr kumimoji="1" lang="ja-JP" altLang="en-US" dirty="0"/>
                    </a:p>
                  </a:txBody>
                  <a:tcPr anchor="ctr"/>
                </a:tc>
              </a:tr>
              <a:tr h="1310850">
                <a:tc>
                  <a:txBody>
                    <a:bodyPr/>
                    <a:lstStyle/>
                    <a:p>
                      <a:r>
                        <a:rPr kumimoji="1" lang="ja-JP" altLang="en-US" sz="1600" dirty="0" smtClean="0"/>
                        <a:t>性能不足</a:t>
                      </a:r>
                      <a:endParaRPr kumimoji="1" lang="ja-JP" altLang="en-US" sz="1600" dirty="0"/>
                    </a:p>
                  </a:txBody>
                  <a:tcPr anchor="ctr"/>
                </a:tc>
                <a:tc>
                  <a:txBody>
                    <a:bodyPr/>
                    <a:lstStyle/>
                    <a:p>
                      <a:r>
                        <a:rPr kumimoji="1" lang="ja-JP" altLang="en-US" sz="1600" dirty="0" smtClean="0"/>
                        <a:t>利用状況の変化や基準の変遷等により、現状で求められる性能を満たしていない状態。橋梁では主に交通量、設計基準、その他適用基準（河川等）により判断される。</a:t>
                      </a:r>
                      <a:endParaRPr kumimoji="1" lang="en-US" altLang="ja-JP" sz="1600" dirty="0" smtClean="0"/>
                    </a:p>
                  </a:txBody>
                  <a:tcPr anchor="ctr"/>
                </a:tc>
                <a:tc>
                  <a:txBody>
                    <a:bodyPr/>
                    <a:lstStyle/>
                    <a:p>
                      <a:r>
                        <a:rPr kumimoji="1" lang="ja-JP" altLang="en-US" sz="1600" dirty="0" smtClean="0"/>
                        <a:t>・ＰＣ桁の定着状況（上縁定着）</a:t>
                      </a:r>
                      <a:endParaRPr kumimoji="1" lang="en-US" altLang="ja-JP" sz="1600" dirty="0" smtClean="0"/>
                    </a:p>
                    <a:p>
                      <a:r>
                        <a:rPr kumimoji="1" lang="ja-JP" altLang="en-US" sz="1600" dirty="0" smtClean="0"/>
                        <a:t>・耐震設計の適用基準</a:t>
                      </a:r>
                      <a:endParaRPr kumimoji="1" lang="en-US" altLang="ja-JP" sz="1600" dirty="0" smtClean="0"/>
                    </a:p>
                    <a:p>
                      <a:r>
                        <a:rPr kumimoji="1" lang="ja-JP" altLang="en-US" sz="1600" dirty="0" smtClean="0"/>
                        <a:t>・河川阻害の状況</a:t>
                      </a:r>
                      <a:endParaRPr kumimoji="1" lang="en-US" altLang="ja-JP" sz="1600" dirty="0" smtClean="0"/>
                    </a:p>
                    <a:p>
                      <a:r>
                        <a:rPr kumimoji="1" lang="ja-JP" altLang="en-US" sz="1600" dirty="0" smtClean="0"/>
                        <a:t>・交通ボトルネック橋梁　など</a:t>
                      </a:r>
                      <a:endParaRPr kumimoji="1" lang="en-US" altLang="ja-JP" sz="1600" dirty="0" smtClean="0"/>
                    </a:p>
                  </a:txBody>
                  <a:tcPr anchor="ctr"/>
                </a:tc>
              </a:tr>
              <a:tr h="922450">
                <a:tc>
                  <a:txBody>
                    <a:bodyPr/>
                    <a:lstStyle/>
                    <a:p>
                      <a:r>
                        <a:rPr kumimoji="1" lang="ja-JP" altLang="en-US" sz="1600" dirty="0" smtClean="0"/>
                        <a:t>性能低下</a:t>
                      </a:r>
                      <a:endParaRPr kumimoji="1" lang="ja-JP" altLang="en-US" sz="1600" dirty="0"/>
                    </a:p>
                  </a:txBody>
                  <a:tcPr anchor="ctr"/>
                </a:tc>
                <a:tc>
                  <a:txBody>
                    <a:bodyPr/>
                    <a:lstStyle/>
                    <a:p>
                      <a:r>
                        <a:rPr kumimoji="1" lang="ja-JP" altLang="en-US" sz="1600" dirty="0" smtClean="0"/>
                        <a:t>設計時に設定した性能に対し、劣化等の影響で性能の低下が見られるもの。</a:t>
                      </a:r>
                      <a:endParaRPr kumimoji="1" lang="en-US" altLang="ja-JP" sz="1600" dirty="0" smtClean="0"/>
                    </a:p>
                  </a:txBody>
                  <a:tcPr anchor="ctr"/>
                </a:tc>
                <a:tc>
                  <a:txBody>
                    <a:bodyPr/>
                    <a:lstStyle/>
                    <a:p>
                      <a:r>
                        <a:rPr kumimoji="1" lang="ja-JP" altLang="en-US" sz="1600" dirty="0" smtClean="0"/>
                        <a:t>・ＰＣ鋼材の破断</a:t>
                      </a:r>
                      <a:endParaRPr kumimoji="1" lang="en-US" altLang="ja-JP" sz="1600" dirty="0" smtClean="0"/>
                    </a:p>
                    <a:p>
                      <a:r>
                        <a:rPr kumimoji="1" lang="ja-JP" altLang="en-US" sz="1600" dirty="0" smtClean="0"/>
                        <a:t>・鋼部材の亀裂の発生</a:t>
                      </a:r>
                      <a:endParaRPr kumimoji="1" lang="en-US" altLang="ja-JP" sz="1600" dirty="0" smtClean="0"/>
                    </a:p>
                    <a:p>
                      <a:r>
                        <a:rPr kumimoji="1" lang="ja-JP" altLang="en-US" sz="1600" dirty="0" smtClean="0"/>
                        <a:t>・塩害による損傷状況　など</a:t>
                      </a:r>
                      <a:endParaRPr kumimoji="1" lang="en-US" altLang="ja-JP" sz="1600" dirty="0" smtClean="0"/>
                    </a:p>
                  </a:txBody>
                  <a:tcPr anchor="ctr"/>
                </a:tc>
              </a:tr>
            </a:tbl>
          </a:graphicData>
        </a:graphic>
      </p:graphicFrame>
      <p:sp>
        <p:nvSpPr>
          <p:cNvPr id="9" name="正方形/長方形 8"/>
          <p:cNvSpPr/>
          <p:nvPr/>
        </p:nvSpPr>
        <p:spPr>
          <a:xfrm>
            <a:off x="611560" y="2289066"/>
            <a:ext cx="8532440" cy="707886"/>
          </a:xfrm>
          <a:prstGeom prst="rect">
            <a:avLst/>
          </a:prstGeom>
        </p:spPr>
        <p:txBody>
          <a:bodyPr wrap="square">
            <a:spAutoFit/>
          </a:bodyPr>
          <a:lstStyle/>
          <a:p>
            <a:r>
              <a:rPr lang="ja-JP" altLang="en-US" sz="2000" dirty="0" smtClean="0">
                <a:latin typeface="HGSｺﾞｼｯｸM" panose="020B0600000000000000" pitchFamily="50" charset="-128"/>
                <a:ea typeface="HGSｺﾞｼｯｸM" panose="020B0600000000000000" pitchFamily="50" charset="-128"/>
              </a:rPr>
              <a:t>　■</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rPr>
              <a:t>性能不足</a:t>
            </a:r>
            <a:r>
              <a:rPr lang="ja-JP" altLang="en-US" sz="2000" dirty="0" smtClean="0">
                <a:latin typeface="HGSｺﾞｼｯｸM" panose="020B0600000000000000" pitchFamily="50" charset="-128"/>
                <a:ea typeface="HGSｺﾞｼｯｸM" panose="020B0600000000000000" pitchFamily="50" charset="-128"/>
              </a:rPr>
              <a:t>：</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rPr>
              <a:t>適用基準等の原因</a:t>
            </a:r>
            <a:r>
              <a:rPr lang="ja-JP" altLang="en-US" sz="2000" dirty="0" smtClean="0">
                <a:latin typeface="HGSｺﾞｼｯｸM" panose="020B0600000000000000" pitchFamily="50" charset="-128"/>
                <a:ea typeface="HGSｺﾞｼｯｸM" panose="020B0600000000000000" pitchFamily="50" charset="-128"/>
              </a:rPr>
              <a:t>により、必要な性能を満足しない</a:t>
            </a:r>
            <a:endParaRPr lang="en-US" altLang="ja-JP" sz="2000" dirty="0" smtClean="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a:t>
            </a:r>
            <a:r>
              <a:rPr lang="ja-JP" altLang="en-US" sz="2000" dirty="0" smtClean="0">
                <a:latin typeface="HGSｺﾞｼｯｸM" panose="020B0600000000000000" pitchFamily="50" charset="-128"/>
                <a:ea typeface="HGSｺﾞｼｯｸM" panose="020B0600000000000000" pitchFamily="50" charset="-128"/>
              </a:rPr>
              <a:t>■</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rPr>
              <a:t>性能低下</a:t>
            </a:r>
            <a:r>
              <a:rPr lang="ja-JP" altLang="en-US" sz="2000" dirty="0" smtClean="0">
                <a:latin typeface="HGSｺﾞｼｯｸM" panose="020B0600000000000000" pitchFamily="50" charset="-128"/>
                <a:ea typeface="HGSｺﾞｼｯｸM" panose="020B0600000000000000" pitchFamily="50" charset="-128"/>
              </a:rPr>
              <a:t>：</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rPr>
              <a:t>損傷等</a:t>
            </a:r>
            <a:r>
              <a:rPr lang="ja-JP" altLang="en-US" sz="2000" b="1" u="sng" dirty="0">
                <a:solidFill>
                  <a:srgbClr val="FF0000"/>
                </a:solidFill>
                <a:latin typeface="HGSｺﾞｼｯｸM" panose="020B0600000000000000" pitchFamily="50" charset="-128"/>
                <a:ea typeface="HGSｺﾞｼｯｸM" panose="020B0600000000000000" pitchFamily="50" charset="-128"/>
              </a:rPr>
              <a:t>の</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rPr>
              <a:t>原因</a:t>
            </a:r>
            <a:r>
              <a:rPr lang="ja-JP" altLang="en-US" sz="2000" dirty="0" smtClean="0">
                <a:latin typeface="HGSｺﾞｼｯｸM" panose="020B0600000000000000" pitchFamily="50" charset="-128"/>
                <a:ea typeface="HGSｺﾞｼｯｸM" panose="020B0600000000000000" pitchFamily="50" charset="-128"/>
              </a:rPr>
              <a:t>により、必要な性能を満足しなくなる</a:t>
            </a:r>
            <a:endParaRPr lang="en-US" altLang="ja-JP" sz="2000" b="1" u="sng" dirty="0" smtClean="0">
              <a:solidFill>
                <a:srgbClr val="FF0000"/>
              </a:solidFill>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662349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a:t>
            </a:r>
            <a:r>
              <a:rPr lang="ja-JP" altLang="en-US" dirty="0" smtClean="0">
                <a:latin typeface="HGSｺﾞｼｯｸM" panose="020B0600000000000000" pitchFamily="50" charset="-128"/>
                <a:ea typeface="HGSｺﾞｼｯｸM" panose="020B0600000000000000" pitchFamily="50" charset="-128"/>
              </a:rPr>
              <a:t>．用語の整理</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３）機能不足</a:t>
            </a:r>
            <a:r>
              <a:rPr lang="ja-JP" altLang="en-US" sz="2400" dirty="0" smtClean="0">
                <a:latin typeface="HGSｺﾞｼｯｸM" panose="020B0600000000000000" pitchFamily="50" charset="-128"/>
                <a:ea typeface="HGSｺﾞｼｯｸM" panose="020B0600000000000000" pitchFamily="50" charset="-128"/>
              </a:rPr>
              <a:t>の整理</a:t>
            </a:r>
            <a:r>
              <a:rPr lang="ja-JP" altLang="en-US" sz="2400" dirty="0">
                <a:latin typeface="HGSｺﾞｼｯｸM" panose="020B0600000000000000" pitchFamily="50" charset="-128"/>
                <a:ea typeface="HGSｺﾞｼｯｸM" panose="020B0600000000000000" pitchFamily="50" charset="-128"/>
              </a:rPr>
              <a:t>について</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2/2</a:t>
            </a:r>
            <a:r>
              <a:rPr lang="ja-JP" altLang="en-US" sz="2400" dirty="0">
                <a:latin typeface="HGSｺﾞｼｯｸM" panose="020B0600000000000000" pitchFamily="50" charset="-128"/>
                <a:ea typeface="HGSｺﾞｼｯｸM" panose="020B0600000000000000" pitchFamily="50" charset="-128"/>
              </a:rPr>
              <a:t>）</a:t>
            </a:r>
          </a:p>
        </p:txBody>
      </p:sp>
      <p:sp>
        <p:nvSpPr>
          <p:cNvPr id="26" name="テキスト ボックス 2"/>
          <p:cNvSpPr txBox="1">
            <a:spLocks noChangeArrowheads="1"/>
          </p:cNvSpPr>
          <p:nvPr/>
        </p:nvSpPr>
        <p:spPr bwMode="auto">
          <a:xfrm>
            <a:off x="3687763" y="3054350"/>
            <a:ext cx="1028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11"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933377449"/>
              </p:ext>
            </p:extLst>
          </p:nvPr>
        </p:nvGraphicFramePr>
        <p:xfrm>
          <a:off x="1060540" y="2279194"/>
          <a:ext cx="6895836" cy="3510280"/>
        </p:xfrm>
        <a:graphic>
          <a:graphicData uri="http://schemas.openxmlformats.org/drawingml/2006/table">
            <a:tbl>
              <a:tblPr firstRow="1" bandRow="1">
                <a:tableStyleId>{5C22544A-7EE6-4342-B048-85BDC9FD1C3A}</a:tableStyleId>
              </a:tblPr>
              <a:tblGrid>
                <a:gridCol w="1954942"/>
                <a:gridCol w="2564630"/>
                <a:gridCol w="2376264"/>
              </a:tblGrid>
              <a:tr h="370840">
                <a:tc>
                  <a:txBody>
                    <a:bodyPr/>
                    <a:lstStyle/>
                    <a:p>
                      <a:r>
                        <a:rPr kumimoji="1" lang="ja-JP" altLang="en-US" dirty="0" smtClean="0"/>
                        <a:t>性能</a:t>
                      </a:r>
                      <a:endParaRPr kumimoji="1" lang="ja-JP" altLang="en-US" dirty="0"/>
                    </a:p>
                  </a:txBody>
                  <a:tcPr/>
                </a:tc>
                <a:tc>
                  <a:txBody>
                    <a:bodyPr/>
                    <a:lstStyle/>
                    <a:p>
                      <a:r>
                        <a:rPr kumimoji="1" lang="ja-JP" altLang="en-US" dirty="0" smtClean="0"/>
                        <a:t>性能不足（例）</a:t>
                      </a:r>
                      <a:endParaRPr kumimoji="1" lang="ja-JP" altLang="en-US" dirty="0"/>
                    </a:p>
                  </a:txBody>
                  <a:tcPr/>
                </a:tc>
                <a:tc>
                  <a:txBody>
                    <a:bodyPr/>
                    <a:lstStyle/>
                    <a:p>
                      <a:r>
                        <a:rPr kumimoji="1" lang="ja-JP" altLang="en-US" dirty="0" smtClean="0"/>
                        <a:t>性能低下（例）</a:t>
                      </a:r>
                      <a:endParaRPr kumimoji="1" lang="ja-JP" altLang="en-US" dirty="0"/>
                    </a:p>
                  </a:txBody>
                  <a:tcPr/>
                </a:tc>
              </a:tr>
              <a:tr h="370840">
                <a:tc>
                  <a:txBody>
                    <a:bodyPr/>
                    <a:lstStyle/>
                    <a:p>
                      <a:r>
                        <a:rPr kumimoji="1" lang="ja-JP" altLang="en-US" sz="1600" dirty="0" smtClean="0"/>
                        <a:t>安全性</a:t>
                      </a:r>
                      <a:endParaRPr kumimoji="1" lang="ja-JP" altLang="en-US" sz="1600" dirty="0"/>
                    </a:p>
                  </a:txBody>
                  <a:tcPr/>
                </a:tc>
                <a:tc>
                  <a:txBody>
                    <a:bodyPr/>
                    <a:lstStyle/>
                    <a:p>
                      <a:r>
                        <a:rPr kumimoji="1" lang="ja-JP" altLang="en-US" sz="1600" dirty="0" smtClean="0"/>
                        <a:t>耐荷力に対して現行の基準を満足しないもの</a:t>
                      </a:r>
                      <a:endParaRPr kumimoji="1" lang="ja-JP" altLang="en-US" sz="1600" dirty="0"/>
                    </a:p>
                  </a:txBody>
                  <a:tcPr/>
                </a:tc>
                <a:tc>
                  <a:txBody>
                    <a:bodyPr/>
                    <a:lstStyle/>
                    <a:p>
                      <a:r>
                        <a:rPr kumimoji="1" lang="ja-JP" altLang="en-US" sz="1600" dirty="0" smtClean="0"/>
                        <a:t>劣化による耐荷力の低下</a:t>
                      </a:r>
                      <a:endParaRPr kumimoji="1" lang="ja-JP" altLang="en-US" sz="1600" dirty="0"/>
                    </a:p>
                  </a:txBody>
                  <a:tcPr/>
                </a:tc>
              </a:tr>
              <a:tr h="370840">
                <a:tc>
                  <a:txBody>
                    <a:bodyPr/>
                    <a:lstStyle/>
                    <a:p>
                      <a:r>
                        <a:rPr kumimoji="1" lang="ja-JP" altLang="en-US" sz="1600" dirty="0" smtClean="0"/>
                        <a:t>使用性</a:t>
                      </a:r>
                      <a:endParaRPr kumimoji="1" lang="ja-JP" altLang="en-US" sz="1600" dirty="0"/>
                    </a:p>
                  </a:txBody>
                  <a:tcPr/>
                </a:tc>
                <a:tc>
                  <a:txBody>
                    <a:bodyPr/>
                    <a:lstStyle/>
                    <a:p>
                      <a:r>
                        <a:rPr kumimoji="1" lang="ja-JP" altLang="en-US" sz="1600" dirty="0" smtClean="0"/>
                        <a:t>河川阻害、交通ボトルネックなど</a:t>
                      </a:r>
                      <a:endParaRPr kumimoji="1" lang="ja-JP" altLang="en-US" sz="1600" dirty="0"/>
                    </a:p>
                  </a:txBody>
                  <a:tcPr/>
                </a:tc>
                <a:tc>
                  <a:txBody>
                    <a:bodyPr/>
                    <a:lstStyle/>
                    <a:p>
                      <a:pPr algn="l"/>
                      <a:r>
                        <a:rPr kumimoji="1" lang="ja-JP" altLang="en-US" sz="1600" smtClean="0"/>
                        <a:t>橋梁のたわみ、維持管理性など</a:t>
                      </a:r>
                      <a:endParaRPr kumimoji="1" lang="ja-JP" altLang="en-US" sz="1600" dirty="0"/>
                    </a:p>
                  </a:txBody>
                  <a:tcPr/>
                </a:tc>
              </a:tr>
              <a:tr h="370840">
                <a:tc>
                  <a:txBody>
                    <a:bodyPr/>
                    <a:lstStyle/>
                    <a:p>
                      <a:r>
                        <a:rPr kumimoji="1" lang="ja-JP" altLang="en-US" sz="1600" dirty="0" smtClean="0"/>
                        <a:t>復旧性</a:t>
                      </a:r>
                      <a:endParaRPr kumimoji="1" lang="ja-JP" altLang="en-US" sz="1600" dirty="0"/>
                    </a:p>
                  </a:txBody>
                  <a:tcPr/>
                </a:tc>
                <a:tc>
                  <a:txBody>
                    <a:bodyPr/>
                    <a:lstStyle/>
                    <a:p>
                      <a:r>
                        <a:rPr kumimoji="1" lang="ja-JP" altLang="en-US" sz="1600" dirty="0" smtClean="0"/>
                        <a:t>構造及び形状により復旧が困難なもの</a:t>
                      </a:r>
                      <a:endParaRPr kumimoji="1" lang="ja-JP" altLang="en-US" sz="1600" dirty="0"/>
                    </a:p>
                  </a:txBody>
                  <a:tcPr/>
                </a:tc>
                <a:tc>
                  <a:txBody>
                    <a:bodyPr/>
                    <a:lstStyle/>
                    <a:p>
                      <a:r>
                        <a:rPr kumimoji="1" lang="ja-JP" altLang="en-US" sz="1600" dirty="0" smtClean="0"/>
                        <a:t>劣化要因が除去できない損傷</a:t>
                      </a:r>
                      <a:endParaRPr kumimoji="1" lang="ja-JP" altLang="en-US" sz="1600" dirty="0"/>
                    </a:p>
                  </a:txBody>
                  <a:tcPr/>
                </a:tc>
              </a:tr>
              <a:tr h="370840">
                <a:tc>
                  <a:txBody>
                    <a:bodyPr/>
                    <a:lstStyle/>
                    <a:p>
                      <a:r>
                        <a:rPr kumimoji="1" lang="ja-JP" altLang="en-US" sz="1600" dirty="0" smtClean="0"/>
                        <a:t>第三者影響度</a:t>
                      </a:r>
                      <a:endParaRPr kumimoji="1" lang="ja-JP" altLang="en-US" sz="1600" dirty="0"/>
                    </a:p>
                  </a:txBody>
                  <a:tcPr/>
                </a:tc>
                <a:tc>
                  <a:txBody>
                    <a:bodyPr/>
                    <a:lstStyle/>
                    <a:p>
                      <a:r>
                        <a:rPr kumimoji="1" lang="ja-JP" altLang="en-US" sz="1600" dirty="0" smtClean="0"/>
                        <a:t>耐震性・河川阻害など</a:t>
                      </a:r>
                      <a:endParaRPr kumimoji="1" lang="en-US" altLang="ja-JP" sz="1600" dirty="0" smtClean="0"/>
                    </a:p>
                  </a:txBody>
                  <a:tcPr/>
                </a:tc>
                <a:tc>
                  <a:txBody>
                    <a:bodyPr/>
                    <a:lstStyle/>
                    <a:p>
                      <a:pPr algn="l"/>
                      <a:r>
                        <a:rPr kumimoji="1" lang="ja-JP" altLang="en-US" sz="1600" dirty="0" smtClean="0"/>
                        <a:t>コンクリートの剥離による落下など</a:t>
                      </a:r>
                      <a:endParaRPr kumimoji="1" lang="ja-JP" altLang="en-US" sz="1600" dirty="0"/>
                    </a:p>
                  </a:txBody>
                  <a:tcPr/>
                </a:tc>
              </a:tr>
              <a:tr h="370840">
                <a:tc>
                  <a:txBody>
                    <a:bodyPr/>
                    <a:lstStyle/>
                    <a:p>
                      <a:r>
                        <a:rPr kumimoji="1" lang="ja-JP" altLang="en-US" sz="1600" dirty="0" smtClean="0"/>
                        <a:t>耐久性</a:t>
                      </a:r>
                      <a:endParaRPr kumimoji="1" lang="ja-JP" altLang="en-US" sz="1600" dirty="0"/>
                    </a:p>
                  </a:txBody>
                  <a:tcPr/>
                </a:tc>
                <a:tc>
                  <a:txBody>
                    <a:bodyPr/>
                    <a:lstStyle/>
                    <a:p>
                      <a:r>
                        <a:rPr kumimoji="1" lang="ja-JP" altLang="en-US" sz="1600" dirty="0" smtClean="0"/>
                        <a:t>適用基準や構造細目などが、現行基準で求められる耐久性を満足しないもの</a:t>
                      </a:r>
                      <a:endParaRPr kumimoji="1" lang="ja-JP" altLang="en-US" sz="1600" dirty="0"/>
                    </a:p>
                  </a:txBody>
                  <a:tcPr/>
                </a:tc>
                <a:tc>
                  <a:txBody>
                    <a:bodyPr/>
                    <a:lstStyle/>
                    <a:p>
                      <a:r>
                        <a:rPr kumimoji="1" lang="ja-JP" altLang="en-US" sz="1600" dirty="0" smtClean="0"/>
                        <a:t>疲労や塩害の影響など</a:t>
                      </a:r>
                      <a:endParaRPr kumimoji="1" lang="ja-JP" altLang="en-US" sz="1600" dirty="0"/>
                    </a:p>
                  </a:txBody>
                  <a:tcPr/>
                </a:tc>
              </a:tr>
            </a:tbl>
          </a:graphicData>
        </a:graphic>
      </p:graphicFrame>
      <p:sp>
        <p:nvSpPr>
          <p:cNvPr id="8" name="正方形/長方形 7"/>
          <p:cNvSpPr/>
          <p:nvPr/>
        </p:nvSpPr>
        <p:spPr>
          <a:xfrm>
            <a:off x="611560" y="1571308"/>
            <a:ext cx="7416824"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本検討においては、各性能における「性能不足」及び「性能低下」の評価を、以下の観点で行う。</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006061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４．更新判定フローの検討</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13" name="正方形/長方形 12"/>
          <p:cNvSpPr/>
          <p:nvPr/>
        </p:nvSpPr>
        <p:spPr>
          <a:xfrm>
            <a:off x="611559" y="1568986"/>
            <a:ext cx="8424937"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「機能不足」は、「性能評価マトリクスによる評価」に修正</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最終判定の</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実施」項目に、部分更新等具体的対策 を記載</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9" name="テキスト ボックス 8"/>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）更新判定フローの見直し</a:t>
            </a:r>
            <a:endParaRPr lang="ja-JP" altLang="en-US" sz="2400" dirty="0">
              <a:latin typeface="HGSｺﾞｼｯｸM" panose="020B0600000000000000" pitchFamily="50" charset="-128"/>
              <a:ea typeface="HGSｺﾞｼｯｸM" panose="020B0600000000000000"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937" y="2124969"/>
            <a:ext cx="3877287"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3150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1 つの角を切り取った四角形 22"/>
          <p:cNvSpPr/>
          <p:nvPr/>
        </p:nvSpPr>
        <p:spPr>
          <a:xfrm>
            <a:off x="6417098" y="1794373"/>
            <a:ext cx="2214459" cy="4180923"/>
          </a:xfrm>
          <a:prstGeom prst="snip1Rect">
            <a:avLst>
              <a:gd name="adj" fmla="val 7819"/>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22" name="1 つの角を切り取った四角形 21"/>
          <p:cNvSpPr/>
          <p:nvPr/>
        </p:nvSpPr>
        <p:spPr>
          <a:xfrm>
            <a:off x="3657647" y="1722258"/>
            <a:ext cx="2214459" cy="4180923"/>
          </a:xfrm>
          <a:prstGeom prst="snip1Rect">
            <a:avLst>
              <a:gd name="adj" fmla="val 7819"/>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４．更新判定フローの検討</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a:t>
            </a:r>
            <a:r>
              <a:rPr lang="ja-JP" altLang="en-US" sz="2400" dirty="0">
                <a:latin typeface="HGSｺﾞｼｯｸM" panose="020B0600000000000000" pitchFamily="50" charset="-128"/>
                <a:ea typeface="HGSｺﾞｼｯｸM" panose="020B0600000000000000" pitchFamily="50" charset="-128"/>
              </a:rPr>
              <a:t>指標検討の進め方</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5"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16" name="1 つの角を切り取った四角形 15"/>
          <p:cNvSpPr/>
          <p:nvPr/>
        </p:nvSpPr>
        <p:spPr>
          <a:xfrm>
            <a:off x="755576" y="1794375"/>
            <a:ext cx="2214459" cy="4180923"/>
          </a:xfrm>
          <a:prstGeom prst="snip1Rect">
            <a:avLst>
              <a:gd name="adj" fmla="val 7819"/>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18" name="正方形/長方形 17"/>
          <p:cNvSpPr/>
          <p:nvPr/>
        </p:nvSpPr>
        <p:spPr>
          <a:xfrm>
            <a:off x="820435" y="2088209"/>
            <a:ext cx="2084739" cy="1015666"/>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30" dirty="0" smtClean="0">
                <a:solidFill>
                  <a:schemeClr val="tx1"/>
                </a:solidFill>
              </a:rPr>
              <a:t>更新事例の収集・整理により、一般的な更新理由を確認</a:t>
            </a:r>
            <a:endParaRPr kumimoji="1" lang="ja-JP" altLang="en-US" sz="1600" spc="-130" dirty="0">
              <a:solidFill>
                <a:schemeClr val="tx1"/>
              </a:solidFill>
            </a:endParaRPr>
          </a:p>
        </p:txBody>
      </p:sp>
      <p:sp>
        <p:nvSpPr>
          <p:cNvPr id="19" name="正方形/長方形 18"/>
          <p:cNvSpPr/>
          <p:nvPr/>
        </p:nvSpPr>
        <p:spPr>
          <a:xfrm>
            <a:off x="3707898" y="4758184"/>
            <a:ext cx="2084739" cy="1064345"/>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70" dirty="0" smtClean="0">
                <a:solidFill>
                  <a:schemeClr val="tx1"/>
                </a:solidFill>
              </a:rPr>
              <a:t>大阪府管理橋梁の特徴及び課題を整理</a:t>
            </a:r>
            <a:endParaRPr kumimoji="1" lang="ja-JP" altLang="en-US" sz="1600" spc="-170" dirty="0">
              <a:solidFill>
                <a:schemeClr val="tx1"/>
              </a:solidFill>
            </a:endParaRPr>
          </a:p>
        </p:txBody>
      </p:sp>
      <p:sp>
        <p:nvSpPr>
          <p:cNvPr id="20" name="正方形/長方形 19"/>
          <p:cNvSpPr/>
          <p:nvPr/>
        </p:nvSpPr>
        <p:spPr>
          <a:xfrm>
            <a:off x="6481958" y="2020972"/>
            <a:ext cx="2084738" cy="687948"/>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30" dirty="0" smtClean="0">
                <a:solidFill>
                  <a:schemeClr val="tx1"/>
                </a:solidFill>
              </a:rPr>
              <a:t>更新判定にかかる具体的な指標を検討</a:t>
            </a:r>
            <a:endParaRPr kumimoji="1" lang="ja-JP" altLang="en-US" sz="1600" spc="-130" dirty="0">
              <a:solidFill>
                <a:schemeClr val="tx1"/>
              </a:solidFill>
            </a:endParaRPr>
          </a:p>
        </p:txBody>
      </p:sp>
      <p:sp>
        <p:nvSpPr>
          <p:cNvPr id="24" name="正方形/長方形 23"/>
          <p:cNvSpPr/>
          <p:nvPr/>
        </p:nvSpPr>
        <p:spPr>
          <a:xfrm>
            <a:off x="820435" y="3672610"/>
            <a:ext cx="2084739" cy="2171149"/>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30" dirty="0" smtClean="0">
                <a:solidFill>
                  <a:schemeClr val="tx1"/>
                </a:solidFill>
              </a:rPr>
              <a:t>検討項目の抽出</a:t>
            </a:r>
            <a:endParaRPr kumimoji="1" lang="en-US" altLang="ja-JP" sz="1600" spc="-130" dirty="0" smtClean="0">
              <a:solidFill>
                <a:schemeClr val="tx1"/>
              </a:solidFill>
            </a:endParaRPr>
          </a:p>
          <a:p>
            <a:r>
              <a:rPr lang="ja-JP" altLang="en-US" sz="1600" spc="-130" dirty="0" smtClean="0">
                <a:solidFill>
                  <a:schemeClr val="tx1"/>
                </a:solidFill>
              </a:rPr>
              <a:t>・</a:t>
            </a:r>
            <a:r>
              <a:rPr lang="en-US" altLang="ja-JP" sz="1600" spc="-130" dirty="0" smtClean="0">
                <a:solidFill>
                  <a:schemeClr val="tx1"/>
                </a:solidFill>
              </a:rPr>
              <a:t>PC</a:t>
            </a:r>
            <a:r>
              <a:rPr lang="ja-JP" altLang="en-US" sz="1600" spc="-130" dirty="0" smtClean="0">
                <a:solidFill>
                  <a:schemeClr val="tx1"/>
                </a:solidFill>
              </a:rPr>
              <a:t>鋼材の破断</a:t>
            </a:r>
            <a:endParaRPr lang="en-US" altLang="ja-JP" sz="1600" spc="-130" dirty="0" smtClean="0">
              <a:solidFill>
                <a:schemeClr val="tx1"/>
              </a:solidFill>
            </a:endParaRPr>
          </a:p>
          <a:p>
            <a:r>
              <a:rPr kumimoji="1" lang="ja-JP" altLang="en-US" sz="1600" spc="-130" dirty="0" smtClean="0">
                <a:solidFill>
                  <a:schemeClr val="tx1"/>
                </a:solidFill>
              </a:rPr>
              <a:t>・鋼材の疲労亀裂</a:t>
            </a:r>
            <a:endParaRPr kumimoji="1" lang="en-US" altLang="ja-JP" sz="1600" spc="-130" dirty="0" smtClean="0">
              <a:solidFill>
                <a:schemeClr val="tx1"/>
              </a:solidFill>
            </a:endParaRPr>
          </a:p>
          <a:p>
            <a:r>
              <a:rPr lang="ja-JP" altLang="en-US" sz="1600" spc="-130" dirty="0" smtClean="0">
                <a:solidFill>
                  <a:schemeClr val="tx1"/>
                </a:solidFill>
              </a:rPr>
              <a:t>・塩害の影響</a:t>
            </a:r>
            <a:endParaRPr lang="en-US" altLang="ja-JP" sz="1600" spc="-130" dirty="0" smtClean="0">
              <a:solidFill>
                <a:schemeClr val="tx1"/>
              </a:solidFill>
            </a:endParaRPr>
          </a:p>
          <a:p>
            <a:r>
              <a:rPr kumimoji="1" lang="ja-JP" altLang="en-US" sz="1600" spc="-130" dirty="0" smtClean="0">
                <a:solidFill>
                  <a:schemeClr val="tx1"/>
                </a:solidFill>
              </a:rPr>
              <a:t>・使用材料</a:t>
            </a:r>
            <a:endParaRPr kumimoji="1" lang="en-US" altLang="ja-JP" sz="1600" spc="-130" dirty="0" smtClean="0">
              <a:solidFill>
                <a:schemeClr val="tx1"/>
              </a:solidFill>
            </a:endParaRPr>
          </a:p>
          <a:p>
            <a:r>
              <a:rPr lang="ja-JP" altLang="en-US" sz="1600" spc="-130" dirty="0" smtClean="0">
                <a:solidFill>
                  <a:schemeClr val="tx1"/>
                </a:solidFill>
              </a:rPr>
              <a:t>・補修後の再劣化</a:t>
            </a:r>
            <a:endParaRPr lang="en-US" altLang="ja-JP" sz="1600" spc="-130" dirty="0" smtClean="0">
              <a:solidFill>
                <a:schemeClr val="tx1"/>
              </a:solidFill>
            </a:endParaRPr>
          </a:p>
          <a:p>
            <a:r>
              <a:rPr kumimoji="1" lang="ja-JP" altLang="en-US" sz="1600" spc="-130" dirty="0" smtClean="0">
                <a:solidFill>
                  <a:schemeClr val="tx1"/>
                </a:solidFill>
              </a:rPr>
              <a:t>・河川阻害への影響</a:t>
            </a:r>
            <a:endParaRPr kumimoji="1" lang="en-US" altLang="ja-JP" sz="1600" spc="-130" dirty="0" smtClean="0">
              <a:solidFill>
                <a:schemeClr val="tx1"/>
              </a:solidFill>
            </a:endParaRPr>
          </a:p>
          <a:p>
            <a:pPr algn="r"/>
            <a:r>
              <a:rPr lang="en-US" altLang="ja-JP" sz="1600" spc="-130" dirty="0" err="1" smtClean="0">
                <a:solidFill>
                  <a:schemeClr val="tx1"/>
                </a:solidFill>
              </a:rPr>
              <a:t>etc</a:t>
            </a:r>
            <a:r>
              <a:rPr lang="ja-JP" altLang="en-US" sz="1600" spc="-130" dirty="0" smtClean="0">
                <a:solidFill>
                  <a:schemeClr val="tx1"/>
                </a:solidFill>
              </a:rPr>
              <a:t>　</a:t>
            </a:r>
            <a:endParaRPr kumimoji="1" lang="en-US" altLang="ja-JP" sz="1600" spc="-130" dirty="0" smtClean="0">
              <a:solidFill>
                <a:schemeClr val="tx1"/>
              </a:solidFill>
            </a:endParaRPr>
          </a:p>
        </p:txBody>
      </p:sp>
      <p:sp>
        <p:nvSpPr>
          <p:cNvPr id="25" name="下矢印 24"/>
          <p:cNvSpPr/>
          <p:nvPr/>
        </p:nvSpPr>
        <p:spPr>
          <a:xfrm>
            <a:off x="1478802" y="3209875"/>
            <a:ext cx="759983" cy="284584"/>
          </a:xfrm>
          <a:prstGeom prst="down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26" name="正方形/長方形 25"/>
          <p:cNvSpPr/>
          <p:nvPr/>
        </p:nvSpPr>
        <p:spPr>
          <a:xfrm>
            <a:off x="3717672" y="3216093"/>
            <a:ext cx="2084739" cy="918300"/>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30" dirty="0" smtClean="0">
                <a:solidFill>
                  <a:schemeClr val="tx1"/>
                </a:solidFill>
              </a:rPr>
              <a:t>代表橋梁の現地踏査</a:t>
            </a:r>
            <a:endParaRPr kumimoji="1" lang="en-US" altLang="ja-JP" sz="1600" spc="-130" dirty="0" smtClean="0">
              <a:solidFill>
                <a:schemeClr val="tx1"/>
              </a:solidFill>
            </a:endParaRPr>
          </a:p>
          <a:p>
            <a:r>
              <a:rPr lang="ja-JP" altLang="en-US" sz="1600" spc="-130" dirty="0" smtClean="0">
                <a:solidFill>
                  <a:schemeClr val="tx1"/>
                </a:solidFill>
              </a:rPr>
              <a:t>・各グループから</a:t>
            </a:r>
            <a:r>
              <a:rPr lang="en-US" altLang="ja-JP" sz="1600" spc="-130" dirty="0" smtClean="0">
                <a:solidFill>
                  <a:schemeClr val="tx1"/>
                </a:solidFill>
              </a:rPr>
              <a:t>1</a:t>
            </a:r>
            <a:r>
              <a:rPr lang="ja-JP" altLang="en-US" sz="1600" spc="-130" dirty="0" smtClean="0">
                <a:solidFill>
                  <a:schemeClr val="tx1"/>
                </a:solidFill>
              </a:rPr>
              <a:t>橋以上</a:t>
            </a:r>
            <a:endParaRPr lang="en-US" altLang="ja-JP" sz="1600" spc="-130" dirty="0" smtClean="0">
              <a:solidFill>
                <a:schemeClr val="tx1"/>
              </a:solidFill>
            </a:endParaRPr>
          </a:p>
        </p:txBody>
      </p:sp>
      <p:sp>
        <p:nvSpPr>
          <p:cNvPr id="27" name="正方形/長方形 26"/>
          <p:cNvSpPr/>
          <p:nvPr/>
        </p:nvSpPr>
        <p:spPr>
          <a:xfrm>
            <a:off x="3707900" y="1999363"/>
            <a:ext cx="2084739" cy="709557"/>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30" dirty="0" smtClean="0">
                <a:solidFill>
                  <a:schemeClr val="tx1"/>
                </a:solidFill>
              </a:rPr>
              <a:t>グルーピング</a:t>
            </a:r>
            <a:endParaRPr kumimoji="1" lang="en-US" altLang="ja-JP" sz="1600" spc="-130" dirty="0" smtClean="0">
              <a:solidFill>
                <a:schemeClr val="tx1"/>
              </a:solidFill>
            </a:endParaRPr>
          </a:p>
          <a:p>
            <a:r>
              <a:rPr lang="ja-JP" altLang="en-US" sz="1600" spc="-130" dirty="0" smtClean="0">
                <a:solidFill>
                  <a:schemeClr val="tx1"/>
                </a:solidFill>
              </a:rPr>
              <a:t>・</a:t>
            </a:r>
            <a:r>
              <a:rPr lang="en-US" altLang="ja-JP" sz="1600" spc="-130" dirty="0" smtClean="0">
                <a:solidFill>
                  <a:schemeClr val="tx1"/>
                </a:solidFill>
              </a:rPr>
              <a:t>19</a:t>
            </a:r>
            <a:r>
              <a:rPr lang="ja-JP" altLang="en-US" sz="1600" spc="-130" dirty="0" smtClean="0">
                <a:solidFill>
                  <a:schemeClr val="tx1"/>
                </a:solidFill>
              </a:rPr>
              <a:t>グループに分類</a:t>
            </a:r>
            <a:endParaRPr lang="en-US" altLang="ja-JP" sz="1600" spc="-130" dirty="0" smtClean="0">
              <a:solidFill>
                <a:schemeClr val="tx1"/>
              </a:solidFill>
            </a:endParaRPr>
          </a:p>
        </p:txBody>
      </p:sp>
      <p:sp>
        <p:nvSpPr>
          <p:cNvPr id="28" name="下矢印 27"/>
          <p:cNvSpPr/>
          <p:nvPr/>
        </p:nvSpPr>
        <p:spPr>
          <a:xfrm>
            <a:off x="4370277" y="2862965"/>
            <a:ext cx="759983" cy="284584"/>
          </a:xfrm>
          <a:prstGeom prst="down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29" name="下矢印 28"/>
          <p:cNvSpPr/>
          <p:nvPr/>
        </p:nvSpPr>
        <p:spPr>
          <a:xfrm>
            <a:off x="4401050" y="4237001"/>
            <a:ext cx="759983" cy="284584"/>
          </a:xfrm>
          <a:prstGeom prst="down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30" name="右矢印 29"/>
          <p:cNvSpPr/>
          <p:nvPr/>
        </p:nvSpPr>
        <p:spPr>
          <a:xfrm>
            <a:off x="3076518" y="2938461"/>
            <a:ext cx="259142" cy="2144695"/>
          </a:xfrm>
          <a:prstGeom prst="rightArrow">
            <a:avLst>
              <a:gd name="adj1" fmla="val 58321"/>
              <a:gd name="adj2" fmla="val 71156"/>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000" spc="-100" dirty="0">
              <a:solidFill>
                <a:schemeClr val="tx1"/>
              </a:solidFill>
            </a:endParaRPr>
          </a:p>
        </p:txBody>
      </p:sp>
      <p:sp>
        <p:nvSpPr>
          <p:cNvPr id="31" name="右矢印 30"/>
          <p:cNvSpPr/>
          <p:nvPr/>
        </p:nvSpPr>
        <p:spPr>
          <a:xfrm>
            <a:off x="5968500" y="2953929"/>
            <a:ext cx="259142" cy="2144695"/>
          </a:xfrm>
          <a:prstGeom prst="rightArrow">
            <a:avLst>
              <a:gd name="adj1" fmla="val 58321"/>
              <a:gd name="adj2" fmla="val 71156"/>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000" spc="-100" dirty="0">
              <a:solidFill>
                <a:schemeClr val="tx1"/>
              </a:solidFill>
            </a:endParaRPr>
          </a:p>
        </p:txBody>
      </p:sp>
      <p:sp>
        <p:nvSpPr>
          <p:cNvPr id="32" name="正方形/長方形 31"/>
          <p:cNvSpPr/>
          <p:nvPr/>
        </p:nvSpPr>
        <p:spPr>
          <a:xfrm>
            <a:off x="6503108" y="2865900"/>
            <a:ext cx="2084738" cy="2944075"/>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30" dirty="0" smtClean="0">
                <a:solidFill>
                  <a:schemeClr val="tx1"/>
                </a:solidFill>
              </a:rPr>
              <a:t>・高齢化橋梁</a:t>
            </a:r>
            <a:endParaRPr kumimoji="1" lang="en-US" altLang="ja-JP" sz="1600" spc="-130" dirty="0" smtClean="0">
              <a:solidFill>
                <a:schemeClr val="tx1"/>
              </a:solidFill>
            </a:endParaRPr>
          </a:p>
          <a:p>
            <a:r>
              <a:rPr lang="ja-JP" altLang="en-US" sz="1600" spc="-130" dirty="0" smtClean="0">
                <a:solidFill>
                  <a:schemeClr val="tx1"/>
                </a:solidFill>
              </a:rPr>
              <a:t>　→再補修の可能性等</a:t>
            </a:r>
            <a:endParaRPr kumimoji="1" lang="en-US" altLang="ja-JP" sz="1600" spc="-130" dirty="0" smtClean="0">
              <a:solidFill>
                <a:schemeClr val="tx1"/>
              </a:solidFill>
            </a:endParaRPr>
          </a:p>
          <a:p>
            <a:r>
              <a:rPr lang="ja-JP" altLang="en-US" sz="1600" spc="-130" dirty="0" smtClean="0">
                <a:solidFill>
                  <a:schemeClr val="tx1"/>
                </a:solidFill>
              </a:rPr>
              <a:t>・疲労破断</a:t>
            </a:r>
            <a:endParaRPr lang="en-US" altLang="ja-JP" sz="1600" spc="-130" dirty="0" smtClean="0">
              <a:solidFill>
                <a:schemeClr val="tx1"/>
              </a:solidFill>
            </a:endParaRPr>
          </a:p>
          <a:p>
            <a:r>
              <a:rPr kumimoji="1" lang="ja-JP" altLang="en-US" sz="1600" spc="-130" dirty="0">
                <a:solidFill>
                  <a:schemeClr val="tx1"/>
                </a:solidFill>
              </a:rPr>
              <a:t>　</a:t>
            </a:r>
            <a:r>
              <a:rPr kumimoji="1" lang="ja-JP" altLang="en-US" sz="1600" spc="-130" dirty="0" smtClean="0">
                <a:solidFill>
                  <a:schemeClr val="tx1"/>
                </a:solidFill>
              </a:rPr>
              <a:t>→重交通の影響等</a:t>
            </a:r>
            <a:endParaRPr kumimoji="1" lang="en-US" altLang="ja-JP" sz="1600" spc="-130" dirty="0" smtClean="0">
              <a:solidFill>
                <a:schemeClr val="tx1"/>
              </a:solidFill>
            </a:endParaRPr>
          </a:p>
          <a:p>
            <a:r>
              <a:rPr lang="ja-JP" altLang="en-US" sz="1600" spc="-130" dirty="0" smtClean="0">
                <a:solidFill>
                  <a:schemeClr val="tx1"/>
                </a:solidFill>
              </a:rPr>
              <a:t>・床版ひびわれ</a:t>
            </a:r>
            <a:endParaRPr lang="en-US" altLang="ja-JP" sz="1600" spc="-130" dirty="0" smtClean="0">
              <a:solidFill>
                <a:schemeClr val="tx1"/>
              </a:solidFill>
            </a:endParaRPr>
          </a:p>
          <a:p>
            <a:r>
              <a:rPr kumimoji="1" lang="ja-JP" altLang="en-US" sz="1600" spc="-130" dirty="0">
                <a:solidFill>
                  <a:schemeClr val="tx1"/>
                </a:solidFill>
              </a:rPr>
              <a:t>　</a:t>
            </a:r>
            <a:r>
              <a:rPr lang="ja-JP" altLang="en-US" sz="1600" spc="-130" dirty="0">
                <a:solidFill>
                  <a:schemeClr val="tx1"/>
                </a:solidFill>
              </a:rPr>
              <a:t>→重交通の</a:t>
            </a:r>
            <a:r>
              <a:rPr lang="ja-JP" altLang="en-US" sz="1600" spc="-130" dirty="0" smtClean="0">
                <a:solidFill>
                  <a:schemeClr val="tx1"/>
                </a:solidFill>
              </a:rPr>
              <a:t>影響等</a:t>
            </a:r>
            <a:endParaRPr lang="en-US" altLang="ja-JP" sz="1600" spc="-130" dirty="0">
              <a:solidFill>
                <a:schemeClr val="tx1"/>
              </a:solidFill>
            </a:endParaRPr>
          </a:p>
          <a:p>
            <a:r>
              <a:rPr kumimoji="1" lang="ja-JP" altLang="en-US" sz="1600" spc="-130" dirty="0" smtClean="0">
                <a:solidFill>
                  <a:schemeClr val="tx1"/>
                </a:solidFill>
              </a:rPr>
              <a:t>・塩害</a:t>
            </a:r>
            <a:endParaRPr kumimoji="1" lang="en-US" altLang="ja-JP" sz="1600" spc="-130" dirty="0" smtClean="0">
              <a:solidFill>
                <a:schemeClr val="tx1"/>
              </a:solidFill>
            </a:endParaRPr>
          </a:p>
          <a:p>
            <a:r>
              <a:rPr lang="ja-JP" altLang="en-US" sz="1600" spc="-130" dirty="0">
                <a:solidFill>
                  <a:schemeClr val="tx1"/>
                </a:solidFill>
              </a:rPr>
              <a:t>　</a:t>
            </a:r>
            <a:r>
              <a:rPr lang="ja-JP" altLang="en-US" sz="1600" spc="-130" dirty="0" smtClean="0">
                <a:solidFill>
                  <a:schemeClr val="tx1"/>
                </a:solidFill>
              </a:rPr>
              <a:t>→凍結防止剤の影響等</a:t>
            </a:r>
            <a:endParaRPr lang="en-US" altLang="ja-JP" sz="1600" spc="-130" dirty="0" smtClean="0">
              <a:solidFill>
                <a:schemeClr val="tx1"/>
              </a:solidFill>
            </a:endParaRPr>
          </a:p>
          <a:p>
            <a:r>
              <a:rPr kumimoji="1" lang="ja-JP" altLang="en-US" sz="1600" spc="-130" dirty="0" smtClean="0">
                <a:solidFill>
                  <a:schemeClr val="tx1"/>
                </a:solidFill>
              </a:rPr>
              <a:t>・その他</a:t>
            </a:r>
            <a:endParaRPr kumimoji="1" lang="en-US" altLang="ja-JP" sz="1600" spc="-130" dirty="0" smtClean="0">
              <a:solidFill>
                <a:schemeClr val="tx1"/>
              </a:solidFill>
            </a:endParaRPr>
          </a:p>
          <a:p>
            <a:pPr marL="360363" indent="-360363"/>
            <a:r>
              <a:rPr lang="ja-JP" altLang="en-US" sz="1600" spc="-130" dirty="0">
                <a:solidFill>
                  <a:schemeClr val="tx1"/>
                </a:solidFill>
              </a:rPr>
              <a:t>　</a:t>
            </a:r>
            <a:r>
              <a:rPr lang="ja-JP" altLang="en-US" sz="1600" spc="-130" dirty="0" smtClean="0">
                <a:solidFill>
                  <a:schemeClr val="tx1"/>
                </a:solidFill>
              </a:rPr>
              <a:t>→事例、各種文献等から検討</a:t>
            </a:r>
            <a:endParaRPr kumimoji="1" lang="ja-JP" altLang="en-US" sz="1600" spc="-130" dirty="0">
              <a:solidFill>
                <a:schemeClr val="tx1"/>
              </a:solidFill>
            </a:endParaRPr>
          </a:p>
        </p:txBody>
      </p:sp>
    </p:spTree>
    <p:extLst>
      <p:ext uri="{BB962C8B-B14F-4D97-AF65-F5344CB8AC3E}">
        <p14:creationId xmlns:p14="http://schemas.microsoft.com/office/powerpoint/2010/main" val="344586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４．更新判定フローの検討</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３）指標の設定と評価について</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13" name="正方形/長方形 12"/>
          <p:cNvSpPr/>
          <p:nvPr/>
        </p:nvSpPr>
        <p:spPr>
          <a:xfrm>
            <a:off x="611560" y="1571308"/>
            <a:ext cx="8532440" cy="707886"/>
          </a:xfrm>
          <a:prstGeom prst="rect">
            <a:avLst/>
          </a:prstGeom>
          <a:noFill/>
        </p:spPr>
        <p:txBody>
          <a:bodyPr wrap="square" rtlCol="0">
            <a:spAutoFit/>
          </a:bodyPr>
          <a:lstStyle/>
          <a:p>
            <a:pPr marL="457200" indent="-457200">
              <a:buFont typeface="Wingdings" panose="05000000000000000000" pitchFamily="2" charset="2"/>
              <a:buChar char="Ø"/>
            </a:pP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性能低下</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性能</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不足</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に関する指標を</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設定（</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資料３</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１）</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定性的項目は、状態に応じた数値化により評価（指標として扱う）</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32100702"/>
              </p:ext>
            </p:extLst>
          </p:nvPr>
        </p:nvGraphicFramePr>
        <p:xfrm>
          <a:off x="1043608" y="2476581"/>
          <a:ext cx="7272808" cy="2900352"/>
        </p:xfrm>
        <a:graphic>
          <a:graphicData uri="http://schemas.openxmlformats.org/drawingml/2006/table">
            <a:tbl>
              <a:tblPr firstRow="1" bandRow="1">
                <a:tableStyleId>{5C22544A-7EE6-4342-B048-85BDC9FD1C3A}</a:tableStyleId>
              </a:tblPr>
              <a:tblGrid>
                <a:gridCol w="1152128"/>
                <a:gridCol w="6120680"/>
              </a:tblGrid>
              <a:tr h="540064">
                <a:tc>
                  <a:txBody>
                    <a:bodyPr/>
                    <a:lstStyle/>
                    <a:p>
                      <a:pPr algn="ctr"/>
                      <a:r>
                        <a:rPr kumimoji="1" lang="ja-JP" altLang="en-US" dirty="0" smtClean="0"/>
                        <a:t>評価</a:t>
                      </a:r>
                      <a:endParaRPr kumimoji="1" lang="ja-JP" altLang="en-US" dirty="0"/>
                    </a:p>
                  </a:txBody>
                  <a:tcPr anchor="ctr"/>
                </a:tc>
                <a:tc>
                  <a:txBody>
                    <a:bodyPr/>
                    <a:lstStyle/>
                    <a:p>
                      <a:pPr algn="ctr"/>
                      <a:r>
                        <a:rPr kumimoji="1" lang="ja-JP" altLang="en-US" dirty="0" smtClean="0"/>
                        <a:t>内　　　　　容</a:t>
                      </a:r>
                      <a:endParaRPr kumimoji="1" lang="ja-JP" altLang="en-US" dirty="0"/>
                    </a:p>
                  </a:txBody>
                  <a:tcPr anchor="ctr"/>
                </a:tc>
              </a:tr>
              <a:tr h="540064">
                <a:tc>
                  <a:txBody>
                    <a:bodyPr/>
                    <a:lstStyle/>
                    <a:p>
                      <a:pPr algn="ctr"/>
                      <a:r>
                        <a:rPr kumimoji="1" lang="en-US" altLang="ja-JP" dirty="0" smtClean="0"/>
                        <a:t>0</a:t>
                      </a:r>
                    </a:p>
                  </a:txBody>
                  <a:tcPr anchor="ctr"/>
                </a:tc>
                <a:tc>
                  <a:txBody>
                    <a:bodyPr/>
                    <a:lstStyle/>
                    <a:p>
                      <a:r>
                        <a:rPr kumimoji="1" lang="ja-JP" altLang="en-US" dirty="0" smtClean="0"/>
                        <a:t>問題なし</a:t>
                      </a:r>
                      <a:endParaRPr kumimoji="1" lang="ja-JP" altLang="en-US" dirty="0"/>
                    </a:p>
                  </a:txBody>
                  <a:tcPr anchor="ctr"/>
                </a:tc>
              </a:tr>
              <a:tr h="540064">
                <a:tc>
                  <a:txBody>
                    <a:bodyPr/>
                    <a:lstStyle/>
                    <a:p>
                      <a:pPr algn="ctr"/>
                      <a:r>
                        <a:rPr kumimoji="1" lang="en-US" altLang="ja-JP" dirty="0" smtClean="0"/>
                        <a:t>Ⅰ</a:t>
                      </a:r>
                      <a:endParaRPr kumimoji="1" lang="ja-JP" altLang="en-US" dirty="0"/>
                    </a:p>
                  </a:txBody>
                  <a:tcPr anchor="ctr"/>
                </a:tc>
                <a:tc>
                  <a:txBody>
                    <a:bodyPr/>
                    <a:lstStyle/>
                    <a:p>
                      <a:r>
                        <a:rPr kumimoji="1" lang="ja-JP" altLang="en-US" dirty="0" smtClean="0"/>
                        <a:t>性能不足の潜在、性能低下が懸念されるが顕在化してない状態。潜在性を有するフラグとしても活用</a:t>
                      </a:r>
                      <a:endParaRPr kumimoji="1" lang="ja-JP" altLang="en-US" dirty="0"/>
                    </a:p>
                  </a:txBody>
                  <a:tcPr anchor="ctr"/>
                </a:tc>
              </a:tr>
              <a:tr h="540064">
                <a:tc>
                  <a:txBody>
                    <a:bodyPr/>
                    <a:lstStyle/>
                    <a:p>
                      <a:pPr algn="ctr"/>
                      <a:r>
                        <a:rPr kumimoji="1" lang="en-US" altLang="ja-JP" dirty="0" smtClean="0"/>
                        <a:t>Ⅱ</a:t>
                      </a:r>
                      <a:endParaRPr kumimoji="1" lang="ja-JP" altLang="en-US" dirty="0"/>
                    </a:p>
                  </a:txBody>
                  <a:tcPr anchor="ctr"/>
                </a:tc>
                <a:tc>
                  <a:txBody>
                    <a:bodyPr/>
                    <a:lstStyle/>
                    <a:p>
                      <a:r>
                        <a:rPr kumimoji="1" lang="ja-JP" altLang="en-US" dirty="0" smtClean="0"/>
                        <a:t>他の指標による評価とあわせて、複合的な要因で更新の検討を行うべき状態</a:t>
                      </a:r>
                      <a:endParaRPr kumimoji="1" lang="ja-JP" altLang="en-US" dirty="0"/>
                    </a:p>
                  </a:txBody>
                  <a:tcPr anchor="ctr"/>
                </a:tc>
              </a:tr>
              <a:tr h="540064">
                <a:tc>
                  <a:txBody>
                    <a:bodyPr/>
                    <a:lstStyle/>
                    <a:p>
                      <a:pPr algn="ctr"/>
                      <a:r>
                        <a:rPr kumimoji="1" lang="en-US" altLang="ja-JP" dirty="0" smtClean="0"/>
                        <a:t>Ⅲ</a:t>
                      </a:r>
                      <a:endParaRPr kumimoji="1" lang="ja-JP" altLang="en-US" dirty="0"/>
                    </a:p>
                  </a:txBody>
                  <a:tcPr anchor="ctr"/>
                </a:tc>
                <a:tc>
                  <a:txBody>
                    <a:bodyPr/>
                    <a:lstStyle/>
                    <a:p>
                      <a:r>
                        <a:rPr kumimoji="1" lang="ja-JP" altLang="en-US" dirty="0" smtClean="0"/>
                        <a:t>更新を検討すべき状態</a:t>
                      </a:r>
                      <a:endParaRPr kumimoji="1" lang="ja-JP" altLang="en-US" dirty="0"/>
                    </a:p>
                  </a:txBody>
                  <a:tcPr anchor="ctr"/>
                </a:tc>
              </a:tr>
            </a:tbl>
          </a:graphicData>
        </a:graphic>
      </p:graphicFrame>
    </p:spTree>
    <p:extLst>
      <p:ext uri="{BB962C8B-B14F-4D97-AF65-F5344CB8AC3E}">
        <p14:creationId xmlns:p14="http://schemas.microsoft.com/office/powerpoint/2010/main" val="142779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243240" y="2836800"/>
            <a:ext cx="3672447" cy="3256495"/>
          </a:xfrm>
          <a:prstGeom prst="rect">
            <a:avLst/>
          </a:prstGeom>
        </p:spPr>
      </p:pic>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４．更新判定フローの検討</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４）性能評価マトリクスの基本的考え方</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dirty="0"/>
          </a:p>
        </p:txBody>
      </p:sp>
      <p:sp>
        <p:nvSpPr>
          <p:cNvPr id="13" name="正方形/長方形 12"/>
          <p:cNvSpPr/>
          <p:nvPr/>
        </p:nvSpPr>
        <p:spPr>
          <a:xfrm>
            <a:off x="611560" y="1571308"/>
            <a:ext cx="8280920" cy="101566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各評価項目の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性能</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低下</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及び</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性能不足</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の指標に対する評価を実施</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評価項目毎に</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性能</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低下</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及び</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性能不足</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の評価結果をもとに、以下のマトリクスにより評価を実施</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20" name="テキスト ボックス 19"/>
          <p:cNvSpPr txBox="1"/>
          <p:nvPr/>
        </p:nvSpPr>
        <p:spPr>
          <a:xfrm>
            <a:off x="4743000" y="4926004"/>
            <a:ext cx="2448272" cy="792088"/>
          </a:xfrm>
          <a:prstGeom prst="rect">
            <a:avLst/>
          </a:prstGeom>
          <a:noFill/>
          <a:ln w="28575">
            <a:solidFill>
              <a:srgbClr val="FF0000"/>
            </a:solidFill>
          </a:ln>
        </p:spPr>
        <p:txBody>
          <a:bodyPr wrap="square" rtlCol="0">
            <a:spAutoFit/>
          </a:bodyPr>
          <a:lstStyle/>
          <a:p>
            <a:endParaRPr kumimoji="1" lang="ja-JP" altLang="en-US" dirty="0"/>
          </a:p>
        </p:txBody>
      </p:sp>
      <p:sp>
        <p:nvSpPr>
          <p:cNvPr id="21" name="テキスト ボックス 20"/>
          <p:cNvSpPr txBox="1"/>
          <p:nvPr/>
        </p:nvSpPr>
        <p:spPr>
          <a:xfrm>
            <a:off x="784367" y="4387484"/>
            <a:ext cx="3459016" cy="923330"/>
          </a:xfrm>
          <a:prstGeom prst="rect">
            <a:avLst/>
          </a:prstGeom>
          <a:solidFill>
            <a:schemeClr val="bg1"/>
          </a:solidFill>
        </p:spPr>
        <p:txBody>
          <a:bodyPr wrap="square" rtlCol="0">
            <a:spAutoFit/>
          </a:bodyPr>
          <a:lstStyle/>
          <a:p>
            <a:pPr marL="176213" indent="-176213"/>
            <a:r>
              <a:rPr kumimoji="1" lang="ja-JP" altLang="en-US" dirty="0" smtClean="0"/>
              <a:t>●性能低下が見られず性能不足が</a:t>
            </a:r>
            <a:r>
              <a:rPr kumimoji="1" lang="en-US" altLang="ja-JP" dirty="0" err="1" smtClean="0"/>
              <a:t>Ⅰ,Ⅱ</a:t>
            </a:r>
            <a:r>
              <a:rPr kumimoji="1" lang="ja-JP" altLang="en-US" dirty="0" smtClean="0"/>
              <a:t>の場合は性能不足のフラグとしても配点</a:t>
            </a:r>
            <a:endParaRPr kumimoji="1" lang="ja-JP" altLang="en-US" dirty="0"/>
          </a:p>
        </p:txBody>
      </p:sp>
      <p:sp>
        <p:nvSpPr>
          <p:cNvPr id="23" name="フリーフォーム 22"/>
          <p:cNvSpPr/>
          <p:nvPr/>
        </p:nvSpPr>
        <p:spPr>
          <a:xfrm>
            <a:off x="4736456" y="2780928"/>
            <a:ext cx="3251200" cy="2937164"/>
          </a:xfrm>
          <a:custGeom>
            <a:avLst/>
            <a:gdLst>
              <a:gd name="connsiteX0" fmla="*/ 0 w 3251200"/>
              <a:gd name="connsiteY0" fmla="*/ 0 h 2937164"/>
              <a:gd name="connsiteX1" fmla="*/ 3251200 w 3251200"/>
              <a:gd name="connsiteY1" fmla="*/ 0 h 2937164"/>
              <a:gd name="connsiteX2" fmla="*/ 3251200 w 3251200"/>
              <a:gd name="connsiteY2" fmla="*/ 2937164 h 2937164"/>
              <a:gd name="connsiteX3" fmla="*/ 2364509 w 3251200"/>
              <a:gd name="connsiteY3" fmla="*/ 2937164 h 2937164"/>
              <a:gd name="connsiteX4" fmla="*/ 2364509 w 3251200"/>
              <a:gd name="connsiteY4" fmla="*/ 775855 h 2937164"/>
              <a:gd name="connsiteX5" fmla="*/ 9237 w 3251200"/>
              <a:gd name="connsiteY5" fmla="*/ 775855 h 2937164"/>
              <a:gd name="connsiteX6" fmla="*/ 9237 w 3251200"/>
              <a:gd name="connsiteY6" fmla="*/ 18473 h 293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0" h="2937164">
                <a:moveTo>
                  <a:pt x="0" y="0"/>
                </a:moveTo>
                <a:lnTo>
                  <a:pt x="3251200" y="0"/>
                </a:lnTo>
                <a:lnTo>
                  <a:pt x="3251200" y="2937164"/>
                </a:lnTo>
                <a:lnTo>
                  <a:pt x="2364509" y="2937164"/>
                </a:lnTo>
                <a:lnTo>
                  <a:pt x="2364509" y="775855"/>
                </a:lnTo>
                <a:lnTo>
                  <a:pt x="9237" y="775855"/>
                </a:lnTo>
                <a:lnTo>
                  <a:pt x="9237" y="18473"/>
                </a:lnTo>
              </a:path>
            </a:pathLst>
          </a:cu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792356" y="2906559"/>
            <a:ext cx="3450914" cy="646331"/>
          </a:xfrm>
          <a:prstGeom prst="rect">
            <a:avLst/>
          </a:prstGeom>
          <a:solidFill>
            <a:schemeClr val="bg1"/>
          </a:solidFill>
        </p:spPr>
        <p:txBody>
          <a:bodyPr wrap="square" rtlCol="0">
            <a:spAutoFit/>
          </a:bodyPr>
          <a:lstStyle/>
          <a:p>
            <a:pPr marL="176213" indent="-176213"/>
            <a:r>
              <a:rPr kumimoji="1" lang="ja-JP" altLang="en-US" dirty="0" smtClean="0"/>
              <a:t>●性能低下</a:t>
            </a:r>
            <a:r>
              <a:rPr lang="ja-JP" altLang="en-US" dirty="0"/>
              <a:t>、</a:t>
            </a:r>
            <a:r>
              <a:rPr kumimoji="1" lang="ja-JP" altLang="en-US" dirty="0" smtClean="0"/>
              <a:t>性能不足の評価が</a:t>
            </a:r>
            <a:r>
              <a:rPr kumimoji="1" lang="en-US" altLang="ja-JP" dirty="0" smtClean="0"/>
              <a:t>Ⅲ</a:t>
            </a:r>
            <a:r>
              <a:rPr kumimoji="1" lang="ja-JP" altLang="en-US" dirty="0" smtClean="0"/>
              <a:t>の場合は</a:t>
            </a:r>
            <a:r>
              <a:rPr kumimoji="1" lang="en-US" altLang="ja-JP" dirty="0" smtClean="0"/>
              <a:t>50</a:t>
            </a:r>
            <a:r>
              <a:rPr kumimoji="1" lang="ja-JP" altLang="en-US" dirty="0" smtClean="0"/>
              <a:t>点を付与</a:t>
            </a:r>
            <a:endParaRPr kumimoji="1" lang="ja-JP" altLang="en-US" dirty="0"/>
          </a:p>
        </p:txBody>
      </p:sp>
      <p:cxnSp>
        <p:nvCxnSpPr>
          <p:cNvPr id="26" name="直線コネクタ 25"/>
          <p:cNvCxnSpPr/>
          <p:nvPr/>
        </p:nvCxnSpPr>
        <p:spPr>
          <a:xfrm>
            <a:off x="4693036" y="4293096"/>
            <a:ext cx="387068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794516" y="3649778"/>
            <a:ext cx="3448724" cy="646331"/>
          </a:xfrm>
          <a:prstGeom prst="rect">
            <a:avLst/>
          </a:prstGeom>
          <a:solidFill>
            <a:schemeClr val="bg1"/>
          </a:solidFill>
        </p:spPr>
        <p:txBody>
          <a:bodyPr wrap="square" rtlCol="0">
            <a:spAutoFit/>
          </a:bodyPr>
          <a:lstStyle/>
          <a:p>
            <a:pPr marL="176213" indent="-176213"/>
            <a:r>
              <a:rPr kumimoji="1" lang="ja-JP" altLang="en-US" dirty="0" smtClean="0"/>
              <a:t>●性能低下が</a:t>
            </a:r>
            <a:r>
              <a:rPr kumimoji="1" lang="en-US" altLang="ja-JP" dirty="0" err="1" smtClean="0"/>
              <a:t>Ⅱ,Ⅲ</a:t>
            </a:r>
            <a:r>
              <a:rPr kumimoji="1" lang="ja-JP" altLang="en-US" dirty="0" smtClean="0"/>
              <a:t>の場合は</a:t>
            </a:r>
            <a:r>
              <a:rPr kumimoji="1" lang="en-US" altLang="ja-JP" dirty="0" smtClean="0"/>
              <a:t>10</a:t>
            </a:r>
            <a:r>
              <a:rPr kumimoji="1" lang="ja-JP" altLang="en-US" dirty="0" smtClean="0"/>
              <a:t>点以上を付与</a:t>
            </a:r>
            <a:endParaRPr kumimoji="1" lang="ja-JP" altLang="en-US" dirty="0"/>
          </a:p>
        </p:txBody>
      </p:sp>
      <p:sp>
        <p:nvSpPr>
          <p:cNvPr id="7" name="上矢印 6"/>
          <p:cNvSpPr/>
          <p:nvPr/>
        </p:nvSpPr>
        <p:spPr>
          <a:xfrm>
            <a:off x="8129928" y="3681968"/>
            <a:ext cx="605516" cy="606507"/>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439300" y="2564904"/>
            <a:ext cx="864096" cy="369332"/>
          </a:xfrm>
          <a:prstGeom prst="rect">
            <a:avLst/>
          </a:prstGeom>
          <a:solidFill>
            <a:schemeClr val="bg2">
              <a:lumMod val="50000"/>
            </a:schemeClr>
          </a:solidFill>
        </p:spPr>
        <p:txBody>
          <a:bodyPr wrap="square" rtlCol="0">
            <a:spAutoFit/>
          </a:bodyPr>
          <a:lstStyle/>
          <a:p>
            <a:pPr algn="ctr"/>
            <a:r>
              <a:rPr kumimoji="1" lang="en-US" altLang="ja-JP" dirty="0" smtClean="0">
                <a:solidFill>
                  <a:schemeClr val="bg1"/>
                </a:solidFill>
              </a:rPr>
              <a:t>50</a:t>
            </a:r>
            <a:r>
              <a:rPr kumimoji="1" lang="ja-JP" altLang="en-US" dirty="0" smtClean="0">
                <a:solidFill>
                  <a:schemeClr val="bg1"/>
                </a:solidFill>
              </a:rPr>
              <a:t>点</a:t>
            </a:r>
            <a:endParaRPr kumimoji="1" lang="ja-JP" altLang="en-US" dirty="0">
              <a:solidFill>
                <a:schemeClr val="bg1"/>
              </a:solidFill>
            </a:endParaRPr>
          </a:p>
        </p:txBody>
      </p:sp>
      <p:sp>
        <p:nvSpPr>
          <p:cNvPr id="25" name="テキスト ボックス 24"/>
          <p:cNvSpPr txBox="1"/>
          <p:nvPr/>
        </p:nvSpPr>
        <p:spPr>
          <a:xfrm>
            <a:off x="8031076" y="4354641"/>
            <a:ext cx="864096" cy="646331"/>
          </a:xfrm>
          <a:prstGeom prst="rect">
            <a:avLst/>
          </a:prstGeom>
          <a:solidFill>
            <a:srgbClr val="92D050"/>
          </a:solidFill>
        </p:spPr>
        <p:txBody>
          <a:bodyPr wrap="square" rtlCol="0">
            <a:spAutoFit/>
          </a:bodyPr>
          <a:lstStyle/>
          <a:p>
            <a:pPr algn="ctr"/>
            <a:r>
              <a:rPr kumimoji="1" lang="en-US" altLang="ja-JP" dirty="0" smtClean="0">
                <a:solidFill>
                  <a:schemeClr val="bg1"/>
                </a:solidFill>
              </a:rPr>
              <a:t>10</a:t>
            </a:r>
            <a:r>
              <a:rPr kumimoji="1" lang="ja-JP" altLang="en-US" dirty="0" smtClean="0">
                <a:solidFill>
                  <a:schemeClr val="bg1"/>
                </a:solidFill>
              </a:rPr>
              <a:t>点以上</a:t>
            </a:r>
            <a:endParaRPr kumimoji="1" lang="ja-JP" altLang="en-US" dirty="0">
              <a:solidFill>
                <a:schemeClr val="bg1"/>
              </a:solidFill>
            </a:endParaRPr>
          </a:p>
        </p:txBody>
      </p:sp>
      <p:sp>
        <p:nvSpPr>
          <p:cNvPr id="27" name="テキスト ボックス 26"/>
          <p:cNvSpPr txBox="1"/>
          <p:nvPr/>
        </p:nvSpPr>
        <p:spPr>
          <a:xfrm>
            <a:off x="3995936" y="5679464"/>
            <a:ext cx="864096" cy="369332"/>
          </a:xfrm>
          <a:prstGeom prst="rect">
            <a:avLst/>
          </a:prstGeom>
          <a:solidFill>
            <a:srgbClr val="FF0000"/>
          </a:solidFill>
        </p:spPr>
        <p:txBody>
          <a:bodyPr wrap="square" rtlCol="0">
            <a:spAutoFit/>
          </a:bodyPr>
          <a:lstStyle/>
          <a:p>
            <a:pPr algn="ctr"/>
            <a:r>
              <a:rPr kumimoji="1" lang="ja-JP" altLang="en-US" dirty="0" smtClean="0">
                <a:solidFill>
                  <a:schemeClr val="bg1"/>
                </a:solidFill>
              </a:rPr>
              <a:t>フラグ</a:t>
            </a:r>
            <a:endParaRPr kumimoji="1" lang="ja-JP" altLang="en-US" dirty="0">
              <a:solidFill>
                <a:schemeClr val="bg1"/>
              </a:solidFill>
            </a:endParaRPr>
          </a:p>
        </p:txBody>
      </p:sp>
    </p:spTree>
    <p:extLst>
      <p:ext uri="{BB962C8B-B14F-4D97-AF65-F5344CB8AC3E}">
        <p14:creationId xmlns:p14="http://schemas.microsoft.com/office/powerpoint/2010/main" val="2843044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４．更新判定フローの検討</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５）性能評価マトリクスによる評価方法（</a:t>
            </a:r>
            <a:r>
              <a:rPr lang="en-US" altLang="ja-JP" sz="2400" dirty="0" smtClean="0">
                <a:latin typeface="HGSｺﾞｼｯｸM" panose="020B0600000000000000" pitchFamily="50" charset="-128"/>
                <a:ea typeface="HGSｺﾞｼｯｸM" panose="020B0600000000000000" pitchFamily="50" charset="-128"/>
              </a:rPr>
              <a:t>1/3</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13" name="正方形/長方形 12"/>
          <p:cNvSpPr/>
          <p:nvPr/>
        </p:nvSpPr>
        <p:spPr>
          <a:xfrm>
            <a:off x="611560" y="1571308"/>
            <a:ext cx="8532440"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各評価項目ごとに</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性能低下</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及び</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性能不足</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の評価を行い、マトリクスにあてはめ、評価点を算出する。</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11" name="下矢印 10"/>
          <p:cNvSpPr/>
          <p:nvPr/>
        </p:nvSpPr>
        <p:spPr>
          <a:xfrm>
            <a:off x="7020272" y="5678961"/>
            <a:ext cx="576064" cy="1994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023161" y="5877272"/>
            <a:ext cx="2653295" cy="369332"/>
          </a:xfrm>
          <a:prstGeom prst="rect">
            <a:avLst/>
          </a:prstGeom>
          <a:noFill/>
        </p:spPr>
        <p:txBody>
          <a:bodyPr wrap="square" rtlCol="0">
            <a:spAutoFit/>
          </a:bodyPr>
          <a:lstStyle/>
          <a:p>
            <a:pPr algn="ctr"/>
            <a:r>
              <a:rPr kumimoji="1" lang="ja-JP" altLang="en-US" dirty="0" smtClean="0"/>
              <a:t>マトリクス評価点 ： </a:t>
            </a:r>
            <a:r>
              <a:rPr kumimoji="1" lang="en-US" altLang="ja-JP" dirty="0" smtClean="0"/>
              <a:t>50</a:t>
            </a:r>
            <a:r>
              <a:rPr kumimoji="1" lang="ja-JP" altLang="en-US" dirty="0" smtClean="0"/>
              <a:t>点</a:t>
            </a:r>
            <a:endParaRPr kumimoji="1" lang="ja-JP" altLang="en-US" dirty="0"/>
          </a:p>
        </p:txBody>
      </p:sp>
      <p:pic>
        <p:nvPicPr>
          <p:cNvPr id="18" name="図 17"/>
          <p:cNvPicPr>
            <a:picLocks noChangeAspect="1"/>
          </p:cNvPicPr>
          <p:nvPr/>
        </p:nvPicPr>
        <p:blipFill>
          <a:blip r:embed="rId2"/>
          <a:stretch>
            <a:fillRect/>
          </a:stretch>
        </p:blipFill>
        <p:spPr>
          <a:xfrm>
            <a:off x="5413155" y="2727949"/>
            <a:ext cx="3249446" cy="2881404"/>
          </a:xfrm>
          <a:prstGeom prst="rect">
            <a:avLst/>
          </a:prstGeom>
        </p:spPr>
      </p:pic>
      <p:sp>
        <p:nvSpPr>
          <p:cNvPr id="16" name="正方形/長方形 15"/>
          <p:cNvSpPr/>
          <p:nvPr/>
        </p:nvSpPr>
        <p:spPr>
          <a:xfrm>
            <a:off x="6585965" y="2720238"/>
            <a:ext cx="684000" cy="648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8100">
                <a:solidFill>
                  <a:schemeClr val="tx1"/>
                </a:solidFill>
              </a:ln>
            </a:endParaRPr>
          </a:p>
        </p:txBody>
      </p:sp>
      <p:graphicFrame>
        <p:nvGraphicFramePr>
          <p:cNvPr id="3" name="表 2"/>
          <p:cNvGraphicFramePr>
            <a:graphicFrameLocks noGrp="1"/>
          </p:cNvGraphicFramePr>
          <p:nvPr>
            <p:extLst>
              <p:ext uri="{D42A27DB-BD31-4B8C-83A1-F6EECF244321}">
                <p14:modId xmlns:p14="http://schemas.microsoft.com/office/powerpoint/2010/main" val="3901292606"/>
              </p:ext>
            </p:extLst>
          </p:nvPr>
        </p:nvGraphicFramePr>
        <p:xfrm>
          <a:off x="611560" y="2707078"/>
          <a:ext cx="4320480" cy="3256647"/>
        </p:xfrm>
        <a:graphic>
          <a:graphicData uri="http://schemas.openxmlformats.org/drawingml/2006/table">
            <a:tbl>
              <a:tblPr firstRow="1" bandRow="1">
                <a:tableStyleId>{5C22544A-7EE6-4342-B048-85BDC9FD1C3A}</a:tableStyleId>
              </a:tblPr>
              <a:tblGrid>
                <a:gridCol w="1584176"/>
                <a:gridCol w="2736304"/>
              </a:tblGrid>
              <a:tr h="574407">
                <a:tc>
                  <a:txBody>
                    <a:bodyPr/>
                    <a:lstStyle/>
                    <a:p>
                      <a:r>
                        <a:rPr kumimoji="1" lang="ja-JP" altLang="en-US" dirty="0" smtClean="0"/>
                        <a:t>評価項目</a:t>
                      </a:r>
                      <a:endParaRPr kumimoji="1" lang="ja-JP" altLang="en-US" dirty="0"/>
                    </a:p>
                  </a:txBody>
                  <a:tcPr/>
                </a:tc>
                <a:tc>
                  <a:txBody>
                    <a:bodyPr/>
                    <a:lstStyle/>
                    <a:p>
                      <a:r>
                        <a:rPr kumimoji="1" lang="ja-JP" altLang="en-US" dirty="0" smtClean="0"/>
                        <a:t>指標</a:t>
                      </a:r>
                      <a:endParaRPr kumimoji="1" lang="ja-JP" altLang="en-US" dirty="0"/>
                    </a:p>
                  </a:txBody>
                  <a:tcPr/>
                </a:tc>
              </a:tr>
              <a:tr h="574407">
                <a:tc rowSpan="2">
                  <a:txBody>
                    <a:bodyPr/>
                    <a:lstStyle/>
                    <a:p>
                      <a:r>
                        <a:rPr kumimoji="1" lang="ja-JP" altLang="en-US" dirty="0" smtClean="0"/>
                        <a:t>ＰＣ橋のＰＣ鋼材の断面減少及び破断により安全性に影響する可能性</a:t>
                      </a:r>
                    </a:p>
                    <a:p>
                      <a:endParaRPr kumimoji="1" lang="en-US" altLang="ja-JP"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u="sng" dirty="0" smtClean="0"/>
                        <a:t>性能低下</a:t>
                      </a:r>
                      <a:r>
                        <a:rPr kumimoji="1" lang="ja-JP" altLang="en-US" b="1" u="none" dirty="0" smtClean="0"/>
                        <a:t> </a:t>
                      </a:r>
                      <a:r>
                        <a:rPr kumimoji="1" lang="ja-JP" altLang="en-US" dirty="0" smtClean="0"/>
                        <a:t>指標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u="none" strike="noStrike" dirty="0" smtClean="0">
                          <a:effectLst/>
                          <a:latin typeface="+mn-ea"/>
                          <a:ea typeface="+mn-ea"/>
                        </a:rPr>
                        <a:t>・</a:t>
                      </a:r>
                      <a:r>
                        <a:rPr lang="en-US" altLang="ja-JP" sz="1400" u="none" strike="noStrike" dirty="0" smtClean="0">
                          <a:effectLst/>
                          <a:latin typeface="+mn-ea"/>
                          <a:ea typeface="+mn-ea"/>
                        </a:rPr>
                        <a:t>PC</a:t>
                      </a:r>
                      <a:r>
                        <a:rPr lang="ja-JP" altLang="en-US" sz="1400" u="none" strike="noStrike" dirty="0" smtClean="0">
                          <a:effectLst/>
                          <a:latin typeface="+mn-ea"/>
                          <a:ea typeface="+mn-ea"/>
                        </a:rPr>
                        <a:t>鋼材の損傷</a:t>
                      </a:r>
                      <a:br>
                        <a:rPr lang="ja-JP" altLang="en-US" sz="1400" u="none" strike="noStrike" dirty="0" smtClean="0">
                          <a:effectLst/>
                          <a:latin typeface="+mn-ea"/>
                          <a:ea typeface="+mn-ea"/>
                        </a:rPr>
                      </a:br>
                      <a:r>
                        <a:rPr lang="ja-JP" altLang="en-US" sz="1400" u="none" strike="noStrike" dirty="0" smtClean="0">
                          <a:effectLst/>
                          <a:latin typeface="+mn-ea"/>
                          <a:ea typeface="+mn-ea"/>
                        </a:rPr>
                        <a:t>・主桁の損傷状態</a:t>
                      </a:r>
                      <a:endParaRPr lang="en-US" altLang="ja-JP" sz="1400" u="none" strike="noStrike" dirty="0" smtClean="0">
                        <a:effectLst/>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chemeClr val="tx1"/>
                          </a:solidFill>
                          <a:latin typeface="+mn-ea"/>
                        </a:rPr>
                        <a:t>例：ＰＣ鋼材の破断</a:t>
                      </a:r>
                      <a:endParaRPr kumimoji="1" lang="en-US" altLang="ja-JP" sz="1600" b="1" dirty="0" smtClean="0">
                        <a:solidFill>
                          <a:schemeClr val="tx1"/>
                        </a:solidFill>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chemeClr val="tx1"/>
                          </a:solidFill>
                          <a:latin typeface="+mn-ea"/>
                        </a:rPr>
                        <a:t>　　　→</a:t>
                      </a:r>
                      <a:r>
                        <a:rPr kumimoji="1" lang="ja-JP" altLang="en-US" sz="1600" b="1" dirty="0" smtClean="0">
                          <a:solidFill>
                            <a:srgbClr val="FF0000"/>
                          </a:solidFill>
                          <a:latin typeface="+mn-ea"/>
                        </a:rPr>
                        <a:t> </a:t>
                      </a:r>
                      <a:r>
                        <a:rPr kumimoji="1" lang="ja-JP" altLang="en-US" sz="2000" b="1" u="sng" dirty="0" smtClean="0">
                          <a:solidFill>
                            <a:srgbClr val="FF0000"/>
                          </a:solidFill>
                          <a:latin typeface="+mn-ea"/>
                        </a:rPr>
                        <a:t>評価</a:t>
                      </a:r>
                      <a:r>
                        <a:rPr kumimoji="1" lang="en-US" altLang="ja-JP" sz="2000" b="1" u="sng" dirty="0" smtClean="0">
                          <a:solidFill>
                            <a:srgbClr val="FF0000"/>
                          </a:solidFill>
                          <a:latin typeface="+mn-ea"/>
                        </a:rPr>
                        <a:t>Ⅲ</a:t>
                      </a:r>
                      <a:endParaRPr kumimoji="1" lang="ja-JP" altLang="en-US" sz="1600" b="1" u="sng" dirty="0" smtClean="0">
                        <a:solidFill>
                          <a:srgbClr val="FF0000"/>
                        </a:solidFill>
                        <a:latin typeface="+mn-ea"/>
                      </a:endParaRPr>
                    </a:p>
                  </a:txBody>
                  <a:tcPr/>
                </a:tc>
              </a:tr>
              <a:tr h="574407">
                <a:tc vMerge="1">
                  <a:txBody>
                    <a:bodyPr/>
                    <a:lstStyle/>
                    <a:p>
                      <a:endParaRPr kumimoji="1" lang="ja-JP" altLang="en-US" dirty="0"/>
                    </a:p>
                  </a:txBody>
                  <a:tcPr/>
                </a:tc>
                <a:tc>
                  <a:txBody>
                    <a:bodyPr/>
                    <a:lstStyle/>
                    <a:p>
                      <a:r>
                        <a:rPr kumimoji="1" lang="ja-JP" altLang="en-US" b="1" u="sng" dirty="0" smtClean="0"/>
                        <a:t>性能不足</a:t>
                      </a:r>
                      <a:r>
                        <a:rPr kumimoji="1" lang="ja-JP" altLang="en-US" b="1" u="none" dirty="0" smtClean="0"/>
                        <a:t> </a:t>
                      </a:r>
                      <a:r>
                        <a:rPr kumimoji="1" lang="ja-JP" altLang="en-US" dirty="0" smtClean="0"/>
                        <a:t>指標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u="none" strike="noStrike" dirty="0" smtClean="0">
                          <a:effectLst/>
                          <a:latin typeface="+mn-ea"/>
                          <a:ea typeface="+mn-ea"/>
                        </a:rPr>
                        <a:t>・ケーブル定着部状況（上縁定着）</a:t>
                      </a:r>
                      <a:endParaRPr lang="en-US" altLang="ja-JP" sz="1400" u="none" strike="noStrike" dirty="0" smtClean="0">
                        <a:effectLst/>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kern="1200" dirty="0" smtClean="0">
                          <a:solidFill>
                            <a:schemeClr val="tx1"/>
                          </a:solidFill>
                          <a:latin typeface="+mn-ea"/>
                          <a:ea typeface="+mn-ea"/>
                          <a:cs typeface="+mn-cs"/>
                        </a:rPr>
                        <a:t>例：ケーブル上縁定着 </a:t>
                      </a:r>
                      <a:endParaRPr kumimoji="1" lang="en-US" altLang="ja-JP" sz="1600" b="1" kern="1200" dirty="0" smtClean="0">
                        <a:solidFill>
                          <a:schemeClr val="tx1"/>
                        </a:solidFill>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kern="1200" dirty="0" smtClean="0">
                          <a:solidFill>
                            <a:schemeClr val="tx1"/>
                          </a:solidFill>
                          <a:latin typeface="+mn-ea"/>
                          <a:ea typeface="+mn-ea"/>
                          <a:cs typeface="+mn-cs"/>
                        </a:rPr>
                        <a:t>　　　→ </a:t>
                      </a:r>
                      <a:r>
                        <a:rPr kumimoji="1" lang="ja-JP" altLang="en-US" sz="2000" b="1" u="sng" kern="1200" dirty="0" smtClean="0">
                          <a:solidFill>
                            <a:srgbClr val="FF0000"/>
                          </a:solidFill>
                          <a:latin typeface="+mn-ea"/>
                          <a:ea typeface="+mn-ea"/>
                          <a:cs typeface="+mn-cs"/>
                        </a:rPr>
                        <a:t>評価</a:t>
                      </a:r>
                      <a:r>
                        <a:rPr kumimoji="1" lang="en-US" altLang="ja-JP" sz="2000" b="1" u="sng" kern="1200" dirty="0" smtClean="0">
                          <a:solidFill>
                            <a:srgbClr val="FF0000"/>
                          </a:solidFill>
                          <a:latin typeface="+mn-ea"/>
                          <a:ea typeface="+mn-ea"/>
                          <a:cs typeface="+mn-cs"/>
                        </a:rPr>
                        <a:t>Ⅰ</a:t>
                      </a:r>
                      <a:endParaRPr kumimoji="1" lang="ja-JP" altLang="en-US" sz="1600" b="1" u="sng" kern="1200" dirty="0" smtClean="0">
                        <a:solidFill>
                          <a:srgbClr val="FF0000"/>
                        </a:solidFill>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400" b="0" i="0" u="none" strike="noStrike" dirty="0" smtClean="0">
                        <a:solidFill>
                          <a:srgbClr val="000000"/>
                        </a:solidFill>
                        <a:effectLst/>
                        <a:latin typeface="+mn-ea"/>
                        <a:ea typeface="+mn-ea"/>
                      </a:endParaRPr>
                    </a:p>
                  </a:txBody>
                  <a:tcPr/>
                </a:tc>
              </a:tr>
            </a:tbl>
          </a:graphicData>
        </a:graphic>
      </p:graphicFrame>
      <p:sp>
        <p:nvSpPr>
          <p:cNvPr id="5" name="右矢印 4"/>
          <p:cNvSpPr/>
          <p:nvPr/>
        </p:nvSpPr>
        <p:spPr>
          <a:xfrm>
            <a:off x="5076056" y="3744533"/>
            <a:ext cx="212917"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043608" y="2348880"/>
            <a:ext cx="3185487" cy="369332"/>
          </a:xfrm>
          <a:prstGeom prst="rect">
            <a:avLst/>
          </a:prstGeom>
          <a:noFill/>
        </p:spPr>
        <p:txBody>
          <a:bodyPr wrap="none" rtlCol="0">
            <a:spAutoFit/>
          </a:bodyPr>
          <a:lstStyle/>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マトリクスによる評価（例）</a:t>
            </a:r>
            <a:endParaRPr lang="ja-JP" altLang="en-US"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265920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４．更新判定フローの検討</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５）性能評価マトリクスによる評価方法（</a:t>
            </a:r>
            <a:r>
              <a:rPr lang="en-US" altLang="ja-JP" sz="2400" dirty="0" smtClean="0">
                <a:latin typeface="HGSｺﾞｼｯｸM" panose="020B0600000000000000" pitchFamily="50" charset="-128"/>
                <a:ea typeface="HGSｺﾞｼｯｸM" panose="020B0600000000000000" pitchFamily="50" charset="-128"/>
              </a:rPr>
              <a:t>2/3</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13" name="正方形/長方形 12"/>
          <p:cNvSpPr/>
          <p:nvPr/>
        </p:nvSpPr>
        <p:spPr>
          <a:xfrm>
            <a:off x="611560" y="1530077"/>
            <a:ext cx="8064896" cy="153888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性能評価マトリクスでは、各評価項目の合計点で総合評価を行い、現時点で更新を検討すべき橋梁</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は、</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」かつ「橋齢以外で</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以上の評価項目を有する」として条件設定</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84250" indent="-984250"/>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全国の更新事例の調査結果から単独要因で更新判断に至らない場合</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でも、</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複合要因による更新事例があることを踏まえて設定</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graphicFrame>
        <p:nvGraphicFramePr>
          <p:cNvPr id="14" name="表 13"/>
          <p:cNvGraphicFramePr>
            <a:graphicFrameLocks noGrp="1"/>
          </p:cNvGraphicFramePr>
          <p:nvPr>
            <p:extLst>
              <p:ext uri="{D42A27DB-BD31-4B8C-83A1-F6EECF244321}">
                <p14:modId xmlns:p14="http://schemas.microsoft.com/office/powerpoint/2010/main" val="885249618"/>
              </p:ext>
            </p:extLst>
          </p:nvPr>
        </p:nvGraphicFramePr>
        <p:xfrm>
          <a:off x="971600" y="3273331"/>
          <a:ext cx="7695234" cy="2603941"/>
        </p:xfrm>
        <a:graphic>
          <a:graphicData uri="http://schemas.openxmlformats.org/drawingml/2006/table">
            <a:tbl>
              <a:tblPr firstRow="1" bandRow="1">
                <a:tableStyleId>{5C22544A-7EE6-4342-B048-85BDC9FD1C3A}</a:tableStyleId>
              </a:tblPr>
              <a:tblGrid>
                <a:gridCol w="855026"/>
                <a:gridCol w="855026"/>
                <a:gridCol w="855026"/>
                <a:gridCol w="855026"/>
                <a:gridCol w="855026"/>
                <a:gridCol w="855026"/>
                <a:gridCol w="855026"/>
                <a:gridCol w="855026"/>
                <a:gridCol w="855026"/>
              </a:tblGrid>
              <a:tr h="194251">
                <a:tc rowSpan="2">
                  <a:txBody>
                    <a:bodyPr/>
                    <a:lstStyle/>
                    <a:p>
                      <a:pPr algn="ctr" fontAlgn="ctr"/>
                      <a:r>
                        <a:rPr lang="ja-JP" altLang="en-US" sz="1400" u="none" strike="noStrike" dirty="0" smtClean="0">
                          <a:effectLst/>
                        </a:rPr>
                        <a:t>評価</a:t>
                      </a:r>
                      <a:endParaRPr lang="en-US" altLang="ja-JP" sz="1400" u="none" strike="noStrike" dirty="0" smtClean="0">
                        <a:effectLst/>
                      </a:endParaRPr>
                    </a:p>
                    <a:p>
                      <a:pPr algn="ctr" fontAlgn="ctr"/>
                      <a:r>
                        <a:rPr lang="ja-JP" altLang="en-US" sz="1400" u="none" strike="noStrike" dirty="0" smtClean="0">
                          <a:effectLst/>
                        </a:rPr>
                        <a:t>項目</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ctr"/>
                      <a:r>
                        <a:rPr lang="ja-JP" altLang="en-US" sz="1400" u="none" strike="noStrike" dirty="0" smtClean="0">
                          <a:effectLst/>
                        </a:rPr>
                        <a:t>性能</a:t>
                      </a:r>
                      <a:endParaRPr lang="en-US" altLang="ja-JP" sz="1400" u="none" strike="noStrike" dirty="0" smtClean="0">
                        <a:effectLst/>
                      </a:endParaRPr>
                    </a:p>
                    <a:p>
                      <a:pPr algn="ctr" fontAlgn="ctr"/>
                      <a:r>
                        <a:rPr lang="ja-JP" altLang="en-US" sz="1400" u="none" strike="noStrike" dirty="0" smtClean="0">
                          <a:effectLst/>
                        </a:rPr>
                        <a:t>低下</a:t>
                      </a:r>
                      <a:endPar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ctr"/>
                      <a:r>
                        <a:rPr lang="ja-JP" altLang="en-US" sz="1400" u="none" strike="noStrike" dirty="0" smtClean="0">
                          <a:effectLst/>
                        </a:rPr>
                        <a:t>性能</a:t>
                      </a:r>
                      <a:endParaRPr lang="en-US" altLang="ja-JP" sz="1400" u="none" strike="noStrike" dirty="0" smtClean="0">
                        <a:effectLst/>
                      </a:endParaRPr>
                    </a:p>
                    <a:p>
                      <a:pPr algn="ctr" fontAlgn="ctr"/>
                      <a:r>
                        <a:rPr lang="ja-JP" altLang="en-US" sz="1400" u="none" strike="noStrike" dirty="0" smtClean="0">
                          <a:effectLst/>
                        </a:rPr>
                        <a:t>不足</a:t>
                      </a:r>
                      <a:endPar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ctr"/>
                      <a:r>
                        <a:rPr lang="ja-JP" altLang="en-US" sz="1400" u="none" strike="noStrike" dirty="0" smtClean="0">
                          <a:effectLst/>
                        </a:rPr>
                        <a:t>評価点</a:t>
                      </a:r>
                      <a:endParaRPr lang="ja-JP" altLang="en-US" sz="14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5">
                  <a:txBody>
                    <a:bodyPr/>
                    <a:lstStyle/>
                    <a:p>
                      <a:pPr algn="ctr" fontAlgn="ctr"/>
                      <a:r>
                        <a:rPr lang="ja-JP" altLang="en-US" sz="1400" u="none" strike="noStrike" dirty="0" smtClean="0">
                          <a:effectLst/>
                        </a:rPr>
                        <a:t>各性能における評価点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bg1"/>
                      </a:solidFill>
                      <a:prstDash val="solid"/>
                      <a:round/>
                      <a:headEnd type="none" w="med" len="med"/>
                      <a:tailEnd type="none" w="med" len="med"/>
                    </a:lnB>
                  </a:tcPr>
                </a:tc>
                <a:tc h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bg1"/>
                      </a:solidFill>
                      <a:prstDash val="solid"/>
                      <a:round/>
                      <a:headEnd type="none" w="med" len="med"/>
                      <a:tailEnd type="none" w="med" len="med"/>
                    </a:lnB>
                  </a:tcPr>
                </a:tc>
                <a:tc h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bg1"/>
                      </a:solidFill>
                      <a:prstDash val="solid"/>
                      <a:round/>
                      <a:headEnd type="none" w="med" len="med"/>
                      <a:tailEnd type="none" w="med" len="med"/>
                    </a:lnB>
                  </a:tcPr>
                </a:tc>
                <a:tc h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bg1"/>
                      </a:solidFill>
                      <a:prstDash val="solid"/>
                      <a:round/>
                      <a:headEnd type="none" w="med" len="med"/>
                      <a:tailEnd type="none" w="med" len="med"/>
                    </a:lnB>
                  </a:tcPr>
                </a:tc>
              </a:tr>
              <a:tr h="19425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ctr" fontAlgn="ctr"/>
                      <a:r>
                        <a:rPr lang="ja-JP" altLang="en-US" sz="1400" u="none" strike="noStrike" dirty="0">
                          <a:effectLst/>
                        </a:rPr>
                        <a:t>安全性</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rPr>
                        <a:t>使用性</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rPr>
                        <a:t>復旧性</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rPr>
                        <a:t>第三者</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rPr>
                        <a:t>耐久性</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23591">
                <a:tc>
                  <a:txBody>
                    <a:bodyPr/>
                    <a:lstStyle/>
                    <a:p>
                      <a:pPr algn="ctr" fontAlgn="ctr"/>
                      <a:r>
                        <a:rPr lang="ja-JP" altLang="en-US" sz="1600" b="0" i="0" u="none" strike="noStrike" dirty="0" smtClean="0">
                          <a:solidFill>
                            <a:srgbClr val="000000"/>
                          </a:solidFill>
                          <a:effectLst/>
                          <a:latin typeface="Gill Sans MT 本文"/>
                          <a:ea typeface="ＭＳ Ｐゴシック" panose="020B0600070205080204" pitchFamily="50" charset="-128"/>
                        </a:rPr>
                        <a:t>１</a:t>
                      </a:r>
                      <a:endParaRPr lang="ja-JP" altLang="en-US" sz="1600" b="0" i="0" u="none" strike="noStrike" dirty="0">
                        <a:solidFill>
                          <a:srgbClr val="000000"/>
                        </a:solidFill>
                        <a:effectLst/>
                        <a:latin typeface="Gill Sans MT 本文"/>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Ⅱ</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Ⅰ</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23591">
                <a:tc>
                  <a:txBody>
                    <a:bodyPr/>
                    <a:lstStyle/>
                    <a:p>
                      <a:pPr marL="0" algn="ctr" rtl="0" eaLnBrk="1" fontAlgn="ctr" latinLnBrk="0" hangingPunct="1"/>
                      <a:r>
                        <a:rPr kumimoji="1" lang="ja-JP" altLang="en-US" sz="1600" u="none" strike="noStrike" kern="1200" dirty="0" smtClean="0">
                          <a:solidFill>
                            <a:schemeClr val="dk1"/>
                          </a:solidFill>
                          <a:effectLst/>
                          <a:latin typeface="Gill Sans MT 本文"/>
                          <a:ea typeface="+mn-ea"/>
                          <a:cs typeface="+mn-cs"/>
                        </a:rPr>
                        <a:t>２</a:t>
                      </a:r>
                      <a:endParaRPr kumimoji="1" lang="ja-JP" altLang="en-US" sz="1600" u="none" strike="noStrike" kern="1200" dirty="0">
                        <a:solidFill>
                          <a:schemeClr val="dk1"/>
                        </a:solidFill>
                        <a:effectLst/>
                        <a:latin typeface="Gill Sans MT 本文"/>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en-US" altLang="ja-JP" sz="1600" u="none" strike="noStrike" kern="1200" dirty="0" smtClean="0">
                          <a:solidFill>
                            <a:schemeClr val="dk1"/>
                          </a:solidFill>
                          <a:effectLst/>
                          <a:latin typeface="Gill Sans MT 本文"/>
                          <a:ea typeface="+mn-ea"/>
                          <a:cs typeface="+mn-cs"/>
                        </a:rPr>
                        <a:t>Ⅱ</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０</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smtClean="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smtClean="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23591">
                <a:tc>
                  <a:txBody>
                    <a:bodyPr/>
                    <a:lstStyle/>
                    <a:p>
                      <a:pPr algn="ctr" fontAlgn="ctr"/>
                      <a:r>
                        <a:rPr lang="ja-JP" altLang="en-US" sz="1600" b="0" i="0" u="none" strike="noStrike" dirty="0" smtClean="0">
                          <a:solidFill>
                            <a:srgbClr val="000000"/>
                          </a:solidFill>
                          <a:effectLst/>
                          <a:latin typeface="Gill Sans MT 本文"/>
                          <a:ea typeface="ＭＳ Ｐゴシック" panose="020B0600070205080204" pitchFamily="50" charset="-128"/>
                        </a:rPr>
                        <a:t>４</a:t>
                      </a:r>
                      <a:endParaRPr lang="ja-JP" altLang="en-US" sz="1600" b="0" i="0" u="none" strike="noStrike" dirty="0">
                        <a:solidFill>
                          <a:srgbClr val="000000"/>
                        </a:solidFill>
                        <a:effectLst/>
                        <a:latin typeface="Gill Sans MT 本文"/>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Ⅰ</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Ⅰ</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２</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２</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２</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23591">
                <a:tc>
                  <a:txBody>
                    <a:bodyPr/>
                    <a:lstStyle/>
                    <a:p>
                      <a:pPr marL="0" algn="ctr" rtl="0" eaLnBrk="1" fontAlgn="ctr" latinLnBrk="0" hangingPunct="1"/>
                      <a:r>
                        <a:rPr kumimoji="1" lang="ja-JP" altLang="en-US" sz="1600" u="none" strike="noStrike" kern="1200" dirty="0" smtClean="0">
                          <a:solidFill>
                            <a:schemeClr val="dk1"/>
                          </a:solidFill>
                          <a:effectLst/>
                          <a:latin typeface="Gill Sans MT 本文"/>
                          <a:ea typeface="+mn-ea"/>
                          <a:cs typeface="+mn-cs"/>
                        </a:rPr>
                        <a:t>・・・</a:t>
                      </a:r>
                      <a:endParaRPr kumimoji="1" lang="ja-JP" altLang="en-US" sz="1600" u="none" strike="noStrike" kern="1200" dirty="0">
                        <a:solidFill>
                          <a:schemeClr val="dk1"/>
                        </a:solidFill>
                        <a:effectLst/>
                        <a:latin typeface="Gill Sans MT 本文"/>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23591">
                <a:tc>
                  <a:txBody>
                    <a:bodyPr/>
                    <a:lstStyle/>
                    <a:p>
                      <a:pPr marL="0" algn="ctr" rtl="0" eaLnBrk="1" fontAlgn="ctr" latinLnBrk="0" hangingPunct="1"/>
                      <a:r>
                        <a:rPr kumimoji="1" lang="ja-JP" altLang="en-US" sz="1600" u="none" strike="noStrike" kern="1200" dirty="0" smtClean="0">
                          <a:solidFill>
                            <a:schemeClr val="dk1"/>
                          </a:solidFill>
                          <a:effectLst/>
                          <a:latin typeface="Gill Sans MT 本文"/>
                          <a:ea typeface="+mn-ea"/>
                          <a:cs typeface="+mn-cs"/>
                        </a:rPr>
                        <a:t>２６</a:t>
                      </a:r>
                      <a:endParaRPr kumimoji="1" lang="ja-JP" altLang="en-US" sz="1600" u="none" strike="noStrike" kern="1200" dirty="0">
                        <a:solidFill>
                          <a:schemeClr val="dk1"/>
                        </a:solidFill>
                        <a:effectLst/>
                        <a:latin typeface="Gill Sans MT 本文"/>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Ⅱ</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Ⅱ</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２５</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２５</a:t>
                      </a:r>
                      <a:endParaRPr lang="en-US" altLang="ja-JP" sz="1600" b="0" i="0" u="none" strike="noStrike" dirty="0">
                        <a:ln cmpd="dbl">
                          <a:solidFill>
                            <a:schemeClr val="tx1"/>
                          </a:solidFill>
                        </a:ln>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２５</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２５</a:t>
                      </a:r>
                      <a:endParaRPr lang="en-US" altLang="ja-JP"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23591">
                <a:tc>
                  <a:txBody>
                    <a:bodyPr/>
                    <a:lstStyle/>
                    <a:p>
                      <a:pPr marL="0" algn="ctr" rtl="0" eaLnBrk="1" fontAlgn="ctr" latinLnBrk="0" hangingPunct="1"/>
                      <a:r>
                        <a:rPr kumimoji="1" lang="ja-JP" altLang="en-US" sz="1600" u="none" strike="noStrike" kern="1200" dirty="0" smtClean="0">
                          <a:solidFill>
                            <a:schemeClr val="dk1"/>
                          </a:solidFill>
                          <a:effectLst/>
                          <a:latin typeface="Gill Sans MT 本文"/>
                          <a:ea typeface="+mn-ea"/>
                          <a:cs typeface="+mn-cs"/>
                        </a:rPr>
                        <a:t>・・・</a:t>
                      </a:r>
                      <a:endParaRPr kumimoji="1" lang="ja-JP" altLang="en-US" sz="1600" u="none" strike="noStrike" kern="1200" dirty="0">
                        <a:solidFill>
                          <a:schemeClr val="dk1"/>
                        </a:solidFill>
                        <a:effectLst/>
                        <a:latin typeface="Gill Sans MT 本文"/>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kumimoji="1" lang="ja-JP" altLang="en-US" sz="1600" u="none" strike="noStrike" kern="1200" dirty="0" smtClean="0">
                          <a:solidFill>
                            <a:schemeClr val="dk1"/>
                          </a:solidFill>
                          <a:effectLst/>
                          <a:latin typeface="Gill Sans MT 本文"/>
                          <a:ea typeface="+mn-ea"/>
                          <a:cs typeface="+mn-cs"/>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23591">
                <a:tc>
                  <a:txBody>
                    <a:bodyPr/>
                    <a:lstStyle/>
                    <a:p>
                      <a:pPr marL="0" algn="ctr" rtl="0" eaLnBrk="1" fontAlgn="ctr" latinLnBrk="0" hangingPunct="1"/>
                      <a:r>
                        <a:rPr kumimoji="1" lang="ja-JP" altLang="en-US" sz="1600" u="none" strike="noStrike" kern="1200" dirty="0" smtClean="0">
                          <a:solidFill>
                            <a:schemeClr val="dk1"/>
                          </a:solidFill>
                          <a:effectLst/>
                          <a:latin typeface="Gill Sans MT 本文"/>
                          <a:ea typeface="+mn-ea"/>
                          <a:cs typeface="+mn-cs"/>
                        </a:rPr>
                        <a:t>４３</a:t>
                      </a:r>
                      <a:endParaRPr kumimoji="1" lang="ja-JP" altLang="en-US" sz="1600" u="none" strike="noStrike" kern="1200" dirty="0">
                        <a:solidFill>
                          <a:schemeClr val="dk1"/>
                        </a:solidFill>
                        <a:effectLst/>
                        <a:latin typeface="Gill Sans MT 本文"/>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０</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０</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０</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０</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384616">
                <a:tc>
                  <a:txBody>
                    <a:bodyPr/>
                    <a:lstStyle/>
                    <a:p>
                      <a:pPr marL="0" algn="ctr" rtl="0" eaLnBrk="1" fontAlgn="ctr" latinLnBrk="0" hangingPunct="1"/>
                      <a:r>
                        <a:rPr kumimoji="1" lang="ja-JP" altLang="en-US" sz="1600" u="none" strike="noStrike" kern="1200" dirty="0" smtClean="0">
                          <a:solidFill>
                            <a:schemeClr val="dk1"/>
                          </a:solidFill>
                          <a:effectLst/>
                          <a:latin typeface="Gill Sans MT 本文"/>
                          <a:ea typeface="+mn-ea"/>
                          <a:cs typeface="+mn-cs"/>
                        </a:rPr>
                        <a:t>総合評価</a:t>
                      </a:r>
                      <a:endParaRPr kumimoji="1" lang="ja-JP" altLang="en-US" sz="1600" u="none" strike="noStrike" kern="1200" dirty="0">
                        <a:solidFill>
                          <a:schemeClr val="dk1"/>
                        </a:solidFill>
                        <a:effectLst/>
                        <a:latin typeface="Gill Sans MT 本文"/>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ja-JP" altLang="en-US" sz="1600" b="0" i="0" u="none" strike="noStrike" dirty="0">
                        <a:ln cmpd="dbl">
                          <a:solidFill>
                            <a:schemeClr val="tx1"/>
                          </a:solidFill>
                        </a:ln>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４７</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４７</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４７</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０</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３５</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15" name="正方形/長方形 14"/>
          <p:cNvSpPr/>
          <p:nvPr/>
        </p:nvSpPr>
        <p:spPr>
          <a:xfrm>
            <a:off x="1259632" y="5858108"/>
            <a:ext cx="7407200" cy="523220"/>
          </a:xfrm>
          <a:prstGeom prst="rect">
            <a:avLst/>
          </a:prstGeom>
          <a:noFill/>
        </p:spPr>
        <p:txBody>
          <a:bodyPr wrap="square" rtlCol="0">
            <a:spAutoFit/>
          </a:bodyPr>
          <a:lstStyle/>
          <a:p>
            <a:pPr marL="984250" indent="-984250"/>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各性能における評価点は、各評価項目に関係する全性能に対して、</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マトリクス評価点そのままを配賦している</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正方形/長方形 8"/>
          <p:cNvSpPr/>
          <p:nvPr/>
        </p:nvSpPr>
        <p:spPr>
          <a:xfrm>
            <a:off x="2267744" y="2999551"/>
            <a:ext cx="5030936" cy="307777"/>
          </a:xfrm>
          <a:prstGeom prst="rect">
            <a:avLst/>
          </a:prstGeom>
          <a:noFill/>
        </p:spPr>
        <p:txBody>
          <a:bodyPr wrap="square" rtlCol="0">
            <a:spAutoFit/>
          </a:bodyPr>
          <a:lstStyle/>
          <a:p>
            <a:pPr marL="984250" indent="-984250" algn="ct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～橋梁における評価事例～</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135928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４．更新判定フローの検討</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５）性能評価マトリクスによる評価方法（</a:t>
            </a:r>
            <a:r>
              <a:rPr lang="en-US" altLang="ja-JP" sz="2400" dirty="0" smtClean="0">
                <a:latin typeface="HGSｺﾞｼｯｸM" panose="020B0600000000000000" pitchFamily="50" charset="-128"/>
                <a:ea typeface="HGSｺﾞｼｯｸM" panose="020B0600000000000000" pitchFamily="50" charset="-128"/>
              </a:rPr>
              <a:t>3/3</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13" name="正方形/長方形 12"/>
          <p:cNvSpPr/>
          <p:nvPr/>
        </p:nvSpPr>
        <p:spPr>
          <a:xfrm>
            <a:off x="611560" y="1571308"/>
            <a:ext cx="8532440"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将来の計画的更新では、総合評価に加えて、</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安全性</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使用性</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復旧性</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第三者影響度</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耐久性</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の観点、橋梁の重要度等を踏まえた優先順位の検討が必要</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84250" indent="-984250"/>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複数</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橋梁において更新が必要となった場合</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、特</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に</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安全性</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の評価点が高い</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橋梁から優先的に更新</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実施する考え方も想定される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3429687949"/>
              </p:ext>
            </p:extLst>
          </p:nvPr>
        </p:nvGraphicFramePr>
        <p:xfrm>
          <a:off x="1089254" y="3822370"/>
          <a:ext cx="7344817" cy="1910886"/>
        </p:xfrm>
        <a:graphic>
          <a:graphicData uri="http://schemas.openxmlformats.org/drawingml/2006/table">
            <a:tbl>
              <a:tblPr firstRow="1" bandRow="1">
                <a:tableStyleId>{5C22544A-7EE6-4342-B048-85BDC9FD1C3A}</a:tableStyleId>
              </a:tblPr>
              <a:tblGrid>
                <a:gridCol w="816091"/>
                <a:gridCol w="816091"/>
                <a:gridCol w="816091"/>
                <a:gridCol w="816091"/>
                <a:gridCol w="816091"/>
                <a:gridCol w="816091"/>
                <a:gridCol w="816091"/>
                <a:gridCol w="904970"/>
                <a:gridCol w="727210"/>
              </a:tblGrid>
              <a:tr h="234026">
                <a:tc rowSpan="2">
                  <a:txBody>
                    <a:bodyPr/>
                    <a:lstStyle/>
                    <a:p>
                      <a:pPr algn="ctr" fontAlgn="ctr"/>
                      <a:r>
                        <a:rPr lang="ja-JP" altLang="en-US" sz="1600" u="none" strike="noStrike" dirty="0">
                          <a:effectLst/>
                        </a:rPr>
                        <a:t>橋梁名</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rowSpan="2">
                  <a:txBody>
                    <a:bodyPr/>
                    <a:lstStyle/>
                    <a:p>
                      <a:pPr algn="ctr" fontAlgn="ctr"/>
                      <a:r>
                        <a:rPr lang="ja-JP" altLang="en-US" sz="1600" u="none" strike="noStrike" dirty="0" smtClean="0">
                          <a:effectLst/>
                        </a:rPr>
                        <a:t>総合</a:t>
                      </a:r>
                      <a:endParaRPr lang="en-US" altLang="ja-JP" sz="1600" u="none" strike="noStrike" dirty="0" smtClean="0">
                        <a:effectLst/>
                      </a:endParaRPr>
                    </a:p>
                    <a:p>
                      <a:pPr algn="ctr" fontAlgn="ctr"/>
                      <a:r>
                        <a:rPr lang="ja-JP" altLang="en-US" sz="1600" b="0" i="0" u="none" strike="noStrike" dirty="0" smtClean="0">
                          <a:solidFill>
                            <a:schemeClr val="bg1"/>
                          </a:solidFill>
                          <a:effectLst/>
                          <a:latin typeface="ＭＳ Ｐゴシック" panose="020B0600070205080204" pitchFamily="50" charset="-128"/>
                          <a:ea typeface="ＭＳ Ｐゴシック" panose="020B0600070205080204" pitchFamily="50" charset="-128"/>
                        </a:rPr>
                        <a:t>評価</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R w="12700" cmpd="sng">
                      <a:noFill/>
                    </a:lnR>
                  </a:tcPr>
                </a:tc>
                <a:tc gridSpan="5">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mpd="sng">
                      <a:noFill/>
                    </a:lnL>
                    <a:lnB w="28575" cap="flat" cmpd="sng" algn="ctr">
                      <a:solidFill>
                        <a:schemeClr val="bg1"/>
                      </a:solidFill>
                      <a:prstDash val="solid"/>
                      <a:round/>
                      <a:headEnd type="none" w="med" len="med"/>
                      <a:tailEnd type="none" w="med" len="med"/>
                    </a:lnB>
                  </a:tcPr>
                </a:tc>
                <a:tc h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bg1"/>
                      </a:solidFill>
                      <a:prstDash val="solid"/>
                      <a:round/>
                      <a:headEnd type="none" w="med" len="med"/>
                      <a:tailEnd type="none" w="med" len="med"/>
                    </a:lnB>
                  </a:tcPr>
                </a:tc>
                <a:tc h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bg1"/>
                      </a:solidFill>
                      <a:prstDash val="solid"/>
                      <a:round/>
                      <a:headEnd type="none" w="med" len="med"/>
                      <a:tailEnd type="none" w="med" len="med"/>
                    </a:lnB>
                  </a:tcPr>
                </a:tc>
                <a:tc h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bg1"/>
                      </a:solidFill>
                      <a:prstDash val="solid"/>
                      <a:round/>
                      <a:headEnd type="none" w="med" len="med"/>
                      <a:tailEnd type="none" w="med" len="med"/>
                    </a:lnB>
                  </a:tcPr>
                </a:tc>
                <a:tc h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bg1"/>
                      </a:solidFill>
                      <a:prstDash val="solid"/>
                      <a:round/>
                      <a:headEnd type="none" w="med" len="med"/>
                      <a:tailEnd type="none" w="med" len="med"/>
                    </a:lnB>
                  </a:tcPr>
                </a:tc>
                <a:tc rowSpan="2">
                  <a:txBody>
                    <a:bodyPr/>
                    <a:lstStyle/>
                    <a:p>
                      <a:pPr algn="ctr" fontAlgn="ctr"/>
                      <a:r>
                        <a:rPr lang="ja-JP" altLang="en-US" sz="1600" u="none" strike="noStrike" dirty="0">
                          <a:effectLst/>
                        </a:rPr>
                        <a:t>検討対象</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rowSpan="2">
                  <a:txBody>
                    <a:bodyPr/>
                    <a:lstStyle/>
                    <a:p>
                      <a:pPr algn="ctr" fontAlgn="ctr"/>
                      <a:r>
                        <a:rPr lang="ja-JP" altLang="en-US" sz="1600" u="none" strike="noStrike" dirty="0">
                          <a:effectLst/>
                        </a:rPr>
                        <a:t>優先度</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34026">
                <a:tc vMerge="1">
                  <a:txBody>
                    <a:bodyPr/>
                    <a:lstStyle/>
                    <a:p>
                      <a:endParaRPr kumimoji="1" lang="ja-JP" altLang="en-US"/>
                    </a:p>
                  </a:txBody>
                  <a:tcPr/>
                </a:tc>
                <a:tc vMerge="1">
                  <a:txBody>
                    <a:bodyPr/>
                    <a:lstStyle/>
                    <a:p>
                      <a:pPr algn="ctr"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ctr" fontAlgn="ctr"/>
                      <a:r>
                        <a:rPr lang="ja-JP" altLang="en-US" sz="1600" u="none" strike="noStrike" dirty="0">
                          <a:effectLst/>
                        </a:rPr>
                        <a:t>安全性</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ctr" fontAlgn="ctr"/>
                      <a:r>
                        <a:rPr lang="ja-JP" altLang="en-US" sz="1600" u="none" strike="noStrike" dirty="0">
                          <a:effectLst/>
                        </a:rPr>
                        <a:t>使用性</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ctr" fontAlgn="ctr"/>
                      <a:r>
                        <a:rPr lang="ja-JP" altLang="en-US" sz="1600" u="none" strike="noStrike" dirty="0">
                          <a:effectLst/>
                        </a:rPr>
                        <a:t>復旧性</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ctr" fontAlgn="ctr"/>
                      <a:r>
                        <a:rPr lang="ja-JP" altLang="en-US" sz="1600" u="none" strike="noStrike" dirty="0">
                          <a:effectLst/>
                        </a:rPr>
                        <a:t>第三者</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ctr" fontAlgn="ctr"/>
                      <a:r>
                        <a:rPr lang="ja-JP" altLang="en-US" sz="1600" u="none" strike="noStrike" dirty="0">
                          <a:effectLst/>
                        </a:rPr>
                        <a:t>耐久性</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bg1"/>
                      </a:solidFill>
                      <a:prstDash val="solid"/>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tr>
              <a:tr h="468052">
                <a:tc>
                  <a:txBody>
                    <a:bodyPr/>
                    <a:lstStyle/>
                    <a:p>
                      <a:pPr algn="ctr" fontAlgn="ctr"/>
                      <a:r>
                        <a:rPr lang="en-US" sz="1600" u="none" strike="noStrike">
                          <a:effectLst/>
                        </a:rPr>
                        <a:t>A</a:t>
                      </a:r>
                      <a:r>
                        <a:rPr lang="ja-JP" altLang="en-US" sz="1600" u="none" strike="noStrike">
                          <a:effectLst/>
                        </a:rPr>
                        <a:t>橋</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60</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20</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a:effectLst/>
                        </a:rPr>
                        <a:t>20</a:t>
                      </a:r>
                      <a:endParaRPr lang="en-US" altLang="ja-JP"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30</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20</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a:effectLst/>
                        </a:rPr>
                        <a:t>50</a:t>
                      </a:r>
                      <a:endParaRPr lang="en-US" altLang="ja-JP"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600" u="none" strike="noStrike">
                          <a:effectLst/>
                        </a:rPr>
                        <a:t>○</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a:effectLst/>
                        </a:rPr>
                        <a:t>2</a:t>
                      </a:r>
                      <a:endParaRPr lang="en-US" altLang="ja-JP"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68052">
                <a:tc>
                  <a:txBody>
                    <a:bodyPr/>
                    <a:lstStyle/>
                    <a:p>
                      <a:pPr algn="ctr" fontAlgn="ctr"/>
                      <a:r>
                        <a:rPr lang="en-US" sz="1600" u="none" strike="noStrike" dirty="0">
                          <a:effectLst/>
                        </a:rPr>
                        <a:t>B</a:t>
                      </a:r>
                      <a:r>
                        <a:rPr lang="ja-JP" altLang="en-US" sz="1600" u="none" strike="noStrike" dirty="0">
                          <a:effectLst/>
                        </a:rPr>
                        <a:t>橋</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55</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50</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20</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20</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20</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45</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600" u="none" strike="noStrike" dirty="0">
                          <a:effectLst/>
                        </a:rPr>
                        <a:t>○</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1</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68052">
                <a:tc>
                  <a:txBody>
                    <a:bodyPr/>
                    <a:lstStyle/>
                    <a:p>
                      <a:pPr algn="ctr" fontAlgn="ctr"/>
                      <a:r>
                        <a:rPr lang="en-US" sz="1600" u="none" strike="noStrike">
                          <a:effectLst/>
                        </a:rPr>
                        <a:t>C</a:t>
                      </a:r>
                      <a:r>
                        <a:rPr lang="ja-JP" altLang="en-US" sz="1600" u="none" strike="noStrike">
                          <a:effectLst/>
                        </a:rPr>
                        <a:t>橋</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a:effectLst/>
                        </a:rPr>
                        <a:t>40</a:t>
                      </a:r>
                      <a:endParaRPr lang="en-US" altLang="ja-JP"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a:effectLst/>
                        </a:rPr>
                        <a:t>10</a:t>
                      </a:r>
                      <a:endParaRPr lang="en-US" altLang="ja-JP"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a:effectLst/>
                        </a:rPr>
                        <a:t>10</a:t>
                      </a:r>
                      <a:endParaRPr lang="en-US" altLang="ja-JP"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a:effectLst/>
                        </a:rPr>
                        <a:t>20</a:t>
                      </a:r>
                      <a:endParaRPr lang="en-US" altLang="ja-JP"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a:effectLst/>
                        </a:rPr>
                        <a:t>10</a:t>
                      </a:r>
                      <a:endParaRPr lang="en-US" altLang="ja-JP"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a:effectLst/>
                        </a:rPr>
                        <a:t>35</a:t>
                      </a:r>
                      <a:endParaRPr lang="en-US" altLang="ja-JP"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600" u="none" strike="noStrike" dirty="0">
                          <a:effectLst/>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sp>
        <p:nvSpPr>
          <p:cNvPr id="5" name="正方形/長方形 4"/>
          <p:cNvSpPr/>
          <p:nvPr/>
        </p:nvSpPr>
        <p:spPr>
          <a:xfrm>
            <a:off x="2726966" y="4775821"/>
            <a:ext cx="792088"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68344" y="4776946"/>
            <a:ext cx="792088"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241382" y="3462330"/>
            <a:ext cx="5400600" cy="369332"/>
          </a:xfrm>
          <a:prstGeom prst="rect">
            <a:avLst/>
          </a:prstGeom>
          <a:noFill/>
        </p:spPr>
        <p:txBody>
          <a:bodyPr wrap="square" rtlCol="0">
            <a:spAutoFit/>
          </a:bodyPr>
          <a:lstStyle/>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計画的更新における優先順位の考え方（例）</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39147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17" name="テキスト ボックス 16"/>
          <p:cNvSpPr txBox="1"/>
          <p:nvPr/>
        </p:nvSpPr>
        <p:spPr>
          <a:xfrm>
            <a:off x="1086768" y="1087621"/>
            <a:ext cx="6912768" cy="5293757"/>
          </a:xfrm>
          <a:prstGeom prst="rect">
            <a:avLst/>
          </a:prstGeom>
          <a:noFill/>
        </p:spPr>
        <p:txBody>
          <a:bodyPr wrap="square" rtlCol="0">
            <a:spAutoFit/>
          </a:bodyPr>
          <a:lstStyle/>
          <a:p>
            <a:r>
              <a:rPr lang="ja-JP" altLang="en-US" sz="3200" dirty="0" smtClean="0">
                <a:latin typeface="HGSｺﾞｼｯｸM" panose="020B0600000000000000" pitchFamily="50" charset="-128"/>
                <a:ea typeface="HGSｺﾞｼｯｸM" panose="020B0600000000000000" pitchFamily="50" charset="-128"/>
              </a:rPr>
              <a:t>１．更新事業の概要</a:t>
            </a:r>
            <a:endParaRPr lang="en-US" altLang="ja-JP" sz="3200" dirty="0" smtClean="0">
              <a:latin typeface="HGSｺﾞｼｯｸM" panose="020B0600000000000000" pitchFamily="50" charset="-128"/>
              <a:ea typeface="HGSｺﾞｼｯｸM" panose="020B0600000000000000" pitchFamily="50" charset="-128"/>
            </a:endParaRPr>
          </a:p>
          <a:p>
            <a:r>
              <a:rPr lang="ja-JP" altLang="en-US" sz="3200" dirty="0">
                <a:latin typeface="HGSｺﾞｼｯｸM" panose="020B0600000000000000" pitchFamily="50" charset="-128"/>
                <a:ea typeface="HGSｺﾞｼｯｸM" panose="020B0600000000000000" pitchFamily="50" charset="-128"/>
              </a:rPr>
              <a:t>２</a:t>
            </a:r>
            <a:r>
              <a:rPr lang="ja-JP" altLang="en-US" sz="3200" dirty="0" smtClean="0">
                <a:latin typeface="HGSｺﾞｼｯｸM" panose="020B0600000000000000" pitchFamily="50" charset="-128"/>
                <a:ea typeface="HGSｺﾞｼｯｸM" panose="020B0600000000000000" pitchFamily="50" charset="-128"/>
              </a:rPr>
              <a:t>．更新検討の概要</a:t>
            </a:r>
            <a:endParaRPr lang="en-US" altLang="ja-JP" sz="3200" dirty="0" smtClean="0">
              <a:latin typeface="HGSｺﾞｼｯｸM" panose="020B0600000000000000" pitchFamily="50" charset="-128"/>
              <a:ea typeface="HGSｺﾞｼｯｸM" panose="020B0600000000000000" pitchFamily="50" charset="-128"/>
            </a:endParaRPr>
          </a:p>
          <a:p>
            <a:r>
              <a:rPr lang="ja-JP" altLang="en-US" sz="3200" dirty="0">
                <a:latin typeface="HGSｺﾞｼｯｸM" panose="020B0600000000000000" pitchFamily="50" charset="-128"/>
                <a:ea typeface="HGSｺﾞｼｯｸM" panose="020B0600000000000000" pitchFamily="50" charset="-128"/>
              </a:rPr>
              <a:t>３</a:t>
            </a:r>
            <a:r>
              <a:rPr lang="ja-JP" altLang="en-US" sz="3200" dirty="0" smtClean="0">
                <a:latin typeface="HGSｺﾞｼｯｸM" panose="020B0600000000000000" pitchFamily="50" charset="-128"/>
                <a:ea typeface="HGSｺﾞｼｯｸM" panose="020B0600000000000000" pitchFamily="50" charset="-128"/>
              </a:rPr>
              <a:t>．用語の整理</a:t>
            </a:r>
            <a:endParaRPr lang="en-US" altLang="ja-JP" sz="3200" dirty="0" smtClean="0">
              <a:latin typeface="HGSｺﾞｼｯｸM" panose="020B0600000000000000" pitchFamily="50" charset="-128"/>
              <a:ea typeface="HGSｺﾞｼｯｸM" panose="020B0600000000000000" pitchFamily="50" charset="-128"/>
            </a:endParaRPr>
          </a:p>
          <a:p>
            <a:r>
              <a:rPr lang="ja-JP" altLang="en-US" sz="3200" dirty="0">
                <a:latin typeface="HGSｺﾞｼｯｸM" panose="020B0600000000000000" pitchFamily="50" charset="-128"/>
                <a:ea typeface="HGSｺﾞｼｯｸM" panose="020B0600000000000000" pitchFamily="50" charset="-128"/>
              </a:rPr>
              <a:t>４</a:t>
            </a:r>
            <a:r>
              <a:rPr lang="ja-JP" altLang="en-US" sz="3200" dirty="0" smtClean="0">
                <a:latin typeface="HGSｺﾞｼｯｸM" panose="020B0600000000000000" pitchFamily="50" charset="-128"/>
                <a:ea typeface="HGSｺﾞｼｯｸM" panose="020B0600000000000000" pitchFamily="50" charset="-128"/>
              </a:rPr>
              <a:t>．</a:t>
            </a:r>
            <a:r>
              <a:rPr lang="ja-JP" altLang="en-US" sz="3200" dirty="0">
                <a:latin typeface="HGSｺﾞｼｯｸM" panose="020B0600000000000000" pitchFamily="50" charset="-128"/>
                <a:ea typeface="HGSｺﾞｼｯｸM" panose="020B0600000000000000" pitchFamily="50" charset="-128"/>
              </a:rPr>
              <a:t>更新判定フローの検討</a:t>
            </a:r>
            <a:endParaRPr lang="en-US" altLang="ja-JP" sz="3200" dirty="0" smtClean="0">
              <a:latin typeface="HGSｺﾞｼｯｸM" panose="020B0600000000000000" pitchFamily="50" charset="-128"/>
              <a:ea typeface="HGSｺﾞｼｯｸM" panose="020B0600000000000000" pitchFamily="50" charset="-128"/>
            </a:endParaRPr>
          </a:p>
          <a:p>
            <a:r>
              <a:rPr lang="ja-JP" altLang="en-US" sz="3200" dirty="0" smtClean="0">
                <a:latin typeface="HGSｺﾞｼｯｸM" panose="020B0600000000000000" pitchFamily="50" charset="-128"/>
                <a:ea typeface="HGSｺﾞｼｯｸM" panose="020B0600000000000000" pitchFamily="50" charset="-128"/>
              </a:rPr>
              <a:t>５．更新判定フローによる照査</a:t>
            </a:r>
            <a:endParaRPr lang="en-US" altLang="ja-JP" sz="3200" dirty="0" smtClean="0">
              <a:latin typeface="HGSｺﾞｼｯｸM" panose="020B0600000000000000" pitchFamily="50" charset="-128"/>
              <a:ea typeface="HGSｺﾞｼｯｸM" panose="020B0600000000000000" pitchFamily="50" charset="-128"/>
            </a:endParaRPr>
          </a:p>
          <a:p>
            <a:r>
              <a:rPr lang="ja-JP" altLang="en-US" sz="3200" dirty="0" smtClean="0">
                <a:latin typeface="HGSｺﾞｼｯｸM" panose="020B0600000000000000" pitchFamily="50" charset="-128"/>
                <a:ea typeface="HGSｺﾞｼｯｸM" panose="020B0600000000000000" pitchFamily="50" charset="-128"/>
              </a:rPr>
              <a:t>６．更新判定フローの閾値の検討</a:t>
            </a:r>
            <a:endParaRPr lang="en-US" altLang="ja-JP" sz="3200" dirty="0" smtClean="0">
              <a:latin typeface="HGSｺﾞｼｯｸM" panose="020B0600000000000000" pitchFamily="50" charset="-128"/>
              <a:ea typeface="HGSｺﾞｼｯｸM" panose="020B0600000000000000" pitchFamily="50" charset="-128"/>
            </a:endParaRPr>
          </a:p>
          <a:p>
            <a:endParaRPr lang="en-US" altLang="ja-JP" dirty="0" smtClean="0">
              <a:latin typeface="HGSｺﾞｼｯｸM" panose="020B0600000000000000" pitchFamily="50" charset="-128"/>
              <a:ea typeface="HGSｺﾞｼｯｸM" panose="020B0600000000000000" pitchFamily="50" charset="-128"/>
            </a:endParaRPr>
          </a:p>
          <a:p>
            <a:r>
              <a:rPr lang="ja-JP" altLang="en-US" sz="3200" dirty="0" smtClean="0">
                <a:latin typeface="HGSｺﾞｼｯｸM" panose="020B0600000000000000" pitchFamily="50" charset="-128"/>
                <a:ea typeface="HGSｺﾞｼｯｸM" panose="020B0600000000000000" pitchFamily="50" charset="-128"/>
              </a:rPr>
              <a:t>７．将来判定橋梁の抽出</a:t>
            </a:r>
            <a:endParaRPr lang="en-US" altLang="ja-JP" sz="3200" dirty="0" smtClean="0">
              <a:latin typeface="HGSｺﾞｼｯｸM" panose="020B0600000000000000" pitchFamily="50" charset="-128"/>
              <a:ea typeface="HGSｺﾞｼｯｸM" panose="020B0600000000000000" pitchFamily="50" charset="-128"/>
            </a:endParaRPr>
          </a:p>
          <a:p>
            <a:r>
              <a:rPr lang="ja-JP" altLang="en-US" sz="3200" dirty="0" smtClean="0">
                <a:latin typeface="HGSｺﾞｼｯｸM" panose="020B0600000000000000" pitchFamily="50" charset="-128"/>
                <a:ea typeface="HGSｺﾞｼｯｸM" panose="020B0600000000000000" pitchFamily="50" charset="-128"/>
              </a:rPr>
              <a:t>８．個別橋梁の更新判定</a:t>
            </a:r>
            <a:endParaRPr lang="en-US" altLang="ja-JP" sz="3200" dirty="0" smtClean="0">
              <a:latin typeface="HGSｺﾞｼｯｸM" panose="020B0600000000000000" pitchFamily="50" charset="-128"/>
              <a:ea typeface="HGSｺﾞｼｯｸM" panose="020B0600000000000000" pitchFamily="50" charset="-128"/>
            </a:endParaRPr>
          </a:p>
          <a:p>
            <a:r>
              <a:rPr lang="ja-JP" altLang="en-US" sz="3200" dirty="0">
                <a:latin typeface="HGSｺﾞｼｯｸM" panose="020B0600000000000000" pitchFamily="50" charset="-128"/>
                <a:ea typeface="HGSｺﾞｼｯｸM" panose="020B0600000000000000" pitchFamily="50" charset="-128"/>
              </a:rPr>
              <a:t>９</a:t>
            </a:r>
            <a:r>
              <a:rPr lang="ja-JP" altLang="en-US" sz="3200" dirty="0" smtClean="0">
                <a:latin typeface="HGSｺﾞｼｯｸM" panose="020B0600000000000000" pitchFamily="50" charset="-128"/>
                <a:ea typeface="HGSｺﾞｼｯｸM" panose="020B0600000000000000" pitchFamily="50" charset="-128"/>
              </a:rPr>
              <a:t>．更新判定橋梁の優先度</a:t>
            </a:r>
            <a:endParaRPr lang="en-US" altLang="ja-JP" sz="3200" dirty="0" smtClean="0">
              <a:latin typeface="HGSｺﾞｼｯｸM" panose="020B0600000000000000" pitchFamily="50" charset="-128"/>
              <a:ea typeface="HGSｺﾞｼｯｸM" panose="020B0600000000000000" pitchFamily="50" charset="-128"/>
            </a:endParaRPr>
          </a:p>
          <a:p>
            <a:r>
              <a:rPr lang="en-US" altLang="ja-JP" sz="3200" dirty="0" smtClean="0">
                <a:latin typeface="HGSｺﾞｼｯｸM" panose="020B0600000000000000" pitchFamily="50" charset="-128"/>
                <a:ea typeface="HGSｺﾞｼｯｸM" panose="020B0600000000000000" pitchFamily="50" charset="-128"/>
              </a:rPr>
              <a:t>10</a:t>
            </a:r>
            <a:r>
              <a:rPr lang="ja-JP" altLang="en-US" sz="3200" dirty="0" err="1" smtClean="0">
                <a:latin typeface="HGSｺﾞｼｯｸM" panose="020B0600000000000000" pitchFamily="50" charset="-128"/>
                <a:ea typeface="HGSｺﾞｼｯｸM" panose="020B0600000000000000" pitchFamily="50" charset="-128"/>
              </a:rPr>
              <a:t>．</a:t>
            </a:r>
            <a:r>
              <a:rPr lang="ja-JP" altLang="en-US" sz="3200" dirty="0" smtClean="0">
                <a:latin typeface="HGSｺﾞｼｯｸM" panose="020B0600000000000000" pitchFamily="50" charset="-128"/>
                <a:ea typeface="HGSｺﾞｼｯｸM" panose="020B0600000000000000" pitchFamily="50" charset="-128"/>
              </a:rPr>
              <a:t>検討結果</a:t>
            </a:r>
            <a:endParaRPr lang="ja-JP" altLang="en-US" sz="32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a:t>
            </a:fld>
            <a:endParaRPr kumimoji="1" lang="ja-JP" altLang="en-US"/>
          </a:p>
        </p:txBody>
      </p:sp>
      <p:sp>
        <p:nvSpPr>
          <p:cNvPr id="2" name="テキスト ボックス 1"/>
          <p:cNvSpPr txBox="1"/>
          <p:nvPr/>
        </p:nvSpPr>
        <p:spPr>
          <a:xfrm>
            <a:off x="1833369" y="4005064"/>
            <a:ext cx="3877985" cy="461665"/>
          </a:xfrm>
          <a:prstGeom prst="rect">
            <a:avLst/>
          </a:prstGeom>
          <a:noFill/>
        </p:spPr>
        <p:txBody>
          <a:bodyPr wrap="none" rtlCol="0">
            <a:spAutoFit/>
          </a:bodyPr>
          <a:lstStyle/>
          <a:p>
            <a:r>
              <a:rPr lang="ja-JP" altLang="en-US" sz="2400" dirty="0">
                <a:latin typeface="HGSｺﾞｼｯｸM" panose="020B0600000000000000" pitchFamily="50" charset="-128"/>
                <a:ea typeface="HGSｺﾞｼｯｸM" panose="020B0600000000000000" pitchFamily="50" charset="-128"/>
              </a:rPr>
              <a:t>（検討モデル橋梁の抽出）</a:t>
            </a:r>
            <a:endParaRPr lang="en-US" altLang="ja-JP" sz="2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754013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５．更新判定フローによる照査</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１）照査すべき事項</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154238940"/>
              </p:ext>
            </p:extLst>
          </p:nvPr>
        </p:nvGraphicFramePr>
        <p:xfrm>
          <a:off x="827584" y="1665697"/>
          <a:ext cx="4032448" cy="4272024"/>
        </p:xfrm>
        <a:graphic>
          <a:graphicData uri="http://schemas.openxmlformats.org/drawingml/2006/table">
            <a:tbl>
              <a:tblPr/>
              <a:tblGrid>
                <a:gridCol w="316630"/>
                <a:gridCol w="1495773"/>
                <a:gridCol w="802982"/>
                <a:gridCol w="696984"/>
                <a:gridCol w="720079"/>
              </a:tblGrid>
              <a:tr h="436772">
                <a:tc>
                  <a:txBody>
                    <a:bodyPr/>
                    <a:lstStyle/>
                    <a:p>
                      <a:endParaRPr kumimoji="1" lang="ja-JP" altLang="en-US" dirty="0"/>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項目</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smtClean="0"/>
                        <a:t>対象橋梁数（橋）</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YES</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NO</a:t>
                      </a:r>
                      <a:endParaRPr kumimoji="1" lang="ja-JP" altLang="en-US" sz="1600" dirty="0"/>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4852">
                <a:tc>
                  <a:txBody>
                    <a:bodyPr/>
                    <a:lstStyle/>
                    <a:p>
                      <a:r>
                        <a:rPr kumimoji="1" lang="en-US" altLang="ja-JP" dirty="0" smtClean="0"/>
                        <a:t>a</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架替事業計画の対象</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latin typeface="+mn-ea"/>
                          <a:ea typeface="+mn-ea"/>
                        </a:rPr>
                        <a:t>２２１</a:t>
                      </a:r>
                      <a:r>
                        <a:rPr kumimoji="1" lang="ja-JP" altLang="en-US" sz="1400" dirty="0" smtClean="0"/>
                        <a:t>７</a:t>
                      </a:r>
                      <a:endParaRPr kumimoji="1" lang="ja-JP" altLang="en-US" sz="1400" dirty="0" smtClean="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０</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latin typeface="+mn-ea"/>
                          <a:ea typeface="+mn-ea"/>
                        </a:rPr>
                        <a:t>２２１</a:t>
                      </a:r>
                      <a:r>
                        <a:rPr kumimoji="1" lang="ja-JP" altLang="en-US" sz="1400" dirty="0" smtClean="0"/>
                        <a:t>７</a:t>
                      </a:r>
                      <a:endParaRPr kumimoji="1" lang="ja-JP" altLang="en-US" sz="1400" dirty="0" smtClean="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4852">
                <a:tc>
                  <a:txBody>
                    <a:bodyPr/>
                    <a:lstStyle/>
                    <a:p>
                      <a:r>
                        <a:rPr kumimoji="1" lang="en-US" altLang="ja-JP" dirty="0" smtClean="0"/>
                        <a:t>b</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健全度７０点以上</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latin typeface="+mn-ea"/>
                          <a:ea typeface="+mn-ea"/>
                        </a:rPr>
                        <a:t>２２１</a:t>
                      </a:r>
                      <a:r>
                        <a:rPr kumimoji="1" lang="ja-JP" altLang="en-US" sz="1400" dirty="0" smtClean="0"/>
                        <a:t>７</a:t>
                      </a:r>
                      <a:endParaRPr kumimoji="1" lang="ja-JP" altLang="en-US" sz="1400" dirty="0" smtClean="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１６７４</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５４３</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4852">
                <a:tc>
                  <a:txBody>
                    <a:bodyPr/>
                    <a:lstStyle/>
                    <a:p>
                      <a:r>
                        <a:rPr kumimoji="1" lang="en-US" altLang="ja-JP" dirty="0" smtClean="0"/>
                        <a:t>c</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大型車交通量１方向１車線</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５４３</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２４８</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２９５</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4852">
                <a:tc>
                  <a:txBody>
                    <a:bodyPr/>
                    <a:lstStyle/>
                    <a:p>
                      <a:r>
                        <a:rPr kumimoji="1" lang="en-US" altLang="ja-JP" dirty="0" smtClean="0"/>
                        <a:t>d</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Ｈ８道示以降の設計</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２９５</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８</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２８７</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4852">
                <a:tc>
                  <a:txBody>
                    <a:bodyPr/>
                    <a:lstStyle/>
                    <a:p>
                      <a:r>
                        <a:rPr kumimoji="1" lang="en-US" altLang="ja-JP" dirty="0" smtClean="0"/>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耐荷力照査・補強済</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２８７</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２２４</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６３</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4852">
                <a:tc>
                  <a:txBody>
                    <a:bodyPr/>
                    <a:lstStyle/>
                    <a:p>
                      <a:r>
                        <a:rPr kumimoji="1" lang="en-US" altLang="ja-JP" dirty="0" smtClean="0"/>
                        <a:t>f</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照査</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６３</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５５</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３</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4852">
                <a:tc>
                  <a:txBody>
                    <a:bodyPr/>
                    <a:lstStyle/>
                    <a:p>
                      <a:r>
                        <a:rPr kumimoji="1" lang="en-US" altLang="ja-JP" dirty="0" smtClean="0"/>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kumimoji="1" lang="ja-JP" altLang="en-US" sz="1400" dirty="0" smtClean="0"/>
                        <a:t>通常の補修・補強で対応可能</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３</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３</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400" dirty="0" smtClean="0"/>
                        <a:t>　　０</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 name="図 4"/>
          <p:cNvPicPr>
            <a:picLocks noChangeAspect="1"/>
          </p:cNvPicPr>
          <p:nvPr/>
        </p:nvPicPr>
        <p:blipFill rotWithShape="1">
          <a:blip r:embed="rId2"/>
          <a:srcRect l="7895"/>
          <a:stretch/>
        </p:blipFill>
        <p:spPr>
          <a:xfrm>
            <a:off x="4896897" y="983327"/>
            <a:ext cx="4139599" cy="5512723"/>
          </a:xfrm>
          <a:prstGeom prst="rect">
            <a:avLst/>
          </a:prstGeom>
        </p:spPr>
      </p:pic>
      <p:sp>
        <p:nvSpPr>
          <p:cNvPr id="3" name="正方形/長方形 2"/>
          <p:cNvSpPr/>
          <p:nvPr/>
        </p:nvSpPr>
        <p:spPr>
          <a:xfrm>
            <a:off x="5398595" y="3975260"/>
            <a:ext cx="2169072" cy="9680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67667" y="4973106"/>
            <a:ext cx="1374094" cy="400110"/>
          </a:xfrm>
          <a:prstGeom prst="rect">
            <a:avLst/>
          </a:prstGeom>
          <a:solidFill>
            <a:schemeClr val="bg1"/>
          </a:solidFill>
        </p:spPr>
        <p:txBody>
          <a:bodyPr wrap="none" rtlCol="0">
            <a:spAutoFit/>
          </a:bodyPr>
          <a:lstStyle/>
          <a:p>
            <a:pPr algn="ctr"/>
            <a:r>
              <a:rPr kumimoji="1" lang="en-US" altLang="ja-JP" sz="1000" dirty="0" smtClean="0">
                <a:solidFill>
                  <a:schemeClr val="bg1"/>
                </a:solidFill>
              </a:rPr>
              <a:t>H_</a:t>
            </a:r>
            <a:r>
              <a:rPr kumimoji="1" lang="ja-JP" altLang="en-US" sz="1000" dirty="0" smtClean="0">
                <a:solidFill>
                  <a:schemeClr val="bg1"/>
                </a:solidFill>
              </a:rPr>
              <a:t>性能評価マトリクス</a:t>
            </a:r>
            <a:endParaRPr kumimoji="1" lang="en-US" altLang="ja-JP" sz="1000" dirty="0" smtClean="0">
              <a:solidFill>
                <a:schemeClr val="bg1"/>
              </a:solidFill>
            </a:endParaRPr>
          </a:p>
          <a:p>
            <a:pPr algn="ctr"/>
            <a:r>
              <a:rPr lang="ja-JP" altLang="en-US" sz="1000" dirty="0">
                <a:solidFill>
                  <a:schemeClr val="bg1"/>
                </a:solidFill>
              </a:rPr>
              <a:t>に</a:t>
            </a:r>
            <a:r>
              <a:rPr lang="ja-JP" altLang="en-US" sz="1000" dirty="0" smtClean="0">
                <a:solidFill>
                  <a:schemeClr val="bg1"/>
                </a:solidFill>
              </a:rPr>
              <a:t>よる評価</a:t>
            </a:r>
            <a:endParaRPr kumimoji="1" lang="ja-JP" altLang="en-US" sz="1000" dirty="0">
              <a:solidFill>
                <a:schemeClr val="bg1"/>
              </a:solidFill>
            </a:endParaRPr>
          </a:p>
        </p:txBody>
      </p:sp>
      <p:sp>
        <p:nvSpPr>
          <p:cNvPr id="10" name="ひし形 9"/>
          <p:cNvSpPr/>
          <p:nvPr/>
        </p:nvSpPr>
        <p:spPr>
          <a:xfrm>
            <a:off x="7457192" y="4983233"/>
            <a:ext cx="1564030" cy="342354"/>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574079" y="4973106"/>
            <a:ext cx="1361271" cy="400110"/>
          </a:xfrm>
          <a:prstGeom prst="rect">
            <a:avLst/>
          </a:prstGeom>
          <a:noFill/>
        </p:spPr>
        <p:txBody>
          <a:bodyPr wrap="none" rtlCol="0">
            <a:spAutoFit/>
          </a:bodyPr>
          <a:lstStyle/>
          <a:p>
            <a:pPr algn="ctr"/>
            <a:r>
              <a:rPr lang="ja-JP" altLang="en-US" sz="1000" dirty="0" err="1" smtClean="0"/>
              <a:t>ｈ</a:t>
            </a:r>
            <a:r>
              <a:rPr kumimoji="1" lang="en-US" altLang="ja-JP" sz="1000" dirty="0" smtClean="0"/>
              <a:t>_</a:t>
            </a:r>
            <a:r>
              <a:rPr kumimoji="1" lang="ja-JP" altLang="en-US" sz="1000" dirty="0" smtClean="0"/>
              <a:t>性能評価マトリクス</a:t>
            </a:r>
            <a:endParaRPr kumimoji="1" lang="en-US" altLang="ja-JP" sz="1000" dirty="0" smtClean="0"/>
          </a:p>
          <a:p>
            <a:pPr algn="ctr"/>
            <a:r>
              <a:rPr lang="ja-JP" altLang="en-US" sz="1000" dirty="0"/>
              <a:t>に</a:t>
            </a:r>
            <a:r>
              <a:rPr lang="ja-JP" altLang="en-US" sz="1000" dirty="0" smtClean="0"/>
              <a:t>よる評価</a:t>
            </a:r>
            <a:endParaRPr kumimoji="1" lang="ja-JP" altLang="en-US" sz="1000" dirty="0"/>
          </a:p>
        </p:txBody>
      </p:sp>
      <p:sp>
        <p:nvSpPr>
          <p:cNvPr id="12" name="テキスト ボックス 11"/>
          <p:cNvSpPr txBox="1"/>
          <p:nvPr/>
        </p:nvSpPr>
        <p:spPr>
          <a:xfrm>
            <a:off x="7983970" y="5547036"/>
            <a:ext cx="538609" cy="161583"/>
          </a:xfrm>
          <a:prstGeom prst="rect">
            <a:avLst/>
          </a:prstGeom>
          <a:solidFill>
            <a:schemeClr val="bg1"/>
          </a:solidFill>
        </p:spPr>
        <p:txBody>
          <a:bodyPr wrap="none" lIns="0" tIns="0" rIns="0" bIns="0" rtlCol="0">
            <a:spAutoFit/>
          </a:bodyPr>
          <a:lstStyle/>
          <a:p>
            <a:r>
              <a:rPr kumimoji="1" lang="ja-JP" altLang="en-US" sz="1050" dirty="0" smtClean="0"/>
              <a:t>通常管理</a:t>
            </a:r>
            <a:endParaRPr kumimoji="1" lang="ja-JP" altLang="en-US" sz="1050" dirty="0"/>
          </a:p>
        </p:txBody>
      </p:sp>
    </p:spTree>
    <p:extLst>
      <p:ext uri="{BB962C8B-B14F-4D97-AF65-F5344CB8AC3E}">
        <p14:creationId xmlns:p14="http://schemas.microsoft.com/office/powerpoint/2010/main" val="1322862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５．更新判定フローによる照査</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２）耐荷力照査（</a:t>
            </a:r>
            <a:r>
              <a:rPr lang="ja-JP" altLang="en-US" sz="2400" dirty="0">
                <a:latin typeface="HGSｺﾞｼｯｸM" panose="020B0600000000000000" pitchFamily="50" charset="-128"/>
                <a:ea typeface="HGSｺﾞｼｯｸM" panose="020B0600000000000000" pitchFamily="50" charset="-128"/>
              </a:rPr>
              <a:t>ｆ</a:t>
            </a:r>
            <a:r>
              <a:rPr lang="ja-JP" altLang="en-US" sz="2400" dirty="0" smtClean="0">
                <a:latin typeface="HGSｺﾞｼｯｸM" panose="020B0600000000000000" pitchFamily="50" charset="-128"/>
                <a:ea typeface="HGSｺﾞｼｯｸM" panose="020B0600000000000000" pitchFamily="50" charset="-128"/>
              </a:rPr>
              <a:t>）結果</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13" name="正方形/長方形 12"/>
          <p:cNvSpPr/>
          <p:nvPr/>
        </p:nvSpPr>
        <p:spPr>
          <a:xfrm>
            <a:off x="611560" y="1571308"/>
            <a:ext cx="7200800"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重さ指定道路（</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ｔ</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おいて、以下の</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橋で照査ＮＧ</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graphicFrame>
        <p:nvGraphicFramePr>
          <p:cNvPr id="12" name="表 11"/>
          <p:cNvGraphicFramePr>
            <a:graphicFrameLocks noGrp="1"/>
          </p:cNvGraphicFramePr>
          <p:nvPr>
            <p:extLst>
              <p:ext uri="{D42A27DB-BD31-4B8C-83A1-F6EECF244321}">
                <p14:modId xmlns:p14="http://schemas.microsoft.com/office/powerpoint/2010/main" val="3429626594"/>
              </p:ext>
            </p:extLst>
          </p:nvPr>
        </p:nvGraphicFramePr>
        <p:xfrm>
          <a:off x="897588" y="2470501"/>
          <a:ext cx="7490836" cy="3046731"/>
        </p:xfrm>
        <a:graphic>
          <a:graphicData uri="http://schemas.openxmlformats.org/drawingml/2006/table">
            <a:tbl>
              <a:tblPr firstRow="1" bandRow="1">
                <a:tableStyleId>{5C22544A-7EE6-4342-B048-85BDC9FD1C3A}</a:tableStyleId>
              </a:tblPr>
              <a:tblGrid>
                <a:gridCol w="1827764"/>
                <a:gridCol w="1846648"/>
                <a:gridCol w="1030242"/>
                <a:gridCol w="1302536"/>
                <a:gridCol w="1483646"/>
              </a:tblGrid>
              <a:tr h="738082">
                <a:tc>
                  <a:txBody>
                    <a:bodyPr/>
                    <a:lstStyle/>
                    <a:p>
                      <a:pPr algn="ctr" fontAlgn="ctr"/>
                      <a:r>
                        <a:rPr lang="ja-JP" altLang="en-US" sz="1800" b="0" i="0" u="none" strike="noStrike" baseline="0" dirty="0">
                          <a:effectLst/>
                          <a:latin typeface="ＭＳ Ｐゴシック" panose="020B0600070205080204" pitchFamily="50" charset="-128"/>
                          <a:ea typeface="+mn-ea"/>
                        </a:rPr>
                        <a:t>路線</a:t>
                      </a:r>
                      <a:endParaRPr lang="ja-JP"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ja-JP" altLang="en-US" sz="1800" b="0" i="0" u="none" strike="noStrike" baseline="0" dirty="0">
                          <a:effectLst/>
                          <a:latin typeface="ＭＳ Ｐゴシック" panose="020B0600070205080204" pitchFamily="50" charset="-128"/>
                          <a:ea typeface="+mn-ea"/>
                        </a:rPr>
                        <a:t>橋梁名</a:t>
                      </a:r>
                      <a:endParaRPr lang="ja-JP"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ja-JP" altLang="en-US" sz="1800" b="0" i="0" u="none" strike="noStrike" baseline="0" dirty="0">
                          <a:effectLst/>
                          <a:latin typeface="ＭＳ Ｐゴシック" panose="020B0600070205080204" pitchFamily="50" charset="-128"/>
                          <a:ea typeface="+mn-ea"/>
                        </a:rPr>
                        <a:t>橋</a:t>
                      </a:r>
                      <a:r>
                        <a:rPr lang="ja-JP" altLang="en-US" sz="1800" b="0" i="0" u="none" strike="noStrike" baseline="0" dirty="0" smtClean="0">
                          <a:effectLst/>
                          <a:latin typeface="ＭＳ Ｐゴシック" panose="020B0600070205080204" pitchFamily="50" charset="-128"/>
                          <a:ea typeface="+mn-ea"/>
                        </a:rPr>
                        <a:t>長</a:t>
                      </a:r>
                      <a:endParaRPr lang="en-US" altLang="ja-JP" sz="1800" b="0" i="0" u="none" strike="noStrike" baseline="0" dirty="0" smtClean="0">
                        <a:effectLst/>
                        <a:latin typeface="ＭＳ Ｐゴシック" panose="020B0600070205080204" pitchFamily="50" charset="-128"/>
                        <a:ea typeface="+mn-ea"/>
                      </a:endParaRPr>
                    </a:p>
                    <a:p>
                      <a:pPr algn="ctr" fontAlgn="ctr"/>
                      <a:r>
                        <a:rPr lang="en-US" altLang="ja-JP" sz="1800" b="0" i="0" u="none" strike="noStrike" baseline="0" dirty="0" smtClean="0">
                          <a:effectLst/>
                          <a:latin typeface="ＭＳ Ｐゴシック" panose="020B0600070205080204" pitchFamily="50" charset="-128"/>
                          <a:ea typeface="+mn-ea"/>
                        </a:rPr>
                        <a:t>(</a:t>
                      </a:r>
                      <a:r>
                        <a:rPr lang="en-US" sz="1800" b="0" i="0" u="none" strike="noStrike" baseline="0" dirty="0">
                          <a:effectLst/>
                          <a:latin typeface="ＭＳ Ｐゴシック" panose="020B0600070205080204" pitchFamily="50" charset="-128"/>
                          <a:ea typeface="+mn-ea"/>
                        </a:rPr>
                        <a:t>m)</a:t>
                      </a:r>
                      <a:endParaRPr 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zh-TW" altLang="en-US" sz="1800" b="0" i="0" u="none" strike="noStrike" baseline="0" dirty="0">
                          <a:solidFill>
                            <a:schemeClr val="bg1"/>
                          </a:solidFill>
                          <a:effectLst/>
                          <a:latin typeface="ＭＳ Ｐゴシック" panose="020B0600070205080204" pitchFamily="50" charset="-128"/>
                          <a:ea typeface="ＭＳ Ｐゴシック" panose="020B0600070205080204" pitchFamily="50" charset="-128"/>
                        </a:rPr>
                        <a:t>大型車</a:t>
                      </a:r>
                      <a:br>
                        <a:rPr lang="zh-TW" altLang="en-US" sz="1800" b="0" i="0" u="none" strike="noStrike" baseline="0" dirty="0">
                          <a:solidFill>
                            <a:schemeClr val="bg1"/>
                          </a:solidFill>
                          <a:effectLst/>
                          <a:latin typeface="ＭＳ Ｐゴシック" panose="020B0600070205080204" pitchFamily="50" charset="-128"/>
                          <a:ea typeface="ＭＳ Ｐゴシック" panose="020B0600070205080204" pitchFamily="50" charset="-128"/>
                        </a:rPr>
                      </a:br>
                      <a:r>
                        <a:rPr lang="zh-TW" altLang="en-US" sz="1800" b="0" i="0" u="none" strike="noStrike" baseline="0" dirty="0" smtClean="0">
                          <a:solidFill>
                            <a:schemeClr val="bg1"/>
                          </a:solidFill>
                          <a:effectLst/>
                          <a:latin typeface="ＭＳ Ｐゴシック" panose="020B0600070205080204" pitchFamily="50" charset="-128"/>
                          <a:ea typeface="ＭＳ Ｐゴシック" panose="020B0600070205080204" pitchFamily="50" charset="-128"/>
                        </a:rPr>
                        <a:t>交通量</a:t>
                      </a:r>
                      <a:endParaRPr lang="en-US" altLang="zh-TW" sz="1800" b="0" i="0" u="none" strike="noStrike" baseline="0" dirty="0" smtClean="0">
                        <a:solidFill>
                          <a:schemeClr val="bg1"/>
                        </a:solidFill>
                        <a:effectLst/>
                        <a:latin typeface="ＭＳ Ｐゴシック" panose="020B0600070205080204" pitchFamily="50" charset="-128"/>
                        <a:ea typeface="ＭＳ Ｐゴシック" panose="020B0600070205080204" pitchFamily="50" charset="-128"/>
                      </a:endParaRPr>
                    </a:p>
                    <a:p>
                      <a:pPr algn="ctr" fontAlgn="ctr"/>
                      <a:r>
                        <a:rPr lang="ja-JP" altLang="en-US" sz="1800" b="0" i="0" u="none" strike="noStrike" baseline="0" dirty="0" smtClean="0">
                          <a:solidFill>
                            <a:schemeClr val="bg1"/>
                          </a:solidFill>
                          <a:effectLst/>
                          <a:latin typeface="ＭＳ Ｐゴシック" panose="020B0600070205080204" pitchFamily="50" charset="-128"/>
                          <a:ea typeface="ＭＳ Ｐゴシック" panose="020B0600070205080204" pitchFamily="50" charset="-128"/>
                        </a:rPr>
                        <a:t>（台</a:t>
                      </a:r>
                      <a:r>
                        <a:rPr lang="en-US" altLang="ja-JP" sz="1800" b="0" i="0" u="none" strike="noStrike" baseline="0" dirty="0" smtClean="0">
                          <a:solidFill>
                            <a:schemeClr val="bg1"/>
                          </a:solidFill>
                          <a:effectLst/>
                          <a:latin typeface="ＭＳ Ｐゴシック" panose="020B0600070205080204" pitchFamily="50" charset="-128"/>
                          <a:ea typeface="ＭＳ Ｐゴシック" panose="020B0600070205080204" pitchFamily="50" charset="-128"/>
                        </a:rPr>
                        <a:t>/</a:t>
                      </a:r>
                      <a:r>
                        <a:rPr lang="ja-JP" altLang="en-US" sz="1800" b="0" i="0" u="none" strike="noStrike" baseline="0" dirty="0" smtClean="0">
                          <a:solidFill>
                            <a:schemeClr val="bg1"/>
                          </a:solidFill>
                          <a:effectLst/>
                          <a:latin typeface="ＭＳ Ｐゴシック" panose="020B0600070205080204" pitchFamily="50" charset="-128"/>
                          <a:ea typeface="ＭＳ Ｐゴシック" panose="020B0600070205080204" pitchFamily="50" charset="-128"/>
                        </a:rPr>
                        <a:t>日</a:t>
                      </a:r>
                      <a:r>
                        <a:rPr lang="en-US" altLang="ja-JP" sz="1800" b="0" i="0" u="none" strike="noStrike" baseline="0" dirty="0" smtClean="0">
                          <a:solidFill>
                            <a:schemeClr val="bg1"/>
                          </a:solidFill>
                          <a:effectLst/>
                          <a:latin typeface="ＭＳ Ｐゴシック" panose="020B0600070205080204" pitchFamily="50" charset="-128"/>
                          <a:ea typeface="ＭＳ Ｐゴシック" panose="020B0600070205080204" pitchFamily="50" charset="-128"/>
                        </a:rPr>
                        <a:t>)</a:t>
                      </a:r>
                      <a:endParaRPr lang="zh-TW" altLang="en-US" sz="1800" b="0" i="0" u="none" strike="noStrike" baseline="0"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800" b="0" i="0" u="none" strike="noStrike" baseline="0" dirty="0" smtClean="0">
                          <a:solidFill>
                            <a:schemeClr val="bg1"/>
                          </a:solidFill>
                          <a:effectLst/>
                          <a:latin typeface="ＭＳ Ｐゴシック" panose="020B0600070205080204" pitchFamily="50" charset="-128"/>
                          <a:ea typeface="+mn-ea"/>
                        </a:rPr>
                        <a:t>設置年</a:t>
                      </a:r>
                      <a:endParaRPr lang="en-US" altLang="ja-JP" sz="1800" b="0" i="0" u="none" strike="noStrike" baseline="0" dirty="0" smtClean="0">
                        <a:solidFill>
                          <a:schemeClr val="bg1"/>
                        </a:solidFill>
                        <a:effectLst/>
                        <a:latin typeface="ＭＳ Ｐゴシック" panose="020B0600070205080204" pitchFamily="50" charset="-128"/>
                        <a:ea typeface="+mn-ea"/>
                      </a:endParaRPr>
                    </a:p>
                  </a:txBody>
                  <a:tcPr marL="9525" marR="9525" marT="9525" marB="0" anchor="ctr"/>
                </a:tc>
              </a:tr>
              <a:tr h="738082">
                <a:tc>
                  <a:txBody>
                    <a:bodyPr/>
                    <a:lstStyle/>
                    <a:p>
                      <a:pPr algn="l" fontAlgn="ctr"/>
                      <a:r>
                        <a:rPr lang="zh-TW" altLang="en-US" sz="1800" b="0" i="0" u="none" strike="noStrike" baseline="0" dirty="0">
                          <a:effectLst/>
                          <a:latin typeface="ＭＳ Ｐゴシック" panose="020B0600070205080204" pitchFamily="50" charset="-128"/>
                          <a:ea typeface="ＭＳ Ｐゴシック" panose="020B0600070205080204" pitchFamily="50" charset="-128"/>
                        </a:rPr>
                        <a:t>大阪高槻京都線</a:t>
                      </a:r>
                      <a:endParaRPr lang="zh-TW" altLang="en-US" sz="18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800" b="0" i="0" u="none" strike="noStrike" baseline="0" dirty="0">
                          <a:effectLst/>
                          <a:latin typeface="ＭＳ Ｐゴシック" panose="020B0600070205080204" pitchFamily="50" charset="-128"/>
                          <a:ea typeface="+mn-ea"/>
                        </a:rPr>
                        <a:t>地徳寺橋</a:t>
                      </a:r>
                      <a:endParaRPr lang="ja-JP"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en-US" altLang="ja-JP" sz="1800" b="0" i="0" u="none" strike="noStrike" baseline="0" dirty="0">
                          <a:effectLst/>
                          <a:latin typeface="ＭＳ Ｐゴシック" panose="020B0600070205080204" pitchFamily="50" charset="-128"/>
                          <a:ea typeface="+mn-ea"/>
                        </a:rPr>
                        <a:t>6.5</a:t>
                      </a:r>
                      <a:endParaRPr lang="en-US" altLang="ja-JP"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en-US" altLang="ja-JP" sz="1800" b="0" i="0" u="none" strike="noStrike" baseline="0" dirty="0" smtClean="0">
                          <a:effectLst/>
                          <a:latin typeface="ＭＳ Ｐゴシック" panose="020B0600070205080204" pitchFamily="50" charset="-128"/>
                          <a:ea typeface="+mn-ea"/>
                        </a:rPr>
                        <a:t>2,298</a:t>
                      </a:r>
                      <a:endParaRPr lang="en-US" altLang="ja-JP"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ja-JP" altLang="en-US" sz="1800" b="0" i="0" u="none" strike="noStrike" baseline="0" dirty="0" smtClean="0">
                          <a:effectLst/>
                          <a:latin typeface="ＭＳ Ｐゴシック" panose="020B0600070205080204" pitchFamily="50" charset="-128"/>
                          <a:ea typeface="+mn-ea"/>
                        </a:rPr>
                        <a:t>昭和</a:t>
                      </a:r>
                      <a:r>
                        <a:rPr lang="en-US" altLang="ja-JP" sz="1800" b="0" i="0" u="none" strike="noStrike" baseline="0" dirty="0" smtClean="0">
                          <a:effectLst/>
                          <a:latin typeface="ＭＳ Ｐゴシック" panose="020B0600070205080204" pitchFamily="50" charset="-128"/>
                          <a:ea typeface="+mn-ea"/>
                        </a:rPr>
                        <a:t>11</a:t>
                      </a:r>
                      <a:r>
                        <a:rPr lang="ja-JP" altLang="en-US" sz="1800" b="0" i="0" u="none" strike="noStrike" baseline="0" dirty="0" smtClean="0">
                          <a:effectLst/>
                          <a:latin typeface="ＭＳ Ｐゴシック" panose="020B0600070205080204" pitchFamily="50" charset="-128"/>
                          <a:ea typeface="+mn-ea"/>
                        </a:rPr>
                        <a:t>年</a:t>
                      </a:r>
                      <a:endParaRPr lang="ja-JP"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r>
              <a:tr h="738082">
                <a:tc>
                  <a:txBody>
                    <a:bodyPr/>
                    <a:lstStyle/>
                    <a:p>
                      <a:pPr algn="l" fontAlgn="ctr"/>
                      <a:r>
                        <a:rPr lang="ja-JP" altLang="en-US" sz="1800" b="0" i="0" u="none" strike="noStrike" baseline="0" dirty="0">
                          <a:effectLst/>
                          <a:latin typeface="ＭＳ Ｐゴシック" panose="020B0600070205080204" pitchFamily="50" charset="-128"/>
                          <a:ea typeface="+mn-ea"/>
                        </a:rPr>
                        <a:t>京都守口線</a:t>
                      </a:r>
                      <a:endParaRPr lang="ja-JP"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l" fontAlgn="ctr"/>
                      <a:r>
                        <a:rPr lang="zh-CN" altLang="en-US" sz="1800" b="0" i="0" u="none" strike="noStrike" baseline="0" dirty="0">
                          <a:effectLst/>
                          <a:latin typeface="ＭＳ Ｐゴシック" panose="020B0600070205080204" pitchFamily="50" charset="-128"/>
                          <a:ea typeface="+mn-ea"/>
                        </a:rPr>
                        <a:t>第２２号暗渠</a:t>
                      </a:r>
                      <a:endParaRPr lang="zh-CN"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en-US" altLang="ja-JP" sz="1800" b="0" i="0" u="none" strike="noStrike" baseline="0" dirty="0">
                          <a:effectLst/>
                          <a:latin typeface="ＭＳ Ｐゴシック" panose="020B0600070205080204" pitchFamily="50" charset="-128"/>
                          <a:ea typeface="+mn-ea"/>
                        </a:rPr>
                        <a:t>4.5</a:t>
                      </a:r>
                      <a:endParaRPr lang="en-US" altLang="ja-JP"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en-US" altLang="ja-JP" sz="1800" b="0" i="0" u="none" strike="noStrike" baseline="0" dirty="0" smtClean="0">
                          <a:effectLst/>
                          <a:latin typeface="ＭＳ Ｐゴシック" panose="020B0600070205080204" pitchFamily="50" charset="-128"/>
                          <a:ea typeface="+mn-ea"/>
                        </a:rPr>
                        <a:t>8,795</a:t>
                      </a:r>
                      <a:endParaRPr lang="en-US" altLang="ja-JP"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ja-JP" altLang="en-US" sz="1800" b="0" i="0" u="none" strike="noStrike" baseline="0" dirty="0" smtClean="0">
                          <a:effectLst/>
                          <a:latin typeface="ＭＳ Ｐゴシック" panose="020B0600070205080204" pitchFamily="50" charset="-128"/>
                          <a:ea typeface="+mn-ea"/>
                        </a:rPr>
                        <a:t>昭和</a:t>
                      </a:r>
                      <a:r>
                        <a:rPr lang="en-US" altLang="ja-JP" sz="1800" b="0" i="0" u="none" strike="noStrike" baseline="0" dirty="0" smtClean="0">
                          <a:effectLst/>
                          <a:latin typeface="ＭＳ Ｐゴシック" panose="020B0600070205080204" pitchFamily="50" charset="-128"/>
                          <a:ea typeface="+mn-ea"/>
                        </a:rPr>
                        <a:t>29</a:t>
                      </a:r>
                      <a:r>
                        <a:rPr lang="ja-JP" altLang="en-US" sz="1800" b="0" i="0" u="none" strike="noStrike" baseline="0" dirty="0" smtClean="0">
                          <a:effectLst/>
                          <a:latin typeface="ＭＳ Ｐゴシック" panose="020B0600070205080204" pitchFamily="50" charset="-128"/>
                          <a:ea typeface="+mn-ea"/>
                        </a:rPr>
                        <a:t>年</a:t>
                      </a:r>
                      <a:endParaRPr lang="ja-JP"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r>
              <a:tr h="738082">
                <a:tc>
                  <a:txBody>
                    <a:bodyPr/>
                    <a:lstStyle/>
                    <a:p>
                      <a:pPr algn="l" fontAlgn="ctr"/>
                      <a:r>
                        <a:rPr lang="ja-JP" altLang="en-US" sz="1800" b="0" i="0" u="none" strike="noStrike" baseline="0" dirty="0">
                          <a:effectLst/>
                          <a:latin typeface="ＭＳ Ｐゴシック" panose="020B0600070205080204" pitchFamily="50" charset="-128"/>
                          <a:ea typeface="+mn-ea"/>
                        </a:rPr>
                        <a:t>京都守口線</a:t>
                      </a:r>
                      <a:endParaRPr lang="ja-JP"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l" fontAlgn="ctr"/>
                      <a:r>
                        <a:rPr lang="zh-CN" altLang="en-US" sz="1800" b="0" i="0" u="none" strike="noStrike" baseline="0" dirty="0">
                          <a:effectLst/>
                          <a:latin typeface="ＭＳ Ｐゴシック" panose="020B0600070205080204" pitchFamily="50" charset="-128"/>
                          <a:ea typeface="+mn-ea"/>
                        </a:rPr>
                        <a:t>第１６号暗渠</a:t>
                      </a:r>
                      <a:endParaRPr lang="zh-CN"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en-US" altLang="ja-JP" sz="1800" b="0" i="0" u="none" strike="noStrike" baseline="0" dirty="0">
                          <a:effectLst/>
                          <a:latin typeface="ＭＳ Ｐゴシック" panose="020B0600070205080204" pitchFamily="50" charset="-128"/>
                          <a:ea typeface="+mn-ea"/>
                        </a:rPr>
                        <a:t>3.7</a:t>
                      </a:r>
                      <a:endParaRPr lang="en-US" altLang="ja-JP"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en-US" altLang="ja-JP" sz="1800" b="0" i="0" u="none" strike="noStrike" baseline="0" dirty="0" smtClean="0">
                          <a:effectLst/>
                          <a:latin typeface="ＭＳ Ｐゴシック" panose="020B0600070205080204" pitchFamily="50" charset="-128"/>
                          <a:ea typeface="+mn-ea"/>
                        </a:rPr>
                        <a:t>8,795</a:t>
                      </a:r>
                      <a:endParaRPr lang="en-US" altLang="ja-JP"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c>
                  <a:txBody>
                    <a:bodyPr/>
                    <a:lstStyle/>
                    <a:p>
                      <a:pPr algn="ctr" fontAlgn="ctr"/>
                      <a:r>
                        <a:rPr lang="ja-JP" altLang="en-US" sz="1800" b="0" i="0" u="none" strike="noStrike" baseline="0" dirty="0" smtClean="0">
                          <a:effectLst/>
                          <a:latin typeface="ＭＳ Ｐゴシック" panose="020B0600070205080204" pitchFamily="50" charset="-128"/>
                          <a:ea typeface="+mn-ea"/>
                        </a:rPr>
                        <a:t>昭和</a:t>
                      </a:r>
                      <a:r>
                        <a:rPr lang="en-US" altLang="ja-JP" sz="1800" b="0" i="0" u="none" strike="noStrike" baseline="0" dirty="0" smtClean="0">
                          <a:effectLst/>
                          <a:latin typeface="ＭＳ Ｐゴシック" panose="020B0600070205080204" pitchFamily="50" charset="-128"/>
                          <a:ea typeface="+mn-ea"/>
                        </a:rPr>
                        <a:t>29</a:t>
                      </a:r>
                      <a:r>
                        <a:rPr lang="ja-JP" altLang="en-US" sz="1800" b="0" i="0" u="none" strike="noStrike" baseline="0" dirty="0" smtClean="0">
                          <a:effectLst/>
                          <a:latin typeface="ＭＳ Ｐゴシック" panose="020B0600070205080204" pitchFamily="50" charset="-128"/>
                          <a:ea typeface="+mn-ea"/>
                        </a:rPr>
                        <a:t>年</a:t>
                      </a:r>
                      <a:endParaRPr lang="ja-JP" altLang="en-US" sz="1800" b="0" i="0" u="none" strike="noStrike" baseline="0" dirty="0">
                        <a:solidFill>
                          <a:srgbClr val="000000"/>
                        </a:solidFill>
                        <a:effectLst/>
                        <a:latin typeface="ＭＳ Ｐゴシック" panose="020B0600070205080204" pitchFamily="50" charset="-128"/>
                        <a:ea typeface="+mn-ea"/>
                      </a:endParaRPr>
                    </a:p>
                  </a:txBody>
                  <a:tcPr marL="9525" marR="9525" marT="9525" marB="0" anchor="ctr"/>
                </a:tc>
              </a:tr>
            </a:tbl>
          </a:graphicData>
        </a:graphic>
      </p:graphicFrame>
    </p:spTree>
    <p:extLst>
      <p:ext uri="{BB962C8B-B14F-4D97-AF65-F5344CB8AC3E}">
        <p14:creationId xmlns:p14="http://schemas.microsoft.com/office/powerpoint/2010/main" val="4101211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611560" y="1126485"/>
            <a:ext cx="8532440"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３）補修・補強で対応可能</a:t>
            </a:r>
            <a:r>
              <a:rPr lang="en-US" altLang="ja-JP" sz="2400" dirty="0" smtClean="0">
                <a:latin typeface="HGSｺﾞｼｯｸM" panose="020B0600000000000000" pitchFamily="50" charset="-128"/>
                <a:ea typeface="HGSｺﾞｼｯｸM" panose="020B0600000000000000" pitchFamily="50" charset="-128"/>
              </a:rPr>
              <a:t>(g)</a:t>
            </a:r>
            <a:r>
              <a:rPr lang="ja-JP" altLang="en-US" sz="2400" dirty="0" smtClean="0">
                <a:latin typeface="HGSｺﾞｼｯｸM" panose="020B0600000000000000" pitchFamily="50" charset="-128"/>
                <a:ea typeface="HGSｺﾞｼｯｸM" panose="020B0600000000000000" pitchFamily="50" charset="-128"/>
              </a:rPr>
              <a:t>の判定</a:t>
            </a:r>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a:latin typeface="ＭＳ Ｐゴシック" panose="020B0600070205080204" pitchFamily="50" charset="-128"/>
              </a:rPr>
              <a:t>地徳寺</a:t>
            </a:r>
            <a:r>
              <a:rPr lang="ja-JP" altLang="en-US" sz="2400" dirty="0" smtClean="0">
                <a:latin typeface="ＭＳ Ｐゴシック" panose="020B0600070205080204" pitchFamily="50" charset="-128"/>
              </a:rPr>
              <a:t>橋</a:t>
            </a:r>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1/2</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8"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５．更新判定フローによる照査</a:t>
            </a:r>
            <a:endParaRPr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890495" cy="460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484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pic>
        <p:nvPicPr>
          <p:cNvPr id="6" name="図 5"/>
          <p:cNvPicPr>
            <a:picLocks noChangeAspect="1"/>
          </p:cNvPicPr>
          <p:nvPr/>
        </p:nvPicPr>
        <p:blipFill>
          <a:blip r:embed="rId2"/>
          <a:stretch>
            <a:fillRect/>
          </a:stretch>
        </p:blipFill>
        <p:spPr>
          <a:xfrm>
            <a:off x="1603248" y="2047134"/>
            <a:ext cx="5128992" cy="4262186"/>
          </a:xfrm>
          <a:prstGeom prst="rect">
            <a:avLst/>
          </a:prstGeom>
        </p:spPr>
      </p:pic>
      <p:sp>
        <p:nvSpPr>
          <p:cNvPr id="8"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５．更新判定フローによる照査</a:t>
            </a:r>
            <a:endParaRPr lang="ja-JP" altLang="en-US" dirty="0">
              <a:latin typeface="HGSｺﾞｼｯｸM" panose="020B0600000000000000" pitchFamily="50" charset="-128"/>
              <a:ea typeface="HGSｺﾞｼｯｸM" panose="020B0600000000000000" pitchFamily="50" charset="-128"/>
            </a:endParaRPr>
          </a:p>
        </p:txBody>
      </p:sp>
      <p:sp>
        <p:nvSpPr>
          <p:cNvPr id="9" name="テキスト ボックス 8"/>
          <p:cNvSpPr txBox="1"/>
          <p:nvPr/>
        </p:nvSpPr>
        <p:spPr>
          <a:xfrm>
            <a:off x="611560" y="1126485"/>
            <a:ext cx="8532440"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３）補修・補強で対応可能</a:t>
            </a:r>
            <a:r>
              <a:rPr lang="en-US" altLang="ja-JP" sz="2400" dirty="0">
                <a:latin typeface="HGSｺﾞｼｯｸM" panose="020B0600000000000000" pitchFamily="50" charset="-128"/>
                <a:ea typeface="HGSｺﾞｼｯｸM" panose="020B0600000000000000" pitchFamily="50" charset="-128"/>
              </a:rPr>
              <a:t>(g)</a:t>
            </a:r>
            <a:r>
              <a:rPr lang="ja-JP" altLang="en-US" sz="2400" dirty="0" smtClean="0">
                <a:latin typeface="HGSｺﾞｼｯｸM" panose="020B0600000000000000" pitchFamily="50" charset="-128"/>
                <a:ea typeface="HGSｺﾞｼｯｸM" panose="020B0600000000000000" pitchFamily="50" charset="-128"/>
              </a:rPr>
              <a:t>の判定</a:t>
            </a:r>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a:latin typeface="ＭＳ Ｐゴシック" panose="020B0600070205080204" pitchFamily="50" charset="-128"/>
              </a:rPr>
              <a:t>地徳寺橋</a:t>
            </a:r>
            <a:r>
              <a:rPr lang="en-US" altLang="ja-JP" sz="24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2/2</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7" name="正方形/長方形 6"/>
          <p:cNvSpPr/>
          <p:nvPr/>
        </p:nvSpPr>
        <p:spPr>
          <a:xfrm>
            <a:off x="611560" y="1571308"/>
            <a:ext cx="7200800"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橋梁構造、損傷状況から通常の補修・補強で対応可能</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370429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7"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５．更新判定フローによる照査</a:t>
            </a:r>
            <a:endParaRPr lang="ja-JP" altLang="en-US"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611560" y="1126485"/>
            <a:ext cx="7488832"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４）性能評価マトリクスによる照査</a:t>
            </a:r>
            <a:r>
              <a:rPr lang="en-US" altLang="ja-JP" sz="2400" dirty="0" smtClean="0">
                <a:latin typeface="HGSｺﾞｼｯｸM" panose="020B0600000000000000" pitchFamily="50" charset="-128"/>
                <a:ea typeface="HGSｺﾞｼｯｸM" panose="020B0600000000000000" pitchFamily="50" charset="-128"/>
              </a:rPr>
              <a:t>(h)</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1/3</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611560" y="1479555"/>
            <a:ext cx="8352928" cy="2185214"/>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照査の結果、総合</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評価</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で５０点を超える橋梁０橋、４０点を超える橋梁３橋（下表のとおり）、３０点を超える橋梁１</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橋を抽出した。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84250" indent="-98425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○大正橋（総合</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49</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点）の内訳は、橋齢</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健全度</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点未満</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点、基礎の洗掘</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及び支間中央部の損傷で</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各</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その他</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点以下の評価項目の累計</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984250" indent="-98425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○三ツ島大橋（総合</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47</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点）は、橋</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齢</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健全度</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点未満</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その他５点以下の評価項目の累計　⇒　更新検討対象外</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984250" indent="-98425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○大正大橋（総合</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46</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点）は</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、橋齢</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健全度</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点未満</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点、ヒンジ部損傷で</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点、その他</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点以下の評価項目の累計</a:t>
            </a:r>
            <a:endPar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027764484"/>
              </p:ext>
            </p:extLst>
          </p:nvPr>
        </p:nvGraphicFramePr>
        <p:xfrm>
          <a:off x="611560" y="4005066"/>
          <a:ext cx="8013580" cy="1728190"/>
        </p:xfrm>
        <a:graphic>
          <a:graphicData uri="http://schemas.openxmlformats.org/drawingml/2006/table">
            <a:tbl>
              <a:tblPr>
                <a:tableStyleId>{616DA210-FB5B-4158-B5E0-FEB733F419BA}</a:tableStyleId>
              </a:tblPr>
              <a:tblGrid>
                <a:gridCol w="1296144"/>
                <a:gridCol w="720080"/>
                <a:gridCol w="864096"/>
                <a:gridCol w="648072"/>
                <a:gridCol w="432048"/>
                <a:gridCol w="576064"/>
                <a:gridCol w="576064"/>
                <a:gridCol w="504056"/>
                <a:gridCol w="543212"/>
                <a:gridCol w="463436"/>
                <a:gridCol w="463436"/>
                <a:gridCol w="463436"/>
                <a:gridCol w="463436"/>
              </a:tblGrid>
              <a:tr h="345638">
                <a:tc gridSpan="7">
                  <a:txBody>
                    <a:bodyPr/>
                    <a:lstStyle/>
                    <a:p>
                      <a:pPr algn="ctr" fontAlgn="ctr"/>
                      <a:r>
                        <a:rPr lang="ja-JP" altLang="en-US" sz="900" u="none" strike="noStrike" dirty="0">
                          <a:effectLst/>
                          <a:latin typeface="+mn-ea"/>
                          <a:ea typeface="+mn-ea"/>
                        </a:rPr>
                        <a:t>橋梁諸元</a:t>
                      </a:r>
                      <a:endParaRPr lang="ja-JP" altLang="en-US" sz="900" b="0" i="0" u="none" strike="noStrike" dirty="0">
                        <a:solidFill>
                          <a:srgbClr val="000000"/>
                        </a:solidFill>
                        <a:effectLst/>
                        <a:latin typeface="+mn-ea"/>
                        <a:ea typeface="+mn-ea"/>
                      </a:endParaRPr>
                    </a:p>
                  </a:txBody>
                  <a:tcPr marL="6601" marR="6601" marT="6601" marB="0" anchor="ctr">
                    <a:solidFill>
                      <a:schemeClr val="bg2">
                        <a:lumMod val="9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algn="ctr" fontAlgn="ctr"/>
                      <a:r>
                        <a:rPr lang="ja-JP" altLang="en-US" sz="900" u="none" strike="noStrike" dirty="0">
                          <a:solidFill>
                            <a:schemeClr val="bg1"/>
                          </a:solidFill>
                          <a:effectLst/>
                          <a:latin typeface="+mn-ea"/>
                          <a:ea typeface="+mn-ea"/>
                        </a:rPr>
                        <a:t>評価結果</a:t>
                      </a:r>
                      <a:endParaRPr lang="ja-JP" altLang="en-US" sz="900" b="0" i="0" u="none" strike="noStrike" dirty="0">
                        <a:solidFill>
                          <a:schemeClr val="bg1"/>
                        </a:solidFill>
                        <a:effectLst/>
                        <a:latin typeface="+mn-ea"/>
                        <a:ea typeface="+mn-ea"/>
                      </a:endParaRPr>
                    </a:p>
                  </a:txBody>
                  <a:tcPr marL="6601" marR="6601" marT="6601" marB="0" anchor="ctr">
                    <a:solidFill>
                      <a:srgbClr val="0070C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45638">
                <a:tc>
                  <a:txBody>
                    <a:bodyPr/>
                    <a:lstStyle/>
                    <a:p>
                      <a:pPr algn="ctr" fontAlgn="ctr"/>
                      <a:r>
                        <a:rPr lang="ja-JP" altLang="en-US" sz="900" u="none" strike="noStrike" dirty="0">
                          <a:effectLst/>
                          <a:latin typeface="+mn-ea"/>
                          <a:ea typeface="+mn-ea"/>
                        </a:rPr>
                        <a:t>路線名称</a:t>
                      </a:r>
                      <a:endParaRPr lang="ja-JP" altLang="en-US" sz="900" b="0" i="0" u="none" strike="noStrike" dirty="0">
                        <a:solidFill>
                          <a:srgbClr val="000000"/>
                        </a:solidFill>
                        <a:effectLst/>
                        <a:latin typeface="+mn-ea"/>
                        <a:ea typeface="+mn-ea"/>
                      </a:endParaRPr>
                    </a:p>
                  </a:txBody>
                  <a:tcPr marL="6601" marR="6601" marT="6601" marB="0" anchor="ctr">
                    <a:solidFill>
                      <a:schemeClr val="bg2">
                        <a:lumMod val="90000"/>
                      </a:schemeClr>
                    </a:solidFill>
                  </a:tcPr>
                </a:tc>
                <a:tc>
                  <a:txBody>
                    <a:bodyPr/>
                    <a:lstStyle/>
                    <a:p>
                      <a:pPr algn="ctr" fontAlgn="ctr"/>
                      <a:r>
                        <a:rPr lang="ja-JP" altLang="en-US" sz="900" u="none" strike="noStrike" dirty="0">
                          <a:effectLst/>
                          <a:latin typeface="+mn-ea"/>
                          <a:ea typeface="+mn-ea"/>
                        </a:rPr>
                        <a:t>道路種別</a:t>
                      </a:r>
                      <a:endParaRPr lang="ja-JP" altLang="en-US" sz="900" b="0" i="0" u="none" strike="noStrike" dirty="0">
                        <a:solidFill>
                          <a:srgbClr val="000000"/>
                        </a:solidFill>
                        <a:effectLst/>
                        <a:latin typeface="+mn-ea"/>
                        <a:ea typeface="+mn-ea"/>
                      </a:endParaRPr>
                    </a:p>
                  </a:txBody>
                  <a:tcPr marL="6601" marR="6601" marT="6601" marB="0" anchor="ctr">
                    <a:solidFill>
                      <a:schemeClr val="bg2">
                        <a:lumMod val="90000"/>
                      </a:schemeClr>
                    </a:solidFill>
                  </a:tcPr>
                </a:tc>
                <a:tc>
                  <a:txBody>
                    <a:bodyPr/>
                    <a:lstStyle/>
                    <a:p>
                      <a:pPr algn="ctr" fontAlgn="ctr"/>
                      <a:r>
                        <a:rPr lang="ja-JP" altLang="en-US" sz="900" u="none" strike="noStrike" dirty="0">
                          <a:effectLst/>
                          <a:latin typeface="+mn-ea"/>
                          <a:ea typeface="+mn-ea"/>
                        </a:rPr>
                        <a:t>橋梁名称</a:t>
                      </a:r>
                      <a:endParaRPr lang="ja-JP" altLang="en-US" sz="900" b="0" i="0" u="none" strike="noStrike" dirty="0">
                        <a:solidFill>
                          <a:srgbClr val="000000"/>
                        </a:solidFill>
                        <a:effectLst/>
                        <a:latin typeface="+mn-ea"/>
                        <a:ea typeface="+mn-ea"/>
                      </a:endParaRPr>
                    </a:p>
                  </a:txBody>
                  <a:tcPr marL="6601" marR="6601" marT="6601" marB="0" anchor="ctr">
                    <a:solidFill>
                      <a:schemeClr val="bg2">
                        <a:lumMod val="90000"/>
                      </a:schemeClr>
                    </a:solidFill>
                  </a:tcPr>
                </a:tc>
                <a:tc>
                  <a:txBody>
                    <a:bodyPr/>
                    <a:lstStyle/>
                    <a:p>
                      <a:pPr algn="ctr" fontAlgn="ctr"/>
                      <a:r>
                        <a:rPr lang="ja-JP" altLang="en-US" sz="900" u="none" strike="noStrike" dirty="0">
                          <a:effectLst/>
                          <a:latin typeface="+mn-ea"/>
                          <a:ea typeface="+mn-ea"/>
                        </a:rPr>
                        <a:t>和暦</a:t>
                      </a:r>
                      <a:endParaRPr lang="ja-JP" altLang="en-US" sz="900" b="0" i="0" u="none" strike="noStrike" dirty="0">
                        <a:solidFill>
                          <a:srgbClr val="000000"/>
                        </a:solidFill>
                        <a:effectLst/>
                        <a:latin typeface="+mn-ea"/>
                        <a:ea typeface="+mn-ea"/>
                      </a:endParaRPr>
                    </a:p>
                  </a:txBody>
                  <a:tcPr marL="6601" marR="6601" marT="6601" marB="0" anchor="ctr">
                    <a:solidFill>
                      <a:schemeClr val="bg2">
                        <a:lumMod val="90000"/>
                      </a:schemeClr>
                    </a:solidFill>
                  </a:tcPr>
                </a:tc>
                <a:tc>
                  <a:txBody>
                    <a:bodyPr/>
                    <a:lstStyle/>
                    <a:p>
                      <a:pPr algn="ctr" fontAlgn="ctr"/>
                      <a:r>
                        <a:rPr lang="ja-JP" altLang="en-US" sz="900" u="none" strike="noStrike" dirty="0">
                          <a:effectLst/>
                          <a:latin typeface="+mn-ea"/>
                          <a:ea typeface="+mn-ea"/>
                        </a:rPr>
                        <a:t>経過年</a:t>
                      </a:r>
                      <a:endParaRPr lang="ja-JP" altLang="en-US" sz="900" b="0" i="0" u="none" strike="noStrike" dirty="0">
                        <a:solidFill>
                          <a:srgbClr val="000000"/>
                        </a:solidFill>
                        <a:effectLst/>
                        <a:latin typeface="+mn-ea"/>
                        <a:ea typeface="+mn-ea"/>
                      </a:endParaRPr>
                    </a:p>
                  </a:txBody>
                  <a:tcPr marL="6601" marR="6601" marT="6601" marB="0" anchor="ctr">
                    <a:solidFill>
                      <a:schemeClr val="bg2">
                        <a:lumMod val="90000"/>
                      </a:schemeClr>
                    </a:solidFill>
                  </a:tcPr>
                </a:tc>
                <a:tc>
                  <a:txBody>
                    <a:bodyPr/>
                    <a:lstStyle/>
                    <a:p>
                      <a:pPr algn="ctr" fontAlgn="ctr"/>
                      <a:r>
                        <a:rPr lang="ja-JP" altLang="en-US" sz="900" u="none" strike="noStrike" dirty="0">
                          <a:effectLst/>
                          <a:latin typeface="+mn-ea"/>
                          <a:ea typeface="+mn-ea"/>
                        </a:rPr>
                        <a:t>橋長</a:t>
                      </a:r>
                      <a:endParaRPr lang="ja-JP" altLang="en-US" sz="900" b="0" i="0" u="none" strike="noStrike" dirty="0">
                        <a:solidFill>
                          <a:srgbClr val="000000"/>
                        </a:solidFill>
                        <a:effectLst/>
                        <a:latin typeface="+mn-ea"/>
                        <a:ea typeface="+mn-ea"/>
                      </a:endParaRPr>
                    </a:p>
                  </a:txBody>
                  <a:tcPr marL="6601" marR="6601" marT="6601" marB="0" anchor="ctr">
                    <a:solidFill>
                      <a:schemeClr val="bg2">
                        <a:lumMod val="90000"/>
                      </a:schemeClr>
                    </a:solidFill>
                  </a:tcPr>
                </a:tc>
                <a:tc>
                  <a:txBody>
                    <a:bodyPr/>
                    <a:lstStyle/>
                    <a:p>
                      <a:pPr algn="ctr" fontAlgn="ctr"/>
                      <a:r>
                        <a:rPr lang="ja-JP" altLang="en-US" sz="900" u="none" strike="noStrike" dirty="0">
                          <a:effectLst/>
                          <a:latin typeface="+mn-ea"/>
                          <a:ea typeface="+mn-ea"/>
                        </a:rPr>
                        <a:t>幅員</a:t>
                      </a:r>
                      <a:endParaRPr lang="ja-JP" altLang="en-US" sz="900" b="0" i="0" u="none" strike="noStrike" dirty="0">
                        <a:solidFill>
                          <a:srgbClr val="000000"/>
                        </a:solidFill>
                        <a:effectLst/>
                        <a:latin typeface="+mn-ea"/>
                        <a:ea typeface="+mn-ea"/>
                      </a:endParaRPr>
                    </a:p>
                  </a:txBody>
                  <a:tcPr marL="6601" marR="6601" marT="6601" marB="0" anchor="ctr">
                    <a:solidFill>
                      <a:schemeClr val="bg2">
                        <a:lumMod val="90000"/>
                      </a:schemeClr>
                    </a:solidFill>
                  </a:tcPr>
                </a:tc>
                <a:tc>
                  <a:txBody>
                    <a:bodyPr/>
                    <a:lstStyle/>
                    <a:p>
                      <a:pPr algn="ctr" fontAlgn="ctr"/>
                      <a:r>
                        <a:rPr lang="ja-JP" altLang="en-US" sz="900" u="none" strike="noStrike" dirty="0">
                          <a:solidFill>
                            <a:schemeClr val="bg1"/>
                          </a:solidFill>
                          <a:effectLst/>
                          <a:latin typeface="+mn-ea"/>
                          <a:ea typeface="+mn-ea"/>
                        </a:rPr>
                        <a:t>合計</a:t>
                      </a:r>
                      <a:endParaRPr lang="ja-JP" altLang="en-US" sz="900" b="0" i="0" u="none" strike="noStrike" dirty="0">
                        <a:solidFill>
                          <a:schemeClr val="bg1"/>
                        </a:solidFill>
                        <a:effectLst/>
                        <a:latin typeface="+mn-ea"/>
                        <a:ea typeface="+mn-ea"/>
                      </a:endParaRPr>
                    </a:p>
                  </a:txBody>
                  <a:tcPr marL="6601" marR="6601" marT="6601" marB="0" anchor="ctr">
                    <a:solidFill>
                      <a:srgbClr val="0070C0"/>
                    </a:solidFill>
                  </a:tcPr>
                </a:tc>
                <a:tc>
                  <a:txBody>
                    <a:bodyPr/>
                    <a:lstStyle/>
                    <a:p>
                      <a:pPr algn="ctr" fontAlgn="ctr"/>
                      <a:r>
                        <a:rPr lang="ja-JP" altLang="en-US" sz="900" u="none" strike="noStrike" dirty="0">
                          <a:effectLst/>
                          <a:latin typeface="+mn-ea"/>
                          <a:ea typeface="+mn-ea"/>
                        </a:rPr>
                        <a:t>安全性</a:t>
                      </a:r>
                      <a:endParaRPr lang="ja-JP" altLang="en-US" sz="900" b="0" i="0" u="none" strike="noStrike" dirty="0">
                        <a:solidFill>
                          <a:srgbClr val="000000"/>
                        </a:solidFill>
                        <a:effectLst/>
                        <a:latin typeface="+mn-ea"/>
                        <a:ea typeface="+mn-ea"/>
                      </a:endParaRPr>
                    </a:p>
                  </a:txBody>
                  <a:tcPr marL="6601" marR="6601" marT="6601" marB="0" anchor="ctr">
                    <a:solidFill>
                      <a:schemeClr val="accent4">
                        <a:lumMod val="20000"/>
                        <a:lumOff val="80000"/>
                      </a:schemeClr>
                    </a:solidFill>
                  </a:tcPr>
                </a:tc>
                <a:tc>
                  <a:txBody>
                    <a:bodyPr/>
                    <a:lstStyle/>
                    <a:p>
                      <a:pPr algn="ctr" fontAlgn="ctr"/>
                      <a:r>
                        <a:rPr lang="ja-JP" altLang="en-US" sz="900" u="none" strike="noStrike" dirty="0">
                          <a:effectLst/>
                          <a:latin typeface="+mn-ea"/>
                          <a:ea typeface="+mn-ea"/>
                        </a:rPr>
                        <a:t>使用性</a:t>
                      </a:r>
                      <a:endParaRPr lang="ja-JP" altLang="en-US" sz="900" b="0" i="0" u="none" strike="noStrike" dirty="0">
                        <a:solidFill>
                          <a:srgbClr val="000000"/>
                        </a:solidFill>
                        <a:effectLst/>
                        <a:latin typeface="+mn-ea"/>
                        <a:ea typeface="+mn-ea"/>
                      </a:endParaRPr>
                    </a:p>
                  </a:txBody>
                  <a:tcPr marL="6601" marR="6601" marT="6601" marB="0" anchor="ctr">
                    <a:solidFill>
                      <a:schemeClr val="accent4">
                        <a:lumMod val="20000"/>
                        <a:lumOff val="80000"/>
                      </a:schemeClr>
                    </a:solidFill>
                  </a:tcPr>
                </a:tc>
                <a:tc>
                  <a:txBody>
                    <a:bodyPr/>
                    <a:lstStyle/>
                    <a:p>
                      <a:pPr algn="ctr" fontAlgn="ctr"/>
                      <a:r>
                        <a:rPr lang="ja-JP" altLang="en-US" sz="900" u="none" strike="noStrike" dirty="0">
                          <a:effectLst/>
                          <a:latin typeface="+mn-ea"/>
                          <a:ea typeface="+mn-ea"/>
                        </a:rPr>
                        <a:t>復旧性</a:t>
                      </a:r>
                      <a:endParaRPr lang="ja-JP" altLang="en-US" sz="900" b="0" i="0" u="none" strike="noStrike" dirty="0">
                        <a:solidFill>
                          <a:srgbClr val="000000"/>
                        </a:solidFill>
                        <a:effectLst/>
                        <a:latin typeface="+mn-ea"/>
                        <a:ea typeface="+mn-ea"/>
                      </a:endParaRPr>
                    </a:p>
                  </a:txBody>
                  <a:tcPr marL="6601" marR="6601" marT="6601" marB="0" anchor="ctr">
                    <a:solidFill>
                      <a:schemeClr val="accent4">
                        <a:lumMod val="20000"/>
                        <a:lumOff val="80000"/>
                      </a:schemeClr>
                    </a:solidFill>
                  </a:tcPr>
                </a:tc>
                <a:tc>
                  <a:txBody>
                    <a:bodyPr/>
                    <a:lstStyle/>
                    <a:p>
                      <a:pPr algn="ctr" fontAlgn="ctr"/>
                      <a:r>
                        <a:rPr lang="ja-JP" altLang="en-US" sz="900" u="none" strike="noStrike" dirty="0">
                          <a:effectLst/>
                          <a:latin typeface="+mn-ea"/>
                          <a:ea typeface="+mn-ea"/>
                        </a:rPr>
                        <a:t>第三者</a:t>
                      </a:r>
                      <a:endParaRPr lang="ja-JP" altLang="en-US" sz="900" b="0" i="0" u="none" strike="noStrike" dirty="0">
                        <a:solidFill>
                          <a:srgbClr val="000000"/>
                        </a:solidFill>
                        <a:effectLst/>
                        <a:latin typeface="+mn-ea"/>
                        <a:ea typeface="+mn-ea"/>
                      </a:endParaRPr>
                    </a:p>
                  </a:txBody>
                  <a:tcPr marL="6601" marR="6601" marT="6601" marB="0" anchor="ctr">
                    <a:solidFill>
                      <a:schemeClr val="accent4">
                        <a:lumMod val="20000"/>
                        <a:lumOff val="80000"/>
                      </a:schemeClr>
                    </a:solidFill>
                  </a:tcPr>
                </a:tc>
                <a:tc>
                  <a:txBody>
                    <a:bodyPr/>
                    <a:lstStyle/>
                    <a:p>
                      <a:pPr algn="ctr" fontAlgn="ctr"/>
                      <a:r>
                        <a:rPr lang="ja-JP" altLang="en-US" sz="900" u="none" strike="noStrike" dirty="0">
                          <a:effectLst/>
                          <a:latin typeface="+mn-ea"/>
                          <a:ea typeface="+mn-ea"/>
                        </a:rPr>
                        <a:t>耐久性</a:t>
                      </a:r>
                      <a:endParaRPr lang="ja-JP" altLang="en-US" sz="900" b="0" i="0" u="none" strike="noStrike" dirty="0">
                        <a:solidFill>
                          <a:srgbClr val="000000"/>
                        </a:solidFill>
                        <a:effectLst/>
                        <a:latin typeface="+mn-ea"/>
                        <a:ea typeface="+mn-ea"/>
                      </a:endParaRPr>
                    </a:p>
                  </a:txBody>
                  <a:tcPr marL="6601" marR="6601" marT="6601" marB="0" anchor="ctr">
                    <a:solidFill>
                      <a:schemeClr val="accent4">
                        <a:lumMod val="20000"/>
                        <a:lumOff val="80000"/>
                      </a:schemeClr>
                    </a:solidFill>
                  </a:tcPr>
                </a:tc>
              </a:tr>
              <a:tr h="345638">
                <a:tc>
                  <a:txBody>
                    <a:bodyPr/>
                    <a:lstStyle/>
                    <a:p>
                      <a:pPr algn="l" fontAlgn="ctr"/>
                      <a:r>
                        <a:rPr lang="ja-JP" altLang="en-US" sz="1100" b="0" i="0" u="none" strike="noStrike" dirty="0">
                          <a:solidFill>
                            <a:srgbClr val="000000"/>
                          </a:solidFill>
                          <a:effectLst/>
                          <a:latin typeface="ＭＳ Ｐゴシック"/>
                        </a:rPr>
                        <a:t>大阪中央環状線（旧）</a:t>
                      </a:r>
                    </a:p>
                  </a:txBody>
                  <a:tcPr marL="9525" marR="9525" marT="9525" marB="0" anchor="ctr"/>
                </a:tc>
                <a:tc>
                  <a:txBody>
                    <a:bodyPr/>
                    <a:lstStyle/>
                    <a:p>
                      <a:pPr algn="l" fontAlgn="ctr"/>
                      <a:r>
                        <a:rPr lang="ja-JP" altLang="en-US" sz="1100" b="0" i="0" u="none" strike="noStrike">
                          <a:solidFill>
                            <a:srgbClr val="000000"/>
                          </a:solidFill>
                          <a:effectLst/>
                          <a:latin typeface="ＭＳ Ｐゴシック"/>
                        </a:rPr>
                        <a:t>主要地方道</a:t>
                      </a:r>
                    </a:p>
                  </a:txBody>
                  <a:tcPr marL="9525" marR="9525" marT="9525" marB="0" anchor="ctr"/>
                </a:tc>
                <a:tc>
                  <a:txBody>
                    <a:bodyPr/>
                    <a:lstStyle/>
                    <a:p>
                      <a:pPr algn="l" fontAlgn="ctr"/>
                      <a:r>
                        <a:rPr lang="ja-JP" altLang="en-US" sz="1100" b="0" i="0" u="none" strike="noStrike">
                          <a:solidFill>
                            <a:srgbClr val="000000"/>
                          </a:solidFill>
                          <a:effectLst/>
                          <a:latin typeface="ＭＳ Ｐゴシック"/>
                        </a:rPr>
                        <a:t>大正橋</a:t>
                      </a:r>
                    </a:p>
                  </a:txBody>
                  <a:tcPr marL="9525" marR="9525" marT="9525" marB="0" anchor="ctr"/>
                </a:tc>
                <a:tc>
                  <a:txBody>
                    <a:bodyPr/>
                    <a:lstStyle/>
                    <a:p>
                      <a:pPr algn="l" fontAlgn="ctr"/>
                      <a:r>
                        <a:rPr lang="ja-JP" altLang="en-US" sz="1100" b="0" i="0" u="none" strike="noStrike">
                          <a:solidFill>
                            <a:srgbClr val="000000"/>
                          </a:solidFill>
                          <a:effectLst/>
                          <a:latin typeface="ＭＳ Ｐゴシック"/>
                        </a:rPr>
                        <a:t>昭和</a:t>
                      </a:r>
                      <a:r>
                        <a:rPr lang="en-US" altLang="ja-JP" sz="1100" b="0" i="0" u="none" strike="noStrike">
                          <a:solidFill>
                            <a:srgbClr val="000000"/>
                          </a:solidFill>
                          <a:effectLst/>
                          <a:latin typeface="ＭＳ Ｐゴシック"/>
                        </a:rPr>
                        <a:t>27</a:t>
                      </a:r>
                      <a:r>
                        <a:rPr lang="ja-JP" altLang="en-US" sz="1100" b="0" i="0" u="none" strike="noStrike">
                          <a:solidFill>
                            <a:srgbClr val="000000"/>
                          </a:solidFill>
                          <a:effectLst/>
                          <a:latin typeface="ＭＳ Ｐゴシック"/>
                        </a:rPr>
                        <a:t>年</a:t>
                      </a:r>
                    </a:p>
                  </a:txBody>
                  <a:tcPr marL="9525" marR="9525" marT="9525" marB="0" anchor="ctr"/>
                </a:tc>
                <a:tc>
                  <a:txBody>
                    <a:bodyPr/>
                    <a:lstStyle/>
                    <a:p>
                      <a:pPr algn="r" fontAlgn="ctr"/>
                      <a:r>
                        <a:rPr lang="en-US" altLang="ja-JP" sz="1100" b="0" i="0" u="none" strike="noStrike">
                          <a:solidFill>
                            <a:srgbClr val="000000"/>
                          </a:solidFill>
                          <a:effectLst/>
                          <a:latin typeface="ＭＳ Ｐゴシック"/>
                        </a:rPr>
                        <a:t>63</a:t>
                      </a: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193.3m</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10.9m</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a:solidFill>
                            <a:srgbClr val="FFFFFF"/>
                          </a:solidFill>
                          <a:effectLst/>
                          <a:latin typeface="ＭＳ Ｐゴシック"/>
                        </a:rPr>
                        <a:t>49</a:t>
                      </a:r>
                    </a:p>
                  </a:txBody>
                  <a:tcPr marL="9525" marR="9525" marT="9525" marB="0" anchor="ctr">
                    <a:solidFill>
                      <a:srgbClr val="0070C0"/>
                    </a:solidFill>
                  </a:tcPr>
                </a:tc>
                <a:tc>
                  <a:txBody>
                    <a:bodyPr/>
                    <a:lstStyle/>
                    <a:p>
                      <a:pPr algn="r" fontAlgn="ctr"/>
                      <a:r>
                        <a:rPr lang="en-US" altLang="ja-JP" sz="1100" b="0" i="0" u="none" strike="noStrike">
                          <a:solidFill>
                            <a:srgbClr val="000000"/>
                          </a:solidFill>
                          <a:effectLst/>
                          <a:latin typeface="ＭＳ Ｐゴシック"/>
                        </a:rPr>
                        <a:t>35</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11</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27</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19</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dirty="0">
                          <a:solidFill>
                            <a:srgbClr val="000000"/>
                          </a:solidFill>
                          <a:effectLst/>
                          <a:latin typeface="ＭＳ Ｐゴシック"/>
                        </a:rPr>
                        <a:t>27</a:t>
                      </a:r>
                    </a:p>
                  </a:txBody>
                  <a:tcPr marL="9525" marR="9525" marT="9525" marB="0" anchor="ctr">
                    <a:solidFill>
                      <a:schemeClr val="accent4">
                        <a:lumMod val="20000"/>
                        <a:lumOff val="80000"/>
                      </a:schemeClr>
                    </a:solidFill>
                  </a:tcPr>
                </a:tc>
              </a:tr>
              <a:tr h="345638">
                <a:tc>
                  <a:txBody>
                    <a:bodyPr/>
                    <a:lstStyle/>
                    <a:p>
                      <a:pPr algn="l" fontAlgn="ctr"/>
                      <a:r>
                        <a:rPr lang="ja-JP" altLang="en-US" sz="1100" b="0" i="0" u="none" strike="noStrike" dirty="0" smtClean="0">
                          <a:solidFill>
                            <a:srgbClr val="000000"/>
                          </a:solidFill>
                          <a:effectLst/>
                          <a:latin typeface="ＭＳ Ｐゴシック 本文"/>
                        </a:rPr>
                        <a:t>深野南寺方大阪線</a:t>
                      </a:r>
                      <a:endParaRPr lang="zh-TW" altLang="en-US" sz="1100" b="0" i="0" u="none" strike="noStrike" dirty="0">
                        <a:solidFill>
                          <a:srgbClr val="000000"/>
                        </a:solidFill>
                        <a:effectLst/>
                        <a:latin typeface="ＭＳ Ｐゴシック 本文"/>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a:rPr>
                        <a:t>一般府道</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a:rPr>
                        <a:t>三</a:t>
                      </a:r>
                      <a:r>
                        <a:rPr lang="ja-JP" altLang="en-US" sz="1100" b="0" i="0" u="none" strike="noStrike" dirty="0" err="1">
                          <a:solidFill>
                            <a:srgbClr val="000000"/>
                          </a:solidFill>
                          <a:effectLst/>
                          <a:latin typeface="ＭＳ Ｐゴシック"/>
                        </a:rPr>
                        <a:t>ッ</a:t>
                      </a:r>
                      <a:r>
                        <a:rPr lang="ja-JP" altLang="en-US" sz="1100" b="0" i="0" u="none" strike="noStrike" dirty="0">
                          <a:solidFill>
                            <a:srgbClr val="000000"/>
                          </a:solidFill>
                          <a:effectLst/>
                          <a:latin typeface="ＭＳ Ｐゴシック"/>
                        </a:rPr>
                        <a:t>島大橋</a:t>
                      </a:r>
                    </a:p>
                  </a:txBody>
                  <a:tcPr marL="9525" marR="9525" marT="9525" marB="0" anchor="ctr"/>
                </a:tc>
                <a:tc>
                  <a:txBody>
                    <a:bodyPr/>
                    <a:lstStyle/>
                    <a:p>
                      <a:pPr algn="l" fontAlgn="ctr"/>
                      <a:r>
                        <a:rPr lang="ja-JP" altLang="en-US" sz="1100" b="0" i="0" u="none" strike="noStrike">
                          <a:solidFill>
                            <a:srgbClr val="000000"/>
                          </a:solidFill>
                          <a:effectLst/>
                          <a:latin typeface="ＭＳ Ｐゴシック"/>
                        </a:rPr>
                        <a:t>昭和</a:t>
                      </a:r>
                      <a:r>
                        <a:rPr lang="en-US" altLang="ja-JP" sz="1100" b="0" i="0" u="none" strike="noStrike">
                          <a:solidFill>
                            <a:srgbClr val="000000"/>
                          </a:solidFill>
                          <a:effectLst/>
                          <a:latin typeface="ＭＳ Ｐゴシック"/>
                        </a:rPr>
                        <a:t>12</a:t>
                      </a:r>
                      <a:r>
                        <a:rPr lang="ja-JP" altLang="en-US" sz="1100" b="0" i="0" u="none" strike="noStrike">
                          <a:solidFill>
                            <a:srgbClr val="000000"/>
                          </a:solidFill>
                          <a:effectLst/>
                          <a:latin typeface="ＭＳ Ｐゴシック"/>
                        </a:rPr>
                        <a:t>年</a:t>
                      </a:r>
                    </a:p>
                  </a:txBody>
                  <a:tcPr marL="9525" marR="9525" marT="9525" marB="0" anchor="ctr"/>
                </a:tc>
                <a:tc>
                  <a:txBody>
                    <a:bodyPr/>
                    <a:lstStyle/>
                    <a:p>
                      <a:pPr algn="r" fontAlgn="ctr"/>
                      <a:r>
                        <a:rPr lang="en-US" altLang="ja-JP" sz="1100" b="0" i="0" u="none" strike="noStrike">
                          <a:solidFill>
                            <a:srgbClr val="000000"/>
                          </a:solidFill>
                          <a:effectLst/>
                          <a:latin typeface="ＭＳ Ｐゴシック"/>
                        </a:rPr>
                        <a:t>78</a:t>
                      </a: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24.4m</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7.9m</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a:solidFill>
                            <a:srgbClr val="FFFFFF"/>
                          </a:solidFill>
                          <a:effectLst/>
                          <a:latin typeface="ＭＳ Ｐゴシック"/>
                        </a:rPr>
                        <a:t>47</a:t>
                      </a:r>
                    </a:p>
                  </a:txBody>
                  <a:tcPr marL="9525" marR="9525" marT="9525" marB="0" anchor="ctr">
                    <a:solidFill>
                      <a:srgbClr val="0070C0"/>
                    </a:solidFill>
                  </a:tcPr>
                </a:tc>
                <a:tc>
                  <a:txBody>
                    <a:bodyPr/>
                    <a:lstStyle/>
                    <a:p>
                      <a:pPr algn="r" fontAlgn="ctr"/>
                      <a:r>
                        <a:rPr lang="en-US" altLang="ja-JP" sz="1100" b="0" i="0" u="none" strike="noStrike">
                          <a:solidFill>
                            <a:srgbClr val="000000"/>
                          </a:solidFill>
                          <a:effectLst/>
                          <a:latin typeface="ＭＳ Ｐゴシック"/>
                        </a:rPr>
                        <a:t>7</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0</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2</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28</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47</a:t>
                      </a:r>
                    </a:p>
                  </a:txBody>
                  <a:tcPr marL="9525" marR="9525" marT="9525" marB="0" anchor="ctr">
                    <a:solidFill>
                      <a:schemeClr val="accent4">
                        <a:lumMod val="20000"/>
                        <a:lumOff val="80000"/>
                      </a:schemeClr>
                    </a:solidFill>
                  </a:tcPr>
                </a:tc>
              </a:tr>
              <a:tr h="345638">
                <a:tc>
                  <a:txBody>
                    <a:bodyPr/>
                    <a:lstStyle/>
                    <a:p>
                      <a:pPr algn="l" fontAlgn="ctr"/>
                      <a:r>
                        <a:rPr lang="ja-JP" altLang="en-US" sz="1100" b="0" i="0" u="none" strike="noStrike" dirty="0">
                          <a:solidFill>
                            <a:srgbClr val="000000"/>
                          </a:solidFill>
                          <a:effectLst/>
                          <a:latin typeface="ＭＳ Ｐゴシック"/>
                        </a:rPr>
                        <a:t>新家田尻線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a:rPr>
                        <a:t>一般府道</a:t>
                      </a:r>
                    </a:p>
                  </a:txBody>
                  <a:tcPr marL="9525" marR="9525" marT="9525" marB="0" anchor="ctr"/>
                </a:tc>
                <a:tc>
                  <a:txBody>
                    <a:bodyPr/>
                    <a:lstStyle/>
                    <a:p>
                      <a:pPr algn="l" fontAlgn="ctr"/>
                      <a:r>
                        <a:rPr lang="ja-JP" altLang="en-US" sz="1100" b="0" i="0" u="none" strike="noStrike">
                          <a:solidFill>
                            <a:srgbClr val="000000"/>
                          </a:solidFill>
                          <a:effectLst/>
                          <a:latin typeface="ＭＳ Ｐゴシック"/>
                        </a:rPr>
                        <a:t>大正大橋</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a:rPr>
                        <a:t>昭和</a:t>
                      </a:r>
                      <a:r>
                        <a:rPr lang="en-US" altLang="ja-JP" sz="1100" b="0" i="0" u="none" strike="noStrike" dirty="0">
                          <a:solidFill>
                            <a:srgbClr val="000000"/>
                          </a:solidFill>
                          <a:effectLst/>
                          <a:latin typeface="ＭＳ Ｐゴシック"/>
                        </a:rPr>
                        <a:t>29</a:t>
                      </a:r>
                      <a:r>
                        <a:rPr lang="ja-JP" altLang="en-US" sz="1100" b="0" i="0" u="none" strike="noStrike" dirty="0">
                          <a:solidFill>
                            <a:srgbClr val="000000"/>
                          </a:solidFill>
                          <a:effectLst/>
                          <a:latin typeface="ＭＳ Ｐゴシック"/>
                        </a:rPr>
                        <a:t>年</a:t>
                      </a:r>
                    </a:p>
                  </a:txBody>
                  <a:tcPr marL="9525" marR="9525" marT="9525" marB="0" anchor="ctr"/>
                </a:tc>
                <a:tc>
                  <a:txBody>
                    <a:bodyPr/>
                    <a:lstStyle/>
                    <a:p>
                      <a:pPr algn="r" fontAlgn="ctr"/>
                      <a:r>
                        <a:rPr lang="en-US" altLang="ja-JP" sz="1100" b="0" i="0" u="none" strike="noStrike">
                          <a:solidFill>
                            <a:srgbClr val="000000"/>
                          </a:solidFill>
                          <a:effectLst/>
                          <a:latin typeface="ＭＳ Ｐゴシック"/>
                        </a:rPr>
                        <a:t>61</a:t>
                      </a: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53m</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5.5m</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a:solidFill>
                            <a:srgbClr val="FFFFFF"/>
                          </a:solidFill>
                          <a:effectLst/>
                          <a:latin typeface="ＭＳ Ｐゴシック"/>
                        </a:rPr>
                        <a:t>46</a:t>
                      </a:r>
                    </a:p>
                  </a:txBody>
                  <a:tcPr marL="9525" marR="9525" marT="9525" marB="0" anchor="ctr">
                    <a:solidFill>
                      <a:srgbClr val="0070C0"/>
                    </a:solidFill>
                  </a:tcPr>
                </a:tc>
                <a:tc>
                  <a:txBody>
                    <a:bodyPr/>
                    <a:lstStyle/>
                    <a:p>
                      <a:pPr algn="r" fontAlgn="ctr"/>
                      <a:r>
                        <a:rPr lang="en-US" altLang="ja-JP" sz="1100" b="0" i="0" u="none" strike="noStrike">
                          <a:solidFill>
                            <a:srgbClr val="000000"/>
                          </a:solidFill>
                          <a:effectLst/>
                          <a:latin typeface="ＭＳ Ｐゴシック"/>
                        </a:rPr>
                        <a:t>34</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0</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26</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a:solidFill>
                            <a:srgbClr val="000000"/>
                          </a:solidFill>
                          <a:effectLst/>
                          <a:latin typeface="ＭＳ Ｐゴシック"/>
                        </a:rPr>
                        <a:t>17</a:t>
                      </a:r>
                    </a:p>
                  </a:txBody>
                  <a:tcPr marL="9525" marR="9525" marT="9525" marB="0" anchor="ctr">
                    <a:solidFill>
                      <a:schemeClr val="accent4">
                        <a:lumMod val="20000"/>
                        <a:lumOff val="80000"/>
                      </a:schemeClr>
                    </a:solidFill>
                  </a:tcPr>
                </a:tc>
                <a:tc>
                  <a:txBody>
                    <a:bodyPr/>
                    <a:lstStyle/>
                    <a:p>
                      <a:pPr algn="r" fontAlgn="ctr"/>
                      <a:r>
                        <a:rPr lang="en-US" altLang="ja-JP" sz="1100" b="0" i="0" u="none" strike="noStrike" dirty="0">
                          <a:solidFill>
                            <a:srgbClr val="000000"/>
                          </a:solidFill>
                          <a:effectLst/>
                          <a:latin typeface="ＭＳ Ｐゴシック"/>
                        </a:rPr>
                        <a:t>46</a:t>
                      </a:r>
                    </a:p>
                  </a:txBody>
                  <a:tcPr marL="9525" marR="9525" marT="9525" marB="0" anchor="ctr">
                    <a:solidFill>
                      <a:schemeClr val="accent4">
                        <a:lumMod val="20000"/>
                        <a:lumOff val="80000"/>
                      </a:schemeClr>
                    </a:solidFill>
                  </a:tcPr>
                </a:tc>
              </a:tr>
            </a:tbl>
          </a:graphicData>
        </a:graphic>
      </p:graphicFrame>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12" name="正方形/長方形 11"/>
          <p:cNvSpPr/>
          <p:nvPr/>
        </p:nvSpPr>
        <p:spPr>
          <a:xfrm>
            <a:off x="899592" y="3688896"/>
            <a:ext cx="7200800" cy="338554"/>
          </a:xfrm>
          <a:prstGeom prst="rect">
            <a:avLst/>
          </a:prstGeom>
          <a:noFill/>
        </p:spPr>
        <p:txBody>
          <a:bodyPr wrap="square" rtlCol="0">
            <a:spAutoFit/>
          </a:bodyPr>
          <a:lstStyle/>
          <a:p>
            <a:pPr algn="ct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総合評価４０点を超える橋梁</a:t>
            </a:r>
            <a:endPar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正方形/長方形 8"/>
          <p:cNvSpPr/>
          <p:nvPr/>
        </p:nvSpPr>
        <p:spPr>
          <a:xfrm>
            <a:off x="683568" y="5733256"/>
            <a:ext cx="7992888" cy="523220"/>
          </a:xfrm>
          <a:prstGeom prst="rect">
            <a:avLst/>
          </a:prstGeom>
          <a:noFill/>
        </p:spPr>
        <p:txBody>
          <a:bodyPr wrap="square" rtlCol="0">
            <a:spAutoFit/>
          </a:bodyPr>
          <a:lstStyle/>
          <a:p>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本照査では、平成</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26</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年度までの点検結果等、現時点で収集できる範囲の情報を元に照査を行っており、今後、定期点検等により得られる情報により随時データの更新が必要である。</a:t>
            </a:r>
            <a:endPar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231558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7"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５．更新判定フローによる照査</a:t>
            </a:r>
            <a:endParaRPr lang="ja-JP" altLang="en-US"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611560" y="1126485"/>
            <a:ext cx="7488832"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４）性能評価マトリクスによる照査</a:t>
            </a:r>
            <a:r>
              <a:rPr lang="en-US" altLang="ja-JP" sz="2400" dirty="0">
                <a:latin typeface="HGSｺﾞｼｯｸM" panose="020B0600000000000000" pitchFamily="50" charset="-128"/>
                <a:ea typeface="HGSｺﾞｼｯｸM" panose="020B0600000000000000" pitchFamily="50" charset="-128"/>
              </a:rPr>
              <a:t>(h) </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2/3</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857" y="1772815"/>
            <a:ext cx="7141567" cy="437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35902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7"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５．更新判定フローによる照査</a:t>
            </a:r>
            <a:endParaRPr lang="ja-JP" altLang="en-US"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611560" y="1126485"/>
            <a:ext cx="7488832"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４）性能評価マトリクスによる照査</a:t>
            </a:r>
            <a:r>
              <a:rPr lang="en-US" altLang="ja-JP" sz="2400" dirty="0">
                <a:latin typeface="HGSｺﾞｼｯｸM" panose="020B0600000000000000" pitchFamily="50" charset="-128"/>
                <a:ea typeface="HGSｺﾞｼｯｸM" panose="020B0600000000000000" pitchFamily="50" charset="-128"/>
              </a:rPr>
              <a:t>(h) </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3/3</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1555" y="1837636"/>
            <a:ext cx="3016185" cy="18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005066"/>
            <a:ext cx="3016185" cy="18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076" y="1806282"/>
            <a:ext cx="3016184" cy="184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3999267"/>
            <a:ext cx="3001590" cy="183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4006254"/>
            <a:ext cx="2999596" cy="183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3557153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sp>
        <p:nvSpPr>
          <p:cNvPr id="19" name="正方形/長方形 18"/>
          <p:cNvSpPr/>
          <p:nvPr/>
        </p:nvSpPr>
        <p:spPr>
          <a:xfrm>
            <a:off x="520530" y="1268760"/>
            <a:ext cx="8327032" cy="3785652"/>
          </a:xfrm>
          <a:prstGeom prst="rect">
            <a:avLst/>
          </a:prstGeom>
          <a:noFill/>
        </p:spPr>
        <p:txBody>
          <a:bodyPr wrap="square" rtlCol="0">
            <a:spAutoFit/>
          </a:bodyPr>
          <a:lstStyle/>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点以上」かつ「橋齢以外の</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600" b="1" dirty="0">
              <a:latin typeface="HGSｺﾞｼｯｸM" panose="020B0600000000000000" pitchFamily="50" charset="-128"/>
              <a:ea typeface="HGSｺﾞｼｯｸM" panose="020B0600000000000000" pitchFamily="50" charset="-128"/>
            </a:endParaRPr>
          </a:p>
          <a:p>
            <a:endParaRPr lang="en-US" altLang="ja-JP" sz="1600" b="1" dirty="0">
              <a:latin typeface="HGSｺﾞｼｯｸM" panose="020B0600000000000000" pitchFamily="50" charset="-128"/>
              <a:ea typeface="HGSｺﾞｼｯｸM" panose="020B0600000000000000" pitchFamily="50" charset="-128"/>
            </a:endParaRPr>
          </a:p>
          <a:p>
            <a:endParaRPr lang="en-US" altLang="ja-JP" sz="1600" b="1" dirty="0">
              <a:latin typeface="HGSｺﾞｼｯｸM" panose="020B0600000000000000" pitchFamily="50" charset="-128"/>
              <a:ea typeface="HGSｺﾞｼｯｸM" panose="020B0600000000000000" pitchFamily="50" charset="-128"/>
            </a:endParaRPr>
          </a:p>
          <a:p>
            <a:r>
              <a:rPr lang="ja-JP" altLang="en-US" sz="1600" b="1" dirty="0">
                <a:latin typeface="HGSｺﾞｼｯｸM" panose="020B0600000000000000" pitchFamily="50" charset="-128"/>
                <a:ea typeface="HGSｺﾞｼｯｸM" panose="020B0600000000000000" pitchFamily="50" charset="-128"/>
              </a:rPr>
              <a:t>キャリブレーション①</a:t>
            </a:r>
            <a:endParaRPr lang="en-US" altLang="ja-JP" sz="1600" b="1" dirty="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点以上」かつ「橋齢以外の</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b="1" dirty="0">
                <a:latin typeface="HGSｺﾞｼｯｸM" panose="020B0600000000000000" pitchFamily="50" charset="-128"/>
                <a:ea typeface="HGSｺﾞｼｯｸM" panose="020B0600000000000000" pitchFamily="50" charset="-128"/>
              </a:rPr>
              <a:t>キャリブレーション②</a:t>
            </a:r>
            <a:endParaRPr lang="en-US" altLang="ja-JP" sz="1600" b="1" dirty="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点以上」かつ「橋齢以外の</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endParaRPr lang="en-US" altLang="ja-JP" sz="2000" dirty="0">
              <a:latin typeface="HGSｺﾞｼｯｸM" panose="020B0600000000000000" pitchFamily="50" charset="-128"/>
              <a:ea typeface="HGSｺﾞｼｯｸM" panose="020B0600000000000000" pitchFamily="50" charset="-128"/>
            </a:endParaRPr>
          </a:p>
        </p:txBody>
      </p:sp>
      <p:sp>
        <p:nvSpPr>
          <p:cNvPr id="2" name="正方形/長方形 1"/>
          <p:cNvSpPr/>
          <p:nvPr/>
        </p:nvSpPr>
        <p:spPr>
          <a:xfrm>
            <a:off x="2585081" y="5055567"/>
            <a:ext cx="6336704" cy="461665"/>
          </a:xfrm>
          <a:prstGeom prst="rect">
            <a:avLst/>
          </a:prstGeom>
          <a:solidFill>
            <a:schemeClr val="accent4">
              <a:lumMod val="40000"/>
              <a:lumOff val="60000"/>
            </a:schemeClr>
          </a:solidFill>
        </p:spPr>
        <p:txBody>
          <a:bodyPr wrap="square">
            <a:spAutoFit/>
          </a:bodyPr>
          <a:lstStyle/>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注）小項目は、資料</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1-3</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「性能評価マトリクス及び評価指標について」の４３項目を指す</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大項目は、　　　　　　　　　　　　　</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１８項目　</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ja-JP" altLang="en-US" sz="1200" dirty="0"/>
          </a:p>
        </p:txBody>
      </p:sp>
      <p:sp>
        <p:nvSpPr>
          <p:cNvPr id="9" name="下矢印 8"/>
          <p:cNvSpPr/>
          <p:nvPr/>
        </p:nvSpPr>
        <p:spPr>
          <a:xfrm>
            <a:off x="1463196" y="5214392"/>
            <a:ext cx="697979" cy="230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12648" y="5601434"/>
            <a:ext cx="8327032" cy="707886"/>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現時点で抽出される橋梁数の確認</a:t>
            </a:r>
            <a:endParaRPr lang="en-US" altLang="ja-JP" sz="2000" dirty="0">
              <a:latin typeface="HGSｺﾞｼｯｸM" panose="020B0600000000000000" pitchFamily="50" charset="-128"/>
              <a:ea typeface="HGSｺﾞｼｯｸM" panose="020B0600000000000000" pitchFamily="50" charset="-128"/>
            </a:endParaRPr>
          </a:p>
          <a:p>
            <a:pPr marL="342900" indent="-3429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rPr>
              <a:t>将来抽出される橋梁の傾向及び橋数変動の確認</a:t>
            </a:r>
            <a:endParaRPr lang="en-US" altLang="ja-JP" sz="2000" dirty="0">
              <a:latin typeface="HGSｺﾞｼｯｸM" panose="020B0600000000000000" pitchFamily="50" charset="-128"/>
              <a:ea typeface="HGSｺﾞｼｯｸM" panose="020B0600000000000000" pitchFamily="50" charset="-128"/>
            </a:endParaRPr>
          </a:p>
        </p:txBody>
      </p:sp>
      <p:sp>
        <p:nvSpPr>
          <p:cNvPr id="23" name="テキスト ボックス 22"/>
          <p:cNvSpPr txBox="1"/>
          <p:nvPr/>
        </p:nvSpPr>
        <p:spPr>
          <a:xfrm>
            <a:off x="517480" y="2204864"/>
            <a:ext cx="3262432" cy="400110"/>
          </a:xfrm>
          <a:prstGeom prst="rect">
            <a:avLst/>
          </a:prstGeom>
          <a:solidFill>
            <a:srgbClr val="FFFF00"/>
          </a:solidFill>
        </p:spPr>
        <p:txBody>
          <a:bodyPr wrap="none" rtlCol="0">
            <a:spAutoFit/>
          </a:bodyPr>
          <a:lstStyle/>
          <a:p>
            <a:r>
              <a:rPr lang="ja-JP" altLang="en-US" sz="2000" dirty="0">
                <a:latin typeface="HGSｺﾞｼｯｸM" panose="020B0600000000000000" pitchFamily="50" charset="-128"/>
                <a:ea typeface="HGSｺﾞｼｯｸM" panose="020B0600000000000000" pitchFamily="50" charset="-128"/>
              </a:rPr>
              <a:t>今回のキャリブレーション</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3" name="テキスト ボックス 2"/>
          <p:cNvSpPr txBox="1"/>
          <p:nvPr/>
        </p:nvSpPr>
        <p:spPr>
          <a:xfrm>
            <a:off x="542137" y="2708920"/>
            <a:ext cx="8244565" cy="369332"/>
          </a:xfrm>
          <a:prstGeom prst="rect">
            <a:avLst/>
          </a:prstGeom>
          <a:solidFill>
            <a:srgbClr val="002060"/>
          </a:solidFill>
        </p:spPr>
        <p:txBody>
          <a:bodyPr wrap="none" rtlCol="0">
            <a:spAutoFit/>
          </a:bodyPr>
          <a:lstStyle/>
          <a:p>
            <a:r>
              <a:rPr lang="ja-JP" altLang="en-US"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マトリクス評価指標を再考察（高齢橋の経過年次を</a:t>
            </a:r>
            <a:r>
              <a:rPr lang="en-US" altLang="ja-JP"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100</a:t>
            </a:r>
            <a:r>
              <a:rPr lang="ja-JP" altLang="en-US" b="1"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年に見直し）</a:t>
            </a:r>
            <a:endParaRPr kumimoji="1" lang="ja-JP" altLang="en-US" b="1" dirty="0">
              <a:solidFill>
                <a:schemeClr val="bg1"/>
              </a:solidFill>
            </a:endParaRPr>
          </a:p>
        </p:txBody>
      </p:sp>
      <p:sp>
        <p:nvSpPr>
          <p:cNvPr id="17" name="テキスト ボックス 16"/>
          <p:cNvSpPr txBox="1"/>
          <p:nvPr/>
        </p:nvSpPr>
        <p:spPr>
          <a:xfrm>
            <a:off x="563756" y="1228690"/>
            <a:ext cx="2236510" cy="400110"/>
          </a:xfrm>
          <a:prstGeom prst="rect">
            <a:avLst/>
          </a:prstGeom>
          <a:solidFill>
            <a:srgbClr val="FFFF00"/>
          </a:solidFill>
        </p:spPr>
        <p:txBody>
          <a:bodyPr wrap="none" rtlCol="0">
            <a:spAutoFit/>
          </a:bodyPr>
          <a:lstStyle/>
          <a:p>
            <a:r>
              <a:rPr lang="ja-JP" altLang="en-US" sz="2000" dirty="0">
                <a:latin typeface="HGSｺﾞｼｯｸM" panose="020B0600000000000000" pitchFamily="50" charset="-128"/>
                <a:ea typeface="HGSｺﾞｼｯｸM" panose="020B0600000000000000" pitchFamily="50" charset="-128"/>
              </a:rPr>
              <a:t>昨年度の閾値　　</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13" name="下矢印 12"/>
          <p:cNvSpPr/>
          <p:nvPr/>
        </p:nvSpPr>
        <p:spPr>
          <a:xfrm>
            <a:off x="1450717" y="3270176"/>
            <a:ext cx="697979" cy="230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15" name="タイトル 1"/>
          <p:cNvSpPr txBox="1">
            <a:spLocks/>
          </p:cNvSpPr>
          <p:nvPr/>
        </p:nvSpPr>
        <p:spPr>
          <a:xfrm>
            <a:off x="230832" y="146309"/>
            <a:ext cx="8716202" cy="1400103"/>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smtClean="0">
                <a:solidFill>
                  <a:schemeClr val="tx1"/>
                </a:solidFill>
                <a:latin typeface="HGSｺﾞｼｯｸM" panose="020B0600000000000000" pitchFamily="50" charset="-128"/>
                <a:ea typeface="HGSｺﾞｼｯｸM" panose="020B0600000000000000" pitchFamily="50" charset="-128"/>
              </a:rPr>
              <a:t>６</a:t>
            </a:r>
            <a:r>
              <a:rPr lang="en-US" altLang="ja-JP" sz="2800" dirty="0" smtClean="0">
                <a:solidFill>
                  <a:schemeClr val="tx1"/>
                </a:solidFill>
                <a:latin typeface="HGSｺﾞｼｯｸM" panose="020B0600000000000000" pitchFamily="50" charset="-128"/>
                <a:ea typeface="HGSｺﾞｼｯｸM" panose="020B0600000000000000" pitchFamily="50" charset="-128"/>
              </a:rPr>
              <a:t>.</a:t>
            </a:r>
            <a:r>
              <a:rPr lang="ja-JP" altLang="en-US" sz="2800" dirty="0" smtClean="0">
                <a:solidFill>
                  <a:schemeClr val="tx1"/>
                </a:solidFill>
                <a:latin typeface="HGSｺﾞｼｯｸM" panose="020B0600000000000000" pitchFamily="50" charset="-128"/>
                <a:ea typeface="HGSｺﾞｼｯｸM" panose="020B0600000000000000" pitchFamily="50" charset="-128"/>
              </a:rPr>
              <a:t>更新判定フローの閾値の検討</a:t>
            </a:r>
            <a:r>
              <a:rPr lang="en-US" altLang="ja-JP" sz="2800" dirty="0" smtClean="0">
                <a:solidFill>
                  <a:schemeClr val="tx1"/>
                </a:solidFill>
                <a:latin typeface="HGSｺﾞｼｯｸM" panose="020B0600000000000000" pitchFamily="50" charset="-128"/>
                <a:ea typeface="HGSｺﾞｼｯｸM" panose="020B0600000000000000" pitchFamily="50" charset="-128"/>
              </a:rPr>
              <a:t/>
            </a:r>
            <a:br>
              <a:rPr lang="en-US" altLang="ja-JP" sz="2800" dirty="0" smtClean="0">
                <a:solidFill>
                  <a:schemeClr val="tx1"/>
                </a:solidFill>
                <a:latin typeface="HGSｺﾞｼｯｸM" panose="020B0600000000000000" pitchFamily="50" charset="-128"/>
                <a:ea typeface="HGSｺﾞｼｯｸM" panose="020B0600000000000000" pitchFamily="50" charset="-128"/>
              </a:rPr>
            </a:br>
            <a:r>
              <a:rPr lang="ja-JP" altLang="en-US" sz="2800" dirty="0" smtClean="0">
                <a:solidFill>
                  <a:schemeClr val="tx1"/>
                </a:solidFill>
                <a:latin typeface="HGSｺﾞｼｯｸM" panose="020B0600000000000000" pitchFamily="50" charset="-128"/>
                <a:ea typeface="HGSｺﾞｼｯｸM" panose="020B0600000000000000" pitchFamily="50" charset="-128"/>
              </a:rPr>
              <a:t>　</a:t>
            </a:r>
            <a:r>
              <a:rPr lang="ja-JP" altLang="en-US" sz="2400" dirty="0" smtClean="0">
                <a:solidFill>
                  <a:schemeClr val="tx1"/>
                </a:solidFill>
                <a:latin typeface="HGSｺﾞｼｯｸM" panose="020B0600000000000000" pitchFamily="50" charset="-128"/>
                <a:ea typeface="HGSｺﾞｼｯｸM" panose="020B0600000000000000" pitchFamily="50" charset="-128"/>
              </a:rPr>
              <a:t>１）閾値のキャリブレーション</a:t>
            </a:r>
            <a:r>
              <a:rPr lang="en-US" altLang="ja-JP" sz="2400" dirty="0" smtClean="0">
                <a:solidFill>
                  <a:schemeClr val="tx1"/>
                </a:solidFill>
                <a:latin typeface="HGSｺﾞｼｯｸM" panose="020B0600000000000000" pitchFamily="50" charset="-128"/>
                <a:ea typeface="HGSｺﾞｼｯｸM" panose="020B0600000000000000" pitchFamily="50" charset="-128"/>
              </a:rPr>
              <a:t>(1/4)</a:t>
            </a:r>
            <a:br>
              <a:rPr lang="en-US" altLang="ja-JP" sz="2400" dirty="0" smtClean="0">
                <a:solidFill>
                  <a:schemeClr val="tx1"/>
                </a:solidFill>
                <a:latin typeface="HGSｺﾞｼｯｸM" panose="020B0600000000000000" pitchFamily="50" charset="-128"/>
                <a:ea typeface="HGSｺﾞｼｯｸM" panose="020B0600000000000000" pitchFamily="50" charset="-128"/>
              </a:rPr>
            </a:br>
            <a:r>
              <a:rPr lang="ja-JP" altLang="en-US" sz="2400" dirty="0" smtClean="0">
                <a:solidFill>
                  <a:schemeClr val="tx1"/>
                </a:solidFill>
                <a:latin typeface="HGSｺﾞｼｯｸM" panose="020B0600000000000000" pitchFamily="50" charset="-128"/>
                <a:ea typeface="HGSｺﾞｼｯｸM" panose="020B0600000000000000" pitchFamily="50" charset="-128"/>
              </a:rPr>
              <a:t>　</a:t>
            </a:r>
            <a:endParaRPr lang="ja-JP" altLang="en-US" sz="1800"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179331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682100" y="1529497"/>
            <a:ext cx="8264934" cy="132343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高齢橋の点数配分が高い傾向　→　マトリクス評価指標を再考察</a:t>
            </a: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性能不足に関する指標として、建設後</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年を超える場合の内在リスクが高いとしていたが、現時点では</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「年代毎の健全度割合に変化がほぼ無い」</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ことから、性能不足の指標を見直した。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2" name="正方形/長方形 51"/>
          <p:cNvSpPr/>
          <p:nvPr/>
        </p:nvSpPr>
        <p:spPr>
          <a:xfrm>
            <a:off x="256993" y="3286069"/>
            <a:ext cx="3888288" cy="2832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sp>
        <p:nvSpPr>
          <p:cNvPr id="7" name="上矢印 6"/>
          <p:cNvSpPr/>
          <p:nvPr/>
        </p:nvSpPr>
        <p:spPr>
          <a:xfrm rot="5400000">
            <a:off x="4095211" y="4338812"/>
            <a:ext cx="605516"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a:spLocks noGrp="1"/>
          </p:cNvSpPr>
          <p:nvPr>
            <p:ph type="title"/>
          </p:nvPr>
        </p:nvSpPr>
        <p:spPr>
          <a:xfrm>
            <a:off x="230832" y="149807"/>
            <a:ext cx="8716202" cy="1400103"/>
          </a:xfrm>
        </p:spPr>
        <p:txBody>
          <a:bodyPr>
            <a:noAutofit/>
          </a:bodyPr>
          <a:lstStyle/>
          <a:p>
            <a:r>
              <a:rPr lang="ja-JP" altLang="en-US" sz="2800" dirty="0">
                <a:solidFill>
                  <a:schemeClr val="tx1"/>
                </a:solidFill>
                <a:latin typeface="HGSｺﾞｼｯｸM" panose="020B0600000000000000" pitchFamily="50" charset="-128"/>
                <a:ea typeface="HGSｺﾞｼｯｸM" panose="020B0600000000000000" pitchFamily="50" charset="-128"/>
              </a:rPr>
              <a:t>６</a:t>
            </a:r>
            <a:r>
              <a:rPr lang="en-US" altLang="ja-JP" sz="2800" dirty="0" smtClean="0">
                <a:solidFill>
                  <a:schemeClr val="tx1"/>
                </a:solidFill>
                <a:latin typeface="HGSｺﾞｼｯｸM" panose="020B0600000000000000" pitchFamily="50" charset="-128"/>
                <a:ea typeface="HGSｺﾞｼｯｸM" panose="020B0600000000000000" pitchFamily="50" charset="-128"/>
              </a:rPr>
              <a:t>.</a:t>
            </a:r>
            <a:r>
              <a:rPr lang="ja-JP" altLang="en-US" sz="2800" dirty="0">
                <a:solidFill>
                  <a:schemeClr val="tx1"/>
                </a:solidFill>
                <a:latin typeface="HGSｺﾞｼｯｸM" panose="020B0600000000000000" pitchFamily="50" charset="-128"/>
                <a:ea typeface="HGSｺﾞｼｯｸM" panose="020B0600000000000000" pitchFamily="50" charset="-128"/>
              </a:rPr>
              <a:t>更新判定フローの閾値の検討</a:t>
            </a:r>
            <a:r>
              <a:rPr lang="en-US" altLang="ja-JP" sz="2800" dirty="0">
                <a:solidFill>
                  <a:schemeClr val="tx1"/>
                </a:solidFill>
                <a:latin typeface="HGSｺﾞｼｯｸM" panose="020B0600000000000000" pitchFamily="50" charset="-128"/>
                <a:ea typeface="HGSｺﾞｼｯｸM" panose="020B0600000000000000" pitchFamily="50" charset="-128"/>
              </a:rPr>
              <a:t/>
            </a:r>
            <a:br>
              <a:rPr lang="en-US" altLang="ja-JP" sz="2800" dirty="0">
                <a:solidFill>
                  <a:schemeClr val="tx1"/>
                </a:solidFill>
                <a:latin typeface="HGSｺﾞｼｯｸM" panose="020B0600000000000000" pitchFamily="50" charset="-128"/>
                <a:ea typeface="HGSｺﾞｼｯｸM" panose="020B0600000000000000" pitchFamily="50" charset="-128"/>
              </a:rPr>
            </a:br>
            <a:r>
              <a:rPr lang="ja-JP" altLang="en-US" sz="2800" dirty="0">
                <a:solidFill>
                  <a:schemeClr val="tx1"/>
                </a:solidFill>
                <a:latin typeface="HGSｺﾞｼｯｸM" panose="020B0600000000000000" pitchFamily="50" charset="-128"/>
                <a:ea typeface="HGSｺﾞｼｯｸM" panose="020B0600000000000000" pitchFamily="50" charset="-128"/>
              </a:rPr>
              <a:t>　</a:t>
            </a:r>
            <a:r>
              <a:rPr lang="ja-JP" altLang="en-US" sz="2400" dirty="0">
                <a:solidFill>
                  <a:schemeClr val="tx1"/>
                </a:solidFill>
                <a:latin typeface="HGSｺﾞｼｯｸM" panose="020B0600000000000000" pitchFamily="50" charset="-128"/>
                <a:ea typeface="HGSｺﾞｼｯｸM" panose="020B0600000000000000" pitchFamily="50" charset="-128"/>
              </a:rPr>
              <a:t>１</a:t>
            </a:r>
            <a:r>
              <a:rPr lang="ja-JP" altLang="en-US" sz="2400" dirty="0" smtClean="0">
                <a:solidFill>
                  <a:schemeClr val="tx1"/>
                </a:solidFill>
                <a:latin typeface="HGSｺﾞｼｯｸM" panose="020B0600000000000000" pitchFamily="50" charset="-128"/>
                <a:ea typeface="HGSｺﾞｼｯｸM" panose="020B0600000000000000" pitchFamily="50" charset="-128"/>
              </a:rPr>
              <a:t>）閾値</a:t>
            </a:r>
            <a:r>
              <a:rPr lang="ja-JP" altLang="en-US" sz="2400" dirty="0">
                <a:solidFill>
                  <a:schemeClr val="tx1"/>
                </a:solidFill>
                <a:latin typeface="HGSｺﾞｼｯｸM" panose="020B0600000000000000" pitchFamily="50" charset="-128"/>
                <a:ea typeface="HGSｺﾞｼｯｸM" panose="020B0600000000000000" pitchFamily="50" charset="-128"/>
              </a:rPr>
              <a:t>の</a:t>
            </a:r>
            <a:r>
              <a:rPr lang="ja-JP" altLang="en-US" sz="2400" dirty="0" smtClean="0">
                <a:solidFill>
                  <a:schemeClr val="tx1"/>
                </a:solidFill>
                <a:latin typeface="HGSｺﾞｼｯｸM" panose="020B0600000000000000" pitchFamily="50" charset="-128"/>
                <a:ea typeface="HGSｺﾞｼｯｸM" panose="020B0600000000000000" pitchFamily="50" charset="-128"/>
              </a:rPr>
              <a:t>キャリブレーション</a:t>
            </a:r>
            <a:r>
              <a:rPr lang="en-US" altLang="ja-JP" sz="2400" dirty="0" smtClean="0">
                <a:solidFill>
                  <a:schemeClr val="tx1"/>
                </a:solidFill>
                <a:latin typeface="HGSｺﾞｼｯｸM" panose="020B0600000000000000" pitchFamily="50" charset="-128"/>
                <a:ea typeface="HGSｺﾞｼｯｸM" panose="020B0600000000000000" pitchFamily="50" charset="-128"/>
              </a:rPr>
              <a:t>(2/4</a:t>
            </a:r>
            <a:r>
              <a:rPr lang="en-US" altLang="ja-JP" sz="2400" dirty="0">
                <a:solidFill>
                  <a:schemeClr val="tx1"/>
                </a:solidFill>
                <a:latin typeface="HGSｺﾞｼｯｸM" panose="020B0600000000000000" pitchFamily="50" charset="-128"/>
                <a:ea typeface="HGSｺﾞｼｯｸM" panose="020B0600000000000000" pitchFamily="50" charset="-128"/>
              </a:rPr>
              <a:t>)</a:t>
            </a:r>
            <a:r>
              <a:rPr lang="en-US" altLang="ja-JP" sz="2400" dirty="0" smtClean="0">
                <a:solidFill>
                  <a:schemeClr val="tx1"/>
                </a:solidFill>
                <a:latin typeface="HGSｺﾞｼｯｸM" panose="020B0600000000000000" pitchFamily="50" charset="-128"/>
                <a:ea typeface="HGSｺﾞｼｯｸM" panose="020B0600000000000000" pitchFamily="50" charset="-128"/>
              </a:rPr>
              <a:t/>
            </a:r>
            <a:br>
              <a:rPr lang="en-US" altLang="ja-JP" sz="2400" dirty="0" smtClean="0">
                <a:solidFill>
                  <a:schemeClr val="tx1"/>
                </a:solidFill>
                <a:latin typeface="HGSｺﾞｼｯｸM" panose="020B0600000000000000" pitchFamily="50" charset="-128"/>
                <a:ea typeface="HGSｺﾞｼｯｸM" panose="020B0600000000000000" pitchFamily="50" charset="-128"/>
              </a:rPr>
            </a:br>
            <a:r>
              <a:rPr lang="ja-JP" altLang="en-US" sz="2400" dirty="0">
                <a:solidFill>
                  <a:schemeClr val="tx1"/>
                </a:solidFill>
                <a:latin typeface="HGSｺﾞｼｯｸM" panose="020B0600000000000000" pitchFamily="50" charset="-128"/>
                <a:ea typeface="HGSｺﾞｼｯｸM" panose="020B0600000000000000" pitchFamily="50" charset="-128"/>
              </a:rPr>
              <a:t>　</a:t>
            </a:r>
            <a:r>
              <a:rPr lang="ja-JP" altLang="en-US" sz="2400" dirty="0" smtClean="0">
                <a:solidFill>
                  <a:schemeClr val="tx1"/>
                </a:solidFill>
                <a:latin typeface="HGSｺﾞｼｯｸM" panose="020B0600000000000000" pitchFamily="50" charset="-128"/>
                <a:ea typeface="HGSｺﾞｼｯｸM" panose="020B0600000000000000" pitchFamily="50" charset="-128"/>
              </a:rPr>
              <a:t>　</a:t>
            </a:r>
            <a:r>
              <a:rPr lang="ja-JP" altLang="en-US" sz="18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高齢</a:t>
            </a:r>
            <a:r>
              <a:rPr lang="ja-JP" altLang="en-US" sz="18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橋の経過年次を</a:t>
            </a:r>
            <a:r>
              <a:rPr lang="en-US" altLang="ja-JP" sz="18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8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8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100</a:t>
            </a:r>
            <a:r>
              <a:rPr lang="ja-JP" altLang="en-US" sz="18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年に見直し</a:t>
            </a:r>
            <a:endParaRPr lang="ja-JP" altLang="en-US" sz="1800" dirty="0">
              <a:solidFill>
                <a:schemeClr val="tx1"/>
              </a:solidFill>
              <a:latin typeface="HGSｺﾞｼｯｸM" panose="020B0600000000000000" pitchFamily="50" charset="-128"/>
              <a:ea typeface="HGSｺﾞｼｯｸM" panose="020B0600000000000000" pitchFamily="50" charset="-128"/>
            </a:endParaRPr>
          </a:p>
        </p:txBody>
      </p:sp>
      <p:sp>
        <p:nvSpPr>
          <p:cNvPr id="18" name="テキスト ボックス 17"/>
          <p:cNvSpPr txBox="1"/>
          <p:nvPr/>
        </p:nvSpPr>
        <p:spPr>
          <a:xfrm>
            <a:off x="517263" y="5635839"/>
            <a:ext cx="3588909" cy="523220"/>
          </a:xfrm>
          <a:prstGeom prst="rect">
            <a:avLst/>
          </a:prstGeom>
          <a:noFill/>
        </p:spPr>
        <p:txBody>
          <a:bodyPr wrap="square" rtlCol="0">
            <a:spAutoFit/>
          </a:bodyPr>
          <a:lstStyle/>
          <a:p>
            <a:r>
              <a:rPr lang="ja-JP" altLang="en-US" sz="1400" dirty="0">
                <a:solidFill>
                  <a:srgbClr val="FF0000"/>
                </a:solidFill>
              </a:rPr>
              <a:t>健全度</a:t>
            </a:r>
            <a:r>
              <a:rPr lang="en-US" altLang="ja-JP" sz="1400" dirty="0">
                <a:solidFill>
                  <a:srgbClr val="FF0000"/>
                </a:solidFill>
              </a:rPr>
              <a:t>70</a:t>
            </a:r>
            <a:r>
              <a:rPr lang="ja-JP" altLang="en-US" sz="1400" dirty="0">
                <a:solidFill>
                  <a:srgbClr val="FF0000"/>
                </a:solidFill>
              </a:rPr>
              <a:t>以下</a:t>
            </a:r>
            <a:r>
              <a:rPr lang="ja-JP" altLang="en-US" sz="1400" dirty="0"/>
              <a:t>の橋梁は、</a:t>
            </a:r>
            <a:endParaRPr lang="en-US" altLang="ja-JP" sz="1400" dirty="0"/>
          </a:p>
          <a:p>
            <a:r>
              <a:rPr lang="ja-JP" altLang="en-US" sz="1400" dirty="0"/>
              <a:t>経過年数に関わらず</a:t>
            </a:r>
            <a:r>
              <a:rPr lang="en-US" altLang="ja-JP" sz="1400" dirty="0"/>
              <a:t>3</a:t>
            </a:r>
            <a:r>
              <a:rPr lang="ja-JP" altLang="en-US" sz="1400" dirty="0"/>
              <a:t>割程度であった。</a:t>
            </a:r>
            <a:endParaRPr lang="en-US" altLang="ja-JP" sz="1400" dirty="0"/>
          </a:p>
        </p:txBody>
      </p:sp>
      <p:grpSp>
        <p:nvGrpSpPr>
          <p:cNvPr id="48" name="グループ化 47"/>
          <p:cNvGrpSpPr/>
          <p:nvPr/>
        </p:nvGrpSpPr>
        <p:grpSpPr>
          <a:xfrm>
            <a:off x="2474144" y="4024534"/>
            <a:ext cx="1486655" cy="541493"/>
            <a:chOff x="5431653" y="5499998"/>
            <a:chExt cx="1486655" cy="541493"/>
          </a:xfrm>
        </p:grpSpPr>
        <p:sp>
          <p:nvSpPr>
            <p:cNvPr id="47" name="正方形/長方形 46"/>
            <p:cNvSpPr/>
            <p:nvPr/>
          </p:nvSpPr>
          <p:spPr>
            <a:xfrm>
              <a:off x="5431653" y="5499998"/>
              <a:ext cx="1421963" cy="53367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2" name="正方形/長方形 41"/>
            <p:cNvSpPr/>
            <p:nvPr/>
          </p:nvSpPr>
          <p:spPr>
            <a:xfrm>
              <a:off x="5485464" y="5589240"/>
              <a:ext cx="144000" cy="144000"/>
            </a:xfrm>
            <a:prstGeom prst="rect">
              <a:avLst/>
            </a:prstGeom>
            <a:pattFill prst="ltDnDiag">
              <a:fgClr>
                <a:srgbClr val="00B0F0"/>
              </a:fgClr>
              <a:bgClr>
                <a:schemeClr val="bg1"/>
              </a:bgClr>
            </a:patt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3" name="正方形/長方形 42"/>
            <p:cNvSpPr/>
            <p:nvPr/>
          </p:nvSpPr>
          <p:spPr>
            <a:xfrm>
              <a:off x="5582824" y="5530435"/>
              <a:ext cx="1335484" cy="261610"/>
            </a:xfrm>
            <a:prstGeom prst="rect">
              <a:avLst/>
            </a:prstGeom>
            <a:noFill/>
          </p:spPr>
          <p:txBody>
            <a:bodyPr wrap="square" rtlCol="0">
              <a:spAutoFit/>
            </a:bodyPr>
            <a:lstStyle/>
            <a:p>
              <a:pPr algn="ctr"/>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＜健全度の橋梁</a:t>
              </a:r>
            </a:p>
          </p:txBody>
        </p:sp>
        <p:sp>
          <p:nvSpPr>
            <p:cNvPr id="44" name="正方形/長方形 43"/>
            <p:cNvSpPr/>
            <p:nvPr/>
          </p:nvSpPr>
          <p:spPr>
            <a:xfrm>
              <a:off x="5584718" y="5779881"/>
              <a:ext cx="1333590" cy="261610"/>
            </a:xfrm>
            <a:prstGeom prst="rect">
              <a:avLst/>
            </a:prstGeom>
            <a:noFill/>
          </p:spPr>
          <p:txBody>
            <a:bodyPr wrap="square" rtlCol="0">
              <a:spAutoFit/>
            </a:bodyPr>
            <a:lstStyle/>
            <a:p>
              <a:pPr algn="ctr"/>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健全度≦</a:t>
              </a:r>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の橋梁</a:t>
              </a:r>
            </a:p>
          </p:txBody>
        </p:sp>
        <p:sp>
          <p:nvSpPr>
            <p:cNvPr id="45" name="正方形/長方形 44"/>
            <p:cNvSpPr/>
            <p:nvPr/>
          </p:nvSpPr>
          <p:spPr>
            <a:xfrm>
              <a:off x="5485464" y="5832146"/>
              <a:ext cx="144000" cy="14400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50" name="グループ化 49"/>
          <p:cNvGrpSpPr/>
          <p:nvPr/>
        </p:nvGrpSpPr>
        <p:grpSpPr>
          <a:xfrm>
            <a:off x="203863" y="3217089"/>
            <a:ext cx="2403562" cy="2467049"/>
            <a:chOff x="286307" y="3196160"/>
            <a:chExt cx="2419062" cy="2736462"/>
          </a:xfrm>
        </p:grpSpPr>
        <p:graphicFrame>
          <p:nvGraphicFramePr>
            <p:cNvPr id="38" name="グラフ 37"/>
            <p:cNvGraphicFramePr>
              <a:graphicFrameLocks/>
            </p:cNvGraphicFramePr>
            <p:nvPr>
              <p:extLst/>
            </p:nvPr>
          </p:nvGraphicFramePr>
          <p:xfrm>
            <a:off x="437078" y="3406958"/>
            <a:ext cx="2268291" cy="2330191"/>
          </p:xfrm>
          <a:graphic>
            <a:graphicData uri="http://schemas.openxmlformats.org/drawingml/2006/chart">
              <c:chart xmlns:c="http://schemas.openxmlformats.org/drawingml/2006/chart" xmlns:r="http://schemas.openxmlformats.org/officeDocument/2006/relationships" r:id="rId3"/>
            </a:graphicData>
          </a:graphic>
        </p:graphicFrame>
        <p:sp>
          <p:nvSpPr>
            <p:cNvPr id="39" name="正方形/長方形 38"/>
            <p:cNvSpPr/>
            <p:nvPr/>
          </p:nvSpPr>
          <p:spPr>
            <a:xfrm>
              <a:off x="801050" y="3196160"/>
              <a:ext cx="160439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現在の健全度</a:t>
              </a:r>
            </a:p>
          </p:txBody>
        </p:sp>
        <p:sp>
          <p:nvSpPr>
            <p:cNvPr id="40" name="正方形/長方形 39"/>
            <p:cNvSpPr/>
            <p:nvPr/>
          </p:nvSpPr>
          <p:spPr>
            <a:xfrm rot="16200000">
              <a:off x="-64380" y="4108284"/>
              <a:ext cx="1039928"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割合</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6" name="正方形/長方形 45"/>
            <p:cNvSpPr/>
            <p:nvPr/>
          </p:nvSpPr>
          <p:spPr>
            <a:xfrm>
              <a:off x="1023378" y="5594068"/>
              <a:ext cx="1095689"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経過年数</a:t>
              </a:r>
            </a:p>
          </p:txBody>
        </p:sp>
      </p:grpSp>
      <p:sp>
        <p:nvSpPr>
          <p:cNvPr id="51" name="正方形/長方形 50"/>
          <p:cNvSpPr/>
          <p:nvPr/>
        </p:nvSpPr>
        <p:spPr>
          <a:xfrm>
            <a:off x="4650659" y="4598431"/>
            <a:ext cx="1199791" cy="307777"/>
          </a:xfrm>
          <a:prstGeom prst="rect">
            <a:avLst/>
          </a:prstGeom>
          <a:noFill/>
        </p:spPr>
        <p:txBody>
          <a:bodyPr wrap="square">
            <a:spAutoFit/>
          </a:bodyPr>
          <a:lstStyle/>
          <a:p>
            <a:r>
              <a:rPr lang="en-US" altLang="ja-JP" sz="1400" dirty="0"/>
              <a:t>[</a:t>
            </a:r>
            <a:r>
              <a:rPr lang="ja-JP" altLang="en-US" sz="1400" dirty="0"/>
              <a:t>性能不足</a:t>
            </a:r>
            <a:r>
              <a:rPr lang="en-US" altLang="ja-JP" sz="1400" dirty="0"/>
              <a:t>]</a:t>
            </a:r>
            <a:endParaRPr lang="ja-JP" altLang="en-US" sz="1400" dirty="0"/>
          </a:p>
        </p:txBody>
      </p:sp>
      <p:sp>
        <p:nvSpPr>
          <p:cNvPr id="41" name="テキスト ボックス 40"/>
          <p:cNvSpPr txBox="1"/>
          <p:nvPr/>
        </p:nvSpPr>
        <p:spPr>
          <a:xfrm>
            <a:off x="107504" y="2909590"/>
            <a:ext cx="4578440" cy="338554"/>
          </a:xfrm>
          <a:prstGeom prst="rect">
            <a:avLst/>
          </a:prstGeom>
          <a:noFill/>
        </p:spPr>
        <p:txBody>
          <a:bodyPr wrap="square" rtlCol="0">
            <a:spAutoFit/>
          </a:bodyPr>
          <a:lstStyle/>
          <a:p>
            <a:r>
              <a:rPr lang="ja-JP" altLang="en-US" sz="1600" dirty="0"/>
              <a:t>■ 各年代の大阪府管理橋梁健全度の傾向分析</a:t>
            </a:r>
            <a:endParaRPr lang="en-US" altLang="ja-JP" sz="1600" dirty="0"/>
          </a:p>
        </p:txBody>
      </p:sp>
      <p:graphicFrame>
        <p:nvGraphicFramePr>
          <p:cNvPr id="5" name="表 4"/>
          <p:cNvGraphicFramePr>
            <a:graphicFrameLocks noGrp="1"/>
          </p:cNvGraphicFramePr>
          <p:nvPr>
            <p:extLst/>
          </p:nvPr>
        </p:nvGraphicFramePr>
        <p:xfrm>
          <a:off x="4650659" y="4906208"/>
          <a:ext cx="4335743" cy="1139711"/>
        </p:xfrm>
        <a:graphic>
          <a:graphicData uri="http://schemas.openxmlformats.org/drawingml/2006/table">
            <a:tbl>
              <a:tblPr/>
              <a:tblGrid>
                <a:gridCol w="238579">
                  <a:extLst>
                    <a:ext uri="{9D8B030D-6E8A-4147-A177-3AD203B41FA5}">
                      <a16:colId xmlns="" xmlns:a16="http://schemas.microsoft.com/office/drawing/2014/main" val="20000"/>
                    </a:ext>
                  </a:extLst>
                </a:gridCol>
                <a:gridCol w="717022">
                  <a:extLst>
                    <a:ext uri="{9D8B030D-6E8A-4147-A177-3AD203B41FA5}">
                      <a16:colId xmlns="" xmlns:a16="http://schemas.microsoft.com/office/drawing/2014/main" val="20001"/>
                    </a:ext>
                  </a:extLst>
                </a:gridCol>
                <a:gridCol w="795146">
                  <a:extLst>
                    <a:ext uri="{9D8B030D-6E8A-4147-A177-3AD203B41FA5}">
                      <a16:colId xmlns="" xmlns:a16="http://schemas.microsoft.com/office/drawing/2014/main" val="20002"/>
                    </a:ext>
                  </a:extLst>
                </a:gridCol>
                <a:gridCol w="1152128">
                  <a:extLst>
                    <a:ext uri="{9D8B030D-6E8A-4147-A177-3AD203B41FA5}">
                      <a16:colId xmlns="" xmlns:a16="http://schemas.microsoft.com/office/drawing/2014/main" val="20003"/>
                    </a:ext>
                  </a:extLst>
                </a:gridCol>
                <a:gridCol w="1152128">
                  <a:extLst>
                    <a:ext uri="{9D8B030D-6E8A-4147-A177-3AD203B41FA5}">
                      <a16:colId xmlns="" xmlns:a16="http://schemas.microsoft.com/office/drawing/2014/main" val="20004"/>
                    </a:ext>
                  </a:extLst>
                </a:gridCol>
                <a:gridCol w="280740">
                  <a:extLst>
                    <a:ext uri="{9D8B030D-6E8A-4147-A177-3AD203B41FA5}">
                      <a16:colId xmlns="" xmlns:a16="http://schemas.microsoft.com/office/drawing/2014/main" val="20005"/>
                    </a:ext>
                  </a:extLst>
                </a:gridCol>
              </a:tblGrid>
              <a:tr h="266426">
                <a:tc gridSpan="3">
                  <a:txBody>
                    <a:bodyPr/>
                    <a:lstStyle/>
                    <a:p>
                      <a:pPr algn="ctr" fontAlgn="ctr"/>
                      <a:r>
                        <a:rPr lang="ja-JP" altLang="en-US" sz="900" b="0" i="0" u="none" strike="noStrike" dirty="0">
                          <a:solidFill>
                            <a:srgbClr val="FFFFFF"/>
                          </a:solidFill>
                          <a:effectLst/>
                          <a:latin typeface="ＭＳ Ｐゴシック" panose="020B0600070205080204" pitchFamily="50" charset="-128"/>
                          <a:ea typeface="ＭＳ Ｐゴシック" panose="020B0600070205080204" pitchFamily="50" charset="-128"/>
                        </a:rPr>
                        <a:t>評価の視点</a:t>
                      </a:r>
                    </a:p>
                  </a:txBody>
                  <a:tcPr marL="7401" marR="7401" marT="7401"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評価</a:t>
                      </a:r>
                    </a:p>
                  </a:txBody>
                  <a:tcPr marL="7401" marR="7401" marT="7401"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0"/>
                  </a:ext>
                </a:extLst>
              </a:tr>
              <a:tr h="281227">
                <a:tc>
                  <a:txBody>
                    <a:bodyPr/>
                    <a:lstStyle/>
                    <a:p>
                      <a:pPr algn="ctr" fontAlgn="ctr"/>
                      <a:r>
                        <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rPr>
                        <a:t>大項目</a:t>
                      </a:r>
                      <a:br>
                        <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p>
                  </a:txBody>
                  <a:tcPr marL="7401" marR="7401" marT="740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BC2E6"/>
                    </a:solidFill>
                  </a:tcPr>
                </a:tc>
                <a:tc>
                  <a:txBody>
                    <a:bodyPr/>
                    <a:lstStyle/>
                    <a:p>
                      <a:pPr marL="0" algn="ctr" rtl="0" eaLnBrk="1" fontAlgn="ctr" latinLnBrk="0" hangingPunct="1"/>
                      <a: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評価項目</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kumimoji="1" lang="zh-TW"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評価指標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rPr>
                        <a:t>Ⅰ</a:t>
                      </a:r>
                    </a:p>
                  </a:txBody>
                  <a:tcPr marL="7401" marR="7401" marT="7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Ⅱ</a:t>
                      </a:r>
                    </a:p>
                  </a:txBody>
                  <a:tcPr marL="7401" marR="7401" marT="7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Ⅲ</a:t>
                      </a:r>
                    </a:p>
                  </a:txBody>
                  <a:tcPr marL="7401" marR="7401" marT="740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 xmlns:a16="http://schemas.microsoft.com/office/drawing/2014/main" val="10001"/>
                  </a:ext>
                </a:extLst>
              </a:tr>
              <a:tr h="592058">
                <a:tc>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a:t>
                      </a:r>
                    </a:p>
                  </a:txBody>
                  <a:tcPr marL="7401" marR="7401" marT="740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内在する劣化リスクの有無</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・経過年数</a:t>
                      </a:r>
                      <a:b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en-US" altLang="ja-JP"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高齢化橋梁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●建設後</a:t>
                      </a:r>
                      <a:r>
                        <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rPr>
                        <a:t>60</a:t>
                      </a: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年を越え</a:t>
                      </a:r>
                      <a:endPar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ctr" fontAlgn="ctr"/>
                      <a:r>
                        <a:rPr lang="en-US" altLang="ja-JP" sz="1100" b="0" i="0" u="none" strike="noStrike" dirty="0">
                          <a:solidFill>
                            <a:srgbClr val="0070C0"/>
                          </a:solidFill>
                          <a:effectLst/>
                          <a:latin typeface="ＭＳ Ｐゴシック" panose="020B0600070205080204" pitchFamily="50" charset="-128"/>
                          <a:ea typeface="ＭＳ Ｐゴシック" panose="020B0600070205080204" pitchFamily="50" charset="-128"/>
                        </a:rPr>
                        <a:t>70</a:t>
                      </a:r>
                      <a:r>
                        <a:rPr lang="ja-JP" altLang="en-US" sz="1100" b="0" i="0" u="none" strike="noStrike" dirty="0">
                          <a:solidFill>
                            <a:srgbClr val="0070C0"/>
                          </a:solidFill>
                          <a:effectLst/>
                          <a:latin typeface="ＭＳ Ｐゴシック" panose="020B0600070205080204" pitchFamily="50" charset="-128"/>
                          <a:ea typeface="ＭＳ Ｐゴシック" panose="020B0600070205080204" pitchFamily="50" charset="-128"/>
                        </a:rPr>
                        <a:t>年</a:t>
                      </a:r>
                      <a:r>
                        <a:rPr lang="ja-JP" altLang="en-US" sz="900" b="0" i="0" u="none" strike="noStrike" dirty="0">
                          <a:solidFill>
                            <a:srgbClr val="0070C0"/>
                          </a:solidFill>
                          <a:effectLst/>
                          <a:latin typeface="ＭＳ Ｐゴシック" panose="020B0600070205080204" pitchFamily="50" charset="-128"/>
                          <a:ea typeface="ＭＳ Ｐゴシック" panose="020B0600070205080204" pitchFamily="50" charset="-128"/>
                        </a:rPr>
                        <a:t>未満</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p>
                      <a:pPr algn="ctr" fontAlgn="ctr"/>
                      <a:r>
                        <a:rPr lang="ja-JP" altLang="en-US" sz="1200" b="1"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en-US" altLang="ja-JP" sz="1600" b="1" i="0" u="none" strike="noStrike" dirty="0">
                          <a:solidFill>
                            <a:srgbClr val="FF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dirty="0">
                          <a:solidFill>
                            <a:srgbClr val="FF0000"/>
                          </a:solidFill>
                          <a:effectLst/>
                          <a:latin typeface="ＭＳ Ｐゴシック" panose="020B0600070205080204" pitchFamily="50" charset="-128"/>
                          <a:ea typeface="ＭＳ Ｐゴシック" panose="020B0600070205080204" pitchFamily="50" charset="-128"/>
                        </a:rPr>
                        <a:t>年</a:t>
                      </a:r>
                      <a:r>
                        <a:rPr lang="ja-JP" altLang="en-US" sz="1050" b="1" i="0" u="none" strike="noStrike" dirty="0">
                          <a:solidFill>
                            <a:srgbClr val="FF0000"/>
                          </a:solidFill>
                          <a:effectLst/>
                          <a:latin typeface="ＭＳ Ｐゴシック" panose="020B0600070205080204" pitchFamily="50" charset="-128"/>
                          <a:ea typeface="ＭＳ Ｐゴシック" panose="020B0600070205080204" pitchFamily="50" charset="-128"/>
                        </a:rPr>
                        <a:t>未満</a:t>
                      </a:r>
                    </a:p>
                  </a:txBody>
                  <a:tcPr marL="7401" marR="7401" marT="7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●建設後</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0" i="0" u="none" strike="noStrike" dirty="0">
                          <a:solidFill>
                            <a:srgbClr val="0070C0"/>
                          </a:solidFill>
                          <a:effectLst/>
                          <a:latin typeface="ＭＳ Ｐゴシック" panose="020B0600070205080204" pitchFamily="50" charset="-128"/>
                          <a:ea typeface="ＭＳ Ｐゴシック" panose="020B0600070205080204" pitchFamily="50" charset="-128"/>
                        </a:rPr>
                        <a:t>70</a:t>
                      </a:r>
                      <a:r>
                        <a:rPr lang="ja-JP" altLang="en-US" sz="1100" b="0" i="0" u="none" strike="noStrike" dirty="0">
                          <a:solidFill>
                            <a:srgbClr val="0070C0"/>
                          </a:solidFill>
                          <a:effectLst/>
                          <a:latin typeface="ＭＳ Ｐゴシック" panose="020B0600070205080204" pitchFamily="50" charset="-128"/>
                          <a:ea typeface="ＭＳ Ｐゴシック" panose="020B0600070205080204" pitchFamily="50" charset="-128"/>
                        </a:rPr>
                        <a:t>年</a:t>
                      </a:r>
                      <a:r>
                        <a:rPr lang="ja-JP" altLang="en-US" sz="800" b="0" i="0" u="none" strike="noStrike" dirty="0">
                          <a:solidFill>
                            <a:srgbClr val="0070C0"/>
                          </a:solidFill>
                          <a:effectLst/>
                          <a:latin typeface="ＭＳ Ｐゴシック" panose="020B0600070205080204" pitchFamily="50" charset="-128"/>
                          <a:ea typeface="ＭＳ Ｐゴシック" panose="020B0600070205080204" pitchFamily="50" charset="-128"/>
                        </a:rPr>
                        <a:t>を越える</a:t>
                      </a:r>
                      <a:endParaRPr lang="en-US" altLang="ja-JP" sz="8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p>
                      <a:pPr algn="ctr" fontAlgn="ctr"/>
                      <a:r>
                        <a:rPr lang="ja-JP" altLang="en-US" sz="1200" b="1"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en-US" altLang="ja-JP" sz="1600" b="1" i="0" u="none" strike="noStrike" dirty="0">
                          <a:solidFill>
                            <a:srgbClr val="FF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dirty="0">
                          <a:solidFill>
                            <a:srgbClr val="FF0000"/>
                          </a:solidFill>
                          <a:effectLst/>
                          <a:latin typeface="ＭＳ Ｐゴシック" panose="020B0600070205080204" pitchFamily="50" charset="-128"/>
                          <a:ea typeface="ＭＳ Ｐゴシック" panose="020B0600070205080204" pitchFamily="50" charset="-128"/>
                        </a:rPr>
                        <a:t>年</a:t>
                      </a:r>
                      <a:r>
                        <a:rPr lang="ja-JP" altLang="en-US" sz="1000" b="1" i="0" u="none" strike="noStrike" dirty="0">
                          <a:solidFill>
                            <a:srgbClr val="FF0000"/>
                          </a:solidFill>
                          <a:effectLst/>
                          <a:latin typeface="ＭＳ Ｐゴシック" panose="020B0600070205080204" pitchFamily="50" charset="-128"/>
                          <a:ea typeface="ＭＳ Ｐゴシック" panose="020B0600070205080204" pitchFamily="50" charset="-128"/>
                        </a:rPr>
                        <a:t>を越える</a:t>
                      </a:r>
                    </a:p>
                  </a:txBody>
                  <a:tcPr marL="7401" marR="7401" marT="7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01" marR="7401" marT="740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rgbClr val="EDEDED"/>
                    </a:solidFill>
                  </a:tcPr>
                </a:tc>
                <a:extLst>
                  <a:ext uri="{0D108BD9-81ED-4DB2-BD59-A6C34878D82A}">
                    <a16:rowId xmlns="" xmlns:a16="http://schemas.microsoft.com/office/drawing/2014/main" val="10002"/>
                  </a:ext>
                </a:extLst>
              </a:tr>
            </a:tbl>
          </a:graphicData>
        </a:graphic>
      </p:graphicFrame>
      <p:sp>
        <p:nvSpPr>
          <p:cNvPr id="27" name="正方形/長方形 26"/>
          <p:cNvSpPr/>
          <p:nvPr/>
        </p:nvSpPr>
        <p:spPr>
          <a:xfrm>
            <a:off x="4650658" y="3153615"/>
            <a:ext cx="1199791" cy="307777"/>
          </a:xfrm>
          <a:prstGeom prst="rect">
            <a:avLst/>
          </a:prstGeom>
          <a:noFill/>
        </p:spPr>
        <p:txBody>
          <a:bodyPr wrap="square">
            <a:spAutoFit/>
          </a:bodyPr>
          <a:lstStyle/>
          <a:p>
            <a:r>
              <a:rPr lang="en-US" altLang="ja-JP" sz="1400" dirty="0"/>
              <a:t>[</a:t>
            </a:r>
            <a:r>
              <a:rPr lang="ja-JP" altLang="en-US" sz="1400" dirty="0"/>
              <a:t>性能低下</a:t>
            </a:r>
            <a:r>
              <a:rPr lang="en-US" altLang="ja-JP" sz="1400" dirty="0"/>
              <a:t>]</a:t>
            </a:r>
            <a:endParaRPr lang="ja-JP" altLang="en-US" sz="1400" dirty="0"/>
          </a:p>
        </p:txBody>
      </p:sp>
      <p:graphicFrame>
        <p:nvGraphicFramePr>
          <p:cNvPr id="3" name="表 2"/>
          <p:cNvGraphicFramePr>
            <a:graphicFrameLocks noGrp="1"/>
          </p:cNvGraphicFramePr>
          <p:nvPr>
            <p:extLst/>
          </p:nvPr>
        </p:nvGraphicFramePr>
        <p:xfrm>
          <a:off x="4650660" y="3461392"/>
          <a:ext cx="4335742" cy="1139712"/>
        </p:xfrm>
        <a:graphic>
          <a:graphicData uri="http://schemas.openxmlformats.org/drawingml/2006/table">
            <a:tbl>
              <a:tblPr/>
              <a:tblGrid>
                <a:gridCol w="238579">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92088">
                  <a:extLst>
                    <a:ext uri="{9D8B030D-6E8A-4147-A177-3AD203B41FA5}">
                      <a16:colId xmlns="" xmlns:a16="http://schemas.microsoft.com/office/drawing/2014/main" val="20002"/>
                    </a:ext>
                  </a:extLst>
                </a:gridCol>
                <a:gridCol w="1152128">
                  <a:extLst>
                    <a:ext uri="{9D8B030D-6E8A-4147-A177-3AD203B41FA5}">
                      <a16:colId xmlns="" xmlns:a16="http://schemas.microsoft.com/office/drawing/2014/main" val="20003"/>
                    </a:ext>
                  </a:extLst>
                </a:gridCol>
                <a:gridCol w="1152128">
                  <a:extLst>
                    <a:ext uri="{9D8B030D-6E8A-4147-A177-3AD203B41FA5}">
                      <a16:colId xmlns="" xmlns:a16="http://schemas.microsoft.com/office/drawing/2014/main" val="20004"/>
                    </a:ext>
                  </a:extLst>
                </a:gridCol>
                <a:gridCol w="280739">
                  <a:extLst>
                    <a:ext uri="{9D8B030D-6E8A-4147-A177-3AD203B41FA5}">
                      <a16:colId xmlns="" xmlns:a16="http://schemas.microsoft.com/office/drawing/2014/main" val="20005"/>
                    </a:ext>
                  </a:extLst>
                </a:gridCol>
              </a:tblGrid>
              <a:tr h="266426">
                <a:tc gridSpan="2">
                  <a:txBody>
                    <a:bodyPr/>
                    <a:lstStyle/>
                    <a:p>
                      <a:pPr marL="0" algn="ctr" rtl="0" eaLnBrk="1" fontAlgn="ctr" latinLnBrk="0" hangingPunct="1"/>
                      <a:r>
                        <a:rPr kumimoji="1" lang="ja-JP" altLang="en-US" sz="900" b="0" i="0" u="none" strike="noStrike" kern="1200" dirty="0">
                          <a:solidFill>
                            <a:srgbClr val="FFFFFF"/>
                          </a:solidFill>
                          <a:effectLst/>
                          <a:latin typeface="ＭＳ Ｐゴシック" panose="020B0600070205080204" pitchFamily="50" charset="-128"/>
                          <a:ea typeface="ＭＳ Ｐゴシック" panose="020B0600070205080204" pitchFamily="50" charset="-128"/>
                          <a:cs typeface="+mn-cs"/>
                        </a:rPr>
                        <a:t>評価の視点</a:t>
                      </a:r>
                    </a:p>
                  </a:txBody>
                  <a:tcPr marL="5878" marR="5878" marT="587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marL="0" algn="ctr" rtl="0" eaLnBrk="1" fontAlgn="ctr" latinLnBrk="0" hangingPunct="1"/>
                      <a:r>
                        <a:rPr kumimoji="1" lang="ja-JP" altLang="en-US" sz="900" b="0" i="0" u="none" strike="noStrike" kern="1200" dirty="0">
                          <a:solidFill>
                            <a:srgbClr val="FFFFFF"/>
                          </a:solidFill>
                          <a:effectLst/>
                          <a:latin typeface="ＭＳ Ｐゴシック" panose="020B0600070205080204" pitchFamily="50" charset="-128"/>
                          <a:ea typeface="ＭＳ Ｐゴシック" panose="020B0600070205080204" pitchFamily="50" charset="-128"/>
                          <a:cs typeface="+mn-cs"/>
                        </a:rPr>
                        <a:t>評価指標</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gridSpan="3">
                  <a:txBody>
                    <a:bodyPr/>
                    <a:lstStyle/>
                    <a:p>
                      <a:pPr marL="0" algn="ctr" rtl="0" eaLnBrk="1" fontAlgn="ctr" latinLnBrk="0" hangingPunct="1"/>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評価</a:t>
                      </a:r>
                      <a:endPar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5878" marR="5878" marT="587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0"/>
                  </a:ext>
                </a:extLst>
              </a:tr>
              <a:tr h="281228">
                <a:tc>
                  <a:txBody>
                    <a:bodyPr/>
                    <a:lstStyle/>
                    <a:p>
                      <a:pPr marL="0" algn="ctr" rtl="0" eaLnBrk="1" fontAlgn="ctr" latinLnBrk="0" hangingPunct="1"/>
                      <a:r>
                        <a:rPr kumimoji="1" lang="ja-JP" altLang="en-US" sz="5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大項目</a:t>
                      </a:r>
                      <a:r>
                        <a:rPr kumimoji="1" lang="ja-JP" altLang="en-US" sz="6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a:r>
                      <a:br>
                        <a:rPr kumimoji="1" lang="ja-JP" altLang="en-US" sz="6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br>
                      <a:r>
                        <a:rPr kumimoji="1" lang="en-US" sz="6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NO</a:t>
                      </a:r>
                    </a:p>
                  </a:txBody>
                  <a:tcPr marL="5878" marR="5878" marT="587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BC2E6"/>
                    </a:solidFill>
                  </a:tcPr>
                </a:tc>
                <a:tc>
                  <a:txBody>
                    <a:bodyPr/>
                    <a:lstStyle/>
                    <a:p>
                      <a:pPr marL="0" algn="ctr" rtl="0" eaLnBrk="1" fontAlgn="ctr" latinLnBrk="0" hangingPunct="1"/>
                      <a:r>
                        <a:rPr kumimoji="1" lang="ja-JP"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評価項目</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kumimoji="1" lang="zh-TW" altLang="en-US" sz="900" b="0" i="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評価指標</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marL="0" algn="ctr" rtl="0" eaLnBrk="1" fontAlgn="ctr" latinLnBrk="0" hangingPunct="1"/>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Ⅰ</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L="0" algn="ctr" rtl="0" eaLnBrk="1" fontAlgn="ctr" latinLnBrk="0" hangingPunct="1"/>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Ⅱ</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L="0" algn="ctr" rtl="0" eaLnBrk="1" fontAlgn="ctr" latinLnBrk="0" hangingPunct="1"/>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Ⅲ</a:t>
                      </a:r>
                    </a:p>
                  </a:txBody>
                  <a:tcPr marL="5878" marR="5878" marT="587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 xmlns:a16="http://schemas.microsoft.com/office/drawing/2014/main" val="10001"/>
                  </a:ext>
                </a:extLst>
              </a:tr>
              <a:tr h="592058">
                <a:tc>
                  <a:txBody>
                    <a:bodyPr/>
                    <a:lstStyle/>
                    <a:p>
                      <a:pPr algn="ctr" fontAlgn="ctr"/>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15</a:t>
                      </a:r>
                    </a:p>
                  </a:txBody>
                  <a:tcPr marL="5878" marR="5878" marT="587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内在する劣化リスクの有無</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・橋梁の健全度</a:t>
                      </a:r>
                      <a:b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br>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高齢化橋梁</a:t>
                      </a:r>
                      <a:endPar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a:t>
                      </a:r>
                      <a:r>
                        <a:rPr kumimoji="1" lang="ja-JP" altLang="en-US" sz="900" b="0" i="0" u="none" strike="noStrike" kern="1200" baseline="0" dirty="0">
                          <a:solidFill>
                            <a:srgbClr val="000000"/>
                          </a:solidFill>
                          <a:effectLst/>
                          <a:latin typeface="ＭＳ Ｐゴシック" panose="020B0600070205080204" pitchFamily="50" charset="-128"/>
                          <a:ea typeface="ＭＳ Ｐゴシック" panose="020B0600070205080204" pitchFamily="50" charset="-128"/>
                          <a:cs typeface="+mn-cs"/>
                        </a:rPr>
                        <a:t> </a:t>
                      </a: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（６０年以上）</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rgbClr val="EDEDED"/>
                    </a:solidFill>
                  </a:tcPr>
                </a:tc>
                <a:tc>
                  <a:txBody>
                    <a:bodyPr/>
                    <a:lstStyle/>
                    <a:p>
                      <a:pPr algn="l" fontAlgn="ctr"/>
                      <a:r>
                        <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●健全度≦</a:t>
                      </a:r>
                      <a:r>
                        <a:rPr kumimoji="1" lang="en-US" altLang="ja-JP"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70</a:t>
                      </a:r>
                    </a:p>
                  </a:txBody>
                  <a:tcPr marL="5878" marR="5878" marT="5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5878" marR="5878" marT="587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rgbClr val="EDEDED"/>
                    </a:solidFill>
                  </a:tcPr>
                </a:tc>
                <a:extLst>
                  <a:ext uri="{0D108BD9-81ED-4DB2-BD59-A6C34878D82A}">
                    <a16:rowId xmlns="" xmlns:a16="http://schemas.microsoft.com/office/drawing/2014/main" val="10002"/>
                  </a:ext>
                </a:extLst>
              </a:tr>
            </a:tbl>
          </a:graphicData>
        </a:graphic>
      </p:graphicFrame>
      <p:sp>
        <p:nvSpPr>
          <p:cNvPr id="26" name="テキスト ボックス 25"/>
          <p:cNvSpPr txBox="1"/>
          <p:nvPr/>
        </p:nvSpPr>
        <p:spPr>
          <a:xfrm>
            <a:off x="4499992" y="2910304"/>
            <a:ext cx="3211900" cy="338554"/>
          </a:xfrm>
          <a:prstGeom prst="rect">
            <a:avLst/>
          </a:prstGeom>
          <a:noFill/>
        </p:spPr>
        <p:txBody>
          <a:bodyPr wrap="square" rtlCol="0">
            <a:spAutoFit/>
          </a:bodyPr>
          <a:lstStyle/>
          <a:p>
            <a:r>
              <a:rPr lang="ja-JP" altLang="en-US" sz="1600" dirty="0"/>
              <a:t>■ 高齢橋のマトリクス評価指標</a:t>
            </a:r>
            <a:endParaRPr lang="en-US" altLang="ja-JP" sz="1600" dirty="0"/>
          </a:p>
        </p:txBody>
      </p:sp>
      <p:sp>
        <p:nvSpPr>
          <p:cNvPr id="28" name="テキスト ボックス 27"/>
          <p:cNvSpPr txBox="1"/>
          <p:nvPr/>
        </p:nvSpPr>
        <p:spPr>
          <a:xfrm>
            <a:off x="6462125" y="6036095"/>
            <a:ext cx="2484909" cy="307777"/>
          </a:xfrm>
          <a:prstGeom prst="rect">
            <a:avLst/>
          </a:prstGeom>
          <a:noFill/>
        </p:spPr>
        <p:txBody>
          <a:bodyPr wrap="square" rtlCol="0">
            <a:spAutoFit/>
          </a:bodyPr>
          <a:lstStyle/>
          <a:p>
            <a:r>
              <a:rPr lang="en-US" altLang="ja-JP" sz="1400" dirty="0">
                <a:solidFill>
                  <a:srgbClr val="FF0000"/>
                </a:solidFill>
              </a:rPr>
              <a:t>※</a:t>
            </a:r>
            <a:r>
              <a:rPr lang="ja-JP" altLang="en-US" sz="1400" dirty="0">
                <a:solidFill>
                  <a:srgbClr val="FF0000"/>
                </a:solidFill>
              </a:rPr>
              <a:t>　評価指標の年数を見直し</a:t>
            </a:r>
            <a:endParaRPr lang="en-US" altLang="ja-JP" sz="1400" dirty="0">
              <a:solidFill>
                <a:srgbClr val="FF0000"/>
              </a:solidFill>
            </a:endParaRPr>
          </a:p>
        </p:txBody>
      </p:sp>
      <p:sp>
        <p:nvSpPr>
          <p:cNvPr id="29"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543904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2609759" y="3621765"/>
            <a:ext cx="1411431" cy="2337129"/>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グラフ 16"/>
          <p:cNvGraphicFramePr>
            <a:graphicFrameLocks/>
          </p:cNvGraphicFramePr>
          <p:nvPr>
            <p:extLst/>
          </p:nvPr>
        </p:nvGraphicFramePr>
        <p:xfrm>
          <a:off x="228651" y="3541960"/>
          <a:ext cx="3951442" cy="262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sp>
        <p:nvSpPr>
          <p:cNvPr id="7" name="タイトル 1"/>
          <p:cNvSpPr>
            <a:spLocks noGrp="1"/>
          </p:cNvSpPr>
          <p:nvPr>
            <p:ph type="title"/>
          </p:nvPr>
        </p:nvSpPr>
        <p:spPr>
          <a:xfrm>
            <a:off x="230832" y="238054"/>
            <a:ext cx="8716202" cy="914400"/>
          </a:xfrm>
        </p:spPr>
        <p:txBody>
          <a:bodyPr>
            <a:normAutofit fontScale="90000"/>
          </a:bodyPr>
          <a:lstStyle/>
          <a:p>
            <a:r>
              <a:rPr lang="ja-JP" altLang="en-US" sz="3100" dirty="0" smtClean="0">
                <a:latin typeface="HGSｺﾞｼｯｸM" panose="020B0600000000000000" pitchFamily="50" charset="-128"/>
                <a:ea typeface="HGSｺﾞｼｯｸM" panose="020B0600000000000000" pitchFamily="50" charset="-128"/>
              </a:rPr>
              <a:t>６</a:t>
            </a:r>
            <a:r>
              <a:rPr lang="en-US" altLang="ja-JP" sz="3100" dirty="0" smtClean="0">
                <a:latin typeface="HGSｺﾞｼｯｸM" panose="020B0600000000000000" pitchFamily="50" charset="-128"/>
                <a:ea typeface="HGSｺﾞｼｯｸM" panose="020B0600000000000000" pitchFamily="50" charset="-128"/>
              </a:rPr>
              <a:t>.</a:t>
            </a:r>
            <a:r>
              <a:rPr lang="ja-JP" altLang="en-US" sz="3100" dirty="0">
                <a:latin typeface="HGSｺﾞｼｯｸM" panose="020B0600000000000000" pitchFamily="50" charset="-128"/>
                <a:ea typeface="HGSｺﾞｼｯｸM" panose="020B0600000000000000" pitchFamily="50" charset="-128"/>
              </a:rPr>
              <a:t>更新判定フローの閾値の検討</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a:t>
            </a:r>
            <a:r>
              <a:rPr lang="ja-JP" altLang="en-US" sz="2700" dirty="0" smtClean="0">
                <a:latin typeface="HGSｺﾞｼｯｸM" panose="020B0600000000000000" pitchFamily="50" charset="-128"/>
                <a:ea typeface="HGSｺﾞｼｯｸM" panose="020B0600000000000000" pitchFamily="50" charset="-128"/>
              </a:rPr>
              <a:t>）</a:t>
            </a:r>
            <a:r>
              <a:rPr lang="ja-JP" altLang="en-US" sz="2700" dirty="0">
                <a:latin typeface="HGSｺﾞｼｯｸM" panose="020B0600000000000000" pitchFamily="50" charset="-128"/>
                <a:ea typeface="HGSｺﾞｼｯｸM" panose="020B0600000000000000" pitchFamily="50" charset="-128"/>
              </a:rPr>
              <a:t>閾値のキャリブレーション</a:t>
            </a:r>
            <a:r>
              <a:rPr lang="ja-JP" altLang="en-US" sz="2700" dirty="0" smtClean="0">
                <a:latin typeface="HGSｺﾞｼｯｸM" panose="020B0600000000000000" pitchFamily="50" charset="-128"/>
                <a:ea typeface="HGSｺﾞｼｯｸM" panose="020B0600000000000000" pitchFamily="50" charset="-128"/>
              </a:rPr>
              <a:t>①</a:t>
            </a:r>
            <a:r>
              <a:rPr lang="en-US" altLang="ja-JP" sz="2700" dirty="0" smtClean="0">
                <a:solidFill>
                  <a:schemeClr val="tx1"/>
                </a:solidFill>
                <a:latin typeface="HGSｺﾞｼｯｸM" panose="020B0600000000000000" pitchFamily="50" charset="-128"/>
                <a:ea typeface="HGSｺﾞｼｯｸM" panose="020B0600000000000000" pitchFamily="50" charset="-128"/>
              </a:rPr>
              <a:t>(3/4</a:t>
            </a:r>
            <a:r>
              <a:rPr lang="en-US" altLang="ja-JP" sz="2700" dirty="0">
                <a:solidFill>
                  <a:schemeClr val="tx1"/>
                </a:solidFill>
                <a:latin typeface="HGSｺﾞｼｯｸM" panose="020B0600000000000000" pitchFamily="50" charset="-128"/>
                <a:ea typeface="HGSｺﾞｼｯｸM" panose="020B0600000000000000" pitchFamily="50" charset="-128"/>
              </a:rPr>
              <a:t>)</a:t>
            </a:r>
            <a:endParaRPr lang="ja-JP" altLang="en-US" sz="27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846667" y="1268760"/>
            <a:ext cx="8297334"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閾値を「総合評価点</a:t>
            </a:r>
            <a:r>
              <a:rPr lang="en-US" altLang="ja-JP"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」かつ</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「橋齢以外の</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小項目で</a:t>
            </a:r>
            <a:r>
              <a:rPr lang="en-US" altLang="ja-JP"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を有する」とした場合</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80848" y="2492896"/>
            <a:ext cx="8301524" cy="677108"/>
          </a:xfrm>
          <a:prstGeom prst="rect">
            <a:avLst/>
          </a:prstGeom>
          <a:solidFill>
            <a:schemeClr val="accent4">
              <a:lumMod val="40000"/>
              <a:lumOff val="60000"/>
            </a:schemeClr>
          </a:solidFill>
          <a:ln w="15875" cmpd="thinThick">
            <a:solidFill>
              <a:schemeClr val="tx1"/>
            </a:solidFill>
            <a:prstDash val="dash"/>
          </a:ln>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下表の通り、抽出は</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橋のみ（全てゲルバー橋）</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→「橋齢以外の各評価項目（小項目）で</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点以上を有する」条件の見直し必要</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下矢印 12"/>
          <p:cNvSpPr/>
          <p:nvPr/>
        </p:nvSpPr>
        <p:spPr>
          <a:xfrm>
            <a:off x="3707904" y="2060848"/>
            <a:ext cx="129614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上矢印 17"/>
          <p:cNvSpPr/>
          <p:nvPr/>
        </p:nvSpPr>
        <p:spPr>
          <a:xfrm rot="5400000">
            <a:off x="4001697" y="4513221"/>
            <a:ext cx="605516"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835916" y="6071186"/>
            <a:ext cx="821545" cy="276999"/>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テキスト ボックス 19"/>
          <p:cNvSpPr txBox="1"/>
          <p:nvPr/>
        </p:nvSpPr>
        <p:spPr>
          <a:xfrm rot="16200000">
            <a:off x="-286409" y="4589226"/>
            <a:ext cx="821545" cy="276999"/>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橋梁数</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テキスト ボックス 20"/>
          <p:cNvSpPr txBox="1"/>
          <p:nvPr/>
        </p:nvSpPr>
        <p:spPr>
          <a:xfrm>
            <a:off x="1227990" y="3306470"/>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橋梁数と評価点</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22" name="表 21"/>
          <p:cNvGraphicFramePr>
            <a:graphicFrameLocks noGrp="1"/>
          </p:cNvGraphicFramePr>
          <p:nvPr>
            <p:extLst/>
          </p:nvPr>
        </p:nvGraphicFramePr>
        <p:xfrm>
          <a:off x="4570533" y="4082198"/>
          <a:ext cx="4320481" cy="1166290"/>
        </p:xfrm>
        <a:graphic>
          <a:graphicData uri="http://schemas.openxmlformats.org/drawingml/2006/table">
            <a:tbl>
              <a:tblPr>
                <a:tableStyleId>{616DA210-FB5B-4158-B5E0-FEB733F419BA}</a:tableStyleId>
              </a:tblPr>
              <a:tblGrid>
                <a:gridCol w="1153595">
                  <a:extLst>
                    <a:ext uri="{9D8B030D-6E8A-4147-A177-3AD203B41FA5}">
                      <a16:colId xmlns="" xmlns:a16="http://schemas.microsoft.com/office/drawing/2014/main" val="20000"/>
                    </a:ext>
                  </a:extLst>
                </a:gridCol>
                <a:gridCol w="648072">
                  <a:extLst>
                    <a:ext uri="{9D8B030D-6E8A-4147-A177-3AD203B41FA5}">
                      <a16:colId xmlns="" xmlns:a16="http://schemas.microsoft.com/office/drawing/2014/main" val="20002"/>
                    </a:ext>
                  </a:extLst>
                </a:gridCol>
                <a:gridCol w="432048">
                  <a:extLst>
                    <a:ext uri="{9D8B030D-6E8A-4147-A177-3AD203B41FA5}">
                      <a16:colId xmlns="" xmlns:a16="http://schemas.microsoft.com/office/drawing/2014/main" val="20003"/>
                    </a:ext>
                  </a:extLst>
                </a:gridCol>
                <a:gridCol w="746780">
                  <a:extLst>
                    <a:ext uri="{9D8B030D-6E8A-4147-A177-3AD203B41FA5}">
                      <a16:colId xmlns="" xmlns:a16="http://schemas.microsoft.com/office/drawing/2014/main" val="20006"/>
                    </a:ext>
                  </a:extLst>
                </a:gridCol>
                <a:gridCol w="382853">
                  <a:extLst>
                    <a:ext uri="{9D8B030D-6E8A-4147-A177-3AD203B41FA5}">
                      <a16:colId xmlns="" xmlns:a16="http://schemas.microsoft.com/office/drawing/2014/main" val="20004"/>
                    </a:ext>
                  </a:extLst>
                </a:gridCol>
                <a:gridCol w="510471">
                  <a:extLst>
                    <a:ext uri="{9D8B030D-6E8A-4147-A177-3AD203B41FA5}">
                      <a16:colId xmlns="" xmlns:a16="http://schemas.microsoft.com/office/drawing/2014/main" val="20005"/>
                    </a:ext>
                  </a:extLst>
                </a:gridCol>
                <a:gridCol w="446662">
                  <a:extLst>
                    <a:ext uri="{9D8B030D-6E8A-4147-A177-3AD203B41FA5}">
                      <a16:colId xmlns="" xmlns:a16="http://schemas.microsoft.com/office/drawing/2014/main" val="20007"/>
                    </a:ext>
                  </a:extLst>
                </a:gridCol>
              </a:tblGrid>
              <a:tr h="276386">
                <a:tc>
                  <a:txBody>
                    <a:bodyPr/>
                    <a:lstStyle/>
                    <a:p>
                      <a:pPr algn="ctr" fontAlgn="ctr"/>
                      <a:r>
                        <a:rPr lang="ja-JP" altLang="en-US" sz="900" u="none" strike="noStrike" dirty="0">
                          <a:effectLst/>
                          <a:latin typeface="+mn-ea"/>
                          <a:ea typeface="+mn-ea"/>
                        </a:rPr>
                        <a:t>路線名称</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橋梁名称</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b="0" i="0" u="none" strike="noStrike" dirty="0">
                          <a:solidFill>
                            <a:schemeClr val="tx1"/>
                          </a:solidFill>
                          <a:effectLst/>
                          <a:latin typeface="+mn-ea"/>
                          <a:ea typeface="+mn-ea"/>
                        </a:rPr>
                        <a:t>橋種</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marL="0" algn="ctr" rtl="0" eaLnBrk="1" fontAlgn="ctr" latinLnBrk="0" hangingPunct="1"/>
                      <a:r>
                        <a:rPr kumimoji="1" lang="ja-JP" altLang="en-US" sz="900" b="0" i="0" u="none" strike="noStrike" kern="1200" dirty="0">
                          <a:solidFill>
                            <a:schemeClr val="tx1"/>
                          </a:solidFill>
                          <a:effectLst/>
                          <a:latin typeface="+mn-ea"/>
                          <a:ea typeface="+mn-ea"/>
                          <a:cs typeface="+mn-cs"/>
                        </a:rPr>
                        <a:t>形式</a:t>
                      </a:r>
                    </a:p>
                  </a:txBody>
                  <a:tcPr marL="6601" marR="6601" marT="0" marB="0" anchor="ctr">
                    <a:solidFill>
                      <a:schemeClr val="bg2">
                        <a:lumMod val="90000"/>
                      </a:schemeClr>
                    </a:solidFill>
                  </a:tcPr>
                </a:tc>
                <a:tc>
                  <a:txBody>
                    <a:bodyPr/>
                    <a:lstStyle/>
                    <a:p>
                      <a:pPr marL="0" algn="ctr" rtl="0" eaLnBrk="1" fontAlgn="ctr" latinLnBrk="0" hangingPunct="1"/>
                      <a:r>
                        <a:rPr kumimoji="1" lang="ja-JP" altLang="en-US" sz="900" b="0" i="0" u="none" strike="noStrike" kern="1200" dirty="0">
                          <a:solidFill>
                            <a:schemeClr val="tx1"/>
                          </a:solidFill>
                          <a:effectLst/>
                          <a:latin typeface="+mn-ea"/>
                          <a:ea typeface="+mn-ea"/>
                          <a:cs typeface="+mn-cs"/>
                        </a:rPr>
                        <a:t>経過年</a:t>
                      </a: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橋長</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marL="0" algn="ctr" rtl="0" eaLnBrk="1" fontAlgn="ctr" latinLnBrk="0" hangingPunct="1"/>
                      <a:r>
                        <a:rPr kumimoji="1" lang="ja-JP" altLang="en-US" sz="900" u="none" strike="noStrike" kern="1200" dirty="0">
                          <a:solidFill>
                            <a:schemeClr val="bg1"/>
                          </a:solidFill>
                          <a:effectLst/>
                          <a:latin typeface="+mn-ea"/>
                          <a:ea typeface="+mn-ea"/>
                          <a:cs typeface="+mn-cs"/>
                        </a:rPr>
                        <a:t>評価点</a:t>
                      </a:r>
                    </a:p>
                  </a:txBody>
                  <a:tcPr marL="6601" marR="6601" marT="0" marB="0" anchor="ctr">
                    <a:solidFill>
                      <a:srgbClr val="FF5050"/>
                    </a:solidFill>
                  </a:tcPr>
                </a:tc>
                <a:extLst>
                  <a:ext uri="{0D108BD9-81ED-4DB2-BD59-A6C34878D82A}">
                    <a16:rowId xmlns="" xmlns:a16="http://schemas.microsoft.com/office/drawing/2014/main" val="10001"/>
                  </a:ext>
                </a:extLst>
              </a:tr>
              <a:tr h="276386">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大阪中央環状線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大正橋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ゲルバー橋</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63</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193.3</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49</a:t>
                      </a:r>
                    </a:p>
                  </a:txBody>
                  <a:tcPr marL="9525" marR="9525" marT="9525" marB="0" anchor="ctr">
                    <a:solidFill>
                      <a:srgbClr val="FF5050"/>
                    </a:solidFill>
                  </a:tcPr>
                </a:tc>
                <a:extLst>
                  <a:ext uri="{0D108BD9-81ED-4DB2-BD59-A6C34878D82A}">
                    <a16:rowId xmlns="" xmlns:a16="http://schemas.microsoft.com/office/drawing/2014/main" val="10002"/>
                  </a:ext>
                </a:extLst>
              </a:tr>
              <a:tr h="276386">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新家田尻線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大正大橋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ゲルバー橋</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61</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53</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46</a:t>
                      </a:r>
                    </a:p>
                  </a:txBody>
                  <a:tcPr marL="9525" marR="9525" marT="9525" marB="0" anchor="ctr">
                    <a:solidFill>
                      <a:srgbClr val="FF5050"/>
                    </a:solidFill>
                  </a:tcPr>
                </a:tc>
                <a:extLst>
                  <a:ext uri="{0D108BD9-81ED-4DB2-BD59-A6C34878D82A}">
                    <a16:rowId xmlns="" xmlns:a16="http://schemas.microsoft.com/office/drawing/2014/main" val="10003"/>
                  </a:ext>
                </a:extLst>
              </a:tr>
              <a:tr h="337132">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鳥取吉見泉佐野線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菟砥橋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ゲルバー橋</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59</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30</a:t>
                      </a:r>
                    </a:p>
                  </a:txBody>
                  <a:tcPr marL="9525" marR="9525" marT="9525" marB="0" anchor="ctr">
                    <a:solidFill>
                      <a:srgbClr val="FF5050"/>
                    </a:solidFill>
                  </a:tcPr>
                </a:tc>
                <a:extLst>
                  <a:ext uri="{0D108BD9-81ED-4DB2-BD59-A6C34878D82A}">
                    <a16:rowId xmlns="" xmlns:a16="http://schemas.microsoft.com/office/drawing/2014/main" val="10004"/>
                  </a:ext>
                </a:extLst>
              </a:tr>
            </a:tbl>
          </a:graphicData>
        </a:graphic>
      </p:graphicFrame>
      <p:sp>
        <p:nvSpPr>
          <p:cNvPr id="23" name="正方形/長方形 22"/>
          <p:cNvSpPr/>
          <p:nvPr/>
        </p:nvSpPr>
        <p:spPr>
          <a:xfrm>
            <a:off x="4589226" y="3686254"/>
            <a:ext cx="4064037"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総合評価３０点を超える橋梁＋</a:t>
            </a:r>
          </a:p>
        </p:txBody>
      </p:sp>
      <p:sp>
        <p:nvSpPr>
          <p:cNvPr id="25" name="テキスト ボックス 24"/>
          <p:cNvSpPr txBox="1"/>
          <p:nvPr/>
        </p:nvSpPr>
        <p:spPr>
          <a:xfrm>
            <a:off x="2539018" y="4473119"/>
            <a:ext cx="1569344" cy="646331"/>
          </a:xfrm>
          <a:prstGeom prst="rect">
            <a:avLst/>
          </a:prstGeom>
          <a:noFill/>
        </p:spPr>
        <p:txBody>
          <a:bodyPr wrap="square" rtlCol="0">
            <a:spAutoFit/>
          </a:bodyPr>
          <a:lstStyle/>
          <a:p>
            <a:pPr algn="ctr"/>
            <a:r>
              <a:rPr lang="en-US" altLang="ja-JP" dirty="0">
                <a:solidFill>
                  <a:srgbClr val="FF0000"/>
                </a:solidFill>
              </a:rPr>
              <a:t>30</a:t>
            </a:r>
            <a:r>
              <a:rPr kumimoji="1" lang="ja-JP" altLang="en-US" dirty="0">
                <a:solidFill>
                  <a:srgbClr val="FF0000"/>
                </a:solidFill>
              </a:rPr>
              <a:t>点以上</a:t>
            </a:r>
            <a:endParaRPr lang="en-US" altLang="ja-JP" dirty="0">
              <a:solidFill>
                <a:srgbClr val="FF0000"/>
              </a:solidFill>
            </a:endParaRPr>
          </a:p>
          <a:p>
            <a:pPr algn="ctr"/>
            <a:r>
              <a:rPr lang="en-US" altLang="ja-JP" dirty="0">
                <a:solidFill>
                  <a:srgbClr val="FF0000"/>
                </a:solidFill>
              </a:rPr>
              <a:t>3</a:t>
            </a:r>
            <a:r>
              <a:rPr kumimoji="1" lang="ja-JP" altLang="en-US" dirty="0">
                <a:solidFill>
                  <a:srgbClr val="FF0000"/>
                </a:solidFill>
              </a:rPr>
              <a:t>橋</a:t>
            </a:r>
            <a:r>
              <a:rPr kumimoji="1" lang="en-US" altLang="ja-JP" dirty="0">
                <a:solidFill>
                  <a:srgbClr val="FF0000"/>
                </a:solidFill>
              </a:rPr>
              <a:t>/2217</a:t>
            </a:r>
            <a:r>
              <a:rPr kumimoji="1" lang="ja-JP" altLang="en-US" dirty="0">
                <a:solidFill>
                  <a:srgbClr val="FF0000"/>
                </a:solidFill>
              </a:rPr>
              <a:t>橋</a:t>
            </a:r>
            <a:endParaRPr kumimoji="1" lang="en-US" altLang="ja-JP" dirty="0">
              <a:solidFill>
                <a:srgbClr val="FF0000"/>
              </a:solidFill>
            </a:endParaRPr>
          </a:p>
        </p:txBody>
      </p:sp>
      <p:sp>
        <p:nvSpPr>
          <p:cNvPr id="26"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435283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１．更新事業の概要</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）更新に関する用語の定義</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556792"/>
            <a:ext cx="8208912" cy="44627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更新</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の撤去・新設</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いう。 </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349375" indent="-361950">
              <a:spcAft>
                <a:spcPts val="2400"/>
              </a:spcAft>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例）橋梁の架替え</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上部工のみの架替えも</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含む</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p>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安全かつ</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LCC</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最小化の観点から設定した適切な維持管理手法により、最適な管理水準で施設の部分更新や修繕</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補修</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を実施し、維持管理を行うものを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いう。 </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349375" indent="-36195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・補強　　：</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施設の耐荷力の向上を図るものを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いう</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349375" indent="-36195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部分</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施設の部分的な撤去・新設</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いう</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349375" indent="-36195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橋梁床版の打ち替え、橋梁支承の取替えなど</a:t>
            </a:r>
          </a:p>
          <a:p>
            <a:pPr marL="2598738" indent="-1611313"/>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・修繕</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補修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：施設の損傷している箇所を取り替えることなく修繕し、機能を回復することを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いう</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Tree>
    <p:extLst>
      <p:ext uri="{BB962C8B-B14F-4D97-AF65-F5344CB8AC3E}">
        <p14:creationId xmlns:p14="http://schemas.microsoft.com/office/powerpoint/2010/main" val="2543100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p:cNvGraphicFramePr>
            <a:graphicFrameLocks/>
          </p:cNvGraphicFramePr>
          <p:nvPr>
            <p:extLst/>
          </p:nvPr>
        </p:nvGraphicFramePr>
        <p:xfrm>
          <a:off x="228651" y="3412184"/>
          <a:ext cx="3951442" cy="262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graphicFrame>
        <p:nvGraphicFramePr>
          <p:cNvPr id="5" name="表 4"/>
          <p:cNvGraphicFramePr>
            <a:graphicFrameLocks noGrp="1"/>
          </p:cNvGraphicFramePr>
          <p:nvPr>
            <p:extLst/>
          </p:nvPr>
        </p:nvGraphicFramePr>
        <p:xfrm>
          <a:off x="4570533" y="3507449"/>
          <a:ext cx="4320480" cy="2347926"/>
        </p:xfrm>
        <a:graphic>
          <a:graphicData uri="http://schemas.openxmlformats.org/drawingml/2006/table">
            <a:tbl>
              <a:tblPr>
                <a:tableStyleId>{616DA210-FB5B-4158-B5E0-FEB733F419BA}</a:tableStyleId>
              </a:tblPr>
              <a:tblGrid>
                <a:gridCol w="1132550">
                  <a:extLst>
                    <a:ext uri="{9D8B030D-6E8A-4147-A177-3AD203B41FA5}">
                      <a16:colId xmlns="" xmlns:a16="http://schemas.microsoft.com/office/drawing/2014/main" val="20000"/>
                    </a:ext>
                  </a:extLst>
                </a:gridCol>
                <a:gridCol w="1120600">
                  <a:extLst>
                    <a:ext uri="{9D8B030D-6E8A-4147-A177-3AD203B41FA5}">
                      <a16:colId xmlns="" xmlns:a16="http://schemas.microsoft.com/office/drawing/2014/main" val="20002"/>
                    </a:ext>
                  </a:extLst>
                </a:gridCol>
                <a:gridCol w="555162">
                  <a:extLst>
                    <a:ext uri="{9D8B030D-6E8A-4147-A177-3AD203B41FA5}">
                      <a16:colId xmlns="" xmlns:a16="http://schemas.microsoft.com/office/drawing/2014/main" val="20003"/>
                    </a:ext>
                  </a:extLst>
                </a:gridCol>
                <a:gridCol w="432048">
                  <a:extLst>
                    <a:ext uri="{9D8B030D-6E8A-4147-A177-3AD203B41FA5}">
                      <a16:colId xmlns="" xmlns:a16="http://schemas.microsoft.com/office/drawing/2014/main" val="20004"/>
                    </a:ext>
                  </a:extLst>
                </a:gridCol>
                <a:gridCol w="576064">
                  <a:extLst>
                    <a:ext uri="{9D8B030D-6E8A-4147-A177-3AD203B41FA5}">
                      <a16:colId xmlns="" xmlns:a16="http://schemas.microsoft.com/office/drawing/2014/main" val="20005"/>
                    </a:ext>
                  </a:extLst>
                </a:gridCol>
                <a:gridCol w="504056">
                  <a:extLst>
                    <a:ext uri="{9D8B030D-6E8A-4147-A177-3AD203B41FA5}">
                      <a16:colId xmlns="" xmlns:a16="http://schemas.microsoft.com/office/drawing/2014/main" val="20007"/>
                    </a:ext>
                  </a:extLst>
                </a:gridCol>
              </a:tblGrid>
              <a:tr h="276386">
                <a:tc>
                  <a:txBody>
                    <a:bodyPr/>
                    <a:lstStyle/>
                    <a:p>
                      <a:pPr algn="ctr" fontAlgn="ctr"/>
                      <a:r>
                        <a:rPr lang="ja-JP" altLang="en-US" sz="900" u="none" strike="noStrike" dirty="0">
                          <a:effectLst/>
                          <a:latin typeface="+mn-ea"/>
                          <a:ea typeface="+mn-ea"/>
                        </a:rPr>
                        <a:t>路線名称</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橋梁名称</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b="0" i="0" u="none" strike="noStrike" dirty="0">
                          <a:solidFill>
                            <a:schemeClr val="tx1"/>
                          </a:solidFill>
                          <a:effectLst/>
                          <a:latin typeface="+mn-ea"/>
                          <a:ea typeface="+mn-ea"/>
                        </a:rPr>
                        <a:t>橋種</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経過年</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u="none" strike="noStrike" dirty="0">
                          <a:effectLst/>
                          <a:latin typeface="+mn-ea"/>
                          <a:ea typeface="+mn-ea"/>
                        </a:rPr>
                        <a:t>橋長</a:t>
                      </a:r>
                      <a:endParaRPr lang="ja-JP" altLang="en-US" sz="90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900" b="0" i="0" u="none" strike="noStrike" dirty="0">
                          <a:solidFill>
                            <a:schemeClr val="bg1"/>
                          </a:solidFill>
                          <a:effectLst/>
                          <a:latin typeface="+mn-ea"/>
                          <a:ea typeface="+mn-ea"/>
                        </a:rPr>
                        <a:t>評価点</a:t>
                      </a:r>
                    </a:p>
                  </a:txBody>
                  <a:tcPr marL="6601" marR="6601" marT="0" marB="0" anchor="ctr">
                    <a:solidFill>
                      <a:srgbClr val="FF5050"/>
                    </a:solidFill>
                  </a:tcPr>
                </a:tc>
                <a:extLst>
                  <a:ext uri="{0D108BD9-81ED-4DB2-BD59-A6C34878D82A}">
                    <a16:rowId xmlns="" xmlns:a16="http://schemas.microsoft.com/office/drawing/2014/main" val="10001"/>
                  </a:ext>
                </a:extLst>
              </a:tr>
              <a:tr h="276386">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大阪中央環状線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大正橋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63</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193.3</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49</a:t>
                      </a:r>
                    </a:p>
                  </a:txBody>
                  <a:tcPr marL="9525" marR="9525" marT="9525" marB="0" anchor="ctr">
                    <a:solidFill>
                      <a:srgbClr val="FF5050"/>
                    </a:solidFill>
                  </a:tcPr>
                </a:tc>
                <a:extLst>
                  <a:ext uri="{0D108BD9-81ED-4DB2-BD59-A6C34878D82A}">
                    <a16:rowId xmlns="" xmlns:a16="http://schemas.microsoft.com/office/drawing/2014/main" val="10002"/>
                  </a:ext>
                </a:extLst>
              </a:tr>
              <a:tr h="276386">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新家田尻線</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大正大橋</a:t>
                      </a:r>
                    </a:p>
                  </a:txBody>
                  <a:tcPr marL="9525" marR="9525" marT="9525" marB="0" anchor="ctr"/>
                </a:tc>
                <a:tc>
                  <a:txBody>
                    <a:bodyPr/>
                    <a:lstStyle/>
                    <a:p>
                      <a:pPr algn="l" fontAlgn="ctr"/>
                      <a:r>
                        <a:rPr lang="en-US" sz="1100" b="0" i="0" u="none" strike="noStrike">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61</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53</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46</a:t>
                      </a:r>
                    </a:p>
                  </a:txBody>
                  <a:tcPr marL="9525" marR="9525" marT="9525" marB="0" anchor="ctr">
                    <a:solidFill>
                      <a:srgbClr val="FF5050"/>
                    </a:solidFill>
                  </a:tcPr>
                </a:tc>
                <a:extLst>
                  <a:ext uri="{0D108BD9-81ED-4DB2-BD59-A6C34878D82A}">
                    <a16:rowId xmlns="" xmlns:a16="http://schemas.microsoft.com/office/drawing/2014/main" val="10003"/>
                  </a:ext>
                </a:extLst>
              </a:tr>
              <a:tr h="276386">
                <a:tc>
                  <a:txBody>
                    <a:bodyPr/>
                    <a:lstStyle/>
                    <a:p>
                      <a:pPr algn="l" fontAlgn="ctr"/>
                      <a:r>
                        <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大阪中央環状線</a:t>
                      </a:r>
                    </a:p>
                  </a:txBody>
                  <a:tcPr marL="9525" marR="9525" marT="9525" marB="0" anchor="ctr"/>
                </a:tc>
                <a:tc>
                  <a:txBody>
                    <a:bodyPr/>
                    <a:lstStyle/>
                    <a:p>
                      <a:pPr algn="l" fontAlgn="ctr"/>
                      <a:r>
                        <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新鳥飼大橋（南行）</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50</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546.9</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34</a:t>
                      </a:r>
                    </a:p>
                  </a:txBody>
                  <a:tcPr marL="9525" marR="9525" marT="9525" marB="0" anchor="ctr">
                    <a:solidFill>
                      <a:srgbClr val="FF5050"/>
                    </a:solidFill>
                  </a:tcPr>
                </a:tc>
                <a:extLst>
                  <a:ext uri="{0D108BD9-81ED-4DB2-BD59-A6C34878D82A}">
                    <a16:rowId xmlns="" xmlns:a16="http://schemas.microsoft.com/office/drawing/2014/main" val="10004"/>
                  </a:ext>
                </a:extLst>
              </a:tr>
              <a:tr h="276386">
                <a:tc>
                  <a:txBody>
                    <a:bodyPr/>
                    <a:lstStyle/>
                    <a:p>
                      <a:pPr algn="l" fontAlgn="ctr"/>
                      <a:r>
                        <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深野南寺方大阪線</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三ッ島大橋</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78</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24.4</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32</a:t>
                      </a:r>
                    </a:p>
                  </a:txBody>
                  <a:tcPr marL="9525" marR="9525" marT="9525" marB="0" anchor="ctr">
                    <a:solidFill>
                      <a:srgbClr val="FF5050"/>
                    </a:solidFill>
                  </a:tcPr>
                </a:tc>
                <a:extLst>
                  <a:ext uri="{0D108BD9-81ED-4DB2-BD59-A6C34878D82A}">
                    <a16:rowId xmlns="" xmlns:a16="http://schemas.microsoft.com/office/drawing/2014/main" val="10005"/>
                  </a:ext>
                </a:extLst>
              </a:tr>
              <a:tr h="276386">
                <a:tc>
                  <a:txBody>
                    <a:bodyPr/>
                    <a:lstStyle/>
                    <a:p>
                      <a:pPr algn="l"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479</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号</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吹田高架橋</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45</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328.2</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31</a:t>
                      </a:r>
                    </a:p>
                  </a:txBody>
                  <a:tcPr marL="9525" marR="9525" marT="9525" marB="0" anchor="ctr">
                    <a:solidFill>
                      <a:srgbClr val="FF5050"/>
                    </a:solidFill>
                  </a:tcPr>
                </a:tc>
                <a:extLst>
                  <a:ext uri="{0D108BD9-81ED-4DB2-BD59-A6C34878D82A}">
                    <a16:rowId xmlns="" xmlns:a16="http://schemas.microsoft.com/office/drawing/2014/main" val="10006"/>
                  </a:ext>
                </a:extLst>
              </a:tr>
              <a:tr h="276386">
                <a:tc>
                  <a:txBody>
                    <a:bodyPr/>
                    <a:lstStyle/>
                    <a:p>
                      <a:pPr algn="l"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170</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号</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蔀屋跨道橋</a:t>
                      </a:r>
                    </a:p>
                  </a:txBody>
                  <a:tcPr marL="9525" marR="9525" marT="9525" marB="0" anchor="ct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41</a:t>
                      </a:r>
                    </a:p>
                  </a:txBody>
                  <a:tcPr marL="9525" marR="9525" marT="9525" marB="0" anchor="ct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199</a:t>
                      </a:r>
                    </a:p>
                  </a:txBody>
                  <a:tcPr marL="9525" marR="9525" marT="9525" marB="0" anchor="ctr"/>
                </a:tc>
                <a:tc>
                  <a:txBody>
                    <a:bodyPr/>
                    <a:lstStyle/>
                    <a:p>
                      <a:pPr algn="r" fontAlgn="ctr"/>
                      <a:r>
                        <a:rPr lang="en-US" altLang="ja-JP" sz="1100" b="0" i="0" u="none" strike="noStrike">
                          <a:solidFill>
                            <a:srgbClr val="FFFFFF"/>
                          </a:solidFill>
                          <a:effectLst/>
                          <a:latin typeface="ＭＳ Ｐゴシック" panose="020B0600070205080204" pitchFamily="50" charset="-128"/>
                          <a:ea typeface="ＭＳ Ｐゴシック" panose="020B0600070205080204" pitchFamily="50" charset="-128"/>
                        </a:rPr>
                        <a:t>31</a:t>
                      </a:r>
                    </a:p>
                  </a:txBody>
                  <a:tcPr marL="9525" marR="9525" marT="9525" marB="0" anchor="ctr">
                    <a:solidFill>
                      <a:srgbClr val="FF5050"/>
                    </a:solidFill>
                  </a:tcPr>
                </a:tc>
                <a:extLst>
                  <a:ext uri="{0D108BD9-81ED-4DB2-BD59-A6C34878D82A}">
                    <a16:rowId xmlns="" xmlns:a16="http://schemas.microsoft.com/office/drawing/2014/main" val="10007"/>
                  </a:ext>
                </a:extLst>
              </a:tr>
              <a:tr h="276386">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鳥取吉見泉佐野線</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菟砥橋</a:t>
                      </a:r>
                    </a:p>
                  </a:txBody>
                  <a:tcPr marL="9525" marR="9525" marT="9525" marB="0" anchor="ctr"/>
                </a:tc>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59</a:t>
                      </a:r>
                    </a:p>
                  </a:txBody>
                  <a:tcPr marL="9525" marR="9525" marT="9525" marB="0" anchor="ct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97</a:t>
                      </a:r>
                    </a:p>
                  </a:txBody>
                  <a:tcPr marL="9525" marR="9525" marT="9525" marB="0" anchor="ctr"/>
                </a:tc>
                <a:tc>
                  <a:txBody>
                    <a:bodyPr/>
                    <a:lstStyle/>
                    <a:p>
                      <a:pPr algn="r" fontAlgn="ctr"/>
                      <a:r>
                        <a:rPr lang="en-US" altLang="ja-JP" sz="1100" b="0" i="0" u="none" strike="noStrike" dirty="0">
                          <a:solidFill>
                            <a:srgbClr val="FFFFFF"/>
                          </a:solidFill>
                          <a:effectLst/>
                          <a:latin typeface="ＭＳ Ｐゴシック" panose="020B0600070205080204" pitchFamily="50" charset="-128"/>
                          <a:ea typeface="ＭＳ Ｐゴシック" panose="020B0600070205080204" pitchFamily="50" charset="-128"/>
                        </a:rPr>
                        <a:t>30</a:t>
                      </a:r>
                    </a:p>
                  </a:txBody>
                  <a:tcPr marL="9525" marR="9525" marT="9525" marB="0" anchor="ctr">
                    <a:solidFill>
                      <a:srgbClr val="FF5050"/>
                    </a:solidFill>
                  </a:tcPr>
                </a:tc>
                <a:extLst>
                  <a:ext uri="{0D108BD9-81ED-4DB2-BD59-A6C34878D82A}">
                    <a16:rowId xmlns="" xmlns:a16="http://schemas.microsoft.com/office/drawing/2014/main" val="10008"/>
                  </a:ext>
                </a:extLst>
              </a:tr>
            </a:tbl>
          </a:graphicData>
        </a:graphic>
      </p:graphicFrame>
      <p:sp>
        <p:nvSpPr>
          <p:cNvPr id="6" name="正方形/長方形 5"/>
          <p:cNvSpPr/>
          <p:nvPr/>
        </p:nvSpPr>
        <p:spPr>
          <a:xfrm>
            <a:off x="5292080" y="3168895"/>
            <a:ext cx="3096344"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総合評価３０点を超える橋梁</a:t>
            </a:r>
          </a:p>
        </p:txBody>
      </p:sp>
      <p:sp>
        <p:nvSpPr>
          <p:cNvPr id="7" name="上矢印 6"/>
          <p:cNvSpPr/>
          <p:nvPr/>
        </p:nvSpPr>
        <p:spPr>
          <a:xfrm rot="5400000">
            <a:off x="4001697" y="4513221"/>
            <a:ext cx="605516" cy="323741"/>
          </a:xfrm>
          <a:prstGeom prst="upArrow">
            <a:avLst>
              <a:gd name="adj1" fmla="val 50000"/>
              <a:gd name="adj2" fmla="val 64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835916" y="5941410"/>
            <a:ext cx="821545" cy="276999"/>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テキスト ボックス 12"/>
          <p:cNvSpPr txBox="1"/>
          <p:nvPr/>
        </p:nvSpPr>
        <p:spPr>
          <a:xfrm rot="16200000">
            <a:off x="-286409" y="4459450"/>
            <a:ext cx="821545" cy="276999"/>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橋梁数</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227990" y="3096465"/>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橋梁数と評価点</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正方形/長方形 9"/>
          <p:cNvSpPr/>
          <p:nvPr/>
        </p:nvSpPr>
        <p:spPr>
          <a:xfrm>
            <a:off x="2609759" y="3491174"/>
            <a:ext cx="1411431" cy="2337129"/>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a:spLocks noGrp="1"/>
          </p:cNvSpPr>
          <p:nvPr>
            <p:ph type="title"/>
          </p:nvPr>
        </p:nvSpPr>
        <p:spPr>
          <a:xfrm>
            <a:off x="230832" y="238054"/>
            <a:ext cx="8716202" cy="914400"/>
          </a:xfrm>
        </p:spPr>
        <p:txBody>
          <a:bodyPr>
            <a:normAutofit fontScale="90000"/>
          </a:bodyPr>
          <a:lstStyle/>
          <a:p>
            <a:r>
              <a:rPr lang="ja-JP" altLang="en-US" sz="3100" dirty="0">
                <a:latin typeface="HGSｺﾞｼｯｸM" panose="020B0600000000000000" pitchFamily="50" charset="-128"/>
                <a:ea typeface="HGSｺﾞｼｯｸM" panose="020B0600000000000000" pitchFamily="50" charset="-128"/>
              </a:rPr>
              <a:t>６</a:t>
            </a:r>
            <a:r>
              <a:rPr lang="en-US" altLang="ja-JP" sz="3100" dirty="0" smtClean="0">
                <a:latin typeface="HGSｺﾞｼｯｸM" panose="020B0600000000000000" pitchFamily="50" charset="-128"/>
                <a:ea typeface="HGSｺﾞｼｯｸM" panose="020B0600000000000000" pitchFamily="50" charset="-128"/>
              </a:rPr>
              <a:t>.</a:t>
            </a:r>
            <a:r>
              <a:rPr lang="ja-JP" altLang="en-US" sz="3100" dirty="0">
                <a:latin typeface="HGSｺﾞｼｯｸM" panose="020B0600000000000000" pitchFamily="50" charset="-128"/>
                <a:ea typeface="HGSｺﾞｼｯｸM" panose="020B0600000000000000" pitchFamily="50" charset="-128"/>
              </a:rPr>
              <a:t>更新判定フローの閾値の検討</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3100"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a:t>
            </a:r>
            <a:r>
              <a:rPr lang="ja-JP" altLang="en-US" sz="2700" dirty="0" smtClean="0">
                <a:latin typeface="HGSｺﾞｼｯｸM" panose="020B0600000000000000" pitchFamily="50" charset="-128"/>
                <a:ea typeface="HGSｺﾞｼｯｸM" panose="020B0600000000000000" pitchFamily="50" charset="-128"/>
              </a:rPr>
              <a:t>）</a:t>
            </a:r>
            <a:r>
              <a:rPr lang="ja-JP" altLang="en-US" sz="2700" dirty="0">
                <a:latin typeface="HGSｺﾞｼｯｸM" panose="020B0600000000000000" pitchFamily="50" charset="-128"/>
                <a:ea typeface="HGSｺﾞｼｯｸM" panose="020B0600000000000000" pitchFamily="50" charset="-128"/>
              </a:rPr>
              <a:t>閾値のキャリブレーション</a:t>
            </a:r>
            <a:r>
              <a:rPr lang="ja-JP" altLang="en-US" sz="2700" dirty="0" smtClean="0">
                <a:latin typeface="HGSｺﾞｼｯｸM" panose="020B0600000000000000" pitchFamily="50" charset="-128"/>
                <a:ea typeface="HGSｺﾞｼｯｸM" panose="020B0600000000000000" pitchFamily="50" charset="-128"/>
              </a:rPr>
              <a:t>②</a:t>
            </a:r>
            <a:r>
              <a:rPr lang="en-US" altLang="ja-JP" sz="2700" dirty="0" smtClean="0">
                <a:solidFill>
                  <a:schemeClr val="tx1"/>
                </a:solidFill>
                <a:latin typeface="HGSｺﾞｼｯｸM" panose="020B0600000000000000" pitchFamily="50" charset="-128"/>
                <a:ea typeface="HGSｺﾞｼｯｸM" panose="020B0600000000000000" pitchFamily="50" charset="-128"/>
              </a:rPr>
              <a:t>(4/4</a:t>
            </a:r>
            <a:r>
              <a:rPr lang="en-US" altLang="ja-JP" sz="2700" dirty="0">
                <a:solidFill>
                  <a:schemeClr val="tx1"/>
                </a:solidFill>
                <a:latin typeface="HGSｺﾞｼｯｸM" panose="020B0600000000000000" pitchFamily="50" charset="-128"/>
                <a:ea typeface="HGSｺﾞｼｯｸM" panose="020B0600000000000000" pitchFamily="50" charset="-128"/>
              </a:rPr>
              <a:t>)</a:t>
            </a:r>
            <a:endParaRPr lang="ja-JP" altLang="en-US" sz="2700" dirty="0">
              <a:latin typeface="HGSｺﾞｼｯｸM" panose="020B0600000000000000" pitchFamily="50" charset="-128"/>
              <a:ea typeface="HGSｺﾞｼｯｸM" panose="020B0600000000000000" pitchFamily="50" charset="-128"/>
            </a:endParaRPr>
          </a:p>
        </p:txBody>
      </p:sp>
      <p:sp>
        <p:nvSpPr>
          <p:cNvPr id="17" name="正方形/長方形 16"/>
          <p:cNvSpPr/>
          <p:nvPr/>
        </p:nvSpPr>
        <p:spPr>
          <a:xfrm>
            <a:off x="416339" y="1484784"/>
            <a:ext cx="8620157"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かつ</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橋齢以外の</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大項目で</a:t>
            </a:r>
            <a:r>
              <a:rPr lang="en-US" altLang="ja-JP"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を有する」を閾値とした場合、大阪府管理</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2217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橋のうち、</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橋が抽出される。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2539018" y="4342528"/>
            <a:ext cx="1569344" cy="646331"/>
          </a:xfrm>
          <a:prstGeom prst="rect">
            <a:avLst/>
          </a:prstGeom>
          <a:noFill/>
        </p:spPr>
        <p:txBody>
          <a:bodyPr wrap="square" rtlCol="0">
            <a:spAutoFit/>
          </a:bodyPr>
          <a:lstStyle/>
          <a:p>
            <a:pPr algn="ctr"/>
            <a:r>
              <a:rPr lang="en-US" altLang="ja-JP" dirty="0">
                <a:solidFill>
                  <a:srgbClr val="FF0000"/>
                </a:solidFill>
              </a:rPr>
              <a:t>30</a:t>
            </a:r>
            <a:r>
              <a:rPr kumimoji="1" lang="ja-JP" altLang="en-US" dirty="0">
                <a:solidFill>
                  <a:srgbClr val="FF0000"/>
                </a:solidFill>
              </a:rPr>
              <a:t>点以上</a:t>
            </a:r>
            <a:endParaRPr lang="en-US" altLang="ja-JP" dirty="0">
              <a:solidFill>
                <a:srgbClr val="FF0000"/>
              </a:solidFill>
            </a:endParaRPr>
          </a:p>
          <a:p>
            <a:pPr algn="ctr"/>
            <a:r>
              <a:rPr kumimoji="1" lang="en-US" altLang="ja-JP" dirty="0">
                <a:solidFill>
                  <a:srgbClr val="FF0000"/>
                </a:solidFill>
              </a:rPr>
              <a:t>7</a:t>
            </a:r>
            <a:r>
              <a:rPr kumimoji="1" lang="ja-JP" altLang="en-US" dirty="0">
                <a:solidFill>
                  <a:srgbClr val="FF0000"/>
                </a:solidFill>
              </a:rPr>
              <a:t>橋</a:t>
            </a:r>
            <a:r>
              <a:rPr kumimoji="1" lang="en-US" altLang="ja-JP" dirty="0">
                <a:solidFill>
                  <a:srgbClr val="FF0000"/>
                </a:solidFill>
              </a:rPr>
              <a:t>/2217</a:t>
            </a:r>
            <a:r>
              <a:rPr kumimoji="1" lang="ja-JP" altLang="en-US" dirty="0">
                <a:solidFill>
                  <a:srgbClr val="FF0000"/>
                </a:solidFill>
              </a:rPr>
              <a:t>橋</a:t>
            </a:r>
            <a:endParaRPr kumimoji="1" lang="en-US" altLang="ja-JP" dirty="0">
              <a:solidFill>
                <a:srgbClr val="FF0000"/>
              </a:solidFill>
            </a:endParaRPr>
          </a:p>
        </p:txBody>
      </p:sp>
      <p:sp>
        <p:nvSpPr>
          <p:cNvPr id="15"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286999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611293" y="1300006"/>
            <a:ext cx="8264934" cy="132343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将来的な高齢橋増加に伴う閾値設定毎の橋数変動を確認した。</a:t>
            </a: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今回は現時点で</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かつ</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「橋齢以外の各評価項目（大項目）で</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点以上を有する」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となる橋梁について、さらなる各評価配点の傾向分析を行う。</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16" name="タイトル 1"/>
          <p:cNvSpPr>
            <a:spLocks noGrp="1"/>
          </p:cNvSpPr>
          <p:nvPr>
            <p:ph type="title"/>
          </p:nvPr>
        </p:nvSpPr>
        <p:spPr>
          <a:xfrm>
            <a:off x="230832" y="238054"/>
            <a:ext cx="8716202" cy="914400"/>
          </a:xfrm>
        </p:spPr>
        <p:txBody>
          <a:bodyPr>
            <a:noAutofit/>
          </a:body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更新判定フローの閾値の検討</a:t>
            </a:r>
            <a:r>
              <a:rPr lang="en-US" altLang="ja-JP" sz="2800" dirty="0">
                <a:latin typeface="HGSｺﾞｼｯｸM" panose="020B0600000000000000" pitchFamily="50" charset="-128"/>
                <a:ea typeface="HGSｺﾞｼｯｸM" panose="020B0600000000000000" pitchFamily="50" charset="-128"/>
              </a:rPr>
              <a:t/>
            </a:r>
            <a:br>
              <a:rPr lang="en-US" altLang="ja-JP" sz="2800" dirty="0">
                <a:latin typeface="HGSｺﾞｼｯｸM" panose="020B0600000000000000" pitchFamily="50" charset="-128"/>
                <a:ea typeface="HGSｺﾞｼｯｸM" panose="020B0600000000000000" pitchFamily="50" charset="-128"/>
              </a:rPr>
            </a:br>
            <a:r>
              <a:rPr lang="ja-JP" altLang="en-US" sz="2800" dirty="0">
                <a:latin typeface="HGSｺﾞｼｯｸM" panose="020B0600000000000000" pitchFamily="50" charset="-128"/>
                <a:ea typeface="HGSｺﾞｼｯｸM" panose="020B0600000000000000" pitchFamily="50" charset="-128"/>
              </a:rPr>
              <a:t>　</a:t>
            </a:r>
            <a:r>
              <a:rPr lang="ja-JP" altLang="en-US" sz="2400" dirty="0" smtClean="0">
                <a:latin typeface="HGPｺﾞｼｯｸM" panose="020B0600000000000000" pitchFamily="50" charset="-128"/>
                <a:ea typeface="HGPｺﾞｼｯｸM" panose="020B0600000000000000" pitchFamily="50" charset="-128"/>
                <a:cs typeface="Meiryo UI" panose="020B0604030504040204" pitchFamily="50" charset="-128"/>
              </a:rPr>
              <a:t>２</a:t>
            </a:r>
            <a:r>
              <a:rPr lang="en-US" altLang="ja-JP" sz="2400" dirty="0" smtClean="0">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2400" dirty="0" smtClean="0">
                <a:latin typeface="HGSｺﾞｼｯｸM" panose="020B0600000000000000" pitchFamily="50" charset="-128"/>
                <a:ea typeface="HGSｺﾞｼｯｸM" panose="020B0600000000000000" pitchFamily="50" charset="-128"/>
              </a:rPr>
              <a:t>将来</a:t>
            </a:r>
            <a:r>
              <a:rPr lang="ja-JP" altLang="en-US" sz="2400" dirty="0">
                <a:latin typeface="HGSｺﾞｼｯｸM" panose="020B0600000000000000" pitchFamily="50" charset="-128"/>
                <a:ea typeface="HGSｺﾞｼｯｸM" panose="020B0600000000000000" pitchFamily="50" charset="-128"/>
              </a:rPr>
              <a:t>抽出される橋数変動の確認</a:t>
            </a:r>
          </a:p>
        </p:txBody>
      </p:sp>
      <p:grpSp>
        <p:nvGrpSpPr>
          <p:cNvPr id="3" name="グループ化 2"/>
          <p:cNvGrpSpPr/>
          <p:nvPr/>
        </p:nvGrpSpPr>
        <p:grpSpPr>
          <a:xfrm>
            <a:off x="1146711" y="2905148"/>
            <a:ext cx="7169704" cy="3465966"/>
            <a:chOff x="4744051" y="2511665"/>
            <a:chExt cx="7674137" cy="3709819"/>
          </a:xfrm>
        </p:grpSpPr>
        <p:graphicFrame>
          <p:nvGraphicFramePr>
            <p:cNvPr id="98" name="グラフ 97"/>
            <p:cNvGraphicFramePr>
              <a:graphicFrameLocks/>
            </p:cNvGraphicFramePr>
            <p:nvPr>
              <p:extLst/>
            </p:nvPr>
          </p:nvGraphicFramePr>
          <p:xfrm>
            <a:off x="5100720" y="2783425"/>
            <a:ext cx="4008276" cy="3076671"/>
          </p:xfrm>
          <a:graphic>
            <a:graphicData uri="http://schemas.openxmlformats.org/drawingml/2006/chart">
              <c:chart xmlns:c="http://schemas.openxmlformats.org/drawingml/2006/chart" xmlns:r="http://schemas.openxmlformats.org/officeDocument/2006/relationships" r:id="rId3"/>
            </a:graphicData>
          </a:graphic>
        </p:graphicFrame>
        <p:sp>
          <p:nvSpPr>
            <p:cNvPr id="61" name="正方形/長方形 60"/>
            <p:cNvSpPr/>
            <p:nvPr/>
          </p:nvSpPr>
          <p:spPr>
            <a:xfrm>
              <a:off x="9677343" y="5576302"/>
              <a:ext cx="2740845" cy="2394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a:solidFill>
                    <a:schemeClr val="tx1"/>
                  </a:solidFill>
                </a:rPr>
                <a:t>※H43</a:t>
              </a:r>
              <a:r>
                <a:rPr lang="ja-JP" altLang="en-US" sz="1200" dirty="0">
                  <a:solidFill>
                    <a:schemeClr val="tx1"/>
                  </a:solidFill>
                </a:rPr>
                <a:t>年の橋梁数は比例計算より算出</a:t>
              </a:r>
            </a:p>
          </p:txBody>
        </p:sp>
        <p:cxnSp>
          <p:nvCxnSpPr>
            <p:cNvPr id="66" name="直線コネクタ 65"/>
            <p:cNvCxnSpPr/>
            <p:nvPr/>
          </p:nvCxnSpPr>
          <p:spPr>
            <a:xfrm flipV="1">
              <a:off x="7206986" y="2849524"/>
              <a:ext cx="0" cy="265762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6603173" y="2887171"/>
              <a:ext cx="0" cy="265762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6105229" y="2511665"/>
              <a:ext cx="2488945"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更新判定橋梁数の比較</a:t>
              </a:r>
            </a:p>
          </p:txBody>
        </p:sp>
        <p:sp>
          <p:nvSpPr>
            <p:cNvPr id="69" name="正方形/長方形 68"/>
            <p:cNvSpPr/>
            <p:nvPr/>
          </p:nvSpPr>
          <p:spPr>
            <a:xfrm rot="16200000">
              <a:off x="4575346" y="3924463"/>
              <a:ext cx="654897" cy="317487"/>
            </a:xfrm>
            <a:prstGeom prst="rect">
              <a:avLst/>
            </a:prstGeom>
            <a:noFill/>
          </p:spPr>
          <p:txBody>
            <a:bodyPr wrap="square" rtlCol="0">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橋数</a:t>
              </a:r>
            </a:p>
          </p:txBody>
        </p:sp>
        <p:sp>
          <p:nvSpPr>
            <p:cNvPr id="70" name="正方形/長方形 69"/>
            <p:cNvSpPr/>
            <p:nvPr/>
          </p:nvSpPr>
          <p:spPr>
            <a:xfrm>
              <a:off x="6331982" y="5903997"/>
              <a:ext cx="1608438" cy="317487"/>
            </a:xfrm>
            <a:prstGeom prst="rect">
              <a:avLst/>
            </a:prstGeom>
            <a:noFill/>
          </p:spPr>
          <p:txBody>
            <a:bodyPr wrap="square" rtlCol="0">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経過年数  </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1" name="正方形/長方形 70"/>
            <p:cNvSpPr/>
            <p:nvPr/>
          </p:nvSpPr>
          <p:spPr>
            <a:xfrm>
              <a:off x="5447417" y="5830093"/>
              <a:ext cx="518289"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(H28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2" name="正方形/長方形 71"/>
            <p:cNvSpPr/>
            <p:nvPr/>
          </p:nvSpPr>
          <p:spPr>
            <a:xfrm>
              <a:off x="6046377" y="5830093"/>
              <a:ext cx="526160"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(H38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3" name="正方形/長方形 72"/>
            <p:cNvSpPr/>
            <p:nvPr/>
          </p:nvSpPr>
          <p:spPr>
            <a:xfrm>
              <a:off x="6723064" y="5815790"/>
              <a:ext cx="483921"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(H48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4" name="正方形/長方形 73"/>
            <p:cNvSpPr/>
            <p:nvPr/>
          </p:nvSpPr>
          <p:spPr>
            <a:xfrm>
              <a:off x="7306709" y="5815790"/>
              <a:ext cx="542606"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(H58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5" name="正方形/長方形 74"/>
            <p:cNvSpPr/>
            <p:nvPr/>
          </p:nvSpPr>
          <p:spPr>
            <a:xfrm>
              <a:off x="7849393" y="5815790"/>
              <a:ext cx="527994" cy="164715"/>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(H68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6" name="正方形/長方形 75"/>
            <p:cNvSpPr/>
            <p:nvPr/>
          </p:nvSpPr>
          <p:spPr>
            <a:xfrm>
              <a:off x="6377707" y="2957813"/>
              <a:ext cx="460981" cy="20330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rPr>
                <a:t>H43</a:t>
              </a:r>
              <a:r>
                <a:rPr kumimoji="1" lang="ja-JP" altLang="en-US" sz="1200" dirty="0">
                  <a:solidFill>
                    <a:schemeClr val="tx1"/>
                  </a:solidFill>
                </a:rPr>
                <a:t>年</a:t>
              </a:r>
            </a:p>
          </p:txBody>
        </p:sp>
        <p:sp>
          <p:nvSpPr>
            <p:cNvPr id="77" name="正方形/長方形 76"/>
            <p:cNvSpPr/>
            <p:nvPr/>
          </p:nvSpPr>
          <p:spPr>
            <a:xfrm>
              <a:off x="6981519" y="2957813"/>
              <a:ext cx="460981" cy="20330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rPr>
                <a:t>H53</a:t>
              </a:r>
              <a:r>
                <a:rPr kumimoji="1" lang="ja-JP" altLang="en-US" sz="1200" dirty="0">
                  <a:solidFill>
                    <a:schemeClr val="tx1"/>
                  </a:solidFill>
                </a:rPr>
                <a:t>年</a:t>
              </a:r>
            </a:p>
          </p:txBody>
        </p:sp>
        <p:sp>
          <p:nvSpPr>
            <p:cNvPr id="90" name="正方形/長方形 89"/>
            <p:cNvSpPr/>
            <p:nvPr/>
          </p:nvSpPr>
          <p:spPr>
            <a:xfrm>
              <a:off x="8465129" y="5815790"/>
              <a:ext cx="517907" cy="153888"/>
            </a:xfrm>
            <a:prstGeom prst="rect">
              <a:avLst/>
            </a:prstGeom>
            <a:noFill/>
          </p:spPr>
          <p:txBody>
            <a:bodyPr wrap="square" lIns="0" tIns="0" rIns="0" bIns="0" rtlCol="0">
              <a:spAutoFit/>
            </a:bodyPr>
            <a:lstStyle/>
            <a:p>
              <a:pPr algn="ct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(H78</a:t>
              </a:r>
              <a:r>
                <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線吹き出し 2 (枠付き) 9"/>
            <p:cNvSpPr/>
            <p:nvPr/>
          </p:nvSpPr>
          <p:spPr>
            <a:xfrm>
              <a:off x="5907914" y="3878350"/>
              <a:ext cx="408523" cy="249445"/>
            </a:xfrm>
            <a:prstGeom prst="borderCallout2">
              <a:avLst>
                <a:gd name="adj1" fmla="val 49715"/>
                <a:gd name="adj2" fmla="val 99693"/>
                <a:gd name="adj3" fmla="val 50325"/>
                <a:gd name="adj4" fmla="val 113043"/>
                <a:gd name="adj5" fmla="val 163147"/>
                <a:gd name="adj6" fmla="val 173861"/>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5947096" y="3844573"/>
              <a:ext cx="369341" cy="2667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a:solidFill>
                    <a:srgbClr val="FF0000"/>
                  </a:solidFill>
                </a:rPr>
                <a:t>30</a:t>
              </a:r>
              <a:r>
                <a:rPr lang="ja-JP" altLang="en-US" sz="1200" dirty="0">
                  <a:solidFill>
                    <a:srgbClr val="FF0000"/>
                  </a:solidFill>
                </a:rPr>
                <a:t>橋</a:t>
              </a:r>
              <a:endParaRPr kumimoji="1" lang="ja-JP" altLang="en-US" sz="1200" dirty="0">
                <a:solidFill>
                  <a:srgbClr val="FF0000"/>
                </a:solidFill>
              </a:endParaRPr>
            </a:p>
          </p:txBody>
        </p:sp>
        <p:sp>
          <p:nvSpPr>
            <p:cNvPr id="92" name="線吹き出し 2 (枠付き) 91"/>
            <p:cNvSpPr/>
            <p:nvPr/>
          </p:nvSpPr>
          <p:spPr>
            <a:xfrm>
              <a:off x="6908161" y="4619421"/>
              <a:ext cx="764710" cy="249445"/>
            </a:xfrm>
            <a:prstGeom prst="borderCallout2">
              <a:avLst>
                <a:gd name="adj1" fmla="val 44624"/>
                <a:gd name="adj2" fmla="val -429"/>
                <a:gd name="adj3" fmla="val 45234"/>
                <a:gd name="adj4" fmla="val -12839"/>
                <a:gd name="adj5" fmla="val 311944"/>
                <a:gd name="adj6" fmla="val -39441"/>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6889910" y="4598307"/>
              <a:ext cx="710260" cy="2667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a:solidFill>
                    <a:srgbClr val="0070C0"/>
                  </a:solidFill>
                </a:rPr>
                <a:t>3</a:t>
              </a:r>
              <a:r>
                <a:rPr lang="ja-JP" altLang="en-US" sz="1200" dirty="0">
                  <a:solidFill>
                    <a:srgbClr val="0070C0"/>
                  </a:solidFill>
                </a:rPr>
                <a:t>橋</a:t>
              </a:r>
              <a:r>
                <a:rPr lang="ja-JP" altLang="en-US" sz="1200" dirty="0">
                  <a:solidFill>
                    <a:schemeClr val="tx1"/>
                  </a:solidFill>
                </a:rPr>
                <a:t> </a:t>
              </a:r>
              <a:r>
                <a:rPr lang="en-US" altLang="ja-JP" sz="1200" dirty="0">
                  <a:solidFill>
                    <a:schemeClr val="tx1"/>
                  </a:solidFill>
                </a:rPr>
                <a:t>, </a:t>
              </a:r>
              <a:r>
                <a:rPr lang="en-US" altLang="ja-JP" sz="1200" dirty="0">
                  <a:solidFill>
                    <a:srgbClr val="00B050"/>
                  </a:solidFill>
                </a:rPr>
                <a:t>3</a:t>
              </a:r>
              <a:r>
                <a:rPr lang="ja-JP" altLang="en-US" sz="1200" dirty="0">
                  <a:solidFill>
                    <a:srgbClr val="00B050"/>
                  </a:solidFill>
                </a:rPr>
                <a:t>橋</a:t>
              </a:r>
              <a:endParaRPr kumimoji="1" lang="ja-JP" altLang="en-US" sz="1200" dirty="0">
                <a:solidFill>
                  <a:srgbClr val="00B050"/>
                </a:solidFill>
              </a:endParaRPr>
            </a:p>
          </p:txBody>
        </p:sp>
      </p:grpSp>
      <p:grpSp>
        <p:nvGrpSpPr>
          <p:cNvPr id="56" name="グループ化 55"/>
          <p:cNvGrpSpPr/>
          <p:nvPr/>
        </p:nvGrpSpPr>
        <p:grpSpPr>
          <a:xfrm>
            <a:off x="5741140" y="5103817"/>
            <a:ext cx="3254068" cy="659096"/>
            <a:chOff x="5494026" y="7584322"/>
            <a:chExt cx="3254068" cy="659096"/>
          </a:xfrm>
        </p:grpSpPr>
        <p:sp>
          <p:nvSpPr>
            <p:cNvPr id="57" name="正方形/長方形 56"/>
            <p:cNvSpPr/>
            <p:nvPr/>
          </p:nvSpPr>
          <p:spPr>
            <a:xfrm>
              <a:off x="5494026" y="7584322"/>
              <a:ext cx="2912123" cy="60430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コネクタ 57"/>
            <p:cNvCxnSpPr/>
            <p:nvPr/>
          </p:nvCxnSpPr>
          <p:spPr>
            <a:xfrm>
              <a:off x="5556423" y="7780341"/>
              <a:ext cx="424827"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9" name="円/楕円 58"/>
            <p:cNvSpPr/>
            <p:nvPr/>
          </p:nvSpPr>
          <p:spPr>
            <a:xfrm>
              <a:off x="5722756" y="7730656"/>
              <a:ext cx="84965" cy="8496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p:cNvCxnSpPr/>
            <p:nvPr/>
          </p:nvCxnSpPr>
          <p:spPr>
            <a:xfrm>
              <a:off x="5556423" y="7924357"/>
              <a:ext cx="424827" cy="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89" name="円/楕円 88"/>
            <p:cNvSpPr/>
            <p:nvPr/>
          </p:nvSpPr>
          <p:spPr>
            <a:xfrm>
              <a:off x="5722756" y="7874672"/>
              <a:ext cx="84965" cy="8496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p:nvPr/>
          </p:nvSpPr>
          <p:spPr>
            <a:xfrm>
              <a:off x="6016581" y="7602940"/>
              <a:ext cx="2612531" cy="307777"/>
            </a:xfrm>
            <a:prstGeom prst="rect">
              <a:avLst/>
            </a:prstGeom>
            <a:noFill/>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閾値</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小項目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点以上</a:t>
              </a:r>
            </a:p>
          </p:txBody>
        </p:sp>
        <p:sp>
          <p:nvSpPr>
            <p:cNvPr id="94" name="正方形/長方形 93"/>
            <p:cNvSpPr/>
            <p:nvPr/>
          </p:nvSpPr>
          <p:spPr>
            <a:xfrm>
              <a:off x="6016582" y="7935641"/>
              <a:ext cx="2731512" cy="307777"/>
            </a:xfrm>
            <a:prstGeom prst="rect">
              <a:avLst/>
            </a:prstGeom>
            <a:noFill/>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閾値</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大項目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点以上</a:t>
              </a:r>
            </a:p>
          </p:txBody>
        </p:sp>
        <p:cxnSp>
          <p:nvCxnSpPr>
            <p:cNvPr id="95" name="直線コネクタ 94"/>
            <p:cNvCxnSpPr/>
            <p:nvPr/>
          </p:nvCxnSpPr>
          <p:spPr>
            <a:xfrm>
              <a:off x="5556423" y="8099549"/>
              <a:ext cx="4248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円/楕円 95"/>
            <p:cNvSpPr/>
            <p:nvPr/>
          </p:nvSpPr>
          <p:spPr>
            <a:xfrm>
              <a:off x="5722756" y="8049620"/>
              <a:ext cx="84965" cy="848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a:off x="6016582" y="7769263"/>
              <a:ext cx="2731512" cy="307777"/>
            </a:xfrm>
            <a:prstGeom prst="rect">
              <a:avLst/>
            </a:prstGeom>
            <a:noFill/>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閾値</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小項目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点以上</a:t>
              </a:r>
            </a:p>
          </p:txBody>
        </p:sp>
      </p:grpSp>
      <p:sp>
        <p:nvSpPr>
          <p:cNvPr id="39" name="正方形/長方形 38"/>
          <p:cNvSpPr/>
          <p:nvPr/>
        </p:nvSpPr>
        <p:spPr>
          <a:xfrm>
            <a:off x="5474128" y="3540603"/>
            <a:ext cx="3535927" cy="830997"/>
          </a:xfrm>
          <a:prstGeom prst="rect">
            <a:avLst/>
          </a:prstGeom>
          <a:noFill/>
        </p:spPr>
        <p:txBody>
          <a:bodyPr wrap="square">
            <a:spAutoFit/>
          </a:bodyPr>
          <a:lstStyle/>
          <a:p>
            <a:r>
              <a:rPr lang="ja-JP" altLang="en-US" sz="1600" dirty="0"/>
              <a:t>■ 検討条件</a:t>
            </a:r>
            <a:endParaRPr lang="en-US" altLang="ja-JP" sz="1600" dirty="0"/>
          </a:p>
          <a:p>
            <a:r>
              <a:rPr lang="ja-JP" altLang="en-US" sz="1600" dirty="0"/>
              <a:t>　　現在の健全度がそのまま推移する</a:t>
            </a:r>
            <a:endParaRPr lang="en-US" altLang="ja-JP" sz="1600" dirty="0"/>
          </a:p>
          <a:p>
            <a:r>
              <a:rPr lang="ja-JP" altLang="en-US" sz="1600" dirty="0"/>
              <a:t>　　想定で橋梁数を整理した</a:t>
            </a:r>
            <a:endParaRPr lang="en-US" altLang="ja-JP" sz="1600" dirty="0"/>
          </a:p>
        </p:txBody>
      </p:sp>
      <p:sp>
        <p:nvSpPr>
          <p:cNvPr id="38"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291015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3129962076"/>
              </p:ext>
            </p:extLst>
          </p:nvPr>
        </p:nvGraphicFramePr>
        <p:xfrm>
          <a:off x="416340" y="1916832"/>
          <a:ext cx="8530696" cy="3344718"/>
        </p:xfrm>
        <a:graphic>
          <a:graphicData uri="http://schemas.openxmlformats.org/drawingml/2006/table">
            <a:tbl>
              <a:tblPr>
                <a:tableStyleId>{616DA210-FB5B-4158-B5E0-FEB733F419BA}</a:tableStyleId>
              </a:tblPr>
              <a:tblGrid>
                <a:gridCol w="556828">
                  <a:extLst>
                    <a:ext uri="{9D8B030D-6E8A-4147-A177-3AD203B41FA5}">
                      <a16:colId xmlns="" xmlns:a16="http://schemas.microsoft.com/office/drawing/2014/main" val="20000"/>
                    </a:ext>
                  </a:extLst>
                </a:gridCol>
                <a:gridCol w="1161243">
                  <a:extLst>
                    <a:ext uri="{9D8B030D-6E8A-4147-A177-3AD203B41FA5}">
                      <a16:colId xmlns="" xmlns:a16="http://schemas.microsoft.com/office/drawing/2014/main" val="20002"/>
                    </a:ext>
                  </a:extLst>
                </a:gridCol>
                <a:gridCol w="774162">
                  <a:extLst>
                    <a:ext uri="{9D8B030D-6E8A-4147-A177-3AD203B41FA5}">
                      <a16:colId xmlns="" xmlns:a16="http://schemas.microsoft.com/office/drawing/2014/main" val="20003"/>
                    </a:ext>
                  </a:extLst>
                </a:gridCol>
                <a:gridCol w="1548324">
                  <a:extLst>
                    <a:ext uri="{9D8B030D-6E8A-4147-A177-3AD203B41FA5}">
                      <a16:colId xmlns="" xmlns:a16="http://schemas.microsoft.com/office/drawing/2014/main" val="20004"/>
                    </a:ext>
                  </a:extLst>
                </a:gridCol>
                <a:gridCol w="4490139">
                  <a:extLst>
                    <a:ext uri="{9D8B030D-6E8A-4147-A177-3AD203B41FA5}">
                      <a16:colId xmlns="" xmlns:a16="http://schemas.microsoft.com/office/drawing/2014/main" val="20005"/>
                    </a:ext>
                  </a:extLst>
                </a:gridCol>
              </a:tblGrid>
              <a:tr h="576064">
                <a:tc>
                  <a:txBody>
                    <a:bodyPr/>
                    <a:lstStyle/>
                    <a:p>
                      <a:pPr algn="ctr" fontAlgn="ctr"/>
                      <a:endParaRPr lang="ja-JP" altLang="en-US" sz="105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1050" b="0" i="0" u="none" strike="noStrike" dirty="0">
                          <a:solidFill>
                            <a:srgbClr val="000000"/>
                          </a:solidFill>
                          <a:effectLst/>
                          <a:latin typeface="+mn-ea"/>
                          <a:ea typeface="+mn-ea"/>
                        </a:rPr>
                        <a:t>要因</a:t>
                      </a:r>
                    </a:p>
                  </a:txBody>
                  <a:tcPr marL="6601" marR="6601" marT="0" marB="0" anchor="ctr">
                    <a:solidFill>
                      <a:schemeClr val="bg2">
                        <a:lumMod val="90000"/>
                      </a:schemeClr>
                    </a:solidFill>
                  </a:tcPr>
                </a:tc>
                <a:tc>
                  <a:txBody>
                    <a:bodyPr/>
                    <a:lstStyle/>
                    <a:p>
                      <a:pPr algn="ctr" fontAlgn="ctr"/>
                      <a:r>
                        <a:rPr lang="ja-JP" altLang="en-US" sz="1050" b="0" i="0" u="none" strike="noStrike" dirty="0">
                          <a:solidFill>
                            <a:srgbClr val="000000"/>
                          </a:solidFill>
                          <a:effectLst/>
                          <a:latin typeface="+mn-ea"/>
                          <a:ea typeface="+mn-ea"/>
                        </a:rPr>
                        <a:t>劣化事象</a:t>
                      </a:r>
                    </a:p>
                  </a:txBody>
                  <a:tcPr marL="6601" marR="6601" marT="0" marB="0" anchor="ctr">
                    <a:solidFill>
                      <a:schemeClr val="bg2">
                        <a:lumMod val="90000"/>
                      </a:schemeClr>
                    </a:solidFill>
                  </a:tcPr>
                </a:tc>
                <a:tc>
                  <a:txBody>
                    <a:bodyPr/>
                    <a:lstStyle/>
                    <a:p>
                      <a:pPr algn="ctr" fontAlgn="ctr"/>
                      <a:r>
                        <a:rPr lang="ja-JP" altLang="en-US" sz="1050" b="0" i="0" u="none" strike="noStrike" dirty="0">
                          <a:solidFill>
                            <a:schemeClr val="tx1"/>
                          </a:solidFill>
                          <a:effectLst/>
                          <a:latin typeface="+mn-ea"/>
                          <a:ea typeface="+mn-ea"/>
                        </a:rPr>
                        <a:t>対策</a:t>
                      </a:r>
                      <a:endParaRPr lang="ja-JP" altLang="en-US" sz="1050" b="0" i="0" u="none" strike="noStrike" dirty="0">
                        <a:solidFill>
                          <a:srgbClr val="000000"/>
                        </a:solidFill>
                        <a:effectLst/>
                        <a:latin typeface="+mn-ea"/>
                        <a:ea typeface="+mn-ea"/>
                      </a:endParaRPr>
                    </a:p>
                  </a:txBody>
                  <a:tcPr marL="6601" marR="6601" marT="0" marB="0" anchor="ctr">
                    <a:solidFill>
                      <a:schemeClr val="bg2">
                        <a:lumMod val="90000"/>
                      </a:schemeClr>
                    </a:solidFill>
                  </a:tcPr>
                </a:tc>
                <a:tc>
                  <a:txBody>
                    <a:bodyPr/>
                    <a:lstStyle/>
                    <a:p>
                      <a:pPr algn="ctr" fontAlgn="ctr"/>
                      <a:r>
                        <a:rPr lang="ja-JP" altLang="en-US" sz="1050" b="0" i="0" u="none" strike="noStrike" dirty="0">
                          <a:solidFill>
                            <a:schemeClr val="tx1"/>
                          </a:solidFill>
                          <a:effectLst/>
                          <a:latin typeface="+mn-ea"/>
                          <a:ea typeface="+mn-ea"/>
                        </a:rPr>
                        <a:t>更新を評価する上での要素</a:t>
                      </a:r>
                      <a:endParaRPr lang="ja-JP" altLang="en-US" sz="1050" b="0" i="0" u="none" strike="noStrike" dirty="0">
                        <a:solidFill>
                          <a:srgbClr val="000000"/>
                        </a:solidFill>
                        <a:effectLst/>
                        <a:latin typeface="+mn-ea"/>
                        <a:ea typeface="+mn-ea"/>
                      </a:endParaRPr>
                    </a:p>
                  </a:txBody>
                  <a:tcPr marL="6601" marR="6601" marT="0" marB="0" anchor="ctr">
                    <a:solidFill>
                      <a:schemeClr val="bg2">
                        <a:lumMod val="90000"/>
                      </a:schemeClr>
                    </a:solidFill>
                  </a:tcPr>
                </a:tc>
                <a:extLst>
                  <a:ext uri="{0D108BD9-81ED-4DB2-BD59-A6C34878D82A}">
                    <a16:rowId xmlns="" xmlns:a16="http://schemas.microsoft.com/office/drawing/2014/main" val="10001"/>
                  </a:ext>
                </a:extLst>
              </a:tr>
              <a:tr h="276386">
                <a:tc rowSpan="2">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鋼部材</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防食機能の劣化</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塗装劣化</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鋼材腐食</a:t>
                      </a: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塗り替え</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部材取り替え</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予防保全処置で長期的な存続可能と考えられる</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 xmlns:a16="http://schemas.microsoft.com/office/drawing/2014/main" val="10002"/>
                  </a:ext>
                </a:extLst>
              </a:tr>
              <a:tr h="663307">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疲労</a:t>
                      </a: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亀裂</a:t>
                      </a: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当て板補修</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大型車交通量が過大である場合、長期的な繰返し載荷により</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、橋のダメージが蓄積されるため、</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抜本的</a:t>
                      </a:r>
                      <a:r>
                        <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rPr>
                        <a:t>な対策が必要な可能性あり</a:t>
                      </a:r>
                      <a:endParaRPr lang="en-US" altLang="ja-JP" sz="14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extLst>
                  <a:ext uri="{0D108BD9-81ED-4DB2-BD59-A6C34878D82A}">
                    <a16:rowId xmlns="" xmlns:a16="http://schemas.microsoft.com/office/drawing/2014/main" val="10003"/>
                  </a:ext>
                </a:extLst>
              </a:tr>
              <a:tr h="276386">
                <a:tc rowSpan="4">
                  <a:txBody>
                    <a:bodyPr/>
                    <a:lstStyle/>
                    <a:p>
                      <a:pPr algn="l" fontAlgn="ctr"/>
                      <a:r>
                        <a:rPr lang="en-US" altLang="zh-TW"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部材</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塩害</a:t>
                      </a: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rowSpan="3">
                  <a:txBody>
                    <a:bodyPr/>
                    <a:lstStyle/>
                    <a:p>
                      <a:pPr algn="l" fontAlgn="ctr"/>
                      <a:r>
                        <a:rPr lang="ja-JP" altLang="en-US" sz="1100" b="0" i="0" u="none" strike="noStrike" dirty="0">
                          <a:solidFill>
                            <a:srgbClr val="000000"/>
                          </a:solidFill>
                          <a:effectLst/>
                          <a:latin typeface="ＭＳ Ｐゴシック" panose="020B0600070205080204" pitchFamily="50" charset="-128"/>
                          <a:ea typeface="+mn-ea"/>
                        </a:rPr>
                        <a:t>ひび割れ</a:t>
                      </a:r>
                      <a:endParaRPr lang="en-US" altLang="ja-JP" sz="1100" b="0" i="0" u="none" strike="noStrike" dirty="0">
                        <a:solidFill>
                          <a:srgbClr val="000000"/>
                        </a:solidFill>
                        <a:effectLst/>
                        <a:latin typeface="ＭＳ Ｐゴシック" panose="020B0600070205080204" pitchFamily="50" charset="-128"/>
                        <a:ea typeface="+mn-ea"/>
                      </a:endParaRPr>
                    </a:p>
                    <a:p>
                      <a:pPr algn="l" fontAlgn="ctr"/>
                      <a:r>
                        <a:rPr lang="ja-JP" altLang="en-US" sz="1100" b="0" i="0" u="none" strike="noStrike" dirty="0">
                          <a:solidFill>
                            <a:srgbClr val="000000"/>
                          </a:solidFill>
                          <a:effectLst/>
                          <a:latin typeface="ＭＳ Ｐゴシック" panose="020B0600070205080204" pitchFamily="50" charset="-128"/>
                          <a:ea typeface="+mn-ea"/>
                        </a:rPr>
                        <a:t>剥離</a:t>
                      </a:r>
                      <a:endParaRPr lang="en-US" altLang="ja-JP" sz="1100" b="0" i="0" u="none" strike="noStrike" dirty="0">
                        <a:solidFill>
                          <a:srgbClr val="000000"/>
                        </a:solidFill>
                        <a:effectLst/>
                        <a:latin typeface="ＭＳ Ｐゴシック" panose="020B0600070205080204" pitchFamily="50" charset="-128"/>
                        <a:ea typeface="+mn-ea"/>
                      </a:endParaRPr>
                    </a:p>
                    <a:p>
                      <a:pPr algn="l" fontAlgn="ctr"/>
                      <a:r>
                        <a:rPr lang="ja-JP" altLang="en-US" sz="1100" b="0" i="0" u="none" strike="noStrike" dirty="0">
                          <a:solidFill>
                            <a:srgbClr val="000000"/>
                          </a:solidFill>
                          <a:effectLst/>
                          <a:latin typeface="ＭＳ Ｐゴシック" panose="020B0600070205080204" pitchFamily="50" charset="-128"/>
                          <a:ea typeface="+mn-ea"/>
                        </a:rPr>
                        <a:t>鉄筋露出</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tc rowSpan="3">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表面被覆</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ひび割れ注入</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断面修復</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海岸線が近い橋梁、凍結防止剤散布路線では留意が必要</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マトリクス評価項目あり</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tc>
                <a:extLst>
                  <a:ext uri="{0D108BD9-81ED-4DB2-BD59-A6C34878D82A}">
                    <a16:rowId xmlns="" xmlns:a16="http://schemas.microsoft.com/office/drawing/2014/main" val="10004"/>
                  </a:ext>
                </a:extLst>
              </a:tr>
              <a:tr h="276386">
                <a:tc vMerge="1">
                  <a:txBody>
                    <a:bodyPr/>
                    <a:lstStyle/>
                    <a:p>
                      <a:pPr algn="l" fontAlgn="ctr"/>
                      <a:endPar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アルカリ骨材反応</a:t>
                      </a:r>
                    </a:p>
                  </a:txBody>
                  <a:tcPr marL="9525" marR="9525" marT="9525" marB="0" anchor="ctr"/>
                </a:tc>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現在、大阪府管理の橋梁内では対策が必要な箇所は出ていない</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 xmlns:a16="http://schemas.microsoft.com/office/drawing/2014/main" val="10005"/>
                  </a:ext>
                </a:extLst>
              </a:tr>
              <a:tr h="276386">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中性化</a:t>
                      </a:r>
                    </a:p>
                  </a:txBody>
                  <a:tcPr marL="9525" marR="9525" marT="9525" marB="0" anchor="ctr"/>
                </a:tc>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かぶり不足の部材は</a:t>
                      </a: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、抜本的な対策が必要な場合もありうる</a:t>
                      </a:r>
                      <a:endPar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 xmlns:a16="http://schemas.microsoft.com/office/drawing/2014/main" val="10006"/>
                  </a:ext>
                </a:extLst>
              </a:tr>
              <a:tr h="758607">
                <a:tc vMerge="1">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疲労</a:t>
                      </a: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mn-ea"/>
                        </a:rPr>
                        <a:t>ひび割れ</a:t>
                      </a:r>
                      <a:endParaRPr lang="en-US" altLang="ja-JP" sz="1400" b="0" i="0" u="none" strike="noStrike" dirty="0">
                        <a:solidFill>
                          <a:srgbClr val="000000"/>
                        </a:solidFill>
                        <a:effectLst/>
                        <a:latin typeface="ＭＳ Ｐゴシック" panose="020B0600070205080204" pitchFamily="50" charset="-128"/>
                        <a:ea typeface="+mn-ea"/>
                      </a:endParaRPr>
                    </a:p>
                    <a:p>
                      <a:pPr algn="l" fontAlgn="ctr"/>
                      <a:r>
                        <a:rPr lang="ja-JP" altLang="en-US" sz="1400" b="0" i="0" u="none" strike="noStrike" dirty="0">
                          <a:solidFill>
                            <a:srgbClr val="000000"/>
                          </a:solidFill>
                          <a:effectLst/>
                          <a:latin typeface="ＭＳ Ｐゴシック" panose="020B0600070205080204" pitchFamily="50" charset="-128"/>
                          <a:ea typeface="+mn-ea"/>
                        </a:rPr>
                        <a:t>剥離</a:t>
                      </a:r>
                      <a:endParaRPr lang="en-US" altLang="ja-JP" sz="1400" b="0" i="0" u="none" strike="noStrike" dirty="0">
                        <a:solidFill>
                          <a:srgbClr val="000000"/>
                        </a:solidFill>
                        <a:effectLst/>
                        <a:latin typeface="ＭＳ Ｐゴシック" panose="020B0600070205080204" pitchFamily="50" charset="-128"/>
                        <a:ea typeface="+mn-ea"/>
                      </a:endParaRPr>
                    </a:p>
                    <a:p>
                      <a:pPr algn="l" fontAlgn="ctr"/>
                      <a:r>
                        <a:rPr lang="ja-JP" altLang="en-US" sz="1400" b="0" i="0" u="none" strike="noStrike" dirty="0">
                          <a:solidFill>
                            <a:srgbClr val="000000"/>
                          </a:solidFill>
                          <a:effectLst/>
                          <a:latin typeface="ＭＳ Ｐゴシック" panose="020B0600070205080204" pitchFamily="50" charset="-128"/>
                          <a:ea typeface="+mn-ea"/>
                        </a:rPr>
                        <a:t>鉄筋露出</a:t>
                      </a: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鋼板接着</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施工済み多数</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繊維シート接着</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床板打替え</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大型車交通量が過大である場合、長期的な繰返し載荷により</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、橋のダメージが蓄積されるため、</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抜本的</a:t>
                      </a:r>
                      <a:r>
                        <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rPr>
                        <a:t>な対策</a:t>
                      </a:r>
                      <a:r>
                        <a:rPr lang="en-US" altLang="ja-JP" sz="1400" b="1"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rPr>
                        <a:t>床板打替え</a:t>
                      </a:r>
                      <a:r>
                        <a:rPr lang="en-US" altLang="ja-JP" sz="1400" b="1" i="0" u="none" strike="noStrike" dirty="0">
                          <a:solidFill>
                            <a:srgbClr val="FF0000"/>
                          </a:solidFill>
                          <a:effectLst/>
                          <a:latin typeface="ＭＳ Ｐゴシック" panose="020B0600070205080204" pitchFamily="50" charset="-128"/>
                          <a:ea typeface="ＭＳ Ｐゴシック" panose="020B0600070205080204" pitchFamily="50" charset="-128"/>
                        </a:rPr>
                        <a:t>)</a:t>
                      </a:r>
                      <a:r>
                        <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rPr>
                        <a:t>が必要な可能性あり</a:t>
                      </a:r>
                      <a:endParaRPr lang="en-US" altLang="ja-JP" sz="14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noFill/>
                  </a:tcPr>
                </a:tc>
                <a:extLst>
                  <a:ext uri="{0D108BD9-81ED-4DB2-BD59-A6C34878D82A}">
                    <a16:rowId xmlns="" xmlns:a16="http://schemas.microsoft.com/office/drawing/2014/main" val="10007"/>
                  </a:ext>
                </a:extLst>
              </a:tr>
            </a:tbl>
          </a:graphicData>
        </a:graphic>
      </p:graphicFrame>
      <p:sp>
        <p:nvSpPr>
          <p:cNvPr id="16" name="タイトル 1"/>
          <p:cNvSpPr>
            <a:spLocks noGrp="1"/>
          </p:cNvSpPr>
          <p:nvPr>
            <p:ph type="title"/>
          </p:nvPr>
        </p:nvSpPr>
        <p:spPr>
          <a:xfrm>
            <a:off x="230832" y="238054"/>
            <a:ext cx="8716202" cy="914400"/>
          </a:xfrm>
        </p:spPr>
        <p:txBody>
          <a:bodyPr>
            <a:noAutofit/>
          </a:body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更新判定フローの閾値の検討</a:t>
            </a:r>
            <a:r>
              <a:rPr lang="en-US" altLang="ja-JP" sz="2800" dirty="0">
                <a:latin typeface="HGSｺﾞｼｯｸM" panose="020B0600000000000000" pitchFamily="50" charset="-128"/>
                <a:ea typeface="HGSｺﾞｼｯｸM" panose="020B0600000000000000" pitchFamily="50" charset="-128"/>
              </a:rPr>
              <a:t/>
            </a:r>
            <a:br>
              <a:rPr lang="en-US" altLang="ja-JP" sz="2800" dirty="0">
                <a:latin typeface="HGSｺﾞｼｯｸM" panose="020B0600000000000000" pitchFamily="50" charset="-128"/>
                <a:ea typeface="HGSｺﾞｼｯｸM" panose="020B0600000000000000" pitchFamily="50" charset="-128"/>
              </a:rPr>
            </a:br>
            <a:r>
              <a:rPr lang="ja-JP" altLang="en-US" sz="2800" dirty="0">
                <a:latin typeface="HGSｺﾞｼｯｸM" panose="020B0600000000000000" pitchFamily="50" charset="-128"/>
                <a:ea typeface="HGSｺﾞｼｯｸM" panose="020B0600000000000000" pitchFamily="50" charset="-128"/>
              </a:rPr>
              <a:t>　</a:t>
            </a:r>
            <a:r>
              <a:rPr lang="ja-JP" altLang="en-US" sz="2400" dirty="0">
                <a:latin typeface="HGPｺﾞｼｯｸM" panose="020B0600000000000000" pitchFamily="50" charset="-128"/>
                <a:ea typeface="HGPｺﾞｼｯｸM" panose="020B0600000000000000" pitchFamily="50" charset="-128"/>
              </a:rPr>
              <a:t>３</a:t>
            </a:r>
            <a:r>
              <a:rPr lang="ja-JP" altLang="en-US" sz="2400" dirty="0" smtClean="0">
                <a:latin typeface="HGPｺﾞｼｯｸM" panose="020B0600000000000000" pitchFamily="50" charset="-128"/>
                <a:ea typeface="HGPｺﾞｼｯｸM" panose="020B0600000000000000" pitchFamily="50" charset="-128"/>
              </a:rPr>
              <a:t>）</a:t>
            </a:r>
            <a:r>
              <a:rPr lang="ja-JP" altLang="en-US" sz="2400" dirty="0">
                <a:latin typeface="HGPｺﾞｼｯｸM" panose="020B0600000000000000" pitchFamily="50" charset="-128"/>
                <a:ea typeface="HGPｺﾞｼｯｸM" panose="020B0600000000000000" pitchFamily="50" charset="-128"/>
                <a:cs typeface="Meiryo UI" panose="020B0604030504040204" pitchFamily="50" charset="-128"/>
              </a:rPr>
              <a:t>更新判定橋梁数に影響を与える</a:t>
            </a:r>
            <a:r>
              <a:rPr lang="ja-JP" altLang="en-US" sz="2400" dirty="0" smtClean="0">
                <a:latin typeface="HGPｺﾞｼｯｸM" panose="020B0600000000000000" pitchFamily="50" charset="-128"/>
                <a:ea typeface="HGPｺﾞｼｯｸM" panose="020B0600000000000000" pitchFamily="50" charset="-128"/>
                <a:cs typeface="Meiryo UI" panose="020B0604030504040204" pitchFamily="50" charset="-128"/>
              </a:rPr>
              <a:t>要因</a:t>
            </a:r>
            <a:endParaRPr lang="ja-JP" altLang="en-US" sz="2400" dirty="0">
              <a:latin typeface="HGSｺﾞｼｯｸM" panose="020B0600000000000000" pitchFamily="50" charset="-128"/>
              <a:ea typeface="HGSｺﾞｼｯｸM" panose="020B0600000000000000" pitchFamily="50" charset="-128"/>
            </a:endParaRPr>
          </a:p>
        </p:txBody>
      </p:sp>
      <p:sp>
        <p:nvSpPr>
          <p:cNvPr id="17" name="正方形/長方形 16"/>
          <p:cNvSpPr/>
          <p:nvPr/>
        </p:nvSpPr>
        <p:spPr>
          <a:xfrm>
            <a:off x="639831" y="1196752"/>
            <a:ext cx="8354396"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更新判定橋梁数に影響を与える要因を検討するうえで、</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下表に代表的な劣化事象や対策を整理した。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971600" y="2838422"/>
            <a:ext cx="7975434" cy="6671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971600" y="4379617"/>
            <a:ext cx="7975434" cy="8565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16339" y="5221649"/>
            <a:ext cx="8530695" cy="101566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「鋼橋の疲労（日本道路協会）」によると、適用基準が昭和</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年道示以前の橋梁は、損傷が多く発生しているとの記載が</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あり</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、超長期的</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な存続</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健全度確保</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困難と考えられる。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9953585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正方形/長方形 81"/>
          <p:cNvSpPr/>
          <p:nvPr/>
        </p:nvSpPr>
        <p:spPr>
          <a:xfrm>
            <a:off x="5818728" y="4981102"/>
            <a:ext cx="3021173" cy="12471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sp>
        <p:nvSpPr>
          <p:cNvPr id="7" name="タイトル 1"/>
          <p:cNvSpPr txBox="1">
            <a:spLocks/>
          </p:cNvSpPr>
          <p:nvPr/>
        </p:nvSpPr>
        <p:spPr>
          <a:xfrm>
            <a:off x="230832" y="282352"/>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更新判定フローの閾値の検討</a:t>
            </a:r>
            <a:endParaRPr lang="en-US" altLang="ja-JP" sz="28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４）</a:t>
            </a:r>
            <a:r>
              <a:rPr lang="ja-JP" altLang="en-US" sz="2400" dirty="0">
                <a:latin typeface="HGSｺﾞｼｯｸM" panose="020B0600000000000000" pitchFamily="50" charset="-128"/>
                <a:ea typeface="HGSｺﾞｼｯｸM" panose="020B0600000000000000" pitchFamily="50" charset="-128"/>
              </a:rPr>
              <a:t>検討橋梁の傾向別グループ分け</a:t>
            </a:r>
          </a:p>
        </p:txBody>
      </p:sp>
      <p:sp>
        <p:nvSpPr>
          <p:cNvPr id="8" name="正方形/長方形 7"/>
          <p:cNvSpPr/>
          <p:nvPr/>
        </p:nvSpPr>
        <p:spPr>
          <a:xfrm>
            <a:off x="611560" y="1588730"/>
            <a:ext cx="8208912" cy="400110"/>
          </a:xfrm>
          <a:prstGeom prst="rect">
            <a:avLst/>
          </a:prstGeom>
          <a:noFill/>
        </p:spPr>
        <p:txBody>
          <a:bodyPr wrap="square" rtlCol="0">
            <a:spAutoFit/>
          </a:bodyPr>
          <a:lstStyle/>
          <a:p>
            <a:pPr marL="457200" indent="-457200">
              <a:buFont typeface="Wingdings" panose="05000000000000000000" pitchFamily="2" charset="2"/>
              <a:buChar char="Ø"/>
            </a:pP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18</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の大項目を分析 → 影響大の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  </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高齢橋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ゲルバー橋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疲労</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5" name="グループ化 4"/>
          <p:cNvGrpSpPr/>
          <p:nvPr/>
        </p:nvGrpSpPr>
        <p:grpSpPr>
          <a:xfrm>
            <a:off x="6027335" y="1925753"/>
            <a:ext cx="2592945" cy="2926259"/>
            <a:chOff x="5984461" y="2125575"/>
            <a:chExt cx="2592945" cy="3766315"/>
          </a:xfrm>
        </p:grpSpPr>
        <p:graphicFrame>
          <p:nvGraphicFramePr>
            <p:cNvPr id="67" name="グラフ 66"/>
            <p:cNvGraphicFramePr>
              <a:graphicFrameLocks/>
            </p:cNvGraphicFramePr>
            <p:nvPr>
              <p:extLst>
                <p:ext uri="{D42A27DB-BD31-4B8C-83A1-F6EECF244321}">
                  <p14:modId xmlns:p14="http://schemas.microsoft.com/office/powerpoint/2010/main" val="2161191011"/>
                </p:ext>
              </p:extLst>
            </p:nvPr>
          </p:nvGraphicFramePr>
          <p:xfrm>
            <a:off x="5984461" y="2138722"/>
            <a:ext cx="2592945" cy="3753168"/>
          </p:xfrm>
          <a:graphic>
            <a:graphicData uri="http://schemas.openxmlformats.org/drawingml/2006/chart">
              <c:chart xmlns:c="http://schemas.openxmlformats.org/drawingml/2006/chart" xmlns:r="http://schemas.openxmlformats.org/officeDocument/2006/relationships" r:id="rId3"/>
            </a:graphicData>
          </a:graphic>
        </p:graphicFrame>
        <p:sp>
          <p:nvSpPr>
            <p:cNvPr id="49" name="正方形/長方形 48"/>
            <p:cNvSpPr/>
            <p:nvPr/>
          </p:nvSpPr>
          <p:spPr>
            <a:xfrm>
              <a:off x="6247138" y="4581128"/>
              <a:ext cx="1080120" cy="23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rgbClr val="00B0F0"/>
                  </a:solidFill>
                </a:rPr>
                <a:t> </a:t>
              </a:r>
              <a:r>
                <a:rPr lang="ja-JP" altLang="en-US" sz="1400" b="1" dirty="0">
                  <a:solidFill>
                    <a:srgbClr val="00B0F0"/>
                  </a:solidFill>
                </a:rPr>
                <a:t>ゲルバー橋</a:t>
              </a:r>
              <a:endParaRPr lang="ja-JP" sz="1400" b="1" dirty="0">
                <a:solidFill>
                  <a:srgbClr val="00B0F0"/>
                </a:solidFill>
              </a:endParaRPr>
            </a:p>
          </p:txBody>
        </p:sp>
        <p:sp>
          <p:nvSpPr>
            <p:cNvPr id="50" name="正方形/長方形 49"/>
            <p:cNvSpPr/>
            <p:nvPr/>
          </p:nvSpPr>
          <p:spPr>
            <a:xfrm>
              <a:off x="6264836" y="4931217"/>
              <a:ext cx="1875284" cy="23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rgbClr val="00B050"/>
                  </a:solidFill>
                </a:rPr>
                <a:t> </a:t>
              </a:r>
              <a:r>
                <a:rPr lang="ja-JP" altLang="en-US" sz="1400" b="1" dirty="0">
                  <a:solidFill>
                    <a:srgbClr val="00B050"/>
                  </a:solidFill>
                </a:rPr>
                <a:t>コンクリート部材の疲労</a:t>
              </a:r>
              <a:endParaRPr lang="ja-JP" sz="1400" b="1" dirty="0">
                <a:solidFill>
                  <a:srgbClr val="00B050"/>
                </a:solidFill>
              </a:endParaRPr>
            </a:p>
          </p:txBody>
        </p:sp>
        <p:sp>
          <p:nvSpPr>
            <p:cNvPr id="51" name="正方形/長方形 50"/>
            <p:cNvSpPr/>
            <p:nvPr/>
          </p:nvSpPr>
          <p:spPr>
            <a:xfrm>
              <a:off x="6264836" y="5256054"/>
              <a:ext cx="1280228" cy="23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rgbClr val="00B050"/>
                  </a:solidFill>
                </a:rPr>
                <a:t> </a:t>
              </a:r>
              <a:r>
                <a:rPr lang="ja-JP" altLang="en-US" sz="1400" b="1" dirty="0">
                  <a:solidFill>
                    <a:srgbClr val="00B050"/>
                  </a:solidFill>
                </a:rPr>
                <a:t>鋼部材の疲労</a:t>
              </a:r>
              <a:endParaRPr lang="ja-JP" sz="1400" b="1" dirty="0">
                <a:solidFill>
                  <a:srgbClr val="00B050"/>
                </a:solidFill>
              </a:endParaRPr>
            </a:p>
          </p:txBody>
        </p:sp>
        <p:sp>
          <p:nvSpPr>
            <p:cNvPr id="52" name="正方形/長方形 51"/>
            <p:cNvSpPr/>
            <p:nvPr/>
          </p:nvSpPr>
          <p:spPr>
            <a:xfrm>
              <a:off x="6256638" y="2860609"/>
              <a:ext cx="792088" cy="23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dirty="0">
                  <a:solidFill>
                    <a:srgbClr val="FF0000"/>
                  </a:solidFill>
                </a:rPr>
                <a:t> </a:t>
              </a:r>
              <a:r>
                <a:rPr lang="ja-JP" altLang="en-US" sz="1400" b="1" dirty="0">
                  <a:solidFill>
                    <a:srgbClr val="FF0000"/>
                  </a:solidFill>
                </a:rPr>
                <a:t>高齢橋</a:t>
              </a:r>
              <a:endParaRPr lang="ja-JP" sz="1400" b="1" dirty="0">
                <a:solidFill>
                  <a:srgbClr val="FF0000"/>
                </a:solidFill>
              </a:endParaRPr>
            </a:p>
          </p:txBody>
        </p:sp>
        <p:sp>
          <p:nvSpPr>
            <p:cNvPr id="43" name="正方形/長方形 42"/>
            <p:cNvSpPr/>
            <p:nvPr/>
          </p:nvSpPr>
          <p:spPr>
            <a:xfrm>
              <a:off x="5984461" y="2125575"/>
              <a:ext cx="72008" cy="72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185365" y="2165431"/>
            <a:ext cx="5435769" cy="3999873"/>
            <a:chOff x="185365" y="2165431"/>
            <a:chExt cx="5435769" cy="3999873"/>
          </a:xfrm>
        </p:grpSpPr>
        <p:graphicFrame>
          <p:nvGraphicFramePr>
            <p:cNvPr id="38" name="グラフ 37"/>
            <p:cNvGraphicFramePr>
              <a:graphicFrameLocks/>
            </p:cNvGraphicFramePr>
            <p:nvPr>
              <p:extLst>
                <p:ext uri="{D42A27DB-BD31-4B8C-83A1-F6EECF244321}">
                  <p14:modId xmlns:p14="http://schemas.microsoft.com/office/powerpoint/2010/main" val="3285289177"/>
                </p:ext>
              </p:extLst>
            </p:nvPr>
          </p:nvGraphicFramePr>
          <p:xfrm>
            <a:off x="319685" y="2277687"/>
            <a:ext cx="5301449" cy="3887617"/>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p:cNvSpPr txBox="1"/>
            <p:nvPr/>
          </p:nvSpPr>
          <p:spPr>
            <a:xfrm>
              <a:off x="2212055" y="2165431"/>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評価項目の内訳</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4857867" y="2244682"/>
              <a:ext cx="637799"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49</a:t>
              </a:r>
            </a:p>
          </p:txBody>
        </p:sp>
        <p:sp>
          <p:nvSpPr>
            <p:cNvPr id="21" name="テキスト ボックス 20"/>
            <p:cNvSpPr txBox="1"/>
            <p:nvPr/>
          </p:nvSpPr>
          <p:spPr>
            <a:xfrm>
              <a:off x="4173646" y="2405606"/>
              <a:ext cx="637799"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46</a:t>
              </a:r>
            </a:p>
          </p:txBody>
        </p:sp>
        <p:sp>
          <p:nvSpPr>
            <p:cNvPr id="27" name="テキスト ボックス 26"/>
            <p:cNvSpPr txBox="1"/>
            <p:nvPr/>
          </p:nvSpPr>
          <p:spPr>
            <a:xfrm>
              <a:off x="2272523" y="3253843"/>
              <a:ext cx="473002"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31</a:t>
              </a:r>
            </a:p>
          </p:txBody>
        </p:sp>
        <p:sp>
          <p:nvSpPr>
            <p:cNvPr id="28" name="テキスト ボックス 27"/>
            <p:cNvSpPr txBox="1"/>
            <p:nvPr/>
          </p:nvSpPr>
          <p:spPr>
            <a:xfrm>
              <a:off x="3594005" y="3096872"/>
              <a:ext cx="575902"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34</a:t>
              </a:r>
            </a:p>
          </p:txBody>
        </p:sp>
        <p:sp>
          <p:nvSpPr>
            <p:cNvPr id="29" name="テキスト ボックス 28"/>
            <p:cNvSpPr txBox="1"/>
            <p:nvPr/>
          </p:nvSpPr>
          <p:spPr>
            <a:xfrm>
              <a:off x="2849469" y="3193522"/>
              <a:ext cx="575902" cy="307777"/>
            </a:xfrm>
            <a:prstGeom prst="rect">
              <a:avLst/>
            </a:prstGeom>
            <a:noFill/>
          </p:spPr>
          <p:txBody>
            <a:bodyPr wrap="square" rtlCol="0">
              <a:spAutoFit/>
            </a:bodyPr>
            <a:lstStyle/>
            <a:p>
              <a:pPr algn="ctr"/>
              <a:r>
                <a:rPr lang="en-US" altLang="ja-JP"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32</a:t>
              </a:r>
            </a:p>
          </p:txBody>
        </p:sp>
        <p:sp>
          <p:nvSpPr>
            <p:cNvPr id="30" name="テキスト ボックス 29"/>
            <p:cNvSpPr txBox="1"/>
            <p:nvPr/>
          </p:nvSpPr>
          <p:spPr>
            <a:xfrm>
              <a:off x="1586727" y="3260902"/>
              <a:ext cx="476036"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31</a:t>
              </a:r>
            </a:p>
          </p:txBody>
        </p:sp>
        <p:sp>
          <p:nvSpPr>
            <p:cNvPr id="33" name="テキスト ボックス 32"/>
            <p:cNvSpPr txBox="1"/>
            <p:nvPr/>
          </p:nvSpPr>
          <p:spPr>
            <a:xfrm>
              <a:off x="805688" y="3297776"/>
              <a:ext cx="575902"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30</a:t>
              </a:r>
            </a:p>
          </p:txBody>
        </p:sp>
        <p:sp>
          <p:nvSpPr>
            <p:cNvPr id="57" name="テキスト ボックス 56"/>
            <p:cNvSpPr txBox="1"/>
            <p:nvPr/>
          </p:nvSpPr>
          <p:spPr>
            <a:xfrm rot="18901162">
              <a:off x="516838" y="5524614"/>
              <a:ext cx="748893"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菟砥橋</a:t>
              </a:r>
            </a:p>
          </p:txBody>
        </p:sp>
        <p:sp>
          <p:nvSpPr>
            <p:cNvPr id="58" name="テキスト ボックス 57"/>
            <p:cNvSpPr txBox="1"/>
            <p:nvPr/>
          </p:nvSpPr>
          <p:spPr>
            <a:xfrm rot="18901162">
              <a:off x="4624129" y="5508809"/>
              <a:ext cx="748893"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大正橋</a:t>
              </a:r>
              <a:endParaRPr lang="en-US" altLang="ja-JP"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9" name="テキスト ボックス 58"/>
            <p:cNvSpPr txBox="1"/>
            <p:nvPr/>
          </p:nvSpPr>
          <p:spPr>
            <a:xfrm rot="18901162">
              <a:off x="3628500" y="5632589"/>
              <a:ext cx="1054397"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大正大橋</a:t>
              </a:r>
              <a:endParaRPr lang="en-US" altLang="ja-JP"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0" name="テキスト ボックス 59"/>
            <p:cNvSpPr txBox="1"/>
            <p:nvPr/>
          </p:nvSpPr>
          <p:spPr>
            <a:xfrm rot="18901162">
              <a:off x="2765254" y="5716218"/>
              <a:ext cx="1311499" cy="184666"/>
            </a:xfrm>
            <a:prstGeom prst="rect">
              <a:avLst/>
            </a:prstGeom>
            <a:solidFill>
              <a:schemeClr val="bg1"/>
            </a:solidFill>
          </p:spPr>
          <p:txBody>
            <a:bodyPr wrap="square" lIns="0" tIns="0" rIns="0" bIns="0" rtlCol="0">
              <a:spAutoFit/>
            </a:bodyPr>
            <a:lstStyle/>
            <a:p>
              <a:pPr algn="ctr"/>
              <a:r>
                <a:rPr lang="ja-JP" altLang="en-US"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新鳥飼大橋</a:t>
              </a:r>
              <a:r>
                <a:rPr lang="en-US" altLang="ja-JP"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61" name="テキスト ボックス 60"/>
            <p:cNvSpPr txBox="1"/>
            <p:nvPr/>
          </p:nvSpPr>
          <p:spPr>
            <a:xfrm rot="18901162">
              <a:off x="1453672" y="5692809"/>
              <a:ext cx="1215960" cy="276999"/>
            </a:xfrm>
            <a:prstGeom prst="rect">
              <a:avLst/>
            </a:prstGeom>
            <a:solidFill>
              <a:schemeClr val="bg1"/>
            </a:solidFill>
          </p:spPr>
          <p:txBody>
            <a:bodyPr wrap="square" lIns="0" tIns="0" rIns="0" bIns="0" rtlCol="0">
              <a:spAutoFit/>
            </a:bodyPr>
            <a:lstStyle/>
            <a:p>
              <a:pPr algn="ctr"/>
              <a:r>
                <a:rPr lang="ja-JP" altLang="en-US"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吹田高架橋</a:t>
              </a:r>
            </a:p>
          </p:txBody>
        </p:sp>
        <p:sp>
          <p:nvSpPr>
            <p:cNvPr id="62" name="テキスト ボックス 61"/>
            <p:cNvSpPr txBox="1"/>
            <p:nvPr/>
          </p:nvSpPr>
          <p:spPr>
            <a:xfrm rot="18901162">
              <a:off x="845071" y="5672053"/>
              <a:ext cx="1173038" cy="276999"/>
            </a:xfrm>
            <a:prstGeom prst="rect">
              <a:avLst/>
            </a:prstGeom>
            <a:solidFill>
              <a:schemeClr val="bg1"/>
            </a:solidFill>
          </p:spPr>
          <p:txBody>
            <a:bodyPr wrap="square" lIns="0" tIns="0" rIns="0" bIns="0" rtlCol="0">
              <a:spAutoFit/>
            </a:bodyPr>
            <a:lstStyle/>
            <a:p>
              <a:pPr algn="ctr"/>
              <a:r>
                <a:rPr lang="ja-JP" altLang="en-US"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蔀屋跨道橋</a:t>
              </a:r>
            </a:p>
          </p:txBody>
        </p:sp>
        <p:sp>
          <p:nvSpPr>
            <p:cNvPr id="63" name="テキスト ボックス 62"/>
            <p:cNvSpPr txBox="1"/>
            <p:nvPr/>
          </p:nvSpPr>
          <p:spPr>
            <a:xfrm rot="18901162">
              <a:off x="2116834" y="5687689"/>
              <a:ext cx="1209672" cy="276999"/>
            </a:xfrm>
            <a:prstGeom prst="rect">
              <a:avLst/>
            </a:prstGeom>
            <a:solidFill>
              <a:schemeClr val="bg1"/>
            </a:solidFill>
          </p:spPr>
          <p:txBody>
            <a:bodyPr wrap="square" lIns="0" tIns="0" rIns="0" bIns="0" rtlCol="0">
              <a:spAutoFit/>
            </a:bodyPr>
            <a:lstStyle>
              <a:defPPr>
                <a:defRPr lang="ja-JP"/>
              </a:defPPr>
              <a:lvl1pPr algn="ctr">
                <a:defRPr>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defRPr>
              </a:lvl1pPr>
            </a:lstStyle>
            <a:p>
              <a:r>
                <a:rPr lang="ja-JP" altLang="en-US" dirty="0">
                  <a:solidFill>
                    <a:srgbClr val="FF0000"/>
                  </a:solidFill>
                </a:rPr>
                <a:t>三</a:t>
              </a:r>
              <a:r>
                <a:rPr lang="ja-JP" altLang="en-US" dirty="0" err="1">
                  <a:solidFill>
                    <a:srgbClr val="FF0000"/>
                  </a:solidFill>
                </a:rPr>
                <a:t>ッ</a:t>
              </a:r>
              <a:r>
                <a:rPr lang="ja-JP" altLang="en-US" dirty="0">
                  <a:solidFill>
                    <a:srgbClr val="FF0000"/>
                  </a:solidFill>
                </a:rPr>
                <a:t>島大橋</a:t>
              </a:r>
            </a:p>
          </p:txBody>
        </p:sp>
        <p:sp>
          <p:nvSpPr>
            <p:cNvPr id="69" name="テキスト ボックス 68"/>
            <p:cNvSpPr txBox="1"/>
            <p:nvPr/>
          </p:nvSpPr>
          <p:spPr>
            <a:xfrm rot="16200000">
              <a:off x="-110287" y="3724652"/>
              <a:ext cx="821545" cy="230241"/>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grpSp>
        <p:nvGrpSpPr>
          <p:cNvPr id="70" name="グループ化 69"/>
          <p:cNvGrpSpPr/>
          <p:nvPr/>
        </p:nvGrpSpPr>
        <p:grpSpPr>
          <a:xfrm>
            <a:off x="6018435" y="5234364"/>
            <a:ext cx="2697078" cy="1007352"/>
            <a:chOff x="6073013" y="3410926"/>
            <a:chExt cx="2697078" cy="1007352"/>
          </a:xfrm>
        </p:grpSpPr>
        <p:cxnSp>
          <p:nvCxnSpPr>
            <p:cNvPr id="71" name="直線コネクタ 70"/>
            <p:cNvCxnSpPr/>
            <p:nvPr/>
          </p:nvCxnSpPr>
          <p:spPr>
            <a:xfrm>
              <a:off x="6073013" y="3964159"/>
              <a:ext cx="983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6073013" y="3645024"/>
              <a:ext cx="983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7056160" y="3410926"/>
              <a:ext cx="1579278" cy="369332"/>
            </a:xfrm>
            <a:prstGeom prst="rect">
              <a:avLst/>
            </a:prstGeom>
          </p:spPr>
          <p:txBody>
            <a:bodyPr wrap="none">
              <a:spAutoFit/>
            </a:bodyPr>
            <a:lstStyle/>
            <a:p>
              <a:r>
                <a:rPr lang="ja-JP" altLang="en-US" b="1"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①ゲルバー橋</a:t>
              </a:r>
              <a:endParaRPr lang="ja-JP" altLang="en-US" b="1" dirty="0"/>
            </a:p>
          </p:txBody>
        </p:sp>
        <p:sp>
          <p:nvSpPr>
            <p:cNvPr id="74" name="正方形/長方形 73"/>
            <p:cNvSpPr/>
            <p:nvPr/>
          </p:nvSpPr>
          <p:spPr>
            <a:xfrm>
              <a:off x="7056160" y="4048946"/>
              <a:ext cx="881973" cy="369332"/>
            </a:xfrm>
            <a:prstGeom prst="rect">
              <a:avLst/>
            </a:prstGeom>
          </p:spPr>
          <p:txBody>
            <a:bodyPr wrap="none">
              <a:spAutoFit/>
            </a:bodyPr>
            <a:lstStyle/>
            <a:p>
              <a:r>
                <a:rPr lang="ja-JP" altLang="en-US" b="1"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③疲労</a:t>
              </a:r>
              <a:endParaRPr lang="ja-JP" altLang="en-US" b="1" dirty="0"/>
            </a:p>
          </p:txBody>
        </p:sp>
        <p:sp>
          <p:nvSpPr>
            <p:cNvPr id="75" name="正方形/長方形 74"/>
            <p:cNvSpPr/>
            <p:nvPr/>
          </p:nvSpPr>
          <p:spPr>
            <a:xfrm>
              <a:off x="7056160" y="3734854"/>
              <a:ext cx="1713931" cy="369332"/>
            </a:xfrm>
            <a:prstGeom prst="rect">
              <a:avLst/>
            </a:prstGeom>
          </p:spPr>
          <p:txBody>
            <a:bodyPr wrap="none">
              <a:spAutoFit/>
            </a:bodyPr>
            <a:lstStyle/>
            <a:p>
              <a:r>
                <a:rPr lang="ja-JP" altLang="en-US"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②高齢橋</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疲労</a:t>
              </a:r>
              <a:endParaRPr lang="ja-JP" altLang="en-US" b="1" dirty="0"/>
            </a:p>
          </p:txBody>
        </p:sp>
        <p:sp>
          <p:nvSpPr>
            <p:cNvPr id="76" name="正方形/長方形 75"/>
            <p:cNvSpPr/>
            <p:nvPr/>
          </p:nvSpPr>
          <p:spPr>
            <a:xfrm>
              <a:off x="6235426" y="3515068"/>
              <a:ext cx="524925" cy="276999"/>
            </a:xfrm>
            <a:prstGeom prst="rect">
              <a:avLst/>
            </a:prstGeom>
            <a:solidFill>
              <a:schemeClr val="bg1">
                <a:lumMod val="85000"/>
              </a:schemeClr>
            </a:solidFill>
          </p:spPr>
          <p:txBody>
            <a:bodyPr wrap="square">
              <a:spAutoFit/>
            </a:bodyPr>
            <a:lstStyle/>
            <a:p>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橋</a:t>
              </a:r>
            </a:p>
          </p:txBody>
        </p:sp>
        <p:sp>
          <p:nvSpPr>
            <p:cNvPr id="77" name="正方形/長方形 76"/>
            <p:cNvSpPr/>
            <p:nvPr/>
          </p:nvSpPr>
          <p:spPr>
            <a:xfrm>
              <a:off x="6234419" y="3827258"/>
              <a:ext cx="524925" cy="276999"/>
            </a:xfrm>
            <a:prstGeom prst="rect">
              <a:avLst/>
            </a:prstGeom>
            <a:solidFill>
              <a:schemeClr val="bg1">
                <a:lumMod val="85000"/>
              </a:schemeClr>
            </a:solidFill>
          </p:spPr>
          <p:txBody>
            <a:bodyPr wrap="square">
              <a:spAutoFit/>
            </a:bodyPr>
            <a:lstStyle/>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鋼橋</a:t>
              </a:r>
            </a:p>
          </p:txBody>
        </p:sp>
        <p:cxnSp>
          <p:nvCxnSpPr>
            <p:cNvPr id="78" name="直線コネクタ 77"/>
            <p:cNvCxnSpPr/>
            <p:nvPr/>
          </p:nvCxnSpPr>
          <p:spPr>
            <a:xfrm>
              <a:off x="6957949" y="4279778"/>
              <a:ext cx="1085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V="1">
              <a:off x="6957949" y="3961630"/>
              <a:ext cx="0" cy="318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V="1">
              <a:off x="6073013" y="3638846"/>
              <a:ext cx="0" cy="322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 name="正方形/長方形 80"/>
          <p:cNvSpPr/>
          <p:nvPr/>
        </p:nvSpPr>
        <p:spPr>
          <a:xfrm>
            <a:off x="5880849" y="4961558"/>
            <a:ext cx="2031325" cy="338554"/>
          </a:xfrm>
          <a:prstGeom prst="rect">
            <a:avLst/>
          </a:prstGeom>
        </p:spPr>
        <p:txBody>
          <a:bodyPr wrap="none">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傾向のグループ分け</a:t>
            </a:r>
          </a:p>
        </p:txBody>
      </p:sp>
      <p:sp>
        <p:nvSpPr>
          <p:cNvPr id="3" name="テキスト ボックス 2"/>
          <p:cNvSpPr txBox="1"/>
          <p:nvPr/>
        </p:nvSpPr>
        <p:spPr>
          <a:xfrm>
            <a:off x="611560" y="1156682"/>
            <a:ext cx="7742825" cy="400110"/>
          </a:xfrm>
          <a:prstGeom prst="rect">
            <a:avLst/>
          </a:prstGeom>
          <a:noFill/>
        </p:spPr>
        <p:txBody>
          <a:bodyPr wrap="none" rtlCol="0">
            <a:spAutoFit/>
          </a:bodyPr>
          <a:lstStyle/>
          <a:p>
            <a:pPr marL="285750" indent="-28575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「総合評価点</a:t>
            </a:r>
            <a:r>
              <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点以上」かつ「橋齢以外の</a:t>
            </a:r>
            <a:r>
              <a:rPr lang="ja-JP" altLang="en-US"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項目で</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endParaRPr lang="en-US" altLang="ja-JP" sz="2000" dirty="0">
              <a:latin typeface="HGSｺﾞｼｯｸM" panose="020B0600000000000000" pitchFamily="50" charset="-128"/>
              <a:ea typeface="HGSｺﾞｼｯｸM" panose="020B0600000000000000" pitchFamily="50" charset="-128"/>
            </a:endParaRPr>
          </a:p>
        </p:txBody>
      </p:sp>
      <p:sp>
        <p:nvSpPr>
          <p:cNvPr id="45"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574883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
        <p:nvSpPr>
          <p:cNvPr id="6" name="タイトル 1"/>
          <p:cNvSpPr txBox="1">
            <a:spLocks/>
          </p:cNvSpPr>
          <p:nvPr/>
        </p:nvSpPr>
        <p:spPr>
          <a:xfrm>
            <a:off x="230832" y="238054"/>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000" dirty="0">
                <a:latin typeface="HGSｺﾞｼｯｸM" panose="020B0600000000000000" pitchFamily="50" charset="-128"/>
                <a:ea typeface="HGSｺﾞｼｯｸM" panose="020B0600000000000000" pitchFamily="50" charset="-128"/>
              </a:rPr>
              <a:t>６</a:t>
            </a:r>
            <a:r>
              <a:rPr lang="en-US" altLang="ja-JP" sz="3000" dirty="0" smtClean="0">
                <a:latin typeface="HGSｺﾞｼｯｸM" panose="020B0600000000000000" pitchFamily="50" charset="-128"/>
                <a:ea typeface="HGSｺﾞｼｯｸM" panose="020B0600000000000000" pitchFamily="50" charset="-128"/>
              </a:rPr>
              <a:t>.</a:t>
            </a:r>
            <a:r>
              <a:rPr lang="ja-JP" altLang="en-US" sz="3000" dirty="0">
                <a:latin typeface="HGSｺﾞｼｯｸM" panose="020B0600000000000000" pitchFamily="50" charset="-128"/>
                <a:ea typeface="HGSｺﾞｼｯｸM" panose="020B0600000000000000" pitchFamily="50" charset="-128"/>
              </a:rPr>
              <a:t>更新判定フローの閾値の検討</a:t>
            </a:r>
            <a:endParaRPr lang="en-US" altLang="ja-JP" sz="30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５</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ゲルバー橋グループの代表橋梁抽出</a:t>
            </a:r>
          </a:p>
        </p:txBody>
      </p:sp>
      <p:sp>
        <p:nvSpPr>
          <p:cNvPr id="7" name="正方形/長方形 6"/>
          <p:cNvSpPr/>
          <p:nvPr/>
        </p:nvSpPr>
        <p:spPr>
          <a:xfrm>
            <a:off x="611560" y="1444714"/>
            <a:ext cx="8208912"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橋梁グループ：</a:t>
            </a:r>
            <a:r>
              <a:rPr lang="ja-JP" altLang="en-US" sz="20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①ゲルバー橋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から</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橋を抽出する。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3" name="正方形/長方形 82"/>
          <p:cNvSpPr/>
          <p:nvPr/>
        </p:nvSpPr>
        <p:spPr>
          <a:xfrm>
            <a:off x="5585147" y="3085542"/>
            <a:ext cx="3883397" cy="2215991"/>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★抽出済①：大正橋（</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193.3m</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高齢橋</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支間中央部の損傷</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基礎の洗掘</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★抽出済②：大正大橋（</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53m</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高齢橋</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ヒンジ部の損傷</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準用   ：菟砥橋</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(97m)</a:t>
            </a:r>
            <a:endParaRPr lang="ja-JP" altLang="en-US"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上記</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橋の中間程度の</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橋長を有する</a:t>
            </a:r>
          </a:p>
        </p:txBody>
      </p:sp>
      <p:grpSp>
        <p:nvGrpSpPr>
          <p:cNvPr id="98" name="グループ化 97"/>
          <p:cNvGrpSpPr/>
          <p:nvPr/>
        </p:nvGrpSpPr>
        <p:grpSpPr>
          <a:xfrm>
            <a:off x="850439" y="2529885"/>
            <a:ext cx="2592288" cy="430887"/>
            <a:chOff x="-1260648" y="2556487"/>
            <a:chExt cx="2592288" cy="430887"/>
          </a:xfrm>
        </p:grpSpPr>
        <p:sp>
          <p:nvSpPr>
            <p:cNvPr id="97" name="正方形/長方形 96"/>
            <p:cNvSpPr/>
            <p:nvPr/>
          </p:nvSpPr>
          <p:spPr>
            <a:xfrm>
              <a:off x="-1260648" y="2556487"/>
              <a:ext cx="2520280" cy="4308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p:cNvSpPr/>
            <p:nvPr/>
          </p:nvSpPr>
          <p:spPr>
            <a:xfrm>
              <a:off x="-1187412" y="2663930"/>
              <a:ext cx="216024" cy="216000"/>
            </a:xfrm>
            <a:prstGeom prst="rect">
              <a:avLst/>
            </a:prstGeom>
            <a:pattFill prst="horzBrick">
              <a:fgClr>
                <a:srgbClr val="00B0F0"/>
              </a:fgClr>
              <a:bgClr>
                <a:schemeClr val="bg1"/>
              </a:bgClr>
            </a:patt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p:cNvSpPr/>
            <p:nvPr/>
          </p:nvSpPr>
          <p:spPr>
            <a:xfrm>
              <a:off x="-971388" y="2556487"/>
              <a:ext cx="2303028" cy="430887"/>
            </a:xfrm>
            <a:prstGeom prst="rect">
              <a:avLst/>
            </a:prstGeom>
            <a:noFill/>
          </p:spPr>
          <p:txBody>
            <a:bodyPr wrap="square" rtlCol="0">
              <a:spAutoFit/>
            </a:bodyPr>
            <a:lstStyle/>
            <a:p>
              <a:r>
                <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ゲルバー橋</a:t>
              </a:r>
              <a:r>
                <a:rPr lang="en-US" altLang="ja-JP"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性能不足評価</a:t>
              </a:r>
              <a:r>
                <a:rPr lang="en-US" altLang="ja-JP"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ヒンジ部の損傷</a:t>
              </a:r>
              <a:r>
                <a:rPr lang="en-US" altLang="ja-JP"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性能低下評価</a:t>
              </a:r>
              <a:r>
                <a:rPr lang="en-US" altLang="ja-JP"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1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grpSp>
        <p:nvGrpSpPr>
          <p:cNvPr id="25" name="グループ化 24"/>
          <p:cNvGrpSpPr/>
          <p:nvPr/>
        </p:nvGrpSpPr>
        <p:grpSpPr>
          <a:xfrm>
            <a:off x="185365" y="2165431"/>
            <a:ext cx="5435769" cy="3999873"/>
            <a:chOff x="185365" y="2165431"/>
            <a:chExt cx="5435769" cy="3999873"/>
          </a:xfrm>
        </p:grpSpPr>
        <p:graphicFrame>
          <p:nvGraphicFramePr>
            <p:cNvPr id="26" name="グラフ 25"/>
            <p:cNvGraphicFramePr>
              <a:graphicFrameLocks/>
            </p:cNvGraphicFramePr>
            <p:nvPr>
              <p:extLst>
                <p:ext uri="{D42A27DB-BD31-4B8C-83A1-F6EECF244321}">
                  <p14:modId xmlns:p14="http://schemas.microsoft.com/office/powerpoint/2010/main" val="758107295"/>
                </p:ext>
              </p:extLst>
            </p:nvPr>
          </p:nvGraphicFramePr>
          <p:xfrm>
            <a:off x="319685" y="2277687"/>
            <a:ext cx="5301449" cy="3887617"/>
          </p:xfrm>
          <a:graphic>
            <a:graphicData uri="http://schemas.openxmlformats.org/drawingml/2006/chart">
              <c:chart xmlns:c="http://schemas.openxmlformats.org/drawingml/2006/chart" xmlns:r="http://schemas.openxmlformats.org/officeDocument/2006/relationships" r:id="rId3"/>
            </a:graphicData>
          </a:graphic>
        </p:graphicFrame>
        <p:sp>
          <p:nvSpPr>
            <p:cNvPr id="27" name="テキスト ボックス 26"/>
            <p:cNvSpPr txBox="1"/>
            <p:nvPr/>
          </p:nvSpPr>
          <p:spPr>
            <a:xfrm>
              <a:off x="2212055" y="2165431"/>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評価項目の内訳</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8" name="テキスト ボックス 27"/>
            <p:cNvSpPr txBox="1"/>
            <p:nvPr/>
          </p:nvSpPr>
          <p:spPr>
            <a:xfrm>
              <a:off x="4910970" y="2214483"/>
              <a:ext cx="511796"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49</a:t>
              </a:r>
            </a:p>
          </p:txBody>
        </p:sp>
        <p:sp>
          <p:nvSpPr>
            <p:cNvPr id="29" name="テキスト ボックス 28"/>
            <p:cNvSpPr txBox="1"/>
            <p:nvPr/>
          </p:nvSpPr>
          <p:spPr>
            <a:xfrm>
              <a:off x="4226749" y="2375407"/>
              <a:ext cx="511796"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46</a:t>
              </a:r>
            </a:p>
          </p:txBody>
        </p:sp>
        <p:sp>
          <p:nvSpPr>
            <p:cNvPr id="34" name="テキスト ボックス 33"/>
            <p:cNvSpPr txBox="1"/>
            <p:nvPr/>
          </p:nvSpPr>
          <p:spPr>
            <a:xfrm>
              <a:off x="891944" y="3267577"/>
              <a:ext cx="462128" cy="307777"/>
            </a:xfrm>
            <a:prstGeom prst="rect">
              <a:avLst/>
            </a:prstGeom>
            <a:noFill/>
          </p:spPr>
          <p:txBody>
            <a:bodyPr wrap="square" rtlCol="0">
              <a:spAutoFit/>
            </a:bodyPr>
            <a:lstStyle/>
            <a:p>
              <a:pPr algn="ctr"/>
              <a:r>
                <a:rPr lang="en-US" altLang="ja-JP" sz="1400"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30</a:t>
              </a:r>
            </a:p>
          </p:txBody>
        </p:sp>
        <p:sp>
          <p:nvSpPr>
            <p:cNvPr id="36" name="テキスト ボックス 35"/>
            <p:cNvSpPr txBox="1"/>
            <p:nvPr/>
          </p:nvSpPr>
          <p:spPr>
            <a:xfrm rot="18901162">
              <a:off x="516838" y="5524614"/>
              <a:ext cx="748893"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菟砥橋</a:t>
              </a:r>
            </a:p>
          </p:txBody>
        </p:sp>
        <p:sp>
          <p:nvSpPr>
            <p:cNvPr id="37" name="テキスト ボックス 36"/>
            <p:cNvSpPr txBox="1"/>
            <p:nvPr/>
          </p:nvSpPr>
          <p:spPr>
            <a:xfrm rot="18901162">
              <a:off x="4624129" y="5508809"/>
              <a:ext cx="748893"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大正橋</a:t>
              </a:r>
              <a:endParaRPr lang="en-US" altLang="ja-JP"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8" name="テキスト ボックス 37"/>
            <p:cNvSpPr txBox="1"/>
            <p:nvPr/>
          </p:nvSpPr>
          <p:spPr>
            <a:xfrm rot="18901162">
              <a:off x="3628500" y="5632589"/>
              <a:ext cx="1054397" cy="276999"/>
            </a:xfrm>
            <a:prstGeom prst="rect">
              <a:avLst/>
            </a:prstGeom>
            <a:solidFill>
              <a:schemeClr val="bg1"/>
            </a:solidFill>
          </p:spPr>
          <p:txBody>
            <a:bodyPr wrap="square" lIns="0" tIns="0" rIns="0" bIns="0" rtlCol="0">
              <a:spAutoFit/>
            </a:bodyPr>
            <a:lstStyle/>
            <a:p>
              <a:pPr algn="ctr"/>
              <a:r>
                <a:rPr lang="ja-JP" altLang="en-US"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rPr>
                <a:t>大正大橋</a:t>
              </a:r>
              <a:endParaRPr lang="en-US" altLang="ja-JP" dirty="0">
                <a:solidFill>
                  <a:srgbClr val="00B0F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9" name="テキスト ボックス 38"/>
            <p:cNvSpPr txBox="1"/>
            <p:nvPr/>
          </p:nvSpPr>
          <p:spPr>
            <a:xfrm rot="18901162">
              <a:off x="2765254" y="5716218"/>
              <a:ext cx="1311499" cy="184666"/>
            </a:xfrm>
            <a:prstGeom prst="rect">
              <a:avLst/>
            </a:prstGeom>
            <a:solidFill>
              <a:schemeClr val="bg1"/>
            </a:solidFill>
          </p:spPr>
          <p:txBody>
            <a:bodyPr wrap="square" lIns="0" tIns="0" rIns="0" bIns="0"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新鳥飼大橋</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43" name="テキスト ボックス 42"/>
            <p:cNvSpPr txBox="1"/>
            <p:nvPr/>
          </p:nvSpPr>
          <p:spPr>
            <a:xfrm rot="16200000">
              <a:off x="-110287" y="3724652"/>
              <a:ext cx="821545" cy="230241"/>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663056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6" name="タイトル 1"/>
          <p:cNvSpPr txBox="1">
            <a:spLocks/>
          </p:cNvSpPr>
          <p:nvPr/>
        </p:nvSpPr>
        <p:spPr>
          <a:xfrm>
            <a:off x="230832" y="238054"/>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000" dirty="0">
                <a:latin typeface="HGSｺﾞｼｯｸM" panose="020B0600000000000000" pitchFamily="50" charset="-128"/>
                <a:ea typeface="HGSｺﾞｼｯｸM" panose="020B0600000000000000" pitchFamily="50" charset="-128"/>
              </a:rPr>
              <a:t>６</a:t>
            </a:r>
            <a:r>
              <a:rPr lang="en-US" altLang="ja-JP" sz="3000" dirty="0" smtClean="0">
                <a:latin typeface="HGSｺﾞｼｯｸM" panose="020B0600000000000000" pitchFamily="50" charset="-128"/>
                <a:ea typeface="HGSｺﾞｼｯｸM" panose="020B0600000000000000" pitchFamily="50" charset="-128"/>
              </a:rPr>
              <a:t>.</a:t>
            </a:r>
            <a:r>
              <a:rPr lang="ja-JP" altLang="en-US" sz="3000" dirty="0">
                <a:latin typeface="HGSｺﾞｼｯｸM" panose="020B0600000000000000" pitchFamily="50" charset="-128"/>
                <a:ea typeface="HGSｺﾞｼｯｸM" panose="020B0600000000000000" pitchFamily="50" charset="-128"/>
              </a:rPr>
              <a:t>更新判定フローの閾値の検討</a:t>
            </a:r>
            <a:endParaRPr lang="en-US" altLang="ja-JP" sz="30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６</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鋼橋（高齢橋</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疲労）グループの代表橋梁抽出</a:t>
            </a:r>
          </a:p>
        </p:txBody>
      </p:sp>
      <p:sp>
        <p:nvSpPr>
          <p:cNvPr id="7" name="正方形/長方形 6"/>
          <p:cNvSpPr/>
          <p:nvPr/>
        </p:nvSpPr>
        <p:spPr>
          <a:xfrm>
            <a:off x="611560" y="1479555"/>
            <a:ext cx="8208912"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橋梁グループ：鋼橋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②高齢橋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疲労</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42" name="正方形/長方形 41"/>
          <p:cNvSpPr/>
          <p:nvPr/>
        </p:nvSpPr>
        <p:spPr>
          <a:xfrm>
            <a:off x="5940152" y="2531041"/>
            <a:ext cx="2685277" cy="553998"/>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★抽出③：三</a:t>
            </a:r>
            <a:r>
              <a:rPr lang="ja-JP" altLang="en-US" dirty="0" err="1">
                <a:latin typeface="HGSｺﾞｼｯｸM" panose="020B0600000000000000" pitchFamily="50" charset="-128"/>
                <a:ea typeface="HGSｺﾞｼｯｸM" panose="020B0600000000000000" pitchFamily="50" charset="-128"/>
                <a:cs typeface="Meiryo UI" panose="020B0604030504040204" pitchFamily="50" charset="-128"/>
              </a:rPr>
              <a:t>ッ</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島大橋</a:t>
            </a:r>
          </a:p>
          <a:p>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径間</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大型車交通量大</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河川を交差</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57" name="グループ化 56"/>
          <p:cNvGrpSpPr/>
          <p:nvPr/>
        </p:nvGrpSpPr>
        <p:grpSpPr>
          <a:xfrm>
            <a:off x="185365" y="2165431"/>
            <a:ext cx="5435769" cy="3999873"/>
            <a:chOff x="185365" y="2165431"/>
            <a:chExt cx="5435769" cy="3999873"/>
          </a:xfrm>
        </p:grpSpPr>
        <p:graphicFrame>
          <p:nvGraphicFramePr>
            <p:cNvPr id="73" name="グラフ 72"/>
            <p:cNvGraphicFramePr>
              <a:graphicFrameLocks/>
            </p:cNvGraphicFramePr>
            <p:nvPr>
              <p:extLst>
                <p:ext uri="{D42A27DB-BD31-4B8C-83A1-F6EECF244321}">
                  <p14:modId xmlns:p14="http://schemas.microsoft.com/office/powerpoint/2010/main" val="671910004"/>
                </p:ext>
              </p:extLst>
            </p:nvPr>
          </p:nvGraphicFramePr>
          <p:xfrm>
            <a:off x="319685" y="2277687"/>
            <a:ext cx="5301449" cy="3887617"/>
          </p:xfrm>
          <a:graphic>
            <a:graphicData uri="http://schemas.openxmlformats.org/drawingml/2006/chart">
              <c:chart xmlns:c="http://schemas.openxmlformats.org/drawingml/2006/chart" xmlns:r="http://schemas.openxmlformats.org/officeDocument/2006/relationships" r:id="rId3"/>
            </a:graphicData>
          </a:graphic>
        </p:graphicFrame>
        <p:sp>
          <p:nvSpPr>
            <p:cNvPr id="74" name="テキスト ボックス 73"/>
            <p:cNvSpPr txBox="1"/>
            <p:nvPr/>
          </p:nvSpPr>
          <p:spPr>
            <a:xfrm>
              <a:off x="2212055" y="2165431"/>
              <a:ext cx="1848476"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評価項目の内訳</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4" name="テキスト ボックス 83"/>
            <p:cNvSpPr txBox="1"/>
            <p:nvPr/>
          </p:nvSpPr>
          <p:spPr>
            <a:xfrm>
              <a:off x="2913913" y="3219077"/>
              <a:ext cx="462128" cy="307777"/>
            </a:xfrm>
            <a:prstGeom prst="rect">
              <a:avLst/>
            </a:prstGeom>
            <a:noFill/>
          </p:spPr>
          <p:txBody>
            <a:bodyPr wrap="square" rtlCol="0">
              <a:spAutoFit/>
            </a:bodyPr>
            <a:lstStyle/>
            <a:p>
              <a:pPr algn="ctr"/>
              <a:r>
                <a:rPr lang="en-US" altLang="ja-JP"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32</a:t>
              </a:r>
            </a:p>
          </p:txBody>
        </p:sp>
        <p:sp>
          <p:nvSpPr>
            <p:cNvPr id="90" name="テキスト ボックス 89"/>
            <p:cNvSpPr txBox="1"/>
            <p:nvPr/>
          </p:nvSpPr>
          <p:spPr>
            <a:xfrm rot="18901162">
              <a:off x="2765254" y="5716218"/>
              <a:ext cx="1311499" cy="184666"/>
            </a:xfrm>
            <a:prstGeom prst="rect">
              <a:avLst/>
            </a:prstGeom>
            <a:solidFill>
              <a:schemeClr val="bg1"/>
            </a:solidFill>
          </p:spPr>
          <p:txBody>
            <a:bodyPr wrap="square" lIns="0" tIns="0" rIns="0" bIns="0"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新飼大橋</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93" name="テキスト ボックス 92"/>
            <p:cNvSpPr txBox="1"/>
            <p:nvPr/>
          </p:nvSpPr>
          <p:spPr>
            <a:xfrm rot="18901162">
              <a:off x="2116834" y="5687689"/>
              <a:ext cx="1209672" cy="276999"/>
            </a:xfrm>
            <a:prstGeom prst="rect">
              <a:avLst/>
            </a:prstGeom>
            <a:solidFill>
              <a:schemeClr val="bg1"/>
            </a:solidFill>
          </p:spPr>
          <p:txBody>
            <a:bodyPr wrap="square" lIns="0" tIns="0" rIns="0" bIns="0" rtlCol="0">
              <a:spAutoFit/>
            </a:bodyPr>
            <a:lstStyle>
              <a:defPPr>
                <a:defRPr lang="ja-JP"/>
              </a:defPPr>
              <a:lvl1pPr algn="ctr">
                <a:defRPr>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defRPr>
              </a:lvl1pPr>
            </a:lstStyle>
            <a:p>
              <a:r>
                <a:rPr lang="ja-JP" altLang="en-US" dirty="0">
                  <a:solidFill>
                    <a:srgbClr val="FF0000"/>
                  </a:solidFill>
                </a:rPr>
                <a:t>三</a:t>
              </a:r>
              <a:r>
                <a:rPr lang="ja-JP" altLang="en-US" dirty="0" err="1">
                  <a:solidFill>
                    <a:srgbClr val="FF0000"/>
                  </a:solidFill>
                </a:rPr>
                <a:t>ッ</a:t>
              </a:r>
              <a:r>
                <a:rPr lang="ja-JP" altLang="en-US" dirty="0">
                  <a:solidFill>
                    <a:srgbClr val="FF0000"/>
                  </a:solidFill>
                </a:rPr>
                <a:t>島大橋</a:t>
              </a:r>
            </a:p>
          </p:txBody>
        </p:sp>
        <p:sp>
          <p:nvSpPr>
            <p:cNvPr id="94" name="テキスト ボックス 93"/>
            <p:cNvSpPr txBox="1"/>
            <p:nvPr/>
          </p:nvSpPr>
          <p:spPr>
            <a:xfrm rot="16200000">
              <a:off x="-110287" y="3724652"/>
              <a:ext cx="821545" cy="230241"/>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grpSp>
        <p:nvGrpSpPr>
          <p:cNvPr id="67" name="グループ化 66"/>
          <p:cNvGrpSpPr/>
          <p:nvPr/>
        </p:nvGrpSpPr>
        <p:grpSpPr>
          <a:xfrm>
            <a:off x="823897" y="2533914"/>
            <a:ext cx="1949883" cy="740586"/>
            <a:chOff x="773936" y="2504209"/>
            <a:chExt cx="2345868" cy="740586"/>
          </a:xfrm>
        </p:grpSpPr>
        <p:sp>
          <p:nvSpPr>
            <p:cNvPr id="68" name="正方形/長方形 67"/>
            <p:cNvSpPr/>
            <p:nvPr/>
          </p:nvSpPr>
          <p:spPr>
            <a:xfrm>
              <a:off x="773936" y="2504209"/>
              <a:ext cx="2166350" cy="7405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809902" y="3017028"/>
              <a:ext cx="216024" cy="180921"/>
            </a:xfrm>
            <a:prstGeom prst="rect">
              <a:avLst/>
            </a:prstGeom>
            <a:pattFill prst="openDmnd">
              <a:fgClr>
                <a:srgbClr val="FF0000"/>
              </a:fgClr>
              <a:bgClr>
                <a:schemeClr val="bg1"/>
              </a:bgClr>
            </a:patt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944885" y="2972089"/>
              <a:ext cx="1038562" cy="261610"/>
            </a:xfrm>
            <a:prstGeom prst="rect">
              <a:avLst/>
            </a:prstGeom>
            <a:noFill/>
          </p:spPr>
          <p:txBody>
            <a:bodyPr wrap="square" rtlCol="0">
              <a:spAutoFit/>
            </a:bodyPr>
            <a:lstStyle/>
            <a:p>
              <a:r>
                <a:rPr lang="ja-JP" altLang="en-US" sz="105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高齢橋</a:t>
              </a:r>
            </a:p>
          </p:txBody>
        </p:sp>
        <p:sp>
          <p:nvSpPr>
            <p:cNvPr id="71" name="正方形/長方形 70"/>
            <p:cNvSpPr/>
            <p:nvPr/>
          </p:nvSpPr>
          <p:spPr>
            <a:xfrm>
              <a:off x="808967" y="2558890"/>
              <a:ext cx="216024" cy="180000"/>
            </a:xfrm>
            <a:prstGeom prst="rect">
              <a:avLst/>
            </a:prstGeom>
            <a:pattFill prst="dkUpDiag">
              <a:fgClr>
                <a:srgbClr val="00B050"/>
              </a:fgClr>
              <a:bgClr>
                <a:schemeClr val="bg1"/>
              </a:bgClr>
            </a:patt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944885" y="2516725"/>
              <a:ext cx="2174919" cy="261610"/>
            </a:xfrm>
            <a:prstGeom prst="rect">
              <a:avLst/>
            </a:prstGeom>
            <a:noFill/>
          </p:spPr>
          <p:txBody>
            <a:bodyPr wrap="square" rtlCol="0">
              <a:spAutoFit/>
            </a:bodyPr>
            <a:lstStyle/>
            <a:p>
              <a:r>
                <a:rPr lang="ja-JP" altLang="en-US" sz="105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コンクリート部材の疲労</a:t>
              </a:r>
            </a:p>
          </p:txBody>
        </p:sp>
        <p:sp>
          <p:nvSpPr>
            <p:cNvPr id="79" name="正方形/長方形 78"/>
            <p:cNvSpPr/>
            <p:nvPr/>
          </p:nvSpPr>
          <p:spPr>
            <a:xfrm>
              <a:off x="808967" y="2785950"/>
              <a:ext cx="216024" cy="180000"/>
            </a:xfrm>
            <a:prstGeom prst="rect">
              <a:avLst/>
            </a:prstGeom>
            <a:solidFill>
              <a:srgbClr val="00B050">
                <a:alpha val="2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951090" y="2745640"/>
              <a:ext cx="1341397" cy="261610"/>
            </a:xfrm>
            <a:prstGeom prst="rect">
              <a:avLst/>
            </a:prstGeom>
            <a:noFill/>
          </p:spPr>
          <p:txBody>
            <a:bodyPr wrap="square" rtlCol="0">
              <a:spAutoFit/>
            </a:bodyPr>
            <a:lstStyle/>
            <a:p>
              <a:r>
                <a:rPr lang="ja-JP" altLang="en-US" sz="105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鋼部材の疲労</a:t>
              </a:r>
            </a:p>
          </p:txBody>
        </p:sp>
      </p:grpSp>
      <p:sp>
        <p:nvSpPr>
          <p:cNvPr id="2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473840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
        <p:nvSpPr>
          <p:cNvPr id="6" name="タイトル 1"/>
          <p:cNvSpPr txBox="1">
            <a:spLocks/>
          </p:cNvSpPr>
          <p:nvPr/>
        </p:nvSpPr>
        <p:spPr>
          <a:xfrm>
            <a:off x="230832" y="238054"/>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更新判定フローの閾値の検討</a:t>
            </a:r>
            <a:endParaRPr lang="en-US" altLang="ja-JP" sz="28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７</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鋼橋（疲労）グループの代表橋梁抽出（</a:t>
            </a:r>
            <a:r>
              <a:rPr lang="en-US" altLang="ja-JP" sz="2400" dirty="0">
                <a:latin typeface="HGSｺﾞｼｯｸM" panose="020B0600000000000000" pitchFamily="50" charset="-128"/>
                <a:ea typeface="HGSｺﾞｼｯｸM" panose="020B0600000000000000" pitchFamily="50" charset="-128"/>
              </a:rPr>
              <a:t>1/2</a:t>
            </a:r>
            <a:r>
              <a:rPr lang="ja-JP" altLang="en-US" sz="2400" dirty="0">
                <a:latin typeface="HGSｺﾞｼｯｸM" panose="020B0600000000000000" pitchFamily="50" charset="-128"/>
                <a:ea typeface="HGSｺﾞｼｯｸM" panose="020B0600000000000000" pitchFamily="50" charset="-128"/>
              </a:rPr>
              <a:t>）</a:t>
            </a:r>
          </a:p>
        </p:txBody>
      </p:sp>
      <p:sp>
        <p:nvSpPr>
          <p:cNvPr id="7" name="正方形/長方形 6"/>
          <p:cNvSpPr/>
          <p:nvPr/>
        </p:nvSpPr>
        <p:spPr>
          <a:xfrm>
            <a:off x="631972" y="1226346"/>
            <a:ext cx="8208912"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橋梁グループ：鋼橋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③疲労</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モデルケースとして汎用性の高い橋梁を</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橋抽出する。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1" name="正方形/長方形 40"/>
          <p:cNvSpPr/>
          <p:nvPr/>
        </p:nvSpPr>
        <p:spPr>
          <a:xfrm>
            <a:off x="4781216" y="3502142"/>
            <a:ext cx="4039254" cy="4369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5134406" y="4188294"/>
            <a:ext cx="3758074" cy="923330"/>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★抽出④：</a:t>
            </a:r>
            <a:r>
              <a:rPr lang="ja-JP" altLang="en-US" dirty="0">
                <a:solidFill>
                  <a:srgbClr val="000000"/>
                </a:solidFill>
                <a:latin typeface="ＭＳ Ｐゴシック" panose="020B0600070205080204" pitchFamily="50" charset="-128"/>
              </a:rPr>
              <a:t>蔀屋跨道</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橋</a:t>
            </a: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・構造がシンプルかつ、交差物件が国道のみで、</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モデルケースとしての汎用性が高い</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・経過年が低い </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高齢橋との検討結果の対比が可能</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graphicFrame>
        <p:nvGraphicFramePr>
          <p:cNvPr id="30" name="表 29"/>
          <p:cNvGraphicFramePr>
            <a:graphicFrameLocks noGrp="1"/>
          </p:cNvGraphicFramePr>
          <p:nvPr>
            <p:extLst/>
          </p:nvPr>
        </p:nvGraphicFramePr>
        <p:xfrm>
          <a:off x="4781216" y="2262036"/>
          <a:ext cx="4039254" cy="1688978"/>
        </p:xfrm>
        <a:graphic>
          <a:graphicData uri="http://schemas.openxmlformats.org/drawingml/2006/table">
            <a:tbl>
              <a:tblPr>
                <a:tableStyleId>{5C22544A-7EE6-4342-B048-85BDC9FD1C3A}</a:tableStyleId>
              </a:tblPr>
              <a:tblGrid>
                <a:gridCol w="692988">
                  <a:extLst>
                    <a:ext uri="{9D8B030D-6E8A-4147-A177-3AD203B41FA5}">
                      <a16:colId xmlns="" xmlns:a16="http://schemas.microsoft.com/office/drawing/2014/main" val="20000"/>
                    </a:ext>
                  </a:extLst>
                </a:gridCol>
                <a:gridCol w="1201224">
                  <a:extLst>
                    <a:ext uri="{9D8B030D-6E8A-4147-A177-3AD203B41FA5}">
                      <a16:colId xmlns="" xmlns:a16="http://schemas.microsoft.com/office/drawing/2014/main" val="20001"/>
                    </a:ext>
                  </a:extLst>
                </a:gridCol>
                <a:gridCol w="514810">
                  <a:extLst>
                    <a:ext uri="{9D8B030D-6E8A-4147-A177-3AD203B41FA5}">
                      <a16:colId xmlns="" xmlns:a16="http://schemas.microsoft.com/office/drawing/2014/main" val="20002"/>
                    </a:ext>
                  </a:extLst>
                </a:gridCol>
                <a:gridCol w="514810">
                  <a:extLst>
                    <a:ext uri="{9D8B030D-6E8A-4147-A177-3AD203B41FA5}">
                      <a16:colId xmlns="" xmlns:a16="http://schemas.microsoft.com/office/drawing/2014/main" val="20003"/>
                    </a:ext>
                  </a:extLst>
                </a:gridCol>
                <a:gridCol w="514810">
                  <a:extLst>
                    <a:ext uri="{9D8B030D-6E8A-4147-A177-3AD203B41FA5}">
                      <a16:colId xmlns="" xmlns:a16="http://schemas.microsoft.com/office/drawing/2014/main" val="20004"/>
                    </a:ext>
                  </a:extLst>
                </a:gridCol>
                <a:gridCol w="600612">
                  <a:extLst>
                    <a:ext uri="{9D8B030D-6E8A-4147-A177-3AD203B41FA5}">
                      <a16:colId xmlns="" xmlns:a16="http://schemas.microsoft.com/office/drawing/2014/main" val="20005"/>
                    </a:ext>
                  </a:extLst>
                </a:gridCol>
              </a:tblGrid>
              <a:tr h="423713">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概要</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橋梁名</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経過年</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橋長</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交差</a:t>
                      </a:r>
                      <a:endParaRPr kumimoji="1" lang="en-US" altLang="ja-JP" sz="900" u="none" strike="noStrike" kern="1200" dirty="0">
                        <a:solidFill>
                          <a:schemeClr val="tx1"/>
                        </a:solidFill>
                        <a:effectLst/>
                        <a:latin typeface="+mn-ea"/>
                        <a:ea typeface="+mn-ea"/>
                        <a:cs typeface="+mn-cs"/>
                      </a:endParaRPr>
                    </a:p>
                    <a:p>
                      <a:pPr marL="0" algn="ctr" rtl="0" eaLnBrk="1" fontAlgn="ctr" latinLnBrk="0" hangingPunct="1"/>
                      <a:r>
                        <a:rPr kumimoji="1" lang="ja-JP" altLang="en-US" sz="900" u="none" strike="noStrike" kern="1200" dirty="0">
                          <a:solidFill>
                            <a:schemeClr val="tx1"/>
                          </a:solidFill>
                          <a:effectLst/>
                          <a:latin typeface="+mn-ea"/>
                          <a:ea typeface="+mn-ea"/>
                          <a:cs typeface="+mn-cs"/>
                        </a:rPr>
                        <a:t>物件</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大型車</a:t>
                      </a:r>
                      <a:endParaRPr kumimoji="1" lang="en-US" altLang="zh-TW"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交通量</a:t>
                      </a:r>
                    </a:p>
                  </a:txBody>
                  <a:tcPr marL="6531" marR="6531" marT="65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1214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鋼箱桁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新鳥飼大橋</a:t>
                      </a:r>
                      <a:endParaRPr kumimoji="1" lang="en-US" altLang="zh-TW"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（南行）</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50</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546.9</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大河川</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18224</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1214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鋼鈑桁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吹田高架橋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45</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328.2</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鉄道、道路など多数</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4613</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1214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鋼鈑桁</a:t>
                      </a:r>
                      <a:r>
                        <a:rPr kumimoji="1" lang="en-US" altLang="zh-TW"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鋼箱桁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蔀屋跨道橋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600" b="0" i="0" u="none" strike="noStrike" kern="1200" dirty="0">
                          <a:solidFill>
                            <a:srgbClr val="00B050"/>
                          </a:solidFill>
                          <a:effectLst/>
                          <a:latin typeface="ＭＳ Ｐゴシック" panose="020B0600070205080204" pitchFamily="50" charset="-128"/>
                          <a:ea typeface="ＭＳ Ｐゴシック" panose="020B0600070205080204" pitchFamily="50" charset="-128"/>
                          <a:cs typeface="+mn-cs"/>
                        </a:rPr>
                        <a:t>41</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199</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国道</a:t>
                      </a:r>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163</a:t>
                      </a: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号跨ぎ</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9832</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grpSp>
        <p:nvGrpSpPr>
          <p:cNvPr id="12" name="グループ化 11"/>
          <p:cNvGrpSpPr/>
          <p:nvPr/>
        </p:nvGrpSpPr>
        <p:grpSpPr>
          <a:xfrm>
            <a:off x="4716016" y="5196569"/>
            <a:ext cx="4320480" cy="1040201"/>
            <a:chOff x="4858704" y="5275272"/>
            <a:chExt cx="4088330" cy="984309"/>
          </a:xfrm>
        </p:grpSpPr>
        <p:grpSp>
          <p:nvGrpSpPr>
            <p:cNvPr id="10" name="グループ化 9"/>
            <p:cNvGrpSpPr/>
            <p:nvPr/>
          </p:nvGrpSpPr>
          <p:grpSpPr>
            <a:xfrm>
              <a:off x="4858704" y="5275272"/>
              <a:ext cx="4088330" cy="847322"/>
              <a:chOff x="-7863359" y="4741188"/>
              <a:chExt cx="18807150" cy="3897856"/>
            </a:xfrm>
          </p:grpSpPr>
          <p:pic>
            <p:nvPicPr>
              <p:cNvPr id="8" name="図 7"/>
              <p:cNvPicPr>
                <a:picLocks noChangeAspect="1"/>
              </p:cNvPicPr>
              <p:nvPr/>
            </p:nvPicPr>
            <p:blipFill rotWithShape="1">
              <a:blip r:embed="rId3"/>
              <a:srcRect l="1776" t="17916" r="2273" b="6592"/>
              <a:stretch/>
            </p:blipFill>
            <p:spPr>
              <a:xfrm>
                <a:off x="-7863359" y="4741188"/>
                <a:ext cx="18807150" cy="3897856"/>
              </a:xfrm>
              <a:prstGeom prst="rect">
                <a:avLst/>
              </a:prstGeom>
            </p:spPr>
          </p:pic>
          <p:sp>
            <p:nvSpPr>
              <p:cNvPr id="9" name="正方形/長方形 8"/>
              <p:cNvSpPr/>
              <p:nvPr/>
            </p:nvSpPr>
            <p:spPr>
              <a:xfrm>
                <a:off x="788491" y="7252972"/>
                <a:ext cx="1576800" cy="306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正方形/長方形 10"/>
            <p:cNvSpPr/>
            <p:nvPr/>
          </p:nvSpPr>
          <p:spPr>
            <a:xfrm>
              <a:off x="6640015" y="5844083"/>
              <a:ext cx="521297" cy="415498"/>
            </a:xfrm>
            <a:prstGeom prst="rect">
              <a:avLst/>
            </a:prstGeom>
          </p:spPr>
          <p:txBody>
            <a:bodyPr wrap="none">
              <a:spAutoFit/>
            </a:bodyPr>
            <a:lstStyle/>
            <a:p>
              <a:pPr algn="ctr"/>
              <a:r>
                <a:rPr lang="ja-JP" altLang="en-US" sz="1050" dirty="0">
                  <a:solidFill>
                    <a:srgbClr val="00B050"/>
                  </a:solidFill>
                  <a:latin typeface="ＭＳ Ｐゴシック" panose="020B0600070205080204" pitchFamily="50" charset="-128"/>
                  <a:ea typeface="ＭＳ Ｐゴシック" panose="020B0600070205080204" pitchFamily="50" charset="-128"/>
                </a:rPr>
                <a:t>国道</a:t>
              </a:r>
              <a:endParaRPr lang="en-US" altLang="ja-JP" sz="1050" dirty="0">
                <a:solidFill>
                  <a:srgbClr val="00B050"/>
                </a:solidFill>
                <a:latin typeface="ＭＳ Ｐゴシック" panose="020B0600070205080204" pitchFamily="50" charset="-128"/>
                <a:ea typeface="ＭＳ Ｐゴシック" panose="020B0600070205080204" pitchFamily="50" charset="-128"/>
              </a:endParaRPr>
            </a:p>
            <a:p>
              <a:pPr algn="ctr"/>
              <a:r>
                <a:rPr lang="en-US" altLang="ja-JP" sz="1050" dirty="0">
                  <a:solidFill>
                    <a:srgbClr val="00B050"/>
                  </a:solidFill>
                  <a:latin typeface="ＭＳ Ｐゴシック" panose="020B0600070205080204" pitchFamily="50" charset="-128"/>
                  <a:ea typeface="ＭＳ Ｐゴシック" panose="020B0600070205080204" pitchFamily="50" charset="-128"/>
                </a:rPr>
                <a:t>163</a:t>
              </a:r>
              <a:r>
                <a:rPr lang="ja-JP" altLang="en-US" sz="1050" dirty="0">
                  <a:solidFill>
                    <a:srgbClr val="00B050"/>
                  </a:solidFill>
                  <a:latin typeface="ＭＳ Ｐゴシック" panose="020B0600070205080204" pitchFamily="50" charset="-128"/>
                  <a:ea typeface="ＭＳ Ｐゴシック" panose="020B0600070205080204" pitchFamily="50" charset="-128"/>
                </a:rPr>
                <a:t>号</a:t>
              </a:r>
            </a:p>
          </p:txBody>
        </p:sp>
      </p:grpSp>
      <p:grpSp>
        <p:nvGrpSpPr>
          <p:cNvPr id="33" name="グループ化 32"/>
          <p:cNvGrpSpPr/>
          <p:nvPr/>
        </p:nvGrpSpPr>
        <p:grpSpPr>
          <a:xfrm>
            <a:off x="185365" y="2163859"/>
            <a:ext cx="4512274" cy="4001445"/>
            <a:chOff x="185365" y="2163859"/>
            <a:chExt cx="5435769" cy="4001445"/>
          </a:xfrm>
        </p:grpSpPr>
        <p:graphicFrame>
          <p:nvGraphicFramePr>
            <p:cNvPr id="34" name="グラフ 33"/>
            <p:cNvGraphicFramePr>
              <a:graphicFrameLocks/>
            </p:cNvGraphicFramePr>
            <p:nvPr>
              <p:extLst>
                <p:ext uri="{D42A27DB-BD31-4B8C-83A1-F6EECF244321}">
                  <p14:modId xmlns:p14="http://schemas.microsoft.com/office/powerpoint/2010/main" val="1784128161"/>
                </p:ext>
              </p:extLst>
            </p:nvPr>
          </p:nvGraphicFramePr>
          <p:xfrm>
            <a:off x="319685" y="2277687"/>
            <a:ext cx="5301449" cy="3887617"/>
          </p:xfrm>
          <a:graphic>
            <a:graphicData uri="http://schemas.openxmlformats.org/drawingml/2006/chart">
              <c:chart xmlns:c="http://schemas.openxmlformats.org/drawingml/2006/chart" xmlns:r="http://schemas.openxmlformats.org/officeDocument/2006/relationships" r:id="rId4"/>
            </a:graphicData>
          </a:graphic>
        </p:graphicFrame>
        <p:sp>
          <p:nvSpPr>
            <p:cNvPr id="36" name="テキスト ボックス 35"/>
            <p:cNvSpPr txBox="1"/>
            <p:nvPr/>
          </p:nvSpPr>
          <p:spPr>
            <a:xfrm>
              <a:off x="1826668" y="2163859"/>
              <a:ext cx="2303527" cy="338554"/>
            </a:xfrm>
            <a:prstGeom prst="rect">
              <a:avLst/>
            </a:prstGeom>
            <a:noFill/>
          </p:spPr>
          <p:txBody>
            <a:bodyPr wrap="square" rtlCol="0">
              <a:spAutoFit/>
            </a:bodyPr>
            <a:lstStyle/>
            <a:p>
              <a:pPr algn="ct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評価項目の内訳</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9" name="テキスト ボックス 38"/>
            <p:cNvSpPr txBox="1"/>
            <p:nvPr/>
          </p:nvSpPr>
          <p:spPr>
            <a:xfrm>
              <a:off x="2172509" y="3255523"/>
              <a:ext cx="574223"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31</a:t>
              </a:r>
            </a:p>
          </p:txBody>
        </p:sp>
        <p:sp>
          <p:nvSpPr>
            <p:cNvPr id="40" name="テキスト ボックス 39"/>
            <p:cNvSpPr txBox="1"/>
            <p:nvPr/>
          </p:nvSpPr>
          <p:spPr>
            <a:xfrm>
              <a:off x="3564795" y="3098552"/>
              <a:ext cx="603806"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34</a:t>
              </a:r>
            </a:p>
          </p:txBody>
        </p:sp>
        <p:sp>
          <p:nvSpPr>
            <p:cNvPr id="44" name="テキスト ボックス 43"/>
            <p:cNvSpPr txBox="1"/>
            <p:nvPr/>
          </p:nvSpPr>
          <p:spPr>
            <a:xfrm>
              <a:off x="1486144" y="3262582"/>
              <a:ext cx="585683" cy="307777"/>
            </a:xfrm>
            <a:prstGeom prst="rect">
              <a:avLst/>
            </a:prstGeom>
            <a:noFill/>
          </p:spPr>
          <p:txBody>
            <a:bodyPr wrap="square" rtlCol="0">
              <a:spAutoFit/>
            </a:bodyPr>
            <a:lstStyle/>
            <a:p>
              <a:pPr algn="ctr"/>
              <a:r>
                <a:rPr lang="en-US" altLang="ja-JP" sz="14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31</a:t>
              </a:r>
            </a:p>
          </p:txBody>
        </p:sp>
        <p:sp>
          <p:nvSpPr>
            <p:cNvPr id="50" name="テキスト ボックス 49"/>
            <p:cNvSpPr txBox="1"/>
            <p:nvPr/>
          </p:nvSpPr>
          <p:spPr>
            <a:xfrm rot="18901162">
              <a:off x="2601203" y="5705346"/>
              <a:ext cx="1531881" cy="184666"/>
            </a:xfrm>
            <a:prstGeom prst="rect">
              <a:avLst/>
            </a:prstGeom>
            <a:solidFill>
              <a:schemeClr val="bg1"/>
            </a:solidFill>
          </p:spPr>
          <p:txBody>
            <a:bodyPr wrap="square" lIns="0" tIns="0" rIns="0" bIns="0" rtlCol="0">
              <a:spAutoFit/>
            </a:bodyPr>
            <a:lstStyle/>
            <a:p>
              <a:pPr algn="ctr"/>
              <a:r>
                <a:rPr lang="ja-JP" altLang="en-US"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新鳥飼大橋</a:t>
              </a:r>
              <a:r>
                <a:rPr lang="en-US" altLang="ja-JP"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20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51" name="テキスト ボックス 50"/>
            <p:cNvSpPr txBox="1"/>
            <p:nvPr/>
          </p:nvSpPr>
          <p:spPr>
            <a:xfrm rot="18901162">
              <a:off x="1320239" y="5667922"/>
              <a:ext cx="1411964" cy="276999"/>
            </a:xfrm>
            <a:prstGeom prst="rect">
              <a:avLst/>
            </a:prstGeom>
            <a:solidFill>
              <a:schemeClr val="bg1"/>
            </a:solidFill>
          </p:spPr>
          <p:txBody>
            <a:bodyPr wrap="square" lIns="0" tIns="0" rIns="0" bIns="0" rtlCol="0">
              <a:spAutoFit/>
            </a:bodyPr>
            <a:lstStyle/>
            <a:p>
              <a:pPr algn="ctr"/>
              <a:r>
                <a:rPr lang="ja-JP" altLang="en-US"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吹田高架橋</a:t>
              </a:r>
            </a:p>
          </p:txBody>
        </p:sp>
        <p:sp>
          <p:nvSpPr>
            <p:cNvPr id="52" name="テキスト ボックス 51"/>
            <p:cNvSpPr txBox="1"/>
            <p:nvPr/>
          </p:nvSpPr>
          <p:spPr>
            <a:xfrm rot="18901162">
              <a:off x="524593" y="5705716"/>
              <a:ext cx="1472569" cy="276999"/>
            </a:xfrm>
            <a:prstGeom prst="rect">
              <a:avLst/>
            </a:prstGeom>
            <a:solidFill>
              <a:schemeClr val="bg1"/>
            </a:solidFill>
          </p:spPr>
          <p:txBody>
            <a:bodyPr wrap="square" lIns="0" tIns="0" rIns="0" bIns="0" rtlCol="0">
              <a:spAutoFit/>
            </a:bodyPr>
            <a:lstStyle/>
            <a:p>
              <a:pPr algn="ctr"/>
              <a:r>
                <a:rPr lang="ja-JP" altLang="en-US"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蔀屋跨道橋</a:t>
              </a:r>
            </a:p>
          </p:txBody>
        </p:sp>
        <p:sp>
          <p:nvSpPr>
            <p:cNvPr id="59" name="テキスト ボックス 58"/>
            <p:cNvSpPr txBox="1"/>
            <p:nvPr/>
          </p:nvSpPr>
          <p:spPr>
            <a:xfrm rot="16200000">
              <a:off x="-110287" y="3724652"/>
              <a:ext cx="821545" cy="230241"/>
            </a:xfrm>
            <a:prstGeom prst="rect">
              <a:avLst/>
            </a:prstGeom>
            <a:noFill/>
          </p:spPr>
          <p:txBody>
            <a:bodyPr wrap="square" rtlCol="0">
              <a:spAutoFit/>
            </a:bodyPr>
            <a:lstStyle/>
            <a:p>
              <a:pPr algn="ct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評価点</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grpSp>
        <p:nvGrpSpPr>
          <p:cNvPr id="2" name="グループ化 1"/>
          <p:cNvGrpSpPr/>
          <p:nvPr/>
        </p:nvGrpSpPr>
        <p:grpSpPr>
          <a:xfrm>
            <a:off x="738532" y="2509135"/>
            <a:ext cx="1949884" cy="522000"/>
            <a:chOff x="-4628504" y="2493272"/>
            <a:chExt cx="1949884" cy="522000"/>
          </a:xfrm>
        </p:grpSpPr>
        <p:sp>
          <p:nvSpPr>
            <p:cNvPr id="68" name="正方形/長方形 67"/>
            <p:cNvSpPr/>
            <p:nvPr/>
          </p:nvSpPr>
          <p:spPr>
            <a:xfrm>
              <a:off x="-4628504" y="2493272"/>
              <a:ext cx="1783679" cy="52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71" name="正方形/長方形 70"/>
            <p:cNvSpPr/>
            <p:nvPr/>
          </p:nvSpPr>
          <p:spPr>
            <a:xfrm>
              <a:off x="-4599385" y="2547953"/>
              <a:ext cx="179559" cy="180000"/>
            </a:xfrm>
            <a:prstGeom prst="rect">
              <a:avLst/>
            </a:prstGeom>
            <a:pattFill prst="dkUpDiag">
              <a:fgClr>
                <a:srgbClr val="00B050"/>
              </a:fgClr>
              <a:bgClr>
                <a:schemeClr val="bg1"/>
              </a:bgClr>
            </a:patt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4486410" y="2505788"/>
              <a:ext cx="1807790" cy="261610"/>
            </a:xfrm>
            <a:prstGeom prst="rect">
              <a:avLst/>
            </a:prstGeom>
            <a:noFill/>
          </p:spPr>
          <p:txBody>
            <a:bodyPr wrap="square" rtlCol="0">
              <a:spAutoFit/>
            </a:bodyPr>
            <a:lstStyle/>
            <a:p>
              <a:r>
                <a:rPr lang="ja-JP" altLang="en-US" sz="105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コンクリート部材の疲労</a:t>
              </a:r>
            </a:p>
          </p:txBody>
        </p:sp>
        <p:sp>
          <p:nvSpPr>
            <p:cNvPr id="79" name="正方形/長方形 78"/>
            <p:cNvSpPr/>
            <p:nvPr/>
          </p:nvSpPr>
          <p:spPr>
            <a:xfrm>
              <a:off x="-4599385" y="2775013"/>
              <a:ext cx="179559" cy="180000"/>
            </a:xfrm>
            <a:prstGeom prst="rect">
              <a:avLst/>
            </a:prstGeom>
            <a:solidFill>
              <a:srgbClr val="00B050">
                <a:alpha val="2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4481253" y="2734703"/>
              <a:ext cx="1114968" cy="261610"/>
            </a:xfrm>
            <a:prstGeom prst="rect">
              <a:avLst/>
            </a:prstGeom>
            <a:noFill/>
          </p:spPr>
          <p:txBody>
            <a:bodyPr wrap="square" rtlCol="0">
              <a:spAutoFit/>
            </a:bodyPr>
            <a:lstStyle/>
            <a:p>
              <a:r>
                <a:rPr lang="ja-JP" altLang="en-US" sz="1050"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鋼部材の疲労</a:t>
              </a:r>
            </a:p>
          </p:txBody>
        </p:sp>
      </p:grpSp>
      <p:sp>
        <p:nvSpPr>
          <p:cNvPr id="31"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5365214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148245" y="1984928"/>
          <a:ext cx="4039255" cy="1522478"/>
        </p:xfrm>
        <a:graphic>
          <a:graphicData uri="http://schemas.openxmlformats.org/drawingml/2006/table">
            <a:tbl>
              <a:tblPr>
                <a:tableStyleId>{5C22544A-7EE6-4342-B048-85BDC9FD1C3A}</a:tableStyleId>
              </a:tblPr>
              <a:tblGrid>
                <a:gridCol w="582871">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432048">
                  <a:extLst>
                    <a:ext uri="{9D8B030D-6E8A-4147-A177-3AD203B41FA5}">
                      <a16:colId xmlns="" xmlns:a16="http://schemas.microsoft.com/office/drawing/2014/main" val="20002"/>
                    </a:ext>
                  </a:extLst>
                </a:gridCol>
                <a:gridCol w="432048">
                  <a:extLst>
                    <a:ext uri="{9D8B030D-6E8A-4147-A177-3AD203B41FA5}">
                      <a16:colId xmlns="" xmlns:a16="http://schemas.microsoft.com/office/drawing/2014/main" val="20003"/>
                    </a:ext>
                  </a:extLst>
                </a:gridCol>
                <a:gridCol w="720080">
                  <a:extLst>
                    <a:ext uri="{9D8B030D-6E8A-4147-A177-3AD203B41FA5}">
                      <a16:colId xmlns="" xmlns:a16="http://schemas.microsoft.com/office/drawing/2014/main" val="20004"/>
                    </a:ext>
                  </a:extLst>
                </a:gridCol>
                <a:gridCol w="1152128">
                  <a:extLst>
                    <a:ext uri="{9D8B030D-6E8A-4147-A177-3AD203B41FA5}">
                      <a16:colId xmlns="" xmlns:a16="http://schemas.microsoft.com/office/drawing/2014/main" val="20005"/>
                    </a:ext>
                  </a:extLst>
                </a:gridCol>
              </a:tblGrid>
              <a:tr h="248799">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概要</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橋梁名</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経過年</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橋長</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交差物件</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隣接状況</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9193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鋼箱桁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新鳥飼大橋</a:t>
                      </a:r>
                      <a:endParaRPr kumimoji="1" lang="en-US" altLang="zh-TW"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（南行）</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50</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546.9</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a:solidFill>
                            <a:srgbClr val="000000"/>
                          </a:solidFill>
                          <a:effectLst/>
                          <a:latin typeface="ＭＳ Ｐゴシック" panose="020B0600070205080204" pitchFamily="50" charset="-128"/>
                          <a:ea typeface="ＭＳ Ｐゴシック" panose="020B0600070205080204" pitchFamily="50" charset="-128"/>
                          <a:cs typeface="+mn-cs"/>
                        </a:rPr>
                        <a:t>大河川</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近畿自動車道とモノレールに挟まれる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43204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鋼鈑桁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吹田高架橋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45</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328.2</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鉄道、道路など多数</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　</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7999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鋼鈑桁</a:t>
                      </a:r>
                      <a:r>
                        <a:rPr kumimoji="1" lang="en-US" altLang="zh-TW"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zh-TW"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鋼箱桁</a:t>
                      </a:r>
                    </a:p>
                    <a:p>
                      <a:pPr marL="0" algn="ctr" rtl="0" eaLnBrk="1" fontAlgn="ctr" latinLnBrk="0" hangingPunct="1"/>
                      <a:r>
                        <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25t</a:t>
                      </a:r>
                      <a:r>
                        <a:rPr kumimoji="1" lang="zh-TW"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指定道路</a:t>
                      </a:r>
                      <a:endParaRPr kumimoji="1" lang="en-US" altLang="zh-TW"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蔀屋跨道橋</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41</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199</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国道</a:t>
                      </a:r>
                      <a:r>
                        <a:rPr kumimoji="1" lang="en-US" altLang="ja-JP"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163</a:t>
                      </a: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号跨ぎ</a:t>
                      </a: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fontAlgn="ctr" latinLnBrk="0" hangingPunct="1"/>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7735" marR="7735" marT="77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7" name="正方形/長方形 6"/>
          <p:cNvSpPr/>
          <p:nvPr/>
        </p:nvSpPr>
        <p:spPr>
          <a:xfrm>
            <a:off x="594008" y="1540763"/>
            <a:ext cx="7560840"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以下の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橋は今後、個別に更新判定の検討を行う</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1" name="正方形/長方形 40"/>
          <p:cNvSpPr/>
          <p:nvPr/>
        </p:nvSpPr>
        <p:spPr>
          <a:xfrm>
            <a:off x="1142078" y="2226800"/>
            <a:ext cx="4045422" cy="8261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431468" y="5444415"/>
            <a:ext cx="3466641" cy="707886"/>
          </a:xfrm>
          <a:prstGeom prst="rect">
            <a:avLst/>
          </a:prstGeom>
        </p:spPr>
        <p:txBody>
          <a:bodyPr wrap="square">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新鳥飼大橋</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南行</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近接物件の影響より、</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施工検討において、特有条件の多い橋梁である</a:t>
            </a:r>
          </a:p>
        </p:txBody>
      </p:sp>
      <p:grpSp>
        <p:nvGrpSpPr>
          <p:cNvPr id="15" name="グループ化 14"/>
          <p:cNvGrpSpPr/>
          <p:nvPr/>
        </p:nvGrpSpPr>
        <p:grpSpPr>
          <a:xfrm>
            <a:off x="1426552" y="3731080"/>
            <a:ext cx="3316665" cy="1711241"/>
            <a:chOff x="4867964" y="4787854"/>
            <a:chExt cx="3088412" cy="1593473"/>
          </a:xfrm>
        </p:grpSpPr>
        <p:pic>
          <p:nvPicPr>
            <p:cNvPr id="12" name="図 11"/>
            <p:cNvPicPr>
              <a:picLocks noChangeAspect="1"/>
            </p:cNvPicPr>
            <p:nvPr/>
          </p:nvPicPr>
          <p:blipFill rotWithShape="1">
            <a:blip r:embed="rId3"/>
            <a:srcRect l="6932" t="21935" r="20463" b="14640"/>
            <a:stretch/>
          </p:blipFill>
          <p:spPr>
            <a:xfrm>
              <a:off x="4867964" y="4787854"/>
              <a:ext cx="3088412" cy="1593473"/>
            </a:xfrm>
            <a:prstGeom prst="rect">
              <a:avLst/>
            </a:prstGeom>
          </p:spPr>
        </p:pic>
        <p:sp>
          <p:nvSpPr>
            <p:cNvPr id="84" name="Text Box 30"/>
            <p:cNvSpPr txBox="1">
              <a:spLocks noChangeArrowheads="1"/>
            </p:cNvSpPr>
            <p:nvPr/>
          </p:nvSpPr>
          <p:spPr bwMode="auto">
            <a:xfrm>
              <a:off x="6791657" y="5254141"/>
              <a:ext cx="1099704" cy="182707"/>
            </a:xfrm>
            <a:prstGeom prst="rect">
              <a:avLst/>
            </a:prstGeom>
            <a:solidFill>
              <a:schemeClr val="accent4">
                <a:lumMod val="75000"/>
                <a:alpha val="50000"/>
              </a:schemeClr>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近畿自動車道</a:t>
              </a:r>
            </a:p>
          </p:txBody>
        </p:sp>
        <p:sp>
          <p:nvSpPr>
            <p:cNvPr id="93" name="Text Box 31"/>
            <p:cNvSpPr txBox="1">
              <a:spLocks noChangeArrowheads="1"/>
            </p:cNvSpPr>
            <p:nvPr/>
          </p:nvSpPr>
          <p:spPr bwMode="auto">
            <a:xfrm>
              <a:off x="6314060" y="5466017"/>
              <a:ext cx="380533" cy="890333"/>
            </a:xfrm>
            <a:prstGeom prst="rect">
              <a:avLst/>
            </a:prstGeom>
            <a:solidFill>
              <a:srgbClr val="92D050">
                <a:alpha val="50000"/>
              </a:srgbClr>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vert="eaVert"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新鳥飼大橋</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rtl="0">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（南行）</a:t>
              </a:r>
            </a:p>
          </p:txBody>
        </p:sp>
        <p:sp>
          <p:nvSpPr>
            <p:cNvPr id="86" name="Text Box 32"/>
            <p:cNvSpPr txBox="1">
              <a:spLocks noChangeArrowheads="1"/>
            </p:cNvSpPr>
            <p:nvPr/>
          </p:nvSpPr>
          <p:spPr bwMode="auto">
            <a:xfrm>
              <a:off x="4974344" y="4999709"/>
              <a:ext cx="1223529" cy="182706"/>
            </a:xfrm>
            <a:prstGeom prst="rect">
              <a:avLst/>
            </a:prstGeom>
            <a:solidFill>
              <a:schemeClr val="accent4">
                <a:lumMod val="75000"/>
                <a:alpha val="50000"/>
              </a:schemeClr>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大阪モノレール</a:t>
              </a:r>
            </a:p>
          </p:txBody>
        </p:sp>
        <p:sp>
          <p:nvSpPr>
            <p:cNvPr id="94" name="Text Box 30"/>
            <p:cNvSpPr txBox="1">
              <a:spLocks noChangeArrowheads="1"/>
            </p:cNvSpPr>
            <p:nvPr/>
          </p:nvSpPr>
          <p:spPr bwMode="auto">
            <a:xfrm>
              <a:off x="4891794" y="5501553"/>
              <a:ext cx="447425" cy="182707"/>
            </a:xfrm>
            <a:prstGeom prst="rect">
              <a:avLst/>
            </a:prstGeom>
            <a:solidFill>
              <a:schemeClr val="accent4">
                <a:lumMod val="75000"/>
                <a:alpha val="50000"/>
              </a:schemeClr>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淀川</a:t>
              </a:r>
            </a:p>
          </p:txBody>
        </p:sp>
      </p:grpSp>
      <p:sp>
        <p:nvSpPr>
          <p:cNvPr id="95" name="正方形/長方形 94"/>
          <p:cNvSpPr/>
          <p:nvPr/>
        </p:nvSpPr>
        <p:spPr>
          <a:xfrm>
            <a:off x="5364088" y="5444415"/>
            <a:ext cx="3676006" cy="707886"/>
          </a:xfrm>
          <a:prstGeom prst="rect">
            <a:avLst/>
          </a:prstGeom>
        </p:spPr>
        <p:txBody>
          <a:bodyPr wrap="none">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吹田高架橋</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構造が複雑</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拡幅変化・分岐</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で、交差物件も多く、</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特有条件の多い橋梁である</a:t>
            </a:r>
          </a:p>
        </p:txBody>
      </p:sp>
      <p:grpSp>
        <p:nvGrpSpPr>
          <p:cNvPr id="19" name="グループ化 18"/>
          <p:cNvGrpSpPr/>
          <p:nvPr/>
        </p:nvGrpSpPr>
        <p:grpSpPr>
          <a:xfrm>
            <a:off x="5548659" y="2396160"/>
            <a:ext cx="2520847" cy="3005626"/>
            <a:chOff x="9575965" y="-6176849"/>
            <a:chExt cx="9361040" cy="11161240"/>
          </a:xfrm>
        </p:grpSpPr>
        <p:grpSp>
          <p:nvGrpSpPr>
            <p:cNvPr id="18" name="グループ化 17"/>
            <p:cNvGrpSpPr/>
            <p:nvPr/>
          </p:nvGrpSpPr>
          <p:grpSpPr>
            <a:xfrm>
              <a:off x="9575965" y="-6176849"/>
              <a:ext cx="9361040" cy="11161240"/>
              <a:chOff x="1569064" y="-1603545"/>
              <a:chExt cx="9361040" cy="11161240"/>
            </a:xfrm>
          </p:grpSpPr>
          <p:pic>
            <p:nvPicPr>
              <p:cNvPr id="16" name="図 15"/>
              <p:cNvPicPr>
                <a:picLocks noChangeAspect="1"/>
              </p:cNvPicPr>
              <p:nvPr/>
            </p:nvPicPr>
            <p:blipFill rotWithShape="1">
              <a:blip r:embed="rId4"/>
              <a:srcRect l="29420" t="6939" r="22829" b="16595"/>
              <a:stretch/>
            </p:blipFill>
            <p:spPr>
              <a:xfrm>
                <a:off x="1569064" y="-1603545"/>
                <a:ext cx="9361040" cy="11161240"/>
              </a:xfrm>
              <a:prstGeom prst="rect">
                <a:avLst/>
              </a:prstGeom>
            </p:spPr>
          </p:pic>
          <p:sp>
            <p:nvSpPr>
              <p:cNvPr id="17" name="フリーフォーム 16"/>
              <p:cNvSpPr/>
              <p:nvPr/>
            </p:nvSpPr>
            <p:spPr>
              <a:xfrm>
                <a:off x="4064540" y="-657072"/>
                <a:ext cx="5134770" cy="8524082"/>
              </a:xfrm>
              <a:custGeom>
                <a:avLst/>
                <a:gdLst>
                  <a:gd name="connsiteX0" fmla="*/ 342900 w 5118100"/>
                  <a:gd name="connsiteY0" fmla="*/ 0 h 8547100"/>
                  <a:gd name="connsiteX1" fmla="*/ 292100 w 5118100"/>
                  <a:gd name="connsiteY1" fmla="*/ 0 h 8547100"/>
                  <a:gd name="connsiteX2" fmla="*/ 330200 w 5118100"/>
                  <a:gd name="connsiteY2" fmla="*/ 1003300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36600 w 5118100"/>
                  <a:gd name="connsiteY43" fmla="*/ 12700 h 8547100"/>
                  <a:gd name="connsiteX44" fmla="*/ 342900 w 5118100"/>
                  <a:gd name="connsiteY44" fmla="*/ 0 h 8547100"/>
                  <a:gd name="connsiteX0" fmla="*/ 342900 w 5118100"/>
                  <a:gd name="connsiteY0" fmla="*/ 0 h 8547100"/>
                  <a:gd name="connsiteX1" fmla="*/ 342106 w 5118100"/>
                  <a:gd name="connsiteY1" fmla="*/ 230982 h 8547100"/>
                  <a:gd name="connsiteX2" fmla="*/ 330200 w 5118100"/>
                  <a:gd name="connsiteY2" fmla="*/ 1003300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36600 w 5118100"/>
                  <a:gd name="connsiteY43" fmla="*/ 12700 h 8547100"/>
                  <a:gd name="connsiteX44" fmla="*/ 342900 w 5118100"/>
                  <a:gd name="connsiteY44" fmla="*/ 0 h 8547100"/>
                  <a:gd name="connsiteX0" fmla="*/ 352425 w 5118100"/>
                  <a:gd name="connsiteY0" fmla="*/ 0 h 8547100"/>
                  <a:gd name="connsiteX1" fmla="*/ 342106 w 5118100"/>
                  <a:gd name="connsiteY1" fmla="*/ 230982 h 8547100"/>
                  <a:gd name="connsiteX2" fmla="*/ 330200 w 5118100"/>
                  <a:gd name="connsiteY2" fmla="*/ 1003300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36600 w 5118100"/>
                  <a:gd name="connsiteY43" fmla="*/ 12700 h 8547100"/>
                  <a:gd name="connsiteX44" fmla="*/ 352425 w 5118100"/>
                  <a:gd name="connsiteY44" fmla="*/ 0 h 8547100"/>
                  <a:gd name="connsiteX0" fmla="*/ 352425 w 5118100"/>
                  <a:gd name="connsiteY0" fmla="*/ 0 h 8547100"/>
                  <a:gd name="connsiteX1" fmla="*/ 342106 w 5118100"/>
                  <a:gd name="connsiteY1" fmla="*/ 230982 h 8547100"/>
                  <a:gd name="connsiteX2" fmla="*/ 330200 w 5118100"/>
                  <a:gd name="connsiteY2" fmla="*/ 1003300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19931 w 5118100"/>
                  <a:gd name="connsiteY43" fmla="*/ 12700 h 8547100"/>
                  <a:gd name="connsiteX44" fmla="*/ 352425 w 5118100"/>
                  <a:gd name="connsiteY44"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3100 w 5118100"/>
                  <a:gd name="connsiteY42" fmla="*/ 1028700 h 8547100"/>
                  <a:gd name="connsiteX43" fmla="*/ 719931 w 5118100"/>
                  <a:gd name="connsiteY43" fmla="*/ 12700 h 8547100"/>
                  <a:gd name="connsiteX44" fmla="*/ 352425 w 5118100"/>
                  <a:gd name="connsiteY44"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254000 w 5118100"/>
                  <a:gd name="connsiteY3" fmla="*/ 2679700 h 8547100"/>
                  <a:gd name="connsiteX4" fmla="*/ 215900 w 5118100"/>
                  <a:gd name="connsiteY4" fmla="*/ 3530600 h 8547100"/>
                  <a:gd name="connsiteX5" fmla="*/ 50800 w 5118100"/>
                  <a:gd name="connsiteY5" fmla="*/ 5562600 h 8547100"/>
                  <a:gd name="connsiteX6" fmla="*/ 50800 w 5118100"/>
                  <a:gd name="connsiteY6" fmla="*/ 6578600 h 8547100"/>
                  <a:gd name="connsiteX7" fmla="*/ 50800 w 5118100"/>
                  <a:gd name="connsiteY7" fmla="*/ 7569200 h 8547100"/>
                  <a:gd name="connsiteX8" fmla="*/ 0 w 5118100"/>
                  <a:gd name="connsiteY8" fmla="*/ 8547100 h 8547100"/>
                  <a:gd name="connsiteX9" fmla="*/ 546100 w 5118100"/>
                  <a:gd name="connsiteY9" fmla="*/ 8521700 h 8547100"/>
                  <a:gd name="connsiteX10" fmla="*/ 584200 w 5118100"/>
                  <a:gd name="connsiteY10" fmla="*/ 7531100 h 8547100"/>
                  <a:gd name="connsiteX11" fmla="*/ 558800 w 5118100"/>
                  <a:gd name="connsiteY11" fmla="*/ 6972300 h 8547100"/>
                  <a:gd name="connsiteX12" fmla="*/ 622300 w 5118100"/>
                  <a:gd name="connsiteY12" fmla="*/ 6553200 h 8547100"/>
                  <a:gd name="connsiteX13" fmla="*/ 711200 w 5118100"/>
                  <a:gd name="connsiteY13" fmla="*/ 6032500 h 8547100"/>
                  <a:gd name="connsiteX14" fmla="*/ 838200 w 5118100"/>
                  <a:gd name="connsiteY14" fmla="*/ 5626100 h 8547100"/>
                  <a:gd name="connsiteX15" fmla="*/ 1016000 w 5118100"/>
                  <a:gd name="connsiteY15" fmla="*/ 5181600 h 8547100"/>
                  <a:gd name="connsiteX16" fmla="*/ 1168400 w 5118100"/>
                  <a:gd name="connsiteY16" fmla="*/ 5029200 h 8547100"/>
                  <a:gd name="connsiteX17" fmla="*/ 1409700 w 5118100"/>
                  <a:gd name="connsiteY17" fmla="*/ 4851400 h 8547100"/>
                  <a:gd name="connsiteX18" fmla="*/ 1663700 w 5118100"/>
                  <a:gd name="connsiteY18" fmla="*/ 4699000 h 8547100"/>
                  <a:gd name="connsiteX19" fmla="*/ 2019300 w 5118100"/>
                  <a:gd name="connsiteY19" fmla="*/ 4572000 h 8547100"/>
                  <a:gd name="connsiteX20" fmla="*/ 2501900 w 5118100"/>
                  <a:gd name="connsiteY20" fmla="*/ 4495800 h 8547100"/>
                  <a:gd name="connsiteX21" fmla="*/ 2857500 w 5118100"/>
                  <a:gd name="connsiteY21" fmla="*/ 4533900 h 8547100"/>
                  <a:gd name="connsiteX22" fmla="*/ 3162300 w 5118100"/>
                  <a:gd name="connsiteY22" fmla="*/ 4546600 h 8547100"/>
                  <a:gd name="connsiteX23" fmla="*/ 4114800 w 5118100"/>
                  <a:gd name="connsiteY23" fmla="*/ 4787900 h 8547100"/>
                  <a:gd name="connsiteX24" fmla="*/ 5067300 w 5118100"/>
                  <a:gd name="connsiteY24" fmla="*/ 5054600 h 8547100"/>
                  <a:gd name="connsiteX25" fmla="*/ 5118100 w 5118100"/>
                  <a:gd name="connsiteY25" fmla="*/ 4737100 h 8547100"/>
                  <a:gd name="connsiteX26" fmla="*/ 4178300 w 5118100"/>
                  <a:gd name="connsiteY26" fmla="*/ 4495800 h 8547100"/>
                  <a:gd name="connsiteX27" fmla="*/ 3530600 w 5118100"/>
                  <a:gd name="connsiteY27" fmla="*/ 4292600 h 8547100"/>
                  <a:gd name="connsiteX28" fmla="*/ 2908300 w 5118100"/>
                  <a:gd name="connsiteY28" fmla="*/ 4140200 h 8547100"/>
                  <a:gd name="connsiteX29" fmla="*/ 2349500 w 5118100"/>
                  <a:gd name="connsiteY29" fmla="*/ 4089400 h 8547100"/>
                  <a:gd name="connsiteX30" fmla="*/ 2070100 w 5118100"/>
                  <a:gd name="connsiteY30" fmla="*/ 4127500 h 8547100"/>
                  <a:gd name="connsiteX31" fmla="*/ 1587500 w 5118100"/>
                  <a:gd name="connsiteY31" fmla="*/ 4216400 h 8547100"/>
                  <a:gd name="connsiteX32" fmla="*/ 1206500 w 5118100"/>
                  <a:gd name="connsiteY32" fmla="*/ 4406900 h 8547100"/>
                  <a:gd name="connsiteX33" fmla="*/ 1016000 w 5118100"/>
                  <a:gd name="connsiteY33" fmla="*/ 4572000 h 8547100"/>
                  <a:gd name="connsiteX34" fmla="*/ 876300 w 5118100"/>
                  <a:gd name="connsiteY34" fmla="*/ 4699000 h 8547100"/>
                  <a:gd name="connsiteX35" fmla="*/ 685800 w 5118100"/>
                  <a:gd name="connsiteY35" fmla="*/ 4927600 h 8547100"/>
                  <a:gd name="connsiteX36" fmla="*/ 609600 w 5118100"/>
                  <a:gd name="connsiteY36" fmla="*/ 4991100 h 8547100"/>
                  <a:gd name="connsiteX37" fmla="*/ 546100 w 5118100"/>
                  <a:gd name="connsiteY37" fmla="*/ 5041900 h 8547100"/>
                  <a:gd name="connsiteX38" fmla="*/ 495300 w 5118100"/>
                  <a:gd name="connsiteY38" fmla="*/ 4991100 h 8547100"/>
                  <a:gd name="connsiteX39" fmla="*/ 533400 w 5118100"/>
                  <a:gd name="connsiteY39" fmla="*/ 4102100 h 8547100"/>
                  <a:gd name="connsiteX40" fmla="*/ 596900 w 5118100"/>
                  <a:gd name="connsiteY40" fmla="*/ 3213100 h 8547100"/>
                  <a:gd name="connsiteX41" fmla="*/ 635000 w 5118100"/>
                  <a:gd name="connsiteY41" fmla="*/ 2171700 h 8547100"/>
                  <a:gd name="connsiteX42" fmla="*/ 675481 w 5118100"/>
                  <a:gd name="connsiteY42" fmla="*/ 1026319 h 8547100"/>
                  <a:gd name="connsiteX43" fmla="*/ 719931 w 5118100"/>
                  <a:gd name="connsiteY43" fmla="*/ 12700 h 8547100"/>
                  <a:gd name="connsiteX44" fmla="*/ 352425 w 5118100"/>
                  <a:gd name="connsiteY44"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54000 w 5118100"/>
                  <a:gd name="connsiteY4" fmla="*/ 2679700 h 8547100"/>
                  <a:gd name="connsiteX5" fmla="*/ 215900 w 5118100"/>
                  <a:gd name="connsiteY5" fmla="*/ 3530600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82575 w 5118100"/>
                  <a:gd name="connsiteY4" fmla="*/ 2684463 h 8547100"/>
                  <a:gd name="connsiteX5" fmla="*/ 215900 w 5118100"/>
                  <a:gd name="connsiteY5" fmla="*/ 3530600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15900 w 5118100"/>
                  <a:gd name="connsiteY5" fmla="*/ 3530600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15900 w 5118100"/>
                  <a:gd name="connsiteY5" fmla="*/ 3530600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3400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95300 w 5118100"/>
                  <a:gd name="connsiteY39" fmla="*/ 4991100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46100 w 5118100"/>
                  <a:gd name="connsiteY38" fmla="*/ 5041900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4991100 h 8547100"/>
                  <a:gd name="connsiteX38" fmla="*/ 536575 w 5118100"/>
                  <a:gd name="connsiteY38" fmla="*/ 5053806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5033963 h 8547100"/>
                  <a:gd name="connsiteX38" fmla="*/ 536575 w 5118100"/>
                  <a:gd name="connsiteY38" fmla="*/ 5053806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5033963 h 8547100"/>
                  <a:gd name="connsiteX38" fmla="*/ 519906 w 5118100"/>
                  <a:gd name="connsiteY38" fmla="*/ 5049044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609600 w 5118100"/>
                  <a:gd name="connsiteY37" fmla="*/ 5033963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590550 w 5118100"/>
                  <a:gd name="connsiteY37" fmla="*/ 5050632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5800 w 5118100"/>
                  <a:gd name="connsiteY36" fmla="*/ 4927600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76300 w 5118100"/>
                  <a:gd name="connsiteY35" fmla="*/ 4699000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6000 w 5118100"/>
                  <a:gd name="connsiteY34" fmla="*/ 4572000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11238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38200 w 5118100"/>
                  <a:gd name="connsiteY15" fmla="*/ 5626100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50800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65087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76993 w 5118100"/>
                  <a:gd name="connsiteY6" fmla="*/ 5562600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711200 w 5118100"/>
                  <a:gd name="connsiteY14" fmla="*/ 6032500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622300 w 5118100"/>
                  <a:gd name="connsiteY13" fmla="*/ 6553200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593725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0800 w 5118100"/>
                  <a:gd name="connsiteY7" fmla="*/ 6578600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84200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60388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50800 w 5118100"/>
                  <a:gd name="connsiteY8" fmla="*/ 7569200 h 8547100"/>
                  <a:gd name="connsiteX9" fmla="*/ 0 w 5118100"/>
                  <a:gd name="connsiteY9" fmla="*/ 8547100 h 8547100"/>
                  <a:gd name="connsiteX10" fmla="*/ 546100 w 5118100"/>
                  <a:gd name="connsiteY10" fmla="*/ 8521700 h 8547100"/>
                  <a:gd name="connsiteX11" fmla="*/ 548482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52425 w 5118100"/>
                  <a:gd name="connsiteY0" fmla="*/ 0 h 8547100"/>
                  <a:gd name="connsiteX1" fmla="*/ 342106 w 5118100"/>
                  <a:gd name="connsiteY1" fmla="*/ 230982 h 8547100"/>
                  <a:gd name="connsiteX2" fmla="*/ 339725 w 5118100"/>
                  <a:gd name="connsiteY2" fmla="*/ 1010443 h 8547100"/>
                  <a:gd name="connsiteX3" fmla="*/ 300831 w 5118100"/>
                  <a:gd name="connsiteY3" fmla="*/ 1861344 h 8547100"/>
                  <a:gd name="connsiteX4" fmla="*/ 273050 w 5118100"/>
                  <a:gd name="connsiteY4" fmla="*/ 2689225 h 8547100"/>
                  <a:gd name="connsiteX5" fmla="*/ 225425 w 5118100"/>
                  <a:gd name="connsiteY5" fmla="*/ 3659188 h 8547100"/>
                  <a:gd name="connsiteX6" fmla="*/ 96043 w 5118100"/>
                  <a:gd name="connsiteY6" fmla="*/ 5564982 h 8547100"/>
                  <a:gd name="connsiteX7" fmla="*/ 55563 w 5118100"/>
                  <a:gd name="connsiteY7" fmla="*/ 6535737 h 8547100"/>
                  <a:gd name="connsiteX8" fmla="*/ 22225 w 5118100"/>
                  <a:gd name="connsiteY8" fmla="*/ 7562056 h 8547100"/>
                  <a:gd name="connsiteX9" fmla="*/ 0 w 5118100"/>
                  <a:gd name="connsiteY9" fmla="*/ 8547100 h 8547100"/>
                  <a:gd name="connsiteX10" fmla="*/ 546100 w 5118100"/>
                  <a:gd name="connsiteY10" fmla="*/ 8521700 h 8547100"/>
                  <a:gd name="connsiteX11" fmla="*/ 548482 w 5118100"/>
                  <a:gd name="connsiteY11" fmla="*/ 7531100 h 8547100"/>
                  <a:gd name="connsiteX12" fmla="*/ 558800 w 5118100"/>
                  <a:gd name="connsiteY12" fmla="*/ 6972300 h 8547100"/>
                  <a:gd name="connsiteX13" fmla="*/ 586581 w 5118100"/>
                  <a:gd name="connsiteY13" fmla="*/ 6550819 h 8547100"/>
                  <a:gd name="connsiteX14" fmla="*/ 694531 w 5118100"/>
                  <a:gd name="connsiteY14" fmla="*/ 6030119 h 8547100"/>
                  <a:gd name="connsiteX15" fmla="*/ 826294 w 5118100"/>
                  <a:gd name="connsiteY15" fmla="*/ 5618956 h 8547100"/>
                  <a:gd name="connsiteX16" fmla="*/ 1016000 w 5118100"/>
                  <a:gd name="connsiteY16" fmla="*/ 5181600 h 8547100"/>
                  <a:gd name="connsiteX17" fmla="*/ 1168400 w 5118100"/>
                  <a:gd name="connsiteY17" fmla="*/ 5029200 h 8547100"/>
                  <a:gd name="connsiteX18" fmla="*/ 1409700 w 5118100"/>
                  <a:gd name="connsiteY18" fmla="*/ 4851400 h 8547100"/>
                  <a:gd name="connsiteX19" fmla="*/ 1663700 w 5118100"/>
                  <a:gd name="connsiteY19" fmla="*/ 4699000 h 8547100"/>
                  <a:gd name="connsiteX20" fmla="*/ 2019300 w 5118100"/>
                  <a:gd name="connsiteY20" fmla="*/ 4572000 h 8547100"/>
                  <a:gd name="connsiteX21" fmla="*/ 2501900 w 5118100"/>
                  <a:gd name="connsiteY21" fmla="*/ 4495800 h 8547100"/>
                  <a:gd name="connsiteX22" fmla="*/ 2857500 w 5118100"/>
                  <a:gd name="connsiteY22" fmla="*/ 4533900 h 8547100"/>
                  <a:gd name="connsiteX23" fmla="*/ 3162300 w 5118100"/>
                  <a:gd name="connsiteY23" fmla="*/ 4546600 h 8547100"/>
                  <a:gd name="connsiteX24" fmla="*/ 4114800 w 5118100"/>
                  <a:gd name="connsiteY24" fmla="*/ 4787900 h 8547100"/>
                  <a:gd name="connsiteX25" fmla="*/ 5067300 w 5118100"/>
                  <a:gd name="connsiteY25" fmla="*/ 5054600 h 8547100"/>
                  <a:gd name="connsiteX26" fmla="*/ 5118100 w 5118100"/>
                  <a:gd name="connsiteY26" fmla="*/ 4737100 h 8547100"/>
                  <a:gd name="connsiteX27" fmla="*/ 4178300 w 5118100"/>
                  <a:gd name="connsiteY27" fmla="*/ 4495800 h 8547100"/>
                  <a:gd name="connsiteX28" fmla="*/ 3530600 w 5118100"/>
                  <a:gd name="connsiteY28" fmla="*/ 4292600 h 8547100"/>
                  <a:gd name="connsiteX29" fmla="*/ 2908300 w 5118100"/>
                  <a:gd name="connsiteY29" fmla="*/ 4140200 h 8547100"/>
                  <a:gd name="connsiteX30" fmla="*/ 2349500 w 5118100"/>
                  <a:gd name="connsiteY30" fmla="*/ 4089400 h 8547100"/>
                  <a:gd name="connsiteX31" fmla="*/ 2070100 w 5118100"/>
                  <a:gd name="connsiteY31" fmla="*/ 4127500 h 8547100"/>
                  <a:gd name="connsiteX32" fmla="*/ 1587500 w 5118100"/>
                  <a:gd name="connsiteY32" fmla="*/ 4216400 h 8547100"/>
                  <a:gd name="connsiteX33" fmla="*/ 1206500 w 5118100"/>
                  <a:gd name="connsiteY33" fmla="*/ 4406900 h 8547100"/>
                  <a:gd name="connsiteX34" fmla="*/ 1006476 w 5118100"/>
                  <a:gd name="connsiteY34" fmla="*/ 4569618 h 8547100"/>
                  <a:gd name="connsiteX35" fmla="*/ 869157 w 5118100"/>
                  <a:gd name="connsiteY35" fmla="*/ 4696619 h 8547100"/>
                  <a:gd name="connsiteX36" fmla="*/ 683418 w 5118100"/>
                  <a:gd name="connsiteY36" fmla="*/ 4929981 h 8547100"/>
                  <a:gd name="connsiteX37" fmla="*/ 588168 w 5118100"/>
                  <a:gd name="connsiteY37" fmla="*/ 5057776 h 8547100"/>
                  <a:gd name="connsiteX38" fmla="*/ 503237 w 5118100"/>
                  <a:gd name="connsiteY38" fmla="*/ 5046663 h 8547100"/>
                  <a:gd name="connsiteX39" fmla="*/ 483394 w 5118100"/>
                  <a:gd name="connsiteY39" fmla="*/ 4993482 h 8547100"/>
                  <a:gd name="connsiteX40" fmla="*/ 538163 w 5118100"/>
                  <a:gd name="connsiteY40" fmla="*/ 4102100 h 8547100"/>
                  <a:gd name="connsiteX41" fmla="*/ 596900 w 5118100"/>
                  <a:gd name="connsiteY41" fmla="*/ 3213100 h 8547100"/>
                  <a:gd name="connsiteX42" fmla="*/ 635000 w 5118100"/>
                  <a:gd name="connsiteY42" fmla="*/ 2171700 h 8547100"/>
                  <a:gd name="connsiteX43" fmla="*/ 675481 w 5118100"/>
                  <a:gd name="connsiteY43" fmla="*/ 1026319 h 8547100"/>
                  <a:gd name="connsiteX44" fmla="*/ 719931 w 5118100"/>
                  <a:gd name="connsiteY44" fmla="*/ 12700 h 8547100"/>
                  <a:gd name="connsiteX45" fmla="*/ 352425 w 5118100"/>
                  <a:gd name="connsiteY45" fmla="*/ 0 h 8547100"/>
                  <a:gd name="connsiteX0" fmla="*/ 366713 w 5132388"/>
                  <a:gd name="connsiteY0" fmla="*/ 0 h 8539957"/>
                  <a:gd name="connsiteX1" fmla="*/ 356394 w 5132388"/>
                  <a:gd name="connsiteY1" fmla="*/ 230982 h 8539957"/>
                  <a:gd name="connsiteX2" fmla="*/ 354013 w 5132388"/>
                  <a:gd name="connsiteY2" fmla="*/ 1010443 h 8539957"/>
                  <a:gd name="connsiteX3" fmla="*/ 315119 w 5132388"/>
                  <a:gd name="connsiteY3" fmla="*/ 1861344 h 8539957"/>
                  <a:gd name="connsiteX4" fmla="*/ 287338 w 5132388"/>
                  <a:gd name="connsiteY4" fmla="*/ 2689225 h 8539957"/>
                  <a:gd name="connsiteX5" fmla="*/ 239713 w 5132388"/>
                  <a:gd name="connsiteY5" fmla="*/ 3659188 h 8539957"/>
                  <a:gd name="connsiteX6" fmla="*/ 110331 w 5132388"/>
                  <a:gd name="connsiteY6" fmla="*/ 5564982 h 8539957"/>
                  <a:gd name="connsiteX7" fmla="*/ 69851 w 5132388"/>
                  <a:gd name="connsiteY7" fmla="*/ 6535737 h 8539957"/>
                  <a:gd name="connsiteX8" fmla="*/ 36513 w 5132388"/>
                  <a:gd name="connsiteY8" fmla="*/ 7562056 h 8539957"/>
                  <a:gd name="connsiteX9" fmla="*/ 0 w 5132388"/>
                  <a:gd name="connsiteY9" fmla="*/ 8539957 h 8539957"/>
                  <a:gd name="connsiteX10" fmla="*/ 560388 w 5132388"/>
                  <a:gd name="connsiteY10" fmla="*/ 8521700 h 8539957"/>
                  <a:gd name="connsiteX11" fmla="*/ 562770 w 5132388"/>
                  <a:gd name="connsiteY11" fmla="*/ 7531100 h 8539957"/>
                  <a:gd name="connsiteX12" fmla="*/ 573088 w 5132388"/>
                  <a:gd name="connsiteY12" fmla="*/ 6972300 h 8539957"/>
                  <a:gd name="connsiteX13" fmla="*/ 600869 w 5132388"/>
                  <a:gd name="connsiteY13" fmla="*/ 6550819 h 8539957"/>
                  <a:gd name="connsiteX14" fmla="*/ 708819 w 5132388"/>
                  <a:gd name="connsiteY14" fmla="*/ 6030119 h 8539957"/>
                  <a:gd name="connsiteX15" fmla="*/ 840582 w 5132388"/>
                  <a:gd name="connsiteY15" fmla="*/ 5618956 h 8539957"/>
                  <a:gd name="connsiteX16" fmla="*/ 1030288 w 5132388"/>
                  <a:gd name="connsiteY16" fmla="*/ 5181600 h 8539957"/>
                  <a:gd name="connsiteX17" fmla="*/ 1182688 w 5132388"/>
                  <a:gd name="connsiteY17" fmla="*/ 5029200 h 8539957"/>
                  <a:gd name="connsiteX18" fmla="*/ 1423988 w 5132388"/>
                  <a:gd name="connsiteY18" fmla="*/ 4851400 h 8539957"/>
                  <a:gd name="connsiteX19" fmla="*/ 1677988 w 5132388"/>
                  <a:gd name="connsiteY19" fmla="*/ 4699000 h 8539957"/>
                  <a:gd name="connsiteX20" fmla="*/ 2033588 w 5132388"/>
                  <a:gd name="connsiteY20" fmla="*/ 4572000 h 8539957"/>
                  <a:gd name="connsiteX21" fmla="*/ 2516188 w 5132388"/>
                  <a:gd name="connsiteY21" fmla="*/ 4495800 h 8539957"/>
                  <a:gd name="connsiteX22" fmla="*/ 2871788 w 5132388"/>
                  <a:gd name="connsiteY22" fmla="*/ 4533900 h 8539957"/>
                  <a:gd name="connsiteX23" fmla="*/ 3176588 w 5132388"/>
                  <a:gd name="connsiteY23" fmla="*/ 4546600 h 8539957"/>
                  <a:gd name="connsiteX24" fmla="*/ 4129088 w 5132388"/>
                  <a:gd name="connsiteY24" fmla="*/ 4787900 h 8539957"/>
                  <a:gd name="connsiteX25" fmla="*/ 5081588 w 5132388"/>
                  <a:gd name="connsiteY25" fmla="*/ 5054600 h 8539957"/>
                  <a:gd name="connsiteX26" fmla="*/ 5132388 w 5132388"/>
                  <a:gd name="connsiteY26" fmla="*/ 4737100 h 8539957"/>
                  <a:gd name="connsiteX27" fmla="*/ 4192588 w 5132388"/>
                  <a:gd name="connsiteY27" fmla="*/ 4495800 h 8539957"/>
                  <a:gd name="connsiteX28" fmla="*/ 3544888 w 5132388"/>
                  <a:gd name="connsiteY28" fmla="*/ 4292600 h 8539957"/>
                  <a:gd name="connsiteX29" fmla="*/ 2922588 w 5132388"/>
                  <a:gd name="connsiteY29" fmla="*/ 4140200 h 8539957"/>
                  <a:gd name="connsiteX30" fmla="*/ 2363788 w 5132388"/>
                  <a:gd name="connsiteY30" fmla="*/ 4089400 h 8539957"/>
                  <a:gd name="connsiteX31" fmla="*/ 2084388 w 5132388"/>
                  <a:gd name="connsiteY31" fmla="*/ 4127500 h 8539957"/>
                  <a:gd name="connsiteX32" fmla="*/ 1601788 w 5132388"/>
                  <a:gd name="connsiteY32" fmla="*/ 4216400 h 8539957"/>
                  <a:gd name="connsiteX33" fmla="*/ 1220788 w 5132388"/>
                  <a:gd name="connsiteY33" fmla="*/ 4406900 h 8539957"/>
                  <a:gd name="connsiteX34" fmla="*/ 1020764 w 5132388"/>
                  <a:gd name="connsiteY34" fmla="*/ 4569618 h 8539957"/>
                  <a:gd name="connsiteX35" fmla="*/ 883445 w 5132388"/>
                  <a:gd name="connsiteY35" fmla="*/ 4696619 h 8539957"/>
                  <a:gd name="connsiteX36" fmla="*/ 697706 w 5132388"/>
                  <a:gd name="connsiteY36" fmla="*/ 4929981 h 8539957"/>
                  <a:gd name="connsiteX37" fmla="*/ 602456 w 5132388"/>
                  <a:gd name="connsiteY37" fmla="*/ 5057776 h 8539957"/>
                  <a:gd name="connsiteX38" fmla="*/ 517525 w 5132388"/>
                  <a:gd name="connsiteY38" fmla="*/ 5046663 h 8539957"/>
                  <a:gd name="connsiteX39" fmla="*/ 497682 w 5132388"/>
                  <a:gd name="connsiteY39" fmla="*/ 4993482 h 8539957"/>
                  <a:gd name="connsiteX40" fmla="*/ 552451 w 5132388"/>
                  <a:gd name="connsiteY40" fmla="*/ 4102100 h 8539957"/>
                  <a:gd name="connsiteX41" fmla="*/ 611188 w 5132388"/>
                  <a:gd name="connsiteY41" fmla="*/ 3213100 h 8539957"/>
                  <a:gd name="connsiteX42" fmla="*/ 649288 w 5132388"/>
                  <a:gd name="connsiteY42" fmla="*/ 2171700 h 8539957"/>
                  <a:gd name="connsiteX43" fmla="*/ 689769 w 5132388"/>
                  <a:gd name="connsiteY43" fmla="*/ 1026319 h 8539957"/>
                  <a:gd name="connsiteX44" fmla="*/ 734219 w 5132388"/>
                  <a:gd name="connsiteY44" fmla="*/ 12700 h 8539957"/>
                  <a:gd name="connsiteX45" fmla="*/ 366713 w 5132388"/>
                  <a:gd name="connsiteY45" fmla="*/ 0 h 8539957"/>
                  <a:gd name="connsiteX0" fmla="*/ 366713 w 5132388"/>
                  <a:gd name="connsiteY0" fmla="*/ 0 h 8539957"/>
                  <a:gd name="connsiteX1" fmla="*/ 356394 w 5132388"/>
                  <a:gd name="connsiteY1" fmla="*/ 230982 h 8539957"/>
                  <a:gd name="connsiteX2" fmla="*/ 354013 w 5132388"/>
                  <a:gd name="connsiteY2" fmla="*/ 1010443 h 8539957"/>
                  <a:gd name="connsiteX3" fmla="*/ 315119 w 5132388"/>
                  <a:gd name="connsiteY3" fmla="*/ 1861344 h 8539957"/>
                  <a:gd name="connsiteX4" fmla="*/ 287338 w 5132388"/>
                  <a:gd name="connsiteY4" fmla="*/ 2689225 h 8539957"/>
                  <a:gd name="connsiteX5" fmla="*/ 239713 w 5132388"/>
                  <a:gd name="connsiteY5" fmla="*/ 3659188 h 8539957"/>
                  <a:gd name="connsiteX6" fmla="*/ 110331 w 5132388"/>
                  <a:gd name="connsiteY6" fmla="*/ 5564982 h 8539957"/>
                  <a:gd name="connsiteX7" fmla="*/ 69851 w 5132388"/>
                  <a:gd name="connsiteY7" fmla="*/ 6535737 h 8539957"/>
                  <a:gd name="connsiteX8" fmla="*/ 36513 w 5132388"/>
                  <a:gd name="connsiteY8" fmla="*/ 7562056 h 8539957"/>
                  <a:gd name="connsiteX9" fmla="*/ 0 w 5132388"/>
                  <a:gd name="connsiteY9" fmla="*/ 8539957 h 8539957"/>
                  <a:gd name="connsiteX10" fmla="*/ 560388 w 5132388"/>
                  <a:gd name="connsiteY10" fmla="*/ 8521700 h 8539957"/>
                  <a:gd name="connsiteX11" fmla="*/ 562770 w 5132388"/>
                  <a:gd name="connsiteY11" fmla="*/ 7531100 h 8539957"/>
                  <a:gd name="connsiteX12" fmla="*/ 573088 w 5132388"/>
                  <a:gd name="connsiteY12" fmla="*/ 6972300 h 8539957"/>
                  <a:gd name="connsiteX13" fmla="*/ 600869 w 5132388"/>
                  <a:gd name="connsiteY13" fmla="*/ 6550819 h 8539957"/>
                  <a:gd name="connsiteX14" fmla="*/ 708819 w 5132388"/>
                  <a:gd name="connsiteY14" fmla="*/ 6030119 h 8539957"/>
                  <a:gd name="connsiteX15" fmla="*/ 840582 w 5132388"/>
                  <a:gd name="connsiteY15" fmla="*/ 5618956 h 8539957"/>
                  <a:gd name="connsiteX16" fmla="*/ 1030288 w 5132388"/>
                  <a:gd name="connsiteY16" fmla="*/ 5181600 h 8539957"/>
                  <a:gd name="connsiteX17" fmla="*/ 1182688 w 5132388"/>
                  <a:gd name="connsiteY17" fmla="*/ 5029200 h 8539957"/>
                  <a:gd name="connsiteX18" fmla="*/ 1423988 w 5132388"/>
                  <a:gd name="connsiteY18" fmla="*/ 4851400 h 8539957"/>
                  <a:gd name="connsiteX19" fmla="*/ 1677988 w 5132388"/>
                  <a:gd name="connsiteY19" fmla="*/ 4699000 h 8539957"/>
                  <a:gd name="connsiteX20" fmla="*/ 2033588 w 5132388"/>
                  <a:gd name="connsiteY20" fmla="*/ 4572000 h 8539957"/>
                  <a:gd name="connsiteX21" fmla="*/ 2516188 w 5132388"/>
                  <a:gd name="connsiteY21" fmla="*/ 4495800 h 8539957"/>
                  <a:gd name="connsiteX22" fmla="*/ 2871788 w 5132388"/>
                  <a:gd name="connsiteY22" fmla="*/ 4533900 h 8539957"/>
                  <a:gd name="connsiteX23" fmla="*/ 3176588 w 5132388"/>
                  <a:gd name="connsiteY23" fmla="*/ 4546600 h 8539957"/>
                  <a:gd name="connsiteX24" fmla="*/ 4129088 w 5132388"/>
                  <a:gd name="connsiteY24" fmla="*/ 4787900 h 8539957"/>
                  <a:gd name="connsiteX25" fmla="*/ 5081588 w 5132388"/>
                  <a:gd name="connsiteY25" fmla="*/ 5054600 h 8539957"/>
                  <a:gd name="connsiteX26" fmla="*/ 5132388 w 5132388"/>
                  <a:gd name="connsiteY26" fmla="*/ 4737100 h 8539957"/>
                  <a:gd name="connsiteX27" fmla="*/ 4192588 w 5132388"/>
                  <a:gd name="connsiteY27" fmla="*/ 4495800 h 8539957"/>
                  <a:gd name="connsiteX28" fmla="*/ 3544888 w 5132388"/>
                  <a:gd name="connsiteY28" fmla="*/ 4292600 h 8539957"/>
                  <a:gd name="connsiteX29" fmla="*/ 2922588 w 5132388"/>
                  <a:gd name="connsiteY29" fmla="*/ 4140200 h 8539957"/>
                  <a:gd name="connsiteX30" fmla="*/ 2363788 w 5132388"/>
                  <a:gd name="connsiteY30" fmla="*/ 4089400 h 8539957"/>
                  <a:gd name="connsiteX31" fmla="*/ 2084388 w 5132388"/>
                  <a:gd name="connsiteY31" fmla="*/ 4127500 h 8539957"/>
                  <a:gd name="connsiteX32" fmla="*/ 1601788 w 5132388"/>
                  <a:gd name="connsiteY32" fmla="*/ 4216400 h 8539957"/>
                  <a:gd name="connsiteX33" fmla="*/ 1220788 w 5132388"/>
                  <a:gd name="connsiteY33" fmla="*/ 4406900 h 8539957"/>
                  <a:gd name="connsiteX34" fmla="*/ 1020764 w 5132388"/>
                  <a:gd name="connsiteY34" fmla="*/ 4569618 h 8539957"/>
                  <a:gd name="connsiteX35" fmla="*/ 883445 w 5132388"/>
                  <a:gd name="connsiteY35" fmla="*/ 4696619 h 8539957"/>
                  <a:gd name="connsiteX36" fmla="*/ 697706 w 5132388"/>
                  <a:gd name="connsiteY36" fmla="*/ 4929981 h 8539957"/>
                  <a:gd name="connsiteX37" fmla="*/ 602456 w 5132388"/>
                  <a:gd name="connsiteY37" fmla="*/ 5057776 h 8539957"/>
                  <a:gd name="connsiteX38" fmla="*/ 517525 w 5132388"/>
                  <a:gd name="connsiteY38" fmla="*/ 5046663 h 8539957"/>
                  <a:gd name="connsiteX39" fmla="*/ 497682 w 5132388"/>
                  <a:gd name="connsiteY39" fmla="*/ 4993482 h 8539957"/>
                  <a:gd name="connsiteX40" fmla="*/ 552451 w 5132388"/>
                  <a:gd name="connsiteY40" fmla="*/ 4102100 h 8539957"/>
                  <a:gd name="connsiteX41" fmla="*/ 611188 w 5132388"/>
                  <a:gd name="connsiteY41" fmla="*/ 3213100 h 8539957"/>
                  <a:gd name="connsiteX42" fmla="*/ 649288 w 5132388"/>
                  <a:gd name="connsiteY42" fmla="*/ 2171700 h 8539957"/>
                  <a:gd name="connsiteX43" fmla="*/ 689769 w 5132388"/>
                  <a:gd name="connsiteY43" fmla="*/ 1026319 h 8539957"/>
                  <a:gd name="connsiteX44" fmla="*/ 734219 w 5132388"/>
                  <a:gd name="connsiteY44" fmla="*/ 12700 h 8539957"/>
                  <a:gd name="connsiteX45" fmla="*/ 366713 w 5132388"/>
                  <a:gd name="connsiteY45" fmla="*/ 0 h 8539957"/>
                  <a:gd name="connsiteX0" fmla="*/ 369095 w 5134770"/>
                  <a:gd name="connsiteY0" fmla="*/ 0 h 8521700"/>
                  <a:gd name="connsiteX1" fmla="*/ 358776 w 5134770"/>
                  <a:gd name="connsiteY1" fmla="*/ 230982 h 8521700"/>
                  <a:gd name="connsiteX2" fmla="*/ 356395 w 5134770"/>
                  <a:gd name="connsiteY2" fmla="*/ 1010443 h 8521700"/>
                  <a:gd name="connsiteX3" fmla="*/ 317501 w 5134770"/>
                  <a:gd name="connsiteY3" fmla="*/ 1861344 h 8521700"/>
                  <a:gd name="connsiteX4" fmla="*/ 289720 w 5134770"/>
                  <a:gd name="connsiteY4" fmla="*/ 2689225 h 8521700"/>
                  <a:gd name="connsiteX5" fmla="*/ 242095 w 5134770"/>
                  <a:gd name="connsiteY5" fmla="*/ 3659188 h 8521700"/>
                  <a:gd name="connsiteX6" fmla="*/ 112713 w 5134770"/>
                  <a:gd name="connsiteY6" fmla="*/ 5564982 h 8521700"/>
                  <a:gd name="connsiteX7" fmla="*/ 72233 w 5134770"/>
                  <a:gd name="connsiteY7" fmla="*/ 6535737 h 8521700"/>
                  <a:gd name="connsiteX8" fmla="*/ 38895 w 5134770"/>
                  <a:gd name="connsiteY8" fmla="*/ 7562056 h 8521700"/>
                  <a:gd name="connsiteX9" fmla="*/ 0 w 5134770"/>
                  <a:gd name="connsiteY9" fmla="*/ 8516145 h 8521700"/>
                  <a:gd name="connsiteX10" fmla="*/ 562770 w 5134770"/>
                  <a:gd name="connsiteY10" fmla="*/ 8521700 h 8521700"/>
                  <a:gd name="connsiteX11" fmla="*/ 565152 w 5134770"/>
                  <a:gd name="connsiteY11" fmla="*/ 7531100 h 8521700"/>
                  <a:gd name="connsiteX12" fmla="*/ 575470 w 5134770"/>
                  <a:gd name="connsiteY12" fmla="*/ 6972300 h 8521700"/>
                  <a:gd name="connsiteX13" fmla="*/ 603251 w 5134770"/>
                  <a:gd name="connsiteY13" fmla="*/ 6550819 h 8521700"/>
                  <a:gd name="connsiteX14" fmla="*/ 711201 w 5134770"/>
                  <a:gd name="connsiteY14" fmla="*/ 6030119 h 8521700"/>
                  <a:gd name="connsiteX15" fmla="*/ 842964 w 5134770"/>
                  <a:gd name="connsiteY15" fmla="*/ 5618956 h 8521700"/>
                  <a:gd name="connsiteX16" fmla="*/ 1032670 w 5134770"/>
                  <a:gd name="connsiteY16" fmla="*/ 5181600 h 8521700"/>
                  <a:gd name="connsiteX17" fmla="*/ 1185070 w 5134770"/>
                  <a:gd name="connsiteY17" fmla="*/ 5029200 h 8521700"/>
                  <a:gd name="connsiteX18" fmla="*/ 1426370 w 5134770"/>
                  <a:gd name="connsiteY18" fmla="*/ 4851400 h 8521700"/>
                  <a:gd name="connsiteX19" fmla="*/ 1680370 w 5134770"/>
                  <a:gd name="connsiteY19" fmla="*/ 4699000 h 8521700"/>
                  <a:gd name="connsiteX20" fmla="*/ 2035970 w 5134770"/>
                  <a:gd name="connsiteY20" fmla="*/ 4572000 h 8521700"/>
                  <a:gd name="connsiteX21" fmla="*/ 2518570 w 5134770"/>
                  <a:gd name="connsiteY21" fmla="*/ 4495800 h 8521700"/>
                  <a:gd name="connsiteX22" fmla="*/ 2874170 w 5134770"/>
                  <a:gd name="connsiteY22" fmla="*/ 4533900 h 8521700"/>
                  <a:gd name="connsiteX23" fmla="*/ 3178970 w 5134770"/>
                  <a:gd name="connsiteY23" fmla="*/ 4546600 h 8521700"/>
                  <a:gd name="connsiteX24" fmla="*/ 4131470 w 5134770"/>
                  <a:gd name="connsiteY24" fmla="*/ 4787900 h 8521700"/>
                  <a:gd name="connsiteX25" fmla="*/ 5083970 w 5134770"/>
                  <a:gd name="connsiteY25" fmla="*/ 5054600 h 8521700"/>
                  <a:gd name="connsiteX26" fmla="*/ 5134770 w 5134770"/>
                  <a:gd name="connsiteY26" fmla="*/ 4737100 h 8521700"/>
                  <a:gd name="connsiteX27" fmla="*/ 4194970 w 5134770"/>
                  <a:gd name="connsiteY27" fmla="*/ 4495800 h 8521700"/>
                  <a:gd name="connsiteX28" fmla="*/ 3547270 w 5134770"/>
                  <a:gd name="connsiteY28" fmla="*/ 4292600 h 8521700"/>
                  <a:gd name="connsiteX29" fmla="*/ 2924970 w 5134770"/>
                  <a:gd name="connsiteY29" fmla="*/ 4140200 h 8521700"/>
                  <a:gd name="connsiteX30" fmla="*/ 2366170 w 5134770"/>
                  <a:gd name="connsiteY30" fmla="*/ 4089400 h 8521700"/>
                  <a:gd name="connsiteX31" fmla="*/ 2086770 w 5134770"/>
                  <a:gd name="connsiteY31" fmla="*/ 4127500 h 8521700"/>
                  <a:gd name="connsiteX32" fmla="*/ 1604170 w 5134770"/>
                  <a:gd name="connsiteY32" fmla="*/ 4216400 h 8521700"/>
                  <a:gd name="connsiteX33" fmla="*/ 1223170 w 5134770"/>
                  <a:gd name="connsiteY33" fmla="*/ 4406900 h 8521700"/>
                  <a:gd name="connsiteX34" fmla="*/ 1023146 w 5134770"/>
                  <a:gd name="connsiteY34" fmla="*/ 4569618 h 8521700"/>
                  <a:gd name="connsiteX35" fmla="*/ 885827 w 5134770"/>
                  <a:gd name="connsiteY35" fmla="*/ 4696619 h 8521700"/>
                  <a:gd name="connsiteX36" fmla="*/ 700088 w 5134770"/>
                  <a:gd name="connsiteY36" fmla="*/ 4929981 h 8521700"/>
                  <a:gd name="connsiteX37" fmla="*/ 604838 w 5134770"/>
                  <a:gd name="connsiteY37" fmla="*/ 5057776 h 8521700"/>
                  <a:gd name="connsiteX38" fmla="*/ 519907 w 5134770"/>
                  <a:gd name="connsiteY38" fmla="*/ 5046663 h 8521700"/>
                  <a:gd name="connsiteX39" fmla="*/ 500064 w 5134770"/>
                  <a:gd name="connsiteY39" fmla="*/ 4993482 h 8521700"/>
                  <a:gd name="connsiteX40" fmla="*/ 554833 w 5134770"/>
                  <a:gd name="connsiteY40" fmla="*/ 4102100 h 8521700"/>
                  <a:gd name="connsiteX41" fmla="*/ 613570 w 5134770"/>
                  <a:gd name="connsiteY41" fmla="*/ 3213100 h 8521700"/>
                  <a:gd name="connsiteX42" fmla="*/ 651670 w 5134770"/>
                  <a:gd name="connsiteY42" fmla="*/ 2171700 h 8521700"/>
                  <a:gd name="connsiteX43" fmla="*/ 692151 w 5134770"/>
                  <a:gd name="connsiteY43" fmla="*/ 1026319 h 8521700"/>
                  <a:gd name="connsiteX44" fmla="*/ 736601 w 5134770"/>
                  <a:gd name="connsiteY44" fmla="*/ 12700 h 8521700"/>
                  <a:gd name="connsiteX45" fmla="*/ 369095 w 5134770"/>
                  <a:gd name="connsiteY45" fmla="*/ 0 h 8521700"/>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1032670 w 5134770"/>
                  <a:gd name="connsiteY16" fmla="*/ 5181600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2086770 w 5134770"/>
                  <a:gd name="connsiteY31" fmla="*/ 4127500 h 8524081"/>
                  <a:gd name="connsiteX32" fmla="*/ 1604170 w 5134770"/>
                  <a:gd name="connsiteY32" fmla="*/ 421640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70757 w 5134770"/>
                  <a:gd name="connsiteY16" fmla="*/ 529113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2086770 w 5134770"/>
                  <a:gd name="connsiteY31" fmla="*/ 4127500 h 8524081"/>
                  <a:gd name="connsiteX32" fmla="*/ 1604170 w 5134770"/>
                  <a:gd name="connsiteY32" fmla="*/ 421640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2086770 w 5134770"/>
                  <a:gd name="connsiteY31" fmla="*/ 4127500 h 8524081"/>
                  <a:gd name="connsiteX32" fmla="*/ 1604170 w 5134770"/>
                  <a:gd name="connsiteY32" fmla="*/ 421640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2086770 w 5134770"/>
                  <a:gd name="connsiteY31" fmla="*/ 4127500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35970 w 5134770"/>
                  <a:gd name="connsiteY20" fmla="*/ 4572000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366170 w 5134770"/>
                  <a:gd name="connsiteY30" fmla="*/ 4089400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518570 w 5134770"/>
                  <a:gd name="connsiteY21" fmla="*/ 4495800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404270 w 5134770"/>
                  <a:gd name="connsiteY30" fmla="*/ 4101306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0939 w 5134770"/>
                  <a:gd name="connsiteY21" fmla="*/ 4502944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404270 w 5134770"/>
                  <a:gd name="connsiteY30" fmla="*/ 4101306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33900 h 8524081"/>
                  <a:gd name="connsiteX23" fmla="*/ 3178970 w 5134770"/>
                  <a:gd name="connsiteY23" fmla="*/ 4546600 h 8524081"/>
                  <a:gd name="connsiteX24" fmla="*/ 4131470 w 5134770"/>
                  <a:gd name="connsiteY24" fmla="*/ 4787900 h 8524081"/>
                  <a:gd name="connsiteX25" fmla="*/ 5083970 w 5134770"/>
                  <a:gd name="connsiteY25" fmla="*/ 5054600 h 8524081"/>
                  <a:gd name="connsiteX26" fmla="*/ 5134770 w 5134770"/>
                  <a:gd name="connsiteY26" fmla="*/ 4737100 h 8524081"/>
                  <a:gd name="connsiteX27" fmla="*/ 4194970 w 5134770"/>
                  <a:gd name="connsiteY27" fmla="*/ 4495800 h 8524081"/>
                  <a:gd name="connsiteX28" fmla="*/ 3547270 w 5134770"/>
                  <a:gd name="connsiteY28" fmla="*/ 4292600 h 8524081"/>
                  <a:gd name="connsiteX29" fmla="*/ 2924970 w 5134770"/>
                  <a:gd name="connsiteY29" fmla="*/ 4140200 h 8524081"/>
                  <a:gd name="connsiteX30" fmla="*/ 2404270 w 5134770"/>
                  <a:gd name="connsiteY30" fmla="*/ 4101306 h 8524081"/>
                  <a:gd name="connsiteX31" fmla="*/ 1965326 w 5134770"/>
                  <a:gd name="connsiteY31" fmla="*/ 4125119 h 8524081"/>
                  <a:gd name="connsiteX32" fmla="*/ 1573214 w 5134770"/>
                  <a:gd name="connsiteY32" fmla="*/ 4235450 h 8524081"/>
                  <a:gd name="connsiteX33" fmla="*/ 1223170 w 5134770"/>
                  <a:gd name="connsiteY33" fmla="*/ 4406900 h 8524081"/>
                  <a:gd name="connsiteX34" fmla="*/ 1023146 w 5134770"/>
                  <a:gd name="connsiteY34" fmla="*/ 4569618 h 8524081"/>
                  <a:gd name="connsiteX35" fmla="*/ 885827 w 5134770"/>
                  <a:gd name="connsiteY35" fmla="*/ 4696619 h 8524081"/>
                  <a:gd name="connsiteX36" fmla="*/ 700088 w 5134770"/>
                  <a:gd name="connsiteY36" fmla="*/ 4929981 h 8524081"/>
                  <a:gd name="connsiteX37" fmla="*/ 604838 w 5134770"/>
                  <a:gd name="connsiteY37" fmla="*/ 5057776 h 8524081"/>
                  <a:gd name="connsiteX38" fmla="*/ 519907 w 5134770"/>
                  <a:gd name="connsiteY38" fmla="*/ 5046663 h 8524081"/>
                  <a:gd name="connsiteX39" fmla="*/ 500064 w 5134770"/>
                  <a:gd name="connsiteY39" fmla="*/ 4993482 h 8524081"/>
                  <a:gd name="connsiteX40" fmla="*/ 554833 w 5134770"/>
                  <a:gd name="connsiteY40" fmla="*/ 4102100 h 8524081"/>
                  <a:gd name="connsiteX41" fmla="*/ 613570 w 5134770"/>
                  <a:gd name="connsiteY41" fmla="*/ 3213100 h 8524081"/>
                  <a:gd name="connsiteX42" fmla="*/ 651670 w 5134770"/>
                  <a:gd name="connsiteY42" fmla="*/ 2171700 h 8524081"/>
                  <a:gd name="connsiteX43" fmla="*/ 692151 w 5134770"/>
                  <a:gd name="connsiteY43" fmla="*/ 1026319 h 8524081"/>
                  <a:gd name="connsiteX44" fmla="*/ 736601 w 5134770"/>
                  <a:gd name="connsiteY44" fmla="*/ 12700 h 8524081"/>
                  <a:gd name="connsiteX45" fmla="*/ 369095 w 5134770"/>
                  <a:gd name="connsiteY45"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33900 h 8524081"/>
                  <a:gd name="connsiteX23" fmla="*/ 2877345 w 5134770"/>
                  <a:gd name="connsiteY23" fmla="*/ 4521201 h 8524081"/>
                  <a:gd name="connsiteX24" fmla="*/ 3178970 w 5134770"/>
                  <a:gd name="connsiteY24" fmla="*/ 4546600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7345 w 5134770"/>
                  <a:gd name="connsiteY23" fmla="*/ 4521201 h 8524081"/>
                  <a:gd name="connsiteX24" fmla="*/ 3178970 w 5134770"/>
                  <a:gd name="connsiteY24" fmla="*/ 4546600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9726 w 5134770"/>
                  <a:gd name="connsiteY23" fmla="*/ 4509294 h 8524081"/>
                  <a:gd name="connsiteX24" fmla="*/ 3178970 w 5134770"/>
                  <a:gd name="connsiteY24" fmla="*/ 4546600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78970 w 5134770"/>
                  <a:gd name="connsiteY24" fmla="*/ 4546600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7270 w 5134770"/>
                  <a:gd name="connsiteY29" fmla="*/ 4292600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4970 w 5134770"/>
                  <a:gd name="connsiteY28" fmla="*/ 4495800 h 8524081"/>
                  <a:gd name="connsiteX29" fmla="*/ 3542507 w 5134770"/>
                  <a:gd name="connsiteY29" fmla="*/ 4304506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31470 w 5134770"/>
                  <a:gd name="connsiteY25" fmla="*/ 4787900 h 8524081"/>
                  <a:gd name="connsiteX26" fmla="*/ 5083970 w 5134770"/>
                  <a:gd name="connsiteY26" fmla="*/ 5054600 h 8524081"/>
                  <a:gd name="connsiteX27" fmla="*/ 5134770 w 5134770"/>
                  <a:gd name="connsiteY27" fmla="*/ 4737100 h 8524081"/>
                  <a:gd name="connsiteX28" fmla="*/ 4197352 w 5134770"/>
                  <a:gd name="connsiteY28" fmla="*/ 4488656 h 8524081"/>
                  <a:gd name="connsiteX29" fmla="*/ 3542507 w 5134770"/>
                  <a:gd name="connsiteY29" fmla="*/ 4304506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02895 w 5134770"/>
                  <a:gd name="connsiteY25" fmla="*/ 4792663 h 8524081"/>
                  <a:gd name="connsiteX26" fmla="*/ 5083970 w 5134770"/>
                  <a:gd name="connsiteY26" fmla="*/ 5054600 h 8524081"/>
                  <a:gd name="connsiteX27" fmla="*/ 5134770 w 5134770"/>
                  <a:gd name="connsiteY27" fmla="*/ 4737100 h 8524081"/>
                  <a:gd name="connsiteX28" fmla="*/ 4197352 w 5134770"/>
                  <a:gd name="connsiteY28" fmla="*/ 4488656 h 8524081"/>
                  <a:gd name="connsiteX29" fmla="*/ 3542507 w 5134770"/>
                  <a:gd name="connsiteY29" fmla="*/ 4304506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 name="connsiteX0" fmla="*/ 369095 w 5134770"/>
                  <a:gd name="connsiteY0" fmla="*/ 0 h 8524081"/>
                  <a:gd name="connsiteX1" fmla="*/ 358776 w 5134770"/>
                  <a:gd name="connsiteY1" fmla="*/ 230982 h 8524081"/>
                  <a:gd name="connsiteX2" fmla="*/ 356395 w 5134770"/>
                  <a:gd name="connsiteY2" fmla="*/ 1010443 h 8524081"/>
                  <a:gd name="connsiteX3" fmla="*/ 317501 w 5134770"/>
                  <a:gd name="connsiteY3" fmla="*/ 1861344 h 8524081"/>
                  <a:gd name="connsiteX4" fmla="*/ 289720 w 5134770"/>
                  <a:gd name="connsiteY4" fmla="*/ 2689225 h 8524081"/>
                  <a:gd name="connsiteX5" fmla="*/ 242095 w 5134770"/>
                  <a:gd name="connsiteY5" fmla="*/ 3659188 h 8524081"/>
                  <a:gd name="connsiteX6" fmla="*/ 112713 w 5134770"/>
                  <a:gd name="connsiteY6" fmla="*/ 5564982 h 8524081"/>
                  <a:gd name="connsiteX7" fmla="*/ 72233 w 5134770"/>
                  <a:gd name="connsiteY7" fmla="*/ 6535737 h 8524081"/>
                  <a:gd name="connsiteX8" fmla="*/ 38895 w 5134770"/>
                  <a:gd name="connsiteY8" fmla="*/ 7562056 h 8524081"/>
                  <a:gd name="connsiteX9" fmla="*/ 0 w 5134770"/>
                  <a:gd name="connsiteY9" fmla="*/ 8516145 h 8524081"/>
                  <a:gd name="connsiteX10" fmla="*/ 567533 w 5134770"/>
                  <a:gd name="connsiteY10" fmla="*/ 8524081 h 8524081"/>
                  <a:gd name="connsiteX11" fmla="*/ 565152 w 5134770"/>
                  <a:gd name="connsiteY11" fmla="*/ 7531100 h 8524081"/>
                  <a:gd name="connsiteX12" fmla="*/ 575470 w 5134770"/>
                  <a:gd name="connsiteY12" fmla="*/ 6972300 h 8524081"/>
                  <a:gd name="connsiteX13" fmla="*/ 603251 w 5134770"/>
                  <a:gd name="connsiteY13" fmla="*/ 6550819 h 8524081"/>
                  <a:gd name="connsiteX14" fmla="*/ 711201 w 5134770"/>
                  <a:gd name="connsiteY14" fmla="*/ 6030119 h 8524081"/>
                  <a:gd name="connsiteX15" fmla="*/ 842964 w 5134770"/>
                  <a:gd name="connsiteY15" fmla="*/ 5618956 h 8524081"/>
                  <a:gd name="connsiteX16" fmla="*/ 989807 w 5134770"/>
                  <a:gd name="connsiteY16" fmla="*/ 5272088 h 8524081"/>
                  <a:gd name="connsiteX17" fmla="*/ 1185070 w 5134770"/>
                  <a:gd name="connsiteY17" fmla="*/ 5029200 h 8524081"/>
                  <a:gd name="connsiteX18" fmla="*/ 1426370 w 5134770"/>
                  <a:gd name="connsiteY18" fmla="*/ 4851400 h 8524081"/>
                  <a:gd name="connsiteX19" fmla="*/ 1680370 w 5134770"/>
                  <a:gd name="connsiteY19" fmla="*/ 4699000 h 8524081"/>
                  <a:gd name="connsiteX20" fmla="*/ 2021682 w 5134770"/>
                  <a:gd name="connsiteY20" fmla="*/ 4569619 h 8524081"/>
                  <a:gd name="connsiteX21" fmla="*/ 2423320 w 5134770"/>
                  <a:gd name="connsiteY21" fmla="*/ 4507706 h 8524081"/>
                  <a:gd name="connsiteX22" fmla="*/ 2874170 w 5134770"/>
                  <a:gd name="connsiteY22" fmla="*/ 4514850 h 8524081"/>
                  <a:gd name="connsiteX23" fmla="*/ 2872583 w 5134770"/>
                  <a:gd name="connsiteY23" fmla="*/ 4514057 h 8524081"/>
                  <a:gd name="connsiteX24" fmla="*/ 3183732 w 5134770"/>
                  <a:gd name="connsiteY24" fmla="*/ 4568031 h 8524081"/>
                  <a:gd name="connsiteX25" fmla="*/ 4102895 w 5134770"/>
                  <a:gd name="connsiteY25" fmla="*/ 4792663 h 8524081"/>
                  <a:gd name="connsiteX26" fmla="*/ 5057777 w 5134770"/>
                  <a:gd name="connsiteY26" fmla="*/ 5061744 h 8524081"/>
                  <a:gd name="connsiteX27" fmla="*/ 5134770 w 5134770"/>
                  <a:gd name="connsiteY27" fmla="*/ 4737100 h 8524081"/>
                  <a:gd name="connsiteX28" fmla="*/ 4197352 w 5134770"/>
                  <a:gd name="connsiteY28" fmla="*/ 4488656 h 8524081"/>
                  <a:gd name="connsiteX29" fmla="*/ 3542507 w 5134770"/>
                  <a:gd name="connsiteY29" fmla="*/ 4304506 h 8524081"/>
                  <a:gd name="connsiteX30" fmla="*/ 2924970 w 5134770"/>
                  <a:gd name="connsiteY30" fmla="*/ 4140200 h 8524081"/>
                  <a:gd name="connsiteX31" fmla="*/ 2404270 w 5134770"/>
                  <a:gd name="connsiteY31" fmla="*/ 4101306 h 8524081"/>
                  <a:gd name="connsiteX32" fmla="*/ 1965326 w 5134770"/>
                  <a:gd name="connsiteY32" fmla="*/ 4125119 h 8524081"/>
                  <a:gd name="connsiteX33" fmla="*/ 1573214 w 5134770"/>
                  <a:gd name="connsiteY33" fmla="*/ 4235450 h 8524081"/>
                  <a:gd name="connsiteX34" fmla="*/ 1223170 w 5134770"/>
                  <a:gd name="connsiteY34" fmla="*/ 4406900 h 8524081"/>
                  <a:gd name="connsiteX35" fmla="*/ 1023146 w 5134770"/>
                  <a:gd name="connsiteY35" fmla="*/ 4569618 h 8524081"/>
                  <a:gd name="connsiteX36" fmla="*/ 885827 w 5134770"/>
                  <a:gd name="connsiteY36" fmla="*/ 4696619 h 8524081"/>
                  <a:gd name="connsiteX37" fmla="*/ 700088 w 5134770"/>
                  <a:gd name="connsiteY37" fmla="*/ 4929981 h 8524081"/>
                  <a:gd name="connsiteX38" fmla="*/ 604838 w 5134770"/>
                  <a:gd name="connsiteY38" fmla="*/ 5057776 h 8524081"/>
                  <a:gd name="connsiteX39" fmla="*/ 519907 w 5134770"/>
                  <a:gd name="connsiteY39" fmla="*/ 5046663 h 8524081"/>
                  <a:gd name="connsiteX40" fmla="*/ 500064 w 5134770"/>
                  <a:gd name="connsiteY40" fmla="*/ 4993482 h 8524081"/>
                  <a:gd name="connsiteX41" fmla="*/ 554833 w 5134770"/>
                  <a:gd name="connsiteY41" fmla="*/ 4102100 h 8524081"/>
                  <a:gd name="connsiteX42" fmla="*/ 613570 w 5134770"/>
                  <a:gd name="connsiteY42" fmla="*/ 3213100 h 8524081"/>
                  <a:gd name="connsiteX43" fmla="*/ 651670 w 5134770"/>
                  <a:gd name="connsiteY43" fmla="*/ 2171700 h 8524081"/>
                  <a:gd name="connsiteX44" fmla="*/ 692151 w 5134770"/>
                  <a:gd name="connsiteY44" fmla="*/ 1026319 h 8524081"/>
                  <a:gd name="connsiteX45" fmla="*/ 736601 w 5134770"/>
                  <a:gd name="connsiteY45" fmla="*/ 12700 h 8524081"/>
                  <a:gd name="connsiteX46" fmla="*/ 369095 w 5134770"/>
                  <a:gd name="connsiteY46" fmla="*/ 0 h 852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34770" h="8524081">
                    <a:moveTo>
                      <a:pt x="369095" y="0"/>
                    </a:moveTo>
                    <a:cubicBezTo>
                      <a:pt x="368830" y="76994"/>
                      <a:pt x="359041" y="153988"/>
                      <a:pt x="358776" y="230982"/>
                    </a:cubicBezTo>
                    <a:cubicBezTo>
                      <a:pt x="357982" y="490802"/>
                      <a:pt x="357189" y="750623"/>
                      <a:pt x="356395" y="1010443"/>
                    </a:cubicBezTo>
                    <a:cubicBezTo>
                      <a:pt x="341843" y="1293283"/>
                      <a:pt x="332053" y="1578504"/>
                      <a:pt x="317501" y="1861344"/>
                    </a:cubicBezTo>
                    <a:lnTo>
                      <a:pt x="289720" y="2689225"/>
                    </a:lnTo>
                    <a:cubicBezTo>
                      <a:pt x="273051" y="3057789"/>
                      <a:pt x="258763" y="3314437"/>
                      <a:pt x="242095" y="3659188"/>
                    </a:cubicBezTo>
                    <a:cubicBezTo>
                      <a:pt x="198968" y="4294453"/>
                      <a:pt x="124883" y="4834467"/>
                      <a:pt x="112713" y="5564982"/>
                    </a:cubicBezTo>
                    <a:cubicBezTo>
                      <a:pt x="107951" y="5903649"/>
                      <a:pt x="84536" y="6202891"/>
                      <a:pt x="72233" y="6535737"/>
                    </a:cubicBezTo>
                    <a:cubicBezTo>
                      <a:pt x="59930" y="6868583"/>
                      <a:pt x="38895" y="7231856"/>
                      <a:pt x="38895" y="7562056"/>
                    </a:cubicBezTo>
                    <a:cubicBezTo>
                      <a:pt x="26724" y="7888023"/>
                      <a:pt x="5027" y="8190178"/>
                      <a:pt x="0" y="8516145"/>
                    </a:cubicBezTo>
                    <a:lnTo>
                      <a:pt x="567533" y="8524081"/>
                    </a:lnTo>
                    <a:cubicBezTo>
                      <a:pt x="566739" y="8193087"/>
                      <a:pt x="565946" y="7862094"/>
                      <a:pt x="565152" y="7531100"/>
                    </a:cubicBezTo>
                    <a:cubicBezTo>
                      <a:pt x="564623" y="7344833"/>
                      <a:pt x="575999" y="7158567"/>
                      <a:pt x="575470" y="6972300"/>
                    </a:cubicBezTo>
                    <a:lnTo>
                      <a:pt x="603251" y="6550819"/>
                    </a:lnTo>
                    <a:lnTo>
                      <a:pt x="711201" y="6030119"/>
                    </a:lnTo>
                    <a:lnTo>
                      <a:pt x="842964" y="5618956"/>
                    </a:lnTo>
                    <a:lnTo>
                      <a:pt x="989807" y="5272088"/>
                    </a:lnTo>
                    <a:lnTo>
                      <a:pt x="1185070" y="5029200"/>
                    </a:lnTo>
                    <a:lnTo>
                      <a:pt x="1426370" y="4851400"/>
                    </a:lnTo>
                    <a:lnTo>
                      <a:pt x="1680370" y="4699000"/>
                    </a:lnTo>
                    <a:lnTo>
                      <a:pt x="2021682" y="4569619"/>
                    </a:lnTo>
                    <a:lnTo>
                      <a:pt x="2423320" y="4507706"/>
                    </a:lnTo>
                    <a:lnTo>
                      <a:pt x="2874170" y="4514850"/>
                    </a:lnTo>
                    <a:cubicBezTo>
                      <a:pt x="2878403" y="4514586"/>
                      <a:pt x="2868350" y="4514321"/>
                      <a:pt x="2872583" y="4514057"/>
                    </a:cubicBezTo>
                    <a:lnTo>
                      <a:pt x="3183732" y="4568031"/>
                    </a:lnTo>
                    <a:lnTo>
                      <a:pt x="4102895" y="4792663"/>
                    </a:lnTo>
                    <a:lnTo>
                      <a:pt x="5057777" y="5061744"/>
                    </a:lnTo>
                    <a:lnTo>
                      <a:pt x="5134770" y="4737100"/>
                    </a:lnTo>
                    <a:lnTo>
                      <a:pt x="4197352" y="4488656"/>
                    </a:lnTo>
                    <a:lnTo>
                      <a:pt x="3542507" y="4304506"/>
                    </a:lnTo>
                    <a:lnTo>
                      <a:pt x="2924970" y="4140200"/>
                    </a:lnTo>
                    <a:lnTo>
                      <a:pt x="2404270" y="4101306"/>
                    </a:lnTo>
                    <a:lnTo>
                      <a:pt x="1965326" y="4125119"/>
                    </a:lnTo>
                    <a:lnTo>
                      <a:pt x="1573214" y="4235450"/>
                    </a:lnTo>
                    <a:lnTo>
                      <a:pt x="1223170" y="4406900"/>
                    </a:lnTo>
                    <a:lnTo>
                      <a:pt x="1023146" y="4569618"/>
                    </a:lnTo>
                    <a:lnTo>
                      <a:pt x="885827" y="4696619"/>
                    </a:lnTo>
                    <a:lnTo>
                      <a:pt x="700088" y="4929981"/>
                    </a:lnTo>
                    <a:lnTo>
                      <a:pt x="604838" y="5057776"/>
                    </a:lnTo>
                    <a:lnTo>
                      <a:pt x="519907" y="5046663"/>
                    </a:lnTo>
                    <a:lnTo>
                      <a:pt x="500064" y="4993482"/>
                    </a:lnTo>
                    <a:lnTo>
                      <a:pt x="554833" y="4102100"/>
                    </a:lnTo>
                    <a:cubicBezTo>
                      <a:pt x="572030" y="3803386"/>
                      <a:pt x="593991" y="3509433"/>
                      <a:pt x="613570" y="3213100"/>
                    </a:cubicBezTo>
                    <a:lnTo>
                      <a:pt x="651670" y="2171700"/>
                    </a:lnTo>
                    <a:lnTo>
                      <a:pt x="692151" y="1026319"/>
                    </a:lnTo>
                    <a:lnTo>
                      <a:pt x="736601" y="12700"/>
                    </a:lnTo>
                    <a:lnTo>
                      <a:pt x="369095" y="0"/>
                    </a:lnTo>
                    <a:close/>
                  </a:path>
                </a:pathLst>
              </a:cu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Text Box 31"/>
            <p:cNvSpPr txBox="1">
              <a:spLocks noChangeArrowheads="1"/>
            </p:cNvSpPr>
            <p:nvPr/>
          </p:nvSpPr>
          <p:spPr bwMode="auto">
            <a:xfrm>
              <a:off x="11222152" y="-1334700"/>
              <a:ext cx="4005131" cy="954561"/>
            </a:xfrm>
            <a:prstGeom prst="rect">
              <a:avLst/>
            </a:prstGeom>
            <a:noFill/>
            <a:ln w="9525">
              <a:noFill/>
              <a:miter lim="800000"/>
              <a:headEnd/>
              <a:tailEnd/>
            </a:ln>
          </p:spPr>
          <p:txBody>
            <a:bodyPr vert="horz" wrap="square"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吹田高架橋</a:t>
              </a:r>
              <a:endParaRPr lang="en-US" altLang="ja-JP" sz="12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sp>
        <p:nvSpPr>
          <p:cNvPr id="21"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22" name="タイトル 1"/>
          <p:cNvSpPr txBox="1">
            <a:spLocks/>
          </p:cNvSpPr>
          <p:nvPr/>
        </p:nvSpPr>
        <p:spPr>
          <a:xfrm>
            <a:off x="230832" y="238054"/>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６</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更新判定フローの閾値の検討</a:t>
            </a:r>
            <a:endParaRPr lang="en-US" altLang="ja-JP" sz="28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７</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鋼橋（疲労）グループの代表橋梁抽出</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a:latin typeface="HGSｺﾞｼｯｸM" panose="020B0600000000000000" pitchFamily="50" charset="-128"/>
                <a:ea typeface="HGSｺﾞｼｯｸM" panose="020B0600000000000000" pitchFamily="50" charset="-128"/>
              </a:rPr>
              <a:t>2</a:t>
            </a:r>
            <a:r>
              <a:rPr lang="en-US" altLang="ja-JP" sz="2400" dirty="0" smtClean="0">
                <a:latin typeface="HGSｺﾞｼｯｸM" panose="020B0600000000000000" pitchFamily="50" charset="-128"/>
                <a:ea typeface="HGSｺﾞｼｯｸM" panose="020B0600000000000000" pitchFamily="50" charset="-128"/>
              </a:rPr>
              <a:t>/2</a:t>
            </a:r>
            <a:r>
              <a:rPr lang="ja-JP" altLang="en-US" sz="2400" dirty="0">
                <a:latin typeface="HGSｺﾞｼｯｸM" panose="020B0600000000000000" pitchFamily="50" charset="-128"/>
                <a:ea typeface="HGSｺﾞｼｯｸM" panose="020B0600000000000000" pitchFamily="50" charset="-128"/>
              </a:rPr>
              <a:t>）</a:t>
            </a:r>
          </a:p>
        </p:txBody>
      </p:sp>
    </p:spTree>
    <p:extLst>
      <p:ext uri="{BB962C8B-B14F-4D97-AF65-F5344CB8AC3E}">
        <p14:creationId xmlns:p14="http://schemas.microsoft.com/office/powerpoint/2010/main" val="1798296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dirty="0"/>
          </a:p>
        </p:txBody>
      </p:sp>
      <p:sp>
        <p:nvSpPr>
          <p:cNvPr id="6" name="タイトル 1"/>
          <p:cNvSpPr txBox="1">
            <a:spLocks/>
          </p:cNvSpPr>
          <p:nvPr/>
        </p:nvSpPr>
        <p:spPr>
          <a:xfrm>
            <a:off x="230832" y="238054"/>
            <a:ext cx="8716202" cy="914400"/>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000" dirty="0">
                <a:latin typeface="HGSｺﾞｼｯｸM" panose="020B0600000000000000" pitchFamily="50" charset="-128"/>
                <a:ea typeface="HGSｺﾞｼｯｸM" panose="020B0600000000000000" pitchFamily="50" charset="-128"/>
              </a:rPr>
              <a:t>６</a:t>
            </a:r>
            <a:r>
              <a:rPr lang="en-US" altLang="ja-JP" sz="3000" dirty="0" smtClean="0">
                <a:latin typeface="HGSｺﾞｼｯｸM" panose="020B0600000000000000" pitchFamily="50" charset="-128"/>
                <a:ea typeface="HGSｺﾞｼｯｸM" panose="020B0600000000000000" pitchFamily="50" charset="-128"/>
              </a:rPr>
              <a:t>.</a:t>
            </a:r>
            <a:r>
              <a:rPr lang="ja-JP" altLang="en-US" sz="3000" dirty="0">
                <a:latin typeface="HGSｺﾞｼｯｸM" panose="020B0600000000000000" pitchFamily="50" charset="-128"/>
                <a:ea typeface="HGSｺﾞｼｯｸM" panose="020B0600000000000000" pitchFamily="50" charset="-128"/>
              </a:rPr>
              <a:t>更新判定フローの閾値の検討</a:t>
            </a:r>
            <a:endParaRPr lang="en-US" altLang="ja-JP" sz="3000" dirty="0">
              <a:latin typeface="HGSｺﾞｼｯｸM" panose="020B0600000000000000" pitchFamily="50" charset="-128"/>
              <a:ea typeface="HGSｺﾞｼｯｸM" panose="020B0600000000000000" pitchFamily="50" charset="-128"/>
            </a:endParaRPr>
          </a:p>
          <a:p>
            <a:r>
              <a:rPr lang="ja-JP" altLang="en-US" sz="3000" dirty="0">
                <a:latin typeface="HGSｺﾞｼｯｸM" panose="020B0600000000000000" pitchFamily="50" charset="-128"/>
                <a:ea typeface="HGSｺﾞｼｯｸM" panose="020B0600000000000000" pitchFamily="50" charset="-128"/>
              </a:rPr>
              <a:t>　</a:t>
            </a:r>
            <a:r>
              <a:rPr lang="ja-JP" altLang="en-US" sz="2400" dirty="0">
                <a:solidFill>
                  <a:schemeClr val="tx1"/>
                </a:solidFill>
                <a:latin typeface="HGSｺﾞｼｯｸM" panose="020B0600000000000000" pitchFamily="50" charset="-128"/>
                <a:ea typeface="HGSｺﾞｼｯｸM" panose="020B0600000000000000" pitchFamily="50" charset="-128"/>
              </a:rPr>
              <a:t>８</a:t>
            </a:r>
            <a:r>
              <a:rPr lang="ja-JP" altLang="en-US" sz="2400" dirty="0" smtClean="0">
                <a:solidFill>
                  <a:schemeClr val="tx1"/>
                </a:solidFill>
                <a:latin typeface="HGSｺﾞｼｯｸM" panose="020B0600000000000000" pitchFamily="50" charset="-128"/>
                <a:ea typeface="HGSｺﾞｼｯｸM" panose="020B0600000000000000" pitchFamily="50" charset="-128"/>
              </a:rPr>
              <a:t>）小規模・高齢</a:t>
            </a:r>
            <a:r>
              <a:rPr lang="ja-JP" altLang="en-US" sz="2400" dirty="0">
                <a:solidFill>
                  <a:schemeClr val="tx1"/>
                </a:solidFill>
                <a:latin typeface="HGSｺﾞｼｯｸM" panose="020B0600000000000000" pitchFamily="50" charset="-128"/>
                <a:ea typeface="HGSｺﾞｼｯｸM" panose="020B0600000000000000" pitchFamily="50" charset="-128"/>
              </a:rPr>
              <a:t>橋の代表橋梁抽出</a:t>
            </a:r>
          </a:p>
        </p:txBody>
      </p:sp>
      <p:sp>
        <p:nvSpPr>
          <p:cNvPr id="7" name="正方形/長方形 6"/>
          <p:cNvSpPr/>
          <p:nvPr/>
        </p:nvSpPr>
        <p:spPr>
          <a:xfrm>
            <a:off x="594008" y="1540763"/>
            <a:ext cx="8442488" cy="101566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「建設後経過</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80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年以上の高齢橋」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「大型交通量が</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1000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台</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日以上」</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「橋長</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10m</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以上」の橋梁から抽出すると以下の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橋が抽出される。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健全度</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以下かつ単純桁の小規模橋梁を選択する。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953164361"/>
              </p:ext>
            </p:extLst>
          </p:nvPr>
        </p:nvGraphicFramePr>
        <p:xfrm>
          <a:off x="857696" y="2599401"/>
          <a:ext cx="7795568" cy="3271722"/>
        </p:xfrm>
        <a:graphic>
          <a:graphicData uri="http://schemas.openxmlformats.org/drawingml/2006/table">
            <a:tbl>
              <a:tblPr firstRow="1" bandRow="1">
                <a:tableStyleId>{5C22544A-7EE6-4342-B048-85BDC9FD1C3A}</a:tableStyleId>
              </a:tblPr>
              <a:tblGrid>
                <a:gridCol w="964841">
                  <a:extLst>
                    <a:ext uri="{9D8B030D-6E8A-4147-A177-3AD203B41FA5}">
                      <a16:colId xmlns="" xmlns:a16="http://schemas.microsoft.com/office/drawing/2014/main" val="20000"/>
                    </a:ext>
                  </a:extLst>
                </a:gridCol>
                <a:gridCol w="607784">
                  <a:extLst>
                    <a:ext uri="{9D8B030D-6E8A-4147-A177-3AD203B41FA5}">
                      <a16:colId xmlns="" xmlns:a16="http://schemas.microsoft.com/office/drawing/2014/main" val="20001"/>
                    </a:ext>
                  </a:extLst>
                </a:gridCol>
                <a:gridCol w="489602">
                  <a:extLst>
                    <a:ext uri="{9D8B030D-6E8A-4147-A177-3AD203B41FA5}">
                      <a16:colId xmlns="" xmlns:a16="http://schemas.microsoft.com/office/drawing/2014/main" val="20002"/>
                    </a:ext>
                  </a:extLst>
                </a:gridCol>
                <a:gridCol w="489602">
                  <a:extLst>
                    <a:ext uri="{9D8B030D-6E8A-4147-A177-3AD203B41FA5}">
                      <a16:colId xmlns="" xmlns:a16="http://schemas.microsoft.com/office/drawing/2014/main" val="20003"/>
                    </a:ext>
                  </a:extLst>
                </a:gridCol>
                <a:gridCol w="489602">
                  <a:extLst>
                    <a:ext uri="{9D8B030D-6E8A-4147-A177-3AD203B41FA5}">
                      <a16:colId xmlns="" xmlns:a16="http://schemas.microsoft.com/office/drawing/2014/main" val="20004"/>
                    </a:ext>
                  </a:extLst>
                </a:gridCol>
                <a:gridCol w="557135">
                  <a:extLst>
                    <a:ext uri="{9D8B030D-6E8A-4147-A177-3AD203B41FA5}">
                      <a16:colId xmlns="" xmlns:a16="http://schemas.microsoft.com/office/drawing/2014/main" val="20005"/>
                    </a:ext>
                  </a:extLst>
                </a:gridCol>
                <a:gridCol w="945440">
                  <a:extLst>
                    <a:ext uri="{9D8B030D-6E8A-4147-A177-3AD203B41FA5}">
                      <a16:colId xmlns="" xmlns:a16="http://schemas.microsoft.com/office/drawing/2014/main" val="20006"/>
                    </a:ext>
                  </a:extLst>
                </a:gridCol>
                <a:gridCol w="540251">
                  <a:extLst>
                    <a:ext uri="{9D8B030D-6E8A-4147-A177-3AD203B41FA5}">
                      <a16:colId xmlns="" xmlns:a16="http://schemas.microsoft.com/office/drawing/2014/main" val="20007"/>
                    </a:ext>
                  </a:extLst>
                </a:gridCol>
                <a:gridCol w="986057">
                  <a:extLst>
                    <a:ext uri="{9D8B030D-6E8A-4147-A177-3AD203B41FA5}">
                      <a16:colId xmlns="" xmlns:a16="http://schemas.microsoft.com/office/drawing/2014/main" val="20008"/>
                    </a:ext>
                  </a:extLst>
                </a:gridCol>
                <a:gridCol w="531974">
                  <a:extLst>
                    <a:ext uri="{9D8B030D-6E8A-4147-A177-3AD203B41FA5}">
                      <a16:colId xmlns="" xmlns:a16="http://schemas.microsoft.com/office/drawing/2014/main" val="20009"/>
                    </a:ext>
                  </a:extLst>
                </a:gridCol>
                <a:gridCol w="596640">
                  <a:extLst>
                    <a:ext uri="{9D8B030D-6E8A-4147-A177-3AD203B41FA5}">
                      <a16:colId xmlns="" xmlns:a16="http://schemas.microsoft.com/office/drawing/2014/main" val="20010"/>
                    </a:ext>
                  </a:extLst>
                </a:gridCol>
                <a:gridCol w="596640">
                  <a:extLst>
                    <a:ext uri="{9D8B030D-6E8A-4147-A177-3AD203B41FA5}">
                      <a16:colId xmlns="" xmlns:a16="http://schemas.microsoft.com/office/drawing/2014/main" val="20011"/>
                    </a:ext>
                  </a:extLst>
                </a:gridCol>
              </a:tblGrid>
              <a:tr h="349454">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路線名称</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橋梁名称</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橋種</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経過年</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橋長</a:t>
                      </a:r>
                    </a:p>
                  </a:txBody>
                  <a:tcPr marL="6601" marR="66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径間数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zh-TW" altLang="en-US" sz="1050" u="none" strike="noStrike" kern="1200" dirty="0">
                          <a:solidFill>
                            <a:schemeClr val="tx1"/>
                          </a:solidFill>
                          <a:effectLst/>
                          <a:latin typeface="+mn-ea"/>
                          <a:ea typeface="+mn-ea"/>
                          <a:cs typeface="+mn-cs"/>
                        </a:rPr>
                        <a:t>大型車交通量</a:t>
                      </a:r>
                      <a:endParaRPr kumimoji="1" lang="en-US" altLang="zh-TW" sz="1050" u="none" strike="noStrike" kern="1200" dirty="0">
                        <a:solidFill>
                          <a:schemeClr val="tx1"/>
                        </a:solidFill>
                        <a:effectLst/>
                        <a:latin typeface="+mn-ea"/>
                        <a:ea typeface="+mn-ea"/>
                        <a:cs typeface="+mn-cs"/>
                      </a:endParaRPr>
                    </a:p>
                    <a:p>
                      <a:pPr marL="0" algn="ctr" rtl="0" eaLnBrk="1" fontAlgn="ctr" latinLnBrk="0" hangingPunct="1"/>
                      <a:r>
                        <a:rPr kumimoji="1" lang="zh-TW" altLang="en-US" sz="1050" u="none" strike="noStrike" kern="1200" dirty="0">
                          <a:solidFill>
                            <a:schemeClr val="tx1"/>
                          </a:solidFill>
                          <a:effectLst/>
                          <a:latin typeface="+mn-ea"/>
                          <a:ea typeface="+mn-ea"/>
                          <a:cs typeface="+mn-cs"/>
                        </a:rPr>
                        <a:t>（台</a:t>
                      </a:r>
                      <a:r>
                        <a:rPr kumimoji="1" lang="en-US" altLang="zh-TW" sz="1050" u="none" strike="noStrike" kern="1200" dirty="0">
                          <a:solidFill>
                            <a:schemeClr val="tx1"/>
                          </a:solidFill>
                          <a:effectLst/>
                          <a:latin typeface="+mn-ea"/>
                          <a:ea typeface="+mn-ea"/>
                          <a:cs typeface="+mn-cs"/>
                        </a:rPr>
                        <a:t>/</a:t>
                      </a:r>
                      <a:r>
                        <a:rPr kumimoji="1" lang="zh-TW" altLang="en-US" sz="1050" u="none" strike="noStrike" kern="1200" dirty="0">
                          <a:solidFill>
                            <a:schemeClr val="tx1"/>
                          </a:solidFill>
                          <a:effectLst/>
                          <a:latin typeface="+mn-ea"/>
                          <a:ea typeface="+mn-ea"/>
                          <a:cs typeface="+mn-cs"/>
                        </a:rPr>
                        <a:t>日）</a:t>
                      </a:r>
                      <a:endParaRPr kumimoji="1" lang="ja-JP" altLang="en-US" sz="1050" u="none" strike="noStrike" kern="1200" dirty="0">
                        <a:solidFill>
                          <a:schemeClr val="tx1"/>
                        </a:solidFill>
                        <a:effectLst/>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健全度</a:t>
                      </a:r>
                      <a:endParaRPr kumimoji="1" lang="en-US" altLang="ja-JP" sz="1050" u="none" strike="noStrike" kern="1200" dirty="0">
                        <a:solidFill>
                          <a:schemeClr val="tx1"/>
                        </a:solidFill>
                        <a:effectLst/>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en-US" altLang="ja-JP" sz="1050" u="none" strike="noStrike" kern="1200" dirty="0">
                          <a:solidFill>
                            <a:schemeClr val="tx1"/>
                          </a:solidFill>
                          <a:effectLst/>
                          <a:latin typeface="+mn-ea"/>
                          <a:ea typeface="+mn-ea"/>
                          <a:cs typeface="+mn-cs"/>
                        </a:rPr>
                        <a:t>25</a:t>
                      </a:r>
                      <a:r>
                        <a:rPr kumimoji="1" lang="ja-JP" altLang="en-US" sz="1050" u="none" strike="noStrike" kern="1200" dirty="0" err="1">
                          <a:solidFill>
                            <a:schemeClr val="tx1"/>
                          </a:solidFill>
                          <a:effectLst/>
                          <a:latin typeface="+mn-ea"/>
                          <a:ea typeface="+mn-ea"/>
                          <a:cs typeface="+mn-cs"/>
                        </a:rPr>
                        <a:t>ｔ</a:t>
                      </a:r>
                      <a:r>
                        <a:rPr kumimoji="1" lang="ja-JP" altLang="en-US" sz="1050" u="none" strike="noStrike" kern="1200" dirty="0">
                          <a:solidFill>
                            <a:schemeClr val="tx1"/>
                          </a:solidFill>
                          <a:effectLst/>
                          <a:latin typeface="+mn-ea"/>
                          <a:ea typeface="+mn-ea"/>
                          <a:cs typeface="+mn-cs"/>
                        </a:rPr>
                        <a:t>指定道路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交差</a:t>
                      </a:r>
                      <a:endParaRPr kumimoji="1" lang="en-US" altLang="ja-JP" sz="1050" u="none" strike="noStrike" kern="1200" dirty="0">
                        <a:solidFill>
                          <a:schemeClr val="tx1"/>
                        </a:solidFill>
                        <a:effectLst/>
                        <a:latin typeface="+mn-ea"/>
                        <a:ea typeface="+mn-ea"/>
                        <a:cs typeface="+mn-cs"/>
                      </a:endParaRPr>
                    </a:p>
                    <a:p>
                      <a:pPr marL="0" algn="ctr" rtl="0" eaLnBrk="1" fontAlgn="ctr" latinLnBrk="0" hangingPunct="1"/>
                      <a:r>
                        <a:rPr kumimoji="1" lang="ja-JP" altLang="en-US" sz="1050" u="none" strike="noStrike" kern="1200" dirty="0">
                          <a:solidFill>
                            <a:schemeClr val="tx1"/>
                          </a:solidFill>
                          <a:effectLst/>
                          <a:latin typeface="+mn-ea"/>
                          <a:ea typeface="+mn-ea"/>
                          <a:cs typeface="+mn-cs"/>
                        </a:rPr>
                        <a:t>物件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高齢橋項目の評価点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rtl="0" eaLnBrk="1" fontAlgn="ctr" latinLnBrk="0" hangingPunct="1"/>
                      <a:r>
                        <a:rPr kumimoji="1" lang="ja-JP" altLang="en-US" sz="1050" u="none" strike="noStrike" kern="1200" dirty="0">
                          <a:solidFill>
                            <a:schemeClr val="tx1"/>
                          </a:solidFill>
                          <a:effectLst/>
                          <a:latin typeface="+mn-ea"/>
                          <a:ea typeface="+mn-ea"/>
                          <a:cs typeface="+mn-cs"/>
                        </a:rPr>
                        <a:t>評価点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10000"/>
                  </a:ext>
                </a:extLst>
              </a:tr>
              <a:tr h="261713">
                <a:tc>
                  <a:txBody>
                    <a:bodyPr/>
                    <a:lstStyle/>
                    <a:p>
                      <a:pPr algn="l" fontAlgn="ctr"/>
                      <a:r>
                        <a:rPr lang="zh-TW"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泉佐野打田線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前川橋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31.4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1,532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76.33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61713">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京都守口線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楠葉橋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2,339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51.89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61713">
                <a:tc>
                  <a:txBody>
                    <a:bodyPr/>
                    <a:lstStyle/>
                    <a:p>
                      <a:pPr algn="l" fontAlgn="ctr"/>
                      <a:r>
                        <a:rPr lang="en-US" altLang="ja-JP" sz="1050" b="0" i="0" u="none" strike="noStrike" dirty="0">
                          <a:solidFill>
                            <a:schemeClr val="tx1"/>
                          </a:solidFill>
                          <a:effectLst/>
                          <a:latin typeface="ＭＳ Ｐゴシック" panose="020B0600070205080204" pitchFamily="50" charset="-128"/>
                          <a:ea typeface="ＭＳ Ｐゴシック" panose="020B0600070205080204" pitchFamily="50" charset="-128"/>
                        </a:rPr>
                        <a:t>423</a:t>
                      </a: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桟道橋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不明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1,524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261713">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京都守口線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小金井橋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2,546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68.29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261713">
                <a:tc>
                  <a:txBody>
                    <a:bodyPr/>
                    <a:lstStyle/>
                    <a:p>
                      <a:pPr algn="l" fontAlgn="ctr"/>
                      <a:r>
                        <a:rPr lang="ja-JP" altLang="en-US" sz="1050" b="0" i="0" u="none" strike="noStrike">
                          <a:solidFill>
                            <a:schemeClr val="tx1"/>
                          </a:solidFill>
                          <a:effectLst/>
                          <a:latin typeface="ＭＳ Ｐゴシック" panose="020B0600070205080204" pitchFamily="50" charset="-128"/>
                          <a:ea typeface="ＭＳ Ｐゴシック" panose="020B0600070205080204" pitchFamily="50" charset="-128"/>
                        </a:rPr>
                        <a:t>堺かつらぎ線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千寿橋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1,229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261713">
                <a:tc>
                  <a:txBody>
                    <a:bodyPr/>
                    <a:lstStyle/>
                    <a:p>
                      <a:pPr algn="l" fontAlgn="ctr"/>
                      <a:r>
                        <a:rPr lang="en-US" altLang="ja-JP" sz="1050" b="0" i="0" u="none" strike="noStrike">
                          <a:solidFill>
                            <a:schemeClr val="tx1"/>
                          </a:solidFill>
                          <a:effectLst/>
                          <a:latin typeface="ＭＳ Ｐゴシック" panose="020B0600070205080204" pitchFamily="50" charset="-128"/>
                          <a:ea typeface="ＭＳ Ｐゴシック" panose="020B0600070205080204" pitchFamily="50" charset="-128"/>
                        </a:rPr>
                        <a:t>423</a:t>
                      </a:r>
                      <a:r>
                        <a:rPr lang="ja-JP" altLang="en-US" sz="1050" b="0" i="0" u="none" strike="noStrike">
                          <a:solidFill>
                            <a:schemeClr val="tx1"/>
                          </a:solidFill>
                          <a:effectLst/>
                          <a:latin typeface="ＭＳ Ｐゴシック" panose="020B0600070205080204" pitchFamily="50" charset="-128"/>
                          <a:ea typeface="ＭＳ Ｐゴシック" panose="020B0600070205080204" pitchFamily="50" charset="-128"/>
                        </a:rPr>
                        <a:t>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新千代橋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1,524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68.08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25t指定道路予定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261713">
                <a:tc>
                  <a:txBody>
                    <a:bodyPr/>
                    <a:lstStyle/>
                    <a:p>
                      <a:pPr algn="l" fontAlgn="ctr"/>
                      <a:r>
                        <a:rPr lang="ja-JP" altLang="en-US" sz="1050" b="0" i="0" u="none" strike="noStrike">
                          <a:solidFill>
                            <a:schemeClr val="tx1"/>
                          </a:solidFill>
                          <a:effectLst/>
                          <a:latin typeface="ＭＳ Ｐゴシック" panose="020B0600070205080204" pitchFamily="50" charset="-128"/>
                          <a:ea typeface="ＭＳ Ｐゴシック" panose="020B0600070205080204" pitchFamily="50" charset="-128"/>
                        </a:rPr>
                        <a:t>守口門真線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古川橋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鋼橋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1,367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78.07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261713">
                <a:tc>
                  <a:txBody>
                    <a:bodyPr/>
                    <a:lstStyle/>
                    <a:p>
                      <a:pPr algn="l" fontAlgn="ctr"/>
                      <a:r>
                        <a:rPr lang="zh-TW"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甘南備川向線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古川橋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1,547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61.48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その他</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10008"/>
                  </a:ext>
                </a:extLst>
              </a:tr>
              <a:tr h="261713">
                <a:tc>
                  <a:txBody>
                    <a:bodyPr/>
                    <a:lstStyle/>
                    <a:p>
                      <a:pPr algn="l" fontAlgn="ctr"/>
                      <a:r>
                        <a:rPr lang="zh-TW" altLang="en-US" sz="1050" b="0" i="0" u="none" strike="noStrike">
                          <a:solidFill>
                            <a:schemeClr val="tx1"/>
                          </a:solidFill>
                          <a:effectLst/>
                          <a:latin typeface="ＭＳ Ｐゴシック" panose="020B0600070205080204" pitchFamily="50" charset="-128"/>
                          <a:ea typeface="ＭＳ Ｐゴシック" panose="020B0600070205080204" pitchFamily="50" charset="-128"/>
                        </a:rPr>
                        <a:t>大阪和泉泉南線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虎橋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ＭＳ Ｐゴシック" panose="020B0600070205080204" pitchFamily="50" charset="-128"/>
                          <a:ea typeface="ＭＳ Ｐゴシック" panose="020B0600070205080204" pitchFamily="50" charset="-128"/>
                        </a:rPr>
                        <a:t>RC</a:t>
                      </a: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1,200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71.89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25t</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指定道路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河川等</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9"/>
                  </a:ext>
                </a:extLst>
              </a:tr>
              <a:tr h="261713">
                <a:tc>
                  <a:txBody>
                    <a:bodyPr/>
                    <a:lstStyle/>
                    <a:p>
                      <a:pPr algn="l" fontAlgn="ctr"/>
                      <a:r>
                        <a:rPr lang="en-US" altLang="ja-JP" sz="1050" b="0" i="0" u="none" strike="noStrike" dirty="0">
                          <a:solidFill>
                            <a:schemeClr val="tx1"/>
                          </a:solidFill>
                          <a:effectLst/>
                          <a:latin typeface="ＭＳ Ｐゴシック" panose="020B0600070205080204" pitchFamily="50" charset="-128"/>
                          <a:ea typeface="ＭＳ Ｐゴシック" panose="020B0600070205080204" pitchFamily="50" charset="-128"/>
                        </a:rPr>
                        <a:t>170</a:t>
                      </a: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境橋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PC</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1,195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その他</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0"/>
                  </a:ext>
                </a:extLst>
              </a:tr>
            </a:tbl>
          </a:graphicData>
        </a:graphic>
      </p:graphicFrame>
      <p:sp>
        <p:nvSpPr>
          <p:cNvPr id="25" name="正方形/長方形 24"/>
          <p:cNvSpPr/>
          <p:nvPr/>
        </p:nvSpPr>
        <p:spPr>
          <a:xfrm>
            <a:off x="1331640" y="5878170"/>
            <a:ext cx="5754584" cy="369332"/>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★抽出⑤：古川</a:t>
            </a:r>
            <a:r>
              <a:rPr lang="ja-JP" altLang="en-US" dirty="0">
                <a:solidFill>
                  <a:srgbClr val="000000"/>
                </a:solidFill>
                <a:latin typeface="ＭＳ Ｐゴシック" panose="020B0600070205080204" pitchFamily="50" charset="-128"/>
              </a:rPr>
              <a:t>橋</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4241350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474133" y="1196752"/>
            <a:ext cx="8472901" cy="317009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更新を検討すべき橋梁の閾値として、</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マトリクス評価指標で、高齢橋の経過年次の見直しを行い、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「総合評価点</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かつ「</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橋齢以外の各評価項目（大項目）</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で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点以上を有する」とした。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この閾値から更新の最終判定を実施すべき橋梁を</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橋抽出した。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橋を</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つの</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グループに分け、検討モデルケースとして</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、妥当</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と考えられる</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以下</a:t>
            </a:r>
            <a:r>
              <a:rPr lang="ja-JP" altLang="en-US"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４</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を代表橋梁に選定した</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小規模・高齢橋のモデルケースとして、</a:t>
            </a:r>
            <a:r>
              <a:rPr lang="ja-JP" altLang="en-US" sz="20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１橋</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抽出した。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抽出</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された、５橋について、最終更新判定フロー基づき、詳細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検討を行っていく。</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509494" y="4509120"/>
          <a:ext cx="8437540" cy="1728192"/>
        </p:xfrm>
        <a:graphic>
          <a:graphicData uri="http://schemas.openxmlformats.org/drawingml/2006/table">
            <a:tbl>
              <a:tblPr>
                <a:tableStyleId>{5C22544A-7EE6-4342-B048-85BDC9FD1C3A}</a:tableStyleId>
              </a:tblPr>
              <a:tblGrid>
                <a:gridCol w="741188">
                  <a:extLst>
                    <a:ext uri="{9D8B030D-6E8A-4147-A177-3AD203B41FA5}">
                      <a16:colId xmlns="" xmlns:a16="http://schemas.microsoft.com/office/drawing/2014/main" val="20000"/>
                    </a:ext>
                  </a:extLst>
                </a:gridCol>
                <a:gridCol w="1962582">
                  <a:extLst>
                    <a:ext uri="{9D8B030D-6E8A-4147-A177-3AD203B41FA5}">
                      <a16:colId xmlns="" xmlns:a16="http://schemas.microsoft.com/office/drawing/2014/main" val="20001"/>
                    </a:ext>
                  </a:extLst>
                </a:gridCol>
                <a:gridCol w="1325788">
                  <a:extLst>
                    <a:ext uri="{9D8B030D-6E8A-4147-A177-3AD203B41FA5}">
                      <a16:colId xmlns="" xmlns:a16="http://schemas.microsoft.com/office/drawing/2014/main" val="20002"/>
                    </a:ext>
                  </a:extLst>
                </a:gridCol>
                <a:gridCol w="1021526">
                  <a:extLst>
                    <a:ext uri="{9D8B030D-6E8A-4147-A177-3AD203B41FA5}">
                      <a16:colId xmlns="" xmlns:a16="http://schemas.microsoft.com/office/drawing/2014/main" val="20003"/>
                    </a:ext>
                  </a:extLst>
                </a:gridCol>
                <a:gridCol w="959757">
                  <a:extLst>
                    <a:ext uri="{9D8B030D-6E8A-4147-A177-3AD203B41FA5}">
                      <a16:colId xmlns="" xmlns:a16="http://schemas.microsoft.com/office/drawing/2014/main" val="20004"/>
                    </a:ext>
                  </a:extLst>
                </a:gridCol>
                <a:gridCol w="2426699">
                  <a:extLst>
                    <a:ext uri="{9D8B030D-6E8A-4147-A177-3AD203B41FA5}">
                      <a16:colId xmlns="" xmlns:a16="http://schemas.microsoft.com/office/drawing/2014/main" val="20005"/>
                    </a:ext>
                  </a:extLst>
                </a:gridCol>
              </a:tblGrid>
              <a:tr h="290814">
                <a:tc>
                  <a:txBody>
                    <a:bodyPr/>
                    <a:lstStyle/>
                    <a:p>
                      <a:pPr algn="ctr" rtl="0" fontAlgn="ctr"/>
                      <a:r>
                        <a:rPr lang="ja-JP" altLang="en-US" sz="1300" u="none" strike="noStrike" dirty="0">
                          <a:effectLst/>
                          <a:latin typeface="+mn-ea"/>
                          <a:ea typeface="+mn-ea"/>
                        </a:rPr>
                        <a:t>　</a:t>
                      </a:r>
                      <a:endParaRPr lang="ja-JP" altLang="en-US" sz="13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路線名</a:t>
                      </a:r>
                      <a:endParaRPr lang="ja-JP" alt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橋梁名</a:t>
                      </a:r>
                      <a:endParaRPr lang="ja-JP" alt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橋長（</a:t>
                      </a:r>
                      <a:r>
                        <a:rPr lang="en-US" sz="1400" u="none" strike="noStrike" dirty="0">
                          <a:effectLst/>
                          <a:latin typeface="+mn-ea"/>
                          <a:ea typeface="+mn-ea"/>
                        </a:rPr>
                        <a:t>ｍ）</a:t>
                      </a:r>
                      <a:endParaRPr 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幅員（</a:t>
                      </a:r>
                      <a:r>
                        <a:rPr lang="en-US" sz="1400" u="none" strike="noStrike" dirty="0">
                          <a:effectLst/>
                          <a:latin typeface="+mn-ea"/>
                          <a:ea typeface="+mn-ea"/>
                        </a:rPr>
                        <a:t>ｍ）</a:t>
                      </a:r>
                      <a:endParaRPr 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ja-JP" altLang="en-US" sz="1400" u="none" strike="noStrike" dirty="0">
                          <a:effectLst/>
                          <a:latin typeface="+mn-ea"/>
                          <a:ea typeface="+mn-ea"/>
                        </a:rPr>
                        <a:t>グループ</a:t>
                      </a:r>
                      <a:endParaRPr lang="ja-JP" altLang="en-US" sz="1400" b="1" i="0" u="none" strike="noStrike" dirty="0">
                        <a:solidFill>
                          <a:srgbClr val="FFFFFF"/>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10000"/>
                  </a:ext>
                </a:extLst>
              </a:tr>
              <a:tr h="293006">
                <a:tc>
                  <a:txBody>
                    <a:bodyPr/>
                    <a:lstStyle/>
                    <a:p>
                      <a:pPr algn="ctr" rtl="0" fontAlgn="ctr"/>
                      <a:r>
                        <a:rPr kumimoji="1" lang="ja-JP" altLang="en-US" sz="1400" u="none" strike="noStrike" kern="1200" dirty="0">
                          <a:solidFill>
                            <a:schemeClr val="dk1"/>
                          </a:solidFill>
                          <a:effectLst/>
                          <a:latin typeface="+mn-ea"/>
                          <a:ea typeface="+mn-ea"/>
                          <a:cs typeface="+mn-cs"/>
                        </a:rPr>
                        <a:t>橋梁</a:t>
                      </a:r>
                      <a:r>
                        <a:rPr kumimoji="1" lang="en-US" sz="1400" u="none" strike="noStrike" kern="1200" dirty="0">
                          <a:solidFill>
                            <a:schemeClr val="dk1"/>
                          </a:solidFill>
                          <a:effectLst/>
                          <a:latin typeface="+mn-ea"/>
                          <a:ea typeface="+mn-ea"/>
                          <a:cs typeface="+mn-cs"/>
                        </a:rPr>
                        <a:t>A</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大阪中央環状線（旧）</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a:solidFill>
                            <a:schemeClr val="dk1"/>
                          </a:solidFill>
                          <a:effectLst/>
                          <a:latin typeface="+mn-ea"/>
                          <a:ea typeface="+mn-ea"/>
                          <a:cs typeface="+mn-cs"/>
                        </a:rPr>
                        <a:t>大正橋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a:solidFill>
                            <a:schemeClr val="dk1"/>
                          </a:solidFill>
                          <a:effectLst/>
                          <a:latin typeface="+mn-ea"/>
                          <a:ea typeface="+mn-ea"/>
                          <a:cs typeface="+mn-cs"/>
                        </a:rPr>
                        <a:t>193.3m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a:solidFill>
                            <a:schemeClr val="dk1"/>
                          </a:solidFill>
                          <a:effectLst/>
                          <a:latin typeface="+mn-ea"/>
                          <a:ea typeface="+mn-ea"/>
                          <a:cs typeface="+mn-cs"/>
                        </a:rPr>
                        <a:t>10.9m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400" u="none" strike="noStrike" dirty="0">
                          <a:effectLst/>
                          <a:latin typeface="+mn-ea"/>
                          <a:ea typeface="+mn-ea"/>
                        </a:rPr>
                        <a:t>　</a:t>
                      </a:r>
                      <a:r>
                        <a:rPr lang="en-US" altLang="ja-JP" sz="1400" u="none" strike="noStrike" dirty="0">
                          <a:effectLst/>
                          <a:latin typeface="+mn-ea"/>
                          <a:ea typeface="+mn-ea"/>
                        </a:rPr>
                        <a:t>RC</a:t>
                      </a:r>
                      <a:r>
                        <a:rPr lang="ja-JP" altLang="en-US" sz="1400" u="none" strike="noStrike" dirty="0">
                          <a:effectLst/>
                          <a:latin typeface="+mn-ea"/>
                          <a:ea typeface="+mn-ea"/>
                        </a:rPr>
                        <a:t>橋 </a:t>
                      </a:r>
                      <a:r>
                        <a:rPr lang="ja-JP" altLang="en-US" sz="1400" b="1" u="none" strike="noStrike" dirty="0">
                          <a:solidFill>
                            <a:srgbClr val="0070C0"/>
                          </a:solidFill>
                          <a:effectLst/>
                          <a:latin typeface="+mn-ea"/>
                          <a:ea typeface="+mn-ea"/>
                        </a:rPr>
                        <a:t>①ゲルバー橋</a:t>
                      </a:r>
                      <a:endParaRPr lang="ja-JP" altLang="en-US" sz="1400" b="1" i="0" u="none" strike="noStrike" dirty="0">
                        <a:solidFill>
                          <a:srgbClr val="0070C0"/>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23853">
                <a:tc>
                  <a:txBody>
                    <a:bodyPr/>
                    <a:lstStyle/>
                    <a:p>
                      <a:pPr algn="ctr" rtl="0" fontAlgn="ctr"/>
                      <a:r>
                        <a:rPr kumimoji="1" lang="ja-JP" altLang="en-US" sz="1400" u="none" strike="noStrike" kern="1200" dirty="0">
                          <a:solidFill>
                            <a:schemeClr val="dk1"/>
                          </a:solidFill>
                          <a:effectLst/>
                          <a:latin typeface="+mn-ea"/>
                          <a:ea typeface="+mn-ea"/>
                          <a:cs typeface="+mn-cs"/>
                        </a:rPr>
                        <a:t>橋梁</a:t>
                      </a:r>
                      <a:r>
                        <a:rPr kumimoji="1" lang="en-US" sz="1400" u="none" strike="noStrike" kern="1200" dirty="0">
                          <a:solidFill>
                            <a:schemeClr val="dk1"/>
                          </a:solidFill>
                          <a:effectLst/>
                          <a:latin typeface="+mn-ea"/>
                          <a:ea typeface="+mn-ea"/>
                          <a:cs typeface="+mn-cs"/>
                        </a:rPr>
                        <a:t>B</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新家田尻線</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大正大橋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a:solidFill>
                            <a:schemeClr val="dk1"/>
                          </a:solidFill>
                          <a:effectLst/>
                          <a:latin typeface="+mn-ea"/>
                          <a:ea typeface="+mn-ea"/>
                          <a:cs typeface="+mn-cs"/>
                        </a:rPr>
                        <a:t>53m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a:solidFill>
                            <a:schemeClr val="dk1"/>
                          </a:solidFill>
                          <a:effectLst/>
                          <a:latin typeface="+mn-ea"/>
                          <a:ea typeface="+mn-ea"/>
                          <a:cs typeface="+mn-cs"/>
                        </a:rPr>
                        <a:t>5.5m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400" u="none" strike="noStrike" dirty="0">
                          <a:effectLst/>
                          <a:latin typeface="+mn-ea"/>
                          <a:ea typeface="+mn-ea"/>
                        </a:rPr>
                        <a:t>　</a:t>
                      </a:r>
                      <a:r>
                        <a:rPr lang="en-US" altLang="ja-JP" sz="1400" u="none" strike="noStrike" dirty="0">
                          <a:effectLst/>
                          <a:latin typeface="+mn-ea"/>
                          <a:ea typeface="+mn-ea"/>
                        </a:rPr>
                        <a:t>RC</a:t>
                      </a:r>
                      <a:r>
                        <a:rPr lang="ja-JP" altLang="en-US" sz="1400" u="none" strike="noStrike" dirty="0">
                          <a:effectLst/>
                          <a:latin typeface="+mn-ea"/>
                          <a:ea typeface="+mn-ea"/>
                        </a:rPr>
                        <a:t>橋 </a:t>
                      </a:r>
                      <a:r>
                        <a:rPr lang="ja-JP" altLang="en-US" sz="1400" b="1" u="none" strike="noStrike" dirty="0">
                          <a:solidFill>
                            <a:srgbClr val="0070C0"/>
                          </a:solidFill>
                          <a:effectLst/>
                          <a:latin typeface="+mn-ea"/>
                          <a:ea typeface="+mn-ea"/>
                        </a:rPr>
                        <a:t>①ゲルバー橋</a:t>
                      </a:r>
                      <a:endParaRPr lang="ja-JP" altLang="en-US" sz="1400" b="1" i="0" u="none" strike="noStrike" dirty="0">
                        <a:solidFill>
                          <a:srgbClr val="0070C0"/>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57185">
                <a:tc>
                  <a:txBody>
                    <a:bodyPr/>
                    <a:lstStyle/>
                    <a:p>
                      <a:pPr algn="ctr" rtl="0" fontAlgn="ctr"/>
                      <a:r>
                        <a:rPr kumimoji="1" lang="ja-JP" altLang="en-US" sz="1400" u="none" strike="noStrike" kern="1200" dirty="0">
                          <a:solidFill>
                            <a:schemeClr val="dk1"/>
                          </a:solidFill>
                          <a:effectLst/>
                          <a:latin typeface="+mn-ea"/>
                          <a:ea typeface="+mn-ea"/>
                          <a:cs typeface="+mn-cs"/>
                        </a:rPr>
                        <a:t>橋梁</a:t>
                      </a:r>
                      <a:r>
                        <a:rPr kumimoji="1" lang="en-US" sz="1400" u="none" strike="noStrike" kern="1200" dirty="0">
                          <a:solidFill>
                            <a:schemeClr val="dk1"/>
                          </a:solidFill>
                          <a:effectLst/>
                          <a:latin typeface="+mn-ea"/>
                          <a:ea typeface="+mn-ea"/>
                          <a:cs typeface="+mn-cs"/>
                        </a:rPr>
                        <a:t>C</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zh-TW" altLang="en-US" sz="1400" u="none" strike="noStrike" kern="1200" dirty="0">
                          <a:solidFill>
                            <a:schemeClr val="dk1"/>
                          </a:solidFill>
                          <a:effectLst/>
                          <a:latin typeface="ＭＳ Ｐゴシック" panose="020B0600070205080204" pitchFamily="50" charset="-128"/>
                          <a:ea typeface="ＭＳ Ｐゴシック" panose="020B0600070205080204" pitchFamily="50" charset="-128"/>
                          <a:cs typeface="+mn-cs"/>
                        </a:rPr>
                        <a:t>深野南寺方大阪線</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三ツ島大橋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24.4m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7.9m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zh-TW" altLang="en-US" sz="1400" u="none" strike="noStrike" dirty="0">
                          <a:effectLst/>
                          <a:latin typeface="+mn-ea"/>
                          <a:ea typeface="+mn-ea"/>
                        </a:rPr>
                        <a:t>　</a:t>
                      </a:r>
                      <a:r>
                        <a:rPr lang="zh-TW" altLang="en-US" sz="1400" u="none" strike="noStrike" dirty="0">
                          <a:effectLst/>
                          <a:latin typeface="ＭＳ Ｐゴシック" panose="020B0600070205080204" pitchFamily="50" charset="-128"/>
                          <a:ea typeface="ＭＳ Ｐゴシック" panose="020B0600070205080204" pitchFamily="50" charset="-128"/>
                        </a:rPr>
                        <a:t>鋼橋 </a:t>
                      </a:r>
                      <a:r>
                        <a:rPr lang="zh-TW" altLang="en-US" sz="1400" b="1" u="none" strike="noStrike" dirty="0">
                          <a:solidFill>
                            <a:srgbClr val="FF0000"/>
                          </a:solidFill>
                          <a:effectLst/>
                          <a:latin typeface="ＭＳ Ｐゴシック" panose="020B0600070205080204" pitchFamily="50" charset="-128"/>
                          <a:ea typeface="ＭＳ Ｐゴシック" panose="020B0600070205080204" pitchFamily="50" charset="-128"/>
                        </a:rPr>
                        <a:t>②高齢橋</a:t>
                      </a:r>
                      <a:r>
                        <a:rPr lang="en-US" altLang="zh-TW" sz="1400" u="none" strike="noStrike" dirty="0">
                          <a:effectLst/>
                          <a:latin typeface="ＭＳ Ｐゴシック" panose="020B0600070205080204" pitchFamily="50" charset="-128"/>
                          <a:ea typeface="ＭＳ Ｐゴシック" panose="020B0600070205080204" pitchFamily="50" charset="-128"/>
                        </a:rPr>
                        <a:t>+</a:t>
                      </a:r>
                      <a:r>
                        <a:rPr lang="zh-TW" altLang="en-US" sz="1400" b="1" u="none" strike="noStrike" dirty="0">
                          <a:solidFill>
                            <a:srgbClr val="00B050"/>
                          </a:solidFill>
                          <a:effectLst/>
                          <a:latin typeface="ＭＳ Ｐゴシック" panose="020B0600070205080204" pitchFamily="50" charset="-128"/>
                          <a:ea typeface="ＭＳ Ｐゴシック" panose="020B0600070205080204" pitchFamily="50" charset="-128"/>
                        </a:rPr>
                        <a:t>疲労</a:t>
                      </a:r>
                      <a:endParaRPr lang="zh-TW" altLang="en-US" sz="1400" b="1" i="0" u="none" strike="noStrike" dirty="0">
                        <a:solidFill>
                          <a:srgbClr val="00B050"/>
                        </a:solidFill>
                        <a:effectLst/>
                        <a:latin typeface="ＭＳ Ｐゴシック" panose="020B0600070205080204" pitchFamily="50" charset="-128"/>
                        <a:ea typeface="ＭＳ Ｐゴシック" panose="020B0600070205080204" pitchFamily="50" charset="-128"/>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288032">
                <a:tc>
                  <a:txBody>
                    <a:bodyPr/>
                    <a:lstStyle/>
                    <a:p>
                      <a:pPr algn="ctr" rtl="0" fontAlgn="ctr"/>
                      <a:r>
                        <a:rPr kumimoji="1" lang="ja-JP" altLang="en-US" sz="1400" u="none" strike="noStrike" kern="1200">
                          <a:solidFill>
                            <a:schemeClr val="dk1"/>
                          </a:solidFill>
                          <a:effectLst/>
                          <a:latin typeface="+mn-ea"/>
                          <a:ea typeface="+mn-ea"/>
                          <a:cs typeface="+mn-cs"/>
                        </a:rPr>
                        <a:t>橋梁</a:t>
                      </a:r>
                      <a:r>
                        <a:rPr kumimoji="1" lang="en-US" sz="1400" u="none" strike="noStrike" kern="1200">
                          <a:solidFill>
                            <a:schemeClr val="dk1"/>
                          </a:solidFill>
                          <a:effectLst/>
                          <a:latin typeface="+mn-ea"/>
                          <a:ea typeface="+mn-ea"/>
                          <a:cs typeface="+mn-cs"/>
                        </a:rPr>
                        <a:t>E</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en-US" altLang="ja-JP" sz="1400" u="none" strike="noStrike" kern="1200" dirty="0">
                          <a:solidFill>
                            <a:schemeClr val="dk1"/>
                          </a:solidFill>
                          <a:effectLst/>
                          <a:latin typeface="+mn-ea"/>
                          <a:ea typeface="+mn-ea"/>
                          <a:cs typeface="+mn-cs"/>
                        </a:rPr>
                        <a:t>170</a:t>
                      </a:r>
                      <a:r>
                        <a:rPr kumimoji="1" lang="ja-JP" altLang="en-US" sz="1400" u="none" strike="noStrike" kern="1200" dirty="0">
                          <a:solidFill>
                            <a:schemeClr val="dk1"/>
                          </a:solidFill>
                          <a:effectLst/>
                          <a:latin typeface="+mn-ea"/>
                          <a:ea typeface="+mn-ea"/>
                          <a:cs typeface="+mn-cs"/>
                        </a:rPr>
                        <a:t>号</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蔀屋跨道橋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199m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14.5m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zh-TW" altLang="en-US" sz="1400" u="none" strike="noStrike" dirty="0">
                          <a:effectLst/>
                          <a:latin typeface="+mn-ea"/>
                          <a:ea typeface="+mn-ea"/>
                        </a:rPr>
                        <a:t>　</a:t>
                      </a:r>
                      <a:r>
                        <a:rPr lang="zh-TW" altLang="en-US" sz="1400" u="none" strike="noStrike" dirty="0">
                          <a:effectLst/>
                          <a:latin typeface="ＭＳ Ｐゴシック" panose="020B0600070205080204" pitchFamily="50" charset="-128"/>
                          <a:ea typeface="ＭＳ Ｐゴシック" panose="020B0600070205080204" pitchFamily="50" charset="-128"/>
                        </a:rPr>
                        <a:t>鋼橋</a:t>
                      </a:r>
                      <a:r>
                        <a:rPr lang="en-US" altLang="zh-TW" sz="1400" u="none" strike="noStrike" dirty="0">
                          <a:effectLst/>
                          <a:latin typeface="ＭＳ Ｐゴシック" panose="020B0600070205080204" pitchFamily="50" charset="-128"/>
                          <a:ea typeface="ＭＳ Ｐゴシック" panose="020B0600070205080204" pitchFamily="50" charset="-128"/>
                        </a:rPr>
                        <a:t>(RC+</a:t>
                      </a:r>
                      <a:r>
                        <a:rPr lang="zh-TW" altLang="en-US" sz="1400" u="none" strike="noStrike" dirty="0">
                          <a:effectLst/>
                          <a:latin typeface="ＭＳ Ｐゴシック" panose="020B0600070205080204" pitchFamily="50" charset="-128"/>
                          <a:ea typeface="ＭＳ Ｐゴシック" panose="020B0600070205080204" pitchFamily="50" charset="-128"/>
                        </a:rPr>
                        <a:t>鋼床板）  </a:t>
                      </a:r>
                      <a:r>
                        <a:rPr lang="zh-TW" altLang="en-US" sz="1400" b="1" u="none" strike="noStrike" dirty="0">
                          <a:solidFill>
                            <a:srgbClr val="00B050"/>
                          </a:solidFill>
                          <a:effectLst/>
                          <a:latin typeface="ＭＳ Ｐゴシック" panose="020B0600070205080204" pitchFamily="50" charset="-128"/>
                          <a:ea typeface="ＭＳ Ｐゴシック" panose="020B0600070205080204" pitchFamily="50" charset="-128"/>
                        </a:rPr>
                        <a:t>③疲労</a:t>
                      </a:r>
                      <a:endParaRPr lang="zh-TW" altLang="en-US" sz="1400" b="1" i="0" u="none" strike="noStrike" dirty="0">
                        <a:solidFill>
                          <a:srgbClr val="00B050"/>
                        </a:solidFill>
                        <a:effectLst/>
                        <a:latin typeface="ＭＳ Ｐゴシック" panose="020B0600070205080204" pitchFamily="50" charset="-128"/>
                        <a:ea typeface="ＭＳ Ｐゴシック" panose="020B0600070205080204" pitchFamily="50" charset="-128"/>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275302">
                <a:tc>
                  <a:txBody>
                    <a:bodyPr/>
                    <a:lstStyle/>
                    <a:p>
                      <a:pPr algn="ctr" rtl="0" fontAlgn="ctr"/>
                      <a:r>
                        <a:rPr kumimoji="1" lang="ja-JP" altLang="en-US" sz="1400" u="none" strike="noStrike" kern="1200">
                          <a:solidFill>
                            <a:schemeClr val="dk1"/>
                          </a:solidFill>
                          <a:effectLst/>
                          <a:latin typeface="+mn-ea"/>
                          <a:ea typeface="+mn-ea"/>
                          <a:cs typeface="+mn-cs"/>
                        </a:rPr>
                        <a:t>橋梁</a:t>
                      </a:r>
                      <a:r>
                        <a:rPr kumimoji="1" lang="en-US" sz="1400" u="none" strike="noStrike" kern="1200">
                          <a:solidFill>
                            <a:schemeClr val="dk1"/>
                          </a:solidFill>
                          <a:effectLst/>
                          <a:latin typeface="+mn-ea"/>
                          <a:ea typeface="+mn-ea"/>
                          <a:cs typeface="+mn-cs"/>
                        </a:rPr>
                        <a:t>D</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zh-TW" altLang="en-US" sz="1400" u="none" strike="noStrike" kern="1200" dirty="0">
                          <a:solidFill>
                            <a:schemeClr val="dk1"/>
                          </a:solidFill>
                          <a:effectLst/>
                          <a:latin typeface="ＭＳ Ｐゴシック" panose="020B0600070205080204" pitchFamily="50" charset="-128"/>
                          <a:ea typeface="ＭＳ Ｐゴシック" panose="020B0600070205080204" pitchFamily="50" charset="-128"/>
                          <a:cs typeface="+mn-cs"/>
                        </a:rPr>
                        <a:t>甘南備川向線</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kumimoji="1" lang="ja-JP" altLang="en-US" sz="1400" u="none" strike="noStrike" kern="1200" dirty="0">
                          <a:solidFill>
                            <a:schemeClr val="dk1"/>
                          </a:solidFill>
                          <a:effectLst/>
                          <a:latin typeface="+mn-ea"/>
                          <a:ea typeface="+mn-ea"/>
                          <a:cs typeface="+mn-cs"/>
                        </a:rPr>
                        <a:t>古川橋</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14.5m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kumimoji="1" lang="en-US" sz="1400" u="none" strike="noStrike" kern="1200" dirty="0">
                          <a:solidFill>
                            <a:schemeClr val="dk1"/>
                          </a:solidFill>
                          <a:effectLst/>
                          <a:latin typeface="+mn-ea"/>
                          <a:ea typeface="+mn-ea"/>
                          <a:cs typeface="+mn-cs"/>
                        </a:rPr>
                        <a:t>13.4m</a:t>
                      </a: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400" u="none" strike="noStrike" dirty="0">
                          <a:effectLst/>
                          <a:latin typeface="+mn-ea"/>
                          <a:ea typeface="+mn-ea"/>
                        </a:rPr>
                        <a:t>　</a:t>
                      </a:r>
                      <a:r>
                        <a:rPr lang="ja-JP" altLang="en-US" sz="1400" u="none" strike="noStrike" baseline="0" dirty="0">
                          <a:effectLst/>
                          <a:latin typeface="+mn-ea"/>
                          <a:ea typeface="+mn-ea"/>
                        </a:rPr>
                        <a:t> </a:t>
                      </a:r>
                      <a:r>
                        <a:rPr lang="en-US" sz="1400" u="none" strike="noStrike" dirty="0">
                          <a:effectLst/>
                          <a:latin typeface="+mn-ea"/>
                          <a:ea typeface="+mn-ea"/>
                        </a:rPr>
                        <a:t>RC</a:t>
                      </a:r>
                      <a:r>
                        <a:rPr lang="ja-JP" altLang="en-US" sz="1400" u="none" strike="noStrike" dirty="0">
                          <a:effectLst/>
                          <a:latin typeface="+mn-ea"/>
                          <a:ea typeface="+mn-ea"/>
                        </a:rPr>
                        <a:t>橋  </a:t>
                      </a:r>
                      <a:r>
                        <a:rPr lang="ja-JP" altLang="en-US" sz="1400" b="1" u="none" strike="noStrike" dirty="0">
                          <a:solidFill>
                            <a:srgbClr val="FF0000"/>
                          </a:solidFill>
                          <a:effectLst/>
                          <a:latin typeface="+mn-ea"/>
                          <a:ea typeface="+mn-ea"/>
                        </a:rPr>
                        <a:t>④高齢橋</a:t>
                      </a:r>
                      <a:r>
                        <a:rPr lang="ja-JP" altLang="en-US" sz="1400" u="none" strike="noStrike" dirty="0">
                          <a:effectLst/>
                          <a:latin typeface="+mn-ea"/>
                          <a:ea typeface="+mn-ea"/>
                        </a:rPr>
                        <a:t>、単純桁</a:t>
                      </a:r>
                      <a:endParaRPr lang="ja-JP" altLang="en-US" sz="1400" b="0" i="0" u="none" strike="noStrike" dirty="0">
                        <a:solidFill>
                          <a:srgbClr val="000000"/>
                        </a:solidFill>
                        <a:effectLst/>
                        <a:latin typeface="+mn-ea"/>
                        <a:ea typeface="+mn-ea"/>
                      </a:endParaRPr>
                    </a:p>
                  </a:txBody>
                  <a:tcPr marL="7639" marR="7639" marT="7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bl>
          </a:graphicData>
        </a:graphic>
      </p:graphicFrame>
      <p:sp>
        <p:nvSpPr>
          <p:cNvPr id="8" name="タイトル 1"/>
          <p:cNvSpPr txBox="1">
            <a:spLocks/>
          </p:cNvSpPr>
          <p:nvPr/>
        </p:nvSpPr>
        <p:spPr>
          <a:xfrm>
            <a:off x="899592" y="635721"/>
            <a:ext cx="7454793" cy="50151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a:latin typeface="HGPｺﾞｼｯｸM" panose="020B0600000000000000" pitchFamily="50" charset="-128"/>
                <a:ea typeface="HGPｺﾞｼｯｸM" panose="020B0600000000000000" pitchFamily="50" charset="-128"/>
                <a:cs typeface="Meiryo UI" panose="020B0604030504040204" pitchFamily="50" charset="-128"/>
              </a:rPr>
              <a:t>９）</a:t>
            </a:r>
            <a:r>
              <a:rPr lang="ja-JP" altLang="en-US" sz="2400" dirty="0" smtClean="0">
                <a:latin typeface="HGPｺﾞｼｯｸM" panose="020B0600000000000000" pitchFamily="50" charset="-128"/>
                <a:ea typeface="HGPｺﾞｼｯｸM" panose="020B0600000000000000" pitchFamily="50" charset="-128"/>
                <a:cs typeface="Meiryo UI" panose="020B0604030504040204" pitchFamily="50" charset="-128"/>
              </a:rPr>
              <a:t>抽出橋梁のまとめ</a:t>
            </a:r>
            <a:endParaRPr lang="ja-JP" altLang="en-US" sz="2400" dirty="0">
              <a:solidFill>
                <a:schemeClr val="tx1"/>
              </a:solidFill>
              <a:latin typeface="HGSｺﾞｼｯｸM" panose="020B0600000000000000" pitchFamily="50" charset="-128"/>
              <a:ea typeface="HGSｺﾞｼｯｸM" panose="020B0600000000000000" pitchFamily="50" charset="-128"/>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7" name="タイトル 1"/>
          <p:cNvSpPr txBox="1">
            <a:spLocks/>
          </p:cNvSpPr>
          <p:nvPr/>
        </p:nvSpPr>
        <p:spPr>
          <a:xfrm>
            <a:off x="230832" y="-221704"/>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000" dirty="0">
                <a:latin typeface="HGSｺﾞｼｯｸM" panose="020B0600000000000000" pitchFamily="50" charset="-128"/>
                <a:ea typeface="HGSｺﾞｼｯｸM" panose="020B0600000000000000" pitchFamily="50" charset="-128"/>
              </a:rPr>
              <a:t>６</a:t>
            </a:r>
            <a:r>
              <a:rPr lang="en-US" altLang="ja-JP" sz="3000" dirty="0" smtClean="0">
                <a:latin typeface="HGSｺﾞｼｯｸM" panose="020B0600000000000000" pitchFamily="50" charset="-128"/>
                <a:ea typeface="HGSｺﾞｼｯｸM" panose="020B0600000000000000" pitchFamily="50" charset="-128"/>
              </a:rPr>
              <a:t>.</a:t>
            </a:r>
            <a:r>
              <a:rPr lang="ja-JP" altLang="en-US" sz="3000" dirty="0">
                <a:latin typeface="HGSｺﾞｼｯｸM" panose="020B0600000000000000" pitchFamily="50" charset="-128"/>
                <a:ea typeface="HGSｺﾞｼｯｸM" panose="020B0600000000000000" pitchFamily="50" charset="-128"/>
              </a:rPr>
              <a:t>更新判定フローの閾値の</a:t>
            </a:r>
            <a:r>
              <a:rPr lang="ja-JP" altLang="en-US" sz="3000" dirty="0" smtClean="0">
                <a:latin typeface="HGSｺﾞｼｯｸM" panose="020B0600000000000000" pitchFamily="50" charset="-128"/>
                <a:ea typeface="HGSｺﾞｼｯｸM" panose="020B0600000000000000" pitchFamily="50" charset="-128"/>
              </a:rPr>
              <a:t>検討</a:t>
            </a:r>
            <a:endParaRPr lang="en-US" altLang="ja-JP" sz="3000" dirty="0">
              <a:latin typeface="HGSｺﾞｼｯｸM" panose="020B0600000000000000" pitchFamily="50" charset="-128"/>
              <a:ea typeface="HGSｺﾞｼｯｸM" panose="020B0600000000000000" pitchFamily="50" charset="-128"/>
            </a:endParaRPr>
          </a:p>
        </p:txBody>
      </p:sp>
      <p:sp>
        <p:nvSpPr>
          <p:cNvPr id="9"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618826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．更新事業の概要</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5256584"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２）更新事業に関する位置付け</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484784"/>
            <a:ext cx="7568482" cy="2092881"/>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大阪府都市整備中期計画（</a:t>
            </a:r>
            <a:r>
              <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H24.3</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・平成</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23</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年から概ね</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2</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0</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年で幹線道路ネットワークを整備</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43</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年頃から大量更新時代に向け維持管理に投資をシフト</a:t>
            </a:r>
            <a:endParaRPr lang="en-US" altLang="ja-JP"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大阪府都市基盤施設長寿命化計画（</a:t>
            </a:r>
            <a:r>
              <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H27.3</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711200"/>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・予防保全を前提に長寿命化を基本（計画期間：</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H27</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H36</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711200"/>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現時点で更新すべき橋梁のみが更新対象</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711200"/>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・大幹線道路の維持管理、更新のあり方を検討</a:t>
            </a:r>
            <a:endParaRPr lang="en-US" altLang="ja-JP" sz="16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正方形/長方形 2"/>
          <p:cNvSpPr/>
          <p:nvPr/>
        </p:nvSpPr>
        <p:spPr>
          <a:xfrm>
            <a:off x="5868144" y="6104329"/>
            <a:ext cx="2645276" cy="261610"/>
          </a:xfrm>
          <a:prstGeom prst="rect">
            <a:avLst/>
          </a:prstGeom>
        </p:spPr>
        <p:txBody>
          <a:bodyPr wrap="none">
            <a:spAutoFit/>
          </a:bodyPr>
          <a:lstStyle/>
          <a:p>
            <a:r>
              <a:rPr lang="ja-JP" altLang="ja-JP" sz="1100" dirty="0" smtClean="0"/>
              <a:t>～</a:t>
            </a:r>
            <a:r>
              <a:rPr lang="ja-JP" altLang="en-US" sz="1100" dirty="0" smtClean="0"/>
              <a:t>大阪府</a:t>
            </a:r>
            <a:r>
              <a:rPr lang="ja-JP" altLang="ja-JP" sz="1100" dirty="0" smtClean="0"/>
              <a:t>都市</a:t>
            </a:r>
            <a:r>
              <a:rPr lang="ja-JP" altLang="ja-JP" sz="1100" dirty="0"/>
              <a:t>整備中期計画（案</a:t>
            </a:r>
            <a:r>
              <a:rPr lang="ja-JP" altLang="ja-JP" sz="1100" dirty="0" smtClean="0"/>
              <a:t>）</a:t>
            </a:r>
            <a:r>
              <a:rPr lang="en-US" altLang="ja-JP" sz="1100" dirty="0" smtClean="0"/>
              <a:t>H24.3</a:t>
            </a:r>
            <a:r>
              <a:rPr lang="ja-JP" altLang="ja-JP" sz="1100" dirty="0" smtClean="0"/>
              <a:t>～</a:t>
            </a:r>
            <a:endParaRPr lang="ja-JP" altLang="en-US" sz="1100" dirty="0"/>
          </a:p>
        </p:txBody>
      </p:sp>
      <p:sp>
        <p:nvSpPr>
          <p:cNvPr id="1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577665"/>
            <a:ext cx="6560370" cy="258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3955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グラフ 70"/>
          <p:cNvGraphicFramePr>
            <a:graphicFrameLocks/>
          </p:cNvGraphicFramePr>
          <p:nvPr>
            <p:extLst>
              <p:ext uri="{D42A27DB-BD31-4B8C-83A1-F6EECF244321}">
                <p14:modId xmlns:p14="http://schemas.microsoft.com/office/powerpoint/2010/main" val="3521910375"/>
              </p:ext>
            </p:extLst>
          </p:nvPr>
        </p:nvGraphicFramePr>
        <p:xfrm>
          <a:off x="1210530" y="3033797"/>
          <a:ext cx="3826752" cy="2722016"/>
        </p:xfrm>
        <a:graphic>
          <a:graphicData uri="http://schemas.openxmlformats.org/drawingml/2006/chart">
            <c:chart xmlns:c="http://schemas.openxmlformats.org/drawingml/2006/chart" xmlns:r="http://schemas.openxmlformats.org/officeDocument/2006/relationships" r:id="rId3"/>
          </a:graphicData>
        </a:graphic>
      </p:graphicFrame>
      <p:sp>
        <p:nvSpPr>
          <p:cNvPr id="19" name="正方形/長方形 18"/>
          <p:cNvSpPr/>
          <p:nvPr/>
        </p:nvSpPr>
        <p:spPr>
          <a:xfrm>
            <a:off x="664443" y="1604025"/>
            <a:ext cx="8228037" cy="1512594"/>
          </a:xfrm>
          <a:prstGeom prst="rect">
            <a:avLst/>
          </a:prstGeom>
          <a:noFill/>
        </p:spPr>
        <p:txBody>
          <a:bodyPr wrap="square" rtlCol="0">
            <a:spAutoFit/>
          </a:bodyPr>
          <a:lstStyle/>
          <a:p>
            <a:pPr marL="422041" indent="-422041">
              <a:buFont typeface="Wingdings" panose="05000000000000000000" pitchFamily="2" charset="2"/>
              <a:buChar char="Ø"/>
            </a:pPr>
            <a:r>
              <a:rPr lang="ja-JP" altLang="en-US" sz="1846" dirty="0">
                <a:latin typeface="HGSｺﾞｼｯｸM" panose="020B0600000000000000" pitchFamily="50" charset="-128"/>
                <a:ea typeface="HGSｺﾞｼｯｸM" panose="020B0600000000000000" pitchFamily="50" charset="-128"/>
              </a:rPr>
              <a:t>疲労が蓄積する前提（健全度</a:t>
            </a:r>
            <a:r>
              <a:rPr lang="en-US" altLang="ja-JP" sz="1846" dirty="0">
                <a:latin typeface="HGSｺﾞｼｯｸM" panose="020B0600000000000000" pitchFamily="50" charset="-128"/>
                <a:ea typeface="HGSｺﾞｼｯｸM" panose="020B0600000000000000" pitchFamily="50" charset="-128"/>
              </a:rPr>
              <a:t>70</a:t>
            </a:r>
            <a:r>
              <a:rPr lang="ja-JP" altLang="en-US" sz="1846" dirty="0">
                <a:latin typeface="HGSｺﾞｼｯｸM" panose="020B0600000000000000" pitchFamily="50" charset="-128"/>
                <a:ea typeface="HGSｺﾞｼｯｸM" panose="020B0600000000000000" pitchFamily="50" charset="-128"/>
              </a:rPr>
              <a:t>を保てない）で推移グラフに反映し、</a:t>
            </a:r>
            <a:endParaRPr lang="en-US" altLang="ja-JP" sz="1846" dirty="0">
              <a:latin typeface="HGSｺﾞｼｯｸM" panose="020B0600000000000000" pitchFamily="50" charset="-128"/>
              <a:ea typeface="HGSｺﾞｼｯｸM" panose="020B0600000000000000" pitchFamily="50" charset="-128"/>
            </a:endParaRPr>
          </a:p>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　　マトリクスにより対象橋梁を抽出</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16531" indent="-316531">
              <a:buFont typeface="Wingdings" panose="05000000000000000000" pitchFamily="2" charset="2"/>
              <a:buChar char="Ø"/>
            </a:pP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現時点では、</a:t>
            </a:r>
            <a:r>
              <a:rPr lang="ja-JP" altLang="en-US" sz="1846"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９</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16531" indent="-316531">
              <a:buFont typeface="Wingdings" panose="05000000000000000000" pitchFamily="2" charset="2"/>
              <a:buChar char="Ø"/>
            </a:pP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20</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年後の橋梁群に着目　⇒　</a:t>
            </a:r>
            <a:r>
              <a:rPr lang="ja-JP" altLang="en-US" sz="1846" dirty="0">
                <a:solidFill>
                  <a:srgbClr val="FF0000"/>
                </a:solidFill>
                <a:latin typeface="HGPｺﾞｼｯｸM" panose="020B0600000000000000" pitchFamily="50" charset="-128"/>
                <a:ea typeface="HGPｺﾞｼｯｸM" panose="020B0600000000000000" pitchFamily="50" charset="-128"/>
              </a:rPr>
              <a:t>５４</a:t>
            </a:r>
            <a:r>
              <a:rPr lang="ja-JP" altLang="en-US" sz="1846" dirty="0">
                <a:latin typeface="HGPｺﾞｼｯｸM" panose="020B0600000000000000" pitchFamily="50" charset="-128"/>
                <a:ea typeface="HGPｺﾞｼｯｸM" panose="020B0600000000000000" pitchFamily="50" charset="-128"/>
              </a:rPr>
              <a:t>橋抽出（ゲルバー橋：</a:t>
            </a:r>
            <a:r>
              <a:rPr lang="ja-JP" altLang="en-US" sz="1846" dirty="0">
                <a:solidFill>
                  <a:srgbClr val="FF0000"/>
                </a:solidFill>
                <a:latin typeface="HGPｺﾞｼｯｸM" panose="020B0600000000000000" pitchFamily="50" charset="-128"/>
                <a:ea typeface="HGPｺﾞｼｯｸM" panose="020B0600000000000000" pitchFamily="50" charset="-128"/>
              </a:rPr>
              <a:t>３</a:t>
            </a:r>
            <a:r>
              <a:rPr lang="ja-JP" altLang="en-US" sz="1846" dirty="0">
                <a:latin typeface="HGPｺﾞｼｯｸM" panose="020B0600000000000000" pitchFamily="50" charset="-128"/>
                <a:ea typeface="HGPｺﾞｼｯｸM" panose="020B0600000000000000" pitchFamily="50" charset="-128"/>
              </a:rPr>
              <a:t>橋、鋼橋：</a:t>
            </a:r>
            <a:r>
              <a:rPr lang="ja-JP" altLang="en-US" sz="1846" dirty="0">
                <a:solidFill>
                  <a:srgbClr val="FF0000"/>
                </a:solidFill>
                <a:latin typeface="HGPｺﾞｼｯｸM" panose="020B0600000000000000" pitchFamily="50" charset="-128"/>
                <a:ea typeface="HGPｺﾞｼｯｸM" panose="020B0600000000000000" pitchFamily="50" charset="-128"/>
              </a:rPr>
              <a:t>５１</a:t>
            </a:r>
            <a:r>
              <a:rPr lang="ja-JP" altLang="en-US" sz="1846" dirty="0">
                <a:latin typeface="HGPｺﾞｼｯｸM" panose="020B0600000000000000" pitchFamily="50" charset="-128"/>
                <a:ea typeface="HGPｺﾞｼｯｸM" panose="020B0600000000000000" pitchFamily="50" charset="-128"/>
              </a:rPr>
              <a:t>橋）</a:t>
            </a:r>
          </a:p>
          <a:p>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32" name="グループ化 31"/>
          <p:cNvGrpSpPr/>
          <p:nvPr/>
        </p:nvGrpSpPr>
        <p:grpSpPr>
          <a:xfrm>
            <a:off x="5440433" y="4736833"/>
            <a:ext cx="3241274" cy="731158"/>
            <a:chOff x="5474128" y="4753501"/>
            <a:chExt cx="3511380" cy="792088"/>
          </a:xfrm>
        </p:grpSpPr>
        <p:sp>
          <p:nvSpPr>
            <p:cNvPr id="34" name="正方形/長方形 33"/>
            <p:cNvSpPr/>
            <p:nvPr/>
          </p:nvSpPr>
          <p:spPr>
            <a:xfrm>
              <a:off x="5474128" y="4753501"/>
              <a:ext cx="3386385" cy="79208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35" name="直線コネクタ 34"/>
            <p:cNvCxnSpPr/>
            <p:nvPr/>
          </p:nvCxnSpPr>
          <p:spPr>
            <a:xfrm>
              <a:off x="5536525" y="4989916"/>
              <a:ext cx="424827"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6" name="円/楕円 35"/>
            <p:cNvSpPr/>
            <p:nvPr/>
          </p:nvSpPr>
          <p:spPr>
            <a:xfrm>
              <a:off x="5702858" y="4940231"/>
              <a:ext cx="84965" cy="8496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37" name="直線コネクタ 36"/>
            <p:cNvCxnSpPr/>
            <p:nvPr/>
          </p:nvCxnSpPr>
          <p:spPr>
            <a:xfrm>
              <a:off x="5536525" y="5161476"/>
              <a:ext cx="424827" cy="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8" name="円/楕円 37"/>
            <p:cNvSpPr/>
            <p:nvPr/>
          </p:nvSpPr>
          <p:spPr>
            <a:xfrm>
              <a:off x="5702858" y="5111791"/>
              <a:ext cx="84965" cy="8496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9" name="正方形/長方形 38"/>
            <p:cNvSpPr/>
            <p:nvPr/>
          </p:nvSpPr>
          <p:spPr>
            <a:xfrm>
              <a:off x="5996682" y="4812515"/>
              <a:ext cx="2612531" cy="315434"/>
            </a:xfrm>
            <a:prstGeom prst="rect">
              <a:avLst/>
            </a:prstGeom>
            <a:noFill/>
          </p:spPr>
          <p:txBody>
            <a:bodyPr wrap="square" rtlCol="0">
              <a:spAutoFit/>
            </a:bodyPr>
            <a:lstStyle/>
            <a:p>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閾値</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92"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小項目</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点以上</a:t>
              </a:r>
            </a:p>
          </p:txBody>
        </p:sp>
        <p:sp>
          <p:nvSpPr>
            <p:cNvPr id="43" name="正方形/長方形 42"/>
            <p:cNvSpPr/>
            <p:nvPr/>
          </p:nvSpPr>
          <p:spPr>
            <a:xfrm>
              <a:off x="5996684" y="4978838"/>
              <a:ext cx="2731512" cy="315434"/>
            </a:xfrm>
            <a:prstGeom prst="rect">
              <a:avLst/>
            </a:prstGeom>
            <a:noFill/>
          </p:spPr>
          <p:txBody>
            <a:bodyPr wrap="square" rtlCol="0">
              <a:spAutoFit/>
            </a:bodyPr>
            <a:lstStyle/>
            <a:p>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閾値</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92"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小項目</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点以上</a:t>
              </a:r>
            </a:p>
          </p:txBody>
        </p:sp>
        <p:sp>
          <p:nvSpPr>
            <p:cNvPr id="44" name="正方形/長方形 43"/>
            <p:cNvSpPr/>
            <p:nvPr/>
          </p:nvSpPr>
          <p:spPr>
            <a:xfrm>
              <a:off x="5996684" y="5153134"/>
              <a:ext cx="2988824" cy="315434"/>
            </a:xfrm>
            <a:prstGeom prst="rect">
              <a:avLst/>
            </a:prstGeom>
            <a:noFill/>
          </p:spPr>
          <p:txBody>
            <a:bodyPr wrap="square" rtlCol="0">
              <a:spAutoFit/>
            </a:bodyPr>
            <a:lstStyle/>
            <a:p>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閾値</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点</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92"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大項目</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で</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(Max)</a:t>
              </a:r>
              <a:endPar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45" name="直線コネクタ 44"/>
            <p:cNvCxnSpPr/>
            <p:nvPr/>
          </p:nvCxnSpPr>
          <p:spPr>
            <a:xfrm>
              <a:off x="5536525" y="5317042"/>
              <a:ext cx="42482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6" name="グループ化 45"/>
            <p:cNvGrpSpPr/>
            <p:nvPr/>
          </p:nvGrpSpPr>
          <p:grpSpPr>
            <a:xfrm>
              <a:off x="5689424" y="5263027"/>
              <a:ext cx="108000" cy="107999"/>
              <a:chOff x="9166151" y="5964781"/>
              <a:chExt cx="180644" cy="184299"/>
            </a:xfrm>
          </p:grpSpPr>
          <p:cxnSp>
            <p:nvCxnSpPr>
              <p:cNvPr id="47" name="直線コネクタ 46"/>
              <p:cNvCxnSpPr/>
              <p:nvPr/>
            </p:nvCxnSpPr>
            <p:spPr>
              <a:xfrm>
                <a:off x="9166151" y="5969080"/>
                <a:ext cx="18000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9166795" y="5964781"/>
                <a:ext cx="180000" cy="1799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0" name="直線コネクタ 49"/>
          <p:cNvCxnSpPr/>
          <p:nvPr/>
        </p:nvCxnSpPr>
        <p:spPr>
          <a:xfrm flipV="1">
            <a:off x="3351585" y="3108372"/>
            <a:ext cx="0" cy="235198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flipV="1">
            <a:off x="2832359" y="3108372"/>
            <a:ext cx="0" cy="235198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2195103" y="2671749"/>
            <a:ext cx="2146470" cy="319639"/>
          </a:xfrm>
          <a:prstGeom prst="rect">
            <a:avLst/>
          </a:prstGeom>
          <a:noFill/>
        </p:spPr>
        <p:txBody>
          <a:bodyPr wrap="square" rtlCol="0">
            <a:spAutoFit/>
          </a:bodyPr>
          <a:lstStyle/>
          <a:p>
            <a:pPr algn="ct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更新判定橋梁数の比較</a:t>
            </a:r>
          </a:p>
        </p:txBody>
      </p:sp>
      <p:sp>
        <p:nvSpPr>
          <p:cNvPr id="53" name="正方形/長方形 52"/>
          <p:cNvSpPr/>
          <p:nvPr/>
        </p:nvSpPr>
        <p:spPr>
          <a:xfrm rot="16200000">
            <a:off x="996055" y="4049313"/>
            <a:ext cx="564784" cy="291170"/>
          </a:xfrm>
          <a:prstGeom prst="rect">
            <a:avLst/>
          </a:prstGeom>
          <a:noFill/>
        </p:spPr>
        <p:txBody>
          <a:bodyPr wrap="square" rtlCol="0">
            <a:spAutoFit/>
          </a:bodyPr>
          <a:lstStyle/>
          <a:p>
            <a:pPr algn="ct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橋数</a:t>
            </a:r>
          </a:p>
        </p:txBody>
      </p:sp>
      <p:sp>
        <p:nvSpPr>
          <p:cNvPr id="54" name="正方形/長方形 53"/>
          <p:cNvSpPr/>
          <p:nvPr/>
        </p:nvSpPr>
        <p:spPr>
          <a:xfrm>
            <a:off x="2510980" y="5765150"/>
            <a:ext cx="1387120" cy="291170"/>
          </a:xfrm>
          <a:prstGeom prst="rect">
            <a:avLst/>
          </a:prstGeom>
          <a:noFill/>
        </p:spPr>
        <p:txBody>
          <a:bodyPr wrap="square" rtlCol="0">
            <a:spAutoFit/>
          </a:bodyPr>
          <a:lstStyle/>
          <a:p>
            <a:pPr algn="ct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経過年数  </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5" name="正方形/長方形 54"/>
          <p:cNvSpPr/>
          <p:nvPr/>
        </p:nvSpPr>
        <p:spPr>
          <a:xfrm>
            <a:off x="1748130" y="5701416"/>
            <a:ext cx="446973" cy="142027"/>
          </a:xfrm>
          <a:prstGeom prst="rect">
            <a:avLst/>
          </a:prstGeom>
          <a:noFill/>
        </p:spPr>
        <p:txBody>
          <a:bodyPr wrap="square" lIns="0" tIns="0" rIns="0" bIns="0" rtlCol="0">
            <a:spAutoFit/>
          </a:bodyPr>
          <a:lstStyle/>
          <a:p>
            <a:pPr algn="ct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(H28</a:t>
            </a:r>
            <a:r>
              <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6" name="正方形/長方形 55"/>
          <p:cNvSpPr/>
          <p:nvPr/>
        </p:nvSpPr>
        <p:spPr>
          <a:xfrm>
            <a:off x="2264673" y="5701416"/>
            <a:ext cx="453762" cy="142027"/>
          </a:xfrm>
          <a:prstGeom prst="rect">
            <a:avLst/>
          </a:prstGeom>
          <a:noFill/>
        </p:spPr>
        <p:txBody>
          <a:bodyPr wrap="square" lIns="0" tIns="0" rIns="0" bIns="0" rtlCol="0">
            <a:spAutoFit/>
          </a:bodyPr>
          <a:lstStyle/>
          <a:p>
            <a:pPr algn="ct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(H38</a:t>
            </a:r>
            <a:r>
              <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7" name="正方形/長方形 56"/>
          <p:cNvSpPr/>
          <p:nvPr/>
        </p:nvSpPr>
        <p:spPr>
          <a:xfrm>
            <a:off x="2848249" y="5689081"/>
            <a:ext cx="417334" cy="142027"/>
          </a:xfrm>
          <a:prstGeom prst="rect">
            <a:avLst/>
          </a:prstGeom>
          <a:noFill/>
        </p:spPr>
        <p:txBody>
          <a:bodyPr wrap="square" lIns="0" tIns="0" rIns="0" bIns="0" rtlCol="0">
            <a:spAutoFit/>
          </a:bodyPr>
          <a:lstStyle/>
          <a:p>
            <a:pPr algn="ct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(H48</a:t>
            </a:r>
            <a:r>
              <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8" name="正方形/長方形 57"/>
          <p:cNvSpPr/>
          <p:nvPr/>
        </p:nvSpPr>
        <p:spPr>
          <a:xfrm>
            <a:off x="3351585" y="5689081"/>
            <a:ext cx="467945" cy="142027"/>
          </a:xfrm>
          <a:prstGeom prst="rect">
            <a:avLst/>
          </a:prstGeom>
          <a:noFill/>
        </p:spPr>
        <p:txBody>
          <a:bodyPr wrap="square" lIns="0" tIns="0" rIns="0" bIns="0" rtlCol="0">
            <a:spAutoFit/>
          </a:bodyPr>
          <a:lstStyle/>
          <a:p>
            <a:pPr algn="ct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(H58</a:t>
            </a:r>
            <a:r>
              <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9" name="正方形/長方形 58"/>
          <p:cNvSpPr/>
          <p:nvPr/>
        </p:nvSpPr>
        <p:spPr>
          <a:xfrm>
            <a:off x="3819597" y="5689081"/>
            <a:ext cx="455343" cy="142027"/>
          </a:xfrm>
          <a:prstGeom prst="rect">
            <a:avLst/>
          </a:prstGeom>
          <a:noFill/>
        </p:spPr>
        <p:txBody>
          <a:bodyPr wrap="square" lIns="0" tIns="0" rIns="0" bIns="0" rtlCol="0">
            <a:spAutoFit/>
          </a:bodyPr>
          <a:lstStyle/>
          <a:p>
            <a:pPr algn="ct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(H68</a:t>
            </a:r>
            <a:r>
              <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0" name="正方形/長方形 59"/>
          <p:cNvSpPr/>
          <p:nvPr/>
        </p:nvSpPr>
        <p:spPr>
          <a:xfrm>
            <a:off x="2654527" y="3141642"/>
            <a:ext cx="397551" cy="17533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8" dirty="0">
                <a:solidFill>
                  <a:schemeClr val="tx1"/>
                </a:solidFill>
              </a:rPr>
              <a:t>H43</a:t>
            </a:r>
            <a:r>
              <a:rPr lang="ja-JP" altLang="en-US" sz="1108" dirty="0">
                <a:solidFill>
                  <a:schemeClr val="tx1"/>
                </a:solidFill>
              </a:rPr>
              <a:t>年</a:t>
            </a:r>
          </a:p>
        </p:txBody>
      </p:sp>
      <p:sp>
        <p:nvSpPr>
          <p:cNvPr id="61" name="正方形/長方形 60"/>
          <p:cNvSpPr/>
          <p:nvPr/>
        </p:nvSpPr>
        <p:spPr>
          <a:xfrm>
            <a:off x="3177415" y="3141642"/>
            <a:ext cx="397551" cy="17533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8" dirty="0">
                <a:solidFill>
                  <a:schemeClr val="tx1"/>
                </a:solidFill>
              </a:rPr>
              <a:t>H53</a:t>
            </a:r>
            <a:r>
              <a:rPr lang="ja-JP" altLang="en-US" sz="1108" dirty="0">
                <a:solidFill>
                  <a:schemeClr val="tx1"/>
                </a:solidFill>
              </a:rPr>
              <a:t>年</a:t>
            </a:r>
          </a:p>
        </p:txBody>
      </p:sp>
      <p:sp>
        <p:nvSpPr>
          <p:cNvPr id="62" name="正方形/長方形 61"/>
          <p:cNvSpPr/>
          <p:nvPr/>
        </p:nvSpPr>
        <p:spPr>
          <a:xfrm>
            <a:off x="4350609" y="5689081"/>
            <a:ext cx="446644" cy="142027"/>
          </a:xfrm>
          <a:prstGeom prst="rect">
            <a:avLst/>
          </a:prstGeom>
          <a:noFill/>
        </p:spPr>
        <p:txBody>
          <a:bodyPr wrap="square" lIns="0" tIns="0" rIns="0" bIns="0" rtlCol="0">
            <a:spAutoFit/>
          </a:bodyPr>
          <a:lstStyle/>
          <a:p>
            <a:pPr algn="ct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(H78</a:t>
            </a:r>
            <a:r>
              <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923"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sz="923"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3" name="線吹き出し 2 (枠付き) 32"/>
          <p:cNvSpPr/>
          <p:nvPr/>
        </p:nvSpPr>
        <p:spPr>
          <a:xfrm>
            <a:off x="2214104" y="3999948"/>
            <a:ext cx="352311" cy="215122"/>
          </a:xfrm>
          <a:prstGeom prst="borderCallout2">
            <a:avLst>
              <a:gd name="adj1" fmla="val 49715"/>
              <a:gd name="adj2" fmla="val 99693"/>
              <a:gd name="adj3" fmla="val 50325"/>
              <a:gd name="adj4" fmla="val 113043"/>
              <a:gd name="adj5" fmla="val 205653"/>
              <a:gd name="adj6" fmla="val 17785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0" name="正方形/長方形 39"/>
          <p:cNvSpPr/>
          <p:nvPr/>
        </p:nvSpPr>
        <p:spPr>
          <a:xfrm>
            <a:off x="2247895" y="3970819"/>
            <a:ext cx="318521" cy="2300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8" dirty="0">
                <a:solidFill>
                  <a:schemeClr val="tx1"/>
                </a:solidFill>
              </a:rPr>
              <a:t>35</a:t>
            </a:r>
            <a:r>
              <a:rPr lang="ja-JP" altLang="en-US" sz="1108" dirty="0">
                <a:solidFill>
                  <a:schemeClr val="tx1"/>
                </a:solidFill>
              </a:rPr>
              <a:t>橋</a:t>
            </a:r>
          </a:p>
        </p:txBody>
      </p:sp>
      <p:sp>
        <p:nvSpPr>
          <p:cNvPr id="41" name="線吹き出し 2 (枠付き) 40"/>
          <p:cNvSpPr/>
          <p:nvPr/>
        </p:nvSpPr>
        <p:spPr>
          <a:xfrm>
            <a:off x="3061061" y="4733027"/>
            <a:ext cx="659487" cy="215122"/>
          </a:xfrm>
          <a:prstGeom prst="borderCallout2">
            <a:avLst>
              <a:gd name="adj1" fmla="val 44624"/>
              <a:gd name="adj2" fmla="val -429"/>
              <a:gd name="adj3" fmla="val 45234"/>
              <a:gd name="adj4" fmla="val -12839"/>
              <a:gd name="adj5" fmla="val 311944"/>
              <a:gd name="adj6" fmla="val -35175"/>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2" name="正方形/長方形 41"/>
          <p:cNvSpPr/>
          <p:nvPr/>
        </p:nvSpPr>
        <p:spPr>
          <a:xfrm>
            <a:off x="3045320" y="4714818"/>
            <a:ext cx="612530" cy="2300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8" dirty="0">
                <a:solidFill>
                  <a:srgbClr val="0070C0"/>
                </a:solidFill>
              </a:rPr>
              <a:t>3</a:t>
            </a:r>
            <a:r>
              <a:rPr lang="ja-JP" altLang="en-US" sz="1108" dirty="0">
                <a:solidFill>
                  <a:srgbClr val="0070C0"/>
                </a:solidFill>
              </a:rPr>
              <a:t>橋</a:t>
            </a:r>
            <a:r>
              <a:rPr lang="ja-JP" altLang="en-US" sz="1108" dirty="0">
                <a:solidFill>
                  <a:schemeClr val="tx1"/>
                </a:solidFill>
              </a:rPr>
              <a:t> </a:t>
            </a:r>
            <a:r>
              <a:rPr lang="en-US" altLang="ja-JP" sz="1108" dirty="0">
                <a:solidFill>
                  <a:schemeClr val="tx1"/>
                </a:solidFill>
              </a:rPr>
              <a:t>, </a:t>
            </a:r>
            <a:r>
              <a:rPr lang="en-US" altLang="ja-JP" sz="1108" dirty="0">
                <a:solidFill>
                  <a:srgbClr val="00B050"/>
                </a:solidFill>
              </a:rPr>
              <a:t>3</a:t>
            </a:r>
            <a:r>
              <a:rPr lang="ja-JP" altLang="en-US" sz="1108" dirty="0">
                <a:solidFill>
                  <a:srgbClr val="00B050"/>
                </a:solidFill>
              </a:rPr>
              <a:t>橋</a:t>
            </a:r>
          </a:p>
        </p:txBody>
      </p:sp>
      <p:sp>
        <p:nvSpPr>
          <p:cNvPr id="63" name="円/楕円 62"/>
          <p:cNvSpPr/>
          <p:nvPr/>
        </p:nvSpPr>
        <p:spPr>
          <a:xfrm>
            <a:off x="2924385" y="3553000"/>
            <a:ext cx="265629" cy="2695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 name="テキスト ボックス 7"/>
          <p:cNvSpPr txBox="1"/>
          <p:nvPr/>
        </p:nvSpPr>
        <p:spPr>
          <a:xfrm>
            <a:off x="7411949" y="3019273"/>
            <a:ext cx="965329" cy="291170"/>
          </a:xfrm>
          <a:prstGeom prst="rect">
            <a:avLst/>
          </a:prstGeom>
          <a:noFill/>
        </p:spPr>
        <p:txBody>
          <a:bodyPr wrap="none" rtlCol="0">
            <a:spAutoFit/>
          </a:bodyPr>
          <a:lstStyle/>
          <a:p>
            <a:r>
              <a:rPr lang="ja-JP" altLang="en-US" sz="1292" b="1" dirty="0">
                <a:latin typeface="HGPｺﾞｼｯｸM" panose="020B0600000000000000" pitchFamily="50" charset="-128"/>
                <a:ea typeface="HGPｺﾞｼｯｸM" panose="020B0600000000000000" pitchFamily="50" charset="-128"/>
              </a:rPr>
              <a:t>殆どが鋼橋</a:t>
            </a:r>
          </a:p>
        </p:txBody>
      </p:sp>
      <p:cxnSp>
        <p:nvCxnSpPr>
          <p:cNvPr id="10" name="直線矢印コネクタ 9"/>
          <p:cNvCxnSpPr>
            <a:stCxn id="8" idx="0"/>
          </p:cNvCxnSpPr>
          <p:nvPr/>
        </p:nvCxnSpPr>
        <p:spPr>
          <a:xfrm flipV="1">
            <a:off x="7894614" y="2789443"/>
            <a:ext cx="62013" cy="22983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sp>
        <p:nvSpPr>
          <p:cNvPr id="49"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１）将来の更新判定橋梁検討</a:t>
            </a:r>
            <a:r>
              <a:rPr lang="en-US" altLang="ja-JP" sz="2585" dirty="0">
                <a:latin typeface="HGSｺﾞｼｯｸM" panose="020B0600000000000000" pitchFamily="50" charset="-128"/>
                <a:ea typeface="HGSｺﾞｼｯｸM" panose="020B0600000000000000" pitchFamily="50" charset="-128"/>
              </a:rPr>
              <a:t/>
            </a:r>
            <a:br>
              <a:rPr lang="en-US" altLang="ja-JP" sz="2585" dirty="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損傷度</a:t>
            </a:r>
            <a:r>
              <a:rPr lang="ja-JP" altLang="en-US" sz="2585" dirty="0">
                <a:latin typeface="HGSｺﾞｼｯｸM" panose="020B0600000000000000" pitchFamily="50" charset="-128"/>
                <a:ea typeface="HGSｺﾞｼｯｸM" panose="020B0600000000000000" pitchFamily="50" charset="-128"/>
              </a:rPr>
              <a:t>を分析すべき橋梁の抽出</a:t>
            </a:r>
          </a:p>
        </p:txBody>
      </p:sp>
      <p:sp>
        <p:nvSpPr>
          <p:cNvPr id="64"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65"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8949101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154104" y="3096656"/>
            <a:ext cx="6928929" cy="1143711"/>
          </a:xfrm>
          <a:prstGeom prst="rect">
            <a:avLst/>
          </a:prstGeom>
          <a:solidFill>
            <a:schemeClr val="accent4">
              <a:lumMod val="20000"/>
              <a:lumOff val="80000"/>
            </a:schemeClr>
          </a:solidFill>
          <a:ln>
            <a:solidFill>
              <a:schemeClr val="tx1"/>
            </a:solidFill>
          </a:ln>
        </p:spPr>
        <p:txBody>
          <a:bodyPr wrap="square" rtlCol="0">
            <a:spAutoFit/>
          </a:bodyPr>
          <a:lstStyle/>
          <a:p>
            <a:r>
              <a:rPr lang="ja-JP" altLang="en-US" sz="1846" b="1" dirty="0">
                <a:solidFill>
                  <a:srgbClr val="0005DA"/>
                </a:solidFill>
              </a:rPr>
              <a:t>２）疲労損傷状況</a:t>
            </a:r>
            <a:r>
              <a:rPr lang="en-US" altLang="ja-JP" sz="1846" b="1" dirty="0">
                <a:solidFill>
                  <a:srgbClr val="0005DA"/>
                </a:solidFill>
              </a:rPr>
              <a:t>(</a:t>
            </a:r>
            <a:r>
              <a:rPr lang="ja-JP" altLang="en-US" sz="1846" b="1" dirty="0">
                <a:solidFill>
                  <a:srgbClr val="0005DA"/>
                </a:solidFill>
              </a:rPr>
              <a:t>点検結果</a:t>
            </a:r>
            <a:r>
              <a:rPr lang="en-US" altLang="ja-JP" sz="1846" b="1" dirty="0">
                <a:solidFill>
                  <a:srgbClr val="0005DA"/>
                </a:solidFill>
              </a:rPr>
              <a:t>)</a:t>
            </a:r>
            <a:r>
              <a:rPr lang="ja-JP" altLang="en-US" sz="1846" b="1" dirty="0">
                <a:solidFill>
                  <a:srgbClr val="0005DA"/>
                </a:solidFill>
              </a:rPr>
              <a:t>の考察</a:t>
            </a:r>
            <a:endParaRPr lang="en-US" altLang="ja-JP" sz="1846" b="1" dirty="0">
              <a:solidFill>
                <a:srgbClr val="0005DA"/>
              </a:solidFill>
            </a:endParaRPr>
          </a:p>
          <a:p>
            <a:endParaRPr lang="en-US" altLang="ja-JP" sz="1662" dirty="0"/>
          </a:p>
          <a:p>
            <a:endParaRPr lang="en-US" altLang="ja-JP" sz="1662" dirty="0"/>
          </a:p>
          <a:p>
            <a:endParaRPr lang="en-US" altLang="ja-JP" sz="1662" dirty="0"/>
          </a:p>
        </p:txBody>
      </p:sp>
      <p:sp>
        <p:nvSpPr>
          <p:cNvPr id="17" name="正方形/長方形 16"/>
          <p:cNvSpPr/>
          <p:nvPr/>
        </p:nvSpPr>
        <p:spPr>
          <a:xfrm>
            <a:off x="915963" y="1463775"/>
            <a:ext cx="7629170" cy="376385"/>
          </a:xfrm>
          <a:prstGeom prst="rect">
            <a:avLst/>
          </a:prstGeom>
          <a:noFill/>
        </p:spPr>
        <p:txBody>
          <a:bodyPr wrap="square" rtlCol="0">
            <a:spAutoFit/>
          </a:bodyPr>
          <a:lstStyle/>
          <a:p>
            <a:pPr marL="422041" indent="-422041">
              <a:buFont typeface="Wingdings" panose="05000000000000000000" pitchFamily="2" charset="2"/>
              <a:buChar char="Ø"/>
            </a:pP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将来の抽出橋梁を以下のフローで考察した</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6" name="テキスト ボックス 35"/>
          <p:cNvSpPr txBox="1"/>
          <p:nvPr/>
        </p:nvSpPr>
        <p:spPr>
          <a:xfrm>
            <a:off x="1151037" y="1838024"/>
            <a:ext cx="6931997" cy="1058303"/>
          </a:xfrm>
          <a:prstGeom prst="rect">
            <a:avLst/>
          </a:prstGeom>
          <a:solidFill>
            <a:schemeClr val="accent4">
              <a:lumMod val="20000"/>
              <a:lumOff val="80000"/>
            </a:schemeClr>
          </a:solidFill>
          <a:ln w="3175">
            <a:solidFill>
              <a:schemeClr val="tx1"/>
            </a:solidFill>
          </a:ln>
        </p:spPr>
        <p:txBody>
          <a:bodyPr wrap="square" rtlCol="0">
            <a:spAutoFit/>
          </a:bodyPr>
          <a:lstStyle/>
          <a:p>
            <a:r>
              <a:rPr lang="ja-JP" altLang="en-US" sz="1846" b="1" dirty="0">
                <a:solidFill>
                  <a:srgbClr val="0005DA"/>
                </a:solidFill>
              </a:rPr>
              <a:t>１）損傷度を分析すべき橋梁の抽出</a:t>
            </a:r>
            <a:endParaRPr lang="en-US" altLang="ja-JP" sz="1846" b="1" dirty="0">
              <a:solidFill>
                <a:srgbClr val="0005DA"/>
              </a:solidFill>
            </a:endParaRPr>
          </a:p>
          <a:p>
            <a:r>
              <a:rPr lang="ja-JP" altLang="en-US" sz="1477" dirty="0"/>
              <a:t>・上記橋梁のうち、大半を占める≪鋼橋：疲労＋高齢橋≫を検討対象に抽出</a:t>
            </a:r>
            <a:endParaRPr lang="en-US" altLang="ja-JP" sz="1477" dirty="0"/>
          </a:p>
          <a:p>
            <a:r>
              <a:rPr lang="ja-JP" altLang="en-US" sz="1477" dirty="0"/>
              <a:t>・性能評価マトリクスより、更新判定数が増加する</a:t>
            </a:r>
            <a:r>
              <a:rPr lang="en-US" altLang="ja-JP" sz="1477" dirty="0"/>
              <a:t>20</a:t>
            </a:r>
            <a:r>
              <a:rPr lang="ja-JP" altLang="en-US" sz="1477" dirty="0"/>
              <a:t>年後の橋梁群に着目</a:t>
            </a:r>
            <a:endParaRPr lang="en-US" altLang="ja-JP" sz="1477" dirty="0"/>
          </a:p>
          <a:p>
            <a:r>
              <a:rPr lang="ja-JP" altLang="en-US" sz="1477" dirty="0"/>
              <a:t>　　　　　　　　　　　　　　　　　　　　　　　　　　　　　　　　　　　　　→　</a:t>
            </a:r>
            <a:r>
              <a:rPr lang="en-US" altLang="ja-JP" sz="1477" dirty="0"/>
              <a:t>54</a:t>
            </a:r>
            <a:r>
              <a:rPr lang="ja-JP" altLang="en-US" sz="1477" dirty="0"/>
              <a:t>橋がリストアップ</a:t>
            </a:r>
          </a:p>
        </p:txBody>
      </p:sp>
      <p:cxnSp>
        <p:nvCxnSpPr>
          <p:cNvPr id="37" name="直線矢印コネクタ 36"/>
          <p:cNvCxnSpPr/>
          <p:nvPr/>
        </p:nvCxnSpPr>
        <p:spPr>
          <a:xfrm>
            <a:off x="2444994" y="2903841"/>
            <a:ext cx="0" cy="1928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2444994" y="4226627"/>
            <a:ext cx="0" cy="2085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154104" y="4449082"/>
            <a:ext cx="6928929" cy="1512915"/>
          </a:xfrm>
          <a:prstGeom prst="rect">
            <a:avLst/>
          </a:prstGeom>
          <a:solidFill>
            <a:schemeClr val="accent4">
              <a:lumMod val="20000"/>
              <a:lumOff val="80000"/>
            </a:schemeClr>
          </a:solidFill>
          <a:ln>
            <a:solidFill>
              <a:schemeClr val="tx1"/>
            </a:solidFill>
          </a:ln>
        </p:spPr>
        <p:txBody>
          <a:bodyPr wrap="square" rtlCol="0">
            <a:spAutoFit/>
          </a:bodyPr>
          <a:lstStyle/>
          <a:p>
            <a:r>
              <a:rPr lang="ja-JP" altLang="en-US" sz="1846" b="1" dirty="0">
                <a:solidFill>
                  <a:srgbClr val="0005DA"/>
                </a:solidFill>
              </a:rPr>
              <a:t>３）対策優先度の決定</a:t>
            </a:r>
            <a:endParaRPr lang="en-US" altLang="ja-JP" sz="1846" b="1" dirty="0">
              <a:solidFill>
                <a:srgbClr val="0005DA"/>
              </a:solidFill>
            </a:endParaRPr>
          </a:p>
          <a:p>
            <a:r>
              <a:rPr lang="ja-JP" altLang="en-US" sz="1477" dirty="0"/>
              <a:t>・抽出橋梁</a:t>
            </a:r>
            <a:r>
              <a:rPr lang="en-US" altLang="ja-JP" sz="1477" dirty="0"/>
              <a:t>54</a:t>
            </a:r>
            <a:r>
              <a:rPr lang="ja-JP" altLang="en-US" sz="1477" dirty="0"/>
              <a:t>橋　→　将来的な健全度維持が困難な橋梁と位置付け</a:t>
            </a:r>
            <a:r>
              <a:rPr lang="en-US" altLang="ja-JP" sz="1477" dirty="0"/>
              <a:t>(</a:t>
            </a:r>
            <a:r>
              <a:rPr lang="ja-JP" altLang="en-US" sz="1477" dirty="0"/>
              <a:t>更新判定実施</a:t>
            </a:r>
            <a:r>
              <a:rPr lang="en-US" altLang="ja-JP" sz="1477" dirty="0"/>
              <a:t>)</a:t>
            </a:r>
          </a:p>
          <a:p>
            <a:r>
              <a:rPr lang="ja-JP" altLang="en-US" sz="1477" dirty="0"/>
              <a:t>・早期劣化要因の考察結果から抽出橋梁の優先度を整理</a:t>
            </a:r>
            <a:endParaRPr lang="en-US" altLang="ja-JP" sz="1477" dirty="0"/>
          </a:p>
          <a:p>
            <a:r>
              <a:rPr lang="en-US" altLang="ja-JP" sz="1477" dirty="0">
                <a:solidFill>
                  <a:srgbClr val="0070C0"/>
                </a:solidFill>
              </a:rPr>
              <a:t>     </a:t>
            </a:r>
            <a:r>
              <a:rPr lang="ja-JP" altLang="en-US" sz="1477" dirty="0">
                <a:solidFill>
                  <a:srgbClr val="0070C0"/>
                </a:solidFill>
              </a:rPr>
              <a:t>床版</a:t>
            </a:r>
            <a:r>
              <a:rPr lang="ja-JP" altLang="en-US" sz="1477" dirty="0"/>
              <a:t> ①大型車交通量②適用道示 ③床版支間</a:t>
            </a:r>
            <a:endParaRPr lang="en-US" altLang="ja-JP" sz="1477" dirty="0"/>
          </a:p>
          <a:p>
            <a:r>
              <a:rPr lang="en-US" altLang="ja-JP" sz="1477" dirty="0">
                <a:solidFill>
                  <a:srgbClr val="0070C0"/>
                </a:solidFill>
              </a:rPr>
              <a:t>     </a:t>
            </a:r>
            <a:r>
              <a:rPr lang="ja-JP" altLang="en-US" sz="1477" dirty="0">
                <a:solidFill>
                  <a:srgbClr val="0070C0"/>
                </a:solidFill>
              </a:rPr>
              <a:t>桁</a:t>
            </a:r>
            <a:r>
              <a:rPr lang="ja-JP" altLang="en-US" sz="1477" dirty="0"/>
              <a:t>　　①大型車交通量②適用道示 ③斜角</a:t>
            </a:r>
            <a:endParaRPr lang="en-US" altLang="ja-JP" sz="1477" dirty="0"/>
          </a:p>
          <a:p>
            <a:r>
              <a:rPr lang="ja-JP" altLang="en-US" sz="1477" dirty="0"/>
              <a:t>・桁の亀裂状況確認のため、詳細調査を今後実施する必要あり</a:t>
            </a:r>
            <a:endParaRPr lang="en-US" altLang="ja-JP" sz="1477" dirty="0"/>
          </a:p>
        </p:txBody>
      </p:sp>
      <p:sp>
        <p:nvSpPr>
          <p:cNvPr id="24" name="テキスト ボックス 23"/>
          <p:cNvSpPr txBox="1"/>
          <p:nvPr/>
        </p:nvSpPr>
        <p:spPr>
          <a:xfrm>
            <a:off x="1461104" y="3420899"/>
            <a:ext cx="6878217" cy="831190"/>
          </a:xfrm>
          <a:prstGeom prst="rect">
            <a:avLst/>
          </a:prstGeom>
          <a:noFill/>
          <a:ln>
            <a:noFill/>
          </a:ln>
        </p:spPr>
        <p:txBody>
          <a:bodyPr wrap="square" rtlCol="0">
            <a:spAutoFit/>
          </a:bodyPr>
          <a:lstStyle/>
          <a:p>
            <a:r>
              <a:rPr lang="ja-JP" altLang="en-US" sz="1662" b="1" dirty="0">
                <a:solidFill>
                  <a:srgbClr val="0070C0"/>
                </a:solidFill>
              </a:rPr>
              <a:t>床版 </a:t>
            </a:r>
            <a:r>
              <a:rPr lang="ja-JP" altLang="en-US" sz="1477" dirty="0"/>
              <a:t>→  ひび割れなど疲労損傷多数  →</a:t>
            </a:r>
            <a:r>
              <a:rPr lang="en-US" altLang="ja-JP" sz="1477" dirty="0"/>
              <a:t> </a:t>
            </a:r>
            <a:r>
              <a:rPr lang="ja-JP" altLang="en-US" sz="1477" dirty="0"/>
              <a:t> 健全度の履歴より劣化速度整理</a:t>
            </a:r>
            <a:endParaRPr lang="en-US" altLang="ja-JP" sz="1477" dirty="0"/>
          </a:p>
          <a:p>
            <a:r>
              <a:rPr lang="ja-JP" altLang="en-US" sz="1477" dirty="0"/>
              <a:t>                                                      　　 橋梁諸元と劣化速度の因果関係考察</a:t>
            </a:r>
            <a:endParaRPr lang="en-US" altLang="ja-JP" sz="1477" dirty="0"/>
          </a:p>
          <a:p>
            <a:r>
              <a:rPr lang="ja-JP" altLang="en-US" sz="1662" b="1" dirty="0">
                <a:solidFill>
                  <a:srgbClr val="0070C0"/>
                </a:solidFill>
              </a:rPr>
              <a:t>桁     </a:t>
            </a:r>
            <a:r>
              <a:rPr lang="ja-JP" altLang="en-US" sz="1477" dirty="0"/>
              <a:t>→  亀裂は顕在化していない     →  別途疲労損傷蓄積の確認が必要</a:t>
            </a:r>
            <a:endParaRPr lang="en-US" altLang="ja-JP" sz="1477"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14"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将来の更新判定橋梁検討</a:t>
            </a:r>
            <a:r>
              <a:rPr lang="en-US" altLang="ja-JP" sz="2585" dirty="0">
                <a:latin typeface="HGSｺﾞｼｯｸM" panose="020B0600000000000000" pitchFamily="50" charset="-128"/>
                <a:ea typeface="HGSｺﾞｼｯｸM" panose="020B0600000000000000" pitchFamily="50" charset="-128"/>
              </a:rPr>
              <a:t/>
            </a:r>
            <a:br>
              <a:rPr lang="en-US" altLang="ja-JP" sz="2585" dirty="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損傷度</a:t>
            </a:r>
            <a:r>
              <a:rPr lang="ja-JP" altLang="en-US" sz="2585" dirty="0">
                <a:latin typeface="HGSｺﾞｼｯｸM" panose="020B0600000000000000" pitchFamily="50" charset="-128"/>
                <a:ea typeface="HGSｺﾞｼｯｸM" panose="020B0600000000000000" pitchFamily="50" charset="-128"/>
              </a:rPr>
              <a:t>を分析すべき橋梁の</a:t>
            </a:r>
            <a:r>
              <a:rPr lang="ja-JP" altLang="en-US" sz="2585" dirty="0" smtClean="0">
                <a:latin typeface="HGSｺﾞｼｯｸM" panose="020B0600000000000000" pitchFamily="50" charset="-128"/>
                <a:ea typeface="HGSｺﾞｼｯｸM" panose="020B0600000000000000" pitchFamily="50" charset="-128"/>
              </a:rPr>
              <a:t>抽出</a:t>
            </a:r>
            <a:endParaRPr lang="ja-JP" altLang="en-US" sz="2585" dirty="0">
              <a:latin typeface="HGSｺﾞｼｯｸM" panose="020B0600000000000000" pitchFamily="50" charset="-128"/>
              <a:ea typeface="HGSｺﾞｼｯｸM" panose="020B0600000000000000" pitchFamily="50" charset="-128"/>
            </a:endParaRPr>
          </a:p>
        </p:txBody>
      </p:sp>
      <p:sp>
        <p:nvSpPr>
          <p:cNvPr id="13"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15"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1643197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574966" y="4492503"/>
            <a:ext cx="598220" cy="2605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8" name="正方形/長方形 57"/>
          <p:cNvSpPr/>
          <p:nvPr/>
        </p:nvSpPr>
        <p:spPr>
          <a:xfrm>
            <a:off x="5137354" y="5414409"/>
            <a:ext cx="3627902" cy="6064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aphicFrame>
        <p:nvGraphicFramePr>
          <p:cNvPr id="7" name="表 6"/>
          <p:cNvGraphicFramePr>
            <a:graphicFrameLocks noGrp="1"/>
          </p:cNvGraphicFramePr>
          <p:nvPr>
            <p:extLst/>
          </p:nvPr>
        </p:nvGraphicFramePr>
        <p:xfrm>
          <a:off x="939743" y="4931945"/>
          <a:ext cx="3851916" cy="1107380"/>
        </p:xfrm>
        <a:graphic>
          <a:graphicData uri="http://schemas.openxmlformats.org/drawingml/2006/table">
            <a:tbl>
              <a:tblPr>
                <a:tableStyleId>{5C22544A-7EE6-4342-B048-85BDC9FD1C3A}</a:tableStyleId>
              </a:tblPr>
              <a:tblGrid>
                <a:gridCol w="483729">
                  <a:extLst>
                    <a:ext uri="{9D8B030D-6E8A-4147-A177-3AD203B41FA5}">
                      <a16:colId xmlns:a16="http://schemas.microsoft.com/office/drawing/2014/main" xmlns="" val="20000"/>
                    </a:ext>
                  </a:extLst>
                </a:gridCol>
                <a:gridCol w="483729">
                  <a:extLst>
                    <a:ext uri="{9D8B030D-6E8A-4147-A177-3AD203B41FA5}">
                      <a16:colId xmlns:a16="http://schemas.microsoft.com/office/drawing/2014/main" xmlns="" val="20001"/>
                    </a:ext>
                  </a:extLst>
                </a:gridCol>
                <a:gridCol w="483729">
                  <a:extLst>
                    <a:ext uri="{9D8B030D-6E8A-4147-A177-3AD203B41FA5}">
                      <a16:colId xmlns:a16="http://schemas.microsoft.com/office/drawing/2014/main" xmlns="" val="20002"/>
                    </a:ext>
                  </a:extLst>
                </a:gridCol>
                <a:gridCol w="483729">
                  <a:extLst>
                    <a:ext uri="{9D8B030D-6E8A-4147-A177-3AD203B41FA5}">
                      <a16:colId xmlns:a16="http://schemas.microsoft.com/office/drawing/2014/main" xmlns="" val="20003"/>
                    </a:ext>
                  </a:extLst>
                </a:gridCol>
                <a:gridCol w="483729">
                  <a:extLst>
                    <a:ext uri="{9D8B030D-6E8A-4147-A177-3AD203B41FA5}">
                      <a16:colId xmlns:a16="http://schemas.microsoft.com/office/drawing/2014/main" xmlns="" val="20004"/>
                    </a:ext>
                  </a:extLst>
                </a:gridCol>
                <a:gridCol w="465813">
                  <a:extLst>
                    <a:ext uri="{9D8B030D-6E8A-4147-A177-3AD203B41FA5}">
                      <a16:colId xmlns:a16="http://schemas.microsoft.com/office/drawing/2014/main" xmlns="" val="20005"/>
                    </a:ext>
                  </a:extLst>
                </a:gridCol>
                <a:gridCol w="483729">
                  <a:extLst>
                    <a:ext uri="{9D8B030D-6E8A-4147-A177-3AD203B41FA5}">
                      <a16:colId xmlns:a16="http://schemas.microsoft.com/office/drawing/2014/main" xmlns="" val="20006"/>
                    </a:ext>
                  </a:extLst>
                </a:gridCol>
                <a:gridCol w="483729">
                  <a:extLst>
                    <a:ext uri="{9D8B030D-6E8A-4147-A177-3AD203B41FA5}">
                      <a16:colId xmlns:a16="http://schemas.microsoft.com/office/drawing/2014/main" xmlns="" val="20007"/>
                    </a:ext>
                  </a:extLst>
                </a:gridCol>
              </a:tblGrid>
              <a:tr h="155826">
                <a:tc gridSpan="2">
                  <a:txBody>
                    <a:bodyPr/>
                    <a:lstStyle/>
                    <a:p>
                      <a:pPr algn="ctr" fontAlgn="ctr"/>
                      <a:r>
                        <a:rPr lang="ja-JP" altLang="en-US" sz="1000" u="none" strike="noStrike" dirty="0">
                          <a:effectLst/>
                        </a:rPr>
                        <a:t>橋種</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sz="1000" u="none" strike="noStrike" dirty="0">
                          <a:effectLst/>
                        </a:rPr>
                        <a:t>PC</a:t>
                      </a:r>
                      <a:r>
                        <a:rPr lang="ja-JP" altLang="en-US" sz="1000" u="none" strike="noStrike" dirty="0">
                          <a:effectLst/>
                        </a:rPr>
                        <a:t>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RC</a:t>
                      </a:r>
                      <a:r>
                        <a:rPr lang="ja-JP" altLang="en-US" sz="1000" u="none" strike="noStrike" dirty="0">
                          <a:effectLst/>
                        </a:rPr>
                        <a:t>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00" u="none" strike="noStrike" dirty="0">
                          <a:effectLst/>
                        </a:rPr>
                        <a:t>鋼橋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00" u="none" strike="noStrike" dirty="0">
                          <a:effectLst/>
                        </a:rPr>
                        <a:t>石橋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00" u="none" strike="noStrike" dirty="0">
                          <a:effectLst/>
                        </a:rPr>
                        <a:t>複合橋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00" u="none" strike="noStrike" dirty="0">
                          <a:effectLst/>
                        </a:rPr>
                        <a:t>不明</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55826">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rPr>
                        <a:t>総橋数</a:t>
                      </a:r>
                      <a:endParaRPr lang="ja-JP" altLang="en-US" sz="1000" b="0" i="0" u="none" strike="noStrike" dirty="0">
                        <a:solidFill>
                          <a:srgbClr val="000000"/>
                        </a:solidFill>
                        <a:effectLst/>
                        <a:latin typeface="ＭＳ Ｐゴシック" panose="020B0600070205080204" pitchFamily="50" charset="-128"/>
                        <a:ea typeface="+mn-ea"/>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1000" u="none" strike="noStrike" dirty="0">
                          <a:effectLst/>
                        </a:rPr>
                        <a:t>417</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effectLst/>
                        </a:rPr>
                        <a:t>525</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effectLst/>
                        </a:rPr>
                        <a:t>357</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effectLst/>
                        </a:rPr>
                        <a:t>3</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a:effectLst/>
                        </a:rPr>
                        <a:t>115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a:effectLst/>
                        </a:rPr>
                        <a:t>28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03537">
                <a:tc rowSpan="3">
                  <a:txBody>
                    <a:bodyPr/>
                    <a:lstStyle/>
                    <a:p>
                      <a:pPr algn="ctr" fontAlgn="ctr"/>
                      <a:r>
                        <a:rPr lang="ja-JP" altLang="en-US" sz="1000" u="none" strike="noStrike">
                          <a:effectLst/>
                        </a:rPr>
                        <a:t>橋数</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u="none" strike="noStrike" dirty="0">
                          <a:effectLst/>
                        </a:rPr>
                        <a:t>健全度≦</a:t>
                      </a:r>
                      <a:r>
                        <a:rPr lang="en-US" altLang="ja-JP" sz="1000" u="none" strike="noStrike" dirty="0">
                          <a:effectLst/>
                        </a:rPr>
                        <a:t>70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FF0000"/>
                          </a:solidFill>
                          <a:effectLst/>
                        </a:rPr>
                        <a:t>99</a:t>
                      </a:r>
                      <a:endPar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FF0000"/>
                          </a:solidFill>
                          <a:effectLst/>
                        </a:rPr>
                        <a:t>169</a:t>
                      </a:r>
                      <a:endPar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FF0000"/>
                          </a:solidFill>
                          <a:effectLst/>
                        </a:rPr>
                        <a:t>207</a:t>
                      </a:r>
                      <a:endPar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FF0000"/>
                          </a:solidFill>
                          <a:effectLst/>
                        </a:rPr>
                        <a:t>68</a:t>
                      </a:r>
                      <a:endPar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FF0000"/>
                          </a:solidFill>
                          <a:effectLst/>
                        </a:rPr>
                        <a:t>5</a:t>
                      </a:r>
                      <a:endParaRPr lang="en-US" altLang="ja-JP" sz="10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03537">
                <a:tc vMerge="1">
                  <a:txBody>
                    <a:bodyPr/>
                    <a:lstStyle/>
                    <a:p>
                      <a:endParaRPr kumimoji="1" lang="ja-JP" altLang="en-US"/>
                    </a:p>
                  </a:txBody>
                  <a:tcPr/>
                </a:tc>
                <a:tc>
                  <a:txBody>
                    <a:bodyPr/>
                    <a:lstStyle/>
                    <a:p>
                      <a:pPr algn="l" fontAlgn="ctr"/>
                      <a:r>
                        <a:rPr lang="en-US" altLang="ja-JP" sz="1000" u="none" strike="noStrike" dirty="0">
                          <a:effectLst/>
                        </a:rPr>
                        <a:t>70</a:t>
                      </a:r>
                      <a:r>
                        <a:rPr lang="ja-JP" altLang="en-US" sz="1000" u="none" strike="noStrike" dirty="0">
                          <a:effectLst/>
                        </a:rPr>
                        <a:t>＜</a:t>
                      </a:r>
                      <a:endParaRPr lang="en-US" altLang="ja-JP" sz="1000" u="none" strike="noStrike" dirty="0">
                        <a:effectLst/>
                      </a:endParaRPr>
                    </a:p>
                    <a:p>
                      <a:pPr algn="l" fontAlgn="ctr"/>
                      <a:r>
                        <a:rPr lang="ja-JP" altLang="en-US" sz="1000" u="none" strike="noStrike" dirty="0">
                          <a:effectLst/>
                        </a:rPr>
                        <a:t>健全度</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0070C0"/>
                          </a:solidFill>
                          <a:effectLst/>
                        </a:rPr>
                        <a:t>316</a:t>
                      </a:r>
                      <a:endParaRPr lang="en-US" altLang="ja-JP" sz="10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0070C0"/>
                          </a:solidFill>
                          <a:effectLst/>
                        </a:rPr>
                        <a:t>355</a:t>
                      </a:r>
                      <a:endParaRPr lang="en-US" altLang="ja-JP" sz="10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0070C0"/>
                          </a:solidFill>
                          <a:effectLst/>
                        </a:rPr>
                        <a:t>150</a:t>
                      </a:r>
                      <a:endParaRPr lang="en-US" altLang="ja-JP" sz="10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0070C0"/>
                          </a:solidFill>
                          <a:effectLst/>
                        </a:rPr>
                        <a:t>3</a:t>
                      </a:r>
                      <a:endParaRPr lang="en-US" altLang="ja-JP" sz="10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0070C0"/>
                          </a:solidFill>
                          <a:effectLst/>
                        </a:rPr>
                        <a:t>47</a:t>
                      </a:r>
                      <a:endParaRPr lang="en-US" altLang="ja-JP" sz="10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solidFill>
                            <a:srgbClr val="0070C0"/>
                          </a:solidFill>
                          <a:effectLst/>
                        </a:rPr>
                        <a:t>10</a:t>
                      </a:r>
                      <a:endParaRPr lang="en-US" altLang="ja-JP" sz="10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55826">
                <a:tc vMerge="1">
                  <a:txBody>
                    <a:bodyPr/>
                    <a:lstStyle/>
                    <a:p>
                      <a:endParaRPr kumimoji="1" lang="ja-JP" altLang="en-US"/>
                    </a:p>
                  </a:txBody>
                  <a:tcPr/>
                </a:tc>
                <a:tc>
                  <a:txBody>
                    <a:bodyPr/>
                    <a:lstStyle/>
                    <a:p>
                      <a:pPr algn="l" fontAlgn="ctr"/>
                      <a:r>
                        <a:rPr lang="ja-JP" altLang="en-US" sz="1000" u="none" strike="noStrike">
                          <a:effectLst/>
                        </a:rPr>
                        <a:t>空欄</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effectLst/>
                        </a:rPr>
                        <a:t>2</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a:effectLst/>
                        </a:rPr>
                        <a:t>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00" u="none" strike="noStrike" dirty="0">
                          <a:effectLst/>
                        </a:rPr>
                        <a:t>13</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116" marR="8116" marT="81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sp>
        <p:nvSpPr>
          <p:cNvPr id="66" name="正方形/長方形 65"/>
          <p:cNvSpPr/>
          <p:nvPr/>
        </p:nvSpPr>
        <p:spPr>
          <a:xfrm>
            <a:off x="915963" y="1601176"/>
            <a:ext cx="7876345" cy="376385"/>
          </a:xfrm>
          <a:prstGeom prst="rect">
            <a:avLst/>
          </a:prstGeom>
          <a:noFill/>
        </p:spPr>
        <p:txBody>
          <a:bodyPr wrap="square" rtlCol="0">
            <a:spAutoFit/>
          </a:bodyPr>
          <a:lstStyle/>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大阪府橋梁のうち、各橋種の健全度比率分布を分析</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0" name="下矢印 69"/>
          <p:cNvSpPr/>
          <p:nvPr/>
        </p:nvSpPr>
        <p:spPr>
          <a:xfrm>
            <a:off x="6566068" y="4064362"/>
            <a:ext cx="465282" cy="25748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ysClr val="windowText" lastClr="000000"/>
              </a:solidFill>
            </a:endParaRPr>
          </a:p>
        </p:txBody>
      </p:sp>
      <p:sp>
        <p:nvSpPr>
          <p:cNvPr id="71" name="正方形/長方形 70"/>
          <p:cNvSpPr/>
          <p:nvPr/>
        </p:nvSpPr>
        <p:spPr>
          <a:xfrm>
            <a:off x="5164539" y="4422986"/>
            <a:ext cx="3248442" cy="319639"/>
          </a:xfrm>
          <a:prstGeom prst="rect">
            <a:avLst/>
          </a:prstGeom>
          <a:noFill/>
        </p:spPr>
        <p:txBody>
          <a:bodyPr wrap="square" rtlCol="0">
            <a:spAutoFit/>
          </a:bodyPr>
          <a:lstStyle/>
          <a:p>
            <a:pPr algn="ct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鋼橋に注目して健全度を分析する</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14" name="グループ化 13"/>
          <p:cNvGrpSpPr/>
          <p:nvPr/>
        </p:nvGrpSpPr>
        <p:grpSpPr>
          <a:xfrm>
            <a:off x="3553000" y="2365497"/>
            <a:ext cx="1415020" cy="655100"/>
            <a:chOff x="7712673" y="1372143"/>
            <a:chExt cx="1654397" cy="705137"/>
          </a:xfrm>
        </p:grpSpPr>
        <p:sp>
          <p:nvSpPr>
            <p:cNvPr id="37" name="正方形/長方形 36"/>
            <p:cNvSpPr/>
            <p:nvPr/>
          </p:nvSpPr>
          <p:spPr>
            <a:xfrm>
              <a:off x="7712673" y="1372143"/>
              <a:ext cx="1395049" cy="7051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a:endParaRPr lang="ja-JP" altLang="en-US" sz="2049"/>
            </a:p>
          </p:txBody>
        </p:sp>
        <p:sp>
          <p:nvSpPr>
            <p:cNvPr id="38" name="正方形/長方形 37"/>
            <p:cNvSpPr/>
            <p:nvPr/>
          </p:nvSpPr>
          <p:spPr>
            <a:xfrm>
              <a:off x="7841565" y="1689714"/>
              <a:ext cx="93600" cy="93600"/>
            </a:xfrm>
            <a:prstGeom prst="rect">
              <a:avLst/>
            </a:prstGeom>
            <a:pattFill prst="pct50">
              <a:fgClr>
                <a:srgbClr val="C00000"/>
              </a:fgClr>
              <a:bgClr>
                <a:schemeClr val="bg1"/>
              </a:bgClr>
            </a:patt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a:endParaRPr lang="ja-JP" altLang="en-US" sz="2049"/>
            </a:p>
          </p:txBody>
        </p:sp>
        <p:sp>
          <p:nvSpPr>
            <p:cNvPr id="39" name="テキスト ボックス 38"/>
            <p:cNvSpPr txBox="1"/>
            <p:nvPr/>
          </p:nvSpPr>
          <p:spPr>
            <a:xfrm>
              <a:off x="7935165" y="1592531"/>
              <a:ext cx="1431905" cy="268686"/>
            </a:xfrm>
            <a:prstGeom prst="rect">
              <a:avLst/>
            </a:prstGeom>
            <a:noFill/>
          </p:spPr>
          <p:txBody>
            <a:bodyPr wrap="square" rtlCol="0">
              <a:spAutoFit/>
            </a:bodyPr>
            <a:lstStyle/>
            <a:p>
              <a:r>
                <a:rPr lang="ja-JP" altLang="en-US" sz="1022" dirty="0"/>
                <a:t>健全度≦</a:t>
              </a:r>
              <a:r>
                <a:rPr lang="en-US" altLang="ja-JP" sz="1022" dirty="0"/>
                <a:t>70</a:t>
              </a:r>
              <a:endParaRPr lang="ja-JP" altLang="en-US" sz="1022" dirty="0"/>
            </a:p>
          </p:txBody>
        </p:sp>
        <p:sp>
          <p:nvSpPr>
            <p:cNvPr id="40" name="正方形/長方形 39"/>
            <p:cNvSpPr/>
            <p:nvPr/>
          </p:nvSpPr>
          <p:spPr>
            <a:xfrm>
              <a:off x="7841565" y="1469325"/>
              <a:ext cx="93600" cy="93600"/>
            </a:xfrm>
            <a:prstGeom prst="rect">
              <a:avLst/>
            </a:prstGeom>
            <a:pattFill prst="ltDnDiag">
              <a:fgClr>
                <a:srgbClr val="00B0F0"/>
              </a:fgClr>
              <a:bgClr>
                <a:schemeClr val="bg1"/>
              </a:bgClr>
            </a:patt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a:endParaRPr lang="ja-JP" altLang="en-US" sz="2049"/>
            </a:p>
          </p:txBody>
        </p:sp>
        <p:sp>
          <p:nvSpPr>
            <p:cNvPr id="41" name="テキスト ボックス 40"/>
            <p:cNvSpPr txBox="1"/>
            <p:nvPr/>
          </p:nvSpPr>
          <p:spPr>
            <a:xfrm>
              <a:off x="7935165" y="1372143"/>
              <a:ext cx="1353619" cy="268686"/>
            </a:xfrm>
            <a:prstGeom prst="rect">
              <a:avLst/>
            </a:prstGeom>
            <a:noFill/>
          </p:spPr>
          <p:txBody>
            <a:bodyPr wrap="square" rtlCol="0">
              <a:spAutoFit/>
            </a:bodyPr>
            <a:lstStyle/>
            <a:p>
              <a:r>
                <a:rPr lang="en-US" altLang="ja-JP" sz="1022" dirty="0"/>
                <a:t>70</a:t>
              </a:r>
              <a:r>
                <a:rPr lang="ja-JP" altLang="en-US" sz="1022" dirty="0"/>
                <a:t>＜健全度</a:t>
              </a:r>
            </a:p>
          </p:txBody>
        </p:sp>
        <p:sp>
          <p:nvSpPr>
            <p:cNvPr id="42" name="正方形/長方形 41"/>
            <p:cNvSpPr/>
            <p:nvPr/>
          </p:nvSpPr>
          <p:spPr>
            <a:xfrm>
              <a:off x="7841565" y="1904602"/>
              <a:ext cx="93600" cy="9360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a:endParaRPr lang="ja-JP" altLang="en-US" sz="2049"/>
            </a:p>
          </p:txBody>
        </p:sp>
        <p:sp>
          <p:nvSpPr>
            <p:cNvPr id="43" name="テキスト ボックス 42"/>
            <p:cNvSpPr txBox="1"/>
            <p:nvPr/>
          </p:nvSpPr>
          <p:spPr>
            <a:xfrm>
              <a:off x="7935165" y="1807420"/>
              <a:ext cx="990359" cy="268686"/>
            </a:xfrm>
            <a:prstGeom prst="rect">
              <a:avLst/>
            </a:prstGeom>
            <a:noFill/>
          </p:spPr>
          <p:txBody>
            <a:bodyPr wrap="square" rtlCol="0">
              <a:spAutoFit/>
            </a:bodyPr>
            <a:lstStyle/>
            <a:p>
              <a:r>
                <a:rPr lang="ja-JP" altLang="en-US" sz="1022" dirty="0"/>
                <a:t>空欄</a:t>
              </a:r>
            </a:p>
          </p:txBody>
        </p:sp>
      </p:grpSp>
      <p:sp>
        <p:nvSpPr>
          <p:cNvPr id="26" name="正方形/長方形 25"/>
          <p:cNvSpPr/>
          <p:nvPr/>
        </p:nvSpPr>
        <p:spPr>
          <a:xfrm>
            <a:off x="1523004" y="2033153"/>
            <a:ext cx="2481366" cy="302070"/>
          </a:xfrm>
          <a:prstGeom prst="rect">
            <a:avLst/>
          </a:prstGeom>
          <a:noFill/>
        </p:spPr>
        <p:txBody>
          <a:bodyPr wrap="square" rtlCol="0">
            <a:spAutoFit/>
          </a:bodyPr>
          <a:lstStyle/>
          <a:p>
            <a:pPr algn="ctr"/>
            <a:r>
              <a:rPr lang="ja-JP" altLang="en-US" sz="1363" dirty="0">
                <a:latin typeface="HGSｺﾞｼｯｸM" panose="020B0600000000000000" pitchFamily="50" charset="-128"/>
                <a:ea typeface="HGSｺﾞｼｯｸM" panose="020B0600000000000000" pitchFamily="50" charset="-128"/>
                <a:cs typeface="Meiryo UI" panose="020B0604030504040204" pitchFamily="50" charset="-128"/>
              </a:rPr>
              <a:t>橋種と健全度</a:t>
            </a:r>
          </a:p>
        </p:txBody>
      </p:sp>
      <p:sp>
        <p:nvSpPr>
          <p:cNvPr id="27" name="正方形/長方形 26"/>
          <p:cNvSpPr/>
          <p:nvPr/>
        </p:nvSpPr>
        <p:spPr>
          <a:xfrm rot="16200000">
            <a:off x="43836" y="3261785"/>
            <a:ext cx="1292786" cy="291170"/>
          </a:xfrm>
          <a:prstGeom prst="rect">
            <a:avLst/>
          </a:prstGeom>
          <a:noFill/>
        </p:spPr>
        <p:txBody>
          <a:bodyPr wrap="square" rtlCol="0">
            <a:spAutoFit/>
          </a:bodyPr>
          <a:lstStyle/>
          <a:p>
            <a:pPr algn="ct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橋梁数</a:t>
            </a:r>
          </a:p>
        </p:txBody>
      </p:sp>
      <p:graphicFrame>
        <p:nvGraphicFramePr>
          <p:cNvPr id="64" name="グラフ 63"/>
          <p:cNvGraphicFramePr>
            <a:graphicFrameLocks/>
          </p:cNvGraphicFramePr>
          <p:nvPr>
            <p:extLst/>
          </p:nvPr>
        </p:nvGraphicFramePr>
        <p:xfrm>
          <a:off x="779037" y="2304494"/>
          <a:ext cx="4173329" cy="2673810"/>
        </p:xfrm>
        <a:graphic>
          <a:graphicData uri="http://schemas.openxmlformats.org/drawingml/2006/chart">
            <c:chart xmlns:c="http://schemas.openxmlformats.org/drawingml/2006/chart" xmlns:r="http://schemas.openxmlformats.org/officeDocument/2006/relationships" r:id="rId3"/>
          </a:graphicData>
        </a:graphic>
      </p:graphicFrame>
      <p:sp>
        <p:nvSpPr>
          <p:cNvPr id="44" name="テキスト ボックス 43"/>
          <p:cNvSpPr txBox="1"/>
          <p:nvPr/>
        </p:nvSpPr>
        <p:spPr>
          <a:xfrm>
            <a:off x="1162009" y="4101178"/>
            <a:ext cx="705012" cy="291170"/>
          </a:xfrm>
          <a:prstGeom prst="rect">
            <a:avLst/>
          </a:prstGeom>
          <a:noFill/>
        </p:spPr>
        <p:txBody>
          <a:bodyPr wrap="square" rtlCol="0">
            <a:spAutoFit/>
          </a:bodyPr>
          <a:lstStyle/>
          <a:p>
            <a:pPr algn="ctr"/>
            <a:r>
              <a:rPr lang="en-US" altLang="ja-JP" sz="1292" b="1" dirty="0">
                <a:solidFill>
                  <a:srgbClr val="C00000"/>
                </a:solidFill>
              </a:rPr>
              <a:t>23.7%</a:t>
            </a:r>
            <a:endParaRPr lang="ja-JP" altLang="en-US" sz="1292" b="1" dirty="0">
              <a:solidFill>
                <a:srgbClr val="C00000"/>
              </a:solidFill>
            </a:endParaRPr>
          </a:p>
        </p:txBody>
      </p:sp>
      <p:sp>
        <p:nvSpPr>
          <p:cNvPr id="45" name="テキスト ボックス 44"/>
          <p:cNvSpPr txBox="1"/>
          <p:nvPr/>
        </p:nvSpPr>
        <p:spPr>
          <a:xfrm>
            <a:off x="1170498" y="3379641"/>
            <a:ext cx="705012" cy="291170"/>
          </a:xfrm>
          <a:prstGeom prst="rect">
            <a:avLst/>
          </a:prstGeom>
          <a:noFill/>
        </p:spPr>
        <p:txBody>
          <a:bodyPr wrap="square" rtlCol="0">
            <a:spAutoFit/>
          </a:bodyPr>
          <a:lstStyle/>
          <a:p>
            <a:pPr algn="ctr"/>
            <a:r>
              <a:rPr lang="en-US" altLang="ja-JP" sz="1292" b="1" dirty="0">
                <a:solidFill>
                  <a:srgbClr val="0070C0"/>
                </a:solidFill>
              </a:rPr>
              <a:t>75.8%</a:t>
            </a:r>
            <a:endParaRPr lang="ja-JP" altLang="en-US" sz="1292" b="1" dirty="0">
              <a:solidFill>
                <a:srgbClr val="0070C0"/>
              </a:solidFill>
            </a:endParaRPr>
          </a:p>
        </p:txBody>
      </p:sp>
      <p:sp>
        <p:nvSpPr>
          <p:cNvPr id="46" name="テキスト ボックス 45"/>
          <p:cNvSpPr txBox="1"/>
          <p:nvPr/>
        </p:nvSpPr>
        <p:spPr>
          <a:xfrm>
            <a:off x="1475025" y="2826180"/>
            <a:ext cx="725687" cy="291170"/>
          </a:xfrm>
          <a:prstGeom prst="rect">
            <a:avLst/>
          </a:prstGeom>
          <a:noFill/>
        </p:spPr>
        <p:txBody>
          <a:bodyPr wrap="square" rtlCol="0">
            <a:spAutoFit/>
          </a:bodyPr>
          <a:lstStyle/>
          <a:p>
            <a:pPr algn="ctr"/>
            <a:r>
              <a:rPr lang="en-US" altLang="ja-JP" sz="1292" b="1" dirty="0">
                <a:solidFill>
                  <a:schemeClr val="bg2">
                    <a:lumMod val="50000"/>
                  </a:schemeClr>
                </a:solidFill>
              </a:rPr>
              <a:t>0.5%</a:t>
            </a:r>
            <a:endParaRPr lang="ja-JP" altLang="en-US" sz="1292" b="1" dirty="0">
              <a:solidFill>
                <a:schemeClr val="bg2">
                  <a:lumMod val="50000"/>
                </a:schemeClr>
              </a:solidFill>
            </a:endParaRPr>
          </a:p>
        </p:txBody>
      </p:sp>
      <p:sp>
        <p:nvSpPr>
          <p:cNvPr id="47" name="テキスト ボックス 46"/>
          <p:cNvSpPr txBox="1"/>
          <p:nvPr/>
        </p:nvSpPr>
        <p:spPr>
          <a:xfrm>
            <a:off x="2437726" y="3881817"/>
            <a:ext cx="553458" cy="348109"/>
          </a:xfrm>
          <a:prstGeom prst="rect">
            <a:avLst/>
          </a:prstGeom>
          <a:noFill/>
        </p:spPr>
        <p:txBody>
          <a:bodyPr wrap="square" rtlCol="0">
            <a:spAutoFit/>
          </a:bodyPr>
          <a:lstStyle/>
          <a:p>
            <a:pPr algn="ctr"/>
            <a:r>
              <a:rPr lang="en-US" altLang="ja-JP" sz="1662" b="1" dirty="0">
                <a:solidFill>
                  <a:srgbClr val="C00000"/>
                </a:solidFill>
              </a:rPr>
              <a:t>58%</a:t>
            </a:r>
            <a:endParaRPr lang="ja-JP" altLang="en-US" sz="1662" b="1" dirty="0">
              <a:solidFill>
                <a:srgbClr val="C00000"/>
              </a:solidFill>
            </a:endParaRPr>
          </a:p>
        </p:txBody>
      </p:sp>
      <p:sp>
        <p:nvSpPr>
          <p:cNvPr id="48" name="テキスト ボックス 47"/>
          <p:cNvSpPr txBox="1"/>
          <p:nvPr/>
        </p:nvSpPr>
        <p:spPr>
          <a:xfrm>
            <a:off x="3672348" y="4116862"/>
            <a:ext cx="697926" cy="291170"/>
          </a:xfrm>
          <a:prstGeom prst="rect">
            <a:avLst/>
          </a:prstGeom>
          <a:noFill/>
        </p:spPr>
        <p:txBody>
          <a:bodyPr wrap="square" rtlCol="0">
            <a:spAutoFit/>
          </a:bodyPr>
          <a:lstStyle/>
          <a:p>
            <a:pPr algn="ctr"/>
            <a:r>
              <a:rPr lang="en-US" altLang="ja-JP" sz="1292" b="1" dirty="0">
                <a:solidFill>
                  <a:srgbClr val="C00000"/>
                </a:solidFill>
              </a:rPr>
              <a:t>59.1%</a:t>
            </a:r>
            <a:endParaRPr lang="ja-JP" altLang="en-US" sz="1292" b="1" dirty="0">
              <a:solidFill>
                <a:srgbClr val="C00000"/>
              </a:solidFill>
            </a:endParaRPr>
          </a:p>
        </p:txBody>
      </p:sp>
      <p:sp>
        <p:nvSpPr>
          <p:cNvPr id="49" name="テキスト ボックス 48"/>
          <p:cNvSpPr txBox="1"/>
          <p:nvPr/>
        </p:nvSpPr>
        <p:spPr>
          <a:xfrm>
            <a:off x="4453163" y="4111256"/>
            <a:ext cx="628484" cy="291170"/>
          </a:xfrm>
          <a:prstGeom prst="rect">
            <a:avLst/>
          </a:prstGeom>
          <a:noFill/>
        </p:spPr>
        <p:txBody>
          <a:bodyPr wrap="square" rtlCol="0">
            <a:spAutoFit/>
          </a:bodyPr>
          <a:lstStyle/>
          <a:p>
            <a:pPr algn="ctr"/>
            <a:r>
              <a:rPr lang="en-US" altLang="ja-JP" sz="1292" b="1" dirty="0">
                <a:solidFill>
                  <a:srgbClr val="C00000"/>
                </a:solidFill>
              </a:rPr>
              <a:t>17.9%</a:t>
            </a:r>
            <a:endParaRPr lang="ja-JP" altLang="en-US" sz="1292" b="1" dirty="0">
              <a:solidFill>
                <a:srgbClr val="C00000"/>
              </a:solidFill>
            </a:endParaRPr>
          </a:p>
        </p:txBody>
      </p:sp>
      <p:sp>
        <p:nvSpPr>
          <p:cNvPr id="50" name="テキスト ボックス 49"/>
          <p:cNvSpPr txBox="1"/>
          <p:nvPr/>
        </p:nvSpPr>
        <p:spPr>
          <a:xfrm>
            <a:off x="2435396" y="3302415"/>
            <a:ext cx="553458" cy="348109"/>
          </a:xfrm>
          <a:prstGeom prst="rect">
            <a:avLst/>
          </a:prstGeom>
          <a:noFill/>
        </p:spPr>
        <p:txBody>
          <a:bodyPr wrap="square" rtlCol="0">
            <a:spAutoFit/>
          </a:bodyPr>
          <a:lstStyle/>
          <a:p>
            <a:pPr algn="ctr"/>
            <a:r>
              <a:rPr lang="en-US" altLang="ja-JP" sz="1662" b="1" dirty="0">
                <a:solidFill>
                  <a:srgbClr val="0070C0"/>
                </a:solidFill>
              </a:rPr>
              <a:t>42%</a:t>
            </a:r>
            <a:endParaRPr lang="ja-JP" altLang="en-US" sz="1662" b="1" dirty="0">
              <a:solidFill>
                <a:srgbClr val="0070C0"/>
              </a:solidFill>
            </a:endParaRPr>
          </a:p>
        </p:txBody>
      </p:sp>
      <p:sp>
        <p:nvSpPr>
          <p:cNvPr id="51" name="テキスト ボックス 50"/>
          <p:cNvSpPr txBox="1"/>
          <p:nvPr/>
        </p:nvSpPr>
        <p:spPr>
          <a:xfrm>
            <a:off x="3149905" y="4134115"/>
            <a:ext cx="697847" cy="291170"/>
          </a:xfrm>
          <a:prstGeom prst="rect">
            <a:avLst/>
          </a:prstGeom>
          <a:noFill/>
        </p:spPr>
        <p:txBody>
          <a:bodyPr wrap="square" rtlCol="0">
            <a:spAutoFit/>
          </a:bodyPr>
          <a:lstStyle/>
          <a:p>
            <a:pPr algn="ctr"/>
            <a:r>
              <a:rPr lang="en-US" altLang="ja-JP" sz="1292" b="1" dirty="0">
                <a:solidFill>
                  <a:srgbClr val="0070C0"/>
                </a:solidFill>
              </a:rPr>
              <a:t>100%</a:t>
            </a:r>
            <a:endParaRPr lang="ja-JP" altLang="en-US" sz="1292" b="1" dirty="0">
              <a:solidFill>
                <a:srgbClr val="0070C0"/>
              </a:solidFill>
            </a:endParaRPr>
          </a:p>
        </p:txBody>
      </p:sp>
      <p:sp>
        <p:nvSpPr>
          <p:cNvPr id="52" name="テキスト ボックス 51"/>
          <p:cNvSpPr txBox="1"/>
          <p:nvPr/>
        </p:nvSpPr>
        <p:spPr>
          <a:xfrm>
            <a:off x="3658754" y="3862967"/>
            <a:ext cx="738726" cy="291170"/>
          </a:xfrm>
          <a:prstGeom prst="rect">
            <a:avLst/>
          </a:prstGeom>
          <a:noFill/>
        </p:spPr>
        <p:txBody>
          <a:bodyPr wrap="square" rtlCol="0">
            <a:spAutoFit/>
          </a:bodyPr>
          <a:lstStyle/>
          <a:p>
            <a:pPr algn="ctr"/>
            <a:r>
              <a:rPr lang="en-US" altLang="ja-JP" sz="1292" b="1" dirty="0">
                <a:solidFill>
                  <a:srgbClr val="0070C0"/>
                </a:solidFill>
              </a:rPr>
              <a:t>40.9%</a:t>
            </a:r>
            <a:endParaRPr lang="ja-JP" altLang="en-US" sz="1292" b="1" dirty="0">
              <a:solidFill>
                <a:srgbClr val="0070C0"/>
              </a:solidFill>
            </a:endParaRPr>
          </a:p>
        </p:txBody>
      </p:sp>
      <p:sp>
        <p:nvSpPr>
          <p:cNvPr id="53" name="テキスト ボックス 52"/>
          <p:cNvSpPr txBox="1"/>
          <p:nvPr/>
        </p:nvSpPr>
        <p:spPr>
          <a:xfrm>
            <a:off x="4425959" y="3967176"/>
            <a:ext cx="684559" cy="291170"/>
          </a:xfrm>
          <a:prstGeom prst="rect">
            <a:avLst/>
          </a:prstGeom>
          <a:noFill/>
        </p:spPr>
        <p:txBody>
          <a:bodyPr wrap="square" rtlCol="0">
            <a:spAutoFit/>
          </a:bodyPr>
          <a:lstStyle/>
          <a:p>
            <a:pPr algn="ctr"/>
            <a:r>
              <a:rPr lang="en-US" altLang="ja-JP" sz="1292" b="1" dirty="0">
                <a:solidFill>
                  <a:srgbClr val="0070C0"/>
                </a:solidFill>
              </a:rPr>
              <a:t>35.7%</a:t>
            </a:r>
            <a:endParaRPr lang="ja-JP" altLang="en-US" sz="1292" b="1" dirty="0">
              <a:solidFill>
                <a:srgbClr val="0070C0"/>
              </a:solidFill>
            </a:endParaRPr>
          </a:p>
        </p:txBody>
      </p:sp>
      <p:sp>
        <p:nvSpPr>
          <p:cNvPr id="54" name="テキスト ボックス 53"/>
          <p:cNvSpPr txBox="1"/>
          <p:nvPr/>
        </p:nvSpPr>
        <p:spPr>
          <a:xfrm>
            <a:off x="4425959" y="3826082"/>
            <a:ext cx="684559" cy="291170"/>
          </a:xfrm>
          <a:prstGeom prst="rect">
            <a:avLst/>
          </a:prstGeom>
          <a:noFill/>
        </p:spPr>
        <p:txBody>
          <a:bodyPr wrap="square" rtlCol="0">
            <a:spAutoFit/>
          </a:bodyPr>
          <a:lstStyle/>
          <a:p>
            <a:pPr algn="ctr"/>
            <a:r>
              <a:rPr lang="en-US" altLang="ja-JP" sz="1292" b="1" dirty="0">
                <a:solidFill>
                  <a:schemeClr val="bg2">
                    <a:lumMod val="50000"/>
                  </a:schemeClr>
                </a:solidFill>
              </a:rPr>
              <a:t>46.4%</a:t>
            </a:r>
            <a:endParaRPr lang="ja-JP" altLang="en-US" sz="1292" b="1" dirty="0">
              <a:solidFill>
                <a:schemeClr val="bg2">
                  <a:lumMod val="50000"/>
                </a:schemeClr>
              </a:solidFill>
            </a:endParaRPr>
          </a:p>
        </p:txBody>
      </p:sp>
      <p:sp>
        <p:nvSpPr>
          <p:cNvPr id="55" name="テキスト ボックス 54"/>
          <p:cNvSpPr txBox="1"/>
          <p:nvPr/>
        </p:nvSpPr>
        <p:spPr>
          <a:xfrm>
            <a:off x="1784840" y="4007029"/>
            <a:ext cx="683902" cy="291170"/>
          </a:xfrm>
          <a:prstGeom prst="rect">
            <a:avLst/>
          </a:prstGeom>
          <a:noFill/>
        </p:spPr>
        <p:txBody>
          <a:bodyPr wrap="square" rtlCol="0">
            <a:spAutoFit/>
          </a:bodyPr>
          <a:lstStyle/>
          <a:p>
            <a:pPr algn="ctr"/>
            <a:r>
              <a:rPr lang="en-US" altLang="ja-JP" sz="1292" b="1" dirty="0">
                <a:solidFill>
                  <a:srgbClr val="C00000"/>
                </a:solidFill>
              </a:rPr>
              <a:t>32.2%</a:t>
            </a:r>
            <a:endParaRPr lang="ja-JP" altLang="en-US" sz="1292" b="1" dirty="0">
              <a:solidFill>
                <a:srgbClr val="C00000"/>
              </a:solidFill>
            </a:endParaRPr>
          </a:p>
        </p:txBody>
      </p:sp>
      <p:sp>
        <p:nvSpPr>
          <p:cNvPr id="56" name="テキスト ボックス 55"/>
          <p:cNvSpPr txBox="1"/>
          <p:nvPr/>
        </p:nvSpPr>
        <p:spPr>
          <a:xfrm>
            <a:off x="1784850" y="3095321"/>
            <a:ext cx="683902" cy="291170"/>
          </a:xfrm>
          <a:prstGeom prst="rect">
            <a:avLst/>
          </a:prstGeom>
          <a:noFill/>
        </p:spPr>
        <p:txBody>
          <a:bodyPr wrap="square" rtlCol="0">
            <a:spAutoFit/>
          </a:bodyPr>
          <a:lstStyle/>
          <a:p>
            <a:pPr algn="ctr"/>
            <a:r>
              <a:rPr lang="en-US" altLang="ja-JP" sz="1292" b="1" dirty="0">
                <a:solidFill>
                  <a:srgbClr val="0070C0"/>
                </a:solidFill>
              </a:rPr>
              <a:t>67.6%</a:t>
            </a:r>
            <a:endParaRPr lang="ja-JP" altLang="en-US" sz="1292" b="1" dirty="0">
              <a:solidFill>
                <a:srgbClr val="0070C0"/>
              </a:solidFill>
            </a:endParaRPr>
          </a:p>
        </p:txBody>
      </p:sp>
      <p:sp>
        <p:nvSpPr>
          <p:cNvPr id="57" name="テキスト ボックス 56"/>
          <p:cNvSpPr txBox="1"/>
          <p:nvPr/>
        </p:nvSpPr>
        <p:spPr>
          <a:xfrm>
            <a:off x="2126792" y="2476875"/>
            <a:ext cx="617211" cy="291170"/>
          </a:xfrm>
          <a:prstGeom prst="rect">
            <a:avLst/>
          </a:prstGeom>
          <a:noFill/>
        </p:spPr>
        <p:txBody>
          <a:bodyPr wrap="square" rtlCol="0">
            <a:spAutoFit/>
          </a:bodyPr>
          <a:lstStyle/>
          <a:p>
            <a:pPr algn="ctr"/>
            <a:r>
              <a:rPr lang="en-US" altLang="ja-JP" sz="1292" b="1" dirty="0">
                <a:solidFill>
                  <a:schemeClr val="bg2">
                    <a:lumMod val="50000"/>
                  </a:schemeClr>
                </a:solidFill>
              </a:rPr>
              <a:t>0.2%</a:t>
            </a:r>
            <a:endParaRPr lang="ja-JP" altLang="en-US" sz="1292" b="1" dirty="0">
              <a:solidFill>
                <a:schemeClr val="bg2">
                  <a:lumMod val="50000"/>
                </a:schemeClr>
              </a:solidFill>
            </a:endParaRPr>
          </a:p>
        </p:txBody>
      </p:sp>
      <p:sp>
        <p:nvSpPr>
          <p:cNvPr id="72" name="正方形/長方形 71"/>
          <p:cNvSpPr/>
          <p:nvPr/>
        </p:nvSpPr>
        <p:spPr>
          <a:xfrm>
            <a:off x="5262192" y="2666823"/>
            <a:ext cx="3430881" cy="1257332"/>
          </a:xfrm>
          <a:prstGeom prst="rect">
            <a:avLst/>
          </a:prstGeom>
          <a:noFill/>
        </p:spPr>
        <p:txBody>
          <a:bodyPr wrap="square" rtlCol="0">
            <a:spAutoFit/>
          </a:bodyPr>
          <a:lstStyle/>
          <a:p>
            <a:r>
              <a:rPr lang="ja-JP" altLang="en-US" sz="1662" b="1" dirty="0">
                <a:latin typeface="HGSｺﾞｼｯｸM" panose="020B0600000000000000" pitchFamily="50" charset="-128"/>
                <a:ea typeface="HGSｺﾞｼｯｸM" panose="020B0600000000000000" pitchFamily="50" charset="-128"/>
                <a:cs typeface="Meiryo UI" panose="020B0604030504040204" pitchFamily="50" charset="-128"/>
              </a:rPr>
              <a:t>結果</a:t>
            </a:r>
            <a:endParaRPr lang="en-US" altLang="ja-JP" sz="1662"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・鋼橋の健全度は</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以下の比率が高い</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・マトリクスより、将来抽出される</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想定橋梁と合致する</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鋼橋：疲労</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高齢橋</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34" name="正方形/長方形 33"/>
          <p:cNvSpPr/>
          <p:nvPr/>
        </p:nvSpPr>
        <p:spPr>
          <a:xfrm>
            <a:off x="5110761" y="5409886"/>
            <a:ext cx="3744364" cy="603820"/>
          </a:xfrm>
          <a:prstGeom prst="rect">
            <a:avLst/>
          </a:prstGeom>
          <a:noFill/>
        </p:spPr>
        <p:txBody>
          <a:bodyPr wrap="square" rtlCol="0">
            <a:spAutoFit/>
          </a:bodyPr>
          <a:lstStyle/>
          <a:p>
            <a:r>
              <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複合橋</a:t>
            </a:r>
            <a:endPar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rPr>
              <a:t>(PC)RC</a:t>
            </a: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橋と鋼橋の両方を含む橋梁群である</a:t>
            </a:r>
            <a:endPar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　複合橋内の鋼橋の損傷比率が同様に反映されている</a:t>
            </a:r>
            <a:endPar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62"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a:t>
            </a:r>
            <a:r>
              <a:rPr lang="ja-JP" altLang="en-US" sz="2585" dirty="0">
                <a:latin typeface="HGSｺﾞｼｯｸM" panose="020B0600000000000000" pitchFamily="50" charset="-128"/>
                <a:ea typeface="HGSｺﾞｼｯｸM" panose="020B0600000000000000" pitchFamily="50" charset="-128"/>
              </a:rPr>
              <a:t>の更新判定橋梁検討</a:t>
            </a:r>
            <a:r>
              <a:rPr lang="en-US" altLang="ja-JP" sz="2585" dirty="0">
                <a:latin typeface="HGSｺﾞｼｯｸM" panose="020B0600000000000000" pitchFamily="50" charset="-128"/>
                <a:ea typeface="HGSｺﾞｼｯｸM" panose="020B0600000000000000" pitchFamily="50" charset="-128"/>
              </a:rPr>
              <a:t/>
            </a:r>
            <a:br>
              <a:rPr lang="en-US" altLang="ja-JP" sz="2585" dirty="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損傷度</a:t>
            </a:r>
            <a:r>
              <a:rPr lang="ja-JP" altLang="en-US" sz="2585" dirty="0">
                <a:latin typeface="HGSｺﾞｼｯｸM" panose="020B0600000000000000" pitchFamily="50" charset="-128"/>
                <a:ea typeface="HGSｺﾞｼｯｸM" panose="020B0600000000000000" pitchFamily="50" charset="-128"/>
              </a:rPr>
              <a:t>を分析すべき橋梁の</a:t>
            </a:r>
            <a:r>
              <a:rPr lang="ja-JP" altLang="en-US" sz="2585" dirty="0" smtClean="0">
                <a:latin typeface="HGSｺﾞｼｯｸM" panose="020B0600000000000000" pitchFamily="50" charset="-128"/>
                <a:ea typeface="HGSｺﾞｼｯｸM" panose="020B0600000000000000" pitchFamily="50" charset="-128"/>
              </a:rPr>
              <a:t>抽出</a:t>
            </a:r>
            <a:endParaRPr lang="ja-JP" altLang="en-US" sz="2585" dirty="0">
              <a:latin typeface="HGSｺﾞｼｯｸM" panose="020B0600000000000000" pitchFamily="50" charset="-128"/>
              <a:ea typeface="HGSｺﾞｼｯｸM" panose="020B0600000000000000" pitchFamily="50" charset="-128"/>
            </a:endParaRPr>
          </a:p>
        </p:txBody>
      </p:sp>
      <p:sp>
        <p:nvSpPr>
          <p:cNvPr id="5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6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6451320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16804" y="5371052"/>
            <a:ext cx="7753295" cy="681844"/>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0" name="正方形/長方形 69"/>
          <p:cNvSpPr/>
          <p:nvPr/>
        </p:nvSpPr>
        <p:spPr>
          <a:xfrm>
            <a:off x="859286" y="5371053"/>
            <a:ext cx="7463976" cy="688843"/>
          </a:xfrm>
          <a:prstGeom prst="rect">
            <a:avLst/>
          </a:prstGeom>
          <a:noFill/>
        </p:spPr>
        <p:txBody>
          <a:bodyPr wrap="square" rtlCol="0">
            <a:spAutoFit/>
          </a:bodyPr>
          <a:lstStyle/>
          <a:p>
            <a:pPr marL="263776" indent="-263776">
              <a:buFont typeface="Arial" panose="020B0604020202020204" pitchFamily="34" charset="0"/>
              <a:buChar char="•"/>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鋼橋の健全度は、特に古い年代の橋梁において、</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以下の割合大</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3776" indent="-263776">
              <a:buFont typeface="Arial" panose="020B0604020202020204" pitchFamily="34" charset="0"/>
              <a:buChar char="•"/>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大量に建設された昭和</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年代の橋梁は、文献などからも疲労耐久性などの問題が大きい</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3776" indent="-263776">
              <a:buFont typeface="Arial" panose="020B0604020202020204" pitchFamily="34" charset="0"/>
              <a:buChar char="•"/>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マトリクス評価から、更新判定橋梁として抽出される橋梁グループと内容は基本的に一致する</a:t>
            </a:r>
          </a:p>
        </p:txBody>
      </p:sp>
      <p:graphicFrame>
        <p:nvGraphicFramePr>
          <p:cNvPr id="47" name="表 46"/>
          <p:cNvGraphicFramePr>
            <a:graphicFrameLocks noGrp="1"/>
          </p:cNvGraphicFramePr>
          <p:nvPr>
            <p:extLst/>
          </p:nvPr>
        </p:nvGraphicFramePr>
        <p:xfrm>
          <a:off x="566628" y="4066040"/>
          <a:ext cx="7993507" cy="844062"/>
        </p:xfrm>
        <a:graphic>
          <a:graphicData uri="http://schemas.openxmlformats.org/drawingml/2006/table">
            <a:tbl>
              <a:tblPr>
                <a:tableStyleId>{5C22544A-7EE6-4342-B048-85BDC9FD1C3A}</a:tableStyleId>
              </a:tblPr>
              <a:tblGrid>
                <a:gridCol w="356433">
                  <a:extLst>
                    <a:ext uri="{9D8B030D-6E8A-4147-A177-3AD203B41FA5}">
                      <a16:colId xmlns:a16="http://schemas.microsoft.com/office/drawing/2014/main" xmlns="" val="20000"/>
                    </a:ext>
                  </a:extLst>
                </a:gridCol>
                <a:gridCol w="602549">
                  <a:extLst>
                    <a:ext uri="{9D8B030D-6E8A-4147-A177-3AD203B41FA5}">
                      <a16:colId xmlns:a16="http://schemas.microsoft.com/office/drawing/2014/main" xmlns="" val="20001"/>
                    </a:ext>
                  </a:extLst>
                </a:gridCol>
                <a:gridCol w="301931">
                  <a:extLst>
                    <a:ext uri="{9D8B030D-6E8A-4147-A177-3AD203B41FA5}">
                      <a16:colId xmlns:a16="http://schemas.microsoft.com/office/drawing/2014/main" xmlns="" val="20002"/>
                    </a:ext>
                  </a:extLst>
                </a:gridCol>
                <a:gridCol w="306027">
                  <a:extLst>
                    <a:ext uri="{9D8B030D-6E8A-4147-A177-3AD203B41FA5}">
                      <a16:colId xmlns:a16="http://schemas.microsoft.com/office/drawing/2014/main" xmlns="" val="20003"/>
                    </a:ext>
                  </a:extLst>
                </a:gridCol>
                <a:gridCol w="306027">
                  <a:extLst>
                    <a:ext uri="{9D8B030D-6E8A-4147-A177-3AD203B41FA5}">
                      <a16:colId xmlns:a16="http://schemas.microsoft.com/office/drawing/2014/main" xmlns="" val="20004"/>
                    </a:ext>
                  </a:extLst>
                </a:gridCol>
                <a:gridCol w="306027">
                  <a:extLst>
                    <a:ext uri="{9D8B030D-6E8A-4147-A177-3AD203B41FA5}">
                      <a16:colId xmlns:a16="http://schemas.microsoft.com/office/drawing/2014/main" xmlns="" val="20005"/>
                    </a:ext>
                  </a:extLst>
                </a:gridCol>
                <a:gridCol w="306027">
                  <a:extLst>
                    <a:ext uri="{9D8B030D-6E8A-4147-A177-3AD203B41FA5}">
                      <a16:colId xmlns:a16="http://schemas.microsoft.com/office/drawing/2014/main" xmlns="" val="20006"/>
                    </a:ext>
                  </a:extLst>
                </a:gridCol>
                <a:gridCol w="306027">
                  <a:extLst>
                    <a:ext uri="{9D8B030D-6E8A-4147-A177-3AD203B41FA5}">
                      <a16:colId xmlns:a16="http://schemas.microsoft.com/office/drawing/2014/main" xmlns="" val="20007"/>
                    </a:ext>
                  </a:extLst>
                </a:gridCol>
                <a:gridCol w="306027">
                  <a:extLst>
                    <a:ext uri="{9D8B030D-6E8A-4147-A177-3AD203B41FA5}">
                      <a16:colId xmlns:a16="http://schemas.microsoft.com/office/drawing/2014/main" xmlns="" val="20008"/>
                    </a:ext>
                  </a:extLst>
                </a:gridCol>
                <a:gridCol w="306027">
                  <a:extLst>
                    <a:ext uri="{9D8B030D-6E8A-4147-A177-3AD203B41FA5}">
                      <a16:colId xmlns:a16="http://schemas.microsoft.com/office/drawing/2014/main" xmlns="" val="20009"/>
                    </a:ext>
                  </a:extLst>
                </a:gridCol>
                <a:gridCol w="306027">
                  <a:extLst>
                    <a:ext uri="{9D8B030D-6E8A-4147-A177-3AD203B41FA5}">
                      <a16:colId xmlns:a16="http://schemas.microsoft.com/office/drawing/2014/main" xmlns="" val="20010"/>
                    </a:ext>
                  </a:extLst>
                </a:gridCol>
                <a:gridCol w="306027">
                  <a:extLst>
                    <a:ext uri="{9D8B030D-6E8A-4147-A177-3AD203B41FA5}">
                      <a16:colId xmlns:a16="http://schemas.microsoft.com/office/drawing/2014/main" xmlns="" val="20011"/>
                    </a:ext>
                  </a:extLst>
                </a:gridCol>
                <a:gridCol w="306027">
                  <a:extLst>
                    <a:ext uri="{9D8B030D-6E8A-4147-A177-3AD203B41FA5}">
                      <a16:colId xmlns:a16="http://schemas.microsoft.com/office/drawing/2014/main" xmlns="" val="20012"/>
                    </a:ext>
                  </a:extLst>
                </a:gridCol>
                <a:gridCol w="306027">
                  <a:extLst>
                    <a:ext uri="{9D8B030D-6E8A-4147-A177-3AD203B41FA5}">
                      <a16:colId xmlns:a16="http://schemas.microsoft.com/office/drawing/2014/main" xmlns="" val="20013"/>
                    </a:ext>
                  </a:extLst>
                </a:gridCol>
                <a:gridCol w="306027">
                  <a:extLst>
                    <a:ext uri="{9D8B030D-6E8A-4147-A177-3AD203B41FA5}">
                      <a16:colId xmlns:a16="http://schemas.microsoft.com/office/drawing/2014/main" xmlns="" val="20014"/>
                    </a:ext>
                  </a:extLst>
                </a:gridCol>
                <a:gridCol w="306027">
                  <a:extLst>
                    <a:ext uri="{9D8B030D-6E8A-4147-A177-3AD203B41FA5}">
                      <a16:colId xmlns:a16="http://schemas.microsoft.com/office/drawing/2014/main" xmlns="" val="20015"/>
                    </a:ext>
                  </a:extLst>
                </a:gridCol>
                <a:gridCol w="306027">
                  <a:extLst>
                    <a:ext uri="{9D8B030D-6E8A-4147-A177-3AD203B41FA5}">
                      <a16:colId xmlns:a16="http://schemas.microsoft.com/office/drawing/2014/main" xmlns="" val="20016"/>
                    </a:ext>
                  </a:extLst>
                </a:gridCol>
                <a:gridCol w="306027">
                  <a:extLst>
                    <a:ext uri="{9D8B030D-6E8A-4147-A177-3AD203B41FA5}">
                      <a16:colId xmlns:a16="http://schemas.microsoft.com/office/drawing/2014/main" xmlns="" val="20017"/>
                    </a:ext>
                  </a:extLst>
                </a:gridCol>
                <a:gridCol w="306027">
                  <a:extLst>
                    <a:ext uri="{9D8B030D-6E8A-4147-A177-3AD203B41FA5}">
                      <a16:colId xmlns:a16="http://schemas.microsoft.com/office/drawing/2014/main" xmlns="" val="20018"/>
                    </a:ext>
                  </a:extLst>
                </a:gridCol>
                <a:gridCol w="306027">
                  <a:extLst>
                    <a:ext uri="{9D8B030D-6E8A-4147-A177-3AD203B41FA5}">
                      <a16:colId xmlns:a16="http://schemas.microsoft.com/office/drawing/2014/main" xmlns="" val="20019"/>
                    </a:ext>
                  </a:extLst>
                </a:gridCol>
                <a:gridCol w="306027">
                  <a:extLst>
                    <a:ext uri="{9D8B030D-6E8A-4147-A177-3AD203B41FA5}">
                      <a16:colId xmlns:a16="http://schemas.microsoft.com/office/drawing/2014/main" xmlns="" val="20020"/>
                    </a:ext>
                  </a:extLst>
                </a:gridCol>
                <a:gridCol w="306027">
                  <a:extLst>
                    <a:ext uri="{9D8B030D-6E8A-4147-A177-3AD203B41FA5}">
                      <a16:colId xmlns:a16="http://schemas.microsoft.com/office/drawing/2014/main" xmlns="" val="20021"/>
                    </a:ext>
                  </a:extLst>
                </a:gridCol>
                <a:gridCol w="306027">
                  <a:extLst>
                    <a:ext uri="{9D8B030D-6E8A-4147-A177-3AD203B41FA5}">
                      <a16:colId xmlns:a16="http://schemas.microsoft.com/office/drawing/2014/main" xmlns="" val="20022"/>
                    </a:ext>
                  </a:extLst>
                </a:gridCol>
                <a:gridCol w="306027">
                  <a:extLst>
                    <a:ext uri="{9D8B030D-6E8A-4147-A177-3AD203B41FA5}">
                      <a16:colId xmlns:a16="http://schemas.microsoft.com/office/drawing/2014/main" xmlns="" val="20023"/>
                    </a:ext>
                  </a:extLst>
                </a:gridCol>
                <a:gridCol w="306027">
                  <a:extLst>
                    <a:ext uri="{9D8B030D-6E8A-4147-A177-3AD203B41FA5}">
                      <a16:colId xmlns:a16="http://schemas.microsoft.com/office/drawing/2014/main" xmlns="" val="20024"/>
                    </a:ext>
                  </a:extLst>
                </a:gridCol>
              </a:tblGrid>
              <a:tr h="281354">
                <a:tc gridSpan="2">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900" u="none" strike="noStrike" dirty="0">
                          <a:effectLst/>
                        </a:rPr>
                        <a:t>-</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M38</a:t>
                      </a:r>
                    </a:p>
                    <a:p>
                      <a:pPr algn="ctr" fontAlgn="ctr"/>
                      <a:r>
                        <a:rPr lang="en-US" sz="900" u="none" strike="noStrike" dirty="0">
                          <a:effectLst/>
                        </a:rPr>
                        <a:t>～42</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M44</a:t>
                      </a:r>
                    </a:p>
                    <a:p>
                      <a:pPr algn="ctr" fontAlgn="ctr"/>
                      <a:r>
                        <a:rPr lang="en-US" sz="900" u="none" strike="noStrike" dirty="0">
                          <a:effectLst/>
                        </a:rPr>
                        <a:t>～T3</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T4</a:t>
                      </a:r>
                    </a:p>
                    <a:p>
                      <a:pPr algn="ctr" fontAlgn="ctr"/>
                      <a:r>
                        <a:rPr lang="en-US" sz="900" u="none" strike="noStrike" dirty="0">
                          <a:effectLst/>
                        </a:rPr>
                        <a:t>～8</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T9</a:t>
                      </a:r>
                    </a:p>
                    <a:p>
                      <a:pPr algn="ctr" fontAlgn="ctr"/>
                      <a:r>
                        <a:rPr lang="en-US" sz="900" u="none" strike="noStrike" dirty="0">
                          <a:effectLst/>
                        </a:rPr>
                        <a:t>～13</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T14</a:t>
                      </a:r>
                    </a:p>
                    <a:p>
                      <a:pPr algn="ctr" fontAlgn="ctr"/>
                      <a:r>
                        <a:rPr lang="en-US" sz="900" u="none" strike="noStrike" dirty="0">
                          <a:effectLst/>
                        </a:rPr>
                        <a:t>～S4</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S5</a:t>
                      </a:r>
                    </a:p>
                    <a:p>
                      <a:pPr algn="ctr" fontAlgn="ctr"/>
                      <a:r>
                        <a:rPr lang="en-US" sz="900" u="none" strike="noStrike" dirty="0">
                          <a:effectLst/>
                        </a:rPr>
                        <a:t>～9</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S10</a:t>
                      </a:r>
                    </a:p>
                    <a:p>
                      <a:pPr algn="ctr" fontAlgn="ctr"/>
                      <a:r>
                        <a:rPr lang="en-US" sz="900" u="none" strike="noStrike" dirty="0">
                          <a:effectLst/>
                        </a:rPr>
                        <a:t>～14</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S15</a:t>
                      </a:r>
                    </a:p>
                    <a:p>
                      <a:pPr algn="ctr" fontAlgn="ctr"/>
                      <a:r>
                        <a:rPr lang="en-US" sz="900" u="none" strike="noStrike" dirty="0">
                          <a:effectLst/>
                        </a:rPr>
                        <a:t>～19</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S20</a:t>
                      </a:r>
                    </a:p>
                    <a:p>
                      <a:pPr algn="ctr" fontAlgn="ctr"/>
                      <a:r>
                        <a:rPr lang="en-US" sz="900" u="none" strike="noStrike" dirty="0">
                          <a:effectLst/>
                        </a:rPr>
                        <a:t>～24</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S25</a:t>
                      </a:r>
                    </a:p>
                    <a:p>
                      <a:pPr algn="ctr" fontAlgn="ctr"/>
                      <a:r>
                        <a:rPr lang="en-US" sz="900" u="none" strike="noStrike" dirty="0">
                          <a:effectLst/>
                        </a:rPr>
                        <a:t>～29</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S30</a:t>
                      </a:r>
                    </a:p>
                    <a:p>
                      <a:pPr algn="ctr" fontAlgn="ctr"/>
                      <a:r>
                        <a:rPr lang="en-US" sz="900" u="none" strike="noStrike" dirty="0">
                          <a:effectLst/>
                        </a:rPr>
                        <a:t>～34</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S35</a:t>
                      </a:r>
                    </a:p>
                    <a:p>
                      <a:pPr algn="ctr" fontAlgn="ctr"/>
                      <a:r>
                        <a:rPr lang="en-US" sz="900" u="none" strike="noStrike" dirty="0">
                          <a:effectLst/>
                        </a:rPr>
                        <a:t>～39</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S40</a:t>
                      </a:r>
                    </a:p>
                    <a:p>
                      <a:pPr algn="ctr" fontAlgn="ctr"/>
                      <a:r>
                        <a:rPr lang="en-US" sz="900" u="none" strike="noStrike" dirty="0">
                          <a:effectLst/>
                        </a:rPr>
                        <a:t>～44</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S45</a:t>
                      </a:r>
                    </a:p>
                    <a:p>
                      <a:pPr algn="ctr" fontAlgn="ctr"/>
                      <a:r>
                        <a:rPr lang="en-US" sz="900" u="none" strike="noStrike" dirty="0">
                          <a:effectLst/>
                        </a:rPr>
                        <a:t>～49</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S50</a:t>
                      </a:r>
                    </a:p>
                    <a:p>
                      <a:pPr algn="ctr" fontAlgn="ctr"/>
                      <a:r>
                        <a:rPr lang="en-US" sz="900" u="none" strike="noStrike" dirty="0">
                          <a:effectLst/>
                        </a:rPr>
                        <a:t>～54</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S55</a:t>
                      </a:r>
                    </a:p>
                    <a:p>
                      <a:pPr algn="ctr" fontAlgn="ctr"/>
                      <a:r>
                        <a:rPr lang="en-US" sz="900" u="none" strike="noStrike" dirty="0">
                          <a:effectLst/>
                        </a:rPr>
                        <a:t>～59</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S60～</a:t>
                      </a:r>
                    </a:p>
                    <a:p>
                      <a:pPr algn="ctr" fontAlgn="ctr"/>
                      <a:r>
                        <a:rPr lang="en-US" sz="900" u="none" strike="noStrike" dirty="0">
                          <a:effectLst/>
                        </a:rPr>
                        <a:t>64,H1</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H2</a:t>
                      </a:r>
                    </a:p>
                    <a:p>
                      <a:pPr algn="ctr" fontAlgn="ctr"/>
                      <a:r>
                        <a:rPr lang="en-US" sz="900" u="none" strike="noStrike" dirty="0">
                          <a:effectLst/>
                        </a:rPr>
                        <a:t>～6</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H7</a:t>
                      </a:r>
                    </a:p>
                    <a:p>
                      <a:pPr algn="ctr" fontAlgn="ctr"/>
                      <a:r>
                        <a:rPr lang="en-US" sz="900" u="none" strike="noStrike" dirty="0">
                          <a:effectLst/>
                        </a:rPr>
                        <a:t>～11</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H12</a:t>
                      </a:r>
                    </a:p>
                    <a:p>
                      <a:pPr algn="ctr" fontAlgn="ctr"/>
                      <a:r>
                        <a:rPr lang="en-US" sz="900" u="none" strike="noStrike" dirty="0">
                          <a:effectLst/>
                        </a:rPr>
                        <a:t>～16</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H17</a:t>
                      </a:r>
                    </a:p>
                    <a:p>
                      <a:pPr algn="ctr" fontAlgn="ctr"/>
                      <a:r>
                        <a:rPr lang="en-US" sz="900" u="none" strike="noStrike" dirty="0">
                          <a:effectLst/>
                        </a:rPr>
                        <a:t>～21</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rPr>
                        <a:t>H22</a:t>
                      </a:r>
                    </a:p>
                    <a:p>
                      <a:pPr algn="ctr" fontAlgn="ctr"/>
                      <a:r>
                        <a:rPr lang="en-US" sz="900" u="none" strike="noStrike" dirty="0">
                          <a:effectLst/>
                        </a:rPr>
                        <a:t>～26</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40677">
                <a:tc gridSpan="2">
                  <a:txBody>
                    <a:bodyPr/>
                    <a:lstStyle/>
                    <a:p>
                      <a:pPr algn="ctr" fontAlgn="ctr"/>
                      <a:r>
                        <a:rPr lang="ja-JP" altLang="en-US" sz="900" u="none" strike="noStrike">
                          <a:effectLst/>
                        </a:rPr>
                        <a:t>総橋数</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900" u="none" strike="noStrike">
                          <a:effectLst/>
                        </a:rPr>
                        <a:t>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5</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rPr>
                        <a:t>9</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10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20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75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48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45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30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33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35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19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effectLst/>
                        </a:rPr>
                        <a:t>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40677">
                <a:tc rowSpan="3">
                  <a:txBody>
                    <a:bodyPr/>
                    <a:lstStyle/>
                    <a:p>
                      <a:pPr algn="ctr" fontAlgn="ctr"/>
                      <a:r>
                        <a:rPr lang="ja-JP" altLang="en-US" sz="900" u="none" strike="noStrike">
                          <a:effectLst/>
                        </a:rPr>
                        <a:t>橋数</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健全度≦</a:t>
                      </a:r>
                      <a:r>
                        <a:rPr lang="en-US" altLang="ja-JP" sz="900" u="none" strike="noStrike">
                          <a:effectLst/>
                        </a:rPr>
                        <a:t>70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FF0000"/>
                          </a:solidFill>
                          <a:effectLst/>
                        </a:rPr>
                        <a:t>4</a:t>
                      </a:r>
                      <a:endParaRPr lang="en-US" altLang="ja-JP"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FF0000"/>
                          </a:solidFill>
                          <a:effectLst/>
                        </a:rPr>
                        <a:t>　</a:t>
                      </a:r>
                      <a:endParaRPr lang="ja-JP" altLang="en-US"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FF0000"/>
                          </a:solidFill>
                          <a:effectLst/>
                        </a:rPr>
                        <a:t>　</a:t>
                      </a:r>
                      <a:endParaRPr lang="ja-JP" altLang="en-US"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FF0000"/>
                          </a:solidFill>
                          <a:effectLst/>
                        </a:rPr>
                        <a:t>　</a:t>
                      </a:r>
                      <a:endParaRPr lang="ja-JP" altLang="en-US"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solidFill>
                            <a:srgbClr val="FF0000"/>
                          </a:solidFill>
                          <a:effectLst/>
                        </a:rPr>
                        <a:t>　</a:t>
                      </a:r>
                      <a:endParaRPr lang="ja-JP" altLang="en-US"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2</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FF0000"/>
                          </a:solidFill>
                          <a:effectLst/>
                        </a:rPr>
                        <a:t>3</a:t>
                      </a:r>
                      <a:endParaRPr lang="en-US" altLang="ja-JP"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8</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FF0000"/>
                          </a:solidFill>
                          <a:effectLst/>
                        </a:rPr>
                        <a:t>　</a:t>
                      </a:r>
                      <a:endParaRPr lang="ja-JP" altLang="en-US"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solidFill>
                            <a:srgbClr val="FF0000"/>
                          </a:solidFill>
                          <a:effectLst/>
                        </a:rPr>
                        <a:t>　</a:t>
                      </a:r>
                      <a:endParaRPr lang="ja-JP" altLang="en-US"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6</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5</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15</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45</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FF0000"/>
                          </a:solidFill>
                          <a:effectLst/>
                        </a:rPr>
                        <a:t>31</a:t>
                      </a:r>
                      <a:endParaRPr lang="en-US" altLang="ja-JP"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33</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16</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18</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FF0000"/>
                          </a:solidFill>
                          <a:effectLst/>
                        </a:rPr>
                        <a:t>13</a:t>
                      </a:r>
                      <a:endParaRPr lang="en-US" altLang="ja-JP" sz="9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FF0000"/>
                          </a:solidFill>
                          <a:effectLst/>
                        </a:rPr>
                        <a:t>6</a:t>
                      </a:r>
                      <a:endParaRPr lang="en-US" altLang="ja-JP"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FF0000"/>
                          </a:solidFill>
                          <a:effectLst/>
                        </a:rPr>
                        <a:t>2</a:t>
                      </a:r>
                      <a:endParaRPr lang="en-US" altLang="ja-JP"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FF0000"/>
                          </a:solidFill>
                          <a:effectLst/>
                        </a:rPr>
                        <a:t>0</a:t>
                      </a:r>
                      <a:endParaRPr lang="en-US" altLang="ja-JP"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FF0000"/>
                          </a:solidFill>
                          <a:effectLst/>
                        </a:rPr>
                        <a:t>0</a:t>
                      </a:r>
                      <a:endParaRPr lang="en-US" altLang="ja-JP" sz="9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40677">
                <a:tc vMerge="1">
                  <a:txBody>
                    <a:bodyPr/>
                    <a:lstStyle/>
                    <a:p>
                      <a:endParaRPr kumimoji="1" lang="ja-JP" altLang="en-US"/>
                    </a:p>
                  </a:txBody>
                  <a:tcPr/>
                </a:tc>
                <a:tc>
                  <a:txBody>
                    <a:bodyPr/>
                    <a:lstStyle/>
                    <a:p>
                      <a:pPr algn="ctr" fontAlgn="ctr"/>
                      <a:r>
                        <a:rPr lang="en-US" altLang="ja-JP" sz="900" u="none" strike="noStrike">
                          <a:effectLst/>
                        </a:rPr>
                        <a:t>70</a:t>
                      </a:r>
                      <a:r>
                        <a:rPr lang="ja-JP" altLang="en-US" sz="900" u="none" strike="noStrike">
                          <a:effectLst/>
                        </a:rPr>
                        <a:t>＜健全度</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3</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0070C0"/>
                          </a:solidFill>
                          <a:effectLst/>
                        </a:rPr>
                        <a:t>　</a:t>
                      </a:r>
                      <a:endParaRPr lang="ja-JP" altLang="en-US"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0070C0"/>
                          </a:solidFill>
                          <a:effectLst/>
                        </a:rPr>
                        <a:t>　</a:t>
                      </a:r>
                      <a:endParaRPr lang="ja-JP" altLang="en-US"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0070C0"/>
                          </a:solidFill>
                          <a:effectLst/>
                        </a:rPr>
                        <a:t>　</a:t>
                      </a:r>
                      <a:endParaRPr lang="ja-JP" altLang="en-US"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0070C0"/>
                          </a:solidFill>
                          <a:effectLst/>
                        </a:rPr>
                        <a:t>　</a:t>
                      </a:r>
                      <a:endParaRPr lang="ja-JP" altLang="en-US"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2</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1</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0070C0"/>
                          </a:solidFill>
                          <a:effectLst/>
                        </a:rPr>
                        <a:t>　</a:t>
                      </a:r>
                      <a:endParaRPr lang="ja-JP" altLang="en-US"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solidFill>
                            <a:srgbClr val="0070C0"/>
                          </a:solidFill>
                          <a:effectLst/>
                        </a:rPr>
                        <a:t>　</a:t>
                      </a:r>
                      <a:endParaRPr lang="ja-JP" altLang="en-US"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0070C0"/>
                          </a:solidFill>
                          <a:effectLst/>
                        </a:rPr>
                        <a:t>1</a:t>
                      </a:r>
                      <a:endParaRPr lang="en-US" altLang="ja-JP" sz="900" b="0" i="0" u="none" strike="noStrike">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5</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a:solidFill>
                            <a:srgbClr val="0070C0"/>
                          </a:solidFill>
                          <a:effectLst/>
                        </a:rPr>
                        <a:t>5</a:t>
                      </a:r>
                      <a:endParaRPr lang="en-US" altLang="ja-JP" sz="900" b="0" i="0" u="none" strike="noStrike">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30</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17</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12</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14</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15</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22</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13</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3</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4</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solidFill>
                            <a:srgbClr val="0070C0"/>
                          </a:solidFill>
                          <a:effectLst/>
                        </a:rPr>
                        <a:t>3</a:t>
                      </a:r>
                      <a:endParaRPr lang="en-US" altLang="ja-JP" sz="900" b="0" i="0" u="none" strike="noStrike" dirty="0">
                        <a:solidFill>
                          <a:srgbClr val="0070C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40677">
                <a:tc vMerge="1">
                  <a:txBody>
                    <a:bodyPr/>
                    <a:lstStyle/>
                    <a:p>
                      <a:endParaRPr kumimoji="1" lang="ja-JP" altLang="en-US"/>
                    </a:p>
                  </a:txBody>
                  <a:tcPr/>
                </a:tc>
                <a:tc>
                  <a:txBody>
                    <a:bodyPr/>
                    <a:lstStyle/>
                    <a:p>
                      <a:pPr algn="ctr" fontAlgn="ctr"/>
                      <a:r>
                        <a:rPr lang="ja-JP" altLang="en-US" sz="900" u="none" strike="noStrike">
                          <a:effectLst/>
                        </a:rPr>
                        <a:t>空欄</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61" name="左右矢印 60"/>
          <p:cNvSpPr/>
          <p:nvPr/>
        </p:nvSpPr>
        <p:spPr>
          <a:xfrm>
            <a:off x="6127666" y="4931999"/>
            <a:ext cx="2459344" cy="144780"/>
          </a:xfrm>
          <a:prstGeom prst="leftRightArrow">
            <a:avLst/>
          </a:prstGeom>
          <a:solidFill>
            <a:srgbClr val="0070C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62" name="左右矢印 61"/>
          <p:cNvSpPr/>
          <p:nvPr/>
        </p:nvSpPr>
        <p:spPr>
          <a:xfrm>
            <a:off x="1514431" y="4931997"/>
            <a:ext cx="3674264" cy="144194"/>
          </a:xfrm>
          <a:prstGeom prst="leftRightArrow">
            <a:avLst/>
          </a:prstGeom>
          <a:solidFill>
            <a:srgbClr val="FF6600"/>
          </a:solidFill>
          <a:ln w="15875" cap="flat" cmpd="sng" algn="ctr">
            <a:noFill/>
            <a:prstDash val="solid"/>
          </a:ln>
          <a:effectLst/>
        </p:spPr>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63" name="左右矢印 62"/>
          <p:cNvSpPr/>
          <p:nvPr/>
        </p:nvSpPr>
        <p:spPr>
          <a:xfrm>
            <a:off x="5502565" y="4931997"/>
            <a:ext cx="625100" cy="144194"/>
          </a:xfrm>
          <a:prstGeom prst="leftRightArrow">
            <a:avLst/>
          </a:prstGeom>
          <a:solidFill>
            <a:schemeClr val="accent3">
              <a:lumMod val="50000"/>
            </a:schemeClr>
          </a:solidFill>
          <a:ln w="15875" cap="flat" cmpd="sng" algn="ctr">
            <a:noFill/>
            <a:prstDash val="solid"/>
          </a:ln>
          <a:effectLst/>
        </p:spPr>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64" name="正方形/長方形 63"/>
          <p:cNvSpPr/>
          <p:nvPr/>
        </p:nvSpPr>
        <p:spPr>
          <a:xfrm>
            <a:off x="2828127" y="5036437"/>
            <a:ext cx="1221792" cy="296766"/>
          </a:xfrm>
          <a:prstGeom prst="rect">
            <a:avLst/>
          </a:prstGeom>
          <a:noFill/>
          <a:ln w="9525" cap="flat" cmpd="sng" algn="ctr">
            <a:noFill/>
            <a:prstDash val="solid"/>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algn="ctr">
              <a:lnSpc>
                <a:spcPts val="1108"/>
              </a:lnSpc>
            </a:pPr>
            <a:r>
              <a:rPr 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①</a:t>
            </a: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道示</a:t>
            </a:r>
            <a:r>
              <a:rPr lang="en-US" altLang="ja-JP"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S31</a:t>
            </a: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以前</a:t>
            </a:r>
            <a:endParaRPr lang="en-US" altLang="ja-JP"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endParaRPr>
          </a:p>
          <a:p>
            <a:pPr algn="ctr">
              <a:lnSpc>
                <a:spcPts val="1108"/>
              </a:lnSpc>
            </a:pP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平均</a:t>
            </a:r>
            <a:r>
              <a:rPr lang="en-US" altLang="ja-JP"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73.7</a:t>
            </a: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a:t>
            </a:r>
            <a:endParaRPr lang="ja-JP" altLang="en-US" sz="969"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65" name="正方形/長方形 64"/>
          <p:cNvSpPr/>
          <p:nvPr/>
        </p:nvSpPr>
        <p:spPr>
          <a:xfrm>
            <a:off x="4752023" y="5036439"/>
            <a:ext cx="982820" cy="306627"/>
          </a:xfrm>
          <a:prstGeom prst="rect">
            <a:avLst/>
          </a:prstGeom>
          <a:noFill/>
          <a:ln w="9525" cap="flat" cmpd="sng" algn="ctr">
            <a:noFill/>
            <a:prstDash val="solid"/>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algn="ctr">
              <a:lnSpc>
                <a:spcPts val="1108"/>
              </a:lnSpc>
            </a:pP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②道示</a:t>
            </a:r>
            <a:r>
              <a:rPr lang="en-US" altLang="ja-JP"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S31</a:t>
            </a:r>
          </a:p>
          <a:p>
            <a:pPr algn="ctr">
              <a:lnSpc>
                <a:spcPts val="1108"/>
              </a:lnSpc>
            </a:pPr>
            <a:r>
              <a:rPr lang="en-US" altLang="ja-JP"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75</a:t>
            </a: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a:t>
            </a:r>
            <a:endParaRPr lang="ja-JP" altLang="en-US" sz="969"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66" name="正方形/長方形 65"/>
          <p:cNvSpPr/>
          <p:nvPr/>
        </p:nvSpPr>
        <p:spPr>
          <a:xfrm>
            <a:off x="7028670" y="5021282"/>
            <a:ext cx="909676" cy="423101"/>
          </a:xfrm>
          <a:prstGeom prst="rect">
            <a:avLst/>
          </a:prstGeom>
          <a:noFill/>
          <a:ln w="9525" cap="flat" cmpd="sng" algn="ctr">
            <a:noFill/>
            <a:prstDash val="solid"/>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algn="ctr">
              <a:lnSpc>
                <a:spcPts val="1108"/>
              </a:lnSpc>
            </a:pP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③道示</a:t>
            </a:r>
            <a:r>
              <a:rPr lang="en-US" altLang="ja-JP"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S39</a:t>
            </a: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以降</a:t>
            </a:r>
            <a:endParaRPr lang="ja-JP" altLang="en-US" sz="969" kern="100" dirty="0">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108"/>
              </a:lnSpc>
            </a:pP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平均</a:t>
            </a:r>
            <a:r>
              <a:rPr lang="en-US" altLang="ja-JP"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36.3</a:t>
            </a: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a:t>
            </a:r>
            <a:endParaRPr lang="ja-JP" altLang="en-US" sz="969"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正方形/長方形 23"/>
          <p:cNvSpPr/>
          <p:nvPr/>
        </p:nvSpPr>
        <p:spPr>
          <a:xfrm>
            <a:off x="915963" y="1463775"/>
            <a:ext cx="7876345" cy="376385"/>
          </a:xfrm>
          <a:prstGeom prst="rect">
            <a:avLst/>
          </a:prstGeom>
          <a:noFill/>
        </p:spPr>
        <p:txBody>
          <a:bodyPr wrap="square" rtlCol="0">
            <a:spAutoFit/>
          </a:bodyPr>
          <a:lstStyle/>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鋼橋の架設年次と健全度を整理した結果</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5" name="グループ化 4"/>
          <p:cNvGrpSpPr/>
          <p:nvPr/>
        </p:nvGrpSpPr>
        <p:grpSpPr>
          <a:xfrm>
            <a:off x="483214" y="1860692"/>
            <a:ext cx="8371801" cy="2232998"/>
            <a:chOff x="142480" y="1551986"/>
            <a:chExt cx="9069451" cy="2419081"/>
          </a:xfrm>
        </p:grpSpPr>
        <p:graphicFrame>
          <p:nvGraphicFramePr>
            <p:cNvPr id="48" name="グラフ 47"/>
            <p:cNvGraphicFramePr>
              <a:graphicFrameLocks/>
            </p:cNvGraphicFramePr>
            <p:nvPr>
              <p:extLst/>
            </p:nvPr>
          </p:nvGraphicFramePr>
          <p:xfrm>
            <a:off x="220433" y="1700116"/>
            <a:ext cx="8923566" cy="2270951"/>
          </p:xfrm>
          <a:graphic>
            <a:graphicData uri="http://schemas.openxmlformats.org/drawingml/2006/chart">
              <c:chart xmlns:c="http://schemas.openxmlformats.org/drawingml/2006/chart" xmlns:r="http://schemas.openxmlformats.org/officeDocument/2006/relationships" r:id="rId3"/>
            </a:graphicData>
          </a:graphic>
        </p:graphicFrame>
        <p:grpSp>
          <p:nvGrpSpPr>
            <p:cNvPr id="49" name="グループ化 48"/>
            <p:cNvGrpSpPr/>
            <p:nvPr/>
          </p:nvGrpSpPr>
          <p:grpSpPr>
            <a:xfrm>
              <a:off x="7679629" y="1852755"/>
              <a:ext cx="1212851" cy="719871"/>
              <a:chOff x="8344326" y="4681472"/>
              <a:chExt cx="1212851" cy="719869"/>
            </a:xfrm>
          </p:grpSpPr>
          <p:sp>
            <p:nvSpPr>
              <p:cNvPr id="50" name="正方形/長方形 49"/>
              <p:cNvSpPr/>
              <p:nvPr/>
            </p:nvSpPr>
            <p:spPr>
              <a:xfrm>
                <a:off x="8344326" y="4681472"/>
                <a:ext cx="1212851" cy="7051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2220"/>
              </a:p>
            </p:txBody>
          </p:sp>
          <p:sp>
            <p:nvSpPr>
              <p:cNvPr id="51" name="正方形/長方形 50"/>
              <p:cNvSpPr/>
              <p:nvPr/>
            </p:nvSpPr>
            <p:spPr>
              <a:xfrm>
                <a:off x="8474882" y="5005260"/>
                <a:ext cx="91936" cy="91936"/>
              </a:xfrm>
              <a:prstGeom prst="rect">
                <a:avLst/>
              </a:prstGeom>
              <a:pattFill prst="pct50">
                <a:fgClr>
                  <a:srgbClr val="C00000"/>
                </a:fgClr>
                <a:bgClr>
                  <a:schemeClr val="bg1"/>
                </a:bgClr>
              </a:patt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2220"/>
              </a:p>
            </p:txBody>
          </p:sp>
          <p:sp>
            <p:nvSpPr>
              <p:cNvPr id="52" name="テキスト ボックス 51"/>
              <p:cNvSpPr txBox="1"/>
              <p:nvPr/>
            </p:nvSpPr>
            <p:spPr>
              <a:xfrm>
                <a:off x="8566818" y="4901862"/>
                <a:ext cx="990359" cy="284592"/>
              </a:xfrm>
              <a:prstGeom prst="rect">
                <a:avLst/>
              </a:prstGeom>
              <a:noFill/>
            </p:spPr>
            <p:txBody>
              <a:bodyPr wrap="square" rtlCol="0">
                <a:spAutoFit/>
              </a:bodyPr>
              <a:lstStyle/>
              <a:p>
                <a:r>
                  <a:rPr lang="ja-JP" altLang="en-US" sz="1107" dirty="0"/>
                  <a:t>健全度≦</a:t>
                </a:r>
                <a:r>
                  <a:rPr lang="en-US" altLang="ja-JP" sz="1107" dirty="0"/>
                  <a:t>70</a:t>
                </a:r>
                <a:endParaRPr lang="ja-JP" altLang="en-US" sz="1107" dirty="0"/>
              </a:p>
            </p:txBody>
          </p:sp>
          <p:sp>
            <p:nvSpPr>
              <p:cNvPr id="53" name="正方形/長方形 52"/>
              <p:cNvSpPr/>
              <p:nvPr/>
            </p:nvSpPr>
            <p:spPr>
              <a:xfrm>
                <a:off x="8474882" y="4784871"/>
                <a:ext cx="91936" cy="91936"/>
              </a:xfrm>
              <a:prstGeom prst="rect">
                <a:avLst/>
              </a:prstGeom>
              <a:pattFill prst="ltDnDiag">
                <a:fgClr>
                  <a:srgbClr val="00B0F0"/>
                </a:fgClr>
                <a:bgClr>
                  <a:schemeClr val="bg1"/>
                </a:bgClr>
              </a:patt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2220"/>
              </a:p>
            </p:txBody>
          </p:sp>
          <p:sp>
            <p:nvSpPr>
              <p:cNvPr id="54" name="テキスト ボックス 53"/>
              <p:cNvSpPr txBox="1"/>
              <p:nvPr/>
            </p:nvSpPr>
            <p:spPr>
              <a:xfrm>
                <a:off x="8566818" y="4681472"/>
                <a:ext cx="990359" cy="284592"/>
              </a:xfrm>
              <a:prstGeom prst="rect">
                <a:avLst/>
              </a:prstGeom>
              <a:noFill/>
            </p:spPr>
            <p:txBody>
              <a:bodyPr wrap="square" rtlCol="0">
                <a:spAutoFit/>
              </a:bodyPr>
              <a:lstStyle/>
              <a:p>
                <a:r>
                  <a:rPr lang="en-US" altLang="ja-JP" sz="1107" dirty="0"/>
                  <a:t>70</a:t>
                </a:r>
                <a:r>
                  <a:rPr lang="ja-JP" altLang="en-US" sz="1107" dirty="0"/>
                  <a:t>＜健全度</a:t>
                </a:r>
              </a:p>
            </p:txBody>
          </p:sp>
          <p:sp>
            <p:nvSpPr>
              <p:cNvPr id="55" name="正方形/長方形 54"/>
              <p:cNvSpPr/>
              <p:nvPr/>
            </p:nvSpPr>
            <p:spPr>
              <a:xfrm>
                <a:off x="8474882" y="5220148"/>
                <a:ext cx="91936" cy="91936"/>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2220"/>
              </a:p>
            </p:txBody>
          </p:sp>
          <p:sp>
            <p:nvSpPr>
              <p:cNvPr id="56" name="テキスト ボックス 55"/>
              <p:cNvSpPr txBox="1"/>
              <p:nvPr/>
            </p:nvSpPr>
            <p:spPr>
              <a:xfrm>
                <a:off x="8566818" y="5116749"/>
                <a:ext cx="990359" cy="284592"/>
              </a:xfrm>
              <a:prstGeom prst="rect">
                <a:avLst/>
              </a:prstGeom>
              <a:noFill/>
            </p:spPr>
            <p:txBody>
              <a:bodyPr wrap="square" rtlCol="0">
                <a:spAutoFit/>
              </a:bodyPr>
              <a:lstStyle/>
              <a:p>
                <a:r>
                  <a:rPr lang="ja-JP" altLang="en-US" sz="1107" dirty="0"/>
                  <a:t>空欄</a:t>
                </a:r>
              </a:p>
            </p:txBody>
          </p:sp>
        </p:grpSp>
        <p:sp>
          <p:nvSpPr>
            <p:cNvPr id="59" name="テキスト ボックス 58"/>
            <p:cNvSpPr txBox="1"/>
            <p:nvPr/>
          </p:nvSpPr>
          <p:spPr>
            <a:xfrm>
              <a:off x="3092101" y="1551986"/>
              <a:ext cx="2935436" cy="315434"/>
            </a:xfrm>
            <a:prstGeom prst="rect">
              <a:avLst/>
            </a:prstGeom>
            <a:noFill/>
          </p:spPr>
          <p:txBody>
            <a:bodyPr wrap="square" rtlCol="0">
              <a:spAutoFit/>
            </a:bodyPr>
            <a:lstStyle/>
            <a:p>
              <a:pPr algn="ctr"/>
              <a:r>
                <a:rPr lang="ja-JP" altLang="en-US" sz="1292" dirty="0"/>
                <a:t>鋼橋</a:t>
              </a:r>
              <a:r>
                <a:rPr lang="en-US" altLang="ja-JP" sz="1292" dirty="0"/>
                <a:t>(5</a:t>
              </a:r>
              <a:r>
                <a:rPr lang="ja-JP" altLang="en-US" sz="1292" dirty="0"/>
                <a:t>年単位</a:t>
              </a:r>
              <a:r>
                <a:rPr lang="en-US" altLang="ja-JP" sz="1292" dirty="0"/>
                <a:t>)</a:t>
              </a:r>
              <a:endParaRPr lang="ja-JP" altLang="en-US" sz="1292" dirty="0"/>
            </a:p>
          </p:txBody>
        </p:sp>
        <p:sp>
          <p:nvSpPr>
            <p:cNvPr id="60" name="テキスト ボックス 59"/>
            <p:cNvSpPr txBox="1"/>
            <p:nvPr/>
          </p:nvSpPr>
          <p:spPr>
            <a:xfrm rot="16200000">
              <a:off x="-230137" y="2117772"/>
              <a:ext cx="1060668" cy="315434"/>
            </a:xfrm>
            <a:prstGeom prst="rect">
              <a:avLst/>
            </a:prstGeom>
            <a:noFill/>
          </p:spPr>
          <p:txBody>
            <a:bodyPr wrap="square" rtlCol="0">
              <a:spAutoFit/>
            </a:bodyPr>
            <a:lstStyle/>
            <a:p>
              <a:pPr algn="ctr"/>
              <a:r>
                <a:rPr lang="ja-JP" altLang="en-US" sz="1292" dirty="0"/>
                <a:t>橋梁数</a:t>
              </a:r>
            </a:p>
          </p:txBody>
        </p:sp>
        <p:sp>
          <p:nvSpPr>
            <p:cNvPr id="27" name="テキスト ボックス 26"/>
            <p:cNvSpPr txBox="1"/>
            <p:nvPr/>
          </p:nvSpPr>
          <p:spPr>
            <a:xfrm>
              <a:off x="906138" y="2786348"/>
              <a:ext cx="576064" cy="269241"/>
            </a:xfrm>
            <a:prstGeom prst="rect">
              <a:avLst/>
            </a:prstGeom>
            <a:noFill/>
          </p:spPr>
          <p:txBody>
            <a:bodyPr wrap="square" rtlCol="0">
              <a:spAutoFit/>
            </a:bodyPr>
            <a:lstStyle/>
            <a:p>
              <a:pPr algn="ctr"/>
              <a:r>
                <a:rPr lang="en-US" altLang="ja-JP" sz="1015" dirty="0">
                  <a:solidFill>
                    <a:srgbClr val="C00000"/>
                  </a:solidFill>
                </a:rPr>
                <a:t>57%</a:t>
              </a:r>
              <a:endParaRPr lang="ja-JP" altLang="en-US" sz="1015" dirty="0">
                <a:solidFill>
                  <a:srgbClr val="C00000"/>
                </a:solidFill>
              </a:endParaRPr>
            </a:p>
          </p:txBody>
        </p:sp>
        <p:sp>
          <p:nvSpPr>
            <p:cNvPr id="28" name="テキスト ボックス 27"/>
            <p:cNvSpPr txBox="1"/>
            <p:nvPr/>
          </p:nvSpPr>
          <p:spPr>
            <a:xfrm>
              <a:off x="899593" y="2623446"/>
              <a:ext cx="576064" cy="269241"/>
            </a:xfrm>
            <a:prstGeom prst="rect">
              <a:avLst/>
            </a:prstGeom>
            <a:noFill/>
          </p:spPr>
          <p:txBody>
            <a:bodyPr wrap="square" rtlCol="0">
              <a:spAutoFit/>
            </a:bodyPr>
            <a:lstStyle/>
            <a:p>
              <a:pPr algn="ctr"/>
              <a:r>
                <a:rPr lang="en-US" altLang="ja-JP" sz="1015" dirty="0">
                  <a:solidFill>
                    <a:srgbClr val="0070C0"/>
                  </a:solidFill>
                </a:rPr>
                <a:t>43%</a:t>
              </a:r>
              <a:endParaRPr lang="ja-JP" altLang="en-US" sz="1015" dirty="0">
                <a:solidFill>
                  <a:srgbClr val="0070C0"/>
                </a:solidFill>
              </a:endParaRPr>
            </a:p>
          </p:txBody>
        </p:sp>
        <p:sp>
          <p:nvSpPr>
            <p:cNvPr id="30" name="テキスト ボックス 29"/>
            <p:cNvSpPr txBox="1"/>
            <p:nvPr/>
          </p:nvSpPr>
          <p:spPr>
            <a:xfrm>
              <a:off x="2634329" y="2786348"/>
              <a:ext cx="576064" cy="269241"/>
            </a:xfrm>
            <a:prstGeom prst="rect">
              <a:avLst/>
            </a:prstGeom>
            <a:noFill/>
          </p:spPr>
          <p:txBody>
            <a:bodyPr wrap="square" rtlCol="0">
              <a:spAutoFit/>
            </a:bodyPr>
            <a:lstStyle/>
            <a:p>
              <a:pPr algn="ctr"/>
              <a:r>
                <a:rPr lang="en-US" altLang="ja-JP" sz="1015" dirty="0">
                  <a:solidFill>
                    <a:srgbClr val="C00000"/>
                  </a:solidFill>
                </a:rPr>
                <a:t>100%</a:t>
              </a:r>
              <a:endParaRPr lang="ja-JP" altLang="en-US" sz="1015" dirty="0">
                <a:solidFill>
                  <a:srgbClr val="C00000"/>
                </a:solidFill>
              </a:endParaRPr>
            </a:p>
          </p:txBody>
        </p:sp>
        <p:sp>
          <p:nvSpPr>
            <p:cNvPr id="32" name="テキスト ボックス 31"/>
            <p:cNvSpPr txBox="1"/>
            <p:nvPr/>
          </p:nvSpPr>
          <p:spPr>
            <a:xfrm>
              <a:off x="2972711" y="2786348"/>
              <a:ext cx="576064" cy="269241"/>
            </a:xfrm>
            <a:prstGeom prst="rect">
              <a:avLst/>
            </a:prstGeom>
            <a:noFill/>
          </p:spPr>
          <p:txBody>
            <a:bodyPr wrap="square" rtlCol="0">
              <a:spAutoFit/>
            </a:bodyPr>
            <a:lstStyle/>
            <a:p>
              <a:pPr algn="ctr"/>
              <a:r>
                <a:rPr lang="en-US" altLang="ja-JP" sz="1015" dirty="0">
                  <a:solidFill>
                    <a:srgbClr val="C00000"/>
                  </a:solidFill>
                </a:rPr>
                <a:t>60%</a:t>
              </a:r>
              <a:endParaRPr lang="ja-JP" altLang="en-US" sz="1015" dirty="0">
                <a:solidFill>
                  <a:srgbClr val="C00000"/>
                </a:solidFill>
              </a:endParaRPr>
            </a:p>
          </p:txBody>
        </p:sp>
        <p:sp>
          <p:nvSpPr>
            <p:cNvPr id="33" name="テキスト ボックス 32"/>
            <p:cNvSpPr txBox="1"/>
            <p:nvPr/>
          </p:nvSpPr>
          <p:spPr>
            <a:xfrm>
              <a:off x="2966166" y="2623446"/>
              <a:ext cx="576064" cy="269241"/>
            </a:xfrm>
            <a:prstGeom prst="rect">
              <a:avLst/>
            </a:prstGeom>
            <a:noFill/>
          </p:spPr>
          <p:txBody>
            <a:bodyPr wrap="square" rtlCol="0">
              <a:spAutoFit/>
            </a:bodyPr>
            <a:lstStyle/>
            <a:p>
              <a:pPr algn="ctr"/>
              <a:r>
                <a:rPr lang="en-US" altLang="ja-JP" sz="1015" dirty="0">
                  <a:solidFill>
                    <a:srgbClr val="0070C0"/>
                  </a:solidFill>
                </a:rPr>
                <a:t>40%</a:t>
              </a:r>
              <a:endParaRPr lang="ja-JP" altLang="en-US" sz="1015" dirty="0">
                <a:solidFill>
                  <a:srgbClr val="0070C0"/>
                </a:solidFill>
              </a:endParaRPr>
            </a:p>
          </p:txBody>
        </p:sp>
        <p:sp>
          <p:nvSpPr>
            <p:cNvPr id="34" name="テキスト ボックス 33"/>
            <p:cNvSpPr txBox="1"/>
            <p:nvPr/>
          </p:nvSpPr>
          <p:spPr>
            <a:xfrm>
              <a:off x="3386501" y="2786348"/>
              <a:ext cx="576064" cy="269241"/>
            </a:xfrm>
            <a:prstGeom prst="rect">
              <a:avLst/>
            </a:prstGeom>
            <a:noFill/>
          </p:spPr>
          <p:txBody>
            <a:bodyPr wrap="square" rtlCol="0">
              <a:spAutoFit/>
            </a:bodyPr>
            <a:lstStyle/>
            <a:p>
              <a:pPr algn="ctr"/>
              <a:r>
                <a:rPr lang="en-US" altLang="ja-JP" sz="1015" dirty="0">
                  <a:solidFill>
                    <a:srgbClr val="C00000"/>
                  </a:solidFill>
                </a:rPr>
                <a:t>89%</a:t>
              </a:r>
              <a:endParaRPr lang="ja-JP" altLang="en-US" sz="1015" dirty="0">
                <a:solidFill>
                  <a:srgbClr val="C00000"/>
                </a:solidFill>
              </a:endParaRPr>
            </a:p>
          </p:txBody>
        </p:sp>
        <p:sp>
          <p:nvSpPr>
            <p:cNvPr id="35" name="テキスト ボックス 34"/>
            <p:cNvSpPr txBox="1"/>
            <p:nvPr/>
          </p:nvSpPr>
          <p:spPr>
            <a:xfrm>
              <a:off x="3379956" y="2623446"/>
              <a:ext cx="576064" cy="269241"/>
            </a:xfrm>
            <a:prstGeom prst="rect">
              <a:avLst/>
            </a:prstGeom>
            <a:noFill/>
          </p:spPr>
          <p:txBody>
            <a:bodyPr wrap="square" rtlCol="0">
              <a:spAutoFit/>
            </a:bodyPr>
            <a:lstStyle/>
            <a:p>
              <a:pPr algn="ctr"/>
              <a:r>
                <a:rPr lang="en-US" altLang="ja-JP" sz="1015" dirty="0">
                  <a:solidFill>
                    <a:srgbClr val="0070C0"/>
                  </a:solidFill>
                </a:rPr>
                <a:t>11%</a:t>
              </a:r>
              <a:endParaRPr lang="ja-JP" altLang="en-US" sz="1015" dirty="0">
                <a:solidFill>
                  <a:srgbClr val="0070C0"/>
                </a:solidFill>
              </a:endParaRPr>
            </a:p>
          </p:txBody>
        </p:sp>
        <p:sp>
          <p:nvSpPr>
            <p:cNvPr id="36" name="テキスト ボックス 35"/>
            <p:cNvSpPr txBox="1"/>
            <p:nvPr/>
          </p:nvSpPr>
          <p:spPr>
            <a:xfrm>
              <a:off x="4397204" y="2786348"/>
              <a:ext cx="576064" cy="269241"/>
            </a:xfrm>
            <a:prstGeom prst="rect">
              <a:avLst/>
            </a:prstGeom>
            <a:noFill/>
          </p:spPr>
          <p:txBody>
            <a:bodyPr wrap="square" rtlCol="0">
              <a:spAutoFit/>
            </a:bodyPr>
            <a:lstStyle/>
            <a:p>
              <a:pPr algn="ctr"/>
              <a:r>
                <a:rPr lang="en-US" altLang="ja-JP" sz="1015" dirty="0">
                  <a:solidFill>
                    <a:srgbClr val="C00000"/>
                  </a:solidFill>
                </a:rPr>
                <a:t>86%</a:t>
              </a:r>
              <a:endParaRPr lang="ja-JP" altLang="en-US" sz="1015" dirty="0">
                <a:solidFill>
                  <a:srgbClr val="C00000"/>
                </a:solidFill>
              </a:endParaRPr>
            </a:p>
          </p:txBody>
        </p:sp>
        <p:sp>
          <p:nvSpPr>
            <p:cNvPr id="37" name="テキスト ボックス 36"/>
            <p:cNvSpPr txBox="1"/>
            <p:nvPr/>
          </p:nvSpPr>
          <p:spPr>
            <a:xfrm>
              <a:off x="4390659" y="2623446"/>
              <a:ext cx="576064" cy="269241"/>
            </a:xfrm>
            <a:prstGeom prst="rect">
              <a:avLst/>
            </a:prstGeom>
            <a:noFill/>
          </p:spPr>
          <p:txBody>
            <a:bodyPr wrap="square" rtlCol="0">
              <a:spAutoFit/>
            </a:bodyPr>
            <a:lstStyle/>
            <a:p>
              <a:pPr algn="ctr"/>
              <a:r>
                <a:rPr lang="en-US" altLang="ja-JP" sz="1015" dirty="0">
                  <a:solidFill>
                    <a:srgbClr val="0070C0"/>
                  </a:solidFill>
                </a:rPr>
                <a:t>14%</a:t>
              </a:r>
              <a:endParaRPr lang="ja-JP" altLang="en-US" sz="1015" dirty="0">
                <a:solidFill>
                  <a:srgbClr val="0070C0"/>
                </a:solidFill>
              </a:endParaRPr>
            </a:p>
          </p:txBody>
        </p:sp>
        <p:sp>
          <p:nvSpPr>
            <p:cNvPr id="38" name="テキスト ボックス 37"/>
            <p:cNvSpPr txBox="1"/>
            <p:nvPr/>
          </p:nvSpPr>
          <p:spPr>
            <a:xfrm>
              <a:off x="4744707" y="2786348"/>
              <a:ext cx="576064" cy="269241"/>
            </a:xfrm>
            <a:prstGeom prst="rect">
              <a:avLst/>
            </a:prstGeom>
            <a:noFill/>
          </p:spPr>
          <p:txBody>
            <a:bodyPr wrap="square" rtlCol="0">
              <a:spAutoFit/>
            </a:bodyPr>
            <a:lstStyle/>
            <a:p>
              <a:pPr algn="ctr"/>
              <a:r>
                <a:rPr lang="en-US" altLang="ja-JP" sz="1015" dirty="0">
                  <a:solidFill>
                    <a:srgbClr val="C00000"/>
                  </a:solidFill>
                </a:rPr>
                <a:t>50%</a:t>
              </a:r>
              <a:endParaRPr lang="ja-JP" altLang="en-US" sz="1015" dirty="0">
                <a:solidFill>
                  <a:srgbClr val="C00000"/>
                </a:solidFill>
              </a:endParaRPr>
            </a:p>
          </p:txBody>
        </p:sp>
        <p:sp>
          <p:nvSpPr>
            <p:cNvPr id="39" name="テキスト ボックス 38"/>
            <p:cNvSpPr txBox="1"/>
            <p:nvPr/>
          </p:nvSpPr>
          <p:spPr>
            <a:xfrm>
              <a:off x="4738162" y="2623446"/>
              <a:ext cx="576064" cy="269241"/>
            </a:xfrm>
            <a:prstGeom prst="rect">
              <a:avLst/>
            </a:prstGeom>
            <a:noFill/>
          </p:spPr>
          <p:txBody>
            <a:bodyPr wrap="square" rtlCol="0">
              <a:spAutoFit/>
            </a:bodyPr>
            <a:lstStyle/>
            <a:p>
              <a:pPr algn="ctr"/>
              <a:r>
                <a:rPr lang="en-US" altLang="ja-JP" sz="1015" dirty="0">
                  <a:solidFill>
                    <a:srgbClr val="0070C0"/>
                  </a:solidFill>
                </a:rPr>
                <a:t>50%</a:t>
              </a:r>
              <a:endParaRPr lang="ja-JP" altLang="en-US" sz="1015" dirty="0">
                <a:solidFill>
                  <a:srgbClr val="0070C0"/>
                </a:solidFill>
              </a:endParaRPr>
            </a:p>
          </p:txBody>
        </p:sp>
        <p:sp>
          <p:nvSpPr>
            <p:cNvPr id="40" name="テキスト ボックス 39"/>
            <p:cNvSpPr txBox="1"/>
            <p:nvPr/>
          </p:nvSpPr>
          <p:spPr>
            <a:xfrm>
              <a:off x="5032739" y="2786348"/>
              <a:ext cx="576064" cy="269241"/>
            </a:xfrm>
            <a:prstGeom prst="rect">
              <a:avLst/>
            </a:prstGeom>
            <a:noFill/>
          </p:spPr>
          <p:txBody>
            <a:bodyPr wrap="square" rtlCol="0">
              <a:spAutoFit/>
            </a:bodyPr>
            <a:lstStyle/>
            <a:p>
              <a:pPr algn="ctr"/>
              <a:r>
                <a:rPr lang="en-US" altLang="ja-JP" sz="1015" dirty="0">
                  <a:solidFill>
                    <a:srgbClr val="C00000"/>
                  </a:solidFill>
                </a:rPr>
                <a:t>75%</a:t>
              </a:r>
              <a:endParaRPr lang="ja-JP" altLang="en-US" sz="1015" dirty="0">
                <a:solidFill>
                  <a:srgbClr val="C00000"/>
                </a:solidFill>
              </a:endParaRPr>
            </a:p>
          </p:txBody>
        </p:sp>
        <p:sp>
          <p:nvSpPr>
            <p:cNvPr id="41" name="テキスト ボックス 40"/>
            <p:cNvSpPr txBox="1"/>
            <p:nvPr/>
          </p:nvSpPr>
          <p:spPr>
            <a:xfrm>
              <a:off x="5026194" y="2623446"/>
              <a:ext cx="576064" cy="269241"/>
            </a:xfrm>
            <a:prstGeom prst="rect">
              <a:avLst/>
            </a:prstGeom>
            <a:noFill/>
          </p:spPr>
          <p:txBody>
            <a:bodyPr wrap="square" rtlCol="0">
              <a:spAutoFit/>
            </a:bodyPr>
            <a:lstStyle/>
            <a:p>
              <a:pPr algn="ctr"/>
              <a:r>
                <a:rPr lang="en-US" altLang="ja-JP" sz="1015" dirty="0">
                  <a:solidFill>
                    <a:srgbClr val="0070C0"/>
                  </a:solidFill>
                </a:rPr>
                <a:t>25%</a:t>
              </a:r>
              <a:endParaRPr lang="ja-JP" altLang="en-US" sz="1015" dirty="0">
                <a:solidFill>
                  <a:srgbClr val="0070C0"/>
                </a:solidFill>
              </a:endParaRPr>
            </a:p>
          </p:txBody>
        </p:sp>
        <p:sp>
          <p:nvSpPr>
            <p:cNvPr id="42" name="テキスト ボックス 41"/>
            <p:cNvSpPr txBox="1"/>
            <p:nvPr/>
          </p:nvSpPr>
          <p:spPr>
            <a:xfrm>
              <a:off x="5289219" y="2605293"/>
              <a:ext cx="576064" cy="269241"/>
            </a:xfrm>
            <a:prstGeom prst="rect">
              <a:avLst/>
            </a:prstGeom>
            <a:noFill/>
          </p:spPr>
          <p:txBody>
            <a:bodyPr wrap="square" rtlCol="0">
              <a:spAutoFit/>
            </a:bodyPr>
            <a:lstStyle/>
            <a:p>
              <a:pPr algn="ctr"/>
              <a:r>
                <a:rPr lang="en-US" altLang="ja-JP" sz="1015" dirty="0">
                  <a:solidFill>
                    <a:srgbClr val="C00000"/>
                  </a:solidFill>
                </a:rPr>
                <a:t>60%</a:t>
              </a:r>
              <a:endParaRPr lang="ja-JP" altLang="en-US" sz="1015" dirty="0">
                <a:solidFill>
                  <a:srgbClr val="C00000"/>
                </a:solidFill>
              </a:endParaRPr>
            </a:p>
          </p:txBody>
        </p:sp>
        <p:sp>
          <p:nvSpPr>
            <p:cNvPr id="43" name="テキスト ボックス 42"/>
            <p:cNvSpPr txBox="1"/>
            <p:nvPr/>
          </p:nvSpPr>
          <p:spPr>
            <a:xfrm>
              <a:off x="5282675" y="2144523"/>
              <a:ext cx="576064" cy="269241"/>
            </a:xfrm>
            <a:prstGeom prst="rect">
              <a:avLst/>
            </a:prstGeom>
            <a:noFill/>
          </p:spPr>
          <p:txBody>
            <a:bodyPr wrap="square" rtlCol="0">
              <a:spAutoFit/>
            </a:bodyPr>
            <a:lstStyle/>
            <a:p>
              <a:pPr algn="ctr"/>
              <a:r>
                <a:rPr lang="en-US" altLang="ja-JP" sz="1015" dirty="0">
                  <a:solidFill>
                    <a:srgbClr val="0070C0"/>
                  </a:solidFill>
                </a:rPr>
                <a:t>40%</a:t>
              </a:r>
              <a:endParaRPr lang="ja-JP" altLang="en-US" sz="1015" dirty="0">
                <a:solidFill>
                  <a:srgbClr val="0070C0"/>
                </a:solidFill>
              </a:endParaRPr>
            </a:p>
          </p:txBody>
        </p:sp>
        <p:sp>
          <p:nvSpPr>
            <p:cNvPr id="44" name="テキスト ボックス 43"/>
            <p:cNvSpPr txBox="1"/>
            <p:nvPr/>
          </p:nvSpPr>
          <p:spPr>
            <a:xfrm>
              <a:off x="5636722" y="2684385"/>
              <a:ext cx="576064" cy="269241"/>
            </a:xfrm>
            <a:prstGeom prst="rect">
              <a:avLst/>
            </a:prstGeom>
            <a:noFill/>
          </p:spPr>
          <p:txBody>
            <a:bodyPr wrap="square" rtlCol="0">
              <a:spAutoFit/>
            </a:bodyPr>
            <a:lstStyle/>
            <a:p>
              <a:pPr algn="ctr"/>
              <a:r>
                <a:rPr lang="en-US" altLang="ja-JP" sz="1015" dirty="0">
                  <a:solidFill>
                    <a:srgbClr val="C00000"/>
                  </a:solidFill>
                </a:rPr>
                <a:t>65%</a:t>
              </a:r>
              <a:endParaRPr lang="ja-JP" altLang="en-US" sz="1015" dirty="0">
                <a:solidFill>
                  <a:srgbClr val="C00000"/>
                </a:solidFill>
              </a:endParaRPr>
            </a:p>
          </p:txBody>
        </p:sp>
        <p:sp>
          <p:nvSpPr>
            <p:cNvPr id="45" name="テキスト ボックス 44"/>
            <p:cNvSpPr txBox="1"/>
            <p:nvPr/>
          </p:nvSpPr>
          <p:spPr>
            <a:xfrm>
              <a:off x="5630178" y="2402043"/>
              <a:ext cx="576064" cy="269241"/>
            </a:xfrm>
            <a:prstGeom prst="rect">
              <a:avLst/>
            </a:prstGeom>
            <a:noFill/>
          </p:spPr>
          <p:txBody>
            <a:bodyPr wrap="square" rtlCol="0">
              <a:spAutoFit/>
            </a:bodyPr>
            <a:lstStyle/>
            <a:p>
              <a:pPr algn="ctr"/>
              <a:r>
                <a:rPr lang="en-US" altLang="ja-JP" sz="1015" dirty="0">
                  <a:solidFill>
                    <a:srgbClr val="0070C0"/>
                  </a:solidFill>
                </a:rPr>
                <a:t>35%</a:t>
              </a:r>
              <a:endParaRPr lang="ja-JP" altLang="en-US" sz="1015" dirty="0">
                <a:solidFill>
                  <a:srgbClr val="0070C0"/>
                </a:solidFill>
              </a:endParaRPr>
            </a:p>
          </p:txBody>
        </p:sp>
        <p:sp>
          <p:nvSpPr>
            <p:cNvPr id="46" name="テキスト ボックス 45"/>
            <p:cNvSpPr txBox="1"/>
            <p:nvPr/>
          </p:nvSpPr>
          <p:spPr>
            <a:xfrm>
              <a:off x="5987132" y="2684385"/>
              <a:ext cx="576064" cy="269241"/>
            </a:xfrm>
            <a:prstGeom prst="rect">
              <a:avLst/>
            </a:prstGeom>
            <a:noFill/>
          </p:spPr>
          <p:txBody>
            <a:bodyPr wrap="square" rtlCol="0">
              <a:spAutoFit/>
            </a:bodyPr>
            <a:lstStyle/>
            <a:p>
              <a:pPr algn="ctr"/>
              <a:r>
                <a:rPr lang="en-US" altLang="ja-JP" sz="1015" dirty="0">
                  <a:solidFill>
                    <a:srgbClr val="C00000"/>
                  </a:solidFill>
                </a:rPr>
                <a:t>73%</a:t>
              </a:r>
              <a:endParaRPr lang="ja-JP" altLang="en-US" sz="1015" dirty="0">
                <a:solidFill>
                  <a:srgbClr val="C00000"/>
                </a:solidFill>
              </a:endParaRPr>
            </a:p>
          </p:txBody>
        </p:sp>
        <p:sp>
          <p:nvSpPr>
            <p:cNvPr id="57" name="テキスト ボックス 56"/>
            <p:cNvSpPr txBox="1"/>
            <p:nvPr/>
          </p:nvSpPr>
          <p:spPr>
            <a:xfrm>
              <a:off x="5980587" y="2402043"/>
              <a:ext cx="576064" cy="269241"/>
            </a:xfrm>
            <a:prstGeom prst="rect">
              <a:avLst/>
            </a:prstGeom>
            <a:noFill/>
          </p:spPr>
          <p:txBody>
            <a:bodyPr wrap="square" rtlCol="0">
              <a:spAutoFit/>
            </a:bodyPr>
            <a:lstStyle/>
            <a:p>
              <a:pPr algn="ctr"/>
              <a:r>
                <a:rPr lang="en-US" altLang="ja-JP" sz="1015" dirty="0">
                  <a:solidFill>
                    <a:srgbClr val="0070C0"/>
                  </a:solidFill>
                </a:rPr>
                <a:t>27%</a:t>
              </a:r>
              <a:endParaRPr lang="ja-JP" altLang="en-US" sz="1015" dirty="0">
                <a:solidFill>
                  <a:srgbClr val="0070C0"/>
                </a:solidFill>
              </a:endParaRPr>
            </a:p>
          </p:txBody>
        </p:sp>
        <p:sp>
          <p:nvSpPr>
            <p:cNvPr id="58" name="テキスト ボックス 57"/>
            <p:cNvSpPr txBox="1"/>
            <p:nvPr/>
          </p:nvSpPr>
          <p:spPr>
            <a:xfrm>
              <a:off x="6362089" y="2785831"/>
              <a:ext cx="576064" cy="269241"/>
            </a:xfrm>
            <a:prstGeom prst="rect">
              <a:avLst/>
            </a:prstGeom>
            <a:noFill/>
          </p:spPr>
          <p:txBody>
            <a:bodyPr wrap="square" rtlCol="0">
              <a:spAutoFit/>
            </a:bodyPr>
            <a:lstStyle/>
            <a:p>
              <a:pPr algn="ctr"/>
              <a:r>
                <a:rPr lang="en-US" altLang="ja-JP" sz="1015" dirty="0">
                  <a:solidFill>
                    <a:srgbClr val="C00000"/>
                  </a:solidFill>
                </a:rPr>
                <a:t>53%</a:t>
              </a:r>
              <a:endParaRPr lang="ja-JP" altLang="en-US" sz="1015" dirty="0">
                <a:solidFill>
                  <a:srgbClr val="C00000"/>
                </a:solidFill>
              </a:endParaRPr>
            </a:p>
          </p:txBody>
        </p:sp>
        <p:sp>
          <p:nvSpPr>
            <p:cNvPr id="67" name="テキスト ボックス 66"/>
            <p:cNvSpPr txBox="1"/>
            <p:nvPr/>
          </p:nvSpPr>
          <p:spPr>
            <a:xfrm>
              <a:off x="6355544" y="2595747"/>
              <a:ext cx="576064" cy="269241"/>
            </a:xfrm>
            <a:prstGeom prst="rect">
              <a:avLst/>
            </a:prstGeom>
            <a:noFill/>
          </p:spPr>
          <p:txBody>
            <a:bodyPr wrap="square" rtlCol="0">
              <a:spAutoFit/>
            </a:bodyPr>
            <a:lstStyle/>
            <a:p>
              <a:pPr algn="ctr"/>
              <a:r>
                <a:rPr lang="en-US" altLang="ja-JP" sz="1015" dirty="0">
                  <a:solidFill>
                    <a:srgbClr val="0070C0"/>
                  </a:solidFill>
                </a:rPr>
                <a:t>47%</a:t>
              </a:r>
              <a:endParaRPr lang="ja-JP" altLang="en-US" sz="1015" dirty="0">
                <a:solidFill>
                  <a:srgbClr val="0070C0"/>
                </a:solidFill>
              </a:endParaRPr>
            </a:p>
          </p:txBody>
        </p:sp>
        <p:sp>
          <p:nvSpPr>
            <p:cNvPr id="68" name="テキスト ボックス 67"/>
            <p:cNvSpPr txBox="1"/>
            <p:nvPr/>
          </p:nvSpPr>
          <p:spPr>
            <a:xfrm>
              <a:off x="6697634" y="2785831"/>
              <a:ext cx="576064" cy="269241"/>
            </a:xfrm>
            <a:prstGeom prst="rect">
              <a:avLst/>
            </a:prstGeom>
            <a:noFill/>
          </p:spPr>
          <p:txBody>
            <a:bodyPr wrap="square" rtlCol="0">
              <a:spAutoFit/>
            </a:bodyPr>
            <a:lstStyle/>
            <a:p>
              <a:pPr algn="ctr"/>
              <a:r>
                <a:rPr lang="en-US" altLang="ja-JP" sz="1015" dirty="0">
                  <a:solidFill>
                    <a:srgbClr val="C00000"/>
                  </a:solidFill>
                </a:rPr>
                <a:t>55%</a:t>
              </a:r>
              <a:endParaRPr lang="ja-JP" altLang="en-US" sz="1015" dirty="0">
                <a:solidFill>
                  <a:srgbClr val="C00000"/>
                </a:solidFill>
              </a:endParaRPr>
            </a:p>
          </p:txBody>
        </p:sp>
        <p:sp>
          <p:nvSpPr>
            <p:cNvPr id="69" name="テキスト ボックス 68"/>
            <p:cNvSpPr txBox="1"/>
            <p:nvPr/>
          </p:nvSpPr>
          <p:spPr>
            <a:xfrm>
              <a:off x="6691089" y="2595747"/>
              <a:ext cx="576064" cy="269241"/>
            </a:xfrm>
            <a:prstGeom prst="rect">
              <a:avLst/>
            </a:prstGeom>
            <a:noFill/>
          </p:spPr>
          <p:txBody>
            <a:bodyPr wrap="square" rtlCol="0">
              <a:spAutoFit/>
            </a:bodyPr>
            <a:lstStyle/>
            <a:p>
              <a:pPr algn="ctr"/>
              <a:r>
                <a:rPr lang="en-US" altLang="ja-JP" sz="1015" dirty="0">
                  <a:solidFill>
                    <a:srgbClr val="0070C0"/>
                  </a:solidFill>
                </a:rPr>
                <a:t>45%</a:t>
              </a:r>
              <a:endParaRPr lang="ja-JP" altLang="en-US" sz="1015" dirty="0">
                <a:solidFill>
                  <a:srgbClr val="0070C0"/>
                </a:solidFill>
              </a:endParaRPr>
            </a:p>
          </p:txBody>
        </p:sp>
        <p:sp>
          <p:nvSpPr>
            <p:cNvPr id="71" name="テキスト ボックス 70"/>
            <p:cNvSpPr txBox="1"/>
            <p:nvPr/>
          </p:nvSpPr>
          <p:spPr>
            <a:xfrm>
              <a:off x="7072762" y="2785831"/>
              <a:ext cx="576064" cy="269241"/>
            </a:xfrm>
            <a:prstGeom prst="rect">
              <a:avLst/>
            </a:prstGeom>
            <a:noFill/>
          </p:spPr>
          <p:txBody>
            <a:bodyPr wrap="square" rtlCol="0">
              <a:spAutoFit/>
            </a:bodyPr>
            <a:lstStyle/>
            <a:p>
              <a:pPr algn="ctr"/>
              <a:r>
                <a:rPr lang="en-US" altLang="ja-JP" sz="1015" dirty="0">
                  <a:solidFill>
                    <a:srgbClr val="C00000"/>
                  </a:solidFill>
                </a:rPr>
                <a:t>37%</a:t>
              </a:r>
              <a:endParaRPr lang="ja-JP" altLang="en-US" sz="1015" dirty="0">
                <a:solidFill>
                  <a:srgbClr val="C00000"/>
                </a:solidFill>
              </a:endParaRPr>
            </a:p>
          </p:txBody>
        </p:sp>
        <p:sp>
          <p:nvSpPr>
            <p:cNvPr id="72" name="テキスト ボックス 71"/>
            <p:cNvSpPr txBox="1"/>
            <p:nvPr/>
          </p:nvSpPr>
          <p:spPr>
            <a:xfrm>
              <a:off x="7066216" y="2595747"/>
              <a:ext cx="576064" cy="269241"/>
            </a:xfrm>
            <a:prstGeom prst="rect">
              <a:avLst/>
            </a:prstGeom>
            <a:noFill/>
          </p:spPr>
          <p:txBody>
            <a:bodyPr wrap="square" rtlCol="0">
              <a:spAutoFit/>
            </a:bodyPr>
            <a:lstStyle/>
            <a:p>
              <a:pPr algn="ctr"/>
              <a:r>
                <a:rPr lang="en-US" altLang="ja-JP" sz="1015" dirty="0">
                  <a:solidFill>
                    <a:srgbClr val="0070C0"/>
                  </a:solidFill>
                </a:rPr>
                <a:t>63%</a:t>
              </a:r>
              <a:endParaRPr lang="ja-JP" altLang="en-US" sz="1015" dirty="0">
                <a:solidFill>
                  <a:srgbClr val="0070C0"/>
                </a:solidFill>
              </a:endParaRPr>
            </a:p>
          </p:txBody>
        </p:sp>
        <p:sp>
          <p:nvSpPr>
            <p:cNvPr id="73" name="テキスト ボックス 72"/>
            <p:cNvSpPr txBox="1"/>
            <p:nvPr/>
          </p:nvSpPr>
          <p:spPr>
            <a:xfrm>
              <a:off x="7552514" y="2812077"/>
              <a:ext cx="576064" cy="269241"/>
            </a:xfrm>
            <a:prstGeom prst="rect">
              <a:avLst/>
            </a:prstGeom>
            <a:noFill/>
          </p:spPr>
          <p:txBody>
            <a:bodyPr wrap="square" rtlCol="0">
              <a:spAutoFit/>
            </a:bodyPr>
            <a:lstStyle/>
            <a:p>
              <a:pPr algn="ctr"/>
              <a:r>
                <a:rPr lang="en-US" altLang="ja-JP" sz="1015" dirty="0">
                  <a:solidFill>
                    <a:srgbClr val="C00000"/>
                  </a:solidFill>
                </a:rPr>
                <a:t>32%</a:t>
              </a:r>
              <a:endParaRPr lang="ja-JP" altLang="en-US" sz="1015" dirty="0">
                <a:solidFill>
                  <a:srgbClr val="C00000"/>
                </a:solidFill>
              </a:endParaRPr>
            </a:p>
          </p:txBody>
        </p:sp>
        <p:sp>
          <p:nvSpPr>
            <p:cNvPr id="74" name="テキスト ボックス 73"/>
            <p:cNvSpPr txBox="1"/>
            <p:nvPr/>
          </p:nvSpPr>
          <p:spPr>
            <a:xfrm>
              <a:off x="7378537" y="2703921"/>
              <a:ext cx="576064" cy="269241"/>
            </a:xfrm>
            <a:prstGeom prst="rect">
              <a:avLst/>
            </a:prstGeom>
            <a:noFill/>
          </p:spPr>
          <p:txBody>
            <a:bodyPr wrap="square" rtlCol="0">
              <a:spAutoFit/>
            </a:bodyPr>
            <a:lstStyle/>
            <a:p>
              <a:pPr algn="ctr"/>
              <a:r>
                <a:rPr lang="en-US" altLang="ja-JP" sz="1015" dirty="0">
                  <a:solidFill>
                    <a:srgbClr val="0070C0"/>
                  </a:solidFill>
                </a:rPr>
                <a:t>68%</a:t>
              </a:r>
              <a:endParaRPr lang="ja-JP" altLang="en-US" sz="1015" dirty="0">
                <a:solidFill>
                  <a:srgbClr val="0070C0"/>
                </a:solidFill>
              </a:endParaRPr>
            </a:p>
          </p:txBody>
        </p:sp>
        <p:sp>
          <p:nvSpPr>
            <p:cNvPr id="75" name="テキスト ボックス 74"/>
            <p:cNvSpPr txBox="1"/>
            <p:nvPr/>
          </p:nvSpPr>
          <p:spPr>
            <a:xfrm>
              <a:off x="7890801" y="2785831"/>
              <a:ext cx="576064" cy="269241"/>
            </a:xfrm>
            <a:prstGeom prst="rect">
              <a:avLst/>
            </a:prstGeom>
            <a:noFill/>
          </p:spPr>
          <p:txBody>
            <a:bodyPr wrap="square" rtlCol="0">
              <a:spAutoFit/>
            </a:bodyPr>
            <a:lstStyle/>
            <a:p>
              <a:pPr algn="ctr"/>
              <a:r>
                <a:rPr lang="en-US" altLang="ja-JP" sz="1015" dirty="0">
                  <a:solidFill>
                    <a:srgbClr val="C00000"/>
                  </a:solidFill>
                </a:rPr>
                <a:t>40%</a:t>
              </a:r>
              <a:endParaRPr lang="ja-JP" altLang="en-US" sz="1015" dirty="0">
                <a:solidFill>
                  <a:srgbClr val="C00000"/>
                </a:solidFill>
              </a:endParaRPr>
            </a:p>
          </p:txBody>
        </p:sp>
        <p:sp>
          <p:nvSpPr>
            <p:cNvPr id="76" name="テキスト ボックス 75"/>
            <p:cNvSpPr txBox="1"/>
            <p:nvPr/>
          </p:nvSpPr>
          <p:spPr>
            <a:xfrm>
              <a:off x="7884256" y="2648016"/>
              <a:ext cx="576064" cy="269241"/>
            </a:xfrm>
            <a:prstGeom prst="rect">
              <a:avLst/>
            </a:prstGeom>
            <a:noFill/>
          </p:spPr>
          <p:txBody>
            <a:bodyPr wrap="square" rtlCol="0">
              <a:spAutoFit/>
            </a:bodyPr>
            <a:lstStyle/>
            <a:p>
              <a:pPr algn="ctr"/>
              <a:r>
                <a:rPr lang="en-US" altLang="ja-JP" sz="1015" dirty="0">
                  <a:solidFill>
                    <a:srgbClr val="0070C0"/>
                  </a:solidFill>
                </a:rPr>
                <a:t>60%</a:t>
              </a:r>
              <a:endParaRPr lang="ja-JP" altLang="en-US" sz="1015" dirty="0">
                <a:solidFill>
                  <a:srgbClr val="0070C0"/>
                </a:solidFill>
              </a:endParaRPr>
            </a:p>
          </p:txBody>
        </p:sp>
        <p:sp>
          <p:nvSpPr>
            <p:cNvPr id="77" name="テキスト ボックス 76"/>
            <p:cNvSpPr txBox="1"/>
            <p:nvPr/>
          </p:nvSpPr>
          <p:spPr>
            <a:xfrm>
              <a:off x="8218875" y="2799566"/>
              <a:ext cx="576064" cy="269241"/>
            </a:xfrm>
            <a:prstGeom prst="rect">
              <a:avLst/>
            </a:prstGeom>
            <a:noFill/>
          </p:spPr>
          <p:txBody>
            <a:bodyPr wrap="square" rtlCol="0">
              <a:spAutoFit/>
            </a:bodyPr>
            <a:lstStyle/>
            <a:p>
              <a:pPr algn="ctr"/>
              <a:r>
                <a:rPr lang="en-US" altLang="ja-JP" sz="1015" dirty="0">
                  <a:solidFill>
                    <a:srgbClr val="0070C0"/>
                  </a:solidFill>
                </a:rPr>
                <a:t>100%</a:t>
              </a:r>
              <a:endParaRPr lang="ja-JP" altLang="en-US" sz="1015" dirty="0">
                <a:solidFill>
                  <a:srgbClr val="0070C0"/>
                </a:solidFill>
              </a:endParaRPr>
            </a:p>
          </p:txBody>
        </p:sp>
        <p:sp>
          <p:nvSpPr>
            <p:cNvPr id="78" name="テキスト ボックス 77"/>
            <p:cNvSpPr txBox="1"/>
            <p:nvPr/>
          </p:nvSpPr>
          <p:spPr>
            <a:xfrm>
              <a:off x="8635867" y="2799566"/>
              <a:ext cx="576064" cy="269241"/>
            </a:xfrm>
            <a:prstGeom prst="rect">
              <a:avLst/>
            </a:prstGeom>
            <a:noFill/>
          </p:spPr>
          <p:txBody>
            <a:bodyPr wrap="square" rtlCol="0">
              <a:spAutoFit/>
            </a:bodyPr>
            <a:lstStyle/>
            <a:p>
              <a:pPr algn="ctr"/>
              <a:r>
                <a:rPr lang="en-US" altLang="ja-JP" sz="1015" dirty="0">
                  <a:solidFill>
                    <a:srgbClr val="0070C0"/>
                  </a:solidFill>
                </a:rPr>
                <a:t>100%</a:t>
              </a:r>
              <a:endParaRPr lang="ja-JP" altLang="en-US" sz="1015" dirty="0">
                <a:solidFill>
                  <a:srgbClr val="0070C0"/>
                </a:solidFill>
              </a:endParaRPr>
            </a:p>
          </p:txBody>
        </p:sp>
      </p:grpSp>
      <p:sp>
        <p:nvSpPr>
          <p:cNvPr id="79" name="左右矢印 78"/>
          <p:cNvSpPr/>
          <p:nvPr/>
        </p:nvSpPr>
        <p:spPr>
          <a:xfrm>
            <a:off x="5188695" y="4931997"/>
            <a:ext cx="311229" cy="144194"/>
          </a:xfrm>
          <a:prstGeom prst="leftRightArrow">
            <a:avLst/>
          </a:prstGeom>
          <a:solidFill>
            <a:schemeClr val="accent5">
              <a:lumMod val="75000"/>
            </a:schemeClr>
          </a:solidFill>
          <a:ln w="15875" cap="flat" cmpd="sng" algn="ctr">
            <a:noFill/>
            <a:prstDash val="solid"/>
          </a:ln>
          <a:effectLst/>
        </p:spPr>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0" name="正方形/長方形 79"/>
          <p:cNvSpPr/>
          <p:nvPr/>
        </p:nvSpPr>
        <p:spPr>
          <a:xfrm>
            <a:off x="5471481" y="5021282"/>
            <a:ext cx="765664" cy="311922"/>
          </a:xfrm>
          <a:prstGeom prst="rect">
            <a:avLst/>
          </a:prstGeom>
          <a:noFill/>
          <a:ln w="9525" cap="flat" cmpd="sng" algn="ctr">
            <a:noFill/>
            <a:prstDash val="solid"/>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algn="ctr">
              <a:lnSpc>
                <a:spcPts val="1108"/>
              </a:lnSpc>
            </a:pP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③道示</a:t>
            </a:r>
            <a:r>
              <a:rPr lang="en-US" altLang="ja-JP"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S39</a:t>
            </a:r>
            <a:endParaRPr lang="ja-JP" altLang="en-US" sz="969" kern="100" dirty="0">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108"/>
              </a:lnSpc>
            </a:pP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平均</a:t>
            </a:r>
            <a:r>
              <a:rPr lang="en-US" altLang="ja-JP"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62.5</a:t>
            </a:r>
            <a:r>
              <a:rPr lang="ja-JP" altLang="en-US" sz="831"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a:t>
            </a:r>
            <a:endParaRPr lang="ja-JP" altLang="en-US" sz="969"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sp>
        <p:nvSpPr>
          <p:cNvPr id="81"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a:t>
            </a:r>
            <a:r>
              <a:rPr lang="ja-JP" altLang="en-US" sz="2585" dirty="0">
                <a:latin typeface="HGSｺﾞｼｯｸM" panose="020B0600000000000000" pitchFamily="50" charset="-128"/>
                <a:ea typeface="HGSｺﾞｼｯｸM" panose="020B0600000000000000" pitchFamily="50" charset="-128"/>
              </a:rPr>
              <a:t>の更新判定橋梁検討</a:t>
            </a:r>
            <a:r>
              <a:rPr lang="en-US" altLang="ja-JP" sz="2585" dirty="0">
                <a:latin typeface="HGSｺﾞｼｯｸM" panose="020B0600000000000000" pitchFamily="50" charset="-128"/>
                <a:ea typeface="HGSｺﾞｼｯｸM" panose="020B0600000000000000" pitchFamily="50" charset="-128"/>
              </a:rPr>
              <a:t/>
            </a:r>
            <a:br>
              <a:rPr lang="en-US" altLang="ja-JP" sz="2585" dirty="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損傷度</a:t>
            </a:r>
            <a:r>
              <a:rPr lang="ja-JP" altLang="en-US" sz="2585" dirty="0">
                <a:latin typeface="HGSｺﾞｼｯｸM" panose="020B0600000000000000" pitchFamily="50" charset="-128"/>
                <a:ea typeface="HGSｺﾞｼｯｸM" panose="020B0600000000000000" pitchFamily="50" charset="-128"/>
              </a:rPr>
              <a:t>を分析すべき橋梁の</a:t>
            </a:r>
            <a:r>
              <a:rPr lang="ja-JP" altLang="en-US" sz="2585" dirty="0" smtClean="0">
                <a:latin typeface="HGSｺﾞｼｯｸM" panose="020B0600000000000000" pitchFamily="50" charset="-128"/>
                <a:ea typeface="HGSｺﾞｼｯｸM" panose="020B0600000000000000" pitchFamily="50" charset="-128"/>
              </a:rPr>
              <a:t>抽出</a:t>
            </a:r>
            <a:endParaRPr lang="ja-JP" altLang="en-US" sz="2585" dirty="0">
              <a:latin typeface="HGSｺﾞｼｯｸM" panose="020B0600000000000000" pitchFamily="50" charset="-128"/>
              <a:ea typeface="HGSｺﾞｼｯｸM" panose="020B0600000000000000" pitchFamily="50" charset="-128"/>
            </a:endParaRPr>
          </a:p>
        </p:txBody>
      </p:sp>
      <p:sp>
        <p:nvSpPr>
          <p:cNvPr id="82"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8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511156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15963" y="1529153"/>
            <a:ext cx="7178890" cy="376385"/>
          </a:xfrm>
          <a:prstGeom prst="rect">
            <a:avLst/>
          </a:prstGeom>
          <a:noFill/>
        </p:spPr>
        <p:txBody>
          <a:bodyPr wrap="square" rtlCol="0">
            <a:spAutoFit/>
          </a:bodyPr>
          <a:lstStyle/>
          <a:p>
            <a:pPr marL="422041" indent="-422041">
              <a:buFont typeface="Wingdings" panose="05000000000000000000" pitchFamily="2" charset="2"/>
              <a:buChar char="Ø"/>
            </a:pP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文献等より読み取れる課題</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11"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１）将来の更新判定橋梁検討</a:t>
            </a:r>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疲労</a:t>
            </a:r>
            <a:r>
              <a:rPr lang="ja-JP" altLang="en-US" sz="2585" dirty="0">
                <a:latin typeface="HGSｺﾞｼｯｸM" panose="020B0600000000000000" pitchFamily="50" charset="-128"/>
                <a:ea typeface="HGSｺﾞｼｯｸM" panose="020B0600000000000000" pitchFamily="50" charset="-128"/>
              </a:rPr>
              <a:t>損傷状況の考察　</a:t>
            </a:r>
            <a:r>
              <a:rPr lang="en-US" altLang="ja-JP" sz="2585" dirty="0">
                <a:latin typeface="HGSｺﾞｼｯｸM" panose="020B0600000000000000" pitchFamily="50" charset="-128"/>
                <a:ea typeface="HGSｺﾞｼｯｸM" panose="020B0600000000000000" pitchFamily="50" charset="-128"/>
              </a:rPr>
              <a:t>(</a:t>
            </a:r>
            <a:r>
              <a:rPr lang="en-US" altLang="ja-JP" sz="2585" dirty="0" smtClean="0">
                <a:latin typeface="HGSｺﾞｼｯｸM" panose="020B0600000000000000" pitchFamily="50" charset="-128"/>
                <a:ea typeface="HGSｺﾞｼｯｸM" panose="020B0600000000000000" pitchFamily="50" charset="-128"/>
              </a:rPr>
              <a:t>1/9)</a:t>
            </a:r>
            <a:endParaRPr lang="en-US" altLang="ja-JP" sz="2585" dirty="0">
              <a:latin typeface="HGSｺﾞｼｯｸM" panose="020B0600000000000000" pitchFamily="50" charset="-128"/>
              <a:ea typeface="HGSｺﾞｼｯｸM" panose="020B0600000000000000" pitchFamily="50" charset="-128"/>
            </a:endParaRPr>
          </a:p>
        </p:txBody>
      </p:sp>
      <p:sp>
        <p:nvSpPr>
          <p:cNvPr id="15" name="正方形/長方形 14"/>
          <p:cNvSpPr/>
          <p:nvPr/>
        </p:nvSpPr>
        <p:spPr>
          <a:xfrm>
            <a:off x="920973" y="1901253"/>
            <a:ext cx="7992888" cy="369332"/>
          </a:xfrm>
          <a:prstGeom prst="rect">
            <a:avLst/>
          </a:prstGeom>
          <a:noFill/>
        </p:spPr>
        <p:txBody>
          <a:bodyPr wrap="square" rtlCol="0">
            <a:spAutoFit/>
          </a:bodyPr>
          <a:lstStyle/>
          <a:p>
            <a:r>
              <a:rPr lang="ja-JP" altLang="ja-JP" b="1" dirty="0">
                <a:solidFill>
                  <a:schemeClr val="bg1"/>
                </a:solidFill>
                <a:highlight>
                  <a:srgbClr val="000080"/>
                </a:highlight>
                <a:latin typeface="HGSｺﾞｼｯｸM" panose="020B0600000000000000" pitchFamily="50" charset="-128"/>
                <a:ea typeface="HGSｺﾞｼｯｸM" panose="020B0600000000000000" pitchFamily="50" charset="-128"/>
                <a:cs typeface="Meiryo UI" panose="020B0604030504040204" pitchFamily="50" charset="-128"/>
              </a:rPr>
              <a:t>昭和</a:t>
            </a:r>
            <a:r>
              <a:rPr lang="en-US" altLang="ja-JP" b="1" dirty="0">
                <a:solidFill>
                  <a:schemeClr val="bg1"/>
                </a:solidFill>
                <a:highlight>
                  <a:srgbClr val="000080"/>
                </a:highlight>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ja-JP" b="1" dirty="0">
                <a:solidFill>
                  <a:schemeClr val="bg1"/>
                </a:solidFill>
                <a:highlight>
                  <a:srgbClr val="000080"/>
                </a:highlight>
                <a:latin typeface="HGSｺﾞｼｯｸM" panose="020B0600000000000000" pitchFamily="50" charset="-128"/>
                <a:ea typeface="HGSｺﾞｼｯｸM" panose="020B0600000000000000" pitchFamily="50" charset="-128"/>
                <a:cs typeface="Meiryo UI" panose="020B0604030504040204" pitchFamily="50" charset="-128"/>
              </a:rPr>
              <a:t>年代に建設された橋梁には、</a:t>
            </a:r>
            <a:r>
              <a:rPr lang="ja-JP" altLang="en-US" b="1" dirty="0">
                <a:solidFill>
                  <a:schemeClr val="bg1"/>
                </a:solidFill>
                <a:highlight>
                  <a:srgbClr val="000080"/>
                </a:highlight>
                <a:latin typeface="HGSｺﾞｼｯｸM" panose="020B0600000000000000" pitchFamily="50" charset="-128"/>
                <a:ea typeface="HGSｺﾞｼｯｸM" panose="020B0600000000000000" pitchFamily="50" charset="-128"/>
                <a:cs typeface="Meiryo UI" panose="020B0604030504040204" pitchFamily="50" charset="-128"/>
              </a:rPr>
              <a:t>疲労</a:t>
            </a:r>
            <a:r>
              <a:rPr lang="ja-JP" altLang="ja-JP" b="1" dirty="0">
                <a:solidFill>
                  <a:schemeClr val="bg1"/>
                </a:solidFill>
                <a:highlight>
                  <a:srgbClr val="000080"/>
                </a:highlight>
                <a:latin typeface="HGSｺﾞｼｯｸM" panose="020B0600000000000000" pitchFamily="50" charset="-128"/>
                <a:ea typeface="HGSｺﾞｼｯｸM" panose="020B0600000000000000" pitchFamily="50" charset="-128"/>
                <a:cs typeface="Meiryo UI" panose="020B0604030504040204" pitchFamily="50" charset="-128"/>
              </a:rPr>
              <a:t>耐久性に対する問題点が多い。</a:t>
            </a:r>
            <a:endParaRPr lang="ja-JP" altLang="en-US" b="1" dirty="0">
              <a:solidFill>
                <a:schemeClr val="bg1"/>
              </a:solidFill>
              <a:highlight>
                <a:srgbClr val="000080"/>
              </a:highlight>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3859103655"/>
              </p:ext>
            </p:extLst>
          </p:nvPr>
        </p:nvGraphicFramePr>
        <p:xfrm>
          <a:off x="950028" y="2326362"/>
          <a:ext cx="7585384" cy="3266649"/>
        </p:xfrm>
        <a:graphic>
          <a:graphicData uri="http://schemas.openxmlformats.org/drawingml/2006/table">
            <a:tbl>
              <a:tblPr firstRow="1" firstCol="1" bandRow="1">
                <a:tableStyleId>{5C22544A-7EE6-4342-B048-85BDC9FD1C3A}</a:tableStyleId>
              </a:tblPr>
              <a:tblGrid>
                <a:gridCol w="1171006">
                  <a:extLst>
                    <a:ext uri="{9D8B030D-6E8A-4147-A177-3AD203B41FA5}">
                      <a16:colId xmlns="" xmlns:a16="http://schemas.microsoft.com/office/drawing/2014/main" val="20000"/>
                    </a:ext>
                  </a:extLst>
                </a:gridCol>
                <a:gridCol w="6414378">
                  <a:extLst>
                    <a:ext uri="{9D8B030D-6E8A-4147-A177-3AD203B41FA5}">
                      <a16:colId xmlns="" xmlns:a16="http://schemas.microsoft.com/office/drawing/2014/main" val="20001"/>
                    </a:ext>
                  </a:extLst>
                </a:gridCol>
              </a:tblGrid>
              <a:tr h="1246654">
                <a:tc>
                  <a:txBody>
                    <a:bodyPr/>
                    <a:lstStyle/>
                    <a:p>
                      <a:pPr algn="just">
                        <a:spcAft>
                          <a:spcPts val="0"/>
                        </a:spcAft>
                      </a:pPr>
                      <a:r>
                        <a:rPr lang="ja-JP" sz="1400" kern="100" dirty="0">
                          <a:solidFill>
                            <a:schemeClr val="tx1"/>
                          </a:solidFill>
                          <a:effectLst/>
                        </a:rPr>
                        <a:t>設計面</a:t>
                      </a:r>
                      <a:endParaRPr lang="ja-JP" sz="14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ja-JP" sz="1800" b="0" kern="100" dirty="0">
                          <a:solidFill>
                            <a:schemeClr val="tx1"/>
                          </a:solidFill>
                          <a:effectLst/>
                        </a:rPr>
                        <a:t>■最小床版厚　</a:t>
                      </a:r>
                      <a:r>
                        <a:rPr lang="en-US" sz="1800" b="0" kern="100" dirty="0">
                          <a:solidFill>
                            <a:schemeClr val="tx1"/>
                          </a:solidFill>
                          <a:effectLst/>
                        </a:rPr>
                        <a:t>14cm</a:t>
                      </a:r>
                      <a:r>
                        <a:rPr lang="ja-JP" sz="1800" b="0" kern="100" dirty="0">
                          <a:solidFill>
                            <a:schemeClr val="tx1"/>
                          </a:solidFill>
                          <a:effectLst/>
                        </a:rPr>
                        <a:t>（</a:t>
                      </a:r>
                      <a:r>
                        <a:rPr lang="en-US" sz="1800" b="0" kern="100" dirty="0">
                          <a:solidFill>
                            <a:schemeClr val="tx1"/>
                          </a:solidFill>
                          <a:effectLst/>
                        </a:rPr>
                        <a:t>S43 </a:t>
                      </a:r>
                      <a:r>
                        <a:rPr lang="ja-JP" sz="1800" b="0" kern="100" dirty="0">
                          <a:solidFill>
                            <a:schemeClr val="tx1"/>
                          </a:solidFill>
                          <a:effectLst/>
                        </a:rPr>
                        <a:t>注意事項より</a:t>
                      </a:r>
                      <a:r>
                        <a:rPr lang="en-US" sz="1800" b="0" kern="100" dirty="0">
                          <a:solidFill>
                            <a:schemeClr val="tx1"/>
                          </a:solidFill>
                          <a:effectLst/>
                        </a:rPr>
                        <a:t>16cm</a:t>
                      </a:r>
                      <a:r>
                        <a:rPr lang="ja-JP" sz="1800" b="0" kern="100" dirty="0">
                          <a:solidFill>
                            <a:schemeClr val="tx1"/>
                          </a:solidFill>
                          <a:effectLst/>
                        </a:rPr>
                        <a:t>）</a:t>
                      </a:r>
                    </a:p>
                    <a:p>
                      <a:pPr algn="just">
                        <a:spcAft>
                          <a:spcPts val="0"/>
                        </a:spcAft>
                      </a:pPr>
                      <a:r>
                        <a:rPr lang="ja-JP" sz="1800" b="0" kern="100" dirty="0">
                          <a:solidFill>
                            <a:schemeClr val="tx1"/>
                          </a:solidFill>
                          <a:effectLst/>
                        </a:rPr>
                        <a:t>■配力筋　主鉄筋の</a:t>
                      </a:r>
                      <a:r>
                        <a:rPr lang="en-US" sz="1800" b="0" kern="100" dirty="0">
                          <a:solidFill>
                            <a:schemeClr val="tx1"/>
                          </a:solidFill>
                          <a:effectLst/>
                        </a:rPr>
                        <a:t>25%</a:t>
                      </a:r>
                      <a:r>
                        <a:rPr lang="ja-JP" sz="1800" b="0" kern="100" dirty="0">
                          <a:solidFill>
                            <a:schemeClr val="tx1"/>
                          </a:solidFill>
                          <a:effectLst/>
                        </a:rPr>
                        <a:t>以上　（</a:t>
                      </a:r>
                      <a:r>
                        <a:rPr lang="en-US" sz="1800" b="0" kern="100" dirty="0">
                          <a:solidFill>
                            <a:schemeClr val="tx1"/>
                          </a:solidFill>
                          <a:effectLst/>
                        </a:rPr>
                        <a:t>S42 </a:t>
                      </a:r>
                      <a:r>
                        <a:rPr lang="ja-JP" sz="1800" b="0" kern="100" dirty="0">
                          <a:solidFill>
                            <a:schemeClr val="tx1"/>
                          </a:solidFill>
                          <a:effectLst/>
                        </a:rPr>
                        <a:t>要領より主鉄筋の</a:t>
                      </a:r>
                      <a:r>
                        <a:rPr lang="en-US" sz="1800" b="0" kern="100" dirty="0">
                          <a:solidFill>
                            <a:schemeClr val="tx1"/>
                          </a:solidFill>
                          <a:effectLst/>
                        </a:rPr>
                        <a:t>70</a:t>
                      </a:r>
                      <a:r>
                        <a:rPr lang="ja-JP" sz="1800" b="0" kern="100" dirty="0">
                          <a:solidFill>
                            <a:schemeClr val="tx1"/>
                          </a:solidFill>
                          <a:effectLst/>
                        </a:rPr>
                        <a:t>％以上）</a:t>
                      </a:r>
                    </a:p>
                    <a:p>
                      <a:pPr algn="just">
                        <a:spcAft>
                          <a:spcPts val="0"/>
                        </a:spcAft>
                      </a:pPr>
                      <a:r>
                        <a:rPr lang="ja-JP" sz="1800" b="0" kern="100" dirty="0">
                          <a:solidFill>
                            <a:schemeClr val="tx1"/>
                          </a:solidFill>
                          <a:effectLst/>
                        </a:rPr>
                        <a:t>■Ｓ３９道路橋示方書</a:t>
                      </a:r>
                      <a:r>
                        <a:rPr lang="ja-JP" altLang="en-US" sz="1800" b="0" kern="100" dirty="0">
                          <a:solidFill>
                            <a:schemeClr val="tx1"/>
                          </a:solidFill>
                          <a:effectLst/>
                        </a:rPr>
                        <a:t>のた</a:t>
                      </a:r>
                      <a:r>
                        <a:rPr lang="ja-JP" sz="1800" b="0" kern="100" dirty="0">
                          <a:solidFill>
                            <a:schemeClr val="tx1"/>
                          </a:solidFill>
                          <a:effectLst/>
                        </a:rPr>
                        <a:t>わみ</a:t>
                      </a:r>
                      <a:r>
                        <a:rPr lang="ja-JP" altLang="en-US" sz="1800" b="0" kern="100" dirty="0">
                          <a:solidFill>
                            <a:schemeClr val="tx1"/>
                          </a:solidFill>
                          <a:effectLst/>
                        </a:rPr>
                        <a:t>許容値</a:t>
                      </a:r>
                      <a:r>
                        <a:rPr lang="ja-JP" sz="1800" b="0" kern="100" dirty="0">
                          <a:solidFill>
                            <a:schemeClr val="tx1"/>
                          </a:solidFill>
                          <a:effectLst/>
                        </a:rPr>
                        <a:t>緩和</a:t>
                      </a:r>
                      <a:r>
                        <a:rPr lang="en-US" altLang="ja-JP" sz="1800" b="0" kern="100" dirty="0">
                          <a:solidFill>
                            <a:schemeClr val="tx1"/>
                          </a:solidFill>
                          <a:effectLst/>
                        </a:rPr>
                        <a:t>+50,60</a:t>
                      </a:r>
                      <a:r>
                        <a:rPr lang="ja-JP" altLang="en-US" sz="1800" b="0" kern="100" dirty="0">
                          <a:solidFill>
                            <a:schemeClr val="tx1"/>
                          </a:solidFill>
                          <a:effectLst/>
                        </a:rPr>
                        <a:t>キロ鋼の導入   </a:t>
                      </a:r>
                      <a:endParaRPr lang="en-US" altLang="ja-JP" sz="1800" b="0" kern="100" dirty="0">
                        <a:solidFill>
                          <a:schemeClr val="tx1"/>
                        </a:solidFill>
                        <a:effectLst/>
                      </a:endParaRPr>
                    </a:p>
                    <a:p>
                      <a:pPr algn="just">
                        <a:spcAft>
                          <a:spcPts val="0"/>
                        </a:spcAft>
                      </a:pPr>
                      <a:r>
                        <a:rPr lang="en-US" altLang="ja-JP" sz="1800" b="0" kern="100" dirty="0">
                          <a:solidFill>
                            <a:schemeClr val="tx1"/>
                          </a:solidFill>
                          <a:effectLst/>
                        </a:rPr>
                        <a:t>     (</a:t>
                      </a:r>
                      <a:r>
                        <a:rPr lang="ja-JP" altLang="en-US" sz="1800" b="0" kern="100" dirty="0">
                          <a:solidFill>
                            <a:schemeClr val="tx1"/>
                          </a:solidFill>
                          <a:effectLst/>
                        </a:rPr>
                        <a:t>軽量化</a:t>
                      </a:r>
                      <a:r>
                        <a:rPr lang="en-US" altLang="ja-JP" sz="1800" b="0" kern="100" dirty="0">
                          <a:solidFill>
                            <a:schemeClr val="tx1"/>
                          </a:solidFill>
                          <a:effectLst/>
                        </a:rPr>
                        <a:t>)</a:t>
                      </a:r>
                      <a:r>
                        <a:rPr lang="en-US" altLang="ja-JP" sz="1800" b="0" kern="100" baseline="0" dirty="0">
                          <a:solidFill>
                            <a:schemeClr val="tx1"/>
                          </a:solidFill>
                          <a:effectLst/>
                        </a:rPr>
                        <a:t> </a:t>
                      </a:r>
                      <a:r>
                        <a:rPr lang="ja-JP" altLang="en-US" sz="1800" b="0" kern="100" baseline="0" dirty="0">
                          <a:solidFill>
                            <a:schemeClr val="tx1"/>
                          </a:solidFill>
                          <a:effectLst/>
                        </a:rPr>
                        <a:t>→ 活荷重応力大、剛性小でたわみやすい構造</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312476">
                <a:tc>
                  <a:txBody>
                    <a:bodyPr/>
                    <a:lstStyle/>
                    <a:p>
                      <a:pPr algn="just">
                        <a:spcAft>
                          <a:spcPts val="0"/>
                        </a:spcAft>
                      </a:pPr>
                      <a:r>
                        <a:rPr lang="ja-JP" sz="1400" kern="100" dirty="0">
                          <a:solidFill>
                            <a:schemeClr val="tx1"/>
                          </a:solidFill>
                          <a:effectLst/>
                        </a:rPr>
                        <a:t>施工面</a:t>
                      </a:r>
                      <a:endParaRPr lang="ja-JP" sz="14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ja-JP" sz="1800" b="0" kern="100" dirty="0">
                          <a:solidFill>
                            <a:schemeClr val="tx1"/>
                          </a:solidFill>
                          <a:effectLst/>
                        </a:rPr>
                        <a:t>■大量の橋梁建設</a:t>
                      </a:r>
                      <a:endParaRPr lang="en-US" altLang="ja-JP" sz="1800" b="0" kern="100" dirty="0">
                        <a:solidFill>
                          <a:schemeClr val="tx1"/>
                        </a:solidFill>
                        <a:effectLst/>
                      </a:endParaRPr>
                    </a:p>
                    <a:p>
                      <a:pPr algn="just">
                        <a:spcAft>
                          <a:spcPts val="0"/>
                        </a:spcAft>
                      </a:pPr>
                      <a:r>
                        <a:rPr lang="ja-JP" altLang="en-US" sz="1800" b="0" kern="100" dirty="0">
                          <a:solidFill>
                            <a:schemeClr val="tx1"/>
                          </a:solidFill>
                          <a:effectLst/>
                        </a:rPr>
                        <a:t>■</a:t>
                      </a:r>
                      <a:r>
                        <a:rPr lang="en-US" altLang="ja-JP" sz="1800" b="0" kern="100" dirty="0">
                          <a:solidFill>
                            <a:schemeClr val="tx1"/>
                          </a:solidFill>
                          <a:effectLst/>
                        </a:rPr>
                        <a:t>30</a:t>
                      </a:r>
                      <a:r>
                        <a:rPr lang="ja-JP" altLang="en-US" sz="1800" b="0" kern="100" dirty="0">
                          <a:solidFill>
                            <a:schemeClr val="tx1"/>
                          </a:solidFill>
                          <a:effectLst/>
                        </a:rPr>
                        <a:t>年代後半からリベット構造→溶接構造初期で施工実績が十</a:t>
                      </a:r>
                      <a:endParaRPr lang="en-US" altLang="ja-JP" sz="1800" b="0" kern="100" dirty="0">
                        <a:solidFill>
                          <a:schemeClr val="tx1"/>
                        </a:solidFill>
                        <a:effectLst/>
                      </a:endParaRPr>
                    </a:p>
                    <a:p>
                      <a:pPr algn="just">
                        <a:spcAft>
                          <a:spcPts val="0"/>
                        </a:spcAft>
                      </a:pPr>
                      <a:r>
                        <a:rPr lang="en-US" altLang="ja-JP" sz="1800" b="0" kern="100" dirty="0">
                          <a:solidFill>
                            <a:schemeClr val="tx1"/>
                          </a:solidFill>
                          <a:effectLst/>
                        </a:rPr>
                        <a:t>    </a:t>
                      </a:r>
                      <a:r>
                        <a:rPr lang="ja-JP" altLang="en-US" sz="1800" b="0" kern="100" dirty="0">
                          <a:solidFill>
                            <a:schemeClr val="tx1"/>
                          </a:solidFill>
                          <a:effectLst/>
                        </a:rPr>
                        <a:t>分でない</a:t>
                      </a:r>
                      <a:endParaRPr lang="ja-JP" sz="1800" b="0" kern="100" dirty="0">
                        <a:solidFill>
                          <a:schemeClr val="tx1"/>
                        </a:solidFill>
                        <a:effectLst/>
                      </a:endParaRPr>
                    </a:p>
                    <a:p>
                      <a:pPr algn="just">
                        <a:spcAft>
                          <a:spcPts val="0"/>
                        </a:spcAft>
                      </a:pPr>
                      <a:r>
                        <a:rPr lang="ja-JP" sz="1800" b="0" kern="100" dirty="0">
                          <a:solidFill>
                            <a:schemeClr val="tx1"/>
                          </a:solidFill>
                          <a:effectLst/>
                        </a:rPr>
                        <a:t>■本格的に採用され始めたポンプ車によるコンクリート打設　</a:t>
                      </a:r>
                      <a:endParaRPr lang="en-US" altLang="ja-JP" sz="1800" b="0" kern="100" dirty="0">
                        <a:solidFill>
                          <a:schemeClr val="tx1"/>
                        </a:solidFill>
                        <a:effectLst/>
                      </a:endParaRPr>
                    </a:p>
                    <a:p>
                      <a:pPr algn="just">
                        <a:spcAft>
                          <a:spcPts val="0"/>
                        </a:spcAft>
                      </a:pPr>
                      <a:r>
                        <a:rPr lang="en-US" altLang="ja-JP" sz="1800" b="0" kern="100" dirty="0">
                          <a:solidFill>
                            <a:schemeClr val="tx1"/>
                          </a:solidFill>
                          <a:effectLst/>
                        </a:rPr>
                        <a:t>     </a:t>
                      </a:r>
                      <a:r>
                        <a:rPr lang="ja-JP" sz="1800" b="0" kern="100" dirty="0">
                          <a:solidFill>
                            <a:schemeClr val="tx1"/>
                          </a:solidFill>
                          <a:effectLst/>
                        </a:rPr>
                        <a:t>→施工品質低</a:t>
                      </a:r>
                    </a:p>
                    <a:p>
                      <a:pPr algn="just">
                        <a:spcAft>
                          <a:spcPts val="0"/>
                        </a:spcAft>
                      </a:pPr>
                      <a:r>
                        <a:rPr lang="ja-JP" sz="1800" b="0" kern="100" dirty="0">
                          <a:solidFill>
                            <a:schemeClr val="tx1"/>
                          </a:solidFill>
                          <a:effectLst/>
                        </a:rPr>
                        <a:t>■川砂利の枯渇　→　砕石・海砂の使用</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4075">
                <a:tc>
                  <a:txBody>
                    <a:bodyPr/>
                    <a:lstStyle/>
                    <a:p>
                      <a:pPr algn="just">
                        <a:spcAft>
                          <a:spcPts val="0"/>
                        </a:spcAft>
                      </a:pPr>
                      <a:r>
                        <a:rPr lang="ja-JP" sz="1400" kern="100">
                          <a:solidFill>
                            <a:schemeClr val="tx1"/>
                          </a:solidFill>
                          <a:effectLst/>
                        </a:rPr>
                        <a:t>その他</a:t>
                      </a:r>
                      <a:endParaRPr lang="ja-JP" sz="1400" kern="10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ja-JP" sz="1800" b="0" kern="100" dirty="0">
                          <a:solidFill>
                            <a:schemeClr val="tx1"/>
                          </a:solidFill>
                          <a:effectLst/>
                        </a:rPr>
                        <a:t>■交通量の大きい幹線が多く、過積載の影響も懸念</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
        <p:nvSpPr>
          <p:cNvPr id="17" name="正方形/長方形 16"/>
          <p:cNvSpPr/>
          <p:nvPr/>
        </p:nvSpPr>
        <p:spPr>
          <a:xfrm>
            <a:off x="2411760" y="5822026"/>
            <a:ext cx="5112568" cy="338554"/>
          </a:xfrm>
          <a:prstGeom prst="rect">
            <a:avLst/>
          </a:prstGeom>
          <a:noFill/>
        </p:spPr>
        <p:txBody>
          <a:bodyPr wrap="squar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次に、鋼橋の主な損傷種類と要因を整理する</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下矢印 17"/>
          <p:cNvSpPr/>
          <p:nvPr/>
        </p:nvSpPr>
        <p:spPr>
          <a:xfrm rot="16200000">
            <a:off x="1641307" y="5863464"/>
            <a:ext cx="504056" cy="27894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ysClr val="windowText" lastClr="000000"/>
              </a:solidFill>
            </a:endParaRPr>
          </a:p>
        </p:txBody>
      </p:sp>
      <p:sp>
        <p:nvSpPr>
          <p:cNvPr id="12"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1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7028385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416660782"/>
              </p:ext>
            </p:extLst>
          </p:nvPr>
        </p:nvGraphicFramePr>
        <p:xfrm>
          <a:off x="452376" y="2200454"/>
          <a:ext cx="7376601" cy="3821243"/>
        </p:xfrm>
        <a:graphic>
          <a:graphicData uri="http://schemas.openxmlformats.org/drawingml/2006/table">
            <a:tbl>
              <a:tblPr firstRow="1" bandRow="1">
                <a:tableStyleId>{5C22544A-7EE6-4342-B048-85BDC9FD1C3A}</a:tableStyleId>
              </a:tblPr>
              <a:tblGrid>
                <a:gridCol w="546056">
                  <a:extLst>
                    <a:ext uri="{9D8B030D-6E8A-4147-A177-3AD203B41FA5}">
                      <a16:colId xmlns:a16="http://schemas.microsoft.com/office/drawing/2014/main" xmlns="" val="20000"/>
                    </a:ext>
                  </a:extLst>
                </a:gridCol>
                <a:gridCol w="864096">
                  <a:extLst>
                    <a:ext uri="{9D8B030D-6E8A-4147-A177-3AD203B41FA5}">
                      <a16:colId xmlns:a16="http://schemas.microsoft.com/office/drawing/2014/main" xmlns="" val="20001"/>
                    </a:ext>
                  </a:extLst>
                </a:gridCol>
                <a:gridCol w="1329378">
                  <a:extLst>
                    <a:ext uri="{9D8B030D-6E8A-4147-A177-3AD203B41FA5}">
                      <a16:colId xmlns:a16="http://schemas.microsoft.com/office/drawing/2014/main" xmlns="" val="20002"/>
                    </a:ext>
                  </a:extLst>
                </a:gridCol>
                <a:gridCol w="2310659">
                  <a:extLst>
                    <a:ext uri="{9D8B030D-6E8A-4147-A177-3AD203B41FA5}">
                      <a16:colId xmlns:a16="http://schemas.microsoft.com/office/drawing/2014/main" xmlns="" val="20003"/>
                    </a:ext>
                  </a:extLst>
                </a:gridCol>
                <a:gridCol w="2326412">
                  <a:extLst>
                    <a:ext uri="{9D8B030D-6E8A-4147-A177-3AD203B41FA5}">
                      <a16:colId xmlns:a16="http://schemas.microsoft.com/office/drawing/2014/main" xmlns="" val="20004"/>
                    </a:ext>
                  </a:extLst>
                </a:gridCol>
              </a:tblGrid>
              <a:tr h="478302">
                <a:tc>
                  <a:txBody>
                    <a:bodyPr/>
                    <a:lstStyle/>
                    <a:p>
                      <a:pPr algn="ct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損傷箇所</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主な</a:t>
                      </a:r>
                      <a:endParaRPr kumimoji="1" lang="en-US" altLang="ja-JP"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損傷種類</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要因</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考察方針</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維持管理方針</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75249">
                <a:tc rowSpan="2">
                  <a:txBody>
                    <a:bodyPr/>
                    <a:lstStyle/>
                    <a:p>
                      <a:pPr algn="l"/>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床版</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床版ひび割れ・遊離石灰</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r>
                        <a:rPr kumimoji="1" lang="ja-JP" altLang="en-US" sz="1300" b="0" kern="1200" baseline="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a:t>
                      </a:r>
                      <a:r>
                        <a:rPr kumimoji="1" lang="ja-JP" altLang="en-US" sz="1300" b="0" kern="12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疲労</a:t>
                      </a:r>
                      <a:r>
                        <a:rPr kumimoji="1" lang="en-US" altLang="ja-JP"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ja-JP" altLang="en-US"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輪荷重の</a:t>
                      </a:r>
                      <a:endParaRPr kumimoji="1" lang="en-US" altLang="ja-JP"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l"/>
                      <a:r>
                        <a:rPr kumimoji="1" lang="ja-JP" altLang="en-US"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繰り返し載荷</a:t>
                      </a:r>
                      <a:r>
                        <a:rPr kumimoji="1" lang="en-US" altLang="ja-JP"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en-US" altLang="ja-JP"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l"/>
                      <a:r>
                        <a:rPr kumimoji="1" lang="ja-JP" altLang="en-US" sz="1300" b="0" kern="1200" baseline="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a:t>
                      </a: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水の浸透</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点検結果の健全度分析より早期劣化の要因を考察する。</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左記の結果より判断</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78302">
                <a:tc vMerge="1">
                  <a:txBody>
                    <a:bodyPr/>
                    <a:lstStyle/>
                    <a:p>
                      <a:endParaRPr kumimoji="1" lang="ja-JP" altLang="en-US" sz="16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剥離・鉄筋露出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6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6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solidFill>
                        <a:schemeClr val="tx1"/>
                      </a:solidFill>
                      <a:prstDash val="solid"/>
                      <a:round/>
                      <a:headEnd type="none" w="med" len="med"/>
                      <a:tailEnd type="none" w="med" len="med"/>
                    </a:lnBlToTr>
                    <a:noFill/>
                  </a:tcPr>
                </a:tc>
                <a:tc vMerge="1">
                  <a:txBody>
                    <a:bodyPr/>
                    <a:lstStyle/>
                    <a:p>
                      <a:endParaRPr kumimoji="1" lang="ja-JP" altLang="en-US" sz="16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984193">
                <a:tc rowSpan="2">
                  <a:txBody>
                    <a:bodyPr/>
                    <a:lstStyle/>
                    <a:p>
                      <a:pPr algn="l"/>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桁</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腐食</a:t>
                      </a:r>
                      <a:r>
                        <a:rPr kumimoji="1" lang="en-US" altLang="ja-JP"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塗膜劣化</a:t>
                      </a:r>
                      <a:r>
                        <a:rPr kumimoji="1" lang="en-US" altLang="ja-JP"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疲労と関連無し</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solidFill>
                        <a:schemeClr val="tx1"/>
                      </a:solidFill>
                      <a:prstDash val="solid"/>
                      <a:round/>
                      <a:headEnd type="none" w="med" len="med"/>
                      <a:tailEnd type="none" w="med" len="med"/>
                    </a:lnBlToTr>
                    <a:noFill/>
                  </a:tcPr>
                </a:tc>
                <a:tc>
                  <a:txBody>
                    <a:bodyPr/>
                    <a:lstStyle/>
                    <a:p>
                      <a:pPr algn="l"/>
                      <a:r>
                        <a:rPr lang="ja-JP" altLang="en-US" sz="1100" dirty="0">
                          <a:latin typeface="HGSｺﾞｼｯｸM" panose="020B0600000000000000" pitchFamily="50" charset="-128"/>
                          <a:ea typeface="HGSｺﾞｼｯｸM" panose="020B0600000000000000" pitchFamily="50" charset="-128"/>
                          <a:cs typeface="Meiryo UI" panose="020B0604030504040204" pitchFamily="50" charset="-128"/>
                        </a:rPr>
                        <a:t>・定期点検と塗替補修により対応</a:t>
                      </a:r>
                      <a:endPar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HGSｺﾞｼｯｸM" panose="020B0600000000000000" pitchFamily="50" charset="-128"/>
                          <a:ea typeface="HGSｺﾞｼｯｸM" panose="020B0600000000000000" pitchFamily="50" charset="-128"/>
                          <a:cs typeface="Meiryo UI" panose="020B0604030504040204" pitchFamily="50" charset="-128"/>
                        </a:rPr>
                        <a:t>・予防保全対策として、</a:t>
                      </a:r>
                      <a:endPar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HGSｺﾞｼｯｸM" panose="020B0600000000000000" pitchFamily="50" charset="-128"/>
                          <a:ea typeface="HGSｺﾞｼｯｸM" panose="020B0600000000000000" pitchFamily="50" charset="-128"/>
                          <a:cs typeface="Meiryo UI" panose="020B0604030504040204" pitchFamily="50" charset="-128"/>
                        </a:rPr>
                        <a:t>　劣化進行が速い箇所</a:t>
                      </a:r>
                      <a:r>
                        <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100" dirty="0">
                          <a:latin typeface="HGSｺﾞｼｯｸM" panose="020B0600000000000000" pitchFamily="50" charset="-128"/>
                          <a:ea typeface="HGSｺﾞｼｯｸM" panose="020B0600000000000000" pitchFamily="50" charset="-128"/>
                          <a:cs typeface="Meiryo UI" panose="020B0604030504040204" pitchFamily="50" charset="-128"/>
                        </a:rPr>
                        <a:t>桁端など</a:t>
                      </a:r>
                      <a:r>
                        <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HGSｺﾞｼｯｸM" panose="020B0600000000000000" pitchFamily="50" charset="-128"/>
                          <a:ea typeface="HGSｺﾞｼｯｸM" panose="020B0600000000000000" pitchFamily="50" charset="-128"/>
                          <a:cs typeface="Meiryo UI" panose="020B0604030504040204" pitchFamily="50" charset="-128"/>
                        </a:rPr>
                        <a:t>　は増し塗りによる対応</a:t>
                      </a:r>
                      <a:endPar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HGSｺﾞｼｯｸM" panose="020B0600000000000000" pitchFamily="50" charset="-128"/>
                          <a:ea typeface="HGSｺﾞｼｯｸM" panose="020B0600000000000000" pitchFamily="50" charset="-128"/>
                          <a:cs typeface="Meiryo UI" panose="020B0604030504040204" pitchFamily="50" charset="-128"/>
                        </a:rPr>
                        <a:t>　　「大阪府長寿命化計画」より</a:t>
                      </a:r>
                      <a:endParaRPr kumimoji="1" lang="ja-JP" altLang="en-US"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196992">
                <a:tc vMerge="1">
                  <a:txBody>
                    <a:bodyPr/>
                    <a:lstStyle/>
                    <a:p>
                      <a:endParaRPr kumimoji="1" lang="ja-JP" altLang="en-US" sz="16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亀裂</a:t>
                      </a:r>
                      <a:endParaRPr kumimoji="1" lang="en-US" altLang="ja-JP"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l"/>
                      <a:r>
                        <a:rPr kumimoji="1" lang="en-US" altLang="ja-JP"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※1</a:t>
                      </a:r>
                      <a:r>
                        <a:rPr kumimoji="1" lang="ja-JP" altLang="en-US"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橋のみ確認</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kern="12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疲労</a:t>
                      </a:r>
                      <a:endParaRPr kumimoji="1" lang="en-US" altLang="ja-JP" sz="1300" b="0" kern="12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ja-JP" altLang="en-US"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輪荷重の繰り返し載荷</a:t>
                      </a:r>
                      <a:r>
                        <a:rPr kumimoji="1" lang="en-US" altLang="ja-JP"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ja-JP" altLang="en-US" sz="22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HGSｺﾞｼｯｸM" panose="020B0600000000000000" pitchFamily="50" charset="-128"/>
                          <a:ea typeface="HGSｺﾞｼｯｸM" panose="020B0600000000000000" pitchFamily="50" charset="-128"/>
                          <a:cs typeface="Meiryo UI" panose="020B0604030504040204" pitchFamily="50" charset="-128"/>
                        </a:rPr>
                        <a:t>現時点では顕在化されていないものの、桁の疲労が蓄積されているかの確認が必要。</a:t>
                      </a:r>
                      <a:endPar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HGSｺﾞｼｯｸM" panose="020B0600000000000000" pitchFamily="50" charset="-128"/>
                          <a:ea typeface="HGSｺﾞｼｯｸM" panose="020B0600000000000000" pitchFamily="50" charset="-128"/>
                          <a:cs typeface="Meiryo UI" panose="020B0604030504040204" pitchFamily="50" charset="-128"/>
                        </a:rPr>
                        <a:t>文献等の事例から疲労による亀裂の恐れが大きい橋梁をスクリーニングし、詳細調査を実施。</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左記の結果より判断</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xmlns="" val="10004"/>
                  </a:ext>
                </a:extLst>
              </a:tr>
            </a:tbl>
          </a:graphicData>
        </a:graphic>
      </p:graphicFrame>
      <p:sp>
        <p:nvSpPr>
          <p:cNvPr id="17" name="正方形/長方形 16"/>
          <p:cNvSpPr/>
          <p:nvPr/>
        </p:nvSpPr>
        <p:spPr>
          <a:xfrm>
            <a:off x="915963" y="1562210"/>
            <a:ext cx="7629170" cy="660437"/>
          </a:xfrm>
          <a:prstGeom prst="rect">
            <a:avLst/>
          </a:prstGeom>
          <a:noFill/>
        </p:spPr>
        <p:txBody>
          <a:bodyPr wrap="square" rtlCol="0">
            <a:spAutoFit/>
          </a:bodyPr>
          <a:lstStyle/>
          <a:p>
            <a:pPr marL="422041" indent="-422041">
              <a:buFont typeface="Wingdings" panose="05000000000000000000" pitchFamily="2" charset="2"/>
              <a:buChar char="Ø"/>
            </a:pP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鋼橋上部工　疲労損傷状況の考察方針</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将来の更新判定橋梁のうち、鋼橋</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(51</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の点検調書を分析</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正方形/長方形 2"/>
          <p:cNvSpPr/>
          <p:nvPr/>
        </p:nvSpPr>
        <p:spPr>
          <a:xfrm>
            <a:off x="3176154" y="2663340"/>
            <a:ext cx="2326411" cy="11747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2" name="正方形/長方形 11"/>
          <p:cNvSpPr/>
          <p:nvPr/>
        </p:nvSpPr>
        <p:spPr>
          <a:xfrm>
            <a:off x="3176154" y="4790345"/>
            <a:ext cx="2326411" cy="122314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 name="テキスト ボックス 4"/>
          <p:cNvSpPr txBox="1"/>
          <p:nvPr/>
        </p:nvSpPr>
        <p:spPr>
          <a:xfrm>
            <a:off x="8094853" y="2958428"/>
            <a:ext cx="930565" cy="546945"/>
          </a:xfrm>
          <a:prstGeom prst="rect">
            <a:avLst/>
          </a:prstGeom>
          <a:noFill/>
        </p:spPr>
        <p:txBody>
          <a:bodyPr wrap="square" rtlCol="0">
            <a:spAutoFit/>
          </a:bodyPr>
          <a:lstStyle/>
          <a:p>
            <a:r>
              <a:rPr lang="en-US" altLang="ja-JP" sz="1477" b="1" dirty="0">
                <a:solidFill>
                  <a:srgbClr val="FF0000"/>
                </a:solidFill>
              </a:rPr>
              <a:t>3-1</a:t>
            </a:r>
            <a:r>
              <a:rPr lang="ja-JP" altLang="en-US" sz="1477" b="1" dirty="0">
                <a:solidFill>
                  <a:srgbClr val="FF0000"/>
                </a:solidFill>
              </a:rPr>
              <a:t>）</a:t>
            </a:r>
            <a:endParaRPr lang="en-US" altLang="ja-JP" sz="1477" b="1" dirty="0">
              <a:solidFill>
                <a:srgbClr val="FF0000"/>
              </a:solidFill>
            </a:endParaRPr>
          </a:p>
          <a:p>
            <a:r>
              <a:rPr lang="en-US" altLang="ja-JP" sz="1477" b="1" dirty="0">
                <a:solidFill>
                  <a:srgbClr val="FF0000"/>
                </a:solidFill>
              </a:rPr>
              <a:t>RC</a:t>
            </a:r>
            <a:r>
              <a:rPr lang="ja-JP" altLang="en-US" sz="1477" b="1" dirty="0">
                <a:solidFill>
                  <a:srgbClr val="FF0000"/>
                </a:solidFill>
              </a:rPr>
              <a:t>床版</a:t>
            </a:r>
            <a:endParaRPr lang="en-US" altLang="ja-JP" sz="1477" b="1" dirty="0">
              <a:solidFill>
                <a:srgbClr val="FF0000"/>
              </a:solidFill>
            </a:endParaRPr>
          </a:p>
        </p:txBody>
      </p:sp>
      <p:sp>
        <p:nvSpPr>
          <p:cNvPr id="14" name="テキスト ボックス 13"/>
          <p:cNvSpPr txBox="1"/>
          <p:nvPr/>
        </p:nvSpPr>
        <p:spPr>
          <a:xfrm>
            <a:off x="8094853" y="5132021"/>
            <a:ext cx="930565" cy="546945"/>
          </a:xfrm>
          <a:prstGeom prst="rect">
            <a:avLst/>
          </a:prstGeom>
          <a:noFill/>
        </p:spPr>
        <p:txBody>
          <a:bodyPr wrap="square" rtlCol="0">
            <a:spAutoFit/>
          </a:bodyPr>
          <a:lstStyle/>
          <a:p>
            <a:r>
              <a:rPr lang="en-US" altLang="ja-JP" sz="1477" b="1" dirty="0">
                <a:solidFill>
                  <a:srgbClr val="00B050"/>
                </a:solidFill>
              </a:rPr>
              <a:t>3-2</a:t>
            </a:r>
            <a:r>
              <a:rPr lang="ja-JP" altLang="en-US" sz="1477" b="1" dirty="0">
                <a:solidFill>
                  <a:srgbClr val="00B050"/>
                </a:solidFill>
              </a:rPr>
              <a:t>）</a:t>
            </a:r>
            <a:endParaRPr lang="en-US" altLang="ja-JP" sz="1477" b="1" dirty="0">
              <a:solidFill>
                <a:srgbClr val="00B050"/>
              </a:solidFill>
            </a:endParaRPr>
          </a:p>
          <a:p>
            <a:r>
              <a:rPr lang="ja-JP" altLang="en-US" sz="1477" b="1" dirty="0">
                <a:solidFill>
                  <a:srgbClr val="00B050"/>
                </a:solidFill>
              </a:rPr>
              <a:t>鋼桁</a:t>
            </a:r>
            <a:endParaRPr lang="en-US" altLang="ja-JP" sz="1477" b="1" dirty="0">
              <a:solidFill>
                <a:srgbClr val="00B050"/>
              </a:solidFill>
            </a:endParaRPr>
          </a:p>
        </p:txBody>
      </p:sp>
      <p:sp>
        <p:nvSpPr>
          <p:cNvPr id="11" name="右矢印 10"/>
          <p:cNvSpPr/>
          <p:nvPr/>
        </p:nvSpPr>
        <p:spPr>
          <a:xfrm>
            <a:off x="7895446" y="3095386"/>
            <a:ext cx="183295" cy="265876"/>
          </a:xfrm>
          <a:prstGeom prst="rightArrow">
            <a:avLst>
              <a:gd name="adj1" fmla="val 50000"/>
              <a:gd name="adj2" fmla="val 595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右矢印 15"/>
          <p:cNvSpPr/>
          <p:nvPr/>
        </p:nvSpPr>
        <p:spPr>
          <a:xfrm>
            <a:off x="7895446" y="5268978"/>
            <a:ext cx="183295" cy="265876"/>
          </a:xfrm>
          <a:prstGeom prst="rightArrow">
            <a:avLst>
              <a:gd name="adj1" fmla="val 50000"/>
              <a:gd name="adj2" fmla="val 5959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20"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将来の更新判定橋梁検討</a:t>
            </a:r>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疲労</a:t>
            </a:r>
            <a:r>
              <a:rPr lang="ja-JP" altLang="en-US" sz="2585" dirty="0">
                <a:latin typeface="HGSｺﾞｼｯｸM" panose="020B0600000000000000" pitchFamily="50" charset="-128"/>
                <a:ea typeface="HGSｺﾞｼｯｸM" panose="020B0600000000000000" pitchFamily="50" charset="-128"/>
              </a:rPr>
              <a:t>損傷状況の考察　</a:t>
            </a:r>
            <a:r>
              <a:rPr lang="en-US" altLang="ja-JP" sz="2585" dirty="0" smtClean="0">
                <a:latin typeface="HGSｺﾞｼｯｸM" panose="020B0600000000000000" pitchFamily="50" charset="-128"/>
                <a:ea typeface="HGSｺﾞｼｯｸM" panose="020B0600000000000000" pitchFamily="50" charset="-128"/>
              </a:rPr>
              <a:t>(2/9)</a:t>
            </a:r>
            <a:endParaRPr lang="en-US" altLang="ja-JP" sz="2585" dirty="0">
              <a:latin typeface="HGSｺﾞｼｯｸM" panose="020B0600000000000000" pitchFamily="50" charset="-128"/>
              <a:ea typeface="HGSｺﾞｼｯｸM" panose="020B0600000000000000" pitchFamily="50" charset="-128"/>
            </a:endParaRPr>
          </a:p>
        </p:txBody>
      </p:sp>
      <p:sp>
        <p:nvSpPr>
          <p:cNvPr id="13"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15"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2929448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783271" y="1754878"/>
            <a:ext cx="7909802" cy="632161"/>
          </a:xfrm>
          <a:prstGeom prst="rect">
            <a:avLst/>
          </a:prstGeom>
          <a:noFill/>
        </p:spPr>
        <p:txBody>
          <a:bodyPr wrap="square" rtlCol="0">
            <a:spAutoFit/>
          </a:bodyPr>
          <a:lstStyle/>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662" dirty="0">
                <a:latin typeface="HGSｺﾞｼｯｸM" panose="020B0600000000000000" pitchFamily="50" charset="-128"/>
                <a:ea typeface="HGSｺﾞｼｯｸM" panose="020B0600000000000000" pitchFamily="50" charset="-128"/>
                <a:cs typeface="Meiryo UI" panose="020B0604030504040204" pitchFamily="50" charset="-128"/>
              </a:rPr>
              <a:t>疲労を主要因とするＲＣ床版の損傷確認のため、</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62" b="1" dirty="0">
                <a:latin typeface="HGSｺﾞｼｯｸM" panose="020B0600000000000000" pitchFamily="50" charset="-128"/>
                <a:ea typeface="HGSｺﾞｼｯｸM" panose="020B0600000000000000" pitchFamily="50" charset="-128"/>
                <a:cs typeface="Meiryo UI" panose="020B0604030504040204" pitchFamily="50" charset="-128"/>
              </a:rPr>
              <a:t>　床版の健全度から劣化速度の分析</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を行い、劣化要因を考察する</a:t>
            </a:r>
          </a:p>
        </p:txBody>
      </p:sp>
      <p:sp>
        <p:nvSpPr>
          <p:cNvPr id="2" name="正方形/長方形 1"/>
          <p:cNvSpPr/>
          <p:nvPr/>
        </p:nvSpPr>
        <p:spPr>
          <a:xfrm>
            <a:off x="249546" y="2966659"/>
            <a:ext cx="4125021" cy="3331553"/>
          </a:xfrm>
          <a:prstGeom prst="rect">
            <a:avLst/>
          </a:prstGeom>
        </p:spPr>
        <p:txBody>
          <a:bodyPr wrap="square">
            <a:spAutoFit/>
          </a:bodyPr>
          <a:lstStyle/>
          <a:p>
            <a:pPr indent="123095" algn="just"/>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床版の劣化速度分析とグループ分け</a:t>
            </a:r>
            <a:r>
              <a:rPr lang="ja-JP" altLang="en-US" sz="1662" dirty="0" smtClean="0">
                <a:latin typeface="HGSｺﾞｼｯｸM" panose="020B0600000000000000" pitchFamily="50" charset="-128"/>
                <a:ea typeface="HGSｺﾞｼｯｸM" panose="020B0600000000000000" pitchFamily="50" charset="-128"/>
                <a:cs typeface="Meiryo UI" panose="020B0604030504040204" pitchFamily="50" charset="-128"/>
              </a:rPr>
              <a:t>を</a:t>
            </a:r>
            <a:endParaRPr lang="en-US" altLang="ja-JP" sz="1662"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r>
              <a:rPr lang="ja-JP" altLang="en-US" sz="1662" dirty="0" smtClean="0">
                <a:latin typeface="HGSｺﾞｼｯｸM" panose="020B0600000000000000" pitchFamily="50" charset="-128"/>
                <a:ea typeface="HGSｺﾞｼｯｸM" panose="020B0600000000000000" pitchFamily="50" charset="-128"/>
                <a:cs typeface="Meiryo UI" panose="020B0604030504040204" pitchFamily="50" charset="-128"/>
              </a:rPr>
              <a:t>行う</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r>
              <a:rPr lang="en-US" altLang="ja-JP" sz="1477"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ja-JP" sz="1477"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以下の橋梁は、劣化速度分析</a:t>
            </a:r>
            <a:r>
              <a:rPr lang="ja-JP" altLang="en-US" sz="1477"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から除外</a:t>
            </a:r>
            <a:endParaRPr lang="en-US" altLang="ja-JP" sz="1477"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）要領改訂以降（健全度有り）の</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点検結果が１回のみのもの</a:t>
            </a:r>
          </a:p>
          <a:p>
            <a:pPr indent="123095" algn="just"/>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）鋼板接着補強を実施しているもの</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理由</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a:t>
            </a:r>
          </a:p>
          <a:p>
            <a:pPr indent="123095" algn="just"/>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・ＲＣ床版内部の損傷進展について、</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判断できない</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ため</a:t>
            </a:r>
            <a:endPar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・鋼板接着部の損傷は、その範囲に</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関わらず損傷有無のみで健全度が</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減点される</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ため</a:t>
            </a:r>
            <a:endPar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正方形/長方形 7"/>
          <p:cNvSpPr/>
          <p:nvPr/>
        </p:nvSpPr>
        <p:spPr>
          <a:xfrm>
            <a:off x="298892" y="2590274"/>
            <a:ext cx="6134238" cy="376385"/>
          </a:xfrm>
          <a:prstGeom prst="rect">
            <a:avLst/>
          </a:prstGeom>
          <a:noFill/>
        </p:spPr>
        <p:txBody>
          <a:bodyPr wrap="square" rtlCol="0">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ja-JP" sz="1846" dirty="0">
                <a:latin typeface="HGSｺﾞｼｯｸM" panose="020B0600000000000000" pitchFamily="50" charset="-128"/>
                <a:ea typeface="HGSｺﾞｼｯｸM" panose="020B0600000000000000" pitchFamily="50" charset="-128"/>
                <a:cs typeface="Meiryo UI" panose="020B0604030504040204" pitchFamily="50" charset="-128"/>
              </a:rPr>
              <a:t>床版の健全度分析の</a:t>
            </a:r>
            <a:r>
              <a:rPr lang="ja-JP"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方針</a:t>
            </a:r>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205953952"/>
              </p:ext>
            </p:extLst>
          </p:nvPr>
        </p:nvGraphicFramePr>
        <p:xfrm>
          <a:off x="4139952" y="3000485"/>
          <a:ext cx="4174797" cy="3076824"/>
        </p:xfrm>
        <a:graphic>
          <a:graphicData uri="http://schemas.openxmlformats.org/drawingml/2006/table">
            <a:tbl>
              <a:tblPr/>
              <a:tblGrid>
                <a:gridCol w="582590">
                  <a:extLst>
                    <a:ext uri="{9D8B030D-6E8A-4147-A177-3AD203B41FA5}">
                      <a16:colId xmlns:a16="http://schemas.microsoft.com/office/drawing/2014/main" xmlns="" val="20000"/>
                    </a:ext>
                  </a:extLst>
                </a:gridCol>
                <a:gridCol w="1661723">
                  <a:extLst>
                    <a:ext uri="{9D8B030D-6E8A-4147-A177-3AD203B41FA5}">
                      <a16:colId xmlns:a16="http://schemas.microsoft.com/office/drawing/2014/main" xmlns="" val="20001"/>
                    </a:ext>
                  </a:extLst>
                </a:gridCol>
                <a:gridCol w="864096">
                  <a:extLst>
                    <a:ext uri="{9D8B030D-6E8A-4147-A177-3AD203B41FA5}">
                      <a16:colId xmlns:a16="http://schemas.microsoft.com/office/drawing/2014/main" xmlns="" val="20002"/>
                    </a:ext>
                  </a:extLst>
                </a:gridCol>
                <a:gridCol w="465282">
                  <a:extLst>
                    <a:ext uri="{9D8B030D-6E8A-4147-A177-3AD203B41FA5}">
                      <a16:colId xmlns:a16="http://schemas.microsoft.com/office/drawing/2014/main" xmlns="" val="20003"/>
                    </a:ext>
                  </a:extLst>
                </a:gridCol>
                <a:gridCol w="601106">
                  <a:extLst>
                    <a:ext uri="{9D8B030D-6E8A-4147-A177-3AD203B41FA5}">
                      <a16:colId xmlns:a16="http://schemas.microsoft.com/office/drawing/2014/main" xmlns="" val="20004"/>
                    </a:ext>
                  </a:extLst>
                </a:gridCol>
              </a:tblGrid>
              <a:tr h="326354">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グループ</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劣化速度</a:t>
                      </a:r>
                      <a:b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b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（健全度</a:t>
                      </a: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橋数</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劣化速度</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の分析</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26354">
                <a:tc rowSpan="6">
                  <a:txBody>
                    <a:bodyPr/>
                    <a:lstStyle/>
                    <a:p>
                      <a:pPr algn="ctr" fontAlgn="ct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鋼板接着</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無</a:t>
                      </a: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非常に早い下降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-2.0</a:t>
                      </a: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以下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26354">
                <a:tc vMerge="1">
                  <a:txBody>
                    <a:bodyPr/>
                    <a:lstStyle/>
                    <a:p>
                      <a:pPr algn="l" fontAlgn="ct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やや早い下降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-1.0 </a:t>
                      </a: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6</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26354">
                <a:tc vMerge="1">
                  <a:txBody>
                    <a:bodyPr/>
                    <a:lstStyle/>
                    <a:p>
                      <a:pPr algn="l" fontAlgn="ct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やや遅い下降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-0.5 </a:t>
                      </a: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26354">
                <a:tc vMerge="1">
                  <a:txBody>
                    <a:bodyPr/>
                    <a:lstStyle/>
                    <a:p>
                      <a:pPr algn="l" fontAlgn="ct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遅い下降　または　</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ほぼ進展無し</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-0.5</a:t>
                      </a: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以上</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26354">
                <a:tc vMerge="1">
                  <a:txBody>
                    <a:bodyPr/>
                    <a:lstStyle/>
                    <a:p>
                      <a:pPr algn="l" fontAlgn="ct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補修上昇</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26354">
                <a:tc vMerge="1">
                  <a:txBody>
                    <a:bodyPr/>
                    <a:lstStyle/>
                    <a:p>
                      <a:pPr algn="l" fontAlgn="ct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点検</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回のみ</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85603">
                <a:tc rowSpan="2">
                  <a:txBody>
                    <a:bodyPr/>
                    <a:lstStyle/>
                    <a:p>
                      <a:pPr algn="ctr" fontAlgn="ct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鋼板接着</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有</a:t>
                      </a:r>
                    </a:p>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点検</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回以上</a:t>
                      </a:r>
                      <a:b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劣化状況は上記と同様整理</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26354">
                <a:tc vMerge="1">
                  <a:txBody>
                    <a:bodyPr/>
                    <a:lstStyle/>
                    <a:p>
                      <a:pPr algn="l" fontAlgn="ct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点検</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回のみ</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11" name="フリーフォーム 10"/>
          <p:cNvSpPr/>
          <p:nvPr/>
        </p:nvSpPr>
        <p:spPr>
          <a:xfrm>
            <a:off x="4114228" y="4973473"/>
            <a:ext cx="4195482" cy="1103653"/>
          </a:xfrm>
          <a:custGeom>
            <a:avLst/>
            <a:gdLst>
              <a:gd name="connsiteX0" fmla="*/ 0 w 4545106"/>
              <a:gd name="connsiteY0" fmla="*/ 322729 h 1111623"/>
              <a:gd name="connsiteX1" fmla="*/ 0 w 4545106"/>
              <a:gd name="connsiteY1" fmla="*/ 1111623 h 1111623"/>
              <a:gd name="connsiteX2" fmla="*/ 4545106 w 4545106"/>
              <a:gd name="connsiteY2" fmla="*/ 1111623 h 1111623"/>
              <a:gd name="connsiteX3" fmla="*/ 4545106 w 4545106"/>
              <a:gd name="connsiteY3" fmla="*/ 0 h 1111623"/>
              <a:gd name="connsiteX4" fmla="*/ 636494 w 4545106"/>
              <a:gd name="connsiteY4" fmla="*/ 0 h 1111623"/>
              <a:gd name="connsiteX5" fmla="*/ 636494 w 4545106"/>
              <a:gd name="connsiteY5" fmla="*/ 349623 h 1111623"/>
              <a:gd name="connsiteX6" fmla="*/ 0 w 4545106"/>
              <a:gd name="connsiteY6" fmla="*/ 322729 h 1111623"/>
              <a:gd name="connsiteX0" fmla="*/ 4763 w 4545106"/>
              <a:gd name="connsiteY0" fmla="*/ 341779 h 1111623"/>
              <a:gd name="connsiteX1" fmla="*/ 0 w 4545106"/>
              <a:gd name="connsiteY1" fmla="*/ 1111623 h 1111623"/>
              <a:gd name="connsiteX2" fmla="*/ 4545106 w 4545106"/>
              <a:gd name="connsiteY2" fmla="*/ 1111623 h 1111623"/>
              <a:gd name="connsiteX3" fmla="*/ 4545106 w 4545106"/>
              <a:gd name="connsiteY3" fmla="*/ 0 h 1111623"/>
              <a:gd name="connsiteX4" fmla="*/ 636494 w 4545106"/>
              <a:gd name="connsiteY4" fmla="*/ 0 h 1111623"/>
              <a:gd name="connsiteX5" fmla="*/ 636494 w 4545106"/>
              <a:gd name="connsiteY5" fmla="*/ 349623 h 1111623"/>
              <a:gd name="connsiteX6" fmla="*/ 4763 w 4545106"/>
              <a:gd name="connsiteY6" fmla="*/ 341779 h 1111623"/>
              <a:gd name="connsiteX0" fmla="*/ 4763 w 4545106"/>
              <a:gd name="connsiteY0" fmla="*/ 341779 h 1111623"/>
              <a:gd name="connsiteX1" fmla="*/ 0 w 4545106"/>
              <a:gd name="connsiteY1" fmla="*/ 1111623 h 1111623"/>
              <a:gd name="connsiteX2" fmla="*/ 4545106 w 4545106"/>
              <a:gd name="connsiteY2" fmla="*/ 1111623 h 1111623"/>
              <a:gd name="connsiteX3" fmla="*/ 4545106 w 4545106"/>
              <a:gd name="connsiteY3" fmla="*/ 0 h 1111623"/>
              <a:gd name="connsiteX4" fmla="*/ 636494 w 4545106"/>
              <a:gd name="connsiteY4" fmla="*/ 0 h 1111623"/>
              <a:gd name="connsiteX5" fmla="*/ 636494 w 4545106"/>
              <a:gd name="connsiteY5" fmla="*/ 342479 h 1111623"/>
              <a:gd name="connsiteX6" fmla="*/ 4763 w 4545106"/>
              <a:gd name="connsiteY6" fmla="*/ 341779 h 11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5106" h="1111623">
                <a:moveTo>
                  <a:pt x="4763" y="341779"/>
                </a:moveTo>
                <a:cubicBezTo>
                  <a:pt x="3175" y="598394"/>
                  <a:pt x="1588" y="855008"/>
                  <a:pt x="0" y="1111623"/>
                </a:cubicBezTo>
                <a:lnTo>
                  <a:pt x="4545106" y="1111623"/>
                </a:lnTo>
                <a:lnTo>
                  <a:pt x="4545106" y="0"/>
                </a:lnTo>
                <a:lnTo>
                  <a:pt x="636494" y="0"/>
                </a:lnTo>
                <a:lnTo>
                  <a:pt x="636494" y="342479"/>
                </a:lnTo>
                <a:lnTo>
                  <a:pt x="4763" y="341779"/>
                </a:lnTo>
                <a:close/>
              </a:path>
            </a:pathLst>
          </a:cu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2" name="正方形/長方形 11"/>
          <p:cNvSpPr/>
          <p:nvPr/>
        </p:nvSpPr>
        <p:spPr>
          <a:xfrm>
            <a:off x="4716538" y="3341688"/>
            <a:ext cx="3623057" cy="163178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
        <p:nvSpPr>
          <p:cNvPr id="13"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１）将来の更新判定橋梁検討</a:t>
            </a:r>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疲労</a:t>
            </a:r>
            <a:r>
              <a:rPr lang="ja-JP" altLang="en-US" sz="2585" dirty="0">
                <a:latin typeface="HGSｺﾞｼｯｸM" panose="020B0600000000000000" pitchFamily="50" charset="-128"/>
                <a:ea typeface="HGSｺﾞｼｯｸM" panose="020B0600000000000000" pitchFamily="50" charset="-128"/>
              </a:rPr>
              <a:t>損傷状況の考察　</a:t>
            </a:r>
            <a:r>
              <a:rPr lang="en-US" altLang="ja-JP" sz="2585" dirty="0" smtClean="0">
                <a:latin typeface="HGSｺﾞｼｯｸM" panose="020B0600000000000000" pitchFamily="50" charset="-128"/>
                <a:ea typeface="HGSｺﾞｼｯｸM" panose="020B0600000000000000" pitchFamily="50" charset="-128"/>
              </a:rPr>
              <a:t>(3/9)</a:t>
            </a:r>
            <a:endParaRPr lang="en-US" altLang="ja-JP" sz="2585" dirty="0">
              <a:latin typeface="HGSｺﾞｼｯｸM" panose="020B0600000000000000" pitchFamily="50" charset="-128"/>
              <a:ea typeface="HGSｺﾞｼｯｸM" panose="020B0600000000000000" pitchFamily="50" charset="-128"/>
            </a:endParaRPr>
          </a:p>
        </p:txBody>
      </p:sp>
      <p:sp>
        <p:nvSpPr>
          <p:cNvPr id="16" name="右中かっこ 15"/>
          <p:cNvSpPr/>
          <p:nvPr/>
        </p:nvSpPr>
        <p:spPr>
          <a:xfrm>
            <a:off x="8399474" y="3341688"/>
            <a:ext cx="181134" cy="163178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7" name="テキスト ボックス 16"/>
          <p:cNvSpPr txBox="1"/>
          <p:nvPr/>
        </p:nvSpPr>
        <p:spPr>
          <a:xfrm>
            <a:off x="8479516" y="3868767"/>
            <a:ext cx="611065" cy="307777"/>
          </a:xfrm>
          <a:prstGeom prst="rect">
            <a:avLst/>
          </a:prstGeom>
          <a:noFill/>
        </p:spPr>
        <p:txBody>
          <a:bodyPr wrap="none" rtlCol="0">
            <a:spAutoFit/>
          </a:bodyPr>
          <a:lstStyle/>
          <a:p>
            <a:r>
              <a:rPr kumimoji="1" lang="ja-JP" altLang="en-US" sz="1400" b="1" dirty="0"/>
              <a:t>２８橋</a:t>
            </a:r>
          </a:p>
        </p:txBody>
      </p:sp>
      <p:sp>
        <p:nvSpPr>
          <p:cNvPr id="15" name="正方形/長方形 14"/>
          <p:cNvSpPr/>
          <p:nvPr/>
        </p:nvSpPr>
        <p:spPr>
          <a:xfrm>
            <a:off x="783271" y="1463775"/>
            <a:ext cx="7909802" cy="376385"/>
          </a:xfrm>
          <a:prstGeom prst="rect">
            <a:avLst/>
          </a:prstGeom>
          <a:noFill/>
        </p:spPr>
        <p:txBody>
          <a:bodyPr wrap="square" rtlCol="0">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2-1</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床版</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19"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4975412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グラフ 25"/>
          <p:cNvGraphicFramePr>
            <a:graphicFrameLocks/>
          </p:cNvGraphicFramePr>
          <p:nvPr>
            <p:extLst/>
          </p:nvPr>
        </p:nvGraphicFramePr>
        <p:xfrm>
          <a:off x="251522" y="2364203"/>
          <a:ext cx="8271044" cy="3989430"/>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6"/>
          <p:cNvSpPr/>
          <p:nvPr/>
        </p:nvSpPr>
        <p:spPr>
          <a:xfrm>
            <a:off x="1386415" y="1767825"/>
            <a:ext cx="7910048" cy="603883"/>
          </a:xfrm>
          <a:prstGeom prst="rect">
            <a:avLst/>
          </a:prstGeom>
          <a:noFill/>
        </p:spPr>
        <p:txBody>
          <a:bodyPr wrap="square" rtlCol="0">
            <a:spAutoFit/>
          </a:bodyPr>
          <a:lstStyle/>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対象橋梁の床版の健全度推移を以下に示す</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対象橋梁：抽出橋梁される可能性のある鋼橋かつ鋼板接着無し</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15" name="正方形/長方形 14"/>
          <p:cNvSpPr/>
          <p:nvPr/>
        </p:nvSpPr>
        <p:spPr>
          <a:xfrm>
            <a:off x="1647367" y="2336449"/>
            <a:ext cx="2924633" cy="319639"/>
          </a:xfrm>
          <a:prstGeom prst="rect">
            <a:avLst/>
          </a:prstGeom>
          <a:noFill/>
        </p:spPr>
        <p:txBody>
          <a:bodyPr wrap="square" rtlCol="0">
            <a:spAutoFit/>
          </a:bodyPr>
          <a:lstStyle/>
          <a:p>
            <a:pPr algn="ct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鋼橋床版の健全度変化</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21" name="正方形/長方形 20"/>
          <p:cNvSpPr/>
          <p:nvPr/>
        </p:nvSpPr>
        <p:spPr>
          <a:xfrm rot="16200000">
            <a:off x="-12738" y="3678325"/>
            <a:ext cx="1044498" cy="319639"/>
          </a:xfrm>
          <a:prstGeom prst="rect">
            <a:avLst/>
          </a:prstGeom>
          <a:noFill/>
        </p:spPr>
        <p:txBody>
          <a:bodyPr wrap="square" rtlCol="0">
            <a:spAutoFit/>
          </a:bodyPr>
          <a:lstStyle/>
          <a:p>
            <a:pPr algn="ct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健全度</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正方形/長方形 23"/>
          <p:cNvSpPr/>
          <p:nvPr/>
        </p:nvSpPr>
        <p:spPr>
          <a:xfrm>
            <a:off x="1182085" y="5755413"/>
            <a:ext cx="2924633" cy="319639"/>
          </a:xfrm>
          <a:prstGeom prst="rect">
            <a:avLst/>
          </a:prstGeom>
          <a:noFill/>
        </p:spPr>
        <p:txBody>
          <a:bodyPr wrap="square" rtlCol="0">
            <a:spAutoFit/>
          </a:bodyPr>
          <a:lstStyle/>
          <a:p>
            <a:pPr algn="ct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経過年</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5" name="グループ化 4"/>
          <p:cNvGrpSpPr/>
          <p:nvPr/>
        </p:nvGrpSpPr>
        <p:grpSpPr>
          <a:xfrm>
            <a:off x="5303158" y="2564904"/>
            <a:ext cx="2592290" cy="765233"/>
            <a:chOff x="9904098" y="-243408"/>
            <a:chExt cx="2808314" cy="829002"/>
          </a:xfrm>
        </p:grpSpPr>
        <p:sp>
          <p:nvSpPr>
            <p:cNvPr id="2" name="正方形/長方形 1"/>
            <p:cNvSpPr/>
            <p:nvPr/>
          </p:nvSpPr>
          <p:spPr>
            <a:xfrm>
              <a:off x="9904098" y="-243408"/>
              <a:ext cx="2808314" cy="82900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4" name="直線コネクタ 3"/>
            <p:cNvCxnSpPr/>
            <p:nvPr/>
          </p:nvCxnSpPr>
          <p:spPr>
            <a:xfrm>
              <a:off x="10065568" y="272948"/>
              <a:ext cx="21602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10281592" y="134448"/>
              <a:ext cx="1224136" cy="261599"/>
            </a:xfrm>
            <a:prstGeom prst="rect">
              <a:avLst/>
            </a:prstGeom>
            <a:noFill/>
          </p:spPr>
          <p:txBody>
            <a:bodyPr wrap="square" rtlCol="0">
              <a:spAutoFit/>
            </a:bodyPr>
            <a:lstStyle/>
            <a:p>
              <a:r>
                <a:rPr lang="ja-JP" altLang="en-US" sz="969" dirty="0">
                  <a:solidFill>
                    <a:srgbClr val="FFC000"/>
                  </a:solidFill>
                  <a:latin typeface="HGSｺﾞｼｯｸM" panose="020B0600000000000000" pitchFamily="50" charset="-128"/>
                  <a:ea typeface="HGSｺﾞｼｯｸM" panose="020B0600000000000000" pitchFamily="50" charset="-128"/>
                  <a:cs typeface="Meiryo UI" panose="020B0604030504040204" pitchFamily="50" charset="-128"/>
                </a:rPr>
                <a:t>ほぼ進展無し</a:t>
              </a:r>
              <a:endParaRPr lang="en-US" altLang="ja-JP" sz="969" dirty="0">
                <a:solidFill>
                  <a:srgbClr val="FFC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16" name="直線コネクタ 15"/>
            <p:cNvCxnSpPr/>
            <p:nvPr/>
          </p:nvCxnSpPr>
          <p:spPr>
            <a:xfrm>
              <a:off x="10065568" y="462484"/>
              <a:ext cx="21602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10281592" y="323984"/>
              <a:ext cx="1206682" cy="261599"/>
            </a:xfrm>
            <a:prstGeom prst="rect">
              <a:avLst/>
            </a:prstGeom>
            <a:noFill/>
          </p:spPr>
          <p:txBody>
            <a:bodyPr wrap="square" rtlCol="0">
              <a:spAutoFit/>
            </a:bodyPr>
            <a:lstStyle/>
            <a:p>
              <a:r>
                <a:rPr lang="ja-JP" altLang="en-US" sz="969"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やや遅い下降</a:t>
              </a:r>
              <a:endParaRPr lang="en-US" altLang="ja-JP" sz="969"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19" name="直線コネクタ 18"/>
            <p:cNvCxnSpPr/>
            <p:nvPr/>
          </p:nvCxnSpPr>
          <p:spPr>
            <a:xfrm>
              <a:off x="11272252" y="274259"/>
              <a:ext cx="21602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11488276" y="135758"/>
              <a:ext cx="1224136" cy="261599"/>
            </a:xfrm>
            <a:prstGeom prst="rect">
              <a:avLst/>
            </a:prstGeom>
            <a:noFill/>
          </p:spPr>
          <p:txBody>
            <a:bodyPr wrap="square" rtlCol="0">
              <a:spAutoFit/>
            </a:bodyPr>
            <a:lstStyle/>
            <a:p>
              <a:r>
                <a:rPr lang="ja-JP" altLang="en-US" sz="969" dirty="0">
                  <a:solidFill>
                    <a:srgbClr val="0070C0"/>
                  </a:solidFill>
                  <a:latin typeface="HGSｺﾞｼｯｸM" panose="020B0600000000000000" pitchFamily="50" charset="-128"/>
                  <a:ea typeface="HGSｺﾞｼｯｸM" panose="020B0600000000000000" pitchFamily="50" charset="-128"/>
                  <a:cs typeface="Meiryo UI" panose="020B0604030504040204" pitchFamily="50" charset="-128"/>
                </a:rPr>
                <a:t>非常に早い下降</a:t>
              </a:r>
              <a:endParaRPr lang="en-US" altLang="ja-JP" sz="969" dirty="0">
                <a:solidFill>
                  <a:srgbClr val="0070C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22" name="直線コネクタ 21"/>
            <p:cNvCxnSpPr/>
            <p:nvPr/>
          </p:nvCxnSpPr>
          <p:spPr>
            <a:xfrm>
              <a:off x="10065568" y="75902"/>
              <a:ext cx="216024"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10281592" y="-62598"/>
              <a:ext cx="990658" cy="261599"/>
            </a:xfrm>
            <a:prstGeom prst="rect">
              <a:avLst/>
            </a:prstGeom>
            <a:noFill/>
          </p:spPr>
          <p:txBody>
            <a:bodyPr wrap="square" rtlCol="0">
              <a:spAutoFit/>
            </a:bodyPr>
            <a:lstStyle/>
            <a:p>
              <a:r>
                <a:rPr lang="ja-JP" altLang="en-US" sz="969"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補修上昇</a:t>
              </a:r>
              <a:endParaRPr lang="en-US" altLang="ja-JP" sz="969"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正方形/長方形 24"/>
            <p:cNvSpPr/>
            <p:nvPr/>
          </p:nvSpPr>
          <p:spPr>
            <a:xfrm>
              <a:off x="9904098" y="-228249"/>
              <a:ext cx="1368152" cy="284731"/>
            </a:xfrm>
            <a:prstGeom prst="rect">
              <a:avLst/>
            </a:prstGeom>
            <a:noFill/>
          </p:spPr>
          <p:txBody>
            <a:bodyPr wrap="square" rtlCol="0">
              <a:spAutoFit/>
            </a:bodyPr>
            <a:lstStyle/>
            <a:p>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グラフの色分け</a:t>
              </a:r>
              <a:endPar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27" name="直線コネクタ 26"/>
            <p:cNvCxnSpPr/>
            <p:nvPr/>
          </p:nvCxnSpPr>
          <p:spPr>
            <a:xfrm>
              <a:off x="11272252" y="78487"/>
              <a:ext cx="2160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11488276" y="-60013"/>
              <a:ext cx="1224136" cy="261599"/>
            </a:xfrm>
            <a:prstGeom prst="rect">
              <a:avLst/>
            </a:prstGeom>
            <a:noFill/>
          </p:spPr>
          <p:txBody>
            <a:bodyPr wrap="square" rtlCol="0">
              <a:spAutoFit/>
            </a:bodyPr>
            <a:lstStyle/>
            <a:p>
              <a:r>
                <a:rPr lang="ja-JP" altLang="en-US" sz="969" dirty="0">
                  <a:latin typeface="HGSｺﾞｼｯｸM" panose="020B0600000000000000" pitchFamily="50" charset="-128"/>
                  <a:ea typeface="HGSｺﾞｼｯｸM" panose="020B0600000000000000" pitchFamily="50" charset="-128"/>
                  <a:cs typeface="Meiryo UI" panose="020B0604030504040204" pitchFamily="50" charset="-128"/>
                </a:rPr>
                <a:t>やや早い下降</a:t>
              </a:r>
              <a:endParaRPr lang="en-US" altLang="ja-JP" sz="969"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sp>
        <p:nvSpPr>
          <p:cNvPr id="30" name="正方形/長方形 29"/>
          <p:cNvSpPr/>
          <p:nvPr/>
        </p:nvSpPr>
        <p:spPr>
          <a:xfrm>
            <a:off x="783271" y="1463775"/>
            <a:ext cx="7909802" cy="376385"/>
          </a:xfrm>
          <a:prstGeom prst="rect">
            <a:avLst/>
          </a:prstGeom>
          <a:noFill/>
        </p:spPr>
        <p:txBody>
          <a:bodyPr wrap="square" rtlCol="0">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2-1</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床版</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sp>
        <p:nvSpPr>
          <p:cNvPr id="31"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将来の更新判定橋梁検討</a:t>
            </a:r>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疲労</a:t>
            </a:r>
            <a:r>
              <a:rPr lang="ja-JP" altLang="en-US" sz="2585" dirty="0">
                <a:latin typeface="HGSｺﾞｼｯｸM" panose="020B0600000000000000" pitchFamily="50" charset="-128"/>
                <a:ea typeface="HGSｺﾞｼｯｸM" panose="020B0600000000000000" pitchFamily="50" charset="-128"/>
              </a:rPr>
              <a:t>損傷状況の考察　</a:t>
            </a:r>
            <a:r>
              <a:rPr lang="en-US" altLang="ja-JP" sz="2585" dirty="0" smtClean="0">
                <a:latin typeface="HGSｺﾞｼｯｸM" panose="020B0600000000000000" pitchFamily="50" charset="-128"/>
                <a:ea typeface="HGSｺﾞｼｯｸM" panose="020B0600000000000000" pitchFamily="50" charset="-128"/>
              </a:rPr>
              <a:t>(4/9)</a:t>
            </a:r>
            <a:endParaRPr lang="en-US" altLang="ja-JP" sz="2585" dirty="0">
              <a:latin typeface="HGSｺﾞｼｯｸM" panose="020B0600000000000000" pitchFamily="50" charset="-128"/>
              <a:ea typeface="HGSｺﾞｼｯｸM" panose="020B0600000000000000" pitchFamily="50" charset="-128"/>
            </a:endParaRPr>
          </a:p>
        </p:txBody>
      </p:sp>
      <p:sp>
        <p:nvSpPr>
          <p:cNvPr id="2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3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4694593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グラフ 33"/>
          <p:cNvGraphicFramePr>
            <a:graphicFrameLocks/>
          </p:cNvGraphicFramePr>
          <p:nvPr>
            <p:extLst/>
          </p:nvPr>
        </p:nvGraphicFramePr>
        <p:xfrm>
          <a:off x="628442" y="2519231"/>
          <a:ext cx="7887117" cy="3548693"/>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6"/>
          <p:cNvSpPr/>
          <p:nvPr/>
        </p:nvSpPr>
        <p:spPr>
          <a:xfrm>
            <a:off x="1386415" y="1767825"/>
            <a:ext cx="7910048" cy="603883"/>
          </a:xfrm>
          <a:prstGeom prst="rect">
            <a:avLst/>
          </a:prstGeom>
          <a:noFill/>
        </p:spPr>
        <p:txBody>
          <a:bodyPr wrap="square" rtlCol="0">
            <a:spAutoFit/>
          </a:bodyPr>
          <a:lstStyle/>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対象橋梁の床版の健全度推移を以下に示す</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対象橋梁：抽出橋梁される可能性のある鋼橋かつ鋼板接着無し</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15" name="正方形/長方形 14"/>
          <p:cNvSpPr/>
          <p:nvPr/>
        </p:nvSpPr>
        <p:spPr>
          <a:xfrm>
            <a:off x="1647367" y="2336449"/>
            <a:ext cx="2924633" cy="319639"/>
          </a:xfrm>
          <a:prstGeom prst="rect">
            <a:avLst/>
          </a:prstGeom>
          <a:noFill/>
        </p:spPr>
        <p:txBody>
          <a:bodyPr wrap="square" rtlCol="0">
            <a:spAutoFit/>
          </a:bodyPr>
          <a:lstStyle/>
          <a:p>
            <a:pPr algn="ctr"/>
            <a:r>
              <a:rPr lang="ja-JP" altLang="en-US" sz="1477" b="1" dirty="0">
                <a:solidFill>
                  <a:srgbClr val="0070C0"/>
                </a:solidFill>
                <a:latin typeface="HGSｺﾞｼｯｸM" panose="020B0600000000000000" pitchFamily="50" charset="-128"/>
                <a:ea typeface="HGSｺﾞｼｯｸM" panose="020B0600000000000000" pitchFamily="50" charset="-128"/>
                <a:cs typeface="Meiryo UI" panose="020B0604030504040204" pitchFamily="50" charset="-128"/>
              </a:rPr>
              <a:t>非常に速い下降</a:t>
            </a:r>
            <a:r>
              <a:rPr lang="en-US" altLang="ja-JP" sz="1477" b="1" dirty="0">
                <a:solidFill>
                  <a:srgbClr val="0070C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77" b="1" dirty="0">
                <a:solidFill>
                  <a:srgbClr val="0070C0"/>
                </a:solidFill>
                <a:latin typeface="HGSｺﾞｼｯｸM" panose="020B0600000000000000" pitchFamily="50" charset="-128"/>
                <a:ea typeface="HGSｺﾞｼｯｸM" panose="020B0600000000000000" pitchFamily="50" charset="-128"/>
                <a:cs typeface="Meiryo UI" panose="020B0604030504040204" pitchFamily="50" charset="-128"/>
              </a:rPr>
              <a:t>７橋</a:t>
            </a:r>
            <a:r>
              <a:rPr lang="en-US" altLang="ja-JP" sz="1477" b="1" dirty="0">
                <a:solidFill>
                  <a:srgbClr val="0070C0"/>
                </a:solidFill>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21" name="正方形/長方形 20"/>
          <p:cNvSpPr/>
          <p:nvPr/>
        </p:nvSpPr>
        <p:spPr>
          <a:xfrm rot="16200000">
            <a:off x="-12738" y="3678325"/>
            <a:ext cx="1044498" cy="319639"/>
          </a:xfrm>
          <a:prstGeom prst="rect">
            <a:avLst/>
          </a:prstGeom>
          <a:noFill/>
        </p:spPr>
        <p:txBody>
          <a:bodyPr wrap="square" rtlCol="0">
            <a:spAutoFit/>
          </a:bodyPr>
          <a:lstStyle/>
          <a:p>
            <a:pPr algn="ct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健全度</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正方形/長方形 23"/>
          <p:cNvSpPr/>
          <p:nvPr/>
        </p:nvSpPr>
        <p:spPr>
          <a:xfrm>
            <a:off x="1182085" y="5755413"/>
            <a:ext cx="2924633" cy="319639"/>
          </a:xfrm>
          <a:prstGeom prst="rect">
            <a:avLst/>
          </a:prstGeom>
          <a:noFill/>
        </p:spPr>
        <p:txBody>
          <a:bodyPr wrap="square" rtlCol="0">
            <a:spAutoFit/>
          </a:bodyPr>
          <a:lstStyle/>
          <a:p>
            <a:pPr algn="ct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経過年</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5" name="グループ化 4"/>
          <p:cNvGrpSpPr/>
          <p:nvPr/>
        </p:nvGrpSpPr>
        <p:grpSpPr>
          <a:xfrm>
            <a:off x="5303158" y="2564904"/>
            <a:ext cx="2592290" cy="765233"/>
            <a:chOff x="9904098" y="-243408"/>
            <a:chExt cx="2808314" cy="829002"/>
          </a:xfrm>
        </p:grpSpPr>
        <p:sp>
          <p:nvSpPr>
            <p:cNvPr id="2" name="正方形/長方形 1"/>
            <p:cNvSpPr/>
            <p:nvPr/>
          </p:nvSpPr>
          <p:spPr>
            <a:xfrm>
              <a:off x="9904098" y="-243408"/>
              <a:ext cx="2808314" cy="82900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4" name="直線コネクタ 3"/>
            <p:cNvCxnSpPr/>
            <p:nvPr/>
          </p:nvCxnSpPr>
          <p:spPr>
            <a:xfrm>
              <a:off x="10065568" y="272948"/>
              <a:ext cx="21602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10281592" y="134448"/>
              <a:ext cx="1224136" cy="261599"/>
            </a:xfrm>
            <a:prstGeom prst="rect">
              <a:avLst/>
            </a:prstGeom>
            <a:noFill/>
          </p:spPr>
          <p:txBody>
            <a:bodyPr wrap="square" rtlCol="0">
              <a:spAutoFit/>
            </a:bodyPr>
            <a:lstStyle/>
            <a:p>
              <a:r>
                <a:rPr lang="ja-JP" altLang="en-US" sz="969" dirty="0">
                  <a:solidFill>
                    <a:srgbClr val="FFC000"/>
                  </a:solidFill>
                  <a:latin typeface="HGSｺﾞｼｯｸM" panose="020B0600000000000000" pitchFamily="50" charset="-128"/>
                  <a:ea typeface="HGSｺﾞｼｯｸM" panose="020B0600000000000000" pitchFamily="50" charset="-128"/>
                  <a:cs typeface="Meiryo UI" panose="020B0604030504040204" pitchFamily="50" charset="-128"/>
                </a:rPr>
                <a:t>ほぼ進展無し</a:t>
              </a:r>
              <a:endParaRPr lang="en-US" altLang="ja-JP" sz="969" dirty="0">
                <a:solidFill>
                  <a:srgbClr val="FFC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16" name="直線コネクタ 15"/>
            <p:cNvCxnSpPr/>
            <p:nvPr/>
          </p:nvCxnSpPr>
          <p:spPr>
            <a:xfrm>
              <a:off x="10065568" y="462484"/>
              <a:ext cx="21602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10281592" y="323984"/>
              <a:ext cx="1206682" cy="261599"/>
            </a:xfrm>
            <a:prstGeom prst="rect">
              <a:avLst/>
            </a:prstGeom>
            <a:noFill/>
          </p:spPr>
          <p:txBody>
            <a:bodyPr wrap="square" rtlCol="0">
              <a:spAutoFit/>
            </a:bodyPr>
            <a:lstStyle/>
            <a:p>
              <a:r>
                <a:rPr lang="ja-JP" altLang="en-US" sz="969"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rPr>
                <a:t>やや遅い下降</a:t>
              </a:r>
              <a:endParaRPr lang="en-US" altLang="ja-JP" sz="969" dirty="0">
                <a:solidFill>
                  <a:srgbClr val="00B05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19" name="直線コネクタ 18"/>
            <p:cNvCxnSpPr/>
            <p:nvPr/>
          </p:nvCxnSpPr>
          <p:spPr>
            <a:xfrm>
              <a:off x="11272252" y="274259"/>
              <a:ext cx="21602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11488276" y="135758"/>
              <a:ext cx="1224136" cy="261599"/>
            </a:xfrm>
            <a:prstGeom prst="rect">
              <a:avLst/>
            </a:prstGeom>
            <a:noFill/>
          </p:spPr>
          <p:txBody>
            <a:bodyPr wrap="square" rtlCol="0">
              <a:spAutoFit/>
            </a:bodyPr>
            <a:lstStyle/>
            <a:p>
              <a:r>
                <a:rPr lang="ja-JP" altLang="en-US" sz="969" dirty="0">
                  <a:solidFill>
                    <a:srgbClr val="0070C0"/>
                  </a:solidFill>
                  <a:latin typeface="HGSｺﾞｼｯｸM" panose="020B0600000000000000" pitchFamily="50" charset="-128"/>
                  <a:ea typeface="HGSｺﾞｼｯｸM" panose="020B0600000000000000" pitchFamily="50" charset="-128"/>
                  <a:cs typeface="Meiryo UI" panose="020B0604030504040204" pitchFamily="50" charset="-128"/>
                </a:rPr>
                <a:t>非常に早い下降</a:t>
              </a:r>
              <a:endParaRPr lang="en-US" altLang="ja-JP" sz="969" dirty="0">
                <a:solidFill>
                  <a:srgbClr val="0070C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22" name="直線コネクタ 21"/>
            <p:cNvCxnSpPr/>
            <p:nvPr/>
          </p:nvCxnSpPr>
          <p:spPr>
            <a:xfrm>
              <a:off x="10065568" y="75902"/>
              <a:ext cx="216024"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10281592" y="-62598"/>
              <a:ext cx="990658" cy="261599"/>
            </a:xfrm>
            <a:prstGeom prst="rect">
              <a:avLst/>
            </a:prstGeom>
            <a:noFill/>
          </p:spPr>
          <p:txBody>
            <a:bodyPr wrap="square" rtlCol="0">
              <a:spAutoFit/>
            </a:bodyPr>
            <a:lstStyle/>
            <a:p>
              <a:r>
                <a:rPr lang="ja-JP" altLang="en-US" sz="969"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補修上昇</a:t>
              </a:r>
              <a:endParaRPr lang="en-US" altLang="ja-JP" sz="969"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正方形/長方形 24"/>
            <p:cNvSpPr/>
            <p:nvPr/>
          </p:nvSpPr>
          <p:spPr>
            <a:xfrm>
              <a:off x="9904098" y="-228249"/>
              <a:ext cx="1368152" cy="284731"/>
            </a:xfrm>
            <a:prstGeom prst="rect">
              <a:avLst/>
            </a:prstGeom>
            <a:noFill/>
          </p:spPr>
          <p:txBody>
            <a:bodyPr wrap="square" rtlCol="0">
              <a:spAutoFit/>
            </a:bodyPr>
            <a:lstStyle/>
            <a:p>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グラフの色分け</a:t>
              </a:r>
              <a:endPar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27" name="直線コネクタ 26"/>
            <p:cNvCxnSpPr/>
            <p:nvPr/>
          </p:nvCxnSpPr>
          <p:spPr>
            <a:xfrm>
              <a:off x="11272252" y="78487"/>
              <a:ext cx="2160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11488276" y="-60013"/>
              <a:ext cx="1224136" cy="261599"/>
            </a:xfrm>
            <a:prstGeom prst="rect">
              <a:avLst/>
            </a:prstGeom>
            <a:noFill/>
          </p:spPr>
          <p:txBody>
            <a:bodyPr wrap="square" rtlCol="0">
              <a:spAutoFit/>
            </a:bodyPr>
            <a:lstStyle/>
            <a:p>
              <a:r>
                <a:rPr lang="ja-JP" altLang="en-US" sz="969" dirty="0">
                  <a:latin typeface="HGSｺﾞｼｯｸM" panose="020B0600000000000000" pitchFamily="50" charset="-128"/>
                  <a:ea typeface="HGSｺﾞｼｯｸM" panose="020B0600000000000000" pitchFamily="50" charset="-128"/>
                  <a:cs typeface="Meiryo UI" panose="020B0604030504040204" pitchFamily="50" charset="-128"/>
                </a:rPr>
                <a:t>やや早い下降</a:t>
              </a:r>
              <a:endParaRPr lang="en-US" altLang="ja-JP" sz="969"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sp>
        <p:nvSpPr>
          <p:cNvPr id="30" name="正方形/長方形 29"/>
          <p:cNvSpPr/>
          <p:nvPr/>
        </p:nvSpPr>
        <p:spPr>
          <a:xfrm>
            <a:off x="783271" y="1463775"/>
            <a:ext cx="7909802" cy="376385"/>
          </a:xfrm>
          <a:prstGeom prst="rect">
            <a:avLst/>
          </a:prstGeom>
          <a:noFill/>
        </p:spPr>
        <p:txBody>
          <a:bodyPr wrap="square" rtlCol="0">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2-1</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床版</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5" name="正方形/長方形 34"/>
          <p:cNvSpPr/>
          <p:nvPr/>
        </p:nvSpPr>
        <p:spPr>
          <a:xfrm>
            <a:off x="3577794" y="3184712"/>
            <a:ext cx="1378680" cy="660630"/>
          </a:xfrm>
          <a:prstGeom prst="rect">
            <a:avLst/>
          </a:prstGeom>
          <a:noFill/>
        </p:spPr>
        <p:txBody>
          <a:bodyPr wrap="square" rtlCol="0">
            <a:spAutoFit/>
          </a:bodyPr>
          <a:lstStyle/>
          <a:p>
            <a:pPr algn="ct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大阪府の平均的な劣化曲線</a:t>
            </a:r>
            <a:endPar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en-US" altLang="ja-JP" sz="1477" b="1"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477" b="1" dirty="0">
                <a:latin typeface="HGSｺﾞｼｯｸM" panose="020B0600000000000000" pitchFamily="50" charset="-128"/>
                <a:ea typeface="HGSｺﾞｼｯｸM" panose="020B0600000000000000" pitchFamily="50" charset="-128"/>
                <a:cs typeface="Meiryo UI" panose="020B0604030504040204" pitchFamily="50" charset="-128"/>
              </a:rPr>
              <a:t>年</a:t>
            </a:r>
            <a:endParaRPr lang="en-US" altLang="ja-JP" sz="1477"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sp>
        <p:nvSpPr>
          <p:cNvPr id="31"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将来の更新判定橋梁検討</a:t>
            </a:r>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疲労</a:t>
            </a:r>
            <a:r>
              <a:rPr lang="ja-JP" altLang="en-US" sz="2585" dirty="0">
                <a:latin typeface="HGSｺﾞｼｯｸM" panose="020B0600000000000000" pitchFamily="50" charset="-128"/>
                <a:ea typeface="HGSｺﾞｼｯｸM" panose="020B0600000000000000" pitchFamily="50" charset="-128"/>
              </a:rPr>
              <a:t>損傷状況の考察　</a:t>
            </a:r>
            <a:r>
              <a:rPr lang="en-US" altLang="ja-JP" sz="2585" dirty="0" smtClean="0">
                <a:latin typeface="HGSｺﾞｼｯｸM" panose="020B0600000000000000" pitchFamily="50" charset="-128"/>
                <a:ea typeface="HGSｺﾞｼｯｸM" panose="020B0600000000000000" pitchFamily="50" charset="-128"/>
              </a:rPr>
              <a:t>(5/9)</a:t>
            </a:r>
            <a:endParaRPr lang="en-US" altLang="ja-JP" sz="2585" dirty="0">
              <a:latin typeface="HGSｺﾞｼｯｸM" panose="020B0600000000000000" pitchFamily="50" charset="-128"/>
              <a:ea typeface="HGSｺﾞｼｯｸM" panose="020B0600000000000000" pitchFamily="50" charset="-128"/>
            </a:endParaRPr>
          </a:p>
        </p:txBody>
      </p:sp>
      <p:sp>
        <p:nvSpPr>
          <p:cNvPr id="2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26"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351821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5896420" y="2431966"/>
            <a:ext cx="403771" cy="638031"/>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 name="正方形/長方形 6"/>
          <p:cNvSpPr/>
          <p:nvPr/>
        </p:nvSpPr>
        <p:spPr>
          <a:xfrm>
            <a:off x="783271" y="1463775"/>
            <a:ext cx="7909802" cy="376385"/>
          </a:xfrm>
          <a:prstGeom prst="rect">
            <a:avLst/>
          </a:prstGeom>
          <a:noFill/>
        </p:spPr>
        <p:txBody>
          <a:bodyPr wrap="square" rtlCol="0">
            <a:spAutoFit/>
          </a:bodyPr>
          <a:lstStyle/>
          <a:p>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2-1</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床版</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正方形/長方形 7"/>
          <p:cNvSpPr/>
          <p:nvPr/>
        </p:nvSpPr>
        <p:spPr>
          <a:xfrm>
            <a:off x="298892" y="1805515"/>
            <a:ext cx="6134238" cy="376385"/>
          </a:xfrm>
          <a:prstGeom prst="rect">
            <a:avLst/>
          </a:prstGeom>
          <a:noFill/>
        </p:spPr>
        <p:txBody>
          <a:bodyPr wrap="square" rtlCol="0">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ja-JP" sz="1846" dirty="0"/>
              <a:t>劣化パラメータの考察</a:t>
            </a: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graphicFrame>
        <p:nvGraphicFramePr>
          <p:cNvPr id="16" name="表 15"/>
          <p:cNvGraphicFramePr>
            <a:graphicFrameLocks noGrp="1"/>
          </p:cNvGraphicFramePr>
          <p:nvPr>
            <p:extLst/>
          </p:nvPr>
        </p:nvGraphicFramePr>
        <p:xfrm>
          <a:off x="3574967" y="1900215"/>
          <a:ext cx="5336614" cy="3916784"/>
        </p:xfrm>
        <a:graphic>
          <a:graphicData uri="http://schemas.openxmlformats.org/drawingml/2006/table">
            <a:tbl>
              <a:tblPr/>
              <a:tblGrid>
                <a:gridCol w="997034">
                  <a:extLst>
                    <a:ext uri="{9D8B030D-6E8A-4147-A177-3AD203B41FA5}">
                      <a16:colId xmlns:a16="http://schemas.microsoft.com/office/drawing/2014/main" xmlns="" val="20000"/>
                    </a:ext>
                  </a:extLst>
                </a:gridCol>
                <a:gridCol w="360533">
                  <a:extLst>
                    <a:ext uri="{9D8B030D-6E8A-4147-A177-3AD203B41FA5}">
                      <a16:colId xmlns:a16="http://schemas.microsoft.com/office/drawing/2014/main" xmlns="" val="20001"/>
                    </a:ext>
                  </a:extLst>
                </a:gridCol>
                <a:gridCol w="570032">
                  <a:extLst>
                    <a:ext uri="{9D8B030D-6E8A-4147-A177-3AD203B41FA5}">
                      <a16:colId xmlns:a16="http://schemas.microsoft.com/office/drawing/2014/main" xmlns="" val="20002"/>
                    </a:ext>
                  </a:extLst>
                </a:gridCol>
                <a:gridCol w="398814">
                  <a:extLst>
                    <a:ext uri="{9D8B030D-6E8A-4147-A177-3AD203B41FA5}">
                      <a16:colId xmlns:a16="http://schemas.microsoft.com/office/drawing/2014/main" xmlns="" val="20003"/>
                    </a:ext>
                  </a:extLst>
                </a:gridCol>
                <a:gridCol w="398814">
                  <a:extLst>
                    <a:ext uri="{9D8B030D-6E8A-4147-A177-3AD203B41FA5}">
                      <a16:colId xmlns:a16="http://schemas.microsoft.com/office/drawing/2014/main" xmlns="" val="20004"/>
                    </a:ext>
                  </a:extLst>
                </a:gridCol>
                <a:gridCol w="391741">
                  <a:extLst>
                    <a:ext uri="{9D8B030D-6E8A-4147-A177-3AD203B41FA5}">
                      <a16:colId xmlns:a16="http://schemas.microsoft.com/office/drawing/2014/main" xmlns="" val="20005"/>
                    </a:ext>
                  </a:extLst>
                </a:gridCol>
                <a:gridCol w="391741">
                  <a:extLst>
                    <a:ext uri="{9D8B030D-6E8A-4147-A177-3AD203B41FA5}">
                      <a16:colId xmlns:a16="http://schemas.microsoft.com/office/drawing/2014/main" xmlns="" val="20006"/>
                    </a:ext>
                  </a:extLst>
                </a:gridCol>
                <a:gridCol w="391741">
                  <a:extLst>
                    <a:ext uri="{9D8B030D-6E8A-4147-A177-3AD203B41FA5}">
                      <a16:colId xmlns:a16="http://schemas.microsoft.com/office/drawing/2014/main" xmlns="" val="20007"/>
                    </a:ext>
                  </a:extLst>
                </a:gridCol>
                <a:gridCol w="500157">
                  <a:extLst>
                    <a:ext uri="{9D8B030D-6E8A-4147-A177-3AD203B41FA5}">
                      <a16:colId xmlns:a16="http://schemas.microsoft.com/office/drawing/2014/main" xmlns="" val="20008"/>
                    </a:ext>
                  </a:extLst>
                </a:gridCol>
                <a:gridCol w="936007">
                  <a:extLst>
                    <a:ext uri="{9D8B030D-6E8A-4147-A177-3AD203B41FA5}">
                      <a16:colId xmlns:a16="http://schemas.microsoft.com/office/drawing/2014/main" xmlns="" val="20009"/>
                    </a:ext>
                  </a:extLst>
                </a:gridCol>
              </a:tblGrid>
              <a:tr h="272150">
                <a:tc row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橋梁名称　</a:t>
                      </a:r>
                    </a:p>
                  </a:txBody>
                  <a:tcPr marL="3546" marR="3546" marT="3546"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rowSpan="2">
                  <a:txBody>
                    <a:bodyPr/>
                    <a:lstStyle/>
                    <a:p>
                      <a:pPr algn="ctr" fontAlgn="ctr"/>
                      <a:r>
                        <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施工</a:t>
                      </a:r>
                      <a:endParaRPr lang="en-US" altLang="zh-TW"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年次</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rowSpan="2">
                  <a:txBody>
                    <a:bodyPr/>
                    <a:lstStyle/>
                    <a:p>
                      <a:pPr algn="ctr" fontAlgn="ctr"/>
                      <a:r>
                        <a:rPr lang="ja-JP" altLang="en-US" sz="800" b="0" i="0" u="none" strike="noStrike" dirty="0">
                          <a:solidFill>
                            <a:srgbClr val="FF0000"/>
                          </a:solidFill>
                          <a:effectLst/>
                          <a:latin typeface="ＭＳ Ｐゴシック" panose="020B0600070205080204" pitchFamily="50" charset="-128"/>
                          <a:ea typeface="ＭＳ Ｐゴシック" panose="020B0600070205080204" pitchFamily="50" charset="-128"/>
                        </a:rPr>
                        <a:t>適用示方書</a:t>
                      </a:r>
                      <a:endParaRPr lang="zh-TW" altLang="en-US"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大型車交通量</a:t>
                      </a:r>
                      <a:br>
                        <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（台</a:t>
                      </a:r>
                      <a:r>
                        <a:rPr lang="en-US" altLang="zh-TW"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日）</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3">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床版支間</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劣化速度</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extLst>
                  <a:ext uri="{0D108BD9-81ED-4DB2-BD59-A6C34878D82A}">
                    <a16:rowId xmlns:a16="http://schemas.microsoft.com/office/drawing/2014/main" xmlns="" val="10000"/>
                  </a:ext>
                </a:extLst>
              </a:tr>
              <a:tr h="272150">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0CECE"/>
                    </a:solidFill>
                  </a:tcPr>
                </a:tc>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v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路線</a:t>
                      </a:r>
                      <a:b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あたり</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800" b="0" i="0" u="none" strike="noStrike" dirty="0">
                          <a:solidFill>
                            <a:srgbClr val="FF0000"/>
                          </a:solidFill>
                          <a:effectLst/>
                          <a:latin typeface="ＭＳ Ｐゴシック" panose="020B0600070205080204" pitchFamily="50" charset="-128"/>
                          <a:ea typeface="ＭＳ Ｐゴシック" panose="020B0600070205080204" pitchFamily="50" charset="-128"/>
                        </a:rPr>
                        <a:t>一方向</a:t>
                      </a:r>
                      <a:br>
                        <a:rPr lang="ja-JP" altLang="en-US" sz="800" b="0" i="0" u="none" strike="noStrike" dirty="0">
                          <a:solidFill>
                            <a:srgbClr val="FF0000"/>
                          </a:solidFill>
                          <a:effectLst/>
                          <a:latin typeface="ＭＳ Ｐゴシック" panose="020B0600070205080204" pitchFamily="50" charset="-128"/>
                          <a:ea typeface="ＭＳ Ｐゴシック" panose="020B0600070205080204" pitchFamily="50" charset="-128"/>
                        </a:rPr>
                      </a:br>
                      <a:r>
                        <a:rPr lang="ja-JP" altLang="en-US" sz="800" b="0" i="0" u="none" strike="noStrike" dirty="0">
                          <a:solidFill>
                            <a:srgbClr val="FF0000"/>
                          </a:solidFill>
                          <a:effectLst/>
                          <a:latin typeface="ＭＳ Ｐゴシック" panose="020B0600070205080204" pitchFamily="50" charset="-128"/>
                          <a:ea typeface="ＭＳ Ｐゴシック" panose="020B0600070205080204" pitchFamily="50" charset="-128"/>
                        </a:rPr>
                        <a:t>あたり</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800" b="0" i="0" u="none" strike="noStrike" dirty="0">
                          <a:solidFill>
                            <a:srgbClr val="FF0000"/>
                          </a:solidFill>
                          <a:effectLst/>
                          <a:latin typeface="ＭＳ Ｐゴシック" panose="020B0600070205080204" pitchFamily="50" charset="-128"/>
                          <a:ea typeface="ＭＳ Ｐゴシック" panose="020B0600070205080204" pitchFamily="50" charset="-128"/>
                        </a:rPr>
                        <a:t>中央</a:t>
                      </a:r>
                      <a:endPar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a:solidFill>
                            <a:srgbClr val="FF0000"/>
                          </a:solidFill>
                          <a:effectLst/>
                          <a:latin typeface="ＭＳ Ｐゴシック" panose="020B0600070205080204" pitchFamily="50" charset="-128"/>
                          <a:ea typeface="ＭＳ Ｐゴシック" panose="020B0600070205080204" pitchFamily="50" charset="-128"/>
                        </a:rPr>
                        <a:t>支間</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縦桁</a:t>
                      </a:r>
                      <a:b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補強後</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張出</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支間</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劣化速度</a:t>
                      </a:r>
                      <a:b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傾き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グループ分け</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xmlns="" val="10001"/>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上島橋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S7</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大正</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15</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細則</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2339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1170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2.7</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0.7</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0.000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ほぼ進展無し</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xmlns="" val="10002"/>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三</a:t>
                      </a:r>
                      <a:r>
                        <a:rPr lang="ja-JP" altLang="en-US" sz="800" b="0" i="0" u="none" strike="noStrike" dirty="0" err="1">
                          <a:solidFill>
                            <a:schemeClr val="tx1"/>
                          </a:solidFill>
                          <a:effectLst/>
                          <a:latin typeface="ＭＳ Ｐゴシック" panose="020B0600070205080204" pitchFamily="50" charset="-128"/>
                          <a:ea typeface="ＭＳ Ｐゴシック" panose="020B0600070205080204" pitchFamily="50" charset="-128"/>
                        </a:rPr>
                        <a:t>ッ</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島大橋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S12</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3072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1536</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1</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0.65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0.225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ほぼ進展無し</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xmlns="" val="10003"/>
                  </a:ext>
                </a:extLst>
              </a:tr>
              <a:tr h="262011">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磐手橋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S41</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昭和</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31</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道示</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3834</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1917</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1.025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2.794</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ほぼ進展無し</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xmlns="" val="10004"/>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新天野川橋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S48</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5">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昭和</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39</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道示</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4970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2485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1.6</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-0.786</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やや遅い下降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10005"/>
                  </a:ext>
                </a:extLst>
              </a:tr>
              <a:tr h="182969">
                <a:tc>
                  <a:txBody>
                    <a:bodyPr/>
                    <a:lstStyle/>
                    <a:p>
                      <a:pPr algn="l" fontAlgn="ctr"/>
                      <a:r>
                        <a:rPr lang="zh-TW"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豊島橋（西行）</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S45</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7336</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3668</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0.5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-1.125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10006"/>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池田</a:t>
                      </a:r>
                      <a:r>
                        <a:rPr 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ＩＣ５</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号橋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S45</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7470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3735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3.075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1.54</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-4.015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非常に早い下降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07"/>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池田</a:t>
                      </a:r>
                      <a:r>
                        <a:rPr 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IC3</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号橋</a:t>
                      </a: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西行</a:t>
                      </a: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S45</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7660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3830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0.5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-0.982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やや遅い下降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10008"/>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池田</a:t>
                      </a:r>
                      <a:r>
                        <a:rPr 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IC7</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号橋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S45</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7660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3830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-0.773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やや遅い下降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10009"/>
                  </a:ext>
                </a:extLst>
              </a:tr>
              <a:tr h="182969">
                <a:tc>
                  <a:txBody>
                    <a:bodyPr/>
                    <a:lstStyle/>
                    <a:p>
                      <a:pPr algn="l" fontAlgn="ctr"/>
                      <a:r>
                        <a:rPr lang="zh-TW"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池田</a:t>
                      </a:r>
                      <a:r>
                        <a:rPr lang="en-US" altLang="zh-TW" sz="800" b="0" i="0" u="none" strike="noStrike" dirty="0">
                          <a:solidFill>
                            <a:schemeClr val="tx1"/>
                          </a:solidFill>
                          <a:effectLst/>
                          <a:latin typeface="ＭＳ Ｐゴシック" panose="020B0600070205080204" pitchFamily="50" charset="-128"/>
                          <a:ea typeface="ＭＳ Ｐゴシック" panose="020B0600070205080204" pitchFamily="50" charset="-128"/>
                        </a:rPr>
                        <a:t>IC3</a:t>
                      </a:r>
                      <a:r>
                        <a:rPr lang="zh-TW"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号橋</a:t>
                      </a:r>
                      <a:r>
                        <a:rPr lang="en-US" altLang="zh-TW" sz="8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zh-TW"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東行</a:t>
                      </a:r>
                      <a:r>
                        <a:rPr lang="en-US" altLang="zh-TW" sz="8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S45</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7660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3830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1.65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0.95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-1.481</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10010"/>
                  </a:ext>
                </a:extLst>
              </a:tr>
              <a:tr h="182969">
                <a:tc>
                  <a:txBody>
                    <a:bodyPr/>
                    <a:lstStyle/>
                    <a:p>
                      <a:pPr algn="l" fontAlgn="ctr"/>
                      <a:r>
                        <a:rPr lang="zh-TW"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猪名川大橋（東行）</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S45</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8705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4353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-1.569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10011"/>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猪名川大橋（西行）</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S45</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8705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4353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-1.573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10012"/>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柱本高架橋</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chemeClr val="tx1"/>
                          </a:solidFill>
                          <a:effectLst/>
                          <a:latin typeface="ＭＳ Ｐゴシック" panose="020B0600070205080204" pitchFamily="50" charset="-128"/>
                          <a:ea typeface="ＭＳ Ｐゴシック" panose="020B0600070205080204" pitchFamily="50" charset="-128"/>
                        </a:rPr>
                        <a:t>ON</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ランプ）</a:t>
                      </a:r>
                      <a:endPar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S48</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8850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4425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0.95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-1.346</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10013"/>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高石大橋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S41</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9352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4676</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1.8</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1.8</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1.65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-2.692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非常に早い下降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14"/>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千里</a:t>
                      </a:r>
                      <a:r>
                        <a:rPr 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ＩＣ６</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号橋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S44</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13718</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6859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3.275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1.092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1.275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-2.699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非常に早い下降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15"/>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千里</a:t>
                      </a:r>
                      <a:r>
                        <a:rPr 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ＩＣ７</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号橋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S44</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13718</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6859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3.275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1.092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1.125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-0.923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やや遅い下降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10016"/>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千里</a:t>
                      </a:r>
                      <a:r>
                        <a:rPr 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ＩＣ３</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号橋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S44</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17359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8680</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3.45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1.15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0.975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-2.341</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非常に早い下降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17"/>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千里</a:t>
                      </a:r>
                      <a:r>
                        <a:rPr 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ＩＣ１</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号橋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S44</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18136</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9068</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a:solidFill>
                            <a:schemeClr val="tx1"/>
                          </a:solidFill>
                          <a:effectLst/>
                          <a:latin typeface="ＭＳ Ｐゴシック" panose="020B0600070205080204" pitchFamily="50" charset="-128"/>
                          <a:ea typeface="ＭＳ Ｐゴシック" panose="020B0600070205080204" pitchFamily="50" charset="-128"/>
                        </a:rPr>
                        <a:t>1.3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0.5</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-1.502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やや早い下降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10018"/>
                  </a:ext>
                </a:extLst>
              </a:tr>
              <a:tr h="182969">
                <a:tc>
                  <a:txBody>
                    <a:bodyPr/>
                    <a:lstStyle/>
                    <a:p>
                      <a:pPr algn="l" fontAlgn="ct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千里</a:t>
                      </a:r>
                      <a:r>
                        <a:rPr 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ＩＣ２</a:t>
                      </a:r>
                      <a:r>
                        <a:rPr lang="ja-JP" altLang="en-US" sz="800" b="0" i="0" u="none" strike="noStrike" dirty="0">
                          <a:solidFill>
                            <a:schemeClr val="tx1"/>
                          </a:solidFill>
                          <a:effectLst/>
                          <a:latin typeface="ＭＳ Ｐゴシック" panose="020B0600070205080204" pitchFamily="50" charset="-128"/>
                          <a:ea typeface="ＭＳ Ｐゴシック" panose="020B0600070205080204" pitchFamily="50" charset="-128"/>
                        </a:rPr>
                        <a:t>号橋</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S44</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18136</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9068</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3.9</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1.3</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0.7</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ＭＳ Ｐゴシック" panose="020B0600070205080204" pitchFamily="50" charset="-128"/>
                          <a:ea typeface="ＭＳ Ｐゴシック" panose="020B0600070205080204" pitchFamily="50" charset="-128"/>
                        </a:rPr>
                        <a:t>-2.782</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非常に早い下降</a:t>
                      </a:r>
                    </a:p>
                  </a:txBody>
                  <a:tcPr marL="3546" marR="3546" marT="35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19"/>
                  </a:ext>
                </a:extLst>
              </a:tr>
            </a:tbl>
          </a:graphicData>
        </a:graphic>
      </p:graphicFrame>
      <p:grpSp>
        <p:nvGrpSpPr>
          <p:cNvPr id="5" name="グループ化 4"/>
          <p:cNvGrpSpPr/>
          <p:nvPr/>
        </p:nvGrpSpPr>
        <p:grpSpPr>
          <a:xfrm>
            <a:off x="5379173" y="2560950"/>
            <a:ext cx="3561822" cy="3247789"/>
            <a:chOff x="5827438" y="2488612"/>
            <a:chExt cx="3858640" cy="3518438"/>
          </a:xfrm>
        </p:grpSpPr>
        <p:cxnSp>
          <p:nvCxnSpPr>
            <p:cNvPr id="18" name="直線コネクタ 17"/>
            <p:cNvCxnSpPr/>
            <p:nvPr/>
          </p:nvCxnSpPr>
          <p:spPr>
            <a:xfrm flipH="1">
              <a:off x="6393160" y="3043191"/>
              <a:ext cx="32929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6480488" y="2683150"/>
              <a:ext cx="0" cy="360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803247" y="2613684"/>
              <a:ext cx="485215" cy="338426"/>
            </a:xfrm>
            <a:prstGeom prst="rect">
              <a:avLst/>
            </a:prstGeom>
            <a:solidFill>
              <a:schemeClr val="bg1">
                <a:alpha val="50000"/>
              </a:schemeClr>
            </a:solidFill>
          </p:spPr>
          <p:txBody>
            <a:bodyPr wrap="square" lIns="0" tIns="0" rIns="0" bIns="0" rtlCol="0">
              <a:spAutoFit/>
            </a:bodyPr>
            <a:lstStyle/>
            <a:p>
              <a:pPr algn="ctr"/>
              <a:r>
                <a:rPr lang="en-US" altLang="ja-JP" sz="1015" dirty="0">
                  <a:solidFill>
                    <a:srgbClr val="FF0000"/>
                  </a:solidFill>
                </a:rPr>
                <a:t>2000</a:t>
              </a:r>
              <a:r>
                <a:rPr lang="ja-JP" altLang="en-US" sz="1015" dirty="0">
                  <a:solidFill>
                    <a:srgbClr val="FF0000"/>
                  </a:solidFill>
                </a:rPr>
                <a:t>台</a:t>
              </a:r>
              <a:endParaRPr lang="en-US" altLang="ja-JP" sz="1015" dirty="0">
                <a:solidFill>
                  <a:srgbClr val="FF0000"/>
                </a:solidFill>
              </a:endParaRPr>
            </a:p>
            <a:p>
              <a:pPr algn="ctr"/>
              <a:r>
                <a:rPr lang="ja-JP" altLang="en-US" sz="1015" dirty="0">
                  <a:solidFill>
                    <a:srgbClr val="FF0000"/>
                  </a:solidFill>
                </a:rPr>
                <a:t>未満</a:t>
              </a:r>
            </a:p>
          </p:txBody>
        </p:sp>
        <p:sp>
          <p:nvSpPr>
            <p:cNvPr id="30" name="テキスト ボックス 29"/>
            <p:cNvSpPr txBox="1"/>
            <p:nvPr/>
          </p:nvSpPr>
          <p:spPr>
            <a:xfrm>
              <a:off x="5827438" y="5635478"/>
              <a:ext cx="421706" cy="346276"/>
            </a:xfrm>
            <a:prstGeom prst="rect">
              <a:avLst/>
            </a:prstGeom>
            <a:noFill/>
          </p:spPr>
          <p:txBody>
            <a:bodyPr wrap="square" rtlCol="0">
              <a:spAutoFit/>
            </a:bodyPr>
            <a:lstStyle/>
            <a:p>
              <a:pPr algn="ctr"/>
              <a:r>
                <a:rPr lang="ja-JP" altLang="en-US" sz="1477" b="1" dirty="0"/>
                <a:t>多</a:t>
              </a:r>
            </a:p>
          </p:txBody>
        </p:sp>
        <p:sp>
          <p:nvSpPr>
            <p:cNvPr id="31" name="テキスト ボックス 30"/>
            <p:cNvSpPr txBox="1"/>
            <p:nvPr/>
          </p:nvSpPr>
          <p:spPr>
            <a:xfrm>
              <a:off x="5827438" y="2488612"/>
              <a:ext cx="421706" cy="346276"/>
            </a:xfrm>
            <a:prstGeom prst="rect">
              <a:avLst/>
            </a:prstGeom>
            <a:noFill/>
          </p:spPr>
          <p:txBody>
            <a:bodyPr wrap="square" rtlCol="0">
              <a:spAutoFit/>
            </a:bodyPr>
            <a:lstStyle/>
            <a:p>
              <a:pPr algn="ctr"/>
              <a:r>
                <a:rPr lang="ja-JP" altLang="en-US" sz="1477" b="1" dirty="0"/>
                <a:t>少</a:t>
              </a:r>
            </a:p>
          </p:txBody>
        </p:sp>
        <p:cxnSp>
          <p:nvCxnSpPr>
            <p:cNvPr id="33" name="直線矢印コネクタ 32"/>
            <p:cNvCxnSpPr>
              <a:stCxn id="31" idx="2"/>
              <a:endCxn id="30" idx="0"/>
            </p:cNvCxnSpPr>
            <p:nvPr/>
          </p:nvCxnSpPr>
          <p:spPr>
            <a:xfrm>
              <a:off x="6038291" y="2834888"/>
              <a:ext cx="0" cy="280059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6825207" y="4510293"/>
              <a:ext cx="1602564" cy="307723"/>
            </a:xfrm>
            <a:prstGeom prst="rect">
              <a:avLst/>
            </a:prstGeom>
            <a:solidFill>
              <a:schemeClr val="bg1">
                <a:alpha val="60000"/>
              </a:schemeClr>
            </a:solidFill>
          </p:spPr>
          <p:txBody>
            <a:bodyPr wrap="square" lIns="0" tIns="0" rIns="0" bIns="0" rtlCol="0">
              <a:spAutoFit/>
            </a:bodyPr>
            <a:lstStyle/>
            <a:p>
              <a:pPr algn="ctr"/>
              <a:r>
                <a:rPr lang="ja-JP" altLang="en-US" sz="923" dirty="0">
                  <a:solidFill>
                    <a:srgbClr val="FF0000"/>
                  </a:solidFill>
                </a:rPr>
                <a:t>支間中央の損傷は限定的損傷範囲は張出部が主体</a:t>
              </a:r>
            </a:p>
          </p:txBody>
        </p:sp>
        <p:sp>
          <p:nvSpPr>
            <p:cNvPr id="37" name="正方形/長方形 36"/>
            <p:cNvSpPr/>
            <p:nvPr/>
          </p:nvSpPr>
          <p:spPr>
            <a:xfrm>
              <a:off x="8625634" y="3447218"/>
              <a:ext cx="1028800"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8" name="正方形/長方形 37"/>
            <p:cNvSpPr/>
            <p:nvPr/>
          </p:nvSpPr>
          <p:spPr>
            <a:xfrm>
              <a:off x="8625634" y="4836219"/>
              <a:ext cx="1028800"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9" name="正方形/長方形 38"/>
            <p:cNvSpPr/>
            <p:nvPr/>
          </p:nvSpPr>
          <p:spPr>
            <a:xfrm>
              <a:off x="8625634" y="5041515"/>
              <a:ext cx="1028800"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0" name="正方形/長方形 39"/>
            <p:cNvSpPr/>
            <p:nvPr/>
          </p:nvSpPr>
          <p:spPr>
            <a:xfrm>
              <a:off x="8625634" y="5426738"/>
              <a:ext cx="1028800"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1" name="正方形/長方形 40"/>
            <p:cNvSpPr/>
            <p:nvPr/>
          </p:nvSpPr>
          <p:spPr>
            <a:xfrm>
              <a:off x="8625634" y="5830603"/>
              <a:ext cx="1028800"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2" name="正方形/長方形 41"/>
            <p:cNvSpPr/>
            <p:nvPr/>
          </p:nvSpPr>
          <p:spPr>
            <a:xfrm>
              <a:off x="6840215" y="3458270"/>
              <a:ext cx="417041"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3" name="正方形/長方形 42"/>
            <p:cNvSpPr/>
            <p:nvPr/>
          </p:nvSpPr>
          <p:spPr>
            <a:xfrm>
              <a:off x="6845885" y="4842449"/>
              <a:ext cx="411372" cy="16424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4" name="正方形/長方形 43"/>
            <p:cNvSpPr/>
            <p:nvPr/>
          </p:nvSpPr>
          <p:spPr>
            <a:xfrm>
              <a:off x="7680584" y="4836220"/>
              <a:ext cx="441449"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5" name="正方形/長方形 44"/>
            <p:cNvSpPr/>
            <p:nvPr/>
          </p:nvSpPr>
          <p:spPr>
            <a:xfrm>
              <a:off x="6842163" y="5050439"/>
              <a:ext cx="411372"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6" name="正方形/長方形 45"/>
            <p:cNvSpPr/>
            <p:nvPr/>
          </p:nvSpPr>
          <p:spPr>
            <a:xfrm>
              <a:off x="6842163" y="5246354"/>
              <a:ext cx="411372"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7" name="正方形/長方形 46"/>
            <p:cNvSpPr/>
            <p:nvPr/>
          </p:nvSpPr>
          <p:spPr>
            <a:xfrm>
              <a:off x="6842163" y="5442269"/>
              <a:ext cx="411372"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8" name="正方形/長方形 47"/>
            <p:cNvSpPr/>
            <p:nvPr/>
          </p:nvSpPr>
          <p:spPr>
            <a:xfrm>
              <a:off x="6838195" y="5842808"/>
              <a:ext cx="431502" cy="164242"/>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52" name="正方形/長方形 51"/>
          <p:cNvSpPr/>
          <p:nvPr/>
        </p:nvSpPr>
        <p:spPr>
          <a:xfrm>
            <a:off x="254594" y="2489205"/>
            <a:ext cx="3658826" cy="1995739"/>
          </a:xfrm>
          <a:prstGeom prst="rect">
            <a:avLst/>
          </a:prstGeom>
        </p:spPr>
        <p:txBody>
          <a:bodyPr wrap="square">
            <a:spAutoFit/>
          </a:bodyPr>
          <a:lstStyle/>
          <a:p>
            <a:pPr indent="123095" algn="just" fontAlgn="base">
              <a:spcBef>
                <a:spcPct val="0"/>
              </a:spcBef>
            </a:pPr>
            <a:r>
              <a:rPr lang="ja-JP"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大型車交通量</a:t>
            </a:r>
          </a:p>
          <a:p>
            <a:pPr indent="123095" algn="just" fontAlgn="base">
              <a:spcBef>
                <a:spcPct val="0"/>
              </a:spcBef>
            </a:pP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大型車交通量順に並べた結果</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①</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大型車交通量が増えるほど、劣化</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進展の早い床版が増える傾向</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　　②</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一方向あたり</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2000</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台未満の橋梁に</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おい</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て</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は、施工年代に関わらず、</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劣化の進展が遅い</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昭和初期の床版は</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問題が少ない</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※路線としても大型車交通量が少ない</a:t>
            </a:r>
          </a:p>
        </p:txBody>
      </p:sp>
      <p:sp>
        <p:nvSpPr>
          <p:cNvPr id="53" name="正方形/長方形 52"/>
          <p:cNvSpPr/>
          <p:nvPr/>
        </p:nvSpPr>
        <p:spPr>
          <a:xfrm>
            <a:off x="254594" y="4453818"/>
            <a:ext cx="3658826" cy="1399229"/>
          </a:xfrm>
          <a:prstGeom prst="rect">
            <a:avLst/>
          </a:prstGeom>
        </p:spPr>
        <p:txBody>
          <a:bodyPr wrap="square">
            <a:spAutoFit/>
          </a:bodyPr>
          <a:lstStyle/>
          <a:p>
            <a:pPr indent="123095" algn="just" fontAlgn="base">
              <a:spcBef>
                <a:spcPct val="0"/>
              </a:spcBef>
            </a:pPr>
            <a:r>
              <a:rPr lang="ja-JP"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床版支間</a:t>
            </a:r>
            <a:endPar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非常に早い下降を示す橋梁は、</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床版支間（縦桁補強以前）が</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ja-JP" sz="1292" dirty="0" err="1">
                <a:latin typeface="HGSｺﾞｼｯｸM" panose="020B0600000000000000" pitchFamily="50" charset="-128"/>
                <a:ea typeface="HGSｺﾞｼｯｸM" panose="020B0600000000000000" pitchFamily="50" charset="-128"/>
                <a:cs typeface="Meiryo UI" panose="020B0604030504040204" pitchFamily="50" charset="-128"/>
              </a:rPr>
              <a:t>ｍ</a:t>
            </a: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以上</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rPr>
              <a:t>となっている。</a:t>
            </a:r>
          </a:p>
          <a:p>
            <a:pPr indent="123095" algn="just" fontAlgn="base">
              <a:spcBef>
                <a:spcPct val="0"/>
              </a:spcBef>
            </a:pP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早期劣化となる橋梁は、</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123095" algn="just" fontAlgn="base">
              <a:spcBef>
                <a:spcPct val="0"/>
              </a:spcBef>
            </a:pP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床版支間長が</a:t>
            </a:r>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ja-JP" sz="1477" dirty="0" err="1">
                <a:latin typeface="HGSｺﾞｼｯｸM" panose="020B0600000000000000" pitchFamily="50" charset="-128"/>
                <a:ea typeface="HGSｺﾞｼｯｸM" panose="020B0600000000000000" pitchFamily="50" charset="-128"/>
                <a:cs typeface="Meiryo UI" panose="020B0604030504040204" pitchFamily="50" charset="-128"/>
              </a:rPr>
              <a:t>ｍ</a:t>
            </a:r>
            <a:r>
              <a:rPr lang="ja-JP" altLang="ja-JP" sz="1477" dirty="0">
                <a:latin typeface="HGSｺﾞｼｯｸM" panose="020B0600000000000000" pitchFamily="50" charset="-128"/>
                <a:ea typeface="HGSｺﾞｼｯｸM" panose="020B0600000000000000" pitchFamily="50" charset="-128"/>
                <a:cs typeface="Meiryo UI" panose="020B0604030504040204" pitchFamily="50" charset="-128"/>
              </a:rPr>
              <a:t>以上</a:t>
            </a:r>
          </a:p>
        </p:txBody>
      </p:sp>
      <p:sp>
        <p:nvSpPr>
          <p:cNvPr id="58" name="正方形/長方形 57"/>
          <p:cNvSpPr/>
          <p:nvPr/>
        </p:nvSpPr>
        <p:spPr>
          <a:xfrm>
            <a:off x="270297" y="2113727"/>
            <a:ext cx="3500426" cy="291170"/>
          </a:xfrm>
          <a:prstGeom prst="rect">
            <a:avLst/>
          </a:prstGeom>
        </p:spPr>
        <p:txBody>
          <a:bodyPr wrap="square">
            <a:spAutoFit/>
          </a:bodyPr>
          <a:lstStyle/>
          <a:p>
            <a:pPr indent="123095" algn="just" fontAlgn="base">
              <a:spcBef>
                <a:spcPct val="0"/>
              </a:spcBef>
            </a:pP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以下の</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点が劣化の主要因と考えられる。</a:t>
            </a:r>
            <a:endParaRPr lang="ja-JP"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sp>
        <p:nvSpPr>
          <p:cNvPr id="32"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将来の更新判定橋梁検討</a:t>
            </a:r>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疲労</a:t>
            </a:r>
            <a:r>
              <a:rPr lang="ja-JP" altLang="en-US" sz="2585" dirty="0">
                <a:latin typeface="HGSｺﾞｼｯｸM" panose="020B0600000000000000" pitchFamily="50" charset="-128"/>
                <a:ea typeface="HGSｺﾞｼｯｸM" panose="020B0600000000000000" pitchFamily="50" charset="-128"/>
              </a:rPr>
              <a:t>損傷状況の考察　</a:t>
            </a:r>
            <a:r>
              <a:rPr lang="en-US" altLang="ja-JP" sz="2585" dirty="0" smtClean="0">
                <a:latin typeface="HGSｺﾞｼｯｸM" panose="020B0600000000000000" pitchFamily="50" charset="-128"/>
                <a:ea typeface="HGSｺﾞｼｯｸM" panose="020B0600000000000000" pitchFamily="50" charset="-128"/>
              </a:rPr>
              <a:t>(6/9)</a:t>
            </a:r>
            <a:endParaRPr lang="en-US" altLang="ja-JP" sz="2585" dirty="0">
              <a:latin typeface="HGSｺﾞｼｯｸM" panose="020B0600000000000000" pitchFamily="50" charset="-128"/>
              <a:ea typeface="HGSｺﾞｼｯｸM" panose="020B0600000000000000" pitchFamily="50" charset="-128"/>
            </a:endParaRPr>
          </a:p>
        </p:txBody>
      </p:sp>
      <p:sp>
        <p:nvSpPr>
          <p:cNvPr id="34"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35"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261162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．更新事業の概要</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３）更新事業の考え方</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556792"/>
            <a:ext cx="8208912" cy="1938992"/>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耐用年数（</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年を想定）を迎えた橋梁は、計画的な更新が</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理想</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限られた建設投資</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の中で、多額の費用を要する橋梁更新を計画的に実施することは、現時点では困難</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当面の間、予防保全による長寿命化を推進し、更新は必要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最低限とし、</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インフラ整備に目途が付いた後に、計画的な更新に投資をシフト</a:t>
            </a:r>
            <a:endParaRPr lang="en-US" altLang="ja-JP"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14" name="下矢印 13"/>
          <p:cNvSpPr/>
          <p:nvPr/>
        </p:nvSpPr>
        <p:spPr>
          <a:xfrm>
            <a:off x="3725693" y="3555454"/>
            <a:ext cx="129614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115616" y="4093770"/>
            <a:ext cx="7588560" cy="707886"/>
          </a:xfrm>
          <a:prstGeom prst="rect">
            <a:avLst/>
          </a:prstGeom>
          <a:noFill/>
          <a:ln w="38100" cmpd="thinThick">
            <a:solidFill>
              <a:schemeClr val="tx1"/>
            </a:solidFill>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計画的更新においても、限られた予算内で既存施設を有効活用するため、対象</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橋梁の状況に応じた対策</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が前提</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1231912" y="4885858"/>
            <a:ext cx="7588560" cy="1261884"/>
          </a:xfrm>
          <a:prstGeom prst="rect">
            <a:avLst/>
          </a:prstGeom>
          <a:noFill/>
          <a:ln w="38100" cmpd="thinThick">
            <a:noFill/>
          </a:ln>
        </p:spPr>
        <p:txBody>
          <a:bodyPr wrap="square" rtlCol="0">
            <a:spAutoFit/>
          </a:bodyPr>
          <a:lstStyle/>
          <a:p>
            <a:pPr marL="266700" indent="-266700"/>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上下部工の撤去再構築、上部工架け替え に加え、橋梁床版の打ち替え等の部分更新を想定。</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534988" indent="-534988" defTabSz="773113">
              <a:tabLst>
                <a:tab pos="7173913" algn="l"/>
              </a:tabLst>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⇒投資計画（予算）の観点からは、</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部分更新に</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よる対策が必要な橋梁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の抽出の視点も重要</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8326328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783271" y="1463775"/>
            <a:ext cx="7909802" cy="916213"/>
          </a:xfrm>
          <a:prstGeom prst="rect">
            <a:avLst/>
          </a:prstGeom>
          <a:noFill/>
        </p:spPr>
        <p:txBody>
          <a:bodyPr wrap="square" rtlCol="0">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2</a:t>
            </a:r>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）鋼桁</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鋼橋</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(51</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中の疲労亀裂の発生する可能性がある橋梁について、</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　　以下の条件をもとに抽出</a:t>
            </a:r>
          </a:p>
        </p:txBody>
      </p:sp>
      <p:sp>
        <p:nvSpPr>
          <p:cNvPr id="2" name="正方形/長方形 1"/>
          <p:cNvSpPr/>
          <p:nvPr/>
        </p:nvSpPr>
        <p:spPr>
          <a:xfrm>
            <a:off x="317989" y="2555786"/>
            <a:ext cx="8508022" cy="3161186"/>
          </a:xfrm>
          <a:prstGeom prst="rect">
            <a:avLst/>
          </a:prstGeom>
        </p:spPr>
        <p:txBody>
          <a:bodyPr wrap="square">
            <a:spAutoFit/>
          </a:bodyPr>
          <a:lstStyle/>
          <a:p>
            <a:r>
              <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大型車交通量</a:t>
            </a:r>
            <a:r>
              <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2,000</a:t>
            </a:r>
            <a:r>
              <a:rPr lang="ja-JP" altLang="en-US"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台以上</a:t>
            </a:r>
            <a:r>
              <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台</a:t>
            </a:r>
            <a:r>
              <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日の橋梁</a:t>
            </a:r>
            <a:r>
              <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橋上に複数の車両が載る可能性があり、応力範囲が大きくなる。</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【S39</a:t>
            </a:r>
            <a:r>
              <a:rPr lang="ja-JP" altLang="en-US"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年道示適用橋梁</a:t>
            </a:r>
            <a:r>
              <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道示改定により、溶接継手および高強度の鋼材が採用された。</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新しい接合方法の実績不足により、溶接不良が懸念。</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また、高強度によるたわみの増加が懸念。</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道示の主な改訂内容</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　　①継手構造はリベット接合から溶接接合を採用　②使用鋼材として</a:t>
            </a:r>
            <a:r>
              <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rPr>
              <a:t>50</a:t>
            </a:r>
            <a:r>
              <a:rPr lang="ja-JP" altLang="en-US" sz="1292" dirty="0">
                <a:latin typeface="HGSｺﾞｼｯｸM" panose="020B0600000000000000" pitchFamily="50" charset="-128"/>
                <a:ea typeface="HGSｺﾞｼｯｸM" panose="020B0600000000000000" pitchFamily="50" charset="-128"/>
                <a:cs typeface="Meiryo UI" panose="020B0604030504040204" pitchFamily="50" charset="-128"/>
              </a:rPr>
              <a:t>キロ鋼が追加</a:t>
            </a:r>
            <a:endParaRPr lang="en-US" altLang="ja-JP" sz="1292"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未満の斜角を有する橋梁</a:t>
            </a:r>
            <a:r>
              <a:rPr lang="en-US" altLang="ja-JP" sz="1662"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亀裂損傷は、設計時のモデル化と実構造との違いによる二次応力が主要因と考えられる。</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対傾構や横桁の取り付け部、垂直補剛材下端の回し溶接部などに多発。斜角が小さい場合には、</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横桁のモーメントが増大することや主桁端部付近の応力分布が複雑となり、上記箇所のさらなる</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応力集中が懸念される。鋼道路橋設計便覧に記載の６０度未満とした。</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正方形/長方形 2"/>
          <p:cNvSpPr/>
          <p:nvPr/>
        </p:nvSpPr>
        <p:spPr>
          <a:xfrm>
            <a:off x="450927" y="2285113"/>
            <a:ext cx="1037463" cy="348109"/>
          </a:xfrm>
          <a:prstGeom prst="rect">
            <a:avLst/>
          </a:prstGeom>
        </p:spPr>
        <p:txBody>
          <a:bodyPr wrap="none">
            <a:spAutoFit/>
          </a:bodyPr>
          <a:lstStyle/>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抽出条件</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10" name="グループ化 9"/>
          <p:cNvGrpSpPr/>
          <p:nvPr/>
        </p:nvGrpSpPr>
        <p:grpSpPr>
          <a:xfrm>
            <a:off x="6167254" y="2372899"/>
            <a:ext cx="2524602" cy="2294810"/>
            <a:chOff x="10086541" y="4504021"/>
            <a:chExt cx="9474627" cy="8612236"/>
          </a:xfrm>
        </p:grpSpPr>
        <p:sp>
          <p:nvSpPr>
            <p:cNvPr id="11" name="円/楕円 10"/>
            <p:cNvSpPr/>
            <p:nvPr/>
          </p:nvSpPr>
          <p:spPr>
            <a:xfrm rot="17927017">
              <a:off x="10319645" y="4504021"/>
              <a:ext cx="5400441" cy="5400441"/>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15"/>
            </a:p>
          </p:txBody>
        </p:sp>
        <p:sp>
          <p:nvSpPr>
            <p:cNvPr id="12" name="円/楕円 11"/>
            <p:cNvSpPr/>
            <p:nvPr/>
          </p:nvSpPr>
          <p:spPr>
            <a:xfrm rot="17927017">
              <a:off x="12360704" y="7715817"/>
              <a:ext cx="5400440" cy="5400440"/>
            </a:xfrm>
            <a:prstGeom prst="ellipse">
              <a:avLst/>
            </a:prstGeom>
            <a:solidFill>
              <a:srgbClr val="CC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15"/>
            </a:p>
          </p:txBody>
        </p:sp>
        <p:sp>
          <p:nvSpPr>
            <p:cNvPr id="13" name="フリーフォーム 12"/>
            <p:cNvSpPr/>
            <p:nvPr/>
          </p:nvSpPr>
          <p:spPr>
            <a:xfrm rot="10610308">
              <a:off x="12369685" y="7889790"/>
              <a:ext cx="2536448" cy="1986061"/>
            </a:xfrm>
            <a:custGeom>
              <a:avLst/>
              <a:gdLst>
                <a:gd name="connsiteX0" fmla="*/ 2603500 w 2603500"/>
                <a:gd name="connsiteY0" fmla="*/ 107950 h 1955800"/>
                <a:gd name="connsiteX1" fmla="*/ 2451100 w 2603500"/>
                <a:gd name="connsiteY1" fmla="*/ 73025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3481 w 2603500"/>
                <a:gd name="connsiteY1" fmla="*/ 61119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8244 w 2603500"/>
                <a:gd name="connsiteY1" fmla="*/ 65881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8244 w 2603500"/>
                <a:gd name="connsiteY1" fmla="*/ 68263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8244 w 2603500"/>
                <a:gd name="connsiteY1" fmla="*/ 68263 h 1955800"/>
                <a:gd name="connsiteX2" fmla="*/ 2266950 w 2603500"/>
                <a:gd name="connsiteY2" fmla="*/ 28575 h 1955800"/>
                <a:gd name="connsiteX3" fmla="*/ 2059782 w 2603500"/>
                <a:gd name="connsiteY3" fmla="*/ 5556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8890 h 1956740"/>
                <a:gd name="connsiteX1" fmla="*/ 2458244 w 2603500"/>
                <a:gd name="connsiteY1" fmla="*/ 69203 h 1956740"/>
                <a:gd name="connsiteX2" fmla="*/ 2266950 w 2603500"/>
                <a:gd name="connsiteY2" fmla="*/ 29515 h 1956740"/>
                <a:gd name="connsiteX3" fmla="*/ 2059782 w 2603500"/>
                <a:gd name="connsiteY3" fmla="*/ 6496 h 1956740"/>
                <a:gd name="connsiteX4" fmla="*/ 1857375 w 2603500"/>
                <a:gd name="connsiteY4" fmla="*/ 146 h 1956740"/>
                <a:gd name="connsiteX5" fmla="*/ 1635125 w 2603500"/>
                <a:gd name="connsiteY5" fmla="*/ 940 h 1956740"/>
                <a:gd name="connsiteX6" fmla="*/ 1470025 w 2603500"/>
                <a:gd name="connsiteY6" fmla="*/ 26340 h 1956740"/>
                <a:gd name="connsiteX7" fmla="*/ 1314450 w 2603500"/>
                <a:gd name="connsiteY7" fmla="*/ 51740 h 1956740"/>
                <a:gd name="connsiteX8" fmla="*/ 1038225 w 2603500"/>
                <a:gd name="connsiteY8" fmla="*/ 115240 h 1956740"/>
                <a:gd name="connsiteX9" fmla="*/ 904875 w 2603500"/>
                <a:gd name="connsiteY9" fmla="*/ 159690 h 1956740"/>
                <a:gd name="connsiteX10" fmla="*/ 749300 w 2603500"/>
                <a:gd name="connsiteY10" fmla="*/ 220015 h 1956740"/>
                <a:gd name="connsiteX11" fmla="*/ 660400 w 2603500"/>
                <a:gd name="connsiteY11" fmla="*/ 264465 h 1956740"/>
                <a:gd name="connsiteX12" fmla="*/ 457200 w 2603500"/>
                <a:gd name="connsiteY12" fmla="*/ 378765 h 1956740"/>
                <a:gd name="connsiteX13" fmla="*/ 323850 w 2603500"/>
                <a:gd name="connsiteY13" fmla="*/ 451790 h 1956740"/>
                <a:gd name="connsiteX14" fmla="*/ 311150 w 2603500"/>
                <a:gd name="connsiteY14" fmla="*/ 470840 h 1956740"/>
                <a:gd name="connsiteX15" fmla="*/ 212725 w 2603500"/>
                <a:gd name="connsiteY15" fmla="*/ 534340 h 1956740"/>
                <a:gd name="connsiteX16" fmla="*/ 101600 w 2603500"/>
                <a:gd name="connsiteY16" fmla="*/ 639115 h 1956740"/>
                <a:gd name="connsiteX17" fmla="*/ 0 w 2603500"/>
                <a:gd name="connsiteY17" fmla="*/ 708965 h 1956740"/>
                <a:gd name="connsiteX18" fmla="*/ 76200 w 2603500"/>
                <a:gd name="connsiteY18" fmla="*/ 772465 h 1956740"/>
                <a:gd name="connsiteX19" fmla="*/ 168275 w 2603500"/>
                <a:gd name="connsiteY19" fmla="*/ 870890 h 1956740"/>
                <a:gd name="connsiteX20" fmla="*/ 250825 w 2603500"/>
                <a:gd name="connsiteY20" fmla="*/ 985190 h 1956740"/>
                <a:gd name="connsiteX21" fmla="*/ 285750 w 2603500"/>
                <a:gd name="connsiteY21" fmla="*/ 1007415 h 1956740"/>
                <a:gd name="connsiteX22" fmla="*/ 406400 w 2603500"/>
                <a:gd name="connsiteY22" fmla="*/ 1162990 h 1956740"/>
                <a:gd name="connsiteX23" fmla="*/ 508000 w 2603500"/>
                <a:gd name="connsiteY23" fmla="*/ 1328090 h 1956740"/>
                <a:gd name="connsiteX24" fmla="*/ 590550 w 2603500"/>
                <a:gd name="connsiteY24" fmla="*/ 1499540 h 1956740"/>
                <a:gd name="connsiteX25" fmla="*/ 650875 w 2603500"/>
                <a:gd name="connsiteY25" fmla="*/ 1620190 h 1956740"/>
                <a:gd name="connsiteX26" fmla="*/ 714375 w 2603500"/>
                <a:gd name="connsiteY26" fmla="*/ 1737665 h 1956740"/>
                <a:gd name="connsiteX27" fmla="*/ 752475 w 2603500"/>
                <a:gd name="connsiteY27" fmla="*/ 1883715 h 1956740"/>
                <a:gd name="connsiteX28" fmla="*/ 768350 w 2603500"/>
                <a:gd name="connsiteY28" fmla="*/ 1956740 h 1956740"/>
                <a:gd name="connsiteX29" fmla="*/ 962025 w 2603500"/>
                <a:gd name="connsiteY29" fmla="*/ 1893240 h 1956740"/>
                <a:gd name="connsiteX30" fmla="*/ 1133475 w 2603500"/>
                <a:gd name="connsiteY30" fmla="*/ 1826565 h 1956740"/>
                <a:gd name="connsiteX31" fmla="*/ 1311275 w 2603500"/>
                <a:gd name="connsiteY31" fmla="*/ 1734490 h 1956740"/>
                <a:gd name="connsiteX32" fmla="*/ 1444625 w 2603500"/>
                <a:gd name="connsiteY32" fmla="*/ 1648765 h 1956740"/>
                <a:gd name="connsiteX33" fmla="*/ 1555750 w 2603500"/>
                <a:gd name="connsiteY33" fmla="*/ 1578915 h 1956740"/>
                <a:gd name="connsiteX34" fmla="*/ 1717675 w 2603500"/>
                <a:gd name="connsiteY34" fmla="*/ 1461440 h 1956740"/>
                <a:gd name="connsiteX35" fmla="*/ 1835150 w 2603500"/>
                <a:gd name="connsiteY35" fmla="*/ 1343965 h 1956740"/>
                <a:gd name="connsiteX36" fmla="*/ 1968500 w 2603500"/>
                <a:gd name="connsiteY36" fmla="*/ 1223315 h 1956740"/>
                <a:gd name="connsiteX37" fmla="*/ 2105025 w 2603500"/>
                <a:gd name="connsiteY37" fmla="*/ 1070915 h 1956740"/>
                <a:gd name="connsiteX38" fmla="*/ 2209800 w 2603500"/>
                <a:gd name="connsiteY38" fmla="*/ 937565 h 1956740"/>
                <a:gd name="connsiteX39" fmla="*/ 2330450 w 2603500"/>
                <a:gd name="connsiteY39" fmla="*/ 762940 h 1956740"/>
                <a:gd name="connsiteX40" fmla="*/ 2393950 w 2603500"/>
                <a:gd name="connsiteY40" fmla="*/ 620065 h 1956740"/>
                <a:gd name="connsiteX41" fmla="*/ 2441575 w 2603500"/>
                <a:gd name="connsiteY41" fmla="*/ 534340 h 1956740"/>
                <a:gd name="connsiteX42" fmla="*/ 2501900 w 2603500"/>
                <a:gd name="connsiteY42" fmla="*/ 394640 h 1956740"/>
                <a:gd name="connsiteX43" fmla="*/ 2552700 w 2603500"/>
                <a:gd name="connsiteY43" fmla="*/ 280340 h 1956740"/>
                <a:gd name="connsiteX44" fmla="*/ 2603500 w 2603500"/>
                <a:gd name="connsiteY44" fmla="*/ 108890 h 1956740"/>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314450 w 2603500"/>
                <a:gd name="connsiteY7" fmla="*/ 51606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314450 w 2603500"/>
                <a:gd name="connsiteY7" fmla="*/ 51606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47750 w 2603500"/>
                <a:gd name="connsiteY8" fmla="*/ 122250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47750 w 2603500"/>
                <a:gd name="connsiteY8" fmla="*/ 122250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45369 w 2603500"/>
                <a:gd name="connsiteY8" fmla="*/ 107963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57275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57275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57275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4681 w 2603500"/>
                <a:gd name="connsiteY11" fmla="*/ 292906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2299 w 2603500"/>
                <a:gd name="connsiteY11" fmla="*/ 281000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57200 w 2603500"/>
                <a:gd name="connsiteY12" fmla="*/ 378631 h 1956606"/>
                <a:gd name="connsiteX13" fmla="*/ 385763 w 2603500"/>
                <a:gd name="connsiteY13" fmla="*/ 423081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95300 w 2603500"/>
                <a:gd name="connsiteY12" fmla="*/ 364344 h 1956606"/>
                <a:gd name="connsiteX13" fmla="*/ 385763 w 2603500"/>
                <a:gd name="connsiteY13" fmla="*/ 423081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85763 w 2603500"/>
                <a:gd name="connsiteY13" fmla="*/ 423081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85763 w 2603500"/>
                <a:gd name="connsiteY13" fmla="*/ 423081 h 1956606"/>
                <a:gd name="connsiteX14" fmla="*/ 311150 w 2603500"/>
                <a:gd name="connsiteY14" fmla="*/ 470706 h 1956606"/>
                <a:gd name="connsiteX15" fmla="*/ 219869 w 2603500"/>
                <a:gd name="connsiteY15" fmla="*/ 543731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85763 w 2603500"/>
                <a:gd name="connsiteY13" fmla="*/ 423081 h 1956606"/>
                <a:gd name="connsiteX14" fmla="*/ 311150 w 2603500"/>
                <a:gd name="connsiteY14" fmla="*/ 475469 h 1956606"/>
                <a:gd name="connsiteX15" fmla="*/ 219869 w 2603500"/>
                <a:gd name="connsiteY15" fmla="*/ 543731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311150 w 2603500"/>
                <a:gd name="connsiteY14" fmla="*/ 475469 h 1956606"/>
                <a:gd name="connsiteX15" fmla="*/ 219869 w 2603500"/>
                <a:gd name="connsiteY15" fmla="*/ 543731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311150 w 2603500"/>
                <a:gd name="connsiteY14" fmla="*/ 475469 h 1956606"/>
                <a:gd name="connsiteX15" fmla="*/ 198438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506425 h 1956606"/>
                <a:gd name="connsiteX15" fmla="*/ 198438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499281 h 1956606"/>
                <a:gd name="connsiteX15" fmla="*/ 198438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499281 h 1956606"/>
                <a:gd name="connsiteX15" fmla="*/ 207963 w 2603500"/>
                <a:gd name="connsiteY15" fmla="*/ 555637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499281 h 1956606"/>
                <a:gd name="connsiteX15" fmla="*/ 203200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591594 w 2591594"/>
                <a:gd name="connsiteY0" fmla="*/ 108756 h 1956606"/>
                <a:gd name="connsiteX1" fmla="*/ 2446338 w 2591594"/>
                <a:gd name="connsiteY1" fmla="*/ 69069 h 1956606"/>
                <a:gd name="connsiteX2" fmla="*/ 2255044 w 2591594"/>
                <a:gd name="connsiteY2" fmla="*/ 29381 h 1956606"/>
                <a:gd name="connsiteX3" fmla="*/ 2047876 w 2591594"/>
                <a:gd name="connsiteY3" fmla="*/ 6362 h 1956606"/>
                <a:gd name="connsiteX4" fmla="*/ 1845469 w 2591594"/>
                <a:gd name="connsiteY4" fmla="*/ 12 h 1956606"/>
                <a:gd name="connsiteX5" fmla="*/ 1623219 w 2591594"/>
                <a:gd name="connsiteY5" fmla="*/ 7950 h 1956606"/>
                <a:gd name="connsiteX6" fmla="*/ 1458119 w 2591594"/>
                <a:gd name="connsiteY6" fmla="*/ 26206 h 1956606"/>
                <a:gd name="connsiteX7" fmla="*/ 1281113 w 2591594"/>
                <a:gd name="connsiteY7" fmla="*/ 53988 h 1956606"/>
                <a:gd name="connsiteX8" fmla="*/ 1052513 w 2591594"/>
                <a:gd name="connsiteY8" fmla="*/ 110344 h 1956606"/>
                <a:gd name="connsiteX9" fmla="*/ 892969 w 2591594"/>
                <a:gd name="connsiteY9" fmla="*/ 166699 h 1956606"/>
                <a:gd name="connsiteX10" fmla="*/ 749300 w 2591594"/>
                <a:gd name="connsiteY10" fmla="*/ 227025 h 1956606"/>
                <a:gd name="connsiteX11" fmla="*/ 617537 w 2591594"/>
                <a:gd name="connsiteY11" fmla="*/ 288143 h 1956606"/>
                <a:gd name="connsiteX12" fmla="*/ 476250 w 2591594"/>
                <a:gd name="connsiteY12" fmla="*/ 364344 h 1956606"/>
                <a:gd name="connsiteX13" fmla="*/ 378619 w 2591594"/>
                <a:gd name="connsiteY13" fmla="*/ 423081 h 1956606"/>
                <a:gd name="connsiteX14" fmla="*/ 263525 w 2591594"/>
                <a:gd name="connsiteY14" fmla="*/ 499281 h 1956606"/>
                <a:gd name="connsiteX15" fmla="*/ 191294 w 2591594"/>
                <a:gd name="connsiteY15" fmla="*/ 553256 h 1956606"/>
                <a:gd name="connsiteX16" fmla="*/ 89694 w 2591594"/>
                <a:gd name="connsiteY16" fmla="*/ 638981 h 1956606"/>
                <a:gd name="connsiteX17" fmla="*/ 0 w 2591594"/>
                <a:gd name="connsiteY17" fmla="*/ 711212 h 1956606"/>
                <a:gd name="connsiteX18" fmla="*/ 64294 w 2591594"/>
                <a:gd name="connsiteY18" fmla="*/ 772331 h 1956606"/>
                <a:gd name="connsiteX19" fmla="*/ 156369 w 2591594"/>
                <a:gd name="connsiteY19" fmla="*/ 870756 h 1956606"/>
                <a:gd name="connsiteX20" fmla="*/ 238919 w 2591594"/>
                <a:gd name="connsiteY20" fmla="*/ 985056 h 1956606"/>
                <a:gd name="connsiteX21" fmla="*/ 273844 w 2591594"/>
                <a:gd name="connsiteY21" fmla="*/ 1007281 h 1956606"/>
                <a:gd name="connsiteX22" fmla="*/ 394494 w 2591594"/>
                <a:gd name="connsiteY22" fmla="*/ 1162856 h 1956606"/>
                <a:gd name="connsiteX23" fmla="*/ 496094 w 2591594"/>
                <a:gd name="connsiteY23" fmla="*/ 1327956 h 1956606"/>
                <a:gd name="connsiteX24" fmla="*/ 578644 w 2591594"/>
                <a:gd name="connsiteY24" fmla="*/ 1499406 h 1956606"/>
                <a:gd name="connsiteX25" fmla="*/ 638969 w 2591594"/>
                <a:gd name="connsiteY25" fmla="*/ 1620056 h 1956606"/>
                <a:gd name="connsiteX26" fmla="*/ 702469 w 2591594"/>
                <a:gd name="connsiteY26" fmla="*/ 1737531 h 1956606"/>
                <a:gd name="connsiteX27" fmla="*/ 740569 w 2591594"/>
                <a:gd name="connsiteY27" fmla="*/ 1883581 h 1956606"/>
                <a:gd name="connsiteX28" fmla="*/ 756444 w 2591594"/>
                <a:gd name="connsiteY28" fmla="*/ 1956606 h 1956606"/>
                <a:gd name="connsiteX29" fmla="*/ 950119 w 2591594"/>
                <a:gd name="connsiteY29" fmla="*/ 1893106 h 1956606"/>
                <a:gd name="connsiteX30" fmla="*/ 1121569 w 2591594"/>
                <a:gd name="connsiteY30" fmla="*/ 1826431 h 1956606"/>
                <a:gd name="connsiteX31" fmla="*/ 1299369 w 2591594"/>
                <a:gd name="connsiteY31" fmla="*/ 1734356 h 1956606"/>
                <a:gd name="connsiteX32" fmla="*/ 1432719 w 2591594"/>
                <a:gd name="connsiteY32" fmla="*/ 1648631 h 1956606"/>
                <a:gd name="connsiteX33" fmla="*/ 1543844 w 2591594"/>
                <a:gd name="connsiteY33" fmla="*/ 1578781 h 1956606"/>
                <a:gd name="connsiteX34" fmla="*/ 1705769 w 2591594"/>
                <a:gd name="connsiteY34" fmla="*/ 1461306 h 1956606"/>
                <a:gd name="connsiteX35" fmla="*/ 1823244 w 2591594"/>
                <a:gd name="connsiteY35" fmla="*/ 1343831 h 1956606"/>
                <a:gd name="connsiteX36" fmla="*/ 1956594 w 2591594"/>
                <a:gd name="connsiteY36" fmla="*/ 1223181 h 1956606"/>
                <a:gd name="connsiteX37" fmla="*/ 2093119 w 2591594"/>
                <a:gd name="connsiteY37" fmla="*/ 1070781 h 1956606"/>
                <a:gd name="connsiteX38" fmla="*/ 2197894 w 2591594"/>
                <a:gd name="connsiteY38" fmla="*/ 937431 h 1956606"/>
                <a:gd name="connsiteX39" fmla="*/ 2318544 w 2591594"/>
                <a:gd name="connsiteY39" fmla="*/ 762806 h 1956606"/>
                <a:gd name="connsiteX40" fmla="*/ 2382044 w 2591594"/>
                <a:gd name="connsiteY40" fmla="*/ 619931 h 1956606"/>
                <a:gd name="connsiteX41" fmla="*/ 2429669 w 2591594"/>
                <a:gd name="connsiteY41" fmla="*/ 534206 h 1956606"/>
                <a:gd name="connsiteX42" fmla="*/ 2489994 w 2591594"/>
                <a:gd name="connsiteY42" fmla="*/ 394506 h 1956606"/>
                <a:gd name="connsiteX43" fmla="*/ 2540794 w 2591594"/>
                <a:gd name="connsiteY43" fmla="*/ 280206 h 1956606"/>
                <a:gd name="connsiteX44" fmla="*/ 2591594 w 2591594"/>
                <a:gd name="connsiteY44" fmla="*/ 108756 h 1956606"/>
                <a:gd name="connsiteX0" fmla="*/ 2584451 w 2584451"/>
                <a:gd name="connsiteY0" fmla="*/ 108756 h 1956606"/>
                <a:gd name="connsiteX1" fmla="*/ 2439195 w 2584451"/>
                <a:gd name="connsiteY1" fmla="*/ 69069 h 1956606"/>
                <a:gd name="connsiteX2" fmla="*/ 2247901 w 2584451"/>
                <a:gd name="connsiteY2" fmla="*/ 29381 h 1956606"/>
                <a:gd name="connsiteX3" fmla="*/ 2040733 w 2584451"/>
                <a:gd name="connsiteY3" fmla="*/ 6362 h 1956606"/>
                <a:gd name="connsiteX4" fmla="*/ 1838326 w 2584451"/>
                <a:gd name="connsiteY4" fmla="*/ 12 h 1956606"/>
                <a:gd name="connsiteX5" fmla="*/ 1616076 w 2584451"/>
                <a:gd name="connsiteY5" fmla="*/ 7950 h 1956606"/>
                <a:gd name="connsiteX6" fmla="*/ 1450976 w 2584451"/>
                <a:gd name="connsiteY6" fmla="*/ 26206 h 1956606"/>
                <a:gd name="connsiteX7" fmla="*/ 1273970 w 2584451"/>
                <a:gd name="connsiteY7" fmla="*/ 53988 h 1956606"/>
                <a:gd name="connsiteX8" fmla="*/ 1045370 w 2584451"/>
                <a:gd name="connsiteY8" fmla="*/ 110344 h 1956606"/>
                <a:gd name="connsiteX9" fmla="*/ 885826 w 2584451"/>
                <a:gd name="connsiteY9" fmla="*/ 166699 h 1956606"/>
                <a:gd name="connsiteX10" fmla="*/ 742157 w 2584451"/>
                <a:gd name="connsiteY10" fmla="*/ 227025 h 1956606"/>
                <a:gd name="connsiteX11" fmla="*/ 610394 w 2584451"/>
                <a:gd name="connsiteY11" fmla="*/ 288143 h 1956606"/>
                <a:gd name="connsiteX12" fmla="*/ 469107 w 2584451"/>
                <a:gd name="connsiteY12" fmla="*/ 364344 h 1956606"/>
                <a:gd name="connsiteX13" fmla="*/ 371476 w 2584451"/>
                <a:gd name="connsiteY13" fmla="*/ 423081 h 1956606"/>
                <a:gd name="connsiteX14" fmla="*/ 256382 w 2584451"/>
                <a:gd name="connsiteY14" fmla="*/ 499281 h 1956606"/>
                <a:gd name="connsiteX15" fmla="*/ 184151 w 2584451"/>
                <a:gd name="connsiteY15" fmla="*/ 553256 h 1956606"/>
                <a:gd name="connsiteX16" fmla="*/ 82551 w 2584451"/>
                <a:gd name="connsiteY16" fmla="*/ 638981 h 1956606"/>
                <a:gd name="connsiteX17" fmla="*/ 0 w 2584451"/>
                <a:gd name="connsiteY17" fmla="*/ 720737 h 1956606"/>
                <a:gd name="connsiteX18" fmla="*/ 57151 w 2584451"/>
                <a:gd name="connsiteY18" fmla="*/ 772331 h 1956606"/>
                <a:gd name="connsiteX19" fmla="*/ 149226 w 2584451"/>
                <a:gd name="connsiteY19" fmla="*/ 870756 h 1956606"/>
                <a:gd name="connsiteX20" fmla="*/ 231776 w 2584451"/>
                <a:gd name="connsiteY20" fmla="*/ 985056 h 1956606"/>
                <a:gd name="connsiteX21" fmla="*/ 266701 w 2584451"/>
                <a:gd name="connsiteY21" fmla="*/ 1007281 h 1956606"/>
                <a:gd name="connsiteX22" fmla="*/ 387351 w 2584451"/>
                <a:gd name="connsiteY22" fmla="*/ 1162856 h 1956606"/>
                <a:gd name="connsiteX23" fmla="*/ 488951 w 2584451"/>
                <a:gd name="connsiteY23" fmla="*/ 1327956 h 1956606"/>
                <a:gd name="connsiteX24" fmla="*/ 571501 w 2584451"/>
                <a:gd name="connsiteY24" fmla="*/ 1499406 h 1956606"/>
                <a:gd name="connsiteX25" fmla="*/ 631826 w 2584451"/>
                <a:gd name="connsiteY25" fmla="*/ 1620056 h 1956606"/>
                <a:gd name="connsiteX26" fmla="*/ 695326 w 2584451"/>
                <a:gd name="connsiteY26" fmla="*/ 1737531 h 1956606"/>
                <a:gd name="connsiteX27" fmla="*/ 733426 w 2584451"/>
                <a:gd name="connsiteY27" fmla="*/ 1883581 h 1956606"/>
                <a:gd name="connsiteX28" fmla="*/ 749301 w 2584451"/>
                <a:gd name="connsiteY28" fmla="*/ 1956606 h 1956606"/>
                <a:gd name="connsiteX29" fmla="*/ 942976 w 2584451"/>
                <a:gd name="connsiteY29" fmla="*/ 1893106 h 1956606"/>
                <a:gd name="connsiteX30" fmla="*/ 1114426 w 2584451"/>
                <a:gd name="connsiteY30" fmla="*/ 1826431 h 1956606"/>
                <a:gd name="connsiteX31" fmla="*/ 1292226 w 2584451"/>
                <a:gd name="connsiteY31" fmla="*/ 1734356 h 1956606"/>
                <a:gd name="connsiteX32" fmla="*/ 1425576 w 2584451"/>
                <a:gd name="connsiteY32" fmla="*/ 1648631 h 1956606"/>
                <a:gd name="connsiteX33" fmla="*/ 1536701 w 2584451"/>
                <a:gd name="connsiteY33" fmla="*/ 1578781 h 1956606"/>
                <a:gd name="connsiteX34" fmla="*/ 1698626 w 2584451"/>
                <a:gd name="connsiteY34" fmla="*/ 1461306 h 1956606"/>
                <a:gd name="connsiteX35" fmla="*/ 1816101 w 2584451"/>
                <a:gd name="connsiteY35" fmla="*/ 1343831 h 1956606"/>
                <a:gd name="connsiteX36" fmla="*/ 1949451 w 2584451"/>
                <a:gd name="connsiteY36" fmla="*/ 1223181 h 1956606"/>
                <a:gd name="connsiteX37" fmla="*/ 2085976 w 2584451"/>
                <a:gd name="connsiteY37" fmla="*/ 1070781 h 1956606"/>
                <a:gd name="connsiteX38" fmla="*/ 2190751 w 2584451"/>
                <a:gd name="connsiteY38" fmla="*/ 937431 h 1956606"/>
                <a:gd name="connsiteX39" fmla="*/ 2311401 w 2584451"/>
                <a:gd name="connsiteY39" fmla="*/ 762806 h 1956606"/>
                <a:gd name="connsiteX40" fmla="*/ 2374901 w 2584451"/>
                <a:gd name="connsiteY40" fmla="*/ 619931 h 1956606"/>
                <a:gd name="connsiteX41" fmla="*/ 2422526 w 2584451"/>
                <a:gd name="connsiteY41" fmla="*/ 534206 h 1956606"/>
                <a:gd name="connsiteX42" fmla="*/ 2482851 w 2584451"/>
                <a:gd name="connsiteY42" fmla="*/ 394506 h 1956606"/>
                <a:gd name="connsiteX43" fmla="*/ 2533651 w 2584451"/>
                <a:gd name="connsiteY43" fmla="*/ 280206 h 1956606"/>
                <a:gd name="connsiteX44" fmla="*/ 2584451 w 2584451"/>
                <a:gd name="connsiteY44" fmla="*/ 108756 h 1956606"/>
                <a:gd name="connsiteX0" fmla="*/ 2584451 w 2584451"/>
                <a:gd name="connsiteY0" fmla="*/ 108756 h 1956606"/>
                <a:gd name="connsiteX1" fmla="*/ 2439195 w 2584451"/>
                <a:gd name="connsiteY1" fmla="*/ 69069 h 1956606"/>
                <a:gd name="connsiteX2" fmla="*/ 2247901 w 2584451"/>
                <a:gd name="connsiteY2" fmla="*/ 29381 h 1956606"/>
                <a:gd name="connsiteX3" fmla="*/ 2040733 w 2584451"/>
                <a:gd name="connsiteY3" fmla="*/ 6362 h 1956606"/>
                <a:gd name="connsiteX4" fmla="*/ 1838326 w 2584451"/>
                <a:gd name="connsiteY4" fmla="*/ 12 h 1956606"/>
                <a:gd name="connsiteX5" fmla="*/ 1616076 w 2584451"/>
                <a:gd name="connsiteY5" fmla="*/ 7950 h 1956606"/>
                <a:gd name="connsiteX6" fmla="*/ 1450976 w 2584451"/>
                <a:gd name="connsiteY6" fmla="*/ 26206 h 1956606"/>
                <a:gd name="connsiteX7" fmla="*/ 1273970 w 2584451"/>
                <a:gd name="connsiteY7" fmla="*/ 53988 h 1956606"/>
                <a:gd name="connsiteX8" fmla="*/ 1045370 w 2584451"/>
                <a:gd name="connsiteY8" fmla="*/ 110344 h 1956606"/>
                <a:gd name="connsiteX9" fmla="*/ 885826 w 2584451"/>
                <a:gd name="connsiteY9" fmla="*/ 166699 h 1956606"/>
                <a:gd name="connsiteX10" fmla="*/ 742157 w 2584451"/>
                <a:gd name="connsiteY10" fmla="*/ 227025 h 1956606"/>
                <a:gd name="connsiteX11" fmla="*/ 610394 w 2584451"/>
                <a:gd name="connsiteY11" fmla="*/ 288143 h 1956606"/>
                <a:gd name="connsiteX12" fmla="*/ 469107 w 2584451"/>
                <a:gd name="connsiteY12" fmla="*/ 364344 h 1956606"/>
                <a:gd name="connsiteX13" fmla="*/ 371476 w 2584451"/>
                <a:gd name="connsiteY13" fmla="*/ 423081 h 1956606"/>
                <a:gd name="connsiteX14" fmla="*/ 256382 w 2584451"/>
                <a:gd name="connsiteY14" fmla="*/ 499281 h 1956606"/>
                <a:gd name="connsiteX15" fmla="*/ 184151 w 2584451"/>
                <a:gd name="connsiteY15" fmla="*/ 553256 h 1956606"/>
                <a:gd name="connsiteX16" fmla="*/ 82551 w 2584451"/>
                <a:gd name="connsiteY16" fmla="*/ 638981 h 1956606"/>
                <a:gd name="connsiteX17" fmla="*/ 0 w 2584451"/>
                <a:gd name="connsiteY17" fmla="*/ 720737 h 1956606"/>
                <a:gd name="connsiteX18" fmla="*/ 57151 w 2584451"/>
                <a:gd name="connsiteY18" fmla="*/ 772331 h 1956606"/>
                <a:gd name="connsiteX19" fmla="*/ 149226 w 2584451"/>
                <a:gd name="connsiteY19" fmla="*/ 870756 h 1956606"/>
                <a:gd name="connsiteX20" fmla="*/ 231776 w 2584451"/>
                <a:gd name="connsiteY20" fmla="*/ 985056 h 1956606"/>
                <a:gd name="connsiteX21" fmla="*/ 266701 w 2584451"/>
                <a:gd name="connsiteY21" fmla="*/ 1007281 h 1956606"/>
                <a:gd name="connsiteX22" fmla="*/ 387351 w 2584451"/>
                <a:gd name="connsiteY22" fmla="*/ 1162856 h 1956606"/>
                <a:gd name="connsiteX23" fmla="*/ 488951 w 2584451"/>
                <a:gd name="connsiteY23" fmla="*/ 1327956 h 1956606"/>
                <a:gd name="connsiteX24" fmla="*/ 571501 w 2584451"/>
                <a:gd name="connsiteY24" fmla="*/ 1499406 h 1956606"/>
                <a:gd name="connsiteX25" fmla="*/ 631826 w 2584451"/>
                <a:gd name="connsiteY25" fmla="*/ 1620056 h 1956606"/>
                <a:gd name="connsiteX26" fmla="*/ 695326 w 2584451"/>
                <a:gd name="connsiteY26" fmla="*/ 1737531 h 1956606"/>
                <a:gd name="connsiteX27" fmla="*/ 733426 w 2584451"/>
                <a:gd name="connsiteY27" fmla="*/ 1883581 h 1956606"/>
                <a:gd name="connsiteX28" fmla="*/ 749301 w 2584451"/>
                <a:gd name="connsiteY28" fmla="*/ 1956606 h 1956606"/>
                <a:gd name="connsiteX29" fmla="*/ 942976 w 2584451"/>
                <a:gd name="connsiteY29" fmla="*/ 1893106 h 1956606"/>
                <a:gd name="connsiteX30" fmla="*/ 1114426 w 2584451"/>
                <a:gd name="connsiteY30" fmla="*/ 1826431 h 1956606"/>
                <a:gd name="connsiteX31" fmla="*/ 1292226 w 2584451"/>
                <a:gd name="connsiteY31" fmla="*/ 1734356 h 1956606"/>
                <a:gd name="connsiteX32" fmla="*/ 1425576 w 2584451"/>
                <a:gd name="connsiteY32" fmla="*/ 1648631 h 1956606"/>
                <a:gd name="connsiteX33" fmla="*/ 1536701 w 2584451"/>
                <a:gd name="connsiteY33" fmla="*/ 1578781 h 1956606"/>
                <a:gd name="connsiteX34" fmla="*/ 1698626 w 2584451"/>
                <a:gd name="connsiteY34" fmla="*/ 1461306 h 1956606"/>
                <a:gd name="connsiteX35" fmla="*/ 1816101 w 2584451"/>
                <a:gd name="connsiteY35" fmla="*/ 1343831 h 1956606"/>
                <a:gd name="connsiteX36" fmla="*/ 1949451 w 2584451"/>
                <a:gd name="connsiteY36" fmla="*/ 1223181 h 1956606"/>
                <a:gd name="connsiteX37" fmla="*/ 2085976 w 2584451"/>
                <a:gd name="connsiteY37" fmla="*/ 1070781 h 1956606"/>
                <a:gd name="connsiteX38" fmla="*/ 2190751 w 2584451"/>
                <a:gd name="connsiteY38" fmla="*/ 937431 h 1956606"/>
                <a:gd name="connsiteX39" fmla="*/ 2311401 w 2584451"/>
                <a:gd name="connsiteY39" fmla="*/ 762806 h 1956606"/>
                <a:gd name="connsiteX40" fmla="*/ 2374901 w 2584451"/>
                <a:gd name="connsiteY40" fmla="*/ 619931 h 1956606"/>
                <a:gd name="connsiteX41" fmla="*/ 2422526 w 2584451"/>
                <a:gd name="connsiteY41" fmla="*/ 534206 h 1956606"/>
                <a:gd name="connsiteX42" fmla="*/ 2482851 w 2584451"/>
                <a:gd name="connsiteY42" fmla="*/ 394506 h 1956606"/>
                <a:gd name="connsiteX43" fmla="*/ 2533651 w 2584451"/>
                <a:gd name="connsiteY43" fmla="*/ 280206 h 1956606"/>
                <a:gd name="connsiteX44" fmla="*/ 2584451 w 2584451"/>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36539 w 2589214"/>
                <a:gd name="connsiteY20" fmla="*/ 985056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36539 w 2589214"/>
                <a:gd name="connsiteY20" fmla="*/ 985056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97658 w 2589214"/>
                <a:gd name="connsiteY21" fmla="*/ 10453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19090 w 2589214"/>
                <a:gd name="connsiteY21" fmla="*/ 1035856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90551 w 2589214"/>
                <a:gd name="connsiteY24" fmla="*/ 1494643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8645 w 2589214"/>
                <a:gd name="connsiteY24" fmla="*/ 1492262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3882 w 2589214"/>
                <a:gd name="connsiteY24" fmla="*/ 1487500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85788 w 2589214"/>
                <a:gd name="connsiteY24" fmla="*/ 1506550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85788 w 2589214"/>
                <a:gd name="connsiteY24" fmla="*/ 1506550 h 1956606"/>
                <a:gd name="connsiteX25" fmla="*/ 636589 w 2589214"/>
                <a:gd name="connsiteY25" fmla="*/ 1620056 h 1956606"/>
                <a:gd name="connsiteX26" fmla="*/ 683420 w 2589214"/>
                <a:gd name="connsiteY26" fmla="*/ 1732769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5788 w 2589214"/>
                <a:gd name="connsiteY24" fmla="*/ 1506550 h 1958987"/>
                <a:gd name="connsiteX25" fmla="*/ 636589 w 2589214"/>
                <a:gd name="connsiteY25" fmla="*/ 1620056 h 1958987"/>
                <a:gd name="connsiteX26" fmla="*/ 683420 w 2589214"/>
                <a:gd name="connsiteY26" fmla="*/ 1732769 h 1958987"/>
                <a:gd name="connsiteX27" fmla="*/ 738189 w 2589214"/>
                <a:gd name="connsiteY27" fmla="*/ 1883581 h 1958987"/>
                <a:gd name="connsiteX28" fmla="*/ 763589 w 2589214"/>
                <a:gd name="connsiteY28" fmla="*/ 1958987 h 1958987"/>
                <a:gd name="connsiteX29" fmla="*/ 947739 w 2589214"/>
                <a:gd name="connsiteY29" fmla="*/ 1893106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5788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47739 w 2589214"/>
                <a:gd name="connsiteY29" fmla="*/ 1893106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47739 w 2589214"/>
                <a:gd name="connsiteY29" fmla="*/ 1893106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29671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29671 w 2589214"/>
                <a:gd name="connsiteY41" fmla="*/ 534206 h 1958987"/>
                <a:gd name="connsiteX42" fmla="*/ 2494757 w 2589214"/>
                <a:gd name="connsiteY42" fmla="*/ 396887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32053 w 2589214"/>
                <a:gd name="connsiteY41" fmla="*/ 536587 h 1958987"/>
                <a:gd name="connsiteX42" fmla="*/ 2494757 w 2589214"/>
                <a:gd name="connsiteY42" fmla="*/ 396887 h 1958987"/>
                <a:gd name="connsiteX43" fmla="*/ 2538414 w 2589214"/>
                <a:gd name="connsiteY43" fmla="*/ 280206 h 1958987"/>
                <a:gd name="connsiteX44" fmla="*/ 2589214 w 2589214"/>
                <a:gd name="connsiteY44" fmla="*/ 108756 h 1958987"/>
                <a:gd name="connsiteX0" fmla="*/ 2598739 w 2598739"/>
                <a:gd name="connsiteY0" fmla="*/ 108756 h 1958987"/>
                <a:gd name="connsiteX1" fmla="*/ 2443958 w 2598739"/>
                <a:gd name="connsiteY1" fmla="*/ 69069 h 1958987"/>
                <a:gd name="connsiteX2" fmla="*/ 2252664 w 2598739"/>
                <a:gd name="connsiteY2" fmla="*/ 29381 h 1958987"/>
                <a:gd name="connsiteX3" fmla="*/ 2045496 w 2598739"/>
                <a:gd name="connsiteY3" fmla="*/ 6362 h 1958987"/>
                <a:gd name="connsiteX4" fmla="*/ 1843089 w 2598739"/>
                <a:gd name="connsiteY4" fmla="*/ 12 h 1958987"/>
                <a:gd name="connsiteX5" fmla="*/ 1620839 w 2598739"/>
                <a:gd name="connsiteY5" fmla="*/ 7950 h 1958987"/>
                <a:gd name="connsiteX6" fmla="*/ 1455739 w 2598739"/>
                <a:gd name="connsiteY6" fmla="*/ 26206 h 1958987"/>
                <a:gd name="connsiteX7" fmla="*/ 1278733 w 2598739"/>
                <a:gd name="connsiteY7" fmla="*/ 53988 h 1958987"/>
                <a:gd name="connsiteX8" fmla="*/ 1050133 w 2598739"/>
                <a:gd name="connsiteY8" fmla="*/ 110344 h 1958987"/>
                <a:gd name="connsiteX9" fmla="*/ 890589 w 2598739"/>
                <a:gd name="connsiteY9" fmla="*/ 166699 h 1958987"/>
                <a:gd name="connsiteX10" fmla="*/ 746920 w 2598739"/>
                <a:gd name="connsiteY10" fmla="*/ 227025 h 1958987"/>
                <a:gd name="connsiteX11" fmla="*/ 615157 w 2598739"/>
                <a:gd name="connsiteY11" fmla="*/ 288143 h 1958987"/>
                <a:gd name="connsiteX12" fmla="*/ 473870 w 2598739"/>
                <a:gd name="connsiteY12" fmla="*/ 364344 h 1958987"/>
                <a:gd name="connsiteX13" fmla="*/ 376239 w 2598739"/>
                <a:gd name="connsiteY13" fmla="*/ 423081 h 1958987"/>
                <a:gd name="connsiteX14" fmla="*/ 261145 w 2598739"/>
                <a:gd name="connsiteY14" fmla="*/ 499281 h 1958987"/>
                <a:gd name="connsiteX15" fmla="*/ 188914 w 2598739"/>
                <a:gd name="connsiteY15" fmla="*/ 553256 h 1958987"/>
                <a:gd name="connsiteX16" fmla="*/ 87314 w 2598739"/>
                <a:gd name="connsiteY16" fmla="*/ 638981 h 1958987"/>
                <a:gd name="connsiteX17" fmla="*/ 0 w 2598739"/>
                <a:gd name="connsiteY17" fmla="*/ 713593 h 1958987"/>
                <a:gd name="connsiteX18" fmla="*/ 61914 w 2598739"/>
                <a:gd name="connsiteY18" fmla="*/ 772331 h 1958987"/>
                <a:gd name="connsiteX19" fmla="*/ 153989 w 2598739"/>
                <a:gd name="connsiteY19" fmla="*/ 870756 h 1958987"/>
                <a:gd name="connsiteX20" fmla="*/ 224633 w 2598739"/>
                <a:gd name="connsiteY20" fmla="*/ 951718 h 1958987"/>
                <a:gd name="connsiteX21" fmla="*/ 304803 w 2598739"/>
                <a:gd name="connsiteY21" fmla="*/ 1050143 h 1958987"/>
                <a:gd name="connsiteX22" fmla="*/ 382589 w 2598739"/>
                <a:gd name="connsiteY22" fmla="*/ 1162856 h 1958987"/>
                <a:gd name="connsiteX23" fmla="*/ 493714 w 2598739"/>
                <a:gd name="connsiteY23" fmla="*/ 1327956 h 1958987"/>
                <a:gd name="connsiteX24" fmla="*/ 588170 w 2598739"/>
                <a:gd name="connsiteY24" fmla="*/ 1506550 h 1958987"/>
                <a:gd name="connsiteX25" fmla="*/ 636589 w 2598739"/>
                <a:gd name="connsiteY25" fmla="*/ 1620056 h 1958987"/>
                <a:gd name="connsiteX26" fmla="*/ 685802 w 2598739"/>
                <a:gd name="connsiteY26" fmla="*/ 1732769 h 1958987"/>
                <a:gd name="connsiteX27" fmla="*/ 738189 w 2598739"/>
                <a:gd name="connsiteY27" fmla="*/ 1883581 h 1958987"/>
                <a:gd name="connsiteX28" fmla="*/ 763589 w 2598739"/>
                <a:gd name="connsiteY28" fmla="*/ 1958987 h 1958987"/>
                <a:gd name="connsiteX29" fmla="*/ 926308 w 2598739"/>
                <a:gd name="connsiteY29" fmla="*/ 1900250 h 1958987"/>
                <a:gd name="connsiteX30" fmla="*/ 1119189 w 2598739"/>
                <a:gd name="connsiteY30" fmla="*/ 1826431 h 1958987"/>
                <a:gd name="connsiteX31" fmla="*/ 1296989 w 2598739"/>
                <a:gd name="connsiteY31" fmla="*/ 1734356 h 1958987"/>
                <a:gd name="connsiteX32" fmla="*/ 1435101 w 2598739"/>
                <a:gd name="connsiteY32" fmla="*/ 1648631 h 1958987"/>
                <a:gd name="connsiteX33" fmla="*/ 1555752 w 2598739"/>
                <a:gd name="connsiteY33" fmla="*/ 1569256 h 1958987"/>
                <a:gd name="connsiteX34" fmla="*/ 1703389 w 2598739"/>
                <a:gd name="connsiteY34" fmla="*/ 1461306 h 1958987"/>
                <a:gd name="connsiteX35" fmla="*/ 1825626 w 2598739"/>
                <a:gd name="connsiteY35" fmla="*/ 1350975 h 1958987"/>
                <a:gd name="connsiteX36" fmla="*/ 1954214 w 2598739"/>
                <a:gd name="connsiteY36" fmla="*/ 1223181 h 1958987"/>
                <a:gd name="connsiteX37" fmla="*/ 2090739 w 2598739"/>
                <a:gd name="connsiteY37" fmla="*/ 1070781 h 1958987"/>
                <a:gd name="connsiteX38" fmla="*/ 2195514 w 2598739"/>
                <a:gd name="connsiteY38" fmla="*/ 937431 h 1958987"/>
                <a:gd name="connsiteX39" fmla="*/ 2313783 w 2598739"/>
                <a:gd name="connsiteY39" fmla="*/ 758043 h 1958987"/>
                <a:gd name="connsiteX40" fmla="*/ 2386808 w 2598739"/>
                <a:gd name="connsiteY40" fmla="*/ 624693 h 1958987"/>
                <a:gd name="connsiteX41" fmla="*/ 2432053 w 2598739"/>
                <a:gd name="connsiteY41" fmla="*/ 536587 h 1958987"/>
                <a:gd name="connsiteX42" fmla="*/ 2494757 w 2598739"/>
                <a:gd name="connsiteY42" fmla="*/ 396887 h 1958987"/>
                <a:gd name="connsiteX43" fmla="*/ 2538414 w 2598739"/>
                <a:gd name="connsiteY43" fmla="*/ 280206 h 1958987"/>
                <a:gd name="connsiteX44" fmla="*/ 2598739 w 2598739"/>
                <a:gd name="connsiteY44" fmla="*/ 108756 h 1958987"/>
                <a:gd name="connsiteX0" fmla="*/ 2593977 w 2593977"/>
                <a:gd name="connsiteY0" fmla="*/ 106374 h 1958987"/>
                <a:gd name="connsiteX1" fmla="*/ 2443958 w 2593977"/>
                <a:gd name="connsiteY1" fmla="*/ 69069 h 1958987"/>
                <a:gd name="connsiteX2" fmla="*/ 2252664 w 2593977"/>
                <a:gd name="connsiteY2" fmla="*/ 29381 h 1958987"/>
                <a:gd name="connsiteX3" fmla="*/ 2045496 w 2593977"/>
                <a:gd name="connsiteY3" fmla="*/ 6362 h 1958987"/>
                <a:gd name="connsiteX4" fmla="*/ 1843089 w 2593977"/>
                <a:gd name="connsiteY4" fmla="*/ 12 h 1958987"/>
                <a:gd name="connsiteX5" fmla="*/ 1620839 w 2593977"/>
                <a:gd name="connsiteY5" fmla="*/ 7950 h 1958987"/>
                <a:gd name="connsiteX6" fmla="*/ 1455739 w 2593977"/>
                <a:gd name="connsiteY6" fmla="*/ 26206 h 1958987"/>
                <a:gd name="connsiteX7" fmla="*/ 1278733 w 2593977"/>
                <a:gd name="connsiteY7" fmla="*/ 53988 h 1958987"/>
                <a:gd name="connsiteX8" fmla="*/ 1050133 w 2593977"/>
                <a:gd name="connsiteY8" fmla="*/ 110344 h 1958987"/>
                <a:gd name="connsiteX9" fmla="*/ 890589 w 2593977"/>
                <a:gd name="connsiteY9" fmla="*/ 166699 h 1958987"/>
                <a:gd name="connsiteX10" fmla="*/ 746920 w 2593977"/>
                <a:gd name="connsiteY10" fmla="*/ 227025 h 1958987"/>
                <a:gd name="connsiteX11" fmla="*/ 615157 w 2593977"/>
                <a:gd name="connsiteY11" fmla="*/ 288143 h 1958987"/>
                <a:gd name="connsiteX12" fmla="*/ 473870 w 2593977"/>
                <a:gd name="connsiteY12" fmla="*/ 364344 h 1958987"/>
                <a:gd name="connsiteX13" fmla="*/ 376239 w 2593977"/>
                <a:gd name="connsiteY13" fmla="*/ 423081 h 1958987"/>
                <a:gd name="connsiteX14" fmla="*/ 261145 w 2593977"/>
                <a:gd name="connsiteY14" fmla="*/ 499281 h 1958987"/>
                <a:gd name="connsiteX15" fmla="*/ 188914 w 2593977"/>
                <a:gd name="connsiteY15" fmla="*/ 553256 h 1958987"/>
                <a:gd name="connsiteX16" fmla="*/ 87314 w 2593977"/>
                <a:gd name="connsiteY16" fmla="*/ 638981 h 1958987"/>
                <a:gd name="connsiteX17" fmla="*/ 0 w 2593977"/>
                <a:gd name="connsiteY17" fmla="*/ 713593 h 1958987"/>
                <a:gd name="connsiteX18" fmla="*/ 61914 w 2593977"/>
                <a:gd name="connsiteY18" fmla="*/ 772331 h 1958987"/>
                <a:gd name="connsiteX19" fmla="*/ 153989 w 2593977"/>
                <a:gd name="connsiteY19" fmla="*/ 870756 h 1958987"/>
                <a:gd name="connsiteX20" fmla="*/ 224633 w 2593977"/>
                <a:gd name="connsiteY20" fmla="*/ 951718 h 1958987"/>
                <a:gd name="connsiteX21" fmla="*/ 304803 w 2593977"/>
                <a:gd name="connsiteY21" fmla="*/ 1050143 h 1958987"/>
                <a:gd name="connsiteX22" fmla="*/ 382589 w 2593977"/>
                <a:gd name="connsiteY22" fmla="*/ 1162856 h 1958987"/>
                <a:gd name="connsiteX23" fmla="*/ 493714 w 2593977"/>
                <a:gd name="connsiteY23" fmla="*/ 1327956 h 1958987"/>
                <a:gd name="connsiteX24" fmla="*/ 588170 w 2593977"/>
                <a:gd name="connsiteY24" fmla="*/ 1506550 h 1958987"/>
                <a:gd name="connsiteX25" fmla="*/ 636589 w 2593977"/>
                <a:gd name="connsiteY25" fmla="*/ 1620056 h 1958987"/>
                <a:gd name="connsiteX26" fmla="*/ 685802 w 2593977"/>
                <a:gd name="connsiteY26" fmla="*/ 1732769 h 1958987"/>
                <a:gd name="connsiteX27" fmla="*/ 738189 w 2593977"/>
                <a:gd name="connsiteY27" fmla="*/ 1883581 h 1958987"/>
                <a:gd name="connsiteX28" fmla="*/ 763589 w 2593977"/>
                <a:gd name="connsiteY28" fmla="*/ 1958987 h 1958987"/>
                <a:gd name="connsiteX29" fmla="*/ 926308 w 2593977"/>
                <a:gd name="connsiteY29" fmla="*/ 1900250 h 1958987"/>
                <a:gd name="connsiteX30" fmla="*/ 1119189 w 2593977"/>
                <a:gd name="connsiteY30" fmla="*/ 1826431 h 1958987"/>
                <a:gd name="connsiteX31" fmla="*/ 1296989 w 2593977"/>
                <a:gd name="connsiteY31" fmla="*/ 1734356 h 1958987"/>
                <a:gd name="connsiteX32" fmla="*/ 1435101 w 2593977"/>
                <a:gd name="connsiteY32" fmla="*/ 1648631 h 1958987"/>
                <a:gd name="connsiteX33" fmla="*/ 1555752 w 2593977"/>
                <a:gd name="connsiteY33" fmla="*/ 1569256 h 1958987"/>
                <a:gd name="connsiteX34" fmla="*/ 1703389 w 2593977"/>
                <a:gd name="connsiteY34" fmla="*/ 1461306 h 1958987"/>
                <a:gd name="connsiteX35" fmla="*/ 1825626 w 2593977"/>
                <a:gd name="connsiteY35" fmla="*/ 1350975 h 1958987"/>
                <a:gd name="connsiteX36" fmla="*/ 1954214 w 2593977"/>
                <a:gd name="connsiteY36" fmla="*/ 1223181 h 1958987"/>
                <a:gd name="connsiteX37" fmla="*/ 2090739 w 2593977"/>
                <a:gd name="connsiteY37" fmla="*/ 1070781 h 1958987"/>
                <a:gd name="connsiteX38" fmla="*/ 2195514 w 2593977"/>
                <a:gd name="connsiteY38" fmla="*/ 937431 h 1958987"/>
                <a:gd name="connsiteX39" fmla="*/ 2313783 w 2593977"/>
                <a:gd name="connsiteY39" fmla="*/ 758043 h 1958987"/>
                <a:gd name="connsiteX40" fmla="*/ 2386808 w 2593977"/>
                <a:gd name="connsiteY40" fmla="*/ 624693 h 1958987"/>
                <a:gd name="connsiteX41" fmla="*/ 2432053 w 2593977"/>
                <a:gd name="connsiteY41" fmla="*/ 536587 h 1958987"/>
                <a:gd name="connsiteX42" fmla="*/ 2494757 w 2593977"/>
                <a:gd name="connsiteY42" fmla="*/ 396887 h 1958987"/>
                <a:gd name="connsiteX43" fmla="*/ 2538414 w 2593977"/>
                <a:gd name="connsiteY43" fmla="*/ 280206 h 1958987"/>
                <a:gd name="connsiteX44" fmla="*/ 2593977 w 2593977"/>
                <a:gd name="connsiteY44" fmla="*/ 106374 h 1958987"/>
                <a:gd name="connsiteX0" fmla="*/ 2593977 w 2593977"/>
                <a:gd name="connsiteY0" fmla="*/ 106374 h 1958987"/>
                <a:gd name="connsiteX1" fmla="*/ 2443958 w 2593977"/>
                <a:gd name="connsiteY1" fmla="*/ 69069 h 1958987"/>
                <a:gd name="connsiteX2" fmla="*/ 2252664 w 2593977"/>
                <a:gd name="connsiteY2" fmla="*/ 29381 h 1958987"/>
                <a:gd name="connsiteX3" fmla="*/ 2045496 w 2593977"/>
                <a:gd name="connsiteY3" fmla="*/ 6362 h 1958987"/>
                <a:gd name="connsiteX4" fmla="*/ 1843089 w 2593977"/>
                <a:gd name="connsiteY4" fmla="*/ 12 h 1958987"/>
                <a:gd name="connsiteX5" fmla="*/ 1620839 w 2593977"/>
                <a:gd name="connsiteY5" fmla="*/ 7950 h 1958987"/>
                <a:gd name="connsiteX6" fmla="*/ 1455739 w 2593977"/>
                <a:gd name="connsiteY6" fmla="*/ 26206 h 1958987"/>
                <a:gd name="connsiteX7" fmla="*/ 1278733 w 2593977"/>
                <a:gd name="connsiteY7" fmla="*/ 53988 h 1958987"/>
                <a:gd name="connsiteX8" fmla="*/ 1050133 w 2593977"/>
                <a:gd name="connsiteY8" fmla="*/ 110344 h 1958987"/>
                <a:gd name="connsiteX9" fmla="*/ 890589 w 2593977"/>
                <a:gd name="connsiteY9" fmla="*/ 166699 h 1958987"/>
                <a:gd name="connsiteX10" fmla="*/ 746920 w 2593977"/>
                <a:gd name="connsiteY10" fmla="*/ 227025 h 1958987"/>
                <a:gd name="connsiteX11" fmla="*/ 615157 w 2593977"/>
                <a:gd name="connsiteY11" fmla="*/ 288143 h 1958987"/>
                <a:gd name="connsiteX12" fmla="*/ 473870 w 2593977"/>
                <a:gd name="connsiteY12" fmla="*/ 364344 h 1958987"/>
                <a:gd name="connsiteX13" fmla="*/ 376239 w 2593977"/>
                <a:gd name="connsiteY13" fmla="*/ 423081 h 1958987"/>
                <a:gd name="connsiteX14" fmla="*/ 261145 w 2593977"/>
                <a:gd name="connsiteY14" fmla="*/ 499281 h 1958987"/>
                <a:gd name="connsiteX15" fmla="*/ 188914 w 2593977"/>
                <a:gd name="connsiteY15" fmla="*/ 553256 h 1958987"/>
                <a:gd name="connsiteX16" fmla="*/ 87314 w 2593977"/>
                <a:gd name="connsiteY16" fmla="*/ 638981 h 1958987"/>
                <a:gd name="connsiteX17" fmla="*/ 0 w 2593977"/>
                <a:gd name="connsiteY17" fmla="*/ 713593 h 1958987"/>
                <a:gd name="connsiteX18" fmla="*/ 61914 w 2593977"/>
                <a:gd name="connsiteY18" fmla="*/ 772331 h 1958987"/>
                <a:gd name="connsiteX19" fmla="*/ 153989 w 2593977"/>
                <a:gd name="connsiteY19" fmla="*/ 870756 h 1958987"/>
                <a:gd name="connsiteX20" fmla="*/ 224633 w 2593977"/>
                <a:gd name="connsiteY20" fmla="*/ 951718 h 1958987"/>
                <a:gd name="connsiteX21" fmla="*/ 304803 w 2593977"/>
                <a:gd name="connsiteY21" fmla="*/ 1050143 h 1958987"/>
                <a:gd name="connsiteX22" fmla="*/ 382589 w 2593977"/>
                <a:gd name="connsiteY22" fmla="*/ 1162856 h 1958987"/>
                <a:gd name="connsiteX23" fmla="*/ 493714 w 2593977"/>
                <a:gd name="connsiteY23" fmla="*/ 1327956 h 1958987"/>
                <a:gd name="connsiteX24" fmla="*/ 588170 w 2593977"/>
                <a:gd name="connsiteY24" fmla="*/ 1506550 h 1958987"/>
                <a:gd name="connsiteX25" fmla="*/ 636589 w 2593977"/>
                <a:gd name="connsiteY25" fmla="*/ 1620056 h 1958987"/>
                <a:gd name="connsiteX26" fmla="*/ 685802 w 2593977"/>
                <a:gd name="connsiteY26" fmla="*/ 1732769 h 1958987"/>
                <a:gd name="connsiteX27" fmla="*/ 738189 w 2593977"/>
                <a:gd name="connsiteY27" fmla="*/ 1883581 h 1958987"/>
                <a:gd name="connsiteX28" fmla="*/ 763589 w 2593977"/>
                <a:gd name="connsiteY28" fmla="*/ 1958987 h 1958987"/>
                <a:gd name="connsiteX29" fmla="*/ 926308 w 2593977"/>
                <a:gd name="connsiteY29" fmla="*/ 1900250 h 1958987"/>
                <a:gd name="connsiteX30" fmla="*/ 1119189 w 2593977"/>
                <a:gd name="connsiteY30" fmla="*/ 1826431 h 1958987"/>
                <a:gd name="connsiteX31" fmla="*/ 1296989 w 2593977"/>
                <a:gd name="connsiteY31" fmla="*/ 1734356 h 1958987"/>
                <a:gd name="connsiteX32" fmla="*/ 1435101 w 2593977"/>
                <a:gd name="connsiteY32" fmla="*/ 1648631 h 1958987"/>
                <a:gd name="connsiteX33" fmla="*/ 1555752 w 2593977"/>
                <a:gd name="connsiteY33" fmla="*/ 1569256 h 1958987"/>
                <a:gd name="connsiteX34" fmla="*/ 1703389 w 2593977"/>
                <a:gd name="connsiteY34" fmla="*/ 1461306 h 1958987"/>
                <a:gd name="connsiteX35" fmla="*/ 1825626 w 2593977"/>
                <a:gd name="connsiteY35" fmla="*/ 1350975 h 1958987"/>
                <a:gd name="connsiteX36" fmla="*/ 1954214 w 2593977"/>
                <a:gd name="connsiteY36" fmla="*/ 1223181 h 1958987"/>
                <a:gd name="connsiteX37" fmla="*/ 2090739 w 2593977"/>
                <a:gd name="connsiteY37" fmla="*/ 1070781 h 1958987"/>
                <a:gd name="connsiteX38" fmla="*/ 2195514 w 2593977"/>
                <a:gd name="connsiteY38" fmla="*/ 937431 h 1958987"/>
                <a:gd name="connsiteX39" fmla="*/ 2313783 w 2593977"/>
                <a:gd name="connsiteY39" fmla="*/ 758043 h 1958987"/>
                <a:gd name="connsiteX40" fmla="*/ 2386808 w 2593977"/>
                <a:gd name="connsiteY40" fmla="*/ 624693 h 1958987"/>
                <a:gd name="connsiteX41" fmla="*/ 2432053 w 2593977"/>
                <a:gd name="connsiteY41" fmla="*/ 536587 h 1958987"/>
                <a:gd name="connsiteX42" fmla="*/ 2494757 w 2593977"/>
                <a:gd name="connsiteY42" fmla="*/ 396887 h 1958987"/>
                <a:gd name="connsiteX43" fmla="*/ 2538414 w 2593977"/>
                <a:gd name="connsiteY43" fmla="*/ 280206 h 1958987"/>
                <a:gd name="connsiteX44" fmla="*/ 2593977 w 2593977"/>
                <a:gd name="connsiteY44" fmla="*/ 106374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6808 w 2586656"/>
                <a:gd name="connsiteY40" fmla="*/ 624693 h 1958987"/>
                <a:gd name="connsiteX41" fmla="*/ 2432053 w 2586656"/>
                <a:gd name="connsiteY41" fmla="*/ 536587 h 1958987"/>
                <a:gd name="connsiteX42" fmla="*/ 2494757 w 2586656"/>
                <a:gd name="connsiteY42" fmla="*/ 396887 h 1958987"/>
                <a:gd name="connsiteX43" fmla="*/ 2538414 w 2586656"/>
                <a:gd name="connsiteY43" fmla="*/ 28020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6808 w 2586656"/>
                <a:gd name="connsiteY40" fmla="*/ 624693 h 1958987"/>
                <a:gd name="connsiteX41" fmla="*/ 2432053 w 2586656"/>
                <a:gd name="connsiteY41" fmla="*/ 536587 h 1958987"/>
                <a:gd name="connsiteX42" fmla="*/ 2494757 w 2586656"/>
                <a:gd name="connsiteY42" fmla="*/ 396887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6808 w 2586656"/>
                <a:gd name="connsiteY40" fmla="*/ 624693 h 1958987"/>
                <a:gd name="connsiteX41" fmla="*/ 2432053 w 2586656"/>
                <a:gd name="connsiteY41" fmla="*/ 536587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6808 w 2586656"/>
                <a:gd name="connsiteY40" fmla="*/ 624693 h 1958987"/>
                <a:gd name="connsiteX41" fmla="*/ 2431031 w 2586656"/>
                <a:gd name="connsiteY41" fmla="*/ 524725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5809 w 2586656"/>
                <a:gd name="connsiteY40" fmla="*/ 635295 h 1958987"/>
                <a:gd name="connsiteX41" fmla="*/ 2431031 w 2586656"/>
                <a:gd name="connsiteY41" fmla="*/ 524725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1768 w 2586656"/>
                <a:gd name="connsiteY40" fmla="*/ 632775 h 1958987"/>
                <a:gd name="connsiteX41" fmla="*/ 2431031 w 2586656"/>
                <a:gd name="connsiteY41" fmla="*/ 524725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1263 w 2586656"/>
                <a:gd name="connsiteY39" fmla="*/ 762085 h 1958987"/>
                <a:gd name="connsiteX40" fmla="*/ 2381768 w 2586656"/>
                <a:gd name="connsiteY40" fmla="*/ 632775 h 1958987"/>
                <a:gd name="connsiteX41" fmla="*/ 2431031 w 2586656"/>
                <a:gd name="connsiteY41" fmla="*/ 524725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94145"/>
                <a:gd name="connsiteX1" fmla="*/ 2443958 w 2586656"/>
                <a:gd name="connsiteY1" fmla="*/ 69069 h 1994145"/>
                <a:gd name="connsiteX2" fmla="*/ 2252664 w 2586656"/>
                <a:gd name="connsiteY2" fmla="*/ 29381 h 1994145"/>
                <a:gd name="connsiteX3" fmla="*/ 2045496 w 2586656"/>
                <a:gd name="connsiteY3" fmla="*/ 6362 h 1994145"/>
                <a:gd name="connsiteX4" fmla="*/ 1843089 w 2586656"/>
                <a:gd name="connsiteY4" fmla="*/ 12 h 1994145"/>
                <a:gd name="connsiteX5" fmla="*/ 1620839 w 2586656"/>
                <a:gd name="connsiteY5" fmla="*/ 7950 h 1994145"/>
                <a:gd name="connsiteX6" fmla="*/ 1455739 w 2586656"/>
                <a:gd name="connsiteY6" fmla="*/ 26206 h 1994145"/>
                <a:gd name="connsiteX7" fmla="*/ 1278733 w 2586656"/>
                <a:gd name="connsiteY7" fmla="*/ 53988 h 1994145"/>
                <a:gd name="connsiteX8" fmla="*/ 1050133 w 2586656"/>
                <a:gd name="connsiteY8" fmla="*/ 110344 h 1994145"/>
                <a:gd name="connsiteX9" fmla="*/ 890589 w 2586656"/>
                <a:gd name="connsiteY9" fmla="*/ 166699 h 1994145"/>
                <a:gd name="connsiteX10" fmla="*/ 746920 w 2586656"/>
                <a:gd name="connsiteY10" fmla="*/ 227025 h 1994145"/>
                <a:gd name="connsiteX11" fmla="*/ 615157 w 2586656"/>
                <a:gd name="connsiteY11" fmla="*/ 288143 h 1994145"/>
                <a:gd name="connsiteX12" fmla="*/ 473870 w 2586656"/>
                <a:gd name="connsiteY12" fmla="*/ 364344 h 1994145"/>
                <a:gd name="connsiteX13" fmla="*/ 376239 w 2586656"/>
                <a:gd name="connsiteY13" fmla="*/ 423081 h 1994145"/>
                <a:gd name="connsiteX14" fmla="*/ 261145 w 2586656"/>
                <a:gd name="connsiteY14" fmla="*/ 499281 h 1994145"/>
                <a:gd name="connsiteX15" fmla="*/ 188914 w 2586656"/>
                <a:gd name="connsiteY15" fmla="*/ 553256 h 1994145"/>
                <a:gd name="connsiteX16" fmla="*/ 87314 w 2586656"/>
                <a:gd name="connsiteY16" fmla="*/ 638981 h 1994145"/>
                <a:gd name="connsiteX17" fmla="*/ 0 w 2586656"/>
                <a:gd name="connsiteY17" fmla="*/ 713593 h 1994145"/>
                <a:gd name="connsiteX18" fmla="*/ 61914 w 2586656"/>
                <a:gd name="connsiteY18" fmla="*/ 772331 h 1994145"/>
                <a:gd name="connsiteX19" fmla="*/ 153989 w 2586656"/>
                <a:gd name="connsiteY19" fmla="*/ 870756 h 1994145"/>
                <a:gd name="connsiteX20" fmla="*/ 224633 w 2586656"/>
                <a:gd name="connsiteY20" fmla="*/ 951718 h 1994145"/>
                <a:gd name="connsiteX21" fmla="*/ 304803 w 2586656"/>
                <a:gd name="connsiteY21" fmla="*/ 1050143 h 1994145"/>
                <a:gd name="connsiteX22" fmla="*/ 382589 w 2586656"/>
                <a:gd name="connsiteY22" fmla="*/ 1162856 h 1994145"/>
                <a:gd name="connsiteX23" fmla="*/ 493714 w 2586656"/>
                <a:gd name="connsiteY23" fmla="*/ 1327956 h 1994145"/>
                <a:gd name="connsiteX24" fmla="*/ 588170 w 2586656"/>
                <a:gd name="connsiteY24" fmla="*/ 1506550 h 1994145"/>
                <a:gd name="connsiteX25" fmla="*/ 636589 w 2586656"/>
                <a:gd name="connsiteY25" fmla="*/ 1620056 h 1994145"/>
                <a:gd name="connsiteX26" fmla="*/ 685802 w 2586656"/>
                <a:gd name="connsiteY26" fmla="*/ 1732769 h 1994145"/>
                <a:gd name="connsiteX27" fmla="*/ 738189 w 2586656"/>
                <a:gd name="connsiteY27" fmla="*/ 1883581 h 1994145"/>
                <a:gd name="connsiteX28" fmla="*/ 693959 w 2586656"/>
                <a:gd name="connsiteY28" fmla="*/ 1994145 h 1994145"/>
                <a:gd name="connsiteX29" fmla="*/ 926308 w 2586656"/>
                <a:gd name="connsiteY29" fmla="*/ 1900250 h 1994145"/>
                <a:gd name="connsiteX30" fmla="*/ 1119189 w 2586656"/>
                <a:gd name="connsiteY30" fmla="*/ 1826431 h 1994145"/>
                <a:gd name="connsiteX31" fmla="*/ 1296989 w 2586656"/>
                <a:gd name="connsiteY31" fmla="*/ 1734356 h 1994145"/>
                <a:gd name="connsiteX32" fmla="*/ 1435101 w 2586656"/>
                <a:gd name="connsiteY32" fmla="*/ 1648631 h 1994145"/>
                <a:gd name="connsiteX33" fmla="*/ 1555752 w 2586656"/>
                <a:gd name="connsiteY33" fmla="*/ 1569256 h 1994145"/>
                <a:gd name="connsiteX34" fmla="*/ 1703389 w 2586656"/>
                <a:gd name="connsiteY34" fmla="*/ 1461306 h 1994145"/>
                <a:gd name="connsiteX35" fmla="*/ 1825626 w 2586656"/>
                <a:gd name="connsiteY35" fmla="*/ 1350975 h 1994145"/>
                <a:gd name="connsiteX36" fmla="*/ 1954214 w 2586656"/>
                <a:gd name="connsiteY36" fmla="*/ 1223181 h 1994145"/>
                <a:gd name="connsiteX37" fmla="*/ 2090739 w 2586656"/>
                <a:gd name="connsiteY37" fmla="*/ 1070781 h 1994145"/>
                <a:gd name="connsiteX38" fmla="*/ 2195514 w 2586656"/>
                <a:gd name="connsiteY38" fmla="*/ 937431 h 1994145"/>
                <a:gd name="connsiteX39" fmla="*/ 2311263 w 2586656"/>
                <a:gd name="connsiteY39" fmla="*/ 762085 h 1994145"/>
                <a:gd name="connsiteX40" fmla="*/ 2381768 w 2586656"/>
                <a:gd name="connsiteY40" fmla="*/ 632775 h 1994145"/>
                <a:gd name="connsiteX41" fmla="*/ 2431031 w 2586656"/>
                <a:gd name="connsiteY41" fmla="*/ 524725 h 1994145"/>
                <a:gd name="connsiteX42" fmla="*/ 2483156 w 2586656"/>
                <a:gd name="connsiteY42" fmla="*/ 406490 h 1994145"/>
                <a:gd name="connsiteX43" fmla="*/ 2532352 w 2586656"/>
                <a:gd name="connsiteY43" fmla="*/ 276426 h 1994145"/>
                <a:gd name="connsiteX44" fmla="*/ 2586656 w 2586656"/>
                <a:gd name="connsiteY44" fmla="*/ 104615 h 1994145"/>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26308 w 2586656"/>
                <a:gd name="connsiteY29" fmla="*/ 1900250 h 1986062"/>
                <a:gd name="connsiteX30" fmla="*/ 1119189 w 2586656"/>
                <a:gd name="connsiteY30" fmla="*/ 1826431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26308 w 2586656"/>
                <a:gd name="connsiteY29" fmla="*/ 1900250 h 1986062"/>
                <a:gd name="connsiteX30" fmla="*/ 1119189 w 2586656"/>
                <a:gd name="connsiteY30" fmla="*/ 1826431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07645 w 2586656"/>
                <a:gd name="connsiteY29" fmla="*/ 1916677 h 1986062"/>
                <a:gd name="connsiteX30" fmla="*/ 1119189 w 2586656"/>
                <a:gd name="connsiteY30" fmla="*/ 1826431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19189 w 2586656"/>
                <a:gd name="connsiteY30" fmla="*/ 1826431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6012 w 2586656"/>
                <a:gd name="connsiteY30" fmla="*/ 1833492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2052 w 2586656"/>
                <a:gd name="connsiteY31" fmla="*/ 1748738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0032 w 2586656"/>
                <a:gd name="connsiteY31" fmla="*/ 1747478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6593 w 2586656"/>
                <a:gd name="connsiteY31" fmla="*/ 1745958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3445 w 2586656"/>
                <a:gd name="connsiteY32" fmla="*/ 166225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5356 w 2586656"/>
                <a:gd name="connsiteY33" fmla="*/ 1580857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4968 w 2586656"/>
                <a:gd name="connsiteY35" fmla="*/ 1353993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3447 w 2586656"/>
                <a:gd name="connsiteY35" fmla="*/ 1347432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0774 w 2586656"/>
                <a:gd name="connsiteY36" fmla="*/ 1221660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666492 w 2586656"/>
                <a:gd name="connsiteY27" fmla="*/ 1872552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30508 w 2586656"/>
                <a:gd name="connsiteY26" fmla="*/ 1717935 h 1986062"/>
                <a:gd name="connsiteX27" fmla="*/ 666492 w 2586656"/>
                <a:gd name="connsiteY27" fmla="*/ 1872552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30508 w 2586656"/>
                <a:gd name="connsiteY26" fmla="*/ 1717935 h 1986062"/>
                <a:gd name="connsiteX27" fmla="*/ 676334 w 2586656"/>
                <a:gd name="connsiteY27" fmla="*/ 187027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597222 w 2586656"/>
                <a:gd name="connsiteY25" fmla="*/ 1629184 h 1986062"/>
                <a:gd name="connsiteX26" fmla="*/ 630508 w 2586656"/>
                <a:gd name="connsiteY26" fmla="*/ 1717935 h 1986062"/>
                <a:gd name="connsiteX27" fmla="*/ 676334 w 2586656"/>
                <a:gd name="connsiteY27" fmla="*/ 187027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44478 w 2586656"/>
                <a:gd name="connsiteY24" fmla="*/ 1482111 h 1986062"/>
                <a:gd name="connsiteX25" fmla="*/ 597222 w 2586656"/>
                <a:gd name="connsiteY25" fmla="*/ 1629184 h 1986062"/>
                <a:gd name="connsiteX26" fmla="*/ 630508 w 2586656"/>
                <a:gd name="connsiteY26" fmla="*/ 1717935 h 1986062"/>
                <a:gd name="connsiteX27" fmla="*/ 676334 w 2586656"/>
                <a:gd name="connsiteY27" fmla="*/ 187027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79070 w 2586656"/>
                <a:gd name="connsiteY23" fmla="*/ 1324438 h 1986062"/>
                <a:gd name="connsiteX24" fmla="*/ 544478 w 2586656"/>
                <a:gd name="connsiteY24" fmla="*/ 1482111 h 1986062"/>
                <a:gd name="connsiteX25" fmla="*/ 597222 w 2586656"/>
                <a:gd name="connsiteY25" fmla="*/ 1629184 h 1986062"/>
                <a:gd name="connsiteX26" fmla="*/ 630508 w 2586656"/>
                <a:gd name="connsiteY26" fmla="*/ 1717935 h 1986062"/>
                <a:gd name="connsiteX27" fmla="*/ 676334 w 2586656"/>
                <a:gd name="connsiteY27" fmla="*/ 187027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21311 w 2546053"/>
                <a:gd name="connsiteY18" fmla="*/ 772331 h 1986062"/>
                <a:gd name="connsiteX19" fmla="*/ 113386 w 2546053"/>
                <a:gd name="connsiteY19" fmla="*/ 870756 h 1986062"/>
                <a:gd name="connsiteX20" fmla="*/ 184030 w 2546053"/>
                <a:gd name="connsiteY20" fmla="*/ 951718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13386 w 2546053"/>
                <a:gd name="connsiteY19" fmla="*/ 870756 h 1986062"/>
                <a:gd name="connsiteX20" fmla="*/ 184030 w 2546053"/>
                <a:gd name="connsiteY20" fmla="*/ 951718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184030 w 2546053"/>
                <a:gd name="connsiteY20" fmla="*/ 951718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09514 w 2546053"/>
                <a:gd name="connsiteY20" fmla="*/ 942353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81102 w 2546053"/>
                <a:gd name="connsiteY21" fmla="*/ 1041037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81102 w 2546053"/>
                <a:gd name="connsiteY21" fmla="*/ 1041037 h 1986062"/>
                <a:gd name="connsiteX22" fmla="*/ 351068 w 2546053"/>
                <a:gd name="connsiteY22" fmla="*/ 1157293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81102 w 2546053"/>
                <a:gd name="connsiteY21" fmla="*/ 1041037 h 1986062"/>
                <a:gd name="connsiteX22" fmla="*/ 351068 w 2546053"/>
                <a:gd name="connsiteY22" fmla="*/ 1157293 h 1986062"/>
                <a:gd name="connsiteX23" fmla="*/ 433903 w 2546053"/>
                <a:gd name="connsiteY23" fmla="*/ 1304754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64373 w 2546053"/>
                <a:gd name="connsiteY16" fmla="*/ 633157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81102 w 2546053"/>
                <a:gd name="connsiteY21" fmla="*/ 1041037 h 1986062"/>
                <a:gd name="connsiteX22" fmla="*/ 351068 w 2546053"/>
                <a:gd name="connsiteY22" fmla="*/ 1157293 h 1986062"/>
                <a:gd name="connsiteX23" fmla="*/ 433903 w 2546053"/>
                <a:gd name="connsiteY23" fmla="*/ 1304754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38708 w 2536450"/>
                <a:gd name="connsiteY15" fmla="*/ 553256 h 1986062"/>
                <a:gd name="connsiteX16" fmla="*/ 54770 w 2536450"/>
                <a:gd name="connsiteY16" fmla="*/ 633157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38708 w 2536450"/>
                <a:gd name="connsiteY15" fmla="*/ 553256 h 1986062"/>
                <a:gd name="connsiteX16" fmla="*/ 54770 w 2536450"/>
                <a:gd name="connsiteY16" fmla="*/ 633157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38708 w 2536450"/>
                <a:gd name="connsiteY15" fmla="*/ 553256 h 1986062"/>
                <a:gd name="connsiteX16" fmla="*/ 54770 w 2536450"/>
                <a:gd name="connsiteY16" fmla="*/ 633157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45032 w 2536450"/>
                <a:gd name="connsiteY15" fmla="*/ 565618 h 1986062"/>
                <a:gd name="connsiteX16" fmla="*/ 54770 w 2536450"/>
                <a:gd name="connsiteY16" fmla="*/ 633157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3482 w 2536450"/>
                <a:gd name="connsiteY14" fmla="*/ 517705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09179 w 2536450"/>
                <a:gd name="connsiteY14" fmla="*/ 50660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1405 w 2536450"/>
                <a:gd name="connsiteY9" fmla="*/ 178561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1008771 w 2536450"/>
                <a:gd name="connsiteY8" fmla="*/ 118665 h 1986062"/>
                <a:gd name="connsiteX9" fmla="*/ 841405 w 2536450"/>
                <a:gd name="connsiteY9" fmla="*/ 178561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3487 w 2536450"/>
                <a:gd name="connsiteY7" fmla="*/ 62071 h 1986062"/>
                <a:gd name="connsiteX8" fmla="*/ 1008771 w 2536450"/>
                <a:gd name="connsiteY8" fmla="*/ 118665 h 1986062"/>
                <a:gd name="connsiteX9" fmla="*/ 841405 w 2536450"/>
                <a:gd name="connsiteY9" fmla="*/ 178561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7053 w 2536450"/>
                <a:gd name="connsiteY6" fmla="*/ 32767 h 1986062"/>
                <a:gd name="connsiteX7" fmla="*/ 1223487 w 2536450"/>
                <a:gd name="connsiteY7" fmla="*/ 62071 h 1986062"/>
                <a:gd name="connsiteX8" fmla="*/ 1008771 w 2536450"/>
                <a:gd name="connsiteY8" fmla="*/ 118665 h 1986062"/>
                <a:gd name="connsiteX9" fmla="*/ 841405 w 2536450"/>
                <a:gd name="connsiteY9" fmla="*/ 178561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36450" h="1986062">
                  <a:moveTo>
                    <a:pt x="2536450" y="104615"/>
                  </a:moveTo>
                  <a:cubicBezTo>
                    <a:pt x="2484856" y="91386"/>
                    <a:pt x="2449417" y="81608"/>
                    <a:pt x="2393752" y="69069"/>
                  </a:cubicBezTo>
                  <a:cubicBezTo>
                    <a:pt x="2338087" y="56530"/>
                    <a:pt x="2266223" y="42610"/>
                    <a:pt x="2202458" y="29381"/>
                  </a:cubicBezTo>
                  <a:lnTo>
                    <a:pt x="1995290" y="6362"/>
                  </a:lnTo>
                  <a:cubicBezTo>
                    <a:pt x="1927821" y="4245"/>
                    <a:pt x="1863659" y="-253"/>
                    <a:pt x="1792883" y="12"/>
                  </a:cubicBezTo>
                  <a:cubicBezTo>
                    <a:pt x="1722107" y="277"/>
                    <a:pt x="1663766" y="2923"/>
                    <a:pt x="1570633" y="7950"/>
                  </a:cubicBezTo>
                  <a:cubicBezTo>
                    <a:pt x="1515600" y="14035"/>
                    <a:pt x="1464911" y="23747"/>
                    <a:pt x="1407053" y="32767"/>
                  </a:cubicBezTo>
                  <a:cubicBezTo>
                    <a:pt x="1349195" y="41787"/>
                    <a:pt x="1303920" y="46460"/>
                    <a:pt x="1223487" y="62071"/>
                  </a:cubicBezTo>
                  <a:cubicBezTo>
                    <a:pt x="1141731" y="84825"/>
                    <a:pt x="1107197" y="88767"/>
                    <a:pt x="1008771" y="118665"/>
                  </a:cubicBezTo>
                  <a:lnTo>
                    <a:pt x="841405" y="178561"/>
                  </a:lnTo>
                  <a:lnTo>
                    <a:pt x="695715" y="237627"/>
                  </a:lnTo>
                  <a:lnTo>
                    <a:pt x="568992" y="290663"/>
                  </a:lnTo>
                  <a:cubicBezTo>
                    <a:pt x="521896" y="316063"/>
                    <a:pt x="466899" y="349130"/>
                    <a:pt x="427206" y="372166"/>
                  </a:cubicBezTo>
                  <a:cubicBezTo>
                    <a:pt x="387513" y="395202"/>
                    <a:pt x="375284" y="404539"/>
                    <a:pt x="330834" y="428881"/>
                  </a:cubicBezTo>
                  <a:lnTo>
                    <a:pt x="215241" y="510384"/>
                  </a:lnTo>
                  <a:lnTo>
                    <a:pt x="145032" y="565618"/>
                  </a:lnTo>
                  <a:lnTo>
                    <a:pt x="54270" y="638459"/>
                  </a:lnTo>
                  <a:cubicBezTo>
                    <a:pt x="25165" y="663330"/>
                    <a:pt x="38630" y="652422"/>
                    <a:pt x="0" y="691581"/>
                  </a:cubicBezTo>
                  <a:cubicBezTo>
                    <a:pt x="20848" y="712019"/>
                    <a:pt x="51209" y="746742"/>
                    <a:pt x="70259" y="763940"/>
                  </a:cubicBezTo>
                  <a:lnTo>
                    <a:pt x="137587" y="852546"/>
                  </a:lnTo>
                  <a:cubicBezTo>
                    <a:pt x="161135" y="879533"/>
                    <a:pt x="181888" y="918646"/>
                    <a:pt x="200673" y="945633"/>
                  </a:cubicBezTo>
                  <a:cubicBezTo>
                    <a:pt x="228189" y="971298"/>
                    <a:pt x="255889" y="1022516"/>
                    <a:pt x="271499" y="1041037"/>
                  </a:cubicBezTo>
                  <a:lnTo>
                    <a:pt x="341465" y="1157293"/>
                  </a:lnTo>
                  <a:cubicBezTo>
                    <a:pt x="380888" y="1212326"/>
                    <a:pt x="387258" y="1249721"/>
                    <a:pt x="424300" y="1304754"/>
                  </a:cubicBezTo>
                  <a:lnTo>
                    <a:pt x="494272" y="1482111"/>
                  </a:lnTo>
                  <a:lnTo>
                    <a:pt x="547016" y="1629184"/>
                  </a:lnTo>
                  <a:lnTo>
                    <a:pt x="580302" y="1717935"/>
                  </a:lnTo>
                  <a:lnTo>
                    <a:pt x="626128" y="1870271"/>
                  </a:lnTo>
                  <a:lnTo>
                    <a:pt x="648793" y="1986062"/>
                  </a:lnTo>
                  <a:cubicBezTo>
                    <a:pt x="722305" y="1970081"/>
                    <a:pt x="785710" y="1947799"/>
                    <a:pt x="861480" y="1919195"/>
                  </a:cubicBezTo>
                  <a:cubicBezTo>
                    <a:pt x="925774" y="1896971"/>
                    <a:pt x="1010253" y="1860118"/>
                    <a:pt x="1074547" y="1835512"/>
                  </a:cubicBezTo>
                  <a:lnTo>
                    <a:pt x="1254367" y="1744698"/>
                  </a:lnTo>
                  <a:cubicBezTo>
                    <a:pt x="1298717" y="1711329"/>
                    <a:pt x="1354355" y="1684463"/>
                    <a:pt x="1397018" y="1656189"/>
                  </a:cubicBezTo>
                  <a:cubicBezTo>
                    <a:pt x="1439682" y="1627915"/>
                    <a:pt x="1470131" y="1601514"/>
                    <a:pt x="1510348" y="1575056"/>
                  </a:cubicBezTo>
                  <a:lnTo>
                    <a:pt x="1646883" y="1471409"/>
                  </a:lnTo>
                  <a:lnTo>
                    <a:pt x="1788542" y="1347931"/>
                  </a:lnTo>
                  <a:lnTo>
                    <a:pt x="1915108" y="1218879"/>
                  </a:lnTo>
                  <a:lnTo>
                    <a:pt x="2040533" y="1070781"/>
                  </a:lnTo>
                  <a:lnTo>
                    <a:pt x="2145308" y="937431"/>
                  </a:lnTo>
                  <a:lnTo>
                    <a:pt x="2261057" y="762085"/>
                  </a:lnTo>
                  <a:lnTo>
                    <a:pt x="2331562" y="632775"/>
                  </a:lnTo>
                  <a:lnTo>
                    <a:pt x="2380825" y="524725"/>
                  </a:lnTo>
                  <a:lnTo>
                    <a:pt x="2432950" y="406490"/>
                  </a:lnTo>
                  <a:lnTo>
                    <a:pt x="2482146" y="276426"/>
                  </a:lnTo>
                  <a:cubicBezTo>
                    <a:pt x="2500667" y="218482"/>
                    <a:pt x="2520310" y="164941"/>
                    <a:pt x="2536450" y="104615"/>
                  </a:cubicBezTo>
                  <a:close/>
                </a:path>
              </a:pathLst>
            </a:custGeom>
            <a:solidFill>
              <a:schemeClr val="accent4">
                <a:lumMod val="60000"/>
                <a:lumOff val="40000"/>
                <a:alpha val="9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4" name="円/楕円 13"/>
            <p:cNvSpPr/>
            <p:nvPr/>
          </p:nvSpPr>
          <p:spPr>
            <a:xfrm rot="17927017">
              <a:off x="14125110" y="4504197"/>
              <a:ext cx="5400440" cy="5400440"/>
            </a:xfrm>
            <a:prstGeom prst="ellipse">
              <a:avLst/>
            </a:prstGeom>
            <a:solidFill>
              <a:srgbClr val="CC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15"/>
            </a:p>
          </p:txBody>
        </p:sp>
        <p:sp>
          <p:nvSpPr>
            <p:cNvPr id="15" name="フリーフォーム 14"/>
            <p:cNvSpPr/>
            <p:nvPr/>
          </p:nvSpPr>
          <p:spPr>
            <a:xfrm rot="17927017">
              <a:off x="14036475" y="7510454"/>
              <a:ext cx="1524000" cy="1347076"/>
            </a:xfrm>
            <a:custGeom>
              <a:avLst/>
              <a:gdLst>
                <a:gd name="connsiteX0" fmla="*/ 769144 w 1526381"/>
                <a:gd name="connsiteY0" fmla="*/ 0 h 1347787"/>
                <a:gd name="connsiteX1" fmla="*/ 669131 w 1526381"/>
                <a:gd name="connsiteY1" fmla="*/ 95250 h 1347787"/>
                <a:gd name="connsiteX2" fmla="*/ 547688 w 1526381"/>
                <a:gd name="connsiteY2" fmla="*/ 223837 h 1347787"/>
                <a:gd name="connsiteX3" fmla="*/ 447675 w 1526381"/>
                <a:gd name="connsiteY3" fmla="*/ 350044 h 1347787"/>
                <a:gd name="connsiteX4" fmla="*/ 373856 w 1526381"/>
                <a:gd name="connsiteY4" fmla="*/ 457200 h 1347787"/>
                <a:gd name="connsiteX5" fmla="*/ 302419 w 1526381"/>
                <a:gd name="connsiteY5" fmla="*/ 564356 h 1347787"/>
                <a:gd name="connsiteX6" fmla="*/ 228600 w 1526381"/>
                <a:gd name="connsiteY6" fmla="*/ 683419 h 1347787"/>
                <a:gd name="connsiteX7" fmla="*/ 166688 w 1526381"/>
                <a:gd name="connsiteY7" fmla="*/ 807244 h 1347787"/>
                <a:gd name="connsiteX8" fmla="*/ 104775 w 1526381"/>
                <a:gd name="connsiteY8" fmla="*/ 950119 h 1347787"/>
                <a:gd name="connsiteX9" fmla="*/ 59531 w 1526381"/>
                <a:gd name="connsiteY9" fmla="*/ 1057275 h 1347787"/>
                <a:gd name="connsiteX10" fmla="*/ 21431 w 1526381"/>
                <a:gd name="connsiteY10" fmla="*/ 1176337 h 1347787"/>
                <a:gd name="connsiteX11" fmla="*/ 0 w 1526381"/>
                <a:gd name="connsiteY11" fmla="*/ 1233487 h 1347787"/>
                <a:gd name="connsiteX12" fmla="*/ 92869 w 1526381"/>
                <a:gd name="connsiteY12" fmla="*/ 1271587 h 1347787"/>
                <a:gd name="connsiteX13" fmla="*/ 116681 w 1526381"/>
                <a:gd name="connsiteY13" fmla="*/ 1281112 h 1347787"/>
                <a:gd name="connsiteX14" fmla="*/ 250031 w 1526381"/>
                <a:gd name="connsiteY14" fmla="*/ 1300162 h 1347787"/>
                <a:gd name="connsiteX15" fmla="*/ 416719 w 1526381"/>
                <a:gd name="connsiteY15" fmla="*/ 1338262 h 1347787"/>
                <a:gd name="connsiteX16" fmla="*/ 692944 w 1526381"/>
                <a:gd name="connsiteY16" fmla="*/ 1343025 h 1347787"/>
                <a:gd name="connsiteX17" fmla="*/ 783431 w 1526381"/>
                <a:gd name="connsiteY17" fmla="*/ 1347787 h 1347787"/>
                <a:gd name="connsiteX18" fmla="*/ 952500 w 1526381"/>
                <a:gd name="connsiteY18" fmla="*/ 1340644 h 1347787"/>
                <a:gd name="connsiteX19" fmla="*/ 1123950 w 1526381"/>
                <a:gd name="connsiteY19" fmla="*/ 1323975 h 1347787"/>
                <a:gd name="connsiteX20" fmla="*/ 1354931 w 1526381"/>
                <a:gd name="connsiteY20" fmla="*/ 1276350 h 1347787"/>
                <a:gd name="connsiteX21" fmla="*/ 1435894 w 1526381"/>
                <a:gd name="connsiteY21" fmla="*/ 1259681 h 1347787"/>
                <a:gd name="connsiteX22" fmla="*/ 1526381 w 1526381"/>
                <a:gd name="connsiteY22" fmla="*/ 1238250 h 1347787"/>
                <a:gd name="connsiteX23" fmla="*/ 1516856 w 1526381"/>
                <a:gd name="connsiteY23" fmla="*/ 1166812 h 1347787"/>
                <a:gd name="connsiteX24" fmla="*/ 1478756 w 1526381"/>
                <a:gd name="connsiteY24" fmla="*/ 1066800 h 1347787"/>
                <a:gd name="connsiteX25" fmla="*/ 1431131 w 1526381"/>
                <a:gd name="connsiteY25" fmla="*/ 923925 h 1347787"/>
                <a:gd name="connsiteX26" fmla="*/ 1364456 w 1526381"/>
                <a:gd name="connsiteY26" fmla="*/ 788194 h 1347787"/>
                <a:gd name="connsiteX27" fmla="*/ 1281113 w 1526381"/>
                <a:gd name="connsiteY27" fmla="*/ 628650 h 1347787"/>
                <a:gd name="connsiteX28" fmla="*/ 1190625 w 1526381"/>
                <a:gd name="connsiteY28" fmla="*/ 492919 h 1347787"/>
                <a:gd name="connsiteX29" fmla="*/ 1090613 w 1526381"/>
                <a:gd name="connsiteY29" fmla="*/ 354806 h 1347787"/>
                <a:gd name="connsiteX30" fmla="*/ 1007269 w 1526381"/>
                <a:gd name="connsiteY30" fmla="*/ 259556 h 1347787"/>
                <a:gd name="connsiteX31" fmla="*/ 976313 w 1526381"/>
                <a:gd name="connsiteY31" fmla="*/ 197644 h 1347787"/>
                <a:gd name="connsiteX32" fmla="*/ 900113 w 1526381"/>
                <a:gd name="connsiteY32" fmla="*/ 126206 h 1347787"/>
                <a:gd name="connsiteX33" fmla="*/ 838200 w 1526381"/>
                <a:gd name="connsiteY33" fmla="*/ 66675 h 1347787"/>
                <a:gd name="connsiteX34" fmla="*/ 769144 w 1526381"/>
                <a:gd name="connsiteY34" fmla="*/ 0 h 1347787"/>
                <a:gd name="connsiteX0" fmla="*/ 769144 w 1526381"/>
                <a:gd name="connsiteY0" fmla="*/ 0 h 1347787"/>
                <a:gd name="connsiteX1" fmla="*/ 669131 w 1526381"/>
                <a:gd name="connsiteY1" fmla="*/ 95250 h 1347787"/>
                <a:gd name="connsiteX2" fmla="*/ 547688 w 1526381"/>
                <a:gd name="connsiteY2" fmla="*/ 223837 h 1347787"/>
                <a:gd name="connsiteX3" fmla="*/ 447675 w 1526381"/>
                <a:gd name="connsiteY3" fmla="*/ 350044 h 1347787"/>
                <a:gd name="connsiteX4" fmla="*/ 373856 w 1526381"/>
                <a:gd name="connsiteY4" fmla="*/ 457200 h 1347787"/>
                <a:gd name="connsiteX5" fmla="*/ 302419 w 1526381"/>
                <a:gd name="connsiteY5" fmla="*/ 564356 h 1347787"/>
                <a:gd name="connsiteX6" fmla="*/ 228600 w 1526381"/>
                <a:gd name="connsiteY6" fmla="*/ 683419 h 1347787"/>
                <a:gd name="connsiteX7" fmla="*/ 166688 w 1526381"/>
                <a:gd name="connsiteY7" fmla="*/ 807244 h 1347787"/>
                <a:gd name="connsiteX8" fmla="*/ 104775 w 1526381"/>
                <a:gd name="connsiteY8" fmla="*/ 950119 h 1347787"/>
                <a:gd name="connsiteX9" fmla="*/ 59531 w 1526381"/>
                <a:gd name="connsiteY9" fmla="*/ 1057275 h 1347787"/>
                <a:gd name="connsiteX10" fmla="*/ 21431 w 1526381"/>
                <a:gd name="connsiteY10" fmla="*/ 1176337 h 1347787"/>
                <a:gd name="connsiteX11" fmla="*/ 0 w 1526381"/>
                <a:gd name="connsiteY11" fmla="*/ 1233487 h 1347787"/>
                <a:gd name="connsiteX12" fmla="*/ 92869 w 1526381"/>
                <a:gd name="connsiteY12" fmla="*/ 1271587 h 1347787"/>
                <a:gd name="connsiteX13" fmla="*/ 126206 w 1526381"/>
                <a:gd name="connsiteY13" fmla="*/ 1276349 h 1347787"/>
                <a:gd name="connsiteX14" fmla="*/ 250031 w 1526381"/>
                <a:gd name="connsiteY14" fmla="*/ 1300162 h 1347787"/>
                <a:gd name="connsiteX15" fmla="*/ 416719 w 1526381"/>
                <a:gd name="connsiteY15" fmla="*/ 1338262 h 1347787"/>
                <a:gd name="connsiteX16" fmla="*/ 692944 w 1526381"/>
                <a:gd name="connsiteY16" fmla="*/ 1343025 h 1347787"/>
                <a:gd name="connsiteX17" fmla="*/ 783431 w 1526381"/>
                <a:gd name="connsiteY17" fmla="*/ 1347787 h 1347787"/>
                <a:gd name="connsiteX18" fmla="*/ 952500 w 1526381"/>
                <a:gd name="connsiteY18" fmla="*/ 1340644 h 1347787"/>
                <a:gd name="connsiteX19" fmla="*/ 1123950 w 1526381"/>
                <a:gd name="connsiteY19" fmla="*/ 1323975 h 1347787"/>
                <a:gd name="connsiteX20" fmla="*/ 1354931 w 1526381"/>
                <a:gd name="connsiteY20" fmla="*/ 1276350 h 1347787"/>
                <a:gd name="connsiteX21" fmla="*/ 1435894 w 1526381"/>
                <a:gd name="connsiteY21" fmla="*/ 1259681 h 1347787"/>
                <a:gd name="connsiteX22" fmla="*/ 1526381 w 1526381"/>
                <a:gd name="connsiteY22" fmla="*/ 1238250 h 1347787"/>
                <a:gd name="connsiteX23" fmla="*/ 1516856 w 1526381"/>
                <a:gd name="connsiteY23" fmla="*/ 1166812 h 1347787"/>
                <a:gd name="connsiteX24" fmla="*/ 1478756 w 1526381"/>
                <a:gd name="connsiteY24" fmla="*/ 1066800 h 1347787"/>
                <a:gd name="connsiteX25" fmla="*/ 1431131 w 1526381"/>
                <a:gd name="connsiteY25" fmla="*/ 923925 h 1347787"/>
                <a:gd name="connsiteX26" fmla="*/ 1364456 w 1526381"/>
                <a:gd name="connsiteY26" fmla="*/ 788194 h 1347787"/>
                <a:gd name="connsiteX27" fmla="*/ 1281113 w 1526381"/>
                <a:gd name="connsiteY27" fmla="*/ 628650 h 1347787"/>
                <a:gd name="connsiteX28" fmla="*/ 1190625 w 1526381"/>
                <a:gd name="connsiteY28" fmla="*/ 492919 h 1347787"/>
                <a:gd name="connsiteX29" fmla="*/ 1090613 w 1526381"/>
                <a:gd name="connsiteY29" fmla="*/ 354806 h 1347787"/>
                <a:gd name="connsiteX30" fmla="*/ 1007269 w 1526381"/>
                <a:gd name="connsiteY30" fmla="*/ 259556 h 1347787"/>
                <a:gd name="connsiteX31" fmla="*/ 976313 w 1526381"/>
                <a:gd name="connsiteY31" fmla="*/ 197644 h 1347787"/>
                <a:gd name="connsiteX32" fmla="*/ 900113 w 1526381"/>
                <a:gd name="connsiteY32" fmla="*/ 126206 h 1347787"/>
                <a:gd name="connsiteX33" fmla="*/ 838200 w 1526381"/>
                <a:gd name="connsiteY33" fmla="*/ 66675 h 1347787"/>
                <a:gd name="connsiteX34" fmla="*/ 769144 w 1526381"/>
                <a:gd name="connsiteY34" fmla="*/ 0 h 1347787"/>
                <a:gd name="connsiteX0" fmla="*/ 769144 w 1526381"/>
                <a:gd name="connsiteY0" fmla="*/ 0 h 1347787"/>
                <a:gd name="connsiteX1" fmla="*/ 669131 w 1526381"/>
                <a:gd name="connsiteY1" fmla="*/ 95250 h 1347787"/>
                <a:gd name="connsiteX2" fmla="*/ 547688 w 1526381"/>
                <a:gd name="connsiteY2" fmla="*/ 223837 h 1347787"/>
                <a:gd name="connsiteX3" fmla="*/ 447675 w 1526381"/>
                <a:gd name="connsiteY3" fmla="*/ 350044 h 1347787"/>
                <a:gd name="connsiteX4" fmla="*/ 373856 w 1526381"/>
                <a:gd name="connsiteY4" fmla="*/ 457200 h 1347787"/>
                <a:gd name="connsiteX5" fmla="*/ 302419 w 1526381"/>
                <a:gd name="connsiteY5" fmla="*/ 564356 h 1347787"/>
                <a:gd name="connsiteX6" fmla="*/ 228600 w 1526381"/>
                <a:gd name="connsiteY6" fmla="*/ 683419 h 1347787"/>
                <a:gd name="connsiteX7" fmla="*/ 166688 w 1526381"/>
                <a:gd name="connsiteY7" fmla="*/ 807244 h 1347787"/>
                <a:gd name="connsiteX8" fmla="*/ 104775 w 1526381"/>
                <a:gd name="connsiteY8" fmla="*/ 950119 h 1347787"/>
                <a:gd name="connsiteX9" fmla="*/ 59531 w 1526381"/>
                <a:gd name="connsiteY9" fmla="*/ 1057275 h 1347787"/>
                <a:gd name="connsiteX10" fmla="*/ 21431 w 1526381"/>
                <a:gd name="connsiteY10" fmla="*/ 1176337 h 1347787"/>
                <a:gd name="connsiteX11" fmla="*/ 0 w 1526381"/>
                <a:gd name="connsiteY11" fmla="*/ 1233487 h 1347787"/>
                <a:gd name="connsiteX12" fmla="*/ 95250 w 1526381"/>
                <a:gd name="connsiteY12" fmla="*/ 1266825 h 1347787"/>
                <a:gd name="connsiteX13" fmla="*/ 126206 w 1526381"/>
                <a:gd name="connsiteY13" fmla="*/ 1276349 h 1347787"/>
                <a:gd name="connsiteX14" fmla="*/ 250031 w 1526381"/>
                <a:gd name="connsiteY14" fmla="*/ 1300162 h 1347787"/>
                <a:gd name="connsiteX15" fmla="*/ 416719 w 1526381"/>
                <a:gd name="connsiteY15" fmla="*/ 1338262 h 1347787"/>
                <a:gd name="connsiteX16" fmla="*/ 692944 w 1526381"/>
                <a:gd name="connsiteY16" fmla="*/ 1343025 h 1347787"/>
                <a:gd name="connsiteX17" fmla="*/ 783431 w 1526381"/>
                <a:gd name="connsiteY17" fmla="*/ 1347787 h 1347787"/>
                <a:gd name="connsiteX18" fmla="*/ 952500 w 1526381"/>
                <a:gd name="connsiteY18" fmla="*/ 1340644 h 1347787"/>
                <a:gd name="connsiteX19" fmla="*/ 1123950 w 1526381"/>
                <a:gd name="connsiteY19" fmla="*/ 1323975 h 1347787"/>
                <a:gd name="connsiteX20" fmla="*/ 1354931 w 1526381"/>
                <a:gd name="connsiteY20" fmla="*/ 1276350 h 1347787"/>
                <a:gd name="connsiteX21" fmla="*/ 1435894 w 1526381"/>
                <a:gd name="connsiteY21" fmla="*/ 1259681 h 1347787"/>
                <a:gd name="connsiteX22" fmla="*/ 1526381 w 1526381"/>
                <a:gd name="connsiteY22" fmla="*/ 1238250 h 1347787"/>
                <a:gd name="connsiteX23" fmla="*/ 1516856 w 1526381"/>
                <a:gd name="connsiteY23" fmla="*/ 1166812 h 1347787"/>
                <a:gd name="connsiteX24" fmla="*/ 1478756 w 1526381"/>
                <a:gd name="connsiteY24" fmla="*/ 1066800 h 1347787"/>
                <a:gd name="connsiteX25" fmla="*/ 1431131 w 1526381"/>
                <a:gd name="connsiteY25" fmla="*/ 923925 h 1347787"/>
                <a:gd name="connsiteX26" fmla="*/ 1364456 w 1526381"/>
                <a:gd name="connsiteY26" fmla="*/ 788194 h 1347787"/>
                <a:gd name="connsiteX27" fmla="*/ 1281113 w 1526381"/>
                <a:gd name="connsiteY27" fmla="*/ 628650 h 1347787"/>
                <a:gd name="connsiteX28" fmla="*/ 1190625 w 1526381"/>
                <a:gd name="connsiteY28" fmla="*/ 492919 h 1347787"/>
                <a:gd name="connsiteX29" fmla="*/ 1090613 w 1526381"/>
                <a:gd name="connsiteY29" fmla="*/ 354806 h 1347787"/>
                <a:gd name="connsiteX30" fmla="*/ 1007269 w 1526381"/>
                <a:gd name="connsiteY30" fmla="*/ 259556 h 1347787"/>
                <a:gd name="connsiteX31" fmla="*/ 976313 w 1526381"/>
                <a:gd name="connsiteY31" fmla="*/ 197644 h 1347787"/>
                <a:gd name="connsiteX32" fmla="*/ 900113 w 1526381"/>
                <a:gd name="connsiteY32" fmla="*/ 126206 h 1347787"/>
                <a:gd name="connsiteX33" fmla="*/ 838200 w 1526381"/>
                <a:gd name="connsiteY33" fmla="*/ 66675 h 1347787"/>
                <a:gd name="connsiteX34" fmla="*/ 769144 w 1526381"/>
                <a:gd name="connsiteY34" fmla="*/ 0 h 1347787"/>
                <a:gd name="connsiteX0" fmla="*/ 769144 w 1526381"/>
                <a:gd name="connsiteY0" fmla="*/ 0 h 1347787"/>
                <a:gd name="connsiteX1" fmla="*/ 669131 w 1526381"/>
                <a:gd name="connsiteY1" fmla="*/ 95250 h 1347787"/>
                <a:gd name="connsiteX2" fmla="*/ 547688 w 1526381"/>
                <a:gd name="connsiteY2" fmla="*/ 223837 h 1347787"/>
                <a:gd name="connsiteX3" fmla="*/ 447675 w 1526381"/>
                <a:gd name="connsiteY3" fmla="*/ 350044 h 1347787"/>
                <a:gd name="connsiteX4" fmla="*/ 373856 w 1526381"/>
                <a:gd name="connsiteY4" fmla="*/ 457200 h 1347787"/>
                <a:gd name="connsiteX5" fmla="*/ 302419 w 1526381"/>
                <a:gd name="connsiteY5" fmla="*/ 564356 h 1347787"/>
                <a:gd name="connsiteX6" fmla="*/ 228600 w 1526381"/>
                <a:gd name="connsiteY6" fmla="*/ 683419 h 1347787"/>
                <a:gd name="connsiteX7" fmla="*/ 166688 w 1526381"/>
                <a:gd name="connsiteY7" fmla="*/ 807244 h 1347787"/>
                <a:gd name="connsiteX8" fmla="*/ 104775 w 1526381"/>
                <a:gd name="connsiteY8" fmla="*/ 950119 h 1347787"/>
                <a:gd name="connsiteX9" fmla="*/ 59531 w 1526381"/>
                <a:gd name="connsiteY9" fmla="*/ 1057275 h 1347787"/>
                <a:gd name="connsiteX10" fmla="*/ 21431 w 1526381"/>
                <a:gd name="connsiteY10" fmla="*/ 1176337 h 1347787"/>
                <a:gd name="connsiteX11" fmla="*/ 0 w 1526381"/>
                <a:gd name="connsiteY11" fmla="*/ 1233487 h 1347787"/>
                <a:gd name="connsiteX12" fmla="*/ 95250 w 1526381"/>
                <a:gd name="connsiteY12" fmla="*/ 1266825 h 1347787"/>
                <a:gd name="connsiteX13" fmla="*/ 126206 w 1526381"/>
                <a:gd name="connsiteY13" fmla="*/ 1276349 h 1347787"/>
                <a:gd name="connsiteX14" fmla="*/ 250031 w 1526381"/>
                <a:gd name="connsiteY14" fmla="*/ 1300162 h 1347787"/>
                <a:gd name="connsiteX15" fmla="*/ 416719 w 1526381"/>
                <a:gd name="connsiteY15" fmla="*/ 1338262 h 1347787"/>
                <a:gd name="connsiteX16" fmla="*/ 692944 w 1526381"/>
                <a:gd name="connsiteY16" fmla="*/ 1343025 h 1347787"/>
                <a:gd name="connsiteX17" fmla="*/ 783431 w 1526381"/>
                <a:gd name="connsiteY17" fmla="*/ 1347787 h 1347787"/>
                <a:gd name="connsiteX18" fmla="*/ 952500 w 1526381"/>
                <a:gd name="connsiteY18" fmla="*/ 1340644 h 1347787"/>
                <a:gd name="connsiteX19" fmla="*/ 1123950 w 1526381"/>
                <a:gd name="connsiteY19" fmla="*/ 1323975 h 1347787"/>
                <a:gd name="connsiteX20" fmla="*/ 1354931 w 1526381"/>
                <a:gd name="connsiteY20" fmla="*/ 1276350 h 1347787"/>
                <a:gd name="connsiteX21" fmla="*/ 1435894 w 1526381"/>
                <a:gd name="connsiteY21" fmla="*/ 1259681 h 1347787"/>
                <a:gd name="connsiteX22" fmla="*/ 1526381 w 1526381"/>
                <a:gd name="connsiteY22" fmla="*/ 1238250 h 1347787"/>
                <a:gd name="connsiteX23" fmla="*/ 1516856 w 1526381"/>
                <a:gd name="connsiteY23" fmla="*/ 1166812 h 1347787"/>
                <a:gd name="connsiteX24" fmla="*/ 1478756 w 1526381"/>
                <a:gd name="connsiteY24" fmla="*/ 1066800 h 1347787"/>
                <a:gd name="connsiteX25" fmla="*/ 1431131 w 1526381"/>
                <a:gd name="connsiteY25" fmla="*/ 923925 h 1347787"/>
                <a:gd name="connsiteX26" fmla="*/ 1364456 w 1526381"/>
                <a:gd name="connsiteY26" fmla="*/ 788194 h 1347787"/>
                <a:gd name="connsiteX27" fmla="*/ 1281113 w 1526381"/>
                <a:gd name="connsiteY27" fmla="*/ 628650 h 1347787"/>
                <a:gd name="connsiteX28" fmla="*/ 1190625 w 1526381"/>
                <a:gd name="connsiteY28" fmla="*/ 492919 h 1347787"/>
                <a:gd name="connsiteX29" fmla="*/ 1090613 w 1526381"/>
                <a:gd name="connsiteY29" fmla="*/ 354806 h 1347787"/>
                <a:gd name="connsiteX30" fmla="*/ 1007269 w 1526381"/>
                <a:gd name="connsiteY30" fmla="*/ 259556 h 1347787"/>
                <a:gd name="connsiteX31" fmla="*/ 976313 w 1526381"/>
                <a:gd name="connsiteY31" fmla="*/ 197644 h 1347787"/>
                <a:gd name="connsiteX32" fmla="*/ 900113 w 1526381"/>
                <a:gd name="connsiteY32" fmla="*/ 126206 h 1347787"/>
                <a:gd name="connsiteX33" fmla="*/ 838200 w 1526381"/>
                <a:gd name="connsiteY33" fmla="*/ 66675 h 1347787"/>
                <a:gd name="connsiteX34" fmla="*/ 769144 w 1526381"/>
                <a:gd name="connsiteY34" fmla="*/ 0 h 1347787"/>
                <a:gd name="connsiteX0" fmla="*/ 769144 w 1526381"/>
                <a:gd name="connsiteY0" fmla="*/ 0 h 1347787"/>
                <a:gd name="connsiteX1" fmla="*/ 669131 w 1526381"/>
                <a:gd name="connsiteY1" fmla="*/ 95250 h 1347787"/>
                <a:gd name="connsiteX2" fmla="*/ 547688 w 1526381"/>
                <a:gd name="connsiteY2" fmla="*/ 223837 h 1347787"/>
                <a:gd name="connsiteX3" fmla="*/ 447675 w 1526381"/>
                <a:gd name="connsiteY3" fmla="*/ 350044 h 1347787"/>
                <a:gd name="connsiteX4" fmla="*/ 373856 w 1526381"/>
                <a:gd name="connsiteY4" fmla="*/ 457200 h 1347787"/>
                <a:gd name="connsiteX5" fmla="*/ 302419 w 1526381"/>
                <a:gd name="connsiteY5" fmla="*/ 564356 h 1347787"/>
                <a:gd name="connsiteX6" fmla="*/ 228600 w 1526381"/>
                <a:gd name="connsiteY6" fmla="*/ 683419 h 1347787"/>
                <a:gd name="connsiteX7" fmla="*/ 166688 w 1526381"/>
                <a:gd name="connsiteY7" fmla="*/ 807244 h 1347787"/>
                <a:gd name="connsiteX8" fmla="*/ 104775 w 1526381"/>
                <a:gd name="connsiteY8" fmla="*/ 950119 h 1347787"/>
                <a:gd name="connsiteX9" fmla="*/ 59531 w 1526381"/>
                <a:gd name="connsiteY9" fmla="*/ 1057275 h 1347787"/>
                <a:gd name="connsiteX10" fmla="*/ 21431 w 1526381"/>
                <a:gd name="connsiteY10" fmla="*/ 1176337 h 1347787"/>
                <a:gd name="connsiteX11" fmla="*/ 0 w 1526381"/>
                <a:gd name="connsiteY11" fmla="*/ 1233487 h 1347787"/>
                <a:gd name="connsiteX12" fmla="*/ 95250 w 1526381"/>
                <a:gd name="connsiteY12" fmla="*/ 1266825 h 1347787"/>
                <a:gd name="connsiteX13" fmla="*/ 126206 w 1526381"/>
                <a:gd name="connsiteY13" fmla="*/ 1276349 h 1347787"/>
                <a:gd name="connsiteX14" fmla="*/ 250031 w 1526381"/>
                <a:gd name="connsiteY14" fmla="*/ 1300162 h 1347787"/>
                <a:gd name="connsiteX15" fmla="*/ 431007 w 1526381"/>
                <a:gd name="connsiteY15" fmla="*/ 1331118 h 1347787"/>
                <a:gd name="connsiteX16" fmla="*/ 692944 w 1526381"/>
                <a:gd name="connsiteY16" fmla="*/ 1343025 h 1347787"/>
                <a:gd name="connsiteX17" fmla="*/ 783431 w 1526381"/>
                <a:gd name="connsiteY17" fmla="*/ 1347787 h 1347787"/>
                <a:gd name="connsiteX18" fmla="*/ 952500 w 1526381"/>
                <a:gd name="connsiteY18" fmla="*/ 1340644 h 1347787"/>
                <a:gd name="connsiteX19" fmla="*/ 1123950 w 1526381"/>
                <a:gd name="connsiteY19" fmla="*/ 1323975 h 1347787"/>
                <a:gd name="connsiteX20" fmla="*/ 1354931 w 1526381"/>
                <a:gd name="connsiteY20" fmla="*/ 1276350 h 1347787"/>
                <a:gd name="connsiteX21" fmla="*/ 1435894 w 1526381"/>
                <a:gd name="connsiteY21" fmla="*/ 1259681 h 1347787"/>
                <a:gd name="connsiteX22" fmla="*/ 1526381 w 1526381"/>
                <a:gd name="connsiteY22" fmla="*/ 1238250 h 1347787"/>
                <a:gd name="connsiteX23" fmla="*/ 1516856 w 1526381"/>
                <a:gd name="connsiteY23" fmla="*/ 1166812 h 1347787"/>
                <a:gd name="connsiteX24" fmla="*/ 1478756 w 1526381"/>
                <a:gd name="connsiteY24" fmla="*/ 1066800 h 1347787"/>
                <a:gd name="connsiteX25" fmla="*/ 1431131 w 1526381"/>
                <a:gd name="connsiteY25" fmla="*/ 923925 h 1347787"/>
                <a:gd name="connsiteX26" fmla="*/ 1364456 w 1526381"/>
                <a:gd name="connsiteY26" fmla="*/ 788194 h 1347787"/>
                <a:gd name="connsiteX27" fmla="*/ 1281113 w 1526381"/>
                <a:gd name="connsiteY27" fmla="*/ 628650 h 1347787"/>
                <a:gd name="connsiteX28" fmla="*/ 1190625 w 1526381"/>
                <a:gd name="connsiteY28" fmla="*/ 492919 h 1347787"/>
                <a:gd name="connsiteX29" fmla="*/ 1090613 w 1526381"/>
                <a:gd name="connsiteY29" fmla="*/ 354806 h 1347787"/>
                <a:gd name="connsiteX30" fmla="*/ 1007269 w 1526381"/>
                <a:gd name="connsiteY30" fmla="*/ 259556 h 1347787"/>
                <a:gd name="connsiteX31" fmla="*/ 976313 w 1526381"/>
                <a:gd name="connsiteY31" fmla="*/ 197644 h 1347787"/>
                <a:gd name="connsiteX32" fmla="*/ 900113 w 1526381"/>
                <a:gd name="connsiteY32" fmla="*/ 126206 h 1347787"/>
                <a:gd name="connsiteX33" fmla="*/ 838200 w 1526381"/>
                <a:gd name="connsiteY33" fmla="*/ 66675 h 1347787"/>
                <a:gd name="connsiteX34" fmla="*/ 769144 w 1526381"/>
                <a:gd name="connsiteY34" fmla="*/ 0 h 1347787"/>
                <a:gd name="connsiteX0" fmla="*/ 769144 w 1526381"/>
                <a:gd name="connsiteY0" fmla="*/ 0 h 1347787"/>
                <a:gd name="connsiteX1" fmla="*/ 669131 w 1526381"/>
                <a:gd name="connsiteY1" fmla="*/ 95250 h 1347787"/>
                <a:gd name="connsiteX2" fmla="*/ 547688 w 1526381"/>
                <a:gd name="connsiteY2" fmla="*/ 223837 h 1347787"/>
                <a:gd name="connsiteX3" fmla="*/ 447675 w 1526381"/>
                <a:gd name="connsiteY3" fmla="*/ 350044 h 1347787"/>
                <a:gd name="connsiteX4" fmla="*/ 373856 w 1526381"/>
                <a:gd name="connsiteY4" fmla="*/ 457200 h 1347787"/>
                <a:gd name="connsiteX5" fmla="*/ 302419 w 1526381"/>
                <a:gd name="connsiteY5" fmla="*/ 564356 h 1347787"/>
                <a:gd name="connsiteX6" fmla="*/ 228600 w 1526381"/>
                <a:gd name="connsiteY6" fmla="*/ 683419 h 1347787"/>
                <a:gd name="connsiteX7" fmla="*/ 166688 w 1526381"/>
                <a:gd name="connsiteY7" fmla="*/ 807244 h 1347787"/>
                <a:gd name="connsiteX8" fmla="*/ 104775 w 1526381"/>
                <a:gd name="connsiteY8" fmla="*/ 950119 h 1347787"/>
                <a:gd name="connsiteX9" fmla="*/ 59531 w 1526381"/>
                <a:gd name="connsiteY9" fmla="*/ 1057275 h 1347787"/>
                <a:gd name="connsiteX10" fmla="*/ 21431 w 1526381"/>
                <a:gd name="connsiteY10" fmla="*/ 1176337 h 1347787"/>
                <a:gd name="connsiteX11" fmla="*/ 0 w 1526381"/>
                <a:gd name="connsiteY11" fmla="*/ 1233487 h 1347787"/>
                <a:gd name="connsiteX12" fmla="*/ 95250 w 1526381"/>
                <a:gd name="connsiteY12" fmla="*/ 1266825 h 1347787"/>
                <a:gd name="connsiteX13" fmla="*/ 126206 w 1526381"/>
                <a:gd name="connsiteY13" fmla="*/ 1276349 h 1347787"/>
                <a:gd name="connsiteX14" fmla="*/ 250031 w 1526381"/>
                <a:gd name="connsiteY14" fmla="*/ 1300162 h 1347787"/>
                <a:gd name="connsiteX15" fmla="*/ 431007 w 1526381"/>
                <a:gd name="connsiteY15" fmla="*/ 1331118 h 1347787"/>
                <a:gd name="connsiteX16" fmla="*/ 692944 w 1526381"/>
                <a:gd name="connsiteY16" fmla="*/ 1343025 h 1347787"/>
                <a:gd name="connsiteX17" fmla="*/ 783431 w 1526381"/>
                <a:gd name="connsiteY17" fmla="*/ 1347787 h 1347787"/>
                <a:gd name="connsiteX18" fmla="*/ 795965 w 1526381"/>
                <a:gd name="connsiteY18" fmla="*/ 1335782 h 1347787"/>
                <a:gd name="connsiteX19" fmla="*/ 952500 w 1526381"/>
                <a:gd name="connsiteY19" fmla="*/ 1340644 h 1347787"/>
                <a:gd name="connsiteX20" fmla="*/ 1123950 w 1526381"/>
                <a:gd name="connsiteY20" fmla="*/ 1323975 h 1347787"/>
                <a:gd name="connsiteX21" fmla="*/ 1354931 w 1526381"/>
                <a:gd name="connsiteY21" fmla="*/ 1276350 h 1347787"/>
                <a:gd name="connsiteX22" fmla="*/ 1435894 w 1526381"/>
                <a:gd name="connsiteY22" fmla="*/ 1259681 h 1347787"/>
                <a:gd name="connsiteX23" fmla="*/ 1526381 w 1526381"/>
                <a:gd name="connsiteY23" fmla="*/ 1238250 h 1347787"/>
                <a:gd name="connsiteX24" fmla="*/ 1516856 w 1526381"/>
                <a:gd name="connsiteY24" fmla="*/ 1166812 h 1347787"/>
                <a:gd name="connsiteX25" fmla="*/ 1478756 w 1526381"/>
                <a:gd name="connsiteY25" fmla="*/ 1066800 h 1347787"/>
                <a:gd name="connsiteX26" fmla="*/ 1431131 w 1526381"/>
                <a:gd name="connsiteY26" fmla="*/ 923925 h 1347787"/>
                <a:gd name="connsiteX27" fmla="*/ 1364456 w 1526381"/>
                <a:gd name="connsiteY27" fmla="*/ 788194 h 1347787"/>
                <a:gd name="connsiteX28" fmla="*/ 1281113 w 1526381"/>
                <a:gd name="connsiteY28" fmla="*/ 628650 h 1347787"/>
                <a:gd name="connsiteX29" fmla="*/ 1190625 w 1526381"/>
                <a:gd name="connsiteY29" fmla="*/ 492919 h 1347787"/>
                <a:gd name="connsiteX30" fmla="*/ 1090613 w 1526381"/>
                <a:gd name="connsiteY30" fmla="*/ 354806 h 1347787"/>
                <a:gd name="connsiteX31" fmla="*/ 1007269 w 1526381"/>
                <a:gd name="connsiteY31" fmla="*/ 259556 h 1347787"/>
                <a:gd name="connsiteX32" fmla="*/ 976313 w 1526381"/>
                <a:gd name="connsiteY32" fmla="*/ 197644 h 1347787"/>
                <a:gd name="connsiteX33" fmla="*/ 900113 w 1526381"/>
                <a:gd name="connsiteY33" fmla="*/ 126206 h 1347787"/>
                <a:gd name="connsiteX34" fmla="*/ 838200 w 1526381"/>
                <a:gd name="connsiteY34" fmla="*/ 66675 h 1347787"/>
                <a:gd name="connsiteX35" fmla="*/ 769144 w 1526381"/>
                <a:gd name="connsiteY35" fmla="*/ 0 h 1347787"/>
                <a:gd name="connsiteX0" fmla="*/ 769144 w 1526381"/>
                <a:gd name="connsiteY0" fmla="*/ 0 h 1343025"/>
                <a:gd name="connsiteX1" fmla="*/ 669131 w 1526381"/>
                <a:gd name="connsiteY1" fmla="*/ 95250 h 1343025"/>
                <a:gd name="connsiteX2" fmla="*/ 547688 w 1526381"/>
                <a:gd name="connsiteY2" fmla="*/ 223837 h 1343025"/>
                <a:gd name="connsiteX3" fmla="*/ 447675 w 1526381"/>
                <a:gd name="connsiteY3" fmla="*/ 350044 h 1343025"/>
                <a:gd name="connsiteX4" fmla="*/ 373856 w 1526381"/>
                <a:gd name="connsiteY4" fmla="*/ 457200 h 1343025"/>
                <a:gd name="connsiteX5" fmla="*/ 302419 w 1526381"/>
                <a:gd name="connsiteY5" fmla="*/ 564356 h 1343025"/>
                <a:gd name="connsiteX6" fmla="*/ 228600 w 1526381"/>
                <a:gd name="connsiteY6" fmla="*/ 683419 h 1343025"/>
                <a:gd name="connsiteX7" fmla="*/ 166688 w 1526381"/>
                <a:gd name="connsiteY7" fmla="*/ 807244 h 1343025"/>
                <a:gd name="connsiteX8" fmla="*/ 104775 w 1526381"/>
                <a:gd name="connsiteY8" fmla="*/ 950119 h 1343025"/>
                <a:gd name="connsiteX9" fmla="*/ 59531 w 1526381"/>
                <a:gd name="connsiteY9" fmla="*/ 1057275 h 1343025"/>
                <a:gd name="connsiteX10" fmla="*/ 21431 w 1526381"/>
                <a:gd name="connsiteY10" fmla="*/ 1176337 h 1343025"/>
                <a:gd name="connsiteX11" fmla="*/ 0 w 1526381"/>
                <a:gd name="connsiteY11" fmla="*/ 1233487 h 1343025"/>
                <a:gd name="connsiteX12" fmla="*/ 95250 w 1526381"/>
                <a:gd name="connsiteY12" fmla="*/ 1266825 h 1343025"/>
                <a:gd name="connsiteX13" fmla="*/ 126206 w 1526381"/>
                <a:gd name="connsiteY13" fmla="*/ 1276349 h 1343025"/>
                <a:gd name="connsiteX14" fmla="*/ 250031 w 1526381"/>
                <a:gd name="connsiteY14" fmla="*/ 1300162 h 1343025"/>
                <a:gd name="connsiteX15" fmla="*/ 431007 w 1526381"/>
                <a:gd name="connsiteY15" fmla="*/ 1331118 h 1343025"/>
                <a:gd name="connsiteX16" fmla="*/ 692944 w 1526381"/>
                <a:gd name="connsiteY16" fmla="*/ 1343025 h 1343025"/>
                <a:gd name="connsiteX17" fmla="*/ 790575 w 1526381"/>
                <a:gd name="connsiteY17" fmla="*/ 1343024 h 1343025"/>
                <a:gd name="connsiteX18" fmla="*/ 795965 w 1526381"/>
                <a:gd name="connsiteY18" fmla="*/ 1335782 h 1343025"/>
                <a:gd name="connsiteX19" fmla="*/ 952500 w 1526381"/>
                <a:gd name="connsiteY19" fmla="*/ 1340644 h 1343025"/>
                <a:gd name="connsiteX20" fmla="*/ 1123950 w 1526381"/>
                <a:gd name="connsiteY20" fmla="*/ 1323975 h 1343025"/>
                <a:gd name="connsiteX21" fmla="*/ 1354931 w 1526381"/>
                <a:gd name="connsiteY21" fmla="*/ 1276350 h 1343025"/>
                <a:gd name="connsiteX22" fmla="*/ 1435894 w 1526381"/>
                <a:gd name="connsiteY22" fmla="*/ 1259681 h 1343025"/>
                <a:gd name="connsiteX23" fmla="*/ 1526381 w 1526381"/>
                <a:gd name="connsiteY23" fmla="*/ 1238250 h 1343025"/>
                <a:gd name="connsiteX24" fmla="*/ 1516856 w 1526381"/>
                <a:gd name="connsiteY24" fmla="*/ 1166812 h 1343025"/>
                <a:gd name="connsiteX25" fmla="*/ 1478756 w 1526381"/>
                <a:gd name="connsiteY25" fmla="*/ 1066800 h 1343025"/>
                <a:gd name="connsiteX26" fmla="*/ 1431131 w 1526381"/>
                <a:gd name="connsiteY26" fmla="*/ 923925 h 1343025"/>
                <a:gd name="connsiteX27" fmla="*/ 1364456 w 1526381"/>
                <a:gd name="connsiteY27" fmla="*/ 788194 h 1343025"/>
                <a:gd name="connsiteX28" fmla="*/ 1281113 w 1526381"/>
                <a:gd name="connsiteY28" fmla="*/ 628650 h 1343025"/>
                <a:gd name="connsiteX29" fmla="*/ 1190625 w 1526381"/>
                <a:gd name="connsiteY29" fmla="*/ 492919 h 1343025"/>
                <a:gd name="connsiteX30" fmla="*/ 1090613 w 1526381"/>
                <a:gd name="connsiteY30" fmla="*/ 354806 h 1343025"/>
                <a:gd name="connsiteX31" fmla="*/ 1007269 w 1526381"/>
                <a:gd name="connsiteY31" fmla="*/ 259556 h 1343025"/>
                <a:gd name="connsiteX32" fmla="*/ 976313 w 1526381"/>
                <a:gd name="connsiteY32" fmla="*/ 197644 h 1343025"/>
                <a:gd name="connsiteX33" fmla="*/ 900113 w 1526381"/>
                <a:gd name="connsiteY33" fmla="*/ 126206 h 1343025"/>
                <a:gd name="connsiteX34" fmla="*/ 838200 w 1526381"/>
                <a:gd name="connsiteY34" fmla="*/ 66675 h 1343025"/>
                <a:gd name="connsiteX35" fmla="*/ 769144 w 1526381"/>
                <a:gd name="connsiteY35" fmla="*/ 0 h 1343025"/>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95250 w 1526381"/>
                <a:gd name="connsiteY12" fmla="*/ 1266825 h 1343634"/>
                <a:gd name="connsiteX13" fmla="*/ 126206 w 1526381"/>
                <a:gd name="connsiteY13" fmla="*/ 1276349 h 1343634"/>
                <a:gd name="connsiteX14" fmla="*/ 250031 w 1526381"/>
                <a:gd name="connsiteY14" fmla="*/ 1300162 h 1343634"/>
                <a:gd name="connsiteX15" fmla="*/ 431007 w 1526381"/>
                <a:gd name="connsiteY15" fmla="*/ 1331118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07269 w 1526381"/>
                <a:gd name="connsiteY31" fmla="*/ 259556 h 1343634"/>
                <a:gd name="connsiteX32" fmla="*/ 976313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95250 w 1526381"/>
                <a:gd name="connsiteY12" fmla="*/ 1266825 h 1343634"/>
                <a:gd name="connsiteX13" fmla="*/ 126206 w 1526381"/>
                <a:gd name="connsiteY13" fmla="*/ 1276349 h 1343634"/>
                <a:gd name="connsiteX14" fmla="*/ 250031 w 1526381"/>
                <a:gd name="connsiteY14" fmla="*/ 1300162 h 1343634"/>
                <a:gd name="connsiteX15" fmla="*/ 431007 w 1526381"/>
                <a:gd name="connsiteY15" fmla="*/ 1340643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07269 w 1526381"/>
                <a:gd name="connsiteY31" fmla="*/ 259556 h 1343634"/>
                <a:gd name="connsiteX32" fmla="*/ 976313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95250 w 1526381"/>
                <a:gd name="connsiteY12" fmla="*/ 1266825 h 1343634"/>
                <a:gd name="connsiteX13" fmla="*/ 126206 w 1526381"/>
                <a:gd name="connsiteY13" fmla="*/ 1276349 h 1343634"/>
                <a:gd name="connsiteX14" fmla="*/ 250031 w 1526381"/>
                <a:gd name="connsiteY14" fmla="*/ 1300162 h 1343634"/>
                <a:gd name="connsiteX15" fmla="*/ 442913 w 1526381"/>
                <a:gd name="connsiteY15" fmla="*/ 1314529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07269 w 1526381"/>
                <a:gd name="connsiteY31" fmla="*/ 259556 h 1343634"/>
                <a:gd name="connsiteX32" fmla="*/ 976313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95250 w 1526381"/>
                <a:gd name="connsiteY12" fmla="*/ 1266825 h 1343634"/>
                <a:gd name="connsiteX13" fmla="*/ 126206 w 1526381"/>
                <a:gd name="connsiteY13" fmla="*/ 1276349 h 1343634"/>
                <a:gd name="connsiteX14" fmla="*/ 250031 w 1526381"/>
                <a:gd name="connsiteY14" fmla="*/ 1283543 h 1343634"/>
                <a:gd name="connsiteX15" fmla="*/ 442913 w 1526381"/>
                <a:gd name="connsiteY15" fmla="*/ 1314529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07269 w 1526381"/>
                <a:gd name="connsiteY31" fmla="*/ 259556 h 1343634"/>
                <a:gd name="connsiteX32" fmla="*/ 976313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95250 w 1526381"/>
                <a:gd name="connsiteY12" fmla="*/ 1266825 h 1343634"/>
                <a:gd name="connsiteX13" fmla="*/ 135731 w 1526381"/>
                <a:gd name="connsiteY13" fmla="*/ 1264479 h 1343634"/>
                <a:gd name="connsiteX14" fmla="*/ 250031 w 1526381"/>
                <a:gd name="connsiteY14" fmla="*/ 1283543 h 1343634"/>
                <a:gd name="connsiteX15" fmla="*/ 442913 w 1526381"/>
                <a:gd name="connsiteY15" fmla="*/ 1314529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07269 w 1526381"/>
                <a:gd name="connsiteY31" fmla="*/ 259556 h 1343634"/>
                <a:gd name="connsiteX32" fmla="*/ 976313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95250 w 1526381"/>
                <a:gd name="connsiteY12" fmla="*/ 1266825 h 1343634"/>
                <a:gd name="connsiteX13" fmla="*/ 157162 w 1526381"/>
                <a:gd name="connsiteY13" fmla="*/ 1264479 h 1343634"/>
                <a:gd name="connsiteX14" fmla="*/ 250031 w 1526381"/>
                <a:gd name="connsiteY14" fmla="*/ 1283543 h 1343634"/>
                <a:gd name="connsiteX15" fmla="*/ 442913 w 1526381"/>
                <a:gd name="connsiteY15" fmla="*/ 1314529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07269 w 1526381"/>
                <a:gd name="connsiteY31" fmla="*/ 259556 h 1343634"/>
                <a:gd name="connsiteX32" fmla="*/ 976313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102394 w 1526381"/>
                <a:gd name="connsiteY12" fmla="*/ 1247832 h 1343634"/>
                <a:gd name="connsiteX13" fmla="*/ 157162 w 1526381"/>
                <a:gd name="connsiteY13" fmla="*/ 1264479 h 1343634"/>
                <a:gd name="connsiteX14" fmla="*/ 250031 w 1526381"/>
                <a:gd name="connsiteY14" fmla="*/ 1283543 h 1343634"/>
                <a:gd name="connsiteX15" fmla="*/ 442913 w 1526381"/>
                <a:gd name="connsiteY15" fmla="*/ 1314529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07269 w 1526381"/>
                <a:gd name="connsiteY31" fmla="*/ 259556 h 1343634"/>
                <a:gd name="connsiteX32" fmla="*/ 976313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102394 w 1526381"/>
                <a:gd name="connsiteY12" fmla="*/ 1247832 h 1343634"/>
                <a:gd name="connsiteX13" fmla="*/ 157162 w 1526381"/>
                <a:gd name="connsiteY13" fmla="*/ 1264479 h 1343634"/>
                <a:gd name="connsiteX14" fmla="*/ 250031 w 1526381"/>
                <a:gd name="connsiteY14" fmla="*/ 1283543 h 1343634"/>
                <a:gd name="connsiteX15" fmla="*/ 442913 w 1526381"/>
                <a:gd name="connsiteY15" fmla="*/ 1314529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07269 w 1526381"/>
                <a:gd name="connsiteY31" fmla="*/ 259556 h 1343634"/>
                <a:gd name="connsiteX32" fmla="*/ 976313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102394 w 1526381"/>
                <a:gd name="connsiteY12" fmla="*/ 1247832 h 1343634"/>
                <a:gd name="connsiteX13" fmla="*/ 157162 w 1526381"/>
                <a:gd name="connsiteY13" fmla="*/ 1264479 h 1343634"/>
                <a:gd name="connsiteX14" fmla="*/ 250031 w 1526381"/>
                <a:gd name="connsiteY14" fmla="*/ 1283543 h 1343634"/>
                <a:gd name="connsiteX15" fmla="*/ 442913 w 1526381"/>
                <a:gd name="connsiteY15" fmla="*/ 1314529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07269 w 1526381"/>
                <a:gd name="connsiteY31" fmla="*/ 259556 h 1343634"/>
                <a:gd name="connsiteX32" fmla="*/ 969169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9144 w 1526381"/>
                <a:gd name="connsiteY0" fmla="*/ 0 h 1343634"/>
                <a:gd name="connsiteX1" fmla="*/ 669131 w 1526381"/>
                <a:gd name="connsiteY1" fmla="*/ 95250 h 1343634"/>
                <a:gd name="connsiteX2" fmla="*/ 547688 w 1526381"/>
                <a:gd name="connsiteY2" fmla="*/ 223837 h 1343634"/>
                <a:gd name="connsiteX3" fmla="*/ 447675 w 1526381"/>
                <a:gd name="connsiteY3" fmla="*/ 350044 h 1343634"/>
                <a:gd name="connsiteX4" fmla="*/ 373856 w 1526381"/>
                <a:gd name="connsiteY4" fmla="*/ 457200 h 1343634"/>
                <a:gd name="connsiteX5" fmla="*/ 302419 w 1526381"/>
                <a:gd name="connsiteY5" fmla="*/ 564356 h 1343634"/>
                <a:gd name="connsiteX6" fmla="*/ 228600 w 1526381"/>
                <a:gd name="connsiteY6" fmla="*/ 683419 h 1343634"/>
                <a:gd name="connsiteX7" fmla="*/ 166688 w 1526381"/>
                <a:gd name="connsiteY7" fmla="*/ 807244 h 1343634"/>
                <a:gd name="connsiteX8" fmla="*/ 104775 w 1526381"/>
                <a:gd name="connsiteY8" fmla="*/ 950119 h 1343634"/>
                <a:gd name="connsiteX9" fmla="*/ 59531 w 1526381"/>
                <a:gd name="connsiteY9" fmla="*/ 1057275 h 1343634"/>
                <a:gd name="connsiteX10" fmla="*/ 21431 w 1526381"/>
                <a:gd name="connsiteY10" fmla="*/ 1176337 h 1343634"/>
                <a:gd name="connsiteX11" fmla="*/ 0 w 1526381"/>
                <a:gd name="connsiteY11" fmla="*/ 1233487 h 1343634"/>
                <a:gd name="connsiteX12" fmla="*/ 102394 w 1526381"/>
                <a:gd name="connsiteY12" fmla="*/ 1247832 h 1343634"/>
                <a:gd name="connsiteX13" fmla="*/ 157162 w 1526381"/>
                <a:gd name="connsiteY13" fmla="*/ 1264479 h 1343634"/>
                <a:gd name="connsiteX14" fmla="*/ 250031 w 1526381"/>
                <a:gd name="connsiteY14" fmla="*/ 1283543 h 1343634"/>
                <a:gd name="connsiteX15" fmla="*/ 442913 w 1526381"/>
                <a:gd name="connsiteY15" fmla="*/ 1314529 h 1343634"/>
                <a:gd name="connsiteX16" fmla="*/ 692944 w 1526381"/>
                <a:gd name="connsiteY16" fmla="*/ 1343025 h 1343634"/>
                <a:gd name="connsiteX17" fmla="*/ 790575 w 1526381"/>
                <a:gd name="connsiteY17" fmla="*/ 1343024 h 1343634"/>
                <a:gd name="connsiteX18" fmla="*/ 795965 w 1526381"/>
                <a:gd name="connsiteY18" fmla="*/ 1342926 h 1343634"/>
                <a:gd name="connsiteX19" fmla="*/ 952500 w 1526381"/>
                <a:gd name="connsiteY19" fmla="*/ 1340644 h 1343634"/>
                <a:gd name="connsiteX20" fmla="*/ 1123950 w 1526381"/>
                <a:gd name="connsiteY20" fmla="*/ 1323975 h 1343634"/>
                <a:gd name="connsiteX21" fmla="*/ 1354931 w 1526381"/>
                <a:gd name="connsiteY21" fmla="*/ 1276350 h 1343634"/>
                <a:gd name="connsiteX22" fmla="*/ 1435894 w 1526381"/>
                <a:gd name="connsiteY22" fmla="*/ 1259681 h 1343634"/>
                <a:gd name="connsiteX23" fmla="*/ 1526381 w 1526381"/>
                <a:gd name="connsiteY23" fmla="*/ 1238250 h 1343634"/>
                <a:gd name="connsiteX24" fmla="*/ 1516856 w 1526381"/>
                <a:gd name="connsiteY24" fmla="*/ 1166812 h 1343634"/>
                <a:gd name="connsiteX25" fmla="*/ 1478756 w 1526381"/>
                <a:gd name="connsiteY25" fmla="*/ 1066800 h 1343634"/>
                <a:gd name="connsiteX26" fmla="*/ 1431131 w 1526381"/>
                <a:gd name="connsiteY26" fmla="*/ 923925 h 1343634"/>
                <a:gd name="connsiteX27" fmla="*/ 1364456 w 1526381"/>
                <a:gd name="connsiteY27" fmla="*/ 788194 h 1343634"/>
                <a:gd name="connsiteX28" fmla="*/ 1281113 w 1526381"/>
                <a:gd name="connsiteY28" fmla="*/ 628650 h 1343634"/>
                <a:gd name="connsiteX29" fmla="*/ 1190625 w 1526381"/>
                <a:gd name="connsiteY29" fmla="*/ 492919 h 1343634"/>
                <a:gd name="connsiteX30" fmla="*/ 1090613 w 1526381"/>
                <a:gd name="connsiteY30" fmla="*/ 354806 h 1343634"/>
                <a:gd name="connsiteX31" fmla="*/ 1028700 w 1526381"/>
                <a:gd name="connsiteY31" fmla="*/ 266679 h 1343634"/>
                <a:gd name="connsiteX32" fmla="*/ 969169 w 1526381"/>
                <a:gd name="connsiteY32" fmla="*/ 197644 h 1343634"/>
                <a:gd name="connsiteX33" fmla="*/ 900113 w 1526381"/>
                <a:gd name="connsiteY33" fmla="*/ 126206 h 1343634"/>
                <a:gd name="connsiteX34" fmla="*/ 838200 w 1526381"/>
                <a:gd name="connsiteY34" fmla="*/ 66675 h 1343634"/>
                <a:gd name="connsiteX35" fmla="*/ 769144 w 1526381"/>
                <a:gd name="connsiteY35" fmla="*/ 0 h 1343634"/>
                <a:gd name="connsiteX0" fmla="*/ 766763 w 1526381"/>
                <a:gd name="connsiteY0" fmla="*/ 0 h 1367375"/>
                <a:gd name="connsiteX1" fmla="*/ 669131 w 1526381"/>
                <a:gd name="connsiteY1" fmla="*/ 118991 h 1367375"/>
                <a:gd name="connsiteX2" fmla="*/ 547688 w 1526381"/>
                <a:gd name="connsiteY2" fmla="*/ 247578 h 1367375"/>
                <a:gd name="connsiteX3" fmla="*/ 447675 w 1526381"/>
                <a:gd name="connsiteY3" fmla="*/ 373785 h 1367375"/>
                <a:gd name="connsiteX4" fmla="*/ 373856 w 1526381"/>
                <a:gd name="connsiteY4" fmla="*/ 480941 h 1367375"/>
                <a:gd name="connsiteX5" fmla="*/ 302419 w 1526381"/>
                <a:gd name="connsiteY5" fmla="*/ 588097 h 1367375"/>
                <a:gd name="connsiteX6" fmla="*/ 228600 w 1526381"/>
                <a:gd name="connsiteY6" fmla="*/ 707160 h 1367375"/>
                <a:gd name="connsiteX7" fmla="*/ 166688 w 1526381"/>
                <a:gd name="connsiteY7" fmla="*/ 830985 h 1367375"/>
                <a:gd name="connsiteX8" fmla="*/ 104775 w 1526381"/>
                <a:gd name="connsiteY8" fmla="*/ 973860 h 1367375"/>
                <a:gd name="connsiteX9" fmla="*/ 59531 w 1526381"/>
                <a:gd name="connsiteY9" fmla="*/ 1081016 h 1367375"/>
                <a:gd name="connsiteX10" fmla="*/ 21431 w 1526381"/>
                <a:gd name="connsiteY10" fmla="*/ 1200078 h 1367375"/>
                <a:gd name="connsiteX11" fmla="*/ 0 w 1526381"/>
                <a:gd name="connsiteY11" fmla="*/ 1257228 h 1367375"/>
                <a:gd name="connsiteX12" fmla="*/ 102394 w 1526381"/>
                <a:gd name="connsiteY12" fmla="*/ 1271573 h 1367375"/>
                <a:gd name="connsiteX13" fmla="*/ 157162 w 1526381"/>
                <a:gd name="connsiteY13" fmla="*/ 1288220 h 1367375"/>
                <a:gd name="connsiteX14" fmla="*/ 250031 w 1526381"/>
                <a:gd name="connsiteY14" fmla="*/ 1307284 h 1367375"/>
                <a:gd name="connsiteX15" fmla="*/ 442913 w 1526381"/>
                <a:gd name="connsiteY15" fmla="*/ 1338270 h 1367375"/>
                <a:gd name="connsiteX16" fmla="*/ 692944 w 1526381"/>
                <a:gd name="connsiteY16" fmla="*/ 1366766 h 1367375"/>
                <a:gd name="connsiteX17" fmla="*/ 790575 w 1526381"/>
                <a:gd name="connsiteY17" fmla="*/ 1366765 h 1367375"/>
                <a:gd name="connsiteX18" fmla="*/ 795965 w 1526381"/>
                <a:gd name="connsiteY18" fmla="*/ 1366667 h 1367375"/>
                <a:gd name="connsiteX19" fmla="*/ 952500 w 1526381"/>
                <a:gd name="connsiteY19" fmla="*/ 1364385 h 1367375"/>
                <a:gd name="connsiteX20" fmla="*/ 1123950 w 1526381"/>
                <a:gd name="connsiteY20" fmla="*/ 1347716 h 1367375"/>
                <a:gd name="connsiteX21" fmla="*/ 1354931 w 1526381"/>
                <a:gd name="connsiteY21" fmla="*/ 1300091 h 1367375"/>
                <a:gd name="connsiteX22" fmla="*/ 1435894 w 1526381"/>
                <a:gd name="connsiteY22" fmla="*/ 1283422 h 1367375"/>
                <a:gd name="connsiteX23" fmla="*/ 1526381 w 1526381"/>
                <a:gd name="connsiteY23" fmla="*/ 1261991 h 1367375"/>
                <a:gd name="connsiteX24" fmla="*/ 1516856 w 1526381"/>
                <a:gd name="connsiteY24" fmla="*/ 1190553 h 1367375"/>
                <a:gd name="connsiteX25" fmla="*/ 1478756 w 1526381"/>
                <a:gd name="connsiteY25" fmla="*/ 1090541 h 1367375"/>
                <a:gd name="connsiteX26" fmla="*/ 1431131 w 1526381"/>
                <a:gd name="connsiteY26" fmla="*/ 947666 h 1367375"/>
                <a:gd name="connsiteX27" fmla="*/ 1364456 w 1526381"/>
                <a:gd name="connsiteY27" fmla="*/ 811935 h 1367375"/>
                <a:gd name="connsiteX28" fmla="*/ 1281113 w 1526381"/>
                <a:gd name="connsiteY28" fmla="*/ 652391 h 1367375"/>
                <a:gd name="connsiteX29" fmla="*/ 1190625 w 1526381"/>
                <a:gd name="connsiteY29" fmla="*/ 516660 h 1367375"/>
                <a:gd name="connsiteX30" fmla="*/ 1090613 w 1526381"/>
                <a:gd name="connsiteY30" fmla="*/ 378547 h 1367375"/>
                <a:gd name="connsiteX31" fmla="*/ 1028700 w 1526381"/>
                <a:gd name="connsiteY31" fmla="*/ 290420 h 1367375"/>
                <a:gd name="connsiteX32" fmla="*/ 969169 w 1526381"/>
                <a:gd name="connsiteY32" fmla="*/ 221385 h 1367375"/>
                <a:gd name="connsiteX33" fmla="*/ 900113 w 1526381"/>
                <a:gd name="connsiteY33" fmla="*/ 149947 h 1367375"/>
                <a:gd name="connsiteX34" fmla="*/ 838200 w 1526381"/>
                <a:gd name="connsiteY34" fmla="*/ 90416 h 1367375"/>
                <a:gd name="connsiteX35" fmla="*/ 766763 w 1526381"/>
                <a:gd name="connsiteY35" fmla="*/ 0 h 1367375"/>
                <a:gd name="connsiteX0" fmla="*/ 759619 w 1526381"/>
                <a:gd name="connsiteY0" fmla="*/ 0 h 1353131"/>
                <a:gd name="connsiteX1" fmla="*/ 669131 w 1526381"/>
                <a:gd name="connsiteY1" fmla="*/ 104747 h 1353131"/>
                <a:gd name="connsiteX2" fmla="*/ 547688 w 1526381"/>
                <a:gd name="connsiteY2" fmla="*/ 233334 h 1353131"/>
                <a:gd name="connsiteX3" fmla="*/ 447675 w 1526381"/>
                <a:gd name="connsiteY3" fmla="*/ 359541 h 1353131"/>
                <a:gd name="connsiteX4" fmla="*/ 373856 w 1526381"/>
                <a:gd name="connsiteY4" fmla="*/ 466697 h 1353131"/>
                <a:gd name="connsiteX5" fmla="*/ 302419 w 1526381"/>
                <a:gd name="connsiteY5" fmla="*/ 573853 h 1353131"/>
                <a:gd name="connsiteX6" fmla="*/ 228600 w 1526381"/>
                <a:gd name="connsiteY6" fmla="*/ 692916 h 1353131"/>
                <a:gd name="connsiteX7" fmla="*/ 166688 w 1526381"/>
                <a:gd name="connsiteY7" fmla="*/ 816741 h 1353131"/>
                <a:gd name="connsiteX8" fmla="*/ 104775 w 1526381"/>
                <a:gd name="connsiteY8" fmla="*/ 959616 h 1353131"/>
                <a:gd name="connsiteX9" fmla="*/ 59531 w 1526381"/>
                <a:gd name="connsiteY9" fmla="*/ 1066772 h 1353131"/>
                <a:gd name="connsiteX10" fmla="*/ 21431 w 1526381"/>
                <a:gd name="connsiteY10" fmla="*/ 1185834 h 1353131"/>
                <a:gd name="connsiteX11" fmla="*/ 0 w 1526381"/>
                <a:gd name="connsiteY11" fmla="*/ 1242984 h 1353131"/>
                <a:gd name="connsiteX12" fmla="*/ 102394 w 1526381"/>
                <a:gd name="connsiteY12" fmla="*/ 1257329 h 1353131"/>
                <a:gd name="connsiteX13" fmla="*/ 157162 w 1526381"/>
                <a:gd name="connsiteY13" fmla="*/ 1273976 h 1353131"/>
                <a:gd name="connsiteX14" fmla="*/ 250031 w 1526381"/>
                <a:gd name="connsiteY14" fmla="*/ 1293040 h 1353131"/>
                <a:gd name="connsiteX15" fmla="*/ 442913 w 1526381"/>
                <a:gd name="connsiteY15" fmla="*/ 1324026 h 1353131"/>
                <a:gd name="connsiteX16" fmla="*/ 692944 w 1526381"/>
                <a:gd name="connsiteY16" fmla="*/ 1352522 h 1353131"/>
                <a:gd name="connsiteX17" fmla="*/ 790575 w 1526381"/>
                <a:gd name="connsiteY17" fmla="*/ 1352521 h 1353131"/>
                <a:gd name="connsiteX18" fmla="*/ 795965 w 1526381"/>
                <a:gd name="connsiteY18" fmla="*/ 1352423 h 1353131"/>
                <a:gd name="connsiteX19" fmla="*/ 952500 w 1526381"/>
                <a:gd name="connsiteY19" fmla="*/ 1350141 h 1353131"/>
                <a:gd name="connsiteX20" fmla="*/ 1123950 w 1526381"/>
                <a:gd name="connsiteY20" fmla="*/ 1333472 h 1353131"/>
                <a:gd name="connsiteX21" fmla="*/ 1354931 w 1526381"/>
                <a:gd name="connsiteY21" fmla="*/ 1285847 h 1353131"/>
                <a:gd name="connsiteX22" fmla="*/ 1435894 w 1526381"/>
                <a:gd name="connsiteY22" fmla="*/ 1269178 h 1353131"/>
                <a:gd name="connsiteX23" fmla="*/ 1526381 w 1526381"/>
                <a:gd name="connsiteY23" fmla="*/ 1247747 h 1353131"/>
                <a:gd name="connsiteX24" fmla="*/ 1516856 w 1526381"/>
                <a:gd name="connsiteY24" fmla="*/ 1176309 h 1353131"/>
                <a:gd name="connsiteX25" fmla="*/ 1478756 w 1526381"/>
                <a:gd name="connsiteY25" fmla="*/ 1076297 h 1353131"/>
                <a:gd name="connsiteX26" fmla="*/ 1431131 w 1526381"/>
                <a:gd name="connsiteY26" fmla="*/ 933422 h 1353131"/>
                <a:gd name="connsiteX27" fmla="*/ 1364456 w 1526381"/>
                <a:gd name="connsiteY27" fmla="*/ 797691 h 1353131"/>
                <a:gd name="connsiteX28" fmla="*/ 1281113 w 1526381"/>
                <a:gd name="connsiteY28" fmla="*/ 638147 h 1353131"/>
                <a:gd name="connsiteX29" fmla="*/ 1190625 w 1526381"/>
                <a:gd name="connsiteY29" fmla="*/ 502416 h 1353131"/>
                <a:gd name="connsiteX30" fmla="*/ 1090613 w 1526381"/>
                <a:gd name="connsiteY30" fmla="*/ 364303 h 1353131"/>
                <a:gd name="connsiteX31" fmla="*/ 1028700 w 1526381"/>
                <a:gd name="connsiteY31" fmla="*/ 276176 h 1353131"/>
                <a:gd name="connsiteX32" fmla="*/ 969169 w 1526381"/>
                <a:gd name="connsiteY32" fmla="*/ 207141 h 1353131"/>
                <a:gd name="connsiteX33" fmla="*/ 900113 w 1526381"/>
                <a:gd name="connsiteY33" fmla="*/ 135703 h 1353131"/>
                <a:gd name="connsiteX34" fmla="*/ 838200 w 1526381"/>
                <a:gd name="connsiteY34" fmla="*/ 76172 h 1353131"/>
                <a:gd name="connsiteX35" fmla="*/ 759619 w 1526381"/>
                <a:gd name="connsiteY35" fmla="*/ 0 h 1353131"/>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73856 w 1526381"/>
                <a:gd name="connsiteY4" fmla="*/ 461949 h 1348383"/>
                <a:gd name="connsiteX5" fmla="*/ 302419 w 1526381"/>
                <a:gd name="connsiteY5" fmla="*/ 569105 h 1348383"/>
                <a:gd name="connsiteX6" fmla="*/ 228600 w 1526381"/>
                <a:gd name="connsiteY6" fmla="*/ 688168 h 1348383"/>
                <a:gd name="connsiteX7" fmla="*/ 166688 w 1526381"/>
                <a:gd name="connsiteY7" fmla="*/ 811993 h 1348383"/>
                <a:gd name="connsiteX8" fmla="*/ 104775 w 1526381"/>
                <a:gd name="connsiteY8" fmla="*/ 954868 h 1348383"/>
                <a:gd name="connsiteX9" fmla="*/ 59531 w 1526381"/>
                <a:gd name="connsiteY9" fmla="*/ 1062024 h 1348383"/>
                <a:gd name="connsiteX10" fmla="*/ 21431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73856 w 1526381"/>
                <a:gd name="connsiteY4" fmla="*/ 461949 h 1348383"/>
                <a:gd name="connsiteX5" fmla="*/ 302419 w 1526381"/>
                <a:gd name="connsiteY5" fmla="*/ 569105 h 1348383"/>
                <a:gd name="connsiteX6" fmla="*/ 228600 w 1526381"/>
                <a:gd name="connsiteY6" fmla="*/ 688168 h 1348383"/>
                <a:gd name="connsiteX7" fmla="*/ 166688 w 1526381"/>
                <a:gd name="connsiteY7" fmla="*/ 811993 h 1348383"/>
                <a:gd name="connsiteX8" fmla="*/ 104775 w 1526381"/>
                <a:gd name="connsiteY8" fmla="*/ 954868 h 1348383"/>
                <a:gd name="connsiteX9" fmla="*/ 59531 w 1526381"/>
                <a:gd name="connsiteY9" fmla="*/ 1062024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73856 w 1526381"/>
                <a:gd name="connsiteY4" fmla="*/ 461949 h 1348383"/>
                <a:gd name="connsiteX5" fmla="*/ 302419 w 1526381"/>
                <a:gd name="connsiteY5" fmla="*/ 569105 h 1348383"/>
                <a:gd name="connsiteX6" fmla="*/ 228600 w 1526381"/>
                <a:gd name="connsiteY6" fmla="*/ 688168 h 1348383"/>
                <a:gd name="connsiteX7" fmla="*/ 166688 w 1526381"/>
                <a:gd name="connsiteY7" fmla="*/ 811993 h 1348383"/>
                <a:gd name="connsiteX8" fmla="*/ 104775 w 1526381"/>
                <a:gd name="connsiteY8" fmla="*/ 954868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73856 w 1526381"/>
                <a:gd name="connsiteY4" fmla="*/ 461949 h 1348383"/>
                <a:gd name="connsiteX5" fmla="*/ 302419 w 1526381"/>
                <a:gd name="connsiteY5" fmla="*/ 569105 h 1348383"/>
                <a:gd name="connsiteX6" fmla="*/ 228600 w 1526381"/>
                <a:gd name="connsiteY6" fmla="*/ 688168 h 1348383"/>
                <a:gd name="connsiteX7" fmla="*/ 166688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73856 w 1526381"/>
                <a:gd name="connsiteY4" fmla="*/ 461949 h 1348383"/>
                <a:gd name="connsiteX5" fmla="*/ 302419 w 1526381"/>
                <a:gd name="connsiteY5" fmla="*/ 569105 h 1348383"/>
                <a:gd name="connsiteX6" fmla="*/ 228600 w 1526381"/>
                <a:gd name="connsiteY6" fmla="*/ 688168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73856 w 1526381"/>
                <a:gd name="connsiteY4" fmla="*/ 461949 h 1348383"/>
                <a:gd name="connsiteX5" fmla="*/ 302419 w 1526381"/>
                <a:gd name="connsiteY5" fmla="*/ 569105 h 1348383"/>
                <a:gd name="connsiteX6" fmla="*/ 226219 w 1526381"/>
                <a:gd name="connsiteY6" fmla="*/ 673924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73856 w 1526381"/>
                <a:gd name="connsiteY4" fmla="*/ 461949 h 1348383"/>
                <a:gd name="connsiteX5" fmla="*/ 302419 w 1526381"/>
                <a:gd name="connsiteY5" fmla="*/ 569105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73856 w 1526381"/>
                <a:gd name="connsiteY4" fmla="*/ 461949 h 1348383"/>
                <a:gd name="connsiteX5" fmla="*/ 295276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73856 w 1526381"/>
                <a:gd name="connsiteY4" fmla="*/ 461949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7675 w 1526381"/>
                <a:gd name="connsiteY3" fmla="*/ 354793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7688 w 1526381"/>
                <a:gd name="connsiteY2" fmla="*/ 228586 h 1348383"/>
                <a:gd name="connsiteX3" fmla="*/ 445294 w 1526381"/>
                <a:gd name="connsiteY3" fmla="*/ 35004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2926 w 1526381"/>
                <a:gd name="connsiteY2" fmla="*/ 226213 h 1348383"/>
                <a:gd name="connsiteX3" fmla="*/ 445294 w 1526381"/>
                <a:gd name="connsiteY3" fmla="*/ 35004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69131 w 1526381"/>
                <a:gd name="connsiteY1" fmla="*/ 99999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59606 w 1526381"/>
                <a:gd name="connsiteY1" fmla="*/ 92877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38200 w 1526381"/>
                <a:gd name="connsiteY34" fmla="*/ 71424 h 1348383"/>
                <a:gd name="connsiteX35" fmla="*/ 766763 w 1526381"/>
                <a:gd name="connsiteY35" fmla="*/ 0 h 1348383"/>
                <a:gd name="connsiteX0" fmla="*/ 766763 w 1526381"/>
                <a:gd name="connsiteY0" fmla="*/ 0 h 1348383"/>
                <a:gd name="connsiteX1" fmla="*/ 659606 w 1526381"/>
                <a:gd name="connsiteY1" fmla="*/ 92877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00113 w 1526381"/>
                <a:gd name="connsiteY33" fmla="*/ 130955 h 1348383"/>
                <a:gd name="connsiteX34" fmla="*/ 847725 w 1526381"/>
                <a:gd name="connsiteY34" fmla="*/ 71424 h 1348383"/>
                <a:gd name="connsiteX35" fmla="*/ 766763 w 1526381"/>
                <a:gd name="connsiteY35" fmla="*/ 0 h 1348383"/>
                <a:gd name="connsiteX0" fmla="*/ 766763 w 1526381"/>
                <a:gd name="connsiteY0" fmla="*/ 0 h 1348383"/>
                <a:gd name="connsiteX1" fmla="*/ 659606 w 1526381"/>
                <a:gd name="connsiteY1" fmla="*/ 92877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090613 w 1526381"/>
                <a:gd name="connsiteY30" fmla="*/ 359555 h 1348383"/>
                <a:gd name="connsiteX31" fmla="*/ 1028700 w 1526381"/>
                <a:gd name="connsiteY31" fmla="*/ 271428 h 1348383"/>
                <a:gd name="connsiteX32" fmla="*/ 969169 w 1526381"/>
                <a:gd name="connsiteY32" fmla="*/ 202393 h 1348383"/>
                <a:gd name="connsiteX33" fmla="*/ 912020 w 1526381"/>
                <a:gd name="connsiteY33" fmla="*/ 135704 h 1348383"/>
                <a:gd name="connsiteX34" fmla="*/ 847725 w 1526381"/>
                <a:gd name="connsiteY34" fmla="*/ 71424 h 1348383"/>
                <a:gd name="connsiteX35" fmla="*/ 766763 w 1526381"/>
                <a:gd name="connsiteY35" fmla="*/ 0 h 1348383"/>
                <a:gd name="connsiteX0" fmla="*/ 766763 w 1526381"/>
                <a:gd name="connsiteY0" fmla="*/ 0 h 1348383"/>
                <a:gd name="connsiteX1" fmla="*/ 659606 w 1526381"/>
                <a:gd name="connsiteY1" fmla="*/ 92877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100138 w 1526381"/>
                <a:gd name="connsiteY30" fmla="*/ 364304 h 1348383"/>
                <a:gd name="connsiteX31" fmla="*/ 1028700 w 1526381"/>
                <a:gd name="connsiteY31" fmla="*/ 271428 h 1348383"/>
                <a:gd name="connsiteX32" fmla="*/ 969169 w 1526381"/>
                <a:gd name="connsiteY32" fmla="*/ 202393 h 1348383"/>
                <a:gd name="connsiteX33" fmla="*/ 912020 w 1526381"/>
                <a:gd name="connsiteY33" fmla="*/ 135704 h 1348383"/>
                <a:gd name="connsiteX34" fmla="*/ 847725 w 1526381"/>
                <a:gd name="connsiteY34" fmla="*/ 71424 h 1348383"/>
                <a:gd name="connsiteX35" fmla="*/ 766763 w 1526381"/>
                <a:gd name="connsiteY35" fmla="*/ 0 h 1348383"/>
                <a:gd name="connsiteX0" fmla="*/ 766763 w 1526381"/>
                <a:gd name="connsiteY0" fmla="*/ 0 h 1348383"/>
                <a:gd name="connsiteX1" fmla="*/ 659606 w 1526381"/>
                <a:gd name="connsiteY1" fmla="*/ 92877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81113 w 1526381"/>
                <a:gd name="connsiteY28" fmla="*/ 633399 h 1348383"/>
                <a:gd name="connsiteX29" fmla="*/ 1190625 w 1526381"/>
                <a:gd name="connsiteY29" fmla="*/ 497668 h 1348383"/>
                <a:gd name="connsiteX30" fmla="*/ 1100138 w 1526381"/>
                <a:gd name="connsiteY30" fmla="*/ 364304 h 1348383"/>
                <a:gd name="connsiteX31" fmla="*/ 1028700 w 1526381"/>
                <a:gd name="connsiteY31" fmla="*/ 271428 h 1348383"/>
                <a:gd name="connsiteX32" fmla="*/ 969169 w 1526381"/>
                <a:gd name="connsiteY32" fmla="*/ 202393 h 1348383"/>
                <a:gd name="connsiteX33" fmla="*/ 912020 w 1526381"/>
                <a:gd name="connsiteY33" fmla="*/ 135704 h 1348383"/>
                <a:gd name="connsiteX34" fmla="*/ 847725 w 1526381"/>
                <a:gd name="connsiteY34" fmla="*/ 71424 h 1348383"/>
                <a:gd name="connsiteX35" fmla="*/ 766763 w 1526381"/>
                <a:gd name="connsiteY35" fmla="*/ 0 h 1348383"/>
                <a:gd name="connsiteX0" fmla="*/ 766763 w 1526381"/>
                <a:gd name="connsiteY0" fmla="*/ 0 h 1348383"/>
                <a:gd name="connsiteX1" fmla="*/ 659606 w 1526381"/>
                <a:gd name="connsiteY1" fmla="*/ 92877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31131 w 1526381"/>
                <a:gd name="connsiteY26" fmla="*/ 928674 h 1348383"/>
                <a:gd name="connsiteX27" fmla="*/ 1364456 w 1526381"/>
                <a:gd name="connsiteY27" fmla="*/ 792943 h 1348383"/>
                <a:gd name="connsiteX28" fmla="*/ 1273969 w 1526381"/>
                <a:gd name="connsiteY28" fmla="*/ 628650 h 1348383"/>
                <a:gd name="connsiteX29" fmla="*/ 1190625 w 1526381"/>
                <a:gd name="connsiteY29" fmla="*/ 497668 h 1348383"/>
                <a:gd name="connsiteX30" fmla="*/ 1100138 w 1526381"/>
                <a:gd name="connsiteY30" fmla="*/ 364304 h 1348383"/>
                <a:gd name="connsiteX31" fmla="*/ 1028700 w 1526381"/>
                <a:gd name="connsiteY31" fmla="*/ 271428 h 1348383"/>
                <a:gd name="connsiteX32" fmla="*/ 969169 w 1526381"/>
                <a:gd name="connsiteY32" fmla="*/ 202393 h 1348383"/>
                <a:gd name="connsiteX33" fmla="*/ 912020 w 1526381"/>
                <a:gd name="connsiteY33" fmla="*/ 135704 h 1348383"/>
                <a:gd name="connsiteX34" fmla="*/ 847725 w 1526381"/>
                <a:gd name="connsiteY34" fmla="*/ 71424 h 1348383"/>
                <a:gd name="connsiteX35" fmla="*/ 766763 w 1526381"/>
                <a:gd name="connsiteY35" fmla="*/ 0 h 1348383"/>
                <a:gd name="connsiteX0" fmla="*/ 766763 w 1526381"/>
                <a:gd name="connsiteY0" fmla="*/ 0 h 1348383"/>
                <a:gd name="connsiteX1" fmla="*/ 659606 w 1526381"/>
                <a:gd name="connsiteY1" fmla="*/ 92877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8756 w 1526381"/>
                <a:gd name="connsiteY25" fmla="*/ 1071549 h 1348383"/>
                <a:gd name="connsiteX26" fmla="*/ 1421606 w 1526381"/>
                <a:gd name="connsiteY26" fmla="*/ 926300 h 1348383"/>
                <a:gd name="connsiteX27" fmla="*/ 1364456 w 1526381"/>
                <a:gd name="connsiteY27" fmla="*/ 792943 h 1348383"/>
                <a:gd name="connsiteX28" fmla="*/ 1273969 w 1526381"/>
                <a:gd name="connsiteY28" fmla="*/ 628650 h 1348383"/>
                <a:gd name="connsiteX29" fmla="*/ 1190625 w 1526381"/>
                <a:gd name="connsiteY29" fmla="*/ 497668 h 1348383"/>
                <a:gd name="connsiteX30" fmla="*/ 1100138 w 1526381"/>
                <a:gd name="connsiteY30" fmla="*/ 364304 h 1348383"/>
                <a:gd name="connsiteX31" fmla="*/ 1028700 w 1526381"/>
                <a:gd name="connsiteY31" fmla="*/ 271428 h 1348383"/>
                <a:gd name="connsiteX32" fmla="*/ 969169 w 1526381"/>
                <a:gd name="connsiteY32" fmla="*/ 202393 h 1348383"/>
                <a:gd name="connsiteX33" fmla="*/ 912020 w 1526381"/>
                <a:gd name="connsiteY33" fmla="*/ 135704 h 1348383"/>
                <a:gd name="connsiteX34" fmla="*/ 847725 w 1526381"/>
                <a:gd name="connsiteY34" fmla="*/ 71424 h 1348383"/>
                <a:gd name="connsiteX35" fmla="*/ 766763 w 1526381"/>
                <a:gd name="connsiteY35" fmla="*/ 0 h 1348383"/>
                <a:gd name="connsiteX0" fmla="*/ 766763 w 1526381"/>
                <a:gd name="connsiteY0" fmla="*/ 0 h 1348383"/>
                <a:gd name="connsiteX1" fmla="*/ 659606 w 1526381"/>
                <a:gd name="connsiteY1" fmla="*/ 92877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6856 w 1526381"/>
                <a:gd name="connsiteY24" fmla="*/ 1171561 h 1348383"/>
                <a:gd name="connsiteX25" fmla="*/ 1476375 w 1526381"/>
                <a:gd name="connsiteY25" fmla="*/ 1064427 h 1348383"/>
                <a:gd name="connsiteX26" fmla="*/ 1421606 w 1526381"/>
                <a:gd name="connsiteY26" fmla="*/ 926300 h 1348383"/>
                <a:gd name="connsiteX27" fmla="*/ 1364456 w 1526381"/>
                <a:gd name="connsiteY27" fmla="*/ 792943 h 1348383"/>
                <a:gd name="connsiteX28" fmla="*/ 1273969 w 1526381"/>
                <a:gd name="connsiteY28" fmla="*/ 628650 h 1348383"/>
                <a:gd name="connsiteX29" fmla="*/ 1190625 w 1526381"/>
                <a:gd name="connsiteY29" fmla="*/ 497668 h 1348383"/>
                <a:gd name="connsiteX30" fmla="*/ 1100138 w 1526381"/>
                <a:gd name="connsiteY30" fmla="*/ 364304 h 1348383"/>
                <a:gd name="connsiteX31" fmla="*/ 1028700 w 1526381"/>
                <a:gd name="connsiteY31" fmla="*/ 271428 h 1348383"/>
                <a:gd name="connsiteX32" fmla="*/ 969169 w 1526381"/>
                <a:gd name="connsiteY32" fmla="*/ 202393 h 1348383"/>
                <a:gd name="connsiteX33" fmla="*/ 912020 w 1526381"/>
                <a:gd name="connsiteY33" fmla="*/ 135704 h 1348383"/>
                <a:gd name="connsiteX34" fmla="*/ 847725 w 1526381"/>
                <a:gd name="connsiteY34" fmla="*/ 71424 h 1348383"/>
                <a:gd name="connsiteX35" fmla="*/ 766763 w 1526381"/>
                <a:gd name="connsiteY35" fmla="*/ 0 h 1348383"/>
                <a:gd name="connsiteX0" fmla="*/ 766763 w 1526381"/>
                <a:gd name="connsiteY0" fmla="*/ 0 h 1348383"/>
                <a:gd name="connsiteX1" fmla="*/ 659606 w 1526381"/>
                <a:gd name="connsiteY1" fmla="*/ 92877 h 1348383"/>
                <a:gd name="connsiteX2" fmla="*/ 542926 w 1526381"/>
                <a:gd name="connsiteY2" fmla="*/ 226213 h 1348383"/>
                <a:gd name="connsiteX3" fmla="*/ 454819 w 1526381"/>
                <a:gd name="connsiteY3" fmla="*/ 338175 h 1348383"/>
                <a:gd name="connsiteX4" fmla="*/ 369094 w 1526381"/>
                <a:gd name="connsiteY4" fmla="*/ 452453 h 1348383"/>
                <a:gd name="connsiteX5" fmla="*/ 300038 w 1526381"/>
                <a:gd name="connsiteY5" fmla="*/ 550112 h 1348383"/>
                <a:gd name="connsiteX6" fmla="*/ 214313 w 1526381"/>
                <a:gd name="connsiteY6" fmla="*/ 690543 h 1348383"/>
                <a:gd name="connsiteX7" fmla="*/ 161926 w 1526381"/>
                <a:gd name="connsiteY7" fmla="*/ 811993 h 1348383"/>
                <a:gd name="connsiteX8" fmla="*/ 92869 w 1526381"/>
                <a:gd name="connsiteY8" fmla="*/ 952494 h 1348383"/>
                <a:gd name="connsiteX9" fmla="*/ 59531 w 1526381"/>
                <a:gd name="connsiteY9" fmla="*/ 1052528 h 1348383"/>
                <a:gd name="connsiteX10" fmla="*/ 14287 w 1526381"/>
                <a:gd name="connsiteY10" fmla="*/ 1181086 h 1348383"/>
                <a:gd name="connsiteX11" fmla="*/ 0 w 1526381"/>
                <a:gd name="connsiteY11" fmla="*/ 1238236 h 1348383"/>
                <a:gd name="connsiteX12" fmla="*/ 102394 w 1526381"/>
                <a:gd name="connsiteY12" fmla="*/ 1252581 h 1348383"/>
                <a:gd name="connsiteX13" fmla="*/ 157162 w 1526381"/>
                <a:gd name="connsiteY13" fmla="*/ 1269228 h 1348383"/>
                <a:gd name="connsiteX14" fmla="*/ 250031 w 1526381"/>
                <a:gd name="connsiteY14" fmla="*/ 1288292 h 1348383"/>
                <a:gd name="connsiteX15" fmla="*/ 442913 w 1526381"/>
                <a:gd name="connsiteY15" fmla="*/ 1319278 h 1348383"/>
                <a:gd name="connsiteX16" fmla="*/ 692944 w 1526381"/>
                <a:gd name="connsiteY16" fmla="*/ 1347774 h 1348383"/>
                <a:gd name="connsiteX17" fmla="*/ 790575 w 1526381"/>
                <a:gd name="connsiteY17" fmla="*/ 1347773 h 1348383"/>
                <a:gd name="connsiteX18" fmla="*/ 795965 w 1526381"/>
                <a:gd name="connsiteY18" fmla="*/ 1347675 h 1348383"/>
                <a:gd name="connsiteX19" fmla="*/ 952500 w 1526381"/>
                <a:gd name="connsiteY19" fmla="*/ 1345393 h 1348383"/>
                <a:gd name="connsiteX20" fmla="*/ 1123950 w 1526381"/>
                <a:gd name="connsiteY20" fmla="*/ 1328724 h 1348383"/>
                <a:gd name="connsiteX21" fmla="*/ 1354931 w 1526381"/>
                <a:gd name="connsiteY21" fmla="*/ 1281099 h 1348383"/>
                <a:gd name="connsiteX22" fmla="*/ 1435894 w 1526381"/>
                <a:gd name="connsiteY22" fmla="*/ 1264430 h 1348383"/>
                <a:gd name="connsiteX23" fmla="*/ 1526381 w 1526381"/>
                <a:gd name="connsiteY23" fmla="*/ 1242999 h 1348383"/>
                <a:gd name="connsiteX24" fmla="*/ 1514475 w 1526381"/>
                <a:gd name="connsiteY24" fmla="*/ 1171561 h 1348383"/>
                <a:gd name="connsiteX25" fmla="*/ 1476375 w 1526381"/>
                <a:gd name="connsiteY25" fmla="*/ 1064427 h 1348383"/>
                <a:gd name="connsiteX26" fmla="*/ 1421606 w 1526381"/>
                <a:gd name="connsiteY26" fmla="*/ 926300 h 1348383"/>
                <a:gd name="connsiteX27" fmla="*/ 1364456 w 1526381"/>
                <a:gd name="connsiteY27" fmla="*/ 792943 h 1348383"/>
                <a:gd name="connsiteX28" fmla="*/ 1273969 w 1526381"/>
                <a:gd name="connsiteY28" fmla="*/ 628650 h 1348383"/>
                <a:gd name="connsiteX29" fmla="*/ 1190625 w 1526381"/>
                <a:gd name="connsiteY29" fmla="*/ 497668 h 1348383"/>
                <a:gd name="connsiteX30" fmla="*/ 1100138 w 1526381"/>
                <a:gd name="connsiteY30" fmla="*/ 364304 h 1348383"/>
                <a:gd name="connsiteX31" fmla="*/ 1028700 w 1526381"/>
                <a:gd name="connsiteY31" fmla="*/ 271428 h 1348383"/>
                <a:gd name="connsiteX32" fmla="*/ 969169 w 1526381"/>
                <a:gd name="connsiteY32" fmla="*/ 202393 h 1348383"/>
                <a:gd name="connsiteX33" fmla="*/ 912020 w 1526381"/>
                <a:gd name="connsiteY33" fmla="*/ 135704 h 1348383"/>
                <a:gd name="connsiteX34" fmla="*/ 847725 w 1526381"/>
                <a:gd name="connsiteY34" fmla="*/ 71424 h 1348383"/>
                <a:gd name="connsiteX35" fmla="*/ 766763 w 1526381"/>
                <a:gd name="connsiteY35" fmla="*/ 0 h 1348383"/>
                <a:gd name="connsiteX0" fmla="*/ 766763 w 1533525"/>
                <a:gd name="connsiteY0" fmla="*/ 0 h 1348383"/>
                <a:gd name="connsiteX1" fmla="*/ 659606 w 1533525"/>
                <a:gd name="connsiteY1" fmla="*/ 92877 h 1348383"/>
                <a:gd name="connsiteX2" fmla="*/ 542926 w 1533525"/>
                <a:gd name="connsiteY2" fmla="*/ 226213 h 1348383"/>
                <a:gd name="connsiteX3" fmla="*/ 454819 w 1533525"/>
                <a:gd name="connsiteY3" fmla="*/ 338175 h 1348383"/>
                <a:gd name="connsiteX4" fmla="*/ 369094 w 1533525"/>
                <a:gd name="connsiteY4" fmla="*/ 452453 h 1348383"/>
                <a:gd name="connsiteX5" fmla="*/ 300038 w 1533525"/>
                <a:gd name="connsiteY5" fmla="*/ 550112 h 1348383"/>
                <a:gd name="connsiteX6" fmla="*/ 214313 w 1533525"/>
                <a:gd name="connsiteY6" fmla="*/ 690543 h 1348383"/>
                <a:gd name="connsiteX7" fmla="*/ 161926 w 1533525"/>
                <a:gd name="connsiteY7" fmla="*/ 811993 h 1348383"/>
                <a:gd name="connsiteX8" fmla="*/ 92869 w 1533525"/>
                <a:gd name="connsiteY8" fmla="*/ 952494 h 1348383"/>
                <a:gd name="connsiteX9" fmla="*/ 59531 w 1533525"/>
                <a:gd name="connsiteY9" fmla="*/ 1052528 h 1348383"/>
                <a:gd name="connsiteX10" fmla="*/ 14287 w 1533525"/>
                <a:gd name="connsiteY10" fmla="*/ 1181086 h 1348383"/>
                <a:gd name="connsiteX11" fmla="*/ 0 w 1533525"/>
                <a:gd name="connsiteY11" fmla="*/ 1238236 h 1348383"/>
                <a:gd name="connsiteX12" fmla="*/ 102394 w 1533525"/>
                <a:gd name="connsiteY12" fmla="*/ 1252581 h 1348383"/>
                <a:gd name="connsiteX13" fmla="*/ 157162 w 1533525"/>
                <a:gd name="connsiteY13" fmla="*/ 1269228 h 1348383"/>
                <a:gd name="connsiteX14" fmla="*/ 250031 w 1533525"/>
                <a:gd name="connsiteY14" fmla="*/ 1288292 h 1348383"/>
                <a:gd name="connsiteX15" fmla="*/ 442913 w 1533525"/>
                <a:gd name="connsiteY15" fmla="*/ 1319278 h 1348383"/>
                <a:gd name="connsiteX16" fmla="*/ 692944 w 1533525"/>
                <a:gd name="connsiteY16" fmla="*/ 1347774 h 1348383"/>
                <a:gd name="connsiteX17" fmla="*/ 790575 w 1533525"/>
                <a:gd name="connsiteY17" fmla="*/ 1347773 h 1348383"/>
                <a:gd name="connsiteX18" fmla="*/ 795965 w 1533525"/>
                <a:gd name="connsiteY18" fmla="*/ 1347675 h 1348383"/>
                <a:gd name="connsiteX19" fmla="*/ 952500 w 1533525"/>
                <a:gd name="connsiteY19" fmla="*/ 1345393 h 1348383"/>
                <a:gd name="connsiteX20" fmla="*/ 1123950 w 1533525"/>
                <a:gd name="connsiteY20" fmla="*/ 1328724 h 1348383"/>
                <a:gd name="connsiteX21" fmla="*/ 1354931 w 1533525"/>
                <a:gd name="connsiteY21" fmla="*/ 1281099 h 1348383"/>
                <a:gd name="connsiteX22" fmla="*/ 1435894 w 1533525"/>
                <a:gd name="connsiteY22" fmla="*/ 1264430 h 1348383"/>
                <a:gd name="connsiteX23" fmla="*/ 1533525 w 1533525"/>
                <a:gd name="connsiteY23" fmla="*/ 1233503 h 1348383"/>
                <a:gd name="connsiteX24" fmla="*/ 1514475 w 1533525"/>
                <a:gd name="connsiteY24" fmla="*/ 1171561 h 1348383"/>
                <a:gd name="connsiteX25" fmla="*/ 1476375 w 1533525"/>
                <a:gd name="connsiteY25" fmla="*/ 1064427 h 1348383"/>
                <a:gd name="connsiteX26" fmla="*/ 1421606 w 1533525"/>
                <a:gd name="connsiteY26" fmla="*/ 926300 h 1348383"/>
                <a:gd name="connsiteX27" fmla="*/ 1364456 w 1533525"/>
                <a:gd name="connsiteY27" fmla="*/ 792943 h 1348383"/>
                <a:gd name="connsiteX28" fmla="*/ 1273969 w 1533525"/>
                <a:gd name="connsiteY28" fmla="*/ 628650 h 1348383"/>
                <a:gd name="connsiteX29" fmla="*/ 1190625 w 1533525"/>
                <a:gd name="connsiteY29" fmla="*/ 497668 h 1348383"/>
                <a:gd name="connsiteX30" fmla="*/ 1100138 w 1533525"/>
                <a:gd name="connsiteY30" fmla="*/ 364304 h 1348383"/>
                <a:gd name="connsiteX31" fmla="*/ 1028700 w 1533525"/>
                <a:gd name="connsiteY31" fmla="*/ 271428 h 1348383"/>
                <a:gd name="connsiteX32" fmla="*/ 969169 w 1533525"/>
                <a:gd name="connsiteY32" fmla="*/ 202393 h 1348383"/>
                <a:gd name="connsiteX33" fmla="*/ 912020 w 1533525"/>
                <a:gd name="connsiteY33" fmla="*/ 135704 h 1348383"/>
                <a:gd name="connsiteX34" fmla="*/ 847725 w 1533525"/>
                <a:gd name="connsiteY34" fmla="*/ 71424 h 1348383"/>
                <a:gd name="connsiteX35" fmla="*/ 766763 w 1533525"/>
                <a:gd name="connsiteY35" fmla="*/ 0 h 1348383"/>
                <a:gd name="connsiteX0" fmla="*/ 766763 w 1533525"/>
                <a:gd name="connsiteY0" fmla="*/ 0 h 1348383"/>
                <a:gd name="connsiteX1" fmla="*/ 659606 w 1533525"/>
                <a:gd name="connsiteY1" fmla="*/ 92877 h 1348383"/>
                <a:gd name="connsiteX2" fmla="*/ 542926 w 1533525"/>
                <a:gd name="connsiteY2" fmla="*/ 226213 h 1348383"/>
                <a:gd name="connsiteX3" fmla="*/ 454819 w 1533525"/>
                <a:gd name="connsiteY3" fmla="*/ 338175 h 1348383"/>
                <a:gd name="connsiteX4" fmla="*/ 369094 w 1533525"/>
                <a:gd name="connsiteY4" fmla="*/ 452453 h 1348383"/>
                <a:gd name="connsiteX5" fmla="*/ 300038 w 1533525"/>
                <a:gd name="connsiteY5" fmla="*/ 550112 h 1348383"/>
                <a:gd name="connsiteX6" fmla="*/ 214313 w 1533525"/>
                <a:gd name="connsiteY6" fmla="*/ 690543 h 1348383"/>
                <a:gd name="connsiteX7" fmla="*/ 161926 w 1533525"/>
                <a:gd name="connsiteY7" fmla="*/ 811993 h 1348383"/>
                <a:gd name="connsiteX8" fmla="*/ 92869 w 1533525"/>
                <a:gd name="connsiteY8" fmla="*/ 952494 h 1348383"/>
                <a:gd name="connsiteX9" fmla="*/ 59531 w 1533525"/>
                <a:gd name="connsiteY9" fmla="*/ 1052528 h 1348383"/>
                <a:gd name="connsiteX10" fmla="*/ 14287 w 1533525"/>
                <a:gd name="connsiteY10" fmla="*/ 1181086 h 1348383"/>
                <a:gd name="connsiteX11" fmla="*/ 0 w 1533525"/>
                <a:gd name="connsiteY11" fmla="*/ 1238236 h 1348383"/>
                <a:gd name="connsiteX12" fmla="*/ 102394 w 1533525"/>
                <a:gd name="connsiteY12" fmla="*/ 1252581 h 1348383"/>
                <a:gd name="connsiteX13" fmla="*/ 157162 w 1533525"/>
                <a:gd name="connsiteY13" fmla="*/ 1269228 h 1348383"/>
                <a:gd name="connsiteX14" fmla="*/ 250031 w 1533525"/>
                <a:gd name="connsiteY14" fmla="*/ 1288292 h 1348383"/>
                <a:gd name="connsiteX15" fmla="*/ 442913 w 1533525"/>
                <a:gd name="connsiteY15" fmla="*/ 1319278 h 1348383"/>
                <a:gd name="connsiteX16" fmla="*/ 692944 w 1533525"/>
                <a:gd name="connsiteY16" fmla="*/ 1347774 h 1348383"/>
                <a:gd name="connsiteX17" fmla="*/ 790575 w 1533525"/>
                <a:gd name="connsiteY17" fmla="*/ 1347773 h 1348383"/>
                <a:gd name="connsiteX18" fmla="*/ 795965 w 1533525"/>
                <a:gd name="connsiteY18" fmla="*/ 1347675 h 1348383"/>
                <a:gd name="connsiteX19" fmla="*/ 952500 w 1533525"/>
                <a:gd name="connsiteY19" fmla="*/ 1345393 h 1348383"/>
                <a:gd name="connsiteX20" fmla="*/ 1123950 w 1533525"/>
                <a:gd name="connsiteY20" fmla="*/ 1328724 h 1348383"/>
                <a:gd name="connsiteX21" fmla="*/ 1354931 w 1533525"/>
                <a:gd name="connsiteY21" fmla="*/ 1281099 h 1348383"/>
                <a:gd name="connsiteX22" fmla="*/ 1435894 w 1533525"/>
                <a:gd name="connsiteY22" fmla="*/ 1264430 h 1348383"/>
                <a:gd name="connsiteX23" fmla="*/ 1533525 w 1533525"/>
                <a:gd name="connsiteY23" fmla="*/ 1233503 h 1348383"/>
                <a:gd name="connsiteX24" fmla="*/ 1512093 w 1533525"/>
                <a:gd name="connsiteY24" fmla="*/ 1173935 h 1348383"/>
                <a:gd name="connsiteX25" fmla="*/ 1476375 w 1533525"/>
                <a:gd name="connsiteY25" fmla="*/ 1064427 h 1348383"/>
                <a:gd name="connsiteX26" fmla="*/ 1421606 w 1533525"/>
                <a:gd name="connsiteY26" fmla="*/ 926300 h 1348383"/>
                <a:gd name="connsiteX27" fmla="*/ 1364456 w 1533525"/>
                <a:gd name="connsiteY27" fmla="*/ 792943 h 1348383"/>
                <a:gd name="connsiteX28" fmla="*/ 1273969 w 1533525"/>
                <a:gd name="connsiteY28" fmla="*/ 628650 h 1348383"/>
                <a:gd name="connsiteX29" fmla="*/ 1190625 w 1533525"/>
                <a:gd name="connsiteY29" fmla="*/ 497668 h 1348383"/>
                <a:gd name="connsiteX30" fmla="*/ 1100138 w 1533525"/>
                <a:gd name="connsiteY30" fmla="*/ 364304 h 1348383"/>
                <a:gd name="connsiteX31" fmla="*/ 1028700 w 1533525"/>
                <a:gd name="connsiteY31" fmla="*/ 271428 h 1348383"/>
                <a:gd name="connsiteX32" fmla="*/ 969169 w 1533525"/>
                <a:gd name="connsiteY32" fmla="*/ 202393 h 1348383"/>
                <a:gd name="connsiteX33" fmla="*/ 912020 w 1533525"/>
                <a:gd name="connsiteY33" fmla="*/ 135704 h 1348383"/>
                <a:gd name="connsiteX34" fmla="*/ 847725 w 1533525"/>
                <a:gd name="connsiteY34" fmla="*/ 71424 h 1348383"/>
                <a:gd name="connsiteX35" fmla="*/ 766763 w 1533525"/>
                <a:gd name="connsiteY35" fmla="*/ 0 h 1348383"/>
                <a:gd name="connsiteX0" fmla="*/ 766763 w 1524000"/>
                <a:gd name="connsiteY0" fmla="*/ 0 h 1348383"/>
                <a:gd name="connsiteX1" fmla="*/ 659606 w 1524000"/>
                <a:gd name="connsiteY1" fmla="*/ 92877 h 1348383"/>
                <a:gd name="connsiteX2" fmla="*/ 542926 w 1524000"/>
                <a:gd name="connsiteY2" fmla="*/ 226213 h 1348383"/>
                <a:gd name="connsiteX3" fmla="*/ 454819 w 1524000"/>
                <a:gd name="connsiteY3" fmla="*/ 338175 h 1348383"/>
                <a:gd name="connsiteX4" fmla="*/ 369094 w 1524000"/>
                <a:gd name="connsiteY4" fmla="*/ 452453 h 1348383"/>
                <a:gd name="connsiteX5" fmla="*/ 300038 w 1524000"/>
                <a:gd name="connsiteY5" fmla="*/ 550112 h 1348383"/>
                <a:gd name="connsiteX6" fmla="*/ 214313 w 1524000"/>
                <a:gd name="connsiteY6" fmla="*/ 690543 h 1348383"/>
                <a:gd name="connsiteX7" fmla="*/ 161926 w 1524000"/>
                <a:gd name="connsiteY7" fmla="*/ 811993 h 1348383"/>
                <a:gd name="connsiteX8" fmla="*/ 92869 w 1524000"/>
                <a:gd name="connsiteY8" fmla="*/ 952494 h 1348383"/>
                <a:gd name="connsiteX9" fmla="*/ 59531 w 1524000"/>
                <a:gd name="connsiteY9" fmla="*/ 1052528 h 1348383"/>
                <a:gd name="connsiteX10" fmla="*/ 14287 w 1524000"/>
                <a:gd name="connsiteY10" fmla="*/ 1181086 h 1348383"/>
                <a:gd name="connsiteX11" fmla="*/ 0 w 1524000"/>
                <a:gd name="connsiteY11" fmla="*/ 1238236 h 1348383"/>
                <a:gd name="connsiteX12" fmla="*/ 102394 w 1524000"/>
                <a:gd name="connsiteY12" fmla="*/ 1252581 h 1348383"/>
                <a:gd name="connsiteX13" fmla="*/ 157162 w 1524000"/>
                <a:gd name="connsiteY13" fmla="*/ 1269228 h 1348383"/>
                <a:gd name="connsiteX14" fmla="*/ 250031 w 1524000"/>
                <a:gd name="connsiteY14" fmla="*/ 1288292 h 1348383"/>
                <a:gd name="connsiteX15" fmla="*/ 442913 w 1524000"/>
                <a:gd name="connsiteY15" fmla="*/ 1319278 h 1348383"/>
                <a:gd name="connsiteX16" fmla="*/ 692944 w 1524000"/>
                <a:gd name="connsiteY16" fmla="*/ 1347774 h 1348383"/>
                <a:gd name="connsiteX17" fmla="*/ 790575 w 1524000"/>
                <a:gd name="connsiteY17" fmla="*/ 1347773 h 1348383"/>
                <a:gd name="connsiteX18" fmla="*/ 795965 w 1524000"/>
                <a:gd name="connsiteY18" fmla="*/ 1347675 h 1348383"/>
                <a:gd name="connsiteX19" fmla="*/ 952500 w 1524000"/>
                <a:gd name="connsiteY19" fmla="*/ 1345393 h 1348383"/>
                <a:gd name="connsiteX20" fmla="*/ 1123950 w 1524000"/>
                <a:gd name="connsiteY20" fmla="*/ 1328724 h 1348383"/>
                <a:gd name="connsiteX21" fmla="*/ 1354931 w 1524000"/>
                <a:gd name="connsiteY21" fmla="*/ 1281099 h 1348383"/>
                <a:gd name="connsiteX22" fmla="*/ 1435894 w 1524000"/>
                <a:gd name="connsiteY22" fmla="*/ 1264430 h 1348383"/>
                <a:gd name="connsiteX23" fmla="*/ 1524000 w 1524000"/>
                <a:gd name="connsiteY23" fmla="*/ 1233503 h 1348383"/>
                <a:gd name="connsiteX24" fmla="*/ 1512093 w 1524000"/>
                <a:gd name="connsiteY24" fmla="*/ 1173935 h 1348383"/>
                <a:gd name="connsiteX25" fmla="*/ 1476375 w 1524000"/>
                <a:gd name="connsiteY25" fmla="*/ 1064427 h 1348383"/>
                <a:gd name="connsiteX26" fmla="*/ 1421606 w 1524000"/>
                <a:gd name="connsiteY26" fmla="*/ 926300 h 1348383"/>
                <a:gd name="connsiteX27" fmla="*/ 1364456 w 1524000"/>
                <a:gd name="connsiteY27" fmla="*/ 792943 h 1348383"/>
                <a:gd name="connsiteX28" fmla="*/ 1273969 w 1524000"/>
                <a:gd name="connsiteY28" fmla="*/ 628650 h 1348383"/>
                <a:gd name="connsiteX29" fmla="*/ 1190625 w 1524000"/>
                <a:gd name="connsiteY29" fmla="*/ 497668 h 1348383"/>
                <a:gd name="connsiteX30" fmla="*/ 1100138 w 1524000"/>
                <a:gd name="connsiteY30" fmla="*/ 364304 h 1348383"/>
                <a:gd name="connsiteX31" fmla="*/ 1028700 w 1524000"/>
                <a:gd name="connsiteY31" fmla="*/ 271428 h 1348383"/>
                <a:gd name="connsiteX32" fmla="*/ 969169 w 1524000"/>
                <a:gd name="connsiteY32" fmla="*/ 202393 h 1348383"/>
                <a:gd name="connsiteX33" fmla="*/ 912020 w 1524000"/>
                <a:gd name="connsiteY33" fmla="*/ 135704 h 1348383"/>
                <a:gd name="connsiteX34" fmla="*/ 847725 w 1524000"/>
                <a:gd name="connsiteY34" fmla="*/ 71424 h 1348383"/>
                <a:gd name="connsiteX35" fmla="*/ 766763 w 1524000"/>
                <a:gd name="connsiteY35" fmla="*/ 0 h 1348383"/>
                <a:gd name="connsiteX0" fmla="*/ 766763 w 1524000"/>
                <a:gd name="connsiteY0" fmla="*/ 0 h 1348383"/>
                <a:gd name="connsiteX1" fmla="*/ 659606 w 1524000"/>
                <a:gd name="connsiteY1" fmla="*/ 92877 h 1348383"/>
                <a:gd name="connsiteX2" fmla="*/ 542926 w 1524000"/>
                <a:gd name="connsiteY2" fmla="*/ 226213 h 1348383"/>
                <a:gd name="connsiteX3" fmla="*/ 454819 w 1524000"/>
                <a:gd name="connsiteY3" fmla="*/ 338175 h 1348383"/>
                <a:gd name="connsiteX4" fmla="*/ 369094 w 1524000"/>
                <a:gd name="connsiteY4" fmla="*/ 452453 h 1348383"/>
                <a:gd name="connsiteX5" fmla="*/ 300038 w 1524000"/>
                <a:gd name="connsiteY5" fmla="*/ 550112 h 1348383"/>
                <a:gd name="connsiteX6" fmla="*/ 214313 w 1524000"/>
                <a:gd name="connsiteY6" fmla="*/ 690543 h 1348383"/>
                <a:gd name="connsiteX7" fmla="*/ 161926 w 1524000"/>
                <a:gd name="connsiteY7" fmla="*/ 811993 h 1348383"/>
                <a:gd name="connsiteX8" fmla="*/ 92869 w 1524000"/>
                <a:gd name="connsiteY8" fmla="*/ 952494 h 1348383"/>
                <a:gd name="connsiteX9" fmla="*/ 59531 w 1524000"/>
                <a:gd name="connsiteY9" fmla="*/ 1052528 h 1348383"/>
                <a:gd name="connsiteX10" fmla="*/ 14287 w 1524000"/>
                <a:gd name="connsiteY10" fmla="*/ 1181086 h 1348383"/>
                <a:gd name="connsiteX11" fmla="*/ 0 w 1524000"/>
                <a:gd name="connsiteY11" fmla="*/ 1238236 h 1348383"/>
                <a:gd name="connsiteX12" fmla="*/ 102394 w 1524000"/>
                <a:gd name="connsiteY12" fmla="*/ 1252581 h 1348383"/>
                <a:gd name="connsiteX13" fmla="*/ 157162 w 1524000"/>
                <a:gd name="connsiteY13" fmla="*/ 1269228 h 1348383"/>
                <a:gd name="connsiteX14" fmla="*/ 250031 w 1524000"/>
                <a:gd name="connsiteY14" fmla="*/ 1288292 h 1348383"/>
                <a:gd name="connsiteX15" fmla="*/ 442913 w 1524000"/>
                <a:gd name="connsiteY15" fmla="*/ 1319278 h 1348383"/>
                <a:gd name="connsiteX16" fmla="*/ 692944 w 1524000"/>
                <a:gd name="connsiteY16" fmla="*/ 1347774 h 1348383"/>
                <a:gd name="connsiteX17" fmla="*/ 790575 w 1524000"/>
                <a:gd name="connsiteY17" fmla="*/ 1347773 h 1348383"/>
                <a:gd name="connsiteX18" fmla="*/ 795965 w 1524000"/>
                <a:gd name="connsiteY18" fmla="*/ 1347675 h 1348383"/>
                <a:gd name="connsiteX19" fmla="*/ 952500 w 1524000"/>
                <a:gd name="connsiteY19" fmla="*/ 1345393 h 1348383"/>
                <a:gd name="connsiteX20" fmla="*/ 1123950 w 1524000"/>
                <a:gd name="connsiteY20" fmla="*/ 1328724 h 1348383"/>
                <a:gd name="connsiteX21" fmla="*/ 1354931 w 1524000"/>
                <a:gd name="connsiteY21" fmla="*/ 1281099 h 1348383"/>
                <a:gd name="connsiteX22" fmla="*/ 1438275 w 1524000"/>
                <a:gd name="connsiteY22" fmla="*/ 1262056 h 1348383"/>
                <a:gd name="connsiteX23" fmla="*/ 1524000 w 1524000"/>
                <a:gd name="connsiteY23" fmla="*/ 1233503 h 1348383"/>
                <a:gd name="connsiteX24" fmla="*/ 1512093 w 1524000"/>
                <a:gd name="connsiteY24" fmla="*/ 1173935 h 1348383"/>
                <a:gd name="connsiteX25" fmla="*/ 1476375 w 1524000"/>
                <a:gd name="connsiteY25" fmla="*/ 1064427 h 1348383"/>
                <a:gd name="connsiteX26" fmla="*/ 1421606 w 1524000"/>
                <a:gd name="connsiteY26" fmla="*/ 926300 h 1348383"/>
                <a:gd name="connsiteX27" fmla="*/ 1364456 w 1524000"/>
                <a:gd name="connsiteY27" fmla="*/ 792943 h 1348383"/>
                <a:gd name="connsiteX28" fmla="*/ 1273969 w 1524000"/>
                <a:gd name="connsiteY28" fmla="*/ 628650 h 1348383"/>
                <a:gd name="connsiteX29" fmla="*/ 1190625 w 1524000"/>
                <a:gd name="connsiteY29" fmla="*/ 497668 h 1348383"/>
                <a:gd name="connsiteX30" fmla="*/ 1100138 w 1524000"/>
                <a:gd name="connsiteY30" fmla="*/ 364304 h 1348383"/>
                <a:gd name="connsiteX31" fmla="*/ 1028700 w 1524000"/>
                <a:gd name="connsiteY31" fmla="*/ 271428 h 1348383"/>
                <a:gd name="connsiteX32" fmla="*/ 969169 w 1524000"/>
                <a:gd name="connsiteY32" fmla="*/ 202393 h 1348383"/>
                <a:gd name="connsiteX33" fmla="*/ 912020 w 1524000"/>
                <a:gd name="connsiteY33" fmla="*/ 135704 h 1348383"/>
                <a:gd name="connsiteX34" fmla="*/ 847725 w 1524000"/>
                <a:gd name="connsiteY34" fmla="*/ 71424 h 1348383"/>
                <a:gd name="connsiteX35" fmla="*/ 766763 w 1524000"/>
                <a:gd name="connsiteY35" fmla="*/ 0 h 1348383"/>
                <a:gd name="connsiteX0" fmla="*/ 766763 w 1524000"/>
                <a:gd name="connsiteY0" fmla="*/ 0 h 1348383"/>
                <a:gd name="connsiteX1" fmla="*/ 659606 w 1524000"/>
                <a:gd name="connsiteY1" fmla="*/ 92877 h 1348383"/>
                <a:gd name="connsiteX2" fmla="*/ 542926 w 1524000"/>
                <a:gd name="connsiteY2" fmla="*/ 226213 h 1348383"/>
                <a:gd name="connsiteX3" fmla="*/ 454819 w 1524000"/>
                <a:gd name="connsiteY3" fmla="*/ 338175 h 1348383"/>
                <a:gd name="connsiteX4" fmla="*/ 369094 w 1524000"/>
                <a:gd name="connsiteY4" fmla="*/ 452453 h 1348383"/>
                <a:gd name="connsiteX5" fmla="*/ 300038 w 1524000"/>
                <a:gd name="connsiteY5" fmla="*/ 550112 h 1348383"/>
                <a:gd name="connsiteX6" fmla="*/ 214313 w 1524000"/>
                <a:gd name="connsiteY6" fmla="*/ 690543 h 1348383"/>
                <a:gd name="connsiteX7" fmla="*/ 161926 w 1524000"/>
                <a:gd name="connsiteY7" fmla="*/ 811993 h 1348383"/>
                <a:gd name="connsiteX8" fmla="*/ 92869 w 1524000"/>
                <a:gd name="connsiteY8" fmla="*/ 952494 h 1348383"/>
                <a:gd name="connsiteX9" fmla="*/ 59531 w 1524000"/>
                <a:gd name="connsiteY9" fmla="*/ 1052528 h 1348383"/>
                <a:gd name="connsiteX10" fmla="*/ 14287 w 1524000"/>
                <a:gd name="connsiteY10" fmla="*/ 1181086 h 1348383"/>
                <a:gd name="connsiteX11" fmla="*/ 0 w 1524000"/>
                <a:gd name="connsiteY11" fmla="*/ 1238236 h 1348383"/>
                <a:gd name="connsiteX12" fmla="*/ 102394 w 1524000"/>
                <a:gd name="connsiteY12" fmla="*/ 1252581 h 1348383"/>
                <a:gd name="connsiteX13" fmla="*/ 157162 w 1524000"/>
                <a:gd name="connsiteY13" fmla="*/ 1269228 h 1348383"/>
                <a:gd name="connsiteX14" fmla="*/ 250031 w 1524000"/>
                <a:gd name="connsiteY14" fmla="*/ 1288292 h 1348383"/>
                <a:gd name="connsiteX15" fmla="*/ 442913 w 1524000"/>
                <a:gd name="connsiteY15" fmla="*/ 1319278 h 1348383"/>
                <a:gd name="connsiteX16" fmla="*/ 692944 w 1524000"/>
                <a:gd name="connsiteY16" fmla="*/ 1347774 h 1348383"/>
                <a:gd name="connsiteX17" fmla="*/ 790575 w 1524000"/>
                <a:gd name="connsiteY17" fmla="*/ 1347773 h 1348383"/>
                <a:gd name="connsiteX18" fmla="*/ 795965 w 1524000"/>
                <a:gd name="connsiteY18" fmla="*/ 1347675 h 1348383"/>
                <a:gd name="connsiteX19" fmla="*/ 952500 w 1524000"/>
                <a:gd name="connsiteY19" fmla="*/ 1345393 h 1348383"/>
                <a:gd name="connsiteX20" fmla="*/ 1123950 w 1524000"/>
                <a:gd name="connsiteY20" fmla="*/ 1328724 h 1348383"/>
                <a:gd name="connsiteX21" fmla="*/ 1354931 w 1524000"/>
                <a:gd name="connsiteY21" fmla="*/ 1281099 h 1348383"/>
                <a:gd name="connsiteX22" fmla="*/ 1440657 w 1524000"/>
                <a:gd name="connsiteY22" fmla="*/ 1257308 h 1348383"/>
                <a:gd name="connsiteX23" fmla="*/ 1524000 w 1524000"/>
                <a:gd name="connsiteY23" fmla="*/ 1233503 h 1348383"/>
                <a:gd name="connsiteX24" fmla="*/ 1512093 w 1524000"/>
                <a:gd name="connsiteY24" fmla="*/ 1173935 h 1348383"/>
                <a:gd name="connsiteX25" fmla="*/ 1476375 w 1524000"/>
                <a:gd name="connsiteY25" fmla="*/ 1064427 h 1348383"/>
                <a:gd name="connsiteX26" fmla="*/ 1421606 w 1524000"/>
                <a:gd name="connsiteY26" fmla="*/ 926300 h 1348383"/>
                <a:gd name="connsiteX27" fmla="*/ 1364456 w 1524000"/>
                <a:gd name="connsiteY27" fmla="*/ 792943 h 1348383"/>
                <a:gd name="connsiteX28" fmla="*/ 1273969 w 1524000"/>
                <a:gd name="connsiteY28" fmla="*/ 628650 h 1348383"/>
                <a:gd name="connsiteX29" fmla="*/ 1190625 w 1524000"/>
                <a:gd name="connsiteY29" fmla="*/ 497668 h 1348383"/>
                <a:gd name="connsiteX30" fmla="*/ 1100138 w 1524000"/>
                <a:gd name="connsiteY30" fmla="*/ 364304 h 1348383"/>
                <a:gd name="connsiteX31" fmla="*/ 1028700 w 1524000"/>
                <a:gd name="connsiteY31" fmla="*/ 271428 h 1348383"/>
                <a:gd name="connsiteX32" fmla="*/ 969169 w 1524000"/>
                <a:gd name="connsiteY32" fmla="*/ 202393 h 1348383"/>
                <a:gd name="connsiteX33" fmla="*/ 912020 w 1524000"/>
                <a:gd name="connsiteY33" fmla="*/ 135704 h 1348383"/>
                <a:gd name="connsiteX34" fmla="*/ 847725 w 1524000"/>
                <a:gd name="connsiteY34" fmla="*/ 71424 h 1348383"/>
                <a:gd name="connsiteX35" fmla="*/ 766763 w 1524000"/>
                <a:gd name="connsiteY35" fmla="*/ 0 h 1348383"/>
                <a:gd name="connsiteX0" fmla="*/ 766763 w 1524000"/>
                <a:gd name="connsiteY0" fmla="*/ 0 h 1348383"/>
                <a:gd name="connsiteX1" fmla="*/ 659606 w 1524000"/>
                <a:gd name="connsiteY1" fmla="*/ 92877 h 1348383"/>
                <a:gd name="connsiteX2" fmla="*/ 542926 w 1524000"/>
                <a:gd name="connsiteY2" fmla="*/ 226213 h 1348383"/>
                <a:gd name="connsiteX3" fmla="*/ 454819 w 1524000"/>
                <a:gd name="connsiteY3" fmla="*/ 338175 h 1348383"/>
                <a:gd name="connsiteX4" fmla="*/ 369094 w 1524000"/>
                <a:gd name="connsiteY4" fmla="*/ 452453 h 1348383"/>
                <a:gd name="connsiteX5" fmla="*/ 300038 w 1524000"/>
                <a:gd name="connsiteY5" fmla="*/ 550112 h 1348383"/>
                <a:gd name="connsiteX6" fmla="*/ 214313 w 1524000"/>
                <a:gd name="connsiteY6" fmla="*/ 690543 h 1348383"/>
                <a:gd name="connsiteX7" fmla="*/ 161926 w 1524000"/>
                <a:gd name="connsiteY7" fmla="*/ 811993 h 1348383"/>
                <a:gd name="connsiteX8" fmla="*/ 92869 w 1524000"/>
                <a:gd name="connsiteY8" fmla="*/ 952494 h 1348383"/>
                <a:gd name="connsiteX9" fmla="*/ 59531 w 1524000"/>
                <a:gd name="connsiteY9" fmla="*/ 1052528 h 1348383"/>
                <a:gd name="connsiteX10" fmla="*/ 14287 w 1524000"/>
                <a:gd name="connsiteY10" fmla="*/ 1181086 h 1348383"/>
                <a:gd name="connsiteX11" fmla="*/ 0 w 1524000"/>
                <a:gd name="connsiteY11" fmla="*/ 1238236 h 1348383"/>
                <a:gd name="connsiteX12" fmla="*/ 102394 w 1524000"/>
                <a:gd name="connsiteY12" fmla="*/ 1252581 h 1348383"/>
                <a:gd name="connsiteX13" fmla="*/ 157162 w 1524000"/>
                <a:gd name="connsiteY13" fmla="*/ 1269228 h 1348383"/>
                <a:gd name="connsiteX14" fmla="*/ 250031 w 1524000"/>
                <a:gd name="connsiteY14" fmla="*/ 1288292 h 1348383"/>
                <a:gd name="connsiteX15" fmla="*/ 442913 w 1524000"/>
                <a:gd name="connsiteY15" fmla="*/ 1319278 h 1348383"/>
                <a:gd name="connsiteX16" fmla="*/ 692944 w 1524000"/>
                <a:gd name="connsiteY16" fmla="*/ 1347774 h 1348383"/>
                <a:gd name="connsiteX17" fmla="*/ 790575 w 1524000"/>
                <a:gd name="connsiteY17" fmla="*/ 1347773 h 1348383"/>
                <a:gd name="connsiteX18" fmla="*/ 795965 w 1524000"/>
                <a:gd name="connsiteY18" fmla="*/ 1347675 h 1348383"/>
                <a:gd name="connsiteX19" fmla="*/ 952500 w 1524000"/>
                <a:gd name="connsiteY19" fmla="*/ 1345393 h 1348383"/>
                <a:gd name="connsiteX20" fmla="*/ 1123950 w 1524000"/>
                <a:gd name="connsiteY20" fmla="*/ 1328724 h 1348383"/>
                <a:gd name="connsiteX21" fmla="*/ 1340643 w 1524000"/>
                <a:gd name="connsiteY21" fmla="*/ 1281099 h 1348383"/>
                <a:gd name="connsiteX22" fmla="*/ 1440657 w 1524000"/>
                <a:gd name="connsiteY22" fmla="*/ 1257308 h 1348383"/>
                <a:gd name="connsiteX23" fmla="*/ 1524000 w 1524000"/>
                <a:gd name="connsiteY23" fmla="*/ 1233503 h 1348383"/>
                <a:gd name="connsiteX24" fmla="*/ 1512093 w 1524000"/>
                <a:gd name="connsiteY24" fmla="*/ 1173935 h 1348383"/>
                <a:gd name="connsiteX25" fmla="*/ 1476375 w 1524000"/>
                <a:gd name="connsiteY25" fmla="*/ 1064427 h 1348383"/>
                <a:gd name="connsiteX26" fmla="*/ 1421606 w 1524000"/>
                <a:gd name="connsiteY26" fmla="*/ 926300 h 1348383"/>
                <a:gd name="connsiteX27" fmla="*/ 1364456 w 1524000"/>
                <a:gd name="connsiteY27" fmla="*/ 792943 h 1348383"/>
                <a:gd name="connsiteX28" fmla="*/ 1273969 w 1524000"/>
                <a:gd name="connsiteY28" fmla="*/ 628650 h 1348383"/>
                <a:gd name="connsiteX29" fmla="*/ 1190625 w 1524000"/>
                <a:gd name="connsiteY29" fmla="*/ 497668 h 1348383"/>
                <a:gd name="connsiteX30" fmla="*/ 1100138 w 1524000"/>
                <a:gd name="connsiteY30" fmla="*/ 364304 h 1348383"/>
                <a:gd name="connsiteX31" fmla="*/ 1028700 w 1524000"/>
                <a:gd name="connsiteY31" fmla="*/ 271428 h 1348383"/>
                <a:gd name="connsiteX32" fmla="*/ 969169 w 1524000"/>
                <a:gd name="connsiteY32" fmla="*/ 202393 h 1348383"/>
                <a:gd name="connsiteX33" fmla="*/ 912020 w 1524000"/>
                <a:gd name="connsiteY33" fmla="*/ 135704 h 1348383"/>
                <a:gd name="connsiteX34" fmla="*/ 847725 w 1524000"/>
                <a:gd name="connsiteY34" fmla="*/ 71424 h 1348383"/>
                <a:gd name="connsiteX35" fmla="*/ 766763 w 1524000"/>
                <a:gd name="connsiteY35" fmla="*/ 0 h 1348383"/>
                <a:gd name="connsiteX0" fmla="*/ 766763 w 1524000"/>
                <a:gd name="connsiteY0" fmla="*/ 0 h 1348383"/>
                <a:gd name="connsiteX1" fmla="*/ 659606 w 1524000"/>
                <a:gd name="connsiteY1" fmla="*/ 92877 h 1348383"/>
                <a:gd name="connsiteX2" fmla="*/ 542926 w 1524000"/>
                <a:gd name="connsiteY2" fmla="*/ 226213 h 1348383"/>
                <a:gd name="connsiteX3" fmla="*/ 454819 w 1524000"/>
                <a:gd name="connsiteY3" fmla="*/ 338175 h 1348383"/>
                <a:gd name="connsiteX4" fmla="*/ 369094 w 1524000"/>
                <a:gd name="connsiteY4" fmla="*/ 452453 h 1348383"/>
                <a:gd name="connsiteX5" fmla="*/ 300038 w 1524000"/>
                <a:gd name="connsiteY5" fmla="*/ 550112 h 1348383"/>
                <a:gd name="connsiteX6" fmla="*/ 214313 w 1524000"/>
                <a:gd name="connsiteY6" fmla="*/ 690543 h 1348383"/>
                <a:gd name="connsiteX7" fmla="*/ 161926 w 1524000"/>
                <a:gd name="connsiteY7" fmla="*/ 811993 h 1348383"/>
                <a:gd name="connsiteX8" fmla="*/ 92869 w 1524000"/>
                <a:gd name="connsiteY8" fmla="*/ 952494 h 1348383"/>
                <a:gd name="connsiteX9" fmla="*/ 59531 w 1524000"/>
                <a:gd name="connsiteY9" fmla="*/ 1052528 h 1348383"/>
                <a:gd name="connsiteX10" fmla="*/ 14287 w 1524000"/>
                <a:gd name="connsiteY10" fmla="*/ 1181086 h 1348383"/>
                <a:gd name="connsiteX11" fmla="*/ 0 w 1524000"/>
                <a:gd name="connsiteY11" fmla="*/ 1238236 h 1348383"/>
                <a:gd name="connsiteX12" fmla="*/ 102394 w 1524000"/>
                <a:gd name="connsiteY12" fmla="*/ 1252581 h 1348383"/>
                <a:gd name="connsiteX13" fmla="*/ 157162 w 1524000"/>
                <a:gd name="connsiteY13" fmla="*/ 1269228 h 1348383"/>
                <a:gd name="connsiteX14" fmla="*/ 250031 w 1524000"/>
                <a:gd name="connsiteY14" fmla="*/ 1288292 h 1348383"/>
                <a:gd name="connsiteX15" fmla="*/ 442913 w 1524000"/>
                <a:gd name="connsiteY15" fmla="*/ 1319278 h 1348383"/>
                <a:gd name="connsiteX16" fmla="*/ 692944 w 1524000"/>
                <a:gd name="connsiteY16" fmla="*/ 1347774 h 1348383"/>
                <a:gd name="connsiteX17" fmla="*/ 790575 w 1524000"/>
                <a:gd name="connsiteY17" fmla="*/ 1347773 h 1348383"/>
                <a:gd name="connsiteX18" fmla="*/ 795965 w 1524000"/>
                <a:gd name="connsiteY18" fmla="*/ 1347675 h 1348383"/>
                <a:gd name="connsiteX19" fmla="*/ 952500 w 1524000"/>
                <a:gd name="connsiteY19" fmla="*/ 1345393 h 1348383"/>
                <a:gd name="connsiteX20" fmla="*/ 1128712 w 1524000"/>
                <a:gd name="connsiteY20" fmla="*/ 1314479 h 1348383"/>
                <a:gd name="connsiteX21" fmla="*/ 1340643 w 1524000"/>
                <a:gd name="connsiteY21" fmla="*/ 1281099 h 1348383"/>
                <a:gd name="connsiteX22" fmla="*/ 1440657 w 1524000"/>
                <a:gd name="connsiteY22" fmla="*/ 1257308 h 1348383"/>
                <a:gd name="connsiteX23" fmla="*/ 1524000 w 1524000"/>
                <a:gd name="connsiteY23" fmla="*/ 1233503 h 1348383"/>
                <a:gd name="connsiteX24" fmla="*/ 1512093 w 1524000"/>
                <a:gd name="connsiteY24" fmla="*/ 1173935 h 1348383"/>
                <a:gd name="connsiteX25" fmla="*/ 1476375 w 1524000"/>
                <a:gd name="connsiteY25" fmla="*/ 1064427 h 1348383"/>
                <a:gd name="connsiteX26" fmla="*/ 1421606 w 1524000"/>
                <a:gd name="connsiteY26" fmla="*/ 926300 h 1348383"/>
                <a:gd name="connsiteX27" fmla="*/ 1364456 w 1524000"/>
                <a:gd name="connsiteY27" fmla="*/ 792943 h 1348383"/>
                <a:gd name="connsiteX28" fmla="*/ 1273969 w 1524000"/>
                <a:gd name="connsiteY28" fmla="*/ 628650 h 1348383"/>
                <a:gd name="connsiteX29" fmla="*/ 1190625 w 1524000"/>
                <a:gd name="connsiteY29" fmla="*/ 497668 h 1348383"/>
                <a:gd name="connsiteX30" fmla="*/ 1100138 w 1524000"/>
                <a:gd name="connsiteY30" fmla="*/ 364304 h 1348383"/>
                <a:gd name="connsiteX31" fmla="*/ 1028700 w 1524000"/>
                <a:gd name="connsiteY31" fmla="*/ 271428 h 1348383"/>
                <a:gd name="connsiteX32" fmla="*/ 969169 w 1524000"/>
                <a:gd name="connsiteY32" fmla="*/ 202393 h 1348383"/>
                <a:gd name="connsiteX33" fmla="*/ 912020 w 1524000"/>
                <a:gd name="connsiteY33" fmla="*/ 135704 h 1348383"/>
                <a:gd name="connsiteX34" fmla="*/ 847725 w 1524000"/>
                <a:gd name="connsiteY34" fmla="*/ 71424 h 1348383"/>
                <a:gd name="connsiteX35" fmla="*/ 766763 w 1524000"/>
                <a:gd name="connsiteY35" fmla="*/ 0 h 1348383"/>
                <a:gd name="connsiteX0" fmla="*/ 766763 w 1524000"/>
                <a:gd name="connsiteY0" fmla="*/ 0 h 1348383"/>
                <a:gd name="connsiteX1" fmla="*/ 659606 w 1524000"/>
                <a:gd name="connsiteY1" fmla="*/ 92877 h 1348383"/>
                <a:gd name="connsiteX2" fmla="*/ 542926 w 1524000"/>
                <a:gd name="connsiteY2" fmla="*/ 226213 h 1348383"/>
                <a:gd name="connsiteX3" fmla="*/ 454819 w 1524000"/>
                <a:gd name="connsiteY3" fmla="*/ 338175 h 1348383"/>
                <a:gd name="connsiteX4" fmla="*/ 369094 w 1524000"/>
                <a:gd name="connsiteY4" fmla="*/ 452453 h 1348383"/>
                <a:gd name="connsiteX5" fmla="*/ 300038 w 1524000"/>
                <a:gd name="connsiteY5" fmla="*/ 550112 h 1348383"/>
                <a:gd name="connsiteX6" fmla="*/ 214313 w 1524000"/>
                <a:gd name="connsiteY6" fmla="*/ 690543 h 1348383"/>
                <a:gd name="connsiteX7" fmla="*/ 161926 w 1524000"/>
                <a:gd name="connsiteY7" fmla="*/ 811993 h 1348383"/>
                <a:gd name="connsiteX8" fmla="*/ 92869 w 1524000"/>
                <a:gd name="connsiteY8" fmla="*/ 952494 h 1348383"/>
                <a:gd name="connsiteX9" fmla="*/ 59531 w 1524000"/>
                <a:gd name="connsiteY9" fmla="*/ 1052528 h 1348383"/>
                <a:gd name="connsiteX10" fmla="*/ 14287 w 1524000"/>
                <a:gd name="connsiteY10" fmla="*/ 1181086 h 1348383"/>
                <a:gd name="connsiteX11" fmla="*/ 0 w 1524000"/>
                <a:gd name="connsiteY11" fmla="*/ 1238236 h 1348383"/>
                <a:gd name="connsiteX12" fmla="*/ 102394 w 1524000"/>
                <a:gd name="connsiteY12" fmla="*/ 1252581 h 1348383"/>
                <a:gd name="connsiteX13" fmla="*/ 157162 w 1524000"/>
                <a:gd name="connsiteY13" fmla="*/ 1269228 h 1348383"/>
                <a:gd name="connsiteX14" fmla="*/ 250031 w 1524000"/>
                <a:gd name="connsiteY14" fmla="*/ 1288292 h 1348383"/>
                <a:gd name="connsiteX15" fmla="*/ 442913 w 1524000"/>
                <a:gd name="connsiteY15" fmla="*/ 1319278 h 1348383"/>
                <a:gd name="connsiteX16" fmla="*/ 692944 w 1524000"/>
                <a:gd name="connsiteY16" fmla="*/ 1347774 h 1348383"/>
                <a:gd name="connsiteX17" fmla="*/ 790575 w 1524000"/>
                <a:gd name="connsiteY17" fmla="*/ 1347773 h 1348383"/>
                <a:gd name="connsiteX18" fmla="*/ 795965 w 1524000"/>
                <a:gd name="connsiteY18" fmla="*/ 1347675 h 1348383"/>
                <a:gd name="connsiteX19" fmla="*/ 952500 w 1524000"/>
                <a:gd name="connsiteY19" fmla="*/ 1345393 h 1348383"/>
                <a:gd name="connsiteX20" fmla="*/ 1128712 w 1524000"/>
                <a:gd name="connsiteY20" fmla="*/ 1314479 h 1348383"/>
                <a:gd name="connsiteX21" fmla="*/ 1340643 w 1524000"/>
                <a:gd name="connsiteY21" fmla="*/ 1281099 h 1348383"/>
                <a:gd name="connsiteX22" fmla="*/ 1440657 w 1524000"/>
                <a:gd name="connsiteY22" fmla="*/ 1257308 h 1348383"/>
                <a:gd name="connsiteX23" fmla="*/ 1524000 w 1524000"/>
                <a:gd name="connsiteY23" fmla="*/ 1233503 h 1348383"/>
                <a:gd name="connsiteX24" fmla="*/ 1512093 w 1524000"/>
                <a:gd name="connsiteY24" fmla="*/ 1173935 h 1348383"/>
                <a:gd name="connsiteX25" fmla="*/ 1476375 w 1524000"/>
                <a:gd name="connsiteY25" fmla="*/ 1064427 h 1348383"/>
                <a:gd name="connsiteX26" fmla="*/ 1421606 w 1524000"/>
                <a:gd name="connsiteY26" fmla="*/ 926300 h 1348383"/>
                <a:gd name="connsiteX27" fmla="*/ 1364456 w 1524000"/>
                <a:gd name="connsiteY27" fmla="*/ 792943 h 1348383"/>
                <a:gd name="connsiteX28" fmla="*/ 1273969 w 1524000"/>
                <a:gd name="connsiteY28" fmla="*/ 628650 h 1348383"/>
                <a:gd name="connsiteX29" fmla="*/ 1190625 w 1524000"/>
                <a:gd name="connsiteY29" fmla="*/ 497668 h 1348383"/>
                <a:gd name="connsiteX30" fmla="*/ 1100138 w 1524000"/>
                <a:gd name="connsiteY30" fmla="*/ 364304 h 1348383"/>
                <a:gd name="connsiteX31" fmla="*/ 1028700 w 1524000"/>
                <a:gd name="connsiteY31" fmla="*/ 271428 h 1348383"/>
                <a:gd name="connsiteX32" fmla="*/ 969169 w 1524000"/>
                <a:gd name="connsiteY32" fmla="*/ 202393 h 1348383"/>
                <a:gd name="connsiteX33" fmla="*/ 912020 w 1524000"/>
                <a:gd name="connsiteY33" fmla="*/ 135704 h 1348383"/>
                <a:gd name="connsiteX34" fmla="*/ 847725 w 1524000"/>
                <a:gd name="connsiteY34" fmla="*/ 71424 h 1348383"/>
                <a:gd name="connsiteX35" fmla="*/ 766763 w 1524000"/>
                <a:gd name="connsiteY35" fmla="*/ 0 h 1348383"/>
                <a:gd name="connsiteX0" fmla="*/ 766763 w 1524000"/>
                <a:gd name="connsiteY0" fmla="*/ 0 h 1348383"/>
                <a:gd name="connsiteX1" fmla="*/ 659606 w 1524000"/>
                <a:gd name="connsiteY1" fmla="*/ 92877 h 1348383"/>
                <a:gd name="connsiteX2" fmla="*/ 542926 w 1524000"/>
                <a:gd name="connsiteY2" fmla="*/ 226213 h 1348383"/>
                <a:gd name="connsiteX3" fmla="*/ 454819 w 1524000"/>
                <a:gd name="connsiteY3" fmla="*/ 338175 h 1348383"/>
                <a:gd name="connsiteX4" fmla="*/ 369094 w 1524000"/>
                <a:gd name="connsiteY4" fmla="*/ 452453 h 1348383"/>
                <a:gd name="connsiteX5" fmla="*/ 300038 w 1524000"/>
                <a:gd name="connsiteY5" fmla="*/ 550112 h 1348383"/>
                <a:gd name="connsiteX6" fmla="*/ 214313 w 1524000"/>
                <a:gd name="connsiteY6" fmla="*/ 690543 h 1348383"/>
                <a:gd name="connsiteX7" fmla="*/ 161926 w 1524000"/>
                <a:gd name="connsiteY7" fmla="*/ 811993 h 1348383"/>
                <a:gd name="connsiteX8" fmla="*/ 92869 w 1524000"/>
                <a:gd name="connsiteY8" fmla="*/ 952494 h 1348383"/>
                <a:gd name="connsiteX9" fmla="*/ 59531 w 1524000"/>
                <a:gd name="connsiteY9" fmla="*/ 1052528 h 1348383"/>
                <a:gd name="connsiteX10" fmla="*/ 14287 w 1524000"/>
                <a:gd name="connsiteY10" fmla="*/ 1181086 h 1348383"/>
                <a:gd name="connsiteX11" fmla="*/ 0 w 1524000"/>
                <a:gd name="connsiteY11" fmla="*/ 1238236 h 1348383"/>
                <a:gd name="connsiteX12" fmla="*/ 102394 w 1524000"/>
                <a:gd name="connsiteY12" fmla="*/ 1252581 h 1348383"/>
                <a:gd name="connsiteX13" fmla="*/ 157162 w 1524000"/>
                <a:gd name="connsiteY13" fmla="*/ 1269228 h 1348383"/>
                <a:gd name="connsiteX14" fmla="*/ 250031 w 1524000"/>
                <a:gd name="connsiteY14" fmla="*/ 1288292 h 1348383"/>
                <a:gd name="connsiteX15" fmla="*/ 442913 w 1524000"/>
                <a:gd name="connsiteY15" fmla="*/ 1319278 h 1348383"/>
                <a:gd name="connsiteX16" fmla="*/ 692944 w 1524000"/>
                <a:gd name="connsiteY16" fmla="*/ 1347774 h 1348383"/>
                <a:gd name="connsiteX17" fmla="*/ 790575 w 1524000"/>
                <a:gd name="connsiteY17" fmla="*/ 1347773 h 1348383"/>
                <a:gd name="connsiteX18" fmla="*/ 795965 w 1524000"/>
                <a:gd name="connsiteY18" fmla="*/ 1347675 h 1348383"/>
                <a:gd name="connsiteX19" fmla="*/ 959644 w 1524000"/>
                <a:gd name="connsiteY19" fmla="*/ 1331149 h 1348383"/>
                <a:gd name="connsiteX20" fmla="*/ 1128712 w 1524000"/>
                <a:gd name="connsiteY20" fmla="*/ 1314479 h 1348383"/>
                <a:gd name="connsiteX21" fmla="*/ 1340643 w 1524000"/>
                <a:gd name="connsiteY21" fmla="*/ 1281099 h 1348383"/>
                <a:gd name="connsiteX22" fmla="*/ 1440657 w 1524000"/>
                <a:gd name="connsiteY22" fmla="*/ 1257308 h 1348383"/>
                <a:gd name="connsiteX23" fmla="*/ 1524000 w 1524000"/>
                <a:gd name="connsiteY23" fmla="*/ 1233503 h 1348383"/>
                <a:gd name="connsiteX24" fmla="*/ 1512093 w 1524000"/>
                <a:gd name="connsiteY24" fmla="*/ 1173935 h 1348383"/>
                <a:gd name="connsiteX25" fmla="*/ 1476375 w 1524000"/>
                <a:gd name="connsiteY25" fmla="*/ 1064427 h 1348383"/>
                <a:gd name="connsiteX26" fmla="*/ 1421606 w 1524000"/>
                <a:gd name="connsiteY26" fmla="*/ 926300 h 1348383"/>
                <a:gd name="connsiteX27" fmla="*/ 1364456 w 1524000"/>
                <a:gd name="connsiteY27" fmla="*/ 792943 h 1348383"/>
                <a:gd name="connsiteX28" fmla="*/ 1273969 w 1524000"/>
                <a:gd name="connsiteY28" fmla="*/ 628650 h 1348383"/>
                <a:gd name="connsiteX29" fmla="*/ 1190625 w 1524000"/>
                <a:gd name="connsiteY29" fmla="*/ 497668 h 1348383"/>
                <a:gd name="connsiteX30" fmla="*/ 1100138 w 1524000"/>
                <a:gd name="connsiteY30" fmla="*/ 364304 h 1348383"/>
                <a:gd name="connsiteX31" fmla="*/ 1028700 w 1524000"/>
                <a:gd name="connsiteY31" fmla="*/ 271428 h 1348383"/>
                <a:gd name="connsiteX32" fmla="*/ 969169 w 1524000"/>
                <a:gd name="connsiteY32" fmla="*/ 202393 h 1348383"/>
                <a:gd name="connsiteX33" fmla="*/ 912020 w 1524000"/>
                <a:gd name="connsiteY33" fmla="*/ 135704 h 1348383"/>
                <a:gd name="connsiteX34" fmla="*/ 847725 w 1524000"/>
                <a:gd name="connsiteY34" fmla="*/ 71424 h 1348383"/>
                <a:gd name="connsiteX35" fmla="*/ 766763 w 1524000"/>
                <a:gd name="connsiteY35" fmla="*/ 0 h 1348383"/>
                <a:gd name="connsiteX0" fmla="*/ 766763 w 1524000"/>
                <a:gd name="connsiteY0" fmla="*/ 0 h 1350148"/>
                <a:gd name="connsiteX1" fmla="*/ 659606 w 1524000"/>
                <a:gd name="connsiteY1" fmla="*/ 92877 h 1350148"/>
                <a:gd name="connsiteX2" fmla="*/ 542926 w 1524000"/>
                <a:gd name="connsiteY2" fmla="*/ 226213 h 1350148"/>
                <a:gd name="connsiteX3" fmla="*/ 454819 w 1524000"/>
                <a:gd name="connsiteY3" fmla="*/ 338175 h 1350148"/>
                <a:gd name="connsiteX4" fmla="*/ 369094 w 1524000"/>
                <a:gd name="connsiteY4" fmla="*/ 452453 h 1350148"/>
                <a:gd name="connsiteX5" fmla="*/ 300038 w 1524000"/>
                <a:gd name="connsiteY5" fmla="*/ 550112 h 1350148"/>
                <a:gd name="connsiteX6" fmla="*/ 214313 w 1524000"/>
                <a:gd name="connsiteY6" fmla="*/ 690543 h 1350148"/>
                <a:gd name="connsiteX7" fmla="*/ 161926 w 1524000"/>
                <a:gd name="connsiteY7" fmla="*/ 811993 h 1350148"/>
                <a:gd name="connsiteX8" fmla="*/ 92869 w 1524000"/>
                <a:gd name="connsiteY8" fmla="*/ 952494 h 1350148"/>
                <a:gd name="connsiteX9" fmla="*/ 59531 w 1524000"/>
                <a:gd name="connsiteY9" fmla="*/ 1052528 h 1350148"/>
                <a:gd name="connsiteX10" fmla="*/ 14287 w 1524000"/>
                <a:gd name="connsiteY10" fmla="*/ 1181086 h 1350148"/>
                <a:gd name="connsiteX11" fmla="*/ 0 w 1524000"/>
                <a:gd name="connsiteY11" fmla="*/ 1238236 h 1350148"/>
                <a:gd name="connsiteX12" fmla="*/ 102394 w 1524000"/>
                <a:gd name="connsiteY12" fmla="*/ 1252581 h 1350148"/>
                <a:gd name="connsiteX13" fmla="*/ 157162 w 1524000"/>
                <a:gd name="connsiteY13" fmla="*/ 1269228 h 1350148"/>
                <a:gd name="connsiteX14" fmla="*/ 250031 w 1524000"/>
                <a:gd name="connsiteY14" fmla="*/ 1288292 h 1350148"/>
                <a:gd name="connsiteX15" fmla="*/ 442913 w 1524000"/>
                <a:gd name="connsiteY15" fmla="*/ 1319278 h 1350148"/>
                <a:gd name="connsiteX16" fmla="*/ 692944 w 1524000"/>
                <a:gd name="connsiteY16" fmla="*/ 1350148 h 1350148"/>
                <a:gd name="connsiteX17" fmla="*/ 790575 w 1524000"/>
                <a:gd name="connsiteY17" fmla="*/ 1347773 h 1350148"/>
                <a:gd name="connsiteX18" fmla="*/ 795965 w 1524000"/>
                <a:gd name="connsiteY18" fmla="*/ 1347675 h 1350148"/>
                <a:gd name="connsiteX19" fmla="*/ 959644 w 1524000"/>
                <a:gd name="connsiteY19" fmla="*/ 1331149 h 1350148"/>
                <a:gd name="connsiteX20" fmla="*/ 1128712 w 1524000"/>
                <a:gd name="connsiteY20" fmla="*/ 1314479 h 1350148"/>
                <a:gd name="connsiteX21" fmla="*/ 1340643 w 1524000"/>
                <a:gd name="connsiteY21" fmla="*/ 1281099 h 1350148"/>
                <a:gd name="connsiteX22" fmla="*/ 1440657 w 1524000"/>
                <a:gd name="connsiteY22" fmla="*/ 1257308 h 1350148"/>
                <a:gd name="connsiteX23" fmla="*/ 1524000 w 1524000"/>
                <a:gd name="connsiteY23" fmla="*/ 1233503 h 1350148"/>
                <a:gd name="connsiteX24" fmla="*/ 1512093 w 1524000"/>
                <a:gd name="connsiteY24" fmla="*/ 1173935 h 1350148"/>
                <a:gd name="connsiteX25" fmla="*/ 1476375 w 1524000"/>
                <a:gd name="connsiteY25" fmla="*/ 1064427 h 1350148"/>
                <a:gd name="connsiteX26" fmla="*/ 1421606 w 1524000"/>
                <a:gd name="connsiteY26" fmla="*/ 926300 h 1350148"/>
                <a:gd name="connsiteX27" fmla="*/ 1364456 w 1524000"/>
                <a:gd name="connsiteY27" fmla="*/ 792943 h 1350148"/>
                <a:gd name="connsiteX28" fmla="*/ 1273969 w 1524000"/>
                <a:gd name="connsiteY28" fmla="*/ 628650 h 1350148"/>
                <a:gd name="connsiteX29" fmla="*/ 1190625 w 1524000"/>
                <a:gd name="connsiteY29" fmla="*/ 497668 h 1350148"/>
                <a:gd name="connsiteX30" fmla="*/ 1100138 w 1524000"/>
                <a:gd name="connsiteY30" fmla="*/ 364304 h 1350148"/>
                <a:gd name="connsiteX31" fmla="*/ 1028700 w 1524000"/>
                <a:gd name="connsiteY31" fmla="*/ 271428 h 1350148"/>
                <a:gd name="connsiteX32" fmla="*/ 969169 w 1524000"/>
                <a:gd name="connsiteY32" fmla="*/ 202393 h 1350148"/>
                <a:gd name="connsiteX33" fmla="*/ 912020 w 1524000"/>
                <a:gd name="connsiteY33" fmla="*/ 135704 h 1350148"/>
                <a:gd name="connsiteX34" fmla="*/ 847725 w 1524000"/>
                <a:gd name="connsiteY34" fmla="*/ 71424 h 1350148"/>
                <a:gd name="connsiteX35" fmla="*/ 766763 w 1524000"/>
                <a:gd name="connsiteY35" fmla="*/ 0 h 1350148"/>
                <a:gd name="connsiteX0" fmla="*/ 766763 w 1524000"/>
                <a:gd name="connsiteY0" fmla="*/ 0 h 1348383"/>
                <a:gd name="connsiteX1" fmla="*/ 659606 w 1524000"/>
                <a:gd name="connsiteY1" fmla="*/ 92877 h 1348383"/>
                <a:gd name="connsiteX2" fmla="*/ 542926 w 1524000"/>
                <a:gd name="connsiteY2" fmla="*/ 226213 h 1348383"/>
                <a:gd name="connsiteX3" fmla="*/ 454819 w 1524000"/>
                <a:gd name="connsiteY3" fmla="*/ 338175 h 1348383"/>
                <a:gd name="connsiteX4" fmla="*/ 369094 w 1524000"/>
                <a:gd name="connsiteY4" fmla="*/ 452453 h 1348383"/>
                <a:gd name="connsiteX5" fmla="*/ 300038 w 1524000"/>
                <a:gd name="connsiteY5" fmla="*/ 550112 h 1348383"/>
                <a:gd name="connsiteX6" fmla="*/ 214313 w 1524000"/>
                <a:gd name="connsiteY6" fmla="*/ 690543 h 1348383"/>
                <a:gd name="connsiteX7" fmla="*/ 161926 w 1524000"/>
                <a:gd name="connsiteY7" fmla="*/ 811993 h 1348383"/>
                <a:gd name="connsiteX8" fmla="*/ 92869 w 1524000"/>
                <a:gd name="connsiteY8" fmla="*/ 952494 h 1348383"/>
                <a:gd name="connsiteX9" fmla="*/ 59531 w 1524000"/>
                <a:gd name="connsiteY9" fmla="*/ 1052528 h 1348383"/>
                <a:gd name="connsiteX10" fmla="*/ 14287 w 1524000"/>
                <a:gd name="connsiteY10" fmla="*/ 1181086 h 1348383"/>
                <a:gd name="connsiteX11" fmla="*/ 0 w 1524000"/>
                <a:gd name="connsiteY11" fmla="*/ 1238236 h 1348383"/>
                <a:gd name="connsiteX12" fmla="*/ 102394 w 1524000"/>
                <a:gd name="connsiteY12" fmla="*/ 1252581 h 1348383"/>
                <a:gd name="connsiteX13" fmla="*/ 157162 w 1524000"/>
                <a:gd name="connsiteY13" fmla="*/ 1269228 h 1348383"/>
                <a:gd name="connsiteX14" fmla="*/ 250031 w 1524000"/>
                <a:gd name="connsiteY14" fmla="*/ 1288292 h 1348383"/>
                <a:gd name="connsiteX15" fmla="*/ 442913 w 1524000"/>
                <a:gd name="connsiteY15" fmla="*/ 1319278 h 1348383"/>
                <a:gd name="connsiteX16" fmla="*/ 690563 w 1524000"/>
                <a:gd name="connsiteY16" fmla="*/ 1340652 h 1348383"/>
                <a:gd name="connsiteX17" fmla="*/ 790575 w 1524000"/>
                <a:gd name="connsiteY17" fmla="*/ 1347773 h 1348383"/>
                <a:gd name="connsiteX18" fmla="*/ 795965 w 1524000"/>
                <a:gd name="connsiteY18" fmla="*/ 1347675 h 1348383"/>
                <a:gd name="connsiteX19" fmla="*/ 959644 w 1524000"/>
                <a:gd name="connsiteY19" fmla="*/ 1331149 h 1348383"/>
                <a:gd name="connsiteX20" fmla="*/ 1128712 w 1524000"/>
                <a:gd name="connsiteY20" fmla="*/ 1314479 h 1348383"/>
                <a:gd name="connsiteX21" fmla="*/ 1340643 w 1524000"/>
                <a:gd name="connsiteY21" fmla="*/ 1281099 h 1348383"/>
                <a:gd name="connsiteX22" fmla="*/ 1440657 w 1524000"/>
                <a:gd name="connsiteY22" fmla="*/ 1257308 h 1348383"/>
                <a:gd name="connsiteX23" fmla="*/ 1524000 w 1524000"/>
                <a:gd name="connsiteY23" fmla="*/ 1233503 h 1348383"/>
                <a:gd name="connsiteX24" fmla="*/ 1512093 w 1524000"/>
                <a:gd name="connsiteY24" fmla="*/ 1173935 h 1348383"/>
                <a:gd name="connsiteX25" fmla="*/ 1476375 w 1524000"/>
                <a:gd name="connsiteY25" fmla="*/ 1064427 h 1348383"/>
                <a:gd name="connsiteX26" fmla="*/ 1421606 w 1524000"/>
                <a:gd name="connsiteY26" fmla="*/ 926300 h 1348383"/>
                <a:gd name="connsiteX27" fmla="*/ 1364456 w 1524000"/>
                <a:gd name="connsiteY27" fmla="*/ 792943 h 1348383"/>
                <a:gd name="connsiteX28" fmla="*/ 1273969 w 1524000"/>
                <a:gd name="connsiteY28" fmla="*/ 628650 h 1348383"/>
                <a:gd name="connsiteX29" fmla="*/ 1190625 w 1524000"/>
                <a:gd name="connsiteY29" fmla="*/ 497668 h 1348383"/>
                <a:gd name="connsiteX30" fmla="*/ 1100138 w 1524000"/>
                <a:gd name="connsiteY30" fmla="*/ 364304 h 1348383"/>
                <a:gd name="connsiteX31" fmla="*/ 1028700 w 1524000"/>
                <a:gd name="connsiteY31" fmla="*/ 271428 h 1348383"/>
                <a:gd name="connsiteX32" fmla="*/ 969169 w 1524000"/>
                <a:gd name="connsiteY32" fmla="*/ 202393 h 1348383"/>
                <a:gd name="connsiteX33" fmla="*/ 912020 w 1524000"/>
                <a:gd name="connsiteY33" fmla="*/ 135704 h 1348383"/>
                <a:gd name="connsiteX34" fmla="*/ 847725 w 1524000"/>
                <a:gd name="connsiteY34" fmla="*/ 71424 h 1348383"/>
                <a:gd name="connsiteX35" fmla="*/ 766763 w 1524000"/>
                <a:gd name="connsiteY35" fmla="*/ 0 h 1348383"/>
                <a:gd name="connsiteX0" fmla="*/ 766763 w 1524000"/>
                <a:gd name="connsiteY0" fmla="*/ 0 h 1347773"/>
                <a:gd name="connsiteX1" fmla="*/ 659606 w 1524000"/>
                <a:gd name="connsiteY1" fmla="*/ 92877 h 1347773"/>
                <a:gd name="connsiteX2" fmla="*/ 542926 w 1524000"/>
                <a:gd name="connsiteY2" fmla="*/ 226213 h 1347773"/>
                <a:gd name="connsiteX3" fmla="*/ 454819 w 1524000"/>
                <a:gd name="connsiteY3" fmla="*/ 338175 h 1347773"/>
                <a:gd name="connsiteX4" fmla="*/ 369094 w 1524000"/>
                <a:gd name="connsiteY4" fmla="*/ 452453 h 1347773"/>
                <a:gd name="connsiteX5" fmla="*/ 300038 w 1524000"/>
                <a:gd name="connsiteY5" fmla="*/ 550112 h 1347773"/>
                <a:gd name="connsiteX6" fmla="*/ 214313 w 1524000"/>
                <a:gd name="connsiteY6" fmla="*/ 690543 h 1347773"/>
                <a:gd name="connsiteX7" fmla="*/ 161926 w 1524000"/>
                <a:gd name="connsiteY7" fmla="*/ 811993 h 1347773"/>
                <a:gd name="connsiteX8" fmla="*/ 92869 w 1524000"/>
                <a:gd name="connsiteY8" fmla="*/ 952494 h 1347773"/>
                <a:gd name="connsiteX9" fmla="*/ 59531 w 1524000"/>
                <a:gd name="connsiteY9" fmla="*/ 1052528 h 1347773"/>
                <a:gd name="connsiteX10" fmla="*/ 14287 w 1524000"/>
                <a:gd name="connsiteY10" fmla="*/ 1181086 h 1347773"/>
                <a:gd name="connsiteX11" fmla="*/ 0 w 1524000"/>
                <a:gd name="connsiteY11" fmla="*/ 1238236 h 1347773"/>
                <a:gd name="connsiteX12" fmla="*/ 102394 w 1524000"/>
                <a:gd name="connsiteY12" fmla="*/ 1252581 h 1347773"/>
                <a:gd name="connsiteX13" fmla="*/ 157162 w 1524000"/>
                <a:gd name="connsiteY13" fmla="*/ 1269228 h 1347773"/>
                <a:gd name="connsiteX14" fmla="*/ 250031 w 1524000"/>
                <a:gd name="connsiteY14" fmla="*/ 1288292 h 1347773"/>
                <a:gd name="connsiteX15" fmla="*/ 442913 w 1524000"/>
                <a:gd name="connsiteY15" fmla="*/ 1319278 h 1347773"/>
                <a:gd name="connsiteX16" fmla="*/ 690563 w 1524000"/>
                <a:gd name="connsiteY16" fmla="*/ 1340652 h 1347773"/>
                <a:gd name="connsiteX17" fmla="*/ 790575 w 1524000"/>
                <a:gd name="connsiteY17" fmla="*/ 1347773 h 1347773"/>
                <a:gd name="connsiteX18" fmla="*/ 791202 w 1524000"/>
                <a:gd name="connsiteY18" fmla="*/ 1342927 h 1347773"/>
                <a:gd name="connsiteX19" fmla="*/ 959644 w 1524000"/>
                <a:gd name="connsiteY19" fmla="*/ 1331149 h 1347773"/>
                <a:gd name="connsiteX20" fmla="*/ 1128712 w 1524000"/>
                <a:gd name="connsiteY20" fmla="*/ 1314479 h 1347773"/>
                <a:gd name="connsiteX21" fmla="*/ 1340643 w 1524000"/>
                <a:gd name="connsiteY21" fmla="*/ 1281099 h 1347773"/>
                <a:gd name="connsiteX22" fmla="*/ 1440657 w 1524000"/>
                <a:gd name="connsiteY22" fmla="*/ 1257308 h 1347773"/>
                <a:gd name="connsiteX23" fmla="*/ 1524000 w 1524000"/>
                <a:gd name="connsiteY23" fmla="*/ 1233503 h 1347773"/>
                <a:gd name="connsiteX24" fmla="*/ 1512093 w 1524000"/>
                <a:gd name="connsiteY24" fmla="*/ 1173935 h 1347773"/>
                <a:gd name="connsiteX25" fmla="*/ 1476375 w 1524000"/>
                <a:gd name="connsiteY25" fmla="*/ 1064427 h 1347773"/>
                <a:gd name="connsiteX26" fmla="*/ 1421606 w 1524000"/>
                <a:gd name="connsiteY26" fmla="*/ 926300 h 1347773"/>
                <a:gd name="connsiteX27" fmla="*/ 1364456 w 1524000"/>
                <a:gd name="connsiteY27" fmla="*/ 792943 h 1347773"/>
                <a:gd name="connsiteX28" fmla="*/ 1273969 w 1524000"/>
                <a:gd name="connsiteY28" fmla="*/ 628650 h 1347773"/>
                <a:gd name="connsiteX29" fmla="*/ 1190625 w 1524000"/>
                <a:gd name="connsiteY29" fmla="*/ 497668 h 1347773"/>
                <a:gd name="connsiteX30" fmla="*/ 1100138 w 1524000"/>
                <a:gd name="connsiteY30" fmla="*/ 364304 h 1347773"/>
                <a:gd name="connsiteX31" fmla="*/ 1028700 w 1524000"/>
                <a:gd name="connsiteY31" fmla="*/ 271428 h 1347773"/>
                <a:gd name="connsiteX32" fmla="*/ 969169 w 1524000"/>
                <a:gd name="connsiteY32" fmla="*/ 202393 h 1347773"/>
                <a:gd name="connsiteX33" fmla="*/ 912020 w 1524000"/>
                <a:gd name="connsiteY33" fmla="*/ 135704 h 1347773"/>
                <a:gd name="connsiteX34" fmla="*/ 847725 w 1524000"/>
                <a:gd name="connsiteY34" fmla="*/ 71424 h 1347773"/>
                <a:gd name="connsiteX35" fmla="*/ 766763 w 1524000"/>
                <a:gd name="connsiteY35" fmla="*/ 0 h 1347773"/>
                <a:gd name="connsiteX0" fmla="*/ 766763 w 1524000"/>
                <a:gd name="connsiteY0" fmla="*/ 0 h 1347773"/>
                <a:gd name="connsiteX1" fmla="*/ 659606 w 1524000"/>
                <a:gd name="connsiteY1" fmla="*/ 92877 h 1347773"/>
                <a:gd name="connsiteX2" fmla="*/ 542926 w 1524000"/>
                <a:gd name="connsiteY2" fmla="*/ 226213 h 1347773"/>
                <a:gd name="connsiteX3" fmla="*/ 454819 w 1524000"/>
                <a:gd name="connsiteY3" fmla="*/ 338175 h 1347773"/>
                <a:gd name="connsiteX4" fmla="*/ 369094 w 1524000"/>
                <a:gd name="connsiteY4" fmla="*/ 452453 h 1347773"/>
                <a:gd name="connsiteX5" fmla="*/ 300038 w 1524000"/>
                <a:gd name="connsiteY5" fmla="*/ 550112 h 1347773"/>
                <a:gd name="connsiteX6" fmla="*/ 214313 w 1524000"/>
                <a:gd name="connsiteY6" fmla="*/ 690543 h 1347773"/>
                <a:gd name="connsiteX7" fmla="*/ 161926 w 1524000"/>
                <a:gd name="connsiteY7" fmla="*/ 811993 h 1347773"/>
                <a:gd name="connsiteX8" fmla="*/ 92869 w 1524000"/>
                <a:gd name="connsiteY8" fmla="*/ 952494 h 1347773"/>
                <a:gd name="connsiteX9" fmla="*/ 59531 w 1524000"/>
                <a:gd name="connsiteY9" fmla="*/ 1052528 h 1347773"/>
                <a:gd name="connsiteX10" fmla="*/ 14287 w 1524000"/>
                <a:gd name="connsiteY10" fmla="*/ 1181086 h 1347773"/>
                <a:gd name="connsiteX11" fmla="*/ 0 w 1524000"/>
                <a:gd name="connsiteY11" fmla="*/ 1238236 h 1347773"/>
                <a:gd name="connsiteX12" fmla="*/ 102394 w 1524000"/>
                <a:gd name="connsiteY12" fmla="*/ 1252581 h 1347773"/>
                <a:gd name="connsiteX13" fmla="*/ 157162 w 1524000"/>
                <a:gd name="connsiteY13" fmla="*/ 1269228 h 1347773"/>
                <a:gd name="connsiteX14" fmla="*/ 250031 w 1524000"/>
                <a:gd name="connsiteY14" fmla="*/ 1288292 h 1347773"/>
                <a:gd name="connsiteX15" fmla="*/ 442913 w 1524000"/>
                <a:gd name="connsiteY15" fmla="*/ 1319278 h 1347773"/>
                <a:gd name="connsiteX16" fmla="*/ 690563 w 1524000"/>
                <a:gd name="connsiteY16" fmla="*/ 1340652 h 1347773"/>
                <a:gd name="connsiteX17" fmla="*/ 790575 w 1524000"/>
                <a:gd name="connsiteY17" fmla="*/ 1347773 h 1347773"/>
                <a:gd name="connsiteX18" fmla="*/ 845971 w 1524000"/>
                <a:gd name="connsiteY18" fmla="*/ 1335805 h 1347773"/>
                <a:gd name="connsiteX19" fmla="*/ 959644 w 1524000"/>
                <a:gd name="connsiteY19" fmla="*/ 1331149 h 1347773"/>
                <a:gd name="connsiteX20" fmla="*/ 1128712 w 1524000"/>
                <a:gd name="connsiteY20" fmla="*/ 1314479 h 1347773"/>
                <a:gd name="connsiteX21" fmla="*/ 1340643 w 1524000"/>
                <a:gd name="connsiteY21" fmla="*/ 1281099 h 1347773"/>
                <a:gd name="connsiteX22" fmla="*/ 1440657 w 1524000"/>
                <a:gd name="connsiteY22" fmla="*/ 1257308 h 1347773"/>
                <a:gd name="connsiteX23" fmla="*/ 1524000 w 1524000"/>
                <a:gd name="connsiteY23" fmla="*/ 1233503 h 1347773"/>
                <a:gd name="connsiteX24" fmla="*/ 1512093 w 1524000"/>
                <a:gd name="connsiteY24" fmla="*/ 1173935 h 1347773"/>
                <a:gd name="connsiteX25" fmla="*/ 1476375 w 1524000"/>
                <a:gd name="connsiteY25" fmla="*/ 1064427 h 1347773"/>
                <a:gd name="connsiteX26" fmla="*/ 1421606 w 1524000"/>
                <a:gd name="connsiteY26" fmla="*/ 926300 h 1347773"/>
                <a:gd name="connsiteX27" fmla="*/ 1364456 w 1524000"/>
                <a:gd name="connsiteY27" fmla="*/ 792943 h 1347773"/>
                <a:gd name="connsiteX28" fmla="*/ 1273969 w 1524000"/>
                <a:gd name="connsiteY28" fmla="*/ 628650 h 1347773"/>
                <a:gd name="connsiteX29" fmla="*/ 1190625 w 1524000"/>
                <a:gd name="connsiteY29" fmla="*/ 497668 h 1347773"/>
                <a:gd name="connsiteX30" fmla="*/ 1100138 w 1524000"/>
                <a:gd name="connsiteY30" fmla="*/ 364304 h 1347773"/>
                <a:gd name="connsiteX31" fmla="*/ 1028700 w 1524000"/>
                <a:gd name="connsiteY31" fmla="*/ 271428 h 1347773"/>
                <a:gd name="connsiteX32" fmla="*/ 969169 w 1524000"/>
                <a:gd name="connsiteY32" fmla="*/ 202393 h 1347773"/>
                <a:gd name="connsiteX33" fmla="*/ 912020 w 1524000"/>
                <a:gd name="connsiteY33" fmla="*/ 135704 h 1347773"/>
                <a:gd name="connsiteX34" fmla="*/ 847725 w 1524000"/>
                <a:gd name="connsiteY34" fmla="*/ 71424 h 1347773"/>
                <a:gd name="connsiteX35" fmla="*/ 766763 w 1524000"/>
                <a:gd name="connsiteY35" fmla="*/ 0 h 1347773"/>
                <a:gd name="connsiteX0" fmla="*/ 766763 w 1524000"/>
                <a:gd name="connsiteY0" fmla="*/ 0 h 1340652"/>
                <a:gd name="connsiteX1" fmla="*/ 659606 w 1524000"/>
                <a:gd name="connsiteY1" fmla="*/ 92877 h 1340652"/>
                <a:gd name="connsiteX2" fmla="*/ 542926 w 1524000"/>
                <a:gd name="connsiteY2" fmla="*/ 226213 h 1340652"/>
                <a:gd name="connsiteX3" fmla="*/ 454819 w 1524000"/>
                <a:gd name="connsiteY3" fmla="*/ 338175 h 1340652"/>
                <a:gd name="connsiteX4" fmla="*/ 369094 w 1524000"/>
                <a:gd name="connsiteY4" fmla="*/ 452453 h 1340652"/>
                <a:gd name="connsiteX5" fmla="*/ 300038 w 1524000"/>
                <a:gd name="connsiteY5" fmla="*/ 550112 h 1340652"/>
                <a:gd name="connsiteX6" fmla="*/ 214313 w 1524000"/>
                <a:gd name="connsiteY6" fmla="*/ 690543 h 1340652"/>
                <a:gd name="connsiteX7" fmla="*/ 161926 w 1524000"/>
                <a:gd name="connsiteY7" fmla="*/ 811993 h 1340652"/>
                <a:gd name="connsiteX8" fmla="*/ 92869 w 1524000"/>
                <a:gd name="connsiteY8" fmla="*/ 952494 h 1340652"/>
                <a:gd name="connsiteX9" fmla="*/ 59531 w 1524000"/>
                <a:gd name="connsiteY9" fmla="*/ 1052528 h 1340652"/>
                <a:gd name="connsiteX10" fmla="*/ 14287 w 1524000"/>
                <a:gd name="connsiteY10" fmla="*/ 1181086 h 1340652"/>
                <a:gd name="connsiteX11" fmla="*/ 0 w 1524000"/>
                <a:gd name="connsiteY11" fmla="*/ 1238236 h 1340652"/>
                <a:gd name="connsiteX12" fmla="*/ 102394 w 1524000"/>
                <a:gd name="connsiteY12" fmla="*/ 1252581 h 1340652"/>
                <a:gd name="connsiteX13" fmla="*/ 157162 w 1524000"/>
                <a:gd name="connsiteY13" fmla="*/ 1269228 h 1340652"/>
                <a:gd name="connsiteX14" fmla="*/ 250031 w 1524000"/>
                <a:gd name="connsiteY14" fmla="*/ 1288292 h 1340652"/>
                <a:gd name="connsiteX15" fmla="*/ 442913 w 1524000"/>
                <a:gd name="connsiteY15" fmla="*/ 1319278 h 1340652"/>
                <a:gd name="connsiteX16" fmla="*/ 690563 w 1524000"/>
                <a:gd name="connsiteY16" fmla="*/ 1340652 h 1340652"/>
                <a:gd name="connsiteX17" fmla="*/ 778669 w 1524000"/>
                <a:gd name="connsiteY17" fmla="*/ 1340650 h 1340652"/>
                <a:gd name="connsiteX18" fmla="*/ 845971 w 1524000"/>
                <a:gd name="connsiteY18" fmla="*/ 1335805 h 1340652"/>
                <a:gd name="connsiteX19" fmla="*/ 959644 w 1524000"/>
                <a:gd name="connsiteY19" fmla="*/ 1331149 h 1340652"/>
                <a:gd name="connsiteX20" fmla="*/ 1128712 w 1524000"/>
                <a:gd name="connsiteY20" fmla="*/ 1314479 h 1340652"/>
                <a:gd name="connsiteX21" fmla="*/ 1340643 w 1524000"/>
                <a:gd name="connsiteY21" fmla="*/ 1281099 h 1340652"/>
                <a:gd name="connsiteX22" fmla="*/ 1440657 w 1524000"/>
                <a:gd name="connsiteY22" fmla="*/ 1257308 h 1340652"/>
                <a:gd name="connsiteX23" fmla="*/ 1524000 w 1524000"/>
                <a:gd name="connsiteY23" fmla="*/ 1233503 h 1340652"/>
                <a:gd name="connsiteX24" fmla="*/ 1512093 w 1524000"/>
                <a:gd name="connsiteY24" fmla="*/ 1173935 h 1340652"/>
                <a:gd name="connsiteX25" fmla="*/ 1476375 w 1524000"/>
                <a:gd name="connsiteY25" fmla="*/ 1064427 h 1340652"/>
                <a:gd name="connsiteX26" fmla="*/ 1421606 w 1524000"/>
                <a:gd name="connsiteY26" fmla="*/ 926300 h 1340652"/>
                <a:gd name="connsiteX27" fmla="*/ 1364456 w 1524000"/>
                <a:gd name="connsiteY27" fmla="*/ 792943 h 1340652"/>
                <a:gd name="connsiteX28" fmla="*/ 1273969 w 1524000"/>
                <a:gd name="connsiteY28" fmla="*/ 628650 h 1340652"/>
                <a:gd name="connsiteX29" fmla="*/ 1190625 w 1524000"/>
                <a:gd name="connsiteY29" fmla="*/ 497668 h 1340652"/>
                <a:gd name="connsiteX30" fmla="*/ 1100138 w 1524000"/>
                <a:gd name="connsiteY30" fmla="*/ 364304 h 1340652"/>
                <a:gd name="connsiteX31" fmla="*/ 1028700 w 1524000"/>
                <a:gd name="connsiteY31" fmla="*/ 271428 h 1340652"/>
                <a:gd name="connsiteX32" fmla="*/ 969169 w 1524000"/>
                <a:gd name="connsiteY32" fmla="*/ 202393 h 1340652"/>
                <a:gd name="connsiteX33" fmla="*/ 912020 w 1524000"/>
                <a:gd name="connsiteY33" fmla="*/ 135704 h 1340652"/>
                <a:gd name="connsiteX34" fmla="*/ 847725 w 1524000"/>
                <a:gd name="connsiteY34" fmla="*/ 71424 h 1340652"/>
                <a:gd name="connsiteX35" fmla="*/ 766763 w 1524000"/>
                <a:gd name="connsiteY35" fmla="*/ 0 h 1340652"/>
                <a:gd name="connsiteX0" fmla="*/ 766763 w 1524000"/>
                <a:gd name="connsiteY0" fmla="*/ 0 h 1343434"/>
                <a:gd name="connsiteX1" fmla="*/ 659606 w 1524000"/>
                <a:gd name="connsiteY1" fmla="*/ 92877 h 1343434"/>
                <a:gd name="connsiteX2" fmla="*/ 542926 w 1524000"/>
                <a:gd name="connsiteY2" fmla="*/ 226213 h 1343434"/>
                <a:gd name="connsiteX3" fmla="*/ 454819 w 1524000"/>
                <a:gd name="connsiteY3" fmla="*/ 338175 h 1343434"/>
                <a:gd name="connsiteX4" fmla="*/ 369094 w 1524000"/>
                <a:gd name="connsiteY4" fmla="*/ 452453 h 1343434"/>
                <a:gd name="connsiteX5" fmla="*/ 300038 w 1524000"/>
                <a:gd name="connsiteY5" fmla="*/ 550112 h 1343434"/>
                <a:gd name="connsiteX6" fmla="*/ 214313 w 1524000"/>
                <a:gd name="connsiteY6" fmla="*/ 690543 h 1343434"/>
                <a:gd name="connsiteX7" fmla="*/ 161926 w 1524000"/>
                <a:gd name="connsiteY7" fmla="*/ 811993 h 1343434"/>
                <a:gd name="connsiteX8" fmla="*/ 92869 w 1524000"/>
                <a:gd name="connsiteY8" fmla="*/ 952494 h 1343434"/>
                <a:gd name="connsiteX9" fmla="*/ 59531 w 1524000"/>
                <a:gd name="connsiteY9" fmla="*/ 1052528 h 1343434"/>
                <a:gd name="connsiteX10" fmla="*/ 14287 w 1524000"/>
                <a:gd name="connsiteY10" fmla="*/ 1181086 h 1343434"/>
                <a:gd name="connsiteX11" fmla="*/ 0 w 1524000"/>
                <a:gd name="connsiteY11" fmla="*/ 1238236 h 1343434"/>
                <a:gd name="connsiteX12" fmla="*/ 102394 w 1524000"/>
                <a:gd name="connsiteY12" fmla="*/ 1252581 h 1343434"/>
                <a:gd name="connsiteX13" fmla="*/ 157162 w 1524000"/>
                <a:gd name="connsiteY13" fmla="*/ 1269228 h 1343434"/>
                <a:gd name="connsiteX14" fmla="*/ 250031 w 1524000"/>
                <a:gd name="connsiteY14" fmla="*/ 1288292 h 1343434"/>
                <a:gd name="connsiteX15" fmla="*/ 442913 w 1524000"/>
                <a:gd name="connsiteY15" fmla="*/ 1319278 h 1343434"/>
                <a:gd name="connsiteX16" fmla="*/ 690563 w 1524000"/>
                <a:gd name="connsiteY16" fmla="*/ 1340652 h 1343434"/>
                <a:gd name="connsiteX17" fmla="*/ 778669 w 1524000"/>
                <a:gd name="connsiteY17" fmla="*/ 1340650 h 1343434"/>
                <a:gd name="connsiteX18" fmla="*/ 845971 w 1524000"/>
                <a:gd name="connsiteY18" fmla="*/ 1342926 h 1343434"/>
                <a:gd name="connsiteX19" fmla="*/ 959644 w 1524000"/>
                <a:gd name="connsiteY19" fmla="*/ 1331149 h 1343434"/>
                <a:gd name="connsiteX20" fmla="*/ 1128712 w 1524000"/>
                <a:gd name="connsiteY20" fmla="*/ 1314479 h 1343434"/>
                <a:gd name="connsiteX21" fmla="*/ 1340643 w 1524000"/>
                <a:gd name="connsiteY21" fmla="*/ 1281099 h 1343434"/>
                <a:gd name="connsiteX22" fmla="*/ 1440657 w 1524000"/>
                <a:gd name="connsiteY22" fmla="*/ 1257308 h 1343434"/>
                <a:gd name="connsiteX23" fmla="*/ 1524000 w 1524000"/>
                <a:gd name="connsiteY23" fmla="*/ 1233503 h 1343434"/>
                <a:gd name="connsiteX24" fmla="*/ 1512093 w 1524000"/>
                <a:gd name="connsiteY24" fmla="*/ 1173935 h 1343434"/>
                <a:gd name="connsiteX25" fmla="*/ 1476375 w 1524000"/>
                <a:gd name="connsiteY25" fmla="*/ 1064427 h 1343434"/>
                <a:gd name="connsiteX26" fmla="*/ 1421606 w 1524000"/>
                <a:gd name="connsiteY26" fmla="*/ 926300 h 1343434"/>
                <a:gd name="connsiteX27" fmla="*/ 1364456 w 1524000"/>
                <a:gd name="connsiteY27" fmla="*/ 792943 h 1343434"/>
                <a:gd name="connsiteX28" fmla="*/ 1273969 w 1524000"/>
                <a:gd name="connsiteY28" fmla="*/ 628650 h 1343434"/>
                <a:gd name="connsiteX29" fmla="*/ 1190625 w 1524000"/>
                <a:gd name="connsiteY29" fmla="*/ 497668 h 1343434"/>
                <a:gd name="connsiteX30" fmla="*/ 1100138 w 1524000"/>
                <a:gd name="connsiteY30" fmla="*/ 364304 h 1343434"/>
                <a:gd name="connsiteX31" fmla="*/ 1028700 w 1524000"/>
                <a:gd name="connsiteY31" fmla="*/ 271428 h 1343434"/>
                <a:gd name="connsiteX32" fmla="*/ 969169 w 1524000"/>
                <a:gd name="connsiteY32" fmla="*/ 202393 h 1343434"/>
                <a:gd name="connsiteX33" fmla="*/ 912020 w 1524000"/>
                <a:gd name="connsiteY33" fmla="*/ 135704 h 1343434"/>
                <a:gd name="connsiteX34" fmla="*/ 847725 w 1524000"/>
                <a:gd name="connsiteY34" fmla="*/ 71424 h 1343434"/>
                <a:gd name="connsiteX35" fmla="*/ 766763 w 1524000"/>
                <a:gd name="connsiteY35" fmla="*/ 0 h 1343434"/>
                <a:gd name="connsiteX0" fmla="*/ 766763 w 1524000"/>
                <a:gd name="connsiteY0" fmla="*/ 0 h 1340652"/>
                <a:gd name="connsiteX1" fmla="*/ 659606 w 1524000"/>
                <a:gd name="connsiteY1" fmla="*/ 92877 h 1340652"/>
                <a:gd name="connsiteX2" fmla="*/ 542926 w 1524000"/>
                <a:gd name="connsiteY2" fmla="*/ 226213 h 1340652"/>
                <a:gd name="connsiteX3" fmla="*/ 454819 w 1524000"/>
                <a:gd name="connsiteY3" fmla="*/ 338175 h 1340652"/>
                <a:gd name="connsiteX4" fmla="*/ 369094 w 1524000"/>
                <a:gd name="connsiteY4" fmla="*/ 452453 h 1340652"/>
                <a:gd name="connsiteX5" fmla="*/ 300038 w 1524000"/>
                <a:gd name="connsiteY5" fmla="*/ 550112 h 1340652"/>
                <a:gd name="connsiteX6" fmla="*/ 214313 w 1524000"/>
                <a:gd name="connsiteY6" fmla="*/ 690543 h 1340652"/>
                <a:gd name="connsiteX7" fmla="*/ 161926 w 1524000"/>
                <a:gd name="connsiteY7" fmla="*/ 811993 h 1340652"/>
                <a:gd name="connsiteX8" fmla="*/ 92869 w 1524000"/>
                <a:gd name="connsiteY8" fmla="*/ 952494 h 1340652"/>
                <a:gd name="connsiteX9" fmla="*/ 59531 w 1524000"/>
                <a:gd name="connsiteY9" fmla="*/ 1052528 h 1340652"/>
                <a:gd name="connsiteX10" fmla="*/ 14287 w 1524000"/>
                <a:gd name="connsiteY10" fmla="*/ 1181086 h 1340652"/>
                <a:gd name="connsiteX11" fmla="*/ 0 w 1524000"/>
                <a:gd name="connsiteY11" fmla="*/ 1238236 h 1340652"/>
                <a:gd name="connsiteX12" fmla="*/ 102394 w 1524000"/>
                <a:gd name="connsiteY12" fmla="*/ 1252581 h 1340652"/>
                <a:gd name="connsiteX13" fmla="*/ 157162 w 1524000"/>
                <a:gd name="connsiteY13" fmla="*/ 1269228 h 1340652"/>
                <a:gd name="connsiteX14" fmla="*/ 250031 w 1524000"/>
                <a:gd name="connsiteY14" fmla="*/ 1288292 h 1340652"/>
                <a:gd name="connsiteX15" fmla="*/ 442913 w 1524000"/>
                <a:gd name="connsiteY15" fmla="*/ 1319278 h 1340652"/>
                <a:gd name="connsiteX16" fmla="*/ 690563 w 1524000"/>
                <a:gd name="connsiteY16" fmla="*/ 1340652 h 1340652"/>
                <a:gd name="connsiteX17" fmla="*/ 778669 w 1524000"/>
                <a:gd name="connsiteY17" fmla="*/ 1340650 h 1340652"/>
                <a:gd name="connsiteX18" fmla="*/ 845971 w 1524000"/>
                <a:gd name="connsiteY18" fmla="*/ 1335804 h 1340652"/>
                <a:gd name="connsiteX19" fmla="*/ 959644 w 1524000"/>
                <a:gd name="connsiteY19" fmla="*/ 1331149 h 1340652"/>
                <a:gd name="connsiteX20" fmla="*/ 1128712 w 1524000"/>
                <a:gd name="connsiteY20" fmla="*/ 1314479 h 1340652"/>
                <a:gd name="connsiteX21" fmla="*/ 1340643 w 1524000"/>
                <a:gd name="connsiteY21" fmla="*/ 1281099 h 1340652"/>
                <a:gd name="connsiteX22" fmla="*/ 1440657 w 1524000"/>
                <a:gd name="connsiteY22" fmla="*/ 1257308 h 1340652"/>
                <a:gd name="connsiteX23" fmla="*/ 1524000 w 1524000"/>
                <a:gd name="connsiteY23" fmla="*/ 1233503 h 1340652"/>
                <a:gd name="connsiteX24" fmla="*/ 1512093 w 1524000"/>
                <a:gd name="connsiteY24" fmla="*/ 1173935 h 1340652"/>
                <a:gd name="connsiteX25" fmla="*/ 1476375 w 1524000"/>
                <a:gd name="connsiteY25" fmla="*/ 1064427 h 1340652"/>
                <a:gd name="connsiteX26" fmla="*/ 1421606 w 1524000"/>
                <a:gd name="connsiteY26" fmla="*/ 926300 h 1340652"/>
                <a:gd name="connsiteX27" fmla="*/ 1364456 w 1524000"/>
                <a:gd name="connsiteY27" fmla="*/ 792943 h 1340652"/>
                <a:gd name="connsiteX28" fmla="*/ 1273969 w 1524000"/>
                <a:gd name="connsiteY28" fmla="*/ 628650 h 1340652"/>
                <a:gd name="connsiteX29" fmla="*/ 1190625 w 1524000"/>
                <a:gd name="connsiteY29" fmla="*/ 497668 h 1340652"/>
                <a:gd name="connsiteX30" fmla="*/ 1100138 w 1524000"/>
                <a:gd name="connsiteY30" fmla="*/ 364304 h 1340652"/>
                <a:gd name="connsiteX31" fmla="*/ 1028700 w 1524000"/>
                <a:gd name="connsiteY31" fmla="*/ 271428 h 1340652"/>
                <a:gd name="connsiteX32" fmla="*/ 969169 w 1524000"/>
                <a:gd name="connsiteY32" fmla="*/ 202393 h 1340652"/>
                <a:gd name="connsiteX33" fmla="*/ 912020 w 1524000"/>
                <a:gd name="connsiteY33" fmla="*/ 135704 h 1340652"/>
                <a:gd name="connsiteX34" fmla="*/ 847725 w 1524000"/>
                <a:gd name="connsiteY34" fmla="*/ 71424 h 1340652"/>
                <a:gd name="connsiteX35" fmla="*/ 766763 w 1524000"/>
                <a:gd name="connsiteY35" fmla="*/ 0 h 1340652"/>
                <a:gd name="connsiteX0" fmla="*/ 766763 w 1524000"/>
                <a:gd name="connsiteY0" fmla="*/ 0 h 1345399"/>
                <a:gd name="connsiteX1" fmla="*/ 659606 w 1524000"/>
                <a:gd name="connsiteY1" fmla="*/ 92877 h 1345399"/>
                <a:gd name="connsiteX2" fmla="*/ 542926 w 1524000"/>
                <a:gd name="connsiteY2" fmla="*/ 226213 h 1345399"/>
                <a:gd name="connsiteX3" fmla="*/ 454819 w 1524000"/>
                <a:gd name="connsiteY3" fmla="*/ 338175 h 1345399"/>
                <a:gd name="connsiteX4" fmla="*/ 369094 w 1524000"/>
                <a:gd name="connsiteY4" fmla="*/ 452453 h 1345399"/>
                <a:gd name="connsiteX5" fmla="*/ 300038 w 1524000"/>
                <a:gd name="connsiteY5" fmla="*/ 550112 h 1345399"/>
                <a:gd name="connsiteX6" fmla="*/ 214313 w 1524000"/>
                <a:gd name="connsiteY6" fmla="*/ 690543 h 1345399"/>
                <a:gd name="connsiteX7" fmla="*/ 161926 w 1524000"/>
                <a:gd name="connsiteY7" fmla="*/ 811993 h 1345399"/>
                <a:gd name="connsiteX8" fmla="*/ 92869 w 1524000"/>
                <a:gd name="connsiteY8" fmla="*/ 952494 h 1345399"/>
                <a:gd name="connsiteX9" fmla="*/ 59531 w 1524000"/>
                <a:gd name="connsiteY9" fmla="*/ 1052528 h 1345399"/>
                <a:gd name="connsiteX10" fmla="*/ 14287 w 1524000"/>
                <a:gd name="connsiteY10" fmla="*/ 1181086 h 1345399"/>
                <a:gd name="connsiteX11" fmla="*/ 0 w 1524000"/>
                <a:gd name="connsiteY11" fmla="*/ 1238236 h 1345399"/>
                <a:gd name="connsiteX12" fmla="*/ 102394 w 1524000"/>
                <a:gd name="connsiteY12" fmla="*/ 1252581 h 1345399"/>
                <a:gd name="connsiteX13" fmla="*/ 157162 w 1524000"/>
                <a:gd name="connsiteY13" fmla="*/ 1269228 h 1345399"/>
                <a:gd name="connsiteX14" fmla="*/ 250031 w 1524000"/>
                <a:gd name="connsiteY14" fmla="*/ 1288292 h 1345399"/>
                <a:gd name="connsiteX15" fmla="*/ 442913 w 1524000"/>
                <a:gd name="connsiteY15" fmla="*/ 1319278 h 1345399"/>
                <a:gd name="connsiteX16" fmla="*/ 690563 w 1524000"/>
                <a:gd name="connsiteY16" fmla="*/ 1340652 h 1345399"/>
                <a:gd name="connsiteX17" fmla="*/ 776288 w 1524000"/>
                <a:gd name="connsiteY17" fmla="*/ 1345399 h 1345399"/>
                <a:gd name="connsiteX18" fmla="*/ 845971 w 1524000"/>
                <a:gd name="connsiteY18" fmla="*/ 1335804 h 1345399"/>
                <a:gd name="connsiteX19" fmla="*/ 959644 w 1524000"/>
                <a:gd name="connsiteY19" fmla="*/ 1331149 h 1345399"/>
                <a:gd name="connsiteX20" fmla="*/ 1128712 w 1524000"/>
                <a:gd name="connsiteY20" fmla="*/ 1314479 h 1345399"/>
                <a:gd name="connsiteX21" fmla="*/ 1340643 w 1524000"/>
                <a:gd name="connsiteY21" fmla="*/ 1281099 h 1345399"/>
                <a:gd name="connsiteX22" fmla="*/ 1440657 w 1524000"/>
                <a:gd name="connsiteY22" fmla="*/ 1257308 h 1345399"/>
                <a:gd name="connsiteX23" fmla="*/ 1524000 w 1524000"/>
                <a:gd name="connsiteY23" fmla="*/ 1233503 h 1345399"/>
                <a:gd name="connsiteX24" fmla="*/ 1512093 w 1524000"/>
                <a:gd name="connsiteY24" fmla="*/ 1173935 h 1345399"/>
                <a:gd name="connsiteX25" fmla="*/ 1476375 w 1524000"/>
                <a:gd name="connsiteY25" fmla="*/ 1064427 h 1345399"/>
                <a:gd name="connsiteX26" fmla="*/ 1421606 w 1524000"/>
                <a:gd name="connsiteY26" fmla="*/ 926300 h 1345399"/>
                <a:gd name="connsiteX27" fmla="*/ 1364456 w 1524000"/>
                <a:gd name="connsiteY27" fmla="*/ 792943 h 1345399"/>
                <a:gd name="connsiteX28" fmla="*/ 1273969 w 1524000"/>
                <a:gd name="connsiteY28" fmla="*/ 628650 h 1345399"/>
                <a:gd name="connsiteX29" fmla="*/ 1190625 w 1524000"/>
                <a:gd name="connsiteY29" fmla="*/ 497668 h 1345399"/>
                <a:gd name="connsiteX30" fmla="*/ 1100138 w 1524000"/>
                <a:gd name="connsiteY30" fmla="*/ 364304 h 1345399"/>
                <a:gd name="connsiteX31" fmla="*/ 1028700 w 1524000"/>
                <a:gd name="connsiteY31" fmla="*/ 271428 h 1345399"/>
                <a:gd name="connsiteX32" fmla="*/ 969169 w 1524000"/>
                <a:gd name="connsiteY32" fmla="*/ 202393 h 1345399"/>
                <a:gd name="connsiteX33" fmla="*/ 912020 w 1524000"/>
                <a:gd name="connsiteY33" fmla="*/ 135704 h 1345399"/>
                <a:gd name="connsiteX34" fmla="*/ 847725 w 1524000"/>
                <a:gd name="connsiteY34" fmla="*/ 71424 h 1345399"/>
                <a:gd name="connsiteX35" fmla="*/ 766763 w 1524000"/>
                <a:gd name="connsiteY35" fmla="*/ 0 h 1345399"/>
                <a:gd name="connsiteX0" fmla="*/ 766763 w 1524000"/>
                <a:gd name="connsiteY0" fmla="*/ 0 h 1346008"/>
                <a:gd name="connsiteX1" fmla="*/ 659606 w 1524000"/>
                <a:gd name="connsiteY1" fmla="*/ 92877 h 1346008"/>
                <a:gd name="connsiteX2" fmla="*/ 542926 w 1524000"/>
                <a:gd name="connsiteY2" fmla="*/ 226213 h 1346008"/>
                <a:gd name="connsiteX3" fmla="*/ 454819 w 1524000"/>
                <a:gd name="connsiteY3" fmla="*/ 338175 h 1346008"/>
                <a:gd name="connsiteX4" fmla="*/ 369094 w 1524000"/>
                <a:gd name="connsiteY4" fmla="*/ 452453 h 1346008"/>
                <a:gd name="connsiteX5" fmla="*/ 300038 w 1524000"/>
                <a:gd name="connsiteY5" fmla="*/ 550112 h 1346008"/>
                <a:gd name="connsiteX6" fmla="*/ 214313 w 1524000"/>
                <a:gd name="connsiteY6" fmla="*/ 690543 h 1346008"/>
                <a:gd name="connsiteX7" fmla="*/ 161926 w 1524000"/>
                <a:gd name="connsiteY7" fmla="*/ 811993 h 1346008"/>
                <a:gd name="connsiteX8" fmla="*/ 92869 w 1524000"/>
                <a:gd name="connsiteY8" fmla="*/ 952494 h 1346008"/>
                <a:gd name="connsiteX9" fmla="*/ 59531 w 1524000"/>
                <a:gd name="connsiteY9" fmla="*/ 1052528 h 1346008"/>
                <a:gd name="connsiteX10" fmla="*/ 14287 w 1524000"/>
                <a:gd name="connsiteY10" fmla="*/ 1181086 h 1346008"/>
                <a:gd name="connsiteX11" fmla="*/ 0 w 1524000"/>
                <a:gd name="connsiteY11" fmla="*/ 1238236 h 1346008"/>
                <a:gd name="connsiteX12" fmla="*/ 102394 w 1524000"/>
                <a:gd name="connsiteY12" fmla="*/ 1252581 h 1346008"/>
                <a:gd name="connsiteX13" fmla="*/ 157162 w 1524000"/>
                <a:gd name="connsiteY13" fmla="*/ 1269228 h 1346008"/>
                <a:gd name="connsiteX14" fmla="*/ 250031 w 1524000"/>
                <a:gd name="connsiteY14" fmla="*/ 1288292 h 1346008"/>
                <a:gd name="connsiteX15" fmla="*/ 442913 w 1524000"/>
                <a:gd name="connsiteY15" fmla="*/ 1319278 h 1346008"/>
                <a:gd name="connsiteX16" fmla="*/ 690563 w 1524000"/>
                <a:gd name="connsiteY16" fmla="*/ 1340652 h 1346008"/>
                <a:gd name="connsiteX17" fmla="*/ 776288 w 1524000"/>
                <a:gd name="connsiteY17" fmla="*/ 1345399 h 1346008"/>
                <a:gd name="connsiteX18" fmla="*/ 843590 w 1524000"/>
                <a:gd name="connsiteY18" fmla="*/ 1345300 h 1346008"/>
                <a:gd name="connsiteX19" fmla="*/ 959644 w 1524000"/>
                <a:gd name="connsiteY19" fmla="*/ 1331149 h 1346008"/>
                <a:gd name="connsiteX20" fmla="*/ 1128712 w 1524000"/>
                <a:gd name="connsiteY20" fmla="*/ 1314479 h 1346008"/>
                <a:gd name="connsiteX21" fmla="*/ 1340643 w 1524000"/>
                <a:gd name="connsiteY21" fmla="*/ 1281099 h 1346008"/>
                <a:gd name="connsiteX22" fmla="*/ 1440657 w 1524000"/>
                <a:gd name="connsiteY22" fmla="*/ 1257308 h 1346008"/>
                <a:gd name="connsiteX23" fmla="*/ 1524000 w 1524000"/>
                <a:gd name="connsiteY23" fmla="*/ 1233503 h 1346008"/>
                <a:gd name="connsiteX24" fmla="*/ 1512093 w 1524000"/>
                <a:gd name="connsiteY24" fmla="*/ 1173935 h 1346008"/>
                <a:gd name="connsiteX25" fmla="*/ 1476375 w 1524000"/>
                <a:gd name="connsiteY25" fmla="*/ 1064427 h 1346008"/>
                <a:gd name="connsiteX26" fmla="*/ 1421606 w 1524000"/>
                <a:gd name="connsiteY26" fmla="*/ 926300 h 1346008"/>
                <a:gd name="connsiteX27" fmla="*/ 1364456 w 1524000"/>
                <a:gd name="connsiteY27" fmla="*/ 792943 h 1346008"/>
                <a:gd name="connsiteX28" fmla="*/ 1273969 w 1524000"/>
                <a:gd name="connsiteY28" fmla="*/ 628650 h 1346008"/>
                <a:gd name="connsiteX29" fmla="*/ 1190625 w 1524000"/>
                <a:gd name="connsiteY29" fmla="*/ 497668 h 1346008"/>
                <a:gd name="connsiteX30" fmla="*/ 1100138 w 1524000"/>
                <a:gd name="connsiteY30" fmla="*/ 364304 h 1346008"/>
                <a:gd name="connsiteX31" fmla="*/ 1028700 w 1524000"/>
                <a:gd name="connsiteY31" fmla="*/ 271428 h 1346008"/>
                <a:gd name="connsiteX32" fmla="*/ 969169 w 1524000"/>
                <a:gd name="connsiteY32" fmla="*/ 202393 h 1346008"/>
                <a:gd name="connsiteX33" fmla="*/ 912020 w 1524000"/>
                <a:gd name="connsiteY33" fmla="*/ 135704 h 1346008"/>
                <a:gd name="connsiteX34" fmla="*/ 847725 w 1524000"/>
                <a:gd name="connsiteY34" fmla="*/ 71424 h 1346008"/>
                <a:gd name="connsiteX35" fmla="*/ 766763 w 1524000"/>
                <a:gd name="connsiteY35" fmla="*/ 0 h 1346008"/>
                <a:gd name="connsiteX0" fmla="*/ 766763 w 1524000"/>
                <a:gd name="connsiteY0" fmla="*/ 0 h 1346008"/>
                <a:gd name="connsiteX1" fmla="*/ 659606 w 1524000"/>
                <a:gd name="connsiteY1" fmla="*/ 92877 h 1346008"/>
                <a:gd name="connsiteX2" fmla="*/ 542926 w 1524000"/>
                <a:gd name="connsiteY2" fmla="*/ 226213 h 1346008"/>
                <a:gd name="connsiteX3" fmla="*/ 454819 w 1524000"/>
                <a:gd name="connsiteY3" fmla="*/ 338175 h 1346008"/>
                <a:gd name="connsiteX4" fmla="*/ 369094 w 1524000"/>
                <a:gd name="connsiteY4" fmla="*/ 452453 h 1346008"/>
                <a:gd name="connsiteX5" fmla="*/ 300038 w 1524000"/>
                <a:gd name="connsiteY5" fmla="*/ 550112 h 1346008"/>
                <a:gd name="connsiteX6" fmla="*/ 214313 w 1524000"/>
                <a:gd name="connsiteY6" fmla="*/ 690543 h 1346008"/>
                <a:gd name="connsiteX7" fmla="*/ 161926 w 1524000"/>
                <a:gd name="connsiteY7" fmla="*/ 811993 h 1346008"/>
                <a:gd name="connsiteX8" fmla="*/ 92869 w 1524000"/>
                <a:gd name="connsiteY8" fmla="*/ 952494 h 1346008"/>
                <a:gd name="connsiteX9" fmla="*/ 59531 w 1524000"/>
                <a:gd name="connsiteY9" fmla="*/ 1052528 h 1346008"/>
                <a:gd name="connsiteX10" fmla="*/ 14287 w 1524000"/>
                <a:gd name="connsiteY10" fmla="*/ 1181086 h 1346008"/>
                <a:gd name="connsiteX11" fmla="*/ 0 w 1524000"/>
                <a:gd name="connsiteY11" fmla="*/ 1238236 h 1346008"/>
                <a:gd name="connsiteX12" fmla="*/ 102394 w 1524000"/>
                <a:gd name="connsiteY12" fmla="*/ 1252581 h 1346008"/>
                <a:gd name="connsiteX13" fmla="*/ 157162 w 1524000"/>
                <a:gd name="connsiteY13" fmla="*/ 1269228 h 1346008"/>
                <a:gd name="connsiteX14" fmla="*/ 250031 w 1524000"/>
                <a:gd name="connsiteY14" fmla="*/ 1288292 h 1346008"/>
                <a:gd name="connsiteX15" fmla="*/ 442913 w 1524000"/>
                <a:gd name="connsiteY15" fmla="*/ 1319278 h 1346008"/>
                <a:gd name="connsiteX16" fmla="*/ 690563 w 1524000"/>
                <a:gd name="connsiteY16" fmla="*/ 1340652 h 1346008"/>
                <a:gd name="connsiteX17" fmla="*/ 776288 w 1524000"/>
                <a:gd name="connsiteY17" fmla="*/ 1345399 h 1346008"/>
                <a:gd name="connsiteX18" fmla="*/ 841209 w 1524000"/>
                <a:gd name="connsiteY18" fmla="*/ 1345300 h 1346008"/>
                <a:gd name="connsiteX19" fmla="*/ 959644 w 1524000"/>
                <a:gd name="connsiteY19" fmla="*/ 1331149 h 1346008"/>
                <a:gd name="connsiteX20" fmla="*/ 1128712 w 1524000"/>
                <a:gd name="connsiteY20" fmla="*/ 1314479 h 1346008"/>
                <a:gd name="connsiteX21" fmla="*/ 1340643 w 1524000"/>
                <a:gd name="connsiteY21" fmla="*/ 1281099 h 1346008"/>
                <a:gd name="connsiteX22" fmla="*/ 1440657 w 1524000"/>
                <a:gd name="connsiteY22" fmla="*/ 1257308 h 1346008"/>
                <a:gd name="connsiteX23" fmla="*/ 1524000 w 1524000"/>
                <a:gd name="connsiteY23" fmla="*/ 1233503 h 1346008"/>
                <a:gd name="connsiteX24" fmla="*/ 1512093 w 1524000"/>
                <a:gd name="connsiteY24" fmla="*/ 1173935 h 1346008"/>
                <a:gd name="connsiteX25" fmla="*/ 1476375 w 1524000"/>
                <a:gd name="connsiteY25" fmla="*/ 1064427 h 1346008"/>
                <a:gd name="connsiteX26" fmla="*/ 1421606 w 1524000"/>
                <a:gd name="connsiteY26" fmla="*/ 926300 h 1346008"/>
                <a:gd name="connsiteX27" fmla="*/ 1364456 w 1524000"/>
                <a:gd name="connsiteY27" fmla="*/ 792943 h 1346008"/>
                <a:gd name="connsiteX28" fmla="*/ 1273969 w 1524000"/>
                <a:gd name="connsiteY28" fmla="*/ 628650 h 1346008"/>
                <a:gd name="connsiteX29" fmla="*/ 1190625 w 1524000"/>
                <a:gd name="connsiteY29" fmla="*/ 497668 h 1346008"/>
                <a:gd name="connsiteX30" fmla="*/ 1100138 w 1524000"/>
                <a:gd name="connsiteY30" fmla="*/ 364304 h 1346008"/>
                <a:gd name="connsiteX31" fmla="*/ 1028700 w 1524000"/>
                <a:gd name="connsiteY31" fmla="*/ 271428 h 1346008"/>
                <a:gd name="connsiteX32" fmla="*/ 969169 w 1524000"/>
                <a:gd name="connsiteY32" fmla="*/ 202393 h 1346008"/>
                <a:gd name="connsiteX33" fmla="*/ 912020 w 1524000"/>
                <a:gd name="connsiteY33" fmla="*/ 135704 h 1346008"/>
                <a:gd name="connsiteX34" fmla="*/ 847725 w 1524000"/>
                <a:gd name="connsiteY34" fmla="*/ 71424 h 1346008"/>
                <a:gd name="connsiteX35" fmla="*/ 766763 w 1524000"/>
                <a:gd name="connsiteY35" fmla="*/ 0 h 1346008"/>
                <a:gd name="connsiteX0" fmla="*/ 766763 w 1524000"/>
                <a:gd name="connsiteY0" fmla="*/ 0 h 1346008"/>
                <a:gd name="connsiteX1" fmla="*/ 659606 w 1524000"/>
                <a:gd name="connsiteY1" fmla="*/ 92877 h 1346008"/>
                <a:gd name="connsiteX2" fmla="*/ 542926 w 1524000"/>
                <a:gd name="connsiteY2" fmla="*/ 226213 h 1346008"/>
                <a:gd name="connsiteX3" fmla="*/ 454819 w 1524000"/>
                <a:gd name="connsiteY3" fmla="*/ 338175 h 1346008"/>
                <a:gd name="connsiteX4" fmla="*/ 369094 w 1524000"/>
                <a:gd name="connsiteY4" fmla="*/ 452453 h 1346008"/>
                <a:gd name="connsiteX5" fmla="*/ 300038 w 1524000"/>
                <a:gd name="connsiteY5" fmla="*/ 550112 h 1346008"/>
                <a:gd name="connsiteX6" fmla="*/ 214313 w 1524000"/>
                <a:gd name="connsiteY6" fmla="*/ 690543 h 1346008"/>
                <a:gd name="connsiteX7" fmla="*/ 161926 w 1524000"/>
                <a:gd name="connsiteY7" fmla="*/ 811993 h 1346008"/>
                <a:gd name="connsiteX8" fmla="*/ 92869 w 1524000"/>
                <a:gd name="connsiteY8" fmla="*/ 952494 h 1346008"/>
                <a:gd name="connsiteX9" fmla="*/ 59531 w 1524000"/>
                <a:gd name="connsiteY9" fmla="*/ 1052528 h 1346008"/>
                <a:gd name="connsiteX10" fmla="*/ 14287 w 1524000"/>
                <a:gd name="connsiteY10" fmla="*/ 1181086 h 1346008"/>
                <a:gd name="connsiteX11" fmla="*/ 0 w 1524000"/>
                <a:gd name="connsiteY11" fmla="*/ 1238236 h 1346008"/>
                <a:gd name="connsiteX12" fmla="*/ 102394 w 1524000"/>
                <a:gd name="connsiteY12" fmla="*/ 1252581 h 1346008"/>
                <a:gd name="connsiteX13" fmla="*/ 157162 w 1524000"/>
                <a:gd name="connsiteY13" fmla="*/ 1269228 h 1346008"/>
                <a:gd name="connsiteX14" fmla="*/ 250031 w 1524000"/>
                <a:gd name="connsiteY14" fmla="*/ 1288292 h 1346008"/>
                <a:gd name="connsiteX15" fmla="*/ 442913 w 1524000"/>
                <a:gd name="connsiteY15" fmla="*/ 1319278 h 1346008"/>
                <a:gd name="connsiteX16" fmla="*/ 690563 w 1524000"/>
                <a:gd name="connsiteY16" fmla="*/ 1340652 h 1346008"/>
                <a:gd name="connsiteX17" fmla="*/ 776288 w 1524000"/>
                <a:gd name="connsiteY17" fmla="*/ 1345399 h 1346008"/>
                <a:gd name="connsiteX18" fmla="*/ 841209 w 1524000"/>
                <a:gd name="connsiteY18" fmla="*/ 1345300 h 1346008"/>
                <a:gd name="connsiteX19" fmla="*/ 861920 w 1524000"/>
                <a:gd name="connsiteY19" fmla="*/ 1338567 h 1346008"/>
                <a:gd name="connsiteX20" fmla="*/ 959644 w 1524000"/>
                <a:gd name="connsiteY20" fmla="*/ 1331149 h 1346008"/>
                <a:gd name="connsiteX21" fmla="*/ 1128712 w 1524000"/>
                <a:gd name="connsiteY21" fmla="*/ 1314479 h 1346008"/>
                <a:gd name="connsiteX22" fmla="*/ 1340643 w 1524000"/>
                <a:gd name="connsiteY22" fmla="*/ 1281099 h 1346008"/>
                <a:gd name="connsiteX23" fmla="*/ 1440657 w 1524000"/>
                <a:gd name="connsiteY23" fmla="*/ 1257308 h 1346008"/>
                <a:gd name="connsiteX24" fmla="*/ 1524000 w 1524000"/>
                <a:gd name="connsiteY24" fmla="*/ 1233503 h 1346008"/>
                <a:gd name="connsiteX25" fmla="*/ 1512093 w 1524000"/>
                <a:gd name="connsiteY25" fmla="*/ 1173935 h 1346008"/>
                <a:gd name="connsiteX26" fmla="*/ 1476375 w 1524000"/>
                <a:gd name="connsiteY26" fmla="*/ 1064427 h 1346008"/>
                <a:gd name="connsiteX27" fmla="*/ 1421606 w 1524000"/>
                <a:gd name="connsiteY27" fmla="*/ 926300 h 1346008"/>
                <a:gd name="connsiteX28" fmla="*/ 1364456 w 1524000"/>
                <a:gd name="connsiteY28" fmla="*/ 792943 h 1346008"/>
                <a:gd name="connsiteX29" fmla="*/ 1273969 w 1524000"/>
                <a:gd name="connsiteY29" fmla="*/ 628650 h 1346008"/>
                <a:gd name="connsiteX30" fmla="*/ 1190625 w 1524000"/>
                <a:gd name="connsiteY30" fmla="*/ 497668 h 1346008"/>
                <a:gd name="connsiteX31" fmla="*/ 1100138 w 1524000"/>
                <a:gd name="connsiteY31" fmla="*/ 364304 h 1346008"/>
                <a:gd name="connsiteX32" fmla="*/ 1028700 w 1524000"/>
                <a:gd name="connsiteY32" fmla="*/ 271428 h 1346008"/>
                <a:gd name="connsiteX33" fmla="*/ 969169 w 1524000"/>
                <a:gd name="connsiteY33" fmla="*/ 202393 h 1346008"/>
                <a:gd name="connsiteX34" fmla="*/ 912020 w 1524000"/>
                <a:gd name="connsiteY34" fmla="*/ 135704 h 1346008"/>
                <a:gd name="connsiteX35" fmla="*/ 847725 w 1524000"/>
                <a:gd name="connsiteY35" fmla="*/ 71424 h 1346008"/>
                <a:gd name="connsiteX36" fmla="*/ 766763 w 1524000"/>
                <a:gd name="connsiteY36" fmla="*/ 0 h 1346008"/>
                <a:gd name="connsiteX0" fmla="*/ 766763 w 1524000"/>
                <a:gd name="connsiteY0" fmla="*/ 0 h 1345399"/>
                <a:gd name="connsiteX1" fmla="*/ 659606 w 1524000"/>
                <a:gd name="connsiteY1" fmla="*/ 92877 h 1345399"/>
                <a:gd name="connsiteX2" fmla="*/ 542926 w 1524000"/>
                <a:gd name="connsiteY2" fmla="*/ 226213 h 1345399"/>
                <a:gd name="connsiteX3" fmla="*/ 454819 w 1524000"/>
                <a:gd name="connsiteY3" fmla="*/ 338175 h 1345399"/>
                <a:gd name="connsiteX4" fmla="*/ 369094 w 1524000"/>
                <a:gd name="connsiteY4" fmla="*/ 452453 h 1345399"/>
                <a:gd name="connsiteX5" fmla="*/ 300038 w 1524000"/>
                <a:gd name="connsiteY5" fmla="*/ 550112 h 1345399"/>
                <a:gd name="connsiteX6" fmla="*/ 214313 w 1524000"/>
                <a:gd name="connsiteY6" fmla="*/ 690543 h 1345399"/>
                <a:gd name="connsiteX7" fmla="*/ 161926 w 1524000"/>
                <a:gd name="connsiteY7" fmla="*/ 811993 h 1345399"/>
                <a:gd name="connsiteX8" fmla="*/ 92869 w 1524000"/>
                <a:gd name="connsiteY8" fmla="*/ 952494 h 1345399"/>
                <a:gd name="connsiteX9" fmla="*/ 59531 w 1524000"/>
                <a:gd name="connsiteY9" fmla="*/ 1052528 h 1345399"/>
                <a:gd name="connsiteX10" fmla="*/ 14287 w 1524000"/>
                <a:gd name="connsiteY10" fmla="*/ 1181086 h 1345399"/>
                <a:gd name="connsiteX11" fmla="*/ 0 w 1524000"/>
                <a:gd name="connsiteY11" fmla="*/ 1238236 h 1345399"/>
                <a:gd name="connsiteX12" fmla="*/ 102394 w 1524000"/>
                <a:gd name="connsiteY12" fmla="*/ 1252581 h 1345399"/>
                <a:gd name="connsiteX13" fmla="*/ 157162 w 1524000"/>
                <a:gd name="connsiteY13" fmla="*/ 1269228 h 1345399"/>
                <a:gd name="connsiteX14" fmla="*/ 250031 w 1524000"/>
                <a:gd name="connsiteY14" fmla="*/ 1288292 h 1345399"/>
                <a:gd name="connsiteX15" fmla="*/ 442913 w 1524000"/>
                <a:gd name="connsiteY15" fmla="*/ 1319278 h 1345399"/>
                <a:gd name="connsiteX16" fmla="*/ 690563 w 1524000"/>
                <a:gd name="connsiteY16" fmla="*/ 1340652 h 1345399"/>
                <a:gd name="connsiteX17" fmla="*/ 776288 w 1524000"/>
                <a:gd name="connsiteY17" fmla="*/ 1345399 h 1345399"/>
                <a:gd name="connsiteX18" fmla="*/ 836447 w 1524000"/>
                <a:gd name="connsiteY18" fmla="*/ 1335804 h 1345399"/>
                <a:gd name="connsiteX19" fmla="*/ 861920 w 1524000"/>
                <a:gd name="connsiteY19" fmla="*/ 1338567 h 1345399"/>
                <a:gd name="connsiteX20" fmla="*/ 959644 w 1524000"/>
                <a:gd name="connsiteY20" fmla="*/ 1331149 h 1345399"/>
                <a:gd name="connsiteX21" fmla="*/ 1128712 w 1524000"/>
                <a:gd name="connsiteY21" fmla="*/ 1314479 h 1345399"/>
                <a:gd name="connsiteX22" fmla="*/ 1340643 w 1524000"/>
                <a:gd name="connsiteY22" fmla="*/ 1281099 h 1345399"/>
                <a:gd name="connsiteX23" fmla="*/ 1440657 w 1524000"/>
                <a:gd name="connsiteY23" fmla="*/ 1257308 h 1345399"/>
                <a:gd name="connsiteX24" fmla="*/ 1524000 w 1524000"/>
                <a:gd name="connsiteY24" fmla="*/ 1233503 h 1345399"/>
                <a:gd name="connsiteX25" fmla="*/ 1512093 w 1524000"/>
                <a:gd name="connsiteY25" fmla="*/ 1173935 h 1345399"/>
                <a:gd name="connsiteX26" fmla="*/ 1476375 w 1524000"/>
                <a:gd name="connsiteY26" fmla="*/ 1064427 h 1345399"/>
                <a:gd name="connsiteX27" fmla="*/ 1421606 w 1524000"/>
                <a:gd name="connsiteY27" fmla="*/ 926300 h 1345399"/>
                <a:gd name="connsiteX28" fmla="*/ 1364456 w 1524000"/>
                <a:gd name="connsiteY28" fmla="*/ 792943 h 1345399"/>
                <a:gd name="connsiteX29" fmla="*/ 1273969 w 1524000"/>
                <a:gd name="connsiteY29" fmla="*/ 628650 h 1345399"/>
                <a:gd name="connsiteX30" fmla="*/ 1190625 w 1524000"/>
                <a:gd name="connsiteY30" fmla="*/ 497668 h 1345399"/>
                <a:gd name="connsiteX31" fmla="*/ 1100138 w 1524000"/>
                <a:gd name="connsiteY31" fmla="*/ 364304 h 1345399"/>
                <a:gd name="connsiteX32" fmla="*/ 1028700 w 1524000"/>
                <a:gd name="connsiteY32" fmla="*/ 271428 h 1345399"/>
                <a:gd name="connsiteX33" fmla="*/ 969169 w 1524000"/>
                <a:gd name="connsiteY33" fmla="*/ 202393 h 1345399"/>
                <a:gd name="connsiteX34" fmla="*/ 912020 w 1524000"/>
                <a:gd name="connsiteY34" fmla="*/ 135704 h 1345399"/>
                <a:gd name="connsiteX35" fmla="*/ 847725 w 1524000"/>
                <a:gd name="connsiteY35" fmla="*/ 71424 h 1345399"/>
                <a:gd name="connsiteX36" fmla="*/ 766763 w 1524000"/>
                <a:gd name="connsiteY36" fmla="*/ 0 h 1345399"/>
                <a:gd name="connsiteX0" fmla="*/ 766763 w 1524000"/>
                <a:gd name="connsiteY0" fmla="*/ 0 h 1346008"/>
                <a:gd name="connsiteX1" fmla="*/ 659606 w 1524000"/>
                <a:gd name="connsiteY1" fmla="*/ 92877 h 1346008"/>
                <a:gd name="connsiteX2" fmla="*/ 542926 w 1524000"/>
                <a:gd name="connsiteY2" fmla="*/ 226213 h 1346008"/>
                <a:gd name="connsiteX3" fmla="*/ 454819 w 1524000"/>
                <a:gd name="connsiteY3" fmla="*/ 338175 h 1346008"/>
                <a:gd name="connsiteX4" fmla="*/ 369094 w 1524000"/>
                <a:gd name="connsiteY4" fmla="*/ 452453 h 1346008"/>
                <a:gd name="connsiteX5" fmla="*/ 300038 w 1524000"/>
                <a:gd name="connsiteY5" fmla="*/ 550112 h 1346008"/>
                <a:gd name="connsiteX6" fmla="*/ 214313 w 1524000"/>
                <a:gd name="connsiteY6" fmla="*/ 690543 h 1346008"/>
                <a:gd name="connsiteX7" fmla="*/ 161926 w 1524000"/>
                <a:gd name="connsiteY7" fmla="*/ 811993 h 1346008"/>
                <a:gd name="connsiteX8" fmla="*/ 92869 w 1524000"/>
                <a:gd name="connsiteY8" fmla="*/ 952494 h 1346008"/>
                <a:gd name="connsiteX9" fmla="*/ 59531 w 1524000"/>
                <a:gd name="connsiteY9" fmla="*/ 1052528 h 1346008"/>
                <a:gd name="connsiteX10" fmla="*/ 14287 w 1524000"/>
                <a:gd name="connsiteY10" fmla="*/ 1181086 h 1346008"/>
                <a:gd name="connsiteX11" fmla="*/ 0 w 1524000"/>
                <a:gd name="connsiteY11" fmla="*/ 1238236 h 1346008"/>
                <a:gd name="connsiteX12" fmla="*/ 102394 w 1524000"/>
                <a:gd name="connsiteY12" fmla="*/ 1252581 h 1346008"/>
                <a:gd name="connsiteX13" fmla="*/ 157162 w 1524000"/>
                <a:gd name="connsiteY13" fmla="*/ 1269228 h 1346008"/>
                <a:gd name="connsiteX14" fmla="*/ 250031 w 1524000"/>
                <a:gd name="connsiteY14" fmla="*/ 1288292 h 1346008"/>
                <a:gd name="connsiteX15" fmla="*/ 442913 w 1524000"/>
                <a:gd name="connsiteY15" fmla="*/ 1319278 h 1346008"/>
                <a:gd name="connsiteX16" fmla="*/ 690563 w 1524000"/>
                <a:gd name="connsiteY16" fmla="*/ 1340652 h 1346008"/>
                <a:gd name="connsiteX17" fmla="*/ 776288 w 1524000"/>
                <a:gd name="connsiteY17" fmla="*/ 1345399 h 1346008"/>
                <a:gd name="connsiteX18" fmla="*/ 836447 w 1524000"/>
                <a:gd name="connsiteY18" fmla="*/ 1345300 h 1346008"/>
                <a:gd name="connsiteX19" fmla="*/ 861920 w 1524000"/>
                <a:gd name="connsiteY19" fmla="*/ 1338567 h 1346008"/>
                <a:gd name="connsiteX20" fmla="*/ 959644 w 1524000"/>
                <a:gd name="connsiteY20" fmla="*/ 1331149 h 1346008"/>
                <a:gd name="connsiteX21" fmla="*/ 1128712 w 1524000"/>
                <a:gd name="connsiteY21" fmla="*/ 1314479 h 1346008"/>
                <a:gd name="connsiteX22" fmla="*/ 1340643 w 1524000"/>
                <a:gd name="connsiteY22" fmla="*/ 1281099 h 1346008"/>
                <a:gd name="connsiteX23" fmla="*/ 1440657 w 1524000"/>
                <a:gd name="connsiteY23" fmla="*/ 1257308 h 1346008"/>
                <a:gd name="connsiteX24" fmla="*/ 1524000 w 1524000"/>
                <a:gd name="connsiteY24" fmla="*/ 1233503 h 1346008"/>
                <a:gd name="connsiteX25" fmla="*/ 1512093 w 1524000"/>
                <a:gd name="connsiteY25" fmla="*/ 1173935 h 1346008"/>
                <a:gd name="connsiteX26" fmla="*/ 1476375 w 1524000"/>
                <a:gd name="connsiteY26" fmla="*/ 1064427 h 1346008"/>
                <a:gd name="connsiteX27" fmla="*/ 1421606 w 1524000"/>
                <a:gd name="connsiteY27" fmla="*/ 926300 h 1346008"/>
                <a:gd name="connsiteX28" fmla="*/ 1364456 w 1524000"/>
                <a:gd name="connsiteY28" fmla="*/ 792943 h 1346008"/>
                <a:gd name="connsiteX29" fmla="*/ 1273969 w 1524000"/>
                <a:gd name="connsiteY29" fmla="*/ 628650 h 1346008"/>
                <a:gd name="connsiteX30" fmla="*/ 1190625 w 1524000"/>
                <a:gd name="connsiteY30" fmla="*/ 497668 h 1346008"/>
                <a:gd name="connsiteX31" fmla="*/ 1100138 w 1524000"/>
                <a:gd name="connsiteY31" fmla="*/ 364304 h 1346008"/>
                <a:gd name="connsiteX32" fmla="*/ 1028700 w 1524000"/>
                <a:gd name="connsiteY32" fmla="*/ 271428 h 1346008"/>
                <a:gd name="connsiteX33" fmla="*/ 969169 w 1524000"/>
                <a:gd name="connsiteY33" fmla="*/ 202393 h 1346008"/>
                <a:gd name="connsiteX34" fmla="*/ 912020 w 1524000"/>
                <a:gd name="connsiteY34" fmla="*/ 135704 h 1346008"/>
                <a:gd name="connsiteX35" fmla="*/ 847725 w 1524000"/>
                <a:gd name="connsiteY35" fmla="*/ 71424 h 1346008"/>
                <a:gd name="connsiteX36" fmla="*/ 766763 w 1524000"/>
                <a:gd name="connsiteY36" fmla="*/ 0 h 1346008"/>
                <a:gd name="connsiteX0" fmla="*/ 766763 w 1524000"/>
                <a:gd name="connsiteY0" fmla="*/ 0 h 1345399"/>
                <a:gd name="connsiteX1" fmla="*/ 659606 w 1524000"/>
                <a:gd name="connsiteY1" fmla="*/ 92877 h 1345399"/>
                <a:gd name="connsiteX2" fmla="*/ 542926 w 1524000"/>
                <a:gd name="connsiteY2" fmla="*/ 226213 h 1345399"/>
                <a:gd name="connsiteX3" fmla="*/ 454819 w 1524000"/>
                <a:gd name="connsiteY3" fmla="*/ 338175 h 1345399"/>
                <a:gd name="connsiteX4" fmla="*/ 369094 w 1524000"/>
                <a:gd name="connsiteY4" fmla="*/ 452453 h 1345399"/>
                <a:gd name="connsiteX5" fmla="*/ 300038 w 1524000"/>
                <a:gd name="connsiteY5" fmla="*/ 550112 h 1345399"/>
                <a:gd name="connsiteX6" fmla="*/ 214313 w 1524000"/>
                <a:gd name="connsiteY6" fmla="*/ 690543 h 1345399"/>
                <a:gd name="connsiteX7" fmla="*/ 161926 w 1524000"/>
                <a:gd name="connsiteY7" fmla="*/ 811993 h 1345399"/>
                <a:gd name="connsiteX8" fmla="*/ 92869 w 1524000"/>
                <a:gd name="connsiteY8" fmla="*/ 952494 h 1345399"/>
                <a:gd name="connsiteX9" fmla="*/ 59531 w 1524000"/>
                <a:gd name="connsiteY9" fmla="*/ 1052528 h 1345399"/>
                <a:gd name="connsiteX10" fmla="*/ 14287 w 1524000"/>
                <a:gd name="connsiteY10" fmla="*/ 1181086 h 1345399"/>
                <a:gd name="connsiteX11" fmla="*/ 0 w 1524000"/>
                <a:gd name="connsiteY11" fmla="*/ 1238236 h 1345399"/>
                <a:gd name="connsiteX12" fmla="*/ 102394 w 1524000"/>
                <a:gd name="connsiteY12" fmla="*/ 1252581 h 1345399"/>
                <a:gd name="connsiteX13" fmla="*/ 157162 w 1524000"/>
                <a:gd name="connsiteY13" fmla="*/ 1269228 h 1345399"/>
                <a:gd name="connsiteX14" fmla="*/ 250031 w 1524000"/>
                <a:gd name="connsiteY14" fmla="*/ 1288292 h 1345399"/>
                <a:gd name="connsiteX15" fmla="*/ 442913 w 1524000"/>
                <a:gd name="connsiteY15" fmla="*/ 1319278 h 1345399"/>
                <a:gd name="connsiteX16" fmla="*/ 690563 w 1524000"/>
                <a:gd name="connsiteY16" fmla="*/ 1340652 h 1345399"/>
                <a:gd name="connsiteX17" fmla="*/ 776288 w 1524000"/>
                <a:gd name="connsiteY17" fmla="*/ 1345399 h 1345399"/>
                <a:gd name="connsiteX18" fmla="*/ 826922 w 1524000"/>
                <a:gd name="connsiteY18" fmla="*/ 1338178 h 1345399"/>
                <a:gd name="connsiteX19" fmla="*/ 861920 w 1524000"/>
                <a:gd name="connsiteY19" fmla="*/ 1338567 h 1345399"/>
                <a:gd name="connsiteX20" fmla="*/ 959644 w 1524000"/>
                <a:gd name="connsiteY20" fmla="*/ 1331149 h 1345399"/>
                <a:gd name="connsiteX21" fmla="*/ 1128712 w 1524000"/>
                <a:gd name="connsiteY21" fmla="*/ 1314479 h 1345399"/>
                <a:gd name="connsiteX22" fmla="*/ 1340643 w 1524000"/>
                <a:gd name="connsiteY22" fmla="*/ 1281099 h 1345399"/>
                <a:gd name="connsiteX23" fmla="*/ 1440657 w 1524000"/>
                <a:gd name="connsiteY23" fmla="*/ 1257308 h 1345399"/>
                <a:gd name="connsiteX24" fmla="*/ 1524000 w 1524000"/>
                <a:gd name="connsiteY24" fmla="*/ 1233503 h 1345399"/>
                <a:gd name="connsiteX25" fmla="*/ 1512093 w 1524000"/>
                <a:gd name="connsiteY25" fmla="*/ 1173935 h 1345399"/>
                <a:gd name="connsiteX26" fmla="*/ 1476375 w 1524000"/>
                <a:gd name="connsiteY26" fmla="*/ 1064427 h 1345399"/>
                <a:gd name="connsiteX27" fmla="*/ 1421606 w 1524000"/>
                <a:gd name="connsiteY27" fmla="*/ 926300 h 1345399"/>
                <a:gd name="connsiteX28" fmla="*/ 1364456 w 1524000"/>
                <a:gd name="connsiteY28" fmla="*/ 792943 h 1345399"/>
                <a:gd name="connsiteX29" fmla="*/ 1273969 w 1524000"/>
                <a:gd name="connsiteY29" fmla="*/ 628650 h 1345399"/>
                <a:gd name="connsiteX30" fmla="*/ 1190625 w 1524000"/>
                <a:gd name="connsiteY30" fmla="*/ 497668 h 1345399"/>
                <a:gd name="connsiteX31" fmla="*/ 1100138 w 1524000"/>
                <a:gd name="connsiteY31" fmla="*/ 364304 h 1345399"/>
                <a:gd name="connsiteX32" fmla="*/ 1028700 w 1524000"/>
                <a:gd name="connsiteY32" fmla="*/ 271428 h 1345399"/>
                <a:gd name="connsiteX33" fmla="*/ 969169 w 1524000"/>
                <a:gd name="connsiteY33" fmla="*/ 202393 h 1345399"/>
                <a:gd name="connsiteX34" fmla="*/ 912020 w 1524000"/>
                <a:gd name="connsiteY34" fmla="*/ 135704 h 1345399"/>
                <a:gd name="connsiteX35" fmla="*/ 847725 w 1524000"/>
                <a:gd name="connsiteY35" fmla="*/ 71424 h 1345399"/>
                <a:gd name="connsiteX36" fmla="*/ 766763 w 1524000"/>
                <a:gd name="connsiteY36" fmla="*/ 0 h 1345399"/>
                <a:gd name="connsiteX0" fmla="*/ 766763 w 1524000"/>
                <a:gd name="connsiteY0" fmla="*/ 0 h 1347773"/>
                <a:gd name="connsiteX1" fmla="*/ 659606 w 1524000"/>
                <a:gd name="connsiteY1" fmla="*/ 92877 h 1347773"/>
                <a:gd name="connsiteX2" fmla="*/ 542926 w 1524000"/>
                <a:gd name="connsiteY2" fmla="*/ 226213 h 1347773"/>
                <a:gd name="connsiteX3" fmla="*/ 454819 w 1524000"/>
                <a:gd name="connsiteY3" fmla="*/ 338175 h 1347773"/>
                <a:gd name="connsiteX4" fmla="*/ 369094 w 1524000"/>
                <a:gd name="connsiteY4" fmla="*/ 452453 h 1347773"/>
                <a:gd name="connsiteX5" fmla="*/ 300038 w 1524000"/>
                <a:gd name="connsiteY5" fmla="*/ 550112 h 1347773"/>
                <a:gd name="connsiteX6" fmla="*/ 214313 w 1524000"/>
                <a:gd name="connsiteY6" fmla="*/ 690543 h 1347773"/>
                <a:gd name="connsiteX7" fmla="*/ 161926 w 1524000"/>
                <a:gd name="connsiteY7" fmla="*/ 811993 h 1347773"/>
                <a:gd name="connsiteX8" fmla="*/ 92869 w 1524000"/>
                <a:gd name="connsiteY8" fmla="*/ 952494 h 1347773"/>
                <a:gd name="connsiteX9" fmla="*/ 59531 w 1524000"/>
                <a:gd name="connsiteY9" fmla="*/ 1052528 h 1347773"/>
                <a:gd name="connsiteX10" fmla="*/ 14287 w 1524000"/>
                <a:gd name="connsiteY10" fmla="*/ 1181086 h 1347773"/>
                <a:gd name="connsiteX11" fmla="*/ 0 w 1524000"/>
                <a:gd name="connsiteY11" fmla="*/ 1238236 h 1347773"/>
                <a:gd name="connsiteX12" fmla="*/ 102394 w 1524000"/>
                <a:gd name="connsiteY12" fmla="*/ 1252581 h 1347773"/>
                <a:gd name="connsiteX13" fmla="*/ 157162 w 1524000"/>
                <a:gd name="connsiteY13" fmla="*/ 1269228 h 1347773"/>
                <a:gd name="connsiteX14" fmla="*/ 250031 w 1524000"/>
                <a:gd name="connsiteY14" fmla="*/ 1288292 h 1347773"/>
                <a:gd name="connsiteX15" fmla="*/ 442913 w 1524000"/>
                <a:gd name="connsiteY15" fmla="*/ 1319278 h 1347773"/>
                <a:gd name="connsiteX16" fmla="*/ 690563 w 1524000"/>
                <a:gd name="connsiteY16" fmla="*/ 1340652 h 1347773"/>
                <a:gd name="connsiteX17" fmla="*/ 764382 w 1524000"/>
                <a:gd name="connsiteY17" fmla="*/ 1347773 h 1347773"/>
                <a:gd name="connsiteX18" fmla="*/ 826922 w 1524000"/>
                <a:gd name="connsiteY18" fmla="*/ 1338178 h 1347773"/>
                <a:gd name="connsiteX19" fmla="*/ 861920 w 1524000"/>
                <a:gd name="connsiteY19" fmla="*/ 1338567 h 1347773"/>
                <a:gd name="connsiteX20" fmla="*/ 959644 w 1524000"/>
                <a:gd name="connsiteY20" fmla="*/ 1331149 h 1347773"/>
                <a:gd name="connsiteX21" fmla="*/ 1128712 w 1524000"/>
                <a:gd name="connsiteY21" fmla="*/ 1314479 h 1347773"/>
                <a:gd name="connsiteX22" fmla="*/ 1340643 w 1524000"/>
                <a:gd name="connsiteY22" fmla="*/ 1281099 h 1347773"/>
                <a:gd name="connsiteX23" fmla="*/ 1440657 w 1524000"/>
                <a:gd name="connsiteY23" fmla="*/ 1257308 h 1347773"/>
                <a:gd name="connsiteX24" fmla="*/ 1524000 w 1524000"/>
                <a:gd name="connsiteY24" fmla="*/ 1233503 h 1347773"/>
                <a:gd name="connsiteX25" fmla="*/ 1512093 w 1524000"/>
                <a:gd name="connsiteY25" fmla="*/ 1173935 h 1347773"/>
                <a:gd name="connsiteX26" fmla="*/ 1476375 w 1524000"/>
                <a:gd name="connsiteY26" fmla="*/ 1064427 h 1347773"/>
                <a:gd name="connsiteX27" fmla="*/ 1421606 w 1524000"/>
                <a:gd name="connsiteY27" fmla="*/ 926300 h 1347773"/>
                <a:gd name="connsiteX28" fmla="*/ 1364456 w 1524000"/>
                <a:gd name="connsiteY28" fmla="*/ 792943 h 1347773"/>
                <a:gd name="connsiteX29" fmla="*/ 1273969 w 1524000"/>
                <a:gd name="connsiteY29" fmla="*/ 628650 h 1347773"/>
                <a:gd name="connsiteX30" fmla="*/ 1190625 w 1524000"/>
                <a:gd name="connsiteY30" fmla="*/ 497668 h 1347773"/>
                <a:gd name="connsiteX31" fmla="*/ 1100138 w 1524000"/>
                <a:gd name="connsiteY31" fmla="*/ 364304 h 1347773"/>
                <a:gd name="connsiteX32" fmla="*/ 1028700 w 1524000"/>
                <a:gd name="connsiteY32" fmla="*/ 271428 h 1347773"/>
                <a:gd name="connsiteX33" fmla="*/ 969169 w 1524000"/>
                <a:gd name="connsiteY33" fmla="*/ 202393 h 1347773"/>
                <a:gd name="connsiteX34" fmla="*/ 912020 w 1524000"/>
                <a:gd name="connsiteY34" fmla="*/ 135704 h 1347773"/>
                <a:gd name="connsiteX35" fmla="*/ 847725 w 1524000"/>
                <a:gd name="connsiteY35" fmla="*/ 71424 h 1347773"/>
                <a:gd name="connsiteX36" fmla="*/ 766763 w 1524000"/>
                <a:gd name="connsiteY36" fmla="*/ 0 h 1347773"/>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8236 h 1343024"/>
                <a:gd name="connsiteX12" fmla="*/ 102394 w 1524000"/>
                <a:gd name="connsiteY12" fmla="*/ 1252581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90563 w 1524000"/>
                <a:gd name="connsiteY16" fmla="*/ 1340652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8236 h 1343024"/>
                <a:gd name="connsiteX12" fmla="*/ 102394 w 1524000"/>
                <a:gd name="connsiteY12" fmla="*/ 1252581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76275 w 1524000"/>
                <a:gd name="connsiteY16" fmla="*/ 1338278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8236 h 1343024"/>
                <a:gd name="connsiteX12" fmla="*/ 102394 w 1524000"/>
                <a:gd name="connsiteY12" fmla="*/ 1252581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69131 w 1524000"/>
                <a:gd name="connsiteY16" fmla="*/ 1333531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8236 h 1343024"/>
                <a:gd name="connsiteX12" fmla="*/ 102394 w 1524000"/>
                <a:gd name="connsiteY12" fmla="*/ 1252581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69131 w 1524000"/>
                <a:gd name="connsiteY16" fmla="*/ 1333531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8236 h 1343024"/>
                <a:gd name="connsiteX12" fmla="*/ 102394 w 1524000"/>
                <a:gd name="connsiteY12" fmla="*/ 1252581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59606 w 1524000"/>
                <a:gd name="connsiteY16" fmla="*/ 1338279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8236 h 1343024"/>
                <a:gd name="connsiteX12" fmla="*/ 90488 w 1524000"/>
                <a:gd name="connsiteY12" fmla="*/ 1259703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59606 w 1524000"/>
                <a:gd name="connsiteY16" fmla="*/ 1338279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8236 h 1343024"/>
                <a:gd name="connsiteX12" fmla="*/ 90488 w 1524000"/>
                <a:gd name="connsiteY12" fmla="*/ 1259703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59606 w 1524000"/>
                <a:gd name="connsiteY16" fmla="*/ 1338279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8236 h 1343024"/>
                <a:gd name="connsiteX12" fmla="*/ 90488 w 1524000"/>
                <a:gd name="connsiteY12" fmla="*/ 1259703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59606 w 1524000"/>
                <a:gd name="connsiteY16" fmla="*/ 1338279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8236 h 1343024"/>
                <a:gd name="connsiteX12" fmla="*/ 90488 w 1524000"/>
                <a:gd name="connsiteY12" fmla="*/ 1259703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59606 w 1524000"/>
                <a:gd name="connsiteY16" fmla="*/ 1338279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1115 h 1343024"/>
                <a:gd name="connsiteX12" fmla="*/ 90488 w 1524000"/>
                <a:gd name="connsiteY12" fmla="*/ 1259703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59606 w 1524000"/>
                <a:gd name="connsiteY16" fmla="*/ 1338279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 name="connsiteX0" fmla="*/ 766763 w 1524000"/>
                <a:gd name="connsiteY0" fmla="*/ 0 h 1343024"/>
                <a:gd name="connsiteX1" fmla="*/ 659606 w 1524000"/>
                <a:gd name="connsiteY1" fmla="*/ 92877 h 1343024"/>
                <a:gd name="connsiteX2" fmla="*/ 542926 w 1524000"/>
                <a:gd name="connsiteY2" fmla="*/ 226213 h 1343024"/>
                <a:gd name="connsiteX3" fmla="*/ 454819 w 1524000"/>
                <a:gd name="connsiteY3" fmla="*/ 338175 h 1343024"/>
                <a:gd name="connsiteX4" fmla="*/ 369094 w 1524000"/>
                <a:gd name="connsiteY4" fmla="*/ 452453 h 1343024"/>
                <a:gd name="connsiteX5" fmla="*/ 300038 w 1524000"/>
                <a:gd name="connsiteY5" fmla="*/ 550112 h 1343024"/>
                <a:gd name="connsiteX6" fmla="*/ 214313 w 1524000"/>
                <a:gd name="connsiteY6" fmla="*/ 690543 h 1343024"/>
                <a:gd name="connsiteX7" fmla="*/ 161926 w 1524000"/>
                <a:gd name="connsiteY7" fmla="*/ 811993 h 1343024"/>
                <a:gd name="connsiteX8" fmla="*/ 92869 w 1524000"/>
                <a:gd name="connsiteY8" fmla="*/ 952494 h 1343024"/>
                <a:gd name="connsiteX9" fmla="*/ 59531 w 1524000"/>
                <a:gd name="connsiteY9" fmla="*/ 1052528 h 1343024"/>
                <a:gd name="connsiteX10" fmla="*/ 14287 w 1524000"/>
                <a:gd name="connsiteY10" fmla="*/ 1181086 h 1343024"/>
                <a:gd name="connsiteX11" fmla="*/ 0 w 1524000"/>
                <a:gd name="connsiteY11" fmla="*/ 1231115 h 1343024"/>
                <a:gd name="connsiteX12" fmla="*/ 80963 w 1524000"/>
                <a:gd name="connsiteY12" fmla="*/ 1252581 h 1343024"/>
                <a:gd name="connsiteX13" fmla="*/ 157162 w 1524000"/>
                <a:gd name="connsiteY13" fmla="*/ 1269228 h 1343024"/>
                <a:gd name="connsiteX14" fmla="*/ 250031 w 1524000"/>
                <a:gd name="connsiteY14" fmla="*/ 1288292 h 1343024"/>
                <a:gd name="connsiteX15" fmla="*/ 442913 w 1524000"/>
                <a:gd name="connsiteY15" fmla="*/ 1319278 h 1343024"/>
                <a:gd name="connsiteX16" fmla="*/ 659606 w 1524000"/>
                <a:gd name="connsiteY16" fmla="*/ 1338279 h 1343024"/>
                <a:gd name="connsiteX17" fmla="*/ 764382 w 1524000"/>
                <a:gd name="connsiteY17" fmla="*/ 1343024 h 1343024"/>
                <a:gd name="connsiteX18" fmla="*/ 826922 w 1524000"/>
                <a:gd name="connsiteY18" fmla="*/ 1338178 h 1343024"/>
                <a:gd name="connsiteX19" fmla="*/ 861920 w 1524000"/>
                <a:gd name="connsiteY19" fmla="*/ 1338567 h 1343024"/>
                <a:gd name="connsiteX20" fmla="*/ 959644 w 1524000"/>
                <a:gd name="connsiteY20" fmla="*/ 1331149 h 1343024"/>
                <a:gd name="connsiteX21" fmla="*/ 1128712 w 1524000"/>
                <a:gd name="connsiteY21" fmla="*/ 1314479 h 1343024"/>
                <a:gd name="connsiteX22" fmla="*/ 1340643 w 1524000"/>
                <a:gd name="connsiteY22" fmla="*/ 1281099 h 1343024"/>
                <a:gd name="connsiteX23" fmla="*/ 1440657 w 1524000"/>
                <a:gd name="connsiteY23" fmla="*/ 1257308 h 1343024"/>
                <a:gd name="connsiteX24" fmla="*/ 1524000 w 1524000"/>
                <a:gd name="connsiteY24" fmla="*/ 1233503 h 1343024"/>
                <a:gd name="connsiteX25" fmla="*/ 1512093 w 1524000"/>
                <a:gd name="connsiteY25" fmla="*/ 1173935 h 1343024"/>
                <a:gd name="connsiteX26" fmla="*/ 1476375 w 1524000"/>
                <a:gd name="connsiteY26" fmla="*/ 1064427 h 1343024"/>
                <a:gd name="connsiteX27" fmla="*/ 1421606 w 1524000"/>
                <a:gd name="connsiteY27" fmla="*/ 926300 h 1343024"/>
                <a:gd name="connsiteX28" fmla="*/ 1364456 w 1524000"/>
                <a:gd name="connsiteY28" fmla="*/ 792943 h 1343024"/>
                <a:gd name="connsiteX29" fmla="*/ 1273969 w 1524000"/>
                <a:gd name="connsiteY29" fmla="*/ 628650 h 1343024"/>
                <a:gd name="connsiteX30" fmla="*/ 1190625 w 1524000"/>
                <a:gd name="connsiteY30" fmla="*/ 497668 h 1343024"/>
                <a:gd name="connsiteX31" fmla="*/ 1100138 w 1524000"/>
                <a:gd name="connsiteY31" fmla="*/ 364304 h 1343024"/>
                <a:gd name="connsiteX32" fmla="*/ 1028700 w 1524000"/>
                <a:gd name="connsiteY32" fmla="*/ 271428 h 1343024"/>
                <a:gd name="connsiteX33" fmla="*/ 969169 w 1524000"/>
                <a:gd name="connsiteY33" fmla="*/ 202393 h 1343024"/>
                <a:gd name="connsiteX34" fmla="*/ 912020 w 1524000"/>
                <a:gd name="connsiteY34" fmla="*/ 135704 h 1343024"/>
                <a:gd name="connsiteX35" fmla="*/ 847725 w 1524000"/>
                <a:gd name="connsiteY35" fmla="*/ 71424 h 1343024"/>
                <a:gd name="connsiteX36" fmla="*/ 766763 w 1524000"/>
                <a:gd name="connsiteY36" fmla="*/ 0 h 13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24000" h="1343024">
                  <a:moveTo>
                    <a:pt x="766763" y="0"/>
                  </a:moveTo>
                  <a:lnTo>
                    <a:pt x="659606" y="92877"/>
                  </a:lnTo>
                  <a:lnTo>
                    <a:pt x="542926" y="226213"/>
                  </a:lnTo>
                  <a:lnTo>
                    <a:pt x="454819" y="338175"/>
                  </a:lnTo>
                  <a:lnTo>
                    <a:pt x="369094" y="452453"/>
                  </a:lnTo>
                  <a:lnTo>
                    <a:pt x="300038" y="550112"/>
                  </a:lnTo>
                  <a:lnTo>
                    <a:pt x="214313" y="690543"/>
                  </a:lnTo>
                  <a:lnTo>
                    <a:pt x="161926" y="811993"/>
                  </a:lnTo>
                  <a:lnTo>
                    <a:pt x="92869" y="952494"/>
                  </a:lnTo>
                  <a:lnTo>
                    <a:pt x="59531" y="1052528"/>
                  </a:lnTo>
                  <a:lnTo>
                    <a:pt x="14287" y="1181086"/>
                  </a:lnTo>
                  <a:lnTo>
                    <a:pt x="0" y="1231115"/>
                  </a:lnTo>
                  <a:lnTo>
                    <a:pt x="80963" y="1252581"/>
                  </a:lnTo>
                  <a:cubicBezTo>
                    <a:pt x="106196" y="1258019"/>
                    <a:pt x="145300" y="1269228"/>
                    <a:pt x="157162" y="1269228"/>
                  </a:cubicBezTo>
                  <a:lnTo>
                    <a:pt x="250031" y="1288292"/>
                  </a:lnTo>
                  <a:lnTo>
                    <a:pt x="442913" y="1319278"/>
                  </a:lnTo>
                  <a:lnTo>
                    <a:pt x="659606" y="1338279"/>
                  </a:lnTo>
                  <a:lnTo>
                    <a:pt x="764382" y="1343024"/>
                  </a:lnTo>
                  <a:cubicBezTo>
                    <a:pt x="769354" y="1340610"/>
                    <a:pt x="821950" y="1340592"/>
                    <a:pt x="826922" y="1338178"/>
                  </a:cubicBezTo>
                  <a:cubicBezTo>
                    <a:pt x="833032" y="1338308"/>
                    <a:pt x="855810" y="1338437"/>
                    <a:pt x="861920" y="1338567"/>
                  </a:cubicBezTo>
                  <a:lnTo>
                    <a:pt x="959644" y="1331149"/>
                  </a:lnTo>
                  <a:lnTo>
                    <a:pt x="1128712" y="1314479"/>
                  </a:lnTo>
                  <a:lnTo>
                    <a:pt x="1340643" y="1281099"/>
                  </a:lnTo>
                  <a:cubicBezTo>
                    <a:pt x="1392634" y="1271571"/>
                    <a:pt x="1412876" y="1263656"/>
                    <a:pt x="1440657" y="1257308"/>
                  </a:cubicBezTo>
                  <a:lnTo>
                    <a:pt x="1524000" y="1233503"/>
                  </a:lnTo>
                  <a:lnTo>
                    <a:pt x="1512093" y="1173935"/>
                  </a:lnTo>
                  <a:lnTo>
                    <a:pt x="1476375" y="1064427"/>
                  </a:lnTo>
                  <a:lnTo>
                    <a:pt x="1421606" y="926300"/>
                  </a:lnTo>
                  <a:lnTo>
                    <a:pt x="1364456" y="792943"/>
                  </a:lnTo>
                  <a:lnTo>
                    <a:pt x="1273969" y="628650"/>
                  </a:lnTo>
                  <a:lnTo>
                    <a:pt x="1190625" y="497668"/>
                  </a:lnTo>
                  <a:lnTo>
                    <a:pt x="1100138" y="364304"/>
                  </a:lnTo>
                  <a:lnTo>
                    <a:pt x="1028700" y="271428"/>
                  </a:lnTo>
                  <a:lnTo>
                    <a:pt x="969169" y="202393"/>
                  </a:lnTo>
                  <a:lnTo>
                    <a:pt x="912020" y="135704"/>
                  </a:lnTo>
                  <a:lnTo>
                    <a:pt x="847725" y="71424"/>
                  </a:lnTo>
                  <a:lnTo>
                    <a:pt x="766763" y="0"/>
                  </a:ln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6" name="フリーフォーム 15"/>
            <p:cNvSpPr/>
            <p:nvPr/>
          </p:nvSpPr>
          <p:spPr>
            <a:xfrm rot="17927017">
              <a:off x="13763748" y="5863227"/>
              <a:ext cx="2593977" cy="1958987"/>
            </a:xfrm>
            <a:custGeom>
              <a:avLst/>
              <a:gdLst>
                <a:gd name="connsiteX0" fmla="*/ 2603500 w 2603500"/>
                <a:gd name="connsiteY0" fmla="*/ 107950 h 1955800"/>
                <a:gd name="connsiteX1" fmla="*/ 2451100 w 2603500"/>
                <a:gd name="connsiteY1" fmla="*/ 73025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3481 w 2603500"/>
                <a:gd name="connsiteY1" fmla="*/ 61119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8244 w 2603500"/>
                <a:gd name="connsiteY1" fmla="*/ 65881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8244 w 2603500"/>
                <a:gd name="connsiteY1" fmla="*/ 68263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8244 w 2603500"/>
                <a:gd name="connsiteY1" fmla="*/ 68263 h 1955800"/>
                <a:gd name="connsiteX2" fmla="*/ 2266950 w 2603500"/>
                <a:gd name="connsiteY2" fmla="*/ 28575 h 1955800"/>
                <a:gd name="connsiteX3" fmla="*/ 2059782 w 2603500"/>
                <a:gd name="connsiteY3" fmla="*/ 5556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8890 h 1956740"/>
                <a:gd name="connsiteX1" fmla="*/ 2458244 w 2603500"/>
                <a:gd name="connsiteY1" fmla="*/ 69203 h 1956740"/>
                <a:gd name="connsiteX2" fmla="*/ 2266950 w 2603500"/>
                <a:gd name="connsiteY2" fmla="*/ 29515 h 1956740"/>
                <a:gd name="connsiteX3" fmla="*/ 2059782 w 2603500"/>
                <a:gd name="connsiteY3" fmla="*/ 6496 h 1956740"/>
                <a:gd name="connsiteX4" fmla="*/ 1857375 w 2603500"/>
                <a:gd name="connsiteY4" fmla="*/ 146 h 1956740"/>
                <a:gd name="connsiteX5" fmla="*/ 1635125 w 2603500"/>
                <a:gd name="connsiteY5" fmla="*/ 940 h 1956740"/>
                <a:gd name="connsiteX6" fmla="*/ 1470025 w 2603500"/>
                <a:gd name="connsiteY6" fmla="*/ 26340 h 1956740"/>
                <a:gd name="connsiteX7" fmla="*/ 1314450 w 2603500"/>
                <a:gd name="connsiteY7" fmla="*/ 51740 h 1956740"/>
                <a:gd name="connsiteX8" fmla="*/ 1038225 w 2603500"/>
                <a:gd name="connsiteY8" fmla="*/ 115240 h 1956740"/>
                <a:gd name="connsiteX9" fmla="*/ 904875 w 2603500"/>
                <a:gd name="connsiteY9" fmla="*/ 159690 h 1956740"/>
                <a:gd name="connsiteX10" fmla="*/ 749300 w 2603500"/>
                <a:gd name="connsiteY10" fmla="*/ 220015 h 1956740"/>
                <a:gd name="connsiteX11" fmla="*/ 660400 w 2603500"/>
                <a:gd name="connsiteY11" fmla="*/ 264465 h 1956740"/>
                <a:gd name="connsiteX12" fmla="*/ 457200 w 2603500"/>
                <a:gd name="connsiteY12" fmla="*/ 378765 h 1956740"/>
                <a:gd name="connsiteX13" fmla="*/ 323850 w 2603500"/>
                <a:gd name="connsiteY13" fmla="*/ 451790 h 1956740"/>
                <a:gd name="connsiteX14" fmla="*/ 311150 w 2603500"/>
                <a:gd name="connsiteY14" fmla="*/ 470840 h 1956740"/>
                <a:gd name="connsiteX15" fmla="*/ 212725 w 2603500"/>
                <a:gd name="connsiteY15" fmla="*/ 534340 h 1956740"/>
                <a:gd name="connsiteX16" fmla="*/ 101600 w 2603500"/>
                <a:gd name="connsiteY16" fmla="*/ 639115 h 1956740"/>
                <a:gd name="connsiteX17" fmla="*/ 0 w 2603500"/>
                <a:gd name="connsiteY17" fmla="*/ 708965 h 1956740"/>
                <a:gd name="connsiteX18" fmla="*/ 76200 w 2603500"/>
                <a:gd name="connsiteY18" fmla="*/ 772465 h 1956740"/>
                <a:gd name="connsiteX19" fmla="*/ 168275 w 2603500"/>
                <a:gd name="connsiteY19" fmla="*/ 870890 h 1956740"/>
                <a:gd name="connsiteX20" fmla="*/ 250825 w 2603500"/>
                <a:gd name="connsiteY20" fmla="*/ 985190 h 1956740"/>
                <a:gd name="connsiteX21" fmla="*/ 285750 w 2603500"/>
                <a:gd name="connsiteY21" fmla="*/ 1007415 h 1956740"/>
                <a:gd name="connsiteX22" fmla="*/ 406400 w 2603500"/>
                <a:gd name="connsiteY22" fmla="*/ 1162990 h 1956740"/>
                <a:gd name="connsiteX23" fmla="*/ 508000 w 2603500"/>
                <a:gd name="connsiteY23" fmla="*/ 1328090 h 1956740"/>
                <a:gd name="connsiteX24" fmla="*/ 590550 w 2603500"/>
                <a:gd name="connsiteY24" fmla="*/ 1499540 h 1956740"/>
                <a:gd name="connsiteX25" fmla="*/ 650875 w 2603500"/>
                <a:gd name="connsiteY25" fmla="*/ 1620190 h 1956740"/>
                <a:gd name="connsiteX26" fmla="*/ 714375 w 2603500"/>
                <a:gd name="connsiteY26" fmla="*/ 1737665 h 1956740"/>
                <a:gd name="connsiteX27" fmla="*/ 752475 w 2603500"/>
                <a:gd name="connsiteY27" fmla="*/ 1883715 h 1956740"/>
                <a:gd name="connsiteX28" fmla="*/ 768350 w 2603500"/>
                <a:gd name="connsiteY28" fmla="*/ 1956740 h 1956740"/>
                <a:gd name="connsiteX29" fmla="*/ 962025 w 2603500"/>
                <a:gd name="connsiteY29" fmla="*/ 1893240 h 1956740"/>
                <a:gd name="connsiteX30" fmla="*/ 1133475 w 2603500"/>
                <a:gd name="connsiteY30" fmla="*/ 1826565 h 1956740"/>
                <a:gd name="connsiteX31" fmla="*/ 1311275 w 2603500"/>
                <a:gd name="connsiteY31" fmla="*/ 1734490 h 1956740"/>
                <a:gd name="connsiteX32" fmla="*/ 1444625 w 2603500"/>
                <a:gd name="connsiteY32" fmla="*/ 1648765 h 1956740"/>
                <a:gd name="connsiteX33" fmla="*/ 1555750 w 2603500"/>
                <a:gd name="connsiteY33" fmla="*/ 1578915 h 1956740"/>
                <a:gd name="connsiteX34" fmla="*/ 1717675 w 2603500"/>
                <a:gd name="connsiteY34" fmla="*/ 1461440 h 1956740"/>
                <a:gd name="connsiteX35" fmla="*/ 1835150 w 2603500"/>
                <a:gd name="connsiteY35" fmla="*/ 1343965 h 1956740"/>
                <a:gd name="connsiteX36" fmla="*/ 1968500 w 2603500"/>
                <a:gd name="connsiteY36" fmla="*/ 1223315 h 1956740"/>
                <a:gd name="connsiteX37" fmla="*/ 2105025 w 2603500"/>
                <a:gd name="connsiteY37" fmla="*/ 1070915 h 1956740"/>
                <a:gd name="connsiteX38" fmla="*/ 2209800 w 2603500"/>
                <a:gd name="connsiteY38" fmla="*/ 937565 h 1956740"/>
                <a:gd name="connsiteX39" fmla="*/ 2330450 w 2603500"/>
                <a:gd name="connsiteY39" fmla="*/ 762940 h 1956740"/>
                <a:gd name="connsiteX40" fmla="*/ 2393950 w 2603500"/>
                <a:gd name="connsiteY40" fmla="*/ 620065 h 1956740"/>
                <a:gd name="connsiteX41" fmla="*/ 2441575 w 2603500"/>
                <a:gd name="connsiteY41" fmla="*/ 534340 h 1956740"/>
                <a:gd name="connsiteX42" fmla="*/ 2501900 w 2603500"/>
                <a:gd name="connsiteY42" fmla="*/ 394640 h 1956740"/>
                <a:gd name="connsiteX43" fmla="*/ 2552700 w 2603500"/>
                <a:gd name="connsiteY43" fmla="*/ 280340 h 1956740"/>
                <a:gd name="connsiteX44" fmla="*/ 2603500 w 2603500"/>
                <a:gd name="connsiteY44" fmla="*/ 108890 h 1956740"/>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314450 w 2603500"/>
                <a:gd name="connsiteY7" fmla="*/ 51606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314450 w 2603500"/>
                <a:gd name="connsiteY7" fmla="*/ 51606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47750 w 2603500"/>
                <a:gd name="connsiteY8" fmla="*/ 122250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47750 w 2603500"/>
                <a:gd name="connsiteY8" fmla="*/ 122250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45369 w 2603500"/>
                <a:gd name="connsiteY8" fmla="*/ 107963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57275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57275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57275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4681 w 2603500"/>
                <a:gd name="connsiteY11" fmla="*/ 292906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2299 w 2603500"/>
                <a:gd name="connsiteY11" fmla="*/ 281000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57200 w 2603500"/>
                <a:gd name="connsiteY12" fmla="*/ 378631 h 1956606"/>
                <a:gd name="connsiteX13" fmla="*/ 385763 w 2603500"/>
                <a:gd name="connsiteY13" fmla="*/ 423081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95300 w 2603500"/>
                <a:gd name="connsiteY12" fmla="*/ 364344 h 1956606"/>
                <a:gd name="connsiteX13" fmla="*/ 385763 w 2603500"/>
                <a:gd name="connsiteY13" fmla="*/ 423081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85763 w 2603500"/>
                <a:gd name="connsiteY13" fmla="*/ 423081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85763 w 2603500"/>
                <a:gd name="connsiteY13" fmla="*/ 423081 h 1956606"/>
                <a:gd name="connsiteX14" fmla="*/ 311150 w 2603500"/>
                <a:gd name="connsiteY14" fmla="*/ 470706 h 1956606"/>
                <a:gd name="connsiteX15" fmla="*/ 219869 w 2603500"/>
                <a:gd name="connsiteY15" fmla="*/ 543731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85763 w 2603500"/>
                <a:gd name="connsiteY13" fmla="*/ 423081 h 1956606"/>
                <a:gd name="connsiteX14" fmla="*/ 311150 w 2603500"/>
                <a:gd name="connsiteY14" fmla="*/ 475469 h 1956606"/>
                <a:gd name="connsiteX15" fmla="*/ 219869 w 2603500"/>
                <a:gd name="connsiteY15" fmla="*/ 543731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311150 w 2603500"/>
                <a:gd name="connsiteY14" fmla="*/ 475469 h 1956606"/>
                <a:gd name="connsiteX15" fmla="*/ 219869 w 2603500"/>
                <a:gd name="connsiteY15" fmla="*/ 543731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311150 w 2603500"/>
                <a:gd name="connsiteY14" fmla="*/ 475469 h 1956606"/>
                <a:gd name="connsiteX15" fmla="*/ 198438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506425 h 1956606"/>
                <a:gd name="connsiteX15" fmla="*/ 198438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499281 h 1956606"/>
                <a:gd name="connsiteX15" fmla="*/ 198438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499281 h 1956606"/>
                <a:gd name="connsiteX15" fmla="*/ 207963 w 2603500"/>
                <a:gd name="connsiteY15" fmla="*/ 555637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499281 h 1956606"/>
                <a:gd name="connsiteX15" fmla="*/ 203200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591594 w 2591594"/>
                <a:gd name="connsiteY0" fmla="*/ 108756 h 1956606"/>
                <a:gd name="connsiteX1" fmla="*/ 2446338 w 2591594"/>
                <a:gd name="connsiteY1" fmla="*/ 69069 h 1956606"/>
                <a:gd name="connsiteX2" fmla="*/ 2255044 w 2591594"/>
                <a:gd name="connsiteY2" fmla="*/ 29381 h 1956606"/>
                <a:gd name="connsiteX3" fmla="*/ 2047876 w 2591594"/>
                <a:gd name="connsiteY3" fmla="*/ 6362 h 1956606"/>
                <a:gd name="connsiteX4" fmla="*/ 1845469 w 2591594"/>
                <a:gd name="connsiteY4" fmla="*/ 12 h 1956606"/>
                <a:gd name="connsiteX5" fmla="*/ 1623219 w 2591594"/>
                <a:gd name="connsiteY5" fmla="*/ 7950 h 1956606"/>
                <a:gd name="connsiteX6" fmla="*/ 1458119 w 2591594"/>
                <a:gd name="connsiteY6" fmla="*/ 26206 h 1956606"/>
                <a:gd name="connsiteX7" fmla="*/ 1281113 w 2591594"/>
                <a:gd name="connsiteY7" fmla="*/ 53988 h 1956606"/>
                <a:gd name="connsiteX8" fmla="*/ 1052513 w 2591594"/>
                <a:gd name="connsiteY8" fmla="*/ 110344 h 1956606"/>
                <a:gd name="connsiteX9" fmla="*/ 892969 w 2591594"/>
                <a:gd name="connsiteY9" fmla="*/ 166699 h 1956606"/>
                <a:gd name="connsiteX10" fmla="*/ 749300 w 2591594"/>
                <a:gd name="connsiteY10" fmla="*/ 227025 h 1956606"/>
                <a:gd name="connsiteX11" fmla="*/ 617537 w 2591594"/>
                <a:gd name="connsiteY11" fmla="*/ 288143 h 1956606"/>
                <a:gd name="connsiteX12" fmla="*/ 476250 w 2591594"/>
                <a:gd name="connsiteY12" fmla="*/ 364344 h 1956606"/>
                <a:gd name="connsiteX13" fmla="*/ 378619 w 2591594"/>
                <a:gd name="connsiteY13" fmla="*/ 423081 h 1956606"/>
                <a:gd name="connsiteX14" fmla="*/ 263525 w 2591594"/>
                <a:gd name="connsiteY14" fmla="*/ 499281 h 1956606"/>
                <a:gd name="connsiteX15" fmla="*/ 191294 w 2591594"/>
                <a:gd name="connsiteY15" fmla="*/ 553256 h 1956606"/>
                <a:gd name="connsiteX16" fmla="*/ 89694 w 2591594"/>
                <a:gd name="connsiteY16" fmla="*/ 638981 h 1956606"/>
                <a:gd name="connsiteX17" fmla="*/ 0 w 2591594"/>
                <a:gd name="connsiteY17" fmla="*/ 711212 h 1956606"/>
                <a:gd name="connsiteX18" fmla="*/ 64294 w 2591594"/>
                <a:gd name="connsiteY18" fmla="*/ 772331 h 1956606"/>
                <a:gd name="connsiteX19" fmla="*/ 156369 w 2591594"/>
                <a:gd name="connsiteY19" fmla="*/ 870756 h 1956606"/>
                <a:gd name="connsiteX20" fmla="*/ 238919 w 2591594"/>
                <a:gd name="connsiteY20" fmla="*/ 985056 h 1956606"/>
                <a:gd name="connsiteX21" fmla="*/ 273844 w 2591594"/>
                <a:gd name="connsiteY21" fmla="*/ 1007281 h 1956606"/>
                <a:gd name="connsiteX22" fmla="*/ 394494 w 2591594"/>
                <a:gd name="connsiteY22" fmla="*/ 1162856 h 1956606"/>
                <a:gd name="connsiteX23" fmla="*/ 496094 w 2591594"/>
                <a:gd name="connsiteY23" fmla="*/ 1327956 h 1956606"/>
                <a:gd name="connsiteX24" fmla="*/ 578644 w 2591594"/>
                <a:gd name="connsiteY24" fmla="*/ 1499406 h 1956606"/>
                <a:gd name="connsiteX25" fmla="*/ 638969 w 2591594"/>
                <a:gd name="connsiteY25" fmla="*/ 1620056 h 1956606"/>
                <a:gd name="connsiteX26" fmla="*/ 702469 w 2591594"/>
                <a:gd name="connsiteY26" fmla="*/ 1737531 h 1956606"/>
                <a:gd name="connsiteX27" fmla="*/ 740569 w 2591594"/>
                <a:gd name="connsiteY27" fmla="*/ 1883581 h 1956606"/>
                <a:gd name="connsiteX28" fmla="*/ 756444 w 2591594"/>
                <a:gd name="connsiteY28" fmla="*/ 1956606 h 1956606"/>
                <a:gd name="connsiteX29" fmla="*/ 950119 w 2591594"/>
                <a:gd name="connsiteY29" fmla="*/ 1893106 h 1956606"/>
                <a:gd name="connsiteX30" fmla="*/ 1121569 w 2591594"/>
                <a:gd name="connsiteY30" fmla="*/ 1826431 h 1956606"/>
                <a:gd name="connsiteX31" fmla="*/ 1299369 w 2591594"/>
                <a:gd name="connsiteY31" fmla="*/ 1734356 h 1956606"/>
                <a:gd name="connsiteX32" fmla="*/ 1432719 w 2591594"/>
                <a:gd name="connsiteY32" fmla="*/ 1648631 h 1956606"/>
                <a:gd name="connsiteX33" fmla="*/ 1543844 w 2591594"/>
                <a:gd name="connsiteY33" fmla="*/ 1578781 h 1956606"/>
                <a:gd name="connsiteX34" fmla="*/ 1705769 w 2591594"/>
                <a:gd name="connsiteY34" fmla="*/ 1461306 h 1956606"/>
                <a:gd name="connsiteX35" fmla="*/ 1823244 w 2591594"/>
                <a:gd name="connsiteY35" fmla="*/ 1343831 h 1956606"/>
                <a:gd name="connsiteX36" fmla="*/ 1956594 w 2591594"/>
                <a:gd name="connsiteY36" fmla="*/ 1223181 h 1956606"/>
                <a:gd name="connsiteX37" fmla="*/ 2093119 w 2591594"/>
                <a:gd name="connsiteY37" fmla="*/ 1070781 h 1956606"/>
                <a:gd name="connsiteX38" fmla="*/ 2197894 w 2591594"/>
                <a:gd name="connsiteY38" fmla="*/ 937431 h 1956606"/>
                <a:gd name="connsiteX39" fmla="*/ 2318544 w 2591594"/>
                <a:gd name="connsiteY39" fmla="*/ 762806 h 1956606"/>
                <a:gd name="connsiteX40" fmla="*/ 2382044 w 2591594"/>
                <a:gd name="connsiteY40" fmla="*/ 619931 h 1956606"/>
                <a:gd name="connsiteX41" fmla="*/ 2429669 w 2591594"/>
                <a:gd name="connsiteY41" fmla="*/ 534206 h 1956606"/>
                <a:gd name="connsiteX42" fmla="*/ 2489994 w 2591594"/>
                <a:gd name="connsiteY42" fmla="*/ 394506 h 1956606"/>
                <a:gd name="connsiteX43" fmla="*/ 2540794 w 2591594"/>
                <a:gd name="connsiteY43" fmla="*/ 280206 h 1956606"/>
                <a:gd name="connsiteX44" fmla="*/ 2591594 w 2591594"/>
                <a:gd name="connsiteY44" fmla="*/ 108756 h 1956606"/>
                <a:gd name="connsiteX0" fmla="*/ 2584451 w 2584451"/>
                <a:gd name="connsiteY0" fmla="*/ 108756 h 1956606"/>
                <a:gd name="connsiteX1" fmla="*/ 2439195 w 2584451"/>
                <a:gd name="connsiteY1" fmla="*/ 69069 h 1956606"/>
                <a:gd name="connsiteX2" fmla="*/ 2247901 w 2584451"/>
                <a:gd name="connsiteY2" fmla="*/ 29381 h 1956606"/>
                <a:gd name="connsiteX3" fmla="*/ 2040733 w 2584451"/>
                <a:gd name="connsiteY3" fmla="*/ 6362 h 1956606"/>
                <a:gd name="connsiteX4" fmla="*/ 1838326 w 2584451"/>
                <a:gd name="connsiteY4" fmla="*/ 12 h 1956606"/>
                <a:gd name="connsiteX5" fmla="*/ 1616076 w 2584451"/>
                <a:gd name="connsiteY5" fmla="*/ 7950 h 1956606"/>
                <a:gd name="connsiteX6" fmla="*/ 1450976 w 2584451"/>
                <a:gd name="connsiteY6" fmla="*/ 26206 h 1956606"/>
                <a:gd name="connsiteX7" fmla="*/ 1273970 w 2584451"/>
                <a:gd name="connsiteY7" fmla="*/ 53988 h 1956606"/>
                <a:gd name="connsiteX8" fmla="*/ 1045370 w 2584451"/>
                <a:gd name="connsiteY8" fmla="*/ 110344 h 1956606"/>
                <a:gd name="connsiteX9" fmla="*/ 885826 w 2584451"/>
                <a:gd name="connsiteY9" fmla="*/ 166699 h 1956606"/>
                <a:gd name="connsiteX10" fmla="*/ 742157 w 2584451"/>
                <a:gd name="connsiteY10" fmla="*/ 227025 h 1956606"/>
                <a:gd name="connsiteX11" fmla="*/ 610394 w 2584451"/>
                <a:gd name="connsiteY11" fmla="*/ 288143 h 1956606"/>
                <a:gd name="connsiteX12" fmla="*/ 469107 w 2584451"/>
                <a:gd name="connsiteY12" fmla="*/ 364344 h 1956606"/>
                <a:gd name="connsiteX13" fmla="*/ 371476 w 2584451"/>
                <a:gd name="connsiteY13" fmla="*/ 423081 h 1956606"/>
                <a:gd name="connsiteX14" fmla="*/ 256382 w 2584451"/>
                <a:gd name="connsiteY14" fmla="*/ 499281 h 1956606"/>
                <a:gd name="connsiteX15" fmla="*/ 184151 w 2584451"/>
                <a:gd name="connsiteY15" fmla="*/ 553256 h 1956606"/>
                <a:gd name="connsiteX16" fmla="*/ 82551 w 2584451"/>
                <a:gd name="connsiteY16" fmla="*/ 638981 h 1956606"/>
                <a:gd name="connsiteX17" fmla="*/ 0 w 2584451"/>
                <a:gd name="connsiteY17" fmla="*/ 720737 h 1956606"/>
                <a:gd name="connsiteX18" fmla="*/ 57151 w 2584451"/>
                <a:gd name="connsiteY18" fmla="*/ 772331 h 1956606"/>
                <a:gd name="connsiteX19" fmla="*/ 149226 w 2584451"/>
                <a:gd name="connsiteY19" fmla="*/ 870756 h 1956606"/>
                <a:gd name="connsiteX20" fmla="*/ 231776 w 2584451"/>
                <a:gd name="connsiteY20" fmla="*/ 985056 h 1956606"/>
                <a:gd name="connsiteX21" fmla="*/ 266701 w 2584451"/>
                <a:gd name="connsiteY21" fmla="*/ 1007281 h 1956606"/>
                <a:gd name="connsiteX22" fmla="*/ 387351 w 2584451"/>
                <a:gd name="connsiteY22" fmla="*/ 1162856 h 1956606"/>
                <a:gd name="connsiteX23" fmla="*/ 488951 w 2584451"/>
                <a:gd name="connsiteY23" fmla="*/ 1327956 h 1956606"/>
                <a:gd name="connsiteX24" fmla="*/ 571501 w 2584451"/>
                <a:gd name="connsiteY24" fmla="*/ 1499406 h 1956606"/>
                <a:gd name="connsiteX25" fmla="*/ 631826 w 2584451"/>
                <a:gd name="connsiteY25" fmla="*/ 1620056 h 1956606"/>
                <a:gd name="connsiteX26" fmla="*/ 695326 w 2584451"/>
                <a:gd name="connsiteY26" fmla="*/ 1737531 h 1956606"/>
                <a:gd name="connsiteX27" fmla="*/ 733426 w 2584451"/>
                <a:gd name="connsiteY27" fmla="*/ 1883581 h 1956606"/>
                <a:gd name="connsiteX28" fmla="*/ 749301 w 2584451"/>
                <a:gd name="connsiteY28" fmla="*/ 1956606 h 1956606"/>
                <a:gd name="connsiteX29" fmla="*/ 942976 w 2584451"/>
                <a:gd name="connsiteY29" fmla="*/ 1893106 h 1956606"/>
                <a:gd name="connsiteX30" fmla="*/ 1114426 w 2584451"/>
                <a:gd name="connsiteY30" fmla="*/ 1826431 h 1956606"/>
                <a:gd name="connsiteX31" fmla="*/ 1292226 w 2584451"/>
                <a:gd name="connsiteY31" fmla="*/ 1734356 h 1956606"/>
                <a:gd name="connsiteX32" fmla="*/ 1425576 w 2584451"/>
                <a:gd name="connsiteY32" fmla="*/ 1648631 h 1956606"/>
                <a:gd name="connsiteX33" fmla="*/ 1536701 w 2584451"/>
                <a:gd name="connsiteY33" fmla="*/ 1578781 h 1956606"/>
                <a:gd name="connsiteX34" fmla="*/ 1698626 w 2584451"/>
                <a:gd name="connsiteY34" fmla="*/ 1461306 h 1956606"/>
                <a:gd name="connsiteX35" fmla="*/ 1816101 w 2584451"/>
                <a:gd name="connsiteY35" fmla="*/ 1343831 h 1956606"/>
                <a:gd name="connsiteX36" fmla="*/ 1949451 w 2584451"/>
                <a:gd name="connsiteY36" fmla="*/ 1223181 h 1956606"/>
                <a:gd name="connsiteX37" fmla="*/ 2085976 w 2584451"/>
                <a:gd name="connsiteY37" fmla="*/ 1070781 h 1956606"/>
                <a:gd name="connsiteX38" fmla="*/ 2190751 w 2584451"/>
                <a:gd name="connsiteY38" fmla="*/ 937431 h 1956606"/>
                <a:gd name="connsiteX39" fmla="*/ 2311401 w 2584451"/>
                <a:gd name="connsiteY39" fmla="*/ 762806 h 1956606"/>
                <a:gd name="connsiteX40" fmla="*/ 2374901 w 2584451"/>
                <a:gd name="connsiteY40" fmla="*/ 619931 h 1956606"/>
                <a:gd name="connsiteX41" fmla="*/ 2422526 w 2584451"/>
                <a:gd name="connsiteY41" fmla="*/ 534206 h 1956606"/>
                <a:gd name="connsiteX42" fmla="*/ 2482851 w 2584451"/>
                <a:gd name="connsiteY42" fmla="*/ 394506 h 1956606"/>
                <a:gd name="connsiteX43" fmla="*/ 2533651 w 2584451"/>
                <a:gd name="connsiteY43" fmla="*/ 280206 h 1956606"/>
                <a:gd name="connsiteX44" fmla="*/ 2584451 w 2584451"/>
                <a:gd name="connsiteY44" fmla="*/ 108756 h 1956606"/>
                <a:gd name="connsiteX0" fmla="*/ 2584451 w 2584451"/>
                <a:gd name="connsiteY0" fmla="*/ 108756 h 1956606"/>
                <a:gd name="connsiteX1" fmla="*/ 2439195 w 2584451"/>
                <a:gd name="connsiteY1" fmla="*/ 69069 h 1956606"/>
                <a:gd name="connsiteX2" fmla="*/ 2247901 w 2584451"/>
                <a:gd name="connsiteY2" fmla="*/ 29381 h 1956606"/>
                <a:gd name="connsiteX3" fmla="*/ 2040733 w 2584451"/>
                <a:gd name="connsiteY3" fmla="*/ 6362 h 1956606"/>
                <a:gd name="connsiteX4" fmla="*/ 1838326 w 2584451"/>
                <a:gd name="connsiteY4" fmla="*/ 12 h 1956606"/>
                <a:gd name="connsiteX5" fmla="*/ 1616076 w 2584451"/>
                <a:gd name="connsiteY5" fmla="*/ 7950 h 1956606"/>
                <a:gd name="connsiteX6" fmla="*/ 1450976 w 2584451"/>
                <a:gd name="connsiteY6" fmla="*/ 26206 h 1956606"/>
                <a:gd name="connsiteX7" fmla="*/ 1273970 w 2584451"/>
                <a:gd name="connsiteY7" fmla="*/ 53988 h 1956606"/>
                <a:gd name="connsiteX8" fmla="*/ 1045370 w 2584451"/>
                <a:gd name="connsiteY8" fmla="*/ 110344 h 1956606"/>
                <a:gd name="connsiteX9" fmla="*/ 885826 w 2584451"/>
                <a:gd name="connsiteY9" fmla="*/ 166699 h 1956606"/>
                <a:gd name="connsiteX10" fmla="*/ 742157 w 2584451"/>
                <a:gd name="connsiteY10" fmla="*/ 227025 h 1956606"/>
                <a:gd name="connsiteX11" fmla="*/ 610394 w 2584451"/>
                <a:gd name="connsiteY11" fmla="*/ 288143 h 1956606"/>
                <a:gd name="connsiteX12" fmla="*/ 469107 w 2584451"/>
                <a:gd name="connsiteY12" fmla="*/ 364344 h 1956606"/>
                <a:gd name="connsiteX13" fmla="*/ 371476 w 2584451"/>
                <a:gd name="connsiteY13" fmla="*/ 423081 h 1956606"/>
                <a:gd name="connsiteX14" fmla="*/ 256382 w 2584451"/>
                <a:gd name="connsiteY14" fmla="*/ 499281 h 1956606"/>
                <a:gd name="connsiteX15" fmla="*/ 184151 w 2584451"/>
                <a:gd name="connsiteY15" fmla="*/ 553256 h 1956606"/>
                <a:gd name="connsiteX16" fmla="*/ 82551 w 2584451"/>
                <a:gd name="connsiteY16" fmla="*/ 638981 h 1956606"/>
                <a:gd name="connsiteX17" fmla="*/ 0 w 2584451"/>
                <a:gd name="connsiteY17" fmla="*/ 720737 h 1956606"/>
                <a:gd name="connsiteX18" fmla="*/ 57151 w 2584451"/>
                <a:gd name="connsiteY18" fmla="*/ 772331 h 1956606"/>
                <a:gd name="connsiteX19" fmla="*/ 149226 w 2584451"/>
                <a:gd name="connsiteY19" fmla="*/ 870756 h 1956606"/>
                <a:gd name="connsiteX20" fmla="*/ 231776 w 2584451"/>
                <a:gd name="connsiteY20" fmla="*/ 985056 h 1956606"/>
                <a:gd name="connsiteX21" fmla="*/ 266701 w 2584451"/>
                <a:gd name="connsiteY21" fmla="*/ 1007281 h 1956606"/>
                <a:gd name="connsiteX22" fmla="*/ 387351 w 2584451"/>
                <a:gd name="connsiteY22" fmla="*/ 1162856 h 1956606"/>
                <a:gd name="connsiteX23" fmla="*/ 488951 w 2584451"/>
                <a:gd name="connsiteY23" fmla="*/ 1327956 h 1956606"/>
                <a:gd name="connsiteX24" fmla="*/ 571501 w 2584451"/>
                <a:gd name="connsiteY24" fmla="*/ 1499406 h 1956606"/>
                <a:gd name="connsiteX25" fmla="*/ 631826 w 2584451"/>
                <a:gd name="connsiteY25" fmla="*/ 1620056 h 1956606"/>
                <a:gd name="connsiteX26" fmla="*/ 695326 w 2584451"/>
                <a:gd name="connsiteY26" fmla="*/ 1737531 h 1956606"/>
                <a:gd name="connsiteX27" fmla="*/ 733426 w 2584451"/>
                <a:gd name="connsiteY27" fmla="*/ 1883581 h 1956606"/>
                <a:gd name="connsiteX28" fmla="*/ 749301 w 2584451"/>
                <a:gd name="connsiteY28" fmla="*/ 1956606 h 1956606"/>
                <a:gd name="connsiteX29" fmla="*/ 942976 w 2584451"/>
                <a:gd name="connsiteY29" fmla="*/ 1893106 h 1956606"/>
                <a:gd name="connsiteX30" fmla="*/ 1114426 w 2584451"/>
                <a:gd name="connsiteY30" fmla="*/ 1826431 h 1956606"/>
                <a:gd name="connsiteX31" fmla="*/ 1292226 w 2584451"/>
                <a:gd name="connsiteY31" fmla="*/ 1734356 h 1956606"/>
                <a:gd name="connsiteX32" fmla="*/ 1425576 w 2584451"/>
                <a:gd name="connsiteY32" fmla="*/ 1648631 h 1956606"/>
                <a:gd name="connsiteX33" fmla="*/ 1536701 w 2584451"/>
                <a:gd name="connsiteY33" fmla="*/ 1578781 h 1956606"/>
                <a:gd name="connsiteX34" fmla="*/ 1698626 w 2584451"/>
                <a:gd name="connsiteY34" fmla="*/ 1461306 h 1956606"/>
                <a:gd name="connsiteX35" fmla="*/ 1816101 w 2584451"/>
                <a:gd name="connsiteY35" fmla="*/ 1343831 h 1956606"/>
                <a:gd name="connsiteX36" fmla="*/ 1949451 w 2584451"/>
                <a:gd name="connsiteY36" fmla="*/ 1223181 h 1956606"/>
                <a:gd name="connsiteX37" fmla="*/ 2085976 w 2584451"/>
                <a:gd name="connsiteY37" fmla="*/ 1070781 h 1956606"/>
                <a:gd name="connsiteX38" fmla="*/ 2190751 w 2584451"/>
                <a:gd name="connsiteY38" fmla="*/ 937431 h 1956606"/>
                <a:gd name="connsiteX39" fmla="*/ 2311401 w 2584451"/>
                <a:gd name="connsiteY39" fmla="*/ 762806 h 1956606"/>
                <a:gd name="connsiteX40" fmla="*/ 2374901 w 2584451"/>
                <a:gd name="connsiteY40" fmla="*/ 619931 h 1956606"/>
                <a:gd name="connsiteX41" fmla="*/ 2422526 w 2584451"/>
                <a:gd name="connsiteY41" fmla="*/ 534206 h 1956606"/>
                <a:gd name="connsiteX42" fmla="*/ 2482851 w 2584451"/>
                <a:gd name="connsiteY42" fmla="*/ 394506 h 1956606"/>
                <a:gd name="connsiteX43" fmla="*/ 2533651 w 2584451"/>
                <a:gd name="connsiteY43" fmla="*/ 280206 h 1956606"/>
                <a:gd name="connsiteX44" fmla="*/ 2584451 w 2584451"/>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36539 w 2589214"/>
                <a:gd name="connsiteY20" fmla="*/ 985056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36539 w 2589214"/>
                <a:gd name="connsiteY20" fmla="*/ 985056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97658 w 2589214"/>
                <a:gd name="connsiteY21" fmla="*/ 10453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19090 w 2589214"/>
                <a:gd name="connsiteY21" fmla="*/ 1035856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90551 w 2589214"/>
                <a:gd name="connsiteY24" fmla="*/ 1494643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8645 w 2589214"/>
                <a:gd name="connsiteY24" fmla="*/ 1492262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3882 w 2589214"/>
                <a:gd name="connsiteY24" fmla="*/ 1487500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85788 w 2589214"/>
                <a:gd name="connsiteY24" fmla="*/ 1506550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85788 w 2589214"/>
                <a:gd name="connsiteY24" fmla="*/ 1506550 h 1956606"/>
                <a:gd name="connsiteX25" fmla="*/ 636589 w 2589214"/>
                <a:gd name="connsiteY25" fmla="*/ 1620056 h 1956606"/>
                <a:gd name="connsiteX26" fmla="*/ 683420 w 2589214"/>
                <a:gd name="connsiteY26" fmla="*/ 1732769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5788 w 2589214"/>
                <a:gd name="connsiteY24" fmla="*/ 1506550 h 1958987"/>
                <a:gd name="connsiteX25" fmla="*/ 636589 w 2589214"/>
                <a:gd name="connsiteY25" fmla="*/ 1620056 h 1958987"/>
                <a:gd name="connsiteX26" fmla="*/ 683420 w 2589214"/>
                <a:gd name="connsiteY26" fmla="*/ 1732769 h 1958987"/>
                <a:gd name="connsiteX27" fmla="*/ 738189 w 2589214"/>
                <a:gd name="connsiteY27" fmla="*/ 1883581 h 1958987"/>
                <a:gd name="connsiteX28" fmla="*/ 763589 w 2589214"/>
                <a:gd name="connsiteY28" fmla="*/ 1958987 h 1958987"/>
                <a:gd name="connsiteX29" fmla="*/ 947739 w 2589214"/>
                <a:gd name="connsiteY29" fmla="*/ 1893106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5788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47739 w 2589214"/>
                <a:gd name="connsiteY29" fmla="*/ 1893106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47739 w 2589214"/>
                <a:gd name="connsiteY29" fmla="*/ 1893106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29671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29671 w 2589214"/>
                <a:gd name="connsiteY41" fmla="*/ 534206 h 1958987"/>
                <a:gd name="connsiteX42" fmla="*/ 2494757 w 2589214"/>
                <a:gd name="connsiteY42" fmla="*/ 396887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32053 w 2589214"/>
                <a:gd name="connsiteY41" fmla="*/ 536587 h 1958987"/>
                <a:gd name="connsiteX42" fmla="*/ 2494757 w 2589214"/>
                <a:gd name="connsiteY42" fmla="*/ 396887 h 1958987"/>
                <a:gd name="connsiteX43" fmla="*/ 2538414 w 2589214"/>
                <a:gd name="connsiteY43" fmla="*/ 280206 h 1958987"/>
                <a:gd name="connsiteX44" fmla="*/ 2589214 w 2589214"/>
                <a:gd name="connsiteY44" fmla="*/ 108756 h 1958987"/>
                <a:gd name="connsiteX0" fmla="*/ 2598739 w 2598739"/>
                <a:gd name="connsiteY0" fmla="*/ 108756 h 1958987"/>
                <a:gd name="connsiteX1" fmla="*/ 2443958 w 2598739"/>
                <a:gd name="connsiteY1" fmla="*/ 69069 h 1958987"/>
                <a:gd name="connsiteX2" fmla="*/ 2252664 w 2598739"/>
                <a:gd name="connsiteY2" fmla="*/ 29381 h 1958987"/>
                <a:gd name="connsiteX3" fmla="*/ 2045496 w 2598739"/>
                <a:gd name="connsiteY3" fmla="*/ 6362 h 1958987"/>
                <a:gd name="connsiteX4" fmla="*/ 1843089 w 2598739"/>
                <a:gd name="connsiteY4" fmla="*/ 12 h 1958987"/>
                <a:gd name="connsiteX5" fmla="*/ 1620839 w 2598739"/>
                <a:gd name="connsiteY5" fmla="*/ 7950 h 1958987"/>
                <a:gd name="connsiteX6" fmla="*/ 1455739 w 2598739"/>
                <a:gd name="connsiteY6" fmla="*/ 26206 h 1958987"/>
                <a:gd name="connsiteX7" fmla="*/ 1278733 w 2598739"/>
                <a:gd name="connsiteY7" fmla="*/ 53988 h 1958987"/>
                <a:gd name="connsiteX8" fmla="*/ 1050133 w 2598739"/>
                <a:gd name="connsiteY8" fmla="*/ 110344 h 1958987"/>
                <a:gd name="connsiteX9" fmla="*/ 890589 w 2598739"/>
                <a:gd name="connsiteY9" fmla="*/ 166699 h 1958987"/>
                <a:gd name="connsiteX10" fmla="*/ 746920 w 2598739"/>
                <a:gd name="connsiteY10" fmla="*/ 227025 h 1958987"/>
                <a:gd name="connsiteX11" fmla="*/ 615157 w 2598739"/>
                <a:gd name="connsiteY11" fmla="*/ 288143 h 1958987"/>
                <a:gd name="connsiteX12" fmla="*/ 473870 w 2598739"/>
                <a:gd name="connsiteY12" fmla="*/ 364344 h 1958987"/>
                <a:gd name="connsiteX13" fmla="*/ 376239 w 2598739"/>
                <a:gd name="connsiteY13" fmla="*/ 423081 h 1958987"/>
                <a:gd name="connsiteX14" fmla="*/ 261145 w 2598739"/>
                <a:gd name="connsiteY14" fmla="*/ 499281 h 1958987"/>
                <a:gd name="connsiteX15" fmla="*/ 188914 w 2598739"/>
                <a:gd name="connsiteY15" fmla="*/ 553256 h 1958987"/>
                <a:gd name="connsiteX16" fmla="*/ 87314 w 2598739"/>
                <a:gd name="connsiteY16" fmla="*/ 638981 h 1958987"/>
                <a:gd name="connsiteX17" fmla="*/ 0 w 2598739"/>
                <a:gd name="connsiteY17" fmla="*/ 713593 h 1958987"/>
                <a:gd name="connsiteX18" fmla="*/ 61914 w 2598739"/>
                <a:gd name="connsiteY18" fmla="*/ 772331 h 1958987"/>
                <a:gd name="connsiteX19" fmla="*/ 153989 w 2598739"/>
                <a:gd name="connsiteY19" fmla="*/ 870756 h 1958987"/>
                <a:gd name="connsiteX20" fmla="*/ 224633 w 2598739"/>
                <a:gd name="connsiteY20" fmla="*/ 951718 h 1958987"/>
                <a:gd name="connsiteX21" fmla="*/ 304803 w 2598739"/>
                <a:gd name="connsiteY21" fmla="*/ 1050143 h 1958987"/>
                <a:gd name="connsiteX22" fmla="*/ 382589 w 2598739"/>
                <a:gd name="connsiteY22" fmla="*/ 1162856 h 1958987"/>
                <a:gd name="connsiteX23" fmla="*/ 493714 w 2598739"/>
                <a:gd name="connsiteY23" fmla="*/ 1327956 h 1958987"/>
                <a:gd name="connsiteX24" fmla="*/ 588170 w 2598739"/>
                <a:gd name="connsiteY24" fmla="*/ 1506550 h 1958987"/>
                <a:gd name="connsiteX25" fmla="*/ 636589 w 2598739"/>
                <a:gd name="connsiteY25" fmla="*/ 1620056 h 1958987"/>
                <a:gd name="connsiteX26" fmla="*/ 685802 w 2598739"/>
                <a:gd name="connsiteY26" fmla="*/ 1732769 h 1958987"/>
                <a:gd name="connsiteX27" fmla="*/ 738189 w 2598739"/>
                <a:gd name="connsiteY27" fmla="*/ 1883581 h 1958987"/>
                <a:gd name="connsiteX28" fmla="*/ 763589 w 2598739"/>
                <a:gd name="connsiteY28" fmla="*/ 1958987 h 1958987"/>
                <a:gd name="connsiteX29" fmla="*/ 926308 w 2598739"/>
                <a:gd name="connsiteY29" fmla="*/ 1900250 h 1958987"/>
                <a:gd name="connsiteX30" fmla="*/ 1119189 w 2598739"/>
                <a:gd name="connsiteY30" fmla="*/ 1826431 h 1958987"/>
                <a:gd name="connsiteX31" fmla="*/ 1296989 w 2598739"/>
                <a:gd name="connsiteY31" fmla="*/ 1734356 h 1958987"/>
                <a:gd name="connsiteX32" fmla="*/ 1435101 w 2598739"/>
                <a:gd name="connsiteY32" fmla="*/ 1648631 h 1958987"/>
                <a:gd name="connsiteX33" fmla="*/ 1555752 w 2598739"/>
                <a:gd name="connsiteY33" fmla="*/ 1569256 h 1958987"/>
                <a:gd name="connsiteX34" fmla="*/ 1703389 w 2598739"/>
                <a:gd name="connsiteY34" fmla="*/ 1461306 h 1958987"/>
                <a:gd name="connsiteX35" fmla="*/ 1825626 w 2598739"/>
                <a:gd name="connsiteY35" fmla="*/ 1350975 h 1958987"/>
                <a:gd name="connsiteX36" fmla="*/ 1954214 w 2598739"/>
                <a:gd name="connsiteY36" fmla="*/ 1223181 h 1958987"/>
                <a:gd name="connsiteX37" fmla="*/ 2090739 w 2598739"/>
                <a:gd name="connsiteY37" fmla="*/ 1070781 h 1958987"/>
                <a:gd name="connsiteX38" fmla="*/ 2195514 w 2598739"/>
                <a:gd name="connsiteY38" fmla="*/ 937431 h 1958987"/>
                <a:gd name="connsiteX39" fmla="*/ 2313783 w 2598739"/>
                <a:gd name="connsiteY39" fmla="*/ 758043 h 1958987"/>
                <a:gd name="connsiteX40" fmla="*/ 2386808 w 2598739"/>
                <a:gd name="connsiteY40" fmla="*/ 624693 h 1958987"/>
                <a:gd name="connsiteX41" fmla="*/ 2432053 w 2598739"/>
                <a:gd name="connsiteY41" fmla="*/ 536587 h 1958987"/>
                <a:gd name="connsiteX42" fmla="*/ 2494757 w 2598739"/>
                <a:gd name="connsiteY42" fmla="*/ 396887 h 1958987"/>
                <a:gd name="connsiteX43" fmla="*/ 2538414 w 2598739"/>
                <a:gd name="connsiteY43" fmla="*/ 280206 h 1958987"/>
                <a:gd name="connsiteX44" fmla="*/ 2598739 w 2598739"/>
                <a:gd name="connsiteY44" fmla="*/ 108756 h 1958987"/>
                <a:gd name="connsiteX0" fmla="*/ 2593977 w 2593977"/>
                <a:gd name="connsiteY0" fmla="*/ 106374 h 1958987"/>
                <a:gd name="connsiteX1" fmla="*/ 2443958 w 2593977"/>
                <a:gd name="connsiteY1" fmla="*/ 69069 h 1958987"/>
                <a:gd name="connsiteX2" fmla="*/ 2252664 w 2593977"/>
                <a:gd name="connsiteY2" fmla="*/ 29381 h 1958987"/>
                <a:gd name="connsiteX3" fmla="*/ 2045496 w 2593977"/>
                <a:gd name="connsiteY3" fmla="*/ 6362 h 1958987"/>
                <a:gd name="connsiteX4" fmla="*/ 1843089 w 2593977"/>
                <a:gd name="connsiteY4" fmla="*/ 12 h 1958987"/>
                <a:gd name="connsiteX5" fmla="*/ 1620839 w 2593977"/>
                <a:gd name="connsiteY5" fmla="*/ 7950 h 1958987"/>
                <a:gd name="connsiteX6" fmla="*/ 1455739 w 2593977"/>
                <a:gd name="connsiteY6" fmla="*/ 26206 h 1958987"/>
                <a:gd name="connsiteX7" fmla="*/ 1278733 w 2593977"/>
                <a:gd name="connsiteY7" fmla="*/ 53988 h 1958987"/>
                <a:gd name="connsiteX8" fmla="*/ 1050133 w 2593977"/>
                <a:gd name="connsiteY8" fmla="*/ 110344 h 1958987"/>
                <a:gd name="connsiteX9" fmla="*/ 890589 w 2593977"/>
                <a:gd name="connsiteY9" fmla="*/ 166699 h 1958987"/>
                <a:gd name="connsiteX10" fmla="*/ 746920 w 2593977"/>
                <a:gd name="connsiteY10" fmla="*/ 227025 h 1958987"/>
                <a:gd name="connsiteX11" fmla="*/ 615157 w 2593977"/>
                <a:gd name="connsiteY11" fmla="*/ 288143 h 1958987"/>
                <a:gd name="connsiteX12" fmla="*/ 473870 w 2593977"/>
                <a:gd name="connsiteY12" fmla="*/ 364344 h 1958987"/>
                <a:gd name="connsiteX13" fmla="*/ 376239 w 2593977"/>
                <a:gd name="connsiteY13" fmla="*/ 423081 h 1958987"/>
                <a:gd name="connsiteX14" fmla="*/ 261145 w 2593977"/>
                <a:gd name="connsiteY14" fmla="*/ 499281 h 1958987"/>
                <a:gd name="connsiteX15" fmla="*/ 188914 w 2593977"/>
                <a:gd name="connsiteY15" fmla="*/ 553256 h 1958987"/>
                <a:gd name="connsiteX16" fmla="*/ 87314 w 2593977"/>
                <a:gd name="connsiteY16" fmla="*/ 638981 h 1958987"/>
                <a:gd name="connsiteX17" fmla="*/ 0 w 2593977"/>
                <a:gd name="connsiteY17" fmla="*/ 713593 h 1958987"/>
                <a:gd name="connsiteX18" fmla="*/ 61914 w 2593977"/>
                <a:gd name="connsiteY18" fmla="*/ 772331 h 1958987"/>
                <a:gd name="connsiteX19" fmla="*/ 153989 w 2593977"/>
                <a:gd name="connsiteY19" fmla="*/ 870756 h 1958987"/>
                <a:gd name="connsiteX20" fmla="*/ 224633 w 2593977"/>
                <a:gd name="connsiteY20" fmla="*/ 951718 h 1958987"/>
                <a:gd name="connsiteX21" fmla="*/ 304803 w 2593977"/>
                <a:gd name="connsiteY21" fmla="*/ 1050143 h 1958987"/>
                <a:gd name="connsiteX22" fmla="*/ 382589 w 2593977"/>
                <a:gd name="connsiteY22" fmla="*/ 1162856 h 1958987"/>
                <a:gd name="connsiteX23" fmla="*/ 493714 w 2593977"/>
                <a:gd name="connsiteY23" fmla="*/ 1327956 h 1958987"/>
                <a:gd name="connsiteX24" fmla="*/ 588170 w 2593977"/>
                <a:gd name="connsiteY24" fmla="*/ 1506550 h 1958987"/>
                <a:gd name="connsiteX25" fmla="*/ 636589 w 2593977"/>
                <a:gd name="connsiteY25" fmla="*/ 1620056 h 1958987"/>
                <a:gd name="connsiteX26" fmla="*/ 685802 w 2593977"/>
                <a:gd name="connsiteY26" fmla="*/ 1732769 h 1958987"/>
                <a:gd name="connsiteX27" fmla="*/ 738189 w 2593977"/>
                <a:gd name="connsiteY27" fmla="*/ 1883581 h 1958987"/>
                <a:gd name="connsiteX28" fmla="*/ 763589 w 2593977"/>
                <a:gd name="connsiteY28" fmla="*/ 1958987 h 1958987"/>
                <a:gd name="connsiteX29" fmla="*/ 926308 w 2593977"/>
                <a:gd name="connsiteY29" fmla="*/ 1900250 h 1958987"/>
                <a:gd name="connsiteX30" fmla="*/ 1119189 w 2593977"/>
                <a:gd name="connsiteY30" fmla="*/ 1826431 h 1958987"/>
                <a:gd name="connsiteX31" fmla="*/ 1296989 w 2593977"/>
                <a:gd name="connsiteY31" fmla="*/ 1734356 h 1958987"/>
                <a:gd name="connsiteX32" fmla="*/ 1435101 w 2593977"/>
                <a:gd name="connsiteY32" fmla="*/ 1648631 h 1958987"/>
                <a:gd name="connsiteX33" fmla="*/ 1555752 w 2593977"/>
                <a:gd name="connsiteY33" fmla="*/ 1569256 h 1958987"/>
                <a:gd name="connsiteX34" fmla="*/ 1703389 w 2593977"/>
                <a:gd name="connsiteY34" fmla="*/ 1461306 h 1958987"/>
                <a:gd name="connsiteX35" fmla="*/ 1825626 w 2593977"/>
                <a:gd name="connsiteY35" fmla="*/ 1350975 h 1958987"/>
                <a:gd name="connsiteX36" fmla="*/ 1954214 w 2593977"/>
                <a:gd name="connsiteY36" fmla="*/ 1223181 h 1958987"/>
                <a:gd name="connsiteX37" fmla="*/ 2090739 w 2593977"/>
                <a:gd name="connsiteY37" fmla="*/ 1070781 h 1958987"/>
                <a:gd name="connsiteX38" fmla="*/ 2195514 w 2593977"/>
                <a:gd name="connsiteY38" fmla="*/ 937431 h 1958987"/>
                <a:gd name="connsiteX39" fmla="*/ 2313783 w 2593977"/>
                <a:gd name="connsiteY39" fmla="*/ 758043 h 1958987"/>
                <a:gd name="connsiteX40" fmla="*/ 2386808 w 2593977"/>
                <a:gd name="connsiteY40" fmla="*/ 624693 h 1958987"/>
                <a:gd name="connsiteX41" fmla="*/ 2432053 w 2593977"/>
                <a:gd name="connsiteY41" fmla="*/ 536587 h 1958987"/>
                <a:gd name="connsiteX42" fmla="*/ 2494757 w 2593977"/>
                <a:gd name="connsiteY42" fmla="*/ 396887 h 1958987"/>
                <a:gd name="connsiteX43" fmla="*/ 2538414 w 2593977"/>
                <a:gd name="connsiteY43" fmla="*/ 280206 h 1958987"/>
                <a:gd name="connsiteX44" fmla="*/ 2593977 w 2593977"/>
                <a:gd name="connsiteY44" fmla="*/ 106374 h 1958987"/>
                <a:gd name="connsiteX0" fmla="*/ 2593977 w 2593977"/>
                <a:gd name="connsiteY0" fmla="*/ 106374 h 1958987"/>
                <a:gd name="connsiteX1" fmla="*/ 2443958 w 2593977"/>
                <a:gd name="connsiteY1" fmla="*/ 69069 h 1958987"/>
                <a:gd name="connsiteX2" fmla="*/ 2252664 w 2593977"/>
                <a:gd name="connsiteY2" fmla="*/ 29381 h 1958987"/>
                <a:gd name="connsiteX3" fmla="*/ 2045496 w 2593977"/>
                <a:gd name="connsiteY3" fmla="*/ 6362 h 1958987"/>
                <a:gd name="connsiteX4" fmla="*/ 1843089 w 2593977"/>
                <a:gd name="connsiteY4" fmla="*/ 12 h 1958987"/>
                <a:gd name="connsiteX5" fmla="*/ 1620839 w 2593977"/>
                <a:gd name="connsiteY5" fmla="*/ 7950 h 1958987"/>
                <a:gd name="connsiteX6" fmla="*/ 1455739 w 2593977"/>
                <a:gd name="connsiteY6" fmla="*/ 26206 h 1958987"/>
                <a:gd name="connsiteX7" fmla="*/ 1278733 w 2593977"/>
                <a:gd name="connsiteY7" fmla="*/ 53988 h 1958987"/>
                <a:gd name="connsiteX8" fmla="*/ 1050133 w 2593977"/>
                <a:gd name="connsiteY8" fmla="*/ 110344 h 1958987"/>
                <a:gd name="connsiteX9" fmla="*/ 890589 w 2593977"/>
                <a:gd name="connsiteY9" fmla="*/ 166699 h 1958987"/>
                <a:gd name="connsiteX10" fmla="*/ 746920 w 2593977"/>
                <a:gd name="connsiteY10" fmla="*/ 227025 h 1958987"/>
                <a:gd name="connsiteX11" fmla="*/ 615157 w 2593977"/>
                <a:gd name="connsiteY11" fmla="*/ 288143 h 1958987"/>
                <a:gd name="connsiteX12" fmla="*/ 473870 w 2593977"/>
                <a:gd name="connsiteY12" fmla="*/ 364344 h 1958987"/>
                <a:gd name="connsiteX13" fmla="*/ 376239 w 2593977"/>
                <a:gd name="connsiteY13" fmla="*/ 423081 h 1958987"/>
                <a:gd name="connsiteX14" fmla="*/ 261145 w 2593977"/>
                <a:gd name="connsiteY14" fmla="*/ 499281 h 1958987"/>
                <a:gd name="connsiteX15" fmla="*/ 188914 w 2593977"/>
                <a:gd name="connsiteY15" fmla="*/ 553256 h 1958987"/>
                <a:gd name="connsiteX16" fmla="*/ 87314 w 2593977"/>
                <a:gd name="connsiteY16" fmla="*/ 638981 h 1958987"/>
                <a:gd name="connsiteX17" fmla="*/ 0 w 2593977"/>
                <a:gd name="connsiteY17" fmla="*/ 713593 h 1958987"/>
                <a:gd name="connsiteX18" fmla="*/ 61914 w 2593977"/>
                <a:gd name="connsiteY18" fmla="*/ 772331 h 1958987"/>
                <a:gd name="connsiteX19" fmla="*/ 153989 w 2593977"/>
                <a:gd name="connsiteY19" fmla="*/ 870756 h 1958987"/>
                <a:gd name="connsiteX20" fmla="*/ 224633 w 2593977"/>
                <a:gd name="connsiteY20" fmla="*/ 951718 h 1958987"/>
                <a:gd name="connsiteX21" fmla="*/ 304803 w 2593977"/>
                <a:gd name="connsiteY21" fmla="*/ 1050143 h 1958987"/>
                <a:gd name="connsiteX22" fmla="*/ 382589 w 2593977"/>
                <a:gd name="connsiteY22" fmla="*/ 1162856 h 1958987"/>
                <a:gd name="connsiteX23" fmla="*/ 493714 w 2593977"/>
                <a:gd name="connsiteY23" fmla="*/ 1327956 h 1958987"/>
                <a:gd name="connsiteX24" fmla="*/ 588170 w 2593977"/>
                <a:gd name="connsiteY24" fmla="*/ 1506550 h 1958987"/>
                <a:gd name="connsiteX25" fmla="*/ 636589 w 2593977"/>
                <a:gd name="connsiteY25" fmla="*/ 1620056 h 1958987"/>
                <a:gd name="connsiteX26" fmla="*/ 685802 w 2593977"/>
                <a:gd name="connsiteY26" fmla="*/ 1732769 h 1958987"/>
                <a:gd name="connsiteX27" fmla="*/ 738189 w 2593977"/>
                <a:gd name="connsiteY27" fmla="*/ 1883581 h 1958987"/>
                <a:gd name="connsiteX28" fmla="*/ 763589 w 2593977"/>
                <a:gd name="connsiteY28" fmla="*/ 1958987 h 1958987"/>
                <a:gd name="connsiteX29" fmla="*/ 926308 w 2593977"/>
                <a:gd name="connsiteY29" fmla="*/ 1900250 h 1958987"/>
                <a:gd name="connsiteX30" fmla="*/ 1119189 w 2593977"/>
                <a:gd name="connsiteY30" fmla="*/ 1826431 h 1958987"/>
                <a:gd name="connsiteX31" fmla="*/ 1296989 w 2593977"/>
                <a:gd name="connsiteY31" fmla="*/ 1734356 h 1958987"/>
                <a:gd name="connsiteX32" fmla="*/ 1435101 w 2593977"/>
                <a:gd name="connsiteY32" fmla="*/ 1648631 h 1958987"/>
                <a:gd name="connsiteX33" fmla="*/ 1555752 w 2593977"/>
                <a:gd name="connsiteY33" fmla="*/ 1569256 h 1958987"/>
                <a:gd name="connsiteX34" fmla="*/ 1703389 w 2593977"/>
                <a:gd name="connsiteY34" fmla="*/ 1461306 h 1958987"/>
                <a:gd name="connsiteX35" fmla="*/ 1825626 w 2593977"/>
                <a:gd name="connsiteY35" fmla="*/ 1350975 h 1958987"/>
                <a:gd name="connsiteX36" fmla="*/ 1954214 w 2593977"/>
                <a:gd name="connsiteY36" fmla="*/ 1223181 h 1958987"/>
                <a:gd name="connsiteX37" fmla="*/ 2090739 w 2593977"/>
                <a:gd name="connsiteY37" fmla="*/ 1070781 h 1958987"/>
                <a:gd name="connsiteX38" fmla="*/ 2195514 w 2593977"/>
                <a:gd name="connsiteY38" fmla="*/ 937431 h 1958987"/>
                <a:gd name="connsiteX39" fmla="*/ 2313783 w 2593977"/>
                <a:gd name="connsiteY39" fmla="*/ 758043 h 1958987"/>
                <a:gd name="connsiteX40" fmla="*/ 2386808 w 2593977"/>
                <a:gd name="connsiteY40" fmla="*/ 624693 h 1958987"/>
                <a:gd name="connsiteX41" fmla="*/ 2432053 w 2593977"/>
                <a:gd name="connsiteY41" fmla="*/ 536587 h 1958987"/>
                <a:gd name="connsiteX42" fmla="*/ 2494757 w 2593977"/>
                <a:gd name="connsiteY42" fmla="*/ 396887 h 1958987"/>
                <a:gd name="connsiteX43" fmla="*/ 2538414 w 2593977"/>
                <a:gd name="connsiteY43" fmla="*/ 280206 h 1958987"/>
                <a:gd name="connsiteX44" fmla="*/ 2593977 w 2593977"/>
                <a:gd name="connsiteY44" fmla="*/ 106374 h 195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93977" h="1958987">
                  <a:moveTo>
                    <a:pt x="2593977" y="106374"/>
                  </a:moveTo>
                  <a:cubicBezTo>
                    <a:pt x="2542383" y="93145"/>
                    <a:pt x="2500843" y="81901"/>
                    <a:pt x="2443958" y="69069"/>
                  </a:cubicBezTo>
                  <a:cubicBezTo>
                    <a:pt x="2387073" y="56237"/>
                    <a:pt x="2316429" y="42610"/>
                    <a:pt x="2252664" y="29381"/>
                  </a:cubicBezTo>
                  <a:lnTo>
                    <a:pt x="2045496" y="6362"/>
                  </a:lnTo>
                  <a:cubicBezTo>
                    <a:pt x="1978027" y="4245"/>
                    <a:pt x="1913865" y="-253"/>
                    <a:pt x="1843089" y="12"/>
                  </a:cubicBezTo>
                  <a:cubicBezTo>
                    <a:pt x="1772313" y="277"/>
                    <a:pt x="1713972" y="2923"/>
                    <a:pt x="1620839" y="7950"/>
                  </a:cubicBezTo>
                  <a:cubicBezTo>
                    <a:pt x="1565806" y="14035"/>
                    <a:pt x="1512757" y="18533"/>
                    <a:pt x="1455739" y="26206"/>
                  </a:cubicBezTo>
                  <a:cubicBezTo>
                    <a:pt x="1398721" y="33879"/>
                    <a:pt x="1359166" y="38377"/>
                    <a:pt x="1278733" y="53988"/>
                  </a:cubicBezTo>
                  <a:cubicBezTo>
                    <a:pt x="1196977" y="76742"/>
                    <a:pt x="1148559" y="80446"/>
                    <a:pt x="1050133" y="110344"/>
                  </a:cubicBezTo>
                  <a:lnTo>
                    <a:pt x="890589" y="166699"/>
                  </a:lnTo>
                  <a:lnTo>
                    <a:pt x="746920" y="227025"/>
                  </a:lnTo>
                  <a:lnTo>
                    <a:pt x="615157" y="288143"/>
                  </a:lnTo>
                  <a:lnTo>
                    <a:pt x="473870" y="364344"/>
                  </a:lnTo>
                  <a:cubicBezTo>
                    <a:pt x="434050" y="386834"/>
                    <a:pt x="420689" y="398739"/>
                    <a:pt x="376239" y="423081"/>
                  </a:cubicBezTo>
                  <a:lnTo>
                    <a:pt x="261145" y="499281"/>
                  </a:lnTo>
                  <a:lnTo>
                    <a:pt x="188914" y="553256"/>
                  </a:lnTo>
                  <a:lnTo>
                    <a:pt x="87314" y="638981"/>
                  </a:lnTo>
                  <a:cubicBezTo>
                    <a:pt x="58209" y="663852"/>
                    <a:pt x="38630" y="674434"/>
                    <a:pt x="0" y="713593"/>
                  </a:cubicBezTo>
                  <a:cubicBezTo>
                    <a:pt x="14288" y="735553"/>
                    <a:pt x="42864" y="755133"/>
                    <a:pt x="61914" y="772331"/>
                  </a:cubicBezTo>
                  <a:lnTo>
                    <a:pt x="153989" y="870756"/>
                  </a:lnTo>
                  <a:cubicBezTo>
                    <a:pt x="177537" y="897743"/>
                    <a:pt x="205848" y="924731"/>
                    <a:pt x="224633" y="951718"/>
                  </a:cubicBezTo>
                  <a:cubicBezTo>
                    <a:pt x="252149" y="977383"/>
                    <a:pt x="289193" y="1031622"/>
                    <a:pt x="304803" y="1050143"/>
                  </a:cubicBezTo>
                  <a:lnTo>
                    <a:pt x="382589" y="1162856"/>
                  </a:lnTo>
                  <a:cubicBezTo>
                    <a:pt x="422012" y="1217889"/>
                    <a:pt x="456672" y="1272923"/>
                    <a:pt x="493714" y="1327956"/>
                  </a:cubicBezTo>
                  <a:lnTo>
                    <a:pt x="588170" y="1506550"/>
                  </a:lnTo>
                  <a:lnTo>
                    <a:pt x="636589" y="1620056"/>
                  </a:lnTo>
                  <a:lnTo>
                    <a:pt x="685802" y="1732769"/>
                  </a:lnTo>
                  <a:lnTo>
                    <a:pt x="738189" y="1883581"/>
                  </a:lnTo>
                  <a:lnTo>
                    <a:pt x="763589" y="1958987"/>
                  </a:lnTo>
                  <a:lnTo>
                    <a:pt x="926308" y="1900250"/>
                  </a:lnTo>
                  <a:cubicBezTo>
                    <a:pt x="990602" y="1878026"/>
                    <a:pt x="1054895" y="1851037"/>
                    <a:pt x="1119189" y="1826431"/>
                  </a:cubicBezTo>
                  <a:lnTo>
                    <a:pt x="1296989" y="1734356"/>
                  </a:lnTo>
                  <a:lnTo>
                    <a:pt x="1435101" y="1648631"/>
                  </a:lnTo>
                  <a:cubicBezTo>
                    <a:pt x="1478228" y="1621114"/>
                    <a:pt x="1515535" y="1595714"/>
                    <a:pt x="1555752" y="1569256"/>
                  </a:cubicBezTo>
                  <a:lnTo>
                    <a:pt x="1703389" y="1461306"/>
                  </a:lnTo>
                  <a:lnTo>
                    <a:pt x="1825626" y="1350975"/>
                  </a:lnTo>
                  <a:lnTo>
                    <a:pt x="1954214" y="1223181"/>
                  </a:lnTo>
                  <a:lnTo>
                    <a:pt x="2090739" y="1070781"/>
                  </a:lnTo>
                  <a:lnTo>
                    <a:pt x="2195514" y="937431"/>
                  </a:lnTo>
                  <a:lnTo>
                    <a:pt x="2313783" y="758043"/>
                  </a:lnTo>
                  <a:lnTo>
                    <a:pt x="2386808" y="624693"/>
                  </a:lnTo>
                  <a:lnTo>
                    <a:pt x="2432053" y="536587"/>
                  </a:lnTo>
                  <a:lnTo>
                    <a:pt x="2494757" y="396887"/>
                  </a:lnTo>
                  <a:lnTo>
                    <a:pt x="2538414" y="280206"/>
                  </a:lnTo>
                  <a:cubicBezTo>
                    <a:pt x="2556935" y="222262"/>
                    <a:pt x="2577837" y="166700"/>
                    <a:pt x="2593977" y="106374"/>
                  </a:cubicBezTo>
                  <a:close/>
                </a:path>
              </a:pathLst>
            </a:custGeom>
            <a:solidFill>
              <a:srgbClr val="FF99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フリーフォーム 17"/>
            <p:cNvSpPr/>
            <p:nvPr/>
          </p:nvSpPr>
          <p:spPr>
            <a:xfrm rot="3340641">
              <a:off x="14786242" y="8064259"/>
              <a:ext cx="2776239" cy="2087357"/>
            </a:xfrm>
            <a:custGeom>
              <a:avLst/>
              <a:gdLst>
                <a:gd name="connsiteX0" fmla="*/ 2603500 w 2603500"/>
                <a:gd name="connsiteY0" fmla="*/ 107950 h 1955800"/>
                <a:gd name="connsiteX1" fmla="*/ 2451100 w 2603500"/>
                <a:gd name="connsiteY1" fmla="*/ 73025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3481 w 2603500"/>
                <a:gd name="connsiteY1" fmla="*/ 61119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8244 w 2603500"/>
                <a:gd name="connsiteY1" fmla="*/ 65881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8244 w 2603500"/>
                <a:gd name="connsiteY1" fmla="*/ 68263 h 1955800"/>
                <a:gd name="connsiteX2" fmla="*/ 2266950 w 2603500"/>
                <a:gd name="connsiteY2" fmla="*/ 28575 h 1955800"/>
                <a:gd name="connsiteX3" fmla="*/ 2047875 w 2603500"/>
                <a:gd name="connsiteY3" fmla="*/ 12700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7950 h 1955800"/>
                <a:gd name="connsiteX1" fmla="*/ 2458244 w 2603500"/>
                <a:gd name="connsiteY1" fmla="*/ 68263 h 1955800"/>
                <a:gd name="connsiteX2" fmla="*/ 2266950 w 2603500"/>
                <a:gd name="connsiteY2" fmla="*/ 28575 h 1955800"/>
                <a:gd name="connsiteX3" fmla="*/ 2059782 w 2603500"/>
                <a:gd name="connsiteY3" fmla="*/ 5556 h 1955800"/>
                <a:gd name="connsiteX4" fmla="*/ 1857375 w 2603500"/>
                <a:gd name="connsiteY4" fmla="*/ 6350 h 1955800"/>
                <a:gd name="connsiteX5" fmla="*/ 1635125 w 2603500"/>
                <a:gd name="connsiteY5" fmla="*/ 0 h 1955800"/>
                <a:gd name="connsiteX6" fmla="*/ 1470025 w 2603500"/>
                <a:gd name="connsiteY6" fmla="*/ 25400 h 1955800"/>
                <a:gd name="connsiteX7" fmla="*/ 1314450 w 2603500"/>
                <a:gd name="connsiteY7" fmla="*/ 50800 h 1955800"/>
                <a:gd name="connsiteX8" fmla="*/ 1038225 w 2603500"/>
                <a:gd name="connsiteY8" fmla="*/ 114300 h 1955800"/>
                <a:gd name="connsiteX9" fmla="*/ 904875 w 2603500"/>
                <a:gd name="connsiteY9" fmla="*/ 158750 h 1955800"/>
                <a:gd name="connsiteX10" fmla="*/ 749300 w 2603500"/>
                <a:gd name="connsiteY10" fmla="*/ 219075 h 1955800"/>
                <a:gd name="connsiteX11" fmla="*/ 660400 w 2603500"/>
                <a:gd name="connsiteY11" fmla="*/ 263525 h 1955800"/>
                <a:gd name="connsiteX12" fmla="*/ 457200 w 2603500"/>
                <a:gd name="connsiteY12" fmla="*/ 377825 h 1955800"/>
                <a:gd name="connsiteX13" fmla="*/ 323850 w 2603500"/>
                <a:gd name="connsiteY13" fmla="*/ 450850 h 1955800"/>
                <a:gd name="connsiteX14" fmla="*/ 311150 w 2603500"/>
                <a:gd name="connsiteY14" fmla="*/ 469900 h 1955800"/>
                <a:gd name="connsiteX15" fmla="*/ 212725 w 2603500"/>
                <a:gd name="connsiteY15" fmla="*/ 533400 h 1955800"/>
                <a:gd name="connsiteX16" fmla="*/ 101600 w 2603500"/>
                <a:gd name="connsiteY16" fmla="*/ 638175 h 1955800"/>
                <a:gd name="connsiteX17" fmla="*/ 0 w 2603500"/>
                <a:gd name="connsiteY17" fmla="*/ 708025 h 1955800"/>
                <a:gd name="connsiteX18" fmla="*/ 76200 w 2603500"/>
                <a:gd name="connsiteY18" fmla="*/ 771525 h 1955800"/>
                <a:gd name="connsiteX19" fmla="*/ 168275 w 2603500"/>
                <a:gd name="connsiteY19" fmla="*/ 869950 h 1955800"/>
                <a:gd name="connsiteX20" fmla="*/ 250825 w 2603500"/>
                <a:gd name="connsiteY20" fmla="*/ 984250 h 1955800"/>
                <a:gd name="connsiteX21" fmla="*/ 285750 w 2603500"/>
                <a:gd name="connsiteY21" fmla="*/ 1006475 h 1955800"/>
                <a:gd name="connsiteX22" fmla="*/ 406400 w 2603500"/>
                <a:gd name="connsiteY22" fmla="*/ 1162050 h 1955800"/>
                <a:gd name="connsiteX23" fmla="*/ 508000 w 2603500"/>
                <a:gd name="connsiteY23" fmla="*/ 1327150 h 1955800"/>
                <a:gd name="connsiteX24" fmla="*/ 590550 w 2603500"/>
                <a:gd name="connsiteY24" fmla="*/ 1498600 h 1955800"/>
                <a:gd name="connsiteX25" fmla="*/ 650875 w 2603500"/>
                <a:gd name="connsiteY25" fmla="*/ 1619250 h 1955800"/>
                <a:gd name="connsiteX26" fmla="*/ 714375 w 2603500"/>
                <a:gd name="connsiteY26" fmla="*/ 1736725 h 1955800"/>
                <a:gd name="connsiteX27" fmla="*/ 752475 w 2603500"/>
                <a:gd name="connsiteY27" fmla="*/ 1882775 h 1955800"/>
                <a:gd name="connsiteX28" fmla="*/ 768350 w 2603500"/>
                <a:gd name="connsiteY28" fmla="*/ 1955800 h 1955800"/>
                <a:gd name="connsiteX29" fmla="*/ 962025 w 2603500"/>
                <a:gd name="connsiteY29" fmla="*/ 1892300 h 1955800"/>
                <a:gd name="connsiteX30" fmla="*/ 1133475 w 2603500"/>
                <a:gd name="connsiteY30" fmla="*/ 1825625 h 1955800"/>
                <a:gd name="connsiteX31" fmla="*/ 1311275 w 2603500"/>
                <a:gd name="connsiteY31" fmla="*/ 1733550 h 1955800"/>
                <a:gd name="connsiteX32" fmla="*/ 1444625 w 2603500"/>
                <a:gd name="connsiteY32" fmla="*/ 1647825 h 1955800"/>
                <a:gd name="connsiteX33" fmla="*/ 1555750 w 2603500"/>
                <a:gd name="connsiteY33" fmla="*/ 1577975 h 1955800"/>
                <a:gd name="connsiteX34" fmla="*/ 1717675 w 2603500"/>
                <a:gd name="connsiteY34" fmla="*/ 1460500 h 1955800"/>
                <a:gd name="connsiteX35" fmla="*/ 1835150 w 2603500"/>
                <a:gd name="connsiteY35" fmla="*/ 1343025 h 1955800"/>
                <a:gd name="connsiteX36" fmla="*/ 1968500 w 2603500"/>
                <a:gd name="connsiteY36" fmla="*/ 1222375 h 1955800"/>
                <a:gd name="connsiteX37" fmla="*/ 2105025 w 2603500"/>
                <a:gd name="connsiteY37" fmla="*/ 1069975 h 1955800"/>
                <a:gd name="connsiteX38" fmla="*/ 2209800 w 2603500"/>
                <a:gd name="connsiteY38" fmla="*/ 936625 h 1955800"/>
                <a:gd name="connsiteX39" fmla="*/ 2330450 w 2603500"/>
                <a:gd name="connsiteY39" fmla="*/ 762000 h 1955800"/>
                <a:gd name="connsiteX40" fmla="*/ 2393950 w 2603500"/>
                <a:gd name="connsiteY40" fmla="*/ 619125 h 1955800"/>
                <a:gd name="connsiteX41" fmla="*/ 2441575 w 2603500"/>
                <a:gd name="connsiteY41" fmla="*/ 533400 h 1955800"/>
                <a:gd name="connsiteX42" fmla="*/ 2501900 w 2603500"/>
                <a:gd name="connsiteY42" fmla="*/ 393700 h 1955800"/>
                <a:gd name="connsiteX43" fmla="*/ 2552700 w 2603500"/>
                <a:gd name="connsiteY43" fmla="*/ 279400 h 1955800"/>
                <a:gd name="connsiteX44" fmla="*/ 2603500 w 2603500"/>
                <a:gd name="connsiteY44" fmla="*/ 107950 h 1955800"/>
                <a:gd name="connsiteX0" fmla="*/ 2603500 w 2603500"/>
                <a:gd name="connsiteY0" fmla="*/ 108890 h 1956740"/>
                <a:gd name="connsiteX1" fmla="*/ 2458244 w 2603500"/>
                <a:gd name="connsiteY1" fmla="*/ 69203 h 1956740"/>
                <a:gd name="connsiteX2" fmla="*/ 2266950 w 2603500"/>
                <a:gd name="connsiteY2" fmla="*/ 29515 h 1956740"/>
                <a:gd name="connsiteX3" fmla="*/ 2059782 w 2603500"/>
                <a:gd name="connsiteY3" fmla="*/ 6496 h 1956740"/>
                <a:gd name="connsiteX4" fmla="*/ 1857375 w 2603500"/>
                <a:gd name="connsiteY4" fmla="*/ 146 h 1956740"/>
                <a:gd name="connsiteX5" fmla="*/ 1635125 w 2603500"/>
                <a:gd name="connsiteY5" fmla="*/ 940 h 1956740"/>
                <a:gd name="connsiteX6" fmla="*/ 1470025 w 2603500"/>
                <a:gd name="connsiteY6" fmla="*/ 26340 h 1956740"/>
                <a:gd name="connsiteX7" fmla="*/ 1314450 w 2603500"/>
                <a:gd name="connsiteY7" fmla="*/ 51740 h 1956740"/>
                <a:gd name="connsiteX8" fmla="*/ 1038225 w 2603500"/>
                <a:gd name="connsiteY8" fmla="*/ 115240 h 1956740"/>
                <a:gd name="connsiteX9" fmla="*/ 904875 w 2603500"/>
                <a:gd name="connsiteY9" fmla="*/ 159690 h 1956740"/>
                <a:gd name="connsiteX10" fmla="*/ 749300 w 2603500"/>
                <a:gd name="connsiteY10" fmla="*/ 220015 h 1956740"/>
                <a:gd name="connsiteX11" fmla="*/ 660400 w 2603500"/>
                <a:gd name="connsiteY11" fmla="*/ 264465 h 1956740"/>
                <a:gd name="connsiteX12" fmla="*/ 457200 w 2603500"/>
                <a:gd name="connsiteY12" fmla="*/ 378765 h 1956740"/>
                <a:gd name="connsiteX13" fmla="*/ 323850 w 2603500"/>
                <a:gd name="connsiteY13" fmla="*/ 451790 h 1956740"/>
                <a:gd name="connsiteX14" fmla="*/ 311150 w 2603500"/>
                <a:gd name="connsiteY14" fmla="*/ 470840 h 1956740"/>
                <a:gd name="connsiteX15" fmla="*/ 212725 w 2603500"/>
                <a:gd name="connsiteY15" fmla="*/ 534340 h 1956740"/>
                <a:gd name="connsiteX16" fmla="*/ 101600 w 2603500"/>
                <a:gd name="connsiteY16" fmla="*/ 639115 h 1956740"/>
                <a:gd name="connsiteX17" fmla="*/ 0 w 2603500"/>
                <a:gd name="connsiteY17" fmla="*/ 708965 h 1956740"/>
                <a:gd name="connsiteX18" fmla="*/ 76200 w 2603500"/>
                <a:gd name="connsiteY18" fmla="*/ 772465 h 1956740"/>
                <a:gd name="connsiteX19" fmla="*/ 168275 w 2603500"/>
                <a:gd name="connsiteY19" fmla="*/ 870890 h 1956740"/>
                <a:gd name="connsiteX20" fmla="*/ 250825 w 2603500"/>
                <a:gd name="connsiteY20" fmla="*/ 985190 h 1956740"/>
                <a:gd name="connsiteX21" fmla="*/ 285750 w 2603500"/>
                <a:gd name="connsiteY21" fmla="*/ 1007415 h 1956740"/>
                <a:gd name="connsiteX22" fmla="*/ 406400 w 2603500"/>
                <a:gd name="connsiteY22" fmla="*/ 1162990 h 1956740"/>
                <a:gd name="connsiteX23" fmla="*/ 508000 w 2603500"/>
                <a:gd name="connsiteY23" fmla="*/ 1328090 h 1956740"/>
                <a:gd name="connsiteX24" fmla="*/ 590550 w 2603500"/>
                <a:gd name="connsiteY24" fmla="*/ 1499540 h 1956740"/>
                <a:gd name="connsiteX25" fmla="*/ 650875 w 2603500"/>
                <a:gd name="connsiteY25" fmla="*/ 1620190 h 1956740"/>
                <a:gd name="connsiteX26" fmla="*/ 714375 w 2603500"/>
                <a:gd name="connsiteY26" fmla="*/ 1737665 h 1956740"/>
                <a:gd name="connsiteX27" fmla="*/ 752475 w 2603500"/>
                <a:gd name="connsiteY27" fmla="*/ 1883715 h 1956740"/>
                <a:gd name="connsiteX28" fmla="*/ 768350 w 2603500"/>
                <a:gd name="connsiteY28" fmla="*/ 1956740 h 1956740"/>
                <a:gd name="connsiteX29" fmla="*/ 962025 w 2603500"/>
                <a:gd name="connsiteY29" fmla="*/ 1893240 h 1956740"/>
                <a:gd name="connsiteX30" fmla="*/ 1133475 w 2603500"/>
                <a:gd name="connsiteY30" fmla="*/ 1826565 h 1956740"/>
                <a:gd name="connsiteX31" fmla="*/ 1311275 w 2603500"/>
                <a:gd name="connsiteY31" fmla="*/ 1734490 h 1956740"/>
                <a:gd name="connsiteX32" fmla="*/ 1444625 w 2603500"/>
                <a:gd name="connsiteY32" fmla="*/ 1648765 h 1956740"/>
                <a:gd name="connsiteX33" fmla="*/ 1555750 w 2603500"/>
                <a:gd name="connsiteY33" fmla="*/ 1578915 h 1956740"/>
                <a:gd name="connsiteX34" fmla="*/ 1717675 w 2603500"/>
                <a:gd name="connsiteY34" fmla="*/ 1461440 h 1956740"/>
                <a:gd name="connsiteX35" fmla="*/ 1835150 w 2603500"/>
                <a:gd name="connsiteY35" fmla="*/ 1343965 h 1956740"/>
                <a:gd name="connsiteX36" fmla="*/ 1968500 w 2603500"/>
                <a:gd name="connsiteY36" fmla="*/ 1223315 h 1956740"/>
                <a:gd name="connsiteX37" fmla="*/ 2105025 w 2603500"/>
                <a:gd name="connsiteY37" fmla="*/ 1070915 h 1956740"/>
                <a:gd name="connsiteX38" fmla="*/ 2209800 w 2603500"/>
                <a:gd name="connsiteY38" fmla="*/ 937565 h 1956740"/>
                <a:gd name="connsiteX39" fmla="*/ 2330450 w 2603500"/>
                <a:gd name="connsiteY39" fmla="*/ 762940 h 1956740"/>
                <a:gd name="connsiteX40" fmla="*/ 2393950 w 2603500"/>
                <a:gd name="connsiteY40" fmla="*/ 620065 h 1956740"/>
                <a:gd name="connsiteX41" fmla="*/ 2441575 w 2603500"/>
                <a:gd name="connsiteY41" fmla="*/ 534340 h 1956740"/>
                <a:gd name="connsiteX42" fmla="*/ 2501900 w 2603500"/>
                <a:gd name="connsiteY42" fmla="*/ 394640 h 1956740"/>
                <a:gd name="connsiteX43" fmla="*/ 2552700 w 2603500"/>
                <a:gd name="connsiteY43" fmla="*/ 280340 h 1956740"/>
                <a:gd name="connsiteX44" fmla="*/ 2603500 w 2603500"/>
                <a:gd name="connsiteY44" fmla="*/ 108890 h 1956740"/>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314450 w 2603500"/>
                <a:gd name="connsiteY7" fmla="*/ 51606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314450 w 2603500"/>
                <a:gd name="connsiteY7" fmla="*/ 51606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38225 w 2603500"/>
                <a:gd name="connsiteY8" fmla="*/ 115106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47750 w 2603500"/>
                <a:gd name="connsiteY8" fmla="*/ 122250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47750 w 2603500"/>
                <a:gd name="connsiteY8" fmla="*/ 122250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45369 w 2603500"/>
                <a:gd name="connsiteY8" fmla="*/ 107963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57275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57275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57275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59556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49300 w 2603500"/>
                <a:gd name="connsiteY10" fmla="*/ 219881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60400 w 2603500"/>
                <a:gd name="connsiteY11" fmla="*/ 264331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4681 w 2603500"/>
                <a:gd name="connsiteY11" fmla="*/ 292906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2299 w 2603500"/>
                <a:gd name="connsiteY11" fmla="*/ 281000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57200 w 2603500"/>
                <a:gd name="connsiteY12" fmla="*/ 378631 h 1956606"/>
                <a:gd name="connsiteX13" fmla="*/ 323850 w 2603500"/>
                <a:gd name="connsiteY13" fmla="*/ 451656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57200 w 2603500"/>
                <a:gd name="connsiteY12" fmla="*/ 378631 h 1956606"/>
                <a:gd name="connsiteX13" fmla="*/ 385763 w 2603500"/>
                <a:gd name="connsiteY13" fmla="*/ 423081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95300 w 2603500"/>
                <a:gd name="connsiteY12" fmla="*/ 364344 h 1956606"/>
                <a:gd name="connsiteX13" fmla="*/ 385763 w 2603500"/>
                <a:gd name="connsiteY13" fmla="*/ 423081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85763 w 2603500"/>
                <a:gd name="connsiteY13" fmla="*/ 423081 h 1956606"/>
                <a:gd name="connsiteX14" fmla="*/ 311150 w 2603500"/>
                <a:gd name="connsiteY14" fmla="*/ 470706 h 1956606"/>
                <a:gd name="connsiteX15" fmla="*/ 212725 w 2603500"/>
                <a:gd name="connsiteY15" fmla="*/ 53420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85763 w 2603500"/>
                <a:gd name="connsiteY13" fmla="*/ 423081 h 1956606"/>
                <a:gd name="connsiteX14" fmla="*/ 311150 w 2603500"/>
                <a:gd name="connsiteY14" fmla="*/ 470706 h 1956606"/>
                <a:gd name="connsiteX15" fmla="*/ 219869 w 2603500"/>
                <a:gd name="connsiteY15" fmla="*/ 543731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85763 w 2603500"/>
                <a:gd name="connsiteY13" fmla="*/ 423081 h 1956606"/>
                <a:gd name="connsiteX14" fmla="*/ 311150 w 2603500"/>
                <a:gd name="connsiteY14" fmla="*/ 475469 h 1956606"/>
                <a:gd name="connsiteX15" fmla="*/ 219869 w 2603500"/>
                <a:gd name="connsiteY15" fmla="*/ 543731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311150 w 2603500"/>
                <a:gd name="connsiteY14" fmla="*/ 475469 h 1956606"/>
                <a:gd name="connsiteX15" fmla="*/ 219869 w 2603500"/>
                <a:gd name="connsiteY15" fmla="*/ 543731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311150 w 2603500"/>
                <a:gd name="connsiteY14" fmla="*/ 475469 h 1956606"/>
                <a:gd name="connsiteX15" fmla="*/ 198438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506425 h 1956606"/>
                <a:gd name="connsiteX15" fmla="*/ 198438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499281 h 1956606"/>
                <a:gd name="connsiteX15" fmla="*/ 198438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499281 h 1956606"/>
                <a:gd name="connsiteX15" fmla="*/ 207963 w 2603500"/>
                <a:gd name="connsiteY15" fmla="*/ 555637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603500 w 2603500"/>
                <a:gd name="connsiteY0" fmla="*/ 108756 h 1956606"/>
                <a:gd name="connsiteX1" fmla="*/ 2458244 w 2603500"/>
                <a:gd name="connsiteY1" fmla="*/ 69069 h 1956606"/>
                <a:gd name="connsiteX2" fmla="*/ 2266950 w 2603500"/>
                <a:gd name="connsiteY2" fmla="*/ 29381 h 1956606"/>
                <a:gd name="connsiteX3" fmla="*/ 2059782 w 2603500"/>
                <a:gd name="connsiteY3" fmla="*/ 6362 h 1956606"/>
                <a:gd name="connsiteX4" fmla="*/ 1857375 w 2603500"/>
                <a:gd name="connsiteY4" fmla="*/ 12 h 1956606"/>
                <a:gd name="connsiteX5" fmla="*/ 1635125 w 2603500"/>
                <a:gd name="connsiteY5" fmla="*/ 7950 h 1956606"/>
                <a:gd name="connsiteX6" fmla="*/ 1470025 w 2603500"/>
                <a:gd name="connsiteY6" fmla="*/ 26206 h 1956606"/>
                <a:gd name="connsiteX7" fmla="*/ 1293019 w 2603500"/>
                <a:gd name="connsiteY7" fmla="*/ 53988 h 1956606"/>
                <a:gd name="connsiteX8" fmla="*/ 1064419 w 2603500"/>
                <a:gd name="connsiteY8" fmla="*/ 110344 h 1956606"/>
                <a:gd name="connsiteX9" fmla="*/ 904875 w 2603500"/>
                <a:gd name="connsiteY9" fmla="*/ 166699 h 1956606"/>
                <a:gd name="connsiteX10" fmla="*/ 761206 w 2603500"/>
                <a:gd name="connsiteY10" fmla="*/ 227025 h 1956606"/>
                <a:gd name="connsiteX11" fmla="*/ 629443 w 2603500"/>
                <a:gd name="connsiteY11" fmla="*/ 288143 h 1956606"/>
                <a:gd name="connsiteX12" fmla="*/ 488156 w 2603500"/>
                <a:gd name="connsiteY12" fmla="*/ 364344 h 1956606"/>
                <a:gd name="connsiteX13" fmla="*/ 390525 w 2603500"/>
                <a:gd name="connsiteY13" fmla="*/ 423081 h 1956606"/>
                <a:gd name="connsiteX14" fmla="*/ 275431 w 2603500"/>
                <a:gd name="connsiteY14" fmla="*/ 499281 h 1956606"/>
                <a:gd name="connsiteX15" fmla="*/ 203200 w 2603500"/>
                <a:gd name="connsiteY15" fmla="*/ 553256 h 1956606"/>
                <a:gd name="connsiteX16" fmla="*/ 101600 w 2603500"/>
                <a:gd name="connsiteY16" fmla="*/ 638981 h 1956606"/>
                <a:gd name="connsiteX17" fmla="*/ 0 w 2603500"/>
                <a:gd name="connsiteY17" fmla="*/ 708831 h 1956606"/>
                <a:gd name="connsiteX18" fmla="*/ 76200 w 2603500"/>
                <a:gd name="connsiteY18" fmla="*/ 772331 h 1956606"/>
                <a:gd name="connsiteX19" fmla="*/ 168275 w 2603500"/>
                <a:gd name="connsiteY19" fmla="*/ 870756 h 1956606"/>
                <a:gd name="connsiteX20" fmla="*/ 250825 w 2603500"/>
                <a:gd name="connsiteY20" fmla="*/ 985056 h 1956606"/>
                <a:gd name="connsiteX21" fmla="*/ 285750 w 2603500"/>
                <a:gd name="connsiteY21" fmla="*/ 1007281 h 1956606"/>
                <a:gd name="connsiteX22" fmla="*/ 406400 w 2603500"/>
                <a:gd name="connsiteY22" fmla="*/ 1162856 h 1956606"/>
                <a:gd name="connsiteX23" fmla="*/ 508000 w 2603500"/>
                <a:gd name="connsiteY23" fmla="*/ 1327956 h 1956606"/>
                <a:gd name="connsiteX24" fmla="*/ 590550 w 2603500"/>
                <a:gd name="connsiteY24" fmla="*/ 1499406 h 1956606"/>
                <a:gd name="connsiteX25" fmla="*/ 650875 w 2603500"/>
                <a:gd name="connsiteY25" fmla="*/ 1620056 h 1956606"/>
                <a:gd name="connsiteX26" fmla="*/ 714375 w 2603500"/>
                <a:gd name="connsiteY26" fmla="*/ 1737531 h 1956606"/>
                <a:gd name="connsiteX27" fmla="*/ 752475 w 2603500"/>
                <a:gd name="connsiteY27" fmla="*/ 1883581 h 1956606"/>
                <a:gd name="connsiteX28" fmla="*/ 768350 w 2603500"/>
                <a:gd name="connsiteY28" fmla="*/ 1956606 h 1956606"/>
                <a:gd name="connsiteX29" fmla="*/ 962025 w 2603500"/>
                <a:gd name="connsiteY29" fmla="*/ 1893106 h 1956606"/>
                <a:gd name="connsiteX30" fmla="*/ 1133475 w 2603500"/>
                <a:gd name="connsiteY30" fmla="*/ 1826431 h 1956606"/>
                <a:gd name="connsiteX31" fmla="*/ 1311275 w 2603500"/>
                <a:gd name="connsiteY31" fmla="*/ 1734356 h 1956606"/>
                <a:gd name="connsiteX32" fmla="*/ 1444625 w 2603500"/>
                <a:gd name="connsiteY32" fmla="*/ 1648631 h 1956606"/>
                <a:gd name="connsiteX33" fmla="*/ 1555750 w 2603500"/>
                <a:gd name="connsiteY33" fmla="*/ 1578781 h 1956606"/>
                <a:gd name="connsiteX34" fmla="*/ 1717675 w 2603500"/>
                <a:gd name="connsiteY34" fmla="*/ 1461306 h 1956606"/>
                <a:gd name="connsiteX35" fmla="*/ 1835150 w 2603500"/>
                <a:gd name="connsiteY35" fmla="*/ 1343831 h 1956606"/>
                <a:gd name="connsiteX36" fmla="*/ 1968500 w 2603500"/>
                <a:gd name="connsiteY36" fmla="*/ 1223181 h 1956606"/>
                <a:gd name="connsiteX37" fmla="*/ 2105025 w 2603500"/>
                <a:gd name="connsiteY37" fmla="*/ 1070781 h 1956606"/>
                <a:gd name="connsiteX38" fmla="*/ 2209800 w 2603500"/>
                <a:gd name="connsiteY38" fmla="*/ 937431 h 1956606"/>
                <a:gd name="connsiteX39" fmla="*/ 2330450 w 2603500"/>
                <a:gd name="connsiteY39" fmla="*/ 762806 h 1956606"/>
                <a:gd name="connsiteX40" fmla="*/ 2393950 w 2603500"/>
                <a:gd name="connsiteY40" fmla="*/ 619931 h 1956606"/>
                <a:gd name="connsiteX41" fmla="*/ 2441575 w 2603500"/>
                <a:gd name="connsiteY41" fmla="*/ 534206 h 1956606"/>
                <a:gd name="connsiteX42" fmla="*/ 2501900 w 2603500"/>
                <a:gd name="connsiteY42" fmla="*/ 394506 h 1956606"/>
                <a:gd name="connsiteX43" fmla="*/ 2552700 w 2603500"/>
                <a:gd name="connsiteY43" fmla="*/ 280206 h 1956606"/>
                <a:gd name="connsiteX44" fmla="*/ 2603500 w 2603500"/>
                <a:gd name="connsiteY44" fmla="*/ 108756 h 1956606"/>
                <a:gd name="connsiteX0" fmla="*/ 2591594 w 2591594"/>
                <a:gd name="connsiteY0" fmla="*/ 108756 h 1956606"/>
                <a:gd name="connsiteX1" fmla="*/ 2446338 w 2591594"/>
                <a:gd name="connsiteY1" fmla="*/ 69069 h 1956606"/>
                <a:gd name="connsiteX2" fmla="*/ 2255044 w 2591594"/>
                <a:gd name="connsiteY2" fmla="*/ 29381 h 1956606"/>
                <a:gd name="connsiteX3" fmla="*/ 2047876 w 2591594"/>
                <a:gd name="connsiteY3" fmla="*/ 6362 h 1956606"/>
                <a:gd name="connsiteX4" fmla="*/ 1845469 w 2591594"/>
                <a:gd name="connsiteY4" fmla="*/ 12 h 1956606"/>
                <a:gd name="connsiteX5" fmla="*/ 1623219 w 2591594"/>
                <a:gd name="connsiteY5" fmla="*/ 7950 h 1956606"/>
                <a:gd name="connsiteX6" fmla="*/ 1458119 w 2591594"/>
                <a:gd name="connsiteY6" fmla="*/ 26206 h 1956606"/>
                <a:gd name="connsiteX7" fmla="*/ 1281113 w 2591594"/>
                <a:gd name="connsiteY7" fmla="*/ 53988 h 1956606"/>
                <a:gd name="connsiteX8" fmla="*/ 1052513 w 2591594"/>
                <a:gd name="connsiteY8" fmla="*/ 110344 h 1956606"/>
                <a:gd name="connsiteX9" fmla="*/ 892969 w 2591594"/>
                <a:gd name="connsiteY9" fmla="*/ 166699 h 1956606"/>
                <a:gd name="connsiteX10" fmla="*/ 749300 w 2591594"/>
                <a:gd name="connsiteY10" fmla="*/ 227025 h 1956606"/>
                <a:gd name="connsiteX11" fmla="*/ 617537 w 2591594"/>
                <a:gd name="connsiteY11" fmla="*/ 288143 h 1956606"/>
                <a:gd name="connsiteX12" fmla="*/ 476250 w 2591594"/>
                <a:gd name="connsiteY12" fmla="*/ 364344 h 1956606"/>
                <a:gd name="connsiteX13" fmla="*/ 378619 w 2591594"/>
                <a:gd name="connsiteY13" fmla="*/ 423081 h 1956606"/>
                <a:gd name="connsiteX14" fmla="*/ 263525 w 2591594"/>
                <a:gd name="connsiteY14" fmla="*/ 499281 h 1956606"/>
                <a:gd name="connsiteX15" fmla="*/ 191294 w 2591594"/>
                <a:gd name="connsiteY15" fmla="*/ 553256 h 1956606"/>
                <a:gd name="connsiteX16" fmla="*/ 89694 w 2591594"/>
                <a:gd name="connsiteY16" fmla="*/ 638981 h 1956606"/>
                <a:gd name="connsiteX17" fmla="*/ 0 w 2591594"/>
                <a:gd name="connsiteY17" fmla="*/ 711212 h 1956606"/>
                <a:gd name="connsiteX18" fmla="*/ 64294 w 2591594"/>
                <a:gd name="connsiteY18" fmla="*/ 772331 h 1956606"/>
                <a:gd name="connsiteX19" fmla="*/ 156369 w 2591594"/>
                <a:gd name="connsiteY19" fmla="*/ 870756 h 1956606"/>
                <a:gd name="connsiteX20" fmla="*/ 238919 w 2591594"/>
                <a:gd name="connsiteY20" fmla="*/ 985056 h 1956606"/>
                <a:gd name="connsiteX21" fmla="*/ 273844 w 2591594"/>
                <a:gd name="connsiteY21" fmla="*/ 1007281 h 1956606"/>
                <a:gd name="connsiteX22" fmla="*/ 394494 w 2591594"/>
                <a:gd name="connsiteY22" fmla="*/ 1162856 h 1956606"/>
                <a:gd name="connsiteX23" fmla="*/ 496094 w 2591594"/>
                <a:gd name="connsiteY23" fmla="*/ 1327956 h 1956606"/>
                <a:gd name="connsiteX24" fmla="*/ 578644 w 2591594"/>
                <a:gd name="connsiteY24" fmla="*/ 1499406 h 1956606"/>
                <a:gd name="connsiteX25" fmla="*/ 638969 w 2591594"/>
                <a:gd name="connsiteY25" fmla="*/ 1620056 h 1956606"/>
                <a:gd name="connsiteX26" fmla="*/ 702469 w 2591594"/>
                <a:gd name="connsiteY26" fmla="*/ 1737531 h 1956606"/>
                <a:gd name="connsiteX27" fmla="*/ 740569 w 2591594"/>
                <a:gd name="connsiteY27" fmla="*/ 1883581 h 1956606"/>
                <a:gd name="connsiteX28" fmla="*/ 756444 w 2591594"/>
                <a:gd name="connsiteY28" fmla="*/ 1956606 h 1956606"/>
                <a:gd name="connsiteX29" fmla="*/ 950119 w 2591594"/>
                <a:gd name="connsiteY29" fmla="*/ 1893106 h 1956606"/>
                <a:gd name="connsiteX30" fmla="*/ 1121569 w 2591594"/>
                <a:gd name="connsiteY30" fmla="*/ 1826431 h 1956606"/>
                <a:gd name="connsiteX31" fmla="*/ 1299369 w 2591594"/>
                <a:gd name="connsiteY31" fmla="*/ 1734356 h 1956606"/>
                <a:gd name="connsiteX32" fmla="*/ 1432719 w 2591594"/>
                <a:gd name="connsiteY32" fmla="*/ 1648631 h 1956606"/>
                <a:gd name="connsiteX33" fmla="*/ 1543844 w 2591594"/>
                <a:gd name="connsiteY33" fmla="*/ 1578781 h 1956606"/>
                <a:gd name="connsiteX34" fmla="*/ 1705769 w 2591594"/>
                <a:gd name="connsiteY34" fmla="*/ 1461306 h 1956606"/>
                <a:gd name="connsiteX35" fmla="*/ 1823244 w 2591594"/>
                <a:gd name="connsiteY35" fmla="*/ 1343831 h 1956606"/>
                <a:gd name="connsiteX36" fmla="*/ 1956594 w 2591594"/>
                <a:gd name="connsiteY36" fmla="*/ 1223181 h 1956606"/>
                <a:gd name="connsiteX37" fmla="*/ 2093119 w 2591594"/>
                <a:gd name="connsiteY37" fmla="*/ 1070781 h 1956606"/>
                <a:gd name="connsiteX38" fmla="*/ 2197894 w 2591594"/>
                <a:gd name="connsiteY38" fmla="*/ 937431 h 1956606"/>
                <a:gd name="connsiteX39" fmla="*/ 2318544 w 2591594"/>
                <a:gd name="connsiteY39" fmla="*/ 762806 h 1956606"/>
                <a:gd name="connsiteX40" fmla="*/ 2382044 w 2591594"/>
                <a:gd name="connsiteY40" fmla="*/ 619931 h 1956606"/>
                <a:gd name="connsiteX41" fmla="*/ 2429669 w 2591594"/>
                <a:gd name="connsiteY41" fmla="*/ 534206 h 1956606"/>
                <a:gd name="connsiteX42" fmla="*/ 2489994 w 2591594"/>
                <a:gd name="connsiteY42" fmla="*/ 394506 h 1956606"/>
                <a:gd name="connsiteX43" fmla="*/ 2540794 w 2591594"/>
                <a:gd name="connsiteY43" fmla="*/ 280206 h 1956606"/>
                <a:gd name="connsiteX44" fmla="*/ 2591594 w 2591594"/>
                <a:gd name="connsiteY44" fmla="*/ 108756 h 1956606"/>
                <a:gd name="connsiteX0" fmla="*/ 2584451 w 2584451"/>
                <a:gd name="connsiteY0" fmla="*/ 108756 h 1956606"/>
                <a:gd name="connsiteX1" fmla="*/ 2439195 w 2584451"/>
                <a:gd name="connsiteY1" fmla="*/ 69069 h 1956606"/>
                <a:gd name="connsiteX2" fmla="*/ 2247901 w 2584451"/>
                <a:gd name="connsiteY2" fmla="*/ 29381 h 1956606"/>
                <a:gd name="connsiteX3" fmla="*/ 2040733 w 2584451"/>
                <a:gd name="connsiteY3" fmla="*/ 6362 h 1956606"/>
                <a:gd name="connsiteX4" fmla="*/ 1838326 w 2584451"/>
                <a:gd name="connsiteY4" fmla="*/ 12 h 1956606"/>
                <a:gd name="connsiteX5" fmla="*/ 1616076 w 2584451"/>
                <a:gd name="connsiteY5" fmla="*/ 7950 h 1956606"/>
                <a:gd name="connsiteX6" fmla="*/ 1450976 w 2584451"/>
                <a:gd name="connsiteY6" fmla="*/ 26206 h 1956606"/>
                <a:gd name="connsiteX7" fmla="*/ 1273970 w 2584451"/>
                <a:gd name="connsiteY7" fmla="*/ 53988 h 1956606"/>
                <a:gd name="connsiteX8" fmla="*/ 1045370 w 2584451"/>
                <a:gd name="connsiteY8" fmla="*/ 110344 h 1956606"/>
                <a:gd name="connsiteX9" fmla="*/ 885826 w 2584451"/>
                <a:gd name="connsiteY9" fmla="*/ 166699 h 1956606"/>
                <a:gd name="connsiteX10" fmla="*/ 742157 w 2584451"/>
                <a:gd name="connsiteY10" fmla="*/ 227025 h 1956606"/>
                <a:gd name="connsiteX11" fmla="*/ 610394 w 2584451"/>
                <a:gd name="connsiteY11" fmla="*/ 288143 h 1956606"/>
                <a:gd name="connsiteX12" fmla="*/ 469107 w 2584451"/>
                <a:gd name="connsiteY12" fmla="*/ 364344 h 1956606"/>
                <a:gd name="connsiteX13" fmla="*/ 371476 w 2584451"/>
                <a:gd name="connsiteY13" fmla="*/ 423081 h 1956606"/>
                <a:gd name="connsiteX14" fmla="*/ 256382 w 2584451"/>
                <a:gd name="connsiteY14" fmla="*/ 499281 h 1956606"/>
                <a:gd name="connsiteX15" fmla="*/ 184151 w 2584451"/>
                <a:gd name="connsiteY15" fmla="*/ 553256 h 1956606"/>
                <a:gd name="connsiteX16" fmla="*/ 82551 w 2584451"/>
                <a:gd name="connsiteY16" fmla="*/ 638981 h 1956606"/>
                <a:gd name="connsiteX17" fmla="*/ 0 w 2584451"/>
                <a:gd name="connsiteY17" fmla="*/ 720737 h 1956606"/>
                <a:gd name="connsiteX18" fmla="*/ 57151 w 2584451"/>
                <a:gd name="connsiteY18" fmla="*/ 772331 h 1956606"/>
                <a:gd name="connsiteX19" fmla="*/ 149226 w 2584451"/>
                <a:gd name="connsiteY19" fmla="*/ 870756 h 1956606"/>
                <a:gd name="connsiteX20" fmla="*/ 231776 w 2584451"/>
                <a:gd name="connsiteY20" fmla="*/ 985056 h 1956606"/>
                <a:gd name="connsiteX21" fmla="*/ 266701 w 2584451"/>
                <a:gd name="connsiteY21" fmla="*/ 1007281 h 1956606"/>
                <a:gd name="connsiteX22" fmla="*/ 387351 w 2584451"/>
                <a:gd name="connsiteY22" fmla="*/ 1162856 h 1956606"/>
                <a:gd name="connsiteX23" fmla="*/ 488951 w 2584451"/>
                <a:gd name="connsiteY23" fmla="*/ 1327956 h 1956606"/>
                <a:gd name="connsiteX24" fmla="*/ 571501 w 2584451"/>
                <a:gd name="connsiteY24" fmla="*/ 1499406 h 1956606"/>
                <a:gd name="connsiteX25" fmla="*/ 631826 w 2584451"/>
                <a:gd name="connsiteY25" fmla="*/ 1620056 h 1956606"/>
                <a:gd name="connsiteX26" fmla="*/ 695326 w 2584451"/>
                <a:gd name="connsiteY26" fmla="*/ 1737531 h 1956606"/>
                <a:gd name="connsiteX27" fmla="*/ 733426 w 2584451"/>
                <a:gd name="connsiteY27" fmla="*/ 1883581 h 1956606"/>
                <a:gd name="connsiteX28" fmla="*/ 749301 w 2584451"/>
                <a:gd name="connsiteY28" fmla="*/ 1956606 h 1956606"/>
                <a:gd name="connsiteX29" fmla="*/ 942976 w 2584451"/>
                <a:gd name="connsiteY29" fmla="*/ 1893106 h 1956606"/>
                <a:gd name="connsiteX30" fmla="*/ 1114426 w 2584451"/>
                <a:gd name="connsiteY30" fmla="*/ 1826431 h 1956606"/>
                <a:gd name="connsiteX31" fmla="*/ 1292226 w 2584451"/>
                <a:gd name="connsiteY31" fmla="*/ 1734356 h 1956606"/>
                <a:gd name="connsiteX32" fmla="*/ 1425576 w 2584451"/>
                <a:gd name="connsiteY32" fmla="*/ 1648631 h 1956606"/>
                <a:gd name="connsiteX33" fmla="*/ 1536701 w 2584451"/>
                <a:gd name="connsiteY33" fmla="*/ 1578781 h 1956606"/>
                <a:gd name="connsiteX34" fmla="*/ 1698626 w 2584451"/>
                <a:gd name="connsiteY34" fmla="*/ 1461306 h 1956606"/>
                <a:gd name="connsiteX35" fmla="*/ 1816101 w 2584451"/>
                <a:gd name="connsiteY35" fmla="*/ 1343831 h 1956606"/>
                <a:gd name="connsiteX36" fmla="*/ 1949451 w 2584451"/>
                <a:gd name="connsiteY36" fmla="*/ 1223181 h 1956606"/>
                <a:gd name="connsiteX37" fmla="*/ 2085976 w 2584451"/>
                <a:gd name="connsiteY37" fmla="*/ 1070781 h 1956606"/>
                <a:gd name="connsiteX38" fmla="*/ 2190751 w 2584451"/>
                <a:gd name="connsiteY38" fmla="*/ 937431 h 1956606"/>
                <a:gd name="connsiteX39" fmla="*/ 2311401 w 2584451"/>
                <a:gd name="connsiteY39" fmla="*/ 762806 h 1956606"/>
                <a:gd name="connsiteX40" fmla="*/ 2374901 w 2584451"/>
                <a:gd name="connsiteY40" fmla="*/ 619931 h 1956606"/>
                <a:gd name="connsiteX41" fmla="*/ 2422526 w 2584451"/>
                <a:gd name="connsiteY41" fmla="*/ 534206 h 1956606"/>
                <a:gd name="connsiteX42" fmla="*/ 2482851 w 2584451"/>
                <a:gd name="connsiteY42" fmla="*/ 394506 h 1956606"/>
                <a:gd name="connsiteX43" fmla="*/ 2533651 w 2584451"/>
                <a:gd name="connsiteY43" fmla="*/ 280206 h 1956606"/>
                <a:gd name="connsiteX44" fmla="*/ 2584451 w 2584451"/>
                <a:gd name="connsiteY44" fmla="*/ 108756 h 1956606"/>
                <a:gd name="connsiteX0" fmla="*/ 2584451 w 2584451"/>
                <a:gd name="connsiteY0" fmla="*/ 108756 h 1956606"/>
                <a:gd name="connsiteX1" fmla="*/ 2439195 w 2584451"/>
                <a:gd name="connsiteY1" fmla="*/ 69069 h 1956606"/>
                <a:gd name="connsiteX2" fmla="*/ 2247901 w 2584451"/>
                <a:gd name="connsiteY2" fmla="*/ 29381 h 1956606"/>
                <a:gd name="connsiteX3" fmla="*/ 2040733 w 2584451"/>
                <a:gd name="connsiteY3" fmla="*/ 6362 h 1956606"/>
                <a:gd name="connsiteX4" fmla="*/ 1838326 w 2584451"/>
                <a:gd name="connsiteY4" fmla="*/ 12 h 1956606"/>
                <a:gd name="connsiteX5" fmla="*/ 1616076 w 2584451"/>
                <a:gd name="connsiteY5" fmla="*/ 7950 h 1956606"/>
                <a:gd name="connsiteX6" fmla="*/ 1450976 w 2584451"/>
                <a:gd name="connsiteY6" fmla="*/ 26206 h 1956606"/>
                <a:gd name="connsiteX7" fmla="*/ 1273970 w 2584451"/>
                <a:gd name="connsiteY7" fmla="*/ 53988 h 1956606"/>
                <a:gd name="connsiteX8" fmla="*/ 1045370 w 2584451"/>
                <a:gd name="connsiteY8" fmla="*/ 110344 h 1956606"/>
                <a:gd name="connsiteX9" fmla="*/ 885826 w 2584451"/>
                <a:gd name="connsiteY9" fmla="*/ 166699 h 1956606"/>
                <a:gd name="connsiteX10" fmla="*/ 742157 w 2584451"/>
                <a:gd name="connsiteY10" fmla="*/ 227025 h 1956606"/>
                <a:gd name="connsiteX11" fmla="*/ 610394 w 2584451"/>
                <a:gd name="connsiteY11" fmla="*/ 288143 h 1956606"/>
                <a:gd name="connsiteX12" fmla="*/ 469107 w 2584451"/>
                <a:gd name="connsiteY12" fmla="*/ 364344 h 1956606"/>
                <a:gd name="connsiteX13" fmla="*/ 371476 w 2584451"/>
                <a:gd name="connsiteY13" fmla="*/ 423081 h 1956606"/>
                <a:gd name="connsiteX14" fmla="*/ 256382 w 2584451"/>
                <a:gd name="connsiteY14" fmla="*/ 499281 h 1956606"/>
                <a:gd name="connsiteX15" fmla="*/ 184151 w 2584451"/>
                <a:gd name="connsiteY15" fmla="*/ 553256 h 1956606"/>
                <a:gd name="connsiteX16" fmla="*/ 82551 w 2584451"/>
                <a:gd name="connsiteY16" fmla="*/ 638981 h 1956606"/>
                <a:gd name="connsiteX17" fmla="*/ 0 w 2584451"/>
                <a:gd name="connsiteY17" fmla="*/ 720737 h 1956606"/>
                <a:gd name="connsiteX18" fmla="*/ 57151 w 2584451"/>
                <a:gd name="connsiteY18" fmla="*/ 772331 h 1956606"/>
                <a:gd name="connsiteX19" fmla="*/ 149226 w 2584451"/>
                <a:gd name="connsiteY19" fmla="*/ 870756 h 1956606"/>
                <a:gd name="connsiteX20" fmla="*/ 231776 w 2584451"/>
                <a:gd name="connsiteY20" fmla="*/ 985056 h 1956606"/>
                <a:gd name="connsiteX21" fmla="*/ 266701 w 2584451"/>
                <a:gd name="connsiteY21" fmla="*/ 1007281 h 1956606"/>
                <a:gd name="connsiteX22" fmla="*/ 387351 w 2584451"/>
                <a:gd name="connsiteY22" fmla="*/ 1162856 h 1956606"/>
                <a:gd name="connsiteX23" fmla="*/ 488951 w 2584451"/>
                <a:gd name="connsiteY23" fmla="*/ 1327956 h 1956606"/>
                <a:gd name="connsiteX24" fmla="*/ 571501 w 2584451"/>
                <a:gd name="connsiteY24" fmla="*/ 1499406 h 1956606"/>
                <a:gd name="connsiteX25" fmla="*/ 631826 w 2584451"/>
                <a:gd name="connsiteY25" fmla="*/ 1620056 h 1956606"/>
                <a:gd name="connsiteX26" fmla="*/ 695326 w 2584451"/>
                <a:gd name="connsiteY26" fmla="*/ 1737531 h 1956606"/>
                <a:gd name="connsiteX27" fmla="*/ 733426 w 2584451"/>
                <a:gd name="connsiteY27" fmla="*/ 1883581 h 1956606"/>
                <a:gd name="connsiteX28" fmla="*/ 749301 w 2584451"/>
                <a:gd name="connsiteY28" fmla="*/ 1956606 h 1956606"/>
                <a:gd name="connsiteX29" fmla="*/ 942976 w 2584451"/>
                <a:gd name="connsiteY29" fmla="*/ 1893106 h 1956606"/>
                <a:gd name="connsiteX30" fmla="*/ 1114426 w 2584451"/>
                <a:gd name="connsiteY30" fmla="*/ 1826431 h 1956606"/>
                <a:gd name="connsiteX31" fmla="*/ 1292226 w 2584451"/>
                <a:gd name="connsiteY31" fmla="*/ 1734356 h 1956606"/>
                <a:gd name="connsiteX32" fmla="*/ 1425576 w 2584451"/>
                <a:gd name="connsiteY32" fmla="*/ 1648631 h 1956606"/>
                <a:gd name="connsiteX33" fmla="*/ 1536701 w 2584451"/>
                <a:gd name="connsiteY33" fmla="*/ 1578781 h 1956606"/>
                <a:gd name="connsiteX34" fmla="*/ 1698626 w 2584451"/>
                <a:gd name="connsiteY34" fmla="*/ 1461306 h 1956606"/>
                <a:gd name="connsiteX35" fmla="*/ 1816101 w 2584451"/>
                <a:gd name="connsiteY35" fmla="*/ 1343831 h 1956606"/>
                <a:gd name="connsiteX36" fmla="*/ 1949451 w 2584451"/>
                <a:gd name="connsiteY36" fmla="*/ 1223181 h 1956606"/>
                <a:gd name="connsiteX37" fmla="*/ 2085976 w 2584451"/>
                <a:gd name="connsiteY37" fmla="*/ 1070781 h 1956606"/>
                <a:gd name="connsiteX38" fmla="*/ 2190751 w 2584451"/>
                <a:gd name="connsiteY38" fmla="*/ 937431 h 1956606"/>
                <a:gd name="connsiteX39" fmla="*/ 2311401 w 2584451"/>
                <a:gd name="connsiteY39" fmla="*/ 762806 h 1956606"/>
                <a:gd name="connsiteX40" fmla="*/ 2374901 w 2584451"/>
                <a:gd name="connsiteY40" fmla="*/ 619931 h 1956606"/>
                <a:gd name="connsiteX41" fmla="*/ 2422526 w 2584451"/>
                <a:gd name="connsiteY41" fmla="*/ 534206 h 1956606"/>
                <a:gd name="connsiteX42" fmla="*/ 2482851 w 2584451"/>
                <a:gd name="connsiteY42" fmla="*/ 394506 h 1956606"/>
                <a:gd name="connsiteX43" fmla="*/ 2533651 w 2584451"/>
                <a:gd name="connsiteY43" fmla="*/ 280206 h 1956606"/>
                <a:gd name="connsiteX44" fmla="*/ 2584451 w 2584451"/>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36539 w 2589214"/>
                <a:gd name="connsiteY20" fmla="*/ 985056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36539 w 2589214"/>
                <a:gd name="connsiteY20" fmla="*/ 985056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71464 w 2589214"/>
                <a:gd name="connsiteY21" fmla="*/ 10072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297658 w 2589214"/>
                <a:gd name="connsiteY21" fmla="*/ 1045381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19090 w 2589214"/>
                <a:gd name="connsiteY21" fmla="*/ 1035856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92114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6264 w 2589214"/>
                <a:gd name="connsiteY24" fmla="*/ 1499406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90551 w 2589214"/>
                <a:gd name="connsiteY24" fmla="*/ 1494643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8645 w 2589214"/>
                <a:gd name="connsiteY24" fmla="*/ 1492262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73882 w 2589214"/>
                <a:gd name="connsiteY24" fmla="*/ 1487500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85788 w 2589214"/>
                <a:gd name="connsiteY24" fmla="*/ 1506550 h 1956606"/>
                <a:gd name="connsiteX25" fmla="*/ 636589 w 2589214"/>
                <a:gd name="connsiteY25" fmla="*/ 1620056 h 1956606"/>
                <a:gd name="connsiteX26" fmla="*/ 700089 w 2589214"/>
                <a:gd name="connsiteY26" fmla="*/ 1737531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6606"/>
                <a:gd name="connsiteX1" fmla="*/ 2443958 w 2589214"/>
                <a:gd name="connsiteY1" fmla="*/ 69069 h 1956606"/>
                <a:gd name="connsiteX2" fmla="*/ 2252664 w 2589214"/>
                <a:gd name="connsiteY2" fmla="*/ 29381 h 1956606"/>
                <a:gd name="connsiteX3" fmla="*/ 2045496 w 2589214"/>
                <a:gd name="connsiteY3" fmla="*/ 6362 h 1956606"/>
                <a:gd name="connsiteX4" fmla="*/ 1843089 w 2589214"/>
                <a:gd name="connsiteY4" fmla="*/ 12 h 1956606"/>
                <a:gd name="connsiteX5" fmla="*/ 1620839 w 2589214"/>
                <a:gd name="connsiteY5" fmla="*/ 7950 h 1956606"/>
                <a:gd name="connsiteX6" fmla="*/ 1455739 w 2589214"/>
                <a:gd name="connsiteY6" fmla="*/ 26206 h 1956606"/>
                <a:gd name="connsiteX7" fmla="*/ 1278733 w 2589214"/>
                <a:gd name="connsiteY7" fmla="*/ 53988 h 1956606"/>
                <a:gd name="connsiteX8" fmla="*/ 1050133 w 2589214"/>
                <a:gd name="connsiteY8" fmla="*/ 110344 h 1956606"/>
                <a:gd name="connsiteX9" fmla="*/ 890589 w 2589214"/>
                <a:gd name="connsiteY9" fmla="*/ 166699 h 1956606"/>
                <a:gd name="connsiteX10" fmla="*/ 746920 w 2589214"/>
                <a:gd name="connsiteY10" fmla="*/ 227025 h 1956606"/>
                <a:gd name="connsiteX11" fmla="*/ 615157 w 2589214"/>
                <a:gd name="connsiteY11" fmla="*/ 288143 h 1956606"/>
                <a:gd name="connsiteX12" fmla="*/ 473870 w 2589214"/>
                <a:gd name="connsiteY12" fmla="*/ 364344 h 1956606"/>
                <a:gd name="connsiteX13" fmla="*/ 376239 w 2589214"/>
                <a:gd name="connsiteY13" fmla="*/ 423081 h 1956606"/>
                <a:gd name="connsiteX14" fmla="*/ 261145 w 2589214"/>
                <a:gd name="connsiteY14" fmla="*/ 499281 h 1956606"/>
                <a:gd name="connsiteX15" fmla="*/ 188914 w 2589214"/>
                <a:gd name="connsiteY15" fmla="*/ 553256 h 1956606"/>
                <a:gd name="connsiteX16" fmla="*/ 87314 w 2589214"/>
                <a:gd name="connsiteY16" fmla="*/ 638981 h 1956606"/>
                <a:gd name="connsiteX17" fmla="*/ 0 w 2589214"/>
                <a:gd name="connsiteY17" fmla="*/ 713593 h 1956606"/>
                <a:gd name="connsiteX18" fmla="*/ 61914 w 2589214"/>
                <a:gd name="connsiteY18" fmla="*/ 772331 h 1956606"/>
                <a:gd name="connsiteX19" fmla="*/ 153989 w 2589214"/>
                <a:gd name="connsiteY19" fmla="*/ 870756 h 1956606"/>
                <a:gd name="connsiteX20" fmla="*/ 224633 w 2589214"/>
                <a:gd name="connsiteY20" fmla="*/ 951718 h 1956606"/>
                <a:gd name="connsiteX21" fmla="*/ 304803 w 2589214"/>
                <a:gd name="connsiteY21" fmla="*/ 1050143 h 1956606"/>
                <a:gd name="connsiteX22" fmla="*/ 382589 w 2589214"/>
                <a:gd name="connsiteY22" fmla="*/ 1162856 h 1956606"/>
                <a:gd name="connsiteX23" fmla="*/ 493714 w 2589214"/>
                <a:gd name="connsiteY23" fmla="*/ 1327956 h 1956606"/>
                <a:gd name="connsiteX24" fmla="*/ 585788 w 2589214"/>
                <a:gd name="connsiteY24" fmla="*/ 1506550 h 1956606"/>
                <a:gd name="connsiteX25" fmla="*/ 636589 w 2589214"/>
                <a:gd name="connsiteY25" fmla="*/ 1620056 h 1956606"/>
                <a:gd name="connsiteX26" fmla="*/ 683420 w 2589214"/>
                <a:gd name="connsiteY26" fmla="*/ 1732769 h 1956606"/>
                <a:gd name="connsiteX27" fmla="*/ 738189 w 2589214"/>
                <a:gd name="connsiteY27" fmla="*/ 1883581 h 1956606"/>
                <a:gd name="connsiteX28" fmla="*/ 754064 w 2589214"/>
                <a:gd name="connsiteY28" fmla="*/ 1956606 h 1956606"/>
                <a:gd name="connsiteX29" fmla="*/ 947739 w 2589214"/>
                <a:gd name="connsiteY29" fmla="*/ 1893106 h 1956606"/>
                <a:gd name="connsiteX30" fmla="*/ 1119189 w 2589214"/>
                <a:gd name="connsiteY30" fmla="*/ 1826431 h 1956606"/>
                <a:gd name="connsiteX31" fmla="*/ 1296989 w 2589214"/>
                <a:gd name="connsiteY31" fmla="*/ 1734356 h 1956606"/>
                <a:gd name="connsiteX32" fmla="*/ 1430339 w 2589214"/>
                <a:gd name="connsiteY32" fmla="*/ 1648631 h 1956606"/>
                <a:gd name="connsiteX33" fmla="*/ 1541464 w 2589214"/>
                <a:gd name="connsiteY33" fmla="*/ 1578781 h 1956606"/>
                <a:gd name="connsiteX34" fmla="*/ 1703389 w 2589214"/>
                <a:gd name="connsiteY34" fmla="*/ 1461306 h 1956606"/>
                <a:gd name="connsiteX35" fmla="*/ 1820864 w 2589214"/>
                <a:gd name="connsiteY35" fmla="*/ 1343831 h 1956606"/>
                <a:gd name="connsiteX36" fmla="*/ 1954214 w 2589214"/>
                <a:gd name="connsiteY36" fmla="*/ 1223181 h 1956606"/>
                <a:gd name="connsiteX37" fmla="*/ 2090739 w 2589214"/>
                <a:gd name="connsiteY37" fmla="*/ 1070781 h 1956606"/>
                <a:gd name="connsiteX38" fmla="*/ 2195514 w 2589214"/>
                <a:gd name="connsiteY38" fmla="*/ 937431 h 1956606"/>
                <a:gd name="connsiteX39" fmla="*/ 2316164 w 2589214"/>
                <a:gd name="connsiteY39" fmla="*/ 762806 h 1956606"/>
                <a:gd name="connsiteX40" fmla="*/ 2379664 w 2589214"/>
                <a:gd name="connsiteY40" fmla="*/ 619931 h 1956606"/>
                <a:gd name="connsiteX41" fmla="*/ 2427289 w 2589214"/>
                <a:gd name="connsiteY41" fmla="*/ 534206 h 1956606"/>
                <a:gd name="connsiteX42" fmla="*/ 2487614 w 2589214"/>
                <a:gd name="connsiteY42" fmla="*/ 394506 h 1956606"/>
                <a:gd name="connsiteX43" fmla="*/ 2538414 w 2589214"/>
                <a:gd name="connsiteY43" fmla="*/ 280206 h 1956606"/>
                <a:gd name="connsiteX44" fmla="*/ 2589214 w 2589214"/>
                <a:gd name="connsiteY44" fmla="*/ 108756 h 1956606"/>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5788 w 2589214"/>
                <a:gd name="connsiteY24" fmla="*/ 1506550 h 1958987"/>
                <a:gd name="connsiteX25" fmla="*/ 636589 w 2589214"/>
                <a:gd name="connsiteY25" fmla="*/ 1620056 h 1958987"/>
                <a:gd name="connsiteX26" fmla="*/ 683420 w 2589214"/>
                <a:gd name="connsiteY26" fmla="*/ 1732769 h 1958987"/>
                <a:gd name="connsiteX27" fmla="*/ 738189 w 2589214"/>
                <a:gd name="connsiteY27" fmla="*/ 1883581 h 1958987"/>
                <a:gd name="connsiteX28" fmla="*/ 763589 w 2589214"/>
                <a:gd name="connsiteY28" fmla="*/ 1958987 h 1958987"/>
                <a:gd name="connsiteX29" fmla="*/ 947739 w 2589214"/>
                <a:gd name="connsiteY29" fmla="*/ 1893106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5788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47739 w 2589214"/>
                <a:gd name="connsiteY29" fmla="*/ 1893106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47739 w 2589214"/>
                <a:gd name="connsiteY29" fmla="*/ 1893106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0339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41464 w 2589214"/>
                <a:gd name="connsiteY33" fmla="*/ 1578781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0864 w 2589214"/>
                <a:gd name="connsiteY35" fmla="*/ 1343831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6164 w 2589214"/>
                <a:gd name="connsiteY39" fmla="*/ 762806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79664 w 2589214"/>
                <a:gd name="connsiteY40" fmla="*/ 619931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27289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29671 w 2589214"/>
                <a:gd name="connsiteY41" fmla="*/ 534206 h 1958987"/>
                <a:gd name="connsiteX42" fmla="*/ 2487614 w 2589214"/>
                <a:gd name="connsiteY42" fmla="*/ 394506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29671 w 2589214"/>
                <a:gd name="connsiteY41" fmla="*/ 534206 h 1958987"/>
                <a:gd name="connsiteX42" fmla="*/ 2494757 w 2589214"/>
                <a:gd name="connsiteY42" fmla="*/ 396887 h 1958987"/>
                <a:gd name="connsiteX43" fmla="*/ 2538414 w 2589214"/>
                <a:gd name="connsiteY43" fmla="*/ 280206 h 1958987"/>
                <a:gd name="connsiteX44" fmla="*/ 2589214 w 2589214"/>
                <a:gd name="connsiteY44" fmla="*/ 108756 h 1958987"/>
                <a:gd name="connsiteX0" fmla="*/ 2589214 w 2589214"/>
                <a:gd name="connsiteY0" fmla="*/ 108756 h 1958987"/>
                <a:gd name="connsiteX1" fmla="*/ 2443958 w 2589214"/>
                <a:gd name="connsiteY1" fmla="*/ 69069 h 1958987"/>
                <a:gd name="connsiteX2" fmla="*/ 2252664 w 2589214"/>
                <a:gd name="connsiteY2" fmla="*/ 29381 h 1958987"/>
                <a:gd name="connsiteX3" fmla="*/ 2045496 w 2589214"/>
                <a:gd name="connsiteY3" fmla="*/ 6362 h 1958987"/>
                <a:gd name="connsiteX4" fmla="*/ 1843089 w 2589214"/>
                <a:gd name="connsiteY4" fmla="*/ 12 h 1958987"/>
                <a:gd name="connsiteX5" fmla="*/ 1620839 w 2589214"/>
                <a:gd name="connsiteY5" fmla="*/ 7950 h 1958987"/>
                <a:gd name="connsiteX6" fmla="*/ 1455739 w 2589214"/>
                <a:gd name="connsiteY6" fmla="*/ 26206 h 1958987"/>
                <a:gd name="connsiteX7" fmla="*/ 1278733 w 2589214"/>
                <a:gd name="connsiteY7" fmla="*/ 53988 h 1958987"/>
                <a:gd name="connsiteX8" fmla="*/ 1050133 w 2589214"/>
                <a:gd name="connsiteY8" fmla="*/ 110344 h 1958987"/>
                <a:gd name="connsiteX9" fmla="*/ 890589 w 2589214"/>
                <a:gd name="connsiteY9" fmla="*/ 166699 h 1958987"/>
                <a:gd name="connsiteX10" fmla="*/ 746920 w 2589214"/>
                <a:gd name="connsiteY10" fmla="*/ 227025 h 1958987"/>
                <a:gd name="connsiteX11" fmla="*/ 615157 w 2589214"/>
                <a:gd name="connsiteY11" fmla="*/ 288143 h 1958987"/>
                <a:gd name="connsiteX12" fmla="*/ 473870 w 2589214"/>
                <a:gd name="connsiteY12" fmla="*/ 364344 h 1958987"/>
                <a:gd name="connsiteX13" fmla="*/ 376239 w 2589214"/>
                <a:gd name="connsiteY13" fmla="*/ 423081 h 1958987"/>
                <a:gd name="connsiteX14" fmla="*/ 261145 w 2589214"/>
                <a:gd name="connsiteY14" fmla="*/ 499281 h 1958987"/>
                <a:gd name="connsiteX15" fmla="*/ 188914 w 2589214"/>
                <a:gd name="connsiteY15" fmla="*/ 553256 h 1958987"/>
                <a:gd name="connsiteX16" fmla="*/ 87314 w 2589214"/>
                <a:gd name="connsiteY16" fmla="*/ 638981 h 1958987"/>
                <a:gd name="connsiteX17" fmla="*/ 0 w 2589214"/>
                <a:gd name="connsiteY17" fmla="*/ 713593 h 1958987"/>
                <a:gd name="connsiteX18" fmla="*/ 61914 w 2589214"/>
                <a:gd name="connsiteY18" fmla="*/ 772331 h 1958987"/>
                <a:gd name="connsiteX19" fmla="*/ 153989 w 2589214"/>
                <a:gd name="connsiteY19" fmla="*/ 870756 h 1958987"/>
                <a:gd name="connsiteX20" fmla="*/ 224633 w 2589214"/>
                <a:gd name="connsiteY20" fmla="*/ 951718 h 1958987"/>
                <a:gd name="connsiteX21" fmla="*/ 304803 w 2589214"/>
                <a:gd name="connsiteY21" fmla="*/ 1050143 h 1958987"/>
                <a:gd name="connsiteX22" fmla="*/ 382589 w 2589214"/>
                <a:gd name="connsiteY22" fmla="*/ 1162856 h 1958987"/>
                <a:gd name="connsiteX23" fmla="*/ 493714 w 2589214"/>
                <a:gd name="connsiteY23" fmla="*/ 1327956 h 1958987"/>
                <a:gd name="connsiteX24" fmla="*/ 588170 w 2589214"/>
                <a:gd name="connsiteY24" fmla="*/ 1506550 h 1958987"/>
                <a:gd name="connsiteX25" fmla="*/ 636589 w 2589214"/>
                <a:gd name="connsiteY25" fmla="*/ 1620056 h 1958987"/>
                <a:gd name="connsiteX26" fmla="*/ 685802 w 2589214"/>
                <a:gd name="connsiteY26" fmla="*/ 1732769 h 1958987"/>
                <a:gd name="connsiteX27" fmla="*/ 738189 w 2589214"/>
                <a:gd name="connsiteY27" fmla="*/ 1883581 h 1958987"/>
                <a:gd name="connsiteX28" fmla="*/ 763589 w 2589214"/>
                <a:gd name="connsiteY28" fmla="*/ 1958987 h 1958987"/>
                <a:gd name="connsiteX29" fmla="*/ 926308 w 2589214"/>
                <a:gd name="connsiteY29" fmla="*/ 1900250 h 1958987"/>
                <a:gd name="connsiteX30" fmla="*/ 1119189 w 2589214"/>
                <a:gd name="connsiteY30" fmla="*/ 1826431 h 1958987"/>
                <a:gd name="connsiteX31" fmla="*/ 1296989 w 2589214"/>
                <a:gd name="connsiteY31" fmla="*/ 1734356 h 1958987"/>
                <a:gd name="connsiteX32" fmla="*/ 1435101 w 2589214"/>
                <a:gd name="connsiteY32" fmla="*/ 1648631 h 1958987"/>
                <a:gd name="connsiteX33" fmla="*/ 1555752 w 2589214"/>
                <a:gd name="connsiteY33" fmla="*/ 1569256 h 1958987"/>
                <a:gd name="connsiteX34" fmla="*/ 1703389 w 2589214"/>
                <a:gd name="connsiteY34" fmla="*/ 1461306 h 1958987"/>
                <a:gd name="connsiteX35" fmla="*/ 1825626 w 2589214"/>
                <a:gd name="connsiteY35" fmla="*/ 1350975 h 1958987"/>
                <a:gd name="connsiteX36" fmla="*/ 1954214 w 2589214"/>
                <a:gd name="connsiteY36" fmla="*/ 1223181 h 1958987"/>
                <a:gd name="connsiteX37" fmla="*/ 2090739 w 2589214"/>
                <a:gd name="connsiteY37" fmla="*/ 1070781 h 1958987"/>
                <a:gd name="connsiteX38" fmla="*/ 2195514 w 2589214"/>
                <a:gd name="connsiteY38" fmla="*/ 937431 h 1958987"/>
                <a:gd name="connsiteX39" fmla="*/ 2313783 w 2589214"/>
                <a:gd name="connsiteY39" fmla="*/ 758043 h 1958987"/>
                <a:gd name="connsiteX40" fmla="*/ 2386808 w 2589214"/>
                <a:gd name="connsiteY40" fmla="*/ 624693 h 1958987"/>
                <a:gd name="connsiteX41" fmla="*/ 2432053 w 2589214"/>
                <a:gd name="connsiteY41" fmla="*/ 536587 h 1958987"/>
                <a:gd name="connsiteX42" fmla="*/ 2494757 w 2589214"/>
                <a:gd name="connsiteY42" fmla="*/ 396887 h 1958987"/>
                <a:gd name="connsiteX43" fmla="*/ 2538414 w 2589214"/>
                <a:gd name="connsiteY43" fmla="*/ 280206 h 1958987"/>
                <a:gd name="connsiteX44" fmla="*/ 2589214 w 2589214"/>
                <a:gd name="connsiteY44" fmla="*/ 108756 h 1958987"/>
                <a:gd name="connsiteX0" fmla="*/ 2598739 w 2598739"/>
                <a:gd name="connsiteY0" fmla="*/ 108756 h 1958987"/>
                <a:gd name="connsiteX1" fmla="*/ 2443958 w 2598739"/>
                <a:gd name="connsiteY1" fmla="*/ 69069 h 1958987"/>
                <a:gd name="connsiteX2" fmla="*/ 2252664 w 2598739"/>
                <a:gd name="connsiteY2" fmla="*/ 29381 h 1958987"/>
                <a:gd name="connsiteX3" fmla="*/ 2045496 w 2598739"/>
                <a:gd name="connsiteY3" fmla="*/ 6362 h 1958987"/>
                <a:gd name="connsiteX4" fmla="*/ 1843089 w 2598739"/>
                <a:gd name="connsiteY4" fmla="*/ 12 h 1958987"/>
                <a:gd name="connsiteX5" fmla="*/ 1620839 w 2598739"/>
                <a:gd name="connsiteY5" fmla="*/ 7950 h 1958987"/>
                <a:gd name="connsiteX6" fmla="*/ 1455739 w 2598739"/>
                <a:gd name="connsiteY6" fmla="*/ 26206 h 1958987"/>
                <a:gd name="connsiteX7" fmla="*/ 1278733 w 2598739"/>
                <a:gd name="connsiteY7" fmla="*/ 53988 h 1958987"/>
                <a:gd name="connsiteX8" fmla="*/ 1050133 w 2598739"/>
                <a:gd name="connsiteY8" fmla="*/ 110344 h 1958987"/>
                <a:gd name="connsiteX9" fmla="*/ 890589 w 2598739"/>
                <a:gd name="connsiteY9" fmla="*/ 166699 h 1958987"/>
                <a:gd name="connsiteX10" fmla="*/ 746920 w 2598739"/>
                <a:gd name="connsiteY10" fmla="*/ 227025 h 1958987"/>
                <a:gd name="connsiteX11" fmla="*/ 615157 w 2598739"/>
                <a:gd name="connsiteY11" fmla="*/ 288143 h 1958987"/>
                <a:gd name="connsiteX12" fmla="*/ 473870 w 2598739"/>
                <a:gd name="connsiteY12" fmla="*/ 364344 h 1958987"/>
                <a:gd name="connsiteX13" fmla="*/ 376239 w 2598739"/>
                <a:gd name="connsiteY13" fmla="*/ 423081 h 1958987"/>
                <a:gd name="connsiteX14" fmla="*/ 261145 w 2598739"/>
                <a:gd name="connsiteY14" fmla="*/ 499281 h 1958987"/>
                <a:gd name="connsiteX15" fmla="*/ 188914 w 2598739"/>
                <a:gd name="connsiteY15" fmla="*/ 553256 h 1958987"/>
                <a:gd name="connsiteX16" fmla="*/ 87314 w 2598739"/>
                <a:gd name="connsiteY16" fmla="*/ 638981 h 1958987"/>
                <a:gd name="connsiteX17" fmla="*/ 0 w 2598739"/>
                <a:gd name="connsiteY17" fmla="*/ 713593 h 1958987"/>
                <a:gd name="connsiteX18" fmla="*/ 61914 w 2598739"/>
                <a:gd name="connsiteY18" fmla="*/ 772331 h 1958987"/>
                <a:gd name="connsiteX19" fmla="*/ 153989 w 2598739"/>
                <a:gd name="connsiteY19" fmla="*/ 870756 h 1958987"/>
                <a:gd name="connsiteX20" fmla="*/ 224633 w 2598739"/>
                <a:gd name="connsiteY20" fmla="*/ 951718 h 1958987"/>
                <a:gd name="connsiteX21" fmla="*/ 304803 w 2598739"/>
                <a:gd name="connsiteY21" fmla="*/ 1050143 h 1958987"/>
                <a:gd name="connsiteX22" fmla="*/ 382589 w 2598739"/>
                <a:gd name="connsiteY22" fmla="*/ 1162856 h 1958987"/>
                <a:gd name="connsiteX23" fmla="*/ 493714 w 2598739"/>
                <a:gd name="connsiteY23" fmla="*/ 1327956 h 1958987"/>
                <a:gd name="connsiteX24" fmla="*/ 588170 w 2598739"/>
                <a:gd name="connsiteY24" fmla="*/ 1506550 h 1958987"/>
                <a:gd name="connsiteX25" fmla="*/ 636589 w 2598739"/>
                <a:gd name="connsiteY25" fmla="*/ 1620056 h 1958987"/>
                <a:gd name="connsiteX26" fmla="*/ 685802 w 2598739"/>
                <a:gd name="connsiteY26" fmla="*/ 1732769 h 1958987"/>
                <a:gd name="connsiteX27" fmla="*/ 738189 w 2598739"/>
                <a:gd name="connsiteY27" fmla="*/ 1883581 h 1958987"/>
                <a:gd name="connsiteX28" fmla="*/ 763589 w 2598739"/>
                <a:gd name="connsiteY28" fmla="*/ 1958987 h 1958987"/>
                <a:gd name="connsiteX29" fmla="*/ 926308 w 2598739"/>
                <a:gd name="connsiteY29" fmla="*/ 1900250 h 1958987"/>
                <a:gd name="connsiteX30" fmla="*/ 1119189 w 2598739"/>
                <a:gd name="connsiteY30" fmla="*/ 1826431 h 1958987"/>
                <a:gd name="connsiteX31" fmla="*/ 1296989 w 2598739"/>
                <a:gd name="connsiteY31" fmla="*/ 1734356 h 1958987"/>
                <a:gd name="connsiteX32" fmla="*/ 1435101 w 2598739"/>
                <a:gd name="connsiteY32" fmla="*/ 1648631 h 1958987"/>
                <a:gd name="connsiteX33" fmla="*/ 1555752 w 2598739"/>
                <a:gd name="connsiteY33" fmla="*/ 1569256 h 1958987"/>
                <a:gd name="connsiteX34" fmla="*/ 1703389 w 2598739"/>
                <a:gd name="connsiteY34" fmla="*/ 1461306 h 1958987"/>
                <a:gd name="connsiteX35" fmla="*/ 1825626 w 2598739"/>
                <a:gd name="connsiteY35" fmla="*/ 1350975 h 1958987"/>
                <a:gd name="connsiteX36" fmla="*/ 1954214 w 2598739"/>
                <a:gd name="connsiteY36" fmla="*/ 1223181 h 1958987"/>
                <a:gd name="connsiteX37" fmla="*/ 2090739 w 2598739"/>
                <a:gd name="connsiteY37" fmla="*/ 1070781 h 1958987"/>
                <a:gd name="connsiteX38" fmla="*/ 2195514 w 2598739"/>
                <a:gd name="connsiteY38" fmla="*/ 937431 h 1958987"/>
                <a:gd name="connsiteX39" fmla="*/ 2313783 w 2598739"/>
                <a:gd name="connsiteY39" fmla="*/ 758043 h 1958987"/>
                <a:gd name="connsiteX40" fmla="*/ 2386808 w 2598739"/>
                <a:gd name="connsiteY40" fmla="*/ 624693 h 1958987"/>
                <a:gd name="connsiteX41" fmla="*/ 2432053 w 2598739"/>
                <a:gd name="connsiteY41" fmla="*/ 536587 h 1958987"/>
                <a:gd name="connsiteX42" fmla="*/ 2494757 w 2598739"/>
                <a:gd name="connsiteY42" fmla="*/ 396887 h 1958987"/>
                <a:gd name="connsiteX43" fmla="*/ 2538414 w 2598739"/>
                <a:gd name="connsiteY43" fmla="*/ 280206 h 1958987"/>
                <a:gd name="connsiteX44" fmla="*/ 2598739 w 2598739"/>
                <a:gd name="connsiteY44" fmla="*/ 108756 h 1958987"/>
                <a:gd name="connsiteX0" fmla="*/ 2593977 w 2593977"/>
                <a:gd name="connsiteY0" fmla="*/ 106374 h 1958987"/>
                <a:gd name="connsiteX1" fmla="*/ 2443958 w 2593977"/>
                <a:gd name="connsiteY1" fmla="*/ 69069 h 1958987"/>
                <a:gd name="connsiteX2" fmla="*/ 2252664 w 2593977"/>
                <a:gd name="connsiteY2" fmla="*/ 29381 h 1958987"/>
                <a:gd name="connsiteX3" fmla="*/ 2045496 w 2593977"/>
                <a:gd name="connsiteY3" fmla="*/ 6362 h 1958987"/>
                <a:gd name="connsiteX4" fmla="*/ 1843089 w 2593977"/>
                <a:gd name="connsiteY4" fmla="*/ 12 h 1958987"/>
                <a:gd name="connsiteX5" fmla="*/ 1620839 w 2593977"/>
                <a:gd name="connsiteY5" fmla="*/ 7950 h 1958987"/>
                <a:gd name="connsiteX6" fmla="*/ 1455739 w 2593977"/>
                <a:gd name="connsiteY6" fmla="*/ 26206 h 1958987"/>
                <a:gd name="connsiteX7" fmla="*/ 1278733 w 2593977"/>
                <a:gd name="connsiteY7" fmla="*/ 53988 h 1958987"/>
                <a:gd name="connsiteX8" fmla="*/ 1050133 w 2593977"/>
                <a:gd name="connsiteY8" fmla="*/ 110344 h 1958987"/>
                <a:gd name="connsiteX9" fmla="*/ 890589 w 2593977"/>
                <a:gd name="connsiteY9" fmla="*/ 166699 h 1958987"/>
                <a:gd name="connsiteX10" fmla="*/ 746920 w 2593977"/>
                <a:gd name="connsiteY10" fmla="*/ 227025 h 1958987"/>
                <a:gd name="connsiteX11" fmla="*/ 615157 w 2593977"/>
                <a:gd name="connsiteY11" fmla="*/ 288143 h 1958987"/>
                <a:gd name="connsiteX12" fmla="*/ 473870 w 2593977"/>
                <a:gd name="connsiteY12" fmla="*/ 364344 h 1958987"/>
                <a:gd name="connsiteX13" fmla="*/ 376239 w 2593977"/>
                <a:gd name="connsiteY13" fmla="*/ 423081 h 1958987"/>
                <a:gd name="connsiteX14" fmla="*/ 261145 w 2593977"/>
                <a:gd name="connsiteY14" fmla="*/ 499281 h 1958987"/>
                <a:gd name="connsiteX15" fmla="*/ 188914 w 2593977"/>
                <a:gd name="connsiteY15" fmla="*/ 553256 h 1958987"/>
                <a:gd name="connsiteX16" fmla="*/ 87314 w 2593977"/>
                <a:gd name="connsiteY16" fmla="*/ 638981 h 1958987"/>
                <a:gd name="connsiteX17" fmla="*/ 0 w 2593977"/>
                <a:gd name="connsiteY17" fmla="*/ 713593 h 1958987"/>
                <a:gd name="connsiteX18" fmla="*/ 61914 w 2593977"/>
                <a:gd name="connsiteY18" fmla="*/ 772331 h 1958987"/>
                <a:gd name="connsiteX19" fmla="*/ 153989 w 2593977"/>
                <a:gd name="connsiteY19" fmla="*/ 870756 h 1958987"/>
                <a:gd name="connsiteX20" fmla="*/ 224633 w 2593977"/>
                <a:gd name="connsiteY20" fmla="*/ 951718 h 1958987"/>
                <a:gd name="connsiteX21" fmla="*/ 304803 w 2593977"/>
                <a:gd name="connsiteY21" fmla="*/ 1050143 h 1958987"/>
                <a:gd name="connsiteX22" fmla="*/ 382589 w 2593977"/>
                <a:gd name="connsiteY22" fmla="*/ 1162856 h 1958987"/>
                <a:gd name="connsiteX23" fmla="*/ 493714 w 2593977"/>
                <a:gd name="connsiteY23" fmla="*/ 1327956 h 1958987"/>
                <a:gd name="connsiteX24" fmla="*/ 588170 w 2593977"/>
                <a:gd name="connsiteY24" fmla="*/ 1506550 h 1958987"/>
                <a:gd name="connsiteX25" fmla="*/ 636589 w 2593977"/>
                <a:gd name="connsiteY25" fmla="*/ 1620056 h 1958987"/>
                <a:gd name="connsiteX26" fmla="*/ 685802 w 2593977"/>
                <a:gd name="connsiteY26" fmla="*/ 1732769 h 1958987"/>
                <a:gd name="connsiteX27" fmla="*/ 738189 w 2593977"/>
                <a:gd name="connsiteY27" fmla="*/ 1883581 h 1958987"/>
                <a:gd name="connsiteX28" fmla="*/ 763589 w 2593977"/>
                <a:gd name="connsiteY28" fmla="*/ 1958987 h 1958987"/>
                <a:gd name="connsiteX29" fmla="*/ 926308 w 2593977"/>
                <a:gd name="connsiteY29" fmla="*/ 1900250 h 1958987"/>
                <a:gd name="connsiteX30" fmla="*/ 1119189 w 2593977"/>
                <a:gd name="connsiteY30" fmla="*/ 1826431 h 1958987"/>
                <a:gd name="connsiteX31" fmla="*/ 1296989 w 2593977"/>
                <a:gd name="connsiteY31" fmla="*/ 1734356 h 1958987"/>
                <a:gd name="connsiteX32" fmla="*/ 1435101 w 2593977"/>
                <a:gd name="connsiteY32" fmla="*/ 1648631 h 1958987"/>
                <a:gd name="connsiteX33" fmla="*/ 1555752 w 2593977"/>
                <a:gd name="connsiteY33" fmla="*/ 1569256 h 1958987"/>
                <a:gd name="connsiteX34" fmla="*/ 1703389 w 2593977"/>
                <a:gd name="connsiteY34" fmla="*/ 1461306 h 1958987"/>
                <a:gd name="connsiteX35" fmla="*/ 1825626 w 2593977"/>
                <a:gd name="connsiteY35" fmla="*/ 1350975 h 1958987"/>
                <a:gd name="connsiteX36" fmla="*/ 1954214 w 2593977"/>
                <a:gd name="connsiteY36" fmla="*/ 1223181 h 1958987"/>
                <a:gd name="connsiteX37" fmla="*/ 2090739 w 2593977"/>
                <a:gd name="connsiteY37" fmla="*/ 1070781 h 1958987"/>
                <a:gd name="connsiteX38" fmla="*/ 2195514 w 2593977"/>
                <a:gd name="connsiteY38" fmla="*/ 937431 h 1958987"/>
                <a:gd name="connsiteX39" fmla="*/ 2313783 w 2593977"/>
                <a:gd name="connsiteY39" fmla="*/ 758043 h 1958987"/>
                <a:gd name="connsiteX40" fmla="*/ 2386808 w 2593977"/>
                <a:gd name="connsiteY40" fmla="*/ 624693 h 1958987"/>
                <a:gd name="connsiteX41" fmla="*/ 2432053 w 2593977"/>
                <a:gd name="connsiteY41" fmla="*/ 536587 h 1958987"/>
                <a:gd name="connsiteX42" fmla="*/ 2494757 w 2593977"/>
                <a:gd name="connsiteY42" fmla="*/ 396887 h 1958987"/>
                <a:gd name="connsiteX43" fmla="*/ 2538414 w 2593977"/>
                <a:gd name="connsiteY43" fmla="*/ 280206 h 1958987"/>
                <a:gd name="connsiteX44" fmla="*/ 2593977 w 2593977"/>
                <a:gd name="connsiteY44" fmla="*/ 106374 h 1958987"/>
                <a:gd name="connsiteX0" fmla="*/ 2593977 w 2593977"/>
                <a:gd name="connsiteY0" fmla="*/ 106374 h 1958987"/>
                <a:gd name="connsiteX1" fmla="*/ 2443958 w 2593977"/>
                <a:gd name="connsiteY1" fmla="*/ 69069 h 1958987"/>
                <a:gd name="connsiteX2" fmla="*/ 2252664 w 2593977"/>
                <a:gd name="connsiteY2" fmla="*/ 29381 h 1958987"/>
                <a:gd name="connsiteX3" fmla="*/ 2045496 w 2593977"/>
                <a:gd name="connsiteY3" fmla="*/ 6362 h 1958987"/>
                <a:gd name="connsiteX4" fmla="*/ 1843089 w 2593977"/>
                <a:gd name="connsiteY4" fmla="*/ 12 h 1958987"/>
                <a:gd name="connsiteX5" fmla="*/ 1620839 w 2593977"/>
                <a:gd name="connsiteY5" fmla="*/ 7950 h 1958987"/>
                <a:gd name="connsiteX6" fmla="*/ 1455739 w 2593977"/>
                <a:gd name="connsiteY6" fmla="*/ 26206 h 1958987"/>
                <a:gd name="connsiteX7" fmla="*/ 1278733 w 2593977"/>
                <a:gd name="connsiteY7" fmla="*/ 53988 h 1958987"/>
                <a:gd name="connsiteX8" fmla="*/ 1050133 w 2593977"/>
                <a:gd name="connsiteY8" fmla="*/ 110344 h 1958987"/>
                <a:gd name="connsiteX9" fmla="*/ 890589 w 2593977"/>
                <a:gd name="connsiteY9" fmla="*/ 166699 h 1958987"/>
                <a:gd name="connsiteX10" fmla="*/ 746920 w 2593977"/>
                <a:gd name="connsiteY10" fmla="*/ 227025 h 1958987"/>
                <a:gd name="connsiteX11" fmla="*/ 615157 w 2593977"/>
                <a:gd name="connsiteY11" fmla="*/ 288143 h 1958987"/>
                <a:gd name="connsiteX12" fmla="*/ 473870 w 2593977"/>
                <a:gd name="connsiteY12" fmla="*/ 364344 h 1958987"/>
                <a:gd name="connsiteX13" fmla="*/ 376239 w 2593977"/>
                <a:gd name="connsiteY13" fmla="*/ 423081 h 1958987"/>
                <a:gd name="connsiteX14" fmla="*/ 261145 w 2593977"/>
                <a:gd name="connsiteY14" fmla="*/ 499281 h 1958987"/>
                <a:gd name="connsiteX15" fmla="*/ 188914 w 2593977"/>
                <a:gd name="connsiteY15" fmla="*/ 553256 h 1958987"/>
                <a:gd name="connsiteX16" fmla="*/ 87314 w 2593977"/>
                <a:gd name="connsiteY16" fmla="*/ 638981 h 1958987"/>
                <a:gd name="connsiteX17" fmla="*/ 0 w 2593977"/>
                <a:gd name="connsiteY17" fmla="*/ 713593 h 1958987"/>
                <a:gd name="connsiteX18" fmla="*/ 61914 w 2593977"/>
                <a:gd name="connsiteY18" fmla="*/ 772331 h 1958987"/>
                <a:gd name="connsiteX19" fmla="*/ 153989 w 2593977"/>
                <a:gd name="connsiteY19" fmla="*/ 870756 h 1958987"/>
                <a:gd name="connsiteX20" fmla="*/ 224633 w 2593977"/>
                <a:gd name="connsiteY20" fmla="*/ 951718 h 1958987"/>
                <a:gd name="connsiteX21" fmla="*/ 304803 w 2593977"/>
                <a:gd name="connsiteY21" fmla="*/ 1050143 h 1958987"/>
                <a:gd name="connsiteX22" fmla="*/ 382589 w 2593977"/>
                <a:gd name="connsiteY22" fmla="*/ 1162856 h 1958987"/>
                <a:gd name="connsiteX23" fmla="*/ 493714 w 2593977"/>
                <a:gd name="connsiteY23" fmla="*/ 1327956 h 1958987"/>
                <a:gd name="connsiteX24" fmla="*/ 588170 w 2593977"/>
                <a:gd name="connsiteY24" fmla="*/ 1506550 h 1958987"/>
                <a:gd name="connsiteX25" fmla="*/ 636589 w 2593977"/>
                <a:gd name="connsiteY25" fmla="*/ 1620056 h 1958987"/>
                <a:gd name="connsiteX26" fmla="*/ 685802 w 2593977"/>
                <a:gd name="connsiteY26" fmla="*/ 1732769 h 1958987"/>
                <a:gd name="connsiteX27" fmla="*/ 738189 w 2593977"/>
                <a:gd name="connsiteY27" fmla="*/ 1883581 h 1958987"/>
                <a:gd name="connsiteX28" fmla="*/ 763589 w 2593977"/>
                <a:gd name="connsiteY28" fmla="*/ 1958987 h 1958987"/>
                <a:gd name="connsiteX29" fmla="*/ 926308 w 2593977"/>
                <a:gd name="connsiteY29" fmla="*/ 1900250 h 1958987"/>
                <a:gd name="connsiteX30" fmla="*/ 1119189 w 2593977"/>
                <a:gd name="connsiteY30" fmla="*/ 1826431 h 1958987"/>
                <a:gd name="connsiteX31" fmla="*/ 1296989 w 2593977"/>
                <a:gd name="connsiteY31" fmla="*/ 1734356 h 1958987"/>
                <a:gd name="connsiteX32" fmla="*/ 1435101 w 2593977"/>
                <a:gd name="connsiteY32" fmla="*/ 1648631 h 1958987"/>
                <a:gd name="connsiteX33" fmla="*/ 1555752 w 2593977"/>
                <a:gd name="connsiteY33" fmla="*/ 1569256 h 1958987"/>
                <a:gd name="connsiteX34" fmla="*/ 1703389 w 2593977"/>
                <a:gd name="connsiteY34" fmla="*/ 1461306 h 1958987"/>
                <a:gd name="connsiteX35" fmla="*/ 1825626 w 2593977"/>
                <a:gd name="connsiteY35" fmla="*/ 1350975 h 1958987"/>
                <a:gd name="connsiteX36" fmla="*/ 1954214 w 2593977"/>
                <a:gd name="connsiteY36" fmla="*/ 1223181 h 1958987"/>
                <a:gd name="connsiteX37" fmla="*/ 2090739 w 2593977"/>
                <a:gd name="connsiteY37" fmla="*/ 1070781 h 1958987"/>
                <a:gd name="connsiteX38" fmla="*/ 2195514 w 2593977"/>
                <a:gd name="connsiteY38" fmla="*/ 937431 h 1958987"/>
                <a:gd name="connsiteX39" fmla="*/ 2313783 w 2593977"/>
                <a:gd name="connsiteY39" fmla="*/ 758043 h 1958987"/>
                <a:gd name="connsiteX40" fmla="*/ 2386808 w 2593977"/>
                <a:gd name="connsiteY40" fmla="*/ 624693 h 1958987"/>
                <a:gd name="connsiteX41" fmla="*/ 2432053 w 2593977"/>
                <a:gd name="connsiteY41" fmla="*/ 536587 h 1958987"/>
                <a:gd name="connsiteX42" fmla="*/ 2494757 w 2593977"/>
                <a:gd name="connsiteY42" fmla="*/ 396887 h 1958987"/>
                <a:gd name="connsiteX43" fmla="*/ 2538414 w 2593977"/>
                <a:gd name="connsiteY43" fmla="*/ 280206 h 1958987"/>
                <a:gd name="connsiteX44" fmla="*/ 2593977 w 2593977"/>
                <a:gd name="connsiteY44" fmla="*/ 106374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6808 w 2586656"/>
                <a:gd name="connsiteY40" fmla="*/ 624693 h 1958987"/>
                <a:gd name="connsiteX41" fmla="*/ 2432053 w 2586656"/>
                <a:gd name="connsiteY41" fmla="*/ 536587 h 1958987"/>
                <a:gd name="connsiteX42" fmla="*/ 2494757 w 2586656"/>
                <a:gd name="connsiteY42" fmla="*/ 396887 h 1958987"/>
                <a:gd name="connsiteX43" fmla="*/ 2538414 w 2586656"/>
                <a:gd name="connsiteY43" fmla="*/ 28020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6808 w 2586656"/>
                <a:gd name="connsiteY40" fmla="*/ 624693 h 1958987"/>
                <a:gd name="connsiteX41" fmla="*/ 2432053 w 2586656"/>
                <a:gd name="connsiteY41" fmla="*/ 536587 h 1958987"/>
                <a:gd name="connsiteX42" fmla="*/ 2494757 w 2586656"/>
                <a:gd name="connsiteY42" fmla="*/ 396887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6808 w 2586656"/>
                <a:gd name="connsiteY40" fmla="*/ 624693 h 1958987"/>
                <a:gd name="connsiteX41" fmla="*/ 2432053 w 2586656"/>
                <a:gd name="connsiteY41" fmla="*/ 536587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6808 w 2586656"/>
                <a:gd name="connsiteY40" fmla="*/ 624693 h 1958987"/>
                <a:gd name="connsiteX41" fmla="*/ 2431031 w 2586656"/>
                <a:gd name="connsiteY41" fmla="*/ 524725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5809 w 2586656"/>
                <a:gd name="connsiteY40" fmla="*/ 635295 h 1958987"/>
                <a:gd name="connsiteX41" fmla="*/ 2431031 w 2586656"/>
                <a:gd name="connsiteY41" fmla="*/ 524725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3783 w 2586656"/>
                <a:gd name="connsiteY39" fmla="*/ 758043 h 1958987"/>
                <a:gd name="connsiteX40" fmla="*/ 2381768 w 2586656"/>
                <a:gd name="connsiteY40" fmla="*/ 632775 h 1958987"/>
                <a:gd name="connsiteX41" fmla="*/ 2431031 w 2586656"/>
                <a:gd name="connsiteY41" fmla="*/ 524725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58987"/>
                <a:gd name="connsiteX1" fmla="*/ 2443958 w 2586656"/>
                <a:gd name="connsiteY1" fmla="*/ 69069 h 1958987"/>
                <a:gd name="connsiteX2" fmla="*/ 2252664 w 2586656"/>
                <a:gd name="connsiteY2" fmla="*/ 29381 h 1958987"/>
                <a:gd name="connsiteX3" fmla="*/ 2045496 w 2586656"/>
                <a:gd name="connsiteY3" fmla="*/ 6362 h 1958987"/>
                <a:gd name="connsiteX4" fmla="*/ 1843089 w 2586656"/>
                <a:gd name="connsiteY4" fmla="*/ 12 h 1958987"/>
                <a:gd name="connsiteX5" fmla="*/ 1620839 w 2586656"/>
                <a:gd name="connsiteY5" fmla="*/ 7950 h 1958987"/>
                <a:gd name="connsiteX6" fmla="*/ 1455739 w 2586656"/>
                <a:gd name="connsiteY6" fmla="*/ 26206 h 1958987"/>
                <a:gd name="connsiteX7" fmla="*/ 1278733 w 2586656"/>
                <a:gd name="connsiteY7" fmla="*/ 53988 h 1958987"/>
                <a:gd name="connsiteX8" fmla="*/ 1050133 w 2586656"/>
                <a:gd name="connsiteY8" fmla="*/ 110344 h 1958987"/>
                <a:gd name="connsiteX9" fmla="*/ 890589 w 2586656"/>
                <a:gd name="connsiteY9" fmla="*/ 166699 h 1958987"/>
                <a:gd name="connsiteX10" fmla="*/ 746920 w 2586656"/>
                <a:gd name="connsiteY10" fmla="*/ 227025 h 1958987"/>
                <a:gd name="connsiteX11" fmla="*/ 615157 w 2586656"/>
                <a:gd name="connsiteY11" fmla="*/ 288143 h 1958987"/>
                <a:gd name="connsiteX12" fmla="*/ 473870 w 2586656"/>
                <a:gd name="connsiteY12" fmla="*/ 364344 h 1958987"/>
                <a:gd name="connsiteX13" fmla="*/ 376239 w 2586656"/>
                <a:gd name="connsiteY13" fmla="*/ 423081 h 1958987"/>
                <a:gd name="connsiteX14" fmla="*/ 261145 w 2586656"/>
                <a:gd name="connsiteY14" fmla="*/ 499281 h 1958987"/>
                <a:gd name="connsiteX15" fmla="*/ 188914 w 2586656"/>
                <a:gd name="connsiteY15" fmla="*/ 553256 h 1958987"/>
                <a:gd name="connsiteX16" fmla="*/ 87314 w 2586656"/>
                <a:gd name="connsiteY16" fmla="*/ 638981 h 1958987"/>
                <a:gd name="connsiteX17" fmla="*/ 0 w 2586656"/>
                <a:gd name="connsiteY17" fmla="*/ 713593 h 1958987"/>
                <a:gd name="connsiteX18" fmla="*/ 61914 w 2586656"/>
                <a:gd name="connsiteY18" fmla="*/ 772331 h 1958987"/>
                <a:gd name="connsiteX19" fmla="*/ 153989 w 2586656"/>
                <a:gd name="connsiteY19" fmla="*/ 870756 h 1958987"/>
                <a:gd name="connsiteX20" fmla="*/ 224633 w 2586656"/>
                <a:gd name="connsiteY20" fmla="*/ 951718 h 1958987"/>
                <a:gd name="connsiteX21" fmla="*/ 304803 w 2586656"/>
                <a:gd name="connsiteY21" fmla="*/ 1050143 h 1958987"/>
                <a:gd name="connsiteX22" fmla="*/ 382589 w 2586656"/>
                <a:gd name="connsiteY22" fmla="*/ 1162856 h 1958987"/>
                <a:gd name="connsiteX23" fmla="*/ 493714 w 2586656"/>
                <a:gd name="connsiteY23" fmla="*/ 1327956 h 1958987"/>
                <a:gd name="connsiteX24" fmla="*/ 588170 w 2586656"/>
                <a:gd name="connsiteY24" fmla="*/ 1506550 h 1958987"/>
                <a:gd name="connsiteX25" fmla="*/ 636589 w 2586656"/>
                <a:gd name="connsiteY25" fmla="*/ 1620056 h 1958987"/>
                <a:gd name="connsiteX26" fmla="*/ 685802 w 2586656"/>
                <a:gd name="connsiteY26" fmla="*/ 1732769 h 1958987"/>
                <a:gd name="connsiteX27" fmla="*/ 738189 w 2586656"/>
                <a:gd name="connsiteY27" fmla="*/ 1883581 h 1958987"/>
                <a:gd name="connsiteX28" fmla="*/ 763589 w 2586656"/>
                <a:gd name="connsiteY28" fmla="*/ 1958987 h 1958987"/>
                <a:gd name="connsiteX29" fmla="*/ 926308 w 2586656"/>
                <a:gd name="connsiteY29" fmla="*/ 1900250 h 1958987"/>
                <a:gd name="connsiteX30" fmla="*/ 1119189 w 2586656"/>
                <a:gd name="connsiteY30" fmla="*/ 1826431 h 1958987"/>
                <a:gd name="connsiteX31" fmla="*/ 1296989 w 2586656"/>
                <a:gd name="connsiteY31" fmla="*/ 1734356 h 1958987"/>
                <a:gd name="connsiteX32" fmla="*/ 1435101 w 2586656"/>
                <a:gd name="connsiteY32" fmla="*/ 1648631 h 1958987"/>
                <a:gd name="connsiteX33" fmla="*/ 1555752 w 2586656"/>
                <a:gd name="connsiteY33" fmla="*/ 1569256 h 1958987"/>
                <a:gd name="connsiteX34" fmla="*/ 1703389 w 2586656"/>
                <a:gd name="connsiteY34" fmla="*/ 1461306 h 1958987"/>
                <a:gd name="connsiteX35" fmla="*/ 1825626 w 2586656"/>
                <a:gd name="connsiteY35" fmla="*/ 1350975 h 1958987"/>
                <a:gd name="connsiteX36" fmla="*/ 1954214 w 2586656"/>
                <a:gd name="connsiteY36" fmla="*/ 1223181 h 1958987"/>
                <a:gd name="connsiteX37" fmla="*/ 2090739 w 2586656"/>
                <a:gd name="connsiteY37" fmla="*/ 1070781 h 1958987"/>
                <a:gd name="connsiteX38" fmla="*/ 2195514 w 2586656"/>
                <a:gd name="connsiteY38" fmla="*/ 937431 h 1958987"/>
                <a:gd name="connsiteX39" fmla="*/ 2311263 w 2586656"/>
                <a:gd name="connsiteY39" fmla="*/ 762085 h 1958987"/>
                <a:gd name="connsiteX40" fmla="*/ 2381768 w 2586656"/>
                <a:gd name="connsiteY40" fmla="*/ 632775 h 1958987"/>
                <a:gd name="connsiteX41" fmla="*/ 2431031 w 2586656"/>
                <a:gd name="connsiteY41" fmla="*/ 524725 h 1958987"/>
                <a:gd name="connsiteX42" fmla="*/ 2483156 w 2586656"/>
                <a:gd name="connsiteY42" fmla="*/ 406490 h 1958987"/>
                <a:gd name="connsiteX43" fmla="*/ 2532352 w 2586656"/>
                <a:gd name="connsiteY43" fmla="*/ 276426 h 1958987"/>
                <a:gd name="connsiteX44" fmla="*/ 2586656 w 2586656"/>
                <a:gd name="connsiteY44" fmla="*/ 104615 h 1958987"/>
                <a:gd name="connsiteX0" fmla="*/ 2586656 w 2586656"/>
                <a:gd name="connsiteY0" fmla="*/ 104615 h 1994145"/>
                <a:gd name="connsiteX1" fmla="*/ 2443958 w 2586656"/>
                <a:gd name="connsiteY1" fmla="*/ 69069 h 1994145"/>
                <a:gd name="connsiteX2" fmla="*/ 2252664 w 2586656"/>
                <a:gd name="connsiteY2" fmla="*/ 29381 h 1994145"/>
                <a:gd name="connsiteX3" fmla="*/ 2045496 w 2586656"/>
                <a:gd name="connsiteY3" fmla="*/ 6362 h 1994145"/>
                <a:gd name="connsiteX4" fmla="*/ 1843089 w 2586656"/>
                <a:gd name="connsiteY4" fmla="*/ 12 h 1994145"/>
                <a:gd name="connsiteX5" fmla="*/ 1620839 w 2586656"/>
                <a:gd name="connsiteY5" fmla="*/ 7950 h 1994145"/>
                <a:gd name="connsiteX6" fmla="*/ 1455739 w 2586656"/>
                <a:gd name="connsiteY6" fmla="*/ 26206 h 1994145"/>
                <a:gd name="connsiteX7" fmla="*/ 1278733 w 2586656"/>
                <a:gd name="connsiteY7" fmla="*/ 53988 h 1994145"/>
                <a:gd name="connsiteX8" fmla="*/ 1050133 w 2586656"/>
                <a:gd name="connsiteY8" fmla="*/ 110344 h 1994145"/>
                <a:gd name="connsiteX9" fmla="*/ 890589 w 2586656"/>
                <a:gd name="connsiteY9" fmla="*/ 166699 h 1994145"/>
                <a:gd name="connsiteX10" fmla="*/ 746920 w 2586656"/>
                <a:gd name="connsiteY10" fmla="*/ 227025 h 1994145"/>
                <a:gd name="connsiteX11" fmla="*/ 615157 w 2586656"/>
                <a:gd name="connsiteY11" fmla="*/ 288143 h 1994145"/>
                <a:gd name="connsiteX12" fmla="*/ 473870 w 2586656"/>
                <a:gd name="connsiteY12" fmla="*/ 364344 h 1994145"/>
                <a:gd name="connsiteX13" fmla="*/ 376239 w 2586656"/>
                <a:gd name="connsiteY13" fmla="*/ 423081 h 1994145"/>
                <a:gd name="connsiteX14" fmla="*/ 261145 w 2586656"/>
                <a:gd name="connsiteY14" fmla="*/ 499281 h 1994145"/>
                <a:gd name="connsiteX15" fmla="*/ 188914 w 2586656"/>
                <a:gd name="connsiteY15" fmla="*/ 553256 h 1994145"/>
                <a:gd name="connsiteX16" fmla="*/ 87314 w 2586656"/>
                <a:gd name="connsiteY16" fmla="*/ 638981 h 1994145"/>
                <a:gd name="connsiteX17" fmla="*/ 0 w 2586656"/>
                <a:gd name="connsiteY17" fmla="*/ 713593 h 1994145"/>
                <a:gd name="connsiteX18" fmla="*/ 61914 w 2586656"/>
                <a:gd name="connsiteY18" fmla="*/ 772331 h 1994145"/>
                <a:gd name="connsiteX19" fmla="*/ 153989 w 2586656"/>
                <a:gd name="connsiteY19" fmla="*/ 870756 h 1994145"/>
                <a:gd name="connsiteX20" fmla="*/ 224633 w 2586656"/>
                <a:gd name="connsiteY20" fmla="*/ 951718 h 1994145"/>
                <a:gd name="connsiteX21" fmla="*/ 304803 w 2586656"/>
                <a:gd name="connsiteY21" fmla="*/ 1050143 h 1994145"/>
                <a:gd name="connsiteX22" fmla="*/ 382589 w 2586656"/>
                <a:gd name="connsiteY22" fmla="*/ 1162856 h 1994145"/>
                <a:gd name="connsiteX23" fmla="*/ 493714 w 2586656"/>
                <a:gd name="connsiteY23" fmla="*/ 1327956 h 1994145"/>
                <a:gd name="connsiteX24" fmla="*/ 588170 w 2586656"/>
                <a:gd name="connsiteY24" fmla="*/ 1506550 h 1994145"/>
                <a:gd name="connsiteX25" fmla="*/ 636589 w 2586656"/>
                <a:gd name="connsiteY25" fmla="*/ 1620056 h 1994145"/>
                <a:gd name="connsiteX26" fmla="*/ 685802 w 2586656"/>
                <a:gd name="connsiteY26" fmla="*/ 1732769 h 1994145"/>
                <a:gd name="connsiteX27" fmla="*/ 738189 w 2586656"/>
                <a:gd name="connsiteY27" fmla="*/ 1883581 h 1994145"/>
                <a:gd name="connsiteX28" fmla="*/ 693959 w 2586656"/>
                <a:gd name="connsiteY28" fmla="*/ 1994145 h 1994145"/>
                <a:gd name="connsiteX29" fmla="*/ 926308 w 2586656"/>
                <a:gd name="connsiteY29" fmla="*/ 1900250 h 1994145"/>
                <a:gd name="connsiteX30" fmla="*/ 1119189 w 2586656"/>
                <a:gd name="connsiteY30" fmla="*/ 1826431 h 1994145"/>
                <a:gd name="connsiteX31" fmla="*/ 1296989 w 2586656"/>
                <a:gd name="connsiteY31" fmla="*/ 1734356 h 1994145"/>
                <a:gd name="connsiteX32" fmla="*/ 1435101 w 2586656"/>
                <a:gd name="connsiteY32" fmla="*/ 1648631 h 1994145"/>
                <a:gd name="connsiteX33" fmla="*/ 1555752 w 2586656"/>
                <a:gd name="connsiteY33" fmla="*/ 1569256 h 1994145"/>
                <a:gd name="connsiteX34" fmla="*/ 1703389 w 2586656"/>
                <a:gd name="connsiteY34" fmla="*/ 1461306 h 1994145"/>
                <a:gd name="connsiteX35" fmla="*/ 1825626 w 2586656"/>
                <a:gd name="connsiteY35" fmla="*/ 1350975 h 1994145"/>
                <a:gd name="connsiteX36" fmla="*/ 1954214 w 2586656"/>
                <a:gd name="connsiteY36" fmla="*/ 1223181 h 1994145"/>
                <a:gd name="connsiteX37" fmla="*/ 2090739 w 2586656"/>
                <a:gd name="connsiteY37" fmla="*/ 1070781 h 1994145"/>
                <a:gd name="connsiteX38" fmla="*/ 2195514 w 2586656"/>
                <a:gd name="connsiteY38" fmla="*/ 937431 h 1994145"/>
                <a:gd name="connsiteX39" fmla="*/ 2311263 w 2586656"/>
                <a:gd name="connsiteY39" fmla="*/ 762085 h 1994145"/>
                <a:gd name="connsiteX40" fmla="*/ 2381768 w 2586656"/>
                <a:gd name="connsiteY40" fmla="*/ 632775 h 1994145"/>
                <a:gd name="connsiteX41" fmla="*/ 2431031 w 2586656"/>
                <a:gd name="connsiteY41" fmla="*/ 524725 h 1994145"/>
                <a:gd name="connsiteX42" fmla="*/ 2483156 w 2586656"/>
                <a:gd name="connsiteY42" fmla="*/ 406490 h 1994145"/>
                <a:gd name="connsiteX43" fmla="*/ 2532352 w 2586656"/>
                <a:gd name="connsiteY43" fmla="*/ 276426 h 1994145"/>
                <a:gd name="connsiteX44" fmla="*/ 2586656 w 2586656"/>
                <a:gd name="connsiteY44" fmla="*/ 104615 h 1994145"/>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26308 w 2586656"/>
                <a:gd name="connsiteY29" fmla="*/ 1900250 h 1986062"/>
                <a:gd name="connsiteX30" fmla="*/ 1119189 w 2586656"/>
                <a:gd name="connsiteY30" fmla="*/ 1826431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26308 w 2586656"/>
                <a:gd name="connsiteY29" fmla="*/ 1900250 h 1986062"/>
                <a:gd name="connsiteX30" fmla="*/ 1119189 w 2586656"/>
                <a:gd name="connsiteY30" fmla="*/ 1826431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07645 w 2586656"/>
                <a:gd name="connsiteY29" fmla="*/ 1916677 h 1986062"/>
                <a:gd name="connsiteX30" fmla="*/ 1119189 w 2586656"/>
                <a:gd name="connsiteY30" fmla="*/ 1826431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19189 w 2586656"/>
                <a:gd name="connsiteY30" fmla="*/ 1826431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6012 w 2586656"/>
                <a:gd name="connsiteY30" fmla="*/ 1833492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296989 w 2586656"/>
                <a:gd name="connsiteY31" fmla="*/ 1734356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2052 w 2586656"/>
                <a:gd name="connsiteY31" fmla="*/ 1748738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0032 w 2586656"/>
                <a:gd name="connsiteY31" fmla="*/ 1747478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6593 w 2586656"/>
                <a:gd name="connsiteY31" fmla="*/ 1745958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35101 w 2586656"/>
                <a:gd name="connsiteY32" fmla="*/ 164863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3445 w 2586656"/>
                <a:gd name="connsiteY32" fmla="*/ 1662251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55752 w 2586656"/>
                <a:gd name="connsiteY33" fmla="*/ 15692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5356 w 2586656"/>
                <a:gd name="connsiteY33" fmla="*/ 1580857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703389 w 2586656"/>
                <a:gd name="connsiteY34" fmla="*/ 1461306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25626 w 2586656"/>
                <a:gd name="connsiteY35" fmla="*/ 1350975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4968 w 2586656"/>
                <a:gd name="connsiteY35" fmla="*/ 1353993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3447 w 2586656"/>
                <a:gd name="connsiteY35" fmla="*/ 1347432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54214 w 2586656"/>
                <a:gd name="connsiteY36" fmla="*/ 1223181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0774 w 2586656"/>
                <a:gd name="connsiteY36" fmla="*/ 1221660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738189 w 2586656"/>
                <a:gd name="connsiteY27" fmla="*/ 188358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85802 w 2586656"/>
                <a:gd name="connsiteY26" fmla="*/ 1732769 h 1986062"/>
                <a:gd name="connsiteX27" fmla="*/ 666492 w 2586656"/>
                <a:gd name="connsiteY27" fmla="*/ 1872552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30508 w 2586656"/>
                <a:gd name="connsiteY26" fmla="*/ 1717935 h 1986062"/>
                <a:gd name="connsiteX27" fmla="*/ 666492 w 2586656"/>
                <a:gd name="connsiteY27" fmla="*/ 1872552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636589 w 2586656"/>
                <a:gd name="connsiteY25" fmla="*/ 1620056 h 1986062"/>
                <a:gd name="connsiteX26" fmla="*/ 630508 w 2586656"/>
                <a:gd name="connsiteY26" fmla="*/ 1717935 h 1986062"/>
                <a:gd name="connsiteX27" fmla="*/ 676334 w 2586656"/>
                <a:gd name="connsiteY27" fmla="*/ 187027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88170 w 2586656"/>
                <a:gd name="connsiteY24" fmla="*/ 1506550 h 1986062"/>
                <a:gd name="connsiteX25" fmla="*/ 597222 w 2586656"/>
                <a:gd name="connsiteY25" fmla="*/ 1629184 h 1986062"/>
                <a:gd name="connsiteX26" fmla="*/ 630508 w 2586656"/>
                <a:gd name="connsiteY26" fmla="*/ 1717935 h 1986062"/>
                <a:gd name="connsiteX27" fmla="*/ 676334 w 2586656"/>
                <a:gd name="connsiteY27" fmla="*/ 187027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93714 w 2586656"/>
                <a:gd name="connsiteY23" fmla="*/ 1327956 h 1986062"/>
                <a:gd name="connsiteX24" fmla="*/ 544478 w 2586656"/>
                <a:gd name="connsiteY24" fmla="*/ 1482111 h 1986062"/>
                <a:gd name="connsiteX25" fmla="*/ 597222 w 2586656"/>
                <a:gd name="connsiteY25" fmla="*/ 1629184 h 1986062"/>
                <a:gd name="connsiteX26" fmla="*/ 630508 w 2586656"/>
                <a:gd name="connsiteY26" fmla="*/ 1717935 h 1986062"/>
                <a:gd name="connsiteX27" fmla="*/ 676334 w 2586656"/>
                <a:gd name="connsiteY27" fmla="*/ 187027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86656 w 2586656"/>
                <a:gd name="connsiteY0" fmla="*/ 104615 h 1986062"/>
                <a:gd name="connsiteX1" fmla="*/ 2443958 w 2586656"/>
                <a:gd name="connsiteY1" fmla="*/ 69069 h 1986062"/>
                <a:gd name="connsiteX2" fmla="*/ 2252664 w 2586656"/>
                <a:gd name="connsiteY2" fmla="*/ 29381 h 1986062"/>
                <a:gd name="connsiteX3" fmla="*/ 2045496 w 2586656"/>
                <a:gd name="connsiteY3" fmla="*/ 6362 h 1986062"/>
                <a:gd name="connsiteX4" fmla="*/ 1843089 w 2586656"/>
                <a:gd name="connsiteY4" fmla="*/ 12 h 1986062"/>
                <a:gd name="connsiteX5" fmla="*/ 1620839 w 2586656"/>
                <a:gd name="connsiteY5" fmla="*/ 7950 h 1986062"/>
                <a:gd name="connsiteX6" fmla="*/ 1455739 w 2586656"/>
                <a:gd name="connsiteY6" fmla="*/ 26206 h 1986062"/>
                <a:gd name="connsiteX7" fmla="*/ 1278733 w 2586656"/>
                <a:gd name="connsiteY7" fmla="*/ 53988 h 1986062"/>
                <a:gd name="connsiteX8" fmla="*/ 1050133 w 2586656"/>
                <a:gd name="connsiteY8" fmla="*/ 110344 h 1986062"/>
                <a:gd name="connsiteX9" fmla="*/ 890589 w 2586656"/>
                <a:gd name="connsiteY9" fmla="*/ 166699 h 1986062"/>
                <a:gd name="connsiteX10" fmla="*/ 746920 w 2586656"/>
                <a:gd name="connsiteY10" fmla="*/ 227025 h 1986062"/>
                <a:gd name="connsiteX11" fmla="*/ 615157 w 2586656"/>
                <a:gd name="connsiteY11" fmla="*/ 288143 h 1986062"/>
                <a:gd name="connsiteX12" fmla="*/ 473870 w 2586656"/>
                <a:gd name="connsiteY12" fmla="*/ 364344 h 1986062"/>
                <a:gd name="connsiteX13" fmla="*/ 376239 w 2586656"/>
                <a:gd name="connsiteY13" fmla="*/ 423081 h 1986062"/>
                <a:gd name="connsiteX14" fmla="*/ 261145 w 2586656"/>
                <a:gd name="connsiteY14" fmla="*/ 499281 h 1986062"/>
                <a:gd name="connsiteX15" fmla="*/ 188914 w 2586656"/>
                <a:gd name="connsiteY15" fmla="*/ 553256 h 1986062"/>
                <a:gd name="connsiteX16" fmla="*/ 87314 w 2586656"/>
                <a:gd name="connsiteY16" fmla="*/ 638981 h 1986062"/>
                <a:gd name="connsiteX17" fmla="*/ 0 w 2586656"/>
                <a:gd name="connsiteY17" fmla="*/ 713593 h 1986062"/>
                <a:gd name="connsiteX18" fmla="*/ 61914 w 2586656"/>
                <a:gd name="connsiteY18" fmla="*/ 772331 h 1986062"/>
                <a:gd name="connsiteX19" fmla="*/ 153989 w 2586656"/>
                <a:gd name="connsiteY19" fmla="*/ 870756 h 1986062"/>
                <a:gd name="connsiteX20" fmla="*/ 224633 w 2586656"/>
                <a:gd name="connsiteY20" fmla="*/ 951718 h 1986062"/>
                <a:gd name="connsiteX21" fmla="*/ 304803 w 2586656"/>
                <a:gd name="connsiteY21" fmla="*/ 1050143 h 1986062"/>
                <a:gd name="connsiteX22" fmla="*/ 382589 w 2586656"/>
                <a:gd name="connsiteY22" fmla="*/ 1162856 h 1986062"/>
                <a:gd name="connsiteX23" fmla="*/ 479070 w 2586656"/>
                <a:gd name="connsiteY23" fmla="*/ 1324438 h 1986062"/>
                <a:gd name="connsiteX24" fmla="*/ 544478 w 2586656"/>
                <a:gd name="connsiteY24" fmla="*/ 1482111 h 1986062"/>
                <a:gd name="connsiteX25" fmla="*/ 597222 w 2586656"/>
                <a:gd name="connsiteY25" fmla="*/ 1629184 h 1986062"/>
                <a:gd name="connsiteX26" fmla="*/ 630508 w 2586656"/>
                <a:gd name="connsiteY26" fmla="*/ 1717935 h 1986062"/>
                <a:gd name="connsiteX27" fmla="*/ 676334 w 2586656"/>
                <a:gd name="connsiteY27" fmla="*/ 1870271 h 1986062"/>
                <a:gd name="connsiteX28" fmla="*/ 698999 w 2586656"/>
                <a:gd name="connsiteY28" fmla="*/ 1986062 h 1986062"/>
                <a:gd name="connsiteX29" fmla="*/ 911686 w 2586656"/>
                <a:gd name="connsiteY29" fmla="*/ 1919195 h 1986062"/>
                <a:gd name="connsiteX30" fmla="*/ 1124753 w 2586656"/>
                <a:gd name="connsiteY30" fmla="*/ 1835512 h 1986062"/>
                <a:gd name="connsiteX31" fmla="*/ 1304573 w 2586656"/>
                <a:gd name="connsiteY31" fmla="*/ 1744698 h 1986062"/>
                <a:gd name="connsiteX32" fmla="*/ 1447224 w 2586656"/>
                <a:gd name="connsiteY32" fmla="*/ 1656189 h 1986062"/>
                <a:gd name="connsiteX33" fmla="*/ 1560554 w 2586656"/>
                <a:gd name="connsiteY33" fmla="*/ 1575056 h 1986062"/>
                <a:gd name="connsiteX34" fmla="*/ 1697089 w 2586656"/>
                <a:gd name="connsiteY34" fmla="*/ 1471409 h 1986062"/>
                <a:gd name="connsiteX35" fmla="*/ 1838748 w 2586656"/>
                <a:gd name="connsiteY35" fmla="*/ 1347931 h 1986062"/>
                <a:gd name="connsiteX36" fmla="*/ 1965314 w 2586656"/>
                <a:gd name="connsiteY36" fmla="*/ 1218879 h 1986062"/>
                <a:gd name="connsiteX37" fmla="*/ 2090739 w 2586656"/>
                <a:gd name="connsiteY37" fmla="*/ 1070781 h 1986062"/>
                <a:gd name="connsiteX38" fmla="*/ 2195514 w 2586656"/>
                <a:gd name="connsiteY38" fmla="*/ 937431 h 1986062"/>
                <a:gd name="connsiteX39" fmla="*/ 2311263 w 2586656"/>
                <a:gd name="connsiteY39" fmla="*/ 762085 h 1986062"/>
                <a:gd name="connsiteX40" fmla="*/ 2381768 w 2586656"/>
                <a:gd name="connsiteY40" fmla="*/ 632775 h 1986062"/>
                <a:gd name="connsiteX41" fmla="*/ 2431031 w 2586656"/>
                <a:gd name="connsiteY41" fmla="*/ 524725 h 1986062"/>
                <a:gd name="connsiteX42" fmla="*/ 2483156 w 2586656"/>
                <a:gd name="connsiteY42" fmla="*/ 406490 h 1986062"/>
                <a:gd name="connsiteX43" fmla="*/ 2532352 w 2586656"/>
                <a:gd name="connsiteY43" fmla="*/ 276426 h 1986062"/>
                <a:gd name="connsiteX44" fmla="*/ 2586656 w 2586656"/>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21311 w 2546053"/>
                <a:gd name="connsiteY18" fmla="*/ 772331 h 1986062"/>
                <a:gd name="connsiteX19" fmla="*/ 113386 w 2546053"/>
                <a:gd name="connsiteY19" fmla="*/ 870756 h 1986062"/>
                <a:gd name="connsiteX20" fmla="*/ 184030 w 2546053"/>
                <a:gd name="connsiteY20" fmla="*/ 951718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13386 w 2546053"/>
                <a:gd name="connsiteY19" fmla="*/ 870756 h 1986062"/>
                <a:gd name="connsiteX20" fmla="*/ 184030 w 2546053"/>
                <a:gd name="connsiteY20" fmla="*/ 951718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184030 w 2546053"/>
                <a:gd name="connsiteY20" fmla="*/ 951718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09514 w 2546053"/>
                <a:gd name="connsiteY20" fmla="*/ 942353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64200 w 2546053"/>
                <a:gd name="connsiteY21" fmla="*/ 1050143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81102 w 2546053"/>
                <a:gd name="connsiteY21" fmla="*/ 1041037 h 1986062"/>
                <a:gd name="connsiteX22" fmla="*/ 341986 w 2546053"/>
                <a:gd name="connsiteY22" fmla="*/ 1162856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81102 w 2546053"/>
                <a:gd name="connsiteY21" fmla="*/ 1041037 h 1986062"/>
                <a:gd name="connsiteX22" fmla="*/ 351068 w 2546053"/>
                <a:gd name="connsiteY22" fmla="*/ 1157293 h 1986062"/>
                <a:gd name="connsiteX23" fmla="*/ 438467 w 2546053"/>
                <a:gd name="connsiteY23" fmla="*/ 1324438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46711 w 2546053"/>
                <a:gd name="connsiteY16" fmla="*/ 638981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81102 w 2546053"/>
                <a:gd name="connsiteY21" fmla="*/ 1041037 h 1986062"/>
                <a:gd name="connsiteX22" fmla="*/ 351068 w 2546053"/>
                <a:gd name="connsiteY22" fmla="*/ 1157293 h 1986062"/>
                <a:gd name="connsiteX23" fmla="*/ 433903 w 2546053"/>
                <a:gd name="connsiteY23" fmla="*/ 1304754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46053 w 2546053"/>
                <a:gd name="connsiteY0" fmla="*/ 104615 h 1986062"/>
                <a:gd name="connsiteX1" fmla="*/ 2403355 w 2546053"/>
                <a:gd name="connsiteY1" fmla="*/ 69069 h 1986062"/>
                <a:gd name="connsiteX2" fmla="*/ 2212061 w 2546053"/>
                <a:gd name="connsiteY2" fmla="*/ 29381 h 1986062"/>
                <a:gd name="connsiteX3" fmla="*/ 2004893 w 2546053"/>
                <a:gd name="connsiteY3" fmla="*/ 6362 h 1986062"/>
                <a:gd name="connsiteX4" fmla="*/ 1802486 w 2546053"/>
                <a:gd name="connsiteY4" fmla="*/ 12 h 1986062"/>
                <a:gd name="connsiteX5" fmla="*/ 1580236 w 2546053"/>
                <a:gd name="connsiteY5" fmla="*/ 7950 h 1986062"/>
                <a:gd name="connsiteX6" fmla="*/ 1415136 w 2546053"/>
                <a:gd name="connsiteY6" fmla="*/ 26206 h 1986062"/>
                <a:gd name="connsiteX7" fmla="*/ 1238130 w 2546053"/>
                <a:gd name="connsiteY7" fmla="*/ 53988 h 1986062"/>
                <a:gd name="connsiteX8" fmla="*/ 1009530 w 2546053"/>
                <a:gd name="connsiteY8" fmla="*/ 110344 h 1986062"/>
                <a:gd name="connsiteX9" fmla="*/ 849986 w 2546053"/>
                <a:gd name="connsiteY9" fmla="*/ 166699 h 1986062"/>
                <a:gd name="connsiteX10" fmla="*/ 706317 w 2546053"/>
                <a:gd name="connsiteY10" fmla="*/ 227025 h 1986062"/>
                <a:gd name="connsiteX11" fmla="*/ 574554 w 2546053"/>
                <a:gd name="connsiteY11" fmla="*/ 288143 h 1986062"/>
                <a:gd name="connsiteX12" fmla="*/ 433267 w 2546053"/>
                <a:gd name="connsiteY12" fmla="*/ 364344 h 1986062"/>
                <a:gd name="connsiteX13" fmla="*/ 335636 w 2546053"/>
                <a:gd name="connsiteY13" fmla="*/ 423081 h 1986062"/>
                <a:gd name="connsiteX14" fmla="*/ 220542 w 2546053"/>
                <a:gd name="connsiteY14" fmla="*/ 499281 h 1986062"/>
                <a:gd name="connsiteX15" fmla="*/ 148311 w 2546053"/>
                <a:gd name="connsiteY15" fmla="*/ 553256 h 1986062"/>
                <a:gd name="connsiteX16" fmla="*/ 64373 w 2546053"/>
                <a:gd name="connsiteY16" fmla="*/ 633157 h 1986062"/>
                <a:gd name="connsiteX17" fmla="*/ 0 w 2546053"/>
                <a:gd name="connsiteY17" fmla="*/ 679980 h 1986062"/>
                <a:gd name="connsiteX18" fmla="*/ 79862 w 2546053"/>
                <a:gd name="connsiteY18" fmla="*/ 763940 h 1986062"/>
                <a:gd name="connsiteX19" fmla="*/ 147190 w 2546053"/>
                <a:gd name="connsiteY19" fmla="*/ 852546 h 1986062"/>
                <a:gd name="connsiteX20" fmla="*/ 210276 w 2546053"/>
                <a:gd name="connsiteY20" fmla="*/ 945633 h 1986062"/>
                <a:gd name="connsiteX21" fmla="*/ 281102 w 2546053"/>
                <a:gd name="connsiteY21" fmla="*/ 1041037 h 1986062"/>
                <a:gd name="connsiteX22" fmla="*/ 351068 w 2546053"/>
                <a:gd name="connsiteY22" fmla="*/ 1157293 h 1986062"/>
                <a:gd name="connsiteX23" fmla="*/ 433903 w 2546053"/>
                <a:gd name="connsiteY23" fmla="*/ 1304754 h 1986062"/>
                <a:gd name="connsiteX24" fmla="*/ 503875 w 2546053"/>
                <a:gd name="connsiteY24" fmla="*/ 1482111 h 1986062"/>
                <a:gd name="connsiteX25" fmla="*/ 556619 w 2546053"/>
                <a:gd name="connsiteY25" fmla="*/ 1629184 h 1986062"/>
                <a:gd name="connsiteX26" fmla="*/ 589905 w 2546053"/>
                <a:gd name="connsiteY26" fmla="*/ 1717935 h 1986062"/>
                <a:gd name="connsiteX27" fmla="*/ 635731 w 2546053"/>
                <a:gd name="connsiteY27" fmla="*/ 1870271 h 1986062"/>
                <a:gd name="connsiteX28" fmla="*/ 658396 w 2546053"/>
                <a:gd name="connsiteY28" fmla="*/ 1986062 h 1986062"/>
                <a:gd name="connsiteX29" fmla="*/ 871083 w 2546053"/>
                <a:gd name="connsiteY29" fmla="*/ 1919195 h 1986062"/>
                <a:gd name="connsiteX30" fmla="*/ 1084150 w 2546053"/>
                <a:gd name="connsiteY30" fmla="*/ 1835512 h 1986062"/>
                <a:gd name="connsiteX31" fmla="*/ 1263970 w 2546053"/>
                <a:gd name="connsiteY31" fmla="*/ 1744698 h 1986062"/>
                <a:gd name="connsiteX32" fmla="*/ 1406621 w 2546053"/>
                <a:gd name="connsiteY32" fmla="*/ 1656189 h 1986062"/>
                <a:gd name="connsiteX33" fmla="*/ 1519951 w 2546053"/>
                <a:gd name="connsiteY33" fmla="*/ 1575056 h 1986062"/>
                <a:gd name="connsiteX34" fmla="*/ 1656486 w 2546053"/>
                <a:gd name="connsiteY34" fmla="*/ 1471409 h 1986062"/>
                <a:gd name="connsiteX35" fmla="*/ 1798145 w 2546053"/>
                <a:gd name="connsiteY35" fmla="*/ 1347931 h 1986062"/>
                <a:gd name="connsiteX36" fmla="*/ 1924711 w 2546053"/>
                <a:gd name="connsiteY36" fmla="*/ 1218879 h 1986062"/>
                <a:gd name="connsiteX37" fmla="*/ 2050136 w 2546053"/>
                <a:gd name="connsiteY37" fmla="*/ 1070781 h 1986062"/>
                <a:gd name="connsiteX38" fmla="*/ 2154911 w 2546053"/>
                <a:gd name="connsiteY38" fmla="*/ 937431 h 1986062"/>
                <a:gd name="connsiteX39" fmla="*/ 2270660 w 2546053"/>
                <a:gd name="connsiteY39" fmla="*/ 762085 h 1986062"/>
                <a:gd name="connsiteX40" fmla="*/ 2341165 w 2546053"/>
                <a:gd name="connsiteY40" fmla="*/ 632775 h 1986062"/>
                <a:gd name="connsiteX41" fmla="*/ 2390428 w 2546053"/>
                <a:gd name="connsiteY41" fmla="*/ 524725 h 1986062"/>
                <a:gd name="connsiteX42" fmla="*/ 2442553 w 2546053"/>
                <a:gd name="connsiteY42" fmla="*/ 406490 h 1986062"/>
                <a:gd name="connsiteX43" fmla="*/ 2491749 w 2546053"/>
                <a:gd name="connsiteY43" fmla="*/ 276426 h 1986062"/>
                <a:gd name="connsiteX44" fmla="*/ 2546053 w 2546053"/>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38708 w 2536450"/>
                <a:gd name="connsiteY15" fmla="*/ 553256 h 1986062"/>
                <a:gd name="connsiteX16" fmla="*/ 54770 w 2536450"/>
                <a:gd name="connsiteY16" fmla="*/ 633157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38708 w 2536450"/>
                <a:gd name="connsiteY15" fmla="*/ 553256 h 1986062"/>
                <a:gd name="connsiteX16" fmla="*/ 54770 w 2536450"/>
                <a:gd name="connsiteY16" fmla="*/ 633157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38708 w 2536450"/>
                <a:gd name="connsiteY15" fmla="*/ 553256 h 1986062"/>
                <a:gd name="connsiteX16" fmla="*/ 54770 w 2536450"/>
                <a:gd name="connsiteY16" fmla="*/ 633157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45032 w 2536450"/>
                <a:gd name="connsiteY15" fmla="*/ 565618 h 1986062"/>
                <a:gd name="connsiteX16" fmla="*/ 54770 w 2536450"/>
                <a:gd name="connsiteY16" fmla="*/ 633157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0939 w 2536450"/>
                <a:gd name="connsiteY14" fmla="*/ 499281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3482 w 2536450"/>
                <a:gd name="connsiteY14" fmla="*/ 517705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09179 w 2536450"/>
                <a:gd name="connsiteY14" fmla="*/ 50660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26033 w 2536450"/>
                <a:gd name="connsiteY13" fmla="*/ 4230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3664 w 2536450"/>
                <a:gd name="connsiteY12" fmla="*/ 364344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4951 w 2536450"/>
                <a:gd name="connsiteY11" fmla="*/ 28814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6714 w 2536450"/>
                <a:gd name="connsiteY10" fmla="*/ 227025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0383 w 2536450"/>
                <a:gd name="connsiteY9" fmla="*/ 166699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999927 w 2536450"/>
                <a:gd name="connsiteY8" fmla="*/ 110344 h 1986062"/>
                <a:gd name="connsiteX9" fmla="*/ 841405 w 2536450"/>
                <a:gd name="connsiteY9" fmla="*/ 178561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8527 w 2536450"/>
                <a:gd name="connsiteY7" fmla="*/ 53988 h 1986062"/>
                <a:gd name="connsiteX8" fmla="*/ 1008771 w 2536450"/>
                <a:gd name="connsiteY8" fmla="*/ 118665 h 1986062"/>
                <a:gd name="connsiteX9" fmla="*/ 841405 w 2536450"/>
                <a:gd name="connsiteY9" fmla="*/ 178561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5533 w 2536450"/>
                <a:gd name="connsiteY6" fmla="*/ 26206 h 1986062"/>
                <a:gd name="connsiteX7" fmla="*/ 1223487 w 2536450"/>
                <a:gd name="connsiteY7" fmla="*/ 62071 h 1986062"/>
                <a:gd name="connsiteX8" fmla="*/ 1008771 w 2536450"/>
                <a:gd name="connsiteY8" fmla="*/ 118665 h 1986062"/>
                <a:gd name="connsiteX9" fmla="*/ 841405 w 2536450"/>
                <a:gd name="connsiteY9" fmla="*/ 178561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93752 w 2536450"/>
                <a:gd name="connsiteY1" fmla="*/ 69069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7053 w 2536450"/>
                <a:gd name="connsiteY6" fmla="*/ 32767 h 1986062"/>
                <a:gd name="connsiteX7" fmla="*/ 1223487 w 2536450"/>
                <a:gd name="connsiteY7" fmla="*/ 62071 h 1986062"/>
                <a:gd name="connsiteX8" fmla="*/ 1008771 w 2536450"/>
                <a:gd name="connsiteY8" fmla="*/ 118665 h 1986062"/>
                <a:gd name="connsiteX9" fmla="*/ 841405 w 2536450"/>
                <a:gd name="connsiteY9" fmla="*/ 178561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1986062"/>
                <a:gd name="connsiteX1" fmla="*/ 2357434 w 2536450"/>
                <a:gd name="connsiteY1" fmla="*/ 50108 h 1986062"/>
                <a:gd name="connsiteX2" fmla="*/ 2202458 w 2536450"/>
                <a:gd name="connsiteY2" fmla="*/ 29381 h 1986062"/>
                <a:gd name="connsiteX3" fmla="*/ 1995290 w 2536450"/>
                <a:gd name="connsiteY3" fmla="*/ 6362 h 1986062"/>
                <a:gd name="connsiteX4" fmla="*/ 1792883 w 2536450"/>
                <a:gd name="connsiteY4" fmla="*/ 12 h 1986062"/>
                <a:gd name="connsiteX5" fmla="*/ 1570633 w 2536450"/>
                <a:gd name="connsiteY5" fmla="*/ 7950 h 1986062"/>
                <a:gd name="connsiteX6" fmla="*/ 1407053 w 2536450"/>
                <a:gd name="connsiteY6" fmla="*/ 32767 h 1986062"/>
                <a:gd name="connsiteX7" fmla="*/ 1223487 w 2536450"/>
                <a:gd name="connsiteY7" fmla="*/ 62071 h 1986062"/>
                <a:gd name="connsiteX8" fmla="*/ 1008771 w 2536450"/>
                <a:gd name="connsiteY8" fmla="*/ 118665 h 1986062"/>
                <a:gd name="connsiteX9" fmla="*/ 841405 w 2536450"/>
                <a:gd name="connsiteY9" fmla="*/ 178561 h 1986062"/>
                <a:gd name="connsiteX10" fmla="*/ 695715 w 2536450"/>
                <a:gd name="connsiteY10" fmla="*/ 237627 h 1986062"/>
                <a:gd name="connsiteX11" fmla="*/ 568992 w 2536450"/>
                <a:gd name="connsiteY11" fmla="*/ 290663 h 1986062"/>
                <a:gd name="connsiteX12" fmla="*/ 427206 w 2536450"/>
                <a:gd name="connsiteY12" fmla="*/ 372166 h 1986062"/>
                <a:gd name="connsiteX13" fmla="*/ 330834 w 2536450"/>
                <a:gd name="connsiteY13" fmla="*/ 428881 h 1986062"/>
                <a:gd name="connsiteX14" fmla="*/ 215241 w 2536450"/>
                <a:gd name="connsiteY14" fmla="*/ 510384 h 1986062"/>
                <a:gd name="connsiteX15" fmla="*/ 145032 w 2536450"/>
                <a:gd name="connsiteY15" fmla="*/ 565618 h 1986062"/>
                <a:gd name="connsiteX16" fmla="*/ 54270 w 2536450"/>
                <a:gd name="connsiteY16" fmla="*/ 638459 h 1986062"/>
                <a:gd name="connsiteX17" fmla="*/ 0 w 2536450"/>
                <a:gd name="connsiteY17" fmla="*/ 691581 h 1986062"/>
                <a:gd name="connsiteX18" fmla="*/ 70259 w 2536450"/>
                <a:gd name="connsiteY18" fmla="*/ 763940 h 1986062"/>
                <a:gd name="connsiteX19" fmla="*/ 137587 w 2536450"/>
                <a:gd name="connsiteY19" fmla="*/ 852546 h 1986062"/>
                <a:gd name="connsiteX20" fmla="*/ 200673 w 2536450"/>
                <a:gd name="connsiteY20" fmla="*/ 945633 h 1986062"/>
                <a:gd name="connsiteX21" fmla="*/ 271499 w 2536450"/>
                <a:gd name="connsiteY21" fmla="*/ 1041037 h 1986062"/>
                <a:gd name="connsiteX22" fmla="*/ 341465 w 2536450"/>
                <a:gd name="connsiteY22" fmla="*/ 1157293 h 1986062"/>
                <a:gd name="connsiteX23" fmla="*/ 424300 w 2536450"/>
                <a:gd name="connsiteY23" fmla="*/ 1304754 h 1986062"/>
                <a:gd name="connsiteX24" fmla="*/ 494272 w 2536450"/>
                <a:gd name="connsiteY24" fmla="*/ 1482111 h 1986062"/>
                <a:gd name="connsiteX25" fmla="*/ 547016 w 2536450"/>
                <a:gd name="connsiteY25" fmla="*/ 1629184 h 1986062"/>
                <a:gd name="connsiteX26" fmla="*/ 580302 w 2536450"/>
                <a:gd name="connsiteY26" fmla="*/ 1717935 h 1986062"/>
                <a:gd name="connsiteX27" fmla="*/ 626128 w 2536450"/>
                <a:gd name="connsiteY27" fmla="*/ 1870271 h 1986062"/>
                <a:gd name="connsiteX28" fmla="*/ 648793 w 2536450"/>
                <a:gd name="connsiteY28" fmla="*/ 1986062 h 1986062"/>
                <a:gd name="connsiteX29" fmla="*/ 861480 w 2536450"/>
                <a:gd name="connsiteY29" fmla="*/ 1919195 h 1986062"/>
                <a:gd name="connsiteX30" fmla="*/ 1074547 w 2536450"/>
                <a:gd name="connsiteY30" fmla="*/ 1835512 h 1986062"/>
                <a:gd name="connsiteX31" fmla="*/ 1254367 w 2536450"/>
                <a:gd name="connsiteY31" fmla="*/ 1744698 h 1986062"/>
                <a:gd name="connsiteX32" fmla="*/ 1397018 w 2536450"/>
                <a:gd name="connsiteY32" fmla="*/ 1656189 h 1986062"/>
                <a:gd name="connsiteX33" fmla="*/ 1510348 w 2536450"/>
                <a:gd name="connsiteY33" fmla="*/ 1575056 h 1986062"/>
                <a:gd name="connsiteX34" fmla="*/ 1646883 w 2536450"/>
                <a:gd name="connsiteY34" fmla="*/ 1471409 h 1986062"/>
                <a:gd name="connsiteX35" fmla="*/ 1788542 w 2536450"/>
                <a:gd name="connsiteY35" fmla="*/ 1347931 h 1986062"/>
                <a:gd name="connsiteX36" fmla="*/ 1915108 w 2536450"/>
                <a:gd name="connsiteY36" fmla="*/ 1218879 h 1986062"/>
                <a:gd name="connsiteX37" fmla="*/ 2040533 w 2536450"/>
                <a:gd name="connsiteY37" fmla="*/ 1070781 h 1986062"/>
                <a:gd name="connsiteX38" fmla="*/ 2145308 w 2536450"/>
                <a:gd name="connsiteY38" fmla="*/ 937431 h 1986062"/>
                <a:gd name="connsiteX39" fmla="*/ 2261057 w 2536450"/>
                <a:gd name="connsiteY39" fmla="*/ 762085 h 1986062"/>
                <a:gd name="connsiteX40" fmla="*/ 2331562 w 2536450"/>
                <a:gd name="connsiteY40" fmla="*/ 632775 h 1986062"/>
                <a:gd name="connsiteX41" fmla="*/ 2380825 w 2536450"/>
                <a:gd name="connsiteY41" fmla="*/ 524725 h 1986062"/>
                <a:gd name="connsiteX42" fmla="*/ 2432950 w 2536450"/>
                <a:gd name="connsiteY42" fmla="*/ 406490 h 1986062"/>
                <a:gd name="connsiteX43" fmla="*/ 2482146 w 2536450"/>
                <a:gd name="connsiteY43" fmla="*/ 276426 h 1986062"/>
                <a:gd name="connsiteX44" fmla="*/ 2536450 w 2536450"/>
                <a:gd name="connsiteY44" fmla="*/ 104615 h 1986062"/>
                <a:gd name="connsiteX0" fmla="*/ 2536450 w 2536450"/>
                <a:gd name="connsiteY0" fmla="*/ 104615 h 2017107"/>
                <a:gd name="connsiteX1" fmla="*/ 2357434 w 2536450"/>
                <a:gd name="connsiteY1" fmla="*/ 50108 h 2017107"/>
                <a:gd name="connsiteX2" fmla="*/ 2202458 w 2536450"/>
                <a:gd name="connsiteY2" fmla="*/ 29381 h 2017107"/>
                <a:gd name="connsiteX3" fmla="*/ 1995290 w 2536450"/>
                <a:gd name="connsiteY3" fmla="*/ 6362 h 2017107"/>
                <a:gd name="connsiteX4" fmla="*/ 1792883 w 2536450"/>
                <a:gd name="connsiteY4" fmla="*/ 12 h 2017107"/>
                <a:gd name="connsiteX5" fmla="*/ 1570633 w 2536450"/>
                <a:gd name="connsiteY5" fmla="*/ 7950 h 2017107"/>
                <a:gd name="connsiteX6" fmla="*/ 1407053 w 2536450"/>
                <a:gd name="connsiteY6" fmla="*/ 32767 h 2017107"/>
                <a:gd name="connsiteX7" fmla="*/ 1223487 w 2536450"/>
                <a:gd name="connsiteY7" fmla="*/ 62071 h 2017107"/>
                <a:gd name="connsiteX8" fmla="*/ 1008771 w 2536450"/>
                <a:gd name="connsiteY8" fmla="*/ 118665 h 2017107"/>
                <a:gd name="connsiteX9" fmla="*/ 841405 w 2536450"/>
                <a:gd name="connsiteY9" fmla="*/ 178561 h 2017107"/>
                <a:gd name="connsiteX10" fmla="*/ 695715 w 2536450"/>
                <a:gd name="connsiteY10" fmla="*/ 237627 h 2017107"/>
                <a:gd name="connsiteX11" fmla="*/ 568992 w 2536450"/>
                <a:gd name="connsiteY11" fmla="*/ 290663 h 2017107"/>
                <a:gd name="connsiteX12" fmla="*/ 427206 w 2536450"/>
                <a:gd name="connsiteY12" fmla="*/ 372166 h 2017107"/>
                <a:gd name="connsiteX13" fmla="*/ 330834 w 2536450"/>
                <a:gd name="connsiteY13" fmla="*/ 428881 h 2017107"/>
                <a:gd name="connsiteX14" fmla="*/ 215241 w 2536450"/>
                <a:gd name="connsiteY14" fmla="*/ 510384 h 2017107"/>
                <a:gd name="connsiteX15" fmla="*/ 145032 w 2536450"/>
                <a:gd name="connsiteY15" fmla="*/ 565618 h 2017107"/>
                <a:gd name="connsiteX16" fmla="*/ 54270 w 2536450"/>
                <a:gd name="connsiteY16" fmla="*/ 638459 h 2017107"/>
                <a:gd name="connsiteX17" fmla="*/ 0 w 2536450"/>
                <a:gd name="connsiteY17" fmla="*/ 691581 h 2017107"/>
                <a:gd name="connsiteX18" fmla="*/ 70259 w 2536450"/>
                <a:gd name="connsiteY18" fmla="*/ 763940 h 2017107"/>
                <a:gd name="connsiteX19" fmla="*/ 137587 w 2536450"/>
                <a:gd name="connsiteY19" fmla="*/ 852546 h 2017107"/>
                <a:gd name="connsiteX20" fmla="*/ 200673 w 2536450"/>
                <a:gd name="connsiteY20" fmla="*/ 945633 h 2017107"/>
                <a:gd name="connsiteX21" fmla="*/ 271499 w 2536450"/>
                <a:gd name="connsiteY21" fmla="*/ 1041037 h 2017107"/>
                <a:gd name="connsiteX22" fmla="*/ 341465 w 2536450"/>
                <a:gd name="connsiteY22" fmla="*/ 1157293 h 2017107"/>
                <a:gd name="connsiteX23" fmla="*/ 424300 w 2536450"/>
                <a:gd name="connsiteY23" fmla="*/ 1304754 h 2017107"/>
                <a:gd name="connsiteX24" fmla="*/ 494272 w 2536450"/>
                <a:gd name="connsiteY24" fmla="*/ 1482111 h 2017107"/>
                <a:gd name="connsiteX25" fmla="*/ 547016 w 2536450"/>
                <a:gd name="connsiteY25" fmla="*/ 1629184 h 2017107"/>
                <a:gd name="connsiteX26" fmla="*/ 580302 w 2536450"/>
                <a:gd name="connsiteY26" fmla="*/ 1717935 h 2017107"/>
                <a:gd name="connsiteX27" fmla="*/ 626128 w 2536450"/>
                <a:gd name="connsiteY27" fmla="*/ 1870271 h 2017107"/>
                <a:gd name="connsiteX28" fmla="*/ 434917 w 2536450"/>
                <a:gd name="connsiteY28" fmla="*/ 2017107 h 2017107"/>
                <a:gd name="connsiteX29" fmla="*/ 861480 w 2536450"/>
                <a:gd name="connsiteY29" fmla="*/ 1919195 h 2017107"/>
                <a:gd name="connsiteX30" fmla="*/ 1074547 w 2536450"/>
                <a:gd name="connsiteY30" fmla="*/ 1835512 h 2017107"/>
                <a:gd name="connsiteX31" fmla="*/ 1254367 w 2536450"/>
                <a:gd name="connsiteY31" fmla="*/ 1744698 h 2017107"/>
                <a:gd name="connsiteX32" fmla="*/ 1397018 w 2536450"/>
                <a:gd name="connsiteY32" fmla="*/ 1656189 h 2017107"/>
                <a:gd name="connsiteX33" fmla="*/ 1510348 w 2536450"/>
                <a:gd name="connsiteY33" fmla="*/ 1575056 h 2017107"/>
                <a:gd name="connsiteX34" fmla="*/ 1646883 w 2536450"/>
                <a:gd name="connsiteY34" fmla="*/ 1471409 h 2017107"/>
                <a:gd name="connsiteX35" fmla="*/ 1788542 w 2536450"/>
                <a:gd name="connsiteY35" fmla="*/ 1347931 h 2017107"/>
                <a:gd name="connsiteX36" fmla="*/ 1915108 w 2536450"/>
                <a:gd name="connsiteY36" fmla="*/ 1218879 h 2017107"/>
                <a:gd name="connsiteX37" fmla="*/ 2040533 w 2536450"/>
                <a:gd name="connsiteY37" fmla="*/ 1070781 h 2017107"/>
                <a:gd name="connsiteX38" fmla="*/ 2145308 w 2536450"/>
                <a:gd name="connsiteY38" fmla="*/ 937431 h 2017107"/>
                <a:gd name="connsiteX39" fmla="*/ 2261057 w 2536450"/>
                <a:gd name="connsiteY39" fmla="*/ 762085 h 2017107"/>
                <a:gd name="connsiteX40" fmla="*/ 2331562 w 2536450"/>
                <a:gd name="connsiteY40" fmla="*/ 632775 h 2017107"/>
                <a:gd name="connsiteX41" fmla="*/ 2380825 w 2536450"/>
                <a:gd name="connsiteY41" fmla="*/ 524725 h 2017107"/>
                <a:gd name="connsiteX42" fmla="*/ 2432950 w 2536450"/>
                <a:gd name="connsiteY42" fmla="*/ 406490 h 2017107"/>
                <a:gd name="connsiteX43" fmla="*/ 2482146 w 2536450"/>
                <a:gd name="connsiteY43" fmla="*/ 276426 h 2017107"/>
                <a:gd name="connsiteX44" fmla="*/ 2536450 w 2536450"/>
                <a:gd name="connsiteY44" fmla="*/ 104615 h 2017107"/>
                <a:gd name="connsiteX0" fmla="*/ 2536450 w 2536450"/>
                <a:gd name="connsiteY0" fmla="*/ 104615 h 2055739"/>
                <a:gd name="connsiteX1" fmla="*/ 2357434 w 2536450"/>
                <a:gd name="connsiteY1" fmla="*/ 50108 h 2055739"/>
                <a:gd name="connsiteX2" fmla="*/ 2202458 w 2536450"/>
                <a:gd name="connsiteY2" fmla="*/ 29381 h 2055739"/>
                <a:gd name="connsiteX3" fmla="*/ 1995290 w 2536450"/>
                <a:gd name="connsiteY3" fmla="*/ 6362 h 2055739"/>
                <a:gd name="connsiteX4" fmla="*/ 1792883 w 2536450"/>
                <a:gd name="connsiteY4" fmla="*/ 12 h 2055739"/>
                <a:gd name="connsiteX5" fmla="*/ 1570633 w 2536450"/>
                <a:gd name="connsiteY5" fmla="*/ 7950 h 2055739"/>
                <a:gd name="connsiteX6" fmla="*/ 1407053 w 2536450"/>
                <a:gd name="connsiteY6" fmla="*/ 32767 h 2055739"/>
                <a:gd name="connsiteX7" fmla="*/ 1223487 w 2536450"/>
                <a:gd name="connsiteY7" fmla="*/ 62071 h 2055739"/>
                <a:gd name="connsiteX8" fmla="*/ 1008771 w 2536450"/>
                <a:gd name="connsiteY8" fmla="*/ 118665 h 2055739"/>
                <a:gd name="connsiteX9" fmla="*/ 841405 w 2536450"/>
                <a:gd name="connsiteY9" fmla="*/ 178561 h 2055739"/>
                <a:gd name="connsiteX10" fmla="*/ 695715 w 2536450"/>
                <a:gd name="connsiteY10" fmla="*/ 237627 h 2055739"/>
                <a:gd name="connsiteX11" fmla="*/ 568992 w 2536450"/>
                <a:gd name="connsiteY11" fmla="*/ 290663 h 2055739"/>
                <a:gd name="connsiteX12" fmla="*/ 427206 w 2536450"/>
                <a:gd name="connsiteY12" fmla="*/ 372166 h 2055739"/>
                <a:gd name="connsiteX13" fmla="*/ 330834 w 2536450"/>
                <a:gd name="connsiteY13" fmla="*/ 428881 h 2055739"/>
                <a:gd name="connsiteX14" fmla="*/ 215241 w 2536450"/>
                <a:gd name="connsiteY14" fmla="*/ 510384 h 2055739"/>
                <a:gd name="connsiteX15" fmla="*/ 145032 w 2536450"/>
                <a:gd name="connsiteY15" fmla="*/ 565618 h 2055739"/>
                <a:gd name="connsiteX16" fmla="*/ 54270 w 2536450"/>
                <a:gd name="connsiteY16" fmla="*/ 638459 h 2055739"/>
                <a:gd name="connsiteX17" fmla="*/ 0 w 2536450"/>
                <a:gd name="connsiteY17" fmla="*/ 691581 h 2055739"/>
                <a:gd name="connsiteX18" fmla="*/ 70259 w 2536450"/>
                <a:gd name="connsiteY18" fmla="*/ 763940 h 2055739"/>
                <a:gd name="connsiteX19" fmla="*/ 137587 w 2536450"/>
                <a:gd name="connsiteY19" fmla="*/ 852546 h 2055739"/>
                <a:gd name="connsiteX20" fmla="*/ 200673 w 2536450"/>
                <a:gd name="connsiteY20" fmla="*/ 945633 h 2055739"/>
                <a:gd name="connsiteX21" fmla="*/ 271499 w 2536450"/>
                <a:gd name="connsiteY21" fmla="*/ 1041037 h 2055739"/>
                <a:gd name="connsiteX22" fmla="*/ 341465 w 2536450"/>
                <a:gd name="connsiteY22" fmla="*/ 1157293 h 2055739"/>
                <a:gd name="connsiteX23" fmla="*/ 424300 w 2536450"/>
                <a:gd name="connsiteY23" fmla="*/ 1304754 h 2055739"/>
                <a:gd name="connsiteX24" fmla="*/ 494272 w 2536450"/>
                <a:gd name="connsiteY24" fmla="*/ 1482111 h 2055739"/>
                <a:gd name="connsiteX25" fmla="*/ 547016 w 2536450"/>
                <a:gd name="connsiteY25" fmla="*/ 1629184 h 2055739"/>
                <a:gd name="connsiteX26" fmla="*/ 580302 w 2536450"/>
                <a:gd name="connsiteY26" fmla="*/ 1717935 h 2055739"/>
                <a:gd name="connsiteX27" fmla="*/ 626128 w 2536450"/>
                <a:gd name="connsiteY27" fmla="*/ 1870271 h 2055739"/>
                <a:gd name="connsiteX28" fmla="*/ 569322 w 2536450"/>
                <a:gd name="connsiteY28" fmla="*/ 2055739 h 2055739"/>
                <a:gd name="connsiteX29" fmla="*/ 861480 w 2536450"/>
                <a:gd name="connsiteY29" fmla="*/ 1919195 h 2055739"/>
                <a:gd name="connsiteX30" fmla="*/ 1074547 w 2536450"/>
                <a:gd name="connsiteY30" fmla="*/ 1835512 h 2055739"/>
                <a:gd name="connsiteX31" fmla="*/ 1254367 w 2536450"/>
                <a:gd name="connsiteY31" fmla="*/ 1744698 h 2055739"/>
                <a:gd name="connsiteX32" fmla="*/ 1397018 w 2536450"/>
                <a:gd name="connsiteY32" fmla="*/ 1656189 h 2055739"/>
                <a:gd name="connsiteX33" fmla="*/ 1510348 w 2536450"/>
                <a:gd name="connsiteY33" fmla="*/ 1575056 h 2055739"/>
                <a:gd name="connsiteX34" fmla="*/ 1646883 w 2536450"/>
                <a:gd name="connsiteY34" fmla="*/ 1471409 h 2055739"/>
                <a:gd name="connsiteX35" fmla="*/ 1788542 w 2536450"/>
                <a:gd name="connsiteY35" fmla="*/ 1347931 h 2055739"/>
                <a:gd name="connsiteX36" fmla="*/ 1915108 w 2536450"/>
                <a:gd name="connsiteY36" fmla="*/ 1218879 h 2055739"/>
                <a:gd name="connsiteX37" fmla="*/ 2040533 w 2536450"/>
                <a:gd name="connsiteY37" fmla="*/ 1070781 h 2055739"/>
                <a:gd name="connsiteX38" fmla="*/ 2145308 w 2536450"/>
                <a:gd name="connsiteY38" fmla="*/ 937431 h 2055739"/>
                <a:gd name="connsiteX39" fmla="*/ 2261057 w 2536450"/>
                <a:gd name="connsiteY39" fmla="*/ 762085 h 2055739"/>
                <a:gd name="connsiteX40" fmla="*/ 2331562 w 2536450"/>
                <a:gd name="connsiteY40" fmla="*/ 632775 h 2055739"/>
                <a:gd name="connsiteX41" fmla="*/ 2380825 w 2536450"/>
                <a:gd name="connsiteY41" fmla="*/ 524725 h 2055739"/>
                <a:gd name="connsiteX42" fmla="*/ 2432950 w 2536450"/>
                <a:gd name="connsiteY42" fmla="*/ 406490 h 2055739"/>
                <a:gd name="connsiteX43" fmla="*/ 2482146 w 2536450"/>
                <a:gd name="connsiteY43" fmla="*/ 276426 h 2055739"/>
                <a:gd name="connsiteX44" fmla="*/ 2536450 w 2536450"/>
                <a:gd name="connsiteY44" fmla="*/ 104615 h 2055739"/>
                <a:gd name="connsiteX0" fmla="*/ 2536450 w 2536450"/>
                <a:gd name="connsiteY0" fmla="*/ 104615 h 2053676"/>
                <a:gd name="connsiteX1" fmla="*/ 2357434 w 2536450"/>
                <a:gd name="connsiteY1" fmla="*/ 50108 h 2053676"/>
                <a:gd name="connsiteX2" fmla="*/ 2202458 w 2536450"/>
                <a:gd name="connsiteY2" fmla="*/ 29381 h 2053676"/>
                <a:gd name="connsiteX3" fmla="*/ 1995290 w 2536450"/>
                <a:gd name="connsiteY3" fmla="*/ 6362 h 2053676"/>
                <a:gd name="connsiteX4" fmla="*/ 1792883 w 2536450"/>
                <a:gd name="connsiteY4" fmla="*/ 12 h 2053676"/>
                <a:gd name="connsiteX5" fmla="*/ 1570633 w 2536450"/>
                <a:gd name="connsiteY5" fmla="*/ 7950 h 2053676"/>
                <a:gd name="connsiteX6" fmla="*/ 1407053 w 2536450"/>
                <a:gd name="connsiteY6" fmla="*/ 32767 h 2053676"/>
                <a:gd name="connsiteX7" fmla="*/ 1223487 w 2536450"/>
                <a:gd name="connsiteY7" fmla="*/ 62071 h 2053676"/>
                <a:gd name="connsiteX8" fmla="*/ 1008771 w 2536450"/>
                <a:gd name="connsiteY8" fmla="*/ 118665 h 2053676"/>
                <a:gd name="connsiteX9" fmla="*/ 841405 w 2536450"/>
                <a:gd name="connsiteY9" fmla="*/ 178561 h 2053676"/>
                <a:gd name="connsiteX10" fmla="*/ 695715 w 2536450"/>
                <a:gd name="connsiteY10" fmla="*/ 237627 h 2053676"/>
                <a:gd name="connsiteX11" fmla="*/ 568992 w 2536450"/>
                <a:gd name="connsiteY11" fmla="*/ 290663 h 2053676"/>
                <a:gd name="connsiteX12" fmla="*/ 427206 w 2536450"/>
                <a:gd name="connsiteY12" fmla="*/ 372166 h 2053676"/>
                <a:gd name="connsiteX13" fmla="*/ 330834 w 2536450"/>
                <a:gd name="connsiteY13" fmla="*/ 428881 h 2053676"/>
                <a:gd name="connsiteX14" fmla="*/ 215241 w 2536450"/>
                <a:gd name="connsiteY14" fmla="*/ 510384 h 2053676"/>
                <a:gd name="connsiteX15" fmla="*/ 145032 w 2536450"/>
                <a:gd name="connsiteY15" fmla="*/ 565618 h 2053676"/>
                <a:gd name="connsiteX16" fmla="*/ 54270 w 2536450"/>
                <a:gd name="connsiteY16" fmla="*/ 638459 h 2053676"/>
                <a:gd name="connsiteX17" fmla="*/ 0 w 2536450"/>
                <a:gd name="connsiteY17" fmla="*/ 691581 h 2053676"/>
                <a:gd name="connsiteX18" fmla="*/ 70259 w 2536450"/>
                <a:gd name="connsiteY18" fmla="*/ 763940 h 2053676"/>
                <a:gd name="connsiteX19" fmla="*/ 137587 w 2536450"/>
                <a:gd name="connsiteY19" fmla="*/ 852546 h 2053676"/>
                <a:gd name="connsiteX20" fmla="*/ 200673 w 2536450"/>
                <a:gd name="connsiteY20" fmla="*/ 945633 h 2053676"/>
                <a:gd name="connsiteX21" fmla="*/ 271499 w 2536450"/>
                <a:gd name="connsiteY21" fmla="*/ 1041037 h 2053676"/>
                <a:gd name="connsiteX22" fmla="*/ 341465 w 2536450"/>
                <a:gd name="connsiteY22" fmla="*/ 1157293 h 2053676"/>
                <a:gd name="connsiteX23" fmla="*/ 424300 w 2536450"/>
                <a:gd name="connsiteY23" fmla="*/ 1304754 h 2053676"/>
                <a:gd name="connsiteX24" fmla="*/ 494272 w 2536450"/>
                <a:gd name="connsiteY24" fmla="*/ 1482111 h 2053676"/>
                <a:gd name="connsiteX25" fmla="*/ 547016 w 2536450"/>
                <a:gd name="connsiteY25" fmla="*/ 1629184 h 2053676"/>
                <a:gd name="connsiteX26" fmla="*/ 580302 w 2536450"/>
                <a:gd name="connsiteY26" fmla="*/ 1717935 h 2053676"/>
                <a:gd name="connsiteX27" fmla="*/ 626128 w 2536450"/>
                <a:gd name="connsiteY27" fmla="*/ 1870271 h 2053676"/>
                <a:gd name="connsiteX28" fmla="*/ 557596 w 2536450"/>
                <a:gd name="connsiteY28" fmla="*/ 2053676 h 2053676"/>
                <a:gd name="connsiteX29" fmla="*/ 861480 w 2536450"/>
                <a:gd name="connsiteY29" fmla="*/ 1919195 h 2053676"/>
                <a:gd name="connsiteX30" fmla="*/ 1074547 w 2536450"/>
                <a:gd name="connsiteY30" fmla="*/ 1835512 h 2053676"/>
                <a:gd name="connsiteX31" fmla="*/ 1254367 w 2536450"/>
                <a:gd name="connsiteY31" fmla="*/ 1744698 h 2053676"/>
                <a:gd name="connsiteX32" fmla="*/ 1397018 w 2536450"/>
                <a:gd name="connsiteY32" fmla="*/ 1656189 h 2053676"/>
                <a:gd name="connsiteX33" fmla="*/ 1510348 w 2536450"/>
                <a:gd name="connsiteY33" fmla="*/ 1575056 h 2053676"/>
                <a:gd name="connsiteX34" fmla="*/ 1646883 w 2536450"/>
                <a:gd name="connsiteY34" fmla="*/ 1471409 h 2053676"/>
                <a:gd name="connsiteX35" fmla="*/ 1788542 w 2536450"/>
                <a:gd name="connsiteY35" fmla="*/ 1347931 h 2053676"/>
                <a:gd name="connsiteX36" fmla="*/ 1915108 w 2536450"/>
                <a:gd name="connsiteY36" fmla="*/ 1218879 h 2053676"/>
                <a:gd name="connsiteX37" fmla="*/ 2040533 w 2536450"/>
                <a:gd name="connsiteY37" fmla="*/ 1070781 h 2053676"/>
                <a:gd name="connsiteX38" fmla="*/ 2145308 w 2536450"/>
                <a:gd name="connsiteY38" fmla="*/ 937431 h 2053676"/>
                <a:gd name="connsiteX39" fmla="*/ 2261057 w 2536450"/>
                <a:gd name="connsiteY39" fmla="*/ 762085 h 2053676"/>
                <a:gd name="connsiteX40" fmla="*/ 2331562 w 2536450"/>
                <a:gd name="connsiteY40" fmla="*/ 632775 h 2053676"/>
                <a:gd name="connsiteX41" fmla="*/ 2380825 w 2536450"/>
                <a:gd name="connsiteY41" fmla="*/ 524725 h 2053676"/>
                <a:gd name="connsiteX42" fmla="*/ 2432950 w 2536450"/>
                <a:gd name="connsiteY42" fmla="*/ 406490 h 2053676"/>
                <a:gd name="connsiteX43" fmla="*/ 2482146 w 2536450"/>
                <a:gd name="connsiteY43" fmla="*/ 276426 h 2053676"/>
                <a:gd name="connsiteX44" fmla="*/ 2536450 w 2536450"/>
                <a:gd name="connsiteY44" fmla="*/ 104615 h 2053676"/>
                <a:gd name="connsiteX0" fmla="*/ 2536450 w 2536450"/>
                <a:gd name="connsiteY0" fmla="*/ 104615 h 2053675"/>
                <a:gd name="connsiteX1" fmla="*/ 2357434 w 2536450"/>
                <a:gd name="connsiteY1" fmla="*/ 50108 h 2053675"/>
                <a:gd name="connsiteX2" fmla="*/ 2202458 w 2536450"/>
                <a:gd name="connsiteY2" fmla="*/ 29381 h 2053675"/>
                <a:gd name="connsiteX3" fmla="*/ 1995290 w 2536450"/>
                <a:gd name="connsiteY3" fmla="*/ 6362 h 2053675"/>
                <a:gd name="connsiteX4" fmla="*/ 1792883 w 2536450"/>
                <a:gd name="connsiteY4" fmla="*/ 12 h 2053675"/>
                <a:gd name="connsiteX5" fmla="*/ 1570633 w 2536450"/>
                <a:gd name="connsiteY5" fmla="*/ 7950 h 2053675"/>
                <a:gd name="connsiteX6" fmla="*/ 1407053 w 2536450"/>
                <a:gd name="connsiteY6" fmla="*/ 32767 h 2053675"/>
                <a:gd name="connsiteX7" fmla="*/ 1223487 w 2536450"/>
                <a:gd name="connsiteY7" fmla="*/ 62071 h 2053675"/>
                <a:gd name="connsiteX8" fmla="*/ 1008771 w 2536450"/>
                <a:gd name="connsiteY8" fmla="*/ 118665 h 2053675"/>
                <a:gd name="connsiteX9" fmla="*/ 841405 w 2536450"/>
                <a:gd name="connsiteY9" fmla="*/ 178561 h 2053675"/>
                <a:gd name="connsiteX10" fmla="*/ 695715 w 2536450"/>
                <a:gd name="connsiteY10" fmla="*/ 237627 h 2053675"/>
                <a:gd name="connsiteX11" fmla="*/ 568992 w 2536450"/>
                <a:gd name="connsiteY11" fmla="*/ 290663 h 2053675"/>
                <a:gd name="connsiteX12" fmla="*/ 427206 w 2536450"/>
                <a:gd name="connsiteY12" fmla="*/ 372166 h 2053675"/>
                <a:gd name="connsiteX13" fmla="*/ 330834 w 2536450"/>
                <a:gd name="connsiteY13" fmla="*/ 428881 h 2053675"/>
                <a:gd name="connsiteX14" fmla="*/ 215241 w 2536450"/>
                <a:gd name="connsiteY14" fmla="*/ 510384 h 2053675"/>
                <a:gd name="connsiteX15" fmla="*/ 145032 w 2536450"/>
                <a:gd name="connsiteY15" fmla="*/ 565618 h 2053675"/>
                <a:gd name="connsiteX16" fmla="*/ 54270 w 2536450"/>
                <a:gd name="connsiteY16" fmla="*/ 638459 h 2053675"/>
                <a:gd name="connsiteX17" fmla="*/ 0 w 2536450"/>
                <a:gd name="connsiteY17" fmla="*/ 691581 h 2053675"/>
                <a:gd name="connsiteX18" fmla="*/ 70259 w 2536450"/>
                <a:gd name="connsiteY18" fmla="*/ 763940 h 2053675"/>
                <a:gd name="connsiteX19" fmla="*/ 137587 w 2536450"/>
                <a:gd name="connsiteY19" fmla="*/ 852546 h 2053675"/>
                <a:gd name="connsiteX20" fmla="*/ 200673 w 2536450"/>
                <a:gd name="connsiteY20" fmla="*/ 945633 h 2053675"/>
                <a:gd name="connsiteX21" fmla="*/ 271499 w 2536450"/>
                <a:gd name="connsiteY21" fmla="*/ 1041037 h 2053675"/>
                <a:gd name="connsiteX22" fmla="*/ 341465 w 2536450"/>
                <a:gd name="connsiteY22" fmla="*/ 1157293 h 2053675"/>
                <a:gd name="connsiteX23" fmla="*/ 424300 w 2536450"/>
                <a:gd name="connsiteY23" fmla="*/ 1304754 h 2053675"/>
                <a:gd name="connsiteX24" fmla="*/ 494272 w 2536450"/>
                <a:gd name="connsiteY24" fmla="*/ 1482111 h 2053675"/>
                <a:gd name="connsiteX25" fmla="*/ 547016 w 2536450"/>
                <a:gd name="connsiteY25" fmla="*/ 1629184 h 2053675"/>
                <a:gd name="connsiteX26" fmla="*/ 580302 w 2536450"/>
                <a:gd name="connsiteY26" fmla="*/ 1717935 h 2053675"/>
                <a:gd name="connsiteX27" fmla="*/ 626128 w 2536450"/>
                <a:gd name="connsiteY27" fmla="*/ 1870271 h 2053675"/>
                <a:gd name="connsiteX28" fmla="*/ 557596 w 2536450"/>
                <a:gd name="connsiteY28" fmla="*/ 2053675 h 2053675"/>
                <a:gd name="connsiteX29" fmla="*/ 861480 w 2536450"/>
                <a:gd name="connsiteY29" fmla="*/ 1919195 h 2053675"/>
                <a:gd name="connsiteX30" fmla="*/ 1074547 w 2536450"/>
                <a:gd name="connsiteY30" fmla="*/ 1835512 h 2053675"/>
                <a:gd name="connsiteX31" fmla="*/ 1254367 w 2536450"/>
                <a:gd name="connsiteY31" fmla="*/ 1744698 h 2053675"/>
                <a:gd name="connsiteX32" fmla="*/ 1397018 w 2536450"/>
                <a:gd name="connsiteY32" fmla="*/ 1656189 h 2053675"/>
                <a:gd name="connsiteX33" fmla="*/ 1510348 w 2536450"/>
                <a:gd name="connsiteY33" fmla="*/ 1575056 h 2053675"/>
                <a:gd name="connsiteX34" fmla="*/ 1646883 w 2536450"/>
                <a:gd name="connsiteY34" fmla="*/ 1471409 h 2053675"/>
                <a:gd name="connsiteX35" fmla="*/ 1788542 w 2536450"/>
                <a:gd name="connsiteY35" fmla="*/ 1347931 h 2053675"/>
                <a:gd name="connsiteX36" fmla="*/ 1915108 w 2536450"/>
                <a:gd name="connsiteY36" fmla="*/ 1218879 h 2053675"/>
                <a:gd name="connsiteX37" fmla="*/ 2040533 w 2536450"/>
                <a:gd name="connsiteY37" fmla="*/ 1070781 h 2053675"/>
                <a:gd name="connsiteX38" fmla="*/ 2145308 w 2536450"/>
                <a:gd name="connsiteY38" fmla="*/ 937431 h 2053675"/>
                <a:gd name="connsiteX39" fmla="*/ 2261057 w 2536450"/>
                <a:gd name="connsiteY39" fmla="*/ 762085 h 2053675"/>
                <a:gd name="connsiteX40" fmla="*/ 2331562 w 2536450"/>
                <a:gd name="connsiteY40" fmla="*/ 632775 h 2053675"/>
                <a:gd name="connsiteX41" fmla="*/ 2380825 w 2536450"/>
                <a:gd name="connsiteY41" fmla="*/ 524725 h 2053675"/>
                <a:gd name="connsiteX42" fmla="*/ 2432950 w 2536450"/>
                <a:gd name="connsiteY42" fmla="*/ 406490 h 2053675"/>
                <a:gd name="connsiteX43" fmla="*/ 2482146 w 2536450"/>
                <a:gd name="connsiteY43" fmla="*/ 276426 h 2053675"/>
                <a:gd name="connsiteX44" fmla="*/ 2536450 w 2536450"/>
                <a:gd name="connsiteY44" fmla="*/ 104615 h 2053675"/>
                <a:gd name="connsiteX0" fmla="*/ 2536450 w 2536450"/>
                <a:gd name="connsiteY0" fmla="*/ 104615 h 2021323"/>
                <a:gd name="connsiteX1" fmla="*/ 2357434 w 2536450"/>
                <a:gd name="connsiteY1" fmla="*/ 50108 h 2021323"/>
                <a:gd name="connsiteX2" fmla="*/ 2202458 w 2536450"/>
                <a:gd name="connsiteY2" fmla="*/ 29381 h 2021323"/>
                <a:gd name="connsiteX3" fmla="*/ 1995290 w 2536450"/>
                <a:gd name="connsiteY3" fmla="*/ 6362 h 2021323"/>
                <a:gd name="connsiteX4" fmla="*/ 1792883 w 2536450"/>
                <a:gd name="connsiteY4" fmla="*/ 12 h 2021323"/>
                <a:gd name="connsiteX5" fmla="*/ 1570633 w 2536450"/>
                <a:gd name="connsiteY5" fmla="*/ 7950 h 2021323"/>
                <a:gd name="connsiteX6" fmla="*/ 1407053 w 2536450"/>
                <a:gd name="connsiteY6" fmla="*/ 32767 h 2021323"/>
                <a:gd name="connsiteX7" fmla="*/ 1223487 w 2536450"/>
                <a:gd name="connsiteY7" fmla="*/ 62071 h 2021323"/>
                <a:gd name="connsiteX8" fmla="*/ 1008771 w 2536450"/>
                <a:gd name="connsiteY8" fmla="*/ 118665 h 2021323"/>
                <a:gd name="connsiteX9" fmla="*/ 841405 w 2536450"/>
                <a:gd name="connsiteY9" fmla="*/ 178561 h 2021323"/>
                <a:gd name="connsiteX10" fmla="*/ 695715 w 2536450"/>
                <a:gd name="connsiteY10" fmla="*/ 237627 h 2021323"/>
                <a:gd name="connsiteX11" fmla="*/ 568992 w 2536450"/>
                <a:gd name="connsiteY11" fmla="*/ 290663 h 2021323"/>
                <a:gd name="connsiteX12" fmla="*/ 427206 w 2536450"/>
                <a:gd name="connsiteY12" fmla="*/ 372166 h 2021323"/>
                <a:gd name="connsiteX13" fmla="*/ 330834 w 2536450"/>
                <a:gd name="connsiteY13" fmla="*/ 428881 h 2021323"/>
                <a:gd name="connsiteX14" fmla="*/ 215241 w 2536450"/>
                <a:gd name="connsiteY14" fmla="*/ 510384 h 2021323"/>
                <a:gd name="connsiteX15" fmla="*/ 145032 w 2536450"/>
                <a:gd name="connsiteY15" fmla="*/ 565618 h 2021323"/>
                <a:gd name="connsiteX16" fmla="*/ 54270 w 2536450"/>
                <a:gd name="connsiteY16" fmla="*/ 638459 h 2021323"/>
                <a:gd name="connsiteX17" fmla="*/ 0 w 2536450"/>
                <a:gd name="connsiteY17" fmla="*/ 691581 h 2021323"/>
                <a:gd name="connsiteX18" fmla="*/ 70259 w 2536450"/>
                <a:gd name="connsiteY18" fmla="*/ 763940 h 2021323"/>
                <a:gd name="connsiteX19" fmla="*/ 137587 w 2536450"/>
                <a:gd name="connsiteY19" fmla="*/ 852546 h 2021323"/>
                <a:gd name="connsiteX20" fmla="*/ 200673 w 2536450"/>
                <a:gd name="connsiteY20" fmla="*/ 945633 h 2021323"/>
                <a:gd name="connsiteX21" fmla="*/ 271499 w 2536450"/>
                <a:gd name="connsiteY21" fmla="*/ 1041037 h 2021323"/>
                <a:gd name="connsiteX22" fmla="*/ 341465 w 2536450"/>
                <a:gd name="connsiteY22" fmla="*/ 1157293 h 2021323"/>
                <a:gd name="connsiteX23" fmla="*/ 424300 w 2536450"/>
                <a:gd name="connsiteY23" fmla="*/ 1304754 h 2021323"/>
                <a:gd name="connsiteX24" fmla="*/ 494272 w 2536450"/>
                <a:gd name="connsiteY24" fmla="*/ 1482111 h 2021323"/>
                <a:gd name="connsiteX25" fmla="*/ 547016 w 2536450"/>
                <a:gd name="connsiteY25" fmla="*/ 1629184 h 2021323"/>
                <a:gd name="connsiteX26" fmla="*/ 580302 w 2536450"/>
                <a:gd name="connsiteY26" fmla="*/ 1717935 h 2021323"/>
                <a:gd name="connsiteX27" fmla="*/ 626128 w 2536450"/>
                <a:gd name="connsiteY27" fmla="*/ 1870271 h 2021323"/>
                <a:gd name="connsiteX28" fmla="*/ 442396 w 2536450"/>
                <a:gd name="connsiteY28" fmla="*/ 2021323 h 2021323"/>
                <a:gd name="connsiteX29" fmla="*/ 861480 w 2536450"/>
                <a:gd name="connsiteY29" fmla="*/ 1919195 h 2021323"/>
                <a:gd name="connsiteX30" fmla="*/ 1074547 w 2536450"/>
                <a:gd name="connsiteY30" fmla="*/ 1835512 h 2021323"/>
                <a:gd name="connsiteX31" fmla="*/ 1254367 w 2536450"/>
                <a:gd name="connsiteY31" fmla="*/ 1744698 h 2021323"/>
                <a:gd name="connsiteX32" fmla="*/ 1397018 w 2536450"/>
                <a:gd name="connsiteY32" fmla="*/ 1656189 h 2021323"/>
                <a:gd name="connsiteX33" fmla="*/ 1510348 w 2536450"/>
                <a:gd name="connsiteY33" fmla="*/ 1575056 h 2021323"/>
                <a:gd name="connsiteX34" fmla="*/ 1646883 w 2536450"/>
                <a:gd name="connsiteY34" fmla="*/ 1471409 h 2021323"/>
                <a:gd name="connsiteX35" fmla="*/ 1788542 w 2536450"/>
                <a:gd name="connsiteY35" fmla="*/ 1347931 h 2021323"/>
                <a:gd name="connsiteX36" fmla="*/ 1915108 w 2536450"/>
                <a:gd name="connsiteY36" fmla="*/ 1218879 h 2021323"/>
                <a:gd name="connsiteX37" fmla="*/ 2040533 w 2536450"/>
                <a:gd name="connsiteY37" fmla="*/ 1070781 h 2021323"/>
                <a:gd name="connsiteX38" fmla="*/ 2145308 w 2536450"/>
                <a:gd name="connsiteY38" fmla="*/ 937431 h 2021323"/>
                <a:gd name="connsiteX39" fmla="*/ 2261057 w 2536450"/>
                <a:gd name="connsiteY39" fmla="*/ 762085 h 2021323"/>
                <a:gd name="connsiteX40" fmla="*/ 2331562 w 2536450"/>
                <a:gd name="connsiteY40" fmla="*/ 632775 h 2021323"/>
                <a:gd name="connsiteX41" fmla="*/ 2380825 w 2536450"/>
                <a:gd name="connsiteY41" fmla="*/ 524725 h 2021323"/>
                <a:gd name="connsiteX42" fmla="*/ 2432950 w 2536450"/>
                <a:gd name="connsiteY42" fmla="*/ 406490 h 2021323"/>
                <a:gd name="connsiteX43" fmla="*/ 2482146 w 2536450"/>
                <a:gd name="connsiteY43" fmla="*/ 276426 h 2021323"/>
                <a:gd name="connsiteX44" fmla="*/ 2536450 w 2536450"/>
                <a:gd name="connsiteY44" fmla="*/ 104615 h 2021323"/>
                <a:gd name="connsiteX0" fmla="*/ 2536450 w 2536450"/>
                <a:gd name="connsiteY0" fmla="*/ 104615 h 2021323"/>
                <a:gd name="connsiteX1" fmla="*/ 2357434 w 2536450"/>
                <a:gd name="connsiteY1" fmla="*/ 50108 h 2021323"/>
                <a:gd name="connsiteX2" fmla="*/ 2202458 w 2536450"/>
                <a:gd name="connsiteY2" fmla="*/ 29381 h 2021323"/>
                <a:gd name="connsiteX3" fmla="*/ 1995290 w 2536450"/>
                <a:gd name="connsiteY3" fmla="*/ 6362 h 2021323"/>
                <a:gd name="connsiteX4" fmla="*/ 1792883 w 2536450"/>
                <a:gd name="connsiteY4" fmla="*/ 12 h 2021323"/>
                <a:gd name="connsiteX5" fmla="*/ 1570633 w 2536450"/>
                <a:gd name="connsiteY5" fmla="*/ 7950 h 2021323"/>
                <a:gd name="connsiteX6" fmla="*/ 1407053 w 2536450"/>
                <a:gd name="connsiteY6" fmla="*/ 32767 h 2021323"/>
                <a:gd name="connsiteX7" fmla="*/ 1223487 w 2536450"/>
                <a:gd name="connsiteY7" fmla="*/ 62071 h 2021323"/>
                <a:gd name="connsiteX8" fmla="*/ 1008771 w 2536450"/>
                <a:gd name="connsiteY8" fmla="*/ 118665 h 2021323"/>
                <a:gd name="connsiteX9" fmla="*/ 841405 w 2536450"/>
                <a:gd name="connsiteY9" fmla="*/ 178561 h 2021323"/>
                <a:gd name="connsiteX10" fmla="*/ 695715 w 2536450"/>
                <a:gd name="connsiteY10" fmla="*/ 237627 h 2021323"/>
                <a:gd name="connsiteX11" fmla="*/ 568992 w 2536450"/>
                <a:gd name="connsiteY11" fmla="*/ 290663 h 2021323"/>
                <a:gd name="connsiteX12" fmla="*/ 427206 w 2536450"/>
                <a:gd name="connsiteY12" fmla="*/ 372166 h 2021323"/>
                <a:gd name="connsiteX13" fmla="*/ 330834 w 2536450"/>
                <a:gd name="connsiteY13" fmla="*/ 428881 h 2021323"/>
                <a:gd name="connsiteX14" fmla="*/ 215241 w 2536450"/>
                <a:gd name="connsiteY14" fmla="*/ 510384 h 2021323"/>
                <a:gd name="connsiteX15" fmla="*/ 145032 w 2536450"/>
                <a:gd name="connsiteY15" fmla="*/ 565618 h 2021323"/>
                <a:gd name="connsiteX16" fmla="*/ 54270 w 2536450"/>
                <a:gd name="connsiteY16" fmla="*/ 638459 h 2021323"/>
                <a:gd name="connsiteX17" fmla="*/ 0 w 2536450"/>
                <a:gd name="connsiteY17" fmla="*/ 691581 h 2021323"/>
                <a:gd name="connsiteX18" fmla="*/ 70259 w 2536450"/>
                <a:gd name="connsiteY18" fmla="*/ 763940 h 2021323"/>
                <a:gd name="connsiteX19" fmla="*/ 137587 w 2536450"/>
                <a:gd name="connsiteY19" fmla="*/ 852546 h 2021323"/>
                <a:gd name="connsiteX20" fmla="*/ 200673 w 2536450"/>
                <a:gd name="connsiteY20" fmla="*/ 945633 h 2021323"/>
                <a:gd name="connsiteX21" fmla="*/ 271499 w 2536450"/>
                <a:gd name="connsiteY21" fmla="*/ 1041037 h 2021323"/>
                <a:gd name="connsiteX22" fmla="*/ 341465 w 2536450"/>
                <a:gd name="connsiteY22" fmla="*/ 1157293 h 2021323"/>
                <a:gd name="connsiteX23" fmla="*/ 424300 w 2536450"/>
                <a:gd name="connsiteY23" fmla="*/ 1304754 h 2021323"/>
                <a:gd name="connsiteX24" fmla="*/ 494272 w 2536450"/>
                <a:gd name="connsiteY24" fmla="*/ 1482111 h 2021323"/>
                <a:gd name="connsiteX25" fmla="*/ 547016 w 2536450"/>
                <a:gd name="connsiteY25" fmla="*/ 1629184 h 2021323"/>
                <a:gd name="connsiteX26" fmla="*/ 580302 w 2536450"/>
                <a:gd name="connsiteY26" fmla="*/ 1717935 h 2021323"/>
                <a:gd name="connsiteX27" fmla="*/ 622957 w 2536450"/>
                <a:gd name="connsiteY27" fmla="*/ 1874549 h 2021323"/>
                <a:gd name="connsiteX28" fmla="*/ 442396 w 2536450"/>
                <a:gd name="connsiteY28" fmla="*/ 2021323 h 2021323"/>
                <a:gd name="connsiteX29" fmla="*/ 861480 w 2536450"/>
                <a:gd name="connsiteY29" fmla="*/ 1919195 h 2021323"/>
                <a:gd name="connsiteX30" fmla="*/ 1074547 w 2536450"/>
                <a:gd name="connsiteY30" fmla="*/ 1835512 h 2021323"/>
                <a:gd name="connsiteX31" fmla="*/ 1254367 w 2536450"/>
                <a:gd name="connsiteY31" fmla="*/ 1744698 h 2021323"/>
                <a:gd name="connsiteX32" fmla="*/ 1397018 w 2536450"/>
                <a:gd name="connsiteY32" fmla="*/ 1656189 h 2021323"/>
                <a:gd name="connsiteX33" fmla="*/ 1510348 w 2536450"/>
                <a:gd name="connsiteY33" fmla="*/ 1575056 h 2021323"/>
                <a:gd name="connsiteX34" fmla="*/ 1646883 w 2536450"/>
                <a:gd name="connsiteY34" fmla="*/ 1471409 h 2021323"/>
                <a:gd name="connsiteX35" fmla="*/ 1788542 w 2536450"/>
                <a:gd name="connsiteY35" fmla="*/ 1347931 h 2021323"/>
                <a:gd name="connsiteX36" fmla="*/ 1915108 w 2536450"/>
                <a:gd name="connsiteY36" fmla="*/ 1218879 h 2021323"/>
                <a:gd name="connsiteX37" fmla="*/ 2040533 w 2536450"/>
                <a:gd name="connsiteY37" fmla="*/ 1070781 h 2021323"/>
                <a:gd name="connsiteX38" fmla="*/ 2145308 w 2536450"/>
                <a:gd name="connsiteY38" fmla="*/ 937431 h 2021323"/>
                <a:gd name="connsiteX39" fmla="*/ 2261057 w 2536450"/>
                <a:gd name="connsiteY39" fmla="*/ 762085 h 2021323"/>
                <a:gd name="connsiteX40" fmla="*/ 2331562 w 2536450"/>
                <a:gd name="connsiteY40" fmla="*/ 632775 h 2021323"/>
                <a:gd name="connsiteX41" fmla="*/ 2380825 w 2536450"/>
                <a:gd name="connsiteY41" fmla="*/ 524725 h 2021323"/>
                <a:gd name="connsiteX42" fmla="*/ 2432950 w 2536450"/>
                <a:gd name="connsiteY42" fmla="*/ 406490 h 2021323"/>
                <a:gd name="connsiteX43" fmla="*/ 2482146 w 2536450"/>
                <a:gd name="connsiteY43" fmla="*/ 276426 h 2021323"/>
                <a:gd name="connsiteX44" fmla="*/ 2536450 w 2536450"/>
                <a:gd name="connsiteY44" fmla="*/ 104615 h 2021323"/>
                <a:gd name="connsiteX0" fmla="*/ 2536450 w 2536450"/>
                <a:gd name="connsiteY0" fmla="*/ 104615 h 2021323"/>
                <a:gd name="connsiteX1" fmla="*/ 2357434 w 2536450"/>
                <a:gd name="connsiteY1" fmla="*/ 50108 h 2021323"/>
                <a:gd name="connsiteX2" fmla="*/ 2202458 w 2536450"/>
                <a:gd name="connsiteY2" fmla="*/ 29381 h 2021323"/>
                <a:gd name="connsiteX3" fmla="*/ 1995290 w 2536450"/>
                <a:gd name="connsiteY3" fmla="*/ 6362 h 2021323"/>
                <a:gd name="connsiteX4" fmla="*/ 1792883 w 2536450"/>
                <a:gd name="connsiteY4" fmla="*/ 12 h 2021323"/>
                <a:gd name="connsiteX5" fmla="*/ 1570633 w 2536450"/>
                <a:gd name="connsiteY5" fmla="*/ 7950 h 2021323"/>
                <a:gd name="connsiteX6" fmla="*/ 1407053 w 2536450"/>
                <a:gd name="connsiteY6" fmla="*/ 32767 h 2021323"/>
                <a:gd name="connsiteX7" fmla="*/ 1223487 w 2536450"/>
                <a:gd name="connsiteY7" fmla="*/ 62071 h 2021323"/>
                <a:gd name="connsiteX8" fmla="*/ 1008771 w 2536450"/>
                <a:gd name="connsiteY8" fmla="*/ 118665 h 2021323"/>
                <a:gd name="connsiteX9" fmla="*/ 841405 w 2536450"/>
                <a:gd name="connsiteY9" fmla="*/ 178561 h 2021323"/>
                <a:gd name="connsiteX10" fmla="*/ 695715 w 2536450"/>
                <a:gd name="connsiteY10" fmla="*/ 237627 h 2021323"/>
                <a:gd name="connsiteX11" fmla="*/ 568992 w 2536450"/>
                <a:gd name="connsiteY11" fmla="*/ 290663 h 2021323"/>
                <a:gd name="connsiteX12" fmla="*/ 427206 w 2536450"/>
                <a:gd name="connsiteY12" fmla="*/ 372166 h 2021323"/>
                <a:gd name="connsiteX13" fmla="*/ 330834 w 2536450"/>
                <a:gd name="connsiteY13" fmla="*/ 428881 h 2021323"/>
                <a:gd name="connsiteX14" fmla="*/ 215241 w 2536450"/>
                <a:gd name="connsiteY14" fmla="*/ 510384 h 2021323"/>
                <a:gd name="connsiteX15" fmla="*/ 145032 w 2536450"/>
                <a:gd name="connsiteY15" fmla="*/ 565618 h 2021323"/>
                <a:gd name="connsiteX16" fmla="*/ 54270 w 2536450"/>
                <a:gd name="connsiteY16" fmla="*/ 638459 h 2021323"/>
                <a:gd name="connsiteX17" fmla="*/ 0 w 2536450"/>
                <a:gd name="connsiteY17" fmla="*/ 691581 h 2021323"/>
                <a:gd name="connsiteX18" fmla="*/ 70259 w 2536450"/>
                <a:gd name="connsiteY18" fmla="*/ 763940 h 2021323"/>
                <a:gd name="connsiteX19" fmla="*/ 137587 w 2536450"/>
                <a:gd name="connsiteY19" fmla="*/ 852546 h 2021323"/>
                <a:gd name="connsiteX20" fmla="*/ 200673 w 2536450"/>
                <a:gd name="connsiteY20" fmla="*/ 945633 h 2021323"/>
                <a:gd name="connsiteX21" fmla="*/ 271499 w 2536450"/>
                <a:gd name="connsiteY21" fmla="*/ 1041037 h 2021323"/>
                <a:gd name="connsiteX22" fmla="*/ 341465 w 2536450"/>
                <a:gd name="connsiteY22" fmla="*/ 1157293 h 2021323"/>
                <a:gd name="connsiteX23" fmla="*/ 424300 w 2536450"/>
                <a:gd name="connsiteY23" fmla="*/ 1304754 h 2021323"/>
                <a:gd name="connsiteX24" fmla="*/ 494272 w 2536450"/>
                <a:gd name="connsiteY24" fmla="*/ 1482111 h 2021323"/>
                <a:gd name="connsiteX25" fmla="*/ 547016 w 2536450"/>
                <a:gd name="connsiteY25" fmla="*/ 1629184 h 2021323"/>
                <a:gd name="connsiteX26" fmla="*/ 580302 w 2536450"/>
                <a:gd name="connsiteY26" fmla="*/ 1717935 h 2021323"/>
                <a:gd name="connsiteX27" fmla="*/ 415269 w 2536450"/>
                <a:gd name="connsiteY27" fmla="*/ 1870415 h 2021323"/>
                <a:gd name="connsiteX28" fmla="*/ 442396 w 2536450"/>
                <a:gd name="connsiteY28" fmla="*/ 2021323 h 2021323"/>
                <a:gd name="connsiteX29" fmla="*/ 861480 w 2536450"/>
                <a:gd name="connsiteY29" fmla="*/ 1919195 h 2021323"/>
                <a:gd name="connsiteX30" fmla="*/ 1074547 w 2536450"/>
                <a:gd name="connsiteY30" fmla="*/ 1835512 h 2021323"/>
                <a:gd name="connsiteX31" fmla="*/ 1254367 w 2536450"/>
                <a:gd name="connsiteY31" fmla="*/ 1744698 h 2021323"/>
                <a:gd name="connsiteX32" fmla="*/ 1397018 w 2536450"/>
                <a:gd name="connsiteY32" fmla="*/ 1656189 h 2021323"/>
                <a:gd name="connsiteX33" fmla="*/ 1510348 w 2536450"/>
                <a:gd name="connsiteY33" fmla="*/ 1575056 h 2021323"/>
                <a:gd name="connsiteX34" fmla="*/ 1646883 w 2536450"/>
                <a:gd name="connsiteY34" fmla="*/ 1471409 h 2021323"/>
                <a:gd name="connsiteX35" fmla="*/ 1788542 w 2536450"/>
                <a:gd name="connsiteY35" fmla="*/ 1347931 h 2021323"/>
                <a:gd name="connsiteX36" fmla="*/ 1915108 w 2536450"/>
                <a:gd name="connsiteY36" fmla="*/ 1218879 h 2021323"/>
                <a:gd name="connsiteX37" fmla="*/ 2040533 w 2536450"/>
                <a:gd name="connsiteY37" fmla="*/ 1070781 h 2021323"/>
                <a:gd name="connsiteX38" fmla="*/ 2145308 w 2536450"/>
                <a:gd name="connsiteY38" fmla="*/ 937431 h 2021323"/>
                <a:gd name="connsiteX39" fmla="*/ 2261057 w 2536450"/>
                <a:gd name="connsiteY39" fmla="*/ 762085 h 2021323"/>
                <a:gd name="connsiteX40" fmla="*/ 2331562 w 2536450"/>
                <a:gd name="connsiteY40" fmla="*/ 632775 h 2021323"/>
                <a:gd name="connsiteX41" fmla="*/ 2380825 w 2536450"/>
                <a:gd name="connsiteY41" fmla="*/ 524725 h 2021323"/>
                <a:gd name="connsiteX42" fmla="*/ 2432950 w 2536450"/>
                <a:gd name="connsiteY42" fmla="*/ 406490 h 2021323"/>
                <a:gd name="connsiteX43" fmla="*/ 2482146 w 2536450"/>
                <a:gd name="connsiteY43" fmla="*/ 276426 h 2021323"/>
                <a:gd name="connsiteX44" fmla="*/ 2536450 w 2536450"/>
                <a:gd name="connsiteY44" fmla="*/ 104615 h 2021323"/>
                <a:gd name="connsiteX0" fmla="*/ 2774176 w 2774176"/>
                <a:gd name="connsiteY0" fmla="*/ 104615 h 2021323"/>
                <a:gd name="connsiteX1" fmla="*/ 2595160 w 2774176"/>
                <a:gd name="connsiteY1" fmla="*/ 50108 h 2021323"/>
                <a:gd name="connsiteX2" fmla="*/ 2440184 w 2774176"/>
                <a:gd name="connsiteY2" fmla="*/ 29381 h 2021323"/>
                <a:gd name="connsiteX3" fmla="*/ 2233016 w 2774176"/>
                <a:gd name="connsiteY3" fmla="*/ 6362 h 2021323"/>
                <a:gd name="connsiteX4" fmla="*/ 2030609 w 2774176"/>
                <a:gd name="connsiteY4" fmla="*/ 12 h 2021323"/>
                <a:gd name="connsiteX5" fmla="*/ 1808359 w 2774176"/>
                <a:gd name="connsiteY5" fmla="*/ 7950 h 2021323"/>
                <a:gd name="connsiteX6" fmla="*/ 1644779 w 2774176"/>
                <a:gd name="connsiteY6" fmla="*/ 32767 h 2021323"/>
                <a:gd name="connsiteX7" fmla="*/ 1461213 w 2774176"/>
                <a:gd name="connsiteY7" fmla="*/ 62071 h 2021323"/>
                <a:gd name="connsiteX8" fmla="*/ 1246497 w 2774176"/>
                <a:gd name="connsiteY8" fmla="*/ 118665 h 2021323"/>
                <a:gd name="connsiteX9" fmla="*/ 1079131 w 2774176"/>
                <a:gd name="connsiteY9" fmla="*/ 178561 h 2021323"/>
                <a:gd name="connsiteX10" fmla="*/ 933441 w 2774176"/>
                <a:gd name="connsiteY10" fmla="*/ 237627 h 2021323"/>
                <a:gd name="connsiteX11" fmla="*/ 806718 w 2774176"/>
                <a:gd name="connsiteY11" fmla="*/ 290663 h 2021323"/>
                <a:gd name="connsiteX12" fmla="*/ 664932 w 2774176"/>
                <a:gd name="connsiteY12" fmla="*/ 372166 h 2021323"/>
                <a:gd name="connsiteX13" fmla="*/ 568560 w 2774176"/>
                <a:gd name="connsiteY13" fmla="*/ 428881 h 2021323"/>
                <a:gd name="connsiteX14" fmla="*/ 452967 w 2774176"/>
                <a:gd name="connsiteY14" fmla="*/ 510384 h 2021323"/>
                <a:gd name="connsiteX15" fmla="*/ 382758 w 2774176"/>
                <a:gd name="connsiteY15" fmla="*/ 565618 h 2021323"/>
                <a:gd name="connsiteX16" fmla="*/ 291996 w 2774176"/>
                <a:gd name="connsiteY16" fmla="*/ 638459 h 2021323"/>
                <a:gd name="connsiteX17" fmla="*/ 0 w 2774176"/>
                <a:gd name="connsiteY17" fmla="*/ 649283 h 2021323"/>
                <a:gd name="connsiteX18" fmla="*/ 307985 w 2774176"/>
                <a:gd name="connsiteY18" fmla="*/ 763940 h 2021323"/>
                <a:gd name="connsiteX19" fmla="*/ 375313 w 2774176"/>
                <a:gd name="connsiteY19" fmla="*/ 852546 h 2021323"/>
                <a:gd name="connsiteX20" fmla="*/ 438399 w 2774176"/>
                <a:gd name="connsiteY20" fmla="*/ 945633 h 2021323"/>
                <a:gd name="connsiteX21" fmla="*/ 509225 w 2774176"/>
                <a:gd name="connsiteY21" fmla="*/ 1041037 h 2021323"/>
                <a:gd name="connsiteX22" fmla="*/ 579191 w 2774176"/>
                <a:gd name="connsiteY22" fmla="*/ 1157293 h 2021323"/>
                <a:gd name="connsiteX23" fmla="*/ 662026 w 2774176"/>
                <a:gd name="connsiteY23" fmla="*/ 1304754 h 2021323"/>
                <a:gd name="connsiteX24" fmla="*/ 731998 w 2774176"/>
                <a:gd name="connsiteY24" fmla="*/ 1482111 h 2021323"/>
                <a:gd name="connsiteX25" fmla="*/ 784742 w 2774176"/>
                <a:gd name="connsiteY25" fmla="*/ 1629184 h 2021323"/>
                <a:gd name="connsiteX26" fmla="*/ 818028 w 2774176"/>
                <a:gd name="connsiteY26" fmla="*/ 1717935 h 2021323"/>
                <a:gd name="connsiteX27" fmla="*/ 652995 w 2774176"/>
                <a:gd name="connsiteY27" fmla="*/ 1870415 h 2021323"/>
                <a:gd name="connsiteX28" fmla="*/ 680122 w 2774176"/>
                <a:gd name="connsiteY28" fmla="*/ 2021323 h 2021323"/>
                <a:gd name="connsiteX29" fmla="*/ 1099206 w 2774176"/>
                <a:gd name="connsiteY29" fmla="*/ 1919195 h 2021323"/>
                <a:gd name="connsiteX30" fmla="*/ 1312273 w 2774176"/>
                <a:gd name="connsiteY30" fmla="*/ 1835512 h 2021323"/>
                <a:gd name="connsiteX31" fmla="*/ 1492093 w 2774176"/>
                <a:gd name="connsiteY31" fmla="*/ 1744698 h 2021323"/>
                <a:gd name="connsiteX32" fmla="*/ 1634744 w 2774176"/>
                <a:gd name="connsiteY32" fmla="*/ 1656189 h 2021323"/>
                <a:gd name="connsiteX33" fmla="*/ 1748074 w 2774176"/>
                <a:gd name="connsiteY33" fmla="*/ 1575056 h 2021323"/>
                <a:gd name="connsiteX34" fmla="*/ 1884609 w 2774176"/>
                <a:gd name="connsiteY34" fmla="*/ 1471409 h 2021323"/>
                <a:gd name="connsiteX35" fmla="*/ 2026268 w 2774176"/>
                <a:gd name="connsiteY35" fmla="*/ 1347931 h 2021323"/>
                <a:gd name="connsiteX36" fmla="*/ 2152834 w 2774176"/>
                <a:gd name="connsiteY36" fmla="*/ 1218879 h 2021323"/>
                <a:gd name="connsiteX37" fmla="*/ 2278259 w 2774176"/>
                <a:gd name="connsiteY37" fmla="*/ 1070781 h 2021323"/>
                <a:gd name="connsiteX38" fmla="*/ 2383034 w 2774176"/>
                <a:gd name="connsiteY38" fmla="*/ 937431 h 2021323"/>
                <a:gd name="connsiteX39" fmla="*/ 2498783 w 2774176"/>
                <a:gd name="connsiteY39" fmla="*/ 762085 h 2021323"/>
                <a:gd name="connsiteX40" fmla="*/ 2569288 w 2774176"/>
                <a:gd name="connsiteY40" fmla="*/ 632775 h 2021323"/>
                <a:gd name="connsiteX41" fmla="*/ 2618551 w 2774176"/>
                <a:gd name="connsiteY41" fmla="*/ 524725 h 2021323"/>
                <a:gd name="connsiteX42" fmla="*/ 2670676 w 2774176"/>
                <a:gd name="connsiteY42" fmla="*/ 406490 h 2021323"/>
                <a:gd name="connsiteX43" fmla="*/ 2719872 w 2774176"/>
                <a:gd name="connsiteY43" fmla="*/ 276426 h 2021323"/>
                <a:gd name="connsiteX44" fmla="*/ 2774176 w 2774176"/>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310048 w 2776239"/>
                <a:gd name="connsiteY18" fmla="*/ 763940 h 2021323"/>
                <a:gd name="connsiteX19" fmla="*/ 377376 w 2776239"/>
                <a:gd name="connsiteY19" fmla="*/ 852546 h 2021323"/>
                <a:gd name="connsiteX20" fmla="*/ 440462 w 2776239"/>
                <a:gd name="connsiteY20" fmla="*/ 945633 h 2021323"/>
                <a:gd name="connsiteX21" fmla="*/ 511288 w 2776239"/>
                <a:gd name="connsiteY21" fmla="*/ 1041037 h 2021323"/>
                <a:gd name="connsiteX22" fmla="*/ 581254 w 2776239"/>
                <a:gd name="connsiteY22" fmla="*/ 1157293 h 2021323"/>
                <a:gd name="connsiteX23" fmla="*/ 664089 w 2776239"/>
                <a:gd name="connsiteY23" fmla="*/ 1304754 h 2021323"/>
                <a:gd name="connsiteX24" fmla="*/ 734061 w 2776239"/>
                <a:gd name="connsiteY24" fmla="*/ 1482111 h 2021323"/>
                <a:gd name="connsiteX25" fmla="*/ 786805 w 2776239"/>
                <a:gd name="connsiteY25" fmla="*/ 1629184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310048 w 2776239"/>
                <a:gd name="connsiteY18" fmla="*/ 763940 h 2021323"/>
                <a:gd name="connsiteX19" fmla="*/ 377376 w 2776239"/>
                <a:gd name="connsiteY19" fmla="*/ 852546 h 2021323"/>
                <a:gd name="connsiteX20" fmla="*/ 440462 w 2776239"/>
                <a:gd name="connsiteY20" fmla="*/ 945633 h 2021323"/>
                <a:gd name="connsiteX21" fmla="*/ 511288 w 2776239"/>
                <a:gd name="connsiteY21" fmla="*/ 1041037 h 2021323"/>
                <a:gd name="connsiteX22" fmla="*/ 581254 w 2776239"/>
                <a:gd name="connsiteY22" fmla="*/ 1157293 h 2021323"/>
                <a:gd name="connsiteX23" fmla="*/ 664089 w 2776239"/>
                <a:gd name="connsiteY23" fmla="*/ 1304754 h 2021323"/>
                <a:gd name="connsiteX24" fmla="*/ 734061 w 2776239"/>
                <a:gd name="connsiteY24" fmla="*/ 1482111 h 2021323"/>
                <a:gd name="connsiteX25" fmla="*/ 786805 w 2776239"/>
                <a:gd name="connsiteY25" fmla="*/ 1629184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377376 w 2776239"/>
                <a:gd name="connsiteY19" fmla="*/ 852546 h 2021323"/>
                <a:gd name="connsiteX20" fmla="*/ 440462 w 2776239"/>
                <a:gd name="connsiteY20" fmla="*/ 945633 h 2021323"/>
                <a:gd name="connsiteX21" fmla="*/ 511288 w 2776239"/>
                <a:gd name="connsiteY21" fmla="*/ 1041037 h 2021323"/>
                <a:gd name="connsiteX22" fmla="*/ 581254 w 2776239"/>
                <a:gd name="connsiteY22" fmla="*/ 1157293 h 2021323"/>
                <a:gd name="connsiteX23" fmla="*/ 664089 w 2776239"/>
                <a:gd name="connsiteY23" fmla="*/ 1304754 h 2021323"/>
                <a:gd name="connsiteX24" fmla="*/ 734061 w 2776239"/>
                <a:gd name="connsiteY24" fmla="*/ 1482111 h 2021323"/>
                <a:gd name="connsiteX25" fmla="*/ 786805 w 2776239"/>
                <a:gd name="connsiteY25" fmla="*/ 1629184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440462 w 2776239"/>
                <a:gd name="connsiteY20" fmla="*/ 945633 h 2021323"/>
                <a:gd name="connsiteX21" fmla="*/ 511288 w 2776239"/>
                <a:gd name="connsiteY21" fmla="*/ 1041037 h 2021323"/>
                <a:gd name="connsiteX22" fmla="*/ 581254 w 2776239"/>
                <a:gd name="connsiteY22" fmla="*/ 1157293 h 2021323"/>
                <a:gd name="connsiteX23" fmla="*/ 664089 w 2776239"/>
                <a:gd name="connsiteY23" fmla="*/ 1304754 h 2021323"/>
                <a:gd name="connsiteX24" fmla="*/ 734061 w 2776239"/>
                <a:gd name="connsiteY24" fmla="*/ 1482111 h 2021323"/>
                <a:gd name="connsiteX25" fmla="*/ 786805 w 2776239"/>
                <a:gd name="connsiteY25" fmla="*/ 1629184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511288 w 2776239"/>
                <a:gd name="connsiteY21" fmla="*/ 1041037 h 2021323"/>
                <a:gd name="connsiteX22" fmla="*/ 581254 w 2776239"/>
                <a:gd name="connsiteY22" fmla="*/ 1157293 h 2021323"/>
                <a:gd name="connsiteX23" fmla="*/ 664089 w 2776239"/>
                <a:gd name="connsiteY23" fmla="*/ 1304754 h 2021323"/>
                <a:gd name="connsiteX24" fmla="*/ 734061 w 2776239"/>
                <a:gd name="connsiteY24" fmla="*/ 1482111 h 2021323"/>
                <a:gd name="connsiteX25" fmla="*/ 786805 w 2776239"/>
                <a:gd name="connsiteY25" fmla="*/ 1629184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581254 w 2776239"/>
                <a:gd name="connsiteY22" fmla="*/ 1157293 h 2021323"/>
                <a:gd name="connsiteX23" fmla="*/ 664089 w 2776239"/>
                <a:gd name="connsiteY23" fmla="*/ 1304754 h 2021323"/>
                <a:gd name="connsiteX24" fmla="*/ 734061 w 2776239"/>
                <a:gd name="connsiteY24" fmla="*/ 1482111 h 2021323"/>
                <a:gd name="connsiteX25" fmla="*/ 786805 w 2776239"/>
                <a:gd name="connsiteY25" fmla="*/ 1629184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664089 w 2776239"/>
                <a:gd name="connsiteY23" fmla="*/ 1304754 h 2021323"/>
                <a:gd name="connsiteX24" fmla="*/ 734061 w 2776239"/>
                <a:gd name="connsiteY24" fmla="*/ 1482111 h 2021323"/>
                <a:gd name="connsiteX25" fmla="*/ 786805 w 2776239"/>
                <a:gd name="connsiteY25" fmla="*/ 1629184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734061 w 2776239"/>
                <a:gd name="connsiteY24" fmla="*/ 1482111 h 2021323"/>
                <a:gd name="connsiteX25" fmla="*/ 786805 w 2776239"/>
                <a:gd name="connsiteY25" fmla="*/ 1629184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786805 w 2776239"/>
                <a:gd name="connsiteY25" fmla="*/ 1629184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17863 w 2776239"/>
                <a:gd name="connsiteY25" fmla="*/ 1696180 h 2021323"/>
                <a:gd name="connsiteX26" fmla="*/ 820091 w 2776239"/>
                <a:gd name="connsiteY26" fmla="*/ 1717935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17863 w 2776239"/>
                <a:gd name="connsiteY25" fmla="*/ 1696180 h 2021323"/>
                <a:gd name="connsiteX26" fmla="*/ 639394 w 2776239"/>
                <a:gd name="connsiteY26" fmla="*/ 1777544 h 2021323"/>
                <a:gd name="connsiteX27" fmla="*/ 655058 w 2776239"/>
                <a:gd name="connsiteY27" fmla="*/ 1870415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17863 w 2776239"/>
                <a:gd name="connsiteY25" fmla="*/ 1696180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294059 w 2776239"/>
                <a:gd name="connsiteY16" fmla="*/ 638459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384821 w 2776239"/>
                <a:gd name="connsiteY15" fmla="*/ 565618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455030 w 2776239"/>
                <a:gd name="connsiteY14" fmla="*/ 510384 h 2021323"/>
                <a:gd name="connsiteX15" fmla="*/ 263779 w 2776239"/>
                <a:gd name="connsiteY15" fmla="*/ 442779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570623 w 2776239"/>
                <a:gd name="connsiteY13" fmla="*/ 428881 h 2021323"/>
                <a:gd name="connsiteX14" fmla="*/ 386124 w 2776239"/>
                <a:gd name="connsiteY14" fmla="*/ 379791 h 2021323"/>
                <a:gd name="connsiteX15" fmla="*/ 263779 w 2776239"/>
                <a:gd name="connsiteY15" fmla="*/ 442779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486760 w 2776239"/>
                <a:gd name="connsiteY13" fmla="*/ 289854 h 2021323"/>
                <a:gd name="connsiteX14" fmla="*/ 386124 w 2776239"/>
                <a:gd name="connsiteY14" fmla="*/ 379791 h 2021323"/>
                <a:gd name="connsiteX15" fmla="*/ 263779 w 2776239"/>
                <a:gd name="connsiteY15" fmla="*/ 442779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480419 w 2776239"/>
                <a:gd name="connsiteY13" fmla="*/ 298409 h 2021323"/>
                <a:gd name="connsiteX14" fmla="*/ 386124 w 2776239"/>
                <a:gd name="connsiteY14" fmla="*/ 379791 h 2021323"/>
                <a:gd name="connsiteX15" fmla="*/ 263779 w 2776239"/>
                <a:gd name="connsiteY15" fmla="*/ 442779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66995 w 2776239"/>
                <a:gd name="connsiteY12" fmla="*/ 372166 h 2021323"/>
                <a:gd name="connsiteX13" fmla="*/ 480419 w 2776239"/>
                <a:gd name="connsiteY13" fmla="*/ 298409 h 2021323"/>
                <a:gd name="connsiteX14" fmla="*/ 376430 w 2776239"/>
                <a:gd name="connsiteY14" fmla="*/ 360677 h 2021323"/>
                <a:gd name="connsiteX15" fmla="*/ 263779 w 2776239"/>
                <a:gd name="connsiteY15" fmla="*/ 442779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808781 w 2776239"/>
                <a:gd name="connsiteY11" fmla="*/ 290663 h 2021323"/>
                <a:gd name="connsiteX12" fmla="*/ 615080 w 2776239"/>
                <a:gd name="connsiteY12" fmla="*/ 232956 h 2021323"/>
                <a:gd name="connsiteX13" fmla="*/ 480419 w 2776239"/>
                <a:gd name="connsiteY13" fmla="*/ 298409 h 2021323"/>
                <a:gd name="connsiteX14" fmla="*/ 376430 w 2776239"/>
                <a:gd name="connsiteY14" fmla="*/ 360677 h 2021323"/>
                <a:gd name="connsiteX15" fmla="*/ 263779 w 2776239"/>
                <a:gd name="connsiteY15" fmla="*/ 442779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35504 w 2776239"/>
                <a:gd name="connsiteY10" fmla="*/ 237627 h 2021323"/>
                <a:gd name="connsiteX11" fmla="*/ 773918 w 2776239"/>
                <a:gd name="connsiteY11" fmla="*/ 153485 h 2021323"/>
                <a:gd name="connsiteX12" fmla="*/ 615080 w 2776239"/>
                <a:gd name="connsiteY12" fmla="*/ 232956 h 2021323"/>
                <a:gd name="connsiteX13" fmla="*/ 480419 w 2776239"/>
                <a:gd name="connsiteY13" fmla="*/ 298409 h 2021323"/>
                <a:gd name="connsiteX14" fmla="*/ 376430 w 2776239"/>
                <a:gd name="connsiteY14" fmla="*/ 360677 h 2021323"/>
                <a:gd name="connsiteX15" fmla="*/ 263779 w 2776239"/>
                <a:gd name="connsiteY15" fmla="*/ 442779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81194 w 2776239"/>
                <a:gd name="connsiteY9" fmla="*/ 178561 h 2021323"/>
                <a:gd name="connsiteX10" fmla="*/ 927201 w 2776239"/>
                <a:gd name="connsiteY10" fmla="*/ 89648 h 2021323"/>
                <a:gd name="connsiteX11" fmla="*/ 773918 w 2776239"/>
                <a:gd name="connsiteY11" fmla="*/ 153485 h 2021323"/>
                <a:gd name="connsiteX12" fmla="*/ 615080 w 2776239"/>
                <a:gd name="connsiteY12" fmla="*/ 232956 h 2021323"/>
                <a:gd name="connsiteX13" fmla="*/ 480419 w 2776239"/>
                <a:gd name="connsiteY13" fmla="*/ 298409 h 2021323"/>
                <a:gd name="connsiteX14" fmla="*/ 376430 w 2776239"/>
                <a:gd name="connsiteY14" fmla="*/ 360677 h 2021323"/>
                <a:gd name="connsiteX15" fmla="*/ 263779 w 2776239"/>
                <a:gd name="connsiteY15" fmla="*/ 442779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04615 h 2021323"/>
                <a:gd name="connsiteX1" fmla="*/ 2597223 w 2776239"/>
                <a:gd name="connsiteY1" fmla="*/ 50108 h 2021323"/>
                <a:gd name="connsiteX2" fmla="*/ 2442247 w 2776239"/>
                <a:gd name="connsiteY2" fmla="*/ 29381 h 2021323"/>
                <a:gd name="connsiteX3" fmla="*/ 2235079 w 2776239"/>
                <a:gd name="connsiteY3" fmla="*/ 6362 h 2021323"/>
                <a:gd name="connsiteX4" fmla="*/ 2032672 w 2776239"/>
                <a:gd name="connsiteY4" fmla="*/ 12 h 2021323"/>
                <a:gd name="connsiteX5" fmla="*/ 1810422 w 2776239"/>
                <a:gd name="connsiteY5" fmla="*/ 7950 h 2021323"/>
                <a:gd name="connsiteX6" fmla="*/ 1646842 w 2776239"/>
                <a:gd name="connsiteY6" fmla="*/ 32767 h 2021323"/>
                <a:gd name="connsiteX7" fmla="*/ 1463276 w 2776239"/>
                <a:gd name="connsiteY7" fmla="*/ 62071 h 2021323"/>
                <a:gd name="connsiteX8" fmla="*/ 1248560 w 2776239"/>
                <a:gd name="connsiteY8" fmla="*/ 118665 h 2021323"/>
                <a:gd name="connsiteX9" fmla="*/ 1070796 w 2776239"/>
                <a:gd name="connsiteY9" fmla="*/ 36983 h 2021323"/>
                <a:gd name="connsiteX10" fmla="*/ 927201 w 2776239"/>
                <a:gd name="connsiteY10" fmla="*/ 89648 h 2021323"/>
                <a:gd name="connsiteX11" fmla="*/ 773918 w 2776239"/>
                <a:gd name="connsiteY11" fmla="*/ 153485 h 2021323"/>
                <a:gd name="connsiteX12" fmla="*/ 615080 w 2776239"/>
                <a:gd name="connsiteY12" fmla="*/ 232956 h 2021323"/>
                <a:gd name="connsiteX13" fmla="*/ 480419 w 2776239"/>
                <a:gd name="connsiteY13" fmla="*/ 298409 h 2021323"/>
                <a:gd name="connsiteX14" fmla="*/ 376430 w 2776239"/>
                <a:gd name="connsiteY14" fmla="*/ 360677 h 2021323"/>
                <a:gd name="connsiteX15" fmla="*/ 263779 w 2776239"/>
                <a:gd name="connsiteY15" fmla="*/ 442779 h 2021323"/>
                <a:gd name="connsiteX16" fmla="*/ 153902 w 2776239"/>
                <a:gd name="connsiteY16" fmla="*/ 525314 h 2021323"/>
                <a:gd name="connsiteX17" fmla="*/ 0 w 2776239"/>
                <a:gd name="connsiteY17" fmla="*/ 661009 h 2021323"/>
                <a:gd name="connsiteX18" fmla="*/ 138890 w 2776239"/>
                <a:gd name="connsiteY18" fmla="*/ 816039 h 2021323"/>
                <a:gd name="connsiteX19" fmla="*/ 215883 w 2776239"/>
                <a:gd name="connsiteY19" fmla="*/ 918434 h 2021323"/>
                <a:gd name="connsiteX20" fmla="*/ 299372 w 2776239"/>
                <a:gd name="connsiteY20" fmla="*/ 1041222 h 2021323"/>
                <a:gd name="connsiteX21" fmla="*/ 376692 w 2776239"/>
                <a:gd name="connsiteY21" fmla="*/ 1154693 h 2021323"/>
                <a:gd name="connsiteX22" fmla="*/ 454349 w 2776239"/>
                <a:gd name="connsiteY22" fmla="*/ 1312438 h 2021323"/>
                <a:gd name="connsiteX23" fmla="*/ 538385 w 2776239"/>
                <a:gd name="connsiteY23" fmla="*/ 1483321 h 2021323"/>
                <a:gd name="connsiteX24" fmla="*/ 579275 w 2776239"/>
                <a:gd name="connsiteY24" fmla="*/ 1603338 h 2021323"/>
                <a:gd name="connsiteX25" fmla="*/ 609309 w 2776239"/>
                <a:gd name="connsiteY25" fmla="*/ 1689839 h 2021323"/>
                <a:gd name="connsiteX26" fmla="*/ 639394 w 2776239"/>
                <a:gd name="connsiteY26" fmla="*/ 1777544 h 2021323"/>
                <a:gd name="connsiteX27" fmla="*/ 671246 w 2776239"/>
                <a:gd name="connsiteY27" fmla="*/ 1907594 h 2021323"/>
                <a:gd name="connsiteX28" fmla="*/ 682185 w 2776239"/>
                <a:gd name="connsiteY28" fmla="*/ 2021323 h 2021323"/>
                <a:gd name="connsiteX29" fmla="*/ 1101269 w 2776239"/>
                <a:gd name="connsiteY29" fmla="*/ 1919195 h 2021323"/>
                <a:gd name="connsiteX30" fmla="*/ 1314336 w 2776239"/>
                <a:gd name="connsiteY30" fmla="*/ 1835512 h 2021323"/>
                <a:gd name="connsiteX31" fmla="*/ 1494156 w 2776239"/>
                <a:gd name="connsiteY31" fmla="*/ 1744698 h 2021323"/>
                <a:gd name="connsiteX32" fmla="*/ 1636807 w 2776239"/>
                <a:gd name="connsiteY32" fmla="*/ 1656189 h 2021323"/>
                <a:gd name="connsiteX33" fmla="*/ 1750137 w 2776239"/>
                <a:gd name="connsiteY33" fmla="*/ 1575056 h 2021323"/>
                <a:gd name="connsiteX34" fmla="*/ 1886672 w 2776239"/>
                <a:gd name="connsiteY34" fmla="*/ 1471409 h 2021323"/>
                <a:gd name="connsiteX35" fmla="*/ 2028331 w 2776239"/>
                <a:gd name="connsiteY35" fmla="*/ 1347931 h 2021323"/>
                <a:gd name="connsiteX36" fmla="*/ 2154897 w 2776239"/>
                <a:gd name="connsiteY36" fmla="*/ 1218879 h 2021323"/>
                <a:gd name="connsiteX37" fmla="*/ 2280322 w 2776239"/>
                <a:gd name="connsiteY37" fmla="*/ 1070781 h 2021323"/>
                <a:gd name="connsiteX38" fmla="*/ 2385097 w 2776239"/>
                <a:gd name="connsiteY38" fmla="*/ 937431 h 2021323"/>
                <a:gd name="connsiteX39" fmla="*/ 2500846 w 2776239"/>
                <a:gd name="connsiteY39" fmla="*/ 762085 h 2021323"/>
                <a:gd name="connsiteX40" fmla="*/ 2571351 w 2776239"/>
                <a:gd name="connsiteY40" fmla="*/ 632775 h 2021323"/>
                <a:gd name="connsiteX41" fmla="*/ 2620614 w 2776239"/>
                <a:gd name="connsiteY41" fmla="*/ 524725 h 2021323"/>
                <a:gd name="connsiteX42" fmla="*/ 2672739 w 2776239"/>
                <a:gd name="connsiteY42" fmla="*/ 406490 h 2021323"/>
                <a:gd name="connsiteX43" fmla="*/ 2721935 w 2776239"/>
                <a:gd name="connsiteY43" fmla="*/ 276426 h 2021323"/>
                <a:gd name="connsiteX44" fmla="*/ 2776239 w 2776239"/>
                <a:gd name="connsiteY44" fmla="*/ 104615 h 2021323"/>
                <a:gd name="connsiteX0" fmla="*/ 2776239 w 2776239"/>
                <a:gd name="connsiteY0" fmla="*/ 123638 h 2040346"/>
                <a:gd name="connsiteX1" fmla="*/ 2597223 w 2776239"/>
                <a:gd name="connsiteY1" fmla="*/ 69131 h 2040346"/>
                <a:gd name="connsiteX2" fmla="*/ 2442247 w 2776239"/>
                <a:gd name="connsiteY2" fmla="*/ 48404 h 2040346"/>
                <a:gd name="connsiteX3" fmla="*/ 2235079 w 2776239"/>
                <a:gd name="connsiteY3" fmla="*/ 25385 h 2040346"/>
                <a:gd name="connsiteX4" fmla="*/ 2032672 w 2776239"/>
                <a:gd name="connsiteY4" fmla="*/ 19035 h 2040346"/>
                <a:gd name="connsiteX5" fmla="*/ 1810422 w 2776239"/>
                <a:gd name="connsiteY5" fmla="*/ 26973 h 2040346"/>
                <a:gd name="connsiteX6" fmla="*/ 1646842 w 2776239"/>
                <a:gd name="connsiteY6" fmla="*/ 51790 h 2040346"/>
                <a:gd name="connsiteX7" fmla="*/ 1463276 w 2776239"/>
                <a:gd name="connsiteY7" fmla="*/ 81094 h 2040346"/>
                <a:gd name="connsiteX8" fmla="*/ 1258446 w 2776239"/>
                <a:gd name="connsiteY8" fmla="*/ 4514 h 2040346"/>
                <a:gd name="connsiteX9" fmla="*/ 1070796 w 2776239"/>
                <a:gd name="connsiteY9" fmla="*/ 56006 h 2040346"/>
                <a:gd name="connsiteX10" fmla="*/ 927201 w 2776239"/>
                <a:gd name="connsiteY10" fmla="*/ 108671 h 2040346"/>
                <a:gd name="connsiteX11" fmla="*/ 773918 w 2776239"/>
                <a:gd name="connsiteY11" fmla="*/ 172508 h 2040346"/>
                <a:gd name="connsiteX12" fmla="*/ 615080 w 2776239"/>
                <a:gd name="connsiteY12" fmla="*/ 251979 h 2040346"/>
                <a:gd name="connsiteX13" fmla="*/ 480419 w 2776239"/>
                <a:gd name="connsiteY13" fmla="*/ 317432 h 2040346"/>
                <a:gd name="connsiteX14" fmla="*/ 376430 w 2776239"/>
                <a:gd name="connsiteY14" fmla="*/ 379700 h 2040346"/>
                <a:gd name="connsiteX15" fmla="*/ 263779 w 2776239"/>
                <a:gd name="connsiteY15" fmla="*/ 461802 h 2040346"/>
                <a:gd name="connsiteX16" fmla="*/ 153902 w 2776239"/>
                <a:gd name="connsiteY16" fmla="*/ 544337 h 2040346"/>
                <a:gd name="connsiteX17" fmla="*/ 0 w 2776239"/>
                <a:gd name="connsiteY17" fmla="*/ 680032 h 2040346"/>
                <a:gd name="connsiteX18" fmla="*/ 138890 w 2776239"/>
                <a:gd name="connsiteY18" fmla="*/ 835062 h 2040346"/>
                <a:gd name="connsiteX19" fmla="*/ 215883 w 2776239"/>
                <a:gd name="connsiteY19" fmla="*/ 937457 h 2040346"/>
                <a:gd name="connsiteX20" fmla="*/ 299372 w 2776239"/>
                <a:gd name="connsiteY20" fmla="*/ 1060245 h 2040346"/>
                <a:gd name="connsiteX21" fmla="*/ 376692 w 2776239"/>
                <a:gd name="connsiteY21" fmla="*/ 1173716 h 2040346"/>
                <a:gd name="connsiteX22" fmla="*/ 454349 w 2776239"/>
                <a:gd name="connsiteY22" fmla="*/ 1331461 h 2040346"/>
                <a:gd name="connsiteX23" fmla="*/ 538385 w 2776239"/>
                <a:gd name="connsiteY23" fmla="*/ 1502344 h 2040346"/>
                <a:gd name="connsiteX24" fmla="*/ 579275 w 2776239"/>
                <a:gd name="connsiteY24" fmla="*/ 1622361 h 2040346"/>
                <a:gd name="connsiteX25" fmla="*/ 609309 w 2776239"/>
                <a:gd name="connsiteY25" fmla="*/ 1708862 h 2040346"/>
                <a:gd name="connsiteX26" fmla="*/ 639394 w 2776239"/>
                <a:gd name="connsiteY26" fmla="*/ 1796567 h 2040346"/>
                <a:gd name="connsiteX27" fmla="*/ 671246 w 2776239"/>
                <a:gd name="connsiteY27" fmla="*/ 1926617 h 2040346"/>
                <a:gd name="connsiteX28" fmla="*/ 682185 w 2776239"/>
                <a:gd name="connsiteY28" fmla="*/ 2040346 h 2040346"/>
                <a:gd name="connsiteX29" fmla="*/ 1101269 w 2776239"/>
                <a:gd name="connsiteY29" fmla="*/ 1938218 h 2040346"/>
                <a:gd name="connsiteX30" fmla="*/ 1314336 w 2776239"/>
                <a:gd name="connsiteY30" fmla="*/ 1854535 h 2040346"/>
                <a:gd name="connsiteX31" fmla="*/ 1494156 w 2776239"/>
                <a:gd name="connsiteY31" fmla="*/ 1763721 h 2040346"/>
                <a:gd name="connsiteX32" fmla="*/ 1636807 w 2776239"/>
                <a:gd name="connsiteY32" fmla="*/ 1675212 h 2040346"/>
                <a:gd name="connsiteX33" fmla="*/ 1750137 w 2776239"/>
                <a:gd name="connsiteY33" fmla="*/ 1594079 h 2040346"/>
                <a:gd name="connsiteX34" fmla="*/ 1886672 w 2776239"/>
                <a:gd name="connsiteY34" fmla="*/ 1490432 h 2040346"/>
                <a:gd name="connsiteX35" fmla="*/ 2028331 w 2776239"/>
                <a:gd name="connsiteY35" fmla="*/ 1366954 h 2040346"/>
                <a:gd name="connsiteX36" fmla="*/ 2154897 w 2776239"/>
                <a:gd name="connsiteY36" fmla="*/ 1237902 h 2040346"/>
                <a:gd name="connsiteX37" fmla="*/ 2280322 w 2776239"/>
                <a:gd name="connsiteY37" fmla="*/ 1089804 h 2040346"/>
                <a:gd name="connsiteX38" fmla="*/ 2385097 w 2776239"/>
                <a:gd name="connsiteY38" fmla="*/ 956454 h 2040346"/>
                <a:gd name="connsiteX39" fmla="*/ 2500846 w 2776239"/>
                <a:gd name="connsiteY39" fmla="*/ 781108 h 2040346"/>
                <a:gd name="connsiteX40" fmla="*/ 2571351 w 2776239"/>
                <a:gd name="connsiteY40" fmla="*/ 651798 h 2040346"/>
                <a:gd name="connsiteX41" fmla="*/ 2620614 w 2776239"/>
                <a:gd name="connsiteY41" fmla="*/ 543748 h 2040346"/>
                <a:gd name="connsiteX42" fmla="*/ 2672739 w 2776239"/>
                <a:gd name="connsiteY42" fmla="*/ 425513 h 2040346"/>
                <a:gd name="connsiteX43" fmla="*/ 2721935 w 2776239"/>
                <a:gd name="connsiteY43" fmla="*/ 295449 h 2040346"/>
                <a:gd name="connsiteX44" fmla="*/ 2776239 w 2776239"/>
                <a:gd name="connsiteY44" fmla="*/ 123638 h 2040346"/>
                <a:gd name="connsiteX0" fmla="*/ 2776239 w 2776239"/>
                <a:gd name="connsiteY0" fmla="*/ 125349 h 2042057"/>
                <a:gd name="connsiteX1" fmla="*/ 2597223 w 2776239"/>
                <a:gd name="connsiteY1" fmla="*/ 70842 h 2042057"/>
                <a:gd name="connsiteX2" fmla="*/ 2442247 w 2776239"/>
                <a:gd name="connsiteY2" fmla="*/ 50115 h 2042057"/>
                <a:gd name="connsiteX3" fmla="*/ 2235079 w 2776239"/>
                <a:gd name="connsiteY3" fmla="*/ 27096 h 2042057"/>
                <a:gd name="connsiteX4" fmla="*/ 2032672 w 2776239"/>
                <a:gd name="connsiteY4" fmla="*/ 20746 h 2042057"/>
                <a:gd name="connsiteX5" fmla="*/ 1810422 w 2776239"/>
                <a:gd name="connsiteY5" fmla="*/ 28684 h 2042057"/>
                <a:gd name="connsiteX6" fmla="*/ 1646842 w 2776239"/>
                <a:gd name="connsiteY6" fmla="*/ 53501 h 2042057"/>
                <a:gd name="connsiteX7" fmla="*/ 1469434 w 2776239"/>
                <a:gd name="connsiteY7" fmla="*/ 42302 h 2042057"/>
                <a:gd name="connsiteX8" fmla="*/ 1258446 w 2776239"/>
                <a:gd name="connsiteY8" fmla="*/ 6225 h 2042057"/>
                <a:gd name="connsiteX9" fmla="*/ 1070796 w 2776239"/>
                <a:gd name="connsiteY9" fmla="*/ 57717 h 2042057"/>
                <a:gd name="connsiteX10" fmla="*/ 927201 w 2776239"/>
                <a:gd name="connsiteY10" fmla="*/ 110382 h 2042057"/>
                <a:gd name="connsiteX11" fmla="*/ 773918 w 2776239"/>
                <a:gd name="connsiteY11" fmla="*/ 174219 h 2042057"/>
                <a:gd name="connsiteX12" fmla="*/ 615080 w 2776239"/>
                <a:gd name="connsiteY12" fmla="*/ 253690 h 2042057"/>
                <a:gd name="connsiteX13" fmla="*/ 480419 w 2776239"/>
                <a:gd name="connsiteY13" fmla="*/ 319143 h 2042057"/>
                <a:gd name="connsiteX14" fmla="*/ 376430 w 2776239"/>
                <a:gd name="connsiteY14" fmla="*/ 381411 h 2042057"/>
                <a:gd name="connsiteX15" fmla="*/ 263779 w 2776239"/>
                <a:gd name="connsiteY15" fmla="*/ 463513 h 2042057"/>
                <a:gd name="connsiteX16" fmla="*/ 153902 w 2776239"/>
                <a:gd name="connsiteY16" fmla="*/ 546048 h 2042057"/>
                <a:gd name="connsiteX17" fmla="*/ 0 w 2776239"/>
                <a:gd name="connsiteY17" fmla="*/ 681743 h 2042057"/>
                <a:gd name="connsiteX18" fmla="*/ 138890 w 2776239"/>
                <a:gd name="connsiteY18" fmla="*/ 836773 h 2042057"/>
                <a:gd name="connsiteX19" fmla="*/ 215883 w 2776239"/>
                <a:gd name="connsiteY19" fmla="*/ 939168 h 2042057"/>
                <a:gd name="connsiteX20" fmla="*/ 299372 w 2776239"/>
                <a:gd name="connsiteY20" fmla="*/ 1061956 h 2042057"/>
                <a:gd name="connsiteX21" fmla="*/ 376692 w 2776239"/>
                <a:gd name="connsiteY21" fmla="*/ 1175427 h 2042057"/>
                <a:gd name="connsiteX22" fmla="*/ 454349 w 2776239"/>
                <a:gd name="connsiteY22" fmla="*/ 1333172 h 2042057"/>
                <a:gd name="connsiteX23" fmla="*/ 538385 w 2776239"/>
                <a:gd name="connsiteY23" fmla="*/ 1504055 h 2042057"/>
                <a:gd name="connsiteX24" fmla="*/ 579275 w 2776239"/>
                <a:gd name="connsiteY24" fmla="*/ 1624072 h 2042057"/>
                <a:gd name="connsiteX25" fmla="*/ 609309 w 2776239"/>
                <a:gd name="connsiteY25" fmla="*/ 1710573 h 2042057"/>
                <a:gd name="connsiteX26" fmla="*/ 639394 w 2776239"/>
                <a:gd name="connsiteY26" fmla="*/ 1798278 h 2042057"/>
                <a:gd name="connsiteX27" fmla="*/ 671246 w 2776239"/>
                <a:gd name="connsiteY27" fmla="*/ 1928328 h 2042057"/>
                <a:gd name="connsiteX28" fmla="*/ 682185 w 2776239"/>
                <a:gd name="connsiteY28" fmla="*/ 2042057 h 2042057"/>
                <a:gd name="connsiteX29" fmla="*/ 1101269 w 2776239"/>
                <a:gd name="connsiteY29" fmla="*/ 1939929 h 2042057"/>
                <a:gd name="connsiteX30" fmla="*/ 1314336 w 2776239"/>
                <a:gd name="connsiteY30" fmla="*/ 1856246 h 2042057"/>
                <a:gd name="connsiteX31" fmla="*/ 1494156 w 2776239"/>
                <a:gd name="connsiteY31" fmla="*/ 1765432 h 2042057"/>
                <a:gd name="connsiteX32" fmla="*/ 1636807 w 2776239"/>
                <a:gd name="connsiteY32" fmla="*/ 1676923 h 2042057"/>
                <a:gd name="connsiteX33" fmla="*/ 1750137 w 2776239"/>
                <a:gd name="connsiteY33" fmla="*/ 1595790 h 2042057"/>
                <a:gd name="connsiteX34" fmla="*/ 1886672 w 2776239"/>
                <a:gd name="connsiteY34" fmla="*/ 1492143 h 2042057"/>
                <a:gd name="connsiteX35" fmla="*/ 2028331 w 2776239"/>
                <a:gd name="connsiteY35" fmla="*/ 1368665 h 2042057"/>
                <a:gd name="connsiteX36" fmla="*/ 2154897 w 2776239"/>
                <a:gd name="connsiteY36" fmla="*/ 1239613 h 2042057"/>
                <a:gd name="connsiteX37" fmla="*/ 2280322 w 2776239"/>
                <a:gd name="connsiteY37" fmla="*/ 1091515 h 2042057"/>
                <a:gd name="connsiteX38" fmla="*/ 2385097 w 2776239"/>
                <a:gd name="connsiteY38" fmla="*/ 958165 h 2042057"/>
                <a:gd name="connsiteX39" fmla="*/ 2500846 w 2776239"/>
                <a:gd name="connsiteY39" fmla="*/ 782819 h 2042057"/>
                <a:gd name="connsiteX40" fmla="*/ 2571351 w 2776239"/>
                <a:gd name="connsiteY40" fmla="*/ 653509 h 2042057"/>
                <a:gd name="connsiteX41" fmla="*/ 2620614 w 2776239"/>
                <a:gd name="connsiteY41" fmla="*/ 545459 h 2042057"/>
                <a:gd name="connsiteX42" fmla="*/ 2672739 w 2776239"/>
                <a:gd name="connsiteY42" fmla="*/ 427224 h 2042057"/>
                <a:gd name="connsiteX43" fmla="*/ 2721935 w 2776239"/>
                <a:gd name="connsiteY43" fmla="*/ 297160 h 2042057"/>
                <a:gd name="connsiteX44" fmla="*/ 2776239 w 2776239"/>
                <a:gd name="connsiteY44" fmla="*/ 125349 h 2042057"/>
                <a:gd name="connsiteX0" fmla="*/ 2776239 w 2776239"/>
                <a:gd name="connsiteY0" fmla="*/ 148904 h 2065612"/>
                <a:gd name="connsiteX1" fmla="*/ 2597223 w 2776239"/>
                <a:gd name="connsiteY1" fmla="*/ 94397 h 2065612"/>
                <a:gd name="connsiteX2" fmla="*/ 2442247 w 2776239"/>
                <a:gd name="connsiteY2" fmla="*/ 73670 h 2065612"/>
                <a:gd name="connsiteX3" fmla="*/ 2235079 w 2776239"/>
                <a:gd name="connsiteY3" fmla="*/ 50651 h 2065612"/>
                <a:gd name="connsiteX4" fmla="*/ 2032672 w 2776239"/>
                <a:gd name="connsiteY4" fmla="*/ 44301 h 2065612"/>
                <a:gd name="connsiteX5" fmla="*/ 1810422 w 2776239"/>
                <a:gd name="connsiteY5" fmla="*/ 52239 h 2065612"/>
                <a:gd name="connsiteX6" fmla="*/ 1646842 w 2776239"/>
                <a:gd name="connsiteY6" fmla="*/ 77056 h 2065612"/>
                <a:gd name="connsiteX7" fmla="*/ 1469067 w 2776239"/>
                <a:gd name="connsiteY7" fmla="*/ 1963 h 2065612"/>
                <a:gd name="connsiteX8" fmla="*/ 1258446 w 2776239"/>
                <a:gd name="connsiteY8" fmla="*/ 29780 h 2065612"/>
                <a:gd name="connsiteX9" fmla="*/ 1070796 w 2776239"/>
                <a:gd name="connsiteY9" fmla="*/ 81272 h 2065612"/>
                <a:gd name="connsiteX10" fmla="*/ 927201 w 2776239"/>
                <a:gd name="connsiteY10" fmla="*/ 133937 h 2065612"/>
                <a:gd name="connsiteX11" fmla="*/ 773918 w 2776239"/>
                <a:gd name="connsiteY11" fmla="*/ 197774 h 2065612"/>
                <a:gd name="connsiteX12" fmla="*/ 615080 w 2776239"/>
                <a:gd name="connsiteY12" fmla="*/ 277245 h 2065612"/>
                <a:gd name="connsiteX13" fmla="*/ 480419 w 2776239"/>
                <a:gd name="connsiteY13" fmla="*/ 342698 h 2065612"/>
                <a:gd name="connsiteX14" fmla="*/ 376430 w 2776239"/>
                <a:gd name="connsiteY14" fmla="*/ 404966 h 2065612"/>
                <a:gd name="connsiteX15" fmla="*/ 263779 w 2776239"/>
                <a:gd name="connsiteY15" fmla="*/ 487068 h 2065612"/>
                <a:gd name="connsiteX16" fmla="*/ 153902 w 2776239"/>
                <a:gd name="connsiteY16" fmla="*/ 569603 h 2065612"/>
                <a:gd name="connsiteX17" fmla="*/ 0 w 2776239"/>
                <a:gd name="connsiteY17" fmla="*/ 705298 h 2065612"/>
                <a:gd name="connsiteX18" fmla="*/ 138890 w 2776239"/>
                <a:gd name="connsiteY18" fmla="*/ 860328 h 2065612"/>
                <a:gd name="connsiteX19" fmla="*/ 215883 w 2776239"/>
                <a:gd name="connsiteY19" fmla="*/ 962723 h 2065612"/>
                <a:gd name="connsiteX20" fmla="*/ 299372 w 2776239"/>
                <a:gd name="connsiteY20" fmla="*/ 1085511 h 2065612"/>
                <a:gd name="connsiteX21" fmla="*/ 376692 w 2776239"/>
                <a:gd name="connsiteY21" fmla="*/ 1198982 h 2065612"/>
                <a:gd name="connsiteX22" fmla="*/ 454349 w 2776239"/>
                <a:gd name="connsiteY22" fmla="*/ 1356727 h 2065612"/>
                <a:gd name="connsiteX23" fmla="*/ 538385 w 2776239"/>
                <a:gd name="connsiteY23" fmla="*/ 1527610 h 2065612"/>
                <a:gd name="connsiteX24" fmla="*/ 579275 w 2776239"/>
                <a:gd name="connsiteY24" fmla="*/ 1647627 h 2065612"/>
                <a:gd name="connsiteX25" fmla="*/ 609309 w 2776239"/>
                <a:gd name="connsiteY25" fmla="*/ 1734128 h 2065612"/>
                <a:gd name="connsiteX26" fmla="*/ 639394 w 2776239"/>
                <a:gd name="connsiteY26" fmla="*/ 1821833 h 2065612"/>
                <a:gd name="connsiteX27" fmla="*/ 671246 w 2776239"/>
                <a:gd name="connsiteY27" fmla="*/ 1951883 h 2065612"/>
                <a:gd name="connsiteX28" fmla="*/ 682185 w 2776239"/>
                <a:gd name="connsiteY28" fmla="*/ 2065612 h 2065612"/>
                <a:gd name="connsiteX29" fmla="*/ 1101269 w 2776239"/>
                <a:gd name="connsiteY29" fmla="*/ 1963484 h 2065612"/>
                <a:gd name="connsiteX30" fmla="*/ 1314336 w 2776239"/>
                <a:gd name="connsiteY30" fmla="*/ 1879801 h 2065612"/>
                <a:gd name="connsiteX31" fmla="*/ 1494156 w 2776239"/>
                <a:gd name="connsiteY31" fmla="*/ 1788987 h 2065612"/>
                <a:gd name="connsiteX32" fmla="*/ 1636807 w 2776239"/>
                <a:gd name="connsiteY32" fmla="*/ 1700478 h 2065612"/>
                <a:gd name="connsiteX33" fmla="*/ 1750137 w 2776239"/>
                <a:gd name="connsiteY33" fmla="*/ 1619345 h 2065612"/>
                <a:gd name="connsiteX34" fmla="*/ 1886672 w 2776239"/>
                <a:gd name="connsiteY34" fmla="*/ 1515698 h 2065612"/>
                <a:gd name="connsiteX35" fmla="*/ 2028331 w 2776239"/>
                <a:gd name="connsiteY35" fmla="*/ 1392220 h 2065612"/>
                <a:gd name="connsiteX36" fmla="*/ 2154897 w 2776239"/>
                <a:gd name="connsiteY36" fmla="*/ 1263168 h 2065612"/>
                <a:gd name="connsiteX37" fmla="*/ 2280322 w 2776239"/>
                <a:gd name="connsiteY37" fmla="*/ 1115070 h 2065612"/>
                <a:gd name="connsiteX38" fmla="*/ 2385097 w 2776239"/>
                <a:gd name="connsiteY38" fmla="*/ 981720 h 2065612"/>
                <a:gd name="connsiteX39" fmla="*/ 2500846 w 2776239"/>
                <a:gd name="connsiteY39" fmla="*/ 806374 h 2065612"/>
                <a:gd name="connsiteX40" fmla="*/ 2571351 w 2776239"/>
                <a:gd name="connsiteY40" fmla="*/ 677064 h 2065612"/>
                <a:gd name="connsiteX41" fmla="*/ 2620614 w 2776239"/>
                <a:gd name="connsiteY41" fmla="*/ 569014 h 2065612"/>
                <a:gd name="connsiteX42" fmla="*/ 2672739 w 2776239"/>
                <a:gd name="connsiteY42" fmla="*/ 450779 h 2065612"/>
                <a:gd name="connsiteX43" fmla="*/ 2721935 w 2776239"/>
                <a:gd name="connsiteY43" fmla="*/ 320715 h 2065612"/>
                <a:gd name="connsiteX44" fmla="*/ 2776239 w 2776239"/>
                <a:gd name="connsiteY44" fmla="*/ 148904 h 2065612"/>
                <a:gd name="connsiteX0" fmla="*/ 2776239 w 2776239"/>
                <a:gd name="connsiteY0" fmla="*/ 148904 h 2065612"/>
                <a:gd name="connsiteX1" fmla="*/ 2597223 w 2776239"/>
                <a:gd name="connsiteY1" fmla="*/ 94397 h 2065612"/>
                <a:gd name="connsiteX2" fmla="*/ 2442247 w 2776239"/>
                <a:gd name="connsiteY2" fmla="*/ 73670 h 2065612"/>
                <a:gd name="connsiteX3" fmla="*/ 2235079 w 2776239"/>
                <a:gd name="connsiteY3" fmla="*/ 50651 h 2065612"/>
                <a:gd name="connsiteX4" fmla="*/ 2032672 w 2776239"/>
                <a:gd name="connsiteY4" fmla="*/ 44301 h 2065612"/>
                <a:gd name="connsiteX5" fmla="*/ 1810422 w 2776239"/>
                <a:gd name="connsiteY5" fmla="*/ 52239 h 2065612"/>
                <a:gd name="connsiteX6" fmla="*/ 1646842 w 2776239"/>
                <a:gd name="connsiteY6" fmla="*/ 77056 h 2065612"/>
                <a:gd name="connsiteX7" fmla="*/ 1469067 w 2776239"/>
                <a:gd name="connsiteY7" fmla="*/ 1963 h 2065612"/>
                <a:gd name="connsiteX8" fmla="*/ 1260631 w 2776239"/>
                <a:gd name="connsiteY8" fmla="*/ 39351 h 2065612"/>
                <a:gd name="connsiteX9" fmla="*/ 1070796 w 2776239"/>
                <a:gd name="connsiteY9" fmla="*/ 81272 h 2065612"/>
                <a:gd name="connsiteX10" fmla="*/ 927201 w 2776239"/>
                <a:gd name="connsiteY10" fmla="*/ 133937 h 2065612"/>
                <a:gd name="connsiteX11" fmla="*/ 773918 w 2776239"/>
                <a:gd name="connsiteY11" fmla="*/ 197774 h 2065612"/>
                <a:gd name="connsiteX12" fmla="*/ 615080 w 2776239"/>
                <a:gd name="connsiteY12" fmla="*/ 277245 h 2065612"/>
                <a:gd name="connsiteX13" fmla="*/ 480419 w 2776239"/>
                <a:gd name="connsiteY13" fmla="*/ 342698 h 2065612"/>
                <a:gd name="connsiteX14" fmla="*/ 376430 w 2776239"/>
                <a:gd name="connsiteY14" fmla="*/ 404966 h 2065612"/>
                <a:gd name="connsiteX15" fmla="*/ 263779 w 2776239"/>
                <a:gd name="connsiteY15" fmla="*/ 487068 h 2065612"/>
                <a:gd name="connsiteX16" fmla="*/ 153902 w 2776239"/>
                <a:gd name="connsiteY16" fmla="*/ 569603 h 2065612"/>
                <a:gd name="connsiteX17" fmla="*/ 0 w 2776239"/>
                <a:gd name="connsiteY17" fmla="*/ 705298 h 2065612"/>
                <a:gd name="connsiteX18" fmla="*/ 138890 w 2776239"/>
                <a:gd name="connsiteY18" fmla="*/ 860328 h 2065612"/>
                <a:gd name="connsiteX19" fmla="*/ 215883 w 2776239"/>
                <a:gd name="connsiteY19" fmla="*/ 962723 h 2065612"/>
                <a:gd name="connsiteX20" fmla="*/ 299372 w 2776239"/>
                <a:gd name="connsiteY20" fmla="*/ 1085511 h 2065612"/>
                <a:gd name="connsiteX21" fmla="*/ 376692 w 2776239"/>
                <a:gd name="connsiteY21" fmla="*/ 1198982 h 2065612"/>
                <a:gd name="connsiteX22" fmla="*/ 454349 w 2776239"/>
                <a:gd name="connsiteY22" fmla="*/ 1356727 h 2065612"/>
                <a:gd name="connsiteX23" fmla="*/ 538385 w 2776239"/>
                <a:gd name="connsiteY23" fmla="*/ 1527610 h 2065612"/>
                <a:gd name="connsiteX24" fmla="*/ 579275 w 2776239"/>
                <a:gd name="connsiteY24" fmla="*/ 1647627 h 2065612"/>
                <a:gd name="connsiteX25" fmla="*/ 609309 w 2776239"/>
                <a:gd name="connsiteY25" fmla="*/ 1734128 h 2065612"/>
                <a:gd name="connsiteX26" fmla="*/ 639394 w 2776239"/>
                <a:gd name="connsiteY26" fmla="*/ 1821833 h 2065612"/>
                <a:gd name="connsiteX27" fmla="*/ 671246 w 2776239"/>
                <a:gd name="connsiteY27" fmla="*/ 1951883 h 2065612"/>
                <a:gd name="connsiteX28" fmla="*/ 682185 w 2776239"/>
                <a:gd name="connsiteY28" fmla="*/ 2065612 h 2065612"/>
                <a:gd name="connsiteX29" fmla="*/ 1101269 w 2776239"/>
                <a:gd name="connsiteY29" fmla="*/ 1963484 h 2065612"/>
                <a:gd name="connsiteX30" fmla="*/ 1314336 w 2776239"/>
                <a:gd name="connsiteY30" fmla="*/ 1879801 h 2065612"/>
                <a:gd name="connsiteX31" fmla="*/ 1494156 w 2776239"/>
                <a:gd name="connsiteY31" fmla="*/ 1788987 h 2065612"/>
                <a:gd name="connsiteX32" fmla="*/ 1636807 w 2776239"/>
                <a:gd name="connsiteY32" fmla="*/ 1700478 h 2065612"/>
                <a:gd name="connsiteX33" fmla="*/ 1750137 w 2776239"/>
                <a:gd name="connsiteY33" fmla="*/ 1619345 h 2065612"/>
                <a:gd name="connsiteX34" fmla="*/ 1886672 w 2776239"/>
                <a:gd name="connsiteY34" fmla="*/ 1515698 h 2065612"/>
                <a:gd name="connsiteX35" fmla="*/ 2028331 w 2776239"/>
                <a:gd name="connsiteY35" fmla="*/ 1392220 h 2065612"/>
                <a:gd name="connsiteX36" fmla="*/ 2154897 w 2776239"/>
                <a:gd name="connsiteY36" fmla="*/ 1263168 h 2065612"/>
                <a:gd name="connsiteX37" fmla="*/ 2280322 w 2776239"/>
                <a:gd name="connsiteY37" fmla="*/ 1115070 h 2065612"/>
                <a:gd name="connsiteX38" fmla="*/ 2385097 w 2776239"/>
                <a:gd name="connsiteY38" fmla="*/ 981720 h 2065612"/>
                <a:gd name="connsiteX39" fmla="*/ 2500846 w 2776239"/>
                <a:gd name="connsiteY39" fmla="*/ 806374 h 2065612"/>
                <a:gd name="connsiteX40" fmla="*/ 2571351 w 2776239"/>
                <a:gd name="connsiteY40" fmla="*/ 677064 h 2065612"/>
                <a:gd name="connsiteX41" fmla="*/ 2620614 w 2776239"/>
                <a:gd name="connsiteY41" fmla="*/ 569014 h 2065612"/>
                <a:gd name="connsiteX42" fmla="*/ 2672739 w 2776239"/>
                <a:gd name="connsiteY42" fmla="*/ 450779 h 2065612"/>
                <a:gd name="connsiteX43" fmla="*/ 2721935 w 2776239"/>
                <a:gd name="connsiteY43" fmla="*/ 320715 h 2065612"/>
                <a:gd name="connsiteX44" fmla="*/ 2776239 w 2776239"/>
                <a:gd name="connsiteY44" fmla="*/ 148904 h 2065612"/>
                <a:gd name="connsiteX0" fmla="*/ 2776239 w 2776239"/>
                <a:gd name="connsiteY0" fmla="*/ 148904 h 2065612"/>
                <a:gd name="connsiteX1" fmla="*/ 2597223 w 2776239"/>
                <a:gd name="connsiteY1" fmla="*/ 94397 h 2065612"/>
                <a:gd name="connsiteX2" fmla="*/ 2442247 w 2776239"/>
                <a:gd name="connsiteY2" fmla="*/ 73670 h 2065612"/>
                <a:gd name="connsiteX3" fmla="*/ 2235079 w 2776239"/>
                <a:gd name="connsiteY3" fmla="*/ 50651 h 2065612"/>
                <a:gd name="connsiteX4" fmla="*/ 2032672 w 2776239"/>
                <a:gd name="connsiteY4" fmla="*/ 44301 h 2065612"/>
                <a:gd name="connsiteX5" fmla="*/ 1810422 w 2776239"/>
                <a:gd name="connsiteY5" fmla="*/ 52239 h 2065612"/>
                <a:gd name="connsiteX6" fmla="*/ 1646842 w 2776239"/>
                <a:gd name="connsiteY6" fmla="*/ 77056 h 2065612"/>
                <a:gd name="connsiteX7" fmla="*/ 1469067 w 2776239"/>
                <a:gd name="connsiteY7" fmla="*/ 1963 h 2065612"/>
                <a:gd name="connsiteX8" fmla="*/ 1260631 w 2776239"/>
                <a:gd name="connsiteY8" fmla="*/ 39351 h 2065612"/>
                <a:gd name="connsiteX9" fmla="*/ 1070827 w 2776239"/>
                <a:gd name="connsiteY9" fmla="*/ 86597 h 2065612"/>
                <a:gd name="connsiteX10" fmla="*/ 927201 w 2776239"/>
                <a:gd name="connsiteY10" fmla="*/ 133937 h 2065612"/>
                <a:gd name="connsiteX11" fmla="*/ 773918 w 2776239"/>
                <a:gd name="connsiteY11" fmla="*/ 197774 h 2065612"/>
                <a:gd name="connsiteX12" fmla="*/ 615080 w 2776239"/>
                <a:gd name="connsiteY12" fmla="*/ 277245 h 2065612"/>
                <a:gd name="connsiteX13" fmla="*/ 480419 w 2776239"/>
                <a:gd name="connsiteY13" fmla="*/ 342698 h 2065612"/>
                <a:gd name="connsiteX14" fmla="*/ 376430 w 2776239"/>
                <a:gd name="connsiteY14" fmla="*/ 404966 h 2065612"/>
                <a:gd name="connsiteX15" fmla="*/ 263779 w 2776239"/>
                <a:gd name="connsiteY15" fmla="*/ 487068 h 2065612"/>
                <a:gd name="connsiteX16" fmla="*/ 153902 w 2776239"/>
                <a:gd name="connsiteY16" fmla="*/ 569603 h 2065612"/>
                <a:gd name="connsiteX17" fmla="*/ 0 w 2776239"/>
                <a:gd name="connsiteY17" fmla="*/ 705298 h 2065612"/>
                <a:gd name="connsiteX18" fmla="*/ 138890 w 2776239"/>
                <a:gd name="connsiteY18" fmla="*/ 860328 h 2065612"/>
                <a:gd name="connsiteX19" fmla="*/ 215883 w 2776239"/>
                <a:gd name="connsiteY19" fmla="*/ 962723 h 2065612"/>
                <a:gd name="connsiteX20" fmla="*/ 299372 w 2776239"/>
                <a:gd name="connsiteY20" fmla="*/ 1085511 h 2065612"/>
                <a:gd name="connsiteX21" fmla="*/ 376692 w 2776239"/>
                <a:gd name="connsiteY21" fmla="*/ 1198982 h 2065612"/>
                <a:gd name="connsiteX22" fmla="*/ 454349 w 2776239"/>
                <a:gd name="connsiteY22" fmla="*/ 1356727 h 2065612"/>
                <a:gd name="connsiteX23" fmla="*/ 538385 w 2776239"/>
                <a:gd name="connsiteY23" fmla="*/ 1527610 h 2065612"/>
                <a:gd name="connsiteX24" fmla="*/ 579275 w 2776239"/>
                <a:gd name="connsiteY24" fmla="*/ 1647627 h 2065612"/>
                <a:gd name="connsiteX25" fmla="*/ 609309 w 2776239"/>
                <a:gd name="connsiteY25" fmla="*/ 1734128 h 2065612"/>
                <a:gd name="connsiteX26" fmla="*/ 639394 w 2776239"/>
                <a:gd name="connsiteY26" fmla="*/ 1821833 h 2065612"/>
                <a:gd name="connsiteX27" fmla="*/ 671246 w 2776239"/>
                <a:gd name="connsiteY27" fmla="*/ 1951883 h 2065612"/>
                <a:gd name="connsiteX28" fmla="*/ 682185 w 2776239"/>
                <a:gd name="connsiteY28" fmla="*/ 2065612 h 2065612"/>
                <a:gd name="connsiteX29" fmla="*/ 1101269 w 2776239"/>
                <a:gd name="connsiteY29" fmla="*/ 1963484 h 2065612"/>
                <a:gd name="connsiteX30" fmla="*/ 1314336 w 2776239"/>
                <a:gd name="connsiteY30" fmla="*/ 1879801 h 2065612"/>
                <a:gd name="connsiteX31" fmla="*/ 1494156 w 2776239"/>
                <a:gd name="connsiteY31" fmla="*/ 1788987 h 2065612"/>
                <a:gd name="connsiteX32" fmla="*/ 1636807 w 2776239"/>
                <a:gd name="connsiteY32" fmla="*/ 1700478 h 2065612"/>
                <a:gd name="connsiteX33" fmla="*/ 1750137 w 2776239"/>
                <a:gd name="connsiteY33" fmla="*/ 1619345 h 2065612"/>
                <a:gd name="connsiteX34" fmla="*/ 1886672 w 2776239"/>
                <a:gd name="connsiteY34" fmla="*/ 1515698 h 2065612"/>
                <a:gd name="connsiteX35" fmla="*/ 2028331 w 2776239"/>
                <a:gd name="connsiteY35" fmla="*/ 1392220 h 2065612"/>
                <a:gd name="connsiteX36" fmla="*/ 2154897 w 2776239"/>
                <a:gd name="connsiteY36" fmla="*/ 1263168 h 2065612"/>
                <a:gd name="connsiteX37" fmla="*/ 2280322 w 2776239"/>
                <a:gd name="connsiteY37" fmla="*/ 1115070 h 2065612"/>
                <a:gd name="connsiteX38" fmla="*/ 2385097 w 2776239"/>
                <a:gd name="connsiteY38" fmla="*/ 981720 h 2065612"/>
                <a:gd name="connsiteX39" fmla="*/ 2500846 w 2776239"/>
                <a:gd name="connsiteY39" fmla="*/ 806374 h 2065612"/>
                <a:gd name="connsiteX40" fmla="*/ 2571351 w 2776239"/>
                <a:gd name="connsiteY40" fmla="*/ 677064 h 2065612"/>
                <a:gd name="connsiteX41" fmla="*/ 2620614 w 2776239"/>
                <a:gd name="connsiteY41" fmla="*/ 569014 h 2065612"/>
                <a:gd name="connsiteX42" fmla="*/ 2672739 w 2776239"/>
                <a:gd name="connsiteY42" fmla="*/ 450779 h 2065612"/>
                <a:gd name="connsiteX43" fmla="*/ 2721935 w 2776239"/>
                <a:gd name="connsiteY43" fmla="*/ 320715 h 2065612"/>
                <a:gd name="connsiteX44" fmla="*/ 2776239 w 2776239"/>
                <a:gd name="connsiteY44" fmla="*/ 148904 h 2065612"/>
                <a:gd name="connsiteX0" fmla="*/ 2776239 w 2776239"/>
                <a:gd name="connsiteY0" fmla="*/ 148904 h 2065612"/>
                <a:gd name="connsiteX1" fmla="*/ 2597223 w 2776239"/>
                <a:gd name="connsiteY1" fmla="*/ 94397 h 2065612"/>
                <a:gd name="connsiteX2" fmla="*/ 2442247 w 2776239"/>
                <a:gd name="connsiteY2" fmla="*/ 73670 h 2065612"/>
                <a:gd name="connsiteX3" fmla="*/ 2235079 w 2776239"/>
                <a:gd name="connsiteY3" fmla="*/ 50651 h 2065612"/>
                <a:gd name="connsiteX4" fmla="*/ 2032672 w 2776239"/>
                <a:gd name="connsiteY4" fmla="*/ 44301 h 2065612"/>
                <a:gd name="connsiteX5" fmla="*/ 1810422 w 2776239"/>
                <a:gd name="connsiteY5" fmla="*/ 52239 h 2065612"/>
                <a:gd name="connsiteX6" fmla="*/ 1646842 w 2776239"/>
                <a:gd name="connsiteY6" fmla="*/ 77056 h 2065612"/>
                <a:gd name="connsiteX7" fmla="*/ 1469067 w 2776239"/>
                <a:gd name="connsiteY7" fmla="*/ 1963 h 2065612"/>
                <a:gd name="connsiteX8" fmla="*/ 1260631 w 2776239"/>
                <a:gd name="connsiteY8" fmla="*/ 39351 h 2065612"/>
                <a:gd name="connsiteX9" fmla="*/ 1071935 w 2776239"/>
                <a:gd name="connsiteY9" fmla="*/ 94045 h 2065612"/>
                <a:gd name="connsiteX10" fmla="*/ 927201 w 2776239"/>
                <a:gd name="connsiteY10" fmla="*/ 133937 h 2065612"/>
                <a:gd name="connsiteX11" fmla="*/ 773918 w 2776239"/>
                <a:gd name="connsiteY11" fmla="*/ 197774 h 2065612"/>
                <a:gd name="connsiteX12" fmla="*/ 615080 w 2776239"/>
                <a:gd name="connsiteY12" fmla="*/ 277245 h 2065612"/>
                <a:gd name="connsiteX13" fmla="*/ 480419 w 2776239"/>
                <a:gd name="connsiteY13" fmla="*/ 342698 h 2065612"/>
                <a:gd name="connsiteX14" fmla="*/ 376430 w 2776239"/>
                <a:gd name="connsiteY14" fmla="*/ 404966 h 2065612"/>
                <a:gd name="connsiteX15" fmla="*/ 263779 w 2776239"/>
                <a:gd name="connsiteY15" fmla="*/ 487068 h 2065612"/>
                <a:gd name="connsiteX16" fmla="*/ 153902 w 2776239"/>
                <a:gd name="connsiteY16" fmla="*/ 569603 h 2065612"/>
                <a:gd name="connsiteX17" fmla="*/ 0 w 2776239"/>
                <a:gd name="connsiteY17" fmla="*/ 705298 h 2065612"/>
                <a:gd name="connsiteX18" fmla="*/ 138890 w 2776239"/>
                <a:gd name="connsiteY18" fmla="*/ 860328 h 2065612"/>
                <a:gd name="connsiteX19" fmla="*/ 215883 w 2776239"/>
                <a:gd name="connsiteY19" fmla="*/ 962723 h 2065612"/>
                <a:gd name="connsiteX20" fmla="*/ 299372 w 2776239"/>
                <a:gd name="connsiteY20" fmla="*/ 1085511 h 2065612"/>
                <a:gd name="connsiteX21" fmla="*/ 376692 w 2776239"/>
                <a:gd name="connsiteY21" fmla="*/ 1198982 h 2065612"/>
                <a:gd name="connsiteX22" fmla="*/ 454349 w 2776239"/>
                <a:gd name="connsiteY22" fmla="*/ 1356727 h 2065612"/>
                <a:gd name="connsiteX23" fmla="*/ 538385 w 2776239"/>
                <a:gd name="connsiteY23" fmla="*/ 1527610 h 2065612"/>
                <a:gd name="connsiteX24" fmla="*/ 579275 w 2776239"/>
                <a:gd name="connsiteY24" fmla="*/ 1647627 h 2065612"/>
                <a:gd name="connsiteX25" fmla="*/ 609309 w 2776239"/>
                <a:gd name="connsiteY25" fmla="*/ 1734128 h 2065612"/>
                <a:gd name="connsiteX26" fmla="*/ 639394 w 2776239"/>
                <a:gd name="connsiteY26" fmla="*/ 1821833 h 2065612"/>
                <a:gd name="connsiteX27" fmla="*/ 671246 w 2776239"/>
                <a:gd name="connsiteY27" fmla="*/ 1951883 h 2065612"/>
                <a:gd name="connsiteX28" fmla="*/ 682185 w 2776239"/>
                <a:gd name="connsiteY28" fmla="*/ 2065612 h 2065612"/>
                <a:gd name="connsiteX29" fmla="*/ 1101269 w 2776239"/>
                <a:gd name="connsiteY29" fmla="*/ 1963484 h 2065612"/>
                <a:gd name="connsiteX30" fmla="*/ 1314336 w 2776239"/>
                <a:gd name="connsiteY30" fmla="*/ 1879801 h 2065612"/>
                <a:gd name="connsiteX31" fmla="*/ 1494156 w 2776239"/>
                <a:gd name="connsiteY31" fmla="*/ 1788987 h 2065612"/>
                <a:gd name="connsiteX32" fmla="*/ 1636807 w 2776239"/>
                <a:gd name="connsiteY32" fmla="*/ 1700478 h 2065612"/>
                <a:gd name="connsiteX33" fmla="*/ 1750137 w 2776239"/>
                <a:gd name="connsiteY33" fmla="*/ 1619345 h 2065612"/>
                <a:gd name="connsiteX34" fmla="*/ 1886672 w 2776239"/>
                <a:gd name="connsiteY34" fmla="*/ 1515698 h 2065612"/>
                <a:gd name="connsiteX35" fmla="*/ 2028331 w 2776239"/>
                <a:gd name="connsiteY35" fmla="*/ 1392220 h 2065612"/>
                <a:gd name="connsiteX36" fmla="*/ 2154897 w 2776239"/>
                <a:gd name="connsiteY36" fmla="*/ 1263168 h 2065612"/>
                <a:gd name="connsiteX37" fmla="*/ 2280322 w 2776239"/>
                <a:gd name="connsiteY37" fmla="*/ 1115070 h 2065612"/>
                <a:gd name="connsiteX38" fmla="*/ 2385097 w 2776239"/>
                <a:gd name="connsiteY38" fmla="*/ 981720 h 2065612"/>
                <a:gd name="connsiteX39" fmla="*/ 2500846 w 2776239"/>
                <a:gd name="connsiteY39" fmla="*/ 806374 h 2065612"/>
                <a:gd name="connsiteX40" fmla="*/ 2571351 w 2776239"/>
                <a:gd name="connsiteY40" fmla="*/ 677064 h 2065612"/>
                <a:gd name="connsiteX41" fmla="*/ 2620614 w 2776239"/>
                <a:gd name="connsiteY41" fmla="*/ 569014 h 2065612"/>
                <a:gd name="connsiteX42" fmla="*/ 2672739 w 2776239"/>
                <a:gd name="connsiteY42" fmla="*/ 450779 h 2065612"/>
                <a:gd name="connsiteX43" fmla="*/ 2721935 w 2776239"/>
                <a:gd name="connsiteY43" fmla="*/ 320715 h 2065612"/>
                <a:gd name="connsiteX44" fmla="*/ 2776239 w 2776239"/>
                <a:gd name="connsiteY44" fmla="*/ 148904 h 2065612"/>
                <a:gd name="connsiteX0" fmla="*/ 2776239 w 2776239"/>
                <a:gd name="connsiteY0" fmla="*/ 148904 h 2065612"/>
                <a:gd name="connsiteX1" fmla="*/ 2597223 w 2776239"/>
                <a:gd name="connsiteY1" fmla="*/ 94397 h 2065612"/>
                <a:gd name="connsiteX2" fmla="*/ 2442247 w 2776239"/>
                <a:gd name="connsiteY2" fmla="*/ 73670 h 2065612"/>
                <a:gd name="connsiteX3" fmla="*/ 2235079 w 2776239"/>
                <a:gd name="connsiteY3" fmla="*/ 50651 h 2065612"/>
                <a:gd name="connsiteX4" fmla="*/ 2032672 w 2776239"/>
                <a:gd name="connsiteY4" fmla="*/ 44301 h 2065612"/>
                <a:gd name="connsiteX5" fmla="*/ 1810422 w 2776239"/>
                <a:gd name="connsiteY5" fmla="*/ 52239 h 2065612"/>
                <a:gd name="connsiteX6" fmla="*/ 1646842 w 2776239"/>
                <a:gd name="connsiteY6" fmla="*/ 77056 h 2065612"/>
                <a:gd name="connsiteX7" fmla="*/ 1469067 w 2776239"/>
                <a:gd name="connsiteY7" fmla="*/ 1963 h 2065612"/>
                <a:gd name="connsiteX8" fmla="*/ 1293596 w 2776239"/>
                <a:gd name="connsiteY8" fmla="*/ 30642 h 2065612"/>
                <a:gd name="connsiteX9" fmla="*/ 1071935 w 2776239"/>
                <a:gd name="connsiteY9" fmla="*/ 94045 h 2065612"/>
                <a:gd name="connsiteX10" fmla="*/ 927201 w 2776239"/>
                <a:gd name="connsiteY10" fmla="*/ 133937 h 2065612"/>
                <a:gd name="connsiteX11" fmla="*/ 773918 w 2776239"/>
                <a:gd name="connsiteY11" fmla="*/ 197774 h 2065612"/>
                <a:gd name="connsiteX12" fmla="*/ 615080 w 2776239"/>
                <a:gd name="connsiteY12" fmla="*/ 277245 h 2065612"/>
                <a:gd name="connsiteX13" fmla="*/ 480419 w 2776239"/>
                <a:gd name="connsiteY13" fmla="*/ 342698 h 2065612"/>
                <a:gd name="connsiteX14" fmla="*/ 376430 w 2776239"/>
                <a:gd name="connsiteY14" fmla="*/ 404966 h 2065612"/>
                <a:gd name="connsiteX15" fmla="*/ 263779 w 2776239"/>
                <a:gd name="connsiteY15" fmla="*/ 487068 h 2065612"/>
                <a:gd name="connsiteX16" fmla="*/ 153902 w 2776239"/>
                <a:gd name="connsiteY16" fmla="*/ 569603 h 2065612"/>
                <a:gd name="connsiteX17" fmla="*/ 0 w 2776239"/>
                <a:gd name="connsiteY17" fmla="*/ 705298 h 2065612"/>
                <a:gd name="connsiteX18" fmla="*/ 138890 w 2776239"/>
                <a:gd name="connsiteY18" fmla="*/ 860328 h 2065612"/>
                <a:gd name="connsiteX19" fmla="*/ 215883 w 2776239"/>
                <a:gd name="connsiteY19" fmla="*/ 962723 h 2065612"/>
                <a:gd name="connsiteX20" fmla="*/ 299372 w 2776239"/>
                <a:gd name="connsiteY20" fmla="*/ 1085511 h 2065612"/>
                <a:gd name="connsiteX21" fmla="*/ 376692 w 2776239"/>
                <a:gd name="connsiteY21" fmla="*/ 1198982 h 2065612"/>
                <a:gd name="connsiteX22" fmla="*/ 454349 w 2776239"/>
                <a:gd name="connsiteY22" fmla="*/ 1356727 h 2065612"/>
                <a:gd name="connsiteX23" fmla="*/ 538385 w 2776239"/>
                <a:gd name="connsiteY23" fmla="*/ 1527610 h 2065612"/>
                <a:gd name="connsiteX24" fmla="*/ 579275 w 2776239"/>
                <a:gd name="connsiteY24" fmla="*/ 1647627 h 2065612"/>
                <a:gd name="connsiteX25" fmla="*/ 609309 w 2776239"/>
                <a:gd name="connsiteY25" fmla="*/ 1734128 h 2065612"/>
                <a:gd name="connsiteX26" fmla="*/ 639394 w 2776239"/>
                <a:gd name="connsiteY26" fmla="*/ 1821833 h 2065612"/>
                <a:gd name="connsiteX27" fmla="*/ 671246 w 2776239"/>
                <a:gd name="connsiteY27" fmla="*/ 1951883 h 2065612"/>
                <a:gd name="connsiteX28" fmla="*/ 682185 w 2776239"/>
                <a:gd name="connsiteY28" fmla="*/ 2065612 h 2065612"/>
                <a:gd name="connsiteX29" fmla="*/ 1101269 w 2776239"/>
                <a:gd name="connsiteY29" fmla="*/ 1963484 h 2065612"/>
                <a:gd name="connsiteX30" fmla="*/ 1314336 w 2776239"/>
                <a:gd name="connsiteY30" fmla="*/ 1879801 h 2065612"/>
                <a:gd name="connsiteX31" fmla="*/ 1494156 w 2776239"/>
                <a:gd name="connsiteY31" fmla="*/ 1788987 h 2065612"/>
                <a:gd name="connsiteX32" fmla="*/ 1636807 w 2776239"/>
                <a:gd name="connsiteY32" fmla="*/ 1700478 h 2065612"/>
                <a:gd name="connsiteX33" fmla="*/ 1750137 w 2776239"/>
                <a:gd name="connsiteY33" fmla="*/ 1619345 h 2065612"/>
                <a:gd name="connsiteX34" fmla="*/ 1886672 w 2776239"/>
                <a:gd name="connsiteY34" fmla="*/ 1515698 h 2065612"/>
                <a:gd name="connsiteX35" fmla="*/ 2028331 w 2776239"/>
                <a:gd name="connsiteY35" fmla="*/ 1392220 h 2065612"/>
                <a:gd name="connsiteX36" fmla="*/ 2154897 w 2776239"/>
                <a:gd name="connsiteY36" fmla="*/ 1263168 h 2065612"/>
                <a:gd name="connsiteX37" fmla="*/ 2280322 w 2776239"/>
                <a:gd name="connsiteY37" fmla="*/ 1115070 h 2065612"/>
                <a:gd name="connsiteX38" fmla="*/ 2385097 w 2776239"/>
                <a:gd name="connsiteY38" fmla="*/ 981720 h 2065612"/>
                <a:gd name="connsiteX39" fmla="*/ 2500846 w 2776239"/>
                <a:gd name="connsiteY39" fmla="*/ 806374 h 2065612"/>
                <a:gd name="connsiteX40" fmla="*/ 2571351 w 2776239"/>
                <a:gd name="connsiteY40" fmla="*/ 677064 h 2065612"/>
                <a:gd name="connsiteX41" fmla="*/ 2620614 w 2776239"/>
                <a:gd name="connsiteY41" fmla="*/ 569014 h 2065612"/>
                <a:gd name="connsiteX42" fmla="*/ 2672739 w 2776239"/>
                <a:gd name="connsiteY42" fmla="*/ 450779 h 2065612"/>
                <a:gd name="connsiteX43" fmla="*/ 2721935 w 2776239"/>
                <a:gd name="connsiteY43" fmla="*/ 320715 h 2065612"/>
                <a:gd name="connsiteX44" fmla="*/ 2776239 w 2776239"/>
                <a:gd name="connsiteY44" fmla="*/ 148904 h 2065612"/>
                <a:gd name="connsiteX0" fmla="*/ 2776239 w 2776239"/>
                <a:gd name="connsiteY0" fmla="*/ 166725 h 2083433"/>
                <a:gd name="connsiteX1" fmla="*/ 2597223 w 2776239"/>
                <a:gd name="connsiteY1" fmla="*/ 112218 h 2083433"/>
                <a:gd name="connsiteX2" fmla="*/ 2442247 w 2776239"/>
                <a:gd name="connsiteY2" fmla="*/ 91491 h 2083433"/>
                <a:gd name="connsiteX3" fmla="*/ 2235079 w 2776239"/>
                <a:gd name="connsiteY3" fmla="*/ 68472 h 2083433"/>
                <a:gd name="connsiteX4" fmla="*/ 2032672 w 2776239"/>
                <a:gd name="connsiteY4" fmla="*/ 62122 h 2083433"/>
                <a:gd name="connsiteX5" fmla="*/ 1810422 w 2776239"/>
                <a:gd name="connsiteY5" fmla="*/ 70060 h 2083433"/>
                <a:gd name="connsiteX6" fmla="*/ 1675069 w 2776239"/>
                <a:gd name="connsiteY6" fmla="*/ 3130 h 2083433"/>
                <a:gd name="connsiteX7" fmla="*/ 1469067 w 2776239"/>
                <a:gd name="connsiteY7" fmla="*/ 19784 h 2083433"/>
                <a:gd name="connsiteX8" fmla="*/ 1293596 w 2776239"/>
                <a:gd name="connsiteY8" fmla="*/ 48463 h 2083433"/>
                <a:gd name="connsiteX9" fmla="*/ 1071935 w 2776239"/>
                <a:gd name="connsiteY9" fmla="*/ 111866 h 2083433"/>
                <a:gd name="connsiteX10" fmla="*/ 927201 w 2776239"/>
                <a:gd name="connsiteY10" fmla="*/ 151758 h 2083433"/>
                <a:gd name="connsiteX11" fmla="*/ 773918 w 2776239"/>
                <a:gd name="connsiteY11" fmla="*/ 215595 h 2083433"/>
                <a:gd name="connsiteX12" fmla="*/ 615080 w 2776239"/>
                <a:gd name="connsiteY12" fmla="*/ 295066 h 2083433"/>
                <a:gd name="connsiteX13" fmla="*/ 480419 w 2776239"/>
                <a:gd name="connsiteY13" fmla="*/ 360519 h 2083433"/>
                <a:gd name="connsiteX14" fmla="*/ 376430 w 2776239"/>
                <a:gd name="connsiteY14" fmla="*/ 422787 h 2083433"/>
                <a:gd name="connsiteX15" fmla="*/ 263779 w 2776239"/>
                <a:gd name="connsiteY15" fmla="*/ 504889 h 2083433"/>
                <a:gd name="connsiteX16" fmla="*/ 153902 w 2776239"/>
                <a:gd name="connsiteY16" fmla="*/ 587424 h 2083433"/>
                <a:gd name="connsiteX17" fmla="*/ 0 w 2776239"/>
                <a:gd name="connsiteY17" fmla="*/ 723119 h 2083433"/>
                <a:gd name="connsiteX18" fmla="*/ 138890 w 2776239"/>
                <a:gd name="connsiteY18" fmla="*/ 878149 h 2083433"/>
                <a:gd name="connsiteX19" fmla="*/ 215883 w 2776239"/>
                <a:gd name="connsiteY19" fmla="*/ 980544 h 2083433"/>
                <a:gd name="connsiteX20" fmla="*/ 299372 w 2776239"/>
                <a:gd name="connsiteY20" fmla="*/ 1103332 h 2083433"/>
                <a:gd name="connsiteX21" fmla="*/ 376692 w 2776239"/>
                <a:gd name="connsiteY21" fmla="*/ 1216803 h 2083433"/>
                <a:gd name="connsiteX22" fmla="*/ 454349 w 2776239"/>
                <a:gd name="connsiteY22" fmla="*/ 1374548 h 2083433"/>
                <a:gd name="connsiteX23" fmla="*/ 538385 w 2776239"/>
                <a:gd name="connsiteY23" fmla="*/ 1545431 h 2083433"/>
                <a:gd name="connsiteX24" fmla="*/ 579275 w 2776239"/>
                <a:gd name="connsiteY24" fmla="*/ 1665448 h 2083433"/>
                <a:gd name="connsiteX25" fmla="*/ 609309 w 2776239"/>
                <a:gd name="connsiteY25" fmla="*/ 1751949 h 2083433"/>
                <a:gd name="connsiteX26" fmla="*/ 639394 w 2776239"/>
                <a:gd name="connsiteY26" fmla="*/ 1839654 h 2083433"/>
                <a:gd name="connsiteX27" fmla="*/ 671246 w 2776239"/>
                <a:gd name="connsiteY27" fmla="*/ 1969704 h 2083433"/>
                <a:gd name="connsiteX28" fmla="*/ 682185 w 2776239"/>
                <a:gd name="connsiteY28" fmla="*/ 2083433 h 2083433"/>
                <a:gd name="connsiteX29" fmla="*/ 1101269 w 2776239"/>
                <a:gd name="connsiteY29" fmla="*/ 1981305 h 2083433"/>
                <a:gd name="connsiteX30" fmla="*/ 1314336 w 2776239"/>
                <a:gd name="connsiteY30" fmla="*/ 1897622 h 2083433"/>
                <a:gd name="connsiteX31" fmla="*/ 1494156 w 2776239"/>
                <a:gd name="connsiteY31" fmla="*/ 1806808 h 2083433"/>
                <a:gd name="connsiteX32" fmla="*/ 1636807 w 2776239"/>
                <a:gd name="connsiteY32" fmla="*/ 1718299 h 2083433"/>
                <a:gd name="connsiteX33" fmla="*/ 1750137 w 2776239"/>
                <a:gd name="connsiteY33" fmla="*/ 1637166 h 2083433"/>
                <a:gd name="connsiteX34" fmla="*/ 1886672 w 2776239"/>
                <a:gd name="connsiteY34" fmla="*/ 1533519 h 2083433"/>
                <a:gd name="connsiteX35" fmla="*/ 2028331 w 2776239"/>
                <a:gd name="connsiteY35" fmla="*/ 1410041 h 2083433"/>
                <a:gd name="connsiteX36" fmla="*/ 2154897 w 2776239"/>
                <a:gd name="connsiteY36" fmla="*/ 1280989 h 2083433"/>
                <a:gd name="connsiteX37" fmla="*/ 2280322 w 2776239"/>
                <a:gd name="connsiteY37" fmla="*/ 1132891 h 2083433"/>
                <a:gd name="connsiteX38" fmla="*/ 2385097 w 2776239"/>
                <a:gd name="connsiteY38" fmla="*/ 999541 h 2083433"/>
                <a:gd name="connsiteX39" fmla="*/ 2500846 w 2776239"/>
                <a:gd name="connsiteY39" fmla="*/ 824195 h 2083433"/>
                <a:gd name="connsiteX40" fmla="*/ 2571351 w 2776239"/>
                <a:gd name="connsiteY40" fmla="*/ 694885 h 2083433"/>
                <a:gd name="connsiteX41" fmla="*/ 2620614 w 2776239"/>
                <a:gd name="connsiteY41" fmla="*/ 586835 h 2083433"/>
                <a:gd name="connsiteX42" fmla="*/ 2672739 w 2776239"/>
                <a:gd name="connsiteY42" fmla="*/ 468600 h 2083433"/>
                <a:gd name="connsiteX43" fmla="*/ 2721935 w 2776239"/>
                <a:gd name="connsiteY43" fmla="*/ 338536 h 2083433"/>
                <a:gd name="connsiteX44" fmla="*/ 2776239 w 2776239"/>
                <a:gd name="connsiteY44" fmla="*/ 166725 h 2083433"/>
                <a:gd name="connsiteX0" fmla="*/ 2776239 w 2776239"/>
                <a:gd name="connsiteY0" fmla="*/ 163802 h 2080510"/>
                <a:gd name="connsiteX1" fmla="*/ 2597223 w 2776239"/>
                <a:gd name="connsiteY1" fmla="*/ 109295 h 2080510"/>
                <a:gd name="connsiteX2" fmla="*/ 2442247 w 2776239"/>
                <a:gd name="connsiteY2" fmla="*/ 88568 h 2080510"/>
                <a:gd name="connsiteX3" fmla="*/ 2235079 w 2776239"/>
                <a:gd name="connsiteY3" fmla="*/ 65549 h 2080510"/>
                <a:gd name="connsiteX4" fmla="*/ 2032672 w 2776239"/>
                <a:gd name="connsiteY4" fmla="*/ 59199 h 2080510"/>
                <a:gd name="connsiteX5" fmla="*/ 1864378 w 2776239"/>
                <a:gd name="connsiteY5" fmla="*/ 5061 h 2080510"/>
                <a:gd name="connsiteX6" fmla="*/ 1675069 w 2776239"/>
                <a:gd name="connsiteY6" fmla="*/ 207 h 2080510"/>
                <a:gd name="connsiteX7" fmla="*/ 1469067 w 2776239"/>
                <a:gd name="connsiteY7" fmla="*/ 16861 h 2080510"/>
                <a:gd name="connsiteX8" fmla="*/ 1293596 w 2776239"/>
                <a:gd name="connsiteY8" fmla="*/ 45540 h 2080510"/>
                <a:gd name="connsiteX9" fmla="*/ 1071935 w 2776239"/>
                <a:gd name="connsiteY9" fmla="*/ 108943 h 2080510"/>
                <a:gd name="connsiteX10" fmla="*/ 927201 w 2776239"/>
                <a:gd name="connsiteY10" fmla="*/ 148835 h 2080510"/>
                <a:gd name="connsiteX11" fmla="*/ 773918 w 2776239"/>
                <a:gd name="connsiteY11" fmla="*/ 212672 h 2080510"/>
                <a:gd name="connsiteX12" fmla="*/ 615080 w 2776239"/>
                <a:gd name="connsiteY12" fmla="*/ 292143 h 2080510"/>
                <a:gd name="connsiteX13" fmla="*/ 480419 w 2776239"/>
                <a:gd name="connsiteY13" fmla="*/ 357596 h 2080510"/>
                <a:gd name="connsiteX14" fmla="*/ 376430 w 2776239"/>
                <a:gd name="connsiteY14" fmla="*/ 419864 h 2080510"/>
                <a:gd name="connsiteX15" fmla="*/ 263779 w 2776239"/>
                <a:gd name="connsiteY15" fmla="*/ 501966 h 2080510"/>
                <a:gd name="connsiteX16" fmla="*/ 153902 w 2776239"/>
                <a:gd name="connsiteY16" fmla="*/ 584501 h 2080510"/>
                <a:gd name="connsiteX17" fmla="*/ 0 w 2776239"/>
                <a:gd name="connsiteY17" fmla="*/ 720196 h 2080510"/>
                <a:gd name="connsiteX18" fmla="*/ 138890 w 2776239"/>
                <a:gd name="connsiteY18" fmla="*/ 875226 h 2080510"/>
                <a:gd name="connsiteX19" fmla="*/ 215883 w 2776239"/>
                <a:gd name="connsiteY19" fmla="*/ 977621 h 2080510"/>
                <a:gd name="connsiteX20" fmla="*/ 299372 w 2776239"/>
                <a:gd name="connsiteY20" fmla="*/ 1100409 h 2080510"/>
                <a:gd name="connsiteX21" fmla="*/ 376692 w 2776239"/>
                <a:gd name="connsiteY21" fmla="*/ 1213880 h 2080510"/>
                <a:gd name="connsiteX22" fmla="*/ 454349 w 2776239"/>
                <a:gd name="connsiteY22" fmla="*/ 1371625 h 2080510"/>
                <a:gd name="connsiteX23" fmla="*/ 538385 w 2776239"/>
                <a:gd name="connsiteY23" fmla="*/ 1542508 h 2080510"/>
                <a:gd name="connsiteX24" fmla="*/ 579275 w 2776239"/>
                <a:gd name="connsiteY24" fmla="*/ 1662525 h 2080510"/>
                <a:gd name="connsiteX25" fmla="*/ 609309 w 2776239"/>
                <a:gd name="connsiteY25" fmla="*/ 1749026 h 2080510"/>
                <a:gd name="connsiteX26" fmla="*/ 639394 w 2776239"/>
                <a:gd name="connsiteY26" fmla="*/ 1836731 h 2080510"/>
                <a:gd name="connsiteX27" fmla="*/ 671246 w 2776239"/>
                <a:gd name="connsiteY27" fmla="*/ 1966781 h 2080510"/>
                <a:gd name="connsiteX28" fmla="*/ 682185 w 2776239"/>
                <a:gd name="connsiteY28" fmla="*/ 2080510 h 2080510"/>
                <a:gd name="connsiteX29" fmla="*/ 1101269 w 2776239"/>
                <a:gd name="connsiteY29" fmla="*/ 1978382 h 2080510"/>
                <a:gd name="connsiteX30" fmla="*/ 1314336 w 2776239"/>
                <a:gd name="connsiteY30" fmla="*/ 1894699 h 2080510"/>
                <a:gd name="connsiteX31" fmla="*/ 1494156 w 2776239"/>
                <a:gd name="connsiteY31" fmla="*/ 1803885 h 2080510"/>
                <a:gd name="connsiteX32" fmla="*/ 1636807 w 2776239"/>
                <a:gd name="connsiteY32" fmla="*/ 1715376 h 2080510"/>
                <a:gd name="connsiteX33" fmla="*/ 1750137 w 2776239"/>
                <a:gd name="connsiteY33" fmla="*/ 1634243 h 2080510"/>
                <a:gd name="connsiteX34" fmla="*/ 1886672 w 2776239"/>
                <a:gd name="connsiteY34" fmla="*/ 1530596 h 2080510"/>
                <a:gd name="connsiteX35" fmla="*/ 2028331 w 2776239"/>
                <a:gd name="connsiteY35" fmla="*/ 1407118 h 2080510"/>
                <a:gd name="connsiteX36" fmla="*/ 2154897 w 2776239"/>
                <a:gd name="connsiteY36" fmla="*/ 1278066 h 2080510"/>
                <a:gd name="connsiteX37" fmla="*/ 2280322 w 2776239"/>
                <a:gd name="connsiteY37" fmla="*/ 1129968 h 2080510"/>
                <a:gd name="connsiteX38" fmla="*/ 2385097 w 2776239"/>
                <a:gd name="connsiteY38" fmla="*/ 996618 h 2080510"/>
                <a:gd name="connsiteX39" fmla="*/ 2500846 w 2776239"/>
                <a:gd name="connsiteY39" fmla="*/ 821272 h 2080510"/>
                <a:gd name="connsiteX40" fmla="*/ 2571351 w 2776239"/>
                <a:gd name="connsiteY40" fmla="*/ 691962 h 2080510"/>
                <a:gd name="connsiteX41" fmla="*/ 2620614 w 2776239"/>
                <a:gd name="connsiteY41" fmla="*/ 583912 h 2080510"/>
                <a:gd name="connsiteX42" fmla="*/ 2672739 w 2776239"/>
                <a:gd name="connsiteY42" fmla="*/ 465677 h 2080510"/>
                <a:gd name="connsiteX43" fmla="*/ 2721935 w 2776239"/>
                <a:gd name="connsiteY43" fmla="*/ 335613 h 2080510"/>
                <a:gd name="connsiteX44" fmla="*/ 2776239 w 2776239"/>
                <a:gd name="connsiteY44" fmla="*/ 163802 h 2080510"/>
                <a:gd name="connsiteX0" fmla="*/ 2776239 w 2776239"/>
                <a:gd name="connsiteY0" fmla="*/ 163802 h 2080510"/>
                <a:gd name="connsiteX1" fmla="*/ 2597223 w 2776239"/>
                <a:gd name="connsiteY1" fmla="*/ 109295 h 2080510"/>
                <a:gd name="connsiteX2" fmla="*/ 2442247 w 2776239"/>
                <a:gd name="connsiteY2" fmla="*/ 88568 h 2080510"/>
                <a:gd name="connsiteX3" fmla="*/ 2235079 w 2776239"/>
                <a:gd name="connsiteY3" fmla="*/ 65549 h 2080510"/>
                <a:gd name="connsiteX4" fmla="*/ 2030517 w 2776239"/>
                <a:gd name="connsiteY4" fmla="*/ 54951 h 2080510"/>
                <a:gd name="connsiteX5" fmla="*/ 1864378 w 2776239"/>
                <a:gd name="connsiteY5" fmla="*/ 5061 h 2080510"/>
                <a:gd name="connsiteX6" fmla="*/ 1675069 w 2776239"/>
                <a:gd name="connsiteY6" fmla="*/ 207 h 2080510"/>
                <a:gd name="connsiteX7" fmla="*/ 1469067 w 2776239"/>
                <a:gd name="connsiteY7" fmla="*/ 16861 h 2080510"/>
                <a:gd name="connsiteX8" fmla="*/ 1293596 w 2776239"/>
                <a:gd name="connsiteY8" fmla="*/ 45540 h 2080510"/>
                <a:gd name="connsiteX9" fmla="*/ 1071935 w 2776239"/>
                <a:gd name="connsiteY9" fmla="*/ 108943 h 2080510"/>
                <a:gd name="connsiteX10" fmla="*/ 927201 w 2776239"/>
                <a:gd name="connsiteY10" fmla="*/ 148835 h 2080510"/>
                <a:gd name="connsiteX11" fmla="*/ 773918 w 2776239"/>
                <a:gd name="connsiteY11" fmla="*/ 212672 h 2080510"/>
                <a:gd name="connsiteX12" fmla="*/ 615080 w 2776239"/>
                <a:gd name="connsiteY12" fmla="*/ 292143 h 2080510"/>
                <a:gd name="connsiteX13" fmla="*/ 480419 w 2776239"/>
                <a:gd name="connsiteY13" fmla="*/ 357596 h 2080510"/>
                <a:gd name="connsiteX14" fmla="*/ 376430 w 2776239"/>
                <a:gd name="connsiteY14" fmla="*/ 419864 h 2080510"/>
                <a:gd name="connsiteX15" fmla="*/ 263779 w 2776239"/>
                <a:gd name="connsiteY15" fmla="*/ 501966 h 2080510"/>
                <a:gd name="connsiteX16" fmla="*/ 153902 w 2776239"/>
                <a:gd name="connsiteY16" fmla="*/ 584501 h 2080510"/>
                <a:gd name="connsiteX17" fmla="*/ 0 w 2776239"/>
                <a:gd name="connsiteY17" fmla="*/ 720196 h 2080510"/>
                <a:gd name="connsiteX18" fmla="*/ 138890 w 2776239"/>
                <a:gd name="connsiteY18" fmla="*/ 875226 h 2080510"/>
                <a:gd name="connsiteX19" fmla="*/ 215883 w 2776239"/>
                <a:gd name="connsiteY19" fmla="*/ 977621 h 2080510"/>
                <a:gd name="connsiteX20" fmla="*/ 299372 w 2776239"/>
                <a:gd name="connsiteY20" fmla="*/ 1100409 h 2080510"/>
                <a:gd name="connsiteX21" fmla="*/ 376692 w 2776239"/>
                <a:gd name="connsiteY21" fmla="*/ 1213880 h 2080510"/>
                <a:gd name="connsiteX22" fmla="*/ 454349 w 2776239"/>
                <a:gd name="connsiteY22" fmla="*/ 1371625 h 2080510"/>
                <a:gd name="connsiteX23" fmla="*/ 538385 w 2776239"/>
                <a:gd name="connsiteY23" fmla="*/ 1542508 h 2080510"/>
                <a:gd name="connsiteX24" fmla="*/ 579275 w 2776239"/>
                <a:gd name="connsiteY24" fmla="*/ 1662525 h 2080510"/>
                <a:gd name="connsiteX25" fmla="*/ 609309 w 2776239"/>
                <a:gd name="connsiteY25" fmla="*/ 1749026 h 2080510"/>
                <a:gd name="connsiteX26" fmla="*/ 639394 w 2776239"/>
                <a:gd name="connsiteY26" fmla="*/ 1836731 h 2080510"/>
                <a:gd name="connsiteX27" fmla="*/ 671246 w 2776239"/>
                <a:gd name="connsiteY27" fmla="*/ 1966781 h 2080510"/>
                <a:gd name="connsiteX28" fmla="*/ 682185 w 2776239"/>
                <a:gd name="connsiteY28" fmla="*/ 2080510 h 2080510"/>
                <a:gd name="connsiteX29" fmla="*/ 1101269 w 2776239"/>
                <a:gd name="connsiteY29" fmla="*/ 1978382 h 2080510"/>
                <a:gd name="connsiteX30" fmla="*/ 1314336 w 2776239"/>
                <a:gd name="connsiteY30" fmla="*/ 1894699 h 2080510"/>
                <a:gd name="connsiteX31" fmla="*/ 1494156 w 2776239"/>
                <a:gd name="connsiteY31" fmla="*/ 1803885 h 2080510"/>
                <a:gd name="connsiteX32" fmla="*/ 1636807 w 2776239"/>
                <a:gd name="connsiteY32" fmla="*/ 1715376 h 2080510"/>
                <a:gd name="connsiteX33" fmla="*/ 1750137 w 2776239"/>
                <a:gd name="connsiteY33" fmla="*/ 1634243 h 2080510"/>
                <a:gd name="connsiteX34" fmla="*/ 1886672 w 2776239"/>
                <a:gd name="connsiteY34" fmla="*/ 1530596 h 2080510"/>
                <a:gd name="connsiteX35" fmla="*/ 2028331 w 2776239"/>
                <a:gd name="connsiteY35" fmla="*/ 1407118 h 2080510"/>
                <a:gd name="connsiteX36" fmla="*/ 2154897 w 2776239"/>
                <a:gd name="connsiteY36" fmla="*/ 1278066 h 2080510"/>
                <a:gd name="connsiteX37" fmla="*/ 2280322 w 2776239"/>
                <a:gd name="connsiteY37" fmla="*/ 1129968 h 2080510"/>
                <a:gd name="connsiteX38" fmla="*/ 2385097 w 2776239"/>
                <a:gd name="connsiteY38" fmla="*/ 996618 h 2080510"/>
                <a:gd name="connsiteX39" fmla="*/ 2500846 w 2776239"/>
                <a:gd name="connsiteY39" fmla="*/ 821272 h 2080510"/>
                <a:gd name="connsiteX40" fmla="*/ 2571351 w 2776239"/>
                <a:gd name="connsiteY40" fmla="*/ 691962 h 2080510"/>
                <a:gd name="connsiteX41" fmla="*/ 2620614 w 2776239"/>
                <a:gd name="connsiteY41" fmla="*/ 583912 h 2080510"/>
                <a:gd name="connsiteX42" fmla="*/ 2672739 w 2776239"/>
                <a:gd name="connsiteY42" fmla="*/ 465677 h 2080510"/>
                <a:gd name="connsiteX43" fmla="*/ 2721935 w 2776239"/>
                <a:gd name="connsiteY43" fmla="*/ 335613 h 2080510"/>
                <a:gd name="connsiteX44" fmla="*/ 2776239 w 2776239"/>
                <a:gd name="connsiteY44" fmla="*/ 163802 h 2080510"/>
                <a:gd name="connsiteX0" fmla="*/ 2776239 w 2776239"/>
                <a:gd name="connsiteY0" fmla="*/ 163802 h 2080510"/>
                <a:gd name="connsiteX1" fmla="*/ 2597223 w 2776239"/>
                <a:gd name="connsiteY1" fmla="*/ 109295 h 2080510"/>
                <a:gd name="connsiteX2" fmla="*/ 2430368 w 2776239"/>
                <a:gd name="connsiteY2" fmla="*/ 59883 h 2080510"/>
                <a:gd name="connsiteX3" fmla="*/ 2235079 w 2776239"/>
                <a:gd name="connsiteY3" fmla="*/ 65549 h 2080510"/>
                <a:gd name="connsiteX4" fmla="*/ 2030517 w 2776239"/>
                <a:gd name="connsiteY4" fmla="*/ 54951 h 2080510"/>
                <a:gd name="connsiteX5" fmla="*/ 1864378 w 2776239"/>
                <a:gd name="connsiteY5" fmla="*/ 5061 h 2080510"/>
                <a:gd name="connsiteX6" fmla="*/ 1675069 w 2776239"/>
                <a:gd name="connsiteY6" fmla="*/ 207 h 2080510"/>
                <a:gd name="connsiteX7" fmla="*/ 1469067 w 2776239"/>
                <a:gd name="connsiteY7" fmla="*/ 16861 h 2080510"/>
                <a:gd name="connsiteX8" fmla="*/ 1293596 w 2776239"/>
                <a:gd name="connsiteY8" fmla="*/ 45540 h 2080510"/>
                <a:gd name="connsiteX9" fmla="*/ 1071935 w 2776239"/>
                <a:gd name="connsiteY9" fmla="*/ 108943 h 2080510"/>
                <a:gd name="connsiteX10" fmla="*/ 927201 w 2776239"/>
                <a:gd name="connsiteY10" fmla="*/ 148835 h 2080510"/>
                <a:gd name="connsiteX11" fmla="*/ 773918 w 2776239"/>
                <a:gd name="connsiteY11" fmla="*/ 212672 h 2080510"/>
                <a:gd name="connsiteX12" fmla="*/ 615080 w 2776239"/>
                <a:gd name="connsiteY12" fmla="*/ 292143 h 2080510"/>
                <a:gd name="connsiteX13" fmla="*/ 480419 w 2776239"/>
                <a:gd name="connsiteY13" fmla="*/ 357596 h 2080510"/>
                <a:gd name="connsiteX14" fmla="*/ 376430 w 2776239"/>
                <a:gd name="connsiteY14" fmla="*/ 419864 h 2080510"/>
                <a:gd name="connsiteX15" fmla="*/ 263779 w 2776239"/>
                <a:gd name="connsiteY15" fmla="*/ 501966 h 2080510"/>
                <a:gd name="connsiteX16" fmla="*/ 153902 w 2776239"/>
                <a:gd name="connsiteY16" fmla="*/ 584501 h 2080510"/>
                <a:gd name="connsiteX17" fmla="*/ 0 w 2776239"/>
                <a:gd name="connsiteY17" fmla="*/ 720196 h 2080510"/>
                <a:gd name="connsiteX18" fmla="*/ 138890 w 2776239"/>
                <a:gd name="connsiteY18" fmla="*/ 875226 h 2080510"/>
                <a:gd name="connsiteX19" fmla="*/ 215883 w 2776239"/>
                <a:gd name="connsiteY19" fmla="*/ 977621 h 2080510"/>
                <a:gd name="connsiteX20" fmla="*/ 299372 w 2776239"/>
                <a:gd name="connsiteY20" fmla="*/ 1100409 h 2080510"/>
                <a:gd name="connsiteX21" fmla="*/ 376692 w 2776239"/>
                <a:gd name="connsiteY21" fmla="*/ 1213880 h 2080510"/>
                <a:gd name="connsiteX22" fmla="*/ 454349 w 2776239"/>
                <a:gd name="connsiteY22" fmla="*/ 1371625 h 2080510"/>
                <a:gd name="connsiteX23" fmla="*/ 538385 w 2776239"/>
                <a:gd name="connsiteY23" fmla="*/ 1542508 h 2080510"/>
                <a:gd name="connsiteX24" fmla="*/ 579275 w 2776239"/>
                <a:gd name="connsiteY24" fmla="*/ 1662525 h 2080510"/>
                <a:gd name="connsiteX25" fmla="*/ 609309 w 2776239"/>
                <a:gd name="connsiteY25" fmla="*/ 1749026 h 2080510"/>
                <a:gd name="connsiteX26" fmla="*/ 639394 w 2776239"/>
                <a:gd name="connsiteY26" fmla="*/ 1836731 h 2080510"/>
                <a:gd name="connsiteX27" fmla="*/ 671246 w 2776239"/>
                <a:gd name="connsiteY27" fmla="*/ 1966781 h 2080510"/>
                <a:gd name="connsiteX28" fmla="*/ 682185 w 2776239"/>
                <a:gd name="connsiteY28" fmla="*/ 2080510 h 2080510"/>
                <a:gd name="connsiteX29" fmla="*/ 1101269 w 2776239"/>
                <a:gd name="connsiteY29" fmla="*/ 1978382 h 2080510"/>
                <a:gd name="connsiteX30" fmla="*/ 1314336 w 2776239"/>
                <a:gd name="connsiteY30" fmla="*/ 1894699 h 2080510"/>
                <a:gd name="connsiteX31" fmla="*/ 1494156 w 2776239"/>
                <a:gd name="connsiteY31" fmla="*/ 1803885 h 2080510"/>
                <a:gd name="connsiteX32" fmla="*/ 1636807 w 2776239"/>
                <a:gd name="connsiteY32" fmla="*/ 1715376 h 2080510"/>
                <a:gd name="connsiteX33" fmla="*/ 1750137 w 2776239"/>
                <a:gd name="connsiteY33" fmla="*/ 1634243 h 2080510"/>
                <a:gd name="connsiteX34" fmla="*/ 1886672 w 2776239"/>
                <a:gd name="connsiteY34" fmla="*/ 1530596 h 2080510"/>
                <a:gd name="connsiteX35" fmla="*/ 2028331 w 2776239"/>
                <a:gd name="connsiteY35" fmla="*/ 1407118 h 2080510"/>
                <a:gd name="connsiteX36" fmla="*/ 2154897 w 2776239"/>
                <a:gd name="connsiteY36" fmla="*/ 1278066 h 2080510"/>
                <a:gd name="connsiteX37" fmla="*/ 2280322 w 2776239"/>
                <a:gd name="connsiteY37" fmla="*/ 1129968 h 2080510"/>
                <a:gd name="connsiteX38" fmla="*/ 2385097 w 2776239"/>
                <a:gd name="connsiteY38" fmla="*/ 996618 h 2080510"/>
                <a:gd name="connsiteX39" fmla="*/ 2500846 w 2776239"/>
                <a:gd name="connsiteY39" fmla="*/ 821272 h 2080510"/>
                <a:gd name="connsiteX40" fmla="*/ 2571351 w 2776239"/>
                <a:gd name="connsiteY40" fmla="*/ 691962 h 2080510"/>
                <a:gd name="connsiteX41" fmla="*/ 2620614 w 2776239"/>
                <a:gd name="connsiteY41" fmla="*/ 583912 h 2080510"/>
                <a:gd name="connsiteX42" fmla="*/ 2672739 w 2776239"/>
                <a:gd name="connsiteY42" fmla="*/ 465677 h 2080510"/>
                <a:gd name="connsiteX43" fmla="*/ 2721935 w 2776239"/>
                <a:gd name="connsiteY43" fmla="*/ 335613 h 2080510"/>
                <a:gd name="connsiteX44" fmla="*/ 2776239 w 2776239"/>
                <a:gd name="connsiteY44" fmla="*/ 163802 h 2080510"/>
                <a:gd name="connsiteX0" fmla="*/ 2776239 w 2776239"/>
                <a:gd name="connsiteY0" fmla="*/ 163802 h 2080510"/>
                <a:gd name="connsiteX1" fmla="*/ 2597223 w 2776239"/>
                <a:gd name="connsiteY1" fmla="*/ 109295 h 2080510"/>
                <a:gd name="connsiteX2" fmla="*/ 2430368 w 2776239"/>
                <a:gd name="connsiteY2" fmla="*/ 59883 h 2080510"/>
                <a:gd name="connsiteX3" fmla="*/ 2263581 w 2776239"/>
                <a:gd name="connsiteY3" fmla="*/ 21722 h 2080510"/>
                <a:gd name="connsiteX4" fmla="*/ 2030517 w 2776239"/>
                <a:gd name="connsiteY4" fmla="*/ 54951 h 2080510"/>
                <a:gd name="connsiteX5" fmla="*/ 1864378 w 2776239"/>
                <a:gd name="connsiteY5" fmla="*/ 5061 h 2080510"/>
                <a:gd name="connsiteX6" fmla="*/ 1675069 w 2776239"/>
                <a:gd name="connsiteY6" fmla="*/ 207 h 2080510"/>
                <a:gd name="connsiteX7" fmla="*/ 1469067 w 2776239"/>
                <a:gd name="connsiteY7" fmla="*/ 16861 h 2080510"/>
                <a:gd name="connsiteX8" fmla="*/ 1293596 w 2776239"/>
                <a:gd name="connsiteY8" fmla="*/ 45540 h 2080510"/>
                <a:gd name="connsiteX9" fmla="*/ 1071935 w 2776239"/>
                <a:gd name="connsiteY9" fmla="*/ 108943 h 2080510"/>
                <a:gd name="connsiteX10" fmla="*/ 927201 w 2776239"/>
                <a:gd name="connsiteY10" fmla="*/ 148835 h 2080510"/>
                <a:gd name="connsiteX11" fmla="*/ 773918 w 2776239"/>
                <a:gd name="connsiteY11" fmla="*/ 212672 h 2080510"/>
                <a:gd name="connsiteX12" fmla="*/ 615080 w 2776239"/>
                <a:gd name="connsiteY12" fmla="*/ 292143 h 2080510"/>
                <a:gd name="connsiteX13" fmla="*/ 480419 w 2776239"/>
                <a:gd name="connsiteY13" fmla="*/ 357596 h 2080510"/>
                <a:gd name="connsiteX14" fmla="*/ 376430 w 2776239"/>
                <a:gd name="connsiteY14" fmla="*/ 419864 h 2080510"/>
                <a:gd name="connsiteX15" fmla="*/ 263779 w 2776239"/>
                <a:gd name="connsiteY15" fmla="*/ 501966 h 2080510"/>
                <a:gd name="connsiteX16" fmla="*/ 153902 w 2776239"/>
                <a:gd name="connsiteY16" fmla="*/ 584501 h 2080510"/>
                <a:gd name="connsiteX17" fmla="*/ 0 w 2776239"/>
                <a:gd name="connsiteY17" fmla="*/ 720196 h 2080510"/>
                <a:gd name="connsiteX18" fmla="*/ 138890 w 2776239"/>
                <a:gd name="connsiteY18" fmla="*/ 875226 h 2080510"/>
                <a:gd name="connsiteX19" fmla="*/ 215883 w 2776239"/>
                <a:gd name="connsiteY19" fmla="*/ 977621 h 2080510"/>
                <a:gd name="connsiteX20" fmla="*/ 299372 w 2776239"/>
                <a:gd name="connsiteY20" fmla="*/ 1100409 h 2080510"/>
                <a:gd name="connsiteX21" fmla="*/ 376692 w 2776239"/>
                <a:gd name="connsiteY21" fmla="*/ 1213880 h 2080510"/>
                <a:gd name="connsiteX22" fmla="*/ 454349 w 2776239"/>
                <a:gd name="connsiteY22" fmla="*/ 1371625 h 2080510"/>
                <a:gd name="connsiteX23" fmla="*/ 538385 w 2776239"/>
                <a:gd name="connsiteY23" fmla="*/ 1542508 h 2080510"/>
                <a:gd name="connsiteX24" fmla="*/ 579275 w 2776239"/>
                <a:gd name="connsiteY24" fmla="*/ 1662525 h 2080510"/>
                <a:gd name="connsiteX25" fmla="*/ 609309 w 2776239"/>
                <a:gd name="connsiteY25" fmla="*/ 1749026 h 2080510"/>
                <a:gd name="connsiteX26" fmla="*/ 639394 w 2776239"/>
                <a:gd name="connsiteY26" fmla="*/ 1836731 h 2080510"/>
                <a:gd name="connsiteX27" fmla="*/ 671246 w 2776239"/>
                <a:gd name="connsiteY27" fmla="*/ 1966781 h 2080510"/>
                <a:gd name="connsiteX28" fmla="*/ 682185 w 2776239"/>
                <a:gd name="connsiteY28" fmla="*/ 2080510 h 2080510"/>
                <a:gd name="connsiteX29" fmla="*/ 1101269 w 2776239"/>
                <a:gd name="connsiteY29" fmla="*/ 1978382 h 2080510"/>
                <a:gd name="connsiteX30" fmla="*/ 1314336 w 2776239"/>
                <a:gd name="connsiteY30" fmla="*/ 1894699 h 2080510"/>
                <a:gd name="connsiteX31" fmla="*/ 1494156 w 2776239"/>
                <a:gd name="connsiteY31" fmla="*/ 1803885 h 2080510"/>
                <a:gd name="connsiteX32" fmla="*/ 1636807 w 2776239"/>
                <a:gd name="connsiteY32" fmla="*/ 1715376 h 2080510"/>
                <a:gd name="connsiteX33" fmla="*/ 1750137 w 2776239"/>
                <a:gd name="connsiteY33" fmla="*/ 1634243 h 2080510"/>
                <a:gd name="connsiteX34" fmla="*/ 1886672 w 2776239"/>
                <a:gd name="connsiteY34" fmla="*/ 1530596 h 2080510"/>
                <a:gd name="connsiteX35" fmla="*/ 2028331 w 2776239"/>
                <a:gd name="connsiteY35" fmla="*/ 1407118 h 2080510"/>
                <a:gd name="connsiteX36" fmla="*/ 2154897 w 2776239"/>
                <a:gd name="connsiteY36" fmla="*/ 1278066 h 2080510"/>
                <a:gd name="connsiteX37" fmla="*/ 2280322 w 2776239"/>
                <a:gd name="connsiteY37" fmla="*/ 1129968 h 2080510"/>
                <a:gd name="connsiteX38" fmla="*/ 2385097 w 2776239"/>
                <a:gd name="connsiteY38" fmla="*/ 996618 h 2080510"/>
                <a:gd name="connsiteX39" fmla="*/ 2500846 w 2776239"/>
                <a:gd name="connsiteY39" fmla="*/ 821272 h 2080510"/>
                <a:gd name="connsiteX40" fmla="*/ 2571351 w 2776239"/>
                <a:gd name="connsiteY40" fmla="*/ 691962 h 2080510"/>
                <a:gd name="connsiteX41" fmla="*/ 2620614 w 2776239"/>
                <a:gd name="connsiteY41" fmla="*/ 583912 h 2080510"/>
                <a:gd name="connsiteX42" fmla="*/ 2672739 w 2776239"/>
                <a:gd name="connsiteY42" fmla="*/ 465677 h 2080510"/>
                <a:gd name="connsiteX43" fmla="*/ 2721935 w 2776239"/>
                <a:gd name="connsiteY43" fmla="*/ 335613 h 2080510"/>
                <a:gd name="connsiteX44" fmla="*/ 2776239 w 2776239"/>
                <a:gd name="connsiteY44" fmla="*/ 163802 h 2080510"/>
                <a:gd name="connsiteX0" fmla="*/ 2776239 w 2776239"/>
                <a:gd name="connsiteY0" fmla="*/ 163802 h 2080510"/>
                <a:gd name="connsiteX1" fmla="*/ 2597223 w 2776239"/>
                <a:gd name="connsiteY1" fmla="*/ 109295 h 2080510"/>
                <a:gd name="connsiteX2" fmla="*/ 2430368 w 2776239"/>
                <a:gd name="connsiteY2" fmla="*/ 59883 h 2080510"/>
                <a:gd name="connsiteX3" fmla="*/ 2263581 w 2776239"/>
                <a:gd name="connsiteY3" fmla="*/ 21722 h 2080510"/>
                <a:gd name="connsiteX4" fmla="*/ 2067514 w 2776239"/>
                <a:gd name="connsiteY4" fmla="*/ 6817 h 2080510"/>
                <a:gd name="connsiteX5" fmla="*/ 1864378 w 2776239"/>
                <a:gd name="connsiteY5" fmla="*/ 5061 h 2080510"/>
                <a:gd name="connsiteX6" fmla="*/ 1675069 w 2776239"/>
                <a:gd name="connsiteY6" fmla="*/ 207 h 2080510"/>
                <a:gd name="connsiteX7" fmla="*/ 1469067 w 2776239"/>
                <a:gd name="connsiteY7" fmla="*/ 16861 h 2080510"/>
                <a:gd name="connsiteX8" fmla="*/ 1293596 w 2776239"/>
                <a:gd name="connsiteY8" fmla="*/ 45540 h 2080510"/>
                <a:gd name="connsiteX9" fmla="*/ 1071935 w 2776239"/>
                <a:gd name="connsiteY9" fmla="*/ 108943 h 2080510"/>
                <a:gd name="connsiteX10" fmla="*/ 927201 w 2776239"/>
                <a:gd name="connsiteY10" fmla="*/ 148835 h 2080510"/>
                <a:gd name="connsiteX11" fmla="*/ 773918 w 2776239"/>
                <a:gd name="connsiteY11" fmla="*/ 212672 h 2080510"/>
                <a:gd name="connsiteX12" fmla="*/ 615080 w 2776239"/>
                <a:gd name="connsiteY12" fmla="*/ 292143 h 2080510"/>
                <a:gd name="connsiteX13" fmla="*/ 480419 w 2776239"/>
                <a:gd name="connsiteY13" fmla="*/ 357596 h 2080510"/>
                <a:gd name="connsiteX14" fmla="*/ 376430 w 2776239"/>
                <a:gd name="connsiteY14" fmla="*/ 419864 h 2080510"/>
                <a:gd name="connsiteX15" fmla="*/ 263779 w 2776239"/>
                <a:gd name="connsiteY15" fmla="*/ 501966 h 2080510"/>
                <a:gd name="connsiteX16" fmla="*/ 153902 w 2776239"/>
                <a:gd name="connsiteY16" fmla="*/ 584501 h 2080510"/>
                <a:gd name="connsiteX17" fmla="*/ 0 w 2776239"/>
                <a:gd name="connsiteY17" fmla="*/ 720196 h 2080510"/>
                <a:gd name="connsiteX18" fmla="*/ 138890 w 2776239"/>
                <a:gd name="connsiteY18" fmla="*/ 875226 h 2080510"/>
                <a:gd name="connsiteX19" fmla="*/ 215883 w 2776239"/>
                <a:gd name="connsiteY19" fmla="*/ 977621 h 2080510"/>
                <a:gd name="connsiteX20" fmla="*/ 299372 w 2776239"/>
                <a:gd name="connsiteY20" fmla="*/ 1100409 h 2080510"/>
                <a:gd name="connsiteX21" fmla="*/ 376692 w 2776239"/>
                <a:gd name="connsiteY21" fmla="*/ 1213880 h 2080510"/>
                <a:gd name="connsiteX22" fmla="*/ 454349 w 2776239"/>
                <a:gd name="connsiteY22" fmla="*/ 1371625 h 2080510"/>
                <a:gd name="connsiteX23" fmla="*/ 538385 w 2776239"/>
                <a:gd name="connsiteY23" fmla="*/ 1542508 h 2080510"/>
                <a:gd name="connsiteX24" fmla="*/ 579275 w 2776239"/>
                <a:gd name="connsiteY24" fmla="*/ 1662525 h 2080510"/>
                <a:gd name="connsiteX25" fmla="*/ 609309 w 2776239"/>
                <a:gd name="connsiteY25" fmla="*/ 1749026 h 2080510"/>
                <a:gd name="connsiteX26" fmla="*/ 639394 w 2776239"/>
                <a:gd name="connsiteY26" fmla="*/ 1836731 h 2080510"/>
                <a:gd name="connsiteX27" fmla="*/ 671246 w 2776239"/>
                <a:gd name="connsiteY27" fmla="*/ 1966781 h 2080510"/>
                <a:gd name="connsiteX28" fmla="*/ 682185 w 2776239"/>
                <a:gd name="connsiteY28" fmla="*/ 2080510 h 2080510"/>
                <a:gd name="connsiteX29" fmla="*/ 1101269 w 2776239"/>
                <a:gd name="connsiteY29" fmla="*/ 1978382 h 2080510"/>
                <a:gd name="connsiteX30" fmla="*/ 1314336 w 2776239"/>
                <a:gd name="connsiteY30" fmla="*/ 1894699 h 2080510"/>
                <a:gd name="connsiteX31" fmla="*/ 1494156 w 2776239"/>
                <a:gd name="connsiteY31" fmla="*/ 1803885 h 2080510"/>
                <a:gd name="connsiteX32" fmla="*/ 1636807 w 2776239"/>
                <a:gd name="connsiteY32" fmla="*/ 1715376 h 2080510"/>
                <a:gd name="connsiteX33" fmla="*/ 1750137 w 2776239"/>
                <a:gd name="connsiteY33" fmla="*/ 1634243 h 2080510"/>
                <a:gd name="connsiteX34" fmla="*/ 1886672 w 2776239"/>
                <a:gd name="connsiteY34" fmla="*/ 1530596 h 2080510"/>
                <a:gd name="connsiteX35" fmla="*/ 2028331 w 2776239"/>
                <a:gd name="connsiteY35" fmla="*/ 1407118 h 2080510"/>
                <a:gd name="connsiteX36" fmla="*/ 2154897 w 2776239"/>
                <a:gd name="connsiteY36" fmla="*/ 1278066 h 2080510"/>
                <a:gd name="connsiteX37" fmla="*/ 2280322 w 2776239"/>
                <a:gd name="connsiteY37" fmla="*/ 1129968 h 2080510"/>
                <a:gd name="connsiteX38" fmla="*/ 2385097 w 2776239"/>
                <a:gd name="connsiteY38" fmla="*/ 996618 h 2080510"/>
                <a:gd name="connsiteX39" fmla="*/ 2500846 w 2776239"/>
                <a:gd name="connsiteY39" fmla="*/ 821272 h 2080510"/>
                <a:gd name="connsiteX40" fmla="*/ 2571351 w 2776239"/>
                <a:gd name="connsiteY40" fmla="*/ 691962 h 2080510"/>
                <a:gd name="connsiteX41" fmla="*/ 2620614 w 2776239"/>
                <a:gd name="connsiteY41" fmla="*/ 583912 h 2080510"/>
                <a:gd name="connsiteX42" fmla="*/ 2672739 w 2776239"/>
                <a:gd name="connsiteY42" fmla="*/ 465677 h 2080510"/>
                <a:gd name="connsiteX43" fmla="*/ 2721935 w 2776239"/>
                <a:gd name="connsiteY43" fmla="*/ 335613 h 2080510"/>
                <a:gd name="connsiteX44" fmla="*/ 2776239 w 2776239"/>
                <a:gd name="connsiteY44" fmla="*/ 163802 h 2080510"/>
                <a:gd name="connsiteX0" fmla="*/ 2776239 w 2776239"/>
                <a:gd name="connsiteY0" fmla="*/ 163802 h 2080510"/>
                <a:gd name="connsiteX1" fmla="*/ 2599316 w 2776239"/>
                <a:gd name="connsiteY1" fmla="*/ 102894 h 2080510"/>
                <a:gd name="connsiteX2" fmla="*/ 2430368 w 2776239"/>
                <a:gd name="connsiteY2" fmla="*/ 59883 h 2080510"/>
                <a:gd name="connsiteX3" fmla="*/ 2263581 w 2776239"/>
                <a:gd name="connsiteY3" fmla="*/ 21722 h 2080510"/>
                <a:gd name="connsiteX4" fmla="*/ 2067514 w 2776239"/>
                <a:gd name="connsiteY4" fmla="*/ 6817 h 2080510"/>
                <a:gd name="connsiteX5" fmla="*/ 1864378 w 2776239"/>
                <a:gd name="connsiteY5" fmla="*/ 5061 h 2080510"/>
                <a:gd name="connsiteX6" fmla="*/ 1675069 w 2776239"/>
                <a:gd name="connsiteY6" fmla="*/ 207 h 2080510"/>
                <a:gd name="connsiteX7" fmla="*/ 1469067 w 2776239"/>
                <a:gd name="connsiteY7" fmla="*/ 16861 h 2080510"/>
                <a:gd name="connsiteX8" fmla="*/ 1293596 w 2776239"/>
                <a:gd name="connsiteY8" fmla="*/ 45540 h 2080510"/>
                <a:gd name="connsiteX9" fmla="*/ 1071935 w 2776239"/>
                <a:gd name="connsiteY9" fmla="*/ 108943 h 2080510"/>
                <a:gd name="connsiteX10" fmla="*/ 927201 w 2776239"/>
                <a:gd name="connsiteY10" fmla="*/ 148835 h 2080510"/>
                <a:gd name="connsiteX11" fmla="*/ 773918 w 2776239"/>
                <a:gd name="connsiteY11" fmla="*/ 212672 h 2080510"/>
                <a:gd name="connsiteX12" fmla="*/ 615080 w 2776239"/>
                <a:gd name="connsiteY12" fmla="*/ 292143 h 2080510"/>
                <a:gd name="connsiteX13" fmla="*/ 480419 w 2776239"/>
                <a:gd name="connsiteY13" fmla="*/ 357596 h 2080510"/>
                <a:gd name="connsiteX14" fmla="*/ 376430 w 2776239"/>
                <a:gd name="connsiteY14" fmla="*/ 419864 h 2080510"/>
                <a:gd name="connsiteX15" fmla="*/ 263779 w 2776239"/>
                <a:gd name="connsiteY15" fmla="*/ 501966 h 2080510"/>
                <a:gd name="connsiteX16" fmla="*/ 153902 w 2776239"/>
                <a:gd name="connsiteY16" fmla="*/ 584501 h 2080510"/>
                <a:gd name="connsiteX17" fmla="*/ 0 w 2776239"/>
                <a:gd name="connsiteY17" fmla="*/ 720196 h 2080510"/>
                <a:gd name="connsiteX18" fmla="*/ 138890 w 2776239"/>
                <a:gd name="connsiteY18" fmla="*/ 875226 h 2080510"/>
                <a:gd name="connsiteX19" fmla="*/ 215883 w 2776239"/>
                <a:gd name="connsiteY19" fmla="*/ 977621 h 2080510"/>
                <a:gd name="connsiteX20" fmla="*/ 299372 w 2776239"/>
                <a:gd name="connsiteY20" fmla="*/ 1100409 h 2080510"/>
                <a:gd name="connsiteX21" fmla="*/ 376692 w 2776239"/>
                <a:gd name="connsiteY21" fmla="*/ 1213880 h 2080510"/>
                <a:gd name="connsiteX22" fmla="*/ 454349 w 2776239"/>
                <a:gd name="connsiteY22" fmla="*/ 1371625 h 2080510"/>
                <a:gd name="connsiteX23" fmla="*/ 538385 w 2776239"/>
                <a:gd name="connsiteY23" fmla="*/ 1542508 h 2080510"/>
                <a:gd name="connsiteX24" fmla="*/ 579275 w 2776239"/>
                <a:gd name="connsiteY24" fmla="*/ 1662525 h 2080510"/>
                <a:gd name="connsiteX25" fmla="*/ 609309 w 2776239"/>
                <a:gd name="connsiteY25" fmla="*/ 1749026 h 2080510"/>
                <a:gd name="connsiteX26" fmla="*/ 639394 w 2776239"/>
                <a:gd name="connsiteY26" fmla="*/ 1836731 h 2080510"/>
                <a:gd name="connsiteX27" fmla="*/ 671246 w 2776239"/>
                <a:gd name="connsiteY27" fmla="*/ 1966781 h 2080510"/>
                <a:gd name="connsiteX28" fmla="*/ 682185 w 2776239"/>
                <a:gd name="connsiteY28" fmla="*/ 2080510 h 2080510"/>
                <a:gd name="connsiteX29" fmla="*/ 1101269 w 2776239"/>
                <a:gd name="connsiteY29" fmla="*/ 1978382 h 2080510"/>
                <a:gd name="connsiteX30" fmla="*/ 1314336 w 2776239"/>
                <a:gd name="connsiteY30" fmla="*/ 1894699 h 2080510"/>
                <a:gd name="connsiteX31" fmla="*/ 1494156 w 2776239"/>
                <a:gd name="connsiteY31" fmla="*/ 1803885 h 2080510"/>
                <a:gd name="connsiteX32" fmla="*/ 1636807 w 2776239"/>
                <a:gd name="connsiteY32" fmla="*/ 1715376 h 2080510"/>
                <a:gd name="connsiteX33" fmla="*/ 1750137 w 2776239"/>
                <a:gd name="connsiteY33" fmla="*/ 1634243 h 2080510"/>
                <a:gd name="connsiteX34" fmla="*/ 1886672 w 2776239"/>
                <a:gd name="connsiteY34" fmla="*/ 1530596 h 2080510"/>
                <a:gd name="connsiteX35" fmla="*/ 2028331 w 2776239"/>
                <a:gd name="connsiteY35" fmla="*/ 1407118 h 2080510"/>
                <a:gd name="connsiteX36" fmla="*/ 2154897 w 2776239"/>
                <a:gd name="connsiteY36" fmla="*/ 1278066 h 2080510"/>
                <a:gd name="connsiteX37" fmla="*/ 2280322 w 2776239"/>
                <a:gd name="connsiteY37" fmla="*/ 1129968 h 2080510"/>
                <a:gd name="connsiteX38" fmla="*/ 2385097 w 2776239"/>
                <a:gd name="connsiteY38" fmla="*/ 996618 h 2080510"/>
                <a:gd name="connsiteX39" fmla="*/ 2500846 w 2776239"/>
                <a:gd name="connsiteY39" fmla="*/ 821272 h 2080510"/>
                <a:gd name="connsiteX40" fmla="*/ 2571351 w 2776239"/>
                <a:gd name="connsiteY40" fmla="*/ 691962 h 2080510"/>
                <a:gd name="connsiteX41" fmla="*/ 2620614 w 2776239"/>
                <a:gd name="connsiteY41" fmla="*/ 583912 h 2080510"/>
                <a:gd name="connsiteX42" fmla="*/ 2672739 w 2776239"/>
                <a:gd name="connsiteY42" fmla="*/ 465677 h 2080510"/>
                <a:gd name="connsiteX43" fmla="*/ 2721935 w 2776239"/>
                <a:gd name="connsiteY43" fmla="*/ 335613 h 2080510"/>
                <a:gd name="connsiteX44" fmla="*/ 2776239 w 2776239"/>
                <a:gd name="connsiteY44" fmla="*/ 163802 h 2080510"/>
                <a:gd name="connsiteX0" fmla="*/ 2776239 w 2776239"/>
                <a:gd name="connsiteY0" fmla="*/ 163802 h 2080510"/>
                <a:gd name="connsiteX1" fmla="*/ 2599316 w 2776239"/>
                <a:gd name="connsiteY1" fmla="*/ 102894 h 2080510"/>
                <a:gd name="connsiteX2" fmla="*/ 2430368 w 2776239"/>
                <a:gd name="connsiteY2" fmla="*/ 59883 h 2080510"/>
                <a:gd name="connsiteX3" fmla="*/ 2276384 w 2776239"/>
                <a:gd name="connsiteY3" fmla="*/ 25908 h 2080510"/>
                <a:gd name="connsiteX4" fmla="*/ 2067514 w 2776239"/>
                <a:gd name="connsiteY4" fmla="*/ 6817 h 2080510"/>
                <a:gd name="connsiteX5" fmla="*/ 1864378 w 2776239"/>
                <a:gd name="connsiteY5" fmla="*/ 5061 h 2080510"/>
                <a:gd name="connsiteX6" fmla="*/ 1675069 w 2776239"/>
                <a:gd name="connsiteY6" fmla="*/ 207 h 2080510"/>
                <a:gd name="connsiteX7" fmla="*/ 1469067 w 2776239"/>
                <a:gd name="connsiteY7" fmla="*/ 16861 h 2080510"/>
                <a:gd name="connsiteX8" fmla="*/ 1293596 w 2776239"/>
                <a:gd name="connsiteY8" fmla="*/ 45540 h 2080510"/>
                <a:gd name="connsiteX9" fmla="*/ 1071935 w 2776239"/>
                <a:gd name="connsiteY9" fmla="*/ 108943 h 2080510"/>
                <a:gd name="connsiteX10" fmla="*/ 927201 w 2776239"/>
                <a:gd name="connsiteY10" fmla="*/ 148835 h 2080510"/>
                <a:gd name="connsiteX11" fmla="*/ 773918 w 2776239"/>
                <a:gd name="connsiteY11" fmla="*/ 212672 h 2080510"/>
                <a:gd name="connsiteX12" fmla="*/ 615080 w 2776239"/>
                <a:gd name="connsiteY12" fmla="*/ 292143 h 2080510"/>
                <a:gd name="connsiteX13" fmla="*/ 480419 w 2776239"/>
                <a:gd name="connsiteY13" fmla="*/ 357596 h 2080510"/>
                <a:gd name="connsiteX14" fmla="*/ 376430 w 2776239"/>
                <a:gd name="connsiteY14" fmla="*/ 419864 h 2080510"/>
                <a:gd name="connsiteX15" fmla="*/ 263779 w 2776239"/>
                <a:gd name="connsiteY15" fmla="*/ 501966 h 2080510"/>
                <a:gd name="connsiteX16" fmla="*/ 153902 w 2776239"/>
                <a:gd name="connsiteY16" fmla="*/ 584501 h 2080510"/>
                <a:gd name="connsiteX17" fmla="*/ 0 w 2776239"/>
                <a:gd name="connsiteY17" fmla="*/ 720196 h 2080510"/>
                <a:gd name="connsiteX18" fmla="*/ 138890 w 2776239"/>
                <a:gd name="connsiteY18" fmla="*/ 875226 h 2080510"/>
                <a:gd name="connsiteX19" fmla="*/ 215883 w 2776239"/>
                <a:gd name="connsiteY19" fmla="*/ 977621 h 2080510"/>
                <a:gd name="connsiteX20" fmla="*/ 299372 w 2776239"/>
                <a:gd name="connsiteY20" fmla="*/ 1100409 h 2080510"/>
                <a:gd name="connsiteX21" fmla="*/ 376692 w 2776239"/>
                <a:gd name="connsiteY21" fmla="*/ 1213880 h 2080510"/>
                <a:gd name="connsiteX22" fmla="*/ 454349 w 2776239"/>
                <a:gd name="connsiteY22" fmla="*/ 1371625 h 2080510"/>
                <a:gd name="connsiteX23" fmla="*/ 538385 w 2776239"/>
                <a:gd name="connsiteY23" fmla="*/ 1542508 h 2080510"/>
                <a:gd name="connsiteX24" fmla="*/ 579275 w 2776239"/>
                <a:gd name="connsiteY24" fmla="*/ 1662525 h 2080510"/>
                <a:gd name="connsiteX25" fmla="*/ 609309 w 2776239"/>
                <a:gd name="connsiteY25" fmla="*/ 1749026 h 2080510"/>
                <a:gd name="connsiteX26" fmla="*/ 639394 w 2776239"/>
                <a:gd name="connsiteY26" fmla="*/ 1836731 h 2080510"/>
                <a:gd name="connsiteX27" fmla="*/ 671246 w 2776239"/>
                <a:gd name="connsiteY27" fmla="*/ 1966781 h 2080510"/>
                <a:gd name="connsiteX28" fmla="*/ 682185 w 2776239"/>
                <a:gd name="connsiteY28" fmla="*/ 2080510 h 2080510"/>
                <a:gd name="connsiteX29" fmla="*/ 1101269 w 2776239"/>
                <a:gd name="connsiteY29" fmla="*/ 1978382 h 2080510"/>
                <a:gd name="connsiteX30" fmla="*/ 1314336 w 2776239"/>
                <a:gd name="connsiteY30" fmla="*/ 1894699 h 2080510"/>
                <a:gd name="connsiteX31" fmla="*/ 1494156 w 2776239"/>
                <a:gd name="connsiteY31" fmla="*/ 1803885 h 2080510"/>
                <a:gd name="connsiteX32" fmla="*/ 1636807 w 2776239"/>
                <a:gd name="connsiteY32" fmla="*/ 1715376 h 2080510"/>
                <a:gd name="connsiteX33" fmla="*/ 1750137 w 2776239"/>
                <a:gd name="connsiteY33" fmla="*/ 1634243 h 2080510"/>
                <a:gd name="connsiteX34" fmla="*/ 1886672 w 2776239"/>
                <a:gd name="connsiteY34" fmla="*/ 1530596 h 2080510"/>
                <a:gd name="connsiteX35" fmla="*/ 2028331 w 2776239"/>
                <a:gd name="connsiteY35" fmla="*/ 1407118 h 2080510"/>
                <a:gd name="connsiteX36" fmla="*/ 2154897 w 2776239"/>
                <a:gd name="connsiteY36" fmla="*/ 1278066 h 2080510"/>
                <a:gd name="connsiteX37" fmla="*/ 2280322 w 2776239"/>
                <a:gd name="connsiteY37" fmla="*/ 1129968 h 2080510"/>
                <a:gd name="connsiteX38" fmla="*/ 2385097 w 2776239"/>
                <a:gd name="connsiteY38" fmla="*/ 996618 h 2080510"/>
                <a:gd name="connsiteX39" fmla="*/ 2500846 w 2776239"/>
                <a:gd name="connsiteY39" fmla="*/ 821272 h 2080510"/>
                <a:gd name="connsiteX40" fmla="*/ 2571351 w 2776239"/>
                <a:gd name="connsiteY40" fmla="*/ 691962 h 2080510"/>
                <a:gd name="connsiteX41" fmla="*/ 2620614 w 2776239"/>
                <a:gd name="connsiteY41" fmla="*/ 583912 h 2080510"/>
                <a:gd name="connsiteX42" fmla="*/ 2672739 w 2776239"/>
                <a:gd name="connsiteY42" fmla="*/ 465677 h 2080510"/>
                <a:gd name="connsiteX43" fmla="*/ 2721935 w 2776239"/>
                <a:gd name="connsiteY43" fmla="*/ 335613 h 2080510"/>
                <a:gd name="connsiteX44" fmla="*/ 2776239 w 2776239"/>
                <a:gd name="connsiteY44" fmla="*/ 163802 h 2080510"/>
                <a:gd name="connsiteX0" fmla="*/ 2776239 w 2776239"/>
                <a:gd name="connsiteY0" fmla="*/ 163802 h 2080510"/>
                <a:gd name="connsiteX1" fmla="*/ 2599316 w 2776239"/>
                <a:gd name="connsiteY1" fmla="*/ 102894 h 2080510"/>
                <a:gd name="connsiteX2" fmla="*/ 2430368 w 2776239"/>
                <a:gd name="connsiteY2" fmla="*/ 59883 h 2080510"/>
                <a:gd name="connsiteX3" fmla="*/ 2276384 w 2776239"/>
                <a:gd name="connsiteY3" fmla="*/ 25908 h 2080510"/>
                <a:gd name="connsiteX4" fmla="*/ 2067514 w 2776239"/>
                <a:gd name="connsiteY4" fmla="*/ 6817 h 2080510"/>
                <a:gd name="connsiteX5" fmla="*/ 1864378 w 2776239"/>
                <a:gd name="connsiteY5" fmla="*/ 5061 h 2080510"/>
                <a:gd name="connsiteX6" fmla="*/ 1675069 w 2776239"/>
                <a:gd name="connsiteY6" fmla="*/ 207 h 2080510"/>
                <a:gd name="connsiteX7" fmla="*/ 1469067 w 2776239"/>
                <a:gd name="connsiteY7" fmla="*/ 16861 h 2080510"/>
                <a:gd name="connsiteX8" fmla="*/ 1293596 w 2776239"/>
                <a:gd name="connsiteY8" fmla="*/ 45540 h 2080510"/>
                <a:gd name="connsiteX9" fmla="*/ 1071935 w 2776239"/>
                <a:gd name="connsiteY9" fmla="*/ 108943 h 2080510"/>
                <a:gd name="connsiteX10" fmla="*/ 927201 w 2776239"/>
                <a:gd name="connsiteY10" fmla="*/ 148835 h 2080510"/>
                <a:gd name="connsiteX11" fmla="*/ 773918 w 2776239"/>
                <a:gd name="connsiteY11" fmla="*/ 212672 h 2080510"/>
                <a:gd name="connsiteX12" fmla="*/ 615080 w 2776239"/>
                <a:gd name="connsiteY12" fmla="*/ 292143 h 2080510"/>
                <a:gd name="connsiteX13" fmla="*/ 480419 w 2776239"/>
                <a:gd name="connsiteY13" fmla="*/ 357596 h 2080510"/>
                <a:gd name="connsiteX14" fmla="*/ 376430 w 2776239"/>
                <a:gd name="connsiteY14" fmla="*/ 419864 h 2080510"/>
                <a:gd name="connsiteX15" fmla="*/ 263779 w 2776239"/>
                <a:gd name="connsiteY15" fmla="*/ 501966 h 2080510"/>
                <a:gd name="connsiteX16" fmla="*/ 153902 w 2776239"/>
                <a:gd name="connsiteY16" fmla="*/ 584501 h 2080510"/>
                <a:gd name="connsiteX17" fmla="*/ 0 w 2776239"/>
                <a:gd name="connsiteY17" fmla="*/ 720196 h 2080510"/>
                <a:gd name="connsiteX18" fmla="*/ 138890 w 2776239"/>
                <a:gd name="connsiteY18" fmla="*/ 875226 h 2080510"/>
                <a:gd name="connsiteX19" fmla="*/ 215883 w 2776239"/>
                <a:gd name="connsiteY19" fmla="*/ 977621 h 2080510"/>
                <a:gd name="connsiteX20" fmla="*/ 299372 w 2776239"/>
                <a:gd name="connsiteY20" fmla="*/ 1100409 h 2080510"/>
                <a:gd name="connsiteX21" fmla="*/ 376692 w 2776239"/>
                <a:gd name="connsiteY21" fmla="*/ 1213880 h 2080510"/>
                <a:gd name="connsiteX22" fmla="*/ 454349 w 2776239"/>
                <a:gd name="connsiteY22" fmla="*/ 1371625 h 2080510"/>
                <a:gd name="connsiteX23" fmla="*/ 538385 w 2776239"/>
                <a:gd name="connsiteY23" fmla="*/ 1542508 h 2080510"/>
                <a:gd name="connsiteX24" fmla="*/ 579275 w 2776239"/>
                <a:gd name="connsiteY24" fmla="*/ 1662525 h 2080510"/>
                <a:gd name="connsiteX25" fmla="*/ 609309 w 2776239"/>
                <a:gd name="connsiteY25" fmla="*/ 1749026 h 2080510"/>
                <a:gd name="connsiteX26" fmla="*/ 639394 w 2776239"/>
                <a:gd name="connsiteY26" fmla="*/ 1836731 h 2080510"/>
                <a:gd name="connsiteX27" fmla="*/ 671246 w 2776239"/>
                <a:gd name="connsiteY27" fmla="*/ 1966781 h 2080510"/>
                <a:gd name="connsiteX28" fmla="*/ 682185 w 2776239"/>
                <a:gd name="connsiteY28" fmla="*/ 2080510 h 2080510"/>
                <a:gd name="connsiteX29" fmla="*/ 1101269 w 2776239"/>
                <a:gd name="connsiteY29" fmla="*/ 1978382 h 2080510"/>
                <a:gd name="connsiteX30" fmla="*/ 1314336 w 2776239"/>
                <a:gd name="connsiteY30" fmla="*/ 1894699 h 2080510"/>
                <a:gd name="connsiteX31" fmla="*/ 1494156 w 2776239"/>
                <a:gd name="connsiteY31" fmla="*/ 1803885 h 2080510"/>
                <a:gd name="connsiteX32" fmla="*/ 1636807 w 2776239"/>
                <a:gd name="connsiteY32" fmla="*/ 1715376 h 2080510"/>
                <a:gd name="connsiteX33" fmla="*/ 1750137 w 2776239"/>
                <a:gd name="connsiteY33" fmla="*/ 1634243 h 2080510"/>
                <a:gd name="connsiteX34" fmla="*/ 1886672 w 2776239"/>
                <a:gd name="connsiteY34" fmla="*/ 1530596 h 2080510"/>
                <a:gd name="connsiteX35" fmla="*/ 2028331 w 2776239"/>
                <a:gd name="connsiteY35" fmla="*/ 1407118 h 2080510"/>
                <a:gd name="connsiteX36" fmla="*/ 2154897 w 2776239"/>
                <a:gd name="connsiteY36" fmla="*/ 1278066 h 2080510"/>
                <a:gd name="connsiteX37" fmla="*/ 2280322 w 2776239"/>
                <a:gd name="connsiteY37" fmla="*/ 1129968 h 2080510"/>
                <a:gd name="connsiteX38" fmla="*/ 2385097 w 2776239"/>
                <a:gd name="connsiteY38" fmla="*/ 996618 h 2080510"/>
                <a:gd name="connsiteX39" fmla="*/ 2500846 w 2776239"/>
                <a:gd name="connsiteY39" fmla="*/ 821272 h 2080510"/>
                <a:gd name="connsiteX40" fmla="*/ 2571351 w 2776239"/>
                <a:gd name="connsiteY40" fmla="*/ 691962 h 2080510"/>
                <a:gd name="connsiteX41" fmla="*/ 2620614 w 2776239"/>
                <a:gd name="connsiteY41" fmla="*/ 583912 h 2080510"/>
                <a:gd name="connsiteX42" fmla="*/ 2672739 w 2776239"/>
                <a:gd name="connsiteY42" fmla="*/ 465677 h 2080510"/>
                <a:gd name="connsiteX43" fmla="*/ 2721935 w 2776239"/>
                <a:gd name="connsiteY43" fmla="*/ 335613 h 2080510"/>
                <a:gd name="connsiteX44" fmla="*/ 2776239 w 2776239"/>
                <a:gd name="connsiteY44" fmla="*/ 163802 h 2080510"/>
                <a:gd name="connsiteX0" fmla="*/ 2776239 w 2776239"/>
                <a:gd name="connsiteY0" fmla="*/ 163802 h 2080510"/>
                <a:gd name="connsiteX1" fmla="*/ 2599316 w 2776239"/>
                <a:gd name="connsiteY1" fmla="*/ 102894 h 2080510"/>
                <a:gd name="connsiteX2" fmla="*/ 2430368 w 2776239"/>
                <a:gd name="connsiteY2" fmla="*/ 59883 h 2080510"/>
                <a:gd name="connsiteX3" fmla="*/ 2276384 w 2776239"/>
                <a:gd name="connsiteY3" fmla="*/ 25908 h 2080510"/>
                <a:gd name="connsiteX4" fmla="*/ 2067514 w 2776239"/>
                <a:gd name="connsiteY4" fmla="*/ 6817 h 2080510"/>
                <a:gd name="connsiteX5" fmla="*/ 1864378 w 2776239"/>
                <a:gd name="connsiteY5" fmla="*/ 5061 h 2080510"/>
                <a:gd name="connsiteX6" fmla="*/ 1675069 w 2776239"/>
                <a:gd name="connsiteY6" fmla="*/ 207 h 2080510"/>
                <a:gd name="connsiteX7" fmla="*/ 1469067 w 2776239"/>
                <a:gd name="connsiteY7" fmla="*/ 16861 h 2080510"/>
                <a:gd name="connsiteX8" fmla="*/ 1293596 w 2776239"/>
                <a:gd name="connsiteY8" fmla="*/ 45540 h 2080510"/>
                <a:gd name="connsiteX9" fmla="*/ 1071935 w 2776239"/>
                <a:gd name="connsiteY9" fmla="*/ 108943 h 2080510"/>
                <a:gd name="connsiteX10" fmla="*/ 927201 w 2776239"/>
                <a:gd name="connsiteY10" fmla="*/ 148835 h 2080510"/>
                <a:gd name="connsiteX11" fmla="*/ 773918 w 2776239"/>
                <a:gd name="connsiteY11" fmla="*/ 212672 h 2080510"/>
                <a:gd name="connsiteX12" fmla="*/ 615080 w 2776239"/>
                <a:gd name="connsiteY12" fmla="*/ 292143 h 2080510"/>
                <a:gd name="connsiteX13" fmla="*/ 480419 w 2776239"/>
                <a:gd name="connsiteY13" fmla="*/ 357596 h 2080510"/>
                <a:gd name="connsiteX14" fmla="*/ 376430 w 2776239"/>
                <a:gd name="connsiteY14" fmla="*/ 419864 h 2080510"/>
                <a:gd name="connsiteX15" fmla="*/ 263779 w 2776239"/>
                <a:gd name="connsiteY15" fmla="*/ 501966 h 2080510"/>
                <a:gd name="connsiteX16" fmla="*/ 153902 w 2776239"/>
                <a:gd name="connsiteY16" fmla="*/ 584501 h 2080510"/>
                <a:gd name="connsiteX17" fmla="*/ 0 w 2776239"/>
                <a:gd name="connsiteY17" fmla="*/ 720196 h 2080510"/>
                <a:gd name="connsiteX18" fmla="*/ 138890 w 2776239"/>
                <a:gd name="connsiteY18" fmla="*/ 875226 h 2080510"/>
                <a:gd name="connsiteX19" fmla="*/ 215883 w 2776239"/>
                <a:gd name="connsiteY19" fmla="*/ 977621 h 2080510"/>
                <a:gd name="connsiteX20" fmla="*/ 299372 w 2776239"/>
                <a:gd name="connsiteY20" fmla="*/ 1100409 h 2080510"/>
                <a:gd name="connsiteX21" fmla="*/ 376692 w 2776239"/>
                <a:gd name="connsiteY21" fmla="*/ 1213880 h 2080510"/>
                <a:gd name="connsiteX22" fmla="*/ 454349 w 2776239"/>
                <a:gd name="connsiteY22" fmla="*/ 1371625 h 2080510"/>
                <a:gd name="connsiteX23" fmla="*/ 538385 w 2776239"/>
                <a:gd name="connsiteY23" fmla="*/ 1542508 h 2080510"/>
                <a:gd name="connsiteX24" fmla="*/ 579275 w 2776239"/>
                <a:gd name="connsiteY24" fmla="*/ 1662525 h 2080510"/>
                <a:gd name="connsiteX25" fmla="*/ 609309 w 2776239"/>
                <a:gd name="connsiteY25" fmla="*/ 1749026 h 2080510"/>
                <a:gd name="connsiteX26" fmla="*/ 639394 w 2776239"/>
                <a:gd name="connsiteY26" fmla="*/ 1836731 h 2080510"/>
                <a:gd name="connsiteX27" fmla="*/ 671246 w 2776239"/>
                <a:gd name="connsiteY27" fmla="*/ 1966781 h 2080510"/>
                <a:gd name="connsiteX28" fmla="*/ 682185 w 2776239"/>
                <a:gd name="connsiteY28" fmla="*/ 2080510 h 2080510"/>
                <a:gd name="connsiteX29" fmla="*/ 1101269 w 2776239"/>
                <a:gd name="connsiteY29" fmla="*/ 1978382 h 2080510"/>
                <a:gd name="connsiteX30" fmla="*/ 1314336 w 2776239"/>
                <a:gd name="connsiteY30" fmla="*/ 1894699 h 2080510"/>
                <a:gd name="connsiteX31" fmla="*/ 1494156 w 2776239"/>
                <a:gd name="connsiteY31" fmla="*/ 1803885 h 2080510"/>
                <a:gd name="connsiteX32" fmla="*/ 1636807 w 2776239"/>
                <a:gd name="connsiteY32" fmla="*/ 1715376 h 2080510"/>
                <a:gd name="connsiteX33" fmla="*/ 1750137 w 2776239"/>
                <a:gd name="connsiteY33" fmla="*/ 1634243 h 2080510"/>
                <a:gd name="connsiteX34" fmla="*/ 1886672 w 2776239"/>
                <a:gd name="connsiteY34" fmla="*/ 1530596 h 2080510"/>
                <a:gd name="connsiteX35" fmla="*/ 2028331 w 2776239"/>
                <a:gd name="connsiteY35" fmla="*/ 1407118 h 2080510"/>
                <a:gd name="connsiteX36" fmla="*/ 2154897 w 2776239"/>
                <a:gd name="connsiteY36" fmla="*/ 1278066 h 2080510"/>
                <a:gd name="connsiteX37" fmla="*/ 2280322 w 2776239"/>
                <a:gd name="connsiteY37" fmla="*/ 1129968 h 2080510"/>
                <a:gd name="connsiteX38" fmla="*/ 2385097 w 2776239"/>
                <a:gd name="connsiteY38" fmla="*/ 996618 h 2080510"/>
                <a:gd name="connsiteX39" fmla="*/ 2500846 w 2776239"/>
                <a:gd name="connsiteY39" fmla="*/ 821272 h 2080510"/>
                <a:gd name="connsiteX40" fmla="*/ 2571351 w 2776239"/>
                <a:gd name="connsiteY40" fmla="*/ 691962 h 2080510"/>
                <a:gd name="connsiteX41" fmla="*/ 2620614 w 2776239"/>
                <a:gd name="connsiteY41" fmla="*/ 583912 h 2080510"/>
                <a:gd name="connsiteX42" fmla="*/ 2672739 w 2776239"/>
                <a:gd name="connsiteY42" fmla="*/ 465677 h 2080510"/>
                <a:gd name="connsiteX43" fmla="*/ 2721935 w 2776239"/>
                <a:gd name="connsiteY43" fmla="*/ 335613 h 2080510"/>
                <a:gd name="connsiteX44" fmla="*/ 2776239 w 2776239"/>
                <a:gd name="connsiteY44" fmla="*/ 163802 h 2080510"/>
                <a:gd name="connsiteX0" fmla="*/ 2776239 w 2776239"/>
                <a:gd name="connsiteY0" fmla="*/ 168575 h 2085283"/>
                <a:gd name="connsiteX1" fmla="*/ 2599316 w 2776239"/>
                <a:gd name="connsiteY1" fmla="*/ 107667 h 2085283"/>
                <a:gd name="connsiteX2" fmla="*/ 2430368 w 2776239"/>
                <a:gd name="connsiteY2" fmla="*/ 64656 h 2085283"/>
                <a:gd name="connsiteX3" fmla="*/ 2276384 w 2776239"/>
                <a:gd name="connsiteY3" fmla="*/ 30681 h 2085283"/>
                <a:gd name="connsiteX4" fmla="*/ 2067514 w 2776239"/>
                <a:gd name="connsiteY4" fmla="*/ 11590 h 2085283"/>
                <a:gd name="connsiteX5" fmla="*/ 1860069 w 2776239"/>
                <a:gd name="connsiteY5" fmla="*/ 1339 h 2085283"/>
                <a:gd name="connsiteX6" fmla="*/ 1675069 w 2776239"/>
                <a:gd name="connsiteY6" fmla="*/ 4980 h 2085283"/>
                <a:gd name="connsiteX7" fmla="*/ 1469067 w 2776239"/>
                <a:gd name="connsiteY7" fmla="*/ 21634 h 2085283"/>
                <a:gd name="connsiteX8" fmla="*/ 1293596 w 2776239"/>
                <a:gd name="connsiteY8" fmla="*/ 50313 h 2085283"/>
                <a:gd name="connsiteX9" fmla="*/ 1071935 w 2776239"/>
                <a:gd name="connsiteY9" fmla="*/ 113716 h 2085283"/>
                <a:gd name="connsiteX10" fmla="*/ 927201 w 2776239"/>
                <a:gd name="connsiteY10" fmla="*/ 153608 h 2085283"/>
                <a:gd name="connsiteX11" fmla="*/ 773918 w 2776239"/>
                <a:gd name="connsiteY11" fmla="*/ 217445 h 2085283"/>
                <a:gd name="connsiteX12" fmla="*/ 615080 w 2776239"/>
                <a:gd name="connsiteY12" fmla="*/ 296916 h 2085283"/>
                <a:gd name="connsiteX13" fmla="*/ 480419 w 2776239"/>
                <a:gd name="connsiteY13" fmla="*/ 362369 h 2085283"/>
                <a:gd name="connsiteX14" fmla="*/ 376430 w 2776239"/>
                <a:gd name="connsiteY14" fmla="*/ 424637 h 2085283"/>
                <a:gd name="connsiteX15" fmla="*/ 263779 w 2776239"/>
                <a:gd name="connsiteY15" fmla="*/ 506739 h 2085283"/>
                <a:gd name="connsiteX16" fmla="*/ 153902 w 2776239"/>
                <a:gd name="connsiteY16" fmla="*/ 589274 h 2085283"/>
                <a:gd name="connsiteX17" fmla="*/ 0 w 2776239"/>
                <a:gd name="connsiteY17" fmla="*/ 724969 h 2085283"/>
                <a:gd name="connsiteX18" fmla="*/ 138890 w 2776239"/>
                <a:gd name="connsiteY18" fmla="*/ 879999 h 2085283"/>
                <a:gd name="connsiteX19" fmla="*/ 215883 w 2776239"/>
                <a:gd name="connsiteY19" fmla="*/ 982394 h 2085283"/>
                <a:gd name="connsiteX20" fmla="*/ 299372 w 2776239"/>
                <a:gd name="connsiteY20" fmla="*/ 1105182 h 2085283"/>
                <a:gd name="connsiteX21" fmla="*/ 376692 w 2776239"/>
                <a:gd name="connsiteY21" fmla="*/ 1218653 h 2085283"/>
                <a:gd name="connsiteX22" fmla="*/ 454349 w 2776239"/>
                <a:gd name="connsiteY22" fmla="*/ 1376398 h 2085283"/>
                <a:gd name="connsiteX23" fmla="*/ 538385 w 2776239"/>
                <a:gd name="connsiteY23" fmla="*/ 1547281 h 2085283"/>
                <a:gd name="connsiteX24" fmla="*/ 579275 w 2776239"/>
                <a:gd name="connsiteY24" fmla="*/ 1667298 h 2085283"/>
                <a:gd name="connsiteX25" fmla="*/ 609309 w 2776239"/>
                <a:gd name="connsiteY25" fmla="*/ 1753799 h 2085283"/>
                <a:gd name="connsiteX26" fmla="*/ 639394 w 2776239"/>
                <a:gd name="connsiteY26" fmla="*/ 1841504 h 2085283"/>
                <a:gd name="connsiteX27" fmla="*/ 671246 w 2776239"/>
                <a:gd name="connsiteY27" fmla="*/ 1971554 h 2085283"/>
                <a:gd name="connsiteX28" fmla="*/ 682185 w 2776239"/>
                <a:gd name="connsiteY28" fmla="*/ 2085283 h 2085283"/>
                <a:gd name="connsiteX29" fmla="*/ 1101269 w 2776239"/>
                <a:gd name="connsiteY29" fmla="*/ 1983155 h 2085283"/>
                <a:gd name="connsiteX30" fmla="*/ 1314336 w 2776239"/>
                <a:gd name="connsiteY30" fmla="*/ 1899472 h 2085283"/>
                <a:gd name="connsiteX31" fmla="*/ 1494156 w 2776239"/>
                <a:gd name="connsiteY31" fmla="*/ 1808658 h 2085283"/>
                <a:gd name="connsiteX32" fmla="*/ 1636807 w 2776239"/>
                <a:gd name="connsiteY32" fmla="*/ 1720149 h 2085283"/>
                <a:gd name="connsiteX33" fmla="*/ 1750137 w 2776239"/>
                <a:gd name="connsiteY33" fmla="*/ 1639016 h 2085283"/>
                <a:gd name="connsiteX34" fmla="*/ 1886672 w 2776239"/>
                <a:gd name="connsiteY34" fmla="*/ 1535369 h 2085283"/>
                <a:gd name="connsiteX35" fmla="*/ 2028331 w 2776239"/>
                <a:gd name="connsiteY35" fmla="*/ 1411891 h 2085283"/>
                <a:gd name="connsiteX36" fmla="*/ 2154897 w 2776239"/>
                <a:gd name="connsiteY36" fmla="*/ 1282839 h 2085283"/>
                <a:gd name="connsiteX37" fmla="*/ 2280322 w 2776239"/>
                <a:gd name="connsiteY37" fmla="*/ 1134741 h 2085283"/>
                <a:gd name="connsiteX38" fmla="*/ 2385097 w 2776239"/>
                <a:gd name="connsiteY38" fmla="*/ 1001391 h 2085283"/>
                <a:gd name="connsiteX39" fmla="*/ 2500846 w 2776239"/>
                <a:gd name="connsiteY39" fmla="*/ 826045 h 2085283"/>
                <a:gd name="connsiteX40" fmla="*/ 2571351 w 2776239"/>
                <a:gd name="connsiteY40" fmla="*/ 696735 h 2085283"/>
                <a:gd name="connsiteX41" fmla="*/ 2620614 w 2776239"/>
                <a:gd name="connsiteY41" fmla="*/ 588685 h 2085283"/>
                <a:gd name="connsiteX42" fmla="*/ 2672739 w 2776239"/>
                <a:gd name="connsiteY42" fmla="*/ 470450 h 2085283"/>
                <a:gd name="connsiteX43" fmla="*/ 2721935 w 2776239"/>
                <a:gd name="connsiteY43" fmla="*/ 340386 h 2085283"/>
                <a:gd name="connsiteX44" fmla="*/ 2776239 w 2776239"/>
                <a:gd name="connsiteY44" fmla="*/ 168575 h 2085283"/>
                <a:gd name="connsiteX0" fmla="*/ 2776239 w 2776239"/>
                <a:gd name="connsiteY0" fmla="*/ 168617 h 2085325"/>
                <a:gd name="connsiteX1" fmla="*/ 2599316 w 2776239"/>
                <a:gd name="connsiteY1" fmla="*/ 107709 h 2085325"/>
                <a:gd name="connsiteX2" fmla="*/ 2430368 w 2776239"/>
                <a:gd name="connsiteY2" fmla="*/ 64698 h 2085325"/>
                <a:gd name="connsiteX3" fmla="*/ 2276384 w 2776239"/>
                <a:gd name="connsiteY3" fmla="*/ 30723 h 2085325"/>
                <a:gd name="connsiteX4" fmla="*/ 2067514 w 2776239"/>
                <a:gd name="connsiteY4" fmla="*/ 11632 h 2085325"/>
                <a:gd name="connsiteX5" fmla="*/ 1860069 w 2776239"/>
                <a:gd name="connsiteY5" fmla="*/ 1381 h 2085325"/>
                <a:gd name="connsiteX6" fmla="*/ 1675069 w 2776239"/>
                <a:gd name="connsiteY6" fmla="*/ 5022 h 2085325"/>
                <a:gd name="connsiteX7" fmla="*/ 1469067 w 2776239"/>
                <a:gd name="connsiteY7" fmla="*/ 21676 h 2085325"/>
                <a:gd name="connsiteX8" fmla="*/ 1293596 w 2776239"/>
                <a:gd name="connsiteY8" fmla="*/ 50355 h 2085325"/>
                <a:gd name="connsiteX9" fmla="*/ 1071935 w 2776239"/>
                <a:gd name="connsiteY9" fmla="*/ 113758 h 2085325"/>
                <a:gd name="connsiteX10" fmla="*/ 927201 w 2776239"/>
                <a:gd name="connsiteY10" fmla="*/ 153650 h 2085325"/>
                <a:gd name="connsiteX11" fmla="*/ 773918 w 2776239"/>
                <a:gd name="connsiteY11" fmla="*/ 217487 h 2085325"/>
                <a:gd name="connsiteX12" fmla="*/ 615080 w 2776239"/>
                <a:gd name="connsiteY12" fmla="*/ 296958 h 2085325"/>
                <a:gd name="connsiteX13" fmla="*/ 480419 w 2776239"/>
                <a:gd name="connsiteY13" fmla="*/ 362411 h 2085325"/>
                <a:gd name="connsiteX14" fmla="*/ 376430 w 2776239"/>
                <a:gd name="connsiteY14" fmla="*/ 424679 h 2085325"/>
                <a:gd name="connsiteX15" fmla="*/ 263779 w 2776239"/>
                <a:gd name="connsiteY15" fmla="*/ 506781 h 2085325"/>
                <a:gd name="connsiteX16" fmla="*/ 153902 w 2776239"/>
                <a:gd name="connsiteY16" fmla="*/ 589316 h 2085325"/>
                <a:gd name="connsiteX17" fmla="*/ 0 w 2776239"/>
                <a:gd name="connsiteY17" fmla="*/ 725011 h 2085325"/>
                <a:gd name="connsiteX18" fmla="*/ 138890 w 2776239"/>
                <a:gd name="connsiteY18" fmla="*/ 880041 h 2085325"/>
                <a:gd name="connsiteX19" fmla="*/ 215883 w 2776239"/>
                <a:gd name="connsiteY19" fmla="*/ 982436 h 2085325"/>
                <a:gd name="connsiteX20" fmla="*/ 299372 w 2776239"/>
                <a:gd name="connsiteY20" fmla="*/ 1105224 h 2085325"/>
                <a:gd name="connsiteX21" fmla="*/ 376692 w 2776239"/>
                <a:gd name="connsiteY21" fmla="*/ 1218695 h 2085325"/>
                <a:gd name="connsiteX22" fmla="*/ 454349 w 2776239"/>
                <a:gd name="connsiteY22" fmla="*/ 1376440 h 2085325"/>
                <a:gd name="connsiteX23" fmla="*/ 538385 w 2776239"/>
                <a:gd name="connsiteY23" fmla="*/ 1547323 h 2085325"/>
                <a:gd name="connsiteX24" fmla="*/ 579275 w 2776239"/>
                <a:gd name="connsiteY24" fmla="*/ 1667340 h 2085325"/>
                <a:gd name="connsiteX25" fmla="*/ 609309 w 2776239"/>
                <a:gd name="connsiteY25" fmla="*/ 1753841 h 2085325"/>
                <a:gd name="connsiteX26" fmla="*/ 639394 w 2776239"/>
                <a:gd name="connsiteY26" fmla="*/ 1841546 h 2085325"/>
                <a:gd name="connsiteX27" fmla="*/ 671246 w 2776239"/>
                <a:gd name="connsiteY27" fmla="*/ 1971596 h 2085325"/>
                <a:gd name="connsiteX28" fmla="*/ 682185 w 2776239"/>
                <a:gd name="connsiteY28" fmla="*/ 2085325 h 2085325"/>
                <a:gd name="connsiteX29" fmla="*/ 1101269 w 2776239"/>
                <a:gd name="connsiteY29" fmla="*/ 1983197 h 2085325"/>
                <a:gd name="connsiteX30" fmla="*/ 1314336 w 2776239"/>
                <a:gd name="connsiteY30" fmla="*/ 1899514 h 2085325"/>
                <a:gd name="connsiteX31" fmla="*/ 1494156 w 2776239"/>
                <a:gd name="connsiteY31" fmla="*/ 1808700 h 2085325"/>
                <a:gd name="connsiteX32" fmla="*/ 1636807 w 2776239"/>
                <a:gd name="connsiteY32" fmla="*/ 1720191 h 2085325"/>
                <a:gd name="connsiteX33" fmla="*/ 1750137 w 2776239"/>
                <a:gd name="connsiteY33" fmla="*/ 1639058 h 2085325"/>
                <a:gd name="connsiteX34" fmla="*/ 1886672 w 2776239"/>
                <a:gd name="connsiteY34" fmla="*/ 1535411 h 2085325"/>
                <a:gd name="connsiteX35" fmla="*/ 2028331 w 2776239"/>
                <a:gd name="connsiteY35" fmla="*/ 1411933 h 2085325"/>
                <a:gd name="connsiteX36" fmla="*/ 2154897 w 2776239"/>
                <a:gd name="connsiteY36" fmla="*/ 1282881 h 2085325"/>
                <a:gd name="connsiteX37" fmla="*/ 2280322 w 2776239"/>
                <a:gd name="connsiteY37" fmla="*/ 1134783 h 2085325"/>
                <a:gd name="connsiteX38" fmla="*/ 2385097 w 2776239"/>
                <a:gd name="connsiteY38" fmla="*/ 1001433 h 2085325"/>
                <a:gd name="connsiteX39" fmla="*/ 2500846 w 2776239"/>
                <a:gd name="connsiteY39" fmla="*/ 826087 h 2085325"/>
                <a:gd name="connsiteX40" fmla="*/ 2571351 w 2776239"/>
                <a:gd name="connsiteY40" fmla="*/ 696777 h 2085325"/>
                <a:gd name="connsiteX41" fmla="*/ 2620614 w 2776239"/>
                <a:gd name="connsiteY41" fmla="*/ 588727 h 2085325"/>
                <a:gd name="connsiteX42" fmla="*/ 2672739 w 2776239"/>
                <a:gd name="connsiteY42" fmla="*/ 470492 h 2085325"/>
                <a:gd name="connsiteX43" fmla="*/ 2721935 w 2776239"/>
                <a:gd name="connsiteY43" fmla="*/ 340428 h 2085325"/>
                <a:gd name="connsiteX44" fmla="*/ 2776239 w 2776239"/>
                <a:gd name="connsiteY44" fmla="*/ 168617 h 2085325"/>
                <a:gd name="connsiteX0" fmla="*/ 2776239 w 2776239"/>
                <a:gd name="connsiteY0" fmla="*/ 168617 h 2085325"/>
                <a:gd name="connsiteX1" fmla="*/ 2599316 w 2776239"/>
                <a:gd name="connsiteY1" fmla="*/ 107709 h 2085325"/>
                <a:gd name="connsiteX2" fmla="*/ 2430368 w 2776239"/>
                <a:gd name="connsiteY2" fmla="*/ 64698 h 2085325"/>
                <a:gd name="connsiteX3" fmla="*/ 2276384 w 2776239"/>
                <a:gd name="connsiteY3" fmla="*/ 30723 h 2085325"/>
                <a:gd name="connsiteX4" fmla="*/ 2067514 w 2776239"/>
                <a:gd name="connsiteY4" fmla="*/ 11632 h 2085325"/>
                <a:gd name="connsiteX5" fmla="*/ 1860069 w 2776239"/>
                <a:gd name="connsiteY5" fmla="*/ 1381 h 2085325"/>
                <a:gd name="connsiteX6" fmla="*/ 1675069 w 2776239"/>
                <a:gd name="connsiteY6" fmla="*/ 5022 h 2085325"/>
                <a:gd name="connsiteX7" fmla="*/ 1469067 w 2776239"/>
                <a:gd name="connsiteY7" fmla="*/ 21676 h 2085325"/>
                <a:gd name="connsiteX8" fmla="*/ 1293596 w 2776239"/>
                <a:gd name="connsiteY8" fmla="*/ 50355 h 2085325"/>
                <a:gd name="connsiteX9" fmla="*/ 1071935 w 2776239"/>
                <a:gd name="connsiteY9" fmla="*/ 113758 h 2085325"/>
                <a:gd name="connsiteX10" fmla="*/ 927201 w 2776239"/>
                <a:gd name="connsiteY10" fmla="*/ 153650 h 2085325"/>
                <a:gd name="connsiteX11" fmla="*/ 773918 w 2776239"/>
                <a:gd name="connsiteY11" fmla="*/ 217487 h 2085325"/>
                <a:gd name="connsiteX12" fmla="*/ 615080 w 2776239"/>
                <a:gd name="connsiteY12" fmla="*/ 296958 h 2085325"/>
                <a:gd name="connsiteX13" fmla="*/ 480419 w 2776239"/>
                <a:gd name="connsiteY13" fmla="*/ 362411 h 2085325"/>
                <a:gd name="connsiteX14" fmla="*/ 376430 w 2776239"/>
                <a:gd name="connsiteY14" fmla="*/ 424679 h 2085325"/>
                <a:gd name="connsiteX15" fmla="*/ 263779 w 2776239"/>
                <a:gd name="connsiteY15" fmla="*/ 506781 h 2085325"/>
                <a:gd name="connsiteX16" fmla="*/ 153902 w 2776239"/>
                <a:gd name="connsiteY16" fmla="*/ 589316 h 2085325"/>
                <a:gd name="connsiteX17" fmla="*/ 0 w 2776239"/>
                <a:gd name="connsiteY17" fmla="*/ 725011 h 2085325"/>
                <a:gd name="connsiteX18" fmla="*/ 138890 w 2776239"/>
                <a:gd name="connsiteY18" fmla="*/ 880041 h 2085325"/>
                <a:gd name="connsiteX19" fmla="*/ 215883 w 2776239"/>
                <a:gd name="connsiteY19" fmla="*/ 982436 h 2085325"/>
                <a:gd name="connsiteX20" fmla="*/ 299372 w 2776239"/>
                <a:gd name="connsiteY20" fmla="*/ 1105224 h 2085325"/>
                <a:gd name="connsiteX21" fmla="*/ 376692 w 2776239"/>
                <a:gd name="connsiteY21" fmla="*/ 1218695 h 2085325"/>
                <a:gd name="connsiteX22" fmla="*/ 454349 w 2776239"/>
                <a:gd name="connsiteY22" fmla="*/ 1376440 h 2085325"/>
                <a:gd name="connsiteX23" fmla="*/ 538385 w 2776239"/>
                <a:gd name="connsiteY23" fmla="*/ 1547323 h 2085325"/>
                <a:gd name="connsiteX24" fmla="*/ 579275 w 2776239"/>
                <a:gd name="connsiteY24" fmla="*/ 1667340 h 2085325"/>
                <a:gd name="connsiteX25" fmla="*/ 609309 w 2776239"/>
                <a:gd name="connsiteY25" fmla="*/ 1753841 h 2085325"/>
                <a:gd name="connsiteX26" fmla="*/ 639394 w 2776239"/>
                <a:gd name="connsiteY26" fmla="*/ 1841546 h 2085325"/>
                <a:gd name="connsiteX27" fmla="*/ 671246 w 2776239"/>
                <a:gd name="connsiteY27" fmla="*/ 1971596 h 2085325"/>
                <a:gd name="connsiteX28" fmla="*/ 682185 w 2776239"/>
                <a:gd name="connsiteY28" fmla="*/ 2085325 h 2085325"/>
                <a:gd name="connsiteX29" fmla="*/ 1101269 w 2776239"/>
                <a:gd name="connsiteY29" fmla="*/ 1983197 h 2085325"/>
                <a:gd name="connsiteX30" fmla="*/ 1314336 w 2776239"/>
                <a:gd name="connsiteY30" fmla="*/ 1899514 h 2085325"/>
                <a:gd name="connsiteX31" fmla="*/ 1494156 w 2776239"/>
                <a:gd name="connsiteY31" fmla="*/ 1808700 h 2085325"/>
                <a:gd name="connsiteX32" fmla="*/ 1636807 w 2776239"/>
                <a:gd name="connsiteY32" fmla="*/ 1720191 h 2085325"/>
                <a:gd name="connsiteX33" fmla="*/ 1750137 w 2776239"/>
                <a:gd name="connsiteY33" fmla="*/ 1639058 h 2085325"/>
                <a:gd name="connsiteX34" fmla="*/ 1886672 w 2776239"/>
                <a:gd name="connsiteY34" fmla="*/ 1535411 h 2085325"/>
                <a:gd name="connsiteX35" fmla="*/ 2028331 w 2776239"/>
                <a:gd name="connsiteY35" fmla="*/ 1411933 h 2085325"/>
                <a:gd name="connsiteX36" fmla="*/ 2154897 w 2776239"/>
                <a:gd name="connsiteY36" fmla="*/ 1282881 h 2085325"/>
                <a:gd name="connsiteX37" fmla="*/ 2280322 w 2776239"/>
                <a:gd name="connsiteY37" fmla="*/ 1134783 h 2085325"/>
                <a:gd name="connsiteX38" fmla="*/ 2385097 w 2776239"/>
                <a:gd name="connsiteY38" fmla="*/ 1001433 h 2085325"/>
                <a:gd name="connsiteX39" fmla="*/ 2500846 w 2776239"/>
                <a:gd name="connsiteY39" fmla="*/ 826087 h 2085325"/>
                <a:gd name="connsiteX40" fmla="*/ 2571351 w 2776239"/>
                <a:gd name="connsiteY40" fmla="*/ 696777 h 2085325"/>
                <a:gd name="connsiteX41" fmla="*/ 2620614 w 2776239"/>
                <a:gd name="connsiteY41" fmla="*/ 588727 h 2085325"/>
                <a:gd name="connsiteX42" fmla="*/ 2672739 w 2776239"/>
                <a:gd name="connsiteY42" fmla="*/ 470492 h 2085325"/>
                <a:gd name="connsiteX43" fmla="*/ 2721935 w 2776239"/>
                <a:gd name="connsiteY43" fmla="*/ 340428 h 2085325"/>
                <a:gd name="connsiteX44" fmla="*/ 2776239 w 2776239"/>
                <a:gd name="connsiteY44" fmla="*/ 168617 h 2085325"/>
                <a:gd name="connsiteX0" fmla="*/ 2776239 w 2776239"/>
                <a:gd name="connsiteY0" fmla="*/ 168617 h 2085325"/>
                <a:gd name="connsiteX1" fmla="*/ 2599316 w 2776239"/>
                <a:gd name="connsiteY1" fmla="*/ 107709 h 2085325"/>
                <a:gd name="connsiteX2" fmla="*/ 2430368 w 2776239"/>
                <a:gd name="connsiteY2" fmla="*/ 64698 h 2085325"/>
                <a:gd name="connsiteX3" fmla="*/ 2276384 w 2776239"/>
                <a:gd name="connsiteY3" fmla="*/ 30723 h 2085325"/>
                <a:gd name="connsiteX4" fmla="*/ 2067514 w 2776239"/>
                <a:gd name="connsiteY4" fmla="*/ 11632 h 2085325"/>
                <a:gd name="connsiteX5" fmla="*/ 1860069 w 2776239"/>
                <a:gd name="connsiteY5" fmla="*/ 1381 h 2085325"/>
                <a:gd name="connsiteX6" fmla="*/ 1675069 w 2776239"/>
                <a:gd name="connsiteY6" fmla="*/ 5022 h 2085325"/>
                <a:gd name="connsiteX7" fmla="*/ 1469067 w 2776239"/>
                <a:gd name="connsiteY7" fmla="*/ 21676 h 2085325"/>
                <a:gd name="connsiteX8" fmla="*/ 1293596 w 2776239"/>
                <a:gd name="connsiteY8" fmla="*/ 50355 h 2085325"/>
                <a:gd name="connsiteX9" fmla="*/ 1071935 w 2776239"/>
                <a:gd name="connsiteY9" fmla="*/ 113758 h 2085325"/>
                <a:gd name="connsiteX10" fmla="*/ 927201 w 2776239"/>
                <a:gd name="connsiteY10" fmla="*/ 153650 h 2085325"/>
                <a:gd name="connsiteX11" fmla="*/ 773918 w 2776239"/>
                <a:gd name="connsiteY11" fmla="*/ 217487 h 2085325"/>
                <a:gd name="connsiteX12" fmla="*/ 615080 w 2776239"/>
                <a:gd name="connsiteY12" fmla="*/ 296958 h 2085325"/>
                <a:gd name="connsiteX13" fmla="*/ 480419 w 2776239"/>
                <a:gd name="connsiteY13" fmla="*/ 362411 h 2085325"/>
                <a:gd name="connsiteX14" fmla="*/ 376430 w 2776239"/>
                <a:gd name="connsiteY14" fmla="*/ 424679 h 2085325"/>
                <a:gd name="connsiteX15" fmla="*/ 263779 w 2776239"/>
                <a:gd name="connsiteY15" fmla="*/ 506781 h 2085325"/>
                <a:gd name="connsiteX16" fmla="*/ 153902 w 2776239"/>
                <a:gd name="connsiteY16" fmla="*/ 589316 h 2085325"/>
                <a:gd name="connsiteX17" fmla="*/ 0 w 2776239"/>
                <a:gd name="connsiteY17" fmla="*/ 725011 h 2085325"/>
                <a:gd name="connsiteX18" fmla="*/ 138890 w 2776239"/>
                <a:gd name="connsiteY18" fmla="*/ 880041 h 2085325"/>
                <a:gd name="connsiteX19" fmla="*/ 215883 w 2776239"/>
                <a:gd name="connsiteY19" fmla="*/ 982436 h 2085325"/>
                <a:gd name="connsiteX20" fmla="*/ 299372 w 2776239"/>
                <a:gd name="connsiteY20" fmla="*/ 1105224 h 2085325"/>
                <a:gd name="connsiteX21" fmla="*/ 376692 w 2776239"/>
                <a:gd name="connsiteY21" fmla="*/ 1218695 h 2085325"/>
                <a:gd name="connsiteX22" fmla="*/ 454349 w 2776239"/>
                <a:gd name="connsiteY22" fmla="*/ 1376440 h 2085325"/>
                <a:gd name="connsiteX23" fmla="*/ 538385 w 2776239"/>
                <a:gd name="connsiteY23" fmla="*/ 1547323 h 2085325"/>
                <a:gd name="connsiteX24" fmla="*/ 579275 w 2776239"/>
                <a:gd name="connsiteY24" fmla="*/ 1667340 h 2085325"/>
                <a:gd name="connsiteX25" fmla="*/ 609309 w 2776239"/>
                <a:gd name="connsiteY25" fmla="*/ 1753841 h 2085325"/>
                <a:gd name="connsiteX26" fmla="*/ 639394 w 2776239"/>
                <a:gd name="connsiteY26" fmla="*/ 1841546 h 2085325"/>
                <a:gd name="connsiteX27" fmla="*/ 671246 w 2776239"/>
                <a:gd name="connsiteY27" fmla="*/ 1971596 h 2085325"/>
                <a:gd name="connsiteX28" fmla="*/ 682185 w 2776239"/>
                <a:gd name="connsiteY28" fmla="*/ 2085325 h 2085325"/>
                <a:gd name="connsiteX29" fmla="*/ 1101269 w 2776239"/>
                <a:gd name="connsiteY29" fmla="*/ 1983197 h 2085325"/>
                <a:gd name="connsiteX30" fmla="*/ 1314336 w 2776239"/>
                <a:gd name="connsiteY30" fmla="*/ 1899514 h 2085325"/>
                <a:gd name="connsiteX31" fmla="*/ 1494156 w 2776239"/>
                <a:gd name="connsiteY31" fmla="*/ 1808700 h 2085325"/>
                <a:gd name="connsiteX32" fmla="*/ 1636807 w 2776239"/>
                <a:gd name="connsiteY32" fmla="*/ 1720191 h 2085325"/>
                <a:gd name="connsiteX33" fmla="*/ 1750137 w 2776239"/>
                <a:gd name="connsiteY33" fmla="*/ 1639058 h 2085325"/>
                <a:gd name="connsiteX34" fmla="*/ 1886672 w 2776239"/>
                <a:gd name="connsiteY34" fmla="*/ 1535411 h 2085325"/>
                <a:gd name="connsiteX35" fmla="*/ 2028331 w 2776239"/>
                <a:gd name="connsiteY35" fmla="*/ 1411933 h 2085325"/>
                <a:gd name="connsiteX36" fmla="*/ 2154897 w 2776239"/>
                <a:gd name="connsiteY36" fmla="*/ 1282881 h 2085325"/>
                <a:gd name="connsiteX37" fmla="*/ 2280322 w 2776239"/>
                <a:gd name="connsiteY37" fmla="*/ 1134783 h 2085325"/>
                <a:gd name="connsiteX38" fmla="*/ 2385097 w 2776239"/>
                <a:gd name="connsiteY38" fmla="*/ 1001433 h 2085325"/>
                <a:gd name="connsiteX39" fmla="*/ 2500846 w 2776239"/>
                <a:gd name="connsiteY39" fmla="*/ 826087 h 2085325"/>
                <a:gd name="connsiteX40" fmla="*/ 2571351 w 2776239"/>
                <a:gd name="connsiteY40" fmla="*/ 696777 h 2085325"/>
                <a:gd name="connsiteX41" fmla="*/ 2620614 w 2776239"/>
                <a:gd name="connsiteY41" fmla="*/ 588727 h 2085325"/>
                <a:gd name="connsiteX42" fmla="*/ 2672739 w 2776239"/>
                <a:gd name="connsiteY42" fmla="*/ 470492 h 2085325"/>
                <a:gd name="connsiteX43" fmla="*/ 2721935 w 2776239"/>
                <a:gd name="connsiteY43" fmla="*/ 340428 h 2085325"/>
                <a:gd name="connsiteX44" fmla="*/ 2776239 w 2776239"/>
                <a:gd name="connsiteY44" fmla="*/ 168617 h 2085325"/>
                <a:gd name="connsiteX0" fmla="*/ 2776239 w 2776239"/>
                <a:gd name="connsiteY0" fmla="*/ 168617 h 2085325"/>
                <a:gd name="connsiteX1" fmla="*/ 2599316 w 2776239"/>
                <a:gd name="connsiteY1" fmla="*/ 107709 h 2085325"/>
                <a:gd name="connsiteX2" fmla="*/ 2430368 w 2776239"/>
                <a:gd name="connsiteY2" fmla="*/ 64698 h 2085325"/>
                <a:gd name="connsiteX3" fmla="*/ 2276384 w 2776239"/>
                <a:gd name="connsiteY3" fmla="*/ 30723 h 2085325"/>
                <a:gd name="connsiteX4" fmla="*/ 2067514 w 2776239"/>
                <a:gd name="connsiteY4" fmla="*/ 11632 h 2085325"/>
                <a:gd name="connsiteX5" fmla="*/ 1860069 w 2776239"/>
                <a:gd name="connsiteY5" fmla="*/ 1381 h 2085325"/>
                <a:gd name="connsiteX6" fmla="*/ 1675069 w 2776239"/>
                <a:gd name="connsiteY6" fmla="*/ 5022 h 2085325"/>
                <a:gd name="connsiteX7" fmla="*/ 1469067 w 2776239"/>
                <a:gd name="connsiteY7" fmla="*/ 21676 h 2085325"/>
                <a:gd name="connsiteX8" fmla="*/ 1293596 w 2776239"/>
                <a:gd name="connsiteY8" fmla="*/ 50355 h 2085325"/>
                <a:gd name="connsiteX9" fmla="*/ 1071935 w 2776239"/>
                <a:gd name="connsiteY9" fmla="*/ 113758 h 2085325"/>
                <a:gd name="connsiteX10" fmla="*/ 927201 w 2776239"/>
                <a:gd name="connsiteY10" fmla="*/ 153650 h 2085325"/>
                <a:gd name="connsiteX11" fmla="*/ 773918 w 2776239"/>
                <a:gd name="connsiteY11" fmla="*/ 217487 h 2085325"/>
                <a:gd name="connsiteX12" fmla="*/ 615080 w 2776239"/>
                <a:gd name="connsiteY12" fmla="*/ 296958 h 2085325"/>
                <a:gd name="connsiteX13" fmla="*/ 480419 w 2776239"/>
                <a:gd name="connsiteY13" fmla="*/ 362411 h 2085325"/>
                <a:gd name="connsiteX14" fmla="*/ 376430 w 2776239"/>
                <a:gd name="connsiteY14" fmla="*/ 424679 h 2085325"/>
                <a:gd name="connsiteX15" fmla="*/ 263779 w 2776239"/>
                <a:gd name="connsiteY15" fmla="*/ 506781 h 2085325"/>
                <a:gd name="connsiteX16" fmla="*/ 153902 w 2776239"/>
                <a:gd name="connsiteY16" fmla="*/ 589316 h 2085325"/>
                <a:gd name="connsiteX17" fmla="*/ 0 w 2776239"/>
                <a:gd name="connsiteY17" fmla="*/ 725011 h 2085325"/>
                <a:gd name="connsiteX18" fmla="*/ 138890 w 2776239"/>
                <a:gd name="connsiteY18" fmla="*/ 880041 h 2085325"/>
                <a:gd name="connsiteX19" fmla="*/ 215883 w 2776239"/>
                <a:gd name="connsiteY19" fmla="*/ 982436 h 2085325"/>
                <a:gd name="connsiteX20" fmla="*/ 299372 w 2776239"/>
                <a:gd name="connsiteY20" fmla="*/ 1105224 h 2085325"/>
                <a:gd name="connsiteX21" fmla="*/ 376692 w 2776239"/>
                <a:gd name="connsiteY21" fmla="*/ 1218695 h 2085325"/>
                <a:gd name="connsiteX22" fmla="*/ 454349 w 2776239"/>
                <a:gd name="connsiteY22" fmla="*/ 1376440 h 2085325"/>
                <a:gd name="connsiteX23" fmla="*/ 538385 w 2776239"/>
                <a:gd name="connsiteY23" fmla="*/ 1547323 h 2085325"/>
                <a:gd name="connsiteX24" fmla="*/ 579275 w 2776239"/>
                <a:gd name="connsiteY24" fmla="*/ 1667340 h 2085325"/>
                <a:gd name="connsiteX25" fmla="*/ 609309 w 2776239"/>
                <a:gd name="connsiteY25" fmla="*/ 1753841 h 2085325"/>
                <a:gd name="connsiteX26" fmla="*/ 639394 w 2776239"/>
                <a:gd name="connsiteY26" fmla="*/ 1841546 h 2085325"/>
                <a:gd name="connsiteX27" fmla="*/ 671246 w 2776239"/>
                <a:gd name="connsiteY27" fmla="*/ 1971596 h 2085325"/>
                <a:gd name="connsiteX28" fmla="*/ 682185 w 2776239"/>
                <a:gd name="connsiteY28" fmla="*/ 2085325 h 2085325"/>
                <a:gd name="connsiteX29" fmla="*/ 1101269 w 2776239"/>
                <a:gd name="connsiteY29" fmla="*/ 1983197 h 2085325"/>
                <a:gd name="connsiteX30" fmla="*/ 1314336 w 2776239"/>
                <a:gd name="connsiteY30" fmla="*/ 1899514 h 2085325"/>
                <a:gd name="connsiteX31" fmla="*/ 1494156 w 2776239"/>
                <a:gd name="connsiteY31" fmla="*/ 1808700 h 2085325"/>
                <a:gd name="connsiteX32" fmla="*/ 1636807 w 2776239"/>
                <a:gd name="connsiteY32" fmla="*/ 1720191 h 2085325"/>
                <a:gd name="connsiteX33" fmla="*/ 1750137 w 2776239"/>
                <a:gd name="connsiteY33" fmla="*/ 1639058 h 2085325"/>
                <a:gd name="connsiteX34" fmla="*/ 1886672 w 2776239"/>
                <a:gd name="connsiteY34" fmla="*/ 1535411 h 2085325"/>
                <a:gd name="connsiteX35" fmla="*/ 2028331 w 2776239"/>
                <a:gd name="connsiteY35" fmla="*/ 1411933 h 2085325"/>
                <a:gd name="connsiteX36" fmla="*/ 2154897 w 2776239"/>
                <a:gd name="connsiteY36" fmla="*/ 1282881 h 2085325"/>
                <a:gd name="connsiteX37" fmla="*/ 2280322 w 2776239"/>
                <a:gd name="connsiteY37" fmla="*/ 1134783 h 2085325"/>
                <a:gd name="connsiteX38" fmla="*/ 2385097 w 2776239"/>
                <a:gd name="connsiteY38" fmla="*/ 1001433 h 2085325"/>
                <a:gd name="connsiteX39" fmla="*/ 2500846 w 2776239"/>
                <a:gd name="connsiteY39" fmla="*/ 826087 h 2085325"/>
                <a:gd name="connsiteX40" fmla="*/ 2571351 w 2776239"/>
                <a:gd name="connsiteY40" fmla="*/ 696777 h 2085325"/>
                <a:gd name="connsiteX41" fmla="*/ 2620614 w 2776239"/>
                <a:gd name="connsiteY41" fmla="*/ 588727 h 2085325"/>
                <a:gd name="connsiteX42" fmla="*/ 2672739 w 2776239"/>
                <a:gd name="connsiteY42" fmla="*/ 470492 h 2085325"/>
                <a:gd name="connsiteX43" fmla="*/ 2721935 w 2776239"/>
                <a:gd name="connsiteY43" fmla="*/ 340428 h 2085325"/>
                <a:gd name="connsiteX44" fmla="*/ 2776239 w 2776239"/>
                <a:gd name="connsiteY44" fmla="*/ 168617 h 2085325"/>
                <a:gd name="connsiteX0" fmla="*/ 2776239 w 2776239"/>
                <a:gd name="connsiteY0" fmla="*/ 168617 h 2085325"/>
                <a:gd name="connsiteX1" fmla="*/ 2599316 w 2776239"/>
                <a:gd name="connsiteY1" fmla="*/ 107709 h 2085325"/>
                <a:gd name="connsiteX2" fmla="*/ 2430368 w 2776239"/>
                <a:gd name="connsiteY2" fmla="*/ 64698 h 2085325"/>
                <a:gd name="connsiteX3" fmla="*/ 2276384 w 2776239"/>
                <a:gd name="connsiteY3" fmla="*/ 30723 h 2085325"/>
                <a:gd name="connsiteX4" fmla="*/ 2067514 w 2776239"/>
                <a:gd name="connsiteY4" fmla="*/ 11632 h 2085325"/>
                <a:gd name="connsiteX5" fmla="*/ 1860069 w 2776239"/>
                <a:gd name="connsiteY5" fmla="*/ 1381 h 2085325"/>
                <a:gd name="connsiteX6" fmla="*/ 1675069 w 2776239"/>
                <a:gd name="connsiteY6" fmla="*/ 5022 h 2085325"/>
                <a:gd name="connsiteX7" fmla="*/ 1469067 w 2776239"/>
                <a:gd name="connsiteY7" fmla="*/ 21676 h 2085325"/>
                <a:gd name="connsiteX8" fmla="*/ 1293596 w 2776239"/>
                <a:gd name="connsiteY8" fmla="*/ 50355 h 2085325"/>
                <a:gd name="connsiteX9" fmla="*/ 1071935 w 2776239"/>
                <a:gd name="connsiteY9" fmla="*/ 113758 h 2085325"/>
                <a:gd name="connsiteX10" fmla="*/ 927201 w 2776239"/>
                <a:gd name="connsiteY10" fmla="*/ 153650 h 2085325"/>
                <a:gd name="connsiteX11" fmla="*/ 773918 w 2776239"/>
                <a:gd name="connsiteY11" fmla="*/ 217487 h 2085325"/>
                <a:gd name="connsiteX12" fmla="*/ 615080 w 2776239"/>
                <a:gd name="connsiteY12" fmla="*/ 296958 h 2085325"/>
                <a:gd name="connsiteX13" fmla="*/ 480419 w 2776239"/>
                <a:gd name="connsiteY13" fmla="*/ 362411 h 2085325"/>
                <a:gd name="connsiteX14" fmla="*/ 376430 w 2776239"/>
                <a:gd name="connsiteY14" fmla="*/ 424679 h 2085325"/>
                <a:gd name="connsiteX15" fmla="*/ 263779 w 2776239"/>
                <a:gd name="connsiteY15" fmla="*/ 506781 h 2085325"/>
                <a:gd name="connsiteX16" fmla="*/ 153902 w 2776239"/>
                <a:gd name="connsiteY16" fmla="*/ 589316 h 2085325"/>
                <a:gd name="connsiteX17" fmla="*/ 0 w 2776239"/>
                <a:gd name="connsiteY17" fmla="*/ 725011 h 2085325"/>
                <a:gd name="connsiteX18" fmla="*/ 138890 w 2776239"/>
                <a:gd name="connsiteY18" fmla="*/ 880041 h 2085325"/>
                <a:gd name="connsiteX19" fmla="*/ 215883 w 2776239"/>
                <a:gd name="connsiteY19" fmla="*/ 982436 h 2085325"/>
                <a:gd name="connsiteX20" fmla="*/ 299372 w 2776239"/>
                <a:gd name="connsiteY20" fmla="*/ 1105224 h 2085325"/>
                <a:gd name="connsiteX21" fmla="*/ 376692 w 2776239"/>
                <a:gd name="connsiteY21" fmla="*/ 1218695 h 2085325"/>
                <a:gd name="connsiteX22" fmla="*/ 454349 w 2776239"/>
                <a:gd name="connsiteY22" fmla="*/ 1376440 h 2085325"/>
                <a:gd name="connsiteX23" fmla="*/ 538385 w 2776239"/>
                <a:gd name="connsiteY23" fmla="*/ 1547323 h 2085325"/>
                <a:gd name="connsiteX24" fmla="*/ 579275 w 2776239"/>
                <a:gd name="connsiteY24" fmla="*/ 1667340 h 2085325"/>
                <a:gd name="connsiteX25" fmla="*/ 609309 w 2776239"/>
                <a:gd name="connsiteY25" fmla="*/ 1753841 h 2085325"/>
                <a:gd name="connsiteX26" fmla="*/ 639394 w 2776239"/>
                <a:gd name="connsiteY26" fmla="*/ 1841546 h 2085325"/>
                <a:gd name="connsiteX27" fmla="*/ 671246 w 2776239"/>
                <a:gd name="connsiteY27" fmla="*/ 1971596 h 2085325"/>
                <a:gd name="connsiteX28" fmla="*/ 682185 w 2776239"/>
                <a:gd name="connsiteY28" fmla="*/ 2085325 h 2085325"/>
                <a:gd name="connsiteX29" fmla="*/ 1101269 w 2776239"/>
                <a:gd name="connsiteY29" fmla="*/ 1983197 h 2085325"/>
                <a:gd name="connsiteX30" fmla="*/ 1314336 w 2776239"/>
                <a:gd name="connsiteY30" fmla="*/ 1899514 h 2085325"/>
                <a:gd name="connsiteX31" fmla="*/ 1494156 w 2776239"/>
                <a:gd name="connsiteY31" fmla="*/ 1808700 h 2085325"/>
                <a:gd name="connsiteX32" fmla="*/ 1636807 w 2776239"/>
                <a:gd name="connsiteY32" fmla="*/ 1720191 h 2085325"/>
                <a:gd name="connsiteX33" fmla="*/ 1750137 w 2776239"/>
                <a:gd name="connsiteY33" fmla="*/ 1639058 h 2085325"/>
                <a:gd name="connsiteX34" fmla="*/ 1886672 w 2776239"/>
                <a:gd name="connsiteY34" fmla="*/ 1535411 h 2085325"/>
                <a:gd name="connsiteX35" fmla="*/ 2028331 w 2776239"/>
                <a:gd name="connsiteY35" fmla="*/ 1411933 h 2085325"/>
                <a:gd name="connsiteX36" fmla="*/ 2154897 w 2776239"/>
                <a:gd name="connsiteY36" fmla="*/ 1282881 h 2085325"/>
                <a:gd name="connsiteX37" fmla="*/ 2280322 w 2776239"/>
                <a:gd name="connsiteY37" fmla="*/ 1134783 h 2085325"/>
                <a:gd name="connsiteX38" fmla="*/ 2385097 w 2776239"/>
                <a:gd name="connsiteY38" fmla="*/ 1001433 h 2085325"/>
                <a:gd name="connsiteX39" fmla="*/ 2500846 w 2776239"/>
                <a:gd name="connsiteY39" fmla="*/ 826087 h 2085325"/>
                <a:gd name="connsiteX40" fmla="*/ 2571351 w 2776239"/>
                <a:gd name="connsiteY40" fmla="*/ 696777 h 2085325"/>
                <a:gd name="connsiteX41" fmla="*/ 2620614 w 2776239"/>
                <a:gd name="connsiteY41" fmla="*/ 588727 h 2085325"/>
                <a:gd name="connsiteX42" fmla="*/ 2672739 w 2776239"/>
                <a:gd name="connsiteY42" fmla="*/ 470492 h 2085325"/>
                <a:gd name="connsiteX43" fmla="*/ 2721935 w 2776239"/>
                <a:gd name="connsiteY43" fmla="*/ 340428 h 2085325"/>
                <a:gd name="connsiteX44" fmla="*/ 2776239 w 2776239"/>
                <a:gd name="connsiteY44" fmla="*/ 168617 h 2085325"/>
                <a:gd name="connsiteX0" fmla="*/ 2776239 w 2776239"/>
                <a:gd name="connsiteY0" fmla="*/ 168617 h 2085325"/>
                <a:gd name="connsiteX1" fmla="*/ 2599316 w 2776239"/>
                <a:gd name="connsiteY1" fmla="*/ 107709 h 2085325"/>
                <a:gd name="connsiteX2" fmla="*/ 2430368 w 2776239"/>
                <a:gd name="connsiteY2" fmla="*/ 64698 h 2085325"/>
                <a:gd name="connsiteX3" fmla="*/ 2276384 w 2776239"/>
                <a:gd name="connsiteY3" fmla="*/ 30723 h 2085325"/>
                <a:gd name="connsiteX4" fmla="*/ 2067514 w 2776239"/>
                <a:gd name="connsiteY4" fmla="*/ 11632 h 2085325"/>
                <a:gd name="connsiteX5" fmla="*/ 1860069 w 2776239"/>
                <a:gd name="connsiteY5" fmla="*/ 1381 h 2085325"/>
                <a:gd name="connsiteX6" fmla="*/ 1675069 w 2776239"/>
                <a:gd name="connsiteY6" fmla="*/ 5022 h 2085325"/>
                <a:gd name="connsiteX7" fmla="*/ 1469067 w 2776239"/>
                <a:gd name="connsiteY7" fmla="*/ 21676 h 2085325"/>
                <a:gd name="connsiteX8" fmla="*/ 1293596 w 2776239"/>
                <a:gd name="connsiteY8" fmla="*/ 50355 h 2085325"/>
                <a:gd name="connsiteX9" fmla="*/ 1071935 w 2776239"/>
                <a:gd name="connsiteY9" fmla="*/ 113758 h 2085325"/>
                <a:gd name="connsiteX10" fmla="*/ 927201 w 2776239"/>
                <a:gd name="connsiteY10" fmla="*/ 153650 h 2085325"/>
                <a:gd name="connsiteX11" fmla="*/ 773918 w 2776239"/>
                <a:gd name="connsiteY11" fmla="*/ 217487 h 2085325"/>
                <a:gd name="connsiteX12" fmla="*/ 615080 w 2776239"/>
                <a:gd name="connsiteY12" fmla="*/ 296958 h 2085325"/>
                <a:gd name="connsiteX13" fmla="*/ 480419 w 2776239"/>
                <a:gd name="connsiteY13" fmla="*/ 362411 h 2085325"/>
                <a:gd name="connsiteX14" fmla="*/ 376430 w 2776239"/>
                <a:gd name="connsiteY14" fmla="*/ 424679 h 2085325"/>
                <a:gd name="connsiteX15" fmla="*/ 263779 w 2776239"/>
                <a:gd name="connsiteY15" fmla="*/ 506781 h 2085325"/>
                <a:gd name="connsiteX16" fmla="*/ 153902 w 2776239"/>
                <a:gd name="connsiteY16" fmla="*/ 589316 h 2085325"/>
                <a:gd name="connsiteX17" fmla="*/ 0 w 2776239"/>
                <a:gd name="connsiteY17" fmla="*/ 725011 h 2085325"/>
                <a:gd name="connsiteX18" fmla="*/ 138890 w 2776239"/>
                <a:gd name="connsiteY18" fmla="*/ 880041 h 2085325"/>
                <a:gd name="connsiteX19" fmla="*/ 215883 w 2776239"/>
                <a:gd name="connsiteY19" fmla="*/ 982436 h 2085325"/>
                <a:gd name="connsiteX20" fmla="*/ 299372 w 2776239"/>
                <a:gd name="connsiteY20" fmla="*/ 1105224 h 2085325"/>
                <a:gd name="connsiteX21" fmla="*/ 376692 w 2776239"/>
                <a:gd name="connsiteY21" fmla="*/ 1218695 h 2085325"/>
                <a:gd name="connsiteX22" fmla="*/ 454349 w 2776239"/>
                <a:gd name="connsiteY22" fmla="*/ 1376440 h 2085325"/>
                <a:gd name="connsiteX23" fmla="*/ 538385 w 2776239"/>
                <a:gd name="connsiteY23" fmla="*/ 1547323 h 2085325"/>
                <a:gd name="connsiteX24" fmla="*/ 579275 w 2776239"/>
                <a:gd name="connsiteY24" fmla="*/ 1667340 h 2085325"/>
                <a:gd name="connsiteX25" fmla="*/ 609309 w 2776239"/>
                <a:gd name="connsiteY25" fmla="*/ 1753841 h 2085325"/>
                <a:gd name="connsiteX26" fmla="*/ 639394 w 2776239"/>
                <a:gd name="connsiteY26" fmla="*/ 1841546 h 2085325"/>
                <a:gd name="connsiteX27" fmla="*/ 671246 w 2776239"/>
                <a:gd name="connsiteY27" fmla="*/ 1971596 h 2085325"/>
                <a:gd name="connsiteX28" fmla="*/ 682185 w 2776239"/>
                <a:gd name="connsiteY28" fmla="*/ 2085325 h 2085325"/>
                <a:gd name="connsiteX29" fmla="*/ 1101269 w 2776239"/>
                <a:gd name="connsiteY29" fmla="*/ 1983197 h 2085325"/>
                <a:gd name="connsiteX30" fmla="*/ 1314336 w 2776239"/>
                <a:gd name="connsiteY30" fmla="*/ 1899514 h 2085325"/>
                <a:gd name="connsiteX31" fmla="*/ 1494156 w 2776239"/>
                <a:gd name="connsiteY31" fmla="*/ 1808700 h 2085325"/>
                <a:gd name="connsiteX32" fmla="*/ 1636807 w 2776239"/>
                <a:gd name="connsiteY32" fmla="*/ 1720191 h 2085325"/>
                <a:gd name="connsiteX33" fmla="*/ 1750137 w 2776239"/>
                <a:gd name="connsiteY33" fmla="*/ 1639058 h 2085325"/>
                <a:gd name="connsiteX34" fmla="*/ 1886672 w 2776239"/>
                <a:gd name="connsiteY34" fmla="*/ 1535411 h 2085325"/>
                <a:gd name="connsiteX35" fmla="*/ 2028331 w 2776239"/>
                <a:gd name="connsiteY35" fmla="*/ 1411933 h 2085325"/>
                <a:gd name="connsiteX36" fmla="*/ 2154897 w 2776239"/>
                <a:gd name="connsiteY36" fmla="*/ 1282881 h 2085325"/>
                <a:gd name="connsiteX37" fmla="*/ 2280322 w 2776239"/>
                <a:gd name="connsiteY37" fmla="*/ 1134783 h 2085325"/>
                <a:gd name="connsiteX38" fmla="*/ 2385097 w 2776239"/>
                <a:gd name="connsiteY38" fmla="*/ 1001433 h 2085325"/>
                <a:gd name="connsiteX39" fmla="*/ 2500846 w 2776239"/>
                <a:gd name="connsiteY39" fmla="*/ 826087 h 2085325"/>
                <a:gd name="connsiteX40" fmla="*/ 2571351 w 2776239"/>
                <a:gd name="connsiteY40" fmla="*/ 696777 h 2085325"/>
                <a:gd name="connsiteX41" fmla="*/ 2620614 w 2776239"/>
                <a:gd name="connsiteY41" fmla="*/ 588727 h 2085325"/>
                <a:gd name="connsiteX42" fmla="*/ 2672739 w 2776239"/>
                <a:gd name="connsiteY42" fmla="*/ 470492 h 2085325"/>
                <a:gd name="connsiteX43" fmla="*/ 2721935 w 2776239"/>
                <a:gd name="connsiteY43" fmla="*/ 340428 h 2085325"/>
                <a:gd name="connsiteX44" fmla="*/ 2776239 w 2776239"/>
                <a:gd name="connsiteY44" fmla="*/ 168617 h 2085325"/>
                <a:gd name="connsiteX0" fmla="*/ 2776239 w 2776239"/>
                <a:gd name="connsiteY0" fmla="*/ 168617 h 2085325"/>
                <a:gd name="connsiteX1" fmla="*/ 2599316 w 2776239"/>
                <a:gd name="connsiteY1" fmla="*/ 107709 h 2085325"/>
                <a:gd name="connsiteX2" fmla="*/ 2430368 w 2776239"/>
                <a:gd name="connsiteY2" fmla="*/ 64698 h 2085325"/>
                <a:gd name="connsiteX3" fmla="*/ 2276384 w 2776239"/>
                <a:gd name="connsiteY3" fmla="*/ 30723 h 2085325"/>
                <a:gd name="connsiteX4" fmla="*/ 2067514 w 2776239"/>
                <a:gd name="connsiteY4" fmla="*/ 11632 h 2085325"/>
                <a:gd name="connsiteX5" fmla="*/ 1860069 w 2776239"/>
                <a:gd name="connsiteY5" fmla="*/ 1381 h 2085325"/>
                <a:gd name="connsiteX6" fmla="*/ 1675069 w 2776239"/>
                <a:gd name="connsiteY6" fmla="*/ 5022 h 2085325"/>
                <a:gd name="connsiteX7" fmla="*/ 1469067 w 2776239"/>
                <a:gd name="connsiteY7" fmla="*/ 21676 h 2085325"/>
                <a:gd name="connsiteX8" fmla="*/ 1293596 w 2776239"/>
                <a:gd name="connsiteY8" fmla="*/ 50355 h 2085325"/>
                <a:gd name="connsiteX9" fmla="*/ 1071935 w 2776239"/>
                <a:gd name="connsiteY9" fmla="*/ 113758 h 2085325"/>
                <a:gd name="connsiteX10" fmla="*/ 927201 w 2776239"/>
                <a:gd name="connsiteY10" fmla="*/ 153650 h 2085325"/>
                <a:gd name="connsiteX11" fmla="*/ 773918 w 2776239"/>
                <a:gd name="connsiteY11" fmla="*/ 217487 h 2085325"/>
                <a:gd name="connsiteX12" fmla="*/ 615080 w 2776239"/>
                <a:gd name="connsiteY12" fmla="*/ 296958 h 2085325"/>
                <a:gd name="connsiteX13" fmla="*/ 480419 w 2776239"/>
                <a:gd name="connsiteY13" fmla="*/ 362411 h 2085325"/>
                <a:gd name="connsiteX14" fmla="*/ 376430 w 2776239"/>
                <a:gd name="connsiteY14" fmla="*/ 424679 h 2085325"/>
                <a:gd name="connsiteX15" fmla="*/ 263779 w 2776239"/>
                <a:gd name="connsiteY15" fmla="*/ 506781 h 2085325"/>
                <a:gd name="connsiteX16" fmla="*/ 153902 w 2776239"/>
                <a:gd name="connsiteY16" fmla="*/ 589316 h 2085325"/>
                <a:gd name="connsiteX17" fmla="*/ 0 w 2776239"/>
                <a:gd name="connsiteY17" fmla="*/ 725011 h 2085325"/>
                <a:gd name="connsiteX18" fmla="*/ 106668 w 2776239"/>
                <a:gd name="connsiteY18" fmla="*/ 832303 h 2085325"/>
                <a:gd name="connsiteX19" fmla="*/ 215883 w 2776239"/>
                <a:gd name="connsiteY19" fmla="*/ 982436 h 2085325"/>
                <a:gd name="connsiteX20" fmla="*/ 299372 w 2776239"/>
                <a:gd name="connsiteY20" fmla="*/ 1105224 h 2085325"/>
                <a:gd name="connsiteX21" fmla="*/ 376692 w 2776239"/>
                <a:gd name="connsiteY21" fmla="*/ 1218695 h 2085325"/>
                <a:gd name="connsiteX22" fmla="*/ 454349 w 2776239"/>
                <a:gd name="connsiteY22" fmla="*/ 1376440 h 2085325"/>
                <a:gd name="connsiteX23" fmla="*/ 538385 w 2776239"/>
                <a:gd name="connsiteY23" fmla="*/ 1547323 h 2085325"/>
                <a:gd name="connsiteX24" fmla="*/ 579275 w 2776239"/>
                <a:gd name="connsiteY24" fmla="*/ 1667340 h 2085325"/>
                <a:gd name="connsiteX25" fmla="*/ 609309 w 2776239"/>
                <a:gd name="connsiteY25" fmla="*/ 1753841 h 2085325"/>
                <a:gd name="connsiteX26" fmla="*/ 639394 w 2776239"/>
                <a:gd name="connsiteY26" fmla="*/ 1841546 h 2085325"/>
                <a:gd name="connsiteX27" fmla="*/ 671246 w 2776239"/>
                <a:gd name="connsiteY27" fmla="*/ 1971596 h 2085325"/>
                <a:gd name="connsiteX28" fmla="*/ 682185 w 2776239"/>
                <a:gd name="connsiteY28" fmla="*/ 2085325 h 2085325"/>
                <a:gd name="connsiteX29" fmla="*/ 1101269 w 2776239"/>
                <a:gd name="connsiteY29" fmla="*/ 1983197 h 2085325"/>
                <a:gd name="connsiteX30" fmla="*/ 1314336 w 2776239"/>
                <a:gd name="connsiteY30" fmla="*/ 1899514 h 2085325"/>
                <a:gd name="connsiteX31" fmla="*/ 1494156 w 2776239"/>
                <a:gd name="connsiteY31" fmla="*/ 1808700 h 2085325"/>
                <a:gd name="connsiteX32" fmla="*/ 1636807 w 2776239"/>
                <a:gd name="connsiteY32" fmla="*/ 1720191 h 2085325"/>
                <a:gd name="connsiteX33" fmla="*/ 1750137 w 2776239"/>
                <a:gd name="connsiteY33" fmla="*/ 1639058 h 2085325"/>
                <a:gd name="connsiteX34" fmla="*/ 1886672 w 2776239"/>
                <a:gd name="connsiteY34" fmla="*/ 1535411 h 2085325"/>
                <a:gd name="connsiteX35" fmla="*/ 2028331 w 2776239"/>
                <a:gd name="connsiteY35" fmla="*/ 1411933 h 2085325"/>
                <a:gd name="connsiteX36" fmla="*/ 2154897 w 2776239"/>
                <a:gd name="connsiteY36" fmla="*/ 1282881 h 2085325"/>
                <a:gd name="connsiteX37" fmla="*/ 2280322 w 2776239"/>
                <a:gd name="connsiteY37" fmla="*/ 1134783 h 2085325"/>
                <a:gd name="connsiteX38" fmla="*/ 2385097 w 2776239"/>
                <a:gd name="connsiteY38" fmla="*/ 1001433 h 2085325"/>
                <a:gd name="connsiteX39" fmla="*/ 2500846 w 2776239"/>
                <a:gd name="connsiteY39" fmla="*/ 826087 h 2085325"/>
                <a:gd name="connsiteX40" fmla="*/ 2571351 w 2776239"/>
                <a:gd name="connsiteY40" fmla="*/ 696777 h 2085325"/>
                <a:gd name="connsiteX41" fmla="*/ 2620614 w 2776239"/>
                <a:gd name="connsiteY41" fmla="*/ 588727 h 2085325"/>
                <a:gd name="connsiteX42" fmla="*/ 2672739 w 2776239"/>
                <a:gd name="connsiteY42" fmla="*/ 470492 h 2085325"/>
                <a:gd name="connsiteX43" fmla="*/ 2721935 w 2776239"/>
                <a:gd name="connsiteY43" fmla="*/ 340428 h 2085325"/>
                <a:gd name="connsiteX44" fmla="*/ 2776239 w 2776239"/>
                <a:gd name="connsiteY44" fmla="*/ 168617 h 2085325"/>
                <a:gd name="connsiteX0" fmla="*/ 2776239 w 2776239"/>
                <a:gd name="connsiteY0" fmla="*/ 168617 h 2087357"/>
                <a:gd name="connsiteX1" fmla="*/ 2599316 w 2776239"/>
                <a:gd name="connsiteY1" fmla="*/ 107709 h 2087357"/>
                <a:gd name="connsiteX2" fmla="*/ 2430368 w 2776239"/>
                <a:gd name="connsiteY2" fmla="*/ 64698 h 2087357"/>
                <a:gd name="connsiteX3" fmla="*/ 2276384 w 2776239"/>
                <a:gd name="connsiteY3" fmla="*/ 30723 h 2087357"/>
                <a:gd name="connsiteX4" fmla="*/ 2067514 w 2776239"/>
                <a:gd name="connsiteY4" fmla="*/ 11632 h 2087357"/>
                <a:gd name="connsiteX5" fmla="*/ 1860069 w 2776239"/>
                <a:gd name="connsiteY5" fmla="*/ 1381 h 2087357"/>
                <a:gd name="connsiteX6" fmla="*/ 1675069 w 2776239"/>
                <a:gd name="connsiteY6" fmla="*/ 5022 h 2087357"/>
                <a:gd name="connsiteX7" fmla="*/ 1469067 w 2776239"/>
                <a:gd name="connsiteY7" fmla="*/ 21676 h 2087357"/>
                <a:gd name="connsiteX8" fmla="*/ 1293596 w 2776239"/>
                <a:gd name="connsiteY8" fmla="*/ 50355 h 2087357"/>
                <a:gd name="connsiteX9" fmla="*/ 1071935 w 2776239"/>
                <a:gd name="connsiteY9" fmla="*/ 113758 h 2087357"/>
                <a:gd name="connsiteX10" fmla="*/ 927201 w 2776239"/>
                <a:gd name="connsiteY10" fmla="*/ 153650 h 2087357"/>
                <a:gd name="connsiteX11" fmla="*/ 773918 w 2776239"/>
                <a:gd name="connsiteY11" fmla="*/ 217487 h 2087357"/>
                <a:gd name="connsiteX12" fmla="*/ 615080 w 2776239"/>
                <a:gd name="connsiteY12" fmla="*/ 296958 h 2087357"/>
                <a:gd name="connsiteX13" fmla="*/ 480419 w 2776239"/>
                <a:gd name="connsiteY13" fmla="*/ 362411 h 2087357"/>
                <a:gd name="connsiteX14" fmla="*/ 376430 w 2776239"/>
                <a:gd name="connsiteY14" fmla="*/ 424679 h 2087357"/>
                <a:gd name="connsiteX15" fmla="*/ 263779 w 2776239"/>
                <a:gd name="connsiteY15" fmla="*/ 506781 h 2087357"/>
                <a:gd name="connsiteX16" fmla="*/ 153902 w 2776239"/>
                <a:gd name="connsiteY16" fmla="*/ 589316 h 2087357"/>
                <a:gd name="connsiteX17" fmla="*/ 0 w 2776239"/>
                <a:gd name="connsiteY17" fmla="*/ 725011 h 2087357"/>
                <a:gd name="connsiteX18" fmla="*/ 106668 w 2776239"/>
                <a:gd name="connsiteY18" fmla="*/ 832303 h 2087357"/>
                <a:gd name="connsiteX19" fmla="*/ 215883 w 2776239"/>
                <a:gd name="connsiteY19" fmla="*/ 982436 h 2087357"/>
                <a:gd name="connsiteX20" fmla="*/ 299372 w 2776239"/>
                <a:gd name="connsiteY20" fmla="*/ 1105224 h 2087357"/>
                <a:gd name="connsiteX21" fmla="*/ 376692 w 2776239"/>
                <a:gd name="connsiteY21" fmla="*/ 1218695 h 2087357"/>
                <a:gd name="connsiteX22" fmla="*/ 454349 w 2776239"/>
                <a:gd name="connsiteY22" fmla="*/ 1376440 h 2087357"/>
                <a:gd name="connsiteX23" fmla="*/ 538385 w 2776239"/>
                <a:gd name="connsiteY23" fmla="*/ 1547323 h 2087357"/>
                <a:gd name="connsiteX24" fmla="*/ 579275 w 2776239"/>
                <a:gd name="connsiteY24" fmla="*/ 1667340 h 2087357"/>
                <a:gd name="connsiteX25" fmla="*/ 609309 w 2776239"/>
                <a:gd name="connsiteY25" fmla="*/ 1753841 h 2087357"/>
                <a:gd name="connsiteX26" fmla="*/ 639394 w 2776239"/>
                <a:gd name="connsiteY26" fmla="*/ 1841546 h 2087357"/>
                <a:gd name="connsiteX27" fmla="*/ 671246 w 2776239"/>
                <a:gd name="connsiteY27" fmla="*/ 1971596 h 2087357"/>
                <a:gd name="connsiteX28" fmla="*/ 699237 w 2776239"/>
                <a:gd name="connsiteY28" fmla="*/ 2087357 h 2087357"/>
                <a:gd name="connsiteX29" fmla="*/ 1101269 w 2776239"/>
                <a:gd name="connsiteY29" fmla="*/ 1983197 h 2087357"/>
                <a:gd name="connsiteX30" fmla="*/ 1314336 w 2776239"/>
                <a:gd name="connsiteY30" fmla="*/ 1899514 h 2087357"/>
                <a:gd name="connsiteX31" fmla="*/ 1494156 w 2776239"/>
                <a:gd name="connsiteY31" fmla="*/ 1808700 h 2087357"/>
                <a:gd name="connsiteX32" fmla="*/ 1636807 w 2776239"/>
                <a:gd name="connsiteY32" fmla="*/ 1720191 h 2087357"/>
                <a:gd name="connsiteX33" fmla="*/ 1750137 w 2776239"/>
                <a:gd name="connsiteY33" fmla="*/ 1639058 h 2087357"/>
                <a:gd name="connsiteX34" fmla="*/ 1886672 w 2776239"/>
                <a:gd name="connsiteY34" fmla="*/ 1535411 h 2087357"/>
                <a:gd name="connsiteX35" fmla="*/ 2028331 w 2776239"/>
                <a:gd name="connsiteY35" fmla="*/ 1411933 h 2087357"/>
                <a:gd name="connsiteX36" fmla="*/ 2154897 w 2776239"/>
                <a:gd name="connsiteY36" fmla="*/ 1282881 h 2087357"/>
                <a:gd name="connsiteX37" fmla="*/ 2280322 w 2776239"/>
                <a:gd name="connsiteY37" fmla="*/ 1134783 h 2087357"/>
                <a:gd name="connsiteX38" fmla="*/ 2385097 w 2776239"/>
                <a:gd name="connsiteY38" fmla="*/ 1001433 h 2087357"/>
                <a:gd name="connsiteX39" fmla="*/ 2500846 w 2776239"/>
                <a:gd name="connsiteY39" fmla="*/ 826087 h 2087357"/>
                <a:gd name="connsiteX40" fmla="*/ 2571351 w 2776239"/>
                <a:gd name="connsiteY40" fmla="*/ 696777 h 2087357"/>
                <a:gd name="connsiteX41" fmla="*/ 2620614 w 2776239"/>
                <a:gd name="connsiteY41" fmla="*/ 588727 h 2087357"/>
                <a:gd name="connsiteX42" fmla="*/ 2672739 w 2776239"/>
                <a:gd name="connsiteY42" fmla="*/ 470492 h 2087357"/>
                <a:gd name="connsiteX43" fmla="*/ 2721935 w 2776239"/>
                <a:gd name="connsiteY43" fmla="*/ 340428 h 2087357"/>
                <a:gd name="connsiteX44" fmla="*/ 2776239 w 2776239"/>
                <a:gd name="connsiteY44" fmla="*/ 168617 h 208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76239" h="2087357">
                  <a:moveTo>
                    <a:pt x="2776239" y="168617"/>
                  </a:moveTo>
                  <a:cubicBezTo>
                    <a:pt x="2724645" y="155388"/>
                    <a:pt x="2656961" y="125029"/>
                    <a:pt x="2599316" y="107709"/>
                  </a:cubicBezTo>
                  <a:cubicBezTo>
                    <a:pt x="2541671" y="90389"/>
                    <a:pt x="2494133" y="77927"/>
                    <a:pt x="2430368" y="64698"/>
                  </a:cubicBezTo>
                  <a:lnTo>
                    <a:pt x="2276384" y="30723"/>
                  </a:lnTo>
                  <a:cubicBezTo>
                    <a:pt x="2195373" y="19454"/>
                    <a:pt x="2136900" y="16522"/>
                    <a:pt x="2067514" y="11632"/>
                  </a:cubicBezTo>
                  <a:cubicBezTo>
                    <a:pt x="1998128" y="6742"/>
                    <a:pt x="1953202" y="-3646"/>
                    <a:pt x="1860069" y="1381"/>
                  </a:cubicBezTo>
                  <a:cubicBezTo>
                    <a:pt x="1797527" y="-2076"/>
                    <a:pt x="1740236" y="1639"/>
                    <a:pt x="1675069" y="5022"/>
                  </a:cubicBezTo>
                  <a:cubicBezTo>
                    <a:pt x="1609902" y="8405"/>
                    <a:pt x="1548484" y="14590"/>
                    <a:pt x="1469067" y="21676"/>
                  </a:cubicBezTo>
                  <a:cubicBezTo>
                    <a:pt x="1376600" y="33839"/>
                    <a:pt x="1389958" y="32183"/>
                    <a:pt x="1293596" y="50355"/>
                  </a:cubicBezTo>
                  <a:lnTo>
                    <a:pt x="1071935" y="113758"/>
                  </a:lnTo>
                  <a:lnTo>
                    <a:pt x="927201" y="153650"/>
                  </a:lnTo>
                  <a:lnTo>
                    <a:pt x="773918" y="217487"/>
                  </a:lnTo>
                  <a:cubicBezTo>
                    <a:pt x="726822" y="242887"/>
                    <a:pt x="663997" y="272804"/>
                    <a:pt x="615080" y="296958"/>
                  </a:cubicBezTo>
                  <a:cubicBezTo>
                    <a:pt x="566164" y="321112"/>
                    <a:pt x="524869" y="338069"/>
                    <a:pt x="480419" y="362411"/>
                  </a:cubicBezTo>
                  <a:lnTo>
                    <a:pt x="376430" y="424679"/>
                  </a:lnTo>
                  <a:lnTo>
                    <a:pt x="263779" y="506781"/>
                  </a:lnTo>
                  <a:lnTo>
                    <a:pt x="153902" y="589316"/>
                  </a:lnTo>
                  <a:cubicBezTo>
                    <a:pt x="124797" y="614187"/>
                    <a:pt x="38630" y="685852"/>
                    <a:pt x="0" y="725011"/>
                  </a:cubicBezTo>
                  <a:cubicBezTo>
                    <a:pt x="20848" y="745449"/>
                    <a:pt x="87618" y="815105"/>
                    <a:pt x="106668" y="832303"/>
                  </a:cubicBezTo>
                  <a:lnTo>
                    <a:pt x="215883" y="982436"/>
                  </a:lnTo>
                  <a:cubicBezTo>
                    <a:pt x="239431" y="1009423"/>
                    <a:pt x="280587" y="1078237"/>
                    <a:pt x="299372" y="1105224"/>
                  </a:cubicBezTo>
                  <a:cubicBezTo>
                    <a:pt x="326888" y="1130889"/>
                    <a:pt x="361082" y="1200174"/>
                    <a:pt x="376692" y="1218695"/>
                  </a:cubicBezTo>
                  <a:lnTo>
                    <a:pt x="454349" y="1376440"/>
                  </a:lnTo>
                  <a:cubicBezTo>
                    <a:pt x="493772" y="1431473"/>
                    <a:pt x="501343" y="1492290"/>
                    <a:pt x="538385" y="1547323"/>
                  </a:cubicBezTo>
                  <a:lnTo>
                    <a:pt x="579275" y="1667340"/>
                  </a:lnTo>
                  <a:lnTo>
                    <a:pt x="609309" y="1753841"/>
                  </a:lnTo>
                  <a:lnTo>
                    <a:pt x="639394" y="1841546"/>
                  </a:lnTo>
                  <a:lnTo>
                    <a:pt x="671246" y="1971596"/>
                  </a:lnTo>
                  <a:lnTo>
                    <a:pt x="699237" y="2087357"/>
                  </a:lnTo>
                  <a:cubicBezTo>
                    <a:pt x="772749" y="2071376"/>
                    <a:pt x="1025499" y="2011801"/>
                    <a:pt x="1101269" y="1983197"/>
                  </a:cubicBezTo>
                  <a:cubicBezTo>
                    <a:pt x="1165563" y="1960973"/>
                    <a:pt x="1250042" y="1924120"/>
                    <a:pt x="1314336" y="1899514"/>
                  </a:cubicBezTo>
                  <a:lnTo>
                    <a:pt x="1494156" y="1808700"/>
                  </a:lnTo>
                  <a:cubicBezTo>
                    <a:pt x="1538506" y="1775331"/>
                    <a:pt x="1594144" y="1748465"/>
                    <a:pt x="1636807" y="1720191"/>
                  </a:cubicBezTo>
                  <a:cubicBezTo>
                    <a:pt x="1679471" y="1691917"/>
                    <a:pt x="1709920" y="1665516"/>
                    <a:pt x="1750137" y="1639058"/>
                  </a:cubicBezTo>
                  <a:lnTo>
                    <a:pt x="1886672" y="1535411"/>
                  </a:lnTo>
                  <a:lnTo>
                    <a:pt x="2028331" y="1411933"/>
                  </a:lnTo>
                  <a:lnTo>
                    <a:pt x="2154897" y="1282881"/>
                  </a:lnTo>
                  <a:lnTo>
                    <a:pt x="2280322" y="1134783"/>
                  </a:lnTo>
                  <a:lnTo>
                    <a:pt x="2385097" y="1001433"/>
                  </a:lnTo>
                  <a:lnTo>
                    <a:pt x="2500846" y="826087"/>
                  </a:lnTo>
                  <a:lnTo>
                    <a:pt x="2571351" y="696777"/>
                  </a:lnTo>
                  <a:lnTo>
                    <a:pt x="2620614" y="588727"/>
                  </a:lnTo>
                  <a:lnTo>
                    <a:pt x="2672739" y="470492"/>
                  </a:lnTo>
                  <a:lnTo>
                    <a:pt x="2721935" y="340428"/>
                  </a:lnTo>
                  <a:cubicBezTo>
                    <a:pt x="2740456" y="282484"/>
                    <a:pt x="2760099" y="228943"/>
                    <a:pt x="2776239" y="168617"/>
                  </a:cubicBez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0" name="テキスト ボックス 19"/>
            <p:cNvSpPr txBox="1"/>
            <p:nvPr/>
          </p:nvSpPr>
          <p:spPr>
            <a:xfrm>
              <a:off x="10086541" y="6448633"/>
              <a:ext cx="4056962" cy="98637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108" dirty="0">
                  <a:latin typeface="HGSｺﾞｼｯｸM" panose="020B0600000000000000" pitchFamily="50" charset="-128"/>
                  <a:ea typeface="HGSｺﾞｼｯｸM" panose="020B0600000000000000" pitchFamily="50" charset="-128"/>
                </a:rPr>
                <a:t>S39</a:t>
              </a:r>
              <a:r>
                <a:rPr lang="ja-JP" altLang="en-US" sz="1108" dirty="0">
                  <a:latin typeface="HGSｺﾞｼｯｸM" panose="020B0600000000000000" pitchFamily="50" charset="-128"/>
                  <a:ea typeface="HGSｺﾞｼｯｸM" panose="020B0600000000000000" pitchFamily="50" charset="-128"/>
                </a:rPr>
                <a:t>年道示</a:t>
              </a:r>
            </a:p>
          </p:txBody>
        </p:sp>
        <p:sp>
          <p:nvSpPr>
            <p:cNvPr id="21" name="テキスト ボックス 19"/>
            <p:cNvSpPr txBox="1"/>
            <p:nvPr/>
          </p:nvSpPr>
          <p:spPr>
            <a:xfrm>
              <a:off x="15346985" y="5796162"/>
              <a:ext cx="4214183" cy="226608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108" dirty="0">
                  <a:latin typeface="HGSｺﾞｼｯｸM" panose="020B0600000000000000" pitchFamily="50" charset="-128"/>
                  <a:ea typeface="HGSｺﾞｼｯｸM" panose="020B0600000000000000" pitchFamily="50" charset="-128"/>
                </a:rPr>
                <a:t>60°</a:t>
              </a:r>
              <a:r>
                <a:rPr lang="ja-JP" altLang="en-US" sz="1108" dirty="0">
                  <a:latin typeface="HGSｺﾞｼｯｸM" panose="020B0600000000000000" pitchFamily="50" charset="-128"/>
                  <a:ea typeface="HGSｺﾞｼｯｸM" panose="020B0600000000000000" pitchFamily="50" charset="-128"/>
                </a:rPr>
                <a:t>未満の</a:t>
              </a:r>
              <a:endParaRPr lang="en-US" altLang="ja-JP" sz="1108" dirty="0">
                <a:latin typeface="HGSｺﾞｼｯｸM" panose="020B0600000000000000" pitchFamily="50" charset="-128"/>
                <a:ea typeface="HGSｺﾞｼｯｸM" panose="020B0600000000000000" pitchFamily="50" charset="-128"/>
              </a:endParaRPr>
            </a:p>
            <a:p>
              <a:pPr algn="ctr"/>
              <a:r>
                <a:rPr lang="ja-JP" altLang="en-US" sz="1108" dirty="0">
                  <a:latin typeface="HGSｺﾞｼｯｸM" panose="020B0600000000000000" pitchFamily="50" charset="-128"/>
                  <a:ea typeface="HGSｺﾞｼｯｸM" panose="020B0600000000000000" pitchFamily="50" charset="-128"/>
                </a:rPr>
                <a:t>斜角を</a:t>
              </a:r>
              <a:endParaRPr lang="en-US" altLang="ja-JP" sz="1108" dirty="0">
                <a:latin typeface="HGSｺﾞｼｯｸM" panose="020B0600000000000000" pitchFamily="50" charset="-128"/>
                <a:ea typeface="HGSｺﾞｼｯｸM" panose="020B0600000000000000" pitchFamily="50" charset="-128"/>
              </a:endParaRPr>
            </a:p>
            <a:p>
              <a:pPr algn="ctr"/>
              <a:r>
                <a:rPr lang="ja-JP" altLang="en-US" sz="1108" dirty="0">
                  <a:latin typeface="HGSｺﾞｼｯｸM" panose="020B0600000000000000" pitchFamily="50" charset="-128"/>
                  <a:ea typeface="HGSｺﾞｼｯｸM" panose="020B0600000000000000" pitchFamily="50" charset="-128"/>
                </a:rPr>
                <a:t>有する橋</a:t>
              </a:r>
            </a:p>
          </p:txBody>
        </p:sp>
        <p:sp>
          <p:nvSpPr>
            <p:cNvPr id="22" name="テキスト ボックス 19"/>
            <p:cNvSpPr txBox="1"/>
            <p:nvPr/>
          </p:nvSpPr>
          <p:spPr>
            <a:xfrm>
              <a:off x="12701462" y="10306773"/>
              <a:ext cx="4944039" cy="162623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108" dirty="0">
                  <a:latin typeface="HGSｺﾞｼｯｸM" panose="020B0600000000000000" pitchFamily="50" charset="-128"/>
                  <a:ea typeface="HGSｺﾞｼｯｸM" panose="020B0600000000000000" pitchFamily="50" charset="-128"/>
                </a:rPr>
                <a:t>大型交通量</a:t>
              </a:r>
              <a:endParaRPr lang="en-US" altLang="ja-JP" sz="1108" dirty="0">
                <a:latin typeface="HGSｺﾞｼｯｸM" panose="020B0600000000000000" pitchFamily="50" charset="-128"/>
                <a:ea typeface="HGSｺﾞｼｯｸM" panose="020B0600000000000000" pitchFamily="50" charset="-128"/>
              </a:endParaRPr>
            </a:p>
            <a:p>
              <a:pPr algn="ctr"/>
              <a:r>
                <a:rPr lang="en-US" altLang="ja-JP" sz="1108" dirty="0">
                  <a:latin typeface="HGSｺﾞｼｯｸM" panose="020B0600000000000000" pitchFamily="50" charset="-128"/>
                  <a:ea typeface="HGSｺﾞｼｯｸM" panose="020B0600000000000000" pitchFamily="50" charset="-128"/>
                </a:rPr>
                <a:t>2,000</a:t>
              </a:r>
              <a:r>
                <a:rPr lang="ja-JP" altLang="en-US" sz="1108" dirty="0">
                  <a:latin typeface="HGSｺﾞｼｯｸM" panose="020B0600000000000000" pitchFamily="50" charset="-128"/>
                  <a:ea typeface="HGSｺﾞｼｯｸM" panose="020B0600000000000000" pitchFamily="50" charset="-128"/>
                </a:rPr>
                <a:t>台以上</a:t>
              </a:r>
            </a:p>
          </p:txBody>
        </p:sp>
      </p:grpSp>
      <p:sp>
        <p:nvSpPr>
          <p:cNvPr id="23" name="正方形/長方形 22"/>
          <p:cNvSpPr/>
          <p:nvPr/>
        </p:nvSpPr>
        <p:spPr>
          <a:xfrm>
            <a:off x="6073850" y="1592000"/>
            <a:ext cx="824563" cy="291170"/>
          </a:xfrm>
          <a:prstGeom prst="rect">
            <a:avLst/>
          </a:prstGeom>
        </p:spPr>
        <p:txBody>
          <a:bodyPr wrap="square">
            <a:spAutoFit/>
          </a:bodyPr>
          <a:lstStyle/>
          <a:p>
            <a:pPr algn="just"/>
            <a:r>
              <a:rPr lang="en-US" altLang="ja-JP" sz="1292"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ja-JP" sz="1292"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cxnSp>
        <p:nvCxnSpPr>
          <p:cNvPr id="7" name="直線コネクタ 6"/>
          <p:cNvCxnSpPr/>
          <p:nvPr/>
        </p:nvCxnSpPr>
        <p:spPr>
          <a:xfrm>
            <a:off x="2777339" y="2099622"/>
            <a:ext cx="35889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3530254" y="5685010"/>
            <a:ext cx="5419784" cy="461665"/>
          </a:xfrm>
          <a:prstGeom prst="rect">
            <a:avLst/>
          </a:prstGeom>
        </p:spPr>
        <p:txBody>
          <a:bodyPr wrap="square">
            <a:spAutoFit/>
          </a:bodyPr>
          <a:lstStyle/>
          <a:p>
            <a:pPr algn="just"/>
            <a:r>
              <a:rPr lang="en-US" altLang="ja-JP" sz="1292"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92"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108"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注記  </a:t>
            </a: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疲労亀裂の損傷は</a:t>
            </a:r>
            <a:r>
              <a:rPr lang="ja-JP" altLang="ja-JP" sz="1108" dirty="0">
                <a:latin typeface="HGSｺﾞｼｯｸM" panose="020B0600000000000000" pitchFamily="50" charset="-128"/>
                <a:ea typeface="HGSｺﾞｼｯｸM" panose="020B0600000000000000" pitchFamily="50" charset="-128"/>
                <a:cs typeface="Meiryo UI" panose="020B0604030504040204" pitchFamily="50" charset="-128"/>
              </a:rPr>
              <a:t>鋼桁と鋼床版が代表的であるが、</a:t>
            </a: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鋼橋</a:t>
            </a:r>
            <a:r>
              <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rPr>
              <a:t>(51</a:t>
            </a: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の中で</a:t>
            </a:r>
            <a:endPar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just"/>
            <a:r>
              <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鋼床版の橋梁は蔀屋跨道橋の</a:t>
            </a:r>
            <a:r>
              <a:rPr lang="en-US" altLang="ja-JP" sz="1108"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橋のみであった。</a:t>
            </a:r>
            <a:endParaRPr lang="ja-JP" altLang="ja-JP" sz="1108"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sp>
        <p:nvSpPr>
          <p:cNvPr id="24"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将来の更新判定橋梁検討</a:t>
            </a:r>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疲労</a:t>
            </a:r>
            <a:r>
              <a:rPr lang="ja-JP" altLang="en-US" sz="2585" dirty="0">
                <a:latin typeface="HGSｺﾞｼｯｸM" panose="020B0600000000000000" pitchFamily="50" charset="-128"/>
                <a:ea typeface="HGSｺﾞｼｯｸM" panose="020B0600000000000000" pitchFamily="50" charset="-128"/>
              </a:rPr>
              <a:t>損傷状況の考察　</a:t>
            </a:r>
            <a:r>
              <a:rPr lang="en-US" altLang="ja-JP" sz="2585" dirty="0" smtClean="0">
                <a:latin typeface="HGSｺﾞｼｯｸM" panose="020B0600000000000000" pitchFamily="50" charset="-128"/>
                <a:ea typeface="HGSｺﾞｼｯｸM" panose="020B0600000000000000" pitchFamily="50" charset="-128"/>
              </a:rPr>
              <a:t>(7/9)</a:t>
            </a:r>
            <a:endParaRPr lang="en-US" altLang="ja-JP" sz="2585" dirty="0">
              <a:latin typeface="HGSｺﾞｼｯｸM" panose="020B0600000000000000" pitchFamily="50" charset="-128"/>
              <a:ea typeface="HGSｺﾞｼｯｸM" panose="020B0600000000000000" pitchFamily="50" charset="-128"/>
            </a:endParaRPr>
          </a:p>
        </p:txBody>
      </p:sp>
      <p:sp>
        <p:nvSpPr>
          <p:cNvPr id="25"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27"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5046657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graphicFrame>
        <p:nvGraphicFramePr>
          <p:cNvPr id="21" name="表 20"/>
          <p:cNvGraphicFramePr>
            <a:graphicFrameLocks noGrp="1"/>
          </p:cNvGraphicFramePr>
          <p:nvPr>
            <p:extLst>
              <p:ext uri="{D42A27DB-BD31-4B8C-83A1-F6EECF244321}">
                <p14:modId xmlns:p14="http://schemas.microsoft.com/office/powerpoint/2010/main" val="1616338735"/>
              </p:ext>
            </p:extLst>
          </p:nvPr>
        </p:nvGraphicFramePr>
        <p:xfrm>
          <a:off x="564768" y="1847825"/>
          <a:ext cx="8187907" cy="4389487"/>
        </p:xfrm>
        <a:graphic>
          <a:graphicData uri="http://schemas.openxmlformats.org/drawingml/2006/table">
            <a:tbl>
              <a:tblPr firstRow="1" bandRow="1">
                <a:tableStyleId>{5C22544A-7EE6-4342-B048-85BDC9FD1C3A}</a:tableStyleId>
              </a:tblPr>
              <a:tblGrid>
                <a:gridCol w="293106">
                  <a:extLst>
                    <a:ext uri="{9D8B030D-6E8A-4147-A177-3AD203B41FA5}">
                      <a16:colId xmlns:a16="http://schemas.microsoft.com/office/drawing/2014/main" xmlns="" val="20000"/>
                    </a:ext>
                  </a:extLst>
                </a:gridCol>
                <a:gridCol w="2318278"/>
                <a:gridCol w="2664537">
                  <a:extLst>
                    <a:ext uri="{9D8B030D-6E8A-4147-A177-3AD203B41FA5}">
                      <a16:colId xmlns:a16="http://schemas.microsoft.com/office/drawing/2014/main" xmlns="" val="20001"/>
                    </a:ext>
                  </a:extLst>
                </a:gridCol>
                <a:gridCol w="2911986">
                  <a:extLst>
                    <a:ext uri="{9D8B030D-6E8A-4147-A177-3AD203B41FA5}">
                      <a16:colId xmlns:a16="http://schemas.microsoft.com/office/drawing/2014/main" xmlns="" val="20002"/>
                    </a:ext>
                  </a:extLst>
                </a:gridCol>
              </a:tblGrid>
              <a:tr h="281354">
                <a:tc>
                  <a:txBody>
                    <a:bodyPr/>
                    <a:lstStyle/>
                    <a:p>
                      <a:endParaRPr kumimoji="1" lang="ja-JP" altLang="en-US" sz="11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300" b="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長所</a:t>
                      </a:r>
                      <a:endPar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300" b="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短所</a:t>
                      </a:r>
                      <a:endPar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3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試験状況</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164469">
                <a:tc>
                  <a:txBody>
                    <a:bodyPr/>
                    <a:lstStyle/>
                    <a:p>
                      <a:pPr algn="ctr"/>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目視検査</a:t>
                      </a:r>
                      <a:endParaRPr kumimoji="1" lang="en-US" altLang="ja-JP"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①塗膜割れなどの顕在化した</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損傷や開口挙動等の顕著な</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損傷の確認に有効</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①塗膜下の損傷や微細な亀裂など</a:t>
                      </a:r>
                      <a:endParaRPr kumimoji="1" lang="en-US" altLang="ja-JP"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は検出できない</a:t>
                      </a:r>
                      <a:endParaRPr kumimoji="1" lang="en-US" altLang="ja-JP"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②点検員の経験によるところが大</a:t>
                      </a:r>
                      <a:endParaRPr kumimoji="1" lang="en-US" altLang="ja-JP"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きく亀裂確認精度は低い</a:t>
                      </a:r>
                      <a:endParaRPr kumimoji="1" lang="ja-JP" altLang="en-US" sz="1300" kern="12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3040">
                <a:tc>
                  <a:txBody>
                    <a:bodyPr/>
                    <a:lstStyle/>
                    <a:p>
                      <a:pPr algn="ctr"/>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磁粉探傷検査</a:t>
                      </a:r>
                      <a:endPar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①表面亀裂の形状及び寸法の</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測定精度に優れる</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②微細な亀裂の長さを測定に</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有効</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③損傷の形状や大きさを視認できるので、亀裂確認精度は</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高い</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①内部亀裂は検出</a:t>
                      </a:r>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できない</a:t>
                      </a:r>
                      <a:endParaRPr kumimoji="1" lang="en-US" altLang="ja-JP"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②塗膜を除去する必要が</a:t>
                      </a:r>
                      <a:r>
                        <a:rPr kumimoji="1" lang="ja-JP" altLang="en-US"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ある</a:t>
                      </a:r>
                      <a:endParaRPr kumimoji="1" lang="en-US" altLang="ja-JP" sz="1300" kern="12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③表面の凹凸が著しい場合に</a:t>
                      </a:r>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は結</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果の判定を誤りやすい</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463040">
                <a:tc>
                  <a:txBody>
                    <a:bodyPr/>
                    <a:lstStyle/>
                    <a:p>
                      <a:pPr algn="ctr"/>
                      <a:r>
                        <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渦流</a:t>
                      </a:r>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探傷検査</a:t>
                      </a:r>
                      <a:endParaRPr kumimoji="1" lang="en-US" altLang="ja-JP"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①鋼材表面に現れた亀裂の検</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出に適している。</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②塗膜上からの検査が可能</a:t>
                      </a:r>
                      <a:endParaRPr kumimoji="1" lang="en-US" altLang="ja-JP" sz="1300" kern="12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③検査時間が短い</a:t>
                      </a:r>
                      <a:endParaRPr kumimoji="1" lang="en-US" altLang="ja-JP"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①内部欠陥は検出できない</a:t>
                      </a:r>
                      <a:endParaRPr kumimoji="1" lang="en-US" altLang="ja-JP"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②損傷の形状や大きさの確認には</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不向き</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③</a:t>
                      </a:r>
                      <a:r>
                        <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材端より</a:t>
                      </a:r>
                      <a:r>
                        <a:rPr kumimoji="1" lang="en-US" altLang="ja-JP"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10mm</a:t>
                      </a:r>
                      <a:r>
                        <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程度の範囲</a:t>
                      </a:r>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、複</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雑</a:t>
                      </a:r>
                      <a:r>
                        <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な</a:t>
                      </a:r>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形状の部材</a:t>
                      </a:r>
                      <a:r>
                        <a:rPr kumimoji="1" lang="ja-JP" altLang="en-US"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の検査は困難</a:t>
                      </a:r>
                      <a:endParaRPr kumimoji="1" lang="en-US" altLang="ja-JP"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④損傷以外の断面変化を検出する</a:t>
                      </a:r>
                      <a:endParaRPr kumimoji="1" lang="en-US" altLang="ja-JP"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300" kern="1200" dirty="0" smtClean="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　場合がある</a:t>
                      </a:r>
                      <a:endParaRPr kumimoji="1" lang="en-US" altLang="ja-JP" sz="130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500" kern="12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pic>
        <p:nvPicPr>
          <p:cNvPr id="22" name="図 21"/>
          <p:cNvPicPr>
            <a:picLocks noChangeAspect="1"/>
          </p:cNvPicPr>
          <p:nvPr/>
        </p:nvPicPr>
        <p:blipFill rotWithShape="1">
          <a:blip r:embed="rId3"/>
          <a:srcRect l="909" t="1730" r="2493" b="17609"/>
          <a:stretch/>
        </p:blipFill>
        <p:spPr>
          <a:xfrm>
            <a:off x="5893845" y="3433172"/>
            <a:ext cx="1742719" cy="1112795"/>
          </a:xfrm>
          <a:prstGeom prst="rect">
            <a:avLst/>
          </a:prstGeom>
        </p:spPr>
      </p:pic>
      <p:pic>
        <p:nvPicPr>
          <p:cNvPr id="23" name="図 22"/>
          <p:cNvPicPr>
            <a:picLocks noChangeAspect="1"/>
          </p:cNvPicPr>
          <p:nvPr/>
        </p:nvPicPr>
        <p:blipFill rotWithShape="1">
          <a:blip r:embed="rId4"/>
          <a:srcRect l="5560" t="6186" r="4201" b="19440"/>
          <a:stretch/>
        </p:blipFill>
        <p:spPr>
          <a:xfrm>
            <a:off x="7741611" y="3499641"/>
            <a:ext cx="822592" cy="999540"/>
          </a:xfrm>
          <a:prstGeom prst="rect">
            <a:avLst/>
          </a:prstGeom>
        </p:spPr>
      </p:pic>
      <p:pic>
        <p:nvPicPr>
          <p:cNvPr id="24" name="図 23"/>
          <p:cNvPicPr>
            <a:picLocks noChangeAspect="1"/>
          </p:cNvPicPr>
          <p:nvPr/>
        </p:nvPicPr>
        <p:blipFill rotWithShape="1">
          <a:blip r:embed="rId5"/>
          <a:srcRect l="7705" t="49504" r="24657" b="6809"/>
          <a:stretch/>
        </p:blipFill>
        <p:spPr>
          <a:xfrm>
            <a:off x="5879708" y="4733587"/>
            <a:ext cx="1616925" cy="1376660"/>
          </a:xfrm>
          <a:prstGeom prst="rect">
            <a:avLst/>
          </a:prstGeom>
        </p:spPr>
      </p:pic>
      <p:sp>
        <p:nvSpPr>
          <p:cNvPr id="27" name="正方形/長方形 26"/>
          <p:cNvSpPr/>
          <p:nvPr/>
        </p:nvSpPr>
        <p:spPr>
          <a:xfrm>
            <a:off x="7902440" y="4297268"/>
            <a:ext cx="641936" cy="170496"/>
          </a:xfrm>
          <a:prstGeom prst="rect">
            <a:avLst/>
          </a:prstGeom>
          <a:solidFill>
            <a:schemeClr val="bg1">
              <a:alpha val="70000"/>
            </a:schemeClr>
          </a:solidFill>
        </p:spPr>
        <p:txBody>
          <a:bodyPr wrap="square" lIns="0" tIns="0" rIns="0" bIns="0" rtlCol="0">
            <a:spAutoFit/>
          </a:bodyPr>
          <a:lstStyle/>
          <a:p>
            <a:pPr algn="ct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塗膜除去</a:t>
            </a:r>
          </a:p>
        </p:txBody>
      </p:sp>
      <p:sp>
        <p:nvSpPr>
          <p:cNvPr id="32" name="正方形/長方形 31"/>
          <p:cNvSpPr/>
          <p:nvPr/>
        </p:nvSpPr>
        <p:spPr>
          <a:xfrm>
            <a:off x="6529346" y="4326214"/>
            <a:ext cx="641936" cy="170496"/>
          </a:xfrm>
          <a:prstGeom prst="rect">
            <a:avLst/>
          </a:prstGeom>
          <a:solidFill>
            <a:schemeClr val="bg1">
              <a:alpha val="70000"/>
            </a:schemeClr>
          </a:solidFill>
        </p:spPr>
        <p:txBody>
          <a:bodyPr wrap="square" lIns="0" tIns="0" rIns="0" bIns="0" rtlCol="0">
            <a:spAutoFit/>
          </a:bodyPr>
          <a:lstStyle/>
          <a:p>
            <a:pPr algn="ct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試験状況</a:t>
            </a:r>
          </a:p>
        </p:txBody>
      </p:sp>
      <p:sp>
        <p:nvSpPr>
          <p:cNvPr id="33" name="正方形/長方形 32"/>
          <p:cNvSpPr/>
          <p:nvPr/>
        </p:nvSpPr>
        <p:spPr>
          <a:xfrm>
            <a:off x="6466682" y="5918921"/>
            <a:ext cx="641936" cy="170496"/>
          </a:xfrm>
          <a:prstGeom prst="rect">
            <a:avLst/>
          </a:prstGeom>
          <a:solidFill>
            <a:schemeClr val="bg1">
              <a:alpha val="70000"/>
            </a:schemeClr>
          </a:solidFill>
        </p:spPr>
        <p:txBody>
          <a:bodyPr wrap="square" lIns="0" tIns="0" rIns="0" bIns="0" rtlCol="0">
            <a:spAutoFit/>
          </a:bodyPr>
          <a:lstStyle/>
          <a:p>
            <a:pPr algn="ct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試験状況</a:t>
            </a:r>
          </a:p>
        </p:txBody>
      </p:sp>
      <p:grpSp>
        <p:nvGrpSpPr>
          <p:cNvPr id="34" name="グループ化 33"/>
          <p:cNvGrpSpPr/>
          <p:nvPr/>
        </p:nvGrpSpPr>
        <p:grpSpPr>
          <a:xfrm>
            <a:off x="7551799" y="5036838"/>
            <a:ext cx="1176412" cy="1052577"/>
            <a:chOff x="8473926" y="3175644"/>
            <a:chExt cx="2016279" cy="1804036"/>
          </a:xfrm>
        </p:grpSpPr>
        <p:pic>
          <p:nvPicPr>
            <p:cNvPr id="35" name="図 34"/>
            <p:cNvPicPr>
              <a:picLocks noChangeAspect="1"/>
            </p:cNvPicPr>
            <p:nvPr/>
          </p:nvPicPr>
          <p:blipFill rotWithShape="1">
            <a:blip r:embed="rId5"/>
            <a:srcRect l="14766" t="3667" r="21186" b="60900"/>
            <a:stretch/>
          </p:blipFill>
          <p:spPr>
            <a:xfrm>
              <a:off x="8473926" y="3175644"/>
              <a:ext cx="2016279" cy="1470403"/>
            </a:xfrm>
            <a:prstGeom prst="rect">
              <a:avLst/>
            </a:prstGeom>
          </p:spPr>
        </p:pic>
        <p:sp>
          <p:nvSpPr>
            <p:cNvPr id="36" name="正方形/長方形 35"/>
            <p:cNvSpPr/>
            <p:nvPr/>
          </p:nvSpPr>
          <p:spPr>
            <a:xfrm>
              <a:off x="8720378" y="4687463"/>
              <a:ext cx="1542134" cy="292217"/>
            </a:xfrm>
            <a:prstGeom prst="rect">
              <a:avLst/>
            </a:prstGeom>
            <a:solidFill>
              <a:schemeClr val="bg1">
                <a:alpha val="70000"/>
              </a:schemeClr>
            </a:solidFill>
          </p:spPr>
          <p:txBody>
            <a:bodyPr wrap="square" lIns="0" tIns="0" rIns="0" bIns="0" rtlCol="0">
              <a:spAutoFit/>
            </a:bodyPr>
            <a:lstStyle/>
            <a:p>
              <a:pPr algn="ct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渦流探傷装置</a:t>
              </a:r>
            </a:p>
          </p:txBody>
        </p:sp>
      </p:grpSp>
      <p:pic>
        <p:nvPicPr>
          <p:cNvPr id="3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958" r="31508" b="17327"/>
          <a:stretch/>
        </p:blipFill>
        <p:spPr bwMode="auto">
          <a:xfrm>
            <a:off x="5879708" y="2139569"/>
            <a:ext cx="1672092" cy="112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正方形/長方形 37"/>
          <p:cNvSpPr/>
          <p:nvPr/>
        </p:nvSpPr>
        <p:spPr>
          <a:xfrm>
            <a:off x="6404558" y="3099080"/>
            <a:ext cx="904974" cy="170496"/>
          </a:xfrm>
          <a:prstGeom prst="rect">
            <a:avLst/>
          </a:prstGeom>
          <a:solidFill>
            <a:schemeClr val="bg1">
              <a:alpha val="70000"/>
            </a:schemeClr>
          </a:solidFill>
        </p:spPr>
        <p:txBody>
          <a:bodyPr wrap="square" lIns="0" tIns="0" rIns="0" bIns="0" rtlCol="0">
            <a:spAutoFit/>
          </a:bodyPr>
          <a:lstStyle/>
          <a:p>
            <a:pPr algn="ctr"/>
            <a:r>
              <a:rPr lang="ja-JP" altLang="en-US" sz="1108" dirty="0">
                <a:latin typeface="HGSｺﾞｼｯｸM" panose="020B0600000000000000" pitchFamily="50" charset="-128"/>
                <a:ea typeface="HGSｺﾞｼｯｸM" panose="020B0600000000000000" pitchFamily="50" charset="-128"/>
                <a:cs typeface="Meiryo UI" panose="020B0604030504040204" pitchFamily="50" charset="-128"/>
              </a:rPr>
              <a:t>目視検査</a:t>
            </a:r>
          </a:p>
        </p:txBody>
      </p:sp>
      <p:sp>
        <p:nvSpPr>
          <p:cNvPr id="18" name="正方形/長方形 17"/>
          <p:cNvSpPr/>
          <p:nvPr/>
        </p:nvSpPr>
        <p:spPr>
          <a:xfrm>
            <a:off x="783271" y="1468439"/>
            <a:ext cx="4364793" cy="376385"/>
          </a:xfrm>
          <a:prstGeom prst="rect">
            <a:avLst/>
          </a:prstGeom>
          <a:noFill/>
        </p:spPr>
        <p:txBody>
          <a:bodyPr wrap="square" rtlCol="0">
            <a:spAutoFit/>
          </a:bodyPr>
          <a:lstStyle/>
          <a:p>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2-3</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鋼桁　</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亀裂確認</a:t>
            </a:r>
            <a:r>
              <a:rPr lang="ja-JP" altLang="en-US" sz="1662" dirty="0" smtClean="0">
                <a:latin typeface="HGSｺﾞｼｯｸM" panose="020B0600000000000000" pitchFamily="50" charset="-128"/>
                <a:ea typeface="HGSｺﾞｼｯｸM" panose="020B0600000000000000" pitchFamily="50" charset="-128"/>
                <a:cs typeface="Meiryo UI" panose="020B0604030504040204" pitchFamily="50" charset="-128"/>
              </a:rPr>
              <a:t>検査方法の提案</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6"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将来の更新判定橋梁検討</a:t>
            </a:r>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疲労</a:t>
            </a:r>
            <a:r>
              <a:rPr lang="ja-JP" altLang="en-US" sz="2585" dirty="0">
                <a:latin typeface="HGSｺﾞｼｯｸM" panose="020B0600000000000000" pitchFamily="50" charset="-128"/>
                <a:ea typeface="HGSｺﾞｼｯｸM" panose="020B0600000000000000" pitchFamily="50" charset="-128"/>
              </a:rPr>
              <a:t>損傷状況の考察　</a:t>
            </a:r>
            <a:r>
              <a:rPr lang="en-US" altLang="ja-JP" sz="2585" dirty="0" smtClean="0">
                <a:latin typeface="HGSｺﾞｼｯｸM" panose="020B0600000000000000" pitchFamily="50" charset="-128"/>
                <a:ea typeface="HGSｺﾞｼｯｸM" panose="020B0600000000000000" pitchFamily="50" charset="-128"/>
              </a:rPr>
              <a:t>(8/9)</a:t>
            </a:r>
            <a:endParaRPr lang="en-US" altLang="ja-JP" sz="2585" dirty="0">
              <a:latin typeface="HGSｺﾞｼｯｸM" panose="020B0600000000000000" pitchFamily="50" charset="-128"/>
              <a:ea typeface="HGSｺﾞｼｯｸM" panose="020B0600000000000000" pitchFamily="50" charset="-128"/>
            </a:endParaRPr>
          </a:p>
        </p:txBody>
      </p:sp>
      <p:sp>
        <p:nvSpPr>
          <p:cNvPr id="20"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19"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32093697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049147" y="4161934"/>
            <a:ext cx="7131133" cy="15909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正方形/長方形 16"/>
          <p:cNvSpPr/>
          <p:nvPr/>
        </p:nvSpPr>
        <p:spPr>
          <a:xfrm>
            <a:off x="1049147" y="4161934"/>
            <a:ext cx="4339438" cy="348109"/>
          </a:xfrm>
          <a:prstGeom prst="rect">
            <a:avLst/>
          </a:prstGeom>
          <a:noFill/>
        </p:spPr>
        <p:txBody>
          <a:bodyPr wrap="square" rtlCol="0">
            <a:spAutoFit/>
          </a:bodyPr>
          <a:lstStyle/>
          <a:p>
            <a:r>
              <a:rPr lang="en-US" altLang="ja-JP" sz="1662" b="1" dirty="0">
                <a:solidFill>
                  <a:srgbClr val="FF0000"/>
                </a:solidFill>
                <a:latin typeface="HGPｺﾞｼｯｸM" panose="020B0600000000000000" pitchFamily="50" charset="-128"/>
                <a:ea typeface="HGPｺﾞｼｯｸM" panose="020B0600000000000000" pitchFamily="50" charset="-128"/>
              </a:rPr>
              <a:t>※</a:t>
            </a:r>
            <a:r>
              <a:rPr lang="ja-JP" altLang="en-US" sz="1662" dirty="0">
                <a:latin typeface="HGPｺﾞｼｯｸM" panose="020B0600000000000000" pitchFamily="50" charset="-128"/>
                <a:ea typeface="HGPｺﾞｼｯｸM" panose="020B0600000000000000" pitchFamily="50" charset="-128"/>
              </a:rPr>
              <a:t> 鋼桁疲労亀裂が発生する</a:t>
            </a:r>
            <a:r>
              <a:rPr lang="ja-JP" altLang="ja-JP" sz="1662" dirty="0">
                <a:latin typeface="HGPｺﾞｼｯｸM" panose="020B0600000000000000" pitchFamily="50" charset="-128"/>
                <a:ea typeface="HGPｺﾞｼｯｸM" panose="020B0600000000000000" pitchFamily="50" charset="-128"/>
              </a:rPr>
              <a:t>恐れの高い部位</a:t>
            </a:r>
            <a:endParaRPr lang="en-US" altLang="ja-JP" sz="1662" dirty="0">
              <a:latin typeface="HGPｺﾞｼｯｸM" panose="020B0600000000000000" pitchFamily="50" charset="-128"/>
              <a:ea typeface="HGP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sp>
        <p:nvSpPr>
          <p:cNvPr id="2" name="テキスト ボックス 1"/>
          <p:cNvSpPr txBox="1"/>
          <p:nvPr/>
        </p:nvSpPr>
        <p:spPr>
          <a:xfrm>
            <a:off x="1300746" y="4502856"/>
            <a:ext cx="6746596" cy="1228863"/>
          </a:xfrm>
          <a:prstGeom prst="rect">
            <a:avLst/>
          </a:prstGeom>
          <a:noFill/>
        </p:spPr>
        <p:txBody>
          <a:bodyPr wrap="square" rtlCol="0">
            <a:spAutoFit/>
          </a:bodyPr>
          <a:lstStyle/>
          <a:p>
            <a:pPr indent="-316531" algn="just">
              <a:buFont typeface="Wingdings" panose="05000000000000000000" pitchFamily="2" charset="2"/>
              <a:buChar char="u"/>
            </a:pPr>
            <a:r>
              <a:rPr lang="en-US" altLang="ja-JP" sz="1477" dirty="0">
                <a:latin typeface="HGPｺﾞｼｯｸM" panose="020B0600000000000000" pitchFamily="50" charset="-128"/>
                <a:ea typeface="HGPｺﾞｼｯｸM" panose="020B0600000000000000" pitchFamily="50" charset="-128"/>
              </a:rPr>
              <a:t>Ⅰ</a:t>
            </a:r>
            <a:r>
              <a:rPr lang="ja-JP" altLang="en-US" sz="1477" dirty="0">
                <a:latin typeface="HGPｺﾞｼｯｸM" panose="020B0600000000000000" pitchFamily="50" charset="-128"/>
                <a:ea typeface="HGPｺﾞｼｯｸM" panose="020B0600000000000000" pitchFamily="50" charset="-128"/>
              </a:rPr>
              <a:t>桁橋・・・主桁ウェブガセットプレート溶接部、主桁と横桁・対傾構の取合い部、</a:t>
            </a:r>
            <a:endParaRPr lang="en-US" altLang="ja-JP" sz="1477" dirty="0">
              <a:latin typeface="HGPｺﾞｼｯｸM" panose="020B0600000000000000" pitchFamily="50" charset="-128"/>
              <a:ea typeface="HGPｺﾞｼｯｸM" panose="020B0600000000000000" pitchFamily="50" charset="-128"/>
            </a:endParaRPr>
          </a:p>
          <a:p>
            <a:pPr algn="just"/>
            <a:r>
              <a:rPr lang="ja-JP" altLang="en-US" sz="1477" dirty="0">
                <a:latin typeface="HGPｺﾞｼｯｸM" panose="020B0600000000000000" pitchFamily="50" charset="-128"/>
                <a:ea typeface="HGPｺﾞｼｯｸM" panose="020B0600000000000000" pitchFamily="50" charset="-128"/>
              </a:rPr>
              <a:t>　　　　　　　    ソールプレート溶接部、主桁ウェブの横桁下フランジ溶接部　等</a:t>
            </a:r>
            <a:endParaRPr lang="en-US" altLang="ja-JP" sz="1477" dirty="0">
              <a:latin typeface="HGPｺﾞｼｯｸM" panose="020B0600000000000000" pitchFamily="50" charset="-128"/>
              <a:ea typeface="HGPｺﾞｼｯｸM" panose="020B0600000000000000" pitchFamily="50" charset="-128"/>
            </a:endParaRPr>
          </a:p>
          <a:p>
            <a:pPr algn="just"/>
            <a:endParaRPr lang="en-US" altLang="ja-JP" sz="1477" dirty="0">
              <a:latin typeface="HGPｺﾞｼｯｸM" panose="020B0600000000000000" pitchFamily="50" charset="-128"/>
              <a:ea typeface="HGPｺﾞｼｯｸM" panose="020B0600000000000000" pitchFamily="50" charset="-128"/>
            </a:endParaRPr>
          </a:p>
          <a:p>
            <a:pPr indent="-316531" algn="just">
              <a:buFont typeface="Wingdings" panose="05000000000000000000" pitchFamily="2" charset="2"/>
              <a:buChar char="u"/>
            </a:pPr>
            <a:r>
              <a:rPr lang="ja-JP" altLang="en-US" sz="1477" dirty="0">
                <a:latin typeface="HGPｺﾞｼｯｸM" panose="020B0600000000000000" pitchFamily="50" charset="-128"/>
                <a:ea typeface="HGPｺﾞｼｯｸM" panose="020B0600000000000000" pitchFamily="50" charset="-128"/>
              </a:rPr>
              <a:t>鋼床版・・・デッキとＵリブの溶接部、Ｕリブ現場溶接部、横リブとＵリブの交差部</a:t>
            </a:r>
            <a:endParaRPr lang="en-US" altLang="ja-JP" sz="1477" dirty="0">
              <a:latin typeface="HGPｺﾞｼｯｸM" panose="020B0600000000000000" pitchFamily="50" charset="-128"/>
              <a:ea typeface="HGPｺﾞｼｯｸM" panose="020B0600000000000000" pitchFamily="50" charset="-128"/>
            </a:endParaRPr>
          </a:p>
          <a:p>
            <a:pPr algn="just"/>
            <a:r>
              <a:rPr lang="ja-JP" altLang="en-US" sz="1477" dirty="0">
                <a:latin typeface="HGPｺﾞｼｯｸM" panose="020B0600000000000000" pitchFamily="50" charset="-128"/>
                <a:ea typeface="HGPｺﾞｼｯｸM" panose="020B0600000000000000" pitchFamily="50" charset="-128"/>
              </a:rPr>
              <a:t>　　　　　　　    デッキと垂直補剛材の溶接部　等</a:t>
            </a:r>
          </a:p>
        </p:txBody>
      </p:sp>
      <p:sp>
        <p:nvSpPr>
          <p:cNvPr id="3" name="正方形/長方形 2"/>
          <p:cNvSpPr/>
          <p:nvPr/>
        </p:nvSpPr>
        <p:spPr>
          <a:xfrm>
            <a:off x="783271" y="1832351"/>
            <a:ext cx="8042740" cy="2138534"/>
          </a:xfrm>
          <a:prstGeom prst="rect">
            <a:avLst/>
          </a:prstGeom>
        </p:spPr>
        <p:txBody>
          <a:bodyPr wrap="square">
            <a:spAutoFit/>
          </a:bodyPr>
          <a:lstStyle/>
          <a:p>
            <a:pPr algn="just"/>
            <a:r>
              <a:rPr lang="ja-JP" altLang="ja-JP" sz="1662" b="1" dirty="0">
                <a:latin typeface="HGPｺﾞｼｯｸM" panose="020B0600000000000000" pitchFamily="50" charset="-128"/>
                <a:ea typeface="HGPｺﾞｼｯｸM" panose="020B0600000000000000" pitchFamily="50" charset="-128"/>
              </a:rPr>
              <a:t>定期点検における標準的な手法</a:t>
            </a:r>
            <a:endParaRPr lang="en-US" altLang="ja-JP" sz="1662" b="1" dirty="0">
              <a:latin typeface="HGPｺﾞｼｯｸM" panose="020B0600000000000000" pitchFamily="50" charset="-128"/>
              <a:ea typeface="HGPｺﾞｼｯｸM" panose="020B0600000000000000" pitchFamily="50" charset="-128"/>
            </a:endParaRPr>
          </a:p>
          <a:p>
            <a:pPr algn="just"/>
            <a:r>
              <a:rPr lang="en-US" altLang="ja-JP" sz="1662" b="1" dirty="0">
                <a:latin typeface="HGPｺﾞｼｯｸM" panose="020B0600000000000000" pitchFamily="50" charset="-128"/>
                <a:ea typeface="HGPｺﾞｼｯｸM" panose="020B0600000000000000" pitchFamily="50" charset="-128"/>
              </a:rPr>
              <a:t>    </a:t>
            </a:r>
            <a:r>
              <a:rPr lang="ja-JP" altLang="ja-JP" sz="1662" dirty="0">
                <a:latin typeface="HGPｺﾞｼｯｸM" panose="020B0600000000000000" pitchFamily="50" charset="-128"/>
                <a:ea typeface="HGPｺﾞｼｯｸM" panose="020B0600000000000000" pitchFamily="50" charset="-128"/>
              </a:rPr>
              <a:t>　→　目視点検で塗膜割れが見つかった箇所に、磁粉探傷試験を実施し</a:t>
            </a:r>
            <a:endParaRPr lang="en-US" altLang="ja-JP" sz="1662" dirty="0">
              <a:latin typeface="HGPｺﾞｼｯｸM" panose="020B0600000000000000" pitchFamily="50" charset="-128"/>
              <a:ea typeface="HGPｺﾞｼｯｸM" panose="020B0600000000000000" pitchFamily="50" charset="-128"/>
            </a:endParaRPr>
          </a:p>
          <a:p>
            <a:pPr algn="just"/>
            <a:r>
              <a:rPr lang="en-US" altLang="ja-JP" sz="1662" dirty="0">
                <a:latin typeface="HGPｺﾞｼｯｸM" panose="020B0600000000000000" pitchFamily="50" charset="-128"/>
                <a:ea typeface="HGPｺﾞｼｯｸM" panose="020B0600000000000000" pitchFamily="50" charset="-128"/>
              </a:rPr>
              <a:t>           </a:t>
            </a:r>
            <a:r>
              <a:rPr lang="ja-JP" altLang="ja-JP" sz="1662" dirty="0">
                <a:latin typeface="HGPｺﾞｼｯｸM" panose="020B0600000000000000" pitchFamily="50" charset="-128"/>
                <a:ea typeface="HGPｺﾞｼｯｸM" panose="020B0600000000000000" pitchFamily="50" charset="-128"/>
              </a:rPr>
              <a:t>亀裂の有無を確認</a:t>
            </a:r>
          </a:p>
          <a:p>
            <a:pPr algn="just"/>
            <a:r>
              <a:rPr lang="en-US" altLang="ja-JP" sz="1662" dirty="0">
                <a:latin typeface="HGPｺﾞｼｯｸM" panose="020B0600000000000000" pitchFamily="50" charset="-128"/>
                <a:ea typeface="HGPｺﾞｼｯｸM" panose="020B0600000000000000" pitchFamily="50" charset="-128"/>
              </a:rPr>
              <a:t> </a:t>
            </a:r>
            <a:endParaRPr lang="ja-JP" altLang="ja-JP" sz="1662" dirty="0">
              <a:latin typeface="HGPｺﾞｼｯｸM" panose="020B0600000000000000" pitchFamily="50" charset="-128"/>
              <a:ea typeface="HGPｺﾞｼｯｸM" panose="020B0600000000000000" pitchFamily="50" charset="-128"/>
            </a:endParaRPr>
          </a:p>
          <a:p>
            <a:pPr algn="just"/>
            <a:r>
              <a:rPr lang="ja-JP" altLang="ja-JP" sz="1662" b="1" dirty="0">
                <a:latin typeface="HGPｺﾞｼｯｸM" panose="020B0600000000000000" pitchFamily="50" charset="-128"/>
                <a:ea typeface="HGPｺﾞｼｯｸM" panose="020B0600000000000000" pitchFamily="50" charset="-128"/>
              </a:rPr>
              <a:t>今回抽出した疲労亀裂の恐れがある橋梁に対する調査方針</a:t>
            </a:r>
          </a:p>
          <a:p>
            <a:pPr algn="just"/>
            <a:r>
              <a:rPr lang="ja-JP" altLang="ja-JP" sz="1662" dirty="0">
                <a:latin typeface="HGPｺﾞｼｯｸM" panose="020B0600000000000000" pitchFamily="50" charset="-128"/>
                <a:ea typeface="HGPｺﾞｼｯｸM" panose="020B0600000000000000" pitchFamily="50" charset="-128"/>
              </a:rPr>
              <a:t>　</a:t>
            </a:r>
            <a:r>
              <a:rPr lang="en-US" altLang="ja-JP" sz="1662" dirty="0">
                <a:latin typeface="HGPｺﾞｼｯｸM" panose="020B0600000000000000" pitchFamily="50" charset="-128"/>
                <a:ea typeface="HGPｺﾞｼｯｸM" panose="020B0600000000000000" pitchFamily="50" charset="-128"/>
              </a:rPr>
              <a:t>    </a:t>
            </a:r>
            <a:r>
              <a:rPr lang="ja-JP" altLang="ja-JP" sz="1662" dirty="0">
                <a:latin typeface="HGPｺﾞｼｯｸM" panose="020B0600000000000000" pitchFamily="50" charset="-128"/>
                <a:ea typeface="HGPｺﾞｼｯｸM" panose="020B0600000000000000" pitchFamily="50" charset="-128"/>
              </a:rPr>
              <a:t>→　目視点検で塗膜割れが見つからない場合でも、</a:t>
            </a:r>
          </a:p>
          <a:p>
            <a:pPr algn="just"/>
            <a:r>
              <a:rPr lang="ja-JP" altLang="ja-JP" sz="1662" dirty="0">
                <a:latin typeface="HGPｺﾞｼｯｸM" panose="020B0600000000000000" pitchFamily="50" charset="-128"/>
                <a:ea typeface="HGPｺﾞｼｯｸM" panose="020B0600000000000000" pitchFamily="50" charset="-128"/>
              </a:rPr>
              <a:t>　</a:t>
            </a:r>
            <a:r>
              <a:rPr lang="en-US" altLang="ja-JP" sz="1662" dirty="0">
                <a:latin typeface="HGPｺﾞｼｯｸM" panose="020B0600000000000000" pitchFamily="50" charset="-128"/>
                <a:ea typeface="HGPｺﾞｼｯｸM" panose="020B0600000000000000" pitchFamily="50" charset="-128"/>
              </a:rPr>
              <a:t>     </a:t>
            </a:r>
            <a:r>
              <a:rPr lang="ja-JP" altLang="ja-JP" sz="1662" dirty="0">
                <a:latin typeface="HGPｺﾞｼｯｸM" panose="020B0600000000000000" pitchFamily="50" charset="-128"/>
                <a:ea typeface="HGPｺﾞｼｯｸM" panose="020B0600000000000000" pitchFamily="50" charset="-128"/>
              </a:rPr>
              <a:t>　　構造ディテールより疲労亀裂が発生する恐れの高い部位に対し、</a:t>
            </a:r>
          </a:p>
          <a:p>
            <a:pPr algn="just"/>
            <a:r>
              <a:rPr lang="en-US" altLang="ja-JP" sz="1662" dirty="0">
                <a:latin typeface="HGPｺﾞｼｯｸM" panose="020B0600000000000000" pitchFamily="50" charset="-128"/>
                <a:ea typeface="HGPｺﾞｼｯｸM" panose="020B0600000000000000" pitchFamily="50" charset="-128"/>
              </a:rPr>
              <a:t>     </a:t>
            </a:r>
            <a:r>
              <a:rPr lang="ja-JP" altLang="ja-JP" sz="1662" dirty="0">
                <a:latin typeface="HGPｺﾞｼｯｸM" panose="020B0600000000000000" pitchFamily="50" charset="-128"/>
                <a:ea typeface="HGPｺﾞｼｯｸM" panose="020B0600000000000000" pitchFamily="50" charset="-128"/>
              </a:rPr>
              <a:t>　　　塗膜の除去が不要な「渦流探傷試験」を実施し、疲労顕在化の有無を確認</a:t>
            </a:r>
            <a:r>
              <a:rPr lang="ja-JP" altLang="en-US" sz="1662" dirty="0">
                <a:latin typeface="HGPｺﾞｼｯｸM" panose="020B0600000000000000" pitchFamily="50" charset="-128"/>
                <a:ea typeface="HGPｺﾞｼｯｸM" panose="020B0600000000000000" pitchFamily="50" charset="-128"/>
              </a:rPr>
              <a:t>　</a:t>
            </a:r>
            <a:endParaRPr lang="ja-JP" altLang="ja-JP" sz="1662" dirty="0">
              <a:latin typeface="HGPｺﾞｼｯｸM" panose="020B0600000000000000" pitchFamily="50" charset="-128"/>
              <a:ea typeface="HGPｺﾞｼｯｸM" panose="020B0600000000000000" pitchFamily="50" charset="-128"/>
            </a:endParaRPr>
          </a:p>
        </p:txBody>
      </p:sp>
      <p:cxnSp>
        <p:nvCxnSpPr>
          <p:cNvPr id="6" name="直線コネクタ 5"/>
          <p:cNvCxnSpPr/>
          <p:nvPr/>
        </p:nvCxnSpPr>
        <p:spPr>
          <a:xfrm>
            <a:off x="1603248" y="3682962"/>
            <a:ext cx="49628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322722" y="3154501"/>
            <a:ext cx="398814" cy="319639"/>
          </a:xfrm>
          <a:prstGeom prst="rect">
            <a:avLst/>
          </a:prstGeom>
          <a:noFill/>
        </p:spPr>
        <p:txBody>
          <a:bodyPr wrap="square" rtlCol="0">
            <a:spAutoFit/>
          </a:bodyPr>
          <a:lstStyle/>
          <a:p>
            <a:r>
              <a:rPr lang="en-US" altLang="ja-JP" sz="1477" b="1" dirty="0">
                <a:solidFill>
                  <a:srgbClr val="FF0000"/>
                </a:solidFill>
              </a:rPr>
              <a:t>※</a:t>
            </a:r>
            <a:endParaRPr lang="ja-JP" altLang="en-US" sz="1477" b="1" dirty="0">
              <a:solidFill>
                <a:srgbClr val="FF0000"/>
              </a:solidFill>
            </a:endParaRPr>
          </a:p>
        </p:txBody>
      </p:sp>
      <p:sp>
        <p:nvSpPr>
          <p:cNvPr id="12" name="正方形/長方形 11"/>
          <p:cNvSpPr/>
          <p:nvPr/>
        </p:nvSpPr>
        <p:spPr>
          <a:xfrm>
            <a:off x="783271" y="1468439"/>
            <a:ext cx="3644713" cy="376385"/>
          </a:xfrm>
          <a:prstGeom prst="rect">
            <a:avLst/>
          </a:prstGeom>
          <a:noFill/>
        </p:spPr>
        <p:txBody>
          <a:bodyPr wrap="square" rtlCol="0">
            <a:spAutoFit/>
          </a:bodyPr>
          <a:lstStyle/>
          <a:p>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2-3</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鋼桁　</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亀裂確認検査　</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将来の更新判定橋梁検討</a:t>
            </a:r>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疲労</a:t>
            </a:r>
            <a:r>
              <a:rPr lang="ja-JP" altLang="en-US" sz="2585" dirty="0">
                <a:latin typeface="HGSｺﾞｼｯｸM" panose="020B0600000000000000" pitchFamily="50" charset="-128"/>
                <a:ea typeface="HGSｺﾞｼｯｸM" panose="020B0600000000000000" pitchFamily="50" charset="-128"/>
              </a:rPr>
              <a:t>損傷状況の考察　</a:t>
            </a:r>
            <a:r>
              <a:rPr lang="en-US" altLang="ja-JP" sz="2585" dirty="0" smtClean="0">
                <a:latin typeface="HGSｺﾞｼｯｸM" panose="020B0600000000000000" pitchFamily="50" charset="-128"/>
                <a:ea typeface="HGSｺﾞｼｯｸM" panose="020B0600000000000000" pitchFamily="50" charset="-128"/>
              </a:rPr>
              <a:t>(</a:t>
            </a:r>
            <a:r>
              <a:rPr lang="en-US" altLang="ja-JP" sz="2585" dirty="0">
                <a:latin typeface="HGSｺﾞｼｯｸM" panose="020B0600000000000000" pitchFamily="50" charset="-128"/>
                <a:ea typeface="HGSｺﾞｼｯｸM" panose="020B0600000000000000" pitchFamily="50" charset="-128"/>
              </a:rPr>
              <a:t>9</a:t>
            </a:r>
            <a:r>
              <a:rPr lang="en-US" altLang="ja-JP" sz="2585" dirty="0" smtClean="0">
                <a:latin typeface="HGSｺﾞｼｯｸM" panose="020B0600000000000000" pitchFamily="50" charset="-128"/>
                <a:ea typeface="HGSｺﾞｼｯｸM" panose="020B0600000000000000" pitchFamily="50" charset="-128"/>
              </a:rPr>
              <a:t>/9)</a:t>
            </a:r>
            <a:endParaRPr lang="en-US" altLang="ja-JP" sz="2585" dirty="0">
              <a:latin typeface="HGSｺﾞｼｯｸM" panose="020B0600000000000000" pitchFamily="50" charset="-128"/>
              <a:ea typeface="HGSｺﾞｼｯｸM" panose="020B0600000000000000" pitchFamily="50" charset="-128"/>
            </a:endParaRPr>
          </a:p>
        </p:txBody>
      </p:sp>
      <p:sp>
        <p:nvSpPr>
          <p:cNvPr id="15"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1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1697848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03707" y="3710776"/>
            <a:ext cx="7960159" cy="24203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0" name="正方形/長方形 39"/>
          <p:cNvSpPr/>
          <p:nvPr/>
        </p:nvSpPr>
        <p:spPr>
          <a:xfrm>
            <a:off x="5184937" y="4054048"/>
            <a:ext cx="3268027" cy="1980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2" name="正方形/長方形 11"/>
          <p:cNvSpPr/>
          <p:nvPr/>
        </p:nvSpPr>
        <p:spPr>
          <a:xfrm>
            <a:off x="765321" y="4054048"/>
            <a:ext cx="4327337" cy="1980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aphicFrame>
        <p:nvGraphicFramePr>
          <p:cNvPr id="23" name="表 22"/>
          <p:cNvGraphicFramePr>
            <a:graphicFrameLocks noGrp="1"/>
          </p:cNvGraphicFramePr>
          <p:nvPr>
            <p:extLst>
              <p:ext uri="{D42A27DB-BD31-4B8C-83A1-F6EECF244321}">
                <p14:modId xmlns:p14="http://schemas.microsoft.com/office/powerpoint/2010/main" val="2110930555"/>
              </p:ext>
            </p:extLst>
          </p:nvPr>
        </p:nvGraphicFramePr>
        <p:xfrm>
          <a:off x="1187624" y="2280114"/>
          <a:ext cx="6942435" cy="1364424"/>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xmlns="" val="20000"/>
                    </a:ext>
                  </a:extLst>
                </a:gridCol>
                <a:gridCol w="1585225">
                  <a:extLst>
                    <a:ext uri="{9D8B030D-6E8A-4147-A177-3AD203B41FA5}">
                      <a16:colId xmlns:a16="http://schemas.microsoft.com/office/drawing/2014/main" xmlns="" val="20001"/>
                    </a:ext>
                  </a:extLst>
                </a:gridCol>
                <a:gridCol w="1473702">
                  <a:extLst>
                    <a:ext uri="{9D8B030D-6E8A-4147-A177-3AD203B41FA5}">
                      <a16:colId xmlns:a16="http://schemas.microsoft.com/office/drawing/2014/main" xmlns="" val="20002"/>
                    </a:ext>
                  </a:extLst>
                </a:gridCol>
                <a:gridCol w="1473702">
                  <a:extLst>
                    <a:ext uri="{9D8B030D-6E8A-4147-A177-3AD203B41FA5}">
                      <a16:colId xmlns:a16="http://schemas.microsoft.com/office/drawing/2014/main" xmlns="" val="20003"/>
                    </a:ext>
                  </a:extLst>
                </a:gridCol>
                <a:gridCol w="1473702">
                  <a:extLst>
                    <a:ext uri="{9D8B030D-6E8A-4147-A177-3AD203B41FA5}">
                      <a16:colId xmlns:a16="http://schemas.microsoft.com/office/drawing/2014/main" xmlns="" val="20004"/>
                    </a:ext>
                  </a:extLst>
                </a:gridCol>
              </a:tblGrid>
              <a:tr h="309489">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着目部材</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大型車交通量</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道示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斜角</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床版支間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257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床版</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1</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方向</a:t>
                      </a:r>
                      <a:endPar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2000</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台</a:t>
                      </a: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日以上</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S39</a:t>
                      </a:r>
                      <a:endPar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6350" cap="flat" cmpd="sng" algn="ctr">
                      <a:solidFill>
                        <a:schemeClr val="tx1"/>
                      </a:solidFill>
                      <a:prstDash val="solid"/>
                      <a:round/>
                      <a:headEnd type="none" w="med" len="med"/>
                      <a:tailEnd type="none" w="med" len="me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3m</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以上</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xmlns="" val="10001"/>
                  </a:ext>
                </a:extLst>
              </a:tr>
              <a:tr h="525709">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桁</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kumimoji="1" lang="ja-JP" altLang="en-US" sz="16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kumimoji="1" lang="ja-JP" altLang="en-US" sz="16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60</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度未満</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a:txBody>
                    <a:bodyPr/>
                    <a:lstStyle/>
                    <a:p>
                      <a:pPr algn="ctr"/>
                      <a:endParaRPr lang="en-US" altLang="ja-JP" sz="1500" dirty="0">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xmlns="" val="10002"/>
                  </a:ext>
                </a:extLst>
              </a:tr>
            </a:tbl>
          </a:graphicData>
        </a:graphic>
      </p:graphicFrame>
      <p:sp>
        <p:nvSpPr>
          <p:cNvPr id="24" name="正方形/長方形 23"/>
          <p:cNvSpPr/>
          <p:nvPr/>
        </p:nvSpPr>
        <p:spPr>
          <a:xfrm>
            <a:off x="2231143" y="2864430"/>
            <a:ext cx="1395692" cy="5558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7" name="正方形/長方形 26"/>
          <p:cNvSpPr/>
          <p:nvPr/>
        </p:nvSpPr>
        <p:spPr>
          <a:xfrm>
            <a:off x="5406979" y="3243355"/>
            <a:ext cx="997034" cy="3203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0000"/>
              </a:solidFill>
            </a:endParaRPr>
          </a:p>
        </p:txBody>
      </p:sp>
      <p:sp>
        <p:nvSpPr>
          <p:cNvPr id="28" name="正方形/長方形 27"/>
          <p:cNvSpPr/>
          <p:nvPr/>
        </p:nvSpPr>
        <p:spPr>
          <a:xfrm>
            <a:off x="6936872" y="2697843"/>
            <a:ext cx="864096" cy="29278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0000"/>
              </a:solidFill>
            </a:endParaRPr>
          </a:p>
        </p:txBody>
      </p:sp>
      <p:sp>
        <p:nvSpPr>
          <p:cNvPr id="29" name="テキスト ボックス 28"/>
          <p:cNvSpPr txBox="1"/>
          <p:nvPr/>
        </p:nvSpPr>
        <p:spPr>
          <a:xfrm>
            <a:off x="2217579" y="2610536"/>
            <a:ext cx="332345" cy="319639"/>
          </a:xfrm>
          <a:prstGeom prst="rect">
            <a:avLst/>
          </a:prstGeom>
          <a:noFill/>
        </p:spPr>
        <p:txBody>
          <a:bodyPr wrap="square" rtlCol="0">
            <a:spAutoFit/>
          </a:bodyPr>
          <a:lstStyle/>
          <a:p>
            <a:r>
              <a:rPr lang="en-US" altLang="ja-JP" sz="1477" dirty="0">
                <a:solidFill>
                  <a:srgbClr val="FF0000"/>
                </a:solidFill>
              </a:rPr>
              <a:t>A</a:t>
            </a:r>
            <a:endParaRPr lang="ja-JP" altLang="en-US" sz="1477" dirty="0">
              <a:solidFill>
                <a:srgbClr val="FF0000"/>
              </a:solidFill>
            </a:endParaRPr>
          </a:p>
        </p:txBody>
      </p:sp>
      <p:sp>
        <p:nvSpPr>
          <p:cNvPr id="31" name="テキスト ボックス 30"/>
          <p:cNvSpPr txBox="1"/>
          <p:nvPr/>
        </p:nvSpPr>
        <p:spPr>
          <a:xfrm>
            <a:off x="5142211" y="3116489"/>
            <a:ext cx="332345" cy="319639"/>
          </a:xfrm>
          <a:prstGeom prst="rect">
            <a:avLst/>
          </a:prstGeom>
          <a:noFill/>
        </p:spPr>
        <p:txBody>
          <a:bodyPr wrap="square" rtlCol="0">
            <a:spAutoFit/>
          </a:bodyPr>
          <a:lstStyle/>
          <a:p>
            <a:r>
              <a:rPr lang="en-US" altLang="ja-JP" sz="1477" dirty="0">
                <a:solidFill>
                  <a:srgbClr val="0070C0"/>
                </a:solidFill>
              </a:rPr>
              <a:t>C</a:t>
            </a:r>
            <a:endParaRPr lang="ja-JP" altLang="en-US" sz="1477" dirty="0">
              <a:solidFill>
                <a:srgbClr val="0070C0"/>
              </a:solidFill>
            </a:endParaRPr>
          </a:p>
        </p:txBody>
      </p:sp>
      <p:sp>
        <p:nvSpPr>
          <p:cNvPr id="32" name="テキスト ボックス 31"/>
          <p:cNvSpPr txBox="1"/>
          <p:nvPr/>
        </p:nvSpPr>
        <p:spPr>
          <a:xfrm>
            <a:off x="6670996" y="2584738"/>
            <a:ext cx="332345" cy="319639"/>
          </a:xfrm>
          <a:prstGeom prst="rect">
            <a:avLst/>
          </a:prstGeom>
          <a:noFill/>
        </p:spPr>
        <p:txBody>
          <a:bodyPr wrap="square" rtlCol="0">
            <a:spAutoFit/>
          </a:bodyPr>
          <a:lstStyle/>
          <a:p>
            <a:r>
              <a:rPr lang="en-US" altLang="ja-JP" sz="1477" dirty="0">
                <a:solidFill>
                  <a:srgbClr val="0070C0"/>
                </a:solidFill>
              </a:rPr>
              <a:t>D</a:t>
            </a:r>
            <a:endParaRPr lang="ja-JP" altLang="en-US" sz="1477" dirty="0">
              <a:solidFill>
                <a:srgbClr val="0070C0"/>
              </a:solidFill>
            </a:endParaRPr>
          </a:p>
        </p:txBody>
      </p:sp>
      <p:sp>
        <p:nvSpPr>
          <p:cNvPr id="33" name="テキスト ボックス 32"/>
          <p:cNvSpPr txBox="1"/>
          <p:nvPr/>
        </p:nvSpPr>
        <p:spPr>
          <a:xfrm>
            <a:off x="744894" y="4035812"/>
            <a:ext cx="4294650" cy="1513107"/>
          </a:xfrm>
          <a:prstGeom prst="rect">
            <a:avLst/>
          </a:prstGeom>
          <a:noFill/>
        </p:spPr>
        <p:txBody>
          <a:bodyPr wrap="square" rtlCol="0">
            <a:spAutoFit/>
          </a:bodyPr>
          <a:lstStyle/>
          <a:p>
            <a:r>
              <a:rPr lang="ja-JP" altLang="ja-JP" sz="1477" dirty="0"/>
              <a:t>作用外力からみた要因</a:t>
            </a:r>
            <a:endParaRPr lang="en-US" altLang="ja-JP" sz="1477" dirty="0"/>
          </a:p>
          <a:p>
            <a:r>
              <a:rPr lang="ja-JP" altLang="ja-JP" sz="1477" dirty="0"/>
              <a:t>　　→　大型車交通量</a:t>
            </a:r>
            <a:r>
              <a:rPr lang="ja-JP" altLang="en-US" sz="1477" dirty="0"/>
              <a:t>　</a:t>
            </a:r>
            <a:r>
              <a:rPr lang="en-US" altLang="ja-JP" sz="1477" dirty="0"/>
              <a:t>…</a:t>
            </a:r>
            <a:r>
              <a:rPr lang="ja-JP" altLang="en-US" sz="1477" dirty="0"/>
              <a:t>　</a:t>
            </a:r>
            <a:r>
              <a:rPr lang="en-US" altLang="ja-JP" sz="1662" b="1" dirty="0">
                <a:solidFill>
                  <a:srgbClr val="FF0000"/>
                </a:solidFill>
              </a:rPr>
              <a:t>A</a:t>
            </a:r>
            <a:endParaRPr lang="ja-JP" altLang="ja-JP" sz="1477" b="1" dirty="0">
              <a:solidFill>
                <a:srgbClr val="FF0000"/>
              </a:solidFill>
            </a:endParaRPr>
          </a:p>
          <a:p>
            <a:r>
              <a:rPr lang="ja-JP" altLang="ja-JP" sz="1477" dirty="0"/>
              <a:t>設計・施工面からみた要因</a:t>
            </a:r>
            <a:endParaRPr lang="en-US" altLang="ja-JP" sz="1477" dirty="0"/>
          </a:p>
          <a:p>
            <a:r>
              <a:rPr lang="ja-JP" altLang="en-US" sz="1477" dirty="0"/>
              <a:t>　</a:t>
            </a:r>
            <a:r>
              <a:rPr lang="ja-JP" altLang="ja-JP" sz="1477" dirty="0"/>
              <a:t>　→　Ｓ３９道示適用橋梁</a:t>
            </a:r>
            <a:r>
              <a:rPr lang="ja-JP" altLang="en-US" sz="1477" dirty="0"/>
              <a:t>　</a:t>
            </a:r>
            <a:r>
              <a:rPr lang="en-US" altLang="ja-JP" sz="1477" dirty="0"/>
              <a:t>…</a:t>
            </a:r>
            <a:r>
              <a:rPr lang="ja-JP" altLang="en-US" sz="1477" dirty="0"/>
              <a:t>　</a:t>
            </a:r>
            <a:r>
              <a:rPr lang="en-US" altLang="ja-JP" sz="1662" b="1" dirty="0">
                <a:solidFill>
                  <a:srgbClr val="FF0000"/>
                </a:solidFill>
              </a:rPr>
              <a:t>B</a:t>
            </a:r>
            <a:endParaRPr lang="en-US" altLang="ja-JP" sz="1477" b="1" dirty="0">
              <a:solidFill>
                <a:srgbClr val="FF0000"/>
              </a:solidFill>
            </a:endParaRPr>
          </a:p>
          <a:p>
            <a:r>
              <a:rPr lang="ja-JP" altLang="en-US" sz="1477" dirty="0"/>
              <a:t>　　　</a:t>
            </a:r>
            <a:r>
              <a:rPr lang="ja-JP" altLang="ja-JP" sz="1477" dirty="0"/>
              <a:t>　</a:t>
            </a:r>
            <a:r>
              <a:rPr lang="ja-JP" altLang="en-US" sz="1292" dirty="0"/>
              <a:t>設計：</a:t>
            </a:r>
            <a:r>
              <a:rPr lang="en-US" altLang="ja-JP" sz="1292" dirty="0"/>
              <a:t>【</a:t>
            </a:r>
            <a:r>
              <a:rPr lang="ja-JP" altLang="en-US" sz="1292" dirty="0"/>
              <a:t>桁</a:t>
            </a:r>
            <a:r>
              <a:rPr lang="en-US" altLang="ja-JP" sz="1292" dirty="0"/>
              <a:t>】</a:t>
            </a:r>
            <a:r>
              <a:rPr lang="ja-JP" altLang="ja-JP" sz="1292" dirty="0"/>
              <a:t>たわみやすい</a:t>
            </a:r>
            <a:r>
              <a:rPr lang="ja-JP" altLang="en-US" sz="1292" dirty="0"/>
              <a:t>　</a:t>
            </a:r>
            <a:r>
              <a:rPr lang="en-US" altLang="ja-JP" sz="1292" dirty="0"/>
              <a:t>【</a:t>
            </a:r>
            <a:r>
              <a:rPr lang="ja-JP" altLang="ja-JP" sz="1292" dirty="0"/>
              <a:t>床版</a:t>
            </a:r>
            <a:r>
              <a:rPr lang="en-US" altLang="ja-JP" sz="1292" dirty="0"/>
              <a:t>】</a:t>
            </a:r>
            <a:r>
              <a:rPr lang="ja-JP" altLang="ja-JP" sz="1292" dirty="0"/>
              <a:t>厚</a:t>
            </a:r>
            <a:r>
              <a:rPr lang="ja-JP" altLang="en-US" sz="1292" dirty="0"/>
              <a:t>さ</a:t>
            </a:r>
            <a:r>
              <a:rPr lang="ja-JP" altLang="ja-JP" sz="1292" dirty="0"/>
              <a:t>薄い（</a:t>
            </a:r>
            <a:r>
              <a:rPr lang="en-US" altLang="ja-JP" sz="1292" dirty="0"/>
              <a:t>14cm</a:t>
            </a:r>
            <a:r>
              <a:rPr lang="ja-JP" altLang="ja-JP" sz="1292" dirty="0"/>
              <a:t>）</a:t>
            </a:r>
          </a:p>
          <a:p>
            <a:r>
              <a:rPr lang="ja-JP" altLang="ja-JP" sz="1477" dirty="0"/>
              <a:t>　　　　</a:t>
            </a:r>
            <a:r>
              <a:rPr lang="ja-JP" altLang="en-US" sz="1292" dirty="0"/>
              <a:t>施工：</a:t>
            </a:r>
            <a:r>
              <a:rPr lang="en-US" altLang="ja-JP" sz="1292" dirty="0"/>
              <a:t>【</a:t>
            </a:r>
            <a:r>
              <a:rPr lang="ja-JP" altLang="en-US" sz="1292" dirty="0"/>
              <a:t>桁</a:t>
            </a:r>
            <a:r>
              <a:rPr lang="en-US" altLang="ja-JP" sz="1292" dirty="0"/>
              <a:t>】</a:t>
            </a:r>
            <a:r>
              <a:rPr lang="ja-JP" altLang="ja-JP" sz="1292" dirty="0"/>
              <a:t>溶接構造初期</a:t>
            </a:r>
            <a:r>
              <a:rPr lang="ja-JP" altLang="en-US" sz="1292" dirty="0"/>
              <a:t>　</a:t>
            </a:r>
            <a:r>
              <a:rPr lang="en-US" altLang="ja-JP" sz="1292" dirty="0"/>
              <a:t>【</a:t>
            </a:r>
            <a:r>
              <a:rPr lang="ja-JP" altLang="en-US" sz="1292" dirty="0"/>
              <a:t>床版</a:t>
            </a:r>
            <a:r>
              <a:rPr lang="en-US" altLang="ja-JP" sz="1292" dirty="0"/>
              <a:t>】</a:t>
            </a:r>
            <a:r>
              <a:rPr lang="ja-JP" altLang="ja-JP" sz="1292" dirty="0"/>
              <a:t>ポンプ打設初期</a:t>
            </a:r>
          </a:p>
        </p:txBody>
      </p:sp>
      <p:sp>
        <p:nvSpPr>
          <p:cNvPr id="34" name="テキスト ボックス 33"/>
          <p:cNvSpPr txBox="1"/>
          <p:nvPr/>
        </p:nvSpPr>
        <p:spPr>
          <a:xfrm>
            <a:off x="763059" y="3694876"/>
            <a:ext cx="2625054" cy="348109"/>
          </a:xfrm>
          <a:prstGeom prst="rect">
            <a:avLst/>
          </a:prstGeom>
          <a:noFill/>
        </p:spPr>
        <p:txBody>
          <a:bodyPr wrap="square" rtlCol="0">
            <a:spAutoFit/>
          </a:bodyPr>
          <a:lstStyle/>
          <a:p>
            <a:r>
              <a:rPr lang="ja-JP" altLang="ja-JP" sz="1662" b="1" dirty="0"/>
              <a:t>疲労の要因</a:t>
            </a:r>
            <a:r>
              <a:rPr lang="ja-JP" altLang="en-US" sz="1662" b="1" dirty="0"/>
              <a:t>・管理の考察</a:t>
            </a:r>
            <a:endParaRPr lang="ja-JP" altLang="en-US" sz="1662" b="1" dirty="0">
              <a:solidFill>
                <a:srgbClr val="FF0000"/>
              </a:solidFill>
            </a:endParaRPr>
          </a:p>
        </p:txBody>
      </p:sp>
      <p:sp>
        <p:nvSpPr>
          <p:cNvPr id="35" name="正方形/長方形 34"/>
          <p:cNvSpPr/>
          <p:nvPr/>
        </p:nvSpPr>
        <p:spPr>
          <a:xfrm>
            <a:off x="4071969" y="2866631"/>
            <a:ext cx="706482" cy="551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6" name="テキスト ボックス 35"/>
          <p:cNvSpPr txBox="1"/>
          <p:nvPr/>
        </p:nvSpPr>
        <p:spPr>
          <a:xfrm>
            <a:off x="3885354" y="2564905"/>
            <a:ext cx="332345" cy="319639"/>
          </a:xfrm>
          <a:prstGeom prst="rect">
            <a:avLst/>
          </a:prstGeom>
          <a:noFill/>
        </p:spPr>
        <p:txBody>
          <a:bodyPr wrap="square" rtlCol="0">
            <a:spAutoFit/>
          </a:bodyPr>
          <a:lstStyle/>
          <a:p>
            <a:r>
              <a:rPr lang="en-US" altLang="ja-JP" sz="1477" dirty="0">
                <a:solidFill>
                  <a:srgbClr val="FF0000"/>
                </a:solidFill>
              </a:rPr>
              <a:t>B</a:t>
            </a:r>
            <a:endParaRPr lang="ja-JP" altLang="en-US" sz="1477" dirty="0">
              <a:solidFill>
                <a:srgbClr val="FF0000"/>
              </a:solidFill>
            </a:endParaRPr>
          </a:p>
        </p:txBody>
      </p:sp>
      <p:sp>
        <p:nvSpPr>
          <p:cNvPr id="2" name="正方形/長方形 1"/>
          <p:cNvSpPr/>
          <p:nvPr/>
        </p:nvSpPr>
        <p:spPr>
          <a:xfrm>
            <a:off x="1051408" y="5503562"/>
            <a:ext cx="4254011" cy="575414"/>
          </a:xfrm>
          <a:prstGeom prst="rect">
            <a:avLst/>
          </a:prstGeom>
        </p:spPr>
        <p:txBody>
          <a:bodyPr wrap="square">
            <a:spAutoFit/>
          </a:bodyPr>
          <a:lstStyle/>
          <a:p>
            <a:r>
              <a:rPr lang="ja-JP" altLang="ja-JP" sz="1477" dirty="0"/>
              <a:t>桁・床版の両部材ともに疲労損傷の主要因である</a:t>
            </a:r>
            <a:r>
              <a:rPr lang="en-US" altLang="ja-JP" sz="1662" b="1" dirty="0">
                <a:solidFill>
                  <a:srgbClr val="FF0000"/>
                </a:solidFill>
              </a:rPr>
              <a:t>A,B</a:t>
            </a:r>
            <a:r>
              <a:rPr lang="ja-JP" altLang="ja-JP" sz="1477" dirty="0" err="1"/>
              <a:t>を優</a:t>
            </a:r>
            <a:r>
              <a:rPr lang="ja-JP" altLang="ja-JP" sz="1477" dirty="0"/>
              <a:t>先順位設定における基本要素とした</a:t>
            </a:r>
          </a:p>
        </p:txBody>
      </p:sp>
      <p:sp>
        <p:nvSpPr>
          <p:cNvPr id="3" name="右矢印 2"/>
          <p:cNvSpPr/>
          <p:nvPr/>
        </p:nvSpPr>
        <p:spPr>
          <a:xfrm>
            <a:off x="851754" y="5608682"/>
            <a:ext cx="199653" cy="199407"/>
          </a:xfrm>
          <a:prstGeom prst="rightArrow">
            <a:avLst>
              <a:gd name="adj1" fmla="val 50000"/>
              <a:gd name="adj2" fmla="val 709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 name="正方形/長方形 7"/>
          <p:cNvSpPr/>
          <p:nvPr/>
        </p:nvSpPr>
        <p:spPr>
          <a:xfrm>
            <a:off x="5238050" y="4036350"/>
            <a:ext cx="3274630" cy="1513107"/>
          </a:xfrm>
          <a:prstGeom prst="rect">
            <a:avLst/>
          </a:prstGeom>
        </p:spPr>
        <p:txBody>
          <a:bodyPr wrap="square">
            <a:spAutoFit/>
          </a:bodyPr>
          <a:lstStyle/>
          <a:p>
            <a:pPr algn="just"/>
            <a:r>
              <a:rPr lang="ja-JP" altLang="en-US" sz="1477" dirty="0"/>
              <a:t>対策の可否</a:t>
            </a:r>
            <a:endParaRPr lang="ja-JP" altLang="ja-JP" sz="1477" dirty="0"/>
          </a:p>
          <a:p>
            <a:pPr algn="just"/>
            <a:r>
              <a:rPr lang="ja-JP" altLang="ja-JP" sz="1477" dirty="0"/>
              <a:t>床版支間</a:t>
            </a:r>
            <a:r>
              <a:rPr lang="en-US" altLang="ja-JP" sz="1477" dirty="0"/>
              <a:t>(</a:t>
            </a:r>
            <a:r>
              <a:rPr lang="en-US" altLang="ja-JP" sz="1662" b="1" dirty="0">
                <a:solidFill>
                  <a:srgbClr val="0070C0"/>
                </a:solidFill>
              </a:rPr>
              <a:t>D</a:t>
            </a:r>
            <a:r>
              <a:rPr lang="en-US" altLang="ja-JP" sz="1477" dirty="0"/>
              <a:t>)</a:t>
            </a:r>
            <a:r>
              <a:rPr lang="ja-JP" altLang="ja-JP" sz="1477" dirty="0"/>
              <a:t>に対しては荷重を緩和させる補強対策（鋼板接着など）を行っている箇所が多いが、完成した橋梁の斜角</a:t>
            </a:r>
            <a:r>
              <a:rPr lang="en-US" altLang="ja-JP" sz="1477" dirty="0"/>
              <a:t>(</a:t>
            </a:r>
            <a:r>
              <a:rPr lang="en-US" altLang="ja-JP" sz="1662" b="1" dirty="0">
                <a:solidFill>
                  <a:srgbClr val="0070C0"/>
                </a:solidFill>
              </a:rPr>
              <a:t>C</a:t>
            </a:r>
            <a:r>
              <a:rPr lang="en-US" altLang="ja-JP" sz="1477" dirty="0"/>
              <a:t>)</a:t>
            </a:r>
            <a:r>
              <a:rPr lang="ja-JP" altLang="ja-JP" sz="1477" dirty="0"/>
              <a:t>に対しては、緩和させることはできない</a:t>
            </a:r>
            <a:r>
              <a:rPr lang="ja-JP" altLang="en-US" sz="1477" dirty="0"/>
              <a:t>。</a:t>
            </a:r>
            <a:endParaRPr lang="ja-JP" altLang="ja-JP" sz="1477" dirty="0"/>
          </a:p>
        </p:txBody>
      </p:sp>
      <p:sp>
        <p:nvSpPr>
          <p:cNvPr id="10" name="正方形/長方形 9"/>
          <p:cNvSpPr/>
          <p:nvPr/>
        </p:nvSpPr>
        <p:spPr>
          <a:xfrm>
            <a:off x="5481603" y="5550254"/>
            <a:ext cx="2912977" cy="348109"/>
          </a:xfrm>
          <a:prstGeom prst="rect">
            <a:avLst/>
          </a:prstGeom>
        </p:spPr>
        <p:txBody>
          <a:bodyPr wrap="none">
            <a:spAutoFit/>
          </a:bodyPr>
          <a:lstStyle/>
          <a:p>
            <a:pPr algn="just"/>
            <a:r>
              <a:rPr lang="en-US" altLang="ja-JP" sz="1662" b="1" dirty="0">
                <a:solidFill>
                  <a:srgbClr val="0070C0"/>
                </a:solidFill>
              </a:rPr>
              <a:t>C</a:t>
            </a:r>
            <a:r>
              <a:rPr lang="ja-JP" altLang="en-US" sz="1477" dirty="0" err="1"/>
              <a:t>の</a:t>
            </a:r>
            <a:r>
              <a:rPr lang="ja-JP" altLang="ja-JP" sz="1477" dirty="0" err="1"/>
              <a:t>優</a:t>
            </a:r>
            <a:r>
              <a:rPr lang="ja-JP" altLang="ja-JP" sz="1477" dirty="0"/>
              <a:t>先順位をより高いものとした</a:t>
            </a:r>
          </a:p>
        </p:txBody>
      </p:sp>
      <p:sp>
        <p:nvSpPr>
          <p:cNvPr id="39" name="右矢印 38"/>
          <p:cNvSpPr/>
          <p:nvPr/>
        </p:nvSpPr>
        <p:spPr>
          <a:xfrm>
            <a:off x="5328556" y="5608682"/>
            <a:ext cx="199653" cy="199407"/>
          </a:xfrm>
          <a:prstGeom prst="rightArrow">
            <a:avLst>
              <a:gd name="adj1" fmla="val 50000"/>
              <a:gd name="adj2" fmla="val 709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52</a:t>
            </a:fld>
            <a:endParaRPr kumimoji="1" lang="ja-JP" altLang="en-US"/>
          </a:p>
        </p:txBody>
      </p:sp>
      <p:sp>
        <p:nvSpPr>
          <p:cNvPr id="37"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3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38" name="正方形/長方形 37"/>
          <p:cNvSpPr/>
          <p:nvPr/>
        </p:nvSpPr>
        <p:spPr>
          <a:xfrm>
            <a:off x="915963" y="1463775"/>
            <a:ext cx="5583636" cy="376385"/>
          </a:xfrm>
          <a:prstGeom prst="rect">
            <a:avLst/>
          </a:prstGeom>
          <a:noFill/>
        </p:spPr>
        <p:txBody>
          <a:bodyPr wrap="square" rtlCol="0">
            <a:spAutoFit/>
          </a:bodyPr>
          <a:lstStyle/>
          <a:p>
            <a:pPr marL="422041" indent="-422041">
              <a:buFont typeface="Wingdings" panose="05000000000000000000" pitchFamily="2" charset="2"/>
              <a:buChar char="Ø"/>
            </a:pP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将来の更新判定橋梁の優先度</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1" name="正方形/長方形 40"/>
          <p:cNvSpPr/>
          <p:nvPr/>
        </p:nvSpPr>
        <p:spPr>
          <a:xfrm>
            <a:off x="1402087" y="1867205"/>
            <a:ext cx="6048672" cy="348109"/>
          </a:xfrm>
          <a:prstGeom prst="rect">
            <a:avLst/>
          </a:prstGeom>
          <a:noFill/>
        </p:spPr>
        <p:txBody>
          <a:bodyPr wrap="square" rtlCol="0">
            <a:spAutoFit/>
          </a:bodyPr>
          <a:lstStyle/>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橋梁の早期劣化パラメーターを多く有する順に設定する</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2" name="タイトル 1"/>
          <p:cNvSpPr txBox="1">
            <a:spLocks/>
          </p:cNvSpPr>
          <p:nvPr/>
        </p:nvSpPr>
        <p:spPr>
          <a:xfrm>
            <a:off x="630731" y="592222"/>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２</a:t>
            </a:r>
            <a:r>
              <a:rPr lang="ja-JP" altLang="en-US" sz="2585" dirty="0" smtClean="0">
                <a:latin typeface="HGSｺﾞｼｯｸM" panose="020B0600000000000000" pitchFamily="50" charset="-128"/>
                <a:ea typeface="HGSｺﾞｼｯｸM" panose="020B0600000000000000" pitchFamily="50" charset="-128"/>
              </a:rPr>
              <a:t>）優先度の設定結果</a:t>
            </a:r>
            <a:r>
              <a:rPr lang="ja-JP" altLang="en-US" sz="2585" dirty="0">
                <a:latin typeface="HGSｺﾞｼｯｸM" panose="020B0600000000000000" pitchFamily="50" charset="-128"/>
                <a:ea typeface="HGSｺﾞｼｯｸM" panose="020B0600000000000000" pitchFamily="50" charset="-128"/>
              </a:rPr>
              <a:t>　</a:t>
            </a:r>
            <a:r>
              <a:rPr lang="en-US" altLang="ja-JP" sz="2585" dirty="0" smtClean="0">
                <a:latin typeface="HGSｺﾞｼｯｸM" panose="020B0600000000000000" pitchFamily="50" charset="-128"/>
                <a:ea typeface="HGSｺﾞｼｯｸM" panose="020B0600000000000000" pitchFamily="50" charset="-128"/>
              </a:rPr>
              <a:t>(1/2)</a:t>
            </a:r>
            <a:endParaRPr lang="en-US" altLang="ja-JP" sz="2585"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2308274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915963" y="1463775"/>
            <a:ext cx="5583636" cy="376385"/>
          </a:xfrm>
          <a:prstGeom prst="rect">
            <a:avLst/>
          </a:prstGeom>
          <a:noFill/>
        </p:spPr>
        <p:txBody>
          <a:bodyPr wrap="square" rtlCol="0">
            <a:spAutoFit/>
          </a:bodyPr>
          <a:lstStyle/>
          <a:p>
            <a:pPr marL="422041" indent="-422041">
              <a:buFont typeface="Wingdings" panose="05000000000000000000" pitchFamily="2" charset="2"/>
              <a:buChar char="Ø"/>
            </a:pP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将来の更新判定橋梁の優先度</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正方形/長方形 5"/>
          <p:cNvSpPr/>
          <p:nvPr/>
        </p:nvSpPr>
        <p:spPr>
          <a:xfrm>
            <a:off x="1402087" y="1867205"/>
            <a:ext cx="6048672" cy="348109"/>
          </a:xfrm>
          <a:prstGeom prst="rect">
            <a:avLst/>
          </a:prstGeom>
          <a:noFill/>
        </p:spPr>
        <p:txBody>
          <a:bodyPr wrap="square" rtlCol="0">
            <a:spAutoFit/>
          </a:bodyPr>
          <a:lstStyle/>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橋梁の早期劣化パラメーターを多く有する順に設定する</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正方形/長方形 19"/>
          <p:cNvSpPr/>
          <p:nvPr/>
        </p:nvSpPr>
        <p:spPr>
          <a:xfrm>
            <a:off x="1668985" y="4171621"/>
            <a:ext cx="1063502" cy="348109"/>
          </a:xfrm>
          <a:prstGeom prst="rect">
            <a:avLst/>
          </a:prstGeom>
          <a:noFill/>
        </p:spPr>
        <p:txBody>
          <a:bodyPr wrap="square" rtlCol="0">
            <a:spAutoFit/>
          </a:bodyPr>
          <a:lstStyle/>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優先順位</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正方形/長方形 21"/>
          <p:cNvSpPr/>
          <p:nvPr/>
        </p:nvSpPr>
        <p:spPr>
          <a:xfrm>
            <a:off x="2759490" y="4185718"/>
            <a:ext cx="5595007" cy="1569660"/>
          </a:xfrm>
          <a:prstGeom prst="rect">
            <a:avLst/>
          </a:prstGeom>
          <a:noFill/>
        </p:spPr>
        <p:txBody>
          <a:bodyPr wrap="squar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最優先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H28</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マトリクスにより抽出された橋梁（</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9</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第１位 </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600" dirty="0">
                <a:solidFill>
                  <a:srgbClr val="FF0000"/>
                </a:solidFill>
              </a:rPr>
              <a:t>A B </a:t>
            </a:r>
            <a:r>
              <a:rPr lang="en-US" altLang="ja-JP" sz="1600" dirty="0">
                <a:solidFill>
                  <a:srgbClr val="0070C0"/>
                </a:solidFill>
              </a:rPr>
              <a:t>C D</a:t>
            </a:r>
            <a:r>
              <a:rPr lang="en-US" altLang="ja-JP" sz="1600" dirty="0">
                <a:solidFill>
                  <a:srgbClr val="FF0000"/>
                </a:solidFill>
              </a:rPr>
              <a:t> </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に当てはまる橋梁  </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第２位 ：</a:t>
            </a:r>
            <a:r>
              <a:rPr lang="en-US" altLang="ja-JP" sz="1600" dirty="0">
                <a:solidFill>
                  <a:srgbClr val="FF0000"/>
                </a:solidFill>
              </a:rPr>
              <a:t>A B </a:t>
            </a:r>
            <a:r>
              <a:rPr lang="en-US" altLang="ja-JP" sz="1600" dirty="0">
                <a:solidFill>
                  <a:srgbClr val="0070C0"/>
                </a:solidFill>
              </a:rPr>
              <a:t>C</a:t>
            </a:r>
            <a:r>
              <a:rPr lang="en-US" altLang="ja-JP" sz="1600" dirty="0">
                <a:solidFill>
                  <a:srgbClr val="FF0000"/>
                </a:solidFill>
              </a:rPr>
              <a:t>    </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に当てはまる橋梁  </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第３位 ：</a:t>
            </a:r>
            <a:r>
              <a:rPr lang="en-US" altLang="ja-JP" sz="1600" dirty="0">
                <a:solidFill>
                  <a:srgbClr val="FF0000"/>
                </a:solidFill>
              </a:rPr>
              <a:t>A B </a:t>
            </a:r>
            <a:r>
              <a:rPr lang="en-US" altLang="ja-JP" sz="1600" dirty="0">
                <a:solidFill>
                  <a:srgbClr val="0070C0"/>
                </a:solidFill>
              </a:rPr>
              <a:t>D</a:t>
            </a:r>
            <a:r>
              <a:rPr lang="en-US" altLang="ja-JP" sz="1600" dirty="0">
                <a:solidFill>
                  <a:srgbClr val="FF0000"/>
                </a:solidFill>
              </a:rPr>
              <a:t>    </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に当てはまる橋梁  </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(11</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第４位 ：</a:t>
            </a:r>
            <a:r>
              <a:rPr lang="en-US" altLang="ja-JP" sz="1600" dirty="0">
                <a:solidFill>
                  <a:srgbClr val="FF0000"/>
                </a:solidFill>
              </a:rPr>
              <a:t>A B</a:t>
            </a:r>
            <a:r>
              <a:rPr lang="ja-JP" altLang="en-US" sz="1600" dirty="0">
                <a:solidFill>
                  <a:srgbClr val="FF0000"/>
                </a:solidFill>
              </a:rPr>
              <a:t>　</a:t>
            </a:r>
            <a:r>
              <a:rPr lang="en-US" altLang="ja-JP" sz="1600" dirty="0">
                <a:solidFill>
                  <a:srgbClr val="FF0000"/>
                </a:solidFill>
              </a:rPr>
              <a:t>    </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に当てはまる橋梁   </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第５位 ：上記以外の橋梁　　　　　 </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graphicFrame>
        <p:nvGraphicFramePr>
          <p:cNvPr id="18" name="表 17"/>
          <p:cNvGraphicFramePr>
            <a:graphicFrameLocks noGrp="1"/>
          </p:cNvGraphicFramePr>
          <p:nvPr>
            <p:extLst>
              <p:ext uri="{D42A27DB-BD31-4B8C-83A1-F6EECF244321}">
                <p14:modId xmlns:p14="http://schemas.microsoft.com/office/powerpoint/2010/main" val="119244549"/>
              </p:ext>
            </p:extLst>
          </p:nvPr>
        </p:nvGraphicFramePr>
        <p:xfrm>
          <a:off x="1187624" y="2280114"/>
          <a:ext cx="6942435" cy="1364424"/>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xmlns="" val="20000"/>
                    </a:ext>
                  </a:extLst>
                </a:gridCol>
                <a:gridCol w="1513217">
                  <a:extLst>
                    <a:ext uri="{9D8B030D-6E8A-4147-A177-3AD203B41FA5}">
                      <a16:colId xmlns:a16="http://schemas.microsoft.com/office/drawing/2014/main" xmlns="" val="20001"/>
                    </a:ext>
                  </a:extLst>
                </a:gridCol>
                <a:gridCol w="1473702">
                  <a:extLst>
                    <a:ext uri="{9D8B030D-6E8A-4147-A177-3AD203B41FA5}">
                      <a16:colId xmlns:a16="http://schemas.microsoft.com/office/drawing/2014/main" xmlns="" val="20002"/>
                    </a:ext>
                  </a:extLst>
                </a:gridCol>
                <a:gridCol w="1473702">
                  <a:extLst>
                    <a:ext uri="{9D8B030D-6E8A-4147-A177-3AD203B41FA5}">
                      <a16:colId xmlns:a16="http://schemas.microsoft.com/office/drawing/2014/main" xmlns="" val="20003"/>
                    </a:ext>
                  </a:extLst>
                </a:gridCol>
                <a:gridCol w="1473702">
                  <a:extLst>
                    <a:ext uri="{9D8B030D-6E8A-4147-A177-3AD203B41FA5}">
                      <a16:colId xmlns:a16="http://schemas.microsoft.com/office/drawing/2014/main" xmlns="" val="20004"/>
                    </a:ext>
                  </a:extLst>
                </a:gridCol>
              </a:tblGrid>
              <a:tr h="309489">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着目部材</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大型車交通量</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道示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斜角</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床版支間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257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床版</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1</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方向</a:t>
                      </a:r>
                      <a:endPar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2000</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台</a:t>
                      </a: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日以上</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S39</a:t>
                      </a:r>
                      <a:endPar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6350" cap="flat" cmpd="sng" algn="ctr">
                      <a:solidFill>
                        <a:schemeClr val="tx1"/>
                      </a:solidFill>
                      <a:prstDash val="solid"/>
                      <a:round/>
                      <a:headEnd type="none" w="med" len="med"/>
                      <a:tailEnd type="none" w="med" len="me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3m</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以上</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xmlns="" val="10001"/>
                  </a:ext>
                </a:extLst>
              </a:tr>
              <a:tr h="525709">
                <a:tc>
                  <a:txBody>
                    <a:bodyPr/>
                    <a:lstStyle/>
                    <a:p>
                      <a:pPr algn="ct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桁</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kumimoji="1" lang="ja-JP" altLang="en-US" sz="16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kumimoji="1" lang="ja-JP" altLang="en-US" sz="16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60</a:t>
                      </a:r>
                      <a:r>
                        <a:rPr kumimoji="1" lang="ja-JP" altLang="en-US" sz="1500" b="0" kern="12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度未満</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a:txBody>
                    <a:bodyPr/>
                    <a:lstStyle/>
                    <a:p>
                      <a:pPr algn="ctr"/>
                      <a:endParaRPr lang="en-US" altLang="ja-JP" sz="1500" dirty="0">
                        <a:latin typeface="HGSｺﾞｼｯｸM" panose="020B0600000000000000" pitchFamily="50" charset="-128"/>
                        <a:ea typeface="HGSｺﾞｼｯｸM" panose="020B0600000000000000"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xmlns="" val="10002"/>
                  </a:ext>
                </a:extLst>
              </a:tr>
            </a:tbl>
          </a:graphicData>
        </a:graphic>
      </p:graphicFrame>
      <p:sp>
        <p:nvSpPr>
          <p:cNvPr id="26" name="正方形/長方形 25"/>
          <p:cNvSpPr/>
          <p:nvPr/>
        </p:nvSpPr>
        <p:spPr>
          <a:xfrm>
            <a:off x="2246179" y="2862441"/>
            <a:ext cx="1395692" cy="5558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3" name="正方形/長方形 32"/>
          <p:cNvSpPr/>
          <p:nvPr/>
        </p:nvSpPr>
        <p:spPr>
          <a:xfrm>
            <a:off x="5406979" y="3243355"/>
            <a:ext cx="997034" cy="3203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0000"/>
              </a:solidFill>
            </a:endParaRPr>
          </a:p>
        </p:txBody>
      </p:sp>
      <p:sp>
        <p:nvSpPr>
          <p:cNvPr id="34" name="正方形/長方形 33"/>
          <p:cNvSpPr/>
          <p:nvPr/>
        </p:nvSpPr>
        <p:spPr>
          <a:xfrm>
            <a:off x="6936872" y="2697843"/>
            <a:ext cx="864096" cy="29278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0000"/>
              </a:solidFill>
            </a:endParaRPr>
          </a:p>
        </p:txBody>
      </p:sp>
      <p:sp>
        <p:nvSpPr>
          <p:cNvPr id="35" name="テキスト ボックス 34"/>
          <p:cNvSpPr txBox="1"/>
          <p:nvPr/>
        </p:nvSpPr>
        <p:spPr>
          <a:xfrm>
            <a:off x="2217579" y="2610536"/>
            <a:ext cx="332345" cy="319639"/>
          </a:xfrm>
          <a:prstGeom prst="rect">
            <a:avLst/>
          </a:prstGeom>
          <a:noFill/>
        </p:spPr>
        <p:txBody>
          <a:bodyPr wrap="square" rtlCol="0">
            <a:spAutoFit/>
          </a:bodyPr>
          <a:lstStyle/>
          <a:p>
            <a:r>
              <a:rPr lang="en-US" altLang="ja-JP" sz="1477" dirty="0">
                <a:solidFill>
                  <a:srgbClr val="FF0000"/>
                </a:solidFill>
              </a:rPr>
              <a:t>A</a:t>
            </a:r>
            <a:endParaRPr lang="ja-JP" altLang="en-US" sz="1477" dirty="0">
              <a:solidFill>
                <a:srgbClr val="FF0000"/>
              </a:solidFill>
            </a:endParaRPr>
          </a:p>
        </p:txBody>
      </p:sp>
      <p:sp>
        <p:nvSpPr>
          <p:cNvPr id="36" name="テキスト ボックス 35"/>
          <p:cNvSpPr txBox="1"/>
          <p:nvPr/>
        </p:nvSpPr>
        <p:spPr>
          <a:xfrm>
            <a:off x="5142211" y="3116489"/>
            <a:ext cx="332345" cy="319639"/>
          </a:xfrm>
          <a:prstGeom prst="rect">
            <a:avLst/>
          </a:prstGeom>
          <a:noFill/>
        </p:spPr>
        <p:txBody>
          <a:bodyPr wrap="square" rtlCol="0">
            <a:spAutoFit/>
          </a:bodyPr>
          <a:lstStyle/>
          <a:p>
            <a:r>
              <a:rPr lang="en-US" altLang="ja-JP" sz="1477" dirty="0">
                <a:solidFill>
                  <a:srgbClr val="0070C0"/>
                </a:solidFill>
              </a:rPr>
              <a:t>C</a:t>
            </a:r>
            <a:endParaRPr lang="ja-JP" altLang="en-US" sz="1477" dirty="0">
              <a:solidFill>
                <a:srgbClr val="0070C0"/>
              </a:solidFill>
            </a:endParaRPr>
          </a:p>
        </p:txBody>
      </p:sp>
      <p:sp>
        <p:nvSpPr>
          <p:cNvPr id="37" name="テキスト ボックス 36"/>
          <p:cNvSpPr txBox="1"/>
          <p:nvPr/>
        </p:nvSpPr>
        <p:spPr>
          <a:xfrm>
            <a:off x="6670996" y="2584738"/>
            <a:ext cx="332345" cy="319639"/>
          </a:xfrm>
          <a:prstGeom prst="rect">
            <a:avLst/>
          </a:prstGeom>
          <a:noFill/>
        </p:spPr>
        <p:txBody>
          <a:bodyPr wrap="square" rtlCol="0">
            <a:spAutoFit/>
          </a:bodyPr>
          <a:lstStyle/>
          <a:p>
            <a:r>
              <a:rPr lang="en-US" altLang="ja-JP" sz="1477" dirty="0">
                <a:solidFill>
                  <a:srgbClr val="0070C0"/>
                </a:solidFill>
              </a:rPr>
              <a:t>D</a:t>
            </a:r>
            <a:endParaRPr lang="ja-JP" altLang="en-US" sz="1477" dirty="0">
              <a:solidFill>
                <a:srgbClr val="0070C0"/>
              </a:solidFill>
            </a:endParaRPr>
          </a:p>
        </p:txBody>
      </p:sp>
      <p:sp>
        <p:nvSpPr>
          <p:cNvPr id="38" name="正方形/長方形 37"/>
          <p:cNvSpPr/>
          <p:nvPr/>
        </p:nvSpPr>
        <p:spPr>
          <a:xfrm>
            <a:off x="4071969" y="2866631"/>
            <a:ext cx="706482" cy="551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9" name="テキスト ボックス 38"/>
          <p:cNvSpPr txBox="1"/>
          <p:nvPr/>
        </p:nvSpPr>
        <p:spPr>
          <a:xfrm>
            <a:off x="3885354" y="2564905"/>
            <a:ext cx="332345" cy="319639"/>
          </a:xfrm>
          <a:prstGeom prst="rect">
            <a:avLst/>
          </a:prstGeom>
          <a:noFill/>
        </p:spPr>
        <p:txBody>
          <a:bodyPr wrap="square" rtlCol="0">
            <a:spAutoFit/>
          </a:bodyPr>
          <a:lstStyle/>
          <a:p>
            <a:r>
              <a:rPr lang="en-US" altLang="ja-JP" sz="1477" dirty="0">
                <a:solidFill>
                  <a:srgbClr val="FF0000"/>
                </a:solidFill>
              </a:rPr>
              <a:t>B</a:t>
            </a:r>
            <a:endParaRPr lang="ja-JP" altLang="en-US" sz="1477" dirty="0">
              <a:solidFill>
                <a:srgbClr val="FF0000"/>
              </a:solidFill>
            </a:endParaRPr>
          </a:p>
        </p:txBody>
      </p:sp>
      <p:sp>
        <p:nvSpPr>
          <p:cNvPr id="23" name="正方形/長方形 22"/>
          <p:cNvSpPr/>
          <p:nvPr/>
        </p:nvSpPr>
        <p:spPr>
          <a:xfrm>
            <a:off x="5004049" y="5914088"/>
            <a:ext cx="3752764" cy="319639"/>
          </a:xfrm>
          <a:prstGeom prst="rect">
            <a:avLst/>
          </a:prstGeom>
          <a:noFill/>
        </p:spPr>
        <p:txBody>
          <a:bodyPr wrap="square" rtlCol="0">
            <a:spAutoFit/>
          </a:bodyPr>
          <a:lstStyle/>
          <a:p>
            <a:r>
              <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 橋梁のリスト</a:t>
            </a:r>
            <a:r>
              <a:rPr lang="ja-JP" altLang="en-US" sz="1477" dirty="0" smtClean="0">
                <a:latin typeface="HGSｺﾞｼｯｸM" panose="020B0600000000000000" pitchFamily="50" charset="-128"/>
                <a:ea typeface="HGSｺﾞｼｯｸM" panose="020B0600000000000000" pitchFamily="50" charset="-128"/>
                <a:cs typeface="Meiryo UI" panose="020B0604030504040204" pitchFamily="50" charset="-128"/>
              </a:rPr>
              <a:t>を 資料 </a:t>
            </a:r>
            <a:r>
              <a:rPr lang="en-US" altLang="ja-JP" sz="1477" dirty="0" smtClean="0">
                <a:latin typeface="HGSｺﾞｼｯｸM" panose="020B0600000000000000" pitchFamily="50" charset="-128"/>
                <a:ea typeface="HGSｺﾞｼｯｸM" panose="020B0600000000000000" pitchFamily="50" charset="-128"/>
                <a:cs typeface="Meiryo UI" panose="020B0604030504040204" pitchFamily="50" charset="-128"/>
              </a:rPr>
              <a:t>H28</a:t>
            </a:r>
            <a:r>
              <a:rPr lang="ja-JP" altLang="en-US" sz="1477" dirty="0" smtClean="0">
                <a:latin typeface="HGSｺﾞｼｯｸM" panose="020B0600000000000000" pitchFamily="50" charset="-128"/>
                <a:ea typeface="HGSｺﾞｼｯｸM" panose="020B0600000000000000" pitchFamily="50" charset="-128"/>
                <a:cs typeface="Meiryo UI" panose="020B0604030504040204" pitchFamily="50" charset="-128"/>
              </a:rPr>
              <a:t>その</a:t>
            </a:r>
            <a:r>
              <a:rPr lang="en-US" altLang="ja-JP" sz="1477" dirty="0" smtClean="0">
                <a:latin typeface="HGSｺﾞｼｯｸM" panose="020B0600000000000000" pitchFamily="50" charset="-128"/>
                <a:ea typeface="HGSｺﾞｼｯｸM" panose="020B0600000000000000" pitchFamily="50" charset="-128"/>
                <a:cs typeface="Meiryo UI" panose="020B0604030504040204" pitchFamily="50" charset="-128"/>
              </a:rPr>
              <a:t>2 </a:t>
            </a:r>
            <a:r>
              <a:rPr lang="ja-JP" altLang="en-US" sz="1477"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1477" dirty="0">
                <a:latin typeface="HGSｺﾞｼｯｸM" panose="020B0600000000000000" pitchFamily="50" charset="-128"/>
                <a:ea typeface="HGSｺﾞｼｯｸM" panose="020B0600000000000000" pitchFamily="50" charset="-128"/>
                <a:cs typeface="Meiryo UI" panose="020B0604030504040204" pitchFamily="50" charset="-128"/>
              </a:rPr>
              <a:t>示す　</a:t>
            </a:r>
            <a:endParaRPr lang="en-US" altLang="ja-JP" sz="1477"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正方形/長方形 23"/>
          <p:cNvSpPr/>
          <p:nvPr/>
        </p:nvSpPr>
        <p:spPr>
          <a:xfrm>
            <a:off x="1331640" y="3826571"/>
            <a:ext cx="4430823" cy="348109"/>
          </a:xfrm>
          <a:prstGeom prst="rect">
            <a:avLst/>
          </a:prstGeom>
          <a:noFill/>
        </p:spPr>
        <p:txBody>
          <a:bodyPr wrap="square" rtlCol="0">
            <a:spAutoFit/>
          </a:bodyPr>
          <a:lstStyle/>
          <a:p>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・将来の更新判定橋梁</a:t>
            </a:r>
            <a:r>
              <a:rPr lang="en-US" altLang="ja-JP" sz="1662"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1662" dirty="0" smtClean="0">
                <a:latin typeface="HGSｺﾞｼｯｸM" panose="020B0600000000000000" pitchFamily="50" charset="-128"/>
                <a:ea typeface="HGSｺﾞｼｯｸM" panose="020B0600000000000000" pitchFamily="50" charset="-128"/>
                <a:cs typeface="Meiryo UI" panose="020B0604030504040204" pitchFamily="50" charset="-128"/>
              </a:rPr>
              <a:t>橋</a:t>
            </a:r>
            <a:r>
              <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62" dirty="0" err="1">
                <a:latin typeface="HGSｺﾞｼｯｸM" panose="020B0600000000000000" pitchFamily="50" charset="-128"/>
                <a:ea typeface="HGSｺﾞｼｯｸM" panose="020B0600000000000000" pitchFamily="50" charset="-128"/>
                <a:cs typeface="Meiryo UI" panose="020B0604030504040204" pitchFamily="50" charset="-128"/>
              </a:rPr>
              <a:t>の優</a:t>
            </a:r>
            <a:r>
              <a:rPr lang="ja-JP" altLang="en-US" sz="1662" dirty="0">
                <a:latin typeface="HGSｺﾞｼｯｸM" panose="020B0600000000000000" pitchFamily="50" charset="-128"/>
                <a:ea typeface="HGSｺﾞｼｯｸM" panose="020B0600000000000000" pitchFamily="50" charset="-128"/>
                <a:cs typeface="Meiryo UI" panose="020B0604030504040204" pitchFamily="50" charset="-128"/>
              </a:rPr>
              <a:t>先順位</a:t>
            </a:r>
            <a:endParaRPr lang="en-US" altLang="ja-JP" sz="1662"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53</a:t>
            </a:fld>
            <a:endParaRPr kumimoji="1" lang="ja-JP" altLang="en-US"/>
          </a:p>
        </p:txBody>
      </p:sp>
      <p:sp>
        <p:nvSpPr>
          <p:cNvPr id="25" name="タイトル 1"/>
          <p:cNvSpPr txBox="1">
            <a:spLocks/>
          </p:cNvSpPr>
          <p:nvPr/>
        </p:nvSpPr>
        <p:spPr>
          <a:xfrm>
            <a:off x="630731" y="592222"/>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en-US" altLang="ja-JP" sz="2585" dirty="0" smtClean="0">
                <a:latin typeface="HGSｺﾞｼｯｸM" panose="020B0600000000000000" pitchFamily="50" charset="-128"/>
                <a:ea typeface="HGSｺﾞｼｯｸM" panose="020B0600000000000000" pitchFamily="50" charset="-128"/>
              </a:rPr>
              <a:t/>
            </a:r>
            <a:br>
              <a:rPr lang="en-US" altLang="ja-JP" sz="2585" dirty="0" smtClean="0">
                <a:latin typeface="HGSｺﾞｼｯｸM" panose="020B0600000000000000" pitchFamily="50" charset="-128"/>
                <a:ea typeface="HGSｺﾞｼｯｸM" panose="020B0600000000000000" pitchFamily="50" charset="-128"/>
              </a:rPr>
            </a:br>
            <a:r>
              <a:rPr lang="ja-JP" altLang="en-US" sz="2585" dirty="0">
                <a:latin typeface="HGSｺﾞｼｯｸM" panose="020B0600000000000000" pitchFamily="50" charset="-128"/>
                <a:ea typeface="HGSｺﾞｼｯｸM" panose="020B0600000000000000" pitchFamily="50" charset="-128"/>
              </a:rPr>
              <a:t>　２</a:t>
            </a:r>
            <a:r>
              <a:rPr lang="ja-JP" altLang="en-US" sz="2585" dirty="0" smtClean="0">
                <a:latin typeface="HGSｺﾞｼｯｸM" panose="020B0600000000000000" pitchFamily="50" charset="-128"/>
                <a:ea typeface="HGSｺﾞｼｯｸM" panose="020B0600000000000000" pitchFamily="50" charset="-128"/>
              </a:rPr>
              <a:t>）優先度の設定結果</a:t>
            </a:r>
            <a:r>
              <a:rPr lang="ja-JP" altLang="en-US" sz="2585" dirty="0">
                <a:latin typeface="HGSｺﾞｼｯｸM" panose="020B0600000000000000" pitchFamily="50" charset="-128"/>
                <a:ea typeface="HGSｺﾞｼｯｸM" panose="020B0600000000000000" pitchFamily="50" charset="-128"/>
              </a:rPr>
              <a:t>　</a:t>
            </a:r>
            <a:r>
              <a:rPr lang="en-US" altLang="ja-JP" sz="2585" dirty="0" smtClean="0">
                <a:latin typeface="HGSｺﾞｼｯｸM" panose="020B0600000000000000" pitchFamily="50" charset="-128"/>
                <a:ea typeface="HGSｺﾞｼｯｸM" panose="020B0600000000000000" pitchFamily="50" charset="-128"/>
              </a:rPr>
              <a:t>(2/2)</a:t>
            </a:r>
            <a:endParaRPr lang="en-US" altLang="ja-JP" sz="2585" dirty="0">
              <a:latin typeface="HGSｺﾞｼｯｸM" panose="020B0600000000000000" pitchFamily="50" charset="-128"/>
              <a:ea typeface="HGSｺﾞｼｯｸM" panose="020B0600000000000000" pitchFamily="50" charset="-128"/>
            </a:endParaRPr>
          </a:p>
        </p:txBody>
      </p:sp>
      <p:sp>
        <p:nvSpPr>
          <p:cNvPr id="21"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７．将来判定橋梁の抽出</a:t>
            </a:r>
            <a:endParaRPr lang="ja-JP" altLang="en-US" dirty="0">
              <a:latin typeface="HGSｺﾞｼｯｸM" panose="020B0600000000000000" pitchFamily="50" charset="-128"/>
              <a:ea typeface="HGSｺﾞｼｯｸM" panose="020B0600000000000000" pitchFamily="50" charset="-128"/>
            </a:endParaRPr>
          </a:p>
        </p:txBody>
      </p:sp>
      <p:sp>
        <p:nvSpPr>
          <p:cNvPr id="27"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37589487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正方形/長方形 80"/>
          <p:cNvSpPr/>
          <p:nvPr/>
        </p:nvSpPr>
        <p:spPr>
          <a:xfrm>
            <a:off x="450927" y="1468439"/>
            <a:ext cx="1133644" cy="376385"/>
          </a:xfrm>
          <a:prstGeom prst="rect">
            <a:avLst/>
          </a:prstGeom>
        </p:spPr>
        <p:txBody>
          <a:bodyPr wrap="none">
            <a:spAutoFit/>
          </a:bodyPr>
          <a:lstStyle/>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大正大橋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5" name="図 54"/>
          <p:cNvPicPr>
            <a:picLocks noChangeAspect="1"/>
          </p:cNvPicPr>
          <p:nvPr/>
        </p:nvPicPr>
        <p:blipFill rotWithShape="1">
          <a:blip r:embed="rId3"/>
          <a:srcRect l="4545" t="20235" r="5188" b="11471"/>
          <a:stretch/>
        </p:blipFill>
        <p:spPr>
          <a:xfrm>
            <a:off x="4338617" y="4024827"/>
            <a:ext cx="4620332" cy="1708890"/>
          </a:xfrm>
          <a:prstGeom prst="rect">
            <a:avLst/>
          </a:prstGeom>
        </p:spPr>
      </p:pic>
      <p:pic>
        <p:nvPicPr>
          <p:cNvPr id="56" name="図 55"/>
          <p:cNvPicPr>
            <a:picLocks noChangeAspect="1"/>
          </p:cNvPicPr>
          <p:nvPr/>
        </p:nvPicPr>
        <p:blipFill rotWithShape="1">
          <a:blip r:embed="rId4"/>
          <a:srcRect l="3118" t="7435" r="3226" b="9861"/>
          <a:stretch/>
        </p:blipFill>
        <p:spPr>
          <a:xfrm>
            <a:off x="4361028" y="2002731"/>
            <a:ext cx="4364817" cy="1690354"/>
          </a:xfrm>
          <a:prstGeom prst="rect">
            <a:avLst/>
          </a:prstGeom>
        </p:spPr>
      </p:pic>
      <p:graphicFrame>
        <p:nvGraphicFramePr>
          <p:cNvPr id="57" name="表 56"/>
          <p:cNvGraphicFramePr>
            <a:graphicFrameLocks noGrp="1"/>
          </p:cNvGraphicFramePr>
          <p:nvPr>
            <p:extLst/>
          </p:nvPr>
        </p:nvGraphicFramePr>
        <p:xfrm>
          <a:off x="384458" y="2008773"/>
          <a:ext cx="3921666" cy="4130875"/>
        </p:xfrm>
        <a:graphic>
          <a:graphicData uri="http://schemas.openxmlformats.org/drawingml/2006/table">
            <a:tbl>
              <a:tblPr/>
              <a:tblGrid>
                <a:gridCol w="686614">
                  <a:extLst>
                    <a:ext uri="{9D8B030D-6E8A-4147-A177-3AD203B41FA5}">
                      <a16:colId xmlns:a16="http://schemas.microsoft.com/office/drawing/2014/main" xmlns="" val="20000"/>
                    </a:ext>
                  </a:extLst>
                </a:gridCol>
                <a:gridCol w="851551">
                  <a:extLst>
                    <a:ext uri="{9D8B030D-6E8A-4147-A177-3AD203B41FA5}">
                      <a16:colId xmlns:a16="http://schemas.microsoft.com/office/drawing/2014/main" xmlns="" val="20001"/>
                    </a:ext>
                  </a:extLst>
                </a:gridCol>
                <a:gridCol w="2383501">
                  <a:extLst>
                    <a:ext uri="{9D8B030D-6E8A-4147-A177-3AD203B41FA5}">
                      <a16:colId xmlns:a16="http://schemas.microsoft.com/office/drawing/2014/main" xmlns="" val="20002"/>
                    </a:ext>
                  </a:extLst>
                </a:gridCol>
              </a:tblGrid>
              <a:tr h="155035">
                <a:tc grid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橋梁名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大正</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大橋</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55035">
                <a:tc row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路線名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名称</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一般府道　新家田尻</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線</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路線番号</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251</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号</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2"/>
                  </a:ext>
                </a:extLst>
              </a:tr>
              <a:tr h="155035">
                <a:tc grid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道路規格</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第</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種第</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2</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級</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3"/>
                  </a:ext>
                </a:extLst>
              </a:tr>
              <a:tr h="155035">
                <a:tc grid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架橋位置</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大阪府泉佐野市南中樫井</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55035">
                <a:tc rowSpan="3">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構造形式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上部工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RC3</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ゲルバー変断面</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桁</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5"/>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下部工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重力式橋台、壁式橋脚</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基礎工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橋台：杭</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基礎　橋脚：ケーソン基礎</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155035">
                <a:tc rowSpan="5">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主要構造</a:t>
                      </a:r>
                      <a:endPar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寸法</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53.0</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155035">
                <a:tc vMerge="1">
                  <a:txBody>
                    <a:bodyPr/>
                    <a:lstStyle/>
                    <a:p>
                      <a:pPr algn="l" fontAlgn="ctr"/>
                      <a:endParaRPr lang="en-US" altLang="ja-JP" sz="800" b="0" i="0" u="none" strike="noStrike" baseline="0"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支間長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16.0</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m +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21.0</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m</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+ 16.0 m</a:t>
                      </a:r>
                      <a:endParaRPr 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全幅員</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5</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.6</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本橋</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2.8 m(</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側道橋</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有効幅員</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4.7</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本橋</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2.0</a:t>
                      </a:r>
                      <a:r>
                        <a:rPr lang="zh-TW"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zh-TW"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m(</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側道橋</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a:t>
                      </a:r>
                      <a:endPar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車線構成</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 2.35</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+ 2.35</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2"/>
                  </a:ext>
                </a:extLst>
              </a:tr>
              <a:tr h="155035">
                <a:tc rowSpan="10">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既設諸条件</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架設年次</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昭和</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29</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年</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設計荷重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9t(S14)</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適用基準</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昭和</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年道示</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5"/>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広域緊急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一般道（緊急交通路以外）</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6"/>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交通量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6,141</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台</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/24h</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7"/>
                  </a:ext>
                </a:extLst>
              </a:tr>
              <a:tr h="155035">
                <a:tc vMerge="1">
                  <a:txBody>
                    <a:bodyPr/>
                    <a:lstStyle/>
                    <a:p>
                      <a:pPr algn="l" fontAlgn="ct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大型車交通量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   252</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台</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/24</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h</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8"/>
                  </a:ext>
                </a:extLst>
              </a:tr>
              <a:tr h="155035">
                <a:tc vMerge="1">
                  <a:txBody>
                    <a:bodyPr/>
                    <a:lstStyle/>
                    <a:p>
                      <a:pPr algn="l" fontAlgn="ct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添架物</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NTT4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条</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9"/>
                  </a:ext>
                </a:extLst>
              </a:tr>
              <a:tr h="302746">
                <a:tc vMerge="1">
                  <a:txBody>
                    <a:bodyPr/>
                    <a:lstStyle/>
                    <a:p>
                      <a:pPr algn="l" fontAlgn="ct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交差物／管理者</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二</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級河川</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樫井</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川／大阪府</a:t>
                      </a:r>
                      <a:r>
                        <a:rPr lang="en-US" altLang="zh-TW" sz="8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岸和田土木事務所</a:t>
                      </a:r>
                      <a:r>
                        <a:rPr lang="en-US" altLang="zh-TW" sz="800" b="0" i="0" u="none" strike="noStrike" dirty="0">
                          <a:solidFill>
                            <a:srgbClr val="000000"/>
                          </a:solidFill>
                          <a:effectLst/>
                          <a:latin typeface="ＭＳ ゴシック" panose="020B0609070205080204" pitchFamily="49" charset="-128"/>
                          <a:ea typeface="ＭＳ ゴシック" panose="020B0609070205080204" pitchFamily="49" charset="-128"/>
                        </a:rPr>
                        <a:t>)</a:t>
                      </a:r>
                    </a:p>
                    <a:p>
                      <a:pPr algn="l" fontAlgn="ctr"/>
                      <a:r>
                        <a:rPr lang="en-US" altLang="zh-TW"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河川非出水期</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:11</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月</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1</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日～</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5</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月</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31</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日</a:t>
                      </a:r>
                      <a:endPar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0"/>
                  </a:ext>
                </a:extLst>
              </a:tr>
              <a:tr h="155035">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周辺環境</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両岸とも平面交差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交通量多い</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1"/>
                  </a:ext>
                </a:extLst>
              </a:tr>
              <a:tr h="450457">
                <a:tc vMerge="1">
                  <a:txBody>
                    <a:bodyPr/>
                    <a:lstStyle/>
                    <a:p>
                      <a:pPr algn="l" fontAlgn="ct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隣接構造</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上流側に側道橋</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歩道橋</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(3</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径間プレテン</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PC</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桁</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架設年次：平成</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月竣工</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下流側に水管橋</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a:t>
                      </a:r>
                      <a:r>
                        <a:rPr lang="en-US" altLang="ja-JP" sz="1000" b="0" i="0" u="none" strike="noStrike" dirty="0" err="1">
                          <a:solidFill>
                            <a:srgbClr val="000000"/>
                          </a:solidFill>
                          <a:effectLst/>
                          <a:latin typeface="ＭＳ ゴシック" panose="020B0609070205080204" pitchFamily="49" charset="-128"/>
                          <a:ea typeface="ＭＳ ゴシック" panose="020B0609070205080204" pitchFamily="49" charset="-128"/>
                        </a:rPr>
                        <a:t>Flg</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補剛</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2"/>
                  </a:ext>
                </a:extLst>
              </a:tr>
            </a:tbl>
          </a:graphicData>
        </a:graphic>
      </p:graphicFrame>
      <p:sp>
        <p:nvSpPr>
          <p:cNvPr id="59" name="テキスト ボックス 58"/>
          <p:cNvSpPr txBox="1"/>
          <p:nvPr/>
        </p:nvSpPr>
        <p:spPr>
          <a:xfrm>
            <a:off x="427412" y="1730233"/>
            <a:ext cx="1310500" cy="319639"/>
          </a:xfrm>
          <a:prstGeom prst="rect">
            <a:avLst/>
          </a:prstGeom>
          <a:noFill/>
        </p:spPr>
        <p:txBody>
          <a:bodyPr wrap="square" rtlCol="0">
            <a:spAutoFit/>
          </a:bodyPr>
          <a:lstStyle/>
          <a:p>
            <a:r>
              <a:rPr lang="ja-JP" altLang="en-US" sz="1477" dirty="0"/>
              <a:t>■橋梁諸元</a:t>
            </a:r>
          </a:p>
        </p:txBody>
      </p:sp>
      <p:sp>
        <p:nvSpPr>
          <p:cNvPr id="60" name="テキスト ボックス 59"/>
          <p:cNvSpPr txBox="1"/>
          <p:nvPr/>
        </p:nvSpPr>
        <p:spPr>
          <a:xfrm>
            <a:off x="4383659" y="1735574"/>
            <a:ext cx="1262852" cy="319639"/>
          </a:xfrm>
          <a:prstGeom prst="rect">
            <a:avLst/>
          </a:prstGeom>
          <a:noFill/>
        </p:spPr>
        <p:txBody>
          <a:bodyPr wrap="square" rtlCol="0">
            <a:spAutoFit/>
          </a:bodyPr>
          <a:lstStyle/>
          <a:p>
            <a:r>
              <a:rPr lang="ja-JP" altLang="en-US" sz="1477" dirty="0"/>
              <a:t>■側面図</a:t>
            </a:r>
          </a:p>
        </p:txBody>
      </p:sp>
      <p:sp>
        <p:nvSpPr>
          <p:cNvPr id="61" name="テキスト ボックス 60"/>
          <p:cNvSpPr txBox="1"/>
          <p:nvPr/>
        </p:nvSpPr>
        <p:spPr>
          <a:xfrm>
            <a:off x="4389857" y="3734645"/>
            <a:ext cx="1262852" cy="319639"/>
          </a:xfrm>
          <a:prstGeom prst="rect">
            <a:avLst/>
          </a:prstGeom>
          <a:noFill/>
        </p:spPr>
        <p:txBody>
          <a:bodyPr wrap="square" rtlCol="0">
            <a:spAutoFit/>
          </a:bodyPr>
          <a:lstStyle/>
          <a:p>
            <a:r>
              <a:rPr lang="ja-JP" altLang="en-US" sz="1477" dirty="0"/>
              <a:t>■平面図</a:t>
            </a:r>
          </a:p>
        </p:txBody>
      </p:sp>
      <p:sp>
        <p:nvSpPr>
          <p:cNvPr id="33" name="テキスト ボックス 32"/>
          <p:cNvSpPr txBox="1"/>
          <p:nvPr/>
        </p:nvSpPr>
        <p:spPr>
          <a:xfrm>
            <a:off x="6034316" y="4191170"/>
            <a:ext cx="797627" cy="156197"/>
          </a:xfrm>
          <a:prstGeom prst="rect">
            <a:avLst/>
          </a:prstGeom>
          <a:solidFill>
            <a:schemeClr val="bg1">
              <a:alpha val="60000"/>
            </a:schemeClr>
          </a:solidFill>
        </p:spPr>
        <p:txBody>
          <a:bodyPr wrap="square" lIns="0" tIns="0" rIns="0" bIns="0" rtlCol="0">
            <a:spAutoFit/>
          </a:bodyPr>
          <a:lstStyle/>
          <a:p>
            <a:pPr algn="ctr"/>
            <a:r>
              <a:rPr lang="ja-JP" altLang="en-US" sz="1015" dirty="0"/>
              <a:t>側道橋</a:t>
            </a:r>
            <a:r>
              <a:rPr lang="en-US" altLang="ja-JP" sz="1015" dirty="0"/>
              <a:t>(</a:t>
            </a:r>
            <a:r>
              <a:rPr lang="ja-JP" altLang="en-US" sz="1015" dirty="0"/>
              <a:t>歩道</a:t>
            </a:r>
            <a:r>
              <a:rPr lang="en-US" altLang="ja-JP" sz="1015" dirty="0"/>
              <a:t>)</a:t>
            </a:r>
            <a:endParaRPr lang="ja-JP" altLang="en-US" sz="1015" dirty="0"/>
          </a:p>
        </p:txBody>
      </p:sp>
      <p:sp>
        <p:nvSpPr>
          <p:cNvPr id="34" name="テキスト ボックス 33"/>
          <p:cNvSpPr txBox="1"/>
          <p:nvPr/>
        </p:nvSpPr>
        <p:spPr>
          <a:xfrm>
            <a:off x="6163364" y="5078584"/>
            <a:ext cx="539531" cy="156197"/>
          </a:xfrm>
          <a:prstGeom prst="rect">
            <a:avLst/>
          </a:prstGeom>
          <a:solidFill>
            <a:schemeClr val="bg1">
              <a:alpha val="60000"/>
            </a:schemeClr>
          </a:solidFill>
        </p:spPr>
        <p:txBody>
          <a:bodyPr wrap="square" lIns="0" tIns="0" rIns="0" bIns="0" rtlCol="0">
            <a:spAutoFit/>
          </a:bodyPr>
          <a:lstStyle/>
          <a:p>
            <a:pPr algn="ctr"/>
            <a:r>
              <a:rPr lang="ja-JP" altLang="en-US" sz="1015" dirty="0"/>
              <a:t>水管橋</a:t>
            </a:r>
          </a:p>
        </p:txBody>
      </p:sp>
      <p:sp>
        <p:nvSpPr>
          <p:cNvPr id="35" name="テキスト ボックス 34"/>
          <p:cNvSpPr txBox="1"/>
          <p:nvPr/>
        </p:nvSpPr>
        <p:spPr>
          <a:xfrm>
            <a:off x="6034316" y="4729779"/>
            <a:ext cx="797627" cy="156197"/>
          </a:xfrm>
          <a:prstGeom prst="rect">
            <a:avLst/>
          </a:prstGeom>
          <a:solidFill>
            <a:schemeClr val="bg1">
              <a:alpha val="60000"/>
            </a:schemeClr>
          </a:solidFill>
        </p:spPr>
        <p:txBody>
          <a:bodyPr wrap="square" lIns="0" tIns="0" rIns="0" bIns="0" rtlCol="0">
            <a:spAutoFit/>
          </a:bodyPr>
          <a:lstStyle/>
          <a:p>
            <a:pPr algn="ctr"/>
            <a:r>
              <a:rPr lang="ja-JP" altLang="en-US" sz="1015" dirty="0"/>
              <a:t>大正大橋</a:t>
            </a:r>
          </a:p>
        </p:txBody>
      </p:sp>
      <p:sp>
        <p:nvSpPr>
          <p:cNvPr id="36" name="テキスト ボックス 35"/>
          <p:cNvSpPr txBox="1"/>
          <p:nvPr/>
        </p:nvSpPr>
        <p:spPr>
          <a:xfrm>
            <a:off x="4338617" y="2430839"/>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A2</a:t>
            </a:r>
            <a:endParaRPr lang="ja-JP" altLang="en-US" sz="1015" dirty="0"/>
          </a:p>
        </p:txBody>
      </p:sp>
      <p:sp>
        <p:nvSpPr>
          <p:cNvPr id="37" name="テキスト ボックス 36"/>
          <p:cNvSpPr txBox="1"/>
          <p:nvPr/>
        </p:nvSpPr>
        <p:spPr>
          <a:xfrm>
            <a:off x="5701972" y="2430838"/>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P2</a:t>
            </a:r>
            <a:endParaRPr lang="ja-JP" altLang="en-US" sz="1015" dirty="0"/>
          </a:p>
        </p:txBody>
      </p:sp>
      <p:sp>
        <p:nvSpPr>
          <p:cNvPr id="38" name="テキスト ボックス 37"/>
          <p:cNvSpPr txBox="1"/>
          <p:nvPr/>
        </p:nvSpPr>
        <p:spPr>
          <a:xfrm>
            <a:off x="7097819" y="2430838"/>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P1</a:t>
            </a:r>
            <a:endParaRPr lang="ja-JP" altLang="en-US" sz="1015" dirty="0"/>
          </a:p>
        </p:txBody>
      </p:sp>
      <p:sp>
        <p:nvSpPr>
          <p:cNvPr id="39" name="テキスト ボックス 38"/>
          <p:cNvSpPr txBox="1"/>
          <p:nvPr/>
        </p:nvSpPr>
        <p:spPr>
          <a:xfrm>
            <a:off x="8565245" y="2430837"/>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A1</a:t>
            </a:r>
            <a:endParaRPr lang="ja-JP" altLang="en-US" sz="1015" dirty="0"/>
          </a:p>
        </p:txBody>
      </p:sp>
      <p:sp>
        <p:nvSpPr>
          <p:cNvPr id="40" name="テキスト ボックス 39"/>
          <p:cNvSpPr txBox="1"/>
          <p:nvPr/>
        </p:nvSpPr>
        <p:spPr>
          <a:xfrm rot="5400000">
            <a:off x="6143753" y="5552199"/>
            <a:ext cx="539531" cy="156197"/>
          </a:xfrm>
          <a:prstGeom prst="rect">
            <a:avLst/>
          </a:prstGeom>
          <a:solidFill>
            <a:schemeClr val="bg1">
              <a:alpha val="60000"/>
            </a:schemeClr>
          </a:solidFill>
        </p:spPr>
        <p:txBody>
          <a:bodyPr wrap="square" lIns="0" tIns="0" rIns="0" bIns="0" rtlCol="0">
            <a:spAutoFit/>
          </a:bodyPr>
          <a:lstStyle/>
          <a:p>
            <a:pPr algn="ctr"/>
            <a:r>
              <a:rPr lang="ja-JP" altLang="en-US" sz="1015" dirty="0">
                <a:solidFill>
                  <a:srgbClr val="000000"/>
                </a:solidFill>
                <a:latin typeface="ＭＳ ゴシック" panose="020B0609070205080204" pitchFamily="49" charset="-128"/>
                <a:ea typeface="ＭＳ ゴシック" panose="020B0609070205080204" pitchFamily="49" charset="-128"/>
              </a:rPr>
              <a:t>樫井</a:t>
            </a:r>
            <a:r>
              <a:rPr lang="zh-TW" altLang="en-US" sz="1015" dirty="0">
                <a:solidFill>
                  <a:srgbClr val="000000"/>
                </a:solidFill>
                <a:latin typeface="ＭＳ ゴシック" panose="020B0609070205080204" pitchFamily="49" charset="-128"/>
                <a:ea typeface="ＭＳ ゴシック" panose="020B0609070205080204" pitchFamily="49" charset="-128"/>
              </a:rPr>
              <a:t>川</a:t>
            </a:r>
            <a:endParaRPr lang="ja-JP" altLang="en-US" sz="1015" dirty="0"/>
          </a:p>
        </p:txBody>
      </p:sp>
      <p:cxnSp>
        <p:nvCxnSpPr>
          <p:cNvPr id="3" name="直線矢印コネクタ 2"/>
          <p:cNvCxnSpPr/>
          <p:nvPr/>
        </p:nvCxnSpPr>
        <p:spPr>
          <a:xfrm>
            <a:off x="6522917" y="5489536"/>
            <a:ext cx="0" cy="30027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54</a:t>
            </a:fld>
            <a:endParaRPr kumimoji="1" lang="ja-JP" altLang="en-US" dirty="0"/>
          </a:p>
        </p:txBody>
      </p:sp>
      <p:sp>
        <p:nvSpPr>
          <p:cNvPr id="24"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ja-JP" altLang="en-US" dirty="0">
              <a:latin typeface="HGSｺﾞｼｯｸM" panose="020B0600000000000000" pitchFamily="50" charset="-128"/>
              <a:ea typeface="HGSｺﾞｼｯｸM" panose="020B0600000000000000" pitchFamily="50" charset="-128"/>
            </a:endParaRPr>
          </a:p>
        </p:txBody>
      </p:sp>
      <p:sp>
        <p:nvSpPr>
          <p:cNvPr id="22" name="タイトル 1"/>
          <p:cNvSpPr txBox="1">
            <a:spLocks/>
          </p:cNvSpPr>
          <p:nvPr/>
        </p:nvSpPr>
        <p:spPr>
          <a:xfrm>
            <a:off x="248286" y="-221704"/>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2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25"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a:latin typeface="HGSｺﾞｼｯｸM" panose="020B0600000000000000" pitchFamily="50" charset="-128"/>
                <a:ea typeface="HGSｺﾞｼｯｸM" panose="020B0600000000000000" pitchFamily="50" charset="-128"/>
              </a:rPr>
              <a:t>　　１）選定</a:t>
            </a:r>
            <a:r>
              <a:rPr lang="en-US" altLang="ja-JP" sz="2585" dirty="0">
                <a:latin typeface="HGSｺﾞｼｯｸM" panose="020B0600000000000000" pitchFamily="50" charset="-128"/>
                <a:ea typeface="HGSｺﾞｼｯｸM" panose="020B0600000000000000" pitchFamily="50" charset="-128"/>
              </a:rPr>
              <a:t>5</a:t>
            </a:r>
            <a:r>
              <a:rPr lang="ja-JP" altLang="en-US" sz="2585" dirty="0">
                <a:latin typeface="HGSｺﾞｼｯｸM" panose="020B0600000000000000" pitchFamily="50" charset="-128"/>
                <a:ea typeface="HGSｺﾞｼｯｸM" panose="020B0600000000000000" pitchFamily="50" charset="-128"/>
              </a:rPr>
              <a:t>橋の概要　</a:t>
            </a:r>
            <a:r>
              <a:rPr lang="en-US" altLang="ja-JP" sz="2585" dirty="0">
                <a:latin typeface="HGSｺﾞｼｯｸM" panose="020B0600000000000000" pitchFamily="50" charset="-128"/>
                <a:ea typeface="HGSｺﾞｼｯｸM" panose="020B0600000000000000" pitchFamily="50" charset="-128"/>
              </a:rPr>
              <a:t>(1/5)</a:t>
            </a:r>
          </a:p>
        </p:txBody>
      </p:sp>
    </p:spTree>
    <p:extLst>
      <p:ext uri="{BB962C8B-B14F-4D97-AF65-F5344CB8AC3E}">
        <p14:creationId xmlns:p14="http://schemas.microsoft.com/office/powerpoint/2010/main" val="3827669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46"/>
          <p:cNvPicPr>
            <a:picLocks noChangeAspect="1"/>
          </p:cNvPicPr>
          <p:nvPr/>
        </p:nvPicPr>
        <p:blipFill rotWithShape="1">
          <a:blip r:embed="rId3"/>
          <a:srcRect l="3026" t="11284" r="5913" b="15934"/>
          <a:stretch/>
        </p:blipFill>
        <p:spPr>
          <a:xfrm>
            <a:off x="4505531" y="2042743"/>
            <a:ext cx="4519887" cy="788037"/>
          </a:xfrm>
          <a:prstGeom prst="rect">
            <a:avLst/>
          </a:prstGeom>
        </p:spPr>
      </p:pic>
      <p:pic>
        <p:nvPicPr>
          <p:cNvPr id="48" name="図 47"/>
          <p:cNvPicPr>
            <a:picLocks noChangeAspect="1"/>
          </p:cNvPicPr>
          <p:nvPr/>
        </p:nvPicPr>
        <p:blipFill rotWithShape="1">
          <a:blip r:embed="rId4"/>
          <a:srcRect l="2161" t="14206" r="6301" b="6824"/>
          <a:stretch/>
        </p:blipFill>
        <p:spPr>
          <a:xfrm>
            <a:off x="4439062" y="3390615"/>
            <a:ext cx="4586357" cy="800554"/>
          </a:xfrm>
          <a:prstGeom prst="rect">
            <a:avLst/>
          </a:prstGeom>
        </p:spPr>
      </p:pic>
      <p:graphicFrame>
        <p:nvGraphicFramePr>
          <p:cNvPr id="26" name="表 25"/>
          <p:cNvGraphicFramePr>
            <a:graphicFrameLocks noGrp="1"/>
          </p:cNvGraphicFramePr>
          <p:nvPr>
            <p:extLst/>
          </p:nvPr>
        </p:nvGraphicFramePr>
        <p:xfrm>
          <a:off x="384480" y="2008773"/>
          <a:ext cx="3925048" cy="4149505"/>
        </p:xfrm>
        <a:graphic>
          <a:graphicData uri="http://schemas.openxmlformats.org/drawingml/2006/table">
            <a:tbl>
              <a:tblPr/>
              <a:tblGrid>
                <a:gridCol w="700218">
                  <a:extLst>
                    <a:ext uri="{9D8B030D-6E8A-4147-A177-3AD203B41FA5}">
                      <a16:colId xmlns:a16="http://schemas.microsoft.com/office/drawing/2014/main" xmlns="" val="20000"/>
                    </a:ext>
                  </a:extLst>
                </a:gridCol>
                <a:gridCol w="836823">
                  <a:extLst>
                    <a:ext uri="{9D8B030D-6E8A-4147-A177-3AD203B41FA5}">
                      <a16:colId xmlns:a16="http://schemas.microsoft.com/office/drawing/2014/main" xmlns="" val="20001"/>
                    </a:ext>
                  </a:extLst>
                </a:gridCol>
                <a:gridCol w="2388007">
                  <a:extLst>
                    <a:ext uri="{9D8B030D-6E8A-4147-A177-3AD203B41FA5}">
                      <a16:colId xmlns:a16="http://schemas.microsoft.com/office/drawing/2014/main" xmlns="" val="20002"/>
                    </a:ext>
                  </a:extLst>
                </a:gridCol>
              </a:tblGrid>
              <a:tr h="155846">
                <a:tc gridSpan="2">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橋梁名</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大正橋</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55846">
                <a:tc rowSpan="2">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路線名</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名称</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大阪中央環状線（旧）</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路線番号</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号</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5846">
                <a:tc gridSpan="2">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道路規格</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第</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種第</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級</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55846">
                <a:tc gridSpan="2">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架橋位置</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藤井寺市津堂</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03557">
                <a:tc rowSpan="3">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構造形式</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上部工</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RC7</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径間ゲルバー変断面Ｔ桁（添架歩道橋）鋼鈑桁</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下部工</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逆Ｔ式橋台、壁式橋脚</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303557">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基礎工</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ケーソン基礎　（添架歩道部橋台）鋼管杭基礎</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155846">
                <a:tc rowSpan="5">
                  <a:txBody>
                    <a:bodyPr/>
                    <a:lstStyle/>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主要構造</a:t>
                      </a:r>
                      <a:endPar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寸法</a:t>
                      </a:r>
                      <a:endPar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橋長</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193.0ｍ</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支間長</a:t>
                      </a:r>
                      <a:r>
                        <a:rPr kumimoji="1" lang="en-US" altLang="ja-JP"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m)</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23.0m+5@29.4m+23.0m</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全幅員</a:t>
                      </a:r>
                      <a:r>
                        <a:rPr kumimoji="1" lang="en-US" altLang="ja-JP"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m)</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10.5m</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有効幅員</a:t>
                      </a:r>
                      <a:r>
                        <a:rPr kumimoji="1" lang="en-US" altLang="ja-JP"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m)</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2.0m（</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歩道）</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+5.5</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m+2.0m（</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歩道）</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車線構成</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2.75+2.75</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（路肩無し）</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r h="155846">
                <a:tc rowSpan="10">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既設諸条件</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架設年次</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昭和</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29</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　</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添架歩道橋 昭和</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48</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3"/>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設計荷重</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9t(S14)</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4"/>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適用基準</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昭和</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14</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年道示</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5"/>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広域緊急</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一般道（緊急交通路以外）</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6"/>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交通量</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10,747</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台</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/24</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h</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7"/>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zh-TW"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大型車交通量</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1,760</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台</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/24</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h</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8"/>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添架物</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無し</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9"/>
                  </a:ext>
                </a:extLst>
              </a:tr>
              <a:tr h="303557">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交差物／管理者</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一級河川大和川／国交省</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20"/>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25ｔ</a:t>
                      </a: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指定道路</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25t</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指定道路</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21"/>
                  </a:ext>
                </a:extLst>
              </a:tr>
              <a:tr h="1558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8813" marR="8813" marT="8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周辺環境</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大河川、取り付け部は両岸とも平面交差</a:t>
                      </a:r>
                    </a:p>
                  </a:txBody>
                  <a:tcPr marL="8135" marR="8135" marT="8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22"/>
                  </a:ext>
                </a:extLst>
              </a:tr>
            </a:tbl>
          </a:graphicData>
        </a:graphic>
      </p:graphicFrame>
      <p:sp>
        <p:nvSpPr>
          <p:cNvPr id="81" name="正方形/長方形 80"/>
          <p:cNvSpPr/>
          <p:nvPr/>
        </p:nvSpPr>
        <p:spPr>
          <a:xfrm>
            <a:off x="450927" y="1468439"/>
            <a:ext cx="896399" cy="376385"/>
          </a:xfrm>
          <a:prstGeom prst="rect">
            <a:avLst/>
          </a:prstGeom>
        </p:spPr>
        <p:txBody>
          <a:bodyPr wrap="none">
            <a:spAutoFit/>
          </a:bodyPr>
          <a:lstStyle/>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大正橋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9" name="テキスト ボックス 58"/>
          <p:cNvSpPr txBox="1"/>
          <p:nvPr/>
        </p:nvSpPr>
        <p:spPr>
          <a:xfrm>
            <a:off x="427412" y="1730233"/>
            <a:ext cx="1310500" cy="319639"/>
          </a:xfrm>
          <a:prstGeom prst="rect">
            <a:avLst/>
          </a:prstGeom>
          <a:noFill/>
        </p:spPr>
        <p:txBody>
          <a:bodyPr wrap="square" rtlCol="0">
            <a:spAutoFit/>
          </a:bodyPr>
          <a:lstStyle/>
          <a:p>
            <a:r>
              <a:rPr lang="ja-JP" altLang="en-US" sz="1477" dirty="0"/>
              <a:t>■橋梁諸元</a:t>
            </a:r>
          </a:p>
        </p:txBody>
      </p:sp>
      <p:sp>
        <p:nvSpPr>
          <p:cNvPr id="60" name="テキスト ボックス 59"/>
          <p:cNvSpPr txBox="1"/>
          <p:nvPr/>
        </p:nvSpPr>
        <p:spPr>
          <a:xfrm>
            <a:off x="4383659" y="1735574"/>
            <a:ext cx="1262852" cy="319639"/>
          </a:xfrm>
          <a:prstGeom prst="rect">
            <a:avLst/>
          </a:prstGeom>
          <a:noFill/>
        </p:spPr>
        <p:txBody>
          <a:bodyPr wrap="square" rtlCol="0">
            <a:spAutoFit/>
          </a:bodyPr>
          <a:lstStyle/>
          <a:p>
            <a:r>
              <a:rPr lang="ja-JP" altLang="en-US" sz="1477" dirty="0"/>
              <a:t>■側面図</a:t>
            </a:r>
          </a:p>
        </p:txBody>
      </p:sp>
      <p:sp>
        <p:nvSpPr>
          <p:cNvPr id="61" name="テキスト ボックス 60"/>
          <p:cNvSpPr txBox="1"/>
          <p:nvPr/>
        </p:nvSpPr>
        <p:spPr>
          <a:xfrm>
            <a:off x="4389857" y="3037812"/>
            <a:ext cx="1262852" cy="319639"/>
          </a:xfrm>
          <a:prstGeom prst="rect">
            <a:avLst/>
          </a:prstGeom>
          <a:noFill/>
        </p:spPr>
        <p:txBody>
          <a:bodyPr wrap="square" rtlCol="0">
            <a:spAutoFit/>
          </a:bodyPr>
          <a:lstStyle/>
          <a:p>
            <a:r>
              <a:rPr lang="ja-JP" altLang="en-US" sz="1477" dirty="0"/>
              <a:t>■平面図</a:t>
            </a:r>
          </a:p>
        </p:txBody>
      </p:sp>
      <p:sp>
        <p:nvSpPr>
          <p:cNvPr id="36" name="テキスト ボックス 35"/>
          <p:cNvSpPr txBox="1"/>
          <p:nvPr/>
        </p:nvSpPr>
        <p:spPr>
          <a:xfrm>
            <a:off x="4638469" y="2685126"/>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A1</a:t>
            </a:r>
            <a:endParaRPr lang="ja-JP" altLang="en-US" sz="1015" dirty="0"/>
          </a:p>
        </p:txBody>
      </p:sp>
      <p:sp>
        <p:nvSpPr>
          <p:cNvPr id="37" name="テキスト ボックス 36"/>
          <p:cNvSpPr txBox="1"/>
          <p:nvPr/>
        </p:nvSpPr>
        <p:spPr>
          <a:xfrm>
            <a:off x="5701972" y="2820352"/>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P2</a:t>
            </a:r>
            <a:endParaRPr lang="ja-JP" altLang="en-US" sz="1015" dirty="0"/>
          </a:p>
        </p:txBody>
      </p:sp>
      <p:sp>
        <p:nvSpPr>
          <p:cNvPr id="38" name="テキスト ボックス 37"/>
          <p:cNvSpPr txBox="1"/>
          <p:nvPr/>
        </p:nvSpPr>
        <p:spPr>
          <a:xfrm>
            <a:off x="6952722" y="2815223"/>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P4</a:t>
            </a:r>
            <a:endParaRPr lang="ja-JP" altLang="en-US" sz="1015" dirty="0"/>
          </a:p>
        </p:txBody>
      </p:sp>
      <p:sp>
        <p:nvSpPr>
          <p:cNvPr id="39" name="テキスト ボックス 38"/>
          <p:cNvSpPr txBox="1"/>
          <p:nvPr/>
        </p:nvSpPr>
        <p:spPr>
          <a:xfrm>
            <a:off x="8695888" y="2667332"/>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A2</a:t>
            </a:r>
            <a:endParaRPr lang="ja-JP" altLang="en-US" sz="1015" dirty="0"/>
          </a:p>
        </p:txBody>
      </p:sp>
      <p:sp>
        <p:nvSpPr>
          <p:cNvPr id="40" name="テキスト ボックス 39"/>
          <p:cNvSpPr txBox="1"/>
          <p:nvPr/>
        </p:nvSpPr>
        <p:spPr>
          <a:xfrm rot="16583150">
            <a:off x="5686848" y="4098132"/>
            <a:ext cx="539531" cy="156197"/>
          </a:xfrm>
          <a:prstGeom prst="rect">
            <a:avLst/>
          </a:prstGeom>
          <a:solidFill>
            <a:schemeClr val="bg1">
              <a:alpha val="60000"/>
            </a:schemeClr>
          </a:solidFill>
        </p:spPr>
        <p:txBody>
          <a:bodyPr wrap="square" lIns="0" tIns="0" rIns="0" bIns="0" rtlCol="0">
            <a:spAutoFit/>
          </a:bodyPr>
          <a:lstStyle/>
          <a:p>
            <a:pPr algn="ctr"/>
            <a:r>
              <a:rPr lang="ja-JP" altLang="en-US" sz="1015" dirty="0">
                <a:solidFill>
                  <a:srgbClr val="000000"/>
                </a:solidFill>
                <a:latin typeface="ＭＳ ゴシック" panose="020B0609070205080204" pitchFamily="49" charset="-128"/>
                <a:ea typeface="ＭＳ ゴシック" panose="020B0609070205080204" pitchFamily="49" charset="-128"/>
              </a:rPr>
              <a:t>大和</a:t>
            </a:r>
            <a:r>
              <a:rPr lang="zh-TW" altLang="en-US" sz="1015" dirty="0">
                <a:solidFill>
                  <a:srgbClr val="000000"/>
                </a:solidFill>
                <a:latin typeface="ＭＳ ゴシック" panose="020B0609070205080204" pitchFamily="49" charset="-128"/>
                <a:ea typeface="ＭＳ ゴシック" panose="020B0609070205080204" pitchFamily="49" charset="-128"/>
              </a:rPr>
              <a:t>川</a:t>
            </a:r>
            <a:endParaRPr lang="ja-JP" altLang="en-US" sz="1015" dirty="0"/>
          </a:p>
        </p:txBody>
      </p:sp>
      <p:cxnSp>
        <p:nvCxnSpPr>
          <p:cNvPr id="3" name="直線矢印コネクタ 2"/>
          <p:cNvCxnSpPr/>
          <p:nvPr/>
        </p:nvCxnSpPr>
        <p:spPr>
          <a:xfrm flipV="1">
            <a:off x="6086147" y="4022566"/>
            <a:ext cx="24717" cy="318422"/>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4" name="図 43"/>
          <p:cNvPicPr>
            <a:picLocks noChangeAspect="1"/>
          </p:cNvPicPr>
          <p:nvPr/>
        </p:nvPicPr>
        <p:blipFill rotWithShape="1">
          <a:blip r:embed="rId5"/>
          <a:srcRect l="4348" t="32406" r="2582" b="9466"/>
          <a:stretch/>
        </p:blipFill>
        <p:spPr>
          <a:xfrm>
            <a:off x="4987990" y="4742006"/>
            <a:ext cx="3622504" cy="1259516"/>
          </a:xfrm>
          <a:prstGeom prst="rect">
            <a:avLst/>
          </a:prstGeom>
        </p:spPr>
      </p:pic>
      <p:sp>
        <p:nvSpPr>
          <p:cNvPr id="46" name="テキスト ボックス 45"/>
          <p:cNvSpPr txBox="1"/>
          <p:nvPr/>
        </p:nvSpPr>
        <p:spPr>
          <a:xfrm>
            <a:off x="4383659" y="4477331"/>
            <a:ext cx="1262852" cy="319639"/>
          </a:xfrm>
          <a:prstGeom prst="rect">
            <a:avLst/>
          </a:prstGeom>
          <a:noFill/>
        </p:spPr>
        <p:txBody>
          <a:bodyPr wrap="square" rtlCol="0">
            <a:spAutoFit/>
          </a:bodyPr>
          <a:lstStyle/>
          <a:p>
            <a:r>
              <a:rPr lang="ja-JP" altLang="en-US" sz="1477" dirty="0"/>
              <a:t>■断面図</a:t>
            </a:r>
          </a:p>
        </p:txBody>
      </p:sp>
      <p:sp>
        <p:nvSpPr>
          <p:cNvPr id="49" name="テキスト ボックス 48"/>
          <p:cNvSpPr txBox="1"/>
          <p:nvPr/>
        </p:nvSpPr>
        <p:spPr>
          <a:xfrm>
            <a:off x="5127379" y="2792307"/>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P1</a:t>
            </a:r>
            <a:endParaRPr lang="ja-JP" altLang="en-US" sz="1015" dirty="0"/>
          </a:p>
        </p:txBody>
      </p:sp>
      <p:sp>
        <p:nvSpPr>
          <p:cNvPr id="50" name="テキスト ボックス 49"/>
          <p:cNvSpPr txBox="1"/>
          <p:nvPr/>
        </p:nvSpPr>
        <p:spPr>
          <a:xfrm>
            <a:off x="6341944" y="2810454"/>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P3</a:t>
            </a:r>
            <a:endParaRPr lang="ja-JP" altLang="en-US" sz="1015" dirty="0"/>
          </a:p>
        </p:txBody>
      </p:sp>
      <p:sp>
        <p:nvSpPr>
          <p:cNvPr id="51" name="テキスト ボックス 50"/>
          <p:cNvSpPr txBox="1"/>
          <p:nvPr/>
        </p:nvSpPr>
        <p:spPr>
          <a:xfrm>
            <a:off x="7563500" y="2818247"/>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P5</a:t>
            </a:r>
            <a:endParaRPr lang="ja-JP" altLang="en-US" sz="1015" dirty="0"/>
          </a:p>
        </p:txBody>
      </p:sp>
      <p:sp>
        <p:nvSpPr>
          <p:cNvPr id="52" name="テキスト ボックス 51"/>
          <p:cNvSpPr txBox="1"/>
          <p:nvPr/>
        </p:nvSpPr>
        <p:spPr>
          <a:xfrm>
            <a:off x="8200518" y="2802922"/>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P6</a:t>
            </a:r>
            <a:endParaRPr lang="ja-JP" altLang="en-US" sz="1015" dirty="0"/>
          </a:p>
        </p:txBody>
      </p:sp>
      <p:sp>
        <p:nvSpPr>
          <p:cNvPr id="53" name="テキスト ボックス 52"/>
          <p:cNvSpPr txBox="1"/>
          <p:nvPr/>
        </p:nvSpPr>
        <p:spPr>
          <a:xfrm>
            <a:off x="4638469" y="3505284"/>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A1</a:t>
            </a:r>
            <a:endParaRPr lang="ja-JP" altLang="en-US" sz="1015" dirty="0"/>
          </a:p>
        </p:txBody>
      </p:sp>
      <p:sp>
        <p:nvSpPr>
          <p:cNvPr id="54" name="テキスト ボックス 53"/>
          <p:cNvSpPr txBox="1"/>
          <p:nvPr/>
        </p:nvSpPr>
        <p:spPr>
          <a:xfrm>
            <a:off x="5127379" y="3512123"/>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P1</a:t>
            </a:r>
            <a:endParaRPr lang="ja-JP" altLang="en-US" sz="1015" dirty="0"/>
          </a:p>
        </p:txBody>
      </p:sp>
      <p:sp>
        <p:nvSpPr>
          <p:cNvPr id="58" name="テキスト ボックス 57"/>
          <p:cNvSpPr txBox="1"/>
          <p:nvPr/>
        </p:nvSpPr>
        <p:spPr>
          <a:xfrm>
            <a:off x="5701972" y="3511228"/>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P2</a:t>
            </a:r>
            <a:endParaRPr lang="ja-JP" altLang="en-US" sz="1015" dirty="0"/>
          </a:p>
        </p:txBody>
      </p:sp>
      <p:sp>
        <p:nvSpPr>
          <p:cNvPr id="62" name="テキスト ボックス 61"/>
          <p:cNvSpPr txBox="1"/>
          <p:nvPr/>
        </p:nvSpPr>
        <p:spPr>
          <a:xfrm>
            <a:off x="6952722" y="3507793"/>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P4</a:t>
            </a:r>
            <a:endParaRPr lang="ja-JP" altLang="en-US" sz="1015" dirty="0"/>
          </a:p>
        </p:txBody>
      </p:sp>
      <p:sp>
        <p:nvSpPr>
          <p:cNvPr id="63" name="テキスト ボックス 62"/>
          <p:cNvSpPr txBox="1"/>
          <p:nvPr/>
        </p:nvSpPr>
        <p:spPr>
          <a:xfrm>
            <a:off x="6341944" y="3509747"/>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P3</a:t>
            </a:r>
            <a:endParaRPr lang="ja-JP" altLang="en-US" sz="1015" dirty="0"/>
          </a:p>
        </p:txBody>
      </p:sp>
      <p:sp>
        <p:nvSpPr>
          <p:cNvPr id="64" name="テキスト ボックス 63"/>
          <p:cNvSpPr txBox="1"/>
          <p:nvPr/>
        </p:nvSpPr>
        <p:spPr>
          <a:xfrm>
            <a:off x="7563500" y="3505283"/>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P5</a:t>
            </a:r>
            <a:endParaRPr lang="ja-JP" altLang="en-US" sz="1015" dirty="0"/>
          </a:p>
        </p:txBody>
      </p:sp>
      <p:sp>
        <p:nvSpPr>
          <p:cNvPr id="65" name="テキスト ボックス 64"/>
          <p:cNvSpPr txBox="1"/>
          <p:nvPr/>
        </p:nvSpPr>
        <p:spPr>
          <a:xfrm>
            <a:off x="8200518" y="3510946"/>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P6</a:t>
            </a:r>
            <a:endParaRPr lang="ja-JP" altLang="en-US" sz="1015" dirty="0"/>
          </a:p>
        </p:txBody>
      </p:sp>
      <p:sp>
        <p:nvSpPr>
          <p:cNvPr id="66" name="テキスト ボックス 65"/>
          <p:cNvSpPr txBox="1"/>
          <p:nvPr/>
        </p:nvSpPr>
        <p:spPr>
          <a:xfrm>
            <a:off x="8695888" y="3486610"/>
            <a:ext cx="247353" cy="156197"/>
          </a:xfrm>
          <a:prstGeom prst="rect">
            <a:avLst/>
          </a:prstGeom>
          <a:solidFill>
            <a:schemeClr val="bg1">
              <a:alpha val="60000"/>
            </a:schemeClr>
          </a:solidFill>
        </p:spPr>
        <p:txBody>
          <a:bodyPr wrap="square" lIns="0" tIns="0" rIns="0" bIns="0" rtlCol="0">
            <a:spAutoFit/>
          </a:bodyPr>
          <a:lstStyle/>
          <a:p>
            <a:pPr algn="ctr"/>
            <a:r>
              <a:rPr lang="en-US" altLang="ja-JP" sz="1015" dirty="0"/>
              <a:t>A2</a:t>
            </a:r>
            <a:endParaRPr lang="ja-JP" altLang="en-US" sz="1015"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55</a:t>
            </a:fld>
            <a:endParaRPr kumimoji="1" lang="ja-JP" altLang="en-US"/>
          </a:p>
        </p:txBody>
      </p:sp>
      <p:sp>
        <p:nvSpPr>
          <p:cNvPr id="35"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34"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41"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a:latin typeface="HGSｺﾞｼｯｸM" panose="020B0600000000000000" pitchFamily="50" charset="-128"/>
                <a:ea typeface="HGSｺﾞｼｯｸM" panose="020B0600000000000000" pitchFamily="50" charset="-128"/>
              </a:rPr>
              <a:t>　　１）選定</a:t>
            </a:r>
            <a:r>
              <a:rPr lang="en-US" altLang="ja-JP" sz="2585" dirty="0">
                <a:latin typeface="HGSｺﾞｼｯｸM" panose="020B0600000000000000" pitchFamily="50" charset="-128"/>
                <a:ea typeface="HGSｺﾞｼｯｸM" panose="020B0600000000000000" pitchFamily="50" charset="-128"/>
              </a:rPr>
              <a:t>5</a:t>
            </a:r>
            <a:r>
              <a:rPr lang="ja-JP" altLang="en-US" sz="2585" dirty="0">
                <a:latin typeface="HGSｺﾞｼｯｸM" panose="020B0600000000000000" pitchFamily="50" charset="-128"/>
                <a:ea typeface="HGSｺﾞｼｯｸM" panose="020B0600000000000000" pitchFamily="50" charset="-128"/>
              </a:rPr>
              <a:t>橋の概要　</a:t>
            </a:r>
            <a:r>
              <a:rPr lang="en-US" altLang="ja-JP" sz="2585" dirty="0" smtClean="0">
                <a:latin typeface="HGSｺﾞｼｯｸM" panose="020B0600000000000000" pitchFamily="50" charset="-128"/>
                <a:ea typeface="HGSｺﾞｼｯｸM" panose="020B0600000000000000" pitchFamily="50" charset="-128"/>
              </a:rPr>
              <a:t>(</a:t>
            </a:r>
            <a:r>
              <a:rPr lang="en-US" altLang="ja-JP" sz="2585" dirty="0">
                <a:latin typeface="HGSｺﾞｼｯｸM" panose="020B0600000000000000" pitchFamily="50" charset="-128"/>
                <a:ea typeface="HGSｺﾞｼｯｸM" panose="020B0600000000000000" pitchFamily="50" charset="-128"/>
              </a:rPr>
              <a:t>2</a:t>
            </a:r>
            <a:r>
              <a:rPr lang="en-US" altLang="ja-JP" sz="2585" dirty="0" smtClean="0">
                <a:latin typeface="HGSｺﾞｼｯｸM" panose="020B0600000000000000" pitchFamily="50" charset="-128"/>
                <a:ea typeface="HGSｺﾞｼｯｸM" panose="020B0600000000000000" pitchFamily="50" charset="-128"/>
              </a:rPr>
              <a:t>/5</a:t>
            </a:r>
            <a:r>
              <a:rPr lang="en-US" altLang="ja-JP" sz="2585" dirty="0">
                <a:latin typeface="HGSｺﾞｼｯｸM" panose="020B0600000000000000" pitchFamily="50" charset="-128"/>
                <a:ea typeface="HGSｺﾞｼｯｸM" panose="020B0600000000000000" pitchFamily="50" charset="-128"/>
              </a:rPr>
              <a:t>)</a:t>
            </a:r>
          </a:p>
        </p:txBody>
      </p:sp>
    </p:spTree>
    <p:extLst>
      <p:ext uri="{BB962C8B-B14F-4D97-AF65-F5344CB8AC3E}">
        <p14:creationId xmlns:p14="http://schemas.microsoft.com/office/powerpoint/2010/main" val="23478143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表 25"/>
          <p:cNvGraphicFramePr>
            <a:graphicFrameLocks noGrp="1"/>
          </p:cNvGraphicFramePr>
          <p:nvPr>
            <p:extLst/>
          </p:nvPr>
        </p:nvGraphicFramePr>
        <p:xfrm>
          <a:off x="384458" y="2002463"/>
          <a:ext cx="3921666" cy="4000817"/>
        </p:xfrm>
        <a:graphic>
          <a:graphicData uri="http://schemas.openxmlformats.org/drawingml/2006/table">
            <a:tbl>
              <a:tblPr/>
              <a:tblGrid>
                <a:gridCol w="700280">
                  <a:extLst>
                    <a:ext uri="{9D8B030D-6E8A-4147-A177-3AD203B41FA5}">
                      <a16:colId xmlns:a16="http://schemas.microsoft.com/office/drawing/2014/main" xmlns="" val="20000"/>
                    </a:ext>
                  </a:extLst>
                </a:gridCol>
                <a:gridCol w="837886">
                  <a:extLst>
                    <a:ext uri="{9D8B030D-6E8A-4147-A177-3AD203B41FA5}">
                      <a16:colId xmlns:a16="http://schemas.microsoft.com/office/drawing/2014/main" xmlns="" val="20001"/>
                    </a:ext>
                  </a:extLst>
                </a:gridCol>
                <a:gridCol w="2383500">
                  <a:extLst>
                    <a:ext uri="{9D8B030D-6E8A-4147-A177-3AD203B41FA5}">
                      <a16:colId xmlns:a16="http://schemas.microsoft.com/office/drawing/2014/main" xmlns="" val="20002"/>
                    </a:ext>
                  </a:extLst>
                </a:gridCol>
              </a:tblGrid>
              <a:tr h="155035">
                <a:tc gridSpan="2">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橋梁名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三ツ島大橋</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55035">
                <a:tc rowSpan="2">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路線名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名称</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深野南寺方大阪線</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路線番号</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161</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号</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5035">
                <a:tc gridSpan="2">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道路規格</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第</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種第</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級</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55035">
                <a:tc gridSpan="2">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架橋位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門真市三ツ島</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55035">
                <a:tc rowSpan="3">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構造形式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上部工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鋼</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径間鈑桁　（添架歩道橋）鋼鈑桁</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下部工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壁式橋脚</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小判型変形断面</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dirty="0" err="1">
                          <a:solidFill>
                            <a:srgbClr val="000000"/>
                          </a:solidFill>
                          <a:effectLst/>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逆</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T</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式橋台</a:t>
                      </a:r>
                      <a:endPar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基礎工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橋台：杭基礎</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橋脚：直接基礎</a:t>
                      </a:r>
                      <a:endPar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174742">
                <a:tc rowSpan="5">
                  <a:txBody>
                    <a:bodyPr/>
                    <a:lstStyle/>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主要構造</a:t>
                      </a:r>
                      <a:endPar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寸法</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橋長</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24.4 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支間長</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12.2 m + 12.2 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全幅員</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7.75</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有効幅員</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1.2m</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（歩道）</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+5.58m</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（車道）</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車線構成</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2.79+2.79</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2"/>
                  </a:ext>
                </a:extLst>
              </a:tr>
              <a:tr h="155035">
                <a:tc rowSpan="11">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既設諸条件</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架設年次</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昭和</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12</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設計荷重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12t(T15)</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適用基準</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大正</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15</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年細則</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5"/>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広域緊急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一般道（緊急交通路以外）</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6"/>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交通量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15,593/24h</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7"/>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zh-TW"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大型車交通量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3,072</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台</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/24</a:t>
                      </a: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h</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8"/>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添架物</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00" b="0" i="0" u="none" strike="noStrike" kern="1200" dirty="0" err="1">
                          <a:solidFill>
                            <a:srgbClr val="000000"/>
                          </a:solidFill>
                          <a:effectLst/>
                          <a:latin typeface="ＭＳ ゴシック" panose="020B0609070205080204" pitchFamily="49" charset="-128"/>
                          <a:ea typeface="ＭＳ ゴシック" panose="020B0609070205080204" pitchFamily="49" charset="-128"/>
                          <a:cs typeface="+mn-cs"/>
                        </a:rPr>
                        <a:t>無し</a:t>
                      </a:r>
                      <a:endPar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9"/>
                  </a:ext>
                </a:extLst>
              </a:tr>
              <a:tr h="30274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交差物／管理者</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一級河川古川／大阪府</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寝屋川推計改修工営所</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0"/>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25ｔ</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指定道路</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1"/>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周辺環境</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両岸とも平面交差</a:t>
                      </a:r>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交通量多い</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2"/>
                  </a:ext>
                </a:extLst>
              </a:tr>
              <a:tr h="155035">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隣接構造</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上流側に側道橋あり</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3"/>
                  </a:ext>
                </a:extLst>
              </a:tr>
            </a:tbl>
          </a:graphicData>
        </a:graphic>
      </p:graphicFrame>
      <p:sp>
        <p:nvSpPr>
          <p:cNvPr id="81" name="正方形/長方形 80"/>
          <p:cNvSpPr/>
          <p:nvPr/>
        </p:nvSpPr>
        <p:spPr>
          <a:xfrm>
            <a:off x="450927" y="1468439"/>
            <a:ext cx="1370888" cy="376385"/>
          </a:xfrm>
          <a:prstGeom prst="rect">
            <a:avLst/>
          </a:prstGeom>
        </p:spPr>
        <p:txBody>
          <a:bodyPr wrap="none">
            <a:spAutoFit/>
          </a:bodyPr>
          <a:lstStyle/>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三ツ島大橋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9" name="テキスト ボックス 58"/>
          <p:cNvSpPr txBox="1"/>
          <p:nvPr/>
        </p:nvSpPr>
        <p:spPr>
          <a:xfrm>
            <a:off x="427412" y="1730233"/>
            <a:ext cx="1310500" cy="319639"/>
          </a:xfrm>
          <a:prstGeom prst="rect">
            <a:avLst/>
          </a:prstGeom>
          <a:noFill/>
        </p:spPr>
        <p:txBody>
          <a:bodyPr wrap="square" rtlCol="0">
            <a:spAutoFit/>
          </a:bodyPr>
          <a:lstStyle/>
          <a:p>
            <a:r>
              <a:rPr lang="ja-JP" altLang="en-US" sz="1477" dirty="0"/>
              <a:t>■橋梁諸元</a:t>
            </a:r>
          </a:p>
        </p:txBody>
      </p:sp>
      <p:sp>
        <p:nvSpPr>
          <p:cNvPr id="60" name="テキスト ボックス 59"/>
          <p:cNvSpPr txBox="1"/>
          <p:nvPr/>
        </p:nvSpPr>
        <p:spPr>
          <a:xfrm>
            <a:off x="4383659" y="1735574"/>
            <a:ext cx="1262852" cy="319639"/>
          </a:xfrm>
          <a:prstGeom prst="rect">
            <a:avLst/>
          </a:prstGeom>
          <a:noFill/>
        </p:spPr>
        <p:txBody>
          <a:bodyPr wrap="square" rtlCol="0">
            <a:spAutoFit/>
          </a:bodyPr>
          <a:lstStyle/>
          <a:p>
            <a:r>
              <a:rPr lang="ja-JP" altLang="en-US" sz="1477" dirty="0"/>
              <a:t>■側面図</a:t>
            </a:r>
          </a:p>
        </p:txBody>
      </p:sp>
      <p:grpSp>
        <p:nvGrpSpPr>
          <p:cNvPr id="5" name="グループ化 4"/>
          <p:cNvGrpSpPr/>
          <p:nvPr/>
        </p:nvGrpSpPr>
        <p:grpSpPr>
          <a:xfrm>
            <a:off x="4677982" y="3854378"/>
            <a:ext cx="4054604" cy="2193475"/>
            <a:chOff x="11309348" y="6784601"/>
            <a:chExt cx="4392488" cy="2376265"/>
          </a:xfrm>
        </p:grpSpPr>
        <p:pic>
          <p:nvPicPr>
            <p:cNvPr id="49" name="図 48"/>
            <p:cNvPicPr/>
            <p:nvPr/>
          </p:nvPicPr>
          <p:blipFill rotWithShape="1">
            <a:blip r:embed="rId3"/>
            <a:srcRect l="19607" t="27498" r="22917" b="17230"/>
            <a:stretch/>
          </p:blipFill>
          <p:spPr bwMode="auto">
            <a:xfrm>
              <a:off x="11309348" y="6784601"/>
              <a:ext cx="4392488" cy="2376265"/>
            </a:xfrm>
            <a:prstGeom prst="rect">
              <a:avLst/>
            </a:prstGeom>
            <a:ln>
              <a:noFill/>
            </a:ln>
            <a:extLst>
              <a:ext uri="{53640926-AAD7-44D8-BBD7-CCE9431645EC}">
                <a14:shadowObscured xmlns:a14="http://schemas.microsoft.com/office/drawing/2010/main"/>
              </a:ext>
            </a:extLst>
          </p:spPr>
        </p:pic>
        <p:sp>
          <p:nvSpPr>
            <p:cNvPr id="50" name="円/楕円 49"/>
            <p:cNvSpPr/>
            <p:nvPr/>
          </p:nvSpPr>
          <p:spPr>
            <a:xfrm>
              <a:off x="13536400" y="8452323"/>
              <a:ext cx="248794" cy="20133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1" name="フリーフォーム 50"/>
            <p:cNvSpPr/>
            <p:nvPr/>
          </p:nvSpPr>
          <p:spPr>
            <a:xfrm>
              <a:off x="13154462" y="7963873"/>
              <a:ext cx="781050" cy="228600"/>
            </a:xfrm>
            <a:custGeom>
              <a:avLst/>
              <a:gdLst>
                <a:gd name="connsiteX0" fmla="*/ 52388 w 781050"/>
                <a:gd name="connsiteY0" fmla="*/ 0 h 228600"/>
                <a:gd name="connsiteX1" fmla="*/ 0 w 781050"/>
                <a:gd name="connsiteY1" fmla="*/ 61912 h 228600"/>
                <a:gd name="connsiteX2" fmla="*/ 733425 w 781050"/>
                <a:gd name="connsiteY2" fmla="*/ 228600 h 228600"/>
                <a:gd name="connsiteX3" fmla="*/ 781050 w 781050"/>
                <a:gd name="connsiteY3" fmla="*/ 173831 h 228600"/>
                <a:gd name="connsiteX4" fmla="*/ 52388 w 78105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228600">
                  <a:moveTo>
                    <a:pt x="52388" y="0"/>
                  </a:moveTo>
                  <a:lnTo>
                    <a:pt x="0" y="61912"/>
                  </a:lnTo>
                  <a:lnTo>
                    <a:pt x="733425" y="228600"/>
                  </a:lnTo>
                  <a:lnTo>
                    <a:pt x="781050" y="173831"/>
                  </a:lnTo>
                  <a:lnTo>
                    <a:pt x="52388" y="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2" name="フリーフォーム 51"/>
            <p:cNvSpPr/>
            <p:nvPr/>
          </p:nvSpPr>
          <p:spPr>
            <a:xfrm>
              <a:off x="12970467" y="8058982"/>
              <a:ext cx="1835944" cy="645319"/>
            </a:xfrm>
            <a:custGeom>
              <a:avLst/>
              <a:gdLst>
                <a:gd name="connsiteX0" fmla="*/ 0 w 2083594"/>
                <a:gd name="connsiteY0" fmla="*/ 209550 h 697706"/>
                <a:gd name="connsiteX1" fmla="*/ 1893094 w 2083594"/>
                <a:gd name="connsiteY1" fmla="*/ 697706 h 697706"/>
                <a:gd name="connsiteX2" fmla="*/ 2083594 w 2083594"/>
                <a:gd name="connsiteY2" fmla="*/ 471487 h 697706"/>
                <a:gd name="connsiteX3" fmla="*/ 169069 w 2083594"/>
                <a:gd name="connsiteY3" fmla="*/ 0 h 697706"/>
                <a:gd name="connsiteX4" fmla="*/ 0 w 2083594"/>
                <a:gd name="connsiteY4" fmla="*/ 209550 h 697706"/>
                <a:gd name="connsiteX0" fmla="*/ 0 w 2083594"/>
                <a:gd name="connsiteY0" fmla="*/ 209550 h 638175"/>
                <a:gd name="connsiteX1" fmla="*/ 1666875 w 2083594"/>
                <a:gd name="connsiteY1" fmla="*/ 638175 h 638175"/>
                <a:gd name="connsiteX2" fmla="*/ 2083594 w 2083594"/>
                <a:gd name="connsiteY2" fmla="*/ 471487 h 638175"/>
                <a:gd name="connsiteX3" fmla="*/ 169069 w 2083594"/>
                <a:gd name="connsiteY3" fmla="*/ 0 h 638175"/>
                <a:gd name="connsiteX4" fmla="*/ 0 w 2083594"/>
                <a:gd name="connsiteY4" fmla="*/ 209550 h 638175"/>
                <a:gd name="connsiteX0" fmla="*/ 0 w 1835944"/>
                <a:gd name="connsiteY0" fmla="*/ 209550 h 638175"/>
                <a:gd name="connsiteX1" fmla="*/ 1666875 w 1835944"/>
                <a:gd name="connsiteY1" fmla="*/ 638175 h 638175"/>
                <a:gd name="connsiteX2" fmla="*/ 1835944 w 1835944"/>
                <a:gd name="connsiteY2" fmla="*/ 421481 h 638175"/>
                <a:gd name="connsiteX3" fmla="*/ 169069 w 1835944"/>
                <a:gd name="connsiteY3" fmla="*/ 0 h 638175"/>
                <a:gd name="connsiteX4" fmla="*/ 0 w 1835944"/>
                <a:gd name="connsiteY4" fmla="*/ 209550 h 638175"/>
                <a:gd name="connsiteX0" fmla="*/ 0 w 1847851"/>
                <a:gd name="connsiteY0" fmla="*/ 209550 h 638175"/>
                <a:gd name="connsiteX1" fmla="*/ 1666875 w 1847851"/>
                <a:gd name="connsiteY1" fmla="*/ 638175 h 638175"/>
                <a:gd name="connsiteX2" fmla="*/ 1847851 w 1847851"/>
                <a:gd name="connsiteY2" fmla="*/ 426244 h 638175"/>
                <a:gd name="connsiteX3" fmla="*/ 169069 w 1847851"/>
                <a:gd name="connsiteY3" fmla="*/ 0 h 638175"/>
                <a:gd name="connsiteX4" fmla="*/ 0 w 1847851"/>
                <a:gd name="connsiteY4" fmla="*/ 209550 h 638175"/>
                <a:gd name="connsiteX0" fmla="*/ 0 w 1847851"/>
                <a:gd name="connsiteY0" fmla="*/ 209550 h 640556"/>
                <a:gd name="connsiteX1" fmla="*/ 1681163 w 1847851"/>
                <a:gd name="connsiteY1" fmla="*/ 640556 h 640556"/>
                <a:gd name="connsiteX2" fmla="*/ 1847851 w 1847851"/>
                <a:gd name="connsiteY2" fmla="*/ 426244 h 640556"/>
                <a:gd name="connsiteX3" fmla="*/ 169069 w 1847851"/>
                <a:gd name="connsiteY3" fmla="*/ 0 h 640556"/>
                <a:gd name="connsiteX4" fmla="*/ 0 w 1847851"/>
                <a:gd name="connsiteY4" fmla="*/ 209550 h 640556"/>
                <a:gd name="connsiteX0" fmla="*/ 0 w 1847851"/>
                <a:gd name="connsiteY0" fmla="*/ 209550 h 640556"/>
                <a:gd name="connsiteX1" fmla="*/ 1678782 w 1847851"/>
                <a:gd name="connsiteY1" fmla="*/ 640556 h 640556"/>
                <a:gd name="connsiteX2" fmla="*/ 1847851 w 1847851"/>
                <a:gd name="connsiteY2" fmla="*/ 426244 h 640556"/>
                <a:gd name="connsiteX3" fmla="*/ 169069 w 1847851"/>
                <a:gd name="connsiteY3" fmla="*/ 0 h 640556"/>
                <a:gd name="connsiteX4" fmla="*/ 0 w 1847851"/>
                <a:gd name="connsiteY4" fmla="*/ 209550 h 640556"/>
                <a:gd name="connsiteX0" fmla="*/ 0 w 1847851"/>
                <a:gd name="connsiteY0" fmla="*/ 209550 h 645319"/>
                <a:gd name="connsiteX1" fmla="*/ 1676401 w 1847851"/>
                <a:gd name="connsiteY1" fmla="*/ 645319 h 645319"/>
                <a:gd name="connsiteX2" fmla="*/ 1847851 w 1847851"/>
                <a:gd name="connsiteY2" fmla="*/ 426244 h 645319"/>
                <a:gd name="connsiteX3" fmla="*/ 169069 w 1847851"/>
                <a:gd name="connsiteY3" fmla="*/ 0 h 645319"/>
                <a:gd name="connsiteX4" fmla="*/ 0 w 1847851"/>
                <a:gd name="connsiteY4" fmla="*/ 209550 h 645319"/>
                <a:gd name="connsiteX0" fmla="*/ 0 w 1840707"/>
                <a:gd name="connsiteY0" fmla="*/ 209550 h 645319"/>
                <a:gd name="connsiteX1" fmla="*/ 1676401 w 1840707"/>
                <a:gd name="connsiteY1" fmla="*/ 645319 h 645319"/>
                <a:gd name="connsiteX2" fmla="*/ 1840707 w 1840707"/>
                <a:gd name="connsiteY2" fmla="*/ 428625 h 645319"/>
                <a:gd name="connsiteX3" fmla="*/ 169069 w 1840707"/>
                <a:gd name="connsiteY3" fmla="*/ 0 h 645319"/>
                <a:gd name="connsiteX4" fmla="*/ 0 w 1840707"/>
                <a:gd name="connsiteY4" fmla="*/ 209550 h 645319"/>
                <a:gd name="connsiteX0" fmla="*/ 0 w 1835944"/>
                <a:gd name="connsiteY0" fmla="*/ 207169 h 645319"/>
                <a:gd name="connsiteX1" fmla="*/ 1671638 w 1835944"/>
                <a:gd name="connsiteY1" fmla="*/ 645319 h 645319"/>
                <a:gd name="connsiteX2" fmla="*/ 1835944 w 1835944"/>
                <a:gd name="connsiteY2" fmla="*/ 428625 h 645319"/>
                <a:gd name="connsiteX3" fmla="*/ 164306 w 1835944"/>
                <a:gd name="connsiteY3" fmla="*/ 0 h 645319"/>
                <a:gd name="connsiteX4" fmla="*/ 0 w 1835944"/>
                <a:gd name="connsiteY4" fmla="*/ 207169 h 645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944" h="645319">
                  <a:moveTo>
                    <a:pt x="0" y="207169"/>
                  </a:moveTo>
                  <a:lnTo>
                    <a:pt x="1671638" y="645319"/>
                  </a:lnTo>
                  <a:lnTo>
                    <a:pt x="1835944" y="428625"/>
                  </a:lnTo>
                  <a:lnTo>
                    <a:pt x="164306" y="0"/>
                  </a:lnTo>
                  <a:lnTo>
                    <a:pt x="0" y="207169"/>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53" name="直線矢印コネクタ 52"/>
            <p:cNvCxnSpPr/>
            <p:nvPr/>
          </p:nvCxnSpPr>
          <p:spPr>
            <a:xfrm flipH="1">
              <a:off x="13935512" y="7185000"/>
              <a:ext cx="314325" cy="385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14092674" y="6915696"/>
              <a:ext cx="584492" cy="269241"/>
            </a:xfrm>
            <a:prstGeom prst="rect">
              <a:avLst/>
            </a:prstGeom>
            <a:noFill/>
          </p:spPr>
          <p:txBody>
            <a:bodyPr wrap="square" rtlCol="0">
              <a:spAutoFit/>
            </a:bodyPr>
            <a:lstStyle/>
            <a:p>
              <a:r>
                <a:rPr lang="ja-JP" altLang="en-US" sz="1015" dirty="0"/>
                <a:t>古川</a:t>
              </a:r>
            </a:p>
          </p:txBody>
        </p:sp>
        <p:cxnSp>
          <p:nvCxnSpPr>
            <p:cNvPr id="58" name="直線矢印コネクタ 57"/>
            <p:cNvCxnSpPr/>
            <p:nvPr/>
          </p:nvCxnSpPr>
          <p:spPr>
            <a:xfrm flipH="1">
              <a:off x="12816535" y="8704301"/>
              <a:ext cx="314325" cy="385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13460552" y="8419828"/>
              <a:ext cx="400491" cy="269241"/>
            </a:xfrm>
            <a:prstGeom prst="rect">
              <a:avLst/>
            </a:prstGeom>
            <a:noFill/>
          </p:spPr>
          <p:txBody>
            <a:bodyPr wrap="square" rtlCol="0">
              <a:spAutoFit/>
            </a:bodyPr>
            <a:lstStyle/>
            <a:p>
              <a:pPr algn="ctr"/>
              <a:r>
                <a:rPr lang="en-US" altLang="ja-JP" sz="1015" dirty="0"/>
                <a:t>P3</a:t>
              </a:r>
              <a:endParaRPr lang="ja-JP" altLang="en-US" sz="1015" dirty="0"/>
            </a:p>
          </p:txBody>
        </p:sp>
        <p:sp>
          <p:nvSpPr>
            <p:cNvPr id="82" name="円/楕円 81"/>
            <p:cNvSpPr/>
            <p:nvPr/>
          </p:nvSpPr>
          <p:spPr>
            <a:xfrm>
              <a:off x="13130860" y="8341378"/>
              <a:ext cx="248794" cy="20133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6" name="テキスト ボックス 65"/>
            <p:cNvSpPr txBox="1"/>
            <p:nvPr/>
          </p:nvSpPr>
          <p:spPr>
            <a:xfrm>
              <a:off x="13015966" y="8298374"/>
              <a:ext cx="478583" cy="269241"/>
            </a:xfrm>
            <a:prstGeom prst="rect">
              <a:avLst/>
            </a:prstGeom>
            <a:noFill/>
          </p:spPr>
          <p:txBody>
            <a:bodyPr wrap="square" rtlCol="0">
              <a:spAutoFit/>
            </a:bodyPr>
            <a:lstStyle/>
            <a:p>
              <a:pPr algn="ctr"/>
              <a:r>
                <a:rPr lang="en-US" altLang="ja-JP" sz="1015" dirty="0"/>
                <a:t>P4</a:t>
              </a:r>
              <a:endParaRPr lang="ja-JP" altLang="en-US" sz="1015" dirty="0"/>
            </a:p>
          </p:txBody>
        </p:sp>
        <p:sp>
          <p:nvSpPr>
            <p:cNvPr id="83" name="円/楕円 82"/>
            <p:cNvSpPr/>
            <p:nvPr/>
          </p:nvSpPr>
          <p:spPr>
            <a:xfrm>
              <a:off x="12753087" y="8256192"/>
              <a:ext cx="248794" cy="20133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3" name="テキスト ボックス 62"/>
            <p:cNvSpPr txBox="1"/>
            <p:nvPr/>
          </p:nvSpPr>
          <p:spPr>
            <a:xfrm>
              <a:off x="12646096" y="8212946"/>
              <a:ext cx="462776" cy="269241"/>
            </a:xfrm>
            <a:prstGeom prst="rect">
              <a:avLst/>
            </a:prstGeom>
            <a:noFill/>
          </p:spPr>
          <p:txBody>
            <a:bodyPr wrap="square" rtlCol="0">
              <a:spAutoFit/>
            </a:bodyPr>
            <a:lstStyle/>
            <a:p>
              <a:pPr algn="ctr"/>
              <a:r>
                <a:rPr lang="en-US" altLang="ja-JP" sz="1015" dirty="0"/>
                <a:t>A2</a:t>
              </a:r>
              <a:endParaRPr lang="ja-JP" altLang="en-US" sz="1015" dirty="0"/>
            </a:p>
          </p:txBody>
        </p:sp>
      </p:grpSp>
      <p:grpSp>
        <p:nvGrpSpPr>
          <p:cNvPr id="7" name="グループ化 6"/>
          <p:cNvGrpSpPr/>
          <p:nvPr/>
        </p:nvGrpSpPr>
        <p:grpSpPr>
          <a:xfrm>
            <a:off x="4677983" y="2053723"/>
            <a:ext cx="4268622" cy="1857984"/>
            <a:chOff x="4793155" y="1939117"/>
            <a:chExt cx="5003421" cy="2177816"/>
          </a:xfrm>
        </p:grpSpPr>
        <p:grpSp>
          <p:nvGrpSpPr>
            <p:cNvPr id="75" name="グループ化 74"/>
            <p:cNvGrpSpPr/>
            <p:nvPr/>
          </p:nvGrpSpPr>
          <p:grpSpPr>
            <a:xfrm>
              <a:off x="4793155" y="1939117"/>
              <a:ext cx="5003421" cy="2177816"/>
              <a:chOff x="4608674" y="1042425"/>
              <a:chExt cx="5003421" cy="2177816"/>
            </a:xfrm>
          </p:grpSpPr>
          <p:grpSp>
            <p:nvGrpSpPr>
              <p:cNvPr id="76" name="グループ化 75"/>
              <p:cNvGrpSpPr/>
              <p:nvPr/>
            </p:nvGrpSpPr>
            <p:grpSpPr>
              <a:xfrm>
                <a:off x="4608674" y="1042425"/>
                <a:ext cx="5003421" cy="2177816"/>
                <a:chOff x="4608674" y="1042425"/>
                <a:chExt cx="5003421" cy="2177816"/>
              </a:xfrm>
            </p:grpSpPr>
            <p:pic>
              <p:nvPicPr>
                <p:cNvPr id="79" name="図 78"/>
                <p:cNvPicPr>
                  <a:picLocks noChangeAspect="1"/>
                </p:cNvPicPr>
                <p:nvPr/>
              </p:nvPicPr>
              <p:blipFill rotWithShape="1">
                <a:blip r:embed="rId4"/>
                <a:srcRect l="3001" t="7291" r="3437" b="2087"/>
                <a:stretch/>
              </p:blipFill>
              <p:spPr>
                <a:xfrm>
                  <a:off x="4608674" y="1042425"/>
                  <a:ext cx="5003421" cy="2169491"/>
                </a:xfrm>
                <a:prstGeom prst="rect">
                  <a:avLst/>
                </a:prstGeom>
              </p:spPr>
            </p:pic>
            <p:sp>
              <p:nvSpPr>
                <p:cNvPr id="80" name="正方形/長方形 79"/>
                <p:cNvSpPr/>
                <p:nvPr/>
              </p:nvSpPr>
              <p:spPr>
                <a:xfrm>
                  <a:off x="6577697" y="2915745"/>
                  <a:ext cx="1043940" cy="30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77" name="フリーフォーム 76"/>
              <p:cNvSpPr/>
              <p:nvPr/>
            </p:nvSpPr>
            <p:spPr>
              <a:xfrm>
                <a:off x="4681538" y="2031206"/>
                <a:ext cx="2883693" cy="145257"/>
              </a:xfrm>
              <a:custGeom>
                <a:avLst/>
                <a:gdLst>
                  <a:gd name="connsiteX0" fmla="*/ 0 w 2883693"/>
                  <a:gd name="connsiteY0" fmla="*/ 7144 h 145257"/>
                  <a:gd name="connsiteX1" fmla="*/ 0 w 2883693"/>
                  <a:gd name="connsiteY1" fmla="*/ 121444 h 145257"/>
                  <a:gd name="connsiteX2" fmla="*/ 2883693 w 2883693"/>
                  <a:gd name="connsiteY2" fmla="*/ 145257 h 145257"/>
                  <a:gd name="connsiteX3" fmla="*/ 2883693 w 2883693"/>
                  <a:gd name="connsiteY3" fmla="*/ 90488 h 145257"/>
                  <a:gd name="connsiteX4" fmla="*/ 2876550 w 2883693"/>
                  <a:gd name="connsiteY4" fmla="*/ 83344 h 145257"/>
                  <a:gd name="connsiteX5" fmla="*/ 2871787 w 2883693"/>
                  <a:gd name="connsiteY5" fmla="*/ 50007 h 145257"/>
                  <a:gd name="connsiteX6" fmla="*/ 2871787 w 2883693"/>
                  <a:gd name="connsiteY6" fmla="*/ 0 h 145257"/>
                  <a:gd name="connsiteX7" fmla="*/ 1228725 w 2883693"/>
                  <a:gd name="connsiteY7" fmla="*/ 0 h 145257"/>
                  <a:gd name="connsiteX8" fmla="*/ 0 w 2883693"/>
                  <a:gd name="connsiteY8" fmla="*/ 7144 h 14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3693" h="145257">
                    <a:moveTo>
                      <a:pt x="0" y="7144"/>
                    </a:moveTo>
                    <a:lnTo>
                      <a:pt x="0" y="121444"/>
                    </a:lnTo>
                    <a:lnTo>
                      <a:pt x="2883693" y="145257"/>
                    </a:lnTo>
                    <a:lnTo>
                      <a:pt x="2883693" y="90488"/>
                    </a:lnTo>
                    <a:lnTo>
                      <a:pt x="2876550" y="83344"/>
                    </a:lnTo>
                    <a:lnTo>
                      <a:pt x="2871787" y="50007"/>
                    </a:lnTo>
                    <a:lnTo>
                      <a:pt x="2871787" y="0"/>
                    </a:lnTo>
                    <a:lnTo>
                      <a:pt x="1228725" y="0"/>
                    </a:lnTo>
                    <a:lnTo>
                      <a:pt x="0" y="7144"/>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8" name="テキスト ボックス 77"/>
              <p:cNvSpPr txBox="1"/>
              <p:nvPr/>
            </p:nvSpPr>
            <p:spPr>
              <a:xfrm>
                <a:off x="5663208" y="2176463"/>
                <a:ext cx="920351" cy="441176"/>
              </a:xfrm>
              <a:prstGeom prst="rect">
                <a:avLst/>
              </a:prstGeom>
              <a:noFill/>
            </p:spPr>
            <p:txBody>
              <a:bodyPr wrap="square" rtlCol="0">
                <a:spAutoFit/>
              </a:bodyPr>
              <a:lstStyle/>
              <a:p>
                <a:pPr algn="ctr"/>
                <a:r>
                  <a:rPr lang="ja-JP" altLang="en-US" sz="923" dirty="0">
                    <a:solidFill>
                      <a:srgbClr val="FF0000"/>
                    </a:solidFill>
                  </a:rPr>
                  <a:t>軽量盛土</a:t>
                </a:r>
                <a:endParaRPr lang="en-US" altLang="ja-JP" sz="923" dirty="0">
                  <a:solidFill>
                    <a:srgbClr val="FF0000"/>
                  </a:solidFill>
                </a:endParaRPr>
              </a:p>
              <a:p>
                <a:pPr algn="ctr"/>
                <a:r>
                  <a:rPr lang="ja-JP" altLang="en-US" sz="923" dirty="0">
                    <a:solidFill>
                      <a:srgbClr val="FF0000"/>
                    </a:solidFill>
                  </a:rPr>
                  <a:t>埋立</a:t>
                </a:r>
              </a:p>
            </p:txBody>
          </p:sp>
        </p:grpSp>
        <p:sp>
          <p:nvSpPr>
            <p:cNvPr id="36" name="テキスト ボックス 35"/>
            <p:cNvSpPr txBox="1"/>
            <p:nvPr/>
          </p:nvSpPr>
          <p:spPr>
            <a:xfrm>
              <a:off x="9528610" y="3291050"/>
              <a:ext cx="267966" cy="183085"/>
            </a:xfrm>
            <a:prstGeom prst="rect">
              <a:avLst/>
            </a:prstGeom>
            <a:solidFill>
              <a:schemeClr val="bg1">
                <a:alpha val="60000"/>
              </a:schemeClr>
            </a:solidFill>
          </p:spPr>
          <p:txBody>
            <a:bodyPr wrap="square" lIns="0" tIns="0" rIns="0" bIns="0" rtlCol="0">
              <a:spAutoFit/>
            </a:bodyPr>
            <a:lstStyle/>
            <a:p>
              <a:pPr algn="ctr"/>
              <a:r>
                <a:rPr lang="en-US" altLang="ja-JP" sz="1015" dirty="0"/>
                <a:t>A2</a:t>
              </a:r>
              <a:endParaRPr lang="ja-JP" altLang="en-US" sz="1015" dirty="0"/>
            </a:p>
          </p:txBody>
        </p:sp>
        <p:sp>
          <p:nvSpPr>
            <p:cNvPr id="37" name="テキスト ボックス 36"/>
            <p:cNvSpPr txBox="1"/>
            <p:nvPr/>
          </p:nvSpPr>
          <p:spPr>
            <a:xfrm>
              <a:off x="6663752" y="3291050"/>
              <a:ext cx="267966" cy="183085"/>
            </a:xfrm>
            <a:prstGeom prst="rect">
              <a:avLst/>
            </a:prstGeom>
            <a:solidFill>
              <a:schemeClr val="bg1">
                <a:alpha val="60000"/>
              </a:schemeClr>
            </a:solidFill>
          </p:spPr>
          <p:txBody>
            <a:bodyPr wrap="square" lIns="0" tIns="0" rIns="0" bIns="0" rtlCol="0">
              <a:spAutoFit/>
            </a:bodyPr>
            <a:lstStyle/>
            <a:p>
              <a:pPr algn="ctr"/>
              <a:r>
                <a:rPr lang="en-US" altLang="ja-JP" sz="1015" dirty="0"/>
                <a:t>P2</a:t>
              </a:r>
              <a:endParaRPr lang="ja-JP" altLang="en-US" sz="1015" dirty="0"/>
            </a:p>
          </p:txBody>
        </p:sp>
        <p:sp>
          <p:nvSpPr>
            <p:cNvPr id="38" name="テキスト ボックス 37"/>
            <p:cNvSpPr txBox="1"/>
            <p:nvPr/>
          </p:nvSpPr>
          <p:spPr>
            <a:xfrm>
              <a:off x="5713707" y="3291050"/>
              <a:ext cx="267966" cy="183085"/>
            </a:xfrm>
            <a:prstGeom prst="rect">
              <a:avLst/>
            </a:prstGeom>
            <a:solidFill>
              <a:schemeClr val="bg1">
                <a:alpha val="60000"/>
              </a:schemeClr>
            </a:solidFill>
          </p:spPr>
          <p:txBody>
            <a:bodyPr wrap="square" lIns="0" tIns="0" rIns="0" bIns="0" rtlCol="0">
              <a:spAutoFit/>
            </a:bodyPr>
            <a:lstStyle/>
            <a:p>
              <a:pPr algn="ctr"/>
              <a:r>
                <a:rPr lang="en-US" altLang="ja-JP" sz="1015" dirty="0"/>
                <a:t>P1</a:t>
              </a:r>
              <a:endParaRPr lang="ja-JP" altLang="en-US" sz="1015" dirty="0"/>
            </a:p>
          </p:txBody>
        </p:sp>
        <p:sp>
          <p:nvSpPr>
            <p:cNvPr id="39" name="テキスト ボックス 38"/>
            <p:cNvSpPr txBox="1"/>
            <p:nvPr/>
          </p:nvSpPr>
          <p:spPr>
            <a:xfrm>
              <a:off x="4793155" y="3247389"/>
              <a:ext cx="267966" cy="183085"/>
            </a:xfrm>
            <a:prstGeom prst="rect">
              <a:avLst/>
            </a:prstGeom>
            <a:solidFill>
              <a:schemeClr val="bg1">
                <a:alpha val="60000"/>
              </a:schemeClr>
            </a:solidFill>
          </p:spPr>
          <p:txBody>
            <a:bodyPr wrap="square" lIns="0" tIns="0" rIns="0" bIns="0" rtlCol="0">
              <a:spAutoFit/>
            </a:bodyPr>
            <a:lstStyle/>
            <a:p>
              <a:pPr algn="ctr"/>
              <a:r>
                <a:rPr lang="en-US" altLang="ja-JP" sz="1015" dirty="0"/>
                <a:t>A1</a:t>
              </a:r>
              <a:endParaRPr lang="ja-JP" altLang="en-US" sz="1015" dirty="0"/>
            </a:p>
          </p:txBody>
        </p:sp>
        <p:sp>
          <p:nvSpPr>
            <p:cNvPr id="84" name="テキスト ボックス 83"/>
            <p:cNvSpPr txBox="1"/>
            <p:nvPr/>
          </p:nvSpPr>
          <p:spPr>
            <a:xfrm>
              <a:off x="7661319" y="3291050"/>
              <a:ext cx="267966" cy="183085"/>
            </a:xfrm>
            <a:prstGeom prst="rect">
              <a:avLst/>
            </a:prstGeom>
            <a:solidFill>
              <a:schemeClr val="bg1">
                <a:alpha val="60000"/>
              </a:schemeClr>
            </a:solidFill>
          </p:spPr>
          <p:txBody>
            <a:bodyPr wrap="square" lIns="0" tIns="0" rIns="0" bIns="0" rtlCol="0">
              <a:spAutoFit/>
            </a:bodyPr>
            <a:lstStyle/>
            <a:p>
              <a:pPr algn="ctr"/>
              <a:r>
                <a:rPr lang="en-US" altLang="ja-JP" sz="1015"/>
                <a:t>P</a:t>
              </a:r>
              <a:r>
                <a:rPr lang="en-US" altLang="ja-JP" sz="1015" dirty="0"/>
                <a:t>3</a:t>
              </a:r>
              <a:endParaRPr lang="ja-JP" altLang="en-US" sz="1015" dirty="0"/>
            </a:p>
          </p:txBody>
        </p:sp>
        <p:sp>
          <p:nvSpPr>
            <p:cNvPr id="85" name="テキスト ボックス 84"/>
            <p:cNvSpPr txBox="1"/>
            <p:nvPr/>
          </p:nvSpPr>
          <p:spPr>
            <a:xfrm>
              <a:off x="8622918" y="3291050"/>
              <a:ext cx="267966" cy="183085"/>
            </a:xfrm>
            <a:prstGeom prst="rect">
              <a:avLst/>
            </a:prstGeom>
            <a:solidFill>
              <a:schemeClr val="bg1">
                <a:alpha val="60000"/>
              </a:schemeClr>
            </a:solidFill>
          </p:spPr>
          <p:txBody>
            <a:bodyPr wrap="square" lIns="0" tIns="0" rIns="0" bIns="0" rtlCol="0">
              <a:spAutoFit/>
            </a:bodyPr>
            <a:lstStyle/>
            <a:p>
              <a:pPr algn="ctr"/>
              <a:r>
                <a:rPr lang="en-US" altLang="ja-JP" sz="1015" dirty="0"/>
                <a:t>P4</a:t>
              </a:r>
              <a:endParaRPr lang="ja-JP" altLang="en-US" sz="1015" dirty="0"/>
            </a:p>
          </p:txBody>
        </p:sp>
      </p:grpSp>
      <p:sp>
        <p:nvSpPr>
          <p:cNvPr id="61" name="テキスト ボックス 60"/>
          <p:cNvSpPr txBox="1"/>
          <p:nvPr/>
        </p:nvSpPr>
        <p:spPr>
          <a:xfrm>
            <a:off x="4389857" y="3568774"/>
            <a:ext cx="1262852" cy="319639"/>
          </a:xfrm>
          <a:prstGeom prst="rect">
            <a:avLst/>
          </a:prstGeom>
          <a:noFill/>
        </p:spPr>
        <p:txBody>
          <a:bodyPr wrap="square" rtlCol="0">
            <a:spAutoFit/>
          </a:bodyPr>
          <a:lstStyle/>
          <a:p>
            <a:r>
              <a:rPr lang="ja-JP" altLang="en-US" sz="1477" dirty="0"/>
              <a:t>■平面図</a:t>
            </a: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56</a:t>
            </a:fld>
            <a:endParaRPr kumimoji="1" lang="ja-JP" altLang="en-US"/>
          </a:p>
        </p:txBody>
      </p:sp>
      <p:sp>
        <p:nvSpPr>
          <p:cNvPr id="42"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4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43"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a:latin typeface="HGSｺﾞｼｯｸM" panose="020B0600000000000000" pitchFamily="50" charset="-128"/>
                <a:ea typeface="HGSｺﾞｼｯｸM" panose="020B0600000000000000" pitchFamily="50" charset="-128"/>
              </a:rPr>
              <a:t>　　１）選定</a:t>
            </a:r>
            <a:r>
              <a:rPr lang="en-US" altLang="ja-JP" sz="2585" dirty="0">
                <a:latin typeface="HGSｺﾞｼｯｸM" panose="020B0600000000000000" pitchFamily="50" charset="-128"/>
                <a:ea typeface="HGSｺﾞｼｯｸM" panose="020B0600000000000000" pitchFamily="50" charset="-128"/>
              </a:rPr>
              <a:t>5</a:t>
            </a:r>
            <a:r>
              <a:rPr lang="ja-JP" altLang="en-US" sz="2585" dirty="0">
                <a:latin typeface="HGSｺﾞｼｯｸM" panose="020B0600000000000000" pitchFamily="50" charset="-128"/>
                <a:ea typeface="HGSｺﾞｼｯｸM" panose="020B0600000000000000" pitchFamily="50" charset="-128"/>
              </a:rPr>
              <a:t>橋の概要　</a:t>
            </a:r>
            <a:r>
              <a:rPr lang="en-US" altLang="ja-JP" sz="2585" dirty="0" smtClean="0">
                <a:latin typeface="HGSｺﾞｼｯｸM" panose="020B0600000000000000" pitchFamily="50" charset="-128"/>
                <a:ea typeface="HGSｺﾞｼｯｸM" panose="020B0600000000000000" pitchFamily="50" charset="-128"/>
              </a:rPr>
              <a:t>(3/5</a:t>
            </a:r>
            <a:r>
              <a:rPr lang="en-US" altLang="ja-JP" sz="2585" dirty="0">
                <a:latin typeface="HGSｺﾞｼｯｸM" panose="020B0600000000000000" pitchFamily="50" charset="-128"/>
                <a:ea typeface="HGSｺﾞｼｯｸM" panose="020B0600000000000000" pitchFamily="50" charset="-128"/>
              </a:rPr>
              <a:t>)</a:t>
            </a:r>
          </a:p>
        </p:txBody>
      </p:sp>
    </p:spTree>
    <p:extLst>
      <p:ext uri="{BB962C8B-B14F-4D97-AF65-F5344CB8AC3E}">
        <p14:creationId xmlns:p14="http://schemas.microsoft.com/office/powerpoint/2010/main" val="33856769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3670" t="47162" r="12578" b="15575"/>
          <a:stretch/>
        </p:blipFill>
        <p:spPr>
          <a:xfrm>
            <a:off x="6757021" y="4666207"/>
            <a:ext cx="2135583" cy="1077787"/>
          </a:xfrm>
          <a:prstGeom prst="rect">
            <a:avLst/>
          </a:prstGeom>
        </p:spPr>
      </p:pic>
      <p:pic>
        <p:nvPicPr>
          <p:cNvPr id="48" name="図 47"/>
          <p:cNvPicPr>
            <a:picLocks noChangeAspect="1"/>
          </p:cNvPicPr>
          <p:nvPr/>
        </p:nvPicPr>
        <p:blipFill rotWithShape="1">
          <a:blip r:embed="rId3"/>
          <a:srcRect l="2243" t="6283" r="9897" b="60040"/>
          <a:stretch/>
        </p:blipFill>
        <p:spPr>
          <a:xfrm>
            <a:off x="4468273" y="4663645"/>
            <a:ext cx="2240348" cy="974040"/>
          </a:xfrm>
          <a:prstGeom prst="rect">
            <a:avLst/>
          </a:prstGeom>
        </p:spPr>
      </p:pic>
      <p:graphicFrame>
        <p:nvGraphicFramePr>
          <p:cNvPr id="67" name="表 66"/>
          <p:cNvGraphicFramePr>
            <a:graphicFrameLocks noGrp="1"/>
          </p:cNvGraphicFramePr>
          <p:nvPr>
            <p:extLst/>
          </p:nvPr>
        </p:nvGraphicFramePr>
        <p:xfrm>
          <a:off x="384480" y="2001054"/>
          <a:ext cx="3932608" cy="4234097"/>
        </p:xfrm>
        <a:graphic>
          <a:graphicData uri="http://schemas.openxmlformats.org/drawingml/2006/table">
            <a:tbl>
              <a:tblPr/>
              <a:tblGrid>
                <a:gridCol w="702234">
                  <a:extLst>
                    <a:ext uri="{9D8B030D-6E8A-4147-A177-3AD203B41FA5}">
                      <a16:colId xmlns:a16="http://schemas.microsoft.com/office/drawing/2014/main" xmlns="" val="20000"/>
                    </a:ext>
                  </a:extLst>
                </a:gridCol>
                <a:gridCol w="840223">
                  <a:extLst>
                    <a:ext uri="{9D8B030D-6E8A-4147-A177-3AD203B41FA5}">
                      <a16:colId xmlns:a16="http://schemas.microsoft.com/office/drawing/2014/main" xmlns="" val="20001"/>
                    </a:ext>
                  </a:extLst>
                </a:gridCol>
                <a:gridCol w="2390151">
                  <a:extLst>
                    <a:ext uri="{9D8B030D-6E8A-4147-A177-3AD203B41FA5}">
                      <a16:colId xmlns:a16="http://schemas.microsoft.com/office/drawing/2014/main" xmlns="" val="20002"/>
                    </a:ext>
                  </a:extLst>
                </a:gridCol>
              </a:tblGrid>
              <a:tr h="155035">
                <a:tc grid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橋梁名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蔀屋跨道橋</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55035">
                <a:tc row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路線名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名称</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TW"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国道</a:t>
                      </a:r>
                      <a:r>
                        <a:rPr lang="en-US" altLang="zh-TW"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路線番号</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170</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号</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5035">
                <a:tc grid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道路規格</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第</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種第</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2</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級</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55035">
                <a:tc grid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架橋位置</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四条畷市蔀屋</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55035">
                <a:tc rowSpan="3">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構造形式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上部工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単純鈑桁橋</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,3</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連続床版箱</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桁</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下部工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RC</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張出式橋脚</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小判形断面</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baseline="0" dirty="0" err="1">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逆</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T</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式橋台</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基礎工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橋台：</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場所打ち</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杭</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橋脚：場所打ち杭</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155035">
                <a:tc rowSpan="5">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主要構造</a:t>
                      </a:r>
                      <a:endPar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寸法</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199.0</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支間長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2@26</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 + 30m + 35m +</a:t>
                      </a:r>
                      <a:r>
                        <a:rPr 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30m + 2@26m</a:t>
                      </a:r>
                      <a:endParaRPr 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全幅員</a:t>
                      </a: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14.5</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有効幅員</a:t>
                      </a: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 13.5 m</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262947">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車線構成</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 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車線</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(3.0m),</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中央分離帯</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1.0m,</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路肩</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0.25m</a:t>
                      </a:r>
                      <a:endParaRPr lang="en-US" altLang="ja-JP"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2"/>
                  </a:ext>
                </a:extLst>
              </a:tr>
              <a:tr h="155035">
                <a:tc rowSpan="10">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既設諸条件</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架設年次</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昭和</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49</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年</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設計荷重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TL-20(S31)</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適用基準</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昭和</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39</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年道示</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5"/>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広域緊急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広域</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緊急交通路</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その他</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6"/>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交通量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43,410</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台</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/24h</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7"/>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zh-TW" altLang="en-US" sz="1000" b="0" i="0" u="none" strike="noStrike">
                          <a:solidFill>
                            <a:srgbClr val="000000"/>
                          </a:solidFill>
                          <a:effectLst/>
                          <a:latin typeface="ＭＳ ゴシック" panose="020B0609070205080204" pitchFamily="49" charset="-128"/>
                          <a:ea typeface="ＭＳ ゴシック" panose="020B0609070205080204" pitchFamily="49" charset="-128"/>
                        </a:rPr>
                        <a:t>大型車交通量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 9,832</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台</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/24</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h</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8"/>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添架物</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不明</a:t>
                      </a:r>
                      <a:endPar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9"/>
                  </a:ext>
                </a:extLst>
              </a:tr>
              <a:tr h="450457">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交差物／管理者</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一級河川</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清滝</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川／大阪府</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枚方土木事務所</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p>
                      <a:pPr algn="l" fontAlgn="ctr"/>
                      <a:r>
                        <a:rPr lang="en-US" altLang="zh-TW"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国道</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163</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号／国交省</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近畿地方整備局大阪国道事務所</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a:t>
                      </a:r>
                      <a:endPar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0"/>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US" sz="1000" b="0" i="0" u="none" strike="noStrike">
                          <a:solidFill>
                            <a:srgbClr val="000000"/>
                          </a:solidFill>
                          <a:effectLst/>
                          <a:latin typeface="ＭＳ ゴシック" panose="020B0609070205080204" pitchFamily="49" charset="-128"/>
                          <a:ea typeface="ＭＳ ゴシック" panose="020B0609070205080204" pitchFamily="49" charset="-128"/>
                        </a:rPr>
                        <a:t>25ｔ</a:t>
                      </a: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指定道路</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25t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指定道路</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1"/>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周辺環境</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交通量多い、都市部、学校</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2"/>
                  </a:ext>
                </a:extLst>
              </a:tr>
            </a:tbl>
          </a:graphicData>
        </a:graphic>
      </p:graphicFrame>
      <p:sp>
        <p:nvSpPr>
          <p:cNvPr id="81" name="正方形/長方形 80"/>
          <p:cNvSpPr/>
          <p:nvPr/>
        </p:nvSpPr>
        <p:spPr>
          <a:xfrm>
            <a:off x="450927" y="1468439"/>
            <a:ext cx="1370888" cy="376385"/>
          </a:xfrm>
          <a:prstGeom prst="rect">
            <a:avLst/>
          </a:prstGeom>
        </p:spPr>
        <p:txBody>
          <a:bodyPr wrap="none">
            <a:spAutoFit/>
          </a:bodyPr>
          <a:lstStyle/>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蔀屋跨道橋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9" name="テキスト ボックス 58"/>
          <p:cNvSpPr txBox="1"/>
          <p:nvPr/>
        </p:nvSpPr>
        <p:spPr>
          <a:xfrm>
            <a:off x="427412" y="1730233"/>
            <a:ext cx="1310500" cy="319639"/>
          </a:xfrm>
          <a:prstGeom prst="rect">
            <a:avLst/>
          </a:prstGeom>
          <a:noFill/>
        </p:spPr>
        <p:txBody>
          <a:bodyPr wrap="square" rtlCol="0">
            <a:spAutoFit/>
          </a:bodyPr>
          <a:lstStyle/>
          <a:p>
            <a:r>
              <a:rPr lang="ja-JP" altLang="en-US" sz="1477" dirty="0"/>
              <a:t>■橋梁諸元</a:t>
            </a:r>
          </a:p>
        </p:txBody>
      </p:sp>
      <p:sp>
        <p:nvSpPr>
          <p:cNvPr id="60" name="テキスト ボックス 59"/>
          <p:cNvSpPr txBox="1"/>
          <p:nvPr/>
        </p:nvSpPr>
        <p:spPr>
          <a:xfrm>
            <a:off x="4383659" y="1735574"/>
            <a:ext cx="1845391" cy="319639"/>
          </a:xfrm>
          <a:prstGeom prst="rect">
            <a:avLst/>
          </a:prstGeom>
          <a:noFill/>
        </p:spPr>
        <p:txBody>
          <a:bodyPr wrap="square" rtlCol="0">
            <a:spAutoFit/>
          </a:bodyPr>
          <a:lstStyle/>
          <a:p>
            <a:r>
              <a:rPr lang="ja-JP" altLang="en-US" sz="1477" dirty="0"/>
              <a:t>■側面図・平面図</a:t>
            </a:r>
          </a:p>
        </p:txBody>
      </p:sp>
      <p:sp>
        <p:nvSpPr>
          <p:cNvPr id="46" name="テキスト ボックス 45"/>
          <p:cNvSpPr txBox="1"/>
          <p:nvPr/>
        </p:nvSpPr>
        <p:spPr>
          <a:xfrm>
            <a:off x="4383659" y="4134238"/>
            <a:ext cx="1262852" cy="319639"/>
          </a:xfrm>
          <a:prstGeom prst="rect">
            <a:avLst/>
          </a:prstGeom>
          <a:noFill/>
        </p:spPr>
        <p:txBody>
          <a:bodyPr wrap="square" rtlCol="0">
            <a:spAutoFit/>
          </a:bodyPr>
          <a:lstStyle/>
          <a:p>
            <a:r>
              <a:rPr lang="ja-JP" altLang="en-US" sz="1477" dirty="0"/>
              <a:t>■断面図</a:t>
            </a:r>
          </a:p>
        </p:txBody>
      </p:sp>
      <p:sp>
        <p:nvSpPr>
          <p:cNvPr id="84" name="テキスト ボックス 83"/>
          <p:cNvSpPr txBox="1"/>
          <p:nvPr/>
        </p:nvSpPr>
        <p:spPr>
          <a:xfrm>
            <a:off x="4518900" y="4407954"/>
            <a:ext cx="1748641" cy="262829"/>
          </a:xfrm>
          <a:prstGeom prst="rect">
            <a:avLst/>
          </a:prstGeom>
          <a:noFill/>
        </p:spPr>
        <p:txBody>
          <a:bodyPr wrap="square" rtlCol="0">
            <a:spAutoFit/>
          </a:bodyPr>
          <a:lstStyle/>
          <a:p>
            <a:r>
              <a:rPr lang="ja-JP" altLang="en-US" sz="1108" dirty="0"/>
              <a:t>鋼板桁</a:t>
            </a:r>
            <a:r>
              <a:rPr lang="en-US" altLang="ja-JP" sz="1108" dirty="0"/>
              <a:t>(A1</a:t>
            </a:r>
            <a:r>
              <a:rPr lang="ja-JP" altLang="en-US" sz="1108" dirty="0"/>
              <a:t>～</a:t>
            </a:r>
            <a:r>
              <a:rPr lang="en-US" altLang="ja-JP" sz="1108" dirty="0"/>
              <a:t>P2,P5</a:t>
            </a:r>
            <a:r>
              <a:rPr lang="ja-JP" altLang="en-US" sz="1108" dirty="0"/>
              <a:t>～</a:t>
            </a:r>
            <a:r>
              <a:rPr lang="en-US" altLang="ja-JP" sz="1108" dirty="0"/>
              <a:t>A2)</a:t>
            </a:r>
            <a:endParaRPr lang="ja-JP" altLang="en-US" sz="1108" dirty="0"/>
          </a:p>
        </p:txBody>
      </p:sp>
      <p:sp>
        <p:nvSpPr>
          <p:cNvPr id="87" name="テキスト ボックス 86"/>
          <p:cNvSpPr txBox="1"/>
          <p:nvPr/>
        </p:nvSpPr>
        <p:spPr>
          <a:xfrm>
            <a:off x="6811731" y="4407954"/>
            <a:ext cx="2026163" cy="262829"/>
          </a:xfrm>
          <a:prstGeom prst="rect">
            <a:avLst/>
          </a:prstGeom>
          <a:noFill/>
        </p:spPr>
        <p:txBody>
          <a:bodyPr wrap="square" rtlCol="0">
            <a:spAutoFit/>
          </a:bodyPr>
          <a:lstStyle/>
          <a:p>
            <a:r>
              <a:rPr lang="ja-JP" altLang="en-US" sz="1108" dirty="0"/>
              <a:t>鋼床版箱桁</a:t>
            </a:r>
            <a:r>
              <a:rPr lang="en-US" altLang="ja-JP" sz="1108" dirty="0"/>
              <a:t>(P2</a:t>
            </a:r>
            <a:r>
              <a:rPr lang="ja-JP" altLang="en-US" sz="1108" dirty="0"/>
              <a:t>～</a:t>
            </a:r>
            <a:r>
              <a:rPr lang="en-US" altLang="ja-JP" sz="1108" dirty="0"/>
              <a:t>P5,</a:t>
            </a:r>
            <a:r>
              <a:rPr lang="ja-JP" altLang="en-US" sz="1108" dirty="0"/>
              <a:t>跨線部</a:t>
            </a:r>
            <a:r>
              <a:rPr lang="en-US" altLang="ja-JP" sz="1108" dirty="0"/>
              <a:t>)</a:t>
            </a:r>
            <a:endParaRPr lang="ja-JP" altLang="en-US" sz="1108" dirty="0"/>
          </a:p>
        </p:txBody>
      </p:sp>
      <p:grpSp>
        <p:nvGrpSpPr>
          <p:cNvPr id="8" name="グループ化 7"/>
          <p:cNvGrpSpPr/>
          <p:nvPr/>
        </p:nvGrpSpPr>
        <p:grpSpPr>
          <a:xfrm>
            <a:off x="4414156" y="2130959"/>
            <a:ext cx="4611262" cy="1680812"/>
            <a:chOff x="4782002" y="1684468"/>
            <a:chExt cx="4995534" cy="1820880"/>
          </a:xfrm>
        </p:grpSpPr>
        <p:pic>
          <p:nvPicPr>
            <p:cNvPr id="76" name="図 75"/>
            <p:cNvPicPr>
              <a:picLocks noChangeAspect="1"/>
            </p:cNvPicPr>
            <p:nvPr/>
          </p:nvPicPr>
          <p:blipFill rotWithShape="1">
            <a:blip r:embed="rId4"/>
            <a:srcRect l="1314" t="9328" r="3909" b="24419"/>
            <a:stretch/>
          </p:blipFill>
          <p:spPr>
            <a:xfrm>
              <a:off x="4791203" y="2708020"/>
              <a:ext cx="4986333" cy="797328"/>
            </a:xfrm>
            <a:prstGeom prst="rect">
              <a:avLst/>
            </a:prstGeom>
          </p:spPr>
        </p:pic>
        <p:pic>
          <p:nvPicPr>
            <p:cNvPr id="75" name="図 74"/>
            <p:cNvPicPr>
              <a:picLocks noChangeAspect="1"/>
            </p:cNvPicPr>
            <p:nvPr/>
          </p:nvPicPr>
          <p:blipFill rotWithShape="1">
            <a:blip r:embed="rId5"/>
            <a:srcRect t="7204" r="4436" b="11132"/>
            <a:stretch/>
          </p:blipFill>
          <p:spPr>
            <a:xfrm>
              <a:off x="4782002" y="1948647"/>
              <a:ext cx="4946146" cy="756855"/>
            </a:xfrm>
            <a:prstGeom prst="rect">
              <a:avLst/>
            </a:prstGeom>
          </p:spPr>
        </p:pic>
        <p:sp>
          <p:nvSpPr>
            <p:cNvPr id="36" name="テキスト ボックス 35"/>
            <p:cNvSpPr txBox="1"/>
            <p:nvPr/>
          </p:nvSpPr>
          <p:spPr>
            <a:xfrm>
              <a:off x="4904349" y="2174659"/>
              <a:ext cx="190478" cy="169213"/>
            </a:xfrm>
            <a:prstGeom prst="rect">
              <a:avLst/>
            </a:prstGeom>
            <a:solidFill>
              <a:schemeClr val="bg1">
                <a:alpha val="60000"/>
              </a:schemeClr>
            </a:solidFill>
          </p:spPr>
          <p:txBody>
            <a:bodyPr wrap="square" lIns="0" tIns="0" rIns="0" bIns="0" rtlCol="0">
              <a:spAutoFit/>
            </a:bodyPr>
            <a:lstStyle/>
            <a:p>
              <a:pPr algn="ctr"/>
              <a:r>
                <a:rPr lang="en-US" altLang="ja-JP" sz="1015" dirty="0"/>
                <a:t>A1</a:t>
              </a:r>
              <a:endParaRPr lang="ja-JP" altLang="en-US" sz="1015" dirty="0"/>
            </a:p>
          </p:txBody>
        </p:sp>
        <p:sp>
          <p:nvSpPr>
            <p:cNvPr id="37" name="テキスト ボックス 36"/>
            <p:cNvSpPr txBox="1"/>
            <p:nvPr/>
          </p:nvSpPr>
          <p:spPr>
            <a:xfrm>
              <a:off x="6096151" y="2101259"/>
              <a:ext cx="193566" cy="169213"/>
            </a:xfrm>
            <a:prstGeom prst="rect">
              <a:avLst/>
            </a:prstGeom>
            <a:solidFill>
              <a:schemeClr val="bg1">
                <a:alpha val="60000"/>
              </a:schemeClr>
            </a:solidFill>
          </p:spPr>
          <p:txBody>
            <a:bodyPr wrap="square" lIns="0" tIns="0" rIns="0" bIns="0" rtlCol="0">
              <a:spAutoFit/>
            </a:bodyPr>
            <a:lstStyle/>
            <a:p>
              <a:pPr algn="ctr"/>
              <a:r>
                <a:rPr lang="en-US" altLang="ja-JP" sz="1015" dirty="0"/>
                <a:t>P2</a:t>
              </a:r>
              <a:endParaRPr lang="ja-JP" altLang="en-US" sz="1015" dirty="0"/>
            </a:p>
          </p:txBody>
        </p:sp>
        <p:sp>
          <p:nvSpPr>
            <p:cNvPr id="38" name="テキスト ボックス 37"/>
            <p:cNvSpPr txBox="1"/>
            <p:nvPr/>
          </p:nvSpPr>
          <p:spPr>
            <a:xfrm>
              <a:off x="7581860" y="2095793"/>
              <a:ext cx="160456" cy="169213"/>
            </a:xfrm>
            <a:prstGeom prst="rect">
              <a:avLst/>
            </a:prstGeom>
            <a:solidFill>
              <a:schemeClr val="bg1">
                <a:alpha val="60000"/>
              </a:schemeClr>
            </a:solidFill>
          </p:spPr>
          <p:txBody>
            <a:bodyPr wrap="square" lIns="0" tIns="0" rIns="0" bIns="0" rtlCol="0">
              <a:spAutoFit/>
            </a:bodyPr>
            <a:lstStyle/>
            <a:p>
              <a:pPr algn="ctr"/>
              <a:r>
                <a:rPr lang="en-US" altLang="ja-JP" sz="1015" dirty="0"/>
                <a:t>P4</a:t>
              </a:r>
              <a:endParaRPr lang="ja-JP" altLang="en-US" sz="1015" dirty="0"/>
            </a:p>
          </p:txBody>
        </p:sp>
        <p:sp>
          <p:nvSpPr>
            <p:cNvPr id="39" name="テキスト ボックス 38"/>
            <p:cNvSpPr txBox="1"/>
            <p:nvPr/>
          </p:nvSpPr>
          <p:spPr>
            <a:xfrm>
              <a:off x="9397693" y="2167422"/>
              <a:ext cx="209146" cy="169213"/>
            </a:xfrm>
            <a:prstGeom prst="rect">
              <a:avLst/>
            </a:prstGeom>
            <a:solidFill>
              <a:schemeClr val="bg1">
                <a:alpha val="60000"/>
              </a:schemeClr>
            </a:solidFill>
          </p:spPr>
          <p:txBody>
            <a:bodyPr wrap="square" lIns="0" tIns="0" rIns="0" bIns="0" rtlCol="0">
              <a:spAutoFit/>
            </a:bodyPr>
            <a:lstStyle/>
            <a:p>
              <a:pPr algn="ctr"/>
              <a:r>
                <a:rPr lang="en-US" altLang="ja-JP" sz="1015" dirty="0"/>
                <a:t>A2</a:t>
              </a:r>
              <a:endParaRPr lang="ja-JP" altLang="en-US" sz="1015" dirty="0"/>
            </a:p>
          </p:txBody>
        </p:sp>
        <p:sp>
          <p:nvSpPr>
            <p:cNvPr id="49" name="テキスト ボックス 48"/>
            <p:cNvSpPr txBox="1"/>
            <p:nvPr/>
          </p:nvSpPr>
          <p:spPr>
            <a:xfrm>
              <a:off x="5516725" y="2135101"/>
              <a:ext cx="177551" cy="169213"/>
            </a:xfrm>
            <a:prstGeom prst="rect">
              <a:avLst/>
            </a:prstGeom>
            <a:solidFill>
              <a:schemeClr val="bg1">
                <a:alpha val="60000"/>
              </a:schemeClr>
            </a:solidFill>
          </p:spPr>
          <p:txBody>
            <a:bodyPr wrap="square" lIns="0" tIns="0" rIns="0" bIns="0" rtlCol="0">
              <a:spAutoFit/>
            </a:bodyPr>
            <a:lstStyle/>
            <a:p>
              <a:pPr algn="ctr"/>
              <a:r>
                <a:rPr lang="en-US" altLang="ja-JP" sz="1015" dirty="0"/>
                <a:t>P1</a:t>
              </a:r>
              <a:endParaRPr lang="ja-JP" altLang="en-US" sz="1015" dirty="0"/>
            </a:p>
          </p:txBody>
        </p:sp>
        <p:sp>
          <p:nvSpPr>
            <p:cNvPr id="50" name="テキスト ボックス 49"/>
            <p:cNvSpPr txBox="1"/>
            <p:nvPr/>
          </p:nvSpPr>
          <p:spPr>
            <a:xfrm>
              <a:off x="6748138" y="2085565"/>
              <a:ext cx="234709" cy="169213"/>
            </a:xfrm>
            <a:prstGeom prst="rect">
              <a:avLst/>
            </a:prstGeom>
            <a:solidFill>
              <a:schemeClr val="bg1">
                <a:alpha val="60000"/>
              </a:schemeClr>
            </a:solidFill>
          </p:spPr>
          <p:txBody>
            <a:bodyPr wrap="square" lIns="0" tIns="0" rIns="0" bIns="0" rtlCol="0">
              <a:spAutoFit/>
            </a:bodyPr>
            <a:lstStyle/>
            <a:p>
              <a:pPr algn="ctr"/>
              <a:r>
                <a:rPr lang="en-US" altLang="ja-JP" sz="1015" dirty="0"/>
                <a:t>P3</a:t>
              </a:r>
              <a:endParaRPr lang="ja-JP" altLang="en-US" sz="1015" dirty="0"/>
            </a:p>
          </p:txBody>
        </p:sp>
        <p:sp>
          <p:nvSpPr>
            <p:cNvPr id="51" name="テキスト ボックス 50"/>
            <p:cNvSpPr txBox="1"/>
            <p:nvPr/>
          </p:nvSpPr>
          <p:spPr>
            <a:xfrm>
              <a:off x="8259453" y="2101259"/>
              <a:ext cx="192088" cy="169213"/>
            </a:xfrm>
            <a:prstGeom prst="rect">
              <a:avLst/>
            </a:prstGeom>
            <a:solidFill>
              <a:schemeClr val="bg1">
                <a:alpha val="60000"/>
              </a:schemeClr>
            </a:solidFill>
          </p:spPr>
          <p:txBody>
            <a:bodyPr wrap="square" lIns="0" tIns="0" rIns="0" bIns="0" rtlCol="0">
              <a:spAutoFit/>
            </a:bodyPr>
            <a:lstStyle/>
            <a:p>
              <a:pPr algn="ctr"/>
              <a:r>
                <a:rPr lang="en-US" altLang="ja-JP" sz="1015" dirty="0"/>
                <a:t>P5</a:t>
              </a:r>
              <a:endParaRPr lang="ja-JP" altLang="en-US" sz="1015" dirty="0"/>
            </a:p>
          </p:txBody>
        </p:sp>
        <p:sp>
          <p:nvSpPr>
            <p:cNvPr id="52" name="テキスト ボックス 51"/>
            <p:cNvSpPr txBox="1"/>
            <p:nvPr/>
          </p:nvSpPr>
          <p:spPr>
            <a:xfrm>
              <a:off x="8872593" y="2130399"/>
              <a:ext cx="161671" cy="169213"/>
            </a:xfrm>
            <a:prstGeom prst="rect">
              <a:avLst/>
            </a:prstGeom>
            <a:solidFill>
              <a:schemeClr val="bg1">
                <a:alpha val="60000"/>
              </a:schemeClr>
            </a:solidFill>
          </p:spPr>
          <p:txBody>
            <a:bodyPr wrap="square" lIns="0" tIns="0" rIns="0" bIns="0" rtlCol="0">
              <a:spAutoFit/>
            </a:bodyPr>
            <a:lstStyle/>
            <a:p>
              <a:pPr algn="ctr"/>
              <a:r>
                <a:rPr lang="en-US" altLang="ja-JP" sz="1015" dirty="0"/>
                <a:t>P6</a:t>
              </a:r>
              <a:endParaRPr lang="ja-JP" altLang="en-US" sz="1015" dirty="0"/>
            </a:p>
          </p:txBody>
        </p:sp>
        <p:sp>
          <p:nvSpPr>
            <p:cNvPr id="53" name="テキスト ボックス 52"/>
            <p:cNvSpPr txBox="1"/>
            <p:nvPr/>
          </p:nvSpPr>
          <p:spPr>
            <a:xfrm>
              <a:off x="4919484" y="2818676"/>
              <a:ext cx="206382" cy="169213"/>
            </a:xfrm>
            <a:prstGeom prst="rect">
              <a:avLst/>
            </a:prstGeom>
            <a:solidFill>
              <a:schemeClr val="bg1">
                <a:alpha val="60000"/>
              </a:schemeClr>
            </a:solidFill>
          </p:spPr>
          <p:txBody>
            <a:bodyPr wrap="square" lIns="0" tIns="0" rIns="0" bIns="0" rtlCol="0">
              <a:spAutoFit/>
            </a:bodyPr>
            <a:lstStyle/>
            <a:p>
              <a:pPr algn="ctr"/>
              <a:r>
                <a:rPr lang="en-US" altLang="ja-JP" sz="1015" dirty="0"/>
                <a:t>A1</a:t>
              </a:r>
              <a:endParaRPr lang="ja-JP" altLang="en-US" sz="1015" dirty="0"/>
            </a:p>
          </p:txBody>
        </p:sp>
        <p:sp>
          <p:nvSpPr>
            <p:cNvPr id="54" name="テキスト ボックス 53"/>
            <p:cNvSpPr txBox="1"/>
            <p:nvPr/>
          </p:nvSpPr>
          <p:spPr>
            <a:xfrm>
              <a:off x="5516725" y="2828373"/>
              <a:ext cx="188344" cy="169213"/>
            </a:xfrm>
            <a:prstGeom prst="rect">
              <a:avLst/>
            </a:prstGeom>
            <a:solidFill>
              <a:schemeClr val="bg1">
                <a:alpha val="60000"/>
              </a:schemeClr>
            </a:solidFill>
          </p:spPr>
          <p:txBody>
            <a:bodyPr wrap="square" lIns="0" tIns="0" rIns="0" bIns="0" rtlCol="0">
              <a:spAutoFit/>
            </a:bodyPr>
            <a:lstStyle/>
            <a:p>
              <a:pPr algn="ctr"/>
              <a:r>
                <a:rPr lang="en-US" altLang="ja-JP" sz="1015" dirty="0"/>
                <a:t>P1</a:t>
              </a:r>
              <a:endParaRPr lang="ja-JP" altLang="en-US" sz="1015" dirty="0"/>
            </a:p>
          </p:txBody>
        </p:sp>
        <p:sp>
          <p:nvSpPr>
            <p:cNvPr id="58" name="テキスト ボックス 57"/>
            <p:cNvSpPr txBox="1"/>
            <p:nvPr/>
          </p:nvSpPr>
          <p:spPr>
            <a:xfrm>
              <a:off x="6111218" y="2833766"/>
              <a:ext cx="169733" cy="169213"/>
            </a:xfrm>
            <a:prstGeom prst="rect">
              <a:avLst/>
            </a:prstGeom>
            <a:solidFill>
              <a:schemeClr val="bg1">
                <a:alpha val="60000"/>
              </a:schemeClr>
            </a:solidFill>
          </p:spPr>
          <p:txBody>
            <a:bodyPr wrap="square" lIns="0" tIns="0" rIns="0" bIns="0" rtlCol="0">
              <a:spAutoFit/>
            </a:bodyPr>
            <a:lstStyle/>
            <a:p>
              <a:pPr algn="ctr"/>
              <a:r>
                <a:rPr lang="en-US" altLang="ja-JP" sz="1015" dirty="0"/>
                <a:t>P2</a:t>
              </a:r>
              <a:endParaRPr lang="ja-JP" altLang="en-US" sz="1015" dirty="0"/>
            </a:p>
          </p:txBody>
        </p:sp>
        <p:sp>
          <p:nvSpPr>
            <p:cNvPr id="62" name="テキスト ボックス 61"/>
            <p:cNvSpPr txBox="1"/>
            <p:nvPr/>
          </p:nvSpPr>
          <p:spPr>
            <a:xfrm>
              <a:off x="7600674" y="2829757"/>
              <a:ext cx="185302" cy="169213"/>
            </a:xfrm>
            <a:prstGeom prst="rect">
              <a:avLst/>
            </a:prstGeom>
            <a:solidFill>
              <a:schemeClr val="bg1">
                <a:alpha val="60000"/>
              </a:schemeClr>
            </a:solidFill>
          </p:spPr>
          <p:txBody>
            <a:bodyPr wrap="square" lIns="0" tIns="0" rIns="0" bIns="0" rtlCol="0">
              <a:spAutoFit/>
            </a:bodyPr>
            <a:lstStyle/>
            <a:p>
              <a:pPr algn="ctr"/>
              <a:r>
                <a:rPr lang="en-US" altLang="ja-JP" sz="1015" dirty="0"/>
                <a:t>P4</a:t>
              </a:r>
              <a:endParaRPr lang="ja-JP" altLang="en-US" sz="1015" dirty="0"/>
            </a:p>
          </p:txBody>
        </p:sp>
        <p:sp>
          <p:nvSpPr>
            <p:cNvPr id="63" name="テキスト ボックス 62"/>
            <p:cNvSpPr txBox="1"/>
            <p:nvPr/>
          </p:nvSpPr>
          <p:spPr>
            <a:xfrm>
              <a:off x="6809491" y="2827525"/>
              <a:ext cx="167226" cy="169213"/>
            </a:xfrm>
            <a:prstGeom prst="rect">
              <a:avLst/>
            </a:prstGeom>
            <a:solidFill>
              <a:schemeClr val="bg1">
                <a:alpha val="60000"/>
              </a:schemeClr>
            </a:solidFill>
          </p:spPr>
          <p:txBody>
            <a:bodyPr wrap="square" lIns="0" tIns="0" rIns="0" bIns="0" rtlCol="0">
              <a:spAutoFit/>
            </a:bodyPr>
            <a:lstStyle/>
            <a:p>
              <a:pPr algn="ctr"/>
              <a:r>
                <a:rPr lang="en-US" altLang="ja-JP" sz="1015" dirty="0"/>
                <a:t>P3</a:t>
              </a:r>
              <a:endParaRPr lang="ja-JP" altLang="en-US" sz="1015" dirty="0"/>
            </a:p>
          </p:txBody>
        </p:sp>
        <p:sp>
          <p:nvSpPr>
            <p:cNvPr id="64" name="テキスト ボックス 63"/>
            <p:cNvSpPr txBox="1"/>
            <p:nvPr/>
          </p:nvSpPr>
          <p:spPr>
            <a:xfrm>
              <a:off x="8281135" y="2834472"/>
              <a:ext cx="172039" cy="169213"/>
            </a:xfrm>
            <a:prstGeom prst="rect">
              <a:avLst/>
            </a:prstGeom>
            <a:solidFill>
              <a:schemeClr val="bg1">
                <a:alpha val="60000"/>
              </a:schemeClr>
            </a:solidFill>
          </p:spPr>
          <p:txBody>
            <a:bodyPr wrap="square" lIns="0" tIns="0" rIns="0" bIns="0" rtlCol="0">
              <a:spAutoFit/>
            </a:bodyPr>
            <a:lstStyle/>
            <a:p>
              <a:pPr algn="ctr"/>
              <a:r>
                <a:rPr lang="en-US" altLang="ja-JP" sz="1015" dirty="0"/>
                <a:t>P5</a:t>
              </a:r>
              <a:endParaRPr lang="ja-JP" altLang="en-US" sz="1015" dirty="0"/>
            </a:p>
          </p:txBody>
        </p:sp>
        <p:sp>
          <p:nvSpPr>
            <p:cNvPr id="65" name="テキスト ボックス 64"/>
            <p:cNvSpPr txBox="1"/>
            <p:nvPr/>
          </p:nvSpPr>
          <p:spPr>
            <a:xfrm>
              <a:off x="8859452" y="2837732"/>
              <a:ext cx="183118" cy="169213"/>
            </a:xfrm>
            <a:prstGeom prst="rect">
              <a:avLst/>
            </a:prstGeom>
            <a:solidFill>
              <a:schemeClr val="bg1">
                <a:alpha val="60000"/>
              </a:schemeClr>
            </a:solidFill>
          </p:spPr>
          <p:txBody>
            <a:bodyPr wrap="square" lIns="0" tIns="0" rIns="0" bIns="0" rtlCol="0">
              <a:spAutoFit/>
            </a:bodyPr>
            <a:lstStyle/>
            <a:p>
              <a:pPr algn="ctr"/>
              <a:r>
                <a:rPr lang="en-US" altLang="ja-JP" sz="1015" dirty="0"/>
                <a:t>P6</a:t>
              </a:r>
              <a:endParaRPr lang="ja-JP" altLang="en-US" sz="1015" dirty="0"/>
            </a:p>
          </p:txBody>
        </p:sp>
        <p:sp>
          <p:nvSpPr>
            <p:cNvPr id="66" name="テキスト ボックス 65"/>
            <p:cNvSpPr txBox="1"/>
            <p:nvPr/>
          </p:nvSpPr>
          <p:spPr>
            <a:xfrm>
              <a:off x="9414712" y="2815951"/>
              <a:ext cx="173532" cy="169213"/>
            </a:xfrm>
            <a:prstGeom prst="rect">
              <a:avLst/>
            </a:prstGeom>
            <a:solidFill>
              <a:schemeClr val="bg1">
                <a:alpha val="60000"/>
              </a:schemeClr>
            </a:solidFill>
          </p:spPr>
          <p:txBody>
            <a:bodyPr wrap="square" lIns="0" tIns="0" rIns="0" bIns="0" rtlCol="0">
              <a:spAutoFit/>
            </a:bodyPr>
            <a:lstStyle/>
            <a:p>
              <a:pPr algn="ctr"/>
              <a:r>
                <a:rPr lang="en-US" altLang="ja-JP" sz="1015" dirty="0"/>
                <a:t>A2</a:t>
              </a:r>
              <a:endParaRPr lang="ja-JP" altLang="en-US" sz="1015" dirty="0"/>
            </a:p>
          </p:txBody>
        </p:sp>
        <p:sp>
          <p:nvSpPr>
            <p:cNvPr id="89" name="テキスト ボックス 88"/>
            <p:cNvSpPr txBox="1"/>
            <p:nvPr/>
          </p:nvSpPr>
          <p:spPr>
            <a:xfrm>
              <a:off x="6196085" y="1882431"/>
              <a:ext cx="2145035" cy="159075"/>
            </a:xfrm>
            <a:prstGeom prst="rect">
              <a:avLst/>
            </a:prstGeom>
            <a:solidFill>
              <a:schemeClr val="accent4">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969" dirty="0">
                  <a:solidFill>
                    <a:schemeClr val="tx1"/>
                  </a:solidFill>
                </a:rPr>
                <a:t>3</a:t>
              </a:r>
              <a:r>
                <a:rPr lang="ja-JP" altLang="en-US" sz="969" dirty="0">
                  <a:solidFill>
                    <a:schemeClr val="tx1"/>
                  </a:solidFill>
                </a:rPr>
                <a:t>径間連続鋼床版箱桁橋</a:t>
              </a:r>
              <a:r>
                <a:rPr lang="en-US" altLang="ja-JP" sz="831" dirty="0">
                  <a:solidFill>
                    <a:schemeClr val="tx1"/>
                  </a:solidFill>
                </a:rPr>
                <a:t>95000</a:t>
              </a:r>
              <a:endParaRPr lang="ja-JP" altLang="en-US" sz="831" dirty="0">
                <a:solidFill>
                  <a:schemeClr val="tx1"/>
                </a:solidFill>
              </a:endParaRPr>
            </a:p>
          </p:txBody>
        </p:sp>
        <p:sp>
          <p:nvSpPr>
            <p:cNvPr id="94" name="テキスト ボックス 93"/>
            <p:cNvSpPr txBox="1"/>
            <p:nvPr/>
          </p:nvSpPr>
          <p:spPr>
            <a:xfrm>
              <a:off x="5012825" y="1885692"/>
              <a:ext cx="1164311" cy="159075"/>
            </a:xfrm>
            <a:prstGeom prst="rect">
              <a:avLst/>
            </a:prstGeom>
            <a:solidFill>
              <a:schemeClr val="accent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738" dirty="0">
                  <a:solidFill>
                    <a:schemeClr val="tx1"/>
                  </a:solidFill>
                </a:rPr>
                <a:t>単純鋼板桁橋</a:t>
              </a:r>
              <a:r>
                <a:rPr lang="en-US" altLang="ja-JP" sz="738" dirty="0">
                  <a:solidFill>
                    <a:schemeClr val="tx1"/>
                  </a:solidFill>
                </a:rPr>
                <a:t>(2</a:t>
              </a:r>
              <a:r>
                <a:rPr lang="ja-JP" altLang="en-US" sz="738" dirty="0">
                  <a:solidFill>
                    <a:schemeClr val="tx1"/>
                  </a:solidFill>
                </a:rPr>
                <a:t>連</a:t>
              </a:r>
              <a:r>
                <a:rPr lang="en-US" altLang="ja-JP" sz="738" dirty="0">
                  <a:solidFill>
                    <a:schemeClr val="tx1"/>
                  </a:solidFill>
                </a:rPr>
                <a:t>)</a:t>
              </a:r>
              <a:r>
                <a:rPr lang="en-US" altLang="ja-JP" sz="554" dirty="0">
                  <a:solidFill>
                    <a:schemeClr val="tx1"/>
                  </a:solidFill>
                </a:rPr>
                <a:t>5200</a:t>
              </a:r>
              <a:endParaRPr lang="ja-JP" altLang="en-US" sz="554" dirty="0">
                <a:solidFill>
                  <a:schemeClr val="tx1"/>
                </a:solidFill>
              </a:endParaRPr>
            </a:p>
          </p:txBody>
        </p:sp>
        <p:sp>
          <p:nvSpPr>
            <p:cNvPr id="95" name="テキスト ボックス 94"/>
            <p:cNvSpPr txBox="1"/>
            <p:nvPr/>
          </p:nvSpPr>
          <p:spPr>
            <a:xfrm>
              <a:off x="8355497" y="1882058"/>
              <a:ext cx="1164311" cy="159075"/>
            </a:xfrm>
            <a:prstGeom prst="rect">
              <a:avLst/>
            </a:prstGeom>
            <a:solidFill>
              <a:schemeClr val="accent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738" dirty="0">
                  <a:solidFill>
                    <a:schemeClr val="tx1"/>
                  </a:solidFill>
                </a:rPr>
                <a:t>単純鋼板桁橋</a:t>
              </a:r>
              <a:r>
                <a:rPr lang="en-US" altLang="ja-JP" sz="738" dirty="0">
                  <a:solidFill>
                    <a:schemeClr val="tx1"/>
                  </a:solidFill>
                </a:rPr>
                <a:t>(2</a:t>
              </a:r>
              <a:r>
                <a:rPr lang="ja-JP" altLang="en-US" sz="738" dirty="0">
                  <a:solidFill>
                    <a:schemeClr val="tx1"/>
                  </a:solidFill>
                </a:rPr>
                <a:t>連</a:t>
              </a:r>
              <a:r>
                <a:rPr lang="en-US" altLang="ja-JP" sz="738" dirty="0">
                  <a:solidFill>
                    <a:schemeClr val="tx1"/>
                  </a:solidFill>
                </a:rPr>
                <a:t>)</a:t>
              </a:r>
              <a:r>
                <a:rPr lang="en-US" altLang="ja-JP" sz="554" dirty="0">
                  <a:solidFill>
                    <a:schemeClr val="tx1"/>
                  </a:solidFill>
                </a:rPr>
                <a:t>5200</a:t>
              </a:r>
              <a:endParaRPr lang="ja-JP" altLang="en-US" sz="554" dirty="0">
                <a:solidFill>
                  <a:schemeClr val="tx1"/>
                </a:solidFill>
              </a:endParaRPr>
            </a:p>
          </p:txBody>
        </p:sp>
        <p:sp>
          <p:nvSpPr>
            <p:cNvPr id="96" name="テキスト ボックス 95"/>
            <p:cNvSpPr txBox="1"/>
            <p:nvPr/>
          </p:nvSpPr>
          <p:spPr>
            <a:xfrm>
              <a:off x="6188132" y="1684468"/>
              <a:ext cx="2145035" cy="159075"/>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831" dirty="0">
                  <a:solidFill>
                    <a:schemeClr val="tx1"/>
                  </a:solidFill>
                </a:rPr>
                <a:t>橋長</a:t>
              </a:r>
              <a:r>
                <a:rPr lang="en-US" altLang="ja-JP" sz="831" dirty="0">
                  <a:solidFill>
                    <a:schemeClr val="tx1"/>
                  </a:solidFill>
                </a:rPr>
                <a:t>199m</a:t>
              </a:r>
              <a:endParaRPr lang="ja-JP" altLang="en-US" sz="831" dirty="0">
                <a:solidFill>
                  <a:schemeClr val="tx1"/>
                </a:solidFill>
              </a:endParaRPr>
            </a:p>
          </p:txBody>
        </p:sp>
        <p:cxnSp>
          <p:nvCxnSpPr>
            <p:cNvPr id="7" name="直線矢印コネクタ 6"/>
            <p:cNvCxnSpPr/>
            <p:nvPr/>
          </p:nvCxnSpPr>
          <p:spPr>
            <a:xfrm flipV="1">
              <a:off x="4999320" y="1844824"/>
              <a:ext cx="4511510" cy="0"/>
            </a:xfrm>
            <a:prstGeom prst="straightConnector1">
              <a:avLst/>
            </a:prstGeom>
            <a:ln w="952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57</a:t>
            </a:fld>
            <a:endParaRPr kumimoji="1" lang="ja-JP" altLang="en-US"/>
          </a:p>
        </p:txBody>
      </p:sp>
      <p:sp>
        <p:nvSpPr>
          <p:cNvPr id="42"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4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43"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a:latin typeface="HGSｺﾞｼｯｸM" panose="020B0600000000000000" pitchFamily="50" charset="-128"/>
                <a:ea typeface="HGSｺﾞｼｯｸM" panose="020B0600000000000000" pitchFamily="50" charset="-128"/>
              </a:rPr>
              <a:t>　　１）選定</a:t>
            </a:r>
            <a:r>
              <a:rPr lang="en-US" altLang="ja-JP" sz="2585" dirty="0">
                <a:latin typeface="HGSｺﾞｼｯｸM" panose="020B0600000000000000" pitchFamily="50" charset="-128"/>
                <a:ea typeface="HGSｺﾞｼｯｸM" panose="020B0600000000000000" pitchFamily="50" charset="-128"/>
              </a:rPr>
              <a:t>5</a:t>
            </a:r>
            <a:r>
              <a:rPr lang="ja-JP" altLang="en-US" sz="2585" dirty="0">
                <a:latin typeface="HGSｺﾞｼｯｸM" panose="020B0600000000000000" pitchFamily="50" charset="-128"/>
                <a:ea typeface="HGSｺﾞｼｯｸM" panose="020B0600000000000000" pitchFamily="50" charset="-128"/>
              </a:rPr>
              <a:t>橋の概要　</a:t>
            </a:r>
            <a:r>
              <a:rPr lang="en-US" altLang="ja-JP" sz="2585" dirty="0" smtClean="0">
                <a:latin typeface="HGSｺﾞｼｯｸM" panose="020B0600000000000000" pitchFamily="50" charset="-128"/>
                <a:ea typeface="HGSｺﾞｼｯｸM" panose="020B0600000000000000" pitchFamily="50" charset="-128"/>
              </a:rPr>
              <a:t>(</a:t>
            </a:r>
            <a:r>
              <a:rPr lang="en-US" altLang="ja-JP" sz="2585" dirty="0">
                <a:latin typeface="HGSｺﾞｼｯｸM" panose="020B0600000000000000" pitchFamily="50" charset="-128"/>
                <a:ea typeface="HGSｺﾞｼｯｸM" panose="020B0600000000000000" pitchFamily="50" charset="-128"/>
              </a:rPr>
              <a:t>4</a:t>
            </a:r>
            <a:r>
              <a:rPr lang="en-US" altLang="ja-JP" sz="2585" dirty="0" smtClean="0">
                <a:latin typeface="HGSｺﾞｼｯｸM" panose="020B0600000000000000" pitchFamily="50" charset="-128"/>
                <a:ea typeface="HGSｺﾞｼｯｸM" panose="020B0600000000000000" pitchFamily="50" charset="-128"/>
              </a:rPr>
              <a:t>/5</a:t>
            </a:r>
            <a:r>
              <a:rPr lang="en-US" altLang="ja-JP" sz="2585" dirty="0">
                <a:latin typeface="HGSｺﾞｼｯｸM" panose="020B0600000000000000" pitchFamily="50" charset="-128"/>
                <a:ea typeface="HGSｺﾞｼｯｸM" panose="020B0600000000000000" pitchFamily="50" charset="-128"/>
              </a:rPr>
              <a:t>)</a:t>
            </a:r>
          </a:p>
        </p:txBody>
      </p:sp>
    </p:spTree>
    <p:extLst>
      <p:ext uri="{BB962C8B-B14F-4D97-AF65-F5344CB8AC3E}">
        <p14:creationId xmlns:p14="http://schemas.microsoft.com/office/powerpoint/2010/main" val="11739332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表 46"/>
          <p:cNvGraphicFramePr>
            <a:graphicFrameLocks noGrp="1"/>
          </p:cNvGraphicFramePr>
          <p:nvPr>
            <p:extLst/>
          </p:nvPr>
        </p:nvGraphicFramePr>
        <p:xfrm>
          <a:off x="384458" y="1997783"/>
          <a:ext cx="3921666" cy="3985800"/>
        </p:xfrm>
        <a:graphic>
          <a:graphicData uri="http://schemas.openxmlformats.org/drawingml/2006/table">
            <a:tbl>
              <a:tblPr/>
              <a:tblGrid>
                <a:gridCol w="700280">
                  <a:extLst>
                    <a:ext uri="{9D8B030D-6E8A-4147-A177-3AD203B41FA5}">
                      <a16:colId xmlns:a16="http://schemas.microsoft.com/office/drawing/2014/main" xmlns="" val="20000"/>
                    </a:ext>
                  </a:extLst>
                </a:gridCol>
                <a:gridCol w="837886">
                  <a:extLst>
                    <a:ext uri="{9D8B030D-6E8A-4147-A177-3AD203B41FA5}">
                      <a16:colId xmlns:a16="http://schemas.microsoft.com/office/drawing/2014/main" xmlns="" val="20001"/>
                    </a:ext>
                  </a:extLst>
                </a:gridCol>
                <a:gridCol w="2383500">
                  <a:extLst>
                    <a:ext uri="{9D8B030D-6E8A-4147-A177-3AD203B41FA5}">
                      <a16:colId xmlns:a16="http://schemas.microsoft.com/office/drawing/2014/main" xmlns="" val="20002"/>
                    </a:ext>
                  </a:extLst>
                </a:gridCol>
              </a:tblGrid>
              <a:tr h="155035">
                <a:tc grid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橋梁名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古川橋</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55035">
                <a:tc row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路線名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名称</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TW"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甘南備川向線</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路線番号</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201</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号</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5035">
                <a:tc grid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道路規格</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第</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種第</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級</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55035">
                <a:tc gridSpan="2">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架橋位置</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富田林市甘南備</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55035">
                <a:tc rowSpan="3">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構造形式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上部工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RC</a:t>
                      </a:r>
                      <a:r>
                        <a:rPr lang="ja-JP" altLang="en-US"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単純</a:t>
                      </a:r>
                      <a:r>
                        <a:rPr lang="en-US" altLang="ja-JP"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T</a:t>
                      </a:r>
                      <a:r>
                        <a:rPr lang="ja-JP" altLang="en-US"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桁橋</a:t>
                      </a:r>
                      <a:r>
                        <a:rPr lang="en-US" altLang="ja-JP"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,PC</a:t>
                      </a:r>
                      <a:r>
                        <a:rPr lang="ja-JP" altLang="en-US"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単純プレテンホロー桁橋</a:t>
                      </a:r>
                      <a:endParaRPr lang="zh-TW"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下部工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 逆</a:t>
                      </a:r>
                      <a:r>
                        <a:rPr lang="en-US" altLang="ja-JP"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T</a:t>
                      </a:r>
                      <a:r>
                        <a:rPr lang="ja-JP" altLang="en-US"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式橋台</a:t>
                      </a:r>
                      <a:endParaRPr lang="zh-TW"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基礎工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 </a:t>
                      </a:r>
                      <a:r>
                        <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rPr>
                        <a:t>不明</a:t>
                      </a:r>
                      <a:endParaRPr lang="zh-TW" altLang="en-US"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155035">
                <a:tc rowSpan="5">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主要構造</a:t>
                      </a:r>
                      <a:endPar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寸法</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14.3</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支間長</a:t>
                      </a: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13.4</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m</a:t>
                      </a:r>
                      <a:endParaRPr 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全幅員</a:t>
                      </a: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12.9</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有効幅員</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2.0</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m</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（歩道）</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+ 7.9m + 2.0m</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（歩道）</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車線構成</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 3.95m + 3.95m</a:t>
                      </a:r>
                      <a:endParaRPr lang="en-US" altLang="ja-JP"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2"/>
                  </a:ext>
                </a:extLst>
              </a:tr>
              <a:tr h="155035">
                <a:tc rowSpan="11">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既設諸条件</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架設年次</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昭和</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6</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年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拡幅橋</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平成</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年施工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設計荷重</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TL-20(S31)</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適用基準</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昭和</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39</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年道示　（拡幅橋）平成</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年道示</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5"/>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広域緊急</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一般道</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緊急交通路</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以外</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6"/>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交通量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11,848</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台</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/24h</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7"/>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zh-TW" altLang="en-US" sz="1000" b="0" i="0" u="none" strike="noStrike">
                          <a:solidFill>
                            <a:srgbClr val="000000"/>
                          </a:solidFill>
                          <a:effectLst/>
                          <a:latin typeface="ＭＳ ゴシック" panose="020B0609070205080204" pitchFamily="49" charset="-128"/>
                          <a:ea typeface="ＭＳ ゴシック" panose="020B0609070205080204" pitchFamily="49" charset="-128"/>
                        </a:rPr>
                        <a:t>大型車交通量</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 1,547</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台</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/24</a:t>
                      </a:r>
                      <a:r>
                        <a:rPr 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h</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8"/>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添架物</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管</a:t>
                      </a:r>
                      <a:endPar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9"/>
                  </a:ext>
                </a:extLst>
              </a:tr>
              <a:tr h="302746">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交差物／管理者</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chemeClr val="tx1"/>
                          </a:solidFill>
                          <a:effectLst/>
                          <a:latin typeface="ＭＳ ゴシック" panose="020B0609070205080204" pitchFamily="49" charset="-128"/>
                          <a:ea typeface="ＭＳ ゴシック" panose="020B0609070205080204" pitchFamily="49" charset="-128"/>
                        </a:rPr>
                        <a:t>河川</a:t>
                      </a:r>
                      <a:r>
                        <a:rPr lang="zh-TW" altLang="en-US" sz="1000" b="0" i="0" u="none" strike="noStrike" baseline="0" dirty="0">
                          <a:solidFill>
                            <a:schemeClr val="tx1"/>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chemeClr val="tx1"/>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chemeClr val="tx1"/>
                          </a:solidFill>
                          <a:effectLst/>
                          <a:latin typeface="ＭＳ ゴシック" panose="020B0609070205080204" pitchFamily="49" charset="-128"/>
                          <a:ea typeface="ＭＳ ゴシック" panose="020B0609070205080204" pitchFamily="49" charset="-128"/>
                        </a:rPr>
                        <a:t>不明</a:t>
                      </a:r>
                      <a:r>
                        <a:rPr lang="en-US" altLang="ja-JP" sz="1000" b="0" i="0" u="none" strike="noStrike" dirty="0">
                          <a:solidFill>
                            <a:schemeClr val="tx1"/>
                          </a:solidFill>
                          <a:effectLst/>
                          <a:latin typeface="ＭＳ ゴシック" panose="020B0609070205080204" pitchFamily="49" charset="-128"/>
                          <a:ea typeface="ＭＳ ゴシック" panose="020B0609070205080204" pitchFamily="49" charset="-128"/>
                        </a:rPr>
                        <a:t>)</a:t>
                      </a:r>
                      <a:endParaRPr lang="en-US" altLang="zh-TW" sz="10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0"/>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US" sz="1000" b="0" i="0" u="none" strike="noStrike">
                          <a:solidFill>
                            <a:srgbClr val="000000"/>
                          </a:solidFill>
                          <a:effectLst/>
                          <a:latin typeface="ＭＳ ゴシック" panose="020B0609070205080204" pitchFamily="49" charset="-128"/>
                          <a:ea typeface="ＭＳ ゴシック" panose="020B0609070205080204" pitchFamily="49" charset="-128"/>
                        </a:rPr>
                        <a:t>25ｔ</a:t>
                      </a: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指定道路</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その他</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1"/>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周辺環境</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地方部</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2"/>
                  </a:ext>
                </a:extLst>
              </a:tr>
              <a:tr h="155035">
                <a:tc vMerge="1">
                  <a:txBody>
                    <a:bodyPr/>
                    <a:lstStyle/>
                    <a:p>
                      <a:pPr algn="l" fontAlgn="ct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隣接構造</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左右の歩道を増設</a:t>
                      </a:r>
                    </a:p>
                  </a:txBody>
                  <a:tcPr marL="7325" marR="7325" marT="7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23"/>
                  </a:ext>
                </a:extLst>
              </a:tr>
            </a:tbl>
          </a:graphicData>
        </a:graphic>
      </p:graphicFrame>
      <p:sp>
        <p:nvSpPr>
          <p:cNvPr id="81" name="正方形/長方形 80"/>
          <p:cNvSpPr/>
          <p:nvPr/>
        </p:nvSpPr>
        <p:spPr>
          <a:xfrm>
            <a:off x="450927" y="1468439"/>
            <a:ext cx="896399" cy="376385"/>
          </a:xfrm>
          <a:prstGeom prst="rect">
            <a:avLst/>
          </a:prstGeom>
        </p:spPr>
        <p:txBody>
          <a:bodyPr wrap="none">
            <a:spAutoFit/>
          </a:bodyPr>
          <a:lstStyle/>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古川橋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9" name="テキスト ボックス 58"/>
          <p:cNvSpPr txBox="1"/>
          <p:nvPr/>
        </p:nvSpPr>
        <p:spPr>
          <a:xfrm>
            <a:off x="427412" y="1730233"/>
            <a:ext cx="1310500" cy="319639"/>
          </a:xfrm>
          <a:prstGeom prst="rect">
            <a:avLst/>
          </a:prstGeom>
          <a:noFill/>
        </p:spPr>
        <p:txBody>
          <a:bodyPr wrap="square" rtlCol="0">
            <a:spAutoFit/>
          </a:bodyPr>
          <a:lstStyle/>
          <a:p>
            <a:r>
              <a:rPr lang="ja-JP" altLang="en-US" sz="1477" dirty="0"/>
              <a:t>■橋梁諸元</a:t>
            </a:r>
          </a:p>
        </p:txBody>
      </p:sp>
      <p:sp>
        <p:nvSpPr>
          <p:cNvPr id="60" name="テキスト ボックス 59"/>
          <p:cNvSpPr txBox="1"/>
          <p:nvPr/>
        </p:nvSpPr>
        <p:spPr>
          <a:xfrm>
            <a:off x="4383659" y="1735574"/>
            <a:ext cx="1262852" cy="319639"/>
          </a:xfrm>
          <a:prstGeom prst="rect">
            <a:avLst/>
          </a:prstGeom>
          <a:noFill/>
        </p:spPr>
        <p:txBody>
          <a:bodyPr wrap="square" rtlCol="0">
            <a:spAutoFit/>
          </a:bodyPr>
          <a:lstStyle/>
          <a:p>
            <a:r>
              <a:rPr lang="ja-JP" altLang="en-US" sz="1477" dirty="0"/>
              <a:t>■側面図</a:t>
            </a:r>
          </a:p>
        </p:txBody>
      </p:sp>
      <p:sp>
        <p:nvSpPr>
          <p:cNvPr id="61" name="テキスト ボックス 60"/>
          <p:cNvSpPr txBox="1"/>
          <p:nvPr/>
        </p:nvSpPr>
        <p:spPr>
          <a:xfrm>
            <a:off x="6835076" y="1735574"/>
            <a:ext cx="1262852" cy="319639"/>
          </a:xfrm>
          <a:prstGeom prst="rect">
            <a:avLst/>
          </a:prstGeom>
          <a:noFill/>
        </p:spPr>
        <p:txBody>
          <a:bodyPr wrap="square" rtlCol="0">
            <a:spAutoFit/>
          </a:bodyPr>
          <a:lstStyle/>
          <a:p>
            <a:r>
              <a:rPr lang="ja-JP" altLang="en-US" sz="1477" dirty="0"/>
              <a:t>■平面図</a:t>
            </a:r>
          </a:p>
        </p:txBody>
      </p:sp>
      <p:grpSp>
        <p:nvGrpSpPr>
          <p:cNvPr id="87" name="グループ化 86"/>
          <p:cNvGrpSpPr/>
          <p:nvPr/>
        </p:nvGrpSpPr>
        <p:grpSpPr>
          <a:xfrm>
            <a:off x="7133841" y="2102993"/>
            <a:ext cx="1879626" cy="1691663"/>
            <a:chOff x="9290835" y="4126734"/>
            <a:chExt cx="2160241" cy="1944216"/>
          </a:xfrm>
        </p:grpSpPr>
        <p:pic>
          <p:nvPicPr>
            <p:cNvPr id="88" name="図 87"/>
            <p:cNvPicPr/>
            <p:nvPr/>
          </p:nvPicPr>
          <p:blipFill rotWithShape="1">
            <a:blip r:embed="rId3"/>
            <a:srcRect l="26685" t="23858" r="40796" b="24109"/>
            <a:stretch/>
          </p:blipFill>
          <p:spPr bwMode="auto">
            <a:xfrm>
              <a:off x="9290835" y="4126734"/>
              <a:ext cx="2160241" cy="1944216"/>
            </a:xfrm>
            <a:prstGeom prst="rect">
              <a:avLst/>
            </a:prstGeom>
            <a:ln>
              <a:noFill/>
            </a:ln>
            <a:extLst>
              <a:ext uri="{53640926-AAD7-44D8-BBD7-CCE9431645EC}">
                <a14:shadowObscured xmlns:a14="http://schemas.microsoft.com/office/drawing/2010/main"/>
              </a:ext>
            </a:extLst>
          </p:spPr>
        </p:pic>
        <p:cxnSp>
          <p:nvCxnSpPr>
            <p:cNvPr id="89" name="直線矢印コネクタ 88"/>
            <p:cNvCxnSpPr/>
            <p:nvPr/>
          </p:nvCxnSpPr>
          <p:spPr>
            <a:xfrm flipV="1">
              <a:off x="9866358" y="5391072"/>
              <a:ext cx="101957" cy="207044"/>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9394709" y="5309316"/>
              <a:ext cx="497877" cy="277527"/>
            </a:xfrm>
            <a:prstGeom prst="rect">
              <a:avLst/>
            </a:prstGeom>
            <a:noFill/>
          </p:spPr>
          <p:txBody>
            <a:bodyPr wrap="square" rtlCol="0">
              <a:spAutoFit/>
            </a:bodyPr>
            <a:lstStyle/>
            <a:p>
              <a:r>
                <a:rPr lang="ja-JP" altLang="en-US" sz="969" dirty="0"/>
                <a:t>河川</a:t>
              </a:r>
            </a:p>
          </p:txBody>
        </p:sp>
        <p:cxnSp>
          <p:nvCxnSpPr>
            <p:cNvPr id="91" name="直線矢印コネクタ 90"/>
            <p:cNvCxnSpPr/>
            <p:nvPr/>
          </p:nvCxnSpPr>
          <p:spPr>
            <a:xfrm flipV="1">
              <a:off x="11018619" y="4941094"/>
              <a:ext cx="80387" cy="170745"/>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2" name="フリーフォーム 91"/>
            <p:cNvSpPr/>
            <p:nvPr/>
          </p:nvSpPr>
          <p:spPr>
            <a:xfrm>
              <a:off x="10291763" y="5107782"/>
              <a:ext cx="238125" cy="202407"/>
            </a:xfrm>
            <a:custGeom>
              <a:avLst/>
              <a:gdLst>
                <a:gd name="connsiteX0" fmla="*/ 0 w 228600"/>
                <a:gd name="connsiteY0" fmla="*/ 7144 h 188119"/>
                <a:gd name="connsiteX1" fmla="*/ 128587 w 228600"/>
                <a:gd name="connsiteY1" fmla="*/ 0 h 188119"/>
                <a:gd name="connsiteX2" fmla="*/ 228600 w 228600"/>
                <a:gd name="connsiteY2" fmla="*/ 188119 h 188119"/>
                <a:gd name="connsiteX3" fmla="*/ 111918 w 228600"/>
                <a:gd name="connsiteY3" fmla="*/ 188119 h 188119"/>
                <a:gd name="connsiteX4" fmla="*/ 0 w 228600"/>
                <a:gd name="connsiteY4" fmla="*/ 7144 h 188119"/>
                <a:gd name="connsiteX0" fmla="*/ 0 w 238125"/>
                <a:gd name="connsiteY0" fmla="*/ 7144 h 204787"/>
                <a:gd name="connsiteX1" fmla="*/ 128587 w 238125"/>
                <a:gd name="connsiteY1" fmla="*/ 0 h 204787"/>
                <a:gd name="connsiteX2" fmla="*/ 238125 w 238125"/>
                <a:gd name="connsiteY2" fmla="*/ 204787 h 204787"/>
                <a:gd name="connsiteX3" fmla="*/ 111918 w 238125"/>
                <a:gd name="connsiteY3" fmla="*/ 188119 h 204787"/>
                <a:gd name="connsiteX4" fmla="*/ 0 w 238125"/>
                <a:gd name="connsiteY4" fmla="*/ 7144 h 204787"/>
                <a:gd name="connsiteX0" fmla="*/ 0 w 238125"/>
                <a:gd name="connsiteY0" fmla="*/ 7144 h 204788"/>
                <a:gd name="connsiteX1" fmla="*/ 128587 w 238125"/>
                <a:gd name="connsiteY1" fmla="*/ 0 h 204788"/>
                <a:gd name="connsiteX2" fmla="*/ 238125 w 238125"/>
                <a:gd name="connsiteY2" fmla="*/ 204787 h 204788"/>
                <a:gd name="connsiteX3" fmla="*/ 119062 w 238125"/>
                <a:gd name="connsiteY3" fmla="*/ 204788 h 204788"/>
                <a:gd name="connsiteX4" fmla="*/ 0 w 238125"/>
                <a:gd name="connsiteY4" fmla="*/ 7144 h 204788"/>
                <a:gd name="connsiteX0" fmla="*/ 0 w 238125"/>
                <a:gd name="connsiteY0" fmla="*/ 4763 h 202407"/>
                <a:gd name="connsiteX1" fmla="*/ 123824 w 238125"/>
                <a:gd name="connsiteY1" fmla="*/ 0 h 202407"/>
                <a:gd name="connsiteX2" fmla="*/ 238125 w 238125"/>
                <a:gd name="connsiteY2" fmla="*/ 202406 h 202407"/>
                <a:gd name="connsiteX3" fmla="*/ 119062 w 238125"/>
                <a:gd name="connsiteY3" fmla="*/ 202407 h 202407"/>
                <a:gd name="connsiteX4" fmla="*/ 0 w 238125"/>
                <a:gd name="connsiteY4" fmla="*/ 4763 h 20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202407">
                  <a:moveTo>
                    <a:pt x="0" y="4763"/>
                  </a:moveTo>
                  <a:lnTo>
                    <a:pt x="123824" y="0"/>
                  </a:lnTo>
                  <a:lnTo>
                    <a:pt x="238125" y="202406"/>
                  </a:lnTo>
                  <a:lnTo>
                    <a:pt x="119062" y="202407"/>
                  </a:lnTo>
                  <a:lnTo>
                    <a:pt x="0" y="4763"/>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nvGrpSpPr>
          <p:cNvPr id="9" name="グループ化 8"/>
          <p:cNvGrpSpPr/>
          <p:nvPr/>
        </p:nvGrpSpPr>
        <p:grpSpPr>
          <a:xfrm>
            <a:off x="4587631" y="4287485"/>
            <a:ext cx="4307388" cy="1709603"/>
            <a:chOff x="9849544" y="3861047"/>
            <a:chExt cx="4863820" cy="1930451"/>
          </a:xfrm>
        </p:grpSpPr>
        <p:pic>
          <p:nvPicPr>
            <p:cNvPr id="2" name="図 1"/>
            <p:cNvPicPr>
              <a:picLocks noChangeAspect="1"/>
            </p:cNvPicPr>
            <p:nvPr/>
          </p:nvPicPr>
          <p:blipFill rotWithShape="1">
            <a:blip r:embed="rId4"/>
            <a:srcRect l="4504" t="8440"/>
            <a:stretch/>
          </p:blipFill>
          <p:spPr>
            <a:xfrm>
              <a:off x="9849544" y="3861047"/>
              <a:ext cx="4863820" cy="1780515"/>
            </a:xfrm>
            <a:prstGeom prst="rect">
              <a:avLst/>
            </a:prstGeom>
          </p:spPr>
        </p:pic>
        <p:sp>
          <p:nvSpPr>
            <p:cNvPr id="100" name="テキスト ボックス 99"/>
            <p:cNvSpPr txBox="1"/>
            <p:nvPr/>
          </p:nvSpPr>
          <p:spPr>
            <a:xfrm>
              <a:off x="10209584" y="5632423"/>
              <a:ext cx="1008112" cy="159075"/>
            </a:xfrm>
            <a:prstGeom prst="rect">
              <a:avLst/>
            </a:prstGeom>
            <a:solidFill>
              <a:schemeClr val="accent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969" dirty="0">
                  <a:solidFill>
                    <a:schemeClr val="tx1"/>
                  </a:solidFill>
                </a:rPr>
                <a:t>拡幅</a:t>
              </a:r>
            </a:p>
          </p:txBody>
        </p:sp>
        <p:sp>
          <p:nvSpPr>
            <p:cNvPr id="101" name="テキスト ボックス 100"/>
            <p:cNvSpPr txBox="1"/>
            <p:nvPr/>
          </p:nvSpPr>
          <p:spPr>
            <a:xfrm>
              <a:off x="13305929" y="5632423"/>
              <a:ext cx="1296144" cy="159075"/>
            </a:xfrm>
            <a:prstGeom prst="rect">
              <a:avLst/>
            </a:prstGeom>
            <a:solidFill>
              <a:schemeClr val="accent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969" dirty="0">
                  <a:solidFill>
                    <a:schemeClr val="tx1"/>
                  </a:solidFill>
                </a:rPr>
                <a:t>拡幅</a:t>
              </a:r>
            </a:p>
          </p:txBody>
        </p:sp>
        <p:sp>
          <p:nvSpPr>
            <p:cNvPr id="102" name="テキスト ボックス 101"/>
            <p:cNvSpPr txBox="1"/>
            <p:nvPr/>
          </p:nvSpPr>
          <p:spPr>
            <a:xfrm>
              <a:off x="11230007" y="5632423"/>
              <a:ext cx="2052000" cy="159075"/>
            </a:xfrm>
            <a:prstGeom prst="rect">
              <a:avLst/>
            </a:prstGeom>
            <a:solidFill>
              <a:schemeClr val="accent4">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050">
                  <a:solidFill>
                    <a:schemeClr val="tx1"/>
                  </a:solidFill>
                </a:defRPr>
              </a:lvl1pPr>
            </a:lstStyle>
            <a:p>
              <a:r>
                <a:rPr lang="ja-JP" altLang="en-US" sz="969" dirty="0"/>
                <a:t>現橋</a:t>
              </a:r>
            </a:p>
          </p:txBody>
        </p:sp>
      </p:grpSp>
      <p:grpSp>
        <p:nvGrpSpPr>
          <p:cNvPr id="10" name="グループ化 9"/>
          <p:cNvGrpSpPr/>
          <p:nvPr/>
        </p:nvGrpSpPr>
        <p:grpSpPr>
          <a:xfrm>
            <a:off x="4476964" y="2029655"/>
            <a:ext cx="2592289" cy="1907102"/>
            <a:chOff x="5241031" y="1807739"/>
            <a:chExt cx="2808313" cy="2066027"/>
          </a:xfrm>
        </p:grpSpPr>
        <p:pic>
          <p:nvPicPr>
            <p:cNvPr id="3" name="図 2"/>
            <p:cNvPicPr>
              <a:picLocks noChangeAspect="1"/>
            </p:cNvPicPr>
            <p:nvPr/>
          </p:nvPicPr>
          <p:blipFill rotWithShape="1">
            <a:blip r:embed="rId5"/>
            <a:srcRect l="14788" t="10529" r="15459" b="10881"/>
            <a:stretch/>
          </p:blipFill>
          <p:spPr>
            <a:xfrm>
              <a:off x="5241031" y="1887189"/>
              <a:ext cx="2808313" cy="1986577"/>
            </a:xfrm>
            <a:prstGeom prst="rect">
              <a:avLst/>
            </a:prstGeom>
          </p:spPr>
        </p:pic>
        <p:sp>
          <p:nvSpPr>
            <p:cNvPr id="104" name="テキスト ボックス 103"/>
            <p:cNvSpPr txBox="1"/>
            <p:nvPr/>
          </p:nvSpPr>
          <p:spPr>
            <a:xfrm>
              <a:off x="6254349" y="1807739"/>
              <a:ext cx="866064" cy="159075"/>
            </a:xfrm>
            <a:prstGeom prst="rect">
              <a:avLst/>
            </a:prstGeom>
            <a:solidFill>
              <a:schemeClr val="bg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050">
                  <a:solidFill>
                    <a:schemeClr val="tx1"/>
                  </a:solidFill>
                </a:defRPr>
              </a:lvl1pPr>
            </a:lstStyle>
            <a:p>
              <a:r>
                <a:rPr lang="ja-JP" altLang="en-US" sz="969" dirty="0"/>
                <a:t>橋長</a:t>
              </a:r>
              <a:r>
                <a:rPr lang="en-US" altLang="ja-JP" sz="969" dirty="0"/>
                <a:t>14.3m</a:t>
              </a:r>
              <a:endParaRPr lang="ja-JP" altLang="en-US" sz="969" dirty="0"/>
            </a:p>
          </p:txBody>
        </p:sp>
      </p:grpSp>
      <p:sp>
        <p:nvSpPr>
          <p:cNvPr id="105" name="テキスト ボックス 104"/>
          <p:cNvSpPr txBox="1"/>
          <p:nvPr/>
        </p:nvSpPr>
        <p:spPr>
          <a:xfrm>
            <a:off x="4383659" y="4025744"/>
            <a:ext cx="1262852" cy="319639"/>
          </a:xfrm>
          <a:prstGeom prst="rect">
            <a:avLst/>
          </a:prstGeom>
          <a:noFill/>
        </p:spPr>
        <p:txBody>
          <a:bodyPr wrap="square" rtlCol="0">
            <a:spAutoFit/>
          </a:bodyPr>
          <a:lstStyle/>
          <a:p>
            <a:r>
              <a:rPr lang="ja-JP" altLang="en-US" sz="1477" dirty="0"/>
              <a:t>■断面図</a:t>
            </a: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58</a:t>
            </a:fld>
            <a:endParaRPr kumimoji="1" lang="ja-JP" altLang="en-US"/>
          </a:p>
        </p:txBody>
      </p:sp>
      <p:sp>
        <p:nvSpPr>
          <p:cNvPr id="26"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28"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29"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a:latin typeface="HGSｺﾞｼｯｸM" panose="020B0600000000000000" pitchFamily="50" charset="-128"/>
                <a:ea typeface="HGSｺﾞｼｯｸM" panose="020B0600000000000000" pitchFamily="50" charset="-128"/>
              </a:rPr>
              <a:t>　　１）選定</a:t>
            </a:r>
            <a:r>
              <a:rPr lang="en-US" altLang="ja-JP" sz="2585" dirty="0">
                <a:latin typeface="HGSｺﾞｼｯｸM" panose="020B0600000000000000" pitchFamily="50" charset="-128"/>
                <a:ea typeface="HGSｺﾞｼｯｸM" panose="020B0600000000000000" pitchFamily="50" charset="-128"/>
              </a:rPr>
              <a:t>5</a:t>
            </a:r>
            <a:r>
              <a:rPr lang="ja-JP" altLang="en-US" sz="2585" dirty="0">
                <a:latin typeface="HGSｺﾞｼｯｸM" panose="020B0600000000000000" pitchFamily="50" charset="-128"/>
                <a:ea typeface="HGSｺﾞｼｯｸM" panose="020B0600000000000000" pitchFamily="50" charset="-128"/>
              </a:rPr>
              <a:t>橋の概要　</a:t>
            </a:r>
            <a:r>
              <a:rPr lang="en-US" altLang="ja-JP" sz="2585" dirty="0" smtClean="0">
                <a:latin typeface="HGSｺﾞｼｯｸM" panose="020B0600000000000000" pitchFamily="50" charset="-128"/>
                <a:ea typeface="HGSｺﾞｼｯｸM" panose="020B0600000000000000" pitchFamily="50" charset="-128"/>
              </a:rPr>
              <a:t>(5/5</a:t>
            </a:r>
            <a:r>
              <a:rPr lang="en-US" altLang="ja-JP" sz="2585" dirty="0">
                <a:latin typeface="HGSｺﾞｼｯｸM" panose="020B0600000000000000" pitchFamily="50" charset="-128"/>
                <a:ea typeface="HGSｺﾞｼｯｸM" panose="020B0600000000000000" pitchFamily="50" charset="-128"/>
              </a:rPr>
              <a:t>)</a:t>
            </a:r>
          </a:p>
        </p:txBody>
      </p:sp>
    </p:spTree>
    <p:extLst>
      <p:ext uri="{BB962C8B-B14F-4D97-AF65-F5344CB8AC3E}">
        <p14:creationId xmlns:p14="http://schemas.microsoft.com/office/powerpoint/2010/main" val="729156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２．更新検討の概要</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１）更新判定における基本的考え方</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556792"/>
            <a:ext cx="7876593"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中期的視点　～概ね平成</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年頃まで～</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22" name="テキスト ボックス 21"/>
          <p:cNvSpPr txBox="1"/>
          <p:nvPr/>
        </p:nvSpPr>
        <p:spPr>
          <a:xfrm>
            <a:off x="1115616" y="1916832"/>
            <a:ext cx="7272808" cy="707886"/>
          </a:xfrm>
          <a:prstGeom prst="rect">
            <a:avLst/>
          </a:prstGeom>
          <a:noFill/>
          <a:ln w="3175" cmpd="thinThick">
            <a:noFill/>
          </a:ln>
        </p:spPr>
        <p:txBody>
          <a:bodyPr wrap="square" rtlCol="0">
            <a:spAutoFit/>
          </a:bodyPr>
          <a:lstStyle/>
          <a:p>
            <a:pPr marL="457200" indent="-274638">
              <a:buFont typeface="Wingdings" panose="05000000000000000000" pitchFamily="2" charset="2"/>
              <a:buChar char="l"/>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長寿</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命化計画に定める更新判定フローに基づき、</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現時点で</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更新す</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べき橋梁</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抽出</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827584" y="2852936"/>
            <a:ext cx="7876593" cy="40011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中長期的視点　～概ね平成</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43</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年頃以降～</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テキスト ボックス 18"/>
          <p:cNvSpPr txBox="1"/>
          <p:nvPr/>
        </p:nvSpPr>
        <p:spPr>
          <a:xfrm>
            <a:off x="1115616" y="3205425"/>
            <a:ext cx="7272808" cy="707886"/>
          </a:xfrm>
          <a:prstGeom prst="rect">
            <a:avLst/>
          </a:prstGeom>
          <a:noFill/>
          <a:ln w="38100" cmpd="thinThick">
            <a:noFill/>
          </a:ln>
        </p:spPr>
        <p:txBody>
          <a:bodyPr wrap="square" rtlCol="0">
            <a:spAutoFit/>
          </a:bodyPr>
          <a:lstStyle/>
          <a:p>
            <a:pPr marL="457200" indent="-274638">
              <a:buFont typeface="Wingdings" panose="05000000000000000000" pitchFamily="2" charset="2"/>
              <a:buChar char="l"/>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将来的な更新時期の集中による歳出集中を平準化</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するため、</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計画的</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を実施</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3" name="下矢印 22"/>
          <p:cNvSpPr/>
          <p:nvPr/>
        </p:nvSpPr>
        <p:spPr>
          <a:xfrm>
            <a:off x="3725693" y="4149080"/>
            <a:ext cx="129614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115616" y="4725144"/>
            <a:ext cx="7272808" cy="1015663"/>
          </a:xfrm>
          <a:prstGeom prst="rect">
            <a:avLst/>
          </a:prstGeom>
          <a:noFill/>
          <a:ln w="38100" cmpd="thinThick">
            <a:solidFill>
              <a:schemeClr val="tx1"/>
            </a:solidFill>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更新判定フローの</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検討</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にあたっては、</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534988" indent="-268288">
              <a:buFont typeface="Wingdings" panose="05000000000000000000" pitchFamily="2" charset="2"/>
              <a:buChar char="l"/>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現時点で更新を検討すべき橋梁の抽出の視点　に加え</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534988" indent="-268288">
              <a:buFont typeface="Wingdings" panose="05000000000000000000" pitchFamily="2" charset="2"/>
              <a:buChar char="l"/>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将来の計画的更新</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に備え</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優先順位付けの視点</a:t>
            </a:r>
            <a:r>
              <a:rPr lang="ja-JP" altLang="en-US" dirty="0" smtClean="0"/>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が必要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0686321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59</a:t>
            </a:fld>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1253042685"/>
              </p:ext>
            </p:extLst>
          </p:nvPr>
        </p:nvGraphicFramePr>
        <p:xfrm>
          <a:off x="5502564" y="4137837"/>
          <a:ext cx="3274754" cy="1971862"/>
        </p:xfrm>
        <a:graphic>
          <a:graphicData uri="http://schemas.openxmlformats.org/drawingml/2006/table">
            <a:tbl>
              <a:tblPr/>
              <a:tblGrid>
                <a:gridCol w="581604"/>
                <a:gridCol w="720081"/>
                <a:gridCol w="432049"/>
                <a:gridCol w="936104"/>
                <a:gridCol w="302458"/>
                <a:gridCol w="302458"/>
              </a:tblGrid>
              <a:tr h="314071">
                <a:tc gridSpan="2">
                  <a:txBody>
                    <a:bodyPr/>
                    <a:lstStyle/>
                    <a:p>
                      <a:pPr marL="0" algn="ctr" rtl="0" eaLnBrk="1" fontAlgn="ctr" latinLnBrk="0" hangingPunct="1"/>
                      <a:r>
                        <a:rPr kumimoji="1" lang="ja-JP" altLang="en-US" sz="11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評価</a:t>
                      </a:r>
                      <a:r>
                        <a:rPr kumimoji="1" lang="ja-JP"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指標</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a:txBody>
                    <a:bodyPr/>
                    <a:lstStyle/>
                    <a:p>
                      <a:pPr marL="0" algn="ctr" rtl="0" eaLnBrk="1" fontAlgn="ctr" latinLnBrk="0" hangingPunct="1"/>
                      <a:r>
                        <a:rPr kumimoji="1" lang="ja-JP" altLang="en-US" sz="11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設定</a:t>
                      </a:r>
                      <a:endParaRPr kumimoji="1" lang="en-US" altLang="ja-JP" sz="11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ja-JP" altLang="en-US" sz="11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補正率</a:t>
                      </a:r>
                      <a:endParaRPr kumimoji="1" lang="ja-JP"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r>
                        <a:rPr kumimoji="1" lang="ja-JP" altLang="en-US" sz="11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項目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marL="0" algn="ctr" rtl="0" eaLnBrk="1" fontAlgn="ctr" latinLnBrk="0" hangingPunct="1"/>
                      <a:r>
                        <a:rPr kumimoji="1" lang="ja-JP" altLang="en-US" sz="11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補正後の</a:t>
                      </a:r>
                      <a:endParaRPr kumimoji="1" lang="en-US" altLang="ja-JP" sz="11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11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点数</a:t>
                      </a:r>
                      <a:endParaRPr kumimoji="1" lang="ja-JP" altLang="en-US" sz="11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r>
              <a:tr h="311922">
                <a:tc>
                  <a:txBody>
                    <a:bodyPr/>
                    <a:lstStyle/>
                    <a:p>
                      <a:pPr algn="ctr" fontAlgn="ctr"/>
                      <a:r>
                        <a:rPr lang="ja-JP" altLang="en-US" sz="1100" b="1" i="0" u="none" strike="noStrike" dirty="0">
                          <a:solidFill>
                            <a:srgbClr val="000000"/>
                          </a:solidFill>
                          <a:effectLst/>
                          <a:latin typeface="+mn-ea"/>
                          <a:ea typeface="+mn-ea"/>
                        </a:rPr>
                        <a:t>経済性</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100</a:t>
                      </a:r>
                      <a:r>
                        <a:rPr lang="zh-CN"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点満点</a:t>
                      </a:r>
                      <a:endPar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zh-CN"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endParaRPr lang="ja-JP" altLang="en-US" sz="1100" b="1" i="0" u="none" strike="noStrike" dirty="0">
                        <a:solidFill>
                          <a:srgbClr val="000000"/>
                        </a:solidFill>
                        <a:effectLst/>
                        <a:latin typeface="+mn-ea"/>
                        <a:ea typeface="+mn-ea"/>
                      </a:endParaRP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smtClean="0">
                          <a:solidFill>
                            <a:srgbClr val="000000"/>
                          </a:solidFill>
                          <a:effectLst/>
                          <a:latin typeface="+mn-ea"/>
                          <a:ea typeface="+mn-ea"/>
                        </a:rPr>
                        <a:t>0.5</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mn-ea"/>
                          <a:ea typeface="+mn-ea"/>
                        </a:rPr>
                        <a:t>ＬＣＣ</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100" b="0" i="0" u="none" strike="noStrike" dirty="0">
                          <a:solidFill>
                            <a:srgbClr val="000000"/>
                          </a:solidFill>
                          <a:effectLst/>
                          <a:latin typeface="+mn-ea"/>
                          <a:ea typeface="+mn-ea"/>
                        </a:rPr>
                        <a:t>50</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n-ea"/>
                          <a:ea typeface="+mn-ea"/>
                        </a:rPr>
                        <a:t>50</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471">
                <a:tc rowSpan="3">
                  <a:txBody>
                    <a:bodyPr/>
                    <a:lstStyle/>
                    <a:p>
                      <a:pPr algn="ctr" fontAlgn="ctr"/>
                      <a:r>
                        <a:rPr lang="ja-JP" altLang="en-US" sz="1100" b="1" i="0" u="none" strike="noStrike" dirty="0">
                          <a:solidFill>
                            <a:srgbClr val="000000"/>
                          </a:solidFill>
                          <a:effectLst/>
                          <a:latin typeface="+mn-ea"/>
                          <a:ea typeface="+mn-ea"/>
                        </a:rPr>
                        <a:t>構造物</a:t>
                      </a:r>
                      <a:br>
                        <a:rPr lang="ja-JP" altLang="en-US" sz="1100" b="1" i="0" u="none" strike="noStrike" dirty="0">
                          <a:solidFill>
                            <a:srgbClr val="000000"/>
                          </a:solidFill>
                          <a:effectLst/>
                          <a:latin typeface="+mn-ea"/>
                          <a:ea typeface="+mn-ea"/>
                        </a:rPr>
                      </a:br>
                      <a:r>
                        <a:rPr lang="ja-JP" altLang="en-US" sz="1100" b="1" i="0" u="none" strike="noStrike" dirty="0">
                          <a:solidFill>
                            <a:srgbClr val="000000"/>
                          </a:solidFill>
                          <a:effectLst/>
                          <a:latin typeface="+mn-ea"/>
                          <a:ea typeface="+mn-ea"/>
                        </a:rPr>
                        <a:t>としての評価</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100</a:t>
                      </a:r>
                      <a:r>
                        <a:rPr lang="zh-CN"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点満点</a:t>
                      </a:r>
                      <a:endPar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zh-CN"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rPr>
                        <a:t> </a:t>
                      </a:r>
                      <a:r>
                        <a:rPr lang="zh-CN"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0.35</a:t>
                      </a:r>
                      <a:endParaRPr lang="zh-CN"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n-ea"/>
                          <a:ea typeface="+mn-ea"/>
                        </a:rPr>
                        <a:t>維持管理性</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n-ea"/>
                          <a:ea typeface="+mn-ea"/>
                        </a:rPr>
                        <a:t>20</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ja-JP" sz="1100" b="0" i="0" u="none" strike="noStrike" dirty="0">
                          <a:solidFill>
                            <a:srgbClr val="000000"/>
                          </a:solidFill>
                          <a:effectLst/>
                          <a:latin typeface="+mn-ea"/>
                          <a:ea typeface="+mn-ea"/>
                        </a:rPr>
                        <a:t>35</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47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n-ea"/>
                          <a:ea typeface="+mn-ea"/>
                        </a:rPr>
                        <a:t>使用性</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n-ea"/>
                          <a:ea typeface="+mn-ea"/>
                        </a:rPr>
                        <a:t>9</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9547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n-ea"/>
                          <a:ea typeface="+mn-ea"/>
                        </a:rPr>
                        <a:t>減災</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n-ea"/>
                          <a:ea typeface="+mn-ea"/>
                        </a:rPr>
                        <a:t>6</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314071">
                <a:tc rowSpan="2">
                  <a:txBody>
                    <a:bodyPr/>
                    <a:lstStyle/>
                    <a:p>
                      <a:pPr algn="ctr" fontAlgn="ctr"/>
                      <a:r>
                        <a:rPr lang="ja-JP" altLang="en-US" sz="1100" b="1" i="0" u="none" strike="noStrike" dirty="0">
                          <a:solidFill>
                            <a:srgbClr val="000000"/>
                          </a:solidFill>
                          <a:effectLst/>
                          <a:latin typeface="+mn-ea"/>
                          <a:ea typeface="+mn-ea"/>
                        </a:rPr>
                        <a:t>その他の</a:t>
                      </a:r>
                      <a:br>
                        <a:rPr lang="ja-JP" altLang="en-US" sz="1100" b="1" i="0" u="none" strike="noStrike" dirty="0">
                          <a:solidFill>
                            <a:srgbClr val="000000"/>
                          </a:solidFill>
                          <a:effectLst/>
                          <a:latin typeface="+mn-ea"/>
                          <a:ea typeface="+mn-ea"/>
                        </a:rPr>
                      </a:br>
                      <a:r>
                        <a:rPr lang="ja-JP" altLang="en-US" sz="1100" b="1" i="0" u="none" strike="noStrike" dirty="0" smtClean="0">
                          <a:solidFill>
                            <a:srgbClr val="000000"/>
                          </a:solidFill>
                          <a:effectLst/>
                          <a:latin typeface="+mn-ea"/>
                          <a:ea typeface="+mn-ea"/>
                        </a:rPr>
                        <a:t>社会的</a:t>
                      </a:r>
                      <a:endParaRPr lang="en-US" altLang="ja-JP" sz="1100" b="1" i="0" u="none" strike="noStrike" dirty="0" smtClean="0">
                        <a:solidFill>
                          <a:srgbClr val="000000"/>
                        </a:solidFill>
                        <a:effectLst/>
                        <a:latin typeface="+mn-ea"/>
                        <a:ea typeface="+mn-ea"/>
                      </a:endParaRPr>
                    </a:p>
                    <a:p>
                      <a:pPr algn="ctr" fontAlgn="ctr"/>
                      <a:r>
                        <a:rPr lang="ja-JP" altLang="en-US" sz="1100" b="1" i="0" u="none" strike="noStrike" dirty="0" smtClean="0">
                          <a:solidFill>
                            <a:srgbClr val="000000"/>
                          </a:solidFill>
                          <a:effectLst/>
                          <a:latin typeface="+mn-ea"/>
                          <a:ea typeface="+mn-ea"/>
                        </a:rPr>
                        <a:t>評価</a:t>
                      </a:r>
                      <a:endParaRPr lang="ja-JP" altLang="en-US" sz="1100" b="1" i="0" u="none" strike="noStrike" dirty="0">
                        <a:solidFill>
                          <a:srgbClr val="000000"/>
                        </a:solidFill>
                        <a:effectLst/>
                        <a:latin typeface="+mn-ea"/>
                        <a:ea typeface="+mn-ea"/>
                      </a:endParaRP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100</a:t>
                      </a:r>
                      <a:r>
                        <a:rPr lang="zh-CN"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点満点</a:t>
                      </a:r>
                      <a:endPar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zh-CN"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0.15</a:t>
                      </a:r>
                      <a:endParaRPr lang="zh-CN"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effectLst/>
                          <a:latin typeface="+mn-ea"/>
                          <a:ea typeface="+mn-ea"/>
                        </a:rPr>
                        <a:t>事業の難易度</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n-ea"/>
                          <a:ea typeface="+mn-ea"/>
                        </a:rPr>
                        <a:t>10</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100" b="0" i="0" u="none" strike="noStrike" dirty="0">
                          <a:solidFill>
                            <a:srgbClr val="000000"/>
                          </a:solidFill>
                          <a:effectLst/>
                          <a:latin typeface="+mn-ea"/>
                          <a:ea typeface="+mn-ea"/>
                        </a:rPr>
                        <a:t>15</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47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100" b="0" i="0" u="none" strike="noStrike" dirty="0">
                          <a:solidFill>
                            <a:srgbClr val="000000"/>
                          </a:solidFill>
                          <a:effectLst/>
                          <a:latin typeface="+mn-ea"/>
                          <a:ea typeface="+mn-ea"/>
                        </a:rPr>
                        <a:t>交通規制</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n-ea"/>
                          <a:ea typeface="+mn-ea"/>
                        </a:rPr>
                        <a:t>5</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95471">
                <a:tc gridSpan="4">
                  <a:txBody>
                    <a:bodyPr/>
                    <a:lstStyle/>
                    <a:p>
                      <a:pPr algn="ctr" fontAlgn="ctr"/>
                      <a:r>
                        <a:rPr lang="ja-JP" altLang="en-US" sz="1100" b="0" i="0" u="none" strike="noStrike" dirty="0">
                          <a:solidFill>
                            <a:srgbClr val="000000"/>
                          </a:solidFill>
                          <a:effectLst/>
                          <a:latin typeface="+mn-ea"/>
                          <a:ea typeface="+mn-ea"/>
                        </a:rPr>
                        <a:t>合計</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en-US" altLang="ja-JP" sz="1100" b="0" i="0" u="none" strike="noStrike" dirty="0">
                          <a:solidFill>
                            <a:srgbClr val="000000"/>
                          </a:solidFill>
                          <a:effectLst/>
                          <a:latin typeface="+mn-ea"/>
                          <a:ea typeface="+mn-ea"/>
                        </a:rPr>
                        <a:t>100</a:t>
                      </a:r>
                    </a:p>
                  </a:txBody>
                  <a:tcPr marL="4938" marR="4938" marT="4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r>
            </a:tbl>
          </a:graphicData>
        </a:graphic>
      </p:graphicFrame>
      <p:grpSp>
        <p:nvGrpSpPr>
          <p:cNvPr id="9" name="グループ化 8"/>
          <p:cNvGrpSpPr/>
          <p:nvPr/>
        </p:nvGrpSpPr>
        <p:grpSpPr>
          <a:xfrm>
            <a:off x="5768441" y="1978014"/>
            <a:ext cx="3008875" cy="1918409"/>
            <a:chOff x="6733945" y="1383543"/>
            <a:chExt cx="3259615" cy="2078276"/>
          </a:xfrm>
        </p:grpSpPr>
        <p:sp>
          <p:nvSpPr>
            <p:cNvPr id="10" name="正方形/長方形 9"/>
            <p:cNvSpPr/>
            <p:nvPr/>
          </p:nvSpPr>
          <p:spPr>
            <a:xfrm>
              <a:off x="6825208" y="1383543"/>
              <a:ext cx="3168352" cy="207824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nvGrpSpPr>
            <p:cNvPr id="11" name="グループ化 10"/>
            <p:cNvGrpSpPr/>
            <p:nvPr/>
          </p:nvGrpSpPr>
          <p:grpSpPr>
            <a:xfrm>
              <a:off x="6733945" y="1421654"/>
              <a:ext cx="3223571" cy="2040165"/>
              <a:chOff x="1667479" y="6409353"/>
              <a:chExt cx="3223571" cy="2040165"/>
            </a:xfrm>
          </p:grpSpPr>
          <p:sp>
            <p:nvSpPr>
              <p:cNvPr id="14" name="右矢印 13"/>
              <p:cNvSpPr/>
              <p:nvPr/>
            </p:nvSpPr>
            <p:spPr>
              <a:xfrm>
                <a:off x="2517756" y="7113013"/>
                <a:ext cx="876961" cy="288032"/>
              </a:xfrm>
              <a:prstGeom prst="rightArrow">
                <a:avLst>
                  <a:gd name="adj1" fmla="val 50000"/>
                  <a:gd name="adj2" fmla="val 814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右矢印 14"/>
              <p:cNvSpPr/>
              <p:nvPr/>
            </p:nvSpPr>
            <p:spPr>
              <a:xfrm>
                <a:off x="2517757" y="7512131"/>
                <a:ext cx="876960" cy="288032"/>
              </a:xfrm>
              <a:prstGeom prst="rightArrow">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右矢印 15"/>
              <p:cNvSpPr/>
              <p:nvPr/>
            </p:nvSpPr>
            <p:spPr>
              <a:xfrm>
                <a:off x="2517757" y="7908877"/>
                <a:ext cx="876960" cy="288032"/>
              </a:xfrm>
              <a:prstGeom prst="rightArrow">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右矢印 16"/>
              <p:cNvSpPr/>
              <p:nvPr/>
            </p:nvSpPr>
            <p:spPr>
              <a:xfrm>
                <a:off x="3394716" y="7113013"/>
                <a:ext cx="1436327" cy="288032"/>
              </a:xfrm>
              <a:prstGeom prst="rightArrow">
                <a:avLst>
                  <a:gd name="adj1" fmla="val 50000"/>
                  <a:gd name="adj2" fmla="val 8141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18" name="直線コネクタ 17"/>
              <p:cNvCxnSpPr/>
              <p:nvPr/>
            </p:nvCxnSpPr>
            <p:spPr>
              <a:xfrm flipV="1">
                <a:off x="3394717" y="6762329"/>
                <a:ext cx="0" cy="144557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150338" y="8203270"/>
                <a:ext cx="488754" cy="246248"/>
              </a:xfrm>
              <a:prstGeom prst="rect">
                <a:avLst/>
              </a:prstGeom>
              <a:noFill/>
            </p:spPr>
            <p:txBody>
              <a:bodyPr wrap="square" lIns="0" tIns="0" rIns="0" bIns="0" rtlCol="0">
                <a:spAutoFit/>
              </a:bodyPr>
              <a:lstStyle/>
              <a:p>
                <a:pPr algn="ctr"/>
                <a:r>
                  <a:rPr lang="ja-JP" altLang="en-US" sz="1477" dirty="0"/>
                  <a:t>現在</a:t>
                </a:r>
              </a:p>
            </p:txBody>
          </p:sp>
          <p:sp>
            <p:nvSpPr>
              <p:cNvPr id="20" name="右矢印 19"/>
              <p:cNvSpPr/>
              <p:nvPr/>
            </p:nvSpPr>
            <p:spPr>
              <a:xfrm>
                <a:off x="3394716" y="7509759"/>
                <a:ext cx="800764" cy="288032"/>
              </a:xfrm>
              <a:prstGeom prst="rightArrow">
                <a:avLst>
                  <a:gd name="adj1" fmla="val 50000"/>
                  <a:gd name="adj2" fmla="val 8141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1" name="右矢印 20"/>
              <p:cNvSpPr/>
              <p:nvPr/>
            </p:nvSpPr>
            <p:spPr>
              <a:xfrm>
                <a:off x="3394717" y="7908877"/>
                <a:ext cx="1436326" cy="288032"/>
              </a:xfrm>
              <a:prstGeom prst="rightArrow">
                <a:avLst>
                  <a:gd name="adj1" fmla="val 50000"/>
                  <a:gd name="adj2" fmla="val 8141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2" name="右矢印 21"/>
              <p:cNvSpPr/>
              <p:nvPr/>
            </p:nvSpPr>
            <p:spPr>
              <a:xfrm>
                <a:off x="4195480" y="7509759"/>
                <a:ext cx="635564" cy="288032"/>
              </a:xfrm>
              <a:prstGeom prst="rightArrow">
                <a:avLst>
                  <a:gd name="adj1" fmla="val 50000"/>
                  <a:gd name="adj2" fmla="val 8141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3" name="テキスト ボックス 22"/>
              <p:cNvSpPr txBox="1"/>
              <p:nvPr/>
            </p:nvSpPr>
            <p:spPr>
              <a:xfrm>
                <a:off x="3663930" y="6942138"/>
                <a:ext cx="622457" cy="215407"/>
              </a:xfrm>
              <a:prstGeom prst="rect">
                <a:avLst/>
              </a:prstGeom>
              <a:noFill/>
            </p:spPr>
            <p:txBody>
              <a:bodyPr wrap="square" lIns="0" tIns="0" rIns="0" bIns="0" rtlCol="0">
                <a:spAutoFit/>
              </a:bodyPr>
              <a:lstStyle/>
              <a:p>
                <a:pPr algn="ctr"/>
                <a:r>
                  <a:rPr lang="en-US" altLang="ja-JP" sz="1292" dirty="0">
                    <a:solidFill>
                      <a:srgbClr val="00B050"/>
                    </a:solidFill>
                  </a:rPr>
                  <a:t>100</a:t>
                </a:r>
                <a:r>
                  <a:rPr lang="ja-JP" altLang="en-US" sz="1292" dirty="0">
                    <a:solidFill>
                      <a:srgbClr val="00B050"/>
                    </a:solidFill>
                  </a:rPr>
                  <a:t>年</a:t>
                </a:r>
              </a:p>
            </p:txBody>
          </p:sp>
          <p:sp>
            <p:nvSpPr>
              <p:cNvPr id="24" name="テキスト ボックス 23"/>
              <p:cNvSpPr txBox="1"/>
              <p:nvPr/>
            </p:nvSpPr>
            <p:spPr>
              <a:xfrm>
                <a:off x="3148134" y="7366911"/>
                <a:ext cx="622457" cy="215407"/>
              </a:xfrm>
              <a:prstGeom prst="rect">
                <a:avLst/>
              </a:prstGeom>
              <a:noFill/>
            </p:spPr>
            <p:txBody>
              <a:bodyPr wrap="square" lIns="0" tIns="0" rIns="0" bIns="0" rtlCol="0">
                <a:spAutoFit/>
              </a:bodyPr>
              <a:lstStyle/>
              <a:p>
                <a:pPr algn="ctr"/>
                <a:r>
                  <a:rPr lang="en-US" altLang="ja-JP" sz="1292" dirty="0">
                    <a:solidFill>
                      <a:srgbClr val="FF9900"/>
                    </a:solidFill>
                  </a:rPr>
                  <a:t>120</a:t>
                </a:r>
                <a:r>
                  <a:rPr lang="ja-JP" altLang="en-US" sz="1292" dirty="0">
                    <a:solidFill>
                      <a:srgbClr val="FF9900"/>
                    </a:solidFill>
                  </a:rPr>
                  <a:t>年</a:t>
                </a:r>
              </a:p>
            </p:txBody>
          </p:sp>
          <p:sp>
            <p:nvSpPr>
              <p:cNvPr id="25" name="テキスト ボックス 24"/>
              <p:cNvSpPr txBox="1"/>
              <p:nvPr/>
            </p:nvSpPr>
            <p:spPr>
              <a:xfrm>
                <a:off x="3663930" y="7765089"/>
                <a:ext cx="622457" cy="215407"/>
              </a:xfrm>
              <a:prstGeom prst="rect">
                <a:avLst/>
              </a:prstGeom>
              <a:noFill/>
            </p:spPr>
            <p:txBody>
              <a:bodyPr wrap="square" lIns="0" tIns="0" rIns="0" bIns="0" rtlCol="0">
                <a:spAutoFit/>
              </a:bodyPr>
              <a:lstStyle/>
              <a:p>
                <a:pPr algn="ctr"/>
                <a:r>
                  <a:rPr lang="en-US" altLang="ja-JP" sz="1292" dirty="0">
                    <a:solidFill>
                      <a:srgbClr val="FF9900"/>
                    </a:solidFill>
                  </a:rPr>
                  <a:t>100</a:t>
                </a:r>
                <a:r>
                  <a:rPr lang="ja-JP" altLang="en-US" sz="1292" dirty="0">
                    <a:solidFill>
                      <a:srgbClr val="FF9900"/>
                    </a:solidFill>
                  </a:rPr>
                  <a:t>年</a:t>
                </a:r>
              </a:p>
            </p:txBody>
          </p:sp>
          <p:sp>
            <p:nvSpPr>
              <p:cNvPr id="26" name="テキスト ボックス 25"/>
              <p:cNvSpPr txBox="1"/>
              <p:nvPr/>
            </p:nvSpPr>
            <p:spPr>
              <a:xfrm>
                <a:off x="2623681" y="6942138"/>
                <a:ext cx="622457" cy="215407"/>
              </a:xfrm>
              <a:prstGeom prst="rect">
                <a:avLst/>
              </a:prstGeom>
              <a:noFill/>
            </p:spPr>
            <p:txBody>
              <a:bodyPr wrap="square" lIns="0" tIns="0" rIns="0" bIns="0" rtlCol="0">
                <a:spAutoFit/>
              </a:bodyPr>
              <a:lstStyle/>
              <a:p>
                <a:pPr algn="ctr"/>
                <a:r>
                  <a:rPr lang="en-US" altLang="ja-JP" sz="1292" dirty="0"/>
                  <a:t>62</a:t>
                </a:r>
                <a:r>
                  <a:rPr lang="ja-JP" altLang="en-US" sz="1292" dirty="0"/>
                  <a:t>年</a:t>
                </a:r>
              </a:p>
            </p:txBody>
          </p:sp>
          <p:cxnSp>
            <p:nvCxnSpPr>
              <p:cNvPr id="27" name="直線コネクタ 26"/>
              <p:cNvCxnSpPr/>
              <p:nvPr/>
            </p:nvCxnSpPr>
            <p:spPr>
              <a:xfrm flipV="1">
                <a:off x="4831045" y="6762329"/>
                <a:ext cx="0" cy="144094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667479" y="7130712"/>
                <a:ext cx="955359" cy="215407"/>
              </a:xfrm>
              <a:prstGeom prst="rect">
                <a:avLst/>
              </a:prstGeom>
              <a:noFill/>
            </p:spPr>
            <p:txBody>
              <a:bodyPr wrap="square" lIns="0" tIns="0" rIns="0" bIns="0" rtlCol="0">
                <a:spAutoFit/>
              </a:bodyPr>
              <a:lstStyle/>
              <a:p>
                <a:pPr algn="ctr"/>
                <a:r>
                  <a:rPr lang="ja-JP" altLang="en-US" sz="1292" dirty="0"/>
                  <a:t>ケース１</a:t>
                </a:r>
              </a:p>
            </p:txBody>
          </p:sp>
          <p:sp>
            <p:nvSpPr>
              <p:cNvPr id="29" name="テキスト ボックス 28"/>
              <p:cNvSpPr txBox="1"/>
              <p:nvPr/>
            </p:nvSpPr>
            <p:spPr>
              <a:xfrm>
                <a:off x="1667479" y="7530664"/>
                <a:ext cx="955359" cy="215407"/>
              </a:xfrm>
              <a:prstGeom prst="rect">
                <a:avLst/>
              </a:prstGeom>
              <a:noFill/>
            </p:spPr>
            <p:txBody>
              <a:bodyPr wrap="square" lIns="0" tIns="0" rIns="0" bIns="0" rtlCol="0">
                <a:spAutoFit/>
              </a:bodyPr>
              <a:lstStyle/>
              <a:p>
                <a:pPr algn="ctr"/>
                <a:r>
                  <a:rPr lang="ja-JP" altLang="en-US" sz="1292" dirty="0"/>
                  <a:t>ケース２</a:t>
                </a:r>
              </a:p>
            </p:txBody>
          </p:sp>
          <p:sp>
            <p:nvSpPr>
              <p:cNvPr id="30" name="テキスト ボックス 29"/>
              <p:cNvSpPr txBox="1"/>
              <p:nvPr/>
            </p:nvSpPr>
            <p:spPr>
              <a:xfrm>
                <a:off x="1667479" y="7930616"/>
                <a:ext cx="955359" cy="215407"/>
              </a:xfrm>
              <a:prstGeom prst="rect">
                <a:avLst/>
              </a:prstGeom>
              <a:noFill/>
            </p:spPr>
            <p:txBody>
              <a:bodyPr wrap="square" lIns="0" tIns="0" rIns="0" bIns="0" rtlCol="0">
                <a:spAutoFit/>
              </a:bodyPr>
              <a:lstStyle/>
              <a:p>
                <a:pPr algn="ctr"/>
                <a:r>
                  <a:rPr lang="ja-JP" altLang="en-US" sz="1292" dirty="0"/>
                  <a:t>ケース３</a:t>
                </a:r>
              </a:p>
            </p:txBody>
          </p:sp>
          <p:sp>
            <p:nvSpPr>
              <p:cNvPr id="31" name="テキスト ボックス 30"/>
              <p:cNvSpPr txBox="1"/>
              <p:nvPr/>
            </p:nvSpPr>
            <p:spPr>
              <a:xfrm>
                <a:off x="4131092" y="7366911"/>
                <a:ext cx="609046" cy="215407"/>
              </a:xfrm>
              <a:prstGeom prst="rect">
                <a:avLst/>
              </a:prstGeom>
              <a:noFill/>
            </p:spPr>
            <p:txBody>
              <a:bodyPr wrap="square" lIns="0" tIns="0" rIns="0" bIns="0" rtlCol="0">
                <a:spAutoFit/>
              </a:bodyPr>
              <a:lstStyle/>
              <a:p>
                <a:pPr algn="ctr"/>
                <a:r>
                  <a:rPr lang="en-US" altLang="ja-JP" sz="1292" dirty="0">
                    <a:solidFill>
                      <a:srgbClr val="0070C0"/>
                    </a:solidFill>
                  </a:rPr>
                  <a:t>42</a:t>
                </a:r>
                <a:r>
                  <a:rPr lang="ja-JP" altLang="en-US" sz="1292" dirty="0">
                    <a:solidFill>
                      <a:srgbClr val="0070C0"/>
                    </a:solidFill>
                  </a:rPr>
                  <a:t>年</a:t>
                </a:r>
              </a:p>
            </p:txBody>
          </p:sp>
          <p:sp>
            <p:nvSpPr>
              <p:cNvPr id="32" name="テキスト ボックス 31"/>
              <p:cNvSpPr txBox="1"/>
              <p:nvPr/>
            </p:nvSpPr>
            <p:spPr>
              <a:xfrm>
                <a:off x="3334707" y="6409353"/>
                <a:ext cx="1556343" cy="430812"/>
              </a:xfrm>
              <a:prstGeom prst="rect">
                <a:avLst/>
              </a:prstGeom>
              <a:noFill/>
            </p:spPr>
            <p:txBody>
              <a:bodyPr wrap="square" lIns="0" tIns="0" rIns="0" bIns="0" rtlCol="0">
                <a:spAutoFit/>
              </a:bodyPr>
              <a:lstStyle/>
              <a:p>
                <a:pPr algn="ctr"/>
                <a:r>
                  <a:rPr lang="ja-JP" altLang="en-US" sz="1292" dirty="0"/>
                  <a:t>比較期間</a:t>
                </a:r>
                <a:endParaRPr lang="en-US" altLang="ja-JP" sz="1292" dirty="0"/>
              </a:p>
              <a:p>
                <a:pPr algn="ctr"/>
                <a:r>
                  <a:rPr lang="en-US" altLang="ja-JP" sz="1292" dirty="0"/>
                  <a:t>100</a:t>
                </a:r>
                <a:r>
                  <a:rPr lang="ja-JP" altLang="en-US" sz="1292" dirty="0"/>
                  <a:t>年</a:t>
                </a:r>
              </a:p>
            </p:txBody>
          </p:sp>
          <p:cxnSp>
            <p:nvCxnSpPr>
              <p:cNvPr id="33" name="直線矢印コネクタ 32"/>
              <p:cNvCxnSpPr/>
              <p:nvPr/>
            </p:nvCxnSpPr>
            <p:spPr>
              <a:xfrm>
                <a:off x="3394716" y="6856297"/>
                <a:ext cx="1436327" cy="0"/>
              </a:xfrm>
              <a:prstGeom prst="straightConnector1">
                <a:avLst/>
              </a:prstGeom>
              <a:ln w="9525">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1809511" y="6422242"/>
                <a:ext cx="1677423" cy="246248"/>
              </a:xfrm>
              <a:prstGeom prst="rect">
                <a:avLst/>
              </a:prstGeom>
              <a:noFill/>
            </p:spPr>
            <p:txBody>
              <a:bodyPr wrap="square" lIns="0" tIns="0" rIns="0" bIns="0" rtlCol="0">
                <a:spAutoFit/>
              </a:bodyPr>
              <a:lstStyle/>
              <a:p>
                <a:pPr algn="ctr"/>
                <a:r>
                  <a:rPr lang="en-US" altLang="ja-JP" sz="1477" dirty="0"/>
                  <a:t>《</a:t>
                </a:r>
                <a:r>
                  <a:rPr lang="ja-JP" altLang="en-US" sz="1477" dirty="0"/>
                  <a:t>大正大橋の例</a:t>
                </a:r>
                <a:r>
                  <a:rPr lang="en-US" altLang="ja-JP" sz="1477" dirty="0"/>
                  <a:t>》</a:t>
                </a:r>
                <a:endParaRPr lang="ja-JP" altLang="en-US" sz="1477" dirty="0"/>
              </a:p>
            </p:txBody>
          </p:sp>
        </p:grpSp>
      </p:grpSp>
      <p:sp>
        <p:nvSpPr>
          <p:cNvPr id="35" name="正方形/長方形 34"/>
          <p:cNvSpPr/>
          <p:nvPr/>
        </p:nvSpPr>
        <p:spPr>
          <a:xfrm>
            <a:off x="761538" y="1713417"/>
            <a:ext cx="4952766" cy="4496552"/>
          </a:xfrm>
          <a:prstGeom prst="rect">
            <a:avLst/>
          </a:prstGeom>
        </p:spPr>
        <p:txBody>
          <a:bodyPr wrap="square">
            <a:spAutoFit/>
          </a:bodyPr>
          <a:lstStyle/>
          <a:p>
            <a:pPr algn="just"/>
            <a:r>
              <a:rPr lang="ja-JP" altLang="ja-JP" sz="1662" b="1" dirty="0">
                <a:latin typeface="+mn-ea"/>
              </a:rPr>
              <a:t>【</a:t>
            </a:r>
            <a:r>
              <a:rPr lang="ja-JP" altLang="en-US" sz="1662" b="1" dirty="0">
                <a:latin typeface="+mn-ea"/>
              </a:rPr>
              <a:t>ＬＣＣ</a:t>
            </a:r>
            <a:r>
              <a:rPr lang="ja-JP" altLang="ja-JP" sz="1662" b="1" dirty="0">
                <a:latin typeface="+mn-ea"/>
              </a:rPr>
              <a:t>比較検討ケース</a:t>
            </a:r>
            <a:r>
              <a:rPr lang="ja-JP" altLang="ja-JP" sz="1662" b="1" dirty="0" smtClean="0">
                <a:latin typeface="+mn-ea"/>
              </a:rPr>
              <a:t>】</a:t>
            </a:r>
            <a:endParaRPr lang="ja-JP" altLang="ja-JP" sz="1662" dirty="0">
              <a:solidFill>
                <a:srgbClr val="FF0000"/>
              </a:solidFill>
              <a:latin typeface="+mn-ea"/>
            </a:endParaRPr>
          </a:p>
          <a:p>
            <a:pPr indent="246191" algn="just"/>
            <a:r>
              <a:rPr lang="ja-JP" altLang="ja-JP" sz="1477" dirty="0">
                <a:latin typeface="+mn-ea"/>
              </a:rPr>
              <a:t>ケース１：現時点の架け替え</a:t>
            </a:r>
          </a:p>
          <a:p>
            <a:pPr indent="246191" algn="just"/>
            <a:r>
              <a:rPr lang="ja-JP" altLang="ja-JP" sz="1477" dirty="0">
                <a:latin typeface="+mn-ea"/>
              </a:rPr>
              <a:t>ケース２：現橋を橋齢</a:t>
            </a:r>
            <a:r>
              <a:rPr lang="en-US" altLang="ja-JP" sz="1477" dirty="0">
                <a:latin typeface="+mn-ea"/>
              </a:rPr>
              <a:t>120</a:t>
            </a:r>
            <a:r>
              <a:rPr lang="ja-JP" altLang="ja-JP" sz="1477" dirty="0">
                <a:latin typeface="+mn-ea"/>
              </a:rPr>
              <a:t>年まで存続させた後に架け替え</a:t>
            </a:r>
          </a:p>
          <a:p>
            <a:pPr indent="246191" algn="just"/>
            <a:r>
              <a:rPr lang="ja-JP" altLang="ja-JP" sz="1477" dirty="0">
                <a:latin typeface="+mn-ea"/>
              </a:rPr>
              <a:t>ケース３：架け替え無しの延命化案</a:t>
            </a:r>
            <a:endParaRPr lang="en-US" altLang="ja-JP" sz="1477" dirty="0">
              <a:latin typeface="+mn-ea"/>
            </a:endParaRPr>
          </a:p>
          <a:p>
            <a:pPr indent="246191" algn="just"/>
            <a:endParaRPr lang="ja-JP" altLang="ja-JP" sz="1477" dirty="0">
              <a:latin typeface="+mn-ea"/>
            </a:endParaRPr>
          </a:p>
          <a:p>
            <a:pPr algn="just"/>
            <a:r>
              <a:rPr lang="ja-JP" altLang="ja-JP" sz="1662" b="1" dirty="0">
                <a:latin typeface="+mn-ea"/>
              </a:rPr>
              <a:t>【評価項目】</a:t>
            </a:r>
          </a:p>
          <a:p>
            <a:pPr algn="just"/>
            <a:r>
              <a:rPr lang="ja-JP" altLang="ja-JP" sz="1477" dirty="0">
                <a:latin typeface="+mn-ea"/>
              </a:rPr>
              <a:t>　</a:t>
            </a:r>
            <a:r>
              <a:rPr lang="ja-JP" altLang="en-US" sz="1477" dirty="0">
                <a:latin typeface="+mn-ea"/>
              </a:rPr>
              <a:t>　Ａ</a:t>
            </a:r>
            <a:r>
              <a:rPr lang="ja-JP" altLang="en-US" sz="1477" dirty="0" smtClean="0">
                <a:latin typeface="+mn-ea"/>
              </a:rPr>
              <a:t> </a:t>
            </a:r>
            <a:r>
              <a:rPr lang="ja-JP" altLang="ja-JP" sz="1477" dirty="0">
                <a:latin typeface="+mn-ea"/>
              </a:rPr>
              <a:t>　経済性（ＬＣＣ</a:t>
            </a:r>
            <a:r>
              <a:rPr lang="ja-JP" altLang="en-US" sz="1477" dirty="0">
                <a:latin typeface="+mn-ea"/>
              </a:rPr>
              <a:t>：比較期間</a:t>
            </a:r>
            <a:r>
              <a:rPr lang="en-US" altLang="ja-JP" sz="1477" dirty="0">
                <a:latin typeface="+mn-ea"/>
              </a:rPr>
              <a:t>100</a:t>
            </a:r>
            <a:r>
              <a:rPr lang="ja-JP" altLang="en-US" sz="1477" dirty="0">
                <a:latin typeface="+mn-ea"/>
              </a:rPr>
              <a:t>年</a:t>
            </a:r>
            <a:r>
              <a:rPr lang="ja-JP" altLang="ja-JP" sz="1477" dirty="0">
                <a:latin typeface="+mn-ea"/>
              </a:rPr>
              <a:t>）</a:t>
            </a:r>
          </a:p>
          <a:p>
            <a:pPr algn="just"/>
            <a:r>
              <a:rPr lang="ja-JP" altLang="en-US" sz="1477" dirty="0">
                <a:latin typeface="+mn-ea"/>
              </a:rPr>
              <a:t>　</a:t>
            </a:r>
            <a:r>
              <a:rPr lang="ja-JP" altLang="ja-JP" sz="1477" dirty="0">
                <a:latin typeface="+mn-ea"/>
              </a:rPr>
              <a:t>　</a:t>
            </a:r>
            <a:r>
              <a:rPr lang="ja-JP" altLang="en-US" sz="1477" dirty="0">
                <a:latin typeface="+mn-ea"/>
              </a:rPr>
              <a:t>Ｂ</a:t>
            </a:r>
            <a:r>
              <a:rPr lang="ja-JP" altLang="ja-JP" sz="1477" dirty="0">
                <a:latin typeface="+mn-ea"/>
              </a:rPr>
              <a:t>　</a:t>
            </a:r>
            <a:r>
              <a:rPr lang="ja-JP" altLang="en-US" sz="1477" dirty="0">
                <a:latin typeface="+mn-ea"/>
              </a:rPr>
              <a:t>維持管理性</a:t>
            </a:r>
            <a:endParaRPr lang="ja-JP" altLang="ja-JP" sz="1477" dirty="0">
              <a:latin typeface="+mn-ea"/>
            </a:endParaRPr>
          </a:p>
          <a:p>
            <a:pPr algn="just"/>
            <a:r>
              <a:rPr lang="ja-JP" altLang="en-US" sz="1477" dirty="0">
                <a:latin typeface="+mn-ea"/>
              </a:rPr>
              <a:t>　</a:t>
            </a:r>
            <a:r>
              <a:rPr lang="ja-JP" altLang="ja-JP" sz="1477" dirty="0">
                <a:latin typeface="+mn-ea"/>
              </a:rPr>
              <a:t>　</a:t>
            </a:r>
            <a:r>
              <a:rPr lang="ja-JP" altLang="en-US" sz="1477" dirty="0" smtClean="0">
                <a:latin typeface="+mn-ea"/>
              </a:rPr>
              <a:t>Ｃ</a:t>
            </a:r>
            <a:r>
              <a:rPr lang="ja-JP" altLang="ja-JP" sz="1477" dirty="0">
                <a:latin typeface="+mn-ea"/>
              </a:rPr>
              <a:t>　</a:t>
            </a:r>
            <a:r>
              <a:rPr lang="ja-JP" altLang="en-US" sz="1477" dirty="0">
                <a:latin typeface="+mn-ea"/>
              </a:rPr>
              <a:t>使用性</a:t>
            </a:r>
            <a:endParaRPr lang="ja-JP" altLang="ja-JP" sz="1477" dirty="0">
              <a:latin typeface="+mn-ea"/>
            </a:endParaRPr>
          </a:p>
          <a:p>
            <a:pPr algn="just"/>
            <a:r>
              <a:rPr lang="ja-JP" altLang="en-US" sz="1477" dirty="0">
                <a:latin typeface="+mn-ea"/>
              </a:rPr>
              <a:t>　</a:t>
            </a:r>
            <a:r>
              <a:rPr lang="ja-JP" altLang="ja-JP" sz="1477" dirty="0">
                <a:latin typeface="+mn-ea"/>
              </a:rPr>
              <a:t>　</a:t>
            </a:r>
            <a:r>
              <a:rPr lang="ja-JP" altLang="en-US" sz="1477" dirty="0" smtClean="0">
                <a:latin typeface="+mn-ea"/>
              </a:rPr>
              <a:t>Ｄ</a:t>
            </a:r>
            <a:r>
              <a:rPr lang="ja-JP" altLang="ja-JP" sz="1477" dirty="0">
                <a:latin typeface="+mn-ea"/>
              </a:rPr>
              <a:t>　</a:t>
            </a:r>
            <a:r>
              <a:rPr lang="ja-JP" altLang="en-US" sz="1477" dirty="0">
                <a:latin typeface="+mn-ea"/>
              </a:rPr>
              <a:t>減災</a:t>
            </a:r>
            <a:endParaRPr lang="en-US" altLang="ja-JP" sz="1477" dirty="0">
              <a:latin typeface="+mn-ea"/>
            </a:endParaRPr>
          </a:p>
          <a:p>
            <a:pPr algn="just"/>
            <a:r>
              <a:rPr lang="ja-JP" altLang="en-US" sz="1477" dirty="0">
                <a:latin typeface="+mn-ea"/>
              </a:rPr>
              <a:t>　　</a:t>
            </a:r>
            <a:r>
              <a:rPr lang="ja-JP" altLang="en-US" sz="1477" dirty="0" smtClean="0">
                <a:latin typeface="+mn-ea"/>
              </a:rPr>
              <a:t>Ｅ</a:t>
            </a:r>
            <a:r>
              <a:rPr lang="ja-JP" altLang="en-US" sz="1477" dirty="0">
                <a:latin typeface="+mn-ea"/>
              </a:rPr>
              <a:t>　事業の難易度</a:t>
            </a:r>
            <a:endParaRPr lang="en-US" altLang="ja-JP" sz="1477" dirty="0">
              <a:latin typeface="+mn-ea"/>
            </a:endParaRPr>
          </a:p>
          <a:p>
            <a:pPr algn="just"/>
            <a:r>
              <a:rPr lang="ja-JP" altLang="en-US" sz="1477" dirty="0">
                <a:latin typeface="+mn-ea"/>
              </a:rPr>
              <a:t>　　</a:t>
            </a:r>
            <a:r>
              <a:rPr lang="ja-JP" altLang="en-US" sz="1477" dirty="0" smtClean="0">
                <a:latin typeface="+mn-ea"/>
              </a:rPr>
              <a:t>Ｆ</a:t>
            </a:r>
            <a:r>
              <a:rPr lang="ja-JP" altLang="en-US" sz="1477" dirty="0">
                <a:latin typeface="+mn-ea"/>
              </a:rPr>
              <a:t>　交通規制</a:t>
            </a:r>
            <a:endParaRPr lang="ja-JP" altLang="ja-JP" sz="1477" dirty="0">
              <a:latin typeface="+mn-ea"/>
            </a:endParaRPr>
          </a:p>
          <a:p>
            <a:pPr algn="just"/>
            <a:r>
              <a:rPr lang="ja-JP" altLang="ja-JP" sz="1477" dirty="0">
                <a:latin typeface="+mn-ea"/>
              </a:rPr>
              <a:t>　　※用途別</a:t>
            </a:r>
            <a:r>
              <a:rPr lang="ja-JP" altLang="en-US" sz="1477" dirty="0">
                <a:latin typeface="+mn-ea"/>
              </a:rPr>
              <a:t>（渡河橋・跨道橋）</a:t>
            </a:r>
            <a:r>
              <a:rPr lang="ja-JP" altLang="ja-JP" sz="1477" dirty="0">
                <a:latin typeface="+mn-ea"/>
              </a:rPr>
              <a:t>に詳細の項目を設定する</a:t>
            </a:r>
            <a:endParaRPr lang="en-US" altLang="ja-JP" sz="1477" dirty="0">
              <a:latin typeface="+mn-ea"/>
            </a:endParaRPr>
          </a:p>
          <a:p>
            <a:pPr algn="just"/>
            <a:endParaRPr lang="ja-JP" altLang="ja-JP" sz="1477" dirty="0">
              <a:latin typeface="+mn-ea"/>
            </a:endParaRPr>
          </a:p>
          <a:p>
            <a:pPr algn="just"/>
            <a:r>
              <a:rPr lang="ja-JP" altLang="ja-JP" sz="1662" b="1" dirty="0">
                <a:latin typeface="+mn-ea"/>
              </a:rPr>
              <a:t>【総合評価手法】</a:t>
            </a:r>
            <a:endParaRPr lang="en-US" altLang="ja-JP" sz="1662" b="1" dirty="0">
              <a:latin typeface="+mn-ea"/>
            </a:endParaRPr>
          </a:p>
          <a:p>
            <a:pPr algn="just"/>
            <a:r>
              <a:rPr lang="ja-JP" altLang="en-US" sz="1477" dirty="0">
                <a:latin typeface="+mn-ea"/>
              </a:rPr>
              <a:t>　</a:t>
            </a:r>
            <a:r>
              <a:rPr lang="ja-JP" altLang="en-US" sz="1477" dirty="0" smtClean="0">
                <a:latin typeface="+mn-ea"/>
              </a:rPr>
              <a:t>　① 経済性</a:t>
            </a:r>
            <a:r>
              <a:rPr lang="en-US" altLang="ja-JP" sz="1477" dirty="0" smtClean="0">
                <a:latin typeface="+mn-ea"/>
              </a:rPr>
              <a:t>(</a:t>
            </a:r>
            <a:r>
              <a:rPr lang="ja-JP" altLang="en-US" sz="1477" dirty="0" smtClean="0">
                <a:latin typeface="+mn-ea"/>
              </a:rPr>
              <a:t>Ａ</a:t>
            </a:r>
            <a:r>
              <a:rPr lang="en-US" altLang="ja-JP" sz="1477" dirty="0" smtClean="0">
                <a:latin typeface="+mn-ea"/>
              </a:rPr>
              <a:t>)</a:t>
            </a:r>
            <a:r>
              <a:rPr lang="ja-JP" altLang="en-US" sz="1477" dirty="0" smtClean="0">
                <a:latin typeface="+mn-ea"/>
              </a:rPr>
              <a:t>　　　　　　　　　　　 ：評価点</a:t>
            </a:r>
            <a:r>
              <a:rPr lang="en-US" altLang="ja-JP" sz="1477" dirty="0" smtClean="0">
                <a:latin typeface="+mn-ea"/>
              </a:rPr>
              <a:t>×</a:t>
            </a:r>
            <a:r>
              <a:rPr lang="ja-JP" altLang="en-US" sz="1477" dirty="0" smtClean="0">
                <a:latin typeface="+mn-ea"/>
              </a:rPr>
              <a:t>補正係数</a:t>
            </a:r>
            <a:endParaRPr lang="en-US" altLang="ja-JP" sz="1477" dirty="0" smtClean="0">
              <a:latin typeface="+mn-ea"/>
            </a:endParaRPr>
          </a:p>
          <a:p>
            <a:pPr algn="just"/>
            <a:r>
              <a:rPr lang="ja-JP" altLang="en-US" sz="1477" dirty="0">
                <a:latin typeface="+mn-ea"/>
              </a:rPr>
              <a:t>　</a:t>
            </a:r>
            <a:r>
              <a:rPr lang="ja-JP" altLang="en-US" sz="1477" dirty="0" smtClean="0">
                <a:latin typeface="+mn-ea"/>
              </a:rPr>
              <a:t>　</a:t>
            </a:r>
            <a:r>
              <a:rPr lang="ja-JP" altLang="en-US" sz="1477" dirty="0">
                <a:latin typeface="+mn-ea"/>
              </a:rPr>
              <a:t>②</a:t>
            </a:r>
            <a:r>
              <a:rPr lang="ja-JP" altLang="en-US" sz="1477" dirty="0" smtClean="0">
                <a:latin typeface="+mn-ea"/>
              </a:rPr>
              <a:t>構造物としての評価</a:t>
            </a:r>
            <a:r>
              <a:rPr lang="en-US" altLang="ja-JP" sz="1477" dirty="0" smtClean="0">
                <a:latin typeface="+mn-ea"/>
              </a:rPr>
              <a:t>(</a:t>
            </a:r>
            <a:r>
              <a:rPr lang="ja-JP" altLang="en-US" sz="1477" dirty="0" smtClean="0">
                <a:latin typeface="+mn-ea"/>
              </a:rPr>
              <a:t>Ｂ～Ｄ</a:t>
            </a:r>
            <a:r>
              <a:rPr lang="en-US" altLang="ja-JP" sz="1477" dirty="0" smtClean="0">
                <a:latin typeface="+mn-ea"/>
              </a:rPr>
              <a:t>)</a:t>
            </a:r>
            <a:r>
              <a:rPr lang="ja-JP" altLang="en-US" sz="1477" dirty="0" smtClean="0">
                <a:latin typeface="+mn-ea"/>
              </a:rPr>
              <a:t>：評価点</a:t>
            </a:r>
            <a:r>
              <a:rPr lang="en-US" altLang="ja-JP" sz="1477" dirty="0" smtClean="0">
                <a:latin typeface="+mn-ea"/>
              </a:rPr>
              <a:t>×</a:t>
            </a:r>
            <a:r>
              <a:rPr lang="ja-JP" altLang="en-US" sz="1477" dirty="0" smtClean="0">
                <a:latin typeface="+mn-ea"/>
              </a:rPr>
              <a:t>補正係数</a:t>
            </a:r>
            <a:endParaRPr lang="en-US" altLang="ja-JP" sz="1477" dirty="0" smtClean="0">
              <a:latin typeface="+mn-ea"/>
            </a:endParaRPr>
          </a:p>
          <a:p>
            <a:pPr algn="just"/>
            <a:r>
              <a:rPr lang="ja-JP" altLang="en-US" sz="1477" dirty="0">
                <a:latin typeface="+mn-ea"/>
              </a:rPr>
              <a:t>　</a:t>
            </a:r>
            <a:r>
              <a:rPr lang="ja-JP" altLang="en-US" sz="1477" dirty="0" smtClean="0">
                <a:latin typeface="+mn-ea"/>
              </a:rPr>
              <a:t>　</a:t>
            </a:r>
            <a:r>
              <a:rPr lang="ja-JP" altLang="en-US" sz="1477" dirty="0">
                <a:latin typeface="+mn-ea"/>
              </a:rPr>
              <a:t>③</a:t>
            </a:r>
            <a:r>
              <a:rPr lang="ja-JP" altLang="en-US" sz="1477" dirty="0" smtClean="0">
                <a:latin typeface="+mn-ea"/>
              </a:rPr>
              <a:t>その他の社会的評価</a:t>
            </a:r>
            <a:r>
              <a:rPr lang="en-US" altLang="ja-JP" sz="1477" dirty="0" smtClean="0">
                <a:latin typeface="+mn-ea"/>
              </a:rPr>
              <a:t>(</a:t>
            </a:r>
            <a:r>
              <a:rPr lang="ja-JP" altLang="en-US" sz="1477" dirty="0" smtClean="0">
                <a:latin typeface="+mn-ea"/>
              </a:rPr>
              <a:t>Ｅ</a:t>
            </a:r>
            <a:r>
              <a:rPr lang="en-US" altLang="ja-JP" sz="1477" dirty="0" smtClean="0">
                <a:latin typeface="+mn-ea"/>
              </a:rPr>
              <a:t>,</a:t>
            </a:r>
            <a:r>
              <a:rPr lang="ja-JP" altLang="en-US" sz="1477" dirty="0" smtClean="0">
                <a:latin typeface="+mn-ea"/>
              </a:rPr>
              <a:t>Ｆ</a:t>
            </a:r>
            <a:r>
              <a:rPr lang="en-US" altLang="ja-JP" sz="1477" dirty="0" smtClean="0">
                <a:latin typeface="+mn-ea"/>
              </a:rPr>
              <a:t>) </a:t>
            </a:r>
            <a:r>
              <a:rPr lang="ja-JP" altLang="en-US" sz="1477" dirty="0" smtClean="0">
                <a:latin typeface="+mn-ea"/>
              </a:rPr>
              <a:t>：評価点</a:t>
            </a:r>
            <a:r>
              <a:rPr lang="en-US" altLang="ja-JP" sz="1477" dirty="0" smtClean="0">
                <a:latin typeface="+mn-ea"/>
              </a:rPr>
              <a:t>×</a:t>
            </a:r>
            <a:r>
              <a:rPr lang="ja-JP" altLang="en-US" sz="1477" dirty="0" smtClean="0">
                <a:latin typeface="+mn-ea"/>
              </a:rPr>
              <a:t>補正係数</a:t>
            </a:r>
            <a:endParaRPr lang="en-US" altLang="ja-JP" sz="1477" dirty="0" smtClean="0">
              <a:latin typeface="+mn-ea"/>
            </a:endParaRPr>
          </a:p>
          <a:p>
            <a:pPr algn="just"/>
            <a:r>
              <a:rPr lang="ja-JP" altLang="en-US" sz="1477" dirty="0">
                <a:latin typeface="+mn-ea"/>
              </a:rPr>
              <a:t>　</a:t>
            </a:r>
            <a:r>
              <a:rPr lang="ja-JP" altLang="en-US" sz="1477" dirty="0" smtClean="0">
                <a:latin typeface="+mn-ea"/>
              </a:rPr>
              <a:t>　</a:t>
            </a:r>
            <a:r>
              <a:rPr lang="en-US" altLang="ja-JP" sz="1477" dirty="0" smtClean="0">
                <a:latin typeface="+mn-ea"/>
              </a:rPr>
              <a:t>3</a:t>
            </a:r>
            <a:r>
              <a:rPr lang="ja-JP" altLang="en-US" sz="1477" dirty="0" smtClean="0">
                <a:latin typeface="+mn-ea"/>
              </a:rPr>
              <a:t>項目の合計点より、優位性を判定する。</a:t>
            </a:r>
            <a:endParaRPr lang="en-US" altLang="ja-JP" sz="1292" dirty="0">
              <a:latin typeface="+mn-ea"/>
            </a:endParaRPr>
          </a:p>
        </p:txBody>
      </p:sp>
      <p:sp>
        <p:nvSpPr>
          <p:cNvPr id="37"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sp>
        <p:nvSpPr>
          <p:cNvPr id="38" name="正方形/長方形 37"/>
          <p:cNvSpPr/>
          <p:nvPr/>
        </p:nvSpPr>
        <p:spPr>
          <a:xfrm>
            <a:off x="993086" y="1445546"/>
            <a:ext cx="1786066" cy="376385"/>
          </a:xfrm>
          <a:prstGeom prst="rect">
            <a:avLst/>
          </a:prstGeom>
        </p:spPr>
        <p:txBody>
          <a:bodyPr wrap="none">
            <a:spAutoFit/>
          </a:bodyPr>
          <a:lstStyle/>
          <a:p>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2-1)  </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判定方法</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1898760" y="1095127"/>
            <a:ext cx="2169184" cy="461665"/>
          </a:xfrm>
          <a:prstGeom prst="rect">
            <a:avLst/>
          </a:prstGeom>
          <a:noFill/>
        </p:spPr>
        <p:txBody>
          <a:bodyPr wrap="none" rtlCol="0">
            <a:spAutoFit/>
          </a:bodyPr>
          <a:lstStyle/>
          <a:p>
            <a:r>
              <a:rPr lang="ja-JP" altLang="en-US" sz="2400" dirty="0" smtClean="0">
                <a:latin typeface="HGPｺﾞｼｯｸM" panose="020B0600000000000000" pitchFamily="50" charset="-128"/>
                <a:ea typeface="HGPｺﾞｼｯｸM" panose="020B0600000000000000" pitchFamily="50" charset="-128"/>
              </a:rPr>
              <a:t>判定方法</a:t>
            </a:r>
            <a:r>
              <a:rPr lang="en-US" altLang="ja-JP" sz="2400" dirty="0" smtClean="0">
                <a:latin typeface="HGPｺﾞｼｯｸM" panose="020B0600000000000000" pitchFamily="50" charset="-128"/>
                <a:ea typeface="HGPｺﾞｼｯｸM" panose="020B0600000000000000" pitchFamily="50" charset="-128"/>
              </a:rPr>
              <a:t>(1/3)</a:t>
            </a:r>
          </a:p>
        </p:txBody>
      </p:sp>
      <p:sp>
        <p:nvSpPr>
          <p:cNvPr id="4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31201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316810" y="4503581"/>
            <a:ext cx="2592288" cy="9763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正方形/長方形 1"/>
          <p:cNvSpPr/>
          <p:nvPr/>
        </p:nvSpPr>
        <p:spPr>
          <a:xfrm>
            <a:off x="384459" y="1844824"/>
            <a:ext cx="7572850" cy="3480696"/>
          </a:xfrm>
          <a:prstGeom prst="rect">
            <a:avLst/>
          </a:prstGeom>
        </p:spPr>
        <p:txBody>
          <a:bodyPr wrap="square">
            <a:spAutoFit/>
          </a:bodyPr>
          <a:lstStyle/>
          <a:p>
            <a:pPr indent="246191" algn="just"/>
            <a:r>
              <a:rPr lang="ja-JP" altLang="ja-JP" sz="1662" b="1" dirty="0">
                <a:latin typeface="+mn-ea"/>
              </a:rPr>
              <a:t>【比較検討ケースに関する類似事例など】</a:t>
            </a:r>
          </a:p>
          <a:p>
            <a:pPr indent="246191" algn="just"/>
            <a:r>
              <a:rPr lang="ja-JP" altLang="ja-JP" sz="1477" dirty="0">
                <a:latin typeface="+mn-ea"/>
              </a:rPr>
              <a:t>　　寿命の考え方</a:t>
            </a:r>
          </a:p>
          <a:p>
            <a:pPr indent="246191" algn="just"/>
            <a:r>
              <a:rPr lang="ja-JP" altLang="ja-JP" sz="1477" dirty="0">
                <a:latin typeface="+mn-ea"/>
              </a:rPr>
              <a:t>　　　１．適切な補修をすることで、現橋の</a:t>
            </a:r>
            <a:r>
              <a:rPr lang="ja-JP" altLang="ja-JP" sz="1477" dirty="0">
                <a:solidFill>
                  <a:srgbClr val="FF0000"/>
                </a:solidFill>
                <a:latin typeface="+mn-ea"/>
              </a:rPr>
              <a:t>耐用年数を</a:t>
            </a:r>
            <a:r>
              <a:rPr lang="en-US" altLang="ja-JP" sz="1477" dirty="0">
                <a:solidFill>
                  <a:srgbClr val="FF0000"/>
                </a:solidFill>
                <a:latin typeface="+mn-ea"/>
              </a:rPr>
              <a:t>120</a:t>
            </a:r>
            <a:r>
              <a:rPr lang="ja-JP" altLang="ja-JP" sz="1477" dirty="0">
                <a:solidFill>
                  <a:srgbClr val="FF0000"/>
                </a:solidFill>
                <a:latin typeface="+mn-ea"/>
              </a:rPr>
              <a:t>年</a:t>
            </a:r>
            <a:r>
              <a:rPr lang="ja-JP" altLang="ja-JP" sz="1477" dirty="0">
                <a:latin typeface="+mn-ea"/>
              </a:rPr>
              <a:t>とする　→　ケース２</a:t>
            </a:r>
            <a:endParaRPr lang="en-US" altLang="ja-JP" sz="1477" dirty="0">
              <a:latin typeface="+mn-ea"/>
            </a:endParaRPr>
          </a:p>
          <a:p>
            <a:pPr indent="246191" algn="just"/>
            <a:r>
              <a:rPr lang="ja-JP" altLang="en-US" sz="1477" dirty="0">
                <a:latin typeface="+mn-ea"/>
              </a:rPr>
              <a:t>　　　　　 </a:t>
            </a:r>
            <a:r>
              <a:rPr lang="en-US" altLang="ja-JP" sz="1477" dirty="0">
                <a:solidFill>
                  <a:srgbClr val="0070C0"/>
                </a:solidFill>
                <a:latin typeface="+mn-ea"/>
              </a:rPr>
              <a:t>  </a:t>
            </a:r>
            <a:r>
              <a:rPr lang="ja-JP" altLang="ja-JP" sz="1477" dirty="0">
                <a:solidFill>
                  <a:srgbClr val="0070C0"/>
                </a:solidFill>
                <a:latin typeface="+mn-ea"/>
              </a:rPr>
              <a:t>採用事例</a:t>
            </a:r>
            <a:r>
              <a:rPr lang="en-US" altLang="ja-JP" sz="1477" dirty="0">
                <a:solidFill>
                  <a:srgbClr val="0070C0"/>
                </a:solidFill>
                <a:latin typeface="+mn-ea"/>
              </a:rPr>
              <a:t> </a:t>
            </a:r>
            <a:r>
              <a:rPr lang="ja-JP" altLang="ja-JP" sz="1477" dirty="0">
                <a:solidFill>
                  <a:srgbClr val="0070C0"/>
                </a:solidFill>
                <a:latin typeface="+mn-ea"/>
              </a:rPr>
              <a:t>：</a:t>
            </a:r>
            <a:r>
              <a:rPr lang="en-US" altLang="ja-JP" sz="1477" dirty="0">
                <a:solidFill>
                  <a:srgbClr val="0070C0"/>
                </a:solidFill>
                <a:latin typeface="+mn-ea"/>
              </a:rPr>
              <a:t> </a:t>
            </a:r>
            <a:r>
              <a:rPr lang="ja-JP" altLang="ja-JP" sz="1477" dirty="0">
                <a:solidFill>
                  <a:srgbClr val="0070C0"/>
                </a:solidFill>
                <a:latin typeface="+mn-ea"/>
              </a:rPr>
              <a:t>大阪市、静岡県</a:t>
            </a:r>
          </a:p>
          <a:p>
            <a:pPr indent="246191" algn="just"/>
            <a:r>
              <a:rPr lang="ja-JP" altLang="ja-JP" sz="1477" dirty="0">
                <a:latin typeface="+mn-ea"/>
              </a:rPr>
              <a:t>　　　２．</a:t>
            </a:r>
            <a:r>
              <a:rPr lang="en-US" altLang="ja-JP" sz="1477" dirty="0">
                <a:latin typeface="+mn-ea"/>
              </a:rPr>
              <a:t>100</a:t>
            </a:r>
            <a:r>
              <a:rPr lang="ja-JP" altLang="ja-JP" sz="1477" dirty="0">
                <a:latin typeface="+mn-ea"/>
              </a:rPr>
              <a:t>年以上の延命を目標とする</a:t>
            </a:r>
            <a:r>
              <a:rPr lang="ja-JP" altLang="ja-JP" sz="1477" dirty="0">
                <a:solidFill>
                  <a:srgbClr val="FF0000"/>
                </a:solidFill>
                <a:latin typeface="+mn-ea"/>
              </a:rPr>
              <a:t>長寿命化対象橋梁</a:t>
            </a:r>
            <a:r>
              <a:rPr lang="ja-JP" altLang="ja-JP" sz="1477" dirty="0">
                <a:latin typeface="+mn-ea"/>
              </a:rPr>
              <a:t>　</a:t>
            </a:r>
            <a:r>
              <a:rPr lang="en-US" altLang="ja-JP" sz="1477" dirty="0">
                <a:latin typeface="+mn-ea"/>
              </a:rPr>
              <a:t>         </a:t>
            </a:r>
            <a:r>
              <a:rPr lang="ja-JP" altLang="ja-JP" sz="1477" dirty="0">
                <a:latin typeface="+mn-ea"/>
              </a:rPr>
              <a:t>→　ケース３</a:t>
            </a:r>
            <a:endParaRPr lang="en-US" altLang="ja-JP" sz="1477" dirty="0">
              <a:latin typeface="+mn-ea"/>
            </a:endParaRPr>
          </a:p>
          <a:p>
            <a:pPr indent="246191" algn="just"/>
            <a:r>
              <a:rPr lang="ja-JP" altLang="en-US" sz="1477" dirty="0">
                <a:latin typeface="+mn-ea"/>
              </a:rPr>
              <a:t>　　　　　   </a:t>
            </a:r>
            <a:r>
              <a:rPr lang="ja-JP" altLang="ja-JP" sz="1477" dirty="0">
                <a:solidFill>
                  <a:srgbClr val="0070C0"/>
                </a:solidFill>
                <a:latin typeface="+mn-ea"/>
              </a:rPr>
              <a:t>類似事例</a:t>
            </a:r>
            <a:r>
              <a:rPr lang="en-US" altLang="ja-JP" sz="1477" dirty="0">
                <a:solidFill>
                  <a:srgbClr val="0070C0"/>
                </a:solidFill>
                <a:latin typeface="+mn-ea"/>
              </a:rPr>
              <a:t> </a:t>
            </a:r>
            <a:r>
              <a:rPr lang="ja-JP" altLang="ja-JP" sz="1477" dirty="0">
                <a:solidFill>
                  <a:srgbClr val="0070C0"/>
                </a:solidFill>
                <a:latin typeface="+mn-ea"/>
              </a:rPr>
              <a:t>：</a:t>
            </a:r>
            <a:r>
              <a:rPr lang="en-US" altLang="ja-JP" sz="1477" dirty="0">
                <a:solidFill>
                  <a:srgbClr val="0070C0"/>
                </a:solidFill>
                <a:latin typeface="+mn-ea"/>
              </a:rPr>
              <a:t> </a:t>
            </a:r>
            <a:r>
              <a:rPr lang="ja-JP" altLang="ja-JP" sz="1477" dirty="0">
                <a:solidFill>
                  <a:srgbClr val="0070C0"/>
                </a:solidFill>
                <a:latin typeface="+mn-ea"/>
              </a:rPr>
              <a:t>東京都</a:t>
            </a:r>
            <a:endParaRPr lang="en-US" altLang="ja-JP" sz="1477" dirty="0">
              <a:solidFill>
                <a:srgbClr val="0070C0"/>
              </a:solidFill>
              <a:latin typeface="+mn-ea"/>
            </a:endParaRPr>
          </a:p>
          <a:p>
            <a:pPr indent="246191" algn="just"/>
            <a:endParaRPr lang="ja-JP" altLang="ja-JP" sz="969" dirty="0">
              <a:latin typeface="+mn-ea"/>
            </a:endParaRPr>
          </a:p>
          <a:p>
            <a:pPr indent="246191" algn="just"/>
            <a:r>
              <a:rPr lang="ja-JP" altLang="ja-JP" sz="1662" b="1" dirty="0">
                <a:latin typeface="+mn-ea"/>
              </a:rPr>
              <a:t>【ＬＣＣ評価に関する手法と類似事例】</a:t>
            </a:r>
          </a:p>
          <a:p>
            <a:pPr indent="246191" algn="just"/>
            <a:r>
              <a:rPr lang="ja-JP" altLang="en-US" sz="1477" dirty="0">
                <a:latin typeface="+mn-ea"/>
              </a:rPr>
              <a:t>　</a:t>
            </a:r>
            <a:r>
              <a:rPr lang="ja-JP" altLang="ja-JP" sz="1477" dirty="0">
                <a:latin typeface="+mn-ea"/>
              </a:rPr>
              <a:t>　</a:t>
            </a:r>
            <a:r>
              <a:rPr lang="ja-JP" altLang="en-US" sz="1477" dirty="0">
                <a:latin typeface="+mn-ea"/>
              </a:rPr>
              <a:t>１．</a:t>
            </a:r>
            <a:r>
              <a:rPr lang="ja-JP" altLang="ja-JP" sz="1477" dirty="0">
                <a:latin typeface="+mn-ea"/>
              </a:rPr>
              <a:t>比較期間　</a:t>
            </a:r>
            <a:r>
              <a:rPr lang="en-US" altLang="ja-JP" sz="1477" dirty="0">
                <a:solidFill>
                  <a:srgbClr val="FF0000"/>
                </a:solidFill>
                <a:latin typeface="+mn-ea"/>
              </a:rPr>
              <a:t>100</a:t>
            </a:r>
            <a:r>
              <a:rPr lang="ja-JP" altLang="ja-JP" sz="1477" dirty="0">
                <a:solidFill>
                  <a:srgbClr val="FF0000"/>
                </a:solidFill>
                <a:latin typeface="+mn-ea"/>
              </a:rPr>
              <a:t>年</a:t>
            </a:r>
          </a:p>
          <a:p>
            <a:pPr indent="246191" algn="just"/>
            <a:r>
              <a:rPr lang="ja-JP" altLang="ja-JP" sz="1477" dirty="0">
                <a:latin typeface="+mn-ea"/>
              </a:rPr>
              <a:t>　　　</a:t>
            </a:r>
            <a:r>
              <a:rPr lang="ja-JP" altLang="en-US" sz="1477" dirty="0">
                <a:latin typeface="+mn-ea"/>
              </a:rPr>
              <a:t>　</a:t>
            </a:r>
            <a:r>
              <a:rPr lang="ja-JP" altLang="ja-JP" sz="1477" dirty="0">
                <a:latin typeface="+mn-ea"/>
              </a:rPr>
              <a:t>新橋において確実に耐用させる年数</a:t>
            </a:r>
            <a:r>
              <a:rPr lang="en-US" altLang="ja-JP" sz="1477" dirty="0">
                <a:latin typeface="+mn-ea"/>
              </a:rPr>
              <a:t>  </a:t>
            </a:r>
            <a:r>
              <a:rPr lang="ja-JP" altLang="ja-JP" sz="1477" dirty="0">
                <a:latin typeface="+mn-ea"/>
              </a:rPr>
              <a:t>【※現行道示で設計上目標とする年数】</a:t>
            </a:r>
            <a:endParaRPr lang="en-US" altLang="ja-JP" sz="1477" dirty="0">
              <a:latin typeface="+mn-ea"/>
            </a:endParaRPr>
          </a:p>
          <a:p>
            <a:pPr indent="246191" algn="just"/>
            <a:r>
              <a:rPr lang="en-US" altLang="ja-JP" sz="1477" dirty="0">
                <a:latin typeface="+mn-ea"/>
              </a:rPr>
              <a:t>               </a:t>
            </a:r>
            <a:r>
              <a:rPr lang="ja-JP" altLang="en-US" sz="1477" dirty="0">
                <a:solidFill>
                  <a:srgbClr val="0070C0"/>
                </a:solidFill>
                <a:latin typeface="+mn-ea"/>
              </a:rPr>
              <a:t>・</a:t>
            </a:r>
            <a:r>
              <a:rPr lang="en-US" altLang="ja-JP" sz="1477" dirty="0">
                <a:solidFill>
                  <a:srgbClr val="0070C0"/>
                </a:solidFill>
                <a:latin typeface="+mn-ea"/>
              </a:rPr>
              <a:t> </a:t>
            </a:r>
            <a:r>
              <a:rPr lang="ja-JP" altLang="ja-JP" sz="1477" dirty="0">
                <a:solidFill>
                  <a:srgbClr val="0070C0"/>
                </a:solidFill>
                <a:latin typeface="+mn-ea"/>
              </a:rPr>
              <a:t>ＬＣＣ比較期間の事例</a:t>
            </a:r>
            <a:r>
              <a:rPr lang="en-US" altLang="ja-JP" sz="1477" dirty="0">
                <a:solidFill>
                  <a:srgbClr val="0070C0"/>
                </a:solidFill>
                <a:latin typeface="+mn-ea"/>
              </a:rPr>
              <a:t>               </a:t>
            </a:r>
            <a:r>
              <a:rPr lang="ja-JP" altLang="en-US" sz="1477" dirty="0">
                <a:solidFill>
                  <a:srgbClr val="0070C0"/>
                </a:solidFill>
                <a:latin typeface="+mn-ea"/>
              </a:rPr>
              <a:t>：</a:t>
            </a:r>
            <a:r>
              <a:rPr lang="ja-JP" altLang="ja-JP" sz="1477" dirty="0">
                <a:solidFill>
                  <a:srgbClr val="0070C0"/>
                </a:solidFill>
                <a:latin typeface="+mn-ea"/>
              </a:rPr>
              <a:t>山口県、埼玉県、山梨県</a:t>
            </a:r>
            <a:endParaRPr lang="en-US" altLang="ja-JP" sz="1477" dirty="0">
              <a:solidFill>
                <a:srgbClr val="0070C0"/>
              </a:solidFill>
              <a:latin typeface="+mn-ea"/>
            </a:endParaRPr>
          </a:p>
          <a:p>
            <a:pPr indent="246191" algn="just"/>
            <a:r>
              <a:rPr lang="en-US" altLang="ja-JP" sz="1477" dirty="0">
                <a:solidFill>
                  <a:srgbClr val="0070C0"/>
                </a:solidFill>
                <a:latin typeface="+mn-ea"/>
              </a:rPr>
              <a:t>               </a:t>
            </a:r>
            <a:r>
              <a:rPr lang="ja-JP" altLang="en-US" sz="1477" dirty="0">
                <a:solidFill>
                  <a:srgbClr val="0070C0"/>
                </a:solidFill>
                <a:latin typeface="+mn-ea"/>
              </a:rPr>
              <a:t>・ </a:t>
            </a:r>
            <a:r>
              <a:rPr lang="ja-JP" altLang="ja-JP" sz="1477" dirty="0">
                <a:solidFill>
                  <a:srgbClr val="0070C0"/>
                </a:solidFill>
                <a:latin typeface="+mn-ea"/>
              </a:rPr>
              <a:t>延命化の目標</a:t>
            </a:r>
            <a:r>
              <a:rPr lang="en-US" altLang="ja-JP" sz="1477" dirty="0">
                <a:solidFill>
                  <a:srgbClr val="0070C0"/>
                </a:solidFill>
                <a:latin typeface="+mn-ea"/>
              </a:rPr>
              <a:t>100</a:t>
            </a:r>
            <a:r>
              <a:rPr lang="ja-JP" altLang="ja-JP" sz="1477" dirty="0">
                <a:solidFill>
                  <a:srgbClr val="0070C0"/>
                </a:solidFill>
                <a:latin typeface="+mn-ea"/>
              </a:rPr>
              <a:t>年以上</a:t>
            </a:r>
            <a:r>
              <a:rPr lang="ja-JP" altLang="en-US" sz="1477" dirty="0">
                <a:solidFill>
                  <a:srgbClr val="0070C0"/>
                </a:solidFill>
                <a:latin typeface="+mn-ea"/>
              </a:rPr>
              <a:t>の事例 ：東京都</a:t>
            </a:r>
            <a:endParaRPr lang="en-US" altLang="ja-JP" sz="1477" dirty="0">
              <a:solidFill>
                <a:srgbClr val="0070C0"/>
              </a:solidFill>
              <a:latin typeface="+mn-ea"/>
            </a:endParaRPr>
          </a:p>
          <a:p>
            <a:pPr indent="246191" algn="just"/>
            <a:r>
              <a:rPr lang="en-US" altLang="ja-JP" sz="1477" dirty="0">
                <a:latin typeface="+mn-ea"/>
              </a:rPr>
              <a:t>     </a:t>
            </a:r>
            <a:r>
              <a:rPr lang="ja-JP" altLang="en-US" sz="1477" dirty="0">
                <a:latin typeface="+mn-ea"/>
              </a:rPr>
              <a:t>２．</a:t>
            </a:r>
            <a:r>
              <a:rPr lang="ja-JP" altLang="ja-JP" sz="1477" dirty="0">
                <a:latin typeface="+mn-ea"/>
              </a:rPr>
              <a:t>時期に応じた架設費の取り扱い</a:t>
            </a:r>
            <a:r>
              <a:rPr lang="ja-JP" altLang="en-US" sz="1477" dirty="0">
                <a:latin typeface="+mn-ea"/>
              </a:rPr>
              <a:t>（比較期間内での費用勘案）</a:t>
            </a:r>
          </a:p>
          <a:p>
            <a:pPr indent="246191" algn="just"/>
            <a:r>
              <a:rPr lang="ja-JP" altLang="en-US" sz="1477" dirty="0">
                <a:latin typeface="+mn-ea"/>
              </a:rPr>
              <a:t>　　     </a:t>
            </a:r>
            <a:r>
              <a:rPr lang="ja-JP" altLang="en-US" sz="1477" dirty="0">
                <a:solidFill>
                  <a:srgbClr val="FF0000"/>
                </a:solidFill>
                <a:latin typeface="+mn-ea"/>
              </a:rPr>
              <a:t>新設橋梁の架設費は、</a:t>
            </a:r>
            <a:r>
              <a:rPr lang="en-US" altLang="ja-JP" sz="1477" dirty="0">
                <a:solidFill>
                  <a:srgbClr val="FF0000"/>
                </a:solidFill>
                <a:latin typeface="+mn-ea"/>
              </a:rPr>
              <a:t>100</a:t>
            </a:r>
            <a:r>
              <a:rPr lang="ja-JP" altLang="en-US" sz="1477" dirty="0">
                <a:solidFill>
                  <a:srgbClr val="FF0000"/>
                </a:solidFill>
                <a:latin typeface="+mn-ea"/>
              </a:rPr>
              <a:t>年後までの供用年数を按分</a:t>
            </a:r>
            <a:r>
              <a:rPr lang="en-US" altLang="ja-JP" sz="1108" dirty="0">
                <a:latin typeface="+mn-ea"/>
              </a:rPr>
              <a:t>※</a:t>
            </a:r>
            <a:r>
              <a:rPr lang="ja-JP" altLang="en-US" sz="1477" dirty="0">
                <a:solidFill>
                  <a:srgbClr val="FF0000"/>
                </a:solidFill>
                <a:latin typeface="+mn-ea"/>
              </a:rPr>
              <a:t>する。</a:t>
            </a:r>
            <a:endParaRPr lang="en-US" altLang="ja-JP" sz="1477" dirty="0">
              <a:latin typeface="+mn-ea"/>
            </a:endParaRPr>
          </a:p>
          <a:p>
            <a:pPr indent="246191" algn="just"/>
            <a:r>
              <a:rPr lang="ja-JP" altLang="en-US" sz="1477" dirty="0">
                <a:latin typeface="+mn-ea"/>
              </a:rPr>
              <a:t>　　　　　</a:t>
            </a:r>
            <a:r>
              <a:rPr lang="en-US" altLang="ja-JP" sz="1477" dirty="0">
                <a:latin typeface="+mn-ea"/>
              </a:rPr>
              <a:t>    </a:t>
            </a:r>
            <a:r>
              <a:rPr lang="ja-JP" altLang="en-US" sz="1477" dirty="0">
                <a:solidFill>
                  <a:srgbClr val="0070C0"/>
                </a:solidFill>
                <a:latin typeface="+mn-ea"/>
              </a:rPr>
              <a:t>採用</a:t>
            </a:r>
            <a:r>
              <a:rPr lang="ja-JP" altLang="ja-JP" sz="1477" dirty="0">
                <a:solidFill>
                  <a:srgbClr val="0070C0"/>
                </a:solidFill>
                <a:latin typeface="+mn-ea"/>
              </a:rPr>
              <a:t>事例</a:t>
            </a:r>
            <a:r>
              <a:rPr lang="en-US" altLang="ja-JP" sz="1477" dirty="0">
                <a:solidFill>
                  <a:srgbClr val="0070C0"/>
                </a:solidFill>
                <a:latin typeface="+mn-ea"/>
              </a:rPr>
              <a:t> </a:t>
            </a:r>
            <a:r>
              <a:rPr lang="ja-JP" altLang="en-US" sz="1477" dirty="0">
                <a:solidFill>
                  <a:srgbClr val="0070C0"/>
                </a:solidFill>
                <a:latin typeface="+mn-ea"/>
              </a:rPr>
              <a:t>： </a:t>
            </a:r>
            <a:r>
              <a:rPr lang="ja-JP" altLang="ja-JP" sz="1477" dirty="0">
                <a:solidFill>
                  <a:srgbClr val="0070C0"/>
                </a:solidFill>
                <a:latin typeface="+mn-ea"/>
              </a:rPr>
              <a:t>山口県</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60</a:t>
            </a:fld>
            <a:endParaRPr kumimoji="1" lang="ja-JP" altLang="en-US"/>
          </a:p>
        </p:txBody>
      </p:sp>
      <p:sp>
        <p:nvSpPr>
          <p:cNvPr id="7" name="正方形/長方形 6"/>
          <p:cNvSpPr/>
          <p:nvPr/>
        </p:nvSpPr>
        <p:spPr>
          <a:xfrm>
            <a:off x="6067551" y="4562701"/>
            <a:ext cx="2858165" cy="774315"/>
          </a:xfrm>
          <a:prstGeom prst="rect">
            <a:avLst/>
          </a:prstGeom>
        </p:spPr>
        <p:txBody>
          <a:bodyPr wrap="square">
            <a:spAutoFit/>
          </a:bodyPr>
          <a:lstStyle/>
          <a:p>
            <a:pPr indent="246191" algn="just"/>
            <a:r>
              <a:rPr lang="en-US" altLang="ja-JP" sz="1108" dirty="0">
                <a:latin typeface="+mn-ea"/>
              </a:rPr>
              <a:t>※</a:t>
            </a:r>
            <a:r>
              <a:rPr lang="ja-JP" altLang="en-US" sz="1108" dirty="0">
                <a:latin typeface="+mn-ea"/>
              </a:rPr>
              <a:t>按分の例</a:t>
            </a:r>
            <a:endParaRPr lang="en-US" altLang="ja-JP" sz="1108" dirty="0">
              <a:latin typeface="+mn-ea"/>
            </a:endParaRPr>
          </a:p>
          <a:p>
            <a:pPr indent="246191" algn="just"/>
            <a:r>
              <a:rPr lang="ja-JP" altLang="en-US" sz="1108" dirty="0">
                <a:latin typeface="+mn-ea"/>
              </a:rPr>
              <a:t>　　　</a:t>
            </a:r>
            <a:r>
              <a:rPr lang="en-US" altLang="ja-JP" sz="1108" dirty="0">
                <a:latin typeface="+mn-ea"/>
              </a:rPr>
              <a:t>30</a:t>
            </a:r>
            <a:r>
              <a:rPr lang="ja-JP" altLang="en-US" sz="1108" dirty="0">
                <a:latin typeface="+mn-ea"/>
              </a:rPr>
              <a:t>年後に架け替えた場合のコストは、</a:t>
            </a:r>
            <a:endParaRPr lang="en-US" altLang="ja-JP" sz="1108" dirty="0">
              <a:latin typeface="+mn-ea"/>
            </a:endParaRPr>
          </a:p>
          <a:p>
            <a:pPr indent="246191" algn="just"/>
            <a:r>
              <a:rPr lang="ja-JP" altLang="en-US" sz="1108" dirty="0">
                <a:latin typeface="+mn-ea"/>
              </a:rPr>
              <a:t> 　　 架替のトータルコストを</a:t>
            </a:r>
            <a:r>
              <a:rPr lang="en-US" altLang="ja-JP" sz="1108" dirty="0">
                <a:latin typeface="+mn-ea"/>
              </a:rPr>
              <a:t>100</a:t>
            </a:r>
            <a:r>
              <a:rPr lang="ja-JP" altLang="en-US" sz="1108" dirty="0">
                <a:latin typeface="+mn-ea"/>
              </a:rPr>
              <a:t>とすると、</a:t>
            </a:r>
          </a:p>
          <a:p>
            <a:pPr indent="246191" algn="just"/>
            <a:r>
              <a:rPr lang="ja-JP" altLang="en-US" sz="1108" dirty="0">
                <a:latin typeface="+mn-ea"/>
              </a:rPr>
              <a:t>      </a:t>
            </a:r>
            <a:r>
              <a:rPr lang="en-US" altLang="ja-JP" sz="1108" dirty="0">
                <a:latin typeface="+mn-ea"/>
              </a:rPr>
              <a:t>100×</a:t>
            </a:r>
            <a:r>
              <a:rPr lang="ja-JP" altLang="en-US" sz="1108" dirty="0">
                <a:latin typeface="+mn-ea"/>
              </a:rPr>
              <a:t>（</a:t>
            </a:r>
            <a:r>
              <a:rPr lang="en-US" altLang="ja-JP" sz="1108" dirty="0">
                <a:latin typeface="+mn-ea"/>
              </a:rPr>
              <a:t>70</a:t>
            </a:r>
            <a:r>
              <a:rPr lang="ja-JP" altLang="en-US" sz="1108" dirty="0">
                <a:latin typeface="+mn-ea"/>
              </a:rPr>
              <a:t>年</a:t>
            </a:r>
            <a:r>
              <a:rPr lang="en-US" altLang="ja-JP" sz="1108" dirty="0">
                <a:latin typeface="+mn-ea"/>
              </a:rPr>
              <a:t>/100</a:t>
            </a:r>
            <a:r>
              <a:rPr lang="ja-JP" altLang="en-US" sz="1108" dirty="0">
                <a:latin typeface="+mn-ea"/>
              </a:rPr>
              <a:t>年）＝</a:t>
            </a:r>
            <a:r>
              <a:rPr lang="en-US" altLang="ja-JP" sz="1108" dirty="0">
                <a:latin typeface="+mn-ea"/>
              </a:rPr>
              <a:t>70</a:t>
            </a:r>
            <a:r>
              <a:rPr lang="ja-JP" altLang="en-US" sz="1108" dirty="0">
                <a:latin typeface="+mn-ea"/>
              </a:rPr>
              <a:t>となる。</a:t>
            </a:r>
          </a:p>
        </p:txBody>
      </p:sp>
      <p:sp>
        <p:nvSpPr>
          <p:cNvPr id="8" name="正方形/長方形 7"/>
          <p:cNvSpPr/>
          <p:nvPr/>
        </p:nvSpPr>
        <p:spPr>
          <a:xfrm>
            <a:off x="384459" y="5271732"/>
            <a:ext cx="8508022" cy="831190"/>
          </a:xfrm>
          <a:prstGeom prst="rect">
            <a:avLst/>
          </a:prstGeom>
        </p:spPr>
        <p:txBody>
          <a:bodyPr wrap="square">
            <a:spAutoFit/>
          </a:bodyPr>
          <a:lstStyle/>
          <a:p>
            <a:pPr indent="246191" algn="just"/>
            <a:r>
              <a:rPr lang="ja-JP" altLang="ja-JP" sz="1662" b="1" dirty="0">
                <a:latin typeface="+mn-ea"/>
              </a:rPr>
              <a:t>【架け替え判定の判断材料】</a:t>
            </a:r>
          </a:p>
          <a:p>
            <a:pPr indent="246191" algn="just"/>
            <a:r>
              <a:rPr lang="ja-JP" altLang="ja-JP" sz="1662" dirty="0">
                <a:latin typeface="+mn-ea"/>
              </a:rPr>
              <a:t>　</a:t>
            </a:r>
            <a:r>
              <a:rPr lang="ja-JP" altLang="ja-JP" sz="1477" dirty="0">
                <a:latin typeface="+mn-ea"/>
              </a:rPr>
              <a:t>フローや管理区分の設定により、架け替えの判断を行う考え方が示されているものの、個別橋梁に</a:t>
            </a:r>
            <a:endParaRPr lang="en-US" altLang="ja-JP" sz="1477" dirty="0">
              <a:latin typeface="+mn-ea"/>
            </a:endParaRPr>
          </a:p>
          <a:p>
            <a:pPr indent="246191" algn="just"/>
            <a:r>
              <a:rPr lang="ja-JP" altLang="en-US" sz="1477" dirty="0">
                <a:latin typeface="+mn-ea"/>
              </a:rPr>
              <a:t>　</a:t>
            </a:r>
            <a:r>
              <a:rPr lang="ja-JP" altLang="ja-JP" sz="1477" dirty="0">
                <a:latin typeface="+mn-ea"/>
              </a:rPr>
              <a:t>対して、具体的にＬＣＣ以外の評価を総合的に行っているものが無く、他の評価は独自に設定し</a:t>
            </a:r>
            <a:r>
              <a:rPr lang="ja-JP" altLang="en-US" sz="1477" dirty="0">
                <a:latin typeface="+mn-ea"/>
              </a:rPr>
              <a:t>た</a:t>
            </a:r>
            <a:r>
              <a:rPr lang="ja-JP" altLang="ja-JP" sz="1477" dirty="0">
                <a:latin typeface="+mn-ea"/>
              </a:rPr>
              <a:t>。</a:t>
            </a:r>
          </a:p>
        </p:txBody>
      </p:sp>
      <p:sp>
        <p:nvSpPr>
          <p:cNvPr id="10" name="正方形/長方形 9"/>
          <p:cNvSpPr/>
          <p:nvPr/>
        </p:nvSpPr>
        <p:spPr>
          <a:xfrm>
            <a:off x="3890693" y="3431323"/>
            <a:ext cx="3273595" cy="28469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48535" indent="-125440" algn="just">
              <a:lnSpc>
                <a:spcPts val="1477"/>
              </a:lnSpc>
            </a:pPr>
            <a:r>
              <a:rPr lang="en-US" altLang="ja-JP" sz="1292" dirty="0"/>
              <a:t>※ </a:t>
            </a:r>
            <a:r>
              <a:rPr lang="ja-JP" altLang="en-US" sz="1292" dirty="0"/>
              <a:t>参考資料２に収集結果の詳細を示す</a:t>
            </a:r>
            <a:endParaRPr lang="ja-JP" altLang="ja-JP" sz="1292" dirty="0"/>
          </a:p>
        </p:txBody>
      </p:sp>
      <p:sp>
        <p:nvSpPr>
          <p:cNvPr id="12" name="正方形/長方形 11"/>
          <p:cNvSpPr/>
          <p:nvPr/>
        </p:nvSpPr>
        <p:spPr>
          <a:xfrm>
            <a:off x="4239656" y="1900357"/>
            <a:ext cx="3273595" cy="28469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48535" indent="-125440" algn="just">
              <a:lnSpc>
                <a:spcPts val="1477"/>
              </a:lnSpc>
            </a:pPr>
            <a:r>
              <a:rPr lang="en-US" altLang="ja-JP" sz="1292" dirty="0"/>
              <a:t>※ </a:t>
            </a:r>
            <a:r>
              <a:rPr lang="ja-JP" altLang="en-US" sz="1292" dirty="0"/>
              <a:t>参考資料２に収集結果の詳細を示す</a:t>
            </a:r>
            <a:endParaRPr lang="ja-JP" altLang="ja-JP" sz="1292" dirty="0"/>
          </a:p>
        </p:txBody>
      </p:sp>
      <p:sp>
        <p:nvSpPr>
          <p:cNvPr id="21" name="正方形/長方形 20"/>
          <p:cNvSpPr/>
          <p:nvPr/>
        </p:nvSpPr>
        <p:spPr>
          <a:xfrm>
            <a:off x="993086" y="1445546"/>
            <a:ext cx="2972289" cy="376385"/>
          </a:xfrm>
          <a:prstGeom prst="rect">
            <a:avLst/>
          </a:prstGeom>
        </p:spPr>
        <p:txBody>
          <a:bodyPr wrap="none">
            <a:spAutoFit/>
          </a:bodyPr>
          <a:lstStyle/>
          <a:p>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2-2)  </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判定方法の参考事例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正方形/長方形 21"/>
          <p:cNvSpPr/>
          <p:nvPr/>
        </p:nvSpPr>
        <p:spPr>
          <a:xfrm>
            <a:off x="5627194" y="6077575"/>
            <a:ext cx="3273595" cy="28469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48535" indent="-125440" algn="just">
              <a:lnSpc>
                <a:spcPts val="1477"/>
              </a:lnSpc>
            </a:pPr>
            <a:r>
              <a:rPr lang="en-US" altLang="ja-JP" sz="1292" dirty="0" smtClean="0"/>
              <a:t>※</a:t>
            </a:r>
            <a:r>
              <a:rPr lang="ja-JP" altLang="en-US" sz="1292" dirty="0"/>
              <a:t>資料 </a:t>
            </a:r>
            <a:r>
              <a:rPr lang="en-US" altLang="ja-JP" sz="1292" dirty="0"/>
              <a:t>H28</a:t>
            </a:r>
            <a:r>
              <a:rPr lang="ja-JP" altLang="en-US" sz="1292" dirty="0" smtClean="0"/>
              <a:t>その</a:t>
            </a:r>
            <a:r>
              <a:rPr lang="en-US" altLang="ja-JP" sz="1292" dirty="0" smtClean="0"/>
              <a:t>3</a:t>
            </a:r>
            <a:r>
              <a:rPr lang="ja-JP" altLang="en-US" sz="1292" dirty="0" smtClean="0"/>
              <a:t>に</a:t>
            </a:r>
            <a:r>
              <a:rPr lang="ja-JP" altLang="en-US" sz="1292" dirty="0"/>
              <a:t>収集結果の詳細を示す</a:t>
            </a:r>
            <a:endParaRPr lang="ja-JP" altLang="ja-JP" sz="1292" dirty="0"/>
          </a:p>
        </p:txBody>
      </p:sp>
      <p:sp>
        <p:nvSpPr>
          <p:cNvPr id="13"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14"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1898760" y="1095127"/>
            <a:ext cx="2169184" cy="461665"/>
          </a:xfrm>
          <a:prstGeom prst="rect">
            <a:avLst/>
          </a:prstGeom>
          <a:noFill/>
        </p:spPr>
        <p:txBody>
          <a:bodyPr wrap="none" rtlCol="0">
            <a:spAutoFit/>
          </a:bodyPr>
          <a:lstStyle/>
          <a:p>
            <a:r>
              <a:rPr lang="ja-JP" altLang="en-US" sz="2400" dirty="0" smtClean="0">
                <a:latin typeface="HGPｺﾞｼｯｸM" panose="020B0600000000000000" pitchFamily="50" charset="-128"/>
                <a:ea typeface="HGPｺﾞｼｯｸM" panose="020B0600000000000000" pitchFamily="50" charset="-128"/>
              </a:rPr>
              <a:t>判定方法</a:t>
            </a:r>
            <a:r>
              <a:rPr lang="en-US" altLang="ja-JP" sz="2400" dirty="0" smtClean="0">
                <a:latin typeface="HGPｺﾞｼｯｸM" panose="020B0600000000000000" pitchFamily="50" charset="-128"/>
                <a:ea typeface="HGPｺﾞｼｯｸM" panose="020B0600000000000000" pitchFamily="50" charset="-128"/>
              </a:rPr>
              <a:t>(2/3)</a:t>
            </a:r>
          </a:p>
        </p:txBody>
      </p:sp>
      <p:sp>
        <p:nvSpPr>
          <p:cNvPr id="15"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12463438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61</a:t>
            </a:fld>
            <a:endParaRPr kumimoji="1" lang="ja-JP" altLang="en-US"/>
          </a:p>
        </p:txBody>
      </p:sp>
      <p:sp>
        <p:nvSpPr>
          <p:cNvPr id="59" name="テキスト ボックス 58"/>
          <p:cNvSpPr txBox="1"/>
          <p:nvPr/>
        </p:nvSpPr>
        <p:spPr>
          <a:xfrm>
            <a:off x="472831" y="1721840"/>
            <a:ext cx="2425818" cy="603883"/>
          </a:xfrm>
          <a:prstGeom prst="rect">
            <a:avLst/>
          </a:prstGeom>
          <a:noFill/>
        </p:spPr>
        <p:txBody>
          <a:bodyPr wrap="square" rtlCol="0">
            <a:spAutoFit/>
          </a:bodyPr>
          <a:lstStyle/>
          <a:p>
            <a:r>
              <a:rPr lang="en-US" altLang="ja-JP" sz="1662" b="1" dirty="0"/>
              <a:t>【</a:t>
            </a:r>
            <a:r>
              <a:rPr lang="ja-JP" altLang="en-US" sz="1662" b="1" dirty="0"/>
              <a:t>総合評価の評価項目</a:t>
            </a:r>
            <a:r>
              <a:rPr lang="en-US" altLang="ja-JP" sz="1662" b="1" dirty="0" smtClean="0"/>
              <a:t>】</a:t>
            </a:r>
            <a:r>
              <a:rPr lang="ja-JP" altLang="en-US" sz="1662" b="1" dirty="0"/>
              <a:t>　　</a:t>
            </a:r>
            <a:endParaRPr lang="en-US" altLang="ja-JP" sz="1662" b="1" dirty="0"/>
          </a:p>
          <a:p>
            <a:r>
              <a:rPr lang="ja-JP" altLang="en-US" sz="1662" b="1" dirty="0"/>
              <a:t>　渡河橋</a:t>
            </a:r>
          </a:p>
        </p:txBody>
      </p:sp>
      <p:sp>
        <p:nvSpPr>
          <p:cNvPr id="18" name="テキスト ボックス 17"/>
          <p:cNvSpPr txBox="1"/>
          <p:nvPr/>
        </p:nvSpPr>
        <p:spPr>
          <a:xfrm>
            <a:off x="4771407" y="1952663"/>
            <a:ext cx="1066677" cy="348109"/>
          </a:xfrm>
          <a:prstGeom prst="rect">
            <a:avLst/>
          </a:prstGeom>
          <a:noFill/>
        </p:spPr>
        <p:txBody>
          <a:bodyPr wrap="square" rtlCol="0">
            <a:spAutoFit/>
          </a:bodyPr>
          <a:lstStyle/>
          <a:p>
            <a:r>
              <a:rPr lang="ja-JP" altLang="en-US" sz="1662" b="1" dirty="0"/>
              <a:t>跨道橋</a:t>
            </a:r>
          </a:p>
        </p:txBody>
      </p:sp>
      <p:sp>
        <p:nvSpPr>
          <p:cNvPr id="11" name="正方形/長方形 10"/>
          <p:cNvSpPr/>
          <p:nvPr/>
        </p:nvSpPr>
        <p:spPr>
          <a:xfrm>
            <a:off x="993086" y="1445546"/>
            <a:ext cx="2972289" cy="376385"/>
          </a:xfrm>
          <a:prstGeom prst="rect">
            <a:avLst/>
          </a:prstGeom>
        </p:spPr>
        <p:txBody>
          <a:bodyPr wrap="none">
            <a:spAutoFit/>
          </a:bodyPr>
          <a:lstStyle/>
          <a:p>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2-3)</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 総合</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評価項目の設定</a:t>
            </a:r>
          </a:p>
        </p:txBody>
      </p:sp>
      <p:sp>
        <p:nvSpPr>
          <p:cNvPr id="12"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13"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1898760" y="1095127"/>
            <a:ext cx="2169184" cy="461665"/>
          </a:xfrm>
          <a:prstGeom prst="rect">
            <a:avLst/>
          </a:prstGeom>
          <a:noFill/>
        </p:spPr>
        <p:txBody>
          <a:bodyPr wrap="none" rtlCol="0">
            <a:spAutoFit/>
          </a:bodyPr>
          <a:lstStyle/>
          <a:p>
            <a:r>
              <a:rPr lang="ja-JP" altLang="en-US" sz="2400" dirty="0" smtClean="0">
                <a:latin typeface="HGPｺﾞｼｯｸM" panose="020B0600000000000000" pitchFamily="50" charset="-128"/>
                <a:ea typeface="HGPｺﾞｼｯｸM" panose="020B0600000000000000" pitchFamily="50" charset="-128"/>
              </a:rPr>
              <a:t>判定方法</a:t>
            </a:r>
            <a:r>
              <a:rPr lang="en-US" altLang="ja-JP" sz="2400" dirty="0" smtClean="0">
                <a:latin typeface="HGPｺﾞｼｯｸM" panose="020B0600000000000000" pitchFamily="50" charset="-128"/>
                <a:ea typeface="HGPｺﾞｼｯｸM" panose="020B0600000000000000" pitchFamily="50" charset="-128"/>
              </a:rPr>
              <a:t>(3/3)</a:t>
            </a:r>
          </a:p>
        </p:txBody>
      </p:sp>
      <p:graphicFrame>
        <p:nvGraphicFramePr>
          <p:cNvPr id="15" name="表 14"/>
          <p:cNvGraphicFramePr>
            <a:graphicFrameLocks noGrp="1"/>
          </p:cNvGraphicFramePr>
          <p:nvPr>
            <p:extLst>
              <p:ext uri="{D42A27DB-BD31-4B8C-83A1-F6EECF244321}">
                <p14:modId xmlns:p14="http://schemas.microsoft.com/office/powerpoint/2010/main" val="3632437170"/>
              </p:ext>
            </p:extLst>
          </p:nvPr>
        </p:nvGraphicFramePr>
        <p:xfrm>
          <a:off x="323692" y="2293576"/>
          <a:ext cx="4171926" cy="4062782"/>
        </p:xfrm>
        <a:graphic>
          <a:graphicData uri="http://schemas.openxmlformats.org/drawingml/2006/table">
            <a:tbl>
              <a:tblPr/>
              <a:tblGrid>
                <a:gridCol w="509868"/>
                <a:gridCol w="548559"/>
                <a:gridCol w="330790"/>
                <a:gridCol w="500147"/>
                <a:gridCol w="703587"/>
                <a:gridCol w="933030"/>
                <a:gridCol w="215315"/>
                <a:gridCol w="215315"/>
                <a:gridCol w="215315"/>
              </a:tblGrid>
              <a:tr h="428616">
                <a:tc gridSpan="2">
                  <a:txBody>
                    <a:bodyPr/>
                    <a:lstStyle/>
                    <a:p>
                      <a:pPr marL="0" algn="ctr" rtl="0" eaLnBrk="1" fontAlgn="ctr" latinLnBrk="0" hangingPunct="1"/>
                      <a:r>
                        <a:rPr kumimoji="1" lang="ja-JP"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評価</a:t>
                      </a:r>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a:txBody>
                    <a:bodyPr/>
                    <a:lstStyle/>
                    <a:p>
                      <a:pPr marL="0" algn="ctr" rtl="0" eaLnBrk="1" fontAlgn="ctr" latinLnBrk="0" hangingPunct="1"/>
                      <a:r>
                        <a:rPr kumimoji="1" lang="ja-JP" altLang="en-US"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設定</a:t>
                      </a:r>
                      <a:endParaRPr kumimoji="1" lang="en-US" altLang="ja-JP"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補正率</a:t>
                      </a:r>
                      <a:endPar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項目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marL="0" algn="ctr"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細目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gridSpan="3">
                  <a:txBody>
                    <a:bodyPr/>
                    <a:lstStyle/>
                    <a:p>
                      <a:pPr marL="0" algn="ctr" rtl="0" eaLnBrk="1" fontAlgn="ctr" latinLnBrk="0" hangingPunct="1"/>
                      <a:r>
                        <a:rPr kumimoji="1" lang="ja-JP" altLang="en-US" sz="900" b="0"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補正後</a:t>
                      </a:r>
                      <a:r>
                        <a:rPr kumimoji="1" lang="ja-JP" altLang="en-US" sz="900" b="0" i="0" u="none" strike="noStrike" kern="1200" smtClean="0">
                          <a:solidFill>
                            <a:srgbClr val="000000"/>
                          </a:solidFill>
                          <a:effectLst/>
                          <a:latin typeface="HGPｺﾞｼｯｸM" panose="020B0600000000000000" pitchFamily="50" charset="-128"/>
                          <a:ea typeface="HGPｺﾞｼｯｸM" panose="020B0600000000000000" pitchFamily="50" charset="-128"/>
                          <a:cs typeface="+mn-cs"/>
                        </a:rPr>
                        <a:t>の</a:t>
                      </a:r>
                      <a:endParaRPr kumimoji="1" lang="en-US" altLang="ja-JP" sz="900" b="0" i="0" u="none" strike="noStrike" kern="120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900" b="0" i="0" u="none" strike="noStrike" kern="1200" smtClean="0">
                          <a:solidFill>
                            <a:srgbClr val="000000"/>
                          </a:solidFill>
                          <a:effectLst/>
                          <a:latin typeface="HGPｺﾞｼｯｸM" panose="020B0600000000000000" pitchFamily="50" charset="-128"/>
                          <a:ea typeface="HGPｺﾞｼｯｸM" panose="020B0600000000000000" pitchFamily="50" charset="-128"/>
                          <a:cs typeface="+mn-cs"/>
                        </a:rPr>
                        <a:t>点数</a:t>
                      </a:r>
                      <a:endPar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r>
              <a:tr h="329076">
                <a:tc>
                  <a:txBody>
                    <a:bodyPr/>
                    <a:lstStyle/>
                    <a:p>
                      <a:pPr marL="0" algn="ctr" rtl="0" eaLnBrk="1" fontAlgn="ctr" latinLnBrk="0" hangingPunct="1"/>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①経済性</a:t>
                      </a:r>
                      <a:endParaRPr kumimoji="1" lang="ja-JP" altLang="en-US" sz="9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dirty="0">
                          <a:solidFill>
                            <a:srgbClr val="000000"/>
                          </a:solidFill>
                          <a:effectLst/>
                          <a:latin typeface="HGPｺﾞｼｯｸM" panose="020B0600000000000000" pitchFamily="50" charset="-128"/>
                          <a:ea typeface="HGPｺﾞｼｯｸM" panose="020B0600000000000000" pitchFamily="50" charset="-128"/>
                        </a:rPr>
                        <a:t>100</a:t>
                      </a:r>
                      <a:r>
                        <a:rPr lang="zh-CN" altLang="en-US" sz="900" b="0" i="0" u="none" strike="noStrike" dirty="0">
                          <a:solidFill>
                            <a:srgbClr val="000000"/>
                          </a:solidFill>
                          <a:effectLst/>
                          <a:latin typeface="HGPｺﾞｼｯｸM" panose="020B0600000000000000" pitchFamily="50" charset="-128"/>
                          <a:ea typeface="HGPｺﾞｼｯｸM" panose="020B0600000000000000" pitchFamily="50" charset="-128"/>
                        </a:rPr>
                        <a:t>点</a:t>
                      </a:r>
                      <a:r>
                        <a:rPr lang="zh-CN"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満点</a:t>
                      </a:r>
                      <a:endParaRPr lang="en-US" altLang="zh-CN" sz="9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en-US" altLang="zh-CN"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zh-CN"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endParaRPr lang="zh-CN" altLang="en-US" sz="9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dirty="0">
                          <a:solidFill>
                            <a:srgbClr val="000000"/>
                          </a:solidFill>
                          <a:effectLst/>
                          <a:latin typeface="HGPｺﾞｼｯｸM" panose="020B0600000000000000" pitchFamily="50" charset="-128"/>
                          <a:ea typeface="HGPｺﾞｼｯｸM" panose="020B0600000000000000" pitchFamily="50" charset="-128"/>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ct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ＬＣＣ</a:t>
                      </a:r>
                      <a:endParaRPr lang="en-US" sz="9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4622">
                <a:tc rowSpan="13">
                  <a:txBody>
                    <a:bodyPr/>
                    <a:lstStyle/>
                    <a:p>
                      <a:pPr marL="0" algn="ctr" rtl="0" eaLnBrk="1" fontAlgn="ctr" latinLnBrk="0" hangingPunct="1"/>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②構造物</a:t>
                      </a:r>
                      <a:endParaRPr kumimoji="1" lang="en-US" altLang="ja-JP"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en-US" altLang="ja-JP"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 </a:t>
                      </a:r>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　としての評価</a:t>
                      </a:r>
                      <a:endParaRPr kumimoji="1" lang="ja-JP" altLang="en-US" sz="9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3">
                  <a:txBody>
                    <a:bodyPr/>
                    <a:lstStyle/>
                    <a:p>
                      <a:pPr algn="ctr" fontAlgn="ctr"/>
                      <a:r>
                        <a:rPr lang="en-US" altLang="zh-CN" sz="900" b="0" i="0" u="none" strike="noStrike" dirty="0">
                          <a:solidFill>
                            <a:srgbClr val="000000"/>
                          </a:solidFill>
                          <a:effectLst/>
                          <a:latin typeface="HGPｺﾞｼｯｸM" panose="020B0600000000000000" pitchFamily="50" charset="-128"/>
                          <a:ea typeface="HGPｺﾞｼｯｸM" panose="020B0600000000000000" pitchFamily="50" charset="-128"/>
                        </a:rPr>
                        <a:t>100</a:t>
                      </a:r>
                      <a:r>
                        <a:rPr lang="zh-CN" altLang="en-US" sz="900" b="0" i="0" u="none" strike="noStrike" dirty="0">
                          <a:solidFill>
                            <a:srgbClr val="000000"/>
                          </a:solidFill>
                          <a:effectLst/>
                          <a:latin typeface="HGPｺﾞｼｯｸM" panose="020B0600000000000000" pitchFamily="50" charset="-128"/>
                          <a:ea typeface="HGPｺﾞｼｯｸM" panose="020B0600000000000000" pitchFamily="50" charset="-128"/>
                        </a:rPr>
                        <a:t>点</a:t>
                      </a:r>
                      <a:r>
                        <a:rPr lang="zh-CN"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満点</a:t>
                      </a:r>
                      <a:endParaRPr lang="en-US" altLang="zh-CN" sz="9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en-US" altLang="zh-CN"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zh-CN" altLang="en-US"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rPr>
                        <a:t> </a:t>
                      </a:r>
                      <a:r>
                        <a:rPr lang="zh-CN"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endParaRPr lang="zh-CN" altLang="en-US" sz="9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3">
                  <a:txBody>
                    <a:bodyPr/>
                    <a:lstStyle/>
                    <a:p>
                      <a:pPr algn="ctr" fontAlgn="ctr"/>
                      <a:r>
                        <a:rPr lang="en-US" altLang="ja-JP" sz="900" b="0" i="0" u="none" strike="noStrike" dirty="0">
                          <a:solidFill>
                            <a:srgbClr val="000000"/>
                          </a:solidFill>
                          <a:effectLst/>
                          <a:latin typeface="HGPｺﾞｼｯｸM" panose="020B0600000000000000" pitchFamily="50" charset="-128"/>
                          <a:ea typeface="HGPｺﾞｼｯｸM" panose="020B0600000000000000" pitchFamily="50" charset="-128"/>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algn="l" fontAlgn="ct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維持</a:t>
                      </a:r>
                      <a:endParaRPr lang="en-US" altLang="ja-JP" sz="9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l" fontAlgn="ct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管理性</a:t>
                      </a:r>
                      <a:endParaRPr lang="ja-JP" altLang="en-US" sz="9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構造の簡易さ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歩車道の構造</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3">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支承・耐震補強構造の数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伸縮装置の数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3">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点検のしやすさ</a:t>
                      </a:r>
                      <a:b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（見やすさ、</a:t>
                      </a: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近接</a:t>
                      </a:r>
                      <a:endParaRPr lang="en-US" altLang="ja-JP" sz="7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l" fontAlgn="ct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困難</a:t>
                      </a: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箇所の多少）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動線の確保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点検空間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桁下空間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25399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滞水防止</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湿潤</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防止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橋座及び支承台座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交換のしやすさ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支承取替え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3">
                  <a:txBody>
                    <a:bodyPr/>
                    <a:lstStyle/>
                    <a:p>
                      <a:pPr algn="l" fontAlgn="ctr"/>
                      <a:r>
                        <a:rPr lang="ja-JP" altLang="en-US" sz="900" b="0" i="0" u="none" strike="noStrike" dirty="0">
                          <a:solidFill>
                            <a:srgbClr val="000000"/>
                          </a:solidFill>
                          <a:effectLst/>
                          <a:latin typeface="HGPｺﾞｼｯｸM" panose="020B0600000000000000" pitchFamily="50" charset="-128"/>
                          <a:ea typeface="HGPｺﾞｼｯｸM" panose="020B0600000000000000" pitchFamily="50" charset="-128"/>
                        </a:rPr>
                        <a:t>使用性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道路機能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車道幅員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歩道幅員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自転車レーン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algn="l" fontAlgn="ctr"/>
                      <a:r>
                        <a:rPr lang="ja-JP" altLang="en-US" sz="900" b="0" i="0" u="none" strike="noStrike" dirty="0">
                          <a:solidFill>
                            <a:srgbClr val="000000"/>
                          </a:solidFill>
                          <a:effectLst/>
                          <a:latin typeface="HGPｺﾞｼｯｸM" panose="020B0600000000000000" pitchFamily="50" charset="-128"/>
                          <a:ea typeface="HGPｺﾞｼｯｸM" panose="020B0600000000000000" pitchFamily="50" charset="-128"/>
                        </a:rPr>
                        <a:t>減災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防災</a:t>
                      </a: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（治水リスク）</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基準径間長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河積阻害率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rowSpan="4">
                  <a:txBody>
                    <a:bodyPr/>
                    <a:lstStyle/>
                    <a:p>
                      <a:pPr marL="0" algn="ctr" rtl="0" eaLnBrk="1" fontAlgn="ctr" latinLnBrk="0" hangingPunct="1"/>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③その他</a:t>
                      </a:r>
                      <a:endParaRPr kumimoji="1" lang="en-US" altLang="ja-JP"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　の社会</a:t>
                      </a:r>
                      <a:endParaRPr kumimoji="1" lang="en-US" altLang="ja-JP"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　的</a:t>
                      </a:r>
                      <a:r>
                        <a:rPr kumimoji="1" lang="ja-JP" altLang="en-US" sz="9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評価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4">
                  <a:txBody>
                    <a:bodyPr/>
                    <a:lstStyle/>
                    <a:p>
                      <a:pPr algn="ctr" fontAlgn="ctr"/>
                      <a:r>
                        <a:rPr lang="en-US" altLang="zh-CN" sz="900" b="0" i="0" u="none" strike="noStrike" dirty="0">
                          <a:solidFill>
                            <a:srgbClr val="000000"/>
                          </a:solidFill>
                          <a:effectLst/>
                          <a:latin typeface="HGPｺﾞｼｯｸM" panose="020B0600000000000000" pitchFamily="50" charset="-128"/>
                          <a:ea typeface="HGPｺﾞｼｯｸM" panose="020B0600000000000000" pitchFamily="50" charset="-128"/>
                        </a:rPr>
                        <a:t>100</a:t>
                      </a:r>
                      <a:r>
                        <a:rPr lang="zh-CN" altLang="en-US" sz="900" b="0" i="0" u="none" strike="noStrike" dirty="0">
                          <a:solidFill>
                            <a:srgbClr val="000000"/>
                          </a:solidFill>
                          <a:effectLst/>
                          <a:latin typeface="HGPｺﾞｼｯｸM" panose="020B0600000000000000" pitchFamily="50" charset="-128"/>
                          <a:ea typeface="HGPｺﾞｼｯｸM" panose="020B0600000000000000" pitchFamily="50" charset="-128"/>
                        </a:rPr>
                        <a:t>点</a:t>
                      </a:r>
                      <a:r>
                        <a:rPr lang="zh-CN"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満点</a:t>
                      </a:r>
                      <a:endParaRPr lang="en-US" altLang="zh-CN" sz="9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en-US" altLang="zh-CN"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zh-CN"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endParaRPr lang="zh-CN" altLang="en-US" sz="9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4">
                  <a:txBody>
                    <a:bodyPr/>
                    <a:lstStyle/>
                    <a:p>
                      <a:pPr algn="ctr" fontAlgn="ctr"/>
                      <a:r>
                        <a:rPr lang="en-US" altLang="ja-JP" sz="900" b="0" i="0" u="none" strike="noStrike" dirty="0">
                          <a:solidFill>
                            <a:srgbClr val="000000"/>
                          </a:solidFill>
                          <a:effectLst/>
                          <a:latin typeface="HGPｺﾞｼｯｸM" panose="020B0600000000000000" pitchFamily="50" charset="-128"/>
                          <a:ea typeface="HGPｺﾞｼｯｸM" panose="020B0600000000000000" pitchFamily="50" charset="-128"/>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gridSpan="2">
                  <a:txBody>
                    <a:bodyPr/>
                    <a:lstStyle/>
                    <a:p>
                      <a:pPr algn="l" fontAlgn="ctr"/>
                      <a:r>
                        <a:rPr lang="ja-JP" altLang="en-US" sz="900" b="0" i="0" u="none" strike="noStrike" dirty="0">
                          <a:solidFill>
                            <a:srgbClr val="000000"/>
                          </a:solidFill>
                          <a:effectLst/>
                          <a:latin typeface="HGPｺﾞｼｯｸM" panose="020B0600000000000000" pitchFamily="50" charset="-128"/>
                          <a:ea typeface="HGPｺﾞｼｯｸM" panose="020B0600000000000000" pitchFamily="50" charset="-128"/>
                        </a:rPr>
                        <a:t>事業の難易度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kumimoji="1" lang="ja-JP" altLang="en-US"/>
                    </a:p>
                  </a:txBody>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用地（借地）取得・補償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r>
                        <a:rPr lang="zh-TW"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施工期間（事業期間）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746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関係機関との協議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25714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rPr>
                        <a:t>交通規制</a:t>
                      </a:r>
                      <a:endParaRPr lang="ja-JP" altLang="en-US" sz="9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更新期間中</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endPar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交通</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規制</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負の便益</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a:p>
                  </a:txBody>
                  <a:tcPr/>
                </a:tc>
              </a:tr>
              <a:tr h="174622">
                <a:tc gridSpan="6">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rPr>
                        <a:t>合計</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hMerge="1">
                  <a:txBody>
                    <a:bodyPr/>
                    <a:lstStyle/>
                    <a:p>
                      <a:pPr algn="l" fontAlgn="ct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4840" marR="4840" marT="484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4840" marR="4840" marT="484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4840" marR="4840" marT="484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l" fontAlgn="ct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4840" marR="4840" marT="484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en-US" altLang="ja-JP" sz="1100" b="1" i="0" u="none" strike="noStrike" dirty="0">
                          <a:solidFill>
                            <a:srgbClr val="000000"/>
                          </a:solidFill>
                          <a:effectLst/>
                          <a:latin typeface="HGPｺﾞｼｯｸM" panose="020B0600000000000000" pitchFamily="50" charset="-128"/>
                          <a:ea typeface="HGPｺﾞｼｯｸM" panose="020B0600000000000000" pitchFamily="50" charset="-128"/>
                        </a:rPr>
                        <a:t>100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615633387"/>
              </p:ext>
            </p:extLst>
          </p:nvPr>
        </p:nvGraphicFramePr>
        <p:xfrm>
          <a:off x="4620942" y="2293577"/>
          <a:ext cx="4215990" cy="4054147"/>
        </p:xfrm>
        <a:graphic>
          <a:graphicData uri="http://schemas.openxmlformats.org/drawingml/2006/table">
            <a:tbl>
              <a:tblPr/>
              <a:tblGrid>
                <a:gridCol w="538621"/>
                <a:gridCol w="581025"/>
                <a:gridCol w="322761"/>
                <a:gridCol w="469327"/>
                <a:gridCol w="720080"/>
                <a:gridCol w="936104"/>
                <a:gridCol w="216024"/>
                <a:gridCol w="216024"/>
                <a:gridCol w="216024"/>
              </a:tblGrid>
              <a:tr h="415500">
                <a:tc gridSpan="2">
                  <a:txBody>
                    <a:bodyPr/>
                    <a:lstStyle/>
                    <a:p>
                      <a:pPr marL="0" algn="ctr" rtl="0" eaLnBrk="1" fontAlgn="ctr" latinLnBrk="0" hangingPunct="1"/>
                      <a:r>
                        <a:rPr kumimoji="1" lang="ja-JP"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評価</a:t>
                      </a:r>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a:txBody>
                    <a:bodyPr/>
                    <a:lstStyle/>
                    <a:p>
                      <a:pPr marL="0" algn="ctr" rtl="0" eaLnBrk="1" fontAlgn="ctr" latinLnBrk="0" hangingPunct="1"/>
                      <a:r>
                        <a:rPr kumimoji="1" lang="ja-JP" altLang="en-US"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設定</a:t>
                      </a:r>
                      <a:endParaRPr kumimoji="1" lang="en-US" altLang="ja-JP"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補正率</a:t>
                      </a:r>
                      <a:endPar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項目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marL="0" algn="ctr"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細目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gridSpan="3">
                  <a:txBody>
                    <a:bodyPr/>
                    <a:lstStyle/>
                    <a:p>
                      <a:pPr marL="0" algn="ctr"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補正後</a:t>
                      </a:r>
                      <a:r>
                        <a:rPr kumimoji="1" lang="ja-JP"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の</a:t>
                      </a:r>
                      <a:endParaRPr kumimoji="1" lang="en-US" altLang="ja-JP"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点数</a:t>
                      </a:r>
                      <a:endPar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r>
              <a:tr h="345774">
                <a:tc>
                  <a:txBody>
                    <a:bodyPr/>
                    <a:lstStyle/>
                    <a:p>
                      <a:pPr marL="0" algn="ctr" rtl="0" eaLnBrk="1" fontAlgn="ctr" latinLnBrk="0" hangingPunct="1"/>
                      <a:r>
                        <a:rPr kumimoji="1" lang="ja-JP" altLang="en-US" sz="9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①経済性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zh-CN"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100</a:t>
                      </a:r>
                      <a:r>
                        <a:rPr kumimoji="1" lang="zh-CN"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点</a:t>
                      </a:r>
                      <a:r>
                        <a:rPr kumimoji="1" lang="zh-CN"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満点</a:t>
                      </a:r>
                      <a:endParaRPr kumimoji="1" lang="en-US" altLang="zh-CN"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en-US" altLang="zh-CN"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 </a:t>
                      </a:r>
                      <a:r>
                        <a:rPr kumimoji="1" lang="zh-CN"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補正率</a:t>
                      </a:r>
                      <a:endParaRPr kumimoji="1" lang="zh-CN"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marL="0" algn="l" rtl="0" eaLnBrk="1" fontAlgn="ctr" latinLnBrk="0" hangingPunct="1"/>
                      <a:r>
                        <a:rPr kumimoji="1" 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 ＬＣＣ</a:t>
                      </a:r>
                      <a:endParaRPr kumimoji="1" 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78">
                <a:tc rowSpan="13">
                  <a:txBody>
                    <a:bodyPr/>
                    <a:lstStyle/>
                    <a:p>
                      <a:pPr marL="0" algn="ctr" rtl="0" eaLnBrk="1" fontAlgn="ctr" latinLnBrk="0" hangingPunct="1"/>
                      <a:r>
                        <a:rPr kumimoji="1" lang="ja-JP" altLang="en-US" sz="9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② 構造物</a:t>
                      </a:r>
                      <a:br>
                        <a:rPr kumimoji="1" lang="ja-JP" altLang="en-US" sz="9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br>
                      <a:r>
                        <a:rPr kumimoji="1" lang="en-US" altLang="ja-JP" sz="900" b="1" i="0" u="none" strike="noStrike" kern="1200" baseline="0" dirty="0" smtClean="0">
                          <a:solidFill>
                            <a:srgbClr val="000000"/>
                          </a:solidFill>
                          <a:effectLst/>
                          <a:latin typeface="HGPｺﾞｼｯｸM" panose="020B0600000000000000" pitchFamily="50" charset="-128"/>
                          <a:ea typeface="HGPｺﾞｼｯｸM" panose="020B0600000000000000" pitchFamily="50" charset="-128"/>
                          <a:cs typeface="+mn-cs"/>
                        </a:rPr>
                        <a:t>    </a:t>
                      </a:r>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と</a:t>
                      </a:r>
                      <a:r>
                        <a:rPr kumimoji="1" lang="ja-JP" altLang="en-US" sz="9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しての評価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3">
                  <a:txBody>
                    <a:bodyPr/>
                    <a:lstStyle/>
                    <a:p>
                      <a:pPr marL="0" algn="ctr" rtl="0" eaLnBrk="1" fontAlgn="ctr" latinLnBrk="0" hangingPunct="1"/>
                      <a:r>
                        <a:rPr kumimoji="1" lang="en-US" altLang="zh-CN"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100</a:t>
                      </a:r>
                      <a:r>
                        <a:rPr kumimoji="1" lang="zh-CN"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点</a:t>
                      </a:r>
                      <a:r>
                        <a:rPr kumimoji="1" lang="zh-CN"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満点</a:t>
                      </a:r>
                      <a:endParaRPr kumimoji="1" lang="en-US" altLang="zh-CN"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en-US" altLang="zh-CN"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 </a:t>
                      </a:r>
                      <a:r>
                        <a:rPr kumimoji="1" lang="zh-CN"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補正率</a:t>
                      </a:r>
                      <a:endParaRPr kumimoji="1" lang="zh-CN"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3">
                  <a:txBody>
                    <a:bodyPr/>
                    <a:lstStyle/>
                    <a:p>
                      <a:pPr marL="0" algn="ctr" rtl="0" eaLnBrk="1" fontAlgn="ctr" latinLnBrk="0" hangingPunct="1"/>
                      <a:r>
                        <a:rPr kumimoji="1" lang="en-US" altLang="ja-JP"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marL="0" algn="l"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維持管理性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0" algn="l" rtl="0" eaLnBrk="1" fontAlgn="ctr" latinLnBrk="0" hangingPunct="1"/>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構造の簡易さ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同形式の連続性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3">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支承・耐震補強構造の数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伸縮装置の数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3">
                  <a:txBody>
                    <a:bodyPr/>
                    <a:lstStyle/>
                    <a:p>
                      <a:pPr marL="0" algn="l" rtl="0" eaLnBrk="1" fontAlgn="ctr" latinLnBrk="0" hangingPunct="1"/>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点検のしやすさ</a:t>
                      </a:r>
                      <a:b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br>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（見やすさ、近接困難箇所の多少）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動線の確保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点検空間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桁下空間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2462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滞水防止</a:t>
                      </a:r>
                      <a:r>
                        <a:rPr kumimoji="1" lang="ja-JP" altLang="en-US"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a:t>
                      </a:r>
                      <a:endParaRPr kumimoji="1" lang="en-US" altLang="ja-JP"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l" rtl="0" eaLnBrk="1" fontAlgn="ctr" latinLnBrk="0" hangingPunct="1"/>
                      <a:r>
                        <a:rPr kumimoji="1" lang="ja-JP" altLang="en-US"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湿潤</a:t>
                      </a:r>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防止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橋座及び支承台座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交換のしやすさ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支承取替え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3">
                  <a:txBody>
                    <a:bodyPr/>
                    <a:lstStyle/>
                    <a:p>
                      <a:pPr marL="0" algn="l"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使用性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道路機能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車道幅員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環境性（騒音）</a:t>
                      </a:r>
                      <a:endPar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伸縮装置の数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景観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別付構造の多少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20490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marL="0" algn="l"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減災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rtl="0" eaLnBrk="1" fontAlgn="ctr" latinLnBrk="0" hangingPunct="1"/>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防災</a:t>
                      </a:r>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（地震リスク）</a:t>
                      </a:r>
                      <a:endPar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橋梁の連続性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20490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防災</a:t>
                      </a:r>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（疲労リスク）</a:t>
                      </a:r>
                      <a:endPar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施工年代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69278">
                <a:tc rowSpan="4">
                  <a:txBody>
                    <a:bodyPr/>
                    <a:lstStyle/>
                    <a:p>
                      <a:pPr marL="0" algn="ctr" rtl="0" eaLnBrk="1" fontAlgn="ctr" latinLnBrk="0" hangingPunct="1"/>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③その他</a:t>
                      </a:r>
                      <a:endParaRPr kumimoji="1" lang="en-US" altLang="ja-JP"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の社会</a:t>
                      </a:r>
                      <a:endParaRPr kumimoji="1" lang="en-US" altLang="ja-JP"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的</a:t>
                      </a:r>
                      <a:r>
                        <a:rPr kumimoji="1" lang="ja-JP" altLang="en-US" sz="9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評価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marL="0" algn="ctr" rtl="0" eaLnBrk="1" fontAlgn="ctr" latinLnBrk="0" hangingPunct="1"/>
                      <a:r>
                        <a:rPr kumimoji="1" lang="en-US" altLang="zh-CN"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100</a:t>
                      </a:r>
                      <a:r>
                        <a:rPr kumimoji="1" lang="zh-CN"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点</a:t>
                      </a:r>
                      <a:r>
                        <a:rPr kumimoji="1" lang="zh-CN"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満点</a:t>
                      </a:r>
                      <a:endParaRPr kumimoji="1" lang="en-US" altLang="zh-CN"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en-US" altLang="zh-CN"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 </a:t>
                      </a:r>
                      <a:r>
                        <a:rPr kumimoji="1" lang="zh-CN" altLang="en-US" sz="9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補正率</a:t>
                      </a:r>
                      <a:endParaRPr kumimoji="1" lang="zh-CN"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marL="0" algn="ctr" rtl="0" eaLnBrk="1" fontAlgn="ctr" latinLnBrk="0" hangingPunct="1"/>
                      <a:r>
                        <a:rPr kumimoji="1" lang="en-US" altLang="ja-JP"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gridSpan="2">
                  <a:txBody>
                    <a:bodyPr/>
                    <a:lstStyle/>
                    <a:p>
                      <a:pPr marL="0" algn="l"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事業の難易度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kumimoji="1" lang="ja-JP" altLang="en-US"/>
                    </a:p>
                  </a:txBody>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用地（借地）取得・補償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marL="0" algn="l" rtl="0" eaLnBrk="1" fontAlgn="ctr" latinLnBrk="0" hangingPunct="1"/>
                      <a:r>
                        <a:rPr kumimoji="1" lang="zh-TW"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施工期間（事業期間）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a:solidFill>
                            <a:srgbClr val="000000"/>
                          </a:solidFill>
                          <a:effectLst/>
                          <a:latin typeface="HGPｺﾞｼｯｸM" panose="020B0600000000000000" pitchFamily="50" charset="-128"/>
                          <a:ea typeface="HGPｺﾞｼｯｸM" panose="020B0600000000000000" pitchFamily="50" charset="-128"/>
                          <a:cs typeface="+mn-cs"/>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tc vMerge="1">
                  <a:txBody>
                    <a:bodyPr/>
                    <a:lstStyle/>
                    <a:p>
                      <a:endParaRPr kumimoji="1" lang="ja-JP" altLang="en-US"/>
                    </a:p>
                  </a:txBody>
                  <a:tcPr/>
                </a:tc>
              </a:tr>
              <a:tr h="1692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関係機関との協議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tc vMerge="1">
                  <a:txBody>
                    <a:bodyPr/>
                    <a:lstStyle/>
                    <a:p>
                      <a:endParaRPr kumimoji="1" lang="ja-JP" altLang="en-US"/>
                    </a:p>
                  </a:txBody>
                  <a:tcPr/>
                </a:tc>
              </a:tr>
              <a:tr h="24622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l" rtl="0" eaLnBrk="1" fontAlgn="ctr" latinLnBrk="0" hangingPunct="1"/>
                      <a:r>
                        <a:rPr kumimoji="1" lang="ja-JP" altLang="en-US" sz="9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交通規制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更新期間中</a:t>
                      </a:r>
                      <a:r>
                        <a:rPr kumimoji="1" lang="ja-JP" altLang="en-US"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の</a:t>
                      </a:r>
                      <a:endParaRPr kumimoji="1" lang="en-US" altLang="ja-JP"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l" rtl="0" eaLnBrk="1" fontAlgn="ctr" latinLnBrk="0" hangingPunct="1"/>
                      <a:r>
                        <a:rPr kumimoji="1" lang="ja-JP" altLang="en-US" sz="80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交通</a:t>
                      </a:r>
                      <a:r>
                        <a:rPr kumimoji="1" lang="ja-JP" altLang="en-US"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規制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l" rtl="0" eaLnBrk="1" fontAlgn="ctr" latinLnBrk="0" hangingPunct="1"/>
                      <a:r>
                        <a:rPr kumimoji="1" lang="ja-JP" altLang="en-US" sz="7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負の便益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90009">
                <a:tc gridSpan="6">
                  <a:txBody>
                    <a:bodyPr/>
                    <a:lstStyle/>
                    <a:p>
                      <a:pPr marL="0" algn="ctr" rtl="0" eaLnBrk="1" fontAlgn="ctr" latinLnBrk="0" hangingPunct="1"/>
                      <a:r>
                        <a:rPr kumimoji="1" lang="ja-JP" altLang="en-US" sz="11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marL="0" algn="ctr" rtl="0" eaLnBrk="1" fontAlgn="ctr" latinLnBrk="0" hangingPunct="1"/>
                      <a:r>
                        <a:rPr kumimoji="1" lang="en-US" altLang="ja-JP" sz="11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6"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7939015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768237952"/>
              </p:ext>
            </p:extLst>
          </p:nvPr>
        </p:nvGraphicFramePr>
        <p:xfrm>
          <a:off x="450926" y="1794971"/>
          <a:ext cx="8308617" cy="4586357"/>
        </p:xfrm>
        <a:graphic>
          <a:graphicData uri="http://schemas.openxmlformats.org/drawingml/2006/table">
            <a:tbl>
              <a:tblPr firstRow="1" bandRow="1">
                <a:tableStyleId>{5C22544A-7EE6-4342-B048-85BDC9FD1C3A}</a:tableStyleId>
              </a:tblPr>
              <a:tblGrid>
                <a:gridCol w="332346">
                  <a:extLst>
                    <a:ext uri="{9D8B030D-6E8A-4147-A177-3AD203B41FA5}">
                      <a16:colId xmlns="" xmlns:a16="http://schemas.microsoft.com/office/drawing/2014/main" val="20000"/>
                    </a:ext>
                  </a:extLst>
                </a:gridCol>
                <a:gridCol w="4785762">
                  <a:extLst>
                    <a:ext uri="{9D8B030D-6E8A-4147-A177-3AD203B41FA5}">
                      <a16:colId xmlns="" xmlns:a16="http://schemas.microsoft.com/office/drawing/2014/main" val="20001"/>
                    </a:ext>
                  </a:extLst>
                </a:gridCol>
                <a:gridCol w="3190509">
                  <a:extLst>
                    <a:ext uri="{9D8B030D-6E8A-4147-A177-3AD203B41FA5}">
                      <a16:colId xmlns="" xmlns:a16="http://schemas.microsoft.com/office/drawing/2014/main" val="20002"/>
                    </a:ext>
                  </a:extLst>
                </a:gridCol>
              </a:tblGrid>
              <a:tr h="257903">
                <a:tc>
                  <a:txBody>
                    <a:bodyPr/>
                    <a:lstStyle/>
                    <a:p>
                      <a:pPr algn="ctr"/>
                      <a:endParaRPr kumimoji="1" lang="ja-JP" altLang="en-US" sz="11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概念図</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評価結果</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2164227">
                <a:tc>
                  <a:txBody>
                    <a:bodyPr/>
                    <a:lstStyle/>
                    <a:p>
                      <a:pPr algn="ctr"/>
                      <a:r>
                        <a:rPr kumimoji="1" lang="ja-JP" altLang="en-US" sz="1100" b="0" dirty="0">
                          <a:solidFill>
                            <a:sysClr val="windowText" lastClr="000000"/>
                          </a:solidFill>
                        </a:rPr>
                        <a:t>更新</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164227">
                <a:tc>
                  <a:txBody>
                    <a:bodyPr/>
                    <a:lstStyle/>
                    <a:p>
                      <a:pPr algn="ctr"/>
                      <a:r>
                        <a:rPr kumimoji="1" lang="ja-JP" altLang="en-US" sz="1100" b="0" dirty="0">
                          <a:solidFill>
                            <a:sysClr val="windowText" lastClr="000000"/>
                          </a:solidFill>
                        </a:rPr>
                        <a:t>維持管理</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600" b="0" dirty="0">
                        <a:solidFill>
                          <a:sysClr val="windowText" lastClr="00000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pic>
        <p:nvPicPr>
          <p:cNvPr id="12" name="図 11"/>
          <p:cNvPicPr>
            <a:picLocks noChangeAspect="1"/>
          </p:cNvPicPr>
          <p:nvPr/>
        </p:nvPicPr>
        <p:blipFill rotWithShape="1">
          <a:blip r:embed="rId3"/>
          <a:srcRect l="1305" t="4024" r="2091" b="11097"/>
          <a:stretch/>
        </p:blipFill>
        <p:spPr>
          <a:xfrm>
            <a:off x="815362" y="4452853"/>
            <a:ext cx="4687202" cy="1829152"/>
          </a:xfrm>
          <a:prstGeom prst="rect">
            <a:avLst/>
          </a:prstGeom>
        </p:spPr>
      </p:pic>
      <p:pic>
        <p:nvPicPr>
          <p:cNvPr id="3" name="図 2"/>
          <p:cNvPicPr>
            <a:picLocks noChangeAspect="1"/>
          </p:cNvPicPr>
          <p:nvPr/>
        </p:nvPicPr>
        <p:blipFill rotWithShape="1">
          <a:blip r:embed="rId4"/>
          <a:srcRect l="595" t="11761" r="1763" b="6599"/>
          <a:stretch/>
        </p:blipFill>
        <p:spPr>
          <a:xfrm>
            <a:off x="849741" y="2243645"/>
            <a:ext cx="4652823" cy="1815736"/>
          </a:xfrm>
          <a:prstGeom prst="rect">
            <a:avLst/>
          </a:prstGeom>
        </p:spPr>
      </p:pic>
      <p:pic>
        <p:nvPicPr>
          <p:cNvPr id="11" name="図 10"/>
          <p:cNvPicPr>
            <a:picLocks noChangeAspect="1"/>
          </p:cNvPicPr>
          <p:nvPr/>
        </p:nvPicPr>
        <p:blipFill rotWithShape="1">
          <a:blip r:embed="rId5"/>
          <a:srcRect l="2123" t="14860" r="38200" b="5178"/>
          <a:stretch/>
        </p:blipFill>
        <p:spPr>
          <a:xfrm>
            <a:off x="5701973" y="2441963"/>
            <a:ext cx="2308922" cy="1500511"/>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62</a:t>
            </a:fld>
            <a:endParaRPr kumimoji="1" lang="ja-JP" altLang="en-US" dirty="0"/>
          </a:p>
        </p:txBody>
      </p:sp>
      <p:sp>
        <p:nvSpPr>
          <p:cNvPr id="16" name="正方形/長方形 15"/>
          <p:cNvSpPr/>
          <p:nvPr/>
        </p:nvSpPr>
        <p:spPr>
          <a:xfrm>
            <a:off x="6469412" y="2287249"/>
            <a:ext cx="930565" cy="170496"/>
          </a:xfrm>
          <a:prstGeom prst="rect">
            <a:avLst/>
          </a:prstGeom>
          <a:solidFill>
            <a:schemeClr val="bg1"/>
          </a:solidFill>
        </p:spPr>
        <p:txBody>
          <a:bodyPr wrap="square" lIns="0" tIns="0" rIns="0" bIns="0">
            <a:spAutoFit/>
          </a:bodyPr>
          <a:lstStyle/>
          <a:p>
            <a:pPr algn="ctr"/>
            <a:r>
              <a:rPr lang="ja-JP" altLang="en-US" sz="1108" dirty="0"/>
              <a:t>大正大橋</a:t>
            </a:r>
            <a:r>
              <a:rPr lang="en-US" altLang="ja-JP" sz="1108" dirty="0"/>
              <a:t>LCC</a:t>
            </a:r>
            <a:endParaRPr lang="ja-JP" altLang="en-US" sz="1108" dirty="0"/>
          </a:p>
        </p:txBody>
      </p:sp>
      <p:pic>
        <p:nvPicPr>
          <p:cNvPr id="10" name="図 9"/>
          <p:cNvPicPr/>
          <p:nvPr/>
        </p:nvPicPr>
        <p:blipFill rotWithShape="1">
          <a:blip r:embed="rId6" cstate="print">
            <a:extLst>
              <a:ext uri="{28A0092B-C50C-407E-A947-70E740481C1C}">
                <a14:useLocalDpi xmlns:a14="http://schemas.microsoft.com/office/drawing/2010/main" val="0"/>
              </a:ext>
            </a:extLst>
          </a:blip>
          <a:srcRect l="60961" t="53080" r="2697" b="25205"/>
          <a:stretch/>
        </p:blipFill>
        <p:spPr bwMode="auto">
          <a:xfrm>
            <a:off x="7345956" y="3154932"/>
            <a:ext cx="1343304" cy="389992"/>
          </a:xfrm>
          <a:prstGeom prst="rect">
            <a:avLst/>
          </a:prstGeom>
          <a:noFill/>
          <a:ln w="6350">
            <a:solidFill>
              <a:schemeClr val="tx1"/>
            </a:solidFill>
          </a:ln>
        </p:spPr>
      </p:pic>
      <p:sp>
        <p:nvSpPr>
          <p:cNvPr id="17" name="正方形/長方形 16"/>
          <p:cNvSpPr/>
          <p:nvPr/>
        </p:nvSpPr>
        <p:spPr>
          <a:xfrm>
            <a:off x="5658434" y="2116789"/>
            <a:ext cx="974103" cy="198837"/>
          </a:xfrm>
          <a:prstGeom prst="rect">
            <a:avLst/>
          </a:prstGeom>
          <a:noFill/>
        </p:spPr>
        <p:txBody>
          <a:bodyPr wrap="square" lIns="0" tIns="0" rIns="0" bIns="0">
            <a:spAutoFit/>
          </a:bodyPr>
          <a:lstStyle/>
          <a:p>
            <a:r>
              <a:rPr lang="en-US" altLang="ja-JP" sz="1292" dirty="0"/>
              <a:t>【LCC</a:t>
            </a:r>
            <a:r>
              <a:rPr lang="ja-JP" altLang="en-US" sz="1292" dirty="0"/>
              <a:t>比較</a:t>
            </a:r>
            <a:r>
              <a:rPr lang="en-US" altLang="ja-JP" sz="1292" dirty="0"/>
              <a:t>】</a:t>
            </a:r>
            <a:endParaRPr lang="ja-JP" altLang="en-US" sz="1292" dirty="0"/>
          </a:p>
        </p:txBody>
      </p:sp>
      <p:sp>
        <p:nvSpPr>
          <p:cNvPr id="18" name="正方形/長方形 17"/>
          <p:cNvSpPr/>
          <p:nvPr/>
        </p:nvSpPr>
        <p:spPr>
          <a:xfrm>
            <a:off x="5658434" y="3950243"/>
            <a:ext cx="1838199" cy="198837"/>
          </a:xfrm>
          <a:prstGeom prst="rect">
            <a:avLst/>
          </a:prstGeom>
          <a:noFill/>
        </p:spPr>
        <p:txBody>
          <a:bodyPr wrap="square" lIns="0" tIns="0" rIns="0" bIns="0">
            <a:spAutoFit/>
          </a:bodyPr>
          <a:lstStyle/>
          <a:p>
            <a:r>
              <a:rPr lang="en-US" altLang="ja-JP" sz="1292" dirty="0"/>
              <a:t>【</a:t>
            </a:r>
            <a:r>
              <a:rPr lang="ja-JP" altLang="en-US" sz="1292" dirty="0"/>
              <a:t>総合評価</a:t>
            </a:r>
            <a:r>
              <a:rPr lang="en-US" altLang="ja-JP" sz="1292" dirty="0" smtClean="0"/>
              <a:t>】</a:t>
            </a:r>
            <a:endParaRPr lang="ja-JP" altLang="en-US" sz="1108" dirty="0"/>
          </a:p>
        </p:txBody>
      </p:sp>
      <p:sp>
        <p:nvSpPr>
          <p:cNvPr id="22" name="正方形/長方形 21"/>
          <p:cNvSpPr/>
          <p:nvPr/>
        </p:nvSpPr>
        <p:spPr>
          <a:xfrm>
            <a:off x="3442029" y="3585921"/>
            <a:ext cx="1893601" cy="518412"/>
          </a:xfrm>
          <a:prstGeom prst="rect">
            <a:avLst/>
          </a:prstGeom>
        </p:spPr>
        <p:txBody>
          <a:bodyPr wrap="square">
            <a:spAutoFit/>
          </a:bodyPr>
          <a:lstStyle/>
          <a:p>
            <a:pPr algn="just"/>
            <a:r>
              <a:rPr lang="ja-JP" altLang="en-US" sz="923" dirty="0"/>
              <a:t>上部工：</a:t>
            </a:r>
            <a:r>
              <a:rPr lang="en-US" altLang="ja-JP" sz="923" dirty="0"/>
              <a:t>2</a:t>
            </a:r>
            <a:r>
              <a:rPr lang="ja-JP" altLang="en-US" sz="923" dirty="0"/>
              <a:t>径間連結ポステン</a:t>
            </a:r>
            <a:r>
              <a:rPr lang="en-US" altLang="ja-JP" sz="923" dirty="0"/>
              <a:t>T</a:t>
            </a:r>
            <a:r>
              <a:rPr lang="ja-JP" altLang="en-US" sz="923" dirty="0"/>
              <a:t>桁</a:t>
            </a:r>
            <a:endParaRPr lang="en-US" altLang="ja-JP" sz="923" dirty="0"/>
          </a:p>
          <a:p>
            <a:pPr algn="just"/>
            <a:r>
              <a:rPr lang="ja-JP" altLang="en-US" sz="923" dirty="0"/>
              <a:t>下部工：逆</a:t>
            </a:r>
            <a:r>
              <a:rPr lang="en-US" altLang="ja-JP" sz="923" dirty="0"/>
              <a:t>T</a:t>
            </a:r>
            <a:r>
              <a:rPr lang="ja-JP" altLang="en-US" sz="923" dirty="0"/>
              <a:t>式橋台、壁式橋脚</a:t>
            </a:r>
            <a:endParaRPr lang="en-US" altLang="ja-JP" sz="923" dirty="0"/>
          </a:p>
          <a:p>
            <a:pPr algn="just"/>
            <a:r>
              <a:rPr lang="ja-JP" altLang="en-US" sz="923" dirty="0"/>
              <a:t>基礎工：場所打ち杭基礎</a:t>
            </a:r>
            <a:endParaRPr lang="ja-JP" altLang="ja-JP" sz="923" dirty="0"/>
          </a:p>
        </p:txBody>
      </p:sp>
      <p:sp>
        <p:nvSpPr>
          <p:cNvPr id="2" name="正方形/長方形 1"/>
          <p:cNvSpPr/>
          <p:nvPr/>
        </p:nvSpPr>
        <p:spPr>
          <a:xfrm>
            <a:off x="5569255" y="5641026"/>
            <a:ext cx="3249684" cy="910762"/>
          </a:xfrm>
          <a:prstGeom prst="rect">
            <a:avLst/>
          </a:prstGeom>
        </p:spPr>
        <p:txBody>
          <a:bodyPr wrap="square">
            <a:spAutoFit/>
          </a:bodyPr>
          <a:lstStyle/>
          <a:p>
            <a:pPr algn="just"/>
            <a:r>
              <a:rPr lang="ja-JP" altLang="en-US" sz="831" b="1" kern="100" dirty="0">
                <a:latin typeface="+mn-ea"/>
                <a:cs typeface="Times New Roman" panose="02020603050405020304" pitchFamily="18" charset="0"/>
              </a:rPr>
              <a:t>講評</a:t>
            </a:r>
            <a:endParaRPr lang="en-US" altLang="ja-JP" sz="831" b="1"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都市部</a:t>
            </a:r>
            <a:r>
              <a:rPr lang="ja-JP" altLang="ja-JP" sz="748" kern="100" dirty="0">
                <a:latin typeface="+mn-ea"/>
                <a:cs typeface="Times New Roman" panose="02020603050405020304" pitchFamily="18" charset="0"/>
              </a:rPr>
              <a:t>渡河橋　３径間ＲＣゲルバー橋</a:t>
            </a: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ゲルバー部の弱点を解消するため、外ケーブルを用いた連続化工法により</a:t>
            </a:r>
            <a:endParaRPr lang="en-US" altLang="ja-JP" sz="748"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改良を実施することから、現時点架替案よりも延命化案のＬＣＣが高価</a:t>
            </a:r>
            <a:r>
              <a:rPr lang="ja-JP" altLang="en-US" sz="748" kern="100" dirty="0">
                <a:latin typeface="+mn-ea"/>
                <a:cs typeface="Times New Roman" panose="02020603050405020304" pitchFamily="18" charset="0"/>
              </a:rPr>
              <a:t>。</a:t>
            </a:r>
            <a:endParaRPr lang="en-US" altLang="ja-JP" sz="748" kern="100" dirty="0">
              <a:latin typeface="+mn-ea"/>
              <a:cs typeface="Times New Roman" panose="02020603050405020304" pitchFamily="18" charset="0"/>
            </a:endParaRPr>
          </a:p>
          <a:p>
            <a:pPr algn="just"/>
            <a:r>
              <a:rPr lang="ja-JP" altLang="en-US" sz="748" kern="100" dirty="0" smtClean="0">
                <a:latin typeface="+mn-ea"/>
                <a:cs typeface="Times New Roman" panose="02020603050405020304" pitchFamily="18" charset="0"/>
              </a:rPr>
              <a:t>・ </a:t>
            </a:r>
            <a:r>
              <a:rPr lang="ja-JP" altLang="en-US" sz="748" kern="100" dirty="0">
                <a:latin typeface="+mn-ea"/>
                <a:cs typeface="Times New Roman" panose="02020603050405020304" pitchFamily="18" charset="0"/>
              </a:rPr>
              <a:t>現時点</a:t>
            </a:r>
            <a:r>
              <a:rPr lang="ja-JP" altLang="ja-JP" sz="748" dirty="0">
                <a:latin typeface="+mn-ea"/>
                <a:cs typeface="Times New Roman" panose="02020603050405020304" pitchFamily="18" charset="0"/>
              </a:rPr>
              <a:t>架替案は</a:t>
            </a:r>
            <a:r>
              <a:rPr lang="ja-JP" altLang="en-US" sz="748" dirty="0">
                <a:latin typeface="+mn-ea"/>
                <a:cs typeface="Times New Roman" panose="02020603050405020304" pitchFamily="18" charset="0"/>
              </a:rPr>
              <a:t>①経済性、②構造物としての評価</a:t>
            </a:r>
            <a:r>
              <a:rPr lang="ja-JP" altLang="ja-JP" sz="748" dirty="0">
                <a:latin typeface="+mn-ea"/>
                <a:cs typeface="Times New Roman" panose="02020603050405020304" pitchFamily="18" charset="0"/>
              </a:rPr>
              <a:t>に優れ</a:t>
            </a:r>
            <a:r>
              <a:rPr lang="ja-JP" altLang="en-US" sz="748" dirty="0" smtClean="0">
                <a:latin typeface="+mn-ea"/>
                <a:cs typeface="Times New Roman" panose="02020603050405020304" pitchFamily="18" charset="0"/>
              </a:rPr>
              <a:t>、</a:t>
            </a:r>
            <a:endParaRPr lang="en-US" altLang="ja-JP" sz="748" dirty="0" smtClean="0">
              <a:latin typeface="+mn-ea"/>
              <a:cs typeface="Times New Roman" panose="02020603050405020304" pitchFamily="18" charset="0"/>
            </a:endParaRPr>
          </a:p>
          <a:p>
            <a:pPr algn="just"/>
            <a:r>
              <a:rPr lang="ja-JP" altLang="en-US" sz="748" dirty="0" smtClean="0">
                <a:latin typeface="+mn-ea"/>
                <a:cs typeface="Times New Roman" panose="02020603050405020304" pitchFamily="18" charset="0"/>
              </a:rPr>
              <a:t>　合計点が最も</a:t>
            </a:r>
            <a:r>
              <a:rPr lang="ja-JP" altLang="en-US" sz="748" dirty="0">
                <a:latin typeface="+mn-ea"/>
                <a:cs typeface="Times New Roman" panose="02020603050405020304" pitchFamily="18" charset="0"/>
              </a:rPr>
              <a:t>高い</a:t>
            </a:r>
            <a:r>
              <a:rPr lang="ja-JP" altLang="ja-JP" sz="748" dirty="0">
                <a:latin typeface="+mn-ea"/>
                <a:cs typeface="Times New Roman" panose="02020603050405020304" pitchFamily="18" charset="0"/>
              </a:rPr>
              <a:t>。</a:t>
            </a:r>
            <a:endParaRPr lang="ja-JP" altLang="en-US" sz="748" dirty="0">
              <a:latin typeface="+mn-ea"/>
            </a:endParaRPr>
          </a:p>
          <a:p>
            <a:pPr algn="just"/>
            <a:endParaRPr lang="ja-JP" altLang="en-US" sz="748" dirty="0">
              <a:latin typeface="+mn-ea"/>
            </a:endParaRPr>
          </a:p>
        </p:txBody>
      </p:sp>
      <p:sp>
        <p:nvSpPr>
          <p:cNvPr id="19" name="正方形/長方形 18"/>
          <p:cNvSpPr/>
          <p:nvPr/>
        </p:nvSpPr>
        <p:spPr>
          <a:xfrm>
            <a:off x="993086" y="1422130"/>
            <a:ext cx="1786066" cy="376385"/>
          </a:xfrm>
          <a:prstGeom prst="rect">
            <a:avLst/>
          </a:prstGeom>
        </p:spPr>
        <p:txBody>
          <a:bodyPr wrap="none">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3-1)  </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大正大橋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en-US" altLang="ja-JP" sz="2585" dirty="0">
              <a:latin typeface="HGSｺﾞｼｯｸM" panose="020B0600000000000000" pitchFamily="50" charset="-128"/>
              <a:ea typeface="HGSｺﾞｼｯｸM" panose="020B0600000000000000" pitchFamily="50" charset="-128"/>
            </a:endParaRPr>
          </a:p>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判定結果</a:t>
            </a:r>
            <a:r>
              <a:rPr lang="ja-JP" altLang="en-US" sz="2585" dirty="0">
                <a:latin typeface="HGSｺﾞｼｯｸM" panose="020B0600000000000000" pitchFamily="50" charset="-128"/>
                <a:ea typeface="HGSｺﾞｼｯｸM" panose="020B0600000000000000" pitchFamily="50" charset="-128"/>
              </a:rPr>
              <a:t>　</a:t>
            </a:r>
            <a:r>
              <a:rPr lang="en-US" altLang="ja-JP" sz="2585" dirty="0" smtClean="0">
                <a:latin typeface="HGSｺﾞｼｯｸM" panose="020B0600000000000000" pitchFamily="50" charset="-128"/>
                <a:ea typeface="HGSｺﾞｼｯｸM" panose="020B0600000000000000" pitchFamily="50" charset="-128"/>
              </a:rPr>
              <a:t>(1/6)</a:t>
            </a:r>
            <a:endParaRPr lang="ja-JP" altLang="en-US" sz="2585" dirty="0">
              <a:latin typeface="HGSｺﾞｼｯｸM" panose="020B0600000000000000" pitchFamily="50" charset="-128"/>
              <a:ea typeface="HGSｺﾞｼｯｸM" panose="020B0600000000000000" pitchFamily="50" charset="-128"/>
            </a:endParaRPr>
          </a:p>
        </p:txBody>
      </p:sp>
      <p:sp>
        <p:nvSpPr>
          <p:cNvPr id="20"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21"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graphicFrame>
        <p:nvGraphicFramePr>
          <p:cNvPr id="24" name="表 23"/>
          <p:cNvGraphicFramePr>
            <a:graphicFrameLocks noGrp="1"/>
          </p:cNvGraphicFramePr>
          <p:nvPr>
            <p:extLst>
              <p:ext uri="{D42A27DB-BD31-4B8C-83A1-F6EECF244321}">
                <p14:modId xmlns:p14="http://schemas.microsoft.com/office/powerpoint/2010/main" val="1792949557"/>
              </p:ext>
            </p:extLst>
          </p:nvPr>
        </p:nvGraphicFramePr>
        <p:xfrm>
          <a:off x="5621355" y="4171340"/>
          <a:ext cx="3043330" cy="1507156"/>
        </p:xfrm>
        <a:graphic>
          <a:graphicData uri="http://schemas.openxmlformats.org/drawingml/2006/table">
            <a:tbl>
              <a:tblPr/>
              <a:tblGrid>
                <a:gridCol w="258007"/>
                <a:gridCol w="786552"/>
                <a:gridCol w="666257"/>
                <a:gridCol w="666257"/>
                <a:gridCol w="666257"/>
              </a:tblGrid>
              <a:tr h="195116">
                <a:tc gridSpan="2">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zh-TW"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現時点架</a:t>
                      </a:r>
                      <a: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替案</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58</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年後架替</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延命化案</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4601">
                <a:tc rowSpan="2">
                  <a:txBody>
                    <a:bodyPr/>
                    <a:lstStyle/>
                    <a:p>
                      <a:pPr algn="ctr" fontAlgn="ct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経済性</a:t>
                      </a:r>
                      <a:endPar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800" b="0" i="0" u="none" strike="noStrike" dirty="0">
                          <a:solidFill>
                            <a:srgbClr val="000000"/>
                          </a:solidFill>
                          <a:effectLst/>
                          <a:latin typeface="HGPｺﾞｼｯｸM" panose="020B0600000000000000" pitchFamily="50" charset="-128"/>
                          <a:ea typeface="HGPｺﾞｼｯｸM" panose="020B0600000000000000" pitchFamily="50" charset="-128"/>
                        </a:rPr>
                        <a:t>ＬＣＣ（</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千円）</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487,890</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575,992</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513,549</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4601">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経済性</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0.50</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50</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41</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47</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14601">
                <a:tc rowSpan="4">
                  <a:txBody>
                    <a:bodyPr/>
                    <a:lstStyle/>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構造物として</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維持</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管理性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13.5</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4601">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使用性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6</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4601">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減災</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6</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4601">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0.35】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22.5</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114601">
                <a:tc rowSpan="3">
                  <a:txBody>
                    <a:bodyPr/>
                    <a:lstStyle/>
                    <a:p>
                      <a:pPr algn="ctr" fontAlgn="ct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その他</a:t>
                      </a: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事業の</a:t>
                      </a: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難易度</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4.5</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4601">
                <a:tc vMerge="1">
                  <a:txBody>
                    <a:bodyPr/>
                    <a:lstStyle/>
                    <a:p>
                      <a:endParaRPr kumimoji="1" lang="ja-JP" altLang="en-US"/>
                    </a:p>
                  </a:txBody>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交通</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規制</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4601">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0.15】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9.5</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14</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r>
              <a:tr h="148875">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合計点</a:t>
                      </a:r>
                      <a:endPar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algn="r" fontAlgn="ctr"/>
                      <a:r>
                        <a:rPr lang="en-US" altLang="ja-JP" sz="900" b="1" i="0" u="none" strike="noStrike" dirty="0">
                          <a:solidFill>
                            <a:srgbClr val="FF0000"/>
                          </a:solidFill>
                          <a:effectLst/>
                          <a:latin typeface="HGPｺﾞｼｯｸM" panose="020B0600000000000000" pitchFamily="50" charset="-128"/>
                          <a:ea typeface="HGPｺﾞｼｯｸM" panose="020B0600000000000000" pitchFamily="50" charset="-128"/>
                        </a:rPr>
                        <a:t>90</a:t>
                      </a:r>
                      <a:r>
                        <a:rPr lang="ja-JP" altLang="en-US" sz="900" b="1" i="0" u="none" strike="noStrike" dirty="0">
                          <a:solidFill>
                            <a:srgbClr val="FF0000"/>
                          </a:solidFill>
                          <a:effectLst/>
                          <a:latin typeface="HGPｺﾞｼｯｸM" panose="020B0600000000000000" pitchFamily="50" charset="-128"/>
                          <a:ea typeface="HGPｺﾞｼｯｸM" panose="020B0600000000000000" pitchFamily="50" charset="-128"/>
                        </a:rPr>
                        <a:t>点</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1050" b="1" i="0" u="none" strike="noStrike" dirty="0">
                          <a:solidFill>
                            <a:srgbClr val="000000"/>
                          </a:solidFill>
                          <a:effectLst/>
                          <a:latin typeface="HGPｺﾞｼｯｸM" panose="020B0600000000000000" pitchFamily="50" charset="-128"/>
                          <a:ea typeface="HGPｺﾞｼｯｸM" panose="020B0600000000000000" pitchFamily="50" charset="-128"/>
                        </a:rPr>
                        <a:t>73</a:t>
                      </a:r>
                      <a:r>
                        <a:rPr lang="ja-JP" altLang="en-US" sz="105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1050" b="1" i="0" u="none" strike="noStrike" dirty="0">
                          <a:solidFill>
                            <a:srgbClr val="000000"/>
                          </a:solidFill>
                          <a:effectLst/>
                          <a:latin typeface="HGPｺﾞｼｯｸM" panose="020B0600000000000000" pitchFamily="50" charset="-128"/>
                          <a:ea typeface="HGPｺﾞｼｯｸM" panose="020B0600000000000000" pitchFamily="50" charset="-128"/>
                        </a:rPr>
                        <a:t>71</a:t>
                      </a:r>
                      <a:r>
                        <a:rPr lang="ja-JP" altLang="en-US" sz="105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r>
            </a:tbl>
          </a:graphicData>
        </a:graphic>
      </p:graphicFrame>
      <p:sp>
        <p:nvSpPr>
          <p:cNvPr id="26"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23" name="正方形/長方形 22"/>
          <p:cNvSpPr/>
          <p:nvPr/>
        </p:nvSpPr>
        <p:spPr>
          <a:xfrm>
            <a:off x="5623180" y="4375741"/>
            <a:ext cx="157586" cy="92333"/>
          </a:xfrm>
          <a:prstGeom prst="rect">
            <a:avLst/>
          </a:prstGeom>
          <a:noFill/>
        </p:spPr>
        <p:txBody>
          <a:bodyPr wrap="square" lIns="0" tIns="0" rIns="0" bIns="0">
            <a:spAutoFit/>
          </a:bodyPr>
          <a:lstStyle/>
          <a:p>
            <a:r>
              <a:rPr lang="ja-JP" altLang="en-US" sz="600" dirty="0" smtClean="0"/>
              <a:t>①</a:t>
            </a:r>
            <a:endParaRPr lang="ja-JP" altLang="en-US" sz="600" dirty="0"/>
          </a:p>
        </p:txBody>
      </p:sp>
      <p:sp>
        <p:nvSpPr>
          <p:cNvPr id="27" name="正方形/長方形 26"/>
          <p:cNvSpPr/>
          <p:nvPr/>
        </p:nvSpPr>
        <p:spPr>
          <a:xfrm>
            <a:off x="5629080" y="4634183"/>
            <a:ext cx="157586" cy="92333"/>
          </a:xfrm>
          <a:prstGeom prst="rect">
            <a:avLst/>
          </a:prstGeom>
          <a:noFill/>
        </p:spPr>
        <p:txBody>
          <a:bodyPr wrap="square" lIns="0" tIns="0" rIns="0" bIns="0">
            <a:spAutoFit/>
          </a:bodyPr>
          <a:lstStyle/>
          <a:p>
            <a:r>
              <a:rPr lang="ja-JP" altLang="en-US" sz="600" dirty="0"/>
              <a:t>②</a:t>
            </a:r>
          </a:p>
        </p:txBody>
      </p:sp>
      <p:sp>
        <p:nvSpPr>
          <p:cNvPr id="28" name="正方形/長方形 27"/>
          <p:cNvSpPr/>
          <p:nvPr/>
        </p:nvSpPr>
        <p:spPr>
          <a:xfrm>
            <a:off x="5609066" y="5131274"/>
            <a:ext cx="157586" cy="92333"/>
          </a:xfrm>
          <a:prstGeom prst="rect">
            <a:avLst/>
          </a:prstGeom>
          <a:noFill/>
        </p:spPr>
        <p:txBody>
          <a:bodyPr wrap="square" lIns="0" tIns="0" rIns="0" bIns="0">
            <a:spAutoFit/>
          </a:bodyPr>
          <a:lstStyle/>
          <a:p>
            <a:r>
              <a:rPr lang="ja-JP" altLang="en-US" sz="600" dirty="0"/>
              <a:t>③</a:t>
            </a:r>
          </a:p>
        </p:txBody>
      </p:sp>
    </p:spTree>
    <p:extLst>
      <p:ext uri="{BB962C8B-B14F-4D97-AF65-F5344CB8AC3E}">
        <p14:creationId xmlns:p14="http://schemas.microsoft.com/office/powerpoint/2010/main" val="32804842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表 20"/>
          <p:cNvGraphicFramePr>
            <a:graphicFrameLocks noGrp="1"/>
          </p:cNvGraphicFramePr>
          <p:nvPr>
            <p:extLst>
              <p:ext uri="{D42A27DB-BD31-4B8C-83A1-F6EECF244321}">
                <p14:modId xmlns:p14="http://schemas.microsoft.com/office/powerpoint/2010/main" val="2675182760"/>
              </p:ext>
            </p:extLst>
          </p:nvPr>
        </p:nvGraphicFramePr>
        <p:xfrm>
          <a:off x="450926" y="1844824"/>
          <a:ext cx="8308616" cy="4392488"/>
        </p:xfrm>
        <a:graphic>
          <a:graphicData uri="http://schemas.openxmlformats.org/drawingml/2006/table">
            <a:tbl>
              <a:tblPr firstRow="1" bandRow="1">
                <a:tableStyleId>{5C22544A-7EE6-4342-B048-85BDC9FD1C3A}</a:tableStyleId>
              </a:tblPr>
              <a:tblGrid>
                <a:gridCol w="332346">
                  <a:extLst>
                    <a:ext uri="{9D8B030D-6E8A-4147-A177-3AD203B41FA5}">
                      <a16:colId xmlns="" xmlns:a16="http://schemas.microsoft.com/office/drawing/2014/main" val="20000"/>
                    </a:ext>
                  </a:extLst>
                </a:gridCol>
                <a:gridCol w="4785762">
                  <a:extLst>
                    <a:ext uri="{9D8B030D-6E8A-4147-A177-3AD203B41FA5}">
                      <a16:colId xmlns="" xmlns:a16="http://schemas.microsoft.com/office/drawing/2014/main" val="20001"/>
                    </a:ext>
                  </a:extLst>
                </a:gridCol>
                <a:gridCol w="3190508">
                  <a:extLst>
                    <a:ext uri="{9D8B030D-6E8A-4147-A177-3AD203B41FA5}">
                      <a16:colId xmlns="" xmlns:a16="http://schemas.microsoft.com/office/drawing/2014/main" val="20002"/>
                    </a:ext>
                  </a:extLst>
                </a:gridCol>
              </a:tblGrid>
              <a:tr h="253218">
                <a:tc>
                  <a:txBody>
                    <a:bodyPr/>
                    <a:lstStyle/>
                    <a:p>
                      <a:pPr algn="ctr"/>
                      <a:endParaRPr kumimoji="1" lang="ja-JP" altLang="en-US" sz="11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概念図</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評価結果</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2164227">
                <a:tc>
                  <a:txBody>
                    <a:bodyPr/>
                    <a:lstStyle/>
                    <a:p>
                      <a:pPr algn="ctr"/>
                      <a:r>
                        <a:rPr kumimoji="1" lang="ja-JP" altLang="en-US" sz="1100" b="0" dirty="0">
                          <a:solidFill>
                            <a:sysClr val="windowText" lastClr="000000"/>
                          </a:solidFill>
                        </a:rPr>
                        <a:t>更新</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975043">
                <a:tc>
                  <a:txBody>
                    <a:bodyPr/>
                    <a:lstStyle/>
                    <a:p>
                      <a:pPr algn="ctr"/>
                      <a:r>
                        <a:rPr kumimoji="1" lang="ja-JP" altLang="en-US" sz="1100" b="0" dirty="0">
                          <a:solidFill>
                            <a:sysClr val="windowText" lastClr="000000"/>
                          </a:solidFill>
                        </a:rPr>
                        <a:t>維持管理</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600" b="0" dirty="0">
                        <a:solidFill>
                          <a:sysClr val="windowText" lastClr="00000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pic>
        <p:nvPicPr>
          <p:cNvPr id="11" name="図 10"/>
          <p:cNvPicPr>
            <a:picLocks noChangeAspect="1"/>
          </p:cNvPicPr>
          <p:nvPr/>
        </p:nvPicPr>
        <p:blipFill rotWithShape="1">
          <a:blip r:embed="rId3"/>
          <a:srcRect l="795" t="26943" r="1026" b="10642"/>
          <a:stretch/>
        </p:blipFill>
        <p:spPr>
          <a:xfrm>
            <a:off x="812834" y="2435430"/>
            <a:ext cx="4712664" cy="1165149"/>
          </a:xfrm>
          <a:prstGeom prst="rect">
            <a:avLst/>
          </a:prstGeom>
        </p:spPr>
      </p:pic>
      <p:pic>
        <p:nvPicPr>
          <p:cNvPr id="8" name="図 7"/>
          <p:cNvPicPr>
            <a:picLocks noChangeAspect="1"/>
          </p:cNvPicPr>
          <p:nvPr/>
        </p:nvPicPr>
        <p:blipFill rotWithShape="1">
          <a:blip r:embed="rId4"/>
          <a:srcRect l="1833" t="13423" r="37969" b="7049"/>
          <a:stretch/>
        </p:blipFill>
        <p:spPr>
          <a:xfrm>
            <a:off x="5706930" y="2271187"/>
            <a:ext cx="2381293" cy="1546598"/>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63</a:t>
            </a:fld>
            <a:endParaRPr kumimoji="1" lang="ja-JP" altLang="en-US" dirty="0"/>
          </a:p>
        </p:txBody>
      </p:sp>
      <p:sp>
        <p:nvSpPr>
          <p:cNvPr id="16" name="正方形/長方形 15"/>
          <p:cNvSpPr/>
          <p:nvPr/>
        </p:nvSpPr>
        <p:spPr>
          <a:xfrm>
            <a:off x="6474369" y="2162560"/>
            <a:ext cx="930565" cy="170496"/>
          </a:xfrm>
          <a:prstGeom prst="rect">
            <a:avLst/>
          </a:prstGeom>
          <a:solidFill>
            <a:schemeClr val="bg1"/>
          </a:solidFill>
        </p:spPr>
        <p:txBody>
          <a:bodyPr wrap="square" lIns="0" tIns="0" rIns="0" bIns="0">
            <a:spAutoFit/>
          </a:bodyPr>
          <a:lstStyle/>
          <a:p>
            <a:pPr algn="ctr"/>
            <a:r>
              <a:rPr lang="ja-JP" altLang="en-US" sz="1108" dirty="0"/>
              <a:t>大正橋</a:t>
            </a:r>
            <a:r>
              <a:rPr lang="en-US" altLang="ja-JP" sz="1108" dirty="0"/>
              <a:t>LCC</a:t>
            </a:r>
            <a:endParaRPr lang="ja-JP" altLang="en-US" sz="1108" dirty="0"/>
          </a:p>
        </p:txBody>
      </p:sp>
      <p:sp>
        <p:nvSpPr>
          <p:cNvPr id="17" name="正方形/長方形 16"/>
          <p:cNvSpPr/>
          <p:nvPr/>
        </p:nvSpPr>
        <p:spPr>
          <a:xfrm>
            <a:off x="5658434" y="2083918"/>
            <a:ext cx="974103" cy="198837"/>
          </a:xfrm>
          <a:prstGeom prst="rect">
            <a:avLst/>
          </a:prstGeom>
          <a:noFill/>
        </p:spPr>
        <p:txBody>
          <a:bodyPr wrap="square" lIns="0" tIns="0" rIns="0" bIns="0">
            <a:spAutoFit/>
          </a:bodyPr>
          <a:lstStyle/>
          <a:p>
            <a:r>
              <a:rPr lang="en-US" altLang="ja-JP" sz="1292" dirty="0"/>
              <a:t>【LCC</a:t>
            </a:r>
            <a:r>
              <a:rPr lang="ja-JP" altLang="en-US" sz="1292" dirty="0"/>
              <a:t>比較</a:t>
            </a:r>
            <a:r>
              <a:rPr lang="en-US" altLang="ja-JP" sz="1292" dirty="0"/>
              <a:t>】</a:t>
            </a:r>
            <a:endParaRPr lang="ja-JP" altLang="en-US" sz="1292" dirty="0"/>
          </a:p>
        </p:txBody>
      </p:sp>
      <p:sp>
        <p:nvSpPr>
          <p:cNvPr id="18" name="正方形/長方形 17"/>
          <p:cNvSpPr/>
          <p:nvPr/>
        </p:nvSpPr>
        <p:spPr>
          <a:xfrm>
            <a:off x="5624491" y="3699476"/>
            <a:ext cx="1572323" cy="198837"/>
          </a:xfrm>
          <a:prstGeom prst="rect">
            <a:avLst/>
          </a:prstGeom>
          <a:noFill/>
        </p:spPr>
        <p:txBody>
          <a:bodyPr wrap="square" lIns="0" tIns="0" rIns="0" bIns="0">
            <a:spAutoFit/>
          </a:bodyPr>
          <a:lstStyle/>
          <a:p>
            <a:r>
              <a:rPr lang="en-US" altLang="ja-JP" sz="1292" dirty="0"/>
              <a:t>【</a:t>
            </a:r>
            <a:r>
              <a:rPr lang="ja-JP" altLang="en-US" sz="1292" dirty="0"/>
              <a:t>総合評価</a:t>
            </a:r>
            <a:r>
              <a:rPr lang="en-US" altLang="ja-JP" sz="1292" dirty="0" smtClean="0"/>
              <a:t>】</a:t>
            </a:r>
            <a:endParaRPr lang="ja-JP" altLang="en-US" sz="1292" dirty="0"/>
          </a:p>
        </p:txBody>
      </p:sp>
      <p:pic>
        <p:nvPicPr>
          <p:cNvPr id="24" name="図 23"/>
          <p:cNvPicPr/>
          <p:nvPr/>
        </p:nvPicPr>
        <p:blipFill rotWithShape="1">
          <a:blip r:embed="rId5" cstate="print">
            <a:extLst>
              <a:ext uri="{28A0092B-C50C-407E-A947-70E740481C1C}">
                <a14:useLocalDpi xmlns:a14="http://schemas.microsoft.com/office/drawing/2010/main" val="0"/>
              </a:ext>
            </a:extLst>
          </a:blip>
          <a:srcRect l="60303" t="30648" r="2479" b="35830"/>
          <a:stretch/>
        </p:blipFill>
        <p:spPr bwMode="auto">
          <a:xfrm>
            <a:off x="7385261" y="2884895"/>
            <a:ext cx="1286219" cy="555957"/>
          </a:xfrm>
          <a:prstGeom prst="rect">
            <a:avLst/>
          </a:prstGeom>
          <a:noFill/>
          <a:ln w="6350">
            <a:solidFill>
              <a:schemeClr val="tx1"/>
            </a:solidFill>
          </a:ln>
        </p:spPr>
      </p:pic>
      <p:sp>
        <p:nvSpPr>
          <p:cNvPr id="25" name="正方形/長方形 24"/>
          <p:cNvSpPr/>
          <p:nvPr/>
        </p:nvSpPr>
        <p:spPr>
          <a:xfrm>
            <a:off x="3375560" y="3594362"/>
            <a:ext cx="2149937" cy="518412"/>
          </a:xfrm>
          <a:prstGeom prst="rect">
            <a:avLst/>
          </a:prstGeom>
        </p:spPr>
        <p:txBody>
          <a:bodyPr wrap="square">
            <a:spAutoFit/>
          </a:bodyPr>
          <a:lstStyle/>
          <a:p>
            <a:pPr algn="just"/>
            <a:r>
              <a:rPr lang="ja-JP" altLang="en-US" sz="923" dirty="0"/>
              <a:t>上部工：鋼</a:t>
            </a:r>
            <a:r>
              <a:rPr lang="en-US" altLang="ja-JP" sz="923" dirty="0"/>
              <a:t>4</a:t>
            </a:r>
            <a:r>
              <a:rPr lang="ja-JP" altLang="en-US" sz="923" dirty="0"/>
              <a:t>径間連続非合成鈑桁</a:t>
            </a:r>
            <a:endParaRPr lang="en-US" altLang="ja-JP" sz="923" dirty="0"/>
          </a:p>
          <a:p>
            <a:pPr algn="just"/>
            <a:r>
              <a:rPr lang="ja-JP" altLang="en-US" sz="923" dirty="0"/>
              <a:t>下部工：逆</a:t>
            </a:r>
            <a:r>
              <a:rPr lang="en-US" altLang="ja-JP" sz="923" dirty="0"/>
              <a:t>T</a:t>
            </a:r>
            <a:r>
              <a:rPr lang="ja-JP" altLang="en-US" sz="923" dirty="0"/>
              <a:t>式橋台、壁式橋脚</a:t>
            </a:r>
            <a:r>
              <a:rPr lang="en-US" altLang="ja-JP" sz="923" dirty="0"/>
              <a:t>(</a:t>
            </a:r>
            <a:r>
              <a:rPr lang="ja-JP" altLang="en-US" sz="923" dirty="0"/>
              <a:t>小判型</a:t>
            </a:r>
            <a:r>
              <a:rPr lang="en-US" altLang="ja-JP" sz="923" dirty="0"/>
              <a:t>)</a:t>
            </a:r>
          </a:p>
          <a:p>
            <a:pPr algn="just"/>
            <a:r>
              <a:rPr lang="ja-JP" altLang="en-US" sz="923" dirty="0"/>
              <a:t>基礎工：場所打ち杭基礎</a:t>
            </a:r>
            <a:endParaRPr lang="ja-JP" altLang="ja-JP" sz="923" dirty="0"/>
          </a:p>
        </p:txBody>
      </p:sp>
      <p:sp>
        <p:nvSpPr>
          <p:cNvPr id="6" name="正方形/長方形 5"/>
          <p:cNvSpPr/>
          <p:nvPr/>
        </p:nvSpPr>
        <p:spPr>
          <a:xfrm>
            <a:off x="5549710" y="5357738"/>
            <a:ext cx="3276301" cy="1025858"/>
          </a:xfrm>
          <a:prstGeom prst="rect">
            <a:avLst/>
          </a:prstGeom>
        </p:spPr>
        <p:txBody>
          <a:bodyPr wrap="square">
            <a:spAutoFit/>
          </a:bodyPr>
          <a:lstStyle/>
          <a:p>
            <a:pPr algn="just"/>
            <a:r>
              <a:rPr lang="ja-JP" altLang="en-US" sz="831" b="1" kern="100" dirty="0">
                <a:latin typeface="+mn-ea"/>
                <a:cs typeface="Times New Roman" panose="02020603050405020304" pitchFamily="18" charset="0"/>
              </a:rPr>
              <a:t>講評</a:t>
            </a:r>
            <a:endParaRPr lang="en-US" altLang="ja-JP" sz="831" b="1"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都市部</a:t>
            </a:r>
            <a:r>
              <a:rPr lang="ja-JP" altLang="ja-JP" sz="748" kern="100" dirty="0">
                <a:latin typeface="+mn-ea"/>
                <a:cs typeface="Times New Roman" panose="02020603050405020304" pitchFamily="18" charset="0"/>
              </a:rPr>
              <a:t>渡河橋　７径間ＲＣゲルバー橋</a:t>
            </a: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ゲルバー部の弱点を解消するため、外ケーブルを用いた連続化工法により</a:t>
            </a:r>
            <a:endParaRPr lang="en-US" altLang="ja-JP" sz="748"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改良を実施することから、現時点架替案よりも延命化案のＬＣＣが安価で</a:t>
            </a:r>
            <a:r>
              <a:rPr lang="ja-JP" altLang="en-US" sz="748" kern="100" dirty="0">
                <a:latin typeface="+mn-ea"/>
                <a:cs typeface="Times New Roman" panose="02020603050405020304" pitchFamily="18" charset="0"/>
              </a:rPr>
              <a:t>は</a:t>
            </a:r>
            <a:endParaRPr lang="en-US" altLang="ja-JP" sz="748"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あるものの、その差は比較的少ない</a:t>
            </a:r>
            <a:r>
              <a:rPr lang="ja-JP" altLang="ja-JP" sz="748" kern="100" dirty="0" smtClean="0">
                <a:latin typeface="+mn-ea"/>
                <a:cs typeface="Times New Roman" panose="02020603050405020304" pitchFamily="18" charset="0"/>
              </a:rPr>
              <a:t>。</a:t>
            </a:r>
            <a:endParaRPr lang="en-US" altLang="ja-JP" sz="748" kern="100" dirty="0" smtClean="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en-US" altLang="ja-JP" sz="748" kern="100" dirty="0">
                <a:latin typeface="+mn-ea"/>
                <a:cs typeface="Times New Roman" panose="02020603050405020304" pitchFamily="18" charset="0"/>
              </a:rPr>
              <a:t>※</a:t>
            </a:r>
            <a:r>
              <a:rPr lang="ja-JP" altLang="ja-JP" sz="748" kern="100" dirty="0">
                <a:latin typeface="+mn-ea"/>
                <a:cs typeface="Times New Roman" panose="02020603050405020304" pitchFamily="18" charset="0"/>
              </a:rPr>
              <a:t>ＬＣＣ比率：延命化案</a:t>
            </a:r>
            <a:r>
              <a:rPr lang="en-US" altLang="ja-JP" sz="748" kern="100" dirty="0">
                <a:latin typeface="+mn-ea"/>
                <a:cs typeface="Times New Roman" panose="02020603050405020304" pitchFamily="18" charset="0"/>
              </a:rPr>
              <a:t>1.00</a:t>
            </a:r>
            <a:r>
              <a:rPr lang="ja-JP" altLang="ja-JP" sz="748" kern="100" dirty="0">
                <a:latin typeface="+mn-ea"/>
                <a:cs typeface="Times New Roman" panose="02020603050405020304" pitchFamily="18" charset="0"/>
              </a:rPr>
              <a:t>に対し現時点架替案</a:t>
            </a:r>
            <a:r>
              <a:rPr lang="en-US" altLang="ja-JP" sz="748" kern="100" dirty="0">
                <a:latin typeface="+mn-ea"/>
                <a:cs typeface="Times New Roman" panose="02020603050405020304" pitchFamily="18" charset="0"/>
              </a:rPr>
              <a:t>1.15</a:t>
            </a:r>
            <a:endParaRPr lang="ja-JP" altLang="ja-JP" sz="748" kern="100" dirty="0">
              <a:latin typeface="+mn-ea"/>
              <a:cs typeface="Times New Roman" panose="02020603050405020304" pitchFamily="18" charset="0"/>
            </a:endParaRPr>
          </a:p>
          <a:p>
            <a:pPr algn="just"/>
            <a:r>
              <a:rPr lang="ja-JP" altLang="en-US" sz="748" kern="100" dirty="0" smtClean="0">
                <a:latin typeface="+mn-ea"/>
                <a:cs typeface="Times New Roman" panose="02020603050405020304" pitchFamily="18" charset="0"/>
              </a:rPr>
              <a:t> ・現時点</a:t>
            </a:r>
            <a:r>
              <a:rPr lang="ja-JP" altLang="ja-JP" sz="748" dirty="0" smtClean="0">
                <a:latin typeface="+mn-ea"/>
                <a:cs typeface="Times New Roman" panose="02020603050405020304" pitchFamily="18" charset="0"/>
              </a:rPr>
              <a:t>架</a:t>
            </a:r>
            <a:r>
              <a:rPr lang="ja-JP" altLang="ja-JP" sz="748" dirty="0">
                <a:latin typeface="+mn-ea"/>
                <a:cs typeface="Times New Roman" panose="02020603050405020304" pitchFamily="18" charset="0"/>
              </a:rPr>
              <a:t>替案は</a:t>
            </a:r>
            <a:r>
              <a:rPr lang="ja-JP" altLang="en-US" sz="748" dirty="0">
                <a:latin typeface="+mn-ea"/>
                <a:cs typeface="Times New Roman" panose="02020603050405020304" pitchFamily="18" charset="0"/>
              </a:rPr>
              <a:t>①</a:t>
            </a:r>
            <a:r>
              <a:rPr lang="ja-JP" altLang="en-US" sz="748" dirty="0" smtClean="0">
                <a:latin typeface="+mn-ea"/>
                <a:cs typeface="Times New Roman" panose="02020603050405020304" pitchFamily="18" charset="0"/>
              </a:rPr>
              <a:t>経済性②</a:t>
            </a:r>
            <a:r>
              <a:rPr lang="ja-JP" altLang="en-US" sz="748" dirty="0">
                <a:latin typeface="+mn-ea"/>
                <a:cs typeface="Times New Roman" panose="02020603050405020304" pitchFamily="18" charset="0"/>
              </a:rPr>
              <a:t>構造物としての評価</a:t>
            </a:r>
            <a:r>
              <a:rPr lang="ja-JP" altLang="ja-JP" sz="748" dirty="0">
                <a:latin typeface="+mn-ea"/>
                <a:cs typeface="Times New Roman" panose="02020603050405020304" pitchFamily="18" charset="0"/>
              </a:rPr>
              <a:t>に</a:t>
            </a:r>
            <a:r>
              <a:rPr lang="ja-JP" altLang="ja-JP" sz="748" dirty="0" smtClean="0">
                <a:latin typeface="+mn-ea"/>
                <a:cs typeface="Times New Roman" panose="02020603050405020304" pitchFamily="18" charset="0"/>
              </a:rPr>
              <a:t>優れ</a:t>
            </a:r>
            <a:r>
              <a:rPr lang="en-US" altLang="ja-JP" sz="748" dirty="0" smtClean="0">
                <a:latin typeface="+mn-ea"/>
                <a:cs typeface="Times New Roman" panose="02020603050405020304" pitchFamily="18" charset="0"/>
              </a:rPr>
              <a:t>,</a:t>
            </a:r>
            <a:r>
              <a:rPr lang="ja-JP" altLang="en-US" sz="748" dirty="0" smtClean="0">
                <a:latin typeface="+mn-ea"/>
                <a:cs typeface="Times New Roman" panose="02020603050405020304" pitchFamily="18" charset="0"/>
              </a:rPr>
              <a:t>合計点</a:t>
            </a:r>
            <a:r>
              <a:rPr lang="ja-JP" altLang="en-US" sz="748" dirty="0">
                <a:latin typeface="+mn-ea"/>
                <a:cs typeface="Times New Roman" panose="02020603050405020304" pitchFamily="18" charset="0"/>
              </a:rPr>
              <a:t>が最も高い</a:t>
            </a:r>
            <a:r>
              <a:rPr lang="ja-JP" altLang="ja-JP" sz="748" dirty="0">
                <a:latin typeface="+mn-ea"/>
                <a:cs typeface="Times New Roman" panose="02020603050405020304" pitchFamily="18" charset="0"/>
              </a:rPr>
              <a:t>。</a:t>
            </a:r>
            <a:endParaRPr lang="ja-JP" altLang="en-US" sz="748" dirty="0">
              <a:latin typeface="+mn-ea"/>
            </a:endParaRPr>
          </a:p>
          <a:p>
            <a:pPr algn="just"/>
            <a:endParaRPr lang="ja-JP" altLang="en-US" sz="748" kern="100" dirty="0">
              <a:latin typeface="+mn-ea"/>
              <a:cs typeface="Times New Roman" panose="02020603050405020304" pitchFamily="18" charset="0"/>
            </a:endParaRPr>
          </a:p>
        </p:txBody>
      </p:sp>
      <p:grpSp>
        <p:nvGrpSpPr>
          <p:cNvPr id="12" name="グループ化 11"/>
          <p:cNvGrpSpPr/>
          <p:nvPr/>
        </p:nvGrpSpPr>
        <p:grpSpPr>
          <a:xfrm>
            <a:off x="816281" y="4513150"/>
            <a:ext cx="4669082" cy="1408427"/>
            <a:chOff x="884305" y="4159446"/>
            <a:chExt cx="5058172" cy="1525796"/>
          </a:xfrm>
        </p:grpSpPr>
        <p:pic>
          <p:nvPicPr>
            <p:cNvPr id="10" name="図 9"/>
            <p:cNvPicPr>
              <a:picLocks noChangeAspect="1"/>
            </p:cNvPicPr>
            <p:nvPr/>
          </p:nvPicPr>
          <p:blipFill rotWithShape="1">
            <a:blip r:embed="rId6"/>
            <a:srcRect l="796" t="11843" r="1490" b="68777"/>
            <a:stretch/>
          </p:blipFill>
          <p:spPr>
            <a:xfrm>
              <a:off x="884305" y="4159446"/>
              <a:ext cx="5058172" cy="419051"/>
            </a:xfrm>
            <a:prstGeom prst="rect">
              <a:avLst/>
            </a:prstGeom>
          </p:spPr>
        </p:pic>
        <p:pic>
          <p:nvPicPr>
            <p:cNvPr id="23" name="図 22"/>
            <p:cNvPicPr>
              <a:picLocks noChangeAspect="1"/>
            </p:cNvPicPr>
            <p:nvPr/>
          </p:nvPicPr>
          <p:blipFill rotWithShape="1">
            <a:blip r:embed="rId6"/>
            <a:srcRect l="796" t="42729" r="1490" b="5206"/>
            <a:stretch/>
          </p:blipFill>
          <p:spPr>
            <a:xfrm>
              <a:off x="884305" y="4559412"/>
              <a:ext cx="5058172" cy="1125830"/>
            </a:xfrm>
            <a:prstGeom prst="rect">
              <a:avLst/>
            </a:prstGeom>
          </p:spPr>
        </p:pic>
      </p:grpSp>
      <p:sp>
        <p:nvSpPr>
          <p:cNvPr id="20" name="正方形/長方形 19"/>
          <p:cNvSpPr/>
          <p:nvPr/>
        </p:nvSpPr>
        <p:spPr>
          <a:xfrm>
            <a:off x="993086" y="1478080"/>
            <a:ext cx="1548822" cy="376385"/>
          </a:xfrm>
          <a:prstGeom prst="rect">
            <a:avLst/>
          </a:prstGeom>
        </p:spPr>
        <p:txBody>
          <a:bodyPr wrap="none">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3-2)  </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大正橋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en-US" altLang="ja-JP" sz="2585" dirty="0">
              <a:latin typeface="HGSｺﾞｼｯｸM" panose="020B0600000000000000" pitchFamily="50" charset="-128"/>
              <a:ea typeface="HGSｺﾞｼｯｸM" panose="020B0600000000000000" pitchFamily="50" charset="-128"/>
            </a:endParaRPr>
          </a:p>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判定結果</a:t>
            </a:r>
            <a:r>
              <a:rPr lang="ja-JP" altLang="en-US" sz="2585" dirty="0">
                <a:latin typeface="HGSｺﾞｼｯｸM" panose="020B0600000000000000" pitchFamily="50" charset="-128"/>
                <a:ea typeface="HGSｺﾞｼｯｸM" panose="020B0600000000000000" pitchFamily="50" charset="-128"/>
              </a:rPr>
              <a:t>　</a:t>
            </a:r>
            <a:r>
              <a:rPr lang="en-US" altLang="ja-JP" sz="2585" dirty="0" smtClean="0">
                <a:latin typeface="HGSｺﾞｼｯｸM" panose="020B0600000000000000" pitchFamily="50" charset="-128"/>
                <a:ea typeface="HGSｺﾞｼｯｸM" panose="020B0600000000000000" pitchFamily="50" charset="-128"/>
              </a:rPr>
              <a:t>(2/6)</a:t>
            </a:r>
            <a:endParaRPr lang="ja-JP" altLang="en-US" sz="2585" dirty="0">
              <a:latin typeface="HGSｺﾞｼｯｸM" panose="020B0600000000000000" pitchFamily="50" charset="-128"/>
              <a:ea typeface="HGSｺﾞｼｯｸM" panose="020B0600000000000000" pitchFamily="50" charset="-128"/>
            </a:endParaRPr>
          </a:p>
        </p:txBody>
      </p:sp>
      <p:sp>
        <p:nvSpPr>
          <p:cNvPr id="1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22"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769669515"/>
              </p:ext>
            </p:extLst>
          </p:nvPr>
        </p:nvGraphicFramePr>
        <p:xfrm>
          <a:off x="5619625" y="3906632"/>
          <a:ext cx="3060784" cy="1504671"/>
        </p:xfrm>
        <a:graphic>
          <a:graphicData uri="http://schemas.openxmlformats.org/drawingml/2006/table">
            <a:tbl>
              <a:tblPr/>
              <a:tblGrid>
                <a:gridCol w="258007"/>
                <a:gridCol w="786552"/>
                <a:gridCol w="672075"/>
                <a:gridCol w="672075"/>
                <a:gridCol w="672075"/>
              </a:tblGrid>
              <a:tr h="174981">
                <a:tc gridSpan="2">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現時点架替案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56</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年後架替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延命化案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7768">
                <a:tc rowSpan="2">
                  <a:txBody>
                    <a:bodyPr/>
                    <a:lstStyle/>
                    <a:p>
                      <a:pPr algn="ctr" fontAlgn="ct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経済性</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800" b="0" i="0" u="none" strike="noStrike" dirty="0">
                          <a:solidFill>
                            <a:srgbClr val="000000"/>
                          </a:solidFill>
                          <a:effectLst/>
                          <a:latin typeface="HGPｺﾞｼｯｸM" panose="020B0600000000000000" pitchFamily="50" charset="-128"/>
                          <a:ea typeface="HGPｺﾞｼｯｸM" panose="020B0600000000000000" pitchFamily="50" charset="-128"/>
                        </a:rPr>
                        <a:t>ＬＣＣ（</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千円）</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2,354,148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2,426,314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2,056,113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7768">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経済性</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0.50</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17768">
                <a:tc rowSpan="4">
                  <a:txBody>
                    <a:bodyPr/>
                    <a:lstStyle/>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構造物として</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維持</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管理性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7768">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使用性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7768">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減災</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7768">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0.35】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117768">
                <a:tc rowSpan="3">
                  <a:txBody>
                    <a:bodyPr/>
                    <a:lstStyle/>
                    <a:p>
                      <a:pPr algn="ctr" fontAlgn="ct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その他</a:t>
                      </a: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事業の</a:t>
                      </a: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難易度</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7768">
                <a:tc vMerge="1">
                  <a:txBody>
                    <a:bodyPr/>
                    <a:lstStyle/>
                    <a:p>
                      <a:endParaRPr kumimoji="1" lang="ja-JP" altLang="en-US"/>
                    </a:p>
                  </a:txBody>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交通</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規制</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7768">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0.15】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r>
              <a:tr h="139936">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合計点</a:t>
                      </a:r>
                      <a:endPar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algn="r" fontAlgn="ctr"/>
                      <a:r>
                        <a:rPr lang="en-US" altLang="ja-JP" sz="900" b="1" i="0" u="none" strike="noStrike" dirty="0">
                          <a:solidFill>
                            <a:srgbClr val="FF0000"/>
                          </a:solidFill>
                          <a:effectLst/>
                          <a:latin typeface="HGPｺﾞｼｯｸM" panose="020B0600000000000000" pitchFamily="50" charset="-128"/>
                          <a:ea typeface="HGPｺﾞｼｯｸM" panose="020B0600000000000000" pitchFamily="50" charset="-128"/>
                        </a:rPr>
                        <a:t>83</a:t>
                      </a:r>
                      <a:r>
                        <a:rPr lang="ja-JP" altLang="en-US" sz="900" b="1" i="0" u="none" strike="noStrike" dirty="0">
                          <a:solidFill>
                            <a:srgbClr val="FF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73</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74</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r>
            </a:tbl>
          </a:graphicData>
        </a:graphic>
      </p:graphicFrame>
      <p:sp>
        <p:nvSpPr>
          <p:cNvPr id="30"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28" name="正方形/長方形 27"/>
          <p:cNvSpPr/>
          <p:nvPr/>
        </p:nvSpPr>
        <p:spPr>
          <a:xfrm>
            <a:off x="5633474" y="4082263"/>
            <a:ext cx="157586" cy="92333"/>
          </a:xfrm>
          <a:prstGeom prst="rect">
            <a:avLst/>
          </a:prstGeom>
          <a:noFill/>
        </p:spPr>
        <p:txBody>
          <a:bodyPr wrap="square" lIns="0" tIns="0" rIns="0" bIns="0">
            <a:spAutoFit/>
          </a:bodyPr>
          <a:lstStyle/>
          <a:p>
            <a:r>
              <a:rPr lang="ja-JP" altLang="en-US" sz="600" dirty="0" smtClean="0"/>
              <a:t>①</a:t>
            </a:r>
            <a:endParaRPr lang="ja-JP" altLang="en-US" sz="600" dirty="0"/>
          </a:p>
        </p:txBody>
      </p:sp>
      <p:sp>
        <p:nvSpPr>
          <p:cNvPr id="29" name="正方形/長方形 28"/>
          <p:cNvSpPr/>
          <p:nvPr/>
        </p:nvSpPr>
        <p:spPr>
          <a:xfrm>
            <a:off x="5633474" y="4354990"/>
            <a:ext cx="157586" cy="92333"/>
          </a:xfrm>
          <a:prstGeom prst="rect">
            <a:avLst/>
          </a:prstGeom>
          <a:noFill/>
        </p:spPr>
        <p:txBody>
          <a:bodyPr wrap="square" lIns="0" tIns="0" rIns="0" bIns="0">
            <a:spAutoFit/>
          </a:bodyPr>
          <a:lstStyle/>
          <a:p>
            <a:r>
              <a:rPr lang="ja-JP" altLang="en-US" sz="600" dirty="0"/>
              <a:t>②</a:t>
            </a:r>
          </a:p>
        </p:txBody>
      </p:sp>
      <p:sp>
        <p:nvSpPr>
          <p:cNvPr id="31" name="正方形/長方形 30"/>
          <p:cNvSpPr/>
          <p:nvPr/>
        </p:nvSpPr>
        <p:spPr>
          <a:xfrm>
            <a:off x="5610489" y="4866936"/>
            <a:ext cx="157586" cy="92333"/>
          </a:xfrm>
          <a:prstGeom prst="rect">
            <a:avLst/>
          </a:prstGeom>
          <a:noFill/>
        </p:spPr>
        <p:txBody>
          <a:bodyPr wrap="square" lIns="0" tIns="0" rIns="0" bIns="0">
            <a:spAutoFit/>
          </a:bodyPr>
          <a:lstStyle/>
          <a:p>
            <a:r>
              <a:rPr lang="ja-JP" altLang="en-US" sz="600" dirty="0"/>
              <a:t>③</a:t>
            </a:r>
          </a:p>
        </p:txBody>
      </p:sp>
    </p:spTree>
    <p:extLst>
      <p:ext uri="{BB962C8B-B14F-4D97-AF65-F5344CB8AC3E}">
        <p14:creationId xmlns:p14="http://schemas.microsoft.com/office/powerpoint/2010/main" val="21891872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3692003247"/>
              </p:ext>
            </p:extLst>
          </p:nvPr>
        </p:nvGraphicFramePr>
        <p:xfrm>
          <a:off x="450926" y="1844824"/>
          <a:ext cx="8308617" cy="4464496"/>
        </p:xfrm>
        <a:graphic>
          <a:graphicData uri="http://schemas.openxmlformats.org/drawingml/2006/table">
            <a:tbl>
              <a:tblPr firstRow="1" bandRow="1">
                <a:tableStyleId>{5C22544A-7EE6-4342-B048-85BDC9FD1C3A}</a:tableStyleId>
              </a:tblPr>
              <a:tblGrid>
                <a:gridCol w="332346">
                  <a:extLst>
                    <a:ext uri="{9D8B030D-6E8A-4147-A177-3AD203B41FA5}">
                      <a16:colId xmlns="" xmlns:a16="http://schemas.microsoft.com/office/drawing/2014/main" val="20000"/>
                    </a:ext>
                  </a:extLst>
                </a:gridCol>
                <a:gridCol w="4785762">
                  <a:extLst>
                    <a:ext uri="{9D8B030D-6E8A-4147-A177-3AD203B41FA5}">
                      <a16:colId xmlns="" xmlns:a16="http://schemas.microsoft.com/office/drawing/2014/main" val="20001"/>
                    </a:ext>
                  </a:extLst>
                </a:gridCol>
                <a:gridCol w="3190509">
                  <a:extLst>
                    <a:ext uri="{9D8B030D-6E8A-4147-A177-3AD203B41FA5}">
                      <a16:colId xmlns="" xmlns:a16="http://schemas.microsoft.com/office/drawing/2014/main" val="20002"/>
                    </a:ext>
                  </a:extLst>
                </a:gridCol>
              </a:tblGrid>
              <a:tr h="253218">
                <a:tc>
                  <a:txBody>
                    <a:bodyPr/>
                    <a:lstStyle/>
                    <a:p>
                      <a:pPr algn="ctr"/>
                      <a:endParaRPr kumimoji="1" lang="ja-JP" altLang="en-US" sz="11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概念図</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評価結果</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2164227">
                <a:tc>
                  <a:txBody>
                    <a:bodyPr/>
                    <a:lstStyle/>
                    <a:p>
                      <a:pPr algn="ctr"/>
                      <a:r>
                        <a:rPr kumimoji="1" lang="ja-JP" altLang="en-US" sz="1100" b="0" dirty="0">
                          <a:solidFill>
                            <a:sysClr val="windowText" lastClr="000000"/>
                          </a:solidFill>
                        </a:rPr>
                        <a:t>更新</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047051">
                <a:tc>
                  <a:txBody>
                    <a:bodyPr/>
                    <a:lstStyle/>
                    <a:p>
                      <a:pPr algn="ctr"/>
                      <a:r>
                        <a:rPr kumimoji="1" lang="ja-JP" altLang="en-US" sz="1100" b="0" dirty="0">
                          <a:solidFill>
                            <a:sysClr val="windowText" lastClr="000000"/>
                          </a:solidFill>
                        </a:rPr>
                        <a:t>維持管理</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600" b="0" dirty="0">
                        <a:solidFill>
                          <a:sysClr val="windowText" lastClr="00000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pic>
        <p:nvPicPr>
          <p:cNvPr id="9" name="図 8"/>
          <p:cNvPicPr>
            <a:picLocks noChangeAspect="1"/>
          </p:cNvPicPr>
          <p:nvPr/>
        </p:nvPicPr>
        <p:blipFill rotWithShape="1">
          <a:blip r:embed="rId3"/>
          <a:srcRect l="1553" t="11945" r="841" b="5856"/>
          <a:stretch/>
        </p:blipFill>
        <p:spPr>
          <a:xfrm>
            <a:off x="830928" y="4329033"/>
            <a:ext cx="4663734" cy="1838261"/>
          </a:xfrm>
          <a:prstGeom prst="rect">
            <a:avLst/>
          </a:prstGeom>
        </p:spPr>
      </p:pic>
      <p:pic>
        <p:nvPicPr>
          <p:cNvPr id="8" name="図 7"/>
          <p:cNvPicPr>
            <a:picLocks noChangeAspect="1"/>
          </p:cNvPicPr>
          <p:nvPr/>
        </p:nvPicPr>
        <p:blipFill rotWithShape="1">
          <a:blip r:embed="rId4"/>
          <a:srcRect l="1650" t="16938" r="4626" b="12429"/>
          <a:stretch/>
        </p:blipFill>
        <p:spPr>
          <a:xfrm>
            <a:off x="830927" y="2187781"/>
            <a:ext cx="4337843" cy="1618085"/>
          </a:xfrm>
          <a:prstGeom prst="rect">
            <a:avLst/>
          </a:prstGeom>
        </p:spPr>
      </p:pic>
      <p:pic>
        <p:nvPicPr>
          <p:cNvPr id="7" name="図 6"/>
          <p:cNvPicPr>
            <a:picLocks noChangeAspect="1"/>
          </p:cNvPicPr>
          <p:nvPr/>
        </p:nvPicPr>
        <p:blipFill rotWithShape="1">
          <a:blip r:embed="rId5"/>
          <a:srcRect l="1830" t="14353" r="39237" b="7549"/>
          <a:stretch/>
        </p:blipFill>
        <p:spPr>
          <a:xfrm>
            <a:off x="6075629" y="2341422"/>
            <a:ext cx="2205850" cy="1534505"/>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64</a:t>
            </a:fld>
            <a:endParaRPr kumimoji="1" lang="ja-JP" altLang="en-US"/>
          </a:p>
        </p:txBody>
      </p:sp>
      <p:sp>
        <p:nvSpPr>
          <p:cNvPr id="16" name="正方形/長方形 15"/>
          <p:cNvSpPr/>
          <p:nvPr/>
        </p:nvSpPr>
        <p:spPr>
          <a:xfrm>
            <a:off x="6433130" y="2197788"/>
            <a:ext cx="1003130" cy="170496"/>
          </a:xfrm>
          <a:prstGeom prst="rect">
            <a:avLst/>
          </a:prstGeom>
          <a:solidFill>
            <a:schemeClr val="bg1"/>
          </a:solidFill>
        </p:spPr>
        <p:txBody>
          <a:bodyPr wrap="square" lIns="0" tIns="0" rIns="0" bIns="0">
            <a:spAutoFit/>
          </a:bodyPr>
          <a:lstStyle/>
          <a:p>
            <a:pPr algn="ctr"/>
            <a:r>
              <a:rPr lang="ja-JP" altLang="en-US" sz="1108" dirty="0"/>
              <a:t>三ツ島大橋</a:t>
            </a:r>
            <a:r>
              <a:rPr lang="en-US" altLang="ja-JP" sz="1108" dirty="0"/>
              <a:t>LCC</a:t>
            </a:r>
            <a:endParaRPr lang="ja-JP" altLang="en-US" sz="1108" dirty="0"/>
          </a:p>
        </p:txBody>
      </p:sp>
      <p:sp>
        <p:nvSpPr>
          <p:cNvPr id="17" name="正方形/長方形 16"/>
          <p:cNvSpPr/>
          <p:nvPr/>
        </p:nvSpPr>
        <p:spPr>
          <a:xfrm>
            <a:off x="5658434" y="2111885"/>
            <a:ext cx="974103" cy="198837"/>
          </a:xfrm>
          <a:prstGeom prst="rect">
            <a:avLst/>
          </a:prstGeom>
          <a:noFill/>
        </p:spPr>
        <p:txBody>
          <a:bodyPr wrap="square" lIns="0" tIns="0" rIns="0" bIns="0">
            <a:spAutoFit/>
          </a:bodyPr>
          <a:lstStyle/>
          <a:p>
            <a:r>
              <a:rPr lang="en-US" altLang="ja-JP" sz="1292" dirty="0"/>
              <a:t>【LCC</a:t>
            </a:r>
            <a:r>
              <a:rPr lang="ja-JP" altLang="en-US" sz="1292" dirty="0"/>
              <a:t>比較</a:t>
            </a:r>
            <a:r>
              <a:rPr lang="en-US" altLang="ja-JP" sz="1292" dirty="0"/>
              <a:t>】</a:t>
            </a:r>
            <a:endParaRPr lang="ja-JP" altLang="en-US" sz="1292" dirty="0"/>
          </a:p>
        </p:txBody>
      </p:sp>
      <p:pic>
        <p:nvPicPr>
          <p:cNvPr id="30" name="図 29"/>
          <p:cNvPicPr/>
          <p:nvPr/>
        </p:nvPicPr>
        <p:blipFill rotWithShape="1">
          <a:blip r:embed="rId6" cstate="print">
            <a:extLst>
              <a:ext uri="{28A0092B-C50C-407E-A947-70E740481C1C}">
                <a14:useLocalDpi xmlns:a14="http://schemas.microsoft.com/office/drawing/2010/main" val="0"/>
              </a:ext>
            </a:extLst>
          </a:blip>
          <a:srcRect l="59528" t="51879" r="3106" b="24276"/>
          <a:stretch/>
        </p:blipFill>
        <p:spPr bwMode="auto">
          <a:xfrm>
            <a:off x="7388345" y="3097143"/>
            <a:ext cx="1278177" cy="426059"/>
          </a:xfrm>
          <a:prstGeom prst="rect">
            <a:avLst/>
          </a:prstGeom>
          <a:noFill/>
          <a:ln w="6350">
            <a:solidFill>
              <a:schemeClr val="tx1"/>
            </a:solidFill>
          </a:ln>
        </p:spPr>
      </p:pic>
      <p:sp>
        <p:nvSpPr>
          <p:cNvPr id="21" name="正方形/長方形 20"/>
          <p:cNvSpPr/>
          <p:nvPr/>
        </p:nvSpPr>
        <p:spPr>
          <a:xfrm>
            <a:off x="818855" y="3451335"/>
            <a:ext cx="2556705" cy="660437"/>
          </a:xfrm>
          <a:prstGeom prst="rect">
            <a:avLst/>
          </a:prstGeom>
        </p:spPr>
        <p:txBody>
          <a:bodyPr wrap="square">
            <a:spAutoFit/>
          </a:bodyPr>
          <a:lstStyle/>
          <a:p>
            <a:pPr algn="just"/>
            <a:r>
              <a:rPr lang="ja-JP" altLang="en-US" sz="923" dirty="0"/>
              <a:t>上部工：単径間</a:t>
            </a:r>
            <a:r>
              <a:rPr lang="en-US" altLang="ja-JP" sz="923" dirty="0"/>
              <a:t>PC</a:t>
            </a:r>
            <a:r>
              <a:rPr lang="ja-JP" altLang="en-US" sz="923" dirty="0"/>
              <a:t>プレテンション中空床版桁</a:t>
            </a:r>
            <a:endParaRPr lang="en-US" altLang="ja-JP" sz="923" dirty="0"/>
          </a:p>
          <a:p>
            <a:pPr algn="just"/>
            <a:r>
              <a:rPr lang="ja-JP" altLang="en-US" sz="923" dirty="0"/>
              <a:t>　　　　　</a:t>
            </a:r>
            <a:r>
              <a:rPr lang="en-US" altLang="ja-JP" sz="923" dirty="0"/>
              <a:t>(</a:t>
            </a:r>
            <a:r>
              <a:rPr lang="ja-JP" altLang="en-US" sz="923" dirty="0"/>
              <a:t>高強度コンクリート</a:t>
            </a:r>
            <a:r>
              <a:rPr lang="en-US" altLang="ja-JP" sz="923" dirty="0"/>
              <a:t>)</a:t>
            </a:r>
          </a:p>
          <a:p>
            <a:pPr algn="just"/>
            <a:r>
              <a:rPr lang="ja-JP" altLang="en-US" sz="923" dirty="0"/>
              <a:t>下部工：逆</a:t>
            </a:r>
            <a:r>
              <a:rPr lang="en-US" altLang="ja-JP" sz="923" dirty="0"/>
              <a:t>T</a:t>
            </a:r>
            <a:r>
              <a:rPr lang="ja-JP" altLang="en-US" sz="923" dirty="0"/>
              <a:t>式橋台</a:t>
            </a:r>
            <a:endParaRPr lang="en-US" altLang="ja-JP" sz="923" dirty="0"/>
          </a:p>
          <a:p>
            <a:pPr algn="just"/>
            <a:r>
              <a:rPr lang="ja-JP" altLang="en-US" sz="923" dirty="0"/>
              <a:t>基礎工：場所打ち杭基礎</a:t>
            </a:r>
            <a:endParaRPr lang="ja-JP" altLang="ja-JP" sz="923" dirty="0"/>
          </a:p>
        </p:txBody>
      </p:sp>
      <p:sp>
        <p:nvSpPr>
          <p:cNvPr id="2" name="正方形/長方形 1"/>
          <p:cNvSpPr/>
          <p:nvPr/>
        </p:nvSpPr>
        <p:spPr>
          <a:xfrm>
            <a:off x="5569034" y="5373216"/>
            <a:ext cx="3256977" cy="1025858"/>
          </a:xfrm>
          <a:prstGeom prst="rect">
            <a:avLst/>
          </a:prstGeom>
        </p:spPr>
        <p:txBody>
          <a:bodyPr wrap="square">
            <a:spAutoFit/>
          </a:bodyPr>
          <a:lstStyle/>
          <a:p>
            <a:pPr algn="just"/>
            <a:r>
              <a:rPr lang="ja-JP" altLang="en-US" sz="831" b="1" kern="100" dirty="0">
                <a:latin typeface="+mn-ea"/>
                <a:cs typeface="Times New Roman" panose="02020603050405020304" pitchFamily="18" charset="0"/>
              </a:rPr>
              <a:t>講評</a:t>
            </a:r>
            <a:endParaRPr lang="en-US" altLang="ja-JP" sz="748" b="1"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都市部</a:t>
            </a:r>
            <a:r>
              <a:rPr lang="ja-JP" altLang="ja-JP" sz="748" kern="100" dirty="0">
                <a:latin typeface="+mn-ea"/>
                <a:cs typeface="Times New Roman" panose="02020603050405020304" pitchFamily="18" charset="0"/>
              </a:rPr>
              <a:t>渡河橋　２径間鋼鈑桁橋</a:t>
            </a: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鋼橋は、桁の当て板補強及び炭素繊維シート補強による改良を行う方針と</a:t>
            </a:r>
            <a:endParaRPr lang="en-US" altLang="ja-JP" sz="748"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する。現時点架替案よりも延命化案のＬＣＣが大きく安価となる。</a:t>
            </a:r>
            <a:endParaRPr lang="en-US" altLang="ja-JP" sz="748"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en-US" altLang="ja-JP" sz="748" kern="100" dirty="0">
                <a:latin typeface="+mn-ea"/>
                <a:cs typeface="Times New Roman" panose="02020603050405020304" pitchFamily="18" charset="0"/>
              </a:rPr>
              <a:t>※</a:t>
            </a:r>
            <a:r>
              <a:rPr lang="ja-JP" altLang="ja-JP" sz="748" kern="100" dirty="0">
                <a:latin typeface="+mn-ea"/>
                <a:cs typeface="Times New Roman" panose="02020603050405020304" pitchFamily="18" charset="0"/>
              </a:rPr>
              <a:t>ＬＣＣ比率：延命化案</a:t>
            </a:r>
            <a:r>
              <a:rPr lang="en-US" altLang="ja-JP" sz="748" kern="100" dirty="0">
                <a:latin typeface="+mn-ea"/>
                <a:cs typeface="Times New Roman" panose="02020603050405020304" pitchFamily="18" charset="0"/>
              </a:rPr>
              <a:t>1.00</a:t>
            </a:r>
            <a:r>
              <a:rPr lang="ja-JP" altLang="ja-JP" sz="748" kern="100" dirty="0">
                <a:latin typeface="+mn-ea"/>
                <a:cs typeface="Times New Roman" panose="02020603050405020304" pitchFamily="18" charset="0"/>
              </a:rPr>
              <a:t>に対し現時点架替案</a:t>
            </a:r>
            <a:r>
              <a:rPr lang="en-US" altLang="ja-JP" sz="748" kern="100" dirty="0">
                <a:latin typeface="+mn-ea"/>
                <a:cs typeface="Times New Roman" panose="02020603050405020304" pitchFamily="18" charset="0"/>
              </a:rPr>
              <a:t>1.41</a:t>
            </a:r>
            <a:endParaRPr lang="ja-JP" altLang="ja-JP" sz="748" kern="100" dirty="0">
              <a:latin typeface="+mn-ea"/>
              <a:cs typeface="Times New Roman" panose="02020603050405020304" pitchFamily="18" charset="0"/>
            </a:endParaRPr>
          </a:p>
          <a:p>
            <a:pPr algn="just"/>
            <a:r>
              <a:rPr lang="ja-JP" altLang="en-US" sz="748" kern="100" dirty="0" smtClean="0">
                <a:latin typeface="+mn-ea"/>
                <a:cs typeface="Times New Roman" panose="02020603050405020304" pitchFamily="18" charset="0"/>
              </a:rPr>
              <a:t>・延命化</a:t>
            </a:r>
            <a:r>
              <a:rPr lang="ja-JP" altLang="en-US" sz="748" kern="100" dirty="0">
                <a:latin typeface="+mn-ea"/>
                <a:cs typeface="Times New Roman" panose="02020603050405020304" pitchFamily="18" charset="0"/>
              </a:rPr>
              <a:t>案は②構造物としての評価には劣るものの</a:t>
            </a:r>
            <a:r>
              <a:rPr lang="ja-JP" altLang="en-US" sz="748" kern="100" dirty="0" smtClean="0">
                <a:latin typeface="+mn-ea"/>
                <a:cs typeface="Times New Roman" panose="02020603050405020304" pitchFamily="18" charset="0"/>
              </a:rPr>
              <a:t>、</a:t>
            </a:r>
            <a:endParaRPr lang="en-US" altLang="ja-JP" sz="748" kern="100" dirty="0" smtClean="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ja-JP" altLang="en-US" sz="748" kern="100" dirty="0" smtClean="0">
                <a:latin typeface="+mn-ea"/>
                <a:cs typeface="Times New Roman" panose="02020603050405020304" pitchFamily="18" charset="0"/>
              </a:rPr>
              <a:t>①</a:t>
            </a:r>
            <a:r>
              <a:rPr lang="ja-JP" altLang="en-US" sz="748" kern="100" dirty="0">
                <a:latin typeface="+mn-ea"/>
                <a:cs typeface="Times New Roman" panose="02020603050405020304" pitchFamily="18" charset="0"/>
              </a:rPr>
              <a:t>経済性、③その他の社会的評価で優位なことから</a:t>
            </a:r>
            <a:r>
              <a:rPr lang="ja-JP" altLang="en-US" sz="748" kern="100" dirty="0" smtClean="0">
                <a:latin typeface="+mn-ea"/>
                <a:cs typeface="Times New Roman" panose="02020603050405020304" pitchFamily="18" charset="0"/>
              </a:rPr>
              <a:t>、合計点</a:t>
            </a:r>
            <a:r>
              <a:rPr lang="ja-JP" altLang="en-US" sz="748" kern="100" dirty="0">
                <a:latin typeface="+mn-ea"/>
                <a:cs typeface="Times New Roman" panose="02020603050405020304" pitchFamily="18" charset="0"/>
              </a:rPr>
              <a:t>が最も高い。</a:t>
            </a:r>
          </a:p>
          <a:p>
            <a:pPr algn="just"/>
            <a:endParaRPr lang="en-US" altLang="ja-JP" sz="748" kern="100" dirty="0">
              <a:latin typeface="+mn-ea"/>
              <a:cs typeface="Times New Roman" panose="02020603050405020304" pitchFamily="18" charset="0"/>
            </a:endParaRPr>
          </a:p>
        </p:txBody>
      </p:sp>
      <p:sp>
        <p:nvSpPr>
          <p:cNvPr id="25" name="正方形/長方形 24"/>
          <p:cNvSpPr/>
          <p:nvPr/>
        </p:nvSpPr>
        <p:spPr>
          <a:xfrm>
            <a:off x="5658435" y="3718441"/>
            <a:ext cx="857782" cy="198837"/>
          </a:xfrm>
          <a:prstGeom prst="rect">
            <a:avLst/>
          </a:prstGeom>
          <a:noFill/>
        </p:spPr>
        <p:txBody>
          <a:bodyPr wrap="square" lIns="0" tIns="0" rIns="0" bIns="0">
            <a:spAutoFit/>
          </a:bodyPr>
          <a:lstStyle/>
          <a:p>
            <a:r>
              <a:rPr lang="en-US" altLang="ja-JP" sz="1292" dirty="0"/>
              <a:t>【</a:t>
            </a:r>
            <a:r>
              <a:rPr lang="ja-JP" altLang="en-US" sz="1292" dirty="0"/>
              <a:t>総合評価</a:t>
            </a:r>
            <a:r>
              <a:rPr lang="en-US" altLang="ja-JP" sz="1292" dirty="0" smtClean="0"/>
              <a:t>】</a:t>
            </a:r>
            <a:endParaRPr lang="ja-JP" altLang="en-US" sz="1292" dirty="0"/>
          </a:p>
        </p:txBody>
      </p:sp>
      <p:sp>
        <p:nvSpPr>
          <p:cNvPr id="18" name="正方形/長方形 17"/>
          <p:cNvSpPr/>
          <p:nvPr/>
        </p:nvSpPr>
        <p:spPr>
          <a:xfrm>
            <a:off x="993086" y="1460879"/>
            <a:ext cx="2023311" cy="376385"/>
          </a:xfrm>
          <a:prstGeom prst="rect">
            <a:avLst/>
          </a:prstGeom>
        </p:spPr>
        <p:txBody>
          <a:bodyPr wrap="none">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3-3)  </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三ツ島大橋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en-US" altLang="ja-JP" sz="2585" dirty="0">
              <a:latin typeface="HGSｺﾞｼｯｸM" panose="020B0600000000000000" pitchFamily="50" charset="-128"/>
              <a:ea typeface="HGSｺﾞｼｯｸM" panose="020B0600000000000000" pitchFamily="50" charset="-128"/>
            </a:endParaRPr>
          </a:p>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判定結果</a:t>
            </a:r>
            <a:r>
              <a:rPr lang="ja-JP" altLang="en-US" sz="2585" dirty="0">
                <a:latin typeface="HGSｺﾞｼｯｸM" panose="020B0600000000000000" pitchFamily="50" charset="-128"/>
                <a:ea typeface="HGSｺﾞｼｯｸM" panose="020B0600000000000000" pitchFamily="50" charset="-128"/>
              </a:rPr>
              <a:t>　</a:t>
            </a:r>
            <a:r>
              <a:rPr lang="en-US" altLang="ja-JP" sz="2585" dirty="0" smtClean="0">
                <a:latin typeface="HGSｺﾞｼｯｸM" panose="020B0600000000000000" pitchFamily="50" charset="-128"/>
                <a:ea typeface="HGSｺﾞｼｯｸM" panose="020B0600000000000000" pitchFamily="50" charset="-128"/>
              </a:rPr>
              <a:t>(3/6)</a:t>
            </a:r>
            <a:endParaRPr lang="ja-JP" altLang="en-US" sz="2585" dirty="0">
              <a:latin typeface="HGSｺﾞｼｯｸM" panose="020B0600000000000000" pitchFamily="50" charset="-128"/>
              <a:ea typeface="HGSｺﾞｼｯｸM" panose="020B0600000000000000" pitchFamily="50" charset="-128"/>
            </a:endParaRPr>
          </a:p>
        </p:txBody>
      </p:sp>
      <p:sp>
        <p:nvSpPr>
          <p:cNvPr id="1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20"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760269264"/>
              </p:ext>
            </p:extLst>
          </p:nvPr>
        </p:nvGraphicFramePr>
        <p:xfrm>
          <a:off x="5653066" y="3929026"/>
          <a:ext cx="3060784" cy="1461135"/>
        </p:xfrm>
        <a:graphic>
          <a:graphicData uri="http://schemas.openxmlformats.org/drawingml/2006/table">
            <a:tbl>
              <a:tblPr/>
              <a:tblGrid>
                <a:gridCol w="258007"/>
                <a:gridCol w="786552"/>
                <a:gridCol w="672075"/>
                <a:gridCol w="672075"/>
                <a:gridCol w="672075"/>
              </a:tblGrid>
              <a:tr h="116701">
                <a:tc gridSpan="2">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現時点架替案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41</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年後架</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延命化案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6701">
                <a:tc rowSpan="2">
                  <a:txBody>
                    <a:bodyPr/>
                    <a:lstStyle/>
                    <a:p>
                      <a:pPr algn="ctr" fontAlgn="ct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経済性</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800" b="0" i="0" u="none" strike="noStrike" dirty="0">
                          <a:solidFill>
                            <a:srgbClr val="000000"/>
                          </a:solidFill>
                          <a:effectLst/>
                          <a:latin typeface="HGPｺﾞｼｯｸM" panose="020B0600000000000000" pitchFamily="50" charset="-128"/>
                          <a:ea typeface="HGPｺﾞｼｯｸM" panose="020B0600000000000000" pitchFamily="50" charset="-128"/>
                        </a:rPr>
                        <a:t>ＬＣＣ（</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千円）</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310,181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299,451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219,592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6701">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経済性</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50】</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16701">
                <a:tc rowSpan="4">
                  <a:txBody>
                    <a:bodyPr/>
                    <a:lstStyle/>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構造物として</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維持</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管理性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6701">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使用性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6701">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減災</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6701">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0.35】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116701">
                <a:tc rowSpan="3">
                  <a:txBody>
                    <a:bodyPr/>
                    <a:lstStyle/>
                    <a:p>
                      <a:pPr algn="ctr" fontAlgn="ct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その他</a:t>
                      </a: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事業の</a:t>
                      </a: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難易度</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6701">
                <a:tc vMerge="1">
                  <a:txBody>
                    <a:bodyPr/>
                    <a:lstStyle/>
                    <a:p>
                      <a:endParaRPr kumimoji="1" lang="ja-JP" altLang="en-US"/>
                    </a:p>
                  </a:txBody>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交通</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規制</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6701">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0.15】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r>
              <a:tr h="130231">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合計点</a:t>
                      </a:r>
                      <a:endPar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69</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64</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FF0000"/>
                          </a:solidFill>
                          <a:effectLst/>
                          <a:latin typeface="HGPｺﾞｼｯｸM" panose="020B0600000000000000" pitchFamily="50" charset="-128"/>
                          <a:ea typeface="HGPｺﾞｼｯｸM" panose="020B0600000000000000" pitchFamily="50" charset="-128"/>
                        </a:rPr>
                        <a:t>73</a:t>
                      </a:r>
                      <a:r>
                        <a:rPr lang="ja-JP" altLang="en-US" sz="900" b="1" i="0" u="none" strike="noStrike" dirty="0">
                          <a:solidFill>
                            <a:srgbClr val="FF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r>
            </a:tbl>
          </a:graphicData>
        </a:graphic>
      </p:graphicFrame>
      <p:sp>
        <p:nvSpPr>
          <p:cNvPr id="29"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22" name="正方形/長方形 21"/>
          <p:cNvSpPr/>
          <p:nvPr/>
        </p:nvSpPr>
        <p:spPr>
          <a:xfrm>
            <a:off x="5653066" y="4071163"/>
            <a:ext cx="157586" cy="92333"/>
          </a:xfrm>
          <a:prstGeom prst="rect">
            <a:avLst/>
          </a:prstGeom>
          <a:noFill/>
        </p:spPr>
        <p:txBody>
          <a:bodyPr wrap="square" lIns="0" tIns="0" rIns="0" bIns="0">
            <a:spAutoFit/>
          </a:bodyPr>
          <a:lstStyle/>
          <a:p>
            <a:r>
              <a:rPr lang="ja-JP" altLang="en-US" sz="600" dirty="0" smtClean="0"/>
              <a:t>①</a:t>
            </a:r>
            <a:endParaRPr lang="ja-JP" altLang="en-US" sz="600" dirty="0"/>
          </a:p>
        </p:txBody>
      </p:sp>
      <p:sp>
        <p:nvSpPr>
          <p:cNvPr id="26" name="正方形/長方形 25"/>
          <p:cNvSpPr/>
          <p:nvPr/>
        </p:nvSpPr>
        <p:spPr>
          <a:xfrm>
            <a:off x="5653066" y="4330064"/>
            <a:ext cx="157586" cy="92333"/>
          </a:xfrm>
          <a:prstGeom prst="rect">
            <a:avLst/>
          </a:prstGeom>
          <a:noFill/>
        </p:spPr>
        <p:txBody>
          <a:bodyPr wrap="square" lIns="0" tIns="0" rIns="0" bIns="0">
            <a:spAutoFit/>
          </a:bodyPr>
          <a:lstStyle/>
          <a:p>
            <a:r>
              <a:rPr lang="ja-JP" altLang="en-US" sz="600" dirty="0"/>
              <a:t>②</a:t>
            </a:r>
          </a:p>
        </p:txBody>
      </p:sp>
      <p:sp>
        <p:nvSpPr>
          <p:cNvPr id="28" name="正方形/長方形 27"/>
          <p:cNvSpPr/>
          <p:nvPr/>
        </p:nvSpPr>
        <p:spPr>
          <a:xfrm>
            <a:off x="5638952" y="4846110"/>
            <a:ext cx="157586" cy="92333"/>
          </a:xfrm>
          <a:prstGeom prst="rect">
            <a:avLst/>
          </a:prstGeom>
          <a:noFill/>
        </p:spPr>
        <p:txBody>
          <a:bodyPr wrap="square" lIns="0" tIns="0" rIns="0" bIns="0">
            <a:spAutoFit/>
          </a:bodyPr>
          <a:lstStyle/>
          <a:p>
            <a:r>
              <a:rPr lang="ja-JP" altLang="en-US" sz="600" dirty="0"/>
              <a:t>③</a:t>
            </a:r>
          </a:p>
        </p:txBody>
      </p:sp>
    </p:spTree>
    <p:extLst>
      <p:ext uri="{BB962C8B-B14F-4D97-AF65-F5344CB8AC3E}">
        <p14:creationId xmlns:p14="http://schemas.microsoft.com/office/powerpoint/2010/main" val="14637855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129410829"/>
              </p:ext>
            </p:extLst>
          </p:nvPr>
        </p:nvGraphicFramePr>
        <p:xfrm>
          <a:off x="251520" y="1844824"/>
          <a:ext cx="8640960" cy="4464496"/>
        </p:xfrm>
        <a:graphic>
          <a:graphicData uri="http://schemas.openxmlformats.org/drawingml/2006/table">
            <a:tbl>
              <a:tblPr firstRow="1" bandRow="1">
                <a:tableStyleId>{5C22544A-7EE6-4342-B048-85BDC9FD1C3A}</a:tableStyleId>
              </a:tblPr>
              <a:tblGrid>
                <a:gridCol w="332346">
                  <a:extLst>
                    <a:ext uri="{9D8B030D-6E8A-4147-A177-3AD203B41FA5}">
                      <a16:colId xmlns="" xmlns:a16="http://schemas.microsoft.com/office/drawing/2014/main" val="20000"/>
                    </a:ext>
                  </a:extLst>
                </a:gridCol>
                <a:gridCol w="4281706">
                  <a:extLst>
                    <a:ext uri="{9D8B030D-6E8A-4147-A177-3AD203B41FA5}">
                      <a16:colId xmlns="" xmlns:a16="http://schemas.microsoft.com/office/drawing/2014/main" val="20001"/>
                    </a:ext>
                  </a:extLst>
                </a:gridCol>
                <a:gridCol w="4026908">
                  <a:extLst>
                    <a:ext uri="{9D8B030D-6E8A-4147-A177-3AD203B41FA5}">
                      <a16:colId xmlns="" xmlns:a16="http://schemas.microsoft.com/office/drawing/2014/main" val="20002"/>
                    </a:ext>
                  </a:extLst>
                </a:gridCol>
              </a:tblGrid>
              <a:tr h="253218">
                <a:tc>
                  <a:txBody>
                    <a:bodyPr/>
                    <a:lstStyle/>
                    <a:p>
                      <a:pPr algn="ctr"/>
                      <a:endParaRPr kumimoji="1" lang="ja-JP" altLang="en-US" sz="11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概念図</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評価結果</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1402966">
                <a:tc>
                  <a:txBody>
                    <a:bodyPr/>
                    <a:lstStyle/>
                    <a:p>
                      <a:pPr algn="ctr"/>
                      <a:r>
                        <a:rPr kumimoji="1" lang="ja-JP" altLang="en-US" sz="1100" b="0" dirty="0">
                          <a:solidFill>
                            <a:sysClr val="windowText" lastClr="000000"/>
                          </a:solidFill>
                        </a:rPr>
                        <a:t>更新</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440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ysClr val="windowText" lastClr="000000"/>
                          </a:solidFill>
                        </a:rPr>
                        <a:t>上部のみ更新</a:t>
                      </a:r>
                      <a:endParaRPr kumimoji="1" lang="en-US" altLang="ja-JP" sz="1000" b="0" dirty="0">
                        <a:solidFill>
                          <a:sysClr val="windowText" lastClr="000000"/>
                        </a:solidFill>
                      </a:endParaRP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 xmlns:a16="http://schemas.microsoft.com/office/drawing/2014/main" val="10002"/>
                  </a:ext>
                </a:extLst>
              </a:tr>
              <a:tr h="1368152">
                <a:tc>
                  <a:txBody>
                    <a:bodyPr/>
                    <a:lstStyle/>
                    <a:p>
                      <a:pPr algn="ctr"/>
                      <a:r>
                        <a:rPr kumimoji="1" lang="ja-JP" altLang="en-US" sz="1100" b="0" dirty="0">
                          <a:solidFill>
                            <a:sysClr val="windowText" lastClr="000000"/>
                          </a:solidFill>
                        </a:rPr>
                        <a:t>維持管理</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600" b="0" dirty="0">
                        <a:solidFill>
                          <a:sysClr val="windowText" lastClr="00000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graphicFrame>
        <p:nvGraphicFramePr>
          <p:cNvPr id="47" name="表 46"/>
          <p:cNvGraphicFramePr>
            <a:graphicFrameLocks noGrp="1"/>
          </p:cNvGraphicFramePr>
          <p:nvPr>
            <p:extLst>
              <p:ext uri="{D42A27DB-BD31-4B8C-83A1-F6EECF244321}">
                <p14:modId xmlns:p14="http://schemas.microsoft.com/office/powerpoint/2010/main" val="481856741"/>
              </p:ext>
            </p:extLst>
          </p:nvPr>
        </p:nvGraphicFramePr>
        <p:xfrm>
          <a:off x="5035447" y="3704119"/>
          <a:ext cx="3785025" cy="1591135"/>
        </p:xfrm>
        <a:graphic>
          <a:graphicData uri="http://schemas.openxmlformats.org/drawingml/2006/table">
            <a:tbl>
              <a:tblPr/>
              <a:tblGrid>
                <a:gridCol w="149850"/>
                <a:gridCol w="824912"/>
                <a:gridCol w="541565"/>
                <a:gridCol w="583828"/>
                <a:gridCol w="562695"/>
                <a:gridCol w="633853"/>
                <a:gridCol w="488322"/>
              </a:tblGrid>
              <a:tr h="172578">
                <a:tc gridSpan="2">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zh-TW"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現時点架替</a:t>
                      </a:r>
                      <a: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
                      </a:r>
                      <a:b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en-US" altLang="zh-TW" sz="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zh-TW"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上下部更新</a:t>
                      </a:r>
                      <a:r>
                        <a:rPr lang="en-US" altLang="zh-TW" sz="6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現時点架替</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
                      </a:r>
                      <a:b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上部のみ更新</a:t>
                      </a: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HGPｺﾞｼｯｸM" panose="020B0600000000000000" pitchFamily="50" charset="-128"/>
                          <a:ea typeface="HGPｺﾞｼｯｸM" panose="020B0600000000000000" pitchFamily="50" charset="-128"/>
                        </a:rPr>
                        <a:t>78</a:t>
                      </a: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年後架替</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
                      </a:r>
                      <a:b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上下部更新</a:t>
                      </a: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HGPｺﾞｼｯｸM" panose="020B0600000000000000" pitchFamily="50" charset="-128"/>
                          <a:ea typeface="HGPｺﾞｼｯｸM" panose="020B0600000000000000" pitchFamily="50" charset="-128"/>
                        </a:rPr>
                        <a:t>78</a:t>
                      </a: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年後架替</a:t>
                      </a:r>
                      <a:b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上部のみ更新</a:t>
                      </a: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延命化案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245">
                <a:tc rowSpan="2">
                  <a:txBody>
                    <a:bodyPr/>
                    <a:lstStyle/>
                    <a:p>
                      <a:pPr algn="ctr" fontAlgn="ct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経済性</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800" b="0" i="0" u="none" strike="noStrike" dirty="0">
                          <a:solidFill>
                            <a:srgbClr val="000000"/>
                          </a:solidFill>
                          <a:effectLst/>
                          <a:latin typeface="HGPｺﾞｼｯｸM" panose="020B0600000000000000" pitchFamily="50" charset="-128"/>
                          <a:ea typeface="HGPｺﾞｼｯｸM" panose="020B0600000000000000" pitchFamily="50" charset="-128"/>
                        </a:rPr>
                        <a:t>ＬＣＣ（</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千円）</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700" b="0" i="0" u="none" strike="noStrike" dirty="0">
                          <a:solidFill>
                            <a:srgbClr val="000000"/>
                          </a:solidFill>
                          <a:effectLst/>
                          <a:latin typeface="HGPｺﾞｼｯｸM" panose="020B0600000000000000" pitchFamily="50" charset="-128"/>
                          <a:ea typeface="HGPｺﾞｼｯｸM" panose="020B0600000000000000" pitchFamily="50" charset="-128"/>
                        </a:rPr>
                        <a:t>2,148,122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700" b="0" i="0" u="none" strike="noStrike" dirty="0">
                          <a:solidFill>
                            <a:srgbClr val="000000"/>
                          </a:solidFill>
                          <a:effectLst/>
                          <a:latin typeface="HGPｺﾞｼｯｸM" panose="020B0600000000000000" pitchFamily="50" charset="-128"/>
                          <a:ea typeface="HGPｺﾞｼｯｸM" panose="020B0600000000000000" pitchFamily="50" charset="-128"/>
                        </a:rPr>
                        <a:t>1,793,326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700" b="0" i="0" u="none" strike="noStrike" dirty="0">
                          <a:solidFill>
                            <a:srgbClr val="000000"/>
                          </a:solidFill>
                          <a:effectLst/>
                          <a:latin typeface="HGPｺﾞｼｯｸM" panose="020B0600000000000000" pitchFamily="50" charset="-128"/>
                          <a:ea typeface="HGPｺﾞｼｯｸM" panose="020B0600000000000000" pitchFamily="50" charset="-128"/>
                        </a:rPr>
                        <a:t>1,897,614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700" b="0" i="0" u="none" strike="noStrike">
                          <a:solidFill>
                            <a:srgbClr val="000000"/>
                          </a:solidFill>
                          <a:effectLst/>
                          <a:latin typeface="HGPｺﾞｼｯｸM" panose="020B0600000000000000" pitchFamily="50" charset="-128"/>
                          <a:ea typeface="HGPｺﾞｼｯｸM" panose="020B0600000000000000" pitchFamily="50" charset="-128"/>
                        </a:rPr>
                        <a:t>1,818,374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700" b="0" i="0" u="none" strike="noStrike" dirty="0">
                          <a:solidFill>
                            <a:srgbClr val="000000"/>
                          </a:solidFill>
                          <a:effectLst/>
                          <a:latin typeface="HGPｺﾞｼｯｸM" panose="020B0600000000000000" pitchFamily="50" charset="-128"/>
                          <a:ea typeface="HGPｺﾞｼｯｸM" panose="020B0600000000000000" pitchFamily="50" charset="-128"/>
                        </a:rPr>
                        <a:t>1,759,568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9247">
                <a:tc vMerge="1">
                  <a:txBody>
                    <a:bodyPr/>
                    <a:lstStyle/>
                    <a:p>
                      <a:endParaRPr kumimoji="1" lang="ja-JP" altLang="en-US"/>
                    </a:p>
                  </a:txBody>
                  <a:tcPr/>
                </a:tc>
                <a:tc>
                  <a:txBody>
                    <a:bodyPr/>
                    <a:lstStyle/>
                    <a:p>
                      <a:pPr algn="l" fontAlgn="ctr"/>
                      <a:r>
                        <a:rPr lang="zh-CN"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経済性</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50】</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09247">
                <a:tc rowSpan="4">
                  <a:txBody>
                    <a:bodyPr/>
                    <a:lstStyle/>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構造物として</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維持</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管理性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9247">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使用性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9247">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減災</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9247">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0.35】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109247">
                <a:tc rowSpan="3">
                  <a:txBody>
                    <a:bodyPr/>
                    <a:lstStyle/>
                    <a:p>
                      <a:pPr algn="ctr" fontAlgn="ct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その他</a:t>
                      </a: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事業の</a:t>
                      </a: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難易度</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9247">
                <a:tc vMerge="1">
                  <a:txBody>
                    <a:bodyPr/>
                    <a:lstStyle/>
                    <a:p>
                      <a:endParaRPr kumimoji="1" lang="ja-JP" altLang="en-US"/>
                    </a:p>
                  </a:txBody>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交通</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規制</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9247">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計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0.15】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r>
              <a:tr h="121913">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合計点</a:t>
                      </a:r>
                      <a:endPar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74</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FF0000"/>
                          </a:solidFill>
                          <a:effectLst/>
                          <a:latin typeface="HGPｺﾞｼｯｸM" panose="020B0600000000000000" pitchFamily="50" charset="-128"/>
                          <a:ea typeface="HGPｺﾞｼｯｸM" panose="020B0600000000000000" pitchFamily="50" charset="-128"/>
                        </a:rPr>
                        <a:t>84</a:t>
                      </a:r>
                      <a:r>
                        <a:rPr lang="ja-JP" altLang="en-US" sz="900" b="1" i="0" u="none" strike="noStrike" dirty="0">
                          <a:solidFill>
                            <a:srgbClr val="FF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75</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77</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72</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r>
            </a:tbl>
          </a:graphicData>
        </a:graphic>
      </p:graphicFrame>
      <p:pic>
        <p:nvPicPr>
          <p:cNvPr id="10" name="図 9"/>
          <p:cNvPicPr>
            <a:picLocks noChangeAspect="1"/>
          </p:cNvPicPr>
          <p:nvPr/>
        </p:nvPicPr>
        <p:blipFill rotWithShape="1">
          <a:blip r:embed="rId3"/>
          <a:srcRect l="1142" t="16218" r="1142" b="2706"/>
          <a:stretch/>
        </p:blipFill>
        <p:spPr>
          <a:xfrm>
            <a:off x="599449" y="3529238"/>
            <a:ext cx="4213114" cy="1166708"/>
          </a:xfrm>
          <a:prstGeom prst="rect">
            <a:avLst/>
          </a:prstGeom>
        </p:spPr>
      </p:pic>
      <p:pic>
        <p:nvPicPr>
          <p:cNvPr id="9" name="図 8"/>
          <p:cNvPicPr>
            <a:picLocks noChangeAspect="1"/>
          </p:cNvPicPr>
          <p:nvPr/>
        </p:nvPicPr>
        <p:blipFill rotWithShape="1">
          <a:blip r:embed="rId4"/>
          <a:srcRect l="2192" t="14013" r="2192" b="9779"/>
          <a:stretch/>
        </p:blipFill>
        <p:spPr>
          <a:xfrm>
            <a:off x="599449" y="2132856"/>
            <a:ext cx="4213114" cy="1166708"/>
          </a:xfrm>
          <a:prstGeom prst="rect">
            <a:avLst/>
          </a:prstGeom>
        </p:spPr>
      </p:pic>
      <p:pic>
        <p:nvPicPr>
          <p:cNvPr id="2" name="図 1"/>
          <p:cNvPicPr>
            <a:picLocks noChangeAspect="1"/>
          </p:cNvPicPr>
          <p:nvPr/>
        </p:nvPicPr>
        <p:blipFill rotWithShape="1">
          <a:blip r:embed="rId5"/>
          <a:srcRect l="921" t="3434" r="758" b="3687"/>
          <a:stretch/>
        </p:blipFill>
        <p:spPr>
          <a:xfrm>
            <a:off x="599449" y="5053491"/>
            <a:ext cx="4213114" cy="1149032"/>
          </a:xfrm>
          <a:prstGeom prst="rect">
            <a:avLst/>
          </a:prstGeom>
        </p:spPr>
      </p:pic>
      <p:pic>
        <p:nvPicPr>
          <p:cNvPr id="3" name="図 2"/>
          <p:cNvPicPr>
            <a:picLocks noChangeAspect="1"/>
          </p:cNvPicPr>
          <p:nvPr/>
        </p:nvPicPr>
        <p:blipFill rotWithShape="1">
          <a:blip r:embed="rId6"/>
          <a:srcRect l="7251" t="14942" r="46849" b="8751"/>
          <a:stretch/>
        </p:blipFill>
        <p:spPr>
          <a:xfrm>
            <a:off x="5812690" y="2254126"/>
            <a:ext cx="1927662" cy="1407764"/>
          </a:xfrm>
          <a:prstGeom prst="rect">
            <a:avLst/>
          </a:prstGeom>
        </p:spPr>
      </p:pic>
      <p:pic>
        <p:nvPicPr>
          <p:cNvPr id="20" name="図 19"/>
          <p:cNvPicPr/>
          <p:nvPr/>
        </p:nvPicPr>
        <p:blipFill rotWithShape="1">
          <a:blip r:embed="rId7" cstate="print">
            <a:extLst>
              <a:ext uri="{28A0092B-C50C-407E-A947-70E740481C1C}">
                <a14:useLocalDpi xmlns:a14="http://schemas.microsoft.com/office/drawing/2010/main" val="0"/>
              </a:ext>
            </a:extLst>
          </a:blip>
          <a:srcRect l="1143" t="29860" r="96630" b="52679"/>
          <a:stretch/>
        </p:blipFill>
        <p:spPr bwMode="auto">
          <a:xfrm>
            <a:off x="5645033" y="2413005"/>
            <a:ext cx="129559" cy="453459"/>
          </a:xfrm>
          <a:prstGeom prst="rect">
            <a:avLst/>
          </a:prstGeom>
          <a:noFill/>
          <a:ln>
            <a:noFill/>
          </a:ln>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65</a:t>
            </a:fld>
            <a:endParaRPr kumimoji="1" lang="ja-JP" altLang="en-US"/>
          </a:p>
        </p:txBody>
      </p:sp>
      <p:sp>
        <p:nvSpPr>
          <p:cNvPr id="16" name="正方形/長方形 15"/>
          <p:cNvSpPr/>
          <p:nvPr/>
        </p:nvSpPr>
        <p:spPr>
          <a:xfrm>
            <a:off x="6099039" y="2104232"/>
            <a:ext cx="1256814" cy="170496"/>
          </a:xfrm>
          <a:prstGeom prst="rect">
            <a:avLst/>
          </a:prstGeom>
          <a:solidFill>
            <a:schemeClr val="bg1"/>
          </a:solidFill>
        </p:spPr>
        <p:txBody>
          <a:bodyPr wrap="square" lIns="0" tIns="0" rIns="0" bIns="0">
            <a:spAutoFit/>
          </a:bodyPr>
          <a:lstStyle/>
          <a:p>
            <a:pPr algn="ctr"/>
            <a:r>
              <a:rPr lang="ja-JP" altLang="en-US" sz="1108" dirty="0"/>
              <a:t>蔀屋跨道橋</a:t>
            </a:r>
            <a:r>
              <a:rPr lang="en-US" altLang="ja-JP" sz="1108" dirty="0"/>
              <a:t>LCC</a:t>
            </a:r>
            <a:endParaRPr lang="ja-JP" altLang="en-US" sz="1108" dirty="0"/>
          </a:p>
        </p:txBody>
      </p:sp>
      <p:sp>
        <p:nvSpPr>
          <p:cNvPr id="17" name="正方形/長方形 16"/>
          <p:cNvSpPr/>
          <p:nvPr/>
        </p:nvSpPr>
        <p:spPr>
          <a:xfrm>
            <a:off x="4882846" y="2098077"/>
            <a:ext cx="974103" cy="198837"/>
          </a:xfrm>
          <a:prstGeom prst="rect">
            <a:avLst/>
          </a:prstGeom>
          <a:noFill/>
        </p:spPr>
        <p:txBody>
          <a:bodyPr wrap="square" lIns="0" tIns="0" rIns="0" bIns="0">
            <a:spAutoFit/>
          </a:bodyPr>
          <a:lstStyle/>
          <a:p>
            <a:r>
              <a:rPr lang="en-US" altLang="ja-JP" sz="1292" dirty="0"/>
              <a:t>【LCC</a:t>
            </a:r>
            <a:r>
              <a:rPr lang="ja-JP" altLang="en-US" sz="1292" dirty="0"/>
              <a:t>比較</a:t>
            </a:r>
            <a:r>
              <a:rPr lang="en-US" altLang="ja-JP" sz="1292" dirty="0"/>
              <a:t>】</a:t>
            </a:r>
            <a:endParaRPr lang="ja-JP" altLang="en-US" sz="1292" dirty="0"/>
          </a:p>
        </p:txBody>
      </p:sp>
      <p:sp>
        <p:nvSpPr>
          <p:cNvPr id="26" name="正方形/長方形 25"/>
          <p:cNvSpPr/>
          <p:nvPr/>
        </p:nvSpPr>
        <p:spPr>
          <a:xfrm>
            <a:off x="583867" y="4600106"/>
            <a:ext cx="1595254" cy="388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algn="just">
              <a:lnSpc>
                <a:spcPts val="923"/>
              </a:lnSpc>
            </a:pPr>
            <a:r>
              <a:rPr lang="en-US" altLang="ja-JP" sz="646" kern="100" dirty="0">
                <a:solidFill>
                  <a:srgbClr val="FF0000"/>
                </a:solidFill>
                <a:ea typeface="ＭＳ ゴシック" panose="020B0609070205080204" pitchFamily="49" charset="-128"/>
                <a:cs typeface="Times New Roman" panose="02020603050405020304" pitchFamily="18" charset="0"/>
              </a:rPr>
              <a:t>※</a:t>
            </a:r>
            <a:r>
              <a:rPr lang="ja-JP" altLang="en-US" sz="646" kern="100" dirty="0">
                <a:solidFill>
                  <a:srgbClr val="FF0000"/>
                </a:solidFill>
                <a:ea typeface="ＭＳ ゴシック" panose="020B0609070205080204" pitchFamily="49" charset="-128"/>
                <a:cs typeface="Times New Roman" panose="02020603050405020304" pitchFamily="18" charset="0"/>
              </a:rPr>
              <a:t>　既設下部工は維持管理案と同様に</a:t>
            </a:r>
            <a:endParaRPr lang="en-US" altLang="ja-JP" sz="646" kern="100" dirty="0">
              <a:solidFill>
                <a:srgbClr val="FF0000"/>
              </a:solidFill>
              <a:ea typeface="ＭＳ ゴシック" panose="020B0609070205080204" pitchFamily="49" charset="-128"/>
              <a:cs typeface="Times New Roman" panose="02020603050405020304" pitchFamily="18" charset="0"/>
            </a:endParaRPr>
          </a:p>
          <a:p>
            <a:pPr algn="just">
              <a:lnSpc>
                <a:spcPts val="923"/>
              </a:lnSpc>
            </a:pPr>
            <a:r>
              <a:rPr lang="ja-JP" altLang="en-US" sz="646" kern="100" dirty="0">
                <a:solidFill>
                  <a:srgbClr val="FF0000"/>
                </a:solidFill>
                <a:ea typeface="ＭＳ ゴシック" panose="020B0609070205080204" pitchFamily="49" charset="-128"/>
                <a:cs typeface="Times New Roman" panose="02020603050405020304" pitchFamily="18" charset="0"/>
              </a:rPr>
              <a:t>　　基礎耐震補強を実施する</a:t>
            </a:r>
            <a:endParaRPr lang="ja-JP" altLang="en-US" sz="923" kern="100" dirty="0">
              <a:ea typeface="ＭＳ 明朝" panose="02020609040205080304" pitchFamily="17" charset="-128"/>
              <a:cs typeface="Times New Roman" panose="02020603050405020304" pitchFamily="18" charset="0"/>
            </a:endParaRPr>
          </a:p>
        </p:txBody>
      </p:sp>
      <p:sp>
        <p:nvSpPr>
          <p:cNvPr id="29" name="正方形/長方形 28"/>
          <p:cNvSpPr/>
          <p:nvPr/>
        </p:nvSpPr>
        <p:spPr>
          <a:xfrm>
            <a:off x="2443977" y="4443163"/>
            <a:ext cx="2368620" cy="426079"/>
          </a:xfrm>
          <a:prstGeom prst="rect">
            <a:avLst/>
          </a:prstGeom>
          <a:solidFill>
            <a:schemeClr val="bg1">
              <a:alpha val="60000"/>
            </a:schemeClr>
          </a:solidFill>
        </p:spPr>
        <p:txBody>
          <a:bodyPr wrap="square" lIns="0" tIns="0" rIns="0" bIns="0">
            <a:spAutoFit/>
          </a:bodyPr>
          <a:lstStyle/>
          <a:p>
            <a:pPr algn="just"/>
            <a:r>
              <a:rPr lang="ja-JP" altLang="en-US" sz="923" dirty="0"/>
              <a:t>上部工：</a:t>
            </a:r>
            <a:r>
              <a:rPr lang="en-US" altLang="ja-JP" sz="923" dirty="0"/>
              <a:t>5</a:t>
            </a:r>
            <a:r>
              <a:rPr lang="ja-JP" altLang="en-US" sz="923" dirty="0"/>
              <a:t>径間バイプレストレッシング方式</a:t>
            </a:r>
            <a:r>
              <a:rPr lang="en-US" altLang="ja-JP" sz="923" dirty="0"/>
              <a:t>I</a:t>
            </a:r>
            <a:r>
              <a:rPr lang="ja-JP" altLang="en-US" sz="923" dirty="0"/>
              <a:t>桁橋</a:t>
            </a:r>
            <a:endParaRPr lang="en-US" altLang="ja-JP" sz="923" dirty="0"/>
          </a:p>
          <a:p>
            <a:pPr algn="just"/>
            <a:r>
              <a:rPr lang="ja-JP" altLang="en-US" sz="923" dirty="0"/>
              <a:t>下部工：逆</a:t>
            </a:r>
            <a:r>
              <a:rPr lang="en-US" altLang="ja-JP" sz="923" dirty="0"/>
              <a:t>T</a:t>
            </a:r>
            <a:r>
              <a:rPr lang="ja-JP" altLang="en-US" sz="923" dirty="0"/>
              <a:t>式橋台、壁式橋脚</a:t>
            </a:r>
            <a:r>
              <a:rPr lang="en-US" altLang="ja-JP" sz="923" dirty="0"/>
              <a:t>(</a:t>
            </a:r>
            <a:r>
              <a:rPr lang="ja-JP" altLang="en-US" sz="923" dirty="0"/>
              <a:t>小判型</a:t>
            </a:r>
            <a:r>
              <a:rPr lang="en-US" altLang="ja-JP" sz="923" dirty="0"/>
              <a:t>)</a:t>
            </a:r>
          </a:p>
          <a:p>
            <a:pPr algn="just"/>
            <a:r>
              <a:rPr lang="ja-JP" altLang="en-US" sz="923" dirty="0"/>
              <a:t>基礎工：場所打ち杭基礎</a:t>
            </a:r>
            <a:endParaRPr lang="ja-JP" altLang="ja-JP" sz="923" dirty="0"/>
          </a:p>
        </p:txBody>
      </p:sp>
      <p:sp>
        <p:nvSpPr>
          <p:cNvPr id="8" name="正方形/長方形 7"/>
          <p:cNvSpPr/>
          <p:nvPr/>
        </p:nvSpPr>
        <p:spPr>
          <a:xfrm>
            <a:off x="4805478" y="5322584"/>
            <a:ext cx="4159010" cy="910762"/>
          </a:xfrm>
          <a:prstGeom prst="rect">
            <a:avLst/>
          </a:prstGeom>
        </p:spPr>
        <p:txBody>
          <a:bodyPr wrap="square">
            <a:spAutoFit/>
          </a:bodyPr>
          <a:lstStyle/>
          <a:p>
            <a:pPr algn="just"/>
            <a:r>
              <a:rPr lang="ja-JP" altLang="en-US" sz="831" b="1" kern="100" dirty="0">
                <a:latin typeface="+mn-ea"/>
                <a:cs typeface="Times New Roman" panose="02020603050405020304" pitchFamily="18" charset="0"/>
              </a:rPr>
              <a:t>講評</a:t>
            </a:r>
            <a:endParaRPr lang="en-US" altLang="ja-JP" sz="748" b="1"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都市部</a:t>
            </a:r>
            <a:r>
              <a:rPr lang="ja-JP" altLang="ja-JP" sz="748" kern="100" dirty="0">
                <a:latin typeface="+mn-ea"/>
                <a:cs typeface="Times New Roman" panose="02020603050405020304" pitchFamily="18" charset="0"/>
              </a:rPr>
              <a:t>跨道橋 単純鋼鈑桁橋</a:t>
            </a:r>
            <a:r>
              <a:rPr lang="en-US" altLang="ja-JP" sz="748" kern="100" dirty="0">
                <a:latin typeface="+mn-ea"/>
                <a:cs typeface="Times New Roman" panose="02020603050405020304" pitchFamily="18" charset="0"/>
              </a:rPr>
              <a:t>(</a:t>
            </a:r>
            <a:r>
              <a:rPr lang="ja-JP" altLang="en-US" sz="748" kern="100" dirty="0">
                <a:latin typeface="+mn-ea"/>
                <a:cs typeface="Times New Roman" panose="02020603050405020304" pitchFamily="18" charset="0"/>
              </a:rPr>
              <a:t>計</a:t>
            </a:r>
            <a:r>
              <a:rPr lang="en-US" altLang="ja-JP" sz="748" kern="100" dirty="0">
                <a:latin typeface="+mn-ea"/>
                <a:cs typeface="Times New Roman" panose="02020603050405020304" pitchFamily="18" charset="0"/>
              </a:rPr>
              <a:t>4</a:t>
            </a:r>
            <a:r>
              <a:rPr lang="ja-JP" altLang="ja-JP" sz="748" kern="100" dirty="0">
                <a:latin typeface="+mn-ea"/>
                <a:cs typeface="Times New Roman" panose="02020603050405020304" pitchFamily="18" charset="0"/>
              </a:rPr>
              <a:t>連</a:t>
            </a:r>
            <a:r>
              <a:rPr lang="en-US" altLang="ja-JP" sz="748" kern="100" dirty="0">
                <a:latin typeface="+mn-ea"/>
                <a:cs typeface="Times New Roman" panose="02020603050405020304" pitchFamily="18" charset="0"/>
              </a:rPr>
              <a:t>)</a:t>
            </a:r>
            <a:r>
              <a:rPr lang="ja-JP" altLang="ja-JP" sz="748" kern="100" dirty="0">
                <a:latin typeface="+mn-ea"/>
                <a:cs typeface="Times New Roman" panose="02020603050405020304" pitchFamily="18" charset="0"/>
              </a:rPr>
              <a:t>＋</a:t>
            </a:r>
            <a:r>
              <a:rPr lang="en-US" altLang="ja-JP" sz="748" kern="100" dirty="0">
                <a:latin typeface="+mn-ea"/>
                <a:cs typeface="Times New Roman" panose="02020603050405020304" pitchFamily="18" charset="0"/>
              </a:rPr>
              <a:t>3</a:t>
            </a:r>
            <a:r>
              <a:rPr lang="ja-JP" altLang="ja-JP" sz="748" kern="100" dirty="0">
                <a:latin typeface="+mn-ea"/>
                <a:cs typeface="Times New Roman" panose="02020603050405020304" pitchFamily="18" charset="0"/>
              </a:rPr>
              <a:t>径間</a:t>
            </a:r>
            <a:r>
              <a:rPr lang="ja-JP" altLang="en-US" sz="748" kern="100" dirty="0">
                <a:latin typeface="+mn-ea"/>
                <a:cs typeface="Times New Roman" panose="02020603050405020304" pitchFamily="18" charset="0"/>
              </a:rPr>
              <a:t>連続</a:t>
            </a:r>
            <a:r>
              <a:rPr lang="ja-JP" altLang="ja-JP" sz="748" kern="100" dirty="0">
                <a:latin typeface="+mn-ea"/>
                <a:cs typeface="Times New Roman" panose="02020603050405020304" pitchFamily="18" charset="0"/>
              </a:rPr>
              <a:t>鋼床版箱桁橋</a:t>
            </a: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架替案（上部工のみ更新含む）は一部区間で土工を採用することで橋長を</a:t>
            </a:r>
            <a:r>
              <a:rPr lang="ja-JP" altLang="ja-JP" sz="748" kern="100" dirty="0" smtClean="0">
                <a:latin typeface="+mn-ea"/>
                <a:cs typeface="Times New Roman" panose="02020603050405020304" pitchFamily="18" charset="0"/>
              </a:rPr>
              <a:t>縮減させ</a:t>
            </a:r>
            <a:r>
              <a:rPr lang="ja-JP" altLang="ja-JP" sz="748" kern="100" dirty="0">
                <a:latin typeface="+mn-ea"/>
                <a:cs typeface="Times New Roman" panose="02020603050405020304" pitchFamily="18" charset="0"/>
              </a:rPr>
              <a:t>、かつ連続</a:t>
            </a:r>
            <a:r>
              <a:rPr lang="ja-JP" altLang="ja-JP" sz="748" kern="100" dirty="0" smtClean="0">
                <a:latin typeface="+mn-ea"/>
                <a:cs typeface="Times New Roman" panose="02020603050405020304" pitchFamily="18" charset="0"/>
              </a:rPr>
              <a:t>橋</a:t>
            </a:r>
            <a:endParaRPr lang="en-US" altLang="ja-JP" sz="748" kern="100" dirty="0" smtClean="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ja-JP" altLang="ja-JP" sz="748" kern="100" dirty="0" smtClean="0">
                <a:latin typeface="+mn-ea"/>
                <a:cs typeface="Times New Roman" panose="02020603050405020304" pitchFamily="18" charset="0"/>
              </a:rPr>
              <a:t>で</a:t>
            </a:r>
            <a:r>
              <a:rPr lang="ja-JP" altLang="ja-JP" sz="748" kern="100" dirty="0">
                <a:latin typeface="+mn-ea"/>
                <a:cs typeface="Times New Roman" panose="02020603050405020304" pitchFamily="18" charset="0"/>
              </a:rPr>
              <a:t>形式を統一する。また、既設橋脚の利用も検討案に加える</a:t>
            </a:r>
            <a:r>
              <a:rPr lang="ja-JP" altLang="ja-JP" sz="748" kern="100" dirty="0" smtClean="0">
                <a:latin typeface="+mn-ea"/>
                <a:cs typeface="Times New Roman" panose="02020603050405020304" pitchFamily="18" charset="0"/>
              </a:rPr>
              <a:t>。その</a:t>
            </a:r>
            <a:r>
              <a:rPr lang="ja-JP" altLang="ja-JP" sz="748" kern="100" dirty="0">
                <a:latin typeface="+mn-ea"/>
                <a:cs typeface="Times New Roman" panose="02020603050405020304" pitchFamily="18" charset="0"/>
              </a:rPr>
              <a:t>結果、延命化案のＬＣＣが</a:t>
            </a:r>
            <a:r>
              <a:rPr lang="ja-JP" altLang="ja-JP" sz="748" kern="100" dirty="0" smtClean="0">
                <a:latin typeface="+mn-ea"/>
                <a:cs typeface="Times New Roman" panose="02020603050405020304" pitchFamily="18" charset="0"/>
              </a:rPr>
              <a:t>安価</a:t>
            </a:r>
            <a:endParaRPr lang="en-US" altLang="ja-JP" sz="748" kern="100" dirty="0" smtClean="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ja-JP" altLang="ja-JP" sz="748" kern="100" dirty="0" smtClean="0">
                <a:latin typeface="+mn-ea"/>
                <a:cs typeface="Times New Roman" panose="02020603050405020304" pitchFamily="18" charset="0"/>
              </a:rPr>
              <a:t>で</a:t>
            </a:r>
            <a:r>
              <a:rPr lang="ja-JP" altLang="ja-JP" sz="748" kern="100" dirty="0">
                <a:latin typeface="+mn-ea"/>
                <a:cs typeface="Times New Roman" panose="02020603050405020304" pitchFamily="18" charset="0"/>
              </a:rPr>
              <a:t>あるものの、現時点架替案（上部工のみ</a:t>
            </a:r>
            <a:r>
              <a:rPr lang="ja-JP" altLang="en-US" sz="748" kern="100" dirty="0">
                <a:latin typeface="+mn-ea"/>
                <a:cs typeface="Times New Roman" panose="02020603050405020304" pitchFamily="18" charset="0"/>
              </a:rPr>
              <a:t>更新</a:t>
            </a:r>
            <a:r>
              <a:rPr lang="ja-JP" altLang="ja-JP" sz="748" kern="100" dirty="0" smtClean="0">
                <a:latin typeface="+mn-ea"/>
                <a:cs typeface="Times New Roman" panose="02020603050405020304" pitchFamily="18" charset="0"/>
              </a:rPr>
              <a:t>）と</a:t>
            </a:r>
            <a:r>
              <a:rPr lang="ja-JP" altLang="ja-JP" sz="748" kern="100" dirty="0">
                <a:latin typeface="+mn-ea"/>
                <a:cs typeface="Times New Roman" panose="02020603050405020304" pitchFamily="18" charset="0"/>
              </a:rPr>
              <a:t>の差は、極めて僅差である。</a:t>
            </a:r>
            <a:endParaRPr lang="en-US" altLang="ja-JP" sz="748"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en-US" altLang="ja-JP" sz="748" kern="100" dirty="0">
                <a:latin typeface="+mn-ea"/>
                <a:cs typeface="Times New Roman" panose="02020603050405020304" pitchFamily="18" charset="0"/>
              </a:rPr>
              <a:t>※</a:t>
            </a:r>
            <a:r>
              <a:rPr lang="ja-JP" altLang="ja-JP" sz="748" kern="100" dirty="0">
                <a:latin typeface="+mn-ea"/>
                <a:cs typeface="Times New Roman" panose="02020603050405020304" pitchFamily="18" charset="0"/>
              </a:rPr>
              <a:t>ＬＣＣ比率：延命化案</a:t>
            </a:r>
            <a:r>
              <a:rPr lang="en-US" altLang="ja-JP" sz="748" kern="100" dirty="0">
                <a:latin typeface="+mn-ea"/>
                <a:cs typeface="Times New Roman" panose="02020603050405020304" pitchFamily="18" charset="0"/>
              </a:rPr>
              <a:t>1.00</a:t>
            </a:r>
            <a:r>
              <a:rPr lang="ja-JP" altLang="ja-JP" sz="748" kern="100" dirty="0">
                <a:latin typeface="+mn-ea"/>
                <a:cs typeface="Times New Roman" panose="02020603050405020304" pitchFamily="18" charset="0"/>
              </a:rPr>
              <a:t>に対し</a:t>
            </a:r>
            <a:r>
              <a:rPr lang="ja-JP" altLang="en-US" sz="748" kern="100" dirty="0">
                <a:latin typeface="+mn-ea"/>
                <a:cs typeface="Times New Roman" panose="02020603050405020304" pitchFamily="18" charset="0"/>
              </a:rPr>
              <a:t>現時点</a:t>
            </a:r>
            <a:r>
              <a:rPr lang="ja-JP" altLang="ja-JP" sz="748" kern="100" dirty="0">
                <a:latin typeface="+mn-ea"/>
                <a:cs typeface="Times New Roman" panose="02020603050405020304" pitchFamily="18" charset="0"/>
              </a:rPr>
              <a:t>架替案</a:t>
            </a:r>
            <a:r>
              <a:rPr lang="ja-JP" altLang="en-US" sz="748" kern="100" dirty="0">
                <a:latin typeface="+mn-ea"/>
                <a:cs typeface="Times New Roman" panose="02020603050405020304" pitchFamily="18" charset="0"/>
              </a:rPr>
              <a:t>（上部工のみ更新）</a:t>
            </a:r>
            <a:r>
              <a:rPr lang="en-US" altLang="ja-JP" sz="748" kern="100" dirty="0">
                <a:latin typeface="+mn-ea"/>
                <a:cs typeface="Times New Roman" panose="02020603050405020304" pitchFamily="18" charset="0"/>
              </a:rPr>
              <a:t>1.02</a:t>
            </a:r>
            <a:endParaRPr lang="ja-JP" altLang="ja-JP" sz="748" kern="100" dirty="0">
              <a:latin typeface="+mn-ea"/>
              <a:cs typeface="Times New Roman" panose="02020603050405020304" pitchFamily="18" charset="0"/>
            </a:endParaRPr>
          </a:p>
          <a:p>
            <a:pPr algn="just"/>
            <a:r>
              <a:rPr lang="ja-JP" altLang="en-US" sz="748" kern="100" dirty="0" smtClean="0">
                <a:latin typeface="+mn-ea"/>
                <a:cs typeface="Times New Roman" panose="02020603050405020304" pitchFamily="18" charset="0"/>
              </a:rPr>
              <a:t>・ </a:t>
            </a:r>
            <a:r>
              <a:rPr lang="ja-JP" altLang="en-US" sz="748" kern="100" dirty="0">
                <a:latin typeface="+mn-ea"/>
                <a:cs typeface="Times New Roman" panose="02020603050405020304" pitchFamily="18" charset="0"/>
              </a:rPr>
              <a:t>現時点架替案（上部工のみ更新）は①経済性、②構造物としての評価に優れ</a:t>
            </a:r>
            <a:r>
              <a:rPr lang="ja-JP" altLang="en-US" sz="748" kern="100" dirty="0" smtClean="0">
                <a:latin typeface="+mn-ea"/>
                <a:cs typeface="Times New Roman" panose="02020603050405020304" pitchFamily="18" charset="0"/>
              </a:rPr>
              <a:t>、合計点</a:t>
            </a:r>
            <a:r>
              <a:rPr lang="ja-JP" altLang="en-US" sz="748" kern="100" dirty="0">
                <a:latin typeface="+mn-ea"/>
                <a:cs typeface="Times New Roman" panose="02020603050405020304" pitchFamily="18" charset="0"/>
              </a:rPr>
              <a:t>が最も高い。</a:t>
            </a:r>
          </a:p>
        </p:txBody>
      </p:sp>
      <p:sp>
        <p:nvSpPr>
          <p:cNvPr id="28" name="正方形/長方形 27"/>
          <p:cNvSpPr/>
          <p:nvPr/>
        </p:nvSpPr>
        <p:spPr>
          <a:xfrm>
            <a:off x="2443977" y="2971658"/>
            <a:ext cx="2368620" cy="426079"/>
          </a:xfrm>
          <a:prstGeom prst="rect">
            <a:avLst/>
          </a:prstGeom>
          <a:solidFill>
            <a:schemeClr val="bg1">
              <a:alpha val="60000"/>
            </a:schemeClr>
          </a:solidFill>
        </p:spPr>
        <p:txBody>
          <a:bodyPr wrap="square" lIns="0" tIns="0" rIns="0" bIns="0">
            <a:spAutoFit/>
          </a:bodyPr>
          <a:lstStyle/>
          <a:p>
            <a:pPr algn="just"/>
            <a:r>
              <a:rPr lang="ja-JP" altLang="en-US" sz="923" dirty="0"/>
              <a:t>上部工：</a:t>
            </a:r>
            <a:r>
              <a:rPr lang="en-US" altLang="ja-JP" sz="923" dirty="0"/>
              <a:t>5</a:t>
            </a:r>
            <a:r>
              <a:rPr lang="ja-JP" altLang="en-US" sz="923" dirty="0"/>
              <a:t>径間バイプレストレッシング方式</a:t>
            </a:r>
            <a:r>
              <a:rPr lang="en-US" altLang="ja-JP" sz="923" dirty="0"/>
              <a:t>I</a:t>
            </a:r>
            <a:r>
              <a:rPr lang="ja-JP" altLang="en-US" sz="923" dirty="0"/>
              <a:t>桁橋</a:t>
            </a:r>
            <a:endParaRPr lang="en-US" altLang="ja-JP" sz="923" dirty="0"/>
          </a:p>
          <a:p>
            <a:pPr algn="just"/>
            <a:r>
              <a:rPr lang="ja-JP" altLang="en-US" sz="923" dirty="0"/>
              <a:t>下部工：逆</a:t>
            </a:r>
            <a:r>
              <a:rPr lang="en-US" altLang="ja-JP" sz="923" dirty="0"/>
              <a:t>T</a:t>
            </a:r>
            <a:r>
              <a:rPr lang="ja-JP" altLang="en-US" sz="923" dirty="0"/>
              <a:t>式橋台、壁式橋脚</a:t>
            </a:r>
            <a:r>
              <a:rPr lang="en-US" altLang="ja-JP" sz="923" dirty="0"/>
              <a:t>(</a:t>
            </a:r>
            <a:r>
              <a:rPr lang="ja-JP" altLang="en-US" sz="923" dirty="0"/>
              <a:t>小判型</a:t>
            </a:r>
            <a:r>
              <a:rPr lang="en-US" altLang="ja-JP" sz="923" dirty="0"/>
              <a:t>)</a:t>
            </a:r>
          </a:p>
          <a:p>
            <a:pPr algn="just"/>
            <a:r>
              <a:rPr lang="ja-JP" altLang="en-US" sz="923" dirty="0"/>
              <a:t>基礎工：場所打ち杭基礎</a:t>
            </a:r>
            <a:endParaRPr lang="ja-JP" altLang="ja-JP" sz="923" dirty="0"/>
          </a:p>
        </p:txBody>
      </p:sp>
      <p:sp>
        <p:nvSpPr>
          <p:cNvPr id="31" name="正方形/長方形 30"/>
          <p:cNvSpPr/>
          <p:nvPr/>
        </p:nvSpPr>
        <p:spPr>
          <a:xfrm>
            <a:off x="4923652" y="3501008"/>
            <a:ext cx="1572323" cy="198837"/>
          </a:xfrm>
          <a:prstGeom prst="rect">
            <a:avLst/>
          </a:prstGeom>
          <a:noFill/>
        </p:spPr>
        <p:txBody>
          <a:bodyPr wrap="square" lIns="0" tIns="0" rIns="0" bIns="0">
            <a:spAutoFit/>
          </a:bodyPr>
          <a:lstStyle/>
          <a:p>
            <a:r>
              <a:rPr lang="en-US" altLang="ja-JP" sz="1292" dirty="0"/>
              <a:t>【</a:t>
            </a:r>
            <a:r>
              <a:rPr lang="ja-JP" altLang="en-US" sz="1292" dirty="0"/>
              <a:t>総合評価</a:t>
            </a:r>
            <a:r>
              <a:rPr lang="en-US" altLang="ja-JP" sz="1292" dirty="0" smtClean="0"/>
              <a:t>】</a:t>
            </a:r>
            <a:endParaRPr lang="ja-JP" altLang="en-US" sz="1292" dirty="0"/>
          </a:p>
        </p:txBody>
      </p:sp>
      <p:grpSp>
        <p:nvGrpSpPr>
          <p:cNvPr id="13" name="グループ化 12"/>
          <p:cNvGrpSpPr/>
          <p:nvPr/>
        </p:nvGrpSpPr>
        <p:grpSpPr>
          <a:xfrm>
            <a:off x="6906067" y="2905694"/>
            <a:ext cx="1720536" cy="446814"/>
            <a:chOff x="8921068" y="2481522"/>
            <a:chExt cx="1863914" cy="484049"/>
          </a:xfrm>
        </p:grpSpPr>
        <p:sp>
          <p:nvSpPr>
            <p:cNvPr id="12" name="正方形/長方形 11"/>
            <p:cNvSpPr/>
            <p:nvPr/>
          </p:nvSpPr>
          <p:spPr>
            <a:xfrm>
              <a:off x="8921068" y="2481522"/>
              <a:ext cx="1863914" cy="48404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正方形/長方形 33"/>
            <p:cNvSpPr/>
            <p:nvPr/>
          </p:nvSpPr>
          <p:spPr>
            <a:xfrm>
              <a:off x="9152917" y="2488053"/>
              <a:ext cx="984659" cy="92387"/>
            </a:xfrm>
            <a:prstGeom prst="rect">
              <a:avLst/>
            </a:prstGeom>
            <a:noFill/>
          </p:spPr>
          <p:txBody>
            <a:bodyPr wrap="square" lIns="0" tIns="0" rIns="0" bIns="0">
              <a:spAutoFit/>
            </a:bodyPr>
            <a:lstStyle/>
            <a:p>
              <a:r>
                <a:rPr lang="ja-JP" altLang="en-US" sz="554" dirty="0">
                  <a:latin typeface="HGPｺﾞｼｯｸM" panose="020B0600000000000000" pitchFamily="50" charset="-128"/>
                  <a:ea typeface="HGPｺﾞｼｯｸM" panose="020B0600000000000000" pitchFamily="50" charset="-128"/>
                </a:rPr>
                <a:t>現時点更新案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上下部更新</a:t>
              </a:r>
              <a:r>
                <a:rPr lang="en-US" altLang="ja-JP" sz="554" dirty="0">
                  <a:latin typeface="HGPｺﾞｼｯｸM" panose="020B0600000000000000" pitchFamily="50" charset="-128"/>
                  <a:ea typeface="HGPｺﾞｼｯｸM" panose="020B0600000000000000" pitchFamily="50" charset="-128"/>
                </a:rPr>
                <a:t>】</a:t>
              </a:r>
              <a:endParaRPr lang="ja-JP" altLang="en-US" sz="554" dirty="0">
                <a:latin typeface="HGPｺﾞｼｯｸM" panose="020B0600000000000000" pitchFamily="50" charset="-128"/>
                <a:ea typeface="HGPｺﾞｼｯｸM" panose="020B0600000000000000" pitchFamily="50" charset="-128"/>
              </a:endParaRPr>
            </a:p>
          </p:txBody>
        </p:sp>
        <p:sp>
          <p:nvSpPr>
            <p:cNvPr id="35" name="正方形/長方形 34"/>
            <p:cNvSpPr/>
            <p:nvPr/>
          </p:nvSpPr>
          <p:spPr>
            <a:xfrm>
              <a:off x="9152917" y="2578951"/>
              <a:ext cx="1200683" cy="92387"/>
            </a:xfrm>
            <a:prstGeom prst="rect">
              <a:avLst/>
            </a:prstGeom>
            <a:noFill/>
          </p:spPr>
          <p:txBody>
            <a:bodyPr wrap="square" lIns="0" tIns="0" rIns="0" bIns="0">
              <a:spAutoFit/>
            </a:bodyPr>
            <a:lstStyle/>
            <a:p>
              <a:r>
                <a:rPr lang="ja-JP" altLang="en-US" sz="554" dirty="0">
                  <a:latin typeface="HGPｺﾞｼｯｸM" panose="020B0600000000000000" pitchFamily="50" charset="-128"/>
                  <a:ea typeface="HGPｺﾞｼｯｸM" panose="020B0600000000000000" pitchFamily="50" charset="-128"/>
                </a:rPr>
                <a:t>現時点更新案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上部更新・下部維持</a:t>
              </a:r>
              <a:r>
                <a:rPr lang="en-US" altLang="ja-JP" sz="554" dirty="0">
                  <a:latin typeface="HGPｺﾞｼｯｸM" panose="020B0600000000000000" pitchFamily="50" charset="-128"/>
                  <a:ea typeface="HGPｺﾞｼｯｸM" panose="020B0600000000000000" pitchFamily="50" charset="-128"/>
                </a:rPr>
                <a:t>】</a:t>
              </a:r>
              <a:endParaRPr lang="ja-JP" altLang="en-US" sz="554" dirty="0">
                <a:latin typeface="HGPｺﾞｼｯｸM" panose="020B0600000000000000" pitchFamily="50" charset="-128"/>
                <a:ea typeface="HGPｺﾞｼｯｸM" panose="020B0600000000000000" pitchFamily="50" charset="-128"/>
              </a:endParaRPr>
            </a:p>
          </p:txBody>
        </p:sp>
        <p:sp>
          <p:nvSpPr>
            <p:cNvPr id="36" name="正方形/長方形 35"/>
            <p:cNvSpPr/>
            <p:nvPr/>
          </p:nvSpPr>
          <p:spPr>
            <a:xfrm>
              <a:off x="9152916" y="2666125"/>
              <a:ext cx="1488715" cy="92387"/>
            </a:xfrm>
            <a:prstGeom prst="rect">
              <a:avLst/>
            </a:prstGeom>
            <a:noFill/>
          </p:spPr>
          <p:txBody>
            <a:bodyPr wrap="square" lIns="0" tIns="0" rIns="0" bIns="0">
              <a:spAutoFit/>
            </a:bodyPr>
            <a:lstStyle/>
            <a:p>
              <a:r>
                <a:rPr lang="en-US" altLang="ja-JP" sz="554" dirty="0">
                  <a:latin typeface="HGPｺﾞｼｯｸM" panose="020B0600000000000000" pitchFamily="50" charset="-128"/>
                  <a:ea typeface="HGPｺﾞｼｯｸM" panose="020B0600000000000000" pitchFamily="50" charset="-128"/>
                </a:rPr>
                <a:t>78</a:t>
              </a:r>
              <a:r>
                <a:rPr lang="ja-JP" altLang="en-US" sz="554" dirty="0">
                  <a:latin typeface="HGPｺﾞｼｯｸM" panose="020B0600000000000000" pitchFamily="50" charset="-128"/>
                  <a:ea typeface="HGPｺﾞｼｯｸM" panose="020B0600000000000000" pitchFamily="50" charset="-128"/>
                </a:rPr>
                <a:t>年後更新案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上下部更新</a:t>
              </a:r>
              <a:r>
                <a:rPr lang="en-US" altLang="ja-JP" sz="554" dirty="0">
                  <a:latin typeface="HGPｺﾞｼｯｸM" panose="020B0600000000000000" pitchFamily="50" charset="-128"/>
                  <a:ea typeface="HGPｺﾞｼｯｸM" panose="020B0600000000000000" pitchFamily="50" charset="-128"/>
                </a:rPr>
                <a:t>】</a:t>
              </a:r>
              <a:r>
                <a:rPr lang="en-US" altLang="ja-JP" sz="462" dirty="0">
                  <a:latin typeface="HGPｺﾞｼｯｸM" panose="020B0600000000000000" pitchFamily="50" charset="-128"/>
                  <a:ea typeface="HGPｺﾞｼｯｸM" panose="020B0600000000000000" pitchFamily="50" charset="-128"/>
                </a:rPr>
                <a:t>120</a:t>
              </a:r>
              <a:r>
                <a:rPr lang="ja-JP" altLang="en-US" sz="462" dirty="0">
                  <a:latin typeface="HGPｺﾞｼｯｸM" panose="020B0600000000000000" pitchFamily="50" charset="-128"/>
                  <a:ea typeface="HGPｺﾞｼｯｸM" panose="020B0600000000000000" pitchFamily="50" charset="-128"/>
                </a:rPr>
                <a:t>年寿命設定</a:t>
              </a:r>
            </a:p>
          </p:txBody>
        </p:sp>
        <p:sp>
          <p:nvSpPr>
            <p:cNvPr id="37" name="正方形/長方形 36"/>
            <p:cNvSpPr/>
            <p:nvPr/>
          </p:nvSpPr>
          <p:spPr>
            <a:xfrm>
              <a:off x="9152916" y="2753372"/>
              <a:ext cx="1632066" cy="92387"/>
            </a:xfrm>
            <a:prstGeom prst="rect">
              <a:avLst/>
            </a:prstGeom>
            <a:noFill/>
          </p:spPr>
          <p:txBody>
            <a:bodyPr wrap="square" lIns="0" tIns="0" rIns="0" bIns="0">
              <a:spAutoFit/>
            </a:bodyPr>
            <a:lstStyle/>
            <a:p>
              <a:r>
                <a:rPr lang="en-US" altLang="ja-JP" sz="554" dirty="0">
                  <a:latin typeface="HGPｺﾞｼｯｸM" panose="020B0600000000000000" pitchFamily="50" charset="-128"/>
                  <a:ea typeface="HGPｺﾞｼｯｸM" panose="020B0600000000000000" pitchFamily="50" charset="-128"/>
                </a:rPr>
                <a:t>78</a:t>
              </a:r>
              <a:r>
                <a:rPr lang="ja-JP" altLang="en-US" sz="554" dirty="0">
                  <a:latin typeface="HGPｺﾞｼｯｸM" panose="020B0600000000000000" pitchFamily="50" charset="-128"/>
                  <a:ea typeface="HGPｺﾞｼｯｸM" panose="020B0600000000000000" pitchFamily="50" charset="-128"/>
                </a:rPr>
                <a:t>年後更新案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上部更新・下部維持</a:t>
              </a:r>
              <a:r>
                <a:rPr lang="en-US" altLang="ja-JP" sz="554" dirty="0">
                  <a:latin typeface="HGPｺﾞｼｯｸM" panose="020B0600000000000000" pitchFamily="50" charset="-128"/>
                  <a:ea typeface="HGPｺﾞｼｯｸM" panose="020B0600000000000000" pitchFamily="50" charset="-128"/>
                </a:rPr>
                <a:t>】</a:t>
              </a:r>
              <a:r>
                <a:rPr lang="en-US" altLang="ja-JP" sz="462" dirty="0">
                  <a:latin typeface="HGPｺﾞｼｯｸM" panose="020B0600000000000000" pitchFamily="50" charset="-128"/>
                  <a:ea typeface="HGPｺﾞｼｯｸM" panose="020B0600000000000000" pitchFamily="50" charset="-128"/>
                </a:rPr>
                <a:t>120</a:t>
              </a:r>
              <a:r>
                <a:rPr lang="ja-JP" altLang="en-US" sz="462" dirty="0">
                  <a:latin typeface="HGPｺﾞｼｯｸM" panose="020B0600000000000000" pitchFamily="50" charset="-128"/>
                  <a:ea typeface="HGPｺﾞｼｯｸM" panose="020B0600000000000000" pitchFamily="50" charset="-128"/>
                </a:rPr>
                <a:t>年寿命設定</a:t>
              </a:r>
            </a:p>
          </p:txBody>
        </p:sp>
        <p:sp>
          <p:nvSpPr>
            <p:cNvPr id="38" name="正方形/長方形 37"/>
            <p:cNvSpPr/>
            <p:nvPr/>
          </p:nvSpPr>
          <p:spPr>
            <a:xfrm>
              <a:off x="9152917" y="2828940"/>
              <a:ext cx="984659" cy="92387"/>
            </a:xfrm>
            <a:prstGeom prst="rect">
              <a:avLst/>
            </a:prstGeom>
            <a:noFill/>
          </p:spPr>
          <p:txBody>
            <a:bodyPr wrap="square" lIns="0" tIns="0" rIns="0" bIns="0">
              <a:spAutoFit/>
            </a:bodyPr>
            <a:lstStyle/>
            <a:p>
              <a:r>
                <a:rPr lang="ja-JP" altLang="en-US" sz="554" dirty="0">
                  <a:latin typeface="HGPｺﾞｼｯｸM" panose="020B0600000000000000" pitchFamily="50" charset="-128"/>
                  <a:ea typeface="HGPｺﾞｼｯｸM" panose="020B0600000000000000" pitchFamily="50" charset="-128"/>
                </a:rPr>
                <a:t>維持管理案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永久橋</a:t>
              </a:r>
              <a:r>
                <a:rPr lang="en-US" altLang="ja-JP" sz="554" dirty="0">
                  <a:latin typeface="HGPｺﾞｼｯｸM" panose="020B0600000000000000" pitchFamily="50" charset="-128"/>
                  <a:ea typeface="HGPｺﾞｼｯｸM" panose="020B0600000000000000" pitchFamily="50" charset="-128"/>
                </a:rPr>
                <a:t>】</a:t>
              </a:r>
              <a:endParaRPr lang="ja-JP" altLang="en-US" sz="554" dirty="0">
                <a:latin typeface="HGPｺﾞｼｯｸM" panose="020B0600000000000000" pitchFamily="50" charset="-128"/>
                <a:ea typeface="HGPｺﾞｼｯｸM" panose="020B0600000000000000" pitchFamily="50" charset="-128"/>
              </a:endParaRPr>
            </a:p>
          </p:txBody>
        </p:sp>
        <p:cxnSp>
          <p:nvCxnSpPr>
            <p:cNvPr id="11" name="直線コネクタ 10"/>
            <p:cNvCxnSpPr/>
            <p:nvPr/>
          </p:nvCxnSpPr>
          <p:spPr>
            <a:xfrm>
              <a:off x="8964992" y="2534219"/>
              <a:ext cx="144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964992" y="2634054"/>
              <a:ext cx="144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8964992" y="2712291"/>
              <a:ext cx="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8964992" y="2798351"/>
              <a:ext cx="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8964992" y="2880806"/>
              <a:ext cx="1440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33" name="正方形/長方形 32"/>
          <p:cNvSpPr/>
          <p:nvPr/>
        </p:nvSpPr>
        <p:spPr>
          <a:xfrm>
            <a:off x="993086" y="1469970"/>
            <a:ext cx="2023311" cy="376385"/>
          </a:xfrm>
          <a:prstGeom prst="rect">
            <a:avLst/>
          </a:prstGeom>
        </p:spPr>
        <p:txBody>
          <a:bodyPr wrap="none">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3-4)  </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蔀屋跨道橋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4"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en-US" altLang="ja-JP" sz="2585" dirty="0">
              <a:latin typeface="HGSｺﾞｼｯｸM" panose="020B0600000000000000" pitchFamily="50" charset="-128"/>
              <a:ea typeface="HGSｺﾞｼｯｸM" panose="020B0600000000000000" pitchFamily="50" charset="-128"/>
            </a:endParaRPr>
          </a:p>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判定結果</a:t>
            </a:r>
            <a:r>
              <a:rPr lang="ja-JP" altLang="en-US" sz="2585" dirty="0">
                <a:latin typeface="HGSｺﾞｼｯｸM" panose="020B0600000000000000" pitchFamily="50" charset="-128"/>
                <a:ea typeface="HGSｺﾞｼｯｸM" panose="020B0600000000000000" pitchFamily="50" charset="-128"/>
              </a:rPr>
              <a:t>　</a:t>
            </a:r>
            <a:r>
              <a:rPr lang="en-US" altLang="ja-JP" sz="2585" dirty="0" smtClean="0">
                <a:latin typeface="HGSｺﾞｼｯｸM" panose="020B0600000000000000" pitchFamily="50" charset="-128"/>
                <a:ea typeface="HGSｺﾞｼｯｸM" panose="020B0600000000000000" pitchFamily="50" charset="-128"/>
              </a:rPr>
              <a:t>(4/6)</a:t>
            </a:r>
            <a:endParaRPr lang="ja-JP" altLang="en-US" sz="2585" dirty="0">
              <a:latin typeface="HGSｺﾞｼｯｸM" panose="020B0600000000000000" pitchFamily="50" charset="-128"/>
              <a:ea typeface="HGSｺﾞｼｯｸM" panose="020B0600000000000000" pitchFamily="50" charset="-128"/>
            </a:endParaRPr>
          </a:p>
        </p:txBody>
      </p:sp>
      <p:sp>
        <p:nvSpPr>
          <p:cNvPr id="45"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43"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sp>
        <p:nvSpPr>
          <p:cNvPr id="48"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46" name="正方形/長方形 45"/>
          <p:cNvSpPr/>
          <p:nvPr/>
        </p:nvSpPr>
        <p:spPr>
          <a:xfrm>
            <a:off x="4956620" y="3915379"/>
            <a:ext cx="157586" cy="92333"/>
          </a:xfrm>
          <a:prstGeom prst="rect">
            <a:avLst/>
          </a:prstGeom>
          <a:noFill/>
        </p:spPr>
        <p:txBody>
          <a:bodyPr wrap="square" lIns="0" tIns="0" rIns="0" bIns="0">
            <a:spAutoFit/>
          </a:bodyPr>
          <a:lstStyle/>
          <a:p>
            <a:r>
              <a:rPr lang="ja-JP" altLang="en-US" sz="600" dirty="0" smtClean="0"/>
              <a:t>①</a:t>
            </a:r>
            <a:endParaRPr lang="ja-JP" altLang="en-US" sz="600" dirty="0"/>
          </a:p>
        </p:txBody>
      </p:sp>
      <p:sp>
        <p:nvSpPr>
          <p:cNvPr id="49" name="正方形/長方形 48"/>
          <p:cNvSpPr/>
          <p:nvPr/>
        </p:nvSpPr>
        <p:spPr>
          <a:xfrm>
            <a:off x="4963439" y="4288717"/>
            <a:ext cx="157586" cy="92333"/>
          </a:xfrm>
          <a:prstGeom prst="rect">
            <a:avLst/>
          </a:prstGeom>
          <a:noFill/>
        </p:spPr>
        <p:txBody>
          <a:bodyPr wrap="square" lIns="0" tIns="0" rIns="0" bIns="0">
            <a:spAutoFit/>
          </a:bodyPr>
          <a:lstStyle/>
          <a:p>
            <a:r>
              <a:rPr lang="ja-JP" altLang="en-US" sz="600" dirty="0"/>
              <a:t>②</a:t>
            </a:r>
          </a:p>
        </p:txBody>
      </p:sp>
      <p:sp>
        <p:nvSpPr>
          <p:cNvPr id="50" name="正方形/長方形 49"/>
          <p:cNvSpPr/>
          <p:nvPr/>
        </p:nvSpPr>
        <p:spPr>
          <a:xfrm>
            <a:off x="4963439" y="4776909"/>
            <a:ext cx="157586" cy="92333"/>
          </a:xfrm>
          <a:prstGeom prst="rect">
            <a:avLst/>
          </a:prstGeom>
          <a:noFill/>
        </p:spPr>
        <p:txBody>
          <a:bodyPr wrap="square" lIns="0" tIns="0" rIns="0" bIns="0">
            <a:spAutoFit/>
          </a:bodyPr>
          <a:lstStyle/>
          <a:p>
            <a:r>
              <a:rPr lang="ja-JP" altLang="en-US" sz="600" dirty="0"/>
              <a:t>③</a:t>
            </a:r>
          </a:p>
        </p:txBody>
      </p:sp>
    </p:spTree>
    <p:extLst>
      <p:ext uri="{BB962C8B-B14F-4D97-AF65-F5344CB8AC3E}">
        <p14:creationId xmlns:p14="http://schemas.microsoft.com/office/powerpoint/2010/main" val="3461093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 21"/>
          <p:cNvGraphicFramePr>
            <a:graphicFrameLocks noGrp="1"/>
          </p:cNvGraphicFramePr>
          <p:nvPr>
            <p:extLst>
              <p:ext uri="{D42A27DB-BD31-4B8C-83A1-F6EECF244321}">
                <p14:modId xmlns:p14="http://schemas.microsoft.com/office/powerpoint/2010/main" val="110962464"/>
              </p:ext>
            </p:extLst>
          </p:nvPr>
        </p:nvGraphicFramePr>
        <p:xfrm>
          <a:off x="450926" y="1835756"/>
          <a:ext cx="8308618" cy="4545572"/>
        </p:xfrm>
        <a:graphic>
          <a:graphicData uri="http://schemas.openxmlformats.org/drawingml/2006/table">
            <a:tbl>
              <a:tblPr firstRow="1" bandRow="1">
                <a:tableStyleId>{5C22544A-7EE6-4342-B048-85BDC9FD1C3A}</a:tableStyleId>
              </a:tblPr>
              <a:tblGrid>
                <a:gridCol w="332346">
                  <a:extLst>
                    <a:ext uri="{9D8B030D-6E8A-4147-A177-3AD203B41FA5}">
                      <a16:colId xmlns="" xmlns:a16="http://schemas.microsoft.com/office/drawing/2014/main" val="20000"/>
                    </a:ext>
                  </a:extLst>
                </a:gridCol>
                <a:gridCol w="4076760">
                  <a:extLst>
                    <a:ext uri="{9D8B030D-6E8A-4147-A177-3AD203B41FA5}">
                      <a16:colId xmlns="" xmlns:a16="http://schemas.microsoft.com/office/drawing/2014/main" val="20001"/>
                    </a:ext>
                  </a:extLst>
                </a:gridCol>
                <a:gridCol w="3899512">
                  <a:extLst>
                    <a:ext uri="{9D8B030D-6E8A-4147-A177-3AD203B41FA5}">
                      <a16:colId xmlns="" xmlns:a16="http://schemas.microsoft.com/office/drawing/2014/main" val="20002"/>
                    </a:ext>
                  </a:extLst>
                </a:gridCol>
              </a:tblGrid>
              <a:tr h="253218">
                <a:tc>
                  <a:txBody>
                    <a:bodyPr/>
                    <a:lstStyle/>
                    <a:p>
                      <a:pPr algn="ctr"/>
                      <a:endParaRPr kumimoji="1" lang="ja-JP" altLang="en-US" sz="11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概念図</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評価結果</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2060106">
                <a:tc>
                  <a:txBody>
                    <a:bodyPr/>
                    <a:lstStyle/>
                    <a:p>
                      <a:pPr algn="ctr"/>
                      <a:r>
                        <a:rPr kumimoji="1" lang="ja-JP" altLang="en-US" sz="1100" b="0" dirty="0">
                          <a:solidFill>
                            <a:sysClr val="windowText" lastClr="000000"/>
                          </a:solidFill>
                        </a:rPr>
                        <a:t>更新</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232248">
                <a:tc>
                  <a:txBody>
                    <a:bodyPr/>
                    <a:lstStyle/>
                    <a:p>
                      <a:pPr algn="ctr"/>
                      <a:r>
                        <a:rPr kumimoji="1" lang="ja-JP" altLang="en-US" sz="1100" b="0" dirty="0">
                          <a:solidFill>
                            <a:sysClr val="windowText" lastClr="000000"/>
                          </a:solidFill>
                        </a:rPr>
                        <a:t>維持管理</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600" b="0" dirty="0">
                        <a:solidFill>
                          <a:sysClr val="windowText" lastClr="00000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pic>
        <p:nvPicPr>
          <p:cNvPr id="7" name="図 6"/>
          <p:cNvPicPr>
            <a:picLocks noChangeAspect="1"/>
          </p:cNvPicPr>
          <p:nvPr/>
        </p:nvPicPr>
        <p:blipFill rotWithShape="1">
          <a:blip r:embed="rId3"/>
          <a:srcRect l="2198" t="13719" r="39812" b="8225"/>
          <a:stretch/>
        </p:blipFill>
        <p:spPr>
          <a:xfrm>
            <a:off x="5666941" y="2251614"/>
            <a:ext cx="2562221" cy="1671014"/>
          </a:xfrm>
          <a:prstGeom prst="rect">
            <a:avLst/>
          </a:prstGeom>
        </p:spPr>
      </p:pic>
      <p:pic>
        <p:nvPicPr>
          <p:cNvPr id="24" name="図 23"/>
          <p:cNvPicPr/>
          <p:nvPr/>
        </p:nvPicPr>
        <p:blipFill rotWithShape="1">
          <a:blip r:embed="rId4" cstate="print">
            <a:extLst>
              <a:ext uri="{28A0092B-C50C-407E-A947-70E740481C1C}">
                <a14:useLocalDpi xmlns:a14="http://schemas.microsoft.com/office/drawing/2010/main" val="0"/>
              </a:ext>
            </a:extLst>
          </a:blip>
          <a:srcRect l="61332" t="49920" r="2130" b="23132"/>
          <a:stretch/>
        </p:blipFill>
        <p:spPr bwMode="auto">
          <a:xfrm>
            <a:off x="7461997" y="3065724"/>
            <a:ext cx="1192237" cy="425800"/>
          </a:xfrm>
          <a:prstGeom prst="rect">
            <a:avLst/>
          </a:prstGeom>
          <a:noFill/>
          <a:ln w="6350">
            <a:solidFill>
              <a:schemeClr val="tx1"/>
            </a:solidFill>
          </a:ln>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66</a:t>
            </a:fld>
            <a:endParaRPr kumimoji="1" lang="ja-JP" altLang="en-US"/>
          </a:p>
        </p:txBody>
      </p:sp>
      <p:sp>
        <p:nvSpPr>
          <p:cNvPr id="16" name="正方形/長方形 15"/>
          <p:cNvSpPr/>
          <p:nvPr/>
        </p:nvSpPr>
        <p:spPr>
          <a:xfrm>
            <a:off x="6424276" y="2105051"/>
            <a:ext cx="1003130" cy="170496"/>
          </a:xfrm>
          <a:prstGeom prst="rect">
            <a:avLst/>
          </a:prstGeom>
          <a:solidFill>
            <a:schemeClr val="bg1"/>
          </a:solidFill>
        </p:spPr>
        <p:txBody>
          <a:bodyPr wrap="square" lIns="0" tIns="0" rIns="0" bIns="0">
            <a:spAutoFit/>
          </a:bodyPr>
          <a:lstStyle/>
          <a:p>
            <a:pPr algn="ctr"/>
            <a:r>
              <a:rPr lang="ja-JP" altLang="en-US" sz="1108" dirty="0"/>
              <a:t>古川橋</a:t>
            </a:r>
            <a:r>
              <a:rPr lang="en-US" altLang="ja-JP" sz="1108" dirty="0"/>
              <a:t>LCC</a:t>
            </a:r>
            <a:endParaRPr lang="ja-JP" altLang="en-US" sz="1108" dirty="0"/>
          </a:p>
        </p:txBody>
      </p:sp>
      <p:sp>
        <p:nvSpPr>
          <p:cNvPr id="17" name="正方形/長方形 16"/>
          <p:cNvSpPr/>
          <p:nvPr/>
        </p:nvSpPr>
        <p:spPr>
          <a:xfrm>
            <a:off x="4984942" y="2101632"/>
            <a:ext cx="974103" cy="198837"/>
          </a:xfrm>
          <a:prstGeom prst="rect">
            <a:avLst/>
          </a:prstGeom>
          <a:noFill/>
        </p:spPr>
        <p:txBody>
          <a:bodyPr wrap="square" lIns="0" tIns="0" rIns="0" bIns="0">
            <a:spAutoFit/>
          </a:bodyPr>
          <a:lstStyle/>
          <a:p>
            <a:r>
              <a:rPr lang="en-US" altLang="ja-JP" sz="1292" dirty="0"/>
              <a:t>【LCC</a:t>
            </a:r>
            <a:r>
              <a:rPr lang="ja-JP" altLang="en-US" sz="1292" dirty="0"/>
              <a:t>比較</a:t>
            </a:r>
            <a:r>
              <a:rPr lang="en-US" altLang="ja-JP" sz="1292" dirty="0"/>
              <a:t>】</a:t>
            </a:r>
            <a:endParaRPr lang="ja-JP" altLang="en-US" sz="1292" dirty="0"/>
          </a:p>
        </p:txBody>
      </p:sp>
      <p:sp>
        <p:nvSpPr>
          <p:cNvPr id="3" name="正方形/長方形 2"/>
          <p:cNvSpPr/>
          <p:nvPr/>
        </p:nvSpPr>
        <p:spPr>
          <a:xfrm>
            <a:off x="4860032" y="5397331"/>
            <a:ext cx="3960440" cy="1025858"/>
          </a:xfrm>
          <a:prstGeom prst="rect">
            <a:avLst/>
          </a:prstGeom>
        </p:spPr>
        <p:txBody>
          <a:bodyPr wrap="square">
            <a:spAutoFit/>
          </a:bodyPr>
          <a:lstStyle/>
          <a:p>
            <a:pPr algn="just"/>
            <a:r>
              <a:rPr lang="ja-JP" altLang="en-US" sz="831" b="1" kern="100" dirty="0">
                <a:latin typeface="+mn-ea"/>
                <a:cs typeface="Times New Roman" panose="02020603050405020304" pitchFamily="18" charset="0"/>
              </a:rPr>
              <a:t>講評</a:t>
            </a:r>
            <a:endParaRPr lang="en-US" altLang="ja-JP" sz="748" b="1"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山間部</a:t>
            </a:r>
            <a:r>
              <a:rPr lang="ja-JP" altLang="ja-JP" sz="748" kern="100" dirty="0">
                <a:latin typeface="+mn-ea"/>
                <a:cs typeface="Times New Roman" panose="02020603050405020304" pitchFamily="18" charset="0"/>
              </a:rPr>
              <a:t>渡河橋 旧橋単純ＲＣＴ桁橋、新橋（拡幅） 単純</a:t>
            </a:r>
            <a:r>
              <a:rPr lang="en-US" altLang="ja-JP" sz="748" kern="100" dirty="0">
                <a:latin typeface="+mn-ea"/>
                <a:cs typeface="Times New Roman" panose="02020603050405020304" pitchFamily="18" charset="0"/>
              </a:rPr>
              <a:t>PC</a:t>
            </a:r>
            <a:r>
              <a:rPr lang="ja-JP" altLang="ja-JP" sz="748" kern="100" dirty="0">
                <a:latin typeface="+mn-ea"/>
                <a:cs typeface="Times New Roman" panose="02020603050405020304" pitchFamily="18" charset="0"/>
              </a:rPr>
              <a:t>プレテン床版橋</a:t>
            </a: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旧橋と新橋の橋長が異なることから、橋台の再利用ができず、架替案は既設</a:t>
            </a:r>
            <a:r>
              <a:rPr lang="ja-JP" altLang="ja-JP" sz="748" kern="100" dirty="0" smtClean="0">
                <a:latin typeface="+mn-ea"/>
                <a:cs typeface="Times New Roman" panose="02020603050405020304" pitchFamily="18" charset="0"/>
              </a:rPr>
              <a:t>橋撤去</a:t>
            </a:r>
            <a:r>
              <a:rPr lang="ja-JP" altLang="ja-JP" sz="748" kern="100" dirty="0">
                <a:latin typeface="+mn-ea"/>
                <a:cs typeface="Times New Roman" panose="02020603050405020304" pitchFamily="18" charset="0"/>
              </a:rPr>
              <a:t>を</a:t>
            </a:r>
            <a:r>
              <a:rPr lang="ja-JP" altLang="ja-JP" sz="748" kern="100" dirty="0" smtClean="0">
                <a:latin typeface="+mn-ea"/>
                <a:cs typeface="Times New Roman" panose="02020603050405020304" pitchFamily="18" charset="0"/>
              </a:rPr>
              <a:t>前提</a:t>
            </a:r>
            <a:endParaRPr lang="en-US" altLang="ja-JP" sz="748" kern="100" dirty="0" smtClean="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ja-JP" altLang="ja-JP" sz="748" kern="100" dirty="0" smtClean="0">
                <a:latin typeface="+mn-ea"/>
                <a:cs typeface="Times New Roman" panose="02020603050405020304" pitchFamily="18" charset="0"/>
              </a:rPr>
              <a:t>と</a:t>
            </a:r>
            <a:r>
              <a:rPr lang="ja-JP" altLang="ja-JP" sz="748" kern="100" dirty="0">
                <a:latin typeface="+mn-ea"/>
                <a:cs typeface="Times New Roman" panose="02020603050405020304" pitchFamily="18" charset="0"/>
              </a:rPr>
              <a:t>する。ＲＣ橋は、炭素繊維シート補強による改良を行う方針とする。</a:t>
            </a: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現時点架替案よりも延命化案のＬＣＣが大きく安価となる。</a:t>
            </a:r>
            <a:endParaRPr lang="en-US" altLang="ja-JP" sz="748"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en-US" altLang="ja-JP" sz="748" kern="100" dirty="0">
                <a:latin typeface="+mn-ea"/>
                <a:cs typeface="Times New Roman" panose="02020603050405020304" pitchFamily="18" charset="0"/>
              </a:rPr>
              <a:t>※</a:t>
            </a:r>
            <a:r>
              <a:rPr lang="ja-JP" altLang="ja-JP" sz="748" kern="100" dirty="0">
                <a:latin typeface="+mn-ea"/>
                <a:cs typeface="Times New Roman" panose="02020603050405020304" pitchFamily="18" charset="0"/>
              </a:rPr>
              <a:t>ＬＣＣ比率：延命化案</a:t>
            </a:r>
            <a:r>
              <a:rPr lang="en-US" altLang="ja-JP" sz="748" kern="100" dirty="0">
                <a:latin typeface="+mn-ea"/>
                <a:cs typeface="Times New Roman" panose="02020603050405020304" pitchFamily="18" charset="0"/>
              </a:rPr>
              <a:t>1.00</a:t>
            </a:r>
            <a:r>
              <a:rPr lang="ja-JP" altLang="ja-JP" sz="748" kern="100" dirty="0">
                <a:latin typeface="+mn-ea"/>
                <a:cs typeface="Times New Roman" panose="02020603050405020304" pitchFamily="18" charset="0"/>
              </a:rPr>
              <a:t>に対し現時点架替案</a:t>
            </a:r>
            <a:r>
              <a:rPr lang="en-US" altLang="ja-JP" sz="748" kern="100" dirty="0">
                <a:latin typeface="+mn-ea"/>
                <a:cs typeface="Times New Roman" panose="02020603050405020304" pitchFamily="18" charset="0"/>
              </a:rPr>
              <a:t>1.45</a:t>
            </a:r>
          </a:p>
          <a:p>
            <a:pPr algn="just"/>
            <a:r>
              <a:rPr lang="ja-JP" altLang="en-US" sz="748" kern="100" dirty="0">
                <a:latin typeface="+mn-ea"/>
                <a:cs typeface="Times New Roman" panose="02020603050405020304" pitchFamily="18" charset="0"/>
              </a:rPr>
              <a:t>・ </a:t>
            </a:r>
            <a:r>
              <a:rPr lang="ja-JP" altLang="en-US" sz="748" dirty="0">
                <a:latin typeface="+mn-ea"/>
                <a:cs typeface="Times New Roman" panose="02020603050405020304" pitchFamily="18" charset="0"/>
              </a:rPr>
              <a:t>延命化案</a:t>
            </a:r>
            <a:r>
              <a:rPr lang="ja-JP" altLang="ja-JP" sz="748" dirty="0">
                <a:latin typeface="+mn-ea"/>
                <a:cs typeface="Times New Roman" panose="02020603050405020304" pitchFamily="18" charset="0"/>
              </a:rPr>
              <a:t>は</a:t>
            </a:r>
            <a:r>
              <a:rPr lang="ja-JP" altLang="en-US" sz="748" dirty="0">
                <a:latin typeface="+mn-ea"/>
                <a:cs typeface="Times New Roman" panose="02020603050405020304" pitchFamily="18" charset="0"/>
              </a:rPr>
              <a:t>②構造物としての評価には劣るものの、①経済性、③その他の社会的</a:t>
            </a:r>
            <a:endParaRPr lang="en-US" altLang="ja-JP" sz="748" dirty="0">
              <a:latin typeface="+mn-ea"/>
              <a:cs typeface="Times New Roman" panose="02020603050405020304" pitchFamily="18" charset="0"/>
            </a:endParaRPr>
          </a:p>
          <a:p>
            <a:pPr algn="just"/>
            <a:r>
              <a:rPr lang="ja-JP" altLang="en-US" sz="748" dirty="0">
                <a:latin typeface="+mn-ea"/>
                <a:cs typeface="Times New Roman" panose="02020603050405020304" pitchFamily="18" charset="0"/>
              </a:rPr>
              <a:t>　 評価で優位なことから、総合配点が最も高い</a:t>
            </a:r>
            <a:r>
              <a:rPr lang="ja-JP" altLang="ja-JP" sz="748" dirty="0" smtClean="0">
                <a:latin typeface="+mn-ea"/>
                <a:cs typeface="Times New Roman" panose="02020603050405020304" pitchFamily="18" charset="0"/>
              </a:rPr>
              <a:t>。</a:t>
            </a:r>
            <a:endParaRPr lang="ja-JP" altLang="en-US" sz="748" dirty="0">
              <a:latin typeface="+mn-ea"/>
            </a:endParaRPr>
          </a:p>
        </p:txBody>
      </p:sp>
      <p:sp>
        <p:nvSpPr>
          <p:cNvPr id="23" name="正方形/長方形 22"/>
          <p:cNvSpPr/>
          <p:nvPr/>
        </p:nvSpPr>
        <p:spPr>
          <a:xfrm>
            <a:off x="4984943" y="3752632"/>
            <a:ext cx="896556" cy="198837"/>
          </a:xfrm>
          <a:prstGeom prst="rect">
            <a:avLst/>
          </a:prstGeom>
          <a:noFill/>
        </p:spPr>
        <p:txBody>
          <a:bodyPr wrap="square" lIns="0" tIns="0" rIns="0" bIns="0">
            <a:spAutoFit/>
          </a:bodyPr>
          <a:lstStyle/>
          <a:p>
            <a:r>
              <a:rPr lang="en-US" altLang="ja-JP" sz="1292" dirty="0"/>
              <a:t>【</a:t>
            </a:r>
            <a:r>
              <a:rPr lang="ja-JP" altLang="en-US" sz="1292" dirty="0"/>
              <a:t>総合評価</a:t>
            </a:r>
            <a:r>
              <a:rPr lang="en-US" altLang="ja-JP" sz="1292" dirty="0" smtClean="0"/>
              <a:t>】</a:t>
            </a:r>
            <a:endParaRPr lang="ja-JP" altLang="en-US" sz="1292" dirty="0"/>
          </a:p>
        </p:txBody>
      </p:sp>
      <p:sp>
        <p:nvSpPr>
          <p:cNvPr id="18" name="正方形/長方形 17"/>
          <p:cNvSpPr/>
          <p:nvPr/>
        </p:nvSpPr>
        <p:spPr>
          <a:xfrm>
            <a:off x="993086" y="1505775"/>
            <a:ext cx="1548822" cy="376385"/>
          </a:xfrm>
          <a:prstGeom prst="rect">
            <a:avLst/>
          </a:prstGeom>
        </p:spPr>
        <p:txBody>
          <a:bodyPr wrap="none">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3-5)  </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古川橋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8"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en-US" altLang="ja-JP" sz="2585" dirty="0">
              <a:latin typeface="HGSｺﾞｼｯｸM" panose="020B0600000000000000" pitchFamily="50" charset="-128"/>
              <a:ea typeface="HGSｺﾞｼｯｸM" panose="020B0600000000000000" pitchFamily="50" charset="-128"/>
            </a:endParaRPr>
          </a:p>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判定結果</a:t>
            </a:r>
            <a:r>
              <a:rPr lang="ja-JP" altLang="en-US" sz="2585" dirty="0">
                <a:latin typeface="HGSｺﾞｼｯｸM" panose="020B0600000000000000" pitchFamily="50" charset="-128"/>
                <a:ea typeface="HGSｺﾞｼｯｸM" panose="020B0600000000000000" pitchFamily="50" charset="-128"/>
              </a:rPr>
              <a:t>　</a:t>
            </a:r>
            <a:r>
              <a:rPr lang="en-US" altLang="ja-JP" sz="2585" dirty="0" smtClean="0">
                <a:latin typeface="HGSｺﾞｼｯｸM" panose="020B0600000000000000" pitchFamily="50" charset="-128"/>
                <a:ea typeface="HGSｺﾞｼｯｸM" panose="020B0600000000000000" pitchFamily="50" charset="-128"/>
              </a:rPr>
              <a:t>(5/6)</a:t>
            </a:r>
            <a:endParaRPr lang="ja-JP" altLang="en-US" sz="2585" dirty="0">
              <a:latin typeface="HGSｺﾞｼｯｸM" panose="020B0600000000000000" pitchFamily="50" charset="-128"/>
              <a:ea typeface="HGSｺﾞｼｯｸM" panose="020B0600000000000000" pitchFamily="50" charset="-128"/>
            </a:endParaRPr>
          </a:p>
        </p:txBody>
      </p:sp>
      <p:sp>
        <p:nvSpPr>
          <p:cNvPr id="1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20"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graphicFrame>
        <p:nvGraphicFramePr>
          <p:cNvPr id="29" name="表 28"/>
          <p:cNvGraphicFramePr>
            <a:graphicFrameLocks noGrp="1"/>
          </p:cNvGraphicFramePr>
          <p:nvPr>
            <p:extLst>
              <p:ext uri="{D42A27DB-BD31-4B8C-83A1-F6EECF244321}">
                <p14:modId xmlns:p14="http://schemas.microsoft.com/office/powerpoint/2010/main" val="159996118"/>
              </p:ext>
            </p:extLst>
          </p:nvPr>
        </p:nvGraphicFramePr>
        <p:xfrm>
          <a:off x="5404303" y="3984089"/>
          <a:ext cx="3060784" cy="1461135"/>
        </p:xfrm>
        <a:graphic>
          <a:graphicData uri="http://schemas.openxmlformats.org/drawingml/2006/table">
            <a:tbl>
              <a:tblPr/>
              <a:tblGrid>
                <a:gridCol w="258007"/>
                <a:gridCol w="786552"/>
                <a:gridCol w="672075"/>
                <a:gridCol w="672075"/>
                <a:gridCol w="672075"/>
              </a:tblGrid>
              <a:tr h="112455">
                <a:tc gridSpan="2">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現時点架替案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35</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年後架</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延命化案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455">
                <a:tc rowSpan="2">
                  <a:txBody>
                    <a:bodyPr/>
                    <a:lstStyle/>
                    <a:p>
                      <a:pPr algn="ctr" fontAlgn="ct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経済性</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800" b="0" i="0" u="none" strike="noStrike" dirty="0">
                          <a:solidFill>
                            <a:srgbClr val="000000"/>
                          </a:solidFill>
                          <a:effectLst/>
                          <a:latin typeface="HGPｺﾞｼｯｸM" panose="020B0600000000000000" pitchFamily="50" charset="-128"/>
                          <a:ea typeface="HGPｺﾞｼｯｸM" panose="020B0600000000000000" pitchFamily="50" charset="-128"/>
                        </a:rPr>
                        <a:t>ＬＣＣ（</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千円）</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201,377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211,566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139,174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455">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経済性</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50】</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12455">
                <a:tc rowSpan="4">
                  <a:txBody>
                    <a:bodyPr/>
                    <a:lstStyle/>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構造物として</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維持</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管理性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455">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使用性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455">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減災</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455">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0.35】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112455">
                <a:tc rowSpan="3">
                  <a:txBody>
                    <a:bodyPr/>
                    <a:lstStyle/>
                    <a:p>
                      <a:pPr algn="ctr" fontAlgn="ct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その他</a:t>
                      </a: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事業の</a:t>
                      </a: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難易度</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455">
                <a:tc vMerge="1">
                  <a:txBody>
                    <a:bodyPr/>
                    <a:lstStyle/>
                    <a:p>
                      <a:endParaRPr kumimoji="1" lang="ja-JP" altLang="en-US"/>
                    </a:p>
                  </a:txBody>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交通</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規制</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2455">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0.15】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r>
              <a:tr h="125494">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合計点</a:t>
                      </a:r>
                      <a:endPar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71</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62</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FF0000"/>
                          </a:solidFill>
                          <a:effectLst/>
                          <a:latin typeface="HGPｺﾞｼｯｸM" panose="020B0600000000000000" pitchFamily="50" charset="-128"/>
                          <a:ea typeface="HGPｺﾞｼｯｸM" panose="020B0600000000000000" pitchFamily="50" charset="-128"/>
                        </a:rPr>
                        <a:t>83</a:t>
                      </a:r>
                      <a:r>
                        <a:rPr lang="ja-JP" altLang="en-US" sz="900" b="1" i="0" u="none" strike="noStrike" dirty="0">
                          <a:solidFill>
                            <a:srgbClr val="FF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r>
            </a:tbl>
          </a:graphicData>
        </a:graphic>
      </p:graphicFrame>
      <p:pic>
        <p:nvPicPr>
          <p:cNvPr id="31" name="図 30"/>
          <p:cNvPicPr>
            <a:picLocks noChangeAspect="1"/>
          </p:cNvPicPr>
          <p:nvPr/>
        </p:nvPicPr>
        <p:blipFill rotWithShape="1">
          <a:blip r:embed="rId5"/>
          <a:srcRect l="7267" t="3616" r="3904" b="4647"/>
          <a:stretch/>
        </p:blipFill>
        <p:spPr>
          <a:xfrm>
            <a:off x="1016612" y="4166500"/>
            <a:ext cx="3051331" cy="2201989"/>
          </a:xfrm>
          <a:prstGeom prst="rect">
            <a:avLst/>
          </a:prstGeom>
        </p:spPr>
      </p:pic>
      <p:pic>
        <p:nvPicPr>
          <p:cNvPr id="32" name="図 31"/>
          <p:cNvPicPr>
            <a:picLocks noChangeAspect="1"/>
          </p:cNvPicPr>
          <p:nvPr/>
        </p:nvPicPr>
        <p:blipFill rotWithShape="1">
          <a:blip r:embed="rId6"/>
          <a:srcRect l="5622" t="3977" r="3174" b="7388"/>
          <a:stretch/>
        </p:blipFill>
        <p:spPr>
          <a:xfrm>
            <a:off x="827585" y="2380013"/>
            <a:ext cx="3322407" cy="1739242"/>
          </a:xfrm>
          <a:prstGeom prst="rect">
            <a:avLst/>
          </a:prstGeom>
        </p:spPr>
      </p:pic>
      <p:sp>
        <p:nvSpPr>
          <p:cNvPr id="26" name="正方形/長方形 25"/>
          <p:cNvSpPr/>
          <p:nvPr/>
        </p:nvSpPr>
        <p:spPr>
          <a:xfrm>
            <a:off x="3020726" y="2082894"/>
            <a:ext cx="1950420" cy="660437"/>
          </a:xfrm>
          <a:prstGeom prst="rect">
            <a:avLst/>
          </a:prstGeom>
        </p:spPr>
        <p:txBody>
          <a:bodyPr wrap="square">
            <a:spAutoFit/>
          </a:bodyPr>
          <a:lstStyle/>
          <a:p>
            <a:pPr algn="just"/>
            <a:r>
              <a:rPr lang="ja-JP" altLang="en-US" sz="923" dirty="0"/>
              <a:t>上部工：単径間</a:t>
            </a:r>
            <a:r>
              <a:rPr lang="en-US" altLang="ja-JP" sz="923" dirty="0"/>
              <a:t>PC</a:t>
            </a:r>
            <a:r>
              <a:rPr lang="ja-JP" altLang="en-US" sz="923" dirty="0"/>
              <a:t>プレテンション</a:t>
            </a:r>
            <a:endParaRPr lang="en-US" altLang="ja-JP" sz="923" dirty="0"/>
          </a:p>
          <a:p>
            <a:pPr algn="just"/>
            <a:r>
              <a:rPr lang="ja-JP" altLang="en-US" sz="923" dirty="0"/>
              <a:t>　　　　　 中空床版桁</a:t>
            </a:r>
            <a:endParaRPr lang="en-US" altLang="ja-JP" sz="923" dirty="0"/>
          </a:p>
          <a:p>
            <a:pPr algn="just"/>
            <a:r>
              <a:rPr lang="ja-JP" altLang="en-US" sz="923" dirty="0"/>
              <a:t>下部工：逆</a:t>
            </a:r>
            <a:r>
              <a:rPr lang="en-US" altLang="ja-JP" sz="923" dirty="0"/>
              <a:t>T</a:t>
            </a:r>
            <a:r>
              <a:rPr lang="ja-JP" altLang="en-US" sz="923" dirty="0"/>
              <a:t>式橋台</a:t>
            </a:r>
            <a:endParaRPr lang="en-US" altLang="ja-JP" sz="923" dirty="0"/>
          </a:p>
          <a:p>
            <a:pPr algn="just"/>
            <a:r>
              <a:rPr lang="ja-JP" altLang="en-US" sz="923" dirty="0"/>
              <a:t>基礎工：場所打ち杭基礎</a:t>
            </a:r>
            <a:endParaRPr lang="ja-JP" altLang="ja-JP" sz="923" dirty="0"/>
          </a:p>
        </p:txBody>
      </p:sp>
      <p:sp>
        <p:nvSpPr>
          <p:cNvPr id="3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21" name="正方形/長方形 20"/>
          <p:cNvSpPr/>
          <p:nvPr/>
        </p:nvSpPr>
        <p:spPr>
          <a:xfrm>
            <a:off x="5393255" y="4120333"/>
            <a:ext cx="157586" cy="92333"/>
          </a:xfrm>
          <a:prstGeom prst="rect">
            <a:avLst/>
          </a:prstGeom>
          <a:noFill/>
        </p:spPr>
        <p:txBody>
          <a:bodyPr wrap="square" lIns="0" tIns="0" rIns="0" bIns="0">
            <a:spAutoFit/>
          </a:bodyPr>
          <a:lstStyle/>
          <a:p>
            <a:r>
              <a:rPr lang="ja-JP" altLang="en-US" sz="600" dirty="0" smtClean="0"/>
              <a:t>①</a:t>
            </a:r>
            <a:endParaRPr lang="ja-JP" altLang="en-US" sz="600" dirty="0"/>
          </a:p>
        </p:txBody>
      </p:sp>
      <p:sp>
        <p:nvSpPr>
          <p:cNvPr id="25" name="正方形/長方形 24"/>
          <p:cNvSpPr/>
          <p:nvPr/>
        </p:nvSpPr>
        <p:spPr>
          <a:xfrm>
            <a:off x="5395909" y="4385661"/>
            <a:ext cx="157586" cy="92333"/>
          </a:xfrm>
          <a:prstGeom prst="rect">
            <a:avLst/>
          </a:prstGeom>
          <a:noFill/>
        </p:spPr>
        <p:txBody>
          <a:bodyPr wrap="square" lIns="0" tIns="0" rIns="0" bIns="0">
            <a:spAutoFit/>
          </a:bodyPr>
          <a:lstStyle/>
          <a:p>
            <a:r>
              <a:rPr lang="ja-JP" altLang="en-US" sz="600" dirty="0"/>
              <a:t>②</a:t>
            </a:r>
          </a:p>
        </p:txBody>
      </p:sp>
      <p:sp>
        <p:nvSpPr>
          <p:cNvPr id="27" name="正方形/長方形 26"/>
          <p:cNvSpPr/>
          <p:nvPr/>
        </p:nvSpPr>
        <p:spPr>
          <a:xfrm>
            <a:off x="5393255" y="4907007"/>
            <a:ext cx="157586" cy="92333"/>
          </a:xfrm>
          <a:prstGeom prst="rect">
            <a:avLst/>
          </a:prstGeom>
          <a:noFill/>
        </p:spPr>
        <p:txBody>
          <a:bodyPr wrap="square" lIns="0" tIns="0" rIns="0" bIns="0">
            <a:spAutoFit/>
          </a:bodyPr>
          <a:lstStyle/>
          <a:p>
            <a:r>
              <a:rPr lang="ja-JP" altLang="en-US" sz="600" dirty="0"/>
              <a:t>③</a:t>
            </a:r>
          </a:p>
        </p:txBody>
      </p:sp>
    </p:spTree>
    <p:extLst>
      <p:ext uri="{BB962C8B-B14F-4D97-AF65-F5344CB8AC3E}">
        <p14:creationId xmlns:p14="http://schemas.microsoft.com/office/powerpoint/2010/main" val="30286451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表 43"/>
          <p:cNvGraphicFramePr>
            <a:graphicFrameLocks noGrp="1"/>
          </p:cNvGraphicFramePr>
          <p:nvPr>
            <p:extLst>
              <p:ext uri="{D42A27DB-BD31-4B8C-83A1-F6EECF244321}">
                <p14:modId xmlns:p14="http://schemas.microsoft.com/office/powerpoint/2010/main" val="207287158"/>
              </p:ext>
            </p:extLst>
          </p:nvPr>
        </p:nvGraphicFramePr>
        <p:xfrm>
          <a:off x="450926" y="1835756"/>
          <a:ext cx="8308618" cy="4545572"/>
        </p:xfrm>
        <a:graphic>
          <a:graphicData uri="http://schemas.openxmlformats.org/drawingml/2006/table">
            <a:tbl>
              <a:tblPr firstRow="1" bandRow="1">
                <a:tableStyleId>{5C22544A-7EE6-4342-B048-85BDC9FD1C3A}</a:tableStyleId>
              </a:tblPr>
              <a:tblGrid>
                <a:gridCol w="332346">
                  <a:extLst>
                    <a:ext uri="{9D8B030D-6E8A-4147-A177-3AD203B41FA5}">
                      <a16:colId xmlns="" xmlns:a16="http://schemas.microsoft.com/office/drawing/2014/main" val="20000"/>
                    </a:ext>
                  </a:extLst>
                </a:gridCol>
                <a:gridCol w="4076760">
                  <a:extLst>
                    <a:ext uri="{9D8B030D-6E8A-4147-A177-3AD203B41FA5}">
                      <a16:colId xmlns="" xmlns:a16="http://schemas.microsoft.com/office/drawing/2014/main" val="20001"/>
                    </a:ext>
                  </a:extLst>
                </a:gridCol>
                <a:gridCol w="3899512">
                  <a:extLst>
                    <a:ext uri="{9D8B030D-6E8A-4147-A177-3AD203B41FA5}">
                      <a16:colId xmlns="" xmlns:a16="http://schemas.microsoft.com/office/drawing/2014/main" val="20002"/>
                    </a:ext>
                  </a:extLst>
                </a:gridCol>
              </a:tblGrid>
              <a:tr h="253218">
                <a:tc>
                  <a:txBody>
                    <a:bodyPr/>
                    <a:lstStyle/>
                    <a:p>
                      <a:pPr algn="ctr"/>
                      <a:endParaRPr kumimoji="1" lang="ja-JP" altLang="en-US" sz="11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概念図</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100" b="0" dirty="0">
                          <a:solidFill>
                            <a:sysClr val="windowText" lastClr="000000"/>
                          </a:solidFill>
                        </a:rPr>
                        <a:t>評価結果</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2060106">
                <a:tc>
                  <a:txBody>
                    <a:bodyPr/>
                    <a:lstStyle/>
                    <a:p>
                      <a:pPr algn="ctr"/>
                      <a:r>
                        <a:rPr kumimoji="1" lang="ja-JP" altLang="en-US" sz="1100" b="0" dirty="0">
                          <a:solidFill>
                            <a:sysClr val="windowText" lastClr="000000"/>
                          </a:solidFill>
                        </a:rPr>
                        <a:t>更新</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232248">
                <a:tc>
                  <a:txBody>
                    <a:bodyPr/>
                    <a:lstStyle/>
                    <a:p>
                      <a:pPr algn="ctr"/>
                      <a:r>
                        <a:rPr kumimoji="1" lang="ja-JP" altLang="en-US" sz="1100" b="0" dirty="0">
                          <a:solidFill>
                            <a:sysClr val="windowText" lastClr="000000"/>
                          </a:solidFill>
                        </a:rPr>
                        <a:t>維持管理</a:t>
                      </a:r>
                    </a:p>
                  </a:txBody>
                  <a:tcPr marL="84406" marR="84406" marT="42203" marB="42203" vert="eaVert">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500" b="0" dirty="0">
                        <a:solidFill>
                          <a:sysClr val="windowText" lastClr="000000"/>
                        </a:solidFill>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600" b="0" dirty="0">
                        <a:solidFill>
                          <a:sysClr val="windowText" lastClr="00000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pic>
        <p:nvPicPr>
          <p:cNvPr id="7" name="図 6"/>
          <p:cNvPicPr>
            <a:picLocks noChangeAspect="1"/>
          </p:cNvPicPr>
          <p:nvPr/>
        </p:nvPicPr>
        <p:blipFill rotWithShape="1">
          <a:blip r:embed="rId3"/>
          <a:srcRect l="5373" t="12250" r="13043" b="2507"/>
          <a:stretch/>
        </p:blipFill>
        <p:spPr>
          <a:xfrm>
            <a:off x="827584" y="4279993"/>
            <a:ext cx="3344144" cy="2000770"/>
          </a:xfrm>
          <a:prstGeom prst="rect">
            <a:avLst/>
          </a:prstGeom>
        </p:spPr>
      </p:pic>
      <p:pic>
        <p:nvPicPr>
          <p:cNvPr id="8" name="図 7"/>
          <p:cNvPicPr>
            <a:picLocks noChangeAspect="1"/>
          </p:cNvPicPr>
          <p:nvPr/>
        </p:nvPicPr>
        <p:blipFill rotWithShape="1">
          <a:blip r:embed="rId4"/>
          <a:srcRect l="1743" t="12978" r="47825" b="6023"/>
          <a:stretch/>
        </p:blipFill>
        <p:spPr>
          <a:xfrm>
            <a:off x="5134443" y="2219947"/>
            <a:ext cx="2624102" cy="1674990"/>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67</a:t>
            </a:fld>
            <a:endParaRPr kumimoji="1" lang="ja-JP" altLang="en-US"/>
          </a:p>
        </p:txBody>
      </p:sp>
      <p:sp>
        <p:nvSpPr>
          <p:cNvPr id="16" name="正方形/長方形 15"/>
          <p:cNvSpPr/>
          <p:nvPr/>
        </p:nvSpPr>
        <p:spPr>
          <a:xfrm>
            <a:off x="5943061" y="2132856"/>
            <a:ext cx="1661723" cy="170496"/>
          </a:xfrm>
          <a:prstGeom prst="rect">
            <a:avLst/>
          </a:prstGeom>
          <a:solidFill>
            <a:schemeClr val="bg1"/>
          </a:solidFill>
        </p:spPr>
        <p:txBody>
          <a:bodyPr wrap="square" lIns="0" tIns="0" rIns="0" bIns="0">
            <a:spAutoFit/>
          </a:bodyPr>
          <a:lstStyle/>
          <a:p>
            <a:pPr algn="ctr"/>
            <a:r>
              <a:rPr lang="ja-JP" altLang="en-US" sz="1108" dirty="0"/>
              <a:t>古川橋</a:t>
            </a:r>
            <a:r>
              <a:rPr lang="en-US" altLang="ja-JP" sz="1108" dirty="0"/>
              <a:t>(</a:t>
            </a:r>
            <a:r>
              <a:rPr lang="ja-JP" altLang="en-US" sz="1108" dirty="0"/>
              <a:t>モデルケース</a:t>
            </a:r>
            <a:r>
              <a:rPr lang="en-US" altLang="ja-JP" sz="1108" dirty="0"/>
              <a:t>)LCC</a:t>
            </a:r>
            <a:endParaRPr lang="ja-JP" altLang="en-US" sz="1108" dirty="0"/>
          </a:p>
        </p:txBody>
      </p:sp>
      <p:sp>
        <p:nvSpPr>
          <p:cNvPr id="17" name="正方形/長方形 16"/>
          <p:cNvSpPr/>
          <p:nvPr/>
        </p:nvSpPr>
        <p:spPr>
          <a:xfrm>
            <a:off x="4910260" y="2089530"/>
            <a:ext cx="974103" cy="198837"/>
          </a:xfrm>
          <a:prstGeom prst="rect">
            <a:avLst/>
          </a:prstGeom>
          <a:noFill/>
        </p:spPr>
        <p:txBody>
          <a:bodyPr wrap="square" lIns="0" tIns="0" rIns="0" bIns="0">
            <a:spAutoFit/>
          </a:bodyPr>
          <a:lstStyle/>
          <a:p>
            <a:r>
              <a:rPr lang="en-US" altLang="ja-JP" sz="1292" dirty="0"/>
              <a:t>【LCC</a:t>
            </a:r>
            <a:r>
              <a:rPr lang="ja-JP" altLang="en-US" sz="1292" dirty="0"/>
              <a:t>比較</a:t>
            </a:r>
            <a:r>
              <a:rPr lang="en-US" altLang="ja-JP" sz="1292" dirty="0"/>
              <a:t>】</a:t>
            </a:r>
            <a:endParaRPr lang="ja-JP" altLang="en-US" sz="1292" dirty="0"/>
          </a:p>
        </p:txBody>
      </p:sp>
      <p:sp>
        <p:nvSpPr>
          <p:cNvPr id="2" name="正方形/長方形 1"/>
          <p:cNvSpPr/>
          <p:nvPr/>
        </p:nvSpPr>
        <p:spPr>
          <a:xfrm>
            <a:off x="4860033" y="5631802"/>
            <a:ext cx="3899511" cy="910762"/>
          </a:xfrm>
          <a:prstGeom prst="rect">
            <a:avLst/>
          </a:prstGeom>
        </p:spPr>
        <p:txBody>
          <a:bodyPr wrap="square">
            <a:spAutoFit/>
          </a:bodyPr>
          <a:lstStyle/>
          <a:p>
            <a:pPr algn="just"/>
            <a:r>
              <a:rPr lang="ja-JP" altLang="en-US" sz="831" b="1" kern="100" dirty="0">
                <a:latin typeface="+mn-ea"/>
                <a:cs typeface="Times New Roman" panose="02020603050405020304" pitchFamily="18" charset="0"/>
              </a:rPr>
              <a:t>講評</a:t>
            </a:r>
            <a:endParaRPr lang="en-US" altLang="ja-JP" sz="748" b="1"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山間部</a:t>
            </a:r>
            <a:r>
              <a:rPr lang="ja-JP" altLang="ja-JP" sz="748" kern="100" dirty="0">
                <a:latin typeface="+mn-ea"/>
                <a:cs typeface="Times New Roman" panose="02020603050405020304" pitchFamily="18" charset="0"/>
              </a:rPr>
              <a:t>渡河橋 単純ＲＣＴ桁橋</a:t>
            </a:r>
          </a:p>
          <a:p>
            <a:pPr algn="just"/>
            <a:r>
              <a:rPr lang="ja-JP" altLang="en-US" sz="748" kern="100" dirty="0">
                <a:latin typeface="+mn-ea"/>
                <a:cs typeface="Times New Roman" panose="02020603050405020304" pitchFamily="18" charset="0"/>
              </a:rPr>
              <a:t>・</a:t>
            </a:r>
            <a:r>
              <a:rPr lang="en-US" altLang="ja-JP"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架替案は橋台を再利用（上部工のみ更新）する案を検討に加える。</a:t>
            </a:r>
            <a:endParaRPr lang="en-US" altLang="ja-JP" sz="748" kern="100" dirty="0">
              <a:latin typeface="+mn-ea"/>
              <a:cs typeface="Times New Roman" panose="02020603050405020304" pitchFamily="18" charset="0"/>
            </a:endParaRPr>
          </a:p>
          <a:p>
            <a:pPr algn="just"/>
            <a:r>
              <a:rPr lang="ja-JP" altLang="en-US" sz="748" kern="100" dirty="0">
                <a:latin typeface="+mn-ea"/>
                <a:cs typeface="Times New Roman" panose="02020603050405020304" pitchFamily="18" charset="0"/>
              </a:rPr>
              <a:t>　</a:t>
            </a:r>
            <a:r>
              <a:rPr lang="ja-JP" altLang="ja-JP" sz="748" kern="100" dirty="0">
                <a:latin typeface="+mn-ea"/>
                <a:cs typeface="Times New Roman" panose="02020603050405020304" pitchFamily="18" charset="0"/>
              </a:rPr>
              <a:t>橋長</a:t>
            </a:r>
            <a:r>
              <a:rPr lang="en-US" altLang="ja-JP" sz="748" kern="100" dirty="0">
                <a:latin typeface="+mn-ea"/>
                <a:cs typeface="Times New Roman" panose="02020603050405020304" pitchFamily="18" charset="0"/>
              </a:rPr>
              <a:t>15</a:t>
            </a:r>
            <a:r>
              <a:rPr lang="ja-JP" altLang="ja-JP" sz="748" kern="100" dirty="0" err="1">
                <a:latin typeface="+mn-ea"/>
                <a:cs typeface="Times New Roman" panose="02020603050405020304" pitchFamily="18" charset="0"/>
              </a:rPr>
              <a:t>ｍ</a:t>
            </a:r>
            <a:r>
              <a:rPr lang="ja-JP" altLang="ja-JP" sz="748" kern="100" dirty="0">
                <a:latin typeface="+mn-ea"/>
                <a:cs typeface="Times New Roman" panose="02020603050405020304" pitchFamily="18" charset="0"/>
              </a:rPr>
              <a:t>程度の単純橋の場合、現時点架替案（上部工のみ更新）のＬＣＣが</a:t>
            </a:r>
            <a:r>
              <a:rPr lang="ja-JP" altLang="ja-JP" sz="748" kern="100" dirty="0" smtClean="0">
                <a:latin typeface="+mn-ea"/>
                <a:cs typeface="Times New Roman" panose="02020603050405020304" pitchFamily="18" charset="0"/>
              </a:rPr>
              <a:t>最も安価</a:t>
            </a:r>
            <a:r>
              <a:rPr lang="ja-JP" altLang="ja-JP" sz="748" kern="100" dirty="0">
                <a:latin typeface="+mn-ea"/>
                <a:cs typeface="Times New Roman" panose="02020603050405020304" pitchFamily="18" charset="0"/>
              </a:rPr>
              <a:t>となる。</a:t>
            </a:r>
          </a:p>
          <a:p>
            <a:pPr algn="just"/>
            <a:r>
              <a:rPr lang="ja-JP" altLang="en-US" sz="748" kern="100" dirty="0">
                <a:latin typeface="+mn-ea"/>
                <a:cs typeface="Times New Roman" panose="02020603050405020304" pitchFamily="18" charset="0"/>
              </a:rPr>
              <a:t>・ 現時点</a:t>
            </a:r>
            <a:r>
              <a:rPr lang="ja-JP" altLang="ja-JP" sz="748" dirty="0">
                <a:latin typeface="+mn-ea"/>
                <a:cs typeface="Times New Roman" panose="02020603050405020304" pitchFamily="18" charset="0"/>
              </a:rPr>
              <a:t>架替案</a:t>
            </a:r>
            <a:r>
              <a:rPr lang="ja-JP" altLang="en-US" sz="748" dirty="0">
                <a:latin typeface="+mn-ea"/>
                <a:cs typeface="Times New Roman" panose="02020603050405020304" pitchFamily="18" charset="0"/>
              </a:rPr>
              <a:t>（上部工のみ更新）</a:t>
            </a:r>
            <a:r>
              <a:rPr lang="ja-JP" altLang="ja-JP" sz="748" dirty="0">
                <a:latin typeface="+mn-ea"/>
                <a:cs typeface="Times New Roman" panose="02020603050405020304" pitchFamily="18" charset="0"/>
              </a:rPr>
              <a:t>は</a:t>
            </a:r>
            <a:r>
              <a:rPr lang="ja-JP" altLang="en-US" sz="748" dirty="0">
                <a:latin typeface="+mn-ea"/>
                <a:cs typeface="Times New Roman" panose="02020603050405020304" pitchFamily="18" charset="0"/>
              </a:rPr>
              <a:t>①経済性、②構造物としての評価</a:t>
            </a:r>
            <a:r>
              <a:rPr lang="ja-JP" altLang="ja-JP" sz="748" dirty="0">
                <a:latin typeface="+mn-ea"/>
                <a:cs typeface="Times New Roman" panose="02020603050405020304" pitchFamily="18" charset="0"/>
              </a:rPr>
              <a:t>に優れ</a:t>
            </a:r>
            <a:r>
              <a:rPr lang="ja-JP" altLang="en-US" sz="748" dirty="0">
                <a:latin typeface="+mn-ea"/>
                <a:cs typeface="Times New Roman" panose="02020603050405020304" pitchFamily="18" charset="0"/>
              </a:rPr>
              <a:t>、</a:t>
            </a:r>
            <a:endParaRPr lang="en-US" altLang="ja-JP" sz="748" dirty="0">
              <a:latin typeface="+mn-ea"/>
              <a:cs typeface="Times New Roman" panose="02020603050405020304" pitchFamily="18" charset="0"/>
            </a:endParaRPr>
          </a:p>
          <a:p>
            <a:pPr algn="just"/>
            <a:r>
              <a:rPr lang="ja-JP" altLang="en-US" sz="748" dirty="0">
                <a:latin typeface="+mn-ea"/>
                <a:cs typeface="Times New Roman" panose="02020603050405020304" pitchFamily="18" charset="0"/>
              </a:rPr>
              <a:t>　 総合配点が最も高い</a:t>
            </a:r>
            <a:r>
              <a:rPr lang="ja-JP" altLang="ja-JP" sz="748" dirty="0">
                <a:latin typeface="+mn-ea"/>
                <a:cs typeface="Times New Roman" panose="02020603050405020304" pitchFamily="18" charset="0"/>
              </a:rPr>
              <a:t>。</a:t>
            </a:r>
            <a:endParaRPr lang="ja-JP" altLang="en-US" sz="748" kern="100" dirty="0">
              <a:latin typeface="+mn-ea"/>
              <a:cs typeface="Times New Roman" panose="02020603050405020304" pitchFamily="18" charset="0"/>
            </a:endParaRPr>
          </a:p>
          <a:p>
            <a:pPr algn="just"/>
            <a:endParaRPr lang="ja-JP" altLang="en-US" sz="748" kern="100" dirty="0">
              <a:latin typeface="+mn-ea"/>
              <a:cs typeface="Times New Roman" panose="02020603050405020304" pitchFamily="18" charset="0"/>
            </a:endParaRPr>
          </a:p>
        </p:txBody>
      </p:sp>
      <p:pic>
        <p:nvPicPr>
          <p:cNvPr id="22" name="図 21"/>
          <p:cNvPicPr>
            <a:picLocks noChangeAspect="1"/>
          </p:cNvPicPr>
          <p:nvPr/>
        </p:nvPicPr>
        <p:blipFill rotWithShape="1">
          <a:blip r:embed="rId5"/>
          <a:srcRect l="5622" t="3977" r="3174" b="7388"/>
          <a:stretch/>
        </p:blipFill>
        <p:spPr>
          <a:xfrm>
            <a:off x="827585" y="2216921"/>
            <a:ext cx="3322407" cy="1739242"/>
          </a:xfrm>
          <a:prstGeom prst="rect">
            <a:avLst/>
          </a:prstGeom>
        </p:spPr>
      </p:pic>
      <p:sp>
        <p:nvSpPr>
          <p:cNvPr id="15" name="正方形/長方形 14"/>
          <p:cNvSpPr/>
          <p:nvPr/>
        </p:nvSpPr>
        <p:spPr>
          <a:xfrm>
            <a:off x="3059832" y="2118204"/>
            <a:ext cx="1791730" cy="660437"/>
          </a:xfrm>
          <a:prstGeom prst="rect">
            <a:avLst/>
          </a:prstGeom>
        </p:spPr>
        <p:txBody>
          <a:bodyPr wrap="square">
            <a:spAutoFit/>
          </a:bodyPr>
          <a:lstStyle/>
          <a:p>
            <a:pPr algn="just"/>
            <a:r>
              <a:rPr lang="ja-JP" altLang="en-US" sz="923" dirty="0"/>
              <a:t>上部工：単径間</a:t>
            </a:r>
            <a:r>
              <a:rPr lang="en-US" altLang="ja-JP" sz="923" dirty="0"/>
              <a:t>PC</a:t>
            </a:r>
            <a:r>
              <a:rPr lang="ja-JP" altLang="en-US" sz="923" dirty="0"/>
              <a:t>プレテンション</a:t>
            </a:r>
            <a:endParaRPr lang="en-US" altLang="ja-JP" sz="923" dirty="0"/>
          </a:p>
          <a:p>
            <a:pPr algn="just"/>
            <a:r>
              <a:rPr lang="ja-JP" altLang="en-US" sz="923" dirty="0"/>
              <a:t>　　　　　 中空床版桁</a:t>
            </a:r>
            <a:endParaRPr lang="en-US" altLang="ja-JP" sz="923" dirty="0"/>
          </a:p>
          <a:p>
            <a:pPr algn="just"/>
            <a:r>
              <a:rPr lang="ja-JP" altLang="en-US" sz="923" dirty="0"/>
              <a:t>下部工：逆</a:t>
            </a:r>
            <a:r>
              <a:rPr lang="en-US" altLang="ja-JP" sz="923" dirty="0"/>
              <a:t>T</a:t>
            </a:r>
            <a:r>
              <a:rPr lang="ja-JP" altLang="en-US" sz="923" dirty="0"/>
              <a:t>式橋台</a:t>
            </a:r>
            <a:endParaRPr lang="en-US" altLang="ja-JP" sz="923" dirty="0"/>
          </a:p>
          <a:p>
            <a:pPr algn="just"/>
            <a:r>
              <a:rPr lang="ja-JP" altLang="en-US" sz="923" dirty="0"/>
              <a:t>基礎工：場所打ち杭基礎</a:t>
            </a:r>
            <a:endParaRPr lang="ja-JP" altLang="ja-JP" sz="923" dirty="0"/>
          </a:p>
        </p:txBody>
      </p:sp>
      <p:sp>
        <p:nvSpPr>
          <p:cNvPr id="23" name="正方形/長方形 22"/>
          <p:cNvSpPr/>
          <p:nvPr/>
        </p:nvSpPr>
        <p:spPr>
          <a:xfrm>
            <a:off x="4910260" y="3789040"/>
            <a:ext cx="1572323" cy="198837"/>
          </a:xfrm>
          <a:prstGeom prst="rect">
            <a:avLst/>
          </a:prstGeom>
          <a:noFill/>
        </p:spPr>
        <p:txBody>
          <a:bodyPr wrap="square" lIns="0" tIns="0" rIns="0" bIns="0">
            <a:spAutoFit/>
          </a:bodyPr>
          <a:lstStyle/>
          <a:p>
            <a:r>
              <a:rPr lang="en-US" altLang="ja-JP" sz="1292" dirty="0"/>
              <a:t>【</a:t>
            </a:r>
            <a:r>
              <a:rPr lang="ja-JP" altLang="en-US" sz="1292" dirty="0"/>
              <a:t>総合評価</a:t>
            </a:r>
            <a:r>
              <a:rPr lang="en-US" altLang="ja-JP" sz="1292" dirty="0" smtClean="0"/>
              <a:t>】</a:t>
            </a:r>
            <a:endParaRPr lang="ja-JP" altLang="en-US" sz="1292" dirty="0"/>
          </a:p>
        </p:txBody>
      </p:sp>
      <p:grpSp>
        <p:nvGrpSpPr>
          <p:cNvPr id="26" name="グループ化 25"/>
          <p:cNvGrpSpPr/>
          <p:nvPr/>
        </p:nvGrpSpPr>
        <p:grpSpPr>
          <a:xfrm>
            <a:off x="6989685" y="3125838"/>
            <a:ext cx="1720537" cy="415385"/>
            <a:chOff x="8921068" y="2481522"/>
            <a:chExt cx="1863915" cy="450000"/>
          </a:xfrm>
        </p:grpSpPr>
        <p:sp>
          <p:nvSpPr>
            <p:cNvPr id="27" name="正方形/長方形 26"/>
            <p:cNvSpPr/>
            <p:nvPr/>
          </p:nvSpPr>
          <p:spPr>
            <a:xfrm>
              <a:off x="8921068" y="2481522"/>
              <a:ext cx="1863914" cy="45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8" name="正方形/長方形 27"/>
            <p:cNvSpPr/>
            <p:nvPr/>
          </p:nvSpPr>
          <p:spPr>
            <a:xfrm>
              <a:off x="9152917" y="2488053"/>
              <a:ext cx="984659" cy="92387"/>
            </a:xfrm>
            <a:prstGeom prst="rect">
              <a:avLst/>
            </a:prstGeom>
            <a:noFill/>
          </p:spPr>
          <p:txBody>
            <a:bodyPr wrap="square" lIns="0" tIns="0" rIns="0" bIns="0">
              <a:spAutoFit/>
            </a:bodyPr>
            <a:lstStyle/>
            <a:p>
              <a:r>
                <a:rPr lang="ja-JP" altLang="en-US" sz="554" dirty="0">
                  <a:latin typeface="HGPｺﾞｼｯｸM" panose="020B0600000000000000" pitchFamily="50" charset="-128"/>
                  <a:ea typeface="HGPｺﾞｼｯｸM" panose="020B0600000000000000" pitchFamily="50" charset="-128"/>
                </a:rPr>
                <a:t>現時点更新案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上下部更新</a:t>
              </a:r>
              <a:r>
                <a:rPr lang="en-US" altLang="ja-JP" sz="554" dirty="0">
                  <a:latin typeface="HGPｺﾞｼｯｸM" panose="020B0600000000000000" pitchFamily="50" charset="-128"/>
                  <a:ea typeface="HGPｺﾞｼｯｸM" panose="020B0600000000000000" pitchFamily="50" charset="-128"/>
                </a:rPr>
                <a:t>】</a:t>
              </a:r>
              <a:endParaRPr lang="ja-JP" altLang="en-US" sz="554" dirty="0">
                <a:latin typeface="HGPｺﾞｼｯｸM" panose="020B0600000000000000" pitchFamily="50" charset="-128"/>
                <a:ea typeface="HGPｺﾞｼｯｸM" panose="020B0600000000000000" pitchFamily="50" charset="-128"/>
              </a:endParaRPr>
            </a:p>
          </p:txBody>
        </p:sp>
        <p:sp>
          <p:nvSpPr>
            <p:cNvPr id="29" name="正方形/長方形 28"/>
            <p:cNvSpPr/>
            <p:nvPr/>
          </p:nvSpPr>
          <p:spPr>
            <a:xfrm>
              <a:off x="9152917" y="2578951"/>
              <a:ext cx="1200683" cy="92387"/>
            </a:xfrm>
            <a:prstGeom prst="rect">
              <a:avLst/>
            </a:prstGeom>
            <a:noFill/>
          </p:spPr>
          <p:txBody>
            <a:bodyPr wrap="square" lIns="0" tIns="0" rIns="0" bIns="0">
              <a:spAutoFit/>
            </a:bodyPr>
            <a:lstStyle/>
            <a:p>
              <a:r>
                <a:rPr lang="ja-JP" altLang="en-US" sz="554" dirty="0">
                  <a:latin typeface="HGPｺﾞｼｯｸM" panose="020B0600000000000000" pitchFamily="50" charset="-128"/>
                  <a:ea typeface="HGPｺﾞｼｯｸM" panose="020B0600000000000000" pitchFamily="50" charset="-128"/>
                </a:rPr>
                <a:t>現時点更新案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上部更新・下部維持</a:t>
              </a:r>
              <a:r>
                <a:rPr lang="en-US" altLang="ja-JP" sz="554" dirty="0">
                  <a:latin typeface="HGPｺﾞｼｯｸM" panose="020B0600000000000000" pitchFamily="50" charset="-128"/>
                  <a:ea typeface="HGPｺﾞｼｯｸM" panose="020B0600000000000000" pitchFamily="50" charset="-128"/>
                </a:rPr>
                <a:t>】</a:t>
              </a:r>
              <a:endParaRPr lang="ja-JP" altLang="en-US" sz="554" dirty="0">
                <a:latin typeface="HGPｺﾞｼｯｸM" panose="020B0600000000000000" pitchFamily="50" charset="-128"/>
                <a:ea typeface="HGPｺﾞｼｯｸM" panose="020B0600000000000000" pitchFamily="50" charset="-128"/>
              </a:endParaRPr>
            </a:p>
          </p:txBody>
        </p:sp>
        <p:sp>
          <p:nvSpPr>
            <p:cNvPr id="30" name="正方形/長方形 29"/>
            <p:cNvSpPr/>
            <p:nvPr/>
          </p:nvSpPr>
          <p:spPr>
            <a:xfrm>
              <a:off x="9152917" y="2666125"/>
              <a:ext cx="1488715" cy="92387"/>
            </a:xfrm>
            <a:prstGeom prst="rect">
              <a:avLst/>
            </a:prstGeom>
            <a:noFill/>
          </p:spPr>
          <p:txBody>
            <a:bodyPr wrap="square" lIns="0" tIns="0" rIns="0" bIns="0">
              <a:spAutoFit/>
            </a:bodyPr>
            <a:lstStyle/>
            <a:p>
              <a:r>
                <a:rPr lang="en-US" altLang="ja-JP" sz="554" dirty="0">
                  <a:latin typeface="HGPｺﾞｼｯｸM" panose="020B0600000000000000" pitchFamily="50" charset="-128"/>
                  <a:ea typeface="HGPｺﾞｼｯｸM" panose="020B0600000000000000" pitchFamily="50" charset="-128"/>
                </a:rPr>
                <a:t>78</a:t>
              </a:r>
              <a:r>
                <a:rPr lang="ja-JP" altLang="en-US" sz="554" dirty="0">
                  <a:latin typeface="HGPｺﾞｼｯｸM" panose="020B0600000000000000" pitchFamily="50" charset="-128"/>
                  <a:ea typeface="HGPｺﾞｼｯｸM" panose="020B0600000000000000" pitchFamily="50" charset="-128"/>
                </a:rPr>
                <a:t>年後更新案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上下部更新</a:t>
              </a:r>
              <a:r>
                <a:rPr lang="en-US" altLang="ja-JP" sz="554" dirty="0">
                  <a:latin typeface="HGPｺﾞｼｯｸM" panose="020B0600000000000000" pitchFamily="50" charset="-128"/>
                  <a:ea typeface="HGPｺﾞｼｯｸM" panose="020B0600000000000000" pitchFamily="50" charset="-128"/>
                </a:rPr>
                <a:t>】</a:t>
              </a:r>
              <a:r>
                <a:rPr lang="en-US" altLang="ja-JP" sz="462" dirty="0">
                  <a:latin typeface="HGPｺﾞｼｯｸM" panose="020B0600000000000000" pitchFamily="50" charset="-128"/>
                  <a:ea typeface="HGPｺﾞｼｯｸM" panose="020B0600000000000000" pitchFamily="50" charset="-128"/>
                </a:rPr>
                <a:t>120</a:t>
              </a:r>
              <a:r>
                <a:rPr lang="ja-JP" altLang="en-US" sz="462" dirty="0">
                  <a:latin typeface="HGPｺﾞｼｯｸM" panose="020B0600000000000000" pitchFamily="50" charset="-128"/>
                  <a:ea typeface="HGPｺﾞｼｯｸM" panose="020B0600000000000000" pitchFamily="50" charset="-128"/>
                </a:rPr>
                <a:t>年寿命設定</a:t>
              </a:r>
            </a:p>
          </p:txBody>
        </p:sp>
        <p:sp>
          <p:nvSpPr>
            <p:cNvPr id="31" name="正方形/長方形 30"/>
            <p:cNvSpPr/>
            <p:nvPr/>
          </p:nvSpPr>
          <p:spPr>
            <a:xfrm>
              <a:off x="9152917" y="2753372"/>
              <a:ext cx="1632066" cy="92387"/>
            </a:xfrm>
            <a:prstGeom prst="rect">
              <a:avLst/>
            </a:prstGeom>
            <a:noFill/>
          </p:spPr>
          <p:txBody>
            <a:bodyPr wrap="square" lIns="0" tIns="0" rIns="0" bIns="0">
              <a:spAutoFit/>
            </a:bodyPr>
            <a:lstStyle/>
            <a:p>
              <a:r>
                <a:rPr lang="en-US" altLang="ja-JP" sz="554" dirty="0">
                  <a:latin typeface="HGPｺﾞｼｯｸM" panose="020B0600000000000000" pitchFamily="50" charset="-128"/>
                  <a:ea typeface="HGPｺﾞｼｯｸM" panose="020B0600000000000000" pitchFamily="50" charset="-128"/>
                </a:rPr>
                <a:t>78</a:t>
              </a:r>
              <a:r>
                <a:rPr lang="ja-JP" altLang="en-US" sz="554" dirty="0">
                  <a:latin typeface="HGPｺﾞｼｯｸM" panose="020B0600000000000000" pitchFamily="50" charset="-128"/>
                  <a:ea typeface="HGPｺﾞｼｯｸM" panose="020B0600000000000000" pitchFamily="50" charset="-128"/>
                </a:rPr>
                <a:t>年後更新案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上部更新・下部維持</a:t>
              </a:r>
              <a:r>
                <a:rPr lang="en-US" altLang="ja-JP" sz="554" dirty="0">
                  <a:latin typeface="HGPｺﾞｼｯｸM" panose="020B0600000000000000" pitchFamily="50" charset="-128"/>
                  <a:ea typeface="HGPｺﾞｼｯｸM" panose="020B0600000000000000" pitchFamily="50" charset="-128"/>
                </a:rPr>
                <a:t>】</a:t>
              </a:r>
              <a:r>
                <a:rPr lang="en-US" altLang="ja-JP" sz="462" dirty="0">
                  <a:latin typeface="HGPｺﾞｼｯｸM" panose="020B0600000000000000" pitchFamily="50" charset="-128"/>
                  <a:ea typeface="HGPｺﾞｼｯｸM" panose="020B0600000000000000" pitchFamily="50" charset="-128"/>
                </a:rPr>
                <a:t>120</a:t>
              </a:r>
              <a:r>
                <a:rPr lang="ja-JP" altLang="en-US" sz="462" dirty="0">
                  <a:latin typeface="HGPｺﾞｼｯｸM" panose="020B0600000000000000" pitchFamily="50" charset="-128"/>
                  <a:ea typeface="HGPｺﾞｼｯｸM" panose="020B0600000000000000" pitchFamily="50" charset="-128"/>
                </a:rPr>
                <a:t>年寿命設定</a:t>
              </a:r>
            </a:p>
          </p:txBody>
        </p:sp>
        <p:sp>
          <p:nvSpPr>
            <p:cNvPr id="32" name="正方形/長方形 31"/>
            <p:cNvSpPr/>
            <p:nvPr/>
          </p:nvSpPr>
          <p:spPr>
            <a:xfrm>
              <a:off x="9152916" y="2828940"/>
              <a:ext cx="984659" cy="92387"/>
            </a:xfrm>
            <a:prstGeom prst="rect">
              <a:avLst/>
            </a:prstGeom>
            <a:noFill/>
          </p:spPr>
          <p:txBody>
            <a:bodyPr wrap="square" lIns="0" tIns="0" rIns="0" bIns="0">
              <a:spAutoFit/>
            </a:bodyPr>
            <a:lstStyle/>
            <a:p>
              <a:r>
                <a:rPr lang="ja-JP" altLang="en-US" sz="554" dirty="0">
                  <a:latin typeface="HGPｺﾞｼｯｸM" panose="020B0600000000000000" pitchFamily="50" charset="-128"/>
                  <a:ea typeface="HGPｺﾞｼｯｸM" panose="020B0600000000000000" pitchFamily="50" charset="-128"/>
                </a:rPr>
                <a:t>維持管理案</a:t>
              </a:r>
              <a:r>
                <a:rPr lang="en-US" altLang="ja-JP" sz="554" dirty="0">
                  <a:latin typeface="HGPｺﾞｼｯｸM" panose="020B0600000000000000" pitchFamily="50" charset="-128"/>
                  <a:ea typeface="HGPｺﾞｼｯｸM" panose="020B0600000000000000" pitchFamily="50" charset="-128"/>
                </a:rPr>
                <a:t>【</a:t>
              </a:r>
              <a:r>
                <a:rPr lang="ja-JP" altLang="en-US" sz="554" dirty="0">
                  <a:latin typeface="HGPｺﾞｼｯｸM" panose="020B0600000000000000" pitchFamily="50" charset="-128"/>
                  <a:ea typeface="HGPｺﾞｼｯｸM" panose="020B0600000000000000" pitchFamily="50" charset="-128"/>
                </a:rPr>
                <a:t>永久橋</a:t>
              </a:r>
              <a:r>
                <a:rPr lang="en-US" altLang="ja-JP" sz="554" dirty="0">
                  <a:latin typeface="HGPｺﾞｼｯｸM" panose="020B0600000000000000" pitchFamily="50" charset="-128"/>
                  <a:ea typeface="HGPｺﾞｼｯｸM" panose="020B0600000000000000" pitchFamily="50" charset="-128"/>
                </a:rPr>
                <a:t>】</a:t>
              </a:r>
              <a:endParaRPr lang="ja-JP" altLang="en-US" sz="554" dirty="0">
                <a:latin typeface="HGPｺﾞｼｯｸM" panose="020B0600000000000000" pitchFamily="50" charset="-128"/>
                <a:ea typeface="HGPｺﾞｼｯｸM" panose="020B0600000000000000" pitchFamily="50" charset="-128"/>
              </a:endParaRPr>
            </a:p>
          </p:txBody>
        </p:sp>
        <p:cxnSp>
          <p:nvCxnSpPr>
            <p:cNvPr id="33" name="直線コネクタ 32"/>
            <p:cNvCxnSpPr/>
            <p:nvPr/>
          </p:nvCxnSpPr>
          <p:spPr>
            <a:xfrm>
              <a:off x="8964992" y="2534219"/>
              <a:ext cx="144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8964992" y="2634054"/>
              <a:ext cx="144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8964992" y="2712291"/>
              <a:ext cx="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8964992" y="2798351"/>
              <a:ext cx="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8964992" y="2880806"/>
              <a:ext cx="1440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38" name="正方形/長方形 37"/>
          <p:cNvSpPr/>
          <p:nvPr/>
        </p:nvSpPr>
        <p:spPr>
          <a:xfrm>
            <a:off x="993086" y="1500236"/>
            <a:ext cx="6139822" cy="376385"/>
          </a:xfrm>
          <a:prstGeom prst="rect">
            <a:avLst/>
          </a:prstGeom>
        </p:spPr>
        <p:txBody>
          <a:bodyPr wrap="none">
            <a:spAutoFit/>
          </a:bodyPr>
          <a:lstStyle/>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3-6)  </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古川橋  </a:t>
            </a: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モデルケース：拡幅橋が無い仮定の場合</a:t>
            </a: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40"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en-US" altLang="ja-JP" sz="2585" dirty="0">
              <a:latin typeface="HGSｺﾞｼｯｸM" panose="020B0600000000000000" pitchFamily="50" charset="-128"/>
              <a:ea typeface="HGSｺﾞｼｯｸM" panose="020B0600000000000000" pitchFamily="50" charset="-128"/>
            </a:endParaRPr>
          </a:p>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判定結果</a:t>
            </a:r>
            <a:r>
              <a:rPr lang="ja-JP" altLang="en-US" sz="2585" dirty="0">
                <a:latin typeface="HGSｺﾞｼｯｸM" panose="020B0600000000000000" pitchFamily="50" charset="-128"/>
                <a:ea typeface="HGSｺﾞｼｯｸM" panose="020B0600000000000000" pitchFamily="50" charset="-128"/>
              </a:rPr>
              <a:t>　</a:t>
            </a:r>
            <a:r>
              <a:rPr lang="en-US" altLang="ja-JP" sz="2585" dirty="0" smtClean="0">
                <a:latin typeface="HGSｺﾞｼｯｸM" panose="020B0600000000000000" pitchFamily="50" charset="-128"/>
                <a:ea typeface="HGSｺﾞｼｯｸM" panose="020B0600000000000000" pitchFamily="50" charset="-128"/>
              </a:rPr>
              <a:t>(6/6)</a:t>
            </a:r>
            <a:endParaRPr lang="ja-JP" altLang="en-US" sz="2585" dirty="0">
              <a:latin typeface="HGSｺﾞｼｯｸM" panose="020B0600000000000000" pitchFamily="50" charset="-128"/>
              <a:ea typeface="HGSｺﾞｼｯｸM" panose="020B0600000000000000" pitchFamily="50" charset="-128"/>
            </a:endParaRPr>
          </a:p>
        </p:txBody>
      </p:sp>
      <p:sp>
        <p:nvSpPr>
          <p:cNvPr id="41"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39"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76902441"/>
              </p:ext>
            </p:extLst>
          </p:nvPr>
        </p:nvGraphicFramePr>
        <p:xfrm>
          <a:off x="4935851" y="4047831"/>
          <a:ext cx="3744414" cy="1552575"/>
        </p:xfrm>
        <a:graphic>
          <a:graphicData uri="http://schemas.openxmlformats.org/drawingml/2006/table">
            <a:tbl>
              <a:tblPr/>
              <a:tblGrid>
                <a:gridCol w="219318"/>
                <a:gridCol w="716786"/>
                <a:gridCol w="561662"/>
                <a:gridCol w="561662"/>
                <a:gridCol w="561662"/>
                <a:gridCol w="561662"/>
                <a:gridCol w="561662"/>
              </a:tblGrid>
              <a:tr h="180658">
                <a:tc gridSpan="2">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現時点架替</a:t>
                      </a:r>
                      <a:b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en-US" altLang="zh-TW" sz="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zh-TW"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上下部更新</a:t>
                      </a:r>
                      <a:r>
                        <a:rPr lang="en-US" altLang="zh-TW" sz="6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現時点架替</a:t>
                      </a:r>
                      <a:b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上部のみ更新</a:t>
                      </a: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78</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年後架替</a:t>
                      </a:r>
                      <a:b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上下部更新</a:t>
                      </a: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78</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年後架替</a:t>
                      </a:r>
                      <a:b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上部のみ更新</a:t>
                      </a:r>
                      <a:r>
                        <a:rPr lang="en-US" altLang="ja-JP" sz="6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延命化案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3808">
                <a:tc rowSpan="2">
                  <a:txBody>
                    <a:bodyPr/>
                    <a:lstStyle/>
                    <a:p>
                      <a:pPr algn="ctr" fontAlgn="ct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経済性</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800" b="0" i="0" u="none" strike="noStrike" dirty="0">
                          <a:solidFill>
                            <a:srgbClr val="000000"/>
                          </a:solidFill>
                          <a:effectLst/>
                          <a:latin typeface="HGPｺﾞｼｯｸM" panose="020B0600000000000000" pitchFamily="50" charset="-128"/>
                          <a:ea typeface="HGPｺﾞｼｯｸM" panose="020B0600000000000000" pitchFamily="50" charset="-128"/>
                        </a:rPr>
                        <a:t>ＬＣＣ（</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千円）</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2,148,122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1,793,326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1,897,614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1,818,374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1,759,568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197">
                <a:tc vMerge="1">
                  <a:txBody>
                    <a:bodyPr/>
                    <a:lstStyle/>
                    <a:p>
                      <a:endParaRPr kumimoji="1" lang="ja-JP" altLang="en-US"/>
                    </a:p>
                  </a:txBody>
                  <a:tcPr/>
                </a:tc>
                <a:tc>
                  <a:txBody>
                    <a:bodyPr/>
                    <a:lstStyle/>
                    <a:p>
                      <a:pPr algn="l" fontAlgn="ctr"/>
                      <a:r>
                        <a:rPr lang="zh-CN"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経済性</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50】</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93808">
                <a:tc rowSpan="4">
                  <a:txBody>
                    <a:bodyPr/>
                    <a:lstStyle/>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構造物として</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維持</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管理性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3808">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使用性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3808">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減災</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197">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0.35】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93808">
                <a:tc rowSpan="3">
                  <a:txBody>
                    <a:bodyPr/>
                    <a:lstStyle/>
                    <a:p>
                      <a:pPr algn="ctr" fontAlgn="ct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その他</a:t>
                      </a: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事業の</a:t>
                      </a: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難易度</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3808">
                <a:tc vMerge="1">
                  <a:txBody>
                    <a:bodyPr/>
                    <a:lstStyle/>
                    <a:p>
                      <a:endParaRPr kumimoji="1" lang="ja-JP" altLang="en-US"/>
                    </a:p>
                  </a:txBody>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交通</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規制</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197">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計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0.15】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r>
              <a:tr h="110342">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合計点</a:t>
                      </a:r>
                      <a:endPar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74</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FF0000"/>
                          </a:solidFill>
                          <a:effectLst/>
                          <a:latin typeface="HGPｺﾞｼｯｸM" panose="020B0600000000000000" pitchFamily="50" charset="-128"/>
                          <a:ea typeface="HGPｺﾞｼｯｸM" panose="020B0600000000000000" pitchFamily="50" charset="-128"/>
                        </a:rPr>
                        <a:t>84</a:t>
                      </a:r>
                      <a:r>
                        <a:rPr lang="ja-JP" altLang="en-US" sz="900" b="1" i="0" u="none" strike="noStrike" dirty="0">
                          <a:solidFill>
                            <a:srgbClr val="FF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75</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77</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72</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r>
            </a:tbl>
          </a:graphicData>
        </a:graphic>
      </p:graphicFrame>
      <p:sp>
        <p:nvSpPr>
          <p:cNvPr id="45"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42" name="正方形/長方形 41"/>
          <p:cNvSpPr/>
          <p:nvPr/>
        </p:nvSpPr>
        <p:spPr>
          <a:xfrm>
            <a:off x="4928613" y="4279993"/>
            <a:ext cx="157586" cy="92333"/>
          </a:xfrm>
          <a:prstGeom prst="rect">
            <a:avLst/>
          </a:prstGeom>
          <a:noFill/>
        </p:spPr>
        <p:txBody>
          <a:bodyPr wrap="square" lIns="0" tIns="0" rIns="0" bIns="0">
            <a:spAutoFit/>
          </a:bodyPr>
          <a:lstStyle/>
          <a:p>
            <a:r>
              <a:rPr lang="ja-JP" altLang="en-US" sz="600" dirty="0" smtClean="0"/>
              <a:t>①</a:t>
            </a:r>
            <a:endParaRPr lang="ja-JP" altLang="en-US" sz="600" dirty="0"/>
          </a:p>
        </p:txBody>
      </p:sp>
      <p:sp>
        <p:nvSpPr>
          <p:cNvPr id="46" name="正方形/長方形 45"/>
          <p:cNvSpPr/>
          <p:nvPr/>
        </p:nvSpPr>
        <p:spPr>
          <a:xfrm>
            <a:off x="4934513" y="4538435"/>
            <a:ext cx="157586" cy="92333"/>
          </a:xfrm>
          <a:prstGeom prst="rect">
            <a:avLst/>
          </a:prstGeom>
          <a:noFill/>
        </p:spPr>
        <p:txBody>
          <a:bodyPr wrap="square" lIns="0" tIns="0" rIns="0" bIns="0">
            <a:spAutoFit/>
          </a:bodyPr>
          <a:lstStyle/>
          <a:p>
            <a:r>
              <a:rPr lang="ja-JP" altLang="en-US" sz="600" dirty="0"/>
              <a:t>②</a:t>
            </a:r>
          </a:p>
        </p:txBody>
      </p:sp>
      <p:sp>
        <p:nvSpPr>
          <p:cNvPr id="47" name="正方形/長方形 46"/>
          <p:cNvSpPr/>
          <p:nvPr/>
        </p:nvSpPr>
        <p:spPr>
          <a:xfrm>
            <a:off x="4910260" y="5062194"/>
            <a:ext cx="157586" cy="92333"/>
          </a:xfrm>
          <a:prstGeom prst="rect">
            <a:avLst/>
          </a:prstGeom>
          <a:noFill/>
        </p:spPr>
        <p:txBody>
          <a:bodyPr wrap="square" lIns="0" tIns="0" rIns="0" bIns="0">
            <a:spAutoFit/>
          </a:bodyPr>
          <a:lstStyle/>
          <a:p>
            <a:r>
              <a:rPr lang="ja-JP" altLang="en-US" sz="600" dirty="0"/>
              <a:t>③</a:t>
            </a:r>
          </a:p>
        </p:txBody>
      </p:sp>
    </p:spTree>
    <p:extLst>
      <p:ext uri="{BB962C8B-B14F-4D97-AF65-F5344CB8AC3E}">
        <p14:creationId xmlns:p14="http://schemas.microsoft.com/office/powerpoint/2010/main" val="31783753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93267"/>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68</a:t>
            </a:fld>
            <a:endParaRPr kumimoji="1" lang="ja-JP" altLang="en-US"/>
          </a:p>
        </p:txBody>
      </p:sp>
      <p:sp>
        <p:nvSpPr>
          <p:cNvPr id="2" name="正方形/長方形 1"/>
          <p:cNvSpPr/>
          <p:nvPr/>
        </p:nvSpPr>
        <p:spPr>
          <a:xfrm>
            <a:off x="3375559" y="2873762"/>
            <a:ext cx="1818126" cy="348109"/>
          </a:xfrm>
          <a:prstGeom prst="rect">
            <a:avLst/>
          </a:prstGeom>
        </p:spPr>
        <p:txBody>
          <a:bodyPr wrap="none">
            <a:spAutoFit/>
          </a:bodyPr>
          <a:lstStyle/>
          <a:p>
            <a:r>
              <a:rPr lang="ja-JP" altLang="en-US" sz="1662" dirty="0">
                <a:latin typeface="+mn-ea"/>
              </a:rPr>
              <a:t>表　判定結果一覧</a:t>
            </a:r>
            <a:endParaRPr lang="ja-JP" altLang="en-US" sz="1662" dirty="0"/>
          </a:p>
        </p:txBody>
      </p:sp>
      <p:sp>
        <p:nvSpPr>
          <p:cNvPr id="12" name="正方形/長方形 11"/>
          <p:cNvSpPr/>
          <p:nvPr/>
        </p:nvSpPr>
        <p:spPr>
          <a:xfrm>
            <a:off x="915963" y="1534517"/>
            <a:ext cx="4592141" cy="1228541"/>
          </a:xfrm>
          <a:prstGeom prst="rect">
            <a:avLst/>
          </a:prstGeom>
          <a:noFill/>
        </p:spPr>
        <p:txBody>
          <a:bodyPr wrap="square" rtlCol="0">
            <a:spAutoFit/>
          </a:bodyPr>
          <a:lstStyle/>
          <a:p>
            <a:pPr marL="422041" indent="-422041">
              <a:buFont typeface="Wingdings" panose="05000000000000000000" pitchFamily="2" charset="2"/>
              <a:buChar char="Ø"/>
            </a:pP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抽出された個別橋梁</a:t>
            </a:r>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橋について</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 更新</a:t>
            </a:r>
            <a:r>
              <a:rPr lang="ja-JP" altLang="en-US" sz="1846" dirty="0">
                <a:latin typeface="HGSｺﾞｼｯｸM" panose="020B0600000000000000" pitchFamily="50" charset="-128"/>
                <a:ea typeface="HGSｺﾞｼｯｸM" panose="020B0600000000000000" pitchFamily="50" charset="-128"/>
                <a:cs typeface="Meiryo UI" panose="020B0604030504040204" pitchFamily="50" charset="-128"/>
              </a:rPr>
              <a:t>最終判定結果を以下に示す</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22041" indent="-422041">
              <a:buFont typeface="Wingdings" panose="05000000000000000000" pitchFamily="2" charset="2"/>
              <a:buChar char="Ø"/>
            </a:pP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ただし、この結果は右表の補正率を</a:t>
            </a:r>
            <a:endPar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使用した場合の結果である。</a:t>
            </a:r>
            <a:endPar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en-US" altLang="ja-JP" sz="2585" dirty="0">
              <a:latin typeface="HGSｺﾞｼｯｸM" panose="020B0600000000000000" pitchFamily="50" charset="-128"/>
              <a:ea typeface="HGSｺﾞｼｯｸM" panose="020B0600000000000000" pitchFamily="50" charset="-128"/>
            </a:endParaRPr>
          </a:p>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判定結果の総括 </a:t>
            </a:r>
            <a:r>
              <a:rPr lang="en-US" altLang="ja-JP" sz="2585" dirty="0" smtClean="0">
                <a:latin typeface="HGSｺﾞｼｯｸM" panose="020B0600000000000000" pitchFamily="50" charset="-128"/>
                <a:ea typeface="HGSｺﾞｼｯｸM" panose="020B0600000000000000" pitchFamily="50" charset="-128"/>
              </a:rPr>
              <a:t>(1/2)</a:t>
            </a:r>
            <a:endParaRPr lang="ja-JP" altLang="en-US" sz="2585" dirty="0">
              <a:latin typeface="HGSｺﾞｼｯｸM" panose="020B0600000000000000" pitchFamily="50" charset="-128"/>
              <a:ea typeface="HGSｺﾞｼｯｸM" panose="020B0600000000000000" pitchFamily="50" charset="-128"/>
            </a:endParaRPr>
          </a:p>
        </p:txBody>
      </p:sp>
      <p:sp>
        <p:nvSpPr>
          <p:cNvPr id="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10"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522146773"/>
              </p:ext>
            </p:extLst>
          </p:nvPr>
        </p:nvGraphicFramePr>
        <p:xfrm>
          <a:off x="450928" y="3206115"/>
          <a:ext cx="8441552" cy="2486589"/>
        </p:xfrm>
        <a:graphic>
          <a:graphicData uri="http://schemas.openxmlformats.org/drawingml/2006/table">
            <a:tbl>
              <a:tblPr firstRow="1" firstCol="1" bandRow="1"/>
              <a:tblGrid>
                <a:gridCol w="520672"/>
                <a:gridCol w="2574067"/>
                <a:gridCol w="5346813"/>
              </a:tblGrid>
              <a:tr h="314054">
                <a:tc>
                  <a:txBody>
                    <a:bodyPr/>
                    <a:lstStyle/>
                    <a:p>
                      <a:pPr algn="ctr">
                        <a:spcAft>
                          <a:spcPts val="0"/>
                        </a:spcAft>
                      </a:pPr>
                      <a:r>
                        <a:rPr lang="en-US" sz="1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 </a:t>
                      </a:r>
                      <a:endParaRPr lang="ja-JP" sz="1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800" kern="100">
                          <a:effectLst/>
                          <a:latin typeface="HGPｺﾞｼｯｸM" panose="020B0600000000000000" pitchFamily="50" charset="-128"/>
                          <a:ea typeface="HGPｺﾞｼｯｸM" panose="020B0600000000000000" pitchFamily="50" charset="-128"/>
                          <a:cs typeface="Times New Roman" panose="02020603050405020304" pitchFamily="18" charset="0"/>
                        </a:rPr>
                        <a:t>橋梁名</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spcAft>
                          <a:spcPts val="0"/>
                        </a:spcAft>
                      </a:pPr>
                      <a:r>
                        <a:rPr lang="ja-JP" sz="1800" kern="100">
                          <a:effectLst/>
                          <a:latin typeface="HGPｺﾞｼｯｸM" panose="020B0600000000000000" pitchFamily="50" charset="-128"/>
                          <a:ea typeface="HGPｺﾞｼｯｸM" panose="020B0600000000000000" pitchFamily="50" charset="-128"/>
                          <a:cs typeface="Times New Roman" panose="02020603050405020304" pitchFamily="18" charset="0"/>
                        </a:rPr>
                        <a:t>判定結果</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r>
              <a:tr h="315368">
                <a:tc>
                  <a:txBody>
                    <a:bodyPr/>
                    <a:lstStyle/>
                    <a:p>
                      <a:pPr algn="ctr">
                        <a:spcAft>
                          <a:spcPts val="0"/>
                        </a:spcAft>
                      </a:pP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1</a:t>
                      </a:r>
                      <a:endPar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大正大橋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368">
                <a:tc>
                  <a:txBody>
                    <a:bodyPr/>
                    <a:lstStyle/>
                    <a:p>
                      <a:pPr algn="ctr">
                        <a:spcAft>
                          <a:spcPts val="0"/>
                        </a:spcAft>
                      </a:pP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2</a:t>
                      </a:r>
                      <a:endPar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大正橋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368">
                <a:tc>
                  <a:txBody>
                    <a:bodyPr/>
                    <a:lstStyle/>
                    <a:p>
                      <a:pPr algn="ctr">
                        <a:spcAft>
                          <a:spcPts val="0"/>
                        </a:spcAft>
                      </a:pP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3</a:t>
                      </a:r>
                      <a:endPar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三ツ島大橋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維持管理（</a:t>
                      </a: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100</a:t>
                      </a: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年延命化）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368">
                <a:tc>
                  <a:txBody>
                    <a:bodyPr/>
                    <a:lstStyle/>
                    <a:p>
                      <a:pPr algn="ctr">
                        <a:spcAft>
                          <a:spcPts val="0"/>
                        </a:spcAft>
                      </a:pP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4</a:t>
                      </a:r>
                      <a:endPar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蔀屋跨道橋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現時点架替（上部工更新</a:t>
                      </a: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下部工既設利用・維持管理）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368">
                <a:tc>
                  <a:txBody>
                    <a:bodyPr/>
                    <a:lstStyle/>
                    <a:p>
                      <a:pPr algn="ctr">
                        <a:spcAft>
                          <a:spcPts val="0"/>
                        </a:spcAft>
                      </a:pP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5-1</a:t>
                      </a:r>
                      <a:endPar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古川橋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維持管理（</a:t>
                      </a: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100</a:t>
                      </a: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年延命化）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695">
                <a:tc>
                  <a:txBody>
                    <a:bodyPr/>
                    <a:lstStyle/>
                    <a:p>
                      <a:pPr algn="ctr">
                        <a:spcAft>
                          <a:spcPts val="0"/>
                        </a:spcAft>
                      </a:pP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5-2</a:t>
                      </a:r>
                      <a:endPar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古川橋</a:t>
                      </a:r>
                    </a:p>
                    <a:p>
                      <a:pPr algn="just">
                        <a:spcAft>
                          <a:spcPts val="0"/>
                        </a:spcAft>
                      </a:pPr>
                      <a:r>
                        <a:rPr lang="ja-JP" sz="16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（小規模橋梁モデルケース）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現時点架替（上部工更新</a:t>
                      </a:r>
                      <a:r>
                        <a:rPr lang="en-US"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sz="1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下部工既設利用・維持管理）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1869516219"/>
              </p:ext>
            </p:extLst>
          </p:nvPr>
        </p:nvGraphicFramePr>
        <p:xfrm>
          <a:off x="5688633" y="1511356"/>
          <a:ext cx="3203847" cy="1363980"/>
        </p:xfrm>
        <a:graphic>
          <a:graphicData uri="http://schemas.openxmlformats.org/drawingml/2006/table">
            <a:tbl>
              <a:tblPr/>
              <a:tblGrid>
                <a:gridCol w="915125"/>
                <a:gridCol w="1317122"/>
                <a:gridCol w="495698"/>
                <a:gridCol w="475902"/>
              </a:tblGrid>
              <a:tr h="261129">
                <a:tc gridSpan="2">
                  <a:txBody>
                    <a:bodyPr/>
                    <a:lstStyle/>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評価</a:t>
                      </a: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a:txBody>
                    <a:bodyPr/>
                    <a:lstStyle/>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設定</a:t>
                      </a:r>
                      <a:endParaRPr kumimoji="1" lang="en-US" altLang="ja-JP"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補正率</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r>
                        <a:rPr kumimoji="1" lang="ja-JP" altLang="en-US" sz="105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補正後</a:t>
                      </a:r>
                      <a:endParaRPr kumimoji="1" lang="en-US" altLang="ja-JP" sz="105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endParaRPr>
                    </a:p>
                    <a:p>
                      <a:pPr marL="0" algn="ctr" rtl="0" eaLnBrk="1" fontAlgn="ctr" latinLnBrk="0" hangingPunct="1"/>
                      <a:r>
                        <a:rPr kumimoji="1" lang="ja-JP" altLang="en-US" sz="105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点数</a:t>
                      </a:r>
                      <a:endParaRPr kumimoji="1" lang="ja-JP" altLang="en-US" sz="105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130564">
                <a:tc>
                  <a:txBody>
                    <a:bodyPr/>
                    <a:lstStyle/>
                    <a:p>
                      <a:pPr algn="ctr" fontAlgn="ctr"/>
                      <a:r>
                        <a:rPr lang="ja-JP" altLang="en-US" sz="1100" b="1" i="0" u="none" strike="noStrike" dirty="0" smtClean="0">
                          <a:solidFill>
                            <a:srgbClr val="000000"/>
                          </a:solidFill>
                          <a:effectLst/>
                          <a:latin typeface="+mn-ea"/>
                          <a:ea typeface="+mn-ea"/>
                        </a:rPr>
                        <a:t>①経済性</a:t>
                      </a:r>
                      <a:endParaRPr lang="ja-JP" altLang="en-US" sz="1100" b="1" i="0" u="none" strike="noStrike" dirty="0">
                        <a:solidFill>
                          <a:srgbClr val="000000"/>
                        </a:solidFill>
                        <a:effectLst/>
                        <a:latin typeface="+mn-ea"/>
                        <a:ea typeface="+mn-e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kumimoji="1" lang="en-US" altLang="zh-CN" sz="1050" b="0" i="0" u="none" strike="noStrike" kern="1200" dirty="0" smtClean="0">
                          <a:solidFill>
                            <a:srgbClr val="000000"/>
                          </a:solidFill>
                          <a:effectLst/>
                          <a:latin typeface="+mn-ea"/>
                          <a:ea typeface="+mn-ea"/>
                          <a:cs typeface="+mn-cs"/>
                        </a:rPr>
                        <a:t>100</a:t>
                      </a:r>
                      <a:r>
                        <a:rPr kumimoji="1" lang="zh-CN" altLang="en-US" sz="1050" b="0" i="0" u="none" strike="noStrike" kern="1200" dirty="0" smtClean="0">
                          <a:solidFill>
                            <a:srgbClr val="000000"/>
                          </a:solidFill>
                          <a:effectLst/>
                          <a:latin typeface="+mn-ea"/>
                          <a:ea typeface="+mn-ea"/>
                          <a:cs typeface="+mn-cs"/>
                        </a:rPr>
                        <a:t>点満点</a:t>
                      </a:r>
                      <a:r>
                        <a:rPr kumimoji="1" lang="en-US" altLang="zh-CN" sz="1050" b="0" i="0" u="none" strike="noStrike" kern="1200" dirty="0" smtClean="0">
                          <a:solidFill>
                            <a:srgbClr val="000000"/>
                          </a:solidFill>
                          <a:effectLst/>
                          <a:latin typeface="+mn-ea"/>
                          <a:ea typeface="+mn-ea"/>
                          <a:cs typeface="+mn-cs"/>
                        </a:rPr>
                        <a:t>×</a:t>
                      </a:r>
                      <a:r>
                        <a:rPr kumimoji="1" lang="zh-CN" altLang="en-US" sz="1050" b="0" i="0" u="none" strike="noStrike" kern="1200" dirty="0" smtClean="0">
                          <a:solidFill>
                            <a:srgbClr val="000000"/>
                          </a:solidFill>
                          <a:effectLst/>
                          <a:latin typeface="+mn-ea"/>
                          <a:ea typeface="+mn-ea"/>
                          <a:cs typeface="+mn-cs"/>
                        </a:rPr>
                        <a:t>補正率</a:t>
                      </a:r>
                      <a:endParaRPr kumimoji="1" lang="ja-JP" altLang="en-US" sz="1050" b="0" i="0" u="none" strike="noStrike" kern="1200" dirty="0">
                        <a:solidFill>
                          <a:srgbClr val="00000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1" i="0" u="none" strike="noStrike" dirty="0" smtClean="0">
                          <a:solidFill>
                            <a:srgbClr val="000000"/>
                          </a:solidFill>
                          <a:effectLst/>
                          <a:latin typeface="+mn-ea"/>
                          <a:ea typeface="+mn-ea"/>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mn-ea"/>
                          <a:ea typeface="+mn-ea"/>
                          <a:cs typeface="+mn-cs"/>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255">
                <a:tc>
                  <a:txBody>
                    <a:bodyPr/>
                    <a:lstStyle/>
                    <a:p>
                      <a:pPr algn="ctr" fontAlgn="ctr"/>
                      <a:r>
                        <a:rPr lang="ja-JP" altLang="en-US" sz="1100" b="1" i="0" u="none" strike="noStrike" dirty="0" smtClean="0">
                          <a:solidFill>
                            <a:srgbClr val="000000"/>
                          </a:solidFill>
                          <a:effectLst/>
                          <a:latin typeface="+mn-ea"/>
                          <a:ea typeface="+mn-ea"/>
                        </a:rPr>
                        <a:t>②構造物として</a:t>
                      </a:r>
                      <a:endParaRPr lang="en-US" altLang="ja-JP" sz="1100" b="1" i="0" u="none" strike="noStrike" dirty="0" smtClean="0">
                        <a:solidFill>
                          <a:srgbClr val="000000"/>
                        </a:solidFill>
                        <a:effectLst/>
                        <a:latin typeface="+mn-ea"/>
                        <a:ea typeface="+mn-ea"/>
                      </a:endParaRPr>
                    </a:p>
                    <a:p>
                      <a:pPr algn="ctr" fontAlgn="ctr"/>
                      <a:r>
                        <a:rPr lang="ja-JP" altLang="en-US" sz="1100" b="1" i="0" u="none" strike="noStrike" dirty="0" smtClean="0">
                          <a:solidFill>
                            <a:srgbClr val="000000"/>
                          </a:solidFill>
                          <a:effectLst/>
                          <a:latin typeface="+mn-ea"/>
                          <a:ea typeface="+mn-ea"/>
                        </a:rPr>
                        <a:t>の</a:t>
                      </a:r>
                      <a:r>
                        <a:rPr lang="ja-JP" altLang="en-US" sz="1100" b="1" i="0" u="none" strike="noStrike" dirty="0">
                          <a:solidFill>
                            <a:srgbClr val="000000"/>
                          </a:solidFill>
                          <a:effectLst/>
                          <a:latin typeface="+mn-ea"/>
                          <a:ea typeface="+mn-ea"/>
                        </a:rPr>
                        <a:t>評価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kumimoji="1" lang="en-US" altLang="zh-CN" sz="1050" b="0" i="0" u="none" strike="noStrike" kern="1200" dirty="0" smtClean="0">
                          <a:solidFill>
                            <a:srgbClr val="000000"/>
                          </a:solidFill>
                          <a:effectLst/>
                          <a:latin typeface="+mn-ea"/>
                          <a:ea typeface="+mn-ea"/>
                          <a:cs typeface="+mn-cs"/>
                        </a:rPr>
                        <a:t>100</a:t>
                      </a:r>
                      <a:r>
                        <a:rPr kumimoji="1" lang="zh-CN" altLang="en-US" sz="1050" b="0" i="0" u="none" strike="noStrike" kern="1200" dirty="0" smtClean="0">
                          <a:solidFill>
                            <a:srgbClr val="000000"/>
                          </a:solidFill>
                          <a:effectLst/>
                          <a:latin typeface="+mn-ea"/>
                          <a:ea typeface="+mn-ea"/>
                          <a:cs typeface="+mn-cs"/>
                        </a:rPr>
                        <a:t>点満点</a:t>
                      </a:r>
                      <a:r>
                        <a:rPr kumimoji="1" lang="en-US" altLang="zh-CN" sz="1050" b="0" i="0" u="none" strike="noStrike" kern="1200" dirty="0" smtClean="0">
                          <a:solidFill>
                            <a:srgbClr val="000000"/>
                          </a:solidFill>
                          <a:effectLst/>
                          <a:latin typeface="+mn-ea"/>
                          <a:ea typeface="+mn-ea"/>
                          <a:cs typeface="+mn-cs"/>
                        </a:rPr>
                        <a:t>×</a:t>
                      </a:r>
                      <a:r>
                        <a:rPr kumimoji="1" lang="zh-CN" altLang="en-US" sz="1050" b="0" i="0" u="none" strike="noStrike" kern="1200" dirty="0" smtClean="0">
                          <a:solidFill>
                            <a:srgbClr val="000000"/>
                          </a:solidFill>
                          <a:effectLst/>
                          <a:latin typeface="+mn-ea"/>
                          <a:ea typeface="+mn-ea"/>
                          <a:cs typeface="+mn-cs"/>
                        </a:rPr>
                        <a:t>補正率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zh-CN" sz="1400" b="1" i="0" u="none" strike="noStrike" kern="1200" dirty="0" smtClean="0">
                          <a:solidFill>
                            <a:srgbClr val="000000"/>
                          </a:solidFill>
                          <a:effectLst/>
                          <a:latin typeface="+mn-ea"/>
                          <a:ea typeface="+mn-ea"/>
                          <a:cs typeface="+mn-cs"/>
                        </a:rPr>
                        <a:t>0.35</a:t>
                      </a:r>
                      <a:endParaRPr kumimoji="1" lang="zh-CN" altLang="en-US" sz="1400" b="1" i="0" u="none" strike="noStrike" kern="1200" dirty="0" smtClean="0">
                        <a:solidFill>
                          <a:srgbClr val="00000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050" b="0" i="0" u="none" strike="noStrike" kern="1200" dirty="0">
                          <a:solidFill>
                            <a:srgbClr val="000000"/>
                          </a:solidFill>
                          <a:effectLst/>
                          <a:latin typeface="+mn-ea"/>
                          <a:ea typeface="+mn-ea"/>
                          <a:cs typeface="+mn-cs"/>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129">
                <a:tc>
                  <a:txBody>
                    <a:bodyPr/>
                    <a:lstStyle/>
                    <a:p>
                      <a:pPr algn="ctr" fontAlgn="ctr"/>
                      <a:r>
                        <a:rPr lang="ja-JP" altLang="en-US" sz="1100" b="1" i="0" u="none" strike="noStrike" dirty="0" smtClean="0">
                          <a:solidFill>
                            <a:srgbClr val="000000"/>
                          </a:solidFill>
                          <a:effectLst/>
                          <a:latin typeface="+mn-ea"/>
                          <a:ea typeface="+mn-ea"/>
                        </a:rPr>
                        <a:t>③その他</a:t>
                      </a:r>
                      <a:r>
                        <a:rPr lang="ja-JP" altLang="en-US" sz="1100" b="1" i="0" u="none" strike="noStrike" dirty="0">
                          <a:solidFill>
                            <a:srgbClr val="000000"/>
                          </a:solidFill>
                          <a:effectLst/>
                          <a:latin typeface="+mn-ea"/>
                          <a:ea typeface="+mn-ea"/>
                        </a:rPr>
                        <a:t>の</a:t>
                      </a:r>
                      <a:br>
                        <a:rPr lang="ja-JP" altLang="en-US" sz="1100" b="1" i="0" u="none" strike="noStrike" dirty="0">
                          <a:solidFill>
                            <a:srgbClr val="000000"/>
                          </a:solidFill>
                          <a:effectLst/>
                          <a:latin typeface="+mn-ea"/>
                          <a:ea typeface="+mn-ea"/>
                        </a:rPr>
                      </a:br>
                      <a:r>
                        <a:rPr lang="ja-JP" altLang="en-US" sz="1100" b="1" i="0" u="none" strike="noStrike" dirty="0" smtClean="0">
                          <a:solidFill>
                            <a:srgbClr val="000000"/>
                          </a:solidFill>
                          <a:effectLst/>
                          <a:latin typeface="+mn-ea"/>
                          <a:ea typeface="+mn-ea"/>
                        </a:rPr>
                        <a:t>社会的評価</a:t>
                      </a:r>
                      <a:endParaRPr lang="ja-JP" altLang="en-US" sz="1100" b="1" i="0" u="none" strike="noStrike" dirty="0">
                        <a:solidFill>
                          <a:srgbClr val="000000"/>
                        </a:solidFill>
                        <a:effectLst/>
                        <a:latin typeface="+mn-ea"/>
                        <a:ea typeface="+mn-e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kumimoji="1" lang="en-US" altLang="zh-CN" sz="1050" b="0" i="0" u="none" strike="noStrike" kern="1200" dirty="0" smtClean="0">
                          <a:solidFill>
                            <a:srgbClr val="000000"/>
                          </a:solidFill>
                          <a:effectLst/>
                          <a:latin typeface="+mn-ea"/>
                          <a:ea typeface="+mn-ea"/>
                          <a:cs typeface="+mn-cs"/>
                        </a:rPr>
                        <a:t>100</a:t>
                      </a:r>
                      <a:r>
                        <a:rPr kumimoji="1" lang="zh-CN" altLang="en-US" sz="1050" b="0" i="0" u="none" strike="noStrike" kern="1200" dirty="0" smtClean="0">
                          <a:solidFill>
                            <a:srgbClr val="000000"/>
                          </a:solidFill>
                          <a:effectLst/>
                          <a:latin typeface="+mn-ea"/>
                          <a:ea typeface="+mn-ea"/>
                          <a:cs typeface="+mn-cs"/>
                        </a:rPr>
                        <a:t>点満点</a:t>
                      </a:r>
                      <a:r>
                        <a:rPr kumimoji="1" lang="en-US" altLang="zh-CN" sz="1050" b="0" i="0" u="none" strike="noStrike" kern="1200" dirty="0" smtClean="0">
                          <a:solidFill>
                            <a:srgbClr val="000000"/>
                          </a:solidFill>
                          <a:effectLst/>
                          <a:latin typeface="+mn-ea"/>
                          <a:ea typeface="+mn-ea"/>
                          <a:cs typeface="+mn-cs"/>
                        </a:rPr>
                        <a:t>×</a:t>
                      </a:r>
                      <a:r>
                        <a:rPr kumimoji="1" lang="zh-CN" altLang="en-US" sz="1050" b="0" i="0" u="none" strike="noStrike" kern="1200" dirty="0" smtClean="0">
                          <a:solidFill>
                            <a:srgbClr val="000000"/>
                          </a:solidFill>
                          <a:effectLst/>
                          <a:latin typeface="+mn-ea"/>
                          <a:ea typeface="+mn-ea"/>
                          <a:cs typeface="+mn-cs"/>
                        </a:rPr>
                        <a:t>補正率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zh-CN" sz="1400" b="1" i="0" u="none" strike="noStrike" kern="1200" dirty="0" smtClean="0">
                          <a:solidFill>
                            <a:srgbClr val="000000"/>
                          </a:solidFill>
                          <a:effectLst/>
                          <a:latin typeface="+mn-ea"/>
                          <a:ea typeface="+mn-ea"/>
                          <a:cs typeface="+mn-cs"/>
                        </a:rPr>
                        <a:t>0.15</a:t>
                      </a:r>
                      <a:endParaRPr kumimoji="1" lang="zh-CN" altLang="en-US" sz="1400" b="1" i="0" u="none" strike="noStrike" kern="1200" dirty="0" smtClean="0">
                        <a:solidFill>
                          <a:srgbClr val="00000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050" b="0" i="0" u="none" strike="noStrike" kern="1200" dirty="0">
                          <a:solidFill>
                            <a:srgbClr val="000000"/>
                          </a:solidFill>
                          <a:effectLst/>
                          <a:latin typeface="+mn-ea"/>
                          <a:ea typeface="+mn-ea"/>
                          <a:cs typeface="+mn-cs"/>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564">
                <a:tc gridSpan="3">
                  <a:txBody>
                    <a:bodyPr/>
                    <a:lstStyle/>
                    <a:p>
                      <a:pPr algn="ctr" fontAlgn="ctr"/>
                      <a:r>
                        <a:rPr lang="ja-JP" altLang="en-US" sz="1050" b="0" i="0" u="none" strike="noStrike" dirty="0">
                          <a:solidFill>
                            <a:srgbClr val="000000"/>
                          </a:solidFill>
                          <a:effectLst/>
                          <a:latin typeface="+mn-ea"/>
                          <a:ea typeface="+mn-ea"/>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050" b="0" i="0" u="none" strike="noStrike" dirty="0">
                          <a:solidFill>
                            <a:srgbClr val="000000"/>
                          </a:solidFill>
                          <a:effectLst/>
                          <a:latin typeface="+mn-ea"/>
                          <a:ea typeface="+mn-ea"/>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
        <p:nvSpPr>
          <p:cNvPr id="16"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3742701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572000" y="2996952"/>
            <a:ext cx="4392488" cy="295864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２．更新</a:t>
            </a:r>
            <a:r>
              <a:rPr lang="ja-JP" altLang="en-US" dirty="0">
                <a:latin typeface="HGSｺﾞｼｯｸM" panose="020B0600000000000000" pitchFamily="50" charset="-128"/>
                <a:ea typeface="HGSｺﾞｼｯｸM" panose="020B0600000000000000" pitchFamily="50" charset="-128"/>
              </a:rPr>
              <a:t>検討の概要</a:t>
            </a:r>
          </a:p>
        </p:txBody>
      </p:sp>
      <p:sp>
        <p:nvSpPr>
          <p:cNvPr id="17" name="テキスト ボックス 16"/>
          <p:cNvSpPr txBox="1"/>
          <p:nvPr/>
        </p:nvSpPr>
        <p:spPr>
          <a:xfrm>
            <a:off x="611560" y="1124744"/>
            <a:ext cx="6912768" cy="830997"/>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２）更新判定フローの概要</a:t>
            </a:r>
            <a:endParaRPr lang="ja-JP" altLang="en-US" sz="2400" dirty="0">
              <a:latin typeface="HGSｺﾞｼｯｸM" panose="020B0600000000000000" pitchFamily="50" charset="-128"/>
              <a:ea typeface="HGSｺﾞｼｯｸM" panose="020B0600000000000000" pitchFamily="50" charset="-128"/>
            </a:endParaRPr>
          </a:p>
          <a:p>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 name="正方形/長方形 61"/>
          <p:cNvSpPr/>
          <p:nvPr/>
        </p:nvSpPr>
        <p:spPr>
          <a:xfrm>
            <a:off x="535938" y="1586409"/>
            <a:ext cx="3875314" cy="439880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538" y="3237669"/>
            <a:ext cx="42989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827584" y="5949280"/>
            <a:ext cx="3387466" cy="338554"/>
          </a:xfrm>
          <a:prstGeom prst="rect">
            <a:avLst/>
          </a:prstGeom>
        </p:spPr>
        <p:txBody>
          <a:bodyPr wrap="none">
            <a:spAutoFit/>
          </a:bodyPr>
          <a:lstStyle/>
          <a:p>
            <a:r>
              <a:rPr lang="ja-JP" altLang="ja-JP" sz="1600" dirty="0"/>
              <a:t>橋梁更新判定</a:t>
            </a:r>
            <a:r>
              <a:rPr lang="ja-JP" altLang="ja-JP" sz="1600" dirty="0" smtClean="0"/>
              <a:t>フロー</a:t>
            </a:r>
            <a:r>
              <a:rPr lang="ja-JP" altLang="en-US" sz="1600" dirty="0" smtClean="0"/>
              <a:t>（</a:t>
            </a:r>
            <a:r>
              <a:rPr lang="en-US" altLang="ja-JP" sz="1600" b="1" dirty="0" smtClean="0">
                <a:solidFill>
                  <a:srgbClr val="FF0000"/>
                </a:solidFill>
              </a:rPr>
              <a:t>H27</a:t>
            </a:r>
            <a:r>
              <a:rPr lang="ja-JP" altLang="en-US" sz="1600" b="1" dirty="0" smtClean="0">
                <a:solidFill>
                  <a:srgbClr val="FF0000"/>
                </a:solidFill>
              </a:rPr>
              <a:t>年度検討</a:t>
            </a:r>
            <a:r>
              <a:rPr lang="ja-JP" altLang="en-US" sz="1600" dirty="0" smtClean="0"/>
              <a:t>）</a:t>
            </a:r>
            <a:endParaRPr lang="ja-JP" altLang="en-US" sz="1600" dirty="0"/>
          </a:p>
        </p:txBody>
      </p:sp>
      <p:sp>
        <p:nvSpPr>
          <p:cNvPr id="16" name="正方形/長方形 15"/>
          <p:cNvSpPr/>
          <p:nvPr/>
        </p:nvSpPr>
        <p:spPr>
          <a:xfrm>
            <a:off x="4868749" y="5949280"/>
            <a:ext cx="3951723" cy="338554"/>
          </a:xfrm>
          <a:prstGeom prst="rect">
            <a:avLst/>
          </a:prstGeom>
        </p:spPr>
        <p:txBody>
          <a:bodyPr wrap="none">
            <a:spAutoFit/>
          </a:bodyPr>
          <a:lstStyle/>
          <a:p>
            <a:r>
              <a:rPr lang="ja-JP" altLang="ja-JP" sz="1600" dirty="0"/>
              <a:t>橋梁</a:t>
            </a:r>
            <a:r>
              <a:rPr lang="ja-JP" altLang="ja-JP" sz="1600" dirty="0" smtClean="0"/>
              <a:t>更新</a:t>
            </a:r>
            <a:r>
              <a:rPr lang="ja-JP" altLang="en-US" sz="1600" dirty="0" smtClean="0"/>
              <a:t>の最終</a:t>
            </a:r>
            <a:r>
              <a:rPr lang="ja-JP" altLang="ja-JP" sz="1600" dirty="0" smtClean="0"/>
              <a:t>判定フロー</a:t>
            </a:r>
            <a:r>
              <a:rPr lang="ja-JP" altLang="en-US" sz="1600" dirty="0" smtClean="0"/>
              <a:t>（</a:t>
            </a:r>
            <a:r>
              <a:rPr lang="en-US" altLang="ja-JP" sz="1600" dirty="0" smtClean="0">
                <a:solidFill>
                  <a:srgbClr val="FF0000"/>
                </a:solidFill>
              </a:rPr>
              <a:t>H28</a:t>
            </a:r>
            <a:r>
              <a:rPr lang="ja-JP" altLang="en-US" sz="1600" dirty="0" smtClean="0">
                <a:solidFill>
                  <a:srgbClr val="FF0000"/>
                </a:solidFill>
              </a:rPr>
              <a:t>年度検討</a:t>
            </a:r>
            <a:r>
              <a:rPr lang="ja-JP" altLang="en-US" sz="1600" dirty="0" smtClean="0"/>
              <a:t>）</a:t>
            </a:r>
            <a:endParaRPr lang="ja-JP" altLang="en-US" sz="1600" dirty="0"/>
          </a:p>
        </p:txBody>
      </p:sp>
      <p:sp>
        <p:nvSpPr>
          <p:cNvPr id="6" name="屈折矢印 5"/>
          <p:cNvSpPr/>
          <p:nvPr/>
        </p:nvSpPr>
        <p:spPr>
          <a:xfrm flipV="1">
            <a:off x="4411252" y="2276872"/>
            <a:ext cx="772083" cy="720080"/>
          </a:xfrm>
          <a:prstGeom prst="bentUpArrow">
            <a:avLst>
              <a:gd name="adj1" fmla="val 22984"/>
              <a:gd name="adj2" fmla="val 25000"/>
              <a:gd name="adj3" fmla="val 270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112568" y="1268760"/>
            <a:ext cx="3995936" cy="1692771"/>
          </a:xfrm>
          <a:prstGeom prst="rect">
            <a:avLst/>
          </a:prstGeom>
          <a:noFill/>
        </p:spPr>
        <p:txBody>
          <a:bodyPr wrap="square" rtlCol="0">
            <a:spAutoFit/>
          </a:bodyPr>
          <a:lstStyle/>
          <a:p>
            <a:pPr indent="261938">
              <a:spcAft>
                <a:spcPts val="1200"/>
              </a:spcAft>
            </a:pPr>
            <a:r>
              <a:rPr lang="ja-JP" altLang="en-US"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橋梁更新判定フローに基づき、更新を検討すべき橋梁を抽出</a:t>
            </a:r>
            <a:endParaRPr lang="en-US" altLang="ja-JP"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indent="261938"/>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261938"/>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個別橋梁における更新に関する詳細検討を実施</a:t>
            </a:r>
            <a:endParaRPr lang="ja-JP" altLang="en-US"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下矢印 6"/>
          <p:cNvSpPr/>
          <p:nvPr/>
        </p:nvSpPr>
        <p:spPr>
          <a:xfrm>
            <a:off x="6228184" y="1988840"/>
            <a:ext cx="129614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pic>
        <p:nvPicPr>
          <p:cNvPr id="20" name="図 19"/>
          <p:cNvPicPr>
            <a:picLocks noChangeAspect="1"/>
          </p:cNvPicPr>
          <p:nvPr/>
        </p:nvPicPr>
        <p:blipFill>
          <a:blip r:embed="rId3"/>
          <a:stretch>
            <a:fillRect/>
          </a:stretch>
        </p:blipFill>
        <p:spPr>
          <a:xfrm>
            <a:off x="558202" y="1519007"/>
            <a:ext cx="3853050" cy="4574289"/>
          </a:xfrm>
          <a:prstGeom prst="rect">
            <a:avLst/>
          </a:prstGeom>
        </p:spPr>
      </p:pic>
      <p:sp>
        <p:nvSpPr>
          <p:cNvPr id="21" name="テキスト ボックス 20"/>
          <p:cNvSpPr txBox="1"/>
          <p:nvPr/>
        </p:nvSpPr>
        <p:spPr>
          <a:xfrm>
            <a:off x="1088600" y="5702192"/>
            <a:ext cx="1384995" cy="184666"/>
          </a:xfrm>
          <a:prstGeom prst="rect">
            <a:avLst/>
          </a:prstGeom>
          <a:solidFill>
            <a:schemeClr val="bg1"/>
          </a:solidFill>
        </p:spPr>
        <p:txBody>
          <a:bodyPr wrap="none" lIns="0" tIns="0" rIns="0" bIns="0" rtlCol="0">
            <a:spAutoFit/>
          </a:bodyPr>
          <a:lstStyle/>
          <a:p>
            <a:r>
              <a:rPr lang="ja-JP" altLang="en-US" sz="1200" dirty="0"/>
              <a:t>更新</a:t>
            </a:r>
            <a:r>
              <a:rPr kumimoji="1" lang="ja-JP" altLang="en-US" sz="1200" dirty="0" smtClean="0"/>
              <a:t>最終判定の実施</a:t>
            </a:r>
            <a:endParaRPr kumimoji="1" lang="ja-JP" altLang="en-US" sz="1200" dirty="0"/>
          </a:p>
        </p:txBody>
      </p:sp>
      <p:sp>
        <p:nvSpPr>
          <p:cNvPr id="22" name="テキスト ボックス 21"/>
          <p:cNvSpPr txBox="1"/>
          <p:nvPr/>
        </p:nvSpPr>
        <p:spPr>
          <a:xfrm>
            <a:off x="3294727" y="5702192"/>
            <a:ext cx="615553" cy="184666"/>
          </a:xfrm>
          <a:prstGeom prst="rect">
            <a:avLst/>
          </a:prstGeom>
          <a:solidFill>
            <a:schemeClr val="bg1"/>
          </a:solidFill>
        </p:spPr>
        <p:txBody>
          <a:bodyPr wrap="none" lIns="0" tIns="0" rIns="0" bIns="0" rtlCol="0">
            <a:spAutoFit/>
          </a:bodyPr>
          <a:lstStyle/>
          <a:p>
            <a:r>
              <a:rPr kumimoji="1" lang="ja-JP" altLang="en-US" sz="1200" dirty="0" smtClean="0"/>
              <a:t>維持管理</a:t>
            </a:r>
            <a:endParaRPr kumimoji="1" lang="ja-JP" altLang="en-US" sz="1200" dirty="0"/>
          </a:p>
        </p:txBody>
      </p:sp>
      <p:sp>
        <p:nvSpPr>
          <p:cNvPr id="9" name="ひし形 8"/>
          <p:cNvSpPr/>
          <p:nvPr/>
        </p:nvSpPr>
        <p:spPr>
          <a:xfrm>
            <a:off x="2843643" y="5185228"/>
            <a:ext cx="1528786" cy="374980"/>
          </a:xfrm>
          <a:prstGeom prst="diamon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Tree>
    <p:extLst>
      <p:ext uri="{BB962C8B-B14F-4D97-AF65-F5344CB8AC3E}">
        <p14:creationId xmlns:p14="http://schemas.microsoft.com/office/powerpoint/2010/main" val="32993616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93267"/>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69</a:t>
            </a:fld>
            <a:endParaRPr kumimoji="1" lang="ja-JP" altLang="en-US"/>
          </a:p>
        </p:txBody>
      </p:sp>
      <p:sp>
        <p:nvSpPr>
          <p:cNvPr id="8" name="テキスト ボックス 7"/>
          <p:cNvSpPr txBox="1"/>
          <p:nvPr/>
        </p:nvSpPr>
        <p:spPr>
          <a:xfrm>
            <a:off x="371180" y="1601908"/>
            <a:ext cx="8560136" cy="4247317"/>
          </a:xfrm>
          <a:prstGeom prst="rect">
            <a:avLst/>
          </a:prstGeom>
          <a:noFill/>
        </p:spPr>
        <p:txBody>
          <a:bodyPr wrap="square" rtlCol="0">
            <a:spAutoFit/>
          </a:bodyPr>
          <a:lstStyle>
            <a:defPPr>
              <a:defRPr lang="ja-JP"/>
            </a:defPPr>
            <a:lvl1pPr marL="457200" indent="-457200">
              <a:buFont typeface="Wingdings" panose="05000000000000000000" pitchFamily="2" charset="2"/>
              <a:buChar char="Ø"/>
              <a:defRPr sz="2800" u="sng">
                <a:latin typeface="HGSｺﾞｼｯｸM" panose="020B0600000000000000" pitchFamily="50" charset="-128"/>
                <a:ea typeface="HGSｺﾞｼｯｸM" panose="020B0600000000000000" pitchFamily="50" charset="-128"/>
                <a:cs typeface="Meiryo UI" panose="020B0604030504040204" pitchFamily="50" charset="-128"/>
              </a:defRPr>
            </a:lvl1pPr>
          </a:lstStyle>
          <a:p>
            <a:pPr marL="0" indent="0">
              <a:lnSpc>
                <a:spcPct val="150000"/>
              </a:lnSpc>
              <a:buNone/>
            </a:pPr>
            <a:r>
              <a:rPr lang="ja-JP" altLang="en-US" sz="2000" u="none" dirty="0"/>
              <a:t>① ＲＣゲルバー橋における判定の傾向</a:t>
            </a:r>
            <a:endParaRPr lang="en-US" altLang="ja-JP" sz="2000" u="none" dirty="0"/>
          </a:p>
          <a:p>
            <a:pPr>
              <a:lnSpc>
                <a:spcPct val="150000"/>
              </a:lnSpc>
            </a:pPr>
            <a:r>
              <a:rPr lang="ja-JP" altLang="en-US" sz="2000" u="none" dirty="0"/>
              <a:t>延命化案のＬＣＣ（改良工事費）が高く、架替案が優位となる</a:t>
            </a:r>
            <a:endParaRPr lang="en-US" altLang="ja-JP" sz="2000" u="none" dirty="0"/>
          </a:p>
          <a:p>
            <a:pPr marL="0" indent="0">
              <a:lnSpc>
                <a:spcPct val="150000"/>
              </a:lnSpc>
              <a:buNone/>
            </a:pPr>
            <a:endParaRPr lang="en-US" altLang="ja-JP" sz="1000" u="none" dirty="0"/>
          </a:p>
          <a:p>
            <a:pPr marL="0" indent="0">
              <a:lnSpc>
                <a:spcPct val="150000"/>
              </a:lnSpc>
              <a:buNone/>
            </a:pPr>
            <a:r>
              <a:rPr lang="ja-JP" altLang="en-US" sz="2000" u="none" dirty="0"/>
              <a:t>② 鋼橋における判定の傾向</a:t>
            </a:r>
            <a:endParaRPr lang="en-US" altLang="ja-JP" sz="2000" u="none" dirty="0"/>
          </a:p>
          <a:p>
            <a:pPr>
              <a:lnSpc>
                <a:spcPct val="150000"/>
              </a:lnSpc>
            </a:pPr>
            <a:r>
              <a:rPr lang="ja-JP" altLang="en-US" sz="2000" u="none" dirty="0"/>
              <a:t>延命化案のＬＣＣ（改良工事費）が</a:t>
            </a:r>
            <a:r>
              <a:rPr lang="ja-JP" altLang="en-US" sz="2000" u="none" dirty="0" smtClean="0"/>
              <a:t>安く</a:t>
            </a:r>
            <a:r>
              <a:rPr lang="ja-JP" altLang="en-US" sz="2000" u="none" dirty="0"/>
              <a:t>、延命化案が優位となる</a:t>
            </a:r>
            <a:endParaRPr lang="en-US" altLang="ja-JP" sz="2000" u="none" dirty="0"/>
          </a:p>
          <a:p>
            <a:pPr>
              <a:lnSpc>
                <a:spcPct val="150000"/>
              </a:lnSpc>
            </a:pPr>
            <a:r>
              <a:rPr lang="ja-JP" altLang="en-US" sz="2000" u="none" dirty="0" smtClean="0"/>
              <a:t>ただ</a:t>
            </a:r>
            <a:r>
              <a:rPr lang="ja-JP" altLang="en-US" sz="2000" u="none" dirty="0"/>
              <a:t>し</a:t>
            </a:r>
            <a:r>
              <a:rPr lang="ja-JP" altLang="en-US" sz="2000" u="none" dirty="0" smtClean="0"/>
              <a:t>跨</a:t>
            </a:r>
            <a:r>
              <a:rPr lang="ja-JP" altLang="en-US" sz="2000" u="none" dirty="0"/>
              <a:t>道橋において、橋長縮減や既設橋脚利用の工夫を行うことで、</a:t>
            </a:r>
            <a:endParaRPr lang="en-US" altLang="ja-JP" sz="2000" u="none" dirty="0"/>
          </a:p>
          <a:p>
            <a:pPr marL="0" indent="0">
              <a:lnSpc>
                <a:spcPct val="150000"/>
              </a:lnSpc>
              <a:buNone/>
            </a:pPr>
            <a:r>
              <a:rPr lang="ja-JP" altLang="en-US" sz="2000" u="none" dirty="0"/>
              <a:t>　  上部工のみ架替案が優位となるケースがある</a:t>
            </a:r>
            <a:endParaRPr lang="en-US" altLang="ja-JP" sz="2000" u="none" dirty="0"/>
          </a:p>
          <a:p>
            <a:pPr marL="0" indent="0">
              <a:lnSpc>
                <a:spcPct val="150000"/>
              </a:lnSpc>
              <a:buNone/>
            </a:pPr>
            <a:endParaRPr lang="en-US" altLang="ja-JP" sz="1000" u="none" dirty="0"/>
          </a:p>
          <a:p>
            <a:pPr marL="0" indent="0">
              <a:lnSpc>
                <a:spcPct val="150000"/>
              </a:lnSpc>
              <a:buNone/>
            </a:pPr>
            <a:r>
              <a:rPr lang="ja-JP" altLang="en-US" sz="2000" u="none" dirty="0"/>
              <a:t>③ 小規模橋梁における判定の傾向</a:t>
            </a:r>
            <a:endParaRPr lang="en-US" altLang="ja-JP" sz="1600" u="none" dirty="0"/>
          </a:p>
          <a:p>
            <a:pPr>
              <a:lnSpc>
                <a:spcPct val="150000"/>
              </a:lnSpc>
            </a:pPr>
            <a:r>
              <a:rPr lang="ja-JP" altLang="en-US" sz="2000" u="none" dirty="0"/>
              <a:t>既設橋台を利用した、上部工のみ架替案が優位となる</a:t>
            </a:r>
            <a:endParaRPr lang="en-US" altLang="ja-JP" sz="2000" u="none" dirty="0"/>
          </a:p>
        </p:txBody>
      </p:sp>
      <p:sp>
        <p:nvSpPr>
          <p:cNvPr id="10" name="タイトル 1"/>
          <p:cNvSpPr txBox="1">
            <a:spLocks/>
          </p:cNvSpPr>
          <p:nvPr/>
        </p:nvSpPr>
        <p:spPr>
          <a:xfrm>
            <a:off x="564768" y="719757"/>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a:latin typeface="HGSｺﾞｼｯｸM" panose="020B0600000000000000" pitchFamily="50" charset="-128"/>
                <a:ea typeface="HGSｺﾞｼｯｸM" panose="020B0600000000000000" pitchFamily="50" charset="-128"/>
              </a:rPr>
              <a:t>　</a:t>
            </a:r>
            <a:endParaRPr lang="en-US" altLang="ja-JP" sz="2585" dirty="0">
              <a:latin typeface="HGSｺﾞｼｯｸM" panose="020B0600000000000000" pitchFamily="50" charset="-128"/>
              <a:ea typeface="HGSｺﾞｼｯｸM" panose="020B0600000000000000" pitchFamily="50" charset="-128"/>
            </a:endParaRPr>
          </a:p>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判定結果の総括 </a:t>
            </a:r>
            <a:r>
              <a:rPr lang="en-US" altLang="ja-JP" sz="2585" dirty="0" smtClean="0">
                <a:latin typeface="HGSｺﾞｼｯｸM" panose="020B0600000000000000" pitchFamily="50" charset="-128"/>
                <a:ea typeface="HGSｺﾞｼｯｸM" panose="020B0600000000000000" pitchFamily="50" charset="-128"/>
              </a:rPr>
              <a:t>(2/2)</a:t>
            </a:r>
          </a:p>
        </p:txBody>
      </p:sp>
      <p:sp>
        <p:nvSpPr>
          <p:cNvPr id="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11"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２</a:t>
            </a:r>
            <a:r>
              <a:rPr lang="ja-JP" altLang="en-US" sz="2585" dirty="0">
                <a:latin typeface="HGSｺﾞｼｯｸM" panose="020B0600000000000000" pitchFamily="50" charset="-128"/>
                <a:ea typeface="HGSｺﾞｼｯｸM" panose="020B0600000000000000" pitchFamily="50" charset="-128"/>
              </a:rPr>
              <a:t>）</a:t>
            </a:r>
            <a:r>
              <a:rPr lang="ja-JP" altLang="en-US" sz="2585" dirty="0" smtClean="0">
                <a:latin typeface="HGSｺﾞｼｯｸM" panose="020B0600000000000000" pitchFamily="50" charset="-128"/>
                <a:ea typeface="HGSｺﾞｼｯｸM" panose="020B0600000000000000" pitchFamily="50" charset="-128"/>
              </a:rPr>
              <a:t>個別</a:t>
            </a:r>
            <a:r>
              <a:rPr lang="ja-JP" altLang="en-US" sz="2585" dirty="0">
                <a:latin typeface="HGSｺﾞｼｯｸM" panose="020B0600000000000000" pitchFamily="50" charset="-128"/>
                <a:ea typeface="HGSｺﾞｼｯｸM" panose="020B0600000000000000" pitchFamily="50" charset="-128"/>
              </a:rPr>
              <a:t>橋梁の更新</a:t>
            </a:r>
            <a:r>
              <a:rPr lang="ja-JP" altLang="en-US" sz="2585" dirty="0" smtClean="0">
                <a:latin typeface="HGSｺﾞｼｯｸM" panose="020B0600000000000000" pitchFamily="50" charset="-128"/>
                <a:ea typeface="HGSｺﾞｼｯｸM" panose="020B0600000000000000" pitchFamily="50" charset="-128"/>
              </a:rPr>
              <a:t>判定</a:t>
            </a:r>
            <a:endParaRPr lang="en-US" altLang="ja-JP" sz="2585"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a:t>
            </a:r>
            <a:r>
              <a:rPr kumimoji="1" lang="en-US" altLang="ja-JP" dirty="0" smtClean="0"/>
              <a:t>3</a:t>
            </a:r>
            <a:endParaRPr kumimoji="1" lang="ja-JP" altLang="en-US" dirty="0"/>
          </a:p>
        </p:txBody>
      </p:sp>
    </p:spTree>
    <p:extLst>
      <p:ext uri="{BB962C8B-B14F-4D97-AF65-F5344CB8AC3E}">
        <p14:creationId xmlns:p14="http://schemas.microsoft.com/office/powerpoint/2010/main" val="22831611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93267"/>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70</a:t>
            </a:fld>
            <a:endParaRPr kumimoji="1" lang="ja-JP" altLang="en-US"/>
          </a:p>
        </p:txBody>
      </p:sp>
      <p:sp>
        <p:nvSpPr>
          <p:cNvPr id="12" name="正方形/長方形 11"/>
          <p:cNvSpPr/>
          <p:nvPr/>
        </p:nvSpPr>
        <p:spPr>
          <a:xfrm>
            <a:off x="915963" y="1542023"/>
            <a:ext cx="3722506" cy="923330"/>
          </a:xfrm>
          <a:prstGeom prst="rect">
            <a:avLst/>
          </a:prstGeom>
          <a:noFill/>
        </p:spPr>
        <p:txBody>
          <a:bodyPr wrap="square" rtlCol="0">
            <a:spAutoFit/>
          </a:bodyPr>
          <a:lstStyle/>
          <a:p>
            <a:pPr marL="422041" indent="-422041">
              <a:buFont typeface="Wingdings" panose="05000000000000000000" pitchFamily="2" charset="2"/>
              <a:buChar char="Ø"/>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方針として、長寿命化計画に示される路線の優先度で設定する</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ja-JP" altLang="en-US"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7" name="図 6"/>
          <p:cNvPicPr>
            <a:picLocks noChangeAspect="1"/>
          </p:cNvPicPr>
          <p:nvPr/>
        </p:nvPicPr>
        <p:blipFill rotWithShape="1">
          <a:blip r:embed="rId2"/>
          <a:srcRect t="1198" b="1"/>
          <a:stretch/>
        </p:blipFill>
        <p:spPr>
          <a:xfrm>
            <a:off x="4865203" y="1428542"/>
            <a:ext cx="3822362" cy="4437168"/>
          </a:xfrm>
          <a:prstGeom prst="rect">
            <a:avLst/>
          </a:prstGeom>
        </p:spPr>
      </p:pic>
      <p:sp>
        <p:nvSpPr>
          <p:cNvPr id="38" name="正方形/長方形 37"/>
          <p:cNvSpPr/>
          <p:nvPr/>
        </p:nvSpPr>
        <p:spPr>
          <a:xfrm>
            <a:off x="5364088" y="5865710"/>
            <a:ext cx="3336957" cy="523220"/>
          </a:xfrm>
          <a:prstGeom prst="rect">
            <a:avLst/>
          </a:prstGeom>
          <a:noFill/>
        </p:spPr>
        <p:txBody>
          <a:bodyPr wrap="square" rtlCol="0">
            <a:spAutoFit/>
          </a:bodyPr>
          <a:lstStyle/>
          <a:p>
            <a:pPr algn="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大阪府都市基盤施設長寿命化計画</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案</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p>
          <a:p>
            <a:pPr algn="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P105,106 </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より抜粋</a:t>
            </a:r>
          </a:p>
        </p:txBody>
      </p:sp>
      <p:grpSp>
        <p:nvGrpSpPr>
          <p:cNvPr id="6" name="グループ化 5"/>
          <p:cNvGrpSpPr/>
          <p:nvPr/>
        </p:nvGrpSpPr>
        <p:grpSpPr>
          <a:xfrm>
            <a:off x="902142" y="2544120"/>
            <a:ext cx="3714844" cy="3733462"/>
            <a:chOff x="902142" y="2416291"/>
            <a:chExt cx="3714844" cy="3733462"/>
          </a:xfrm>
        </p:grpSpPr>
        <p:sp>
          <p:nvSpPr>
            <p:cNvPr id="11" name="テキスト ボックス 2"/>
            <p:cNvSpPr txBox="1">
              <a:spLocks noChangeArrowheads="1"/>
            </p:cNvSpPr>
            <p:nvPr/>
          </p:nvSpPr>
          <p:spPr bwMode="auto">
            <a:xfrm>
              <a:off x="1648201" y="5547695"/>
              <a:ext cx="2968785" cy="341006"/>
            </a:xfrm>
            <a:prstGeom prst="rect">
              <a:avLst/>
            </a:prstGeom>
            <a:noFill/>
            <a:ln w="9525">
              <a:noFill/>
              <a:miter lim="800000"/>
              <a:headEnd/>
              <a:tailEnd/>
            </a:ln>
          </p:spPr>
          <p:txBody>
            <a:bodyPr rot="0" vert="horz" wrap="square" lIns="84406" tIns="42203" rIns="84406" bIns="42203" anchor="t" anchorCtr="0">
              <a:spAutoFit/>
            </a:bodyPr>
            <a:lstStyle/>
            <a:p>
              <a:pPr algn="just"/>
              <a:r>
                <a:rPr lang="en-US"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社会的影響度の点数合計</a:t>
              </a:r>
              <a:r>
                <a:rPr lang="en-US" altLang="ja-JP" sz="1600" kern="100" dirty="0">
                  <a:latin typeface="+mn-ea"/>
                  <a:cs typeface="Times New Roman" panose="02020603050405020304" pitchFamily="18" charset="0"/>
                </a:rPr>
                <a:t>】</a:t>
              </a:r>
            </a:p>
          </p:txBody>
        </p:sp>
        <p:sp>
          <p:nvSpPr>
            <p:cNvPr id="14" name="角丸四角形 13"/>
            <p:cNvSpPr/>
            <p:nvPr/>
          </p:nvSpPr>
          <p:spPr>
            <a:xfrm>
              <a:off x="1833488" y="2635965"/>
              <a:ext cx="742615" cy="533494"/>
            </a:xfrm>
            <a:prstGeom prst="roundRect">
              <a:avLst/>
            </a:prstGeom>
            <a:pattFill prst="pct90">
              <a:fgClr>
                <a:srgbClr val="C67BDB"/>
              </a:fgClr>
              <a:bgClr>
                <a:schemeClr val="bg1"/>
              </a:bgClr>
            </a:pattFill>
            <a:ln w="19050" cap="flat" cmpd="sng" algn="ctr">
              <a:solidFill>
                <a:schemeClr val="accent5"/>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重点化</a:t>
              </a:r>
              <a:endParaRPr lang="ja-JP" altLang="en-US" sz="20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角丸四角形 15"/>
            <p:cNvSpPr/>
            <p:nvPr/>
          </p:nvSpPr>
          <p:spPr>
            <a:xfrm>
              <a:off x="2662615" y="2635965"/>
              <a:ext cx="772954" cy="533494"/>
            </a:xfrm>
            <a:prstGeom prst="roundRect">
              <a:avLst/>
            </a:prstGeom>
            <a:solidFill>
              <a:srgbClr val="DD7965"/>
            </a:solidFill>
            <a:ln w="19050" cap="flat" cmpd="sng" algn="ctr">
              <a:solidFill>
                <a:srgbClr val="C00000"/>
              </a:solidFill>
              <a:prstDash val="solid"/>
              <a:miter lim="800000"/>
            </a:ln>
            <a:effectLst/>
          </p:spPr>
          <p:txBody>
            <a:bodyPr rot="0" spcFirstLastPara="0" vert="horz" wrap="none" lIns="0" tIns="0" rIns="0" bIns="0" numCol="1" spcCol="0" rtlCol="0" fromWordArt="0" anchor="ctr" anchorCtr="0" forceAA="0" compatLnSpc="1">
              <a:prstTxWarp prst="textNoShape">
                <a:avLst/>
              </a:prstTxWarp>
              <a:no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最重点化</a:t>
              </a:r>
              <a:endParaRPr lang="ja-JP" altLang="en-US" sz="20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角丸四角形 16"/>
            <p:cNvSpPr/>
            <p:nvPr/>
          </p:nvSpPr>
          <p:spPr>
            <a:xfrm>
              <a:off x="1833488" y="3238499"/>
              <a:ext cx="742615" cy="533494"/>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角丸四角形 17"/>
            <p:cNvSpPr/>
            <p:nvPr/>
          </p:nvSpPr>
          <p:spPr>
            <a:xfrm>
              <a:off x="2676422" y="3238499"/>
              <a:ext cx="742615" cy="533494"/>
            </a:xfrm>
            <a:prstGeom prst="roundRect">
              <a:avLst/>
            </a:prstGeom>
            <a:pattFill prst="pct90">
              <a:fgClr>
                <a:srgbClr val="C67BDB"/>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重点化</a:t>
              </a:r>
              <a:endParaRPr lang="ja-JP" altLang="en-US" sz="20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角丸四角形 18"/>
            <p:cNvSpPr/>
            <p:nvPr/>
          </p:nvSpPr>
          <p:spPr>
            <a:xfrm>
              <a:off x="3516412" y="2635965"/>
              <a:ext cx="772954" cy="533494"/>
            </a:xfrm>
            <a:prstGeom prst="roundRect">
              <a:avLst/>
            </a:prstGeom>
            <a:solidFill>
              <a:srgbClr val="DD7965"/>
            </a:solidFill>
            <a:ln w="19050" cap="flat" cmpd="sng" algn="ctr">
              <a:solidFill>
                <a:srgbClr val="C00000"/>
              </a:solidFill>
              <a:prstDash val="solid"/>
              <a:miter lim="800000"/>
            </a:ln>
            <a:effectLst/>
          </p:spPr>
          <p:txBody>
            <a:bodyPr rot="0" spcFirstLastPara="0" vert="horz" wrap="none" lIns="0" tIns="0" rIns="0" bIns="0" numCol="1" spcCol="0" rtlCol="0" fromWordArt="0" anchor="ctr" anchorCtr="0" forceAA="0" compatLnSpc="1">
              <a:prstTxWarp prst="textNoShape">
                <a:avLst/>
              </a:prstTxWarp>
              <a:no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最重点化</a:t>
              </a:r>
              <a:endParaRPr lang="ja-JP" altLang="en-US" sz="20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角丸四角形 19"/>
            <p:cNvSpPr/>
            <p:nvPr/>
          </p:nvSpPr>
          <p:spPr>
            <a:xfrm>
              <a:off x="3517039" y="3238499"/>
              <a:ext cx="772954" cy="533494"/>
            </a:xfrm>
            <a:prstGeom prst="roundRect">
              <a:avLst/>
            </a:prstGeom>
            <a:solidFill>
              <a:srgbClr val="DD7965"/>
            </a:solidFill>
            <a:ln w="19050" cap="flat" cmpd="sng" algn="ctr">
              <a:solidFill>
                <a:srgbClr val="C00000"/>
              </a:solidFill>
              <a:prstDash val="solid"/>
              <a:miter lim="800000"/>
            </a:ln>
            <a:effectLst/>
          </p:spPr>
          <p:txBody>
            <a:bodyPr rot="0" spcFirstLastPara="0" vert="horz" wrap="none" lIns="0" tIns="0" rIns="0" bIns="0" numCol="1" spcCol="0" rtlCol="0" fromWordArt="0" anchor="ctr" anchorCtr="0" forceAA="0" compatLnSpc="1">
              <a:prstTxWarp prst="textNoShape">
                <a:avLst/>
              </a:prstTxWarp>
              <a:noAutofit/>
            </a:bodyPr>
            <a:lstStyle/>
            <a:p>
              <a:pPr algn="ctr"/>
              <a:r>
                <a:rPr lang="ja-JP" altLang="en-US" sz="1600" kern="100">
                  <a:latin typeface="Century" panose="02040604050505020304" pitchFamily="18" charset="0"/>
                  <a:ea typeface="ＭＳ ゴシック" panose="020B0609070205080204" pitchFamily="49" charset="-128"/>
                  <a:cs typeface="Times New Roman" panose="02020603050405020304" pitchFamily="18" charset="0"/>
                </a:rPr>
                <a:t>最重点化</a:t>
              </a:r>
              <a:endParaRPr lang="ja-JP" altLang="en-US" sz="2000" kern="10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角丸四角形 20"/>
            <p:cNvSpPr/>
            <p:nvPr/>
          </p:nvSpPr>
          <p:spPr>
            <a:xfrm>
              <a:off x="3530847" y="3831619"/>
              <a:ext cx="742615" cy="533494"/>
            </a:xfrm>
            <a:prstGeom prst="roundRect">
              <a:avLst/>
            </a:prstGeom>
            <a:pattFill prst="pct90">
              <a:fgClr>
                <a:srgbClr val="C67BDB"/>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a:latin typeface="Century" panose="02040604050505020304" pitchFamily="18" charset="0"/>
                  <a:ea typeface="ＭＳ ゴシック" panose="020B0609070205080204" pitchFamily="49" charset="-128"/>
                  <a:cs typeface="Times New Roman" panose="02020603050405020304" pitchFamily="18" charset="0"/>
                </a:rPr>
                <a:t>重点化</a:t>
              </a:r>
              <a:endParaRPr lang="ja-JP" altLang="en-US" sz="2000" kern="10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角丸四角形 21"/>
            <p:cNvSpPr/>
            <p:nvPr/>
          </p:nvSpPr>
          <p:spPr>
            <a:xfrm>
              <a:off x="1833488" y="3831619"/>
              <a:ext cx="742615" cy="533494"/>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角丸四角形 22"/>
            <p:cNvSpPr/>
            <p:nvPr/>
          </p:nvSpPr>
          <p:spPr>
            <a:xfrm>
              <a:off x="2676422" y="3831619"/>
              <a:ext cx="742615" cy="533494"/>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角丸四角形 23"/>
            <p:cNvSpPr/>
            <p:nvPr/>
          </p:nvSpPr>
          <p:spPr>
            <a:xfrm>
              <a:off x="1833488" y="4429760"/>
              <a:ext cx="742615" cy="533494"/>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角丸四角形 24"/>
            <p:cNvSpPr/>
            <p:nvPr/>
          </p:nvSpPr>
          <p:spPr>
            <a:xfrm>
              <a:off x="2676422" y="4429132"/>
              <a:ext cx="742615" cy="533494"/>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角丸四角形 25"/>
            <p:cNvSpPr/>
            <p:nvPr/>
          </p:nvSpPr>
          <p:spPr>
            <a:xfrm>
              <a:off x="3530847" y="4429132"/>
              <a:ext cx="742615" cy="533494"/>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dirty="0">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7" name="直線矢印コネクタ 26"/>
            <p:cNvCxnSpPr/>
            <p:nvPr/>
          </p:nvCxnSpPr>
          <p:spPr>
            <a:xfrm flipV="1">
              <a:off x="1720513" y="2416291"/>
              <a:ext cx="0" cy="2600939"/>
            </a:xfrm>
            <a:prstGeom prst="straightConnector1">
              <a:avLst/>
            </a:prstGeom>
            <a:ln w="25400">
              <a:headEnd w="med" len="lg"/>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1722396" y="5014092"/>
              <a:ext cx="2769437" cy="0"/>
            </a:xfrm>
            <a:prstGeom prst="straightConnector1">
              <a:avLst/>
            </a:prstGeom>
            <a:ln w="25400">
              <a:headEnd type="none"/>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
            <p:cNvSpPr txBox="1">
              <a:spLocks noChangeArrowheads="1"/>
            </p:cNvSpPr>
            <p:nvPr/>
          </p:nvSpPr>
          <p:spPr bwMode="auto">
            <a:xfrm>
              <a:off x="1333356" y="2557720"/>
              <a:ext cx="385904" cy="668436"/>
            </a:xfrm>
            <a:prstGeom prst="rect">
              <a:avLst/>
            </a:prstGeom>
            <a:noFill/>
            <a:ln w="9525">
              <a:noFill/>
              <a:miter lim="800000"/>
              <a:headEnd/>
              <a:tailEnd/>
            </a:ln>
          </p:spPr>
          <p:txBody>
            <a:bodyPr rot="0" vert="eaVert" wrap="square" lIns="84406" tIns="42203" rIns="84406" bIns="42203" anchor="t" anchorCtr="0">
              <a:spAutoFit/>
            </a:bodyPr>
            <a:lstStyle/>
            <a:p>
              <a:pPr algn="just"/>
              <a:r>
                <a:rPr lang="en-US" sz="1400" kern="100" dirty="0">
                  <a:latin typeface="+mn-ea"/>
                  <a:cs typeface="Times New Roman" panose="02020603050405020304" pitchFamily="18" charset="0"/>
                </a:rPr>
                <a:t>0~49</a:t>
              </a:r>
              <a:endParaRPr lang="ja-JP" altLang="en-US" sz="1400" kern="100" dirty="0">
                <a:latin typeface="+mn-ea"/>
                <a:cs typeface="Times New Roman" panose="02020603050405020304" pitchFamily="18" charset="0"/>
              </a:endParaRPr>
            </a:p>
          </p:txBody>
        </p:sp>
        <p:sp>
          <p:nvSpPr>
            <p:cNvPr id="30" name="テキスト ボックス 2"/>
            <p:cNvSpPr txBox="1">
              <a:spLocks noChangeArrowheads="1"/>
            </p:cNvSpPr>
            <p:nvPr/>
          </p:nvSpPr>
          <p:spPr bwMode="auto">
            <a:xfrm>
              <a:off x="1341471" y="3190799"/>
              <a:ext cx="385904" cy="668436"/>
            </a:xfrm>
            <a:prstGeom prst="rect">
              <a:avLst/>
            </a:prstGeom>
            <a:noFill/>
            <a:ln w="9525">
              <a:noFill/>
              <a:miter lim="800000"/>
              <a:headEnd/>
              <a:tailEnd/>
            </a:ln>
          </p:spPr>
          <p:txBody>
            <a:bodyPr rot="0" vert="eaVert" wrap="square" lIns="84406" tIns="42203" rIns="84406" bIns="42203" anchor="t" anchorCtr="0">
              <a:spAutoFit/>
            </a:bodyPr>
            <a:lstStyle/>
            <a:p>
              <a:pPr algn="just"/>
              <a:r>
                <a:rPr lang="en-US" sz="1400" kern="100" dirty="0">
                  <a:latin typeface="+mn-ea"/>
                  <a:cs typeface="Times New Roman" panose="02020603050405020304" pitchFamily="18" charset="0"/>
                </a:rPr>
                <a:t>50~59</a:t>
              </a:r>
              <a:endParaRPr lang="ja-JP" altLang="en-US" sz="1400" kern="100" dirty="0">
                <a:latin typeface="+mn-ea"/>
                <a:cs typeface="Times New Roman" panose="02020603050405020304" pitchFamily="18" charset="0"/>
              </a:endParaRPr>
            </a:p>
          </p:txBody>
        </p:sp>
        <p:sp>
          <p:nvSpPr>
            <p:cNvPr id="31" name="テキスト ボックス 2"/>
            <p:cNvSpPr txBox="1">
              <a:spLocks noChangeArrowheads="1"/>
            </p:cNvSpPr>
            <p:nvPr/>
          </p:nvSpPr>
          <p:spPr bwMode="auto">
            <a:xfrm>
              <a:off x="1341989" y="3828481"/>
              <a:ext cx="385904" cy="668436"/>
            </a:xfrm>
            <a:prstGeom prst="rect">
              <a:avLst/>
            </a:prstGeom>
            <a:noFill/>
            <a:ln w="9525">
              <a:noFill/>
              <a:miter lim="800000"/>
              <a:headEnd/>
              <a:tailEnd/>
            </a:ln>
          </p:spPr>
          <p:txBody>
            <a:bodyPr rot="0" vert="eaVert" wrap="square" lIns="84406" tIns="42203" rIns="84406" bIns="42203" anchor="t" anchorCtr="0">
              <a:spAutoFit/>
            </a:bodyPr>
            <a:lstStyle/>
            <a:p>
              <a:pPr algn="just"/>
              <a:r>
                <a:rPr lang="en-US" sz="1400" kern="100" dirty="0">
                  <a:latin typeface="+mn-ea"/>
                  <a:cs typeface="Times New Roman" panose="02020603050405020304" pitchFamily="18" charset="0"/>
                </a:rPr>
                <a:t>60~69</a:t>
              </a:r>
              <a:endParaRPr lang="ja-JP" altLang="en-US" sz="1400" kern="100" dirty="0">
                <a:latin typeface="+mn-ea"/>
                <a:cs typeface="Times New Roman" panose="02020603050405020304" pitchFamily="18" charset="0"/>
              </a:endParaRPr>
            </a:p>
          </p:txBody>
        </p:sp>
        <p:sp>
          <p:nvSpPr>
            <p:cNvPr id="32" name="テキスト ボックス 2"/>
            <p:cNvSpPr txBox="1">
              <a:spLocks noChangeArrowheads="1"/>
            </p:cNvSpPr>
            <p:nvPr/>
          </p:nvSpPr>
          <p:spPr bwMode="auto">
            <a:xfrm>
              <a:off x="1343796" y="4384570"/>
              <a:ext cx="385904" cy="668436"/>
            </a:xfrm>
            <a:prstGeom prst="rect">
              <a:avLst/>
            </a:prstGeom>
            <a:noFill/>
            <a:ln w="9525">
              <a:noFill/>
              <a:miter lim="800000"/>
              <a:headEnd/>
              <a:tailEnd/>
            </a:ln>
          </p:spPr>
          <p:txBody>
            <a:bodyPr rot="0" vert="eaVert" wrap="square" lIns="84406" tIns="42203" rIns="84406" bIns="42203" anchor="ctr" anchorCtr="0">
              <a:spAutoFit/>
            </a:bodyPr>
            <a:lstStyle/>
            <a:p>
              <a:pPr indent="55686" algn="just"/>
              <a:r>
                <a:rPr lang="en-US" sz="1400" kern="100" dirty="0">
                  <a:latin typeface="+mn-ea"/>
                  <a:cs typeface="Times New Roman" panose="02020603050405020304" pitchFamily="18" charset="0"/>
                </a:rPr>
                <a:t>70~</a:t>
              </a:r>
              <a:endParaRPr lang="ja-JP" altLang="en-US" sz="1400" kern="100" dirty="0">
                <a:latin typeface="+mn-ea"/>
                <a:cs typeface="Times New Roman" panose="02020603050405020304" pitchFamily="18" charset="0"/>
              </a:endParaRPr>
            </a:p>
          </p:txBody>
        </p:sp>
        <p:sp>
          <p:nvSpPr>
            <p:cNvPr id="33" name="テキスト ボックス 2"/>
            <p:cNvSpPr txBox="1">
              <a:spLocks noChangeArrowheads="1"/>
            </p:cNvSpPr>
            <p:nvPr/>
          </p:nvSpPr>
          <p:spPr bwMode="auto">
            <a:xfrm>
              <a:off x="1594517" y="5085643"/>
              <a:ext cx="961468" cy="424285"/>
            </a:xfrm>
            <a:prstGeom prst="rect">
              <a:avLst/>
            </a:prstGeom>
            <a:noFill/>
            <a:ln w="9525">
              <a:noFill/>
              <a:miter lim="800000"/>
              <a:headEnd/>
              <a:tailEnd/>
            </a:ln>
          </p:spPr>
          <p:txBody>
            <a:bodyPr rot="0" vert="horz" wrap="square" lIns="84406" tIns="42203" rIns="84406" bIns="42203" anchor="t" anchorCtr="0">
              <a:noAutofit/>
            </a:bodyPr>
            <a:lstStyle/>
            <a:p>
              <a:pPr algn="ctr"/>
              <a:r>
                <a:rPr lang="en-US" sz="1400" kern="100" dirty="0">
                  <a:latin typeface="+mn-ea"/>
                  <a:cs typeface="Times New Roman" panose="02020603050405020304" pitchFamily="18" charset="0"/>
                </a:rPr>
                <a:t>0~39</a:t>
              </a:r>
              <a:endParaRPr lang="ja-JP" altLang="en-US" sz="1400" kern="100" dirty="0">
                <a:latin typeface="+mn-ea"/>
                <a:cs typeface="Times New Roman" panose="02020603050405020304" pitchFamily="18" charset="0"/>
              </a:endParaRPr>
            </a:p>
            <a:p>
              <a:pPr marL="91442" indent="-91442" algn="ctr"/>
              <a:r>
                <a:rPr lang="ja-JP" altLang="en-US" sz="1400" kern="100" spc="-55" dirty="0">
                  <a:latin typeface="+mn-ea"/>
                  <a:cs typeface="Times New Roman" panose="02020603050405020304" pitchFamily="18" charset="0"/>
                </a:rPr>
                <a:t>重要度 小</a:t>
              </a:r>
              <a:endParaRPr lang="ja-JP" altLang="en-US" sz="1400" kern="100" dirty="0">
                <a:latin typeface="+mn-ea"/>
                <a:cs typeface="Times New Roman" panose="02020603050405020304" pitchFamily="18" charset="0"/>
              </a:endParaRPr>
            </a:p>
          </p:txBody>
        </p:sp>
        <p:sp>
          <p:nvSpPr>
            <p:cNvPr id="34" name="テキスト ボックス 2"/>
            <p:cNvSpPr txBox="1">
              <a:spLocks noChangeArrowheads="1"/>
            </p:cNvSpPr>
            <p:nvPr/>
          </p:nvSpPr>
          <p:spPr bwMode="auto">
            <a:xfrm>
              <a:off x="2518297" y="5085643"/>
              <a:ext cx="1056264" cy="424285"/>
            </a:xfrm>
            <a:prstGeom prst="rect">
              <a:avLst/>
            </a:prstGeom>
            <a:noFill/>
            <a:ln w="9525">
              <a:noFill/>
              <a:miter lim="800000"/>
              <a:headEnd/>
              <a:tailEnd/>
            </a:ln>
          </p:spPr>
          <p:txBody>
            <a:bodyPr rot="0" vert="horz" wrap="square" lIns="84406" tIns="42203" rIns="84406" bIns="42203" anchor="t" anchorCtr="0">
              <a:noAutofit/>
            </a:bodyPr>
            <a:lstStyle/>
            <a:p>
              <a:pPr algn="ctr"/>
              <a:r>
                <a:rPr lang="en-US" sz="1400" kern="100" dirty="0">
                  <a:latin typeface="+mn-ea"/>
                  <a:cs typeface="Times New Roman" panose="02020603050405020304" pitchFamily="18" charset="0"/>
                </a:rPr>
                <a:t>40~59</a:t>
              </a:r>
              <a:endParaRPr lang="ja-JP" altLang="en-US" sz="1400" kern="100" dirty="0">
                <a:latin typeface="+mn-ea"/>
                <a:cs typeface="Times New Roman" panose="02020603050405020304" pitchFamily="18" charset="0"/>
              </a:endParaRPr>
            </a:p>
            <a:p>
              <a:pPr marL="91442" indent="-91442" algn="ctr"/>
              <a:r>
                <a:rPr lang="ja-JP" altLang="en-US" sz="1400" kern="100" spc="-55" dirty="0">
                  <a:latin typeface="+mn-ea"/>
                  <a:cs typeface="Times New Roman" panose="02020603050405020304" pitchFamily="18" charset="0"/>
                </a:rPr>
                <a:t>重要度 中</a:t>
              </a:r>
              <a:endParaRPr lang="ja-JP" altLang="en-US" sz="1400" kern="100" dirty="0">
                <a:latin typeface="+mn-ea"/>
                <a:cs typeface="Times New Roman" panose="02020603050405020304" pitchFamily="18" charset="0"/>
              </a:endParaRPr>
            </a:p>
          </p:txBody>
        </p:sp>
        <p:sp>
          <p:nvSpPr>
            <p:cNvPr id="35" name="テキスト ボックス 2"/>
            <p:cNvSpPr txBox="1">
              <a:spLocks noChangeArrowheads="1"/>
            </p:cNvSpPr>
            <p:nvPr/>
          </p:nvSpPr>
          <p:spPr bwMode="auto">
            <a:xfrm>
              <a:off x="3435569" y="5085643"/>
              <a:ext cx="1056264" cy="424285"/>
            </a:xfrm>
            <a:prstGeom prst="rect">
              <a:avLst/>
            </a:prstGeom>
            <a:noFill/>
            <a:ln w="9525">
              <a:noFill/>
              <a:miter lim="800000"/>
              <a:headEnd/>
              <a:tailEnd/>
            </a:ln>
          </p:spPr>
          <p:txBody>
            <a:bodyPr rot="0" vert="horz" wrap="square" lIns="84406" tIns="42203" rIns="84406" bIns="42203" anchor="t" anchorCtr="0">
              <a:noAutofit/>
            </a:bodyPr>
            <a:lstStyle/>
            <a:p>
              <a:pPr algn="ctr"/>
              <a:r>
                <a:rPr lang="en-US" sz="1400" kern="100" dirty="0">
                  <a:latin typeface="+mn-ea"/>
                  <a:cs typeface="Times New Roman" panose="02020603050405020304" pitchFamily="18" charset="0"/>
                </a:rPr>
                <a:t>60~100</a:t>
              </a:r>
              <a:endParaRPr lang="ja-JP" altLang="en-US" sz="1400" kern="100" dirty="0">
                <a:latin typeface="+mn-ea"/>
                <a:cs typeface="Times New Roman" panose="02020603050405020304" pitchFamily="18" charset="0"/>
              </a:endParaRPr>
            </a:p>
            <a:p>
              <a:pPr marL="91442" indent="-91442" algn="ctr"/>
              <a:r>
                <a:rPr lang="ja-JP" altLang="en-US" sz="1400" kern="100" spc="-55" dirty="0">
                  <a:latin typeface="+mn-ea"/>
                  <a:cs typeface="Times New Roman" panose="02020603050405020304" pitchFamily="18" charset="0"/>
                </a:rPr>
                <a:t>重要度 大</a:t>
              </a:r>
              <a:endParaRPr lang="ja-JP" altLang="en-US" sz="1400" kern="100" dirty="0">
                <a:latin typeface="+mn-ea"/>
                <a:cs typeface="Times New Roman" panose="02020603050405020304" pitchFamily="18" charset="0"/>
              </a:endParaRPr>
            </a:p>
          </p:txBody>
        </p:sp>
        <p:sp>
          <p:nvSpPr>
            <p:cNvPr id="36" name="テキスト ボックス 2"/>
            <p:cNvSpPr txBox="1">
              <a:spLocks noChangeArrowheads="1"/>
            </p:cNvSpPr>
            <p:nvPr/>
          </p:nvSpPr>
          <p:spPr bwMode="auto">
            <a:xfrm>
              <a:off x="902142" y="3330659"/>
              <a:ext cx="416682" cy="1053911"/>
            </a:xfrm>
            <a:prstGeom prst="rect">
              <a:avLst/>
            </a:prstGeom>
            <a:noFill/>
            <a:ln w="9525">
              <a:noFill/>
              <a:miter lim="800000"/>
              <a:headEnd/>
              <a:tailEnd/>
            </a:ln>
          </p:spPr>
          <p:txBody>
            <a:bodyPr rot="0" vert="eaVert" wrap="square" lIns="84406" tIns="42203" rIns="84406" bIns="42203" anchor="t" anchorCtr="0">
              <a:sp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健全度</a:t>
              </a:r>
              <a:endParaRPr lang="ja-JP" altLang="en-US"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7" name="テキスト ボックス 2"/>
            <p:cNvSpPr txBox="1">
              <a:spLocks noChangeArrowheads="1"/>
            </p:cNvSpPr>
            <p:nvPr/>
          </p:nvSpPr>
          <p:spPr bwMode="auto">
            <a:xfrm>
              <a:off x="1288303" y="4823937"/>
              <a:ext cx="476773" cy="215444"/>
            </a:xfrm>
            <a:prstGeom prst="rect">
              <a:avLst/>
            </a:prstGeom>
            <a:noFill/>
            <a:ln w="9525">
              <a:noFill/>
              <a:miter lim="800000"/>
              <a:headEnd/>
              <a:tailEnd/>
            </a:ln>
          </p:spPr>
          <p:txBody>
            <a:bodyPr rot="0" vert="horz" wrap="square" lIns="0" tIns="0" rIns="0" bIns="0" anchor="ctr" anchorCtr="0">
              <a:spAutoFit/>
            </a:bodyPr>
            <a:lstStyle/>
            <a:p>
              <a:pPr indent="55686" algn="just"/>
              <a:r>
                <a:rPr lang="en-US" altLang="ja-JP" sz="1400" kern="100" dirty="0">
                  <a:latin typeface="+mn-ea"/>
                  <a:cs typeface="Times New Roman" panose="02020603050405020304" pitchFamily="18" charset="0"/>
                </a:rPr>
                <a:t>100</a:t>
              </a:r>
              <a:endParaRPr lang="ja-JP" altLang="en-US" sz="1400" kern="100" dirty="0">
                <a:latin typeface="+mn-ea"/>
                <a:cs typeface="Times New Roman" panose="02020603050405020304" pitchFamily="18" charset="0"/>
              </a:endParaRPr>
            </a:p>
          </p:txBody>
        </p:sp>
        <p:sp>
          <p:nvSpPr>
            <p:cNvPr id="40" name="テキスト ボックス 2"/>
            <p:cNvSpPr txBox="1">
              <a:spLocks noChangeArrowheads="1"/>
            </p:cNvSpPr>
            <p:nvPr/>
          </p:nvSpPr>
          <p:spPr bwMode="auto">
            <a:xfrm>
              <a:off x="1187625" y="5818301"/>
              <a:ext cx="3193042" cy="331452"/>
            </a:xfrm>
            <a:prstGeom prst="rect">
              <a:avLst/>
            </a:prstGeom>
            <a:noFill/>
            <a:ln w="9525">
              <a:noFill/>
              <a:miter lim="800000"/>
              <a:headEnd/>
              <a:tailEnd/>
            </a:ln>
          </p:spPr>
          <p:txBody>
            <a:bodyPr rot="0" vert="horz" wrap="square" lIns="84406" tIns="42203" rIns="84406" bIns="42203" anchor="t" anchorCtr="0">
              <a:spAutoFit/>
            </a:bodyPr>
            <a:lstStyle/>
            <a:p>
              <a:pPr algn="ctr"/>
              <a:r>
                <a:rPr lang="ja-JP" altLang="en-US" sz="1600" kern="100" dirty="0">
                  <a:latin typeface="+mn-ea"/>
                  <a:cs typeface="Times New Roman" panose="02020603050405020304" pitchFamily="18" charset="0"/>
                </a:rPr>
                <a:t>図 </a:t>
              </a:r>
              <a:r>
                <a:rPr lang="en-US" altLang="ja-JP" sz="1600" kern="100" dirty="0">
                  <a:latin typeface="+mn-ea"/>
                  <a:cs typeface="Times New Roman" panose="02020603050405020304" pitchFamily="18" charset="0"/>
                </a:rPr>
                <a:t>4.3-1  </a:t>
              </a:r>
              <a:r>
                <a:rPr lang="ja-JP" altLang="en-US" sz="1600" kern="100" dirty="0">
                  <a:latin typeface="+mn-ea"/>
                  <a:cs typeface="Times New Roman" panose="02020603050405020304" pitchFamily="18" charset="0"/>
                </a:rPr>
                <a:t>橋梁の重点化指標</a:t>
              </a:r>
            </a:p>
          </p:txBody>
        </p:sp>
      </p:grpSp>
      <p:sp>
        <p:nvSpPr>
          <p:cNvPr id="43"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９</a:t>
            </a:r>
            <a:r>
              <a:rPr lang="ja-JP" altLang="en-US" dirty="0" smtClean="0">
                <a:latin typeface="HGSｺﾞｼｯｸM" panose="020B0600000000000000" pitchFamily="50" charset="-128"/>
                <a:ea typeface="HGSｺﾞｼｯｸM" panose="020B0600000000000000" pitchFamily="50" charset="-128"/>
              </a:rPr>
              <a:t>．更新判定橋梁の優先度</a:t>
            </a:r>
            <a:endParaRPr lang="ja-JP" altLang="en-US" dirty="0">
              <a:latin typeface="HGSｺﾞｼｯｸM" panose="020B0600000000000000" pitchFamily="50" charset="-128"/>
              <a:ea typeface="HGSｺﾞｼｯｸM" panose="020B0600000000000000" pitchFamily="50" charset="-128"/>
            </a:endParaRPr>
          </a:p>
        </p:txBody>
      </p:sp>
      <p:sp>
        <p:nvSpPr>
          <p:cNvPr id="44"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１）優先度の設定方針</a:t>
            </a:r>
            <a:endParaRPr lang="en-US" altLang="ja-JP" sz="2585" dirty="0">
              <a:latin typeface="HGSｺﾞｼｯｸM" panose="020B0600000000000000" pitchFamily="50" charset="-128"/>
              <a:ea typeface="HGSｺﾞｼｯｸM" panose="020B0600000000000000" pitchFamily="50" charset="-128"/>
            </a:endParaRPr>
          </a:p>
        </p:txBody>
      </p:sp>
      <p:sp>
        <p:nvSpPr>
          <p:cNvPr id="39"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a:t>
            </a:r>
            <a:r>
              <a:rPr kumimoji="1" lang="en-US" altLang="ja-JP" dirty="0" smtClean="0"/>
              <a:t>3</a:t>
            </a:r>
            <a:endParaRPr kumimoji="1" lang="ja-JP" altLang="en-US" dirty="0"/>
          </a:p>
        </p:txBody>
      </p:sp>
    </p:spTree>
    <p:extLst>
      <p:ext uri="{BB962C8B-B14F-4D97-AF65-F5344CB8AC3E}">
        <p14:creationId xmlns:p14="http://schemas.microsoft.com/office/powerpoint/2010/main" val="10958010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93267"/>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71</a:t>
            </a:fld>
            <a:endParaRPr kumimoji="1" lang="ja-JP" altLang="en-US"/>
          </a:p>
        </p:txBody>
      </p:sp>
      <p:sp>
        <p:nvSpPr>
          <p:cNvPr id="44" name="正方形/長方形 43"/>
          <p:cNvSpPr/>
          <p:nvPr/>
        </p:nvSpPr>
        <p:spPr>
          <a:xfrm>
            <a:off x="915963" y="1463775"/>
            <a:ext cx="5672261" cy="376385"/>
          </a:xfrm>
          <a:prstGeom prst="rect">
            <a:avLst/>
          </a:prstGeom>
          <a:noFill/>
        </p:spPr>
        <p:txBody>
          <a:bodyPr wrap="square" rtlCol="0">
            <a:spAutoFit/>
          </a:bodyPr>
          <a:lstStyle/>
          <a:p>
            <a:pPr marL="422041" indent="-422041">
              <a:buFont typeface="Wingdings" panose="05000000000000000000" pitchFamily="2" charset="2"/>
              <a:buChar char="Ø"/>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各橋梁の重要度結果と健全度の結果を以下に示す</a:t>
            </a:r>
          </a:p>
        </p:txBody>
      </p:sp>
      <p:graphicFrame>
        <p:nvGraphicFramePr>
          <p:cNvPr id="10" name="表 9"/>
          <p:cNvGraphicFramePr>
            <a:graphicFrameLocks noGrp="1"/>
          </p:cNvGraphicFramePr>
          <p:nvPr>
            <p:extLst/>
          </p:nvPr>
        </p:nvGraphicFramePr>
        <p:xfrm>
          <a:off x="623181" y="2102948"/>
          <a:ext cx="8197293" cy="2334164"/>
        </p:xfrm>
        <a:graphic>
          <a:graphicData uri="http://schemas.openxmlformats.org/drawingml/2006/table">
            <a:tbl>
              <a:tblPr/>
              <a:tblGrid>
                <a:gridCol w="996491"/>
                <a:gridCol w="648072"/>
                <a:gridCol w="308606"/>
                <a:gridCol w="308606"/>
                <a:gridCol w="308606"/>
                <a:gridCol w="308606"/>
                <a:gridCol w="308606"/>
                <a:gridCol w="308606"/>
                <a:gridCol w="308606"/>
                <a:gridCol w="864094"/>
                <a:gridCol w="336037"/>
                <a:gridCol w="336037"/>
                <a:gridCol w="336037"/>
                <a:gridCol w="1080121"/>
                <a:gridCol w="380370"/>
                <a:gridCol w="756994"/>
                <a:gridCol w="302798"/>
              </a:tblGrid>
              <a:tr h="537609">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橋梁名称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交通量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2">
                  <a:txBody>
                    <a:bodyPr/>
                    <a:lstStyle/>
                    <a:p>
                      <a:pPr algn="ctr" fontAlgn="ctr"/>
                      <a:r>
                        <a:rPr 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25ｔ</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指定道路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2">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バス路線</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2">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迂回路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2">
                  <a:txBody>
                    <a:bodyPr/>
                    <a:lstStyle/>
                    <a:p>
                      <a:pPr algn="ctr" fontAlgn="ctr"/>
                      <a:r>
                        <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広域</a:t>
                      </a:r>
                      <a:r>
                        <a:rPr lang="zh-TW"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緊急</a:t>
                      </a:r>
                      <a:endParaRPr lang="en-US" altLang="zh-TW"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zh-TW"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交通</a:t>
                      </a:r>
                      <a:r>
                        <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2">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府県間・</a:t>
                      </a:r>
                      <a:b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b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ＩＣアクセス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2">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架橋位置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2">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橋梁の</a:t>
                      </a: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endPar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影響度</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r>
              <a:tr h="537609">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蔀屋跨道橋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43410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広域</a:t>
                      </a: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緊急交通路</a:t>
                      </a:r>
                      <a:endPar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（その他）</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跨線橋</a:t>
                      </a: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・重点</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14</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路線跨ぎ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263501">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三ッ島大橋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15593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一般</a:t>
                      </a:r>
                      <a:r>
                        <a:rPr lang="zh-TW"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道</a:t>
                      </a:r>
                      <a:endParaRPr lang="en-US" altLang="zh-TW"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河川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263501">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大正橋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10747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一般</a:t>
                      </a:r>
                      <a:r>
                        <a:rPr lang="zh-TW"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道</a:t>
                      </a:r>
                      <a:endParaRPr lang="en-US" altLang="zh-TW"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大河川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263501">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古川橋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未確認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一般</a:t>
                      </a:r>
                      <a:r>
                        <a:rPr lang="zh-TW"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道</a:t>
                      </a:r>
                      <a:endPar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河川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263501">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大正大橋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一般</a:t>
                      </a:r>
                      <a:r>
                        <a:rPr lang="zh-TW"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道</a:t>
                      </a:r>
                      <a:endPar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河川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bl>
          </a:graphicData>
        </a:graphic>
      </p:graphicFrame>
      <p:sp>
        <p:nvSpPr>
          <p:cNvPr id="46" name="正方形/長方形 45"/>
          <p:cNvSpPr/>
          <p:nvPr/>
        </p:nvSpPr>
        <p:spPr>
          <a:xfrm>
            <a:off x="3176152" y="1806922"/>
            <a:ext cx="2326900" cy="338554"/>
          </a:xfrm>
          <a:prstGeom prst="rect">
            <a:avLst/>
          </a:prstGeom>
        </p:spPr>
        <p:txBody>
          <a:bodyPr wrap="square">
            <a:spAutoFit/>
          </a:bodyPr>
          <a:lstStyle/>
          <a:p>
            <a:pPr algn="just"/>
            <a:r>
              <a:rPr lang="ja-JP" altLang="en-US" sz="1600" dirty="0">
                <a:latin typeface="+mn-ea"/>
              </a:rPr>
              <a:t>表　重要度結果の一覧</a:t>
            </a:r>
            <a:endParaRPr lang="en-US" altLang="ja-JP" sz="1400" dirty="0">
              <a:latin typeface="+mn-ea"/>
            </a:endParaRPr>
          </a:p>
        </p:txBody>
      </p:sp>
      <p:graphicFrame>
        <p:nvGraphicFramePr>
          <p:cNvPr id="47" name="表 46"/>
          <p:cNvGraphicFramePr>
            <a:graphicFrameLocks noGrp="1"/>
          </p:cNvGraphicFramePr>
          <p:nvPr>
            <p:extLst/>
          </p:nvPr>
        </p:nvGraphicFramePr>
        <p:xfrm>
          <a:off x="2483768" y="4793528"/>
          <a:ext cx="4051488" cy="1515792"/>
        </p:xfrm>
        <a:graphic>
          <a:graphicData uri="http://schemas.openxmlformats.org/drawingml/2006/table">
            <a:tbl>
              <a:tblPr/>
              <a:tblGrid>
                <a:gridCol w="1487615"/>
                <a:gridCol w="1587160"/>
                <a:gridCol w="976713"/>
              </a:tblGrid>
              <a:tr h="144714">
                <a:tc>
                  <a:txBody>
                    <a:bodyPr/>
                    <a:lstStyle/>
                    <a:p>
                      <a:pPr algn="ctr" fontAlgn="ct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橋梁名称</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橋梁の健全度</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r>
              <a:tr h="144714">
                <a:tc>
                  <a:txBody>
                    <a:bodyPr/>
                    <a:lstStyle/>
                    <a:p>
                      <a:pPr algn="ctr" fontAlgn="ct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蔀屋跨道橋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60</a:t>
                      </a: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69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64</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44714">
                <a:tc>
                  <a:txBody>
                    <a:bodyPr/>
                    <a:lstStyle/>
                    <a:p>
                      <a:pPr algn="ctr" fontAlgn="ctr"/>
                      <a:r>
                        <a:rPr lang="ja-JP" altLang="en-US" sz="1600" b="0" i="0" u="none" strike="noStrike">
                          <a:solidFill>
                            <a:srgbClr val="000000"/>
                          </a:solidFill>
                          <a:effectLst/>
                          <a:latin typeface="HGPｺﾞｼｯｸM" panose="020B0600000000000000" pitchFamily="50" charset="-128"/>
                          <a:ea typeface="HGPｺﾞｼｯｸM" panose="020B0600000000000000" pitchFamily="50" charset="-128"/>
                        </a:rPr>
                        <a:t>三ッ島大橋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0</a:t>
                      </a: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49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48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44714">
                <a:tc>
                  <a:txBody>
                    <a:bodyPr/>
                    <a:lstStyle/>
                    <a:p>
                      <a:pPr algn="ctr" fontAlgn="ctr"/>
                      <a:r>
                        <a:rPr lang="ja-JP" altLang="en-US" sz="1600" b="0" i="0" u="none" strike="noStrike">
                          <a:solidFill>
                            <a:srgbClr val="000000"/>
                          </a:solidFill>
                          <a:effectLst/>
                          <a:latin typeface="HGPｺﾞｼｯｸM" panose="020B0600000000000000" pitchFamily="50" charset="-128"/>
                          <a:ea typeface="HGPｺﾞｼｯｸM" panose="020B0600000000000000" pitchFamily="50" charset="-128"/>
                        </a:rPr>
                        <a:t>大正橋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0</a:t>
                      </a: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49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43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44714">
                <a:tc>
                  <a:txBody>
                    <a:bodyPr/>
                    <a:lstStyle/>
                    <a:p>
                      <a:pPr algn="ctr" fontAlgn="ctr"/>
                      <a:r>
                        <a:rPr lang="ja-JP" altLang="en-US" sz="1600" b="0" i="0" u="none" strike="noStrike">
                          <a:solidFill>
                            <a:srgbClr val="000000"/>
                          </a:solidFill>
                          <a:effectLst/>
                          <a:latin typeface="HGPｺﾞｼｯｸM" panose="020B0600000000000000" pitchFamily="50" charset="-128"/>
                          <a:ea typeface="HGPｺﾞｼｯｸM" panose="020B0600000000000000" pitchFamily="50" charset="-128"/>
                        </a:rPr>
                        <a:t>古川橋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60</a:t>
                      </a: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69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61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44714">
                <a:tc>
                  <a:txBody>
                    <a:bodyPr/>
                    <a:lstStyle/>
                    <a:p>
                      <a:pPr algn="ctr" fontAlgn="ct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大正大橋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0</a:t>
                      </a: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49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600" b="0" i="0" u="none" strike="noStrike" dirty="0">
                          <a:solidFill>
                            <a:srgbClr val="000000"/>
                          </a:solidFill>
                          <a:effectLst/>
                          <a:latin typeface="HGPｺﾞｼｯｸM" panose="020B0600000000000000" pitchFamily="50" charset="-128"/>
                          <a:ea typeface="HGPｺﾞｼｯｸM" panose="020B0600000000000000" pitchFamily="50" charset="-128"/>
                        </a:rPr>
                        <a:t>16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bl>
          </a:graphicData>
        </a:graphic>
      </p:graphicFrame>
      <p:sp>
        <p:nvSpPr>
          <p:cNvPr id="49" name="正方形/長方形 48"/>
          <p:cNvSpPr/>
          <p:nvPr/>
        </p:nvSpPr>
        <p:spPr>
          <a:xfrm>
            <a:off x="3411216" y="4458598"/>
            <a:ext cx="2326900" cy="338554"/>
          </a:xfrm>
          <a:prstGeom prst="rect">
            <a:avLst/>
          </a:prstGeom>
        </p:spPr>
        <p:txBody>
          <a:bodyPr wrap="square">
            <a:spAutoFit/>
          </a:bodyPr>
          <a:lstStyle/>
          <a:p>
            <a:pPr algn="just"/>
            <a:r>
              <a:rPr lang="ja-JP" altLang="en-US" sz="1600" dirty="0">
                <a:latin typeface="+mn-ea"/>
              </a:rPr>
              <a:t>表　橋梁の健全度</a:t>
            </a:r>
            <a:endParaRPr lang="en-US" altLang="ja-JP" sz="1400" dirty="0">
              <a:latin typeface="+mn-ea"/>
            </a:endParaRPr>
          </a:p>
        </p:txBody>
      </p:sp>
      <p:sp>
        <p:nvSpPr>
          <p:cNvPr id="13"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９</a:t>
            </a:r>
            <a:r>
              <a:rPr lang="ja-JP" altLang="en-US" dirty="0" smtClean="0">
                <a:latin typeface="HGSｺﾞｼｯｸM" panose="020B0600000000000000" pitchFamily="50" charset="-128"/>
                <a:ea typeface="HGSｺﾞｼｯｸM" panose="020B0600000000000000" pitchFamily="50" charset="-128"/>
              </a:rPr>
              <a:t>．更新判定橋梁の優先度</a:t>
            </a:r>
            <a:endParaRPr lang="ja-JP" altLang="en-US" dirty="0">
              <a:latin typeface="HGSｺﾞｼｯｸM" panose="020B0600000000000000" pitchFamily="50" charset="-128"/>
              <a:ea typeface="HGSｺﾞｼｯｸM" panose="020B0600000000000000" pitchFamily="50" charset="-128"/>
            </a:endParaRPr>
          </a:p>
        </p:txBody>
      </p:sp>
      <p:sp>
        <p:nvSpPr>
          <p:cNvPr id="14"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a:t>
            </a:r>
            <a:r>
              <a:rPr lang="ja-JP" altLang="en-US" sz="2585" dirty="0">
                <a:latin typeface="HGSｺﾞｼｯｸM" panose="020B0600000000000000" pitchFamily="50" charset="-128"/>
                <a:ea typeface="HGSｺﾞｼｯｸM" panose="020B0600000000000000" pitchFamily="50" charset="-128"/>
              </a:rPr>
              <a:t>２</a:t>
            </a:r>
            <a:r>
              <a:rPr lang="ja-JP" altLang="en-US" sz="2585" dirty="0" smtClean="0">
                <a:latin typeface="HGSｺﾞｼｯｸM" panose="020B0600000000000000" pitchFamily="50" charset="-128"/>
                <a:ea typeface="HGSｺﾞｼｯｸM" panose="020B0600000000000000" pitchFamily="50" charset="-128"/>
              </a:rPr>
              <a:t>）優先順位の結果 </a:t>
            </a:r>
            <a:r>
              <a:rPr lang="en-US" altLang="ja-JP" sz="2585" dirty="0" smtClean="0">
                <a:latin typeface="HGSｺﾞｼｯｸM" panose="020B0600000000000000" pitchFamily="50" charset="-128"/>
                <a:ea typeface="HGSｺﾞｼｯｸM" panose="020B0600000000000000" pitchFamily="50" charset="-128"/>
              </a:rPr>
              <a:t>(1/2)</a:t>
            </a:r>
            <a:endParaRPr lang="en-US" altLang="ja-JP" sz="2585" dirty="0">
              <a:latin typeface="HGSｺﾞｼｯｸM" panose="020B0600000000000000" pitchFamily="50" charset="-128"/>
              <a:ea typeface="HGSｺﾞｼｯｸM" panose="020B0600000000000000" pitchFamily="50" charset="-128"/>
            </a:endParaRPr>
          </a:p>
        </p:txBody>
      </p:sp>
      <p:sp>
        <p:nvSpPr>
          <p:cNvPr id="15"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a:t>
            </a:r>
            <a:r>
              <a:rPr kumimoji="1" lang="en-US" altLang="ja-JP" dirty="0" smtClean="0"/>
              <a:t>3</a:t>
            </a:r>
            <a:endParaRPr kumimoji="1" lang="ja-JP" altLang="en-US" dirty="0"/>
          </a:p>
        </p:txBody>
      </p:sp>
    </p:spTree>
    <p:extLst>
      <p:ext uri="{BB962C8B-B14F-4D97-AF65-F5344CB8AC3E}">
        <p14:creationId xmlns:p14="http://schemas.microsoft.com/office/powerpoint/2010/main" val="38757171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93267"/>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72</a:t>
            </a:fld>
            <a:endParaRPr kumimoji="1" lang="ja-JP" altLang="en-US"/>
          </a:p>
        </p:txBody>
      </p:sp>
      <p:sp>
        <p:nvSpPr>
          <p:cNvPr id="12" name="正方形/長方形 11"/>
          <p:cNvSpPr/>
          <p:nvPr/>
        </p:nvSpPr>
        <p:spPr>
          <a:xfrm>
            <a:off x="915963" y="1463775"/>
            <a:ext cx="3584029" cy="376385"/>
          </a:xfrm>
          <a:prstGeom prst="rect">
            <a:avLst/>
          </a:prstGeom>
          <a:noFill/>
        </p:spPr>
        <p:txBody>
          <a:bodyPr wrap="square" rtlCol="0">
            <a:spAutoFit/>
          </a:bodyPr>
          <a:lstStyle/>
          <a:p>
            <a:pPr marL="422041" indent="-422041">
              <a:buFont typeface="Wingdings" panose="05000000000000000000" pitchFamily="2" charset="2"/>
              <a:buChar char="Ø"/>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各橋梁の結果を以下に示す</a:t>
            </a:r>
          </a:p>
        </p:txBody>
      </p:sp>
      <p:grpSp>
        <p:nvGrpSpPr>
          <p:cNvPr id="2" name="グループ化 1"/>
          <p:cNvGrpSpPr/>
          <p:nvPr/>
        </p:nvGrpSpPr>
        <p:grpSpPr>
          <a:xfrm>
            <a:off x="5449806" y="1812683"/>
            <a:ext cx="3581736" cy="3775449"/>
            <a:chOff x="1544907" y="2204864"/>
            <a:chExt cx="3880213" cy="4090070"/>
          </a:xfrm>
        </p:grpSpPr>
        <p:grpSp>
          <p:nvGrpSpPr>
            <p:cNvPr id="14" name="グループ化 13"/>
            <p:cNvGrpSpPr/>
            <p:nvPr/>
          </p:nvGrpSpPr>
          <p:grpSpPr>
            <a:xfrm>
              <a:off x="1544907" y="2204864"/>
              <a:ext cx="3870997" cy="4090070"/>
              <a:chOff x="1174168" y="2573385"/>
              <a:chExt cx="3179366" cy="3359297"/>
            </a:xfrm>
          </p:grpSpPr>
          <p:sp>
            <p:nvSpPr>
              <p:cNvPr id="16" name="テキスト ボックス 2"/>
              <p:cNvSpPr txBox="1">
                <a:spLocks noChangeArrowheads="1"/>
              </p:cNvSpPr>
              <p:nvPr/>
            </p:nvSpPr>
            <p:spPr bwMode="auto">
              <a:xfrm>
                <a:off x="1673799" y="5629264"/>
                <a:ext cx="2679735" cy="303418"/>
              </a:xfrm>
              <a:prstGeom prst="rect">
                <a:avLst/>
              </a:prstGeom>
              <a:noFill/>
              <a:ln w="9525">
                <a:noFill/>
                <a:miter lim="800000"/>
                <a:headEnd/>
                <a:tailEnd/>
              </a:ln>
            </p:spPr>
            <p:txBody>
              <a:bodyPr rot="0" vert="horz" wrap="square" lIns="84406" tIns="42203" rIns="84406" bIns="42203" anchor="t" anchorCtr="0">
                <a:spAutoFit/>
              </a:bodyPr>
              <a:lstStyle/>
              <a:p>
                <a:pPr algn="ctr"/>
                <a:r>
                  <a:rPr lang="en-US"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社会的影響度の点数合計</a:t>
                </a:r>
                <a:r>
                  <a:rPr lang="en-US" altLang="ja-JP" sz="1600" kern="100" dirty="0">
                    <a:latin typeface="+mn-ea"/>
                    <a:cs typeface="Times New Roman" panose="02020603050405020304" pitchFamily="18" charset="0"/>
                  </a:rPr>
                  <a:t>】</a:t>
                </a:r>
              </a:p>
            </p:txBody>
          </p:sp>
          <p:sp>
            <p:nvSpPr>
              <p:cNvPr id="17" name="角丸四角形 16"/>
              <p:cNvSpPr/>
              <p:nvPr/>
            </p:nvSpPr>
            <p:spPr>
              <a:xfrm>
                <a:off x="1885024" y="2795635"/>
                <a:ext cx="683895" cy="539750"/>
              </a:xfrm>
              <a:prstGeom prst="roundRect">
                <a:avLst/>
              </a:prstGeom>
              <a:pattFill prst="pct90">
                <a:fgClr>
                  <a:srgbClr val="C67BDB"/>
                </a:fgClr>
                <a:bgClr>
                  <a:schemeClr val="bg1"/>
                </a:bgClr>
              </a:pattFill>
              <a:ln w="19050" cap="flat" cmpd="sng" algn="ctr">
                <a:solidFill>
                  <a:schemeClr val="accent5"/>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重点化</a:t>
                </a:r>
                <a:endParaRPr lang="ja-JP" altLang="en-US" sz="2000" kern="100" dirty="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角丸四角形 17"/>
              <p:cNvSpPr/>
              <p:nvPr/>
            </p:nvSpPr>
            <p:spPr>
              <a:xfrm>
                <a:off x="2642580" y="2795635"/>
                <a:ext cx="711835" cy="539750"/>
              </a:xfrm>
              <a:prstGeom prst="roundRect">
                <a:avLst/>
              </a:prstGeom>
              <a:solidFill>
                <a:srgbClr val="DD7965"/>
              </a:solidFill>
              <a:ln w="19050" cap="flat" cmpd="sng" algn="ctr">
                <a:solidFill>
                  <a:srgbClr val="C00000"/>
                </a:solidFill>
                <a:prstDash val="solid"/>
                <a:miter lim="800000"/>
              </a:ln>
              <a:effectLst/>
            </p:spPr>
            <p:txBody>
              <a:bodyPr rot="0" spcFirstLastPara="0" vert="horz" wrap="none" lIns="0" tIns="0" rIns="0" bIns="0" numCol="1" spcCol="0" rtlCol="0" fromWordArt="0" anchor="ctr" anchorCtr="0" forceAA="0" compatLnSpc="1">
                <a:prstTxWarp prst="textNoShape">
                  <a:avLst/>
                </a:prstTxWarp>
                <a:noAutofit/>
              </a:bodyPr>
              <a:lstStyle/>
              <a:p>
                <a:pPr algn="ctr"/>
                <a:r>
                  <a:rPr lang="ja-JP" altLang="en-US" sz="1600" kern="100" dirty="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最重点化</a:t>
                </a:r>
                <a:endParaRPr lang="ja-JP" altLang="en-US" sz="2000" kern="100" dirty="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角丸四角形 18"/>
              <p:cNvSpPr/>
              <p:nvPr/>
            </p:nvSpPr>
            <p:spPr>
              <a:xfrm>
                <a:off x="1918927" y="3405235"/>
                <a:ext cx="683895" cy="539750"/>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角丸四角形 19"/>
              <p:cNvSpPr/>
              <p:nvPr/>
            </p:nvSpPr>
            <p:spPr>
              <a:xfrm>
                <a:off x="2656549" y="3405235"/>
                <a:ext cx="683895" cy="539750"/>
              </a:xfrm>
              <a:prstGeom prst="roundRect">
                <a:avLst/>
              </a:prstGeom>
              <a:pattFill prst="pct90">
                <a:fgClr>
                  <a:srgbClr val="C67BDB"/>
                </a:fgClr>
                <a:bgClr>
                  <a:schemeClr val="bg1"/>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重点化</a:t>
                </a:r>
                <a:endParaRPr lang="ja-JP" altLang="en-US" sz="2000" kern="10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角丸四角形 20"/>
              <p:cNvSpPr/>
              <p:nvPr/>
            </p:nvSpPr>
            <p:spPr>
              <a:xfrm>
                <a:off x="3428075" y="2795635"/>
                <a:ext cx="711835" cy="539750"/>
              </a:xfrm>
              <a:prstGeom prst="roundRect">
                <a:avLst/>
              </a:prstGeom>
              <a:solidFill>
                <a:srgbClr val="DD7965"/>
              </a:solidFill>
              <a:ln w="19050" cap="flat" cmpd="sng" algn="ctr">
                <a:solidFill>
                  <a:srgbClr val="C00000"/>
                </a:solidFill>
                <a:prstDash val="solid"/>
                <a:miter lim="800000"/>
              </a:ln>
              <a:effectLst/>
            </p:spPr>
            <p:txBody>
              <a:bodyPr rot="0" spcFirstLastPara="0" vert="horz" wrap="none" lIns="0" tIns="0" rIns="0" bIns="0" numCol="1" spcCol="0" rtlCol="0" fromWordArt="0" anchor="ctr" anchorCtr="0" forceAA="0" compatLnSpc="1">
                <a:prstTxWarp prst="textNoShape">
                  <a:avLst/>
                </a:prstTxWarp>
                <a:noAutofit/>
              </a:bodyPr>
              <a:lstStyle/>
              <a:p>
                <a:pPr algn="ctr"/>
                <a:r>
                  <a:rPr lang="ja-JP" altLang="en-US" sz="1600" kern="100" dirty="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最重点化</a:t>
                </a:r>
                <a:endParaRPr lang="ja-JP" altLang="en-US" sz="2000" kern="100" dirty="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角丸四角形 21"/>
              <p:cNvSpPr/>
              <p:nvPr/>
            </p:nvSpPr>
            <p:spPr>
              <a:xfrm>
                <a:off x="3428710" y="3405235"/>
                <a:ext cx="711835" cy="539750"/>
              </a:xfrm>
              <a:prstGeom prst="roundRect">
                <a:avLst/>
              </a:prstGeom>
              <a:solidFill>
                <a:srgbClr val="DD7965"/>
              </a:solidFill>
              <a:ln w="19050" cap="flat" cmpd="sng" algn="ctr">
                <a:solidFill>
                  <a:srgbClr val="C00000"/>
                </a:solidFill>
                <a:prstDash val="solid"/>
                <a:miter lim="800000"/>
              </a:ln>
              <a:effectLst/>
            </p:spPr>
            <p:txBody>
              <a:bodyPr rot="0" spcFirstLastPara="0" vert="horz" wrap="none" lIns="0" tIns="0" rIns="0" bIns="0" numCol="1" spcCol="0" rtlCol="0" fromWordArt="0" anchor="ctr" anchorCtr="0" forceAA="0" compatLnSpc="1">
                <a:prstTxWarp prst="textNoShape">
                  <a:avLst/>
                </a:prstTxWarp>
                <a:noAutofit/>
              </a:bodyPr>
              <a:lstStyle/>
              <a:p>
                <a:pPr algn="ctr"/>
                <a:r>
                  <a:rPr lang="ja-JP" altLang="en-US" sz="1600" kern="100" dirty="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最重点化</a:t>
                </a:r>
                <a:endParaRPr lang="ja-JP" altLang="en-US" sz="2000" kern="100" dirty="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角丸四角形 22"/>
              <p:cNvSpPr/>
              <p:nvPr/>
            </p:nvSpPr>
            <p:spPr>
              <a:xfrm>
                <a:off x="3476582" y="4005310"/>
                <a:ext cx="683895" cy="539750"/>
              </a:xfrm>
              <a:prstGeom prst="roundRect">
                <a:avLst/>
              </a:prstGeom>
              <a:pattFill prst="pct90">
                <a:fgClr>
                  <a:srgbClr val="C67BDB"/>
                </a:fgClr>
                <a:bgClr>
                  <a:schemeClr val="bg1"/>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重点化</a:t>
                </a:r>
                <a:endParaRPr lang="ja-JP" altLang="en-US" sz="2000" kern="100" dirty="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角丸四角形 23"/>
              <p:cNvSpPr/>
              <p:nvPr/>
            </p:nvSpPr>
            <p:spPr>
              <a:xfrm>
                <a:off x="1918927" y="4005310"/>
                <a:ext cx="683895" cy="539750"/>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角丸四角形 24"/>
              <p:cNvSpPr/>
              <p:nvPr/>
            </p:nvSpPr>
            <p:spPr>
              <a:xfrm>
                <a:off x="2690452" y="4005310"/>
                <a:ext cx="683895" cy="539750"/>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dirty="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角丸四角形 25"/>
              <p:cNvSpPr/>
              <p:nvPr/>
            </p:nvSpPr>
            <p:spPr>
              <a:xfrm>
                <a:off x="1918927" y="4610465"/>
                <a:ext cx="683895" cy="539750"/>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dirty="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角丸四角形 26"/>
              <p:cNvSpPr/>
              <p:nvPr/>
            </p:nvSpPr>
            <p:spPr>
              <a:xfrm>
                <a:off x="2690452" y="4609830"/>
                <a:ext cx="683895" cy="539750"/>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dirty="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dirty="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28" name="角丸四角形 27"/>
              <p:cNvSpPr/>
              <p:nvPr/>
            </p:nvSpPr>
            <p:spPr>
              <a:xfrm>
                <a:off x="3476582" y="4609830"/>
                <a:ext cx="683895" cy="539750"/>
              </a:xfrm>
              <a:prstGeom prst="roundRect">
                <a:avLst/>
              </a:prstGeom>
              <a:pattFill prst="ltDnDiag">
                <a:fgClr>
                  <a:schemeClr val="bg2">
                    <a:lumMod val="50000"/>
                  </a:schemeClr>
                </a:fgClr>
                <a:bgClr>
                  <a:sysClr val="window" lastClr="FFFFFF"/>
                </a:bgClr>
              </a:pattFill>
              <a:ln w="19050" cap="flat" cmpd="sng" algn="ctr">
                <a:solidFill>
                  <a:srgbClr val="4472C4"/>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600" kern="100">
                    <a:solidFill>
                      <a:schemeClr val="tx1">
                        <a:lumMod val="65000"/>
                        <a:lumOff val="35000"/>
                      </a:schemeClr>
                    </a:solidFill>
                    <a:latin typeface="Century" panose="02040604050505020304" pitchFamily="18" charset="0"/>
                    <a:ea typeface="ＭＳ ゴシック" panose="020B0609070205080204" pitchFamily="49" charset="-128"/>
                    <a:cs typeface="Times New Roman" panose="02020603050405020304" pitchFamily="18" charset="0"/>
                  </a:rPr>
                  <a:t>標準</a:t>
                </a:r>
                <a:endParaRPr lang="ja-JP" altLang="en-US" sz="2000" kern="100">
                  <a:solidFill>
                    <a:schemeClr val="tx1">
                      <a:lumMod val="65000"/>
                      <a:lumOff val="35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9" name="直線矢印コネクタ 28"/>
              <p:cNvCxnSpPr/>
              <p:nvPr/>
            </p:nvCxnSpPr>
            <p:spPr>
              <a:xfrm flipV="1">
                <a:off x="1804627" y="2573385"/>
                <a:ext cx="0" cy="2631440"/>
              </a:xfrm>
              <a:prstGeom prst="straightConnector1">
                <a:avLst/>
              </a:prstGeom>
              <a:ln w="25400">
                <a:headEnd w="med" len="lg"/>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1806532" y="5201650"/>
                <a:ext cx="2414270" cy="0"/>
              </a:xfrm>
              <a:prstGeom prst="straightConnector1">
                <a:avLst/>
              </a:prstGeom>
              <a:ln w="25400">
                <a:headEnd type="none"/>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2"/>
              <p:cNvSpPr txBox="1">
                <a:spLocks noChangeArrowheads="1"/>
              </p:cNvSpPr>
              <p:nvPr/>
            </p:nvSpPr>
            <p:spPr bwMode="auto">
              <a:xfrm>
                <a:off x="1459992" y="2716472"/>
                <a:ext cx="343367" cy="676275"/>
              </a:xfrm>
              <a:prstGeom prst="rect">
                <a:avLst/>
              </a:prstGeom>
              <a:noFill/>
              <a:ln w="9525">
                <a:noFill/>
                <a:miter lim="800000"/>
                <a:headEnd/>
                <a:tailEnd/>
              </a:ln>
            </p:spPr>
            <p:txBody>
              <a:bodyPr rot="0" vert="eaVert" wrap="square" lIns="84406" tIns="42203" rIns="84406" bIns="42203" anchor="t" anchorCtr="0">
                <a:spAutoFit/>
              </a:bodyPr>
              <a:lstStyle/>
              <a:p>
                <a:pPr algn="just"/>
                <a:r>
                  <a:rPr lang="en-US" sz="1400" kern="100" dirty="0">
                    <a:latin typeface="+mn-ea"/>
                    <a:cs typeface="Times New Roman" panose="02020603050405020304" pitchFamily="18" charset="0"/>
                  </a:rPr>
                  <a:t>0~49</a:t>
                </a:r>
                <a:endParaRPr lang="ja-JP" altLang="en-US" sz="1400" kern="100" dirty="0">
                  <a:latin typeface="+mn-ea"/>
                  <a:cs typeface="Times New Roman" panose="02020603050405020304" pitchFamily="18" charset="0"/>
                </a:endParaRPr>
              </a:p>
            </p:txBody>
          </p:sp>
          <p:sp>
            <p:nvSpPr>
              <p:cNvPr id="32" name="テキスト ボックス 2"/>
              <p:cNvSpPr txBox="1">
                <a:spLocks noChangeArrowheads="1"/>
              </p:cNvSpPr>
              <p:nvPr/>
            </p:nvSpPr>
            <p:spPr bwMode="auto">
              <a:xfrm>
                <a:off x="1468204" y="3356975"/>
                <a:ext cx="343367" cy="676275"/>
              </a:xfrm>
              <a:prstGeom prst="rect">
                <a:avLst/>
              </a:prstGeom>
              <a:noFill/>
              <a:ln w="9525">
                <a:noFill/>
                <a:miter lim="800000"/>
                <a:headEnd/>
                <a:tailEnd/>
              </a:ln>
            </p:spPr>
            <p:txBody>
              <a:bodyPr rot="0" vert="eaVert" wrap="square" lIns="84406" tIns="42203" rIns="84406" bIns="42203" anchor="t" anchorCtr="0">
                <a:spAutoFit/>
              </a:bodyPr>
              <a:lstStyle/>
              <a:p>
                <a:pPr algn="just"/>
                <a:r>
                  <a:rPr lang="en-US" sz="1400" kern="100" dirty="0">
                    <a:latin typeface="+mn-ea"/>
                    <a:cs typeface="Times New Roman" panose="02020603050405020304" pitchFamily="18" charset="0"/>
                  </a:rPr>
                  <a:t>50~59</a:t>
                </a:r>
                <a:endParaRPr lang="ja-JP" altLang="en-US" sz="1400" kern="100" dirty="0">
                  <a:latin typeface="+mn-ea"/>
                  <a:cs typeface="Times New Roman" panose="02020603050405020304" pitchFamily="18" charset="0"/>
                </a:endParaRPr>
              </a:p>
            </p:txBody>
          </p:sp>
          <p:sp>
            <p:nvSpPr>
              <p:cNvPr id="33" name="テキスト ボックス 2"/>
              <p:cNvSpPr txBox="1">
                <a:spLocks noChangeArrowheads="1"/>
              </p:cNvSpPr>
              <p:nvPr/>
            </p:nvSpPr>
            <p:spPr bwMode="auto">
              <a:xfrm>
                <a:off x="1468728" y="4002135"/>
                <a:ext cx="343367" cy="676275"/>
              </a:xfrm>
              <a:prstGeom prst="rect">
                <a:avLst/>
              </a:prstGeom>
              <a:noFill/>
              <a:ln w="9525">
                <a:noFill/>
                <a:miter lim="800000"/>
                <a:headEnd/>
                <a:tailEnd/>
              </a:ln>
            </p:spPr>
            <p:txBody>
              <a:bodyPr rot="0" vert="eaVert" wrap="square" lIns="84406" tIns="42203" rIns="84406" bIns="42203" anchor="t" anchorCtr="0">
                <a:spAutoFit/>
              </a:bodyPr>
              <a:lstStyle/>
              <a:p>
                <a:pPr algn="just"/>
                <a:r>
                  <a:rPr lang="en-US" sz="1400" kern="100" dirty="0">
                    <a:latin typeface="+mn-ea"/>
                    <a:cs typeface="Times New Roman" panose="02020603050405020304" pitchFamily="18" charset="0"/>
                  </a:rPr>
                  <a:t>60~69</a:t>
                </a:r>
                <a:endParaRPr lang="ja-JP" altLang="en-US" sz="1400" kern="100" dirty="0">
                  <a:latin typeface="+mn-ea"/>
                  <a:cs typeface="Times New Roman" panose="02020603050405020304" pitchFamily="18" charset="0"/>
                </a:endParaRPr>
              </a:p>
            </p:txBody>
          </p:sp>
          <p:sp>
            <p:nvSpPr>
              <p:cNvPr id="34" name="テキスト ボックス 2"/>
              <p:cNvSpPr txBox="1">
                <a:spLocks noChangeArrowheads="1"/>
              </p:cNvSpPr>
              <p:nvPr/>
            </p:nvSpPr>
            <p:spPr bwMode="auto">
              <a:xfrm>
                <a:off x="1419641" y="4564745"/>
                <a:ext cx="398137" cy="676275"/>
              </a:xfrm>
              <a:prstGeom prst="rect">
                <a:avLst/>
              </a:prstGeom>
              <a:noFill/>
              <a:ln w="9525">
                <a:noFill/>
                <a:miter lim="800000"/>
                <a:headEnd/>
                <a:tailEnd/>
              </a:ln>
            </p:spPr>
            <p:txBody>
              <a:bodyPr rot="0" vert="eaVert" wrap="square" lIns="84406" tIns="42203" rIns="84406" bIns="42203" anchor="ctr" anchorCtr="0">
                <a:spAutoFit/>
              </a:bodyPr>
              <a:lstStyle/>
              <a:p>
                <a:pPr indent="55686" algn="just"/>
                <a:r>
                  <a:rPr lang="en-US" sz="1400" kern="100" dirty="0">
                    <a:latin typeface="+mn-ea"/>
                    <a:cs typeface="Times New Roman" panose="02020603050405020304" pitchFamily="18" charset="0"/>
                  </a:rPr>
                  <a:t>70~</a:t>
                </a:r>
                <a:endParaRPr lang="ja-JP" altLang="en-US" sz="1400" kern="100" dirty="0">
                  <a:latin typeface="+mn-ea"/>
                  <a:cs typeface="Times New Roman" panose="02020603050405020304" pitchFamily="18" charset="0"/>
                </a:endParaRPr>
              </a:p>
            </p:txBody>
          </p:sp>
          <p:sp>
            <p:nvSpPr>
              <p:cNvPr id="35" name="テキスト ボックス 2"/>
              <p:cNvSpPr txBox="1">
                <a:spLocks noChangeArrowheads="1"/>
              </p:cNvSpPr>
              <p:nvPr/>
            </p:nvSpPr>
            <p:spPr bwMode="auto">
              <a:xfrm>
                <a:off x="1817021" y="5274040"/>
                <a:ext cx="889612" cy="429260"/>
              </a:xfrm>
              <a:prstGeom prst="rect">
                <a:avLst/>
              </a:prstGeom>
              <a:noFill/>
              <a:ln w="9525">
                <a:noFill/>
                <a:miter lim="800000"/>
                <a:headEnd/>
                <a:tailEnd/>
              </a:ln>
            </p:spPr>
            <p:txBody>
              <a:bodyPr rot="0" vert="horz" wrap="square" lIns="84406" tIns="42203" rIns="84406" bIns="42203" anchor="t" anchorCtr="0">
                <a:noAutofit/>
              </a:bodyPr>
              <a:lstStyle/>
              <a:p>
                <a:pPr algn="ctr"/>
                <a:r>
                  <a:rPr lang="en-US" sz="1400" kern="100" dirty="0">
                    <a:latin typeface="+mn-ea"/>
                    <a:cs typeface="Times New Roman" panose="02020603050405020304" pitchFamily="18" charset="0"/>
                  </a:rPr>
                  <a:t>0~39</a:t>
                </a:r>
                <a:endParaRPr lang="ja-JP" altLang="en-US" sz="1400" kern="100" dirty="0">
                  <a:latin typeface="+mn-ea"/>
                  <a:cs typeface="Times New Roman" panose="02020603050405020304" pitchFamily="18" charset="0"/>
                </a:endParaRPr>
              </a:p>
              <a:p>
                <a:pPr marL="91442" indent="-91442" algn="ctr"/>
                <a:r>
                  <a:rPr lang="ja-JP" altLang="en-US" sz="1400" kern="100" spc="-55" dirty="0">
                    <a:latin typeface="+mn-ea"/>
                    <a:cs typeface="Times New Roman" panose="02020603050405020304" pitchFamily="18" charset="0"/>
                  </a:rPr>
                  <a:t>重要度 小</a:t>
                </a:r>
                <a:endParaRPr lang="ja-JP" altLang="en-US" sz="1400" kern="100" dirty="0">
                  <a:latin typeface="+mn-ea"/>
                  <a:cs typeface="Times New Roman" panose="02020603050405020304" pitchFamily="18" charset="0"/>
                </a:endParaRPr>
              </a:p>
            </p:txBody>
          </p:sp>
          <p:sp>
            <p:nvSpPr>
              <p:cNvPr id="36" name="テキスト ボックス 2"/>
              <p:cNvSpPr txBox="1">
                <a:spLocks noChangeArrowheads="1"/>
              </p:cNvSpPr>
              <p:nvPr/>
            </p:nvSpPr>
            <p:spPr bwMode="auto">
              <a:xfrm>
                <a:off x="2572036" y="5274040"/>
                <a:ext cx="889612" cy="429260"/>
              </a:xfrm>
              <a:prstGeom prst="rect">
                <a:avLst/>
              </a:prstGeom>
              <a:noFill/>
              <a:ln w="9525">
                <a:noFill/>
                <a:miter lim="800000"/>
                <a:headEnd/>
                <a:tailEnd/>
              </a:ln>
            </p:spPr>
            <p:txBody>
              <a:bodyPr rot="0" vert="horz" wrap="square" lIns="84406" tIns="42203" rIns="84406" bIns="42203" anchor="t" anchorCtr="0">
                <a:noAutofit/>
              </a:bodyPr>
              <a:lstStyle/>
              <a:p>
                <a:pPr algn="ctr"/>
                <a:r>
                  <a:rPr lang="en-US" sz="1400" kern="100" dirty="0">
                    <a:latin typeface="+mn-ea"/>
                    <a:cs typeface="Times New Roman" panose="02020603050405020304" pitchFamily="18" charset="0"/>
                  </a:rPr>
                  <a:t>40~59</a:t>
                </a:r>
                <a:endParaRPr lang="ja-JP" altLang="en-US" sz="1400" kern="100" dirty="0">
                  <a:latin typeface="+mn-ea"/>
                  <a:cs typeface="Times New Roman" panose="02020603050405020304" pitchFamily="18" charset="0"/>
                </a:endParaRPr>
              </a:p>
              <a:p>
                <a:pPr marL="91442" indent="-91442" algn="ctr"/>
                <a:r>
                  <a:rPr lang="ja-JP" altLang="en-US" sz="1400" kern="100" spc="-55" dirty="0">
                    <a:latin typeface="+mn-ea"/>
                    <a:cs typeface="Times New Roman" panose="02020603050405020304" pitchFamily="18" charset="0"/>
                  </a:rPr>
                  <a:t>重要度 中</a:t>
                </a:r>
                <a:endParaRPr lang="ja-JP" altLang="en-US" sz="1400" kern="100" dirty="0">
                  <a:latin typeface="+mn-ea"/>
                  <a:cs typeface="Times New Roman" panose="02020603050405020304" pitchFamily="18" charset="0"/>
                </a:endParaRPr>
              </a:p>
            </p:txBody>
          </p:sp>
          <p:sp>
            <p:nvSpPr>
              <p:cNvPr id="37" name="テキスト ボックス 2"/>
              <p:cNvSpPr txBox="1">
                <a:spLocks noChangeArrowheads="1"/>
              </p:cNvSpPr>
              <p:nvPr/>
            </p:nvSpPr>
            <p:spPr bwMode="auto">
              <a:xfrm>
                <a:off x="3415316" y="5274040"/>
                <a:ext cx="889612" cy="429260"/>
              </a:xfrm>
              <a:prstGeom prst="rect">
                <a:avLst/>
              </a:prstGeom>
              <a:noFill/>
              <a:ln w="9525">
                <a:noFill/>
                <a:miter lim="800000"/>
                <a:headEnd/>
                <a:tailEnd/>
              </a:ln>
            </p:spPr>
            <p:txBody>
              <a:bodyPr rot="0" vert="horz" wrap="square" lIns="84406" tIns="42203" rIns="84406" bIns="42203" anchor="t" anchorCtr="0">
                <a:noAutofit/>
              </a:bodyPr>
              <a:lstStyle/>
              <a:p>
                <a:pPr algn="ctr"/>
                <a:r>
                  <a:rPr lang="en-US" sz="1400" kern="100" dirty="0">
                    <a:latin typeface="+mn-ea"/>
                    <a:cs typeface="Times New Roman" panose="02020603050405020304" pitchFamily="18" charset="0"/>
                  </a:rPr>
                  <a:t>60~100</a:t>
                </a:r>
                <a:endParaRPr lang="ja-JP" altLang="en-US" sz="1400" kern="100" dirty="0">
                  <a:latin typeface="+mn-ea"/>
                  <a:cs typeface="Times New Roman" panose="02020603050405020304" pitchFamily="18" charset="0"/>
                </a:endParaRPr>
              </a:p>
              <a:p>
                <a:pPr marL="91442" indent="-91442" algn="ctr"/>
                <a:r>
                  <a:rPr lang="ja-JP" altLang="en-US" sz="1400" kern="100" spc="-55" dirty="0">
                    <a:latin typeface="+mn-ea"/>
                    <a:cs typeface="Times New Roman" panose="02020603050405020304" pitchFamily="18" charset="0"/>
                  </a:rPr>
                  <a:t>重要度 大</a:t>
                </a:r>
                <a:endParaRPr lang="ja-JP" altLang="en-US" sz="1400" kern="100" dirty="0">
                  <a:latin typeface="+mn-ea"/>
                  <a:cs typeface="Times New Roman" panose="02020603050405020304" pitchFamily="18" charset="0"/>
                </a:endParaRPr>
              </a:p>
            </p:txBody>
          </p:sp>
          <p:sp>
            <p:nvSpPr>
              <p:cNvPr id="38" name="テキスト ボックス 2"/>
              <p:cNvSpPr txBox="1">
                <a:spLocks noChangeArrowheads="1"/>
              </p:cNvSpPr>
              <p:nvPr/>
            </p:nvSpPr>
            <p:spPr bwMode="auto">
              <a:xfrm>
                <a:off x="1174168" y="3453682"/>
                <a:ext cx="370753" cy="1066270"/>
              </a:xfrm>
              <a:prstGeom prst="rect">
                <a:avLst/>
              </a:prstGeom>
              <a:noFill/>
              <a:ln w="9525">
                <a:noFill/>
                <a:miter lim="800000"/>
                <a:headEnd/>
                <a:tailEnd/>
              </a:ln>
            </p:spPr>
            <p:txBody>
              <a:bodyPr rot="0" vert="eaVert" wrap="square" lIns="84406" tIns="42203" rIns="84406" bIns="42203" anchor="t" anchorCtr="0">
                <a:spAutoFit/>
              </a:bodyPr>
              <a:lstStyle/>
              <a:p>
                <a:pPr algn="ctr"/>
                <a:r>
                  <a:rPr lang="ja-JP" altLang="en-US" sz="1600" kern="100" dirty="0">
                    <a:latin typeface="Century" panose="02040604050505020304" pitchFamily="18" charset="0"/>
                    <a:ea typeface="ＭＳ ゴシック" panose="020B0609070205080204" pitchFamily="49" charset="-128"/>
                    <a:cs typeface="Times New Roman" panose="02020603050405020304" pitchFamily="18" charset="0"/>
                  </a:rPr>
                  <a:t>健全度</a:t>
                </a:r>
                <a:endParaRPr lang="ja-JP" altLang="en-US"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1" name="テキスト ボックス 2"/>
              <p:cNvSpPr txBox="1">
                <a:spLocks noChangeArrowheads="1"/>
              </p:cNvSpPr>
              <p:nvPr/>
            </p:nvSpPr>
            <p:spPr bwMode="auto">
              <a:xfrm>
                <a:off x="1434404" y="4947827"/>
                <a:ext cx="482364" cy="191697"/>
              </a:xfrm>
              <a:prstGeom prst="rect">
                <a:avLst/>
              </a:prstGeom>
              <a:noFill/>
              <a:ln w="9525">
                <a:noFill/>
                <a:miter lim="800000"/>
                <a:headEnd/>
                <a:tailEnd/>
              </a:ln>
            </p:spPr>
            <p:txBody>
              <a:bodyPr rot="0" vert="horz" wrap="square" lIns="0" tIns="0" rIns="0" bIns="0" anchor="ctr" anchorCtr="0">
                <a:spAutoFit/>
              </a:bodyPr>
              <a:lstStyle/>
              <a:p>
                <a:pPr indent="55686" algn="just"/>
                <a:r>
                  <a:rPr lang="en-US" altLang="ja-JP" sz="1400" kern="100" dirty="0">
                    <a:latin typeface="+mn-ea"/>
                    <a:cs typeface="Times New Roman" panose="02020603050405020304" pitchFamily="18" charset="0"/>
                  </a:rPr>
                  <a:t>100</a:t>
                </a:r>
                <a:endParaRPr lang="ja-JP" altLang="en-US" sz="1400" kern="100" dirty="0">
                  <a:latin typeface="+mn-ea"/>
                  <a:cs typeface="Times New Roman" panose="02020603050405020304" pitchFamily="18" charset="0"/>
                </a:endParaRPr>
              </a:p>
            </p:txBody>
          </p:sp>
        </p:grpSp>
        <p:sp>
          <p:nvSpPr>
            <p:cNvPr id="42" name="正方形/長方形 41"/>
            <p:cNvSpPr/>
            <p:nvPr/>
          </p:nvSpPr>
          <p:spPr>
            <a:xfrm>
              <a:off x="2310141" y="2403204"/>
              <a:ext cx="1050563" cy="242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200" b="1" dirty="0">
                  <a:solidFill>
                    <a:srgbClr val="C00000"/>
                  </a:solidFill>
                </a:rPr>
                <a:t>・大正大橋</a:t>
              </a:r>
            </a:p>
          </p:txBody>
        </p:sp>
        <p:sp>
          <p:nvSpPr>
            <p:cNvPr id="39" name="正方形/長方形 38"/>
            <p:cNvSpPr/>
            <p:nvPr/>
          </p:nvSpPr>
          <p:spPr>
            <a:xfrm>
              <a:off x="2310141" y="2879579"/>
              <a:ext cx="1150416" cy="242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200" b="1" dirty="0">
                  <a:solidFill>
                    <a:srgbClr val="C00000"/>
                  </a:solidFill>
                </a:rPr>
                <a:t>・三ツ島大橋</a:t>
              </a:r>
            </a:p>
          </p:txBody>
        </p:sp>
        <p:sp>
          <p:nvSpPr>
            <p:cNvPr id="40" name="正方形/長方形 39"/>
            <p:cNvSpPr/>
            <p:nvPr/>
          </p:nvSpPr>
          <p:spPr>
            <a:xfrm>
              <a:off x="4232277" y="2816586"/>
              <a:ext cx="1050563" cy="242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200" b="1" dirty="0">
                  <a:solidFill>
                    <a:srgbClr val="C00000"/>
                  </a:solidFill>
                </a:rPr>
                <a:t>・大正橋</a:t>
              </a:r>
            </a:p>
          </p:txBody>
        </p:sp>
        <p:sp>
          <p:nvSpPr>
            <p:cNvPr id="43" name="正方形/長方形 42"/>
            <p:cNvSpPr/>
            <p:nvPr/>
          </p:nvSpPr>
          <p:spPr>
            <a:xfrm>
              <a:off x="4289785" y="3964866"/>
              <a:ext cx="1135335" cy="242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200" b="1" dirty="0">
                  <a:solidFill>
                    <a:srgbClr val="C00000"/>
                  </a:solidFill>
                </a:rPr>
                <a:t>・蔀屋跨道橋</a:t>
              </a:r>
            </a:p>
          </p:txBody>
        </p:sp>
        <p:sp>
          <p:nvSpPr>
            <p:cNvPr id="45" name="正方形/長方形 44"/>
            <p:cNvSpPr/>
            <p:nvPr/>
          </p:nvSpPr>
          <p:spPr>
            <a:xfrm>
              <a:off x="2351464" y="3906704"/>
              <a:ext cx="1050563" cy="242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200" b="1" dirty="0">
                  <a:solidFill>
                    <a:srgbClr val="C00000"/>
                  </a:solidFill>
                </a:rPr>
                <a:t>・古川橋</a:t>
              </a:r>
            </a:p>
          </p:txBody>
        </p:sp>
      </p:grpSp>
      <p:graphicFrame>
        <p:nvGraphicFramePr>
          <p:cNvPr id="46" name="表 45"/>
          <p:cNvGraphicFramePr>
            <a:graphicFrameLocks noGrp="1"/>
          </p:cNvGraphicFramePr>
          <p:nvPr>
            <p:extLst/>
          </p:nvPr>
        </p:nvGraphicFramePr>
        <p:xfrm>
          <a:off x="716802" y="2077445"/>
          <a:ext cx="4757329" cy="1698607"/>
        </p:xfrm>
        <a:graphic>
          <a:graphicData uri="http://schemas.openxmlformats.org/drawingml/2006/table">
            <a:tbl>
              <a:tblPr/>
              <a:tblGrid>
                <a:gridCol w="974878"/>
                <a:gridCol w="953943"/>
                <a:gridCol w="496668"/>
                <a:gridCol w="781637"/>
                <a:gridCol w="504056"/>
                <a:gridCol w="1046147"/>
              </a:tblGrid>
              <a:tr h="346417">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橋梁名称</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橋梁の</a:t>
                      </a: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endPar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影響度</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（計）</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2">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橋梁の健全度</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重点化指標</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2619">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蔀屋跨道橋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重要度大</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60</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64</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重点化</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2619">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三</a:t>
                      </a:r>
                      <a:r>
                        <a:rPr lang="ja-JP" altLang="en-US" sz="1400" b="0" i="0" u="none" strike="noStrike" dirty="0" err="1">
                          <a:solidFill>
                            <a:srgbClr val="000000"/>
                          </a:solidFill>
                          <a:effectLst/>
                          <a:latin typeface="HGPｺﾞｼｯｸM" panose="020B0600000000000000" pitchFamily="50" charset="-128"/>
                          <a:ea typeface="HGPｺﾞｼｯｸM" panose="020B0600000000000000" pitchFamily="50" charset="-128"/>
                        </a:rPr>
                        <a:t>ッ</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島大橋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重要度小</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27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49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48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重点化</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2619">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大正橋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重要度大</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49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43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最重点化</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2619">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古川橋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重要度小</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a:solidFill>
                            <a:srgbClr val="000000"/>
                          </a:solidFill>
                          <a:effectLst/>
                          <a:latin typeface="HGPｺﾞｼｯｸM" panose="020B0600000000000000" pitchFamily="50" charset="-128"/>
                          <a:ea typeface="HGPｺﾞｼｯｸM" panose="020B0600000000000000" pitchFamily="50" charset="-128"/>
                        </a:rPr>
                        <a:t>29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60</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標準</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2619">
                <a:tc>
                  <a:txBody>
                    <a:bodyPr/>
                    <a:lstStyle/>
                    <a:p>
                      <a:pPr algn="ctr" fontAlgn="ctr"/>
                      <a:r>
                        <a:rPr lang="ja-JP" altLang="en-US" sz="1400" b="0" i="0" u="none" strike="noStrike">
                          <a:solidFill>
                            <a:srgbClr val="000000"/>
                          </a:solidFill>
                          <a:effectLst/>
                          <a:latin typeface="HGPｺﾞｼｯｸM" panose="020B0600000000000000" pitchFamily="50" charset="-128"/>
                          <a:ea typeface="HGPｺﾞｼｯｸM" panose="020B0600000000000000" pitchFamily="50" charset="-128"/>
                        </a:rPr>
                        <a:t>大正大橋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重要度小</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23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0</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49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重点化</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47" name="表 46"/>
          <p:cNvGraphicFramePr>
            <a:graphicFrameLocks noGrp="1"/>
          </p:cNvGraphicFramePr>
          <p:nvPr>
            <p:extLst/>
          </p:nvPr>
        </p:nvGraphicFramePr>
        <p:xfrm>
          <a:off x="716803" y="4198398"/>
          <a:ext cx="4791301" cy="2064432"/>
        </p:xfrm>
        <a:graphic>
          <a:graphicData uri="http://schemas.openxmlformats.org/drawingml/2006/table">
            <a:tbl>
              <a:tblPr/>
              <a:tblGrid>
                <a:gridCol w="974877"/>
                <a:gridCol w="1224136"/>
                <a:gridCol w="2592288"/>
              </a:tblGrid>
              <a:tr h="251038">
                <a:tc>
                  <a:txBody>
                    <a:bodyPr/>
                    <a:lstStyle/>
                    <a:p>
                      <a:pPr algn="ctr" fontAlgn="ct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優先順位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橋梁名称</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600" b="0" i="0" u="none" strike="noStrike" dirty="0">
                          <a:solidFill>
                            <a:srgbClr val="000000"/>
                          </a:solidFill>
                          <a:effectLst/>
                          <a:latin typeface="HGPｺﾞｼｯｸM" panose="020B0600000000000000" pitchFamily="50" charset="-128"/>
                          <a:ea typeface="HGPｺﾞｼｯｸM" panose="020B0600000000000000" pitchFamily="50" charset="-128"/>
                        </a:rPr>
                        <a:t>理由</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1038">
                <a:tc>
                  <a:txBody>
                    <a:bodyPr/>
                    <a:lstStyle/>
                    <a:p>
                      <a:pPr algn="ctr" fontAlgn="ctr"/>
                      <a:r>
                        <a:rPr lang="ja-JP" altLang="en-US" sz="1600" b="1" i="0" u="none" strike="noStrike" dirty="0">
                          <a:solidFill>
                            <a:srgbClr val="000000"/>
                          </a:solidFill>
                          <a:effectLst/>
                          <a:latin typeface="HGPｺﾞｼｯｸM" panose="020B0600000000000000" pitchFamily="50" charset="-128"/>
                          <a:ea typeface="HGPｺﾞｼｯｸM" panose="020B0600000000000000" pitchFamily="50" charset="-128"/>
                        </a:rPr>
                        <a:t>第１位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600" b="1" i="0" u="none" strike="noStrike" dirty="0">
                          <a:solidFill>
                            <a:srgbClr val="000000"/>
                          </a:solidFill>
                          <a:effectLst/>
                          <a:latin typeface="HGPｺﾞｼｯｸM" panose="020B0600000000000000" pitchFamily="50" charset="-128"/>
                          <a:ea typeface="HGPｺﾞｼｯｸM" panose="020B0600000000000000" pitchFamily="50" charset="-128"/>
                        </a:rPr>
                        <a:t>大正橋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最</a:t>
                      </a: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重点化</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に区分される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1038">
                <a:tc>
                  <a:txBody>
                    <a:bodyPr/>
                    <a:lstStyle/>
                    <a:p>
                      <a:pPr algn="ctr" fontAlgn="ctr"/>
                      <a:r>
                        <a:rPr lang="ja-JP" altLang="en-US" sz="1600" b="1" i="0" u="none" strike="noStrike" dirty="0">
                          <a:solidFill>
                            <a:srgbClr val="000000"/>
                          </a:solidFill>
                          <a:effectLst/>
                          <a:latin typeface="HGPｺﾞｼｯｸM" panose="020B0600000000000000" pitchFamily="50" charset="-128"/>
                          <a:ea typeface="HGPｺﾞｼｯｸM" panose="020B0600000000000000" pitchFamily="50" charset="-128"/>
                        </a:rPr>
                        <a:t>第２位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600" b="1" i="0" u="none" strike="noStrike" dirty="0">
                          <a:solidFill>
                            <a:srgbClr val="000000"/>
                          </a:solidFill>
                          <a:effectLst/>
                          <a:latin typeface="HGPｺﾞｼｯｸM" panose="020B0600000000000000" pitchFamily="50" charset="-128"/>
                          <a:ea typeface="HGPｺﾞｼｯｸM" panose="020B0600000000000000" pitchFamily="50" charset="-128"/>
                        </a:rPr>
                        <a:t>大正大橋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重点化に区分される中で</a:t>
                      </a: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l"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最も</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橋梁健全度が低い（</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16</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1038">
                <a:tc>
                  <a:txBody>
                    <a:bodyPr/>
                    <a:lstStyle/>
                    <a:p>
                      <a:pPr algn="ctr" fontAlgn="ctr"/>
                      <a:r>
                        <a:rPr lang="ja-JP" altLang="en-US" sz="1600" b="1" i="0" u="none" strike="noStrike">
                          <a:solidFill>
                            <a:srgbClr val="000000"/>
                          </a:solidFill>
                          <a:effectLst/>
                          <a:latin typeface="HGPｺﾞｼｯｸM" panose="020B0600000000000000" pitchFamily="50" charset="-128"/>
                          <a:ea typeface="HGPｺﾞｼｯｸM" panose="020B0600000000000000" pitchFamily="50" charset="-128"/>
                        </a:rPr>
                        <a:t>第３位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600" b="1" i="0" u="none" strike="noStrike" dirty="0">
                          <a:solidFill>
                            <a:srgbClr val="000000"/>
                          </a:solidFill>
                          <a:effectLst/>
                          <a:latin typeface="HGPｺﾞｼｯｸM" panose="020B0600000000000000" pitchFamily="50" charset="-128"/>
                          <a:ea typeface="HGPｺﾞｼｯｸM" panose="020B0600000000000000" pitchFamily="50" charset="-128"/>
                        </a:rPr>
                        <a:t>三</a:t>
                      </a:r>
                      <a:r>
                        <a:rPr lang="ja-JP" altLang="en-US" sz="1600" b="1" i="0" u="none" strike="noStrike" dirty="0" err="1">
                          <a:solidFill>
                            <a:srgbClr val="000000"/>
                          </a:solidFill>
                          <a:effectLst/>
                          <a:latin typeface="HGPｺﾞｼｯｸM" panose="020B0600000000000000" pitchFamily="50" charset="-128"/>
                          <a:ea typeface="HGPｺﾞｼｯｸM" panose="020B0600000000000000" pitchFamily="50" charset="-128"/>
                        </a:rPr>
                        <a:t>ッ</a:t>
                      </a:r>
                      <a:r>
                        <a:rPr lang="ja-JP" altLang="en-US" sz="1600" b="1" i="0" u="none" strike="noStrike" dirty="0">
                          <a:solidFill>
                            <a:srgbClr val="000000"/>
                          </a:solidFill>
                          <a:effectLst/>
                          <a:latin typeface="HGPｺﾞｼｯｸM" panose="020B0600000000000000" pitchFamily="50" charset="-128"/>
                          <a:ea typeface="HGPｺﾞｼｯｸM" panose="020B0600000000000000" pitchFamily="50" charset="-128"/>
                        </a:rPr>
                        <a:t>島大橋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重点化に区分される中で</a:t>
                      </a: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l"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橋梁</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健全度が第</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2</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位（</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48</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1038">
                <a:tc>
                  <a:txBody>
                    <a:bodyPr/>
                    <a:lstStyle/>
                    <a:p>
                      <a:pPr algn="ctr" fontAlgn="ctr"/>
                      <a:r>
                        <a:rPr lang="ja-JP" altLang="en-US" sz="1600" b="1" i="0" u="none" strike="noStrike">
                          <a:solidFill>
                            <a:srgbClr val="000000"/>
                          </a:solidFill>
                          <a:effectLst/>
                          <a:latin typeface="HGPｺﾞｼｯｸM" panose="020B0600000000000000" pitchFamily="50" charset="-128"/>
                          <a:ea typeface="HGPｺﾞｼｯｸM" panose="020B0600000000000000" pitchFamily="50" charset="-128"/>
                        </a:rPr>
                        <a:t>第４位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600" b="1" i="0" u="none" strike="noStrike" dirty="0">
                          <a:solidFill>
                            <a:srgbClr val="000000"/>
                          </a:solidFill>
                          <a:effectLst/>
                          <a:latin typeface="HGPｺﾞｼｯｸM" panose="020B0600000000000000" pitchFamily="50" charset="-128"/>
                          <a:ea typeface="HGPｺﾞｼｯｸM" panose="020B0600000000000000" pitchFamily="50" charset="-128"/>
                        </a:rPr>
                        <a:t>蔀屋跨道橋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重点化に区分される中で</a:t>
                      </a: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endParaRPr lang="en-US" altLang="ja-JP" sz="14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l" fontAlgn="ctr"/>
                      <a:r>
                        <a:rPr lang="ja-JP" altLang="en-US" sz="1400" b="0" i="0" u="none" strike="noStrike" dirty="0" smtClean="0">
                          <a:solidFill>
                            <a:srgbClr val="000000"/>
                          </a:solidFill>
                          <a:effectLst/>
                          <a:latin typeface="HGPｺﾞｼｯｸM" panose="020B0600000000000000" pitchFamily="50" charset="-128"/>
                          <a:ea typeface="HGPｺﾞｼｯｸM" panose="020B0600000000000000" pitchFamily="50" charset="-128"/>
                        </a:rPr>
                        <a:t>橋梁</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健全度が高い（</a:t>
                      </a:r>
                      <a:r>
                        <a:rPr lang="en-US" altLang="ja-JP" sz="1400" b="0" i="0" u="none" strike="noStrike" dirty="0">
                          <a:solidFill>
                            <a:srgbClr val="000000"/>
                          </a:solidFill>
                          <a:effectLst/>
                          <a:latin typeface="HGPｺﾞｼｯｸM" panose="020B0600000000000000" pitchFamily="50" charset="-128"/>
                          <a:ea typeface="HGPｺﾞｼｯｸM" panose="020B0600000000000000" pitchFamily="50" charset="-128"/>
                        </a:rPr>
                        <a:t>64</a:t>
                      </a: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1038">
                <a:tc>
                  <a:txBody>
                    <a:bodyPr/>
                    <a:lstStyle/>
                    <a:p>
                      <a:pPr algn="ctr" fontAlgn="ctr"/>
                      <a:r>
                        <a:rPr lang="ja-JP" altLang="en-US" sz="1600" b="1" i="0" u="none" strike="noStrike">
                          <a:solidFill>
                            <a:srgbClr val="000000"/>
                          </a:solidFill>
                          <a:effectLst/>
                          <a:latin typeface="HGPｺﾞｼｯｸM" panose="020B0600000000000000" pitchFamily="50" charset="-128"/>
                          <a:ea typeface="HGPｺﾞｼｯｸM" panose="020B0600000000000000" pitchFamily="50" charset="-128"/>
                        </a:rPr>
                        <a:t>第５位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600" b="1" i="0" u="none" strike="noStrike" dirty="0">
                          <a:solidFill>
                            <a:srgbClr val="000000"/>
                          </a:solidFill>
                          <a:effectLst/>
                          <a:latin typeface="HGPｺﾞｼｯｸM" panose="020B0600000000000000" pitchFamily="50" charset="-128"/>
                          <a:ea typeface="HGPｺﾞｼｯｸM" panose="020B0600000000000000" pitchFamily="50" charset="-128"/>
                        </a:rPr>
                        <a:t>古川橋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rPr>
                        <a:t>標準に区分される</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48" name="正方形/長方形 47"/>
          <p:cNvSpPr/>
          <p:nvPr/>
        </p:nvSpPr>
        <p:spPr>
          <a:xfrm>
            <a:off x="707543" y="3859844"/>
            <a:ext cx="2326900" cy="338554"/>
          </a:xfrm>
          <a:prstGeom prst="rect">
            <a:avLst/>
          </a:prstGeom>
        </p:spPr>
        <p:txBody>
          <a:bodyPr wrap="square">
            <a:spAutoFit/>
          </a:bodyPr>
          <a:lstStyle/>
          <a:p>
            <a:pPr algn="just"/>
            <a:r>
              <a:rPr lang="ja-JP" altLang="ja-JP" sz="1600" dirty="0">
                <a:latin typeface="+mn-ea"/>
              </a:rPr>
              <a:t>【</a:t>
            </a:r>
            <a:r>
              <a:rPr lang="ja-JP" altLang="en-US" sz="1600" dirty="0">
                <a:latin typeface="+mn-ea"/>
              </a:rPr>
              <a:t>優先順位の結果一覧</a:t>
            </a:r>
            <a:r>
              <a:rPr lang="ja-JP" altLang="ja-JP" sz="1600" dirty="0">
                <a:latin typeface="+mn-ea"/>
              </a:rPr>
              <a:t>】</a:t>
            </a:r>
            <a:endParaRPr lang="en-US" altLang="ja-JP" sz="1400" dirty="0">
              <a:latin typeface="+mn-ea"/>
            </a:endParaRPr>
          </a:p>
        </p:txBody>
      </p:sp>
      <p:sp>
        <p:nvSpPr>
          <p:cNvPr id="49" name="正方形/長方形 48"/>
          <p:cNvSpPr/>
          <p:nvPr/>
        </p:nvSpPr>
        <p:spPr>
          <a:xfrm>
            <a:off x="707543" y="1749955"/>
            <a:ext cx="2326900" cy="338554"/>
          </a:xfrm>
          <a:prstGeom prst="rect">
            <a:avLst/>
          </a:prstGeom>
        </p:spPr>
        <p:txBody>
          <a:bodyPr wrap="square">
            <a:spAutoFit/>
          </a:bodyPr>
          <a:lstStyle/>
          <a:p>
            <a:pPr algn="just"/>
            <a:r>
              <a:rPr lang="ja-JP" altLang="ja-JP" sz="1600" dirty="0">
                <a:latin typeface="+mn-ea"/>
              </a:rPr>
              <a:t>【</a:t>
            </a:r>
            <a:r>
              <a:rPr lang="ja-JP" altLang="en-US" sz="1600" dirty="0">
                <a:latin typeface="+mn-ea"/>
              </a:rPr>
              <a:t>評価細目の結果</a:t>
            </a:r>
            <a:r>
              <a:rPr lang="ja-JP" altLang="ja-JP" sz="1600" dirty="0">
                <a:latin typeface="+mn-ea"/>
              </a:rPr>
              <a:t>】</a:t>
            </a:r>
            <a:endParaRPr lang="en-US" altLang="ja-JP" sz="1400" dirty="0">
              <a:latin typeface="+mn-ea"/>
            </a:endParaRPr>
          </a:p>
        </p:txBody>
      </p:sp>
      <p:sp>
        <p:nvSpPr>
          <p:cNvPr id="51" name="テキスト ボックス 2"/>
          <p:cNvSpPr txBox="1">
            <a:spLocks noChangeArrowheads="1"/>
          </p:cNvSpPr>
          <p:nvPr/>
        </p:nvSpPr>
        <p:spPr bwMode="auto">
          <a:xfrm>
            <a:off x="6358264" y="5655710"/>
            <a:ext cx="2610143" cy="331452"/>
          </a:xfrm>
          <a:prstGeom prst="rect">
            <a:avLst/>
          </a:prstGeom>
          <a:noFill/>
          <a:ln w="9525">
            <a:noFill/>
            <a:miter lim="800000"/>
            <a:headEnd/>
            <a:tailEnd/>
          </a:ln>
        </p:spPr>
        <p:txBody>
          <a:bodyPr rot="0" vert="horz" wrap="square" lIns="84406" tIns="42203" rIns="84406" bIns="42203" anchor="t" anchorCtr="0">
            <a:spAutoFit/>
          </a:bodyPr>
          <a:lstStyle/>
          <a:p>
            <a:pPr algn="just"/>
            <a:r>
              <a:rPr lang="ja-JP" altLang="en-US" sz="1600" kern="100" dirty="0">
                <a:latin typeface="+mn-ea"/>
                <a:cs typeface="Times New Roman" panose="02020603050405020304" pitchFamily="18" charset="0"/>
              </a:rPr>
              <a:t>図</a:t>
            </a:r>
            <a:r>
              <a:rPr lang="en-US" altLang="ja-JP" sz="1600" kern="100" dirty="0">
                <a:latin typeface="+mn-ea"/>
                <a:cs typeface="Times New Roman" panose="02020603050405020304" pitchFamily="18" charset="0"/>
              </a:rPr>
              <a:t>  </a:t>
            </a:r>
            <a:r>
              <a:rPr lang="ja-JP" altLang="en-US" sz="1600" kern="100" dirty="0">
                <a:latin typeface="+mn-ea"/>
                <a:cs typeface="Times New Roman" panose="02020603050405020304" pitchFamily="18" charset="0"/>
              </a:rPr>
              <a:t>各橋梁の重点化結果</a:t>
            </a:r>
          </a:p>
        </p:txBody>
      </p:sp>
      <p:sp>
        <p:nvSpPr>
          <p:cNvPr id="52"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９</a:t>
            </a:r>
            <a:r>
              <a:rPr lang="ja-JP" altLang="en-US" dirty="0" smtClean="0">
                <a:latin typeface="HGSｺﾞｼｯｸM" panose="020B0600000000000000" pitchFamily="50" charset="-128"/>
                <a:ea typeface="HGSｺﾞｼｯｸM" panose="020B0600000000000000" pitchFamily="50" charset="-128"/>
              </a:rPr>
              <a:t>．更新判定橋梁の優先度</a:t>
            </a:r>
            <a:endParaRPr lang="ja-JP" altLang="en-US" dirty="0">
              <a:latin typeface="HGSｺﾞｼｯｸM" panose="020B0600000000000000" pitchFamily="50" charset="-128"/>
              <a:ea typeface="HGSｺﾞｼｯｸM" panose="020B0600000000000000" pitchFamily="50" charset="-128"/>
            </a:endParaRPr>
          </a:p>
        </p:txBody>
      </p:sp>
      <p:sp>
        <p:nvSpPr>
          <p:cNvPr id="53" name="タイトル 1"/>
          <p:cNvSpPr txBox="1">
            <a:spLocks/>
          </p:cNvSpPr>
          <p:nvPr/>
        </p:nvSpPr>
        <p:spPr>
          <a:xfrm>
            <a:off x="564768" y="548680"/>
            <a:ext cx="804572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a:t>
            </a:r>
            <a:r>
              <a:rPr lang="ja-JP" altLang="en-US" sz="2585" dirty="0">
                <a:latin typeface="HGSｺﾞｼｯｸM" panose="020B0600000000000000" pitchFamily="50" charset="-128"/>
                <a:ea typeface="HGSｺﾞｼｯｸM" panose="020B0600000000000000" pitchFamily="50" charset="-128"/>
              </a:rPr>
              <a:t>２</a:t>
            </a:r>
            <a:r>
              <a:rPr lang="ja-JP" altLang="en-US" sz="2585" dirty="0" smtClean="0">
                <a:latin typeface="HGSｺﾞｼｯｸM" panose="020B0600000000000000" pitchFamily="50" charset="-128"/>
                <a:ea typeface="HGSｺﾞｼｯｸM" panose="020B0600000000000000" pitchFamily="50" charset="-128"/>
              </a:rPr>
              <a:t>）優先順位の結果 </a:t>
            </a:r>
            <a:r>
              <a:rPr lang="en-US" altLang="ja-JP" sz="2585" dirty="0" smtClean="0">
                <a:latin typeface="HGSｺﾞｼｯｸM" panose="020B0600000000000000" pitchFamily="50" charset="-128"/>
                <a:ea typeface="HGSｺﾞｼｯｸM" panose="020B0600000000000000" pitchFamily="50" charset="-128"/>
              </a:rPr>
              <a:t>(2/2)</a:t>
            </a:r>
            <a:endParaRPr lang="en-US" altLang="ja-JP" sz="2585" dirty="0">
              <a:latin typeface="HGSｺﾞｼｯｸM" panose="020B0600000000000000" pitchFamily="50" charset="-128"/>
              <a:ea typeface="HGSｺﾞｼｯｸM" panose="020B0600000000000000" pitchFamily="50" charset="-128"/>
            </a:endParaRPr>
          </a:p>
        </p:txBody>
      </p:sp>
      <p:sp>
        <p:nvSpPr>
          <p:cNvPr id="5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a:t>
            </a:r>
            <a:r>
              <a:rPr kumimoji="1" lang="en-US" altLang="ja-JP" dirty="0" smtClean="0"/>
              <a:t>3</a:t>
            </a:r>
            <a:endParaRPr kumimoji="1" lang="ja-JP" altLang="en-US" dirty="0"/>
          </a:p>
        </p:txBody>
      </p:sp>
    </p:spTree>
    <p:extLst>
      <p:ext uri="{BB962C8B-B14F-4D97-AF65-F5344CB8AC3E}">
        <p14:creationId xmlns:p14="http://schemas.microsoft.com/office/powerpoint/2010/main" val="6102464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93267"/>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73</a:t>
            </a:fld>
            <a:endParaRPr kumimoji="1" lang="ja-JP" altLang="en-US"/>
          </a:p>
        </p:txBody>
      </p:sp>
      <p:sp>
        <p:nvSpPr>
          <p:cNvPr id="17" name="タイトル 1"/>
          <p:cNvSpPr txBox="1">
            <a:spLocks/>
          </p:cNvSpPr>
          <p:nvPr/>
        </p:nvSpPr>
        <p:spPr>
          <a:xfrm>
            <a:off x="564768" y="689093"/>
            <a:ext cx="8045725" cy="460737"/>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 検討結果とまとめ</a:t>
            </a:r>
            <a:endParaRPr lang="ja-JP" altLang="en-US" sz="2215"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395536" y="1149830"/>
            <a:ext cx="7488832" cy="523220"/>
          </a:xfrm>
          <a:prstGeom prst="rect">
            <a:avLst/>
          </a:prstGeom>
          <a:noFill/>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rPr>
              <a:t>○</a:t>
            </a:r>
            <a:r>
              <a:rPr lang="en-US" altLang="ja-JP" sz="2800" dirty="0" smtClean="0">
                <a:latin typeface="HGSｺﾞｼｯｸM" panose="020B0600000000000000" pitchFamily="50" charset="-128"/>
                <a:ea typeface="HGSｺﾞｼｯｸM" panose="020B0600000000000000" pitchFamily="50" charset="-128"/>
              </a:rPr>
              <a:t>H28</a:t>
            </a:r>
            <a:r>
              <a:rPr lang="ja-JP" altLang="en-US" sz="2800" dirty="0" smtClean="0">
                <a:latin typeface="HGSｺﾞｼｯｸM" panose="020B0600000000000000" pitchFamily="50" charset="-128"/>
                <a:ea typeface="HGSｺﾞｼｯｸM" panose="020B0600000000000000" pitchFamily="50" charset="-128"/>
              </a:rPr>
              <a:t>年度の検討結果</a:t>
            </a:r>
            <a:endParaRPr lang="ja-JP" altLang="en-US" sz="2800" dirty="0">
              <a:latin typeface="HGSｺﾞｼｯｸM" panose="020B0600000000000000" pitchFamily="50" charset="-128"/>
              <a:ea typeface="HGSｺﾞｼｯｸM" panose="020B0600000000000000" pitchFamily="50" charset="-128"/>
            </a:endParaRPr>
          </a:p>
        </p:txBody>
      </p:sp>
      <p:sp>
        <p:nvSpPr>
          <p:cNvPr id="9" name="正方形/長方形 8"/>
          <p:cNvSpPr/>
          <p:nvPr/>
        </p:nvSpPr>
        <p:spPr>
          <a:xfrm>
            <a:off x="612648" y="1560949"/>
            <a:ext cx="8352928" cy="4893647"/>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将来</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の更新判定橋梁と優先順位の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検討</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800100" lvl="1" indent="-342900">
              <a:buFont typeface="Arial" panose="020B0604020202020204" pitchFamily="34" charset="0"/>
              <a:buChar cha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疲労が蓄積する前提で、将来推移グラフに反映し、</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20</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年後に対策</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が必要</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な橋梁</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54</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橋をリストアップした。</a:t>
            </a:r>
          </a:p>
          <a:p>
            <a:pPr marL="800100" lvl="1" indent="-342900">
              <a:buFont typeface="Arial" panose="020B0604020202020204" pitchFamily="34" charset="0"/>
              <a:buChar char="•"/>
            </a:pP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54</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橋に対し疲労損傷状況の考察を行い、対策の優先順位付けを行った</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lvl="1"/>
            <a:endPar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個別橋梁の更新の最終判定の手法を考案</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800100" lvl="1" indent="-342900">
              <a:buFont typeface="Arial" panose="020B0604020202020204" pitchFamily="34" charset="0"/>
              <a:buChar cha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評価項目を整理し総合評価指標を作成した</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lvl="1"/>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総合評価：①経済性</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(LCC)</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lvl="1"/>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②構造物としての評価</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維持管理性、使用性、減災</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p>
          <a:p>
            <a:pPr lvl="1"/>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③その他の社会的評価</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事業の難易度、交通規制</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p>
          <a:p>
            <a:pPr marL="800100" lvl="1" indent="-342900">
              <a:buFont typeface="Arial" panose="020B0604020202020204" pitchFamily="34" charset="0"/>
              <a:buChar char="•"/>
            </a:pP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今回設定の補正率　①</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×0.5</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②</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×0.35</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③</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×0.15</a:t>
            </a:r>
          </a:p>
          <a:p>
            <a:pPr lvl="1"/>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個別橋梁の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or</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維持管理について、個別評価を実施</a:t>
            </a:r>
          </a:p>
          <a:p>
            <a:pPr marL="742950" lvl="1" indent="-285750">
              <a:buFont typeface="Arial" panose="020B0604020202020204" pitchFamily="34" charset="0"/>
              <a:buChar cha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指標に基づき抽出したモデルケースの５橋に</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ついて</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lvl="1"/>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or</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維持管理について個別評価を行った</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742950" lvl="1" indent="-285750">
              <a:buFont typeface="Arial" panose="020B0604020202020204" pitchFamily="34" charset="0"/>
              <a:buChar cha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更新判定橋梁の中での優先順位は、長寿命化計画の内容と整合を図った</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en-US" altLang="ja-JP" dirty="0">
                <a:latin typeface="HGSｺﾞｼｯｸM" panose="020B0600000000000000" pitchFamily="50" charset="-128"/>
                <a:ea typeface="HGSｺﾞｼｯｸM" panose="020B0600000000000000" pitchFamily="50" charset="-128"/>
              </a:rPr>
              <a:t>10</a:t>
            </a:r>
            <a:r>
              <a:rPr lang="ja-JP" altLang="en-US" dirty="0" err="1" smtClean="0">
                <a:latin typeface="HGSｺﾞｼｯｸM" panose="020B0600000000000000" pitchFamily="50" charset="-128"/>
                <a:ea typeface="HGSｺﾞｼｯｸM" panose="020B0600000000000000" pitchFamily="50" charset="-128"/>
              </a:rPr>
              <a:t>．</a:t>
            </a:r>
            <a:r>
              <a:rPr lang="ja-JP" altLang="en-US" dirty="0" smtClean="0">
                <a:latin typeface="HGSｺﾞｼｯｸM" panose="020B0600000000000000" pitchFamily="50" charset="-128"/>
                <a:ea typeface="HGSｺﾞｼｯｸM" panose="020B0600000000000000" pitchFamily="50" charset="-128"/>
              </a:rPr>
              <a:t>検討結果</a:t>
            </a:r>
            <a:endParaRPr lang="ja-JP" altLang="en-US" dirty="0">
              <a:latin typeface="HGSｺﾞｼｯｸM" panose="020B0600000000000000" pitchFamily="50" charset="-128"/>
              <a:ea typeface="HGSｺﾞｼｯｸM" panose="020B0600000000000000" pitchFamily="50" charset="-128"/>
            </a:endParaRPr>
          </a:p>
        </p:txBody>
      </p:sp>
      <p:sp>
        <p:nvSpPr>
          <p:cNvPr id="11"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24484275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67397" y="2941072"/>
            <a:ext cx="4060587" cy="33598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Rectangle 3"/>
          <p:cNvSpPr>
            <a:spLocks noChangeArrowheads="1"/>
          </p:cNvSpPr>
          <p:nvPr/>
        </p:nvSpPr>
        <p:spPr bwMode="auto">
          <a:xfrm>
            <a:off x="0" y="93267"/>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74</a:t>
            </a:fld>
            <a:endParaRPr kumimoji="1" lang="ja-JP" altLang="en-US"/>
          </a:p>
        </p:txBody>
      </p:sp>
      <p:sp>
        <p:nvSpPr>
          <p:cNvPr id="12" name="正方形/長方形 11"/>
          <p:cNvSpPr/>
          <p:nvPr/>
        </p:nvSpPr>
        <p:spPr>
          <a:xfrm>
            <a:off x="539552" y="1534517"/>
            <a:ext cx="5874911" cy="1200329"/>
          </a:xfrm>
          <a:prstGeom prst="rect">
            <a:avLst/>
          </a:prstGeom>
          <a:noFill/>
        </p:spPr>
        <p:txBody>
          <a:bodyPr wrap="square" rtlCol="0">
            <a:spAutoFit/>
          </a:bodyPr>
          <a:lstStyle/>
          <a:p>
            <a:pPr marL="422041" indent="-422041">
              <a:buFont typeface="Wingdings" panose="05000000000000000000" pitchFamily="2" charset="2"/>
              <a:buChar char="Ø"/>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今回、補正率は</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右表に示すケース</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Ⅰ</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で仮定の下で</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更新判定を行った。しかし、補正率</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によって</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判定</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結果</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は変化するため、補正率は</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重要。</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今後の課題：補正率の検討</a:t>
            </a:r>
            <a:endParaRPr lang="ja-JP" altLang="en-US"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タイトル 1"/>
          <p:cNvSpPr txBox="1">
            <a:spLocks/>
          </p:cNvSpPr>
          <p:nvPr/>
        </p:nvSpPr>
        <p:spPr>
          <a:xfrm>
            <a:off x="616876" y="761706"/>
            <a:ext cx="8045725" cy="844062"/>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endParaRPr lang="en-US" altLang="ja-JP" sz="2585" dirty="0">
              <a:latin typeface="HGSｺﾞｼｯｸM" panose="020B0600000000000000" pitchFamily="50" charset="-128"/>
              <a:ea typeface="HGSｺﾞｼｯｸM" panose="020B0600000000000000" pitchFamily="50" charset="-128"/>
            </a:endParaRPr>
          </a:p>
          <a:p>
            <a:r>
              <a:rPr lang="ja-JP" altLang="en-US" sz="2585" dirty="0">
                <a:latin typeface="HGSｺﾞｼｯｸM" panose="020B0600000000000000" pitchFamily="50" charset="-128"/>
                <a:ea typeface="HGSｺﾞｼｯｸM" panose="020B0600000000000000" pitchFamily="50" charset="-128"/>
              </a:rPr>
              <a:t>　　</a:t>
            </a:r>
            <a:r>
              <a:rPr lang="ja-JP" altLang="en-US" sz="2585" dirty="0" smtClean="0">
                <a:latin typeface="HGSｺﾞｼｯｸM" panose="020B0600000000000000" pitchFamily="50" charset="-128"/>
                <a:ea typeface="HGSｺﾞｼｯｸM" panose="020B0600000000000000" pitchFamily="50" charset="-128"/>
              </a:rPr>
              <a:t>　　課題</a:t>
            </a:r>
            <a:endParaRPr lang="ja-JP" altLang="en-US" sz="2585" dirty="0">
              <a:latin typeface="HGSｺﾞｼｯｸM" panose="020B0600000000000000" pitchFamily="50" charset="-128"/>
              <a:ea typeface="HGSｺﾞｼｯｸM" panose="020B0600000000000000" pitchFamily="50" charset="-128"/>
            </a:endParaRPr>
          </a:p>
        </p:txBody>
      </p:sp>
      <p:sp>
        <p:nvSpPr>
          <p:cNvPr id="9" name="タイトル 1"/>
          <p:cNvSpPr txBox="1">
            <a:spLocks/>
          </p:cNvSpPr>
          <p:nvPr/>
        </p:nvSpPr>
        <p:spPr>
          <a:xfrm>
            <a:off x="230832" y="-205968"/>
            <a:ext cx="8716202" cy="914400"/>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８．個別橋梁の更新判定</a:t>
            </a:r>
            <a:endParaRPr lang="ja-JP" altLang="en-US" dirty="0">
              <a:latin typeface="HGSｺﾞｼｯｸM" panose="020B0600000000000000" pitchFamily="50" charset="-128"/>
              <a:ea typeface="HGSｺﾞｼｯｸM" panose="020B0600000000000000" pitchFamily="50" charset="-128"/>
            </a:endParaRPr>
          </a:p>
        </p:txBody>
      </p:sp>
      <p:sp>
        <p:nvSpPr>
          <p:cNvPr id="10" name="タイトル 1"/>
          <p:cNvSpPr txBox="1">
            <a:spLocks/>
          </p:cNvSpPr>
          <p:nvPr/>
        </p:nvSpPr>
        <p:spPr>
          <a:xfrm>
            <a:off x="4345127" y="211105"/>
            <a:ext cx="3211485" cy="583091"/>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a:t>
            </a:r>
            <a:r>
              <a:rPr lang="en-US" altLang="ja-JP" sz="2585" dirty="0" smtClean="0">
                <a:solidFill>
                  <a:srgbClr val="FF0000"/>
                </a:solidFill>
                <a:latin typeface="HGSｺﾞｼｯｸM" panose="020B0600000000000000" pitchFamily="50" charset="-128"/>
                <a:ea typeface="HGSｺﾞｼｯｸM" panose="020B0600000000000000" pitchFamily="50" charset="-128"/>
              </a:rPr>
              <a:t>※</a:t>
            </a:r>
            <a:r>
              <a:rPr lang="ja-JP" altLang="en-US" sz="2585" dirty="0" smtClean="0">
                <a:solidFill>
                  <a:srgbClr val="FF0000"/>
                </a:solidFill>
                <a:latin typeface="HGSｺﾞｼｯｸM" panose="020B0600000000000000" pitchFamily="50" charset="-128"/>
                <a:ea typeface="HGSｺﾞｼｯｸM" panose="020B0600000000000000" pitchFamily="50" charset="-128"/>
              </a:rPr>
              <a:t>参考ページ</a:t>
            </a:r>
            <a:endParaRPr lang="en-US" altLang="ja-JP" sz="2585" dirty="0">
              <a:solidFill>
                <a:srgbClr val="FF0000"/>
              </a:solidFill>
              <a:latin typeface="HGSｺﾞｼｯｸM" panose="020B0600000000000000" pitchFamily="50" charset="-128"/>
              <a:ea typeface="HGSｺﾞｼｯｸM" panose="020B0600000000000000"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841236570"/>
              </p:ext>
            </p:extLst>
          </p:nvPr>
        </p:nvGraphicFramePr>
        <p:xfrm>
          <a:off x="6246850" y="1238313"/>
          <a:ext cx="2650159" cy="1594629"/>
        </p:xfrm>
        <a:graphic>
          <a:graphicData uri="http://schemas.openxmlformats.org/drawingml/2006/table">
            <a:tbl>
              <a:tblPr/>
              <a:tblGrid>
                <a:gridCol w="755576"/>
                <a:gridCol w="483470"/>
                <a:gridCol w="452634"/>
                <a:gridCol w="504056"/>
                <a:gridCol w="454423"/>
              </a:tblGrid>
              <a:tr h="261129">
                <a:tc rowSpan="2">
                  <a:txBody>
                    <a:bodyPr/>
                    <a:lstStyle/>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評価</a:t>
                      </a:r>
                      <a:r>
                        <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rPr>
                        <a:t>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ケース</a:t>
                      </a:r>
                      <a:r>
                        <a:rPr kumimoji="1" lang="en-US" altLang="ja-JP"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hMerge="1">
                  <a:txBody>
                    <a:bodyPr/>
                    <a:lstStyle/>
                    <a:p>
                      <a:pPr marL="0" algn="ctr" rtl="0" eaLnBrk="1" fontAlgn="ctr" latinLnBrk="0" hangingPunct="1"/>
                      <a:endParaRPr kumimoji="1" lang="ja-JP" altLang="en-US" sz="105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marL="0" algn="ctr" rtl="0" eaLnBrk="1" fontAlgn="ctr" latinLnBrk="0" hangingPunct="1"/>
                      <a:r>
                        <a:rPr kumimoji="1" lang="ja-JP" altLang="en-US" sz="105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ケース</a:t>
                      </a:r>
                      <a:r>
                        <a:rPr kumimoji="1" lang="en-US" altLang="ja-JP" sz="1050" b="0"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Ⅱ</a:t>
                      </a:r>
                      <a:endParaRPr kumimoji="1" lang="ja-JP" altLang="en-US" sz="105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hMerge="1">
                  <a:txBody>
                    <a:bodyPr/>
                    <a:lstStyle/>
                    <a:p>
                      <a:pPr marL="0" algn="ctr" rtl="0" eaLnBrk="1" fontAlgn="ctr" latinLnBrk="0" hangingPunct="1"/>
                      <a:endParaRPr kumimoji="1" lang="ja-JP" altLang="en-US" sz="105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261129">
                <a:tc vMerge="1">
                  <a:txBody>
                    <a:bodyPr/>
                    <a:lstStyle/>
                    <a:p>
                      <a:pPr marL="0" algn="ctr" rtl="0" eaLnBrk="1" fontAlgn="ctr" latinLnBrk="0" hangingPunct="1"/>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設定</a:t>
                      </a:r>
                      <a:endParaRPr kumimoji="1" lang="en-US" altLang="ja-JP"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補正率</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補正後</a:t>
                      </a:r>
                      <a:endParaRPr kumimoji="1" lang="en-US" altLang="ja-JP"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点数</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設定</a:t>
                      </a:r>
                      <a:endParaRPr kumimoji="1" lang="en-US" altLang="ja-JP"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補正率</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補正後</a:t>
                      </a:r>
                      <a:endParaRPr kumimoji="1" lang="en-US" altLang="ja-JP"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ja-JP" altLang="en-US" sz="105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点数</a:t>
                      </a:r>
                      <a:endParaRPr kumimoji="1" lang="ja-JP" altLang="en-US" sz="105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r>
              <a:tr h="130564">
                <a:tc>
                  <a:txBody>
                    <a:bodyPr/>
                    <a:lstStyle/>
                    <a:p>
                      <a:pPr algn="ctr" fontAlgn="ctr"/>
                      <a:r>
                        <a:rPr lang="ja-JP" altLang="en-US" sz="1050" b="0" i="0" u="none" strike="noStrike" dirty="0" smtClean="0">
                          <a:solidFill>
                            <a:srgbClr val="000000"/>
                          </a:solidFill>
                          <a:effectLst/>
                          <a:latin typeface="+mn-ea"/>
                          <a:ea typeface="+mn-ea"/>
                        </a:rPr>
                        <a:t>①経済性</a:t>
                      </a:r>
                      <a:endParaRPr lang="ja-JP" altLang="en-US" sz="1050" b="0" i="0" u="none" strike="noStrike" dirty="0">
                        <a:solidFill>
                          <a:srgbClr val="000000"/>
                        </a:solidFill>
                        <a:effectLst/>
                        <a:latin typeface="+mn-ea"/>
                        <a:ea typeface="+mn-e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400" b="1" i="0" u="none" strike="noStrike" dirty="0" smtClean="0">
                          <a:solidFill>
                            <a:srgbClr val="FF0000"/>
                          </a:solidFill>
                          <a:effectLst/>
                          <a:latin typeface="+mn-ea"/>
                          <a:ea typeface="+mn-ea"/>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ctr" latinLnBrk="0" hangingPunct="1"/>
                      <a:r>
                        <a:rPr kumimoji="1" lang="en-US" altLang="ja-JP" sz="1050" b="0" i="0" u="none" strike="noStrike" kern="1200" dirty="0">
                          <a:solidFill>
                            <a:srgbClr val="000000"/>
                          </a:solidFill>
                          <a:effectLst/>
                          <a:latin typeface="+mn-ea"/>
                          <a:ea typeface="+mn-ea"/>
                          <a:cs typeface="+mn-cs"/>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400" b="1" i="0" u="none" strike="noStrike" kern="1200" dirty="0" smtClean="0">
                          <a:solidFill>
                            <a:srgbClr val="0070C0"/>
                          </a:solidFill>
                          <a:effectLst/>
                          <a:latin typeface="+mn-ea"/>
                          <a:ea typeface="+mn-ea"/>
                          <a:cs typeface="+mn-cs"/>
                        </a:rPr>
                        <a:t>0.5</a:t>
                      </a:r>
                      <a:endParaRPr kumimoji="1" lang="en-US" altLang="ja-JP" sz="1400" b="1" i="0" u="none" strike="noStrike" kern="1200" dirty="0">
                        <a:solidFill>
                          <a:srgbClr val="0070C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050" b="0" i="0" u="none" strike="noStrike" kern="1200" dirty="0" smtClean="0">
                          <a:solidFill>
                            <a:srgbClr val="000000"/>
                          </a:solidFill>
                          <a:effectLst/>
                          <a:latin typeface="+mn-ea"/>
                          <a:ea typeface="+mn-ea"/>
                          <a:cs typeface="+mn-cs"/>
                        </a:rPr>
                        <a:t>50</a:t>
                      </a:r>
                      <a:endParaRPr kumimoji="1" lang="en-US" altLang="ja-JP" sz="1050" b="0" i="0" u="none" strike="noStrike" kern="1200" dirty="0">
                        <a:solidFill>
                          <a:srgbClr val="00000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255">
                <a:tc>
                  <a:txBody>
                    <a:bodyPr/>
                    <a:lstStyle/>
                    <a:p>
                      <a:pPr algn="ctr" fontAlgn="ctr"/>
                      <a:r>
                        <a:rPr lang="ja-JP" altLang="en-US" sz="1050" b="0" i="0" u="none" strike="noStrike" dirty="0" smtClean="0">
                          <a:solidFill>
                            <a:srgbClr val="000000"/>
                          </a:solidFill>
                          <a:effectLst/>
                          <a:latin typeface="+mn-ea"/>
                          <a:ea typeface="+mn-ea"/>
                        </a:rPr>
                        <a:t>②構造物としての</a:t>
                      </a:r>
                      <a:r>
                        <a:rPr lang="ja-JP" altLang="en-US" sz="1050" b="0" i="0" u="none" strike="noStrike" dirty="0">
                          <a:solidFill>
                            <a:srgbClr val="000000"/>
                          </a:solidFill>
                          <a:effectLst/>
                          <a:latin typeface="+mn-ea"/>
                          <a:ea typeface="+mn-ea"/>
                        </a:rPr>
                        <a:t>評価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zh-CN" sz="1400" b="1" i="0" u="none" strike="noStrike" kern="1200" dirty="0" smtClean="0">
                          <a:solidFill>
                            <a:srgbClr val="FF0000"/>
                          </a:solidFill>
                          <a:effectLst/>
                          <a:latin typeface="+mn-ea"/>
                          <a:ea typeface="+mn-ea"/>
                          <a:cs typeface="+mn-cs"/>
                        </a:rPr>
                        <a:t>0.35</a:t>
                      </a:r>
                      <a:endParaRPr kumimoji="1" lang="zh-CN" altLang="en-US" sz="1400" b="1" i="0" u="none" strike="noStrike" kern="1200" dirty="0" smtClean="0">
                        <a:solidFill>
                          <a:srgbClr val="FF000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050" b="0" i="0" u="none" strike="noStrike" kern="1200" dirty="0">
                          <a:solidFill>
                            <a:srgbClr val="000000"/>
                          </a:solidFill>
                          <a:effectLst/>
                          <a:latin typeface="+mn-ea"/>
                          <a:ea typeface="+mn-ea"/>
                          <a:cs typeface="+mn-cs"/>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400" b="1" i="0" u="none" strike="noStrike" kern="1200" dirty="0" smtClean="0">
                          <a:solidFill>
                            <a:srgbClr val="0070C0"/>
                          </a:solidFill>
                          <a:effectLst/>
                          <a:latin typeface="+mn-ea"/>
                          <a:ea typeface="+mn-ea"/>
                          <a:cs typeface="+mn-cs"/>
                        </a:rPr>
                        <a:t>0.5</a:t>
                      </a:r>
                      <a:endParaRPr kumimoji="1" lang="en-US" altLang="ja-JP" sz="1400" b="1" i="0" u="none" strike="noStrike" kern="1200" dirty="0">
                        <a:solidFill>
                          <a:srgbClr val="0070C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050" b="0" i="0" u="none" strike="noStrike" kern="1200" dirty="0" smtClean="0">
                          <a:solidFill>
                            <a:srgbClr val="000000"/>
                          </a:solidFill>
                          <a:effectLst/>
                          <a:latin typeface="+mn-ea"/>
                          <a:ea typeface="+mn-ea"/>
                          <a:cs typeface="+mn-cs"/>
                        </a:rPr>
                        <a:t>50</a:t>
                      </a:r>
                      <a:endParaRPr kumimoji="1" lang="en-US" altLang="ja-JP" sz="1050" b="0" i="0" u="none" strike="noStrike" kern="1200" dirty="0">
                        <a:solidFill>
                          <a:srgbClr val="00000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129">
                <a:tc>
                  <a:txBody>
                    <a:bodyPr/>
                    <a:lstStyle/>
                    <a:p>
                      <a:pPr algn="ctr" fontAlgn="ctr"/>
                      <a:r>
                        <a:rPr lang="ja-JP" altLang="en-US" sz="1050" b="0" i="0" u="none" strike="noStrike" dirty="0" smtClean="0">
                          <a:solidFill>
                            <a:srgbClr val="000000"/>
                          </a:solidFill>
                          <a:effectLst/>
                          <a:latin typeface="+mn-ea"/>
                          <a:ea typeface="+mn-ea"/>
                        </a:rPr>
                        <a:t>③その他</a:t>
                      </a:r>
                      <a:r>
                        <a:rPr lang="ja-JP" altLang="en-US" sz="1050" b="0" i="0" u="none" strike="noStrike" dirty="0">
                          <a:solidFill>
                            <a:srgbClr val="000000"/>
                          </a:solidFill>
                          <a:effectLst/>
                          <a:latin typeface="+mn-ea"/>
                          <a:ea typeface="+mn-ea"/>
                        </a:rPr>
                        <a:t>の</a:t>
                      </a:r>
                      <a:br>
                        <a:rPr lang="ja-JP" altLang="en-US" sz="1050" b="0" i="0" u="none" strike="noStrike" dirty="0">
                          <a:solidFill>
                            <a:srgbClr val="000000"/>
                          </a:solidFill>
                          <a:effectLst/>
                          <a:latin typeface="+mn-ea"/>
                          <a:ea typeface="+mn-ea"/>
                        </a:rPr>
                      </a:br>
                      <a:r>
                        <a:rPr lang="ja-JP" altLang="en-US" sz="1050" b="0" i="0" u="none" strike="noStrike" dirty="0" smtClean="0">
                          <a:solidFill>
                            <a:srgbClr val="000000"/>
                          </a:solidFill>
                          <a:effectLst/>
                          <a:latin typeface="+mn-ea"/>
                          <a:ea typeface="+mn-ea"/>
                        </a:rPr>
                        <a:t>社会的評価</a:t>
                      </a:r>
                      <a:endParaRPr lang="ja-JP" altLang="en-US" sz="1050" b="0" i="0" u="none" strike="noStrike" dirty="0">
                        <a:solidFill>
                          <a:srgbClr val="000000"/>
                        </a:solidFill>
                        <a:effectLst/>
                        <a:latin typeface="+mn-ea"/>
                        <a:ea typeface="+mn-e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zh-CN" sz="1400" b="1" i="0" u="none" strike="noStrike" kern="1200" dirty="0" smtClean="0">
                          <a:solidFill>
                            <a:srgbClr val="FF0000"/>
                          </a:solidFill>
                          <a:effectLst/>
                          <a:latin typeface="+mn-ea"/>
                          <a:ea typeface="+mn-ea"/>
                          <a:cs typeface="+mn-cs"/>
                        </a:rPr>
                        <a:t>0.15</a:t>
                      </a:r>
                      <a:endParaRPr kumimoji="1" lang="zh-CN" altLang="en-US" sz="1400" b="1" i="0" u="none" strike="noStrike" kern="1200" dirty="0" smtClean="0">
                        <a:solidFill>
                          <a:srgbClr val="FF000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050" b="0" i="0" u="none" strike="noStrike" kern="1200" dirty="0">
                          <a:solidFill>
                            <a:srgbClr val="000000"/>
                          </a:solidFill>
                          <a:effectLst/>
                          <a:latin typeface="+mn-ea"/>
                          <a:ea typeface="+mn-ea"/>
                          <a:cs typeface="+mn-cs"/>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1" lang="en-US" altLang="ja-JP" sz="1400" b="1" i="0" u="none" strike="noStrike" kern="1200" dirty="0" smtClean="0">
                          <a:solidFill>
                            <a:srgbClr val="0070C0"/>
                          </a:solidFill>
                          <a:effectLst/>
                          <a:latin typeface="+mn-ea"/>
                          <a:ea typeface="+mn-ea"/>
                          <a:cs typeface="+mn-cs"/>
                        </a:rPr>
                        <a:t>0</a:t>
                      </a:r>
                      <a:endParaRPr kumimoji="1" lang="en-US" altLang="ja-JP" sz="1400" b="1" i="0" u="none" strike="noStrike" kern="1200" dirty="0">
                        <a:solidFill>
                          <a:srgbClr val="0070C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rtl="0" eaLnBrk="1" fontAlgn="ctr" latinLnBrk="0" hangingPunct="1"/>
                      <a:endParaRPr kumimoji="1" lang="en-US" altLang="ja-JP" sz="1050" b="0" i="0" u="none" strike="noStrike" kern="1200" dirty="0">
                        <a:solidFill>
                          <a:srgbClr val="00000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chemeClr val="tx1"/>
                      </a:solidFill>
                      <a:prstDash val="solid"/>
                      <a:round/>
                      <a:headEnd type="none" w="med" len="med"/>
                      <a:tailEnd type="none" w="med" len="med"/>
                    </a:lnBlToTr>
                  </a:tcPr>
                </a:tc>
              </a:tr>
              <a:tr h="130564">
                <a:tc gridSpan="2">
                  <a:txBody>
                    <a:bodyPr/>
                    <a:lstStyle/>
                    <a:p>
                      <a:pPr algn="ctr" fontAlgn="ctr"/>
                      <a:r>
                        <a:rPr lang="ja-JP" altLang="en-US" sz="1050" b="0" i="0" u="none" strike="noStrike" dirty="0">
                          <a:solidFill>
                            <a:srgbClr val="000000"/>
                          </a:solidFill>
                          <a:effectLst/>
                          <a:latin typeface="+mn-ea"/>
                          <a:ea typeface="+mn-ea"/>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1050" b="0" i="0" u="none" strike="noStrike" dirty="0">
                          <a:solidFill>
                            <a:srgbClr val="000000"/>
                          </a:solidFill>
                          <a:effectLst/>
                          <a:latin typeface="+mn-ea"/>
                          <a:ea typeface="+mn-ea"/>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endParaRPr lang="en-US" altLang="ja-JP" sz="1050" b="0" i="0" u="none" strike="noStrike" dirty="0">
                        <a:solidFill>
                          <a:srgbClr val="000000"/>
                        </a:solidFill>
                        <a:effectLst/>
                        <a:latin typeface="+mn-ea"/>
                        <a:ea typeface="+mn-e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rtl="0" eaLnBrk="1" fontAlgn="ctr" latinLnBrk="0" hangingPunct="1"/>
                      <a:r>
                        <a:rPr kumimoji="1" lang="en-US" altLang="ja-JP" sz="1050" b="0" i="0" u="none" strike="noStrike" kern="1200" smtClean="0">
                          <a:solidFill>
                            <a:srgbClr val="000000"/>
                          </a:solidFill>
                          <a:effectLst/>
                          <a:latin typeface="+mn-ea"/>
                          <a:ea typeface="+mn-ea"/>
                          <a:cs typeface="+mn-cs"/>
                        </a:rPr>
                        <a:t>100</a:t>
                      </a:r>
                      <a:endParaRPr kumimoji="1" lang="en-US" altLang="ja-JP" sz="1050" b="0" i="0" u="none" strike="noStrike" kern="1200" dirty="0">
                        <a:solidFill>
                          <a:srgbClr val="000000"/>
                        </a:solidFill>
                        <a:effectLst/>
                        <a:latin typeface="+mn-ea"/>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r>
            </a:tbl>
          </a:graphicData>
        </a:graphic>
      </p:graphicFrame>
      <p:sp>
        <p:nvSpPr>
          <p:cNvPr id="24" name="正方形/長方形 23"/>
          <p:cNvSpPr/>
          <p:nvPr/>
        </p:nvSpPr>
        <p:spPr>
          <a:xfrm>
            <a:off x="323528" y="2906374"/>
            <a:ext cx="1845377" cy="376385"/>
          </a:xfrm>
          <a:prstGeom prst="rect">
            <a:avLst/>
          </a:prstGeom>
        </p:spPr>
        <p:txBody>
          <a:bodyPr wrap="none">
            <a:spAutoFit/>
          </a:bodyPr>
          <a:lstStyle/>
          <a:p>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例：三ツ島大橋</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3589503102"/>
              </p:ext>
            </p:extLst>
          </p:nvPr>
        </p:nvGraphicFramePr>
        <p:xfrm>
          <a:off x="1268684" y="3262317"/>
          <a:ext cx="3060784" cy="1461135"/>
        </p:xfrm>
        <a:graphic>
          <a:graphicData uri="http://schemas.openxmlformats.org/drawingml/2006/table">
            <a:tbl>
              <a:tblPr/>
              <a:tblGrid>
                <a:gridCol w="258007"/>
                <a:gridCol w="786552"/>
                <a:gridCol w="672075"/>
                <a:gridCol w="672075"/>
                <a:gridCol w="672075"/>
              </a:tblGrid>
              <a:tr h="116701">
                <a:tc gridSpan="2">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現時点架替案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41</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年後架</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延命化案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rowSpan="2">
                  <a:txBody>
                    <a:bodyPr/>
                    <a:lstStyle/>
                    <a:p>
                      <a:pPr algn="ctr" fontAlgn="ct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経済性</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800" b="0" i="0" u="none" strike="noStrike" dirty="0">
                          <a:solidFill>
                            <a:srgbClr val="000000"/>
                          </a:solidFill>
                          <a:effectLst/>
                          <a:latin typeface="HGPｺﾞｼｯｸM" panose="020B0600000000000000" pitchFamily="50" charset="-128"/>
                          <a:ea typeface="HGPｺﾞｼｯｸM" panose="020B0600000000000000" pitchFamily="50" charset="-128"/>
                        </a:rPr>
                        <a:t>ＬＣＣ（</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千円）</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310,181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299,451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219,592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経済性</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50】</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16701">
                <a:tc rowSpan="4">
                  <a:txBody>
                    <a:bodyPr/>
                    <a:lstStyle/>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構造物として</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維持</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管理性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使用性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減災</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0.35】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116701">
                <a:tc rowSpan="3">
                  <a:txBody>
                    <a:bodyPr/>
                    <a:lstStyle/>
                    <a:p>
                      <a:pPr algn="ctr" fontAlgn="ct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その他</a:t>
                      </a: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事業の</a:t>
                      </a: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難易度</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交通</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規制</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0.15】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r>
              <a:tr h="130231">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合計点</a:t>
                      </a:r>
                      <a:endPar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69</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64</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FF0000"/>
                          </a:solidFill>
                          <a:effectLst/>
                          <a:latin typeface="HGPｺﾞｼｯｸM" panose="020B0600000000000000" pitchFamily="50" charset="-128"/>
                          <a:ea typeface="HGPｺﾞｼｯｸM" panose="020B0600000000000000" pitchFamily="50" charset="-128"/>
                        </a:rPr>
                        <a:t>73</a:t>
                      </a:r>
                      <a:r>
                        <a:rPr lang="ja-JP" altLang="en-US" sz="900" b="1" i="0" u="none" strike="noStrike" dirty="0">
                          <a:solidFill>
                            <a:srgbClr val="FF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r>
            </a:tbl>
          </a:graphicData>
        </a:graphic>
      </p:graphicFrame>
      <p:sp>
        <p:nvSpPr>
          <p:cNvPr id="20" name="正方形/長方形 19"/>
          <p:cNvSpPr/>
          <p:nvPr/>
        </p:nvSpPr>
        <p:spPr>
          <a:xfrm>
            <a:off x="3666366" y="3272068"/>
            <a:ext cx="689610" cy="14611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aphicFrame>
        <p:nvGraphicFramePr>
          <p:cNvPr id="27" name="表 26"/>
          <p:cNvGraphicFramePr>
            <a:graphicFrameLocks noGrp="1"/>
          </p:cNvGraphicFramePr>
          <p:nvPr>
            <p:extLst>
              <p:ext uri="{D42A27DB-BD31-4B8C-83A1-F6EECF244321}">
                <p14:modId xmlns:p14="http://schemas.microsoft.com/office/powerpoint/2010/main" val="1495329001"/>
              </p:ext>
            </p:extLst>
          </p:nvPr>
        </p:nvGraphicFramePr>
        <p:xfrm>
          <a:off x="1268684" y="4788673"/>
          <a:ext cx="3060784" cy="1456737"/>
        </p:xfrm>
        <a:graphic>
          <a:graphicData uri="http://schemas.openxmlformats.org/drawingml/2006/table">
            <a:tbl>
              <a:tblPr/>
              <a:tblGrid>
                <a:gridCol w="258007"/>
                <a:gridCol w="786552"/>
                <a:gridCol w="672075"/>
                <a:gridCol w="672075"/>
                <a:gridCol w="672075"/>
              </a:tblGrid>
              <a:tr h="116701">
                <a:tc gridSpan="2">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現時点架替案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41</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年後架</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延命化案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rowSpan="2">
                  <a:txBody>
                    <a:bodyPr/>
                    <a:lstStyle/>
                    <a:p>
                      <a:pPr algn="ctr" fontAlgn="ctr"/>
                      <a:r>
                        <a:rPr lang="ja-JP" altLang="en-US" sz="600" b="0" i="0" u="none" strike="noStrike" dirty="0">
                          <a:solidFill>
                            <a:srgbClr val="000000"/>
                          </a:solidFill>
                          <a:effectLst/>
                          <a:latin typeface="HGPｺﾞｼｯｸM" panose="020B0600000000000000" pitchFamily="50" charset="-128"/>
                          <a:ea typeface="HGPｺﾞｼｯｸM" panose="020B0600000000000000" pitchFamily="50" charset="-128"/>
                        </a:rPr>
                        <a:t>経済性</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800" b="0" i="0" u="none" strike="noStrike" dirty="0">
                          <a:solidFill>
                            <a:srgbClr val="000000"/>
                          </a:solidFill>
                          <a:effectLst/>
                          <a:latin typeface="HGPｺﾞｼｯｸM" panose="020B0600000000000000" pitchFamily="50" charset="-128"/>
                          <a:ea typeface="HGPｺﾞｼｯｸM" panose="020B0600000000000000" pitchFamily="50" charset="-128"/>
                        </a:rPr>
                        <a:t>ＬＣＣ（</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千円）</a:t>
                      </a: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310,181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299,451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219,592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経済性</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r>
                        <a:rPr lang="en-US" altLang="zh-CN"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50】</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29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50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16701">
                <a:tc rowSpan="4">
                  <a:txBody>
                    <a:bodyPr/>
                    <a:lstStyle/>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構造物として</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維持</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管理性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21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12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使用性</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12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減災</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4</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0.50】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50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32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marL="0" algn="r" rtl="0" eaLnBrk="1" fontAlgn="ctr" latinLnBrk="0" hangingPunct="1"/>
                      <a:r>
                        <a:rPr kumimoji="1" lang="en-US" altLang="ja-JP" sz="800" b="0"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rPr>
                        <a:t>14</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116701">
                <a:tc rowSpan="3">
                  <a:txBody>
                    <a:bodyPr/>
                    <a:lstStyle/>
                    <a:p>
                      <a:pPr algn="ctr" fontAlgn="ct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その他</a:t>
                      </a: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の</a:t>
                      </a:r>
                      <a:endParaRPr lang="en-US" altLang="ja-JP" sz="5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p>
                      <a:pPr algn="ctr" fontAlgn="ctr"/>
                      <a:r>
                        <a:rPr lang="ja-JP" altLang="en-US" sz="500" b="0" i="0" u="none" strike="noStrike" dirty="0" smtClean="0">
                          <a:solidFill>
                            <a:srgbClr val="000000"/>
                          </a:solidFill>
                          <a:effectLst/>
                          <a:latin typeface="HGPｺﾞｼｯｸM" panose="020B0600000000000000" pitchFamily="50" charset="-128"/>
                          <a:ea typeface="HGPｺﾞｼｯｸM" panose="020B0600000000000000" pitchFamily="50" charset="-128"/>
                        </a:rPr>
                        <a:t>社会的</a:t>
                      </a:r>
                      <a:r>
                        <a:rPr lang="ja-JP" altLang="en-US" sz="500" b="0" i="0" u="none" strike="noStrike" dirty="0">
                          <a:solidFill>
                            <a:srgbClr val="000000"/>
                          </a:solidFill>
                          <a:effectLst/>
                          <a:latin typeface="HGPｺﾞｼｯｸM" panose="020B0600000000000000" pitchFamily="50" charset="-128"/>
                          <a:ea typeface="HGPｺﾞｼｯｸM" panose="020B0600000000000000" pitchFamily="50" charset="-128"/>
                        </a:rPr>
                        <a:t>評価</a:t>
                      </a:r>
                    </a:p>
                  </a:txBody>
                  <a:tcPr marL="5474" marR="5474" marT="547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700" b="0" i="0" u="none" strike="noStrike" dirty="0">
                          <a:solidFill>
                            <a:srgbClr val="000000"/>
                          </a:solidFill>
                          <a:effectLst/>
                          <a:latin typeface="HGPｺﾞｼｯｸM" panose="020B0600000000000000" pitchFamily="50" charset="-128"/>
                          <a:ea typeface="HGPｺﾞｼｯｸM" panose="020B0600000000000000" pitchFamily="50" charset="-128"/>
                        </a:rPr>
                        <a:t>事業の</a:t>
                      </a:r>
                      <a:r>
                        <a:rPr lang="ja-JP" altLang="en-US" sz="700" b="0" i="0" u="none" strike="noStrike" dirty="0" smtClean="0">
                          <a:solidFill>
                            <a:srgbClr val="000000"/>
                          </a:solidFill>
                          <a:effectLst/>
                          <a:latin typeface="HGPｺﾞｼｯｸM" panose="020B0600000000000000" pitchFamily="50" charset="-128"/>
                          <a:ea typeface="HGPｺﾞｼｯｸM" panose="020B0600000000000000" pitchFamily="50" charset="-128"/>
                        </a:rPr>
                        <a:t>難易度</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zh-CN"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交通</a:t>
                      </a:r>
                      <a:r>
                        <a:rPr lang="zh-CN"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規制</a:t>
                      </a:r>
                      <a:endParaRPr lang="en-US" altLang="zh-CN"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6701">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rPr>
                        <a:t>計    </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  </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a:t>
                      </a: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補正率</a:t>
                      </a:r>
                      <a:r>
                        <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0.00】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r>
              <a:tr h="130231">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smtClean="0">
                          <a:solidFill>
                            <a:srgbClr val="000000"/>
                          </a:solidFill>
                          <a:effectLst/>
                          <a:latin typeface="HGPｺﾞｼｯｸM" panose="020B0600000000000000" pitchFamily="50" charset="-128"/>
                          <a:ea typeface="HGPｺﾞｼｯｸM" panose="020B0600000000000000" pitchFamily="50" charset="-128"/>
                        </a:rPr>
                        <a:t>合計点</a:t>
                      </a:r>
                      <a:endParaRPr lang="en-US" altLang="ja-JP" sz="600" b="0" i="0" u="none" strike="noStrike" dirty="0" smtClean="0">
                        <a:solidFill>
                          <a:srgbClr val="000000"/>
                        </a:solidFill>
                        <a:effectLst/>
                        <a:latin typeface="HGPｺﾞｼｯｸM" panose="020B0600000000000000" pitchFamily="50" charset="-128"/>
                        <a:ea typeface="HGPｺﾞｼｯｸM" panose="020B0600000000000000" pitchFamily="50" charset="-128"/>
                      </a:endParaRPr>
                    </a:p>
                  </a:txBody>
                  <a:tcPr marL="5474" marR="5474" marT="5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marL="0" algn="r" rtl="0" eaLnBrk="1" fontAlgn="ctr" latinLnBrk="0" hangingPunct="1"/>
                      <a:r>
                        <a:rPr kumimoji="1" lang="en-US" altLang="ja-JP" sz="900" b="1" i="0" u="none" strike="noStrike" kern="1200" dirty="0" smtClean="0">
                          <a:solidFill>
                            <a:srgbClr val="FF0000"/>
                          </a:solidFill>
                          <a:effectLst/>
                          <a:latin typeface="HGPｺﾞｼｯｸM" panose="020B0600000000000000" pitchFamily="50" charset="-128"/>
                          <a:ea typeface="HGPｺﾞｼｯｸM" panose="020B0600000000000000" pitchFamily="50" charset="-128"/>
                          <a:cs typeface="+mn-cs"/>
                        </a:rPr>
                        <a:t>79</a:t>
                      </a:r>
                      <a:r>
                        <a:rPr kumimoji="1" lang="ja-JP" altLang="en-US" sz="900" b="1" i="0" u="none" strike="noStrike" kern="1200" dirty="0" smtClean="0">
                          <a:solidFill>
                            <a:srgbClr val="FF0000"/>
                          </a:solidFill>
                          <a:effectLst/>
                          <a:latin typeface="HGPｺﾞｼｯｸM" panose="020B0600000000000000" pitchFamily="50" charset="-128"/>
                          <a:ea typeface="HGPｺﾞｼｯｸM" panose="020B0600000000000000" pitchFamily="50" charset="-128"/>
                          <a:cs typeface="+mn-cs"/>
                        </a:rPr>
                        <a:t>点</a:t>
                      </a:r>
                      <a:endParaRPr kumimoji="1" lang="ja-JP" altLang="en-US" sz="900" b="1" i="0" u="none" strike="noStrike" kern="1200" dirty="0">
                        <a:solidFill>
                          <a:srgbClr val="FF0000"/>
                        </a:solidFill>
                        <a:effectLst/>
                        <a:latin typeface="HGPｺﾞｼｯｸM" panose="020B0600000000000000" pitchFamily="50" charset="-128"/>
                        <a:ea typeface="HGPｺﾞｼｯｸM" panose="020B0600000000000000" pitchFamily="50" charset="-128"/>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HGPｺﾞｼｯｸM" panose="020B0600000000000000" pitchFamily="50" charset="-128"/>
                          <a:ea typeface="HGPｺﾞｼｯｸM" panose="020B0600000000000000" pitchFamily="50" charset="-128"/>
                        </a:rPr>
                        <a:t>64</a:t>
                      </a:r>
                      <a:r>
                        <a:rPr lang="ja-JP" altLang="en-US" sz="900" b="1" i="0" u="none" strike="noStrike" dirty="0">
                          <a:solidFill>
                            <a:srgbClr val="000000"/>
                          </a:solidFill>
                          <a:effectLst/>
                          <a:latin typeface="HGPｺﾞｼｯｸM" panose="020B0600000000000000" pitchFamily="50" charset="-128"/>
                          <a:ea typeface="HGPｺﾞｼｯｸM" panose="020B0600000000000000" pitchFamily="50" charset="-128"/>
                        </a:rPr>
                        <a:t>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marL="0" algn="r" rtl="0" eaLnBrk="1" fontAlgn="ctr" latinLnBrk="0" hangingPunct="1"/>
                      <a:r>
                        <a:rPr kumimoji="1" lang="en-US" altLang="ja-JP"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64</a:t>
                      </a:r>
                      <a:r>
                        <a:rPr kumimoji="1" lang="ja-JP" altLang="en-US" sz="900" b="1" i="0" u="none" strike="noStrike" kern="1200" dirty="0" smtClean="0">
                          <a:solidFill>
                            <a:srgbClr val="000000"/>
                          </a:solidFill>
                          <a:effectLst/>
                          <a:latin typeface="HGPｺﾞｼｯｸM" panose="020B0600000000000000" pitchFamily="50" charset="-128"/>
                          <a:ea typeface="HGPｺﾞｼｯｸM" panose="020B0600000000000000" pitchFamily="50" charset="-128"/>
                          <a:cs typeface="+mn-cs"/>
                        </a:rPr>
                        <a:t>点</a:t>
                      </a:r>
                      <a:endParaRPr kumimoji="1" lang="ja-JP" altLang="en-US" sz="900" b="1" i="0" u="none" strike="noStrike" kern="1200" dirty="0">
                        <a:solidFill>
                          <a:srgbClr val="000000"/>
                        </a:solidFill>
                        <a:effectLst/>
                        <a:latin typeface="HGPｺﾞｼｯｸM" panose="020B0600000000000000" pitchFamily="50" charset="-128"/>
                        <a:ea typeface="HGPｺﾞｼｯｸM" panose="020B0600000000000000" pitchFamily="50" charset="-128"/>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r>
            </a:tbl>
          </a:graphicData>
        </a:graphic>
      </p:graphicFrame>
      <p:sp>
        <p:nvSpPr>
          <p:cNvPr id="28" name="正方形/長方形 27"/>
          <p:cNvSpPr/>
          <p:nvPr/>
        </p:nvSpPr>
        <p:spPr>
          <a:xfrm>
            <a:off x="2339752" y="4788673"/>
            <a:ext cx="689610" cy="146113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aphicFrame>
        <p:nvGraphicFramePr>
          <p:cNvPr id="29" name="表 28"/>
          <p:cNvGraphicFramePr>
            <a:graphicFrameLocks noGrp="1"/>
          </p:cNvGraphicFramePr>
          <p:nvPr>
            <p:extLst>
              <p:ext uri="{D42A27DB-BD31-4B8C-83A1-F6EECF244321}">
                <p14:modId xmlns:p14="http://schemas.microsoft.com/office/powerpoint/2010/main" val="4251622678"/>
              </p:ext>
            </p:extLst>
          </p:nvPr>
        </p:nvGraphicFramePr>
        <p:xfrm>
          <a:off x="4508343" y="3482940"/>
          <a:ext cx="4352171" cy="2611465"/>
        </p:xfrm>
        <a:graphic>
          <a:graphicData uri="http://schemas.openxmlformats.org/drawingml/2006/table">
            <a:tbl>
              <a:tblPr firstRow="1" firstCol="1" bandRow="1"/>
              <a:tblGrid>
                <a:gridCol w="999761"/>
                <a:gridCol w="3352410"/>
              </a:tblGrid>
              <a:tr h="264505">
                <a:tc>
                  <a:txBody>
                    <a:bodyPr/>
                    <a:lstStyle/>
                    <a:p>
                      <a:pPr algn="ctr">
                        <a:spcAft>
                          <a:spcPts val="0"/>
                        </a:spcAft>
                      </a:pPr>
                      <a:r>
                        <a:rPr lang="ja-JP" sz="12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橋梁名</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spcAft>
                          <a:spcPts val="0"/>
                        </a:spcAft>
                      </a:pPr>
                      <a:r>
                        <a:rPr lang="ja-JP" sz="12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判定</a:t>
                      </a:r>
                      <a:r>
                        <a:rPr lang="ja-JP" sz="12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結果</a:t>
                      </a:r>
                      <a:r>
                        <a:rPr lang="ja-JP" altLang="en-US" sz="12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en-US" altLang="ja-JP" sz="12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en-US" sz="14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赤字</a:t>
                      </a:r>
                      <a:r>
                        <a:rPr lang="ja-JP" altLang="en-US" sz="12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：ケース</a:t>
                      </a:r>
                      <a:r>
                        <a:rPr lang="en-US" altLang="ja-JP" sz="12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Ⅰ</a:t>
                      </a:r>
                      <a:r>
                        <a:rPr lang="ja-JP" altLang="en-US" sz="12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4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青字</a:t>
                      </a:r>
                      <a:r>
                        <a:rPr lang="ja-JP" altLang="en-US" sz="12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：ケース</a:t>
                      </a:r>
                      <a:r>
                        <a:rPr lang="en-US" altLang="ja-JP" sz="12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Ⅱ)</a:t>
                      </a:r>
                      <a:endParaRPr lang="ja-JP" sz="12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r>
              <a:tr h="308053">
                <a:tc>
                  <a:txBody>
                    <a:bodyPr/>
                    <a:lstStyle/>
                    <a:p>
                      <a:pPr algn="just">
                        <a:spcAft>
                          <a:spcPts val="0"/>
                        </a:spcAft>
                      </a:pPr>
                      <a:r>
                        <a:rPr lang="ja-JP" sz="12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大正大橋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a:t>
                      </a:r>
                      <a:r>
                        <a:rPr lang="ja-JP" sz="12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替</a:t>
                      </a:r>
                      <a:endParaRPr lang="en-US" altLang="ja-JP" sz="12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a:t>
                      </a:r>
                      <a:endParaRPr lang="en-US"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053">
                <a:tc>
                  <a:txBody>
                    <a:bodyPr/>
                    <a:lstStyle/>
                    <a:p>
                      <a:pPr algn="just">
                        <a:spcAft>
                          <a:spcPts val="0"/>
                        </a:spcAft>
                      </a:pPr>
                      <a:r>
                        <a:rPr lang="ja-JP" sz="12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大正橋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a:t>
                      </a:r>
                      <a:r>
                        <a:rPr lang="ja-JP" sz="12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替</a:t>
                      </a:r>
                      <a:endParaRPr lang="en-US" altLang="ja-JP" sz="12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a:t>
                      </a:r>
                      <a:endParaRPr lang="en-US"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053">
                <a:tc>
                  <a:txBody>
                    <a:bodyPr/>
                    <a:lstStyle/>
                    <a:p>
                      <a:pPr algn="just">
                        <a:spcAft>
                          <a:spcPts val="0"/>
                        </a:spcAft>
                      </a:pPr>
                      <a:r>
                        <a:rPr lang="ja-JP" sz="12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三ツ島大橋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維持</a:t>
                      </a:r>
                      <a:r>
                        <a:rPr lang="ja-JP" sz="12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管理</a:t>
                      </a:r>
                      <a:r>
                        <a:rPr 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100</a:t>
                      </a:r>
                      <a:r>
                        <a:rPr lang="ja-JP"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年延命化</a:t>
                      </a:r>
                      <a:r>
                        <a:rPr 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a:t>
                      </a:r>
                      <a:endParaRPr lang="en-US"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053">
                <a:tc>
                  <a:txBody>
                    <a:bodyPr/>
                    <a:lstStyle/>
                    <a:p>
                      <a:pPr algn="just">
                        <a:spcAft>
                          <a:spcPts val="0"/>
                        </a:spcAft>
                      </a:pPr>
                      <a:r>
                        <a:rPr lang="ja-JP" sz="12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蔀屋跨道橋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a:t>
                      </a:r>
                      <a:r>
                        <a:rPr lang="ja-JP" sz="12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替</a:t>
                      </a:r>
                      <a:r>
                        <a:rPr 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上部工更新</a:t>
                      </a:r>
                      <a:r>
                        <a:rPr lang="en-US"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下部工既設利用・維持管理</a:t>
                      </a:r>
                      <a:r>
                        <a:rPr 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2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a:t>
                      </a:r>
                      <a:r>
                        <a:rPr lang="ja-JP" altLang="ja-JP"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（上部工更新</a:t>
                      </a:r>
                      <a:r>
                        <a:rPr lang="en-US" altLang="ja-JP"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ja-JP"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下部工既設利用・</a:t>
                      </a:r>
                      <a:r>
                        <a:rPr lang="ja-JP" altLang="en-US"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延命化</a:t>
                      </a:r>
                      <a:r>
                        <a:rPr lang="ja-JP" altLang="ja-JP"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053">
                <a:tc>
                  <a:txBody>
                    <a:bodyPr/>
                    <a:lstStyle/>
                    <a:p>
                      <a:pPr algn="just">
                        <a:spcAft>
                          <a:spcPts val="0"/>
                        </a:spcAft>
                      </a:pPr>
                      <a:r>
                        <a:rPr lang="ja-JP" sz="12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古川橋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維持</a:t>
                      </a:r>
                      <a:r>
                        <a:rPr lang="ja-JP" sz="12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管理</a:t>
                      </a:r>
                      <a:r>
                        <a:rPr 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100</a:t>
                      </a:r>
                      <a:r>
                        <a:rPr lang="ja-JP"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年延命化</a:t>
                      </a:r>
                      <a:r>
                        <a:rPr 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a:t>
                      </a:r>
                      <a:endParaRPr lang="en-US"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1711">
                <a:tc>
                  <a:txBody>
                    <a:bodyPr/>
                    <a:lstStyle/>
                    <a:p>
                      <a:pPr algn="just">
                        <a:spcAft>
                          <a:spcPts val="0"/>
                        </a:spcAft>
                      </a:pPr>
                      <a:r>
                        <a:rPr lang="ja-JP" sz="12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古川橋</a:t>
                      </a:r>
                    </a:p>
                    <a:p>
                      <a:pPr algn="just">
                        <a:spcAft>
                          <a:spcPts val="0"/>
                        </a:spcAft>
                      </a:pPr>
                      <a:r>
                        <a:rPr lang="ja-JP" sz="11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（小規模</a:t>
                      </a:r>
                      <a:r>
                        <a:rPr lang="ja-JP" sz="11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橋梁</a:t>
                      </a:r>
                      <a:endParaRPr lang="en-US" altLang="ja-JP" sz="11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algn="just">
                        <a:spcAft>
                          <a:spcPts val="0"/>
                        </a:spcAft>
                      </a:pPr>
                      <a:r>
                        <a:rPr lang="ja-JP" sz="1100" kern="100" dirty="0" smtClean="0">
                          <a:effectLst/>
                          <a:latin typeface="HGPｺﾞｼｯｸM" panose="020B0600000000000000" pitchFamily="50" charset="-128"/>
                          <a:ea typeface="HGPｺﾞｼｯｸM" panose="020B0600000000000000" pitchFamily="50" charset="-128"/>
                          <a:cs typeface="Times New Roman" panose="02020603050405020304" pitchFamily="18" charset="0"/>
                        </a:rPr>
                        <a:t>モデルケース</a:t>
                      </a:r>
                      <a:r>
                        <a:rPr lang="ja-JP" sz="1100"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a:t>
                      </a:r>
                      <a:r>
                        <a:rPr lang="ja-JP" sz="120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替</a:t>
                      </a:r>
                      <a:r>
                        <a:rPr 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上部工更新</a:t>
                      </a:r>
                      <a:r>
                        <a:rPr lang="en-US"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sz="1050" kern="100" dirty="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下部工既設利用・維持管理</a:t>
                      </a:r>
                      <a:r>
                        <a:rPr 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50" kern="100" dirty="0" smtClean="0">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120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現時点架替</a:t>
                      </a:r>
                      <a:r>
                        <a:rPr lang="ja-JP" altLang="ja-JP"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（上部工更新</a:t>
                      </a:r>
                      <a:r>
                        <a:rPr lang="en-US" altLang="ja-JP"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lang="ja-JP" altLang="ja-JP"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下部工既設利用・</a:t>
                      </a:r>
                      <a:r>
                        <a:rPr lang="ja-JP" altLang="en-US"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延命化</a:t>
                      </a:r>
                      <a:r>
                        <a:rPr lang="ja-JP" altLang="ja-JP" sz="1050" kern="100" dirty="0" smtClean="0">
                          <a:solidFill>
                            <a:srgbClr val="0070C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1" name="正方形/長方形 30"/>
          <p:cNvSpPr/>
          <p:nvPr/>
        </p:nvSpPr>
        <p:spPr>
          <a:xfrm>
            <a:off x="5168929" y="3120393"/>
            <a:ext cx="3169457" cy="376385"/>
          </a:xfrm>
          <a:prstGeom prst="rect">
            <a:avLst/>
          </a:prstGeom>
        </p:spPr>
        <p:txBody>
          <a:bodyPr wrap="none">
            <a:spAutoFit/>
          </a:bodyPr>
          <a:lstStyle/>
          <a:p>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表　対象橋梁</a:t>
            </a:r>
            <a:r>
              <a:rPr lang="en-US" altLang="ja-JP" sz="1846"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1846" dirty="0" smtClean="0">
                <a:latin typeface="HGSｺﾞｼｯｸM" panose="020B0600000000000000" pitchFamily="50" charset="-128"/>
                <a:ea typeface="HGSｺﾞｼｯｸM" panose="020B0600000000000000" pitchFamily="50" charset="-128"/>
                <a:cs typeface="Meiryo UI" panose="020B0604030504040204" pitchFamily="50" charset="-128"/>
              </a:rPr>
              <a:t>橋の判定結果</a:t>
            </a:r>
            <a:endParaRPr lang="en-US" altLang="ja-JP" sz="1846"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正方形/長方形 17"/>
          <p:cNvSpPr/>
          <p:nvPr/>
        </p:nvSpPr>
        <p:spPr>
          <a:xfrm>
            <a:off x="467544" y="3271335"/>
            <a:ext cx="870107" cy="255776"/>
          </a:xfrm>
          <a:prstGeom prst="rect">
            <a:avLst/>
          </a:prstGeom>
          <a:noFill/>
        </p:spPr>
        <p:txBody>
          <a:bodyPr wrap="square" lIns="0" tIns="0" rIns="0" bIns="0">
            <a:spAutoFit/>
          </a:bodyPr>
          <a:lstStyle/>
          <a:p>
            <a:r>
              <a:rPr lang="ja-JP" altLang="en-US" sz="1600" dirty="0" smtClean="0">
                <a:solidFill>
                  <a:srgbClr val="FF0000"/>
                </a:solidFill>
              </a:rPr>
              <a:t>ケース</a:t>
            </a:r>
            <a:r>
              <a:rPr lang="en-US" altLang="ja-JP" sz="1600" dirty="0" smtClean="0">
                <a:solidFill>
                  <a:srgbClr val="FF0000"/>
                </a:solidFill>
              </a:rPr>
              <a:t>Ⅰ</a:t>
            </a:r>
            <a:endParaRPr lang="ja-JP" altLang="en-US" sz="1400" dirty="0">
              <a:solidFill>
                <a:srgbClr val="FF0000"/>
              </a:solidFill>
            </a:endParaRPr>
          </a:p>
        </p:txBody>
      </p:sp>
      <p:sp>
        <p:nvSpPr>
          <p:cNvPr id="19" name="正方形/長方形 18"/>
          <p:cNvSpPr/>
          <p:nvPr/>
        </p:nvSpPr>
        <p:spPr>
          <a:xfrm>
            <a:off x="467544" y="4801790"/>
            <a:ext cx="870107" cy="255776"/>
          </a:xfrm>
          <a:prstGeom prst="rect">
            <a:avLst/>
          </a:prstGeom>
          <a:noFill/>
        </p:spPr>
        <p:txBody>
          <a:bodyPr wrap="square" lIns="0" tIns="0" rIns="0" bIns="0">
            <a:spAutoFit/>
          </a:bodyPr>
          <a:lstStyle/>
          <a:p>
            <a:r>
              <a:rPr lang="ja-JP" altLang="en-US" sz="1600" dirty="0" smtClean="0">
                <a:solidFill>
                  <a:srgbClr val="0070C0"/>
                </a:solidFill>
              </a:rPr>
              <a:t>ケース</a:t>
            </a:r>
            <a:r>
              <a:rPr lang="en-US" altLang="ja-JP" sz="1600" dirty="0" smtClean="0">
                <a:solidFill>
                  <a:srgbClr val="0070C0"/>
                </a:solidFill>
              </a:rPr>
              <a:t>Ⅱ</a:t>
            </a:r>
            <a:endParaRPr lang="ja-JP" altLang="en-US" sz="1400" dirty="0">
              <a:solidFill>
                <a:srgbClr val="0070C0"/>
              </a:solidFill>
            </a:endParaRPr>
          </a:p>
        </p:txBody>
      </p:sp>
      <p:sp>
        <p:nvSpPr>
          <p:cNvPr id="3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
        <p:nvSpPr>
          <p:cNvPr id="21" name="タイトル 1"/>
          <p:cNvSpPr txBox="1">
            <a:spLocks/>
          </p:cNvSpPr>
          <p:nvPr/>
        </p:nvSpPr>
        <p:spPr>
          <a:xfrm>
            <a:off x="564768" y="689093"/>
            <a:ext cx="8045725" cy="460737"/>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585" dirty="0" smtClean="0">
                <a:latin typeface="HGSｺﾞｼｯｸM" panose="020B0600000000000000" pitchFamily="50" charset="-128"/>
                <a:ea typeface="HGSｺﾞｼｯｸM" panose="020B0600000000000000" pitchFamily="50" charset="-128"/>
              </a:rPr>
              <a:t>　　１） 検討結果とまとめ</a:t>
            </a:r>
            <a:endParaRPr lang="ja-JP" altLang="en-US" sz="2215"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281240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２．更新</a:t>
            </a:r>
            <a:r>
              <a:rPr lang="ja-JP" altLang="en-US" dirty="0">
                <a:latin typeface="HGSｺﾞｼｯｸM" panose="020B0600000000000000" pitchFamily="50" charset="-128"/>
                <a:ea typeface="HGSｺﾞｼｯｸM" panose="020B0600000000000000" pitchFamily="50" charset="-128"/>
              </a:rPr>
              <a:t>検討の概要</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 name="正方形/長方形 61"/>
          <p:cNvSpPr/>
          <p:nvPr/>
        </p:nvSpPr>
        <p:spPr>
          <a:xfrm>
            <a:off x="5123416" y="1586409"/>
            <a:ext cx="3978381" cy="436287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1560" y="1124744"/>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３）更新判定フロー における検討事項</a:t>
            </a:r>
            <a:endParaRPr lang="ja-JP" altLang="en-US" sz="24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pic>
        <p:nvPicPr>
          <p:cNvPr id="7" name="図 6"/>
          <p:cNvPicPr>
            <a:picLocks noChangeAspect="1"/>
          </p:cNvPicPr>
          <p:nvPr/>
        </p:nvPicPr>
        <p:blipFill>
          <a:blip r:embed="rId2"/>
          <a:stretch>
            <a:fillRect/>
          </a:stretch>
        </p:blipFill>
        <p:spPr>
          <a:xfrm>
            <a:off x="5076996" y="1517523"/>
            <a:ext cx="4061112" cy="5035954"/>
          </a:xfrm>
          <a:prstGeom prst="rect">
            <a:avLst/>
          </a:prstGeom>
        </p:spPr>
      </p:pic>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sp>
        <p:nvSpPr>
          <p:cNvPr id="6" name="テキスト ボックス 5"/>
          <p:cNvSpPr txBox="1"/>
          <p:nvPr/>
        </p:nvSpPr>
        <p:spPr>
          <a:xfrm>
            <a:off x="5669712" y="6124654"/>
            <a:ext cx="1384995" cy="184666"/>
          </a:xfrm>
          <a:prstGeom prst="rect">
            <a:avLst/>
          </a:prstGeom>
          <a:solidFill>
            <a:schemeClr val="bg1"/>
          </a:solidFill>
        </p:spPr>
        <p:txBody>
          <a:bodyPr wrap="none" lIns="0" tIns="0" rIns="0" bIns="0" rtlCol="0">
            <a:spAutoFit/>
          </a:bodyPr>
          <a:lstStyle/>
          <a:p>
            <a:r>
              <a:rPr lang="ja-JP" altLang="en-US" sz="1200" dirty="0"/>
              <a:t>更新</a:t>
            </a:r>
            <a:r>
              <a:rPr kumimoji="1" lang="ja-JP" altLang="en-US" sz="1200" dirty="0" smtClean="0"/>
              <a:t>最終判定の実施</a:t>
            </a:r>
            <a:endParaRPr kumimoji="1" lang="ja-JP" altLang="en-US" sz="1200" dirty="0"/>
          </a:p>
        </p:txBody>
      </p:sp>
      <p:sp>
        <p:nvSpPr>
          <p:cNvPr id="16" name="テキスト ボックス 15"/>
          <p:cNvSpPr txBox="1"/>
          <p:nvPr/>
        </p:nvSpPr>
        <p:spPr>
          <a:xfrm>
            <a:off x="7960320" y="6124654"/>
            <a:ext cx="615553" cy="184666"/>
          </a:xfrm>
          <a:prstGeom prst="rect">
            <a:avLst/>
          </a:prstGeom>
          <a:solidFill>
            <a:schemeClr val="bg1"/>
          </a:solidFill>
        </p:spPr>
        <p:txBody>
          <a:bodyPr wrap="none" lIns="0" tIns="0" rIns="0" bIns="0" rtlCol="0">
            <a:spAutoFit/>
          </a:bodyPr>
          <a:lstStyle/>
          <a:p>
            <a:r>
              <a:rPr kumimoji="1" lang="ja-JP" altLang="en-US" sz="1200" dirty="0" smtClean="0"/>
              <a:t>維持管理</a:t>
            </a:r>
            <a:endParaRPr kumimoji="1" lang="ja-JP" altLang="en-US" sz="1200" dirty="0"/>
          </a:p>
        </p:txBody>
      </p:sp>
      <p:sp>
        <p:nvSpPr>
          <p:cNvPr id="8" name="ひし形 7"/>
          <p:cNvSpPr/>
          <p:nvPr/>
        </p:nvSpPr>
        <p:spPr>
          <a:xfrm>
            <a:off x="7378644" y="5473360"/>
            <a:ext cx="1787884" cy="504056"/>
          </a:xfrm>
          <a:prstGeom prst="diamond">
            <a:avLst/>
          </a:prstGeom>
          <a:solidFill>
            <a:schemeClr val="bg1"/>
          </a:solid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altLang="ja-JP" sz="1200" dirty="0" smtClean="0">
                <a:solidFill>
                  <a:schemeClr val="tx1"/>
                </a:solidFill>
              </a:rPr>
              <a:t>h</a:t>
            </a:r>
            <a:r>
              <a:rPr kumimoji="1" lang="ja-JP" altLang="en-US" sz="1200" dirty="0" smtClean="0">
                <a:solidFill>
                  <a:schemeClr val="tx1"/>
                </a:solidFill>
              </a:rPr>
              <a:t> 機能不足があるか</a:t>
            </a:r>
            <a:endParaRPr kumimoji="1" lang="ja-JP" altLang="en-US" sz="1200" dirty="0">
              <a:solidFill>
                <a:schemeClr val="tx1"/>
              </a:solidFill>
            </a:endParaRPr>
          </a:p>
        </p:txBody>
      </p:sp>
      <p:sp>
        <p:nvSpPr>
          <p:cNvPr id="19" name="テキスト ボックス 18"/>
          <p:cNvSpPr txBox="1"/>
          <p:nvPr/>
        </p:nvSpPr>
        <p:spPr>
          <a:xfrm>
            <a:off x="323528" y="2186861"/>
            <a:ext cx="4892030" cy="954107"/>
          </a:xfrm>
          <a:prstGeom prst="rect">
            <a:avLst/>
          </a:prstGeom>
          <a:noFill/>
        </p:spPr>
        <p:txBody>
          <a:bodyPr wrap="square" rtlCol="0">
            <a:spAutoFit/>
          </a:bodyPr>
          <a:lstStyle/>
          <a:p>
            <a:pPr marL="457200" indent="-457200">
              <a:buFont typeface="Wingdings" panose="05000000000000000000" pitchFamily="2" charset="2"/>
              <a:buChar char="Ø"/>
            </a:pP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h_</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機能不足を評価する指標の作成</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更新最終判定は、更新に加え予算影響の大きい部分更新を含むことを見える化</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円/楕円 8"/>
          <p:cNvSpPr/>
          <p:nvPr/>
        </p:nvSpPr>
        <p:spPr>
          <a:xfrm>
            <a:off x="5220072" y="6044838"/>
            <a:ext cx="2232248" cy="33649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a:off x="1979712" y="3501008"/>
            <a:ext cx="129614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39552" y="4220489"/>
            <a:ext cx="4370344" cy="1600438"/>
          </a:xfrm>
          <a:prstGeom prst="rect">
            <a:avLst/>
          </a:prstGeom>
          <a:noFill/>
          <a:ln w="38100" cmpd="thinThick">
            <a:solidFill>
              <a:schemeClr val="tx1"/>
            </a:solidFill>
          </a:ln>
        </p:spPr>
        <p:txBody>
          <a:bodyPr wrap="square" rtlCol="0">
            <a:spAutoFit/>
          </a:bodyPr>
          <a:lstStyle/>
          <a:p>
            <a:r>
              <a:rPr lang="ja-JP" altLang="en-US" sz="2000" u="sng" dirty="0" smtClean="0">
                <a:latin typeface="HGSｺﾞｼｯｸM" panose="020B0600000000000000" pitchFamily="50" charset="-128"/>
                <a:ea typeface="HGSｺﾞｼｯｸM" panose="020B0600000000000000" pitchFamily="50" charset="-128"/>
                <a:cs typeface="Meiryo UI" panose="020B0604030504040204" pitchFamily="50" charset="-128"/>
              </a:rPr>
              <a:t>検討事項</a:t>
            </a:r>
            <a:endParaRPr lang="en-US" altLang="ja-JP" sz="2000"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534988" indent="-268288">
              <a:buFont typeface="Wingdings" panose="05000000000000000000" pitchFamily="2" charset="2"/>
              <a:buChar char="l"/>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機能と性能の定義を整理</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g</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の指標と機能の関係を整理</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534988" indent="-268288">
              <a:buFont typeface="Wingdings" panose="05000000000000000000" pitchFamily="2" charset="2"/>
              <a:buChar char="l"/>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定性的項目を含めた指標化</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534988" indent="-268288">
              <a:buFont typeface="Wingdings" panose="05000000000000000000" pitchFamily="2" charset="2"/>
              <a:buChar char="l"/>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上記</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を踏まえたフローの見直し</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731573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３．用語の整理</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１）機能及び性能について</a:t>
            </a:r>
            <a:endParaRPr lang="ja-JP" altLang="en-US" sz="2400" dirty="0">
              <a:latin typeface="HGSｺﾞｼｯｸM" panose="020B0600000000000000" pitchFamily="50" charset="-128"/>
              <a:ea typeface="HGSｺﾞｼｯｸM" panose="020B0600000000000000" pitchFamily="50" charset="-128"/>
            </a:endParaRPr>
          </a:p>
        </p:txBody>
      </p:sp>
      <p:sp>
        <p:nvSpPr>
          <p:cNvPr id="26" name="テキスト ボックス 2"/>
          <p:cNvSpPr txBox="1">
            <a:spLocks noChangeArrowheads="1"/>
          </p:cNvSpPr>
          <p:nvPr/>
        </p:nvSpPr>
        <p:spPr bwMode="auto">
          <a:xfrm>
            <a:off x="3687763" y="3054350"/>
            <a:ext cx="1028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1851416656"/>
              </p:ext>
            </p:extLst>
          </p:nvPr>
        </p:nvGraphicFramePr>
        <p:xfrm>
          <a:off x="1115616" y="1628800"/>
          <a:ext cx="7411723" cy="2095820"/>
        </p:xfrm>
        <a:graphic>
          <a:graphicData uri="http://schemas.openxmlformats.org/drawingml/2006/table">
            <a:tbl>
              <a:tblPr firstRow="1" bandRow="1">
                <a:tableStyleId>{5C22544A-7EE6-4342-B048-85BDC9FD1C3A}</a:tableStyleId>
              </a:tblPr>
              <a:tblGrid>
                <a:gridCol w="2067060"/>
                <a:gridCol w="5344663"/>
              </a:tblGrid>
              <a:tr h="355307">
                <a:tc>
                  <a:txBody>
                    <a:bodyPr/>
                    <a:lstStyle/>
                    <a:p>
                      <a:pPr algn="ctr"/>
                      <a:r>
                        <a:rPr kumimoji="1" lang="ja-JP" altLang="en-US" dirty="0" smtClean="0"/>
                        <a:t>用語</a:t>
                      </a:r>
                      <a:endParaRPr kumimoji="1" lang="ja-JP" altLang="en-US" dirty="0"/>
                    </a:p>
                  </a:txBody>
                  <a:tcPr/>
                </a:tc>
                <a:tc>
                  <a:txBody>
                    <a:bodyPr/>
                    <a:lstStyle/>
                    <a:p>
                      <a:pPr algn="ctr"/>
                      <a:r>
                        <a:rPr kumimoji="1" lang="ja-JP" altLang="en-US" dirty="0" smtClean="0"/>
                        <a:t>定義</a:t>
                      </a:r>
                      <a:endParaRPr kumimoji="1" lang="ja-JP" altLang="en-US" dirty="0"/>
                    </a:p>
                  </a:txBody>
                  <a:tcPr/>
                </a:tc>
              </a:tr>
              <a:tr h="575470">
                <a:tc>
                  <a:txBody>
                    <a:bodyPr/>
                    <a:lstStyle/>
                    <a:p>
                      <a:r>
                        <a:rPr kumimoji="1" lang="ja-JP" altLang="en-US" sz="1600" dirty="0" smtClean="0"/>
                        <a:t>要求性能</a:t>
                      </a:r>
                      <a:endParaRPr kumimoji="1" lang="ja-JP" altLang="en-US" sz="1600" dirty="0"/>
                    </a:p>
                  </a:txBody>
                  <a:tcPr anchor="ctr"/>
                </a:tc>
                <a:tc>
                  <a:txBody>
                    <a:bodyPr/>
                    <a:lstStyle/>
                    <a:p>
                      <a:r>
                        <a:rPr kumimoji="1" lang="ja-JP" altLang="en-US" sz="1600" dirty="0" smtClean="0"/>
                        <a:t>目的および機能に応じて構造物に求められる性能</a:t>
                      </a:r>
                      <a:endParaRPr kumimoji="1" lang="ja-JP" altLang="en-US" sz="1600" dirty="0"/>
                    </a:p>
                  </a:txBody>
                  <a:tcPr anchor="ctr"/>
                </a:tc>
              </a:tr>
              <a:tr h="575470">
                <a:tc>
                  <a:txBody>
                    <a:bodyPr/>
                    <a:lstStyle/>
                    <a:p>
                      <a:r>
                        <a:rPr kumimoji="1" lang="ja-JP" altLang="en-US" sz="1600" dirty="0" smtClean="0"/>
                        <a:t>（構造物の）機能</a:t>
                      </a:r>
                      <a:endParaRPr kumimoji="1" lang="ja-JP" altLang="en-US" sz="1600" dirty="0"/>
                    </a:p>
                  </a:txBody>
                  <a:tcPr anchor="ctr"/>
                </a:tc>
                <a:tc>
                  <a:txBody>
                    <a:bodyPr/>
                    <a:lstStyle/>
                    <a:p>
                      <a:r>
                        <a:rPr kumimoji="1" lang="ja-JP" altLang="en-US" sz="1600" dirty="0" smtClean="0"/>
                        <a:t>目的または要求に応じて構造物や部材が果たす役割</a:t>
                      </a:r>
                      <a:endParaRPr kumimoji="1" lang="ja-JP" altLang="en-US" sz="1600" dirty="0"/>
                    </a:p>
                  </a:txBody>
                  <a:tcPr anchor="ctr"/>
                </a:tc>
              </a:tr>
              <a:tr h="437970">
                <a:tc>
                  <a:txBody>
                    <a:bodyPr/>
                    <a:lstStyle/>
                    <a:p>
                      <a:r>
                        <a:rPr kumimoji="1" lang="ja-JP" altLang="en-US" sz="1600" dirty="0" smtClean="0"/>
                        <a:t>（構造物の）性能</a:t>
                      </a:r>
                      <a:endParaRPr kumimoji="1" lang="ja-JP" altLang="en-US" sz="1600" dirty="0"/>
                    </a:p>
                  </a:txBody>
                  <a:tcPr anchor="ctr"/>
                </a:tc>
                <a:tc>
                  <a:txBody>
                    <a:bodyPr/>
                    <a:lstStyle/>
                    <a:p>
                      <a:r>
                        <a:rPr kumimoji="1" lang="ja-JP" altLang="en-US" sz="1600" dirty="0" smtClean="0"/>
                        <a:t>目的または要求に応えるために、構造物や部材が発揮できる能力</a:t>
                      </a:r>
                      <a:endParaRPr kumimoji="1" lang="ja-JP" altLang="en-US" sz="1600" dirty="0"/>
                    </a:p>
                  </a:txBody>
                  <a:tcPr anchor="ctr"/>
                </a:tc>
              </a:tr>
            </a:tbl>
          </a:graphicData>
        </a:graphic>
      </p:graphicFrame>
      <p:sp>
        <p:nvSpPr>
          <p:cNvPr id="13" name="正方形/長方形 12"/>
          <p:cNvSpPr/>
          <p:nvPr/>
        </p:nvSpPr>
        <p:spPr>
          <a:xfrm>
            <a:off x="720080" y="4077072"/>
            <a:ext cx="8244408" cy="1938992"/>
          </a:xfrm>
          <a:prstGeom prst="rect">
            <a:avLst/>
          </a:prstGeom>
        </p:spPr>
        <p:txBody>
          <a:bodyPr wrap="square">
            <a:spAutoFit/>
          </a:bodyPr>
          <a:lstStyle/>
          <a:p>
            <a:pPr>
              <a:spcAft>
                <a:spcPts val="1200"/>
              </a:spcAft>
            </a:pPr>
            <a:r>
              <a:rPr lang="ja-JP" altLang="en-US" sz="2000" dirty="0" smtClean="0">
                <a:latin typeface="HGSｺﾞｼｯｸM" panose="020B0600000000000000" pitchFamily="50" charset="-128"/>
                <a:ea typeface="HGSｺﾞｼｯｸM" panose="020B0600000000000000" pitchFamily="50" charset="-128"/>
              </a:rPr>
              <a:t>　更新判定フローにおける</a:t>
            </a:r>
            <a:r>
              <a:rPr lang="en-US" altLang="ja-JP" sz="2000" b="1"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rPr>
              <a:t>機能不足</a:t>
            </a:r>
            <a:r>
              <a:rPr lang="en-US" altLang="ja-JP" sz="2000" b="1" u="sng" dirty="0" smtClean="0">
                <a:solidFill>
                  <a:srgbClr val="FF0000"/>
                </a:solidFill>
                <a:latin typeface="HGSｺﾞｼｯｸM" panose="020B0600000000000000" pitchFamily="50" charset="-128"/>
                <a:ea typeface="HGSｺﾞｼｯｸM" panose="020B0600000000000000" pitchFamily="50" charset="-128"/>
              </a:rPr>
              <a:t>｣</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rPr>
              <a:t>は、目的または要求に応じた役割を満足しない</a:t>
            </a:r>
            <a:r>
              <a:rPr lang="ja-JP" altLang="en-US" sz="2000" dirty="0" smtClean="0">
                <a:latin typeface="HGSｺﾞｼｯｸM" panose="020B0600000000000000" pitchFamily="50" charset="-128"/>
                <a:ea typeface="HGSｺﾞｼｯｸM" panose="020B0600000000000000" pitchFamily="50" charset="-128"/>
              </a:rPr>
              <a:t>ことであり、それらは、具体的な</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rPr>
              <a:t>性能により評価</a:t>
            </a:r>
            <a:r>
              <a:rPr lang="ja-JP" altLang="en-US" sz="2000" dirty="0" smtClean="0">
                <a:latin typeface="HGSｺﾞｼｯｸM" panose="020B0600000000000000" pitchFamily="50" charset="-128"/>
                <a:ea typeface="HGSｺﾞｼｯｸM" panose="020B0600000000000000" pitchFamily="50" charset="-128"/>
              </a:rPr>
              <a:t>することができる。</a:t>
            </a:r>
            <a:endParaRPr lang="en-US" altLang="ja-JP" sz="2000" dirty="0" smtClean="0">
              <a:latin typeface="HGSｺﾞｼｯｸM" panose="020B0600000000000000" pitchFamily="50" charset="-128"/>
              <a:ea typeface="HGSｺﾞｼｯｸM" panose="020B0600000000000000" pitchFamily="50" charset="-128"/>
            </a:endParaRPr>
          </a:p>
          <a:p>
            <a:pPr>
              <a:spcAft>
                <a:spcPts val="1200"/>
              </a:spcAft>
            </a:pPr>
            <a:endParaRPr lang="en-US" altLang="ja-JP" sz="2000" dirty="0" smtClean="0">
              <a:latin typeface="HGSｺﾞｼｯｸM" panose="020B0600000000000000" pitchFamily="50" charset="-128"/>
              <a:ea typeface="HGSｺﾞｼｯｸM" panose="020B0600000000000000" pitchFamily="50" charset="-128"/>
            </a:endParaRPr>
          </a:p>
          <a:p>
            <a:pPr>
              <a:spcAft>
                <a:spcPts val="1200"/>
              </a:spcAft>
            </a:pPr>
            <a:r>
              <a:rPr lang="ja-JP" altLang="en-US" sz="2000" b="1" dirty="0" smtClean="0">
                <a:solidFill>
                  <a:srgbClr val="FF0000"/>
                </a:solidFill>
                <a:latin typeface="HGSｺﾞｼｯｸM" panose="020B0600000000000000" pitchFamily="50" charset="-128"/>
                <a:ea typeface="HGSｺﾞｼｯｸM" panose="020B0600000000000000" pitchFamily="50" charset="-128"/>
              </a:rPr>
              <a:t>　　　　　　機能不足は、性能の観点から整理を行う</a:t>
            </a:r>
            <a:endParaRPr lang="en-US" altLang="ja-JP" sz="2000" b="1" u="sng" dirty="0" smtClean="0">
              <a:solidFill>
                <a:srgbClr val="FF0000"/>
              </a:solidFill>
              <a:latin typeface="HGSｺﾞｼｯｸM" panose="020B0600000000000000" pitchFamily="50" charset="-128"/>
              <a:ea typeface="HGSｺﾞｼｯｸM" panose="020B0600000000000000" pitchFamily="50" charset="-128"/>
            </a:endParaRPr>
          </a:p>
        </p:txBody>
      </p:sp>
      <p:sp>
        <p:nvSpPr>
          <p:cNvPr id="6" name="下矢印 5"/>
          <p:cNvSpPr/>
          <p:nvPr/>
        </p:nvSpPr>
        <p:spPr>
          <a:xfrm>
            <a:off x="3347864" y="5085184"/>
            <a:ext cx="266429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a:t>
            </a:r>
            <a:r>
              <a:rPr kumimoji="1" lang="en-US" altLang="ja-JP" smtClean="0"/>
              <a:t>3</a:t>
            </a:r>
            <a:endParaRPr kumimoji="1" lang="ja-JP" altLang="en-US" dirty="0"/>
          </a:p>
        </p:txBody>
      </p:sp>
    </p:spTree>
    <p:extLst>
      <p:ext uri="{BB962C8B-B14F-4D97-AF65-F5344CB8AC3E}">
        <p14:creationId xmlns:p14="http://schemas.microsoft.com/office/powerpoint/2010/main" val="5611898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14176</TotalTime>
  <Words>10585</Words>
  <Application>Microsoft Office PowerPoint</Application>
  <PresentationFormat>画面に合わせる (4:3)</PresentationFormat>
  <Paragraphs>3718</Paragraphs>
  <Slides>75</Slides>
  <Notes>44</Notes>
  <HiddenSlides>0</HiddenSlides>
  <MMClips>0</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75</vt:i4>
      </vt:variant>
    </vt:vector>
  </HeadingPairs>
  <TitlesOfParts>
    <vt:vector size="96" baseType="lpstr">
      <vt:lpstr>Gill Sans MT</vt:lpstr>
      <vt:lpstr>Gill Sans MT 本文</vt:lpstr>
      <vt:lpstr>HGPｺﾞｼｯｸM</vt:lpstr>
      <vt:lpstr>HGSｺﾞｼｯｸM</vt:lpstr>
      <vt:lpstr>HG丸ｺﾞｼｯｸM-PRO</vt:lpstr>
      <vt:lpstr>HG明朝E</vt:lpstr>
      <vt:lpstr>Meiryo UI</vt:lpstr>
      <vt:lpstr>ＭＳ Ｐゴシック</vt:lpstr>
      <vt:lpstr>ＭＳ Ｐゴシック 本文</vt:lpstr>
      <vt:lpstr>ＭＳ ゴシック</vt:lpstr>
      <vt:lpstr>ＭＳ 明朝</vt:lpstr>
      <vt:lpstr>新細明體</vt:lpstr>
      <vt:lpstr>华文新魏</vt:lpstr>
      <vt:lpstr>Arial</vt:lpstr>
      <vt:lpstr>Bookman Old Style</vt:lpstr>
      <vt:lpstr>Calibri</vt:lpstr>
      <vt:lpstr>Century</vt:lpstr>
      <vt:lpstr>Times New Roman</vt:lpstr>
      <vt:lpstr>Wingdings</vt:lpstr>
      <vt:lpstr>Wingdings 3</vt:lpstr>
      <vt:lpstr>アース</vt:lpstr>
      <vt:lpstr>橋梁更新判定フローによる更新すべき施設の抽出について　　　　　</vt:lpstr>
      <vt:lpstr>PowerPoint プレゼンテーション</vt:lpstr>
      <vt:lpstr>１．更新事業の概要</vt:lpstr>
      <vt:lpstr>１．更新事業の概要</vt:lpstr>
      <vt:lpstr>１．更新事業の概要</vt:lpstr>
      <vt:lpstr>２．更新検討の概要</vt:lpstr>
      <vt:lpstr>２．更新検討の概要</vt:lpstr>
      <vt:lpstr>２．更新検討の概要</vt:lpstr>
      <vt:lpstr>３．用語の整理</vt:lpstr>
      <vt:lpstr>３．用語の整理</vt:lpstr>
      <vt:lpstr>３．用語の整理</vt:lpstr>
      <vt:lpstr>３．用語の整理</vt:lpstr>
      <vt:lpstr>４．更新判定フローの検討</vt:lpstr>
      <vt:lpstr>４．更新判定フローの検討</vt:lpstr>
      <vt:lpstr>４．更新判定フローの検討</vt:lpstr>
      <vt:lpstr>４．更新判定フローの検討</vt:lpstr>
      <vt:lpstr>４．更新判定フローの検討</vt:lpstr>
      <vt:lpstr>４．更新判定フローの検討</vt:lpstr>
      <vt:lpstr>４．更新判定フローの検討</vt:lpstr>
      <vt:lpstr>５．更新判定フローによる照査</vt:lpstr>
      <vt:lpstr>５．更新判定フローによる照査</vt:lpstr>
      <vt:lpstr>５．更新判定フローによる照査</vt:lpstr>
      <vt:lpstr>５．更新判定フローによる照査</vt:lpstr>
      <vt:lpstr>５．更新判定フローによる照査</vt:lpstr>
      <vt:lpstr>５．更新判定フローによる照査</vt:lpstr>
      <vt:lpstr>５．更新判定フローによる照査</vt:lpstr>
      <vt:lpstr>PowerPoint プレゼンテーション</vt:lpstr>
      <vt:lpstr>６.更新判定フローの閾値の検討 　１）閾値のキャリブレーション(2/4) 　　高齢橋の経過年次を70年➡100年に見直し</vt:lpstr>
      <vt:lpstr>６.更新判定フローの閾値の検討 　１）閾値のキャリブレーション①(3/4)</vt:lpstr>
      <vt:lpstr>６.更新判定フローの閾値の検討 　１）閾値のキャリブレーション②(4/4)</vt:lpstr>
      <vt:lpstr>６.更新判定フローの閾値の検討 　２)将来抽出される橋数変動の確認</vt:lpstr>
      <vt:lpstr>６.更新判定フローの閾値の検討 　３）更新判定橋梁数に影響を与える要因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杉本　理恵</cp:lastModifiedBy>
  <cp:revision>624</cp:revision>
  <cp:lastPrinted>2017-03-24T12:46:36Z</cp:lastPrinted>
  <dcterms:created xsi:type="dcterms:W3CDTF">2015-11-17T02:43:53Z</dcterms:created>
  <dcterms:modified xsi:type="dcterms:W3CDTF">2017-03-27T06:19:20Z</dcterms:modified>
</cp:coreProperties>
</file>