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60" r:id="rId3"/>
    <p:sldId id="259" r:id="rId4"/>
    <p:sldId id="261" r:id="rId5"/>
  </p:sldIdLst>
  <p:sldSz cx="12801600" cy="9601200" type="A3"/>
  <p:notesSz cx="7104063" cy="10234613"/>
  <p:defaultTextStyle>
    <a:defPPr>
      <a:defRPr lang="ja-JP"/>
    </a:defPPr>
    <a:lvl1pPr marL="0" algn="l" defTabSz="1075334" rtl="0" eaLnBrk="1" latinLnBrk="0" hangingPunct="1">
      <a:defRPr kumimoji="1" sz="2117" kern="1200">
        <a:solidFill>
          <a:schemeClr val="tx1"/>
        </a:solidFill>
        <a:latin typeface="+mn-lt"/>
        <a:ea typeface="+mn-ea"/>
        <a:cs typeface="+mn-cs"/>
      </a:defRPr>
    </a:lvl1pPr>
    <a:lvl2pPr marL="537667" algn="l" defTabSz="1075334" rtl="0" eaLnBrk="1" latinLnBrk="0" hangingPunct="1">
      <a:defRPr kumimoji="1" sz="2117" kern="1200">
        <a:solidFill>
          <a:schemeClr val="tx1"/>
        </a:solidFill>
        <a:latin typeface="+mn-lt"/>
        <a:ea typeface="+mn-ea"/>
        <a:cs typeface="+mn-cs"/>
      </a:defRPr>
    </a:lvl2pPr>
    <a:lvl3pPr marL="1075334" algn="l" defTabSz="1075334" rtl="0" eaLnBrk="1" latinLnBrk="0" hangingPunct="1">
      <a:defRPr kumimoji="1" sz="2117" kern="1200">
        <a:solidFill>
          <a:schemeClr val="tx1"/>
        </a:solidFill>
        <a:latin typeface="+mn-lt"/>
        <a:ea typeface="+mn-ea"/>
        <a:cs typeface="+mn-cs"/>
      </a:defRPr>
    </a:lvl3pPr>
    <a:lvl4pPr marL="1613002" algn="l" defTabSz="1075334" rtl="0" eaLnBrk="1" latinLnBrk="0" hangingPunct="1">
      <a:defRPr kumimoji="1" sz="2117" kern="1200">
        <a:solidFill>
          <a:schemeClr val="tx1"/>
        </a:solidFill>
        <a:latin typeface="+mn-lt"/>
        <a:ea typeface="+mn-ea"/>
        <a:cs typeface="+mn-cs"/>
      </a:defRPr>
    </a:lvl4pPr>
    <a:lvl5pPr marL="2150669" algn="l" defTabSz="1075334" rtl="0" eaLnBrk="1" latinLnBrk="0" hangingPunct="1">
      <a:defRPr kumimoji="1" sz="2117" kern="1200">
        <a:solidFill>
          <a:schemeClr val="tx1"/>
        </a:solidFill>
        <a:latin typeface="+mn-lt"/>
        <a:ea typeface="+mn-ea"/>
        <a:cs typeface="+mn-cs"/>
      </a:defRPr>
    </a:lvl5pPr>
    <a:lvl6pPr marL="2688336" algn="l" defTabSz="1075334" rtl="0" eaLnBrk="1" latinLnBrk="0" hangingPunct="1">
      <a:defRPr kumimoji="1" sz="2117" kern="1200">
        <a:solidFill>
          <a:schemeClr val="tx1"/>
        </a:solidFill>
        <a:latin typeface="+mn-lt"/>
        <a:ea typeface="+mn-ea"/>
        <a:cs typeface="+mn-cs"/>
      </a:defRPr>
    </a:lvl6pPr>
    <a:lvl7pPr marL="3226003" algn="l" defTabSz="1075334" rtl="0" eaLnBrk="1" latinLnBrk="0" hangingPunct="1">
      <a:defRPr kumimoji="1" sz="2117" kern="1200">
        <a:solidFill>
          <a:schemeClr val="tx1"/>
        </a:solidFill>
        <a:latin typeface="+mn-lt"/>
        <a:ea typeface="+mn-ea"/>
        <a:cs typeface="+mn-cs"/>
      </a:defRPr>
    </a:lvl7pPr>
    <a:lvl8pPr marL="3763670" algn="l" defTabSz="1075334" rtl="0" eaLnBrk="1" latinLnBrk="0" hangingPunct="1">
      <a:defRPr kumimoji="1" sz="2117" kern="1200">
        <a:solidFill>
          <a:schemeClr val="tx1"/>
        </a:solidFill>
        <a:latin typeface="+mn-lt"/>
        <a:ea typeface="+mn-ea"/>
        <a:cs typeface="+mn-cs"/>
      </a:defRPr>
    </a:lvl8pPr>
    <a:lvl9pPr marL="4301338" algn="l" defTabSz="1075334" rtl="0" eaLnBrk="1" latinLnBrk="0" hangingPunct="1">
      <a:defRPr kumimoji="1" sz="2117"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3" autoAdjust="0"/>
    <p:restoredTop sz="96466" autoAdjust="0"/>
  </p:normalViewPr>
  <p:slideViewPr>
    <p:cSldViewPr snapToGrid="0">
      <p:cViewPr varScale="1">
        <p:scale>
          <a:sx n="51" d="100"/>
          <a:sy n="51" d="100"/>
        </p:scale>
        <p:origin x="-1008" y="24"/>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12288;&#25277;&#20986;&#12373;&#12428;&#12427;&#27211;&#26753;&#12398;&#20670;&#21521;\H281121%20&#25552;&#20986;&#36039;&#26009;\161121_&#12300;&#23558;&#26469;&#12398;&#26356;&#26032;&#21028;&#23450;&#27211;&#26753;&#25968;&#123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9625978857828"/>
          <c:y val="0.19178791223889366"/>
          <c:w val="0.81409106610112592"/>
          <c:h val="0.69045602706172748"/>
        </c:manualLayout>
      </c:layout>
      <c:lineChart>
        <c:grouping val="standard"/>
        <c:varyColors val="0"/>
        <c:ser>
          <c:idx val="0"/>
          <c:order val="0"/>
          <c:tx>
            <c:strRef>
              <c:f>'[161121_「将来の更新判定橋梁数」.xlsx]H160921_資料1-1使用グラフ'!$C$27</c:f>
              <c:strCache>
                <c:ptCount val="1"/>
                <c:pt idx="0">
                  <c:v>閾値40点+各小項目10点以上</c:v>
                </c:pt>
              </c:strCache>
            </c:strRef>
          </c:tx>
          <c:spPr>
            <a:ln w="19050" cap="rnd">
              <a:solidFill>
                <a:srgbClr val="0070C0"/>
              </a:solidFill>
              <a:round/>
            </a:ln>
            <a:effectLst/>
          </c:spPr>
          <c:marker>
            <c:symbol val="circle"/>
            <c:size val="5"/>
            <c:spPr>
              <a:solidFill>
                <a:schemeClr val="bg1"/>
              </a:solidFill>
              <a:ln w="19050">
                <a:solidFill>
                  <a:srgbClr val="0070C0"/>
                </a:solidFill>
              </a:ln>
              <a:effectLst/>
            </c:spPr>
          </c:marker>
          <c:dLbls>
            <c:dLbl>
              <c:idx val="0"/>
              <c:layout>
                <c:manualLayout>
                  <c:x val="-9.4050084242898055E-2"/>
                  <c:y val="-1.58585538256230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7A-4C6F-9292-CC2EFFCA3D20}"/>
                </c:ext>
                <c:ext xmlns:c15="http://schemas.microsoft.com/office/drawing/2012/chart" uri="{CE6537A1-D6FC-4f65-9D91-7224C49458BB}">
                  <c15:layout/>
                </c:ext>
              </c:extLst>
            </c:dLbl>
            <c:dLbl>
              <c:idx val="1"/>
              <c:layout>
                <c:manualLayout>
                  <c:x val="-3.8230433548180009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77A-4C6F-9292-CC2EFFCA3D20}"/>
                </c:ext>
                <c:ext xmlns:c15="http://schemas.microsoft.com/office/drawing/2012/chart" uri="{CE6537A1-D6FC-4f65-9D91-7224C49458BB}">
                  <c15:layout/>
                </c:ext>
              </c:extLst>
            </c:dLbl>
            <c:dLbl>
              <c:idx val="2"/>
              <c:layout>
                <c:manualLayout>
                  <c:x val="-4.3403699251587317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77A-4C6F-9292-CC2EFFCA3D20}"/>
                </c:ext>
                <c:ext xmlns:c15="http://schemas.microsoft.com/office/drawing/2012/chart" uri="{CE6537A1-D6FC-4f65-9D91-7224C49458BB}">
                  <c15:layout/>
                </c:ext>
              </c:extLst>
            </c:dLbl>
            <c:dLbl>
              <c:idx val="3"/>
              <c:layout>
                <c:manualLayout>
                  <c:x val="-4.0817066399883757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77A-4C6F-9292-CC2EFFCA3D20}"/>
                </c:ext>
                <c:ext xmlns:c15="http://schemas.microsoft.com/office/drawing/2012/chart" uri="{CE6537A1-D6FC-4f65-9D91-7224C49458BB}">
                  <c15:layout/>
                </c:ext>
              </c:extLst>
            </c:dLbl>
            <c:dLbl>
              <c:idx val="4"/>
              <c:layout>
                <c:manualLayout>
                  <c:x val="-3.8230433548180009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77A-4C6F-9292-CC2EFFCA3D20}"/>
                </c:ext>
                <c:ext xmlns:c15="http://schemas.microsoft.com/office/drawing/2012/chart" uri="{CE6537A1-D6FC-4f65-9D91-7224C49458BB}">
                  <c15:layout/>
                </c:ext>
              </c:extLst>
            </c:dLbl>
            <c:dLbl>
              <c:idx val="5"/>
              <c:layout>
                <c:manualLayout>
                  <c:x val="-4.0817066399883757E-2"/>
                  <c:y val="-4.764281492864222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77A-4C6F-9292-CC2EFFCA3D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70C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'[161121_「将来の更新判定橋梁数」.xlsx]H160921_資料1-1使用グラフ'!$D$26:$I$26</c:f>
              <c:numCache>
                <c:formatCode>General</c:formatCode>
                <c:ptCount val="6"/>
                <c:pt idx="0">
                  <c:v>0</c:v>
                </c:pt>
                <c:pt idx="1">
                  <c:v>10</c:v>
                </c:pt>
                <c:pt idx="2">
                  <c:v>20</c:v>
                </c:pt>
                <c:pt idx="3">
                  <c:v>30</c:v>
                </c:pt>
                <c:pt idx="4">
                  <c:v>40</c:v>
                </c:pt>
                <c:pt idx="5">
                  <c:v>50</c:v>
                </c:pt>
              </c:numCache>
            </c:numRef>
          </c:cat>
          <c:val>
            <c:numRef>
              <c:f>'[161121_「将来の更新判定橋梁数」.xlsx]H160921_資料1-1使用グラフ'!$D$27:$I$27</c:f>
              <c:numCache>
                <c:formatCode>General</c:formatCode>
                <c:ptCount val="6"/>
                <c:pt idx="0">
                  <c:v>2</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6-D77A-4C6F-9292-CC2EFFCA3D20}"/>
            </c:ext>
          </c:extLst>
        </c:ser>
        <c:ser>
          <c:idx val="1"/>
          <c:order val="1"/>
          <c:tx>
            <c:strRef>
              <c:f>'[161121_「将来の更新判定橋梁数」.xlsx]H160921_資料1-1使用グラフ'!$C$28</c:f>
              <c:strCache>
                <c:ptCount val="1"/>
                <c:pt idx="0">
                  <c:v>閾値30点+各小項目10点以上</c:v>
                </c:pt>
              </c:strCache>
            </c:strRef>
          </c:tx>
          <c:spPr>
            <a:ln w="19050" cap="rnd">
              <a:solidFill>
                <a:srgbClr val="00B050"/>
              </a:solidFill>
              <a:prstDash val="sysDash"/>
              <a:round/>
            </a:ln>
            <a:effectLst/>
          </c:spPr>
          <c:marker>
            <c:symbol val="circle"/>
            <c:size val="5"/>
            <c:spPr>
              <a:solidFill>
                <a:srgbClr val="00B050"/>
              </a:solidFill>
              <a:ln w="19050">
                <a:solidFill>
                  <a:srgbClr val="00B050"/>
                </a:solidFill>
                <a:prstDash val="solid"/>
              </a:ln>
              <a:effectLst/>
            </c:spPr>
          </c:marker>
          <c:dLbls>
            <c:dLbl>
              <c:idx val="0"/>
              <c:layout>
                <c:manualLayout>
                  <c:x val="-4.6042064760325047E-3"/>
                  <c:y val="-3.85615234259779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77A-4C6F-9292-CC2EFFCA3D20}"/>
                </c:ext>
                <c:ext xmlns:c15="http://schemas.microsoft.com/office/drawing/2012/chart" uri="{CE6537A1-D6FC-4f65-9D91-7224C49458BB}">
                  <c15:layout/>
                </c:ext>
              </c:extLst>
            </c:dLbl>
            <c:dLbl>
              <c:idx val="1"/>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77A-4C6F-9292-CC2EFFCA3D20}"/>
                </c:ext>
                <c:ext xmlns:c15="http://schemas.microsoft.com/office/drawing/2012/chart" uri="{CE6537A1-D6FC-4f65-9D91-7224C49458BB}">
                  <c15:layout/>
                </c:ext>
              </c:extLst>
            </c:dLbl>
            <c:dLbl>
              <c:idx val="2"/>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77A-4C6F-9292-CC2EFFCA3D20}"/>
                </c:ext>
                <c:ext xmlns:c15="http://schemas.microsoft.com/office/drawing/2012/chart" uri="{CE6537A1-D6FC-4f65-9D91-7224C49458BB}">
                  <c15:layout/>
                </c:ext>
              </c:extLst>
            </c:dLbl>
            <c:dLbl>
              <c:idx val="3"/>
              <c:layout>
                <c:manualLayout>
                  <c:x val="-1.4923445851183477E-2"/>
                  <c:y val="-5.71334796112492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77A-4C6F-9292-CC2EFFCA3D20}"/>
                </c:ext>
                <c:ext xmlns:c15="http://schemas.microsoft.com/office/drawing/2012/chart" uri="{CE6537A1-D6FC-4f65-9D91-7224C49458BB}">
                  <c15:layout/>
                </c:ext>
              </c:extLst>
            </c:dLbl>
            <c:dLbl>
              <c:idx val="4"/>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77A-4C6F-9292-CC2EFFCA3D20}"/>
                </c:ext>
                <c:ext xmlns:c15="http://schemas.microsoft.com/office/drawing/2012/chart" uri="{CE6537A1-D6FC-4f65-9D91-7224C49458BB}">
                  <c15:layout/>
                </c:ext>
              </c:extLst>
            </c:dLbl>
            <c:dLbl>
              <c:idx val="5"/>
              <c:layout>
                <c:manualLayout>
                  <c:x val="-1.4950737882847216E-2"/>
                  <c:y val="-6.12647521826383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77A-4C6F-9292-CC2EFFCA3D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B05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'[161121_「将来の更新判定橋梁数」.xlsx]H160921_資料1-1使用グラフ'!$D$26:$I$26</c:f>
              <c:numCache>
                <c:formatCode>General</c:formatCode>
                <c:ptCount val="6"/>
                <c:pt idx="0">
                  <c:v>0</c:v>
                </c:pt>
                <c:pt idx="1">
                  <c:v>10</c:v>
                </c:pt>
                <c:pt idx="2">
                  <c:v>20</c:v>
                </c:pt>
                <c:pt idx="3">
                  <c:v>30</c:v>
                </c:pt>
                <c:pt idx="4">
                  <c:v>40</c:v>
                </c:pt>
                <c:pt idx="5">
                  <c:v>50</c:v>
                </c:pt>
              </c:numCache>
            </c:numRef>
          </c:cat>
          <c:val>
            <c:numRef>
              <c:f>'[161121_「将来の更新判定橋梁数」.xlsx]H160921_資料1-1使用グラフ'!$D$28:$I$28</c:f>
              <c:numCache>
                <c:formatCode>General</c:formatCode>
                <c:ptCount val="6"/>
                <c:pt idx="0">
                  <c:v>3</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D-D77A-4C6F-9292-CC2EFFCA3D20}"/>
            </c:ext>
          </c:extLst>
        </c:ser>
        <c:ser>
          <c:idx val="2"/>
          <c:order val="2"/>
          <c:tx>
            <c:strRef>
              <c:f>'[161121_「将来の更新判定橋梁数」.xlsx]H160921_資料1-1使用グラフ'!$C$48</c:f>
              <c:strCache>
                <c:ptCount val="1"/>
                <c:pt idx="0">
                  <c:v>閾値30点+各大項目10点以上(Max)</c:v>
                </c:pt>
              </c:strCache>
            </c:strRef>
          </c:tx>
          <c:spPr>
            <a:ln w="12700" cap="rnd">
              <a:solidFill>
                <a:schemeClr val="tx1"/>
              </a:solidFill>
              <a:prstDash val="dash"/>
              <a:round/>
            </a:ln>
            <a:effectLst/>
          </c:spPr>
          <c:marker>
            <c:symbol val="x"/>
            <c:size val="5"/>
            <c:spPr>
              <a:noFill/>
              <a:ln w="19050">
                <a:solidFill>
                  <a:schemeClr val="tx1"/>
                </a:solidFill>
              </a:ln>
              <a:effectLst/>
            </c:spPr>
          </c:marker>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'[161121_「将来の更新判定橋梁数」.xlsx]H160921_資料1-1使用グラフ'!$D$26:$I$26</c:f>
              <c:numCache>
                <c:formatCode>General</c:formatCode>
                <c:ptCount val="6"/>
                <c:pt idx="0">
                  <c:v>0</c:v>
                </c:pt>
                <c:pt idx="1">
                  <c:v>10</c:v>
                </c:pt>
                <c:pt idx="2">
                  <c:v>20</c:v>
                </c:pt>
                <c:pt idx="3">
                  <c:v>30</c:v>
                </c:pt>
                <c:pt idx="4">
                  <c:v>40</c:v>
                </c:pt>
                <c:pt idx="5">
                  <c:v>50</c:v>
                </c:pt>
              </c:numCache>
            </c:numRef>
          </c:cat>
          <c:val>
            <c:numRef>
              <c:f>'[161121_「将来の更新判定橋梁数」.xlsx]H160921_資料1-1使用グラフ'!$D$48:$I$48</c:f>
              <c:numCache>
                <c:formatCode>General</c:formatCode>
                <c:ptCount val="6"/>
                <c:pt idx="0">
                  <c:v>9</c:v>
                </c:pt>
                <c:pt idx="1">
                  <c:v>15</c:v>
                </c:pt>
                <c:pt idx="2">
                  <c:v>54</c:v>
                </c:pt>
                <c:pt idx="3">
                  <c:v>57</c:v>
                </c:pt>
                <c:pt idx="4">
                  <c:v>57</c:v>
                </c:pt>
                <c:pt idx="5">
                  <c:v>60</c:v>
                </c:pt>
              </c:numCache>
            </c:numRef>
          </c:val>
          <c:smooth val="0"/>
          <c:extLst xmlns:c16r2="http://schemas.microsoft.com/office/drawing/2015/06/chart">
            <c:ext xmlns:c16="http://schemas.microsoft.com/office/drawing/2014/chart" uri="{C3380CC4-5D6E-409C-BE32-E72D297353CC}">
              <c16:uniqueId val="{0000000E-D77A-4C6F-9292-CC2EFFCA3D20}"/>
            </c:ext>
          </c:extLst>
        </c:ser>
        <c:dLbls>
          <c:dLblPos val="t"/>
          <c:showLegendKey val="0"/>
          <c:showVal val="1"/>
          <c:showCatName val="0"/>
          <c:showSerName val="0"/>
          <c:showPercent val="0"/>
          <c:showBubbleSize val="0"/>
        </c:dLbls>
        <c:marker val="1"/>
        <c:smooth val="0"/>
        <c:axId val="105784832"/>
        <c:axId val="105786368"/>
      </c:lineChart>
      <c:catAx>
        <c:axId val="105784832"/>
        <c:scaling>
          <c:orientation val="minMax"/>
        </c:scaling>
        <c:delete val="0"/>
        <c:axPos val="b"/>
        <c:majorGridlines>
          <c:spPr>
            <a:ln w="3175" cap="flat" cmpd="sng" algn="ctr">
              <a:solidFill>
                <a:schemeClr val="bg1">
                  <a:lumMod val="85000"/>
                </a:schemeClr>
              </a:solidFill>
              <a:prstDash val="sysDot"/>
              <a:round/>
            </a:ln>
            <a:effectLst/>
          </c:spPr>
        </c:majorGridlines>
        <c:numFmt formatCode="General" sourceLinked="1"/>
        <c:majorTickMark val="none"/>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05786368"/>
        <c:crosses val="autoZero"/>
        <c:auto val="1"/>
        <c:lblAlgn val="ctr"/>
        <c:lblOffset val="100"/>
        <c:tickMarkSkip val="1"/>
        <c:noMultiLvlLbl val="0"/>
      </c:catAx>
      <c:valAx>
        <c:axId val="105786368"/>
        <c:scaling>
          <c:orientation val="minMax"/>
          <c:max val="80"/>
        </c:scaling>
        <c:delete val="0"/>
        <c:axPos val="l"/>
        <c:majorGridlines>
          <c:spPr>
            <a:ln w="3175" cap="flat" cmpd="sng" algn="ctr">
              <a:solidFill>
                <a:schemeClr val="bg1">
                  <a:lumMod val="85000"/>
                </a:schemeClr>
              </a:solidFill>
              <a:prstDash val="sysDot"/>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05784832"/>
        <c:crosses val="autoZero"/>
        <c:crossBetween val="between"/>
        <c:majorUnit val="20"/>
      </c:valAx>
      <c:spPr>
        <a:solidFill>
          <a:schemeClr val="bg1"/>
        </a:solidFill>
        <a:ln w="12700">
          <a:solidFill>
            <a:schemeClr val="tx1"/>
          </a:solidFill>
        </a:ln>
        <a:effectLst/>
      </c:spPr>
    </c:plotArea>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758" cy="513060"/>
          </a:xfrm>
          <a:prstGeom prst="rect">
            <a:avLst/>
          </a:prstGeom>
        </p:spPr>
        <p:txBody>
          <a:bodyPr vert="horz" lIns="63674" tIns="31837" rIns="63674" bIns="31837" rtlCol="0"/>
          <a:lstStyle>
            <a:lvl1pPr algn="l">
              <a:defRPr sz="800"/>
            </a:lvl1pPr>
          </a:lstStyle>
          <a:p>
            <a:endParaRPr kumimoji="1" lang="ja-JP" altLang="en-US"/>
          </a:p>
        </p:txBody>
      </p:sp>
      <p:sp>
        <p:nvSpPr>
          <p:cNvPr id="3" name="日付プレースホルダー 2"/>
          <p:cNvSpPr>
            <a:spLocks noGrp="1"/>
          </p:cNvSpPr>
          <p:nvPr>
            <p:ph type="dt" idx="1"/>
          </p:nvPr>
        </p:nvSpPr>
        <p:spPr>
          <a:xfrm>
            <a:off x="4024204" y="1"/>
            <a:ext cx="3078758" cy="513060"/>
          </a:xfrm>
          <a:prstGeom prst="rect">
            <a:avLst/>
          </a:prstGeom>
        </p:spPr>
        <p:txBody>
          <a:bodyPr vert="horz" lIns="63674" tIns="31837" rIns="63674" bIns="31837" rtlCol="0"/>
          <a:lstStyle>
            <a:lvl1pPr algn="r">
              <a:defRPr sz="800"/>
            </a:lvl1pPr>
          </a:lstStyle>
          <a:p>
            <a:fld id="{3DF42A0C-D462-4045-AFC7-9672426832E1}" type="datetimeFigureOut">
              <a:rPr kumimoji="1" lang="ja-JP" altLang="en-US" smtClean="0"/>
              <a:t>2017/3/28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63674" tIns="31837" rIns="63674" bIns="31837" rtlCol="0" anchor="ctr"/>
          <a:lstStyle/>
          <a:p>
            <a:endParaRPr lang="ja-JP" altLang="en-US"/>
          </a:p>
        </p:txBody>
      </p:sp>
      <p:sp>
        <p:nvSpPr>
          <p:cNvPr id="5" name="ノート プレースホルダー 4"/>
          <p:cNvSpPr>
            <a:spLocks noGrp="1"/>
          </p:cNvSpPr>
          <p:nvPr>
            <p:ph type="body" sz="quarter" idx="3"/>
          </p:nvPr>
        </p:nvSpPr>
        <p:spPr>
          <a:xfrm>
            <a:off x="710738" y="4925603"/>
            <a:ext cx="5682589" cy="4030238"/>
          </a:xfrm>
          <a:prstGeom prst="rect">
            <a:avLst/>
          </a:prstGeom>
        </p:spPr>
        <p:txBody>
          <a:bodyPr vert="horz" lIns="63674" tIns="31837" rIns="63674" bIns="318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553"/>
            <a:ext cx="3078758" cy="513060"/>
          </a:xfrm>
          <a:prstGeom prst="rect">
            <a:avLst/>
          </a:prstGeom>
        </p:spPr>
        <p:txBody>
          <a:bodyPr vert="horz" lIns="63674" tIns="31837" rIns="63674" bIns="3183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4024204" y="9721553"/>
            <a:ext cx="3078758" cy="513060"/>
          </a:xfrm>
          <a:prstGeom prst="rect">
            <a:avLst/>
          </a:prstGeom>
        </p:spPr>
        <p:txBody>
          <a:bodyPr vert="horz" lIns="63674" tIns="31837" rIns="63674" bIns="31837" rtlCol="0" anchor="b"/>
          <a:lstStyle>
            <a:lvl1pPr algn="r">
              <a:defRPr sz="800"/>
            </a:lvl1pPr>
          </a:lstStyle>
          <a:p>
            <a:fld id="{7C3CD124-AAE7-4C6F-BECE-0661B55D36AF}" type="slidenum">
              <a:rPr kumimoji="1" lang="ja-JP" altLang="en-US" smtClean="0"/>
              <a:t>‹#›</a:t>
            </a:fld>
            <a:endParaRPr kumimoji="1" lang="ja-JP" altLang="en-US"/>
          </a:p>
        </p:txBody>
      </p:sp>
    </p:spTree>
    <p:extLst>
      <p:ext uri="{BB962C8B-B14F-4D97-AF65-F5344CB8AC3E}">
        <p14:creationId xmlns:p14="http://schemas.microsoft.com/office/powerpoint/2010/main" val="8774087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3CD124-AAE7-4C6F-BECE-0661B55D36AF}" type="slidenum">
              <a:rPr kumimoji="1" lang="ja-JP" altLang="en-US" smtClean="0"/>
              <a:t>1</a:t>
            </a:fld>
            <a:endParaRPr kumimoji="1" lang="ja-JP" altLang="en-US"/>
          </a:p>
        </p:txBody>
      </p:sp>
    </p:spTree>
    <p:extLst>
      <p:ext uri="{BB962C8B-B14F-4D97-AF65-F5344CB8AC3E}">
        <p14:creationId xmlns:p14="http://schemas.microsoft.com/office/powerpoint/2010/main" val="89375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311813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33608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231530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1704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149651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49660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387655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377595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210706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1336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0D7327-9F4D-4F43-8CA3-EFB1417C5416}" type="datetimeFigureOut">
              <a:rPr kumimoji="1" lang="ja-JP" altLang="en-US" smtClean="0"/>
              <a:t>2017/3/28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338050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DA0D7327-9F4D-4F43-8CA3-EFB1417C5416}" type="datetimeFigureOut">
              <a:rPr kumimoji="1" lang="ja-JP" altLang="en-US" smtClean="0"/>
              <a:t>2017/3/28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1B16B28A-FDE1-4D78-86A5-EC51C609F5B5}" type="slidenum">
              <a:rPr kumimoji="1" lang="ja-JP" altLang="en-US" smtClean="0"/>
              <a:t>‹#›</a:t>
            </a:fld>
            <a:endParaRPr kumimoji="1" lang="ja-JP" altLang="en-US"/>
          </a:p>
        </p:txBody>
      </p:sp>
    </p:spTree>
    <p:extLst>
      <p:ext uri="{BB962C8B-B14F-4D97-AF65-F5344CB8AC3E}">
        <p14:creationId xmlns:p14="http://schemas.microsoft.com/office/powerpoint/2010/main" val="144940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hart" Target="../charts/char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 name="表 185"/>
          <p:cNvGraphicFramePr>
            <a:graphicFrameLocks noGrp="1"/>
          </p:cNvGraphicFramePr>
          <p:nvPr>
            <p:extLst>
              <p:ext uri="{D42A27DB-BD31-4B8C-83A1-F6EECF244321}">
                <p14:modId xmlns:p14="http://schemas.microsoft.com/office/powerpoint/2010/main" val="1916982474"/>
              </p:ext>
            </p:extLst>
          </p:nvPr>
        </p:nvGraphicFramePr>
        <p:xfrm>
          <a:off x="228974" y="562627"/>
          <a:ext cx="12217026" cy="8867123"/>
        </p:xfrm>
        <a:graphic>
          <a:graphicData uri="http://schemas.openxmlformats.org/drawingml/2006/table">
            <a:tbl>
              <a:tblPr firstRow="1" bandRow="1">
                <a:tableStyleId>{5C22544A-7EE6-4342-B048-85BDC9FD1C3A}</a:tableStyleId>
              </a:tblPr>
              <a:tblGrid>
                <a:gridCol w="400418">
                  <a:extLst>
                    <a:ext uri="{9D8B030D-6E8A-4147-A177-3AD203B41FA5}">
                      <a16:colId xmlns:a16="http://schemas.microsoft.com/office/drawing/2014/main" xmlns="" val="20000"/>
                    </a:ext>
                  </a:extLst>
                </a:gridCol>
                <a:gridCol w="7258832">
                  <a:extLst>
                    <a:ext uri="{9D8B030D-6E8A-4147-A177-3AD203B41FA5}">
                      <a16:colId xmlns:a16="http://schemas.microsoft.com/office/drawing/2014/main" xmlns="" val="20001"/>
                    </a:ext>
                  </a:extLst>
                </a:gridCol>
                <a:gridCol w="4557776">
                  <a:extLst>
                    <a:ext uri="{9D8B030D-6E8A-4147-A177-3AD203B41FA5}">
                      <a16:colId xmlns:a16="http://schemas.microsoft.com/office/drawing/2014/main" xmlns="" val="20002"/>
                    </a:ext>
                  </a:extLst>
                </a:gridCol>
              </a:tblGrid>
              <a:tr h="2713973">
                <a:tc>
                  <a:txBody>
                    <a:bodyPr/>
                    <a:lstStyle/>
                    <a:p>
                      <a:pPr algn="ctr"/>
                      <a:endParaRPr kumimoji="1" lang="ja-JP" altLang="en-US" sz="1000" b="0" dirty="0">
                        <a:solidFill>
                          <a:schemeClr val="tx1"/>
                        </a:solidFill>
                      </a:endParaRP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kumimoji="1" lang="ja-JP" altLang="en-US" sz="10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xmlns="" val="10000"/>
                  </a:ext>
                </a:extLst>
              </a:tr>
              <a:tr h="6153150">
                <a:tc>
                  <a:txBody>
                    <a:bodyPr/>
                    <a:lstStyle/>
                    <a:p>
                      <a:pPr algn="ctr"/>
                      <a:endParaRPr kumimoji="1" lang="ja-JP" altLang="en-US" sz="1000" b="0" dirty="0">
                        <a:solidFill>
                          <a:schemeClr val="tx1"/>
                        </a:solidFill>
                      </a:endParaRP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kumimoji="1" lang="ja-JP" altLang="en-US" sz="10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bl>
          </a:graphicData>
        </a:graphic>
      </p:graphicFrame>
      <p:grpSp>
        <p:nvGrpSpPr>
          <p:cNvPr id="160" name="グループ化 159"/>
          <p:cNvGrpSpPr/>
          <p:nvPr/>
        </p:nvGrpSpPr>
        <p:grpSpPr>
          <a:xfrm>
            <a:off x="689749" y="3566382"/>
            <a:ext cx="2323172" cy="2698564"/>
            <a:chOff x="870010" y="3676110"/>
            <a:chExt cx="2323172" cy="2698564"/>
          </a:xfrm>
        </p:grpSpPr>
        <p:grpSp>
          <p:nvGrpSpPr>
            <p:cNvPr id="73" name="グループ化 72"/>
            <p:cNvGrpSpPr/>
            <p:nvPr/>
          </p:nvGrpSpPr>
          <p:grpSpPr>
            <a:xfrm>
              <a:off x="925728" y="3807288"/>
              <a:ext cx="2267454" cy="2567386"/>
              <a:chOff x="704528" y="1079240"/>
              <a:chExt cx="2267454" cy="2567386"/>
            </a:xfrm>
          </p:grpSpPr>
          <p:sp>
            <p:nvSpPr>
              <p:cNvPr id="74" name="フリーフォーム 73"/>
              <p:cNvSpPr/>
              <p:nvPr/>
            </p:nvSpPr>
            <p:spPr>
              <a:xfrm>
                <a:off x="730432" y="1094538"/>
                <a:ext cx="2241550" cy="2511425"/>
              </a:xfrm>
              <a:custGeom>
                <a:avLst/>
                <a:gdLst>
                  <a:gd name="connsiteX0" fmla="*/ 0 w 2241550"/>
                  <a:gd name="connsiteY0" fmla="*/ 0 h 2511425"/>
                  <a:gd name="connsiteX1" fmla="*/ 0 w 2241550"/>
                  <a:gd name="connsiteY1" fmla="*/ 2511425 h 2511425"/>
                  <a:gd name="connsiteX2" fmla="*/ 2241550 w 2241550"/>
                  <a:gd name="connsiteY2" fmla="*/ 2511425 h 2511425"/>
                  <a:gd name="connsiteX3" fmla="*/ 2241550 w 2241550"/>
                  <a:gd name="connsiteY3" fmla="*/ 1765300 h 2511425"/>
                  <a:gd name="connsiteX4" fmla="*/ 1876425 w 2241550"/>
                  <a:gd name="connsiteY4" fmla="*/ 1765300 h 2511425"/>
                  <a:gd name="connsiteX5" fmla="*/ 1876425 w 2241550"/>
                  <a:gd name="connsiteY5" fmla="*/ 6350 h 2511425"/>
                  <a:gd name="connsiteX6" fmla="*/ 0 w 2241550"/>
                  <a:gd name="connsiteY6" fmla="*/ 0 h 25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550" h="2511425">
                    <a:moveTo>
                      <a:pt x="0" y="0"/>
                    </a:moveTo>
                    <a:lnTo>
                      <a:pt x="0" y="2511425"/>
                    </a:lnTo>
                    <a:lnTo>
                      <a:pt x="2241550" y="2511425"/>
                    </a:lnTo>
                    <a:lnTo>
                      <a:pt x="2241550" y="1765300"/>
                    </a:lnTo>
                    <a:lnTo>
                      <a:pt x="1876425" y="1765300"/>
                    </a:lnTo>
                    <a:lnTo>
                      <a:pt x="1876425" y="63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8" y="1079240"/>
                <a:ext cx="2203664" cy="256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ひし形 75"/>
              <p:cNvSpPr/>
              <p:nvPr/>
            </p:nvSpPr>
            <p:spPr>
              <a:xfrm>
                <a:off x="2034691" y="2942211"/>
                <a:ext cx="908946" cy="192931"/>
              </a:xfrm>
              <a:prstGeom prst="diamond">
                <a:avLst/>
              </a:prstGeom>
              <a:solidFill>
                <a:srgbClr val="FFCCCC"/>
              </a:solidFill>
              <a:ln w="63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ja-JP" altLang="en-US" sz="1200" dirty="0">
                  <a:solidFill>
                    <a:schemeClr val="tx1"/>
                  </a:solidFill>
                </a:endParaRPr>
              </a:p>
            </p:txBody>
          </p:sp>
          <p:sp>
            <p:nvSpPr>
              <p:cNvPr id="77" name="テキスト ボックス 76"/>
              <p:cNvSpPr txBox="1"/>
              <p:nvPr/>
            </p:nvSpPr>
            <p:spPr>
              <a:xfrm>
                <a:off x="2055510" y="2875948"/>
                <a:ext cx="883046" cy="276999"/>
              </a:xfrm>
              <a:prstGeom prst="rect">
                <a:avLst/>
              </a:prstGeom>
              <a:noFill/>
            </p:spPr>
            <p:txBody>
              <a:bodyPr wrap="square" lIns="0" tIns="0" rIns="0" bIns="0" rtlCol="0">
                <a:spAutoFit/>
              </a:bodyPr>
              <a:lstStyle/>
              <a:p>
                <a:pPr algn="ctr"/>
                <a:r>
                  <a:rPr lang="en-US" altLang="ja-JP" sz="900" dirty="0"/>
                  <a:t>h_</a:t>
                </a:r>
                <a:r>
                  <a:rPr lang="ja-JP" altLang="en-US" sz="900" dirty="0"/>
                  <a:t>性能ﾏﾄﾘｸｽ</a:t>
                </a:r>
                <a:endParaRPr lang="en-US" altLang="ja-JP" sz="900" dirty="0"/>
              </a:p>
              <a:p>
                <a:pPr algn="ctr"/>
                <a:r>
                  <a:rPr lang="ja-JP" altLang="en-US" sz="900" dirty="0"/>
                  <a:t>による評価</a:t>
                </a:r>
              </a:p>
            </p:txBody>
          </p:sp>
          <p:cxnSp>
            <p:nvCxnSpPr>
              <p:cNvPr id="78" name="カギ線コネクタ 77"/>
              <p:cNvCxnSpPr/>
              <p:nvPr/>
            </p:nvCxnSpPr>
            <p:spPr>
              <a:xfrm rot="10800000" flipV="1">
                <a:off x="1545031" y="3042068"/>
                <a:ext cx="493080" cy="139061"/>
              </a:xfrm>
              <a:prstGeom prst="bentConnector3">
                <a:avLst>
                  <a:gd name="adj1" fmla="val 1000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1490132" y="2892642"/>
                <a:ext cx="509343" cy="184666"/>
              </a:xfrm>
              <a:prstGeom prst="rect">
                <a:avLst/>
              </a:prstGeom>
              <a:noFill/>
            </p:spPr>
            <p:txBody>
              <a:bodyPr wrap="square" lIns="0" tIns="0" rIns="0" rtlCol="0">
                <a:spAutoFit/>
              </a:bodyPr>
              <a:lstStyle/>
              <a:p>
                <a:pPr algn="ctr"/>
                <a:r>
                  <a:rPr kumimoji="1" lang="en-US" altLang="ja-JP" sz="900" dirty="0">
                    <a:solidFill>
                      <a:srgbClr val="FF0000"/>
                    </a:solidFill>
                    <a:latin typeface="HGSｺﾞｼｯｸM" panose="020B0600000000000000" pitchFamily="50" charset="-128"/>
                    <a:ea typeface="HGSｺﾞｼｯｸM" panose="020B0600000000000000" pitchFamily="50" charset="-128"/>
                  </a:rPr>
                  <a:t>7</a:t>
                </a:r>
                <a:r>
                  <a:rPr kumimoji="1" lang="ja-JP" altLang="en-US" sz="900" dirty="0">
                    <a:solidFill>
                      <a:srgbClr val="FF0000"/>
                    </a:solidFill>
                    <a:latin typeface="HGSｺﾞｼｯｸM" panose="020B0600000000000000" pitchFamily="50" charset="-128"/>
                    <a:ea typeface="HGSｺﾞｼｯｸM" panose="020B0600000000000000" pitchFamily="50" charset="-128"/>
                  </a:rPr>
                  <a:t>橋</a:t>
                </a:r>
                <a:r>
                  <a:rPr kumimoji="1" lang="ja-JP" altLang="en-US" sz="700" dirty="0">
                    <a:solidFill>
                      <a:srgbClr val="FF0000"/>
                    </a:solidFill>
                    <a:latin typeface="HGSｺﾞｼｯｸM" panose="020B0600000000000000" pitchFamily="50" charset="-128"/>
                    <a:ea typeface="HGSｺﾞｼｯｸM" panose="020B0600000000000000" pitchFamily="50" charset="-128"/>
                  </a:rPr>
                  <a:t>抽出</a:t>
                </a:r>
              </a:p>
            </p:txBody>
          </p:sp>
          <p:sp>
            <p:nvSpPr>
              <p:cNvPr id="80" name="角丸四角形 79"/>
              <p:cNvSpPr/>
              <p:nvPr/>
            </p:nvSpPr>
            <p:spPr>
              <a:xfrm>
                <a:off x="2188999" y="3215241"/>
                <a:ext cx="600326" cy="133607"/>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2283977" y="3221791"/>
                <a:ext cx="410369" cy="123111"/>
              </a:xfrm>
              <a:prstGeom prst="rect">
                <a:avLst/>
              </a:prstGeom>
              <a:noFill/>
            </p:spPr>
            <p:txBody>
              <a:bodyPr wrap="none" lIns="0" tIns="0" rIns="0" bIns="0" rtlCol="0">
                <a:spAutoFit/>
              </a:bodyPr>
              <a:lstStyle/>
              <a:p>
                <a:r>
                  <a:rPr lang="ja-JP" altLang="en-US" sz="800" dirty="0"/>
                  <a:t>維持管理</a:t>
                </a:r>
              </a:p>
            </p:txBody>
          </p:sp>
          <p:sp>
            <p:nvSpPr>
              <p:cNvPr id="82" name="角丸四角形 81"/>
              <p:cNvSpPr/>
              <p:nvPr/>
            </p:nvSpPr>
            <p:spPr>
              <a:xfrm>
                <a:off x="991436" y="3213467"/>
                <a:ext cx="1097877" cy="133607"/>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1083366" y="3218616"/>
                <a:ext cx="923330" cy="123111"/>
              </a:xfrm>
              <a:prstGeom prst="rect">
                <a:avLst/>
              </a:prstGeom>
              <a:noFill/>
            </p:spPr>
            <p:txBody>
              <a:bodyPr wrap="none" lIns="0" tIns="0" rIns="0" bIns="0" rtlCol="0">
                <a:spAutoFit/>
              </a:bodyPr>
              <a:lstStyle/>
              <a:p>
                <a:r>
                  <a:rPr lang="ja-JP" altLang="en-US" sz="800" dirty="0"/>
                  <a:t>更新最終判定の実施</a:t>
                </a:r>
              </a:p>
            </p:txBody>
          </p:sp>
          <p:sp>
            <p:nvSpPr>
              <p:cNvPr id="84" name="テキスト ボックス 83"/>
              <p:cNvSpPr txBox="1"/>
              <p:nvPr/>
            </p:nvSpPr>
            <p:spPr>
              <a:xfrm>
                <a:off x="918920" y="3048575"/>
                <a:ext cx="525422" cy="184666"/>
              </a:xfrm>
              <a:prstGeom prst="rect">
                <a:avLst/>
              </a:prstGeom>
              <a:noFill/>
            </p:spPr>
            <p:txBody>
              <a:bodyPr wrap="square" lIns="0" tIns="0" rIns="0" rtlCol="0">
                <a:spAutoFit/>
              </a:bodyPr>
              <a:lstStyle/>
              <a:p>
                <a:pPr algn="ctr"/>
                <a:r>
                  <a:rPr lang="en-US" altLang="ja-JP" sz="900" dirty="0">
                    <a:solidFill>
                      <a:srgbClr val="FF0000"/>
                    </a:solidFill>
                    <a:latin typeface="HGSｺﾞｼｯｸM" panose="020B0600000000000000" pitchFamily="50" charset="-128"/>
                    <a:ea typeface="HGSｺﾞｼｯｸM" panose="020B0600000000000000" pitchFamily="50" charset="-128"/>
                  </a:rPr>
                  <a:t>5</a:t>
                </a:r>
                <a:r>
                  <a:rPr kumimoji="1" lang="ja-JP" altLang="en-US" sz="900" dirty="0">
                    <a:solidFill>
                      <a:srgbClr val="FF0000"/>
                    </a:solidFill>
                    <a:latin typeface="HGSｺﾞｼｯｸM" panose="020B0600000000000000" pitchFamily="50" charset="-128"/>
                    <a:ea typeface="HGSｺﾞｼｯｸM" panose="020B0600000000000000" pitchFamily="50" charset="-128"/>
                  </a:rPr>
                  <a:t>橋</a:t>
                </a:r>
                <a:r>
                  <a:rPr kumimoji="1" lang="ja-JP" altLang="en-US" sz="700" dirty="0">
                    <a:solidFill>
                      <a:srgbClr val="FF0000"/>
                    </a:solidFill>
                    <a:latin typeface="HGSｺﾞｼｯｸM" panose="020B0600000000000000" pitchFamily="50" charset="-128"/>
                    <a:ea typeface="HGSｺﾞｼｯｸM" panose="020B0600000000000000" pitchFamily="50" charset="-128"/>
                  </a:rPr>
                  <a:t>選定</a:t>
                </a:r>
              </a:p>
            </p:txBody>
          </p:sp>
        </p:grpSp>
        <p:sp>
          <p:nvSpPr>
            <p:cNvPr id="88" name="テキスト ボックス 87"/>
            <p:cNvSpPr txBox="1"/>
            <p:nvPr/>
          </p:nvSpPr>
          <p:spPr>
            <a:xfrm>
              <a:off x="870010" y="3676110"/>
              <a:ext cx="585664" cy="153888"/>
            </a:xfrm>
            <a:prstGeom prst="rect">
              <a:avLst/>
            </a:prstGeom>
            <a:solidFill>
              <a:schemeClr val="bg1"/>
            </a:solidFill>
            <a:ln>
              <a:solidFill>
                <a:schemeClr val="tx1"/>
              </a:solidFill>
            </a:ln>
          </p:spPr>
          <p:txBody>
            <a:bodyPr wrap="none" lIns="36000" tIns="0" rIns="36000" bIns="0" rtlCol="0">
              <a:spAutoFit/>
            </a:bodyPr>
            <a:lstStyle/>
            <a:p>
              <a:r>
                <a:rPr lang="ja-JP" altLang="en-US" sz="1000" dirty="0">
                  <a:latin typeface="HGSｺﾞｼｯｸM" panose="020B0600000000000000" pitchFamily="50" charset="-128"/>
                  <a:ea typeface="HGSｺﾞｼｯｸM" panose="020B0600000000000000" pitchFamily="50" charset="-128"/>
                </a:rPr>
                <a:t>フロー１</a:t>
              </a:r>
            </a:p>
          </p:txBody>
        </p:sp>
      </p:grpSp>
      <p:grpSp>
        <p:nvGrpSpPr>
          <p:cNvPr id="33" name="グループ化 32"/>
          <p:cNvGrpSpPr/>
          <p:nvPr/>
        </p:nvGrpSpPr>
        <p:grpSpPr>
          <a:xfrm>
            <a:off x="685191" y="6407012"/>
            <a:ext cx="1980596" cy="1480700"/>
            <a:chOff x="742341" y="6407012"/>
            <a:chExt cx="1980596" cy="1480700"/>
          </a:xfrm>
        </p:grpSpPr>
        <p:sp>
          <p:nvSpPr>
            <p:cNvPr id="16" name="正方形/長方形 15"/>
            <p:cNvSpPr/>
            <p:nvPr/>
          </p:nvSpPr>
          <p:spPr>
            <a:xfrm>
              <a:off x="765010" y="6574839"/>
              <a:ext cx="1957927" cy="1312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42341" y="6407012"/>
              <a:ext cx="585664" cy="153888"/>
            </a:xfrm>
            <a:prstGeom prst="rect">
              <a:avLst/>
            </a:prstGeom>
            <a:solidFill>
              <a:schemeClr val="bg1"/>
            </a:solidFill>
            <a:ln>
              <a:solidFill>
                <a:schemeClr val="tx1"/>
              </a:solidFill>
            </a:ln>
          </p:spPr>
          <p:txBody>
            <a:bodyPr wrap="none" lIns="36000" tIns="0" rIns="36000" bIns="0" rtlCol="0">
              <a:spAutoFit/>
            </a:bodyPr>
            <a:lstStyle/>
            <a:p>
              <a:r>
                <a:rPr lang="ja-JP" altLang="en-US" sz="1000" dirty="0">
                  <a:latin typeface="HGSｺﾞｼｯｸM" panose="020B0600000000000000" pitchFamily="50" charset="-128"/>
                  <a:ea typeface="HGSｺﾞｼｯｸM" panose="020B0600000000000000" pitchFamily="50" charset="-128"/>
                </a:rPr>
                <a:t>フロー２</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576" y="6824705"/>
              <a:ext cx="1617864" cy="94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フリーフォーム 25"/>
            <p:cNvSpPr/>
            <p:nvPr/>
          </p:nvSpPr>
          <p:spPr>
            <a:xfrm>
              <a:off x="1217829" y="6992153"/>
              <a:ext cx="933610" cy="505706"/>
            </a:xfrm>
            <a:custGeom>
              <a:avLst/>
              <a:gdLst>
                <a:gd name="connsiteX0" fmla="*/ 1235075 w 2473325"/>
                <a:gd name="connsiteY0" fmla="*/ 0 h 1365250"/>
                <a:gd name="connsiteX1" fmla="*/ 0 w 2473325"/>
                <a:gd name="connsiteY1" fmla="*/ 685800 h 1365250"/>
                <a:gd name="connsiteX2" fmla="*/ 1238250 w 2473325"/>
                <a:gd name="connsiteY2" fmla="*/ 1365250 h 1365250"/>
                <a:gd name="connsiteX3" fmla="*/ 2473325 w 2473325"/>
                <a:gd name="connsiteY3" fmla="*/ 679450 h 1365250"/>
                <a:gd name="connsiteX4" fmla="*/ 1235075 w 2473325"/>
                <a:gd name="connsiteY4" fmla="*/ 0 h 136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325" h="1365250">
                  <a:moveTo>
                    <a:pt x="1235075" y="0"/>
                  </a:moveTo>
                  <a:lnTo>
                    <a:pt x="0" y="685800"/>
                  </a:lnTo>
                  <a:lnTo>
                    <a:pt x="1238250" y="1365250"/>
                  </a:lnTo>
                  <a:lnTo>
                    <a:pt x="2473325" y="679450"/>
                  </a:lnTo>
                  <a:lnTo>
                    <a:pt x="1235075" y="0"/>
                  </a:lnTo>
                  <a:close/>
                </a:path>
              </a:pathLst>
            </a:custGeom>
            <a:solidFill>
              <a:srgbClr val="FFCCCC"/>
            </a:solidFill>
            <a:ln w="63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ja-JP" altLang="en-US" sz="1200">
                <a:solidFill>
                  <a:schemeClr val="tx1"/>
                </a:solidFill>
              </a:endParaRPr>
            </a:p>
          </p:txBody>
        </p:sp>
        <p:sp>
          <p:nvSpPr>
            <p:cNvPr id="27" name="テキスト ボックス 26"/>
            <p:cNvSpPr txBox="1"/>
            <p:nvPr/>
          </p:nvSpPr>
          <p:spPr>
            <a:xfrm>
              <a:off x="1243532" y="7050838"/>
              <a:ext cx="911832" cy="369332"/>
            </a:xfrm>
            <a:prstGeom prst="rect">
              <a:avLst/>
            </a:prstGeom>
            <a:noFill/>
          </p:spPr>
          <p:txBody>
            <a:bodyPr wrap="square" rtlCol="0">
              <a:spAutoFit/>
            </a:bodyPr>
            <a:lstStyle/>
            <a:p>
              <a:pPr algn="ctr"/>
              <a:r>
                <a:rPr lang="ja-JP" altLang="en-US" sz="900" dirty="0"/>
                <a:t>更新の</a:t>
              </a:r>
              <a:endParaRPr lang="en-US" altLang="ja-JP" sz="900" dirty="0"/>
            </a:p>
            <a:p>
              <a:pPr algn="ctr"/>
              <a:r>
                <a:rPr lang="ja-JP" altLang="en-US" sz="900" dirty="0"/>
                <a:t>詳細検討</a:t>
              </a:r>
            </a:p>
          </p:txBody>
        </p:sp>
        <p:sp>
          <p:nvSpPr>
            <p:cNvPr id="20" name="テキスト ボックス 19"/>
            <p:cNvSpPr txBox="1"/>
            <p:nvPr/>
          </p:nvSpPr>
          <p:spPr>
            <a:xfrm>
              <a:off x="1072222" y="6577892"/>
              <a:ext cx="1232406" cy="292388"/>
            </a:xfrm>
            <a:prstGeom prst="rect">
              <a:avLst/>
            </a:prstGeom>
            <a:noFill/>
          </p:spPr>
          <p:txBody>
            <a:bodyPr wrap="square" lIns="0" tIns="0" rIns="0" rtlCol="0">
              <a:spAutoFit/>
            </a:bodyPr>
            <a:lstStyle/>
            <a:p>
              <a:pPr algn="ctr"/>
              <a:r>
                <a:rPr lang="ja-JP" altLang="en-US" sz="900" dirty="0">
                  <a:solidFill>
                    <a:srgbClr val="FF0000"/>
                  </a:solidFill>
                  <a:latin typeface="HGSｺﾞｼｯｸM" panose="020B0600000000000000" pitchFamily="50" charset="-128"/>
                  <a:ea typeface="HGSｺﾞｼｯｸM" panose="020B0600000000000000" pitchFamily="50" charset="-128"/>
                </a:rPr>
                <a:t>検討モデル</a:t>
              </a:r>
              <a:r>
                <a:rPr lang="en-US" altLang="ja-JP" sz="900" dirty="0">
                  <a:solidFill>
                    <a:srgbClr val="FF0000"/>
                  </a:solidFill>
                  <a:latin typeface="HGSｺﾞｼｯｸM" panose="020B0600000000000000" pitchFamily="50" charset="-128"/>
                  <a:ea typeface="HGSｺﾞｼｯｸM" panose="020B0600000000000000" pitchFamily="50" charset="-128"/>
                </a:rPr>
                <a:t>5</a:t>
              </a:r>
              <a:r>
                <a:rPr kumimoji="1" lang="ja-JP" altLang="en-US" sz="900" dirty="0">
                  <a:solidFill>
                    <a:srgbClr val="FF0000"/>
                  </a:solidFill>
                  <a:latin typeface="HGSｺﾞｼｯｸM" panose="020B0600000000000000" pitchFamily="50" charset="-128"/>
                  <a:ea typeface="HGSｺﾞｼｯｸM" panose="020B0600000000000000" pitchFamily="50" charset="-128"/>
                </a:rPr>
                <a:t>橋</a:t>
              </a:r>
              <a:endParaRPr kumimoji="1" lang="en-US" altLang="ja-JP" sz="900" dirty="0">
                <a:solidFill>
                  <a:srgbClr val="FF0000"/>
                </a:solidFill>
                <a:latin typeface="HGSｺﾞｼｯｸM" panose="020B0600000000000000" pitchFamily="50" charset="-128"/>
                <a:ea typeface="HGSｺﾞｼｯｸM" panose="020B0600000000000000" pitchFamily="50" charset="-128"/>
              </a:endParaRPr>
            </a:p>
            <a:p>
              <a:pPr algn="ctr"/>
              <a:r>
                <a:rPr kumimoji="1" lang="en-US" altLang="ja-JP" sz="700" dirty="0">
                  <a:solidFill>
                    <a:srgbClr val="FF0000"/>
                  </a:solidFill>
                  <a:latin typeface="HGSｺﾞｼｯｸM" panose="020B0600000000000000" pitchFamily="50" charset="-128"/>
                  <a:ea typeface="HGSｺﾞｼｯｸM" panose="020B0600000000000000" pitchFamily="50" charset="-128"/>
                </a:rPr>
                <a:t>(</a:t>
              </a:r>
              <a:r>
                <a:rPr kumimoji="1" lang="ja-JP" altLang="en-US" sz="700" dirty="0">
                  <a:solidFill>
                    <a:srgbClr val="FF0000"/>
                  </a:solidFill>
                  <a:latin typeface="HGSｺﾞｼｯｸM" panose="020B0600000000000000" pitchFamily="50" charset="-128"/>
                  <a:ea typeface="HGSｺﾞｼｯｸM" panose="020B0600000000000000" pitchFamily="50" charset="-128"/>
                </a:rPr>
                <a:t>抽出</a:t>
              </a:r>
              <a:r>
                <a:rPr kumimoji="1" lang="en-US" altLang="ja-JP" sz="700" dirty="0">
                  <a:solidFill>
                    <a:srgbClr val="FF0000"/>
                  </a:solidFill>
                  <a:latin typeface="HGSｺﾞｼｯｸM" panose="020B0600000000000000" pitchFamily="50" charset="-128"/>
                  <a:ea typeface="HGSｺﾞｼｯｸM" panose="020B0600000000000000" pitchFamily="50" charset="-128"/>
                </a:rPr>
                <a:t>5</a:t>
              </a:r>
              <a:r>
                <a:rPr kumimoji="1" lang="ja-JP" altLang="en-US" sz="700" dirty="0">
                  <a:solidFill>
                    <a:srgbClr val="FF0000"/>
                  </a:solidFill>
                  <a:latin typeface="HGSｺﾞｼｯｸM" panose="020B0600000000000000" pitchFamily="50" charset="-128"/>
                  <a:ea typeface="HGSｺﾞｼｯｸM" panose="020B0600000000000000" pitchFamily="50" charset="-128"/>
                </a:rPr>
                <a:t>橋</a:t>
              </a:r>
              <a:r>
                <a:rPr kumimoji="1" lang="en-US" altLang="ja-JP" sz="700" dirty="0">
                  <a:solidFill>
                    <a:srgbClr val="FF0000"/>
                  </a:solidFill>
                  <a:latin typeface="HGSｺﾞｼｯｸM" panose="020B0600000000000000" pitchFamily="50" charset="-128"/>
                  <a:ea typeface="HGSｺﾞｼｯｸM" panose="020B0600000000000000" pitchFamily="50" charset="-128"/>
                </a:rPr>
                <a:t>+</a:t>
              </a:r>
              <a:r>
                <a:rPr kumimoji="1" lang="ja-JP" altLang="en-US" sz="700" dirty="0">
                  <a:solidFill>
                    <a:srgbClr val="FF0000"/>
                  </a:solidFill>
                  <a:latin typeface="HGSｺﾞｼｯｸM" panose="020B0600000000000000" pitchFamily="50" charset="-128"/>
                  <a:ea typeface="HGSｺﾞｼｯｸM" panose="020B0600000000000000" pitchFamily="50" charset="-128"/>
                </a:rPr>
                <a:t>モデルケー</a:t>
              </a:r>
              <a:r>
                <a:rPr lang="ja-JP" altLang="en-US" sz="700" dirty="0">
                  <a:solidFill>
                    <a:srgbClr val="FF0000"/>
                  </a:solidFill>
                  <a:latin typeface="HGSｺﾞｼｯｸM" panose="020B0600000000000000" pitchFamily="50" charset="-128"/>
                  <a:ea typeface="HGSｺﾞｼｯｸM" panose="020B0600000000000000" pitchFamily="50" charset="-128"/>
                </a:rPr>
                <a:t>ス</a:t>
              </a:r>
              <a:r>
                <a:rPr lang="en-US" altLang="ja-JP" sz="700" dirty="0">
                  <a:solidFill>
                    <a:srgbClr val="FF0000"/>
                  </a:solidFill>
                  <a:latin typeface="HGSｺﾞｼｯｸM" panose="020B0600000000000000" pitchFamily="50" charset="-128"/>
                  <a:ea typeface="HGSｺﾞｼｯｸM" panose="020B0600000000000000" pitchFamily="50" charset="-128"/>
                </a:rPr>
                <a:t>1</a:t>
              </a:r>
              <a:r>
                <a:rPr lang="ja-JP" altLang="en-US" sz="700" dirty="0">
                  <a:solidFill>
                    <a:srgbClr val="FF0000"/>
                  </a:solidFill>
                  <a:latin typeface="HGSｺﾞｼｯｸM" panose="020B0600000000000000" pitchFamily="50" charset="-128"/>
                  <a:ea typeface="HGSｺﾞｼｯｸM" panose="020B0600000000000000" pitchFamily="50" charset="-128"/>
                </a:rPr>
                <a:t>橋</a:t>
              </a:r>
              <a:r>
                <a:rPr kumimoji="1" lang="en-US" altLang="ja-JP" sz="700" dirty="0">
                  <a:solidFill>
                    <a:srgbClr val="FF0000"/>
                  </a:solidFill>
                  <a:latin typeface="HGSｺﾞｼｯｸM" panose="020B0600000000000000" pitchFamily="50" charset="-128"/>
                  <a:ea typeface="HGSｺﾞｼｯｸM" panose="020B0600000000000000" pitchFamily="50" charset="-128"/>
                </a:rPr>
                <a:t>)</a:t>
              </a:r>
              <a:endParaRPr kumimoji="1" lang="ja-JP" altLang="en-US" sz="700" dirty="0">
                <a:solidFill>
                  <a:srgbClr val="FF0000"/>
                </a:solidFill>
                <a:latin typeface="HGSｺﾞｼｯｸM" panose="020B0600000000000000" pitchFamily="50" charset="-128"/>
                <a:ea typeface="HGSｺﾞｼｯｸM" panose="020B0600000000000000" pitchFamily="50" charset="-128"/>
              </a:endParaRPr>
            </a:p>
          </p:txBody>
        </p:sp>
        <p:sp>
          <p:nvSpPr>
            <p:cNvPr id="21" name="角丸四角形 20"/>
            <p:cNvSpPr/>
            <p:nvPr/>
          </p:nvSpPr>
          <p:spPr>
            <a:xfrm>
              <a:off x="861796" y="7600728"/>
              <a:ext cx="482498" cy="138474"/>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ysClr val="windowText" lastClr="000000"/>
                  </a:solidFill>
                </a:rPr>
                <a:t>更新</a:t>
              </a:r>
              <a:endParaRPr kumimoji="1" lang="ja-JP" altLang="en-US" sz="1050" dirty="0">
                <a:solidFill>
                  <a:sysClr val="windowText" lastClr="000000"/>
                </a:solidFill>
              </a:endParaRPr>
            </a:p>
          </p:txBody>
        </p:sp>
        <p:sp>
          <p:nvSpPr>
            <p:cNvPr id="22" name="角丸四角形 21"/>
            <p:cNvSpPr/>
            <p:nvPr/>
          </p:nvSpPr>
          <p:spPr>
            <a:xfrm>
              <a:off x="1930950" y="7600728"/>
              <a:ext cx="681052" cy="136176"/>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ysClr val="windowText" lastClr="000000"/>
                  </a:solidFill>
                </a:rPr>
                <a:t>維持管理</a:t>
              </a:r>
              <a:endParaRPr kumimoji="1" lang="ja-JP" altLang="en-US" sz="800" dirty="0">
                <a:solidFill>
                  <a:sysClr val="windowText" lastClr="000000"/>
                </a:solidFill>
              </a:endParaRPr>
            </a:p>
          </p:txBody>
        </p:sp>
        <p:sp>
          <p:nvSpPr>
            <p:cNvPr id="23" name="テキスト ボックス 22"/>
            <p:cNvSpPr txBox="1"/>
            <p:nvPr/>
          </p:nvSpPr>
          <p:spPr>
            <a:xfrm>
              <a:off x="821123" y="7308380"/>
              <a:ext cx="308683" cy="184666"/>
            </a:xfrm>
            <a:prstGeom prst="rect">
              <a:avLst/>
            </a:prstGeom>
            <a:noFill/>
          </p:spPr>
          <p:txBody>
            <a:bodyPr wrap="square" lIns="0" tIns="0" rIns="0" rtlCol="0">
              <a:spAutoFit/>
            </a:bodyPr>
            <a:lstStyle/>
            <a:p>
              <a:pPr algn="ctr"/>
              <a:r>
                <a:rPr kumimoji="1" lang="en-US" altLang="ja-JP" sz="900" dirty="0">
                  <a:solidFill>
                    <a:srgbClr val="FF0000"/>
                  </a:solidFill>
                  <a:latin typeface="HGSｺﾞｼｯｸM" panose="020B0600000000000000" pitchFamily="50" charset="-128"/>
                  <a:ea typeface="HGSｺﾞｼｯｸM" panose="020B0600000000000000" pitchFamily="50" charset="-128"/>
                </a:rPr>
                <a:t>3</a:t>
              </a:r>
              <a:r>
                <a:rPr kumimoji="1" lang="ja-JP" altLang="en-US" sz="900" dirty="0">
                  <a:solidFill>
                    <a:srgbClr val="FF0000"/>
                  </a:solidFill>
                  <a:latin typeface="HGSｺﾞｼｯｸM" panose="020B0600000000000000" pitchFamily="50" charset="-128"/>
                  <a:ea typeface="HGSｺﾞｼｯｸM" panose="020B0600000000000000" pitchFamily="50" charset="-128"/>
                </a:rPr>
                <a:t>橋</a:t>
              </a:r>
              <a:endParaRPr kumimoji="1" lang="ja-JP" altLang="en-US" sz="600" dirty="0">
                <a:solidFill>
                  <a:srgbClr val="FF0000"/>
                </a:solidFill>
                <a:latin typeface="HGSｺﾞｼｯｸM" panose="020B0600000000000000" pitchFamily="50" charset="-128"/>
                <a:ea typeface="HGSｺﾞｼｯｸM" panose="020B0600000000000000" pitchFamily="50" charset="-128"/>
              </a:endParaRPr>
            </a:p>
          </p:txBody>
        </p:sp>
        <p:cxnSp>
          <p:nvCxnSpPr>
            <p:cNvPr id="24" name="カギ線コネクタ 23"/>
            <p:cNvCxnSpPr>
              <a:endCxn id="21" idx="0"/>
            </p:cNvCxnSpPr>
            <p:nvPr/>
          </p:nvCxnSpPr>
          <p:spPr>
            <a:xfrm rot="5400000">
              <a:off x="980698" y="7364710"/>
              <a:ext cx="358365" cy="113669"/>
            </a:xfrm>
            <a:prstGeom prst="bentConnector3">
              <a:avLst>
                <a:gd name="adj1" fmla="val 1493"/>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正方形/長方形 4"/>
          <p:cNvSpPr/>
          <p:nvPr/>
        </p:nvSpPr>
        <p:spPr>
          <a:xfrm>
            <a:off x="7964856" y="3853460"/>
            <a:ext cx="2143835" cy="2449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7950539" y="3821212"/>
            <a:ext cx="2203664" cy="2490962"/>
            <a:chOff x="704528" y="3903815"/>
            <a:chExt cx="2162367" cy="2444281"/>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8" y="3903815"/>
              <a:ext cx="2097998" cy="244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ひし形 7"/>
            <p:cNvSpPr/>
            <p:nvPr/>
          </p:nvSpPr>
          <p:spPr>
            <a:xfrm>
              <a:off x="1970092" y="5683352"/>
              <a:ext cx="865363" cy="180000"/>
            </a:xfrm>
            <a:prstGeom prst="diamond">
              <a:avLst/>
            </a:prstGeom>
            <a:solidFill>
              <a:srgbClr val="FFCCCC"/>
            </a:solidFill>
            <a:ln w="63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ja-JP" altLang="en-US" sz="1200" dirty="0">
                <a:solidFill>
                  <a:schemeClr val="tx1"/>
                </a:solidFill>
              </a:endParaRPr>
            </a:p>
          </p:txBody>
        </p:sp>
        <p:cxnSp>
          <p:nvCxnSpPr>
            <p:cNvPr id="9" name="カギ線コネクタ 8"/>
            <p:cNvCxnSpPr/>
            <p:nvPr/>
          </p:nvCxnSpPr>
          <p:spPr>
            <a:xfrm rot="10800000" flipV="1">
              <a:off x="1503910" y="5772526"/>
              <a:ext cx="469438" cy="132392"/>
            </a:xfrm>
            <a:prstGeom prst="bentConnector3">
              <a:avLst>
                <a:gd name="adj1" fmla="val 100021"/>
              </a:avLst>
            </a:prstGeom>
            <a:ln w="158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469108" y="5641851"/>
              <a:ext cx="492375" cy="286909"/>
            </a:xfrm>
            <a:prstGeom prst="rect">
              <a:avLst/>
            </a:prstGeom>
            <a:noFill/>
          </p:spPr>
          <p:txBody>
            <a:bodyPr wrap="square" lIns="0" tIns="0" rIns="0" rtlCol="0">
              <a:spAutoFit/>
            </a:bodyPr>
            <a:lstStyle/>
            <a:p>
              <a:pPr algn="ctr"/>
              <a:r>
                <a:rPr lang="en-US" altLang="ja-JP" sz="900" dirty="0">
                  <a:solidFill>
                    <a:srgbClr val="FF6600"/>
                  </a:solidFill>
                  <a:latin typeface="HGSｺﾞｼｯｸM" panose="020B0600000000000000" pitchFamily="50" charset="-128"/>
                  <a:ea typeface="HGSｺﾞｼｯｸM" panose="020B0600000000000000" pitchFamily="50" charset="-128"/>
                </a:rPr>
                <a:t>54</a:t>
              </a:r>
              <a:r>
                <a:rPr kumimoji="1" lang="ja-JP" altLang="en-US" sz="900" dirty="0">
                  <a:solidFill>
                    <a:srgbClr val="FF6600"/>
                  </a:solidFill>
                  <a:latin typeface="HGSｺﾞｼｯｸM" panose="020B0600000000000000" pitchFamily="50" charset="-128"/>
                  <a:ea typeface="HGSｺﾞｼｯｸM" panose="020B0600000000000000" pitchFamily="50" charset="-128"/>
                </a:rPr>
                <a:t>橋</a:t>
              </a:r>
              <a:r>
                <a:rPr kumimoji="1" lang="ja-JP" altLang="en-US" sz="700" dirty="0">
                  <a:solidFill>
                    <a:srgbClr val="FF6600"/>
                  </a:solidFill>
                  <a:latin typeface="HGSｺﾞｼｯｸM" panose="020B0600000000000000" pitchFamily="50" charset="-128"/>
                  <a:ea typeface="HGSｺﾞｼｯｸM" panose="020B0600000000000000" pitchFamily="50" charset="-128"/>
                </a:rPr>
                <a:t>抽出</a:t>
              </a:r>
              <a:endParaRPr kumimoji="1" lang="en-US" altLang="ja-JP" sz="700" dirty="0">
                <a:solidFill>
                  <a:srgbClr val="FF6600"/>
                </a:solidFill>
                <a:latin typeface="HGSｺﾞｼｯｸM" panose="020B0600000000000000" pitchFamily="50" charset="-128"/>
                <a:ea typeface="HGSｺﾞｼｯｸM" panose="020B0600000000000000" pitchFamily="50" charset="-128"/>
              </a:endParaRPr>
            </a:p>
            <a:p>
              <a:pPr algn="ctr"/>
              <a:r>
                <a:rPr kumimoji="1" lang="en-US" altLang="ja-JP" sz="700" dirty="0">
                  <a:solidFill>
                    <a:srgbClr val="FF6600"/>
                  </a:solidFill>
                  <a:latin typeface="HGSｺﾞｼｯｸM" panose="020B0600000000000000" pitchFamily="50" charset="-128"/>
                  <a:ea typeface="HGSｺﾞｼｯｸM" panose="020B0600000000000000" pitchFamily="50" charset="-128"/>
                </a:rPr>
                <a:t>(20</a:t>
              </a:r>
              <a:r>
                <a:rPr kumimoji="1" lang="ja-JP" altLang="en-US" sz="700" dirty="0">
                  <a:solidFill>
                    <a:srgbClr val="FF6600"/>
                  </a:solidFill>
                  <a:latin typeface="HGSｺﾞｼｯｸM" panose="020B0600000000000000" pitchFamily="50" charset="-128"/>
                  <a:ea typeface="HGSｺﾞｼｯｸM" panose="020B0600000000000000" pitchFamily="50" charset="-128"/>
                </a:rPr>
                <a:t>年後</a:t>
              </a:r>
              <a:r>
                <a:rPr kumimoji="1" lang="en-US" altLang="ja-JP" sz="700" dirty="0">
                  <a:solidFill>
                    <a:srgbClr val="FF6600"/>
                  </a:solidFill>
                  <a:latin typeface="HGSｺﾞｼｯｸM" panose="020B0600000000000000" pitchFamily="50" charset="-128"/>
                  <a:ea typeface="HGSｺﾞｼｯｸM" panose="020B0600000000000000" pitchFamily="50" charset="-128"/>
                </a:rPr>
                <a:t>)</a:t>
              </a:r>
              <a:endParaRPr kumimoji="1" lang="ja-JP" altLang="en-US" sz="700" dirty="0">
                <a:solidFill>
                  <a:srgbClr val="FF6600"/>
                </a:solidFill>
                <a:latin typeface="HGSｺﾞｼｯｸM" panose="020B0600000000000000" pitchFamily="50" charset="-128"/>
                <a:ea typeface="HGSｺﾞｼｯｸM" panose="020B0600000000000000" pitchFamily="50" charset="-128"/>
              </a:endParaRPr>
            </a:p>
          </p:txBody>
        </p:sp>
        <p:sp>
          <p:nvSpPr>
            <p:cNvPr id="11" name="テキスト ボックス 10"/>
            <p:cNvSpPr txBox="1"/>
            <p:nvPr/>
          </p:nvSpPr>
          <p:spPr>
            <a:xfrm>
              <a:off x="1983849" y="5607000"/>
              <a:ext cx="883046" cy="271808"/>
            </a:xfrm>
            <a:prstGeom prst="rect">
              <a:avLst/>
            </a:prstGeom>
            <a:noFill/>
          </p:spPr>
          <p:txBody>
            <a:bodyPr wrap="square" lIns="0" tIns="0" rIns="0" bIns="0" rtlCol="0">
              <a:spAutoFit/>
            </a:bodyPr>
            <a:lstStyle/>
            <a:p>
              <a:pPr algn="ctr"/>
              <a:r>
                <a:rPr lang="en-US" altLang="ja-JP" sz="900" dirty="0"/>
                <a:t>h_</a:t>
              </a:r>
              <a:r>
                <a:rPr lang="ja-JP" altLang="en-US" sz="900" dirty="0"/>
                <a:t>性能ﾏﾄﾘｸｽ</a:t>
              </a:r>
              <a:endParaRPr lang="en-US" altLang="ja-JP" sz="900" dirty="0"/>
            </a:p>
            <a:p>
              <a:pPr algn="ctr"/>
              <a:r>
                <a:rPr lang="ja-JP" altLang="en-US" sz="900" dirty="0"/>
                <a:t>による評価</a:t>
              </a:r>
            </a:p>
          </p:txBody>
        </p:sp>
        <p:sp>
          <p:nvSpPr>
            <p:cNvPr id="12" name="角丸四角形 11"/>
            <p:cNvSpPr/>
            <p:nvPr/>
          </p:nvSpPr>
          <p:spPr>
            <a:xfrm>
              <a:off x="2117338" y="5941125"/>
              <a:ext cx="600326" cy="133607"/>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196740" y="5946419"/>
              <a:ext cx="402679" cy="120804"/>
            </a:xfrm>
            <a:prstGeom prst="rect">
              <a:avLst/>
            </a:prstGeom>
            <a:noFill/>
          </p:spPr>
          <p:txBody>
            <a:bodyPr wrap="none" lIns="0" tIns="0" rIns="0" bIns="0" rtlCol="0">
              <a:spAutoFit/>
            </a:bodyPr>
            <a:lstStyle/>
            <a:p>
              <a:r>
                <a:rPr lang="ja-JP" altLang="en-US" sz="800" dirty="0"/>
                <a:t>維持管理</a:t>
              </a:r>
            </a:p>
          </p:txBody>
        </p:sp>
        <p:sp>
          <p:nvSpPr>
            <p:cNvPr id="14" name="角丸四角形 13"/>
            <p:cNvSpPr/>
            <p:nvPr/>
          </p:nvSpPr>
          <p:spPr>
            <a:xfrm>
              <a:off x="983667" y="5936403"/>
              <a:ext cx="1033986" cy="133607"/>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73619" y="5941563"/>
              <a:ext cx="1033072" cy="120804"/>
            </a:xfrm>
            <a:prstGeom prst="rect">
              <a:avLst/>
            </a:prstGeom>
            <a:noFill/>
          </p:spPr>
          <p:txBody>
            <a:bodyPr wrap="square" lIns="0" tIns="0" rIns="0" bIns="0" rtlCol="0">
              <a:spAutoFit/>
            </a:bodyPr>
            <a:lstStyle/>
            <a:p>
              <a:pPr algn="ctr"/>
              <a:r>
                <a:rPr lang="ja-JP" altLang="en-US" sz="800" dirty="0"/>
                <a:t>更新最終判定の実施</a:t>
              </a:r>
            </a:p>
          </p:txBody>
        </p:sp>
      </p:grpSp>
      <p:sp>
        <p:nvSpPr>
          <p:cNvPr id="255" name="フリーフォーム 254"/>
          <p:cNvSpPr/>
          <p:nvPr/>
        </p:nvSpPr>
        <p:spPr>
          <a:xfrm>
            <a:off x="4727649" y="8112412"/>
            <a:ext cx="3092450" cy="1280644"/>
          </a:xfrm>
          <a:custGeom>
            <a:avLst/>
            <a:gdLst>
              <a:gd name="connsiteX0" fmla="*/ 0 w 3092450"/>
              <a:gd name="connsiteY0" fmla="*/ 298450 h 1416050"/>
              <a:gd name="connsiteX1" fmla="*/ 149225 w 3092450"/>
              <a:gd name="connsiteY1" fmla="*/ 231775 h 1416050"/>
              <a:gd name="connsiteX2" fmla="*/ 149225 w 3092450"/>
              <a:gd name="connsiteY2" fmla="*/ 0 h 1416050"/>
              <a:gd name="connsiteX3" fmla="*/ 3092450 w 3092450"/>
              <a:gd name="connsiteY3" fmla="*/ 0 h 1416050"/>
              <a:gd name="connsiteX4" fmla="*/ 3092450 w 3092450"/>
              <a:gd name="connsiteY4" fmla="*/ 1416050 h 1416050"/>
              <a:gd name="connsiteX5" fmla="*/ 146050 w 3092450"/>
              <a:gd name="connsiteY5" fmla="*/ 1416050 h 1416050"/>
              <a:gd name="connsiteX6" fmla="*/ 142875 w 3092450"/>
              <a:gd name="connsiteY6" fmla="*/ 1381125 h 1416050"/>
              <a:gd name="connsiteX7" fmla="*/ 142875 w 3092450"/>
              <a:gd name="connsiteY7" fmla="*/ 415925 h 1416050"/>
              <a:gd name="connsiteX8" fmla="*/ 0 w 3092450"/>
              <a:gd name="connsiteY8" fmla="*/ 29845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450" h="1416050">
                <a:moveTo>
                  <a:pt x="0" y="298450"/>
                </a:moveTo>
                <a:lnTo>
                  <a:pt x="149225" y="231775"/>
                </a:lnTo>
                <a:lnTo>
                  <a:pt x="149225" y="0"/>
                </a:lnTo>
                <a:lnTo>
                  <a:pt x="3092450" y="0"/>
                </a:lnTo>
                <a:lnTo>
                  <a:pt x="3092450" y="1416050"/>
                </a:lnTo>
                <a:lnTo>
                  <a:pt x="146050" y="1416050"/>
                </a:lnTo>
                <a:lnTo>
                  <a:pt x="142875" y="1381125"/>
                </a:lnTo>
                <a:lnTo>
                  <a:pt x="142875" y="415925"/>
                </a:lnTo>
                <a:lnTo>
                  <a:pt x="0" y="298450"/>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フリーフォーム 2"/>
          <p:cNvSpPr/>
          <p:nvPr/>
        </p:nvSpPr>
        <p:spPr>
          <a:xfrm>
            <a:off x="2863850" y="3359150"/>
            <a:ext cx="4921250" cy="2298700"/>
          </a:xfrm>
          <a:custGeom>
            <a:avLst/>
            <a:gdLst>
              <a:gd name="connsiteX0" fmla="*/ 0 w 4921250"/>
              <a:gd name="connsiteY0" fmla="*/ 2298700 h 2298700"/>
              <a:gd name="connsiteX1" fmla="*/ 196850 w 4921250"/>
              <a:gd name="connsiteY1" fmla="*/ 1200150 h 2298700"/>
              <a:gd name="connsiteX2" fmla="*/ 196850 w 4921250"/>
              <a:gd name="connsiteY2" fmla="*/ 0 h 2298700"/>
              <a:gd name="connsiteX3" fmla="*/ 4921250 w 4921250"/>
              <a:gd name="connsiteY3" fmla="*/ 0 h 2298700"/>
              <a:gd name="connsiteX4" fmla="*/ 4921250 w 4921250"/>
              <a:gd name="connsiteY4" fmla="*/ 1689100 h 2298700"/>
              <a:gd name="connsiteX5" fmla="*/ 196850 w 4921250"/>
              <a:gd name="connsiteY5" fmla="*/ 1689100 h 2298700"/>
              <a:gd name="connsiteX6" fmla="*/ 196850 w 4921250"/>
              <a:gd name="connsiteY6" fmla="*/ 1543050 h 2298700"/>
              <a:gd name="connsiteX7" fmla="*/ 0 w 4921250"/>
              <a:gd name="connsiteY7" fmla="*/ 229870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0" h="2298700">
                <a:moveTo>
                  <a:pt x="0" y="2298700"/>
                </a:moveTo>
                <a:lnTo>
                  <a:pt x="196850" y="1200150"/>
                </a:lnTo>
                <a:lnTo>
                  <a:pt x="196850" y="0"/>
                </a:lnTo>
                <a:lnTo>
                  <a:pt x="4921250" y="0"/>
                </a:lnTo>
                <a:lnTo>
                  <a:pt x="4921250" y="1689100"/>
                </a:lnTo>
                <a:lnTo>
                  <a:pt x="196850" y="1689100"/>
                </a:lnTo>
                <a:lnTo>
                  <a:pt x="196850" y="1543050"/>
                </a:lnTo>
                <a:lnTo>
                  <a:pt x="0" y="2298700"/>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4" name="フリーフォーム 253"/>
          <p:cNvSpPr/>
          <p:nvPr/>
        </p:nvSpPr>
        <p:spPr>
          <a:xfrm>
            <a:off x="1857375" y="5101244"/>
            <a:ext cx="5924550" cy="2945625"/>
          </a:xfrm>
          <a:custGeom>
            <a:avLst/>
            <a:gdLst>
              <a:gd name="connsiteX0" fmla="*/ 0 w 5924550"/>
              <a:gd name="connsiteY0" fmla="*/ 2085975 h 2843212"/>
              <a:gd name="connsiteX1" fmla="*/ 1195388 w 5924550"/>
              <a:gd name="connsiteY1" fmla="*/ 1162050 h 2843212"/>
              <a:gd name="connsiteX2" fmla="*/ 1195388 w 5924550"/>
              <a:gd name="connsiteY2" fmla="*/ 0 h 2843212"/>
              <a:gd name="connsiteX3" fmla="*/ 5924550 w 5924550"/>
              <a:gd name="connsiteY3" fmla="*/ 0 h 2843212"/>
              <a:gd name="connsiteX4" fmla="*/ 5924550 w 5924550"/>
              <a:gd name="connsiteY4" fmla="*/ 2843212 h 2843212"/>
              <a:gd name="connsiteX5" fmla="*/ 1209675 w 5924550"/>
              <a:gd name="connsiteY5" fmla="*/ 2843212 h 2843212"/>
              <a:gd name="connsiteX6" fmla="*/ 1209675 w 5924550"/>
              <a:gd name="connsiteY6" fmla="*/ 1519237 h 2843212"/>
              <a:gd name="connsiteX7" fmla="*/ 0 w 5924550"/>
              <a:gd name="connsiteY7" fmla="*/ 2085975 h 28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550" h="2843212">
                <a:moveTo>
                  <a:pt x="0" y="2085975"/>
                </a:moveTo>
                <a:lnTo>
                  <a:pt x="1195388" y="1162050"/>
                </a:lnTo>
                <a:lnTo>
                  <a:pt x="1195388" y="0"/>
                </a:lnTo>
                <a:lnTo>
                  <a:pt x="5924550" y="0"/>
                </a:lnTo>
                <a:lnTo>
                  <a:pt x="5924550" y="2843212"/>
                </a:lnTo>
                <a:lnTo>
                  <a:pt x="1209675" y="2843212"/>
                </a:lnTo>
                <a:lnTo>
                  <a:pt x="1209675" y="1519237"/>
                </a:lnTo>
                <a:lnTo>
                  <a:pt x="0" y="2085975"/>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フリーフォーム 34"/>
          <p:cNvSpPr/>
          <p:nvPr/>
        </p:nvSpPr>
        <p:spPr>
          <a:xfrm>
            <a:off x="10034588" y="3348038"/>
            <a:ext cx="2347912" cy="3143250"/>
          </a:xfrm>
          <a:custGeom>
            <a:avLst/>
            <a:gdLst>
              <a:gd name="connsiteX0" fmla="*/ 0 w 2347912"/>
              <a:gd name="connsiteY0" fmla="*/ 2376487 h 3143250"/>
              <a:gd name="connsiteX1" fmla="*/ 147637 w 2347912"/>
              <a:gd name="connsiteY1" fmla="*/ 2243137 h 3143250"/>
              <a:gd name="connsiteX2" fmla="*/ 147637 w 2347912"/>
              <a:gd name="connsiteY2" fmla="*/ 0 h 3143250"/>
              <a:gd name="connsiteX3" fmla="*/ 204787 w 2347912"/>
              <a:gd name="connsiteY3" fmla="*/ 0 h 3143250"/>
              <a:gd name="connsiteX4" fmla="*/ 2347912 w 2347912"/>
              <a:gd name="connsiteY4" fmla="*/ 0 h 3143250"/>
              <a:gd name="connsiteX5" fmla="*/ 2347912 w 2347912"/>
              <a:gd name="connsiteY5" fmla="*/ 3143250 h 3143250"/>
              <a:gd name="connsiteX6" fmla="*/ 157162 w 2347912"/>
              <a:gd name="connsiteY6" fmla="*/ 3143250 h 3143250"/>
              <a:gd name="connsiteX7" fmla="*/ 157162 w 2347912"/>
              <a:gd name="connsiteY7" fmla="*/ 2428875 h 3143250"/>
              <a:gd name="connsiteX8" fmla="*/ 0 w 2347912"/>
              <a:gd name="connsiteY8" fmla="*/ 2376487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912" h="3143250">
                <a:moveTo>
                  <a:pt x="0" y="2376487"/>
                </a:moveTo>
                <a:lnTo>
                  <a:pt x="147637" y="2243137"/>
                </a:lnTo>
                <a:lnTo>
                  <a:pt x="147637" y="0"/>
                </a:lnTo>
                <a:lnTo>
                  <a:pt x="204787" y="0"/>
                </a:lnTo>
                <a:lnTo>
                  <a:pt x="2347912" y="0"/>
                </a:lnTo>
                <a:lnTo>
                  <a:pt x="2347912" y="3143250"/>
                </a:lnTo>
                <a:lnTo>
                  <a:pt x="157162" y="3143250"/>
                </a:lnTo>
                <a:lnTo>
                  <a:pt x="157162" y="2428875"/>
                </a:lnTo>
                <a:lnTo>
                  <a:pt x="0" y="2376487"/>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252" name="表 251"/>
          <p:cNvGraphicFramePr>
            <a:graphicFrameLocks noGrp="1"/>
          </p:cNvGraphicFramePr>
          <p:nvPr>
            <p:extLst>
              <p:ext uri="{D42A27DB-BD31-4B8C-83A1-F6EECF244321}">
                <p14:modId xmlns:p14="http://schemas.microsoft.com/office/powerpoint/2010/main" val="3944997700"/>
              </p:ext>
            </p:extLst>
          </p:nvPr>
        </p:nvGraphicFramePr>
        <p:xfrm>
          <a:off x="5511062" y="6346172"/>
          <a:ext cx="2186499" cy="1356360"/>
        </p:xfrm>
        <a:graphic>
          <a:graphicData uri="http://schemas.openxmlformats.org/drawingml/2006/table">
            <a:tbl>
              <a:tblPr/>
              <a:tblGrid>
                <a:gridCol w="361742">
                  <a:extLst>
                    <a:ext uri="{9D8B030D-6E8A-4147-A177-3AD203B41FA5}">
                      <a16:colId xmlns:a16="http://schemas.microsoft.com/office/drawing/2014/main" xmlns="" val="20000"/>
                    </a:ext>
                  </a:extLst>
                </a:gridCol>
                <a:gridCol w="286696">
                  <a:extLst>
                    <a:ext uri="{9D8B030D-6E8A-4147-A177-3AD203B41FA5}">
                      <a16:colId xmlns:a16="http://schemas.microsoft.com/office/drawing/2014/main" xmlns="" val="20001"/>
                    </a:ext>
                  </a:extLst>
                </a:gridCol>
                <a:gridCol w="381794">
                  <a:extLst>
                    <a:ext uri="{9D8B030D-6E8A-4147-A177-3AD203B41FA5}">
                      <a16:colId xmlns:a16="http://schemas.microsoft.com/office/drawing/2014/main" xmlns="" val="20002"/>
                    </a:ext>
                  </a:extLst>
                </a:gridCol>
                <a:gridCol w="272822">
                  <a:extLst>
                    <a:ext uri="{9D8B030D-6E8A-4147-A177-3AD203B41FA5}">
                      <a16:colId xmlns:a16="http://schemas.microsoft.com/office/drawing/2014/main" xmlns="" val="20003"/>
                    </a:ext>
                  </a:extLst>
                </a:gridCol>
                <a:gridCol w="478632">
                  <a:extLst>
                    <a:ext uri="{9D8B030D-6E8A-4147-A177-3AD203B41FA5}">
                      <a16:colId xmlns:a16="http://schemas.microsoft.com/office/drawing/2014/main" xmlns="" val="20004"/>
                    </a:ext>
                  </a:extLst>
                </a:gridCol>
                <a:gridCol w="222647">
                  <a:extLst>
                    <a:ext uri="{9D8B030D-6E8A-4147-A177-3AD203B41FA5}">
                      <a16:colId xmlns:a16="http://schemas.microsoft.com/office/drawing/2014/main" xmlns="" val="20005"/>
                    </a:ext>
                  </a:extLst>
                </a:gridCol>
                <a:gridCol w="182166">
                  <a:extLst>
                    <a:ext uri="{9D8B030D-6E8A-4147-A177-3AD203B41FA5}">
                      <a16:colId xmlns:a16="http://schemas.microsoft.com/office/drawing/2014/main" xmlns="" val="20006"/>
                    </a:ext>
                  </a:extLst>
                </a:gridCol>
              </a:tblGrid>
              <a:tr h="70715">
                <a:tc gridSpan="2">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設定補正率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細目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補正後の点数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141429">
                <a:tc>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①経済性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smtClean="0">
                          <a:solidFill>
                            <a:srgbClr val="000000"/>
                          </a:solidFill>
                          <a:effectLst/>
                          <a:latin typeface="+mn-ea"/>
                          <a:ea typeface="+mn-ea"/>
                          <a:cs typeface="+mn-cs"/>
                        </a:rPr>
                        <a:t>※0.5</a:t>
                      </a:r>
                      <a:endParaRPr kumimoji="1" lang="en-US" altLang="ja-JP"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en-US" sz="500" b="0" i="0" u="none" strike="noStrike" kern="1200" dirty="0">
                          <a:solidFill>
                            <a:srgbClr val="000000"/>
                          </a:solidFill>
                          <a:effectLst/>
                          <a:latin typeface="+mn-ea"/>
                          <a:ea typeface="+mn-ea"/>
                          <a:cs typeface="+mn-cs"/>
                        </a:rPr>
                        <a:t> ＬＣＣ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0715">
                <a:tc rowSpan="9">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②構造物</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　 として</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600" b="0" i="0" u="none" strike="noStrike" kern="1200" baseline="0" dirty="0">
                          <a:solidFill>
                            <a:srgbClr val="000000"/>
                          </a:solidFill>
                          <a:effectLst/>
                          <a:latin typeface="+mn-ea"/>
                          <a:ea typeface="+mn-ea"/>
                          <a:cs typeface="+mn-cs"/>
                        </a:rPr>
                        <a:t>   </a:t>
                      </a:r>
                      <a:r>
                        <a:rPr kumimoji="1" lang="ja-JP" altLang="en-US" sz="600" b="0" i="0" u="none" strike="noStrike" kern="1200" dirty="0">
                          <a:solidFill>
                            <a:srgbClr val="000000"/>
                          </a:solidFill>
                          <a:effectLst/>
                          <a:latin typeface="+mn-ea"/>
                          <a:ea typeface="+mn-ea"/>
                          <a:cs typeface="+mn-cs"/>
                        </a:rPr>
                        <a:t>の評価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9">
                  <a:txBody>
                    <a:bodyPr/>
                    <a:lstStyle/>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9">
                  <a:txBody>
                    <a:bodyPr/>
                    <a:lstStyle/>
                    <a:p>
                      <a:pPr marL="0" algn="ctr" defTabSz="1280160" rtl="0" eaLnBrk="1" fontAlgn="ctr" latinLnBrk="0" hangingPunct="1"/>
                      <a:r>
                        <a:rPr kumimoji="1" lang="en-US" altLang="ja-JP" sz="600" b="0" i="0" u="none" strike="noStrike" kern="1200" dirty="0" smtClean="0">
                          <a:solidFill>
                            <a:srgbClr val="000000"/>
                          </a:solidFill>
                          <a:effectLst/>
                          <a:latin typeface="+mn-ea"/>
                          <a:ea typeface="+mn-ea"/>
                          <a:cs typeface="+mn-cs"/>
                        </a:rPr>
                        <a:t>※0.35</a:t>
                      </a:r>
                      <a:endParaRPr kumimoji="1" lang="en-US" altLang="ja-JP"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維持</a:t>
                      </a:r>
                      <a:endParaRPr kumimoji="1" lang="en-US" altLang="ja-JP" sz="5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管理性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構造の簡易さ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9">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点検のしやすさ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3"/>
                  </a:ext>
                </a:extLst>
              </a:tr>
              <a:tr h="14142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滞水防止・</a:t>
                      </a:r>
                      <a:endParaRPr kumimoji="1" lang="en-US" altLang="ja-JP" sz="5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湿潤防止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4"/>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交換のしやすさ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5"/>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使用性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道路機能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6"/>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環境性</a:t>
                      </a:r>
                      <a:r>
                        <a:rPr kumimoji="1" lang="en-US" altLang="ja-JP" sz="500" b="0" i="0" u="none" strike="noStrike" kern="1200" dirty="0">
                          <a:solidFill>
                            <a:srgbClr val="000000"/>
                          </a:solidFill>
                          <a:effectLst/>
                          <a:latin typeface="+mn-ea"/>
                          <a:ea typeface="+mn-ea"/>
                          <a:cs typeface="+mn-cs"/>
                        </a:rPr>
                        <a:t>(</a:t>
                      </a:r>
                      <a:r>
                        <a:rPr kumimoji="1" lang="ja-JP" altLang="en-US" sz="500" b="0" i="0" u="none" strike="noStrike" kern="1200" dirty="0">
                          <a:solidFill>
                            <a:srgbClr val="000000"/>
                          </a:solidFill>
                          <a:effectLst/>
                          <a:latin typeface="+mn-ea"/>
                          <a:ea typeface="+mn-ea"/>
                          <a:cs typeface="+mn-cs"/>
                        </a:rPr>
                        <a:t>騒音</a:t>
                      </a:r>
                      <a:r>
                        <a:rPr kumimoji="1" lang="en-US" altLang="ja-JP" sz="500" b="0" i="0" u="none" strike="noStrike" kern="1200" dirty="0">
                          <a:solidFill>
                            <a:srgbClr val="000000"/>
                          </a:solidFill>
                          <a:effectLst/>
                          <a:latin typeface="+mn-ea"/>
                          <a:ea typeface="+mn-ea"/>
                          <a:cs typeface="+mn-cs"/>
                        </a:rPr>
                        <a:t>)</a:t>
                      </a:r>
                      <a:endParaRPr kumimoji="1" lang="ja-JP" altLang="en-US" sz="5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7"/>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景観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8"/>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減災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防災</a:t>
                      </a:r>
                      <a:r>
                        <a:rPr kumimoji="1" lang="ja-JP" altLang="en-US" sz="400" b="0" i="0" u="none" strike="noStrike" kern="1200" dirty="0">
                          <a:solidFill>
                            <a:srgbClr val="000000"/>
                          </a:solidFill>
                          <a:effectLst/>
                          <a:latin typeface="+mn-ea"/>
                          <a:ea typeface="+mn-ea"/>
                          <a:cs typeface="+mn-cs"/>
                        </a:rPr>
                        <a:t>（地震リスク）</a:t>
                      </a:r>
                      <a:endParaRPr kumimoji="1" lang="ja-JP" altLang="en-US"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9"/>
                  </a:ext>
                </a:extLst>
              </a:tr>
              <a:tr h="70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防災</a:t>
                      </a:r>
                      <a:r>
                        <a:rPr kumimoji="1" lang="ja-JP" altLang="en-US" sz="400" b="0" i="0" u="none" strike="noStrike" kern="1200" dirty="0">
                          <a:solidFill>
                            <a:srgbClr val="000000"/>
                          </a:solidFill>
                          <a:effectLst/>
                          <a:latin typeface="+mn-ea"/>
                          <a:ea typeface="+mn-ea"/>
                          <a:cs typeface="+mn-cs"/>
                        </a:rPr>
                        <a:t>（疲労リスク）</a:t>
                      </a:r>
                      <a:endParaRPr kumimoji="1" lang="ja-JP" altLang="en-US"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84858">
                <a:tc rowSpan="2">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③その他</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600" b="0" i="0" u="none" strike="noStrike" kern="1200" baseline="0" dirty="0">
                          <a:solidFill>
                            <a:srgbClr val="000000"/>
                          </a:solidFill>
                          <a:effectLst/>
                          <a:latin typeface="+mn-ea"/>
                          <a:ea typeface="+mn-ea"/>
                          <a:cs typeface="+mn-cs"/>
                        </a:rPr>
                        <a:t>   </a:t>
                      </a:r>
                      <a:r>
                        <a:rPr kumimoji="1" lang="ja-JP" altLang="en-US" sz="600" b="0" i="0" u="none" strike="noStrike" kern="1200" dirty="0">
                          <a:solidFill>
                            <a:srgbClr val="000000"/>
                          </a:solidFill>
                          <a:effectLst/>
                          <a:latin typeface="+mn-ea"/>
                          <a:ea typeface="+mn-ea"/>
                          <a:cs typeface="+mn-cs"/>
                        </a:rPr>
                        <a:t>の社会</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600" b="0" i="0" u="none" strike="noStrike" kern="1200" dirty="0">
                          <a:solidFill>
                            <a:srgbClr val="000000"/>
                          </a:solidFill>
                          <a:effectLst/>
                          <a:latin typeface="+mn-ea"/>
                          <a:ea typeface="+mn-ea"/>
                          <a:cs typeface="+mn-cs"/>
                        </a:rPr>
                        <a:t>   </a:t>
                      </a:r>
                      <a:r>
                        <a:rPr kumimoji="1" lang="ja-JP" altLang="en-US" sz="600" b="0" i="0" u="none" strike="noStrike" kern="1200" dirty="0">
                          <a:solidFill>
                            <a:srgbClr val="000000"/>
                          </a:solidFill>
                          <a:effectLst/>
                          <a:latin typeface="+mn-ea"/>
                          <a:ea typeface="+mn-ea"/>
                          <a:cs typeface="+mn-cs"/>
                        </a:rPr>
                        <a:t>的評価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600" b="0" i="0" u="none" strike="noStrike" kern="1200" smtClean="0">
                          <a:solidFill>
                            <a:srgbClr val="000000"/>
                          </a:solidFill>
                          <a:effectLst/>
                          <a:latin typeface="+mn-ea"/>
                          <a:ea typeface="+mn-ea"/>
                          <a:cs typeface="+mn-cs"/>
                        </a:rPr>
                        <a:t>※0.15</a:t>
                      </a:r>
                      <a:endParaRPr kumimoji="1" lang="en-US" altLang="ja-JP"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事業の難易度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6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更新期間中の</a:t>
                      </a:r>
                      <a:endParaRPr kumimoji="1" lang="en-US" altLang="ja-JP" sz="5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12"/>
                  </a:ext>
                </a:extLst>
              </a:tr>
              <a:tr h="84858">
                <a:tc gridSpan="5">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xmlns="" val="10013"/>
                  </a:ext>
                </a:extLst>
              </a:tr>
            </a:tbl>
          </a:graphicData>
        </a:graphic>
      </p:graphicFrame>
      <p:graphicFrame>
        <p:nvGraphicFramePr>
          <p:cNvPr id="253" name="表 252"/>
          <p:cNvGraphicFramePr>
            <a:graphicFrameLocks noGrp="1"/>
          </p:cNvGraphicFramePr>
          <p:nvPr>
            <p:extLst>
              <p:ext uri="{D42A27DB-BD31-4B8C-83A1-F6EECF244321}">
                <p14:modId xmlns:p14="http://schemas.microsoft.com/office/powerpoint/2010/main" val="3160846607"/>
              </p:ext>
            </p:extLst>
          </p:nvPr>
        </p:nvGraphicFramePr>
        <p:xfrm>
          <a:off x="3268762" y="6342927"/>
          <a:ext cx="2205733" cy="1366037"/>
        </p:xfrm>
        <a:graphic>
          <a:graphicData uri="http://schemas.openxmlformats.org/drawingml/2006/table">
            <a:tbl>
              <a:tblPr/>
              <a:tblGrid>
                <a:gridCol w="361742">
                  <a:extLst>
                    <a:ext uri="{9D8B030D-6E8A-4147-A177-3AD203B41FA5}">
                      <a16:colId xmlns:a16="http://schemas.microsoft.com/office/drawing/2014/main" xmlns="" val="20000"/>
                    </a:ext>
                  </a:extLst>
                </a:gridCol>
                <a:gridCol w="312846">
                  <a:extLst>
                    <a:ext uri="{9D8B030D-6E8A-4147-A177-3AD203B41FA5}">
                      <a16:colId xmlns:a16="http://schemas.microsoft.com/office/drawing/2014/main" xmlns="" val="20001"/>
                    </a:ext>
                  </a:extLst>
                </a:gridCol>
                <a:gridCol w="374650">
                  <a:extLst>
                    <a:ext uri="{9D8B030D-6E8A-4147-A177-3AD203B41FA5}">
                      <a16:colId xmlns:a16="http://schemas.microsoft.com/office/drawing/2014/main" xmlns="" val="20002"/>
                    </a:ext>
                  </a:extLst>
                </a:gridCol>
                <a:gridCol w="273050">
                  <a:extLst>
                    <a:ext uri="{9D8B030D-6E8A-4147-A177-3AD203B41FA5}">
                      <a16:colId xmlns:a16="http://schemas.microsoft.com/office/drawing/2014/main" xmlns="" val="20003"/>
                    </a:ext>
                  </a:extLst>
                </a:gridCol>
                <a:gridCol w="478632">
                  <a:extLst>
                    <a:ext uri="{9D8B030D-6E8A-4147-A177-3AD203B41FA5}">
                      <a16:colId xmlns:a16="http://schemas.microsoft.com/office/drawing/2014/main" xmlns="" val="20004"/>
                    </a:ext>
                  </a:extLst>
                </a:gridCol>
                <a:gridCol w="222647">
                  <a:extLst>
                    <a:ext uri="{9D8B030D-6E8A-4147-A177-3AD203B41FA5}">
                      <a16:colId xmlns:a16="http://schemas.microsoft.com/office/drawing/2014/main" xmlns="" val="20005"/>
                    </a:ext>
                  </a:extLst>
                </a:gridCol>
                <a:gridCol w="182166">
                  <a:extLst>
                    <a:ext uri="{9D8B030D-6E8A-4147-A177-3AD203B41FA5}">
                      <a16:colId xmlns:a16="http://schemas.microsoft.com/office/drawing/2014/main" xmlns="" val="20006"/>
                    </a:ext>
                  </a:extLst>
                </a:gridCol>
              </a:tblGrid>
              <a:tr h="84773">
                <a:tc gridSpan="2">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設定補正率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細目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algn="ctr" defTabSz="1280160" rtl="0" eaLnBrk="1" fontAlgn="ctr" latinLnBrk="0" hangingPunct="1"/>
                      <a:r>
                        <a:rPr kumimoji="1" lang="ja-JP" altLang="en-US" sz="500" b="0" i="0" u="none" strike="noStrike" kern="1200" dirty="0">
                          <a:solidFill>
                            <a:srgbClr val="000000"/>
                          </a:solidFill>
                          <a:effectLst/>
                          <a:latin typeface="+mn-ea"/>
                          <a:ea typeface="+mn-ea"/>
                          <a:cs typeface="+mn-cs"/>
                        </a:rPr>
                        <a:t>補正後の点数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169545">
                <a:tc>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①経済性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smtClean="0">
                          <a:solidFill>
                            <a:srgbClr val="000000"/>
                          </a:solidFill>
                          <a:effectLst/>
                          <a:latin typeface="+mn-ea"/>
                          <a:ea typeface="+mn-ea"/>
                          <a:cs typeface="+mn-cs"/>
                        </a:rPr>
                        <a:t>※0.5</a:t>
                      </a:r>
                      <a:endParaRPr kumimoji="1" lang="en-US" altLang="ja-JP"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en-US" sz="500" b="0" i="0" u="none" strike="noStrike" kern="1200" dirty="0">
                          <a:solidFill>
                            <a:srgbClr val="000000"/>
                          </a:solidFill>
                          <a:effectLst/>
                          <a:latin typeface="+mn-ea"/>
                          <a:ea typeface="+mn-ea"/>
                          <a:cs typeface="+mn-cs"/>
                        </a:rPr>
                        <a:t> ＬＣＣ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4773">
                <a:tc rowSpan="6">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②構造物</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　 として</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600" b="0" i="0" u="none" strike="noStrike" kern="1200" baseline="0" dirty="0">
                          <a:solidFill>
                            <a:srgbClr val="000000"/>
                          </a:solidFill>
                          <a:effectLst/>
                          <a:latin typeface="+mn-ea"/>
                          <a:ea typeface="+mn-ea"/>
                          <a:cs typeface="+mn-cs"/>
                        </a:rPr>
                        <a:t>   </a:t>
                      </a:r>
                      <a:r>
                        <a:rPr kumimoji="1" lang="ja-JP" altLang="en-US" sz="600" b="0" i="0" u="none" strike="noStrike" kern="1200" dirty="0">
                          <a:solidFill>
                            <a:srgbClr val="000000"/>
                          </a:solidFill>
                          <a:effectLst/>
                          <a:latin typeface="+mn-ea"/>
                          <a:ea typeface="+mn-ea"/>
                          <a:cs typeface="+mn-cs"/>
                        </a:rPr>
                        <a:t>の評価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維持</a:t>
                      </a:r>
                      <a:endParaRPr kumimoji="1" lang="en-US" altLang="ja-JP" sz="5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管理性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構造の簡易さ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47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点検のしやすさ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3"/>
                  </a:ext>
                </a:extLst>
              </a:tr>
              <a:tr h="16954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滞水防止・</a:t>
                      </a:r>
                      <a:endParaRPr kumimoji="1" lang="en-US" altLang="ja-JP" sz="5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湿潤防止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4"/>
                  </a:ext>
                </a:extLst>
              </a:tr>
              <a:tr h="847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交換のしやすさ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5"/>
                  </a:ext>
                </a:extLst>
              </a:tr>
              <a:tr h="16954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使用性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道路機能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6"/>
                  </a:ext>
                </a:extLst>
              </a:tr>
              <a:tr h="1017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減災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防災</a:t>
                      </a:r>
                      <a:r>
                        <a:rPr kumimoji="1" lang="ja-JP" altLang="en-US" sz="400" b="0" i="0" u="none" strike="noStrike" kern="1200" dirty="0">
                          <a:solidFill>
                            <a:srgbClr val="000000"/>
                          </a:solidFill>
                          <a:effectLst/>
                          <a:latin typeface="+mn-ea"/>
                          <a:ea typeface="+mn-ea"/>
                          <a:cs typeface="+mn-cs"/>
                        </a:rPr>
                        <a:t>（治水リスク）</a:t>
                      </a:r>
                      <a:endParaRPr kumimoji="1" lang="ja-JP" altLang="en-US" sz="6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7"/>
                  </a:ext>
                </a:extLst>
              </a:tr>
              <a:tr h="101727">
                <a:tc rowSpan="2">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③その他</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600" b="0" i="0" u="none" strike="noStrike" kern="1200" baseline="0" dirty="0">
                          <a:solidFill>
                            <a:srgbClr val="000000"/>
                          </a:solidFill>
                          <a:effectLst/>
                          <a:latin typeface="+mn-ea"/>
                          <a:ea typeface="+mn-ea"/>
                          <a:cs typeface="+mn-cs"/>
                        </a:rPr>
                        <a:t>   </a:t>
                      </a:r>
                      <a:r>
                        <a:rPr kumimoji="1" lang="ja-JP" altLang="en-US" sz="600" b="0" i="0" u="none" strike="noStrike" kern="1200" dirty="0">
                          <a:solidFill>
                            <a:srgbClr val="000000"/>
                          </a:solidFill>
                          <a:effectLst/>
                          <a:latin typeface="+mn-ea"/>
                          <a:ea typeface="+mn-ea"/>
                          <a:cs typeface="+mn-cs"/>
                        </a:rPr>
                        <a:t>の社会</a:t>
                      </a:r>
                      <a:endParaRPr kumimoji="1" lang="en-US" altLang="ja-JP" sz="6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600" b="0" i="0" u="none" strike="noStrike" kern="1200" dirty="0">
                          <a:solidFill>
                            <a:srgbClr val="000000"/>
                          </a:solidFill>
                          <a:effectLst/>
                          <a:latin typeface="+mn-ea"/>
                          <a:ea typeface="+mn-ea"/>
                          <a:cs typeface="+mn-cs"/>
                        </a:rPr>
                        <a:t>   </a:t>
                      </a:r>
                      <a:r>
                        <a:rPr kumimoji="1" lang="ja-JP" altLang="en-US" sz="600" b="0" i="0" u="none" strike="noStrike" kern="1200" dirty="0">
                          <a:solidFill>
                            <a:srgbClr val="000000"/>
                          </a:solidFill>
                          <a:effectLst/>
                          <a:latin typeface="+mn-ea"/>
                          <a:ea typeface="+mn-ea"/>
                          <a:cs typeface="+mn-cs"/>
                        </a:rPr>
                        <a:t>的評価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事業の難易度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234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更新期間中の</a:t>
                      </a:r>
                      <a:endParaRPr kumimoji="1" lang="en-US" altLang="ja-JP" sz="5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5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9"/>
                  </a:ext>
                </a:extLst>
              </a:tr>
              <a:tr h="85725">
                <a:tc gridSpan="5">
                  <a:txBody>
                    <a:bodyPr/>
                    <a:lstStyle/>
                    <a:p>
                      <a:pPr marL="0" algn="l" defTabSz="1280160" rtl="0" eaLnBrk="1" fontAlgn="ctr" latinLnBrk="0" hangingPunct="1"/>
                      <a:r>
                        <a:rPr kumimoji="1" lang="ja-JP" altLang="en-US" sz="600" b="0" i="0" u="none" strike="noStrike" kern="1200" dirty="0">
                          <a:solidFill>
                            <a:srgbClr val="000000"/>
                          </a:solidFill>
                          <a:effectLst/>
                          <a:latin typeface="+mn-ea"/>
                          <a:ea typeface="+mn-ea"/>
                          <a:cs typeface="+mn-cs"/>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algn="ctr" defTabSz="1280160" rtl="0" eaLnBrk="1" fontAlgn="ctr" latinLnBrk="0" hangingPunct="1"/>
                      <a:r>
                        <a:rPr kumimoji="1" lang="en-US" altLang="ja-JP" sz="600" b="0" i="0" u="none" strike="noStrike" kern="1200" dirty="0">
                          <a:solidFill>
                            <a:srgbClr val="000000"/>
                          </a:solidFill>
                          <a:effectLst/>
                          <a:latin typeface="+mn-e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xmlns="" val="10010"/>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030060265"/>
              </p:ext>
            </p:extLst>
          </p:nvPr>
        </p:nvGraphicFramePr>
        <p:xfrm>
          <a:off x="695183" y="8226374"/>
          <a:ext cx="4025313" cy="1114140"/>
        </p:xfrm>
        <a:graphic>
          <a:graphicData uri="http://schemas.openxmlformats.org/drawingml/2006/table">
            <a:tbl>
              <a:tblPr firstRow="1" firstCol="1" bandRow="1"/>
              <a:tblGrid>
                <a:gridCol w="182190">
                  <a:extLst>
                    <a:ext uri="{9D8B030D-6E8A-4147-A177-3AD203B41FA5}">
                      <a16:colId xmlns:a16="http://schemas.microsoft.com/office/drawing/2014/main" xmlns="" val="20000"/>
                    </a:ext>
                  </a:extLst>
                </a:gridCol>
                <a:gridCol w="1137352">
                  <a:extLst>
                    <a:ext uri="{9D8B030D-6E8A-4147-A177-3AD203B41FA5}">
                      <a16:colId xmlns:a16="http://schemas.microsoft.com/office/drawing/2014/main" xmlns="" val="20001"/>
                    </a:ext>
                  </a:extLst>
                </a:gridCol>
                <a:gridCol w="1664580">
                  <a:extLst>
                    <a:ext uri="{9D8B030D-6E8A-4147-A177-3AD203B41FA5}">
                      <a16:colId xmlns:a16="http://schemas.microsoft.com/office/drawing/2014/main" xmlns="" val="20002"/>
                    </a:ext>
                  </a:extLst>
                </a:gridCol>
                <a:gridCol w="1041191">
                  <a:extLst>
                    <a:ext uri="{9D8B030D-6E8A-4147-A177-3AD203B41FA5}">
                      <a16:colId xmlns:a16="http://schemas.microsoft.com/office/drawing/2014/main" xmlns="" val="20003"/>
                    </a:ext>
                  </a:extLst>
                </a:gridCol>
              </a:tblGrid>
              <a:tr h="127330">
                <a:tc>
                  <a:txBody>
                    <a:bodyPr/>
                    <a:lstStyle/>
                    <a:p>
                      <a:pPr algn="ctr">
                        <a:spcAft>
                          <a:spcPts val="0"/>
                        </a:spcAft>
                      </a:pPr>
                      <a:r>
                        <a:rPr lang="en-US" sz="800" kern="100" dirty="0">
                          <a:effectLst/>
                          <a:latin typeface="+mn-ea"/>
                          <a:ea typeface="+mn-ea"/>
                          <a:cs typeface="Times New Roman" panose="02020603050405020304" pitchFamily="18" charset="0"/>
                        </a:rPr>
                        <a:t> </a:t>
                      </a:r>
                      <a:endParaRPr lang="ja-JP" sz="8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ja-JP" sz="800" kern="100" dirty="0">
                          <a:effectLst/>
                          <a:latin typeface="+mn-ea"/>
                          <a:ea typeface="+mn-ea"/>
                          <a:cs typeface="Times New Roman" panose="02020603050405020304" pitchFamily="18" charset="0"/>
                        </a:rPr>
                        <a:t>橋梁名</a:t>
                      </a:r>
                    </a:p>
                  </a:txBody>
                  <a:tcPr marL="71623" marR="71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ja-JP" sz="800" kern="100" dirty="0">
                          <a:effectLst/>
                          <a:latin typeface="+mn-ea"/>
                          <a:ea typeface="+mn-ea"/>
                          <a:cs typeface="Times New Roman" panose="02020603050405020304" pitchFamily="18" charset="0"/>
                        </a:rPr>
                        <a:t>判定結果</a:t>
                      </a:r>
                      <a:r>
                        <a:rPr lang="ja-JP" altLang="en-US" sz="800" kern="100" dirty="0">
                          <a:effectLst/>
                          <a:latin typeface="+mn-ea"/>
                          <a:ea typeface="+mn-ea"/>
                          <a:cs typeface="Times New Roman" panose="02020603050405020304" pitchFamily="18" charset="0"/>
                        </a:rPr>
                        <a:t>（上記の補正率の場合）</a:t>
                      </a:r>
                      <a:endParaRPr lang="ja-JP" sz="800" kern="100" dirty="0">
                        <a:effectLst/>
                        <a:latin typeface="+mn-ea"/>
                        <a:ea typeface="+mn-ea"/>
                        <a:cs typeface="Times New Roman" panose="02020603050405020304" pitchFamily="18" charset="0"/>
                      </a:endParaRPr>
                    </a:p>
                  </a:txBody>
                  <a:tcPr marL="71623" marR="71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Aft>
                          <a:spcPts val="0"/>
                        </a:spcAft>
                      </a:pPr>
                      <a:r>
                        <a:rPr lang="ja-JP" altLang="en-US" sz="800" kern="100" dirty="0">
                          <a:effectLst/>
                          <a:latin typeface="+mn-ea"/>
                          <a:ea typeface="+mn-ea"/>
                          <a:cs typeface="Times New Roman" panose="02020603050405020304" pitchFamily="18" charset="0"/>
                        </a:rPr>
                        <a:t>架替橋梁の優先順位</a:t>
                      </a:r>
                      <a:endParaRPr lang="ja-JP" sz="800" kern="100" dirty="0">
                        <a:effectLst/>
                        <a:latin typeface="+mn-ea"/>
                        <a:ea typeface="+mn-ea"/>
                        <a:cs typeface="Times New Roman" panose="02020603050405020304" pitchFamily="18" charset="0"/>
                      </a:endParaRPr>
                    </a:p>
                  </a:txBody>
                  <a:tcPr marL="37598" marR="37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27330">
                <a:tc>
                  <a:txBody>
                    <a:bodyPr/>
                    <a:lstStyle/>
                    <a:p>
                      <a:pPr algn="ctr">
                        <a:spcAft>
                          <a:spcPts val="0"/>
                        </a:spcAft>
                      </a:pPr>
                      <a:r>
                        <a:rPr lang="en-US" sz="700" kern="100" dirty="0">
                          <a:effectLst/>
                          <a:latin typeface="+mn-ea"/>
                          <a:ea typeface="+mn-ea"/>
                          <a:cs typeface="Times New Roman" panose="02020603050405020304" pitchFamily="18" charset="0"/>
                        </a:rPr>
                        <a:t>1</a:t>
                      </a:r>
                      <a:endParaRPr lang="ja-JP" sz="7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大正大橋</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現時点架替</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800" kern="100" dirty="0">
                          <a:effectLst/>
                          <a:latin typeface="+mn-ea"/>
                          <a:ea typeface="+mn-ea"/>
                          <a:cs typeface="Times New Roman" panose="02020603050405020304" pitchFamily="18" charset="0"/>
                        </a:rPr>
                        <a:t>２位　</a:t>
                      </a:r>
                      <a:r>
                        <a:rPr lang="en-US" altLang="ja-JP" sz="600" kern="100" dirty="0">
                          <a:effectLst/>
                          <a:latin typeface="+mn-ea"/>
                          <a:ea typeface="+mn-ea"/>
                          <a:cs typeface="Times New Roman" panose="02020603050405020304" pitchFamily="18" charset="0"/>
                        </a:rPr>
                        <a:t>(</a:t>
                      </a:r>
                      <a:r>
                        <a:rPr lang="ja-JP" altLang="en-US" sz="600" kern="100" dirty="0">
                          <a:effectLst/>
                          <a:latin typeface="+mn-ea"/>
                          <a:ea typeface="+mn-ea"/>
                          <a:cs typeface="Times New Roman" panose="02020603050405020304" pitchFamily="18" charset="0"/>
                        </a:rPr>
                        <a:t>重点化、健全度</a:t>
                      </a:r>
                      <a:r>
                        <a:rPr lang="ja-JP" altLang="en-US" sz="600" kern="100" baseline="0" dirty="0">
                          <a:effectLst/>
                          <a:latin typeface="+mn-ea"/>
                          <a:ea typeface="+mn-ea"/>
                          <a:cs typeface="Times New Roman" panose="02020603050405020304" pitchFamily="18" charset="0"/>
                        </a:rPr>
                        <a:t> </a:t>
                      </a:r>
                      <a:r>
                        <a:rPr lang="ja-JP" altLang="en-US" sz="600" kern="100" dirty="0">
                          <a:effectLst/>
                          <a:latin typeface="+mn-ea"/>
                          <a:ea typeface="+mn-ea"/>
                          <a:cs typeface="Times New Roman" panose="02020603050405020304" pitchFamily="18" charset="0"/>
                        </a:rPr>
                        <a:t>低</a:t>
                      </a:r>
                      <a:r>
                        <a:rPr lang="en-US" altLang="ja-JP"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7598" marR="37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7330">
                <a:tc>
                  <a:txBody>
                    <a:bodyPr/>
                    <a:lstStyle/>
                    <a:p>
                      <a:pPr algn="ctr">
                        <a:spcAft>
                          <a:spcPts val="0"/>
                        </a:spcAft>
                      </a:pPr>
                      <a:r>
                        <a:rPr lang="en-US" sz="700" kern="100" dirty="0">
                          <a:effectLst/>
                          <a:latin typeface="+mn-ea"/>
                          <a:ea typeface="+mn-ea"/>
                          <a:cs typeface="Times New Roman" panose="02020603050405020304" pitchFamily="18" charset="0"/>
                        </a:rPr>
                        <a:t>2</a:t>
                      </a:r>
                      <a:endParaRPr lang="ja-JP" sz="7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大正橋</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現時点架替</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800" kern="100" dirty="0">
                          <a:effectLst/>
                          <a:latin typeface="+mn-ea"/>
                          <a:ea typeface="+mn-ea"/>
                          <a:cs typeface="Times New Roman" panose="02020603050405020304" pitchFamily="18" charset="0"/>
                        </a:rPr>
                        <a:t>１位　</a:t>
                      </a:r>
                      <a:r>
                        <a:rPr lang="en-US" altLang="ja-JP" sz="600" kern="100" dirty="0">
                          <a:effectLst/>
                          <a:latin typeface="+mn-ea"/>
                          <a:ea typeface="+mn-ea"/>
                          <a:cs typeface="Times New Roman" panose="02020603050405020304" pitchFamily="18" charset="0"/>
                        </a:rPr>
                        <a:t>(</a:t>
                      </a:r>
                      <a:r>
                        <a:rPr lang="ja-JP" altLang="en-US" sz="600" kern="100" dirty="0">
                          <a:effectLst/>
                          <a:latin typeface="+mn-ea"/>
                          <a:ea typeface="+mn-ea"/>
                          <a:cs typeface="Times New Roman" panose="02020603050405020304" pitchFamily="18" charset="0"/>
                        </a:rPr>
                        <a:t>最重点化</a:t>
                      </a:r>
                      <a:r>
                        <a:rPr lang="en-US" altLang="ja-JP"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7598" marR="37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27330">
                <a:tc>
                  <a:txBody>
                    <a:bodyPr/>
                    <a:lstStyle/>
                    <a:p>
                      <a:pPr algn="ctr">
                        <a:spcAft>
                          <a:spcPts val="0"/>
                        </a:spcAft>
                      </a:pPr>
                      <a:r>
                        <a:rPr lang="en-US" sz="700" kern="100" dirty="0">
                          <a:effectLst/>
                          <a:latin typeface="+mn-ea"/>
                          <a:ea typeface="+mn-ea"/>
                          <a:cs typeface="Times New Roman" panose="02020603050405020304" pitchFamily="18" charset="0"/>
                        </a:rPr>
                        <a:t>3</a:t>
                      </a:r>
                      <a:endParaRPr lang="ja-JP" sz="7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三ツ島大橋</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延命化</a:t>
                      </a:r>
                      <a:r>
                        <a:rPr kumimoji="1" lang="zh-TW" altLang="en-US" sz="8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zh-TW" sz="8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r>
                        <a:rPr kumimoji="1" lang="zh-TW" altLang="en-US" sz="8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年延命化</a:t>
                      </a:r>
                      <a:r>
                        <a:rPr lang="zh-TW" altLang="en-US"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kern="100" dirty="0">
                          <a:effectLst/>
                          <a:latin typeface="+mn-ea"/>
                          <a:ea typeface="+mn-ea"/>
                          <a:cs typeface="Times New Roman" panose="02020603050405020304" pitchFamily="18" charset="0"/>
                        </a:rPr>
                        <a:t>－　　</a:t>
                      </a:r>
                      <a:r>
                        <a:rPr lang="en-US" altLang="ja-JP" sz="600" kern="100" dirty="0">
                          <a:effectLst/>
                          <a:latin typeface="+mn-ea"/>
                          <a:ea typeface="+mn-ea"/>
                          <a:cs typeface="Times New Roman" panose="02020603050405020304" pitchFamily="18" charset="0"/>
                        </a:rPr>
                        <a:t>(</a:t>
                      </a:r>
                      <a:r>
                        <a:rPr lang="ja-JP" altLang="en-US" sz="600" kern="100" dirty="0">
                          <a:effectLst/>
                          <a:latin typeface="+mn-ea"/>
                          <a:ea typeface="+mn-ea"/>
                          <a:cs typeface="Times New Roman" panose="02020603050405020304" pitchFamily="18" charset="0"/>
                        </a:rPr>
                        <a:t>重点化、健全度 中</a:t>
                      </a:r>
                      <a:r>
                        <a:rPr lang="en-US" altLang="ja-JP"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7598" marR="37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8745">
                <a:tc>
                  <a:txBody>
                    <a:bodyPr/>
                    <a:lstStyle/>
                    <a:p>
                      <a:pPr algn="ctr">
                        <a:spcAft>
                          <a:spcPts val="0"/>
                        </a:spcAft>
                      </a:pPr>
                      <a:r>
                        <a:rPr lang="en-US" sz="700" kern="100" dirty="0">
                          <a:effectLst/>
                          <a:latin typeface="+mn-ea"/>
                          <a:ea typeface="+mn-ea"/>
                          <a:cs typeface="Times New Roman" panose="02020603050405020304" pitchFamily="18" charset="0"/>
                        </a:rPr>
                        <a:t>4</a:t>
                      </a:r>
                      <a:endParaRPr lang="ja-JP" sz="7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蔀屋跨道橋</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現時点架替</a:t>
                      </a:r>
                      <a:endParaRPr lang="en-US" altLang="ja-JP" sz="800" kern="100" dirty="0">
                        <a:effectLst/>
                        <a:latin typeface="+mn-ea"/>
                        <a:ea typeface="+mn-ea"/>
                        <a:cs typeface="Times New Roman" panose="02020603050405020304" pitchFamily="18" charset="0"/>
                      </a:endParaRPr>
                    </a:p>
                    <a:p>
                      <a:pPr algn="just">
                        <a:spcAft>
                          <a:spcPts val="0"/>
                        </a:spcAft>
                      </a:pPr>
                      <a:r>
                        <a:rPr lang="en-US" altLang="ja-JP" sz="700" kern="100" dirty="0">
                          <a:effectLst/>
                          <a:latin typeface="+mn-ea"/>
                          <a:ea typeface="+mn-ea"/>
                          <a:cs typeface="Times New Roman" panose="02020603050405020304" pitchFamily="18" charset="0"/>
                        </a:rPr>
                        <a:t>(</a:t>
                      </a:r>
                      <a:r>
                        <a:rPr lang="ja-JP" sz="700" kern="100" dirty="0">
                          <a:effectLst/>
                          <a:latin typeface="+mn-ea"/>
                          <a:ea typeface="+mn-ea"/>
                          <a:cs typeface="Times New Roman" panose="02020603050405020304" pitchFamily="18" charset="0"/>
                        </a:rPr>
                        <a:t>上部工更新</a:t>
                      </a:r>
                      <a:r>
                        <a:rPr lang="en-US" sz="700" kern="100" dirty="0">
                          <a:effectLst/>
                          <a:latin typeface="+mn-ea"/>
                          <a:ea typeface="+mn-ea"/>
                          <a:cs typeface="Times New Roman" panose="02020603050405020304" pitchFamily="18" charset="0"/>
                        </a:rPr>
                        <a:t>+</a:t>
                      </a:r>
                      <a:r>
                        <a:rPr lang="ja-JP" sz="700" kern="100" dirty="0">
                          <a:effectLst/>
                          <a:latin typeface="+mn-ea"/>
                          <a:ea typeface="+mn-ea"/>
                          <a:cs typeface="Times New Roman" panose="02020603050405020304" pitchFamily="18" charset="0"/>
                        </a:rPr>
                        <a:t>下部工既設利用・</a:t>
                      </a:r>
                      <a:r>
                        <a:rPr lang="ja-JP" altLang="en-US" sz="700" kern="100" dirty="0">
                          <a:effectLst/>
                          <a:latin typeface="+mn-ea"/>
                          <a:ea typeface="+mn-ea"/>
                          <a:cs typeface="Times New Roman" panose="02020603050405020304" pitchFamily="18" charset="0"/>
                        </a:rPr>
                        <a:t>延命化</a:t>
                      </a:r>
                      <a:r>
                        <a:rPr lang="en-US" altLang="ja-JP" sz="700" kern="100" dirty="0">
                          <a:effectLst/>
                          <a:latin typeface="+mn-ea"/>
                          <a:ea typeface="+mn-ea"/>
                          <a:cs typeface="Times New Roman" panose="02020603050405020304" pitchFamily="18" charset="0"/>
                        </a:rPr>
                        <a:t>)</a:t>
                      </a:r>
                      <a:endParaRPr lang="ja-JP" sz="700" kern="100" dirty="0">
                        <a:effectLst/>
                        <a:latin typeface="+mn-ea"/>
                        <a:ea typeface="+mn-ea"/>
                        <a:cs typeface="Times New Roman" panose="02020603050405020304" pitchFamily="18" charset="0"/>
                      </a:endParaRP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800" kern="100" dirty="0">
                          <a:effectLst/>
                          <a:latin typeface="+mn-ea"/>
                          <a:ea typeface="+mn-ea"/>
                          <a:cs typeface="Times New Roman" panose="02020603050405020304" pitchFamily="18" charset="0"/>
                        </a:rPr>
                        <a:t>３位</a:t>
                      </a:r>
                      <a:r>
                        <a:rPr lang="ja-JP" altLang="en-US" sz="800" kern="100" baseline="0" dirty="0">
                          <a:effectLst/>
                          <a:latin typeface="+mn-ea"/>
                          <a:ea typeface="+mn-ea"/>
                          <a:cs typeface="Times New Roman" panose="02020603050405020304" pitchFamily="18" charset="0"/>
                        </a:rPr>
                        <a:t>　</a:t>
                      </a:r>
                      <a:r>
                        <a:rPr lang="ja-JP" altLang="en-US" sz="600" kern="100" baseline="0" dirty="0">
                          <a:effectLst/>
                          <a:latin typeface="+mn-ea"/>
                          <a:ea typeface="+mn-ea"/>
                          <a:cs typeface="Times New Roman" panose="02020603050405020304" pitchFamily="18" charset="0"/>
                        </a:rPr>
                        <a:t> </a:t>
                      </a:r>
                      <a:r>
                        <a:rPr lang="en-US" altLang="ja-JP" sz="600" kern="100" dirty="0">
                          <a:effectLst/>
                          <a:latin typeface="+mn-ea"/>
                          <a:ea typeface="+mn-ea"/>
                          <a:cs typeface="Times New Roman" panose="02020603050405020304" pitchFamily="18" charset="0"/>
                        </a:rPr>
                        <a:t>(</a:t>
                      </a:r>
                      <a:r>
                        <a:rPr lang="ja-JP" altLang="en-US" sz="600" kern="100" dirty="0">
                          <a:effectLst/>
                          <a:latin typeface="+mn-ea"/>
                          <a:ea typeface="+mn-ea"/>
                          <a:cs typeface="Times New Roman" panose="02020603050405020304" pitchFamily="18" charset="0"/>
                        </a:rPr>
                        <a:t>重点化、健全度 高</a:t>
                      </a:r>
                      <a:r>
                        <a:rPr lang="en-US" altLang="ja-JP"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7598" marR="37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27330">
                <a:tc>
                  <a:txBody>
                    <a:bodyPr/>
                    <a:lstStyle/>
                    <a:p>
                      <a:pPr algn="ctr">
                        <a:spcAft>
                          <a:spcPts val="0"/>
                        </a:spcAft>
                      </a:pPr>
                      <a:r>
                        <a:rPr lang="en-US" sz="700" kern="100" dirty="0">
                          <a:effectLst/>
                          <a:latin typeface="+mn-ea"/>
                          <a:ea typeface="+mn-ea"/>
                          <a:cs typeface="Times New Roman" panose="02020603050405020304" pitchFamily="18" charset="0"/>
                        </a:rPr>
                        <a:t>5-1</a:t>
                      </a:r>
                      <a:endParaRPr lang="ja-JP" sz="7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古川橋</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altLang="en-US"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延命化</a:t>
                      </a:r>
                      <a:r>
                        <a:rPr lang="zh-TW" altLang="en-US"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zh-TW"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r>
                        <a:rPr lang="zh-TW" altLang="en-US"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年延命化）</a:t>
                      </a: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a:spcAft>
                          <a:spcPts val="0"/>
                        </a:spcAft>
                      </a:pPr>
                      <a:r>
                        <a:rPr lang="ja-JP" altLang="en-US" sz="800" kern="100" dirty="0">
                          <a:effectLst/>
                          <a:latin typeface="+mn-ea"/>
                          <a:ea typeface="+mn-ea"/>
                          <a:cs typeface="Times New Roman" panose="02020603050405020304" pitchFamily="18" charset="0"/>
                        </a:rPr>
                        <a:t>－　　</a:t>
                      </a:r>
                      <a:r>
                        <a:rPr lang="en-US" altLang="ja-JP" sz="600" kern="100" dirty="0">
                          <a:effectLst/>
                          <a:latin typeface="+mn-ea"/>
                          <a:ea typeface="+mn-ea"/>
                          <a:cs typeface="Times New Roman" panose="02020603050405020304" pitchFamily="18" charset="0"/>
                        </a:rPr>
                        <a:t>(</a:t>
                      </a:r>
                      <a:r>
                        <a:rPr lang="ja-JP" altLang="en-US" sz="600" kern="100" dirty="0">
                          <a:effectLst/>
                          <a:latin typeface="+mn-ea"/>
                          <a:ea typeface="+mn-ea"/>
                          <a:cs typeface="Times New Roman" panose="02020603050405020304" pitchFamily="18" charset="0"/>
                        </a:rPr>
                        <a:t>標準</a:t>
                      </a:r>
                      <a:r>
                        <a:rPr lang="en-US" altLang="ja-JP"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7598" marR="37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8745">
                <a:tc>
                  <a:txBody>
                    <a:bodyPr/>
                    <a:lstStyle/>
                    <a:p>
                      <a:pPr algn="ctr">
                        <a:spcAft>
                          <a:spcPts val="0"/>
                        </a:spcAft>
                      </a:pPr>
                      <a:r>
                        <a:rPr lang="en-US" sz="700" kern="100" dirty="0">
                          <a:effectLst/>
                          <a:latin typeface="+mn-ea"/>
                          <a:ea typeface="+mn-ea"/>
                          <a:cs typeface="Times New Roman" panose="02020603050405020304" pitchFamily="18" charset="0"/>
                        </a:rPr>
                        <a:t>5-2</a:t>
                      </a:r>
                      <a:endParaRPr lang="ja-JP" sz="700" kern="100" dirty="0">
                        <a:effectLst/>
                        <a:latin typeface="+mn-ea"/>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古川橋</a:t>
                      </a:r>
                      <a:endParaRPr lang="en-US" altLang="ja-JP" sz="800" kern="100" dirty="0">
                        <a:effectLst/>
                        <a:latin typeface="+mn-ea"/>
                        <a:ea typeface="+mn-ea"/>
                        <a:cs typeface="Times New Roman" panose="02020603050405020304" pitchFamily="18" charset="0"/>
                      </a:endParaRPr>
                    </a:p>
                    <a:p>
                      <a:pPr algn="just">
                        <a:spcAft>
                          <a:spcPts val="0"/>
                        </a:spcAft>
                      </a:pPr>
                      <a:r>
                        <a:rPr lang="en-US" altLang="ja-JP" sz="700" kern="100" dirty="0">
                          <a:effectLst/>
                          <a:latin typeface="+mn-ea"/>
                          <a:ea typeface="+mn-ea"/>
                          <a:cs typeface="Times New Roman" panose="02020603050405020304" pitchFamily="18" charset="0"/>
                        </a:rPr>
                        <a:t>(</a:t>
                      </a:r>
                      <a:r>
                        <a:rPr lang="ja-JP" sz="700" kern="100" dirty="0">
                          <a:effectLst/>
                          <a:latin typeface="+mn-ea"/>
                          <a:ea typeface="+mn-ea"/>
                          <a:cs typeface="Times New Roman" panose="02020603050405020304" pitchFamily="18" charset="0"/>
                        </a:rPr>
                        <a:t>小規模橋梁モデルケース</a:t>
                      </a:r>
                      <a:r>
                        <a:rPr lang="en-US" altLang="ja-JP" sz="700" kern="100" dirty="0">
                          <a:effectLst/>
                          <a:latin typeface="+mn-ea"/>
                          <a:ea typeface="+mn-ea"/>
                          <a:cs typeface="Times New Roman" panose="02020603050405020304" pitchFamily="18" charset="0"/>
                        </a:rPr>
                        <a:t>)</a:t>
                      </a:r>
                      <a:endParaRPr lang="ja-JP" sz="700" kern="100" dirty="0">
                        <a:effectLst/>
                        <a:latin typeface="+mn-ea"/>
                        <a:ea typeface="+mn-ea"/>
                        <a:cs typeface="Times New Roman" panose="02020603050405020304" pitchFamily="18" charset="0"/>
                      </a:endParaRP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800" kern="100" dirty="0">
                          <a:effectLst/>
                          <a:latin typeface="+mn-ea"/>
                          <a:ea typeface="+mn-ea"/>
                          <a:cs typeface="Times New Roman" panose="02020603050405020304" pitchFamily="18" charset="0"/>
                        </a:rPr>
                        <a:t>現時点架替</a:t>
                      </a:r>
                      <a:endParaRPr lang="en-US" altLang="ja-JP" sz="800" kern="100" dirty="0">
                        <a:effectLst/>
                        <a:latin typeface="+mn-ea"/>
                        <a:ea typeface="+mn-ea"/>
                        <a:cs typeface="Times New Roman" panose="02020603050405020304" pitchFamily="18" charset="0"/>
                      </a:endParaRPr>
                    </a:p>
                    <a:p>
                      <a:pPr algn="just">
                        <a:spcAft>
                          <a:spcPts val="0"/>
                        </a:spcAft>
                      </a:pPr>
                      <a:r>
                        <a:rPr lang="en-US" altLang="ja-JP" sz="700" kern="100" dirty="0">
                          <a:effectLst/>
                          <a:latin typeface="+mn-ea"/>
                          <a:ea typeface="+mn-ea"/>
                          <a:cs typeface="Times New Roman" panose="02020603050405020304" pitchFamily="18" charset="0"/>
                        </a:rPr>
                        <a:t>(</a:t>
                      </a:r>
                      <a:r>
                        <a:rPr lang="ja-JP" sz="700" kern="100" dirty="0">
                          <a:effectLst/>
                          <a:latin typeface="+mn-ea"/>
                          <a:ea typeface="+mn-ea"/>
                          <a:cs typeface="Times New Roman" panose="02020603050405020304" pitchFamily="18" charset="0"/>
                        </a:rPr>
                        <a:t>上部工更新</a:t>
                      </a:r>
                      <a:r>
                        <a:rPr lang="en-US" sz="700" kern="100" dirty="0">
                          <a:effectLst/>
                          <a:latin typeface="+mn-ea"/>
                          <a:ea typeface="+mn-ea"/>
                          <a:cs typeface="Times New Roman" panose="02020603050405020304" pitchFamily="18" charset="0"/>
                        </a:rPr>
                        <a:t>+</a:t>
                      </a:r>
                      <a:r>
                        <a:rPr lang="ja-JP" sz="700" kern="100" dirty="0">
                          <a:effectLst/>
                          <a:latin typeface="+mn-ea"/>
                          <a:ea typeface="+mn-ea"/>
                          <a:cs typeface="Times New Roman" panose="02020603050405020304" pitchFamily="18" charset="0"/>
                        </a:rPr>
                        <a:t>下部工既設利用・</a:t>
                      </a:r>
                      <a:r>
                        <a:rPr lang="ja-JP" altLang="en-US" sz="700" kern="100" dirty="0">
                          <a:effectLst/>
                          <a:latin typeface="+mn-ea"/>
                          <a:ea typeface="+mn-ea"/>
                          <a:cs typeface="Times New Roman" panose="02020603050405020304" pitchFamily="18" charset="0"/>
                        </a:rPr>
                        <a:t>延命化</a:t>
                      </a:r>
                      <a:r>
                        <a:rPr lang="en-US" altLang="ja-JP" sz="700" kern="100" dirty="0">
                          <a:effectLst/>
                          <a:latin typeface="+mn-ea"/>
                          <a:ea typeface="+mn-ea"/>
                          <a:cs typeface="Times New Roman" panose="02020603050405020304" pitchFamily="18" charset="0"/>
                        </a:rPr>
                        <a:t>)</a:t>
                      </a:r>
                      <a:endParaRPr lang="ja-JP" sz="700" kern="100" dirty="0">
                        <a:effectLst/>
                        <a:latin typeface="+mn-ea"/>
                        <a:ea typeface="+mn-ea"/>
                        <a:cs typeface="Times New Roman" panose="02020603050405020304" pitchFamily="18" charset="0"/>
                      </a:endParaRPr>
                    </a:p>
                  </a:txBody>
                  <a:tcPr marL="37598" marR="3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just">
                        <a:spcAft>
                          <a:spcPts val="0"/>
                        </a:spcAft>
                      </a:pPr>
                      <a:endParaRPr lang="ja-JP" sz="7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69" name="正方形/長方形 168"/>
          <p:cNvSpPr/>
          <p:nvPr/>
        </p:nvSpPr>
        <p:spPr>
          <a:xfrm>
            <a:off x="7964856" y="6637163"/>
            <a:ext cx="4390752" cy="270733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067590" y="5098913"/>
            <a:ext cx="3003098" cy="261610"/>
          </a:xfrm>
          <a:prstGeom prst="rect">
            <a:avLst/>
          </a:prstGeom>
          <a:noFill/>
        </p:spPr>
        <p:txBody>
          <a:bodyPr wrap="square" rtlCol="0">
            <a:spAutoFit/>
          </a:bodyPr>
          <a:lstStyle/>
          <a:p>
            <a:r>
              <a:rPr kumimoji="1" lang="ja-JP" altLang="en-US" sz="1100" b="1" dirty="0"/>
              <a:t>２．更新判定における評価指標の検討</a:t>
            </a:r>
            <a:r>
              <a:rPr kumimoji="1" lang="en-US" altLang="ja-JP" sz="1100" b="1" dirty="0"/>
              <a:t>(</a:t>
            </a:r>
            <a:r>
              <a:rPr kumimoji="1" lang="ja-JP" altLang="en-US" sz="1100" b="1" dirty="0"/>
              <a:t>フロー２</a:t>
            </a:r>
            <a:r>
              <a:rPr kumimoji="1" lang="en-US" altLang="ja-JP" sz="1100" b="1" dirty="0"/>
              <a:t>)</a:t>
            </a:r>
          </a:p>
        </p:txBody>
      </p:sp>
      <p:sp>
        <p:nvSpPr>
          <p:cNvPr id="29" name="テキスト ボックス 28"/>
          <p:cNvSpPr txBox="1"/>
          <p:nvPr/>
        </p:nvSpPr>
        <p:spPr>
          <a:xfrm>
            <a:off x="3067589" y="7669044"/>
            <a:ext cx="2353081" cy="253916"/>
          </a:xfrm>
          <a:prstGeom prst="rect">
            <a:avLst/>
          </a:prstGeom>
          <a:noFill/>
        </p:spPr>
        <p:txBody>
          <a:bodyPr wrap="square" rtlCol="0">
            <a:spAutoFit/>
          </a:bodyPr>
          <a:lstStyle/>
          <a:p>
            <a:r>
              <a:rPr kumimoji="1" lang="ja-JP" altLang="en-US" sz="1050" b="1" dirty="0">
                <a:latin typeface="HGPｺﾞｼｯｸM" panose="020B0600000000000000" pitchFamily="50" charset="-128"/>
                <a:ea typeface="HGPｺﾞｼｯｸM" panose="020B0600000000000000" pitchFamily="50" charset="-128"/>
              </a:rPr>
              <a:t>３．実用化に向けて設定補正率の検討</a:t>
            </a:r>
            <a:endParaRPr lang="en-US" altLang="ja-JP" sz="1050" b="1" dirty="0">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3103795" y="5259856"/>
            <a:ext cx="4574376" cy="400110"/>
          </a:xfrm>
          <a:prstGeom prst="rect">
            <a:avLst/>
          </a:prstGeom>
        </p:spPr>
        <p:txBody>
          <a:bodyPr wrap="square">
            <a:spAutoFit/>
          </a:bodyPr>
          <a:lstStyle/>
          <a:p>
            <a:pPr marL="171450" indent="-171450">
              <a:buFont typeface="Arial" panose="020B0604020202020204" pitchFamily="34" charset="0"/>
              <a:buChar char="•"/>
            </a:pPr>
            <a:r>
              <a:rPr lang="ja-JP" altLang="en-US" sz="1000" dirty="0">
                <a:solidFill>
                  <a:srgbClr val="FF0000"/>
                </a:solidFill>
                <a:latin typeface="HGSｺﾞｼｯｸM" panose="020B0600000000000000" pitchFamily="50" charset="-128"/>
                <a:ea typeface="HGSｺﾞｼｯｸM" panose="020B0600000000000000" pitchFamily="50" charset="-128"/>
              </a:rPr>
              <a:t>事例収集を踏まえて、評価手法を考案</a:t>
            </a:r>
            <a:r>
              <a:rPr lang="en-US" altLang="ja-JP" sz="1000" dirty="0">
                <a:solidFill>
                  <a:srgbClr val="FF0000"/>
                </a:solidFill>
                <a:latin typeface="HGSｺﾞｼｯｸM" panose="020B0600000000000000" pitchFamily="50" charset="-128"/>
                <a:ea typeface="HGSｺﾞｼｯｸM" panose="020B0600000000000000" pitchFamily="50" charset="-128"/>
              </a:rPr>
              <a:t> </a:t>
            </a:r>
          </a:p>
          <a:p>
            <a:r>
              <a:rPr lang="en-US" altLang="ja-JP" sz="1000" dirty="0">
                <a:solidFill>
                  <a:srgbClr val="FF0000"/>
                </a:solidFill>
                <a:latin typeface="HGSｺﾞｼｯｸM" panose="020B0600000000000000" pitchFamily="50" charset="-128"/>
                <a:ea typeface="HGSｺﾞｼｯｸM" panose="020B0600000000000000" pitchFamily="50" charset="-128"/>
              </a:rPr>
              <a:t>     (</a:t>
            </a:r>
            <a:r>
              <a:rPr lang="ja-JP" altLang="en-US" sz="1000" dirty="0">
                <a:solidFill>
                  <a:srgbClr val="FF0000"/>
                </a:solidFill>
                <a:latin typeface="HGSｺﾞｼｯｸM" panose="020B0600000000000000" pitchFamily="50" charset="-128"/>
                <a:ea typeface="HGSｺﾞｼｯｸM" panose="020B0600000000000000" pitchFamily="50" charset="-128"/>
              </a:rPr>
              <a:t>下表に示す①～③の評価指標をそれぞれ点数化</a:t>
            </a:r>
            <a:r>
              <a:rPr lang="en-US" altLang="ja-JP" sz="1000" dirty="0">
                <a:solidFill>
                  <a:srgbClr val="FF0000"/>
                </a:solidFill>
                <a:latin typeface="HGSｺﾞｼｯｸM" panose="020B0600000000000000" pitchFamily="50" charset="-128"/>
                <a:ea typeface="HGSｺﾞｼｯｸM" panose="020B0600000000000000" pitchFamily="50" charset="-128"/>
              </a:rPr>
              <a:t>)</a:t>
            </a:r>
          </a:p>
        </p:txBody>
      </p:sp>
      <p:grpSp>
        <p:nvGrpSpPr>
          <p:cNvPr id="93" name="グループ化 92"/>
          <p:cNvGrpSpPr/>
          <p:nvPr/>
        </p:nvGrpSpPr>
        <p:grpSpPr>
          <a:xfrm>
            <a:off x="10147544" y="4134956"/>
            <a:ext cx="2178732" cy="1909820"/>
            <a:chOff x="9245988" y="4041869"/>
            <a:chExt cx="2479893" cy="1909820"/>
          </a:xfrm>
        </p:grpSpPr>
        <p:graphicFrame>
          <p:nvGraphicFramePr>
            <p:cNvPr id="37" name="グラフ 36"/>
            <p:cNvGraphicFramePr>
              <a:graphicFrameLocks/>
            </p:cNvGraphicFramePr>
            <p:nvPr>
              <p:extLst>
                <p:ext uri="{D42A27DB-BD31-4B8C-83A1-F6EECF244321}">
                  <p14:modId xmlns:p14="http://schemas.microsoft.com/office/powerpoint/2010/main" val="418367048"/>
                </p:ext>
              </p:extLst>
            </p:nvPr>
          </p:nvGraphicFramePr>
          <p:xfrm>
            <a:off x="9347665" y="4041869"/>
            <a:ext cx="2373897" cy="1688584"/>
          </p:xfrm>
          <a:graphic>
            <a:graphicData uri="http://schemas.openxmlformats.org/drawingml/2006/chart">
              <c:chart xmlns:c="http://schemas.openxmlformats.org/drawingml/2006/chart" xmlns:r="http://schemas.openxmlformats.org/officeDocument/2006/relationships" r:id="rId5"/>
            </a:graphicData>
          </a:graphic>
        </p:graphicFrame>
        <p:cxnSp>
          <p:nvCxnSpPr>
            <p:cNvPr id="38" name="直線コネクタ 37"/>
            <p:cNvCxnSpPr/>
            <p:nvPr/>
          </p:nvCxnSpPr>
          <p:spPr>
            <a:xfrm flipV="1">
              <a:off x="10675852" y="4386881"/>
              <a:ext cx="0" cy="115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10353754" y="4386881"/>
              <a:ext cx="0" cy="115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9486798" y="4132965"/>
              <a:ext cx="2239083" cy="230832"/>
            </a:xfrm>
            <a:prstGeom prst="rect">
              <a:avLst/>
            </a:prstGeom>
            <a:noFill/>
          </p:spPr>
          <p:txBody>
            <a:bodyPr wrap="square" rtlCol="0">
              <a:spAutoFit/>
            </a:bodyPr>
            <a:lstStyle/>
            <a:p>
              <a:pPr algn="ct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更新判定橋梁数の比較</a:t>
              </a:r>
            </a:p>
          </p:txBody>
        </p:sp>
        <p:sp>
          <p:nvSpPr>
            <p:cNvPr id="41" name="正方形/長方形 40"/>
            <p:cNvSpPr/>
            <p:nvPr/>
          </p:nvSpPr>
          <p:spPr>
            <a:xfrm rot="16200000">
              <a:off x="9057308" y="4620379"/>
              <a:ext cx="592803" cy="215444"/>
            </a:xfrm>
            <a:prstGeom prst="rect">
              <a:avLst/>
            </a:prstGeom>
            <a:noFill/>
          </p:spPr>
          <p:txBody>
            <a:bodyPr wrap="square" rtlCol="0">
              <a:spAutoFit/>
            </a:bodyPr>
            <a:lstStyle/>
            <a:p>
              <a:pPr algn="ct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橋数</a:t>
              </a:r>
            </a:p>
          </p:txBody>
        </p:sp>
        <p:sp>
          <p:nvSpPr>
            <p:cNvPr id="42" name="正方形/長方形 41"/>
            <p:cNvSpPr/>
            <p:nvPr/>
          </p:nvSpPr>
          <p:spPr>
            <a:xfrm>
              <a:off x="10128763" y="5736245"/>
              <a:ext cx="1185571" cy="215444"/>
            </a:xfrm>
            <a:prstGeom prst="rect">
              <a:avLst/>
            </a:prstGeom>
            <a:noFill/>
          </p:spPr>
          <p:txBody>
            <a:bodyPr wrap="square" rtlCol="0">
              <a:spAutoFit/>
            </a:bodyPr>
            <a:lstStyle/>
            <a:p>
              <a:pPr algn="ct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経過年数  </a:t>
              </a:r>
              <a:r>
                <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3" name="正方形/長方形 42"/>
            <p:cNvSpPr/>
            <p:nvPr/>
          </p:nvSpPr>
          <p:spPr>
            <a:xfrm>
              <a:off x="9636891" y="5696708"/>
              <a:ext cx="401572" cy="92333"/>
            </a:xfrm>
            <a:prstGeom prst="rect">
              <a:avLst/>
            </a:prstGeom>
            <a:noFill/>
          </p:spPr>
          <p:txBody>
            <a:bodyPr wrap="square" lIns="0" tIns="0" rIns="0" bIns="0" rtlCol="0">
              <a:spAutoFit/>
            </a:bodyPr>
            <a:lstStyle/>
            <a:p>
              <a:pPr algn="ct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(H28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4" name="正方形/長方形 43"/>
            <p:cNvSpPr/>
            <p:nvPr/>
          </p:nvSpPr>
          <p:spPr>
            <a:xfrm>
              <a:off x="9964256" y="5696707"/>
              <a:ext cx="407672" cy="92333"/>
            </a:xfrm>
            <a:prstGeom prst="rect">
              <a:avLst/>
            </a:prstGeom>
            <a:noFill/>
          </p:spPr>
          <p:txBody>
            <a:bodyPr wrap="square" lIns="0" tIns="0" rIns="0" bIns="0" rtlCol="0">
              <a:spAutoFit/>
            </a:bodyPr>
            <a:lstStyle/>
            <a:p>
              <a:pPr algn="ct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(H38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5" name="正方形/長方形 44"/>
            <p:cNvSpPr/>
            <p:nvPr/>
          </p:nvSpPr>
          <p:spPr>
            <a:xfrm>
              <a:off x="10283423" y="5689057"/>
              <a:ext cx="431168" cy="92333"/>
            </a:xfrm>
            <a:prstGeom prst="rect">
              <a:avLst/>
            </a:prstGeom>
            <a:noFill/>
          </p:spPr>
          <p:txBody>
            <a:bodyPr wrap="square" lIns="0" tIns="0" rIns="0" bIns="0" rtlCol="0">
              <a:spAutoFit/>
            </a:bodyPr>
            <a:lstStyle/>
            <a:p>
              <a:pPr algn="ct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(H48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6" name="正方形/長方形 45"/>
            <p:cNvSpPr/>
            <p:nvPr/>
          </p:nvSpPr>
          <p:spPr>
            <a:xfrm>
              <a:off x="10610788" y="5689057"/>
              <a:ext cx="420414" cy="92333"/>
            </a:xfrm>
            <a:prstGeom prst="rect">
              <a:avLst/>
            </a:prstGeom>
            <a:noFill/>
          </p:spPr>
          <p:txBody>
            <a:bodyPr wrap="square" lIns="0" tIns="0" rIns="0" bIns="0" rtlCol="0">
              <a:spAutoFit/>
            </a:bodyPr>
            <a:lstStyle/>
            <a:p>
              <a:pPr algn="ct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(H58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7" name="正方形/長方形 46"/>
            <p:cNvSpPr/>
            <p:nvPr/>
          </p:nvSpPr>
          <p:spPr>
            <a:xfrm>
              <a:off x="10945850" y="5689057"/>
              <a:ext cx="409092" cy="92333"/>
            </a:xfrm>
            <a:prstGeom prst="rect">
              <a:avLst/>
            </a:prstGeom>
            <a:noFill/>
          </p:spPr>
          <p:txBody>
            <a:bodyPr wrap="square" lIns="0" tIns="0" rIns="0" bIns="0" rtlCol="0">
              <a:spAutoFit/>
            </a:bodyPr>
            <a:lstStyle/>
            <a:p>
              <a:pPr algn="ct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(H68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8" name="正方形/長方形 47"/>
            <p:cNvSpPr/>
            <p:nvPr/>
          </p:nvSpPr>
          <p:spPr>
            <a:xfrm>
              <a:off x="10150762" y="4373399"/>
              <a:ext cx="355937" cy="1163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solidFill>
                </a:rPr>
                <a:t>H43</a:t>
              </a:r>
              <a:r>
                <a:rPr kumimoji="1" lang="ja-JP" altLang="en-US" sz="800" dirty="0">
                  <a:solidFill>
                    <a:schemeClr val="tx1"/>
                  </a:solidFill>
                </a:rPr>
                <a:t>年</a:t>
              </a:r>
            </a:p>
          </p:txBody>
        </p:sp>
        <p:sp>
          <p:nvSpPr>
            <p:cNvPr id="49" name="正方形/長方形 48"/>
            <p:cNvSpPr/>
            <p:nvPr/>
          </p:nvSpPr>
          <p:spPr>
            <a:xfrm>
              <a:off x="10543581" y="4373399"/>
              <a:ext cx="355937" cy="1163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solidFill>
                </a:rPr>
                <a:t>H53</a:t>
              </a:r>
              <a:r>
                <a:rPr kumimoji="1" lang="ja-JP" altLang="en-US" sz="800" dirty="0">
                  <a:solidFill>
                    <a:schemeClr val="tx1"/>
                  </a:solidFill>
                </a:rPr>
                <a:t>年</a:t>
              </a:r>
            </a:p>
          </p:txBody>
        </p:sp>
        <p:sp>
          <p:nvSpPr>
            <p:cNvPr id="50" name="正方形/長方形 49"/>
            <p:cNvSpPr/>
            <p:nvPr/>
          </p:nvSpPr>
          <p:spPr>
            <a:xfrm>
              <a:off x="11296111" y="5689057"/>
              <a:ext cx="401276" cy="92333"/>
            </a:xfrm>
            <a:prstGeom prst="rect">
              <a:avLst/>
            </a:prstGeom>
            <a:noFill/>
          </p:spPr>
          <p:txBody>
            <a:bodyPr wrap="square" lIns="0" tIns="0" rIns="0" bIns="0" rtlCol="0">
              <a:spAutoFit/>
            </a:bodyPr>
            <a:lstStyle/>
            <a:p>
              <a:pPr algn="ct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(H78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1" name="円/楕円 50"/>
            <p:cNvSpPr/>
            <p:nvPr/>
          </p:nvSpPr>
          <p:spPr>
            <a:xfrm>
              <a:off x="10409067" y="4511575"/>
              <a:ext cx="189309" cy="167200"/>
            </a:xfrm>
            <a:prstGeom prst="ellipse">
              <a:avLst/>
            </a:prstGeom>
            <a:no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p:cNvSpPr txBox="1"/>
          <p:nvPr/>
        </p:nvSpPr>
        <p:spPr>
          <a:xfrm>
            <a:off x="10207807" y="3445077"/>
            <a:ext cx="2261722" cy="215444"/>
          </a:xfrm>
          <a:prstGeom prst="rect">
            <a:avLst/>
          </a:prstGeom>
          <a:noFill/>
        </p:spPr>
        <p:txBody>
          <a:bodyPr wrap="square" lIns="0" tIns="0" rIns="0" rtlCol="0">
            <a:spAutoFit/>
          </a:bodyPr>
          <a:lstStyle/>
          <a:p>
            <a:r>
              <a:rPr lang="ja-JP" altLang="en-US" sz="1100" b="1" dirty="0">
                <a:latin typeface="+mn-ea"/>
                <a:cs typeface="Meiryo UI" panose="020B0604030504040204" pitchFamily="50" charset="-128"/>
              </a:rPr>
              <a:t>１．将来更新判定橋梁の考察</a:t>
            </a:r>
            <a:endParaRPr lang="en-US" altLang="ja-JP" sz="1100" b="1" dirty="0">
              <a:latin typeface="+mn-ea"/>
              <a:cs typeface="Meiryo UI" panose="020B0604030504040204" pitchFamily="50" charset="-128"/>
            </a:endParaRPr>
          </a:p>
        </p:txBody>
      </p:sp>
      <p:grpSp>
        <p:nvGrpSpPr>
          <p:cNvPr id="53" name="グループ化 52"/>
          <p:cNvGrpSpPr/>
          <p:nvPr/>
        </p:nvGrpSpPr>
        <p:grpSpPr>
          <a:xfrm>
            <a:off x="10973449" y="6007074"/>
            <a:ext cx="1471922" cy="385775"/>
            <a:chOff x="5588220" y="4828939"/>
            <a:chExt cx="1471922" cy="385775"/>
          </a:xfrm>
        </p:grpSpPr>
        <p:sp>
          <p:nvSpPr>
            <p:cNvPr id="54" name="正方形/長方形 53"/>
            <p:cNvSpPr/>
            <p:nvPr/>
          </p:nvSpPr>
          <p:spPr>
            <a:xfrm>
              <a:off x="5588220" y="4833617"/>
              <a:ext cx="1354205" cy="37660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55" name="直線コネクタ 54"/>
            <p:cNvCxnSpPr/>
            <p:nvPr/>
          </p:nvCxnSpPr>
          <p:spPr>
            <a:xfrm>
              <a:off x="5631691" y="4933866"/>
              <a:ext cx="28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5729360" y="4884181"/>
              <a:ext cx="84965" cy="84965"/>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57" name="直線コネクタ 56"/>
            <p:cNvCxnSpPr/>
            <p:nvPr/>
          </p:nvCxnSpPr>
          <p:spPr>
            <a:xfrm>
              <a:off x="5622475" y="5039287"/>
              <a:ext cx="288000"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5720144" y="4989602"/>
              <a:ext cx="84965" cy="84965"/>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9" name="正方形/長方形 58"/>
            <p:cNvSpPr/>
            <p:nvPr/>
          </p:nvSpPr>
          <p:spPr>
            <a:xfrm>
              <a:off x="5863576" y="4828939"/>
              <a:ext cx="1045918" cy="169277"/>
            </a:xfrm>
            <a:prstGeom prst="rect">
              <a:avLst/>
            </a:prstGeom>
            <a:noFill/>
          </p:spPr>
          <p:txBody>
            <a:bodyPr wrap="square" rtlCol="0">
              <a:spAutoFit/>
            </a:bodyPr>
            <a:lstStyle/>
            <a:p>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小項目</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sp>
          <p:nvSpPr>
            <p:cNvPr id="60" name="正方形/長方形 59"/>
            <p:cNvSpPr/>
            <p:nvPr/>
          </p:nvSpPr>
          <p:spPr>
            <a:xfrm>
              <a:off x="5863576" y="4937978"/>
              <a:ext cx="1093551" cy="169277"/>
            </a:xfrm>
            <a:prstGeom prst="rect">
              <a:avLst/>
            </a:prstGeom>
            <a:noFill/>
          </p:spPr>
          <p:txBody>
            <a:bodyPr wrap="square" rtlCol="0">
              <a:spAutoFit/>
            </a:bodyPr>
            <a:lstStyle/>
            <a:p>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小項目</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sp>
          <p:nvSpPr>
            <p:cNvPr id="61" name="正方形/長方形 60"/>
            <p:cNvSpPr/>
            <p:nvPr/>
          </p:nvSpPr>
          <p:spPr>
            <a:xfrm>
              <a:off x="5863577" y="5045437"/>
              <a:ext cx="1196565" cy="169277"/>
            </a:xfrm>
            <a:prstGeom prst="rect">
              <a:avLst/>
            </a:prstGeom>
            <a:noFill/>
          </p:spPr>
          <p:txBody>
            <a:bodyPr wrap="square" rtlCol="0">
              <a:spAutoFit/>
            </a:bodyPr>
            <a:lstStyle/>
            <a:p>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大項目</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en-US" altLang="ja-JP" sz="500" dirty="0">
                  <a:latin typeface="HGSｺﾞｼｯｸM" panose="020B0600000000000000" pitchFamily="50" charset="-128"/>
                  <a:ea typeface="HGSｺﾞｼｯｸM" panose="020B0600000000000000" pitchFamily="50" charset="-128"/>
                  <a:cs typeface="Meiryo UI" panose="020B0604030504040204" pitchFamily="50" charset="-128"/>
                </a:rPr>
                <a:t>(Max)</a:t>
              </a:r>
              <a:endParaRPr lang="ja-JP" altLang="en-US" sz="5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62" name="直線コネクタ 61"/>
            <p:cNvCxnSpPr/>
            <p:nvPr/>
          </p:nvCxnSpPr>
          <p:spPr>
            <a:xfrm>
              <a:off x="5622475" y="5131103"/>
              <a:ext cx="288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3" name="グループ化 62"/>
            <p:cNvGrpSpPr/>
            <p:nvPr/>
          </p:nvGrpSpPr>
          <p:grpSpPr>
            <a:xfrm>
              <a:off x="5706710" y="5077088"/>
              <a:ext cx="108000" cy="107999"/>
              <a:chOff x="9195065" y="5647477"/>
              <a:chExt cx="180644" cy="184299"/>
            </a:xfrm>
          </p:grpSpPr>
          <p:cxnSp>
            <p:nvCxnSpPr>
              <p:cNvPr id="64" name="直線コネクタ 63"/>
              <p:cNvCxnSpPr/>
              <p:nvPr/>
            </p:nvCxnSpPr>
            <p:spPr>
              <a:xfrm>
                <a:off x="9195065" y="5651776"/>
                <a:ext cx="1800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9195709" y="5647477"/>
                <a:ext cx="180000" cy="179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6" name="テキスト ボックス 65"/>
          <p:cNvSpPr txBox="1"/>
          <p:nvPr/>
        </p:nvSpPr>
        <p:spPr>
          <a:xfrm>
            <a:off x="8090892" y="6879279"/>
            <a:ext cx="4264716" cy="923330"/>
          </a:xfrm>
          <a:prstGeom prst="rect">
            <a:avLst/>
          </a:prstGeom>
          <a:noFill/>
        </p:spPr>
        <p:txBody>
          <a:bodyPr wrap="square" lIns="0" tIns="0" rIns="0" rtlCol="0">
            <a:spAutoFit/>
          </a:bodyPr>
          <a:lstStyle/>
          <a:p>
            <a:pPr marL="171450" indent="-171450">
              <a:buFont typeface="Arial" panose="020B0604020202020204" pitchFamily="34" charset="0"/>
              <a:buChar char="•"/>
            </a:pPr>
            <a:r>
              <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20</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年間で抽出される鋼橋</a:t>
            </a:r>
            <a:r>
              <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(51</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を分析し、主な損傷種類・要因の整理</a:t>
            </a:r>
            <a:endPar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結果「</a:t>
            </a:r>
            <a:r>
              <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床版の疲労によるひび割れ、剥離・鉄筋露出」</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　　　 　「鋼桁の疲労による亀裂」</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早期劣化要因の考察</a:t>
            </a:r>
            <a:endPar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床版 ①大型車交通量②適用道示③床版支間</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　　 鋼桁　  ①大型車交通量②適用道示③斜角</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7" name="テキスト ボックス 66"/>
          <p:cNvSpPr txBox="1"/>
          <p:nvPr/>
        </p:nvSpPr>
        <p:spPr>
          <a:xfrm>
            <a:off x="7951800" y="6644496"/>
            <a:ext cx="3182545" cy="261610"/>
          </a:xfrm>
          <a:prstGeom prst="rect">
            <a:avLst/>
          </a:prstGeom>
          <a:noFill/>
        </p:spPr>
        <p:txBody>
          <a:bodyPr wrap="square" rtlCol="0">
            <a:spAutoFit/>
          </a:bodyPr>
          <a:lstStyle/>
          <a:p>
            <a:r>
              <a:rPr lang="ja-JP" altLang="en-US" sz="1100" b="1" dirty="0"/>
              <a:t>２．疲労損傷状況</a:t>
            </a:r>
            <a:r>
              <a:rPr lang="en-US" altLang="ja-JP" sz="1100" b="1" dirty="0"/>
              <a:t>(</a:t>
            </a:r>
            <a:r>
              <a:rPr lang="ja-JP" altLang="en-US" sz="1100" b="1" dirty="0"/>
              <a:t>点検結果</a:t>
            </a:r>
            <a:r>
              <a:rPr lang="en-US" altLang="ja-JP" sz="1100" b="1" dirty="0"/>
              <a:t>)</a:t>
            </a:r>
            <a:r>
              <a:rPr lang="ja-JP" altLang="en-US" sz="1100" b="1" dirty="0"/>
              <a:t>の考察</a:t>
            </a:r>
            <a:endParaRPr kumimoji="1" lang="en-US" altLang="ja-JP" sz="1100" b="1" dirty="0"/>
          </a:p>
        </p:txBody>
      </p:sp>
      <p:graphicFrame>
        <p:nvGraphicFramePr>
          <p:cNvPr id="68" name="表 67"/>
          <p:cNvGraphicFramePr>
            <a:graphicFrameLocks noGrp="1"/>
          </p:cNvGraphicFramePr>
          <p:nvPr>
            <p:extLst>
              <p:ext uri="{D42A27DB-BD31-4B8C-83A1-F6EECF244321}">
                <p14:modId xmlns:p14="http://schemas.microsoft.com/office/powerpoint/2010/main" val="4261114625"/>
              </p:ext>
            </p:extLst>
          </p:nvPr>
        </p:nvGraphicFramePr>
        <p:xfrm>
          <a:off x="8712469" y="8351592"/>
          <a:ext cx="3100588" cy="408219"/>
        </p:xfrm>
        <a:graphic>
          <a:graphicData uri="http://schemas.openxmlformats.org/drawingml/2006/table">
            <a:tbl>
              <a:tblPr firstRow="1" bandRow="1">
                <a:tableStyleId>{5C22544A-7EE6-4342-B048-85BDC9FD1C3A}</a:tableStyleId>
              </a:tblPr>
              <a:tblGrid>
                <a:gridCol w="544221">
                  <a:extLst>
                    <a:ext uri="{9D8B030D-6E8A-4147-A177-3AD203B41FA5}">
                      <a16:colId xmlns:a16="http://schemas.microsoft.com/office/drawing/2014/main" xmlns="" val="20000"/>
                    </a:ext>
                  </a:extLst>
                </a:gridCol>
                <a:gridCol w="767803">
                  <a:extLst>
                    <a:ext uri="{9D8B030D-6E8A-4147-A177-3AD203B41FA5}">
                      <a16:colId xmlns:a16="http://schemas.microsoft.com/office/drawing/2014/main" xmlns="" val="20001"/>
                    </a:ext>
                  </a:extLst>
                </a:gridCol>
                <a:gridCol w="596188">
                  <a:extLst>
                    <a:ext uri="{9D8B030D-6E8A-4147-A177-3AD203B41FA5}">
                      <a16:colId xmlns:a16="http://schemas.microsoft.com/office/drawing/2014/main" xmlns="" val="20002"/>
                    </a:ext>
                  </a:extLst>
                </a:gridCol>
                <a:gridCol w="596188">
                  <a:extLst>
                    <a:ext uri="{9D8B030D-6E8A-4147-A177-3AD203B41FA5}">
                      <a16:colId xmlns:a16="http://schemas.microsoft.com/office/drawing/2014/main" xmlns="" val="20003"/>
                    </a:ext>
                  </a:extLst>
                </a:gridCol>
                <a:gridCol w="596188">
                  <a:extLst>
                    <a:ext uri="{9D8B030D-6E8A-4147-A177-3AD203B41FA5}">
                      <a16:colId xmlns:a16="http://schemas.microsoft.com/office/drawing/2014/main" xmlns="" val="20004"/>
                    </a:ext>
                  </a:extLst>
                </a:gridCol>
              </a:tblGrid>
              <a:tr h="136073">
                <a:tc>
                  <a:txBody>
                    <a:bodyPr/>
                    <a:lstStyle/>
                    <a:p>
                      <a:pPr algn="ctr"/>
                      <a:r>
                        <a:rPr kumimoji="1" lang="ja-JP" altLang="en-US" sz="800" b="0" kern="1200" dirty="0">
                          <a:solidFill>
                            <a:schemeClr val="tx1"/>
                          </a:solidFill>
                          <a:latin typeface="+mn-ea"/>
                          <a:ea typeface="+mn-ea"/>
                          <a:cs typeface="Meiryo UI" panose="020B0604030504040204" pitchFamily="50" charset="-128"/>
                        </a:rPr>
                        <a:t>着目部材</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kern="1200" dirty="0">
                          <a:solidFill>
                            <a:schemeClr val="tx1"/>
                          </a:solidFill>
                          <a:latin typeface="+mn-ea"/>
                          <a:ea typeface="+mn-ea"/>
                          <a:cs typeface="Meiryo UI" panose="020B0604030504040204" pitchFamily="50" charset="-128"/>
                        </a:rPr>
                        <a:t>大型車交通量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kern="1200" dirty="0">
                          <a:solidFill>
                            <a:schemeClr val="tx1"/>
                          </a:solidFill>
                          <a:latin typeface="+mn-ea"/>
                          <a:ea typeface="+mn-ea"/>
                          <a:cs typeface="Meiryo UI" panose="020B0604030504040204" pitchFamily="50" charset="-128"/>
                        </a:rPr>
                        <a:t>道示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kern="1200" dirty="0">
                          <a:solidFill>
                            <a:schemeClr val="tx1"/>
                          </a:solidFill>
                          <a:latin typeface="+mn-ea"/>
                          <a:ea typeface="+mn-ea"/>
                          <a:cs typeface="Meiryo UI" panose="020B0604030504040204" pitchFamily="50" charset="-128"/>
                        </a:rPr>
                        <a:t>斜角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kern="1200" dirty="0">
                          <a:solidFill>
                            <a:schemeClr val="tx1"/>
                          </a:solidFill>
                          <a:latin typeface="+mn-ea"/>
                          <a:ea typeface="+mn-ea"/>
                          <a:cs typeface="Meiryo UI" panose="020B0604030504040204" pitchFamily="50" charset="-128"/>
                        </a:rPr>
                        <a:t>床版支間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360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mn-ea"/>
                          <a:ea typeface="+mn-ea"/>
                          <a:cs typeface="Meiryo UI" panose="020B0604030504040204" pitchFamily="50" charset="-128"/>
                        </a:rPr>
                        <a:t>床版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800" b="0" kern="1200" dirty="0">
                          <a:solidFill>
                            <a:schemeClr val="tx1"/>
                          </a:solidFill>
                          <a:latin typeface="+mn-ea"/>
                          <a:ea typeface="+mn-ea"/>
                          <a:cs typeface="Meiryo UI" panose="020B0604030504040204" pitchFamily="50" charset="-128"/>
                        </a:rPr>
                        <a:t>1</a:t>
                      </a:r>
                      <a:r>
                        <a:rPr kumimoji="1" lang="ja-JP" altLang="en-US" sz="800" b="0" kern="1200" dirty="0">
                          <a:solidFill>
                            <a:schemeClr val="tx1"/>
                          </a:solidFill>
                          <a:latin typeface="+mn-ea"/>
                          <a:ea typeface="+mn-ea"/>
                          <a:cs typeface="Meiryo UI" panose="020B0604030504040204" pitchFamily="50" charset="-128"/>
                        </a:rPr>
                        <a:t>方向</a:t>
                      </a:r>
                      <a:endParaRPr kumimoji="1" lang="en-US" altLang="ja-JP" sz="800" b="0" kern="1200" dirty="0">
                        <a:solidFill>
                          <a:schemeClr val="tx1"/>
                        </a:solidFill>
                        <a:latin typeface="+mn-ea"/>
                        <a:ea typeface="+mn-ea"/>
                        <a:cs typeface="Meiryo UI" panose="020B0604030504040204" pitchFamily="50" charset="-128"/>
                      </a:endParaRPr>
                    </a:p>
                    <a:p>
                      <a:pPr algn="ctr"/>
                      <a:r>
                        <a:rPr kumimoji="1" lang="en-US" altLang="ja-JP" sz="800" b="0" kern="1200" dirty="0">
                          <a:solidFill>
                            <a:schemeClr val="tx1"/>
                          </a:solidFill>
                          <a:latin typeface="+mn-ea"/>
                          <a:ea typeface="+mn-ea"/>
                          <a:cs typeface="Meiryo UI" panose="020B0604030504040204" pitchFamily="50" charset="-128"/>
                        </a:rPr>
                        <a:t>2000</a:t>
                      </a:r>
                      <a:r>
                        <a:rPr kumimoji="1" lang="ja-JP" altLang="en-US" sz="800" b="0" kern="1200" dirty="0">
                          <a:solidFill>
                            <a:schemeClr val="tx1"/>
                          </a:solidFill>
                          <a:latin typeface="+mn-ea"/>
                          <a:ea typeface="+mn-ea"/>
                          <a:cs typeface="Meiryo UI" panose="020B0604030504040204" pitchFamily="50" charset="-128"/>
                        </a:rPr>
                        <a:t>台</a:t>
                      </a:r>
                      <a:r>
                        <a:rPr kumimoji="1" lang="en-US" altLang="ja-JP" sz="800" b="0" kern="1200" dirty="0">
                          <a:solidFill>
                            <a:schemeClr val="tx1"/>
                          </a:solidFill>
                          <a:latin typeface="+mn-ea"/>
                          <a:ea typeface="+mn-ea"/>
                          <a:cs typeface="Meiryo UI" panose="020B0604030504040204" pitchFamily="50" charset="-128"/>
                        </a:rPr>
                        <a:t>/</a:t>
                      </a:r>
                      <a:r>
                        <a:rPr kumimoji="1" lang="ja-JP" altLang="en-US" sz="800" b="0" kern="1200" dirty="0">
                          <a:solidFill>
                            <a:schemeClr val="tx1"/>
                          </a:solidFill>
                          <a:latin typeface="+mn-ea"/>
                          <a:ea typeface="+mn-ea"/>
                          <a:cs typeface="Meiryo UI" panose="020B0604030504040204" pitchFamily="50" charset="-128"/>
                        </a:rPr>
                        <a:t>日以上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800" b="0" kern="1200" dirty="0">
                          <a:solidFill>
                            <a:schemeClr val="tx1"/>
                          </a:solidFill>
                          <a:latin typeface="+mn-ea"/>
                          <a:ea typeface="+mn-ea"/>
                          <a:cs typeface="Meiryo UI" panose="020B0604030504040204" pitchFamily="50" charset="-128"/>
                        </a:rPr>
                        <a:t>S39</a:t>
                      </a:r>
                      <a:endParaRPr kumimoji="1" lang="ja-JP" altLang="en-US" sz="800" b="0" kern="12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b="0" kern="12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635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mn-ea"/>
                          <a:ea typeface="+mn-ea"/>
                          <a:cs typeface="Meiryo UI" panose="020B0604030504040204" pitchFamily="50" charset="-128"/>
                        </a:rPr>
                        <a:t>3m</a:t>
                      </a:r>
                      <a:r>
                        <a:rPr kumimoji="1" lang="ja-JP" altLang="en-US" sz="800" b="0" kern="1200" dirty="0">
                          <a:solidFill>
                            <a:schemeClr val="tx1"/>
                          </a:solidFill>
                          <a:latin typeface="+mn-ea"/>
                          <a:ea typeface="+mn-ea"/>
                          <a:cs typeface="Meiryo UI" panose="020B0604030504040204" pitchFamily="50" charset="-128"/>
                        </a:rPr>
                        <a:t>以上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xmlns="" val="10001"/>
                  </a:ext>
                </a:extLst>
              </a:tr>
              <a:tr h="136073">
                <a:tc>
                  <a:txBody>
                    <a:bodyPr/>
                    <a:lstStyle/>
                    <a:p>
                      <a:pPr algn="ctr"/>
                      <a:r>
                        <a:rPr kumimoji="1" lang="ja-JP" altLang="en-US" sz="800" b="0" kern="1200" dirty="0">
                          <a:solidFill>
                            <a:schemeClr val="tx1"/>
                          </a:solidFill>
                          <a:latin typeface="+mn-ea"/>
                          <a:ea typeface="+mn-ea"/>
                          <a:cs typeface="Meiryo UI" panose="020B0604030504040204" pitchFamily="50" charset="-128"/>
                        </a:rPr>
                        <a:t>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800" b="0" kern="1200" dirty="0">
                          <a:solidFill>
                            <a:schemeClr val="tx1"/>
                          </a:solidFill>
                          <a:latin typeface="+mn-ea"/>
                          <a:ea typeface="+mn-ea"/>
                          <a:cs typeface="Meiryo UI" panose="020B0604030504040204" pitchFamily="50" charset="-128"/>
                        </a:rPr>
                        <a:t>60</a:t>
                      </a:r>
                      <a:r>
                        <a:rPr kumimoji="1" lang="ja-JP" altLang="en-US" sz="800" b="0" kern="1200" dirty="0">
                          <a:solidFill>
                            <a:schemeClr val="tx1"/>
                          </a:solidFill>
                          <a:latin typeface="+mn-ea"/>
                          <a:ea typeface="+mn-ea"/>
                          <a:cs typeface="Meiryo UI" panose="020B0604030504040204" pitchFamily="50" charset="-128"/>
                        </a:rPr>
                        <a:t>度未満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endParaRPr lang="en-US" altLang="ja-JP" sz="8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xmlns="" val="10002"/>
                  </a:ext>
                </a:extLst>
              </a:tr>
            </a:tbl>
          </a:graphicData>
        </a:graphic>
      </p:graphicFrame>
      <p:sp>
        <p:nvSpPr>
          <p:cNvPr id="69" name="テキスト ボックス 68"/>
          <p:cNvSpPr txBox="1"/>
          <p:nvPr/>
        </p:nvSpPr>
        <p:spPr>
          <a:xfrm>
            <a:off x="7951801" y="7771927"/>
            <a:ext cx="2641902" cy="261610"/>
          </a:xfrm>
          <a:prstGeom prst="rect">
            <a:avLst/>
          </a:prstGeom>
          <a:noFill/>
        </p:spPr>
        <p:txBody>
          <a:bodyPr wrap="square" rtlCol="0">
            <a:spAutoFit/>
          </a:bodyPr>
          <a:lstStyle/>
          <a:p>
            <a:r>
              <a:rPr lang="ja-JP" altLang="en-US" sz="1100" b="1" dirty="0"/>
              <a:t>３．対策優先度の検討</a:t>
            </a:r>
            <a:endParaRPr kumimoji="1" lang="en-US" altLang="ja-JP" sz="1100" b="1" dirty="0"/>
          </a:p>
        </p:txBody>
      </p:sp>
      <p:sp>
        <p:nvSpPr>
          <p:cNvPr id="70" name="テキスト ボックス 69"/>
          <p:cNvSpPr txBox="1"/>
          <p:nvPr/>
        </p:nvSpPr>
        <p:spPr>
          <a:xfrm>
            <a:off x="8103707" y="7983447"/>
            <a:ext cx="4251902" cy="353943"/>
          </a:xfrm>
          <a:prstGeom prst="rect">
            <a:avLst/>
          </a:prstGeom>
          <a:noFill/>
        </p:spPr>
        <p:txBody>
          <a:bodyPr wrap="square" lIns="0" tIns="0" rIns="0" rtlCol="0">
            <a:spAutoFit/>
          </a:bodyPr>
          <a:lstStyle/>
          <a:p>
            <a:pPr marL="171450" indent="-171450">
              <a:buFont typeface="Arial" panose="020B0604020202020204" pitchFamily="34" charset="0"/>
              <a:buChar char="•"/>
            </a:pP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将来の更新判定橋梁</a:t>
            </a:r>
            <a:r>
              <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(54</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err="1">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の優</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先順位を早期劣化パラメータ－を</a:t>
            </a:r>
            <a:endPar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有する順に設定</a:t>
            </a:r>
            <a:endPar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1" name="テキスト ボックス 70"/>
          <p:cNvSpPr txBox="1"/>
          <p:nvPr/>
        </p:nvSpPr>
        <p:spPr>
          <a:xfrm>
            <a:off x="10274905" y="6014082"/>
            <a:ext cx="672184" cy="323165"/>
          </a:xfrm>
          <a:prstGeom prst="rect">
            <a:avLst/>
          </a:prstGeom>
          <a:solidFill>
            <a:schemeClr val="bg1">
              <a:lumMod val="85000"/>
            </a:schemeClr>
          </a:solidFill>
        </p:spPr>
        <p:txBody>
          <a:bodyPr wrap="square" lIns="0" tIns="0" rIns="0" rtlCol="0">
            <a:spAutoFit/>
          </a:bodyPr>
          <a:lstStyle/>
          <a:p>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54</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橋の内訳</a:t>
            </a:r>
            <a:endPar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ゲルバー橋：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endPar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鋼橋　　　：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51</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endPar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2" name="タイトル 1"/>
          <p:cNvSpPr txBox="1">
            <a:spLocks/>
          </p:cNvSpPr>
          <p:nvPr/>
        </p:nvSpPr>
        <p:spPr>
          <a:xfrm>
            <a:off x="584643" y="165786"/>
            <a:ext cx="9409273" cy="310210"/>
          </a:xfrm>
          <a:prstGeom prst="rect">
            <a:avLst/>
          </a:prstGeom>
        </p:spPr>
        <p:txBody>
          <a:bodyPr vert="horz" lIns="0" tIns="0" rIns="0" bIns="0"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600" b="1" dirty="0">
                <a:solidFill>
                  <a:schemeClr val="tx1"/>
                </a:solidFill>
                <a:latin typeface="HGSｺﾞｼｯｸM" panose="020B0600000000000000" pitchFamily="50" charset="-128"/>
                <a:ea typeface="HGSｺﾞｼｯｸM" panose="020B0600000000000000" pitchFamily="50" charset="-128"/>
              </a:rPr>
              <a:t>平成</a:t>
            </a:r>
            <a:r>
              <a:rPr lang="en-US" altLang="ja-JP" sz="1600" b="1" dirty="0">
                <a:solidFill>
                  <a:schemeClr val="tx1"/>
                </a:solidFill>
                <a:latin typeface="HGSｺﾞｼｯｸM" panose="020B0600000000000000" pitchFamily="50" charset="-128"/>
                <a:ea typeface="HGSｺﾞｼｯｸM" panose="020B0600000000000000" pitchFamily="50" charset="-128"/>
              </a:rPr>
              <a:t>27-28</a:t>
            </a:r>
            <a:r>
              <a:rPr lang="ja-JP" altLang="en-US" sz="1600" b="1" dirty="0">
                <a:solidFill>
                  <a:schemeClr val="tx1"/>
                </a:solidFill>
                <a:latin typeface="HGSｺﾞｼｯｸM" panose="020B0600000000000000" pitchFamily="50" charset="-128"/>
                <a:ea typeface="HGSｺﾞｼｯｸM" panose="020B0600000000000000" pitchFamily="50" charset="-128"/>
              </a:rPr>
              <a:t>年度の検討概要 </a:t>
            </a:r>
            <a:r>
              <a:rPr lang="en-US" altLang="ja-JP" sz="1600" b="1" dirty="0">
                <a:solidFill>
                  <a:schemeClr val="tx1"/>
                </a:solidFill>
                <a:latin typeface="HGSｺﾞｼｯｸM" panose="020B0600000000000000" pitchFamily="50" charset="-128"/>
                <a:ea typeface="HGSｺﾞｼｯｸM" panose="020B0600000000000000" pitchFamily="50" charset="-128"/>
              </a:rPr>
              <a:t>【</a:t>
            </a:r>
            <a:r>
              <a:rPr lang="ja-JP" altLang="en-US" sz="1600" b="1" dirty="0">
                <a:solidFill>
                  <a:schemeClr val="tx1"/>
                </a:solidFill>
                <a:latin typeface="HGSｺﾞｼｯｸM" panose="020B0600000000000000" pitchFamily="50" charset="-128"/>
                <a:ea typeface="HGSｺﾞｼｯｸM" panose="020B0600000000000000" pitchFamily="50" charset="-128"/>
              </a:rPr>
              <a:t>橋梁更新判定フローによる更新すべき施設の抽出について</a:t>
            </a:r>
            <a:r>
              <a:rPr lang="en-US" altLang="ja-JP" sz="1600" b="1" dirty="0">
                <a:solidFill>
                  <a:schemeClr val="tx1"/>
                </a:solidFill>
                <a:latin typeface="HGSｺﾞｼｯｸM" panose="020B0600000000000000" pitchFamily="50" charset="-128"/>
                <a:ea typeface="HGSｺﾞｼｯｸM" panose="020B0600000000000000" pitchFamily="50" charset="-128"/>
              </a:rPr>
              <a:t>】</a:t>
            </a:r>
            <a:endParaRPr lang="ja-JP" altLang="en-US" sz="1400" b="1" dirty="0">
              <a:solidFill>
                <a:schemeClr val="tx1"/>
              </a:solidFill>
              <a:latin typeface="HGSｺﾞｼｯｸM" panose="020B0600000000000000" pitchFamily="50" charset="-128"/>
              <a:ea typeface="HGSｺﾞｼｯｸM" panose="020B0600000000000000" pitchFamily="50" charset="-128"/>
            </a:endParaRPr>
          </a:p>
        </p:txBody>
      </p:sp>
      <p:sp>
        <p:nvSpPr>
          <p:cNvPr id="85" name="テキスト ボックス 84"/>
          <p:cNvSpPr txBox="1"/>
          <p:nvPr/>
        </p:nvSpPr>
        <p:spPr>
          <a:xfrm>
            <a:off x="3031774" y="3324867"/>
            <a:ext cx="2686358" cy="261610"/>
          </a:xfrm>
          <a:prstGeom prst="rect">
            <a:avLst/>
          </a:prstGeom>
          <a:noFill/>
        </p:spPr>
        <p:txBody>
          <a:bodyPr wrap="square" rtlCol="0">
            <a:spAutoFit/>
          </a:bodyPr>
          <a:lstStyle/>
          <a:p>
            <a:r>
              <a:rPr lang="ja-JP" altLang="en-US" sz="1100" b="1" dirty="0"/>
              <a:t>１．更新判定フローの照査</a:t>
            </a:r>
            <a:r>
              <a:rPr lang="en-US" altLang="ja-JP" sz="1100" b="1" dirty="0"/>
              <a:t>(</a:t>
            </a:r>
            <a:r>
              <a:rPr lang="ja-JP" altLang="en-US" sz="1100" b="1" dirty="0"/>
              <a:t>フロー１</a:t>
            </a:r>
            <a:r>
              <a:rPr lang="en-US" altLang="ja-JP" sz="1100" b="1" dirty="0"/>
              <a:t>)</a:t>
            </a:r>
          </a:p>
        </p:txBody>
      </p:sp>
      <p:sp>
        <p:nvSpPr>
          <p:cNvPr id="86" name="正方形/長方形 85"/>
          <p:cNvSpPr/>
          <p:nvPr/>
        </p:nvSpPr>
        <p:spPr>
          <a:xfrm>
            <a:off x="3101581" y="3491304"/>
            <a:ext cx="4660961" cy="707886"/>
          </a:xfrm>
          <a:prstGeom prst="rect">
            <a:avLst/>
          </a:prstGeom>
        </p:spPr>
        <p:txBody>
          <a:bodyPr wrap="square">
            <a:spAutoFit/>
          </a:bodyPr>
          <a:lstStyle/>
          <a:p>
            <a:pPr marL="171450" indent="-171450">
              <a:buFont typeface="Arial" panose="020B0604020202020204" pitchFamily="34" charset="0"/>
              <a:buChar char="•"/>
            </a:pPr>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マトリクス評価指標の見直し</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 高齢橋の経過年次を</a:t>
            </a:r>
            <a:r>
              <a:rPr lang="en-US" altLang="ja-JP" sz="800" u="sng"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800" u="sng"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800" u="sng" dirty="0">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800" u="sng"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に見直した</a:t>
            </a:r>
            <a:endPar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閾値の見直し</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「総合評価点</a:t>
            </a:r>
            <a:r>
              <a:rPr lang="en-US" altLang="ja-JP" sz="800" b="1"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点以上」かつ「橋齢以外の</a:t>
            </a:r>
            <a:r>
              <a:rPr lang="ja-JP" altLang="en-US" sz="800" b="1" dirty="0">
                <a:latin typeface="HGSｺﾞｼｯｸM" panose="020B0600000000000000" pitchFamily="50" charset="-128"/>
                <a:ea typeface="HGSｺﾞｼｯｸM" panose="020B0600000000000000" pitchFamily="50" charset="-128"/>
                <a:cs typeface="Meiryo UI" panose="020B0604030504040204" pitchFamily="50" charset="-128"/>
              </a:rPr>
              <a:t>大</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項目で</a:t>
            </a:r>
            <a:r>
              <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点以上」に設定</a:t>
            </a:r>
            <a:endPar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見直した評価で</a:t>
            </a:r>
            <a:r>
              <a:rPr lang="en-US" altLang="ja-JP"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a:t>
            </a:r>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抽出し、損傷のグループ分けを行った。</a:t>
            </a:r>
            <a:endParaRPr lang="en-US" altLang="ja-JP"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各グループより</a:t>
            </a:r>
            <a:r>
              <a:rPr lang="en-US" altLang="ja-JP"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橋選定</a:t>
            </a:r>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、小規模・高齢橋より</a:t>
            </a:r>
            <a:r>
              <a:rPr lang="en-US" altLang="ja-JP"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橋選定</a:t>
            </a:r>
            <a:endParaRPr lang="en-US" altLang="ja-JP" sz="1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7" name="テキスト ボックス 86"/>
          <p:cNvSpPr txBox="1"/>
          <p:nvPr/>
        </p:nvSpPr>
        <p:spPr>
          <a:xfrm>
            <a:off x="8190758" y="3676109"/>
            <a:ext cx="585664" cy="153888"/>
          </a:xfrm>
          <a:prstGeom prst="rect">
            <a:avLst/>
          </a:prstGeom>
          <a:solidFill>
            <a:schemeClr val="bg1"/>
          </a:solidFill>
          <a:ln>
            <a:solidFill>
              <a:schemeClr val="tx1"/>
            </a:solidFill>
          </a:ln>
        </p:spPr>
        <p:txBody>
          <a:bodyPr wrap="none" lIns="36000" tIns="0" rIns="36000" bIns="0" rtlCol="0">
            <a:spAutoFit/>
          </a:bodyPr>
          <a:lstStyle/>
          <a:p>
            <a:r>
              <a:rPr lang="ja-JP" altLang="en-US" sz="1000" dirty="0">
                <a:latin typeface="HGSｺﾞｼｯｸM" panose="020B0600000000000000" pitchFamily="50" charset="-128"/>
                <a:ea typeface="HGSｺﾞｼｯｸM" panose="020B0600000000000000" pitchFamily="50" charset="-128"/>
              </a:rPr>
              <a:t>フロー１</a:t>
            </a:r>
          </a:p>
        </p:txBody>
      </p:sp>
      <p:sp>
        <p:nvSpPr>
          <p:cNvPr id="109" name="テキスト ボックス 108"/>
          <p:cNvSpPr txBox="1"/>
          <p:nvPr/>
        </p:nvSpPr>
        <p:spPr>
          <a:xfrm>
            <a:off x="3041918" y="743842"/>
            <a:ext cx="2866757" cy="215444"/>
          </a:xfrm>
          <a:prstGeom prst="rect">
            <a:avLst/>
          </a:prstGeom>
          <a:noFill/>
        </p:spPr>
        <p:txBody>
          <a:bodyPr wrap="square" lIns="0" tIns="0" rIns="0" rtlCol="0">
            <a:spAutoFit/>
          </a:bodyPr>
          <a:lstStyle/>
          <a:p>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１．更新判定フローの見直し</a:t>
            </a:r>
            <a:r>
              <a:rPr lang="en-US" altLang="ja-JP" sz="11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フロー１</a:t>
            </a:r>
            <a:r>
              <a:rPr lang="en-US" altLang="ja-JP" sz="1100" b="1"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grpSp>
        <p:nvGrpSpPr>
          <p:cNvPr id="141" name="グループ化 140"/>
          <p:cNvGrpSpPr/>
          <p:nvPr/>
        </p:nvGrpSpPr>
        <p:grpSpPr>
          <a:xfrm>
            <a:off x="6897694" y="2499458"/>
            <a:ext cx="5068991" cy="535425"/>
            <a:chOff x="6826250" y="2380880"/>
            <a:chExt cx="5068991" cy="535425"/>
          </a:xfrm>
        </p:grpSpPr>
        <p:sp>
          <p:nvSpPr>
            <p:cNvPr id="94" name="正方形/長方形 93"/>
            <p:cNvSpPr/>
            <p:nvPr/>
          </p:nvSpPr>
          <p:spPr>
            <a:xfrm>
              <a:off x="6826250" y="2380880"/>
              <a:ext cx="5068991" cy="535425"/>
            </a:xfrm>
            <a:prstGeom prst="rect">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 name="テキスト ボックス 109"/>
            <p:cNvSpPr txBox="1"/>
            <p:nvPr/>
          </p:nvSpPr>
          <p:spPr>
            <a:xfrm>
              <a:off x="6880923" y="2400427"/>
              <a:ext cx="5014318" cy="507831"/>
            </a:xfrm>
            <a:prstGeom prst="rect">
              <a:avLst/>
            </a:prstGeom>
            <a:noFill/>
          </p:spPr>
          <p:txBody>
            <a:bodyPr wrap="square" lIns="0" tIns="0" rIns="0" rtlCol="0">
              <a:spAutoFit/>
            </a:bodyPr>
            <a:lstStyle/>
            <a:p>
              <a:r>
                <a:rPr lang="ja-JP" altLang="en-US" sz="1000" b="1" dirty="0">
                  <a:latin typeface="HGSｺﾞｼｯｸM" panose="020B0600000000000000" pitchFamily="50" charset="-128"/>
                  <a:ea typeface="HGSｺﾞｼｯｸM" panose="020B0600000000000000" pitchFamily="50" charset="-128"/>
                  <a:cs typeface="Meiryo UI" panose="020B0604030504040204" pitchFamily="50" charset="-128"/>
                </a:rPr>
                <a:t>課　題</a:t>
              </a:r>
              <a:r>
                <a:rPr lang="ja-JP" altLang="en-US" sz="1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「結果を踏まえた方針</a:t>
              </a:r>
              <a:r>
                <a:rPr lang="ja-JP" altLang="en-US" sz="1000" dirty="0">
                  <a:solidFill>
                    <a:srgbClr val="FF0000"/>
                  </a:solidFill>
                  <a:latin typeface="HGSｺﾞｼｯｸM" panose="020B0600000000000000" pitchFamily="50" charset="-128"/>
                  <a:ea typeface="HGSｺﾞｼｯｸM" panose="020B0600000000000000" pitchFamily="50" charset="-128"/>
                </a:rPr>
                <a:t>」</a:t>
              </a:r>
              <a:endParaRPr lang="en-US" altLang="ja-JP" sz="1000" dirty="0">
                <a:solidFill>
                  <a:srgbClr val="FF0000"/>
                </a:solidFill>
                <a:latin typeface="HGSｺﾞｼｯｸM" panose="020B0600000000000000" pitchFamily="50" charset="-128"/>
                <a:ea typeface="HGSｺﾞｼｯｸM" panose="020B0600000000000000" pitchFamily="50" charset="-128"/>
              </a:endParaRPr>
            </a:p>
            <a:p>
              <a:r>
                <a:rPr lang="ja-JP" altLang="ja-JP" sz="1000" dirty="0">
                  <a:latin typeface="HGSｺﾞｼｯｸM" panose="020B0600000000000000" pitchFamily="50" charset="-128"/>
                  <a:ea typeface="HGSｺﾞｼｯｸM" panose="020B0600000000000000" pitchFamily="50" charset="-128"/>
                </a:rPr>
                <a:t>次年度以降は、この結果を基に、</a:t>
              </a:r>
              <a:r>
                <a:rPr lang="ja-JP" altLang="en-US" sz="1000" dirty="0">
                  <a:latin typeface="HGSｺﾞｼｯｸM" panose="020B0600000000000000" pitchFamily="50" charset="-128"/>
                  <a:ea typeface="HGSｺﾞｼｯｸM" panose="020B0600000000000000" pitchFamily="50" charset="-128"/>
                </a:rPr>
                <a:t>各評価項目の配点傾向が、</a:t>
              </a:r>
              <a:r>
                <a:rPr lang="ja-JP" altLang="ja-JP" sz="1000" dirty="0">
                  <a:latin typeface="HGSｺﾞｼｯｸM" panose="020B0600000000000000" pitchFamily="50" charset="-128"/>
                  <a:ea typeface="HGSｺﾞｼｯｸM" panose="020B0600000000000000" pitchFamily="50" charset="-128"/>
                </a:rPr>
                <a:t>より実態に合った評価を行うために、閾値の設定</a:t>
              </a:r>
              <a:r>
                <a:rPr lang="ja-JP" altLang="en-US" sz="1000" dirty="0">
                  <a:latin typeface="HGSｺﾞｼｯｸM" panose="020B0600000000000000" pitchFamily="50" charset="-128"/>
                  <a:ea typeface="HGSｺﾞｼｯｸM" panose="020B0600000000000000" pitchFamily="50" charset="-128"/>
                </a:rPr>
                <a:t>に関する</a:t>
              </a:r>
              <a:r>
                <a:rPr lang="ja-JP" altLang="ja-JP" sz="1000" dirty="0">
                  <a:latin typeface="HGSｺﾞｼｯｸM" panose="020B0600000000000000" pitchFamily="50" charset="-128"/>
                  <a:ea typeface="HGSｺﾞｼｯｸM" panose="020B0600000000000000" pitchFamily="50" charset="-128"/>
                </a:rPr>
                <a:t>キャリブレーションを</a:t>
              </a:r>
              <a:r>
                <a:rPr lang="ja-JP" altLang="en-US" sz="1000" dirty="0">
                  <a:latin typeface="HGSｺﾞｼｯｸM" panose="020B0600000000000000" pitchFamily="50" charset="-128"/>
                  <a:ea typeface="HGSｺﾞｼｯｸM" panose="020B0600000000000000" pitchFamily="50" charset="-128"/>
                </a:rPr>
                <a:t>実施する</a:t>
              </a:r>
              <a:r>
                <a:rPr lang="ja-JP" altLang="ja-JP" sz="1000" dirty="0">
                  <a:latin typeface="HGSｺﾞｼｯｸM" panose="020B0600000000000000" pitchFamily="50" charset="-128"/>
                  <a:ea typeface="HGSｺﾞｼｯｸM" panose="020B0600000000000000" pitchFamily="50" charset="-128"/>
                </a:rPr>
                <a:t>。</a:t>
              </a:r>
              <a:endParaRPr lang="ja-JP" altLang="en-US" sz="1000" dirty="0">
                <a:latin typeface="HGSｺﾞｼｯｸM" panose="020B0600000000000000" pitchFamily="50" charset="-128"/>
                <a:ea typeface="HGSｺﾞｼｯｸM" panose="020B0600000000000000" pitchFamily="50" charset="-128"/>
              </a:endParaRPr>
            </a:p>
          </p:txBody>
        </p:sp>
      </p:grpSp>
      <p:sp>
        <p:nvSpPr>
          <p:cNvPr id="111" name="タイトル 1"/>
          <p:cNvSpPr txBox="1">
            <a:spLocks/>
          </p:cNvSpPr>
          <p:nvPr/>
        </p:nvSpPr>
        <p:spPr>
          <a:xfrm>
            <a:off x="278124" y="1499130"/>
            <a:ext cx="320335" cy="915491"/>
          </a:xfrm>
          <a:prstGeom prst="rect">
            <a:avLst/>
          </a:prstGeom>
        </p:spPr>
        <p:txBody>
          <a:bodyPr vert="eaVert" lIns="0" tIns="0" rIns="0" bIns="0"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400" b="1" dirty="0">
                <a:solidFill>
                  <a:schemeClr val="tx1"/>
                </a:solidFill>
                <a:latin typeface="HGSｺﾞｼｯｸM" panose="020B0600000000000000" pitchFamily="50" charset="-128"/>
                <a:ea typeface="HGSｺﾞｼｯｸM" panose="020B0600000000000000" pitchFamily="50" charset="-128"/>
              </a:rPr>
              <a:t>平成</a:t>
            </a:r>
            <a:r>
              <a:rPr lang="en-US" altLang="ja-JP" sz="1400" b="1" dirty="0">
                <a:solidFill>
                  <a:schemeClr val="tx1"/>
                </a:solidFill>
                <a:latin typeface="HGSｺﾞｼｯｸM" panose="020B0600000000000000" pitchFamily="50" charset="-128"/>
                <a:ea typeface="HGSｺﾞｼｯｸM" panose="020B0600000000000000" pitchFamily="50" charset="-128"/>
              </a:rPr>
              <a:t>27</a:t>
            </a:r>
            <a:r>
              <a:rPr lang="ja-JP" altLang="en-US" sz="1400" b="1" dirty="0">
                <a:solidFill>
                  <a:schemeClr val="tx1"/>
                </a:solidFill>
                <a:latin typeface="HGSｺﾞｼｯｸM" panose="020B0600000000000000" pitchFamily="50" charset="-128"/>
                <a:ea typeface="HGSｺﾞｼｯｸM" panose="020B0600000000000000" pitchFamily="50" charset="-128"/>
              </a:rPr>
              <a:t>年度</a:t>
            </a:r>
            <a:endParaRPr lang="ja-JP" altLang="en-US" sz="1200" b="1" dirty="0">
              <a:solidFill>
                <a:schemeClr val="tx1"/>
              </a:solidFill>
              <a:latin typeface="HGSｺﾞｼｯｸM" panose="020B0600000000000000" pitchFamily="50" charset="-128"/>
              <a:ea typeface="HGSｺﾞｼｯｸM" panose="020B0600000000000000" pitchFamily="50" charset="-128"/>
            </a:endParaRPr>
          </a:p>
        </p:txBody>
      </p:sp>
      <p:sp>
        <p:nvSpPr>
          <p:cNvPr id="112" name="タイトル 1"/>
          <p:cNvSpPr txBox="1">
            <a:spLocks/>
          </p:cNvSpPr>
          <p:nvPr/>
        </p:nvSpPr>
        <p:spPr>
          <a:xfrm>
            <a:off x="278124" y="5702563"/>
            <a:ext cx="320335" cy="915491"/>
          </a:xfrm>
          <a:prstGeom prst="rect">
            <a:avLst/>
          </a:prstGeom>
        </p:spPr>
        <p:txBody>
          <a:bodyPr vert="eaVert" lIns="0" tIns="0" rIns="0" bIns="0"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400" b="1" dirty="0">
                <a:solidFill>
                  <a:schemeClr val="tx1"/>
                </a:solidFill>
                <a:latin typeface="HGSｺﾞｼｯｸM" panose="020B0600000000000000" pitchFamily="50" charset="-128"/>
                <a:ea typeface="HGSｺﾞｼｯｸM" panose="020B0600000000000000" pitchFamily="50" charset="-128"/>
              </a:rPr>
              <a:t>平成</a:t>
            </a:r>
            <a:r>
              <a:rPr lang="en-US" altLang="ja-JP" sz="1400" b="1" dirty="0">
                <a:solidFill>
                  <a:schemeClr val="tx1"/>
                </a:solidFill>
                <a:latin typeface="HGSｺﾞｼｯｸM" panose="020B0600000000000000" pitchFamily="50" charset="-128"/>
                <a:ea typeface="HGSｺﾞｼｯｸM" panose="020B0600000000000000" pitchFamily="50" charset="-128"/>
              </a:rPr>
              <a:t>28</a:t>
            </a:r>
            <a:r>
              <a:rPr lang="ja-JP" altLang="en-US" sz="1400" b="1" dirty="0">
                <a:solidFill>
                  <a:schemeClr val="tx1"/>
                </a:solidFill>
                <a:latin typeface="HGSｺﾞｼｯｸM" panose="020B0600000000000000" pitchFamily="50" charset="-128"/>
                <a:ea typeface="HGSｺﾞｼｯｸM" panose="020B0600000000000000" pitchFamily="50" charset="-128"/>
              </a:rPr>
              <a:t>年度</a:t>
            </a:r>
            <a:endParaRPr lang="ja-JP" altLang="en-US" sz="1200" b="1" dirty="0">
              <a:solidFill>
                <a:schemeClr val="tx1"/>
              </a:solidFill>
              <a:latin typeface="HGSｺﾞｼｯｸM" panose="020B0600000000000000" pitchFamily="50" charset="-128"/>
              <a:ea typeface="HGSｺﾞｼｯｸM" panose="020B0600000000000000" pitchFamily="50" charset="-128"/>
            </a:endParaRPr>
          </a:p>
        </p:txBody>
      </p:sp>
      <p:grpSp>
        <p:nvGrpSpPr>
          <p:cNvPr id="165" name="グループ化 164"/>
          <p:cNvGrpSpPr/>
          <p:nvPr/>
        </p:nvGrpSpPr>
        <p:grpSpPr>
          <a:xfrm>
            <a:off x="746899" y="582789"/>
            <a:ext cx="2283180" cy="2654190"/>
            <a:chOff x="746899" y="631556"/>
            <a:chExt cx="2323172" cy="2700681"/>
          </a:xfrm>
        </p:grpSpPr>
        <p:sp>
          <p:nvSpPr>
            <p:cNvPr id="115" name="フリーフォーム 114"/>
            <p:cNvSpPr/>
            <p:nvPr/>
          </p:nvSpPr>
          <p:spPr>
            <a:xfrm>
              <a:off x="828521" y="780149"/>
              <a:ext cx="2241550" cy="2511425"/>
            </a:xfrm>
            <a:custGeom>
              <a:avLst/>
              <a:gdLst>
                <a:gd name="connsiteX0" fmla="*/ 0 w 2241550"/>
                <a:gd name="connsiteY0" fmla="*/ 0 h 2511425"/>
                <a:gd name="connsiteX1" fmla="*/ 0 w 2241550"/>
                <a:gd name="connsiteY1" fmla="*/ 2511425 h 2511425"/>
                <a:gd name="connsiteX2" fmla="*/ 2241550 w 2241550"/>
                <a:gd name="connsiteY2" fmla="*/ 2511425 h 2511425"/>
                <a:gd name="connsiteX3" fmla="*/ 2241550 w 2241550"/>
                <a:gd name="connsiteY3" fmla="*/ 1765300 h 2511425"/>
                <a:gd name="connsiteX4" fmla="*/ 1876425 w 2241550"/>
                <a:gd name="connsiteY4" fmla="*/ 1765300 h 2511425"/>
                <a:gd name="connsiteX5" fmla="*/ 1876425 w 2241550"/>
                <a:gd name="connsiteY5" fmla="*/ 6350 h 2511425"/>
                <a:gd name="connsiteX6" fmla="*/ 0 w 2241550"/>
                <a:gd name="connsiteY6" fmla="*/ 0 h 25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550" h="2511425">
                  <a:moveTo>
                    <a:pt x="0" y="0"/>
                  </a:moveTo>
                  <a:lnTo>
                    <a:pt x="0" y="2511425"/>
                  </a:lnTo>
                  <a:lnTo>
                    <a:pt x="2241550" y="2511425"/>
                  </a:lnTo>
                  <a:lnTo>
                    <a:pt x="2241550" y="1765300"/>
                  </a:lnTo>
                  <a:lnTo>
                    <a:pt x="1876425" y="1765300"/>
                  </a:lnTo>
                  <a:lnTo>
                    <a:pt x="1876425" y="63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17" y="764851"/>
              <a:ext cx="2203664" cy="256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ひし形 116"/>
            <p:cNvSpPr/>
            <p:nvPr/>
          </p:nvSpPr>
          <p:spPr>
            <a:xfrm>
              <a:off x="2132780" y="2627822"/>
              <a:ext cx="908946" cy="192931"/>
            </a:xfrm>
            <a:prstGeom prst="diamond">
              <a:avLst/>
            </a:prstGeom>
            <a:solidFill>
              <a:srgbClr val="FFCCCC"/>
            </a:solidFill>
            <a:ln w="63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ja-JP" altLang="en-US" sz="1200" dirty="0">
                <a:solidFill>
                  <a:schemeClr val="tx1"/>
                </a:solidFill>
              </a:endParaRPr>
            </a:p>
          </p:txBody>
        </p:sp>
        <p:sp>
          <p:nvSpPr>
            <p:cNvPr id="118" name="テキスト ボックス 117"/>
            <p:cNvSpPr txBox="1"/>
            <p:nvPr/>
          </p:nvSpPr>
          <p:spPr>
            <a:xfrm>
              <a:off x="2153599" y="2561559"/>
              <a:ext cx="883046" cy="276999"/>
            </a:xfrm>
            <a:prstGeom prst="rect">
              <a:avLst/>
            </a:prstGeom>
            <a:noFill/>
          </p:spPr>
          <p:txBody>
            <a:bodyPr wrap="square" lIns="0" tIns="0" rIns="0" bIns="0" rtlCol="0">
              <a:spAutoFit/>
            </a:bodyPr>
            <a:lstStyle/>
            <a:p>
              <a:pPr algn="ctr"/>
              <a:r>
                <a:rPr lang="en-US" altLang="ja-JP" sz="900" dirty="0"/>
                <a:t>h_</a:t>
              </a:r>
              <a:r>
                <a:rPr lang="ja-JP" altLang="en-US" sz="900" dirty="0"/>
                <a:t>性能ﾏﾄﾘｸｽ</a:t>
              </a:r>
              <a:endParaRPr lang="en-US" altLang="ja-JP" sz="900" dirty="0"/>
            </a:p>
            <a:p>
              <a:pPr algn="ctr"/>
              <a:r>
                <a:rPr lang="ja-JP" altLang="en-US" sz="900" dirty="0"/>
                <a:t>による評価</a:t>
              </a:r>
            </a:p>
          </p:txBody>
        </p:sp>
        <p:cxnSp>
          <p:nvCxnSpPr>
            <p:cNvPr id="119" name="カギ線コネクタ 118"/>
            <p:cNvCxnSpPr/>
            <p:nvPr/>
          </p:nvCxnSpPr>
          <p:spPr>
            <a:xfrm rot="10800000" flipV="1">
              <a:off x="1643120" y="2727679"/>
              <a:ext cx="493080" cy="139061"/>
            </a:xfrm>
            <a:prstGeom prst="bentConnector3">
              <a:avLst>
                <a:gd name="adj1" fmla="val 1000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1588221" y="2578253"/>
              <a:ext cx="509343" cy="184666"/>
            </a:xfrm>
            <a:prstGeom prst="rect">
              <a:avLst/>
            </a:prstGeom>
            <a:noFill/>
          </p:spPr>
          <p:txBody>
            <a:bodyPr wrap="square" lIns="0" tIns="0" rIns="0" rtlCol="0">
              <a:spAutoFit/>
            </a:bodyPr>
            <a:lstStyle/>
            <a:p>
              <a:pPr algn="ctr"/>
              <a:r>
                <a:rPr kumimoji="1" lang="en-US" altLang="ja-JP" sz="900" dirty="0">
                  <a:solidFill>
                    <a:srgbClr val="FF0000"/>
                  </a:solidFill>
                  <a:latin typeface="HGSｺﾞｼｯｸM" panose="020B0600000000000000" pitchFamily="50" charset="-128"/>
                  <a:ea typeface="HGSｺﾞｼｯｸM" panose="020B0600000000000000" pitchFamily="50" charset="-128"/>
                </a:rPr>
                <a:t>2</a:t>
              </a:r>
              <a:r>
                <a:rPr kumimoji="1" lang="ja-JP" altLang="en-US" sz="900" dirty="0">
                  <a:solidFill>
                    <a:srgbClr val="FF0000"/>
                  </a:solidFill>
                  <a:latin typeface="HGSｺﾞｼｯｸM" panose="020B0600000000000000" pitchFamily="50" charset="-128"/>
                  <a:ea typeface="HGSｺﾞｼｯｸM" panose="020B0600000000000000" pitchFamily="50" charset="-128"/>
                </a:rPr>
                <a:t>橋</a:t>
              </a:r>
              <a:r>
                <a:rPr kumimoji="1" lang="ja-JP" altLang="en-US" sz="700" dirty="0">
                  <a:solidFill>
                    <a:srgbClr val="FF0000"/>
                  </a:solidFill>
                  <a:latin typeface="HGSｺﾞｼｯｸM" panose="020B0600000000000000" pitchFamily="50" charset="-128"/>
                  <a:ea typeface="HGSｺﾞｼｯｸM" panose="020B0600000000000000" pitchFamily="50" charset="-128"/>
                </a:rPr>
                <a:t>抽出</a:t>
              </a:r>
            </a:p>
          </p:txBody>
        </p:sp>
        <p:sp>
          <p:nvSpPr>
            <p:cNvPr id="121" name="角丸四角形 120"/>
            <p:cNvSpPr/>
            <p:nvPr/>
          </p:nvSpPr>
          <p:spPr>
            <a:xfrm>
              <a:off x="2287088" y="2900852"/>
              <a:ext cx="600326" cy="133607"/>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2382066" y="2907402"/>
              <a:ext cx="410369" cy="123111"/>
            </a:xfrm>
            <a:prstGeom prst="rect">
              <a:avLst/>
            </a:prstGeom>
            <a:noFill/>
          </p:spPr>
          <p:txBody>
            <a:bodyPr wrap="none" lIns="0" tIns="0" rIns="0" bIns="0" rtlCol="0">
              <a:spAutoFit/>
            </a:bodyPr>
            <a:lstStyle/>
            <a:p>
              <a:r>
                <a:rPr lang="ja-JP" altLang="en-US" sz="800" dirty="0"/>
                <a:t>維持管理</a:t>
              </a:r>
            </a:p>
          </p:txBody>
        </p:sp>
        <p:sp>
          <p:nvSpPr>
            <p:cNvPr id="123" name="角丸四角形 122"/>
            <p:cNvSpPr/>
            <p:nvPr/>
          </p:nvSpPr>
          <p:spPr>
            <a:xfrm>
              <a:off x="1089525" y="2899078"/>
              <a:ext cx="1097877" cy="133607"/>
            </a:xfrm>
            <a:prstGeom prst="roundRect">
              <a:avLst>
                <a:gd name="adj" fmla="val 50000"/>
              </a:avLst>
            </a:prstGeom>
            <a:solidFill>
              <a:schemeClr val="bg1"/>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1181455" y="2904227"/>
              <a:ext cx="923330" cy="123111"/>
            </a:xfrm>
            <a:prstGeom prst="rect">
              <a:avLst/>
            </a:prstGeom>
            <a:noFill/>
          </p:spPr>
          <p:txBody>
            <a:bodyPr wrap="none" lIns="0" tIns="0" rIns="0" bIns="0" rtlCol="0">
              <a:spAutoFit/>
            </a:bodyPr>
            <a:lstStyle/>
            <a:p>
              <a:r>
                <a:rPr lang="ja-JP" altLang="en-US" sz="800" dirty="0"/>
                <a:t>更新最終判定の実施</a:t>
              </a:r>
            </a:p>
          </p:txBody>
        </p:sp>
        <p:sp>
          <p:nvSpPr>
            <p:cNvPr id="113" name="テキスト ボックス 112"/>
            <p:cNvSpPr txBox="1"/>
            <p:nvPr/>
          </p:nvSpPr>
          <p:spPr>
            <a:xfrm>
              <a:off x="746899" y="631556"/>
              <a:ext cx="585664" cy="153888"/>
            </a:xfrm>
            <a:prstGeom prst="rect">
              <a:avLst/>
            </a:prstGeom>
            <a:solidFill>
              <a:schemeClr val="bg1"/>
            </a:solidFill>
            <a:ln>
              <a:solidFill>
                <a:schemeClr val="tx1"/>
              </a:solidFill>
            </a:ln>
          </p:spPr>
          <p:txBody>
            <a:bodyPr wrap="none" lIns="36000" tIns="0" rIns="36000" bIns="0" rtlCol="0">
              <a:spAutoFit/>
            </a:bodyPr>
            <a:lstStyle/>
            <a:p>
              <a:r>
                <a:rPr lang="ja-JP" altLang="en-US" sz="1000" dirty="0">
                  <a:latin typeface="HGSｺﾞｼｯｸM" panose="020B0600000000000000" pitchFamily="50" charset="-128"/>
                  <a:ea typeface="HGSｺﾞｼｯｸM" panose="020B0600000000000000" pitchFamily="50" charset="-128"/>
                </a:rPr>
                <a:t>フロー１</a:t>
              </a:r>
            </a:p>
          </p:txBody>
        </p:sp>
      </p:grpSp>
      <p:sp>
        <p:nvSpPr>
          <p:cNvPr id="127" name="正方形/長方形 126"/>
          <p:cNvSpPr/>
          <p:nvPr/>
        </p:nvSpPr>
        <p:spPr>
          <a:xfrm>
            <a:off x="6899784" y="817629"/>
            <a:ext cx="4660958" cy="400110"/>
          </a:xfrm>
          <a:prstGeom prst="rect">
            <a:avLst/>
          </a:prstGeom>
          <a:noFill/>
        </p:spPr>
        <p:txBody>
          <a:bodyPr wrap="square" rtlCol="0">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性能評価マトリクスによる照査</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の結果、更新を検討すべき橋梁として２橋抽出した。</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28" name="表 127"/>
          <p:cNvGraphicFramePr>
            <a:graphicFrameLocks noGrp="1"/>
          </p:cNvGraphicFramePr>
          <p:nvPr>
            <p:extLst>
              <p:ext uri="{D42A27DB-BD31-4B8C-83A1-F6EECF244321}">
                <p14:modId xmlns:p14="http://schemas.microsoft.com/office/powerpoint/2010/main" val="2169246698"/>
              </p:ext>
            </p:extLst>
          </p:nvPr>
        </p:nvGraphicFramePr>
        <p:xfrm>
          <a:off x="6904443" y="1220514"/>
          <a:ext cx="4629072" cy="850085"/>
        </p:xfrm>
        <a:graphic>
          <a:graphicData uri="http://schemas.openxmlformats.org/drawingml/2006/table">
            <a:tbl>
              <a:tblPr>
                <a:tableStyleId>{616DA210-FB5B-4158-B5E0-FEB733F419BA}</a:tableStyleId>
              </a:tblPr>
              <a:tblGrid>
                <a:gridCol w="700088">
                  <a:extLst>
                    <a:ext uri="{9D8B030D-6E8A-4147-A177-3AD203B41FA5}">
                      <a16:colId xmlns:a16="http://schemas.microsoft.com/office/drawing/2014/main" xmlns="" val="20000"/>
                    </a:ext>
                  </a:extLst>
                </a:gridCol>
                <a:gridCol w="495300">
                  <a:extLst>
                    <a:ext uri="{9D8B030D-6E8A-4147-A177-3AD203B41FA5}">
                      <a16:colId xmlns:a16="http://schemas.microsoft.com/office/drawing/2014/main" xmlns="" val="20001"/>
                    </a:ext>
                  </a:extLst>
                </a:gridCol>
                <a:gridCol w="520700">
                  <a:extLst>
                    <a:ext uri="{9D8B030D-6E8A-4147-A177-3AD203B41FA5}">
                      <a16:colId xmlns:a16="http://schemas.microsoft.com/office/drawing/2014/main" xmlns="" val="20002"/>
                    </a:ext>
                  </a:extLst>
                </a:gridCol>
                <a:gridCol w="398766">
                  <a:extLst>
                    <a:ext uri="{9D8B030D-6E8A-4147-A177-3AD203B41FA5}">
                      <a16:colId xmlns:a16="http://schemas.microsoft.com/office/drawing/2014/main" xmlns="" val="20003"/>
                    </a:ext>
                  </a:extLst>
                </a:gridCol>
                <a:gridCol w="303516">
                  <a:extLst>
                    <a:ext uri="{9D8B030D-6E8A-4147-A177-3AD203B41FA5}">
                      <a16:colId xmlns:a16="http://schemas.microsoft.com/office/drawing/2014/main" xmlns="" val="20004"/>
                    </a:ext>
                  </a:extLst>
                </a:gridCol>
                <a:gridCol w="303516">
                  <a:extLst>
                    <a:ext uri="{9D8B030D-6E8A-4147-A177-3AD203B41FA5}">
                      <a16:colId xmlns:a16="http://schemas.microsoft.com/office/drawing/2014/main" xmlns="" val="20005"/>
                    </a:ext>
                  </a:extLst>
                </a:gridCol>
                <a:gridCol w="303516">
                  <a:extLst>
                    <a:ext uri="{9D8B030D-6E8A-4147-A177-3AD203B41FA5}">
                      <a16:colId xmlns:a16="http://schemas.microsoft.com/office/drawing/2014/main" xmlns="" val="20006"/>
                    </a:ext>
                  </a:extLst>
                </a:gridCol>
                <a:gridCol w="329705">
                  <a:extLst>
                    <a:ext uri="{9D8B030D-6E8A-4147-A177-3AD203B41FA5}">
                      <a16:colId xmlns:a16="http://schemas.microsoft.com/office/drawing/2014/main" xmlns="" val="20007"/>
                    </a:ext>
                  </a:extLst>
                </a:gridCol>
                <a:gridCol w="254793">
                  <a:extLst>
                    <a:ext uri="{9D8B030D-6E8A-4147-A177-3AD203B41FA5}">
                      <a16:colId xmlns:a16="http://schemas.microsoft.com/office/drawing/2014/main" xmlns="" val="20008"/>
                    </a:ext>
                  </a:extLst>
                </a:gridCol>
                <a:gridCol w="254793">
                  <a:extLst>
                    <a:ext uri="{9D8B030D-6E8A-4147-A177-3AD203B41FA5}">
                      <a16:colId xmlns:a16="http://schemas.microsoft.com/office/drawing/2014/main" xmlns="" val="20009"/>
                    </a:ext>
                  </a:extLst>
                </a:gridCol>
                <a:gridCol w="254793">
                  <a:extLst>
                    <a:ext uri="{9D8B030D-6E8A-4147-A177-3AD203B41FA5}">
                      <a16:colId xmlns:a16="http://schemas.microsoft.com/office/drawing/2014/main" xmlns="" val="20010"/>
                    </a:ext>
                  </a:extLst>
                </a:gridCol>
                <a:gridCol w="254793">
                  <a:extLst>
                    <a:ext uri="{9D8B030D-6E8A-4147-A177-3AD203B41FA5}">
                      <a16:colId xmlns:a16="http://schemas.microsoft.com/office/drawing/2014/main" xmlns="" val="20011"/>
                    </a:ext>
                  </a:extLst>
                </a:gridCol>
                <a:gridCol w="254793">
                  <a:extLst>
                    <a:ext uri="{9D8B030D-6E8A-4147-A177-3AD203B41FA5}">
                      <a16:colId xmlns:a16="http://schemas.microsoft.com/office/drawing/2014/main" xmlns="" val="20012"/>
                    </a:ext>
                  </a:extLst>
                </a:gridCol>
              </a:tblGrid>
              <a:tr h="170017">
                <a:tc gridSpan="7">
                  <a:txBody>
                    <a:bodyPr/>
                    <a:lstStyle/>
                    <a:p>
                      <a:pPr algn="ctr" fontAlgn="ctr"/>
                      <a:r>
                        <a:rPr lang="ja-JP" altLang="en-US" sz="700" u="none" strike="noStrike" dirty="0">
                          <a:effectLst/>
                          <a:latin typeface="+mn-ea"/>
                          <a:ea typeface="+mn-ea"/>
                        </a:rPr>
                        <a:t>橋梁諸元</a:t>
                      </a:r>
                      <a:endParaRPr lang="ja-JP" altLang="en-US" sz="7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700" u="none" strike="noStrike" dirty="0">
                          <a:solidFill>
                            <a:schemeClr val="bg1"/>
                          </a:solidFill>
                          <a:effectLst/>
                          <a:latin typeface="+mn-ea"/>
                          <a:ea typeface="+mn-ea"/>
                        </a:rPr>
                        <a:t>評価結果</a:t>
                      </a:r>
                      <a:endParaRPr lang="ja-JP" altLang="en-US" sz="700" b="0" i="0" u="none" strike="noStrike" dirty="0">
                        <a:solidFill>
                          <a:schemeClr val="bg1"/>
                        </a:solidFill>
                        <a:effectLst/>
                        <a:latin typeface="+mn-ea"/>
                        <a:ea typeface="+mn-ea"/>
                      </a:endParaRPr>
                    </a:p>
                  </a:txBody>
                  <a:tcPr marL="6601" marR="6601" marT="6601" marB="0" anchor="ctr">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170017">
                <a:tc>
                  <a:txBody>
                    <a:bodyPr/>
                    <a:lstStyle/>
                    <a:p>
                      <a:pPr algn="ctr" fontAlgn="ctr"/>
                      <a:r>
                        <a:rPr lang="ja-JP" altLang="en-US" sz="600" u="none" strike="noStrike" dirty="0">
                          <a:effectLst/>
                          <a:latin typeface="+mn-ea"/>
                          <a:ea typeface="+mn-ea"/>
                        </a:rPr>
                        <a:t>路線名称</a:t>
                      </a:r>
                      <a:endParaRPr lang="ja-JP" altLang="en-US" sz="6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600" u="none" strike="noStrike" dirty="0">
                          <a:effectLst/>
                          <a:latin typeface="+mn-ea"/>
                          <a:ea typeface="+mn-ea"/>
                        </a:rPr>
                        <a:t>道路種別</a:t>
                      </a:r>
                      <a:endParaRPr lang="ja-JP" altLang="en-US" sz="6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700" u="none" strike="noStrike" dirty="0">
                          <a:effectLst/>
                          <a:latin typeface="+mn-ea"/>
                          <a:ea typeface="+mn-ea"/>
                        </a:rPr>
                        <a:t>橋梁名称</a:t>
                      </a:r>
                      <a:endParaRPr lang="ja-JP" altLang="en-US" sz="7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600" u="none" strike="noStrike" dirty="0">
                          <a:effectLst/>
                          <a:latin typeface="+mn-ea"/>
                          <a:ea typeface="+mn-ea"/>
                        </a:rPr>
                        <a:t>和暦</a:t>
                      </a:r>
                      <a:endParaRPr lang="ja-JP" altLang="en-US" sz="6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600" u="none" strike="noStrike" dirty="0">
                          <a:effectLst/>
                          <a:latin typeface="+mn-ea"/>
                          <a:ea typeface="+mn-ea"/>
                        </a:rPr>
                        <a:t>経過年</a:t>
                      </a:r>
                      <a:endParaRPr lang="ja-JP" altLang="en-US" sz="6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600" u="none" strike="noStrike" dirty="0">
                          <a:effectLst/>
                          <a:latin typeface="+mn-ea"/>
                          <a:ea typeface="+mn-ea"/>
                        </a:rPr>
                        <a:t>橋長</a:t>
                      </a:r>
                      <a:endParaRPr lang="ja-JP" altLang="en-US" sz="6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600" u="none" strike="noStrike" dirty="0">
                          <a:effectLst/>
                          <a:latin typeface="+mn-ea"/>
                          <a:ea typeface="+mn-ea"/>
                        </a:rPr>
                        <a:t>幅員</a:t>
                      </a:r>
                      <a:endParaRPr lang="ja-JP" altLang="en-US" sz="6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700" u="none" strike="noStrike" dirty="0">
                          <a:solidFill>
                            <a:schemeClr val="bg1"/>
                          </a:solidFill>
                          <a:effectLst/>
                          <a:latin typeface="+mn-ea"/>
                          <a:ea typeface="+mn-ea"/>
                        </a:rPr>
                        <a:t>合計</a:t>
                      </a:r>
                      <a:endParaRPr lang="ja-JP" altLang="en-US" sz="700" b="0" i="0" u="none" strike="noStrike" dirty="0">
                        <a:solidFill>
                          <a:schemeClr val="bg1"/>
                        </a:solidFill>
                        <a:effectLst/>
                        <a:latin typeface="+mn-ea"/>
                        <a:ea typeface="+mn-ea"/>
                      </a:endParaRPr>
                    </a:p>
                  </a:txBody>
                  <a:tcPr marL="6601" marR="6601" marT="6601" marB="0" anchor="ctr">
                    <a:solidFill>
                      <a:srgbClr val="0070C0"/>
                    </a:solidFill>
                  </a:tcPr>
                </a:tc>
                <a:tc>
                  <a:txBody>
                    <a:bodyPr/>
                    <a:lstStyle/>
                    <a:p>
                      <a:pPr algn="ctr" fontAlgn="ctr"/>
                      <a:r>
                        <a:rPr lang="ja-JP" altLang="en-US" sz="600" u="none" strike="noStrike" dirty="0">
                          <a:effectLst/>
                          <a:latin typeface="+mn-ea"/>
                          <a:ea typeface="+mn-ea"/>
                        </a:rPr>
                        <a:t>安全性</a:t>
                      </a:r>
                      <a:endParaRPr lang="ja-JP" altLang="en-US" sz="6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600" u="none" strike="noStrike" dirty="0">
                          <a:effectLst/>
                          <a:latin typeface="+mn-ea"/>
                          <a:ea typeface="+mn-ea"/>
                        </a:rPr>
                        <a:t>使用性</a:t>
                      </a:r>
                      <a:endParaRPr lang="ja-JP" altLang="en-US" sz="6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600" u="none" strike="noStrike" dirty="0">
                          <a:effectLst/>
                          <a:latin typeface="+mn-ea"/>
                          <a:ea typeface="+mn-ea"/>
                        </a:rPr>
                        <a:t>復旧性</a:t>
                      </a:r>
                      <a:endParaRPr lang="ja-JP" altLang="en-US" sz="6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600" u="none" strike="noStrike" dirty="0">
                          <a:effectLst/>
                          <a:latin typeface="+mn-ea"/>
                          <a:ea typeface="+mn-ea"/>
                        </a:rPr>
                        <a:t>第三者</a:t>
                      </a:r>
                      <a:endParaRPr lang="ja-JP" altLang="en-US" sz="6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600" u="none" strike="noStrike" dirty="0">
                          <a:effectLst/>
                          <a:latin typeface="+mn-ea"/>
                          <a:ea typeface="+mn-ea"/>
                        </a:rPr>
                        <a:t>耐久性</a:t>
                      </a:r>
                      <a:endParaRPr lang="ja-JP" altLang="en-US" sz="6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extLst>
                  <a:ext uri="{0D108BD9-81ED-4DB2-BD59-A6C34878D82A}">
                    <a16:rowId xmlns:a16="http://schemas.microsoft.com/office/drawing/2014/main" xmlns="" val="10001"/>
                  </a:ext>
                </a:extLst>
              </a:tr>
              <a:tr h="170017">
                <a:tc>
                  <a:txBody>
                    <a:bodyPr/>
                    <a:lstStyle/>
                    <a:p>
                      <a:pPr algn="l" fontAlgn="ctr"/>
                      <a:r>
                        <a:rPr lang="ja-JP" altLang="en-US" sz="600" b="0" i="0" u="none" strike="noStrike" dirty="0">
                          <a:solidFill>
                            <a:srgbClr val="000000"/>
                          </a:solidFill>
                          <a:effectLst/>
                          <a:latin typeface="ＭＳ Ｐゴシック"/>
                        </a:rPr>
                        <a:t>大阪中央環状線</a:t>
                      </a:r>
                      <a:r>
                        <a:rPr lang="en-US" altLang="ja-JP" sz="600" b="0" i="0" u="none" strike="noStrike" dirty="0">
                          <a:solidFill>
                            <a:srgbClr val="000000"/>
                          </a:solidFill>
                          <a:effectLst/>
                          <a:latin typeface="ＭＳ Ｐゴシック"/>
                        </a:rPr>
                        <a:t>(</a:t>
                      </a:r>
                      <a:r>
                        <a:rPr lang="ja-JP" altLang="en-US" sz="600" b="0" i="0" u="none" strike="noStrike" dirty="0">
                          <a:solidFill>
                            <a:srgbClr val="000000"/>
                          </a:solidFill>
                          <a:effectLst/>
                          <a:latin typeface="ＭＳ Ｐゴシック"/>
                        </a:rPr>
                        <a:t>旧</a:t>
                      </a:r>
                      <a:r>
                        <a:rPr lang="en-US" altLang="ja-JP" sz="600" b="0" i="0" u="none" strike="noStrike" dirty="0">
                          <a:solidFill>
                            <a:srgbClr val="000000"/>
                          </a:solidFill>
                          <a:effectLst/>
                          <a:latin typeface="ＭＳ Ｐゴシック"/>
                        </a:rPr>
                        <a:t>)</a:t>
                      </a:r>
                      <a:endParaRPr lang="ja-JP" altLang="en-US" sz="600" b="0" i="0" u="none" strike="noStrike" dirty="0">
                        <a:solidFill>
                          <a:srgbClr val="000000"/>
                        </a:solidFill>
                        <a:effectLst/>
                        <a:latin typeface="ＭＳ Ｐゴシック"/>
                      </a:endParaRPr>
                    </a:p>
                  </a:txBody>
                  <a:tcPr marL="9525" marR="9525" marT="9525" marB="0" anchor="ctr">
                    <a:solidFill>
                      <a:srgbClr val="FFFFFF"/>
                    </a:solidFill>
                  </a:tcPr>
                </a:tc>
                <a:tc>
                  <a:txBody>
                    <a:bodyPr/>
                    <a:lstStyle/>
                    <a:p>
                      <a:pPr algn="l" fontAlgn="ctr"/>
                      <a:r>
                        <a:rPr lang="ja-JP" altLang="en-US" sz="600" b="0" i="0" u="none" strike="noStrike" dirty="0">
                          <a:solidFill>
                            <a:srgbClr val="000000"/>
                          </a:solidFill>
                          <a:effectLst/>
                          <a:latin typeface="ＭＳ Ｐゴシック"/>
                        </a:rPr>
                        <a:t>主要地方道</a:t>
                      </a:r>
                    </a:p>
                  </a:txBody>
                  <a:tcPr marL="9525" marR="9525" marT="9525" marB="0" anchor="ctr">
                    <a:solidFill>
                      <a:srgbClr val="FFFFFF"/>
                    </a:solidFill>
                  </a:tcPr>
                </a:tc>
                <a:tc>
                  <a:txBody>
                    <a:bodyPr/>
                    <a:lstStyle/>
                    <a:p>
                      <a:pPr algn="l" fontAlgn="ctr"/>
                      <a:r>
                        <a:rPr lang="ja-JP" altLang="en-US" sz="700" b="0" i="0" u="none" strike="noStrike" dirty="0">
                          <a:solidFill>
                            <a:srgbClr val="000000"/>
                          </a:solidFill>
                          <a:effectLst/>
                          <a:latin typeface="ＭＳ Ｐゴシック"/>
                        </a:rPr>
                        <a:t>大正橋</a:t>
                      </a:r>
                    </a:p>
                  </a:txBody>
                  <a:tcPr marL="9525" marR="9525" marT="9525" marB="0" anchor="ctr">
                    <a:solidFill>
                      <a:srgbClr val="FFFFFF"/>
                    </a:solidFill>
                  </a:tcPr>
                </a:tc>
                <a:tc>
                  <a:txBody>
                    <a:bodyPr/>
                    <a:lstStyle/>
                    <a:p>
                      <a:pPr algn="l" fontAlgn="ctr"/>
                      <a:r>
                        <a:rPr lang="ja-JP" altLang="en-US" sz="600" b="0" i="0" u="none" strike="noStrike" dirty="0">
                          <a:solidFill>
                            <a:srgbClr val="000000"/>
                          </a:solidFill>
                          <a:effectLst/>
                          <a:latin typeface="ＭＳ Ｐゴシック"/>
                        </a:rPr>
                        <a:t>昭和</a:t>
                      </a:r>
                      <a:r>
                        <a:rPr lang="en-US" altLang="ja-JP" sz="600" b="0" i="0" u="none" strike="noStrike" dirty="0">
                          <a:solidFill>
                            <a:srgbClr val="000000"/>
                          </a:solidFill>
                          <a:effectLst/>
                          <a:latin typeface="ＭＳ Ｐゴシック"/>
                        </a:rPr>
                        <a:t>27</a:t>
                      </a:r>
                      <a:r>
                        <a:rPr lang="ja-JP" altLang="en-US" sz="600" b="0" i="0" u="none" strike="noStrike" dirty="0">
                          <a:solidFill>
                            <a:srgbClr val="000000"/>
                          </a:solidFill>
                          <a:effectLst/>
                          <a:latin typeface="ＭＳ Ｐゴシック"/>
                        </a:rPr>
                        <a:t>年</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63</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193.3m</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10.9m</a:t>
                      </a:r>
                    </a:p>
                  </a:txBody>
                  <a:tcPr marL="9525" marR="9525" marT="9525" marB="0" anchor="ctr">
                    <a:solidFill>
                      <a:srgbClr val="FFFFFF"/>
                    </a:solidFill>
                  </a:tcPr>
                </a:tc>
                <a:tc>
                  <a:txBody>
                    <a:bodyPr/>
                    <a:lstStyle/>
                    <a:p>
                      <a:pPr algn="r" fontAlgn="ctr"/>
                      <a:r>
                        <a:rPr lang="en-US" altLang="ja-JP" sz="700" b="0" i="0" u="none" strike="noStrike" dirty="0">
                          <a:solidFill>
                            <a:srgbClr val="FFFFFF"/>
                          </a:solidFill>
                          <a:effectLst/>
                          <a:latin typeface="ＭＳ Ｐゴシック"/>
                        </a:rPr>
                        <a:t>49</a:t>
                      </a:r>
                    </a:p>
                  </a:txBody>
                  <a:tcPr marL="9525" marR="9525" marT="9525" marB="0" anchor="ctr">
                    <a:solidFill>
                      <a:srgbClr val="0070C0"/>
                    </a:solidFill>
                  </a:tcPr>
                </a:tc>
                <a:tc>
                  <a:txBody>
                    <a:bodyPr/>
                    <a:lstStyle/>
                    <a:p>
                      <a:pPr algn="r" fontAlgn="ctr"/>
                      <a:r>
                        <a:rPr lang="en-US" altLang="ja-JP" sz="600" b="0" i="0" u="none" strike="noStrike" dirty="0">
                          <a:solidFill>
                            <a:srgbClr val="000000"/>
                          </a:solidFill>
                          <a:effectLst/>
                          <a:latin typeface="ＭＳ Ｐゴシック"/>
                        </a:rPr>
                        <a:t>35</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11</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a:solidFill>
                            <a:srgbClr val="000000"/>
                          </a:solidFill>
                          <a:effectLst/>
                          <a:latin typeface="ＭＳ Ｐゴシック"/>
                        </a:rPr>
                        <a:t>27</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a:solidFill>
                            <a:srgbClr val="000000"/>
                          </a:solidFill>
                          <a:effectLst/>
                          <a:latin typeface="ＭＳ Ｐゴシック"/>
                        </a:rPr>
                        <a:t>19</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27</a:t>
                      </a:r>
                    </a:p>
                  </a:txBody>
                  <a:tcPr marL="9525" marR="9525" marT="9525" marB="0" anchor="ctr">
                    <a:solidFill>
                      <a:schemeClr val="accent4">
                        <a:lumMod val="20000"/>
                        <a:lumOff val="80000"/>
                      </a:schemeClr>
                    </a:solidFill>
                  </a:tcPr>
                </a:tc>
                <a:extLst>
                  <a:ext uri="{0D108BD9-81ED-4DB2-BD59-A6C34878D82A}">
                    <a16:rowId xmlns:a16="http://schemas.microsoft.com/office/drawing/2014/main" xmlns="" val="10002"/>
                  </a:ext>
                </a:extLst>
              </a:tr>
              <a:tr h="170017">
                <a:tc>
                  <a:txBody>
                    <a:bodyPr/>
                    <a:lstStyle/>
                    <a:p>
                      <a:pPr algn="l" fontAlgn="ctr"/>
                      <a:r>
                        <a:rPr lang="ja-JP" altLang="en-US" sz="600" b="0" i="0" u="none" strike="noStrike" dirty="0">
                          <a:solidFill>
                            <a:srgbClr val="000000"/>
                          </a:solidFill>
                          <a:effectLst/>
                          <a:latin typeface="ＭＳ Ｐゴシック 本文"/>
                        </a:rPr>
                        <a:t>深野南寺方大阪線</a:t>
                      </a:r>
                      <a:endParaRPr lang="zh-TW" altLang="en-US" sz="600" b="0" i="0" u="none" strike="noStrike" dirty="0">
                        <a:solidFill>
                          <a:srgbClr val="000000"/>
                        </a:solidFill>
                        <a:effectLst/>
                        <a:latin typeface="ＭＳ Ｐゴシック 本文"/>
                      </a:endParaRPr>
                    </a:p>
                  </a:txBody>
                  <a:tcPr marL="9525" marR="9525" marT="9525" marB="0" anchor="ctr">
                    <a:solidFill>
                      <a:srgbClr val="FFFFFF"/>
                    </a:solidFill>
                  </a:tcPr>
                </a:tc>
                <a:tc>
                  <a:txBody>
                    <a:bodyPr/>
                    <a:lstStyle/>
                    <a:p>
                      <a:pPr algn="l" fontAlgn="ctr"/>
                      <a:r>
                        <a:rPr lang="ja-JP" altLang="en-US" sz="600" b="0" i="0" u="none" strike="noStrike" dirty="0">
                          <a:solidFill>
                            <a:srgbClr val="000000"/>
                          </a:solidFill>
                          <a:effectLst/>
                          <a:latin typeface="ＭＳ Ｐゴシック"/>
                        </a:rPr>
                        <a:t>一般府道</a:t>
                      </a:r>
                    </a:p>
                  </a:txBody>
                  <a:tcPr marL="9525" marR="9525" marT="9525" marB="0" anchor="ctr">
                    <a:solidFill>
                      <a:srgbClr val="FFFFFF"/>
                    </a:solidFill>
                  </a:tcPr>
                </a:tc>
                <a:tc>
                  <a:txBody>
                    <a:bodyPr/>
                    <a:lstStyle/>
                    <a:p>
                      <a:pPr algn="l" fontAlgn="ctr"/>
                      <a:r>
                        <a:rPr lang="ja-JP" altLang="en-US" sz="700" b="0" i="0" u="none" strike="noStrike" dirty="0">
                          <a:solidFill>
                            <a:srgbClr val="000000"/>
                          </a:solidFill>
                          <a:effectLst/>
                          <a:latin typeface="ＭＳ Ｐゴシック"/>
                        </a:rPr>
                        <a:t>三</a:t>
                      </a:r>
                      <a:r>
                        <a:rPr lang="ja-JP" altLang="en-US" sz="700" b="0" i="0" u="none" strike="noStrike" dirty="0" err="1">
                          <a:solidFill>
                            <a:srgbClr val="000000"/>
                          </a:solidFill>
                          <a:effectLst/>
                          <a:latin typeface="ＭＳ Ｐゴシック"/>
                        </a:rPr>
                        <a:t>ッ</a:t>
                      </a:r>
                      <a:r>
                        <a:rPr lang="ja-JP" altLang="en-US" sz="700" b="0" i="0" u="none" strike="noStrike" dirty="0">
                          <a:solidFill>
                            <a:srgbClr val="000000"/>
                          </a:solidFill>
                          <a:effectLst/>
                          <a:latin typeface="ＭＳ Ｐゴシック"/>
                        </a:rPr>
                        <a:t>島大橋</a:t>
                      </a:r>
                    </a:p>
                  </a:txBody>
                  <a:tcPr marL="9525" marR="9525" marT="9525" marB="0" anchor="ctr">
                    <a:solidFill>
                      <a:srgbClr val="FFFFFF"/>
                    </a:solidFill>
                  </a:tcPr>
                </a:tc>
                <a:tc>
                  <a:txBody>
                    <a:bodyPr/>
                    <a:lstStyle/>
                    <a:p>
                      <a:pPr algn="l" fontAlgn="ctr"/>
                      <a:r>
                        <a:rPr lang="ja-JP" altLang="en-US" sz="600" b="0" i="0" u="none" strike="noStrike">
                          <a:solidFill>
                            <a:srgbClr val="000000"/>
                          </a:solidFill>
                          <a:effectLst/>
                          <a:latin typeface="ＭＳ Ｐゴシック"/>
                        </a:rPr>
                        <a:t>昭和</a:t>
                      </a:r>
                      <a:r>
                        <a:rPr lang="en-US" altLang="ja-JP" sz="600" b="0" i="0" u="none" strike="noStrike">
                          <a:solidFill>
                            <a:srgbClr val="000000"/>
                          </a:solidFill>
                          <a:effectLst/>
                          <a:latin typeface="ＭＳ Ｐゴシック"/>
                        </a:rPr>
                        <a:t>12</a:t>
                      </a:r>
                      <a:r>
                        <a:rPr lang="ja-JP" altLang="en-US" sz="600" b="0" i="0" u="none" strike="noStrike">
                          <a:solidFill>
                            <a:srgbClr val="000000"/>
                          </a:solidFill>
                          <a:effectLst/>
                          <a:latin typeface="ＭＳ Ｐゴシック"/>
                        </a:rPr>
                        <a:t>年</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78</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24.4m</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7.9m</a:t>
                      </a:r>
                    </a:p>
                  </a:txBody>
                  <a:tcPr marL="9525" marR="9525" marT="9525" marB="0" anchor="ctr">
                    <a:solidFill>
                      <a:srgbClr val="FFFFFF"/>
                    </a:solidFill>
                  </a:tcPr>
                </a:tc>
                <a:tc>
                  <a:txBody>
                    <a:bodyPr/>
                    <a:lstStyle/>
                    <a:p>
                      <a:pPr algn="r" fontAlgn="ctr"/>
                      <a:r>
                        <a:rPr lang="en-US" altLang="ja-JP" sz="700" b="0" i="0" u="none" strike="noStrike">
                          <a:solidFill>
                            <a:srgbClr val="FFFFFF"/>
                          </a:solidFill>
                          <a:effectLst/>
                          <a:latin typeface="ＭＳ Ｐゴシック"/>
                        </a:rPr>
                        <a:t>47</a:t>
                      </a:r>
                    </a:p>
                  </a:txBody>
                  <a:tcPr marL="9525" marR="9525" marT="9525" marB="0" anchor="ctr">
                    <a:solidFill>
                      <a:srgbClr val="0070C0"/>
                    </a:solidFill>
                  </a:tcPr>
                </a:tc>
                <a:tc>
                  <a:txBody>
                    <a:bodyPr/>
                    <a:lstStyle/>
                    <a:p>
                      <a:pPr algn="r" fontAlgn="ctr"/>
                      <a:r>
                        <a:rPr lang="en-US" altLang="ja-JP" sz="600" b="0" i="0" u="none" strike="noStrike" dirty="0">
                          <a:solidFill>
                            <a:srgbClr val="000000"/>
                          </a:solidFill>
                          <a:effectLst/>
                          <a:latin typeface="ＭＳ Ｐゴシック"/>
                        </a:rPr>
                        <a:t>7</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0</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2</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a:solidFill>
                            <a:srgbClr val="000000"/>
                          </a:solidFill>
                          <a:effectLst/>
                          <a:latin typeface="ＭＳ Ｐゴシック"/>
                        </a:rPr>
                        <a:t>28</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a:solidFill>
                            <a:srgbClr val="000000"/>
                          </a:solidFill>
                          <a:effectLst/>
                          <a:latin typeface="ＭＳ Ｐゴシック"/>
                        </a:rPr>
                        <a:t>47</a:t>
                      </a:r>
                    </a:p>
                  </a:txBody>
                  <a:tcPr marL="9525" marR="9525" marT="9525" marB="0" anchor="ctr">
                    <a:solidFill>
                      <a:schemeClr val="accent4">
                        <a:lumMod val="20000"/>
                        <a:lumOff val="80000"/>
                      </a:schemeClr>
                    </a:solidFill>
                  </a:tcPr>
                </a:tc>
                <a:extLst>
                  <a:ext uri="{0D108BD9-81ED-4DB2-BD59-A6C34878D82A}">
                    <a16:rowId xmlns:a16="http://schemas.microsoft.com/office/drawing/2014/main" xmlns="" val="10003"/>
                  </a:ext>
                </a:extLst>
              </a:tr>
              <a:tr h="170017">
                <a:tc>
                  <a:txBody>
                    <a:bodyPr/>
                    <a:lstStyle/>
                    <a:p>
                      <a:pPr algn="l" fontAlgn="ctr"/>
                      <a:r>
                        <a:rPr lang="ja-JP" altLang="en-US" sz="600" b="0" i="0" u="none" strike="noStrike" dirty="0">
                          <a:solidFill>
                            <a:srgbClr val="000000"/>
                          </a:solidFill>
                          <a:effectLst/>
                          <a:latin typeface="ＭＳ Ｐゴシック"/>
                        </a:rPr>
                        <a:t>新家田尻線</a:t>
                      </a:r>
                    </a:p>
                  </a:txBody>
                  <a:tcPr marL="9525" marR="9525" marT="9525" marB="0" anchor="ctr">
                    <a:solidFill>
                      <a:srgbClr val="FFFFFF"/>
                    </a:solidFill>
                  </a:tcPr>
                </a:tc>
                <a:tc>
                  <a:txBody>
                    <a:bodyPr/>
                    <a:lstStyle/>
                    <a:p>
                      <a:pPr algn="l" fontAlgn="ctr"/>
                      <a:r>
                        <a:rPr lang="ja-JP" altLang="en-US" sz="600" b="0" i="0" u="none" strike="noStrike" dirty="0">
                          <a:solidFill>
                            <a:srgbClr val="000000"/>
                          </a:solidFill>
                          <a:effectLst/>
                          <a:latin typeface="ＭＳ Ｐゴシック"/>
                        </a:rPr>
                        <a:t>一般府道</a:t>
                      </a:r>
                    </a:p>
                  </a:txBody>
                  <a:tcPr marL="9525" marR="9525" marT="9525" marB="0" anchor="ctr">
                    <a:solidFill>
                      <a:srgbClr val="FFFFFF"/>
                    </a:solidFill>
                  </a:tcPr>
                </a:tc>
                <a:tc>
                  <a:txBody>
                    <a:bodyPr/>
                    <a:lstStyle/>
                    <a:p>
                      <a:pPr algn="l" fontAlgn="ctr"/>
                      <a:r>
                        <a:rPr lang="ja-JP" altLang="en-US" sz="700" b="0" i="0" u="none" strike="noStrike">
                          <a:solidFill>
                            <a:srgbClr val="000000"/>
                          </a:solidFill>
                          <a:effectLst/>
                          <a:latin typeface="ＭＳ Ｐゴシック"/>
                        </a:rPr>
                        <a:t>大正大橋</a:t>
                      </a:r>
                    </a:p>
                  </a:txBody>
                  <a:tcPr marL="9525" marR="9525" marT="9525" marB="0" anchor="ctr">
                    <a:solidFill>
                      <a:srgbClr val="FFFFFF"/>
                    </a:solidFill>
                  </a:tcPr>
                </a:tc>
                <a:tc>
                  <a:txBody>
                    <a:bodyPr/>
                    <a:lstStyle/>
                    <a:p>
                      <a:pPr algn="l" fontAlgn="ctr"/>
                      <a:r>
                        <a:rPr lang="ja-JP" altLang="en-US" sz="600" b="0" i="0" u="none" strike="noStrike" dirty="0">
                          <a:solidFill>
                            <a:srgbClr val="000000"/>
                          </a:solidFill>
                          <a:effectLst/>
                          <a:latin typeface="ＭＳ Ｐゴシック"/>
                        </a:rPr>
                        <a:t>昭和</a:t>
                      </a:r>
                      <a:r>
                        <a:rPr lang="en-US" altLang="ja-JP" sz="600" b="0" i="0" u="none" strike="noStrike" dirty="0">
                          <a:solidFill>
                            <a:srgbClr val="000000"/>
                          </a:solidFill>
                          <a:effectLst/>
                          <a:latin typeface="ＭＳ Ｐゴシック"/>
                        </a:rPr>
                        <a:t>29</a:t>
                      </a:r>
                      <a:r>
                        <a:rPr lang="ja-JP" altLang="en-US" sz="600" b="0" i="0" u="none" strike="noStrike" dirty="0">
                          <a:solidFill>
                            <a:srgbClr val="000000"/>
                          </a:solidFill>
                          <a:effectLst/>
                          <a:latin typeface="ＭＳ Ｐゴシック"/>
                        </a:rPr>
                        <a:t>年</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61</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53m</a:t>
                      </a:r>
                    </a:p>
                  </a:txBody>
                  <a:tcPr marL="9525" marR="9525" marT="9525" marB="0" anchor="ctr">
                    <a:solidFill>
                      <a:srgbClr val="FFFFFF"/>
                    </a:solidFill>
                  </a:tcPr>
                </a:tc>
                <a:tc>
                  <a:txBody>
                    <a:bodyPr/>
                    <a:lstStyle/>
                    <a:p>
                      <a:pPr algn="r" fontAlgn="ctr"/>
                      <a:r>
                        <a:rPr lang="en-US" altLang="ja-JP" sz="600" b="0" i="0" u="none" strike="noStrike" dirty="0">
                          <a:solidFill>
                            <a:srgbClr val="000000"/>
                          </a:solidFill>
                          <a:effectLst/>
                          <a:latin typeface="ＭＳ Ｐゴシック"/>
                        </a:rPr>
                        <a:t>5.5m</a:t>
                      </a:r>
                    </a:p>
                  </a:txBody>
                  <a:tcPr marL="9525" marR="9525" marT="9525" marB="0" anchor="ctr">
                    <a:solidFill>
                      <a:srgbClr val="FFFFFF"/>
                    </a:solidFill>
                  </a:tcPr>
                </a:tc>
                <a:tc>
                  <a:txBody>
                    <a:bodyPr/>
                    <a:lstStyle/>
                    <a:p>
                      <a:pPr algn="r" fontAlgn="ctr"/>
                      <a:r>
                        <a:rPr lang="en-US" altLang="ja-JP" sz="700" b="0" i="0" u="none" strike="noStrike">
                          <a:solidFill>
                            <a:srgbClr val="FFFFFF"/>
                          </a:solidFill>
                          <a:effectLst/>
                          <a:latin typeface="ＭＳ Ｐゴシック"/>
                        </a:rPr>
                        <a:t>46</a:t>
                      </a:r>
                    </a:p>
                  </a:txBody>
                  <a:tcPr marL="9525" marR="9525" marT="9525" marB="0" anchor="ctr">
                    <a:solidFill>
                      <a:srgbClr val="0070C0"/>
                    </a:solidFill>
                  </a:tcPr>
                </a:tc>
                <a:tc>
                  <a:txBody>
                    <a:bodyPr/>
                    <a:lstStyle/>
                    <a:p>
                      <a:pPr algn="r" fontAlgn="ctr"/>
                      <a:r>
                        <a:rPr lang="en-US" altLang="ja-JP" sz="600" b="0" i="0" u="none" strike="noStrike">
                          <a:solidFill>
                            <a:srgbClr val="000000"/>
                          </a:solidFill>
                          <a:effectLst/>
                          <a:latin typeface="ＭＳ Ｐゴシック"/>
                        </a:rPr>
                        <a:t>34</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0</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26</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17</a:t>
                      </a:r>
                    </a:p>
                  </a:txBody>
                  <a:tcPr marL="9525" marR="9525" marT="9525" marB="0" anchor="ctr">
                    <a:solidFill>
                      <a:schemeClr val="accent4">
                        <a:lumMod val="20000"/>
                        <a:lumOff val="80000"/>
                      </a:schemeClr>
                    </a:solidFill>
                  </a:tcPr>
                </a:tc>
                <a:tc>
                  <a:txBody>
                    <a:bodyPr/>
                    <a:lstStyle/>
                    <a:p>
                      <a:pPr algn="r" fontAlgn="ctr"/>
                      <a:r>
                        <a:rPr lang="en-US" altLang="ja-JP" sz="600" b="0" i="0" u="none" strike="noStrike" dirty="0">
                          <a:solidFill>
                            <a:srgbClr val="000000"/>
                          </a:solidFill>
                          <a:effectLst/>
                          <a:latin typeface="ＭＳ Ｐゴシック"/>
                        </a:rPr>
                        <a:t>46</a:t>
                      </a:r>
                    </a:p>
                  </a:txBody>
                  <a:tcPr marL="9525" marR="9525" marT="9525" marB="0" anchor="ctr">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sp>
        <p:nvSpPr>
          <p:cNvPr id="129" name="正方形/長方形 128"/>
          <p:cNvSpPr/>
          <p:nvPr/>
        </p:nvSpPr>
        <p:spPr>
          <a:xfrm>
            <a:off x="8433604" y="1013283"/>
            <a:ext cx="1718642" cy="230832"/>
          </a:xfrm>
          <a:prstGeom prst="rect">
            <a:avLst/>
          </a:prstGeom>
          <a:noFill/>
        </p:spPr>
        <p:txBody>
          <a:bodyPr wrap="square" rtlCol="0">
            <a:spAutoFit/>
          </a:bodyPr>
          <a:lstStyle/>
          <a:p>
            <a:pPr algn="ct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総合評価４０点を超える橋梁</a:t>
            </a:r>
          </a:p>
        </p:txBody>
      </p:sp>
      <p:sp>
        <p:nvSpPr>
          <p:cNvPr id="130" name="正方形/長方形 129"/>
          <p:cNvSpPr/>
          <p:nvPr/>
        </p:nvSpPr>
        <p:spPr>
          <a:xfrm>
            <a:off x="8932232" y="2051931"/>
            <a:ext cx="2754957" cy="200055"/>
          </a:xfrm>
          <a:prstGeom prst="rect">
            <a:avLst/>
          </a:prstGeom>
          <a:noFill/>
        </p:spPr>
        <p:txBody>
          <a:bodyPr wrap="square" rtlCol="0">
            <a:spAutoFit/>
          </a:bodyPr>
          <a:lstStyle/>
          <a:p>
            <a:r>
              <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700" dirty="0">
                <a:latin typeface="HGSｺﾞｼｯｸM" panose="020B0600000000000000" pitchFamily="50" charset="-128"/>
                <a:ea typeface="HGSｺﾞｼｯｸM" panose="020B0600000000000000" pitchFamily="50" charset="-128"/>
                <a:cs typeface="Meiryo UI" panose="020B0604030504040204" pitchFamily="50" charset="-128"/>
              </a:rPr>
              <a:t>本照査は、平成</a:t>
            </a:r>
            <a:r>
              <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rPr>
              <a:t>26</a:t>
            </a:r>
            <a:r>
              <a:rPr lang="ja-JP" altLang="en-US" sz="700" dirty="0">
                <a:latin typeface="HGSｺﾞｼｯｸM" panose="020B0600000000000000" pitchFamily="50" charset="-128"/>
                <a:ea typeface="HGSｺﾞｼｯｸM" panose="020B0600000000000000" pitchFamily="50" charset="-128"/>
                <a:cs typeface="Meiryo UI" panose="020B0604030504040204" pitchFamily="50" charset="-128"/>
              </a:rPr>
              <a:t>年度までの点検結果等を元に照査を実施</a:t>
            </a:r>
          </a:p>
        </p:txBody>
      </p:sp>
      <p:sp>
        <p:nvSpPr>
          <p:cNvPr id="134" name="テキスト ボックス 133"/>
          <p:cNvSpPr txBox="1"/>
          <p:nvPr/>
        </p:nvSpPr>
        <p:spPr>
          <a:xfrm>
            <a:off x="6880923" y="673167"/>
            <a:ext cx="2204975" cy="215444"/>
          </a:xfrm>
          <a:prstGeom prst="rect">
            <a:avLst/>
          </a:prstGeom>
          <a:noFill/>
        </p:spPr>
        <p:txBody>
          <a:bodyPr wrap="square" lIns="0" tIns="0" rIns="0" rtlCol="0">
            <a:spAutoFit/>
          </a:bodyPr>
          <a:lstStyle/>
          <a:p>
            <a:r>
              <a:rPr lang="ja-JP" altLang="en-US" sz="1100" b="1" dirty="0">
                <a:latin typeface="+mn-ea"/>
                <a:cs typeface="Meiryo UI" panose="020B0604030504040204" pitchFamily="50" charset="-128"/>
              </a:rPr>
              <a:t>３．更新を検討すべき橋梁の抽出</a:t>
            </a:r>
            <a:endParaRPr lang="en-US" altLang="ja-JP" sz="1100" b="1" dirty="0">
              <a:latin typeface="+mn-ea"/>
              <a:cs typeface="Meiryo UI" panose="020B0604030504040204" pitchFamily="50" charset="-128"/>
            </a:endParaRPr>
          </a:p>
        </p:txBody>
      </p:sp>
      <p:sp>
        <p:nvSpPr>
          <p:cNvPr id="135" name="正方形/長方形 134"/>
          <p:cNvSpPr/>
          <p:nvPr/>
        </p:nvSpPr>
        <p:spPr>
          <a:xfrm>
            <a:off x="3179202" y="1167651"/>
            <a:ext cx="3661029" cy="1015663"/>
          </a:xfrm>
          <a:prstGeom prst="rect">
            <a:avLst/>
          </a:prstGeom>
          <a:noFill/>
        </p:spPr>
        <p:txBody>
          <a:bodyPr wrap="square" rtlCol="0">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「性能不足」及び「性能低下」のマトリクスにより評価する</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①各評価項目ごとに、マトリクスにあてはめ、評価点算出</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②各評価項目の合計点で総合評価を行う</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③現時点で更新を検討すべき橋梁</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「総合評価点</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点以上」かつ</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「橋齢以外で</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点以上の評価項目を有する」</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37" name="図 136"/>
          <p:cNvPicPr>
            <a:picLocks noChangeAspect="1"/>
          </p:cNvPicPr>
          <p:nvPr/>
        </p:nvPicPr>
        <p:blipFill>
          <a:blip r:embed="rId6"/>
          <a:stretch>
            <a:fillRect/>
          </a:stretch>
        </p:blipFill>
        <p:spPr>
          <a:xfrm>
            <a:off x="3328668" y="2199722"/>
            <a:ext cx="1055805" cy="936222"/>
          </a:xfrm>
          <a:prstGeom prst="rect">
            <a:avLst/>
          </a:prstGeom>
        </p:spPr>
      </p:pic>
      <p:sp>
        <p:nvSpPr>
          <p:cNvPr id="138" name="正方形/長方形 137"/>
          <p:cNvSpPr/>
          <p:nvPr/>
        </p:nvSpPr>
        <p:spPr>
          <a:xfrm>
            <a:off x="11490975" y="1541012"/>
            <a:ext cx="595035" cy="215444"/>
          </a:xfrm>
          <a:prstGeom prst="rect">
            <a:avLst/>
          </a:prstGeom>
        </p:spPr>
        <p:txBody>
          <a:bodyPr wrap="none">
            <a:spAutoFit/>
          </a:bodyPr>
          <a:lstStyle/>
          <a:p>
            <a:pPr marL="984250" indent="-984250"/>
            <a:r>
              <a:rPr lang="ja-JP" altLang="en-US" sz="8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更新検討</a:t>
            </a:r>
            <a:endParaRPr lang="en-US" altLang="ja-JP" sz="8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39" name="正方形/長方形 138"/>
          <p:cNvSpPr/>
          <p:nvPr/>
        </p:nvSpPr>
        <p:spPr>
          <a:xfrm>
            <a:off x="11490975" y="1870634"/>
            <a:ext cx="595035" cy="215444"/>
          </a:xfrm>
          <a:prstGeom prst="rect">
            <a:avLst/>
          </a:prstGeom>
        </p:spPr>
        <p:txBody>
          <a:bodyPr wrap="none">
            <a:spAutoFit/>
          </a:bodyPr>
          <a:lstStyle/>
          <a:p>
            <a:pPr marL="984250" indent="-984250"/>
            <a:r>
              <a:rPr lang="ja-JP" altLang="en-US" sz="8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更新検討</a:t>
            </a:r>
            <a:endParaRPr lang="en-US" altLang="ja-JP" sz="8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0" name="正方形/長方形 139"/>
          <p:cNvSpPr/>
          <p:nvPr/>
        </p:nvSpPr>
        <p:spPr>
          <a:xfrm>
            <a:off x="11490975" y="1705807"/>
            <a:ext cx="902811" cy="215444"/>
          </a:xfrm>
          <a:prstGeom prst="rect">
            <a:avLst/>
          </a:prstGeom>
        </p:spPr>
        <p:txBody>
          <a:bodyPr wrap="none">
            <a:spAutoFit/>
          </a:bodyPr>
          <a:lstStyle/>
          <a:p>
            <a:pPr marL="984250" indent="-984250"/>
            <a:r>
              <a:rPr lang="ja-JP" altLang="en-US" sz="8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更新検討対象外</a:t>
            </a:r>
            <a:endParaRPr lang="en-US" altLang="ja-JP" sz="8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2" name="下矢印 141"/>
          <p:cNvSpPr/>
          <p:nvPr/>
        </p:nvSpPr>
        <p:spPr>
          <a:xfrm>
            <a:off x="7809930" y="2179314"/>
            <a:ext cx="424052" cy="212026"/>
          </a:xfrm>
          <a:prstGeom prst="downArrow">
            <a:avLst>
              <a:gd name="adj1" fmla="val 39315"/>
              <a:gd name="adj2" fmla="val 74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p:cNvSpPr txBox="1"/>
          <p:nvPr/>
        </p:nvSpPr>
        <p:spPr>
          <a:xfrm>
            <a:off x="3041918" y="1065798"/>
            <a:ext cx="2405010" cy="215444"/>
          </a:xfrm>
          <a:prstGeom prst="rect">
            <a:avLst/>
          </a:prstGeom>
          <a:noFill/>
        </p:spPr>
        <p:txBody>
          <a:bodyPr wrap="square" lIns="0" tIns="0" rIns="0" rtlCol="0">
            <a:spAutoFit/>
          </a:bodyPr>
          <a:lstStyle/>
          <a:p>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２．マトリクス作成 </a:t>
            </a:r>
            <a:r>
              <a:rPr lang="en-US" altLang="ja-JP" sz="11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抽出手法考案</a:t>
            </a:r>
            <a:r>
              <a:rPr lang="en-US" altLang="ja-JP" sz="1100" b="1"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graphicFrame>
        <p:nvGraphicFramePr>
          <p:cNvPr id="146" name="表 145"/>
          <p:cNvGraphicFramePr>
            <a:graphicFrameLocks noGrp="1"/>
          </p:cNvGraphicFramePr>
          <p:nvPr>
            <p:extLst>
              <p:ext uri="{D42A27DB-BD31-4B8C-83A1-F6EECF244321}">
                <p14:modId xmlns:p14="http://schemas.microsoft.com/office/powerpoint/2010/main" val="2350226624"/>
              </p:ext>
            </p:extLst>
          </p:nvPr>
        </p:nvGraphicFramePr>
        <p:xfrm>
          <a:off x="4611591" y="2252633"/>
          <a:ext cx="1508630" cy="813435"/>
        </p:xfrm>
        <a:graphic>
          <a:graphicData uri="http://schemas.openxmlformats.org/drawingml/2006/table">
            <a:tbl>
              <a:tblPr firstRow="1" bandRow="1">
                <a:tableStyleId>{5C22544A-7EE6-4342-B048-85BDC9FD1C3A}</a:tableStyleId>
              </a:tblPr>
              <a:tblGrid>
                <a:gridCol w="377157">
                  <a:extLst>
                    <a:ext uri="{9D8B030D-6E8A-4147-A177-3AD203B41FA5}">
                      <a16:colId xmlns:a16="http://schemas.microsoft.com/office/drawing/2014/main" xmlns="" val="20000"/>
                    </a:ext>
                  </a:extLst>
                </a:gridCol>
                <a:gridCol w="754316">
                  <a:extLst>
                    <a:ext uri="{9D8B030D-6E8A-4147-A177-3AD203B41FA5}">
                      <a16:colId xmlns:a16="http://schemas.microsoft.com/office/drawing/2014/main" xmlns="" val="20001"/>
                    </a:ext>
                  </a:extLst>
                </a:gridCol>
                <a:gridCol w="377157">
                  <a:extLst>
                    <a:ext uri="{9D8B030D-6E8A-4147-A177-3AD203B41FA5}">
                      <a16:colId xmlns:a16="http://schemas.microsoft.com/office/drawing/2014/main" xmlns="" val="20003"/>
                    </a:ext>
                  </a:extLst>
                </a:gridCol>
              </a:tblGrid>
              <a:tr h="0">
                <a:tc>
                  <a:txBody>
                    <a:bodyPr/>
                    <a:lstStyle/>
                    <a:p>
                      <a:pPr algn="ctr" fontAlgn="ctr"/>
                      <a:r>
                        <a:rPr lang="ja-JP" altLang="en-US" sz="700" u="none" strike="noStrike" dirty="0">
                          <a:effectLst/>
                        </a:rPr>
                        <a:t>小項目</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1" i="0" u="none" strike="noStrike" dirty="0">
                          <a:solidFill>
                            <a:schemeClr val="bg1"/>
                          </a:solidFill>
                          <a:effectLst/>
                          <a:latin typeface="ＭＳ Ｐゴシック" panose="020B0600070205080204" pitchFamily="50" charset="-128"/>
                          <a:ea typeface="ＭＳ Ｐゴシック" panose="020B0600070205080204" pitchFamily="50" charset="-128"/>
                        </a:rPr>
                        <a:t>４３評価項目</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u="none" strike="noStrike" dirty="0">
                          <a:effectLst/>
                        </a:rPr>
                        <a:t>評価点</a:t>
                      </a: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fontAlgn="ctr"/>
                      <a:r>
                        <a:rPr lang="ja-JP" altLang="en-US" sz="700" b="0" i="0" u="none" strike="noStrike" dirty="0">
                          <a:solidFill>
                            <a:srgbClr val="000000"/>
                          </a:solidFill>
                          <a:effectLst/>
                          <a:latin typeface="Gill Sans MT 本文"/>
                          <a:ea typeface="ＭＳ Ｐゴシック" panose="020B0600070205080204" pitchFamily="50" charset="-128"/>
                        </a:rPr>
                        <a:t>１</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ＰＣ鋼材の損傷</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１０</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algn="ctr" rtl="0" eaLnBrk="1" fontAlgn="ctr" latinLnBrk="0" hangingPunct="1"/>
                      <a:r>
                        <a:rPr kumimoji="1" lang="ja-JP" altLang="en-US" sz="700" u="none" strike="noStrike" kern="1200" dirty="0">
                          <a:solidFill>
                            <a:schemeClr val="dk1"/>
                          </a:solidFill>
                          <a:effectLst/>
                          <a:latin typeface="Gill Sans MT 本文"/>
                          <a:ea typeface="+mn-ea"/>
                          <a:cs typeface="+mn-cs"/>
                        </a:rPr>
                        <a:t>２</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曲げモーメント</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１０</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ctr" fontAlgn="ctr"/>
                      <a:r>
                        <a:rPr lang="ja-JP" altLang="en-US" sz="700" b="0" i="0" u="none" strike="noStrike" dirty="0">
                          <a:solidFill>
                            <a:srgbClr val="000000"/>
                          </a:solidFill>
                          <a:effectLst/>
                          <a:latin typeface="Gill Sans MT 本文"/>
                          <a:ea typeface="ＭＳ Ｐゴシック" panose="020B0600070205080204" pitchFamily="50" charset="-128"/>
                        </a:rPr>
                        <a:t>４</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基礎の洗掘</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２</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L="0" algn="ctr" rtl="0" eaLnBrk="1" fontAlgn="ctr" latinLnBrk="0" hangingPunct="1"/>
                      <a:r>
                        <a:rPr kumimoji="1" lang="ja-JP" altLang="en-US" sz="700" u="none" strike="noStrike" kern="1200" dirty="0">
                          <a:solidFill>
                            <a:schemeClr val="dk1"/>
                          </a:solidFill>
                          <a:effectLst/>
                          <a:latin typeface="Gill Sans MT 本文"/>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700" u="none" strike="noStrike" kern="1200" dirty="0">
                          <a:solidFill>
                            <a:schemeClr val="dk1"/>
                          </a:solidFill>
                          <a:effectLst/>
                          <a:latin typeface="Gill Sans MT 本文"/>
                          <a:ea typeface="+mn-ea"/>
                          <a:cs typeface="+mn-cs"/>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700" b="0" u="none" strike="noStrike" kern="1200" dirty="0">
                          <a:solidFill>
                            <a:schemeClr val="dk1"/>
                          </a:solidFill>
                          <a:effectLst/>
                          <a:latin typeface="Gill Sans MT 本文"/>
                          <a:ea typeface="+mn-ea"/>
                          <a:cs typeface="+mn-cs"/>
                        </a:rPr>
                        <a:t>・・・</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L="0" algn="ctr" rtl="0" eaLnBrk="1" fontAlgn="ctr" latinLnBrk="0" hangingPunct="1"/>
                      <a:r>
                        <a:rPr kumimoji="1" lang="ja-JP" altLang="en-US" sz="700" u="none" strike="noStrike" kern="1200" dirty="0">
                          <a:solidFill>
                            <a:schemeClr val="dk1"/>
                          </a:solidFill>
                          <a:effectLst/>
                          <a:latin typeface="Gill Sans MT 本文"/>
                          <a:ea typeface="+mn-ea"/>
                          <a:cs typeface="+mn-cs"/>
                        </a:rPr>
                        <a:t>４３</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交通ボトルネック</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０</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gridSpan="2">
                  <a:txBody>
                    <a:bodyPr/>
                    <a:lstStyle/>
                    <a:p>
                      <a:pPr marL="0" algn="ctr" rtl="0" eaLnBrk="1" fontAlgn="ctr" latinLnBrk="0" hangingPunct="1"/>
                      <a:r>
                        <a:rPr kumimoji="1" lang="ja-JP" altLang="en-US" sz="700" u="none" strike="noStrike" kern="1200" dirty="0">
                          <a:solidFill>
                            <a:schemeClr val="dk1"/>
                          </a:solidFill>
                          <a:effectLst/>
                          <a:latin typeface="Gill Sans MT 本文"/>
                          <a:ea typeface="+mn-ea"/>
                          <a:cs typeface="+mn-cs"/>
                        </a:rPr>
                        <a:t>総合評価</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４７</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147" name="正方形/長方形 146"/>
          <p:cNvSpPr/>
          <p:nvPr/>
        </p:nvSpPr>
        <p:spPr>
          <a:xfrm>
            <a:off x="3532268" y="3082083"/>
            <a:ext cx="2495919" cy="230832"/>
          </a:xfrm>
          <a:prstGeom prst="rect">
            <a:avLst/>
          </a:prstGeom>
          <a:noFill/>
        </p:spPr>
        <p:txBody>
          <a:bodyPr wrap="square" rtlCol="0">
            <a:spAutoFit/>
          </a:bodyPr>
          <a:lstStyle/>
          <a:p>
            <a:pPr marL="984250" indent="-984250" algn="ct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図　マトリクス評価より総合評価を求める</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8" name="下矢印 147"/>
          <p:cNvSpPr/>
          <p:nvPr/>
        </p:nvSpPr>
        <p:spPr>
          <a:xfrm rot="16200000">
            <a:off x="4390683" y="2550322"/>
            <a:ext cx="215213" cy="107607"/>
          </a:xfrm>
          <a:prstGeom prst="downArrow">
            <a:avLst>
              <a:gd name="adj1" fmla="val 39315"/>
              <a:gd name="adj2" fmla="val 674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3179202" y="852939"/>
            <a:ext cx="3796887" cy="246221"/>
          </a:xfrm>
          <a:prstGeom prst="rect">
            <a:avLst/>
          </a:prstGeom>
          <a:noFill/>
        </p:spPr>
        <p:txBody>
          <a:bodyPr wrap="square" rtlCol="0">
            <a:spAutoFit/>
          </a:bodyPr>
          <a:lstStyle/>
          <a:p>
            <a:r>
              <a:rPr lang="ja-JP" altLang="ja-JP" sz="1000" dirty="0">
                <a:latin typeface="HGSｺﾞｼｯｸM" panose="020B0600000000000000" pitchFamily="50" charset="-128"/>
                <a:ea typeface="HGSｺﾞｼｯｸM" panose="020B0600000000000000" pitchFamily="50" charset="-128"/>
              </a:rPr>
              <a:t>「</a:t>
            </a:r>
            <a:r>
              <a:rPr lang="en-US" altLang="ja-JP" sz="1000" dirty="0">
                <a:latin typeface="HGSｺﾞｼｯｸM" panose="020B0600000000000000" pitchFamily="50" charset="-128"/>
                <a:ea typeface="HGSｺﾞｼｯｸM" panose="020B0600000000000000" pitchFamily="50" charset="-128"/>
              </a:rPr>
              <a:t>h_</a:t>
            </a:r>
            <a:r>
              <a:rPr lang="ja-JP" altLang="ja-JP" sz="1000" dirty="0">
                <a:latin typeface="HGSｺﾞｼｯｸM" panose="020B0600000000000000" pitchFamily="50" charset="-128"/>
                <a:ea typeface="HGSｺﾞｼｯｸM" panose="020B0600000000000000" pitchFamily="50" charset="-128"/>
              </a:rPr>
              <a:t>機能不足はあるか」</a:t>
            </a:r>
            <a:r>
              <a:rPr lang="ja-JP" altLang="en-US" sz="1000" dirty="0">
                <a:latin typeface="HGSｺﾞｼｯｸM" panose="020B0600000000000000" pitchFamily="50" charset="-128"/>
                <a:ea typeface="HGSｺﾞｼｯｸM" panose="020B0600000000000000"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h_</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性能マトリクスによる評価」</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52" name="表 151"/>
          <p:cNvGraphicFramePr>
            <a:graphicFrameLocks noGrp="1"/>
          </p:cNvGraphicFramePr>
          <p:nvPr>
            <p:extLst>
              <p:ext uri="{D42A27DB-BD31-4B8C-83A1-F6EECF244321}">
                <p14:modId xmlns:p14="http://schemas.microsoft.com/office/powerpoint/2010/main" val="569706850"/>
              </p:ext>
            </p:extLst>
          </p:nvPr>
        </p:nvGraphicFramePr>
        <p:xfrm>
          <a:off x="4178918" y="4323427"/>
          <a:ext cx="2696664" cy="678525"/>
        </p:xfrm>
        <a:graphic>
          <a:graphicData uri="http://schemas.openxmlformats.org/drawingml/2006/table">
            <a:tbl>
              <a:tblPr>
                <a:tableStyleId>{5C22544A-7EE6-4342-B048-85BDC9FD1C3A}</a:tableStyleId>
              </a:tblPr>
              <a:tblGrid>
                <a:gridCol w="816964">
                  <a:extLst>
                    <a:ext uri="{9D8B030D-6E8A-4147-A177-3AD203B41FA5}">
                      <a16:colId xmlns:a16="http://schemas.microsoft.com/office/drawing/2014/main" xmlns="" val="20001"/>
                    </a:ext>
                  </a:extLst>
                </a:gridCol>
                <a:gridCol w="665327">
                  <a:extLst>
                    <a:ext uri="{9D8B030D-6E8A-4147-A177-3AD203B41FA5}">
                      <a16:colId xmlns:a16="http://schemas.microsoft.com/office/drawing/2014/main" xmlns="" val="20002"/>
                    </a:ext>
                  </a:extLst>
                </a:gridCol>
                <a:gridCol w="1214373">
                  <a:extLst>
                    <a:ext uri="{9D8B030D-6E8A-4147-A177-3AD203B41FA5}">
                      <a16:colId xmlns:a16="http://schemas.microsoft.com/office/drawing/2014/main" xmlns="" val="20005"/>
                    </a:ext>
                  </a:extLst>
                </a:gridCol>
              </a:tblGrid>
              <a:tr h="106930">
                <a:tc>
                  <a:txBody>
                    <a:bodyPr/>
                    <a:lstStyle/>
                    <a:p>
                      <a:pPr algn="ctr" rtl="0" fontAlgn="ctr"/>
                      <a:r>
                        <a:rPr lang="ja-JP" altLang="en-US" sz="600" b="0" u="none" strike="noStrike" dirty="0">
                          <a:effectLst/>
                          <a:latin typeface="+mn-ea"/>
                          <a:ea typeface="+mn-ea"/>
                        </a:rPr>
                        <a:t>路線名</a:t>
                      </a:r>
                      <a:endParaRPr lang="ja-JP" altLang="en-US" sz="600" b="0"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600" b="0" u="none" strike="noStrike" dirty="0">
                          <a:effectLst/>
                          <a:latin typeface="+mn-ea"/>
                          <a:ea typeface="+mn-ea"/>
                        </a:rPr>
                        <a:t>橋梁名</a:t>
                      </a:r>
                      <a:endParaRPr lang="ja-JP" altLang="en-US" sz="600" b="0"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600" b="0" u="none" strike="noStrike" dirty="0">
                          <a:effectLst/>
                          <a:latin typeface="+mn-ea"/>
                          <a:ea typeface="+mn-ea"/>
                        </a:rPr>
                        <a:t>グループ</a:t>
                      </a:r>
                      <a:endParaRPr lang="ja-JP" altLang="en-US" sz="600" b="0"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100790">
                <a:tc>
                  <a:txBody>
                    <a:bodyPr/>
                    <a:lstStyle/>
                    <a:p>
                      <a:pPr algn="l" rtl="0" fontAlgn="ctr"/>
                      <a:r>
                        <a:rPr kumimoji="1" lang="ja-JP" altLang="en-US" sz="600" b="0" u="none" strike="noStrike" kern="1200" dirty="0">
                          <a:solidFill>
                            <a:schemeClr val="dk1"/>
                          </a:solidFill>
                          <a:effectLst/>
                          <a:latin typeface="+mn-ea"/>
                          <a:ea typeface="+mn-ea"/>
                          <a:cs typeface="+mn-cs"/>
                        </a:rPr>
                        <a:t>大阪中央環状線</a:t>
                      </a:r>
                      <a:r>
                        <a:rPr kumimoji="1" lang="en-US" altLang="ja-JP" sz="600" b="0" u="none" strike="noStrike" kern="1200" dirty="0">
                          <a:solidFill>
                            <a:schemeClr val="dk1"/>
                          </a:solidFill>
                          <a:effectLst/>
                          <a:latin typeface="+mn-ea"/>
                          <a:ea typeface="+mn-ea"/>
                          <a:cs typeface="+mn-cs"/>
                        </a:rPr>
                        <a:t>(</a:t>
                      </a:r>
                      <a:r>
                        <a:rPr kumimoji="1" lang="ja-JP" altLang="en-US" sz="600" b="0" u="none" strike="noStrike" kern="1200" dirty="0">
                          <a:solidFill>
                            <a:schemeClr val="dk1"/>
                          </a:solidFill>
                          <a:effectLst/>
                          <a:latin typeface="+mn-ea"/>
                          <a:ea typeface="+mn-ea"/>
                          <a:cs typeface="+mn-cs"/>
                        </a:rPr>
                        <a:t>旧</a:t>
                      </a:r>
                      <a:r>
                        <a:rPr kumimoji="1" lang="en-US" altLang="ja-JP" sz="600" b="0" u="none" strike="noStrike" kern="1200" dirty="0">
                          <a:solidFill>
                            <a:schemeClr val="dk1"/>
                          </a:solidFill>
                          <a:effectLst/>
                          <a:latin typeface="+mn-ea"/>
                          <a:ea typeface="+mn-ea"/>
                          <a:cs typeface="+mn-cs"/>
                        </a:rPr>
                        <a:t>)</a:t>
                      </a:r>
                      <a:endParaRPr kumimoji="1" lang="ja-JP" altLang="en-US" sz="600" b="0" u="none" strike="noStrike" kern="1200" dirty="0">
                        <a:solidFill>
                          <a:schemeClr val="dk1"/>
                        </a:solidFill>
                        <a:effectLst/>
                        <a:latin typeface="+mn-ea"/>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1" lang="ja-JP" altLang="en-US" sz="700" b="0" u="none" strike="noStrike" kern="1200" dirty="0">
                          <a:solidFill>
                            <a:schemeClr val="dk1"/>
                          </a:solidFill>
                          <a:effectLst/>
                          <a:latin typeface="+mn-ea"/>
                          <a:ea typeface="+mn-ea"/>
                          <a:cs typeface="+mn-cs"/>
                        </a:rPr>
                        <a:t>大正橋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US" altLang="ja-JP" sz="700" b="0" u="none" strike="noStrike" dirty="0">
                          <a:effectLst/>
                          <a:latin typeface="+mn-ea"/>
                          <a:ea typeface="+mn-ea"/>
                        </a:rPr>
                        <a:t>RC</a:t>
                      </a:r>
                      <a:r>
                        <a:rPr lang="ja-JP" altLang="en-US" sz="700" b="0" u="none" strike="noStrike" dirty="0">
                          <a:effectLst/>
                          <a:latin typeface="+mn-ea"/>
                          <a:ea typeface="+mn-ea"/>
                        </a:rPr>
                        <a:t>橋 </a:t>
                      </a:r>
                      <a:r>
                        <a:rPr lang="ja-JP" altLang="en-US" sz="700" b="0" u="none" strike="noStrike" dirty="0">
                          <a:solidFill>
                            <a:srgbClr val="0070C0"/>
                          </a:solidFill>
                          <a:effectLst/>
                          <a:latin typeface="+mn-ea"/>
                          <a:ea typeface="+mn-ea"/>
                        </a:rPr>
                        <a:t>①ゲルバー橋</a:t>
                      </a:r>
                      <a:endParaRPr lang="ja-JP" altLang="en-US" sz="700" b="0" i="0" u="none" strike="noStrike" dirty="0">
                        <a:solidFill>
                          <a:srgbClr val="0070C0"/>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11401">
                <a:tc>
                  <a:txBody>
                    <a:bodyPr/>
                    <a:lstStyle/>
                    <a:p>
                      <a:pPr algn="l" rtl="0" fontAlgn="ctr"/>
                      <a:r>
                        <a:rPr kumimoji="1" lang="ja-JP" altLang="en-US" sz="600" b="0" u="none" strike="noStrike" kern="1200" dirty="0">
                          <a:solidFill>
                            <a:schemeClr val="dk1"/>
                          </a:solidFill>
                          <a:effectLst/>
                          <a:latin typeface="+mn-ea"/>
                          <a:ea typeface="+mn-ea"/>
                          <a:cs typeface="+mn-cs"/>
                        </a:rPr>
                        <a:t>新家田尻線</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1" lang="ja-JP" altLang="en-US" sz="700" b="0" u="none" strike="noStrike" kern="1200" dirty="0">
                          <a:solidFill>
                            <a:schemeClr val="dk1"/>
                          </a:solidFill>
                          <a:effectLst/>
                          <a:latin typeface="+mn-ea"/>
                          <a:ea typeface="+mn-ea"/>
                          <a:cs typeface="+mn-cs"/>
                        </a:rPr>
                        <a:t>大正大橋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US" altLang="ja-JP" sz="700" b="0" u="none" strike="noStrike" dirty="0">
                          <a:effectLst/>
                          <a:latin typeface="+mn-ea"/>
                          <a:ea typeface="+mn-ea"/>
                        </a:rPr>
                        <a:t>RC</a:t>
                      </a:r>
                      <a:r>
                        <a:rPr lang="ja-JP" altLang="en-US" sz="700" b="0" u="none" strike="noStrike" dirty="0">
                          <a:effectLst/>
                          <a:latin typeface="+mn-ea"/>
                          <a:ea typeface="+mn-ea"/>
                        </a:rPr>
                        <a:t>橋 </a:t>
                      </a:r>
                      <a:r>
                        <a:rPr lang="ja-JP" altLang="en-US" sz="700" b="0" u="none" strike="noStrike" dirty="0">
                          <a:solidFill>
                            <a:srgbClr val="0070C0"/>
                          </a:solidFill>
                          <a:effectLst/>
                          <a:latin typeface="+mn-ea"/>
                          <a:ea typeface="+mn-ea"/>
                        </a:rPr>
                        <a:t>①ゲルバー橋</a:t>
                      </a:r>
                      <a:endParaRPr lang="ja-JP" altLang="en-US" sz="700" b="0" i="0" u="none" strike="noStrike" dirty="0">
                        <a:solidFill>
                          <a:srgbClr val="0070C0"/>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8468">
                <a:tc>
                  <a:txBody>
                    <a:bodyPr/>
                    <a:lstStyle/>
                    <a:p>
                      <a:pPr algn="l" rtl="0" fontAlgn="ctr"/>
                      <a:r>
                        <a:rPr kumimoji="1" lang="zh-TW" altLang="en-US" sz="600" b="0"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rPr>
                        <a:t>深野南寺方大阪線</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1" lang="ja-JP" altLang="en-US" sz="700" b="0" u="none" strike="noStrike" kern="1200" dirty="0">
                          <a:solidFill>
                            <a:schemeClr val="dk1"/>
                          </a:solidFill>
                          <a:effectLst/>
                          <a:latin typeface="+mn-ea"/>
                          <a:ea typeface="+mn-ea"/>
                          <a:cs typeface="+mn-cs"/>
                        </a:rPr>
                        <a:t>三ツ島大橋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zh-TW" altLang="en-US" sz="700" b="0" u="none" strike="noStrike" dirty="0">
                          <a:effectLst/>
                          <a:latin typeface="ＭＳ Ｐゴシック" panose="020B0600070205080204" pitchFamily="50" charset="-128"/>
                          <a:ea typeface="ＭＳ Ｐゴシック" panose="020B0600070205080204" pitchFamily="50" charset="-128"/>
                        </a:rPr>
                        <a:t>鋼橋 </a:t>
                      </a:r>
                      <a:r>
                        <a:rPr lang="zh-TW" altLang="en-US" sz="700" b="0" u="none" strike="noStrike" dirty="0">
                          <a:solidFill>
                            <a:srgbClr val="FF0000"/>
                          </a:solidFill>
                          <a:effectLst/>
                          <a:latin typeface="ＭＳ Ｐゴシック" panose="020B0600070205080204" pitchFamily="50" charset="-128"/>
                          <a:ea typeface="ＭＳ Ｐゴシック" panose="020B0600070205080204" pitchFamily="50" charset="-128"/>
                        </a:rPr>
                        <a:t>②高齢橋</a:t>
                      </a:r>
                      <a:r>
                        <a:rPr lang="en-US" altLang="zh-TW" sz="700" b="0" u="none" strike="noStrike" dirty="0">
                          <a:effectLst/>
                          <a:latin typeface="ＭＳ Ｐゴシック" panose="020B0600070205080204" pitchFamily="50" charset="-128"/>
                          <a:ea typeface="ＭＳ Ｐゴシック" panose="020B0600070205080204" pitchFamily="50" charset="-128"/>
                        </a:rPr>
                        <a:t>+</a:t>
                      </a:r>
                      <a:r>
                        <a:rPr lang="zh-TW" altLang="en-US" sz="700" b="0" u="none" strike="noStrike" dirty="0">
                          <a:solidFill>
                            <a:srgbClr val="00B050"/>
                          </a:solidFill>
                          <a:effectLst/>
                          <a:latin typeface="ＭＳ Ｐゴシック" panose="020B0600070205080204" pitchFamily="50" charset="-128"/>
                          <a:ea typeface="ＭＳ Ｐゴシック" panose="020B0600070205080204" pitchFamily="50" charset="-128"/>
                        </a:rPr>
                        <a:t>疲労</a:t>
                      </a:r>
                      <a:endParaRPr lang="zh-TW" altLang="en-US" sz="700" b="0" i="0" u="none" strike="noStrike" dirty="0">
                        <a:solidFill>
                          <a:srgbClr val="00B050"/>
                        </a:solidFill>
                        <a:effectLst/>
                        <a:latin typeface="ＭＳ Ｐゴシック" panose="020B0600070205080204" pitchFamily="50" charset="-128"/>
                        <a:ea typeface="ＭＳ Ｐゴシック" panose="020B0600070205080204" pitchFamily="50" charset="-128"/>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99079">
                <a:tc>
                  <a:txBody>
                    <a:bodyPr/>
                    <a:lstStyle/>
                    <a:p>
                      <a:pPr algn="l" rtl="0" fontAlgn="ctr"/>
                      <a:r>
                        <a:rPr kumimoji="1" lang="en-US" altLang="ja-JP" sz="600" b="0" u="none" strike="noStrike" kern="1200" dirty="0">
                          <a:solidFill>
                            <a:schemeClr val="dk1"/>
                          </a:solidFill>
                          <a:effectLst/>
                          <a:latin typeface="+mn-ea"/>
                          <a:ea typeface="+mn-ea"/>
                          <a:cs typeface="+mn-cs"/>
                        </a:rPr>
                        <a:t>170</a:t>
                      </a:r>
                      <a:r>
                        <a:rPr kumimoji="1" lang="ja-JP" altLang="en-US" sz="600" b="0" u="none" strike="noStrike" kern="1200" dirty="0">
                          <a:solidFill>
                            <a:schemeClr val="dk1"/>
                          </a:solidFill>
                          <a:effectLst/>
                          <a:latin typeface="+mn-ea"/>
                          <a:ea typeface="+mn-ea"/>
                          <a:cs typeface="+mn-cs"/>
                        </a:rPr>
                        <a:t>号</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1" lang="ja-JP" altLang="en-US" sz="700" b="0" u="none" strike="noStrike" kern="1200" dirty="0">
                          <a:solidFill>
                            <a:schemeClr val="dk1"/>
                          </a:solidFill>
                          <a:effectLst/>
                          <a:latin typeface="+mn-ea"/>
                          <a:ea typeface="+mn-ea"/>
                          <a:cs typeface="+mn-cs"/>
                        </a:rPr>
                        <a:t>蔀屋跨道橋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zh-TW" altLang="en-US" sz="700" b="0" u="none" strike="noStrike" dirty="0">
                          <a:effectLst/>
                          <a:latin typeface="ＭＳ Ｐゴシック" panose="020B0600070205080204" pitchFamily="50" charset="-128"/>
                          <a:ea typeface="ＭＳ Ｐゴシック" panose="020B0600070205080204" pitchFamily="50" charset="-128"/>
                        </a:rPr>
                        <a:t>鋼橋</a:t>
                      </a:r>
                      <a:r>
                        <a:rPr lang="en-US" altLang="zh-TW" sz="700" b="0" u="none" strike="noStrike" dirty="0">
                          <a:effectLst/>
                          <a:latin typeface="ＭＳ Ｐゴシック" panose="020B0600070205080204" pitchFamily="50" charset="-128"/>
                          <a:ea typeface="ＭＳ Ｐゴシック" panose="020B0600070205080204" pitchFamily="50" charset="-128"/>
                        </a:rPr>
                        <a:t>(RC+</a:t>
                      </a:r>
                      <a:r>
                        <a:rPr lang="zh-TW" altLang="en-US" sz="700" b="0" u="none" strike="noStrike" dirty="0">
                          <a:effectLst/>
                          <a:latin typeface="ＭＳ Ｐゴシック" panose="020B0600070205080204" pitchFamily="50" charset="-128"/>
                          <a:ea typeface="ＭＳ Ｐゴシック" panose="020B0600070205080204" pitchFamily="50" charset="-128"/>
                        </a:rPr>
                        <a:t>鋼床板） </a:t>
                      </a:r>
                      <a:r>
                        <a:rPr lang="zh-TW" altLang="en-US" sz="700" b="0" u="none" strike="noStrike" dirty="0">
                          <a:solidFill>
                            <a:srgbClr val="00B050"/>
                          </a:solidFill>
                          <a:effectLst/>
                          <a:latin typeface="ＭＳ Ｐゴシック" panose="020B0600070205080204" pitchFamily="50" charset="-128"/>
                          <a:ea typeface="ＭＳ Ｐゴシック" panose="020B0600070205080204" pitchFamily="50" charset="-128"/>
                        </a:rPr>
                        <a:t>③疲労</a:t>
                      </a:r>
                      <a:endParaRPr lang="zh-TW" altLang="en-US" sz="700" b="0" i="0" u="none" strike="noStrike" dirty="0">
                        <a:solidFill>
                          <a:srgbClr val="00B050"/>
                        </a:solidFill>
                        <a:effectLst/>
                        <a:latin typeface="ＭＳ Ｐゴシック" panose="020B0600070205080204" pitchFamily="50" charset="-128"/>
                        <a:ea typeface="ＭＳ Ｐゴシック" panose="020B0600070205080204" pitchFamily="50" charset="-128"/>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94700">
                <a:tc>
                  <a:txBody>
                    <a:bodyPr/>
                    <a:lstStyle/>
                    <a:p>
                      <a:pPr algn="l" rtl="0" fontAlgn="ctr"/>
                      <a:r>
                        <a:rPr kumimoji="1" lang="zh-TW" altLang="en-US" sz="600" b="0"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rPr>
                        <a:t>甘南備川向線</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1" lang="ja-JP" altLang="en-US" sz="700" b="0" u="none" strike="noStrike" kern="1200" dirty="0">
                          <a:solidFill>
                            <a:schemeClr val="dk1"/>
                          </a:solidFill>
                          <a:effectLst/>
                          <a:latin typeface="+mn-ea"/>
                          <a:ea typeface="+mn-ea"/>
                          <a:cs typeface="+mn-cs"/>
                        </a:rPr>
                        <a:t>古川橋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US" sz="700" b="0" u="none" strike="noStrike" dirty="0">
                          <a:effectLst/>
                          <a:latin typeface="+mn-ea"/>
                          <a:ea typeface="+mn-ea"/>
                        </a:rPr>
                        <a:t>RC</a:t>
                      </a:r>
                      <a:r>
                        <a:rPr lang="ja-JP" altLang="en-US" sz="700" b="0" u="none" strike="noStrike" dirty="0">
                          <a:effectLst/>
                          <a:latin typeface="+mn-ea"/>
                          <a:ea typeface="+mn-ea"/>
                        </a:rPr>
                        <a:t>橋  </a:t>
                      </a:r>
                      <a:r>
                        <a:rPr lang="ja-JP" altLang="en-US" sz="700" b="0" u="none" strike="noStrike" dirty="0">
                          <a:solidFill>
                            <a:srgbClr val="FF0000"/>
                          </a:solidFill>
                          <a:effectLst/>
                          <a:latin typeface="+mn-ea"/>
                          <a:ea typeface="+mn-ea"/>
                        </a:rPr>
                        <a:t>④高齢橋</a:t>
                      </a:r>
                      <a:r>
                        <a:rPr lang="ja-JP" altLang="en-US" sz="700" b="0" u="none" strike="noStrike" dirty="0">
                          <a:effectLst/>
                          <a:latin typeface="+mn-ea"/>
                          <a:ea typeface="+mn-ea"/>
                        </a:rPr>
                        <a:t>、単純桁</a:t>
                      </a:r>
                      <a:endParaRPr lang="ja-JP" altLang="en-US" sz="700" b="0" i="0" u="none" strike="noStrike" dirty="0">
                        <a:solidFill>
                          <a:srgbClr val="000000"/>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54" name="正方形/長方形 153"/>
          <p:cNvSpPr/>
          <p:nvPr/>
        </p:nvSpPr>
        <p:spPr>
          <a:xfrm>
            <a:off x="4821346" y="4121255"/>
            <a:ext cx="1107546" cy="230832"/>
          </a:xfrm>
          <a:prstGeom prst="rect">
            <a:avLst/>
          </a:prstGeom>
          <a:noFill/>
        </p:spPr>
        <p:txBody>
          <a:bodyPr wrap="square" rtlCol="0">
            <a:spAutoFit/>
          </a:bodyPr>
          <a:lstStyle/>
          <a:p>
            <a:pPr marL="984250" indent="-984250" algn="ct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表　選定橋梁一覧</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2" name="テキスト ボックス 161"/>
          <p:cNvSpPr txBox="1"/>
          <p:nvPr/>
        </p:nvSpPr>
        <p:spPr>
          <a:xfrm>
            <a:off x="10236981" y="3622895"/>
            <a:ext cx="2153701" cy="507831"/>
          </a:xfrm>
          <a:prstGeom prst="rect">
            <a:avLst/>
          </a:prstGeom>
          <a:noFill/>
        </p:spPr>
        <p:txBody>
          <a:bodyPr wrap="square" lIns="0" tIns="0" rIns="0" rtlCol="0">
            <a:spAutoFit/>
          </a:bodyPr>
          <a:lstStyle/>
          <a:p>
            <a:pPr marL="171450" indent="-171450">
              <a:buFont typeface="Arial" panose="020B0604020202020204" pitchFamily="34" charset="0"/>
              <a:buChar char="•"/>
            </a:pP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疲労が蓄積する仮定</a:t>
            </a:r>
            <a:r>
              <a:rPr lang="ja-JP" altLang="en-US" sz="9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（健全度</a:t>
            </a:r>
            <a:r>
              <a:rPr lang="en-US" altLang="ja-JP" sz="9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9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を保てない）</a:t>
            </a:r>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で推移グラフに反映し、</a:t>
            </a:r>
            <a:endParaRPr lang="en-US" altLang="ja-JP"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solidFill>
                  <a:srgbClr val="FF6600"/>
                </a:solidFill>
                <a:latin typeface="HGSｺﾞｼｯｸM" panose="020B0600000000000000" pitchFamily="50" charset="-128"/>
                <a:ea typeface="HGSｺﾞｼｯｸM" panose="020B0600000000000000" pitchFamily="50" charset="-128"/>
                <a:cs typeface="Meiryo UI" panose="020B0604030504040204" pitchFamily="50" charset="-128"/>
              </a:rPr>
              <a:t>　 マトリクスにより対象橋梁を抽出</a:t>
            </a:r>
          </a:p>
        </p:txBody>
      </p:sp>
      <p:sp>
        <p:nvSpPr>
          <p:cNvPr id="168" name="下矢印 167"/>
          <p:cNvSpPr/>
          <p:nvPr/>
        </p:nvSpPr>
        <p:spPr>
          <a:xfrm>
            <a:off x="10583652" y="6495022"/>
            <a:ext cx="424052" cy="212026"/>
          </a:xfrm>
          <a:prstGeom prst="downArrow">
            <a:avLst>
              <a:gd name="adj1" fmla="val 39315"/>
              <a:gd name="adj2" fmla="val 74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9286247" y="8513863"/>
            <a:ext cx="718966" cy="22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10632399" y="8623268"/>
            <a:ext cx="569888" cy="13654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5" name="テキスト ボックス 174"/>
          <p:cNvSpPr txBox="1"/>
          <p:nvPr/>
        </p:nvSpPr>
        <p:spPr>
          <a:xfrm>
            <a:off x="10560178" y="8556434"/>
            <a:ext cx="172415" cy="246686"/>
          </a:xfrm>
          <a:prstGeom prst="rect">
            <a:avLst/>
          </a:prstGeom>
          <a:noFill/>
        </p:spPr>
        <p:txBody>
          <a:bodyPr wrap="square" rtlCol="0">
            <a:spAutoFit/>
          </a:bodyPr>
          <a:lstStyle/>
          <a:p>
            <a:r>
              <a:rPr lang="en-US" altLang="ja-JP" sz="1000" dirty="0">
                <a:solidFill>
                  <a:srgbClr val="0070C0"/>
                </a:solidFill>
              </a:rPr>
              <a:t>C</a:t>
            </a:r>
            <a:endParaRPr kumimoji="1" lang="ja-JP" altLang="en-US" sz="1000" dirty="0">
              <a:solidFill>
                <a:srgbClr val="0070C0"/>
              </a:solidFill>
            </a:endParaRPr>
          </a:p>
        </p:txBody>
      </p:sp>
      <p:sp>
        <p:nvSpPr>
          <p:cNvPr id="176" name="テキスト ボックス 175"/>
          <p:cNvSpPr txBox="1"/>
          <p:nvPr/>
        </p:nvSpPr>
        <p:spPr>
          <a:xfrm>
            <a:off x="11158829" y="8420060"/>
            <a:ext cx="219012" cy="246221"/>
          </a:xfrm>
          <a:prstGeom prst="rect">
            <a:avLst/>
          </a:prstGeom>
          <a:noFill/>
        </p:spPr>
        <p:txBody>
          <a:bodyPr wrap="square" rtlCol="0">
            <a:spAutoFit/>
          </a:bodyPr>
          <a:lstStyle/>
          <a:p>
            <a:r>
              <a:rPr lang="en-US" altLang="ja-JP" sz="1000" dirty="0">
                <a:solidFill>
                  <a:srgbClr val="0070C0"/>
                </a:solidFill>
              </a:rPr>
              <a:t>D</a:t>
            </a:r>
            <a:endParaRPr kumimoji="1" lang="ja-JP" altLang="en-US" sz="1000" dirty="0">
              <a:solidFill>
                <a:srgbClr val="0070C0"/>
              </a:solidFill>
            </a:endParaRPr>
          </a:p>
        </p:txBody>
      </p:sp>
      <p:sp>
        <p:nvSpPr>
          <p:cNvPr id="178" name="テキスト ボックス 177"/>
          <p:cNvSpPr txBox="1"/>
          <p:nvPr/>
        </p:nvSpPr>
        <p:spPr>
          <a:xfrm>
            <a:off x="10068943" y="8455882"/>
            <a:ext cx="238229" cy="246221"/>
          </a:xfrm>
          <a:prstGeom prst="rect">
            <a:avLst/>
          </a:prstGeom>
          <a:noFill/>
        </p:spPr>
        <p:txBody>
          <a:bodyPr wrap="square" rtlCol="0">
            <a:spAutoFit/>
          </a:bodyPr>
          <a:lstStyle/>
          <a:p>
            <a:r>
              <a:rPr lang="en-US" altLang="ja-JP" sz="1000" dirty="0">
                <a:solidFill>
                  <a:srgbClr val="FF0000"/>
                </a:solidFill>
              </a:rPr>
              <a:t>B</a:t>
            </a:r>
            <a:endParaRPr kumimoji="1" lang="ja-JP" altLang="en-US" sz="1000" dirty="0">
              <a:solidFill>
                <a:srgbClr val="FF0000"/>
              </a:solidFill>
            </a:endParaRPr>
          </a:p>
        </p:txBody>
      </p:sp>
      <p:sp>
        <p:nvSpPr>
          <p:cNvPr id="179" name="テキスト ボックス 178"/>
          <p:cNvSpPr txBox="1"/>
          <p:nvPr/>
        </p:nvSpPr>
        <p:spPr>
          <a:xfrm>
            <a:off x="9282091" y="8455882"/>
            <a:ext cx="256254" cy="246221"/>
          </a:xfrm>
          <a:prstGeom prst="rect">
            <a:avLst/>
          </a:prstGeom>
          <a:noFill/>
        </p:spPr>
        <p:txBody>
          <a:bodyPr wrap="square" rtlCol="0">
            <a:spAutoFit/>
          </a:bodyPr>
          <a:lstStyle/>
          <a:p>
            <a:r>
              <a:rPr kumimoji="1" lang="en-US" altLang="ja-JP" sz="1000" dirty="0">
                <a:solidFill>
                  <a:srgbClr val="FF0000"/>
                </a:solidFill>
              </a:rPr>
              <a:t>A</a:t>
            </a:r>
            <a:endParaRPr kumimoji="1" lang="ja-JP" altLang="en-US" sz="1000" dirty="0">
              <a:solidFill>
                <a:srgbClr val="FF0000"/>
              </a:solidFill>
            </a:endParaRPr>
          </a:p>
        </p:txBody>
      </p:sp>
      <p:sp>
        <p:nvSpPr>
          <p:cNvPr id="180" name="正方形/長方形 179"/>
          <p:cNvSpPr/>
          <p:nvPr/>
        </p:nvSpPr>
        <p:spPr>
          <a:xfrm>
            <a:off x="10090722" y="8513863"/>
            <a:ext cx="426256" cy="22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11231240" y="8482930"/>
            <a:ext cx="569888" cy="13654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82" name="正方形/長方形 181"/>
          <p:cNvSpPr/>
          <p:nvPr/>
        </p:nvSpPr>
        <p:spPr>
          <a:xfrm>
            <a:off x="8935397" y="8747666"/>
            <a:ext cx="714365" cy="215444"/>
          </a:xfrm>
          <a:prstGeom prst="rect">
            <a:avLst/>
          </a:prstGeom>
          <a:noFill/>
        </p:spPr>
        <p:txBody>
          <a:bodyPr wrap="square" rtlCol="0">
            <a:spAutoFit/>
          </a:bodyPr>
          <a:lstStyle/>
          <a:p>
            <a:r>
              <a:rPr lang="ja-JP" altLang="en-US" sz="800" dirty="0">
                <a:latin typeface="HGSｺﾞｼｯｸM" panose="020B0600000000000000" pitchFamily="50" charset="-128"/>
                <a:ea typeface="HGSｺﾞｼｯｸM" panose="020B0600000000000000" pitchFamily="50" charset="-128"/>
                <a:cs typeface="Meiryo UI" panose="020B0604030504040204" pitchFamily="50" charset="-128"/>
              </a:rPr>
              <a:t>優先順位</a:t>
            </a:r>
            <a:endParaRPr lang="en-US" altLang="ja-JP" sz="8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3" name="正方形/長方形 182"/>
          <p:cNvSpPr/>
          <p:nvPr/>
        </p:nvSpPr>
        <p:spPr>
          <a:xfrm>
            <a:off x="9414377" y="8748879"/>
            <a:ext cx="2049189" cy="630942"/>
          </a:xfrm>
          <a:prstGeom prst="rect">
            <a:avLst/>
          </a:prstGeom>
          <a:noFill/>
        </p:spPr>
        <p:txBody>
          <a:bodyPr wrap="square" rtlCol="0">
            <a:spAutoFit/>
          </a:bodyPr>
          <a:lstStyle/>
          <a:p>
            <a:pPr>
              <a:lnSpc>
                <a:spcPts val="700"/>
              </a:lnSpc>
            </a:pP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最優先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H28</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マトリクスより抽出された橋梁（</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9</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endPar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nSpc>
                <a:spcPts val="700"/>
              </a:lnSpc>
            </a:pP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第１位 ：</a:t>
            </a:r>
            <a:r>
              <a:rPr lang="en-US" altLang="ja-JP" sz="600" dirty="0">
                <a:solidFill>
                  <a:srgbClr val="FF0000"/>
                </a:solidFill>
              </a:rPr>
              <a:t>A B </a:t>
            </a:r>
            <a:r>
              <a:rPr lang="en-US" altLang="ja-JP" sz="600" dirty="0">
                <a:solidFill>
                  <a:srgbClr val="0070C0"/>
                </a:solidFill>
              </a:rPr>
              <a:t>C D</a:t>
            </a:r>
            <a:r>
              <a:rPr lang="en-US" altLang="ja-JP" sz="600" dirty="0">
                <a:solidFill>
                  <a:srgbClr val="FF0000"/>
                </a:solidFill>
              </a:rPr>
              <a:t> </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p>
          <a:p>
            <a:pPr>
              <a:lnSpc>
                <a:spcPts val="700"/>
              </a:lnSpc>
            </a:pP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第２位 ：</a:t>
            </a:r>
            <a:r>
              <a:rPr lang="en-US" altLang="ja-JP" sz="600" dirty="0">
                <a:solidFill>
                  <a:srgbClr val="FF0000"/>
                </a:solidFill>
              </a:rPr>
              <a:t>A B </a:t>
            </a:r>
            <a:r>
              <a:rPr lang="en-US" altLang="ja-JP" sz="600" dirty="0">
                <a:solidFill>
                  <a:srgbClr val="0070C0"/>
                </a:solidFill>
              </a:rPr>
              <a:t>C</a:t>
            </a:r>
            <a:r>
              <a:rPr lang="en-US" altLang="ja-JP" sz="600" dirty="0">
                <a:solidFill>
                  <a:srgbClr val="FF0000"/>
                </a:solidFill>
              </a:rPr>
              <a:t>    </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p>
          <a:p>
            <a:pPr>
              <a:lnSpc>
                <a:spcPts val="700"/>
              </a:lnSpc>
            </a:pP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第３位 ：</a:t>
            </a:r>
            <a:r>
              <a:rPr lang="en-US" altLang="ja-JP" sz="600" dirty="0">
                <a:solidFill>
                  <a:srgbClr val="FF0000"/>
                </a:solidFill>
              </a:rPr>
              <a:t>A B </a:t>
            </a:r>
            <a:r>
              <a:rPr lang="en-US" altLang="ja-JP" sz="600" dirty="0">
                <a:solidFill>
                  <a:srgbClr val="0070C0"/>
                </a:solidFill>
              </a:rPr>
              <a:t>D</a:t>
            </a:r>
            <a:r>
              <a:rPr lang="en-US" altLang="ja-JP" sz="600" dirty="0">
                <a:solidFill>
                  <a:srgbClr val="FF0000"/>
                </a:solidFill>
              </a:rPr>
              <a:t>    </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p>
          <a:p>
            <a:pPr>
              <a:lnSpc>
                <a:spcPts val="700"/>
              </a:lnSpc>
            </a:pP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第４位 ：</a:t>
            </a:r>
            <a:r>
              <a:rPr lang="en-US" altLang="ja-JP" sz="600" dirty="0">
                <a:solidFill>
                  <a:srgbClr val="FF0000"/>
                </a:solidFill>
              </a:rPr>
              <a:t>A B</a:t>
            </a:r>
            <a:r>
              <a:rPr lang="ja-JP" altLang="en-US" sz="600" dirty="0">
                <a:solidFill>
                  <a:srgbClr val="FF0000"/>
                </a:solidFill>
              </a:rPr>
              <a:t>　</a:t>
            </a:r>
            <a:r>
              <a:rPr lang="en-US" altLang="ja-JP" sz="600" dirty="0">
                <a:solidFill>
                  <a:srgbClr val="FF0000"/>
                </a:solidFill>
              </a:rPr>
              <a:t>    </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p>
          <a:p>
            <a:pPr>
              <a:lnSpc>
                <a:spcPts val="700"/>
              </a:lnSpc>
            </a:pP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第５位 ：上記以外の橋梁　　　　  </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6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600"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187" name="テキスト ボックス 186"/>
          <p:cNvSpPr txBox="1"/>
          <p:nvPr/>
        </p:nvSpPr>
        <p:spPr>
          <a:xfrm>
            <a:off x="646409" y="3272935"/>
            <a:ext cx="2067029" cy="307777"/>
          </a:xfrm>
          <a:prstGeom prst="rect">
            <a:avLst/>
          </a:prstGeom>
          <a:noFill/>
        </p:spPr>
        <p:txBody>
          <a:bodyPr wrap="square" rtlCol="0">
            <a:spAutoFit/>
          </a:bodyPr>
          <a:lstStyle/>
          <a:p>
            <a:r>
              <a:rPr lang="en-US" altLang="ja-JP" sz="1400" b="1" dirty="0"/>
              <a:t>《 </a:t>
            </a:r>
            <a:r>
              <a:rPr lang="ja-JP" altLang="en-US" sz="1400" b="1" dirty="0"/>
              <a:t>現時点の更新判定</a:t>
            </a:r>
            <a:r>
              <a:rPr lang="en-US" altLang="ja-JP" sz="1400" b="1" dirty="0"/>
              <a:t> 》</a:t>
            </a:r>
          </a:p>
        </p:txBody>
      </p:sp>
      <p:sp>
        <p:nvSpPr>
          <p:cNvPr id="188" name="テキスト ボックス 187"/>
          <p:cNvSpPr txBox="1"/>
          <p:nvPr/>
        </p:nvSpPr>
        <p:spPr>
          <a:xfrm>
            <a:off x="7894587" y="3373137"/>
            <a:ext cx="2067029" cy="307777"/>
          </a:xfrm>
          <a:prstGeom prst="rect">
            <a:avLst/>
          </a:prstGeom>
          <a:noFill/>
        </p:spPr>
        <p:txBody>
          <a:bodyPr wrap="square" rtlCol="0">
            <a:spAutoFit/>
          </a:bodyPr>
          <a:lstStyle/>
          <a:p>
            <a:r>
              <a:rPr lang="en-US" altLang="ja-JP" sz="1400" b="1" dirty="0"/>
              <a:t>《 </a:t>
            </a:r>
            <a:r>
              <a:rPr lang="ja-JP" altLang="en-US" sz="1400" b="1"/>
              <a:t>将来の更新予測</a:t>
            </a:r>
            <a:r>
              <a:rPr lang="en-US" altLang="ja-JP" sz="1400" b="1" dirty="0"/>
              <a:t> 》</a:t>
            </a:r>
          </a:p>
        </p:txBody>
      </p:sp>
      <p:grpSp>
        <p:nvGrpSpPr>
          <p:cNvPr id="4" name="グループ化 3"/>
          <p:cNvGrpSpPr/>
          <p:nvPr/>
        </p:nvGrpSpPr>
        <p:grpSpPr>
          <a:xfrm>
            <a:off x="6260430" y="8163301"/>
            <a:ext cx="1521496" cy="1210273"/>
            <a:chOff x="-1537375" y="7625704"/>
            <a:chExt cx="1458234" cy="1393506"/>
          </a:xfrm>
        </p:grpSpPr>
        <p:sp>
          <p:nvSpPr>
            <p:cNvPr id="164" name="テキスト ボックス 2"/>
            <p:cNvSpPr txBox="1">
              <a:spLocks noChangeArrowheads="1"/>
            </p:cNvSpPr>
            <p:nvPr/>
          </p:nvSpPr>
          <p:spPr bwMode="auto">
            <a:xfrm>
              <a:off x="-1328347" y="8917783"/>
              <a:ext cx="1221517" cy="101427"/>
            </a:xfrm>
            <a:prstGeom prst="rect">
              <a:avLst/>
            </a:prstGeom>
            <a:noFill/>
            <a:ln w="9525">
              <a:noFill/>
              <a:miter lim="800000"/>
              <a:headEnd/>
              <a:tailEnd/>
            </a:ln>
          </p:spPr>
          <p:txBody>
            <a:bodyPr rot="0" vert="horz" wrap="square" lIns="0" tIns="0" rIns="0" bIns="0" anchor="t" anchorCtr="0">
              <a:spAutoFit/>
            </a:bodyPr>
            <a:lstStyle/>
            <a:p>
              <a:pPr algn="ctr">
                <a:spcAft>
                  <a:spcPts val="0"/>
                </a:spcAft>
              </a:pPr>
              <a:r>
                <a:rPr lang="ja-JP" sz="600" kern="100" dirty="0">
                  <a:effectLst/>
                  <a:latin typeface="+mn-ea"/>
                  <a:cs typeface="Times New Roman" panose="02020603050405020304" pitchFamily="18" charset="0"/>
                </a:rPr>
                <a:t>【社会的影響度の点数合計】</a:t>
              </a:r>
            </a:p>
          </p:txBody>
        </p:sp>
        <p:sp>
          <p:nvSpPr>
            <p:cNvPr id="166" name="角丸四角形 165"/>
            <p:cNvSpPr/>
            <p:nvPr/>
          </p:nvSpPr>
          <p:spPr>
            <a:xfrm>
              <a:off x="-1199705" y="7636507"/>
              <a:ext cx="304758" cy="240524"/>
            </a:xfrm>
            <a:prstGeom prst="roundRect">
              <a:avLst/>
            </a:prstGeom>
            <a:pattFill prst="pct90">
              <a:fgClr>
                <a:srgbClr val="C67BDB"/>
              </a:fgClr>
              <a:bgClr>
                <a:schemeClr val="bg1"/>
              </a:bgClr>
            </a:pattFill>
            <a:ln w="6350" cap="flat" cmpd="sng" algn="ctr">
              <a:solidFill>
                <a:schemeClr val="tx1"/>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dirty="0">
                  <a:ln>
                    <a:noFill/>
                  </a:ln>
                  <a:solidFill>
                    <a:schemeClr val="tx1">
                      <a:lumMod val="65000"/>
                      <a:lumOff val="35000"/>
                    </a:schemeClr>
                  </a:solidFill>
                  <a:effectLst/>
                  <a:latin typeface="+mn-ea"/>
                  <a:cs typeface="Times New Roman" panose="02020603050405020304" pitchFamily="18" charset="0"/>
                </a:rPr>
                <a:t>重点化</a:t>
              </a:r>
              <a:endParaRPr lang="ja-JP" sz="600" kern="100" dirty="0">
                <a:solidFill>
                  <a:schemeClr val="tx1">
                    <a:lumMod val="65000"/>
                    <a:lumOff val="35000"/>
                  </a:schemeClr>
                </a:solidFill>
                <a:effectLst/>
                <a:latin typeface="+mn-ea"/>
                <a:cs typeface="Times New Roman" panose="02020603050405020304" pitchFamily="18" charset="0"/>
              </a:endParaRPr>
            </a:p>
          </p:txBody>
        </p:sp>
        <p:sp>
          <p:nvSpPr>
            <p:cNvPr id="170" name="角丸四角形 169"/>
            <p:cNvSpPr/>
            <p:nvPr/>
          </p:nvSpPr>
          <p:spPr>
            <a:xfrm>
              <a:off x="-862122" y="7636507"/>
              <a:ext cx="317208" cy="240524"/>
            </a:xfrm>
            <a:prstGeom prst="roundRect">
              <a:avLst/>
            </a:prstGeom>
            <a:solidFill>
              <a:srgbClr val="DD7965"/>
            </a:solidFill>
            <a:ln w="9525" cap="flat" cmpd="sng" algn="ctr">
              <a:solidFill>
                <a:srgbClr val="C00000"/>
              </a:solidFill>
              <a:prstDash val="solid"/>
              <a:miter lim="800000"/>
            </a:ln>
            <a:effectLst/>
          </p:spPr>
          <p:txBody>
            <a:bodyPr rot="0" spcFirstLastPara="0" vert="horz" wrap="none" lIns="0" tIns="0" rIns="0" bIns="0" numCol="1" spcCol="0" rtlCol="0" fromWordArt="0" anchor="ctr" anchorCtr="0" forceAA="0" compatLnSpc="1">
              <a:prstTxWarp prst="textNoShape">
                <a:avLst/>
              </a:prstTxWarp>
              <a:noAutofit/>
            </a:bodyPr>
            <a:lstStyle/>
            <a:p>
              <a:pPr algn="ctr">
                <a:spcAft>
                  <a:spcPts val="0"/>
                </a:spcAft>
              </a:pPr>
              <a:r>
                <a:rPr lang="ja-JP" sz="600" kern="100" dirty="0">
                  <a:solidFill>
                    <a:schemeClr val="tx1">
                      <a:lumMod val="65000"/>
                      <a:lumOff val="35000"/>
                    </a:schemeClr>
                  </a:solidFill>
                  <a:effectLst/>
                  <a:latin typeface="+mn-ea"/>
                  <a:cs typeface="Times New Roman" panose="02020603050405020304" pitchFamily="18" charset="0"/>
                </a:rPr>
                <a:t>最重点化</a:t>
              </a:r>
            </a:p>
          </p:txBody>
        </p:sp>
        <p:sp>
          <p:nvSpPr>
            <p:cNvPr id="173" name="角丸四角形 172"/>
            <p:cNvSpPr/>
            <p:nvPr/>
          </p:nvSpPr>
          <p:spPr>
            <a:xfrm>
              <a:off x="-1199705" y="7908157"/>
              <a:ext cx="304758" cy="240524"/>
            </a:xfrm>
            <a:prstGeom prst="roundRect">
              <a:avLst/>
            </a:prstGeom>
            <a:pattFill prst="ltDnDiag">
              <a:fgClr>
                <a:schemeClr val="bg2">
                  <a:lumMod val="50000"/>
                </a:schemeClr>
              </a:fgClr>
              <a:bgClr>
                <a:sysClr val="window" lastClr="FFFFFF"/>
              </a:bgClr>
            </a:pattFill>
            <a:ln w="635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a:ln>
                    <a:noFill/>
                  </a:ln>
                  <a:solidFill>
                    <a:schemeClr val="tx1">
                      <a:lumMod val="65000"/>
                      <a:lumOff val="35000"/>
                    </a:schemeClr>
                  </a:solidFill>
                  <a:effectLst/>
                  <a:latin typeface="+mn-ea"/>
                  <a:cs typeface="Times New Roman" panose="02020603050405020304" pitchFamily="18" charset="0"/>
                </a:rPr>
                <a:t>標準</a:t>
              </a:r>
              <a:endParaRPr lang="ja-JP" sz="600" kern="100">
                <a:solidFill>
                  <a:schemeClr val="tx1">
                    <a:lumMod val="65000"/>
                    <a:lumOff val="35000"/>
                  </a:schemeClr>
                </a:solidFill>
                <a:effectLst/>
                <a:latin typeface="+mn-ea"/>
                <a:cs typeface="Times New Roman" panose="02020603050405020304" pitchFamily="18" charset="0"/>
              </a:endParaRPr>
            </a:p>
          </p:txBody>
        </p:sp>
        <p:sp>
          <p:nvSpPr>
            <p:cNvPr id="174" name="角丸四角形 173"/>
            <p:cNvSpPr/>
            <p:nvPr/>
          </p:nvSpPr>
          <p:spPr>
            <a:xfrm>
              <a:off x="-855897" y="7908157"/>
              <a:ext cx="304758" cy="240524"/>
            </a:xfrm>
            <a:prstGeom prst="roundRect">
              <a:avLst/>
            </a:prstGeom>
            <a:pattFill prst="pct90">
              <a:fgClr>
                <a:srgbClr val="C67BDB"/>
              </a:fgClr>
              <a:bgClr>
                <a:schemeClr val="bg1"/>
              </a:bgClr>
            </a:pattFill>
            <a:ln w="6350" cap="flat" cmpd="sng" algn="ctr">
              <a:solidFill>
                <a:schemeClr val="tx1"/>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dirty="0">
                  <a:ln>
                    <a:noFill/>
                  </a:ln>
                  <a:solidFill>
                    <a:schemeClr val="tx1">
                      <a:lumMod val="65000"/>
                      <a:lumOff val="35000"/>
                    </a:schemeClr>
                  </a:solidFill>
                  <a:effectLst/>
                  <a:latin typeface="+mn-ea"/>
                  <a:cs typeface="Times New Roman" panose="02020603050405020304" pitchFamily="18" charset="0"/>
                </a:rPr>
                <a:t>重点化</a:t>
              </a:r>
              <a:endParaRPr lang="ja-JP" sz="600" kern="100" dirty="0">
                <a:solidFill>
                  <a:schemeClr val="tx1">
                    <a:lumMod val="65000"/>
                    <a:lumOff val="35000"/>
                  </a:schemeClr>
                </a:solidFill>
                <a:effectLst/>
                <a:latin typeface="+mn-ea"/>
                <a:cs typeface="Times New Roman" panose="02020603050405020304" pitchFamily="18" charset="0"/>
              </a:endParaRPr>
            </a:p>
          </p:txBody>
        </p:sp>
        <p:sp>
          <p:nvSpPr>
            <p:cNvPr id="177" name="角丸四角形 176"/>
            <p:cNvSpPr/>
            <p:nvPr/>
          </p:nvSpPr>
          <p:spPr>
            <a:xfrm>
              <a:off x="-512090" y="7636507"/>
              <a:ext cx="317208" cy="240524"/>
            </a:xfrm>
            <a:prstGeom prst="roundRect">
              <a:avLst/>
            </a:prstGeom>
            <a:solidFill>
              <a:srgbClr val="DD7965"/>
            </a:solidFill>
            <a:ln w="9525" cap="flat" cmpd="sng" algn="ctr">
              <a:solidFill>
                <a:srgbClr val="C00000"/>
              </a:solidFill>
              <a:prstDash val="solid"/>
              <a:miter lim="800000"/>
            </a:ln>
            <a:effectLst/>
          </p:spPr>
          <p:txBody>
            <a:bodyPr rot="0" spcFirstLastPara="0" vert="horz" wrap="none" lIns="0" tIns="0" rIns="0" bIns="0" numCol="1" spcCol="0" rtlCol="0" fromWordArt="0" anchor="ctr" anchorCtr="0" forceAA="0" compatLnSpc="1">
              <a:prstTxWarp prst="textNoShape">
                <a:avLst/>
              </a:prstTxWarp>
              <a:noAutofit/>
            </a:bodyPr>
            <a:lstStyle/>
            <a:p>
              <a:pPr algn="ctr">
                <a:spcAft>
                  <a:spcPts val="0"/>
                </a:spcAft>
              </a:pPr>
              <a:r>
                <a:rPr lang="ja-JP" sz="600" kern="100" dirty="0">
                  <a:solidFill>
                    <a:schemeClr val="tx1">
                      <a:lumMod val="65000"/>
                      <a:lumOff val="35000"/>
                    </a:schemeClr>
                  </a:solidFill>
                  <a:effectLst/>
                  <a:latin typeface="+mn-ea"/>
                  <a:cs typeface="Times New Roman" panose="02020603050405020304" pitchFamily="18" charset="0"/>
                </a:rPr>
                <a:t>最重点化</a:t>
              </a:r>
            </a:p>
          </p:txBody>
        </p:sp>
        <p:sp>
          <p:nvSpPr>
            <p:cNvPr id="184" name="角丸四角形 183"/>
            <p:cNvSpPr/>
            <p:nvPr/>
          </p:nvSpPr>
          <p:spPr>
            <a:xfrm>
              <a:off x="-511807" y="7908157"/>
              <a:ext cx="317208" cy="240524"/>
            </a:xfrm>
            <a:prstGeom prst="roundRect">
              <a:avLst/>
            </a:prstGeom>
            <a:solidFill>
              <a:srgbClr val="DD7965"/>
            </a:solidFill>
            <a:ln w="9525" cap="flat" cmpd="sng" algn="ctr">
              <a:solidFill>
                <a:srgbClr val="C00000"/>
              </a:solidFill>
              <a:prstDash val="solid"/>
              <a:miter lim="800000"/>
            </a:ln>
            <a:effectLst/>
          </p:spPr>
          <p:txBody>
            <a:bodyPr rot="0" spcFirstLastPara="0" vert="horz" wrap="none" lIns="0" tIns="0" rIns="0" bIns="0" numCol="1" spcCol="0" rtlCol="0" fromWordArt="0" anchor="ctr" anchorCtr="0" forceAA="0" compatLnSpc="1">
              <a:prstTxWarp prst="textNoShape">
                <a:avLst/>
              </a:prstTxWarp>
              <a:noAutofit/>
            </a:bodyPr>
            <a:lstStyle/>
            <a:p>
              <a:pPr algn="ctr">
                <a:spcAft>
                  <a:spcPts val="0"/>
                </a:spcAft>
              </a:pPr>
              <a:r>
                <a:rPr lang="ja-JP" sz="600" kern="100" dirty="0">
                  <a:solidFill>
                    <a:schemeClr val="tx1">
                      <a:lumMod val="65000"/>
                      <a:lumOff val="35000"/>
                    </a:schemeClr>
                  </a:solidFill>
                  <a:effectLst/>
                  <a:latin typeface="+mn-ea"/>
                  <a:cs typeface="Times New Roman" panose="02020603050405020304" pitchFamily="18" charset="0"/>
                </a:rPr>
                <a:t>最重点化</a:t>
              </a:r>
            </a:p>
          </p:txBody>
        </p:sp>
        <p:sp>
          <p:nvSpPr>
            <p:cNvPr id="185" name="角丸四角形 184"/>
            <p:cNvSpPr/>
            <p:nvPr/>
          </p:nvSpPr>
          <p:spPr>
            <a:xfrm>
              <a:off x="-505581" y="8175563"/>
              <a:ext cx="304758" cy="240524"/>
            </a:xfrm>
            <a:prstGeom prst="roundRect">
              <a:avLst/>
            </a:prstGeom>
            <a:pattFill prst="pct90">
              <a:fgClr>
                <a:srgbClr val="C67BDB"/>
              </a:fgClr>
              <a:bgClr>
                <a:schemeClr val="bg1"/>
              </a:bgClr>
            </a:pattFill>
            <a:ln w="6350" cap="flat" cmpd="sng" algn="ctr">
              <a:solidFill>
                <a:schemeClr val="tx1"/>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dirty="0">
                  <a:ln>
                    <a:noFill/>
                  </a:ln>
                  <a:solidFill>
                    <a:schemeClr val="tx1">
                      <a:lumMod val="65000"/>
                      <a:lumOff val="35000"/>
                    </a:schemeClr>
                  </a:solidFill>
                  <a:effectLst/>
                  <a:latin typeface="+mn-ea"/>
                  <a:cs typeface="Times New Roman" panose="02020603050405020304" pitchFamily="18" charset="0"/>
                </a:rPr>
                <a:t>重点化</a:t>
              </a:r>
              <a:endParaRPr lang="ja-JP" sz="600" kern="100" dirty="0">
                <a:solidFill>
                  <a:schemeClr val="tx1">
                    <a:lumMod val="65000"/>
                    <a:lumOff val="35000"/>
                  </a:schemeClr>
                </a:solidFill>
                <a:effectLst/>
                <a:latin typeface="+mn-ea"/>
                <a:cs typeface="Times New Roman" panose="02020603050405020304" pitchFamily="18" charset="0"/>
              </a:endParaRPr>
            </a:p>
          </p:txBody>
        </p:sp>
        <p:sp>
          <p:nvSpPr>
            <p:cNvPr id="189" name="角丸四角形 188"/>
            <p:cNvSpPr/>
            <p:nvPr/>
          </p:nvSpPr>
          <p:spPr>
            <a:xfrm>
              <a:off x="-1199705" y="8175563"/>
              <a:ext cx="304758" cy="240524"/>
            </a:xfrm>
            <a:prstGeom prst="roundRect">
              <a:avLst/>
            </a:prstGeom>
            <a:pattFill prst="ltDnDiag">
              <a:fgClr>
                <a:schemeClr val="bg2">
                  <a:lumMod val="50000"/>
                </a:schemeClr>
              </a:fgClr>
              <a:bgClr>
                <a:sysClr val="window" lastClr="FFFFFF"/>
              </a:bgClr>
            </a:pattFill>
            <a:ln w="635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a:ln>
                    <a:noFill/>
                  </a:ln>
                  <a:solidFill>
                    <a:schemeClr val="tx1">
                      <a:lumMod val="65000"/>
                      <a:lumOff val="35000"/>
                    </a:schemeClr>
                  </a:solidFill>
                  <a:effectLst/>
                  <a:latin typeface="+mn-ea"/>
                  <a:cs typeface="Times New Roman" panose="02020603050405020304" pitchFamily="18" charset="0"/>
                </a:rPr>
                <a:t>標準</a:t>
              </a:r>
              <a:endParaRPr lang="ja-JP" sz="600" kern="100">
                <a:solidFill>
                  <a:schemeClr val="tx1">
                    <a:lumMod val="65000"/>
                    <a:lumOff val="35000"/>
                  </a:schemeClr>
                </a:solidFill>
                <a:effectLst/>
                <a:latin typeface="+mn-ea"/>
                <a:cs typeface="Times New Roman" panose="02020603050405020304" pitchFamily="18" charset="0"/>
              </a:endParaRPr>
            </a:p>
          </p:txBody>
        </p:sp>
        <p:sp>
          <p:nvSpPr>
            <p:cNvPr id="190" name="角丸四角形 189"/>
            <p:cNvSpPr/>
            <p:nvPr/>
          </p:nvSpPr>
          <p:spPr>
            <a:xfrm>
              <a:off x="-855897" y="8175563"/>
              <a:ext cx="304758" cy="240524"/>
            </a:xfrm>
            <a:prstGeom prst="roundRect">
              <a:avLst/>
            </a:prstGeom>
            <a:pattFill prst="ltDnDiag">
              <a:fgClr>
                <a:schemeClr val="bg2">
                  <a:lumMod val="50000"/>
                </a:schemeClr>
              </a:fgClr>
              <a:bgClr>
                <a:sysClr val="window" lastClr="FFFFFF"/>
              </a:bgClr>
            </a:pattFill>
            <a:ln w="635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dirty="0">
                  <a:ln>
                    <a:noFill/>
                  </a:ln>
                  <a:solidFill>
                    <a:schemeClr val="tx1">
                      <a:lumMod val="65000"/>
                      <a:lumOff val="35000"/>
                    </a:schemeClr>
                  </a:solidFill>
                  <a:effectLst/>
                  <a:latin typeface="+mn-ea"/>
                  <a:cs typeface="Times New Roman" panose="02020603050405020304" pitchFamily="18" charset="0"/>
                </a:rPr>
                <a:t>標準</a:t>
              </a:r>
              <a:endParaRPr lang="ja-JP" sz="600" kern="100" dirty="0">
                <a:solidFill>
                  <a:schemeClr val="tx1">
                    <a:lumMod val="65000"/>
                    <a:lumOff val="35000"/>
                  </a:schemeClr>
                </a:solidFill>
                <a:effectLst/>
                <a:latin typeface="+mn-ea"/>
                <a:cs typeface="Times New Roman" panose="02020603050405020304" pitchFamily="18" charset="0"/>
              </a:endParaRPr>
            </a:p>
          </p:txBody>
        </p:sp>
        <p:sp>
          <p:nvSpPr>
            <p:cNvPr id="191" name="角丸四角形 190"/>
            <p:cNvSpPr/>
            <p:nvPr/>
          </p:nvSpPr>
          <p:spPr>
            <a:xfrm>
              <a:off x="-1199705" y="8445233"/>
              <a:ext cx="304758" cy="240524"/>
            </a:xfrm>
            <a:prstGeom prst="roundRect">
              <a:avLst/>
            </a:prstGeom>
            <a:pattFill prst="ltDnDiag">
              <a:fgClr>
                <a:schemeClr val="bg2">
                  <a:lumMod val="50000"/>
                </a:schemeClr>
              </a:fgClr>
              <a:bgClr>
                <a:sysClr val="window" lastClr="FFFFFF"/>
              </a:bgClr>
            </a:pattFill>
            <a:ln w="635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dirty="0">
                  <a:ln>
                    <a:noFill/>
                  </a:ln>
                  <a:solidFill>
                    <a:schemeClr val="tx1">
                      <a:lumMod val="65000"/>
                      <a:lumOff val="35000"/>
                    </a:schemeClr>
                  </a:solidFill>
                  <a:effectLst/>
                  <a:latin typeface="+mn-ea"/>
                  <a:cs typeface="Times New Roman" panose="02020603050405020304" pitchFamily="18" charset="0"/>
                </a:rPr>
                <a:t>標準</a:t>
              </a:r>
              <a:endParaRPr lang="ja-JP" sz="600" kern="100" dirty="0">
                <a:solidFill>
                  <a:schemeClr val="tx1">
                    <a:lumMod val="65000"/>
                    <a:lumOff val="35000"/>
                  </a:schemeClr>
                </a:solidFill>
                <a:effectLst/>
                <a:latin typeface="+mn-ea"/>
                <a:cs typeface="Times New Roman" panose="02020603050405020304" pitchFamily="18" charset="0"/>
              </a:endParaRPr>
            </a:p>
          </p:txBody>
        </p:sp>
        <p:sp>
          <p:nvSpPr>
            <p:cNvPr id="192" name="角丸四角形 191"/>
            <p:cNvSpPr/>
            <p:nvPr/>
          </p:nvSpPr>
          <p:spPr>
            <a:xfrm>
              <a:off x="-855897" y="8444950"/>
              <a:ext cx="304758" cy="240524"/>
            </a:xfrm>
            <a:prstGeom prst="roundRect">
              <a:avLst/>
            </a:prstGeom>
            <a:pattFill prst="ltDnDiag">
              <a:fgClr>
                <a:schemeClr val="bg2">
                  <a:lumMod val="50000"/>
                </a:schemeClr>
              </a:fgClr>
              <a:bgClr>
                <a:sysClr val="window" lastClr="FFFFFF"/>
              </a:bgClr>
            </a:pattFill>
            <a:ln w="635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dirty="0">
                  <a:ln>
                    <a:noFill/>
                  </a:ln>
                  <a:solidFill>
                    <a:schemeClr val="tx1">
                      <a:lumMod val="65000"/>
                      <a:lumOff val="35000"/>
                    </a:schemeClr>
                  </a:solidFill>
                  <a:effectLst/>
                  <a:latin typeface="+mn-ea"/>
                  <a:cs typeface="Times New Roman" panose="02020603050405020304" pitchFamily="18" charset="0"/>
                </a:rPr>
                <a:t>標準</a:t>
              </a:r>
              <a:endParaRPr lang="ja-JP" sz="600" kern="100" dirty="0">
                <a:solidFill>
                  <a:schemeClr val="tx1">
                    <a:lumMod val="65000"/>
                    <a:lumOff val="35000"/>
                  </a:schemeClr>
                </a:solidFill>
                <a:effectLst/>
                <a:latin typeface="+mn-ea"/>
                <a:cs typeface="Times New Roman" panose="02020603050405020304" pitchFamily="18" charset="0"/>
              </a:endParaRPr>
            </a:p>
          </p:txBody>
        </p:sp>
        <p:sp>
          <p:nvSpPr>
            <p:cNvPr id="193" name="角丸四角形 192"/>
            <p:cNvSpPr/>
            <p:nvPr/>
          </p:nvSpPr>
          <p:spPr>
            <a:xfrm>
              <a:off x="-505581" y="8444950"/>
              <a:ext cx="304758" cy="240524"/>
            </a:xfrm>
            <a:prstGeom prst="roundRect">
              <a:avLst/>
            </a:prstGeom>
            <a:pattFill prst="ltDnDiag">
              <a:fgClr>
                <a:schemeClr val="bg2">
                  <a:lumMod val="50000"/>
                </a:schemeClr>
              </a:fgClr>
              <a:bgClr>
                <a:sysClr val="window" lastClr="FFFFFF"/>
              </a:bgClr>
            </a:pattFill>
            <a:ln w="635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600" kern="100">
                  <a:ln>
                    <a:noFill/>
                  </a:ln>
                  <a:solidFill>
                    <a:schemeClr val="tx1">
                      <a:lumMod val="65000"/>
                      <a:lumOff val="35000"/>
                    </a:schemeClr>
                  </a:solidFill>
                  <a:effectLst/>
                  <a:latin typeface="+mn-ea"/>
                  <a:cs typeface="Times New Roman" panose="02020603050405020304" pitchFamily="18" charset="0"/>
                </a:rPr>
                <a:t>標準</a:t>
              </a:r>
              <a:endParaRPr lang="ja-JP" sz="600" kern="100">
                <a:solidFill>
                  <a:schemeClr val="tx1">
                    <a:lumMod val="65000"/>
                    <a:lumOff val="35000"/>
                  </a:schemeClr>
                </a:solidFill>
                <a:effectLst/>
                <a:latin typeface="+mn-ea"/>
                <a:cs typeface="Times New Roman" panose="02020603050405020304" pitchFamily="18" charset="0"/>
              </a:endParaRPr>
            </a:p>
          </p:txBody>
        </p:sp>
        <p:cxnSp>
          <p:nvCxnSpPr>
            <p:cNvPr id="194" name="直線矢印コネクタ 193"/>
            <p:cNvCxnSpPr/>
            <p:nvPr/>
          </p:nvCxnSpPr>
          <p:spPr>
            <a:xfrm flipV="1">
              <a:off x="-1250640" y="7636507"/>
              <a:ext cx="0" cy="1073586"/>
            </a:xfrm>
            <a:prstGeom prst="straightConnector1">
              <a:avLst/>
            </a:prstGeom>
            <a:ln w="12700">
              <a:headEnd w="med" len="lg"/>
              <a:tailEnd type="arrow"/>
            </a:ln>
          </p:spPr>
          <p:style>
            <a:lnRef idx="1">
              <a:schemeClr val="accent1"/>
            </a:lnRef>
            <a:fillRef idx="0">
              <a:schemeClr val="accent1"/>
            </a:fillRef>
            <a:effectRef idx="0">
              <a:schemeClr val="accent1"/>
            </a:effectRef>
            <a:fontRef idx="minor">
              <a:schemeClr val="tx1"/>
            </a:fontRef>
          </p:style>
        </p:cxnSp>
        <p:cxnSp>
          <p:nvCxnSpPr>
            <p:cNvPr id="195" name="直線矢印コネクタ 194"/>
            <p:cNvCxnSpPr/>
            <p:nvPr/>
          </p:nvCxnSpPr>
          <p:spPr>
            <a:xfrm>
              <a:off x="-1249790" y="8708677"/>
              <a:ext cx="1142960" cy="0"/>
            </a:xfrm>
            <a:prstGeom prst="straightConnector1">
              <a:avLst/>
            </a:prstGeom>
            <a:ln w="12700">
              <a:headEnd type="none"/>
              <a:tailEnd type="arrow"/>
            </a:ln>
          </p:spPr>
          <p:style>
            <a:lnRef idx="1">
              <a:schemeClr val="accent1"/>
            </a:lnRef>
            <a:fillRef idx="0">
              <a:schemeClr val="accent1"/>
            </a:fillRef>
            <a:effectRef idx="0">
              <a:schemeClr val="accent1"/>
            </a:effectRef>
            <a:fontRef idx="minor">
              <a:schemeClr val="tx1"/>
            </a:fontRef>
          </p:style>
        </p:cxnSp>
        <p:sp>
          <p:nvSpPr>
            <p:cNvPr id="196" name="テキスト ボックス 2"/>
            <p:cNvSpPr txBox="1">
              <a:spLocks noChangeArrowheads="1"/>
            </p:cNvSpPr>
            <p:nvPr/>
          </p:nvSpPr>
          <p:spPr bwMode="auto">
            <a:xfrm>
              <a:off x="-1376458" y="7625704"/>
              <a:ext cx="92333" cy="238508"/>
            </a:xfrm>
            <a:prstGeom prst="rect">
              <a:avLst/>
            </a:prstGeom>
            <a:noFill/>
            <a:ln w="9525">
              <a:noFill/>
              <a:miter lim="800000"/>
              <a:headEnd/>
              <a:tailEnd/>
            </a:ln>
          </p:spPr>
          <p:txBody>
            <a:bodyPr rot="0" vert="eaVert" wrap="square" lIns="0" tIns="0" rIns="0" bIns="0" anchor="t" anchorCtr="0">
              <a:spAutoFit/>
            </a:bodyPr>
            <a:lstStyle/>
            <a:p>
              <a:pPr algn="ctr">
                <a:spcAft>
                  <a:spcPts val="0"/>
                </a:spcAft>
              </a:pPr>
              <a:r>
                <a:rPr lang="en-US" sz="600" kern="100" dirty="0">
                  <a:effectLst/>
                  <a:latin typeface="+mn-ea"/>
                  <a:cs typeface="Times New Roman" panose="02020603050405020304" pitchFamily="18" charset="0"/>
                </a:rPr>
                <a:t>0~49</a:t>
              </a:r>
              <a:endParaRPr lang="ja-JP" sz="600" kern="100" dirty="0">
                <a:effectLst/>
                <a:latin typeface="+mn-ea"/>
                <a:cs typeface="Times New Roman" panose="02020603050405020304" pitchFamily="18" charset="0"/>
              </a:endParaRPr>
            </a:p>
          </p:txBody>
        </p:sp>
        <p:sp>
          <p:nvSpPr>
            <p:cNvPr id="197" name="テキスト ボックス 2"/>
            <p:cNvSpPr txBox="1">
              <a:spLocks noChangeArrowheads="1"/>
            </p:cNvSpPr>
            <p:nvPr/>
          </p:nvSpPr>
          <p:spPr bwMode="auto">
            <a:xfrm>
              <a:off x="-1373719" y="7906751"/>
              <a:ext cx="92333" cy="233262"/>
            </a:xfrm>
            <a:prstGeom prst="rect">
              <a:avLst/>
            </a:prstGeom>
            <a:noFill/>
            <a:ln w="9525">
              <a:noFill/>
              <a:miter lim="800000"/>
              <a:headEnd/>
              <a:tailEnd/>
            </a:ln>
          </p:spPr>
          <p:txBody>
            <a:bodyPr rot="0" vert="eaVert" wrap="square" lIns="0" tIns="0" rIns="0" bIns="0" anchor="t" anchorCtr="0">
              <a:spAutoFit/>
            </a:bodyPr>
            <a:lstStyle/>
            <a:p>
              <a:pPr algn="ctr">
                <a:spcAft>
                  <a:spcPts val="0"/>
                </a:spcAft>
              </a:pPr>
              <a:r>
                <a:rPr lang="en-US" sz="600" kern="100" dirty="0">
                  <a:effectLst/>
                  <a:latin typeface="+mn-ea"/>
                  <a:cs typeface="Times New Roman" panose="02020603050405020304" pitchFamily="18" charset="0"/>
                </a:rPr>
                <a:t>50~59</a:t>
              </a:r>
              <a:endParaRPr lang="ja-JP" sz="600" kern="100" dirty="0">
                <a:effectLst/>
                <a:latin typeface="+mn-ea"/>
                <a:cs typeface="Times New Roman" panose="02020603050405020304" pitchFamily="18" charset="0"/>
              </a:endParaRPr>
            </a:p>
          </p:txBody>
        </p:sp>
        <p:sp>
          <p:nvSpPr>
            <p:cNvPr id="198" name="テキスト ボックス 2"/>
            <p:cNvSpPr txBox="1">
              <a:spLocks noChangeArrowheads="1"/>
            </p:cNvSpPr>
            <p:nvPr/>
          </p:nvSpPr>
          <p:spPr bwMode="auto">
            <a:xfrm>
              <a:off x="-1388959" y="8163166"/>
              <a:ext cx="101427" cy="248138"/>
            </a:xfrm>
            <a:prstGeom prst="rect">
              <a:avLst/>
            </a:prstGeom>
            <a:noFill/>
            <a:ln w="9525">
              <a:noFill/>
              <a:miter lim="800000"/>
              <a:headEnd/>
              <a:tailEnd/>
            </a:ln>
          </p:spPr>
          <p:txBody>
            <a:bodyPr rot="0" vert="eaVert" wrap="square" lIns="0" tIns="0" rIns="0" bIns="0" anchor="t" anchorCtr="0">
              <a:spAutoFit/>
            </a:bodyPr>
            <a:lstStyle/>
            <a:p>
              <a:pPr algn="ctr">
                <a:spcAft>
                  <a:spcPts val="0"/>
                </a:spcAft>
              </a:pPr>
              <a:r>
                <a:rPr lang="en-US" sz="600" kern="100" dirty="0">
                  <a:effectLst/>
                  <a:latin typeface="+mn-ea"/>
                  <a:cs typeface="Times New Roman" panose="02020603050405020304" pitchFamily="18" charset="0"/>
                </a:rPr>
                <a:t>60~69</a:t>
              </a:r>
              <a:endParaRPr lang="ja-JP" sz="600" kern="100" dirty="0">
                <a:effectLst/>
                <a:latin typeface="+mn-ea"/>
                <a:cs typeface="Times New Roman" panose="02020603050405020304" pitchFamily="18" charset="0"/>
              </a:endParaRPr>
            </a:p>
          </p:txBody>
        </p:sp>
        <p:sp>
          <p:nvSpPr>
            <p:cNvPr id="199" name="テキスト ボックス 2"/>
            <p:cNvSpPr txBox="1">
              <a:spLocks noChangeArrowheads="1"/>
            </p:cNvSpPr>
            <p:nvPr/>
          </p:nvSpPr>
          <p:spPr bwMode="auto">
            <a:xfrm>
              <a:off x="-1383239" y="8373896"/>
              <a:ext cx="92333" cy="210984"/>
            </a:xfrm>
            <a:prstGeom prst="rect">
              <a:avLst/>
            </a:prstGeom>
            <a:noFill/>
            <a:ln w="9525">
              <a:noFill/>
              <a:miter lim="800000"/>
              <a:headEnd/>
              <a:tailEnd/>
            </a:ln>
          </p:spPr>
          <p:txBody>
            <a:bodyPr rot="0" vert="eaVert" wrap="square" lIns="0" tIns="0" rIns="0" bIns="0" anchor="ctr" anchorCtr="0">
              <a:spAutoFit/>
            </a:bodyPr>
            <a:lstStyle/>
            <a:p>
              <a:pPr indent="60325" algn="ctr">
                <a:spcAft>
                  <a:spcPts val="0"/>
                </a:spcAft>
              </a:pPr>
              <a:r>
                <a:rPr lang="en-US" sz="600" kern="100" dirty="0">
                  <a:effectLst/>
                  <a:latin typeface="+mn-ea"/>
                  <a:cs typeface="Times New Roman" panose="02020603050405020304" pitchFamily="18" charset="0"/>
                </a:rPr>
                <a:t>70~</a:t>
              </a:r>
              <a:endParaRPr lang="ja-JP" sz="600" kern="100" dirty="0">
                <a:effectLst/>
                <a:latin typeface="+mn-ea"/>
                <a:cs typeface="Times New Roman" panose="02020603050405020304" pitchFamily="18" charset="0"/>
              </a:endParaRPr>
            </a:p>
          </p:txBody>
        </p:sp>
        <p:sp>
          <p:nvSpPr>
            <p:cNvPr id="200" name="テキスト ボックス 2"/>
            <p:cNvSpPr txBox="1">
              <a:spLocks noChangeArrowheads="1"/>
            </p:cNvSpPr>
            <p:nvPr/>
          </p:nvSpPr>
          <p:spPr bwMode="auto">
            <a:xfrm>
              <a:off x="-1250639" y="8713034"/>
              <a:ext cx="349901" cy="191287"/>
            </a:xfrm>
            <a:prstGeom prst="rect">
              <a:avLst/>
            </a:prstGeom>
            <a:noFill/>
            <a:ln w="9525">
              <a:noFill/>
              <a:miter lim="800000"/>
              <a:headEnd/>
              <a:tailEnd/>
            </a:ln>
          </p:spPr>
          <p:txBody>
            <a:bodyPr rot="0" vert="horz" wrap="square" lIns="0" tIns="0" rIns="0" bIns="0" anchor="t" anchorCtr="0">
              <a:noAutofit/>
            </a:bodyPr>
            <a:lstStyle/>
            <a:p>
              <a:pPr algn="ctr">
                <a:lnSpc>
                  <a:spcPts val="700"/>
                </a:lnSpc>
                <a:spcAft>
                  <a:spcPts val="0"/>
                </a:spcAft>
              </a:pPr>
              <a:r>
                <a:rPr lang="en-US" sz="600" kern="100" dirty="0">
                  <a:effectLst/>
                  <a:latin typeface="+mn-ea"/>
                  <a:cs typeface="Times New Roman" panose="02020603050405020304" pitchFamily="18" charset="0"/>
                </a:rPr>
                <a:t>0~39</a:t>
              </a:r>
              <a:endParaRPr lang="ja-JP" sz="600" kern="100" dirty="0">
                <a:effectLst/>
                <a:latin typeface="+mn-ea"/>
                <a:cs typeface="Times New Roman" panose="02020603050405020304" pitchFamily="18" charset="0"/>
              </a:endParaRPr>
            </a:p>
            <a:p>
              <a:pPr marL="99060" indent="-99060" algn="ctr">
                <a:lnSpc>
                  <a:spcPts val="700"/>
                </a:lnSpc>
                <a:spcAft>
                  <a:spcPts val="0"/>
                </a:spcAft>
              </a:pPr>
              <a:r>
                <a:rPr lang="ja-JP" sz="600" kern="100" spc="-60" dirty="0">
                  <a:effectLst/>
                  <a:latin typeface="+mn-ea"/>
                  <a:cs typeface="Times New Roman" panose="02020603050405020304" pitchFamily="18" charset="0"/>
                </a:rPr>
                <a:t>重要度 小</a:t>
              </a:r>
              <a:endParaRPr lang="ja-JP" sz="600" kern="100" dirty="0">
                <a:effectLst/>
                <a:latin typeface="+mn-ea"/>
                <a:cs typeface="Times New Roman" panose="02020603050405020304" pitchFamily="18" charset="0"/>
              </a:endParaRPr>
            </a:p>
          </p:txBody>
        </p:sp>
        <p:sp>
          <p:nvSpPr>
            <p:cNvPr id="201" name="テキスト ボックス 2"/>
            <p:cNvSpPr txBox="1">
              <a:spLocks noChangeArrowheads="1"/>
            </p:cNvSpPr>
            <p:nvPr/>
          </p:nvSpPr>
          <p:spPr bwMode="auto">
            <a:xfrm>
              <a:off x="-898203" y="8713034"/>
              <a:ext cx="396430" cy="191287"/>
            </a:xfrm>
            <a:prstGeom prst="rect">
              <a:avLst/>
            </a:prstGeom>
            <a:noFill/>
            <a:ln w="9525">
              <a:noFill/>
              <a:miter lim="800000"/>
              <a:headEnd/>
              <a:tailEnd/>
            </a:ln>
          </p:spPr>
          <p:txBody>
            <a:bodyPr rot="0" vert="horz" wrap="square" lIns="0" tIns="0" rIns="0" bIns="0" anchor="t" anchorCtr="0">
              <a:noAutofit/>
            </a:bodyPr>
            <a:lstStyle/>
            <a:p>
              <a:pPr algn="ctr">
                <a:lnSpc>
                  <a:spcPts val="700"/>
                </a:lnSpc>
                <a:spcAft>
                  <a:spcPts val="0"/>
                </a:spcAft>
              </a:pPr>
              <a:r>
                <a:rPr lang="en-US" sz="600" kern="100" dirty="0">
                  <a:effectLst/>
                  <a:latin typeface="+mn-ea"/>
                  <a:cs typeface="Times New Roman" panose="02020603050405020304" pitchFamily="18" charset="0"/>
                </a:rPr>
                <a:t>40~59</a:t>
              </a:r>
              <a:endParaRPr lang="ja-JP" sz="600" kern="100" dirty="0">
                <a:effectLst/>
                <a:latin typeface="+mn-ea"/>
                <a:cs typeface="Times New Roman" panose="02020603050405020304" pitchFamily="18" charset="0"/>
              </a:endParaRPr>
            </a:p>
            <a:p>
              <a:pPr marL="99060" indent="-99060" algn="ctr">
                <a:lnSpc>
                  <a:spcPts val="700"/>
                </a:lnSpc>
                <a:spcAft>
                  <a:spcPts val="0"/>
                </a:spcAft>
              </a:pPr>
              <a:r>
                <a:rPr lang="ja-JP" sz="600" kern="100" spc="-60" dirty="0">
                  <a:effectLst/>
                  <a:latin typeface="+mn-ea"/>
                  <a:cs typeface="Times New Roman" panose="02020603050405020304" pitchFamily="18" charset="0"/>
                </a:rPr>
                <a:t>重要度 中</a:t>
              </a:r>
              <a:endParaRPr lang="ja-JP" sz="600" kern="100" dirty="0">
                <a:effectLst/>
                <a:latin typeface="+mn-ea"/>
                <a:cs typeface="Times New Roman" panose="02020603050405020304" pitchFamily="18" charset="0"/>
              </a:endParaRPr>
            </a:p>
          </p:txBody>
        </p:sp>
        <p:sp>
          <p:nvSpPr>
            <p:cNvPr id="202" name="テキスト ボックス 2"/>
            <p:cNvSpPr txBox="1">
              <a:spLocks noChangeArrowheads="1"/>
            </p:cNvSpPr>
            <p:nvPr/>
          </p:nvSpPr>
          <p:spPr bwMode="auto">
            <a:xfrm>
              <a:off x="-522420" y="8713034"/>
              <a:ext cx="396430" cy="191287"/>
            </a:xfrm>
            <a:prstGeom prst="rect">
              <a:avLst/>
            </a:prstGeom>
            <a:noFill/>
            <a:ln w="9525">
              <a:noFill/>
              <a:miter lim="800000"/>
              <a:headEnd/>
              <a:tailEnd/>
            </a:ln>
          </p:spPr>
          <p:txBody>
            <a:bodyPr rot="0" vert="horz" wrap="square" lIns="0" tIns="0" rIns="0" bIns="0" anchor="t" anchorCtr="0">
              <a:noAutofit/>
            </a:bodyPr>
            <a:lstStyle/>
            <a:p>
              <a:pPr algn="ctr">
                <a:lnSpc>
                  <a:spcPts val="700"/>
                </a:lnSpc>
                <a:spcAft>
                  <a:spcPts val="0"/>
                </a:spcAft>
              </a:pPr>
              <a:r>
                <a:rPr lang="en-US" sz="600" kern="100" dirty="0">
                  <a:effectLst/>
                  <a:latin typeface="+mn-ea"/>
                  <a:cs typeface="Times New Roman" panose="02020603050405020304" pitchFamily="18" charset="0"/>
                </a:rPr>
                <a:t>60~100</a:t>
              </a:r>
              <a:endParaRPr lang="ja-JP" sz="600" kern="100" dirty="0">
                <a:effectLst/>
                <a:latin typeface="+mn-ea"/>
                <a:cs typeface="Times New Roman" panose="02020603050405020304" pitchFamily="18" charset="0"/>
              </a:endParaRPr>
            </a:p>
            <a:p>
              <a:pPr marL="99060" indent="-99060" algn="ctr">
                <a:lnSpc>
                  <a:spcPts val="700"/>
                </a:lnSpc>
                <a:spcAft>
                  <a:spcPts val="0"/>
                </a:spcAft>
              </a:pPr>
              <a:r>
                <a:rPr lang="ja-JP" sz="600" kern="100" spc="-60" dirty="0">
                  <a:effectLst/>
                  <a:latin typeface="+mn-ea"/>
                  <a:cs typeface="Times New Roman" panose="02020603050405020304" pitchFamily="18" charset="0"/>
                </a:rPr>
                <a:t>重要度 大</a:t>
              </a:r>
              <a:endParaRPr lang="ja-JP" sz="600" kern="100" dirty="0">
                <a:effectLst/>
                <a:latin typeface="+mn-ea"/>
                <a:cs typeface="Times New Roman" panose="02020603050405020304" pitchFamily="18" charset="0"/>
              </a:endParaRPr>
            </a:p>
          </p:txBody>
        </p:sp>
        <p:sp>
          <p:nvSpPr>
            <p:cNvPr id="203" name="テキスト ボックス 2"/>
            <p:cNvSpPr txBox="1">
              <a:spLocks noChangeArrowheads="1"/>
            </p:cNvSpPr>
            <p:nvPr/>
          </p:nvSpPr>
          <p:spPr bwMode="auto">
            <a:xfrm>
              <a:off x="-1537375" y="7937015"/>
              <a:ext cx="101427" cy="494161"/>
            </a:xfrm>
            <a:prstGeom prst="rect">
              <a:avLst/>
            </a:prstGeom>
            <a:noFill/>
            <a:ln w="9525">
              <a:noFill/>
              <a:miter lim="800000"/>
              <a:headEnd/>
              <a:tailEnd/>
            </a:ln>
          </p:spPr>
          <p:txBody>
            <a:bodyPr rot="0" vert="eaVert" wrap="square" lIns="0" tIns="0" rIns="0" bIns="36000" anchor="t" anchorCtr="0">
              <a:spAutoFit/>
            </a:bodyPr>
            <a:lstStyle/>
            <a:p>
              <a:pPr algn="ctr">
                <a:spcAft>
                  <a:spcPts val="0"/>
                </a:spcAft>
              </a:pPr>
              <a:r>
                <a:rPr lang="ja-JP" sz="600" kern="100" dirty="0">
                  <a:effectLst/>
                  <a:latin typeface="+mn-ea"/>
                  <a:cs typeface="Times New Roman" panose="02020603050405020304" pitchFamily="18" charset="0"/>
                </a:rPr>
                <a:t>健全度</a:t>
              </a:r>
            </a:p>
          </p:txBody>
        </p:sp>
        <p:sp>
          <p:nvSpPr>
            <p:cNvPr id="204" name="テキスト ボックス 2"/>
            <p:cNvSpPr txBox="1">
              <a:spLocks noChangeArrowheads="1"/>
            </p:cNvSpPr>
            <p:nvPr/>
          </p:nvSpPr>
          <p:spPr bwMode="auto">
            <a:xfrm>
              <a:off x="-1492544" y="8563970"/>
              <a:ext cx="214952" cy="92333"/>
            </a:xfrm>
            <a:prstGeom prst="rect">
              <a:avLst/>
            </a:prstGeom>
            <a:noFill/>
            <a:ln w="9525">
              <a:noFill/>
              <a:miter lim="800000"/>
              <a:headEnd/>
              <a:tailEnd/>
            </a:ln>
          </p:spPr>
          <p:txBody>
            <a:bodyPr rot="0" vert="horz" wrap="square" lIns="0" tIns="0" rIns="0" bIns="0" anchor="ctr" anchorCtr="0">
              <a:spAutoFit/>
            </a:bodyPr>
            <a:lstStyle/>
            <a:p>
              <a:pPr indent="60325" algn="ctr">
                <a:spcAft>
                  <a:spcPts val="0"/>
                </a:spcAft>
              </a:pPr>
              <a:r>
                <a:rPr lang="en-US" altLang="ja-JP" sz="600" kern="100" dirty="0">
                  <a:latin typeface="+mn-ea"/>
                  <a:cs typeface="Times New Roman" panose="02020603050405020304" pitchFamily="18" charset="0"/>
                </a:rPr>
                <a:t>100</a:t>
              </a:r>
              <a:endParaRPr lang="ja-JP" sz="600" kern="100" dirty="0">
                <a:effectLst/>
                <a:latin typeface="+mn-ea"/>
                <a:cs typeface="Times New Roman" panose="02020603050405020304" pitchFamily="18" charset="0"/>
              </a:endParaRPr>
            </a:p>
          </p:txBody>
        </p:sp>
        <p:sp>
          <p:nvSpPr>
            <p:cNvPr id="150" name="正方形/長方形 149"/>
            <p:cNvSpPr/>
            <p:nvPr/>
          </p:nvSpPr>
          <p:spPr>
            <a:xfrm>
              <a:off x="-1183991" y="7629109"/>
              <a:ext cx="339977" cy="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500" b="1" dirty="0">
                  <a:solidFill>
                    <a:srgbClr val="C00000"/>
                  </a:solidFill>
                  <a:latin typeface="+mn-ea"/>
                </a:rPr>
                <a:t>・大正大橋</a:t>
              </a:r>
            </a:p>
          </p:txBody>
        </p:sp>
        <p:sp>
          <p:nvSpPr>
            <p:cNvPr id="153" name="正方形/長方形 152"/>
            <p:cNvSpPr/>
            <p:nvPr/>
          </p:nvSpPr>
          <p:spPr>
            <a:xfrm>
              <a:off x="-1206534" y="7791554"/>
              <a:ext cx="467466" cy="107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500" b="1">
                  <a:solidFill>
                    <a:srgbClr val="C00000"/>
                  </a:solidFill>
                  <a:latin typeface="+mn-ea"/>
                </a:rPr>
                <a:t>（・三ツ島</a:t>
              </a:r>
              <a:r>
                <a:rPr kumimoji="1" lang="ja-JP" altLang="en-US" sz="500" b="1">
                  <a:solidFill>
                    <a:srgbClr val="C00000"/>
                  </a:solidFill>
                  <a:latin typeface="+mn-ea"/>
                </a:rPr>
                <a:t>大橋）</a:t>
              </a:r>
              <a:endParaRPr kumimoji="1" lang="ja-JP" altLang="en-US" sz="500" b="1" dirty="0">
                <a:solidFill>
                  <a:srgbClr val="C00000"/>
                </a:solidFill>
                <a:latin typeface="+mn-ea"/>
              </a:endParaRPr>
            </a:p>
          </p:txBody>
        </p:sp>
        <p:sp>
          <p:nvSpPr>
            <p:cNvPr id="159" name="正方形/長方形 158"/>
            <p:cNvSpPr/>
            <p:nvPr/>
          </p:nvSpPr>
          <p:spPr>
            <a:xfrm>
              <a:off x="-469128" y="7785169"/>
              <a:ext cx="338904" cy="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500" b="1" dirty="0">
                  <a:solidFill>
                    <a:srgbClr val="C00000"/>
                  </a:solidFill>
                  <a:latin typeface="+mn-ea"/>
                </a:rPr>
                <a:t>・</a:t>
              </a:r>
              <a:r>
                <a:rPr kumimoji="1" lang="ja-JP" altLang="en-US" sz="500" b="1" dirty="0">
                  <a:solidFill>
                    <a:srgbClr val="C00000"/>
                  </a:solidFill>
                  <a:latin typeface="+mn-ea"/>
                </a:rPr>
                <a:t>大</a:t>
              </a:r>
              <a:r>
                <a:rPr lang="ja-JP" altLang="en-US" sz="500" b="1" dirty="0">
                  <a:solidFill>
                    <a:srgbClr val="C00000"/>
                  </a:solidFill>
                  <a:latin typeface="+mn-ea"/>
                </a:rPr>
                <a:t>正</a:t>
              </a:r>
              <a:r>
                <a:rPr kumimoji="1" lang="ja-JP" altLang="en-US" sz="500" b="1" dirty="0">
                  <a:solidFill>
                    <a:srgbClr val="C00000"/>
                  </a:solidFill>
                  <a:latin typeface="+mn-ea"/>
                </a:rPr>
                <a:t>橋</a:t>
              </a:r>
            </a:p>
          </p:txBody>
        </p:sp>
        <p:sp>
          <p:nvSpPr>
            <p:cNvPr id="161" name="正方形/長方形 160"/>
            <p:cNvSpPr/>
            <p:nvPr/>
          </p:nvSpPr>
          <p:spPr>
            <a:xfrm>
              <a:off x="-479451" y="8195592"/>
              <a:ext cx="400310" cy="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500" b="1" dirty="0">
                  <a:solidFill>
                    <a:srgbClr val="C00000"/>
                  </a:solidFill>
                  <a:latin typeface="+mn-ea"/>
                </a:rPr>
                <a:t>・蔀屋跨道</a:t>
              </a:r>
              <a:r>
                <a:rPr kumimoji="1" lang="ja-JP" altLang="en-US" sz="500" b="1" dirty="0">
                  <a:solidFill>
                    <a:srgbClr val="C00000"/>
                  </a:solidFill>
                  <a:latin typeface="+mn-ea"/>
                </a:rPr>
                <a:t>橋</a:t>
              </a:r>
            </a:p>
          </p:txBody>
        </p:sp>
        <p:sp>
          <p:nvSpPr>
            <p:cNvPr id="163" name="正方形/長方形 162"/>
            <p:cNvSpPr/>
            <p:nvPr/>
          </p:nvSpPr>
          <p:spPr>
            <a:xfrm>
              <a:off x="-1183991" y="8179392"/>
              <a:ext cx="385830" cy="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500" b="1" dirty="0">
                  <a:solidFill>
                    <a:srgbClr val="C00000"/>
                  </a:solidFill>
                  <a:latin typeface="+mn-ea"/>
                </a:rPr>
                <a:t>（・</a:t>
              </a:r>
              <a:r>
                <a:rPr lang="ja-JP" altLang="en-US" sz="500" b="1" dirty="0">
                  <a:solidFill>
                    <a:srgbClr val="C00000"/>
                  </a:solidFill>
                  <a:latin typeface="+mn-ea"/>
                </a:rPr>
                <a:t>古川</a:t>
              </a:r>
              <a:r>
                <a:rPr kumimoji="1" lang="ja-JP" altLang="en-US" sz="500" b="1" dirty="0">
                  <a:solidFill>
                    <a:srgbClr val="C00000"/>
                  </a:solidFill>
                  <a:latin typeface="+mn-ea"/>
                </a:rPr>
                <a:t>橋）</a:t>
              </a:r>
            </a:p>
          </p:txBody>
        </p:sp>
      </p:grpSp>
      <p:sp>
        <p:nvSpPr>
          <p:cNvPr id="18" name="正方形/長方形 17"/>
          <p:cNvSpPr/>
          <p:nvPr/>
        </p:nvSpPr>
        <p:spPr>
          <a:xfrm>
            <a:off x="5028619" y="8662269"/>
            <a:ext cx="1523266" cy="656590"/>
          </a:xfrm>
          <a:prstGeom prst="rect">
            <a:avLst/>
          </a:prstGeom>
        </p:spPr>
        <p:txBody>
          <a:bodyPr wrap="square">
            <a:spAutoFit/>
          </a:bodyPr>
          <a:lstStyle/>
          <a:p>
            <a:pPr>
              <a:lnSpc>
                <a:spcPts val="1100"/>
              </a:lnSpc>
            </a:pPr>
            <a:r>
              <a:rPr lang="ja-JP" altLang="en-US" sz="900" dirty="0"/>
              <a:t>架替判定橋梁の</a:t>
            </a:r>
            <a:endParaRPr lang="en-US" altLang="ja-JP" sz="900" dirty="0"/>
          </a:p>
          <a:p>
            <a:pPr>
              <a:lnSpc>
                <a:spcPts val="1100"/>
              </a:lnSpc>
            </a:pPr>
            <a:r>
              <a:rPr lang="ja-JP" altLang="en-US" sz="900" dirty="0"/>
              <a:t>優先順位について</a:t>
            </a:r>
            <a:endParaRPr lang="en-US" altLang="ja-JP" sz="900" dirty="0"/>
          </a:p>
          <a:p>
            <a:pPr>
              <a:lnSpc>
                <a:spcPts val="1100"/>
              </a:lnSpc>
            </a:pPr>
            <a:r>
              <a:rPr lang="ja-JP" altLang="en-US" sz="1000" dirty="0">
                <a:solidFill>
                  <a:srgbClr val="FF0000"/>
                </a:solidFill>
              </a:rPr>
              <a:t>「路線の優先度」</a:t>
            </a:r>
            <a:endParaRPr lang="en-US" altLang="ja-JP" sz="1000" dirty="0"/>
          </a:p>
          <a:p>
            <a:pPr>
              <a:lnSpc>
                <a:spcPts val="1100"/>
              </a:lnSpc>
            </a:pPr>
            <a:r>
              <a:rPr lang="ja-JP" altLang="en-US" sz="1000" dirty="0">
                <a:solidFill>
                  <a:srgbClr val="FF0000"/>
                </a:solidFill>
              </a:rPr>
              <a:t>「橋梁の健全度」</a:t>
            </a:r>
            <a:r>
              <a:rPr lang="ja-JP" altLang="en-US" sz="900" dirty="0"/>
              <a:t>より設定</a:t>
            </a:r>
            <a:endParaRPr lang="en-US" altLang="ja-JP" sz="1000" dirty="0"/>
          </a:p>
        </p:txBody>
      </p:sp>
      <p:sp>
        <p:nvSpPr>
          <p:cNvPr id="207" name="テキスト ボックス 206"/>
          <p:cNvSpPr txBox="1"/>
          <p:nvPr/>
        </p:nvSpPr>
        <p:spPr>
          <a:xfrm>
            <a:off x="5511807" y="6160662"/>
            <a:ext cx="646430" cy="215444"/>
          </a:xfrm>
          <a:prstGeom prst="rect">
            <a:avLst/>
          </a:prstGeom>
          <a:noFill/>
        </p:spPr>
        <p:txBody>
          <a:bodyPr wrap="square" rtlCol="0">
            <a:spAutoFit/>
          </a:bodyPr>
          <a:lstStyle/>
          <a:p>
            <a:r>
              <a:rPr lang="ja-JP" altLang="en-US" sz="800" b="1" dirty="0"/>
              <a:t>跨道橋</a:t>
            </a:r>
            <a:endParaRPr kumimoji="1" lang="ja-JP" altLang="en-US" sz="800" b="1" dirty="0"/>
          </a:p>
        </p:txBody>
      </p:sp>
      <p:sp>
        <p:nvSpPr>
          <p:cNvPr id="210" name="テキスト ボックス 209"/>
          <p:cNvSpPr txBox="1"/>
          <p:nvPr/>
        </p:nvSpPr>
        <p:spPr>
          <a:xfrm>
            <a:off x="3261685" y="6171421"/>
            <a:ext cx="646430" cy="215444"/>
          </a:xfrm>
          <a:prstGeom prst="rect">
            <a:avLst/>
          </a:prstGeom>
          <a:noFill/>
        </p:spPr>
        <p:txBody>
          <a:bodyPr wrap="square" rtlCol="0">
            <a:spAutoFit/>
          </a:bodyPr>
          <a:lstStyle/>
          <a:p>
            <a:r>
              <a:rPr lang="ja-JP" altLang="en-US" sz="800" b="1" dirty="0"/>
              <a:t>渡河橋</a:t>
            </a:r>
            <a:endParaRPr kumimoji="1" lang="ja-JP" altLang="en-US" sz="800" b="1" dirty="0"/>
          </a:p>
        </p:txBody>
      </p:sp>
      <p:grpSp>
        <p:nvGrpSpPr>
          <p:cNvPr id="209" name="グループ化 208"/>
          <p:cNvGrpSpPr/>
          <p:nvPr/>
        </p:nvGrpSpPr>
        <p:grpSpPr>
          <a:xfrm>
            <a:off x="6218500" y="5178549"/>
            <a:ext cx="1497552" cy="1060712"/>
            <a:chOff x="6733945" y="1153018"/>
            <a:chExt cx="3259615" cy="2308776"/>
          </a:xfrm>
        </p:grpSpPr>
        <p:sp>
          <p:nvSpPr>
            <p:cNvPr id="211" name="正方形/長方形 210"/>
            <p:cNvSpPr/>
            <p:nvPr/>
          </p:nvSpPr>
          <p:spPr>
            <a:xfrm>
              <a:off x="6825208" y="1153018"/>
              <a:ext cx="3168352" cy="23087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213" name="グループ化 212"/>
            <p:cNvGrpSpPr/>
            <p:nvPr/>
          </p:nvGrpSpPr>
          <p:grpSpPr>
            <a:xfrm>
              <a:off x="6733945" y="1164548"/>
              <a:ext cx="3219575" cy="2167722"/>
              <a:chOff x="1667479" y="6152247"/>
              <a:chExt cx="3219575" cy="2167722"/>
            </a:xfrm>
          </p:grpSpPr>
          <p:sp>
            <p:nvSpPr>
              <p:cNvPr id="214" name="右矢印 213"/>
              <p:cNvSpPr/>
              <p:nvPr/>
            </p:nvSpPr>
            <p:spPr>
              <a:xfrm>
                <a:off x="2517756" y="7113013"/>
                <a:ext cx="876961" cy="288032"/>
              </a:xfrm>
              <a:prstGeom prst="rightArrow">
                <a:avLst>
                  <a:gd name="adj1" fmla="val 50000"/>
                  <a:gd name="adj2" fmla="val 814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5" name="右矢印 214"/>
              <p:cNvSpPr/>
              <p:nvPr/>
            </p:nvSpPr>
            <p:spPr>
              <a:xfrm>
                <a:off x="2517757" y="7512131"/>
                <a:ext cx="876960" cy="288032"/>
              </a:xfrm>
              <a:prstGeom prst="right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6" name="右矢印 215"/>
              <p:cNvSpPr/>
              <p:nvPr/>
            </p:nvSpPr>
            <p:spPr>
              <a:xfrm>
                <a:off x="2517757" y="7908877"/>
                <a:ext cx="876960" cy="288032"/>
              </a:xfrm>
              <a:prstGeom prst="right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7" name="右矢印 216"/>
              <p:cNvSpPr/>
              <p:nvPr/>
            </p:nvSpPr>
            <p:spPr>
              <a:xfrm>
                <a:off x="3394716" y="7113013"/>
                <a:ext cx="1436327" cy="288032"/>
              </a:xfrm>
              <a:prstGeom prst="rightArrow">
                <a:avLst>
                  <a:gd name="adj1" fmla="val 50000"/>
                  <a:gd name="adj2" fmla="val 814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18" name="直線コネクタ 217"/>
              <p:cNvCxnSpPr/>
              <p:nvPr/>
            </p:nvCxnSpPr>
            <p:spPr>
              <a:xfrm flipV="1">
                <a:off x="3394717" y="6762329"/>
                <a:ext cx="0" cy="1445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3150338" y="8203270"/>
                <a:ext cx="488754" cy="116699"/>
              </a:xfrm>
              <a:prstGeom prst="rect">
                <a:avLst/>
              </a:prstGeom>
              <a:noFill/>
            </p:spPr>
            <p:txBody>
              <a:bodyPr wrap="square" lIns="0" tIns="0" rIns="0" bIns="0" rtlCol="0">
                <a:spAutoFit/>
              </a:bodyPr>
              <a:lstStyle/>
              <a:p>
                <a:pPr algn="ctr"/>
                <a:r>
                  <a:rPr lang="ja-JP" altLang="en-US" sz="700" dirty="0"/>
                  <a:t>現在</a:t>
                </a:r>
              </a:p>
            </p:txBody>
          </p:sp>
          <p:sp>
            <p:nvSpPr>
              <p:cNvPr id="220" name="右矢印 219"/>
              <p:cNvSpPr/>
              <p:nvPr/>
            </p:nvSpPr>
            <p:spPr>
              <a:xfrm>
                <a:off x="3394716" y="7509759"/>
                <a:ext cx="800764" cy="288032"/>
              </a:xfrm>
              <a:prstGeom prst="rightArrow">
                <a:avLst>
                  <a:gd name="adj1" fmla="val 50000"/>
                  <a:gd name="adj2" fmla="val 81416"/>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1" name="右矢印 220"/>
              <p:cNvSpPr/>
              <p:nvPr/>
            </p:nvSpPr>
            <p:spPr>
              <a:xfrm>
                <a:off x="3394717" y="7908877"/>
                <a:ext cx="1436326" cy="288032"/>
              </a:xfrm>
              <a:prstGeom prst="rightArrow">
                <a:avLst>
                  <a:gd name="adj1" fmla="val 50000"/>
                  <a:gd name="adj2" fmla="val 81416"/>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2" name="右矢印 221"/>
              <p:cNvSpPr/>
              <p:nvPr/>
            </p:nvSpPr>
            <p:spPr>
              <a:xfrm>
                <a:off x="4195480" y="7509759"/>
                <a:ext cx="635564" cy="288032"/>
              </a:xfrm>
              <a:prstGeom prst="rightArrow">
                <a:avLst>
                  <a:gd name="adj1" fmla="val 50000"/>
                  <a:gd name="adj2" fmla="val 8141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3" name="テキスト ボックス 222"/>
              <p:cNvSpPr txBox="1"/>
              <p:nvPr/>
            </p:nvSpPr>
            <p:spPr>
              <a:xfrm>
                <a:off x="3663930" y="6942140"/>
                <a:ext cx="622457" cy="100027"/>
              </a:xfrm>
              <a:prstGeom prst="rect">
                <a:avLst/>
              </a:prstGeom>
              <a:noFill/>
            </p:spPr>
            <p:txBody>
              <a:bodyPr wrap="square" lIns="0" tIns="0" rIns="0" bIns="0" rtlCol="0">
                <a:spAutoFit/>
              </a:bodyPr>
              <a:lstStyle/>
              <a:p>
                <a:pPr algn="ctr"/>
                <a:r>
                  <a:rPr lang="en-US" altLang="ja-JP" sz="600" dirty="0">
                    <a:solidFill>
                      <a:srgbClr val="00B050"/>
                    </a:solidFill>
                  </a:rPr>
                  <a:t>100</a:t>
                </a:r>
                <a:r>
                  <a:rPr lang="ja-JP" altLang="en-US" sz="600" dirty="0">
                    <a:solidFill>
                      <a:srgbClr val="00B050"/>
                    </a:solidFill>
                  </a:rPr>
                  <a:t>年</a:t>
                </a:r>
              </a:p>
            </p:txBody>
          </p:sp>
          <p:sp>
            <p:nvSpPr>
              <p:cNvPr id="224" name="テキスト ボックス 223"/>
              <p:cNvSpPr txBox="1"/>
              <p:nvPr/>
            </p:nvSpPr>
            <p:spPr>
              <a:xfrm>
                <a:off x="3140425" y="7366911"/>
                <a:ext cx="630169" cy="200975"/>
              </a:xfrm>
              <a:prstGeom prst="rect">
                <a:avLst/>
              </a:prstGeom>
              <a:noFill/>
            </p:spPr>
            <p:txBody>
              <a:bodyPr wrap="square" lIns="0" tIns="0" rIns="0" bIns="0" rtlCol="0">
                <a:spAutoFit/>
              </a:bodyPr>
              <a:lstStyle/>
              <a:p>
                <a:pPr algn="ctr"/>
                <a:r>
                  <a:rPr lang="en-US" altLang="ja-JP" sz="600" dirty="0">
                    <a:solidFill>
                      <a:srgbClr val="FF9900"/>
                    </a:solidFill>
                  </a:rPr>
                  <a:t>120</a:t>
                </a:r>
                <a:r>
                  <a:rPr lang="ja-JP" altLang="en-US" sz="600" dirty="0">
                    <a:solidFill>
                      <a:srgbClr val="FF9900"/>
                    </a:solidFill>
                  </a:rPr>
                  <a:t>年</a:t>
                </a:r>
              </a:p>
            </p:txBody>
          </p:sp>
          <p:sp>
            <p:nvSpPr>
              <p:cNvPr id="225" name="テキスト ボックス 224"/>
              <p:cNvSpPr txBox="1"/>
              <p:nvPr/>
            </p:nvSpPr>
            <p:spPr>
              <a:xfrm>
                <a:off x="3655037" y="7765090"/>
                <a:ext cx="631353" cy="204464"/>
              </a:xfrm>
              <a:prstGeom prst="rect">
                <a:avLst/>
              </a:prstGeom>
              <a:noFill/>
            </p:spPr>
            <p:txBody>
              <a:bodyPr wrap="square" lIns="0" tIns="0" rIns="0" bIns="0" rtlCol="0">
                <a:spAutoFit/>
              </a:bodyPr>
              <a:lstStyle/>
              <a:p>
                <a:pPr algn="ctr"/>
                <a:r>
                  <a:rPr lang="en-US" altLang="ja-JP" sz="600" dirty="0">
                    <a:solidFill>
                      <a:srgbClr val="FF9900"/>
                    </a:solidFill>
                  </a:rPr>
                  <a:t>100</a:t>
                </a:r>
                <a:r>
                  <a:rPr lang="ja-JP" altLang="en-US" sz="600" dirty="0">
                    <a:solidFill>
                      <a:srgbClr val="FF9900"/>
                    </a:solidFill>
                  </a:rPr>
                  <a:t>年</a:t>
                </a:r>
              </a:p>
            </p:txBody>
          </p:sp>
          <p:sp>
            <p:nvSpPr>
              <p:cNvPr id="226" name="テキスト ボックス 225"/>
              <p:cNvSpPr txBox="1"/>
              <p:nvPr/>
            </p:nvSpPr>
            <p:spPr>
              <a:xfrm>
                <a:off x="2623681" y="6942140"/>
                <a:ext cx="622457" cy="100027"/>
              </a:xfrm>
              <a:prstGeom prst="rect">
                <a:avLst/>
              </a:prstGeom>
              <a:noFill/>
            </p:spPr>
            <p:txBody>
              <a:bodyPr wrap="square" lIns="0" tIns="0" rIns="0" bIns="0" rtlCol="0">
                <a:spAutoFit/>
              </a:bodyPr>
              <a:lstStyle/>
              <a:p>
                <a:pPr algn="ctr"/>
                <a:r>
                  <a:rPr lang="en-US" altLang="ja-JP" sz="600" dirty="0"/>
                  <a:t>62</a:t>
                </a:r>
                <a:r>
                  <a:rPr lang="ja-JP" altLang="en-US" sz="600" dirty="0"/>
                  <a:t>年</a:t>
                </a:r>
              </a:p>
            </p:txBody>
          </p:sp>
          <p:cxnSp>
            <p:nvCxnSpPr>
              <p:cNvPr id="227" name="直線コネクタ 226"/>
              <p:cNvCxnSpPr/>
              <p:nvPr/>
            </p:nvCxnSpPr>
            <p:spPr>
              <a:xfrm flipV="1">
                <a:off x="4831045" y="6762329"/>
                <a:ext cx="0" cy="14409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1667479" y="7130712"/>
                <a:ext cx="955359" cy="116699"/>
              </a:xfrm>
              <a:prstGeom prst="rect">
                <a:avLst/>
              </a:prstGeom>
              <a:noFill/>
            </p:spPr>
            <p:txBody>
              <a:bodyPr wrap="square" lIns="0" tIns="0" rIns="0" bIns="0" rtlCol="0">
                <a:spAutoFit/>
              </a:bodyPr>
              <a:lstStyle/>
              <a:p>
                <a:pPr algn="ctr"/>
                <a:r>
                  <a:rPr lang="ja-JP" altLang="en-US" sz="700" dirty="0"/>
                  <a:t>ケース１</a:t>
                </a:r>
              </a:p>
            </p:txBody>
          </p:sp>
          <p:sp>
            <p:nvSpPr>
              <p:cNvPr id="229" name="テキスト ボックス 228"/>
              <p:cNvSpPr txBox="1"/>
              <p:nvPr/>
            </p:nvSpPr>
            <p:spPr>
              <a:xfrm>
                <a:off x="1667479" y="7530664"/>
                <a:ext cx="955359" cy="116699"/>
              </a:xfrm>
              <a:prstGeom prst="rect">
                <a:avLst/>
              </a:prstGeom>
              <a:noFill/>
            </p:spPr>
            <p:txBody>
              <a:bodyPr wrap="square" lIns="0" tIns="0" rIns="0" bIns="0" rtlCol="0">
                <a:spAutoFit/>
              </a:bodyPr>
              <a:lstStyle/>
              <a:p>
                <a:pPr algn="ctr"/>
                <a:r>
                  <a:rPr lang="ja-JP" altLang="en-US" sz="700" dirty="0"/>
                  <a:t>ケース２</a:t>
                </a:r>
              </a:p>
            </p:txBody>
          </p:sp>
          <p:sp>
            <p:nvSpPr>
              <p:cNvPr id="230" name="テキスト ボックス 229"/>
              <p:cNvSpPr txBox="1"/>
              <p:nvPr/>
            </p:nvSpPr>
            <p:spPr>
              <a:xfrm>
                <a:off x="1667479" y="7930616"/>
                <a:ext cx="955359" cy="116699"/>
              </a:xfrm>
              <a:prstGeom prst="rect">
                <a:avLst/>
              </a:prstGeom>
              <a:noFill/>
            </p:spPr>
            <p:txBody>
              <a:bodyPr wrap="square" lIns="0" tIns="0" rIns="0" bIns="0" rtlCol="0">
                <a:spAutoFit/>
              </a:bodyPr>
              <a:lstStyle/>
              <a:p>
                <a:pPr algn="ctr"/>
                <a:r>
                  <a:rPr lang="ja-JP" altLang="en-US" sz="700" dirty="0"/>
                  <a:t>ケース３</a:t>
                </a:r>
              </a:p>
            </p:txBody>
          </p:sp>
          <p:sp>
            <p:nvSpPr>
              <p:cNvPr id="231" name="テキスト ボックス 230"/>
              <p:cNvSpPr txBox="1"/>
              <p:nvPr/>
            </p:nvSpPr>
            <p:spPr>
              <a:xfrm>
                <a:off x="4131091" y="7366911"/>
                <a:ext cx="625637" cy="200975"/>
              </a:xfrm>
              <a:prstGeom prst="rect">
                <a:avLst/>
              </a:prstGeom>
              <a:noFill/>
            </p:spPr>
            <p:txBody>
              <a:bodyPr wrap="square" lIns="0" tIns="0" rIns="0" bIns="0" rtlCol="0">
                <a:spAutoFit/>
              </a:bodyPr>
              <a:lstStyle/>
              <a:p>
                <a:pPr algn="ctr"/>
                <a:r>
                  <a:rPr lang="en-US" altLang="ja-JP" sz="600" dirty="0">
                    <a:solidFill>
                      <a:srgbClr val="0070C0"/>
                    </a:solidFill>
                  </a:rPr>
                  <a:t>42</a:t>
                </a:r>
                <a:r>
                  <a:rPr lang="ja-JP" altLang="en-US" sz="600" dirty="0">
                    <a:solidFill>
                      <a:srgbClr val="0070C0"/>
                    </a:solidFill>
                  </a:rPr>
                  <a:t>年</a:t>
                </a:r>
              </a:p>
            </p:txBody>
          </p:sp>
          <p:sp>
            <p:nvSpPr>
              <p:cNvPr id="232" name="テキスト ボックス 231"/>
              <p:cNvSpPr txBox="1"/>
              <p:nvPr/>
            </p:nvSpPr>
            <p:spPr>
              <a:xfrm>
                <a:off x="3333801" y="6396755"/>
                <a:ext cx="1553253" cy="515208"/>
              </a:xfrm>
              <a:prstGeom prst="rect">
                <a:avLst/>
              </a:prstGeom>
              <a:noFill/>
            </p:spPr>
            <p:txBody>
              <a:bodyPr wrap="square" lIns="0" tIns="0" rIns="0" bIns="0" rtlCol="0">
                <a:spAutoFit/>
              </a:bodyPr>
              <a:lstStyle/>
              <a:p>
                <a:pPr algn="ctr"/>
                <a:r>
                  <a:rPr lang="ja-JP" altLang="en-US" sz="700" dirty="0"/>
                  <a:t>比較期間</a:t>
                </a:r>
                <a:endParaRPr lang="en-US" altLang="ja-JP" sz="700" dirty="0"/>
              </a:p>
              <a:p>
                <a:pPr algn="ctr"/>
                <a:r>
                  <a:rPr lang="en-US" altLang="ja-JP" sz="700" dirty="0"/>
                  <a:t>100</a:t>
                </a:r>
                <a:r>
                  <a:rPr lang="ja-JP" altLang="en-US" sz="700" dirty="0"/>
                  <a:t>年</a:t>
                </a:r>
              </a:p>
            </p:txBody>
          </p:sp>
          <p:cxnSp>
            <p:nvCxnSpPr>
              <p:cNvPr id="233" name="直線矢印コネクタ 232"/>
              <p:cNvCxnSpPr/>
              <p:nvPr/>
            </p:nvCxnSpPr>
            <p:spPr>
              <a:xfrm>
                <a:off x="3394716" y="6856297"/>
                <a:ext cx="1436327" cy="0"/>
              </a:xfrm>
              <a:prstGeom prst="straightConnector1">
                <a:avLst/>
              </a:prstGeom>
              <a:ln w="9525">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234" name="テキスト ボックス 233"/>
              <p:cNvSpPr txBox="1"/>
              <p:nvPr/>
            </p:nvSpPr>
            <p:spPr>
              <a:xfrm>
                <a:off x="1689915" y="6152247"/>
                <a:ext cx="1696534" cy="535932"/>
              </a:xfrm>
              <a:prstGeom prst="rect">
                <a:avLst/>
              </a:prstGeom>
              <a:noFill/>
            </p:spPr>
            <p:txBody>
              <a:bodyPr wrap="square" lIns="0" tIns="0" rIns="0" bIns="0" rtlCol="0">
                <a:spAutoFit/>
              </a:bodyPr>
              <a:lstStyle/>
              <a:p>
                <a:pPr algn="ctr"/>
                <a:r>
                  <a:rPr lang="en-US" altLang="ja-JP" sz="800" dirty="0"/>
                  <a:t>LCC</a:t>
                </a:r>
                <a:r>
                  <a:rPr lang="ja-JP" altLang="en-US" sz="800" dirty="0"/>
                  <a:t>比較ケース</a:t>
                </a:r>
                <a:endParaRPr lang="en-US" altLang="ja-JP" sz="800" dirty="0"/>
              </a:p>
              <a:p>
                <a:pPr algn="ctr"/>
                <a:r>
                  <a:rPr lang="ja-JP" altLang="en-US" sz="800" dirty="0"/>
                  <a:t>（例：大正大橋）</a:t>
                </a:r>
              </a:p>
            </p:txBody>
          </p:sp>
        </p:grpSp>
      </p:grpSp>
      <p:sp>
        <p:nvSpPr>
          <p:cNvPr id="19" name="正方形/長方形 18"/>
          <p:cNvSpPr/>
          <p:nvPr/>
        </p:nvSpPr>
        <p:spPr>
          <a:xfrm>
            <a:off x="3308041" y="5571430"/>
            <a:ext cx="2968150" cy="538609"/>
          </a:xfrm>
          <a:prstGeom prst="rect">
            <a:avLst/>
          </a:prstGeom>
        </p:spPr>
        <p:txBody>
          <a:bodyPr wrap="square">
            <a:spAutoFit/>
          </a:bodyPr>
          <a:lstStyle/>
          <a:p>
            <a:pPr algn="just"/>
            <a:r>
              <a:rPr lang="ja-JP" altLang="ja-JP" sz="800" b="1" dirty="0">
                <a:latin typeface="HGSｺﾞｼｯｸM" panose="020B0600000000000000" pitchFamily="50" charset="-128"/>
                <a:ea typeface="HGSｺﾞｼｯｸM" panose="020B0600000000000000" pitchFamily="50" charset="-128"/>
                <a:cs typeface="Meiryo UI" panose="020B0604030504040204" pitchFamily="50" charset="-128"/>
              </a:rPr>
              <a:t>【比較検討ケース】</a:t>
            </a:r>
            <a:endParaRPr lang="en-US" altLang="ja-JP" sz="7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7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700" dirty="0">
                <a:latin typeface="HGSｺﾞｼｯｸM" panose="020B0600000000000000" pitchFamily="50" charset="-128"/>
                <a:ea typeface="HGSｺﾞｼｯｸM" panose="020B0600000000000000" pitchFamily="50" charset="-128"/>
                <a:cs typeface="Meiryo UI" panose="020B0604030504040204" pitchFamily="50" charset="-128"/>
              </a:rPr>
              <a:t>ケース１：現時点の架け替え</a:t>
            </a:r>
            <a:endPar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700" dirty="0">
                <a:latin typeface="HGSｺﾞｼｯｸM" panose="020B0600000000000000" pitchFamily="50" charset="-128"/>
                <a:ea typeface="HGSｺﾞｼｯｸM" panose="020B0600000000000000" pitchFamily="50" charset="-128"/>
                <a:cs typeface="Meiryo UI" panose="020B0604030504040204" pitchFamily="50" charset="-128"/>
              </a:rPr>
              <a:t>ケース２：現橋を橋齢</a:t>
            </a:r>
            <a:r>
              <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rPr>
              <a:t>120</a:t>
            </a:r>
            <a:r>
              <a:rPr lang="ja-JP" altLang="ja-JP" sz="700" dirty="0">
                <a:latin typeface="HGSｺﾞｼｯｸM" panose="020B0600000000000000" pitchFamily="50" charset="-128"/>
                <a:ea typeface="HGSｺﾞｼｯｸM" panose="020B0600000000000000" pitchFamily="50" charset="-128"/>
                <a:cs typeface="Meiryo UI" panose="020B0604030504040204" pitchFamily="50" charset="-128"/>
              </a:rPr>
              <a:t>年まで存続させた後に架け替え</a:t>
            </a:r>
            <a:endPar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700" dirty="0">
                <a:latin typeface="HGSｺﾞｼｯｸM" panose="020B0600000000000000" pitchFamily="50" charset="-128"/>
                <a:ea typeface="HGSｺﾞｼｯｸM" panose="020B0600000000000000" pitchFamily="50" charset="-128"/>
                <a:cs typeface="Meiryo UI" panose="020B0604030504040204" pitchFamily="50" charset="-128"/>
              </a:rPr>
              <a:t>ケース３：架け替え無しの延命化</a:t>
            </a:r>
            <a:endParaRPr lang="en-US" altLang="ja-JP" sz="7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2" name="正方形/長方形 241"/>
          <p:cNvSpPr/>
          <p:nvPr/>
        </p:nvSpPr>
        <p:spPr>
          <a:xfrm>
            <a:off x="3282403" y="6046043"/>
            <a:ext cx="1494733" cy="215444"/>
          </a:xfrm>
          <a:prstGeom prst="rect">
            <a:avLst/>
          </a:prstGeom>
        </p:spPr>
        <p:txBody>
          <a:bodyPr wrap="square">
            <a:spAutoFit/>
          </a:bodyPr>
          <a:lstStyle/>
          <a:p>
            <a:pPr algn="just"/>
            <a:r>
              <a:rPr lang="ja-JP" altLang="ja-JP" sz="8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800" b="1" dirty="0">
                <a:latin typeface="HGSｺﾞｼｯｸM" panose="020B0600000000000000" pitchFamily="50" charset="-128"/>
                <a:ea typeface="HGSｺﾞｼｯｸM" panose="020B0600000000000000" pitchFamily="50" charset="-128"/>
                <a:cs typeface="Meiryo UI" panose="020B0604030504040204" pitchFamily="50" charset="-128"/>
              </a:rPr>
              <a:t>総合評価項目・配点</a:t>
            </a:r>
            <a:r>
              <a:rPr lang="ja-JP" altLang="ja-JP" sz="8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8" name="テキスト ボックス 247"/>
          <p:cNvSpPr txBox="1"/>
          <p:nvPr/>
        </p:nvSpPr>
        <p:spPr>
          <a:xfrm>
            <a:off x="4867394" y="8145692"/>
            <a:ext cx="1723403" cy="430887"/>
          </a:xfrm>
          <a:prstGeom prst="rect">
            <a:avLst/>
          </a:prstGeom>
          <a:noFill/>
        </p:spPr>
        <p:txBody>
          <a:bodyPr wrap="square" rtlCol="0">
            <a:spAutoFit/>
          </a:bodyPr>
          <a:lstStyle/>
          <a:p>
            <a:r>
              <a:rPr kumimoji="1" lang="ja-JP" altLang="en-US" sz="1100" b="1" dirty="0"/>
              <a:t>５．架替橋梁の</a:t>
            </a:r>
            <a:endParaRPr kumimoji="1" lang="en-US" altLang="ja-JP" sz="1100" b="1" dirty="0"/>
          </a:p>
          <a:p>
            <a:r>
              <a:rPr lang="ja-JP" altLang="en-US" sz="1100" b="1" dirty="0"/>
              <a:t>　　</a:t>
            </a:r>
            <a:r>
              <a:rPr kumimoji="1" lang="ja-JP" altLang="en-US" sz="1100" b="1" dirty="0"/>
              <a:t>優先順位</a:t>
            </a:r>
            <a:endParaRPr lang="en-US" altLang="ja-JP" sz="1100" b="1" dirty="0"/>
          </a:p>
        </p:txBody>
      </p:sp>
      <p:cxnSp>
        <p:nvCxnSpPr>
          <p:cNvPr id="205" name="カギ線コネクタ 204"/>
          <p:cNvCxnSpPr/>
          <p:nvPr/>
        </p:nvCxnSpPr>
        <p:spPr>
          <a:xfrm rot="16200000" flipH="1">
            <a:off x="1971020" y="7367354"/>
            <a:ext cx="358365" cy="113669"/>
          </a:xfrm>
          <a:prstGeom prst="bentConnector3">
            <a:avLst>
              <a:gd name="adj1" fmla="val 1493"/>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6" name="テキスト ボックス 205"/>
          <p:cNvSpPr txBox="1"/>
          <p:nvPr/>
        </p:nvSpPr>
        <p:spPr>
          <a:xfrm>
            <a:off x="2190060" y="7316147"/>
            <a:ext cx="308683" cy="184666"/>
          </a:xfrm>
          <a:prstGeom prst="rect">
            <a:avLst/>
          </a:prstGeom>
          <a:noFill/>
        </p:spPr>
        <p:txBody>
          <a:bodyPr wrap="square" lIns="0" tIns="0" rIns="0" rtlCol="0">
            <a:spAutoFit/>
          </a:bodyPr>
          <a:lstStyle/>
          <a:p>
            <a:pPr algn="ctr"/>
            <a:r>
              <a:rPr lang="en-US" altLang="ja-JP" sz="900" dirty="0">
                <a:solidFill>
                  <a:srgbClr val="FF0000"/>
                </a:solidFill>
                <a:latin typeface="HGSｺﾞｼｯｸM" panose="020B0600000000000000" pitchFamily="50" charset="-128"/>
                <a:ea typeface="HGSｺﾞｼｯｸM" panose="020B0600000000000000" pitchFamily="50" charset="-128"/>
              </a:rPr>
              <a:t>2</a:t>
            </a:r>
            <a:r>
              <a:rPr kumimoji="1" lang="ja-JP" altLang="en-US" sz="900" dirty="0">
                <a:solidFill>
                  <a:srgbClr val="FF0000"/>
                </a:solidFill>
                <a:latin typeface="HGSｺﾞｼｯｸM" panose="020B0600000000000000" pitchFamily="50" charset="-128"/>
                <a:ea typeface="HGSｺﾞｼｯｸM" panose="020B0600000000000000" pitchFamily="50" charset="-128"/>
              </a:rPr>
              <a:t>橋</a:t>
            </a:r>
            <a:endParaRPr kumimoji="1" lang="ja-JP" altLang="en-US" sz="600" dirty="0">
              <a:solidFill>
                <a:srgbClr val="FF0000"/>
              </a:solidFill>
              <a:latin typeface="HGSｺﾞｼｯｸM" panose="020B0600000000000000" pitchFamily="50" charset="-128"/>
              <a:ea typeface="HGSｺﾞｼｯｸM" panose="020B0600000000000000" pitchFamily="50" charset="-128"/>
            </a:endParaRPr>
          </a:p>
        </p:txBody>
      </p:sp>
      <p:sp>
        <p:nvSpPr>
          <p:cNvPr id="208" name="テキスト ボックス 207"/>
          <p:cNvSpPr txBox="1"/>
          <p:nvPr/>
        </p:nvSpPr>
        <p:spPr>
          <a:xfrm>
            <a:off x="6313496" y="9358106"/>
            <a:ext cx="308098" cy="307777"/>
          </a:xfrm>
          <a:prstGeom prst="rect">
            <a:avLst/>
          </a:prstGeom>
          <a:noFill/>
        </p:spPr>
        <p:txBody>
          <a:bodyPr wrap="none" rtlCol="0">
            <a:spAutoFit/>
          </a:bodyPr>
          <a:lstStyle/>
          <a:p>
            <a:r>
              <a:rPr lang="ja-JP" altLang="en-US" sz="1400" b="1" dirty="0"/>
              <a:t>１</a:t>
            </a:r>
            <a:endParaRPr kumimoji="1" lang="ja-JP" altLang="en-US" sz="1400" b="1" dirty="0"/>
          </a:p>
        </p:txBody>
      </p:sp>
      <p:sp>
        <p:nvSpPr>
          <p:cNvPr id="2" name="テキスト ボックス 1"/>
          <p:cNvSpPr txBox="1"/>
          <p:nvPr/>
        </p:nvSpPr>
        <p:spPr>
          <a:xfrm>
            <a:off x="10739820" y="87966"/>
            <a:ext cx="223651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資料３（</a:t>
            </a:r>
            <a:r>
              <a:rPr lang="ja-JP" altLang="en-US" sz="2000" b="1" dirty="0">
                <a:latin typeface="Meiryo UI" panose="020B0604030504040204" pitchFamily="50" charset="-128"/>
                <a:ea typeface="Meiryo UI" panose="020B0604030504040204" pitchFamily="50" charset="-128"/>
              </a:rPr>
              <a:t>説明用）</a:t>
            </a:r>
            <a:endParaRPr kumimoji="1" lang="ja-JP" altLang="en-US" sz="2000" b="1" dirty="0">
              <a:latin typeface="Meiryo UI" panose="020B0604030504040204" pitchFamily="50" charset="-128"/>
              <a:ea typeface="Meiryo UI" panose="020B0604030504040204" pitchFamily="50" charset="-128"/>
            </a:endParaRPr>
          </a:p>
        </p:txBody>
      </p:sp>
      <p:sp>
        <p:nvSpPr>
          <p:cNvPr id="235" name="正方形/長方形 234"/>
          <p:cNvSpPr/>
          <p:nvPr/>
        </p:nvSpPr>
        <p:spPr>
          <a:xfrm>
            <a:off x="2949230" y="522570"/>
            <a:ext cx="2731838" cy="261610"/>
          </a:xfrm>
          <a:prstGeom prst="rect">
            <a:avLst/>
          </a:prstGeom>
        </p:spPr>
        <p:txBody>
          <a:bodyPr wrap="none">
            <a:spAutoFit/>
          </a:bodyPr>
          <a:lstStyle/>
          <a:p>
            <a:r>
              <a:rPr lang="ja-JP" altLang="ja-JP" sz="1100" b="1" dirty="0">
                <a:ea typeface="HG丸ｺﾞｼｯｸM-PRO" panose="020F0600000000000000" pitchFamily="50" charset="-128"/>
                <a:cs typeface="Times New Roman" panose="02020603050405020304" pitchFamily="18" charset="0"/>
              </a:rPr>
              <a:t>大阪府都市基盤施設長寿命化計画</a:t>
            </a:r>
            <a:r>
              <a:rPr lang="en-US" altLang="ja-JP" sz="1100" b="1" dirty="0">
                <a:ea typeface="HG丸ｺﾞｼｯｸM-PRO" panose="020F0600000000000000" pitchFamily="50" charset="-128"/>
                <a:cs typeface="Times New Roman" panose="02020603050405020304" pitchFamily="18" charset="0"/>
              </a:rPr>
              <a:t>(H27.3)</a:t>
            </a:r>
            <a:endParaRPr lang="ja-JP" altLang="en-US" sz="1100" b="1" dirty="0"/>
          </a:p>
        </p:txBody>
      </p:sp>
      <p:sp>
        <p:nvSpPr>
          <p:cNvPr id="236" name="テキスト ボックス 235"/>
          <p:cNvSpPr txBox="1"/>
          <p:nvPr/>
        </p:nvSpPr>
        <p:spPr>
          <a:xfrm>
            <a:off x="666309" y="8010844"/>
            <a:ext cx="1999477" cy="261610"/>
          </a:xfrm>
          <a:prstGeom prst="rect">
            <a:avLst/>
          </a:prstGeom>
          <a:noFill/>
        </p:spPr>
        <p:txBody>
          <a:bodyPr wrap="square" rtlCol="0">
            <a:spAutoFit/>
          </a:bodyPr>
          <a:lstStyle/>
          <a:p>
            <a:r>
              <a:rPr lang="ja-JP" altLang="en-US" sz="1100" b="1" dirty="0"/>
              <a:t>４</a:t>
            </a:r>
            <a:r>
              <a:rPr kumimoji="1" lang="ja-JP" altLang="en-US" sz="1100" b="1" dirty="0"/>
              <a:t>．個別橋梁の判定結果</a:t>
            </a:r>
            <a:endParaRPr lang="en-US" altLang="ja-JP" sz="1100" b="1" dirty="0"/>
          </a:p>
        </p:txBody>
      </p:sp>
      <p:sp>
        <p:nvSpPr>
          <p:cNvPr id="237" name="テキスト ボックス 236"/>
          <p:cNvSpPr txBox="1"/>
          <p:nvPr/>
        </p:nvSpPr>
        <p:spPr>
          <a:xfrm>
            <a:off x="3199311" y="7838548"/>
            <a:ext cx="4576353" cy="215444"/>
          </a:xfrm>
          <a:prstGeom prst="rect">
            <a:avLst/>
          </a:prstGeom>
          <a:noFill/>
        </p:spPr>
        <p:txBody>
          <a:bodyPr wrap="square" rtlCol="0">
            <a:spAutoFit/>
          </a:bodyPr>
          <a:lstStyle/>
          <a:p>
            <a:r>
              <a:rPr lang="en-US" altLang="ja-JP" sz="800" dirty="0">
                <a:solidFill>
                  <a:srgbClr val="FF0000"/>
                </a:solidFill>
                <a:latin typeface="HGSｺﾞｼｯｸM" panose="020B0600000000000000" pitchFamily="50" charset="-128"/>
                <a:ea typeface="HGSｺﾞｼｯｸM" panose="020B0600000000000000" pitchFamily="50" charset="-128"/>
              </a:rPr>
              <a:t>※</a:t>
            </a:r>
            <a:r>
              <a:rPr lang="ja-JP" altLang="en-US" sz="800" dirty="0">
                <a:solidFill>
                  <a:srgbClr val="FF0000"/>
                </a:solidFill>
                <a:latin typeface="HGSｺﾞｼｯｸM" panose="020B0600000000000000" pitchFamily="50" charset="-128"/>
                <a:ea typeface="HGSｺﾞｼｯｸM" panose="020B0600000000000000" pitchFamily="50" charset="-128"/>
              </a:rPr>
              <a:t>設定補正率は現時点のものであり、今後、実用に向けて妥当性を検討</a:t>
            </a:r>
            <a:endParaRPr kumimoji="1" lang="ja-JP" altLang="en-US" sz="800" dirty="0">
              <a:solidFill>
                <a:srgbClr val="FF0000"/>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4982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randombar(horizont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 y="-224591"/>
            <a:ext cx="246833" cy="44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191" tIns="61096" rIns="122191" bIns="61096"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560070" y="13706681"/>
            <a:ext cx="760371" cy="32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191" tIns="61096" rIns="122191" bIns="61096" numCol="1" anchor="ctr" anchorCtr="0" compatLnSpc="1">
            <a:prstTxWarp prst="textNoShape">
              <a:avLst/>
            </a:prstTxWarp>
            <a:spAutoFit/>
          </a:bodyPr>
          <a:lstStyle/>
          <a:p>
            <a:pPr indent="178196" defTabSz="1221913" fontAlgn="base">
              <a:spcBef>
                <a:spcPct val="0"/>
              </a:spcBef>
              <a:spcAft>
                <a:spcPct val="0"/>
              </a:spcAft>
            </a:pPr>
            <a:r>
              <a:rPr lang="ja-JP" altLang="ja-JP" sz="1300">
                <a:latin typeface="HG丸ｺﾞｼｯｸM-PRO" pitchFamily="50" charset="-128"/>
                <a:ea typeface="HG丸ｺﾞｼｯｸM-PRO" pitchFamily="50" charset="-128"/>
                <a:cs typeface="Times New Roman" pitchFamily="18" charset="0"/>
              </a:rPr>
              <a:t>　　</a:t>
            </a:r>
            <a:endParaRPr lang="ja-JP" altLang="ja-JP" sz="2400">
              <a:latin typeface="Arial" pitchFamily="34" charset="0"/>
              <a:ea typeface="ＭＳ Ｐゴシック" pitchFamily="50" charset="-128"/>
              <a:cs typeface="ＭＳ Ｐゴシック" pitchFamily="50" charset="-128"/>
            </a:endParaRPr>
          </a:p>
        </p:txBody>
      </p:sp>
      <p:sp>
        <p:nvSpPr>
          <p:cNvPr id="9" name="テキスト ボックス 8"/>
          <p:cNvSpPr txBox="1"/>
          <p:nvPr/>
        </p:nvSpPr>
        <p:spPr>
          <a:xfrm>
            <a:off x="910875" y="2649232"/>
            <a:ext cx="11386872" cy="746633"/>
          </a:xfrm>
          <a:prstGeom prst="rect">
            <a:avLst/>
          </a:prstGeom>
          <a:noFill/>
        </p:spPr>
        <p:txBody>
          <a:bodyPr wrap="square" lIns="122191" tIns="61096" rIns="122191" bIns="61096"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a:lnSpc>
                <a:spcPct val="150000"/>
              </a:lnSpc>
            </a:pPr>
            <a:r>
              <a:rPr lang="ja-JP" altLang="ja-JP" sz="3200" u="none" dirty="0"/>
              <a:t>フロー</a:t>
            </a:r>
            <a:r>
              <a:rPr lang="en-US" altLang="ja-JP" sz="3200" u="none" dirty="0" smtClean="0"/>
              <a:t>1</a:t>
            </a:r>
            <a:r>
              <a:rPr lang="ja-JP" altLang="ja-JP" sz="3200" u="none" dirty="0" smtClean="0"/>
              <a:t>により「</a:t>
            </a:r>
            <a:r>
              <a:rPr lang="ja-JP" altLang="ja-JP" sz="3200" u="none" dirty="0"/>
              <a:t>現時点で更新を検討すべき橋梁</a:t>
            </a:r>
            <a:r>
              <a:rPr lang="ja-JP" altLang="ja-JP" sz="3200" u="none" dirty="0" smtClean="0"/>
              <a:t>」の抽出</a:t>
            </a:r>
            <a:endParaRPr lang="en-US" altLang="ja-JP" u="none" dirty="0"/>
          </a:p>
        </p:txBody>
      </p:sp>
      <p:sp>
        <p:nvSpPr>
          <p:cNvPr id="12" name="タイトル 1"/>
          <p:cNvSpPr>
            <a:spLocks noGrp="1"/>
          </p:cNvSpPr>
          <p:nvPr>
            <p:ph type="title"/>
          </p:nvPr>
        </p:nvSpPr>
        <p:spPr>
          <a:xfrm>
            <a:off x="545410" y="284444"/>
            <a:ext cx="12202683" cy="128016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検討</a:t>
            </a:r>
            <a:r>
              <a:rPr lang="ja-JP" altLang="en-US" dirty="0">
                <a:latin typeface="HGSｺﾞｼｯｸM" panose="020B0600000000000000" pitchFamily="50" charset="-128"/>
                <a:ea typeface="HGSｺﾞｼｯｸM" panose="020B0600000000000000" pitchFamily="50" charset="-128"/>
              </a:rPr>
              <a:t>結果とまとめ</a:t>
            </a:r>
          </a:p>
        </p:txBody>
      </p:sp>
      <p:sp>
        <p:nvSpPr>
          <p:cNvPr id="11" name="テキスト ボックス 10"/>
          <p:cNvSpPr txBox="1"/>
          <p:nvPr/>
        </p:nvSpPr>
        <p:spPr>
          <a:xfrm>
            <a:off x="856186" y="1976616"/>
            <a:ext cx="10484364" cy="692772"/>
          </a:xfrm>
          <a:prstGeom prst="rect">
            <a:avLst/>
          </a:prstGeom>
          <a:noFill/>
        </p:spPr>
        <p:txBody>
          <a:bodyPr wrap="square" lIns="122191" tIns="61096" rIns="122191" bIns="61096" rtlCol="0">
            <a:spAutoFit/>
          </a:bodyPr>
          <a:lstStyle/>
          <a:p>
            <a:r>
              <a:rPr lang="ja-JP" altLang="en-US" sz="3700" dirty="0" smtClean="0">
                <a:latin typeface="HGSｺﾞｼｯｸM" panose="020B0600000000000000" pitchFamily="50" charset="-128"/>
                <a:ea typeface="HGSｺﾞｼｯｸM" panose="020B0600000000000000" pitchFamily="50" charset="-128"/>
              </a:rPr>
              <a:t>○平成</a:t>
            </a:r>
            <a:r>
              <a:rPr lang="en-US" altLang="ja-JP" sz="3700" dirty="0" smtClean="0">
                <a:latin typeface="HGSｺﾞｼｯｸM" panose="020B0600000000000000" pitchFamily="50" charset="-128"/>
                <a:ea typeface="HGSｺﾞｼｯｸM" panose="020B0600000000000000" pitchFamily="50" charset="-128"/>
              </a:rPr>
              <a:t>27</a:t>
            </a:r>
            <a:r>
              <a:rPr lang="ja-JP" altLang="en-US" sz="3700" dirty="0" smtClean="0">
                <a:latin typeface="HGSｺﾞｼｯｸM" panose="020B0600000000000000" pitchFamily="50" charset="-128"/>
                <a:ea typeface="HGSｺﾞｼｯｸM" panose="020B0600000000000000" pitchFamily="50" charset="-128"/>
              </a:rPr>
              <a:t>年度</a:t>
            </a:r>
            <a:endParaRPr lang="ja-JP" altLang="en-US" sz="3700" dirty="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859298" y="3901811"/>
            <a:ext cx="10484364" cy="692772"/>
          </a:xfrm>
          <a:prstGeom prst="rect">
            <a:avLst/>
          </a:prstGeom>
          <a:noFill/>
        </p:spPr>
        <p:txBody>
          <a:bodyPr wrap="square" lIns="122191" tIns="61096" rIns="122191" bIns="61096" rtlCol="0">
            <a:spAutoFit/>
          </a:bodyPr>
          <a:lstStyle/>
          <a:p>
            <a:r>
              <a:rPr lang="ja-JP" altLang="en-US" sz="3700" dirty="0" smtClean="0">
                <a:latin typeface="HGSｺﾞｼｯｸM" panose="020B0600000000000000" pitchFamily="50" charset="-128"/>
                <a:ea typeface="HGSｺﾞｼｯｸM" panose="020B0600000000000000" pitchFamily="50" charset="-128"/>
              </a:rPr>
              <a:t>○平成</a:t>
            </a:r>
            <a:r>
              <a:rPr lang="en-US" altLang="ja-JP" sz="3700" dirty="0" smtClean="0">
                <a:latin typeface="HGSｺﾞｼｯｸM" panose="020B0600000000000000" pitchFamily="50" charset="-128"/>
                <a:ea typeface="HGSｺﾞｼｯｸM" panose="020B0600000000000000" pitchFamily="50" charset="-128"/>
              </a:rPr>
              <a:t>28</a:t>
            </a:r>
            <a:r>
              <a:rPr lang="ja-JP" altLang="en-US" sz="3700" dirty="0" smtClean="0">
                <a:latin typeface="HGSｺﾞｼｯｸM" panose="020B0600000000000000" pitchFamily="50" charset="-128"/>
                <a:ea typeface="HGSｺﾞｼｯｸM" panose="020B0600000000000000" pitchFamily="50" charset="-128"/>
              </a:rPr>
              <a:t>年度</a:t>
            </a:r>
            <a:endParaRPr lang="ja-JP" altLang="en-US" sz="3700" dirty="0">
              <a:latin typeface="HGSｺﾞｼｯｸM" panose="020B0600000000000000" pitchFamily="50" charset="-128"/>
              <a:ea typeface="HGSｺﾞｼｯｸM" panose="020B0600000000000000" pitchFamily="50" charset="-128"/>
            </a:endParaRPr>
          </a:p>
        </p:txBody>
      </p:sp>
      <p:sp>
        <p:nvSpPr>
          <p:cNvPr id="14" name="テキスト ボックス 13"/>
          <p:cNvSpPr txBox="1"/>
          <p:nvPr/>
        </p:nvSpPr>
        <p:spPr>
          <a:xfrm>
            <a:off x="913987" y="4630410"/>
            <a:ext cx="11386872" cy="4463035"/>
          </a:xfrm>
          <a:prstGeom prst="rect">
            <a:avLst/>
          </a:prstGeom>
          <a:noFill/>
        </p:spPr>
        <p:txBody>
          <a:bodyPr wrap="square" lIns="122191" tIns="61096" rIns="122191" bIns="61096"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a:lnSpc>
                <a:spcPct val="150000"/>
              </a:lnSpc>
            </a:pPr>
            <a:r>
              <a:rPr lang="ja-JP" altLang="ja-JP" sz="3200" u="none" dirty="0"/>
              <a:t>フロー</a:t>
            </a:r>
            <a:r>
              <a:rPr lang="en-US" altLang="ja-JP" sz="3200" u="none" dirty="0" smtClean="0"/>
              <a:t>1</a:t>
            </a:r>
            <a:r>
              <a:rPr lang="ja-JP" altLang="en-US" sz="3200" u="none" dirty="0" smtClean="0"/>
              <a:t>の評価指標、閾値の見直しを実施。</a:t>
            </a:r>
            <a:endParaRPr lang="en-US" altLang="ja-JP" sz="3200" u="none" dirty="0" smtClean="0"/>
          </a:p>
          <a:p>
            <a:pPr>
              <a:lnSpc>
                <a:spcPct val="150000"/>
              </a:lnSpc>
            </a:pPr>
            <a:r>
              <a:rPr lang="ja-JP" altLang="ja-JP" sz="3200" u="none" dirty="0"/>
              <a:t>フロー２で更新の最終判定を</a:t>
            </a:r>
            <a:r>
              <a:rPr lang="ja-JP" altLang="ja-JP" sz="3200" u="none" dirty="0" smtClean="0"/>
              <a:t>行う</a:t>
            </a:r>
            <a:r>
              <a:rPr lang="ja-JP" altLang="en-US" sz="3200" u="none" dirty="0" smtClean="0"/>
              <a:t>評価指標を考案</a:t>
            </a:r>
            <a:endParaRPr lang="en-US" altLang="ja-JP" sz="3200" u="none" dirty="0"/>
          </a:p>
          <a:p>
            <a:pPr>
              <a:lnSpc>
                <a:spcPct val="150000"/>
              </a:lnSpc>
            </a:pPr>
            <a:r>
              <a:rPr lang="ja-JP" altLang="en-US" sz="3200" u="none" dirty="0" smtClean="0"/>
              <a:t>５橋の検討モデル橋を選定し、個別に判定を実施。</a:t>
            </a:r>
            <a:endParaRPr lang="en-US" altLang="ja-JP" sz="3200" u="none" dirty="0" smtClean="0"/>
          </a:p>
          <a:p>
            <a:pPr>
              <a:lnSpc>
                <a:spcPct val="150000"/>
              </a:lnSpc>
            </a:pPr>
            <a:r>
              <a:rPr lang="en-US" altLang="ja-JP" sz="3200" u="none" dirty="0" smtClean="0"/>
              <a:t>20</a:t>
            </a:r>
            <a:r>
              <a:rPr lang="ja-JP" altLang="en-US" sz="3200" u="none" dirty="0"/>
              <a:t>年後に対策が必要な橋梁</a:t>
            </a:r>
            <a:r>
              <a:rPr lang="en-US" altLang="ja-JP" sz="3200" u="none" dirty="0"/>
              <a:t>54</a:t>
            </a:r>
            <a:r>
              <a:rPr lang="ja-JP" altLang="en-US" sz="3200" u="none" dirty="0"/>
              <a:t>橋をリストアップ</a:t>
            </a:r>
            <a:r>
              <a:rPr lang="ja-JP" altLang="en-US" sz="3200" u="none" dirty="0" smtClean="0"/>
              <a:t>し、疲労</a:t>
            </a:r>
            <a:r>
              <a:rPr lang="ja-JP" altLang="en-US" sz="3200" u="none" dirty="0"/>
              <a:t>損傷状況の考察を行い、対策の優先順位付け</a:t>
            </a:r>
            <a:r>
              <a:rPr lang="ja-JP" altLang="en-US" sz="3200" u="none" dirty="0" smtClean="0"/>
              <a:t>を実施。</a:t>
            </a:r>
            <a:endParaRPr lang="en-US" altLang="ja-JP" sz="3200" u="none" dirty="0"/>
          </a:p>
          <a:p>
            <a:pPr>
              <a:lnSpc>
                <a:spcPct val="150000"/>
              </a:lnSpc>
            </a:pPr>
            <a:endParaRPr lang="en-US" altLang="ja-JP" u="none" dirty="0"/>
          </a:p>
        </p:txBody>
      </p:sp>
    </p:spTree>
    <p:extLst>
      <p:ext uri="{BB962C8B-B14F-4D97-AF65-F5344CB8AC3E}">
        <p14:creationId xmlns:p14="http://schemas.microsoft.com/office/powerpoint/2010/main" val="138782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 name="表 134"/>
          <p:cNvGraphicFramePr>
            <a:graphicFrameLocks noGrp="1"/>
          </p:cNvGraphicFramePr>
          <p:nvPr>
            <p:extLst/>
          </p:nvPr>
        </p:nvGraphicFramePr>
        <p:xfrm>
          <a:off x="233962" y="2948363"/>
          <a:ext cx="12376130" cy="6516271"/>
        </p:xfrm>
        <a:graphic>
          <a:graphicData uri="http://schemas.openxmlformats.org/drawingml/2006/table">
            <a:tbl>
              <a:tblPr firstRow="1" bandRow="1">
                <a:tableStyleId>{5C22544A-7EE6-4342-B048-85BDC9FD1C3A}</a:tableStyleId>
              </a:tblPr>
              <a:tblGrid>
                <a:gridCol w="4861913">
                  <a:extLst>
                    <a:ext uri="{9D8B030D-6E8A-4147-A177-3AD203B41FA5}">
                      <a16:colId xmlns:a16="http://schemas.microsoft.com/office/drawing/2014/main" xmlns="" val="20000"/>
                    </a:ext>
                  </a:extLst>
                </a:gridCol>
                <a:gridCol w="7514217">
                  <a:extLst>
                    <a:ext uri="{9D8B030D-6E8A-4147-A177-3AD203B41FA5}">
                      <a16:colId xmlns:a16="http://schemas.microsoft.com/office/drawing/2014/main" xmlns="" val="20001"/>
                    </a:ext>
                  </a:extLst>
                </a:gridCol>
              </a:tblGrid>
              <a:tr h="271848">
                <a:tc>
                  <a:txBody>
                    <a:bodyPr/>
                    <a:lstStyle/>
                    <a:p>
                      <a:pPr algn="ctr"/>
                      <a:endParaRPr kumimoji="1" lang="ja-JP" altLang="en-US" sz="800" b="0" dirty="0">
                        <a:solidFill>
                          <a:schemeClr val="tx1"/>
                        </a:solidFill>
                      </a:endParaRPr>
                    </a:p>
                  </a:txBody>
                  <a:tcPr marL="48940" marR="48940" marT="24470" marB="244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800" dirty="0"/>
                    </a:p>
                  </a:txBody>
                  <a:tcPr marL="48940" marR="48940" marT="24470" marB="244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244423">
                <a:tc>
                  <a:txBody>
                    <a:bodyPr/>
                    <a:lstStyle/>
                    <a:p>
                      <a:pPr algn="ctr"/>
                      <a:endParaRPr kumimoji="1" lang="ja-JP" altLang="en-US" sz="800" b="0" dirty="0">
                        <a:solidFill>
                          <a:schemeClr val="tx1"/>
                        </a:solidFill>
                      </a:endParaRPr>
                    </a:p>
                  </a:txBody>
                  <a:tcPr marL="48940" marR="48940" marT="24470" marB="244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800" b="0" dirty="0">
                        <a:solidFill>
                          <a:schemeClr val="tx1"/>
                        </a:solidFill>
                      </a:endParaRPr>
                    </a:p>
                  </a:txBody>
                  <a:tcPr marL="48940" marR="48940" marT="24470" marB="244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3" name="正方形/長方形 2"/>
          <p:cNvSpPr/>
          <p:nvPr/>
        </p:nvSpPr>
        <p:spPr>
          <a:xfrm>
            <a:off x="9055100" y="7526846"/>
            <a:ext cx="3460490" cy="1845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233962" y="548845"/>
            <a:ext cx="12376129" cy="2327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518480" y="781917"/>
            <a:ext cx="4482960" cy="1776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p:cNvGrpSpPr/>
          <p:nvPr/>
        </p:nvGrpSpPr>
        <p:grpSpPr>
          <a:xfrm>
            <a:off x="7355150" y="1667109"/>
            <a:ext cx="1554276" cy="1141152"/>
            <a:chOff x="8505202" y="-2453403"/>
            <a:chExt cx="3205827" cy="2353721"/>
          </a:xfrm>
        </p:grpSpPr>
        <p:pic>
          <p:nvPicPr>
            <p:cNvPr id="122" name="図 12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8505202" y="-2453403"/>
              <a:ext cx="3205827" cy="2353721"/>
            </a:xfrm>
            <a:prstGeom prst="rect">
              <a:avLst/>
            </a:prstGeom>
            <a:ln>
              <a:solidFill>
                <a:schemeClr val="tx1"/>
              </a:solidFill>
            </a:ln>
          </p:spPr>
        </p:pic>
        <p:sp>
          <p:nvSpPr>
            <p:cNvPr id="123" name="角丸四角形 122"/>
            <p:cNvSpPr/>
            <p:nvPr/>
          </p:nvSpPr>
          <p:spPr>
            <a:xfrm>
              <a:off x="9637241" y="-2105829"/>
              <a:ext cx="936104" cy="1191424"/>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a:solidFill>
                    <a:schemeClr val="tx1"/>
                  </a:solidFill>
                </a:rPr>
                <a:t>北大阪</a:t>
              </a:r>
              <a:endParaRPr lang="en-US" altLang="ja-JP" sz="700" dirty="0">
                <a:solidFill>
                  <a:schemeClr val="tx1"/>
                </a:solidFill>
              </a:endParaRPr>
            </a:p>
            <a:p>
              <a:pPr algn="ctr"/>
              <a:r>
                <a:rPr lang="ja-JP" altLang="en-US" sz="700" dirty="0">
                  <a:solidFill>
                    <a:schemeClr val="tx1"/>
                  </a:solidFill>
                </a:rPr>
                <a:t>急行</a:t>
              </a:r>
              <a:endParaRPr lang="en-US" altLang="ja-JP" sz="700" dirty="0">
                <a:solidFill>
                  <a:schemeClr val="tx1"/>
                </a:solidFill>
              </a:endParaRPr>
            </a:p>
            <a:p>
              <a:pPr algn="ctr"/>
              <a:r>
                <a:rPr lang="en-US" altLang="ja-JP" sz="600" dirty="0">
                  <a:solidFill>
                    <a:schemeClr val="tx1"/>
                  </a:solidFill>
                </a:rPr>
                <a:t>(</a:t>
              </a:r>
              <a:r>
                <a:rPr lang="ja-JP" altLang="en-US" sz="600" dirty="0">
                  <a:solidFill>
                    <a:schemeClr val="tx1"/>
                  </a:solidFill>
                </a:rPr>
                <a:t>榎坂駅</a:t>
              </a:r>
              <a:endParaRPr lang="en-US" altLang="ja-JP" sz="600" dirty="0">
                <a:solidFill>
                  <a:schemeClr val="tx1"/>
                </a:solidFill>
              </a:endParaRPr>
            </a:p>
            <a:p>
              <a:pPr algn="ctr"/>
              <a:r>
                <a:rPr lang="ja-JP" altLang="en-US" sz="600" dirty="0">
                  <a:solidFill>
                    <a:schemeClr val="tx1"/>
                  </a:solidFill>
                </a:rPr>
                <a:t>区間含む</a:t>
              </a:r>
              <a:r>
                <a:rPr lang="en-US" altLang="ja-JP" sz="600" dirty="0">
                  <a:solidFill>
                    <a:schemeClr val="tx1"/>
                  </a:solidFill>
                </a:rPr>
                <a:t>)</a:t>
              </a:r>
            </a:p>
          </p:txBody>
        </p:sp>
        <p:sp>
          <p:nvSpPr>
            <p:cNvPr id="124" name="角丸四角形 123"/>
            <p:cNvSpPr/>
            <p:nvPr/>
          </p:nvSpPr>
          <p:spPr>
            <a:xfrm>
              <a:off x="11245546" y="-1310828"/>
              <a:ext cx="456803" cy="434146"/>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a:solidFill>
                    <a:schemeClr val="tx1"/>
                  </a:solidFill>
                </a:rPr>
                <a:t>側道</a:t>
              </a:r>
              <a:endParaRPr lang="en-US" altLang="ja-JP" sz="700" dirty="0">
                <a:solidFill>
                  <a:schemeClr val="tx1"/>
                </a:solidFill>
              </a:endParaRPr>
            </a:p>
          </p:txBody>
        </p:sp>
        <p:sp>
          <p:nvSpPr>
            <p:cNvPr id="125" name="角丸四角形 124"/>
            <p:cNvSpPr/>
            <p:nvPr/>
          </p:nvSpPr>
          <p:spPr>
            <a:xfrm>
              <a:off x="8509242" y="-1418461"/>
              <a:ext cx="468052" cy="504056"/>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a:solidFill>
                    <a:schemeClr val="tx1"/>
                  </a:solidFill>
                </a:rPr>
                <a:t>側道</a:t>
              </a:r>
              <a:endParaRPr lang="en-US" altLang="ja-JP" sz="700" dirty="0">
                <a:solidFill>
                  <a:schemeClr val="tx1"/>
                </a:solidFill>
              </a:endParaRPr>
            </a:p>
          </p:txBody>
        </p:sp>
      </p:grpSp>
      <p:grpSp>
        <p:nvGrpSpPr>
          <p:cNvPr id="128" name="グループ化 127"/>
          <p:cNvGrpSpPr/>
          <p:nvPr/>
        </p:nvGrpSpPr>
        <p:grpSpPr>
          <a:xfrm>
            <a:off x="5444305" y="1667108"/>
            <a:ext cx="1741247" cy="1159322"/>
            <a:chOff x="1329773" y="1588150"/>
            <a:chExt cx="3028271" cy="2016224"/>
          </a:xfrm>
        </p:grpSpPr>
        <p:pic>
          <p:nvPicPr>
            <p:cNvPr id="129" name="図 128"/>
            <p:cNvPicPr>
              <a:picLocks noChangeAspect="1"/>
            </p:cNvPicPr>
            <p:nvPr/>
          </p:nvPicPr>
          <p:blipFill rotWithShape="1">
            <a:blip r:embed="rId4"/>
            <a:srcRect l="16605" t="3384" r="5609" b="3384"/>
            <a:stretch/>
          </p:blipFill>
          <p:spPr>
            <a:xfrm>
              <a:off x="1329773" y="1588150"/>
              <a:ext cx="3028271" cy="2016224"/>
            </a:xfrm>
            <a:prstGeom prst="rect">
              <a:avLst/>
            </a:prstGeom>
          </p:spPr>
        </p:pic>
        <p:sp>
          <p:nvSpPr>
            <p:cNvPr id="130" name="角丸四角形 129"/>
            <p:cNvSpPr/>
            <p:nvPr/>
          </p:nvSpPr>
          <p:spPr>
            <a:xfrm>
              <a:off x="1587804" y="2340538"/>
              <a:ext cx="1006044" cy="4157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00" dirty="0"/>
                <a:t>モノレール</a:t>
              </a:r>
            </a:p>
          </p:txBody>
        </p:sp>
        <p:sp>
          <p:nvSpPr>
            <p:cNvPr id="131" name="角丸四角形 130"/>
            <p:cNvSpPr/>
            <p:nvPr/>
          </p:nvSpPr>
          <p:spPr>
            <a:xfrm>
              <a:off x="1965329" y="3137730"/>
              <a:ext cx="1257038" cy="415733"/>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検討橋梁</a:t>
              </a:r>
              <a:endParaRPr kumimoji="1" lang="ja-JP" altLang="en-US" sz="800" dirty="0"/>
            </a:p>
          </p:txBody>
        </p:sp>
        <p:sp>
          <p:nvSpPr>
            <p:cNvPr id="132" name="角丸四角形 131"/>
            <p:cNvSpPr/>
            <p:nvPr/>
          </p:nvSpPr>
          <p:spPr>
            <a:xfrm>
              <a:off x="3331895" y="1815979"/>
              <a:ext cx="880065" cy="4157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00" dirty="0"/>
                <a:t>近畿</a:t>
              </a:r>
              <a:endParaRPr kumimoji="1" lang="en-US" altLang="ja-JP" sz="800" dirty="0"/>
            </a:p>
            <a:p>
              <a:pPr algn="ctr"/>
              <a:r>
                <a:rPr kumimoji="1" lang="ja-JP" altLang="en-US" sz="800" dirty="0"/>
                <a:t>自動車道</a:t>
              </a:r>
            </a:p>
          </p:txBody>
        </p:sp>
      </p:grpSp>
      <p:sp>
        <p:nvSpPr>
          <p:cNvPr id="16" name="正方形/長方形 15"/>
          <p:cNvSpPr/>
          <p:nvPr/>
        </p:nvSpPr>
        <p:spPr>
          <a:xfrm>
            <a:off x="5266376" y="3380167"/>
            <a:ext cx="6588327" cy="553998"/>
          </a:xfrm>
          <a:prstGeom prst="rect">
            <a:avLst/>
          </a:prstGeom>
        </p:spPr>
        <p:txBody>
          <a:bodyPr wrap="square">
            <a:spAutoFit/>
          </a:bodyPr>
          <a:lstStyle/>
          <a:p>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H27</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年検討ケースを用いて、施工した場合における交通影響、負の便益（損失額）、社会的影響として環境（</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CO2</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排出量）への影響、救急救命活動への影響について検討。</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個別交差点において、需要率解析を実施し、施工した場合における受容性の変化について検討。</a:t>
            </a:r>
          </a:p>
        </p:txBody>
      </p:sp>
      <p:sp>
        <p:nvSpPr>
          <p:cNvPr id="74" name="タイトル 1"/>
          <p:cNvSpPr txBox="1">
            <a:spLocks/>
          </p:cNvSpPr>
          <p:nvPr/>
        </p:nvSpPr>
        <p:spPr>
          <a:xfrm>
            <a:off x="584643" y="165786"/>
            <a:ext cx="9409273" cy="310210"/>
          </a:xfrm>
          <a:prstGeom prst="rect">
            <a:avLst/>
          </a:prstGeom>
        </p:spPr>
        <p:txBody>
          <a:bodyPr vert="horz" lIns="0" tIns="0" rIns="0" bIns="0"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600" b="1" dirty="0">
                <a:solidFill>
                  <a:schemeClr val="tx1"/>
                </a:solidFill>
                <a:latin typeface="HGSｺﾞｼｯｸM" panose="020B0600000000000000" pitchFamily="50" charset="-128"/>
                <a:ea typeface="HGSｺﾞｼｯｸM" panose="020B0600000000000000" pitchFamily="50" charset="-128"/>
              </a:rPr>
              <a:t>平成</a:t>
            </a:r>
            <a:r>
              <a:rPr lang="en-US" altLang="ja-JP" sz="1600" b="1" dirty="0">
                <a:solidFill>
                  <a:schemeClr val="tx1"/>
                </a:solidFill>
                <a:latin typeface="HGSｺﾞｼｯｸM" panose="020B0600000000000000" pitchFamily="50" charset="-128"/>
                <a:ea typeface="HGSｺﾞｼｯｸM" panose="020B0600000000000000" pitchFamily="50" charset="-128"/>
              </a:rPr>
              <a:t>27-28</a:t>
            </a:r>
            <a:r>
              <a:rPr lang="ja-JP" altLang="en-US" sz="1600" b="1" dirty="0">
                <a:solidFill>
                  <a:schemeClr val="tx1"/>
                </a:solidFill>
                <a:latin typeface="HGSｺﾞｼｯｸM" panose="020B0600000000000000" pitchFamily="50" charset="-128"/>
                <a:ea typeface="HGSｺﾞｼｯｸM" panose="020B0600000000000000" pitchFamily="50" charset="-128"/>
              </a:rPr>
              <a:t>年度の検討概要 </a:t>
            </a:r>
            <a:r>
              <a:rPr lang="en-US" altLang="ja-JP" sz="1600" b="1" dirty="0">
                <a:solidFill>
                  <a:schemeClr val="tx1"/>
                </a:solidFill>
                <a:latin typeface="HGSｺﾞｼｯｸM" panose="020B0600000000000000" pitchFamily="50" charset="-128"/>
                <a:ea typeface="HGSｺﾞｼｯｸM" panose="020B0600000000000000" pitchFamily="50" charset="-128"/>
              </a:rPr>
              <a:t>【</a:t>
            </a:r>
            <a:r>
              <a:rPr lang="ja-JP" altLang="en-US" sz="1600" b="1" dirty="0">
                <a:solidFill>
                  <a:schemeClr val="tx1"/>
                </a:solidFill>
                <a:latin typeface="HGSｺﾞｼｯｸM" panose="020B0600000000000000" pitchFamily="50" charset="-128"/>
                <a:ea typeface="HGSｺﾞｼｯｸM" panose="020B0600000000000000" pitchFamily="50" charset="-128"/>
              </a:rPr>
              <a:t>大幹線道路における橋梁群の維持管理・更新のあり方について</a:t>
            </a:r>
            <a:r>
              <a:rPr lang="en-US" altLang="ja-JP" sz="1600" b="1" dirty="0">
                <a:solidFill>
                  <a:schemeClr val="tx1"/>
                </a:solidFill>
                <a:latin typeface="HGSｺﾞｼｯｸM" panose="020B0600000000000000" pitchFamily="50" charset="-128"/>
                <a:ea typeface="HGSｺﾞｼｯｸM" panose="020B0600000000000000" pitchFamily="50" charset="-128"/>
              </a:rPr>
              <a:t>】</a:t>
            </a:r>
            <a:endParaRPr lang="ja-JP" altLang="en-US" sz="1400" b="1" dirty="0">
              <a:solidFill>
                <a:schemeClr val="tx1"/>
              </a:solidFill>
              <a:latin typeface="HGSｺﾞｼｯｸM" panose="020B0600000000000000" pitchFamily="50" charset="-128"/>
              <a:ea typeface="HGSｺﾞｼｯｸM" panose="020B0600000000000000" pitchFamily="50" charset="-128"/>
            </a:endParaRPr>
          </a:p>
        </p:txBody>
      </p:sp>
      <p:sp>
        <p:nvSpPr>
          <p:cNvPr id="77" name="テキスト ボックス 76"/>
          <p:cNvSpPr txBox="1"/>
          <p:nvPr/>
        </p:nvSpPr>
        <p:spPr>
          <a:xfrm>
            <a:off x="278124" y="509669"/>
            <a:ext cx="1218167" cy="307777"/>
          </a:xfrm>
          <a:prstGeom prst="rect">
            <a:avLst/>
          </a:prstGeom>
          <a:noFill/>
        </p:spPr>
        <p:txBody>
          <a:bodyPr wrap="square" rtlCol="0">
            <a:spAutoFit/>
          </a:bodyPr>
          <a:lstStyle/>
          <a:p>
            <a:r>
              <a:rPr lang="ja-JP" altLang="en-US" sz="1400" b="1" dirty="0"/>
              <a:t>▶</a:t>
            </a:r>
            <a:r>
              <a:rPr lang="en-US" altLang="ja-JP" sz="1400" b="1" dirty="0"/>
              <a:t> </a:t>
            </a:r>
            <a:r>
              <a:rPr lang="ja-JP" altLang="en-US" sz="1400" b="1" dirty="0"/>
              <a:t>検討課題</a:t>
            </a:r>
            <a:endParaRPr lang="en-US" altLang="ja-JP" sz="1400" b="1" dirty="0"/>
          </a:p>
        </p:txBody>
      </p:sp>
      <p:sp>
        <p:nvSpPr>
          <p:cNvPr id="79" name="テキスト ボックス 78"/>
          <p:cNvSpPr txBox="1"/>
          <p:nvPr/>
        </p:nvSpPr>
        <p:spPr>
          <a:xfrm>
            <a:off x="5222892" y="503762"/>
            <a:ext cx="1218167" cy="307777"/>
          </a:xfrm>
          <a:prstGeom prst="rect">
            <a:avLst/>
          </a:prstGeom>
          <a:noFill/>
        </p:spPr>
        <p:txBody>
          <a:bodyPr wrap="square" rtlCol="0">
            <a:spAutoFit/>
          </a:bodyPr>
          <a:lstStyle/>
          <a:p>
            <a:r>
              <a:rPr lang="ja-JP" altLang="en-US" sz="1400" b="1" dirty="0"/>
              <a:t>▶</a:t>
            </a:r>
            <a:r>
              <a:rPr lang="en-US" altLang="ja-JP" sz="1400" b="1" dirty="0"/>
              <a:t> </a:t>
            </a:r>
            <a:r>
              <a:rPr lang="ja-JP" altLang="en-US" sz="1400" b="1" dirty="0"/>
              <a:t>検討対象</a:t>
            </a:r>
            <a:endParaRPr lang="en-US" altLang="ja-JP" sz="1400" b="1" dirty="0"/>
          </a:p>
        </p:txBody>
      </p:sp>
      <p:sp>
        <p:nvSpPr>
          <p:cNvPr id="80" name="テキスト ボックス 79"/>
          <p:cNvSpPr txBox="1"/>
          <p:nvPr/>
        </p:nvSpPr>
        <p:spPr>
          <a:xfrm>
            <a:off x="278124" y="2961879"/>
            <a:ext cx="2458864" cy="307777"/>
          </a:xfrm>
          <a:prstGeom prst="rect">
            <a:avLst/>
          </a:prstGeom>
          <a:noFill/>
        </p:spPr>
        <p:txBody>
          <a:bodyPr wrap="square" rtlCol="0">
            <a:spAutoFit/>
          </a:bodyPr>
          <a:lstStyle/>
          <a:p>
            <a:r>
              <a:rPr lang="ja-JP" altLang="en-US" sz="1400" b="1" dirty="0"/>
              <a:t>▶</a:t>
            </a:r>
            <a:r>
              <a:rPr lang="en-US" altLang="ja-JP" sz="1400" b="1" dirty="0"/>
              <a:t> H27</a:t>
            </a:r>
            <a:r>
              <a:rPr lang="ja-JP" altLang="en-US" sz="1400" b="1" dirty="0"/>
              <a:t>年度検討</a:t>
            </a:r>
            <a:endParaRPr lang="en-US" altLang="ja-JP" sz="1400" b="1" dirty="0"/>
          </a:p>
        </p:txBody>
      </p:sp>
      <p:sp>
        <p:nvSpPr>
          <p:cNvPr id="81" name="テキスト ボックス 80"/>
          <p:cNvSpPr txBox="1"/>
          <p:nvPr/>
        </p:nvSpPr>
        <p:spPr>
          <a:xfrm>
            <a:off x="5334399" y="2955955"/>
            <a:ext cx="2338045" cy="307777"/>
          </a:xfrm>
          <a:prstGeom prst="rect">
            <a:avLst/>
          </a:prstGeom>
          <a:noFill/>
        </p:spPr>
        <p:txBody>
          <a:bodyPr wrap="square" rtlCol="0">
            <a:spAutoFit/>
          </a:bodyPr>
          <a:lstStyle/>
          <a:p>
            <a:r>
              <a:rPr lang="ja-JP" altLang="en-US" sz="1400" b="1" dirty="0"/>
              <a:t>▶</a:t>
            </a:r>
            <a:r>
              <a:rPr lang="en-US" altLang="ja-JP" sz="1400" b="1" dirty="0"/>
              <a:t> H28</a:t>
            </a:r>
            <a:r>
              <a:rPr lang="ja-JP" altLang="en-US" sz="1400" b="1" dirty="0"/>
              <a:t>年度検討</a:t>
            </a:r>
            <a:endParaRPr lang="en-US" altLang="ja-JP" sz="1400" b="1" dirty="0"/>
          </a:p>
        </p:txBody>
      </p:sp>
      <p:sp>
        <p:nvSpPr>
          <p:cNvPr id="82" name="テキスト ボックス 81"/>
          <p:cNvSpPr txBox="1"/>
          <p:nvPr/>
        </p:nvSpPr>
        <p:spPr>
          <a:xfrm>
            <a:off x="520680" y="1843622"/>
            <a:ext cx="4480760" cy="553998"/>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社会的影響度の大きい大幹線道路の橋梁について、</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将来に負担を残さないため、</a:t>
            </a:r>
            <a:r>
              <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維持管理・更新のあり方の見極めが必要。</a:t>
            </a:r>
            <a:endParaRPr lang="en-US" altLang="ja-JP"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橋梁更新の</a:t>
            </a:r>
            <a:r>
              <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最終判定フローにおける詳細な評価</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が必要。</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8" name="正方形/長方形 87"/>
          <p:cNvSpPr/>
          <p:nvPr/>
        </p:nvSpPr>
        <p:spPr>
          <a:xfrm>
            <a:off x="326252" y="3343989"/>
            <a:ext cx="3606157" cy="400110"/>
          </a:xfrm>
          <a:prstGeom prst="rect">
            <a:avLst/>
          </a:prstGeom>
        </p:spPr>
        <p:txBody>
          <a:bodyPr wrap="square">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迂回路</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交通流の確保</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err="1">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規制期間</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影響期間</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err="1">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費用等の視点</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b="1" dirty="0">
                <a:latin typeface="HGSｺﾞｼｯｸM" panose="020B0600000000000000" pitchFamily="50" charset="-128"/>
                <a:ea typeface="HGSｺﾞｼｯｸM" panose="020B0600000000000000" pitchFamily="50" charset="-128"/>
                <a:cs typeface="Meiryo UI" panose="020B0604030504040204" pitchFamily="50" charset="-128"/>
              </a:rPr>
              <a:t>  ➜  </a:t>
            </a:r>
            <a:r>
              <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施工方法を複数案検討</a:t>
            </a:r>
          </a:p>
        </p:txBody>
      </p:sp>
      <p:graphicFrame>
        <p:nvGraphicFramePr>
          <p:cNvPr id="89" name="表 88"/>
          <p:cNvGraphicFramePr>
            <a:graphicFrameLocks noGrp="1"/>
          </p:cNvGraphicFramePr>
          <p:nvPr>
            <p:extLst/>
          </p:nvPr>
        </p:nvGraphicFramePr>
        <p:xfrm>
          <a:off x="5159489" y="4166889"/>
          <a:ext cx="7369136" cy="3288021"/>
        </p:xfrm>
        <a:graphic>
          <a:graphicData uri="http://schemas.openxmlformats.org/drawingml/2006/table">
            <a:tbl>
              <a:tblPr/>
              <a:tblGrid>
                <a:gridCol w="138113">
                  <a:extLst>
                    <a:ext uri="{9D8B030D-6E8A-4147-A177-3AD203B41FA5}">
                      <a16:colId xmlns:a16="http://schemas.microsoft.com/office/drawing/2014/main" xmlns="" val="20000"/>
                    </a:ext>
                  </a:extLst>
                </a:gridCol>
                <a:gridCol w="228600">
                  <a:extLst>
                    <a:ext uri="{9D8B030D-6E8A-4147-A177-3AD203B41FA5}">
                      <a16:colId xmlns:a16="http://schemas.microsoft.com/office/drawing/2014/main" xmlns="" val="20001"/>
                    </a:ext>
                  </a:extLst>
                </a:gridCol>
                <a:gridCol w="438150">
                  <a:extLst>
                    <a:ext uri="{9D8B030D-6E8A-4147-A177-3AD203B41FA5}">
                      <a16:colId xmlns:a16="http://schemas.microsoft.com/office/drawing/2014/main" xmlns="" val="20002"/>
                    </a:ext>
                  </a:extLst>
                </a:gridCol>
                <a:gridCol w="357644">
                  <a:extLst>
                    <a:ext uri="{9D8B030D-6E8A-4147-A177-3AD203B41FA5}">
                      <a16:colId xmlns:a16="http://schemas.microsoft.com/office/drawing/2014/main" xmlns="" val="20003"/>
                    </a:ext>
                  </a:extLst>
                </a:gridCol>
                <a:gridCol w="365125">
                  <a:extLst>
                    <a:ext uri="{9D8B030D-6E8A-4147-A177-3AD203B41FA5}">
                      <a16:colId xmlns:a16="http://schemas.microsoft.com/office/drawing/2014/main" xmlns="" val="20004"/>
                    </a:ext>
                  </a:extLst>
                </a:gridCol>
                <a:gridCol w="365125">
                  <a:extLst>
                    <a:ext uri="{9D8B030D-6E8A-4147-A177-3AD203B41FA5}">
                      <a16:colId xmlns:a16="http://schemas.microsoft.com/office/drawing/2014/main" xmlns="" val="20005"/>
                    </a:ext>
                  </a:extLst>
                </a:gridCol>
                <a:gridCol w="365125">
                  <a:extLst>
                    <a:ext uri="{9D8B030D-6E8A-4147-A177-3AD203B41FA5}">
                      <a16:colId xmlns:a16="http://schemas.microsoft.com/office/drawing/2014/main" xmlns="" val="20006"/>
                    </a:ext>
                  </a:extLst>
                </a:gridCol>
                <a:gridCol w="381000">
                  <a:extLst>
                    <a:ext uri="{9D8B030D-6E8A-4147-A177-3AD203B41FA5}">
                      <a16:colId xmlns:a16="http://schemas.microsoft.com/office/drawing/2014/main" xmlns="" val="20007"/>
                    </a:ext>
                  </a:extLst>
                </a:gridCol>
                <a:gridCol w="381000">
                  <a:extLst>
                    <a:ext uri="{9D8B030D-6E8A-4147-A177-3AD203B41FA5}">
                      <a16:colId xmlns:a16="http://schemas.microsoft.com/office/drawing/2014/main" xmlns="" val="20008"/>
                    </a:ext>
                  </a:extLst>
                </a:gridCol>
                <a:gridCol w="580569">
                  <a:extLst>
                    <a:ext uri="{9D8B030D-6E8A-4147-A177-3AD203B41FA5}">
                      <a16:colId xmlns:a16="http://schemas.microsoft.com/office/drawing/2014/main" xmlns="" val="20009"/>
                    </a:ext>
                  </a:extLst>
                </a:gridCol>
                <a:gridCol w="333832">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457200">
                  <a:extLst>
                    <a:ext uri="{9D8B030D-6E8A-4147-A177-3AD203B41FA5}">
                      <a16:colId xmlns:a16="http://schemas.microsoft.com/office/drawing/2014/main" xmlns="" val="20012"/>
                    </a:ext>
                  </a:extLst>
                </a:gridCol>
                <a:gridCol w="508000">
                  <a:extLst>
                    <a:ext uri="{9D8B030D-6E8A-4147-A177-3AD203B41FA5}">
                      <a16:colId xmlns:a16="http://schemas.microsoft.com/office/drawing/2014/main" xmlns="" val="20013"/>
                    </a:ext>
                  </a:extLst>
                </a:gridCol>
                <a:gridCol w="1029864">
                  <a:extLst>
                    <a:ext uri="{9D8B030D-6E8A-4147-A177-3AD203B41FA5}">
                      <a16:colId xmlns:a16="http://schemas.microsoft.com/office/drawing/2014/main" xmlns="" val="20014"/>
                    </a:ext>
                  </a:extLst>
                </a:gridCol>
                <a:gridCol w="982589">
                  <a:extLst>
                    <a:ext uri="{9D8B030D-6E8A-4147-A177-3AD203B41FA5}">
                      <a16:colId xmlns:a16="http://schemas.microsoft.com/office/drawing/2014/main" xmlns="" val="20015"/>
                    </a:ext>
                  </a:extLst>
                </a:gridCol>
              </a:tblGrid>
              <a:tr h="76210">
                <a:tc rowSpan="3">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検討モデル</a:t>
                      </a:r>
                    </a:p>
                  </a:txBody>
                  <a:tcPr marL="9525" marR="9525" marT="9525" marB="0" vert="eaVert" anchor="ctr">
                    <a:lnL w="12700"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gridSpan="4">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施工概要</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fontAlgn="ctr"/>
                      <a:endParaRPr lang="ja-JP" altLang="en-US" sz="1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1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マクロ交通変動</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施工時費用便益比</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1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社会的影響</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fontAlgn="ctr"/>
                      <a:endParaRPr lang="ja-JP" altLang="en-US" sz="1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個別箇所の受容性</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ja-JP" altLang="en-US" sz="600" b="0" i="0" u="none" strike="noStrike" dirty="0">
                          <a:effectLst/>
                          <a:latin typeface="ＭＳ Ｐゴシック" panose="020B0600070205080204" pitchFamily="50" charset="-128"/>
                          <a:ea typeface="+mn-ea"/>
                        </a:rPr>
                        <a:t>採択判断上の得失</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46173">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gridSpan="2">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施工ケース</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hMerge="1">
                  <a:txBody>
                    <a:bodyPr/>
                    <a:lstStyle/>
                    <a:p>
                      <a:endParaRPr kumimoji="1" lang="ja-JP" altLang="en-US"/>
                    </a:p>
                  </a:txBody>
                  <a:tcPr/>
                </a:tc>
                <a:tc rowSpan="2">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概算</a:t>
                      </a:r>
                      <a:br>
                        <a:rPr lang="ja-JP" altLang="en-US" sz="700" b="0" i="0" u="none" strike="noStrike" dirty="0">
                          <a:effectLst/>
                          <a:latin typeface="ＭＳ Ｐゴシック" panose="020B0600070205080204" pitchFamily="50" charset="-128"/>
                          <a:ea typeface="ＭＳ Ｐゴシック" panose="020B0600070205080204" pitchFamily="50" charset="-128"/>
                        </a:rPr>
                      </a:br>
                      <a:r>
                        <a:rPr lang="ja-JP" altLang="en-US" sz="700" b="0" i="0" u="none" strike="noStrike" dirty="0">
                          <a:effectLst/>
                          <a:latin typeface="ＭＳ Ｐゴシック" panose="020B0600070205080204" pitchFamily="50" charset="-128"/>
                          <a:ea typeface="ＭＳ Ｐゴシック" panose="020B0600070205080204" pitchFamily="50" charset="-128"/>
                        </a:rPr>
                        <a:t>工事費</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Cc</a:t>
                      </a:r>
                      <a:r>
                        <a:rPr lang="ja-JP" altLang="en-US" sz="700" b="0" i="0" u="none" strike="noStrike" dirty="0">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規制</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期間</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交通量</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百台</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広域交通</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便益</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ctr" fontAlgn="ctr"/>
                      <a:r>
                        <a:rPr lang="en-US" altLang="ja-JP"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err="1">
                          <a:effectLst/>
                          <a:latin typeface="ＭＳ Ｐゴシック" panose="020B0600070205080204" pitchFamily="50" charset="-128"/>
                          <a:ea typeface="ＭＳ Ｐゴシック" panose="020B0600070205080204" pitchFamily="50" charset="-128"/>
                        </a:rPr>
                        <a:t>Bc</a:t>
                      </a:r>
                      <a:r>
                        <a:rPr lang="en-US" altLang="ja-JP" sz="700" b="0" i="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en-US" altLang="ja-JP" sz="700" b="0" i="0" u="none" strike="noStrike" dirty="0" err="1">
                          <a:effectLst/>
                          <a:latin typeface="ＭＳ Ｐゴシック" panose="020B0600070205080204" pitchFamily="50" charset="-128"/>
                          <a:ea typeface="ＭＳ Ｐゴシック" panose="020B0600070205080204" pitchFamily="50" charset="-128"/>
                        </a:rPr>
                        <a:t>Bc</a:t>
                      </a:r>
                      <a:r>
                        <a:rPr lang="en-US" altLang="ja-JP" sz="700" b="0" i="0" u="none" strike="noStrike" dirty="0">
                          <a:effectLst/>
                          <a:latin typeface="ＭＳ Ｐゴシック" panose="020B0600070205080204" pitchFamily="50" charset="-128"/>
                          <a:ea typeface="ＭＳ Ｐゴシック" panose="020B0600070205080204" pitchFamily="50" charset="-128"/>
                        </a:rPr>
                        <a:t>/Cc</a:t>
                      </a:r>
                      <a:r>
                        <a:rPr lang="en-US" altLang="ja-JP" sz="700" b="0" i="0" u="none" strike="noStrike" baseline="30000" dirty="0">
                          <a:effectLst/>
                          <a:latin typeface="ＭＳ Ｐゴシック" panose="020B0600070205080204" pitchFamily="50" charset="-128"/>
                          <a:ea typeface="ＭＳ Ｐゴシック" panose="020B0600070205080204" pitchFamily="50" charset="-128"/>
                        </a:rPr>
                        <a:t>※</a:t>
                      </a:r>
                      <a:endParaRPr lang="ja-JP" altLang="en-US" sz="700" b="0" i="0" u="none" strike="noStrike" baseline="30000"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ja-JP" altLang="en-US" sz="700" b="0" i="0" u="none" strike="noStrike" baseline="0" dirty="0">
                          <a:effectLst/>
                          <a:latin typeface="ＭＳ Ｐゴシック" panose="020B0600070205080204" pitchFamily="50" charset="-128"/>
                          <a:ea typeface="ＭＳ Ｐゴシック" panose="020B0600070205080204" pitchFamily="50" charset="-128"/>
                        </a:rPr>
                        <a:t>期間中の</a:t>
                      </a:r>
                      <a:endParaRPr lang="en-US" altLang="ja-JP" sz="700" b="0" i="0" u="none" strike="noStrike" baseline="0" dirty="0">
                        <a:effectLst/>
                        <a:latin typeface="ＭＳ Ｐゴシック" panose="020B0600070205080204" pitchFamily="50" charset="-128"/>
                        <a:ea typeface="ＭＳ Ｐゴシック" panose="020B0600070205080204" pitchFamily="50" charset="-128"/>
                      </a:endParaRPr>
                    </a:p>
                    <a:p>
                      <a:pPr algn="ctr" fontAlgn="ctr"/>
                      <a:r>
                        <a:rPr lang="en-US" altLang="ja-JP" sz="700" b="0" i="0" u="none" strike="noStrike" baseline="0" dirty="0">
                          <a:effectLst/>
                          <a:latin typeface="ＭＳ Ｐゴシック" panose="020B0600070205080204" pitchFamily="50" charset="-128"/>
                          <a:ea typeface="ＭＳ Ｐゴシック" panose="020B0600070205080204" pitchFamily="50" charset="-128"/>
                        </a:rPr>
                        <a:t>CO2</a:t>
                      </a:r>
                      <a:r>
                        <a:rPr lang="ja-JP" altLang="en-US" sz="700" b="0" i="0" u="none" strike="noStrike" baseline="0" dirty="0">
                          <a:effectLst/>
                          <a:latin typeface="ＭＳ Ｐゴシック" panose="020B0600070205080204" pitchFamily="50" charset="-128"/>
                          <a:ea typeface="ＭＳ Ｐゴシック" panose="020B0600070205080204" pitchFamily="50" charset="-128"/>
                        </a:rPr>
                        <a:t>排出</a:t>
                      </a:r>
                      <a:endParaRPr lang="en-US" altLang="ja-JP" sz="700" b="0" i="0" u="none" strike="noStrike" baseline="0"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900" b="0" i="0" u="none" strike="noStrike" baseline="0"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ja-JP" altLang="en-US" sz="700" b="0" i="0" u="none" strike="noStrike" baseline="0" dirty="0">
                          <a:effectLst/>
                          <a:latin typeface="ＭＳ Ｐゴシック" panose="020B0600070205080204" pitchFamily="50" charset="-128"/>
                          <a:ea typeface="ＭＳ Ｐゴシック" panose="020B0600070205080204" pitchFamily="50" charset="-128"/>
                        </a:rPr>
                        <a:t>（参考）</a:t>
                      </a:r>
                      <a:endParaRPr lang="en-US" altLang="ja-JP" sz="700" b="0" i="0" u="none" strike="noStrike" baseline="0" dirty="0">
                        <a:effectLst/>
                        <a:latin typeface="ＭＳ Ｐゴシック" panose="020B0600070205080204" pitchFamily="50" charset="-128"/>
                        <a:ea typeface="ＭＳ Ｐゴシック" panose="020B0600070205080204" pitchFamily="50" charset="-128"/>
                      </a:endParaRPr>
                    </a:p>
                    <a:p>
                      <a:pPr algn="ctr" fontAlgn="ctr"/>
                      <a:r>
                        <a:rPr lang="ja-JP" altLang="en-US" sz="600" b="0" i="0" u="none" strike="noStrike" baseline="0" dirty="0">
                          <a:effectLst/>
                          <a:latin typeface="ＭＳ Ｐゴシック" panose="020B0600070205080204" pitchFamily="50" charset="-128"/>
                          <a:ea typeface="ＭＳ Ｐゴシック" panose="020B0600070205080204" pitchFamily="50" charset="-128"/>
                        </a:rPr>
                        <a:t>期間中</a:t>
                      </a:r>
                      <a:r>
                        <a:rPr lang="en-US" altLang="ja-JP" sz="600" b="0" i="0" u="none" strike="noStrike" baseline="0" dirty="0">
                          <a:effectLst/>
                          <a:latin typeface="ＭＳ Ｐゴシック" panose="020B0600070205080204" pitchFamily="50" charset="-128"/>
                          <a:ea typeface="ＭＳ Ｐゴシック" panose="020B0600070205080204" pitchFamily="50" charset="-128"/>
                        </a:rPr>
                        <a:t>1</a:t>
                      </a:r>
                      <a:r>
                        <a:rPr lang="ja-JP" altLang="en-US" sz="600" b="0" i="0" u="none" strike="noStrike" baseline="0" dirty="0">
                          <a:effectLst/>
                          <a:latin typeface="ＭＳ Ｐゴシック" panose="020B0600070205080204" pitchFamily="50" charset="-128"/>
                          <a:ea typeface="ＭＳ Ｐゴシック" panose="020B0600070205080204" pitchFamily="50" charset="-128"/>
                        </a:rPr>
                        <a:t>搬送あたりの救命率の低下</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交差点</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交通処理</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ctr" fontAlgn="ctr"/>
                      <a:r>
                        <a:rPr lang="en-US" altLang="ja-JP" sz="700" b="0" i="0" u="none" strike="noStrike" dirty="0">
                          <a:effectLst/>
                          <a:latin typeface="ＭＳ Ｐゴシック" panose="020B0600070205080204" pitchFamily="50" charset="-128"/>
                          <a:ea typeface="ＭＳ Ｐゴシック" panose="020B0600070205080204" pitchFamily="50" charset="-128"/>
                        </a:rPr>
                        <a:t>λ</a:t>
                      </a: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1.00</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zh-CN" altLang="en-US" sz="600" b="0" i="0" u="none" strike="noStrike" dirty="0">
                          <a:effectLst/>
                          <a:latin typeface="ＭＳ Ｐゴシック" panose="020B0600070205080204" pitchFamily="50" charset="-128"/>
                          <a:ea typeface="ＭＳ Ｐゴシック" panose="020B0600070205080204" pitchFamily="50" charset="-128"/>
                        </a:rPr>
                        <a:t>滞留（渋滞）長</a:t>
                      </a:r>
                      <a:endParaRPr lang="en-US" altLang="zh-CN" sz="600" b="0" i="0" u="none" strike="noStrike" dirty="0">
                        <a:effectLst/>
                        <a:latin typeface="ＭＳ Ｐゴシック" panose="020B0600070205080204" pitchFamily="50" charset="-128"/>
                        <a:ea typeface="ＭＳ Ｐゴシック" panose="020B0600070205080204" pitchFamily="50" charset="-128"/>
                      </a:endParaRPr>
                    </a:p>
                    <a:p>
                      <a:pPr algn="ctr" fontAlgn="ctr"/>
                      <a:endParaRPr lang="en-US" altLang="zh-CN" sz="2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500" b="0" i="0" u="none" strike="noStrike" dirty="0">
                          <a:effectLst/>
                          <a:latin typeface="ＭＳ Ｐゴシック" panose="020B0600070205080204" pitchFamily="50" charset="-128"/>
                          <a:ea typeface="ＭＳ Ｐゴシック" panose="020B0600070205080204" pitchFamily="50" charset="-128"/>
                        </a:rPr>
                        <a:t>単体：右折滞留長</a:t>
                      </a:r>
                      <a:endParaRPr lang="en-US" altLang="ja-JP" sz="5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500" b="0" i="0" u="none" strike="noStrike" dirty="0">
                          <a:effectLst/>
                          <a:latin typeface="ＭＳ Ｐゴシック" panose="020B0600070205080204" pitchFamily="50" charset="-128"/>
                          <a:ea typeface="ＭＳ Ｐゴシック" panose="020B0600070205080204" pitchFamily="50" charset="-128"/>
                        </a:rPr>
                        <a:t>連続：滞留長の</a:t>
                      </a:r>
                      <a:endParaRPr lang="en-US" altLang="ja-JP" sz="5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500" b="0" i="0" u="none" strike="noStrike" dirty="0">
                          <a:effectLst/>
                          <a:latin typeface="ＭＳ Ｐゴシック" panose="020B0600070205080204" pitchFamily="50" charset="-128"/>
                          <a:ea typeface="ＭＳ Ｐゴシック" panose="020B0600070205080204" pitchFamily="50" charset="-128"/>
                        </a:rPr>
                        <a:t>　　　</a:t>
                      </a:r>
                      <a:r>
                        <a:rPr lang="ja-JP" altLang="en-US" sz="500" b="0" i="0" u="none" strike="noStrike" baseline="0" dirty="0">
                          <a:effectLst/>
                          <a:latin typeface="ＭＳ Ｐゴシック" panose="020B0600070205080204" pitchFamily="50" charset="-128"/>
                          <a:ea typeface="ＭＳ Ｐゴシック" panose="020B0600070205080204" pitchFamily="50" charset="-128"/>
                        </a:rPr>
                        <a:t> </a:t>
                      </a:r>
                      <a:r>
                        <a:rPr lang="ja-JP" altLang="en-US" sz="500" b="0" i="0" u="none" strike="noStrike" dirty="0">
                          <a:effectLst/>
                          <a:latin typeface="ＭＳ Ｐゴシック" panose="020B0600070205080204" pitchFamily="50" charset="-128"/>
                          <a:ea typeface="ＭＳ Ｐゴシック" panose="020B0600070205080204" pitchFamily="50" charset="-128"/>
                        </a:rPr>
                        <a:t>相互干渉</a:t>
                      </a:r>
                      <a:endParaRPr lang="zh-CN" altLang="en-US" sz="5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1280160" rtl="0" eaLnBrk="1" fontAlgn="ctr" latinLnBrk="0" hangingPunct="1">
                        <a:lnSpc>
                          <a:spcPct val="100000"/>
                        </a:lnSpc>
                        <a:spcBef>
                          <a:spcPts val="0"/>
                        </a:spcBef>
                        <a:spcAft>
                          <a:spcPts val="0"/>
                        </a:spcAft>
                        <a:buClrTx/>
                        <a:buSzTx/>
                        <a:buFontTx/>
                        <a:buNone/>
                        <a:tabLst/>
                        <a:defRPr/>
                      </a:pPr>
                      <a:r>
                        <a:rPr lang="ja-JP" altLang="en-US" sz="600" b="0" i="0" u="none" strike="noStrike" dirty="0">
                          <a:effectLst/>
                          <a:latin typeface="ＭＳ Ｐゴシック" panose="020B0600070205080204" pitchFamily="50" charset="-128"/>
                          <a:ea typeface="+mn-ea"/>
                        </a:rPr>
                        <a:t>メリット</a:t>
                      </a: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1280160" rtl="0" eaLnBrk="1" fontAlgn="ctr" latinLnBrk="0" hangingPunct="1">
                        <a:lnSpc>
                          <a:spcPct val="100000"/>
                        </a:lnSpc>
                        <a:spcBef>
                          <a:spcPts val="0"/>
                        </a:spcBef>
                        <a:spcAft>
                          <a:spcPts val="0"/>
                        </a:spcAft>
                        <a:buClrTx/>
                        <a:buSzTx/>
                        <a:buFontTx/>
                        <a:buNone/>
                        <a:tabLst/>
                        <a:defRPr/>
                      </a:pPr>
                      <a:r>
                        <a:rPr lang="ja-JP" altLang="en-US" sz="600" b="0" i="0" u="none" strike="noStrike" dirty="0">
                          <a:effectLst/>
                          <a:latin typeface="ＭＳ Ｐゴシック" panose="020B0600070205080204" pitchFamily="50" charset="-128"/>
                          <a:ea typeface="+mn-ea"/>
                        </a:rPr>
                        <a:t>デメリット</a:t>
                      </a: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24612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本線</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700" b="0" i="0" u="none" strike="noStrike" dirty="0">
                          <a:effectLst/>
                          <a:latin typeface="ＭＳ Ｐゴシック" panose="020B0600070205080204" pitchFamily="50" charset="-128"/>
                          <a:ea typeface="ＭＳ Ｐゴシック" panose="020B0600070205080204" pitchFamily="50" charset="-128"/>
                        </a:rPr>
                        <a:t>側道</a:t>
                      </a:r>
                      <a:endParaRPr lang="en-US" altLang="zh-TW"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0" i="0" u="none" strike="noStrike" baseline="0" dirty="0">
                          <a:effectLst/>
                          <a:latin typeface="ＭＳ Ｐゴシック" panose="020B0600070205080204" pitchFamily="50" charset="-128"/>
                          <a:ea typeface="ＭＳ Ｐゴシック" panose="020B0600070205080204" pitchFamily="50" charset="-128"/>
                        </a:rPr>
                        <a:t>増加量</a:t>
                      </a:r>
                      <a:r>
                        <a:rPr lang="en-US" altLang="ja-JP" sz="600" b="0" i="0" u="none" strike="noStrike" baseline="0" dirty="0">
                          <a:effectLst/>
                          <a:latin typeface="ＭＳ Ｐゴシック" panose="020B0600070205080204" pitchFamily="50" charset="-128"/>
                          <a:ea typeface="ＭＳ Ｐゴシック" panose="020B0600070205080204" pitchFamily="50" charset="-128"/>
                        </a:rPr>
                        <a:t>(</a:t>
                      </a:r>
                      <a:r>
                        <a:rPr lang="ja-JP" altLang="en-US" sz="600" b="0" i="0" u="none" strike="noStrike" baseline="0" dirty="0">
                          <a:effectLst/>
                          <a:latin typeface="ＭＳ Ｐゴシック" panose="020B0600070205080204" pitchFamily="50" charset="-128"/>
                          <a:ea typeface="ＭＳ Ｐゴシック" panose="020B0600070205080204" pitchFamily="50" charset="-128"/>
                        </a:rPr>
                        <a:t>増加率</a:t>
                      </a:r>
                      <a:r>
                        <a:rPr lang="en-US" altLang="ja-JP" sz="600" b="0" i="0" u="none" strike="noStrike" baseline="0" dirty="0">
                          <a:effectLst/>
                          <a:latin typeface="ＭＳ Ｐゴシック" panose="020B0600070205080204" pitchFamily="50" charset="-128"/>
                          <a:ea typeface="ＭＳ Ｐゴシック" panose="020B0600070205080204" pitchFamily="50" charset="-128"/>
                        </a:rPr>
                        <a:t>)</a:t>
                      </a:r>
                      <a:endParaRPr lang="en-US" altLang="ja-JP" sz="700" b="0" i="0" u="none" strike="noStrike" baseline="0" dirty="0">
                        <a:effectLst/>
                        <a:latin typeface="ＭＳ Ｐゴシック" panose="020B0600070205080204" pitchFamily="50" charset="-128"/>
                        <a:ea typeface="ＭＳ Ｐゴシック" panose="020B0600070205080204" pitchFamily="50" charset="-128"/>
                      </a:endParaRPr>
                    </a:p>
                    <a:p>
                      <a:pPr algn="ctr" fontAlgn="ctr"/>
                      <a:r>
                        <a:rPr lang="en-US" altLang="ja-JP" sz="500" b="0" i="0" u="none" strike="noStrike" baseline="0" dirty="0">
                          <a:effectLst/>
                          <a:latin typeface="ＭＳ Ｐゴシック" panose="020B0600070205080204" pitchFamily="50" charset="-128"/>
                          <a:ea typeface="ＭＳ Ｐゴシック" panose="020B0600070205080204" pitchFamily="50" charset="-128"/>
                        </a:rPr>
                        <a:t>【</a:t>
                      </a:r>
                      <a:r>
                        <a:rPr lang="ja-JP" altLang="en-US" sz="500" b="0" i="0" u="none" strike="noStrike" baseline="0" dirty="0">
                          <a:effectLst/>
                          <a:latin typeface="ＭＳ Ｐゴシック" panose="020B0600070205080204" pitchFamily="50" charset="-128"/>
                          <a:ea typeface="ＭＳ Ｐゴシック" panose="020B0600070205080204" pitchFamily="50" charset="-128"/>
                        </a:rPr>
                        <a:t>大阪府の年間排出量に対する割合</a:t>
                      </a:r>
                      <a:r>
                        <a:rPr lang="en-US" altLang="ja-JP" sz="500" b="0" i="0" u="none" strike="noStrike" baseline="0" dirty="0">
                          <a:effectLst/>
                          <a:latin typeface="ＭＳ Ｐゴシック" panose="020B0600070205080204" pitchFamily="50" charset="-128"/>
                          <a:ea typeface="ＭＳ Ｐゴシック" panose="020B0600070205080204" pitchFamily="50" charset="-128"/>
                        </a:rPr>
                        <a:t>】</a:t>
                      </a:r>
                      <a:endParaRPr lang="ja-JP" altLang="en-US" sz="500" b="0" i="0" u="none" strike="noStrike" baseline="0"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700" b="0" i="0" u="none" strike="noStrike" baseline="0" dirty="0">
                          <a:effectLst/>
                          <a:latin typeface="ＭＳ Ｐゴシック" panose="020B0600070205080204" pitchFamily="50" charset="-128"/>
                          <a:ea typeface="ＭＳ Ｐゴシック" panose="020B0600070205080204" pitchFamily="50" charset="-128"/>
                        </a:rPr>
                        <a:t>便益</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xmlns="" val="10002"/>
                  </a:ext>
                </a:extLst>
              </a:tr>
              <a:tr h="87041">
                <a:tc rowSpan="4">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単体主要交差点（大日跨道橋）</a:t>
                      </a:r>
                    </a:p>
                  </a:txBody>
                  <a:tcPr marL="9525" marR="9525" marT="9525" marB="0" vert="eaVert" anchor="ctr">
                    <a:lnL w="12700"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規制なし</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503</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358</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mn-ea"/>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6126">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ｹｰｽ</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大日跨道橋・北行きを対面利用</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7.4</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ヶ月</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404</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410</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effectLst/>
                          <a:latin typeface="ＭＳ Ｐゴシック" panose="020B0600070205080204" pitchFamily="50" charset="-128"/>
                          <a:ea typeface="ＭＳ Ｐゴシック" panose="020B0600070205080204" pitchFamily="50" charset="-128"/>
                        </a:rPr>
                        <a:t>-74</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-10.00</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+8.2</a:t>
                      </a:r>
                      <a:r>
                        <a:rPr lang="ja-JP" altLang="en-US" sz="800" b="0" i="0" u="none" strike="noStrike" dirty="0">
                          <a:effectLst/>
                          <a:latin typeface="ＭＳ Ｐゴシック" panose="020B0600070205080204" pitchFamily="50" charset="-128"/>
                          <a:ea typeface="ＭＳ Ｐゴシック" panose="020B0600070205080204" pitchFamily="50" charset="-128"/>
                        </a:rPr>
                        <a:t>千</a:t>
                      </a:r>
                      <a:r>
                        <a:rPr lang="en-US" altLang="ja-JP" sz="800" b="0" i="0" u="none" strike="noStrike" dirty="0">
                          <a:effectLst/>
                          <a:latin typeface="ＭＳ Ｐゴシック" panose="020B0600070205080204" pitchFamily="50" charset="-128"/>
                          <a:ea typeface="ＭＳ Ｐゴシック" panose="020B0600070205080204" pitchFamily="50" charset="-128"/>
                        </a:rPr>
                        <a:t>t</a:t>
                      </a:r>
                    </a:p>
                    <a:p>
                      <a:pPr algn="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0.10%</a:t>
                      </a:r>
                      <a:r>
                        <a:rPr lang="ja-JP" altLang="en-US" sz="700" b="0" i="0" u="none" strike="noStrike" dirty="0">
                          <a:effectLst/>
                          <a:latin typeface="ＭＳ Ｐゴシック" panose="020B0600070205080204" pitchFamily="50" charset="-128"/>
                          <a:ea typeface="ＭＳ Ｐゴシック" panose="020B0600070205080204" pitchFamily="50" charset="-128"/>
                        </a:rPr>
                        <a:t>増）</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【0.019%】</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-87</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effectLst/>
                          <a:latin typeface="ＭＳ Ｐゴシック" panose="020B0600070205080204" pitchFamily="50" charset="-128"/>
                          <a:ea typeface="ＭＳ Ｐゴシック" panose="020B0600070205080204" pitchFamily="50" charset="-128"/>
                        </a:rPr>
                        <a:t>OK</a:t>
                      </a: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0.48</a:t>
                      </a:r>
                      <a:r>
                        <a:rPr lang="ja-JP" altLang="en-US" sz="700" b="0" i="0" u="none" strike="noStrike" dirty="0">
                          <a:effectLst/>
                          <a:latin typeface="ＭＳ Ｐゴシック" panose="020B0600070205080204" pitchFamily="50" charset="-128"/>
                          <a:ea typeface="ＭＳ Ｐゴシック" panose="020B0600070205080204" pitchFamily="50" charset="-128"/>
                        </a:rPr>
                        <a:t>）</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effectLst/>
                          <a:latin typeface="ＭＳ Ｐゴシック" panose="020B0600070205080204" pitchFamily="50" charset="-128"/>
                          <a:ea typeface="ＭＳ Ｐゴシック" panose="020B0600070205080204" pitchFamily="50" charset="-128"/>
                        </a:rPr>
                        <a:t>OK</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500" b="0" i="0" u="none" strike="noStrike" dirty="0">
                          <a:solidFill>
                            <a:schemeClr val="tx1"/>
                          </a:solidFill>
                          <a:effectLst/>
                          <a:latin typeface="ＭＳ Ｐゴシック" panose="020B0600070205080204" pitchFamily="50" charset="-128"/>
                          <a:ea typeface="ＭＳ Ｐゴシック" panose="020B0600070205080204" pitchFamily="50" charset="-128"/>
                        </a:rPr>
                        <a:t>・交差点の受容性は規制なしに対して</a:t>
                      </a:r>
                      <a:endParaRPr lang="en-US" altLang="ja-JP" sz="5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en-US" altLang="ja-JP" sz="5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ja-JP" altLang="en-US" sz="500" b="0" i="0" u="none" strike="noStrike" dirty="0">
                          <a:solidFill>
                            <a:schemeClr val="tx1"/>
                          </a:solidFill>
                          <a:effectLst/>
                          <a:latin typeface="ＭＳ Ｐゴシック" panose="020B0600070205080204" pitchFamily="50" charset="-128"/>
                          <a:ea typeface="ＭＳ Ｐゴシック" panose="020B0600070205080204" pitchFamily="50" charset="-128"/>
                        </a:rPr>
                        <a:t>大きな悪化は見られない</a:t>
                      </a:r>
                      <a:endParaRPr lang="en-US" altLang="ja-JP" sz="5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a:r>
                        <a:rPr kumimoji="1" lang="ja-JP" altLang="en-US" sz="500" dirty="0">
                          <a:solidFill>
                            <a:schemeClr val="tx1"/>
                          </a:solidFill>
                        </a:rPr>
                        <a:t>・</a:t>
                      </a:r>
                      <a:r>
                        <a:rPr kumimoji="1" lang="en-US" altLang="ja-JP" sz="500" dirty="0">
                          <a:solidFill>
                            <a:schemeClr val="tx1"/>
                          </a:solidFill>
                        </a:rPr>
                        <a:t>CO2</a:t>
                      </a:r>
                      <a:r>
                        <a:rPr kumimoji="1" lang="ja-JP" altLang="en-US" sz="500" dirty="0">
                          <a:solidFill>
                            <a:schemeClr val="tx1"/>
                          </a:solidFill>
                        </a:rPr>
                        <a:t>排出増加量が大</a:t>
                      </a:r>
                    </a:p>
                    <a:p>
                      <a:pPr algn="l"/>
                      <a:r>
                        <a:rPr kumimoji="1" lang="ja-JP" altLang="en-US" sz="500" dirty="0">
                          <a:solidFill>
                            <a:schemeClr val="tx1"/>
                          </a:solidFill>
                        </a:rPr>
                        <a:t>・負の広域交通便益がやや大</a:t>
                      </a:r>
                      <a:endParaRPr kumimoji="1" lang="en-US" altLang="ja-JP" sz="500" dirty="0">
                        <a:solidFill>
                          <a:schemeClr val="tx1"/>
                        </a:solidFill>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extLst>
                  <a:ext uri="{0D108BD9-81ED-4DB2-BD59-A6C34878D82A}">
                    <a16:rowId xmlns:a16="http://schemas.microsoft.com/office/drawing/2014/main" xmlns="" val="10004"/>
                  </a:ext>
                </a:extLst>
              </a:tr>
              <a:tr h="306925">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ｹｰｽ</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桁下道路で南行き直進を確保</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7.7</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ヶ月</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455</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375</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-52</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-6.75</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+2.9</a:t>
                      </a:r>
                      <a:r>
                        <a:rPr lang="ja-JP" altLang="en-US" sz="800" b="0" i="0" u="none" strike="noStrike" dirty="0">
                          <a:effectLst/>
                          <a:latin typeface="ＭＳ Ｐゴシック" panose="020B0600070205080204" pitchFamily="50" charset="-128"/>
                          <a:ea typeface="ＭＳ Ｐゴシック" panose="020B0600070205080204" pitchFamily="50" charset="-128"/>
                        </a:rPr>
                        <a:t>千</a:t>
                      </a:r>
                      <a:r>
                        <a:rPr lang="en-US" altLang="ja-JP" sz="800" b="0" i="0" u="none" strike="noStrike" dirty="0">
                          <a:effectLst/>
                          <a:latin typeface="ＭＳ Ｐゴシック" panose="020B0600070205080204" pitchFamily="50" charset="-128"/>
                          <a:ea typeface="ＭＳ Ｐゴシック" panose="020B0600070205080204" pitchFamily="50" charset="-128"/>
                        </a:rPr>
                        <a:t>t</a:t>
                      </a:r>
                    </a:p>
                    <a:p>
                      <a:pPr algn="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0.04%</a:t>
                      </a:r>
                      <a:r>
                        <a:rPr lang="ja-JP" altLang="en-US" sz="700" b="0" i="0" u="none" strike="noStrike" dirty="0">
                          <a:effectLst/>
                          <a:latin typeface="ＭＳ Ｐゴシック" panose="020B0600070205080204" pitchFamily="50" charset="-128"/>
                          <a:ea typeface="ＭＳ Ｐゴシック" panose="020B0600070205080204" pitchFamily="50" charset="-128"/>
                        </a:rPr>
                        <a:t>増）</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【0.006%】</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-30</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0%</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solidFill>
                            <a:srgbClr val="FF0000"/>
                          </a:solidFill>
                          <a:effectLst/>
                          <a:latin typeface="ＭＳ Ｐゴシック" panose="020B0600070205080204" pitchFamily="50" charset="-128"/>
                          <a:ea typeface="ＭＳ Ｐゴシック" panose="020B0600070205080204" pitchFamily="50" charset="-128"/>
                        </a:rPr>
                        <a:t>NG</a:t>
                      </a:r>
                    </a:p>
                    <a:p>
                      <a:pPr algn="ctr" fontAlgn="ct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rPr>
                        <a:t>1.51</a:t>
                      </a: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FF0000"/>
                          </a:solidFill>
                          <a:effectLst/>
                          <a:latin typeface="ＭＳ Ｐゴシック" panose="020B0600070205080204" pitchFamily="50" charset="-128"/>
                          <a:ea typeface="+mn-ea"/>
                        </a:rPr>
                        <a:t>NG</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500" b="0" i="0" u="none" strike="noStrike" dirty="0">
                          <a:solidFill>
                            <a:schemeClr val="tx1"/>
                          </a:solidFill>
                          <a:effectLst/>
                          <a:latin typeface="ＭＳ Ｐゴシック" panose="020B0600070205080204" pitchFamily="50" charset="-128"/>
                          <a:ea typeface="+mn-ea"/>
                        </a:rPr>
                        <a:t>・本線の容量低下が小さいため、通行可能な交通が最大</a:t>
                      </a:r>
                    </a:p>
                    <a:p>
                      <a:pPr algn="l" fontAlgn="ctr"/>
                      <a:r>
                        <a:rPr lang="ja-JP" altLang="en-US" sz="500" b="0" i="0" u="none" strike="noStrike" dirty="0">
                          <a:solidFill>
                            <a:schemeClr val="tx1"/>
                          </a:solidFill>
                          <a:effectLst/>
                          <a:latin typeface="ＭＳ Ｐゴシック" panose="020B0600070205080204" pitchFamily="50" charset="-128"/>
                          <a:ea typeface="+mn-ea"/>
                        </a:rPr>
                        <a:t>・側道への転換量が少なく、側道への負担が小さい</a:t>
                      </a:r>
                    </a:p>
                    <a:p>
                      <a:pPr algn="l" fontAlgn="ctr"/>
                      <a:r>
                        <a:rPr lang="ja-JP" altLang="en-US" sz="500" b="0" i="0" u="none" strike="noStrike" dirty="0">
                          <a:solidFill>
                            <a:schemeClr val="tx1"/>
                          </a:solidFill>
                          <a:effectLst/>
                          <a:latin typeface="ＭＳ Ｐゴシック" panose="020B0600070205080204" pitchFamily="50" charset="-128"/>
                          <a:ea typeface="+mn-ea"/>
                        </a:rPr>
                        <a:t>・負の広域交通便益がやや小</a:t>
                      </a:r>
                    </a:p>
                    <a:p>
                      <a:pPr algn="l" fontAlgn="ctr"/>
                      <a:r>
                        <a:rPr lang="ja-JP" altLang="en-US" sz="500" b="0" i="0" u="none" strike="noStrike" dirty="0">
                          <a:solidFill>
                            <a:schemeClr val="tx1"/>
                          </a:solidFill>
                          <a:effectLst/>
                          <a:latin typeface="ＭＳ Ｐゴシック" panose="020B0600070205080204" pitchFamily="50" charset="-128"/>
                          <a:ea typeface="+mn-ea"/>
                        </a:rPr>
                        <a:t>・社会的影響も比較的小さい</a:t>
                      </a:r>
                      <a:endParaRPr lang="en-US" altLang="ja-JP" sz="500" b="0" i="0" u="none" strike="noStrike" dirty="0">
                        <a:solidFill>
                          <a:schemeClr val="tx1"/>
                        </a:solidFill>
                        <a:effectLst/>
                        <a:latin typeface="ＭＳ Ｐゴシック" panose="020B0600070205080204" pitchFamily="50" charset="-128"/>
                        <a:ea typeface="+mn-ea"/>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a:r>
                        <a:rPr kumimoji="1" lang="ja-JP" altLang="en-US" sz="500" dirty="0">
                          <a:solidFill>
                            <a:schemeClr val="tx1"/>
                          </a:solidFill>
                        </a:rPr>
                        <a:t>・工事費がやや高い</a:t>
                      </a:r>
                    </a:p>
                    <a:p>
                      <a:pPr algn="l"/>
                      <a:r>
                        <a:rPr kumimoji="1" lang="ja-JP" altLang="en-US" sz="500" dirty="0">
                          <a:solidFill>
                            <a:schemeClr val="tx1"/>
                          </a:solidFill>
                        </a:rPr>
                        <a:t>・交差点が容量を超過するため、</a:t>
                      </a:r>
                    </a:p>
                    <a:p>
                      <a:pPr algn="l"/>
                      <a:r>
                        <a:rPr kumimoji="1" lang="ja-JP" altLang="en-US" sz="500" dirty="0">
                          <a:solidFill>
                            <a:schemeClr val="tx1"/>
                          </a:solidFill>
                        </a:rPr>
                        <a:t>  信号現示変更等の対策が必要</a:t>
                      </a:r>
                    </a:p>
                    <a:p>
                      <a:pPr algn="l"/>
                      <a:r>
                        <a:rPr kumimoji="1" lang="ja-JP" altLang="en-US" sz="500" dirty="0">
                          <a:solidFill>
                            <a:schemeClr val="tx1"/>
                          </a:solidFill>
                        </a:rPr>
                        <a:t>・右折待ちの滞留長が長くなり、</a:t>
                      </a:r>
                    </a:p>
                    <a:p>
                      <a:pPr algn="l"/>
                      <a:r>
                        <a:rPr kumimoji="1" lang="ja-JP" altLang="en-US" sz="500" dirty="0">
                          <a:solidFill>
                            <a:schemeClr val="tx1"/>
                          </a:solidFill>
                        </a:rPr>
                        <a:t>　本線に及ぶと想定される</a:t>
                      </a:r>
                      <a:endParaRPr kumimoji="1" lang="en-US" altLang="ja-JP" sz="500" dirty="0">
                        <a:solidFill>
                          <a:schemeClr val="tx1"/>
                        </a:solidFill>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extLst>
                  <a:ext uri="{0D108BD9-81ED-4DB2-BD59-A6C34878D82A}">
                    <a16:rowId xmlns:a16="http://schemas.microsoft.com/office/drawing/2014/main" xmlns="" val="10005"/>
                  </a:ext>
                </a:extLst>
              </a:tr>
              <a:tr h="256952">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ｹｰｽ</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側道で南行き直進を確保</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7.1</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ヶ月</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229</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663</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-78</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-10.99</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+1.5</a:t>
                      </a:r>
                      <a:r>
                        <a:rPr lang="ja-JP" altLang="en-US" sz="800" b="0" i="0" u="none" strike="noStrike" dirty="0">
                          <a:effectLst/>
                          <a:latin typeface="ＭＳ Ｐゴシック" panose="020B0600070205080204" pitchFamily="50" charset="-128"/>
                          <a:ea typeface="ＭＳ Ｐゴシック" panose="020B0600070205080204" pitchFamily="50" charset="-128"/>
                        </a:rPr>
                        <a:t>千</a:t>
                      </a:r>
                      <a:r>
                        <a:rPr lang="en-US" altLang="ja-JP" sz="800" b="0" i="0" u="none" strike="noStrike" dirty="0">
                          <a:effectLst/>
                          <a:latin typeface="ＭＳ Ｐゴシック" panose="020B0600070205080204" pitchFamily="50" charset="-128"/>
                          <a:ea typeface="ＭＳ Ｐゴシック" panose="020B0600070205080204" pitchFamily="50" charset="-128"/>
                        </a:rPr>
                        <a:t>t</a:t>
                      </a:r>
                    </a:p>
                    <a:p>
                      <a:pPr algn="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0.02%</a:t>
                      </a:r>
                      <a:r>
                        <a:rPr lang="ja-JP" altLang="en-US" sz="700" b="0" i="0" u="none" strike="noStrike" dirty="0">
                          <a:effectLst/>
                          <a:latin typeface="ＭＳ Ｐゴシック" panose="020B0600070205080204" pitchFamily="50" charset="-128"/>
                          <a:ea typeface="ＭＳ Ｐゴシック" panose="020B0600070205080204" pitchFamily="50" charset="-128"/>
                        </a:rPr>
                        <a:t>増）</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【0.003%】</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-16</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0%</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FF0000"/>
                          </a:solidFill>
                          <a:effectLst/>
                          <a:latin typeface="ＭＳ Ｐゴシック" panose="020B0600070205080204" pitchFamily="50" charset="-128"/>
                          <a:ea typeface="ＭＳ Ｐゴシック" panose="020B0600070205080204" pitchFamily="50" charset="-128"/>
                        </a:rPr>
                        <a:t>NG</a:t>
                      </a:r>
                    </a:p>
                    <a:p>
                      <a:pPr algn="ctr" fontAlgn="ct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rPr>
                        <a:t>1.40</a:t>
                      </a:r>
                      <a:r>
                        <a:rPr lang="ja-JP" altLang="en-US" sz="7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effectLst/>
                          <a:latin typeface="ＭＳ Ｐゴシック" panose="020B0600070205080204" pitchFamily="50" charset="-128"/>
                          <a:ea typeface="+mn-ea"/>
                        </a:rPr>
                        <a:t>OK</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chemeClr val="tx1"/>
                          </a:solidFill>
                          <a:effectLst/>
                          <a:latin typeface="ＭＳ Ｐゴシック" panose="020B0600070205080204" pitchFamily="50" charset="-128"/>
                          <a:ea typeface="+mn-ea"/>
                        </a:rPr>
                        <a:t>・工事費がやや安い</a:t>
                      </a:r>
                    </a:p>
                    <a:p>
                      <a:pPr algn="l" fontAlgn="ctr"/>
                      <a:r>
                        <a:rPr lang="ja-JP" altLang="en-US" sz="500" b="0" i="0" u="none" strike="noStrike" dirty="0">
                          <a:solidFill>
                            <a:schemeClr val="tx1"/>
                          </a:solidFill>
                          <a:effectLst/>
                          <a:latin typeface="ＭＳ Ｐゴシック" panose="020B0600070205080204" pitchFamily="50" charset="-128"/>
                          <a:ea typeface="+mn-ea"/>
                        </a:rPr>
                        <a:t>・</a:t>
                      </a:r>
                      <a:r>
                        <a:rPr lang="en-US" altLang="ja-JP" sz="500" b="0" i="0" u="none" strike="noStrike" dirty="0">
                          <a:solidFill>
                            <a:schemeClr val="tx1"/>
                          </a:solidFill>
                          <a:effectLst/>
                          <a:latin typeface="ＭＳ Ｐゴシック" panose="020B0600070205080204" pitchFamily="50" charset="-128"/>
                          <a:ea typeface="+mn-ea"/>
                        </a:rPr>
                        <a:t>CO2</a:t>
                      </a:r>
                      <a:r>
                        <a:rPr lang="ja-JP" altLang="en-US" sz="500" b="0" i="0" u="none" strike="noStrike" dirty="0">
                          <a:solidFill>
                            <a:schemeClr val="tx1"/>
                          </a:solidFill>
                          <a:effectLst/>
                          <a:latin typeface="ＭＳ Ｐゴシック" panose="020B0600070205080204" pitchFamily="50" charset="-128"/>
                          <a:ea typeface="+mn-ea"/>
                        </a:rPr>
                        <a:t>排出増加量化が小</a:t>
                      </a:r>
                      <a:endParaRPr lang="en-US" altLang="ja-JP" sz="5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kumimoji="1" lang="ja-JP" altLang="en-US" sz="500" dirty="0">
                          <a:solidFill>
                            <a:schemeClr val="tx1"/>
                          </a:solidFill>
                        </a:rPr>
                        <a:t>・側道への交通転換量が多いため、側道箇所での混雑が想定される</a:t>
                      </a:r>
                    </a:p>
                    <a:p>
                      <a:pPr algn="l"/>
                      <a:r>
                        <a:rPr kumimoji="1" lang="ja-JP" altLang="en-US" sz="500" dirty="0">
                          <a:solidFill>
                            <a:schemeClr val="tx1"/>
                          </a:solidFill>
                        </a:rPr>
                        <a:t>・負の広域交通便益がやや大</a:t>
                      </a:r>
                    </a:p>
                    <a:p>
                      <a:pPr algn="l"/>
                      <a:r>
                        <a:rPr kumimoji="1" lang="ja-JP" altLang="en-US" sz="500" dirty="0">
                          <a:solidFill>
                            <a:schemeClr val="tx1"/>
                          </a:solidFill>
                        </a:rPr>
                        <a:t>・交差点が容量を超過するため、信号現示変更等の対策が必要</a:t>
                      </a: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7041">
                <a:tc rowSpan="4">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市街部連続交差点（榎坂高架橋）</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vert="eaVert" anchor="ctr">
                    <a:lnL w="12700"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gridSpan="2">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規制なし</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973</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effectLst/>
                          <a:latin typeface="ＭＳ Ｐゴシック" panose="020B0600070205080204" pitchFamily="50" charset="-128"/>
                          <a:ea typeface="+mn-ea"/>
                        </a:rPr>
                        <a:t>－</a:t>
                      </a:r>
                      <a:endParaRPr lang="en-US" altLang="ja-JP" sz="800" b="0" i="0" u="none" strike="noStrike" dirty="0">
                        <a:effectLst/>
                        <a:latin typeface="ＭＳ Ｐゴシック" panose="020B0600070205080204" pitchFamily="50" charset="-128"/>
                        <a:ea typeface="+mn-ea"/>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effectLst/>
                          <a:latin typeface="ＭＳ Ｐゴシック" panose="020B0600070205080204" pitchFamily="50" charset="-128"/>
                          <a:ea typeface="ＭＳ Ｐゴシック" panose="020B0600070205080204" pitchFamily="50" charset="-128"/>
                        </a:rPr>
                        <a:t>－</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612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ｹｰｽ</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北行側道上に迂回路仮橋１車線確保</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35</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61</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ヶ月</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974</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241</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-108</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-3.09</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+5.6</a:t>
                      </a:r>
                      <a:r>
                        <a:rPr lang="ja-JP" altLang="en-US" sz="800" b="0" i="0" u="none" strike="noStrike" dirty="0">
                          <a:effectLst/>
                          <a:latin typeface="ＭＳ Ｐゴシック" panose="020B0600070205080204" pitchFamily="50" charset="-128"/>
                          <a:ea typeface="ＭＳ Ｐゴシック" panose="020B0600070205080204" pitchFamily="50" charset="-128"/>
                        </a:rPr>
                        <a:t>千</a:t>
                      </a:r>
                      <a:r>
                        <a:rPr lang="en-US" altLang="ja-JP" sz="800" b="0" i="0" u="none" strike="noStrike" dirty="0">
                          <a:effectLst/>
                          <a:latin typeface="ＭＳ Ｐゴシック" panose="020B0600070205080204" pitchFamily="50" charset="-128"/>
                          <a:ea typeface="ＭＳ Ｐゴシック" panose="020B0600070205080204" pitchFamily="50" charset="-128"/>
                        </a:rPr>
                        <a:t>t</a:t>
                      </a:r>
                    </a:p>
                    <a:p>
                      <a:pPr algn="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0.02%</a:t>
                      </a:r>
                      <a:r>
                        <a:rPr lang="ja-JP" altLang="en-US" sz="700" b="0" i="0" u="none" strike="noStrike" dirty="0">
                          <a:effectLst/>
                          <a:latin typeface="ＭＳ Ｐゴシック" panose="020B0600070205080204" pitchFamily="50" charset="-128"/>
                          <a:ea typeface="ＭＳ Ｐゴシック" panose="020B0600070205080204" pitchFamily="50" charset="-128"/>
                        </a:rPr>
                        <a:t>増）</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r" fontAlgn="ctr"/>
                      <a:r>
                        <a:rPr lang="en-US" altLang="ja-JP" sz="700" b="0" i="0" u="none" strike="noStrike" dirty="0">
                          <a:effectLst/>
                          <a:latin typeface="ＭＳ Ｐゴシック" panose="020B0600070205080204" pitchFamily="50" charset="-128"/>
                          <a:ea typeface="ＭＳ Ｐゴシック" panose="020B0600070205080204" pitchFamily="50" charset="-128"/>
                        </a:rPr>
                        <a:t>【0.013%】</a:t>
                      </a:r>
                      <a:endParaRPr lang="en-US" altLang="ja-JP" sz="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-59</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effectLst/>
                          <a:latin typeface="ＭＳ Ｐゴシック" panose="020B0600070205080204" pitchFamily="50" charset="-128"/>
                          <a:ea typeface="ＭＳ Ｐゴシック" panose="020B0600070205080204" pitchFamily="50" charset="-128"/>
                        </a:rPr>
                        <a:t>OK</a:t>
                      </a: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（最大</a:t>
                      </a:r>
                      <a:r>
                        <a:rPr lang="en-US" altLang="ja-JP" sz="700" b="0" i="0" u="none" strike="noStrike" dirty="0">
                          <a:effectLst/>
                          <a:latin typeface="ＭＳ Ｐゴシック" panose="020B0600070205080204" pitchFamily="50" charset="-128"/>
                          <a:ea typeface="ＭＳ Ｐゴシック" panose="020B0600070205080204" pitchFamily="50" charset="-128"/>
                        </a:rPr>
                        <a:t>0.59</a:t>
                      </a:r>
                      <a:r>
                        <a:rPr lang="ja-JP" altLang="en-US" sz="700" b="0" i="0" u="none" strike="noStrike" dirty="0">
                          <a:effectLst/>
                          <a:latin typeface="ＭＳ Ｐゴシック" panose="020B0600070205080204" pitchFamily="50" charset="-128"/>
                          <a:ea typeface="ＭＳ Ｐゴシック" panose="020B0600070205080204" pitchFamily="50" charset="-128"/>
                        </a:rPr>
                        <a:t>）</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effectLst/>
                          <a:latin typeface="ＭＳ Ｐゴシック" panose="020B0600070205080204" pitchFamily="50" charset="-128"/>
                          <a:ea typeface="ＭＳ Ｐゴシック" panose="020B0600070205080204" pitchFamily="50" charset="-128"/>
                        </a:rPr>
                        <a:t>OK</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500" b="0" i="0" u="none" strike="noStrike" dirty="0">
                          <a:solidFill>
                            <a:schemeClr val="tx1"/>
                          </a:solidFill>
                          <a:effectLst/>
                          <a:latin typeface="ＭＳ Ｐゴシック" panose="020B0600070205080204" pitchFamily="50" charset="-128"/>
                          <a:ea typeface="+mn-ea"/>
                        </a:rPr>
                        <a:t>・本線の容量低下が小さいため、通行可能な交通が最大</a:t>
                      </a:r>
                    </a:p>
                    <a:p>
                      <a:pPr algn="l" fontAlgn="ctr"/>
                      <a:r>
                        <a:rPr lang="ja-JP" altLang="en-US" sz="500" b="0" i="0" u="none" strike="noStrike" dirty="0">
                          <a:solidFill>
                            <a:schemeClr val="tx1"/>
                          </a:solidFill>
                          <a:effectLst/>
                          <a:latin typeface="ＭＳ Ｐゴシック" panose="020B0600070205080204" pitchFamily="50" charset="-128"/>
                          <a:ea typeface="+mn-ea"/>
                        </a:rPr>
                        <a:t>・負の広域交通便益が最小</a:t>
                      </a:r>
                    </a:p>
                    <a:p>
                      <a:pPr algn="l" fontAlgn="ctr"/>
                      <a:r>
                        <a:rPr lang="ja-JP" altLang="en-US" sz="500" b="0" i="0" u="none" strike="noStrike" dirty="0">
                          <a:solidFill>
                            <a:schemeClr val="tx1"/>
                          </a:solidFill>
                          <a:effectLst/>
                          <a:latin typeface="ＭＳ Ｐゴシック" panose="020B0600070205080204" pitchFamily="50" charset="-128"/>
                          <a:ea typeface="+mn-ea"/>
                        </a:rPr>
                        <a:t>・</a:t>
                      </a:r>
                      <a:r>
                        <a:rPr lang="en-US" altLang="ja-JP" sz="500" b="0" i="0" u="none" strike="noStrike" dirty="0">
                          <a:solidFill>
                            <a:schemeClr val="tx1"/>
                          </a:solidFill>
                          <a:effectLst/>
                          <a:latin typeface="ＭＳ Ｐゴシック" panose="020B0600070205080204" pitchFamily="50" charset="-128"/>
                          <a:ea typeface="+mn-ea"/>
                        </a:rPr>
                        <a:t>CO2</a:t>
                      </a:r>
                      <a:r>
                        <a:rPr lang="ja-JP" altLang="en-US" sz="500" b="0" i="0" u="none" strike="noStrike" dirty="0">
                          <a:solidFill>
                            <a:schemeClr val="tx1"/>
                          </a:solidFill>
                          <a:effectLst/>
                          <a:latin typeface="ＭＳ Ｐゴシック" panose="020B0600070205080204" pitchFamily="50" charset="-128"/>
                          <a:ea typeface="+mn-ea"/>
                        </a:rPr>
                        <a:t>排出増加量が最小</a:t>
                      </a:r>
                    </a:p>
                    <a:p>
                      <a:pPr algn="l" fontAlgn="ctr"/>
                      <a:r>
                        <a:rPr lang="ja-JP" altLang="en-US" sz="500" b="0" i="0" u="none" strike="noStrike" dirty="0">
                          <a:solidFill>
                            <a:schemeClr val="tx1"/>
                          </a:solidFill>
                          <a:effectLst/>
                          <a:latin typeface="ＭＳ Ｐゴシック" panose="020B0600070205080204" pitchFamily="50" charset="-128"/>
                          <a:ea typeface="+mn-ea"/>
                        </a:rPr>
                        <a:t>・交差点交通処理、滞留長は問題なし</a:t>
                      </a:r>
                      <a:endParaRPr lang="en-US" altLang="ja-JP" sz="500" b="0" i="0" u="none" strike="noStrike" dirty="0">
                        <a:solidFill>
                          <a:schemeClr val="tx1"/>
                        </a:solidFill>
                        <a:effectLst/>
                        <a:latin typeface="ＭＳ Ｐゴシック" panose="020B0600070205080204" pitchFamily="50" charset="-128"/>
                        <a:ea typeface="+mn-ea"/>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a:r>
                        <a:rPr kumimoji="1" lang="ja-JP" altLang="en-US" sz="500" dirty="0">
                          <a:solidFill>
                            <a:schemeClr val="tx1"/>
                          </a:solidFill>
                        </a:rPr>
                        <a:t>・工事費及び規制期間が最大</a:t>
                      </a: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extLst>
                  <a:ext uri="{0D108BD9-81ED-4DB2-BD59-A6C34878D82A}">
                    <a16:rowId xmlns:a16="http://schemas.microsoft.com/office/drawing/2014/main" xmlns="" val="10008"/>
                  </a:ext>
                </a:extLst>
              </a:tr>
              <a:tr h="22613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ｹｰｽ</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南行高架橋を対面利用</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20</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ヶ月</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669</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338</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-1,225</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-56.25</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+42.3</a:t>
                      </a:r>
                      <a:r>
                        <a:rPr lang="ja-JP" altLang="en-US" sz="800" b="0" i="0" u="none" strike="noStrike" dirty="0">
                          <a:effectLst/>
                          <a:latin typeface="ＭＳ Ｐゴシック" panose="020B0600070205080204" pitchFamily="50" charset="-128"/>
                          <a:ea typeface="ＭＳ Ｐゴシック" panose="020B0600070205080204" pitchFamily="50" charset="-128"/>
                        </a:rPr>
                        <a:t>千</a:t>
                      </a:r>
                      <a:r>
                        <a:rPr lang="en-US" altLang="ja-JP" sz="800" b="0" i="0" u="none" strike="noStrike" dirty="0">
                          <a:effectLst/>
                          <a:latin typeface="ＭＳ Ｐゴシック" panose="020B0600070205080204" pitchFamily="50" charset="-128"/>
                          <a:ea typeface="ＭＳ Ｐゴシック" panose="020B0600070205080204" pitchFamily="50" charset="-128"/>
                        </a:rPr>
                        <a:t>t</a:t>
                      </a:r>
                    </a:p>
                    <a:p>
                      <a:pPr algn="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0.24%</a:t>
                      </a:r>
                      <a:r>
                        <a:rPr lang="ja-JP" altLang="en-US" sz="700" b="0" i="0" u="none" strike="noStrike" dirty="0">
                          <a:effectLst/>
                          <a:latin typeface="ＭＳ Ｐゴシック" panose="020B0600070205080204" pitchFamily="50" charset="-128"/>
                          <a:ea typeface="ＭＳ Ｐゴシック" panose="020B0600070205080204" pitchFamily="50" charset="-128"/>
                        </a:rPr>
                        <a:t>増）</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r" fontAlgn="ctr"/>
                      <a:r>
                        <a:rPr lang="en-US" altLang="ja-JP" sz="700" b="0" i="0" u="none" strike="noStrike" dirty="0">
                          <a:effectLst/>
                          <a:latin typeface="ＭＳ Ｐゴシック" panose="020B0600070205080204" pitchFamily="50" charset="-128"/>
                          <a:ea typeface="ＭＳ Ｐゴシック" panose="020B0600070205080204" pitchFamily="50" charset="-128"/>
                        </a:rPr>
                        <a:t>【0.096%】</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-448</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+12%</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effectLst/>
                          <a:latin typeface="ＭＳ Ｐゴシック" panose="020B0600070205080204" pitchFamily="50" charset="-128"/>
                          <a:ea typeface="ＭＳ Ｐゴシック" panose="020B0600070205080204" pitchFamily="50" charset="-128"/>
                        </a:rPr>
                        <a:t>OK</a:t>
                      </a: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（最大</a:t>
                      </a:r>
                      <a:r>
                        <a:rPr lang="en-US" altLang="ja-JP" sz="700" b="0" i="0" u="none" strike="noStrike" dirty="0">
                          <a:effectLst/>
                          <a:latin typeface="ＭＳ Ｐゴシック" panose="020B0600070205080204" pitchFamily="50" charset="-128"/>
                          <a:ea typeface="ＭＳ Ｐゴシック" panose="020B0600070205080204" pitchFamily="50" charset="-128"/>
                        </a:rPr>
                        <a:t>0.74</a:t>
                      </a:r>
                      <a:r>
                        <a:rPr lang="ja-JP" altLang="en-US" sz="700" b="0" i="0" u="none" strike="noStrike" dirty="0">
                          <a:effectLst/>
                          <a:latin typeface="ＭＳ Ｐゴシック" panose="020B0600070205080204" pitchFamily="50" charset="-128"/>
                          <a:ea typeface="ＭＳ Ｐゴシック" panose="020B0600070205080204" pitchFamily="50" charset="-128"/>
                        </a:rPr>
                        <a:t>）</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algn="ctr" fontAlgn="ctr"/>
                      <a:r>
                        <a:rPr lang="en-US" altLang="ja-JP" sz="800" b="0" i="0" u="none" strike="noStrike" dirty="0">
                          <a:solidFill>
                            <a:srgbClr val="FF0000"/>
                          </a:solidFill>
                          <a:effectLst/>
                          <a:latin typeface="ＭＳ Ｐゴシック" panose="020B0600070205080204" pitchFamily="50" charset="-128"/>
                          <a:ea typeface="ＭＳ Ｐゴシック" panose="020B0600070205080204" pitchFamily="50" charset="-128"/>
                        </a:rPr>
                        <a:t>NG</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500" b="0" i="0" u="none" strike="noStrike" dirty="0">
                          <a:solidFill>
                            <a:schemeClr val="tx1"/>
                          </a:solidFill>
                          <a:effectLst/>
                          <a:latin typeface="ＭＳ Ｐゴシック" panose="020B0600070205080204" pitchFamily="50" charset="-128"/>
                          <a:ea typeface="+mn-ea"/>
                        </a:rPr>
                        <a:t>・交差点交通処理は問題なし</a:t>
                      </a:r>
                      <a:endParaRPr lang="en-US" altLang="ja-JP" sz="500" b="0" i="0" u="none" strike="noStrike" dirty="0">
                        <a:solidFill>
                          <a:schemeClr val="tx1"/>
                        </a:solidFill>
                        <a:effectLst/>
                        <a:latin typeface="ＭＳ Ｐゴシック" panose="020B0600070205080204" pitchFamily="50" charset="-128"/>
                        <a:ea typeface="+mn-ea"/>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dirty="0">
                          <a:solidFill>
                            <a:schemeClr val="tx1"/>
                          </a:solidFill>
                        </a:rPr>
                        <a:t>・負の広域交通便益が最大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dirty="0">
                          <a:solidFill>
                            <a:schemeClr val="tx1"/>
                          </a:solidFill>
                        </a:rPr>
                        <a:t>・本線の交通容量低下に伴い、側道への交通量転換が大きい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dirty="0">
                          <a:solidFill>
                            <a:schemeClr val="tx1"/>
                          </a:solidFill>
                        </a:rPr>
                        <a:t>・側道交通量の増加に伴い、滞留長が超過</a:t>
                      </a: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9525" cap="flat" cmpd="sng" algn="ctr">
                      <a:solidFill>
                        <a:schemeClr val="tx1">
                          <a:lumMod val="75000"/>
                          <a:lumOff val="25000"/>
                        </a:schemeClr>
                      </a:solidFill>
                      <a:prstDash val="sysDot"/>
                      <a:round/>
                      <a:headEnd type="none" w="med" len="med"/>
                      <a:tailEnd type="none" w="med" len="med"/>
                    </a:lnB>
                  </a:tcPr>
                </a:tc>
                <a:extLst>
                  <a:ext uri="{0D108BD9-81ED-4DB2-BD59-A6C34878D82A}">
                    <a16:rowId xmlns:a16="http://schemas.microsoft.com/office/drawing/2014/main" xmlns="" val="10009"/>
                  </a:ext>
                </a:extLst>
              </a:tr>
              <a:tr h="41144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lumMod val="75000"/>
                          <a:lumOff val="2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ｹｰｽ</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南行高架橋対面、北行側道通行止め</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12</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ヶ月</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684</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148</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-418</a:t>
                      </a:r>
                      <a:r>
                        <a:rPr lang="ja-JP" altLang="en-US" sz="600" b="0" i="0" u="none" strike="noStrike" dirty="0">
                          <a:effectLst/>
                          <a:latin typeface="ＭＳ Ｐゴシック" panose="020B0600070205080204" pitchFamily="50" charset="-128"/>
                          <a:ea typeface="ＭＳ Ｐゴシック" panose="020B0600070205080204" pitchFamily="50" charset="-128"/>
                        </a:rPr>
                        <a:t>億円</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-34.83</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+12.4</a:t>
                      </a:r>
                      <a:r>
                        <a:rPr lang="ja-JP" altLang="en-US" sz="800" b="0" i="0" u="none" strike="noStrike" dirty="0">
                          <a:effectLst/>
                          <a:latin typeface="ＭＳ Ｐゴシック" panose="020B0600070205080204" pitchFamily="50" charset="-128"/>
                          <a:ea typeface="ＭＳ Ｐゴシック" panose="020B0600070205080204" pitchFamily="50" charset="-128"/>
                        </a:rPr>
                        <a:t>千</a:t>
                      </a:r>
                      <a:r>
                        <a:rPr lang="en-US" altLang="ja-JP" sz="800" b="0" i="0" u="none" strike="noStrike" dirty="0">
                          <a:effectLst/>
                          <a:latin typeface="ＭＳ Ｐゴシック" panose="020B0600070205080204" pitchFamily="50" charset="-128"/>
                          <a:ea typeface="ＭＳ Ｐゴシック" panose="020B0600070205080204" pitchFamily="50" charset="-128"/>
                        </a:rPr>
                        <a:t>t</a:t>
                      </a:r>
                    </a:p>
                    <a:p>
                      <a:pPr algn="r" fontAlgn="ctr"/>
                      <a:r>
                        <a:rPr lang="ja-JP" altLang="en-US" sz="700" b="0" i="0" u="none" strike="noStrike" dirty="0">
                          <a:effectLst/>
                          <a:latin typeface="ＭＳ Ｐゴシック" panose="020B0600070205080204" pitchFamily="50" charset="-128"/>
                          <a:ea typeface="ＭＳ Ｐゴシック" panose="020B0600070205080204" pitchFamily="50" charset="-128"/>
                        </a:rPr>
                        <a:t>（</a:t>
                      </a:r>
                      <a:r>
                        <a:rPr lang="en-US" altLang="ja-JP" sz="700" b="0" i="0" u="none" strike="noStrike" dirty="0">
                          <a:effectLst/>
                          <a:latin typeface="ＭＳ Ｐゴシック" panose="020B0600070205080204" pitchFamily="50" charset="-128"/>
                          <a:ea typeface="ＭＳ Ｐゴシック" panose="020B0600070205080204" pitchFamily="50" charset="-128"/>
                        </a:rPr>
                        <a:t>0.23%</a:t>
                      </a:r>
                      <a:r>
                        <a:rPr lang="ja-JP" altLang="en-US" sz="700" b="0" i="0" u="none" strike="noStrike" dirty="0">
                          <a:effectLst/>
                          <a:latin typeface="ＭＳ Ｐゴシック" panose="020B0600070205080204" pitchFamily="50" charset="-128"/>
                          <a:ea typeface="ＭＳ Ｐゴシック" panose="020B0600070205080204" pitchFamily="50" charset="-128"/>
                        </a:rPr>
                        <a:t>増）</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p>
                      <a:pPr algn="r" fontAlgn="ctr"/>
                      <a:r>
                        <a:rPr lang="en-US" altLang="ja-JP" sz="700" b="0" i="0" u="none" strike="noStrike" dirty="0">
                          <a:effectLst/>
                          <a:latin typeface="ＭＳ Ｐゴシック" panose="020B0600070205080204" pitchFamily="50" charset="-128"/>
                          <a:ea typeface="ＭＳ Ｐゴシック" panose="020B0600070205080204" pitchFamily="50" charset="-128"/>
                        </a:rPr>
                        <a:t>【0.028%】</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-131</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億円</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+15%</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ctr"/>
                      <a:r>
                        <a:rPr lang="en-US" altLang="ja-JP" sz="800" b="0" i="0" u="none" strike="noStrike" dirty="0">
                          <a:effectLst/>
                          <a:latin typeface="ＭＳ Ｐゴシック" panose="020B0600070205080204" pitchFamily="50" charset="-128"/>
                          <a:ea typeface="ＭＳ Ｐゴシック" panose="020B0600070205080204" pitchFamily="50" charset="-128"/>
                        </a:rPr>
                        <a:t>OK</a:t>
                      </a:r>
                    </a:p>
                    <a:p>
                      <a:pPr algn="ctr" fontAlgn="ctr"/>
                      <a:r>
                        <a:rPr lang="ja-JP" altLang="en-US" sz="700" b="0" i="0" u="none" strike="noStrike" dirty="0">
                          <a:effectLst/>
                          <a:latin typeface="ＭＳ Ｐゴシック" panose="020B0600070205080204" pitchFamily="50" charset="-128"/>
                          <a:ea typeface="ＭＳ Ｐゴシック" panose="020B0600070205080204" pitchFamily="50" charset="-128"/>
                        </a:rPr>
                        <a:t>（最大</a:t>
                      </a:r>
                      <a:r>
                        <a:rPr lang="en-US" altLang="ja-JP" sz="700" b="0" i="0" u="none" strike="noStrike" dirty="0">
                          <a:effectLst/>
                          <a:latin typeface="ＭＳ Ｐゴシック" panose="020B0600070205080204" pitchFamily="50" charset="-128"/>
                          <a:ea typeface="ＭＳ Ｐゴシック" panose="020B0600070205080204" pitchFamily="50" charset="-128"/>
                        </a:rPr>
                        <a:t>0.73</a:t>
                      </a:r>
                      <a:r>
                        <a:rPr lang="ja-JP" altLang="en-US" sz="700" b="0" i="0" u="none" strike="noStrike" dirty="0">
                          <a:effectLst/>
                          <a:latin typeface="ＭＳ Ｐゴシック" panose="020B0600070205080204" pitchFamily="50" charset="-128"/>
                          <a:ea typeface="ＭＳ Ｐゴシック" panose="020B0600070205080204" pitchFamily="50" charset="-128"/>
                        </a:rPr>
                        <a:t>）</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ctr"/>
                      <a:r>
                        <a:rPr lang="en-US" altLang="ja-JP" sz="800" b="0" i="0" u="none" strike="noStrike" dirty="0">
                          <a:solidFill>
                            <a:srgbClr val="FF0000"/>
                          </a:solidFill>
                          <a:effectLst/>
                          <a:latin typeface="ＭＳ Ｐゴシック" panose="020B0600070205080204" pitchFamily="50" charset="-128"/>
                          <a:ea typeface="ＭＳ Ｐゴシック" panose="020B0600070205080204" pitchFamily="50" charset="-128"/>
                        </a:rPr>
                        <a:t>NG</a:t>
                      </a:r>
                    </a:p>
                  </a:txBody>
                  <a:tcPr marL="9525" marR="9525" marT="9525"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500" b="0" i="0" u="none" strike="noStrike" dirty="0">
                          <a:solidFill>
                            <a:schemeClr val="tx1"/>
                          </a:solidFill>
                          <a:effectLst/>
                          <a:latin typeface="ＭＳ Ｐゴシック" panose="020B0600070205080204" pitchFamily="50" charset="-128"/>
                          <a:ea typeface="+mn-ea"/>
                        </a:rPr>
                        <a:t>・工事費及び規制期間が最小</a:t>
                      </a:r>
                    </a:p>
                    <a:p>
                      <a:pPr algn="l" fontAlgn="ctr"/>
                      <a:r>
                        <a:rPr lang="ja-JP" altLang="en-US" sz="500" b="0" i="0" u="none" strike="noStrike" dirty="0">
                          <a:solidFill>
                            <a:schemeClr val="tx1"/>
                          </a:solidFill>
                          <a:effectLst/>
                          <a:latin typeface="ＭＳ Ｐゴシック" panose="020B0600070205080204" pitchFamily="50" charset="-128"/>
                          <a:ea typeface="+mn-ea"/>
                        </a:rPr>
                        <a:t>・交差点交通処理は問題なし</a:t>
                      </a:r>
                      <a:endParaRPr lang="en-US" altLang="ja-JP" sz="5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a:r>
                        <a:rPr kumimoji="1" lang="ja-JP" altLang="en-US" sz="500" dirty="0">
                          <a:solidFill>
                            <a:schemeClr val="tx1"/>
                          </a:solidFill>
                        </a:rPr>
                        <a:t>・負の広域交通便益はやや大</a:t>
                      </a:r>
                    </a:p>
                    <a:p>
                      <a:pPr algn="l"/>
                      <a:r>
                        <a:rPr kumimoji="1" lang="ja-JP" altLang="en-US" sz="500" dirty="0">
                          <a:solidFill>
                            <a:schemeClr val="tx1"/>
                          </a:solidFill>
                        </a:rPr>
                        <a:t>・側道の交通容量が低下するため、通行可能な交通が減少</a:t>
                      </a:r>
                    </a:p>
                    <a:p>
                      <a:pPr algn="l"/>
                      <a:r>
                        <a:rPr kumimoji="1" lang="ja-JP" altLang="en-US" sz="500" dirty="0">
                          <a:solidFill>
                            <a:schemeClr val="tx1"/>
                          </a:solidFill>
                        </a:rPr>
                        <a:t>・容量低下に伴い、滞留長が</a:t>
                      </a:r>
                      <a:endParaRPr kumimoji="1" lang="en-US" altLang="ja-JP" sz="500" dirty="0">
                        <a:solidFill>
                          <a:schemeClr val="tx1"/>
                        </a:solidFill>
                      </a:endParaRPr>
                    </a:p>
                    <a:p>
                      <a:pPr algn="l"/>
                      <a:r>
                        <a:rPr kumimoji="1" lang="ja-JP" altLang="en-US" sz="500">
                          <a:solidFill>
                            <a:schemeClr val="tx1"/>
                          </a:solidFill>
                        </a:rPr>
                        <a:t>　超過する</a:t>
                      </a:r>
                      <a:endParaRPr kumimoji="1" lang="ja-JP" altLang="en-US" sz="500" dirty="0">
                        <a:solidFill>
                          <a:schemeClr val="tx1"/>
                        </a:solidFill>
                      </a:endParaRPr>
                    </a:p>
                  </a:txBody>
                  <a:tcPr marL="10800" marR="10800" marT="10800" marB="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90" name="テキスト ボックス 89"/>
          <p:cNvSpPr txBox="1"/>
          <p:nvPr/>
        </p:nvSpPr>
        <p:spPr>
          <a:xfrm>
            <a:off x="9289159" y="3920169"/>
            <a:ext cx="3315331" cy="184666"/>
          </a:xfrm>
          <a:prstGeom prst="rect">
            <a:avLst/>
          </a:prstGeom>
          <a:noFill/>
        </p:spPr>
        <p:txBody>
          <a:bodyPr wrap="none" rtlCol="0" anchor="ctr" anchorCtr="0">
            <a:spAutoFit/>
          </a:bodyPr>
          <a:lstStyle/>
          <a:p>
            <a:pPr fontAlgn="ctr"/>
            <a:r>
              <a:rPr lang="en-US" altLang="ja-JP" sz="600" dirty="0">
                <a:latin typeface="ＭＳ Ｐゴシック" panose="020B0600070205080204" pitchFamily="50" charset="-128"/>
                <a:ea typeface="ＭＳ Ｐゴシック" panose="020B0600070205080204" pitchFamily="50" charset="-128"/>
              </a:rPr>
              <a:t>※</a:t>
            </a:r>
            <a:r>
              <a:rPr lang="ja-JP" altLang="en-US" sz="600" dirty="0">
                <a:latin typeface="ＭＳ Ｐゴシック" panose="020B0600070205080204" pitchFamily="50" charset="-128"/>
                <a:ea typeface="ＭＳ Ｐゴシック" panose="020B0600070205080204" pitchFamily="50" charset="-128"/>
              </a:rPr>
              <a:t>「施工時費用便益比」においては基準年による現在価値化及び走行台キロ伸び率は考慮しない</a:t>
            </a:r>
          </a:p>
        </p:txBody>
      </p:sp>
      <p:sp>
        <p:nvSpPr>
          <p:cNvPr id="91" name="テキスト ボックス 90"/>
          <p:cNvSpPr txBox="1"/>
          <p:nvPr/>
        </p:nvSpPr>
        <p:spPr>
          <a:xfrm>
            <a:off x="9295509" y="4015419"/>
            <a:ext cx="1757212" cy="184666"/>
          </a:xfrm>
          <a:prstGeom prst="rect">
            <a:avLst/>
          </a:prstGeom>
          <a:noFill/>
        </p:spPr>
        <p:txBody>
          <a:bodyPr wrap="none" rtlCol="0" anchor="ctr" anchorCtr="0">
            <a:spAutoFit/>
          </a:bodyPr>
          <a:lstStyle/>
          <a:p>
            <a:pPr fontAlgn="ctr"/>
            <a:r>
              <a:rPr lang="en-US" altLang="ja-JP" sz="600" dirty="0">
                <a:latin typeface="ＭＳ Ｐゴシック" panose="020B0600070205080204" pitchFamily="50" charset="-128"/>
                <a:ea typeface="ＭＳ Ｐゴシック" panose="020B0600070205080204" pitchFamily="50" charset="-128"/>
              </a:rPr>
              <a:t>※</a:t>
            </a:r>
            <a:r>
              <a:rPr lang="ja-JP" altLang="en-US" sz="600" dirty="0">
                <a:latin typeface="ＭＳ Ｐゴシック" panose="020B0600070205080204" pitchFamily="50" charset="-128"/>
                <a:ea typeface="ＭＳ Ｐゴシック" panose="020B0600070205080204" pitchFamily="50" charset="-128"/>
              </a:rPr>
              <a:t>大阪府の</a:t>
            </a:r>
            <a:r>
              <a:rPr lang="en-US" altLang="ja-JP" sz="600" dirty="0">
                <a:latin typeface="ＭＳ Ｐゴシック" panose="020B0600070205080204" pitchFamily="50" charset="-128"/>
                <a:ea typeface="ＭＳ Ｐゴシック" panose="020B0600070205080204" pitchFamily="50" charset="-128"/>
              </a:rPr>
              <a:t>CO2</a:t>
            </a:r>
            <a:r>
              <a:rPr lang="ja-JP" altLang="en-US" sz="600" dirty="0">
                <a:latin typeface="ＭＳ Ｐゴシック" panose="020B0600070205080204" pitchFamily="50" charset="-128"/>
              </a:rPr>
              <a:t>年間排出量は</a:t>
            </a:r>
            <a:r>
              <a:rPr lang="en-US" altLang="ja-JP" sz="600" dirty="0">
                <a:latin typeface="ＭＳ Ｐゴシック" panose="020B0600070205080204" pitchFamily="50" charset="-128"/>
              </a:rPr>
              <a:t>4,402</a:t>
            </a:r>
            <a:r>
              <a:rPr lang="ja-JP" altLang="en-US" sz="600" dirty="0">
                <a:latin typeface="ＭＳ Ｐゴシック" panose="020B0600070205080204" pitchFamily="50" charset="-128"/>
              </a:rPr>
              <a:t>万</a:t>
            </a:r>
            <a:r>
              <a:rPr lang="en-US" altLang="ja-JP" sz="600" dirty="0">
                <a:latin typeface="ＭＳ Ｐゴシック" panose="020B0600070205080204" pitchFamily="50" charset="-128"/>
              </a:rPr>
              <a:t>t</a:t>
            </a:r>
            <a:r>
              <a:rPr lang="ja-JP" altLang="en-US" sz="600" dirty="0">
                <a:latin typeface="ＭＳ Ｐゴシック" panose="020B0600070205080204" pitchFamily="50" charset="-128"/>
              </a:rPr>
              <a:t>（</a:t>
            </a:r>
            <a:r>
              <a:rPr lang="en-US" altLang="ja-JP" sz="600" dirty="0">
                <a:latin typeface="ＭＳ Ｐゴシック" panose="020B0600070205080204" pitchFamily="50" charset="-128"/>
              </a:rPr>
              <a:t>2014</a:t>
            </a:r>
            <a:r>
              <a:rPr lang="ja-JP" altLang="en-US" sz="600" dirty="0">
                <a:latin typeface="ＭＳ Ｐゴシック" panose="020B0600070205080204" pitchFamily="50" charset="-128"/>
              </a:rPr>
              <a:t>年）</a:t>
            </a:r>
            <a:endParaRPr lang="ja-JP" altLang="en-US" sz="600" dirty="0">
              <a:latin typeface="ＭＳ Ｐゴシック" panose="020B0600070205080204" pitchFamily="50" charset="-128"/>
              <a:ea typeface="ＭＳ Ｐゴシック" panose="020B0600070205080204" pitchFamily="50" charset="-128"/>
            </a:endParaRPr>
          </a:p>
        </p:txBody>
      </p:sp>
      <p:graphicFrame>
        <p:nvGraphicFramePr>
          <p:cNvPr id="92" name="表 91"/>
          <p:cNvGraphicFramePr>
            <a:graphicFrameLocks noGrp="1"/>
          </p:cNvGraphicFramePr>
          <p:nvPr>
            <p:extLst/>
          </p:nvPr>
        </p:nvGraphicFramePr>
        <p:xfrm>
          <a:off x="5420001" y="784177"/>
          <a:ext cx="3578104" cy="685800"/>
        </p:xfrm>
        <a:graphic>
          <a:graphicData uri="http://schemas.openxmlformats.org/drawingml/2006/table">
            <a:tbl>
              <a:tblPr firstRow="1" firstCol="1" bandRow="1">
                <a:tableStyleId>{616DA210-FB5B-4158-B5E0-FEB733F419BA}</a:tableStyleId>
              </a:tblPr>
              <a:tblGrid>
                <a:gridCol w="968507">
                  <a:extLst>
                    <a:ext uri="{9D8B030D-6E8A-4147-A177-3AD203B41FA5}">
                      <a16:colId xmlns:a16="http://schemas.microsoft.com/office/drawing/2014/main" xmlns="" val="20000"/>
                    </a:ext>
                  </a:extLst>
                </a:gridCol>
                <a:gridCol w="855231">
                  <a:extLst>
                    <a:ext uri="{9D8B030D-6E8A-4147-A177-3AD203B41FA5}">
                      <a16:colId xmlns:a16="http://schemas.microsoft.com/office/drawing/2014/main" xmlns="" val="20001"/>
                    </a:ext>
                  </a:extLst>
                </a:gridCol>
                <a:gridCol w="589654">
                  <a:extLst>
                    <a:ext uri="{9D8B030D-6E8A-4147-A177-3AD203B41FA5}">
                      <a16:colId xmlns:a16="http://schemas.microsoft.com/office/drawing/2014/main" xmlns="" val="20002"/>
                    </a:ext>
                  </a:extLst>
                </a:gridCol>
                <a:gridCol w="624339">
                  <a:extLst>
                    <a:ext uri="{9D8B030D-6E8A-4147-A177-3AD203B41FA5}">
                      <a16:colId xmlns:a16="http://schemas.microsoft.com/office/drawing/2014/main" xmlns="" val="20003"/>
                    </a:ext>
                  </a:extLst>
                </a:gridCol>
                <a:gridCol w="540373">
                  <a:extLst>
                    <a:ext uri="{9D8B030D-6E8A-4147-A177-3AD203B41FA5}">
                      <a16:colId xmlns:a16="http://schemas.microsoft.com/office/drawing/2014/main" xmlns="" val="20004"/>
                    </a:ext>
                  </a:extLst>
                </a:gridCol>
              </a:tblGrid>
              <a:tr h="114586">
                <a:tc>
                  <a:txBody>
                    <a:bodyPr/>
                    <a:lstStyle/>
                    <a:p>
                      <a:pPr algn="ctr"/>
                      <a:r>
                        <a:rPr lang="ja-JP" altLang="en-US" sz="800" b="0" dirty="0"/>
                        <a:t>路線名</a:t>
                      </a:r>
                    </a:p>
                  </a:txBody>
                  <a:tcPr marL="14083" marR="14083" marT="0" marB="0" anchor="ctr">
                    <a:solidFill>
                      <a:schemeClr val="bg1"/>
                    </a:solidFill>
                  </a:tcPr>
                </a:tc>
                <a:tc>
                  <a:txBody>
                    <a:bodyPr/>
                    <a:lstStyle/>
                    <a:p>
                      <a:pPr marL="0" indent="0" algn="ctr">
                        <a:lnSpc>
                          <a:spcPts val="1800"/>
                        </a:lnSpc>
                        <a:spcAft>
                          <a:spcPts val="0"/>
                        </a:spcAft>
                      </a:pPr>
                      <a:r>
                        <a:rPr lang="ja-JP" sz="800" b="0" dirty="0">
                          <a:effectLst/>
                          <a:latin typeface="+mn-ea"/>
                          <a:ea typeface="+mn-ea"/>
                        </a:rPr>
                        <a:t>橋梁名</a:t>
                      </a:r>
                      <a:endParaRPr lang="ja-JP" sz="800" b="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indent="0" algn="ctr">
                        <a:lnSpc>
                          <a:spcPts val="1800"/>
                        </a:lnSpc>
                        <a:spcAft>
                          <a:spcPts val="0"/>
                        </a:spcAft>
                      </a:pPr>
                      <a:r>
                        <a:rPr lang="ja-JP" sz="800" b="0" dirty="0">
                          <a:effectLst/>
                          <a:latin typeface="+mn-ea"/>
                          <a:ea typeface="+mn-ea"/>
                        </a:rPr>
                        <a:t>橋長（ｍ）</a:t>
                      </a:r>
                      <a:endParaRPr lang="ja-JP" sz="800" b="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lvl="0" indent="0" algn="ctr">
                        <a:lnSpc>
                          <a:spcPts val="1800"/>
                        </a:lnSpc>
                        <a:spcAft>
                          <a:spcPts val="0"/>
                        </a:spcAft>
                      </a:pPr>
                      <a:r>
                        <a:rPr lang="ja-JP" sz="800" b="0" dirty="0">
                          <a:effectLst/>
                          <a:latin typeface="+mn-ea"/>
                          <a:ea typeface="+mn-ea"/>
                        </a:rPr>
                        <a:t>幅員（ｍ）</a:t>
                      </a:r>
                      <a:endParaRPr lang="ja-JP" sz="800" b="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indent="0" algn="ctr">
                        <a:lnSpc>
                          <a:spcPts val="1800"/>
                        </a:lnSpc>
                        <a:spcAft>
                          <a:spcPts val="0"/>
                        </a:spcAft>
                      </a:pPr>
                      <a:r>
                        <a:rPr lang="ja-JP" sz="800" b="0" dirty="0">
                          <a:effectLst/>
                          <a:latin typeface="+mn-ea"/>
                          <a:ea typeface="+mn-ea"/>
                        </a:rPr>
                        <a:t>径間数</a:t>
                      </a:r>
                      <a:endParaRPr lang="ja-JP" sz="800" b="0" dirty="0">
                        <a:effectLst/>
                        <a:latin typeface="+mn-ea"/>
                        <a:ea typeface="+mn-ea"/>
                        <a:cs typeface="Times New Roman" panose="02020603050405020304" pitchFamily="18" charset="0"/>
                      </a:endParaRPr>
                    </a:p>
                  </a:txBody>
                  <a:tcPr marL="14083" marR="14083" marT="0" marB="0" anchor="ctr">
                    <a:solidFill>
                      <a:schemeClr val="bg1"/>
                    </a:solidFill>
                  </a:tcPr>
                </a:tc>
                <a:extLst>
                  <a:ext uri="{0D108BD9-81ED-4DB2-BD59-A6C34878D82A}">
                    <a16:rowId xmlns:a16="http://schemas.microsoft.com/office/drawing/2014/main" xmlns="" val="10000"/>
                  </a:ext>
                </a:extLst>
              </a:tr>
              <a:tr h="117557">
                <a:tc>
                  <a:txBody>
                    <a:bodyPr/>
                    <a:lstStyle/>
                    <a:p>
                      <a:r>
                        <a:rPr lang="ja-JP" altLang="en-US" sz="800" b="0" dirty="0"/>
                        <a:t>大阪中央環状線</a:t>
                      </a:r>
                    </a:p>
                  </a:txBody>
                  <a:tcPr marL="14083" marR="14083" marT="0" marB="0" anchor="ctr">
                    <a:solidFill>
                      <a:schemeClr val="bg1"/>
                    </a:solidFill>
                  </a:tcPr>
                </a:tc>
                <a:tc>
                  <a:txBody>
                    <a:bodyPr/>
                    <a:lstStyle/>
                    <a:p>
                      <a:pPr marL="0" indent="0" algn="l">
                        <a:lnSpc>
                          <a:spcPts val="1800"/>
                        </a:lnSpc>
                        <a:spcAft>
                          <a:spcPts val="0"/>
                        </a:spcAft>
                      </a:pPr>
                      <a:r>
                        <a:rPr lang="ja-JP" sz="800" dirty="0">
                          <a:effectLst/>
                          <a:latin typeface="+mn-ea"/>
                          <a:ea typeface="+mn-ea"/>
                        </a:rPr>
                        <a:t>大日跨道橋（南行）</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indent="0" algn="ctr">
                        <a:lnSpc>
                          <a:spcPts val="1800"/>
                        </a:lnSpc>
                        <a:spcAft>
                          <a:spcPts val="0"/>
                        </a:spcAft>
                      </a:pPr>
                      <a:r>
                        <a:rPr lang="en-US" sz="800" dirty="0">
                          <a:effectLst/>
                          <a:latin typeface="+mn-ea"/>
                          <a:ea typeface="+mn-ea"/>
                        </a:rPr>
                        <a:t>202.0</a:t>
                      </a:r>
                      <a:r>
                        <a:rPr lang="ja-JP" sz="800" dirty="0">
                          <a:effectLst/>
                          <a:latin typeface="+mn-ea"/>
                          <a:ea typeface="+mn-ea"/>
                        </a:rPr>
                        <a:t>ｍ</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lvl="0" indent="0" algn="ctr">
                        <a:lnSpc>
                          <a:spcPts val="1800"/>
                        </a:lnSpc>
                        <a:spcAft>
                          <a:spcPts val="0"/>
                        </a:spcAft>
                      </a:pPr>
                      <a:r>
                        <a:rPr lang="en-US" sz="800" dirty="0">
                          <a:effectLst/>
                          <a:latin typeface="+mn-ea"/>
                          <a:ea typeface="+mn-ea"/>
                        </a:rPr>
                        <a:t>8.0</a:t>
                      </a:r>
                      <a:r>
                        <a:rPr lang="ja-JP" sz="800" dirty="0">
                          <a:effectLst/>
                          <a:latin typeface="+mn-ea"/>
                          <a:ea typeface="+mn-ea"/>
                        </a:rPr>
                        <a:t>ｍ</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indent="0" algn="ctr">
                        <a:lnSpc>
                          <a:spcPts val="1800"/>
                        </a:lnSpc>
                        <a:spcAft>
                          <a:spcPts val="0"/>
                        </a:spcAft>
                      </a:pPr>
                      <a:r>
                        <a:rPr lang="en-US" sz="800" dirty="0">
                          <a:effectLst/>
                          <a:latin typeface="+mn-ea"/>
                          <a:ea typeface="+mn-ea"/>
                        </a:rPr>
                        <a:t>7</a:t>
                      </a:r>
                      <a:r>
                        <a:rPr lang="ja-JP" sz="800" dirty="0">
                          <a:effectLst/>
                          <a:latin typeface="+mn-ea"/>
                          <a:ea typeface="+mn-ea"/>
                        </a:rPr>
                        <a:t>径間</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extLst>
                  <a:ext uri="{0D108BD9-81ED-4DB2-BD59-A6C34878D82A}">
                    <a16:rowId xmlns:a16="http://schemas.microsoft.com/office/drawing/2014/main" xmlns="" val="10001"/>
                  </a:ext>
                </a:extLst>
              </a:tr>
              <a:tr h="117557">
                <a:tc>
                  <a:txBody>
                    <a:bodyPr/>
                    <a:lstStyle/>
                    <a:p>
                      <a:r>
                        <a:rPr lang="ja-JP" altLang="en-US" sz="800" b="0" dirty="0"/>
                        <a:t>国道４２３号</a:t>
                      </a:r>
                    </a:p>
                  </a:txBody>
                  <a:tcPr marL="14083" marR="14083" marT="0" marB="0" anchor="ctr">
                    <a:solidFill>
                      <a:schemeClr val="bg1"/>
                    </a:solidFill>
                  </a:tcPr>
                </a:tc>
                <a:tc>
                  <a:txBody>
                    <a:bodyPr/>
                    <a:lstStyle/>
                    <a:p>
                      <a:pPr marL="0" indent="0" algn="l">
                        <a:lnSpc>
                          <a:spcPts val="1800"/>
                        </a:lnSpc>
                        <a:spcAft>
                          <a:spcPts val="0"/>
                        </a:spcAft>
                      </a:pPr>
                      <a:r>
                        <a:rPr lang="ja-JP" sz="800" dirty="0">
                          <a:effectLst/>
                          <a:latin typeface="+mn-ea"/>
                          <a:ea typeface="+mn-ea"/>
                        </a:rPr>
                        <a:t>榎坂高架橋（北行）</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indent="0" algn="ctr">
                        <a:lnSpc>
                          <a:spcPts val="1800"/>
                        </a:lnSpc>
                        <a:spcAft>
                          <a:spcPts val="0"/>
                        </a:spcAft>
                      </a:pPr>
                      <a:r>
                        <a:rPr lang="en-US" sz="800" dirty="0">
                          <a:effectLst/>
                          <a:latin typeface="+mn-ea"/>
                          <a:ea typeface="+mn-ea"/>
                        </a:rPr>
                        <a:t>1,594.7</a:t>
                      </a:r>
                      <a:r>
                        <a:rPr lang="ja-JP" sz="800" dirty="0">
                          <a:effectLst/>
                          <a:latin typeface="+mn-ea"/>
                          <a:ea typeface="+mn-ea"/>
                        </a:rPr>
                        <a:t>ｍ</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lvl="0" indent="0" algn="ctr">
                        <a:lnSpc>
                          <a:spcPts val="1800"/>
                        </a:lnSpc>
                        <a:spcAft>
                          <a:spcPts val="0"/>
                        </a:spcAft>
                      </a:pPr>
                      <a:r>
                        <a:rPr lang="en-US" sz="800" dirty="0">
                          <a:effectLst/>
                          <a:latin typeface="+mn-ea"/>
                          <a:ea typeface="+mn-ea"/>
                        </a:rPr>
                        <a:t>8.5</a:t>
                      </a:r>
                      <a:r>
                        <a:rPr lang="ja-JP" sz="800" dirty="0">
                          <a:effectLst/>
                          <a:latin typeface="+mn-ea"/>
                          <a:ea typeface="+mn-ea"/>
                        </a:rPr>
                        <a:t>ｍ</a:t>
                      </a:r>
                      <a:endParaRPr lang="ja-JP" sz="800" dirty="0">
                        <a:effectLst/>
                        <a:latin typeface="+mn-ea"/>
                        <a:ea typeface="+mn-ea"/>
                        <a:cs typeface="Times New Roman" panose="02020603050405020304" pitchFamily="18" charset="0"/>
                      </a:endParaRPr>
                    </a:p>
                  </a:txBody>
                  <a:tcPr marL="14083" marR="14083" marT="0" marB="0" anchor="ctr">
                    <a:solidFill>
                      <a:schemeClr val="bg1"/>
                    </a:solidFill>
                  </a:tcPr>
                </a:tc>
                <a:tc>
                  <a:txBody>
                    <a:bodyPr/>
                    <a:lstStyle/>
                    <a:p>
                      <a:pPr marL="0" indent="0" algn="ctr">
                        <a:lnSpc>
                          <a:spcPts val="1800"/>
                        </a:lnSpc>
                        <a:spcAft>
                          <a:spcPts val="0"/>
                        </a:spcAft>
                      </a:pPr>
                      <a:r>
                        <a:rPr lang="en-US" sz="800" dirty="0">
                          <a:effectLst/>
                          <a:latin typeface="+mn-ea"/>
                          <a:ea typeface="+mn-ea"/>
                        </a:rPr>
                        <a:t>84</a:t>
                      </a:r>
                      <a:r>
                        <a:rPr lang="ja-JP" sz="800" dirty="0">
                          <a:effectLst/>
                          <a:latin typeface="+mn-ea"/>
                          <a:ea typeface="+mn-ea"/>
                        </a:rPr>
                        <a:t>径間</a:t>
                      </a:r>
                      <a:r>
                        <a:rPr lang="en-US" altLang="ja-JP" sz="800" baseline="30000" dirty="0">
                          <a:effectLst/>
                          <a:latin typeface="+mn-ea"/>
                          <a:ea typeface="+mn-ea"/>
                        </a:rPr>
                        <a:t>※</a:t>
                      </a:r>
                      <a:endParaRPr lang="ja-JP" sz="800" baseline="30000" dirty="0">
                        <a:effectLst/>
                        <a:latin typeface="+mn-ea"/>
                        <a:ea typeface="+mn-ea"/>
                        <a:cs typeface="Times New Roman" panose="02020603050405020304" pitchFamily="18" charset="0"/>
                      </a:endParaRPr>
                    </a:p>
                  </a:txBody>
                  <a:tcPr marL="14083" marR="14083" marT="0" marB="0" anchor="ctr">
                    <a:solidFill>
                      <a:schemeClr val="bg1"/>
                    </a:solidFill>
                  </a:tcPr>
                </a:tc>
                <a:extLst>
                  <a:ext uri="{0D108BD9-81ED-4DB2-BD59-A6C34878D82A}">
                    <a16:rowId xmlns:a16="http://schemas.microsoft.com/office/drawing/2014/main" xmlns="" val="10002"/>
                  </a:ext>
                </a:extLst>
              </a:tr>
            </a:tbl>
          </a:graphicData>
        </a:graphic>
      </p:graphicFrame>
      <p:grpSp>
        <p:nvGrpSpPr>
          <p:cNvPr id="99" name="グループ化 98"/>
          <p:cNvGrpSpPr/>
          <p:nvPr/>
        </p:nvGrpSpPr>
        <p:grpSpPr>
          <a:xfrm>
            <a:off x="9086783" y="585959"/>
            <a:ext cx="3442433" cy="2091735"/>
            <a:chOff x="-2006869" y="7142992"/>
            <a:chExt cx="4858384" cy="2952115"/>
          </a:xfrm>
        </p:grpSpPr>
        <p:pic>
          <p:nvPicPr>
            <p:cNvPr id="93" name="図 92"/>
            <p:cNvPicPr/>
            <p:nvPr/>
          </p:nvPicPr>
          <p:blipFill rotWithShape="1">
            <a:blip r:embed="rId5" cstate="print">
              <a:extLst>
                <a:ext uri="{28A0092B-C50C-407E-A947-70E740481C1C}">
                  <a14:useLocalDpi xmlns:a14="http://schemas.microsoft.com/office/drawing/2010/main" val="0"/>
                </a:ext>
              </a:extLst>
            </a:blip>
            <a:srcRect t="5775"/>
            <a:stretch/>
          </p:blipFill>
          <p:spPr bwMode="auto">
            <a:xfrm>
              <a:off x="-2006869" y="7142992"/>
              <a:ext cx="4858384" cy="2952115"/>
            </a:xfrm>
            <a:prstGeom prst="rect">
              <a:avLst/>
            </a:prstGeom>
            <a:noFill/>
            <a:ln>
              <a:noFill/>
            </a:ln>
            <a:extLst>
              <a:ext uri="{53640926-AAD7-44D8-BBD7-CCE9431645EC}">
                <a14:shadowObscured xmlns:a14="http://schemas.microsoft.com/office/drawing/2010/main"/>
              </a:ext>
            </a:extLst>
          </p:spPr>
        </p:pic>
        <p:sp>
          <p:nvSpPr>
            <p:cNvPr id="94" name="Oval 14"/>
            <p:cNvSpPr>
              <a:spLocks noChangeArrowheads="1"/>
            </p:cNvSpPr>
            <p:nvPr/>
          </p:nvSpPr>
          <p:spPr bwMode="auto">
            <a:xfrm>
              <a:off x="-772831" y="7678956"/>
              <a:ext cx="234315" cy="23431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5" name="Oval 15"/>
            <p:cNvSpPr>
              <a:spLocks noChangeArrowheads="1"/>
            </p:cNvSpPr>
            <p:nvPr/>
          </p:nvSpPr>
          <p:spPr bwMode="auto">
            <a:xfrm>
              <a:off x="1617336" y="8940805"/>
              <a:ext cx="234315" cy="23431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6" name="Text Box 16"/>
            <p:cNvSpPr txBox="1">
              <a:spLocks noChangeArrowheads="1"/>
            </p:cNvSpPr>
            <p:nvPr/>
          </p:nvSpPr>
          <p:spPr bwMode="auto">
            <a:xfrm>
              <a:off x="1617335" y="9157884"/>
              <a:ext cx="1233346" cy="41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200"/>
                </a:lnSpc>
                <a:spcAft>
                  <a:spcPts val="0"/>
                </a:spcAft>
              </a:pPr>
              <a:r>
                <a:rPr lang="ja-JP" sz="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大阪中央環状線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spcAft>
                  <a:spcPts val="0"/>
                </a:spcAft>
              </a:pPr>
              <a:r>
                <a:rPr lang="ja-JP" sz="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大日跨道橋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7" name="Text Box 17"/>
            <p:cNvSpPr txBox="1">
              <a:spLocks noChangeArrowheads="1"/>
            </p:cNvSpPr>
            <p:nvPr/>
          </p:nvSpPr>
          <p:spPr bwMode="auto">
            <a:xfrm>
              <a:off x="-971086" y="7901921"/>
              <a:ext cx="1209893" cy="40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200"/>
                </a:lnSpc>
                <a:spcAft>
                  <a:spcPts val="0"/>
                </a:spcAft>
              </a:pPr>
              <a:r>
                <a:rPr lang="ja-JP" sz="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一般国道</a:t>
              </a:r>
              <a:r>
                <a:rPr lang="en-US" sz="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423</a:t>
              </a:r>
              <a:r>
                <a:rPr lang="ja-JP" sz="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号</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spcAft>
                  <a:spcPts val="0"/>
                </a:spcAft>
              </a:pPr>
              <a:r>
                <a:rPr lang="ja-JP" sz="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榎坂高架橋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102" name="図 101"/>
          <p:cNvPicPr>
            <a:picLocks noChangeAspect="1"/>
          </p:cNvPicPr>
          <p:nvPr/>
        </p:nvPicPr>
        <p:blipFill rotWithShape="1">
          <a:blip r:embed="rId6" cstate="print">
            <a:extLst>
              <a:ext uri="{28A0092B-C50C-407E-A947-70E740481C1C}">
                <a14:useLocalDpi xmlns:a14="http://schemas.microsoft.com/office/drawing/2010/main" val="0"/>
              </a:ext>
            </a:extLst>
          </a:blip>
          <a:srcRect t="3655"/>
          <a:stretch/>
        </p:blipFill>
        <p:spPr bwMode="auto">
          <a:xfrm>
            <a:off x="311926" y="4004690"/>
            <a:ext cx="2293458" cy="5092146"/>
          </a:xfrm>
          <a:prstGeom prst="rect">
            <a:avLst/>
          </a:prstGeom>
          <a:noFill/>
          <a:ln>
            <a:noFill/>
          </a:ln>
          <a:extLst>
            <a:ext uri="{53640926-AAD7-44D8-BBD7-CCE9431645EC}">
              <a14:shadowObscured xmlns:a14="http://schemas.microsoft.com/office/drawing/2010/main"/>
            </a:ext>
          </a:extLst>
        </p:spPr>
      </p:pic>
      <p:sp>
        <p:nvSpPr>
          <p:cNvPr id="110" name="正方形/長方形 109"/>
          <p:cNvSpPr/>
          <p:nvPr/>
        </p:nvSpPr>
        <p:spPr>
          <a:xfrm>
            <a:off x="518480" y="858449"/>
            <a:ext cx="5501320" cy="707886"/>
          </a:xfrm>
          <a:prstGeom prst="rect">
            <a:avLst/>
          </a:prstGeom>
        </p:spPr>
        <p:txBody>
          <a:bodyPr wrap="square">
            <a:spAutoFit/>
          </a:bodyPr>
          <a:lstStyle/>
          <a:p>
            <a:pPr marL="171450" indent="-171450">
              <a:buFont typeface="Arial" panose="020B0604020202020204" pitchFamily="34" charset="0"/>
              <a:buChar char="•"/>
            </a:pP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大阪中央環状線や国道</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423</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号などの大幹線道路は、大阪の大動脈であり</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担う役割が大きい。</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現況の道路ネットワークに代替え機能を有する迂回路がない。</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工事期間中は長期にわたり通行止等規制が必要。</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3" name="下矢印 112"/>
          <p:cNvSpPr/>
          <p:nvPr/>
        </p:nvSpPr>
        <p:spPr>
          <a:xfrm>
            <a:off x="943951" y="1627508"/>
            <a:ext cx="424052" cy="181413"/>
          </a:xfrm>
          <a:prstGeom prst="downArrow">
            <a:avLst>
              <a:gd name="adj1" fmla="val 39315"/>
              <a:gd name="adj2" fmla="val 74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9887052" y="2659029"/>
            <a:ext cx="1841893" cy="230832"/>
          </a:xfrm>
          <a:prstGeom prst="rect">
            <a:avLst/>
          </a:prstGeom>
        </p:spPr>
        <p:txBody>
          <a:bodyPr wrap="square">
            <a:spAutoFit/>
          </a:bodyPr>
          <a:lstStyle/>
          <a:p>
            <a:pPr algn="ctr"/>
            <a:r>
              <a:rPr lang="ja-JP" altLang="en-US" sz="900" dirty="0"/>
              <a:t>図　対象橋梁の位置</a:t>
            </a:r>
          </a:p>
        </p:txBody>
      </p:sp>
      <p:sp>
        <p:nvSpPr>
          <p:cNvPr id="119" name="正方形/長方形 118"/>
          <p:cNvSpPr/>
          <p:nvPr/>
        </p:nvSpPr>
        <p:spPr>
          <a:xfrm>
            <a:off x="260598" y="3767324"/>
            <a:ext cx="1239947" cy="246221"/>
          </a:xfrm>
          <a:prstGeom prst="rect">
            <a:avLst/>
          </a:prstGeom>
        </p:spPr>
        <p:txBody>
          <a:bodyPr wrap="square">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大日跨道橋</a:t>
            </a:r>
            <a:endPar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0" name="正方形/長方形 119"/>
          <p:cNvSpPr/>
          <p:nvPr/>
        </p:nvSpPr>
        <p:spPr>
          <a:xfrm>
            <a:off x="2856408" y="3767324"/>
            <a:ext cx="1239947" cy="246221"/>
          </a:xfrm>
          <a:prstGeom prst="rect">
            <a:avLst/>
          </a:prstGeom>
        </p:spPr>
        <p:txBody>
          <a:bodyPr wrap="square">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榎坂高架橋</a:t>
            </a:r>
            <a:endPar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1" name="正方形/長方形 120"/>
          <p:cNvSpPr/>
          <p:nvPr/>
        </p:nvSpPr>
        <p:spPr>
          <a:xfrm>
            <a:off x="7379019" y="3937173"/>
            <a:ext cx="1718642" cy="230832"/>
          </a:xfrm>
          <a:prstGeom prst="rect">
            <a:avLst/>
          </a:prstGeom>
          <a:noFill/>
        </p:spPr>
        <p:txBody>
          <a:bodyPr wrap="square" rtlCol="0">
            <a:spAutoFit/>
          </a:bodyPr>
          <a:lstStyle/>
          <a:p>
            <a:pPr algn="ct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表　検討結果一覧</a:t>
            </a:r>
          </a:p>
        </p:txBody>
      </p:sp>
      <p:sp>
        <p:nvSpPr>
          <p:cNvPr id="126" name="正方形/長方形 125"/>
          <p:cNvSpPr/>
          <p:nvPr/>
        </p:nvSpPr>
        <p:spPr>
          <a:xfrm>
            <a:off x="7209767" y="1459359"/>
            <a:ext cx="1239947" cy="246221"/>
          </a:xfrm>
          <a:prstGeom prst="rect">
            <a:avLst/>
          </a:prstGeom>
        </p:spPr>
        <p:txBody>
          <a:bodyPr wrap="square">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榎坂高架橋</a:t>
            </a:r>
            <a:endPar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7" name="正方形/長方形 126"/>
          <p:cNvSpPr/>
          <p:nvPr/>
        </p:nvSpPr>
        <p:spPr>
          <a:xfrm>
            <a:off x="5363430" y="1461515"/>
            <a:ext cx="1239947" cy="246221"/>
          </a:xfrm>
          <a:prstGeom prst="rect">
            <a:avLst/>
          </a:prstGeom>
        </p:spPr>
        <p:txBody>
          <a:bodyPr wrap="square">
            <a:spAutoFit/>
          </a:bodyPr>
          <a:lstStyle/>
          <a:p>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大日跨道橋</a:t>
            </a:r>
            <a:endParaRPr lang="ja-JP" altLang="en-US" sz="1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4" name="正方形/長方形 43"/>
          <p:cNvSpPr/>
          <p:nvPr/>
        </p:nvSpPr>
        <p:spPr>
          <a:xfrm>
            <a:off x="6268414" y="7452667"/>
            <a:ext cx="1462937" cy="215444"/>
          </a:xfrm>
          <a:prstGeom prst="rect">
            <a:avLst/>
          </a:prstGeom>
        </p:spPr>
        <p:txBody>
          <a:bodyPr wrap="square">
            <a:spAutoFit/>
          </a:bodyPr>
          <a:lstStyle/>
          <a:p>
            <a:r>
              <a:rPr lang="ja-JP" altLang="en-US" sz="800" b="1" dirty="0">
                <a:latin typeface="HGSｺﾞｼｯｸM" panose="020B0600000000000000" pitchFamily="50" charset="-128"/>
                <a:ea typeface="HGSｺﾞｼｯｸM" panose="020B0600000000000000" pitchFamily="50" charset="-128"/>
                <a:cs typeface="Meiryo UI" panose="020B0604030504040204" pitchFamily="50" charset="-128"/>
              </a:rPr>
              <a:t>表　更新におけるメリット</a:t>
            </a:r>
          </a:p>
        </p:txBody>
      </p:sp>
      <p:graphicFrame>
        <p:nvGraphicFramePr>
          <p:cNvPr id="45" name="表 44"/>
          <p:cNvGraphicFramePr>
            <a:graphicFrameLocks noGrp="1"/>
          </p:cNvGraphicFramePr>
          <p:nvPr>
            <p:extLst/>
          </p:nvPr>
        </p:nvGraphicFramePr>
        <p:xfrm>
          <a:off x="5165445" y="7655492"/>
          <a:ext cx="3773768" cy="1629746"/>
        </p:xfrm>
        <a:graphic>
          <a:graphicData uri="http://schemas.openxmlformats.org/drawingml/2006/table">
            <a:tbl>
              <a:tblPr firstRow="1" firstCol="1" bandRow="1"/>
              <a:tblGrid>
                <a:gridCol w="954368">
                  <a:extLst>
                    <a:ext uri="{9D8B030D-6E8A-4147-A177-3AD203B41FA5}">
                      <a16:colId xmlns:a16="http://schemas.microsoft.com/office/drawing/2014/main" xmlns="" val="20000"/>
                    </a:ext>
                  </a:extLst>
                </a:gridCol>
                <a:gridCol w="2819400">
                  <a:extLst>
                    <a:ext uri="{9D8B030D-6E8A-4147-A177-3AD203B41FA5}">
                      <a16:colId xmlns:a16="http://schemas.microsoft.com/office/drawing/2014/main" xmlns="" val="20001"/>
                    </a:ext>
                  </a:extLst>
                </a:gridCol>
              </a:tblGrid>
              <a:tr h="189513">
                <a:tc>
                  <a:txBody>
                    <a:bodyPr/>
                    <a:lstStyle/>
                    <a:p>
                      <a:pPr algn="ctr">
                        <a:spcAft>
                          <a:spcPts val="0"/>
                        </a:spcAft>
                      </a:pPr>
                      <a:r>
                        <a:rPr lang="ja-JP" sz="700" kern="100" dirty="0">
                          <a:effectLst/>
                          <a:latin typeface="+mn-ea"/>
                          <a:ea typeface="+mn-ea"/>
                          <a:cs typeface="Times New Roman" panose="02020603050405020304" pitchFamily="18" charset="0"/>
                        </a:rPr>
                        <a:t>項目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700" kern="100" dirty="0">
                          <a:effectLst/>
                          <a:latin typeface="+mn-ea"/>
                          <a:ea typeface="+mn-ea"/>
                          <a:cs typeface="Times New Roman" panose="02020603050405020304" pitchFamily="18" charset="0"/>
                        </a:rPr>
                        <a:t>更新メリット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3263">
                <a:tc rowSpan="2">
                  <a:txBody>
                    <a:bodyPr/>
                    <a:lstStyle/>
                    <a:p>
                      <a:pPr algn="l">
                        <a:spcAft>
                          <a:spcPts val="0"/>
                        </a:spcAft>
                      </a:pPr>
                      <a:r>
                        <a:rPr lang="ja-JP" sz="700" kern="100" dirty="0">
                          <a:effectLst/>
                          <a:latin typeface="+mn-ea"/>
                          <a:ea typeface="+mn-ea"/>
                          <a:cs typeface="Times New Roman" panose="02020603050405020304" pitchFamily="18" charset="0"/>
                        </a:rPr>
                        <a:t>安全性の向上</a:t>
                      </a:r>
                      <a:endParaRPr lang="en-US" altLang="ja-JP" sz="700" kern="100" dirty="0">
                        <a:effectLst/>
                        <a:latin typeface="+mn-ea"/>
                        <a:ea typeface="+mn-ea"/>
                        <a:cs typeface="Times New Roman" panose="02020603050405020304" pitchFamily="18" charset="0"/>
                      </a:endParaRPr>
                    </a:p>
                    <a:p>
                      <a:pPr algn="l">
                        <a:spcAft>
                          <a:spcPts val="0"/>
                        </a:spcAft>
                      </a:pPr>
                      <a:r>
                        <a:rPr lang="en-US" altLang="ja-JP" sz="600" kern="100" dirty="0">
                          <a:effectLst/>
                          <a:latin typeface="+mn-ea"/>
                          <a:ea typeface="+mn-ea"/>
                          <a:cs typeface="Times New Roman" panose="02020603050405020304" pitchFamily="18" charset="0"/>
                        </a:rPr>
                        <a:t>(</a:t>
                      </a:r>
                      <a:r>
                        <a:rPr lang="ja-JP" sz="600" kern="100" dirty="0">
                          <a:effectLst/>
                          <a:latin typeface="+mn-ea"/>
                          <a:ea typeface="+mn-ea"/>
                          <a:cs typeface="Times New Roman" panose="02020603050405020304" pitchFamily="18" charset="0"/>
                        </a:rPr>
                        <a:t>内包リスク軽減</a:t>
                      </a:r>
                      <a:r>
                        <a:rPr lang="en-US" altLang="ja-JP"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600" kern="100" dirty="0">
                          <a:effectLst/>
                          <a:latin typeface="+mn-ea"/>
                          <a:ea typeface="+mn-ea"/>
                          <a:cs typeface="Times New Roman" panose="02020603050405020304" pitchFamily="18" charset="0"/>
                        </a:rPr>
                        <a:t>更新に伴う高</a:t>
                      </a:r>
                      <a:r>
                        <a:rPr lang="ja-JP" sz="600" kern="100" dirty="0">
                          <a:effectLst/>
                          <a:latin typeface="+mn-ea"/>
                          <a:ea typeface="+mn-ea"/>
                          <a:cs typeface="Times New Roman" panose="02020603050405020304" pitchFamily="18" charset="0"/>
                        </a:rPr>
                        <a:t>耐久</a:t>
                      </a:r>
                      <a:r>
                        <a:rPr lang="ja-JP" altLang="en-US" sz="600" kern="100" dirty="0">
                          <a:effectLst/>
                          <a:latin typeface="+mn-ea"/>
                          <a:ea typeface="+mn-ea"/>
                          <a:cs typeface="Times New Roman" panose="02020603050405020304" pitchFamily="18" charset="0"/>
                        </a:rPr>
                        <a:t>化橋梁の実現。耐久性の懸念が払拭。</a:t>
                      </a:r>
                      <a:endParaRPr lang="en-US" altLang="ja-JP" sz="600" kern="100" dirty="0">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3263">
                <a:tc vMerge="1">
                  <a:txBody>
                    <a:bodyPr/>
                    <a:lstStyle/>
                    <a:p>
                      <a:endParaRPr kumimoji="1" lang="ja-JP" altLang="en-US"/>
                    </a:p>
                  </a:txBody>
                  <a:tcPr/>
                </a:tc>
                <a:tc>
                  <a:txBody>
                    <a:bodyPr/>
                    <a:lstStyle/>
                    <a:p>
                      <a:pPr algn="just">
                        <a:spcAft>
                          <a:spcPts val="0"/>
                        </a:spcAft>
                      </a:pPr>
                      <a:r>
                        <a:rPr lang="ja-JP" sz="600" kern="100" dirty="0">
                          <a:effectLst/>
                          <a:latin typeface="+mn-ea"/>
                          <a:ea typeface="+mn-ea"/>
                          <a:cs typeface="Times New Roman" panose="02020603050405020304" pitchFamily="18" charset="0"/>
                        </a:rPr>
                        <a:t>連続橋に更新することにより、耐震性の大幅な向上</a:t>
                      </a:r>
                      <a:r>
                        <a:rPr lang="ja-JP" altLang="en-US"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3263">
                <a:tc rowSpan="2">
                  <a:txBody>
                    <a:bodyPr/>
                    <a:lstStyle/>
                    <a:p>
                      <a:pPr algn="l">
                        <a:spcAft>
                          <a:spcPts val="0"/>
                        </a:spcAft>
                      </a:pPr>
                      <a:r>
                        <a:rPr lang="ja-JP" sz="700" kern="100" dirty="0">
                          <a:solidFill>
                            <a:schemeClr val="tx1"/>
                          </a:solidFill>
                          <a:effectLst/>
                          <a:latin typeface="+mn-ea"/>
                          <a:ea typeface="+mn-ea"/>
                          <a:cs typeface="Times New Roman" panose="02020603050405020304" pitchFamily="18" charset="0"/>
                        </a:rPr>
                        <a:t>維持管理性の向上</a:t>
                      </a:r>
                      <a:endParaRPr lang="en-US" altLang="ja-JP" sz="700" kern="100" dirty="0">
                        <a:solidFill>
                          <a:schemeClr val="tx1"/>
                        </a:solidFill>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600" kern="100" dirty="0">
                          <a:effectLst/>
                          <a:latin typeface="+mn-ea"/>
                          <a:ea typeface="+mn-ea"/>
                          <a:cs typeface="Times New Roman" panose="02020603050405020304" pitchFamily="18" charset="0"/>
                        </a:rPr>
                        <a:t>連続橋に更新することにより、掛違い部を大幅に減らし、</a:t>
                      </a:r>
                      <a:r>
                        <a:rPr lang="ja-JP" altLang="en-US" sz="600" kern="100" dirty="0">
                          <a:effectLst/>
                          <a:latin typeface="+mn-ea"/>
                          <a:ea typeface="+mn-ea"/>
                          <a:cs typeface="Times New Roman" panose="02020603050405020304" pitchFamily="18" charset="0"/>
                        </a:rPr>
                        <a:t>点検コスト</a:t>
                      </a:r>
                      <a:r>
                        <a:rPr lang="en-US" altLang="ja-JP" sz="600" kern="100" dirty="0">
                          <a:effectLst/>
                          <a:latin typeface="+mn-ea"/>
                          <a:ea typeface="+mn-ea"/>
                          <a:cs typeface="Times New Roman" panose="02020603050405020304" pitchFamily="18" charset="0"/>
                        </a:rPr>
                        <a:t>+</a:t>
                      </a:r>
                      <a:r>
                        <a:rPr lang="ja-JP" altLang="en-US" sz="600" kern="100" dirty="0">
                          <a:effectLst/>
                          <a:latin typeface="+mn-ea"/>
                          <a:ea typeface="+mn-ea"/>
                          <a:cs typeface="Times New Roman" panose="02020603050405020304" pitchFamily="18" charset="0"/>
                        </a:rPr>
                        <a:t>補修コストを</a:t>
                      </a:r>
                      <a:r>
                        <a:rPr lang="ja-JP" sz="600" kern="100" dirty="0">
                          <a:effectLst/>
                          <a:latin typeface="+mn-ea"/>
                          <a:ea typeface="+mn-ea"/>
                          <a:cs typeface="Times New Roman" panose="02020603050405020304" pitchFamily="18" charset="0"/>
                        </a:rPr>
                        <a:t>縮減</a:t>
                      </a:r>
                      <a:r>
                        <a:rPr lang="ja-JP" altLang="en-US" sz="600" kern="100" dirty="0">
                          <a:effectLst/>
                          <a:latin typeface="+mn-ea"/>
                          <a:ea typeface="+mn-ea"/>
                          <a:cs typeface="Times New Roman" panose="02020603050405020304" pitchFamily="18" charset="0"/>
                        </a:rPr>
                        <a:t>。</a:t>
                      </a:r>
                      <a:endParaRPr lang="ja-JP" sz="600" kern="100" dirty="0">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3552">
                <a:tc vMerge="1">
                  <a:txBody>
                    <a:bodyPr/>
                    <a:lstStyle/>
                    <a:p>
                      <a:endParaRPr kumimoji="1" lang="ja-JP" altLang="en-US"/>
                    </a:p>
                  </a:txBody>
                  <a:tcPr/>
                </a:tc>
                <a:tc>
                  <a:txBody>
                    <a:bodyPr/>
                    <a:lstStyle/>
                    <a:p>
                      <a:pPr algn="just">
                        <a:spcAft>
                          <a:spcPts val="0"/>
                        </a:spcAft>
                      </a:pPr>
                      <a:r>
                        <a:rPr lang="ja-JP" sz="600" kern="100" dirty="0">
                          <a:solidFill>
                            <a:schemeClr val="tx1"/>
                          </a:solidFill>
                          <a:effectLst/>
                          <a:latin typeface="+mn-ea"/>
                          <a:ea typeface="+mn-ea"/>
                          <a:cs typeface="Times New Roman" panose="02020603050405020304" pitchFamily="18" charset="0"/>
                        </a:rPr>
                        <a:t>連続橋に更新することにより、伸縮装置数減</a:t>
                      </a:r>
                      <a:r>
                        <a:rPr lang="ja-JP" altLang="en-US" sz="600" kern="100" dirty="0">
                          <a:solidFill>
                            <a:schemeClr val="tx1"/>
                          </a:solidFill>
                          <a:effectLst/>
                          <a:latin typeface="+mn-ea"/>
                          <a:ea typeface="+mn-ea"/>
                          <a:cs typeface="Times New Roman" panose="02020603050405020304" pitchFamily="18" charset="0"/>
                        </a:rPr>
                        <a:t>。</a:t>
                      </a:r>
                      <a:endParaRPr lang="en-US" altLang="ja-JP" sz="600" kern="100" dirty="0">
                        <a:solidFill>
                          <a:schemeClr val="tx1"/>
                        </a:solidFill>
                        <a:effectLst/>
                        <a:latin typeface="+mn-ea"/>
                        <a:ea typeface="+mn-ea"/>
                        <a:cs typeface="Times New Roman" panose="02020603050405020304" pitchFamily="18" charset="0"/>
                      </a:endParaRPr>
                    </a:p>
                    <a:p>
                      <a:pPr algn="just">
                        <a:spcAft>
                          <a:spcPts val="0"/>
                        </a:spcAft>
                      </a:pPr>
                      <a:r>
                        <a:rPr lang="ja-JP" sz="600" b="0" kern="100" dirty="0">
                          <a:solidFill>
                            <a:schemeClr val="tx1"/>
                          </a:solidFill>
                          <a:effectLst/>
                          <a:latin typeface="+mn-ea"/>
                          <a:ea typeface="+mn-ea"/>
                          <a:cs typeface="Times New Roman" panose="02020603050405020304" pitchFamily="18" charset="0"/>
                        </a:rPr>
                        <a:t>新工法採用</a:t>
                      </a:r>
                      <a:r>
                        <a:rPr lang="en-US" altLang="ja-JP" sz="600" b="0" kern="100" dirty="0">
                          <a:solidFill>
                            <a:schemeClr val="tx1"/>
                          </a:solidFill>
                          <a:effectLst/>
                          <a:latin typeface="+mn-ea"/>
                          <a:ea typeface="+mn-ea"/>
                          <a:cs typeface="Times New Roman" panose="02020603050405020304" pitchFamily="18" charset="0"/>
                        </a:rPr>
                        <a:t>(SCBR</a:t>
                      </a:r>
                      <a:r>
                        <a:rPr lang="ja-JP" altLang="en-US" sz="600" b="0" kern="100" dirty="0">
                          <a:solidFill>
                            <a:schemeClr val="tx1"/>
                          </a:solidFill>
                          <a:effectLst/>
                          <a:latin typeface="+mn-ea"/>
                          <a:ea typeface="+mn-ea"/>
                          <a:cs typeface="Times New Roman" panose="02020603050405020304" pitchFamily="18" charset="0"/>
                        </a:rPr>
                        <a:t>工法</a:t>
                      </a:r>
                      <a:r>
                        <a:rPr lang="en-US" altLang="ja-JP" sz="600" b="0" kern="100" dirty="0">
                          <a:solidFill>
                            <a:schemeClr val="tx1"/>
                          </a:solidFill>
                          <a:effectLst/>
                          <a:latin typeface="+mn-ea"/>
                          <a:ea typeface="+mn-ea"/>
                          <a:cs typeface="Times New Roman" panose="02020603050405020304" pitchFamily="18" charset="0"/>
                        </a:rPr>
                        <a:t>)</a:t>
                      </a:r>
                      <a:r>
                        <a:rPr lang="ja-JP" altLang="en-US" sz="600" kern="100" dirty="0">
                          <a:solidFill>
                            <a:schemeClr val="tx1"/>
                          </a:solidFill>
                          <a:effectLst/>
                          <a:latin typeface="+mn-ea"/>
                          <a:ea typeface="+mn-ea"/>
                          <a:cs typeface="Times New Roman" panose="02020603050405020304" pitchFamily="18" charset="0"/>
                        </a:rPr>
                        <a:t>により、</a:t>
                      </a:r>
                      <a:r>
                        <a:rPr lang="ja-JP" sz="600" kern="100" dirty="0">
                          <a:solidFill>
                            <a:schemeClr val="tx1"/>
                          </a:solidFill>
                          <a:effectLst/>
                          <a:latin typeface="+mn-ea"/>
                          <a:ea typeface="+mn-ea"/>
                          <a:cs typeface="Times New Roman" panose="02020603050405020304" pitchFamily="18" charset="0"/>
                        </a:rPr>
                        <a:t>支承数減</a:t>
                      </a:r>
                      <a:r>
                        <a:rPr lang="ja-JP" altLang="en-US" sz="600" kern="100" dirty="0">
                          <a:solidFill>
                            <a:schemeClr val="tx1"/>
                          </a:solidFill>
                          <a:effectLst/>
                          <a:latin typeface="+mn-ea"/>
                          <a:ea typeface="+mn-ea"/>
                          <a:cs typeface="Times New Roman" panose="02020603050405020304" pitchFamily="18" charset="0"/>
                        </a:rPr>
                        <a:t>。</a:t>
                      </a:r>
                      <a:endParaRPr kumimoji="1" lang="ja-JP" altLang="en-US" sz="600" b="0" dirty="0">
                        <a:solidFill>
                          <a:schemeClr val="tx1"/>
                        </a:solidFill>
                        <a:latin typeface="+mn-ea"/>
                        <a:ea typeface="+mn-ea"/>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3552">
                <a:tc>
                  <a:txBody>
                    <a:bodyPr/>
                    <a:lstStyle/>
                    <a:p>
                      <a:pPr algn="l">
                        <a:spcAft>
                          <a:spcPts val="0"/>
                        </a:spcAft>
                      </a:pPr>
                      <a:r>
                        <a:rPr lang="ja-JP" altLang="en-US" sz="700" kern="100" dirty="0">
                          <a:effectLst/>
                          <a:latin typeface="+mn-ea"/>
                          <a:ea typeface="+mn-ea"/>
                          <a:cs typeface="Times New Roman" panose="02020603050405020304" pitchFamily="18" charset="0"/>
                        </a:rPr>
                        <a:t>第三者被害の減少</a:t>
                      </a:r>
                      <a:endParaRPr lang="en-US" altLang="ja-JP" sz="700" kern="100" dirty="0">
                        <a:effectLst/>
                        <a:latin typeface="+mn-ea"/>
                        <a:ea typeface="+mn-ea"/>
                        <a:cs typeface="Times New Roman" panose="02020603050405020304" pitchFamily="18" charset="0"/>
                      </a:endParaRPr>
                    </a:p>
                    <a:p>
                      <a:pPr algn="l">
                        <a:spcAft>
                          <a:spcPts val="0"/>
                        </a:spcAft>
                      </a:pPr>
                      <a:r>
                        <a:rPr lang="ja-JP" altLang="en-US" sz="500" kern="100" dirty="0">
                          <a:effectLst/>
                          <a:latin typeface="+mn-ea"/>
                          <a:ea typeface="+mn-ea"/>
                          <a:cs typeface="Times New Roman" panose="02020603050405020304" pitchFamily="18" charset="0"/>
                        </a:rPr>
                        <a:t>（安全性及び維持管理性の向上）</a:t>
                      </a:r>
                      <a:endParaRPr lang="ja-JP" sz="600" kern="100" dirty="0">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00" b="0" dirty="0">
                          <a:solidFill>
                            <a:schemeClr val="tx1"/>
                          </a:solidFill>
                          <a:latin typeface="+mn-ea"/>
                          <a:ea typeface="+mn-ea"/>
                        </a:rPr>
                        <a:t>更新に伴う高品質な橋梁の完成。</a:t>
                      </a:r>
                      <a:endParaRPr kumimoji="1" lang="en-US" altLang="ja-JP" sz="600" b="0" dirty="0">
                        <a:solidFill>
                          <a:schemeClr val="tx1"/>
                        </a:solidFill>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00" b="0" dirty="0">
                          <a:solidFill>
                            <a:schemeClr val="tx1"/>
                          </a:solidFill>
                          <a:latin typeface="+mn-ea"/>
                          <a:ea typeface="+mn-ea"/>
                        </a:rPr>
                        <a:t>道路利用者、第三者への安全性が向上、かつ点検コスト</a:t>
                      </a:r>
                      <a:r>
                        <a:rPr kumimoji="1" lang="en-US" altLang="ja-JP" sz="600" b="0" dirty="0">
                          <a:solidFill>
                            <a:schemeClr val="tx1"/>
                          </a:solidFill>
                          <a:latin typeface="+mn-ea"/>
                          <a:ea typeface="+mn-ea"/>
                        </a:rPr>
                        <a:t>+</a:t>
                      </a:r>
                      <a:r>
                        <a:rPr kumimoji="1" lang="ja-JP" altLang="en-US" sz="600" b="0" dirty="0">
                          <a:solidFill>
                            <a:schemeClr val="tx1"/>
                          </a:solidFill>
                          <a:latin typeface="+mn-ea"/>
                          <a:ea typeface="+mn-ea"/>
                        </a:rPr>
                        <a:t>補修コストを縮減。</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0668">
                <a:tc rowSpan="2">
                  <a:txBody>
                    <a:bodyPr/>
                    <a:lstStyle/>
                    <a:p>
                      <a:pPr algn="l">
                        <a:spcAft>
                          <a:spcPts val="0"/>
                        </a:spcAft>
                      </a:pPr>
                      <a:r>
                        <a:rPr kumimoji="1" lang="ja-JP" sz="700" kern="100" dirty="0">
                          <a:solidFill>
                            <a:schemeClr val="tx1"/>
                          </a:solidFill>
                          <a:effectLst/>
                          <a:latin typeface="+mn-ea"/>
                          <a:ea typeface="+mn-ea"/>
                          <a:cs typeface="Times New Roman" panose="02020603050405020304" pitchFamily="18" charset="0"/>
                        </a:rPr>
                        <a:t>ユーザーの走行性向上</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ja-JP" sz="600" kern="100" dirty="0">
                          <a:solidFill>
                            <a:schemeClr val="tx1"/>
                          </a:solidFill>
                          <a:effectLst/>
                          <a:latin typeface="+mn-ea"/>
                          <a:ea typeface="+mn-ea"/>
                          <a:cs typeface="Times New Roman" panose="02020603050405020304" pitchFamily="18" charset="0"/>
                        </a:rPr>
                        <a:t>連続橋に更新することにより、伸縮装置数の大幅な減</a:t>
                      </a:r>
                      <a:r>
                        <a:rPr kumimoji="1" lang="ja-JP" altLang="en-US" sz="600" kern="100" dirty="0">
                          <a:solidFill>
                            <a:schemeClr val="tx1"/>
                          </a:solidFill>
                          <a:effectLst/>
                          <a:latin typeface="+mn-ea"/>
                          <a:ea typeface="+mn-ea"/>
                          <a:cs typeface="Times New Roman" panose="02020603050405020304" pitchFamily="18" charset="0"/>
                        </a:rPr>
                        <a:t>。</a:t>
                      </a:r>
                      <a:endParaRPr kumimoji="1" lang="ja-JP" sz="600" kern="100" dirty="0">
                        <a:solidFill>
                          <a:schemeClr val="tx1"/>
                        </a:solidFill>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0668">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600" kern="100" dirty="0">
                          <a:solidFill>
                            <a:schemeClr val="tx1"/>
                          </a:solidFill>
                          <a:effectLst/>
                          <a:latin typeface="+mn-ea"/>
                          <a:ea typeface="+mn-ea"/>
                          <a:cs typeface="Times New Roman" panose="02020603050405020304" pitchFamily="18" charset="0"/>
                        </a:rPr>
                        <a:t>更新とともに、ランプ橋の</a:t>
                      </a:r>
                      <a:r>
                        <a:rPr kumimoji="1" lang="ja-JP" altLang="en-US" sz="600" kern="100" dirty="0">
                          <a:solidFill>
                            <a:schemeClr val="tx1"/>
                          </a:solidFill>
                          <a:effectLst/>
                          <a:latin typeface="+mn-ea"/>
                          <a:ea typeface="+mn-ea"/>
                          <a:cs typeface="Times New Roman" panose="02020603050405020304" pitchFamily="18" charset="0"/>
                        </a:rPr>
                        <a:t>改良により、</a:t>
                      </a:r>
                      <a:r>
                        <a:rPr kumimoji="1" lang="ja-JP" altLang="ja-JP" sz="600" kern="100" dirty="0">
                          <a:solidFill>
                            <a:schemeClr val="tx1"/>
                          </a:solidFill>
                          <a:effectLst/>
                          <a:latin typeface="+mn-ea"/>
                          <a:ea typeface="+mn-ea"/>
                          <a:cs typeface="Times New Roman" panose="02020603050405020304" pitchFamily="18" charset="0"/>
                        </a:rPr>
                        <a:t>縦断勾配</a:t>
                      </a:r>
                      <a:r>
                        <a:rPr kumimoji="1" lang="ja-JP" altLang="en-US" sz="600" kern="100" dirty="0">
                          <a:solidFill>
                            <a:schemeClr val="tx1"/>
                          </a:solidFill>
                          <a:effectLst/>
                          <a:latin typeface="+mn-ea"/>
                          <a:ea typeface="+mn-ea"/>
                          <a:cs typeface="Times New Roman" panose="02020603050405020304" pitchFamily="18" charset="0"/>
                        </a:rPr>
                        <a:t>の緩和、必要延長</a:t>
                      </a:r>
                      <a:r>
                        <a:rPr kumimoji="1" lang="ja-JP" altLang="ja-JP" sz="600" kern="100" dirty="0">
                          <a:solidFill>
                            <a:schemeClr val="tx1"/>
                          </a:solidFill>
                          <a:effectLst/>
                          <a:latin typeface="+mn-ea"/>
                          <a:ea typeface="+mn-ea"/>
                          <a:cs typeface="Times New Roman" panose="02020603050405020304" pitchFamily="18" charset="0"/>
                        </a:rPr>
                        <a:t>を</a:t>
                      </a:r>
                      <a:r>
                        <a:rPr kumimoji="1" lang="ja-JP" altLang="en-US" sz="600" kern="100" dirty="0">
                          <a:solidFill>
                            <a:schemeClr val="tx1"/>
                          </a:solidFill>
                          <a:effectLst/>
                          <a:latin typeface="+mn-ea"/>
                          <a:ea typeface="+mn-ea"/>
                          <a:cs typeface="Times New Roman" panose="02020603050405020304" pitchFamily="18" charset="0"/>
                        </a:rPr>
                        <a:t>確保し</a:t>
                      </a:r>
                      <a:r>
                        <a:rPr kumimoji="1" lang="ja-JP" altLang="ja-JP" sz="600" kern="100" dirty="0">
                          <a:solidFill>
                            <a:schemeClr val="tx1"/>
                          </a:solidFill>
                          <a:effectLst/>
                          <a:latin typeface="+mn-ea"/>
                          <a:ea typeface="+mn-ea"/>
                          <a:cs typeface="Times New Roman" panose="02020603050405020304" pitchFamily="18" charset="0"/>
                        </a:rPr>
                        <a:t>渋滞を</a:t>
                      </a:r>
                      <a:r>
                        <a:rPr kumimoji="1" lang="ja-JP" altLang="en-US" sz="600" kern="100" dirty="0">
                          <a:solidFill>
                            <a:schemeClr val="tx1"/>
                          </a:solidFill>
                          <a:effectLst/>
                          <a:latin typeface="+mn-ea"/>
                          <a:ea typeface="+mn-ea"/>
                          <a:cs typeface="Times New Roman" panose="02020603050405020304" pitchFamily="18" charset="0"/>
                        </a:rPr>
                        <a:t>緩和。</a:t>
                      </a:r>
                      <a:endParaRPr kumimoji="1" lang="ja-JP" altLang="ja-JP" sz="600" kern="100" dirty="0">
                        <a:solidFill>
                          <a:schemeClr val="tx1"/>
                        </a:solidFill>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20668">
                <a:tc rowSpan="2">
                  <a:txBody>
                    <a:bodyPr/>
                    <a:lstStyle/>
                    <a:p>
                      <a:pPr algn="l">
                        <a:spcAft>
                          <a:spcPts val="0"/>
                        </a:spcAft>
                      </a:pPr>
                      <a:r>
                        <a:rPr kumimoji="1" lang="ja-JP" sz="700" kern="100" dirty="0">
                          <a:solidFill>
                            <a:schemeClr val="tx1"/>
                          </a:solidFill>
                          <a:effectLst/>
                          <a:latin typeface="+mn-ea"/>
                          <a:ea typeface="+mn-ea"/>
                          <a:cs typeface="Times New Roman" panose="02020603050405020304" pitchFamily="18" charset="0"/>
                        </a:rPr>
                        <a:t>環境との調和</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00" kern="100" dirty="0">
                          <a:solidFill>
                            <a:schemeClr val="tx1"/>
                          </a:solidFill>
                          <a:effectLst/>
                          <a:latin typeface="+mn-ea"/>
                          <a:ea typeface="+mn-ea"/>
                          <a:cs typeface="Times New Roman" panose="02020603050405020304" pitchFamily="18" charset="0"/>
                        </a:rPr>
                        <a:t>新基準で更新することで、遮音壁を設置することが可能。</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20668">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00" kern="100" dirty="0">
                          <a:solidFill>
                            <a:schemeClr val="tx1"/>
                          </a:solidFill>
                          <a:effectLst/>
                          <a:latin typeface="+mn-ea"/>
                          <a:ea typeface="+mn-ea"/>
                          <a:cs typeface="Times New Roman" panose="02020603050405020304" pitchFamily="18" charset="0"/>
                        </a:rPr>
                        <a:t>更新することで景観性と安心感ＵＰ</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20668">
                <a:tc>
                  <a:txBody>
                    <a:bodyPr/>
                    <a:lstStyle/>
                    <a:p>
                      <a:pPr algn="l">
                        <a:spcAft>
                          <a:spcPts val="0"/>
                        </a:spcAft>
                      </a:pPr>
                      <a:r>
                        <a:rPr kumimoji="1" lang="ja-JP" sz="700" kern="100" dirty="0">
                          <a:solidFill>
                            <a:schemeClr val="tx1"/>
                          </a:solidFill>
                          <a:effectLst/>
                          <a:latin typeface="+mn-ea"/>
                          <a:ea typeface="+mn-ea"/>
                          <a:cs typeface="Times New Roman" panose="02020603050405020304" pitchFamily="18" charset="0"/>
                        </a:rPr>
                        <a:t>予算計画</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00" kern="100" dirty="0">
                          <a:solidFill>
                            <a:schemeClr val="tx1"/>
                          </a:solidFill>
                          <a:effectLst/>
                          <a:latin typeface="+mn-ea"/>
                          <a:ea typeface="+mn-ea"/>
                          <a:cs typeface="Times New Roman" panose="02020603050405020304" pitchFamily="18" charset="0"/>
                        </a:rPr>
                        <a:t>更新を</a:t>
                      </a:r>
                      <a:r>
                        <a:rPr kumimoji="1" lang="ja-JP" altLang="ja-JP" sz="600" kern="100" dirty="0">
                          <a:solidFill>
                            <a:schemeClr val="tx1"/>
                          </a:solidFill>
                          <a:effectLst/>
                          <a:latin typeface="+mn-ea"/>
                          <a:ea typeface="+mn-ea"/>
                          <a:cs typeface="Times New Roman" panose="02020603050405020304" pitchFamily="18" charset="0"/>
                        </a:rPr>
                        <a:t>計画的</a:t>
                      </a:r>
                      <a:r>
                        <a:rPr kumimoji="1" lang="ja-JP" altLang="en-US" sz="600" kern="100" dirty="0">
                          <a:solidFill>
                            <a:schemeClr val="tx1"/>
                          </a:solidFill>
                          <a:effectLst/>
                          <a:latin typeface="+mn-ea"/>
                          <a:ea typeface="+mn-ea"/>
                          <a:cs typeface="Times New Roman" panose="02020603050405020304" pitchFamily="18" charset="0"/>
                        </a:rPr>
                        <a:t>スタートさせる</a:t>
                      </a:r>
                      <a:r>
                        <a:rPr kumimoji="1" lang="ja-JP" altLang="ja-JP" sz="600" kern="100" dirty="0">
                          <a:solidFill>
                            <a:schemeClr val="tx1"/>
                          </a:solidFill>
                          <a:effectLst/>
                          <a:latin typeface="+mn-ea"/>
                          <a:ea typeface="+mn-ea"/>
                          <a:cs typeface="Times New Roman" panose="02020603050405020304" pitchFamily="18" charset="0"/>
                        </a:rPr>
                        <a:t>ことで、予算の平準化を図る</a:t>
                      </a:r>
                      <a:r>
                        <a:rPr kumimoji="1" lang="ja-JP" altLang="en-US" sz="600" kern="100" dirty="0">
                          <a:solidFill>
                            <a:schemeClr val="tx1"/>
                          </a:solidFill>
                          <a:effectLst/>
                          <a:latin typeface="+mn-ea"/>
                          <a:ea typeface="+mn-ea"/>
                          <a:cs typeface="Times New Roman" panose="02020603050405020304" pitchFamily="18" charset="0"/>
                        </a:rPr>
                        <a:t>。</a:t>
                      </a:r>
                      <a:endParaRPr kumimoji="1" lang="ja-JP" altLang="ja-JP" sz="600" kern="100" dirty="0">
                        <a:solidFill>
                          <a:schemeClr val="tx1"/>
                        </a:solidFill>
                        <a:effectLst/>
                        <a:latin typeface="+mn-ea"/>
                        <a:ea typeface="+mn-ea"/>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2" name="正方形/長方形 1"/>
          <p:cNvSpPr/>
          <p:nvPr/>
        </p:nvSpPr>
        <p:spPr>
          <a:xfrm>
            <a:off x="9028676" y="7526846"/>
            <a:ext cx="3550972" cy="253916"/>
          </a:xfrm>
          <a:prstGeom prst="rect">
            <a:avLst/>
          </a:prstGeom>
        </p:spPr>
        <p:txBody>
          <a:bodyPr wrap="none">
            <a:spAutoFit/>
          </a:bodyPr>
          <a:lstStyle/>
          <a:p>
            <a:r>
              <a:rPr lang="ja-JP" altLang="en-US" sz="1050" b="1" dirty="0">
                <a:latin typeface="HGSｺﾞｼｯｸM" panose="020B0600000000000000" pitchFamily="50" charset="-128"/>
                <a:ea typeface="HGSｺﾞｼｯｸM" panose="020B0600000000000000" pitchFamily="50" charset="-128"/>
              </a:rPr>
              <a:t>３．跨線橋の更新工事に相当する補修・補強方法の検討</a:t>
            </a:r>
            <a:endParaRPr lang="en-US" altLang="ja-JP" sz="1050" b="1" dirty="0">
              <a:latin typeface="HGSｺﾞｼｯｸM" panose="020B0600000000000000" pitchFamily="50" charset="-128"/>
              <a:ea typeface="HGSｺﾞｼｯｸM" panose="020B0600000000000000" pitchFamily="50" charset="-128"/>
            </a:endParaRPr>
          </a:p>
        </p:txBody>
      </p:sp>
      <p:sp>
        <p:nvSpPr>
          <p:cNvPr id="48" name="正方形/長方形 47"/>
          <p:cNvSpPr/>
          <p:nvPr/>
        </p:nvSpPr>
        <p:spPr>
          <a:xfrm>
            <a:off x="5108548" y="3195913"/>
            <a:ext cx="3624371" cy="261610"/>
          </a:xfrm>
          <a:prstGeom prst="rect">
            <a:avLst/>
          </a:prstGeom>
        </p:spPr>
        <p:txBody>
          <a:bodyPr wrap="square">
            <a:spAutoFit/>
          </a:bodyPr>
          <a:lstStyle/>
          <a:p>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１．検討概要 </a:t>
            </a:r>
            <a:r>
              <a:rPr lang="en-US" altLang="ja-JP" sz="11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大日跨道橋・榎坂高架橋</a:t>
            </a:r>
            <a:r>
              <a:rPr lang="en-US" altLang="ja-JP" sz="11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9" name="正方形/長方形 48"/>
          <p:cNvSpPr/>
          <p:nvPr/>
        </p:nvSpPr>
        <p:spPr>
          <a:xfrm>
            <a:off x="5108549" y="3868164"/>
            <a:ext cx="1807438" cy="261610"/>
          </a:xfrm>
          <a:prstGeom prst="rect">
            <a:avLst/>
          </a:prstGeom>
        </p:spPr>
        <p:txBody>
          <a:bodyPr wrap="square">
            <a:spAutoFit/>
          </a:bodyPr>
          <a:lstStyle/>
          <a:p>
            <a:r>
              <a:rPr lang="ja-JP" altLang="en-US" sz="1100" b="1" dirty="0">
                <a:latin typeface="HGSｺﾞｼｯｸM" panose="020B0600000000000000" pitchFamily="50" charset="-128"/>
                <a:ea typeface="HGSｺﾞｼｯｸM" panose="020B0600000000000000" pitchFamily="50" charset="-128"/>
                <a:cs typeface="Meiryo UI" panose="020B0604030504040204" pitchFamily="50" charset="-128"/>
              </a:rPr>
              <a:t>２．検討結果</a:t>
            </a:r>
          </a:p>
        </p:txBody>
      </p:sp>
      <p:sp>
        <p:nvSpPr>
          <p:cNvPr id="65" name="正方形/長方形 64"/>
          <p:cNvSpPr/>
          <p:nvPr/>
        </p:nvSpPr>
        <p:spPr>
          <a:xfrm>
            <a:off x="11250797" y="8159546"/>
            <a:ext cx="1160465" cy="533835"/>
          </a:xfrm>
          <a:prstGeom prst="rect">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mn-ea"/>
            </a:endParaRPr>
          </a:p>
        </p:txBody>
      </p:sp>
      <p:sp>
        <p:nvSpPr>
          <p:cNvPr id="66" name="正方形/長方形 65"/>
          <p:cNvSpPr/>
          <p:nvPr/>
        </p:nvSpPr>
        <p:spPr>
          <a:xfrm>
            <a:off x="9103982" y="8693382"/>
            <a:ext cx="2019967" cy="641113"/>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mn-ea"/>
            </a:endParaRPr>
          </a:p>
        </p:txBody>
      </p:sp>
      <p:sp>
        <p:nvSpPr>
          <p:cNvPr id="67" name="正方形/長方形 66"/>
          <p:cNvSpPr/>
          <p:nvPr/>
        </p:nvSpPr>
        <p:spPr>
          <a:xfrm>
            <a:off x="9069130" y="8647132"/>
            <a:ext cx="1825965" cy="215444"/>
          </a:xfrm>
          <a:prstGeom prst="rect">
            <a:avLst/>
          </a:prstGeom>
        </p:spPr>
        <p:txBody>
          <a:bodyPr wrap="square">
            <a:spAutoFit/>
          </a:bodyPr>
          <a:lstStyle/>
          <a:p>
            <a:r>
              <a:rPr lang="ja-JP" altLang="en-US" sz="800" dirty="0">
                <a:latin typeface="+mn-ea"/>
              </a:rPr>
              <a:t>耐荷性・耐震性を向上させる補強工法</a:t>
            </a:r>
          </a:p>
        </p:txBody>
      </p:sp>
      <p:sp>
        <p:nvSpPr>
          <p:cNvPr id="68" name="正方形/長方形 67"/>
          <p:cNvSpPr/>
          <p:nvPr/>
        </p:nvSpPr>
        <p:spPr>
          <a:xfrm>
            <a:off x="9103982" y="7948357"/>
            <a:ext cx="2019967" cy="745025"/>
          </a:xfrm>
          <a:prstGeom prst="rect">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69" name="正方形/長方形 68"/>
          <p:cNvSpPr/>
          <p:nvPr/>
        </p:nvSpPr>
        <p:spPr>
          <a:xfrm>
            <a:off x="9069130" y="7915016"/>
            <a:ext cx="1735969" cy="215444"/>
          </a:xfrm>
          <a:prstGeom prst="rect">
            <a:avLst/>
          </a:prstGeom>
        </p:spPr>
        <p:txBody>
          <a:bodyPr wrap="square">
            <a:spAutoFit/>
          </a:bodyPr>
          <a:lstStyle/>
          <a:p>
            <a:r>
              <a:rPr lang="ja-JP" altLang="en-US" sz="800" dirty="0">
                <a:latin typeface="+mn-ea"/>
              </a:rPr>
              <a:t>維持管理費が最小となる補修工法</a:t>
            </a:r>
            <a:endParaRPr lang="en-US" altLang="ja-JP" sz="800" dirty="0">
              <a:latin typeface="+mn-ea"/>
            </a:endParaRPr>
          </a:p>
        </p:txBody>
      </p:sp>
      <p:graphicFrame>
        <p:nvGraphicFramePr>
          <p:cNvPr id="70" name="表 69"/>
          <p:cNvGraphicFramePr>
            <a:graphicFrameLocks noGrp="1"/>
          </p:cNvGraphicFramePr>
          <p:nvPr>
            <p:extLst/>
          </p:nvPr>
        </p:nvGraphicFramePr>
        <p:xfrm>
          <a:off x="9159500" y="8099709"/>
          <a:ext cx="1922534" cy="563880"/>
        </p:xfrm>
        <a:graphic>
          <a:graphicData uri="http://schemas.openxmlformats.org/drawingml/2006/table">
            <a:tbl>
              <a:tblPr firstRow="1" bandRow="1">
                <a:tableStyleId>{5C22544A-7EE6-4342-B048-85BDC9FD1C3A}</a:tableStyleId>
              </a:tblPr>
              <a:tblGrid>
                <a:gridCol w="299766">
                  <a:extLst>
                    <a:ext uri="{9D8B030D-6E8A-4147-A177-3AD203B41FA5}">
                      <a16:colId xmlns:a16="http://schemas.microsoft.com/office/drawing/2014/main" xmlns="" val="20000"/>
                    </a:ext>
                  </a:extLst>
                </a:gridCol>
                <a:gridCol w="811384">
                  <a:extLst>
                    <a:ext uri="{9D8B030D-6E8A-4147-A177-3AD203B41FA5}">
                      <a16:colId xmlns:a16="http://schemas.microsoft.com/office/drawing/2014/main" xmlns="" val="20001"/>
                    </a:ext>
                  </a:extLst>
                </a:gridCol>
                <a:gridCol w="811384">
                  <a:extLst>
                    <a:ext uri="{9D8B030D-6E8A-4147-A177-3AD203B41FA5}">
                      <a16:colId xmlns:a16="http://schemas.microsoft.com/office/drawing/2014/main" xmlns="" val="20002"/>
                    </a:ext>
                  </a:extLst>
                </a:gridCol>
              </a:tblGrid>
              <a:tr h="78459">
                <a:tc>
                  <a:txBody>
                    <a:bodyPr/>
                    <a:lstStyle/>
                    <a:p>
                      <a:endParaRPr kumimoji="1" lang="ja-JP" altLang="en-US" sz="700" b="0" dirty="0">
                        <a:solidFill>
                          <a:sysClr val="windowText" lastClr="000000"/>
                        </a:solidFill>
                      </a:endParaRP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600" b="0" dirty="0">
                          <a:solidFill>
                            <a:sysClr val="windowText" lastClr="000000"/>
                          </a:solidFill>
                        </a:rPr>
                        <a:t>鋼橋</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600" b="0" dirty="0">
                          <a:solidFill>
                            <a:sysClr val="windowText" lastClr="000000"/>
                          </a:solidFill>
                        </a:rPr>
                        <a:t>PC</a:t>
                      </a:r>
                      <a:r>
                        <a:rPr kumimoji="1" lang="ja-JP" altLang="en-US" sz="600" b="0" dirty="0">
                          <a:solidFill>
                            <a:sysClr val="windowText" lastClr="000000"/>
                          </a:solidFill>
                        </a:rPr>
                        <a:t>橋</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78459">
                <a:tc>
                  <a:txBody>
                    <a:bodyPr/>
                    <a:lstStyle/>
                    <a:p>
                      <a:r>
                        <a:rPr kumimoji="1" lang="ja-JP" altLang="en-US" sz="600" b="0" dirty="0">
                          <a:solidFill>
                            <a:sysClr val="windowText" lastClr="000000"/>
                          </a:solidFill>
                        </a:rPr>
                        <a:t>主桁</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ysClr val="windowText" lastClr="000000"/>
                          </a:solidFill>
                        </a:rPr>
                        <a:t>金属溶射</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ysClr val="windowText" lastClr="000000"/>
                          </a:solidFill>
                        </a:rPr>
                        <a:t>表面含浸材塗布</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8459">
                <a:tc>
                  <a:txBody>
                    <a:bodyPr/>
                    <a:lstStyle/>
                    <a:p>
                      <a:r>
                        <a:rPr kumimoji="1" lang="ja-JP" altLang="en-US" sz="600" b="0" dirty="0">
                          <a:solidFill>
                            <a:sysClr val="windowText" lastClr="000000"/>
                          </a:solidFill>
                        </a:rPr>
                        <a:t>床版</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ja-JP" altLang="en-US" sz="600" b="0" dirty="0">
                          <a:solidFill>
                            <a:sysClr val="windowText" lastClr="000000"/>
                          </a:solidFill>
                          <a:latin typeface="+mn-ea"/>
                        </a:rPr>
                        <a:t>表面含浸材塗布、床版防水</a:t>
                      </a:r>
                      <a:endParaRPr lang="en-US" altLang="ja-JP" sz="600" b="0" dirty="0">
                        <a:solidFill>
                          <a:sysClr val="windowText" lastClr="000000"/>
                        </a:solidFill>
                        <a:latin typeface="+mn-ea"/>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700" dirty="0"/>
                    </a:p>
                  </a:txBody>
                  <a:tcPr/>
                </a:tc>
                <a:extLst>
                  <a:ext uri="{0D108BD9-81ED-4DB2-BD59-A6C34878D82A}">
                    <a16:rowId xmlns:a16="http://schemas.microsoft.com/office/drawing/2014/main" xmlns="" val="10002"/>
                  </a:ext>
                </a:extLst>
              </a:tr>
              <a:tr h="78459">
                <a:tc>
                  <a:txBody>
                    <a:bodyPr/>
                    <a:lstStyle/>
                    <a:p>
                      <a:r>
                        <a:rPr kumimoji="1" lang="ja-JP" altLang="en-US" sz="600" b="0" dirty="0">
                          <a:solidFill>
                            <a:sysClr val="windowText" lastClr="000000"/>
                          </a:solidFill>
                        </a:rPr>
                        <a:t>下部工</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b="0" dirty="0">
                          <a:solidFill>
                            <a:sysClr val="windowText" lastClr="000000"/>
                          </a:solidFill>
                        </a:rPr>
                        <a:t>表面含浸材塗布</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700" dirty="0"/>
                    </a:p>
                  </a:txBody>
                  <a:tcPr/>
                </a:tc>
                <a:extLst>
                  <a:ext uri="{0D108BD9-81ED-4DB2-BD59-A6C34878D82A}">
                    <a16:rowId xmlns:a16="http://schemas.microsoft.com/office/drawing/2014/main" xmlns="" val="10003"/>
                  </a:ext>
                </a:extLst>
              </a:tr>
              <a:tr h="78459">
                <a:tc>
                  <a:txBody>
                    <a:bodyPr/>
                    <a:lstStyle/>
                    <a:p>
                      <a:r>
                        <a:rPr kumimoji="1" lang="ja-JP" altLang="en-US" sz="600" b="0" dirty="0">
                          <a:solidFill>
                            <a:sysClr val="windowText" lastClr="000000"/>
                          </a:solidFill>
                        </a:rPr>
                        <a:t>支承</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b="0" dirty="0">
                          <a:solidFill>
                            <a:sysClr val="windowText" lastClr="000000"/>
                          </a:solidFill>
                        </a:rPr>
                        <a:t>金属溶射</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700" dirty="0"/>
                    </a:p>
                  </a:txBody>
                  <a:tcPr/>
                </a:tc>
                <a:extLst>
                  <a:ext uri="{0D108BD9-81ED-4DB2-BD59-A6C34878D82A}">
                    <a16:rowId xmlns:a16="http://schemas.microsoft.com/office/drawing/2014/main" xmlns="" val="10004"/>
                  </a:ext>
                </a:extLst>
              </a:tr>
              <a:tr h="78459">
                <a:tc>
                  <a:txBody>
                    <a:bodyPr/>
                    <a:lstStyle/>
                    <a:p>
                      <a:r>
                        <a:rPr kumimoji="1" lang="ja-JP" altLang="en-US" sz="500" b="0" dirty="0">
                          <a:solidFill>
                            <a:sysClr val="windowText" lastClr="000000"/>
                          </a:solidFill>
                        </a:rPr>
                        <a:t>伸縮装置</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b="0" dirty="0">
                          <a:solidFill>
                            <a:sysClr val="windowText" lastClr="000000"/>
                          </a:solidFill>
                        </a:rPr>
                        <a:t>取替え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700" dirty="0"/>
                    </a:p>
                  </a:txBody>
                  <a:tcPr/>
                </a:tc>
                <a:extLst>
                  <a:ext uri="{0D108BD9-81ED-4DB2-BD59-A6C34878D82A}">
                    <a16:rowId xmlns:a16="http://schemas.microsoft.com/office/drawing/2014/main" xmlns="" val="10005"/>
                  </a:ext>
                </a:extLst>
              </a:tr>
            </a:tbl>
          </a:graphicData>
        </a:graphic>
      </p:graphicFrame>
      <p:graphicFrame>
        <p:nvGraphicFramePr>
          <p:cNvPr id="71" name="表 70"/>
          <p:cNvGraphicFramePr>
            <a:graphicFrameLocks noGrp="1"/>
          </p:cNvGraphicFramePr>
          <p:nvPr>
            <p:extLst/>
          </p:nvPr>
        </p:nvGraphicFramePr>
        <p:xfrm>
          <a:off x="9159500" y="8829236"/>
          <a:ext cx="1922533" cy="472440"/>
        </p:xfrm>
        <a:graphic>
          <a:graphicData uri="http://schemas.openxmlformats.org/drawingml/2006/table">
            <a:tbl>
              <a:tblPr firstRow="1" bandRow="1">
                <a:tableStyleId>{5C22544A-7EE6-4342-B048-85BDC9FD1C3A}</a:tableStyleId>
              </a:tblPr>
              <a:tblGrid>
                <a:gridCol w="303959">
                  <a:extLst>
                    <a:ext uri="{9D8B030D-6E8A-4147-A177-3AD203B41FA5}">
                      <a16:colId xmlns:a16="http://schemas.microsoft.com/office/drawing/2014/main" xmlns="" val="20000"/>
                    </a:ext>
                  </a:extLst>
                </a:gridCol>
                <a:gridCol w="813091">
                  <a:extLst>
                    <a:ext uri="{9D8B030D-6E8A-4147-A177-3AD203B41FA5}">
                      <a16:colId xmlns:a16="http://schemas.microsoft.com/office/drawing/2014/main" xmlns="" val="20001"/>
                    </a:ext>
                  </a:extLst>
                </a:gridCol>
                <a:gridCol w="805483">
                  <a:extLst>
                    <a:ext uri="{9D8B030D-6E8A-4147-A177-3AD203B41FA5}">
                      <a16:colId xmlns:a16="http://schemas.microsoft.com/office/drawing/2014/main" xmlns="" val="20002"/>
                    </a:ext>
                  </a:extLst>
                </a:gridCol>
              </a:tblGrid>
              <a:tr h="51439">
                <a:tc>
                  <a:txBody>
                    <a:bodyPr/>
                    <a:lstStyle/>
                    <a:p>
                      <a:endParaRPr kumimoji="1" lang="ja-JP" altLang="en-US" sz="700" b="0" dirty="0">
                        <a:solidFill>
                          <a:sysClr val="windowText" lastClr="000000"/>
                        </a:solidFill>
                      </a:endParaRP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600" b="0" dirty="0">
                          <a:solidFill>
                            <a:sysClr val="windowText" lastClr="000000"/>
                          </a:solidFill>
                        </a:rPr>
                        <a:t>鋼橋</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600" b="0" dirty="0">
                          <a:solidFill>
                            <a:sysClr val="windowText" lastClr="000000"/>
                          </a:solidFill>
                        </a:rPr>
                        <a:t>PC</a:t>
                      </a:r>
                      <a:r>
                        <a:rPr kumimoji="1" lang="ja-JP" altLang="en-US" sz="600" b="0" dirty="0">
                          <a:solidFill>
                            <a:sysClr val="windowText" lastClr="000000"/>
                          </a:solidFill>
                        </a:rPr>
                        <a:t>橋</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83064">
                <a:tc>
                  <a:txBody>
                    <a:bodyPr/>
                    <a:lstStyle/>
                    <a:p>
                      <a:r>
                        <a:rPr kumimoji="1" lang="ja-JP" altLang="en-US" sz="600" b="0" dirty="0">
                          <a:solidFill>
                            <a:sysClr val="windowText" lastClr="000000"/>
                          </a:solidFill>
                        </a:rPr>
                        <a:t>主桁</a:t>
                      </a: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ysClr val="windowText" lastClr="000000"/>
                          </a:solidFill>
                        </a:rPr>
                        <a:t>当て板、桁の連続化</a:t>
                      </a:r>
                      <a:endParaRPr kumimoji="1" lang="en-US" altLang="ja-JP" sz="600" b="0" dirty="0">
                        <a:solidFill>
                          <a:sysClr val="windowText" lastClr="000000"/>
                        </a:solidFill>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b="0" dirty="0">
                          <a:solidFill>
                            <a:sysClr val="windowText" lastClr="000000"/>
                          </a:solidFill>
                        </a:rPr>
                        <a:t>外ケーブル補強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32271">
                <a:tc>
                  <a:txBody>
                    <a:bodyPr/>
                    <a:lstStyle/>
                    <a:p>
                      <a:r>
                        <a:rPr kumimoji="1" lang="ja-JP" altLang="en-US" sz="600" b="0" dirty="0">
                          <a:solidFill>
                            <a:sysClr val="windowText" lastClr="000000"/>
                          </a:solidFill>
                        </a:rPr>
                        <a:t>床版</a:t>
                      </a: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600" dirty="0">
                          <a:latin typeface="+mn-ea"/>
                        </a:rPr>
                        <a:t>炭素繊維シート張り付け</a:t>
                      </a:r>
                      <a:endParaRPr lang="en-US" altLang="ja-JP" sz="600" dirty="0">
                        <a:latin typeface="+mn-ea"/>
                      </a:endParaRPr>
                    </a:p>
                    <a:p>
                      <a:r>
                        <a:rPr lang="ja-JP" altLang="en-US" sz="600" dirty="0">
                          <a:latin typeface="+mn-ea"/>
                        </a:rPr>
                        <a:t>プレキャスト床版取替え</a:t>
                      </a:r>
                      <a:endParaRPr lang="en-US" altLang="ja-JP" sz="600" dirty="0">
                        <a:latin typeface="+mn-ea"/>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600" dirty="0">
                          <a:latin typeface="+mn-ea"/>
                        </a:rPr>
                        <a:t>炭素繊維シート張り付け</a:t>
                      </a:r>
                      <a:endParaRPr lang="en-US" altLang="ja-JP" sz="600" dirty="0">
                        <a:latin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4090">
                <a:tc>
                  <a:txBody>
                    <a:bodyPr/>
                    <a:lstStyle/>
                    <a:p>
                      <a:r>
                        <a:rPr kumimoji="1" lang="ja-JP" altLang="en-US" sz="600" b="0" dirty="0">
                          <a:solidFill>
                            <a:sysClr val="windowText" lastClr="000000"/>
                          </a:solidFill>
                        </a:rPr>
                        <a:t>支承</a:t>
                      </a: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ja-JP" altLang="en-US" sz="600" dirty="0">
                          <a:latin typeface="+mn-ea"/>
                        </a:rPr>
                        <a:t>ダンパー設置、支承取替え</a:t>
                      </a:r>
                      <a:endParaRPr lang="en-US" altLang="ja-JP" sz="600" dirty="0">
                        <a:latin typeface="+mn-ea"/>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700" dirty="0"/>
                    </a:p>
                  </a:txBody>
                  <a:tcPr/>
                </a:tc>
                <a:extLst>
                  <a:ext uri="{0D108BD9-81ED-4DB2-BD59-A6C34878D82A}">
                    <a16:rowId xmlns:a16="http://schemas.microsoft.com/office/drawing/2014/main" xmlns="" val="10003"/>
                  </a:ext>
                </a:extLst>
              </a:tr>
            </a:tbl>
          </a:graphicData>
        </a:graphic>
      </p:graphicFrame>
      <p:graphicFrame>
        <p:nvGraphicFramePr>
          <p:cNvPr id="72" name="表 71"/>
          <p:cNvGraphicFramePr>
            <a:graphicFrameLocks noGrp="1"/>
          </p:cNvGraphicFramePr>
          <p:nvPr>
            <p:extLst/>
          </p:nvPr>
        </p:nvGraphicFramePr>
        <p:xfrm>
          <a:off x="11283981" y="8297829"/>
          <a:ext cx="1099011" cy="365760"/>
        </p:xfrm>
        <a:graphic>
          <a:graphicData uri="http://schemas.openxmlformats.org/drawingml/2006/table">
            <a:tbl>
              <a:tblPr firstRow="1" bandRow="1">
                <a:tableStyleId>{5C22544A-7EE6-4342-B048-85BDC9FD1C3A}</a:tableStyleId>
              </a:tblPr>
              <a:tblGrid>
                <a:gridCol w="260811">
                  <a:extLst>
                    <a:ext uri="{9D8B030D-6E8A-4147-A177-3AD203B41FA5}">
                      <a16:colId xmlns:a16="http://schemas.microsoft.com/office/drawing/2014/main" xmlns="" val="20000"/>
                    </a:ext>
                  </a:extLst>
                </a:gridCol>
                <a:gridCol w="421481">
                  <a:extLst>
                    <a:ext uri="{9D8B030D-6E8A-4147-A177-3AD203B41FA5}">
                      <a16:colId xmlns:a16="http://schemas.microsoft.com/office/drawing/2014/main" xmlns="" val="20001"/>
                    </a:ext>
                  </a:extLst>
                </a:gridCol>
                <a:gridCol w="416719">
                  <a:extLst>
                    <a:ext uri="{9D8B030D-6E8A-4147-A177-3AD203B41FA5}">
                      <a16:colId xmlns:a16="http://schemas.microsoft.com/office/drawing/2014/main" xmlns="" val="20002"/>
                    </a:ext>
                  </a:extLst>
                </a:gridCol>
              </a:tblGrid>
              <a:tr h="82763">
                <a:tc rowSpan="2">
                  <a:txBody>
                    <a:bodyPr/>
                    <a:lstStyle/>
                    <a:p>
                      <a:endParaRPr kumimoji="1" lang="ja-JP" altLang="en-US" sz="600" b="0" dirty="0">
                        <a:solidFill>
                          <a:sysClr val="windowText" lastClr="000000"/>
                        </a:solidFill>
                      </a:endParaRP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kumimoji="1" lang="ja-JP" altLang="en-US" sz="600" b="0" dirty="0">
                          <a:solidFill>
                            <a:sysClr val="windowText" lastClr="000000"/>
                          </a:solidFill>
                        </a:rPr>
                        <a:t>対策案</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sz="700" dirty="0"/>
                    </a:p>
                  </a:txBody>
                  <a:tcPr/>
                </a:tc>
                <a:extLst>
                  <a:ext uri="{0D108BD9-81ED-4DB2-BD59-A6C34878D82A}">
                    <a16:rowId xmlns:a16="http://schemas.microsoft.com/office/drawing/2014/main" xmlns="" val="10000"/>
                  </a:ext>
                </a:extLst>
              </a:tr>
              <a:tr h="82763">
                <a:tc vMerge="1">
                  <a:txBody>
                    <a:bodyPr/>
                    <a:lstStyle/>
                    <a:p>
                      <a:endParaRPr kumimoji="1" lang="ja-JP" altLang="en-US" sz="700" dirty="0"/>
                    </a:p>
                  </a:txBody>
                  <a:tcPr/>
                </a:tc>
                <a:tc>
                  <a:txBody>
                    <a:bodyPr/>
                    <a:lstStyle/>
                    <a:p>
                      <a:pPr algn="ctr"/>
                      <a:r>
                        <a:rPr kumimoji="1" lang="ja-JP" altLang="en-US" sz="600" b="0" dirty="0">
                          <a:solidFill>
                            <a:sysClr val="windowText" lastClr="000000"/>
                          </a:solidFill>
                        </a:rPr>
                        <a:t>鋼橋</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600" b="0" dirty="0">
                          <a:solidFill>
                            <a:sysClr val="windowText" lastClr="000000"/>
                          </a:solidFill>
                        </a:rPr>
                        <a:t>PC</a:t>
                      </a:r>
                      <a:r>
                        <a:rPr kumimoji="1" lang="ja-JP" altLang="en-US" sz="600" b="0" dirty="0">
                          <a:solidFill>
                            <a:sysClr val="windowText" lastClr="000000"/>
                          </a:solidFill>
                        </a:rPr>
                        <a:t>橋</a:t>
                      </a: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97050">
                <a:tc>
                  <a:txBody>
                    <a:bodyPr/>
                    <a:lstStyle/>
                    <a:p>
                      <a:r>
                        <a:rPr kumimoji="1" lang="ja-JP" altLang="en-US" sz="600" b="0" dirty="0">
                          <a:solidFill>
                            <a:sysClr val="windowText" lastClr="000000"/>
                          </a:solidFill>
                        </a:rPr>
                        <a:t>主桁</a:t>
                      </a:r>
                      <a:endParaRPr kumimoji="1" lang="en-US" altLang="ja-JP" sz="600" b="0" dirty="0">
                        <a:solidFill>
                          <a:sysClr val="windowText" lastClr="000000"/>
                        </a:solidFill>
                      </a:endParaRPr>
                    </a:p>
                    <a:p>
                      <a:r>
                        <a:rPr kumimoji="1" lang="en-US" altLang="ja-JP" sz="600" b="0" dirty="0">
                          <a:solidFill>
                            <a:sysClr val="windowText" lastClr="000000"/>
                          </a:solidFill>
                        </a:rPr>
                        <a:t>(</a:t>
                      </a:r>
                      <a:r>
                        <a:rPr kumimoji="1" lang="ja-JP" altLang="en-US" sz="600" b="0" dirty="0">
                          <a:solidFill>
                            <a:sysClr val="windowText" lastClr="000000"/>
                          </a:solidFill>
                        </a:rPr>
                        <a:t>桁端</a:t>
                      </a:r>
                      <a:r>
                        <a:rPr kumimoji="1" lang="en-US" altLang="ja-JP" sz="600" b="0" dirty="0">
                          <a:solidFill>
                            <a:sysClr val="windowText" lastClr="000000"/>
                          </a:solidFill>
                        </a:rPr>
                        <a:t>)</a:t>
                      </a:r>
                      <a:endParaRPr kumimoji="1" lang="ja-JP" altLang="en-US" sz="600" b="0" dirty="0">
                        <a:solidFill>
                          <a:sysClr val="windowText" lastClr="000000"/>
                        </a:solidFill>
                      </a:endParaRP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600" dirty="0">
                          <a:latin typeface="+mn-ea"/>
                        </a:rPr>
                        <a:t>金属溶射</a:t>
                      </a:r>
                      <a:endParaRPr lang="en-US" altLang="ja-JP" sz="600" dirty="0">
                        <a:latin typeface="+mn-ea"/>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600" dirty="0">
                          <a:latin typeface="+mn-ea"/>
                        </a:rPr>
                        <a:t>の施工</a:t>
                      </a:r>
                      <a:endParaRPr lang="en-US" altLang="ja-JP" sz="600" dirty="0">
                        <a:latin typeface="+mn-ea"/>
                      </a:endParaRP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600" dirty="0">
                          <a:latin typeface="+mn-ea"/>
                        </a:rPr>
                        <a:t>排水装置</a:t>
                      </a:r>
                      <a:endParaRPr lang="en-US" altLang="ja-JP" sz="600" dirty="0">
                        <a:latin typeface="+mn-ea"/>
                      </a:endParaRPr>
                    </a:p>
                    <a:p>
                      <a:r>
                        <a:rPr lang="ja-JP" altLang="en-US" sz="600" dirty="0">
                          <a:latin typeface="+mn-ea"/>
                        </a:rPr>
                        <a:t>の設置</a:t>
                      </a:r>
                      <a:endParaRPr lang="en-US" altLang="ja-JP" sz="600" dirty="0">
                        <a:latin typeface="+mn-ea"/>
                      </a:endParaRPr>
                    </a:p>
                  </a:txBody>
                  <a:tcPr marL="36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
        <p:nvSpPr>
          <p:cNvPr id="73" name="正方形/長方形 72"/>
          <p:cNvSpPr/>
          <p:nvPr/>
        </p:nvSpPr>
        <p:spPr>
          <a:xfrm>
            <a:off x="11199349" y="8115174"/>
            <a:ext cx="1220645" cy="215444"/>
          </a:xfrm>
          <a:prstGeom prst="rect">
            <a:avLst/>
          </a:prstGeom>
        </p:spPr>
        <p:txBody>
          <a:bodyPr wrap="square" rIns="36000">
            <a:spAutoFit/>
          </a:bodyPr>
          <a:lstStyle/>
          <a:p>
            <a:r>
              <a:rPr lang="ja-JP" altLang="en-US" sz="800" dirty="0">
                <a:latin typeface="+mn-ea"/>
              </a:rPr>
              <a:t>弱点となる桁端部の検討</a:t>
            </a:r>
            <a:endParaRPr lang="en-US" altLang="ja-JP" sz="800" dirty="0">
              <a:latin typeface="+mn-ea"/>
            </a:endParaRPr>
          </a:p>
        </p:txBody>
      </p:sp>
      <p:sp>
        <p:nvSpPr>
          <p:cNvPr id="76" name="右矢印 75"/>
          <p:cNvSpPr/>
          <p:nvPr/>
        </p:nvSpPr>
        <p:spPr>
          <a:xfrm>
            <a:off x="11123949" y="8285976"/>
            <a:ext cx="124784" cy="205641"/>
          </a:xfrm>
          <a:prstGeom prst="rightArrow">
            <a:avLst>
              <a:gd name="adj1" fmla="val 43875"/>
              <a:gd name="adj2" fmla="val 669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mn-ea"/>
            </a:endParaRPr>
          </a:p>
        </p:txBody>
      </p:sp>
      <p:sp>
        <p:nvSpPr>
          <p:cNvPr id="78" name="正方形/長方形 77"/>
          <p:cNvSpPr/>
          <p:nvPr/>
        </p:nvSpPr>
        <p:spPr>
          <a:xfrm>
            <a:off x="9063656" y="7698797"/>
            <a:ext cx="3499185" cy="230832"/>
          </a:xfrm>
          <a:prstGeom prst="rect">
            <a:avLst/>
          </a:prstGeom>
        </p:spPr>
        <p:txBody>
          <a:bodyPr wrap="square">
            <a:spAutoFit/>
          </a:bodyPr>
          <a:lstStyle/>
          <a:p>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松葉跨線橋</a:t>
            </a:r>
            <a:r>
              <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鋼橋</a:t>
            </a:r>
            <a:r>
              <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金剛跨線橋</a:t>
            </a:r>
            <a:r>
              <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rPr>
              <a:t>(PC</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900" dirty="0">
                <a:latin typeface="HGSｺﾞｼｯｸM" panose="020B0600000000000000" pitchFamily="50" charset="-128"/>
                <a:ea typeface="HGSｺﾞｼｯｸM" panose="020B0600000000000000" pitchFamily="50" charset="-128"/>
                <a:cs typeface="Meiryo UI" panose="020B0604030504040204" pitchFamily="50" charset="-128"/>
              </a:rPr>
              <a:t>の補修・補強工法を整理した。</a:t>
            </a:r>
            <a:endParaRPr lang="en-US" altLang="ja-JP" sz="9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3" name="テキスト ボックス 82"/>
          <p:cNvSpPr txBox="1"/>
          <p:nvPr/>
        </p:nvSpPr>
        <p:spPr>
          <a:xfrm>
            <a:off x="13382686" y="7742904"/>
            <a:ext cx="1081929" cy="200055"/>
          </a:xfrm>
          <a:prstGeom prst="rect">
            <a:avLst/>
          </a:prstGeom>
          <a:noFill/>
        </p:spPr>
        <p:txBody>
          <a:bodyPr wrap="square" rtlCol="0">
            <a:spAutoFit/>
          </a:bodyPr>
          <a:lstStyle/>
          <a:p>
            <a:r>
              <a:rPr kumimoji="1" lang="ja-JP" altLang="en-US" sz="700" dirty="0"/>
              <a:t>■</a:t>
            </a:r>
            <a:r>
              <a:rPr lang="ja-JP" altLang="en-US" sz="700" dirty="0"/>
              <a:t>松葉跨線橋     </a:t>
            </a:r>
            <a:r>
              <a:rPr lang="en-US" altLang="ja-JP" sz="700" dirty="0"/>
              <a:t>(</a:t>
            </a:r>
            <a:r>
              <a:rPr lang="ja-JP" altLang="en-US" sz="700" dirty="0"/>
              <a:t>鋼橋</a:t>
            </a:r>
            <a:r>
              <a:rPr lang="en-US" altLang="ja-JP" sz="700" dirty="0"/>
              <a:t>)</a:t>
            </a:r>
          </a:p>
        </p:txBody>
      </p:sp>
      <p:grpSp>
        <p:nvGrpSpPr>
          <p:cNvPr id="84" name="グループ化 83"/>
          <p:cNvGrpSpPr/>
          <p:nvPr/>
        </p:nvGrpSpPr>
        <p:grpSpPr>
          <a:xfrm>
            <a:off x="13445012" y="7880969"/>
            <a:ext cx="1285989" cy="534941"/>
            <a:chOff x="1611610" y="10008348"/>
            <a:chExt cx="1417078" cy="589471"/>
          </a:xfrm>
        </p:grpSpPr>
        <p:pic>
          <p:nvPicPr>
            <p:cNvPr id="85" name="図 84"/>
            <p:cNvPicPr>
              <a:picLocks noChangeAspect="1"/>
            </p:cNvPicPr>
            <p:nvPr/>
          </p:nvPicPr>
          <p:blipFill rotWithShape="1">
            <a:blip r:embed="rId7"/>
            <a:srcRect l="15378" t="47471" r="56133" b="4202"/>
            <a:stretch/>
          </p:blipFill>
          <p:spPr>
            <a:xfrm>
              <a:off x="1611610" y="10186729"/>
              <a:ext cx="1417078" cy="411090"/>
            </a:xfrm>
            <a:prstGeom prst="rect">
              <a:avLst/>
            </a:prstGeom>
          </p:spPr>
        </p:pic>
        <p:sp>
          <p:nvSpPr>
            <p:cNvPr id="86" name="正方形/長方形 85"/>
            <p:cNvSpPr/>
            <p:nvPr/>
          </p:nvSpPr>
          <p:spPr>
            <a:xfrm>
              <a:off x="2058103" y="10267212"/>
              <a:ext cx="259941" cy="136423"/>
            </a:xfrm>
            <a:prstGeom prst="rect">
              <a:avLst/>
            </a:prstGeom>
            <a:solidFill>
              <a:srgbClr val="00B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645153" y="10386225"/>
              <a:ext cx="1127818" cy="184666"/>
            </a:xfrm>
            <a:prstGeom prst="rect">
              <a:avLst/>
            </a:prstGeom>
            <a:noFill/>
          </p:spPr>
          <p:txBody>
            <a:bodyPr wrap="square" rtlCol="0">
              <a:spAutoFit/>
            </a:bodyPr>
            <a:lstStyle/>
            <a:p>
              <a:pPr algn="ctr"/>
              <a:r>
                <a:rPr lang="ja-JP" altLang="en-US" sz="600" dirty="0">
                  <a:solidFill>
                    <a:srgbClr val="00B050"/>
                  </a:solidFill>
                </a:rPr>
                <a:t>京阪電車</a:t>
              </a:r>
              <a:endParaRPr kumimoji="1" lang="ja-JP" altLang="en-US" sz="600" dirty="0">
                <a:solidFill>
                  <a:srgbClr val="00B050"/>
                </a:solidFill>
              </a:endParaRPr>
            </a:p>
          </p:txBody>
        </p:sp>
        <p:sp>
          <p:nvSpPr>
            <p:cNvPr id="98" name="テキスト ボックス 97"/>
            <p:cNvSpPr txBox="1"/>
            <p:nvPr/>
          </p:nvSpPr>
          <p:spPr>
            <a:xfrm>
              <a:off x="1767350" y="10008348"/>
              <a:ext cx="994510" cy="184666"/>
            </a:xfrm>
            <a:prstGeom prst="rect">
              <a:avLst/>
            </a:prstGeom>
            <a:noFill/>
          </p:spPr>
          <p:txBody>
            <a:bodyPr wrap="square" rtlCol="0">
              <a:spAutoFit/>
            </a:bodyPr>
            <a:lstStyle/>
            <a:p>
              <a:pPr algn="ctr"/>
              <a:r>
                <a:rPr lang="ja-JP" altLang="en-US" sz="600" dirty="0"/>
                <a:t>単純合成鈑桁</a:t>
              </a:r>
              <a:endParaRPr kumimoji="1" lang="ja-JP" altLang="en-US" sz="600" dirty="0"/>
            </a:p>
          </p:txBody>
        </p:sp>
        <p:sp>
          <p:nvSpPr>
            <p:cNvPr id="103" name="フリーフォーム 102"/>
            <p:cNvSpPr/>
            <p:nvPr/>
          </p:nvSpPr>
          <p:spPr>
            <a:xfrm>
              <a:off x="1881305" y="10192120"/>
              <a:ext cx="802481" cy="64294"/>
            </a:xfrm>
            <a:custGeom>
              <a:avLst/>
              <a:gdLst>
                <a:gd name="connsiteX0" fmla="*/ 0 w 802481"/>
                <a:gd name="connsiteY0" fmla="*/ 0 h 64294"/>
                <a:gd name="connsiteX1" fmla="*/ 0 w 802481"/>
                <a:gd name="connsiteY1" fmla="*/ 61913 h 64294"/>
                <a:gd name="connsiteX2" fmla="*/ 388144 w 802481"/>
                <a:gd name="connsiteY2" fmla="*/ 61913 h 64294"/>
                <a:gd name="connsiteX3" fmla="*/ 802481 w 802481"/>
                <a:gd name="connsiteY3" fmla="*/ 64294 h 64294"/>
                <a:gd name="connsiteX4" fmla="*/ 802481 w 802481"/>
                <a:gd name="connsiteY4" fmla="*/ 9525 h 64294"/>
                <a:gd name="connsiteX5" fmla="*/ 390525 w 802481"/>
                <a:gd name="connsiteY5" fmla="*/ 4763 h 64294"/>
                <a:gd name="connsiteX6" fmla="*/ 0 w 802481"/>
                <a:gd name="connsiteY6" fmla="*/ 0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481" h="64294">
                  <a:moveTo>
                    <a:pt x="0" y="0"/>
                  </a:moveTo>
                  <a:lnTo>
                    <a:pt x="0" y="61913"/>
                  </a:lnTo>
                  <a:lnTo>
                    <a:pt x="388144" y="61913"/>
                  </a:lnTo>
                  <a:lnTo>
                    <a:pt x="802481" y="64294"/>
                  </a:lnTo>
                  <a:lnTo>
                    <a:pt x="802481" y="9525"/>
                  </a:lnTo>
                  <a:lnTo>
                    <a:pt x="390525" y="4763"/>
                  </a:lnTo>
                  <a:lnTo>
                    <a:pt x="0" y="0"/>
                  </a:lnTo>
                  <a:close/>
                </a:path>
              </a:pathLst>
            </a:cu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テキスト ボックス 103"/>
          <p:cNvSpPr txBox="1"/>
          <p:nvPr/>
        </p:nvSpPr>
        <p:spPr>
          <a:xfrm>
            <a:off x="13382686" y="8474986"/>
            <a:ext cx="1463040" cy="200055"/>
          </a:xfrm>
          <a:prstGeom prst="rect">
            <a:avLst/>
          </a:prstGeom>
          <a:noFill/>
        </p:spPr>
        <p:txBody>
          <a:bodyPr wrap="square" rtlCol="0">
            <a:spAutoFit/>
          </a:bodyPr>
          <a:lstStyle/>
          <a:p>
            <a:r>
              <a:rPr kumimoji="1" lang="ja-JP" altLang="en-US" sz="700" dirty="0"/>
              <a:t>■金剛跨線橋     </a:t>
            </a:r>
            <a:r>
              <a:rPr kumimoji="1" lang="en-US" altLang="ja-JP" sz="700" dirty="0"/>
              <a:t>(PC</a:t>
            </a:r>
            <a:r>
              <a:rPr kumimoji="1" lang="ja-JP" altLang="en-US" sz="700" dirty="0"/>
              <a:t>橋</a:t>
            </a:r>
            <a:r>
              <a:rPr kumimoji="1" lang="en-US" altLang="ja-JP" sz="700" dirty="0"/>
              <a:t>)</a:t>
            </a:r>
            <a:endParaRPr kumimoji="1" lang="ja-JP" altLang="en-US" sz="700" dirty="0"/>
          </a:p>
        </p:txBody>
      </p:sp>
      <p:grpSp>
        <p:nvGrpSpPr>
          <p:cNvPr id="105" name="グループ化 104"/>
          <p:cNvGrpSpPr/>
          <p:nvPr/>
        </p:nvGrpSpPr>
        <p:grpSpPr>
          <a:xfrm>
            <a:off x="13445011" y="8667649"/>
            <a:ext cx="1285989" cy="508336"/>
            <a:chOff x="-8390682" y="1760586"/>
            <a:chExt cx="18882997" cy="7464222"/>
          </a:xfrm>
        </p:grpSpPr>
        <p:pic>
          <p:nvPicPr>
            <p:cNvPr id="106" name="図 105"/>
            <p:cNvPicPr>
              <a:picLocks noChangeAspect="1"/>
            </p:cNvPicPr>
            <p:nvPr/>
          </p:nvPicPr>
          <p:blipFill rotWithShape="1">
            <a:blip r:embed="rId8"/>
            <a:srcRect l="20326" t="28151" r="41423" b="22651"/>
            <a:stretch/>
          </p:blipFill>
          <p:spPr>
            <a:xfrm>
              <a:off x="-8390682" y="1760586"/>
              <a:ext cx="18882997" cy="7464222"/>
            </a:xfrm>
            <a:prstGeom prst="rect">
              <a:avLst/>
            </a:prstGeom>
          </p:spPr>
        </p:pic>
        <p:sp>
          <p:nvSpPr>
            <p:cNvPr id="107" name="正方形/長方形 106"/>
            <p:cNvSpPr/>
            <p:nvPr/>
          </p:nvSpPr>
          <p:spPr>
            <a:xfrm>
              <a:off x="-527440" y="3673725"/>
              <a:ext cx="2178072" cy="2384171"/>
            </a:xfrm>
            <a:prstGeom prst="rect">
              <a:avLst/>
            </a:prstGeom>
            <a:solidFill>
              <a:srgbClr val="00B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3262407" y="6057900"/>
              <a:ext cx="7881178" cy="2711569"/>
            </a:xfrm>
            <a:prstGeom prst="rect">
              <a:avLst/>
            </a:prstGeom>
            <a:noFill/>
          </p:spPr>
          <p:txBody>
            <a:bodyPr wrap="square" rtlCol="0">
              <a:spAutoFit/>
            </a:bodyPr>
            <a:lstStyle/>
            <a:p>
              <a:pPr algn="ctr"/>
              <a:r>
                <a:rPr lang="ja-JP" altLang="en-US" sz="600" dirty="0">
                  <a:solidFill>
                    <a:srgbClr val="00B050"/>
                  </a:solidFill>
                </a:rPr>
                <a:t>南海電車</a:t>
              </a:r>
              <a:endParaRPr kumimoji="1" lang="ja-JP" altLang="en-US" sz="600" dirty="0">
                <a:solidFill>
                  <a:srgbClr val="00B050"/>
                </a:solidFill>
              </a:endParaRPr>
            </a:p>
          </p:txBody>
        </p:sp>
        <p:sp>
          <p:nvSpPr>
            <p:cNvPr id="109" name="フリーフォーム 108"/>
            <p:cNvSpPr/>
            <p:nvPr/>
          </p:nvSpPr>
          <p:spPr>
            <a:xfrm>
              <a:off x="-1691640" y="3108960"/>
              <a:ext cx="4739640" cy="556260"/>
            </a:xfrm>
            <a:custGeom>
              <a:avLst/>
              <a:gdLst>
                <a:gd name="connsiteX0" fmla="*/ 0 w 4739640"/>
                <a:gd name="connsiteY0" fmla="*/ 0 h 556260"/>
                <a:gd name="connsiteX1" fmla="*/ 0 w 4739640"/>
                <a:gd name="connsiteY1" fmla="*/ 518160 h 556260"/>
                <a:gd name="connsiteX2" fmla="*/ 1165860 w 4739640"/>
                <a:gd name="connsiteY2" fmla="*/ 495300 h 556260"/>
                <a:gd name="connsiteX3" fmla="*/ 2057400 w 4739640"/>
                <a:gd name="connsiteY3" fmla="*/ 487680 h 556260"/>
                <a:gd name="connsiteX4" fmla="*/ 3497580 w 4739640"/>
                <a:gd name="connsiteY4" fmla="*/ 548640 h 556260"/>
                <a:gd name="connsiteX5" fmla="*/ 4739640 w 4739640"/>
                <a:gd name="connsiteY5" fmla="*/ 556260 h 556260"/>
                <a:gd name="connsiteX6" fmla="*/ 4739640 w 4739640"/>
                <a:gd name="connsiteY6" fmla="*/ 83820 h 556260"/>
                <a:gd name="connsiteX7" fmla="*/ 3413760 w 4739640"/>
                <a:gd name="connsiteY7" fmla="*/ 22860 h 556260"/>
                <a:gd name="connsiteX8" fmla="*/ 1783080 w 4739640"/>
                <a:gd name="connsiteY8" fmla="*/ 0 h 556260"/>
                <a:gd name="connsiteX9" fmla="*/ 0 w 4739640"/>
                <a:gd name="connsiteY9"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9640" h="556260">
                  <a:moveTo>
                    <a:pt x="0" y="0"/>
                  </a:moveTo>
                  <a:lnTo>
                    <a:pt x="0" y="518160"/>
                  </a:lnTo>
                  <a:lnTo>
                    <a:pt x="1165860" y="495300"/>
                  </a:lnTo>
                  <a:lnTo>
                    <a:pt x="2057400" y="487680"/>
                  </a:lnTo>
                  <a:lnTo>
                    <a:pt x="3497580" y="548640"/>
                  </a:lnTo>
                  <a:lnTo>
                    <a:pt x="4739640" y="556260"/>
                  </a:lnTo>
                  <a:lnTo>
                    <a:pt x="4739640" y="83820"/>
                  </a:lnTo>
                  <a:lnTo>
                    <a:pt x="3413760" y="22860"/>
                  </a:lnTo>
                  <a:lnTo>
                    <a:pt x="1783080" y="0"/>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正方形/長方形 111"/>
          <p:cNvSpPr/>
          <p:nvPr/>
        </p:nvSpPr>
        <p:spPr>
          <a:xfrm>
            <a:off x="3352216" y="5400414"/>
            <a:ext cx="918794" cy="246221"/>
          </a:xfrm>
          <a:prstGeom prst="rect">
            <a:avLst/>
          </a:prstGeom>
        </p:spPr>
        <p:txBody>
          <a:bodyPr wrap="square">
            <a:spAutoFit/>
          </a:bodyPr>
          <a:lstStyle/>
          <a:p>
            <a:r>
              <a:rPr lang="en-US" altLang="ja-JP"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図は夜間施工時の様子</a:t>
            </a:r>
            <a:endParaRPr lang="en-US" altLang="ja-JP"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5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昼間は本線規制無し</a:t>
            </a:r>
          </a:p>
        </p:txBody>
      </p:sp>
      <p:grpSp>
        <p:nvGrpSpPr>
          <p:cNvPr id="11" name="グループ化 10"/>
          <p:cNvGrpSpPr/>
          <p:nvPr/>
        </p:nvGrpSpPr>
        <p:grpSpPr>
          <a:xfrm>
            <a:off x="2686002" y="4011039"/>
            <a:ext cx="2367328" cy="5092145"/>
            <a:chOff x="2686002" y="4011039"/>
            <a:chExt cx="2367328" cy="5092145"/>
          </a:xfrm>
        </p:grpSpPr>
        <p:pic>
          <p:nvPicPr>
            <p:cNvPr id="101" name="図 100"/>
            <p:cNvPicPr>
              <a:picLocks noChangeAspect="1"/>
            </p:cNvPicPr>
            <p:nvPr/>
          </p:nvPicPr>
          <p:blipFill rotWithShape="1">
            <a:blip r:embed="rId9" cstate="print">
              <a:extLst>
                <a:ext uri="{28A0092B-C50C-407E-A947-70E740481C1C}">
                  <a14:useLocalDpi xmlns:a14="http://schemas.microsoft.com/office/drawing/2010/main" val="0"/>
                </a:ext>
              </a:extLst>
            </a:blip>
            <a:srcRect t="4171"/>
            <a:stretch/>
          </p:blipFill>
          <p:spPr bwMode="auto">
            <a:xfrm>
              <a:off x="2686002" y="4011039"/>
              <a:ext cx="2367328" cy="5092145"/>
            </a:xfrm>
            <a:prstGeom prst="rect">
              <a:avLst/>
            </a:prstGeom>
            <a:noFill/>
            <a:ln>
              <a:noFill/>
            </a:ln>
            <a:extLst>
              <a:ext uri="{53640926-AAD7-44D8-BBD7-CCE9431645EC}">
                <a14:shadowObscured xmlns:a14="http://schemas.microsoft.com/office/drawing/2010/main"/>
              </a:ext>
            </a:extLst>
          </p:spPr>
        </p:pic>
        <p:grpSp>
          <p:nvGrpSpPr>
            <p:cNvPr id="8" name="グループ化 7"/>
            <p:cNvGrpSpPr/>
            <p:nvPr/>
          </p:nvGrpSpPr>
          <p:grpSpPr>
            <a:xfrm>
              <a:off x="4379869" y="8679340"/>
              <a:ext cx="64126" cy="116438"/>
              <a:chOff x="-3116181" y="7021893"/>
              <a:chExt cx="310242" cy="563328"/>
            </a:xfrm>
          </p:grpSpPr>
          <p:sp>
            <p:nvSpPr>
              <p:cNvPr id="7" name="正方形/長方形 6"/>
              <p:cNvSpPr/>
              <p:nvPr/>
            </p:nvSpPr>
            <p:spPr>
              <a:xfrm>
                <a:off x="-3116181" y="7021893"/>
                <a:ext cx="310242" cy="55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3103705" y="7087539"/>
                <a:ext cx="259556" cy="497682"/>
              </a:xfrm>
              <a:custGeom>
                <a:avLst/>
                <a:gdLst>
                  <a:gd name="connsiteX0" fmla="*/ 128588 w 259556"/>
                  <a:gd name="connsiteY0" fmla="*/ 497682 h 497682"/>
                  <a:gd name="connsiteX1" fmla="*/ 0 w 259556"/>
                  <a:gd name="connsiteY1" fmla="*/ 304800 h 497682"/>
                  <a:gd name="connsiteX2" fmla="*/ 69056 w 259556"/>
                  <a:gd name="connsiteY2" fmla="*/ 304800 h 497682"/>
                  <a:gd name="connsiteX3" fmla="*/ 69056 w 259556"/>
                  <a:gd name="connsiteY3" fmla="*/ 0 h 497682"/>
                  <a:gd name="connsiteX4" fmla="*/ 192881 w 259556"/>
                  <a:gd name="connsiteY4" fmla="*/ 0 h 497682"/>
                  <a:gd name="connsiteX5" fmla="*/ 192881 w 259556"/>
                  <a:gd name="connsiteY5" fmla="*/ 304800 h 497682"/>
                  <a:gd name="connsiteX6" fmla="*/ 259556 w 259556"/>
                  <a:gd name="connsiteY6" fmla="*/ 304800 h 497682"/>
                  <a:gd name="connsiteX7" fmla="*/ 128588 w 259556"/>
                  <a:gd name="connsiteY7" fmla="*/ 4976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556" h="497682">
                    <a:moveTo>
                      <a:pt x="128588" y="497682"/>
                    </a:moveTo>
                    <a:lnTo>
                      <a:pt x="0" y="304800"/>
                    </a:lnTo>
                    <a:lnTo>
                      <a:pt x="69056" y="304800"/>
                    </a:lnTo>
                    <a:lnTo>
                      <a:pt x="69056" y="0"/>
                    </a:lnTo>
                    <a:lnTo>
                      <a:pt x="192881" y="0"/>
                    </a:lnTo>
                    <a:lnTo>
                      <a:pt x="192881" y="304800"/>
                    </a:lnTo>
                    <a:lnTo>
                      <a:pt x="259556" y="304800"/>
                    </a:lnTo>
                    <a:lnTo>
                      <a:pt x="128588" y="497682"/>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4375505" y="8915717"/>
              <a:ext cx="190758" cy="64633"/>
            </a:xfrm>
            <a:prstGeom prst="rect">
              <a:avLst/>
            </a:prstGeom>
            <a:solidFill>
              <a:schemeClr val="bg1"/>
            </a:solidFill>
          </p:spPr>
          <p:txBody>
            <a:bodyPr wrap="none" lIns="0" tIns="0" rIns="0" bIns="0" rtlCol="0">
              <a:spAutoFit/>
            </a:bodyPr>
            <a:lstStyle/>
            <a:p>
              <a:r>
                <a:rPr kumimoji="1" lang="en-US" altLang="ja-JP" sz="420" dirty="0">
                  <a:latin typeface="HGｺﾞｼｯｸM" panose="020B0609000000000000" pitchFamily="49" charset="-128"/>
                  <a:ea typeface="HGｺﾞｼｯｸM" panose="020B0609000000000000" pitchFamily="49" charset="-128"/>
                </a:rPr>
                <a:t>(2</a:t>
              </a:r>
              <a:r>
                <a:rPr kumimoji="1" lang="ja-JP" altLang="en-US" sz="420" dirty="0">
                  <a:latin typeface="HGｺﾞｼｯｸM" panose="020B0609000000000000" pitchFamily="49" charset="-128"/>
                  <a:ea typeface="HGｺﾞｼｯｸM" panose="020B0609000000000000" pitchFamily="49" charset="-128"/>
                </a:rPr>
                <a:t>車線</a:t>
              </a:r>
              <a:r>
                <a:rPr kumimoji="1" lang="en-US" altLang="ja-JP" sz="420" dirty="0">
                  <a:latin typeface="HGｺﾞｼｯｸM" panose="020B0609000000000000" pitchFamily="49" charset="-128"/>
                  <a:ea typeface="HGｺﾞｼｯｸM" panose="020B0609000000000000" pitchFamily="49" charset="-128"/>
                </a:rPr>
                <a:t>)</a:t>
              </a:r>
              <a:endParaRPr kumimoji="1" lang="ja-JP" altLang="en-US" sz="420" dirty="0">
                <a:latin typeface="HGｺﾞｼｯｸM" panose="020B0609000000000000" pitchFamily="49" charset="-128"/>
                <a:ea typeface="HGｺﾞｼｯｸM" panose="020B0609000000000000" pitchFamily="49" charset="-128"/>
              </a:endParaRPr>
            </a:p>
          </p:txBody>
        </p:sp>
      </p:grpSp>
      <p:sp>
        <p:nvSpPr>
          <p:cNvPr id="4" name="テキスト ボックス 3"/>
          <p:cNvSpPr txBox="1"/>
          <p:nvPr/>
        </p:nvSpPr>
        <p:spPr>
          <a:xfrm>
            <a:off x="6294702" y="9382650"/>
            <a:ext cx="308098" cy="307777"/>
          </a:xfrm>
          <a:prstGeom prst="rect">
            <a:avLst/>
          </a:prstGeom>
          <a:noFill/>
        </p:spPr>
        <p:txBody>
          <a:bodyPr wrap="none" rtlCol="0">
            <a:spAutoFit/>
          </a:bodyPr>
          <a:lstStyle/>
          <a:p>
            <a:r>
              <a:rPr kumimoji="1" lang="ja-JP" altLang="en-US" sz="1400" b="1" dirty="0"/>
              <a:t>２</a:t>
            </a:r>
          </a:p>
        </p:txBody>
      </p:sp>
      <p:sp>
        <p:nvSpPr>
          <p:cNvPr id="100" name="テキスト ボックス 99"/>
          <p:cNvSpPr txBox="1"/>
          <p:nvPr/>
        </p:nvSpPr>
        <p:spPr>
          <a:xfrm>
            <a:off x="10739820" y="87966"/>
            <a:ext cx="223651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資料４（</a:t>
            </a:r>
            <a:r>
              <a:rPr lang="ja-JP" altLang="en-US" sz="2000" b="1" dirty="0">
                <a:latin typeface="Meiryo UI" panose="020B0604030504040204" pitchFamily="50" charset="-128"/>
                <a:ea typeface="Meiryo UI" panose="020B0604030504040204" pitchFamily="50" charset="-128"/>
              </a:rPr>
              <a:t>説明用）</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966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 y="-224591"/>
            <a:ext cx="246833" cy="44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191" tIns="61096" rIns="122191" bIns="61096"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560070" y="13706681"/>
            <a:ext cx="760371" cy="32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191" tIns="61096" rIns="122191" bIns="61096" numCol="1" anchor="ctr" anchorCtr="0" compatLnSpc="1">
            <a:prstTxWarp prst="textNoShape">
              <a:avLst/>
            </a:prstTxWarp>
            <a:spAutoFit/>
          </a:bodyPr>
          <a:lstStyle/>
          <a:p>
            <a:pPr indent="178196" defTabSz="1221913" fontAlgn="base">
              <a:spcBef>
                <a:spcPct val="0"/>
              </a:spcBef>
              <a:spcAft>
                <a:spcPct val="0"/>
              </a:spcAft>
            </a:pPr>
            <a:r>
              <a:rPr lang="ja-JP" altLang="ja-JP" sz="1300">
                <a:latin typeface="HG丸ｺﾞｼｯｸM-PRO" pitchFamily="50" charset="-128"/>
                <a:ea typeface="HG丸ｺﾞｼｯｸM-PRO" pitchFamily="50" charset="-128"/>
                <a:cs typeface="Times New Roman" pitchFamily="18" charset="0"/>
              </a:rPr>
              <a:t>　　</a:t>
            </a:r>
            <a:endParaRPr lang="ja-JP" altLang="ja-JP" sz="2400">
              <a:latin typeface="Arial" pitchFamily="34" charset="0"/>
              <a:ea typeface="ＭＳ Ｐゴシック" pitchFamily="50" charset="-128"/>
              <a:cs typeface="ＭＳ Ｐゴシック" pitchFamily="50" charset="-128"/>
            </a:endParaRPr>
          </a:p>
        </p:txBody>
      </p:sp>
      <p:sp>
        <p:nvSpPr>
          <p:cNvPr id="9" name="テキスト ボックス 8"/>
          <p:cNvSpPr txBox="1"/>
          <p:nvPr/>
        </p:nvSpPr>
        <p:spPr>
          <a:xfrm>
            <a:off x="910875" y="2443961"/>
            <a:ext cx="11386872" cy="746633"/>
          </a:xfrm>
          <a:prstGeom prst="rect">
            <a:avLst/>
          </a:prstGeom>
          <a:noFill/>
        </p:spPr>
        <p:txBody>
          <a:bodyPr wrap="square" lIns="122191" tIns="61096" rIns="122191" bIns="61096"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a:lnSpc>
                <a:spcPct val="150000"/>
              </a:lnSpc>
            </a:pPr>
            <a:r>
              <a:rPr lang="ja-JP" altLang="ja-JP" sz="3200" u="none" dirty="0"/>
              <a:t>複数の施工ケースで、概算工事費、施工期間を</a:t>
            </a:r>
            <a:r>
              <a:rPr lang="ja-JP" altLang="ja-JP" sz="3200" u="none" dirty="0" smtClean="0"/>
              <a:t>算出</a:t>
            </a:r>
            <a:endParaRPr lang="ja-JP" altLang="ja-JP" sz="3200" u="none" dirty="0"/>
          </a:p>
        </p:txBody>
      </p:sp>
      <p:sp>
        <p:nvSpPr>
          <p:cNvPr id="12" name="タイトル 1"/>
          <p:cNvSpPr>
            <a:spLocks noGrp="1"/>
          </p:cNvSpPr>
          <p:nvPr>
            <p:ph type="title"/>
          </p:nvPr>
        </p:nvSpPr>
        <p:spPr>
          <a:xfrm>
            <a:off x="545410" y="284444"/>
            <a:ext cx="12202683" cy="128016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検討</a:t>
            </a:r>
            <a:r>
              <a:rPr lang="ja-JP" altLang="en-US" dirty="0">
                <a:latin typeface="HGSｺﾞｼｯｸM" panose="020B0600000000000000" pitchFamily="50" charset="-128"/>
                <a:ea typeface="HGSｺﾞｼｯｸM" panose="020B0600000000000000" pitchFamily="50" charset="-128"/>
              </a:rPr>
              <a:t>結果とまとめ</a:t>
            </a:r>
          </a:p>
        </p:txBody>
      </p:sp>
      <p:sp>
        <p:nvSpPr>
          <p:cNvPr id="11" name="テキスト ボックス 10"/>
          <p:cNvSpPr txBox="1"/>
          <p:nvPr/>
        </p:nvSpPr>
        <p:spPr>
          <a:xfrm>
            <a:off x="315017" y="1845989"/>
            <a:ext cx="10484364" cy="692772"/>
          </a:xfrm>
          <a:prstGeom prst="rect">
            <a:avLst/>
          </a:prstGeom>
          <a:noFill/>
        </p:spPr>
        <p:txBody>
          <a:bodyPr wrap="square" lIns="122191" tIns="61096" rIns="122191" bIns="61096" rtlCol="0">
            <a:spAutoFit/>
          </a:bodyPr>
          <a:lstStyle/>
          <a:p>
            <a:r>
              <a:rPr lang="ja-JP" altLang="en-US" sz="3700" dirty="0" smtClean="0">
                <a:latin typeface="HGSｺﾞｼｯｸM" panose="020B0600000000000000" pitchFamily="50" charset="-128"/>
                <a:ea typeface="HGSｺﾞｼｯｸM" panose="020B0600000000000000" pitchFamily="50" charset="-128"/>
              </a:rPr>
              <a:t>○平成</a:t>
            </a:r>
            <a:r>
              <a:rPr lang="en-US" altLang="ja-JP" sz="3700" dirty="0" smtClean="0">
                <a:latin typeface="HGSｺﾞｼｯｸM" panose="020B0600000000000000" pitchFamily="50" charset="-128"/>
                <a:ea typeface="HGSｺﾞｼｯｸM" panose="020B0600000000000000" pitchFamily="50" charset="-128"/>
              </a:rPr>
              <a:t>27</a:t>
            </a:r>
            <a:r>
              <a:rPr lang="ja-JP" altLang="en-US" sz="3700" dirty="0" smtClean="0">
                <a:latin typeface="HGSｺﾞｼｯｸM" panose="020B0600000000000000" pitchFamily="50" charset="-128"/>
                <a:ea typeface="HGSｺﾞｼｯｸM" panose="020B0600000000000000" pitchFamily="50" charset="-128"/>
              </a:rPr>
              <a:t>年度</a:t>
            </a:r>
            <a:endParaRPr lang="ja-JP" altLang="en-US" sz="3700" dirty="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299468" y="3715201"/>
            <a:ext cx="10484364" cy="692772"/>
          </a:xfrm>
          <a:prstGeom prst="rect">
            <a:avLst/>
          </a:prstGeom>
          <a:noFill/>
        </p:spPr>
        <p:txBody>
          <a:bodyPr wrap="square" lIns="122191" tIns="61096" rIns="122191" bIns="61096" rtlCol="0">
            <a:spAutoFit/>
          </a:bodyPr>
          <a:lstStyle/>
          <a:p>
            <a:r>
              <a:rPr lang="ja-JP" altLang="en-US" sz="3700" dirty="0" smtClean="0">
                <a:latin typeface="HGSｺﾞｼｯｸM" panose="020B0600000000000000" pitchFamily="50" charset="-128"/>
                <a:ea typeface="HGSｺﾞｼｯｸM" panose="020B0600000000000000" pitchFamily="50" charset="-128"/>
              </a:rPr>
              <a:t>○平成</a:t>
            </a:r>
            <a:r>
              <a:rPr lang="en-US" altLang="ja-JP" sz="3700" dirty="0" smtClean="0">
                <a:latin typeface="HGSｺﾞｼｯｸM" panose="020B0600000000000000" pitchFamily="50" charset="-128"/>
                <a:ea typeface="HGSｺﾞｼｯｸM" panose="020B0600000000000000" pitchFamily="50" charset="-128"/>
              </a:rPr>
              <a:t>28</a:t>
            </a:r>
            <a:r>
              <a:rPr lang="ja-JP" altLang="en-US" sz="3700" dirty="0" smtClean="0">
                <a:latin typeface="HGSｺﾞｼｯｸM" panose="020B0600000000000000" pitchFamily="50" charset="-128"/>
                <a:ea typeface="HGSｺﾞｼｯｸM" panose="020B0600000000000000" pitchFamily="50" charset="-128"/>
              </a:rPr>
              <a:t>年度</a:t>
            </a:r>
            <a:endParaRPr lang="ja-JP" altLang="en-US" sz="3700" dirty="0">
              <a:latin typeface="HGSｺﾞｼｯｸM" panose="020B0600000000000000" pitchFamily="50" charset="-128"/>
              <a:ea typeface="HGSｺﾞｼｯｸM" panose="020B0600000000000000" pitchFamily="50" charset="-128"/>
            </a:endParaRPr>
          </a:p>
        </p:txBody>
      </p:sp>
      <p:sp>
        <p:nvSpPr>
          <p:cNvPr id="14" name="テキスト ボックス 13"/>
          <p:cNvSpPr txBox="1"/>
          <p:nvPr/>
        </p:nvSpPr>
        <p:spPr>
          <a:xfrm>
            <a:off x="913987" y="4313173"/>
            <a:ext cx="11386872" cy="5878807"/>
          </a:xfrm>
          <a:prstGeom prst="rect">
            <a:avLst/>
          </a:prstGeom>
          <a:noFill/>
        </p:spPr>
        <p:txBody>
          <a:bodyPr wrap="square" lIns="122191" tIns="61096" rIns="122191" bIns="61096"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a:lnSpc>
                <a:spcPct val="150000"/>
              </a:lnSpc>
            </a:pPr>
            <a:r>
              <a:rPr lang="ja-JP" altLang="ja-JP" sz="3200" u="none" dirty="0"/>
              <a:t>施工ケース別に、施工時の</a:t>
            </a:r>
            <a:r>
              <a:rPr lang="ja-JP" altLang="ja-JP" sz="3200" u="none" dirty="0" smtClean="0"/>
              <a:t>交通量推計、</a:t>
            </a:r>
            <a:r>
              <a:rPr lang="ja-JP" altLang="ja-JP" sz="3200" u="none" dirty="0"/>
              <a:t>社会的</a:t>
            </a:r>
            <a:r>
              <a:rPr lang="ja-JP" altLang="ja-JP" sz="3200" u="none" dirty="0" smtClean="0"/>
              <a:t>影響</a:t>
            </a:r>
            <a:r>
              <a:rPr lang="ja-JP" altLang="en-US" sz="3200" u="none" dirty="0" smtClean="0"/>
              <a:t>を</a:t>
            </a:r>
            <a:r>
              <a:rPr lang="ja-JP" altLang="ja-JP" sz="3200" u="none" dirty="0" smtClean="0"/>
              <a:t>整理</a:t>
            </a:r>
            <a:r>
              <a:rPr lang="ja-JP" altLang="en-US" sz="3200" u="none" dirty="0" smtClean="0"/>
              <a:t>。</a:t>
            </a:r>
            <a:endParaRPr lang="en-US" altLang="ja-JP" sz="3200" u="none" dirty="0" smtClean="0"/>
          </a:p>
          <a:p>
            <a:pPr marL="0" indent="0">
              <a:lnSpc>
                <a:spcPct val="150000"/>
              </a:lnSpc>
              <a:buNone/>
            </a:pPr>
            <a:r>
              <a:rPr lang="ja-JP" altLang="en-US" sz="2400" u="none" dirty="0" smtClean="0"/>
              <a:t>　・</a:t>
            </a:r>
            <a:r>
              <a:rPr lang="ja-JP" altLang="ja-JP" sz="2400" u="none" dirty="0" smtClean="0"/>
              <a:t>「</a:t>
            </a:r>
            <a:r>
              <a:rPr lang="ja-JP" altLang="ja-JP" sz="2400" u="none" dirty="0"/>
              <a:t>大日地区」において</a:t>
            </a:r>
            <a:r>
              <a:rPr lang="ja-JP" altLang="ja-JP" sz="2400" u="none" dirty="0" smtClean="0"/>
              <a:t>は</a:t>
            </a:r>
            <a:r>
              <a:rPr lang="ja-JP" altLang="en-US" sz="2400" u="none" dirty="0" smtClean="0"/>
              <a:t>、</a:t>
            </a:r>
            <a:r>
              <a:rPr lang="ja-JP" altLang="ja-JP" sz="2400" u="none" dirty="0" smtClean="0"/>
              <a:t>更新</a:t>
            </a:r>
            <a:r>
              <a:rPr lang="ja-JP" altLang="ja-JP" sz="2400" u="none" dirty="0"/>
              <a:t>時の社会的影響はそれほど高くない</a:t>
            </a:r>
            <a:r>
              <a:rPr lang="ja-JP" altLang="ja-JP" sz="2400" u="none" dirty="0" smtClean="0"/>
              <a:t>。</a:t>
            </a:r>
            <a:endParaRPr lang="en-US" altLang="ja-JP" sz="2400" u="none" dirty="0"/>
          </a:p>
          <a:p>
            <a:pPr marL="0" indent="0">
              <a:lnSpc>
                <a:spcPct val="150000"/>
              </a:lnSpc>
              <a:buNone/>
            </a:pPr>
            <a:r>
              <a:rPr lang="ja-JP" altLang="en-US" sz="2400" u="none" dirty="0" smtClean="0"/>
              <a:t>　・「</a:t>
            </a:r>
            <a:r>
              <a:rPr lang="ja-JP" altLang="ja-JP" sz="2400" u="none" dirty="0" smtClean="0"/>
              <a:t>江坂</a:t>
            </a:r>
            <a:r>
              <a:rPr lang="ja-JP" altLang="ja-JP" sz="2400" u="none" dirty="0"/>
              <a:t>地区」につきましては、施工時には、「便益、環境影響共に相当な</a:t>
            </a:r>
            <a:r>
              <a:rPr lang="ja-JP" altLang="ja-JP" sz="2400" u="none" dirty="0" smtClean="0"/>
              <a:t>影</a:t>
            </a:r>
            <a:r>
              <a:rPr lang="ja-JP" altLang="en-US" sz="2400" u="none" dirty="0" smtClean="0"/>
              <a:t>　</a:t>
            </a:r>
            <a:endParaRPr lang="en-US" altLang="ja-JP" sz="2400" u="none" dirty="0" smtClean="0"/>
          </a:p>
          <a:p>
            <a:pPr marL="0" indent="0">
              <a:lnSpc>
                <a:spcPct val="150000"/>
              </a:lnSpc>
              <a:buNone/>
            </a:pPr>
            <a:r>
              <a:rPr lang="ja-JP" altLang="en-US" sz="2400" u="none" dirty="0"/>
              <a:t>　</a:t>
            </a:r>
            <a:r>
              <a:rPr lang="ja-JP" altLang="en-US" sz="2400" u="none" dirty="0" smtClean="0"/>
              <a:t>　　</a:t>
            </a:r>
            <a:r>
              <a:rPr lang="ja-JP" altLang="ja-JP" sz="2400" u="none" dirty="0" smtClean="0"/>
              <a:t>響が</a:t>
            </a:r>
            <a:r>
              <a:rPr lang="ja-JP" altLang="ja-JP" sz="2400" u="none" dirty="0"/>
              <a:t>予想される</a:t>
            </a:r>
            <a:r>
              <a:rPr lang="ja-JP" altLang="ja-JP" sz="2400" u="none" dirty="0" smtClean="0"/>
              <a:t>。</a:t>
            </a:r>
            <a:endParaRPr lang="en-US" altLang="ja-JP" sz="2400" u="none" dirty="0" smtClean="0"/>
          </a:p>
          <a:p>
            <a:pPr>
              <a:lnSpc>
                <a:spcPct val="150000"/>
              </a:lnSpc>
            </a:pPr>
            <a:r>
              <a:rPr lang="ja-JP" altLang="ja-JP" sz="3200" u="none" dirty="0" smtClean="0"/>
              <a:t>更新</a:t>
            </a:r>
            <a:r>
              <a:rPr lang="ja-JP" altLang="en-US" sz="3200" u="none" dirty="0" smtClean="0"/>
              <a:t>におけるメリットの整理。</a:t>
            </a:r>
            <a:endParaRPr lang="en-US" altLang="ja-JP" sz="3200" u="none" dirty="0"/>
          </a:p>
          <a:p>
            <a:pPr>
              <a:lnSpc>
                <a:spcPct val="150000"/>
              </a:lnSpc>
            </a:pPr>
            <a:r>
              <a:rPr lang="ja-JP" altLang="ja-JP" sz="3200" u="none" dirty="0" smtClean="0"/>
              <a:t>跨</a:t>
            </a:r>
            <a:r>
              <a:rPr lang="ja-JP" altLang="ja-JP" sz="3200" u="none" dirty="0"/>
              <a:t>線橋の更新工事に相当する補修・補強工法の</a:t>
            </a:r>
            <a:r>
              <a:rPr lang="ja-JP" altLang="ja-JP" sz="3200" u="none" dirty="0" smtClean="0"/>
              <a:t>検討</a:t>
            </a:r>
            <a:r>
              <a:rPr lang="ja-JP" altLang="en-US" sz="3200" u="none" dirty="0" smtClean="0"/>
              <a:t>。</a:t>
            </a:r>
            <a:endParaRPr lang="en-US" altLang="ja-JP" sz="3200" u="none" dirty="0" smtClean="0"/>
          </a:p>
          <a:p>
            <a:pPr marL="0" indent="0">
              <a:buNone/>
            </a:pPr>
            <a:endParaRPr lang="ja-JP" altLang="en-US" sz="3200" u="none" dirty="0"/>
          </a:p>
          <a:p>
            <a:pPr>
              <a:lnSpc>
                <a:spcPct val="150000"/>
              </a:lnSpc>
            </a:pPr>
            <a:endParaRPr lang="en-US" altLang="ja-JP" sz="3200" u="none" dirty="0"/>
          </a:p>
          <a:p>
            <a:pPr>
              <a:lnSpc>
                <a:spcPct val="150000"/>
              </a:lnSpc>
            </a:pPr>
            <a:endParaRPr lang="en-US" altLang="ja-JP" u="none" dirty="0"/>
          </a:p>
        </p:txBody>
      </p:sp>
    </p:spTree>
    <p:extLst>
      <p:ext uri="{BB962C8B-B14F-4D97-AF65-F5344CB8AC3E}">
        <p14:creationId xmlns:p14="http://schemas.microsoft.com/office/powerpoint/2010/main" val="19101736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1363</TotalTime>
  <Words>2887</Words>
  <Application>Microsoft Office PowerPoint</Application>
  <PresentationFormat>A3 297x420 mm</PresentationFormat>
  <Paragraphs>755</Paragraphs>
  <Slides>4</Slides>
  <Notes>1</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検討結果とまとめ</vt:lpstr>
      <vt:lpstr>PowerPoint プレゼンテーション</vt:lpstr>
      <vt:lpstr>検討結果とまとめ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杉本　理恵</dc:creator>
  <cp:lastModifiedBy>HOSTNAME</cp:lastModifiedBy>
  <cp:revision>117</cp:revision>
  <cp:lastPrinted>2017-03-27T06:02:02Z</cp:lastPrinted>
  <dcterms:created xsi:type="dcterms:W3CDTF">2017-03-16T06:20:52Z</dcterms:created>
  <dcterms:modified xsi:type="dcterms:W3CDTF">2017-03-27T23:31:36Z</dcterms:modified>
</cp:coreProperties>
</file>