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62"/>
  </p:notesMasterIdLst>
  <p:handoutMasterIdLst>
    <p:handoutMasterId r:id="rId63"/>
  </p:handoutMasterIdLst>
  <p:sldIdLst>
    <p:sldId id="661" r:id="rId5"/>
    <p:sldId id="662" r:id="rId6"/>
    <p:sldId id="665" r:id="rId7"/>
    <p:sldId id="681" r:id="rId8"/>
    <p:sldId id="668" r:id="rId9"/>
    <p:sldId id="682" r:id="rId10"/>
    <p:sldId id="666" r:id="rId11"/>
    <p:sldId id="664" r:id="rId12"/>
    <p:sldId id="522" r:id="rId13"/>
    <p:sldId id="523" r:id="rId14"/>
    <p:sldId id="524" r:id="rId15"/>
    <p:sldId id="525" r:id="rId16"/>
    <p:sldId id="526" r:id="rId17"/>
    <p:sldId id="538" r:id="rId18"/>
    <p:sldId id="650" r:id="rId19"/>
    <p:sldId id="527" r:id="rId20"/>
    <p:sldId id="656" r:id="rId21"/>
    <p:sldId id="670" r:id="rId22"/>
    <p:sldId id="671" r:id="rId23"/>
    <p:sldId id="672" r:id="rId24"/>
    <p:sldId id="673" r:id="rId25"/>
    <p:sldId id="674" r:id="rId26"/>
    <p:sldId id="675" r:id="rId27"/>
    <p:sldId id="676" r:id="rId28"/>
    <p:sldId id="677" r:id="rId29"/>
    <p:sldId id="669" r:id="rId30"/>
    <p:sldId id="541" r:id="rId31"/>
    <p:sldId id="542" r:id="rId32"/>
    <p:sldId id="543" r:id="rId33"/>
    <p:sldId id="544" r:id="rId34"/>
    <p:sldId id="545" r:id="rId35"/>
    <p:sldId id="658" r:id="rId36"/>
    <p:sldId id="678" r:id="rId37"/>
    <p:sldId id="680" r:id="rId38"/>
    <p:sldId id="679" r:id="rId39"/>
    <p:sldId id="683" r:id="rId40"/>
    <p:sldId id="684" r:id="rId41"/>
    <p:sldId id="685" r:id="rId42"/>
    <p:sldId id="686" r:id="rId43"/>
    <p:sldId id="687" r:id="rId44"/>
    <p:sldId id="688" r:id="rId45"/>
    <p:sldId id="689" r:id="rId46"/>
    <p:sldId id="690" r:id="rId47"/>
    <p:sldId id="691" r:id="rId48"/>
    <p:sldId id="692" r:id="rId49"/>
    <p:sldId id="693" r:id="rId50"/>
    <p:sldId id="694" r:id="rId51"/>
    <p:sldId id="695" r:id="rId52"/>
    <p:sldId id="696" r:id="rId53"/>
    <p:sldId id="697" r:id="rId54"/>
    <p:sldId id="698" r:id="rId55"/>
    <p:sldId id="699" r:id="rId56"/>
    <p:sldId id="700" r:id="rId57"/>
    <p:sldId id="701" r:id="rId58"/>
    <p:sldId id="702" r:id="rId59"/>
    <p:sldId id="703" r:id="rId60"/>
    <p:sldId id="667" r:id="rId6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CEAB6"/>
    <a:srgbClr val="FBDF8F"/>
    <a:srgbClr val="FFFEFB"/>
    <a:srgbClr val="F9D367"/>
    <a:srgbClr val="FF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15" autoAdjust="0"/>
    <p:restoredTop sz="94876" autoAdjust="0"/>
  </p:normalViewPr>
  <p:slideViewPr>
    <p:cSldViewPr>
      <p:cViewPr>
        <p:scale>
          <a:sx n="70" d="100"/>
          <a:sy n="70" d="100"/>
        </p:scale>
        <p:origin x="-148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49190" cy="497048"/>
          </a:xfrm>
          <a:prstGeom prst="rect">
            <a:avLst/>
          </a:prstGeom>
        </p:spPr>
        <p:txBody>
          <a:bodyPr vert="horz" lIns="93214" tIns="46604" rIns="93214" bIns="4660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85" y="0"/>
            <a:ext cx="2949190" cy="497048"/>
          </a:xfrm>
          <a:prstGeom prst="rect">
            <a:avLst/>
          </a:prstGeom>
        </p:spPr>
        <p:txBody>
          <a:bodyPr vert="horz" lIns="93214" tIns="46604" rIns="93214" bIns="46604" rtlCol="0"/>
          <a:lstStyle>
            <a:lvl1pPr algn="r">
              <a:defRPr sz="1200"/>
            </a:lvl1pPr>
          </a:lstStyle>
          <a:p>
            <a:fld id="{FD3ADC6C-0A69-4C30-8B87-6D0144EAB3B0}" type="datetimeFigureOut">
              <a:rPr kumimoji="1" lang="ja-JP" altLang="en-US" smtClean="0"/>
              <a:t>2017/11/17</a:t>
            </a:fld>
            <a:endParaRPr kumimoji="1" lang="ja-JP" altLang="en-US"/>
          </a:p>
        </p:txBody>
      </p:sp>
      <p:sp>
        <p:nvSpPr>
          <p:cNvPr id="4" name="フッター プレースホルダー 3"/>
          <p:cNvSpPr>
            <a:spLocks noGrp="1"/>
          </p:cNvSpPr>
          <p:nvPr>
            <p:ph type="ftr" sz="quarter" idx="2"/>
          </p:nvPr>
        </p:nvSpPr>
        <p:spPr>
          <a:xfrm>
            <a:off x="5" y="9440676"/>
            <a:ext cx="2949190" cy="497048"/>
          </a:xfrm>
          <a:prstGeom prst="rect">
            <a:avLst/>
          </a:prstGeom>
        </p:spPr>
        <p:txBody>
          <a:bodyPr vert="horz" lIns="93214" tIns="46604" rIns="93214" bIns="4660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85" y="9440676"/>
            <a:ext cx="2949190" cy="497048"/>
          </a:xfrm>
          <a:prstGeom prst="rect">
            <a:avLst/>
          </a:prstGeom>
        </p:spPr>
        <p:txBody>
          <a:bodyPr vert="horz" lIns="93214" tIns="46604" rIns="93214" bIns="46604"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8"/>
            <a:ext cx="2949788" cy="496967"/>
          </a:xfrm>
          <a:prstGeom prst="rect">
            <a:avLst/>
          </a:prstGeom>
        </p:spPr>
        <p:txBody>
          <a:bodyPr vert="horz" lIns="91399" tIns="45703" rIns="91399"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3" y="8"/>
            <a:ext cx="2949788" cy="496967"/>
          </a:xfrm>
          <a:prstGeom prst="rect">
            <a:avLst/>
          </a:prstGeom>
        </p:spPr>
        <p:txBody>
          <a:bodyPr vert="horz" lIns="91399" tIns="45703" rIns="91399" bIns="45703" rtlCol="0"/>
          <a:lstStyle>
            <a:lvl1pPr algn="r">
              <a:defRPr sz="1200"/>
            </a:lvl1pPr>
          </a:lstStyle>
          <a:p>
            <a:fld id="{ECF6F7F8-8913-4732-AEA3-7F832FCF49E4}" type="datetimeFigureOut">
              <a:rPr kumimoji="1" lang="ja-JP" altLang="en-US" smtClean="0"/>
              <a:t>2017/11/17</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399" tIns="45703" rIns="91399"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399" tIns="45703" rIns="91399" bIns="4570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54"/>
            <a:ext cx="2949788" cy="496967"/>
          </a:xfrm>
          <a:prstGeom prst="rect">
            <a:avLst/>
          </a:prstGeom>
        </p:spPr>
        <p:txBody>
          <a:bodyPr vert="horz" lIns="91399" tIns="45703" rIns="91399"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3" y="9440654"/>
            <a:ext cx="2949788" cy="496967"/>
          </a:xfrm>
          <a:prstGeom prst="rect">
            <a:avLst/>
          </a:prstGeom>
        </p:spPr>
        <p:txBody>
          <a:bodyPr vert="horz" lIns="91399" tIns="45703" rIns="91399" bIns="45703"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15</a:t>
            </a:fld>
            <a:endParaRPr kumimoji="1" lang="ja-JP" altLang="en-US"/>
          </a:p>
        </p:txBody>
      </p:sp>
    </p:spTree>
    <p:extLst>
      <p:ext uri="{BB962C8B-B14F-4D97-AF65-F5344CB8AC3E}">
        <p14:creationId xmlns:p14="http://schemas.microsoft.com/office/powerpoint/2010/main" val="1236923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16</a:t>
            </a:fld>
            <a:endParaRPr kumimoji="1" lang="ja-JP" altLang="en-US"/>
          </a:p>
        </p:txBody>
      </p:sp>
    </p:spTree>
    <p:extLst>
      <p:ext uri="{BB962C8B-B14F-4D97-AF65-F5344CB8AC3E}">
        <p14:creationId xmlns:p14="http://schemas.microsoft.com/office/powerpoint/2010/main" val="3830306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17</a:t>
            </a:fld>
            <a:endParaRPr kumimoji="1" lang="ja-JP" altLang="en-US"/>
          </a:p>
        </p:txBody>
      </p:sp>
    </p:spTree>
    <p:extLst>
      <p:ext uri="{BB962C8B-B14F-4D97-AF65-F5344CB8AC3E}">
        <p14:creationId xmlns:p14="http://schemas.microsoft.com/office/powerpoint/2010/main" val="159939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26</a:t>
            </a:fld>
            <a:endParaRPr kumimoji="1" lang="ja-JP" altLang="en-US"/>
          </a:p>
        </p:txBody>
      </p:sp>
    </p:spTree>
    <p:extLst>
      <p:ext uri="{BB962C8B-B14F-4D97-AF65-F5344CB8AC3E}">
        <p14:creationId xmlns:p14="http://schemas.microsoft.com/office/powerpoint/2010/main" val="3288576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27</a:t>
            </a:fld>
            <a:endParaRPr kumimoji="1" lang="ja-JP" altLang="en-US"/>
          </a:p>
        </p:txBody>
      </p:sp>
    </p:spTree>
    <p:extLst>
      <p:ext uri="{BB962C8B-B14F-4D97-AF65-F5344CB8AC3E}">
        <p14:creationId xmlns:p14="http://schemas.microsoft.com/office/powerpoint/2010/main" val="2447919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28</a:t>
            </a:fld>
            <a:endParaRPr kumimoji="1" lang="ja-JP" altLang="en-US"/>
          </a:p>
        </p:txBody>
      </p:sp>
    </p:spTree>
    <p:extLst>
      <p:ext uri="{BB962C8B-B14F-4D97-AF65-F5344CB8AC3E}">
        <p14:creationId xmlns:p14="http://schemas.microsoft.com/office/powerpoint/2010/main" val="1222980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29</a:t>
            </a:fld>
            <a:endParaRPr kumimoji="1" lang="ja-JP" altLang="en-US"/>
          </a:p>
        </p:txBody>
      </p:sp>
    </p:spTree>
    <p:extLst>
      <p:ext uri="{BB962C8B-B14F-4D97-AF65-F5344CB8AC3E}">
        <p14:creationId xmlns:p14="http://schemas.microsoft.com/office/powerpoint/2010/main" val="3091482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30</a:t>
            </a:fld>
            <a:endParaRPr kumimoji="1" lang="ja-JP" altLang="en-US"/>
          </a:p>
        </p:txBody>
      </p:sp>
    </p:spTree>
    <p:extLst>
      <p:ext uri="{BB962C8B-B14F-4D97-AF65-F5344CB8AC3E}">
        <p14:creationId xmlns:p14="http://schemas.microsoft.com/office/powerpoint/2010/main" val="2680589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31</a:t>
            </a:fld>
            <a:endParaRPr kumimoji="1" lang="ja-JP" altLang="en-US"/>
          </a:p>
        </p:txBody>
      </p:sp>
    </p:spTree>
    <p:extLst>
      <p:ext uri="{BB962C8B-B14F-4D97-AF65-F5344CB8AC3E}">
        <p14:creationId xmlns:p14="http://schemas.microsoft.com/office/powerpoint/2010/main" val="2688118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32</a:t>
            </a:fld>
            <a:endParaRPr kumimoji="1" lang="ja-JP" altLang="en-US"/>
          </a:p>
        </p:txBody>
      </p:sp>
    </p:spTree>
    <p:extLst>
      <p:ext uri="{BB962C8B-B14F-4D97-AF65-F5344CB8AC3E}">
        <p14:creationId xmlns:p14="http://schemas.microsoft.com/office/powerpoint/2010/main" val="2075922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7</a:t>
            </a:fld>
            <a:endParaRPr kumimoji="1" lang="ja-JP" altLang="en-US"/>
          </a:p>
        </p:txBody>
      </p:sp>
    </p:spTree>
    <p:extLst>
      <p:ext uri="{BB962C8B-B14F-4D97-AF65-F5344CB8AC3E}">
        <p14:creationId xmlns:p14="http://schemas.microsoft.com/office/powerpoint/2010/main" val="96962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34</a:t>
            </a:fld>
            <a:endParaRPr kumimoji="1" lang="ja-JP" altLang="en-US"/>
          </a:p>
        </p:txBody>
      </p:sp>
    </p:spTree>
    <p:extLst>
      <p:ext uri="{BB962C8B-B14F-4D97-AF65-F5344CB8AC3E}">
        <p14:creationId xmlns:p14="http://schemas.microsoft.com/office/powerpoint/2010/main" val="2680589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36</a:t>
            </a:fld>
            <a:endParaRPr kumimoji="1" lang="ja-JP" altLang="en-US"/>
          </a:p>
        </p:txBody>
      </p:sp>
    </p:spTree>
    <p:extLst>
      <p:ext uri="{BB962C8B-B14F-4D97-AF65-F5344CB8AC3E}">
        <p14:creationId xmlns:p14="http://schemas.microsoft.com/office/powerpoint/2010/main" val="96962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37</a:t>
            </a:fld>
            <a:endParaRPr kumimoji="1" lang="ja-JP" altLang="en-US"/>
          </a:p>
        </p:txBody>
      </p:sp>
    </p:spTree>
    <p:extLst>
      <p:ext uri="{BB962C8B-B14F-4D97-AF65-F5344CB8AC3E}">
        <p14:creationId xmlns:p14="http://schemas.microsoft.com/office/powerpoint/2010/main" val="96962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38</a:t>
            </a:fld>
            <a:endParaRPr kumimoji="1" lang="ja-JP" altLang="en-US"/>
          </a:p>
        </p:txBody>
      </p:sp>
    </p:spTree>
    <p:extLst>
      <p:ext uri="{BB962C8B-B14F-4D97-AF65-F5344CB8AC3E}">
        <p14:creationId xmlns:p14="http://schemas.microsoft.com/office/powerpoint/2010/main" val="1469873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39</a:t>
            </a:fld>
            <a:endParaRPr kumimoji="1" lang="ja-JP" altLang="en-US"/>
          </a:p>
        </p:txBody>
      </p:sp>
    </p:spTree>
    <p:extLst>
      <p:ext uri="{BB962C8B-B14F-4D97-AF65-F5344CB8AC3E}">
        <p14:creationId xmlns:p14="http://schemas.microsoft.com/office/powerpoint/2010/main" val="491892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40</a:t>
            </a:fld>
            <a:endParaRPr kumimoji="1" lang="ja-JP" altLang="en-US"/>
          </a:p>
        </p:txBody>
      </p:sp>
    </p:spTree>
    <p:extLst>
      <p:ext uri="{BB962C8B-B14F-4D97-AF65-F5344CB8AC3E}">
        <p14:creationId xmlns:p14="http://schemas.microsoft.com/office/powerpoint/2010/main" val="4216562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41</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42</a:t>
            </a:fld>
            <a:endParaRPr kumimoji="1" lang="ja-JP" altLang="en-US"/>
          </a:p>
        </p:txBody>
      </p:sp>
    </p:spTree>
    <p:extLst>
      <p:ext uri="{BB962C8B-B14F-4D97-AF65-F5344CB8AC3E}">
        <p14:creationId xmlns:p14="http://schemas.microsoft.com/office/powerpoint/2010/main" val="3139801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43</a:t>
            </a:fld>
            <a:endParaRPr kumimoji="1" lang="ja-JP" altLang="en-US"/>
          </a:p>
        </p:txBody>
      </p:sp>
    </p:spTree>
    <p:extLst>
      <p:ext uri="{BB962C8B-B14F-4D97-AF65-F5344CB8AC3E}">
        <p14:creationId xmlns:p14="http://schemas.microsoft.com/office/powerpoint/2010/main" val="1395161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44</a:t>
            </a:fld>
            <a:endParaRPr kumimoji="1" lang="ja-JP" altLang="en-US"/>
          </a:p>
        </p:txBody>
      </p:sp>
    </p:spTree>
    <p:extLst>
      <p:ext uri="{BB962C8B-B14F-4D97-AF65-F5344CB8AC3E}">
        <p14:creationId xmlns:p14="http://schemas.microsoft.com/office/powerpoint/2010/main" val="4202536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8</a:t>
            </a:fld>
            <a:endParaRPr kumimoji="1" lang="ja-JP" altLang="en-US"/>
          </a:p>
        </p:txBody>
      </p:sp>
    </p:spTree>
    <p:extLst>
      <p:ext uri="{BB962C8B-B14F-4D97-AF65-F5344CB8AC3E}">
        <p14:creationId xmlns:p14="http://schemas.microsoft.com/office/powerpoint/2010/main" val="1469873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45</a:t>
            </a:fld>
            <a:endParaRPr kumimoji="1" lang="ja-JP" altLang="en-US"/>
          </a:p>
        </p:txBody>
      </p:sp>
    </p:spTree>
    <p:extLst>
      <p:ext uri="{BB962C8B-B14F-4D97-AF65-F5344CB8AC3E}">
        <p14:creationId xmlns:p14="http://schemas.microsoft.com/office/powerpoint/2010/main" val="12369234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46</a:t>
            </a:fld>
            <a:endParaRPr kumimoji="1" lang="ja-JP" altLang="en-US"/>
          </a:p>
        </p:txBody>
      </p:sp>
    </p:spTree>
    <p:extLst>
      <p:ext uri="{BB962C8B-B14F-4D97-AF65-F5344CB8AC3E}">
        <p14:creationId xmlns:p14="http://schemas.microsoft.com/office/powerpoint/2010/main" val="1599397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48</a:t>
            </a:fld>
            <a:endParaRPr kumimoji="1" lang="ja-JP" altLang="en-US"/>
          </a:p>
        </p:txBody>
      </p:sp>
    </p:spTree>
    <p:extLst>
      <p:ext uri="{BB962C8B-B14F-4D97-AF65-F5344CB8AC3E}">
        <p14:creationId xmlns:p14="http://schemas.microsoft.com/office/powerpoint/2010/main" val="1469873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49</a:t>
            </a:fld>
            <a:endParaRPr kumimoji="1" lang="ja-JP" altLang="en-US"/>
          </a:p>
        </p:txBody>
      </p:sp>
    </p:spTree>
    <p:extLst>
      <p:ext uri="{BB962C8B-B14F-4D97-AF65-F5344CB8AC3E}">
        <p14:creationId xmlns:p14="http://schemas.microsoft.com/office/powerpoint/2010/main" val="491892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50</a:t>
            </a:fld>
            <a:endParaRPr kumimoji="1" lang="ja-JP" altLang="en-US"/>
          </a:p>
        </p:txBody>
      </p:sp>
    </p:spTree>
    <p:extLst>
      <p:ext uri="{BB962C8B-B14F-4D97-AF65-F5344CB8AC3E}">
        <p14:creationId xmlns:p14="http://schemas.microsoft.com/office/powerpoint/2010/main" val="42165621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51</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52</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53</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54</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55</a:t>
            </a:fld>
            <a:endParaRPr kumimoji="1" lang="ja-JP" altLang="en-US"/>
          </a:p>
        </p:txBody>
      </p:sp>
    </p:spTree>
    <p:extLst>
      <p:ext uri="{BB962C8B-B14F-4D97-AF65-F5344CB8AC3E}">
        <p14:creationId xmlns:p14="http://schemas.microsoft.com/office/powerpoint/2010/main" val="1599397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9</a:t>
            </a:fld>
            <a:endParaRPr kumimoji="1" lang="ja-JP" altLang="en-US"/>
          </a:p>
        </p:txBody>
      </p:sp>
    </p:spTree>
    <p:extLst>
      <p:ext uri="{BB962C8B-B14F-4D97-AF65-F5344CB8AC3E}">
        <p14:creationId xmlns:p14="http://schemas.microsoft.com/office/powerpoint/2010/main" val="491892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56</a:t>
            </a:fld>
            <a:endParaRPr kumimoji="1" lang="ja-JP" altLang="en-US"/>
          </a:p>
        </p:txBody>
      </p:sp>
    </p:spTree>
    <p:extLst>
      <p:ext uri="{BB962C8B-B14F-4D97-AF65-F5344CB8AC3E}">
        <p14:creationId xmlns:p14="http://schemas.microsoft.com/office/powerpoint/2010/main" val="1525681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57</a:t>
            </a:fld>
            <a:endParaRPr kumimoji="1" lang="ja-JP" altLang="en-US"/>
          </a:p>
        </p:txBody>
      </p:sp>
    </p:spTree>
    <p:extLst>
      <p:ext uri="{BB962C8B-B14F-4D97-AF65-F5344CB8AC3E}">
        <p14:creationId xmlns:p14="http://schemas.microsoft.com/office/powerpoint/2010/main" val="8079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10</a:t>
            </a:fld>
            <a:endParaRPr kumimoji="1" lang="ja-JP" altLang="en-US"/>
          </a:p>
        </p:txBody>
      </p:sp>
    </p:spTree>
    <p:extLst>
      <p:ext uri="{BB962C8B-B14F-4D97-AF65-F5344CB8AC3E}">
        <p14:creationId xmlns:p14="http://schemas.microsoft.com/office/powerpoint/2010/main" val="4216562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11</a:t>
            </a:fld>
            <a:endParaRPr kumimoji="1" lang="ja-JP" altLang="en-US"/>
          </a:p>
        </p:txBody>
      </p:sp>
    </p:spTree>
    <p:extLst>
      <p:ext uri="{BB962C8B-B14F-4D97-AF65-F5344CB8AC3E}">
        <p14:creationId xmlns:p14="http://schemas.microsoft.com/office/powerpoint/2010/main" val="265569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12</a:t>
            </a:fld>
            <a:endParaRPr kumimoji="1" lang="ja-JP" altLang="en-US"/>
          </a:p>
        </p:txBody>
      </p:sp>
    </p:spTree>
    <p:extLst>
      <p:ext uri="{BB962C8B-B14F-4D97-AF65-F5344CB8AC3E}">
        <p14:creationId xmlns:p14="http://schemas.microsoft.com/office/powerpoint/2010/main" val="313980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13</a:t>
            </a:fld>
            <a:endParaRPr kumimoji="1" lang="ja-JP" altLang="en-US"/>
          </a:p>
        </p:txBody>
      </p:sp>
    </p:spTree>
    <p:extLst>
      <p:ext uri="{BB962C8B-B14F-4D97-AF65-F5344CB8AC3E}">
        <p14:creationId xmlns:p14="http://schemas.microsoft.com/office/powerpoint/2010/main" val="1395161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14</a:t>
            </a:fld>
            <a:endParaRPr kumimoji="1" lang="ja-JP" altLang="en-US"/>
          </a:p>
        </p:txBody>
      </p:sp>
    </p:spTree>
    <p:extLst>
      <p:ext uri="{BB962C8B-B14F-4D97-AF65-F5344CB8AC3E}">
        <p14:creationId xmlns:p14="http://schemas.microsoft.com/office/powerpoint/2010/main" val="4202536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資料５－１</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資料５－１</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資料５－１</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資料５－１</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smtClean="0"/>
              <a:t>資料５－１</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資料５－１</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資料５－１</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資料５－１</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115616" y="5013176"/>
            <a:ext cx="7056784" cy="720080"/>
          </a:xfrm>
        </p:spPr>
        <p:txBody>
          <a:bodyPr anchor="ctr">
            <a:noAutofit/>
          </a:bodyPr>
          <a:lstStyle/>
          <a:p>
            <a:pPr algn="ct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29</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年度 第</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回 大阪府</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都市基盤施設維持管理技術審</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議会</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a:xfrm>
            <a:off x="539552" y="6355080"/>
            <a:ext cx="1219200" cy="365760"/>
          </a:xfrm>
        </p:spPr>
        <p:txBody>
          <a:bodyPr/>
          <a:lstStyle/>
          <a:p>
            <a:fld id="{40F85341-AB73-4280-8395-A80C95690EE8}" type="slidenum">
              <a:rPr kumimoji="1" lang="ja-JP" altLang="en-US" smtClean="0"/>
              <a:t>1</a:t>
            </a:fld>
            <a:endParaRPr kumimoji="1" lang="ja-JP" altLang="en-US" dirty="0"/>
          </a:p>
        </p:txBody>
      </p:sp>
      <p:sp>
        <p:nvSpPr>
          <p:cNvPr id="11" name="フッター プレースホルダー 3"/>
          <p:cNvSpPr>
            <a:spLocks noGrp="1"/>
          </p:cNvSpPr>
          <p:nvPr>
            <p:ph type="ftr" sz="quarter" idx="11"/>
          </p:nvPr>
        </p:nvSpPr>
        <p:spPr>
          <a:xfrm>
            <a:off x="3347864" y="404664"/>
            <a:ext cx="5490944" cy="648072"/>
          </a:xfrm>
        </p:spPr>
        <p:txBody>
          <a:body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　　　　　資料６－１</a:t>
            </a:r>
            <a:endParaRPr kumimoji="1" lang="en-US" altLang="ja-JP" sz="3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p:cNvSpPr txBox="1">
            <a:spLocks/>
          </p:cNvSpPr>
          <p:nvPr/>
        </p:nvSpPr>
        <p:spPr>
          <a:xfrm>
            <a:off x="1187624" y="3606924"/>
            <a:ext cx="6676828" cy="1384995"/>
          </a:xfrm>
          <a:prstGeom prst="rect">
            <a:avLst/>
          </a:prstGeom>
        </p:spPr>
        <p:txBody>
          <a:bodyPr vert="horz" wrap="none" anchor="t" anchorCtr="0">
            <a:spAutoFit/>
          </a:bodyPr>
          <a:lstStyle>
            <a:lvl1pPr algn="r" rtl="0" eaLnBrk="1" latinLnBrk="0" hangingPunct="1">
              <a:spcBef>
                <a:spcPct val="0"/>
              </a:spcBef>
              <a:buNone/>
              <a:defRPr kumimoji="1" sz="3200" kern="1200">
                <a:solidFill>
                  <a:schemeClr val="tx1"/>
                </a:solidFill>
                <a:latin typeface="+mj-lt"/>
                <a:ea typeface="+mj-ea"/>
                <a:cs typeface="+mj-cs"/>
              </a:defRPr>
            </a:lvl1pPr>
          </a:lstStyle>
          <a:p>
            <a:pPr algn="l"/>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異常気象時通行規制区間及び</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規制基準の見直し検討について</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～規制区間の解除（緩和）～</a:t>
            </a:r>
            <a:endPar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904154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498829" y="-182845"/>
            <a:ext cx="4480442" cy="799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sp>
        <p:nvSpPr>
          <p:cNvPr id="6" name="円/楕円 5"/>
          <p:cNvSpPr/>
          <p:nvPr/>
        </p:nvSpPr>
        <p:spPr>
          <a:xfrm rot="213831">
            <a:off x="2777568" y="3801222"/>
            <a:ext cx="296734" cy="194807"/>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489204" y="3984269"/>
            <a:ext cx="1210588" cy="338554"/>
          </a:xfrm>
          <a:prstGeom prst="rect">
            <a:avLst/>
          </a:prstGeom>
          <a:solidFill>
            <a:schemeClr val="bg1"/>
          </a:solidFill>
          <a:ln>
            <a:solidFill>
              <a:schemeClr val="tx1"/>
            </a:solidFill>
            <a:prstDash val="solid"/>
          </a:ln>
        </p:spPr>
        <p:txBody>
          <a:bodyPr wrap="none" rtlCol="0">
            <a:spAutoFit/>
          </a:bodyPr>
          <a:lstStyle/>
          <a:p>
            <a:r>
              <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確認箇所</a:t>
            </a:r>
          </a:p>
        </p:txBody>
      </p:sp>
      <p:sp>
        <p:nvSpPr>
          <p:cNvPr id="12" name="円/楕円 11"/>
          <p:cNvSpPr/>
          <p:nvPr/>
        </p:nvSpPr>
        <p:spPr>
          <a:xfrm rot="1654296">
            <a:off x="4441243" y="3859434"/>
            <a:ext cx="374856" cy="219615"/>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2843808" y="4293096"/>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sp>
        <p:nvSpPr>
          <p:cNvPr id="20" name="円/楕円 19"/>
          <p:cNvSpPr/>
          <p:nvPr/>
        </p:nvSpPr>
        <p:spPr>
          <a:xfrm rot="20081177">
            <a:off x="5027587" y="3975635"/>
            <a:ext cx="413129" cy="202876"/>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338147" y="4221088"/>
            <a:ext cx="1210588"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Ｄ確認箇所</a:t>
            </a:r>
          </a:p>
        </p:txBody>
      </p:sp>
      <p:sp>
        <p:nvSpPr>
          <p:cNvPr id="23" name="テキスト ボックス 22"/>
          <p:cNvSpPr txBox="1"/>
          <p:nvPr/>
        </p:nvSpPr>
        <p:spPr>
          <a:xfrm>
            <a:off x="3793460" y="3450486"/>
            <a:ext cx="1210588"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Ｃ確認箇所</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円/楕円 23"/>
          <p:cNvSpPr/>
          <p:nvPr/>
        </p:nvSpPr>
        <p:spPr>
          <a:xfrm rot="819591">
            <a:off x="3245783" y="3990242"/>
            <a:ext cx="370405" cy="229972"/>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2627784" y="2564904"/>
            <a:ext cx="1632178" cy="338554"/>
          </a:xfrm>
          <a:prstGeom prst="rect">
            <a:avLst/>
          </a:prstGeom>
          <a:solidFill>
            <a:schemeClr val="bg1"/>
          </a:solidFill>
          <a:ln>
            <a:solidFill>
              <a:schemeClr val="tx1"/>
            </a:solidFill>
            <a:prstDash val="solid"/>
          </a:ln>
        </p:spPr>
        <p:txBody>
          <a:bodyPr wrap="none" rtlCol="0">
            <a:spAutoFit/>
          </a:bodyPr>
          <a:lstStyle/>
          <a:p>
            <a:r>
              <a:rPr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　制　</a:t>
            </a:r>
            <a:r>
              <a:rPr kumimoji="1"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　間</a:t>
            </a:r>
          </a:p>
        </p:txBody>
      </p:sp>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29643" y="1700808"/>
            <a:ext cx="715962"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円/楕円 20"/>
          <p:cNvSpPr/>
          <p:nvPr/>
        </p:nvSpPr>
        <p:spPr>
          <a:xfrm rot="19428404">
            <a:off x="5263089" y="2666996"/>
            <a:ext cx="286867" cy="191749"/>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rot="21303418">
            <a:off x="5557576" y="2396561"/>
            <a:ext cx="286867" cy="191749"/>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5885660" y="2087985"/>
            <a:ext cx="1210588"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Ｆ確認箇所</a:t>
            </a:r>
          </a:p>
        </p:txBody>
      </p:sp>
      <p:sp>
        <p:nvSpPr>
          <p:cNvPr id="27" name="テキスト ボックス 26"/>
          <p:cNvSpPr txBox="1"/>
          <p:nvPr/>
        </p:nvSpPr>
        <p:spPr>
          <a:xfrm>
            <a:off x="4283968" y="2257262"/>
            <a:ext cx="1210588"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Ｅ確認箇所</a:t>
            </a:r>
          </a:p>
        </p:txBody>
      </p:sp>
      <p:sp>
        <p:nvSpPr>
          <p:cNvPr id="2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9"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2787832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150232"/>
            <a:ext cx="3053011" cy="229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16" name="テキスト ボックス 15"/>
          <p:cNvSpPr txBox="1"/>
          <p:nvPr/>
        </p:nvSpPr>
        <p:spPr>
          <a:xfrm>
            <a:off x="1187624" y="5777859"/>
            <a:ext cx="1210588"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擁壁部全景</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テキスト ボックス 16"/>
          <p:cNvSpPr txBox="1"/>
          <p:nvPr/>
        </p:nvSpPr>
        <p:spPr>
          <a:xfrm>
            <a:off x="5882482" y="3356992"/>
            <a:ext cx="2852063" cy="584775"/>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擁壁上の自然斜面に倒木あり</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⇒撤去等の対策が必要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4" name="円/楕円 23"/>
          <p:cNvSpPr/>
          <p:nvPr/>
        </p:nvSpPr>
        <p:spPr>
          <a:xfrm rot="19763507">
            <a:off x="6537628" y="1445208"/>
            <a:ext cx="1266189" cy="20943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998650"/>
            <a:ext cx="3096344" cy="2322258"/>
          </a:xfrm>
          <a:prstGeom prst="rect">
            <a:avLst/>
          </a:prstGeom>
        </p:spPr>
      </p:pic>
      <p:sp>
        <p:nvSpPr>
          <p:cNvPr id="21" name="円/楕円 20"/>
          <p:cNvSpPr/>
          <p:nvPr/>
        </p:nvSpPr>
        <p:spPr>
          <a:xfrm rot="16003442">
            <a:off x="6070452" y="3682950"/>
            <a:ext cx="1323864" cy="20943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6444208" y="5699931"/>
            <a:ext cx="2646878"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擁壁の隙間から植生が繁茂</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⇒植生の撤去が必要</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19" y="2492366"/>
            <a:ext cx="4272405" cy="320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正方形/長方形 17"/>
          <p:cNvSpPr/>
          <p:nvPr/>
        </p:nvSpPr>
        <p:spPr>
          <a:xfrm>
            <a:off x="2051902" y="4307364"/>
            <a:ext cx="720080" cy="64510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3347864" y="3348750"/>
            <a:ext cx="720080" cy="64510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曲折矢印 5"/>
          <p:cNvSpPr/>
          <p:nvPr/>
        </p:nvSpPr>
        <p:spPr>
          <a:xfrm>
            <a:off x="3635896" y="1757177"/>
            <a:ext cx="1008111" cy="1527807"/>
          </a:xfrm>
          <a:prstGeom prst="bentArrow">
            <a:avLst>
              <a:gd name="adj1" fmla="val 15705"/>
              <a:gd name="adj2" fmla="val 24225"/>
              <a:gd name="adj3" fmla="val 25000"/>
              <a:gd name="adj4" fmla="val 4375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solidFill>
                <a:schemeClr val="tx1"/>
              </a:solidFill>
            </a:endParaRPr>
          </a:p>
        </p:txBody>
      </p:sp>
      <p:sp>
        <p:nvSpPr>
          <p:cNvPr id="7" name="左矢印 6"/>
          <p:cNvSpPr/>
          <p:nvPr/>
        </p:nvSpPr>
        <p:spPr>
          <a:xfrm flipH="1">
            <a:off x="2772075" y="4435587"/>
            <a:ext cx="1943941"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5"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721873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752" y="1655451"/>
            <a:ext cx="3672408" cy="2759931"/>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30" y="2203054"/>
            <a:ext cx="4752418" cy="357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a:t>
            </a:r>
            <a:endParaRPr lang="ja-JP" altLang="ja-JP" dirty="0"/>
          </a:p>
        </p:txBody>
      </p:sp>
      <p:sp>
        <p:nvSpPr>
          <p:cNvPr id="16" name="テキスト ボックス 15"/>
          <p:cNvSpPr txBox="1"/>
          <p:nvPr/>
        </p:nvSpPr>
        <p:spPr>
          <a:xfrm>
            <a:off x="5148064" y="4509120"/>
            <a:ext cx="3672800"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吹付コンクリートから植生発生、</a:t>
            </a: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ひび割れが進展、吹付背面に浮きあり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a:off x="7095968" y="1412776"/>
            <a:ext cx="1944608" cy="20882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187624" y="5805264"/>
            <a:ext cx="2852063"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吹付コンクリート斜面の全景</a:t>
            </a:r>
          </a:p>
        </p:txBody>
      </p:sp>
      <p:sp>
        <p:nvSpPr>
          <p:cNvPr id="23" name="正方形/長方形 22"/>
          <p:cNvSpPr/>
          <p:nvPr/>
        </p:nvSpPr>
        <p:spPr>
          <a:xfrm>
            <a:off x="2483768" y="2855901"/>
            <a:ext cx="720080" cy="64510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99562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現地状況写真（Ｃ）</a:t>
            </a:r>
            <a:endParaRPr lang="ja-JP" altLang="ja-JP" b="1" dirty="0">
              <a:solidFill>
                <a:srgbClr val="FF0000"/>
              </a:solidFill>
            </a:endParaRPr>
          </a:p>
        </p:txBody>
      </p:sp>
      <p:sp>
        <p:nvSpPr>
          <p:cNvPr id="16" name="テキスト ボックス 15"/>
          <p:cNvSpPr txBox="1"/>
          <p:nvPr/>
        </p:nvSpPr>
        <p:spPr>
          <a:xfrm>
            <a:off x="755576" y="5826750"/>
            <a:ext cx="3262432"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斜面の全景　</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吹付背面に浮きあり</a:t>
            </a:r>
          </a:p>
        </p:txBody>
      </p:sp>
      <p:sp>
        <p:nvSpPr>
          <p:cNvPr id="24" name="正方形/長方形 23"/>
          <p:cNvSpPr/>
          <p:nvPr/>
        </p:nvSpPr>
        <p:spPr>
          <a:xfrm>
            <a:off x="1964761" y="3074281"/>
            <a:ext cx="540060" cy="64275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Picture 4" descr="T:\地域支援課\☆☆★地域支援防災グループ★☆☆\◆写真\H28\281115_委員現地調査（異常気象時通行規制緩和）\山浦\IMG_29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2289" y="1395142"/>
            <a:ext cx="2664296" cy="1998148"/>
          </a:xfrm>
          <a:prstGeom prst="rect">
            <a:avLst/>
          </a:prstGeom>
          <a:noFill/>
          <a:ln w="57150">
            <a:solidFill>
              <a:srgbClr val="0000FF"/>
            </a:solidFill>
          </a:ln>
          <a:extLst>
            <a:ext uri="{909E8E84-426E-40DD-AFC4-6F175D3DCCD1}">
              <a14:hiddenFill xmlns:a14="http://schemas.microsoft.com/office/drawing/2010/main">
                <a:solidFill>
                  <a:srgbClr val="FFFFFF"/>
                </a:solidFill>
              </a14:hiddenFill>
            </a:ext>
          </a:extLst>
        </p:spPr>
      </p:pic>
      <p:sp>
        <p:nvSpPr>
          <p:cNvPr id="26" name="円/楕円 25"/>
          <p:cNvSpPr/>
          <p:nvPr/>
        </p:nvSpPr>
        <p:spPr>
          <a:xfrm rot="17996497">
            <a:off x="6688067" y="697353"/>
            <a:ext cx="872734" cy="25991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492896"/>
            <a:ext cx="4418713" cy="331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0454" y="3501008"/>
            <a:ext cx="3658010" cy="2746301"/>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p:cNvSpPr/>
          <p:nvPr/>
        </p:nvSpPr>
        <p:spPr>
          <a:xfrm>
            <a:off x="6220058" y="3655022"/>
            <a:ext cx="1044369" cy="79208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131840" y="4051066"/>
            <a:ext cx="1332401" cy="11448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左矢印 22"/>
          <p:cNvSpPr/>
          <p:nvPr/>
        </p:nvSpPr>
        <p:spPr>
          <a:xfrm flipH="1">
            <a:off x="4464241" y="4412243"/>
            <a:ext cx="629349"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7" name="左矢印 26"/>
          <p:cNvSpPr/>
          <p:nvPr/>
        </p:nvSpPr>
        <p:spPr>
          <a:xfrm rot="16374631" flipH="1">
            <a:off x="6511650" y="3189585"/>
            <a:ext cx="452185"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930620" y="2802414"/>
            <a:ext cx="2852063"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吹付コンクリ</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トのひび割れ</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7"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725578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510" y="1495522"/>
            <a:ext cx="2763812" cy="3704054"/>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現地状況写真（Ｄ）</a:t>
            </a:r>
            <a:endParaRPr lang="ja-JP" altLang="ja-JP" dirty="0"/>
          </a:p>
        </p:txBody>
      </p:sp>
      <p:sp>
        <p:nvSpPr>
          <p:cNvPr id="15" name="円/楕円 14"/>
          <p:cNvSpPr/>
          <p:nvPr/>
        </p:nvSpPr>
        <p:spPr>
          <a:xfrm rot="19755542">
            <a:off x="6670887" y="2031490"/>
            <a:ext cx="1363490" cy="32339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130072" y="5325452"/>
            <a:ext cx="2031325"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吹付から植生が発生</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吹付背面に浮きあり</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テキスト ボックス 15"/>
          <p:cNvSpPr txBox="1"/>
          <p:nvPr/>
        </p:nvSpPr>
        <p:spPr>
          <a:xfrm>
            <a:off x="2267744" y="5970766"/>
            <a:ext cx="1210588"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斜面の全景</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629" y="1975197"/>
            <a:ext cx="5197475"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3064578" y="3627257"/>
            <a:ext cx="856270" cy="936104"/>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690695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017" y="1584990"/>
            <a:ext cx="4094471" cy="3068146"/>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76" y="2591473"/>
            <a:ext cx="4298408" cy="321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現地状況写真（Ｅ）</a:t>
            </a:r>
            <a:endParaRPr lang="ja-JP" altLang="ja-JP" dirty="0"/>
          </a:p>
        </p:txBody>
      </p:sp>
      <p:sp>
        <p:nvSpPr>
          <p:cNvPr id="24" name="テキスト ボックス 23"/>
          <p:cNvSpPr txBox="1"/>
          <p:nvPr/>
        </p:nvSpPr>
        <p:spPr>
          <a:xfrm>
            <a:off x="1259632" y="5826750"/>
            <a:ext cx="2441694"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ブロック積み擁壁の状況</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5" name="円/楕円 24"/>
          <p:cNvSpPr/>
          <p:nvPr/>
        </p:nvSpPr>
        <p:spPr>
          <a:xfrm rot="16627685">
            <a:off x="5831256" y="676339"/>
            <a:ext cx="2121733" cy="426637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6169724" y="4738668"/>
            <a:ext cx="1210588"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植生が繁茂</a:t>
            </a:r>
          </a:p>
        </p:txBody>
      </p:sp>
      <p:sp>
        <p:nvSpPr>
          <p:cNvPr id="12" name="正方形/長方形 11"/>
          <p:cNvSpPr/>
          <p:nvPr/>
        </p:nvSpPr>
        <p:spPr>
          <a:xfrm rot="20695567">
            <a:off x="710931" y="2462505"/>
            <a:ext cx="3862131" cy="165876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3"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2616832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00" y="2029540"/>
            <a:ext cx="5197475"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2594" y="4044939"/>
            <a:ext cx="2586439" cy="1932739"/>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149" y="1260999"/>
            <a:ext cx="3193331" cy="23840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現地状況写真（Ｆ）</a:t>
            </a:r>
            <a:endParaRPr lang="ja-JP" altLang="ja-JP" b="1" dirty="0">
              <a:solidFill>
                <a:srgbClr val="FF0000"/>
              </a:solidFill>
            </a:endParaRPr>
          </a:p>
        </p:txBody>
      </p:sp>
      <p:sp>
        <p:nvSpPr>
          <p:cNvPr id="25" name="円/楕円 24"/>
          <p:cNvSpPr/>
          <p:nvPr/>
        </p:nvSpPr>
        <p:spPr>
          <a:xfrm>
            <a:off x="6829205" y="4067657"/>
            <a:ext cx="1042025" cy="200252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6404128" y="6042774"/>
            <a:ext cx="2031325"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吹付にひび割れあり</a:t>
            </a:r>
          </a:p>
        </p:txBody>
      </p:sp>
      <p:sp>
        <p:nvSpPr>
          <p:cNvPr id="16" name="テキスト ボックス 15"/>
          <p:cNvSpPr txBox="1"/>
          <p:nvPr/>
        </p:nvSpPr>
        <p:spPr>
          <a:xfrm>
            <a:off x="179512" y="5949280"/>
            <a:ext cx="5407497" cy="338554"/>
          </a:xfrm>
          <a:prstGeom prst="rect">
            <a:avLst/>
          </a:prstGeom>
          <a:solidFill>
            <a:schemeClr val="bg1"/>
          </a:solidFill>
          <a:ln>
            <a:solidFill>
              <a:schemeClr val="tx1"/>
            </a:solidFill>
            <a:prstDash val="solid"/>
          </a:ln>
        </p:spPr>
        <p:txBody>
          <a:bodyPr wrap="none" lIns="72000" rIns="0" rtlCol="0">
            <a:spAutoFit/>
          </a:bodyPr>
          <a:lstStyle/>
          <a:p>
            <a:pPr algn="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斜面全景（２段擁壁小段部に落石等がないか確認が必要</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正方形/長方形 16"/>
          <p:cNvSpPr/>
          <p:nvPr/>
        </p:nvSpPr>
        <p:spPr>
          <a:xfrm>
            <a:off x="7211317" y="1872964"/>
            <a:ext cx="936104" cy="167338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3010280" y="4066725"/>
            <a:ext cx="936104" cy="167338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rot="3911046">
            <a:off x="1477293" y="3546117"/>
            <a:ext cx="545818" cy="200252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矢印 14"/>
          <p:cNvSpPr/>
          <p:nvPr/>
        </p:nvSpPr>
        <p:spPr>
          <a:xfrm rot="19658222" flipH="1">
            <a:off x="3834526" y="3312485"/>
            <a:ext cx="1943941"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21" name="左矢印 20"/>
          <p:cNvSpPr/>
          <p:nvPr/>
        </p:nvSpPr>
        <p:spPr>
          <a:xfrm rot="5400000" flipH="1">
            <a:off x="7552656" y="3562296"/>
            <a:ext cx="442438" cy="499094"/>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19"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636695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1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0" name="正方形/長方形 9"/>
          <p:cNvSpPr/>
          <p:nvPr/>
        </p:nvSpPr>
        <p:spPr>
          <a:xfrm>
            <a:off x="1178670" y="1529515"/>
            <a:ext cx="7560840" cy="3139321"/>
          </a:xfrm>
          <a:prstGeom prst="rect">
            <a:avLst/>
          </a:prstGeom>
        </p:spPr>
        <p:txBody>
          <a:bodyPr wrap="square">
            <a:spAutoFit/>
          </a:bodyPr>
          <a:lstStyle/>
          <a:p>
            <a:r>
              <a:rPr lang="ja-JP" altLang="en-US" dirty="0" smtClean="0">
                <a:solidFill>
                  <a:prstClr val="black"/>
                </a:solidFill>
                <a:latin typeface="ＭＳ Ｐゴシック"/>
              </a:rPr>
              <a:t>■</a:t>
            </a:r>
            <a:r>
              <a:rPr lang="ja-JP" altLang="en-US" dirty="0">
                <a:solidFill>
                  <a:prstClr val="black"/>
                </a:solidFill>
                <a:latin typeface="ＭＳ Ｐゴシック"/>
              </a:rPr>
              <a:t>斜面の安定性</a:t>
            </a:r>
          </a:p>
          <a:p>
            <a:r>
              <a:rPr lang="ja-JP" altLang="en-US" dirty="0">
                <a:solidFill>
                  <a:prstClr val="black"/>
                </a:solidFill>
                <a:latin typeface="ＭＳ Ｐゴシック"/>
              </a:rPr>
              <a:t>○倒木が道路側に落下しない対策が必要（</a:t>
            </a:r>
            <a:r>
              <a:rPr lang="en-US" altLang="ja-JP" dirty="0">
                <a:solidFill>
                  <a:prstClr val="black"/>
                </a:solidFill>
                <a:latin typeface="ＭＳ Ｐゴシック"/>
              </a:rPr>
              <a:t>A</a:t>
            </a:r>
            <a:r>
              <a:rPr lang="ja-JP" altLang="en-US" dirty="0">
                <a:solidFill>
                  <a:prstClr val="black"/>
                </a:solidFill>
                <a:latin typeface="ＭＳ Ｐゴシック"/>
              </a:rPr>
              <a:t>区間</a:t>
            </a:r>
            <a:r>
              <a:rPr lang="ja-JP" altLang="en-US" dirty="0" smtClean="0">
                <a:solidFill>
                  <a:prstClr val="black"/>
                </a:solidFill>
                <a:latin typeface="ＭＳ Ｐゴシック"/>
              </a:rPr>
              <a:t>）</a:t>
            </a:r>
            <a:endParaRPr lang="en-US" altLang="ja-JP" dirty="0" smtClean="0">
              <a:solidFill>
                <a:prstClr val="black"/>
              </a:solidFill>
              <a:latin typeface="ＭＳ Ｐゴシック"/>
            </a:endParaRPr>
          </a:p>
          <a:p>
            <a:r>
              <a:rPr lang="ja-JP" altLang="en-US" dirty="0">
                <a:solidFill>
                  <a:prstClr val="black"/>
                </a:solidFill>
                <a:latin typeface="ＭＳ Ｐゴシック"/>
              </a:rPr>
              <a:t>　</a:t>
            </a:r>
            <a:r>
              <a:rPr lang="ja-JP" altLang="en-US" dirty="0" smtClean="0">
                <a:solidFill>
                  <a:prstClr val="black"/>
                </a:solidFill>
                <a:latin typeface="ＭＳ Ｐゴシック"/>
              </a:rPr>
              <a:t>　</a:t>
            </a:r>
            <a:r>
              <a:rPr lang="en-US" altLang="ja-JP" b="1" dirty="0" smtClean="0">
                <a:solidFill>
                  <a:srgbClr val="FF0000"/>
                </a:solidFill>
                <a:latin typeface="ＭＳ Ｐゴシック"/>
              </a:rPr>
              <a:t>【</a:t>
            </a:r>
            <a:r>
              <a:rPr lang="ja-JP" altLang="en-US" b="1" dirty="0" smtClean="0">
                <a:solidFill>
                  <a:srgbClr val="FF0000"/>
                </a:solidFill>
                <a:latin typeface="ＭＳ Ｐゴシック"/>
              </a:rPr>
              <a:t>追加対策</a:t>
            </a:r>
            <a:r>
              <a:rPr lang="en-US" altLang="ja-JP" b="1" dirty="0" smtClean="0">
                <a:solidFill>
                  <a:srgbClr val="FF0000"/>
                </a:solidFill>
                <a:latin typeface="ＭＳ Ｐゴシック"/>
              </a:rPr>
              <a:t>】</a:t>
            </a:r>
            <a:r>
              <a:rPr lang="ja-JP" altLang="en-US" b="1" dirty="0" smtClean="0">
                <a:solidFill>
                  <a:srgbClr val="FF0000"/>
                </a:solidFill>
                <a:latin typeface="ＭＳ Ｐゴシック"/>
              </a:rPr>
              <a:t>倒木の撤去</a:t>
            </a:r>
            <a:endParaRPr lang="en-US" altLang="ja-JP" b="1" u="sng" dirty="0" smtClean="0">
              <a:solidFill>
                <a:srgbClr val="FF0000"/>
              </a:solidFill>
              <a:latin typeface="ＭＳ Ｐゴシック"/>
            </a:endParaRPr>
          </a:p>
          <a:p>
            <a:r>
              <a:rPr lang="ja-JP" altLang="en-US" dirty="0" smtClean="0">
                <a:solidFill>
                  <a:prstClr val="black"/>
                </a:solidFill>
                <a:latin typeface="ＭＳ Ｐゴシック"/>
              </a:rPr>
              <a:t>○</a:t>
            </a:r>
            <a:r>
              <a:rPr lang="ja-JP" altLang="en-US" dirty="0">
                <a:solidFill>
                  <a:prstClr val="black"/>
                </a:solidFill>
                <a:latin typeface="ＭＳ Ｐゴシック"/>
              </a:rPr>
              <a:t>吹付背面の浮き・クラックが散見され現況の確認が必要（</a:t>
            </a:r>
            <a:r>
              <a:rPr lang="en-US" altLang="ja-JP" dirty="0" smtClean="0">
                <a:solidFill>
                  <a:prstClr val="black"/>
                </a:solidFill>
                <a:latin typeface="ＭＳ Ｐゴシック"/>
              </a:rPr>
              <a:t>B</a:t>
            </a:r>
            <a:r>
              <a:rPr lang="ja-JP" altLang="en-US" dirty="0" smtClean="0">
                <a:solidFill>
                  <a:prstClr val="black"/>
                </a:solidFill>
                <a:latin typeface="ＭＳ Ｐゴシック"/>
              </a:rPr>
              <a:t>～</a:t>
            </a:r>
            <a:r>
              <a:rPr lang="en-US" altLang="ja-JP" dirty="0" smtClean="0">
                <a:solidFill>
                  <a:prstClr val="black"/>
                </a:solidFill>
                <a:latin typeface="ＭＳ Ｐゴシック"/>
              </a:rPr>
              <a:t>D,F</a:t>
            </a:r>
            <a:r>
              <a:rPr lang="ja-JP" altLang="en-US" dirty="0">
                <a:solidFill>
                  <a:prstClr val="black"/>
                </a:solidFill>
                <a:latin typeface="ＭＳ Ｐゴシック"/>
              </a:rPr>
              <a:t>区間</a:t>
            </a:r>
            <a:r>
              <a:rPr lang="ja-JP" altLang="en-US" dirty="0" smtClean="0">
                <a:solidFill>
                  <a:prstClr val="black"/>
                </a:solidFill>
                <a:latin typeface="ＭＳ Ｐゴシック"/>
              </a:rPr>
              <a:t>）</a:t>
            </a:r>
            <a:endParaRPr lang="en-US" altLang="ja-JP" dirty="0" smtClean="0">
              <a:solidFill>
                <a:prstClr val="black"/>
              </a:solidFill>
              <a:latin typeface="ＭＳ Ｐゴシック"/>
            </a:endParaRPr>
          </a:p>
          <a:p>
            <a:r>
              <a:rPr lang="ja-JP" altLang="en-US" dirty="0" smtClean="0">
                <a:solidFill>
                  <a:prstClr val="black"/>
                </a:solidFill>
                <a:latin typeface="ＭＳ Ｐゴシック"/>
              </a:rPr>
              <a:t>　　</a:t>
            </a:r>
            <a:r>
              <a:rPr lang="en-US" altLang="ja-JP" b="1" dirty="0" smtClean="0">
                <a:solidFill>
                  <a:srgbClr val="FF0000"/>
                </a:solidFill>
                <a:latin typeface="ＭＳ Ｐゴシック"/>
              </a:rPr>
              <a:t>【</a:t>
            </a:r>
            <a:r>
              <a:rPr lang="ja-JP" altLang="en-US" b="1" dirty="0" smtClean="0">
                <a:solidFill>
                  <a:srgbClr val="FF0000"/>
                </a:solidFill>
                <a:latin typeface="ＭＳ Ｐゴシック"/>
              </a:rPr>
              <a:t>追加対策</a:t>
            </a:r>
            <a:r>
              <a:rPr lang="en-US" altLang="ja-JP" b="1" dirty="0" smtClean="0">
                <a:solidFill>
                  <a:srgbClr val="FF0000"/>
                </a:solidFill>
                <a:latin typeface="ＭＳ Ｐゴシック"/>
              </a:rPr>
              <a:t>】</a:t>
            </a:r>
            <a:r>
              <a:rPr lang="ja-JP" altLang="en-US" b="1" dirty="0" smtClean="0">
                <a:solidFill>
                  <a:srgbClr val="FF0000"/>
                </a:solidFill>
                <a:latin typeface="ＭＳ Ｐゴシック"/>
              </a:rPr>
              <a:t>浮き・クラックの変状を経過観察</a:t>
            </a:r>
            <a:endParaRPr lang="en-US" altLang="ja-JP" b="1" u="sng" dirty="0" smtClean="0">
              <a:solidFill>
                <a:srgbClr val="FF0000"/>
              </a:solidFill>
              <a:latin typeface="ＭＳ Ｐゴシック"/>
            </a:endParaRPr>
          </a:p>
          <a:p>
            <a:r>
              <a:rPr lang="ja-JP" altLang="en-US" dirty="0" smtClean="0">
                <a:solidFill>
                  <a:prstClr val="black"/>
                </a:solidFill>
                <a:latin typeface="ＭＳ Ｐゴシック"/>
              </a:rPr>
              <a:t>○</a:t>
            </a:r>
            <a:r>
              <a:rPr lang="ja-JP" altLang="en-US" dirty="0">
                <a:solidFill>
                  <a:prstClr val="black"/>
                </a:solidFill>
                <a:latin typeface="ＭＳ Ｐゴシック"/>
              </a:rPr>
              <a:t>吹付コンクリートに植生が発生しており対策が必要（</a:t>
            </a:r>
            <a:r>
              <a:rPr lang="en-US" altLang="ja-JP" dirty="0" smtClean="0">
                <a:solidFill>
                  <a:prstClr val="black"/>
                </a:solidFill>
                <a:latin typeface="ＭＳ Ｐゴシック"/>
              </a:rPr>
              <a:t>B</a:t>
            </a:r>
            <a:r>
              <a:rPr lang="ja-JP" altLang="en-US" dirty="0" smtClean="0">
                <a:solidFill>
                  <a:prstClr val="black"/>
                </a:solidFill>
                <a:latin typeface="ＭＳ Ｐゴシック"/>
              </a:rPr>
              <a:t>～</a:t>
            </a:r>
            <a:r>
              <a:rPr lang="en-US" altLang="ja-JP" dirty="0" smtClean="0">
                <a:solidFill>
                  <a:prstClr val="black"/>
                </a:solidFill>
                <a:latin typeface="ＭＳ Ｐゴシック"/>
              </a:rPr>
              <a:t>D,F</a:t>
            </a:r>
            <a:r>
              <a:rPr lang="ja-JP" altLang="en-US" dirty="0">
                <a:solidFill>
                  <a:prstClr val="black"/>
                </a:solidFill>
                <a:latin typeface="ＭＳ Ｐゴシック"/>
              </a:rPr>
              <a:t>区間</a:t>
            </a:r>
            <a:r>
              <a:rPr lang="ja-JP" altLang="en-US" dirty="0" smtClean="0">
                <a:solidFill>
                  <a:prstClr val="black"/>
                </a:solidFill>
                <a:latin typeface="ＭＳ Ｐゴシック"/>
              </a:rPr>
              <a:t>）</a:t>
            </a:r>
            <a:endParaRPr lang="en-US" altLang="ja-JP" dirty="0" smtClean="0">
              <a:solidFill>
                <a:prstClr val="black"/>
              </a:solidFill>
              <a:latin typeface="ＭＳ Ｐゴシック"/>
            </a:endParaRPr>
          </a:p>
          <a:p>
            <a:r>
              <a:rPr lang="ja-JP" altLang="en-US" dirty="0">
                <a:solidFill>
                  <a:prstClr val="black"/>
                </a:solidFill>
                <a:latin typeface="ＭＳ Ｐゴシック"/>
              </a:rPr>
              <a:t>　</a:t>
            </a:r>
            <a:r>
              <a:rPr lang="ja-JP" altLang="en-US" dirty="0" smtClean="0">
                <a:solidFill>
                  <a:prstClr val="black"/>
                </a:solidFill>
                <a:latin typeface="ＭＳ Ｐゴシック"/>
              </a:rPr>
              <a:t>　</a:t>
            </a:r>
            <a:r>
              <a:rPr lang="en-US" altLang="ja-JP" b="1" dirty="0" smtClean="0">
                <a:solidFill>
                  <a:srgbClr val="FF0000"/>
                </a:solidFill>
                <a:latin typeface="ＭＳ Ｐゴシック"/>
              </a:rPr>
              <a:t>【</a:t>
            </a:r>
            <a:r>
              <a:rPr lang="ja-JP" altLang="en-US" b="1" dirty="0" smtClean="0">
                <a:solidFill>
                  <a:srgbClr val="FF0000"/>
                </a:solidFill>
                <a:latin typeface="ＭＳ Ｐゴシック"/>
              </a:rPr>
              <a:t>追加対策</a:t>
            </a:r>
            <a:r>
              <a:rPr lang="en-US" altLang="ja-JP" b="1" dirty="0" smtClean="0">
                <a:solidFill>
                  <a:srgbClr val="FF0000"/>
                </a:solidFill>
                <a:latin typeface="ＭＳ Ｐゴシック"/>
              </a:rPr>
              <a:t>】</a:t>
            </a:r>
            <a:r>
              <a:rPr lang="ja-JP" altLang="en-US" b="1" dirty="0" smtClean="0">
                <a:solidFill>
                  <a:srgbClr val="FF0000"/>
                </a:solidFill>
                <a:latin typeface="ＭＳ Ｐゴシック"/>
              </a:rPr>
              <a:t>植生の撤去</a:t>
            </a:r>
            <a:endParaRPr lang="en-US" altLang="ja-JP" b="1" dirty="0" smtClean="0">
              <a:solidFill>
                <a:srgbClr val="FF0000"/>
              </a:solidFill>
              <a:latin typeface="ＭＳ Ｐゴシック"/>
            </a:endParaRPr>
          </a:p>
          <a:p>
            <a:r>
              <a:rPr lang="ja-JP" altLang="en-US" dirty="0" smtClean="0">
                <a:solidFill>
                  <a:prstClr val="black"/>
                </a:solidFill>
                <a:latin typeface="ＭＳ Ｐゴシック"/>
              </a:rPr>
              <a:t>○</a:t>
            </a:r>
            <a:r>
              <a:rPr lang="ja-JP" altLang="en-US" dirty="0">
                <a:solidFill>
                  <a:prstClr val="black"/>
                </a:solidFill>
                <a:latin typeface="ＭＳ Ｐゴシック"/>
              </a:rPr>
              <a:t>ブロック積み擁壁等の隙間からの植生の対策が必要（</a:t>
            </a:r>
            <a:r>
              <a:rPr lang="en-US" altLang="ja-JP" dirty="0">
                <a:solidFill>
                  <a:prstClr val="black"/>
                </a:solidFill>
                <a:latin typeface="ＭＳ Ｐゴシック"/>
              </a:rPr>
              <a:t>A,E</a:t>
            </a:r>
            <a:r>
              <a:rPr lang="ja-JP" altLang="en-US" dirty="0">
                <a:solidFill>
                  <a:prstClr val="black"/>
                </a:solidFill>
                <a:latin typeface="ＭＳ Ｐゴシック"/>
              </a:rPr>
              <a:t>区間</a:t>
            </a:r>
            <a:r>
              <a:rPr lang="ja-JP" altLang="en-US" dirty="0" smtClean="0">
                <a:solidFill>
                  <a:prstClr val="black"/>
                </a:solidFill>
                <a:latin typeface="ＭＳ Ｐゴシック"/>
              </a:rPr>
              <a:t>）</a:t>
            </a:r>
            <a:endParaRPr lang="en-US" altLang="ja-JP" dirty="0" smtClean="0">
              <a:solidFill>
                <a:prstClr val="black"/>
              </a:solidFill>
              <a:latin typeface="ＭＳ Ｐゴシック"/>
            </a:endParaRPr>
          </a:p>
          <a:p>
            <a:r>
              <a:rPr lang="ja-JP" altLang="en-US" dirty="0" smtClean="0">
                <a:solidFill>
                  <a:prstClr val="black"/>
                </a:solidFill>
                <a:latin typeface="ＭＳ Ｐゴシック"/>
              </a:rPr>
              <a:t>　</a:t>
            </a:r>
            <a:r>
              <a:rPr lang="ja-JP" altLang="en-US" dirty="0">
                <a:solidFill>
                  <a:prstClr val="black"/>
                </a:solidFill>
                <a:latin typeface="ＭＳ Ｐゴシック"/>
              </a:rPr>
              <a:t>　</a:t>
            </a:r>
            <a:r>
              <a:rPr lang="en-US" altLang="ja-JP" b="1" dirty="0" smtClean="0">
                <a:solidFill>
                  <a:srgbClr val="FF0000"/>
                </a:solidFill>
                <a:latin typeface="ＭＳ Ｐゴシック"/>
              </a:rPr>
              <a:t>【</a:t>
            </a:r>
            <a:r>
              <a:rPr lang="ja-JP" altLang="en-US" b="1" dirty="0" smtClean="0">
                <a:solidFill>
                  <a:srgbClr val="FF0000"/>
                </a:solidFill>
                <a:latin typeface="ＭＳ Ｐゴシック"/>
              </a:rPr>
              <a:t>追加対策</a:t>
            </a:r>
            <a:r>
              <a:rPr lang="en-US" altLang="ja-JP" b="1" dirty="0" smtClean="0">
                <a:solidFill>
                  <a:srgbClr val="FF0000"/>
                </a:solidFill>
                <a:latin typeface="ＭＳ Ｐゴシック"/>
              </a:rPr>
              <a:t>】</a:t>
            </a:r>
            <a:r>
              <a:rPr lang="ja-JP" altLang="en-US" b="1" dirty="0" smtClean="0">
                <a:solidFill>
                  <a:srgbClr val="FF0000"/>
                </a:solidFill>
                <a:latin typeface="ＭＳ Ｐゴシック"/>
              </a:rPr>
              <a:t>植生の撤去</a:t>
            </a:r>
            <a:endParaRPr lang="en-US" altLang="ja-JP" b="1" dirty="0" smtClean="0">
              <a:solidFill>
                <a:srgbClr val="FF0000"/>
              </a:solidFill>
              <a:latin typeface="ＭＳ Ｐゴシック"/>
            </a:endParaRPr>
          </a:p>
          <a:p>
            <a:r>
              <a:rPr lang="ja-JP" altLang="en-US" dirty="0" smtClean="0">
                <a:solidFill>
                  <a:prstClr val="black"/>
                </a:solidFill>
                <a:latin typeface="ＭＳ Ｐゴシック"/>
              </a:rPr>
              <a:t>○２段</a:t>
            </a:r>
            <a:r>
              <a:rPr lang="ja-JP" altLang="en-US" dirty="0">
                <a:solidFill>
                  <a:prstClr val="black"/>
                </a:solidFill>
                <a:latin typeface="ＭＳ Ｐゴシック"/>
              </a:rPr>
              <a:t>擁壁小段部に落石等があれば対策が必要（</a:t>
            </a:r>
            <a:r>
              <a:rPr lang="en-US" altLang="ja-JP" dirty="0">
                <a:solidFill>
                  <a:prstClr val="black"/>
                </a:solidFill>
                <a:latin typeface="ＭＳ Ｐゴシック"/>
              </a:rPr>
              <a:t>F</a:t>
            </a:r>
            <a:r>
              <a:rPr lang="ja-JP" altLang="en-US" dirty="0">
                <a:solidFill>
                  <a:prstClr val="black"/>
                </a:solidFill>
                <a:latin typeface="ＭＳ Ｐゴシック"/>
              </a:rPr>
              <a:t>区間</a:t>
            </a:r>
            <a:r>
              <a:rPr lang="ja-JP" altLang="en-US" dirty="0" smtClean="0">
                <a:solidFill>
                  <a:prstClr val="black"/>
                </a:solidFill>
                <a:latin typeface="ＭＳ Ｐゴシック"/>
              </a:rPr>
              <a:t>）</a:t>
            </a:r>
            <a:endParaRPr lang="en-US" altLang="ja-JP" dirty="0" smtClean="0">
              <a:solidFill>
                <a:prstClr val="black"/>
              </a:solidFill>
              <a:latin typeface="ＭＳ Ｐゴシック"/>
            </a:endParaRPr>
          </a:p>
          <a:p>
            <a:r>
              <a:rPr lang="ja-JP" altLang="en-US" dirty="0" smtClean="0">
                <a:solidFill>
                  <a:prstClr val="black"/>
                </a:solidFill>
                <a:latin typeface="ＭＳ Ｐゴシック"/>
              </a:rPr>
              <a:t>　　</a:t>
            </a:r>
            <a:r>
              <a:rPr lang="en-US" altLang="ja-JP" b="1" dirty="0" smtClean="0">
                <a:solidFill>
                  <a:srgbClr val="FF0000"/>
                </a:solidFill>
                <a:latin typeface="ＭＳ Ｐゴシック"/>
              </a:rPr>
              <a:t>【</a:t>
            </a:r>
            <a:r>
              <a:rPr lang="ja-JP" altLang="en-US" b="1" dirty="0" smtClean="0">
                <a:solidFill>
                  <a:srgbClr val="FF0000"/>
                </a:solidFill>
                <a:latin typeface="ＭＳ Ｐゴシック"/>
              </a:rPr>
              <a:t>追加対策</a:t>
            </a:r>
            <a:r>
              <a:rPr lang="en-US" altLang="ja-JP" b="1" dirty="0" smtClean="0">
                <a:solidFill>
                  <a:srgbClr val="FF0000"/>
                </a:solidFill>
                <a:latin typeface="ＭＳ Ｐゴシック"/>
              </a:rPr>
              <a:t>】</a:t>
            </a:r>
            <a:r>
              <a:rPr lang="ja-JP" altLang="en-US" b="1" dirty="0" smtClean="0">
                <a:solidFill>
                  <a:srgbClr val="FF0000"/>
                </a:solidFill>
                <a:latin typeface="ＭＳ Ｐゴシック"/>
              </a:rPr>
              <a:t>植生撤去後、小段部確認（落石等無し）</a:t>
            </a:r>
            <a:endParaRPr lang="ja-JP" altLang="en-US" b="1" u="sng" dirty="0">
              <a:solidFill>
                <a:srgbClr val="FF0000"/>
              </a:solidFill>
              <a:latin typeface="ＭＳ Ｐゴシック"/>
            </a:endParaRPr>
          </a:p>
        </p:txBody>
      </p:sp>
      <p:sp>
        <p:nvSpPr>
          <p:cNvPr id="7" name="正方形/長方形 6"/>
          <p:cNvSpPr/>
          <p:nvPr/>
        </p:nvSpPr>
        <p:spPr>
          <a:xfrm>
            <a:off x="1187624"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8" name="正方形/長方形 7"/>
          <p:cNvSpPr/>
          <p:nvPr/>
        </p:nvSpPr>
        <p:spPr>
          <a:xfrm>
            <a:off x="1175498" y="4665910"/>
            <a:ext cx="7416824" cy="923330"/>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en-US" altLang="ja-JP" dirty="0" smtClean="0"/>
          </a:p>
          <a:p>
            <a:r>
              <a:rPr lang="ja-JP" altLang="en-US" dirty="0"/>
              <a:t>　</a:t>
            </a:r>
            <a:r>
              <a:rPr lang="ja-JP" altLang="en-US" dirty="0" smtClean="0"/>
              <a:t>　　（表面の変状、植生の状況 等）</a:t>
            </a:r>
            <a:endParaRPr lang="ja-JP" altLang="en-US" dirty="0"/>
          </a:p>
        </p:txBody>
      </p:sp>
      <p:sp>
        <p:nvSpPr>
          <p:cNvPr id="9" name="下矢印 8"/>
          <p:cNvSpPr/>
          <p:nvPr/>
        </p:nvSpPr>
        <p:spPr>
          <a:xfrm rot="16200000">
            <a:off x="1321826" y="5703606"/>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051720" y="5712121"/>
            <a:ext cx="547260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追加対策完了後、規制基準の引き上げを実施</a:t>
            </a:r>
            <a:endParaRPr lang="ja-JP" altLang="en-US" sz="1400" dirty="0"/>
          </a:p>
        </p:txBody>
      </p:sp>
      <p:sp>
        <p:nvSpPr>
          <p:cNvPr id="13"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1075997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5"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a:t>
            </a:r>
            <a:r>
              <a:rPr lang="ja-JP" altLang="en-US" sz="2700" dirty="0">
                <a:latin typeface="HGSｺﾞｼｯｸM" panose="020B0600000000000000" pitchFamily="50" charset="-128"/>
                <a:ea typeface="HGSｺﾞｼｯｸM" panose="020B0600000000000000" pitchFamily="50" charset="-128"/>
              </a:rPr>
              <a:t>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44824"/>
            <a:ext cx="3744416" cy="281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17269"/>
          <a:stretch/>
        </p:blipFill>
        <p:spPr>
          <a:xfrm>
            <a:off x="4888622" y="1844824"/>
            <a:ext cx="4134629" cy="2811171"/>
          </a:xfrm>
          <a:prstGeom prst="rect">
            <a:avLst/>
          </a:prstGeom>
        </p:spPr>
      </p:pic>
      <p:sp>
        <p:nvSpPr>
          <p:cNvPr id="9" name="正方形/長方形 8"/>
          <p:cNvSpPr/>
          <p:nvPr/>
        </p:nvSpPr>
        <p:spPr>
          <a:xfrm>
            <a:off x="1403648" y="1484784"/>
            <a:ext cx="7416824" cy="369332"/>
          </a:xfrm>
          <a:prstGeom prst="rect">
            <a:avLst/>
          </a:prstGeom>
        </p:spPr>
        <p:txBody>
          <a:bodyPr wrap="square">
            <a:spAutoFit/>
          </a:bodyPr>
          <a:lstStyle/>
          <a:p>
            <a:r>
              <a:rPr lang="ja-JP" altLang="en-US" dirty="0" smtClean="0"/>
              <a:t>（Ａ区間）植生の撤去</a:t>
            </a:r>
            <a:endParaRPr lang="ja-JP" altLang="ja-JP" dirty="0"/>
          </a:p>
        </p:txBody>
      </p:sp>
      <p:sp>
        <p:nvSpPr>
          <p:cNvPr id="10" name="右矢印 9"/>
          <p:cNvSpPr/>
          <p:nvPr/>
        </p:nvSpPr>
        <p:spPr>
          <a:xfrm>
            <a:off x="4283968" y="3284984"/>
            <a:ext cx="43204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8119" y="4725144"/>
            <a:ext cx="2519897" cy="1889923"/>
          </a:xfrm>
          <a:prstGeom prst="rect">
            <a:avLst/>
          </a:prstGeom>
          <a:ln w="41275">
            <a:solidFill>
              <a:srgbClr val="0000FF"/>
            </a:solidFill>
          </a:ln>
        </p:spPr>
      </p:pic>
      <p:sp>
        <p:nvSpPr>
          <p:cNvPr id="12" name="正方形/長方形 11"/>
          <p:cNvSpPr/>
          <p:nvPr/>
        </p:nvSpPr>
        <p:spPr>
          <a:xfrm>
            <a:off x="2051720" y="3215941"/>
            <a:ext cx="720080" cy="645107"/>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rot="16003442">
            <a:off x="3733553" y="4791407"/>
            <a:ext cx="779347" cy="114290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左矢印 13"/>
          <p:cNvSpPr/>
          <p:nvPr/>
        </p:nvSpPr>
        <p:spPr>
          <a:xfrm rot="4180825" flipH="1">
            <a:off x="2262472" y="4126389"/>
            <a:ext cx="757530" cy="361565"/>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15" name="円/楕円 14"/>
          <p:cNvSpPr/>
          <p:nvPr/>
        </p:nvSpPr>
        <p:spPr>
          <a:xfrm rot="953520">
            <a:off x="7985054" y="2098836"/>
            <a:ext cx="974368" cy="122488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854970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
        <p:nvSpPr>
          <p:cNvPr id="5"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a:t>
            </a:r>
            <a:r>
              <a:rPr lang="ja-JP" altLang="en-US" sz="2700" dirty="0">
                <a:latin typeface="HGSｺﾞｼｯｸM" panose="020B0600000000000000" pitchFamily="50" charset="-128"/>
                <a:ea typeface="HGSｺﾞｼｯｸM" panose="020B0600000000000000" pitchFamily="50" charset="-128"/>
              </a:rPr>
              <a:t>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9" name="正方形/長方形 8"/>
          <p:cNvSpPr/>
          <p:nvPr/>
        </p:nvSpPr>
        <p:spPr>
          <a:xfrm>
            <a:off x="1403648" y="1484784"/>
            <a:ext cx="7416824" cy="369332"/>
          </a:xfrm>
          <a:prstGeom prst="rect">
            <a:avLst/>
          </a:prstGeom>
        </p:spPr>
        <p:txBody>
          <a:bodyPr wrap="square">
            <a:spAutoFit/>
          </a:bodyPr>
          <a:lstStyle/>
          <a:p>
            <a:r>
              <a:rPr lang="ja-JP" altLang="en-US" dirty="0" smtClean="0"/>
              <a:t>（Ａ区間）倒木の撤去</a:t>
            </a:r>
            <a:endParaRPr lang="ja-JP" altLang="ja-JP" dirty="0"/>
          </a:p>
        </p:txBody>
      </p:sp>
      <p:sp>
        <p:nvSpPr>
          <p:cNvPr id="10" name="右矢印 9"/>
          <p:cNvSpPr/>
          <p:nvPr/>
        </p:nvSpPr>
        <p:spPr>
          <a:xfrm>
            <a:off x="4067944" y="3212976"/>
            <a:ext cx="43204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303421"/>
            <a:ext cx="3053011" cy="229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円/楕円 16"/>
          <p:cNvSpPr/>
          <p:nvPr/>
        </p:nvSpPr>
        <p:spPr>
          <a:xfrm rot="19763507">
            <a:off x="2505180" y="2598397"/>
            <a:ext cx="1266189" cy="20943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2334574"/>
            <a:ext cx="3993874" cy="2246554"/>
          </a:xfrm>
          <a:prstGeom prst="rect">
            <a:avLst/>
          </a:prstGeom>
          <a:ln w="12700">
            <a:solidFill>
              <a:schemeClr val="bg1"/>
            </a:solidFill>
          </a:ln>
        </p:spPr>
      </p:pic>
      <p:sp>
        <p:nvSpPr>
          <p:cNvPr id="19" name="円/楕円 18"/>
          <p:cNvSpPr/>
          <p:nvPr/>
        </p:nvSpPr>
        <p:spPr>
          <a:xfrm rot="19597525">
            <a:off x="5837317" y="2481466"/>
            <a:ext cx="1657553" cy="217475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1946169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971600" y="1268760"/>
            <a:ext cx="7704856" cy="2585323"/>
          </a:xfrm>
          <a:prstGeom prst="rect">
            <a:avLst/>
          </a:prstGeom>
          <a:noFill/>
        </p:spPr>
        <p:txBody>
          <a:bodyPr wrap="square" rtlCol="0">
            <a:spAutoFit/>
          </a:bodyPr>
          <a:lstStyle/>
          <a:p>
            <a:pPr>
              <a:lnSpc>
                <a:spcPct val="150000"/>
              </a:lnSpc>
            </a:pPr>
            <a:r>
              <a:rPr lang="ja-JP" altLang="en-US" sz="3600" dirty="0" smtClean="0">
                <a:latin typeface="HGSｺﾞｼｯｸM" panose="020B0600000000000000" pitchFamily="50" charset="-128"/>
                <a:ea typeface="HGSｺﾞｼｯｸM" panose="020B0600000000000000" pitchFamily="50" charset="-128"/>
              </a:rPr>
              <a:t>１．はじめに</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２．現地確認の実施</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smtClean="0">
                <a:latin typeface="HGSｺﾞｼｯｸM" panose="020B0600000000000000" pitchFamily="50" charset="-128"/>
                <a:ea typeface="HGSｺﾞｼｯｸM" panose="020B0600000000000000" pitchFamily="50" charset="-128"/>
              </a:rPr>
              <a:t>３．まとめ</a:t>
            </a:r>
            <a:endParaRPr lang="ja-JP" altLang="en-US" sz="3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5"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818875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
        <p:nvSpPr>
          <p:cNvPr id="5"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a:t>
            </a:r>
            <a:r>
              <a:rPr lang="ja-JP" altLang="en-US" sz="2700" dirty="0">
                <a:latin typeface="HGSｺﾞｼｯｸM" panose="020B0600000000000000" pitchFamily="50" charset="-128"/>
                <a:ea typeface="HGSｺﾞｼｯｸM" panose="020B0600000000000000" pitchFamily="50" charset="-128"/>
              </a:rPr>
              <a:t>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9" name="正方形/長方形 8"/>
          <p:cNvSpPr/>
          <p:nvPr/>
        </p:nvSpPr>
        <p:spPr>
          <a:xfrm>
            <a:off x="1403648" y="1484784"/>
            <a:ext cx="7416824" cy="369332"/>
          </a:xfrm>
          <a:prstGeom prst="rect">
            <a:avLst/>
          </a:prstGeom>
        </p:spPr>
        <p:txBody>
          <a:bodyPr wrap="square">
            <a:spAutoFit/>
          </a:bodyPr>
          <a:lstStyle/>
          <a:p>
            <a:r>
              <a:rPr lang="ja-JP" altLang="en-US" dirty="0" smtClean="0"/>
              <a:t>（Ｂ区間）植生の撤去</a:t>
            </a:r>
            <a:endParaRPr lang="ja-JP" altLang="ja-JP" dirty="0"/>
          </a:p>
        </p:txBody>
      </p:sp>
      <p:sp>
        <p:nvSpPr>
          <p:cNvPr id="10" name="右矢印 9"/>
          <p:cNvSpPr/>
          <p:nvPr/>
        </p:nvSpPr>
        <p:spPr>
          <a:xfrm>
            <a:off x="4211960" y="3212976"/>
            <a:ext cx="43204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93933"/>
            <a:ext cx="3451160" cy="259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l="11019"/>
          <a:stretch/>
        </p:blipFill>
        <p:spPr>
          <a:xfrm>
            <a:off x="4771384" y="2227918"/>
            <a:ext cx="4049088" cy="2559670"/>
          </a:xfrm>
          <a:prstGeom prst="rect">
            <a:avLst/>
          </a:prstGeom>
        </p:spPr>
      </p:pic>
      <p:sp>
        <p:nvSpPr>
          <p:cNvPr id="11" name="円/楕円 10"/>
          <p:cNvSpPr/>
          <p:nvPr/>
        </p:nvSpPr>
        <p:spPr>
          <a:xfrm rot="18512040">
            <a:off x="1202958" y="2069929"/>
            <a:ext cx="2685467" cy="31746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18512040">
            <a:off x="5444247" y="1972608"/>
            <a:ext cx="3212543" cy="31746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4956271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
        <p:nvSpPr>
          <p:cNvPr id="5"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a:t>
            </a:r>
            <a:r>
              <a:rPr lang="ja-JP" altLang="en-US" sz="2700" dirty="0">
                <a:latin typeface="HGSｺﾞｼｯｸM" panose="020B0600000000000000" pitchFamily="50" charset="-128"/>
                <a:ea typeface="HGSｺﾞｼｯｸM" panose="020B0600000000000000" pitchFamily="50" charset="-128"/>
              </a:rPr>
              <a:t>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9" name="正方形/長方形 8"/>
          <p:cNvSpPr/>
          <p:nvPr/>
        </p:nvSpPr>
        <p:spPr>
          <a:xfrm>
            <a:off x="1403648" y="1484784"/>
            <a:ext cx="7416824" cy="369332"/>
          </a:xfrm>
          <a:prstGeom prst="rect">
            <a:avLst/>
          </a:prstGeom>
        </p:spPr>
        <p:txBody>
          <a:bodyPr wrap="square">
            <a:spAutoFit/>
          </a:bodyPr>
          <a:lstStyle/>
          <a:p>
            <a:r>
              <a:rPr lang="ja-JP" altLang="en-US" dirty="0" smtClean="0"/>
              <a:t>（Ｂ区間）浮き・クラック　</a:t>
            </a:r>
            <a:endParaRPr lang="ja-JP" altLang="ja-JP" dirty="0"/>
          </a:p>
        </p:txBody>
      </p:sp>
      <p:sp>
        <p:nvSpPr>
          <p:cNvPr id="10" name="右矢印 9"/>
          <p:cNvSpPr/>
          <p:nvPr/>
        </p:nvSpPr>
        <p:spPr>
          <a:xfrm>
            <a:off x="4211960" y="3212976"/>
            <a:ext cx="43204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01" y="2085038"/>
            <a:ext cx="3672408" cy="2759931"/>
          </a:xfrm>
          <a:prstGeom prst="rect">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円/楕円 12"/>
          <p:cNvSpPr/>
          <p:nvPr/>
        </p:nvSpPr>
        <p:spPr>
          <a:xfrm>
            <a:off x="2269817" y="1842363"/>
            <a:ext cx="1944608" cy="20882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rotWithShape="1">
          <a:blip r:embed="rId3" cstate="print">
            <a:extLst>
              <a:ext uri="{28A0092B-C50C-407E-A947-70E740481C1C}">
                <a14:useLocalDpi xmlns:a14="http://schemas.microsoft.com/office/drawing/2010/main" val="0"/>
              </a:ext>
            </a:extLst>
          </a:blip>
          <a:srcRect l="39827" t="-1" r="20455" b="48779"/>
          <a:stretch/>
        </p:blipFill>
        <p:spPr>
          <a:xfrm>
            <a:off x="4960956" y="2056672"/>
            <a:ext cx="3843653" cy="2788297"/>
          </a:xfrm>
          <a:prstGeom prst="rect">
            <a:avLst/>
          </a:prstGeom>
          <a:ln w="12700">
            <a:solidFill>
              <a:schemeClr val="bg1"/>
            </a:solidFill>
          </a:ln>
        </p:spPr>
      </p:pic>
      <p:sp>
        <p:nvSpPr>
          <p:cNvPr id="16" name="円/楕円 15"/>
          <p:cNvSpPr/>
          <p:nvPr/>
        </p:nvSpPr>
        <p:spPr>
          <a:xfrm>
            <a:off x="7311992" y="2204864"/>
            <a:ext cx="1508480" cy="1800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875895" y="5076473"/>
            <a:ext cx="4088593" cy="584775"/>
          </a:xfrm>
          <a:prstGeom prst="rect">
            <a:avLst/>
          </a:prstGeom>
          <a:solidFill>
            <a:schemeClr val="bg1"/>
          </a:solidFill>
          <a:ln>
            <a:solidFill>
              <a:schemeClr val="tx1"/>
            </a:solidFill>
            <a:prstDash val="solid"/>
          </a:ln>
        </p:spPr>
        <p:txBody>
          <a:bodyPr wrap="square" rtlCol="0">
            <a:spAutoFit/>
          </a:bodyPr>
          <a:lstStyle/>
          <a:p>
            <a:r>
              <a:rPr lang="ja-JP" altLang="en-US" sz="16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定期的な目視点検により、浮き・クラックの変状を経過観察</a:t>
            </a:r>
            <a:endParaRPr lang="en-US" altLang="ja-JP" sz="16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4"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622923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sp>
        <p:nvSpPr>
          <p:cNvPr id="5"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a:t>
            </a:r>
            <a:r>
              <a:rPr lang="ja-JP" altLang="en-US" sz="2700" dirty="0">
                <a:latin typeface="HGSｺﾞｼｯｸM" panose="020B0600000000000000" pitchFamily="50" charset="-128"/>
                <a:ea typeface="HGSｺﾞｼｯｸM" panose="020B0600000000000000" pitchFamily="50" charset="-128"/>
              </a:rPr>
              <a:t>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9" name="正方形/長方形 8"/>
          <p:cNvSpPr/>
          <p:nvPr/>
        </p:nvSpPr>
        <p:spPr>
          <a:xfrm>
            <a:off x="1403648" y="1484784"/>
            <a:ext cx="7416824" cy="369332"/>
          </a:xfrm>
          <a:prstGeom prst="rect">
            <a:avLst/>
          </a:prstGeom>
        </p:spPr>
        <p:txBody>
          <a:bodyPr wrap="square">
            <a:spAutoFit/>
          </a:bodyPr>
          <a:lstStyle/>
          <a:p>
            <a:r>
              <a:rPr lang="ja-JP" altLang="en-US" dirty="0" smtClean="0"/>
              <a:t>（Ｃ区間）浮き・クラック　</a:t>
            </a:r>
            <a:endParaRPr lang="ja-JP" altLang="ja-JP" dirty="0"/>
          </a:p>
        </p:txBody>
      </p:sp>
      <p:sp>
        <p:nvSpPr>
          <p:cNvPr id="10" name="右矢印 9"/>
          <p:cNvSpPr/>
          <p:nvPr/>
        </p:nvSpPr>
        <p:spPr>
          <a:xfrm>
            <a:off x="4211960" y="3212976"/>
            <a:ext cx="43204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875895" y="5076473"/>
            <a:ext cx="4088593" cy="584775"/>
          </a:xfrm>
          <a:prstGeom prst="rect">
            <a:avLst/>
          </a:prstGeom>
          <a:solidFill>
            <a:schemeClr val="bg1"/>
          </a:solidFill>
          <a:ln>
            <a:solidFill>
              <a:schemeClr val="tx1"/>
            </a:solidFill>
            <a:prstDash val="solid"/>
          </a:ln>
        </p:spPr>
        <p:txBody>
          <a:bodyPr wrap="square" rtlCol="0">
            <a:spAutoFit/>
          </a:bodyPr>
          <a:lstStyle/>
          <a:p>
            <a:r>
              <a:rPr lang="ja-JP" altLang="en-US" sz="16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定期的な目視点検に</a:t>
            </a:r>
            <a:r>
              <a:rPr lang="ja-JP" altLang="en-US"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より、浮き・クラックの変状を経過観察</a:t>
            </a:r>
            <a:endParaRPr lang="en-US" altLang="ja-JP"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4" name="Picture 4" descr="T:\地域支援課\☆☆★地域支援防災グループ★☆☆\◆写真\H28\281115_委員現地調査（異常気象時通行規制緩和）\山浦\IMG_29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7135" y="1980841"/>
            <a:ext cx="2315007" cy="1736191"/>
          </a:xfrm>
          <a:prstGeom prst="rect">
            <a:avLst/>
          </a:prstGeom>
          <a:noFill/>
          <a:ln w="57150">
            <a:solidFill>
              <a:srgbClr val="0000FF"/>
            </a:solidFill>
          </a:ln>
          <a:extLst>
            <a:ext uri="{909E8E84-426E-40DD-AFC4-6F175D3DCCD1}">
              <a14:hiddenFill xmlns:a14="http://schemas.microsoft.com/office/drawing/2010/main">
                <a:solidFill>
                  <a:srgbClr val="FFFFFF"/>
                </a:solidFill>
              </a14:hiddenFill>
            </a:ext>
          </a:extLst>
        </p:spPr>
      </p:pic>
      <p:sp>
        <p:nvSpPr>
          <p:cNvPr id="18" name="円/楕円 17"/>
          <p:cNvSpPr/>
          <p:nvPr/>
        </p:nvSpPr>
        <p:spPr>
          <a:xfrm rot="17996497">
            <a:off x="2171818" y="1600991"/>
            <a:ext cx="758319" cy="210888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851051"/>
            <a:ext cx="3178445" cy="2386261"/>
          </a:xfrm>
          <a:prstGeom prst="rect">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p:cNvSpPr/>
          <p:nvPr/>
        </p:nvSpPr>
        <p:spPr>
          <a:xfrm>
            <a:off x="1602623" y="4005066"/>
            <a:ext cx="847362" cy="688244"/>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左矢印 20"/>
          <p:cNvSpPr/>
          <p:nvPr/>
        </p:nvSpPr>
        <p:spPr>
          <a:xfrm rot="16374631" flipH="1">
            <a:off x="1775366" y="3559490"/>
            <a:ext cx="392904" cy="404946"/>
          </a:xfrm>
          <a:prstGeom prst="leftArrow">
            <a:avLst>
              <a:gd name="adj1" fmla="val 41947"/>
              <a:gd name="adj2" fmla="val 50000"/>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rotWithShape="1">
          <a:blip r:embed="rId4" cstate="print">
            <a:extLst>
              <a:ext uri="{28A0092B-C50C-407E-A947-70E740481C1C}">
                <a14:useLocalDpi xmlns:a14="http://schemas.microsoft.com/office/drawing/2010/main" val="0"/>
              </a:ext>
            </a:extLst>
          </a:blip>
          <a:srcRect l="10298" r="20942"/>
          <a:stretch/>
        </p:blipFill>
        <p:spPr>
          <a:xfrm>
            <a:off x="5112060" y="1988840"/>
            <a:ext cx="3608860" cy="2952328"/>
          </a:xfrm>
          <a:prstGeom prst="rect">
            <a:avLst/>
          </a:prstGeom>
        </p:spPr>
      </p:pic>
      <p:sp>
        <p:nvSpPr>
          <p:cNvPr id="23" name="円/楕円 22"/>
          <p:cNvSpPr/>
          <p:nvPr/>
        </p:nvSpPr>
        <p:spPr>
          <a:xfrm rot="800554">
            <a:off x="6351506" y="2829752"/>
            <a:ext cx="1640988" cy="5748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423321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sp>
        <p:nvSpPr>
          <p:cNvPr id="5"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a:t>
            </a:r>
            <a:r>
              <a:rPr lang="ja-JP" altLang="en-US" sz="2700" dirty="0">
                <a:latin typeface="HGSｺﾞｼｯｸM" panose="020B0600000000000000" pitchFamily="50" charset="-128"/>
                <a:ea typeface="HGSｺﾞｼｯｸM" panose="020B0600000000000000" pitchFamily="50" charset="-128"/>
              </a:rPr>
              <a:t>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9" name="正方形/長方形 8"/>
          <p:cNvSpPr/>
          <p:nvPr/>
        </p:nvSpPr>
        <p:spPr>
          <a:xfrm>
            <a:off x="1403648" y="1484784"/>
            <a:ext cx="7416824" cy="369332"/>
          </a:xfrm>
          <a:prstGeom prst="rect">
            <a:avLst/>
          </a:prstGeom>
        </p:spPr>
        <p:txBody>
          <a:bodyPr wrap="square">
            <a:spAutoFit/>
          </a:bodyPr>
          <a:lstStyle/>
          <a:p>
            <a:r>
              <a:rPr lang="ja-JP" altLang="en-US" dirty="0" smtClean="0"/>
              <a:t>（Ｄ区間）植生の撤去、浮き・クラック　</a:t>
            </a:r>
            <a:endParaRPr lang="ja-JP" altLang="ja-JP" dirty="0"/>
          </a:p>
        </p:txBody>
      </p:sp>
      <p:sp>
        <p:nvSpPr>
          <p:cNvPr id="10" name="右矢印 9"/>
          <p:cNvSpPr/>
          <p:nvPr/>
        </p:nvSpPr>
        <p:spPr>
          <a:xfrm>
            <a:off x="4211960" y="3573016"/>
            <a:ext cx="43204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332" y="1916832"/>
            <a:ext cx="2763812" cy="3704054"/>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円/楕円 23"/>
          <p:cNvSpPr/>
          <p:nvPr/>
        </p:nvSpPr>
        <p:spPr>
          <a:xfrm rot="19755542">
            <a:off x="1901709" y="2452800"/>
            <a:ext cx="1363490" cy="32339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l="44142" t="11880" r="28227" b="18343"/>
          <a:stretch/>
        </p:blipFill>
        <p:spPr>
          <a:xfrm>
            <a:off x="5292081" y="1838277"/>
            <a:ext cx="2664296" cy="3784511"/>
          </a:xfrm>
          <a:prstGeom prst="rect">
            <a:avLst/>
          </a:prstGeom>
          <a:ln w="12700">
            <a:solidFill>
              <a:schemeClr val="bg1"/>
            </a:solidFill>
          </a:ln>
        </p:spPr>
      </p:pic>
      <p:sp>
        <p:nvSpPr>
          <p:cNvPr id="26" name="円/楕円 25"/>
          <p:cNvSpPr/>
          <p:nvPr/>
        </p:nvSpPr>
        <p:spPr>
          <a:xfrm rot="19755542">
            <a:off x="6035583" y="1977798"/>
            <a:ext cx="1177289" cy="25579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4785166" y="5661248"/>
            <a:ext cx="4088593" cy="584775"/>
          </a:xfrm>
          <a:prstGeom prst="rect">
            <a:avLst/>
          </a:prstGeom>
          <a:solidFill>
            <a:schemeClr val="bg1"/>
          </a:solidFill>
          <a:ln>
            <a:solidFill>
              <a:schemeClr val="tx1"/>
            </a:solidFill>
            <a:prstDash val="solid"/>
          </a:ln>
        </p:spPr>
        <p:txBody>
          <a:bodyPr wrap="square" rtlCol="0">
            <a:spAutoFit/>
          </a:bodyPr>
          <a:lstStyle/>
          <a:p>
            <a:r>
              <a:rPr lang="ja-JP" altLang="en-US" sz="16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定期的な目視点検に</a:t>
            </a:r>
            <a:r>
              <a:rPr lang="ja-JP" altLang="en-US"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より、浮き・クラックの変状を経過観察</a:t>
            </a:r>
            <a:endParaRPr lang="en-US" altLang="ja-JP"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0102685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sp>
        <p:nvSpPr>
          <p:cNvPr id="5"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a:t>
            </a:r>
            <a:r>
              <a:rPr lang="ja-JP" altLang="en-US" sz="2700" dirty="0">
                <a:latin typeface="HGSｺﾞｼｯｸM" panose="020B0600000000000000" pitchFamily="50" charset="-128"/>
                <a:ea typeface="HGSｺﾞｼｯｸM" panose="020B0600000000000000" pitchFamily="50" charset="-128"/>
              </a:rPr>
              <a:t>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9" name="正方形/長方形 8"/>
          <p:cNvSpPr/>
          <p:nvPr/>
        </p:nvSpPr>
        <p:spPr>
          <a:xfrm>
            <a:off x="1403648" y="1484784"/>
            <a:ext cx="7416824" cy="369332"/>
          </a:xfrm>
          <a:prstGeom prst="rect">
            <a:avLst/>
          </a:prstGeom>
        </p:spPr>
        <p:txBody>
          <a:bodyPr wrap="square">
            <a:spAutoFit/>
          </a:bodyPr>
          <a:lstStyle/>
          <a:p>
            <a:r>
              <a:rPr lang="ja-JP" altLang="en-US" dirty="0" smtClean="0"/>
              <a:t>（Ｅ区間）植生の撤去　</a:t>
            </a:r>
            <a:endParaRPr lang="ja-JP" altLang="ja-JP" dirty="0"/>
          </a:p>
        </p:txBody>
      </p:sp>
      <p:sp>
        <p:nvSpPr>
          <p:cNvPr id="10" name="右矢印 9"/>
          <p:cNvSpPr/>
          <p:nvPr/>
        </p:nvSpPr>
        <p:spPr>
          <a:xfrm>
            <a:off x="4211960" y="3573016"/>
            <a:ext cx="43204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04864"/>
            <a:ext cx="3866360" cy="289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l="7987" r="12031"/>
          <a:stretch/>
        </p:blipFill>
        <p:spPr>
          <a:xfrm>
            <a:off x="4785166" y="2217203"/>
            <a:ext cx="4135272" cy="2908244"/>
          </a:xfrm>
          <a:prstGeom prst="rect">
            <a:avLst/>
          </a:prstGeom>
        </p:spPr>
      </p:pic>
      <p:sp>
        <p:nvSpPr>
          <p:cNvPr id="15" name="円/楕円 14"/>
          <p:cNvSpPr/>
          <p:nvPr/>
        </p:nvSpPr>
        <p:spPr>
          <a:xfrm rot="14952511">
            <a:off x="1458399" y="1279626"/>
            <a:ext cx="1415247" cy="35108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rot="16017438">
            <a:off x="6816612" y="1882326"/>
            <a:ext cx="1090962" cy="35108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15891034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sp>
        <p:nvSpPr>
          <p:cNvPr id="5"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a:t>
            </a:r>
            <a:r>
              <a:rPr lang="ja-JP" altLang="en-US" sz="2700" dirty="0">
                <a:latin typeface="HGSｺﾞｼｯｸM" panose="020B0600000000000000" pitchFamily="50" charset="-128"/>
                <a:ea typeface="HGSｺﾞｼｯｸM" panose="020B0600000000000000" pitchFamily="50" charset="-128"/>
              </a:rPr>
              <a:t>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9" name="正方形/長方形 8"/>
          <p:cNvSpPr/>
          <p:nvPr/>
        </p:nvSpPr>
        <p:spPr>
          <a:xfrm>
            <a:off x="1403648" y="1484784"/>
            <a:ext cx="7416824" cy="369332"/>
          </a:xfrm>
          <a:prstGeom prst="rect">
            <a:avLst/>
          </a:prstGeom>
        </p:spPr>
        <p:txBody>
          <a:bodyPr wrap="square">
            <a:spAutoFit/>
          </a:bodyPr>
          <a:lstStyle/>
          <a:p>
            <a:r>
              <a:rPr lang="ja-JP" altLang="en-US" dirty="0" smtClean="0"/>
              <a:t>（Ｆ区間）植生の撤去、クラック　</a:t>
            </a:r>
            <a:endParaRPr lang="ja-JP" altLang="ja-JP" dirty="0"/>
          </a:p>
        </p:txBody>
      </p:sp>
      <p:sp>
        <p:nvSpPr>
          <p:cNvPr id="10" name="右矢印 9"/>
          <p:cNvSpPr/>
          <p:nvPr/>
        </p:nvSpPr>
        <p:spPr>
          <a:xfrm>
            <a:off x="4211960" y="3573016"/>
            <a:ext cx="43204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49" y="2369230"/>
            <a:ext cx="3878221" cy="291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図 15"/>
          <p:cNvPicPr>
            <a:picLocks noChangeAspect="1"/>
          </p:cNvPicPr>
          <p:nvPr/>
        </p:nvPicPr>
        <p:blipFill rotWithShape="1">
          <a:blip r:embed="rId3" cstate="print">
            <a:extLst>
              <a:ext uri="{28A0092B-C50C-407E-A947-70E740481C1C}">
                <a14:useLocalDpi xmlns:a14="http://schemas.microsoft.com/office/drawing/2010/main" val="0"/>
              </a:ext>
            </a:extLst>
          </a:blip>
          <a:srcRect r="18801"/>
          <a:stretch/>
        </p:blipFill>
        <p:spPr>
          <a:xfrm>
            <a:off x="4733961" y="2334039"/>
            <a:ext cx="4253870" cy="2946818"/>
          </a:xfrm>
          <a:prstGeom prst="rect">
            <a:avLst/>
          </a:prstGeom>
        </p:spPr>
      </p:pic>
      <p:sp>
        <p:nvSpPr>
          <p:cNvPr id="18" name="テキスト ボックス 17"/>
          <p:cNvSpPr txBox="1"/>
          <p:nvPr/>
        </p:nvSpPr>
        <p:spPr>
          <a:xfrm>
            <a:off x="4785166" y="5661248"/>
            <a:ext cx="4088593" cy="584775"/>
          </a:xfrm>
          <a:prstGeom prst="rect">
            <a:avLst/>
          </a:prstGeom>
          <a:solidFill>
            <a:schemeClr val="bg1"/>
          </a:solidFill>
          <a:ln>
            <a:solidFill>
              <a:schemeClr val="tx1"/>
            </a:solidFill>
            <a:prstDash val="solid"/>
          </a:ln>
        </p:spPr>
        <p:txBody>
          <a:bodyPr wrap="square" rtlCol="0">
            <a:spAutoFit/>
          </a:bodyPr>
          <a:lstStyle/>
          <a:p>
            <a:r>
              <a:rPr lang="ja-JP" altLang="en-US" sz="16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定期的な目視点検に</a:t>
            </a:r>
            <a:r>
              <a:rPr lang="ja-JP" altLang="en-US"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より</a:t>
            </a:r>
            <a:r>
              <a:rPr lang="ja-JP" altLang="en-US" sz="16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、クラック</a:t>
            </a:r>
            <a:r>
              <a:rPr lang="ja-JP" altLang="en-US"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の変状を経過観察</a:t>
            </a:r>
            <a:endParaRPr lang="en-US" altLang="ja-JP"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9" name="円/楕円 18"/>
          <p:cNvSpPr/>
          <p:nvPr/>
        </p:nvSpPr>
        <p:spPr>
          <a:xfrm rot="2898504">
            <a:off x="2209042" y="3073624"/>
            <a:ext cx="1819323" cy="214431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rot="15674424">
            <a:off x="900361" y="3571312"/>
            <a:ext cx="545481" cy="14894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rot="15674424">
            <a:off x="5148832" y="3401066"/>
            <a:ext cx="545481" cy="14894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rot="1058156">
            <a:off x="6741900" y="2267734"/>
            <a:ext cx="1883172" cy="333556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5119135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sp>
        <p:nvSpPr>
          <p:cNvPr id="5" name="正方形/長方形 4"/>
          <p:cNvSpPr/>
          <p:nvPr/>
        </p:nvSpPr>
        <p:spPr>
          <a:xfrm>
            <a:off x="1187624" y="1268760"/>
            <a:ext cx="7416824" cy="5078313"/>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a:t>
            </a:r>
            <a:r>
              <a:rPr lang="ja-JP" altLang="en-US" dirty="0" smtClean="0"/>
              <a:t>主要地方道　岸和田牛滝山貝塚線</a:t>
            </a:r>
            <a:endParaRPr lang="ja-JP" altLang="en-US" dirty="0"/>
          </a:p>
          <a:p>
            <a:r>
              <a:rPr lang="ja-JP" altLang="en-US" dirty="0"/>
              <a:t>　　○対象区間	：　内畑</a:t>
            </a:r>
            <a:r>
              <a:rPr lang="ja-JP" altLang="en-US" dirty="0" smtClean="0"/>
              <a:t>町～大沢町（</a:t>
            </a:r>
            <a:r>
              <a:rPr lang="ja-JP" altLang="en-US" dirty="0"/>
              <a:t>延長</a:t>
            </a:r>
            <a:r>
              <a:rPr lang="en-US" altLang="ja-JP" dirty="0" smtClean="0"/>
              <a:t>1.5km</a:t>
            </a:r>
            <a:r>
              <a:rPr lang="ja-JP" altLang="en-US" dirty="0"/>
              <a:t>）</a:t>
            </a:r>
          </a:p>
          <a:p>
            <a:r>
              <a:rPr lang="ja-JP" altLang="en-US" dirty="0"/>
              <a:t>　　○交通量	：　</a:t>
            </a:r>
            <a:r>
              <a:rPr lang="en-US" altLang="ja-JP" dirty="0" smtClean="0"/>
              <a:t>1,226</a:t>
            </a:r>
            <a:r>
              <a:rPr lang="ja-JP" altLang="en-US" dirty="0" smtClean="0"/>
              <a:t>台</a:t>
            </a:r>
            <a:r>
              <a:rPr lang="en-US" altLang="ja-JP" dirty="0"/>
              <a:t>/24h</a:t>
            </a:r>
            <a:r>
              <a:rPr lang="ja-JP" altLang="en-US" dirty="0"/>
              <a:t>（出典：平成</a:t>
            </a:r>
            <a:r>
              <a:rPr lang="en-US" altLang="ja-JP" dirty="0"/>
              <a:t>22</a:t>
            </a:r>
            <a:r>
              <a:rPr lang="ja-JP" altLang="en-US" dirty="0"/>
              <a:t>年度道路交通センサス）</a:t>
            </a:r>
          </a:p>
          <a:p>
            <a:r>
              <a:rPr lang="ja-JP" altLang="en-US" dirty="0"/>
              <a:t>　　○規制基準	：　通行止め連続雨量</a:t>
            </a:r>
            <a:r>
              <a:rPr lang="en-US" altLang="ja-JP" dirty="0" smtClean="0"/>
              <a:t>150mm</a:t>
            </a:r>
            <a:r>
              <a:rPr lang="ja-JP" altLang="en-US" dirty="0"/>
              <a:t>（通行</a:t>
            </a:r>
            <a:r>
              <a:rPr lang="ja-JP" altLang="en-US" dirty="0" smtClean="0"/>
              <a:t>注意</a:t>
            </a:r>
            <a:r>
              <a:rPr lang="en-US" altLang="ja-JP" dirty="0" smtClean="0"/>
              <a:t>100mm</a:t>
            </a:r>
            <a:r>
              <a:rPr lang="ja-JP" altLang="en-US" dirty="0"/>
              <a:t>）</a:t>
            </a:r>
          </a:p>
          <a:p>
            <a:r>
              <a:rPr lang="ja-JP" altLang="en-US" dirty="0"/>
              <a:t>　　○指定年度	：　昭和</a:t>
            </a:r>
            <a:r>
              <a:rPr lang="en-US" altLang="ja-JP" dirty="0"/>
              <a:t>47</a:t>
            </a:r>
            <a:r>
              <a:rPr lang="ja-JP" altLang="en-US" dirty="0"/>
              <a:t>年度</a:t>
            </a:r>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652237913"/>
              </p:ext>
            </p:extLst>
          </p:nvPr>
        </p:nvGraphicFramePr>
        <p:xfrm>
          <a:off x="1547664" y="3514656"/>
          <a:ext cx="6912768" cy="109728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a:t>
                      </a:r>
                      <a:r>
                        <a:rPr lang="ja-JP" sz="1800" kern="100" dirty="0" smtClean="0">
                          <a:effectLst/>
                        </a:rPr>
                        <a:t>（</a:t>
                      </a:r>
                      <a:r>
                        <a:rPr lang="ja-JP" altLang="en-US" sz="1800" kern="100" dirty="0" smtClean="0">
                          <a:effectLst/>
                        </a:rPr>
                        <a:t>大沢町</a:t>
                      </a:r>
                      <a:r>
                        <a:rPr lang="ja-JP" sz="1800" kern="100" dirty="0" smtClean="0">
                          <a:effectLst/>
                        </a:rPr>
                        <a:t>）</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H25.9.15</a:t>
                      </a:r>
                      <a:r>
                        <a:rPr lang="ja-JP" sz="1800" kern="100" dirty="0" smtClean="0">
                          <a:effectLst/>
                        </a:rPr>
                        <a:t>～</a:t>
                      </a:r>
                      <a:r>
                        <a:rPr lang="en-US" sz="1800" kern="100" dirty="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277</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a:t>
                      </a:r>
                      <a:r>
                        <a:rPr lang="en-US" altLang="ja-JP" sz="1800" kern="100" dirty="0" smtClean="0">
                          <a:effectLst/>
                        </a:rPr>
                        <a:t>6.8.8</a:t>
                      </a:r>
                      <a:r>
                        <a:rPr lang="ja-JP" sz="1800" kern="100" dirty="0" smtClean="0">
                          <a:effectLst/>
                        </a:rPr>
                        <a:t>～</a:t>
                      </a:r>
                      <a:r>
                        <a:rPr lang="en-US" altLang="ja-JP" sz="1800" kern="100" dirty="0" smtClean="0">
                          <a:effectLst/>
                        </a:rPr>
                        <a:t>9</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smtClean="0">
                          <a:effectLst/>
                        </a:rPr>
                        <a:t>1</a:t>
                      </a:r>
                      <a:r>
                        <a:rPr lang="en-US" altLang="ja-JP" sz="1800" kern="100" dirty="0" smtClean="0">
                          <a:effectLst/>
                        </a:rPr>
                        <a:t>72</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r h="258181">
                <a:tc>
                  <a:txBody>
                    <a:bodyPr/>
                    <a:lstStyle/>
                    <a:p>
                      <a:pPr marL="0" algn="ctr" rtl="0" eaLnBrk="1" latinLnBrk="0" hangingPunct="1">
                        <a:spcAft>
                          <a:spcPts val="0"/>
                        </a:spcAft>
                      </a:pPr>
                      <a:r>
                        <a:rPr kumimoji="1" lang="en-US" altLang="ja-JP" sz="1800" b="1" kern="100" dirty="0" smtClean="0">
                          <a:solidFill>
                            <a:schemeClr val="lt1"/>
                          </a:solidFill>
                          <a:effectLst/>
                          <a:latin typeface="+mn-lt"/>
                          <a:ea typeface="+mn-ea"/>
                          <a:cs typeface="+mn-cs"/>
                        </a:rPr>
                        <a:t>H27.7.16~18</a:t>
                      </a:r>
                      <a:endParaRPr kumimoji="1" lang="ja-JP" sz="1800" b="1" kern="100" dirty="0">
                        <a:solidFill>
                          <a:schemeClr val="lt1"/>
                        </a:solidFill>
                        <a:effectLst/>
                        <a:latin typeface="+mn-lt"/>
                        <a:ea typeface="+mn-ea"/>
                        <a:cs typeface="+mn-cs"/>
                      </a:endParaRPr>
                    </a:p>
                  </a:txBody>
                  <a:tcPr marL="68580" marR="68580" marT="0" marB="0"/>
                </a:tc>
                <a:tc>
                  <a:txBody>
                    <a:bodyPr/>
                    <a:lstStyle/>
                    <a:p>
                      <a:pPr algn="ctr">
                        <a:spcAft>
                          <a:spcPts val="0"/>
                        </a:spcAft>
                      </a:pPr>
                      <a:r>
                        <a:rPr lang="en-US" altLang="ja-JP" sz="1800" kern="100" dirty="0" smtClean="0">
                          <a:effectLst/>
                        </a:rPr>
                        <a:t>168mm</a:t>
                      </a:r>
                      <a:endParaRPr lang="ja-JP" alt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災害なし</a:t>
                      </a:r>
                      <a:endParaRPr lang="ja-JP" alt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334748141"/>
              </p:ext>
            </p:extLst>
          </p:nvPr>
        </p:nvGraphicFramePr>
        <p:xfrm>
          <a:off x="1549107" y="5445224"/>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a:t>
                      </a:r>
                      <a:r>
                        <a:rPr lang="ja-JP" sz="1800" kern="100" dirty="0" smtClean="0">
                          <a:effectLst/>
                        </a:rPr>
                        <a:t>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smtClean="0">
                          <a:effectLst/>
                        </a:rPr>
                        <a:t>H25.9.</a:t>
                      </a:r>
                      <a:r>
                        <a:rPr lang="en-US" altLang="ja-JP" sz="1800" kern="100" dirty="0" smtClean="0">
                          <a:effectLst/>
                        </a:rPr>
                        <a:t>15</a:t>
                      </a:r>
                      <a:r>
                        <a:rPr lang="ja-JP" altLang="en-US" sz="1800" kern="100" dirty="0" smtClean="0">
                          <a:effectLst/>
                        </a:rPr>
                        <a:t>～</a:t>
                      </a:r>
                      <a:r>
                        <a:rPr lang="en-US" sz="1800" kern="100" dirty="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277</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210</a:t>
                      </a:r>
                      <a:r>
                        <a:rPr lang="en-US" sz="1800" kern="100" dirty="0" smtClean="0">
                          <a:effectLst/>
                        </a:rPr>
                        <a:t>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5949280"/>
            <a:ext cx="7344308" cy="338554"/>
          </a:xfrm>
          <a:prstGeom prst="rect">
            <a:avLst/>
          </a:prstGeom>
        </p:spPr>
        <p:txBody>
          <a:bodyPr wrap="square">
            <a:spAutoFit/>
          </a:bodyPr>
          <a:lstStyle/>
          <a:p>
            <a:r>
              <a:rPr lang="ja-JP" altLang="ja-JP" sz="1600" dirty="0"/>
              <a:t>※雨量観測所　</a:t>
            </a:r>
            <a:r>
              <a:rPr lang="ja-JP" altLang="en-US" sz="1600" dirty="0" smtClean="0"/>
              <a:t>大沢町（</a:t>
            </a:r>
            <a:r>
              <a:rPr lang="ja-JP" altLang="en-US" sz="1600" dirty="0"/>
              <a:t>観測所からの距離　</a:t>
            </a:r>
            <a:r>
              <a:rPr lang="en-US" altLang="ja-JP" sz="1600" dirty="0" smtClean="0"/>
              <a:t>1.2</a:t>
            </a:r>
            <a:r>
              <a:rPr lang="ja-JP" altLang="en-US" sz="1600" dirty="0" smtClean="0"/>
              <a:t>ｋｍ</a:t>
            </a:r>
            <a:r>
              <a:rPr lang="en-US" altLang="ja-JP" sz="1600" dirty="0" smtClean="0"/>
              <a:t>[</a:t>
            </a:r>
            <a:r>
              <a:rPr lang="ja-JP" altLang="en-US" sz="1600" dirty="0"/>
              <a:t>最長</a:t>
            </a:r>
            <a:r>
              <a:rPr lang="en-US" altLang="ja-JP" sz="1600" dirty="0" smtClean="0"/>
              <a:t>1.5km</a:t>
            </a:r>
            <a:r>
              <a:rPr lang="ja-JP" altLang="en-US" sz="1600" dirty="0" err="1" smtClean="0"/>
              <a:t>、</a:t>
            </a:r>
            <a:r>
              <a:rPr lang="ja-JP" altLang="en-US" sz="1600" dirty="0" smtClean="0"/>
              <a:t>最短</a:t>
            </a:r>
            <a:r>
              <a:rPr lang="en-US" altLang="ja-JP" sz="1600" dirty="0" smtClean="0"/>
              <a:t>0.9km</a:t>
            </a:r>
            <a:r>
              <a:rPr lang="en-US" altLang="ja-JP" sz="1600" dirty="0"/>
              <a:t>]</a:t>
            </a:r>
            <a:r>
              <a:rPr lang="ja-JP" altLang="en-US" sz="1600" dirty="0"/>
              <a:t>）</a:t>
            </a:r>
            <a:endParaRPr lang="ja-JP" altLang="ja-JP" sz="1600" dirty="0"/>
          </a:p>
        </p:txBody>
      </p:sp>
      <p:sp>
        <p:nvSpPr>
          <p:cNvPr id="12" name="正方形/長方形 11"/>
          <p:cNvSpPr/>
          <p:nvPr/>
        </p:nvSpPr>
        <p:spPr>
          <a:xfrm>
            <a:off x="1547664" y="4581128"/>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
        <p:nvSpPr>
          <p:cNvPr id="13"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1293443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680358"/>
            <a:ext cx="7401390" cy="452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077353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47693" y="268732"/>
            <a:ext cx="4706413" cy="728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sp>
        <p:nvSpPr>
          <p:cNvPr id="10" name="テキスト ボックス 9"/>
          <p:cNvSpPr txBox="1"/>
          <p:nvPr/>
        </p:nvSpPr>
        <p:spPr>
          <a:xfrm>
            <a:off x="1763688" y="2996952"/>
            <a:ext cx="1826141" cy="338554"/>
          </a:xfrm>
          <a:prstGeom prst="rect">
            <a:avLst/>
          </a:prstGeom>
          <a:solidFill>
            <a:schemeClr val="bg1"/>
          </a:solidFill>
          <a:ln>
            <a:solidFill>
              <a:schemeClr val="tx1"/>
            </a:solidFill>
            <a:prstDash val="solid"/>
          </a:ln>
        </p:spPr>
        <p:txBody>
          <a:bodyPr wrap="none" rtlCol="0">
            <a:spAutoFit/>
          </a:bodyPr>
          <a:lstStyle/>
          <a:p>
            <a:r>
              <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カルテ対応箇所</a:t>
            </a:r>
          </a:p>
        </p:txBody>
      </p:sp>
      <p:sp>
        <p:nvSpPr>
          <p:cNvPr id="12" name="円/楕円 11"/>
          <p:cNvSpPr/>
          <p:nvPr/>
        </p:nvSpPr>
        <p:spPr>
          <a:xfrm rot="1654296">
            <a:off x="1361180" y="3287258"/>
            <a:ext cx="374856" cy="219615"/>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259632" y="4509120"/>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Ｂカルテ対応箇所</a:t>
            </a:r>
          </a:p>
        </p:txBody>
      </p:sp>
      <p:sp>
        <p:nvSpPr>
          <p:cNvPr id="20" name="円/楕円 19"/>
          <p:cNvSpPr/>
          <p:nvPr/>
        </p:nvSpPr>
        <p:spPr>
          <a:xfrm rot="20860582">
            <a:off x="3008330" y="4191970"/>
            <a:ext cx="258672" cy="220072"/>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3249915" y="3594502"/>
            <a:ext cx="1826141"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Ｃ</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カルテ対応箇所</a:t>
            </a:r>
          </a:p>
        </p:txBody>
      </p:sp>
      <p:sp>
        <p:nvSpPr>
          <p:cNvPr id="24" name="円/楕円 23"/>
          <p:cNvSpPr/>
          <p:nvPr/>
        </p:nvSpPr>
        <p:spPr>
          <a:xfrm rot="17975363">
            <a:off x="2617173" y="4220824"/>
            <a:ext cx="210247" cy="263601"/>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199880" y="2492896"/>
            <a:ext cx="1632178" cy="338554"/>
          </a:xfrm>
          <a:prstGeom prst="rect">
            <a:avLst/>
          </a:prstGeom>
          <a:solidFill>
            <a:schemeClr val="bg1"/>
          </a:solidFill>
          <a:ln>
            <a:solidFill>
              <a:schemeClr val="tx1"/>
            </a:solidFill>
            <a:prstDash val="solid"/>
          </a:ln>
        </p:spPr>
        <p:txBody>
          <a:bodyPr wrap="none" rtlCol="0">
            <a:spAutoFit/>
          </a:bodyPr>
          <a:lstStyle/>
          <a:p>
            <a:r>
              <a:rPr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　制　</a:t>
            </a:r>
            <a:r>
              <a:rPr kumimoji="1" lang="ja-JP" altLang="en-US" sz="16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　間</a:t>
            </a:r>
          </a:p>
        </p:txBody>
      </p:sp>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335758" y="1628800"/>
            <a:ext cx="715962"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5"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6781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402453"/>
            <a:ext cx="3744416" cy="2809269"/>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現地状況写真（Ａ）</a:t>
            </a:r>
            <a:endParaRPr lang="ja-JP" altLang="ja-JP" dirty="0"/>
          </a:p>
        </p:txBody>
      </p:sp>
      <p:sp>
        <p:nvSpPr>
          <p:cNvPr id="16" name="テキスト ボックス 15"/>
          <p:cNvSpPr txBox="1"/>
          <p:nvPr/>
        </p:nvSpPr>
        <p:spPr>
          <a:xfrm>
            <a:off x="1894403" y="5898758"/>
            <a:ext cx="1210588" cy="338554"/>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擁壁部全景</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1" name="円/楕円 20"/>
          <p:cNvSpPr/>
          <p:nvPr/>
        </p:nvSpPr>
        <p:spPr>
          <a:xfrm rot="16003442">
            <a:off x="6290466" y="2571483"/>
            <a:ext cx="1891688" cy="172576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5961571" y="5220489"/>
            <a:ext cx="2646878" cy="584775"/>
          </a:xfrm>
          <a:prstGeom prst="rect">
            <a:avLst/>
          </a:prstGeom>
          <a:solidFill>
            <a:schemeClr val="bg1"/>
          </a:solidFill>
          <a:ln>
            <a:solidFill>
              <a:schemeClr val="tx1"/>
            </a:solidFill>
            <a:prstDash val="solid"/>
          </a:ln>
        </p:spPr>
        <p:txBody>
          <a:bodyPr wrap="none" rtlCol="0">
            <a:spAutoFit/>
          </a:bodyPr>
          <a:lstStyle/>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擁壁の隙間から植生が繁茂</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⇒植生の撤去が必要</a:t>
            </a:r>
            <a:endPar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5122" name="Picture 2" descr="D:\YodenY\Desktop\現場全景写真\岸和田牛滝山貝塚線（A)\IMG_26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68" y="2060848"/>
            <a:ext cx="5049269" cy="3786952"/>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3203848" y="3420751"/>
            <a:ext cx="936104" cy="1007220"/>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3"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2054991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5" name="タイトル 1"/>
          <p:cNvSpPr>
            <a:spLocks noGrp="1"/>
          </p:cNvSpPr>
          <p:nvPr>
            <p:ph type="title"/>
          </p:nvPr>
        </p:nvSpPr>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１．はじめに</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dirty="0" smtClean="0">
                <a:latin typeface="HGSｺﾞｼｯｸM" panose="020B0600000000000000" pitchFamily="50" charset="-128"/>
                <a:ea typeface="HGSｺﾞｼｯｸM" panose="020B0600000000000000" pitchFamily="50" charset="-128"/>
              </a:rPr>
              <a:t>　</a:t>
            </a:r>
            <a:r>
              <a:rPr lang="ja-JP" altLang="en-US" sz="2400" dirty="0" smtClean="0">
                <a:solidFill>
                  <a:srgbClr val="464653"/>
                </a:solidFill>
                <a:latin typeface="HGSｺﾞｼｯｸM" panose="020B0600000000000000" pitchFamily="50" charset="-128"/>
                <a:ea typeface="HGSｺﾞｼｯｸM" panose="020B0600000000000000" pitchFamily="50" charset="-128"/>
              </a:rPr>
              <a:t>規制区間解除の取り組み</a:t>
            </a:r>
            <a:r>
              <a:rPr lang="ja-JP" altLang="en-US" dirty="0" smtClean="0">
                <a:latin typeface="HGSｺﾞｼｯｸM" panose="020B0600000000000000" pitchFamily="50" charset="-128"/>
                <a:ea typeface="HGSｺﾞｼｯｸM" panose="020B0600000000000000" pitchFamily="50" charset="-128"/>
              </a:rPr>
              <a:t>　</a:t>
            </a:r>
            <a:endParaRPr kumimoji="1" lang="ja-JP" altLang="en-US" dirty="0"/>
          </a:p>
        </p:txBody>
      </p:sp>
      <p:sp>
        <p:nvSpPr>
          <p:cNvPr id="7" name="正方形/長方形 6"/>
          <p:cNvSpPr/>
          <p:nvPr/>
        </p:nvSpPr>
        <p:spPr>
          <a:xfrm>
            <a:off x="683568" y="2816932"/>
            <a:ext cx="7776864" cy="1188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a:t>
            </a:r>
            <a:r>
              <a:rPr lang="ja-JP" altLang="ja-JP" sz="2000" dirty="0" smtClean="0">
                <a:solidFill>
                  <a:schemeClr val="tx1"/>
                </a:solidFill>
                <a:latin typeface="HG丸ｺﾞｼｯｸM-PRO" panose="020F0600000000000000" pitchFamily="50" charset="-128"/>
                <a:ea typeface="HG丸ｺﾞｼｯｸM-PRO" panose="020F0600000000000000" pitchFamily="50" charset="-128"/>
              </a:rPr>
              <a:t>規制</a:t>
            </a:r>
            <a:r>
              <a:rPr lang="ja-JP" altLang="ja-JP" sz="2000" dirty="0">
                <a:solidFill>
                  <a:schemeClr val="tx1"/>
                </a:solidFill>
                <a:latin typeface="HG丸ｺﾞｼｯｸM-PRO" panose="020F0600000000000000" pitchFamily="50" charset="-128"/>
                <a:ea typeface="HG丸ｺﾞｼｯｸM-PRO" panose="020F0600000000000000" pitchFamily="50" charset="-128"/>
              </a:rPr>
              <a:t>区間の解除に向けて、まずは規制雨量の緩和</a:t>
            </a:r>
            <a:r>
              <a:rPr lang="ja-JP" altLang="ja-JP" sz="2000" dirty="0" smtClean="0">
                <a:solidFill>
                  <a:schemeClr val="tx1"/>
                </a:solidFill>
                <a:latin typeface="HG丸ｺﾞｼｯｸM-PRO" panose="020F0600000000000000" pitchFamily="50" charset="-128"/>
                <a:ea typeface="HG丸ｺﾞｼｯｸM-PRO" panose="020F0600000000000000" pitchFamily="50" charset="-128"/>
              </a:rPr>
              <a:t>を</a:t>
            </a:r>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行うため</a:t>
            </a:r>
            <a:r>
              <a:rPr lang="ja-JP" altLang="ja-JP" sz="2000" dirty="0" smtClean="0">
                <a:solidFill>
                  <a:schemeClr val="tx1"/>
                </a:solidFill>
                <a:latin typeface="HG丸ｺﾞｼｯｸM-PRO" panose="020F0600000000000000" pitchFamily="50" charset="-128"/>
                <a:ea typeface="HG丸ｺﾞｼｯｸM-PRO" panose="020F0600000000000000" pitchFamily="50" charset="-128"/>
              </a:rPr>
              <a:t>、</a:t>
            </a:r>
            <a:endParaRPr lang="en-US" altLang="ja-JP" sz="20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　</a:t>
            </a:r>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道路・橋梁等部会委員の立会のもと、現地</a:t>
            </a:r>
            <a:r>
              <a:rPr lang="ja-JP" altLang="ja-JP" sz="2000" dirty="0" smtClean="0">
                <a:solidFill>
                  <a:schemeClr val="tx1"/>
                </a:solidFill>
                <a:latin typeface="HG丸ｺﾞｼｯｸM-PRO" panose="020F0600000000000000" pitchFamily="50" charset="-128"/>
                <a:ea typeface="HG丸ｺﾞｼｯｸM-PRO" panose="020F0600000000000000" pitchFamily="50" charset="-128"/>
              </a:rPr>
              <a:t>確認を</a:t>
            </a:r>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行った。</a:t>
            </a:r>
            <a:endParaRPr lang="en-US" altLang="ja-JP" sz="20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　</a:t>
            </a:r>
            <a:r>
              <a:rPr lang="en-US" altLang="ja-JP" sz="20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６路線６区間</a:t>
            </a:r>
            <a:r>
              <a:rPr lang="en-US" altLang="ja-JP" sz="20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755576" y="1340768"/>
            <a:ext cx="7632848" cy="936104"/>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平成</a:t>
            </a:r>
            <a:r>
              <a:rPr lang="en-US" altLang="ja-JP" sz="2000" dirty="0" smtClean="0">
                <a:solidFill>
                  <a:schemeClr val="tx1"/>
                </a:solidFill>
                <a:latin typeface="HG丸ｺﾞｼｯｸM-PRO" panose="020F0600000000000000" pitchFamily="50" charset="-128"/>
                <a:ea typeface="HG丸ｺﾞｼｯｸM-PRO" panose="020F0600000000000000" pitchFamily="50" charset="-128"/>
              </a:rPr>
              <a:t>27</a:t>
            </a:r>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年度、異常気象時における通行規制の規制区間解除に</a:t>
            </a:r>
            <a:endParaRPr lang="en-US" altLang="ja-JP" sz="20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関する運用方針を策定</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683568" y="4473116"/>
            <a:ext cx="8136904" cy="1044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○６区間のうち、４区間について現地確認に伴う追加対策を実施し、</a:t>
            </a:r>
            <a:endParaRPr lang="en-US" altLang="ja-JP" sz="20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　平成</a:t>
            </a:r>
            <a:r>
              <a:rPr lang="en-US" altLang="ja-JP" sz="2000" dirty="0" smtClean="0">
                <a:solidFill>
                  <a:schemeClr val="tx1"/>
                </a:solidFill>
                <a:latin typeface="HG丸ｺﾞｼｯｸM-PRO" panose="020F0600000000000000" pitchFamily="50" charset="-128"/>
                <a:ea typeface="HG丸ｺﾞｼｯｸM-PRO" panose="020F0600000000000000" pitchFamily="50" charset="-128"/>
              </a:rPr>
              <a:t>29</a:t>
            </a:r>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年４月１日より規制雨量の緩和を実施。</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1" name="正方形/長方形 10"/>
          <p:cNvSpPr/>
          <p:nvPr/>
        </p:nvSpPr>
        <p:spPr>
          <a:xfrm>
            <a:off x="467544" y="2402886"/>
            <a:ext cx="8136904" cy="522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000" dirty="0" smtClean="0">
                <a:solidFill>
                  <a:schemeClr val="tx1"/>
                </a:solidFill>
                <a:latin typeface="HG丸ｺﾞｼｯｸM-PRO" panose="020F0600000000000000" pitchFamily="50" charset="-128"/>
                <a:ea typeface="HG丸ｺﾞｼｯｸM-PRO" panose="020F0600000000000000" pitchFamily="50" charset="-128"/>
              </a:rPr>
              <a:t>平成</a:t>
            </a:r>
            <a:r>
              <a:rPr kumimoji="1" lang="en-US" altLang="ja-JP" sz="2000" dirty="0" smtClean="0">
                <a:solidFill>
                  <a:schemeClr val="tx1"/>
                </a:solidFill>
                <a:latin typeface="HG丸ｺﾞｼｯｸM-PRO" panose="020F0600000000000000" pitchFamily="50" charset="-128"/>
                <a:ea typeface="HG丸ｺﾞｼｯｸM-PRO" panose="020F0600000000000000" pitchFamily="50" charset="-128"/>
              </a:rPr>
              <a:t>28</a:t>
            </a:r>
            <a:r>
              <a:rPr kumimoji="1" lang="ja-JP" altLang="en-US" sz="2000" dirty="0" smtClean="0">
                <a:solidFill>
                  <a:schemeClr val="tx1"/>
                </a:solidFill>
                <a:latin typeface="HG丸ｺﾞｼｯｸM-PRO" panose="020F0600000000000000" pitchFamily="50" charset="-128"/>
                <a:ea typeface="HG丸ｺﾞｼｯｸM-PRO" panose="020F0600000000000000" pitchFamily="50" charset="-128"/>
              </a:rPr>
              <a:t>年度の取り組み</a:t>
            </a:r>
            <a:r>
              <a:rPr kumimoji="1" lang="en-US" altLang="ja-JP" sz="20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467544" y="4131078"/>
            <a:ext cx="8136904" cy="522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2000" dirty="0" smtClean="0">
                <a:solidFill>
                  <a:schemeClr val="tx1"/>
                </a:solidFill>
                <a:latin typeface="HG丸ｺﾞｼｯｸM-PRO" panose="020F0600000000000000" pitchFamily="50" charset="-128"/>
                <a:ea typeface="HG丸ｺﾞｼｯｸM-PRO" panose="020F0600000000000000" pitchFamily="50" charset="-128"/>
              </a:rPr>
              <a:t>平成</a:t>
            </a:r>
            <a:r>
              <a:rPr kumimoji="1" lang="en-US" altLang="ja-JP" sz="2000" dirty="0" smtClean="0">
                <a:solidFill>
                  <a:schemeClr val="tx1"/>
                </a:solidFill>
                <a:latin typeface="HG丸ｺﾞｼｯｸM-PRO" panose="020F0600000000000000" pitchFamily="50" charset="-128"/>
                <a:ea typeface="HG丸ｺﾞｼｯｸM-PRO" panose="020F0600000000000000" pitchFamily="50" charset="-128"/>
              </a:rPr>
              <a:t>2</a:t>
            </a:r>
            <a:r>
              <a:rPr kumimoji="1" lang="ja-JP" altLang="en-US" sz="2000" dirty="0" smtClean="0">
                <a:solidFill>
                  <a:schemeClr val="tx1"/>
                </a:solidFill>
                <a:latin typeface="HG丸ｺﾞｼｯｸM-PRO" panose="020F0600000000000000" pitchFamily="50" charset="-128"/>
                <a:ea typeface="HG丸ｺﾞｼｯｸM-PRO" panose="020F0600000000000000" pitchFamily="50" charset="-128"/>
              </a:rPr>
              <a:t>９年度の取り組み</a:t>
            </a:r>
            <a:r>
              <a:rPr kumimoji="1" lang="en-US" altLang="ja-JP" sz="20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3" name="正方形/長方形 12"/>
          <p:cNvSpPr/>
          <p:nvPr/>
        </p:nvSpPr>
        <p:spPr>
          <a:xfrm>
            <a:off x="683568" y="5265204"/>
            <a:ext cx="8136904" cy="1044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HG丸ｺﾞｼｯｸM-PRO" panose="020F0600000000000000" pitchFamily="50" charset="-128"/>
                <a:ea typeface="HG丸ｺﾞｼｯｸM-PRO" panose="020F0600000000000000" pitchFamily="50" charset="-128"/>
              </a:rPr>
              <a:t>○道路・橋梁等部会委員の立会のもと、現地</a:t>
            </a:r>
            <a:r>
              <a:rPr lang="ja-JP" altLang="ja-JP" sz="2000" dirty="0">
                <a:solidFill>
                  <a:schemeClr val="tx1"/>
                </a:solidFill>
                <a:latin typeface="HG丸ｺﾞｼｯｸM-PRO" panose="020F0600000000000000" pitchFamily="50" charset="-128"/>
                <a:ea typeface="HG丸ｺﾞｼｯｸM-PRO" panose="020F0600000000000000" pitchFamily="50" charset="-128"/>
              </a:rPr>
              <a:t>確認を</a:t>
            </a:r>
            <a:r>
              <a:rPr lang="ja-JP" altLang="en-US" sz="2000" dirty="0">
                <a:solidFill>
                  <a:schemeClr val="tx1"/>
                </a:solidFill>
                <a:latin typeface="HG丸ｺﾞｼｯｸM-PRO" panose="020F0600000000000000" pitchFamily="50" charset="-128"/>
                <a:ea typeface="HG丸ｺﾞｼｯｸM-PRO" panose="020F0600000000000000" pitchFamily="50" charset="-128"/>
              </a:rPr>
              <a:t>行った。</a:t>
            </a:r>
            <a:endParaRPr lang="en-US" altLang="ja-JP" sz="20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2000" dirty="0">
                <a:solidFill>
                  <a:schemeClr val="tx1"/>
                </a:solidFill>
                <a:latin typeface="HG丸ｺﾞｼｯｸM-PRO" panose="020F0600000000000000" pitchFamily="50" charset="-128"/>
                <a:ea typeface="HG丸ｺﾞｼｯｸM-PRO" panose="020F0600000000000000" pitchFamily="50" charset="-128"/>
              </a:rPr>
              <a:t>　</a:t>
            </a:r>
            <a:r>
              <a:rPr lang="en-US" altLang="ja-JP" sz="20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2000" dirty="0" smtClean="0">
                <a:solidFill>
                  <a:schemeClr val="tx1"/>
                </a:solidFill>
                <a:latin typeface="HG丸ｺﾞｼｯｸM-PRO" panose="020F0600000000000000" pitchFamily="50" charset="-128"/>
                <a:ea typeface="HG丸ｺﾞｼｯｸM-PRO" panose="020F0600000000000000" pitchFamily="50" charset="-128"/>
              </a:rPr>
              <a:t>２路線２区間</a:t>
            </a:r>
            <a:r>
              <a:rPr lang="en-US" altLang="ja-JP" sz="2000" dirty="0" smtClean="0">
                <a:solidFill>
                  <a:schemeClr val="tx1"/>
                </a:solidFill>
                <a:latin typeface="HG丸ｺﾞｼｯｸM-PRO" panose="020F0600000000000000" pitchFamily="50" charset="-128"/>
                <a:ea typeface="HG丸ｺﾞｼｯｸM-PRO" panose="020F0600000000000000" pitchFamily="50" charset="-128"/>
              </a:rPr>
              <a:t>】</a:t>
            </a:r>
            <a:endParaRPr lang="ja-JP" altLang="en-US" sz="2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4"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16246642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0914" y="3645221"/>
            <a:ext cx="3080005" cy="2305433"/>
          </a:xfrm>
          <a:prstGeom prst="rect">
            <a:avLst/>
          </a:prstGeom>
          <a:noFill/>
          <a:ln w="571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314" y="2236186"/>
            <a:ext cx="4278718" cy="3209038"/>
          </a:xfrm>
          <a:prstGeom prst="rect">
            <a:avLst/>
          </a:prstGeom>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現地状況写真（Ｂ）</a:t>
            </a:r>
            <a:endParaRPr lang="ja-JP" altLang="ja-JP" b="1" dirty="0">
              <a:solidFill>
                <a:srgbClr val="FF0000"/>
              </a:solidFill>
            </a:endParaRPr>
          </a:p>
        </p:txBody>
      </p:sp>
      <p:sp>
        <p:nvSpPr>
          <p:cNvPr id="16" name="テキスト ボックス 15"/>
          <p:cNvSpPr txBox="1"/>
          <p:nvPr/>
        </p:nvSpPr>
        <p:spPr>
          <a:xfrm>
            <a:off x="6272152" y="5970766"/>
            <a:ext cx="1826141"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擁壁のはらみ出し</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0" name="円/楕円 19"/>
          <p:cNvSpPr/>
          <p:nvPr/>
        </p:nvSpPr>
        <p:spPr>
          <a:xfrm>
            <a:off x="5940152" y="3804402"/>
            <a:ext cx="1368152" cy="149680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157378" y="5466710"/>
            <a:ext cx="2852063"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道路下側の石積み擁壁の状況</a:t>
            </a:r>
          </a:p>
        </p:txBody>
      </p:sp>
      <p:sp>
        <p:nvSpPr>
          <p:cNvPr id="23" name="正方形/長方形 22"/>
          <p:cNvSpPr/>
          <p:nvPr/>
        </p:nvSpPr>
        <p:spPr>
          <a:xfrm>
            <a:off x="1229386" y="3860451"/>
            <a:ext cx="720080" cy="896014"/>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012160" y="3212976"/>
            <a:ext cx="2236510"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擁壁基礎部の欠損状況</a:t>
            </a:r>
            <a:endParaRPr kumimoji="1"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正方形/長方形 17"/>
          <p:cNvSpPr/>
          <p:nvPr/>
        </p:nvSpPr>
        <p:spPr>
          <a:xfrm>
            <a:off x="179512" y="6038277"/>
            <a:ext cx="7344308" cy="338554"/>
          </a:xfrm>
          <a:prstGeom prst="rect">
            <a:avLst/>
          </a:prstGeom>
        </p:spPr>
        <p:txBody>
          <a:bodyPr wrap="square">
            <a:spAutoFit/>
          </a:bodyPr>
          <a:lstStyle/>
          <a:p>
            <a:r>
              <a:rPr lang="ja-JP" altLang="ja-JP" sz="1600" dirty="0" smtClean="0"/>
              <a:t>※</a:t>
            </a:r>
            <a:r>
              <a:rPr lang="ja-JP" altLang="en-US" sz="1600" dirty="0" smtClean="0"/>
              <a:t>道路下側へのアクセスが困難なため、事前に写真を撮影</a:t>
            </a:r>
            <a:endParaRPr lang="ja-JP" altLang="ja-JP" sz="1600"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378" y="1235969"/>
            <a:ext cx="2943062" cy="197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7596336" y="1804754"/>
            <a:ext cx="748923" cy="400110"/>
          </a:xfrm>
          <a:prstGeom prst="rect">
            <a:avLst/>
          </a:prstGeom>
          <a:solidFill>
            <a:schemeClr val="bg1"/>
          </a:solidFill>
          <a:ln>
            <a:solidFill>
              <a:schemeClr val="tx1"/>
            </a:solidFill>
            <a:prstDash val="solid"/>
          </a:ln>
        </p:spPr>
        <p:txBody>
          <a:bodyPr wrap="none" rtlCol="0">
            <a:spAutoFit/>
          </a:bodyPr>
          <a:lstStyle/>
          <a:p>
            <a:r>
              <a:rPr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奥行</a:t>
            </a:r>
            <a:r>
              <a:rPr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40cm</a:t>
            </a:r>
          </a:p>
          <a:p>
            <a:r>
              <a:rPr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　幅</a:t>
            </a:r>
            <a:r>
              <a:rPr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30cm</a:t>
            </a:r>
            <a:endParaRPr lang="ja-JP" altLang="en-US" sz="1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1"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908991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120" y="2206782"/>
            <a:ext cx="402817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916832"/>
            <a:ext cx="4353436" cy="326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現地状況写真（Ｃ）</a:t>
            </a:r>
            <a:endParaRPr lang="ja-JP" altLang="ja-JP" dirty="0"/>
          </a:p>
        </p:txBody>
      </p:sp>
      <p:sp>
        <p:nvSpPr>
          <p:cNvPr id="21" name="テキスト ボックス 20"/>
          <p:cNvSpPr txBox="1"/>
          <p:nvPr/>
        </p:nvSpPr>
        <p:spPr>
          <a:xfrm>
            <a:off x="5440042" y="5269644"/>
            <a:ext cx="2236510" cy="338554"/>
          </a:xfrm>
          <a:prstGeom prst="rect">
            <a:avLst/>
          </a:prstGeom>
          <a:solidFill>
            <a:schemeClr val="bg1"/>
          </a:solidFill>
          <a:ln>
            <a:solidFill>
              <a:schemeClr val="tx1"/>
            </a:solidFill>
            <a:prstDash val="solid"/>
          </a:ln>
        </p:spPr>
        <p:txBody>
          <a:bodyPr wrap="none" rtlCol="0">
            <a:spAutoFit/>
          </a:bodyPr>
          <a:lstStyle/>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間知</a:t>
            </a:r>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石積みの崩壊状況</a:t>
            </a:r>
          </a:p>
        </p:txBody>
      </p:sp>
      <p:sp>
        <p:nvSpPr>
          <p:cNvPr id="24" name="正方形/長方形 23"/>
          <p:cNvSpPr/>
          <p:nvPr/>
        </p:nvSpPr>
        <p:spPr>
          <a:xfrm>
            <a:off x="935498" y="3442537"/>
            <a:ext cx="1988380" cy="1173762"/>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rot="18619097">
            <a:off x="6420871" y="2139298"/>
            <a:ext cx="1500308" cy="28016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828694" y="5269644"/>
            <a:ext cx="2852063" cy="338554"/>
          </a:xfrm>
          <a:prstGeom prst="rect">
            <a:avLst/>
          </a:prstGeom>
          <a:solidFill>
            <a:schemeClr val="bg1"/>
          </a:solidFill>
          <a:ln>
            <a:solidFill>
              <a:schemeClr val="tx1"/>
            </a:solidFill>
            <a:prstDash val="solid"/>
          </a:ln>
        </p:spPr>
        <p:txBody>
          <a:bodyPr wrap="none" rtlCol="0">
            <a:spAutoFit/>
          </a:bodyPr>
          <a:lstStyle/>
          <a:p>
            <a:r>
              <a:rPr kumimoji="1"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道路下側の石積み擁壁の状況</a:t>
            </a:r>
          </a:p>
        </p:txBody>
      </p:sp>
      <p:sp>
        <p:nvSpPr>
          <p:cNvPr id="18" name="正方形/長方形 17"/>
          <p:cNvSpPr/>
          <p:nvPr/>
        </p:nvSpPr>
        <p:spPr>
          <a:xfrm>
            <a:off x="881267" y="5899896"/>
            <a:ext cx="7344308" cy="338554"/>
          </a:xfrm>
          <a:prstGeom prst="rect">
            <a:avLst/>
          </a:prstGeom>
        </p:spPr>
        <p:txBody>
          <a:bodyPr wrap="square">
            <a:spAutoFit/>
          </a:bodyPr>
          <a:lstStyle/>
          <a:p>
            <a:r>
              <a:rPr lang="ja-JP" altLang="ja-JP" sz="1600" dirty="0" smtClean="0"/>
              <a:t>※</a:t>
            </a:r>
            <a:r>
              <a:rPr lang="ja-JP" altLang="en-US" sz="1600" dirty="0" smtClean="0"/>
              <a:t>道路下側へのアクセスが困難なため、事前に写真を撮影</a:t>
            </a:r>
            <a:endParaRPr lang="ja-JP" altLang="ja-JP" sz="1600" dirty="0"/>
          </a:p>
        </p:txBody>
      </p:sp>
      <p:sp>
        <p:nvSpPr>
          <p:cNvPr id="14"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3"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263948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32</a:t>
            </a:fld>
            <a:endParaRPr kumimoji="1" lang="ja-JP" altLang="en-US"/>
          </a:p>
        </p:txBody>
      </p:sp>
      <p:sp>
        <p:nvSpPr>
          <p:cNvPr id="13" name="正方形/長方形 12"/>
          <p:cNvSpPr/>
          <p:nvPr/>
        </p:nvSpPr>
        <p:spPr>
          <a:xfrm>
            <a:off x="1319514" y="1556792"/>
            <a:ext cx="7284934" cy="2308324"/>
          </a:xfrm>
          <a:prstGeom prst="rect">
            <a:avLst/>
          </a:prstGeom>
        </p:spPr>
        <p:txBody>
          <a:bodyPr wrap="square">
            <a:spAutoFit/>
          </a:bodyPr>
          <a:lstStyle/>
          <a:p>
            <a:r>
              <a:rPr lang="ja-JP" altLang="en-US" dirty="0" smtClean="0"/>
              <a:t>■斜面の安定性</a:t>
            </a:r>
            <a:endParaRPr lang="en-US" altLang="ja-JP" dirty="0" smtClean="0"/>
          </a:p>
          <a:p>
            <a:r>
              <a:rPr lang="ja-JP" altLang="en-US" dirty="0"/>
              <a:t>　○ブロック積み擁壁の隙間からの植生の対策が必要（</a:t>
            </a:r>
            <a:r>
              <a:rPr lang="en-US" altLang="ja-JP" dirty="0"/>
              <a:t>A</a:t>
            </a:r>
            <a:r>
              <a:rPr lang="ja-JP" altLang="en-US" dirty="0"/>
              <a:t>区間</a:t>
            </a:r>
            <a:r>
              <a:rPr lang="ja-JP" altLang="en-US" dirty="0" smtClean="0"/>
              <a:t>）</a:t>
            </a:r>
            <a:endParaRPr lang="en-US" altLang="ja-JP" dirty="0" smtClean="0"/>
          </a:p>
          <a:p>
            <a:r>
              <a:rPr lang="ja-JP" altLang="en-US" dirty="0" smtClean="0"/>
              <a:t>　</a:t>
            </a:r>
            <a:r>
              <a:rPr lang="ja-JP" altLang="en-US" b="1" dirty="0" smtClean="0"/>
              <a:t>　</a:t>
            </a:r>
            <a:r>
              <a:rPr lang="en-US" altLang="ja-JP" b="1" dirty="0" smtClean="0">
                <a:solidFill>
                  <a:srgbClr val="FF0000"/>
                </a:solidFill>
              </a:rPr>
              <a:t>【</a:t>
            </a:r>
            <a:r>
              <a:rPr lang="ja-JP" altLang="en-US" b="1" dirty="0" smtClean="0">
                <a:solidFill>
                  <a:srgbClr val="FF0000"/>
                </a:solidFill>
              </a:rPr>
              <a:t>追加対策</a:t>
            </a:r>
            <a:r>
              <a:rPr lang="en-US" altLang="ja-JP" b="1" dirty="0" smtClean="0">
                <a:solidFill>
                  <a:srgbClr val="FF0000"/>
                </a:solidFill>
              </a:rPr>
              <a:t>】</a:t>
            </a:r>
            <a:r>
              <a:rPr lang="ja-JP" altLang="en-US" b="1" dirty="0" smtClean="0">
                <a:solidFill>
                  <a:srgbClr val="FF0000"/>
                </a:solidFill>
                <a:latin typeface="ＭＳ Ｐゴシック"/>
              </a:rPr>
              <a:t>植生</a:t>
            </a:r>
            <a:r>
              <a:rPr lang="ja-JP" altLang="en-US" b="1" dirty="0">
                <a:solidFill>
                  <a:srgbClr val="FF0000"/>
                </a:solidFill>
                <a:latin typeface="ＭＳ Ｐゴシック"/>
              </a:rPr>
              <a:t>の</a:t>
            </a:r>
            <a:r>
              <a:rPr lang="ja-JP" altLang="en-US" b="1" dirty="0" smtClean="0">
                <a:solidFill>
                  <a:srgbClr val="FF0000"/>
                </a:solidFill>
                <a:latin typeface="ＭＳ Ｐゴシック"/>
              </a:rPr>
              <a:t>撤去</a:t>
            </a:r>
            <a:endParaRPr lang="en-US" altLang="ja-JP" b="1" dirty="0">
              <a:solidFill>
                <a:srgbClr val="FF0000"/>
              </a:solidFill>
            </a:endParaRPr>
          </a:p>
          <a:p>
            <a:r>
              <a:rPr lang="ja-JP" altLang="en-US" dirty="0" smtClean="0"/>
              <a:t>　○擁壁欠損部及びはらみ出しの確認が必要（</a:t>
            </a:r>
            <a:r>
              <a:rPr lang="en-US" altLang="ja-JP" dirty="0" smtClean="0"/>
              <a:t>B</a:t>
            </a:r>
            <a:r>
              <a:rPr lang="ja-JP" altLang="en-US" dirty="0" smtClean="0"/>
              <a:t>区間）</a:t>
            </a:r>
            <a:endParaRPr lang="en-US" altLang="ja-JP" dirty="0" smtClean="0"/>
          </a:p>
          <a:p>
            <a:r>
              <a:rPr lang="ja-JP" altLang="en-US" dirty="0" smtClean="0"/>
              <a:t>　</a:t>
            </a:r>
            <a:r>
              <a:rPr lang="ja-JP" altLang="en-US" b="1" dirty="0" smtClean="0">
                <a:solidFill>
                  <a:srgbClr val="FF0000"/>
                </a:solidFill>
              </a:rPr>
              <a:t>　</a:t>
            </a:r>
            <a:r>
              <a:rPr lang="en-US" altLang="ja-JP" b="1" dirty="0" smtClean="0">
                <a:solidFill>
                  <a:srgbClr val="FF0000"/>
                </a:solidFill>
              </a:rPr>
              <a:t>【</a:t>
            </a:r>
            <a:r>
              <a:rPr lang="ja-JP" altLang="en-US" b="1" dirty="0" smtClean="0">
                <a:solidFill>
                  <a:srgbClr val="FF0000"/>
                </a:solidFill>
              </a:rPr>
              <a:t>追加対策</a:t>
            </a:r>
            <a:r>
              <a:rPr lang="en-US" altLang="ja-JP" b="1" dirty="0" smtClean="0">
                <a:solidFill>
                  <a:srgbClr val="FF0000"/>
                </a:solidFill>
              </a:rPr>
              <a:t>】</a:t>
            </a:r>
            <a:r>
              <a:rPr lang="ja-JP" altLang="en-US" b="1" dirty="0" smtClean="0">
                <a:solidFill>
                  <a:srgbClr val="FF0000"/>
                </a:solidFill>
              </a:rPr>
              <a:t>はらみ出し等の変状の</a:t>
            </a:r>
            <a:r>
              <a:rPr lang="ja-JP" altLang="en-US" b="1" dirty="0" smtClean="0">
                <a:solidFill>
                  <a:srgbClr val="FF0000"/>
                </a:solidFill>
                <a:latin typeface="ＭＳ Ｐゴシック"/>
              </a:rPr>
              <a:t>経過観察</a:t>
            </a:r>
            <a:endParaRPr lang="en-US" altLang="ja-JP" b="1" dirty="0">
              <a:solidFill>
                <a:srgbClr val="FF0000"/>
              </a:solidFill>
            </a:endParaRPr>
          </a:p>
          <a:p>
            <a:r>
              <a:rPr lang="ja-JP" altLang="en-US" dirty="0" smtClean="0"/>
              <a:t>　○間知石積み擁壁端部崩壊部の浸食防止対策が必要（</a:t>
            </a:r>
            <a:r>
              <a:rPr lang="en-US" altLang="ja-JP" dirty="0" smtClean="0"/>
              <a:t>C</a:t>
            </a:r>
            <a:r>
              <a:rPr lang="ja-JP" altLang="en-US" dirty="0" smtClean="0"/>
              <a:t>区間）</a:t>
            </a:r>
            <a:endParaRPr lang="en-US" altLang="ja-JP" dirty="0" smtClean="0"/>
          </a:p>
          <a:p>
            <a:r>
              <a:rPr lang="ja-JP" altLang="en-US" dirty="0"/>
              <a:t>　</a:t>
            </a:r>
            <a:r>
              <a:rPr lang="ja-JP" altLang="en-US" dirty="0">
                <a:solidFill>
                  <a:srgbClr val="FF0000"/>
                </a:solidFill>
              </a:rPr>
              <a:t>　</a:t>
            </a:r>
            <a:r>
              <a:rPr lang="en-US" altLang="ja-JP" b="1" dirty="0" smtClean="0">
                <a:solidFill>
                  <a:srgbClr val="FF0000"/>
                </a:solidFill>
              </a:rPr>
              <a:t>【</a:t>
            </a:r>
            <a:r>
              <a:rPr lang="ja-JP" altLang="en-US" b="1" dirty="0" smtClean="0">
                <a:solidFill>
                  <a:srgbClr val="FF0000"/>
                </a:solidFill>
              </a:rPr>
              <a:t>追加対策</a:t>
            </a:r>
            <a:r>
              <a:rPr lang="en-US" altLang="ja-JP" b="1" dirty="0" smtClean="0">
                <a:solidFill>
                  <a:srgbClr val="FF0000"/>
                </a:solidFill>
              </a:rPr>
              <a:t>】</a:t>
            </a:r>
            <a:r>
              <a:rPr lang="ja-JP" altLang="en-US" b="1" dirty="0">
                <a:solidFill>
                  <a:srgbClr val="FF0000"/>
                </a:solidFill>
              </a:rPr>
              <a:t>区間解除（</a:t>
            </a:r>
            <a:r>
              <a:rPr lang="en-US" altLang="ja-JP" b="1" dirty="0">
                <a:solidFill>
                  <a:srgbClr val="FF0000"/>
                </a:solidFill>
              </a:rPr>
              <a:t>5</a:t>
            </a:r>
            <a:r>
              <a:rPr lang="ja-JP" altLang="en-US" b="1" dirty="0">
                <a:solidFill>
                  <a:srgbClr val="FF0000"/>
                </a:solidFill>
              </a:rPr>
              <a:t>年の経過観察後）までに検討</a:t>
            </a:r>
            <a:r>
              <a:rPr lang="ja-JP" altLang="en-US" b="1" dirty="0" smtClean="0">
                <a:solidFill>
                  <a:srgbClr val="FF0000"/>
                </a:solidFill>
              </a:rPr>
              <a:t>（応急的に</a:t>
            </a:r>
            <a:endParaRPr lang="en-US" altLang="ja-JP" b="1" dirty="0" smtClean="0">
              <a:solidFill>
                <a:srgbClr val="FF0000"/>
              </a:solidFill>
            </a:endParaRPr>
          </a:p>
          <a:p>
            <a:r>
              <a:rPr lang="ja-JP" altLang="en-US" b="1" dirty="0">
                <a:solidFill>
                  <a:srgbClr val="FF0000"/>
                </a:solidFill>
              </a:rPr>
              <a:t>　</a:t>
            </a:r>
            <a:r>
              <a:rPr lang="ja-JP" altLang="en-US" b="1" dirty="0" smtClean="0">
                <a:solidFill>
                  <a:srgbClr val="FF0000"/>
                </a:solidFill>
              </a:rPr>
              <a:t>　　　　　　　　　袋詰玉石工による浸食対策を実施）</a:t>
            </a:r>
            <a:endParaRPr lang="en-US" altLang="ja-JP" b="1" dirty="0">
              <a:solidFill>
                <a:srgbClr val="FF0000"/>
              </a:solidFill>
            </a:endParaRPr>
          </a:p>
        </p:txBody>
      </p:sp>
      <p:sp>
        <p:nvSpPr>
          <p:cNvPr id="1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４）現地確認結果（岸和田牛滝山貝塚線）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正方形/長方形 6"/>
          <p:cNvSpPr/>
          <p:nvPr/>
        </p:nvSpPr>
        <p:spPr>
          <a:xfrm>
            <a:off x="1187624"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8" name="正方形/長方形 7"/>
          <p:cNvSpPr/>
          <p:nvPr/>
        </p:nvSpPr>
        <p:spPr>
          <a:xfrm>
            <a:off x="1331640" y="4161854"/>
            <a:ext cx="7416824" cy="923330"/>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en-US" altLang="ja-JP" dirty="0" smtClean="0"/>
          </a:p>
          <a:p>
            <a:r>
              <a:rPr lang="ja-JP" altLang="en-US" dirty="0"/>
              <a:t>　</a:t>
            </a:r>
            <a:r>
              <a:rPr lang="ja-JP" altLang="en-US" dirty="0" smtClean="0"/>
              <a:t>　　（表面の変状 等）</a:t>
            </a:r>
            <a:endParaRPr lang="ja-JP" altLang="en-US" dirty="0"/>
          </a:p>
        </p:txBody>
      </p:sp>
      <p:sp>
        <p:nvSpPr>
          <p:cNvPr id="9" name="下矢印 8"/>
          <p:cNvSpPr/>
          <p:nvPr/>
        </p:nvSpPr>
        <p:spPr>
          <a:xfrm rot="16200000">
            <a:off x="1321826" y="5487582"/>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051720" y="5496097"/>
            <a:ext cx="547260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追加対策完了後、規制基準の引き上げを実施</a:t>
            </a:r>
            <a:endParaRPr lang="ja-JP" altLang="en-US" sz="1400" dirty="0"/>
          </a:p>
        </p:txBody>
      </p:sp>
      <p:sp>
        <p:nvSpPr>
          <p:cNvPr id="11"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834283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sp>
        <p:nvSpPr>
          <p:cNvPr id="5"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a:t>
            </a:r>
            <a:r>
              <a:rPr lang="ja-JP" altLang="en-US" sz="2700" dirty="0">
                <a:latin typeface="HGSｺﾞｼｯｸM" panose="020B0600000000000000" pitchFamily="50" charset="-128"/>
                <a:ea typeface="HGSｺﾞｼｯｸM" panose="020B0600000000000000" pitchFamily="50" charset="-128"/>
              </a:rPr>
              <a:t>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9" name="正方形/長方形 8"/>
          <p:cNvSpPr/>
          <p:nvPr/>
        </p:nvSpPr>
        <p:spPr>
          <a:xfrm>
            <a:off x="1403648" y="1484784"/>
            <a:ext cx="7416824" cy="369332"/>
          </a:xfrm>
          <a:prstGeom prst="rect">
            <a:avLst/>
          </a:prstGeom>
        </p:spPr>
        <p:txBody>
          <a:bodyPr wrap="square">
            <a:spAutoFit/>
          </a:bodyPr>
          <a:lstStyle/>
          <a:p>
            <a:r>
              <a:rPr lang="ja-JP" altLang="en-US" dirty="0" smtClean="0"/>
              <a:t>（Ａ区間）植生の撤去　</a:t>
            </a:r>
            <a:endParaRPr lang="ja-JP" altLang="ja-JP" dirty="0"/>
          </a:p>
        </p:txBody>
      </p:sp>
      <p:sp>
        <p:nvSpPr>
          <p:cNvPr id="10" name="右矢印 9"/>
          <p:cNvSpPr/>
          <p:nvPr/>
        </p:nvSpPr>
        <p:spPr>
          <a:xfrm>
            <a:off x="4427984" y="3212976"/>
            <a:ext cx="43204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rotWithShape="1">
          <a:blip r:embed="rId2" cstate="print">
            <a:extLst>
              <a:ext uri="{28A0092B-C50C-407E-A947-70E740481C1C}">
                <a14:useLocalDpi xmlns:a14="http://schemas.microsoft.com/office/drawing/2010/main" val="0"/>
              </a:ext>
            </a:extLst>
          </a:blip>
          <a:srcRect l="20402"/>
          <a:stretch/>
        </p:blipFill>
        <p:spPr>
          <a:xfrm>
            <a:off x="5076328" y="2164179"/>
            <a:ext cx="3702611" cy="2616560"/>
          </a:xfrm>
          <a:prstGeom prst="rect">
            <a:avLst/>
          </a:prstGeom>
        </p:spPr>
      </p:pic>
      <p:sp>
        <p:nvSpPr>
          <p:cNvPr id="17" name="円/楕円 16"/>
          <p:cNvSpPr/>
          <p:nvPr/>
        </p:nvSpPr>
        <p:spPr>
          <a:xfrm rot="15177639">
            <a:off x="6442828" y="2587323"/>
            <a:ext cx="1050568" cy="14947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Picture 2" descr="D:\YodenY\Desktop\現場全景写真\岸和田牛滝山貝塚線（A)\IMG_26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788" y="2198360"/>
            <a:ext cx="3443172" cy="2582379"/>
          </a:xfrm>
          <a:prstGeom prst="rect">
            <a:avLst/>
          </a:prstGeom>
          <a:noFill/>
          <a:extLst>
            <a:ext uri="{909E8E84-426E-40DD-AFC4-6F175D3DCCD1}">
              <a14:hiddenFill xmlns:a14="http://schemas.microsoft.com/office/drawing/2010/main">
                <a:solidFill>
                  <a:srgbClr val="FFFFFF"/>
                </a:solidFill>
              </a14:hiddenFill>
            </a:ext>
          </a:extLst>
        </p:spPr>
      </p:pic>
      <p:sp>
        <p:nvSpPr>
          <p:cNvPr id="24" name="円/楕円 23"/>
          <p:cNvSpPr/>
          <p:nvPr/>
        </p:nvSpPr>
        <p:spPr>
          <a:xfrm rot="15177639">
            <a:off x="2793679" y="2794514"/>
            <a:ext cx="1050568" cy="149471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119750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2564904"/>
            <a:ext cx="4068009" cy="2288255"/>
          </a:xfrm>
          <a:prstGeom prst="rect">
            <a:avLst/>
          </a:prstGeom>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a:t>８</a:t>
            </a:r>
            <a:r>
              <a:rPr lang="ja-JP" altLang="ja-JP" dirty="0"/>
              <a:t>．</a:t>
            </a:r>
            <a:r>
              <a:rPr lang="ja-JP" altLang="en-US" dirty="0"/>
              <a:t>追加対策の実施状況</a:t>
            </a:r>
            <a:endParaRPr lang="ja-JP" altLang="ja-JP" dirty="0"/>
          </a:p>
        </p:txBody>
      </p:sp>
      <p:sp>
        <p:nvSpPr>
          <p:cNvPr id="17"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２</a:t>
            </a:r>
            <a:r>
              <a:rPr lang="ja-JP" altLang="en-US" sz="3600" dirty="0" smtClean="0">
                <a:latin typeface="HGSｺﾞｼｯｸM" panose="020B0600000000000000" pitchFamily="50" charset="-128"/>
                <a:ea typeface="HGSｺﾞｼｯｸM" panose="020B0600000000000000" pitchFamily="50" charset="-128"/>
              </a:rPr>
              <a:t>．</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0" name="正方形/長方形 9"/>
          <p:cNvSpPr/>
          <p:nvPr/>
        </p:nvSpPr>
        <p:spPr>
          <a:xfrm>
            <a:off x="1403648" y="1484784"/>
            <a:ext cx="7416824" cy="369332"/>
          </a:xfrm>
          <a:prstGeom prst="rect">
            <a:avLst/>
          </a:prstGeom>
        </p:spPr>
        <p:txBody>
          <a:bodyPr wrap="square">
            <a:spAutoFit/>
          </a:bodyPr>
          <a:lstStyle/>
          <a:p>
            <a:r>
              <a:rPr lang="ja-JP" altLang="en-US" dirty="0" smtClean="0"/>
              <a:t>（Ｂ</a:t>
            </a:r>
            <a:r>
              <a:rPr lang="ja-JP" altLang="en-US" dirty="0"/>
              <a:t>区間）擁壁欠損部及び</a:t>
            </a:r>
            <a:r>
              <a:rPr lang="ja-JP" altLang="en-US" dirty="0" smtClean="0"/>
              <a:t>はらみ出しの確認</a:t>
            </a:r>
            <a:endParaRPr lang="ja-JP" altLang="ja-JP" dirty="0"/>
          </a:p>
        </p:txBody>
      </p:sp>
      <p:sp>
        <p:nvSpPr>
          <p:cNvPr id="13" name="テキスト ボックス 12"/>
          <p:cNvSpPr txBox="1"/>
          <p:nvPr/>
        </p:nvSpPr>
        <p:spPr>
          <a:xfrm>
            <a:off x="4788024" y="5301208"/>
            <a:ext cx="4088593" cy="584775"/>
          </a:xfrm>
          <a:prstGeom prst="rect">
            <a:avLst/>
          </a:prstGeom>
          <a:solidFill>
            <a:schemeClr val="bg1"/>
          </a:solidFill>
          <a:ln>
            <a:solidFill>
              <a:schemeClr val="tx1"/>
            </a:solidFill>
            <a:prstDash val="solid"/>
          </a:ln>
        </p:spPr>
        <p:txBody>
          <a:bodyPr wrap="square" rtlCol="0">
            <a:spAutoFit/>
          </a:bodyPr>
          <a:lstStyle/>
          <a:p>
            <a:r>
              <a:rPr lang="ja-JP" altLang="en-US" sz="16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定期的な目視点検に</a:t>
            </a:r>
            <a:r>
              <a:rPr lang="ja-JP" altLang="en-US"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より</a:t>
            </a:r>
            <a:r>
              <a:rPr lang="ja-JP" altLang="en-US" sz="16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、擁壁欠損部及びはらみ出し等の変状</a:t>
            </a:r>
            <a:r>
              <a:rPr lang="ja-JP" altLang="en-US"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を経過観察</a:t>
            </a:r>
            <a:endParaRPr lang="en-US" altLang="ja-JP"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050" name="Picture 2" descr="C:\Users\nishikakoih\AppData\Local\Microsoft\Windows\Temporary Internet Files\Content.Outlook\3KTLTC7L\P41923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582416"/>
            <a:ext cx="4033960" cy="2270743"/>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96680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sp>
        <p:nvSpPr>
          <p:cNvPr id="5"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a:t>
            </a:r>
            <a:r>
              <a:rPr lang="ja-JP" altLang="en-US" sz="2700" dirty="0">
                <a:latin typeface="HGSｺﾞｼｯｸM" panose="020B0600000000000000" pitchFamily="50" charset="-128"/>
                <a:ea typeface="HGSｺﾞｼｯｸM" panose="020B0600000000000000" pitchFamily="50" charset="-128"/>
              </a:rPr>
              <a:t>現地確認結果（岸和田牛滝山貝塚線）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1187624" y="1159074"/>
            <a:ext cx="7416824" cy="369332"/>
          </a:xfrm>
          <a:prstGeom prst="rect">
            <a:avLst/>
          </a:prstGeom>
        </p:spPr>
        <p:txBody>
          <a:bodyPr wrap="square">
            <a:spAutoFit/>
          </a:bodyPr>
          <a:lstStyle/>
          <a:p>
            <a:r>
              <a:rPr lang="ja-JP" altLang="en-US" dirty="0" smtClean="0"/>
              <a:t>８</a:t>
            </a:r>
            <a:r>
              <a:rPr lang="ja-JP" altLang="ja-JP" dirty="0" smtClean="0"/>
              <a:t>．</a:t>
            </a:r>
            <a:r>
              <a:rPr lang="ja-JP" altLang="en-US" dirty="0" smtClean="0"/>
              <a:t>追加対策の実施状況</a:t>
            </a:r>
            <a:endParaRPr lang="ja-JP" altLang="ja-JP" dirty="0"/>
          </a:p>
        </p:txBody>
      </p:sp>
      <p:sp>
        <p:nvSpPr>
          <p:cNvPr id="9" name="正方形/長方形 8"/>
          <p:cNvSpPr/>
          <p:nvPr/>
        </p:nvSpPr>
        <p:spPr>
          <a:xfrm>
            <a:off x="1403648" y="1484784"/>
            <a:ext cx="7416824" cy="369332"/>
          </a:xfrm>
          <a:prstGeom prst="rect">
            <a:avLst/>
          </a:prstGeom>
        </p:spPr>
        <p:txBody>
          <a:bodyPr wrap="square">
            <a:spAutoFit/>
          </a:bodyPr>
          <a:lstStyle/>
          <a:p>
            <a:r>
              <a:rPr lang="ja-JP" altLang="en-US" dirty="0" smtClean="0"/>
              <a:t>（Ｃ区間）</a:t>
            </a:r>
            <a:r>
              <a:rPr lang="ja-JP" altLang="en-US" dirty="0"/>
              <a:t> ○間知石積み擁壁端部崩壊部の浸食防止対策</a:t>
            </a:r>
            <a:endParaRPr lang="ja-JP" altLang="ja-JP" dirty="0"/>
          </a:p>
        </p:txBody>
      </p:sp>
      <p:pic>
        <p:nvPicPr>
          <p:cNvPr id="26" name="図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780" y="2019892"/>
            <a:ext cx="7497636" cy="4217420"/>
          </a:xfrm>
          <a:prstGeom prst="rect">
            <a:avLst/>
          </a:prstGeom>
        </p:spPr>
      </p:pic>
      <p:sp>
        <p:nvSpPr>
          <p:cNvPr id="27" name="フローチャート : 磁気ディスク 26"/>
          <p:cNvSpPr/>
          <p:nvPr/>
        </p:nvSpPr>
        <p:spPr>
          <a:xfrm>
            <a:off x="5382580" y="4591008"/>
            <a:ext cx="1248376" cy="576064"/>
          </a:xfrm>
          <a:prstGeom prst="flowChartMagneticDisk">
            <a:avLst/>
          </a:prstGeom>
          <a:pattFill prst="smGrid">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ローチャート : 磁気ディスク 27"/>
          <p:cNvSpPr/>
          <p:nvPr/>
        </p:nvSpPr>
        <p:spPr>
          <a:xfrm>
            <a:off x="4197044" y="4701616"/>
            <a:ext cx="1248376" cy="576064"/>
          </a:xfrm>
          <a:prstGeom prst="flowChartMagneticDisk">
            <a:avLst/>
          </a:prstGeom>
          <a:pattFill prst="smGrid">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ローチャート : 磁気ディスク 28"/>
          <p:cNvSpPr/>
          <p:nvPr/>
        </p:nvSpPr>
        <p:spPr>
          <a:xfrm>
            <a:off x="3037380" y="4769856"/>
            <a:ext cx="1248376" cy="576064"/>
          </a:xfrm>
          <a:prstGeom prst="flowChartMagneticDisk">
            <a:avLst/>
          </a:prstGeom>
          <a:pattFill prst="smGrid">
            <a:fgClr>
              <a:schemeClr val="bg2">
                <a:lumMod val="7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ローチャート : 磁気ディスク 29"/>
          <p:cNvSpPr/>
          <p:nvPr/>
        </p:nvSpPr>
        <p:spPr>
          <a:xfrm>
            <a:off x="5626820" y="4090720"/>
            <a:ext cx="784726" cy="576064"/>
          </a:xfrm>
          <a:prstGeom prst="flowChartMagneticDisk">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ローチャート : 磁気ディスク 30"/>
          <p:cNvSpPr/>
          <p:nvPr/>
        </p:nvSpPr>
        <p:spPr>
          <a:xfrm>
            <a:off x="4426716" y="4149080"/>
            <a:ext cx="784726" cy="576064"/>
          </a:xfrm>
          <a:prstGeom prst="flowChartMagneticDisk">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ローチャート : 磁気ディスク 31"/>
          <p:cNvSpPr/>
          <p:nvPr/>
        </p:nvSpPr>
        <p:spPr>
          <a:xfrm>
            <a:off x="3771108" y="4248384"/>
            <a:ext cx="784726" cy="576064"/>
          </a:xfrm>
          <a:prstGeom prst="flowChartMagneticDisk">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ローチャート : 磁気ディスク 32"/>
          <p:cNvSpPr/>
          <p:nvPr/>
        </p:nvSpPr>
        <p:spPr>
          <a:xfrm>
            <a:off x="3068444" y="4262032"/>
            <a:ext cx="784726" cy="576064"/>
          </a:xfrm>
          <a:prstGeom prst="flowChartMagneticDisk">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ローチャート : 磁気ディスク 33"/>
          <p:cNvSpPr/>
          <p:nvPr/>
        </p:nvSpPr>
        <p:spPr>
          <a:xfrm>
            <a:off x="4996668" y="4161232"/>
            <a:ext cx="784726" cy="576064"/>
          </a:xfrm>
          <a:prstGeom prst="flowChartMagneticDisk">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5091004" y="1988840"/>
            <a:ext cx="3225412" cy="584775"/>
          </a:xfrm>
          <a:prstGeom prst="rect">
            <a:avLst/>
          </a:prstGeom>
          <a:solidFill>
            <a:schemeClr val="bg1"/>
          </a:solidFill>
          <a:ln>
            <a:solidFill>
              <a:schemeClr val="tx1"/>
            </a:solidFill>
            <a:prstDash val="solid"/>
          </a:ln>
        </p:spPr>
        <p:txBody>
          <a:bodyPr wrap="square" rtlCol="0">
            <a:spAutoFit/>
          </a:bodyPr>
          <a:lstStyle/>
          <a:p>
            <a:r>
              <a:rPr lang="ja-JP" altLang="en-US"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袋詰玉石工とトン土</a:t>
            </a:r>
            <a:r>
              <a:rPr lang="ja-JP" altLang="en-US" sz="16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のうによる浸食防止対策工（イメージ）</a:t>
            </a:r>
            <a:endParaRPr lang="en-US" altLang="ja-JP" sz="16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6" name="テキスト ボックス 35"/>
          <p:cNvSpPr txBox="1"/>
          <p:nvPr/>
        </p:nvSpPr>
        <p:spPr>
          <a:xfrm>
            <a:off x="4687942" y="5894594"/>
            <a:ext cx="4088593" cy="338554"/>
          </a:xfrm>
          <a:prstGeom prst="rect">
            <a:avLst/>
          </a:prstGeom>
          <a:solidFill>
            <a:schemeClr val="bg1"/>
          </a:solidFill>
          <a:ln>
            <a:solidFill>
              <a:schemeClr val="tx1"/>
            </a:solidFill>
            <a:prstDash val="solid"/>
          </a:ln>
        </p:spPr>
        <p:txBody>
          <a:bodyPr wrap="square" rtlCol="0">
            <a:spAutoFit/>
          </a:bodyPr>
          <a:lstStyle/>
          <a:p>
            <a:r>
              <a:rPr lang="ja-JP" altLang="en-US"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区間解除（</a:t>
            </a:r>
            <a:r>
              <a:rPr lang="en-US" altLang="ja-JP"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年の経過観察後）までに検討</a:t>
            </a:r>
            <a:endParaRPr lang="en-US" altLang="ja-JP" sz="16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959040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36</a:t>
            </a:fld>
            <a:endParaRPr kumimoji="1" lang="ja-JP" altLang="en-US" dirty="0"/>
          </a:p>
        </p:txBody>
      </p:sp>
      <p:sp>
        <p:nvSpPr>
          <p:cNvPr id="5" name="正方形/長方形 4"/>
          <p:cNvSpPr/>
          <p:nvPr/>
        </p:nvSpPr>
        <p:spPr>
          <a:xfrm>
            <a:off x="971600" y="1340768"/>
            <a:ext cx="7560840" cy="3231654"/>
          </a:xfrm>
          <a:prstGeom prst="rect">
            <a:avLst/>
          </a:prstGeom>
        </p:spPr>
        <p:txBody>
          <a:bodyPr wrap="square">
            <a:spAutoFit/>
          </a:bodyPr>
          <a:lstStyle/>
          <a:p>
            <a:r>
              <a:rPr lang="ja-JP" altLang="ja-JP" sz="2000" dirty="0"/>
              <a:t>１</a:t>
            </a:r>
            <a:r>
              <a:rPr lang="ja-JP" altLang="ja-JP" sz="2000" dirty="0" smtClean="0"/>
              <a:t>．</a:t>
            </a:r>
            <a:r>
              <a:rPr lang="ja-JP" altLang="en-US" sz="2000" dirty="0" smtClean="0"/>
              <a:t>実施日時</a:t>
            </a:r>
            <a:r>
              <a:rPr lang="en-US" altLang="ja-JP" sz="2000" dirty="0" smtClean="0"/>
              <a:t>	</a:t>
            </a:r>
            <a:r>
              <a:rPr lang="ja-JP" altLang="en-US" sz="2000" dirty="0" smtClean="0"/>
              <a:t>：　平成２９年９月２８日（木）１３時～１７時</a:t>
            </a:r>
            <a:endParaRPr lang="en-US" altLang="ja-JP" sz="2000" dirty="0" smtClean="0"/>
          </a:p>
          <a:p>
            <a:r>
              <a:rPr lang="en-US" altLang="ja-JP" sz="2000" dirty="0"/>
              <a:t>  </a:t>
            </a:r>
            <a:endParaRPr lang="ja-JP" altLang="ja-JP" sz="2000" dirty="0"/>
          </a:p>
          <a:p>
            <a:r>
              <a:rPr lang="ja-JP" altLang="ja-JP" sz="2000" dirty="0"/>
              <a:t>２</a:t>
            </a:r>
            <a:r>
              <a:rPr lang="ja-JP" altLang="ja-JP" sz="2000" dirty="0" smtClean="0"/>
              <a:t>．</a:t>
            </a:r>
            <a:r>
              <a:rPr lang="ja-JP" altLang="en-US" sz="2000" dirty="0" smtClean="0"/>
              <a:t>現地確認者</a:t>
            </a:r>
            <a:r>
              <a:rPr lang="en-US" altLang="ja-JP" sz="2000" dirty="0" smtClean="0"/>
              <a:t>	</a:t>
            </a:r>
            <a:r>
              <a:rPr lang="ja-JP" altLang="en-US" sz="2000" dirty="0" smtClean="0"/>
              <a:t>：　 京都</a:t>
            </a:r>
            <a:r>
              <a:rPr lang="ja-JP" altLang="en-US" sz="2000" dirty="0"/>
              <a:t>大学　古川准</a:t>
            </a:r>
            <a:r>
              <a:rPr lang="ja-JP" altLang="en-US" sz="2000" dirty="0" smtClean="0"/>
              <a:t>教授</a:t>
            </a:r>
            <a:endParaRPr lang="en-US" altLang="ja-JP" sz="2000" dirty="0" smtClean="0"/>
          </a:p>
          <a:p>
            <a:r>
              <a:rPr lang="ja-JP" altLang="en-US" sz="2000" dirty="0" smtClean="0"/>
              <a:t>　　　　</a:t>
            </a:r>
            <a:r>
              <a:rPr lang="ja-JP" altLang="en-US" sz="2000" dirty="0"/>
              <a:t>　</a:t>
            </a:r>
            <a:r>
              <a:rPr lang="ja-JP" altLang="en-US" sz="2000" dirty="0" smtClean="0"/>
              <a:t>　　　　　　　　関西</a:t>
            </a:r>
            <a:r>
              <a:rPr lang="ja-JP" altLang="en-US" sz="2000" dirty="0"/>
              <a:t>大学　</a:t>
            </a:r>
            <a:r>
              <a:rPr lang="ja-JP" altLang="en-US" sz="2000" dirty="0" smtClean="0"/>
              <a:t>小山准教授</a:t>
            </a:r>
            <a:endParaRPr lang="ja-JP" altLang="ja-JP" sz="2000" dirty="0"/>
          </a:p>
          <a:p>
            <a:endParaRPr lang="en-US" altLang="ja-JP" sz="2000" dirty="0" smtClean="0"/>
          </a:p>
          <a:p>
            <a:r>
              <a:rPr lang="ja-JP" altLang="en-US" sz="2000" dirty="0" smtClean="0"/>
              <a:t>３．対象路線　　　：</a:t>
            </a:r>
            <a:r>
              <a:rPr lang="en-US" altLang="ja-JP" sz="2000" dirty="0"/>
              <a:t> </a:t>
            </a:r>
            <a:r>
              <a:rPr lang="ja-JP" altLang="en-US" sz="2000" dirty="0" smtClean="0"/>
              <a:t>大阪生駒線</a:t>
            </a:r>
            <a:endParaRPr lang="en-US" altLang="ja-JP" sz="2000" dirty="0" smtClean="0"/>
          </a:p>
          <a:p>
            <a:r>
              <a:rPr lang="ja-JP" altLang="en-US" sz="2000" dirty="0"/>
              <a:t>　</a:t>
            </a:r>
            <a:r>
              <a:rPr lang="ja-JP" altLang="en-US" sz="2000" dirty="0" smtClean="0"/>
              <a:t>　　　　　　　　　　　</a:t>
            </a:r>
            <a:endParaRPr lang="ja-JP" altLang="ja-JP" sz="2000" dirty="0"/>
          </a:p>
          <a:p>
            <a:r>
              <a:rPr lang="ja-JP" altLang="en-US" sz="2000" dirty="0" smtClean="0"/>
              <a:t>４</a:t>
            </a:r>
            <a:r>
              <a:rPr lang="ja-JP" altLang="ja-JP" sz="2000" dirty="0" smtClean="0"/>
              <a:t>．</a:t>
            </a:r>
            <a:r>
              <a:rPr lang="ja-JP" altLang="en-US" sz="2000" dirty="0" smtClean="0"/>
              <a:t>現地確認ルート：</a:t>
            </a:r>
            <a:endParaRPr lang="en-US" altLang="ja-JP" sz="2000" dirty="0" smtClean="0"/>
          </a:p>
          <a:p>
            <a:endParaRPr lang="en-US" altLang="ja-JP" sz="2000" dirty="0" smtClean="0"/>
          </a:p>
          <a:p>
            <a:r>
              <a:rPr lang="en-US" altLang="ja-JP" sz="2400" dirty="0" smtClean="0"/>
              <a:t>	</a:t>
            </a:r>
            <a:endParaRPr lang="ja-JP" altLang="ja-JP" sz="1600" dirty="0" smtClean="0"/>
          </a:p>
        </p:txBody>
      </p:sp>
      <p:sp>
        <p:nvSpPr>
          <p:cNvPr id="19"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２）現地確認の実施概要</a:t>
            </a:r>
            <a:endParaRPr kumimoji="1" lang="ja-JP" altLang="en-US" sz="2700" dirty="0">
              <a:latin typeface="HGSｺﾞｼｯｸM" panose="020B0600000000000000" pitchFamily="50" charset="-128"/>
              <a:ea typeface="HGSｺﾞｼｯｸM" panose="020B0600000000000000" pitchFamily="50" charset="-128"/>
            </a:endParaRPr>
          </a:p>
        </p:txBody>
      </p:sp>
      <p:grpSp>
        <p:nvGrpSpPr>
          <p:cNvPr id="9" name="グループ化 8"/>
          <p:cNvGrpSpPr/>
          <p:nvPr/>
        </p:nvGrpSpPr>
        <p:grpSpPr>
          <a:xfrm>
            <a:off x="3347864" y="3356992"/>
            <a:ext cx="3996063" cy="2889970"/>
            <a:chOff x="3347864" y="3356992"/>
            <a:chExt cx="3996063" cy="288997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597" t="18329" r="29722" b="15192"/>
            <a:stretch/>
          </p:blipFill>
          <p:spPr bwMode="auto">
            <a:xfrm>
              <a:off x="3347864" y="3356992"/>
              <a:ext cx="3996063" cy="2889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フリーフォーム 7"/>
            <p:cNvSpPr/>
            <p:nvPr/>
          </p:nvSpPr>
          <p:spPr>
            <a:xfrm>
              <a:off x="4330700" y="4120182"/>
              <a:ext cx="2628900" cy="1914288"/>
            </a:xfrm>
            <a:custGeom>
              <a:avLst/>
              <a:gdLst>
                <a:gd name="connsiteX0" fmla="*/ 0 w 2628900"/>
                <a:gd name="connsiteY0" fmla="*/ 655018 h 1914288"/>
                <a:gd name="connsiteX1" fmla="*/ 69850 w 2628900"/>
                <a:gd name="connsiteY1" fmla="*/ 794718 h 1914288"/>
                <a:gd name="connsiteX2" fmla="*/ 82550 w 2628900"/>
                <a:gd name="connsiteY2" fmla="*/ 915368 h 1914288"/>
                <a:gd name="connsiteX3" fmla="*/ 107950 w 2628900"/>
                <a:gd name="connsiteY3" fmla="*/ 1048718 h 1914288"/>
                <a:gd name="connsiteX4" fmla="*/ 127000 w 2628900"/>
                <a:gd name="connsiteY4" fmla="*/ 1163018 h 1914288"/>
                <a:gd name="connsiteX5" fmla="*/ 146050 w 2628900"/>
                <a:gd name="connsiteY5" fmla="*/ 1226518 h 1914288"/>
                <a:gd name="connsiteX6" fmla="*/ 190500 w 2628900"/>
                <a:gd name="connsiteY6" fmla="*/ 1309068 h 1914288"/>
                <a:gd name="connsiteX7" fmla="*/ 292100 w 2628900"/>
                <a:gd name="connsiteY7" fmla="*/ 1359868 h 1914288"/>
                <a:gd name="connsiteX8" fmla="*/ 323850 w 2628900"/>
                <a:gd name="connsiteY8" fmla="*/ 1417018 h 1914288"/>
                <a:gd name="connsiteX9" fmla="*/ 406400 w 2628900"/>
                <a:gd name="connsiteY9" fmla="*/ 1505918 h 1914288"/>
                <a:gd name="connsiteX10" fmla="*/ 533400 w 2628900"/>
                <a:gd name="connsiteY10" fmla="*/ 1613868 h 1914288"/>
                <a:gd name="connsiteX11" fmla="*/ 679450 w 2628900"/>
                <a:gd name="connsiteY11" fmla="*/ 1671018 h 1914288"/>
                <a:gd name="connsiteX12" fmla="*/ 787400 w 2628900"/>
                <a:gd name="connsiteY12" fmla="*/ 1759918 h 1914288"/>
                <a:gd name="connsiteX13" fmla="*/ 971550 w 2628900"/>
                <a:gd name="connsiteY13" fmla="*/ 1842468 h 1914288"/>
                <a:gd name="connsiteX14" fmla="*/ 1092200 w 2628900"/>
                <a:gd name="connsiteY14" fmla="*/ 1912318 h 1914288"/>
                <a:gd name="connsiteX15" fmla="*/ 1123950 w 2628900"/>
                <a:gd name="connsiteY15" fmla="*/ 1893268 h 1914288"/>
                <a:gd name="connsiteX16" fmla="*/ 1130300 w 2628900"/>
                <a:gd name="connsiteY16" fmla="*/ 1874218 h 1914288"/>
                <a:gd name="connsiteX17" fmla="*/ 1028700 w 2628900"/>
                <a:gd name="connsiteY17" fmla="*/ 1791668 h 1914288"/>
                <a:gd name="connsiteX18" fmla="*/ 889000 w 2628900"/>
                <a:gd name="connsiteY18" fmla="*/ 1715468 h 1914288"/>
                <a:gd name="connsiteX19" fmla="*/ 749300 w 2628900"/>
                <a:gd name="connsiteY19" fmla="*/ 1632918 h 1914288"/>
                <a:gd name="connsiteX20" fmla="*/ 641350 w 2628900"/>
                <a:gd name="connsiteY20" fmla="*/ 1550368 h 1914288"/>
                <a:gd name="connsiteX21" fmla="*/ 596900 w 2628900"/>
                <a:gd name="connsiteY21" fmla="*/ 1493218 h 1914288"/>
                <a:gd name="connsiteX22" fmla="*/ 590550 w 2628900"/>
                <a:gd name="connsiteY22" fmla="*/ 1442418 h 1914288"/>
                <a:gd name="connsiteX23" fmla="*/ 609600 w 2628900"/>
                <a:gd name="connsiteY23" fmla="*/ 1429718 h 1914288"/>
                <a:gd name="connsiteX24" fmla="*/ 685800 w 2628900"/>
                <a:gd name="connsiteY24" fmla="*/ 1524968 h 1914288"/>
                <a:gd name="connsiteX25" fmla="*/ 730250 w 2628900"/>
                <a:gd name="connsiteY25" fmla="*/ 1582118 h 1914288"/>
                <a:gd name="connsiteX26" fmla="*/ 774700 w 2628900"/>
                <a:gd name="connsiteY26" fmla="*/ 1594818 h 1914288"/>
                <a:gd name="connsiteX27" fmla="*/ 889000 w 2628900"/>
                <a:gd name="connsiteY27" fmla="*/ 1594818 h 1914288"/>
                <a:gd name="connsiteX28" fmla="*/ 1009650 w 2628900"/>
                <a:gd name="connsiteY28" fmla="*/ 1556718 h 1914288"/>
                <a:gd name="connsiteX29" fmla="*/ 1066800 w 2628900"/>
                <a:gd name="connsiteY29" fmla="*/ 1569418 h 1914288"/>
                <a:gd name="connsiteX30" fmla="*/ 1092200 w 2628900"/>
                <a:gd name="connsiteY30" fmla="*/ 1601168 h 1914288"/>
                <a:gd name="connsiteX31" fmla="*/ 1098550 w 2628900"/>
                <a:gd name="connsiteY31" fmla="*/ 1639268 h 1914288"/>
                <a:gd name="connsiteX32" fmla="*/ 1104900 w 2628900"/>
                <a:gd name="connsiteY32" fmla="*/ 1677368 h 1914288"/>
                <a:gd name="connsiteX33" fmla="*/ 1117600 w 2628900"/>
                <a:gd name="connsiteY33" fmla="*/ 1721818 h 1914288"/>
                <a:gd name="connsiteX34" fmla="*/ 1155700 w 2628900"/>
                <a:gd name="connsiteY34" fmla="*/ 1753568 h 1914288"/>
                <a:gd name="connsiteX35" fmla="*/ 1339850 w 2628900"/>
                <a:gd name="connsiteY35" fmla="*/ 1829768 h 1914288"/>
                <a:gd name="connsiteX36" fmla="*/ 1384300 w 2628900"/>
                <a:gd name="connsiteY36" fmla="*/ 1829768 h 1914288"/>
                <a:gd name="connsiteX37" fmla="*/ 1384300 w 2628900"/>
                <a:gd name="connsiteY37" fmla="*/ 1804368 h 1914288"/>
                <a:gd name="connsiteX38" fmla="*/ 1384300 w 2628900"/>
                <a:gd name="connsiteY38" fmla="*/ 1785318 h 1914288"/>
                <a:gd name="connsiteX39" fmla="*/ 1371600 w 2628900"/>
                <a:gd name="connsiteY39" fmla="*/ 1753568 h 1914288"/>
                <a:gd name="connsiteX40" fmla="*/ 1346200 w 2628900"/>
                <a:gd name="connsiteY40" fmla="*/ 1753568 h 1914288"/>
                <a:gd name="connsiteX41" fmla="*/ 1295400 w 2628900"/>
                <a:gd name="connsiteY41" fmla="*/ 1753568 h 1914288"/>
                <a:gd name="connsiteX42" fmla="*/ 1263650 w 2628900"/>
                <a:gd name="connsiteY42" fmla="*/ 1753568 h 1914288"/>
                <a:gd name="connsiteX43" fmla="*/ 1231900 w 2628900"/>
                <a:gd name="connsiteY43" fmla="*/ 1728168 h 1914288"/>
                <a:gd name="connsiteX44" fmla="*/ 1193800 w 2628900"/>
                <a:gd name="connsiteY44" fmla="*/ 1702768 h 1914288"/>
                <a:gd name="connsiteX45" fmla="*/ 1168400 w 2628900"/>
                <a:gd name="connsiteY45" fmla="*/ 1671018 h 1914288"/>
                <a:gd name="connsiteX46" fmla="*/ 1155700 w 2628900"/>
                <a:gd name="connsiteY46" fmla="*/ 1639268 h 1914288"/>
                <a:gd name="connsiteX47" fmla="*/ 1168400 w 2628900"/>
                <a:gd name="connsiteY47" fmla="*/ 1607518 h 1914288"/>
                <a:gd name="connsiteX48" fmla="*/ 1187450 w 2628900"/>
                <a:gd name="connsiteY48" fmla="*/ 1588468 h 1914288"/>
                <a:gd name="connsiteX49" fmla="*/ 1193800 w 2628900"/>
                <a:gd name="connsiteY49" fmla="*/ 1569418 h 1914288"/>
                <a:gd name="connsiteX50" fmla="*/ 1206500 w 2628900"/>
                <a:gd name="connsiteY50" fmla="*/ 1544018 h 1914288"/>
                <a:gd name="connsiteX51" fmla="*/ 1193800 w 2628900"/>
                <a:gd name="connsiteY51" fmla="*/ 1518618 h 1914288"/>
                <a:gd name="connsiteX52" fmla="*/ 1168400 w 2628900"/>
                <a:gd name="connsiteY52" fmla="*/ 1493218 h 1914288"/>
                <a:gd name="connsiteX53" fmla="*/ 1028700 w 2628900"/>
                <a:gd name="connsiteY53" fmla="*/ 1442418 h 1914288"/>
                <a:gd name="connsiteX54" fmla="*/ 914400 w 2628900"/>
                <a:gd name="connsiteY54" fmla="*/ 1397968 h 1914288"/>
                <a:gd name="connsiteX55" fmla="*/ 850900 w 2628900"/>
                <a:gd name="connsiteY55" fmla="*/ 1423368 h 1914288"/>
                <a:gd name="connsiteX56" fmla="*/ 819150 w 2628900"/>
                <a:gd name="connsiteY56" fmla="*/ 1442418 h 1914288"/>
                <a:gd name="connsiteX57" fmla="*/ 787400 w 2628900"/>
                <a:gd name="connsiteY57" fmla="*/ 1410668 h 1914288"/>
                <a:gd name="connsiteX58" fmla="*/ 762000 w 2628900"/>
                <a:gd name="connsiteY58" fmla="*/ 1366218 h 1914288"/>
                <a:gd name="connsiteX59" fmla="*/ 736600 w 2628900"/>
                <a:gd name="connsiteY59" fmla="*/ 1302718 h 1914288"/>
                <a:gd name="connsiteX60" fmla="*/ 692150 w 2628900"/>
                <a:gd name="connsiteY60" fmla="*/ 1239218 h 1914288"/>
                <a:gd name="connsiteX61" fmla="*/ 679450 w 2628900"/>
                <a:gd name="connsiteY61" fmla="*/ 1175718 h 1914288"/>
                <a:gd name="connsiteX62" fmla="*/ 660400 w 2628900"/>
                <a:gd name="connsiteY62" fmla="*/ 1150318 h 1914288"/>
                <a:gd name="connsiteX63" fmla="*/ 660400 w 2628900"/>
                <a:gd name="connsiteY63" fmla="*/ 1086818 h 1914288"/>
                <a:gd name="connsiteX64" fmla="*/ 666750 w 2628900"/>
                <a:gd name="connsiteY64" fmla="*/ 1016968 h 1914288"/>
                <a:gd name="connsiteX65" fmla="*/ 685800 w 2628900"/>
                <a:gd name="connsiteY65" fmla="*/ 959818 h 1914288"/>
                <a:gd name="connsiteX66" fmla="*/ 711200 w 2628900"/>
                <a:gd name="connsiteY66" fmla="*/ 909018 h 1914288"/>
                <a:gd name="connsiteX67" fmla="*/ 730250 w 2628900"/>
                <a:gd name="connsiteY67" fmla="*/ 883618 h 1914288"/>
                <a:gd name="connsiteX68" fmla="*/ 793750 w 2628900"/>
                <a:gd name="connsiteY68" fmla="*/ 889968 h 1914288"/>
                <a:gd name="connsiteX69" fmla="*/ 908050 w 2628900"/>
                <a:gd name="connsiteY69" fmla="*/ 921718 h 1914288"/>
                <a:gd name="connsiteX70" fmla="*/ 1003300 w 2628900"/>
                <a:gd name="connsiteY70" fmla="*/ 972518 h 1914288"/>
                <a:gd name="connsiteX71" fmla="*/ 1092200 w 2628900"/>
                <a:gd name="connsiteY71" fmla="*/ 1004268 h 1914288"/>
                <a:gd name="connsiteX72" fmla="*/ 1174750 w 2628900"/>
                <a:gd name="connsiteY72" fmla="*/ 1080468 h 1914288"/>
                <a:gd name="connsiteX73" fmla="*/ 1289050 w 2628900"/>
                <a:gd name="connsiteY73" fmla="*/ 1150318 h 1914288"/>
                <a:gd name="connsiteX74" fmla="*/ 1365250 w 2628900"/>
                <a:gd name="connsiteY74" fmla="*/ 1150318 h 1914288"/>
                <a:gd name="connsiteX75" fmla="*/ 1492250 w 2628900"/>
                <a:gd name="connsiteY75" fmla="*/ 1105868 h 1914288"/>
                <a:gd name="connsiteX76" fmla="*/ 1568450 w 2628900"/>
                <a:gd name="connsiteY76" fmla="*/ 1074118 h 1914288"/>
                <a:gd name="connsiteX77" fmla="*/ 1663700 w 2628900"/>
                <a:gd name="connsiteY77" fmla="*/ 1004268 h 1914288"/>
                <a:gd name="connsiteX78" fmla="*/ 1720850 w 2628900"/>
                <a:gd name="connsiteY78" fmla="*/ 972518 h 1914288"/>
                <a:gd name="connsiteX79" fmla="*/ 1746250 w 2628900"/>
                <a:gd name="connsiteY79" fmla="*/ 883618 h 1914288"/>
                <a:gd name="connsiteX80" fmla="*/ 1797050 w 2628900"/>
                <a:gd name="connsiteY80" fmla="*/ 769318 h 1914288"/>
                <a:gd name="connsiteX81" fmla="*/ 1847850 w 2628900"/>
                <a:gd name="connsiteY81" fmla="*/ 655018 h 1914288"/>
                <a:gd name="connsiteX82" fmla="*/ 1898650 w 2628900"/>
                <a:gd name="connsiteY82" fmla="*/ 515318 h 1914288"/>
                <a:gd name="connsiteX83" fmla="*/ 1962150 w 2628900"/>
                <a:gd name="connsiteY83" fmla="*/ 343868 h 1914288"/>
                <a:gd name="connsiteX84" fmla="*/ 1981200 w 2628900"/>
                <a:gd name="connsiteY84" fmla="*/ 248618 h 1914288"/>
                <a:gd name="connsiteX85" fmla="*/ 2025650 w 2628900"/>
                <a:gd name="connsiteY85" fmla="*/ 185118 h 1914288"/>
                <a:gd name="connsiteX86" fmla="*/ 2076450 w 2628900"/>
                <a:gd name="connsiteY86" fmla="*/ 108918 h 1914288"/>
                <a:gd name="connsiteX87" fmla="*/ 2171700 w 2628900"/>
                <a:gd name="connsiteY87" fmla="*/ 26368 h 1914288"/>
                <a:gd name="connsiteX88" fmla="*/ 2311400 w 2628900"/>
                <a:gd name="connsiteY88" fmla="*/ 968 h 1914288"/>
                <a:gd name="connsiteX89" fmla="*/ 2393950 w 2628900"/>
                <a:gd name="connsiteY89" fmla="*/ 7318 h 1914288"/>
                <a:gd name="connsiteX90" fmla="*/ 2527300 w 2628900"/>
                <a:gd name="connsiteY90" fmla="*/ 26368 h 1914288"/>
                <a:gd name="connsiteX91" fmla="*/ 2628900 w 2628900"/>
                <a:gd name="connsiteY91" fmla="*/ 7318 h 191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628900" h="1914288">
                  <a:moveTo>
                    <a:pt x="0" y="655018"/>
                  </a:moveTo>
                  <a:cubicBezTo>
                    <a:pt x="28046" y="703172"/>
                    <a:pt x="56092" y="751326"/>
                    <a:pt x="69850" y="794718"/>
                  </a:cubicBezTo>
                  <a:cubicBezTo>
                    <a:pt x="83608" y="838110"/>
                    <a:pt x="76200" y="873035"/>
                    <a:pt x="82550" y="915368"/>
                  </a:cubicBezTo>
                  <a:cubicBezTo>
                    <a:pt x="88900" y="957701"/>
                    <a:pt x="100542" y="1007443"/>
                    <a:pt x="107950" y="1048718"/>
                  </a:cubicBezTo>
                  <a:cubicBezTo>
                    <a:pt x="115358" y="1089993"/>
                    <a:pt x="120650" y="1133385"/>
                    <a:pt x="127000" y="1163018"/>
                  </a:cubicBezTo>
                  <a:cubicBezTo>
                    <a:pt x="133350" y="1192651"/>
                    <a:pt x="135467" y="1202176"/>
                    <a:pt x="146050" y="1226518"/>
                  </a:cubicBezTo>
                  <a:cubicBezTo>
                    <a:pt x="156633" y="1250860"/>
                    <a:pt x="166158" y="1286843"/>
                    <a:pt x="190500" y="1309068"/>
                  </a:cubicBezTo>
                  <a:cubicBezTo>
                    <a:pt x="214842" y="1331293"/>
                    <a:pt x="269875" y="1341876"/>
                    <a:pt x="292100" y="1359868"/>
                  </a:cubicBezTo>
                  <a:cubicBezTo>
                    <a:pt x="314325" y="1377860"/>
                    <a:pt x="304800" y="1392676"/>
                    <a:pt x="323850" y="1417018"/>
                  </a:cubicBezTo>
                  <a:cubicBezTo>
                    <a:pt x="342900" y="1441360"/>
                    <a:pt x="371475" y="1473110"/>
                    <a:pt x="406400" y="1505918"/>
                  </a:cubicBezTo>
                  <a:cubicBezTo>
                    <a:pt x="441325" y="1538726"/>
                    <a:pt x="487892" y="1586351"/>
                    <a:pt x="533400" y="1613868"/>
                  </a:cubicBezTo>
                  <a:cubicBezTo>
                    <a:pt x="578908" y="1641385"/>
                    <a:pt x="637117" y="1646676"/>
                    <a:pt x="679450" y="1671018"/>
                  </a:cubicBezTo>
                  <a:cubicBezTo>
                    <a:pt x="721783" y="1695360"/>
                    <a:pt x="738717" y="1731343"/>
                    <a:pt x="787400" y="1759918"/>
                  </a:cubicBezTo>
                  <a:cubicBezTo>
                    <a:pt x="836083" y="1788493"/>
                    <a:pt x="920750" y="1817068"/>
                    <a:pt x="971550" y="1842468"/>
                  </a:cubicBezTo>
                  <a:cubicBezTo>
                    <a:pt x="1022350" y="1867868"/>
                    <a:pt x="1066800" y="1903851"/>
                    <a:pt x="1092200" y="1912318"/>
                  </a:cubicBezTo>
                  <a:cubicBezTo>
                    <a:pt x="1117600" y="1920785"/>
                    <a:pt x="1117600" y="1899618"/>
                    <a:pt x="1123950" y="1893268"/>
                  </a:cubicBezTo>
                  <a:cubicBezTo>
                    <a:pt x="1130300" y="1886918"/>
                    <a:pt x="1146175" y="1891151"/>
                    <a:pt x="1130300" y="1874218"/>
                  </a:cubicBezTo>
                  <a:cubicBezTo>
                    <a:pt x="1114425" y="1857285"/>
                    <a:pt x="1068917" y="1818126"/>
                    <a:pt x="1028700" y="1791668"/>
                  </a:cubicBezTo>
                  <a:cubicBezTo>
                    <a:pt x="988483" y="1765210"/>
                    <a:pt x="935567" y="1741926"/>
                    <a:pt x="889000" y="1715468"/>
                  </a:cubicBezTo>
                  <a:cubicBezTo>
                    <a:pt x="842433" y="1689010"/>
                    <a:pt x="790575" y="1660435"/>
                    <a:pt x="749300" y="1632918"/>
                  </a:cubicBezTo>
                  <a:cubicBezTo>
                    <a:pt x="708025" y="1605401"/>
                    <a:pt x="666750" y="1573651"/>
                    <a:pt x="641350" y="1550368"/>
                  </a:cubicBezTo>
                  <a:cubicBezTo>
                    <a:pt x="615950" y="1527085"/>
                    <a:pt x="605367" y="1511210"/>
                    <a:pt x="596900" y="1493218"/>
                  </a:cubicBezTo>
                  <a:cubicBezTo>
                    <a:pt x="588433" y="1475226"/>
                    <a:pt x="588433" y="1453001"/>
                    <a:pt x="590550" y="1442418"/>
                  </a:cubicBezTo>
                  <a:cubicBezTo>
                    <a:pt x="592667" y="1431835"/>
                    <a:pt x="593725" y="1415960"/>
                    <a:pt x="609600" y="1429718"/>
                  </a:cubicBezTo>
                  <a:cubicBezTo>
                    <a:pt x="625475" y="1443476"/>
                    <a:pt x="665692" y="1499568"/>
                    <a:pt x="685800" y="1524968"/>
                  </a:cubicBezTo>
                  <a:cubicBezTo>
                    <a:pt x="705908" y="1550368"/>
                    <a:pt x="715434" y="1570476"/>
                    <a:pt x="730250" y="1582118"/>
                  </a:cubicBezTo>
                  <a:cubicBezTo>
                    <a:pt x="745066" y="1593760"/>
                    <a:pt x="748242" y="1592701"/>
                    <a:pt x="774700" y="1594818"/>
                  </a:cubicBezTo>
                  <a:cubicBezTo>
                    <a:pt x="801158" y="1596935"/>
                    <a:pt x="849842" y="1601168"/>
                    <a:pt x="889000" y="1594818"/>
                  </a:cubicBezTo>
                  <a:cubicBezTo>
                    <a:pt x="928158" y="1588468"/>
                    <a:pt x="980017" y="1560951"/>
                    <a:pt x="1009650" y="1556718"/>
                  </a:cubicBezTo>
                  <a:cubicBezTo>
                    <a:pt x="1039283" y="1552485"/>
                    <a:pt x="1053042" y="1562010"/>
                    <a:pt x="1066800" y="1569418"/>
                  </a:cubicBezTo>
                  <a:cubicBezTo>
                    <a:pt x="1080558" y="1576826"/>
                    <a:pt x="1086908" y="1589526"/>
                    <a:pt x="1092200" y="1601168"/>
                  </a:cubicBezTo>
                  <a:cubicBezTo>
                    <a:pt x="1097492" y="1612810"/>
                    <a:pt x="1098550" y="1639268"/>
                    <a:pt x="1098550" y="1639268"/>
                  </a:cubicBezTo>
                  <a:cubicBezTo>
                    <a:pt x="1100667" y="1651968"/>
                    <a:pt x="1101725" y="1663610"/>
                    <a:pt x="1104900" y="1677368"/>
                  </a:cubicBezTo>
                  <a:cubicBezTo>
                    <a:pt x="1108075" y="1691126"/>
                    <a:pt x="1109133" y="1709118"/>
                    <a:pt x="1117600" y="1721818"/>
                  </a:cubicBezTo>
                  <a:cubicBezTo>
                    <a:pt x="1126067" y="1734518"/>
                    <a:pt x="1118658" y="1735576"/>
                    <a:pt x="1155700" y="1753568"/>
                  </a:cubicBezTo>
                  <a:cubicBezTo>
                    <a:pt x="1192742" y="1771560"/>
                    <a:pt x="1301750" y="1817068"/>
                    <a:pt x="1339850" y="1829768"/>
                  </a:cubicBezTo>
                  <a:cubicBezTo>
                    <a:pt x="1377950" y="1842468"/>
                    <a:pt x="1376892" y="1834001"/>
                    <a:pt x="1384300" y="1829768"/>
                  </a:cubicBezTo>
                  <a:cubicBezTo>
                    <a:pt x="1391708" y="1825535"/>
                    <a:pt x="1384300" y="1804368"/>
                    <a:pt x="1384300" y="1804368"/>
                  </a:cubicBezTo>
                  <a:cubicBezTo>
                    <a:pt x="1384300" y="1796960"/>
                    <a:pt x="1386417" y="1793785"/>
                    <a:pt x="1384300" y="1785318"/>
                  </a:cubicBezTo>
                  <a:cubicBezTo>
                    <a:pt x="1382183" y="1776851"/>
                    <a:pt x="1377950" y="1758860"/>
                    <a:pt x="1371600" y="1753568"/>
                  </a:cubicBezTo>
                  <a:cubicBezTo>
                    <a:pt x="1365250" y="1748276"/>
                    <a:pt x="1346200" y="1753568"/>
                    <a:pt x="1346200" y="1753568"/>
                  </a:cubicBezTo>
                  <a:lnTo>
                    <a:pt x="1295400" y="1753568"/>
                  </a:lnTo>
                  <a:cubicBezTo>
                    <a:pt x="1281642" y="1753568"/>
                    <a:pt x="1274233" y="1757801"/>
                    <a:pt x="1263650" y="1753568"/>
                  </a:cubicBezTo>
                  <a:cubicBezTo>
                    <a:pt x="1253067" y="1749335"/>
                    <a:pt x="1243542" y="1736635"/>
                    <a:pt x="1231900" y="1728168"/>
                  </a:cubicBezTo>
                  <a:cubicBezTo>
                    <a:pt x="1220258" y="1719701"/>
                    <a:pt x="1204383" y="1712293"/>
                    <a:pt x="1193800" y="1702768"/>
                  </a:cubicBezTo>
                  <a:cubicBezTo>
                    <a:pt x="1183217" y="1693243"/>
                    <a:pt x="1174750" y="1681601"/>
                    <a:pt x="1168400" y="1671018"/>
                  </a:cubicBezTo>
                  <a:cubicBezTo>
                    <a:pt x="1162050" y="1660435"/>
                    <a:pt x="1155700" y="1649851"/>
                    <a:pt x="1155700" y="1639268"/>
                  </a:cubicBezTo>
                  <a:cubicBezTo>
                    <a:pt x="1155700" y="1628685"/>
                    <a:pt x="1163108" y="1615985"/>
                    <a:pt x="1168400" y="1607518"/>
                  </a:cubicBezTo>
                  <a:cubicBezTo>
                    <a:pt x="1173692" y="1599051"/>
                    <a:pt x="1183217" y="1594818"/>
                    <a:pt x="1187450" y="1588468"/>
                  </a:cubicBezTo>
                  <a:cubicBezTo>
                    <a:pt x="1191683" y="1582118"/>
                    <a:pt x="1190625" y="1576826"/>
                    <a:pt x="1193800" y="1569418"/>
                  </a:cubicBezTo>
                  <a:cubicBezTo>
                    <a:pt x="1196975" y="1562010"/>
                    <a:pt x="1206500" y="1552485"/>
                    <a:pt x="1206500" y="1544018"/>
                  </a:cubicBezTo>
                  <a:cubicBezTo>
                    <a:pt x="1206500" y="1535551"/>
                    <a:pt x="1200150" y="1527085"/>
                    <a:pt x="1193800" y="1518618"/>
                  </a:cubicBezTo>
                  <a:cubicBezTo>
                    <a:pt x="1187450" y="1510151"/>
                    <a:pt x="1195917" y="1505918"/>
                    <a:pt x="1168400" y="1493218"/>
                  </a:cubicBezTo>
                  <a:cubicBezTo>
                    <a:pt x="1140883" y="1480518"/>
                    <a:pt x="1071033" y="1458293"/>
                    <a:pt x="1028700" y="1442418"/>
                  </a:cubicBezTo>
                  <a:cubicBezTo>
                    <a:pt x="986367" y="1426543"/>
                    <a:pt x="944033" y="1401143"/>
                    <a:pt x="914400" y="1397968"/>
                  </a:cubicBezTo>
                  <a:cubicBezTo>
                    <a:pt x="884767" y="1394793"/>
                    <a:pt x="866775" y="1415960"/>
                    <a:pt x="850900" y="1423368"/>
                  </a:cubicBezTo>
                  <a:cubicBezTo>
                    <a:pt x="835025" y="1430776"/>
                    <a:pt x="829733" y="1444535"/>
                    <a:pt x="819150" y="1442418"/>
                  </a:cubicBezTo>
                  <a:cubicBezTo>
                    <a:pt x="808567" y="1440301"/>
                    <a:pt x="796925" y="1423368"/>
                    <a:pt x="787400" y="1410668"/>
                  </a:cubicBezTo>
                  <a:cubicBezTo>
                    <a:pt x="777875" y="1397968"/>
                    <a:pt x="770467" y="1384210"/>
                    <a:pt x="762000" y="1366218"/>
                  </a:cubicBezTo>
                  <a:cubicBezTo>
                    <a:pt x="753533" y="1348226"/>
                    <a:pt x="748242" y="1323885"/>
                    <a:pt x="736600" y="1302718"/>
                  </a:cubicBezTo>
                  <a:cubicBezTo>
                    <a:pt x="724958" y="1281551"/>
                    <a:pt x="701675" y="1260385"/>
                    <a:pt x="692150" y="1239218"/>
                  </a:cubicBezTo>
                  <a:cubicBezTo>
                    <a:pt x="682625" y="1218051"/>
                    <a:pt x="684742" y="1190535"/>
                    <a:pt x="679450" y="1175718"/>
                  </a:cubicBezTo>
                  <a:cubicBezTo>
                    <a:pt x="674158" y="1160901"/>
                    <a:pt x="663575" y="1165135"/>
                    <a:pt x="660400" y="1150318"/>
                  </a:cubicBezTo>
                  <a:cubicBezTo>
                    <a:pt x="657225" y="1135501"/>
                    <a:pt x="659342" y="1109043"/>
                    <a:pt x="660400" y="1086818"/>
                  </a:cubicBezTo>
                  <a:cubicBezTo>
                    <a:pt x="661458" y="1064593"/>
                    <a:pt x="662517" y="1038135"/>
                    <a:pt x="666750" y="1016968"/>
                  </a:cubicBezTo>
                  <a:cubicBezTo>
                    <a:pt x="670983" y="995801"/>
                    <a:pt x="678392" y="977810"/>
                    <a:pt x="685800" y="959818"/>
                  </a:cubicBezTo>
                  <a:cubicBezTo>
                    <a:pt x="693208" y="941826"/>
                    <a:pt x="703792" y="921718"/>
                    <a:pt x="711200" y="909018"/>
                  </a:cubicBezTo>
                  <a:cubicBezTo>
                    <a:pt x="718608" y="896318"/>
                    <a:pt x="716492" y="886793"/>
                    <a:pt x="730250" y="883618"/>
                  </a:cubicBezTo>
                  <a:cubicBezTo>
                    <a:pt x="744008" y="880443"/>
                    <a:pt x="764117" y="883618"/>
                    <a:pt x="793750" y="889968"/>
                  </a:cubicBezTo>
                  <a:cubicBezTo>
                    <a:pt x="823383" y="896318"/>
                    <a:pt x="873125" y="907960"/>
                    <a:pt x="908050" y="921718"/>
                  </a:cubicBezTo>
                  <a:cubicBezTo>
                    <a:pt x="942975" y="935476"/>
                    <a:pt x="972608" y="958760"/>
                    <a:pt x="1003300" y="972518"/>
                  </a:cubicBezTo>
                  <a:cubicBezTo>
                    <a:pt x="1033992" y="986276"/>
                    <a:pt x="1063625" y="986276"/>
                    <a:pt x="1092200" y="1004268"/>
                  </a:cubicBezTo>
                  <a:cubicBezTo>
                    <a:pt x="1120775" y="1022260"/>
                    <a:pt x="1141942" y="1056126"/>
                    <a:pt x="1174750" y="1080468"/>
                  </a:cubicBezTo>
                  <a:cubicBezTo>
                    <a:pt x="1207558" y="1104810"/>
                    <a:pt x="1257300" y="1138676"/>
                    <a:pt x="1289050" y="1150318"/>
                  </a:cubicBezTo>
                  <a:cubicBezTo>
                    <a:pt x="1320800" y="1161960"/>
                    <a:pt x="1331383" y="1157726"/>
                    <a:pt x="1365250" y="1150318"/>
                  </a:cubicBezTo>
                  <a:cubicBezTo>
                    <a:pt x="1399117" y="1142910"/>
                    <a:pt x="1458383" y="1118568"/>
                    <a:pt x="1492250" y="1105868"/>
                  </a:cubicBezTo>
                  <a:cubicBezTo>
                    <a:pt x="1526117" y="1093168"/>
                    <a:pt x="1539875" y="1091051"/>
                    <a:pt x="1568450" y="1074118"/>
                  </a:cubicBezTo>
                  <a:cubicBezTo>
                    <a:pt x="1597025" y="1057185"/>
                    <a:pt x="1638300" y="1021201"/>
                    <a:pt x="1663700" y="1004268"/>
                  </a:cubicBezTo>
                  <a:cubicBezTo>
                    <a:pt x="1689100" y="987335"/>
                    <a:pt x="1707092" y="992626"/>
                    <a:pt x="1720850" y="972518"/>
                  </a:cubicBezTo>
                  <a:cubicBezTo>
                    <a:pt x="1734608" y="952410"/>
                    <a:pt x="1733550" y="917485"/>
                    <a:pt x="1746250" y="883618"/>
                  </a:cubicBezTo>
                  <a:cubicBezTo>
                    <a:pt x="1758950" y="849751"/>
                    <a:pt x="1797050" y="769318"/>
                    <a:pt x="1797050" y="769318"/>
                  </a:cubicBezTo>
                  <a:cubicBezTo>
                    <a:pt x="1813983" y="731218"/>
                    <a:pt x="1830917" y="697351"/>
                    <a:pt x="1847850" y="655018"/>
                  </a:cubicBezTo>
                  <a:cubicBezTo>
                    <a:pt x="1864783" y="612685"/>
                    <a:pt x="1879600" y="567176"/>
                    <a:pt x="1898650" y="515318"/>
                  </a:cubicBezTo>
                  <a:cubicBezTo>
                    <a:pt x="1917700" y="463460"/>
                    <a:pt x="1948392" y="388318"/>
                    <a:pt x="1962150" y="343868"/>
                  </a:cubicBezTo>
                  <a:cubicBezTo>
                    <a:pt x="1975908" y="299418"/>
                    <a:pt x="1970617" y="275076"/>
                    <a:pt x="1981200" y="248618"/>
                  </a:cubicBezTo>
                  <a:cubicBezTo>
                    <a:pt x="1991783" y="222160"/>
                    <a:pt x="2009775" y="208401"/>
                    <a:pt x="2025650" y="185118"/>
                  </a:cubicBezTo>
                  <a:cubicBezTo>
                    <a:pt x="2041525" y="161835"/>
                    <a:pt x="2052108" y="135376"/>
                    <a:pt x="2076450" y="108918"/>
                  </a:cubicBezTo>
                  <a:cubicBezTo>
                    <a:pt x="2100792" y="82460"/>
                    <a:pt x="2132542" y="44360"/>
                    <a:pt x="2171700" y="26368"/>
                  </a:cubicBezTo>
                  <a:cubicBezTo>
                    <a:pt x="2210858" y="8376"/>
                    <a:pt x="2274358" y="4143"/>
                    <a:pt x="2311400" y="968"/>
                  </a:cubicBezTo>
                  <a:cubicBezTo>
                    <a:pt x="2348442" y="-2207"/>
                    <a:pt x="2357967" y="3085"/>
                    <a:pt x="2393950" y="7318"/>
                  </a:cubicBezTo>
                  <a:cubicBezTo>
                    <a:pt x="2429933" y="11551"/>
                    <a:pt x="2488142" y="26368"/>
                    <a:pt x="2527300" y="26368"/>
                  </a:cubicBezTo>
                  <a:cubicBezTo>
                    <a:pt x="2566458" y="26368"/>
                    <a:pt x="2597679" y="16843"/>
                    <a:pt x="2628900" y="731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5226426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37</a:t>
            </a:fld>
            <a:endParaRPr kumimoji="1" lang="ja-JP" altLang="en-US" dirty="0"/>
          </a:p>
        </p:txBody>
      </p:sp>
      <p:sp>
        <p:nvSpPr>
          <p:cNvPr id="5" name="正方形/長方形 4"/>
          <p:cNvSpPr/>
          <p:nvPr/>
        </p:nvSpPr>
        <p:spPr>
          <a:xfrm>
            <a:off x="971600" y="1340768"/>
            <a:ext cx="7560840" cy="3231654"/>
          </a:xfrm>
          <a:prstGeom prst="rect">
            <a:avLst/>
          </a:prstGeom>
        </p:spPr>
        <p:txBody>
          <a:bodyPr wrap="square">
            <a:spAutoFit/>
          </a:bodyPr>
          <a:lstStyle/>
          <a:p>
            <a:r>
              <a:rPr lang="ja-JP" altLang="ja-JP" sz="2000" dirty="0"/>
              <a:t>１</a:t>
            </a:r>
            <a:r>
              <a:rPr lang="ja-JP" altLang="ja-JP" sz="2000" dirty="0" smtClean="0"/>
              <a:t>．</a:t>
            </a:r>
            <a:r>
              <a:rPr lang="ja-JP" altLang="en-US" sz="2000" dirty="0" smtClean="0"/>
              <a:t>実施日時</a:t>
            </a:r>
            <a:r>
              <a:rPr lang="en-US" altLang="ja-JP" sz="2000" dirty="0" smtClean="0"/>
              <a:t>	</a:t>
            </a:r>
            <a:r>
              <a:rPr lang="ja-JP" altLang="en-US" sz="2000" dirty="0" smtClean="0"/>
              <a:t>：　平成２９年１０月２５日（水）１４時～１７時</a:t>
            </a:r>
            <a:endParaRPr lang="en-US" altLang="ja-JP" sz="2000" dirty="0" smtClean="0"/>
          </a:p>
          <a:p>
            <a:r>
              <a:rPr lang="en-US" altLang="ja-JP" sz="2000" dirty="0"/>
              <a:t>  </a:t>
            </a:r>
            <a:endParaRPr lang="ja-JP" altLang="ja-JP" sz="2000" dirty="0"/>
          </a:p>
          <a:p>
            <a:r>
              <a:rPr lang="ja-JP" altLang="ja-JP" sz="2000" dirty="0"/>
              <a:t>２</a:t>
            </a:r>
            <a:r>
              <a:rPr lang="ja-JP" altLang="ja-JP" sz="2000" dirty="0" smtClean="0"/>
              <a:t>．</a:t>
            </a:r>
            <a:r>
              <a:rPr lang="ja-JP" altLang="en-US" sz="2000" dirty="0" smtClean="0"/>
              <a:t>現地確認者</a:t>
            </a:r>
            <a:r>
              <a:rPr lang="en-US" altLang="ja-JP" sz="2000" dirty="0" smtClean="0"/>
              <a:t>	</a:t>
            </a:r>
            <a:r>
              <a:rPr lang="ja-JP" altLang="en-US" sz="2000" dirty="0" smtClean="0"/>
              <a:t>：　 京都</a:t>
            </a:r>
            <a:r>
              <a:rPr lang="ja-JP" altLang="en-US" sz="2000" dirty="0"/>
              <a:t>大学　</a:t>
            </a:r>
            <a:r>
              <a:rPr lang="ja-JP" altLang="en-US" sz="2000" dirty="0" smtClean="0"/>
              <a:t>岸田教授</a:t>
            </a:r>
            <a:endParaRPr lang="en-US" altLang="ja-JP" sz="2000" dirty="0" smtClean="0"/>
          </a:p>
          <a:p>
            <a:r>
              <a:rPr lang="ja-JP" altLang="en-US" sz="2000" dirty="0" smtClean="0"/>
              <a:t>　　　　</a:t>
            </a:r>
            <a:r>
              <a:rPr lang="ja-JP" altLang="en-US" sz="2000" dirty="0"/>
              <a:t>　</a:t>
            </a:r>
            <a:r>
              <a:rPr lang="ja-JP" altLang="en-US" sz="2000" dirty="0" smtClean="0"/>
              <a:t>　　　　　　　　京都大学　古川准教授</a:t>
            </a:r>
            <a:endParaRPr lang="ja-JP" altLang="ja-JP" sz="2000" dirty="0"/>
          </a:p>
          <a:p>
            <a:endParaRPr lang="en-US" altLang="ja-JP" sz="2000" dirty="0" smtClean="0"/>
          </a:p>
          <a:p>
            <a:r>
              <a:rPr lang="ja-JP" altLang="en-US" sz="2000" dirty="0" smtClean="0"/>
              <a:t>３．対象路線　　　：</a:t>
            </a:r>
            <a:r>
              <a:rPr lang="en-US" altLang="ja-JP" sz="2000" dirty="0"/>
              <a:t> </a:t>
            </a:r>
            <a:r>
              <a:rPr lang="ja-JP" altLang="en-US" sz="2000" dirty="0" smtClean="0"/>
              <a:t>　和歌山阪南線</a:t>
            </a:r>
            <a:endParaRPr lang="en-US" altLang="ja-JP" sz="2000" dirty="0" smtClean="0"/>
          </a:p>
          <a:p>
            <a:r>
              <a:rPr lang="ja-JP" altLang="en-US" sz="2000" dirty="0"/>
              <a:t>　</a:t>
            </a:r>
            <a:r>
              <a:rPr lang="ja-JP" altLang="en-US" sz="2000" dirty="0" smtClean="0"/>
              <a:t>　　　　　　　　　　　</a:t>
            </a:r>
            <a:endParaRPr lang="ja-JP" altLang="ja-JP" sz="2000" dirty="0"/>
          </a:p>
          <a:p>
            <a:r>
              <a:rPr lang="ja-JP" altLang="en-US" sz="2000" dirty="0" smtClean="0"/>
              <a:t>４</a:t>
            </a:r>
            <a:r>
              <a:rPr lang="ja-JP" altLang="ja-JP" sz="2000" dirty="0" smtClean="0"/>
              <a:t>．</a:t>
            </a:r>
            <a:r>
              <a:rPr lang="ja-JP" altLang="en-US" sz="2000" dirty="0" smtClean="0"/>
              <a:t>現地確認ルート：</a:t>
            </a:r>
            <a:endParaRPr lang="en-US" altLang="ja-JP" sz="2000" dirty="0" smtClean="0"/>
          </a:p>
          <a:p>
            <a:endParaRPr lang="en-US" altLang="ja-JP" sz="2000" dirty="0" smtClean="0"/>
          </a:p>
          <a:p>
            <a:r>
              <a:rPr lang="en-US" altLang="ja-JP" sz="2400" dirty="0" smtClean="0"/>
              <a:t>	</a:t>
            </a:r>
            <a:endParaRPr lang="ja-JP" altLang="ja-JP" sz="1600" dirty="0" smtClean="0"/>
          </a:p>
        </p:txBody>
      </p:sp>
      <p:sp>
        <p:nvSpPr>
          <p:cNvPr id="19"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２）現地確認の実施概要</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254" t="11039" r="38359" b="16675"/>
          <a:stretch/>
        </p:blipFill>
        <p:spPr bwMode="auto">
          <a:xfrm>
            <a:off x="3779912" y="3328073"/>
            <a:ext cx="3052179" cy="2858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フリーフォーム 6"/>
          <p:cNvSpPr/>
          <p:nvPr/>
        </p:nvSpPr>
        <p:spPr>
          <a:xfrm>
            <a:off x="4505093" y="4616605"/>
            <a:ext cx="450509" cy="1115122"/>
          </a:xfrm>
          <a:custGeom>
            <a:avLst/>
            <a:gdLst>
              <a:gd name="connsiteX0" fmla="*/ 374681 w 450509"/>
              <a:gd name="connsiteY0" fmla="*/ 0 h 1115122"/>
              <a:gd name="connsiteX1" fmla="*/ 419286 w 450509"/>
              <a:gd name="connsiteY1" fmla="*/ 93670 h 1115122"/>
              <a:gd name="connsiteX2" fmla="*/ 450509 w 450509"/>
              <a:gd name="connsiteY2" fmla="*/ 133815 h 1115122"/>
              <a:gd name="connsiteX3" fmla="*/ 437127 w 450509"/>
              <a:gd name="connsiteY3" fmla="*/ 196261 h 1115122"/>
              <a:gd name="connsiteX4" fmla="*/ 401444 w 450509"/>
              <a:gd name="connsiteY4" fmla="*/ 223024 h 1115122"/>
              <a:gd name="connsiteX5" fmla="*/ 361299 w 450509"/>
              <a:gd name="connsiteY5" fmla="*/ 249787 h 1115122"/>
              <a:gd name="connsiteX6" fmla="*/ 316694 w 450509"/>
              <a:gd name="connsiteY6" fmla="*/ 289932 h 1115122"/>
              <a:gd name="connsiteX7" fmla="*/ 263168 w 450509"/>
              <a:gd name="connsiteY7" fmla="*/ 343457 h 1115122"/>
              <a:gd name="connsiteX8" fmla="*/ 240866 w 450509"/>
              <a:gd name="connsiteY8" fmla="*/ 401444 h 1115122"/>
              <a:gd name="connsiteX9" fmla="*/ 191801 w 450509"/>
              <a:gd name="connsiteY9" fmla="*/ 468351 h 1115122"/>
              <a:gd name="connsiteX10" fmla="*/ 151656 w 450509"/>
              <a:gd name="connsiteY10" fmla="*/ 566482 h 1115122"/>
              <a:gd name="connsiteX11" fmla="*/ 102591 w 450509"/>
              <a:gd name="connsiteY11" fmla="*/ 628929 h 1115122"/>
              <a:gd name="connsiteX12" fmla="*/ 62447 w 450509"/>
              <a:gd name="connsiteY12" fmla="*/ 713678 h 1115122"/>
              <a:gd name="connsiteX13" fmla="*/ 49065 w 450509"/>
              <a:gd name="connsiteY13" fmla="*/ 753822 h 1115122"/>
              <a:gd name="connsiteX14" fmla="*/ 53526 w 450509"/>
              <a:gd name="connsiteY14" fmla="*/ 785046 h 1115122"/>
              <a:gd name="connsiteX15" fmla="*/ 75828 w 450509"/>
              <a:gd name="connsiteY15" fmla="*/ 811809 h 1115122"/>
              <a:gd name="connsiteX16" fmla="*/ 98130 w 450509"/>
              <a:gd name="connsiteY16" fmla="*/ 843032 h 1115122"/>
              <a:gd name="connsiteX17" fmla="*/ 115972 w 450509"/>
              <a:gd name="connsiteY17" fmla="*/ 892097 h 1115122"/>
              <a:gd name="connsiteX18" fmla="*/ 102591 w 450509"/>
              <a:gd name="connsiteY18" fmla="*/ 932242 h 1115122"/>
              <a:gd name="connsiteX19" fmla="*/ 93670 w 450509"/>
              <a:gd name="connsiteY19" fmla="*/ 959005 h 1115122"/>
              <a:gd name="connsiteX20" fmla="*/ 89209 w 450509"/>
              <a:gd name="connsiteY20" fmla="*/ 990228 h 1115122"/>
              <a:gd name="connsiteX21" fmla="*/ 89209 w 450509"/>
              <a:gd name="connsiteY21" fmla="*/ 1034833 h 1115122"/>
              <a:gd name="connsiteX22" fmla="*/ 66907 w 450509"/>
              <a:gd name="connsiteY22" fmla="*/ 1039294 h 1115122"/>
              <a:gd name="connsiteX23" fmla="*/ 40144 w 450509"/>
              <a:gd name="connsiteY23" fmla="*/ 1048215 h 1115122"/>
              <a:gd name="connsiteX24" fmla="*/ 17842 w 450509"/>
              <a:gd name="connsiteY24" fmla="*/ 1079438 h 1115122"/>
              <a:gd name="connsiteX25" fmla="*/ 0 w 450509"/>
              <a:gd name="connsiteY25" fmla="*/ 1115122 h 111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0509" h="1115122">
                <a:moveTo>
                  <a:pt x="374681" y="0"/>
                </a:moveTo>
                <a:lnTo>
                  <a:pt x="419286" y="93670"/>
                </a:lnTo>
                <a:lnTo>
                  <a:pt x="450509" y="133815"/>
                </a:lnTo>
                <a:lnTo>
                  <a:pt x="437127" y="196261"/>
                </a:lnTo>
                <a:lnTo>
                  <a:pt x="401444" y="223024"/>
                </a:lnTo>
                <a:lnTo>
                  <a:pt x="361299" y="249787"/>
                </a:lnTo>
                <a:lnTo>
                  <a:pt x="316694" y="289932"/>
                </a:lnTo>
                <a:lnTo>
                  <a:pt x="263168" y="343457"/>
                </a:lnTo>
                <a:lnTo>
                  <a:pt x="240866" y="401444"/>
                </a:lnTo>
                <a:lnTo>
                  <a:pt x="191801" y="468351"/>
                </a:lnTo>
                <a:lnTo>
                  <a:pt x="151656" y="566482"/>
                </a:lnTo>
                <a:lnTo>
                  <a:pt x="102591" y="628929"/>
                </a:lnTo>
                <a:lnTo>
                  <a:pt x="62447" y="713678"/>
                </a:lnTo>
                <a:lnTo>
                  <a:pt x="49065" y="753822"/>
                </a:lnTo>
                <a:lnTo>
                  <a:pt x="53526" y="785046"/>
                </a:lnTo>
                <a:lnTo>
                  <a:pt x="75828" y="811809"/>
                </a:lnTo>
                <a:lnTo>
                  <a:pt x="98130" y="843032"/>
                </a:lnTo>
                <a:lnTo>
                  <a:pt x="115972" y="892097"/>
                </a:lnTo>
                <a:lnTo>
                  <a:pt x="102591" y="932242"/>
                </a:lnTo>
                <a:lnTo>
                  <a:pt x="93670" y="959005"/>
                </a:lnTo>
                <a:lnTo>
                  <a:pt x="89209" y="990228"/>
                </a:lnTo>
                <a:lnTo>
                  <a:pt x="89209" y="1034833"/>
                </a:lnTo>
                <a:lnTo>
                  <a:pt x="66907" y="1039294"/>
                </a:lnTo>
                <a:lnTo>
                  <a:pt x="40144" y="1048215"/>
                </a:lnTo>
                <a:lnTo>
                  <a:pt x="17842" y="1079438"/>
                </a:lnTo>
                <a:lnTo>
                  <a:pt x="0" y="111512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7181469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sp>
        <p:nvSpPr>
          <p:cNvPr id="5" name="正方形/長方形 4"/>
          <p:cNvSpPr/>
          <p:nvPr/>
        </p:nvSpPr>
        <p:spPr>
          <a:xfrm>
            <a:off x="1187624" y="1268760"/>
            <a:ext cx="7416824" cy="4801314"/>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a:t>
            </a:r>
            <a:r>
              <a:rPr lang="ja-JP" altLang="en-US" dirty="0" smtClean="0"/>
              <a:t>主要地方道　大阪生駒線</a:t>
            </a:r>
            <a:endParaRPr lang="ja-JP" altLang="en-US" dirty="0"/>
          </a:p>
          <a:p>
            <a:r>
              <a:rPr lang="ja-JP" altLang="en-US" dirty="0"/>
              <a:t>　　○対象区間	：　</a:t>
            </a:r>
            <a:r>
              <a:rPr lang="ja-JP" altLang="en-US" dirty="0" smtClean="0"/>
              <a:t>大東市寺川～四条畷市上田原（延長</a:t>
            </a:r>
            <a:r>
              <a:rPr lang="en-US" altLang="ja-JP" dirty="0" smtClean="0"/>
              <a:t>4.7km</a:t>
            </a:r>
            <a:r>
              <a:rPr lang="ja-JP" altLang="en-US" dirty="0"/>
              <a:t>）</a:t>
            </a:r>
          </a:p>
          <a:p>
            <a:r>
              <a:rPr lang="ja-JP" altLang="en-US" dirty="0"/>
              <a:t>　　○交通量	：　</a:t>
            </a:r>
            <a:r>
              <a:rPr lang="en-US" altLang="ja-JP" dirty="0" smtClean="0"/>
              <a:t>13,510</a:t>
            </a:r>
            <a:r>
              <a:rPr lang="ja-JP" altLang="en-US" dirty="0" smtClean="0"/>
              <a:t>台</a:t>
            </a:r>
            <a:r>
              <a:rPr lang="en-US" altLang="ja-JP" dirty="0"/>
              <a:t>/24h</a:t>
            </a:r>
            <a:r>
              <a:rPr lang="ja-JP" altLang="en-US" dirty="0"/>
              <a:t>（出典：平成</a:t>
            </a:r>
            <a:r>
              <a:rPr lang="en-US" altLang="ja-JP" dirty="0" smtClean="0"/>
              <a:t>27</a:t>
            </a:r>
            <a:r>
              <a:rPr lang="ja-JP" altLang="en-US" dirty="0" smtClean="0"/>
              <a:t>年度</a:t>
            </a:r>
            <a:r>
              <a:rPr lang="ja-JP" altLang="en-US" dirty="0"/>
              <a:t>道路交通センサス）</a:t>
            </a:r>
          </a:p>
          <a:p>
            <a:r>
              <a:rPr lang="ja-JP" altLang="en-US" dirty="0"/>
              <a:t>　　○規制基準	：　通行止め連続雨量</a:t>
            </a:r>
            <a:r>
              <a:rPr lang="en-US" altLang="ja-JP" dirty="0" smtClean="0"/>
              <a:t>170mm</a:t>
            </a:r>
            <a:r>
              <a:rPr lang="ja-JP" altLang="en-US" dirty="0"/>
              <a:t>（</a:t>
            </a:r>
            <a:r>
              <a:rPr lang="ja-JP" altLang="en-US" dirty="0" smtClean="0"/>
              <a:t>通行注意</a:t>
            </a:r>
            <a:r>
              <a:rPr lang="en-US" altLang="ja-JP" dirty="0" smtClean="0"/>
              <a:t>150mm</a:t>
            </a:r>
            <a:r>
              <a:rPr lang="ja-JP" altLang="en-US" dirty="0"/>
              <a:t>）</a:t>
            </a:r>
          </a:p>
          <a:p>
            <a:r>
              <a:rPr lang="ja-JP" altLang="en-US" dirty="0"/>
              <a:t>　　○指定年度	：　</a:t>
            </a:r>
            <a:r>
              <a:rPr lang="ja-JP" altLang="en-US" dirty="0" smtClean="0"/>
              <a:t>昭和</a:t>
            </a:r>
            <a:r>
              <a:rPr lang="en-US" altLang="ja-JP" dirty="0" smtClean="0"/>
              <a:t>58</a:t>
            </a:r>
            <a:r>
              <a:rPr lang="ja-JP" altLang="en-US" dirty="0" smtClean="0"/>
              <a:t>年度</a:t>
            </a:r>
            <a:endParaRPr lang="ja-JP" altLang="en-US" dirty="0"/>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3166992155"/>
              </p:ext>
            </p:extLst>
          </p:nvPr>
        </p:nvGraphicFramePr>
        <p:xfrm>
          <a:off x="1547664" y="3514656"/>
          <a:ext cx="6912768" cy="82296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a:t>
                      </a:r>
                      <a:r>
                        <a:rPr lang="ja-JP" sz="1800" kern="100" dirty="0" smtClean="0">
                          <a:effectLst/>
                        </a:rPr>
                        <a:t>（</a:t>
                      </a:r>
                      <a:r>
                        <a:rPr lang="ja-JP" altLang="en-US" sz="1800" kern="100" dirty="0" smtClean="0">
                          <a:effectLst/>
                        </a:rPr>
                        <a:t>神於山</a:t>
                      </a:r>
                      <a:r>
                        <a:rPr lang="ja-JP" sz="1800" kern="100" dirty="0" smtClean="0">
                          <a:effectLst/>
                        </a:rPr>
                        <a:t>）</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smtClean="0">
                          <a:effectLst/>
                        </a:rPr>
                        <a:t>H25.9.15</a:t>
                      </a:r>
                      <a:r>
                        <a:rPr lang="ja-JP" sz="1800" kern="100" smtClean="0">
                          <a:effectLst/>
                        </a:rPr>
                        <a:t>～</a:t>
                      </a:r>
                      <a:r>
                        <a:rPr lang="en-US" sz="1800" kern="10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265</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a:t>
                      </a:r>
                      <a:r>
                        <a:rPr lang="en-US" altLang="ja-JP" sz="1800" kern="100" dirty="0" smtClean="0">
                          <a:effectLst/>
                        </a:rPr>
                        <a:t>7.9.17</a:t>
                      </a:r>
                      <a:r>
                        <a:rPr lang="ja-JP" sz="1800" kern="100" dirty="0" smtClean="0">
                          <a:effectLst/>
                        </a:rPr>
                        <a:t>～</a:t>
                      </a:r>
                      <a:r>
                        <a:rPr lang="en-US" altLang="ja-JP" sz="1800" kern="100" dirty="0" smtClean="0">
                          <a:effectLst/>
                        </a:rPr>
                        <a:t>18</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smtClean="0">
                          <a:effectLst/>
                        </a:rPr>
                        <a:t>183mm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4139683456"/>
              </p:ext>
            </p:extLst>
          </p:nvPr>
        </p:nvGraphicFramePr>
        <p:xfrm>
          <a:off x="1549107" y="5201768"/>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smtClean="0">
                          <a:effectLst/>
                        </a:rPr>
                        <a:t>H25.9.</a:t>
                      </a:r>
                      <a:r>
                        <a:rPr lang="en-US" altLang="ja-JP" sz="1800" kern="100" dirty="0" smtClean="0">
                          <a:effectLst/>
                        </a:rPr>
                        <a:t>15</a:t>
                      </a:r>
                      <a:r>
                        <a:rPr lang="ja-JP" altLang="en-US" sz="1800" kern="100" dirty="0" smtClean="0">
                          <a:effectLst/>
                        </a:rPr>
                        <a:t>～</a:t>
                      </a:r>
                      <a:r>
                        <a:rPr lang="en-US" sz="1800" kern="100" dirty="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265</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230</a:t>
                      </a:r>
                      <a:r>
                        <a:rPr lang="en-US" sz="1800" kern="100" dirty="0" smtClean="0">
                          <a:effectLst/>
                        </a:rPr>
                        <a:t>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5727318"/>
            <a:ext cx="7344308" cy="338554"/>
          </a:xfrm>
          <a:prstGeom prst="rect">
            <a:avLst/>
          </a:prstGeom>
        </p:spPr>
        <p:txBody>
          <a:bodyPr wrap="square">
            <a:spAutoFit/>
          </a:bodyPr>
          <a:lstStyle/>
          <a:p>
            <a:r>
              <a:rPr lang="ja-JP" altLang="ja-JP" sz="1600" dirty="0"/>
              <a:t>※雨量観測所　</a:t>
            </a:r>
            <a:r>
              <a:rPr lang="ja-JP" altLang="en-US" sz="1600" dirty="0" smtClean="0"/>
              <a:t>龍間（</a:t>
            </a:r>
            <a:r>
              <a:rPr lang="ja-JP" altLang="en-US" sz="1600" dirty="0"/>
              <a:t>観測所からの距離　</a:t>
            </a:r>
            <a:r>
              <a:rPr lang="en-US" altLang="ja-JP" sz="1600" dirty="0" smtClean="0"/>
              <a:t>0.85</a:t>
            </a:r>
            <a:r>
              <a:rPr lang="ja-JP" altLang="en-US" sz="1600" dirty="0" smtClean="0"/>
              <a:t>ｋｍ</a:t>
            </a:r>
            <a:r>
              <a:rPr lang="en-US" altLang="ja-JP" sz="1600" dirty="0"/>
              <a:t>[</a:t>
            </a:r>
            <a:r>
              <a:rPr lang="ja-JP" altLang="en-US" sz="1600" dirty="0"/>
              <a:t>最長</a:t>
            </a:r>
            <a:r>
              <a:rPr lang="en-US" altLang="ja-JP" sz="1600" dirty="0" smtClean="0"/>
              <a:t>1.4km</a:t>
            </a:r>
            <a:r>
              <a:rPr lang="ja-JP" altLang="en-US" sz="1600" dirty="0" err="1" smtClean="0"/>
              <a:t>、</a:t>
            </a:r>
            <a:r>
              <a:rPr lang="ja-JP" altLang="en-US" sz="1600" dirty="0" smtClean="0"/>
              <a:t>最短</a:t>
            </a:r>
            <a:r>
              <a:rPr lang="en-US" altLang="ja-JP" sz="1600" dirty="0" smtClean="0"/>
              <a:t>0.3km</a:t>
            </a:r>
            <a:r>
              <a:rPr lang="en-US" altLang="ja-JP" sz="1600" dirty="0"/>
              <a:t>]</a:t>
            </a:r>
            <a:r>
              <a:rPr lang="ja-JP" altLang="en-US" sz="1600" dirty="0"/>
              <a:t>）</a:t>
            </a:r>
            <a:endParaRPr lang="ja-JP" altLang="ja-JP" sz="1600" dirty="0"/>
          </a:p>
        </p:txBody>
      </p:sp>
      <p:sp>
        <p:nvSpPr>
          <p:cNvPr id="12" name="正方形/長方形 11"/>
          <p:cNvSpPr/>
          <p:nvPr/>
        </p:nvSpPr>
        <p:spPr>
          <a:xfrm>
            <a:off x="1547664" y="4314582"/>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
        <p:nvSpPr>
          <p:cNvPr id="14"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072677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39</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sp>
        <p:nvSpPr>
          <p:cNvPr id="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grpSp>
        <p:nvGrpSpPr>
          <p:cNvPr id="7" name="グループ化 6"/>
          <p:cNvGrpSpPr/>
          <p:nvPr/>
        </p:nvGrpSpPr>
        <p:grpSpPr>
          <a:xfrm>
            <a:off x="251520" y="1556792"/>
            <a:ext cx="8712968" cy="4608512"/>
            <a:chOff x="0" y="0"/>
            <a:chExt cx="9376199" cy="5028554"/>
          </a:xfrm>
        </p:grpSpPr>
        <p:pic>
          <p:nvPicPr>
            <p:cNvPr id="9" name="図 8"/>
            <p:cNvPicPr>
              <a:picLocks noChangeAspect="1"/>
            </p:cNvPicPr>
            <p:nvPr/>
          </p:nvPicPr>
          <p:blipFill>
            <a:blip r:embed="rId3"/>
            <a:stretch>
              <a:fillRect/>
            </a:stretch>
          </p:blipFill>
          <p:spPr>
            <a:xfrm>
              <a:off x="0" y="0"/>
              <a:ext cx="9376199" cy="5028554"/>
            </a:xfrm>
            <a:prstGeom prst="rect">
              <a:avLst/>
            </a:prstGeom>
          </p:spPr>
        </p:pic>
        <p:sp>
          <p:nvSpPr>
            <p:cNvPr id="10" name="フリーフォーム 9"/>
            <p:cNvSpPr/>
            <p:nvPr/>
          </p:nvSpPr>
          <p:spPr>
            <a:xfrm>
              <a:off x="2014538" y="1543050"/>
              <a:ext cx="2952750" cy="2043112"/>
            </a:xfrm>
            <a:custGeom>
              <a:avLst/>
              <a:gdLst>
                <a:gd name="connsiteX0" fmla="*/ 0 w 2933700"/>
                <a:gd name="connsiteY0" fmla="*/ 1376362 h 2100262"/>
                <a:gd name="connsiteX1" fmla="*/ 14288 w 2933700"/>
                <a:gd name="connsiteY1" fmla="*/ 1452562 h 2100262"/>
                <a:gd name="connsiteX2" fmla="*/ 23813 w 2933700"/>
                <a:gd name="connsiteY2" fmla="*/ 1538287 h 2100262"/>
                <a:gd name="connsiteX3" fmla="*/ 28575 w 2933700"/>
                <a:gd name="connsiteY3" fmla="*/ 1609725 h 2100262"/>
                <a:gd name="connsiteX4" fmla="*/ 66675 w 2933700"/>
                <a:gd name="connsiteY4" fmla="*/ 1695450 h 2100262"/>
                <a:gd name="connsiteX5" fmla="*/ 190500 w 2933700"/>
                <a:gd name="connsiteY5" fmla="*/ 1795462 h 2100262"/>
                <a:gd name="connsiteX6" fmla="*/ 252413 w 2933700"/>
                <a:gd name="connsiteY6" fmla="*/ 1862137 h 2100262"/>
                <a:gd name="connsiteX7" fmla="*/ 357188 w 2933700"/>
                <a:gd name="connsiteY7" fmla="*/ 1947862 h 2100262"/>
                <a:gd name="connsiteX8" fmla="*/ 481013 w 2933700"/>
                <a:gd name="connsiteY8" fmla="*/ 2009775 h 2100262"/>
                <a:gd name="connsiteX9" fmla="*/ 557213 w 2933700"/>
                <a:gd name="connsiteY9" fmla="*/ 2066925 h 2100262"/>
                <a:gd name="connsiteX10" fmla="*/ 676275 w 2933700"/>
                <a:gd name="connsiteY10" fmla="*/ 2100262 h 2100262"/>
                <a:gd name="connsiteX11" fmla="*/ 676275 w 2933700"/>
                <a:gd name="connsiteY11" fmla="*/ 2100262 h 2100262"/>
                <a:gd name="connsiteX12" fmla="*/ 614363 w 2933700"/>
                <a:gd name="connsiteY12" fmla="*/ 2047875 h 2100262"/>
                <a:gd name="connsiteX13" fmla="*/ 557213 w 2933700"/>
                <a:gd name="connsiteY13" fmla="*/ 2000250 h 2100262"/>
                <a:gd name="connsiteX14" fmla="*/ 514350 w 2933700"/>
                <a:gd name="connsiteY14" fmla="*/ 1981200 h 2100262"/>
                <a:gd name="connsiteX15" fmla="*/ 438150 w 2933700"/>
                <a:gd name="connsiteY15" fmla="*/ 1924050 h 2100262"/>
                <a:gd name="connsiteX16" fmla="*/ 409575 w 2933700"/>
                <a:gd name="connsiteY16" fmla="*/ 1900237 h 2100262"/>
                <a:gd name="connsiteX17" fmla="*/ 400050 w 2933700"/>
                <a:gd name="connsiteY17" fmla="*/ 1857375 h 2100262"/>
                <a:gd name="connsiteX18" fmla="*/ 347663 w 2933700"/>
                <a:gd name="connsiteY18" fmla="*/ 1800225 h 2100262"/>
                <a:gd name="connsiteX19" fmla="*/ 390525 w 2933700"/>
                <a:gd name="connsiteY19" fmla="*/ 1800225 h 2100262"/>
                <a:gd name="connsiteX20" fmla="*/ 428625 w 2933700"/>
                <a:gd name="connsiteY20" fmla="*/ 1833562 h 2100262"/>
                <a:gd name="connsiteX21" fmla="*/ 466725 w 2933700"/>
                <a:gd name="connsiteY21" fmla="*/ 1862137 h 2100262"/>
                <a:gd name="connsiteX22" fmla="*/ 533400 w 2933700"/>
                <a:gd name="connsiteY22" fmla="*/ 1881187 h 2100262"/>
                <a:gd name="connsiteX23" fmla="*/ 595313 w 2933700"/>
                <a:gd name="connsiteY23" fmla="*/ 1881187 h 2100262"/>
                <a:gd name="connsiteX24" fmla="*/ 595313 w 2933700"/>
                <a:gd name="connsiteY24" fmla="*/ 1881187 h 2100262"/>
                <a:gd name="connsiteX25" fmla="*/ 661988 w 2933700"/>
                <a:gd name="connsiteY25" fmla="*/ 1881187 h 2100262"/>
                <a:gd name="connsiteX26" fmla="*/ 661988 w 2933700"/>
                <a:gd name="connsiteY26" fmla="*/ 1914525 h 2100262"/>
                <a:gd name="connsiteX27" fmla="*/ 690563 w 2933700"/>
                <a:gd name="connsiteY27" fmla="*/ 1976437 h 2100262"/>
                <a:gd name="connsiteX28" fmla="*/ 709613 w 2933700"/>
                <a:gd name="connsiteY28" fmla="*/ 2005012 h 2100262"/>
                <a:gd name="connsiteX29" fmla="*/ 738188 w 2933700"/>
                <a:gd name="connsiteY29" fmla="*/ 2009775 h 2100262"/>
                <a:gd name="connsiteX30" fmla="*/ 776288 w 2933700"/>
                <a:gd name="connsiteY30" fmla="*/ 2038350 h 2100262"/>
                <a:gd name="connsiteX31" fmla="*/ 847725 w 2933700"/>
                <a:gd name="connsiteY31" fmla="*/ 2043112 h 2100262"/>
                <a:gd name="connsiteX32" fmla="*/ 838200 w 2933700"/>
                <a:gd name="connsiteY32" fmla="*/ 2014537 h 2100262"/>
                <a:gd name="connsiteX33" fmla="*/ 766763 w 2933700"/>
                <a:gd name="connsiteY33" fmla="*/ 1976437 h 2100262"/>
                <a:gd name="connsiteX34" fmla="*/ 719138 w 2933700"/>
                <a:gd name="connsiteY34" fmla="*/ 1938337 h 2100262"/>
                <a:gd name="connsiteX35" fmla="*/ 685800 w 2933700"/>
                <a:gd name="connsiteY35" fmla="*/ 1890712 h 2100262"/>
                <a:gd name="connsiteX36" fmla="*/ 695325 w 2933700"/>
                <a:gd name="connsiteY36" fmla="*/ 1843087 h 2100262"/>
                <a:gd name="connsiteX37" fmla="*/ 661988 w 2933700"/>
                <a:gd name="connsiteY37" fmla="*/ 1809750 h 2100262"/>
                <a:gd name="connsiteX38" fmla="*/ 557213 w 2933700"/>
                <a:gd name="connsiteY38" fmla="*/ 1766887 h 2100262"/>
                <a:gd name="connsiteX39" fmla="*/ 452438 w 2933700"/>
                <a:gd name="connsiteY39" fmla="*/ 1752600 h 2100262"/>
                <a:gd name="connsiteX40" fmla="*/ 395288 w 2933700"/>
                <a:gd name="connsiteY40" fmla="*/ 1600200 h 2100262"/>
                <a:gd name="connsiteX41" fmla="*/ 395288 w 2933700"/>
                <a:gd name="connsiteY41" fmla="*/ 1514475 h 2100262"/>
                <a:gd name="connsiteX42" fmla="*/ 438150 w 2933700"/>
                <a:gd name="connsiteY42" fmla="*/ 1443037 h 2100262"/>
                <a:gd name="connsiteX43" fmla="*/ 509588 w 2933700"/>
                <a:gd name="connsiteY43" fmla="*/ 1462087 h 2100262"/>
                <a:gd name="connsiteX44" fmla="*/ 604838 w 2933700"/>
                <a:gd name="connsiteY44" fmla="*/ 1504950 h 2100262"/>
                <a:gd name="connsiteX45" fmla="*/ 690563 w 2933700"/>
                <a:gd name="connsiteY45" fmla="*/ 1562100 h 2100262"/>
                <a:gd name="connsiteX46" fmla="*/ 781050 w 2933700"/>
                <a:gd name="connsiteY46" fmla="*/ 1595437 h 2100262"/>
                <a:gd name="connsiteX47" fmla="*/ 823913 w 2933700"/>
                <a:gd name="connsiteY47" fmla="*/ 1604962 h 2100262"/>
                <a:gd name="connsiteX48" fmla="*/ 938213 w 2933700"/>
                <a:gd name="connsiteY48" fmla="*/ 1576387 h 2100262"/>
                <a:gd name="connsiteX49" fmla="*/ 1042988 w 2933700"/>
                <a:gd name="connsiteY49" fmla="*/ 1504950 h 2100262"/>
                <a:gd name="connsiteX50" fmla="*/ 1123950 w 2933700"/>
                <a:gd name="connsiteY50" fmla="*/ 1409700 h 2100262"/>
                <a:gd name="connsiteX51" fmla="*/ 1185863 w 2933700"/>
                <a:gd name="connsiteY51" fmla="*/ 1204912 h 2100262"/>
                <a:gd name="connsiteX52" fmla="*/ 1233488 w 2933700"/>
                <a:gd name="connsiteY52" fmla="*/ 1047750 h 2100262"/>
                <a:gd name="connsiteX53" fmla="*/ 1338263 w 2933700"/>
                <a:gd name="connsiteY53" fmla="*/ 904875 h 2100262"/>
                <a:gd name="connsiteX54" fmla="*/ 1409700 w 2933700"/>
                <a:gd name="connsiteY54" fmla="*/ 866775 h 2100262"/>
                <a:gd name="connsiteX55" fmla="*/ 1519238 w 2933700"/>
                <a:gd name="connsiteY55" fmla="*/ 857250 h 2100262"/>
                <a:gd name="connsiteX56" fmla="*/ 1614488 w 2933700"/>
                <a:gd name="connsiteY56" fmla="*/ 871537 h 2100262"/>
                <a:gd name="connsiteX57" fmla="*/ 1685925 w 2933700"/>
                <a:gd name="connsiteY57" fmla="*/ 871537 h 2100262"/>
                <a:gd name="connsiteX58" fmla="*/ 1738313 w 2933700"/>
                <a:gd name="connsiteY58" fmla="*/ 838200 h 2100262"/>
                <a:gd name="connsiteX59" fmla="*/ 1776413 w 2933700"/>
                <a:gd name="connsiteY59" fmla="*/ 723900 h 2100262"/>
                <a:gd name="connsiteX60" fmla="*/ 1762125 w 2933700"/>
                <a:gd name="connsiteY60" fmla="*/ 661987 h 2100262"/>
                <a:gd name="connsiteX61" fmla="*/ 1733550 w 2933700"/>
                <a:gd name="connsiteY61" fmla="*/ 600075 h 2100262"/>
                <a:gd name="connsiteX62" fmla="*/ 1800225 w 2933700"/>
                <a:gd name="connsiteY62" fmla="*/ 490537 h 2100262"/>
                <a:gd name="connsiteX63" fmla="*/ 1866900 w 2933700"/>
                <a:gd name="connsiteY63" fmla="*/ 414337 h 2100262"/>
                <a:gd name="connsiteX64" fmla="*/ 1895475 w 2933700"/>
                <a:gd name="connsiteY64" fmla="*/ 357187 h 2100262"/>
                <a:gd name="connsiteX65" fmla="*/ 1928813 w 2933700"/>
                <a:gd name="connsiteY65" fmla="*/ 276225 h 2100262"/>
                <a:gd name="connsiteX66" fmla="*/ 1971675 w 2933700"/>
                <a:gd name="connsiteY66" fmla="*/ 219075 h 2100262"/>
                <a:gd name="connsiteX67" fmla="*/ 2000250 w 2933700"/>
                <a:gd name="connsiteY67" fmla="*/ 180975 h 2100262"/>
                <a:gd name="connsiteX68" fmla="*/ 2114550 w 2933700"/>
                <a:gd name="connsiteY68" fmla="*/ 166687 h 2100262"/>
                <a:gd name="connsiteX69" fmla="*/ 2200275 w 2933700"/>
                <a:gd name="connsiteY69" fmla="*/ 109537 h 2100262"/>
                <a:gd name="connsiteX70" fmla="*/ 2347913 w 2933700"/>
                <a:gd name="connsiteY70" fmla="*/ 33337 h 2100262"/>
                <a:gd name="connsiteX71" fmla="*/ 2476500 w 2933700"/>
                <a:gd name="connsiteY71" fmla="*/ 9525 h 2100262"/>
                <a:gd name="connsiteX72" fmla="*/ 2614613 w 2933700"/>
                <a:gd name="connsiteY72" fmla="*/ 9525 h 2100262"/>
                <a:gd name="connsiteX73" fmla="*/ 2733675 w 2933700"/>
                <a:gd name="connsiteY73" fmla="*/ 4762 h 2100262"/>
                <a:gd name="connsiteX74" fmla="*/ 2828925 w 2933700"/>
                <a:gd name="connsiteY74" fmla="*/ 0 h 2100262"/>
                <a:gd name="connsiteX75" fmla="*/ 2933700 w 2933700"/>
                <a:gd name="connsiteY75" fmla="*/ 0 h 210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933700" h="2100262">
                  <a:moveTo>
                    <a:pt x="0" y="1376362"/>
                  </a:moveTo>
                  <a:lnTo>
                    <a:pt x="14288" y="1452562"/>
                  </a:lnTo>
                  <a:lnTo>
                    <a:pt x="23813" y="1538287"/>
                  </a:lnTo>
                  <a:lnTo>
                    <a:pt x="28575" y="1609725"/>
                  </a:lnTo>
                  <a:lnTo>
                    <a:pt x="66675" y="1695450"/>
                  </a:lnTo>
                  <a:lnTo>
                    <a:pt x="190500" y="1795462"/>
                  </a:lnTo>
                  <a:lnTo>
                    <a:pt x="252413" y="1862137"/>
                  </a:lnTo>
                  <a:lnTo>
                    <a:pt x="357188" y="1947862"/>
                  </a:lnTo>
                  <a:lnTo>
                    <a:pt x="481013" y="2009775"/>
                  </a:lnTo>
                  <a:lnTo>
                    <a:pt x="557213" y="2066925"/>
                  </a:lnTo>
                  <a:lnTo>
                    <a:pt x="676275" y="2100262"/>
                  </a:lnTo>
                  <a:lnTo>
                    <a:pt x="676275" y="2100262"/>
                  </a:lnTo>
                  <a:lnTo>
                    <a:pt x="614363" y="2047875"/>
                  </a:lnTo>
                  <a:lnTo>
                    <a:pt x="557213" y="2000250"/>
                  </a:lnTo>
                  <a:lnTo>
                    <a:pt x="514350" y="1981200"/>
                  </a:lnTo>
                  <a:lnTo>
                    <a:pt x="438150" y="1924050"/>
                  </a:lnTo>
                  <a:lnTo>
                    <a:pt x="409575" y="1900237"/>
                  </a:lnTo>
                  <a:lnTo>
                    <a:pt x="400050" y="1857375"/>
                  </a:lnTo>
                  <a:lnTo>
                    <a:pt x="347663" y="1800225"/>
                  </a:lnTo>
                  <a:lnTo>
                    <a:pt x="390525" y="1800225"/>
                  </a:lnTo>
                  <a:lnTo>
                    <a:pt x="428625" y="1833562"/>
                  </a:lnTo>
                  <a:lnTo>
                    <a:pt x="466725" y="1862137"/>
                  </a:lnTo>
                  <a:lnTo>
                    <a:pt x="533400" y="1881187"/>
                  </a:lnTo>
                  <a:lnTo>
                    <a:pt x="595313" y="1881187"/>
                  </a:lnTo>
                  <a:lnTo>
                    <a:pt x="595313" y="1881187"/>
                  </a:lnTo>
                  <a:lnTo>
                    <a:pt x="661988" y="1881187"/>
                  </a:lnTo>
                  <a:lnTo>
                    <a:pt x="661988" y="1914525"/>
                  </a:lnTo>
                  <a:lnTo>
                    <a:pt x="690563" y="1976437"/>
                  </a:lnTo>
                  <a:lnTo>
                    <a:pt x="709613" y="2005012"/>
                  </a:lnTo>
                  <a:lnTo>
                    <a:pt x="738188" y="2009775"/>
                  </a:lnTo>
                  <a:lnTo>
                    <a:pt x="776288" y="2038350"/>
                  </a:lnTo>
                  <a:lnTo>
                    <a:pt x="847725" y="2043112"/>
                  </a:lnTo>
                  <a:lnTo>
                    <a:pt x="838200" y="2014537"/>
                  </a:lnTo>
                  <a:lnTo>
                    <a:pt x="766763" y="1976437"/>
                  </a:lnTo>
                  <a:lnTo>
                    <a:pt x="719138" y="1938337"/>
                  </a:lnTo>
                  <a:lnTo>
                    <a:pt x="685800" y="1890712"/>
                  </a:lnTo>
                  <a:lnTo>
                    <a:pt x="695325" y="1843087"/>
                  </a:lnTo>
                  <a:lnTo>
                    <a:pt x="661988" y="1809750"/>
                  </a:lnTo>
                  <a:lnTo>
                    <a:pt x="557213" y="1766887"/>
                  </a:lnTo>
                  <a:lnTo>
                    <a:pt x="452438" y="1752600"/>
                  </a:lnTo>
                  <a:lnTo>
                    <a:pt x="395288" y="1600200"/>
                  </a:lnTo>
                  <a:lnTo>
                    <a:pt x="395288" y="1514475"/>
                  </a:lnTo>
                  <a:lnTo>
                    <a:pt x="438150" y="1443037"/>
                  </a:lnTo>
                  <a:lnTo>
                    <a:pt x="509588" y="1462087"/>
                  </a:lnTo>
                  <a:lnTo>
                    <a:pt x="604838" y="1504950"/>
                  </a:lnTo>
                  <a:lnTo>
                    <a:pt x="690563" y="1562100"/>
                  </a:lnTo>
                  <a:lnTo>
                    <a:pt x="781050" y="1595437"/>
                  </a:lnTo>
                  <a:lnTo>
                    <a:pt x="823913" y="1604962"/>
                  </a:lnTo>
                  <a:lnTo>
                    <a:pt x="938213" y="1576387"/>
                  </a:lnTo>
                  <a:lnTo>
                    <a:pt x="1042988" y="1504950"/>
                  </a:lnTo>
                  <a:lnTo>
                    <a:pt x="1123950" y="1409700"/>
                  </a:lnTo>
                  <a:lnTo>
                    <a:pt x="1185863" y="1204912"/>
                  </a:lnTo>
                  <a:lnTo>
                    <a:pt x="1233488" y="1047750"/>
                  </a:lnTo>
                  <a:lnTo>
                    <a:pt x="1338263" y="904875"/>
                  </a:lnTo>
                  <a:lnTo>
                    <a:pt x="1409700" y="866775"/>
                  </a:lnTo>
                  <a:lnTo>
                    <a:pt x="1519238" y="857250"/>
                  </a:lnTo>
                  <a:lnTo>
                    <a:pt x="1614488" y="871537"/>
                  </a:lnTo>
                  <a:lnTo>
                    <a:pt x="1685925" y="871537"/>
                  </a:lnTo>
                  <a:lnTo>
                    <a:pt x="1738313" y="838200"/>
                  </a:lnTo>
                  <a:lnTo>
                    <a:pt x="1776413" y="723900"/>
                  </a:lnTo>
                  <a:lnTo>
                    <a:pt x="1762125" y="661987"/>
                  </a:lnTo>
                  <a:lnTo>
                    <a:pt x="1733550" y="600075"/>
                  </a:lnTo>
                  <a:lnTo>
                    <a:pt x="1800225" y="490537"/>
                  </a:lnTo>
                  <a:lnTo>
                    <a:pt x="1866900" y="414337"/>
                  </a:lnTo>
                  <a:lnTo>
                    <a:pt x="1895475" y="357187"/>
                  </a:lnTo>
                  <a:lnTo>
                    <a:pt x="1928813" y="276225"/>
                  </a:lnTo>
                  <a:lnTo>
                    <a:pt x="1971675" y="219075"/>
                  </a:lnTo>
                  <a:lnTo>
                    <a:pt x="2000250" y="180975"/>
                  </a:lnTo>
                  <a:lnTo>
                    <a:pt x="2114550" y="166687"/>
                  </a:lnTo>
                  <a:lnTo>
                    <a:pt x="2200275" y="109537"/>
                  </a:lnTo>
                  <a:lnTo>
                    <a:pt x="2347913" y="33337"/>
                  </a:lnTo>
                  <a:lnTo>
                    <a:pt x="2476500" y="9525"/>
                  </a:lnTo>
                  <a:lnTo>
                    <a:pt x="2614613" y="9525"/>
                  </a:lnTo>
                  <a:lnTo>
                    <a:pt x="2733675" y="4762"/>
                  </a:lnTo>
                  <a:lnTo>
                    <a:pt x="2828925" y="0"/>
                  </a:lnTo>
                  <a:lnTo>
                    <a:pt x="2933700"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1" name="テキスト ボックス 3"/>
            <p:cNvSpPr txBox="1"/>
            <p:nvPr/>
          </p:nvSpPr>
          <p:spPr>
            <a:xfrm>
              <a:off x="5781674" y="3529013"/>
              <a:ext cx="3443288" cy="852487"/>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a:t>大阪生駒線（大東市寺川～四條畷市上田原）</a:t>
              </a:r>
              <a:endParaRPr kumimoji="1" lang="en-US" altLang="ja-JP" sz="1100"/>
            </a:p>
            <a:p>
              <a:r>
                <a:rPr kumimoji="1" lang="ja-JP" altLang="en-US" sz="1100"/>
                <a:t>　○規制区間延長（奈良行）　Ｌ＝</a:t>
              </a:r>
              <a:r>
                <a:rPr kumimoji="1" lang="en-US" altLang="ja-JP" sz="1100"/>
                <a:t>4.7 </a:t>
              </a:r>
              <a:r>
                <a:rPr kumimoji="1" lang="ja-JP" altLang="en-US" sz="1100"/>
                <a:t>㎞</a:t>
              </a:r>
              <a:endParaRPr kumimoji="1" lang="en-US" altLang="ja-JP" sz="1100"/>
            </a:p>
            <a:p>
              <a:r>
                <a:rPr kumimoji="1" lang="ja-JP" altLang="en-US" sz="1100"/>
                <a:t>　○規制基準　連続雨量　１７０ ㎜</a:t>
              </a:r>
              <a:endParaRPr kumimoji="1" lang="en-US" altLang="ja-JP" sz="1100"/>
            </a:p>
            <a:p>
              <a:r>
                <a:rPr kumimoji="1" lang="ja-JP" altLang="en-US" sz="1100"/>
                <a:t>　○雨量観測所　龍間</a:t>
              </a:r>
            </a:p>
          </p:txBody>
        </p:sp>
        <p:cxnSp>
          <p:nvCxnSpPr>
            <p:cNvPr id="12" name="直線矢印コネクタ 11"/>
            <p:cNvCxnSpPr/>
            <p:nvPr/>
          </p:nvCxnSpPr>
          <p:spPr>
            <a:xfrm flipH="1" flipV="1">
              <a:off x="3371850" y="2695575"/>
              <a:ext cx="2409825" cy="83343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5"/>
            <p:cNvSpPr txBox="1"/>
            <p:nvPr/>
          </p:nvSpPr>
          <p:spPr>
            <a:xfrm>
              <a:off x="5705475" y="2614612"/>
              <a:ext cx="1219200" cy="23812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a:t>龍間観測所</a:t>
              </a:r>
            </a:p>
          </p:txBody>
        </p:sp>
        <p:cxnSp>
          <p:nvCxnSpPr>
            <p:cNvPr id="14" name="直線矢印コネクタ 13"/>
            <p:cNvCxnSpPr>
              <a:stCxn id="13" idx="1"/>
            </p:cNvCxnSpPr>
            <p:nvPr/>
          </p:nvCxnSpPr>
          <p:spPr>
            <a:xfrm flipH="1" flipV="1">
              <a:off x="4052889" y="2576513"/>
              <a:ext cx="1652586" cy="157162"/>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5"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042987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solidFill>
                  <a:srgbClr val="464653"/>
                </a:solidFill>
              </a:rPr>
              <a:pPr/>
              <a:t>4</a:t>
            </a:fld>
            <a:endParaRPr kumimoji="1" lang="ja-JP" altLang="en-US">
              <a:solidFill>
                <a:srgbClr val="464653"/>
              </a:solidFill>
            </a:endParaRPr>
          </a:p>
        </p:txBody>
      </p:sp>
      <p:graphicFrame>
        <p:nvGraphicFramePr>
          <p:cNvPr id="10" name="表 9"/>
          <p:cNvGraphicFramePr>
            <a:graphicFrameLocks noGrp="1"/>
          </p:cNvGraphicFramePr>
          <p:nvPr>
            <p:extLst>
              <p:ext uri="{D42A27DB-BD31-4B8C-83A1-F6EECF244321}">
                <p14:modId xmlns:p14="http://schemas.microsoft.com/office/powerpoint/2010/main" val="3581749736"/>
              </p:ext>
            </p:extLst>
          </p:nvPr>
        </p:nvGraphicFramePr>
        <p:xfrm>
          <a:off x="467544" y="1556792"/>
          <a:ext cx="8064893" cy="4232220"/>
        </p:xfrm>
        <a:graphic>
          <a:graphicData uri="http://schemas.openxmlformats.org/drawingml/2006/table">
            <a:tbl>
              <a:tblPr firstRow="1" firstCol="1" bandRow="1">
                <a:tableStyleId>{5C22544A-7EE6-4342-B048-85BDC9FD1C3A}</a:tableStyleId>
              </a:tblPr>
              <a:tblGrid>
                <a:gridCol w="1993797"/>
                <a:gridCol w="1448183"/>
                <a:gridCol w="985211"/>
                <a:gridCol w="1288352"/>
                <a:gridCol w="1136782"/>
                <a:gridCol w="1212568"/>
              </a:tblGrid>
              <a:tr h="914043">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位　置</a:t>
                      </a: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延　</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長</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【Km】</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（前）</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雨量</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区分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最大経験</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雨量</a:t>
                      </a: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ｍｍ</a:t>
                      </a: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（新）基準</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雨量区分</a:t>
                      </a:r>
                      <a:endParaRPr lang="ja-JP" sz="14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905378">
                <a:tc>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園部能勢線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豊能町宿野</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畑野町広野</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2.8</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242</a:t>
                      </a:r>
                    </a:p>
                  </a:txBody>
                  <a:tcPr marL="68580" marR="68580" marT="0" marB="0" anchor="ctr"/>
                </a:tc>
                <a:tc>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210㎜</a:t>
                      </a:r>
                    </a:p>
                  </a:txBody>
                  <a:tcPr marL="68580" marR="68580" marT="0" marB="0" anchor="ctr"/>
                </a:tc>
              </a:tr>
              <a:tr h="84487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茨木能勢線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能勢町</a:t>
                      </a: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野間</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稲地</a:t>
                      </a:r>
                      <a:endParaRPr lang="en-US" altLang="zh-TW"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zh-TW"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野間</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出野</a:t>
                      </a:r>
                      <a:endParaRPr lang="zh-TW" altLang="en-US"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170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297</a:t>
                      </a:r>
                    </a:p>
                  </a:txBody>
                  <a:tcPr marL="68580" marR="68580" marT="0" marB="0" anchor="ctr"/>
                </a:tc>
                <a:tc>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230㎜</a:t>
                      </a:r>
                    </a:p>
                  </a:txBody>
                  <a:tcPr marL="68580" marR="68580" marT="0" marB="0" anchor="ctr"/>
                </a:tc>
              </a:tr>
              <a:tr h="848022">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423</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号</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（一般国道）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箕面市</a:t>
                      </a:r>
                    </a:p>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下止々呂美</a:t>
                      </a:r>
                    </a:p>
                  </a:txBody>
                  <a:tcPr marL="68580" marR="68580" marT="0" marB="0" anchor="ctr"/>
                </a:tc>
                <a:tc>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1.6</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130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274</a:t>
                      </a:r>
                    </a:p>
                  </a:txBody>
                  <a:tcPr marL="68580" marR="68580" marT="0" marB="0" anchor="ctr"/>
                </a:tc>
                <a:tc>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190㎜</a:t>
                      </a:r>
                    </a:p>
                  </a:txBody>
                  <a:tcPr marL="68580" marR="68580" marT="0" marB="0" anchor="ctr"/>
                </a:tc>
              </a:tr>
              <a:tr h="719902">
                <a:tc>
                  <a:txBody>
                    <a:bodyPr/>
                    <a:lstStyle/>
                    <a:p>
                      <a:pPr marL="0" algn="ctr" rtl="0" eaLnBrk="1" fontAlgn="ctr" latinLnBrk="0" hangingPunct="1">
                        <a:spcBef>
                          <a:spcPts val="0"/>
                        </a:spcBef>
                        <a:spcAft>
                          <a:spcPts val="0"/>
                        </a:spcAft>
                      </a:pPr>
                      <a:r>
                        <a:rPr kumimoji="1" lang="ja-JP" altLang="en-US" sz="1400" b="1" i="0" u="none" strike="noStrike" kern="100" dirty="0" smtClean="0">
                          <a:solidFill>
                            <a:srgbClr val="FFFFFF"/>
                          </a:solidFill>
                          <a:effectLst/>
                          <a:latin typeface="Meiryo UI"/>
                          <a:ea typeface="Meiryo UI"/>
                          <a:cs typeface="Meiryo UI"/>
                        </a:rPr>
                        <a:t>中垣内</a:t>
                      </a:r>
                      <a:r>
                        <a:rPr kumimoji="1" lang="ja-JP" altLang="en-US" sz="1400" b="1" i="0" u="none" strike="noStrike" kern="100" dirty="0">
                          <a:solidFill>
                            <a:srgbClr val="FFFFFF"/>
                          </a:solidFill>
                          <a:effectLst/>
                          <a:latin typeface="Meiryo UI"/>
                          <a:ea typeface="Meiryo UI"/>
                          <a:cs typeface="Meiryo UI"/>
                        </a:rPr>
                        <a:t>南田原線</a:t>
                      </a:r>
                      <a:endParaRPr lang="ja-JP" altLang="en-US" sz="1800" b="0" i="0" u="none" strike="noStrike" dirty="0">
                        <a:effectLst/>
                        <a:latin typeface="Arial"/>
                      </a:endParaRPr>
                    </a:p>
                    <a:p>
                      <a:pPr marL="0" algn="ctr" rtl="0" eaLnBrk="1" fontAlgn="ctr" latinLnBrk="0" hangingPunct="1">
                        <a:spcBef>
                          <a:spcPts val="0"/>
                        </a:spcBef>
                        <a:spcAft>
                          <a:spcPts val="0"/>
                        </a:spcAft>
                      </a:pPr>
                      <a:r>
                        <a:rPr kumimoji="1" lang="ja-JP" altLang="en-US" sz="1400" b="1" i="0" u="none" strike="noStrike" kern="100" dirty="0">
                          <a:solidFill>
                            <a:srgbClr val="FFFFFF"/>
                          </a:solidFill>
                          <a:effectLst/>
                          <a:latin typeface="Meiryo UI"/>
                          <a:ea typeface="Meiryo UI"/>
                          <a:cs typeface="Meiryo UI"/>
                        </a:rPr>
                        <a:t>（一般府道）</a:t>
                      </a:r>
                      <a:endParaRPr lang="ja-JP" altLang="en-US"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zh-TW" altLang="en-US" sz="1200" b="0" i="0" u="none" strike="noStrike" kern="100" dirty="0">
                          <a:solidFill>
                            <a:schemeClr val="tx1"/>
                          </a:solidFill>
                          <a:effectLst/>
                          <a:latin typeface="Meiryo UI"/>
                          <a:ea typeface="Meiryo UI"/>
                          <a:cs typeface="Meiryo UI"/>
                        </a:rPr>
                        <a:t>四條畷市</a:t>
                      </a:r>
                      <a:endParaRPr lang="zh-TW" altLang="en-US" sz="1800" b="0" i="0" u="none" strike="noStrike" dirty="0">
                        <a:solidFill>
                          <a:schemeClr val="tx1"/>
                        </a:solidFill>
                        <a:effectLst/>
                        <a:latin typeface="Arial"/>
                      </a:endParaRPr>
                    </a:p>
                    <a:p>
                      <a:pPr marL="0" algn="ctr" rtl="0" eaLnBrk="1" fontAlgn="ctr" latinLnBrk="0" hangingPunct="1">
                        <a:spcBef>
                          <a:spcPts val="0"/>
                        </a:spcBef>
                        <a:spcAft>
                          <a:spcPts val="0"/>
                        </a:spcAft>
                      </a:pPr>
                      <a:r>
                        <a:rPr kumimoji="1" lang="zh-TW" altLang="en-US" sz="1200" b="0" i="0" u="none" strike="noStrike" kern="100" dirty="0">
                          <a:solidFill>
                            <a:schemeClr val="tx1"/>
                          </a:solidFill>
                          <a:effectLst/>
                          <a:latin typeface="Meiryo UI"/>
                          <a:ea typeface="Meiryo UI"/>
                          <a:cs typeface="Meiryo UI"/>
                        </a:rPr>
                        <a:t>上田原</a:t>
                      </a:r>
                      <a:endParaRPr lang="zh-TW"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sz="1400" b="0" i="0" u="none" strike="noStrike" kern="100" dirty="0">
                          <a:solidFill>
                            <a:schemeClr val="tx1"/>
                          </a:solidFill>
                          <a:effectLst/>
                          <a:latin typeface="Meiryo UI"/>
                          <a:ea typeface="Meiryo UI"/>
                          <a:cs typeface="Meiryo UI"/>
                        </a:rPr>
                        <a:t>1.0</a:t>
                      </a:r>
                      <a:endParaRPr lang="en-US" altLang="ja-JP"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0" i="0" u="none" strike="noStrike" kern="100" dirty="0">
                          <a:solidFill>
                            <a:schemeClr val="tx1"/>
                          </a:solidFill>
                          <a:effectLst/>
                          <a:latin typeface="Meiryo UI"/>
                          <a:ea typeface="Meiryo UI"/>
                          <a:cs typeface="Meiryo UI"/>
                        </a:rPr>
                        <a:t>基準</a:t>
                      </a:r>
                      <a:r>
                        <a:rPr kumimoji="1" lang="en-US" altLang="ja-JP" sz="1400" b="0" i="0" u="none" strike="noStrike" kern="100" dirty="0">
                          <a:solidFill>
                            <a:schemeClr val="tx1"/>
                          </a:solidFill>
                          <a:effectLst/>
                          <a:latin typeface="Meiryo UI"/>
                          <a:ea typeface="Meiryo UI"/>
                          <a:cs typeface="Meiryo UI"/>
                        </a:rPr>
                        <a:t>150</a:t>
                      </a:r>
                      <a:r>
                        <a:rPr kumimoji="1" lang="ja-JP" altLang="en-US" sz="1400" b="0" i="0" u="none" strike="noStrike" kern="100" dirty="0">
                          <a:solidFill>
                            <a:schemeClr val="tx1"/>
                          </a:solidFill>
                          <a:effectLst/>
                          <a:latin typeface="Meiryo UI"/>
                          <a:ea typeface="Meiryo UI"/>
                          <a:cs typeface="Meiryo UI"/>
                        </a:rPr>
                        <a:t>㎜</a:t>
                      </a:r>
                      <a:endParaRPr lang="ja-JP" altLang="en-US" sz="1800" b="0" i="0" u="none" strike="noStrike" dirty="0">
                        <a:solidFill>
                          <a:schemeClr val="tx1"/>
                        </a:solidFill>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en-US" sz="1400" b="0" i="0" u="none" strike="noStrike" kern="100" dirty="0" smtClean="0">
                          <a:solidFill>
                            <a:srgbClr val="FF0000"/>
                          </a:solidFill>
                          <a:effectLst/>
                          <a:latin typeface="Meiryo UI"/>
                          <a:ea typeface="Meiryo UI"/>
                          <a:cs typeface="Meiryo UI"/>
                        </a:rPr>
                        <a:t>3</a:t>
                      </a:r>
                      <a:r>
                        <a:rPr kumimoji="1" lang="en-US" altLang="ja-JP" sz="1400" b="0" i="0" u="none" strike="noStrike" kern="100" dirty="0" smtClean="0">
                          <a:solidFill>
                            <a:srgbClr val="FF0000"/>
                          </a:solidFill>
                          <a:effectLst/>
                          <a:latin typeface="Meiryo UI"/>
                          <a:ea typeface="Meiryo UI"/>
                          <a:cs typeface="Meiryo UI"/>
                        </a:rPr>
                        <a:t>75</a:t>
                      </a:r>
                      <a:endParaRPr lang="en-US" altLang="ja-JP" sz="1800" b="0" i="0" u="none" strike="noStrike" dirty="0">
                        <a:effectLst/>
                        <a:latin typeface="Arial"/>
                      </a:endParaRPr>
                    </a:p>
                  </a:txBody>
                  <a:tcPr marL="68580" marR="68580" marT="9525" marB="0" anchor="ctr"/>
                </a:tc>
                <a:tc>
                  <a:txBody>
                    <a:bodyPr/>
                    <a:lstStyle/>
                    <a:p>
                      <a:pPr marL="0" algn="ctr" rtl="0" eaLnBrk="1" fontAlgn="ctr" latinLnBrk="0" hangingPunct="1">
                        <a:spcBef>
                          <a:spcPts val="0"/>
                        </a:spcBef>
                        <a:spcAft>
                          <a:spcPts val="0"/>
                        </a:spcAft>
                      </a:pPr>
                      <a:r>
                        <a:rPr kumimoji="1" lang="ja-JP" altLang="en-US" sz="1400" b="1" i="0" u="none" strike="noStrike" kern="100" dirty="0">
                          <a:solidFill>
                            <a:srgbClr val="FF0000"/>
                          </a:solidFill>
                          <a:effectLst/>
                          <a:latin typeface="Meiryo UI"/>
                          <a:ea typeface="Meiryo UI"/>
                          <a:cs typeface="Meiryo UI"/>
                        </a:rPr>
                        <a:t>基準</a:t>
                      </a:r>
                      <a:r>
                        <a:rPr kumimoji="1" lang="en-US" altLang="ja-JP" sz="1400" b="1" i="0" u="none" strike="noStrike" kern="100" dirty="0">
                          <a:solidFill>
                            <a:srgbClr val="FF0000"/>
                          </a:solidFill>
                          <a:effectLst/>
                          <a:latin typeface="Meiryo UI"/>
                          <a:ea typeface="Meiryo UI"/>
                          <a:cs typeface="Meiryo UI"/>
                        </a:rPr>
                        <a:t>210㎜</a:t>
                      </a:r>
                      <a:endParaRPr lang="ja-JP" altLang="en-US" sz="1800" b="0" i="0" u="none" strike="noStrike" dirty="0">
                        <a:effectLst/>
                        <a:latin typeface="Arial"/>
                      </a:endParaRPr>
                    </a:p>
                  </a:txBody>
                  <a:tcPr marL="68580" marR="68580" marT="9525" marB="0" anchor="ctr"/>
                </a:tc>
              </a:tr>
            </a:tbl>
          </a:graphicData>
        </a:graphic>
      </p:graphicFrame>
      <p:sp>
        <p:nvSpPr>
          <p:cNvPr id="7" name="タイトル 1"/>
          <p:cNvSpPr>
            <a:spLocks noGrp="1"/>
          </p:cNvSpPr>
          <p:nvPr>
            <p:ph type="title"/>
          </p:nvPr>
        </p:nvSpPr>
        <p:spPr>
          <a:xfrm>
            <a:off x="457200" y="228600"/>
            <a:ext cx="82296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１．はじめに</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規制雨量の緩和（平成</a:t>
            </a:r>
            <a:r>
              <a:rPr lang="en-US" altLang="ja-JP" sz="2400" dirty="0" smtClean="0">
                <a:latin typeface="HGSｺﾞｼｯｸM" panose="020B0600000000000000" pitchFamily="50" charset="-128"/>
                <a:ea typeface="HGSｺﾞｼｯｸM" panose="020B0600000000000000" pitchFamily="50" charset="-128"/>
              </a:rPr>
              <a:t>29</a:t>
            </a:r>
            <a:r>
              <a:rPr lang="ja-JP" altLang="en-US" sz="2400" dirty="0" smtClean="0">
                <a:latin typeface="HGSｺﾞｼｯｸM" panose="020B0600000000000000" pitchFamily="50" charset="-128"/>
                <a:ea typeface="HGSｺﾞｼｯｸM" panose="020B0600000000000000" pitchFamily="50" charset="-128"/>
              </a:rPr>
              <a:t>年</a:t>
            </a:r>
            <a:r>
              <a:rPr lang="en-US" altLang="ja-JP" sz="2400" dirty="0" smtClean="0">
                <a:latin typeface="HGSｺﾞｼｯｸM" panose="020B0600000000000000" pitchFamily="50" charset="-128"/>
                <a:ea typeface="HGSｺﾞｼｯｸM" panose="020B0600000000000000" pitchFamily="50" charset="-128"/>
              </a:rPr>
              <a:t>4</a:t>
            </a:r>
            <a:r>
              <a:rPr lang="ja-JP" altLang="en-US" sz="2400" dirty="0" smtClean="0">
                <a:latin typeface="HGSｺﾞｼｯｸM" panose="020B0600000000000000" pitchFamily="50" charset="-128"/>
                <a:ea typeface="HGSｺﾞｼｯｸM" panose="020B0600000000000000" pitchFamily="50" charset="-128"/>
              </a:rPr>
              <a:t>月</a:t>
            </a:r>
            <a:r>
              <a:rPr lang="en-US" altLang="ja-JP" sz="2400" dirty="0" smtClean="0">
                <a:latin typeface="HGSｺﾞｼｯｸM" panose="020B0600000000000000" pitchFamily="50" charset="-128"/>
                <a:ea typeface="HGSｺﾞｼｯｸM" panose="020B0600000000000000" pitchFamily="50" charset="-128"/>
              </a:rPr>
              <a:t>1</a:t>
            </a:r>
            <a:r>
              <a:rPr lang="ja-JP" altLang="en-US" sz="2400" dirty="0" smtClean="0">
                <a:latin typeface="HGSｺﾞｼｯｸM" panose="020B0600000000000000" pitchFamily="50" charset="-128"/>
                <a:ea typeface="HGSｺﾞｼｯｸM" panose="020B0600000000000000" pitchFamily="50" charset="-128"/>
              </a:rPr>
              <a:t>日実施）</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5"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0109381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sp>
        <p:nvSpPr>
          <p:cNvPr id="2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46028"/>
            <a:ext cx="7848872" cy="5318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sp>
        <p:nvSpPr>
          <p:cNvPr id="7"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033835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41</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現地状況写真（１）</a:t>
            </a:r>
            <a:endParaRPr lang="ja-JP" altLang="ja-JP" dirty="0"/>
          </a:p>
        </p:txBody>
      </p:sp>
      <p:sp>
        <p:nvSpPr>
          <p:cNvPr id="2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204864"/>
            <a:ext cx="429124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628" y="2585537"/>
            <a:ext cx="3232726" cy="2520280"/>
          </a:xfrm>
          <a:prstGeom prst="rect">
            <a:avLst/>
          </a:prstGeom>
          <a:noFill/>
          <a:ln w="635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27" name="テキスト ボックス 26"/>
          <p:cNvSpPr txBox="1"/>
          <p:nvPr/>
        </p:nvSpPr>
        <p:spPr>
          <a:xfrm>
            <a:off x="4951771" y="1649433"/>
            <a:ext cx="3960440" cy="584775"/>
          </a:xfrm>
          <a:prstGeom prst="rect">
            <a:avLst/>
          </a:prstGeom>
          <a:noFill/>
          <a:ln>
            <a:solidFill>
              <a:schemeClr val="tx1"/>
            </a:solidFill>
          </a:ln>
        </p:spPr>
        <p:txBody>
          <a:bodyPr wrap="square" rtlCol="0">
            <a:spAutoFit/>
          </a:bodyPr>
          <a:lstStyle/>
          <a:p>
            <a:r>
              <a:rPr kumimoji="1" lang="ja-JP" altLang="en-US" sz="1600" dirty="0" smtClean="0"/>
              <a:t>落石防止柵の背面は、落石の堆積が顕著で、一部金網が破損している</a:t>
            </a:r>
            <a:endParaRPr kumimoji="1" lang="ja-JP" altLang="en-US" sz="1600" dirty="0"/>
          </a:p>
        </p:txBody>
      </p:sp>
      <p:sp>
        <p:nvSpPr>
          <p:cNvPr id="28" name="正方形/長方形 27"/>
          <p:cNvSpPr/>
          <p:nvPr/>
        </p:nvSpPr>
        <p:spPr>
          <a:xfrm>
            <a:off x="827584" y="3233609"/>
            <a:ext cx="2664296" cy="720080"/>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2316461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42</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現地状況写真（２）</a:t>
            </a:r>
            <a:endParaRPr lang="ja-JP" altLang="ja-JP" dirty="0"/>
          </a:p>
        </p:txBody>
      </p:sp>
      <p:sp>
        <p:nvSpPr>
          <p:cNvPr id="14"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42" y="1514413"/>
            <a:ext cx="3816424" cy="2390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494" y="3965209"/>
            <a:ext cx="2880320" cy="233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グループ化 16"/>
          <p:cNvGrpSpPr/>
          <p:nvPr/>
        </p:nvGrpSpPr>
        <p:grpSpPr>
          <a:xfrm>
            <a:off x="4728503" y="3160009"/>
            <a:ext cx="3759518" cy="3099062"/>
            <a:chOff x="4788024" y="1009027"/>
            <a:chExt cx="3759518" cy="3099062"/>
          </a:xfrm>
        </p:grpSpPr>
        <p:pic>
          <p:nvPicPr>
            <p:cNvPr id="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009027"/>
              <a:ext cx="3759518" cy="309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フリーフォーム 18"/>
            <p:cNvSpPr/>
            <p:nvPr/>
          </p:nvSpPr>
          <p:spPr>
            <a:xfrm>
              <a:off x="4987280" y="1286920"/>
              <a:ext cx="2576946" cy="2341419"/>
            </a:xfrm>
            <a:custGeom>
              <a:avLst/>
              <a:gdLst>
                <a:gd name="connsiteX0" fmla="*/ 1330036 w 2576946"/>
                <a:gd name="connsiteY0" fmla="*/ 55419 h 2341419"/>
                <a:gd name="connsiteX1" fmla="*/ 1011382 w 2576946"/>
                <a:gd name="connsiteY1" fmla="*/ 110837 h 2341419"/>
                <a:gd name="connsiteX2" fmla="*/ 831273 w 2576946"/>
                <a:gd name="connsiteY2" fmla="*/ 1593273 h 2341419"/>
                <a:gd name="connsiteX3" fmla="*/ 69273 w 2576946"/>
                <a:gd name="connsiteY3" fmla="*/ 1537855 h 2341419"/>
                <a:gd name="connsiteX4" fmla="*/ 0 w 2576946"/>
                <a:gd name="connsiteY4" fmla="*/ 2147455 h 2341419"/>
                <a:gd name="connsiteX5" fmla="*/ 1634836 w 2576946"/>
                <a:gd name="connsiteY5" fmla="*/ 2313709 h 2341419"/>
                <a:gd name="connsiteX6" fmla="*/ 2576946 w 2576946"/>
                <a:gd name="connsiteY6" fmla="*/ 2341419 h 2341419"/>
                <a:gd name="connsiteX7" fmla="*/ 2563091 w 2576946"/>
                <a:gd name="connsiteY7" fmla="*/ 2105891 h 2341419"/>
                <a:gd name="connsiteX8" fmla="*/ 2369127 w 2576946"/>
                <a:gd name="connsiteY8" fmla="*/ 1620982 h 2341419"/>
                <a:gd name="connsiteX9" fmla="*/ 2396836 w 2576946"/>
                <a:gd name="connsiteY9" fmla="*/ 332509 h 2341419"/>
                <a:gd name="connsiteX10" fmla="*/ 1828800 w 2576946"/>
                <a:gd name="connsiteY10" fmla="*/ 221673 h 2341419"/>
                <a:gd name="connsiteX11" fmla="*/ 1496291 w 2576946"/>
                <a:gd name="connsiteY11" fmla="*/ 0 h 2341419"/>
                <a:gd name="connsiteX12" fmla="*/ 1330036 w 2576946"/>
                <a:gd name="connsiteY12" fmla="*/ 55419 h 234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6946" h="2341419">
                  <a:moveTo>
                    <a:pt x="1330036" y="55419"/>
                  </a:moveTo>
                  <a:lnTo>
                    <a:pt x="1011382" y="110837"/>
                  </a:lnTo>
                  <a:lnTo>
                    <a:pt x="831273" y="1593273"/>
                  </a:lnTo>
                  <a:lnTo>
                    <a:pt x="69273" y="1537855"/>
                  </a:lnTo>
                  <a:lnTo>
                    <a:pt x="0" y="2147455"/>
                  </a:lnTo>
                  <a:lnTo>
                    <a:pt x="1634836" y="2313709"/>
                  </a:lnTo>
                  <a:lnTo>
                    <a:pt x="2576946" y="2341419"/>
                  </a:lnTo>
                  <a:lnTo>
                    <a:pt x="2563091" y="2105891"/>
                  </a:lnTo>
                  <a:lnTo>
                    <a:pt x="2369127" y="1620982"/>
                  </a:lnTo>
                  <a:lnTo>
                    <a:pt x="2396836" y="332509"/>
                  </a:lnTo>
                  <a:lnTo>
                    <a:pt x="1828800" y="221673"/>
                  </a:lnTo>
                  <a:lnTo>
                    <a:pt x="1496291" y="0"/>
                  </a:lnTo>
                  <a:lnTo>
                    <a:pt x="1330036" y="55419"/>
                  </a:lnTo>
                  <a:close/>
                </a:path>
              </a:pathLst>
            </a:custGeom>
            <a:solidFill>
              <a:srgbClr val="FFFF00">
                <a:alpha val="3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p:cNvCxnSpPr/>
            <p:nvPr/>
          </p:nvCxnSpPr>
          <p:spPr>
            <a:xfrm>
              <a:off x="6012160" y="3205744"/>
              <a:ext cx="144016" cy="3892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フリーフォーム 23"/>
            <p:cNvSpPr/>
            <p:nvPr/>
          </p:nvSpPr>
          <p:spPr>
            <a:xfrm>
              <a:off x="6275753" y="1319973"/>
              <a:ext cx="332509" cy="2355273"/>
            </a:xfrm>
            <a:custGeom>
              <a:avLst/>
              <a:gdLst>
                <a:gd name="connsiteX0" fmla="*/ 249382 w 332509"/>
                <a:gd name="connsiteY0" fmla="*/ 0 h 2299855"/>
                <a:gd name="connsiteX1" fmla="*/ 277091 w 332509"/>
                <a:gd name="connsiteY1" fmla="*/ 581891 h 2299855"/>
                <a:gd name="connsiteX2" fmla="*/ 332509 w 332509"/>
                <a:gd name="connsiteY2" fmla="*/ 1149928 h 2299855"/>
                <a:gd name="connsiteX3" fmla="*/ 318655 w 332509"/>
                <a:gd name="connsiteY3" fmla="*/ 1482437 h 2299855"/>
                <a:gd name="connsiteX4" fmla="*/ 0 w 332509"/>
                <a:gd name="connsiteY4" fmla="*/ 2299855 h 2299855"/>
                <a:gd name="connsiteX0" fmla="*/ 235527 w 332509"/>
                <a:gd name="connsiteY0" fmla="*/ 0 h 2355273"/>
                <a:gd name="connsiteX1" fmla="*/ 277091 w 332509"/>
                <a:gd name="connsiteY1" fmla="*/ 637309 h 2355273"/>
                <a:gd name="connsiteX2" fmla="*/ 332509 w 332509"/>
                <a:gd name="connsiteY2" fmla="*/ 1205346 h 2355273"/>
                <a:gd name="connsiteX3" fmla="*/ 318655 w 332509"/>
                <a:gd name="connsiteY3" fmla="*/ 1537855 h 2355273"/>
                <a:gd name="connsiteX4" fmla="*/ 0 w 332509"/>
                <a:gd name="connsiteY4" fmla="*/ 2355273 h 23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09" h="2355273">
                  <a:moveTo>
                    <a:pt x="235527" y="0"/>
                  </a:moveTo>
                  <a:lnTo>
                    <a:pt x="277091" y="637309"/>
                  </a:lnTo>
                  <a:lnTo>
                    <a:pt x="332509" y="1205346"/>
                  </a:lnTo>
                  <a:lnTo>
                    <a:pt x="318655" y="1537855"/>
                  </a:lnTo>
                  <a:lnTo>
                    <a:pt x="0" y="2355273"/>
                  </a:lnTo>
                </a:path>
              </a:pathLst>
            </a:custGeom>
            <a:noFill/>
            <a:ln w="38100">
              <a:solidFill>
                <a:srgbClr val="00206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p:cNvCxnSpPr>
              <a:endCxn id="24" idx="0"/>
            </p:cNvCxnSpPr>
            <p:nvPr/>
          </p:nvCxnSpPr>
          <p:spPr>
            <a:xfrm>
              <a:off x="6155820" y="1319973"/>
              <a:ext cx="355460"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pic>
        <p:nvPicPr>
          <p:cNvPr id="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4998" y="1399488"/>
            <a:ext cx="2412806" cy="1679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テキスト ボックス 26"/>
          <p:cNvSpPr txBox="1"/>
          <p:nvPr/>
        </p:nvSpPr>
        <p:spPr>
          <a:xfrm>
            <a:off x="4848080" y="5757902"/>
            <a:ext cx="1368152" cy="253916"/>
          </a:xfrm>
          <a:prstGeom prst="rect">
            <a:avLst/>
          </a:prstGeom>
          <a:noFill/>
        </p:spPr>
        <p:txBody>
          <a:bodyPr wrap="square" rtlCol="0">
            <a:spAutoFit/>
          </a:bodyPr>
          <a:lstStyle/>
          <a:p>
            <a:r>
              <a:rPr lang="ja-JP" altLang="en-US" sz="1050" dirty="0"/>
              <a:t>大阪生駒線</a:t>
            </a:r>
            <a:endParaRPr kumimoji="1" lang="ja-JP" altLang="en-US" sz="1050" dirty="0"/>
          </a:p>
        </p:txBody>
      </p:sp>
      <p:sp>
        <p:nvSpPr>
          <p:cNvPr id="28" name="テキスト ボックス 27"/>
          <p:cNvSpPr txBox="1"/>
          <p:nvPr/>
        </p:nvSpPr>
        <p:spPr>
          <a:xfrm>
            <a:off x="4742657" y="3470955"/>
            <a:ext cx="1368152" cy="253916"/>
          </a:xfrm>
          <a:prstGeom prst="rect">
            <a:avLst/>
          </a:prstGeom>
          <a:noFill/>
        </p:spPr>
        <p:txBody>
          <a:bodyPr wrap="square" rtlCol="0">
            <a:spAutoFit/>
          </a:bodyPr>
          <a:lstStyle/>
          <a:p>
            <a:r>
              <a:rPr lang="ja-JP" altLang="en-US" sz="1050" dirty="0" smtClean="0"/>
              <a:t>中垣内南田原線</a:t>
            </a:r>
            <a:endParaRPr kumimoji="1" lang="ja-JP" altLang="en-US" sz="1050" dirty="0"/>
          </a:p>
        </p:txBody>
      </p:sp>
      <p:sp>
        <p:nvSpPr>
          <p:cNvPr id="29" name="テキスト ボックス 28"/>
          <p:cNvSpPr txBox="1"/>
          <p:nvPr/>
        </p:nvSpPr>
        <p:spPr>
          <a:xfrm>
            <a:off x="5062062" y="1124744"/>
            <a:ext cx="3758410" cy="276999"/>
          </a:xfrm>
          <a:prstGeom prst="rect">
            <a:avLst/>
          </a:prstGeom>
          <a:noFill/>
        </p:spPr>
        <p:txBody>
          <a:bodyPr wrap="square" rtlCol="0">
            <a:spAutoFit/>
          </a:bodyPr>
          <a:lstStyle/>
          <a:p>
            <a:r>
              <a:rPr lang="ja-JP" altLang="en-US" sz="1200" dirty="0" smtClean="0"/>
              <a:t>中垣内南田原線の集</a:t>
            </a:r>
            <a:r>
              <a:rPr lang="ja-JP" altLang="en-US" sz="1200" dirty="0"/>
              <a:t>水</a:t>
            </a:r>
            <a:r>
              <a:rPr lang="ja-JP" altLang="en-US" sz="1200" dirty="0" smtClean="0"/>
              <a:t>枡のスクリーンがゴミ等で閉塞</a:t>
            </a:r>
            <a:endParaRPr kumimoji="1" lang="ja-JP" altLang="en-US" sz="1200" dirty="0"/>
          </a:p>
        </p:txBody>
      </p:sp>
      <p:sp>
        <p:nvSpPr>
          <p:cNvPr id="30" name="左カーブ矢印 29"/>
          <p:cNvSpPr/>
          <p:nvPr/>
        </p:nvSpPr>
        <p:spPr>
          <a:xfrm flipH="1">
            <a:off x="5269678" y="2239270"/>
            <a:ext cx="524956" cy="1045714"/>
          </a:xfrm>
          <a:prstGeom prst="curved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1" name="テキスト ボックス 30"/>
          <p:cNvSpPr txBox="1"/>
          <p:nvPr/>
        </p:nvSpPr>
        <p:spPr>
          <a:xfrm>
            <a:off x="7421876" y="4370986"/>
            <a:ext cx="1066145" cy="338554"/>
          </a:xfrm>
          <a:prstGeom prst="rect">
            <a:avLst/>
          </a:prstGeom>
          <a:noFill/>
        </p:spPr>
        <p:txBody>
          <a:bodyPr wrap="square" rtlCol="0">
            <a:spAutoFit/>
          </a:bodyPr>
          <a:lstStyle/>
          <a:p>
            <a:r>
              <a:rPr lang="ja-JP" altLang="en-US" sz="1600" b="1" dirty="0" smtClean="0">
                <a:solidFill>
                  <a:schemeClr val="tx2"/>
                </a:solidFill>
              </a:rPr>
              <a:t>排水系統</a:t>
            </a:r>
            <a:endParaRPr kumimoji="1" lang="ja-JP" altLang="en-US" sz="1600" b="1" dirty="0">
              <a:solidFill>
                <a:schemeClr val="tx2"/>
              </a:solidFill>
            </a:endParaRPr>
          </a:p>
        </p:txBody>
      </p:sp>
      <p:sp>
        <p:nvSpPr>
          <p:cNvPr id="12" name="テキスト ボックス 11"/>
          <p:cNvSpPr txBox="1"/>
          <p:nvPr/>
        </p:nvSpPr>
        <p:spPr>
          <a:xfrm>
            <a:off x="683568" y="5986270"/>
            <a:ext cx="3456384" cy="338554"/>
          </a:xfrm>
          <a:prstGeom prst="rect">
            <a:avLst/>
          </a:prstGeom>
          <a:solidFill>
            <a:schemeClr val="bg1"/>
          </a:solidFill>
          <a:ln>
            <a:solidFill>
              <a:schemeClr val="tx1"/>
            </a:solidFill>
          </a:ln>
        </p:spPr>
        <p:txBody>
          <a:bodyPr wrap="square" rtlCol="0">
            <a:spAutoFit/>
          </a:bodyPr>
          <a:lstStyle/>
          <a:p>
            <a:r>
              <a:rPr lang="ja-JP" altLang="en-US" sz="1600" dirty="0" smtClean="0"/>
              <a:t>縦排水路の横から流水が認められる</a:t>
            </a:r>
            <a:endParaRPr kumimoji="1" lang="ja-JP" altLang="en-US" sz="1600" dirty="0"/>
          </a:p>
        </p:txBody>
      </p:sp>
      <p:sp>
        <p:nvSpPr>
          <p:cNvPr id="2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520333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43</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現地状況写真（３）</a:t>
            </a:r>
            <a:endParaRPr lang="ja-JP" altLang="ja-JP" b="1" dirty="0">
              <a:solidFill>
                <a:srgbClr val="FF0000"/>
              </a:solidFill>
            </a:endParaRPr>
          </a:p>
        </p:txBody>
      </p:sp>
      <p:sp>
        <p:nvSpPr>
          <p:cNvPr id="1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5723091" y="1988840"/>
            <a:ext cx="2915701" cy="338554"/>
          </a:xfrm>
          <a:prstGeom prst="rect">
            <a:avLst/>
          </a:prstGeom>
          <a:noFill/>
          <a:ln>
            <a:solidFill>
              <a:schemeClr val="tx1"/>
            </a:solidFill>
          </a:ln>
        </p:spPr>
        <p:txBody>
          <a:bodyPr wrap="square" rtlCol="0">
            <a:spAutoFit/>
          </a:bodyPr>
          <a:lstStyle/>
          <a:p>
            <a:pPr algn="ctr"/>
            <a:r>
              <a:rPr kumimoji="1" lang="ja-JP" altLang="en-US" sz="1600" dirty="0" smtClean="0"/>
              <a:t>防止柵の一部が破損している</a:t>
            </a:r>
            <a:endParaRPr kumimoji="1" lang="ja-JP" altLang="en-US" sz="1600" dirty="0"/>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08" y="2459608"/>
            <a:ext cx="5298631" cy="3591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p:cNvSpPr/>
          <p:nvPr/>
        </p:nvSpPr>
        <p:spPr>
          <a:xfrm>
            <a:off x="1331639" y="3212976"/>
            <a:ext cx="2592289" cy="1728192"/>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3091" y="2838780"/>
            <a:ext cx="2755483" cy="2126083"/>
          </a:xfrm>
          <a:prstGeom prst="rect">
            <a:avLst/>
          </a:prstGeom>
          <a:noFill/>
          <a:ln w="635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84091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44</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現地状況写真（４）</a:t>
            </a:r>
            <a:endParaRPr lang="ja-JP" altLang="ja-JP" dirty="0"/>
          </a:p>
        </p:txBody>
      </p:sp>
      <p:sp>
        <p:nvSpPr>
          <p:cNvPr id="1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2" name="テキスト ボックス 11"/>
          <p:cNvSpPr txBox="1"/>
          <p:nvPr/>
        </p:nvSpPr>
        <p:spPr>
          <a:xfrm>
            <a:off x="5318109" y="1593669"/>
            <a:ext cx="3005030" cy="338554"/>
          </a:xfrm>
          <a:prstGeom prst="rect">
            <a:avLst/>
          </a:prstGeom>
          <a:noFill/>
          <a:ln>
            <a:solidFill>
              <a:schemeClr val="tx1"/>
            </a:solidFill>
          </a:ln>
        </p:spPr>
        <p:txBody>
          <a:bodyPr wrap="square" rtlCol="0">
            <a:spAutoFit/>
          </a:bodyPr>
          <a:lstStyle/>
          <a:p>
            <a:r>
              <a:rPr lang="ja-JP" altLang="en-US" sz="1600" dirty="0" smtClean="0"/>
              <a:t>ブロック積の目地が劣化している</a:t>
            </a:r>
            <a:endParaRPr kumimoji="1" lang="ja-JP" altLang="en-US" sz="1600"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656" y="2313090"/>
            <a:ext cx="1816576" cy="2484062"/>
          </a:xfrm>
          <a:prstGeom prst="rect">
            <a:avLst/>
          </a:prstGeom>
          <a:noFill/>
          <a:ln w="635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07" y="1593669"/>
            <a:ext cx="3830395"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p:nvPr/>
        </p:nvSpPr>
        <p:spPr>
          <a:xfrm>
            <a:off x="2365629" y="3397721"/>
            <a:ext cx="611446" cy="864096"/>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6661" y="3716277"/>
            <a:ext cx="1910820" cy="2521035"/>
          </a:xfrm>
          <a:prstGeom prst="rect">
            <a:avLst/>
          </a:prstGeom>
          <a:noFill/>
          <a:ln w="635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11"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4267610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45</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現地状況写真（５）</a:t>
            </a:r>
            <a:endParaRPr lang="ja-JP" altLang="ja-JP" dirty="0"/>
          </a:p>
        </p:txBody>
      </p:sp>
      <p:sp>
        <p:nvSpPr>
          <p:cNvPr id="14"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3" name="テキスト ボックス 12"/>
          <p:cNvSpPr txBox="1"/>
          <p:nvPr/>
        </p:nvSpPr>
        <p:spPr>
          <a:xfrm>
            <a:off x="4427984" y="1850215"/>
            <a:ext cx="4176464" cy="338554"/>
          </a:xfrm>
          <a:prstGeom prst="rect">
            <a:avLst/>
          </a:prstGeom>
          <a:noFill/>
          <a:ln>
            <a:solidFill>
              <a:schemeClr val="tx1"/>
            </a:solidFill>
          </a:ln>
        </p:spPr>
        <p:txBody>
          <a:bodyPr wrap="square" rtlCol="0">
            <a:spAutoFit/>
          </a:bodyPr>
          <a:lstStyle/>
          <a:p>
            <a:r>
              <a:rPr lang="ja-JP" altLang="en-US" sz="1600" dirty="0" smtClean="0"/>
              <a:t>風化による岩の表層崩壊　（覆式防止網あり）</a:t>
            </a:r>
            <a:endParaRPr kumimoji="1" lang="ja-JP" altLang="en-US" sz="1600" dirty="0"/>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708920"/>
            <a:ext cx="2977043" cy="2365862"/>
          </a:xfrm>
          <a:prstGeom prst="rect">
            <a:avLst/>
          </a:prstGeom>
          <a:noFill/>
          <a:ln w="508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14" y="2465945"/>
            <a:ext cx="4537922" cy="3373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2671352" y="2679398"/>
            <a:ext cx="2188681" cy="1728192"/>
          </a:xfrm>
          <a:prstGeom prst="rect">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151333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46</a:t>
            </a:fld>
            <a:endParaRPr kumimoji="1" lang="ja-JP" altLang="en-US"/>
          </a:p>
        </p:txBody>
      </p:sp>
      <p:sp>
        <p:nvSpPr>
          <p:cNvPr id="1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0" name="正方形/長方形 9"/>
          <p:cNvSpPr/>
          <p:nvPr/>
        </p:nvSpPr>
        <p:spPr>
          <a:xfrm>
            <a:off x="1187624" y="1529515"/>
            <a:ext cx="7200800" cy="3139321"/>
          </a:xfrm>
          <a:prstGeom prst="rect">
            <a:avLst/>
          </a:prstGeom>
        </p:spPr>
        <p:txBody>
          <a:bodyPr wrap="square">
            <a:spAutoFit/>
          </a:bodyPr>
          <a:lstStyle/>
          <a:p>
            <a:r>
              <a:rPr lang="ja-JP" altLang="en-US" dirty="0" smtClean="0">
                <a:solidFill>
                  <a:prstClr val="black"/>
                </a:solidFill>
                <a:latin typeface="ＭＳ Ｐゴシック"/>
              </a:rPr>
              <a:t>■構造物の</a:t>
            </a:r>
            <a:r>
              <a:rPr lang="ja-JP" altLang="en-US" dirty="0">
                <a:solidFill>
                  <a:prstClr val="black"/>
                </a:solidFill>
                <a:latin typeface="ＭＳ Ｐゴシック"/>
              </a:rPr>
              <a:t>安定性</a:t>
            </a:r>
          </a:p>
          <a:p>
            <a:r>
              <a:rPr lang="ja-JP" altLang="en-US" dirty="0" smtClean="0"/>
              <a:t>　（</a:t>
            </a:r>
            <a:r>
              <a:rPr lang="ja-JP" altLang="en-US" dirty="0"/>
              <a:t>１）　落石防止柵</a:t>
            </a:r>
            <a:r>
              <a:rPr lang="ja-JP" altLang="en-US" dirty="0" smtClean="0"/>
              <a:t>の補修、堆積物の撤去が必要</a:t>
            </a:r>
            <a:endParaRPr lang="en-US" altLang="ja-JP" dirty="0" smtClean="0"/>
          </a:p>
          <a:p>
            <a:r>
              <a:rPr lang="ja-JP" altLang="en-US" b="1" dirty="0" smtClean="0">
                <a:solidFill>
                  <a:srgbClr val="FF0000"/>
                </a:solidFill>
              </a:rPr>
              <a:t>　　　</a:t>
            </a:r>
            <a:r>
              <a:rPr lang="en-US" altLang="ja-JP" b="1" dirty="0" smtClean="0">
                <a:solidFill>
                  <a:srgbClr val="FF0000"/>
                </a:solidFill>
              </a:rPr>
              <a:t>【</a:t>
            </a:r>
            <a:r>
              <a:rPr lang="ja-JP" altLang="en-US" b="1" dirty="0">
                <a:solidFill>
                  <a:srgbClr val="FF0000"/>
                </a:solidFill>
              </a:rPr>
              <a:t>追加対策</a:t>
            </a:r>
            <a:r>
              <a:rPr lang="en-US" altLang="ja-JP" b="1" dirty="0">
                <a:solidFill>
                  <a:srgbClr val="FF0000"/>
                </a:solidFill>
              </a:rPr>
              <a:t>】</a:t>
            </a:r>
            <a:r>
              <a:rPr lang="ja-JP" altLang="en-US" b="1" dirty="0">
                <a:solidFill>
                  <a:srgbClr val="FF0000"/>
                </a:solidFill>
              </a:rPr>
              <a:t>　堆積した落石の撤去及び金網の</a:t>
            </a:r>
            <a:r>
              <a:rPr lang="ja-JP" altLang="en-US" b="1" dirty="0" smtClean="0">
                <a:solidFill>
                  <a:srgbClr val="FF0000"/>
                </a:solidFill>
              </a:rPr>
              <a:t>補修</a:t>
            </a:r>
            <a:endParaRPr lang="ja-JP" altLang="en-US" dirty="0"/>
          </a:p>
          <a:p>
            <a:r>
              <a:rPr lang="ja-JP" altLang="en-US" dirty="0" smtClean="0"/>
              <a:t>　（２</a:t>
            </a:r>
            <a:r>
              <a:rPr lang="ja-JP" altLang="en-US" dirty="0"/>
              <a:t>）　出水の</a:t>
            </a:r>
            <a:r>
              <a:rPr lang="ja-JP" altLang="en-US" dirty="0" smtClean="0"/>
              <a:t>原因確認と漏水対策が必要</a:t>
            </a:r>
            <a:endParaRPr lang="en-US" altLang="ja-JP" dirty="0" smtClean="0"/>
          </a:p>
          <a:p>
            <a:r>
              <a:rPr lang="ja-JP" altLang="en-US" b="1" dirty="0" smtClean="0">
                <a:solidFill>
                  <a:srgbClr val="FF0000"/>
                </a:solidFill>
              </a:rPr>
              <a:t>　　　</a:t>
            </a:r>
            <a:r>
              <a:rPr lang="en-US" altLang="ja-JP" b="1" dirty="0" smtClean="0">
                <a:solidFill>
                  <a:srgbClr val="FF0000"/>
                </a:solidFill>
              </a:rPr>
              <a:t>【</a:t>
            </a:r>
            <a:r>
              <a:rPr lang="ja-JP" altLang="en-US" b="1" dirty="0">
                <a:solidFill>
                  <a:srgbClr val="FF0000"/>
                </a:solidFill>
              </a:rPr>
              <a:t>追加対策</a:t>
            </a:r>
            <a:r>
              <a:rPr lang="en-US" altLang="ja-JP" b="1" dirty="0">
                <a:solidFill>
                  <a:srgbClr val="FF0000"/>
                </a:solidFill>
              </a:rPr>
              <a:t>】</a:t>
            </a:r>
            <a:r>
              <a:rPr lang="ja-JP" altLang="en-US" b="1" dirty="0">
                <a:solidFill>
                  <a:srgbClr val="FF0000"/>
                </a:solidFill>
              </a:rPr>
              <a:t>　集水桝の</a:t>
            </a:r>
            <a:r>
              <a:rPr lang="ja-JP" altLang="en-US" b="1" dirty="0" smtClean="0">
                <a:solidFill>
                  <a:srgbClr val="FF0000"/>
                </a:solidFill>
              </a:rPr>
              <a:t>改良　≪実施済≫</a:t>
            </a:r>
            <a:endParaRPr lang="en-US" altLang="ja-JP" dirty="0" smtClean="0"/>
          </a:p>
          <a:p>
            <a:r>
              <a:rPr lang="ja-JP" altLang="en-US" dirty="0" smtClean="0"/>
              <a:t>　（</a:t>
            </a:r>
            <a:r>
              <a:rPr lang="ja-JP" altLang="en-US" dirty="0"/>
              <a:t>３）　</a:t>
            </a:r>
            <a:r>
              <a:rPr lang="ja-JP" altLang="en-US" dirty="0" smtClean="0"/>
              <a:t>防止柵の補修が必要</a:t>
            </a:r>
            <a:endParaRPr lang="en-US" altLang="ja-JP" dirty="0" smtClean="0"/>
          </a:p>
          <a:p>
            <a:r>
              <a:rPr lang="ja-JP" altLang="en-US" b="1" dirty="0" smtClean="0">
                <a:solidFill>
                  <a:srgbClr val="FF0000"/>
                </a:solidFill>
              </a:rPr>
              <a:t>　　　</a:t>
            </a:r>
            <a:r>
              <a:rPr lang="en-US" altLang="ja-JP" b="1" dirty="0" smtClean="0">
                <a:solidFill>
                  <a:srgbClr val="FF0000"/>
                </a:solidFill>
              </a:rPr>
              <a:t>【</a:t>
            </a:r>
            <a:r>
              <a:rPr lang="ja-JP" altLang="en-US" b="1" dirty="0" smtClean="0">
                <a:solidFill>
                  <a:srgbClr val="FF0000"/>
                </a:solidFill>
              </a:rPr>
              <a:t>追加</a:t>
            </a:r>
            <a:r>
              <a:rPr lang="ja-JP" altLang="en-US" b="1" dirty="0">
                <a:solidFill>
                  <a:srgbClr val="FF0000"/>
                </a:solidFill>
              </a:rPr>
              <a:t>対策</a:t>
            </a:r>
            <a:r>
              <a:rPr lang="en-US" altLang="ja-JP" b="1" dirty="0">
                <a:solidFill>
                  <a:srgbClr val="FF0000"/>
                </a:solidFill>
              </a:rPr>
              <a:t>】</a:t>
            </a:r>
            <a:r>
              <a:rPr lang="ja-JP" altLang="en-US" b="1" dirty="0">
                <a:solidFill>
                  <a:srgbClr val="FF0000"/>
                </a:solidFill>
              </a:rPr>
              <a:t>　</a:t>
            </a:r>
            <a:r>
              <a:rPr lang="ja-JP" altLang="en-US" b="1" dirty="0" smtClean="0">
                <a:solidFill>
                  <a:srgbClr val="FF0000"/>
                </a:solidFill>
              </a:rPr>
              <a:t>防止柵の</a:t>
            </a:r>
            <a:r>
              <a:rPr lang="ja-JP" altLang="en-US" b="1" dirty="0">
                <a:solidFill>
                  <a:srgbClr val="FF0000"/>
                </a:solidFill>
              </a:rPr>
              <a:t>補修</a:t>
            </a:r>
            <a:endParaRPr lang="en-US" altLang="ja-JP" dirty="0" smtClean="0"/>
          </a:p>
          <a:p>
            <a:r>
              <a:rPr lang="ja-JP" altLang="en-US" dirty="0" smtClean="0"/>
              <a:t>　（</a:t>
            </a:r>
            <a:r>
              <a:rPr lang="ja-JP" altLang="en-US" dirty="0"/>
              <a:t>４）　</a:t>
            </a:r>
            <a:r>
              <a:rPr lang="ja-JP" altLang="en-US" dirty="0" smtClean="0"/>
              <a:t>ブロック積目地部の劣化箇所の補修が必要</a:t>
            </a:r>
            <a:endParaRPr lang="en-US" altLang="ja-JP" dirty="0" smtClean="0"/>
          </a:p>
          <a:p>
            <a:r>
              <a:rPr lang="ja-JP" altLang="en-US" b="1" dirty="0" smtClean="0">
                <a:solidFill>
                  <a:srgbClr val="FF0000"/>
                </a:solidFill>
              </a:rPr>
              <a:t>　　　</a:t>
            </a:r>
            <a:r>
              <a:rPr lang="en-US" altLang="ja-JP" b="1" dirty="0" smtClean="0">
                <a:solidFill>
                  <a:srgbClr val="FF0000"/>
                </a:solidFill>
              </a:rPr>
              <a:t>【</a:t>
            </a:r>
            <a:r>
              <a:rPr lang="ja-JP" altLang="en-US" b="1" dirty="0">
                <a:solidFill>
                  <a:srgbClr val="FF0000"/>
                </a:solidFill>
              </a:rPr>
              <a:t>追加対策</a:t>
            </a:r>
            <a:r>
              <a:rPr lang="en-US" altLang="ja-JP" b="1" dirty="0">
                <a:solidFill>
                  <a:srgbClr val="FF0000"/>
                </a:solidFill>
              </a:rPr>
              <a:t>】</a:t>
            </a:r>
            <a:r>
              <a:rPr lang="ja-JP" altLang="en-US" b="1" dirty="0">
                <a:solidFill>
                  <a:srgbClr val="FF0000"/>
                </a:solidFill>
              </a:rPr>
              <a:t>　ブロック積</a:t>
            </a:r>
            <a:r>
              <a:rPr lang="ja-JP" altLang="en-US" b="1" dirty="0" smtClean="0">
                <a:solidFill>
                  <a:srgbClr val="FF0000"/>
                </a:solidFill>
              </a:rPr>
              <a:t>目地部の補修</a:t>
            </a:r>
            <a:endParaRPr lang="en-US" altLang="ja-JP" dirty="0"/>
          </a:p>
          <a:p>
            <a:r>
              <a:rPr lang="ja-JP" altLang="en-US" dirty="0" smtClean="0"/>
              <a:t>　（</a:t>
            </a:r>
            <a:r>
              <a:rPr lang="ja-JP" altLang="en-US" dirty="0"/>
              <a:t>５）　</a:t>
            </a:r>
            <a:r>
              <a:rPr lang="ja-JP" altLang="en-US" dirty="0" smtClean="0"/>
              <a:t>法面全体が崩壊した場合、現状の覆式防止網で大丈夫なのか</a:t>
            </a:r>
            <a:endParaRPr lang="en-US" altLang="ja-JP" dirty="0" smtClean="0"/>
          </a:p>
          <a:p>
            <a:r>
              <a:rPr lang="ja-JP" altLang="en-US" b="1" dirty="0" smtClean="0">
                <a:solidFill>
                  <a:srgbClr val="FF0000"/>
                </a:solidFill>
              </a:rPr>
              <a:t>　　　</a:t>
            </a:r>
            <a:r>
              <a:rPr lang="en-US" altLang="ja-JP" b="1" dirty="0" smtClean="0">
                <a:solidFill>
                  <a:srgbClr val="FF0000"/>
                </a:solidFill>
              </a:rPr>
              <a:t>【</a:t>
            </a:r>
            <a:r>
              <a:rPr lang="ja-JP" altLang="en-US" b="1" dirty="0" smtClean="0">
                <a:solidFill>
                  <a:srgbClr val="FF0000"/>
                </a:solidFill>
              </a:rPr>
              <a:t>経過観察</a:t>
            </a:r>
            <a:r>
              <a:rPr lang="en-US" altLang="ja-JP" b="1" dirty="0" smtClean="0">
                <a:solidFill>
                  <a:srgbClr val="FF0000"/>
                </a:solidFill>
              </a:rPr>
              <a:t>】</a:t>
            </a:r>
            <a:r>
              <a:rPr lang="ja-JP" altLang="en-US" b="1" dirty="0" smtClean="0">
                <a:solidFill>
                  <a:srgbClr val="FF0000"/>
                </a:solidFill>
              </a:rPr>
              <a:t>風化</a:t>
            </a:r>
            <a:r>
              <a:rPr lang="ja-JP" altLang="en-US" b="1" dirty="0">
                <a:solidFill>
                  <a:srgbClr val="FF0000"/>
                </a:solidFill>
              </a:rPr>
              <a:t>による岩の表層崩壊の状況を経過</a:t>
            </a:r>
            <a:r>
              <a:rPr lang="ja-JP" altLang="en-US" b="1" dirty="0" smtClean="0">
                <a:solidFill>
                  <a:srgbClr val="FF0000"/>
                </a:solidFill>
              </a:rPr>
              <a:t>観察</a:t>
            </a:r>
            <a:endParaRPr lang="en-US" altLang="ja-JP" b="1" dirty="0">
              <a:solidFill>
                <a:srgbClr val="FF0000"/>
              </a:solidFill>
            </a:endParaRPr>
          </a:p>
        </p:txBody>
      </p:sp>
      <p:sp>
        <p:nvSpPr>
          <p:cNvPr id="7" name="正方形/長方形 6"/>
          <p:cNvSpPr/>
          <p:nvPr/>
        </p:nvSpPr>
        <p:spPr>
          <a:xfrm>
            <a:off x="1187624"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8" name="正方形/長方形 7"/>
          <p:cNvSpPr/>
          <p:nvPr/>
        </p:nvSpPr>
        <p:spPr>
          <a:xfrm>
            <a:off x="1175498" y="4665910"/>
            <a:ext cx="7416824" cy="923330"/>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en-US" altLang="ja-JP" dirty="0" smtClean="0"/>
          </a:p>
          <a:p>
            <a:r>
              <a:rPr lang="ja-JP" altLang="en-US" dirty="0"/>
              <a:t>　</a:t>
            </a:r>
            <a:r>
              <a:rPr lang="ja-JP" altLang="en-US" dirty="0" smtClean="0"/>
              <a:t>　　（表面の変状、堆積の状況 等）</a:t>
            </a:r>
            <a:endParaRPr lang="ja-JP" altLang="en-US" dirty="0"/>
          </a:p>
        </p:txBody>
      </p:sp>
      <p:sp>
        <p:nvSpPr>
          <p:cNvPr id="9" name="下矢印 8"/>
          <p:cNvSpPr/>
          <p:nvPr/>
        </p:nvSpPr>
        <p:spPr>
          <a:xfrm rot="16200000">
            <a:off x="1321826" y="5703606"/>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051720" y="5712121"/>
            <a:ext cx="547260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追加対策完了後、規制基準の緩和を実施</a:t>
            </a:r>
            <a:endParaRPr lang="ja-JP" altLang="en-US" sz="1400" dirty="0"/>
          </a:p>
        </p:txBody>
      </p:sp>
      <p:sp>
        <p:nvSpPr>
          <p:cNvPr id="13"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4157709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64814"/>
            <a:ext cx="7182329" cy="5144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47</a:t>
            </a:fld>
            <a:endParaRPr kumimoji="1" lang="ja-JP" altLang="en-US"/>
          </a:p>
        </p:txBody>
      </p:sp>
      <p:sp>
        <p:nvSpPr>
          <p:cNvPr id="5"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３）現地確認結果（大阪生駒線）　</a:t>
            </a:r>
            <a:r>
              <a:rPr lang="ja-JP" altLang="en-US" sz="2200" dirty="0" smtClean="0">
                <a:latin typeface="HGSｺﾞｼｯｸM" panose="020B0600000000000000" pitchFamily="50" charset="-128"/>
                <a:ea typeface="HGSｺﾞｼｯｸM" panose="020B0600000000000000" pitchFamily="50" charset="-128"/>
              </a:rPr>
              <a:t>追加対策の実施状況</a:t>
            </a:r>
            <a:endParaRPr kumimoji="1" lang="ja-JP" altLang="en-US" sz="2200" dirty="0">
              <a:latin typeface="HGSｺﾞｼｯｸM" panose="020B0600000000000000" pitchFamily="50" charset="-128"/>
              <a:ea typeface="HGSｺﾞｼｯｸM" panose="020B0600000000000000" pitchFamily="50" charset="-128"/>
            </a:endParaRPr>
          </a:p>
        </p:txBody>
      </p:sp>
      <p:sp>
        <p:nvSpPr>
          <p:cNvPr id="6" name="テキスト ボックス 5"/>
          <p:cNvSpPr txBox="1"/>
          <p:nvPr/>
        </p:nvSpPr>
        <p:spPr>
          <a:xfrm>
            <a:off x="395536" y="1268760"/>
            <a:ext cx="1440160" cy="400110"/>
          </a:xfrm>
          <a:prstGeom prst="rect">
            <a:avLst/>
          </a:prstGeom>
          <a:noFill/>
        </p:spPr>
        <p:txBody>
          <a:bodyPr wrap="square" rtlCol="0">
            <a:spAutoFit/>
          </a:bodyPr>
          <a:lstStyle/>
          <a:p>
            <a:r>
              <a:rPr kumimoji="1" lang="ja-JP" altLang="en-US" sz="2000" dirty="0" smtClean="0"/>
              <a:t>（２</a:t>
            </a:r>
            <a:r>
              <a:rPr lang="ja-JP" altLang="en-US" sz="2000" dirty="0" smtClean="0"/>
              <a:t>）の対策</a:t>
            </a:r>
            <a:endParaRPr kumimoji="1" lang="ja-JP" altLang="en-US" sz="2000" dirty="0"/>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10473972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48</a:t>
            </a:fld>
            <a:endParaRPr kumimoji="1" lang="ja-JP" altLang="en-US"/>
          </a:p>
        </p:txBody>
      </p:sp>
      <p:sp>
        <p:nvSpPr>
          <p:cNvPr id="5" name="正方形/長方形 4"/>
          <p:cNvSpPr/>
          <p:nvPr/>
        </p:nvSpPr>
        <p:spPr>
          <a:xfrm>
            <a:off x="1187624" y="1268760"/>
            <a:ext cx="7416824" cy="4524315"/>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a:t>
            </a:r>
            <a:r>
              <a:rPr lang="ja-JP" altLang="en-US" dirty="0" smtClean="0"/>
              <a:t>主要地方道　和歌山阪南線</a:t>
            </a:r>
            <a:endParaRPr lang="ja-JP" altLang="en-US" dirty="0"/>
          </a:p>
          <a:p>
            <a:r>
              <a:rPr lang="ja-JP" altLang="en-US" dirty="0"/>
              <a:t>　　○対象区間	：　</a:t>
            </a:r>
            <a:r>
              <a:rPr lang="ja-JP" altLang="en-US" dirty="0" smtClean="0"/>
              <a:t>泉南郡岬町深日～孝子（延長</a:t>
            </a:r>
            <a:r>
              <a:rPr lang="en-US" altLang="ja-JP" dirty="0" smtClean="0"/>
              <a:t>3.6km</a:t>
            </a:r>
            <a:r>
              <a:rPr lang="ja-JP" altLang="en-US" dirty="0"/>
              <a:t>）</a:t>
            </a:r>
          </a:p>
          <a:p>
            <a:r>
              <a:rPr lang="ja-JP" altLang="en-US" dirty="0"/>
              <a:t>　　○交通量	：　</a:t>
            </a:r>
            <a:r>
              <a:rPr lang="en-US" altLang="ja-JP" dirty="0" smtClean="0"/>
              <a:t>17,393</a:t>
            </a:r>
            <a:r>
              <a:rPr lang="ja-JP" altLang="en-US" dirty="0" smtClean="0"/>
              <a:t>台</a:t>
            </a:r>
            <a:r>
              <a:rPr lang="en-US" altLang="ja-JP" dirty="0"/>
              <a:t>/24h</a:t>
            </a:r>
            <a:r>
              <a:rPr lang="ja-JP" altLang="en-US" dirty="0"/>
              <a:t>（出典：平成</a:t>
            </a:r>
            <a:r>
              <a:rPr lang="en-US" altLang="ja-JP" dirty="0" smtClean="0"/>
              <a:t>27</a:t>
            </a:r>
            <a:r>
              <a:rPr lang="ja-JP" altLang="en-US" dirty="0" smtClean="0"/>
              <a:t>年度</a:t>
            </a:r>
            <a:r>
              <a:rPr lang="ja-JP" altLang="en-US" dirty="0"/>
              <a:t>道路交通センサス）</a:t>
            </a:r>
          </a:p>
          <a:p>
            <a:r>
              <a:rPr lang="ja-JP" altLang="en-US" dirty="0"/>
              <a:t>　　○規制基準	：　通行止め連続</a:t>
            </a:r>
            <a:r>
              <a:rPr lang="ja-JP" altLang="en-US" dirty="0" smtClean="0"/>
              <a:t>雨量</a:t>
            </a:r>
            <a:r>
              <a:rPr lang="en-US" altLang="ja-JP" dirty="0" smtClean="0"/>
              <a:t>250mm</a:t>
            </a:r>
            <a:r>
              <a:rPr lang="ja-JP" altLang="en-US" dirty="0"/>
              <a:t>（</a:t>
            </a:r>
            <a:r>
              <a:rPr lang="ja-JP" altLang="en-US" dirty="0" smtClean="0"/>
              <a:t>通行注意</a:t>
            </a:r>
            <a:r>
              <a:rPr lang="en-US" altLang="ja-JP" dirty="0" smtClean="0"/>
              <a:t>200mm</a:t>
            </a:r>
            <a:r>
              <a:rPr lang="ja-JP" altLang="en-US" dirty="0"/>
              <a:t>）</a:t>
            </a:r>
          </a:p>
          <a:p>
            <a:r>
              <a:rPr lang="ja-JP" altLang="en-US" dirty="0"/>
              <a:t>　　○指定年度	：　</a:t>
            </a:r>
            <a:r>
              <a:rPr lang="ja-JP" altLang="en-US" dirty="0" smtClean="0"/>
              <a:t>不明</a:t>
            </a:r>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2173825872"/>
              </p:ext>
            </p:extLst>
          </p:nvPr>
        </p:nvGraphicFramePr>
        <p:xfrm>
          <a:off x="1547664" y="3514656"/>
          <a:ext cx="6912768" cy="82296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a:t>
                      </a:r>
                      <a:r>
                        <a:rPr lang="ja-JP" sz="1800" kern="100" dirty="0" smtClean="0">
                          <a:effectLst/>
                        </a:rPr>
                        <a:t>（</a:t>
                      </a:r>
                      <a:r>
                        <a:rPr lang="ja-JP" altLang="en-US" sz="1800" kern="100" dirty="0" smtClean="0">
                          <a:effectLst/>
                        </a:rPr>
                        <a:t>深日</a:t>
                      </a:r>
                      <a:r>
                        <a:rPr lang="ja-JP" sz="1800" kern="100" dirty="0" smtClean="0">
                          <a:effectLst/>
                        </a:rPr>
                        <a:t>）</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H27.7.17</a:t>
                      </a:r>
                      <a:r>
                        <a:rPr lang="ja-JP" sz="1800" kern="100" dirty="0" smtClean="0">
                          <a:effectLst/>
                        </a:rPr>
                        <a:t>～</a:t>
                      </a:r>
                      <a:r>
                        <a:rPr lang="en-US" sz="1800" kern="100" dirty="0" smtClean="0">
                          <a:effectLst/>
                        </a:rPr>
                        <a:t>18</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259</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H29</a:t>
                      </a:r>
                      <a:r>
                        <a:rPr lang="en-US" altLang="ja-JP" sz="1800" kern="100" dirty="0" smtClean="0">
                          <a:effectLst/>
                        </a:rPr>
                        <a:t>.10.22</a:t>
                      </a:r>
                      <a:r>
                        <a:rPr lang="ja-JP" sz="1800" kern="100" dirty="0" smtClean="0">
                          <a:effectLst/>
                        </a:rPr>
                        <a:t>～</a:t>
                      </a:r>
                      <a:r>
                        <a:rPr lang="en-US" altLang="ja-JP" sz="1800" kern="100" dirty="0" smtClean="0">
                          <a:effectLst/>
                        </a:rPr>
                        <a:t>23</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smtClean="0">
                          <a:effectLst/>
                        </a:rPr>
                        <a:t>346mm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3223573586"/>
              </p:ext>
            </p:extLst>
          </p:nvPr>
        </p:nvGraphicFramePr>
        <p:xfrm>
          <a:off x="1549107" y="5201768"/>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smtClean="0">
                          <a:effectLst/>
                        </a:rPr>
                        <a:t>H29.10.22</a:t>
                      </a:r>
                      <a:r>
                        <a:rPr lang="ja-JP" altLang="en-US" sz="1800" kern="100" dirty="0" smtClean="0">
                          <a:effectLst/>
                        </a:rPr>
                        <a:t>～</a:t>
                      </a:r>
                      <a:r>
                        <a:rPr lang="en-US" altLang="ja-JP" sz="1800" kern="100" dirty="0" smtClean="0">
                          <a:effectLst/>
                        </a:rPr>
                        <a:t>23</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346</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290</a:t>
                      </a:r>
                      <a:r>
                        <a:rPr lang="en-US" sz="1800" kern="100" dirty="0" smtClean="0">
                          <a:effectLst/>
                        </a:rPr>
                        <a:t>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5727318"/>
            <a:ext cx="7344308" cy="338554"/>
          </a:xfrm>
          <a:prstGeom prst="rect">
            <a:avLst/>
          </a:prstGeom>
        </p:spPr>
        <p:txBody>
          <a:bodyPr wrap="square">
            <a:spAutoFit/>
          </a:bodyPr>
          <a:lstStyle/>
          <a:p>
            <a:r>
              <a:rPr lang="ja-JP" altLang="ja-JP" sz="1600" dirty="0"/>
              <a:t>※雨量観測所　</a:t>
            </a:r>
            <a:r>
              <a:rPr lang="ja-JP" altLang="en-US" sz="1600" dirty="0"/>
              <a:t>深日</a:t>
            </a:r>
            <a:r>
              <a:rPr lang="ja-JP" altLang="en-US" sz="1600" dirty="0" smtClean="0"/>
              <a:t>（観測所</a:t>
            </a:r>
            <a:r>
              <a:rPr lang="ja-JP" altLang="en-US" sz="1600" dirty="0"/>
              <a:t>からの</a:t>
            </a:r>
            <a:r>
              <a:rPr lang="ja-JP" altLang="en-US" sz="1600" dirty="0" smtClean="0"/>
              <a:t>距離</a:t>
            </a:r>
            <a:r>
              <a:rPr lang="en-US" altLang="ja-JP" sz="1600" dirty="0"/>
              <a:t>2.8</a:t>
            </a:r>
            <a:r>
              <a:rPr lang="ja-JP" altLang="en-US" sz="1600" dirty="0" smtClean="0"/>
              <a:t>ｋｍ</a:t>
            </a:r>
            <a:r>
              <a:rPr lang="en-US" altLang="ja-JP" sz="1600" dirty="0"/>
              <a:t>[</a:t>
            </a:r>
            <a:r>
              <a:rPr lang="ja-JP" altLang="en-US" sz="1600" dirty="0" smtClean="0"/>
              <a:t>最長</a:t>
            </a:r>
            <a:r>
              <a:rPr lang="en-US" altLang="ja-JP" sz="1600" dirty="0"/>
              <a:t>4.7</a:t>
            </a:r>
            <a:r>
              <a:rPr lang="en-US" altLang="ja-JP" sz="1600" dirty="0" smtClean="0"/>
              <a:t>km</a:t>
            </a:r>
            <a:r>
              <a:rPr lang="ja-JP" altLang="en-US" sz="1600" dirty="0" err="1" smtClean="0"/>
              <a:t>、</a:t>
            </a:r>
            <a:r>
              <a:rPr lang="ja-JP" altLang="en-US" sz="1600" dirty="0" smtClean="0"/>
              <a:t>最短</a:t>
            </a:r>
            <a:r>
              <a:rPr lang="en-US" altLang="ja-JP" sz="1600" dirty="0"/>
              <a:t>0.8</a:t>
            </a:r>
            <a:r>
              <a:rPr lang="en-US" altLang="ja-JP" sz="1600" dirty="0" smtClean="0"/>
              <a:t>km</a:t>
            </a:r>
            <a:r>
              <a:rPr lang="en-US" altLang="ja-JP" sz="1600" dirty="0"/>
              <a:t>]</a:t>
            </a:r>
            <a:r>
              <a:rPr lang="ja-JP" altLang="en-US" sz="1600" dirty="0"/>
              <a:t>）</a:t>
            </a:r>
            <a:endParaRPr lang="ja-JP" altLang="ja-JP" sz="1600" dirty="0"/>
          </a:p>
        </p:txBody>
      </p:sp>
      <p:sp>
        <p:nvSpPr>
          <p:cNvPr id="12" name="正方形/長方形 11"/>
          <p:cNvSpPr/>
          <p:nvPr/>
        </p:nvSpPr>
        <p:spPr>
          <a:xfrm>
            <a:off x="1547664" y="4314582"/>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
        <p:nvSpPr>
          <p:cNvPr id="14"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114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49</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sp>
        <p:nvSpPr>
          <p:cNvPr id="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211" y="1340628"/>
            <a:ext cx="63436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760143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
        <p:nvSpPr>
          <p:cNvPr id="6" name="タイトル 1"/>
          <p:cNvSpPr>
            <a:spLocks noGrp="1"/>
          </p:cNvSpPr>
          <p:nvPr>
            <p:ph type="title"/>
          </p:nvPr>
        </p:nvSpPr>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現地確認の実施</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１）現地確認を実施した区間（平成</a:t>
            </a:r>
            <a:r>
              <a:rPr lang="en-US" altLang="ja-JP" sz="2400" dirty="0" smtClean="0">
                <a:latin typeface="HGSｺﾞｼｯｸM" panose="020B0600000000000000" pitchFamily="50" charset="-128"/>
                <a:ea typeface="HGSｺﾞｼｯｸM" panose="020B0600000000000000" pitchFamily="50" charset="-128"/>
              </a:rPr>
              <a:t>28</a:t>
            </a:r>
            <a:r>
              <a:rPr lang="ja-JP" altLang="en-US" sz="2400" dirty="0" smtClean="0">
                <a:latin typeface="HGSｺﾞｼｯｸM" panose="020B0600000000000000" pitchFamily="50" charset="-128"/>
                <a:ea typeface="HGSｺﾞｼｯｸM" panose="020B0600000000000000" pitchFamily="50" charset="-128"/>
              </a:rPr>
              <a:t>年度の２区間）</a:t>
            </a:r>
            <a:endParaRPr kumimoji="1" lang="ja-JP" altLang="en-US" sz="2400" dirty="0">
              <a:latin typeface="HGSｺﾞｼｯｸM" panose="020B0600000000000000" pitchFamily="50" charset="-128"/>
              <a:ea typeface="HGSｺﾞｼｯｸM" panose="020B0600000000000000" pitchFamily="50" charset="-128"/>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3458204986"/>
              </p:ext>
            </p:extLst>
          </p:nvPr>
        </p:nvGraphicFramePr>
        <p:xfrm>
          <a:off x="474402" y="1700808"/>
          <a:ext cx="8157478" cy="2808312"/>
        </p:xfrm>
        <a:graphic>
          <a:graphicData uri="http://schemas.openxmlformats.org/presentationml/2006/ole">
            <mc:AlternateContent xmlns:mc="http://schemas.openxmlformats.org/markup-compatibility/2006">
              <mc:Choice xmlns:v="urn:schemas-microsoft-com:vml" Requires="v">
                <p:oleObj spid="_x0000_s1051" name="ワークシート" r:id="rId3" imgW="6391390" imgH="2200229" progId="Excel.Sheet.12">
                  <p:embed/>
                </p:oleObj>
              </mc:Choice>
              <mc:Fallback>
                <p:oleObj name="ワークシート" r:id="rId3" imgW="6391390" imgH="2200229" progId="Excel.Sheet.12">
                  <p:embed/>
                  <p:pic>
                    <p:nvPicPr>
                      <p:cNvPr id="0" name=""/>
                      <p:cNvPicPr/>
                      <p:nvPr/>
                    </p:nvPicPr>
                    <p:blipFill>
                      <a:blip r:embed="rId4"/>
                      <a:stretch>
                        <a:fillRect/>
                      </a:stretch>
                    </p:blipFill>
                    <p:spPr>
                      <a:xfrm>
                        <a:off x="474402" y="1700808"/>
                        <a:ext cx="8157478" cy="2808312"/>
                      </a:xfrm>
                      <a:prstGeom prst="rect">
                        <a:avLst/>
                      </a:prstGeom>
                    </p:spPr>
                  </p:pic>
                </p:oleObj>
              </mc:Fallback>
            </mc:AlternateContent>
          </a:graphicData>
        </a:graphic>
      </p:graphicFrame>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1901503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50</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５</a:t>
            </a:r>
            <a:r>
              <a:rPr lang="ja-JP" altLang="ja-JP" dirty="0" smtClean="0"/>
              <a:t>．</a:t>
            </a:r>
            <a:r>
              <a:rPr lang="ja-JP" altLang="en-US" dirty="0" smtClean="0"/>
              <a:t>航空写真</a:t>
            </a:r>
            <a:endParaRPr lang="ja-JP" altLang="ja-JP" dirty="0"/>
          </a:p>
        </p:txBody>
      </p:sp>
      <p:sp>
        <p:nvSpPr>
          <p:cNvPr id="2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pic>
        <p:nvPicPr>
          <p:cNvPr id="9" name="図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718" y="1365330"/>
            <a:ext cx="4807602" cy="4943990"/>
          </a:xfrm>
          <a:prstGeom prst="rect">
            <a:avLst/>
          </a:prstGeom>
          <a:noFill/>
          <a:extLst>
            <a:ext uri="{909E8E84-426E-40DD-AFC4-6F175D3DCCD1}">
              <a14:hiddenFill xmlns:a14="http://schemas.microsoft.com/office/drawing/2010/main">
                <a:solidFill>
                  <a:srgbClr val="FFFFFF"/>
                </a:solidFill>
              </a14:hiddenFill>
            </a:ext>
          </a:extLst>
        </p:spPr>
      </p:pic>
      <p:sp>
        <p:nvSpPr>
          <p:cNvPr id="10" name="フリーフォーム 9"/>
          <p:cNvSpPr>
            <a:spLocks noChangeAspect="1"/>
          </p:cNvSpPr>
          <p:nvPr/>
        </p:nvSpPr>
        <p:spPr>
          <a:xfrm>
            <a:off x="3779616" y="2591653"/>
            <a:ext cx="1368086" cy="3599136"/>
          </a:xfrm>
          <a:custGeom>
            <a:avLst/>
            <a:gdLst>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584200 w 654050"/>
              <a:gd name="connsiteY6" fmla="*/ 400050 h 1739900"/>
              <a:gd name="connsiteX7" fmla="*/ 482600 w 654050"/>
              <a:gd name="connsiteY7" fmla="*/ 469900 h 1739900"/>
              <a:gd name="connsiteX8" fmla="*/ 444500 w 654050"/>
              <a:gd name="connsiteY8" fmla="*/ 520700 h 1739900"/>
              <a:gd name="connsiteX9" fmla="*/ 400050 w 654050"/>
              <a:gd name="connsiteY9" fmla="*/ 571500 h 1739900"/>
              <a:gd name="connsiteX10" fmla="*/ 349250 w 654050"/>
              <a:gd name="connsiteY10" fmla="*/ 584200 h 1739900"/>
              <a:gd name="connsiteX11" fmla="*/ 330200 w 654050"/>
              <a:gd name="connsiteY11" fmla="*/ 654050 h 1739900"/>
              <a:gd name="connsiteX12" fmla="*/ 323850 w 654050"/>
              <a:gd name="connsiteY12" fmla="*/ 730250 h 1739900"/>
              <a:gd name="connsiteX13" fmla="*/ 279400 w 654050"/>
              <a:gd name="connsiteY13" fmla="*/ 781050 h 1739900"/>
              <a:gd name="connsiteX14" fmla="*/ 222250 w 654050"/>
              <a:gd name="connsiteY14" fmla="*/ 914400 h 1739900"/>
              <a:gd name="connsiteX15" fmla="*/ 152400 w 654050"/>
              <a:gd name="connsiteY15" fmla="*/ 996950 h 1739900"/>
              <a:gd name="connsiteX16" fmla="*/ 133350 w 654050"/>
              <a:gd name="connsiteY16" fmla="*/ 1073150 h 1739900"/>
              <a:gd name="connsiteX17" fmla="*/ 107950 w 654050"/>
              <a:gd name="connsiteY17" fmla="*/ 1111250 h 1739900"/>
              <a:gd name="connsiteX18" fmla="*/ 69850 w 654050"/>
              <a:gd name="connsiteY18" fmla="*/ 1181100 h 1739900"/>
              <a:gd name="connsiteX19" fmla="*/ 82550 w 654050"/>
              <a:gd name="connsiteY19" fmla="*/ 1231900 h 1739900"/>
              <a:gd name="connsiteX20" fmla="*/ 107950 w 654050"/>
              <a:gd name="connsiteY20" fmla="*/ 1308100 h 1739900"/>
              <a:gd name="connsiteX21" fmla="*/ 107950 w 654050"/>
              <a:gd name="connsiteY21" fmla="*/ 1308100 h 1739900"/>
              <a:gd name="connsiteX22" fmla="*/ 152400 w 654050"/>
              <a:gd name="connsiteY22" fmla="*/ 1416050 h 1739900"/>
              <a:gd name="connsiteX23" fmla="*/ 165100 w 654050"/>
              <a:gd name="connsiteY23" fmla="*/ 1504950 h 1739900"/>
              <a:gd name="connsiteX24" fmla="*/ 120650 w 654050"/>
              <a:gd name="connsiteY24" fmla="*/ 1568450 h 1739900"/>
              <a:gd name="connsiteX25" fmla="*/ 95250 w 654050"/>
              <a:gd name="connsiteY25" fmla="*/ 1644650 h 1739900"/>
              <a:gd name="connsiteX26" fmla="*/ 38100 w 654050"/>
              <a:gd name="connsiteY26" fmla="*/ 1670050 h 1739900"/>
              <a:gd name="connsiteX27" fmla="*/ 0 w 654050"/>
              <a:gd name="connsiteY27" fmla="*/ 1739900 h 1739900"/>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612775 w 654050"/>
              <a:gd name="connsiteY6" fmla="*/ 433387 h 1739900"/>
              <a:gd name="connsiteX7" fmla="*/ 482600 w 654050"/>
              <a:gd name="connsiteY7" fmla="*/ 469900 h 1739900"/>
              <a:gd name="connsiteX8" fmla="*/ 444500 w 654050"/>
              <a:gd name="connsiteY8" fmla="*/ 520700 h 1739900"/>
              <a:gd name="connsiteX9" fmla="*/ 400050 w 654050"/>
              <a:gd name="connsiteY9" fmla="*/ 571500 h 1739900"/>
              <a:gd name="connsiteX10" fmla="*/ 349250 w 654050"/>
              <a:gd name="connsiteY10" fmla="*/ 584200 h 1739900"/>
              <a:gd name="connsiteX11" fmla="*/ 330200 w 654050"/>
              <a:gd name="connsiteY11" fmla="*/ 654050 h 1739900"/>
              <a:gd name="connsiteX12" fmla="*/ 323850 w 654050"/>
              <a:gd name="connsiteY12" fmla="*/ 730250 h 1739900"/>
              <a:gd name="connsiteX13" fmla="*/ 279400 w 654050"/>
              <a:gd name="connsiteY13" fmla="*/ 781050 h 1739900"/>
              <a:gd name="connsiteX14" fmla="*/ 222250 w 654050"/>
              <a:gd name="connsiteY14" fmla="*/ 914400 h 1739900"/>
              <a:gd name="connsiteX15" fmla="*/ 152400 w 654050"/>
              <a:gd name="connsiteY15" fmla="*/ 996950 h 1739900"/>
              <a:gd name="connsiteX16" fmla="*/ 133350 w 654050"/>
              <a:gd name="connsiteY16" fmla="*/ 1073150 h 1739900"/>
              <a:gd name="connsiteX17" fmla="*/ 107950 w 654050"/>
              <a:gd name="connsiteY17" fmla="*/ 1111250 h 1739900"/>
              <a:gd name="connsiteX18" fmla="*/ 69850 w 654050"/>
              <a:gd name="connsiteY18" fmla="*/ 1181100 h 1739900"/>
              <a:gd name="connsiteX19" fmla="*/ 82550 w 654050"/>
              <a:gd name="connsiteY19" fmla="*/ 1231900 h 1739900"/>
              <a:gd name="connsiteX20" fmla="*/ 107950 w 654050"/>
              <a:gd name="connsiteY20" fmla="*/ 1308100 h 1739900"/>
              <a:gd name="connsiteX21" fmla="*/ 107950 w 654050"/>
              <a:gd name="connsiteY21" fmla="*/ 1308100 h 1739900"/>
              <a:gd name="connsiteX22" fmla="*/ 152400 w 654050"/>
              <a:gd name="connsiteY22" fmla="*/ 1416050 h 1739900"/>
              <a:gd name="connsiteX23" fmla="*/ 165100 w 654050"/>
              <a:gd name="connsiteY23" fmla="*/ 1504950 h 1739900"/>
              <a:gd name="connsiteX24" fmla="*/ 120650 w 654050"/>
              <a:gd name="connsiteY24" fmla="*/ 1568450 h 1739900"/>
              <a:gd name="connsiteX25" fmla="*/ 95250 w 654050"/>
              <a:gd name="connsiteY25" fmla="*/ 1644650 h 1739900"/>
              <a:gd name="connsiteX26" fmla="*/ 38100 w 654050"/>
              <a:gd name="connsiteY26" fmla="*/ 1670050 h 1739900"/>
              <a:gd name="connsiteX27" fmla="*/ 0 w 654050"/>
              <a:gd name="connsiteY27" fmla="*/ 1739900 h 1739900"/>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612775 w 654050"/>
              <a:gd name="connsiteY6" fmla="*/ 433387 h 1739900"/>
              <a:gd name="connsiteX7" fmla="*/ 520700 w 654050"/>
              <a:gd name="connsiteY7" fmla="*/ 512763 h 1739900"/>
              <a:gd name="connsiteX8" fmla="*/ 444500 w 654050"/>
              <a:gd name="connsiteY8" fmla="*/ 520700 h 1739900"/>
              <a:gd name="connsiteX9" fmla="*/ 400050 w 654050"/>
              <a:gd name="connsiteY9" fmla="*/ 571500 h 1739900"/>
              <a:gd name="connsiteX10" fmla="*/ 349250 w 654050"/>
              <a:gd name="connsiteY10" fmla="*/ 584200 h 1739900"/>
              <a:gd name="connsiteX11" fmla="*/ 330200 w 654050"/>
              <a:gd name="connsiteY11" fmla="*/ 654050 h 1739900"/>
              <a:gd name="connsiteX12" fmla="*/ 323850 w 654050"/>
              <a:gd name="connsiteY12" fmla="*/ 730250 h 1739900"/>
              <a:gd name="connsiteX13" fmla="*/ 279400 w 654050"/>
              <a:gd name="connsiteY13" fmla="*/ 781050 h 1739900"/>
              <a:gd name="connsiteX14" fmla="*/ 222250 w 654050"/>
              <a:gd name="connsiteY14" fmla="*/ 914400 h 1739900"/>
              <a:gd name="connsiteX15" fmla="*/ 152400 w 654050"/>
              <a:gd name="connsiteY15" fmla="*/ 996950 h 1739900"/>
              <a:gd name="connsiteX16" fmla="*/ 133350 w 654050"/>
              <a:gd name="connsiteY16" fmla="*/ 1073150 h 1739900"/>
              <a:gd name="connsiteX17" fmla="*/ 107950 w 654050"/>
              <a:gd name="connsiteY17" fmla="*/ 1111250 h 1739900"/>
              <a:gd name="connsiteX18" fmla="*/ 69850 w 654050"/>
              <a:gd name="connsiteY18" fmla="*/ 1181100 h 1739900"/>
              <a:gd name="connsiteX19" fmla="*/ 82550 w 654050"/>
              <a:gd name="connsiteY19" fmla="*/ 1231900 h 1739900"/>
              <a:gd name="connsiteX20" fmla="*/ 107950 w 654050"/>
              <a:gd name="connsiteY20" fmla="*/ 1308100 h 1739900"/>
              <a:gd name="connsiteX21" fmla="*/ 107950 w 654050"/>
              <a:gd name="connsiteY21" fmla="*/ 1308100 h 1739900"/>
              <a:gd name="connsiteX22" fmla="*/ 152400 w 654050"/>
              <a:gd name="connsiteY22" fmla="*/ 1416050 h 1739900"/>
              <a:gd name="connsiteX23" fmla="*/ 165100 w 654050"/>
              <a:gd name="connsiteY23" fmla="*/ 1504950 h 1739900"/>
              <a:gd name="connsiteX24" fmla="*/ 120650 w 654050"/>
              <a:gd name="connsiteY24" fmla="*/ 1568450 h 1739900"/>
              <a:gd name="connsiteX25" fmla="*/ 95250 w 654050"/>
              <a:gd name="connsiteY25" fmla="*/ 1644650 h 1739900"/>
              <a:gd name="connsiteX26" fmla="*/ 38100 w 654050"/>
              <a:gd name="connsiteY26" fmla="*/ 1670050 h 1739900"/>
              <a:gd name="connsiteX27" fmla="*/ 0 w 654050"/>
              <a:gd name="connsiteY27" fmla="*/ 1739900 h 1739900"/>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612775 w 654050"/>
              <a:gd name="connsiteY6" fmla="*/ 433387 h 1739900"/>
              <a:gd name="connsiteX7" fmla="*/ 520700 w 654050"/>
              <a:gd name="connsiteY7" fmla="*/ 512763 h 1739900"/>
              <a:gd name="connsiteX8" fmla="*/ 400050 w 654050"/>
              <a:gd name="connsiteY8" fmla="*/ 571500 h 1739900"/>
              <a:gd name="connsiteX9" fmla="*/ 349250 w 654050"/>
              <a:gd name="connsiteY9" fmla="*/ 584200 h 1739900"/>
              <a:gd name="connsiteX10" fmla="*/ 330200 w 654050"/>
              <a:gd name="connsiteY10" fmla="*/ 654050 h 1739900"/>
              <a:gd name="connsiteX11" fmla="*/ 323850 w 654050"/>
              <a:gd name="connsiteY11" fmla="*/ 730250 h 1739900"/>
              <a:gd name="connsiteX12" fmla="*/ 279400 w 654050"/>
              <a:gd name="connsiteY12" fmla="*/ 781050 h 1739900"/>
              <a:gd name="connsiteX13" fmla="*/ 222250 w 654050"/>
              <a:gd name="connsiteY13" fmla="*/ 914400 h 1739900"/>
              <a:gd name="connsiteX14" fmla="*/ 152400 w 654050"/>
              <a:gd name="connsiteY14" fmla="*/ 996950 h 1739900"/>
              <a:gd name="connsiteX15" fmla="*/ 133350 w 654050"/>
              <a:gd name="connsiteY15" fmla="*/ 1073150 h 1739900"/>
              <a:gd name="connsiteX16" fmla="*/ 107950 w 654050"/>
              <a:gd name="connsiteY16" fmla="*/ 1111250 h 1739900"/>
              <a:gd name="connsiteX17" fmla="*/ 69850 w 654050"/>
              <a:gd name="connsiteY17" fmla="*/ 1181100 h 1739900"/>
              <a:gd name="connsiteX18" fmla="*/ 82550 w 654050"/>
              <a:gd name="connsiteY18" fmla="*/ 1231900 h 1739900"/>
              <a:gd name="connsiteX19" fmla="*/ 107950 w 654050"/>
              <a:gd name="connsiteY19" fmla="*/ 1308100 h 1739900"/>
              <a:gd name="connsiteX20" fmla="*/ 107950 w 654050"/>
              <a:gd name="connsiteY20" fmla="*/ 1308100 h 1739900"/>
              <a:gd name="connsiteX21" fmla="*/ 152400 w 654050"/>
              <a:gd name="connsiteY21" fmla="*/ 1416050 h 1739900"/>
              <a:gd name="connsiteX22" fmla="*/ 165100 w 654050"/>
              <a:gd name="connsiteY22" fmla="*/ 1504950 h 1739900"/>
              <a:gd name="connsiteX23" fmla="*/ 120650 w 654050"/>
              <a:gd name="connsiteY23" fmla="*/ 1568450 h 1739900"/>
              <a:gd name="connsiteX24" fmla="*/ 95250 w 654050"/>
              <a:gd name="connsiteY24" fmla="*/ 1644650 h 1739900"/>
              <a:gd name="connsiteX25" fmla="*/ 38100 w 654050"/>
              <a:gd name="connsiteY25" fmla="*/ 1670050 h 1739900"/>
              <a:gd name="connsiteX26" fmla="*/ 0 w 654050"/>
              <a:gd name="connsiteY26" fmla="*/ 1739900 h 1739900"/>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612775 w 654050"/>
              <a:gd name="connsiteY6" fmla="*/ 433387 h 1739900"/>
              <a:gd name="connsiteX7" fmla="*/ 520700 w 654050"/>
              <a:gd name="connsiteY7" fmla="*/ 512763 h 1739900"/>
              <a:gd name="connsiteX8" fmla="*/ 428625 w 654050"/>
              <a:gd name="connsiteY8" fmla="*/ 585788 h 1739900"/>
              <a:gd name="connsiteX9" fmla="*/ 349250 w 654050"/>
              <a:gd name="connsiteY9" fmla="*/ 584200 h 1739900"/>
              <a:gd name="connsiteX10" fmla="*/ 330200 w 654050"/>
              <a:gd name="connsiteY10" fmla="*/ 654050 h 1739900"/>
              <a:gd name="connsiteX11" fmla="*/ 323850 w 654050"/>
              <a:gd name="connsiteY11" fmla="*/ 730250 h 1739900"/>
              <a:gd name="connsiteX12" fmla="*/ 279400 w 654050"/>
              <a:gd name="connsiteY12" fmla="*/ 781050 h 1739900"/>
              <a:gd name="connsiteX13" fmla="*/ 222250 w 654050"/>
              <a:gd name="connsiteY13" fmla="*/ 914400 h 1739900"/>
              <a:gd name="connsiteX14" fmla="*/ 152400 w 654050"/>
              <a:gd name="connsiteY14" fmla="*/ 996950 h 1739900"/>
              <a:gd name="connsiteX15" fmla="*/ 133350 w 654050"/>
              <a:gd name="connsiteY15" fmla="*/ 1073150 h 1739900"/>
              <a:gd name="connsiteX16" fmla="*/ 107950 w 654050"/>
              <a:gd name="connsiteY16" fmla="*/ 1111250 h 1739900"/>
              <a:gd name="connsiteX17" fmla="*/ 69850 w 654050"/>
              <a:gd name="connsiteY17" fmla="*/ 1181100 h 1739900"/>
              <a:gd name="connsiteX18" fmla="*/ 82550 w 654050"/>
              <a:gd name="connsiteY18" fmla="*/ 1231900 h 1739900"/>
              <a:gd name="connsiteX19" fmla="*/ 107950 w 654050"/>
              <a:gd name="connsiteY19" fmla="*/ 1308100 h 1739900"/>
              <a:gd name="connsiteX20" fmla="*/ 107950 w 654050"/>
              <a:gd name="connsiteY20" fmla="*/ 1308100 h 1739900"/>
              <a:gd name="connsiteX21" fmla="*/ 152400 w 654050"/>
              <a:gd name="connsiteY21" fmla="*/ 1416050 h 1739900"/>
              <a:gd name="connsiteX22" fmla="*/ 165100 w 654050"/>
              <a:gd name="connsiteY22" fmla="*/ 1504950 h 1739900"/>
              <a:gd name="connsiteX23" fmla="*/ 120650 w 654050"/>
              <a:gd name="connsiteY23" fmla="*/ 1568450 h 1739900"/>
              <a:gd name="connsiteX24" fmla="*/ 95250 w 654050"/>
              <a:gd name="connsiteY24" fmla="*/ 1644650 h 1739900"/>
              <a:gd name="connsiteX25" fmla="*/ 38100 w 654050"/>
              <a:gd name="connsiteY25" fmla="*/ 1670050 h 1739900"/>
              <a:gd name="connsiteX26" fmla="*/ 0 w 654050"/>
              <a:gd name="connsiteY26" fmla="*/ 1739900 h 1739900"/>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612775 w 654050"/>
              <a:gd name="connsiteY6" fmla="*/ 433387 h 1739900"/>
              <a:gd name="connsiteX7" fmla="*/ 520700 w 654050"/>
              <a:gd name="connsiteY7" fmla="*/ 512763 h 1739900"/>
              <a:gd name="connsiteX8" fmla="*/ 428625 w 654050"/>
              <a:gd name="connsiteY8" fmla="*/ 585788 h 1739900"/>
              <a:gd name="connsiteX9" fmla="*/ 373063 w 654050"/>
              <a:gd name="connsiteY9" fmla="*/ 603250 h 1739900"/>
              <a:gd name="connsiteX10" fmla="*/ 330200 w 654050"/>
              <a:gd name="connsiteY10" fmla="*/ 654050 h 1739900"/>
              <a:gd name="connsiteX11" fmla="*/ 323850 w 654050"/>
              <a:gd name="connsiteY11" fmla="*/ 730250 h 1739900"/>
              <a:gd name="connsiteX12" fmla="*/ 279400 w 654050"/>
              <a:gd name="connsiteY12" fmla="*/ 781050 h 1739900"/>
              <a:gd name="connsiteX13" fmla="*/ 222250 w 654050"/>
              <a:gd name="connsiteY13" fmla="*/ 914400 h 1739900"/>
              <a:gd name="connsiteX14" fmla="*/ 152400 w 654050"/>
              <a:gd name="connsiteY14" fmla="*/ 996950 h 1739900"/>
              <a:gd name="connsiteX15" fmla="*/ 133350 w 654050"/>
              <a:gd name="connsiteY15" fmla="*/ 1073150 h 1739900"/>
              <a:gd name="connsiteX16" fmla="*/ 107950 w 654050"/>
              <a:gd name="connsiteY16" fmla="*/ 1111250 h 1739900"/>
              <a:gd name="connsiteX17" fmla="*/ 69850 w 654050"/>
              <a:gd name="connsiteY17" fmla="*/ 1181100 h 1739900"/>
              <a:gd name="connsiteX18" fmla="*/ 82550 w 654050"/>
              <a:gd name="connsiteY18" fmla="*/ 1231900 h 1739900"/>
              <a:gd name="connsiteX19" fmla="*/ 107950 w 654050"/>
              <a:gd name="connsiteY19" fmla="*/ 1308100 h 1739900"/>
              <a:gd name="connsiteX20" fmla="*/ 107950 w 654050"/>
              <a:gd name="connsiteY20" fmla="*/ 1308100 h 1739900"/>
              <a:gd name="connsiteX21" fmla="*/ 152400 w 654050"/>
              <a:gd name="connsiteY21" fmla="*/ 1416050 h 1739900"/>
              <a:gd name="connsiteX22" fmla="*/ 165100 w 654050"/>
              <a:gd name="connsiteY22" fmla="*/ 1504950 h 1739900"/>
              <a:gd name="connsiteX23" fmla="*/ 120650 w 654050"/>
              <a:gd name="connsiteY23" fmla="*/ 1568450 h 1739900"/>
              <a:gd name="connsiteX24" fmla="*/ 95250 w 654050"/>
              <a:gd name="connsiteY24" fmla="*/ 1644650 h 1739900"/>
              <a:gd name="connsiteX25" fmla="*/ 38100 w 654050"/>
              <a:gd name="connsiteY25" fmla="*/ 1670050 h 1739900"/>
              <a:gd name="connsiteX26" fmla="*/ 0 w 654050"/>
              <a:gd name="connsiteY26" fmla="*/ 1739900 h 1739900"/>
              <a:gd name="connsiteX0" fmla="*/ 539750 w 654050"/>
              <a:gd name="connsiteY0" fmla="*/ 0 h 1739900"/>
              <a:gd name="connsiteX1" fmla="*/ 577850 w 654050"/>
              <a:gd name="connsiteY1" fmla="*/ 133350 h 1739900"/>
              <a:gd name="connsiteX2" fmla="*/ 628650 w 654050"/>
              <a:gd name="connsiteY2" fmla="*/ 177800 h 1739900"/>
              <a:gd name="connsiteX3" fmla="*/ 654050 w 654050"/>
              <a:gd name="connsiteY3" fmla="*/ 241300 h 1739900"/>
              <a:gd name="connsiteX4" fmla="*/ 654050 w 654050"/>
              <a:gd name="connsiteY4" fmla="*/ 311150 h 1739900"/>
              <a:gd name="connsiteX5" fmla="*/ 635000 w 654050"/>
              <a:gd name="connsiteY5" fmla="*/ 355600 h 1739900"/>
              <a:gd name="connsiteX6" fmla="*/ 612775 w 654050"/>
              <a:gd name="connsiteY6" fmla="*/ 433387 h 1739900"/>
              <a:gd name="connsiteX7" fmla="*/ 520700 w 654050"/>
              <a:gd name="connsiteY7" fmla="*/ 512763 h 1739900"/>
              <a:gd name="connsiteX8" fmla="*/ 428625 w 654050"/>
              <a:gd name="connsiteY8" fmla="*/ 585788 h 1739900"/>
              <a:gd name="connsiteX9" fmla="*/ 373063 w 654050"/>
              <a:gd name="connsiteY9" fmla="*/ 603250 h 1739900"/>
              <a:gd name="connsiteX10" fmla="*/ 349250 w 654050"/>
              <a:gd name="connsiteY10" fmla="*/ 658812 h 1739900"/>
              <a:gd name="connsiteX11" fmla="*/ 323850 w 654050"/>
              <a:gd name="connsiteY11" fmla="*/ 730250 h 1739900"/>
              <a:gd name="connsiteX12" fmla="*/ 279400 w 654050"/>
              <a:gd name="connsiteY12" fmla="*/ 781050 h 1739900"/>
              <a:gd name="connsiteX13" fmla="*/ 222250 w 654050"/>
              <a:gd name="connsiteY13" fmla="*/ 914400 h 1739900"/>
              <a:gd name="connsiteX14" fmla="*/ 152400 w 654050"/>
              <a:gd name="connsiteY14" fmla="*/ 996950 h 1739900"/>
              <a:gd name="connsiteX15" fmla="*/ 133350 w 654050"/>
              <a:gd name="connsiteY15" fmla="*/ 1073150 h 1739900"/>
              <a:gd name="connsiteX16" fmla="*/ 107950 w 654050"/>
              <a:gd name="connsiteY16" fmla="*/ 1111250 h 1739900"/>
              <a:gd name="connsiteX17" fmla="*/ 69850 w 654050"/>
              <a:gd name="connsiteY17" fmla="*/ 1181100 h 1739900"/>
              <a:gd name="connsiteX18" fmla="*/ 82550 w 654050"/>
              <a:gd name="connsiteY18" fmla="*/ 1231900 h 1739900"/>
              <a:gd name="connsiteX19" fmla="*/ 107950 w 654050"/>
              <a:gd name="connsiteY19" fmla="*/ 1308100 h 1739900"/>
              <a:gd name="connsiteX20" fmla="*/ 107950 w 654050"/>
              <a:gd name="connsiteY20" fmla="*/ 1308100 h 1739900"/>
              <a:gd name="connsiteX21" fmla="*/ 152400 w 654050"/>
              <a:gd name="connsiteY21" fmla="*/ 1416050 h 1739900"/>
              <a:gd name="connsiteX22" fmla="*/ 165100 w 654050"/>
              <a:gd name="connsiteY22" fmla="*/ 1504950 h 1739900"/>
              <a:gd name="connsiteX23" fmla="*/ 120650 w 654050"/>
              <a:gd name="connsiteY23" fmla="*/ 1568450 h 1739900"/>
              <a:gd name="connsiteX24" fmla="*/ 95250 w 654050"/>
              <a:gd name="connsiteY24" fmla="*/ 1644650 h 1739900"/>
              <a:gd name="connsiteX25" fmla="*/ 38100 w 654050"/>
              <a:gd name="connsiteY25" fmla="*/ 1670050 h 1739900"/>
              <a:gd name="connsiteX26" fmla="*/ 0 w 654050"/>
              <a:gd name="connsiteY26" fmla="*/ 1739900 h 1739900"/>
              <a:gd name="connsiteX0" fmla="*/ 558800 w 673100"/>
              <a:gd name="connsiteY0" fmla="*/ 0 h 1792287"/>
              <a:gd name="connsiteX1" fmla="*/ 596900 w 673100"/>
              <a:gd name="connsiteY1" fmla="*/ 133350 h 1792287"/>
              <a:gd name="connsiteX2" fmla="*/ 647700 w 673100"/>
              <a:gd name="connsiteY2" fmla="*/ 177800 h 1792287"/>
              <a:gd name="connsiteX3" fmla="*/ 673100 w 673100"/>
              <a:gd name="connsiteY3" fmla="*/ 241300 h 1792287"/>
              <a:gd name="connsiteX4" fmla="*/ 673100 w 673100"/>
              <a:gd name="connsiteY4" fmla="*/ 311150 h 1792287"/>
              <a:gd name="connsiteX5" fmla="*/ 654050 w 673100"/>
              <a:gd name="connsiteY5" fmla="*/ 355600 h 1792287"/>
              <a:gd name="connsiteX6" fmla="*/ 631825 w 673100"/>
              <a:gd name="connsiteY6" fmla="*/ 433387 h 1792287"/>
              <a:gd name="connsiteX7" fmla="*/ 539750 w 673100"/>
              <a:gd name="connsiteY7" fmla="*/ 512763 h 1792287"/>
              <a:gd name="connsiteX8" fmla="*/ 447675 w 673100"/>
              <a:gd name="connsiteY8" fmla="*/ 585788 h 1792287"/>
              <a:gd name="connsiteX9" fmla="*/ 392113 w 673100"/>
              <a:gd name="connsiteY9" fmla="*/ 603250 h 1792287"/>
              <a:gd name="connsiteX10" fmla="*/ 368300 w 673100"/>
              <a:gd name="connsiteY10" fmla="*/ 658812 h 1792287"/>
              <a:gd name="connsiteX11" fmla="*/ 342900 w 673100"/>
              <a:gd name="connsiteY11" fmla="*/ 730250 h 1792287"/>
              <a:gd name="connsiteX12" fmla="*/ 298450 w 673100"/>
              <a:gd name="connsiteY12" fmla="*/ 781050 h 1792287"/>
              <a:gd name="connsiteX13" fmla="*/ 241300 w 673100"/>
              <a:gd name="connsiteY13" fmla="*/ 914400 h 1792287"/>
              <a:gd name="connsiteX14" fmla="*/ 171450 w 673100"/>
              <a:gd name="connsiteY14" fmla="*/ 996950 h 1792287"/>
              <a:gd name="connsiteX15" fmla="*/ 152400 w 673100"/>
              <a:gd name="connsiteY15" fmla="*/ 1073150 h 1792287"/>
              <a:gd name="connsiteX16" fmla="*/ 127000 w 673100"/>
              <a:gd name="connsiteY16" fmla="*/ 1111250 h 1792287"/>
              <a:gd name="connsiteX17" fmla="*/ 88900 w 673100"/>
              <a:gd name="connsiteY17" fmla="*/ 1181100 h 1792287"/>
              <a:gd name="connsiteX18" fmla="*/ 101600 w 673100"/>
              <a:gd name="connsiteY18" fmla="*/ 1231900 h 1792287"/>
              <a:gd name="connsiteX19" fmla="*/ 127000 w 673100"/>
              <a:gd name="connsiteY19" fmla="*/ 1308100 h 1792287"/>
              <a:gd name="connsiteX20" fmla="*/ 127000 w 673100"/>
              <a:gd name="connsiteY20" fmla="*/ 1308100 h 1792287"/>
              <a:gd name="connsiteX21" fmla="*/ 171450 w 673100"/>
              <a:gd name="connsiteY21" fmla="*/ 1416050 h 1792287"/>
              <a:gd name="connsiteX22" fmla="*/ 184150 w 673100"/>
              <a:gd name="connsiteY22" fmla="*/ 1504950 h 1792287"/>
              <a:gd name="connsiteX23" fmla="*/ 139700 w 673100"/>
              <a:gd name="connsiteY23" fmla="*/ 1568450 h 1792287"/>
              <a:gd name="connsiteX24" fmla="*/ 114300 w 673100"/>
              <a:gd name="connsiteY24" fmla="*/ 1644650 h 1792287"/>
              <a:gd name="connsiteX25" fmla="*/ 57150 w 673100"/>
              <a:gd name="connsiteY25" fmla="*/ 1670050 h 1792287"/>
              <a:gd name="connsiteX26" fmla="*/ 0 w 673100"/>
              <a:gd name="connsiteY26" fmla="*/ 1792287 h 1792287"/>
              <a:gd name="connsiteX0" fmla="*/ 558800 w 673100"/>
              <a:gd name="connsiteY0" fmla="*/ 0 h 1792287"/>
              <a:gd name="connsiteX1" fmla="*/ 596900 w 673100"/>
              <a:gd name="connsiteY1" fmla="*/ 133350 h 1792287"/>
              <a:gd name="connsiteX2" fmla="*/ 647700 w 673100"/>
              <a:gd name="connsiteY2" fmla="*/ 177800 h 1792287"/>
              <a:gd name="connsiteX3" fmla="*/ 673100 w 673100"/>
              <a:gd name="connsiteY3" fmla="*/ 241300 h 1792287"/>
              <a:gd name="connsiteX4" fmla="*/ 673100 w 673100"/>
              <a:gd name="connsiteY4" fmla="*/ 311150 h 1792287"/>
              <a:gd name="connsiteX5" fmla="*/ 654050 w 673100"/>
              <a:gd name="connsiteY5" fmla="*/ 355600 h 1792287"/>
              <a:gd name="connsiteX6" fmla="*/ 631825 w 673100"/>
              <a:gd name="connsiteY6" fmla="*/ 433387 h 1792287"/>
              <a:gd name="connsiteX7" fmla="*/ 539750 w 673100"/>
              <a:gd name="connsiteY7" fmla="*/ 512763 h 1792287"/>
              <a:gd name="connsiteX8" fmla="*/ 447675 w 673100"/>
              <a:gd name="connsiteY8" fmla="*/ 585788 h 1792287"/>
              <a:gd name="connsiteX9" fmla="*/ 392113 w 673100"/>
              <a:gd name="connsiteY9" fmla="*/ 603250 h 1792287"/>
              <a:gd name="connsiteX10" fmla="*/ 368300 w 673100"/>
              <a:gd name="connsiteY10" fmla="*/ 658812 h 1792287"/>
              <a:gd name="connsiteX11" fmla="*/ 342900 w 673100"/>
              <a:gd name="connsiteY11" fmla="*/ 730250 h 1792287"/>
              <a:gd name="connsiteX12" fmla="*/ 298450 w 673100"/>
              <a:gd name="connsiteY12" fmla="*/ 781050 h 1792287"/>
              <a:gd name="connsiteX13" fmla="*/ 241300 w 673100"/>
              <a:gd name="connsiteY13" fmla="*/ 914400 h 1792287"/>
              <a:gd name="connsiteX14" fmla="*/ 171450 w 673100"/>
              <a:gd name="connsiteY14" fmla="*/ 996950 h 1792287"/>
              <a:gd name="connsiteX15" fmla="*/ 152400 w 673100"/>
              <a:gd name="connsiteY15" fmla="*/ 1073150 h 1792287"/>
              <a:gd name="connsiteX16" fmla="*/ 127000 w 673100"/>
              <a:gd name="connsiteY16" fmla="*/ 1111250 h 1792287"/>
              <a:gd name="connsiteX17" fmla="*/ 88900 w 673100"/>
              <a:gd name="connsiteY17" fmla="*/ 1181100 h 1792287"/>
              <a:gd name="connsiteX18" fmla="*/ 101600 w 673100"/>
              <a:gd name="connsiteY18" fmla="*/ 1231900 h 1792287"/>
              <a:gd name="connsiteX19" fmla="*/ 127000 w 673100"/>
              <a:gd name="connsiteY19" fmla="*/ 1308100 h 1792287"/>
              <a:gd name="connsiteX20" fmla="*/ 127000 w 673100"/>
              <a:gd name="connsiteY20" fmla="*/ 1308100 h 1792287"/>
              <a:gd name="connsiteX21" fmla="*/ 171450 w 673100"/>
              <a:gd name="connsiteY21" fmla="*/ 1416050 h 1792287"/>
              <a:gd name="connsiteX22" fmla="*/ 184150 w 673100"/>
              <a:gd name="connsiteY22" fmla="*/ 1504950 h 1792287"/>
              <a:gd name="connsiteX23" fmla="*/ 139700 w 673100"/>
              <a:gd name="connsiteY23" fmla="*/ 1568450 h 1792287"/>
              <a:gd name="connsiteX24" fmla="*/ 157163 w 673100"/>
              <a:gd name="connsiteY24" fmla="*/ 1677987 h 1792287"/>
              <a:gd name="connsiteX25" fmla="*/ 57150 w 673100"/>
              <a:gd name="connsiteY25" fmla="*/ 1670050 h 1792287"/>
              <a:gd name="connsiteX26" fmla="*/ 0 w 673100"/>
              <a:gd name="connsiteY26" fmla="*/ 1792287 h 1792287"/>
              <a:gd name="connsiteX0" fmla="*/ 558800 w 673100"/>
              <a:gd name="connsiteY0" fmla="*/ 0 h 1792287"/>
              <a:gd name="connsiteX1" fmla="*/ 596900 w 673100"/>
              <a:gd name="connsiteY1" fmla="*/ 133350 h 1792287"/>
              <a:gd name="connsiteX2" fmla="*/ 647700 w 673100"/>
              <a:gd name="connsiteY2" fmla="*/ 177800 h 1792287"/>
              <a:gd name="connsiteX3" fmla="*/ 673100 w 673100"/>
              <a:gd name="connsiteY3" fmla="*/ 241300 h 1792287"/>
              <a:gd name="connsiteX4" fmla="*/ 673100 w 673100"/>
              <a:gd name="connsiteY4" fmla="*/ 311150 h 1792287"/>
              <a:gd name="connsiteX5" fmla="*/ 654050 w 673100"/>
              <a:gd name="connsiteY5" fmla="*/ 355600 h 1792287"/>
              <a:gd name="connsiteX6" fmla="*/ 631825 w 673100"/>
              <a:gd name="connsiteY6" fmla="*/ 433387 h 1792287"/>
              <a:gd name="connsiteX7" fmla="*/ 539750 w 673100"/>
              <a:gd name="connsiteY7" fmla="*/ 512763 h 1792287"/>
              <a:gd name="connsiteX8" fmla="*/ 447675 w 673100"/>
              <a:gd name="connsiteY8" fmla="*/ 585788 h 1792287"/>
              <a:gd name="connsiteX9" fmla="*/ 392113 w 673100"/>
              <a:gd name="connsiteY9" fmla="*/ 603250 h 1792287"/>
              <a:gd name="connsiteX10" fmla="*/ 368300 w 673100"/>
              <a:gd name="connsiteY10" fmla="*/ 658812 h 1792287"/>
              <a:gd name="connsiteX11" fmla="*/ 342900 w 673100"/>
              <a:gd name="connsiteY11" fmla="*/ 730250 h 1792287"/>
              <a:gd name="connsiteX12" fmla="*/ 298450 w 673100"/>
              <a:gd name="connsiteY12" fmla="*/ 781050 h 1792287"/>
              <a:gd name="connsiteX13" fmla="*/ 241300 w 673100"/>
              <a:gd name="connsiteY13" fmla="*/ 914400 h 1792287"/>
              <a:gd name="connsiteX14" fmla="*/ 171450 w 673100"/>
              <a:gd name="connsiteY14" fmla="*/ 996950 h 1792287"/>
              <a:gd name="connsiteX15" fmla="*/ 152400 w 673100"/>
              <a:gd name="connsiteY15" fmla="*/ 1073150 h 1792287"/>
              <a:gd name="connsiteX16" fmla="*/ 127000 w 673100"/>
              <a:gd name="connsiteY16" fmla="*/ 1111250 h 1792287"/>
              <a:gd name="connsiteX17" fmla="*/ 88900 w 673100"/>
              <a:gd name="connsiteY17" fmla="*/ 1181100 h 1792287"/>
              <a:gd name="connsiteX18" fmla="*/ 101600 w 673100"/>
              <a:gd name="connsiteY18" fmla="*/ 1231900 h 1792287"/>
              <a:gd name="connsiteX19" fmla="*/ 127000 w 673100"/>
              <a:gd name="connsiteY19" fmla="*/ 1308100 h 1792287"/>
              <a:gd name="connsiteX20" fmla="*/ 127000 w 673100"/>
              <a:gd name="connsiteY20" fmla="*/ 1308100 h 1792287"/>
              <a:gd name="connsiteX21" fmla="*/ 171450 w 673100"/>
              <a:gd name="connsiteY21" fmla="*/ 1416050 h 1792287"/>
              <a:gd name="connsiteX22" fmla="*/ 184150 w 673100"/>
              <a:gd name="connsiteY22" fmla="*/ 1504950 h 1792287"/>
              <a:gd name="connsiteX23" fmla="*/ 139700 w 673100"/>
              <a:gd name="connsiteY23" fmla="*/ 1568450 h 1792287"/>
              <a:gd name="connsiteX24" fmla="*/ 142875 w 673100"/>
              <a:gd name="connsiteY24" fmla="*/ 1673225 h 1792287"/>
              <a:gd name="connsiteX25" fmla="*/ 57150 w 673100"/>
              <a:gd name="connsiteY25" fmla="*/ 1670050 h 1792287"/>
              <a:gd name="connsiteX26" fmla="*/ 0 w 673100"/>
              <a:gd name="connsiteY26" fmla="*/ 1792287 h 1792287"/>
              <a:gd name="connsiteX0" fmla="*/ 558800 w 673100"/>
              <a:gd name="connsiteY0" fmla="*/ 0 h 1792287"/>
              <a:gd name="connsiteX1" fmla="*/ 596900 w 673100"/>
              <a:gd name="connsiteY1" fmla="*/ 133350 h 1792287"/>
              <a:gd name="connsiteX2" fmla="*/ 647700 w 673100"/>
              <a:gd name="connsiteY2" fmla="*/ 177800 h 1792287"/>
              <a:gd name="connsiteX3" fmla="*/ 673100 w 673100"/>
              <a:gd name="connsiteY3" fmla="*/ 241300 h 1792287"/>
              <a:gd name="connsiteX4" fmla="*/ 673100 w 673100"/>
              <a:gd name="connsiteY4" fmla="*/ 311150 h 1792287"/>
              <a:gd name="connsiteX5" fmla="*/ 654050 w 673100"/>
              <a:gd name="connsiteY5" fmla="*/ 355600 h 1792287"/>
              <a:gd name="connsiteX6" fmla="*/ 631825 w 673100"/>
              <a:gd name="connsiteY6" fmla="*/ 433387 h 1792287"/>
              <a:gd name="connsiteX7" fmla="*/ 539750 w 673100"/>
              <a:gd name="connsiteY7" fmla="*/ 512763 h 1792287"/>
              <a:gd name="connsiteX8" fmla="*/ 447675 w 673100"/>
              <a:gd name="connsiteY8" fmla="*/ 585788 h 1792287"/>
              <a:gd name="connsiteX9" fmla="*/ 392113 w 673100"/>
              <a:gd name="connsiteY9" fmla="*/ 603250 h 1792287"/>
              <a:gd name="connsiteX10" fmla="*/ 368300 w 673100"/>
              <a:gd name="connsiteY10" fmla="*/ 658812 h 1792287"/>
              <a:gd name="connsiteX11" fmla="*/ 342900 w 673100"/>
              <a:gd name="connsiteY11" fmla="*/ 730250 h 1792287"/>
              <a:gd name="connsiteX12" fmla="*/ 298450 w 673100"/>
              <a:gd name="connsiteY12" fmla="*/ 781050 h 1792287"/>
              <a:gd name="connsiteX13" fmla="*/ 241300 w 673100"/>
              <a:gd name="connsiteY13" fmla="*/ 914400 h 1792287"/>
              <a:gd name="connsiteX14" fmla="*/ 171450 w 673100"/>
              <a:gd name="connsiteY14" fmla="*/ 996950 h 1792287"/>
              <a:gd name="connsiteX15" fmla="*/ 152400 w 673100"/>
              <a:gd name="connsiteY15" fmla="*/ 1073150 h 1792287"/>
              <a:gd name="connsiteX16" fmla="*/ 127000 w 673100"/>
              <a:gd name="connsiteY16" fmla="*/ 1111250 h 1792287"/>
              <a:gd name="connsiteX17" fmla="*/ 88900 w 673100"/>
              <a:gd name="connsiteY17" fmla="*/ 1181100 h 1792287"/>
              <a:gd name="connsiteX18" fmla="*/ 101600 w 673100"/>
              <a:gd name="connsiteY18" fmla="*/ 1231900 h 1792287"/>
              <a:gd name="connsiteX19" fmla="*/ 127000 w 673100"/>
              <a:gd name="connsiteY19" fmla="*/ 1308100 h 1792287"/>
              <a:gd name="connsiteX20" fmla="*/ 127000 w 673100"/>
              <a:gd name="connsiteY20" fmla="*/ 1308100 h 1792287"/>
              <a:gd name="connsiteX21" fmla="*/ 171450 w 673100"/>
              <a:gd name="connsiteY21" fmla="*/ 1416050 h 1792287"/>
              <a:gd name="connsiteX22" fmla="*/ 184150 w 673100"/>
              <a:gd name="connsiteY22" fmla="*/ 1504950 h 1792287"/>
              <a:gd name="connsiteX23" fmla="*/ 163512 w 673100"/>
              <a:gd name="connsiteY23" fmla="*/ 1568450 h 1792287"/>
              <a:gd name="connsiteX24" fmla="*/ 142875 w 673100"/>
              <a:gd name="connsiteY24" fmla="*/ 1673225 h 1792287"/>
              <a:gd name="connsiteX25" fmla="*/ 57150 w 673100"/>
              <a:gd name="connsiteY25" fmla="*/ 1670050 h 1792287"/>
              <a:gd name="connsiteX26" fmla="*/ 0 w 673100"/>
              <a:gd name="connsiteY26" fmla="*/ 1792287 h 1792287"/>
              <a:gd name="connsiteX0" fmla="*/ 558800 w 673100"/>
              <a:gd name="connsiteY0" fmla="*/ 0 h 1792287"/>
              <a:gd name="connsiteX1" fmla="*/ 596900 w 673100"/>
              <a:gd name="connsiteY1" fmla="*/ 133350 h 1792287"/>
              <a:gd name="connsiteX2" fmla="*/ 647700 w 673100"/>
              <a:gd name="connsiteY2" fmla="*/ 177800 h 1792287"/>
              <a:gd name="connsiteX3" fmla="*/ 673100 w 673100"/>
              <a:gd name="connsiteY3" fmla="*/ 241300 h 1792287"/>
              <a:gd name="connsiteX4" fmla="*/ 673100 w 673100"/>
              <a:gd name="connsiteY4" fmla="*/ 311150 h 1792287"/>
              <a:gd name="connsiteX5" fmla="*/ 654050 w 673100"/>
              <a:gd name="connsiteY5" fmla="*/ 355600 h 1792287"/>
              <a:gd name="connsiteX6" fmla="*/ 631825 w 673100"/>
              <a:gd name="connsiteY6" fmla="*/ 433387 h 1792287"/>
              <a:gd name="connsiteX7" fmla="*/ 539750 w 673100"/>
              <a:gd name="connsiteY7" fmla="*/ 512763 h 1792287"/>
              <a:gd name="connsiteX8" fmla="*/ 447675 w 673100"/>
              <a:gd name="connsiteY8" fmla="*/ 585788 h 1792287"/>
              <a:gd name="connsiteX9" fmla="*/ 392113 w 673100"/>
              <a:gd name="connsiteY9" fmla="*/ 603250 h 1792287"/>
              <a:gd name="connsiteX10" fmla="*/ 368300 w 673100"/>
              <a:gd name="connsiteY10" fmla="*/ 658812 h 1792287"/>
              <a:gd name="connsiteX11" fmla="*/ 342900 w 673100"/>
              <a:gd name="connsiteY11" fmla="*/ 730250 h 1792287"/>
              <a:gd name="connsiteX12" fmla="*/ 298450 w 673100"/>
              <a:gd name="connsiteY12" fmla="*/ 781050 h 1792287"/>
              <a:gd name="connsiteX13" fmla="*/ 241300 w 673100"/>
              <a:gd name="connsiteY13" fmla="*/ 914400 h 1792287"/>
              <a:gd name="connsiteX14" fmla="*/ 171450 w 673100"/>
              <a:gd name="connsiteY14" fmla="*/ 996950 h 1792287"/>
              <a:gd name="connsiteX15" fmla="*/ 152400 w 673100"/>
              <a:gd name="connsiteY15" fmla="*/ 1073150 h 1792287"/>
              <a:gd name="connsiteX16" fmla="*/ 127000 w 673100"/>
              <a:gd name="connsiteY16" fmla="*/ 1111250 h 1792287"/>
              <a:gd name="connsiteX17" fmla="*/ 88900 w 673100"/>
              <a:gd name="connsiteY17" fmla="*/ 1181100 h 1792287"/>
              <a:gd name="connsiteX18" fmla="*/ 101600 w 673100"/>
              <a:gd name="connsiteY18" fmla="*/ 1231900 h 1792287"/>
              <a:gd name="connsiteX19" fmla="*/ 127000 w 673100"/>
              <a:gd name="connsiteY19" fmla="*/ 1308100 h 1792287"/>
              <a:gd name="connsiteX20" fmla="*/ 127000 w 673100"/>
              <a:gd name="connsiteY20" fmla="*/ 1308100 h 1792287"/>
              <a:gd name="connsiteX21" fmla="*/ 171450 w 673100"/>
              <a:gd name="connsiteY21" fmla="*/ 1416050 h 1792287"/>
              <a:gd name="connsiteX22" fmla="*/ 184150 w 673100"/>
              <a:gd name="connsiteY22" fmla="*/ 1504950 h 1792287"/>
              <a:gd name="connsiteX23" fmla="*/ 163512 w 673100"/>
              <a:gd name="connsiteY23" fmla="*/ 1568450 h 1792287"/>
              <a:gd name="connsiteX24" fmla="*/ 142875 w 673100"/>
              <a:gd name="connsiteY24" fmla="*/ 1673225 h 1792287"/>
              <a:gd name="connsiteX25" fmla="*/ 47625 w 673100"/>
              <a:gd name="connsiteY25" fmla="*/ 1693863 h 1792287"/>
              <a:gd name="connsiteX26" fmla="*/ 0 w 673100"/>
              <a:gd name="connsiteY26" fmla="*/ 1792287 h 1792287"/>
              <a:gd name="connsiteX0" fmla="*/ 432350 w 673100"/>
              <a:gd name="connsiteY0" fmla="*/ 0 h 1770158"/>
              <a:gd name="connsiteX1" fmla="*/ 596900 w 673100"/>
              <a:gd name="connsiteY1" fmla="*/ 111221 h 1770158"/>
              <a:gd name="connsiteX2" fmla="*/ 647700 w 673100"/>
              <a:gd name="connsiteY2" fmla="*/ 155671 h 1770158"/>
              <a:gd name="connsiteX3" fmla="*/ 673100 w 673100"/>
              <a:gd name="connsiteY3" fmla="*/ 219171 h 1770158"/>
              <a:gd name="connsiteX4" fmla="*/ 673100 w 673100"/>
              <a:gd name="connsiteY4" fmla="*/ 289021 h 1770158"/>
              <a:gd name="connsiteX5" fmla="*/ 654050 w 673100"/>
              <a:gd name="connsiteY5" fmla="*/ 333471 h 1770158"/>
              <a:gd name="connsiteX6" fmla="*/ 631825 w 673100"/>
              <a:gd name="connsiteY6" fmla="*/ 411258 h 1770158"/>
              <a:gd name="connsiteX7" fmla="*/ 539750 w 673100"/>
              <a:gd name="connsiteY7" fmla="*/ 490634 h 1770158"/>
              <a:gd name="connsiteX8" fmla="*/ 447675 w 673100"/>
              <a:gd name="connsiteY8" fmla="*/ 563659 h 1770158"/>
              <a:gd name="connsiteX9" fmla="*/ 392113 w 673100"/>
              <a:gd name="connsiteY9" fmla="*/ 581121 h 1770158"/>
              <a:gd name="connsiteX10" fmla="*/ 368300 w 673100"/>
              <a:gd name="connsiteY10" fmla="*/ 636683 h 1770158"/>
              <a:gd name="connsiteX11" fmla="*/ 342900 w 673100"/>
              <a:gd name="connsiteY11" fmla="*/ 708121 h 1770158"/>
              <a:gd name="connsiteX12" fmla="*/ 298450 w 673100"/>
              <a:gd name="connsiteY12" fmla="*/ 758921 h 1770158"/>
              <a:gd name="connsiteX13" fmla="*/ 241300 w 673100"/>
              <a:gd name="connsiteY13" fmla="*/ 892271 h 1770158"/>
              <a:gd name="connsiteX14" fmla="*/ 171450 w 673100"/>
              <a:gd name="connsiteY14" fmla="*/ 974821 h 1770158"/>
              <a:gd name="connsiteX15" fmla="*/ 152400 w 673100"/>
              <a:gd name="connsiteY15" fmla="*/ 1051021 h 1770158"/>
              <a:gd name="connsiteX16" fmla="*/ 127000 w 673100"/>
              <a:gd name="connsiteY16" fmla="*/ 1089121 h 1770158"/>
              <a:gd name="connsiteX17" fmla="*/ 88900 w 673100"/>
              <a:gd name="connsiteY17" fmla="*/ 1158971 h 1770158"/>
              <a:gd name="connsiteX18" fmla="*/ 101600 w 673100"/>
              <a:gd name="connsiteY18" fmla="*/ 1209771 h 1770158"/>
              <a:gd name="connsiteX19" fmla="*/ 127000 w 673100"/>
              <a:gd name="connsiteY19" fmla="*/ 1285971 h 1770158"/>
              <a:gd name="connsiteX20" fmla="*/ 127000 w 673100"/>
              <a:gd name="connsiteY20" fmla="*/ 1285971 h 1770158"/>
              <a:gd name="connsiteX21" fmla="*/ 171450 w 673100"/>
              <a:gd name="connsiteY21" fmla="*/ 1393921 h 1770158"/>
              <a:gd name="connsiteX22" fmla="*/ 184150 w 673100"/>
              <a:gd name="connsiteY22" fmla="*/ 1482821 h 1770158"/>
              <a:gd name="connsiteX23" fmla="*/ 163512 w 673100"/>
              <a:gd name="connsiteY23" fmla="*/ 1546321 h 1770158"/>
              <a:gd name="connsiteX24" fmla="*/ 142875 w 673100"/>
              <a:gd name="connsiteY24" fmla="*/ 1651096 h 1770158"/>
              <a:gd name="connsiteX25" fmla="*/ 47625 w 673100"/>
              <a:gd name="connsiteY25" fmla="*/ 1671734 h 1770158"/>
              <a:gd name="connsiteX26" fmla="*/ 0 w 673100"/>
              <a:gd name="connsiteY26" fmla="*/ 1770158 h 1770158"/>
              <a:gd name="connsiteX0" fmla="*/ 432350 w 673100"/>
              <a:gd name="connsiteY0" fmla="*/ 0 h 1770158"/>
              <a:gd name="connsiteX1" fmla="*/ 479934 w 673100"/>
              <a:gd name="connsiteY1" fmla="*/ 130189 h 1770158"/>
              <a:gd name="connsiteX2" fmla="*/ 647700 w 673100"/>
              <a:gd name="connsiteY2" fmla="*/ 155671 h 1770158"/>
              <a:gd name="connsiteX3" fmla="*/ 673100 w 673100"/>
              <a:gd name="connsiteY3" fmla="*/ 219171 h 1770158"/>
              <a:gd name="connsiteX4" fmla="*/ 673100 w 673100"/>
              <a:gd name="connsiteY4" fmla="*/ 289021 h 1770158"/>
              <a:gd name="connsiteX5" fmla="*/ 654050 w 673100"/>
              <a:gd name="connsiteY5" fmla="*/ 333471 h 1770158"/>
              <a:gd name="connsiteX6" fmla="*/ 631825 w 673100"/>
              <a:gd name="connsiteY6" fmla="*/ 411258 h 1770158"/>
              <a:gd name="connsiteX7" fmla="*/ 539750 w 673100"/>
              <a:gd name="connsiteY7" fmla="*/ 490634 h 1770158"/>
              <a:gd name="connsiteX8" fmla="*/ 447675 w 673100"/>
              <a:gd name="connsiteY8" fmla="*/ 563659 h 1770158"/>
              <a:gd name="connsiteX9" fmla="*/ 392113 w 673100"/>
              <a:gd name="connsiteY9" fmla="*/ 581121 h 1770158"/>
              <a:gd name="connsiteX10" fmla="*/ 368300 w 673100"/>
              <a:gd name="connsiteY10" fmla="*/ 636683 h 1770158"/>
              <a:gd name="connsiteX11" fmla="*/ 342900 w 673100"/>
              <a:gd name="connsiteY11" fmla="*/ 708121 h 1770158"/>
              <a:gd name="connsiteX12" fmla="*/ 298450 w 673100"/>
              <a:gd name="connsiteY12" fmla="*/ 758921 h 1770158"/>
              <a:gd name="connsiteX13" fmla="*/ 241300 w 673100"/>
              <a:gd name="connsiteY13" fmla="*/ 892271 h 1770158"/>
              <a:gd name="connsiteX14" fmla="*/ 171450 w 673100"/>
              <a:gd name="connsiteY14" fmla="*/ 974821 h 1770158"/>
              <a:gd name="connsiteX15" fmla="*/ 152400 w 673100"/>
              <a:gd name="connsiteY15" fmla="*/ 1051021 h 1770158"/>
              <a:gd name="connsiteX16" fmla="*/ 127000 w 673100"/>
              <a:gd name="connsiteY16" fmla="*/ 1089121 h 1770158"/>
              <a:gd name="connsiteX17" fmla="*/ 88900 w 673100"/>
              <a:gd name="connsiteY17" fmla="*/ 1158971 h 1770158"/>
              <a:gd name="connsiteX18" fmla="*/ 101600 w 673100"/>
              <a:gd name="connsiteY18" fmla="*/ 1209771 h 1770158"/>
              <a:gd name="connsiteX19" fmla="*/ 127000 w 673100"/>
              <a:gd name="connsiteY19" fmla="*/ 1285971 h 1770158"/>
              <a:gd name="connsiteX20" fmla="*/ 127000 w 673100"/>
              <a:gd name="connsiteY20" fmla="*/ 1285971 h 1770158"/>
              <a:gd name="connsiteX21" fmla="*/ 171450 w 673100"/>
              <a:gd name="connsiteY21" fmla="*/ 1393921 h 1770158"/>
              <a:gd name="connsiteX22" fmla="*/ 184150 w 673100"/>
              <a:gd name="connsiteY22" fmla="*/ 1482821 h 1770158"/>
              <a:gd name="connsiteX23" fmla="*/ 163512 w 673100"/>
              <a:gd name="connsiteY23" fmla="*/ 1546321 h 1770158"/>
              <a:gd name="connsiteX24" fmla="*/ 142875 w 673100"/>
              <a:gd name="connsiteY24" fmla="*/ 1651096 h 1770158"/>
              <a:gd name="connsiteX25" fmla="*/ 47625 w 673100"/>
              <a:gd name="connsiteY25" fmla="*/ 1671734 h 1770158"/>
              <a:gd name="connsiteX26" fmla="*/ 0 w 673100"/>
              <a:gd name="connsiteY26" fmla="*/ 1770158 h 1770158"/>
              <a:gd name="connsiteX0" fmla="*/ 432350 w 673100"/>
              <a:gd name="connsiteY0" fmla="*/ 0 h 1770158"/>
              <a:gd name="connsiteX1" fmla="*/ 479934 w 673100"/>
              <a:gd name="connsiteY1" fmla="*/ 130189 h 1770158"/>
              <a:gd name="connsiteX2" fmla="*/ 647700 w 673100"/>
              <a:gd name="connsiteY2" fmla="*/ 155671 h 1770158"/>
              <a:gd name="connsiteX3" fmla="*/ 667029 w 673100"/>
              <a:gd name="connsiteY3" fmla="*/ 221294 h 1770158"/>
              <a:gd name="connsiteX4" fmla="*/ 673100 w 673100"/>
              <a:gd name="connsiteY4" fmla="*/ 219171 h 1770158"/>
              <a:gd name="connsiteX5" fmla="*/ 673100 w 673100"/>
              <a:gd name="connsiteY5" fmla="*/ 289021 h 1770158"/>
              <a:gd name="connsiteX6" fmla="*/ 654050 w 673100"/>
              <a:gd name="connsiteY6" fmla="*/ 333471 h 1770158"/>
              <a:gd name="connsiteX7" fmla="*/ 631825 w 673100"/>
              <a:gd name="connsiteY7" fmla="*/ 411258 h 1770158"/>
              <a:gd name="connsiteX8" fmla="*/ 539750 w 673100"/>
              <a:gd name="connsiteY8" fmla="*/ 490634 h 1770158"/>
              <a:gd name="connsiteX9" fmla="*/ 447675 w 673100"/>
              <a:gd name="connsiteY9" fmla="*/ 563659 h 1770158"/>
              <a:gd name="connsiteX10" fmla="*/ 392113 w 673100"/>
              <a:gd name="connsiteY10" fmla="*/ 581121 h 1770158"/>
              <a:gd name="connsiteX11" fmla="*/ 368300 w 673100"/>
              <a:gd name="connsiteY11" fmla="*/ 636683 h 1770158"/>
              <a:gd name="connsiteX12" fmla="*/ 342900 w 673100"/>
              <a:gd name="connsiteY12" fmla="*/ 708121 h 1770158"/>
              <a:gd name="connsiteX13" fmla="*/ 298450 w 673100"/>
              <a:gd name="connsiteY13" fmla="*/ 758921 h 1770158"/>
              <a:gd name="connsiteX14" fmla="*/ 241300 w 673100"/>
              <a:gd name="connsiteY14" fmla="*/ 892271 h 1770158"/>
              <a:gd name="connsiteX15" fmla="*/ 171450 w 673100"/>
              <a:gd name="connsiteY15" fmla="*/ 974821 h 1770158"/>
              <a:gd name="connsiteX16" fmla="*/ 152400 w 673100"/>
              <a:gd name="connsiteY16" fmla="*/ 1051021 h 1770158"/>
              <a:gd name="connsiteX17" fmla="*/ 127000 w 673100"/>
              <a:gd name="connsiteY17" fmla="*/ 1089121 h 1770158"/>
              <a:gd name="connsiteX18" fmla="*/ 88900 w 673100"/>
              <a:gd name="connsiteY18" fmla="*/ 1158971 h 1770158"/>
              <a:gd name="connsiteX19" fmla="*/ 101600 w 673100"/>
              <a:gd name="connsiteY19" fmla="*/ 1209771 h 1770158"/>
              <a:gd name="connsiteX20" fmla="*/ 127000 w 673100"/>
              <a:gd name="connsiteY20" fmla="*/ 1285971 h 1770158"/>
              <a:gd name="connsiteX21" fmla="*/ 127000 w 673100"/>
              <a:gd name="connsiteY21" fmla="*/ 1285971 h 1770158"/>
              <a:gd name="connsiteX22" fmla="*/ 171450 w 673100"/>
              <a:gd name="connsiteY22" fmla="*/ 1393921 h 1770158"/>
              <a:gd name="connsiteX23" fmla="*/ 184150 w 673100"/>
              <a:gd name="connsiteY23" fmla="*/ 1482821 h 1770158"/>
              <a:gd name="connsiteX24" fmla="*/ 163512 w 673100"/>
              <a:gd name="connsiteY24" fmla="*/ 1546321 h 1770158"/>
              <a:gd name="connsiteX25" fmla="*/ 142875 w 673100"/>
              <a:gd name="connsiteY25" fmla="*/ 1651096 h 1770158"/>
              <a:gd name="connsiteX26" fmla="*/ 47625 w 673100"/>
              <a:gd name="connsiteY26" fmla="*/ 1671734 h 1770158"/>
              <a:gd name="connsiteX27" fmla="*/ 0 w 673100"/>
              <a:gd name="connsiteY27" fmla="*/ 1770158 h 1770158"/>
              <a:gd name="connsiteX0" fmla="*/ 432350 w 673100"/>
              <a:gd name="connsiteY0" fmla="*/ 0 h 1770158"/>
              <a:gd name="connsiteX1" fmla="*/ 479934 w 673100"/>
              <a:gd name="connsiteY1" fmla="*/ 130189 h 1770158"/>
              <a:gd name="connsiteX2" fmla="*/ 470671 w 673100"/>
              <a:gd name="connsiteY2" fmla="*/ 228379 h 1770158"/>
              <a:gd name="connsiteX3" fmla="*/ 667029 w 673100"/>
              <a:gd name="connsiteY3" fmla="*/ 221294 h 1770158"/>
              <a:gd name="connsiteX4" fmla="*/ 673100 w 673100"/>
              <a:gd name="connsiteY4" fmla="*/ 219171 h 1770158"/>
              <a:gd name="connsiteX5" fmla="*/ 673100 w 673100"/>
              <a:gd name="connsiteY5" fmla="*/ 289021 h 1770158"/>
              <a:gd name="connsiteX6" fmla="*/ 654050 w 673100"/>
              <a:gd name="connsiteY6" fmla="*/ 333471 h 1770158"/>
              <a:gd name="connsiteX7" fmla="*/ 631825 w 673100"/>
              <a:gd name="connsiteY7" fmla="*/ 411258 h 1770158"/>
              <a:gd name="connsiteX8" fmla="*/ 539750 w 673100"/>
              <a:gd name="connsiteY8" fmla="*/ 490634 h 1770158"/>
              <a:gd name="connsiteX9" fmla="*/ 447675 w 673100"/>
              <a:gd name="connsiteY9" fmla="*/ 563659 h 1770158"/>
              <a:gd name="connsiteX10" fmla="*/ 392113 w 673100"/>
              <a:gd name="connsiteY10" fmla="*/ 581121 h 1770158"/>
              <a:gd name="connsiteX11" fmla="*/ 368300 w 673100"/>
              <a:gd name="connsiteY11" fmla="*/ 636683 h 1770158"/>
              <a:gd name="connsiteX12" fmla="*/ 342900 w 673100"/>
              <a:gd name="connsiteY12" fmla="*/ 708121 h 1770158"/>
              <a:gd name="connsiteX13" fmla="*/ 298450 w 673100"/>
              <a:gd name="connsiteY13" fmla="*/ 758921 h 1770158"/>
              <a:gd name="connsiteX14" fmla="*/ 241300 w 673100"/>
              <a:gd name="connsiteY14" fmla="*/ 892271 h 1770158"/>
              <a:gd name="connsiteX15" fmla="*/ 171450 w 673100"/>
              <a:gd name="connsiteY15" fmla="*/ 974821 h 1770158"/>
              <a:gd name="connsiteX16" fmla="*/ 152400 w 673100"/>
              <a:gd name="connsiteY16" fmla="*/ 1051021 h 1770158"/>
              <a:gd name="connsiteX17" fmla="*/ 127000 w 673100"/>
              <a:gd name="connsiteY17" fmla="*/ 1089121 h 1770158"/>
              <a:gd name="connsiteX18" fmla="*/ 88900 w 673100"/>
              <a:gd name="connsiteY18" fmla="*/ 1158971 h 1770158"/>
              <a:gd name="connsiteX19" fmla="*/ 101600 w 673100"/>
              <a:gd name="connsiteY19" fmla="*/ 1209771 h 1770158"/>
              <a:gd name="connsiteX20" fmla="*/ 127000 w 673100"/>
              <a:gd name="connsiteY20" fmla="*/ 1285971 h 1770158"/>
              <a:gd name="connsiteX21" fmla="*/ 127000 w 673100"/>
              <a:gd name="connsiteY21" fmla="*/ 1285971 h 1770158"/>
              <a:gd name="connsiteX22" fmla="*/ 171450 w 673100"/>
              <a:gd name="connsiteY22" fmla="*/ 1393921 h 1770158"/>
              <a:gd name="connsiteX23" fmla="*/ 184150 w 673100"/>
              <a:gd name="connsiteY23" fmla="*/ 1482821 h 1770158"/>
              <a:gd name="connsiteX24" fmla="*/ 163512 w 673100"/>
              <a:gd name="connsiteY24" fmla="*/ 1546321 h 1770158"/>
              <a:gd name="connsiteX25" fmla="*/ 142875 w 673100"/>
              <a:gd name="connsiteY25" fmla="*/ 1651096 h 1770158"/>
              <a:gd name="connsiteX26" fmla="*/ 47625 w 673100"/>
              <a:gd name="connsiteY26" fmla="*/ 1671734 h 1770158"/>
              <a:gd name="connsiteX27" fmla="*/ 0 w 673100"/>
              <a:gd name="connsiteY27" fmla="*/ 1770158 h 1770158"/>
              <a:gd name="connsiteX0" fmla="*/ 432350 w 673100"/>
              <a:gd name="connsiteY0" fmla="*/ 0 h 1770158"/>
              <a:gd name="connsiteX1" fmla="*/ 479934 w 673100"/>
              <a:gd name="connsiteY1" fmla="*/ 130189 h 1770158"/>
              <a:gd name="connsiteX2" fmla="*/ 470671 w 673100"/>
              <a:gd name="connsiteY2" fmla="*/ 228379 h 1770158"/>
              <a:gd name="connsiteX3" fmla="*/ 667029 w 673100"/>
              <a:gd name="connsiteY3" fmla="*/ 221294 h 1770158"/>
              <a:gd name="connsiteX4" fmla="*/ 666778 w 673100"/>
              <a:gd name="connsiteY4" fmla="*/ 304524 h 1770158"/>
              <a:gd name="connsiteX5" fmla="*/ 673100 w 673100"/>
              <a:gd name="connsiteY5" fmla="*/ 289021 h 1770158"/>
              <a:gd name="connsiteX6" fmla="*/ 654050 w 673100"/>
              <a:gd name="connsiteY6" fmla="*/ 333471 h 1770158"/>
              <a:gd name="connsiteX7" fmla="*/ 631825 w 673100"/>
              <a:gd name="connsiteY7" fmla="*/ 411258 h 1770158"/>
              <a:gd name="connsiteX8" fmla="*/ 539750 w 673100"/>
              <a:gd name="connsiteY8" fmla="*/ 490634 h 1770158"/>
              <a:gd name="connsiteX9" fmla="*/ 447675 w 673100"/>
              <a:gd name="connsiteY9" fmla="*/ 563659 h 1770158"/>
              <a:gd name="connsiteX10" fmla="*/ 392113 w 673100"/>
              <a:gd name="connsiteY10" fmla="*/ 581121 h 1770158"/>
              <a:gd name="connsiteX11" fmla="*/ 368300 w 673100"/>
              <a:gd name="connsiteY11" fmla="*/ 636683 h 1770158"/>
              <a:gd name="connsiteX12" fmla="*/ 342900 w 673100"/>
              <a:gd name="connsiteY12" fmla="*/ 708121 h 1770158"/>
              <a:gd name="connsiteX13" fmla="*/ 298450 w 673100"/>
              <a:gd name="connsiteY13" fmla="*/ 758921 h 1770158"/>
              <a:gd name="connsiteX14" fmla="*/ 241300 w 673100"/>
              <a:gd name="connsiteY14" fmla="*/ 892271 h 1770158"/>
              <a:gd name="connsiteX15" fmla="*/ 171450 w 673100"/>
              <a:gd name="connsiteY15" fmla="*/ 974821 h 1770158"/>
              <a:gd name="connsiteX16" fmla="*/ 152400 w 673100"/>
              <a:gd name="connsiteY16" fmla="*/ 1051021 h 1770158"/>
              <a:gd name="connsiteX17" fmla="*/ 127000 w 673100"/>
              <a:gd name="connsiteY17" fmla="*/ 1089121 h 1770158"/>
              <a:gd name="connsiteX18" fmla="*/ 88900 w 673100"/>
              <a:gd name="connsiteY18" fmla="*/ 1158971 h 1770158"/>
              <a:gd name="connsiteX19" fmla="*/ 101600 w 673100"/>
              <a:gd name="connsiteY19" fmla="*/ 1209771 h 1770158"/>
              <a:gd name="connsiteX20" fmla="*/ 127000 w 673100"/>
              <a:gd name="connsiteY20" fmla="*/ 1285971 h 1770158"/>
              <a:gd name="connsiteX21" fmla="*/ 127000 w 673100"/>
              <a:gd name="connsiteY21" fmla="*/ 1285971 h 1770158"/>
              <a:gd name="connsiteX22" fmla="*/ 171450 w 673100"/>
              <a:gd name="connsiteY22" fmla="*/ 1393921 h 1770158"/>
              <a:gd name="connsiteX23" fmla="*/ 184150 w 673100"/>
              <a:gd name="connsiteY23" fmla="*/ 1482821 h 1770158"/>
              <a:gd name="connsiteX24" fmla="*/ 163512 w 673100"/>
              <a:gd name="connsiteY24" fmla="*/ 1546321 h 1770158"/>
              <a:gd name="connsiteX25" fmla="*/ 142875 w 673100"/>
              <a:gd name="connsiteY25" fmla="*/ 1651096 h 1770158"/>
              <a:gd name="connsiteX26" fmla="*/ 47625 w 673100"/>
              <a:gd name="connsiteY26" fmla="*/ 1671734 h 1770158"/>
              <a:gd name="connsiteX27" fmla="*/ 0 w 673100"/>
              <a:gd name="connsiteY27" fmla="*/ 1770158 h 1770158"/>
              <a:gd name="connsiteX0" fmla="*/ 432350 w 673100"/>
              <a:gd name="connsiteY0" fmla="*/ 0 h 1770158"/>
              <a:gd name="connsiteX1" fmla="*/ 479934 w 673100"/>
              <a:gd name="connsiteY1" fmla="*/ 130189 h 1770158"/>
              <a:gd name="connsiteX2" fmla="*/ 470671 w 673100"/>
              <a:gd name="connsiteY2" fmla="*/ 228379 h 1770158"/>
              <a:gd name="connsiteX3" fmla="*/ 512128 w 673100"/>
              <a:gd name="connsiteY3" fmla="*/ 275035 h 1770158"/>
              <a:gd name="connsiteX4" fmla="*/ 666778 w 673100"/>
              <a:gd name="connsiteY4" fmla="*/ 304524 h 1770158"/>
              <a:gd name="connsiteX5" fmla="*/ 673100 w 673100"/>
              <a:gd name="connsiteY5" fmla="*/ 289021 h 1770158"/>
              <a:gd name="connsiteX6" fmla="*/ 654050 w 673100"/>
              <a:gd name="connsiteY6" fmla="*/ 333471 h 1770158"/>
              <a:gd name="connsiteX7" fmla="*/ 631825 w 673100"/>
              <a:gd name="connsiteY7" fmla="*/ 411258 h 1770158"/>
              <a:gd name="connsiteX8" fmla="*/ 539750 w 673100"/>
              <a:gd name="connsiteY8" fmla="*/ 490634 h 1770158"/>
              <a:gd name="connsiteX9" fmla="*/ 447675 w 673100"/>
              <a:gd name="connsiteY9" fmla="*/ 563659 h 1770158"/>
              <a:gd name="connsiteX10" fmla="*/ 392113 w 673100"/>
              <a:gd name="connsiteY10" fmla="*/ 581121 h 1770158"/>
              <a:gd name="connsiteX11" fmla="*/ 368300 w 673100"/>
              <a:gd name="connsiteY11" fmla="*/ 636683 h 1770158"/>
              <a:gd name="connsiteX12" fmla="*/ 342900 w 673100"/>
              <a:gd name="connsiteY12" fmla="*/ 708121 h 1770158"/>
              <a:gd name="connsiteX13" fmla="*/ 298450 w 673100"/>
              <a:gd name="connsiteY13" fmla="*/ 758921 h 1770158"/>
              <a:gd name="connsiteX14" fmla="*/ 241300 w 673100"/>
              <a:gd name="connsiteY14" fmla="*/ 892271 h 1770158"/>
              <a:gd name="connsiteX15" fmla="*/ 171450 w 673100"/>
              <a:gd name="connsiteY15" fmla="*/ 974821 h 1770158"/>
              <a:gd name="connsiteX16" fmla="*/ 152400 w 673100"/>
              <a:gd name="connsiteY16" fmla="*/ 1051021 h 1770158"/>
              <a:gd name="connsiteX17" fmla="*/ 127000 w 673100"/>
              <a:gd name="connsiteY17" fmla="*/ 1089121 h 1770158"/>
              <a:gd name="connsiteX18" fmla="*/ 88900 w 673100"/>
              <a:gd name="connsiteY18" fmla="*/ 1158971 h 1770158"/>
              <a:gd name="connsiteX19" fmla="*/ 101600 w 673100"/>
              <a:gd name="connsiteY19" fmla="*/ 1209771 h 1770158"/>
              <a:gd name="connsiteX20" fmla="*/ 127000 w 673100"/>
              <a:gd name="connsiteY20" fmla="*/ 1285971 h 1770158"/>
              <a:gd name="connsiteX21" fmla="*/ 127000 w 673100"/>
              <a:gd name="connsiteY21" fmla="*/ 1285971 h 1770158"/>
              <a:gd name="connsiteX22" fmla="*/ 171450 w 673100"/>
              <a:gd name="connsiteY22" fmla="*/ 1393921 h 1770158"/>
              <a:gd name="connsiteX23" fmla="*/ 184150 w 673100"/>
              <a:gd name="connsiteY23" fmla="*/ 1482821 h 1770158"/>
              <a:gd name="connsiteX24" fmla="*/ 163512 w 673100"/>
              <a:gd name="connsiteY24" fmla="*/ 1546321 h 1770158"/>
              <a:gd name="connsiteX25" fmla="*/ 142875 w 673100"/>
              <a:gd name="connsiteY25" fmla="*/ 1651096 h 1770158"/>
              <a:gd name="connsiteX26" fmla="*/ 47625 w 673100"/>
              <a:gd name="connsiteY26" fmla="*/ 1671734 h 1770158"/>
              <a:gd name="connsiteX27" fmla="*/ 0 w 673100"/>
              <a:gd name="connsiteY27" fmla="*/ 1770158 h 1770158"/>
              <a:gd name="connsiteX0" fmla="*/ 432350 w 666778"/>
              <a:gd name="connsiteY0" fmla="*/ 0 h 1770158"/>
              <a:gd name="connsiteX1" fmla="*/ 479934 w 666778"/>
              <a:gd name="connsiteY1" fmla="*/ 130189 h 1770158"/>
              <a:gd name="connsiteX2" fmla="*/ 470671 w 666778"/>
              <a:gd name="connsiteY2" fmla="*/ 228379 h 1770158"/>
              <a:gd name="connsiteX3" fmla="*/ 512128 w 666778"/>
              <a:gd name="connsiteY3" fmla="*/ 275035 h 1770158"/>
              <a:gd name="connsiteX4" fmla="*/ 666778 w 666778"/>
              <a:gd name="connsiteY4" fmla="*/ 304524 h 1770158"/>
              <a:gd name="connsiteX5" fmla="*/ 654050 w 666778"/>
              <a:gd name="connsiteY5" fmla="*/ 333471 h 1770158"/>
              <a:gd name="connsiteX6" fmla="*/ 631825 w 666778"/>
              <a:gd name="connsiteY6" fmla="*/ 411258 h 1770158"/>
              <a:gd name="connsiteX7" fmla="*/ 539750 w 666778"/>
              <a:gd name="connsiteY7" fmla="*/ 490634 h 1770158"/>
              <a:gd name="connsiteX8" fmla="*/ 447675 w 666778"/>
              <a:gd name="connsiteY8" fmla="*/ 563659 h 1770158"/>
              <a:gd name="connsiteX9" fmla="*/ 392113 w 666778"/>
              <a:gd name="connsiteY9" fmla="*/ 581121 h 1770158"/>
              <a:gd name="connsiteX10" fmla="*/ 368300 w 666778"/>
              <a:gd name="connsiteY10" fmla="*/ 636683 h 1770158"/>
              <a:gd name="connsiteX11" fmla="*/ 342900 w 666778"/>
              <a:gd name="connsiteY11" fmla="*/ 708121 h 1770158"/>
              <a:gd name="connsiteX12" fmla="*/ 298450 w 666778"/>
              <a:gd name="connsiteY12" fmla="*/ 758921 h 1770158"/>
              <a:gd name="connsiteX13" fmla="*/ 241300 w 666778"/>
              <a:gd name="connsiteY13" fmla="*/ 892271 h 1770158"/>
              <a:gd name="connsiteX14" fmla="*/ 171450 w 666778"/>
              <a:gd name="connsiteY14" fmla="*/ 974821 h 1770158"/>
              <a:gd name="connsiteX15" fmla="*/ 152400 w 666778"/>
              <a:gd name="connsiteY15" fmla="*/ 1051021 h 1770158"/>
              <a:gd name="connsiteX16" fmla="*/ 127000 w 666778"/>
              <a:gd name="connsiteY16" fmla="*/ 1089121 h 1770158"/>
              <a:gd name="connsiteX17" fmla="*/ 88900 w 666778"/>
              <a:gd name="connsiteY17" fmla="*/ 1158971 h 1770158"/>
              <a:gd name="connsiteX18" fmla="*/ 101600 w 666778"/>
              <a:gd name="connsiteY18" fmla="*/ 1209771 h 1770158"/>
              <a:gd name="connsiteX19" fmla="*/ 127000 w 666778"/>
              <a:gd name="connsiteY19" fmla="*/ 1285971 h 1770158"/>
              <a:gd name="connsiteX20" fmla="*/ 127000 w 666778"/>
              <a:gd name="connsiteY20" fmla="*/ 1285971 h 1770158"/>
              <a:gd name="connsiteX21" fmla="*/ 171450 w 666778"/>
              <a:gd name="connsiteY21" fmla="*/ 1393921 h 1770158"/>
              <a:gd name="connsiteX22" fmla="*/ 184150 w 666778"/>
              <a:gd name="connsiteY22" fmla="*/ 1482821 h 1770158"/>
              <a:gd name="connsiteX23" fmla="*/ 163512 w 666778"/>
              <a:gd name="connsiteY23" fmla="*/ 1546321 h 1770158"/>
              <a:gd name="connsiteX24" fmla="*/ 142875 w 666778"/>
              <a:gd name="connsiteY24" fmla="*/ 1651096 h 1770158"/>
              <a:gd name="connsiteX25" fmla="*/ 47625 w 666778"/>
              <a:gd name="connsiteY25" fmla="*/ 1671734 h 1770158"/>
              <a:gd name="connsiteX26" fmla="*/ 0 w 666778"/>
              <a:gd name="connsiteY26" fmla="*/ 1770158 h 1770158"/>
              <a:gd name="connsiteX0" fmla="*/ 432350 w 654050"/>
              <a:gd name="connsiteY0" fmla="*/ 0 h 1770158"/>
              <a:gd name="connsiteX1" fmla="*/ 479934 w 654050"/>
              <a:gd name="connsiteY1" fmla="*/ 130189 h 1770158"/>
              <a:gd name="connsiteX2" fmla="*/ 470671 w 654050"/>
              <a:gd name="connsiteY2" fmla="*/ 228379 h 1770158"/>
              <a:gd name="connsiteX3" fmla="*/ 512128 w 654050"/>
              <a:gd name="connsiteY3" fmla="*/ 275035 h 1770158"/>
              <a:gd name="connsiteX4" fmla="*/ 654050 w 654050"/>
              <a:gd name="connsiteY4" fmla="*/ 333471 h 1770158"/>
              <a:gd name="connsiteX5" fmla="*/ 631825 w 654050"/>
              <a:gd name="connsiteY5" fmla="*/ 411258 h 1770158"/>
              <a:gd name="connsiteX6" fmla="*/ 539750 w 654050"/>
              <a:gd name="connsiteY6" fmla="*/ 490634 h 1770158"/>
              <a:gd name="connsiteX7" fmla="*/ 447675 w 654050"/>
              <a:gd name="connsiteY7" fmla="*/ 563659 h 1770158"/>
              <a:gd name="connsiteX8" fmla="*/ 392113 w 654050"/>
              <a:gd name="connsiteY8" fmla="*/ 581121 h 1770158"/>
              <a:gd name="connsiteX9" fmla="*/ 368300 w 654050"/>
              <a:gd name="connsiteY9" fmla="*/ 636683 h 1770158"/>
              <a:gd name="connsiteX10" fmla="*/ 342900 w 654050"/>
              <a:gd name="connsiteY10" fmla="*/ 708121 h 1770158"/>
              <a:gd name="connsiteX11" fmla="*/ 298450 w 654050"/>
              <a:gd name="connsiteY11" fmla="*/ 758921 h 1770158"/>
              <a:gd name="connsiteX12" fmla="*/ 241300 w 654050"/>
              <a:gd name="connsiteY12" fmla="*/ 892271 h 1770158"/>
              <a:gd name="connsiteX13" fmla="*/ 171450 w 654050"/>
              <a:gd name="connsiteY13" fmla="*/ 974821 h 1770158"/>
              <a:gd name="connsiteX14" fmla="*/ 152400 w 654050"/>
              <a:gd name="connsiteY14" fmla="*/ 1051021 h 1770158"/>
              <a:gd name="connsiteX15" fmla="*/ 127000 w 654050"/>
              <a:gd name="connsiteY15" fmla="*/ 1089121 h 1770158"/>
              <a:gd name="connsiteX16" fmla="*/ 88900 w 654050"/>
              <a:gd name="connsiteY16" fmla="*/ 1158971 h 1770158"/>
              <a:gd name="connsiteX17" fmla="*/ 101600 w 654050"/>
              <a:gd name="connsiteY17" fmla="*/ 1209771 h 1770158"/>
              <a:gd name="connsiteX18" fmla="*/ 127000 w 654050"/>
              <a:gd name="connsiteY18" fmla="*/ 1285971 h 1770158"/>
              <a:gd name="connsiteX19" fmla="*/ 127000 w 654050"/>
              <a:gd name="connsiteY19" fmla="*/ 1285971 h 1770158"/>
              <a:gd name="connsiteX20" fmla="*/ 171450 w 654050"/>
              <a:gd name="connsiteY20" fmla="*/ 1393921 h 1770158"/>
              <a:gd name="connsiteX21" fmla="*/ 184150 w 654050"/>
              <a:gd name="connsiteY21" fmla="*/ 1482821 h 1770158"/>
              <a:gd name="connsiteX22" fmla="*/ 163512 w 654050"/>
              <a:gd name="connsiteY22" fmla="*/ 1546321 h 1770158"/>
              <a:gd name="connsiteX23" fmla="*/ 142875 w 654050"/>
              <a:gd name="connsiteY23" fmla="*/ 1651096 h 1770158"/>
              <a:gd name="connsiteX24" fmla="*/ 47625 w 654050"/>
              <a:gd name="connsiteY24" fmla="*/ 1671734 h 1770158"/>
              <a:gd name="connsiteX25" fmla="*/ 0 w 654050"/>
              <a:gd name="connsiteY25" fmla="*/ 1770158 h 1770158"/>
              <a:gd name="connsiteX0" fmla="*/ 432350 w 631825"/>
              <a:gd name="connsiteY0" fmla="*/ 0 h 1770158"/>
              <a:gd name="connsiteX1" fmla="*/ 479934 w 631825"/>
              <a:gd name="connsiteY1" fmla="*/ 130189 h 1770158"/>
              <a:gd name="connsiteX2" fmla="*/ 470671 w 631825"/>
              <a:gd name="connsiteY2" fmla="*/ 228379 h 1770158"/>
              <a:gd name="connsiteX3" fmla="*/ 512128 w 631825"/>
              <a:gd name="connsiteY3" fmla="*/ 275035 h 1770158"/>
              <a:gd name="connsiteX4" fmla="*/ 568696 w 631825"/>
              <a:gd name="connsiteY4" fmla="*/ 358761 h 1770158"/>
              <a:gd name="connsiteX5" fmla="*/ 631825 w 631825"/>
              <a:gd name="connsiteY5" fmla="*/ 411258 h 1770158"/>
              <a:gd name="connsiteX6" fmla="*/ 539750 w 631825"/>
              <a:gd name="connsiteY6" fmla="*/ 490634 h 1770158"/>
              <a:gd name="connsiteX7" fmla="*/ 447675 w 631825"/>
              <a:gd name="connsiteY7" fmla="*/ 563659 h 1770158"/>
              <a:gd name="connsiteX8" fmla="*/ 392113 w 631825"/>
              <a:gd name="connsiteY8" fmla="*/ 581121 h 1770158"/>
              <a:gd name="connsiteX9" fmla="*/ 368300 w 631825"/>
              <a:gd name="connsiteY9" fmla="*/ 636683 h 1770158"/>
              <a:gd name="connsiteX10" fmla="*/ 342900 w 631825"/>
              <a:gd name="connsiteY10" fmla="*/ 708121 h 1770158"/>
              <a:gd name="connsiteX11" fmla="*/ 298450 w 631825"/>
              <a:gd name="connsiteY11" fmla="*/ 758921 h 1770158"/>
              <a:gd name="connsiteX12" fmla="*/ 241300 w 631825"/>
              <a:gd name="connsiteY12" fmla="*/ 892271 h 1770158"/>
              <a:gd name="connsiteX13" fmla="*/ 171450 w 631825"/>
              <a:gd name="connsiteY13" fmla="*/ 974821 h 1770158"/>
              <a:gd name="connsiteX14" fmla="*/ 152400 w 631825"/>
              <a:gd name="connsiteY14" fmla="*/ 1051021 h 1770158"/>
              <a:gd name="connsiteX15" fmla="*/ 127000 w 631825"/>
              <a:gd name="connsiteY15" fmla="*/ 1089121 h 1770158"/>
              <a:gd name="connsiteX16" fmla="*/ 88900 w 631825"/>
              <a:gd name="connsiteY16" fmla="*/ 1158971 h 1770158"/>
              <a:gd name="connsiteX17" fmla="*/ 101600 w 631825"/>
              <a:gd name="connsiteY17" fmla="*/ 1209771 h 1770158"/>
              <a:gd name="connsiteX18" fmla="*/ 127000 w 631825"/>
              <a:gd name="connsiteY18" fmla="*/ 1285971 h 1770158"/>
              <a:gd name="connsiteX19" fmla="*/ 127000 w 631825"/>
              <a:gd name="connsiteY19" fmla="*/ 1285971 h 1770158"/>
              <a:gd name="connsiteX20" fmla="*/ 171450 w 631825"/>
              <a:gd name="connsiteY20" fmla="*/ 1393921 h 1770158"/>
              <a:gd name="connsiteX21" fmla="*/ 184150 w 631825"/>
              <a:gd name="connsiteY21" fmla="*/ 1482821 h 1770158"/>
              <a:gd name="connsiteX22" fmla="*/ 163512 w 631825"/>
              <a:gd name="connsiteY22" fmla="*/ 1546321 h 1770158"/>
              <a:gd name="connsiteX23" fmla="*/ 142875 w 631825"/>
              <a:gd name="connsiteY23" fmla="*/ 1651096 h 1770158"/>
              <a:gd name="connsiteX24" fmla="*/ 47625 w 631825"/>
              <a:gd name="connsiteY24" fmla="*/ 1671734 h 1770158"/>
              <a:gd name="connsiteX25" fmla="*/ 0 w 631825"/>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392113 w 571761"/>
              <a:gd name="connsiteY8" fmla="*/ 581121 h 1770158"/>
              <a:gd name="connsiteX9" fmla="*/ 368300 w 571761"/>
              <a:gd name="connsiteY9" fmla="*/ 636683 h 1770158"/>
              <a:gd name="connsiteX10" fmla="*/ 342900 w 571761"/>
              <a:gd name="connsiteY10" fmla="*/ 708121 h 1770158"/>
              <a:gd name="connsiteX11" fmla="*/ 298450 w 571761"/>
              <a:gd name="connsiteY11" fmla="*/ 758921 h 1770158"/>
              <a:gd name="connsiteX12" fmla="*/ 241300 w 571761"/>
              <a:gd name="connsiteY12" fmla="*/ 892271 h 1770158"/>
              <a:gd name="connsiteX13" fmla="*/ 171450 w 571761"/>
              <a:gd name="connsiteY13" fmla="*/ 974821 h 1770158"/>
              <a:gd name="connsiteX14" fmla="*/ 152400 w 571761"/>
              <a:gd name="connsiteY14" fmla="*/ 1051021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27000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92113 w 571761"/>
              <a:gd name="connsiteY9" fmla="*/ 581121 h 1770158"/>
              <a:gd name="connsiteX10" fmla="*/ 368300 w 571761"/>
              <a:gd name="connsiteY10" fmla="*/ 636683 h 1770158"/>
              <a:gd name="connsiteX11" fmla="*/ 342900 w 571761"/>
              <a:gd name="connsiteY11" fmla="*/ 708121 h 1770158"/>
              <a:gd name="connsiteX12" fmla="*/ 298450 w 571761"/>
              <a:gd name="connsiteY12" fmla="*/ 758921 h 1770158"/>
              <a:gd name="connsiteX13" fmla="*/ 241300 w 571761"/>
              <a:gd name="connsiteY13" fmla="*/ 892271 h 1770158"/>
              <a:gd name="connsiteX14" fmla="*/ 171450 w 571761"/>
              <a:gd name="connsiteY14" fmla="*/ 974821 h 1770158"/>
              <a:gd name="connsiteX15" fmla="*/ 152400 w 571761"/>
              <a:gd name="connsiteY15" fmla="*/ 1051021 h 1770158"/>
              <a:gd name="connsiteX16" fmla="*/ 127000 w 571761"/>
              <a:gd name="connsiteY16" fmla="*/ 1089121 h 1770158"/>
              <a:gd name="connsiteX17" fmla="*/ 88900 w 571761"/>
              <a:gd name="connsiteY17" fmla="*/ 1158971 h 1770158"/>
              <a:gd name="connsiteX18" fmla="*/ 101600 w 571761"/>
              <a:gd name="connsiteY18" fmla="*/ 1209771 h 1770158"/>
              <a:gd name="connsiteX19" fmla="*/ 127000 w 571761"/>
              <a:gd name="connsiteY19" fmla="*/ 1285971 h 1770158"/>
              <a:gd name="connsiteX20" fmla="*/ 127000 w 571761"/>
              <a:gd name="connsiteY20" fmla="*/ 1285971 h 1770158"/>
              <a:gd name="connsiteX21" fmla="*/ 171450 w 571761"/>
              <a:gd name="connsiteY21" fmla="*/ 1393921 h 1770158"/>
              <a:gd name="connsiteX22" fmla="*/ 184150 w 571761"/>
              <a:gd name="connsiteY22" fmla="*/ 1482821 h 1770158"/>
              <a:gd name="connsiteX23" fmla="*/ 163512 w 571761"/>
              <a:gd name="connsiteY23" fmla="*/ 1546321 h 1770158"/>
              <a:gd name="connsiteX24" fmla="*/ 142875 w 571761"/>
              <a:gd name="connsiteY24" fmla="*/ 1651096 h 1770158"/>
              <a:gd name="connsiteX25" fmla="*/ 47625 w 571761"/>
              <a:gd name="connsiteY25" fmla="*/ 1671734 h 1770158"/>
              <a:gd name="connsiteX26" fmla="*/ 0 w 571761"/>
              <a:gd name="connsiteY26"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42900 w 571761"/>
              <a:gd name="connsiteY10" fmla="*/ 708121 h 1770158"/>
              <a:gd name="connsiteX11" fmla="*/ 298450 w 571761"/>
              <a:gd name="connsiteY11" fmla="*/ 758921 h 1770158"/>
              <a:gd name="connsiteX12" fmla="*/ 241300 w 571761"/>
              <a:gd name="connsiteY12" fmla="*/ 892271 h 1770158"/>
              <a:gd name="connsiteX13" fmla="*/ 171450 w 571761"/>
              <a:gd name="connsiteY13" fmla="*/ 974821 h 1770158"/>
              <a:gd name="connsiteX14" fmla="*/ 152400 w 571761"/>
              <a:gd name="connsiteY14" fmla="*/ 1051021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27000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98450 w 571761"/>
              <a:gd name="connsiteY11" fmla="*/ 758921 h 1770158"/>
              <a:gd name="connsiteX12" fmla="*/ 241300 w 571761"/>
              <a:gd name="connsiteY12" fmla="*/ 892271 h 1770158"/>
              <a:gd name="connsiteX13" fmla="*/ 171450 w 571761"/>
              <a:gd name="connsiteY13" fmla="*/ 974821 h 1770158"/>
              <a:gd name="connsiteX14" fmla="*/ 152400 w 571761"/>
              <a:gd name="connsiteY14" fmla="*/ 1051021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27000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41300 w 571761"/>
              <a:gd name="connsiteY12" fmla="*/ 892271 h 1770158"/>
              <a:gd name="connsiteX13" fmla="*/ 171450 w 571761"/>
              <a:gd name="connsiteY13" fmla="*/ 974821 h 1770158"/>
              <a:gd name="connsiteX14" fmla="*/ 152400 w 571761"/>
              <a:gd name="connsiteY14" fmla="*/ 1051021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27000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52400 w 571761"/>
              <a:gd name="connsiteY14" fmla="*/ 1051021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27000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27000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04871 w 571761"/>
              <a:gd name="connsiteY19" fmla="*/ 1285971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27000 w 571761"/>
              <a:gd name="connsiteY18" fmla="*/ 1285971 h 1770158"/>
              <a:gd name="connsiteX19" fmla="*/ 133322 w 571761"/>
              <a:gd name="connsiteY19" fmla="*/ 1342873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14355 w 571761"/>
              <a:gd name="connsiteY18" fmla="*/ 1285971 h 1770158"/>
              <a:gd name="connsiteX19" fmla="*/ 133322 w 571761"/>
              <a:gd name="connsiteY19" fmla="*/ 1342873 h 1770158"/>
              <a:gd name="connsiteX20" fmla="*/ 171450 w 571761"/>
              <a:gd name="connsiteY20" fmla="*/ 1393921 h 1770158"/>
              <a:gd name="connsiteX21" fmla="*/ 184150 w 571761"/>
              <a:gd name="connsiteY21" fmla="*/ 1482821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14355 w 571761"/>
              <a:gd name="connsiteY18" fmla="*/ 1285971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63512 w 571761"/>
              <a:gd name="connsiteY22" fmla="*/ 1546321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14355 w 571761"/>
              <a:gd name="connsiteY18" fmla="*/ 1285971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142875 w 571761"/>
              <a:gd name="connsiteY23" fmla="*/ 1651096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14355 w 571761"/>
              <a:gd name="connsiteY18" fmla="*/ 1285971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95456 w 571761"/>
              <a:gd name="connsiteY23" fmla="*/ 1632129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101600 w 571761"/>
              <a:gd name="connsiteY17" fmla="*/ 1209771 h 1770158"/>
              <a:gd name="connsiteX18" fmla="*/ 114355 w 571761"/>
              <a:gd name="connsiteY18" fmla="*/ 1285971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85972 w 571761"/>
              <a:gd name="connsiteY23" fmla="*/ 1622645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88955 w 571761"/>
              <a:gd name="connsiteY17" fmla="*/ 1216093 h 1770158"/>
              <a:gd name="connsiteX18" fmla="*/ 114355 w 571761"/>
              <a:gd name="connsiteY18" fmla="*/ 1285971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85972 w 571761"/>
              <a:gd name="connsiteY23" fmla="*/ 1622645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88955 w 571761"/>
              <a:gd name="connsiteY17" fmla="*/ 1216093 h 1770158"/>
              <a:gd name="connsiteX18" fmla="*/ 101710 w 571761"/>
              <a:gd name="connsiteY18" fmla="*/ 1289132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85972 w 571761"/>
              <a:gd name="connsiteY23" fmla="*/ 1622645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88955 w 571761"/>
              <a:gd name="connsiteY17" fmla="*/ 1216093 h 1770158"/>
              <a:gd name="connsiteX18" fmla="*/ 101710 w 571761"/>
              <a:gd name="connsiteY18" fmla="*/ 1289132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51198 w 571761"/>
              <a:gd name="connsiteY23" fmla="*/ 1584710 h 1770158"/>
              <a:gd name="connsiteX24" fmla="*/ 47625 w 571761"/>
              <a:gd name="connsiteY24" fmla="*/ 1671734 h 1770158"/>
              <a:gd name="connsiteX25" fmla="*/ 0 w 571761"/>
              <a:gd name="connsiteY25" fmla="*/ 1770158 h 1770158"/>
              <a:gd name="connsiteX0" fmla="*/ 432350 w 571761"/>
              <a:gd name="connsiteY0" fmla="*/ 0 h 1770158"/>
              <a:gd name="connsiteX1" fmla="*/ 479934 w 571761"/>
              <a:gd name="connsiteY1" fmla="*/ 130189 h 1770158"/>
              <a:gd name="connsiteX2" fmla="*/ 470671 w 571761"/>
              <a:gd name="connsiteY2" fmla="*/ 228379 h 1770158"/>
              <a:gd name="connsiteX3" fmla="*/ 512128 w 571761"/>
              <a:gd name="connsiteY3" fmla="*/ 275035 h 1770158"/>
              <a:gd name="connsiteX4" fmla="*/ 568696 w 571761"/>
              <a:gd name="connsiteY4" fmla="*/ 358761 h 1770158"/>
              <a:gd name="connsiteX5" fmla="*/ 571761 w 571761"/>
              <a:gd name="connsiteY5" fmla="*/ 420742 h 1770158"/>
              <a:gd name="connsiteX6" fmla="*/ 539750 w 571761"/>
              <a:gd name="connsiteY6" fmla="*/ 490634 h 1770158"/>
              <a:gd name="connsiteX7" fmla="*/ 447675 w 571761"/>
              <a:gd name="connsiteY7" fmla="*/ 563659 h 1770158"/>
              <a:gd name="connsiteX8" fmla="*/ 445742 w 571761"/>
              <a:gd name="connsiteY8" fmla="*/ 572191 h 1770158"/>
              <a:gd name="connsiteX9" fmla="*/ 368300 w 571761"/>
              <a:gd name="connsiteY9" fmla="*/ 636683 h 1770158"/>
              <a:gd name="connsiteX10" fmla="*/ 317610 w 571761"/>
              <a:gd name="connsiteY10" fmla="*/ 701798 h 1770158"/>
              <a:gd name="connsiteX11" fmla="*/ 279483 w 571761"/>
              <a:gd name="connsiteY11" fmla="*/ 800017 h 1770158"/>
              <a:gd name="connsiteX12" fmla="*/ 231816 w 571761"/>
              <a:gd name="connsiteY12" fmla="*/ 889110 h 1770158"/>
              <a:gd name="connsiteX13" fmla="*/ 171450 w 571761"/>
              <a:gd name="connsiteY13" fmla="*/ 974821 h 1770158"/>
              <a:gd name="connsiteX14" fmla="*/ 139755 w 571761"/>
              <a:gd name="connsiteY14" fmla="*/ 1047860 h 1770158"/>
              <a:gd name="connsiteX15" fmla="*/ 127000 w 571761"/>
              <a:gd name="connsiteY15" fmla="*/ 1089121 h 1770158"/>
              <a:gd name="connsiteX16" fmla="*/ 88900 w 571761"/>
              <a:gd name="connsiteY16" fmla="*/ 1158971 h 1770158"/>
              <a:gd name="connsiteX17" fmla="*/ 88955 w 571761"/>
              <a:gd name="connsiteY17" fmla="*/ 1216093 h 1770158"/>
              <a:gd name="connsiteX18" fmla="*/ 101710 w 571761"/>
              <a:gd name="connsiteY18" fmla="*/ 1289132 h 1770158"/>
              <a:gd name="connsiteX19" fmla="*/ 133322 w 571761"/>
              <a:gd name="connsiteY19" fmla="*/ 1342873 h 1770158"/>
              <a:gd name="connsiteX20" fmla="*/ 171450 w 571761"/>
              <a:gd name="connsiteY20" fmla="*/ 1393921 h 1770158"/>
              <a:gd name="connsiteX21" fmla="*/ 149376 w 571761"/>
              <a:gd name="connsiteY21" fmla="*/ 1489143 h 1770158"/>
              <a:gd name="connsiteX22" fmla="*/ 112932 w 571761"/>
              <a:gd name="connsiteY22" fmla="*/ 1558966 h 1770158"/>
              <a:gd name="connsiteX23" fmla="*/ 51198 w 571761"/>
              <a:gd name="connsiteY23" fmla="*/ 1584710 h 1770158"/>
              <a:gd name="connsiteX24" fmla="*/ 47625 w 571761"/>
              <a:gd name="connsiteY24" fmla="*/ 1671734 h 1770158"/>
              <a:gd name="connsiteX25" fmla="*/ 0 w 571761"/>
              <a:gd name="connsiteY25" fmla="*/ 1770158 h 1770158"/>
              <a:gd name="connsiteX0" fmla="*/ 448156 w 587567"/>
              <a:gd name="connsiteY0" fmla="*/ 0 h 1697450"/>
              <a:gd name="connsiteX1" fmla="*/ 495740 w 587567"/>
              <a:gd name="connsiteY1" fmla="*/ 130189 h 1697450"/>
              <a:gd name="connsiteX2" fmla="*/ 486477 w 587567"/>
              <a:gd name="connsiteY2" fmla="*/ 228379 h 1697450"/>
              <a:gd name="connsiteX3" fmla="*/ 527934 w 587567"/>
              <a:gd name="connsiteY3" fmla="*/ 275035 h 1697450"/>
              <a:gd name="connsiteX4" fmla="*/ 584502 w 587567"/>
              <a:gd name="connsiteY4" fmla="*/ 358761 h 1697450"/>
              <a:gd name="connsiteX5" fmla="*/ 587567 w 587567"/>
              <a:gd name="connsiteY5" fmla="*/ 420742 h 1697450"/>
              <a:gd name="connsiteX6" fmla="*/ 555556 w 587567"/>
              <a:gd name="connsiteY6" fmla="*/ 490634 h 1697450"/>
              <a:gd name="connsiteX7" fmla="*/ 463481 w 587567"/>
              <a:gd name="connsiteY7" fmla="*/ 563659 h 1697450"/>
              <a:gd name="connsiteX8" fmla="*/ 461548 w 587567"/>
              <a:gd name="connsiteY8" fmla="*/ 572191 h 1697450"/>
              <a:gd name="connsiteX9" fmla="*/ 384106 w 587567"/>
              <a:gd name="connsiteY9" fmla="*/ 636683 h 1697450"/>
              <a:gd name="connsiteX10" fmla="*/ 333416 w 587567"/>
              <a:gd name="connsiteY10" fmla="*/ 701798 h 1697450"/>
              <a:gd name="connsiteX11" fmla="*/ 295289 w 587567"/>
              <a:gd name="connsiteY11" fmla="*/ 800017 h 1697450"/>
              <a:gd name="connsiteX12" fmla="*/ 247622 w 587567"/>
              <a:gd name="connsiteY12" fmla="*/ 889110 h 1697450"/>
              <a:gd name="connsiteX13" fmla="*/ 187256 w 587567"/>
              <a:gd name="connsiteY13" fmla="*/ 974821 h 1697450"/>
              <a:gd name="connsiteX14" fmla="*/ 155561 w 587567"/>
              <a:gd name="connsiteY14" fmla="*/ 1047860 h 1697450"/>
              <a:gd name="connsiteX15" fmla="*/ 142806 w 587567"/>
              <a:gd name="connsiteY15" fmla="*/ 1089121 h 1697450"/>
              <a:gd name="connsiteX16" fmla="*/ 104706 w 587567"/>
              <a:gd name="connsiteY16" fmla="*/ 1158971 h 1697450"/>
              <a:gd name="connsiteX17" fmla="*/ 104761 w 587567"/>
              <a:gd name="connsiteY17" fmla="*/ 1216093 h 1697450"/>
              <a:gd name="connsiteX18" fmla="*/ 117516 w 587567"/>
              <a:gd name="connsiteY18" fmla="*/ 1289132 h 1697450"/>
              <a:gd name="connsiteX19" fmla="*/ 149128 w 587567"/>
              <a:gd name="connsiteY19" fmla="*/ 1342873 h 1697450"/>
              <a:gd name="connsiteX20" fmla="*/ 187256 w 587567"/>
              <a:gd name="connsiteY20" fmla="*/ 1393921 h 1697450"/>
              <a:gd name="connsiteX21" fmla="*/ 165182 w 587567"/>
              <a:gd name="connsiteY21" fmla="*/ 1489143 h 1697450"/>
              <a:gd name="connsiteX22" fmla="*/ 128738 w 587567"/>
              <a:gd name="connsiteY22" fmla="*/ 1558966 h 1697450"/>
              <a:gd name="connsiteX23" fmla="*/ 67004 w 587567"/>
              <a:gd name="connsiteY23" fmla="*/ 1584710 h 1697450"/>
              <a:gd name="connsiteX24" fmla="*/ 63431 w 587567"/>
              <a:gd name="connsiteY24" fmla="*/ 1671734 h 1697450"/>
              <a:gd name="connsiteX25" fmla="*/ 0 w 587567"/>
              <a:gd name="connsiteY25" fmla="*/ 1697450 h 1697450"/>
              <a:gd name="connsiteX0" fmla="*/ 448156 w 587567"/>
              <a:gd name="connsiteY0" fmla="*/ 0 h 1697450"/>
              <a:gd name="connsiteX1" fmla="*/ 495740 w 587567"/>
              <a:gd name="connsiteY1" fmla="*/ 130189 h 1697450"/>
              <a:gd name="connsiteX2" fmla="*/ 486477 w 587567"/>
              <a:gd name="connsiteY2" fmla="*/ 228379 h 1697450"/>
              <a:gd name="connsiteX3" fmla="*/ 527934 w 587567"/>
              <a:gd name="connsiteY3" fmla="*/ 275035 h 1697450"/>
              <a:gd name="connsiteX4" fmla="*/ 584502 w 587567"/>
              <a:gd name="connsiteY4" fmla="*/ 358761 h 1697450"/>
              <a:gd name="connsiteX5" fmla="*/ 587567 w 587567"/>
              <a:gd name="connsiteY5" fmla="*/ 420742 h 1697450"/>
              <a:gd name="connsiteX6" fmla="*/ 555556 w 587567"/>
              <a:gd name="connsiteY6" fmla="*/ 490634 h 1697450"/>
              <a:gd name="connsiteX7" fmla="*/ 463481 w 587567"/>
              <a:gd name="connsiteY7" fmla="*/ 563659 h 1697450"/>
              <a:gd name="connsiteX8" fmla="*/ 461548 w 587567"/>
              <a:gd name="connsiteY8" fmla="*/ 572191 h 1697450"/>
              <a:gd name="connsiteX9" fmla="*/ 384106 w 587567"/>
              <a:gd name="connsiteY9" fmla="*/ 636683 h 1697450"/>
              <a:gd name="connsiteX10" fmla="*/ 333416 w 587567"/>
              <a:gd name="connsiteY10" fmla="*/ 701798 h 1697450"/>
              <a:gd name="connsiteX11" fmla="*/ 295289 w 587567"/>
              <a:gd name="connsiteY11" fmla="*/ 800017 h 1697450"/>
              <a:gd name="connsiteX12" fmla="*/ 247622 w 587567"/>
              <a:gd name="connsiteY12" fmla="*/ 889110 h 1697450"/>
              <a:gd name="connsiteX13" fmla="*/ 187256 w 587567"/>
              <a:gd name="connsiteY13" fmla="*/ 974821 h 1697450"/>
              <a:gd name="connsiteX14" fmla="*/ 155561 w 587567"/>
              <a:gd name="connsiteY14" fmla="*/ 1047860 h 1697450"/>
              <a:gd name="connsiteX15" fmla="*/ 142806 w 587567"/>
              <a:gd name="connsiteY15" fmla="*/ 1089121 h 1697450"/>
              <a:gd name="connsiteX16" fmla="*/ 104706 w 587567"/>
              <a:gd name="connsiteY16" fmla="*/ 1158971 h 1697450"/>
              <a:gd name="connsiteX17" fmla="*/ 104761 w 587567"/>
              <a:gd name="connsiteY17" fmla="*/ 1216093 h 1697450"/>
              <a:gd name="connsiteX18" fmla="*/ 117516 w 587567"/>
              <a:gd name="connsiteY18" fmla="*/ 1289132 h 1697450"/>
              <a:gd name="connsiteX19" fmla="*/ 149128 w 587567"/>
              <a:gd name="connsiteY19" fmla="*/ 1342873 h 1697450"/>
              <a:gd name="connsiteX20" fmla="*/ 187256 w 587567"/>
              <a:gd name="connsiteY20" fmla="*/ 1393921 h 1697450"/>
              <a:gd name="connsiteX21" fmla="*/ 165182 w 587567"/>
              <a:gd name="connsiteY21" fmla="*/ 1489143 h 1697450"/>
              <a:gd name="connsiteX22" fmla="*/ 128738 w 587567"/>
              <a:gd name="connsiteY22" fmla="*/ 1558966 h 1697450"/>
              <a:gd name="connsiteX23" fmla="*/ 67004 w 587567"/>
              <a:gd name="connsiteY23" fmla="*/ 1584710 h 1697450"/>
              <a:gd name="connsiteX24" fmla="*/ 31819 w 587567"/>
              <a:gd name="connsiteY24" fmla="*/ 1640122 h 1697450"/>
              <a:gd name="connsiteX25" fmla="*/ 0 w 587567"/>
              <a:gd name="connsiteY25" fmla="*/ 1697450 h 1697450"/>
              <a:gd name="connsiteX0" fmla="*/ 448156 w 587567"/>
              <a:gd name="connsiteY0" fmla="*/ 0 h 1697450"/>
              <a:gd name="connsiteX1" fmla="*/ 495740 w 587567"/>
              <a:gd name="connsiteY1" fmla="*/ 130189 h 1697450"/>
              <a:gd name="connsiteX2" fmla="*/ 486477 w 587567"/>
              <a:gd name="connsiteY2" fmla="*/ 228379 h 1697450"/>
              <a:gd name="connsiteX3" fmla="*/ 527934 w 587567"/>
              <a:gd name="connsiteY3" fmla="*/ 275035 h 1697450"/>
              <a:gd name="connsiteX4" fmla="*/ 584502 w 587567"/>
              <a:gd name="connsiteY4" fmla="*/ 358761 h 1697450"/>
              <a:gd name="connsiteX5" fmla="*/ 587567 w 587567"/>
              <a:gd name="connsiteY5" fmla="*/ 420742 h 1697450"/>
              <a:gd name="connsiteX6" fmla="*/ 555556 w 587567"/>
              <a:gd name="connsiteY6" fmla="*/ 490634 h 1697450"/>
              <a:gd name="connsiteX7" fmla="*/ 463481 w 587567"/>
              <a:gd name="connsiteY7" fmla="*/ 563659 h 1697450"/>
              <a:gd name="connsiteX8" fmla="*/ 461548 w 587567"/>
              <a:gd name="connsiteY8" fmla="*/ 572191 h 1697450"/>
              <a:gd name="connsiteX9" fmla="*/ 384106 w 587567"/>
              <a:gd name="connsiteY9" fmla="*/ 636683 h 1697450"/>
              <a:gd name="connsiteX10" fmla="*/ 333416 w 587567"/>
              <a:gd name="connsiteY10" fmla="*/ 701798 h 1697450"/>
              <a:gd name="connsiteX11" fmla="*/ 295289 w 587567"/>
              <a:gd name="connsiteY11" fmla="*/ 800017 h 1697450"/>
              <a:gd name="connsiteX12" fmla="*/ 247622 w 587567"/>
              <a:gd name="connsiteY12" fmla="*/ 889110 h 1697450"/>
              <a:gd name="connsiteX13" fmla="*/ 187256 w 587567"/>
              <a:gd name="connsiteY13" fmla="*/ 974821 h 1697450"/>
              <a:gd name="connsiteX14" fmla="*/ 155561 w 587567"/>
              <a:gd name="connsiteY14" fmla="*/ 1047860 h 1697450"/>
              <a:gd name="connsiteX15" fmla="*/ 142806 w 587567"/>
              <a:gd name="connsiteY15" fmla="*/ 1089121 h 1697450"/>
              <a:gd name="connsiteX16" fmla="*/ 104706 w 587567"/>
              <a:gd name="connsiteY16" fmla="*/ 1158971 h 1697450"/>
              <a:gd name="connsiteX17" fmla="*/ 104761 w 587567"/>
              <a:gd name="connsiteY17" fmla="*/ 1216093 h 1697450"/>
              <a:gd name="connsiteX18" fmla="*/ 117516 w 587567"/>
              <a:gd name="connsiteY18" fmla="*/ 1289132 h 1697450"/>
              <a:gd name="connsiteX19" fmla="*/ 149128 w 587567"/>
              <a:gd name="connsiteY19" fmla="*/ 1342873 h 1697450"/>
              <a:gd name="connsiteX20" fmla="*/ 187256 w 587567"/>
              <a:gd name="connsiteY20" fmla="*/ 1393921 h 1697450"/>
              <a:gd name="connsiteX21" fmla="*/ 165182 w 587567"/>
              <a:gd name="connsiteY21" fmla="*/ 1489143 h 1697450"/>
              <a:gd name="connsiteX22" fmla="*/ 128738 w 587567"/>
              <a:gd name="connsiteY22" fmla="*/ 1558966 h 1697450"/>
              <a:gd name="connsiteX23" fmla="*/ 57520 w 587567"/>
              <a:gd name="connsiteY23" fmla="*/ 1584710 h 1697450"/>
              <a:gd name="connsiteX24" fmla="*/ 31819 w 587567"/>
              <a:gd name="connsiteY24" fmla="*/ 1640122 h 1697450"/>
              <a:gd name="connsiteX25" fmla="*/ 0 w 587567"/>
              <a:gd name="connsiteY25" fmla="*/ 1697450 h 1697450"/>
              <a:gd name="connsiteX0" fmla="*/ 448156 w 587567"/>
              <a:gd name="connsiteY0" fmla="*/ 0 h 1697450"/>
              <a:gd name="connsiteX1" fmla="*/ 495740 w 587567"/>
              <a:gd name="connsiteY1" fmla="*/ 130189 h 1697450"/>
              <a:gd name="connsiteX2" fmla="*/ 486477 w 587567"/>
              <a:gd name="connsiteY2" fmla="*/ 228379 h 1697450"/>
              <a:gd name="connsiteX3" fmla="*/ 527934 w 587567"/>
              <a:gd name="connsiteY3" fmla="*/ 275035 h 1697450"/>
              <a:gd name="connsiteX4" fmla="*/ 584502 w 587567"/>
              <a:gd name="connsiteY4" fmla="*/ 358761 h 1697450"/>
              <a:gd name="connsiteX5" fmla="*/ 587567 w 587567"/>
              <a:gd name="connsiteY5" fmla="*/ 420742 h 1697450"/>
              <a:gd name="connsiteX6" fmla="*/ 555556 w 587567"/>
              <a:gd name="connsiteY6" fmla="*/ 490634 h 1697450"/>
              <a:gd name="connsiteX7" fmla="*/ 463481 w 587567"/>
              <a:gd name="connsiteY7" fmla="*/ 563659 h 1697450"/>
              <a:gd name="connsiteX8" fmla="*/ 461548 w 587567"/>
              <a:gd name="connsiteY8" fmla="*/ 572191 h 1697450"/>
              <a:gd name="connsiteX9" fmla="*/ 384106 w 587567"/>
              <a:gd name="connsiteY9" fmla="*/ 636683 h 1697450"/>
              <a:gd name="connsiteX10" fmla="*/ 333416 w 587567"/>
              <a:gd name="connsiteY10" fmla="*/ 701798 h 1697450"/>
              <a:gd name="connsiteX11" fmla="*/ 295289 w 587567"/>
              <a:gd name="connsiteY11" fmla="*/ 800017 h 1697450"/>
              <a:gd name="connsiteX12" fmla="*/ 247622 w 587567"/>
              <a:gd name="connsiteY12" fmla="*/ 889110 h 1697450"/>
              <a:gd name="connsiteX13" fmla="*/ 187256 w 587567"/>
              <a:gd name="connsiteY13" fmla="*/ 974821 h 1697450"/>
              <a:gd name="connsiteX14" fmla="*/ 155561 w 587567"/>
              <a:gd name="connsiteY14" fmla="*/ 1047860 h 1697450"/>
              <a:gd name="connsiteX15" fmla="*/ 142806 w 587567"/>
              <a:gd name="connsiteY15" fmla="*/ 1089121 h 1697450"/>
              <a:gd name="connsiteX16" fmla="*/ 104706 w 587567"/>
              <a:gd name="connsiteY16" fmla="*/ 1158971 h 1697450"/>
              <a:gd name="connsiteX17" fmla="*/ 104761 w 587567"/>
              <a:gd name="connsiteY17" fmla="*/ 1216093 h 1697450"/>
              <a:gd name="connsiteX18" fmla="*/ 117516 w 587567"/>
              <a:gd name="connsiteY18" fmla="*/ 1289132 h 1697450"/>
              <a:gd name="connsiteX19" fmla="*/ 149128 w 587567"/>
              <a:gd name="connsiteY19" fmla="*/ 1342873 h 1697450"/>
              <a:gd name="connsiteX20" fmla="*/ 187256 w 587567"/>
              <a:gd name="connsiteY20" fmla="*/ 1393921 h 1697450"/>
              <a:gd name="connsiteX21" fmla="*/ 165182 w 587567"/>
              <a:gd name="connsiteY21" fmla="*/ 1489143 h 1697450"/>
              <a:gd name="connsiteX22" fmla="*/ 128738 w 587567"/>
              <a:gd name="connsiteY22" fmla="*/ 1558966 h 1697450"/>
              <a:gd name="connsiteX23" fmla="*/ 91682 w 587567"/>
              <a:gd name="connsiteY23" fmla="*/ 1574303 h 1697450"/>
              <a:gd name="connsiteX24" fmla="*/ 57520 w 587567"/>
              <a:gd name="connsiteY24" fmla="*/ 1584710 h 1697450"/>
              <a:gd name="connsiteX25" fmla="*/ 31819 w 587567"/>
              <a:gd name="connsiteY25" fmla="*/ 1640122 h 1697450"/>
              <a:gd name="connsiteX26" fmla="*/ 0 w 587567"/>
              <a:gd name="connsiteY26" fmla="*/ 1697450 h 1697450"/>
              <a:gd name="connsiteX0" fmla="*/ 448156 w 587567"/>
              <a:gd name="connsiteY0" fmla="*/ 0 h 1697450"/>
              <a:gd name="connsiteX1" fmla="*/ 495740 w 587567"/>
              <a:gd name="connsiteY1" fmla="*/ 130189 h 1697450"/>
              <a:gd name="connsiteX2" fmla="*/ 486477 w 587567"/>
              <a:gd name="connsiteY2" fmla="*/ 228379 h 1697450"/>
              <a:gd name="connsiteX3" fmla="*/ 527934 w 587567"/>
              <a:gd name="connsiteY3" fmla="*/ 275035 h 1697450"/>
              <a:gd name="connsiteX4" fmla="*/ 584502 w 587567"/>
              <a:gd name="connsiteY4" fmla="*/ 358761 h 1697450"/>
              <a:gd name="connsiteX5" fmla="*/ 587567 w 587567"/>
              <a:gd name="connsiteY5" fmla="*/ 420742 h 1697450"/>
              <a:gd name="connsiteX6" fmla="*/ 555556 w 587567"/>
              <a:gd name="connsiteY6" fmla="*/ 490634 h 1697450"/>
              <a:gd name="connsiteX7" fmla="*/ 463481 w 587567"/>
              <a:gd name="connsiteY7" fmla="*/ 563659 h 1697450"/>
              <a:gd name="connsiteX8" fmla="*/ 461548 w 587567"/>
              <a:gd name="connsiteY8" fmla="*/ 572191 h 1697450"/>
              <a:gd name="connsiteX9" fmla="*/ 384106 w 587567"/>
              <a:gd name="connsiteY9" fmla="*/ 636683 h 1697450"/>
              <a:gd name="connsiteX10" fmla="*/ 333416 w 587567"/>
              <a:gd name="connsiteY10" fmla="*/ 701798 h 1697450"/>
              <a:gd name="connsiteX11" fmla="*/ 295289 w 587567"/>
              <a:gd name="connsiteY11" fmla="*/ 800017 h 1697450"/>
              <a:gd name="connsiteX12" fmla="*/ 247622 w 587567"/>
              <a:gd name="connsiteY12" fmla="*/ 889110 h 1697450"/>
              <a:gd name="connsiteX13" fmla="*/ 187256 w 587567"/>
              <a:gd name="connsiteY13" fmla="*/ 974821 h 1697450"/>
              <a:gd name="connsiteX14" fmla="*/ 155561 w 587567"/>
              <a:gd name="connsiteY14" fmla="*/ 1047860 h 1697450"/>
              <a:gd name="connsiteX15" fmla="*/ 142806 w 587567"/>
              <a:gd name="connsiteY15" fmla="*/ 1089121 h 1697450"/>
              <a:gd name="connsiteX16" fmla="*/ 104706 w 587567"/>
              <a:gd name="connsiteY16" fmla="*/ 1158971 h 1697450"/>
              <a:gd name="connsiteX17" fmla="*/ 104761 w 587567"/>
              <a:gd name="connsiteY17" fmla="*/ 1216093 h 1697450"/>
              <a:gd name="connsiteX18" fmla="*/ 117516 w 587567"/>
              <a:gd name="connsiteY18" fmla="*/ 1289132 h 1697450"/>
              <a:gd name="connsiteX19" fmla="*/ 149128 w 587567"/>
              <a:gd name="connsiteY19" fmla="*/ 1342873 h 1697450"/>
              <a:gd name="connsiteX20" fmla="*/ 187256 w 587567"/>
              <a:gd name="connsiteY20" fmla="*/ 1393921 h 1697450"/>
              <a:gd name="connsiteX21" fmla="*/ 165182 w 587567"/>
              <a:gd name="connsiteY21" fmla="*/ 1489143 h 1697450"/>
              <a:gd name="connsiteX22" fmla="*/ 128738 w 587567"/>
              <a:gd name="connsiteY22" fmla="*/ 1558966 h 1697450"/>
              <a:gd name="connsiteX23" fmla="*/ 88521 w 587567"/>
              <a:gd name="connsiteY23" fmla="*/ 1567981 h 1697450"/>
              <a:gd name="connsiteX24" fmla="*/ 57520 w 587567"/>
              <a:gd name="connsiteY24" fmla="*/ 1584710 h 1697450"/>
              <a:gd name="connsiteX25" fmla="*/ 31819 w 587567"/>
              <a:gd name="connsiteY25" fmla="*/ 1640122 h 1697450"/>
              <a:gd name="connsiteX26" fmla="*/ 0 w 587567"/>
              <a:gd name="connsiteY26" fmla="*/ 1697450 h 169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7567" h="1697450">
                <a:moveTo>
                  <a:pt x="448156" y="0"/>
                </a:moveTo>
                <a:lnTo>
                  <a:pt x="495740" y="130189"/>
                </a:lnTo>
                <a:lnTo>
                  <a:pt x="486477" y="228379"/>
                </a:lnTo>
                <a:cubicBezTo>
                  <a:pt x="489759" y="230232"/>
                  <a:pt x="524652" y="273182"/>
                  <a:pt x="527934" y="275035"/>
                </a:cubicBezTo>
                <a:cubicBezTo>
                  <a:pt x="558497" y="292550"/>
                  <a:pt x="564553" y="336057"/>
                  <a:pt x="584502" y="358761"/>
                </a:cubicBezTo>
                <a:lnTo>
                  <a:pt x="587567" y="420742"/>
                </a:lnTo>
                <a:lnTo>
                  <a:pt x="555556" y="490634"/>
                </a:lnTo>
                <a:lnTo>
                  <a:pt x="463481" y="563659"/>
                </a:lnTo>
                <a:cubicBezTo>
                  <a:pt x="458622" y="563342"/>
                  <a:pt x="466407" y="572508"/>
                  <a:pt x="461548" y="572191"/>
                </a:cubicBezTo>
                <a:lnTo>
                  <a:pt x="384106" y="636683"/>
                </a:lnTo>
                <a:lnTo>
                  <a:pt x="333416" y="701798"/>
                </a:lnTo>
                <a:lnTo>
                  <a:pt x="295289" y="800017"/>
                </a:lnTo>
                <a:lnTo>
                  <a:pt x="247622" y="889110"/>
                </a:lnTo>
                <a:lnTo>
                  <a:pt x="187256" y="974821"/>
                </a:lnTo>
                <a:lnTo>
                  <a:pt x="155561" y="1047860"/>
                </a:lnTo>
                <a:lnTo>
                  <a:pt x="142806" y="1089121"/>
                </a:lnTo>
                <a:lnTo>
                  <a:pt x="104706" y="1158971"/>
                </a:lnTo>
                <a:cubicBezTo>
                  <a:pt x="104724" y="1178012"/>
                  <a:pt x="104743" y="1197052"/>
                  <a:pt x="104761" y="1216093"/>
                </a:cubicBezTo>
                <a:lnTo>
                  <a:pt x="117516" y="1289132"/>
                </a:lnTo>
                <a:lnTo>
                  <a:pt x="149128" y="1342873"/>
                </a:lnTo>
                <a:lnTo>
                  <a:pt x="187256" y="1393921"/>
                </a:lnTo>
                <a:lnTo>
                  <a:pt x="165182" y="1489143"/>
                </a:lnTo>
                <a:lnTo>
                  <a:pt x="128738" y="1558966"/>
                </a:lnTo>
                <a:cubicBezTo>
                  <a:pt x="116488" y="1573159"/>
                  <a:pt x="100391" y="1563690"/>
                  <a:pt x="88521" y="1567981"/>
                </a:cubicBezTo>
                <a:cubicBezTo>
                  <a:pt x="76651" y="1572272"/>
                  <a:pt x="67497" y="1573740"/>
                  <a:pt x="57520" y="1584710"/>
                </a:cubicBezTo>
                <a:lnTo>
                  <a:pt x="31819" y="1640122"/>
                </a:lnTo>
                <a:lnTo>
                  <a:pt x="0" y="169745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11" name="線吹き出し 1 (枠付き) 10"/>
          <p:cNvSpPr/>
          <p:nvPr/>
        </p:nvSpPr>
        <p:spPr>
          <a:xfrm>
            <a:off x="2644718" y="3872670"/>
            <a:ext cx="1259309" cy="302675"/>
          </a:xfrm>
          <a:prstGeom prst="borderCallout1">
            <a:avLst>
              <a:gd name="adj1" fmla="val 37655"/>
              <a:gd name="adj2" fmla="val 99693"/>
              <a:gd name="adj3" fmla="val 137294"/>
              <a:gd name="adj4" fmla="val 151403"/>
            </a:avLst>
          </a:prstGeom>
          <a:ln cmpd="thickThi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800" dirty="0"/>
              <a:t>規制箇所</a:t>
            </a:r>
            <a:endParaRPr kumimoji="1" lang="en-US" altLang="ja-JP" sz="1800" dirty="0"/>
          </a:p>
        </p:txBody>
      </p:sp>
      <p:sp>
        <p:nvSpPr>
          <p:cNvPr id="2" name="線吹き出し 1 (枠付き) 1"/>
          <p:cNvSpPr/>
          <p:nvPr/>
        </p:nvSpPr>
        <p:spPr>
          <a:xfrm>
            <a:off x="4323721" y="3057265"/>
            <a:ext cx="432410" cy="288032"/>
          </a:xfrm>
          <a:prstGeom prst="borderCallout1">
            <a:avLst>
              <a:gd name="adj1" fmla="val 35170"/>
              <a:gd name="adj2" fmla="val 104692"/>
              <a:gd name="adj3" fmla="val 156289"/>
              <a:gd name="adj4" fmla="val 173133"/>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1</a:t>
            </a:r>
            <a:endParaRPr kumimoji="1" lang="ja-JP" altLang="en-US" dirty="0">
              <a:solidFill>
                <a:schemeClr val="tx1"/>
              </a:solidFill>
            </a:endParaRPr>
          </a:p>
        </p:txBody>
      </p:sp>
      <p:sp>
        <p:nvSpPr>
          <p:cNvPr id="12" name="線吹き出し 1 (枠付き) 11"/>
          <p:cNvSpPr/>
          <p:nvPr/>
        </p:nvSpPr>
        <p:spPr>
          <a:xfrm>
            <a:off x="4334431" y="3519814"/>
            <a:ext cx="432410" cy="288032"/>
          </a:xfrm>
          <a:prstGeom prst="borderCallout1">
            <a:avLst>
              <a:gd name="adj1" fmla="val 51591"/>
              <a:gd name="adj2" fmla="val 90108"/>
              <a:gd name="adj3" fmla="val 57764"/>
              <a:gd name="adj4" fmla="val 147611"/>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2</a:t>
            </a:r>
            <a:endParaRPr kumimoji="1" lang="ja-JP" altLang="en-US" dirty="0">
              <a:solidFill>
                <a:schemeClr val="tx1"/>
              </a:solidFill>
            </a:endParaRPr>
          </a:p>
        </p:txBody>
      </p:sp>
      <p:sp>
        <p:nvSpPr>
          <p:cNvPr id="13" name="線吹き出し 1 (枠付き) 12"/>
          <p:cNvSpPr/>
          <p:nvPr/>
        </p:nvSpPr>
        <p:spPr>
          <a:xfrm>
            <a:off x="5059706" y="3972948"/>
            <a:ext cx="432410" cy="288032"/>
          </a:xfrm>
          <a:prstGeom prst="borderCallout1">
            <a:avLst>
              <a:gd name="adj1" fmla="val 46117"/>
              <a:gd name="adj2" fmla="val 6251"/>
              <a:gd name="adj3" fmla="val -29811"/>
              <a:gd name="adj4" fmla="val -49271"/>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3</a:t>
            </a:r>
            <a:endParaRPr kumimoji="1" lang="ja-JP" altLang="en-US" dirty="0">
              <a:solidFill>
                <a:schemeClr val="tx1"/>
              </a:solidFill>
            </a:endParaRPr>
          </a:p>
        </p:txBody>
      </p:sp>
      <p:sp>
        <p:nvSpPr>
          <p:cNvPr id="14" name="線吹き出し 1 (枠付き) 13"/>
          <p:cNvSpPr/>
          <p:nvPr/>
        </p:nvSpPr>
        <p:spPr>
          <a:xfrm>
            <a:off x="3237242" y="5589240"/>
            <a:ext cx="432410" cy="288032"/>
          </a:xfrm>
          <a:prstGeom prst="borderCallout1">
            <a:avLst>
              <a:gd name="adj1" fmla="val 51591"/>
              <a:gd name="adj2" fmla="val 90108"/>
              <a:gd name="adj3" fmla="val 101552"/>
              <a:gd name="adj4" fmla="val 147611"/>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4</a:t>
            </a:r>
            <a:endParaRPr kumimoji="1" lang="ja-JP" altLang="en-US" dirty="0">
              <a:solidFill>
                <a:schemeClr val="tx1"/>
              </a:solidFill>
            </a:endParaRPr>
          </a:p>
        </p:txBody>
      </p:sp>
      <p:sp>
        <p:nvSpPr>
          <p:cNvPr id="15"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4200416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51</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現地状況写真（１）</a:t>
            </a:r>
            <a:endParaRPr lang="ja-JP" altLang="ja-JP" dirty="0"/>
          </a:p>
        </p:txBody>
      </p:sp>
      <p:sp>
        <p:nvSpPr>
          <p:cNvPr id="2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4896036" y="1675018"/>
            <a:ext cx="4196195" cy="1323439"/>
          </a:xfrm>
          <a:prstGeom prst="rect">
            <a:avLst/>
          </a:prstGeom>
          <a:noFill/>
          <a:ln>
            <a:solidFill>
              <a:schemeClr val="tx1"/>
            </a:solidFill>
          </a:ln>
        </p:spPr>
        <p:txBody>
          <a:bodyPr wrap="square" rtlCol="0">
            <a:spAutoFit/>
          </a:bodyPr>
          <a:lstStyle/>
          <a:p>
            <a:r>
              <a:rPr kumimoji="1" lang="ja-JP" altLang="en-US" sz="1600" dirty="0" smtClean="0"/>
              <a:t>モルタル＋ネット部分の植生について</a:t>
            </a:r>
            <a:endParaRPr kumimoji="1" lang="en-US" altLang="ja-JP" sz="1600" dirty="0" smtClean="0"/>
          </a:p>
          <a:p>
            <a:r>
              <a:rPr lang="ja-JP" altLang="en-US" sz="1600" dirty="0" smtClean="0"/>
              <a:t>・植生からクラックが広がる</a:t>
            </a:r>
            <a:endParaRPr lang="en-US" altLang="ja-JP" sz="1600" dirty="0" smtClean="0"/>
          </a:p>
          <a:p>
            <a:r>
              <a:rPr kumimoji="1" lang="ja-JP" altLang="en-US" sz="1600" dirty="0" smtClean="0"/>
              <a:t>・植生が成長しネットが破れる</a:t>
            </a:r>
            <a:endParaRPr kumimoji="1" lang="en-US" altLang="ja-JP" sz="1600" dirty="0" smtClean="0"/>
          </a:p>
          <a:p>
            <a:r>
              <a:rPr kumimoji="1" lang="ja-JP" altLang="en-US" sz="1600" dirty="0" smtClean="0"/>
              <a:t>枝払い、伐採が必要。</a:t>
            </a:r>
            <a:endParaRPr kumimoji="1" lang="en-US" altLang="ja-JP" sz="1600" dirty="0" smtClean="0"/>
          </a:p>
          <a:p>
            <a:r>
              <a:rPr lang="ja-JP" altLang="en-US" sz="1600" dirty="0" smtClean="0"/>
              <a:t>伐採した場合は穴埋め、クラック処理が必要。</a:t>
            </a:r>
            <a:endParaRPr kumimoji="1" lang="ja-JP" altLang="en-US" sz="1600"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2072" y="3210023"/>
            <a:ext cx="3984121" cy="2988091"/>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35" y="1492157"/>
            <a:ext cx="4598681" cy="3449011"/>
          </a:xfrm>
          <a:prstGeom prst="rect">
            <a:avLst/>
          </a:prstGeom>
        </p:spPr>
      </p:pic>
      <p:sp>
        <p:nvSpPr>
          <p:cNvPr id="7" name="正方形/長方形 6"/>
          <p:cNvSpPr/>
          <p:nvPr/>
        </p:nvSpPr>
        <p:spPr>
          <a:xfrm>
            <a:off x="6876256" y="3501008"/>
            <a:ext cx="1067475" cy="1059045"/>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rot="19825211">
            <a:off x="2151389" y="2557454"/>
            <a:ext cx="2592288"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164123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52</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現地状況写真（２）</a:t>
            </a:r>
            <a:endParaRPr lang="ja-JP" altLang="ja-JP" dirty="0"/>
          </a:p>
        </p:txBody>
      </p:sp>
      <p:sp>
        <p:nvSpPr>
          <p:cNvPr id="2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4716016" y="1649433"/>
            <a:ext cx="4196195" cy="584775"/>
          </a:xfrm>
          <a:prstGeom prst="rect">
            <a:avLst/>
          </a:prstGeom>
          <a:noFill/>
          <a:ln>
            <a:solidFill>
              <a:schemeClr val="tx1"/>
            </a:solidFill>
          </a:ln>
        </p:spPr>
        <p:txBody>
          <a:bodyPr wrap="square" rtlCol="0">
            <a:spAutoFit/>
          </a:bodyPr>
          <a:lstStyle/>
          <a:p>
            <a:r>
              <a:rPr kumimoji="1" lang="ja-JP" altLang="en-US" sz="1600" dirty="0" smtClean="0"/>
              <a:t>擁壁のクラックから水が浸みだしている。</a:t>
            </a:r>
            <a:endParaRPr kumimoji="1" lang="en-US" altLang="ja-JP" sz="1600" dirty="0" smtClean="0"/>
          </a:p>
          <a:p>
            <a:r>
              <a:rPr lang="ja-JP" altLang="en-US" sz="1600" dirty="0" smtClean="0"/>
              <a:t>経過観察が必要。</a:t>
            </a:r>
            <a:endParaRPr kumimoji="1" lang="ja-JP" altLang="en-US" sz="1600"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9" y="1710547"/>
            <a:ext cx="4403505" cy="3302629"/>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0230" y="2924944"/>
            <a:ext cx="3846089" cy="2884567"/>
          </a:xfrm>
          <a:prstGeom prst="rect">
            <a:avLst/>
          </a:prstGeom>
        </p:spPr>
      </p:pic>
      <p:sp>
        <p:nvSpPr>
          <p:cNvPr id="8" name="円/楕円 7"/>
          <p:cNvSpPr/>
          <p:nvPr/>
        </p:nvSpPr>
        <p:spPr>
          <a:xfrm>
            <a:off x="971600" y="2780928"/>
            <a:ext cx="2448272" cy="172819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43253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53</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現地状況写真（３）</a:t>
            </a:r>
            <a:endParaRPr lang="ja-JP" altLang="ja-JP" dirty="0"/>
          </a:p>
        </p:txBody>
      </p:sp>
      <p:sp>
        <p:nvSpPr>
          <p:cNvPr id="2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4716016" y="1649433"/>
            <a:ext cx="4196195" cy="584775"/>
          </a:xfrm>
          <a:prstGeom prst="rect">
            <a:avLst/>
          </a:prstGeom>
          <a:noFill/>
          <a:ln>
            <a:solidFill>
              <a:schemeClr val="tx1"/>
            </a:solidFill>
          </a:ln>
        </p:spPr>
        <p:txBody>
          <a:bodyPr wrap="square" rtlCol="0">
            <a:spAutoFit/>
          </a:bodyPr>
          <a:lstStyle/>
          <a:p>
            <a:r>
              <a:rPr kumimoji="1" lang="ja-JP" altLang="en-US" sz="1600" dirty="0" smtClean="0"/>
              <a:t>擁壁部、ズレが発生している。</a:t>
            </a:r>
            <a:endParaRPr kumimoji="1" lang="en-US" altLang="ja-JP" sz="1600" dirty="0" smtClean="0"/>
          </a:p>
          <a:p>
            <a:r>
              <a:rPr lang="ja-JP" altLang="en-US" sz="1600" dirty="0" smtClean="0"/>
              <a:t>転落</a:t>
            </a:r>
            <a:r>
              <a:rPr lang="ja-JP" altLang="en-US" sz="1600" dirty="0"/>
              <a:t>防止</a:t>
            </a:r>
            <a:r>
              <a:rPr lang="ja-JP" altLang="en-US" sz="1600" dirty="0" smtClean="0"/>
              <a:t>柵の傾きにも注意が必要。</a:t>
            </a:r>
            <a:endParaRPr kumimoji="1" lang="en-US" altLang="ja-JP" sz="1600" dirty="0" smtClean="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808" y="3212975"/>
            <a:ext cx="4128460" cy="3096345"/>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850" y="1492157"/>
            <a:ext cx="2867997" cy="2150998"/>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9195" y="2567398"/>
            <a:ext cx="3744416" cy="2808312"/>
          </a:xfrm>
          <a:prstGeom prst="rect">
            <a:avLst/>
          </a:prstGeom>
        </p:spPr>
      </p:pic>
      <p:sp>
        <p:nvSpPr>
          <p:cNvPr id="8" name="円/楕円 7"/>
          <p:cNvSpPr/>
          <p:nvPr/>
        </p:nvSpPr>
        <p:spPr>
          <a:xfrm>
            <a:off x="2339752" y="4221088"/>
            <a:ext cx="1080120" cy="208823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535841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54</a:t>
            </a:fld>
            <a:endParaRPr kumimoji="1" lang="ja-JP" altLang="en-US"/>
          </a:p>
        </p:txBody>
      </p:sp>
      <p:sp>
        <p:nvSpPr>
          <p:cNvPr id="5" name="正方形/長方形 4"/>
          <p:cNvSpPr/>
          <p:nvPr/>
        </p:nvSpPr>
        <p:spPr>
          <a:xfrm>
            <a:off x="1187624" y="1122825"/>
            <a:ext cx="7416824" cy="369332"/>
          </a:xfrm>
          <a:prstGeom prst="rect">
            <a:avLst/>
          </a:prstGeom>
        </p:spPr>
        <p:txBody>
          <a:bodyPr wrap="square">
            <a:spAutoFit/>
          </a:bodyPr>
          <a:lstStyle/>
          <a:p>
            <a:r>
              <a:rPr lang="ja-JP" altLang="en-US" dirty="0" smtClean="0"/>
              <a:t>６</a:t>
            </a:r>
            <a:r>
              <a:rPr lang="ja-JP" altLang="ja-JP" dirty="0" smtClean="0"/>
              <a:t>．</a:t>
            </a:r>
            <a:r>
              <a:rPr lang="ja-JP" altLang="en-US" dirty="0" smtClean="0"/>
              <a:t>現地状況写真（４）</a:t>
            </a:r>
            <a:endParaRPr lang="ja-JP" altLang="ja-JP" dirty="0"/>
          </a:p>
        </p:txBody>
      </p:sp>
      <p:sp>
        <p:nvSpPr>
          <p:cNvPr id="2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7" name="テキスト ボックス 26"/>
          <p:cNvSpPr txBox="1"/>
          <p:nvPr/>
        </p:nvSpPr>
        <p:spPr>
          <a:xfrm>
            <a:off x="4716016" y="1649433"/>
            <a:ext cx="4196195" cy="1569660"/>
          </a:xfrm>
          <a:prstGeom prst="rect">
            <a:avLst/>
          </a:prstGeom>
          <a:noFill/>
          <a:ln>
            <a:solidFill>
              <a:schemeClr val="tx1"/>
            </a:solidFill>
          </a:ln>
        </p:spPr>
        <p:txBody>
          <a:bodyPr wrap="square" rtlCol="0">
            <a:spAutoFit/>
          </a:bodyPr>
          <a:lstStyle/>
          <a:p>
            <a:r>
              <a:rPr kumimoji="1" lang="ja-JP" altLang="en-US" sz="1600" dirty="0" smtClean="0"/>
              <a:t>モルタル＋ネット部分の植生について</a:t>
            </a:r>
            <a:endParaRPr kumimoji="1" lang="en-US" altLang="ja-JP" sz="1600" dirty="0" smtClean="0"/>
          </a:p>
          <a:p>
            <a:r>
              <a:rPr lang="ja-JP" altLang="en-US" sz="1600" dirty="0" smtClean="0"/>
              <a:t>・植生からクラックが広がる</a:t>
            </a:r>
            <a:endParaRPr lang="en-US" altLang="ja-JP" sz="1600" dirty="0" smtClean="0"/>
          </a:p>
          <a:p>
            <a:r>
              <a:rPr kumimoji="1" lang="ja-JP" altLang="en-US" sz="1600" dirty="0" smtClean="0"/>
              <a:t>・植生が成長しネットが破れる</a:t>
            </a:r>
            <a:endParaRPr kumimoji="1" lang="en-US" altLang="ja-JP" sz="1600" dirty="0" smtClean="0"/>
          </a:p>
          <a:p>
            <a:r>
              <a:rPr kumimoji="1" lang="ja-JP" altLang="en-US" sz="1600" dirty="0" smtClean="0"/>
              <a:t>計画的に枝払い、伐採が必要。</a:t>
            </a:r>
            <a:endParaRPr kumimoji="1" lang="en-US" altLang="ja-JP" sz="1600" dirty="0" smtClean="0"/>
          </a:p>
          <a:p>
            <a:r>
              <a:rPr lang="ja-JP" altLang="en-US" sz="1600" dirty="0" smtClean="0"/>
              <a:t>伐採した場合は穴埋め、クラック処理が必要。</a:t>
            </a:r>
            <a:endParaRPr lang="en-US" altLang="ja-JP" sz="1600" dirty="0" smtClean="0"/>
          </a:p>
          <a:p>
            <a:r>
              <a:rPr kumimoji="1" lang="ja-JP" altLang="en-US" sz="1600" dirty="0" smtClean="0"/>
              <a:t>ネット裏の堆積物の撤去が必要。</a:t>
            </a:r>
            <a:endParaRPr kumimoji="1" lang="ja-JP" altLang="en-US" sz="1600" dirty="0"/>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614" y="3303227"/>
            <a:ext cx="3912113" cy="2934085"/>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1" y="3303227"/>
            <a:ext cx="3912113" cy="2934085"/>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492157"/>
            <a:ext cx="3168353" cy="2376265"/>
          </a:xfrm>
          <a:prstGeom prst="rect">
            <a:avLst/>
          </a:prstGeom>
        </p:spPr>
      </p:pic>
      <p:sp>
        <p:nvSpPr>
          <p:cNvPr id="8" name="円/楕円 7"/>
          <p:cNvSpPr/>
          <p:nvPr/>
        </p:nvSpPr>
        <p:spPr>
          <a:xfrm>
            <a:off x="2267744" y="4293096"/>
            <a:ext cx="1800200" cy="1224136"/>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1545684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55</a:t>
            </a:fld>
            <a:endParaRPr kumimoji="1" lang="ja-JP" altLang="en-US"/>
          </a:p>
        </p:txBody>
      </p:sp>
      <p:sp>
        <p:nvSpPr>
          <p:cNvPr id="1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３）現地確認結果（和歌山阪南線）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0" name="正方形/長方形 9"/>
          <p:cNvSpPr/>
          <p:nvPr/>
        </p:nvSpPr>
        <p:spPr>
          <a:xfrm>
            <a:off x="539552" y="1628800"/>
            <a:ext cx="8424936" cy="2585323"/>
          </a:xfrm>
          <a:prstGeom prst="rect">
            <a:avLst/>
          </a:prstGeom>
        </p:spPr>
        <p:txBody>
          <a:bodyPr wrap="square">
            <a:spAutoFit/>
          </a:bodyPr>
          <a:lstStyle/>
          <a:p>
            <a:r>
              <a:rPr lang="ja-JP" altLang="en-US" dirty="0" smtClean="0">
                <a:solidFill>
                  <a:prstClr val="black"/>
                </a:solidFill>
                <a:latin typeface="ＭＳ Ｐゴシック"/>
              </a:rPr>
              <a:t>■構造物の</a:t>
            </a:r>
            <a:r>
              <a:rPr lang="ja-JP" altLang="en-US" dirty="0">
                <a:solidFill>
                  <a:prstClr val="black"/>
                </a:solidFill>
                <a:latin typeface="ＭＳ Ｐゴシック"/>
              </a:rPr>
              <a:t>安定性</a:t>
            </a:r>
          </a:p>
          <a:p>
            <a:r>
              <a:rPr lang="ja-JP" altLang="en-US" dirty="0" smtClean="0"/>
              <a:t>　（</a:t>
            </a:r>
            <a:r>
              <a:rPr lang="ja-JP" altLang="en-US" dirty="0"/>
              <a:t>１）　</a:t>
            </a:r>
            <a:r>
              <a:rPr lang="ja-JP" altLang="en-US" dirty="0" smtClean="0"/>
              <a:t>（４）</a:t>
            </a:r>
            <a:r>
              <a:rPr lang="ja-JP" altLang="en-US" dirty="0"/>
              <a:t> </a:t>
            </a:r>
            <a:r>
              <a:rPr lang="ja-JP" altLang="en-US" dirty="0" smtClean="0"/>
              <a:t> 枝払い</a:t>
            </a:r>
            <a:r>
              <a:rPr lang="ja-JP" altLang="en-US" dirty="0"/>
              <a:t>、伐採が</a:t>
            </a:r>
            <a:r>
              <a:rPr lang="ja-JP" altLang="en-US" dirty="0" smtClean="0"/>
              <a:t>必要。伐採</a:t>
            </a:r>
            <a:r>
              <a:rPr lang="ja-JP" altLang="en-US" dirty="0"/>
              <a:t>した</a:t>
            </a:r>
            <a:r>
              <a:rPr lang="ja-JP" altLang="en-US" dirty="0" smtClean="0"/>
              <a:t>場合穴埋め</a:t>
            </a:r>
            <a:r>
              <a:rPr lang="ja-JP" altLang="en-US" dirty="0"/>
              <a:t>、クラック処理が</a:t>
            </a:r>
            <a:r>
              <a:rPr lang="ja-JP" altLang="en-US" dirty="0" smtClean="0"/>
              <a:t>必要</a:t>
            </a:r>
            <a:endParaRPr lang="ja-JP" altLang="en-US" dirty="0"/>
          </a:p>
          <a:p>
            <a:r>
              <a:rPr lang="ja-JP" altLang="en-US" b="1" dirty="0" smtClean="0">
                <a:solidFill>
                  <a:srgbClr val="FF0000"/>
                </a:solidFill>
              </a:rPr>
              <a:t>　　　</a:t>
            </a:r>
            <a:r>
              <a:rPr lang="en-US" altLang="ja-JP" b="1" dirty="0" smtClean="0">
                <a:solidFill>
                  <a:srgbClr val="FF0000"/>
                </a:solidFill>
              </a:rPr>
              <a:t>【</a:t>
            </a:r>
            <a:r>
              <a:rPr lang="ja-JP" altLang="en-US" b="1" dirty="0">
                <a:solidFill>
                  <a:srgbClr val="FF0000"/>
                </a:solidFill>
              </a:rPr>
              <a:t>追加対策</a:t>
            </a:r>
            <a:r>
              <a:rPr lang="en-US" altLang="ja-JP" b="1" dirty="0">
                <a:solidFill>
                  <a:srgbClr val="FF0000"/>
                </a:solidFill>
              </a:rPr>
              <a:t>】</a:t>
            </a:r>
            <a:r>
              <a:rPr lang="ja-JP" altLang="en-US" b="1" dirty="0">
                <a:solidFill>
                  <a:srgbClr val="FF0000"/>
                </a:solidFill>
              </a:rPr>
              <a:t>　</a:t>
            </a:r>
            <a:r>
              <a:rPr lang="ja-JP" altLang="en-US" b="1" dirty="0" smtClean="0">
                <a:solidFill>
                  <a:srgbClr val="FF0000"/>
                </a:solidFill>
              </a:rPr>
              <a:t>計画的に枝払い、伐採を行い、クラック等の処理も合わせて実施</a:t>
            </a:r>
            <a:endParaRPr lang="ja-JP" altLang="en-US" dirty="0"/>
          </a:p>
          <a:p>
            <a:r>
              <a:rPr lang="ja-JP" altLang="en-US" dirty="0" smtClean="0"/>
              <a:t>　（２</a:t>
            </a:r>
            <a:r>
              <a:rPr lang="ja-JP" altLang="en-US" dirty="0"/>
              <a:t>）　擁壁のクラックから水が浸みだして</a:t>
            </a:r>
            <a:r>
              <a:rPr lang="ja-JP" altLang="en-US" dirty="0" smtClean="0"/>
              <a:t>いる</a:t>
            </a:r>
            <a:endParaRPr lang="ja-JP" altLang="en-US" dirty="0"/>
          </a:p>
          <a:p>
            <a:r>
              <a:rPr lang="ja-JP" altLang="en-US" b="1" dirty="0" smtClean="0">
                <a:solidFill>
                  <a:srgbClr val="FF0000"/>
                </a:solidFill>
              </a:rPr>
              <a:t>　　　</a:t>
            </a:r>
            <a:r>
              <a:rPr lang="en-US" altLang="ja-JP" b="1" dirty="0" smtClean="0">
                <a:solidFill>
                  <a:srgbClr val="FF0000"/>
                </a:solidFill>
              </a:rPr>
              <a:t>【</a:t>
            </a:r>
            <a:r>
              <a:rPr lang="ja-JP" altLang="en-US" b="1" dirty="0" smtClean="0">
                <a:solidFill>
                  <a:srgbClr val="FF0000"/>
                </a:solidFill>
              </a:rPr>
              <a:t>経過観察</a:t>
            </a:r>
            <a:r>
              <a:rPr lang="en-US" altLang="ja-JP" b="1" dirty="0" smtClean="0">
                <a:solidFill>
                  <a:srgbClr val="FF0000"/>
                </a:solidFill>
              </a:rPr>
              <a:t>】</a:t>
            </a:r>
            <a:r>
              <a:rPr lang="ja-JP" altLang="en-US" b="1" dirty="0">
                <a:solidFill>
                  <a:srgbClr val="FF0000"/>
                </a:solidFill>
              </a:rPr>
              <a:t>　定期</a:t>
            </a:r>
            <a:r>
              <a:rPr lang="ja-JP" altLang="en-US" b="1" dirty="0" smtClean="0">
                <a:solidFill>
                  <a:srgbClr val="FF0000"/>
                </a:solidFill>
              </a:rPr>
              <a:t>点検でクラックの変状を確認</a:t>
            </a:r>
            <a:endParaRPr lang="en-US" altLang="ja-JP" dirty="0" smtClean="0"/>
          </a:p>
          <a:p>
            <a:r>
              <a:rPr lang="ja-JP" altLang="en-US" dirty="0" smtClean="0"/>
              <a:t>　（</a:t>
            </a:r>
            <a:r>
              <a:rPr lang="ja-JP" altLang="en-US" dirty="0"/>
              <a:t>３）　擁壁部、ズレが発生して</a:t>
            </a:r>
            <a:r>
              <a:rPr lang="ja-JP" altLang="en-US" dirty="0" smtClean="0"/>
              <a:t>いる</a:t>
            </a:r>
            <a:endParaRPr lang="en-US" altLang="ja-JP" dirty="0" smtClean="0"/>
          </a:p>
          <a:p>
            <a:r>
              <a:rPr lang="ja-JP" altLang="en-US" b="1" dirty="0" smtClean="0">
                <a:solidFill>
                  <a:srgbClr val="FF0000"/>
                </a:solidFill>
              </a:rPr>
              <a:t>　　　</a:t>
            </a:r>
            <a:r>
              <a:rPr lang="en-US" altLang="ja-JP" b="1" dirty="0" smtClean="0">
                <a:solidFill>
                  <a:srgbClr val="FF0000"/>
                </a:solidFill>
              </a:rPr>
              <a:t>【</a:t>
            </a:r>
            <a:r>
              <a:rPr lang="ja-JP" altLang="en-US" b="1" dirty="0" smtClean="0">
                <a:solidFill>
                  <a:srgbClr val="FF0000"/>
                </a:solidFill>
              </a:rPr>
              <a:t>経過観察</a:t>
            </a:r>
            <a:r>
              <a:rPr lang="en-US" altLang="ja-JP" b="1" dirty="0" smtClean="0">
                <a:solidFill>
                  <a:srgbClr val="FF0000"/>
                </a:solidFill>
              </a:rPr>
              <a:t>】</a:t>
            </a:r>
            <a:r>
              <a:rPr lang="ja-JP" altLang="en-US" b="1" dirty="0">
                <a:solidFill>
                  <a:srgbClr val="FF0000"/>
                </a:solidFill>
              </a:rPr>
              <a:t>　定期</a:t>
            </a:r>
            <a:r>
              <a:rPr lang="ja-JP" altLang="en-US" b="1" dirty="0" smtClean="0">
                <a:solidFill>
                  <a:srgbClr val="FF0000"/>
                </a:solidFill>
              </a:rPr>
              <a:t>点検で変状を確認</a:t>
            </a:r>
            <a:endParaRPr lang="en-US" altLang="ja-JP" dirty="0" smtClean="0"/>
          </a:p>
          <a:p>
            <a:r>
              <a:rPr lang="ja-JP" altLang="en-US" dirty="0" smtClean="0"/>
              <a:t>　（</a:t>
            </a:r>
            <a:r>
              <a:rPr lang="ja-JP" altLang="en-US" dirty="0"/>
              <a:t>４）　ネット裏の堆積物の撤去が</a:t>
            </a:r>
            <a:r>
              <a:rPr lang="ja-JP" altLang="en-US" dirty="0" smtClean="0"/>
              <a:t>必要</a:t>
            </a:r>
            <a:endParaRPr lang="ja-JP" altLang="en-US" dirty="0"/>
          </a:p>
          <a:p>
            <a:r>
              <a:rPr lang="ja-JP" altLang="en-US" b="1" dirty="0" smtClean="0">
                <a:solidFill>
                  <a:srgbClr val="FF0000"/>
                </a:solidFill>
              </a:rPr>
              <a:t>　　　</a:t>
            </a:r>
            <a:r>
              <a:rPr lang="en-US" altLang="ja-JP" b="1" dirty="0" smtClean="0">
                <a:solidFill>
                  <a:srgbClr val="FF0000"/>
                </a:solidFill>
              </a:rPr>
              <a:t>【</a:t>
            </a:r>
            <a:r>
              <a:rPr lang="ja-JP" altLang="en-US" b="1" dirty="0">
                <a:solidFill>
                  <a:srgbClr val="FF0000"/>
                </a:solidFill>
              </a:rPr>
              <a:t>追加対策</a:t>
            </a:r>
            <a:r>
              <a:rPr lang="en-US" altLang="ja-JP" b="1" dirty="0">
                <a:solidFill>
                  <a:srgbClr val="FF0000"/>
                </a:solidFill>
              </a:rPr>
              <a:t>】</a:t>
            </a:r>
            <a:r>
              <a:rPr lang="ja-JP" altLang="en-US" b="1" dirty="0">
                <a:solidFill>
                  <a:srgbClr val="FF0000"/>
                </a:solidFill>
              </a:rPr>
              <a:t>　</a:t>
            </a:r>
            <a:r>
              <a:rPr lang="ja-JP" altLang="en-US" b="1" dirty="0" smtClean="0">
                <a:solidFill>
                  <a:srgbClr val="FF0000"/>
                </a:solidFill>
              </a:rPr>
              <a:t>伐採に合わせて堆積物を撤去</a:t>
            </a:r>
            <a:endParaRPr lang="en-US" altLang="ja-JP" dirty="0"/>
          </a:p>
        </p:txBody>
      </p:sp>
      <p:sp>
        <p:nvSpPr>
          <p:cNvPr id="7" name="正方形/長方形 6"/>
          <p:cNvSpPr/>
          <p:nvPr/>
        </p:nvSpPr>
        <p:spPr>
          <a:xfrm>
            <a:off x="683568" y="1159074"/>
            <a:ext cx="7416824" cy="369332"/>
          </a:xfrm>
          <a:prstGeom prst="rect">
            <a:avLst/>
          </a:prstGeom>
        </p:spPr>
        <p:txBody>
          <a:bodyPr wrap="square">
            <a:spAutoFit/>
          </a:bodyPr>
          <a:lstStyle/>
          <a:p>
            <a:r>
              <a:rPr lang="ja-JP" altLang="en-US" dirty="0" smtClean="0"/>
              <a:t>７</a:t>
            </a:r>
            <a:r>
              <a:rPr lang="ja-JP" altLang="ja-JP" dirty="0" smtClean="0"/>
              <a:t>．</a:t>
            </a:r>
            <a:r>
              <a:rPr lang="ja-JP" altLang="en-US" dirty="0" smtClean="0"/>
              <a:t>所見</a:t>
            </a:r>
            <a:endParaRPr lang="ja-JP" altLang="ja-JP" dirty="0"/>
          </a:p>
        </p:txBody>
      </p:sp>
      <p:sp>
        <p:nvSpPr>
          <p:cNvPr id="8" name="正方形/長方形 7"/>
          <p:cNvSpPr/>
          <p:nvPr/>
        </p:nvSpPr>
        <p:spPr>
          <a:xfrm>
            <a:off x="623686" y="4581128"/>
            <a:ext cx="7908754" cy="646331"/>
          </a:xfrm>
          <a:prstGeom prst="rect">
            <a:avLst/>
          </a:prstGeom>
        </p:spPr>
        <p:txBody>
          <a:bodyPr wrap="square">
            <a:spAutoFit/>
          </a:bodyPr>
          <a:lstStyle/>
          <a:p>
            <a:r>
              <a:rPr lang="ja-JP" altLang="en-US" dirty="0" smtClean="0"/>
              <a:t>■経過観察の内容</a:t>
            </a:r>
            <a:endParaRPr lang="en-US" altLang="ja-JP" dirty="0" smtClean="0"/>
          </a:p>
          <a:p>
            <a:r>
              <a:rPr lang="ja-JP" altLang="en-US" dirty="0" smtClean="0"/>
              <a:t>　○定期的な目視点検による確認を行う</a:t>
            </a:r>
            <a:endParaRPr lang="ja-JP" altLang="en-US" dirty="0"/>
          </a:p>
        </p:txBody>
      </p:sp>
      <p:sp>
        <p:nvSpPr>
          <p:cNvPr id="9" name="下矢印 8"/>
          <p:cNvSpPr/>
          <p:nvPr/>
        </p:nvSpPr>
        <p:spPr>
          <a:xfrm rot="16200000">
            <a:off x="1321826" y="5703606"/>
            <a:ext cx="732787"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051720" y="5712121"/>
            <a:ext cx="3312368" cy="453183"/>
          </a:xfrm>
          <a:prstGeom prst="rect">
            <a:avLst/>
          </a:prstGeom>
          <a:ln w="63500" cmpd="thinThick">
            <a:solidFill>
              <a:schemeClr val="tx1"/>
            </a:solidFill>
          </a:ln>
        </p:spPr>
        <p:txBody>
          <a:bodyPr wrap="square" lIns="108000" tIns="72000" rIns="108000" bIns="72000">
            <a:spAutoFit/>
          </a:bodyPr>
          <a:lstStyle/>
          <a:p>
            <a:r>
              <a:rPr lang="ja-JP" altLang="en-US" sz="2000" dirty="0" smtClean="0"/>
              <a:t>規制基準の緩和を実施</a:t>
            </a:r>
            <a:endParaRPr lang="ja-JP" altLang="en-US" sz="1400" dirty="0"/>
          </a:p>
        </p:txBody>
      </p:sp>
      <p:sp>
        <p:nvSpPr>
          <p:cNvPr id="13"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4185634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資料６－１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56</a:t>
            </a:fld>
            <a:endParaRPr kumimoji="1" lang="ja-JP" altLang="en-US"/>
          </a:p>
        </p:txBody>
      </p:sp>
      <p:graphicFrame>
        <p:nvGraphicFramePr>
          <p:cNvPr id="32" name="表 31"/>
          <p:cNvGraphicFramePr>
            <a:graphicFrameLocks noGrp="1"/>
          </p:cNvGraphicFramePr>
          <p:nvPr>
            <p:extLst>
              <p:ext uri="{D42A27DB-BD31-4B8C-83A1-F6EECF244321}">
                <p14:modId xmlns:p14="http://schemas.microsoft.com/office/powerpoint/2010/main" val="219938532"/>
              </p:ext>
            </p:extLst>
          </p:nvPr>
        </p:nvGraphicFramePr>
        <p:xfrm>
          <a:off x="683568" y="2530062"/>
          <a:ext cx="7920878" cy="2642179"/>
        </p:xfrm>
        <a:graphic>
          <a:graphicData uri="http://schemas.openxmlformats.org/drawingml/2006/table">
            <a:tbl>
              <a:tblPr firstRow="1" firstCol="1" bandRow="1">
                <a:tableStyleId>{5C22544A-7EE6-4342-B048-85BDC9FD1C3A}</a:tableStyleId>
              </a:tblPr>
              <a:tblGrid>
                <a:gridCol w="2192946"/>
                <a:gridCol w="818276"/>
                <a:gridCol w="818276"/>
                <a:gridCol w="818276"/>
                <a:gridCol w="818276"/>
                <a:gridCol w="818276"/>
                <a:gridCol w="818276"/>
                <a:gridCol w="818276"/>
              </a:tblGrid>
              <a:tr h="580439">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７月</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８月</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９月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０月</a:t>
                      </a:r>
                    </a:p>
                  </a:txBody>
                  <a:tcPr marL="68580" marR="68580" marT="0" marB="0" anchor="ctr"/>
                </a:tc>
                <a:tc>
                  <a:txBody>
                    <a:bodyPr/>
                    <a:lstStyle/>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１月</a:t>
                      </a:r>
                    </a:p>
                  </a:txBody>
                  <a:tcPr marL="68580" marR="68580" marT="0" marB="0" anchor="ctr"/>
                </a:tc>
                <a:tc>
                  <a:txBody>
                    <a:bodyPr/>
                    <a:lstStyle/>
                    <a:p>
                      <a:pPr algn="ctr">
                        <a:spcAft>
                          <a:spcPts val="0"/>
                        </a:spcAft>
                      </a:pPr>
                      <a:endPar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３月</a:t>
                      </a:r>
                    </a:p>
                  </a:txBody>
                  <a:tcPr marL="68580" marR="68580" marT="0" marB="0" anchor="ctr"/>
                </a:tc>
              </a:tr>
              <a:tr h="51543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岸和田港塔原線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岸和田牛滝山貝塚線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大阪生駒線</a:t>
                      </a:r>
                      <a:endParaRPr lang="zh-CN"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zh-CN"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主要地方道</a:t>
                      </a:r>
                      <a:r>
                        <a:rPr lang="zh-CN"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15435">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和歌山阪南線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（一般府道）</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bl>
          </a:graphicData>
        </a:graphic>
      </p:graphicFrame>
      <p:sp>
        <p:nvSpPr>
          <p:cNvPr id="6" name="V 字形矢印 5"/>
          <p:cNvSpPr/>
          <p:nvPr/>
        </p:nvSpPr>
        <p:spPr>
          <a:xfrm>
            <a:off x="2794253" y="3865878"/>
            <a:ext cx="771883" cy="211194"/>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8" name="V 字形矢印 27"/>
          <p:cNvSpPr/>
          <p:nvPr/>
        </p:nvSpPr>
        <p:spPr>
          <a:xfrm>
            <a:off x="5868144" y="4805910"/>
            <a:ext cx="323638" cy="224324"/>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9" name="テキスト ボックス 28"/>
          <p:cNvSpPr txBox="1"/>
          <p:nvPr/>
        </p:nvSpPr>
        <p:spPr>
          <a:xfrm>
            <a:off x="5165453" y="4644606"/>
            <a:ext cx="846707" cy="415498"/>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rPr>
              <a:t>10/25</a:t>
            </a:r>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a:t>
            </a:r>
          </a:p>
        </p:txBody>
      </p:sp>
      <p:sp>
        <p:nvSpPr>
          <p:cNvPr id="33" name="テキスト ボックス 32"/>
          <p:cNvSpPr txBox="1"/>
          <p:nvPr/>
        </p:nvSpPr>
        <p:spPr>
          <a:xfrm>
            <a:off x="7524328" y="3663396"/>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9" name="テキスト ボックス 38"/>
          <p:cNvSpPr txBox="1"/>
          <p:nvPr/>
        </p:nvSpPr>
        <p:spPr>
          <a:xfrm>
            <a:off x="7535263" y="3175084"/>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4" name="V 字形矢印 43"/>
          <p:cNvSpPr/>
          <p:nvPr/>
        </p:nvSpPr>
        <p:spPr>
          <a:xfrm>
            <a:off x="2794253" y="3365750"/>
            <a:ext cx="771883" cy="207266"/>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34" name="テキスト ボックス 33"/>
          <p:cNvSpPr txBox="1"/>
          <p:nvPr/>
        </p:nvSpPr>
        <p:spPr>
          <a:xfrm>
            <a:off x="2734687" y="3028890"/>
            <a:ext cx="901209"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(H28.11/15)</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5" name="V 字形矢印 44"/>
          <p:cNvSpPr/>
          <p:nvPr/>
        </p:nvSpPr>
        <p:spPr>
          <a:xfrm>
            <a:off x="5148064" y="4283758"/>
            <a:ext cx="1044516" cy="242420"/>
          </a:xfrm>
          <a:prstGeom prst="notch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7" name="V 字形矢印 46"/>
          <p:cNvSpPr/>
          <p:nvPr/>
        </p:nvSpPr>
        <p:spPr>
          <a:xfrm>
            <a:off x="6351886" y="4797152"/>
            <a:ext cx="2108546" cy="241431"/>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8" name="テキスト ボックス 47"/>
          <p:cNvSpPr txBox="1"/>
          <p:nvPr/>
        </p:nvSpPr>
        <p:spPr>
          <a:xfrm>
            <a:off x="7521133" y="4149080"/>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4" name="テキスト ボックス 53"/>
          <p:cNvSpPr txBox="1"/>
          <p:nvPr/>
        </p:nvSpPr>
        <p:spPr>
          <a:xfrm>
            <a:off x="4572000" y="4149080"/>
            <a:ext cx="697627"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(9/28)</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7" name="角丸四角形 56"/>
          <p:cNvSpPr/>
          <p:nvPr/>
        </p:nvSpPr>
        <p:spPr>
          <a:xfrm>
            <a:off x="8548078" y="3125252"/>
            <a:ext cx="272394" cy="2053857"/>
          </a:xfrm>
          <a:prstGeom prst="roundRect">
            <a:avLst/>
          </a:prstGeom>
        </p:spPr>
        <p:style>
          <a:lnRef idx="1">
            <a:schemeClr val="accent4"/>
          </a:lnRef>
          <a:fillRef idx="2">
            <a:schemeClr val="accent4"/>
          </a:fillRef>
          <a:effectRef idx="1">
            <a:schemeClr val="accent4"/>
          </a:effectRef>
          <a:fontRef idx="minor">
            <a:schemeClr val="dk1"/>
          </a:fontRef>
        </p:style>
        <p:txBody>
          <a:bodyPr vert="eaVert" rtlCol="0" anchor="ctr"/>
          <a:lstStyle/>
          <a:p>
            <a:pPr algn="ctr"/>
            <a:r>
              <a:rPr kumimoji="1" lang="ja-JP" altLang="en-US" sz="1600" dirty="0" smtClean="0"/>
              <a:t>基準緩和</a:t>
            </a:r>
            <a:endParaRPr kumimoji="1" lang="ja-JP" altLang="en-US" sz="1600" dirty="0"/>
          </a:p>
        </p:txBody>
      </p:sp>
      <p:sp>
        <p:nvSpPr>
          <p:cNvPr id="60" name="正方形/長方形 59"/>
          <p:cNvSpPr/>
          <p:nvPr/>
        </p:nvSpPr>
        <p:spPr>
          <a:xfrm>
            <a:off x="899591" y="1414517"/>
            <a:ext cx="7762771" cy="646331"/>
          </a:xfrm>
          <a:prstGeom prst="rect">
            <a:avLst/>
          </a:prstGeom>
        </p:spPr>
        <p:txBody>
          <a:bodyPr wrap="square">
            <a:spAutoFit/>
          </a:bodyPr>
          <a:lstStyle/>
          <a:p>
            <a:pPr marL="185738" indent="-185738"/>
            <a:r>
              <a:rPr lang="ja-JP" altLang="en-US" dirty="0" smtClean="0"/>
              <a:t>■岸和田港塔原線、岸和田牛滝山貝塚線</a:t>
            </a:r>
            <a:r>
              <a:rPr lang="ja-JP" altLang="en-US" dirty="0"/>
              <a:t>は</a:t>
            </a:r>
            <a:r>
              <a:rPr lang="ja-JP" altLang="en-US" dirty="0" smtClean="0"/>
              <a:t>第１回部会で、大阪生駒線、和歌山阪南線は第２回部会で、追加対策完了後の基準緩和方針を確認。</a:t>
            </a:r>
            <a:endParaRPr lang="ja-JP" altLang="ja-JP" dirty="0"/>
          </a:p>
        </p:txBody>
      </p:sp>
      <p:sp>
        <p:nvSpPr>
          <p:cNvPr id="58" name="V 字形矢印 57"/>
          <p:cNvSpPr/>
          <p:nvPr/>
        </p:nvSpPr>
        <p:spPr>
          <a:xfrm>
            <a:off x="3702333" y="3348667"/>
            <a:ext cx="4758099" cy="241431"/>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53"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５）現地確認結果（まとめ）</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36" name="テキスト ボックス 35"/>
          <p:cNvSpPr txBox="1"/>
          <p:nvPr/>
        </p:nvSpPr>
        <p:spPr>
          <a:xfrm>
            <a:off x="2734687" y="3532946"/>
            <a:ext cx="901209" cy="400110"/>
          </a:xfrm>
          <a:prstGeom prst="rect">
            <a:avLst/>
          </a:prstGeom>
          <a:noFill/>
          <a:ln>
            <a:noFill/>
            <a:prstDash val="solid"/>
          </a:ln>
        </p:spPr>
        <p:txBody>
          <a:bodyPr wrap="none" rtlCol="0">
            <a:spAutoFit/>
          </a:bodyPr>
          <a:lstStyle/>
          <a:p>
            <a:r>
              <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a:t>
            </a:r>
            <a:endPar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kumimoji="1" lang="en-US" altLang="ja-JP" sz="1000" dirty="0" smtClean="0">
                <a:latin typeface="HGSｺﾞｼｯｸM" panose="020B0600000000000000" pitchFamily="50" charset="-128"/>
                <a:ea typeface="HGSｺﾞｼｯｸM" panose="020B0600000000000000" pitchFamily="50" charset="-128"/>
                <a:cs typeface="Meiryo UI" panose="020B0604030504040204" pitchFamily="50" charset="-128"/>
              </a:rPr>
              <a:t>(H28.11/15)</a:t>
            </a:r>
            <a:endParaRPr kumimoji="1" lang="ja-JP" altLang="en-US" sz="1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2" name="V 字形矢印 51"/>
          <p:cNvSpPr/>
          <p:nvPr/>
        </p:nvSpPr>
        <p:spPr>
          <a:xfrm>
            <a:off x="6351886" y="4301658"/>
            <a:ext cx="2108546" cy="241431"/>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55" name="V 字形矢印 54"/>
          <p:cNvSpPr/>
          <p:nvPr/>
        </p:nvSpPr>
        <p:spPr>
          <a:xfrm>
            <a:off x="3702333" y="3850759"/>
            <a:ext cx="4758099" cy="241431"/>
          </a:xfrm>
          <a:prstGeom prst="notchedRightArrow">
            <a:avLst/>
          </a:prstGeom>
          <a:solidFill>
            <a:schemeClr val="bg1"/>
          </a:solidFill>
          <a:ln>
            <a:prstDash val="dash"/>
          </a:ln>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2" name="角丸四角形 21"/>
          <p:cNvSpPr/>
          <p:nvPr/>
        </p:nvSpPr>
        <p:spPr>
          <a:xfrm>
            <a:off x="6228184" y="3140968"/>
            <a:ext cx="252028" cy="2808312"/>
          </a:xfrm>
          <a:prstGeom prst="roundRect">
            <a:avLst/>
          </a:prstGeom>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技術審議会・部会②　（</a:t>
            </a:r>
            <a:r>
              <a:rPr kumimoji="1" lang="en-US" altLang="ja-JP" sz="1600" dirty="0" smtClean="0"/>
              <a:t>11</a:t>
            </a:r>
            <a:r>
              <a:rPr lang="en-US" altLang="ja-JP" sz="1600" dirty="0" smtClean="0"/>
              <a:t>/6</a:t>
            </a:r>
            <a:r>
              <a:rPr kumimoji="1" lang="ja-JP" altLang="en-US" sz="1600" dirty="0" smtClean="0"/>
              <a:t>）</a:t>
            </a:r>
            <a:endParaRPr kumimoji="1" lang="ja-JP" altLang="en-US" sz="1600" dirty="0"/>
          </a:p>
        </p:txBody>
      </p:sp>
      <p:sp>
        <p:nvSpPr>
          <p:cNvPr id="23" name="角丸四角形 22"/>
          <p:cNvSpPr/>
          <p:nvPr/>
        </p:nvSpPr>
        <p:spPr>
          <a:xfrm>
            <a:off x="6588224" y="3195919"/>
            <a:ext cx="316217" cy="2753361"/>
          </a:xfrm>
          <a:prstGeom prst="roundRect">
            <a:avLst/>
          </a:prstGeom>
          <a:ln w="44450" cmpd="thickThin">
            <a:solidFill>
              <a:schemeClr val="tx1"/>
            </a:solidFill>
          </a:ln>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a:t>
            </a:r>
            <a:r>
              <a:rPr lang="ja-JP" altLang="en-US" sz="1600" dirty="0" smtClean="0"/>
              <a:t>　</a:t>
            </a:r>
            <a:r>
              <a:rPr kumimoji="1" lang="ja-JP" altLang="en-US" sz="1600" dirty="0" smtClean="0"/>
              <a:t>（</a:t>
            </a:r>
            <a:r>
              <a:rPr kumimoji="1" lang="en-US" altLang="ja-JP" sz="1600" dirty="0" smtClean="0"/>
              <a:t>11</a:t>
            </a:r>
            <a:r>
              <a:rPr lang="en-US" altLang="ja-JP" sz="1600" dirty="0" smtClean="0"/>
              <a:t>/</a:t>
            </a:r>
            <a:r>
              <a:rPr lang="ja-JP" altLang="en-US" sz="1600" dirty="0" smtClean="0"/>
              <a:t> </a:t>
            </a:r>
            <a:r>
              <a:rPr lang="en-US" altLang="ja-JP" sz="1600" dirty="0" smtClean="0"/>
              <a:t>20</a:t>
            </a:r>
            <a:r>
              <a:rPr lang="ja-JP" altLang="en-US" sz="1600" dirty="0" smtClean="0"/>
              <a:t>）</a:t>
            </a:r>
            <a:endParaRPr lang="ja-JP" altLang="en-US" sz="1600" dirty="0"/>
          </a:p>
        </p:txBody>
      </p:sp>
      <p:sp>
        <p:nvSpPr>
          <p:cNvPr id="12" name="角丸四角形 11"/>
          <p:cNvSpPr/>
          <p:nvPr/>
        </p:nvSpPr>
        <p:spPr>
          <a:xfrm>
            <a:off x="3566136" y="3142669"/>
            <a:ext cx="272394" cy="2806611"/>
          </a:xfrm>
          <a:prstGeom prst="roundRect">
            <a:avLst/>
          </a:prstGeom>
        </p:spPr>
        <p:style>
          <a:lnRef idx="1">
            <a:schemeClr val="accent5"/>
          </a:lnRef>
          <a:fillRef idx="2">
            <a:schemeClr val="accent5"/>
          </a:fillRef>
          <a:effectRef idx="1">
            <a:schemeClr val="accent5"/>
          </a:effectRef>
          <a:fontRef idx="minor">
            <a:schemeClr val="dk1"/>
          </a:fontRef>
        </p:style>
        <p:txBody>
          <a:bodyPr vert="eaVert" rtlCol="0" anchor="ctr"/>
          <a:lstStyle/>
          <a:p>
            <a:pPr algn="ctr"/>
            <a:r>
              <a:rPr kumimoji="1" lang="ja-JP" altLang="en-US" sz="1600" dirty="0" smtClean="0"/>
              <a:t>技術審議会・部会①　（</a:t>
            </a:r>
            <a:r>
              <a:rPr kumimoji="1" lang="en-US" altLang="ja-JP" sz="1600" dirty="0" smtClean="0"/>
              <a:t>7</a:t>
            </a:r>
            <a:r>
              <a:rPr lang="en-US" altLang="ja-JP" sz="1600" dirty="0" smtClean="0"/>
              <a:t>/31</a:t>
            </a:r>
            <a:r>
              <a:rPr kumimoji="1" lang="ja-JP" altLang="en-US" sz="1600" dirty="0" smtClean="0"/>
              <a:t>）</a:t>
            </a:r>
            <a:endParaRPr kumimoji="1" lang="ja-JP" altLang="en-US" sz="1600" dirty="0"/>
          </a:p>
        </p:txBody>
      </p:sp>
      <p:sp>
        <p:nvSpPr>
          <p:cNvPr id="59" name="テキスト ボックス 58"/>
          <p:cNvSpPr txBox="1"/>
          <p:nvPr/>
        </p:nvSpPr>
        <p:spPr>
          <a:xfrm>
            <a:off x="7521133" y="4615244"/>
            <a:ext cx="723275" cy="253916"/>
          </a:xfrm>
          <a:prstGeom prst="rect">
            <a:avLst/>
          </a:prstGeom>
          <a:noFill/>
          <a:ln>
            <a:noFill/>
            <a:prstDash val="solid"/>
          </a:ln>
        </p:spPr>
        <p:txBody>
          <a:bodyPr wrap="none" rtlCol="0">
            <a:spAutoFit/>
          </a:bodyPr>
          <a:lstStyle/>
          <a:p>
            <a:r>
              <a:rPr kumimoji="1" lang="ja-JP" altLang="en-US" sz="105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a:t>
            </a:r>
            <a:endParaRPr kumimoji="1" lang="en-US" altLang="ja-JP" sz="105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大波 7"/>
          <p:cNvSpPr/>
          <p:nvPr/>
        </p:nvSpPr>
        <p:spPr>
          <a:xfrm rot="16200000">
            <a:off x="5533951" y="4163991"/>
            <a:ext cx="3744415" cy="258209"/>
          </a:xfrm>
          <a:prstGeom prst="wav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754130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資料６－１</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57</a:t>
            </a:fld>
            <a:endParaRPr kumimoji="1" lang="ja-JP" altLang="en-US"/>
          </a:p>
        </p:txBody>
      </p:sp>
      <p:sp>
        <p:nvSpPr>
          <p:cNvPr id="6" name="タイトル 1"/>
          <p:cNvSpPr>
            <a:spLocks noGrp="1"/>
          </p:cNvSpPr>
          <p:nvPr>
            <p:ph type="title"/>
          </p:nvPr>
        </p:nvSpPr>
        <p:spPr>
          <a:xfrm>
            <a:off x="457200" y="188640"/>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３．まとめ</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971599" y="1618922"/>
            <a:ext cx="7488833" cy="954107"/>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現地確認の実施結果について</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604662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
        <p:nvSpPr>
          <p:cNvPr id="6" name="タイトル 1"/>
          <p:cNvSpPr>
            <a:spLocks noGrp="1"/>
          </p:cNvSpPr>
          <p:nvPr>
            <p:ph type="title"/>
          </p:nvPr>
        </p:nvSpPr>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２．</a:t>
            </a:r>
            <a:r>
              <a:rPr lang="ja-JP" altLang="en-US"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a:t>
            </a:r>
            <a:r>
              <a:rPr lang="ja-JP" altLang="en-US" sz="2400" dirty="0" smtClean="0">
                <a:latin typeface="HGSｺﾞｼｯｸM" panose="020B0600000000000000" pitchFamily="50" charset="-128"/>
                <a:ea typeface="HGSｺﾞｼｯｸM" panose="020B0600000000000000" pitchFamily="50" charset="-128"/>
              </a:rPr>
              <a:t>１）現地確認を実施した区間（平成</a:t>
            </a:r>
            <a:r>
              <a:rPr lang="en-US" altLang="ja-JP" sz="2400" dirty="0" smtClean="0">
                <a:latin typeface="HGSｺﾞｼｯｸM" panose="020B0600000000000000" pitchFamily="50" charset="-128"/>
                <a:ea typeface="HGSｺﾞｼｯｸM" panose="020B0600000000000000" pitchFamily="50" charset="-128"/>
              </a:rPr>
              <a:t>29</a:t>
            </a:r>
            <a:r>
              <a:rPr lang="ja-JP" altLang="en-US" sz="2400" dirty="0" smtClean="0">
                <a:latin typeface="HGSｺﾞｼｯｸM" panose="020B0600000000000000" pitchFamily="50" charset="-128"/>
                <a:ea typeface="HGSｺﾞｼｯｸM" panose="020B0600000000000000" pitchFamily="50" charset="-128"/>
              </a:rPr>
              <a:t>年度）</a:t>
            </a:r>
            <a:endParaRPr kumimoji="1" lang="ja-JP" altLang="en-US" sz="2400" dirty="0">
              <a:latin typeface="HGSｺﾞｼｯｸM" panose="020B0600000000000000" pitchFamily="50" charset="-128"/>
              <a:ea typeface="HGSｺﾞｼｯｸM" panose="020B0600000000000000" pitchFamily="50" charset="-128"/>
            </a:endParaRPr>
          </a:p>
        </p:txBody>
      </p:sp>
      <p:graphicFrame>
        <p:nvGraphicFramePr>
          <p:cNvPr id="7" name="オブジェクト 6"/>
          <p:cNvGraphicFramePr>
            <a:graphicFrameLocks noChangeAspect="1"/>
          </p:cNvGraphicFramePr>
          <p:nvPr>
            <p:extLst>
              <p:ext uri="{D42A27DB-BD31-4B8C-83A1-F6EECF244321}">
                <p14:modId xmlns:p14="http://schemas.microsoft.com/office/powerpoint/2010/main" val="3139762644"/>
              </p:ext>
            </p:extLst>
          </p:nvPr>
        </p:nvGraphicFramePr>
        <p:xfrm>
          <a:off x="474663" y="1700213"/>
          <a:ext cx="8156575" cy="2808287"/>
        </p:xfrm>
        <a:graphic>
          <a:graphicData uri="http://schemas.openxmlformats.org/presentationml/2006/ole">
            <mc:AlternateContent xmlns:mc="http://schemas.openxmlformats.org/markup-compatibility/2006">
              <mc:Choice xmlns:v="urn:schemas-microsoft-com:vml" Requires="v">
                <p:oleObj spid="_x0000_s2059" name="ワークシート" r:id="rId3" imgW="6391390" imgH="2200229" progId="Excel.Sheet.12">
                  <p:embed/>
                </p:oleObj>
              </mc:Choice>
              <mc:Fallback>
                <p:oleObj name="ワークシート" r:id="rId3" imgW="6391390" imgH="2200229" progId="Excel.Sheet.12">
                  <p:embed/>
                  <p:pic>
                    <p:nvPicPr>
                      <p:cNvPr id="0" name=""/>
                      <p:cNvPicPr/>
                      <p:nvPr/>
                    </p:nvPicPr>
                    <p:blipFill>
                      <a:blip r:embed="rId4"/>
                      <a:stretch>
                        <a:fillRect/>
                      </a:stretch>
                    </p:blipFill>
                    <p:spPr>
                      <a:xfrm>
                        <a:off x="474663" y="1700213"/>
                        <a:ext cx="8156575" cy="2808287"/>
                      </a:xfrm>
                      <a:prstGeom prst="rect">
                        <a:avLst/>
                      </a:prstGeom>
                    </p:spPr>
                  </p:pic>
                </p:oleObj>
              </mc:Fallback>
            </mc:AlternateContent>
          </a:graphicData>
        </a:graphic>
      </p:graphicFrame>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65729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dirty="0"/>
          </a:p>
        </p:txBody>
      </p:sp>
      <p:sp>
        <p:nvSpPr>
          <p:cNvPr id="5" name="正方形/長方形 4"/>
          <p:cNvSpPr/>
          <p:nvPr/>
        </p:nvSpPr>
        <p:spPr>
          <a:xfrm>
            <a:off x="971600" y="1340768"/>
            <a:ext cx="7560840" cy="3847207"/>
          </a:xfrm>
          <a:prstGeom prst="rect">
            <a:avLst/>
          </a:prstGeom>
        </p:spPr>
        <p:txBody>
          <a:bodyPr wrap="square">
            <a:spAutoFit/>
          </a:bodyPr>
          <a:lstStyle/>
          <a:p>
            <a:r>
              <a:rPr lang="ja-JP" altLang="ja-JP" sz="2000" dirty="0"/>
              <a:t>１</a:t>
            </a:r>
            <a:r>
              <a:rPr lang="ja-JP" altLang="ja-JP" sz="2000" dirty="0" smtClean="0"/>
              <a:t>．</a:t>
            </a:r>
            <a:r>
              <a:rPr lang="ja-JP" altLang="en-US" sz="2000" dirty="0" smtClean="0"/>
              <a:t>実施日時</a:t>
            </a:r>
            <a:r>
              <a:rPr lang="en-US" altLang="ja-JP" sz="2000" dirty="0" smtClean="0"/>
              <a:t>	</a:t>
            </a:r>
            <a:r>
              <a:rPr lang="ja-JP" altLang="en-US" sz="2000" dirty="0" smtClean="0"/>
              <a:t>：　平成２８年１１月１５日（金）１４時～１７時</a:t>
            </a:r>
            <a:endParaRPr lang="en-US" altLang="ja-JP" sz="2000" dirty="0" smtClean="0"/>
          </a:p>
          <a:p>
            <a:r>
              <a:rPr lang="en-US" altLang="ja-JP" sz="2000" dirty="0"/>
              <a:t>  </a:t>
            </a:r>
            <a:endParaRPr lang="ja-JP" altLang="ja-JP" sz="2000" dirty="0"/>
          </a:p>
          <a:p>
            <a:r>
              <a:rPr lang="ja-JP" altLang="ja-JP" sz="2000" dirty="0"/>
              <a:t>２</a:t>
            </a:r>
            <a:r>
              <a:rPr lang="ja-JP" altLang="ja-JP" sz="2000" dirty="0" smtClean="0"/>
              <a:t>．</a:t>
            </a:r>
            <a:r>
              <a:rPr lang="ja-JP" altLang="en-US" sz="2000" dirty="0" smtClean="0"/>
              <a:t>現地確認者</a:t>
            </a:r>
            <a:r>
              <a:rPr lang="en-US" altLang="ja-JP" sz="2000" dirty="0" smtClean="0"/>
              <a:t>	</a:t>
            </a:r>
            <a:r>
              <a:rPr lang="ja-JP" altLang="en-US" sz="2000" dirty="0" smtClean="0"/>
              <a:t>：　京都大学　岸田准教授</a:t>
            </a:r>
            <a:endParaRPr lang="en-US" altLang="ja-JP" sz="2000" dirty="0" smtClean="0"/>
          </a:p>
          <a:p>
            <a:r>
              <a:rPr lang="en-US" altLang="ja-JP" sz="2000" dirty="0"/>
              <a:t> 	</a:t>
            </a:r>
            <a:r>
              <a:rPr lang="en-US" altLang="ja-JP" sz="2000" dirty="0" smtClean="0"/>
              <a:t>	</a:t>
            </a:r>
            <a:r>
              <a:rPr lang="ja-JP" altLang="en-US" sz="2000" dirty="0" smtClean="0"/>
              <a:t>　　京都</a:t>
            </a:r>
            <a:r>
              <a:rPr lang="ja-JP" altLang="en-US" sz="2000" dirty="0"/>
              <a:t>大学　古川准</a:t>
            </a:r>
            <a:r>
              <a:rPr lang="ja-JP" altLang="en-US" sz="2000" dirty="0" smtClean="0"/>
              <a:t>教授</a:t>
            </a:r>
            <a:endParaRPr lang="en-US" altLang="ja-JP" sz="2000" dirty="0" smtClean="0"/>
          </a:p>
          <a:p>
            <a:r>
              <a:rPr lang="ja-JP" altLang="en-US" sz="2000" dirty="0" smtClean="0"/>
              <a:t>　　　　</a:t>
            </a:r>
            <a:r>
              <a:rPr lang="ja-JP" altLang="en-US" sz="2000" dirty="0"/>
              <a:t>　</a:t>
            </a:r>
            <a:r>
              <a:rPr lang="ja-JP" altLang="en-US" sz="2000" dirty="0" smtClean="0"/>
              <a:t>　　　　　　　　関西</a:t>
            </a:r>
            <a:r>
              <a:rPr lang="ja-JP" altLang="en-US" sz="2000" dirty="0"/>
              <a:t>大学　</a:t>
            </a:r>
            <a:r>
              <a:rPr lang="ja-JP" altLang="en-US" sz="2000" dirty="0" smtClean="0"/>
              <a:t>小山准教授は書面確認（</a:t>
            </a:r>
            <a:r>
              <a:rPr lang="en-US" altLang="ja-JP" sz="2000" dirty="0" smtClean="0"/>
              <a:t>11/10</a:t>
            </a:r>
            <a:r>
              <a:rPr lang="ja-JP" altLang="en-US" sz="2000" dirty="0" smtClean="0"/>
              <a:t>）</a:t>
            </a:r>
            <a:endParaRPr lang="ja-JP" altLang="ja-JP" sz="2000" dirty="0"/>
          </a:p>
          <a:p>
            <a:endParaRPr lang="en-US" altLang="ja-JP" sz="2000" dirty="0" smtClean="0"/>
          </a:p>
          <a:p>
            <a:r>
              <a:rPr lang="ja-JP" altLang="en-US" sz="2000" dirty="0" smtClean="0"/>
              <a:t>３．対象路線　　　：岸和田港塔原線</a:t>
            </a:r>
            <a:endParaRPr lang="en-US" altLang="ja-JP" sz="2000" dirty="0" smtClean="0"/>
          </a:p>
          <a:p>
            <a:r>
              <a:rPr lang="ja-JP" altLang="en-US" sz="2000" dirty="0"/>
              <a:t>　</a:t>
            </a:r>
            <a:r>
              <a:rPr lang="ja-JP" altLang="en-US" sz="2000" dirty="0" smtClean="0"/>
              <a:t>　　　　　　　　　　　岸和田牛滝山貝塚線</a:t>
            </a:r>
            <a:endParaRPr lang="en-US" altLang="ja-JP" sz="2000" dirty="0"/>
          </a:p>
          <a:p>
            <a:endParaRPr lang="ja-JP" altLang="ja-JP" sz="2000" dirty="0"/>
          </a:p>
          <a:p>
            <a:r>
              <a:rPr lang="ja-JP" altLang="en-US" sz="2000" dirty="0" smtClean="0"/>
              <a:t>４</a:t>
            </a:r>
            <a:r>
              <a:rPr lang="ja-JP" altLang="ja-JP" sz="2000" dirty="0" smtClean="0"/>
              <a:t>．</a:t>
            </a:r>
            <a:r>
              <a:rPr lang="ja-JP" altLang="en-US" sz="2000" dirty="0" smtClean="0"/>
              <a:t>現地確認ルート：　右図のとおり</a:t>
            </a:r>
            <a:endParaRPr lang="en-US" altLang="ja-JP" sz="2000" dirty="0" smtClean="0"/>
          </a:p>
          <a:p>
            <a:endParaRPr lang="en-US" altLang="ja-JP" sz="2000" dirty="0" smtClean="0"/>
          </a:p>
          <a:p>
            <a:r>
              <a:rPr lang="en-US" altLang="ja-JP" sz="2400" dirty="0" smtClean="0"/>
              <a:t>	</a:t>
            </a:r>
            <a:endParaRPr lang="ja-JP" altLang="ja-JP" sz="1600" dirty="0" smtClean="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488" t="11407" r="16190" b="2859"/>
          <a:stretch/>
        </p:blipFill>
        <p:spPr bwMode="auto">
          <a:xfrm>
            <a:off x="5796136" y="2924944"/>
            <a:ext cx="3056118" cy="345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30"/>
          <p:cNvSpPr txBox="1"/>
          <p:nvPr/>
        </p:nvSpPr>
        <p:spPr>
          <a:xfrm>
            <a:off x="7557697" y="3041541"/>
            <a:ext cx="1282700" cy="368935"/>
          </a:xfrm>
          <a:prstGeom prst="borderCallout2">
            <a:avLst>
              <a:gd name="adj1" fmla="val 39033"/>
              <a:gd name="adj2" fmla="val -1419"/>
              <a:gd name="adj3" fmla="val 44355"/>
              <a:gd name="adj4" fmla="val -33145"/>
              <a:gd name="adj5" fmla="val 123236"/>
              <a:gd name="adj6" fmla="val -57365"/>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altLang="en-US" sz="1100" kern="100" dirty="0" smtClean="0">
                <a:effectLst/>
                <a:ea typeface="ＭＳ 明朝"/>
                <a:cs typeface="Times New Roman"/>
              </a:rPr>
              <a:t>岸和田</a:t>
            </a:r>
            <a:r>
              <a:rPr lang="ja-JP" sz="1100" kern="100" dirty="0" smtClean="0">
                <a:effectLst/>
                <a:ea typeface="ＭＳ 明朝"/>
                <a:cs typeface="Times New Roman"/>
              </a:rPr>
              <a:t>土木</a:t>
            </a:r>
            <a:r>
              <a:rPr lang="ja-JP" sz="1100" kern="100" dirty="0">
                <a:effectLst/>
                <a:ea typeface="ＭＳ 明朝"/>
                <a:cs typeface="Times New Roman"/>
              </a:rPr>
              <a:t>事務所</a:t>
            </a:r>
          </a:p>
        </p:txBody>
      </p:sp>
      <p:sp>
        <p:nvSpPr>
          <p:cNvPr id="16" name="円/楕円 15"/>
          <p:cNvSpPr/>
          <p:nvPr/>
        </p:nvSpPr>
        <p:spPr>
          <a:xfrm rot="4541256">
            <a:off x="7360240" y="4818552"/>
            <a:ext cx="329683" cy="139770"/>
          </a:xfrm>
          <a:prstGeom prst="ellipse">
            <a:avLst/>
          </a:prstGeom>
          <a:solidFill>
            <a:srgbClr val="FF0000">
              <a:alpha val="31000"/>
            </a:srgbClr>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 name="フリーフォーム 5"/>
          <p:cNvSpPr/>
          <p:nvPr/>
        </p:nvSpPr>
        <p:spPr>
          <a:xfrm>
            <a:off x="6785387" y="3604037"/>
            <a:ext cx="752475" cy="1181100"/>
          </a:xfrm>
          <a:custGeom>
            <a:avLst/>
            <a:gdLst>
              <a:gd name="connsiteX0" fmla="*/ 0 w 752475"/>
              <a:gd name="connsiteY0" fmla="*/ 0 h 1181100"/>
              <a:gd name="connsiteX1" fmla="*/ 95250 w 752475"/>
              <a:gd name="connsiteY1" fmla="*/ 228600 h 1181100"/>
              <a:gd name="connsiteX2" fmla="*/ 323850 w 752475"/>
              <a:gd name="connsiteY2" fmla="*/ 352425 h 1181100"/>
              <a:gd name="connsiteX3" fmla="*/ 514350 w 752475"/>
              <a:gd name="connsiteY3" fmla="*/ 552450 h 1181100"/>
              <a:gd name="connsiteX4" fmla="*/ 714375 w 752475"/>
              <a:gd name="connsiteY4" fmla="*/ 904875 h 1181100"/>
              <a:gd name="connsiteX5" fmla="*/ 752475 w 752475"/>
              <a:gd name="connsiteY5" fmla="*/ 1133475 h 1181100"/>
              <a:gd name="connsiteX6" fmla="*/ 723900 w 752475"/>
              <a:gd name="connsiteY6"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475" h="1181100">
                <a:moveTo>
                  <a:pt x="0" y="0"/>
                </a:moveTo>
                <a:lnTo>
                  <a:pt x="95250" y="228600"/>
                </a:lnTo>
                <a:lnTo>
                  <a:pt x="323850" y="352425"/>
                </a:lnTo>
                <a:lnTo>
                  <a:pt x="514350" y="552450"/>
                </a:lnTo>
                <a:lnTo>
                  <a:pt x="714375" y="904875"/>
                </a:lnTo>
                <a:lnTo>
                  <a:pt x="752475" y="1133475"/>
                </a:lnTo>
                <a:lnTo>
                  <a:pt x="723900" y="1181100"/>
                </a:ln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30"/>
          <p:cNvSpPr txBox="1"/>
          <p:nvPr/>
        </p:nvSpPr>
        <p:spPr>
          <a:xfrm>
            <a:off x="5809580" y="4428217"/>
            <a:ext cx="1282700" cy="368935"/>
          </a:xfrm>
          <a:prstGeom prst="borderCallout2">
            <a:avLst>
              <a:gd name="adj1" fmla="val 31288"/>
              <a:gd name="adj2" fmla="val 103284"/>
              <a:gd name="adj3" fmla="val 34028"/>
              <a:gd name="adj4" fmla="val 115369"/>
              <a:gd name="adj5" fmla="val 89228"/>
              <a:gd name="adj6" fmla="val 126281"/>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altLang="en-US" sz="1100" kern="100" dirty="0" smtClean="0">
                <a:ea typeface="ＭＳ 明朝"/>
                <a:cs typeface="Times New Roman"/>
              </a:rPr>
              <a:t>①岸和田港塔原線</a:t>
            </a:r>
            <a:endParaRPr lang="ja-JP" sz="1100" kern="100" dirty="0">
              <a:effectLst/>
              <a:ea typeface="ＭＳ 明朝"/>
              <a:cs typeface="Times New Roman"/>
            </a:endParaRPr>
          </a:p>
        </p:txBody>
      </p:sp>
      <p:sp>
        <p:nvSpPr>
          <p:cNvPr id="18" name="テキスト ボックス 30"/>
          <p:cNvSpPr txBox="1"/>
          <p:nvPr/>
        </p:nvSpPr>
        <p:spPr>
          <a:xfrm>
            <a:off x="5868144" y="5628235"/>
            <a:ext cx="1623095" cy="368935"/>
          </a:xfrm>
          <a:prstGeom prst="borderCallout2">
            <a:avLst>
              <a:gd name="adj1" fmla="val 31288"/>
              <a:gd name="adj2" fmla="val 103284"/>
              <a:gd name="adj3" fmla="val 32419"/>
              <a:gd name="adj4" fmla="val 119549"/>
              <a:gd name="adj5" fmla="val -23301"/>
              <a:gd name="adj6" fmla="val 138263"/>
            </a:avLst>
          </a:prstGeom>
          <a:solidFill>
            <a:schemeClr val="lt1"/>
          </a:solidFill>
          <a:ln w="28575">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just">
              <a:spcAft>
                <a:spcPts val="0"/>
              </a:spcAft>
            </a:pPr>
            <a:r>
              <a:rPr lang="ja-JP" altLang="en-US" sz="1100" kern="100" smtClean="0">
                <a:ea typeface="ＭＳ 明朝"/>
                <a:cs typeface="Times New Roman"/>
              </a:rPr>
              <a:t>②岸和田</a:t>
            </a:r>
            <a:r>
              <a:rPr lang="ja-JP" altLang="en-US" sz="1100" kern="100" dirty="0" smtClean="0">
                <a:ea typeface="ＭＳ 明朝"/>
                <a:cs typeface="Times New Roman"/>
              </a:rPr>
              <a:t>牛滝山貝塚線</a:t>
            </a:r>
            <a:endParaRPr lang="ja-JP" sz="1100" kern="100" dirty="0">
              <a:effectLst/>
              <a:ea typeface="ＭＳ 明朝"/>
              <a:cs typeface="Times New Roman"/>
            </a:endParaRPr>
          </a:p>
        </p:txBody>
      </p:sp>
      <p:sp>
        <p:nvSpPr>
          <p:cNvPr id="7" name="フリーフォーム 6"/>
          <p:cNvSpPr/>
          <p:nvPr/>
        </p:nvSpPr>
        <p:spPr>
          <a:xfrm>
            <a:off x="7564582" y="5058888"/>
            <a:ext cx="534389" cy="261257"/>
          </a:xfrm>
          <a:custGeom>
            <a:avLst/>
            <a:gdLst>
              <a:gd name="connsiteX0" fmla="*/ 0 w 534389"/>
              <a:gd name="connsiteY0" fmla="*/ 0 h 261257"/>
              <a:gd name="connsiteX1" fmla="*/ 201880 w 534389"/>
              <a:gd name="connsiteY1" fmla="*/ 77190 h 261257"/>
              <a:gd name="connsiteX2" fmla="*/ 391886 w 534389"/>
              <a:gd name="connsiteY2" fmla="*/ 213756 h 261257"/>
              <a:gd name="connsiteX3" fmla="*/ 415636 w 534389"/>
              <a:gd name="connsiteY3" fmla="*/ 261257 h 261257"/>
              <a:gd name="connsiteX4" fmla="*/ 534389 w 534389"/>
              <a:gd name="connsiteY4" fmla="*/ 255320 h 26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89" h="261257">
                <a:moveTo>
                  <a:pt x="0" y="0"/>
                </a:moveTo>
                <a:lnTo>
                  <a:pt x="201880" y="77190"/>
                </a:lnTo>
                <a:lnTo>
                  <a:pt x="391886" y="213756"/>
                </a:lnTo>
                <a:lnTo>
                  <a:pt x="415636" y="261257"/>
                </a:lnTo>
                <a:lnTo>
                  <a:pt x="534389" y="255320"/>
                </a:ln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円/楕円 19"/>
          <p:cNvSpPr/>
          <p:nvPr/>
        </p:nvSpPr>
        <p:spPr>
          <a:xfrm rot="5400000">
            <a:off x="7971767" y="5244592"/>
            <a:ext cx="329256" cy="216026"/>
          </a:xfrm>
          <a:prstGeom prst="ellipse">
            <a:avLst/>
          </a:prstGeom>
          <a:solidFill>
            <a:srgbClr val="FF0000">
              <a:alpha val="31000"/>
            </a:srgbClr>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502" y="6210084"/>
            <a:ext cx="647700" cy="14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タイトル 1"/>
          <p:cNvSpPr>
            <a:spLocks noGrp="1"/>
          </p:cNvSpPr>
          <p:nvPr>
            <p:ph type="title"/>
          </p:nvPr>
        </p:nvSpPr>
        <p:spPr>
          <a:xfrm>
            <a:off x="457200" y="228600"/>
            <a:ext cx="82296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２）現地確認の実施概要</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5"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578343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sp>
        <p:nvSpPr>
          <p:cNvPr id="5" name="正方形/長方形 4"/>
          <p:cNvSpPr/>
          <p:nvPr/>
        </p:nvSpPr>
        <p:spPr>
          <a:xfrm>
            <a:off x="1187624" y="1268760"/>
            <a:ext cx="7416824" cy="4801314"/>
          </a:xfrm>
          <a:prstGeom prst="rect">
            <a:avLst/>
          </a:prstGeom>
        </p:spPr>
        <p:txBody>
          <a:bodyPr wrap="square">
            <a:spAutoFit/>
          </a:bodyPr>
          <a:lstStyle/>
          <a:p>
            <a:r>
              <a:rPr lang="ja-JP" altLang="ja-JP" dirty="0"/>
              <a:t>１</a:t>
            </a:r>
            <a:r>
              <a:rPr lang="ja-JP" altLang="ja-JP" dirty="0" smtClean="0"/>
              <a:t>．異常</a:t>
            </a:r>
            <a:r>
              <a:rPr lang="ja-JP" altLang="ja-JP" dirty="0"/>
              <a:t>気象時通行規制区間の</a:t>
            </a:r>
            <a:r>
              <a:rPr lang="ja-JP" altLang="ja-JP" dirty="0" smtClean="0"/>
              <a:t>概要</a:t>
            </a:r>
          </a:p>
          <a:p>
            <a:r>
              <a:rPr lang="ja-JP" altLang="ja-JP" dirty="0" smtClean="0"/>
              <a:t>　　</a:t>
            </a:r>
            <a:r>
              <a:rPr lang="ja-JP" altLang="en-US" dirty="0"/>
              <a:t>○路線名	：　</a:t>
            </a:r>
            <a:r>
              <a:rPr lang="ja-JP" altLang="en-US" dirty="0" smtClean="0"/>
              <a:t>主要地方道　岸和田港塔原線</a:t>
            </a:r>
            <a:endParaRPr lang="ja-JP" altLang="en-US" dirty="0"/>
          </a:p>
          <a:p>
            <a:r>
              <a:rPr lang="ja-JP" altLang="en-US" dirty="0"/>
              <a:t>　　○対象区間	：　</a:t>
            </a:r>
            <a:r>
              <a:rPr lang="ja-JP" altLang="en-US" dirty="0" smtClean="0"/>
              <a:t>河合町～土竜滝町（</a:t>
            </a:r>
            <a:r>
              <a:rPr lang="ja-JP" altLang="en-US" dirty="0"/>
              <a:t>延長</a:t>
            </a:r>
            <a:r>
              <a:rPr lang="en-US" altLang="ja-JP" dirty="0" smtClean="0"/>
              <a:t>1.5km</a:t>
            </a:r>
            <a:r>
              <a:rPr lang="ja-JP" altLang="en-US" dirty="0"/>
              <a:t>）</a:t>
            </a:r>
          </a:p>
          <a:p>
            <a:r>
              <a:rPr lang="ja-JP" altLang="en-US" dirty="0"/>
              <a:t>　　○交通量	：　</a:t>
            </a:r>
            <a:r>
              <a:rPr lang="en-US" altLang="ja-JP" dirty="0" smtClean="0"/>
              <a:t>1,226</a:t>
            </a:r>
            <a:r>
              <a:rPr lang="ja-JP" altLang="en-US" dirty="0" smtClean="0"/>
              <a:t>台</a:t>
            </a:r>
            <a:r>
              <a:rPr lang="en-US" altLang="ja-JP" dirty="0"/>
              <a:t>/24h</a:t>
            </a:r>
            <a:r>
              <a:rPr lang="ja-JP" altLang="en-US" dirty="0"/>
              <a:t>（出典：平成</a:t>
            </a:r>
            <a:r>
              <a:rPr lang="en-US" altLang="ja-JP" dirty="0"/>
              <a:t>22</a:t>
            </a:r>
            <a:r>
              <a:rPr lang="ja-JP" altLang="en-US" dirty="0"/>
              <a:t>年度道路交通センサス）</a:t>
            </a:r>
          </a:p>
          <a:p>
            <a:r>
              <a:rPr lang="ja-JP" altLang="en-US" dirty="0"/>
              <a:t>　　○規制基準	：　通行止め連続雨量</a:t>
            </a:r>
            <a:r>
              <a:rPr lang="en-US" altLang="ja-JP" dirty="0" smtClean="0"/>
              <a:t>130mm</a:t>
            </a:r>
            <a:r>
              <a:rPr lang="ja-JP" altLang="en-US" dirty="0"/>
              <a:t>（通行</a:t>
            </a:r>
            <a:r>
              <a:rPr lang="ja-JP" altLang="en-US" dirty="0" smtClean="0"/>
              <a:t>注意</a:t>
            </a:r>
            <a:r>
              <a:rPr lang="en-US" altLang="ja-JP" dirty="0" smtClean="0"/>
              <a:t>80mm</a:t>
            </a:r>
            <a:r>
              <a:rPr lang="ja-JP" altLang="en-US" dirty="0"/>
              <a:t>）</a:t>
            </a:r>
          </a:p>
          <a:p>
            <a:r>
              <a:rPr lang="ja-JP" altLang="en-US" dirty="0"/>
              <a:t>　　○指定年度	：　昭和</a:t>
            </a:r>
            <a:r>
              <a:rPr lang="en-US" altLang="ja-JP" dirty="0"/>
              <a:t>47</a:t>
            </a:r>
            <a:r>
              <a:rPr lang="ja-JP" altLang="en-US" dirty="0"/>
              <a:t>年度</a:t>
            </a:r>
          </a:p>
          <a:p>
            <a:r>
              <a:rPr lang="en-US" altLang="ja-JP" dirty="0"/>
              <a:t>  </a:t>
            </a:r>
            <a:endParaRPr lang="ja-JP" altLang="ja-JP" dirty="0"/>
          </a:p>
          <a:p>
            <a:r>
              <a:rPr lang="ja-JP" altLang="ja-JP" dirty="0"/>
              <a:t>２</a:t>
            </a:r>
            <a:r>
              <a:rPr lang="ja-JP" altLang="ja-JP" dirty="0" smtClean="0"/>
              <a:t>．</a:t>
            </a:r>
            <a:r>
              <a:rPr lang="ja-JP" altLang="ja-JP" dirty="0"/>
              <a:t>過去の雨量履歴及び災害履歴</a:t>
            </a:r>
          </a:p>
          <a:p>
            <a:endParaRPr lang="en-US" altLang="ja-JP" dirty="0"/>
          </a:p>
          <a:p>
            <a:endParaRPr lang="en-US" altLang="ja-JP" dirty="0" smtClean="0"/>
          </a:p>
          <a:p>
            <a:endParaRPr lang="en-US" altLang="ja-JP" dirty="0"/>
          </a:p>
          <a:p>
            <a:endParaRPr lang="en-US" altLang="ja-JP" dirty="0" smtClean="0"/>
          </a:p>
          <a:p>
            <a:endParaRPr lang="en-US" altLang="ja-JP" dirty="0" smtClean="0"/>
          </a:p>
          <a:p>
            <a:r>
              <a:rPr lang="ja-JP" altLang="en-US" dirty="0" smtClean="0"/>
              <a:t>３</a:t>
            </a:r>
            <a:r>
              <a:rPr lang="ja-JP" altLang="ja-JP" dirty="0" smtClean="0"/>
              <a:t>．</a:t>
            </a:r>
            <a:r>
              <a:rPr lang="ja-JP" altLang="ja-JP" dirty="0"/>
              <a:t>過去の最大雨量と基準の見直し</a:t>
            </a:r>
            <a:endParaRPr lang="en-US" altLang="ja-JP" dirty="0" smtClean="0"/>
          </a:p>
          <a:p>
            <a:endParaRPr lang="en-US" altLang="ja-JP" dirty="0"/>
          </a:p>
          <a:p>
            <a:endParaRPr lang="en-US" altLang="ja-JP" dirty="0" smtClean="0"/>
          </a:p>
          <a:p>
            <a:endParaRPr lang="ja-JP" altLang="ja-JP" dirty="0"/>
          </a:p>
        </p:txBody>
      </p:sp>
      <p:graphicFrame>
        <p:nvGraphicFramePr>
          <p:cNvPr id="2" name="表 1"/>
          <p:cNvGraphicFramePr>
            <a:graphicFrameLocks noGrp="1"/>
          </p:cNvGraphicFramePr>
          <p:nvPr>
            <p:extLst>
              <p:ext uri="{D42A27DB-BD31-4B8C-83A1-F6EECF244321}">
                <p14:modId xmlns:p14="http://schemas.microsoft.com/office/powerpoint/2010/main" val="2403961118"/>
              </p:ext>
            </p:extLst>
          </p:nvPr>
        </p:nvGraphicFramePr>
        <p:xfrm>
          <a:off x="1547664" y="3514656"/>
          <a:ext cx="6912768" cy="822960"/>
        </p:xfrm>
        <a:graphic>
          <a:graphicData uri="http://schemas.openxmlformats.org/drawingml/2006/table">
            <a:tbl>
              <a:tblPr firstRow="1" firstCol="1" bandRow="1">
                <a:tableStyleId>{5C22544A-7EE6-4342-B048-85BDC9FD1C3A}</a:tableStyleId>
              </a:tblPr>
              <a:tblGrid>
                <a:gridCol w="2304256"/>
                <a:gridCol w="2304256"/>
                <a:gridCol w="2304256"/>
              </a:tblGrid>
              <a:tr h="270686">
                <a:tc>
                  <a:txBody>
                    <a:bodyPr/>
                    <a:lstStyle/>
                    <a:p>
                      <a:pPr algn="ctr">
                        <a:spcAft>
                          <a:spcPts val="0"/>
                        </a:spcAft>
                      </a:pPr>
                      <a:r>
                        <a:rPr lang="ja-JP" sz="1800" kern="100" dirty="0">
                          <a:effectLst/>
                        </a:rPr>
                        <a:t>降雨日時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連続雨量</a:t>
                      </a:r>
                      <a:r>
                        <a:rPr lang="ja-JP" sz="1800" kern="100" dirty="0" smtClean="0">
                          <a:effectLst/>
                        </a:rPr>
                        <a:t>（</a:t>
                      </a:r>
                      <a:r>
                        <a:rPr lang="ja-JP" altLang="en-US" sz="1800" kern="100" dirty="0" smtClean="0">
                          <a:effectLst/>
                        </a:rPr>
                        <a:t>神於山</a:t>
                      </a:r>
                      <a:r>
                        <a:rPr lang="ja-JP" sz="1800" kern="100" dirty="0" smtClean="0">
                          <a:effectLst/>
                        </a:rPr>
                        <a:t>）</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災害履歴</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smtClean="0">
                          <a:effectLst/>
                        </a:rPr>
                        <a:t>H25.9.15</a:t>
                      </a:r>
                      <a:r>
                        <a:rPr lang="ja-JP" sz="1800" kern="100" smtClean="0">
                          <a:effectLst/>
                        </a:rPr>
                        <a:t>～</a:t>
                      </a:r>
                      <a:r>
                        <a:rPr lang="en-US" sz="1800" kern="10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190</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災害なし</a:t>
                      </a:r>
                      <a:endParaRPr lang="ja-JP" sz="1800" kern="100" dirty="0">
                        <a:effectLst/>
                        <a:latin typeface="Century"/>
                        <a:ea typeface="ＭＳ 明朝"/>
                        <a:cs typeface="Times New Roman"/>
                      </a:endParaRPr>
                    </a:p>
                  </a:txBody>
                  <a:tcPr marL="68580" marR="68580" marT="0" marB="0"/>
                </a:tc>
              </a:tr>
              <a:tr h="258181">
                <a:tc>
                  <a:txBody>
                    <a:bodyPr/>
                    <a:lstStyle/>
                    <a:p>
                      <a:pPr algn="ctr">
                        <a:spcAft>
                          <a:spcPts val="0"/>
                        </a:spcAft>
                      </a:pPr>
                      <a:r>
                        <a:rPr lang="en-US" sz="1800" kern="100" dirty="0" smtClean="0">
                          <a:effectLst/>
                        </a:rPr>
                        <a:t>H2</a:t>
                      </a:r>
                      <a:r>
                        <a:rPr lang="en-US" altLang="ja-JP" sz="1800" kern="100" dirty="0" smtClean="0">
                          <a:effectLst/>
                        </a:rPr>
                        <a:t>6.8.8</a:t>
                      </a:r>
                      <a:r>
                        <a:rPr lang="ja-JP" sz="1800" kern="100" dirty="0" smtClean="0">
                          <a:effectLst/>
                        </a:rPr>
                        <a:t>～</a:t>
                      </a:r>
                      <a:r>
                        <a:rPr lang="en-US" altLang="ja-JP" sz="1800" kern="100" dirty="0" smtClean="0">
                          <a:effectLst/>
                        </a:rPr>
                        <a:t>9</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sz="1800" kern="100" dirty="0" smtClean="0">
                          <a:effectLst/>
                        </a:rPr>
                        <a:t>1</a:t>
                      </a:r>
                      <a:r>
                        <a:rPr lang="en-US" altLang="ja-JP" sz="1800" kern="100" dirty="0" smtClean="0">
                          <a:effectLst/>
                        </a:rPr>
                        <a:t>40</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altLang="ja-JP" sz="1800" kern="100" dirty="0" smtClean="0">
                          <a:effectLst/>
                        </a:rPr>
                        <a:t>災害</a:t>
                      </a:r>
                      <a:r>
                        <a:rPr lang="ja-JP" sz="1800" kern="100" dirty="0" smtClean="0">
                          <a:effectLst/>
                        </a:rPr>
                        <a:t>なし</a:t>
                      </a:r>
                      <a:endParaRPr lang="ja-JP" sz="1800" kern="100" dirty="0">
                        <a:effectLst/>
                        <a:latin typeface="Century"/>
                        <a:ea typeface="ＭＳ 明朝"/>
                        <a:cs typeface="Times New Roman"/>
                      </a:endParaRPr>
                    </a:p>
                  </a:txBody>
                  <a:tcPr marL="68580" marR="68580" marT="0" marB="0"/>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2109703116"/>
              </p:ext>
            </p:extLst>
          </p:nvPr>
        </p:nvGraphicFramePr>
        <p:xfrm>
          <a:off x="1549107" y="5201768"/>
          <a:ext cx="6911325" cy="548640"/>
        </p:xfrm>
        <a:graphic>
          <a:graphicData uri="http://schemas.openxmlformats.org/drawingml/2006/table">
            <a:tbl>
              <a:tblPr firstRow="1" firstCol="1" bandRow="1">
                <a:tableStyleId>{5C22544A-7EE6-4342-B048-85BDC9FD1C3A}</a:tableStyleId>
              </a:tblPr>
              <a:tblGrid>
                <a:gridCol w="2303775"/>
                <a:gridCol w="2303775"/>
                <a:gridCol w="2303775"/>
              </a:tblGrid>
              <a:tr h="233680">
                <a:tc>
                  <a:txBody>
                    <a:bodyPr/>
                    <a:lstStyle/>
                    <a:p>
                      <a:pPr algn="ctr">
                        <a:spcAft>
                          <a:spcPts val="0"/>
                        </a:spcAft>
                      </a:pPr>
                      <a:r>
                        <a:rPr lang="ja-JP" sz="1800" kern="100" dirty="0">
                          <a:effectLst/>
                        </a:rPr>
                        <a:t>規制実施日時</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経験雨量（連続雨量）</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ja-JP" sz="1800" kern="100" dirty="0">
                          <a:effectLst/>
                        </a:rPr>
                        <a:t>見直し基準雨量</a:t>
                      </a:r>
                      <a:endParaRPr lang="ja-JP" sz="1800" kern="100" dirty="0">
                        <a:effectLst/>
                        <a:latin typeface="Century"/>
                        <a:ea typeface="ＭＳ 明朝"/>
                        <a:cs typeface="Times New Roman"/>
                      </a:endParaRPr>
                    </a:p>
                  </a:txBody>
                  <a:tcPr marL="68580" marR="68580" marT="0" marB="0"/>
                </a:tc>
              </a:tr>
              <a:tr h="222885">
                <a:tc>
                  <a:txBody>
                    <a:bodyPr/>
                    <a:lstStyle/>
                    <a:p>
                      <a:pPr algn="ctr">
                        <a:spcAft>
                          <a:spcPts val="0"/>
                        </a:spcAft>
                      </a:pPr>
                      <a:r>
                        <a:rPr lang="en-US" sz="1800" kern="100" dirty="0" smtClean="0">
                          <a:effectLst/>
                        </a:rPr>
                        <a:t>H25.9.</a:t>
                      </a:r>
                      <a:r>
                        <a:rPr lang="en-US" altLang="ja-JP" sz="1800" kern="100" dirty="0" smtClean="0">
                          <a:effectLst/>
                        </a:rPr>
                        <a:t>15</a:t>
                      </a:r>
                      <a:r>
                        <a:rPr lang="ja-JP" altLang="en-US" sz="1800" kern="100" dirty="0" smtClean="0">
                          <a:effectLst/>
                        </a:rPr>
                        <a:t>～</a:t>
                      </a:r>
                      <a:r>
                        <a:rPr lang="en-US" sz="1800" kern="100" dirty="0" smtClean="0">
                          <a:effectLst/>
                        </a:rPr>
                        <a:t>16</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190</a:t>
                      </a:r>
                      <a:r>
                        <a:rPr lang="en-US" sz="1800" kern="100" dirty="0" smtClean="0">
                          <a:effectLst/>
                        </a:rPr>
                        <a:t>mm</a:t>
                      </a:r>
                      <a:endParaRPr lang="ja-JP" sz="18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800" kern="100" dirty="0" smtClean="0">
                          <a:effectLst/>
                        </a:rPr>
                        <a:t>170</a:t>
                      </a:r>
                      <a:r>
                        <a:rPr lang="en-US" sz="1800" kern="100" dirty="0" smtClean="0">
                          <a:effectLst/>
                        </a:rPr>
                        <a:t>mm</a:t>
                      </a:r>
                      <a:endParaRPr lang="ja-JP" sz="1800" kern="100" dirty="0">
                        <a:effectLst/>
                        <a:latin typeface="Century"/>
                        <a:ea typeface="ＭＳ 明朝"/>
                        <a:cs typeface="Times New Roman"/>
                      </a:endParaRPr>
                    </a:p>
                  </a:txBody>
                  <a:tcPr marL="68580" marR="68580" marT="0" marB="0" anchor="ctr"/>
                </a:tc>
              </a:tr>
            </a:tbl>
          </a:graphicData>
        </a:graphic>
      </p:graphicFrame>
      <p:sp>
        <p:nvSpPr>
          <p:cNvPr id="9" name="正方形/長方形 8"/>
          <p:cNvSpPr/>
          <p:nvPr/>
        </p:nvSpPr>
        <p:spPr>
          <a:xfrm>
            <a:off x="1547664" y="5727318"/>
            <a:ext cx="7344308" cy="338554"/>
          </a:xfrm>
          <a:prstGeom prst="rect">
            <a:avLst/>
          </a:prstGeom>
        </p:spPr>
        <p:txBody>
          <a:bodyPr wrap="square">
            <a:spAutoFit/>
          </a:bodyPr>
          <a:lstStyle/>
          <a:p>
            <a:r>
              <a:rPr lang="ja-JP" altLang="ja-JP" sz="1600" dirty="0"/>
              <a:t>※雨量観測所　</a:t>
            </a:r>
            <a:r>
              <a:rPr lang="ja-JP" altLang="en-US" sz="1600" dirty="0" smtClean="0"/>
              <a:t>神於山（</a:t>
            </a:r>
            <a:r>
              <a:rPr lang="ja-JP" altLang="en-US" sz="1600" dirty="0"/>
              <a:t>観測所からの距離　</a:t>
            </a:r>
            <a:r>
              <a:rPr lang="en-US" altLang="ja-JP" sz="1600" dirty="0" smtClean="0"/>
              <a:t>1.3</a:t>
            </a:r>
            <a:r>
              <a:rPr lang="ja-JP" altLang="en-US" sz="1600" dirty="0" smtClean="0"/>
              <a:t>ｋｍ</a:t>
            </a:r>
            <a:r>
              <a:rPr lang="en-US" altLang="ja-JP" sz="1600" dirty="0"/>
              <a:t>[</a:t>
            </a:r>
            <a:r>
              <a:rPr lang="ja-JP" altLang="en-US" sz="1600" dirty="0"/>
              <a:t>最長</a:t>
            </a:r>
            <a:r>
              <a:rPr lang="en-US" altLang="ja-JP" sz="1600" dirty="0" smtClean="0"/>
              <a:t>1.5km</a:t>
            </a:r>
            <a:r>
              <a:rPr lang="ja-JP" altLang="en-US" sz="1600" dirty="0" err="1" smtClean="0"/>
              <a:t>、</a:t>
            </a:r>
            <a:r>
              <a:rPr lang="ja-JP" altLang="en-US" sz="1600" dirty="0" smtClean="0"/>
              <a:t>最短</a:t>
            </a:r>
            <a:r>
              <a:rPr lang="en-US" altLang="ja-JP" sz="1600" dirty="0" smtClean="0"/>
              <a:t>1.1km</a:t>
            </a:r>
            <a:r>
              <a:rPr lang="en-US" altLang="ja-JP" sz="1600" dirty="0"/>
              <a:t>]</a:t>
            </a:r>
            <a:r>
              <a:rPr lang="ja-JP" altLang="en-US" sz="1600" dirty="0"/>
              <a:t>）</a:t>
            </a:r>
            <a:endParaRPr lang="ja-JP" altLang="ja-JP" sz="1600" dirty="0"/>
          </a:p>
        </p:txBody>
      </p:sp>
      <p:sp>
        <p:nvSpPr>
          <p:cNvPr id="12" name="正方形/長方形 11"/>
          <p:cNvSpPr/>
          <p:nvPr/>
        </p:nvSpPr>
        <p:spPr>
          <a:xfrm>
            <a:off x="1547664" y="4314582"/>
            <a:ext cx="7344308" cy="338554"/>
          </a:xfrm>
          <a:prstGeom prst="rect">
            <a:avLst/>
          </a:prstGeom>
        </p:spPr>
        <p:txBody>
          <a:bodyPr wrap="square">
            <a:spAutoFit/>
          </a:bodyPr>
          <a:lstStyle/>
          <a:p>
            <a:r>
              <a:rPr lang="ja-JP" altLang="ja-JP" sz="1600" dirty="0" smtClean="0"/>
              <a:t>※</a:t>
            </a:r>
            <a:r>
              <a:rPr lang="ja-JP" altLang="en-US" sz="1600" dirty="0" smtClean="0"/>
              <a:t>規制基準雨量以下の降雨でも災害履歴なし</a:t>
            </a:r>
            <a:endParaRPr lang="ja-JP" altLang="ja-JP" sz="1600" dirty="0"/>
          </a:p>
        </p:txBody>
      </p:sp>
      <p:sp>
        <p:nvSpPr>
          <p:cNvPr id="14"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2073352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sp>
        <p:nvSpPr>
          <p:cNvPr id="5" name="正方形/長方形 4"/>
          <p:cNvSpPr/>
          <p:nvPr/>
        </p:nvSpPr>
        <p:spPr>
          <a:xfrm>
            <a:off x="1187624" y="1124744"/>
            <a:ext cx="7416824" cy="369332"/>
          </a:xfrm>
          <a:prstGeom prst="rect">
            <a:avLst/>
          </a:prstGeom>
        </p:spPr>
        <p:txBody>
          <a:bodyPr wrap="square">
            <a:spAutoFit/>
          </a:bodyPr>
          <a:lstStyle/>
          <a:p>
            <a:r>
              <a:rPr lang="ja-JP" altLang="en-US" dirty="0" smtClean="0"/>
              <a:t>４</a:t>
            </a:r>
            <a:r>
              <a:rPr lang="ja-JP" altLang="ja-JP" dirty="0" smtClean="0"/>
              <a:t>．</a:t>
            </a:r>
            <a:r>
              <a:rPr lang="ja-JP" altLang="en-US" dirty="0" smtClean="0"/>
              <a:t>路線図</a:t>
            </a:r>
            <a:endParaRPr lang="ja-JP" altLang="ja-JP"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807" y="1484784"/>
            <a:ext cx="7725649" cy="472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a:t>
            </a:r>
            <a:r>
              <a:rPr lang="ja-JP" altLang="en-US" sz="3600" dirty="0">
                <a:latin typeface="HGSｺﾞｼｯｸM" panose="020B0600000000000000" pitchFamily="50" charset="-128"/>
                <a:ea typeface="HGSｺﾞｼｯｸM" panose="020B0600000000000000" pitchFamily="50" charset="-128"/>
              </a:rPr>
              <a:t>現地確認の実施</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sz="2700" dirty="0" smtClean="0">
                <a:latin typeface="HGSｺﾞｼｯｸM" panose="020B0600000000000000" pitchFamily="50" charset="-128"/>
                <a:ea typeface="HGSｺﾞｼｯｸM" panose="020B0600000000000000" pitchFamily="50" charset="-128"/>
              </a:rPr>
              <a:t>　３）現地確認結果（岸和田港塔原線）</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資料６－１</a:t>
            </a:r>
            <a:endParaRPr kumimoji="1" lang="ja-JP" altLang="en-US" dirty="0"/>
          </a:p>
        </p:txBody>
      </p:sp>
    </p:spTree>
    <p:extLst>
      <p:ext uri="{BB962C8B-B14F-4D97-AF65-F5344CB8AC3E}">
        <p14:creationId xmlns:p14="http://schemas.microsoft.com/office/powerpoint/2010/main" val="344393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ln>
          <a:solidFill>
            <a:schemeClr val="tx1"/>
          </a:solidFill>
          <a:prstDash val="solid"/>
        </a:ln>
      </a:spPr>
      <a:bodyPr wrap="square" rtlCol="0">
        <a:spAutoFit/>
      </a:bodyPr>
      <a:lstStyle>
        <a:defPPr marL="457200" indent="-457200">
          <a:buFont typeface="Wingdings" panose="05000000000000000000" pitchFamily="2" charset="2"/>
          <a:buChar char="l"/>
          <a:defRPr sz="2800" dirty="0" smtClean="0">
            <a:latin typeface="HGSｺﾞｼｯｸM" panose="020B0600000000000000" pitchFamily="50" charset="-128"/>
            <a:ea typeface="HGSｺﾞｼｯｸM" panose="020B0600000000000000" pitchFamily="50" charset="-128"/>
            <a:cs typeface="Meiryo UI"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E39887-D6BA-4EF4-B421-0159CD8FA97B}">
  <ds:schemaRefs>
    <ds:schemaRef ds:uri="http://schemas.microsoft.com/sharepoint/v3/contenttype/forms"/>
  </ds:schemaRefs>
</ds:datastoreItem>
</file>

<file path=customXml/itemProps2.xml><?xml version="1.0" encoding="utf-8"?>
<ds:datastoreItem xmlns:ds="http://schemas.openxmlformats.org/officeDocument/2006/customXml" ds:itemID="{320E55AB-EECD-4139-9CB5-5EBAB3E015CB}">
  <ds:schemaRefs>
    <ds:schemaRef ds:uri="http://schemas.openxmlformats.org/package/2006/metadata/core-properties"/>
    <ds:schemaRef ds:uri="http://purl.org/dc/terms/"/>
    <ds:schemaRef ds:uri="http://purl.org/dc/dcmitype/"/>
    <ds:schemaRef ds:uri="http://schemas.microsoft.com/sharepoint/v3"/>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DEFF671-D381-49C2-9FA9-BF09102C2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22962</TotalTime>
  <Words>2108</Words>
  <Application>Microsoft Office PowerPoint</Application>
  <PresentationFormat>画面に合わせる (4:3)</PresentationFormat>
  <Paragraphs>657</Paragraphs>
  <Slides>57</Slides>
  <Notes>41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57</vt:i4>
      </vt:variant>
    </vt:vector>
  </HeadingPairs>
  <TitlesOfParts>
    <vt:vector size="59" baseType="lpstr">
      <vt:lpstr>アース</vt:lpstr>
      <vt:lpstr>ワークシート</vt:lpstr>
      <vt:lpstr>PowerPoint プレゼンテーション</vt:lpstr>
      <vt:lpstr>PowerPoint プレゼンテーション</vt:lpstr>
      <vt:lpstr>１．はじめに 　規制区間解除の取り組み　</vt:lpstr>
      <vt:lpstr>１．はじめに 　規制雨量の緩和（平成29年4月1日実施）</vt:lpstr>
      <vt:lpstr>２．現地確認の実施 　１）現地確認を実施した区間（平成28年度の２区間）</vt:lpstr>
      <vt:lpstr>２．現地確認の実施 　１）現地確認を実施した区間（平成29年度）</vt:lpstr>
      <vt:lpstr>２．現地確認の実施 　２）現地確認の実施概要</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３）現地確認結果（岸和田港塔原線）</vt:lpstr>
      <vt:lpstr>２．現地確認の実施 　４）現地確認結果（岸和田牛滝山貝塚線）</vt:lpstr>
      <vt:lpstr>２．現地確認の実施 　４）現地確認結果（岸和田牛滝山貝塚線）</vt:lpstr>
      <vt:lpstr>２．現地確認の実施 　４）現地確認結果（岸和田牛滝山貝塚線）</vt:lpstr>
      <vt:lpstr>２．現地確認の実施 　４）現地確認結果（岸和田牛滝山貝塚線）</vt:lpstr>
      <vt:lpstr>２．現地確認の実施 　４）現地確認結果（岸和田牛滝山貝塚線）</vt:lpstr>
      <vt:lpstr>２．現地確認の実施 　４）現地確認結果（岸和田牛滝山貝塚線）</vt:lpstr>
      <vt:lpstr>２．現地確認の実施 　４）現地確認結果（岸和田牛滝山貝塚線）</vt:lpstr>
      <vt:lpstr>２．現地確認の実施 　３）現地確認結果（岸和田牛滝山貝塚線）</vt:lpstr>
      <vt:lpstr>２．現地確認の実施 　３）現地確認結果（岸和田牛滝山貝塚線）</vt:lpstr>
      <vt:lpstr>２．現地確認の実施 　３）現地確認結果（岸和田牛滝山貝塚線）</vt:lpstr>
      <vt:lpstr>２．現地確認の実施 　２）現地確認の実施概要</vt:lpstr>
      <vt:lpstr>２．現地確認の実施 　２）現地確認の実施概要</vt:lpstr>
      <vt:lpstr>２．現地確認の実施 　３）現地確認結果（大阪生駒線）</vt:lpstr>
      <vt:lpstr>２．現地確認の実施 　３）現地確認結果（大阪生駒線）</vt:lpstr>
      <vt:lpstr>２．現地確認の実施 　３）現地確認結果（大阪生駒線）</vt:lpstr>
      <vt:lpstr>２．現地確認の実施 　３）現地確認結果（大阪生駒線）</vt:lpstr>
      <vt:lpstr>２．現地確認の実施 　３）現地確認結果（大阪生駒線）</vt:lpstr>
      <vt:lpstr>２．現地確認の実施 　３）現地確認結果（大阪生駒線）</vt:lpstr>
      <vt:lpstr>２．現地確認の実施 　３）現地確認結果（大阪生駒線）</vt:lpstr>
      <vt:lpstr>２．現地確認の実施 　３）現地確認結果（大阪生駒線）</vt:lpstr>
      <vt:lpstr>２．現地確認の実施 　３）現地確認結果（大阪生駒線）</vt:lpstr>
      <vt:lpstr>２．現地確認の実施 　３）現地確認結果（大阪生駒線）　追加対策の実施状況</vt:lpstr>
      <vt:lpstr>２．現地確認の実施 　３）現地確認結果（和歌山阪南線）</vt:lpstr>
      <vt:lpstr>２．現地確認の実施 　３）現地確認結果（和歌山阪南線）</vt:lpstr>
      <vt:lpstr>２．現地確認の実施 　３）現地確認結果（和歌山阪南線）</vt:lpstr>
      <vt:lpstr>２．現地確認の実施 　３）現地確認結果（和歌山阪南線）</vt:lpstr>
      <vt:lpstr>２．現地確認の実施 　３）現地確認結果（和歌山阪南線）</vt:lpstr>
      <vt:lpstr>２．現地確認の実施 　３）現地確認結果（和歌山阪南線）</vt:lpstr>
      <vt:lpstr>２．現地確認の実施 　３）現地確認結果（和歌山阪南線）</vt:lpstr>
      <vt:lpstr>２．現地確認の実施 　３）現地確認結果（和歌山阪南線）</vt:lpstr>
      <vt:lpstr>２．現地確認の実施 　５）現地確認結果（まとめ）</vt:lpstr>
      <vt:lpstr>３．まとめ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1017</cp:revision>
  <cp:lastPrinted>2017-11-17T10:47:16Z</cp:lastPrinted>
  <dcterms:created xsi:type="dcterms:W3CDTF">2015-11-17T02:43:53Z</dcterms:created>
  <dcterms:modified xsi:type="dcterms:W3CDTF">2017-11-17T11:19:49Z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