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263" r:id="rId5"/>
    <p:sldId id="264" r:id="rId6"/>
    <p:sldId id="265"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813" autoAdjust="0"/>
  </p:normalViewPr>
  <p:slideViewPr>
    <p:cSldViewPr>
      <p:cViewPr varScale="1">
        <p:scale>
          <a:sx n="58" d="100"/>
          <a:sy n="58" d="100"/>
        </p:scale>
        <p:origin x="87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7AD006D7-E887-40FF-8BEF-FFD7DA7A48DE}" type="datetimeFigureOut">
              <a:rPr kumimoji="1" lang="ja-JP" altLang="en-US" smtClean="0"/>
              <a:t>2018/12/17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2FFB58F-E380-4185-8CAD-C645A8C0EEAF}" type="slidenum">
              <a:rPr kumimoji="1" lang="ja-JP" altLang="en-US" smtClean="0"/>
              <a:t>‹#›</a:t>
            </a:fld>
            <a:endParaRPr kumimoji="1" lang="ja-JP" altLang="en-US"/>
          </a:p>
        </p:txBody>
      </p:sp>
    </p:spTree>
    <p:extLst>
      <p:ext uri="{BB962C8B-B14F-4D97-AF65-F5344CB8AC3E}">
        <p14:creationId xmlns:p14="http://schemas.microsoft.com/office/powerpoint/2010/main" val="18870717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2FFB58F-E380-4185-8CAD-C645A8C0EEAF}" type="slidenum">
              <a:rPr kumimoji="1" lang="ja-JP" altLang="en-US" smtClean="0"/>
              <a:t>1</a:t>
            </a:fld>
            <a:endParaRPr kumimoji="1" lang="ja-JP" altLang="en-US"/>
          </a:p>
        </p:txBody>
      </p:sp>
    </p:spTree>
    <p:extLst>
      <p:ext uri="{BB962C8B-B14F-4D97-AF65-F5344CB8AC3E}">
        <p14:creationId xmlns:p14="http://schemas.microsoft.com/office/powerpoint/2010/main" val="2705342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2FFB58F-E380-4185-8CAD-C645A8C0EEAF}" type="slidenum">
              <a:rPr kumimoji="1" lang="ja-JP" altLang="en-US" smtClean="0"/>
              <a:t>2</a:t>
            </a:fld>
            <a:endParaRPr kumimoji="1" lang="ja-JP" altLang="en-US"/>
          </a:p>
        </p:txBody>
      </p:sp>
    </p:spTree>
    <p:extLst>
      <p:ext uri="{BB962C8B-B14F-4D97-AF65-F5344CB8AC3E}">
        <p14:creationId xmlns:p14="http://schemas.microsoft.com/office/powerpoint/2010/main" val="3870139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2FFB58F-E380-4185-8CAD-C645A8C0EEAF}" type="slidenum">
              <a:rPr kumimoji="1" lang="ja-JP" altLang="en-US" smtClean="0"/>
              <a:t>3</a:t>
            </a:fld>
            <a:endParaRPr kumimoji="1" lang="ja-JP" altLang="en-US"/>
          </a:p>
        </p:txBody>
      </p:sp>
    </p:spTree>
    <p:extLst>
      <p:ext uri="{BB962C8B-B14F-4D97-AF65-F5344CB8AC3E}">
        <p14:creationId xmlns:p14="http://schemas.microsoft.com/office/powerpoint/2010/main" val="101412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EE42BCD-507A-46B9-B950-6480951A82AC}" type="datetime1">
              <a:rPr kumimoji="1" lang="ja-JP" altLang="en-US" smtClean="0"/>
              <a:t>2018/12/17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40098-3F96-4856-91E4-A08DA6961AD8}" type="slidenum">
              <a:rPr kumimoji="1" lang="ja-JP" altLang="en-US" smtClean="0"/>
              <a:t>‹#›</a:t>
            </a:fld>
            <a:endParaRPr kumimoji="1" lang="ja-JP" altLang="en-US"/>
          </a:p>
        </p:txBody>
      </p:sp>
    </p:spTree>
    <p:extLst>
      <p:ext uri="{BB962C8B-B14F-4D97-AF65-F5344CB8AC3E}">
        <p14:creationId xmlns:p14="http://schemas.microsoft.com/office/powerpoint/2010/main" val="260183348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F9EE906-C269-4119-AE5F-FDBE18432C82}" type="datetime1">
              <a:rPr kumimoji="1" lang="ja-JP" altLang="en-US" smtClean="0"/>
              <a:t>2018/12/17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40098-3F96-4856-91E4-A08DA6961AD8}" type="slidenum">
              <a:rPr kumimoji="1" lang="ja-JP" altLang="en-US" smtClean="0"/>
              <a:t>‹#›</a:t>
            </a:fld>
            <a:endParaRPr kumimoji="1" lang="ja-JP" altLang="en-US"/>
          </a:p>
        </p:txBody>
      </p:sp>
    </p:spTree>
    <p:extLst>
      <p:ext uri="{BB962C8B-B14F-4D97-AF65-F5344CB8AC3E}">
        <p14:creationId xmlns:p14="http://schemas.microsoft.com/office/powerpoint/2010/main" val="188259581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9CBCA4D-B4CB-4FD8-99F2-682474F95419}" type="datetime1">
              <a:rPr kumimoji="1" lang="ja-JP" altLang="en-US" smtClean="0"/>
              <a:t>2018/12/17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40098-3F96-4856-91E4-A08DA6961AD8}" type="slidenum">
              <a:rPr kumimoji="1" lang="ja-JP" altLang="en-US" smtClean="0"/>
              <a:t>‹#›</a:t>
            </a:fld>
            <a:endParaRPr kumimoji="1" lang="ja-JP" altLang="en-US"/>
          </a:p>
        </p:txBody>
      </p:sp>
    </p:spTree>
    <p:extLst>
      <p:ext uri="{BB962C8B-B14F-4D97-AF65-F5344CB8AC3E}">
        <p14:creationId xmlns:p14="http://schemas.microsoft.com/office/powerpoint/2010/main" val="223929590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D193C0-037D-4707-918C-3F397B317895}" type="datetime1">
              <a:rPr kumimoji="1" lang="ja-JP" altLang="en-US" smtClean="0"/>
              <a:t>2018/12/17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40098-3F96-4856-91E4-A08DA6961AD8}" type="slidenum">
              <a:rPr kumimoji="1" lang="ja-JP" altLang="en-US" smtClean="0"/>
              <a:t>‹#›</a:t>
            </a:fld>
            <a:endParaRPr kumimoji="1" lang="ja-JP" altLang="en-US"/>
          </a:p>
        </p:txBody>
      </p:sp>
    </p:spTree>
    <p:extLst>
      <p:ext uri="{BB962C8B-B14F-4D97-AF65-F5344CB8AC3E}">
        <p14:creationId xmlns:p14="http://schemas.microsoft.com/office/powerpoint/2010/main" val="303488793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0FB1B5A-9260-4742-83F3-43B19B3F7EE4}" type="datetime1">
              <a:rPr kumimoji="1" lang="ja-JP" altLang="en-US" smtClean="0"/>
              <a:t>2018/12/17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40098-3F96-4856-91E4-A08DA6961AD8}" type="slidenum">
              <a:rPr kumimoji="1" lang="ja-JP" altLang="en-US" smtClean="0"/>
              <a:t>‹#›</a:t>
            </a:fld>
            <a:endParaRPr kumimoji="1" lang="ja-JP" altLang="en-US"/>
          </a:p>
        </p:txBody>
      </p:sp>
    </p:spTree>
    <p:extLst>
      <p:ext uri="{BB962C8B-B14F-4D97-AF65-F5344CB8AC3E}">
        <p14:creationId xmlns:p14="http://schemas.microsoft.com/office/powerpoint/2010/main" val="112072843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3AC68CB-8E82-461B-90DC-D61508CF844D}" type="datetime1">
              <a:rPr kumimoji="1" lang="ja-JP" altLang="en-US" smtClean="0"/>
              <a:t>2018/12/17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40098-3F96-4856-91E4-A08DA6961AD8}" type="slidenum">
              <a:rPr kumimoji="1" lang="ja-JP" altLang="en-US" smtClean="0"/>
              <a:t>‹#›</a:t>
            </a:fld>
            <a:endParaRPr kumimoji="1" lang="ja-JP" altLang="en-US"/>
          </a:p>
        </p:txBody>
      </p:sp>
    </p:spTree>
    <p:extLst>
      <p:ext uri="{BB962C8B-B14F-4D97-AF65-F5344CB8AC3E}">
        <p14:creationId xmlns:p14="http://schemas.microsoft.com/office/powerpoint/2010/main" val="277716197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763C865-0DA4-4716-810A-C5AC43EA7701}" type="datetime1">
              <a:rPr kumimoji="1" lang="ja-JP" altLang="en-US" smtClean="0"/>
              <a:t>2018/12/17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40098-3F96-4856-91E4-A08DA6961AD8}" type="slidenum">
              <a:rPr kumimoji="1" lang="ja-JP" altLang="en-US" smtClean="0"/>
              <a:t>‹#›</a:t>
            </a:fld>
            <a:endParaRPr kumimoji="1" lang="ja-JP" altLang="en-US"/>
          </a:p>
        </p:txBody>
      </p:sp>
    </p:spTree>
    <p:extLst>
      <p:ext uri="{BB962C8B-B14F-4D97-AF65-F5344CB8AC3E}">
        <p14:creationId xmlns:p14="http://schemas.microsoft.com/office/powerpoint/2010/main" val="1239563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CADB1DE-E33C-46CE-AE21-8AF452768E97}" type="datetime1">
              <a:rPr kumimoji="1" lang="ja-JP" altLang="en-US" smtClean="0"/>
              <a:t>2018/12/17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40098-3F96-4856-91E4-A08DA6961AD8}" type="slidenum">
              <a:rPr kumimoji="1" lang="ja-JP" altLang="en-US" smtClean="0"/>
              <a:t>‹#›</a:t>
            </a:fld>
            <a:endParaRPr kumimoji="1" lang="ja-JP" altLang="en-US"/>
          </a:p>
        </p:txBody>
      </p:sp>
    </p:spTree>
    <p:extLst>
      <p:ext uri="{BB962C8B-B14F-4D97-AF65-F5344CB8AC3E}">
        <p14:creationId xmlns:p14="http://schemas.microsoft.com/office/powerpoint/2010/main" val="174330482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EB903E-9BCC-466D-A48E-DAB278009423}" type="datetime1">
              <a:rPr kumimoji="1" lang="ja-JP" altLang="en-US" smtClean="0"/>
              <a:t>2018/12/17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40098-3F96-4856-91E4-A08DA6961AD8}" type="slidenum">
              <a:rPr kumimoji="1" lang="ja-JP" altLang="en-US" smtClean="0"/>
              <a:t>‹#›</a:t>
            </a:fld>
            <a:endParaRPr kumimoji="1" lang="ja-JP" altLang="en-US"/>
          </a:p>
        </p:txBody>
      </p:sp>
      <p:cxnSp>
        <p:nvCxnSpPr>
          <p:cNvPr id="6" name="直線コネクタ 5"/>
          <p:cNvCxnSpPr/>
          <p:nvPr userDrawn="1"/>
        </p:nvCxnSpPr>
        <p:spPr>
          <a:xfrm>
            <a:off x="0" y="6309320"/>
            <a:ext cx="9144000" cy="0"/>
          </a:xfrm>
          <a:prstGeom prst="line">
            <a:avLst/>
          </a:prstGeom>
          <a:ln w="25400">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5713543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B58790D-EA6D-46A9-8766-F44CB14E6B9A}" type="datetime1">
              <a:rPr kumimoji="1" lang="ja-JP" altLang="en-US" smtClean="0"/>
              <a:t>2018/12/17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40098-3F96-4856-91E4-A08DA6961AD8}" type="slidenum">
              <a:rPr kumimoji="1" lang="ja-JP" altLang="en-US" smtClean="0"/>
              <a:t>‹#›</a:t>
            </a:fld>
            <a:endParaRPr kumimoji="1" lang="ja-JP" altLang="en-US"/>
          </a:p>
        </p:txBody>
      </p:sp>
    </p:spTree>
    <p:extLst>
      <p:ext uri="{BB962C8B-B14F-4D97-AF65-F5344CB8AC3E}">
        <p14:creationId xmlns:p14="http://schemas.microsoft.com/office/powerpoint/2010/main" val="360586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6ACEBE7-7581-4172-BB46-933F992BEF47}" type="datetime1">
              <a:rPr kumimoji="1" lang="ja-JP" altLang="en-US" smtClean="0"/>
              <a:t>2018/12/17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40098-3F96-4856-91E4-A08DA6961AD8}" type="slidenum">
              <a:rPr kumimoji="1" lang="ja-JP" altLang="en-US" smtClean="0"/>
              <a:t>‹#›</a:t>
            </a:fld>
            <a:endParaRPr kumimoji="1" lang="ja-JP" altLang="en-US"/>
          </a:p>
        </p:txBody>
      </p:sp>
    </p:spTree>
    <p:extLst>
      <p:ext uri="{BB962C8B-B14F-4D97-AF65-F5344CB8AC3E}">
        <p14:creationId xmlns:p14="http://schemas.microsoft.com/office/powerpoint/2010/main" val="16907581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443A8C-46C2-413C-BEA8-4E834A10C8BB}" type="datetime1">
              <a:rPr kumimoji="1" lang="ja-JP" altLang="en-US" smtClean="0"/>
              <a:t>2018/12/17</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40098-3F96-4856-91E4-A08DA6961AD8}" type="slidenum">
              <a:rPr kumimoji="1" lang="ja-JP" altLang="en-US" smtClean="0"/>
              <a:t>‹#›</a:t>
            </a:fld>
            <a:endParaRPr kumimoji="1" lang="ja-JP" altLang="en-US"/>
          </a:p>
        </p:txBody>
      </p:sp>
      <p:sp>
        <p:nvSpPr>
          <p:cNvPr id="7" name="タイトル 3"/>
          <p:cNvSpPr txBox="1">
            <a:spLocks/>
          </p:cNvSpPr>
          <p:nvPr userDrawn="1"/>
        </p:nvSpPr>
        <p:spPr>
          <a:xfrm>
            <a:off x="1907704" y="1"/>
            <a:ext cx="7236296" cy="404664"/>
          </a:xfrm>
          <a:prstGeom prst="rect">
            <a:avLst/>
          </a:prstGeom>
          <a:solidFill>
            <a:schemeClr val="tx2"/>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smtClean="0">
                <a:solidFill>
                  <a:schemeClr val="bg1"/>
                </a:solidFill>
                <a:latin typeface="Meiryo UI" panose="020B0604030504040204" pitchFamily="50" charset="-128"/>
                <a:ea typeface="Meiryo UI" panose="020B0604030504040204" pitchFamily="50" charset="-128"/>
              </a:rPr>
              <a:t>第１回大阪府都市基盤施設維持管理技術審議会</a:t>
            </a:r>
            <a:endParaRPr lang="ja-JP" altLang="en-US" sz="2000" b="1" dirty="0">
              <a:solidFill>
                <a:schemeClr val="bg1"/>
              </a:solidFill>
              <a:latin typeface="Meiryo UI" panose="020B0604030504040204" pitchFamily="50" charset="-128"/>
              <a:ea typeface="Meiryo UI" panose="020B0604030504040204" pitchFamily="50" charset="-128"/>
            </a:endParaRPr>
          </a:p>
        </p:txBody>
      </p:sp>
      <p:sp>
        <p:nvSpPr>
          <p:cNvPr id="8" name="タイトル 3"/>
          <p:cNvSpPr txBox="1">
            <a:spLocks/>
          </p:cNvSpPr>
          <p:nvPr userDrawn="1"/>
        </p:nvSpPr>
        <p:spPr>
          <a:xfrm>
            <a:off x="0" y="-6215"/>
            <a:ext cx="1907704" cy="404664"/>
          </a:xfrm>
          <a:prstGeom prst="rect">
            <a:avLst/>
          </a:prstGeom>
          <a:solidFill>
            <a:schemeClr val="tx1">
              <a:lumMod val="65000"/>
              <a:lumOff val="35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平成</a:t>
            </a:r>
            <a:r>
              <a:rPr lang="en-US" altLang="ja-JP" sz="2000" b="1" dirty="0" smtClean="0">
                <a:solidFill>
                  <a:schemeClr val="bg1"/>
                </a:solidFill>
                <a:latin typeface="Meiryo UI" panose="020B0604030504040204" pitchFamily="50" charset="-128"/>
                <a:ea typeface="Meiryo UI" panose="020B0604030504040204" pitchFamily="50" charset="-128"/>
              </a:rPr>
              <a:t>30</a:t>
            </a:r>
            <a:r>
              <a:rPr lang="ja-JP" altLang="en-US" sz="2000" b="1" dirty="0" smtClean="0">
                <a:solidFill>
                  <a:schemeClr val="bg1"/>
                </a:solidFill>
                <a:latin typeface="Meiryo UI" panose="020B0604030504040204" pitchFamily="50" charset="-128"/>
                <a:ea typeface="Meiryo UI" panose="020B0604030504040204" pitchFamily="50" charset="-128"/>
              </a:rPr>
              <a:t>年度　</a:t>
            </a:r>
            <a:endParaRPr lang="ja-JP" altLang="en-US" sz="2000" b="1" dirty="0">
              <a:solidFill>
                <a:schemeClr val="bg1"/>
              </a:solidFill>
              <a:latin typeface="Meiryo UI" panose="020B0604030504040204" pitchFamily="50" charset="-128"/>
              <a:ea typeface="Meiryo UI" panose="020B0604030504040204" pitchFamily="50" charset="-128"/>
            </a:endParaRPr>
          </a:p>
        </p:txBody>
      </p:sp>
      <p:cxnSp>
        <p:nvCxnSpPr>
          <p:cNvPr id="10" name="直線コネクタ 9"/>
          <p:cNvCxnSpPr/>
          <p:nvPr userDrawn="1"/>
        </p:nvCxnSpPr>
        <p:spPr>
          <a:xfrm>
            <a:off x="0" y="6381328"/>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2664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2"/>
          <p:cNvSpPr txBox="1">
            <a:spLocks noChangeArrowheads="1"/>
          </p:cNvSpPr>
          <p:nvPr/>
        </p:nvSpPr>
        <p:spPr bwMode="auto">
          <a:xfrm>
            <a:off x="252000" y="1109057"/>
            <a:ext cx="8640000" cy="4939814"/>
          </a:xfrm>
          <a:prstGeom prst="rect">
            <a:avLst/>
          </a:prstGeom>
          <a:noFill/>
          <a:ln w="9525">
            <a:noFill/>
            <a:miter lim="800000"/>
            <a:headEnd/>
            <a:tailEnd/>
          </a:ln>
        </p:spPr>
        <p:txBody>
          <a:bodyPr rot="0" vert="horz" wrap="square" lIns="91440" tIns="45720" rIns="91440" bIns="45720" anchor="t" anchorCtr="0" upright="1">
            <a:spAutoFit/>
          </a:bodyPr>
          <a:lstStyle/>
          <a:p>
            <a:pPr>
              <a:lnSpc>
                <a:spcPts val="1800"/>
              </a:lnSpc>
              <a:spcAft>
                <a:spcPts val="0"/>
              </a:spcAft>
            </a:pPr>
            <a:r>
              <a:rPr lang="ja-JP" altLang="en-US" sz="1600" kern="1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趣　旨）</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第１条　この要綱は、大阪府都市基盤施設維持管理技術審議会規則（平成２５年大阪府</a:t>
            </a:r>
            <a:r>
              <a:rPr lang="ja-JP" altLang="en-US" sz="1600" kern="100" dirty="0" smtClean="0">
                <a:latin typeface="HGSｺﾞｼｯｸM" panose="020B0600000000000000" pitchFamily="50" charset="-128"/>
                <a:ea typeface="HGSｺﾞｼｯｸM" panose="020B0600000000000000" pitchFamily="50" charset="-128"/>
                <a:cs typeface="Meiryo UI" panose="020B0604030504040204" pitchFamily="50" charset="-128"/>
              </a:rPr>
              <a:t>規則　第１３６号</a:t>
            </a: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。以下「規則」という。）第１０条の規定に基づき、大阪府都市基盤施設維持管理技術審議会（以下「審議会」という。）の運営に関し、必要な事項を定めるものとする。</a:t>
            </a:r>
          </a:p>
          <a:p>
            <a:pPr>
              <a:lnSpc>
                <a:spcPts val="1800"/>
              </a:lnSpc>
              <a:spcAft>
                <a:spcPts val="0"/>
              </a:spcAft>
            </a:pPr>
            <a:r>
              <a:rPr lang="ja-JP" altLang="en-US" sz="1600" kern="1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招集の通知）</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第２条　会長は、審議会の会議の日の前日までに会議の招集及び会議に付議すべき事項を委員に通知しなければならない。ただし、緊急を要する場合は、この限りでない。</a:t>
            </a:r>
          </a:p>
          <a:p>
            <a:pPr>
              <a:lnSpc>
                <a:spcPts val="1800"/>
              </a:lnSpc>
              <a:spcAft>
                <a:spcPts val="0"/>
              </a:spcAft>
            </a:pPr>
            <a:r>
              <a:rPr lang="ja-JP" altLang="en-US" sz="1600" kern="1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議　事）</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第３条　議長は、会議を開閉し、議事を主宰し、及び議場の秩序を保持する。</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　２　議長は、必要と認めるときは、委員及び議事に関係のある者を会議に出席させて、意見を聴くことができる。</a:t>
            </a:r>
          </a:p>
          <a:p>
            <a:pPr>
              <a:lnSpc>
                <a:spcPts val="1800"/>
              </a:lnSpc>
              <a:spcAft>
                <a:spcPts val="0"/>
              </a:spcAft>
            </a:pPr>
            <a:r>
              <a:rPr lang="ja-JP" altLang="en-US" sz="1600" kern="1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議事要旨）</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第４条　議長は、審議会の会議について次に掲げる事項を記載した議事要旨を作成しなければならない。</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　　一　審議会の会議の日時及び場所</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　　二　出席した委員及び専門委員の氏名</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　　三　調査審議の</a:t>
            </a:r>
            <a:r>
              <a:rPr lang="ja-JP" altLang="en-US" sz="1600" kern="100" dirty="0" smtClean="0">
                <a:latin typeface="HGSｺﾞｼｯｸM" panose="020B0600000000000000" pitchFamily="50" charset="-128"/>
                <a:ea typeface="HGSｺﾞｼｯｸM" panose="020B0600000000000000" pitchFamily="50" charset="-128"/>
                <a:cs typeface="Meiryo UI" panose="020B0604030504040204" pitchFamily="50" charset="-128"/>
              </a:rPr>
              <a:t>内容</a:t>
            </a:r>
            <a:endParaRPr lang="en-US" altLang="ja-JP" sz="1600" kern="1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（答　申）</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第５条　会長は、審議会の会議で議決のあったときは、速やかに答申を行わなければ</a:t>
            </a:r>
            <a:r>
              <a:rPr lang="ja-JP" altLang="en-US" sz="1600" kern="100" dirty="0" smtClean="0">
                <a:latin typeface="HGSｺﾞｼｯｸM" panose="020B0600000000000000" pitchFamily="50" charset="-128"/>
                <a:ea typeface="HGSｺﾞｼｯｸM" panose="020B0600000000000000" pitchFamily="50" charset="-128"/>
                <a:cs typeface="Meiryo UI" panose="020B0604030504040204" pitchFamily="50" charset="-128"/>
              </a:rPr>
              <a:t>ならない</a:t>
            </a: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　２　前項の答申は、書面をもって行う</a:t>
            </a:r>
            <a:r>
              <a:rPr lang="ja-JP" altLang="en-US" sz="1600" kern="100" dirty="0" smtClean="0">
                <a:latin typeface="HGSｺﾞｼｯｸM" panose="020B0600000000000000" pitchFamily="50" charset="-128"/>
                <a:ea typeface="HGSｺﾞｼｯｸM" panose="020B0600000000000000" pitchFamily="50" charset="-128"/>
                <a:cs typeface="Meiryo UI" panose="020B0604030504040204" pitchFamily="50" charset="-128"/>
              </a:rPr>
              <a:t>。</a:t>
            </a:r>
            <a:endPar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7" name="タイトル 3"/>
          <p:cNvSpPr>
            <a:spLocks noGrp="1"/>
          </p:cNvSpPr>
          <p:nvPr>
            <p:ph type="title"/>
          </p:nvPr>
        </p:nvSpPr>
        <p:spPr>
          <a:xfrm>
            <a:off x="457200" y="438304"/>
            <a:ext cx="8229600" cy="645535"/>
          </a:xfrm>
          <a:noFill/>
        </p:spPr>
        <p:txBody>
          <a:bodyPr>
            <a:noAutofit/>
          </a:bodyPr>
          <a:lstStyle/>
          <a:p>
            <a:pPr marL="342900" indent="-342900" algn="l">
              <a:buFont typeface="Wingdings" panose="05000000000000000000" pitchFamily="2" charset="2"/>
              <a:buChar char="l"/>
            </a:pPr>
            <a:r>
              <a:rPr lang="zh-TW" altLang="en-US" sz="2400" b="1" dirty="0" smtClean="0">
                <a:latin typeface="HGPｺﾞｼｯｸM" panose="020B0600000000000000" pitchFamily="50" charset="-128"/>
                <a:ea typeface="HGPｺﾞｼｯｸM" panose="020B0600000000000000" pitchFamily="50" charset="-128"/>
                <a:cs typeface="Meiryo UI" panose="020B0604030504040204" pitchFamily="50" charset="-128"/>
              </a:rPr>
              <a:t>大阪府</a:t>
            </a:r>
            <a:r>
              <a:rPr lang="zh-TW" altLang="en-US" sz="2400" b="1" dirty="0">
                <a:latin typeface="HGPｺﾞｼｯｸM" panose="020B0600000000000000" pitchFamily="50" charset="-128"/>
                <a:ea typeface="HGPｺﾞｼｯｸM" panose="020B0600000000000000" pitchFamily="50" charset="-128"/>
                <a:cs typeface="Meiryo UI" panose="020B0604030504040204" pitchFamily="50" charset="-128"/>
              </a:rPr>
              <a:t>都市基盤施設維持管理技術審議会運営要綱</a:t>
            </a:r>
          </a:p>
        </p:txBody>
      </p:sp>
      <p:sp>
        <p:nvSpPr>
          <p:cNvPr id="9" name="テキスト ボックス 8"/>
          <p:cNvSpPr txBox="1"/>
          <p:nvPr/>
        </p:nvSpPr>
        <p:spPr>
          <a:xfrm>
            <a:off x="7889357" y="25785"/>
            <a:ext cx="1171328" cy="318924"/>
          </a:xfrm>
          <a:prstGeom prst="rect">
            <a:avLst/>
          </a:prstGeom>
          <a:noFill/>
          <a:ln w="12700">
            <a:solidFill>
              <a:schemeClr val="bg1"/>
            </a:solidFill>
          </a:ln>
        </p:spPr>
        <p:txBody>
          <a:bodyPr wrap="none" lIns="72000" tIns="36000" rIns="72000" bIns="36000" rtlCol="0" anchor="ctr" anchorCtr="0">
            <a:spAutoFit/>
          </a:bodyPr>
          <a:lstStyle/>
          <a:p>
            <a:pPr algn="r"/>
            <a:r>
              <a:rPr kumimoji="1"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参考資料２</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8D840098-3F96-4856-91E4-A08DA6961AD8}" type="slidenum">
              <a:rPr kumimoji="1" lang="ja-JP" altLang="en-US" smtClean="0"/>
              <a:t>1</a:t>
            </a:fld>
            <a:endParaRPr kumimoji="1" lang="ja-JP" altLang="en-US"/>
          </a:p>
        </p:txBody>
      </p:sp>
    </p:spTree>
    <p:extLst>
      <p:ext uri="{BB962C8B-B14F-4D97-AF65-F5344CB8AC3E}">
        <p14:creationId xmlns:p14="http://schemas.microsoft.com/office/powerpoint/2010/main" val="20042974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2"/>
          <p:cNvSpPr txBox="1">
            <a:spLocks noChangeArrowheads="1"/>
          </p:cNvSpPr>
          <p:nvPr/>
        </p:nvSpPr>
        <p:spPr bwMode="auto">
          <a:xfrm>
            <a:off x="251520" y="620688"/>
            <a:ext cx="8640960" cy="553998"/>
          </a:xfrm>
          <a:prstGeom prst="rect">
            <a:avLst/>
          </a:prstGeom>
          <a:solidFill>
            <a:srgbClr val="FFFFFF"/>
          </a:solidFill>
          <a:ln w="9525">
            <a:noFill/>
            <a:miter lim="800000"/>
            <a:headEnd/>
            <a:tailEnd/>
          </a:ln>
        </p:spPr>
        <p:txBody>
          <a:bodyPr rot="0" vert="horz" wrap="square" lIns="91440" tIns="45720" rIns="91440" bIns="45720" anchor="t" anchorCtr="0" upright="1">
            <a:spAutoFit/>
          </a:bodyPr>
          <a:lstStyle/>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（部会の設置）</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第６条　規則第６条第１項の規定により、審議会に置く部会は次のとおりとする。</a:t>
            </a:r>
          </a:p>
        </p:txBody>
      </p:sp>
      <p:graphicFrame>
        <p:nvGraphicFramePr>
          <p:cNvPr id="2" name="表 1"/>
          <p:cNvGraphicFramePr>
            <a:graphicFrameLocks noGrp="1"/>
          </p:cNvGraphicFramePr>
          <p:nvPr>
            <p:extLst>
              <p:ext uri="{D42A27DB-BD31-4B8C-83A1-F6EECF244321}">
                <p14:modId xmlns:p14="http://schemas.microsoft.com/office/powerpoint/2010/main" val="4059070805"/>
              </p:ext>
            </p:extLst>
          </p:nvPr>
        </p:nvGraphicFramePr>
        <p:xfrm>
          <a:off x="683568" y="1268760"/>
          <a:ext cx="7920880" cy="4824538"/>
        </p:xfrm>
        <a:graphic>
          <a:graphicData uri="http://schemas.openxmlformats.org/drawingml/2006/table">
            <a:tbl>
              <a:tblPr firstRow="1" firstCol="1" bandRow="1">
                <a:tableStyleId>{5C22544A-7EE6-4342-B048-85BDC9FD1C3A}</a:tableStyleId>
              </a:tblPr>
              <a:tblGrid>
                <a:gridCol w="2577299">
                  <a:extLst>
                    <a:ext uri="{9D8B030D-6E8A-4147-A177-3AD203B41FA5}">
                      <a16:colId xmlns:a16="http://schemas.microsoft.com/office/drawing/2014/main" val="3198966749"/>
                    </a:ext>
                  </a:extLst>
                </a:gridCol>
                <a:gridCol w="5343581">
                  <a:extLst>
                    <a:ext uri="{9D8B030D-6E8A-4147-A177-3AD203B41FA5}">
                      <a16:colId xmlns:a16="http://schemas.microsoft.com/office/drawing/2014/main" val="3027321266"/>
                    </a:ext>
                  </a:extLst>
                </a:gridCol>
              </a:tblGrid>
              <a:tr h="432048">
                <a:tc>
                  <a:txBody>
                    <a:bodyPr/>
                    <a:lstStyle/>
                    <a:p>
                      <a:pPr algn="ctr" hangingPunct="0">
                        <a:lnSpc>
                          <a:spcPts val="1895"/>
                        </a:lnSpc>
                        <a:spcAft>
                          <a:spcPts val="0"/>
                        </a:spcAft>
                      </a:pPr>
                      <a:r>
                        <a:rPr lang="ja-JP" sz="1600" spc="-60" dirty="0" smtClean="0">
                          <a:effectLst/>
                          <a:latin typeface="HGSｺﾞｼｯｸM" panose="020B0600000000000000" pitchFamily="50" charset="-128"/>
                          <a:ea typeface="HGSｺﾞｼｯｸM" panose="020B0600000000000000" pitchFamily="50" charset="-128"/>
                        </a:rPr>
                        <a:t>名</a:t>
                      </a:r>
                      <a:r>
                        <a:rPr lang="ja-JP" altLang="en-US" sz="1600" spc="-60" dirty="0" smtClean="0">
                          <a:effectLst/>
                          <a:latin typeface="HGSｺﾞｼｯｸM" panose="020B0600000000000000" pitchFamily="50" charset="-128"/>
                          <a:ea typeface="HGSｺﾞｼｯｸM" panose="020B0600000000000000" pitchFamily="50" charset="-128"/>
                        </a:rPr>
                        <a:t>　</a:t>
                      </a:r>
                      <a:r>
                        <a:rPr lang="ja-JP" sz="1600" spc="-60" dirty="0" smtClean="0">
                          <a:effectLst/>
                          <a:latin typeface="HGSｺﾞｼｯｸM" panose="020B0600000000000000" pitchFamily="50" charset="-128"/>
                          <a:ea typeface="HGSｺﾞｼｯｸM" panose="020B0600000000000000" pitchFamily="50" charset="-128"/>
                        </a:rPr>
                        <a:t>称</a:t>
                      </a:r>
                      <a:endParaRPr lang="ja-JP" sz="1600" spc="-60" dirty="0">
                        <a:effectLst/>
                        <a:latin typeface="HGSｺﾞｼｯｸM" panose="020B0600000000000000" pitchFamily="50" charset="-128"/>
                        <a:ea typeface="HGSｺﾞｼｯｸM" panose="020B0600000000000000" pitchFamily="50" charset="-128"/>
                        <a:cs typeface="Times New Roman" panose="02020603050405020304" pitchFamily="18" charset="0"/>
                      </a:endParaRPr>
                    </a:p>
                  </a:txBody>
                  <a:tcPr marL="64316" marR="64316" marT="0" marB="0" anchor="ctr"/>
                </a:tc>
                <a:tc>
                  <a:txBody>
                    <a:bodyPr/>
                    <a:lstStyle/>
                    <a:p>
                      <a:pPr algn="ctr" latinLnBrk="1" hangingPunct="0">
                        <a:lnSpc>
                          <a:spcPts val="1895"/>
                        </a:lnSpc>
                        <a:spcAft>
                          <a:spcPts val="0"/>
                        </a:spcAft>
                      </a:pPr>
                      <a:r>
                        <a:rPr lang="ja-JP" sz="1600" spc="-60" dirty="0">
                          <a:effectLst/>
                          <a:latin typeface="HGSｺﾞｼｯｸM" panose="020B0600000000000000" pitchFamily="50" charset="-128"/>
                          <a:ea typeface="HGSｺﾞｼｯｸM" panose="020B0600000000000000" pitchFamily="50" charset="-128"/>
                        </a:rPr>
                        <a:t>担任する事務</a:t>
                      </a:r>
                      <a:endParaRPr lang="ja-JP" sz="1600" spc="-60" dirty="0">
                        <a:effectLst/>
                        <a:latin typeface="HGSｺﾞｼｯｸM" panose="020B0600000000000000" pitchFamily="50" charset="-128"/>
                        <a:ea typeface="HGSｺﾞｼｯｸM" panose="020B0600000000000000" pitchFamily="50" charset="-128"/>
                        <a:cs typeface="Times New Roman" panose="02020603050405020304" pitchFamily="18" charset="0"/>
                      </a:endParaRPr>
                    </a:p>
                  </a:txBody>
                  <a:tcPr marL="64316" marR="64316" marT="0" marB="0" anchor="ctr"/>
                </a:tc>
                <a:extLst>
                  <a:ext uri="{0D108BD9-81ED-4DB2-BD59-A6C34878D82A}">
                    <a16:rowId xmlns:a16="http://schemas.microsoft.com/office/drawing/2014/main" val="4011305900"/>
                  </a:ext>
                </a:extLst>
              </a:tr>
              <a:tr h="878498">
                <a:tc>
                  <a:txBody>
                    <a:bodyPr/>
                    <a:lstStyle/>
                    <a:p>
                      <a:pPr algn="l" latinLnBrk="1" hangingPunct="0">
                        <a:lnSpc>
                          <a:spcPts val="1895"/>
                        </a:lnSpc>
                        <a:spcAft>
                          <a:spcPts val="0"/>
                        </a:spcAft>
                      </a:pPr>
                      <a:r>
                        <a:rPr lang="ja-JP" sz="1600" spc="-60" dirty="0">
                          <a:effectLst/>
                          <a:latin typeface="HGSｺﾞｼｯｸM" panose="020B0600000000000000" pitchFamily="50" charset="-128"/>
                          <a:ea typeface="HGSｺﾞｼｯｸM" panose="020B0600000000000000" pitchFamily="50" charset="-128"/>
                        </a:rPr>
                        <a:t>幹事会</a:t>
                      </a:r>
                      <a:endParaRPr lang="ja-JP" sz="1600" spc="-60" dirty="0">
                        <a:effectLst/>
                        <a:latin typeface="HGSｺﾞｼｯｸM" panose="020B0600000000000000" pitchFamily="50" charset="-128"/>
                        <a:ea typeface="HGSｺﾞｼｯｸM" panose="020B0600000000000000" pitchFamily="50" charset="-128"/>
                        <a:cs typeface="Times New Roman" panose="02020603050405020304" pitchFamily="18" charset="0"/>
                      </a:endParaRPr>
                    </a:p>
                  </a:txBody>
                  <a:tcPr marL="64316" marR="64316" marT="0" marB="0" anchor="ctr"/>
                </a:tc>
                <a:tc>
                  <a:txBody>
                    <a:bodyPr/>
                    <a:lstStyle/>
                    <a:p>
                      <a:pPr algn="l" latinLnBrk="1" hangingPunct="0">
                        <a:lnSpc>
                          <a:spcPts val="1895"/>
                        </a:lnSpc>
                        <a:spcAft>
                          <a:spcPts val="0"/>
                        </a:spcAft>
                      </a:pPr>
                      <a:r>
                        <a:rPr lang="ja-JP" sz="1400" spc="-60" dirty="0">
                          <a:effectLst/>
                          <a:latin typeface="HGSｺﾞｼｯｸM" panose="020B0600000000000000" pitchFamily="50" charset="-128"/>
                          <a:ea typeface="HGSｺﾞｼｯｸM" panose="020B0600000000000000" pitchFamily="50" charset="-128"/>
                        </a:rPr>
                        <a:t>都市基盤施設の維持管理・更新に関する長寿命化計画</a:t>
                      </a:r>
                      <a:r>
                        <a:rPr lang="en-US" sz="1400" spc="-60" dirty="0">
                          <a:effectLst/>
                          <a:latin typeface="HGSｺﾞｼｯｸM" panose="020B0600000000000000" pitchFamily="50" charset="-128"/>
                          <a:ea typeface="HGSｺﾞｼｯｸM" panose="020B0600000000000000" pitchFamily="50" charset="-128"/>
                        </a:rPr>
                        <a:t>(</a:t>
                      </a:r>
                      <a:r>
                        <a:rPr lang="ja-JP" sz="1400" spc="-60" dirty="0">
                          <a:effectLst/>
                          <a:latin typeface="HGSｺﾞｼｯｸM" panose="020B0600000000000000" pitchFamily="50" charset="-128"/>
                          <a:ea typeface="HGSｺﾞｼｯｸM" panose="020B0600000000000000" pitchFamily="50" charset="-128"/>
                        </a:rPr>
                        <a:t>仮称</a:t>
                      </a:r>
                      <a:r>
                        <a:rPr lang="en-US" sz="1400" spc="-60" dirty="0">
                          <a:effectLst/>
                          <a:latin typeface="HGSｺﾞｼｯｸM" panose="020B0600000000000000" pitchFamily="50" charset="-128"/>
                          <a:ea typeface="HGSｺﾞｼｯｸM" panose="020B0600000000000000" pitchFamily="50" charset="-128"/>
                        </a:rPr>
                        <a:t>)</a:t>
                      </a:r>
                      <a:r>
                        <a:rPr lang="ja-JP" sz="1400" spc="-60" dirty="0">
                          <a:effectLst/>
                          <a:latin typeface="HGSｺﾞｼｯｸM" panose="020B0600000000000000" pitchFamily="50" charset="-128"/>
                          <a:ea typeface="HGSｺﾞｼｯｸM" panose="020B0600000000000000" pitchFamily="50" charset="-128"/>
                        </a:rPr>
                        <a:t>の策定方針の決定及び審議会の検討成果のとりまとめ等に関する事務</a:t>
                      </a:r>
                      <a:endParaRPr lang="ja-JP" sz="1400" spc="-60" dirty="0">
                        <a:effectLst/>
                        <a:latin typeface="HGSｺﾞｼｯｸM" panose="020B0600000000000000" pitchFamily="50" charset="-128"/>
                        <a:ea typeface="HGSｺﾞｼｯｸM" panose="020B0600000000000000" pitchFamily="50" charset="-128"/>
                        <a:cs typeface="Times New Roman" panose="02020603050405020304" pitchFamily="18" charset="0"/>
                      </a:endParaRPr>
                    </a:p>
                  </a:txBody>
                  <a:tcPr marL="64316" marR="64316" marT="0" marB="0" anchor="ctr"/>
                </a:tc>
                <a:extLst>
                  <a:ext uri="{0D108BD9-81ED-4DB2-BD59-A6C34878D82A}">
                    <a16:rowId xmlns:a16="http://schemas.microsoft.com/office/drawing/2014/main" val="4137352915"/>
                  </a:ext>
                </a:extLst>
              </a:tr>
              <a:tr h="878498">
                <a:tc>
                  <a:txBody>
                    <a:bodyPr/>
                    <a:lstStyle/>
                    <a:p>
                      <a:pPr algn="l" latinLnBrk="1" hangingPunct="0">
                        <a:lnSpc>
                          <a:spcPts val="1895"/>
                        </a:lnSpc>
                        <a:spcAft>
                          <a:spcPts val="0"/>
                        </a:spcAft>
                      </a:pPr>
                      <a:r>
                        <a:rPr lang="ja-JP" sz="1600" spc="-60" dirty="0">
                          <a:effectLst/>
                          <a:latin typeface="HGSｺﾞｼｯｸM" panose="020B0600000000000000" pitchFamily="50" charset="-128"/>
                          <a:ea typeface="HGSｺﾞｼｯｸM" panose="020B0600000000000000" pitchFamily="50" charset="-128"/>
                        </a:rPr>
                        <a:t>全体検討部会</a:t>
                      </a:r>
                      <a:endParaRPr lang="ja-JP" sz="1600" spc="-60" dirty="0">
                        <a:effectLst/>
                        <a:latin typeface="HGSｺﾞｼｯｸM" panose="020B0600000000000000" pitchFamily="50" charset="-128"/>
                        <a:ea typeface="HGSｺﾞｼｯｸM" panose="020B0600000000000000" pitchFamily="50" charset="-128"/>
                        <a:cs typeface="Times New Roman" panose="02020603050405020304" pitchFamily="18" charset="0"/>
                      </a:endParaRPr>
                    </a:p>
                  </a:txBody>
                  <a:tcPr marL="64316" marR="64316" marT="0" marB="0" anchor="ctr"/>
                </a:tc>
                <a:tc>
                  <a:txBody>
                    <a:bodyPr/>
                    <a:lstStyle/>
                    <a:p>
                      <a:pPr algn="l" latinLnBrk="1" hangingPunct="0">
                        <a:lnSpc>
                          <a:spcPts val="1895"/>
                        </a:lnSpc>
                        <a:spcAft>
                          <a:spcPts val="0"/>
                        </a:spcAft>
                      </a:pPr>
                      <a:r>
                        <a:rPr lang="ja-JP" sz="1400" spc="-60" dirty="0">
                          <a:effectLst/>
                          <a:latin typeface="HGSｺﾞｼｯｸM" panose="020B0600000000000000" pitchFamily="50" charset="-128"/>
                          <a:ea typeface="HGSｺﾞｼｯｸM" panose="020B0600000000000000" pitchFamily="50" charset="-128"/>
                        </a:rPr>
                        <a:t>都市基盤施設の維持管理・更新に関する長寿命化計画</a:t>
                      </a:r>
                      <a:r>
                        <a:rPr lang="en-US" sz="1400" spc="-60" dirty="0">
                          <a:effectLst/>
                          <a:latin typeface="HGSｺﾞｼｯｸM" panose="020B0600000000000000" pitchFamily="50" charset="-128"/>
                          <a:ea typeface="HGSｺﾞｼｯｸM" panose="020B0600000000000000" pitchFamily="50" charset="-128"/>
                        </a:rPr>
                        <a:t>(</a:t>
                      </a:r>
                      <a:r>
                        <a:rPr lang="ja-JP" sz="1400" spc="-60" dirty="0">
                          <a:effectLst/>
                          <a:latin typeface="HGSｺﾞｼｯｸM" panose="020B0600000000000000" pitchFamily="50" charset="-128"/>
                          <a:ea typeface="HGSｺﾞｼｯｸM" panose="020B0600000000000000" pitchFamily="50" charset="-128"/>
                        </a:rPr>
                        <a:t>仮称</a:t>
                      </a:r>
                      <a:r>
                        <a:rPr lang="en-US" sz="1400" spc="-60" dirty="0">
                          <a:effectLst/>
                          <a:latin typeface="HGSｺﾞｼｯｸM" panose="020B0600000000000000" pitchFamily="50" charset="-128"/>
                          <a:ea typeface="HGSｺﾞｼｯｸM" panose="020B0600000000000000" pitchFamily="50" charset="-128"/>
                        </a:rPr>
                        <a:t>)</a:t>
                      </a:r>
                      <a:r>
                        <a:rPr lang="ja-JP" sz="1400" spc="-60" dirty="0">
                          <a:effectLst/>
                          <a:latin typeface="HGSｺﾞｼｯｸM" panose="020B0600000000000000" pitchFamily="50" charset="-128"/>
                          <a:ea typeface="HGSｺﾞｼｯｸM" panose="020B0600000000000000" pitchFamily="50" charset="-128"/>
                        </a:rPr>
                        <a:t>の全体調整及び策定方針の作成及び審議会の検討成果のとりまとめ</a:t>
                      </a:r>
                      <a:r>
                        <a:rPr lang="en-US" sz="1400" spc="-60" dirty="0">
                          <a:effectLst/>
                          <a:latin typeface="HGSｺﾞｼｯｸM" panose="020B0600000000000000" pitchFamily="50" charset="-128"/>
                          <a:ea typeface="HGSｺﾞｼｯｸM" panose="020B0600000000000000" pitchFamily="50" charset="-128"/>
                        </a:rPr>
                        <a:t>(</a:t>
                      </a:r>
                      <a:r>
                        <a:rPr lang="ja-JP" sz="1400" spc="-60" dirty="0">
                          <a:effectLst/>
                          <a:latin typeface="HGSｺﾞｼｯｸM" panose="020B0600000000000000" pitchFamily="50" charset="-128"/>
                          <a:ea typeface="HGSｺﾞｼｯｸM" panose="020B0600000000000000" pitchFamily="50" charset="-128"/>
                        </a:rPr>
                        <a:t>案）等に関する事務</a:t>
                      </a:r>
                      <a:endParaRPr lang="ja-JP" sz="1400" spc="-60" dirty="0">
                        <a:effectLst/>
                        <a:latin typeface="HGSｺﾞｼｯｸM" panose="020B0600000000000000" pitchFamily="50" charset="-128"/>
                        <a:ea typeface="HGSｺﾞｼｯｸM" panose="020B0600000000000000" pitchFamily="50" charset="-128"/>
                        <a:cs typeface="Times New Roman" panose="02020603050405020304" pitchFamily="18" charset="0"/>
                      </a:endParaRPr>
                    </a:p>
                  </a:txBody>
                  <a:tcPr marL="64316" marR="64316" marT="0" marB="0" anchor="ctr"/>
                </a:tc>
                <a:extLst>
                  <a:ext uri="{0D108BD9-81ED-4DB2-BD59-A6C34878D82A}">
                    <a16:rowId xmlns:a16="http://schemas.microsoft.com/office/drawing/2014/main" val="1088483344"/>
                  </a:ext>
                </a:extLst>
              </a:tr>
              <a:tr h="878498">
                <a:tc>
                  <a:txBody>
                    <a:bodyPr/>
                    <a:lstStyle/>
                    <a:p>
                      <a:pPr algn="l" latinLnBrk="1" hangingPunct="0">
                        <a:lnSpc>
                          <a:spcPts val="1895"/>
                        </a:lnSpc>
                        <a:spcAft>
                          <a:spcPts val="0"/>
                        </a:spcAft>
                      </a:pPr>
                      <a:r>
                        <a:rPr lang="ja-JP" sz="1600" spc="-60" dirty="0">
                          <a:effectLst/>
                          <a:latin typeface="HGSｺﾞｼｯｸM" panose="020B0600000000000000" pitchFamily="50" charset="-128"/>
                          <a:ea typeface="HGSｺﾞｼｯｸM" panose="020B0600000000000000" pitchFamily="50" charset="-128"/>
                        </a:rPr>
                        <a:t>道路・橋梁等部会</a:t>
                      </a:r>
                      <a:endParaRPr lang="ja-JP" sz="1600" spc="-60" dirty="0">
                        <a:effectLst/>
                        <a:latin typeface="HGSｺﾞｼｯｸM" panose="020B0600000000000000" pitchFamily="50" charset="-128"/>
                        <a:ea typeface="HGSｺﾞｼｯｸM" panose="020B0600000000000000" pitchFamily="50" charset="-128"/>
                        <a:cs typeface="Times New Roman" panose="02020603050405020304" pitchFamily="18" charset="0"/>
                      </a:endParaRPr>
                    </a:p>
                  </a:txBody>
                  <a:tcPr marL="64316" marR="64316" marT="0" marB="0" anchor="ctr"/>
                </a:tc>
                <a:tc>
                  <a:txBody>
                    <a:bodyPr/>
                    <a:lstStyle/>
                    <a:p>
                      <a:pPr algn="l" latinLnBrk="1" hangingPunct="0">
                        <a:lnSpc>
                          <a:spcPts val="1895"/>
                        </a:lnSpc>
                        <a:spcAft>
                          <a:spcPts val="0"/>
                        </a:spcAft>
                      </a:pPr>
                      <a:r>
                        <a:rPr lang="ja-JP" sz="1400" spc="-60" dirty="0">
                          <a:effectLst/>
                          <a:latin typeface="HGSｺﾞｼｯｸM" panose="020B0600000000000000" pitchFamily="50" charset="-128"/>
                          <a:ea typeface="HGSｺﾞｼｯｸM" panose="020B0600000000000000" pitchFamily="50" charset="-128"/>
                        </a:rPr>
                        <a:t>道路・モノレール施設の土木施設（港湾・公園の橋梁・舗装含む）の維持管理・更新に関する長寿命化計画</a:t>
                      </a:r>
                      <a:r>
                        <a:rPr lang="en-US" sz="1400" spc="-60" dirty="0">
                          <a:effectLst/>
                          <a:latin typeface="HGSｺﾞｼｯｸM" panose="020B0600000000000000" pitchFamily="50" charset="-128"/>
                          <a:ea typeface="HGSｺﾞｼｯｸM" panose="020B0600000000000000" pitchFamily="50" charset="-128"/>
                        </a:rPr>
                        <a:t>(</a:t>
                      </a:r>
                      <a:r>
                        <a:rPr lang="ja-JP" sz="1400" spc="-60" dirty="0">
                          <a:effectLst/>
                          <a:latin typeface="HGSｺﾞｼｯｸM" panose="020B0600000000000000" pitchFamily="50" charset="-128"/>
                          <a:ea typeface="HGSｺﾞｼｯｸM" panose="020B0600000000000000" pitchFamily="50" charset="-128"/>
                        </a:rPr>
                        <a:t>仮称）策定等に関する事務</a:t>
                      </a:r>
                      <a:endParaRPr lang="ja-JP" sz="1400" spc="-60" dirty="0">
                        <a:effectLst/>
                        <a:latin typeface="HGSｺﾞｼｯｸM" panose="020B0600000000000000" pitchFamily="50" charset="-128"/>
                        <a:ea typeface="HGSｺﾞｼｯｸM" panose="020B0600000000000000" pitchFamily="50" charset="-128"/>
                        <a:cs typeface="Times New Roman" panose="02020603050405020304" pitchFamily="18" charset="0"/>
                      </a:endParaRPr>
                    </a:p>
                  </a:txBody>
                  <a:tcPr marL="64316" marR="64316" marT="0" marB="0" anchor="ctr"/>
                </a:tc>
                <a:extLst>
                  <a:ext uri="{0D108BD9-81ED-4DB2-BD59-A6C34878D82A}">
                    <a16:rowId xmlns:a16="http://schemas.microsoft.com/office/drawing/2014/main" val="491614461"/>
                  </a:ext>
                </a:extLst>
              </a:tr>
              <a:tr h="878498">
                <a:tc>
                  <a:txBody>
                    <a:bodyPr/>
                    <a:lstStyle/>
                    <a:p>
                      <a:pPr algn="l" latinLnBrk="1" hangingPunct="0">
                        <a:lnSpc>
                          <a:spcPts val="1895"/>
                        </a:lnSpc>
                        <a:spcAft>
                          <a:spcPts val="0"/>
                        </a:spcAft>
                      </a:pPr>
                      <a:r>
                        <a:rPr lang="ja-JP" sz="1600" spc="-60" dirty="0">
                          <a:effectLst/>
                          <a:latin typeface="HGSｺﾞｼｯｸM" panose="020B0600000000000000" pitchFamily="50" charset="-128"/>
                          <a:ea typeface="HGSｺﾞｼｯｸM" panose="020B0600000000000000" pitchFamily="50" charset="-128"/>
                        </a:rPr>
                        <a:t>河川・港湾・公園部会</a:t>
                      </a:r>
                      <a:endParaRPr lang="ja-JP" sz="1600" spc="-60" dirty="0">
                        <a:effectLst/>
                        <a:latin typeface="HGSｺﾞｼｯｸM" panose="020B0600000000000000" pitchFamily="50" charset="-128"/>
                        <a:ea typeface="HGSｺﾞｼｯｸM" panose="020B0600000000000000" pitchFamily="50" charset="-128"/>
                        <a:cs typeface="Times New Roman" panose="02020603050405020304" pitchFamily="18" charset="0"/>
                      </a:endParaRPr>
                    </a:p>
                  </a:txBody>
                  <a:tcPr marL="64316" marR="64316" marT="0" marB="0" anchor="ctr"/>
                </a:tc>
                <a:tc>
                  <a:txBody>
                    <a:bodyPr/>
                    <a:lstStyle/>
                    <a:p>
                      <a:pPr algn="l" latinLnBrk="1" hangingPunct="0">
                        <a:lnSpc>
                          <a:spcPts val="1895"/>
                        </a:lnSpc>
                        <a:spcAft>
                          <a:spcPts val="0"/>
                        </a:spcAft>
                      </a:pPr>
                      <a:r>
                        <a:rPr lang="ja-JP" sz="1400" spc="-60" dirty="0">
                          <a:effectLst/>
                          <a:latin typeface="HGSｺﾞｼｯｸM" panose="020B0600000000000000" pitchFamily="50" charset="-128"/>
                          <a:ea typeface="HGSｺﾞｼｯｸM" panose="020B0600000000000000" pitchFamily="50" charset="-128"/>
                        </a:rPr>
                        <a:t>河川・港湾・海岸・公園の土木施設の維持管理・更新に関する長寿命化計画</a:t>
                      </a:r>
                      <a:r>
                        <a:rPr lang="en-US" sz="1400" spc="-60" dirty="0">
                          <a:effectLst/>
                          <a:latin typeface="HGSｺﾞｼｯｸM" panose="020B0600000000000000" pitchFamily="50" charset="-128"/>
                          <a:ea typeface="HGSｺﾞｼｯｸM" panose="020B0600000000000000" pitchFamily="50" charset="-128"/>
                        </a:rPr>
                        <a:t>(</a:t>
                      </a:r>
                      <a:r>
                        <a:rPr lang="ja-JP" sz="1400" spc="-60" dirty="0">
                          <a:effectLst/>
                          <a:latin typeface="HGSｺﾞｼｯｸM" panose="020B0600000000000000" pitchFamily="50" charset="-128"/>
                          <a:ea typeface="HGSｺﾞｼｯｸM" panose="020B0600000000000000" pitchFamily="50" charset="-128"/>
                        </a:rPr>
                        <a:t>仮称）策定等に関する事務</a:t>
                      </a:r>
                      <a:endParaRPr lang="ja-JP" sz="1400" spc="-60" dirty="0">
                        <a:effectLst/>
                        <a:latin typeface="HGSｺﾞｼｯｸM" panose="020B0600000000000000" pitchFamily="50" charset="-128"/>
                        <a:ea typeface="HGSｺﾞｼｯｸM" panose="020B0600000000000000" pitchFamily="50" charset="-128"/>
                        <a:cs typeface="Times New Roman" panose="02020603050405020304" pitchFamily="18" charset="0"/>
                      </a:endParaRPr>
                    </a:p>
                  </a:txBody>
                  <a:tcPr marL="64316" marR="64316" marT="0" marB="0" anchor="ctr"/>
                </a:tc>
                <a:extLst>
                  <a:ext uri="{0D108BD9-81ED-4DB2-BD59-A6C34878D82A}">
                    <a16:rowId xmlns:a16="http://schemas.microsoft.com/office/drawing/2014/main" val="2201077138"/>
                  </a:ext>
                </a:extLst>
              </a:tr>
              <a:tr h="878498">
                <a:tc>
                  <a:txBody>
                    <a:bodyPr/>
                    <a:lstStyle/>
                    <a:p>
                      <a:pPr algn="l" latinLnBrk="1" hangingPunct="0">
                        <a:lnSpc>
                          <a:spcPts val="1895"/>
                        </a:lnSpc>
                        <a:spcAft>
                          <a:spcPts val="0"/>
                        </a:spcAft>
                      </a:pPr>
                      <a:r>
                        <a:rPr lang="ja-JP" sz="1600" spc="-60" dirty="0">
                          <a:effectLst/>
                          <a:latin typeface="HGSｺﾞｼｯｸM" panose="020B0600000000000000" pitchFamily="50" charset="-128"/>
                          <a:ea typeface="HGSｺﾞｼｯｸM" panose="020B0600000000000000" pitchFamily="50" charset="-128"/>
                        </a:rPr>
                        <a:t>下水等設備部会</a:t>
                      </a:r>
                      <a:endParaRPr lang="ja-JP" sz="1600" spc="-60" dirty="0">
                        <a:effectLst/>
                        <a:latin typeface="HGSｺﾞｼｯｸM" panose="020B0600000000000000" pitchFamily="50" charset="-128"/>
                        <a:ea typeface="HGSｺﾞｼｯｸM" panose="020B0600000000000000" pitchFamily="50" charset="-128"/>
                        <a:cs typeface="Times New Roman" panose="02020603050405020304" pitchFamily="18" charset="0"/>
                      </a:endParaRPr>
                    </a:p>
                  </a:txBody>
                  <a:tcPr marL="64316" marR="64316" marT="0" marB="0" anchor="ctr"/>
                </a:tc>
                <a:tc>
                  <a:txBody>
                    <a:bodyPr/>
                    <a:lstStyle/>
                    <a:p>
                      <a:pPr algn="l" latinLnBrk="1" hangingPunct="0">
                        <a:lnSpc>
                          <a:spcPts val="1895"/>
                        </a:lnSpc>
                        <a:spcAft>
                          <a:spcPts val="0"/>
                        </a:spcAft>
                      </a:pPr>
                      <a:r>
                        <a:rPr lang="ja-JP" sz="1400" spc="-60" dirty="0">
                          <a:effectLst/>
                          <a:latin typeface="HGSｺﾞｼｯｸM" panose="020B0600000000000000" pitchFamily="50" charset="-128"/>
                          <a:ea typeface="HGSｺﾞｼｯｸM" panose="020B0600000000000000" pitchFamily="50" charset="-128"/>
                        </a:rPr>
                        <a:t>下水道・河川・海岸等電気・機械設備及び下水道土木施設の維持管理・更新に関する長寿命化計画</a:t>
                      </a:r>
                      <a:r>
                        <a:rPr lang="en-US" sz="1400" spc="-60" dirty="0">
                          <a:effectLst/>
                          <a:latin typeface="HGSｺﾞｼｯｸM" panose="020B0600000000000000" pitchFamily="50" charset="-128"/>
                          <a:ea typeface="HGSｺﾞｼｯｸM" panose="020B0600000000000000" pitchFamily="50" charset="-128"/>
                        </a:rPr>
                        <a:t>(</a:t>
                      </a:r>
                      <a:r>
                        <a:rPr lang="ja-JP" sz="1400" spc="-60" dirty="0">
                          <a:effectLst/>
                          <a:latin typeface="HGSｺﾞｼｯｸM" panose="020B0600000000000000" pitchFamily="50" charset="-128"/>
                          <a:ea typeface="HGSｺﾞｼｯｸM" panose="020B0600000000000000" pitchFamily="50" charset="-128"/>
                        </a:rPr>
                        <a:t>仮称）策定等に関する事務</a:t>
                      </a:r>
                      <a:endParaRPr lang="ja-JP" sz="1400" spc="-60" dirty="0">
                        <a:effectLst/>
                        <a:latin typeface="HGSｺﾞｼｯｸM" panose="020B0600000000000000" pitchFamily="50" charset="-128"/>
                        <a:ea typeface="HGSｺﾞｼｯｸM" panose="020B0600000000000000" pitchFamily="50" charset="-128"/>
                        <a:cs typeface="Times New Roman" panose="02020603050405020304" pitchFamily="18" charset="0"/>
                      </a:endParaRPr>
                    </a:p>
                  </a:txBody>
                  <a:tcPr marL="64316" marR="64316" marT="0" marB="0" anchor="ctr"/>
                </a:tc>
                <a:extLst>
                  <a:ext uri="{0D108BD9-81ED-4DB2-BD59-A6C34878D82A}">
                    <a16:rowId xmlns:a16="http://schemas.microsoft.com/office/drawing/2014/main" val="2362105112"/>
                  </a:ext>
                </a:extLst>
              </a:tr>
            </a:tbl>
          </a:graphicData>
        </a:graphic>
      </p:graphicFrame>
      <p:sp>
        <p:nvSpPr>
          <p:cNvPr id="7" name="テキスト ボックス 6"/>
          <p:cNvSpPr txBox="1"/>
          <p:nvPr/>
        </p:nvSpPr>
        <p:spPr>
          <a:xfrm>
            <a:off x="7889357" y="25785"/>
            <a:ext cx="1171328" cy="318924"/>
          </a:xfrm>
          <a:prstGeom prst="rect">
            <a:avLst/>
          </a:prstGeom>
          <a:noFill/>
          <a:ln w="12700">
            <a:solidFill>
              <a:schemeClr val="bg1"/>
            </a:solidFill>
          </a:ln>
        </p:spPr>
        <p:txBody>
          <a:bodyPr wrap="none" lIns="72000" tIns="36000" rIns="72000" bIns="36000" rtlCol="0" anchor="ctr" anchorCtr="0">
            <a:spAutoFit/>
          </a:bodyPr>
          <a:lstStyle/>
          <a:p>
            <a:pPr algn="r"/>
            <a:r>
              <a:rPr kumimoji="1"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参考資料２</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8D840098-3F96-4856-91E4-A08DA6961AD8}" type="slidenum">
              <a:rPr kumimoji="1" lang="ja-JP" altLang="en-US" smtClean="0"/>
              <a:t>2</a:t>
            </a:fld>
            <a:endParaRPr kumimoji="1" lang="ja-JP" altLang="en-US"/>
          </a:p>
        </p:txBody>
      </p:sp>
    </p:spTree>
    <p:extLst>
      <p:ext uri="{BB962C8B-B14F-4D97-AF65-F5344CB8AC3E}">
        <p14:creationId xmlns:p14="http://schemas.microsoft.com/office/powerpoint/2010/main" val="26895896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2"/>
          <p:cNvSpPr txBox="1">
            <a:spLocks noChangeArrowheads="1"/>
          </p:cNvSpPr>
          <p:nvPr/>
        </p:nvSpPr>
        <p:spPr bwMode="auto">
          <a:xfrm>
            <a:off x="251520" y="620688"/>
            <a:ext cx="8640960" cy="4708981"/>
          </a:xfrm>
          <a:prstGeom prst="rect">
            <a:avLst/>
          </a:prstGeom>
          <a:solidFill>
            <a:srgbClr val="FFFFFF"/>
          </a:solidFill>
          <a:ln w="9525">
            <a:noFill/>
            <a:miter lim="800000"/>
            <a:headEnd/>
            <a:tailEnd/>
          </a:ln>
        </p:spPr>
        <p:txBody>
          <a:bodyPr rot="0" vert="horz" wrap="square" lIns="91440" tIns="45720" rIns="91440" bIns="45720" anchor="t" anchorCtr="0" upright="1">
            <a:spAutoFit/>
          </a:bodyPr>
          <a:lstStyle/>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（部会の組織）</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第７条　部会委員は、規則第３条第２項に掲げる者のうちから任命された委員から、会長が指名する</a:t>
            </a:r>
            <a:r>
              <a:rPr lang="ja-JP" altLang="en-US" sz="1600" kern="1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　　</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（部会部会長）</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第８条　部会に部会長を置き、会長が指名する委員がこれに当たる。</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　２　部会長に事故があるときは、部会長があらかじめ指名する部会委員がその職務を代理する</a:t>
            </a:r>
            <a:r>
              <a:rPr lang="ja-JP" altLang="en-US" sz="1600" kern="100" dirty="0" smtClean="0">
                <a:latin typeface="HGSｺﾞｼｯｸM" panose="020B0600000000000000" pitchFamily="50" charset="-128"/>
                <a:ea typeface="HGSｺﾞｼｯｸM" panose="020B0600000000000000" pitchFamily="50" charset="-128"/>
                <a:cs typeface="Meiryo UI" panose="020B0604030504040204" pitchFamily="50" charset="-128"/>
              </a:rPr>
              <a:t>。</a:t>
            </a:r>
            <a:endPar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endParaRP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（部会の運営）</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第９条　部会の会議は、部会長が招集し、部会長がその議長となる。</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　２　部会は、部会委員の過半数が出席しなければ会議を開くことができない。</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　３　部会の議事は、出席委員の過半数で決し、可否同数のときは、議長の決するところによる。</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　４　部会長は、第３項の規定により会議で議決のあったときは、速やかに議決の内容を会長に報告するとともに、部会における審議の状況及び結果を審議会に報告する。</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　５　第２条から第４条までの規定は、部会について準用する</a:t>
            </a:r>
            <a:r>
              <a:rPr lang="ja-JP" altLang="en-US" sz="1600" kern="100" dirty="0" smtClean="0">
                <a:latin typeface="HGSｺﾞｼｯｸM" panose="020B0600000000000000" pitchFamily="50" charset="-128"/>
                <a:ea typeface="HGSｺﾞｼｯｸM" panose="020B0600000000000000" pitchFamily="50" charset="-128"/>
                <a:cs typeface="Meiryo UI" panose="020B0604030504040204" pitchFamily="50" charset="-128"/>
              </a:rPr>
              <a:t>。</a:t>
            </a:r>
            <a:endPar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endParaRP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（庶　務）</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第</a:t>
            </a:r>
            <a:r>
              <a:rPr lang="en-US" altLang="ja-JP" sz="1600" kern="100" dirty="0">
                <a:latin typeface="HGSｺﾞｼｯｸM" panose="020B0600000000000000" pitchFamily="50" charset="-128"/>
                <a:ea typeface="HGSｺﾞｼｯｸM" panose="020B0600000000000000" pitchFamily="50" charset="-128"/>
                <a:cs typeface="Meiryo UI" panose="020B0604030504040204" pitchFamily="50" charset="-128"/>
              </a:rPr>
              <a:t>10</a:t>
            </a: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条　審議会及び部会の庶務は、都市整備部において行う。</a:t>
            </a:r>
          </a:p>
          <a:p>
            <a:pPr>
              <a:lnSpc>
                <a:spcPts val="1800"/>
              </a:lnSpc>
              <a:spcAft>
                <a:spcPts val="0"/>
              </a:spcAft>
            </a:pPr>
            <a:endPar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endParaRP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　　　附　則</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　　この要綱は、平成２６年１月２１日から施行する。</a:t>
            </a:r>
          </a:p>
        </p:txBody>
      </p:sp>
      <p:sp>
        <p:nvSpPr>
          <p:cNvPr id="6" name="テキスト ボックス 5"/>
          <p:cNvSpPr txBox="1"/>
          <p:nvPr/>
        </p:nvSpPr>
        <p:spPr>
          <a:xfrm>
            <a:off x="7889357" y="25785"/>
            <a:ext cx="1171328" cy="318924"/>
          </a:xfrm>
          <a:prstGeom prst="rect">
            <a:avLst/>
          </a:prstGeom>
          <a:noFill/>
          <a:ln w="12700">
            <a:solidFill>
              <a:schemeClr val="bg1"/>
            </a:solidFill>
          </a:ln>
        </p:spPr>
        <p:txBody>
          <a:bodyPr wrap="none" lIns="72000" tIns="36000" rIns="72000" bIns="36000" rtlCol="0" anchor="ctr" anchorCtr="0">
            <a:spAutoFit/>
          </a:bodyPr>
          <a:lstStyle/>
          <a:p>
            <a:pPr algn="r"/>
            <a:r>
              <a:rPr kumimoji="1"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参考資料２</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8D840098-3F96-4856-91E4-A08DA6961AD8}" type="slidenum">
              <a:rPr kumimoji="1" lang="ja-JP" altLang="en-US" smtClean="0"/>
              <a:t>3</a:t>
            </a:fld>
            <a:endParaRPr kumimoji="1" lang="ja-JP" altLang="en-US"/>
          </a:p>
        </p:txBody>
      </p:sp>
    </p:spTree>
    <p:extLst>
      <p:ext uri="{BB962C8B-B14F-4D97-AF65-F5344CB8AC3E}">
        <p14:creationId xmlns:p14="http://schemas.microsoft.com/office/powerpoint/2010/main" val="23767418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B1B4B729-83E0-40AE-AC1A-1A560DA44962}">
  <ds:schemaRefs>
    <ds:schemaRef ds:uri="http://schemas.microsoft.com/sharepoint/v3/contenttype/forms"/>
  </ds:schemaRefs>
</ds:datastoreItem>
</file>

<file path=customXml/itemProps2.xml><?xml version="1.0" encoding="utf-8"?>
<ds:datastoreItem xmlns:ds="http://schemas.openxmlformats.org/officeDocument/2006/customXml" ds:itemID="{D7BE8F6C-169B-4F44-8F57-8E1316FF5114}">
  <ds:schemaRefs>
    <ds:schemaRef ds:uri="http://www.w3.org/XML/1998/namespace"/>
    <ds:schemaRef ds:uri="http://schemas.microsoft.com/office/2006/documentManagement/types"/>
    <ds:schemaRef ds:uri="http://purl.org/dc/dcmitype/"/>
    <ds:schemaRef ds:uri="http://purl.org/dc/terms/"/>
    <ds:schemaRef ds:uri="http://purl.org/dc/elements/1.1/"/>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A45D6970-3ADC-4B13-9B3C-CD841E38B0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561</TotalTime>
  <Words>230</Words>
  <Application>Microsoft Office PowerPoint</Application>
  <PresentationFormat>画面に合わせる (4:3)</PresentationFormat>
  <Paragraphs>55</Paragraphs>
  <Slides>3</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HGPｺﾞｼｯｸM</vt:lpstr>
      <vt:lpstr>HGSｺﾞｼｯｸM</vt:lpstr>
      <vt:lpstr>Meiryo UI</vt:lpstr>
      <vt:lpstr>ＭＳ Ｐゴシック</vt:lpstr>
      <vt:lpstr>Arial</vt:lpstr>
      <vt:lpstr>Calibri</vt:lpstr>
      <vt:lpstr>Times New Roman</vt:lpstr>
      <vt:lpstr>Wingdings</vt:lpstr>
      <vt:lpstr>Office ​​テーマ</vt:lpstr>
      <vt:lpstr>大阪府都市基盤施設維持管理技術審議会運営要綱</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大井祥之</dc:creator>
  <cp:lastModifiedBy>中田　剛</cp:lastModifiedBy>
  <cp:revision>63</cp:revision>
  <cp:lastPrinted>2018-12-13T02:49:25Z</cp:lastPrinted>
  <dcterms:created xsi:type="dcterms:W3CDTF">2013-12-10T01:50:39Z</dcterms:created>
  <dcterms:modified xsi:type="dcterms:W3CDTF">2018-12-17T02:09:08Z</dcterms:modified>
</cp:coreProperties>
</file>