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60" r:id="rId5"/>
    <p:sldId id="261" r:id="rId6"/>
    <p:sldId id="262"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813" autoAdjust="0"/>
  </p:normalViewPr>
  <p:slideViewPr>
    <p:cSldViewPr>
      <p:cViewPr varScale="1">
        <p:scale>
          <a:sx n="58" d="100"/>
          <a:sy n="58" d="100"/>
        </p:scale>
        <p:origin x="87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AD006D7-E887-40FF-8BEF-FFD7DA7A48DE}" type="datetimeFigureOut">
              <a:rPr kumimoji="1" lang="ja-JP" altLang="en-US" smtClean="0"/>
              <a:t>2018/12/17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2FFB58F-E380-4185-8CAD-C645A8C0EEAF}" type="slidenum">
              <a:rPr kumimoji="1" lang="ja-JP" altLang="en-US" smtClean="0"/>
              <a:t>‹#›</a:t>
            </a:fld>
            <a:endParaRPr kumimoji="1" lang="ja-JP" altLang="en-US"/>
          </a:p>
        </p:txBody>
      </p:sp>
    </p:spTree>
    <p:extLst>
      <p:ext uri="{BB962C8B-B14F-4D97-AF65-F5344CB8AC3E}">
        <p14:creationId xmlns:p14="http://schemas.microsoft.com/office/powerpoint/2010/main" val="1887071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FFB58F-E380-4185-8CAD-C645A8C0EEAF}" type="slidenum">
              <a:rPr kumimoji="1" lang="ja-JP" altLang="en-US" smtClean="0"/>
              <a:t>1</a:t>
            </a:fld>
            <a:endParaRPr kumimoji="1" lang="ja-JP" altLang="en-US"/>
          </a:p>
        </p:txBody>
      </p:sp>
    </p:spTree>
    <p:extLst>
      <p:ext uri="{BB962C8B-B14F-4D97-AF65-F5344CB8AC3E}">
        <p14:creationId xmlns:p14="http://schemas.microsoft.com/office/powerpoint/2010/main" val="2717908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FFB58F-E380-4185-8CAD-C645A8C0EEAF}" type="slidenum">
              <a:rPr kumimoji="1" lang="ja-JP" altLang="en-US" smtClean="0"/>
              <a:t>2</a:t>
            </a:fld>
            <a:endParaRPr kumimoji="1" lang="ja-JP" altLang="en-US"/>
          </a:p>
        </p:txBody>
      </p:sp>
    </p:spTree>
    <p:extLst>
      <p:ext uri="{BB962C8B-B14F-4D97-AF65-F5344CB8AC3E}">
        <p14:creationId xmlns:p14="http://schemas.microsoft.com/office/powerpoint/2010/main" val="752948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FFB58F-E380-4185-8CAD-C645A8C0EEAF}" type="slidenum">
              <a:rPr kumimoji="1" lang="ja-JP" altLang="en-US" smtClean="0"/>
              <a:t>3</a:t>
            </a:fld>
            <a:endParaRPr kumimoji="1" lang="ja-JP" altLang="en-US"/>
          </a:p>
        </p:txBody>
      </p:sp>
    </p:spTree>
    <p:extLst>
      <p:ext uri="{BB962C8B-B14F-4D97-AF65-F5344CB8AC3E}">
        <p14:creationId xmlns:p14="http://schemas.microsoft.com/office/powerpoint/2010/main" val="3718806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E225FF9-82B8-44CA-B574-62E2048A748F}"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26018334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3AF7AE-359E-4BA2-8DF2-4FD02161CE1A}"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8825958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0B583CC-761B-4D47-BC23-07A629D9E179}"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22392959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0E607F-6D5A-4A70-9A6C-7DA265A44325}"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3034887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0809371-0178-4130-9B09-E823AD2322C6}" type="datetime1">
              <a:rPr kumimoji="1" lang="ja-JP" altLang="en-US" smtClean="0"/>
              <a:t>2018/12/17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1207284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4A5973-7F0E-480E-99B2-4B5107DC52EB}"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27771619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25F9D37-91B5-4EE0-8C65-C58F92CB27F5}" type="datetime1">
              <a:rPr kumimoji="1" lang="ja-JP" altLang="en-US" smtClean="0"/>
              <a:t>2018/12/17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239563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73D1A98-40E9-45C3-B19D-D3ED4BFD4826}" type="datetime1">
              <a:rPr kumimoji="1" lang="ja-JP" altLang="en-US" smtClean="0"/>
              <a:t>2018/12/17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74330482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7C1B92-E060-4515-9526-21334DD22683}" type="datetime1">
              <a:rPr kumimoji="1" lang="ja-JP" altLang="en-US" smtClean="0"/>
              <a:t>2018/12/17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cxnSp>
        <p:nvCxnSpPr>
          <p:cNvPr id="6" name="直線コネクタ 5"/>
          <p:cNvCxnSpPr/>
          <p:nvPr userDrawn="1"/>
        </p:nvCxnSpPr>
        <p:spPr>
          <a:xfrm>
            <a:off x="0" y="6309320"/>
            <a:ext cx="9144000" cy="0"/>
          </a:xfrm>
          <a:prstGeom prst="line">
            <a:avLst/>
          </a:prstGeom>
          <a:ln w="254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713543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1CF8EC-739B-4738-9F7F-5EF69FAD0AC3}"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36058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730C83-0313-433A-BFBE-C1C5F2B46A06}" type="datetime1">
              <a:rPr kumimoji="1" lang="ja-JP" altLang="en-US" smtClean="0"/>
              <a:t>2018/12/17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40098-3F96-4856-91E4-A08DA6961AD8}" type="slidenum">
              <a:rPr kumimoji="1" lang="ja-JP" altLang="en-US" smtClean="0"/>
              <a:t>‹#›</a:t>
            </a:fld>
            <a:endParaRPr kumimoji="1" lang="ja-JP" altLang="en-US"/>
          </a:p>
        </p:txBody>
      </p:sp>
    </p:spTree>
    <p:extLst>
      <p:ext uri="{BB962C8B-B14F-4D97-AF65-F5344CB8AC3E}">
        <p14:creationId xmlns:p14="http://schemas.microsoft.com/office/powerpoint/2010/main" val="16907581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C3E0B-B1BD-4AE1-B902-E52E8DF36491}" type="datetime1">
              <a:rPr kumimoji="1" lang="ja-JP" altLang="en-US" smtClean="0"/>
              <a:t>2018/12/17</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40098-3F96-4856-91E4-A08DA6961AD8}" type="slidenum">
              <a:rPr kumimoji="1" lang="ja-JP" altLang="en-US" smtClean="0"/>
              <a:t>‹#›</a:t>
            </a:fld>
            <a:endParaRPr kumimoji="1" lang="ja-JP" altLang="en-US"/>
          </a:p>
        </p:txBody>
      </p:sp>
      <p:sp>
        <p:nvSpPr>
          <p:cNvPr id="7" name="タイトル 3"/>
          <p:cNvSpPr txBox="1">
            <a:spLocks/>
          </p:cNvSpPr>
          <p:nvPr userDrawn="1"/>
        </p:nvSpPr>
        <p:spPr>
          <a:xfrm>
            <a:off x="1907704" y="1"/>
            <a:ext cx="7236296" cy="404664"/>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solidFill>
                  <a:schemeClr val="bg1"/>
                </a:solidFill>
                <a:latin typeface="Meiryo UI" panose="020B0604030504040204" pitchFamily="50" charset="-128"/>
                <a:ea typeface="Meiryo UI" panose="020B0604030504040204" pitchFamily="50" charset="-128"/>
              </a:rPr>
              <a:t>第１回大阪府都市基盤施設維持管理技術審議会</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8" name="タイトル 3"/>
          <p:cNvSpPr txBox="1">
            <a:spLocks/>
          </p:cNvSpPr>
          <p:nvPr userDrawn="1"/>
        </p:nvSpPr>
        <p:spPr>
          <a:xfrm>
            <a:off x="0" y="-6215"/>
            <a:ext cx="1907704" cy="404664"/>
          </a:xfrm>
          <a:prstGeom prst="rect">
            <a:avLst/>
          </a:prstGeom>
          <a:solidFill>
            <a:schemeClr val="tx1">
              <a:lumMod val="65000"/>
              <a:lumOff val="35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平成</a:t>
            </a:r>
            <a:r>
              <a:rPr lang="en-US" altLang="ja-JP" sz="2000" b="1" dirty="0" smtClean="0">
                <a:solidFill>
                  <a:schemeClr val="bg1"/>
                </a:solidFill>
                <a:latin typeface="Meiryo UI" panose="020B0604030504040204" pitchFamily="50" charset="-128"/>
                <a:ea typeface="Meiryo UI" panose="020B0604030504040204" pitchFamily="50" charset="-128"/>
              </a:rPr>
              <a:t>30</a:t>
            </a:r>
            <a:r>
              <a:rPr lang="ja-JP" altLang="en-US" sz="2000" b="1" dirty="0" smtClean="0">
                <a:solidFill>
                  <a:schemeClr val="bg1"/>
                </a:solidFill>
                <a:latin typeface="Meiryo UI" panose="020B0604030504040204" pitchFamily="50" charset="-128"/>
                <a:ea typeface="Meiryo UI" panose="020B0604030504040204" pitchFamily="50" charset="-128"/>
              </a:rPr>
              <a:t>年度　</a:t>
            </a:r>
            <a:endParaRPr lang="ja-JP" altLang="en-US" sz="2000" b="1" dirty="0">
              <a:solidFill>
                <a:schemeClr val="bg1"/>
              </a:solidFill>
              <a:latin typeface="Meiryo UI" panose="020B0604030504040204" pitchFamily="50" charset="-128"/>
              <a:ea typeface="Meiryo UI" panose="020B0604030504040204" pitchFamily="50" charset="-128"/>
            </a:endParaRPr>
          </a:p>
        </p:txBody>
      </p:sp>
      <p:cxnSp>
        <p:nvCxnSpPr>
          <p:cNvPr id="10" name="直線コネクタ 9"/>
          <p:cNvCxnSpPr/>
          <p:nvPr userDrawn="1"/>
        </p:nvCxnSpPr>
        <p:spPr>
          <a:xfrm>
            <a:off x="0" y="6381328"/>
            <a:ext cx="914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2664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2"/>
          <p:cNvSpPr txBox="1">
            <a:spLocks noChangeArrowheads="1"/>
          </p:cNvSpPr>
          <p:nvPr/>
        </p:nvSpPr>
        <p:spPr bwMode="auto">
          <a:xfrm>
            <a:off x="251520" y="1066666"/>
            <a:ext cx="8640960" cy="5170646"/>
          </a:xfrm>
          <a:prstGeom prst="rect">
            <a:avLst/>
          </a:prstGeom>
          <a:noFill/>
          <a:ln w="9525">
            <a:noFill/>
            <a:miter lim="800000"/>
            <a:headEnd/>
            <a:tailEnd/>
          </a:ln>
        </p:spPr>
        <p:txBody>
          <a:bodyPr rot="0" vert="horz" wrap="square" lIns="91440" tIns="45720" rIns="91440" bIns="45720" anchor="t" anchorCtr="0" upright="1">
            <a:spAutoFit/>
          </a:bodyPr>
          <a:lstStyle/>
          <a:p>
            <a:pPr algn="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平成</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二十五年十一月一日</a:t>
            </a:r>
          </a:p>
          <a:p>
            <a:pPr algn="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大阪府規則第百三十六号</a:t>
            </a:r>
          </a:p>
          <a:p>
            <a:pPr algn="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改正　平成二八年三月三〇日規則第九七号</a:t>
            </a: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大阪府</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都市基盤施設維持管理技術審議会規則を公布する。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大阪府都市基盤施設維持管理技術審議会規則</a:t>
            </a:r>
          </a:p>
          <a:p>
            <a:pPr>
              <a:lnSpc>
                <a:spcPts val="1800"/>
              </a:lnSpc>
              <a:spcAft>
                <a:spcPts val="0"/>
              </a:spcAft>
            </a:pP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趣旨）</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第一条　この規則は、大阪府附属機関条例（昭和二十七年大阪府条例第三十九号）第六条の規定に基づき、大阪府都市基盤施設維持管理技術審議会（以下「審議会」という。）の組織、委員の報酬及び費用弁償の額その他審議会に関し必要な事項を定めるものとする。</a:t>
            </a:r>
          </a:p>
          <a:p>
            <a:pPr>
              <a:lnSpc>
                <a:spcPts val="1800"/>
              </a:lnSpc>
              <a:spcAft>
                <a:spcPts val="0"/>
              </a:spcAft>
            </a:pP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組織）</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第二条　審議会は、委員十五人以内で組織する。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２　委員は、学識経験のある者その他適当と認める者のうちから、知事が任命する。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３　委員の任期は、二年とする。ただし、補欠の委員の任期は、前任者の残任期間とする。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（平二八規則九七・旧第三条繰上）</a:t>
            </a:r>
          </a:p>
          <a:p>
            <a:pPr>
              <a:lnSpc>
                <a:spcPts val="1800"/>
              </a:lnSpc>
              <a:spcAft>
                <a:spcPts val="0"/>
              </a:spcAft>
            </a:pP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会長）</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第三条　審議会に会長を置き、委員の互選によってこれを定める。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２　会長は、会務を総理する。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３　会長に事故があるときは、会長があらかじめ指名する委員が、その職務を代理する。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（平二八規則九七・旧第四条繰上</a:t>
            </a: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6" name="タイトル 3"/>
          <p:cNvSpPr>
            <a:spLocks noGrp="1"/>
          </p:cNvSpPr>
          <p:nvPr>
            <p:ph type="title"/>
          </p:nvPr>
        </p:nvSpPr>
        <p:spPr>
          <a:xfrm>
            <a:off x="457200" y="438304"/>
            <a:ext cx="8229600" cy="645535"/>
          </a:xfrm>
          <a:noFill/>
        </p:spPr>
        <p:txBody>
          <a:bodyPr>
            <a:noAutofit/>
          </a:bodyPr>
          <a:lstStyle/>
          <a:p>
            <a:pPr marL="342900" indent="-342900" algn="l">
              <a:buFont typeface="Wingdings" panose="05000000000000000000" pitchFamily="2" charset="2"/>
              <a:buChar char="l"/>
            </a:pPr>
            <a:r>
              <a:rPr lang="zh-TW" altLang="en-US" sz="2400" b="1" dirty="0">
                <a:latin typeface="HGPｺﾞｼｯｸM" panose="020B0600000000000000" pitchFamily="50" charset="-128"/>
                <a:ea typeface="HGPｺﾞｼｯｸM" panose="020B0600000000000000" pitchFamily="50" charset="-128"/>
                <a:cs typeface="Meiryo UI" panose="020B0604030504040204" pitchFamily="50" charset="-128"/>
              </a:rPr>
              <a:t>大阪府都市基盤施設維持管理技術審議会規則</a:t>
            </a:r>
          </a:p>
        </p:txBody>
      </p:sp>
      <p:sp>
        <p:nvSpPr>
          <p:cNvPr id="7" name="テキスト ボックス 6"/>
          <p:cNvSpPr txBox="1"/>
          <p:nvPr/>
        </p:nvSpPr>
        <p:spPr>
          <a:xfrm>
            <a:off x="7889357" y="25785"/>
            <a:ext cx="1171328" cy="318924"/>
          </a:xfrm>
          <a:prstGeom prst="rect">
            <a:avLst/>
          </a:prstGeom>
          <a:noFill/>
          <a:ln w="12700">
            <a:solidFill>
              <a:schemeClr val="bg1"/>
            </a:solidFill>
          </a:ln>
        </p:spPr>
        <p:txBody>
          <a:bodyPr wrap="none" lIns="72000" tIns="36000" rIns="72000" bIns="36000" rtlCol="0" anchor="ctr" anchorCtr="0">
            <a:spAutoFit/>
          </a:bodyPr>
          <a:lstStyle/>
          <a:p>
            <a:pPr algn="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参考資料１</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D840098-3F96-4856-91E4-A08DA6961AD8}" type="slidenum">
              <a:rPr kumimoji="1" lang="ja-JP" altLang="en-US" smtClean="0"/>
              <a:t>1</a:t>
            </a:fld>
            <a:endParaRPr kumimoji="1" lang="ja-JP" altLang="en-US"/>
          </a:p>
        </p:txBody>
      </p:sp>
    </p:spTree>
    <p:extLst>
      <p:ext uri="{BB962C8B-B14F-4D97-AF65-F5344CB8AC3E}">
        <p14:creationId xmlns:p14="http://schemas.microsoft.com/office/powerpoint/2010/main" val="45592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889357" y="25785"/>
            <a:ext cx="1171328" cy="318924"/>
          </a:xfrm>
          <a:prstGeom prst="rect">
            <a:avLst/>
          </a:prstGeom>
          <a:noFill/>
          <a:ln w="12700">
            <a:solidFill>
              <a:schemeClr val="bg1"/>
            </a:solidFill>
          </a:ln>
        </p:spPr>
        <p:txBody>
          <a:bodyPr wrap="none" lIns="72000" tIns="36000" rIns="72000" bIns="36000" rtlCol="0" anchor="ctr" anchorCtr="0">
            <a:spAutoFit/>
          </a:bodyPr>
          <a:lstStyle/>
          <a:p>
            <a:pPr algn="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参考資料１</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2"/>
          <p:cNvSpPr txBox="1">
            <a:spLocks noChangeArrowheads="1"/>
          </p:cNvSpPr>
          <p:nvPr/>
        </p:nvSpPr>
        <p:spPr bwMode="auto">
          <a:xfrm>
            <a:off x="251520" y="548680"/>
            <a:ext cx="8640960" cy="5774162"/>
          </a:xfrm>
          <a:prstGeom prst="rect">
            <a:avLst/>
          </a:prstGeom>
          <a:noFill/>
          <a:ln w="9525">
            <a:noFill/>
            <a:miter lim="800000"/>
            <a:headEnd/>
            <a:tailEnd/>
          </a:ln>
        </p:spPr>
        <p:txBody>
          <a:bodyPr rot="0" vert="horz" wrap="square" lIns="91440" tIns="45720" rIns="91440" bIns="45720" anchor="t" anchorCtr="0" upright="1">
            <a:spAutoFit/>
          </a:bodyPr>
          <a:lstStyle/>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（会議</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第四条　審議会の会議は、会長が招集し、会長がその議長となる。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２　審議会は、委員の過半数が出席しなければ会議を開くことができない。</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３　審議会の議事は、出席委員の過半数で決し、可否同数のときは、議長の決するところによる。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（平二八規則九七・旧第五条繰上） </a:t>
            </a:r>
            <a:endParaRPr lang="en-US" altLang="ja-JP" sz="1600" kern="100" dirty="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部会）</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第五条　審議会に、必要に応じて部会を置くことができる。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２　部会に属する委員は、会長が指名する。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３　部会に部会長を置き、会長が指名する委員がこれに当たる。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４　部会長は、部会の会務を掌理し、部会における審議の状況及び結果を審議会に報告する。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５　前条の規定にかかわらず、審議会は、その定めるところにより、部会の決議をもって審議会の決議とすることができる。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（平二八規則九七・旧第六条繰上）</a:t>
            </a:r>
          </a:p>
          <a:p>
            <a:pPr>
              <a:lnSpc>
                <a:spcPts val="1800"/>
              </a:lnSpc>
              <a:spcAft>
                <a:spcPts val="0"/>
              </a:spcAft>
            </a:pP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報酬）</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第六条　委員の報酬の額は、日額九千八百円とする。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（平二八規則九七・旧第七条繰上・一部改正）</a:t>
            </a:r>
          </a:p>
          <a:p>
            <a:pPr>
              <a:lnSpc>
                <a:spcPts val="1800"/>
              </a:lnSpc>
              <a:spcAft>
                <a:spcPts val="0"/>
              </a:spcAft>
            </a:pP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費用弁償）</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第七条　委員の費用弁償の額は、職員の旅費に関する条例（昭和四十年大阪府条例第三十七号）による指定職等の職務にある者以外の者の額相当額とする。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（平二八規則九七・旧第八条繰上</a:t>
            </a: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lang="en-US" altLang="ja-JP" sz="1600" kern="100" dirty="0">
              <a:latin typeface="HGSｺﾞｼｯｸM" panose="020B0600000000000000" pitchFamily="50" charset="-128"/>
              <a:ea typeface="HGSｺﾞｼｯｸM" panose="020B0600000000000000"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D840098-3F96-4856-91E4-A08DA6961AD8}" type="slidenum">
              <a:rPr kumimoji="1" lang="ja-JP" altLang="en-US" smtClean="0"/>
              <a:t>2</a:t>
            </a:fld>
            <a:endParaRPr kumimoji="1" lang="ja-JP" altLang="en-US"/>
          </a:p>
        </p:txBody>
      </p:sp>
    </p:spTree>
    <p:extLst>
      <p:ext uri="{BB962C8B-B14F-4D97-AF65-F5344CB8AC3E}">
        <p14:creationId xmlns:p14="http://schemas.microsoft.com/office/powerpoint/2010/main" val="678011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2"/>
          <p:cNvSpPr txBox="1">
            <a:spLocks noChangeArrowheads="1"/>
          </p:cNvSpPr>
          <p:nvPr/>
        </p:nvSpPr>
        <p:spPr bwMode="auto">
          <a:xfrm>
            <a:off x="251519" y="548680"/>
            <a:ext cx="8640961" cy="4016484"/>
          </a:xfrm>
          <a:prstGeom prst="rect">
            <a:avLst/>
          </a:prstGeom>
          <a:noFill/>
          <a:ln w="9525">
            <a:noFill/>
            <a:miter lim="800000"/>
            <a:headEnd/>
            <a:tailEnd/>
          </a:ln>
        </p:spPr>
        <p:txBody>
          <a:bodyPr rot="0" vert="horz" wrap="square" lIns="91440" tIns="45720" rIns="91440" bIns="45720" anchor="t" anchorCtr="0" upright="1">
            <a:spAutoFit/>
          </a:bodyPr>
          <a:lstStyle/>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庶務）</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第八条　審議会の庶務は、都市整備部において行う。</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（平二八規則九七・旧第九条繰上）</a:t>
            </a:r>
          </a:p>
          <a:p>
            <a:pPr>
              <a:lnSpc>
                <a:spcPts val="1800"/>
              </a:lnSpc>
              <a:spcAft>
                <a:spcPts val="0"/>
              </a:spcAft>
            </a:pP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委任）</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第九条　この規則に定めるもののほか、審議会の運営に関し必要な事項は、会長が定める。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（平二八規則九七・旧第十条繰上）</a:t>
            </a:r>
          </a:p>
          <a:p>
            <a:pPr>
              <a:lnSpc>
                <a:spcPts val="1800"/>
              </a:lnSpc>
              <a:spcAft>
                <a:spcPts val="0"/>
              </a:spcAft>
            </a:pPr>
            <a:endParaRPr lang="en-US" altLang="ja-JP" sz="1600" kern="100" dirty="0" smtClean="0">
              <a:latin typeface="HGSｺﾞｼｯｸM" panose="020B0600000000000000" pitchFamily="50" charset="-128"/>
              <a:ea typeface="HGSｺﾞｼｯｸM" panose="020B0600000000000000" pitchFamily="50" charset="-128"/>
              <a:cs typeface="Meiryo UI" panose="020B0604030504040204" pitchFamily="50" charset="-128"/>
            </a:endParaRPr>
          </a:p>
          <a:p>
            <a:pPr>
              <a:lnSpc>
                <a:spcPts val="1800"/>
              </a:lnSpc>
              <a:spcAft>
                <a:spcPts val="0"/>
              </a:spcAft>
            </a:pPr>
            <a:r>
              <a:rPr lang="ja-JP" altLang="en-US" sz="1600" kern="100" dirty="0" smtClean="0">
                <a:latin typeface="HGSｺﾞｼｯｸM" panose="020B0600000000000000" pitchFamily="50" charset="-128"/>
                <a:ea typeface="HGSｺﾞｼｯｸM" panose="020B0600000000000000" pitchFamily="50" charset="-128"/>
                <a:cs typeface="Meiryo UI" panose="020B0604030504040204" pitchFamily="50" charset="-128"/>
              </a:rPr>
              <a:t>附</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　則</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（施行期日）</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１　この規則は、公布の日から施行する。</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（大阪府原子炉問題審議会等の委員等の報酬の特例に関する規則の一部改正）</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２　大阪府原子炉問題審議会等の委員等の報酬の特例に関する規則（平成二十三年大阪府規則第二十五号）の一部を次のように改正する。</a:t>
            </a:r>
          </a:p>
          <a:p>
            <a:pPr>
              <a:lnSpc>
                <a:spcPts val="1800"/>
              </a:lnSpc>
              <a:spcAft>
                <a:spcPts val="0"/>
              </a:spcAft>
            </a:pPr>
            <a:r>
              <a:rPr lang="en-US" altLang="ja-JP" sz="1600" kern="1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次のよう</a:t>
            </a:r>
            <a:r>
              <a:rPr lang="en-US" altLang="ja-JP" sz="1600" kern="100" dirty="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略</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附　則（平成二八年規則第九七号）</a:t>
            </a:r>
          </a:p>
          <a:p>
            <a:pPr>
              <a:lnSpc>
                <a:spcPts val="1800"/>
              </a:lnSpc>
              <a:spcAft>
                <a:spcPts val="0"/>
              </a:spcAft>
            </a:pPr>
            <a:r>
              <a:rPr lang="ja-JP" altLang="en-US" sz="1600" kern="100" dirty="0">
                <a:latin typeface="HGSｺﾞｼｯｸM" panose="020B0600000000000000" pitchFamily="50" charset="-128"/>
                <a:ea typeface="HGSｺﾞｼｯｸM" panose="020B0600000000000000" pitchFamily="50" charset="-128"/>
                <a:cs typeface="Meiryo UI" panose="020B0604030504040204" pitchFamily="50" charset="-128"/>
              </a:rPr>
              <a:t>この規則は、平成二十八年四月一日から施行する。</a:t>
            </a:r>
          </a:p>
        </p:txBody>
      </p:sp>
      <p:sp>
        <p:nvSpPr>
          <p:cNvPr id="6" name="テキスト ボックス 5"/>
          <p:cNvSpPr txBox="1"/>
          <p:nvPr/>
        </p:nvSpPr>
        <p:spPr>
          <a:xfrm>
            <a:off x="7889357" y="25785"/>
            <a:ext cx="1171328" cy="318924"/>
          </a:xfrm>
          <a:prstGeom prst="rect">
            <a:avLst/>
          </a:prstGeom>
          <a:noFill/>
          <a:ln w="12700">
            <a:solidFill>
              <a:schemeClr val="bg1"/>
            </a:solidFill>
          </a:ln>
        </p:spPr>
        <p:txBody>
          <a:bodyPr wrap="none" lIns="72000" tIns="36000" rIns="72000" bIns="36000" rtlCol="0" anchor="ctr" anchorCtr="0">
            <a:spAutoFit/>
          </a:bodyPr>
          <a:lstStyle/>
          <a:p>
            <a:pPr algn="r"/>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参考資料１</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D840098-3F96-4856-91E4-A08DA6961AD8}" type="slidenum">
              <a:rPr kumimoji="1" lang="ja-JP" altLang="en-US" smtClean="0"/>
              <a:t>3</a:t>
            </a:fld>
            <a:endParaRPr kumimoji="1" lang="ja-JP" altLang="en-US"/>
          </a:p>
        </p:txBody>
      </p:sp>
    </p:spTree>
    <p:extLst>
      <p:ext uri="{BB962C8B-B14F-4D97-AF65-F5344CB8AC3E}">
        <p14:creationId xmlns:p14="http://schemas.microsoft.com/office/powerpoint/2010/main" val="718105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5D6970-3ADC-4B13-9B3C-CD841E38B0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7BE8F6C-169B-4F44-8F57-8E1316FF5114}">
  <ds:schemaRefs>
    <ds:schemaRef ds:uri="http://www.w3.org/XML/1998/namespace"/>
    <ds:schemaRef ds:uri="http://schemas.microsoft.com/office/2006/documentManagement/types"/>
    <ds:schemaRef ds:uri="http://purl.org/dc/dcmitype/"/>
    <ds:schemaRef ds:uri="http://purl.org/dc/terms/"/>
    <ds:schemaRef ds:uri="http://purl.org/dc/elements/1.1/"/>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B1B4B729-83E0-40AE-AC1A-1A560DA449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566</TotalTime>
  <Words>40</Words>
  <Application>Microsoft Office PowerPoint</Application>
  <PresentationFormat>画面に合わせる (4:3)</PresentationFormat>
  <Paragraphs>67</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HGPｺﾞｼｯｸM</vt:lpstr>
      <vt:lpstr>HGSｺﾞｼｯｸM</vt:lpstr>
      <vt:lpstr>Meiryo UI</vt:lpstr>
      <vt:lpstr>ＭＳ Ｐゴシック</vt:lpstr>
      <vt:lpstr>Arial</vt:lpstr>
      <vt:lpstr>Calibri</vt:lpstr>
      <vt:lpstr>Wingdings</vt:lpstr>
      <vt:lpstr>Office ​​テーマ</vt:lpstr>
      <vt:lpstr>大阪府都市基盤施設維持管理技術審議会規則</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中田　剛</cp:lastModifiedBy>
  <cp:revision>63</cp:revision>
  <cp:lastPrinted>2018-12-13T02:49:25Z</cp:lastPrinted>
  <dcterms:created xsi:type="dcterms:W3CDTF">2013-12-10T01:50:39Z</dcterms:created>
  <dcterms:modified xsi:type="dcterms:W3CDTF">2018-12-17T02:12:45Z</dcterms:modified>
</cp:coreProperties>
</file>