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2"/>
  </p:notesMasterIdLst>
  <p:handoutMasterIdLst>
    <p:handoutMasterId r:id="rId33"/>
  </p:handoutMasterIdLst>
  <p:sldIdLst>
    <p:sldId id="784" r:id="rId2"/>
    <p:sldId id="785" r:id="rId3"/>
    <p:sldId id="786" r:id="rId4"/>
    <p:sldId id="787" r:id="rId5"/>
    <p:sldId id="756" r:id="rId6"/>
    <p:sldId id="764" r:id="rId7"/>
    <p:sldId id="789" r:id="rId8"/>
    <p:sldId id="790" r:id="rId9"/>
    <p:sldId id="791" r:id="rId10"/>
    <p:sldId id="792" r:id="rId11"/>
    <p:sldId id="793" r:id="rId12"/>
    <p:sldId id="794" r:id="rId13"/>
    <p:sldId id="788" r:id="rId14"/>
    <p:sldId id="796" r:id="rId15"/>
    <p:sldId id="795" r:id="rId16"/>
    <p:sldId id="797" r:id="rId17"/>
    <p:sldId id="798" r:id="rId18"/>
    <p:sldId id="762" r:id="rId19"/>
    <p:sldId id="772" r:id="rId20"/>
    <p:sldId id="768" r:id="rId21"/>
    <p:sldId id="804" r:id="rId22"/>
    <p:sldId id="763" r:id="rId23"/>
    <p:sldId id="799" r:id="rId24"/>
    <p:sldId id="800" r:id="rId25"/>
    <p:sldId id="801" r:id="rId26"/>
    <p:sldId id="802" r:id="rId27"/>
    <p:sldId id="803" r:id="rId28"/>
    <p:sldId id="769" r:id="rId29"/>
    <p:sldId id="809" r:id="rId30"/>
    <p:sldId id="810" r:id="rId3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STNAME" initials="H"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FF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29" autoAdjust="0"/>
    <p:restoredTop sz="95230" autoAdjust="0"/>
  </p:normalViewPr>
  <p:slideViewPr>
    <p:cSldViewPr>
      <p:cViewPr varScale="1">
        <p:scale>
          <a:sx n="70" d="100"/>
          <a:sy n="70" d="100"/>
        </p:scale>
        <p:origin x="1314" y="72"/>
      </p:cViewPr>
      <p:guideLst>
        <p:guide orient="horz" pos="2160"/>
        <p:guide pos="2880"/>
      </p:guideLst>
    </p:cSldViewPr>
  </p:slideViewPr>
  <p:outlineViewPr>
    <p:cViewPr>
      <p:scale>
        <a:sx n="33" d="100"/>
        <a:sy n="33" d="100"/>
      </p:scale>
      <p:origin x="0" y="10542"/>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2949190" cy="497048"/>
          </a:xfrm>
          <a:prstGeom prst="rect">
            <a:avLst/>
          </a:prstGeom>
        </p:spPr>
        <p:txBody>
          <a:bodyPr vert="horz" lIns="93212" tIns="46604" rIns="93212" bIns="46604"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6385" y="0"/>
            <a:ext cx="2949190" cy="497048"/>
          </a:xfrm>
          <a:prstGeom prst="rect">
            <a:avLst/>
          </a:prstGeom>
        </p:spPr>
        <p:txBody>
          <a:bodyPr vert="horz" lIns="93212" tIns="46604" rIns="93212" bIns="46604" rtlCol="0"/>
          <a:lstStyle>
            <a:lvl1pPr algn="r">
              <a:defRPr sz="1200"/>
            </a:lvl1pPr>
          </a:lstStyle>
          <a:p>
            <a:fld id="{FD3ADC6C-0A69-4C30-8B87-6D0144EAB3B0}" type="datetimeFigureOut">
              <a:rPr kumimoji="1" lang="ja-JP" altLang="en-US" smtClean="0"/>
              <a:t>2019/1/9</a:t>
            </a:fld>
            <a:endParaRPr kumimoji="1" lang="ja-JP" altLang="en-US" dirty="0"/>
          </a:p>
        </p:txBody>
      </p:sp>
      <p:sp>
        <p:nvSpPr>
          <p:cNvPr id="4" name="フッター プレースホルダー 3"/>
          <p:cNvSpPr>
            <a:spLocks noGrp="1"/>
          </p:cNvSpPr>
          <p:nvPr>
            <p:ph type="ftr" sz="quarter" idx="2"/>
          </p:nvPr>
        </p:nvSpPr>
        <p:spPr>
          <a:xfrm>
            <a:off x="5" y="9440676"/>
            <a:ext cx="2949190" cy="497048"/>
          </a:xfrm>
          <a:prstGeom prst="rect">
            <a:avLst/>
          </a:prstGeom>
        </p:spPr>
        <p:txBody>
          <a:bodyPr vert="horz" lIns="93212" tIns="46604" rIns="93212" bIns="46604"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56385" y="9440676"/>
            <a:ext cx="2949190" cy="497048"/>
          </a:xfrm>
          <a:prstGeom prst="rect">
            <a:avLst/>
          </a:prstGeom>
        </p:spPr>
        <p:txBody>
          <a:bodyPr vert="horz" lIns="93212" tIns="46604" rIns="93212" bIns="46604" rtlCol="0" anchor="b"/>
          <a:lstStyle>
            <a:lvl1pPr algn="r">
              <a:defRPr sz="1200"/>
            </a:lvl1pPr>
          </a:lstStyle>
          <a:p>
            <a:fld id="{C728B60C-6745-431B-B9B6-A892AC2FDF1E}" type="slidenum">
              <a:rPr kumimoji="1" lang="ja-JP" altLang="en-US" smtClean="0"/>
              <a:t>‹#›</a:t>
            </a:fld>
            <a:endParaRPr kumimoji="1" lang="ja-JP" altLang="en-US" dirty="0"/>
          </a:p>
        </p:txBody>
      </p:sp>
    </p:spTree>
    <p:extLst>
      <p:ext uri="{BB962C8B-B14F-4D97-AF65-F5344CB8AC3E}">
        <p14:creationId xmlns:p14="http://schemas.microsoft.com/office/powerpoint/2010/main" val="33775529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8"/>
            <a:ext cx="2949788" cy="496967"/>
          </a:xfrm>
          <a:prstGeom prst="rect">
            <a:avLst/>
          </a:prstGeom>
        </p:spPr>
        <p:txBody>
          <a:bodyPr vert="horz" lIns="91397" tIns="45702" rIns="91397" bIns="45702"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44" y="8"/>
            <a:ext cx="2949788" cy="496967"/>
          </a:xfrm>
          <a:prstGeom prst="rect">
            <a:avLst/>
          </a:prstGeom>
        </p:spPr>
        <p:txBody>
          <a:bodyPr vert="horz" lIns="91397" tIns="45702" rIns="91397" bIns="45702" rtlCol="0"/>
          <a:lstStyle>
            <a:lvl1pPr algn="r">
              <a:defRPr sz="1200"/>
            </a:lvl1pPr>
          </a:lstStyle>
          <a:p>
            <a:fld id="{ECF6F7F8-8913-4732-AEA3-7F832FCF49E4}" type="datetimeFigureOut">
              <a:rPr kumimoji="1" lang="ja-JP" altLang="en-US" smtClean="0"/>
              <a:t>2019/1/9</a:t>
            </a:fld>
            <a:endParaRPr kumimoji="1" lang="ja-JP" altLang="en-US" dirty="0"/>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397" tIns="45702" rIns="91397" bIns="45702" rtlCol="0" anchor="ctr"/>
          <a:lstStyle/>
          <a:p>
            <a:endParaRPr lang="ja-JP" altLang="en-US" dirty="0"/>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397" tIns="45702" rIns="91397" bIns="45702"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54"/>
            <a:ext cx="2949788" cy="496967"/>
          </a:xfrm>
          <a:prstGeom prst="rect">
            <a:avLst/>
          </a:prstGeom>
        </p:spPr>
        <p:txBody>
          <a:bodyPr vert="horz" lIns="91397" tIns="45702" rIns="91397" bIns="45702"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44" y="9440654"/>
            <a:ext cx="2949788" cy="496967"/>
          </a:xfrm>
          <a:prstGeom prst="rect">
            <a:avLst/>
          </a:prstGeom>
        </p:spPr>
        <p:txBody>
          <a:bodyPr vert="horz" lIns="91397" tIns="45702" rIns="91397" bIns="45702" rtlCol="0" anchor="b"/>
          <a:lstStyle>
            <a:lvl1pPr algn="r">
              <a:defRPr sz="1200"/>
            </a:lvl1pPr>
          </a:lstStyle>
          <a:p>
            <a:fld id="{54ED8BD2-EA18-4486-8D13-45C074BF6543}" type="slidenum">
              <a:rPr kumimoji="1" lang="ja-JP" altLang="en-US" smtClean="0"/>
              <a:t>‹#›</a:t>
            </a:fld>
            <a:endParaRPr kumimoji="1" lang="ja-JP" altLang="en-US" dirty="0"/>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898493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19</a:t>
            </a:fld>
            <a:endParaRPr kumimoji="1" lang="ja-JP" altLang="en-US" dirty="0"/>
          </a:p>
        </p:txBody>
      </p:sp>
    </p:spTree>
    <p:extLst>
      <p:ext uri="{BB962C8B-B14F-4D97-AF65-F5344CB8AC3E}">
        <p14:creationId xmlns:p14="http://schemas.microsoft.com/office/powerpoint/2010/main" val="341060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20</a:t>
            </a:fld>
            <a:endParaRPr kumimoji="1" lang="ja-JP" altLang="en-US" dirty="0"/>
          </a:p>
        </p:txBody>
      </p:sp>
    </p:spTree>
    <p:extLst>
      <p:ext uri="{BB962C8B-B14F-4D97-AF65-F5344CB8AC3E}">
        <p14:creationId xmlns:p14="http://schemas.microsoft.com/office/powerpoint/2010/main" val="2130567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21</a:t>
            </a:fld>
            <a:endParaRPr kumimoji="1" lang="ja-JP" altLang="en-US" dirty="0"/>
          </a:p>
        </p:txBody>
      </p:sp>
    </p:spTree>
    <p:extLst>
      <p:ext uri="{BB962C8B-B14F-4D97-AF65-F5344CB8AC3E}">
        <p14:creationId xmlns:p14="http://schemas.microsoft.com/office/powerpoint/2010/main" val="2902825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22</a:t>
            </a:fld>
            <a:endParaRPr kumimoji="1" lang="ja-JP" altLang="en-US" dirty="0"/>
          </a:p>
        </p:txBody>
      </p:sp>
    </p:spTree>
    <p:extLst>
      <p:ext uri="{BB962C8B-B14F-4D97-AF65-F5344CB8AC3E}">
        <p14:creationId xmlns:p14="http://schemas.microsoft.com/office/powerpoint/2010/main" val="3051791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23</a:t>
            </a:fld>
            <a:endParaRPr kumimoji="1" lang="ja-JP" altLang="en-US" dirty="0"/>
          </a:p>
        </p:txBody>
      </p:sp>
    </p:spTree>
    <p:extLst>
      <p:ext uri="{BB962C8B-B14F-4D97-AF65-F5344CB8AC3E}">
        <p14:creationId xmlns:p14="http://schemas.microsoft.com/office/powerpoint/2010/main" val="3254038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24</a:t>
            </a:fld>
            <a:endParaRPr kumimoji="1" lang="ja-JP" altLang="en-US" dirty="0"/>
          </a:p>
        </p:txBody>
      </p:sp>
    </p:spTree>
    <p:extLst>
      <p:ext uri="{BB962C8B-B14F-4D97-AF65-F5344CB8AC3E}">
        <p14:creationId xmlns:p14="http://schemas.microsoft.com/office/powerpoint/2010/main" val="1267983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25</a:t>
            </a:fld>
            <a:endParaRPr kumimoji="1" lang="ja-JP" altLang="en-US" dirty="0"/>
          </a:p>
        </p:txBody>
      </p:sp>
    </p:spTree>
    <p:extLst>
      <p:ext uri="{BB962C8B-B14F-4D97-AF65-F5344CB8AC3E}">
        <p14:creationId xmlns:p14="http://schemas.microsoft.com/office/powerpoint/2010/main" val="1193627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26</a:t>
            </a:fld>
            <a:endParaRPr kumimoji="1" lang="ja-JP" altLang="en-US" dirty="0"/>
          </a:p>
        </p:txBody>
      </p:sp>
    </p:spTree>
    <p:extLst>
      <p:ext uri="{BB962C8B-B14F-4D97-AF65-F5344CB8AC3E}">
        <p14:creationId xmlns:p14="http://schemas.microsoft.com/office/powerpoint/2010/main" val="3539325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27</a:t>
            </a:fld>
            <a:endParaRPr kumimoji="1" lang="ja-JP" altLang="en-US" dirty="0"/>
          </a:p>
        </p:txBody>
      </p:sp>
    </p:spTree>
    <p:extLst>
      <p:ext uri="{BB962C8B-B14F-4D97-AF65-F5344CB8AC3E}">
        <p14:creationId xmlns:p14="http://schemas.microsoft.com/office/powerpoint/2010/main" val="187504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28</a:t>
            </a:fld>
            <a:endParaRPr kumimoji="1" lang="ja-JP" altLang="en-US" dirty="0"/>
          </a:p>
        </p:txBody>
      </p:sp>
    </p:spTree>
    <p:extLst>
      <p:ext uri="{BB962C8B-B14F-4D97-AF65-F5344CB8AC3E}">
        <p14:creationId xmlns:p14="http://schemas.microsoft.com/office/powerpoint/2010/main" val="311077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a:t>
            </a:fld>
            <a:endParaRPr kumimoji="1" lang="ja-JP" altLang="en-US"/>
          </a:p>
        </p:txBody>
      </p:sp>
    </p:spTree>
    <p:extLst>
      <p:ext uri="{BB962C8B-B14F-4D97-AF65-F5344CB8AC3E}">
        <p14:creationId xmlns:p14="http://schemas.microsoft.com/office/powerpoint/2010/main" val="2017929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29</a:t>
            </a:fld>
            <a:endParaRPr kumimoji="1" lang="ja-JP" altLang="en-US"/>
          </a:p>
        </p:txBody>
      </p:sp>
    </p:spTree>
    <p:extLst>
      <p:ext uri="{BB962C8B-B14F-4D97-AF65-F5344CB8AC3E}">
        <p14:creationId xmlns:p14="http://schemas.microsoft.com/office/powerpoint/2010/main" val="2869537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30</a:t>
            </a:fld>
            <a:endParaRPr kumimoji="1" lang="ja-JP" altLang="en-US"/>
          </a:p>
        </p:txBody>
      </p:sp>
    </p:spTree>
    <p:extLst>
      <p:ext uri="{BB962C8B-B14F-4D97-AF65-F5344CB8AC3E}">
        <p14:creationId xmlns:p14="http://schemas.microsoft.com/office/powerpoint/2010/main" val="3101360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a:t>
            </a:fld>
            <a:endParaRPr kumimoji="1" lang="ja-JP" altLang="en-US" dirty="0"/>
          </a:p>
        </p:txBody>
      </p:sp>
    </p:spTree>
    <p:extLst>
      <p:ext uri="{BB962C8B-B14F-4D97-AF65-F5344CB8AC3E}">
        <p14:creationId xmlns:p14="http://schemas.microsoft.com/office/powerpoint/2010/main" val="713245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a:t>
            </a:fld>
            <a:endParaRPr kumimoji="1" lang="ja-JP" altLang="en-US" dirty="0"/>
          </a:p>
        </p:txBody>
      </p:sp>
    </p:spTree>
    <p:extLst>
      <p:ext uri="{BB962C8B-B14F-4D97-AF65-F5344CB8AC3E}">
        <p14:creationId xmlns:p14="http://schemas.microsoft.com/office/powerpoint/2010/main" val="1884557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13</a:t>
            </a:fld>
            <a:endParaRPr kumimoji="1" lang="ja-JP" altLang="en-US" dirty="0"/>
          </a:p>
        </p:txBody>
      </p:sp>
    </p:spTree>
    <p:extLst>
      <p:ext uri="{BB962C8B-B14F-4D97-AF65-F5344CB8AC3E}">
        <p14:creationId xmlns:p14="http://schemas.microsoft.com/office/powerpoint/2010/main" val="2765303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15</a:t>
            </a:fld>
            <a:endParaRPr kumimoji="1" lang="ja-JP" altLang="en-US" dirty="0"/>
          </a:p>
        </p:txBody>
      </p:sp>
    </p:spTree>
    <p:extLst>
      <p:ext uri="{BB962C8B-B14F-4D97-AF65-F5344CB8AC3E}">
        <p14:creationId xmlns:p14="http://schemas.microsoft.com/office/powerpoint/2010/main" val="1231113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16</a:t>
            </a:fld>
            <a:endParaRPr kumimoji="1" lang="ja-JP" altLang="en-US" dirty="0"/>
          </a:p>
        </p:txBody>
      </p:sp>
    </p:spTree>
    <p:extLst>
      <p:ext uri="{BB962C8B-B14F-4D97-AF65-F5344CB8AC3E}">
        <p14:creationId xmlns:p14="http://schemas.microsoft.com/office/powerpoint/2010/main" val="582682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17</a:t>
            </a:fld>
            <a:endParaRPr kumimoji="1" lang="ja-JP" altLang="en-US" dirty="0"/>
          </a:p>
        </p:txBody>
      </p:sp>
    </p:spTree>
    <p:extLst>
      <p:ext uri="{BB962C8B-B14F-4D97-AF65-F5344CB8AC3E}">
        <p14:creationId xmlns:p14="http://schemas.microsoft.com/office/powerpoint/2010/main" val="939027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18</a:t>
            </a:fld>
            <a:endParaRPr kumimoji="1" lang="ja-JP" altLang="en-US" dirty="0"/>
          </a:p>
        </p:txBody>
      </p:sp>
    </p:spTree>
    <p:extLst>
      <p:ext uri="{BB962C8B-B14F-4D97-AF65-F5344CB8AC3E}">
        <p14:creationId xmlns:p14="http://schemas.microsoft.com/office/powerpoint/2010/main" val="2645595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endParaRPr kumimoji="1" lang="ja-JP" altLang="en-US" dirty="0"/>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dirty="0" smtClean="0"/>
              <a:t>資料５－３</a:t>
            </a:r>
            <a:endParaRPr kumimoji="1" lang="ja-JP" altLang="en-US" dirty="0"/>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dirty="0"/>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dirty="0" smtClean="0"/>
              <a:t>資料５－３</a:t>
            </a:r>
            <a:endParaRPr kumimoji="1" lang="ja-JP" altLang="en-US" dirty="0"/>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dirty="0" smtClean="0"/>
              <a:t>資料５－３</a:t>
            </a:r>
            <a:endParaRPr kumimoji="1" lang="ja-JP" altLang="en-US" dirty="0"/>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dirty="0"/>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dirty="0" smtClean="0"/>
              <a:t>資料５－３</a:t>
            </a:r>
            <a:endParaRPr kumimoji="1" lang="ja-JP" altLang="en-US" dirty="0"/>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dirty="0"/>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endParaRPr kumimoji="1" lang="ja-JP" altLang="en-US" dirty="0"/>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dirty="0" smtClean="0"/>
              <a:t>資料５－３</a:t>
            </a:r>
            <a:endParaRPr kumimoji="1" lang="ja-JP" altLang="en-US" dirty="0"/>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dirty="0"/>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endParaRPr kumimoji="1" lang="ja-JP" altLang="en-US" dirty="0"/>
          </a:p>
        </p:txBody>
      </p:sp>
      <p:sp>
        <p:nvSpPr>
          <p:cNvPr id="6" name="フッター プレースホルダー 5"/>
          <p:cNvSpPr>
            <a:spLocks noGrp="1"/>
          </p:cNvSpPr>
          <p:nvPr>
            <p:ph type="ftr" sz="quarter" idx="11"/>
          </p:nvPr>
        </p:nvSpPr>
        <p:spPr/>
        <p:txBody>
          <a:bodyPr/>
          <a:lstStyle/>
          <a:p>
            <a:r>
              <a:rPr kumimoji="1" lang="ja-JP" altLang="en-US" dirty="0" smtClean="0"/>
              <a:t>資料５－３</a:t>
            </a:r>
            <a:endParaRPr kumimoji="1" lang="ja-JP" altLang="en-US" dirty="0"/>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dirty="0"/>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endParaRPr kumimoji="1" lang="ja-JP" altLang="en-US" dirty="0"/>
          </a:p>
        </p:txBody>
      </p:sp>
      <p:sp>
        <p:nvSpPr>
          <p:cNvPr id="8" name="フッター プレースホルダー 7"/>
          <p:cNvSpPr>
            <a:spLocks noGrp="1"/>
          </p:cNvSpPr>
          <p:nvPr>
            <p:ph type="ftr" sz="quarter" idx="11"/>
          </p:nvPr>
        </p:nvSpPr>
        <p:spPr/>
        <p:txBody>
          <a:bodyPr/>
          <a:lstStyle/>
          <a:p>
            <a:r>
              <a:rPr kumimoji="1" lang="ja-JP" altLang="en-US" dirty="0" smtClean="0"/>
              <a:t>資料５－３</a:t>
            </a:r>
            <a:endParaRPr kumimoji="1" lang="ja-JP" altLang="en-US" dirty="0"/>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dirty="0"/>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4" name="フッター プレースホルダー 3"/>
          <p:cNvSpPr>
            <a:spLocks noGrp="1"/>
          </p:cNvSpPr>
          <p:nvPr>
            <p:ph type="ftr" sz="quarter" idx="11"/>
          </p:nvPr>
        </p:nvSpPr>
        <p:spPr>
          <a:xfrm>
            <a:off x="5220072" y="6344752"/>
            <a:ext cx="3505200" cy="365760"/>
          </a:xfrm>
        </p:spPr>
        <p:txBody>
          <a:bodyPr/>
          <a:lstStyle/>
          <a:p>
            <a:r>
              <a:rPr kumimoji="1" lang="ja-JP" altLang="en-US" dirty="0" smtClean="0"/>
              <a:t>資料５－３</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dirty="0"/>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dirty="0" smtClean="0"/>
              <a:t>資料５－３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dirty="0"/>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dirty="0"/>
          </a:p>
        </p:txBody>
      </p:sp>
      <p:sp>
        <p:nvSpPr>
          <p:cNvPr id="6" name="フッター プレースホルダー 5"/>
          <p:cNvSpPr>
            <a:spLocks noGrp="1"/>
          </p:cNvSpPr>
          <p:nvPr>
            <p:ph type="ftr" sz="quarter" idx="11"/>
          </p:nvPr>
        </p:nvSpPr>
        <p:spPr/>
        <p:txBody>
          <a:bodyPr/>
          <a:lstStyle/>
          <a:p>
            <a:r>
              <a:rPr kumimoji="1" lang="ja-JP" altLang="en-US" dirty="0" smtClean="0"/>
              <a:t>資料５－３</a:t>
            </a:r>
            <a:endParaRPr kumimoji="1" lang="ja-JP" altLang="en-US" dirty="0"/>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dirty="0"/>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dirty="0"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dirty="0"/>
          </a:p>
        </p:txBody>
      </p:sp>
      <p:sp>
        <p:nvSpPr>
          <p:cNvPr id="6" name="フッター プレースホルダー 5"/>
          <p:cNvSpPr>
            <a:spLocks noGrp="1"/>
          </p:cNvSpPr>
          <p:nvPr>
            <p:ph type="ftr" sz="quarter" idx="11"/>
          </p:nvPr>
        </p:nvSpPr>
        <p:spPr/>
        <p:txBody>
          <a:bodyPr/>
          <a:lstStyle/>
          <a:p>
            <a:r>
              <a:rPr kumimoji="1" lang="ja-JP" altLang="en-US" dirty="0" smtClean="0"/>
              <a:t>資料５－３</a:t>
            </a:r>
            <a:endParaRPr kumimoji="1" lang="ja-JP" altLang="en-US" dirty="0"/>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dirty="0"/>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kumimoji="1" lang="ja-JP" altLang="en-US" dirty="0"/>
          </a:p>
        </p:txBody>
      </p:sp>
      <p:sp>
        <p:nvSpPr>
          <p:cNvPr id="3" name="フッター プレースホルダー 2"/>
          <p:cNvSpPr>
            <a:spLocks noGrp="1"/>
          </p:cNvSpPr>
          <p:nvPr>
            <p:ph type="ftr" sz="quarter" idx="3"/>
          </p:nvPr>
        </p:nvSpPr>
        <p:spPr>
          <a:xfrm>
            <a:off x="5201614" y="6353175"/>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dirty="0" smtClean="0"/>
              <a:t>資料５－３</a:t>
            </a:r>
            <a:endParaRPr kumimoji="1" lang="ja-JP" altLang="en-US" dirty="0"/>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dirty="0"/>
          </a:p>
        </p:txBody>
      </p:sp>
      <p:sp>
        <p:nvSpPr>
          <p:cNvPr id="28" name="直線コネクタ 27"/>
          <p:cNvSpPr>
            <a:spLocks noChangeShapeType="1"/>
          </p:cNvSpPr>
          <p:nvPr/>
        </p:nvSpPr>
        <p:spPr bwMode="auto">
          <a:xfrm>
            <a:off x="467544"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115616" y="5013176"/>
            <a:ext cx="7056784" cy="720080"/>
          </a:xfrm>
        </p:spPr>
        <p:txBody>
          <a:bodyPr anchor="ctr">
            <a:noAutofit/>
          </a:bodyPr>
          <a:lstStyle/>
          <a:p>
            <a:pPr algn="ct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年度第１回 大阪府</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都市基盤施設維持管理技術審議会</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スライド番号プレースホルダー 7"/>
          <p:cNvSpPr>
            <a:spLocks noGrp="1"/>
          </p:cNvSpPr>
          <p:nvPr>
            <p:ph type="sldNum" sz="quarter" idx="12"/>
          </p:nvPr>
        </p:nvSpPr>
        <p:spPr>
          <a:xfrm>
            <a:off x="539552" y="6355080"/>
            <a:ext cx="1219200" cy="365760"/>
          </a:xfrm>
        </p:spPr>
        <p:txBody>
          <a:bodyPr/>
          <a:lstStyle/>
          <a:p>
            <a:fld id="{40F85341-AB73-4280-8395-A80C95690EE8}" type="slidenum">
              <a:rPr kumimoji="1" lang="ja-JP" altLang="en-US" smtClean="0"/>
              <a:t>1</a:t>
            </a:fld>
            <a:endParaRPr kumimoji="1" lang="ja-JP" altLang="en-US" dirty="0"/>
          </a:p>
        </p:txBody>
      </p:sp>
      <p:sp>
        <p:nvSpPr>
          <p:cNvPr id="7" name="タイトル 1"/>
          <p:cNvSpPr txBox="1">
            <a:spLocks/>
          </p:cNvSpPr>
          <p:nvPr/>
        </p:nvSpPr>
        <p:spPr>
          <a:xfrm>
            <a:off x="1187624" y="3861048"/>
            <a:ext cx="6676828" cy="954107"/>
          </a:xfrm>
          <a:prstGeom prst="rect">
            <a:avLst/>
          </a:prstGeom>
        </p:spPr>
        <p:txBody>
          <a:bodyPr vert="horz" wrap="none" anchor="t" anchorCtr="0">
            <a:spAutoFit/>
          </a:bodyPr>
          <a:lstStyle>
            <a:lvl1pPr algn="r" rtl="0" eaLnBrk="1" latinLnBrk="0" hangingPunct="1">
              <a:spcBef>
                <a:spcPct val="0"/>
              </a:spcBef>
              <a:buNone/>
              <a:defRPr kumimoji="1" sz="3200" kern="1200">
                <a:solidFill>
                  <a:schemeClr val="tx1"/>
                </a:solidFill>
                <a:latin typeface="+mj-lt"/>
                <a:ea typeface="+mj-ea"/>
                <a:cs typeface="+mj-cs"/>
              </a:defRPr>
            </a:lvl1pPr>
          </a:lstStyle>
          <a:p>
            <a:pPr algn="l"/>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異常気象時通行規制区間及び</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規制基準の見直し検討について</a:t>
            </a:r>
            <a:endPar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フッター プレースホルダー 3"/>
          <p:cNvSpPr>
            <a:spLocks noGrp="1"/>
          </p:cNvSpPr>
          <p:nvPr>
            <p:ph type="ftr" sz="quarter" idx="11"/>
          </p:nvPr>
        </p:nvSpPr>
        <p:spPr>
          <a:xfrm>
            <a:off x="5292080" y="620688"/>
            <a:ext cx="3384376" cy="648072"/>
          </a:xfrm>
        </p:spPr>
        <p:txBody>
          <a:bodyPr/>
          <a:lstStyle/>
          <a:p>
            <a:r>
              <a:rPr kumimoji="1"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資料５</a:t>
            </a:r>
            <a:endParaRPr kumimoji="1" lang="en-US" altLang="ja-JP" sz="4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36291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sp>
        <p:nvSpPr>
          <p:cNvPr id="6" name="テキスト ボックス 5">
            <a:extLst>
              <a:ext uri="{FF2B5EF4-FFF2-40B4-BE49-F238E27FC236}">
                <a16:creationId xmlns:a16="http://schemas.microsoft.com/office/drawing/2014/main" id="{B45236A9-9F2F-471A-AB32-6827FFC5D5C5}"/>
              </a:ext>
            </a:extLst>
          </p:cNvPr>
          <p:cNvSpPr txBox="1"/>
          <p:nvPr/>
        </p:nvSpPr>
        <p:spPr>
          <a:xfrm>
            <a:off x="811316" y="1212664"/>
            <a:ext cx="3328636" cy="344128"/>
          </a:xfrm>
          <a:prstGeom prst="rect">
            <a:avLst/>
          </a:prstGeom>
          <a:noFill/>
          <a:ln>
            <a:noFill/>
          </a:ln>
        </p:spPr>
        <p:txBody>
          <a:bodyPr wrap="square" lIns="36000" tIns="36000" rIns="0" bIns="0" rtlCol="0" anchor="b" anchorCtr="0">
            <a:spAutoFit/>
          </a:bodyPr>
          <a:lstStyle/>
          <a:p>
            <a:r>
              <a:rPr lang="ja-JP" altLang="en-US" sz="2000" b="1" dirty="0" smtClean="0">
                <a:latin typeface="メイリオ" panose="020B0604030504040204" pitchFamily="50" charset="-128"/>
                <a:ea typeface="メイリオ" panose="020B0604030504040204" pitchFamily="50" charset="-128"/>
              </a:rPr>
              <a:t>国道</a:t>
            </a:r>
            <a:r>
              <a:rPr lang="en-US" altLang="ja-JP" sz="2000" b="1" dirty="0" smtClean="0">
                <a:latin typeface="メイリオ" panose="020B0604030504040204" pitchFamily="50" charset="-128"/>
                <a:ea typeface="メイリオ" panose="020B0604030504040204" pitchFamily="50" charset="-128"/>
              </a:rPr>
              <a:t>173</a:t>
            </a:r>
            <a:r>
              <a:rPr lang="ja-JP" altLang="en-US" sz="2000" b="1" dirty="0" smtClean="0">
                <a:latin typeface="メイリオ" panose="020B0604030504040204" pitchFamily="50" charset="-128"/>
                <a:ea typeface="メイリオ" panose="020B0604030504040204" pitchFamily="50" charset="-128"/>
              </a:rPr>
              <a:t>号</a:t>
            </a:r>
            <a:r>
              <a:rPr lang="ja-JP" altLang="en-US" sz="900" b="1" dirty="0" smtClean="0">
                <a:latin typeface="メイリオ" panose="020B0604030504040204" pitchFamily="50" charset="-128"/>
                <a:ea typeface="メイリオ" panose="020B0604030504040204" pitchFamily="50" charset="-128"/>
              </a:rPr>
              <a:t>　</a:t>
            </a:r>
            <a:r>
              <a:rPr lang="ja-JP" altLang="en-US" sz="1400" dirty="0" smtClean="0">
                <a:solidFill>
                  <a:schemeClr val="tx1">
                    <a:lumMod val="85000"/>
                    <a:lumOff val="15000"/>
                  </a:schemeClr>
                </a:solidFill>
                <a:latin typeface="メイリオ" panose="020B0604030504040204" pitchFamily="50" charset="-128"/>
                <a:ea typeface="メイリオ" panose="020B0604030504040204" pitchFamily="50" charset="-128"/>
              </a:rPr>
              <a:t>兵庫県篠山市福住</a:t>
            </a:r>
            <a:endParaRPr lang="en-US" altLang="ja-JP" sz="1400" b="1" dirty="0" smtClean="0">
              <a:latin typeface="メイリオ" panose="020B0604030504040204" pitchFamily="50" charset="-128"/>
              <a:ea typeface="メイリオ" panose="020B0604030504040204"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628800"/>
            <a:ext cx="3507048" cy="2629101"/>
          </a:xfrm>
          <a:prstGeom prst="rect">
            <a:avLst/>
          </a:prstGeom>
          <a:ln w="12700">
            <a:solidFill>
              <a:schemeClr val="bg1"/>
            </a:solidFill>
          </a:ln>
        </p:spPr>
      </p:pic>
      <p:sp>
        <p:nvSpPr>
          <p:cNvPr id="8" name="テキスト ボックス 7">
            <a:extLst>
              <a:ext uri="{FF2B5EF4-FFF2-40B4-BE49-F238E27FC236}">
                <a16:creationId xmlns:a16="http://schemas.microsoft.com/office/drawing/2014/main" id="{B45236A9-9F2F-471A-AB32-6827FFC5D5C5}"/>
              </a:ext>
            </a:extLst>
          </p:cNvPr>
          <p:cNvSpPr txBox="1"/>
          <p:nvPr/>
        </p:nvSpPr>
        <p:spPr>
          <a:xfrm>
            <a:off x="293774" y="1713976"/>
            <a:ext cx="2117986" cy="467239"/>
          </a:xfrm>
          <a:prstGeom prst="rect">
            <a:avLst/>
          </a:prstGeom>
          <a:noFill/>
          <a:ln>
            <a:noFill/>
          </a:ln>
        </p:spPr>
        <p:txBody>
          <a:bodyPr wrap="square" lIns="36000" tIns="36000" rIns="36000" bIns="0" rtlCol="0">
            <a:spAutoFit/>
          </a:bodyPr>
          <a:lstStyle/>
          <a:p>
            <a:r>
              <a:rPr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ブロック積擁壁</a:t>
            </a:r>
            <a:endParaRPr lang="en-US" altLang="ja-JP"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崩落状況</a:t>
            </a:r>
            <a:endParaRPr lang="en-US" altLang="ja-JP"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grpSp>
        <p:nvGrpSpPr>
          <p:cNvPr id="2" name="グループ化 1"/>
          <p:cNvGrpSpPr/>
          <p:nvPr/>
        </p:nvGrpSpPr>
        <p:grpSpPr>
          <a:xfrm>
            <a:off x="474333" y="4343077"/>
            <a:ext cx="2846871" cy="2011083"/>
            <a:chOff x="474333" y="4343077"/>
            <a:chExt cx="2846871" cy="2011083"/>
          </a:xfrm>
        </p:grpSpPr>
        <p:pic>
          <p:nvPicPr>
            <p:cNvPr id="16" name="Picture 2" descr="C:\Users\yamamotomasash\AppData\Local\Microsoft\Windows\Temporary Internet Files\Content.Outlook\U1TZHZDS\国道173号（福住）仮橋工事中.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4333" y="4343077"/>
              <a:ext cx="2846871" cy="2011083"/>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576244" y="6063693"/>
              <a:ext cx="1455453" cy="215444"/>
            </a:xfrm>
            <a:prstGeom prst="rect">
              <a:avLst/>
            </a:prstGeom>
            <a:solidFill>
              <a:schemeClr val="bg1"/>
            </a:solidFill>
          </p:spPr>
          <p:txBody>
            <a:bodyPr wrap="square" lIns="0" tIns="0" rIns="0" bIns="0" rtlCol="0">
              <a:spAutoFit/>
            </a:bodyPr>
            <a:lstStyle/>
            <a:p>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仮桟橋設置工事</a:t>
              </a: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9" name="テキスト ボックス 18"/>
          <p:cNvSpPr txBox="1"/>
          <p:nvPr/>
        </p:nvSpPr>
        <p:spPr>
          <a:xfrm>
            <a:off x="300152" y="3975369"/>
            <a:ext cx="782684" cy="210274"/>
          </a:xfrm>
          <a:prstGeom prst="rect">
            <a:avLst/>
          </a:prstGeom>
          <a:solidFill>
            <a:schemeClr val="bg1"/>
          </a:solidFill>
        </p:spPr>
        <p:txBody>
          <a:bodyPr wrap="none" lIns="0" tIns="0" rIns="36000" bIns="0" rtlCol="0" anchor="ctr" anchorCtr="0">
            <a:spAutoFit/>
          </a:bodyPr>
          <a:lstStyle/>
          <a:p>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被災直後</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下矢印 19"/>
          <p:cNvSpPr/>
          <p:nvPr/>
        </p:nvSpPr>
        <p:spPr>
          <a:xfrm rot="16200000">
            <a:off x="3705334" y="2999522"/>
            <a:ext cx="648071" cy="35489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3598087" y="5326735"/>
            <a:ext cx="5270265" cy="1077218"/>
          </a:xfrm>
          <a:prstGeom prst="rect">
            <a:avLst/>
          </a:prstGeom>
        </p:spPr>
        <p:txBody>
          <a:bodyPr wrap="squar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◆仮橋による暫定供用</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H30</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日</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に仮橋による交通</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開放</a:t>
            </a: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今後の見通し</a:t>
            </a: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法面安定化工事を進め、来年度本線の全面交通開放</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0" name="グループ化 9"/>
          <p:cNvGrpSpPr/>
          <p:nvPr/>
        </p:nvGrpSpPr>
        <p:grpSpPr>
          <a:xfrm>
            <a:off x="4201958" y="1048188"/>
            <a:ext cx="4758795" cy="3507364"/>
            <a:chOff x="4201958" y="1048188"/>
            <a:chExt cx="4758795" cy="3507364"/>
          </a:xfrm>
        </p:grpSpPr>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1958" y="1048188"/>
              <a:ext cx="4758795" cy="3361697"/>
            </a:xfrm>
            <a:prstGeom prst="rect">
              <a:avLst/>
            </a:prstGeom>
          </p:spPr>
        </p:pic>
        <p:sp>
          <p:nvSpPr>
            <p:cNvPr id="18" name="テキスト ボックス 17"/>
            <p:cNvSpPr txBox="1"/>
            <p:nvPr/>
          </p:nvSpPr>
          <p:spPr>
            <a:xfrm>
              <a:off x="4270359" y="4370886"/>
              <a:ext cx="1759736" cy="184666"/>
            </a:xfrm>
            <a:prstGeom prst="rect">
              <a:avLst/>
            </a:prstGeom>
            <a:noFill/>
            <a:ln>
              <a:noFill/>
            </a:ln>
          </p:spPr>
          <p:txBody>
            <a:bodyPr wrap="square" lIns="36000" tIns="0" rIns="36000" bIns="0" rtlCol="0" anchor="ctr" anchorCtr="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仮橋による暫定供用</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8993" y="3390585"/>
            <a:ext cx="2719359" cy="2038600"/>
          </a:xfrm>
          <a:prstGeom prst="rect">
            <a:avLst/>
          </a:prstGeom>
        </p:spPr>
      </p:pic>
      <p:sp>
        <p:nvSpPr>
          <p:cNvPr id="22" name="タイトル 1"/>
          <p:cNvSpPr txBox="1">
            <a:spLocks/>
          </p:cNvSpPr>
          <p:nvPr/>
        </p:nvSpPr>
        <p:spPr>
          <a:xfrm>
            <a:off x="323528" y="188640"/>
            <a:ext cx="856895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smtClean="0">
                <a:latin typeface="HGSｺﾞｼｯｸM" panose="020B0600000000000000" pitchFamily="50" charset="-128"/>
                <a:ea typeface="HGSｺﾞｼｯｸM" panose="020B0600000000000000" pitchFamily="50" charset="-128"/>
              </a:rPr>
              <a:t>主な被災状況（平成２９年台風第２１号）</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　国道１７３号（福住）：兵庫県篠山市福住地内</a:t>
            </a:r>
            <a:endParaRPr lang="ja-JP" altLang="en-US" sz="2400" dirty="0"/>
          </a:p>
        </p:txBody>
      </p:sp>
      <p:sp>
        <p:nvSpPr>
          <p:cNvPr id="23"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資料５</a:t>
            </a:r>
            <a:endParaRPr kumimoji="1" lang="ja-JP" altLang="en-US" dirty="0"/>
          </a:p>
        </p:txBody>
      </p:sp>
    </p:spTree>
    <p:extLst>
      <p:ext uri="{BB962C8B-B14F-4D97-AF65-F5344CB8AC3E}">
        <p14:creationId xmlns:p14="http://schemas.microsoft.com/office/powerpoint/2010/main" val="146520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grpSp>
        <p:nvGrpSpPr>
          <p:cNvPr id="7" name="グループ化 6"/>
          <p:cNvGrpSpPr/>
          <p:nvPr/>
        </p:nvGrpSpPr>
        <p:grpSpPr>
          <a:xfrm>
            <a:off x="221107" y="1700808"/>
            <a:ext cx="6223101" cy="4536503"/>
            <a:chOff x="3102144" y="2592115"/>
            <a:chExt cx="2076028" cy="1198388"/>
          </a:xfrm>
        </p:grpSpPr>
        <p:pic>
          <p:nvPicPr>
            <p:cNvPr id="8" name="図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3000"/>
                      </a14:imgEffect>
                    </a14:imgLayer>
                  </a14:imgProps>
                </a:ext>
                <a:ext uri="{28A0092B-C50C-407E-A947-70E740481C1C}">
                  <a14:useLocalDpi xmlns:a14="http://schemas.microsoft.com/office/drawing/2010/main"/>
                </a:ext>
              </a:extLst>
            </a:blip>
            <a:srcRect t="-72"/>
            <a:stretch/>
          </p:blipFill>
          <p:spPr>
            <a:xfrm>
              <a:off x="3113291" y="2594716"/>
              <a:ext cx="1767527" cy="1191762"/>
            </a:xfrm>
            <a:prstGeom prst="rect">
              <a:avLst/>
            </a:prstGeom>
          </p:spPr>
        </p:pic>
        <p:sp>
          <p:nvSpPr>
            <p:cNvPr id="9" name="コンテンツ プレースホルダー 2"/>
            <p:cNvSpPr txBox="1">
              <a:spLocks/>
            </p:cNvSpPr>
            <p:nvPr/>
          </p:nvSpPr>
          <p:spPr>
            <a:xfrm>
              <a:off x="3853455" y="2771329"/>
              <a:ext cx="831236" cy="199921"/>
            </a:xfrm>
            <a:prstGeom prst="rect">
              <a:avLst/>
            </a:prstGeom>
          </p:spPr>
          <p:txBody>
            <a:bodyPr wrap="square" bIns="0">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道路の崩壊</a:t>
              </a:r>
              <a:endParaRPr lang="en-US" altLang="ja-JP" sz="14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Font typeface="Arial" panose="020B0604020202020204" pitchFamily="34" charset="0"/>
                <a:buNone/>
              </a:pPr>
              <a:r>
                <a:rPr lang="en-US" altLang="ja-JP" sz="14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道路復旧工事</a:t>
              </a:r>
              <a:r>
                <a:rPr lang="en-US" altLang="ja-JP" sz="14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0" name="コンテンツ プレースホルダー 2"/>
            <p:cNvSpPr txBox="1">
              <a:spLocks/>
            </p:cNvSpPr>
            <p:nvPr/>
          </p:nvSpPr>
          <p:spPr>
            <a:xfrm>
              <a:off x="3192621" y="2992743"/>
              <a:ext cx="667449" cy="199921"/>
            </a:xfrm>
            <a:prstGeom prst="rect">
              <a:avLst/>
            </a:prstGeom>
          </p:spPr>
          <p:txBody>
            <a:bodyPr wrap="square" bIns="0">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河道閉塞</a:t>
              </a:r>
              <a:endParaRPr lang="en-US" altLang="ja-JP"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Font typeface="Arial" panose="020B0604020202020204" pitchFamily="34" charset="0"/>
                <a:buNone/>
              </a:pPr>
              <a:r>
                <a:rPr lang="en-US" altLang="ja-JP"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河川復旧工事</a:t>
              </a:r>
              <a:r>
                <a:rPr lang="en-US" altLang="ja-JP"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1" name="フリーフォーム 10"/>
            <p:cNvSpPr/>
            <p:nvPr/>
          </p:nvSpPr>
          <p:spPr>
            <a:xfrm>
              <a:off x="3120774" y="2592115"/>
              <a:ext cx="1466989" cy="1195103"/>
            </a:xfrm>
            <a:custGeom>
              <a:avLst/>
              <a:gdLst>
                <a:gd name="connsiteX0" fmla="*/ 1116360 w 2754660"/>
                <a:gd name="connsiteY0" fmla="*/ 0 h 2085975"/>
                <a:gd name="connsiteX1" fmla="*/ 744885 w 2754660"/>
                <a:gd name="connsiteY1" fmla="*/ 504825 h 2085975"/>
                <a:gd name="connsiteX2" fmla="*/ 211485 w 2754660"/>
                <a:gd name="connsiteY2" fmla="*/ 828675 h 2085975"/>
                <a:gd name="connsiteX3" fmla="*/ 1935 w 2754660"/>
                <a:gd name="connsiteY3" fmla="*/ 1219200 h 2085975"/>
                <a:gd name="connsiteX4" fmla="*/ 316260 w 2754660"/>
                <a:gd name="connsiteY4" fmla="*/ 1524000 h 2085975"/>
                <a:gd name="connsiteX5" fmla="*/ 1173510 w 2754660"/>
                <a:gd name="connsiteY5" fmla="*/ 1571625 h 2085975"/>
                <a:gd name="connsiteX6" fmla="*/ 2011710 w 2754660"/>
                <a:gd name="connsiteY6" fmla="*/ 1609725 h 2085975"/>
                <a:gd name="connsiteX7" fmla="*/ 2545110 w 2754660"/>
                <a:gd name="connsiteY7" fmla="*/ 1800225 h 2085975"/>
                <a:gd name="connsiteX8" fmla="*/ 2754660 w 2754660"/>
                <a:gd name="connsiteY8" fmla="*/ 2085975 h 2085975"/>
                <a:gd name="connsiteX0" fmla="*/ 1306140 w 2754660"/>
                <a:gd name="connsiteY0" fmla="*/ 0 h 2147700"/>
                <a:gd name="connsiteX1" fmla="*/ 744885 w 2754660"/>
                <a:gd name="connsiteY1" fmla="*/ 566550 h 2147700"/>
                <a:gd name="connsiteX2" fmla="*/ 211485 w 2754660"/>
                <a:gd name="connsiteY2" fmla="*/ 890400 h 2147700"/>
                <a:gd name="connsiteX3" fmla="*/ 1935 w 2754660"/>
                <a:gd name="connsiteY3" fmla="*/ 1280925 h 2147700"/>
                <a:gd name="connsiteX4" fmla="*/ 316260 w 2754660"/>
                <a:gd name="connsiteY4" fmla="*/ 1585725 h 2147700"/>
                <a:gd name="connsiteX5" fmla="*/ 1173510 w 2754660"/>
                <a:gd name="connsiteY5" fmla="*/ 1633350 h 2147700"/>
                <a:gd name="connsiteX6" fmla="*/ 2011710 w 2754660"/>
                <a:gd name="connsiteY6" fmla="*/ 1671450 h 2147700"/>
                <a:gd name="connsiteX7" fmla="*/ 2545110 w 2754660"/>
                <a:gd name="connsiteY7" fmla="*/ 1861950 h 2147700"/>
                <a:gd name="connsiteX8" fmla="*/ 2754660 w 2754660"/>
                <a:gd name="connsiteY8" fmla="*/ 2147700 h 2147700"/>
                <a:gd name="connsiteX0" fmla="*/ 1306430 w 2754950"/>
                <a:gd name="connsiteY0" fmla="*/ 0 h 2147700"/>
                <a:gd name="connsiteX1" fmla="*/ 843861 w 2754950"/>
                <a:gd name="connsiteY1" fmla="*/ 574265 h 2147700"/>
                <a:gd name="connsiteX2" fmla="*/ 211775 w 2754950"/>
                <a:gd name="connsiteY2" fmla="*/ 890400 h 2147700"/>
                <a:gd name="connsiteX3" fmla="*/ 2225 w 2754950"/>
                <a:gd name="connsiteY3" fmla="*/ 1280925 h 2147700"/>
                <a:gd name="connsiteX4" fmla="*/ 316550 w 2754950"/>
                <a:gd name="connsiteY4" fmla="*/ 1585725 h 2147700"/>
                <a:gd name="connsiteX5" fmla="*/ 1173800 w 2754950"/>
                <a:gd name="connsiteY5" fmla="*/ 1633350 h 2147700"/>
                <a:gd name="connsiteX6" fmla="*/ 2012000 w 2754950"/>
                <a:gd name="connsiteY6" fmla="*/ 1671450 h 2147700"/>
                <a:gd name="connsiteX7" fmla="*/ 2545400 w 2754950"/>
                <a:gd name="connsiteY7" fmla="*/ 1861950 h 2147700"/>
                <a:gd name="connsiteX8" fmla="*/ 2754950 w 2754950"/>
                <a:gd name="connsiteY8" fmla="*/ 2147700 h 2147700"/>
                <a:gd name="connsiteX0" fmla="*/ 1305786 w 2754306"/>
                <a:gd name="connsiteY0" fmla="*/ 0 h 2147700"/>
                <a:gd name="connsiteX1" fmla="*/ 843217 w 2754306"/>
                <a:gd name="connsiteY1" fmla="*/ 574265 h 2147700"/>
                <a:gd name="connsiteX2" fmla="*/ 423683 w 2754306"/>
                <a:gd name="connsiteY2" fmla="*/ 820960 h 2147700"/>
                <a:gd name="connsiteX3" fmla="*/ 1581 w 2754306"/>
                <a:gd name="connsiteY3" fmla="*/ 1280925 h 2147700"/>
                <a:gd name="connsiteX4" fmla="*/ 315906 w 2754306"/>
                <a:gd name="connsiteY4" fmla="*/ 1585725 h 2147700"/>
                <a:gd name="connsiteX5" fmla="*/ 1173156 w 2754306"/>
                <a:gd name="connsiteY5" fmla="*/ 1633350 h 2147700"/>
                <a:gd name="connsiteX6" fmla="*/ 2011356 w 2754306"/>
                <a:gd name="connsiteY6" fmla="*/ 1671450 h 2147700"/>
                <a:gd name="connsiteX7" fmla="*/ 2544756 w 2754306"/>
                <a:gd name="connsiteY7" fmla="*/ 1861950 h 2147700"/>
                <a:gd name="connsiteX8" fmla="*/ 2754306 w 2754306"/>
                <a:gd name="connsiteY8" fmla="*/ 2147700 h 2147700"/>
                <a:gd name="connsiteX0" fmla="*/ 1151940 w 2600460"/>
                <a:gd name="connsiteY0" fmla="*/ 0 h 2147700"/>
                <a:gd name="connsiteX1" fmla="*/ 689371 w 2600460"/>
                <a:gd name="connsiteY1" fmla="*/ 574265 h 2147700"/>
                <a:gd name="connsiteX2" fmla="*/ 269837 w 2600460"/>
                <a:gd name="connsiteY2" fmla="*/ 820960 h 2147700"/>
                <a:gd name="connsiteX3" fmla="*/ 7149 w 2600460"/>
                <a:gd name="connsiteY3" fmla="*/ 1188337 h 2147700"/>
                <a:gd name="connsiteX4" fmla="*/ 162060 w 2600460"/>
                <a:gd name="connsiteY4" fmla="*/ 1585725 h 2147700"/>
                <a:gd name="connsiteX5" fmla="*/ 1019310 w 2600460"/>
                <a:gd name="connsiteY5" fmla="*/ 1633350 h 2147700"/>
                <a:gd name="connsiteX6" fmla="*/ 1857510 w 2600460"/>
                <a:gd name="connsiteY6" fmla="*/ 1671450 h 2147700"/>
                <a:gd name="connsiteX7" fmla="*/ 2390910 w 2600460"/>
                <a:gd name="connsiteY7" fmla="*/ 1861950 h 2147700"/>
                <a:gd name="connsiteX8" fmla="*/ 2600460 w 2600460"/>
                <a:gd name="connsiteY8" fmla="*/ 2147700 h 2147700"/>
                <a:gd name="connsiteX0" fmla="*/ 1145266 w 2593786"/>
                <a:gd name="connsiteY0" fmla="*/ 0 h 2147700"/>
                <a:gd name="connsiteX1" fmla="*/ 682697 w 2593786"/>
                <a:gd name="connsiteY1" fmla="*/ 574265 h 2147700"/>
                <a:gd name="connsiteX2" fmla="*/ 263163 w 2593786"/>
                <a:gd name="connsiteY2" fmla="*/ 820960 h 2147700"/>
                <a:gd name="connsiteX3" fmla="*/ 475 w 2593786"/>
                <a:gd name="connsiteY3" fmla="*/ 1188337 h 2147700"/>
                <a:gd name="connsiteX4" fmla="*/ 223706 w 2593786"/>
                <a:gd name="connsiteY4" fmla="*/ 1578009 h 2147700"/>
                <a:gd name="connsiteX5" fmla="*/ 1012636 w 2593786"/>
                <a:gd name="connsiteY5" fmla="*/ 1633350 h 2147700"/>
                <a:gd name="connsiteX6" fmla="*/ 1850836 w 2593786"/>
                <a:gd name="connsiteY6" fmla="*/ 1671450 h 2147700"/>
                <a:gd name="connsiteX7" fmla="*/ 2384236 w 2593786"/>
                <a:gd name="connsiteY7" fmla="*/ 1861950 h 2147700"/>
                <a:gd name="connsiteX8" fmla="*/ 2593786 w 2593786"/>
                <a:gd name="connsiteY8" fmla="*/ 2147700 h 21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786" h="2147700">
                  <a:moveTo>
                    <a:pt x="1145266" y="0"/>
                  </a:moveTo>
                  <a:cubicBezTo>
                    <a:pt x="1034934" y="183356"/>
                    <a:pt x="829714" y="437438"/>
                    <a:pt x="682697" y="574265"/>
                  </a:cubicBezTo>
                  <a:cubicBezTo>
                    <a:pt x="535680" y="711092"/>
                    <a:pt x="376867" y="718615"/>
                    <a:pt x="263163" y="820960"/>
                  </a:cubicBezTo>
                  <a:cubicBezTo>
                    <a:pt x="149459" y="923305"/>
                    <a:pt x="7051" y="1062162"/>
                    <a:pt x="475" y="1188337"/>
                  </a:cubicBezTo>
                  <a:cubicBezTo>
                    <a:pt x="-6101" y="1314512"/>
                    <a:pt x="55013" y="1503840"/>
                    <a:pt x="223706" y="1578009"/>
                  </a:cubicBezTo>
                  <a:cubicBezTo>
                    <a:pt x="392400" y="1652178"/>
                    <a:pt x="741448" y="1617777"/>
                    <a:pt x="1012636" y="1633350"/>
                  </a:cubicBezTo>
                  <a:cubicBezTo>
                    <a:pt x="1283824" y="1648923"/>
                    <a:pt x="1622236" y="1633350"/>
                    <a:pt x="1850836" y="1671450"/>
                  </a:cubicBezTo>
                  <a:cubicBezTo>
                    <a:pt x="2079436" y="1709550"/>
                    <a:pt x="2260411" y="1782575"/>
                    <a:pt x="2384236" y="1861950"/>
                  </a:cubicBezTo>
                  <a:cubicBezTo>
                    <a:pt x="2508061" y="1941325"/>
                    <a:pt x="2550923" y="2044512"/>
                    <a:pt x="2593786" y="2147700"/>
                  </a:cubicBezTo>
                </a:path>
              </a:pathLst>
            </a:custGeom>
            <a:noFill/>
            <a:ln w="15875">
              <a:solidFill>
                <a:schemeClr val="accent1">
                  <a:lumMod val="20000"/>
                  <a:lumOff val="8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コンテンツ プレースホルダー 2"/>
            <p:cNvSpPr txBox="1">
              <a:spLocks/>
            </p:cNvSpPr>
            <p:nvPr/>
          </p:nvSpPr>
          <p:spPr>
            <a:xfrm>
              <a:off x="3580606" y="3510798"/>
              <a:ext cx="524256" cy="74173"/>
            </a:xfrm>
            <a:prstGeom prst="rect">
              <a:avLst/>
            </a:prstGeom>
          </p:spPr>
          <p:txBody>
            <a:bodyPr wrap="square" bIns="0">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r">
                <a:buFont typeface="Arial" panose="020B0604020202020204" pitchFamily="34" charset="0"/>
                <a:buNone/>
              </a:pPr>
              <a:r>
                <a:rPr lang="ja-JP" altLang="en-US" sz="1400" b="1" dirty="0">
                  <a:solidFill>
                    <a:schemeClr val="accent1">
                      <a:lumMod val="20000"/>
                      <a:lumOff val="80000"/>
                    </a:schemeClr>
                  </a:solidFill>
                  <a:latin typeface="メイリオ" panose="020B0604030504040204" pitchFamily="50" charset="-128"/>
                  <a:ea typeface="メイリオ" panose="020B0604030504040204" pitchFamily="50" charset="-128"/>
                  <a:cs typeface="メイリオ" panose="020B0604030504040204" pitchFamily="50" charset="-128"/>
                </a:rPr>
                <a:t>牛</a:t>
              </a:r>
              <a:r>
                <a:rPr lang="ja-JP" altLang="en-US" sz="1400" b="1" dirty="0" smtClean="0">
                  <a:solidFill>
                    <a:schemeClr val="accent1">
                      <a:lumMod val="20000"/>
                      <a:lumOff val="80000"/>
                    </a:schemeClr>
                  </a:solidFill>
                  <a:latin typeface="メイリオ" panose="020B0604030504040204" pitchFamily="50" charset="-128"/>
                  <a:ea typeface="メイリオ" panose="020B0604030504040204" pitchFamily="50" charset="-128"/>
                  <a:cs typeface="メイリオ" panose="020B0604030504040204" pitchFamily="50" charset="-128"/>
                </a:rPr>
                <a:t>滝川</a:t>
              </a:r>
              <a:endParaRPr lang="en-US" altLang="ja-JP" sz="1400" b="1" dirty="0" smtClean="0">
                <a:solidFill>
                  <a:schemeClr val="accent1">
                    <a:lumMod val="20000"/>
                    <a:lumOff val="8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フリーフォーム 12"/>
            <p:cNvSpPr/>
            <p:nvPr/>
          </p:nvSpPr>
          <p:spPr>
            <a:xfrm>
              <a:off x="3890176" y="2600890"/>
              <a:ext cx="969146" cy="1168626"/>
            </a:xfrm>
            <a:custGeom>
              <a:avLst/>
              <a:gdLst>
                <a:gd name="connsiteX0" fmla="*/ 195262 w 1811015"/>
                <a:gd name="connsiteY0" fmla="*/ 0 h 2147888"/>
                <a:gd name="connsiteX1" fmla="*/ 28574 w 1811015"/>
                <a:gd name="connsiteY1" fmla="*/ 309563 h 2147888"/>
                <a:gd name="connsiteX2" fmla="*/ 4762 w 1811015"/>
                <a:gd name="connsiteY2" fmla="*/ 614363 h 2147888"/>
                <a:gd name="connsiteX3" fmla="*/ 80962 w 1811015"/>
                <a:gd name="connsiteY3" fmla="*/ 881063 h 2147888"/>
                <a:gd name="connsiteX4" fmla="*/ 400049 w 1811015"/>
                <a:gd name="connsiteY4" fmla="*/ 1123950 h 2147888"/>
                <a:gd name="connsiteX5" fmla="*/ 995362 w 1811015"/>
                <a:gd name="connsiteY5" fmla="*/ 1295400 h 2147888"/>
                <a:gd name="connsiteX6" fmla="*/ 1485899 w 1811015"/>
                <a:gd name="connsiteY6" fmla="*/ 1576388 h 2147888"/>
                <a:gd name="connsiteX7" fmla="*/ 1766887 w 1811015"/>
                <a:gd name="connsiteY7" fmla="*/ 1876425 h 2147888"/>
                <a:gd name="connsiteX8" fmla="*/ 1809749 w 1811015"/>
                <a:gd name="connsiteY8" fmla="*/ 2052638 h 2147888"/>
                <a:gd name="connsiteX9" fmla="*/ 1795462 w 1811015"/>
                <a:gd name="connsiteY9" fmla="*/ 2147888 h 2147888"/>
                <a:gd name="connsiteX0" fmla="*/ 227484 w 1843237"/>
                <a:gd name="connsiteY0" fmla="*/ 0 h 2147888"/>
                <a:gd name="connsiteX1" fmla="*/ 60796 w 1843237"/>
                <a:gd name="connsiteY1" fmla="*/ 309563 h 2147888"/>
                <a:gd name="connsiteX2" fmla="*/ 36984 w 1843237"/>
                <a:gd name="connsiteY2" fmla="*/ 614363 h 2147888"/>
                <a:gd name="connsiteX3" fmla="*/ 28273 w 1843237"/>
                <a:gd name="connsiteY3" fmla="*/ 920519 h 2147888"/>
                <a:gd name="connsiteX4" fmla="*/ 432271 w 1843237"/>
                <a:gd name="connsiteY4" fmla="*/ 1123950 h 2147888"/>
                <a:gd name="connsiteX5" fmla="*/ 1027584 w 1843237"/>
                <a:gd name="connsiteY5" fmla="*/ 1295400 h 2147888"/>
                <a:gd name="connsiteX6" fmla="*/ 1518121 w 1843237"/>
                <a:gd name="connsiteY6" fmla="*/ 1576388 h 2147888"/>
                <a:gd name="connsiteX7" fmla="*/ 1799109 w 1843237"/>
                <a:gd name="connsiteY7" fmla="*/ 1876425 h 2147888"/>
                <a:gd name="connsiteX8" fmla="*/ 1841971 w 1843237"/>
                <a:gd name="connsiteY8" fmla="*/ 2052638 h 2147888"/>
                <a:gd name="connsiteX9" fmla="*/ 1827684 w 1843237"/>
                <a:gd name="connsiteY9" fmla="*/ 2147888 h 2147888"/>
                <a:gd name="connsiteX0" fmla="*/ 225600 w 1841353"/>
                <a:gd name="connsiteY0" fmla="*/ 0 h 2147888"/>
                <a:gd name="connsiteX1" fmla="*/ 58912 w 1841353"/>
                <a:gd name="connsiteY1" fmla="*/ 309563 h 2147888"/>
                <a:gd name="connsiteX2" fmla="*/ 35100 w 1841353"/>
                <a:gd name="connsiteY2" fmla="*/ 614363 h 2147888"/>
                <a:gd name="connsiteX3" fmla="*/ 26389 w 1841353"/>
                <a:gd name="connsiteY3" fmla="*/ 920519 h 2147888"/>
                <a:gd name="connsiteX4" fmla="*/ 404913 w 1841353"/>
                <a:gd name="connsiteY4" fmla="*/ 1163407 h 2147888"/>
                <a:gd name="connsiteX5" fmla="*/ 1025700 w 1841353"/>
                <a:gd name="connsiteY5" fmla="*/ 1295400 h 2147888"/>
                <a:gd name="connsiteX6" fmla="*/ 1516237 w 1841353"/>
                <a:gd name="connsiteY6" fmla="*/ 1576388 h 2147888"/>
                <a:gd name="connsiteX7" fmla="*/ 1797225 w 1841353"/>
                <a:gd name="connsiteY7" fmla="*/ 1876425 h 2147888"/>
                <a:gd name="connsiteX8" fmla="*/ 1840087 w 1841353"/>
                <a:gd name="connsiteY8" fmla="*/ 2052638 h 2147888"/>
                <a:gd name="connsiteX9" fmla="*/ 1825800 w 1841353"/>
                <a:gd name="connsiteY9" fmla="*/ 2147888 h 2147888"/>
                <a:gd name="connsiteX0" fmla="*/ 301549 w 1917302"/>
                <a:gd name="connsiteY0" fmla="*/ 0 h 2147888"/>
                <a:gd name="connsiteX1" fmla="*/ 134861 w 1917302"/>
                <a:gd name="connsiteY1" fmla="*/ 309563 h 2147888"/>
                <a:gd name="connsiteX2" fmla="*/ 665 w 1917302"/>
                <a:gd name="connsiteY2" fmla="*/ 614363 h 2147888"/>
                <a:gd name="connsiteX3" fmla="*/ 102338 w 1917302"/>
                <a:gd name="connsiteY3" fmla="*/ 920519 h 2147888"/>
                <a:gd name="connsiteX4" fmla="*/ 480862 w 1917302"/>
                <a:gd name="connsiteY4" fmla="*/ 1163407 h 2147888"/>
                <a:gd name="connsiteX5" fmla="*/ 1101649 w 1917302"/>
                <a:gd name="connsiteY5" fmla="*/ 1295400 h 2147888"/>
                <a:gd name="connsiteX6" fmla="*/ 1592186 w 1917302"/>
                <a:gd name="connsiteY6" fmla="*/ 1576388 h 2147888"/>
                <a:gd name="connsiteX7" fmla="*/ 1873174 w 1917302"/>
                <a:gd name="connsiteY7" fmla="*/ 1876425 h 2147888"/>
                <a:gd name="connsiteX8" fmla="*/ 1916036 w 1917302"/>
                <a:gd name="connsiteY8" fmla="*/ 2052638 h 2147888"/>
                <a:gd name="connsiteX9" fmla="*/ 1901749 w 1917302"/>
                <a:gd name="connsiteY9" fmla="*/ 2147888 h 2147888"/>
                <a:gd name="connsiteX0" fmla="*/ 300931 w 1916684"/>
                <a:gd name="connsiteY0" fmla="*/ 0 h 2147888"/>
                <a:gd name="connsiteX1" fmla="*/ 91788 w 1916684"/>
                <a:gd name="connsiteY1" fmla="*/ 238542 h 2147888"/>
                <a:gd name="connsiteX2" fmla="*/ 47 w 1916684"/>
                <a:gd name="connsiteY2" fmla="*/ 614363 h 2147888"/>
                <a:gd name="connsiteX3" fmla="*/ 101720 w 1916684"/>
                <a:gd name="connsiteY3" fmla="*/ 920519 h 2147888"/>
                <a:gd name="connsiteX4" fmla="*/ 480244 w 1916684"/>
                <a:gd name="connsiteY4" fmla="*/ 1163407 h 2147888"/>
                <a:gd name="connsiteX5" fmla="*/ 1101031 w 1916684"/>
                <a:gd name="connsiteY5" fmla="*/ 1295400 h 2147888"/>
                <a:gd name="connsiteX6" fmla="*/ 1591568 w 1916684"/>
                <a:gd name="connsiteY6" fmla="*/ 1576388 h 2147888"/>
                <a:gd name="connsiteX7" fmla="*/ 1872556 w 1916684"/>
                <a:gd name="connsiteY7" fmla="*/ 1876425 h 2147888"/>
                <a:gd name="connsiteX8" fmla="*/ 1915418 w 1916684"/>
                <a:gd name="connsiteY8" fmla="*/ 2052638 h 2147888"/>
                <a:gd name="connsiteX9" fmla="*/ 1901131 w 1916684"/>
                <a:gd name="connsiteY9" fmla="*/ 2147888 h 2147888"/>
                <a:gd name="connsiteX0" fmla="*/ 300930 w 1916683"/>
                <a:gd name="connsiteY0" fmla="*/ 0 h 2147888"/>
                <a:gd name="connsiteX1" fmla="*/ 91787 w 1916683"/>
                <a:gd name="connsiteY1" fmla="*/ 238542 h 2147888"/>
                <a:gd name="connsiteX2" fmla="*/ 46 w 1916683"/>
                <a:gd name="connsiteY2" fmla="*/ 614363 h 2147888"/>
                <a:gd name="connsiteX3" fmla="*/ 101719 w 1916683"/>
                <a:gd name="connsiteY3" fmla="*/ 920519 h 2147888"/>
                <a:gd name="connsiteX4" fmla="*/ 480243 w 1916683"/>
                <a:gd name="connsiteY4" fmla="*/ 1163407 h 2147888"/>
                <a:gd name="connsiteX5" fmla="*/ 1092539 w 1916683"/>
                <a:gd name="connsiteY5" fmla="*/ 1326964 h 2147888"/>
                <a:gd name="connsiteX6" fmla="*/ 1591567 w 1916683"/>
                <a:gd name="connsiteY6" fmla="*/ 1576388 h 2147888"/>
                <a:gd name="connsiteX7" fmla="*/ 1872555 w 1916683"/>
                <a:gd name="connsiteY7" fmla="*/ 1876425 h 2147888"/>
                <a:gd name="connsiteX8" fmla="*/ 1915417 w 1916683"/>
                <a:gd name="connsiteY8" fmla="*/ 2052638 h 2147888"/>
                <a:gd name="connsiteX9" fmla="*/ 1901130 w 1916683"/>
                <a:gd name="connsiteY9" fmla="*/ 2147888 h 214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683" h="2147888">
                  <a:moveTo>
                    <a:pt x="300930" y="0"/>
                  </a:moveTo>
                  <a:cubicBezTo>
                    <a:pt x="233461" y="103584"/>
                    <a:pt x="141934" y="136148"/>
                    <a:pt x="91787" y="238542"/>
                  </a:cubicBezTo>
                  <a:cubicBezTo>
                    <a:pt x="41640" y="340936"/>
                    <a:pt x="-1609" y="500700"/>
                    <a:pt x="46" y="614363"/>
                  </a:cubicBezTo>
                  <a:cubicBezTo>
                    <a:pt x="1701" y="728026"/>
                    <a:pt x="21686" y="829012"/>
                    <a:pt x="101719" y="920519"/>
                  </a:cubicBezTo>
                  <a:cubicBezTo>
                    <a:pt x="181752" y="1012026"/>
                    <a:pt x="315106" y="1095666"/>
                    <a:pt x="480243" y="1163407"/>
                  </a:cubicBezTo>
                  <a:cubicBezTo>
                    <a:pt x="645380" y="1231148"/>
                    <a:pt x="907318" y="1258134"/>
                    <a:pt x="1092539" y="1326964"/>
                  </a:cubicBezTo>
                  <a:cubicBezTo>
                    <a:pt x="1277760" y="1395794"/>
                    <a:pt x="1461564" y="1484811"/>
                    <a:pt x="1591567" y="1576388"/>
                  </a:cubicBezTo>
                  <a:cubicBezTo>
                    <a:pt x="1721570" y="1667965"/>
                    <a:pt x="1818580" y="1797050"/>
                    <a:pt x="1872555" y="1876425"/>
                  </a:cubicBezTo>
                  <a:cubicBezTo>
                    <a:pt x="1926530" y="1955800"/>
                    <a:pt x="1910655" y="2007394"/>
                    <a:pt x="1915417" y="2052638"/>
                  </a:cubicBezTo>
                  <a:cubicBezTo>
                    <a:pt x="1920179" y="2097882"/>
                    <a:pt x="1910654" y="2122885"/>
                    <a:pt x="1901130" y="2147888"/>
                  </a:cubicBezTo>
                </a:path>
              </a:pathLst>
            </a:custGeom>
            <a:noFill/>
            <a:ln w="15875">
              <a:solidFill>
                <a:srgbClr val="FFFF00"/>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コンテンツ プレースホルダー 2"/>
            <p:cNvSpPr txBox="1">
              <a:spLocks/>
            </p:cNvSpPr>
            <p:nvPr/>
          </p:nvSpPr>
          <p:spPr>
            <a:xfrm rot="2265358">
              <a:off x="4167500" y="3200862"/>
              <a:ext cx="1010672" cy="173896"/>
            </a:xfrm>
            <a:prstGeom prst="rect">
              <a:avLst/>
            </a:prstGeom>
          </p:spPr>
          <p:txBody>
            <a:bodyPr wrap="square" bIns="0">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smtClean="0">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主要地方道</a:t>
              </a:r>
              <a:endParaRPr lang="en-US" altLang="ja-JP" sz="1200" b="1" dirty="0" smtClean="0">
                <a:solidFill>
                  <a:srgbClr val="FFFF00"/>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1200" b="1" dirty="0" smtClean="0">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　岸和田牛滝山貝塚線</a:t>
              </a:r>
              <a:endParaRPr lang="en-US" altLang="ja-JP" sz="1200" b="1" dirty="0" smtClean="0">
                <a:solidFill>
                  <a:srgbClr val="FFFF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コンテンツ プレースホルダー 2"/>
            <p:cNvSpPr txBox="1">
              <a:spLocks/>
            </p:cNvSpPr>
            <p:nvPr/>
          </p:nvSpPr>
          <p:spPr>
            <a:xfrm>
              <a:off x="3102144" y="3729420"/>
              <a:ext cx="519718" cy="61083"/>
            </a:xfrm>
            <a:prstGeom prst="rect">
              <a:avLst/>
            </a:prstGeom>
            <a:solidFill>
              <a:schemeClr val="bg1"/>
            </a:solidFill>
          </p:spPr>
          <p:txBody>
            <a:bodyPr wrap="square" lIns="0" tIns="0" rIns="0" bIns="0" anchor="ctr">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発災時状況</a:t>
              </a:r>
              <a:endParaRPr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0" name="テキスト ボックス 19">
            <a:extLst>
              <a:ext uri="{FF2B5EF4-FFF2-40B4-BE49-F238E27FC236}">
                <a16:creationId xmlns:a16="http://schemas.microsoft.com/office/drawing/2014/main" id="{B45236A9-9F2F-471A-AB32-6827FFC5D5C5}"/>
              </a:ext>
            </a:extLst>
          </p:cNvPr>
          <p:cNvSpPr txBox="1"/>
          <p:nvPr/>
        </p:nvSpPr>
        <p:spPr>
          <a:xfrm>
            <a:off x="251520" y="1267369"/>
            <a:ext cx="5184576" cy="344128"/>
          </a:xfrm>
          <a:prstGeom prst="rect">
            <a:avLst/>
          </a:prstGeom>
          <a:noFill/>
          <a:ln>
            <a:noFill/>
          </a:ln>
        </p:spPr>
        <p:txBody>
          <a:bodyPr wrap="square" lIns="36000" tIns="36000" rIns="36000" bIns="0" rtlCol="0">
            <a:spAutoFit/>
          </a:bodyPr>
          <a:lstStyle/>
          <a:p>
            <a:r>
              <a:rPr lang="ja-JP" altLang="en-US" sz="2000" b="1" dirty="0">
                <a:latin typeface="メイリオ" panose="020B0604030504040204" pitchFamily="50" charset="-128"/>
                <a:ea typeface="メイリオ" panose="020B0604030504040204" pitchFamily="50" charset="-128"/>
              </a:rPr>
              <a:t>主要地方</a:t>
            </a:r>
            <a:r>
              <a:rPr lang="ja-JP" altLang="en-US" sz="2000" b="1" dirty="0" smtClean="0">
                <a:latin typeface="メイリオ" panose="020B0604030504040204" pitchFamily="50" charset="-128"/>
                <a:ea typeface="メイリオ" panose="020B0604030504040204" pitchFamily="50" charset="-128"/>
              </a:rPr>
              <a:t>道 岸和田</a:t>
            </a:r>
            <a:r>
              <a:rPr lang="ja-JP" altLang="en-US" sz="2000" b="1" dirty="0">
                <a:latin typeface="メイリオ" panose="020B0604030504040204" pitchFamily="50" charset="-128"/>
                <a:ea typeface="メイリオ" panose="020B0604030504040204" pitchFamily="50" charset="-128"/>
              </a:rPr>
              <a:t>牛滝山貝塚線</a:t>
            </a:r>
            <a:r>
              <a:rPr lang="ja-JP" altLang="en-US" sz="700" dirty="0" smtClean="0">
                <a:solidFill>
                  <a:schemeClr val="tx1">
                    <a:lumMod val="85000"/>
                    <a:lumOff val="15000"/>
                  </a:schemeClr>
                </a:solidFill>
                <a:latin typeface="メイリオ" panose="020B0604030504040204" pitchFamily="50" charset="-128"/>
                <a:ea typeface="メイリオ" panose="020B0604030504040204" pitchFamily="50" charset="-128"/>
              </a:rPr>
              <a:t>　</a:t>
            </a:r>
            <a:r>
              <a:rPr lang="ja-JP" altLang="en-US" sz="1400" dirty="0" smtClean="0">
                <a:solidFill>
                  <a:schemeClr val="tx1">
                    <a:lumMod val="85000"/>
                    <a:lumOff val="15000"/>
                  </a:schemeClr>
                </a:solidFill>
                <a:latin typeface="メイリオ" panose="020B0604030504040204" pitchFamily="50" charset="-128"/>
                <a:ea typeface="メイリオ" panose="020B0604030504040204" pitchFamily="50" charset="-128"/>
              </a:rPr>
              <a:t>岸和田市大沢町</a:t>
            </a:r>
            <a:endPar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25" name="図 2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0421" y="1248008"/>
            <a:ext cx="3256591" cy="2442443"/>
          </a:xfrm>
          <a:prstGeom prst="rect">
            <a:avLst/>
          </a:prstGeom>
        </p:spPr>
      </p:pic>
      <p:sp>
        <p:nvSpPr>
          <p:cNvPr id="26" name="テキスト ボックス 25"/>
          <p:cNvSpPr txBox="1"/>
          <p:nvPr/>
        </p:nvSpPr>
        <p:spPr>
          <a:xfrm>
            <a:off x="5630421" y="3532366"/>
            <a:ext cx="615553" cy="184666"/>
          </a:xfrm>
          <a:prstGeom prst="rect">
            <a:avLst/>
          </a:prstGeom>
          <a:solidFill>
            <a:schemeClr val="bg1"/>
          </a:solidFill>
        </p:spPr>
        <p:txBody>
          <a:bodyPr wrap="none" lIns="0" tIns="0" rIns="0" bIns="0" rtlCol="0">
            <a:spAutoFit/>
          </a:bodyPr>
          <a:lstStyle/>
          <a:p>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被災直後</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 name="グループ化 1"/>
          <p:cNvGrpSpPr/>
          <p:nvPr/>
        </p:nvGrpSpPr>
        <p:grpSpPr>
          <a:xfrm>
            <a:off x="5652342" y="4005064"/>
            <a:ext cx="3240137" cy="2200117"/>
            <a:chOff x="5371544" y="4514712"/>
            <a:chExt cx="2296800" cy="1756839"/>
          </a:xfrm>
        </p:grpSpPr>
        <p:pic>
          <p:nvPicPr>
            <p:cNvPr id="6" name="図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71544" y="4514712"/>
              <a:ext cx="2296800" cy="1722600"/>
            </a:xfrm>
            <a:prstGeom prst="rect">
              <a:avLst/>
            </a:prstGeom>
          </p:spPr>
        </p:pic>
        <p:sp>
          <p:nvSpPr>
            <p:cNvPr id="16" name="コンテンツ プレースホルダー 2"/>
            <p:cNvSpPr txBox="1">
              <a:spLocks/>
            </p:cNvSpPr>
            <p:nvPr/>
          </p:nvSpPr>
          <p:spPr>
            <a:xfrm>
              <a:off x="6545387" y="6087227"/>
              <a:ext cx="565361" cy="184324"/>
            </a:xfrm>
            <a:prstGeom prst="rect">
              <a:avLst/>
            </a:prstGeom>
          </p:spPr>
          <p:txBody>
            <a:bodyPr wrap="square" bIns="0">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r">
                <a:buFont typeface="Arial" panose="020B0604020202020204" pitchFamily="34" charset="0"/>
                <a:buNone/>
              </a:pPr>
              <a:r>
                <a:rPr lang="ja-JP" altLang="en-US" sz="1200" b="1" dirty="0">
                  <a:solidFill>
                    <a:schemeClr val="accent1">
                      <a:lumMod val="20000"/>
                      <a:lumOff val="8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牛</a:t>
              </a:r>
              <a:r>
                <a:rPr lang="ja-JP" altLang="en-US" sz="1200" b="1" dirty="0" smtClean="0">
                  <a:solidFill>
                    <a:schemeClr val="accent1">
                      <a:lumMod val="20000"/>
                      <a:lumOff val="8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滝川</a:t>
              </a:r>
              <a:endParaRPr lang="en-US" altLang="ja-JP" sz="1200" b="1" dirty="0" smtClean="0">
                <a:solidFill>
                  <a:schemeClr val="accent1">
                    <a:lumMod val="20000"/>
                    <a:lumOff val="8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7" name="直線矢印コネクタ 26"/>
            <p:cNvCxnSpPr/>
            <p:nvPr/>
          </p:nvCxnSpPr>
          <p:spPr>
            <a:xfrm flipH="1" flipV="1">
              <a:off x="6616007" y="5937612"/>
              <a:ext cx="134214" cy="1883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8" name="フリーフォーム 27"/>
            <p:cNvSpPr/>
            <p:nvPr/>
          </p:nvSpPr>
          <p:spPr>
            <a:xfrm>
              <a:off x="6049984" y="5516498"/>
              <a:ext cx="117231" cy="170351"/>
            </a:xfrm>
            <a:custGeom>
              <a:avLst/>
              <a:gdLst>
                <a:gd name="connsiteX0" fmla="*/ 0 w 1031631"/>
                <a:gd name="connsiteY0" fmla="*/ 35170 h 451339"/>
                <a:gd name="connsiteX1" fmla="*/ 11723 w 1031631"/>
                <a:gd name="connsiteY1" fmla="*/ 128954 h 451339"/>
                <a:gd name="connsiteX2" fmla="*/ 410308 w 1031631"/>
                <a:gd name="connsiteY2" fmla="*/ 451339 h 451339"/>
                <a:gd name="connsiteX3" fmla="*/ 703384 w 1031631"/>
                <a:gd name="connsiteY3" fmla="*/ 404446 h 451339"/>
                <a:gd name="connsiteX4" fmla="*/ 720969 w 1031631"/>
                <a:gd name="connsiteY4" fmla="*/ 199293 h 451339"/>
                <a:gd name="connsiteX5" fmla="*/ 1019908 w 1031631"/>
                <a:gd name="connsiteY5" fmla="*/ 58616 h 451339"/>
                <a:gd name="connsiteX6" fmla="*/ 1031631 w 1031631"/>
                <a:gd name="connsiteY6" fmla="*/ 0 h 451339"/>
                <a:gd name="connsiteX7" fmla="*/ 0 w 1031631"/>
                <a:gd name="connsiteY7" fmla="*/ 35170 h 451339"/>
                <a:gd name="connsiteX0" fmla="*/ 0 w 1031631"/>
                <a:gd name="connsiteY0" fmla="*/ 35170 h 451339"/>
                <a:gd name="connsiteX1" fmla="*/ 11723 w 1031631"/>
                <a:gd name="connsiteY1" fmla="*/ 128954 h 451339"/>
                <a:gd name="connsiteX2" fmla="*/ 410308 w 1031631"/>
                <a:gd name="connsiteY2" fmla="*/ 451339 h 451339"/>
                <a:gd name="connsiteX3" fmla="*/ 703384 w 1031631"/>
                <a:gd name="connsiteY3" fmla="*/ 404446 h 451339"/>
                <a:gd name="connsiteX4" fmla="*/ 720969 w 1031631"/>
                <a:gd name="connsiteY4" fmla="*/ 199293 h 451339"/>
                <a:gd name="connsiteX5" fmla="*/ 1031631 w 1031631"/>
                <a:gd name="connsiteY5" fmla="*/ 0 h 451339"/>
                <a:gd name="connsiteX6" fmla="*/ 0 w 1031631"/>
                <a:gd name="connsiteY6" fmla="*/ 35170 h 451339"/>
                <a:gd name="connsiteX0" fmla="*/ 1031631 w 1123071"/>
                <a:gd name="connsiteY0" fmla="*/ 0 h 451339"/>
                <a:gd name="connsiteX1" fmla="*/ 0 w 1123071"/>
                <a:gd name="connsiteY1" fmla="*/ 35170 h 451339"/>
                <a:gd name="connsiteX2" fmla="*/ 11723 w 1123071"/>
                <a:gd name="connsiteY2" fmla="*/ 128954 h 451339"/>
                <a:gd name="connsiteX3" fmla="*/ 410308 w 1123071"/>
                <a:gd name="connsiteY3" fmla="*/ 451339 h 451339"/>
                <a:gd name="connsiteX4" fmla="*/ 703384 w 1123071"/>
                <a:gd name="connsiteY4" fmla="*/ 404446 h 451339"/>
                <a:gd name="connsiteX5" fmla="*/ 720969 w 1123071"/>
                <a:gd name="connsiteY5" fmla="*/ 199293 h 451339"/>
                <a:gd name="connsiteX6" fmla="*/ 1123071 w 1123071"/>
                <a:gd name="connsiteY6" fmla="*/ 91440 h 451339"/>
                <a:gd name="connsiteX0" fmla="*/ 1031631 w 1031631"/>
                <a:gd name="connsiteY0" fmla="*/ 0 h 451339"/>
                <a:gd name="connsiteX1" fmla="*/ 0 w 1031631"/>
                <a:gd name="connsiteY1" fmla="*/ 35170 h 451339"/>
                <a:gd name="connsiteX2" fmla="*/ 11723 w 1031631"/>
                <a:gd name="connsiteY2" fmla="*/ 128954 h 451339"/>
                <a:gd name="connsiteX3" fmla="*/ 410308 w 1031631"/>
                <a:gd name="connsiteY3" fmla="*/ 451339 h 451339"/>
                <a:gd name="connsiteX4" fmla="*/ 703384 w 1031631"/>
                <a:gd name="connsiteY4" fmla="*/ 404446 h 451339"/>
                <a:gd name="connsiteX5" fmla="*/ 720969 w 1031631"/>
                <a:gd name="connsiteY5" fmla="*/ 199293 h 451339"/>
                <a:gd name="connsiteX0" fmla="*/ 1031631 w 1031631"/>
                <a:gd name="connsiteY0" fmla="*/ 0 h 451339"/>
                <a:gd name="connsiteX1" fmla="*/ 0 w 1031631"/>
                <a:gd name="connsiteY1" fmla="*/ 35170 h 451339"/>
                <a:gd name="connsiteX2" fmla="*/ 11723 w 1031631"/>
                <a:gd name="connsiteY2" fmla="*/ 128954 h 451339"/>
                <a:gd name="connsiteX3" fmla="*/ 410308 w 1031631"/>
                <a:gd name="connsiteY3" fmla="*/ 451339 h 451339"/>
                <a:gd name="connsiteX4" fmla="*/ 703384 w 1031631"/>
                <a:gd name="connsiteY4" fmla="*/ 404446 h 451339"/>
                <a:gd name="connsiteX0" fmla="*/ 1031631 w 1031631"/>
                <a:gd name="connsiteY0" fmla="*/ 0 h 451339"/>
                <a:gd name="connsiteX1" fmla="*/ 0 w 1031631"/>
                <a:gd name="connsiteY1" fmla="*/ 35170 h 451339"/>
                <a:gd name="connsiteX2" fmla="*/ 11723 w 1031631"/>
                <a:gd name="connsiteY2" fmla="*/ 128954 h 451339"/>
                <a:gd name="connsiteX3" fmla="*/ 410308 w 1031631"/>
                <a:gd name="connsiteY3" fmla="*/ 451339 h 451339"/>
                <a:gd name="connsiteX0" fmla="*/ 1031631 w 1031631"/>
                <a:gd name="connsiteY0" fmla="*/ 0 h 198926"/>
                <a:gd name="connsiteX1" fmla="*/ 0 w 1031631"/>
                <a:gd name="connsiteY1" fmla="*/ 35170 h 198926"/>
                <a:gd name="connsiteX2" fmla="*/ 11723 w 1031631"/>
                <a:gd name="connsiteY2" fmla="*/ 128954 h 198926"/>
                <a:gd name="connsiteX3" fmla="*/ 91221 w 1031631"/>
                <a:gd name="connsiteY3" fmla="*/ 198926 h 198926"/>
                <a:gd name="connsiteX0" fmla="*/ 117231 w 117231"/>
                <a:gd name="connsiteY0" fmla="*/ 7693 h 163756"/>
                <a:gd name="connsiteX1" fmla="*/ 0 w 117231"/>
                <a:gd name="connsiteY1" fmla="*/ 0 h 163756"/>
                <a:gd name="connsiteX2" fmla="*/ 11723 w 117231"/>
                <a:gd name="connsiteY2" fmla="*/ 93784 h 163756"/>
                <a:gd name="connsiteX3" fmla="*/ 91221 w 117231"/>
                <a:gd name="connsiteY3" fmla="*/ 163756 h 163756"/>
                <a:gd name="connsiteX0" fmla="*/ 117231 w 117231"/>
                <a:gd name="connsiteY0" fmla="*/ 0 h 170351"/>
                <a:gd name="connsiteX1" fmla="*/ 0 w 117231"/>
                <a:gd name="connsiteY1" fmla="*/ 6595 h 170351"/>
                <a:gd name="connsiteX2" fmla="*/ 11723 w 117231"/>
                <a:gd name="connsiteY2" fmla="*/ 100379 h 170351"/>
                <a:gd name="connsiteX3" fmla="*/ 91221 w 117231"/>
                <a:gd name="connsiteY3" fmla="*/ 170351 h 170351"/>
              </a:gdLst>
              <a:ahLst/>
              <a:cxnLst>
                <a:cxn ang="0">
                  <a:pos x="connsiteX0" y="connsiteY0"/>
                </a:cxn>
                <a:cxn ang="0">
                  <a:pos x="connsiteX1" y="connsiteY1"/>
                </a:cxn>
                <a:cxn ang="0">
                  <a:pos x="connsiteX2" y="connsiteY2"/>
                </a:cxn>
                <a:cxn ang="0">
                  <a:pos x="connsiteX3" y="connsiteY3"/>
                </a:cxn>
              </a:cxnLst>
              <a:rect l="l" t="t" r="r" b="b"/>
              <a:pathLst>
                <a:path w="117231" h="170351">
                  <a:moveTo>
                    <a:pt x="117231" y="0"/>
                  </a:moveTo>
                  <a:lnTo>
                    <a:pt x="0" y="6595"/>
                  </a:lnTo>
                  <a:lnTo>
                    <a:pt x="11723" y="100379"/>
                  </a:lnTo>
                  <a:lnTo>
                    <a:pt x="91221" y="170351"/>
                  </a:lnTo>
                </a:path>
              </a:pathLst>
            </a:custGeom>
            <a:noFill/>
            <a:ln w="9525">
              <a:solidFill>
                <a:schemeClr val="bg1"/>
              </a:solidFill>
              <a:prstDash val="sysDash"/>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コンテンツ プレースホルダー 2"/>
            <p:cNvSpPr txBox="1">
              <a:spLocks/>
            </p:cNvSpPr>
            <p:nvPr/>
          </p:nvSpPr>
          <p:spPr>
            <a:xfrm>
              <a:off x="6167215" y="5571664"/>
              <a:ext cx="590489" cy="184324"/>
            </a:xfrm>
            <a:prstGeom prst="rect">
              <a:avLst/>
            </a:prstGeom>
          </p:spPr>
          <p:txBody>
            <a:bodyPr wrap="square" bIns="0">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r">
                <a:buFont typeface="Arial" panose="020B0604020202020204" pitchFamily="34" charset="0"/>
                <a:buNone/>
              </a:pP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河道閉塞</a:t>
              </a:r>
              <a:endParaRPr lang="en-US" altLang="ja-JP"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フリーフォーム 30"/>
            <p:cNvSpPr/>
            <p:nvPr/>
          </p:nvSpPr>
          <p:spPr>
            <a:xfrm>
              <a:off x="6304771" y="5493098"/>
              <a:ext cx="777021" cy="452380"/>
            </a:xfrm>
            <a:custGeom>
              <a:avLst/>
              <a:gdLst>
                <a:gd name="connsiteX0" fmla="*/ 0 w 1031631"/>
                <a:gd name="connsiteY0" fmla="*/ 35170 h 451339"/>
                <a:gd name="connsiteX1" fmla="*/ 11723 w 1031631"/>
                <a:gd name="connsiteY1" fmla="*/ 128954 h 451339"/>
                <a:gd name="connsiteX2" fmla="*/ 410308 w 1031631"/>
                <a:gd name="connsiteY2" fmla="*/ 451339 h 451339"/>
                <a:gd name="connsiteX3" fmla="*/ 703384 w 1031631"/>
                <a:gd name="connsiteY3" fmla="*/ 404446 h 451339"/>
                <a:gd name="connsiteX4" fmla="*/ 720969 w 1031631"/>
                <a:gd name="connsiteY4" fmla="*/ 199293 h 451339"/>
                <a:gd name="connsiteX5" fmla="*/ 1019908 w 1031631"/>
                <a:gd name="connsiteY5" fmla="*/ 58616 h 451339"/>
                <a:gd name="connsiteX6" fmla="*/ 1031631 w 1031631"/>
                <a:gd name="connsiteY6" fmla="*/ 0 h 451339"/>
                <a:gd name="connsiteX7" fmla="*/ 0 w 1031631"/>
                <a:gd name="connsiteY7" fmla="*/ 35170 h 451339"/>
                <a:gd name="connsiteX0" fmla="*/ 1019908 w 1019908"/>
                <a:gd name="connsiteY0" fmla="*/ 0 h 451339"/>
                <a:gd name="connsiteX1" fmla="*/ 0 w 1019908"/>
                <a:gd name="connsiteY1" fmla="*/ 128954 h 451339"/>
                <a:gd name="connsiteX2" fmla="*/ 398585 w 1019908"/>
                <a:gd name="connsiteY2" fmla="*/ 451339 h 451339"/>
                <a:gd name="connsiteX3" fmla="*/ 691661 w 1019908"/>
                <a:gd name="connsiteY3" fmla="*/ 404446 h 451339"/>
                <a:gd name="connsiteX4" fmla="*/ 709246 w 1019908"/>
                <a:gd name="connsiteY4" fmla="*/ 199293 h 451339"/>
                <a:gd name="connsiteX5" fmla="*/ 1008185 w 1019908"/>
                <a:gd name="connsiteY5" fmla="*/ 58616 h 451339"/>
                <a:gd name="connsiteX6" fmla="*/ 1019908 w 1019908"/>
                <a:gd name="connsiteY6" fmla="*/ 0 h 451339"/>
                <a:gd name="connsiteX0" fmla="*/ 0 w 1019908"/>
                <a:gd name="connsiteY0" fmla="*/ 128954 h 451339"/>
                <a:gd name="connsiteX1" fmla="*/ 398585 w 1019908"/>
                <a:gd name="connsiteY1" fmla="*/ 451339 h 451339"/>
                <a:gd name="connsiteX2" fmla="*/ 691661 w 1019908"/>
                <a:gd name="connsiteY2" fmla="*/ 404446 h 451339"/>
                <a:gd name="connsiteX3" fmla="*/ 709246 w 1019908"/>
                <a:gd name="connsiteY3" fmla="*/ 199293 h 451339"/>
                <a:gd name="connsiteX4" fmla="*/ 1008185 w 1019908"/>
                <a:gd name="connsiteY4" fmla="*/ 58616 h 451339"/>
                <a:gd name="connsiteX5" fmla="*/ 1019908 w 1019908"/>
                <a:gd name="connsiteY5" fmla="*/ 0 h 451339"/>
                <a:gd name="connsiteX6" fmla="*/ 91440 w 1019908"/>
                <a:gd name="connsiteY6" fmla="*/ 220394 h 451339"/>
                <a:gd name="connsiteX0" fmla="*/ 0 w 1019908"/>
                <a:gd name="connsiteY0" fmla="*/ 128954 h 451339"/>
                <a:gd name="connsiteX1" fmla="*/ 398585 w 1019908"/>
                <a:gd name="connsiteY1" fmla="*/ 451339 h 451339"/>
                <a:gd name="connsiteX2" fmla="*/ 691661 w 1019908"/>
                <a:gd name="connsiteY2" fmla="*/ 404446 h 451339"/>
                <a:gd name="connsiteX3" fmla="*/ 709246 w 1019908"/>
                <a:gd name="connsiteY3" fmla="*/ 199293 h 451339"/>
                <a:gd name="connsiteX4" fmla="*/ 1008185 w 1019908"/>
                <a:gd name="connsiteY4" fmla="*/ 58616 h 451339"/>
                <a:gd name="connsiteX5" fmla="*/ 1019908 w 1019908"/>
                <a:gd name="connsiteY5" fmla="*/ 0 h 451339"/>
                <a:gd name="connsiteX6" fmla="*/ 234315 w 1019908"/>
                <a:gd name="connsiteY6" fmla="*/ 20369 h 451339"/>
                <a:gd name="connsiteX0" fmla="*/ 0 w 1019908"/>
                <a:gd name="connsiteY0" fmla="*/ 129995 h 452380"/>
                <a:gd name="connsiteX1" fmla="*/ 398585 w 1019908"/>
                <a:gd name="connsiteY1" fmla="*/ 452380 h 452380"/>
                <a:gd name="connsiteX2" fmla="*/ 691661 w 1019908"/>
                <a:gd name="connsiteY2" fmla="*/ 405487 h 452380"/>
                <a:gd name="connsiteX3" fmla="*/ 709246 w 1019908"/>
                <a:gd name="connsiteY3" fmla="*/ 200334 h 452380"/>
                <a:gd name="connsiteX4" fmla="*/ 1008185 w 1019908"/>
                <a:gd name="connsiteY4" fmla="*/ 59657 h 452380"/>
                <a:gd name="connsiteX5" fmla="*/ 1019908 w 1019908"/>
                <a:gd name="connsiteY5" fmla="*/ 1041 h 452380"/>
                <a:gd name="connsiteX6" fmla="*/ 706871 w 1019908"/>
                <a:gd name="connsiteY6" fmla="*/ 14609 h 452380"/>
                <a:gd name="connsiteX7" fmla="*/ 234315 w 1019908"/>
                <a:gd name="connsiteY7" fmla="*/ 21410 h 452380"/>
                <a:gd name="connsiteX0" fmla="*/ 0 w 1019908"/>
                <a:gd name="connsiteY0" fmla="*/ 129995 h 452380"/>
                <a:gd name="connsiteX1" fmla="*/ 398585 w 1019908"/>
                <a:gd name="connsiteY1" fmla="*/ 452380 h 452380"/>
                <a:gd name="connsiteX2" fmla="*/ 691661 w 1019908"/>
                <a:gd name="connsiteY2" fmla="*/ 405487 h 452380"/>
                <a:gd name="connsiteX3" fmla="*/ 709246 w 1019908"/>
                <a:gd name="connsiteY3" fmla="*/ 200334 h 452380"/>
                <a:gd name="connsiteX4" fmla="*/ 1008185 w 1019908"/>
                <a:gd name="connsiteY4" fmla="*/ 59657 h 452380"/>
                <a:gd name="connsiteX5" fmla="*/ 1019908 w 1019908"/>
                <a:gd name="connsiteY5" fmla="*/ 1041 h 452380"/>
                <a:gd name="connsiteX6" fmla="*/ 706871 w 1019908"/>
                <a:gd name="connsiteY6" fmla="*/ 14609 h 452380"/>
                <a:gd name="connsiteX7" fmla="*/ 234315 w 1019908"/>
                <a:gd name="connsiteY7" fmla="*/ 21410 h 452380"/>
                <a:gd name="connsiteX0" fmla="*/ 8572 w 785593"/>
                <a:gd name="connsiteY0" fmla="*/ 330020 h 452380"/>
                <a:gd name="connsiteX1" fmla="*/ 164270 w 785593"/>
                <a:gd name="connsiteY1" fmla="*/ 452380 h 452380"/>
                <a:gd name="connsiteX2" fmla="*/ 457346 w 785593"/>
                <a:gd name="connsiteY2" fmla="*/ 405487 h 452380"/>
                <a:gd name="connsiteX3" fmla="*/ 474931 w 785593"/>
                <a:gd name="connsiteY3" fmla="*/ 200334 h 452380"/>
                <a:gd name="connsiteX4" fmla="*/ 773870 w 785593"/>
                <a:gd name="connsiteY4" fmla="*/ 59657 h 452380"/>
                <a:gd name="connsiteX5" fmla="*/ 785593 w 785593"/>
                <a:gd name="connsiteY5" fmla="*/ 1041 h 452380"/>
                <a:gd name="connsiteX6" fmla="*/ 472556 w 785593"/>
                <a:gd name="connsiteY6" fmla="*/ 14609 h 452380"/>
                <a:gd name="connsiteX7" fmla="*/ 0 w 785593"/>
                <a:gd name="connsiteY7" fmla="*/ 21410 h 452380"/>
                <a:gd name="connsiteX0" fmla="*/ 0 w 777021"/>
                <a:gd name="connsiteY0" fmla="*/ 330020 h 452380"/>
                <a:gd name="connsiteX1" fmla="*/ 155698 w 777021"/>
                <a:gd name="connsiteY1" fmla="*/ 452380 h 452380"/>
                <a:gd name="connsiteX2" fmla="*/ 448774 w 777021"/>
                <a:gd name="connsiteY2" fmla="*/ 405487 h 452380"/>
                <a:gd name="connsiteX3" fmla="*/ 466359 w 777021"/>
                <a:gd name="connsiteY3" fmla="*/ 200334 h 452380"/>
                <a:gd name="connsiteX4" fmla="*/ 765298 w 777021"/>
                <a:gd name="connsiteY4" fmla="*/ 59657 h 452380"/>
                <a:gd name="connsiteX5" fmla="*/ 777021 w 777021"/>
                <a:gd name="connsiteY5" fmla="*/ 1041 h 452380"/>
                <a:gd name="connsiteX6" fmla="*/ 463984 w 777021"/>
                <a:gd name="connsiteY6" fmla="*/ 14609 h 452380"/>
                <a:gd name="connsiteX7" fmla="*/ 24765 w 777021"/>
                <a:gd name="connsiteY7" fmla="*/ 21410 h 452380"/>
                <a:gd name="connsiteX0" fmla="*/ 0 w 777021"/>
                <a:gd name="connsiteY0" fmla="*/ 330020 h 452380"/>
                <a:gd name="connsiteX1" fmla="*/ 155698 w 777021"/>
                <a:gd name="connsiteY1" fmla="*/ 452380 h 452380"/>
                <a:gd name="connsiteX2" fmla="*/ 448774 w 777021"/>
                <a:gd name="connsiteY2" fmla="*/ 405487 h 452380"/>
                <a:gd name="connsiteX3" fmla="*/ 466359 w 777021"/>
                <a:gd name="connsiteY3" fmla="*/ 200334 h 452380"/>
                <a:gd name="connsiteX4" fmla="*/ 765298 w 777021"/>
                <a:gd name="connsiteY4" fmla="*/ 59657 h 452380"/>
                <a:gd name="connsiteX5" fmla="*/ 777021 w 777021"/>
                <a:gd name="connsiteY5" fmla="*/ 1041 h 452380"/>
                <a:gd name="connsiteX6" fmla="*/ 463984 w 777021"/>
                <a:gd name="connsiteY6" fmla="*/ 14609 h 452380"/>
                <a:gd name="connsiteX7" fmla="*/ 952 w 777021"/>
                <a:gd name="connsiteY7" fmla="*/ 26173 h 45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021" h="452380">
                  <a:moveTo>
                    <a:pt x="0" y="330020"/>
                  </a:moveTo>
                  <a:lnTo>
                    <a:pt x="155698" y="452380"/>
                  </a:lnTo>
                  <a:lnTo>
                    <a:pt x="448774" y="405487"/>
                  </a:lnTo>
                  <a:lnTo>
                    <a:pt x="466359" y="200334"/>
                  </a:lnTo>
                  <a:lnTo>
                    <a:pt x="765298" y="59657"/>
                  </a:lnTo>
                  <a:lnTo>
                    <a:pt x="777021" y="1041"/>
                  </a:lnTo>
                  <a:cubicBezTo>
                    <a:pt x="726802" y="-4086"/>
                    <a:pt x="594916" y="11214"/>
                    <a:pt x="463984" y="14609"/>
                  </a:cubicBezTo>
                  <a:cubicBezTo>
                    <a:pt x="333052" y="8479"/>
                    <a:pt x="79711" y="27421"/>
                    <a:pt x="952" y="26173"/>
                  </a:cubicBezTo>
                </a:path>
              </a:pathLst>
            </a:custGeom>
            <a:noFill/>
            <a:ln w="9525">
              <a:solidFill>
                <a:schemeClr val="bg1"/>
              </a:solidFill>
              <a:prstDash val="sysDash"/>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32" name="直線コネクタ 31"/>
          <p:cNvCxnSpPr/>
          <p:nvPr/>
        </p:nvCxnSpPr>
        <p:spPr>
          <a:xfrm>
            <a:off x="4326969" y="4712833"/>
            <a:ext cx="42881" cy="3108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 name="下矢印 2"/>
          <p:cNvSpPr/>
          <p:nvPr/>
        </p:nvSpPr>
        <p:spPr>
          <a:xfrm>
            <a:off x="7092281" y="3722175"/>
            <a:ext cx="288032" cy="35489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コンテンツ プレースホルダー 2"/>
          <p:cNvSpPr txBox="1">
            <a:spLocks/>
          </p:cNvSpPr>
          <p:nvPr/>
        </p:nvSpPr>
        <p:spPr>
          <a:xfrm>
            <a:off x="8166923" y="2824277"/>
            <a:ext cx="797565" cy="230832"/>
          </a:xfrm>
          <a:prstGeom prst="rect">
            <a:avLst/>
          </a:prstGeom>
        </p:spPr>
        <p:txBody>
          <a:bodyPr wrap="square" bIns="0">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r">
              <a:buFont typeface="Arial" panose="020B0604020202020204" pitchFamily="34" charset="0"/>
              <a:buNone/>
            </a:pPr>
            <a:r>
              <a:rPr lang="ja-JP" altLang="en-US" sz="1200" b="1" dirty="0">
                <a:solidFill>
                  <a:schemeClr val="accent1">
                    <a:lumMod val="20000"/>
                    <a:lumOff val="8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牛</a:t>
            </a:r>
            <a:r>
              <a:rPr lang="ja-JP" altLang="en-US" sz="1200" b="1" dirty="0" smtClean="0">
                <a:solidFill>
                  <a:schemeClr val="accent1">
                    <a:lumMod val="20000"/>
                    <a:lumOff val="8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滝川</a:t>
            </a:r>
            <a:endParaRPr lang="en-US" altLang="ja-JP" sz="1200" b="1" dirty="0" smtClean="0">
              <a:solidFill>
                <a:schemeClr val="accent1">
                  <a:lumMod val="20000"/>
                  <a:lumOff val="8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7" name="直線矢印コネクタ 36"/>
          <p:cNvCxnSpPr/>
          <p:nvPr/>
        </p:nvCxnSpPr>
        <p:spPr>
          <a:xfrm flipH="1" flipV="1">
            <a:off x="8266548" y="2636912"/>
            <a:ext cx="189338" cy="23582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8" name="コンテンツ プレースホルダー 2"/>
          <p:cNvSpPr txBox="1">
            <a:spLocks/>
          </p:cNvSpPr>
          <p:nvPr/>
        </p:nvSpPr>
        <p:spPr>
          <a:xfrm>
            <a:off x="5655730" y="3068960"/>
            <a:ext cx="1868598" cy="230832"/>
          </a:xfrm>
          <a:prstGeom prst="rect">
            <a:avLst/>
          </a:prstGeom>
        </p:spPr>
        <p:txBody>
          <a:bodyPr wrap="square" bIns="0">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smtClean="0">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　岸和田牛滝山貝塚線</a:t>
            </a:r>
            <a:endParaRPr lang="en-US" altLang="ja-JP" sz="1200" b="1" dirty="0" smtClean="0">
              <a:solidFill>
                <a:srgbClr val="FFFF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5560432" y="6165304"/>
            <a:ext cx="3476064" cy="584775"/>
          </a:xfrm>
          <a:prstGeom prst="rect">
            <a:avLst/>
          </a:prstGeom>
          <a:solidFill>
            <a:schemeClr val="bg1"/>
          </a:solidFill>
          <a:ln>
            <a:solidFill>
              <a:schemeClr val="bg1"/>
            </a:solidFill>
          </a:ln>
        </p:spPr>
        <p:txBody>
          <a:bodyPr wrap="squar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河道掘削による河川断面の確保</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H30</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年５末完成</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タイトル 1"/>
          <p:cNvSpPr txBox="1">
            <a:spLocks/>
          </p:cNvSpPr>
          <p:nvPr/>
        </p:nvSpPr>
        <p:spPr>
          <a:xfrm>
            <a:off x="323528" y="188640"/>
            <a:ext cx="856895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smtClean="0">
                <a:latin typeface="HGSｺﾞｼｯｸM" panose="020B0600000000000000" pitchFamily="50" charset="-128"/>
                <a:ea typeface="HGSｺﾞｼｯｸM" panose="020B0600000000000000" pitchFamily="50" charset="-128"/>
              </a:rPr>
              <a:t>主な被災状況（平成２９年台風第２１号）</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　岸和田牛滝山貝塚線：岸和田市大沢町</a:t>
            </a:r>
            <a:endParaRPr lang="ja-JP" altLang="en-US" sz="2400" dirty="0"/>
          </a:p>
        </p:txBody>
      </p:sp>
      <p:cxnSp>
        <p:nvCxnSpPr>
          <p:cNvPr id="34" name="直線矢印コネクタ 33"/>
          <p:cNvCxnSpPr/>
          <p:nvPr/>
        </p:nvCxnSpPr>
        <p:spPr>
          <a:xfrm>
            <a:off x="107504" y="2492896"/>
            <a:ext cx="576064" cy="504056"/>
          </a:xfrm>
          <a:prstGeom prst="straightConnector1">
            <a:avLst/>
          </a:prstGeom>
          <a:ln w="41275">
            <a:solidFill>
              <a:schemeClr val="accent5">
                <a:lumMod val="60000"/>
                <a:lumOff val="4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9" name="フッター プレースホルダー 7"/>
          <p:cNvSpPr>
            <a:spLocks noGrp="1"/>
          </p:cNvSpPr>
          <p:nvPr>
            <p:ph type="ftr" sz="quarter" idx="11"/>
          </p:nvPr>
        </p:nvSpPr>
        <p:spPr>
          <a:xfrm>
            <a:off x="5531296" y="6447616"/>
            <a:ext cx="3505200" cy="365760"/>
          </a:xfrm>
        </p:spPr>
        <p:txBody>
          <a:bodyPr/>
          <a:lstStyle/>
          <a:p>
            <a:r>
              <a:rPr kumimoji="1" lang="ja-JP" altLang="en-US" dirty="0" smtClean="0"/>
              <a:t>資料５</a:t>
            </a:r>
            <a:endParaRPr kumimoji="1" lang="ja-JP" altLang="en-US" dirty="0"/>
          </a:p>
        </p:txBody>
      </p:sp>
    </p:spTree>
    <p:extLst>
      <p:ext uri="{BB962C8B-B14F-4D97-AF65-F5344CB8AC3E}">
        <p14:creationId xmlns:p14="http://schemas.microsoft.com/office/powerpoint/2010/main" val="174684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sp>
        <p:nvSpPr>
          <p:cNvPr id="6" name="テキスト ボックス 5">
            <a:extLst>
              <a:ext uri="{FF2B5EF4-FFF2-40B4-BE49-F238E27FC236}">
                <a16:creationId xmlns:a16="http://schemas.microsoft.com/office/drawing/2014/main" id="{B45236A9-9F2F-471A-AB32-6827FFC5D5C5}"/>
              </a:ext>
            </a:extLst>
          </p:cNvPr>
          <p:cNvSpPr txBox="1"/>
          <p:nvPr/>
        </p:nvSpPr>
        <p:spPr>
          <a:xfrm>
            <a:off x="664117" y="1268760"/>
            <a:ext cx="4297710" cy="344128"/>
          </a:xfrm>
          <a:prstGeom prst="rect">
            <a:avLst/>
          </a:prstGeom>
          <a:noFill/>
          <a:ln>
            <a:noFill/>
          </a:ln>
        </p:spPr>
        <p:txBody>
          <a:bodyPr wrap="square" lIns="36000" tIns="36000" rIns="36000" bIns="0" rtlCol="0">
            <a:spAutoFit/>
          </a:bodyPr>
          <a:lstStyle/>
          <a:p>
            <a:r>
              <a:rPr lang="ja-JP" altLang="en-US" sz="2000" b="1" dirty="0" smtClean="0">
                <a:latin typeface="メイリオ" panose="020B0604030504040204" pitchFamily="50" charset="-128"/>
                <a:ea typeface="メイリオ" panose="020B0604030504040204" pitchFamily="50" charset="-128"/>
              </a:rPr>
              <a:t>主要地方道 岸和田牛滝山貝塚線</a:t>
            </a:r>
            <a:endParaRPr lang="en-US" altLang="ja-JP" sz="2000" b="1" dirty="0" smtClean="0">
              <a:latin typeface="メイリオ" panose="020B0604030504040204" pitchFamily="50" charset="-128"/>
              <a:ea typeface="メイリオ" panose="020B0604030504040204" pitchFamily="50" charset="-128"/>
            </a:endParaRPr>
          </a:p>
        </p:txBody>
      </p:sp>
      <p:pic>
        <p:nvPicPr>
          <p:cNvPr id="10" name="Picture 2" descr="\\10000ws201838\防災維持\★山本\水防\大沢\５月議会・契約変更報告\素材\01_府道崩壊箇所全景（被災直後）.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48064" y="1161256"/>
            <a:ext cx="3273854" cy="2448272"/>
          </a:xfrm>
          <a:prstGeom prst="rect">
            <a:avLst/>
          </a:prstGeom>
          <a:noFill/>
          <a:extLst>
            <a:ext uri="{909E8E84-426E-40DD-AFC4-6F175D3DCCD1}">
              <a14:hiddenFill xmlns:a14="http://schemas.microsoft.com/office/drawing/2010/main">
                <a:solidFill>
                  <a:srgbClr val="FFFFFF"/>
                </a:solidFill>
              </a14:hiddenFill>
            </a:ext>
          </a:extLst>
        </p:spPr>
      </p:pic>
      <p:sp>
        <p:nvSpPr>
          <p:cNvPr id="14" name="下矢印 13"/>
          <p:cNvSpPr/>
          <p:nvPr/>
        </p:nvSpPr>
        <p:spPr>
          <a:xfrm>
            <a:off x="6577710" y="3573016"/>
            <a:ext cx="730594" cy="35489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132" y="1579825"/>
            <a:ext cx="4376876" cy="3282657"/>
          </a:xfrm>
          <a:prstGeom prst="rect">
            <a:avLst/>
          </a:prstGeom>
        </p:spPr>
      </p:pic>
      <p:sp>
        <p:nvSpPr>
          <p:cNvPr id="15" name="正方形/長方形 14"/>
          <p:cNvSpPr/>
          <p:nvPr/>
        </p:nvSpPr>
        <p:spPr>
          <a:xfrm>
            <a:off x="761481" y="5230046"/>
            <a:ext cx="3922443" cy="1077218"/>
          </a:xfrm>
          <a:prstGeom prst="rect">
            <a:avLst/>
          </a:prstGeom>
        </p:spPr>
        <p:txBody>
          <a:bodyPr wrap="squar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◆本復旧</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完了</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河川工事完了後、大型ブロック、</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舗装工事による道路復旧</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H30</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日に交通開放</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359168" y="4889778"/>
            <a:ext cx="1118912" cy="184666"/>
          </a:xfrm>
          <a:prstGeom prst="rect">
            <a:avLst/>
          </a:prstGeom>
          <a:noFill/>
          <a:ln>
            <a:noFill/>
          </a:ln>
        </p:spPr>
        <p:txBody>
          <a:bodyPr wrap="square" lIns="36000" tIns="0" rIns="36000" bIns="0" rtlCol="0" anchor="ctr" anchorCtr="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被災直後</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5458798" y="3644483"/>
            <a:ext cx="1118912" cy="184666"/>
          </a:xfrm>
          <a:prstGeom prst="rect">
            <a:avLst/>
          </a:prstGeom>
          <a:noFill/>
          <a:ln>
            <a:noFill/>
          </a:ln>
        </p:spPr>
        <p:txBody>
          <a:bodyPr wrap="square" lIns="36000" tIns="0" rIns="36000" bIns="0" rtlCol="0" anchor="ctr" anchorCtr="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被災直後</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4788024" y="3898599"/>
            <a:ext cx="3953061" cy="2408416"/>
            <a:chOff x="4788024" y="3898599"/>
            <a:chExt cx="3953061" cy="2408416"/>
          </a:xfrm>
        </p:grpSpPr>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3898599"/>
              <a:ext cx="3953061" cy="2186258"/>
            </a:xfrm>
            <a:prstGeom prst="rect">
              <a:avLst/>
            </a:prstGeom>
          </p:spPr>
        </p:pic>
        <p:sp>
          <p:nvSpPr>
            <p:cNvPr id="8" name="テキスト ボックス 7"/>
            <p:cNvSpPr txBox="1"/>
            <p:nvPr/>
          </p:nvSpPr>
          <p:spPr>
            <a:xfrm>
              <a:off x="5099821" y="4770451"/>
              <a:ext cx="1355906" cy="276999"/>
            </a:xfrm>
            <a:prstGeom prst="rect">
              <a:avLst/>
            </a:prstGeom>
            <a:noFill/>
          </p:spPr>
          <p:txBody>
            <a:bodyPr wrap="square" rtlCol="0">
              <a:spAutoFit/>
            </a:bodyPr>
            <a:lstStyle/>
            <a:p>
              <a:r>
                <a:rPr kumimoji="1"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大型ブロック</a:t>
              </a:r>
              <a:endParaRPr kumimoji="1"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4966632" y="6122349"/>
              <a:ext cx="1118912" cy="184666"/>
            </a:xfrm>
            <a:prstGeom prst="rect">
              <a:avLst/>
            </a:prstGeom>
            <a:noFill/>
            <a:ln>
              <a:noFill/>
            </a:ln>
          </p:spPr>
          <p:txBody>
            <a:bodyPr wrap="square" lIns="36000" tIns="0" rIns="36000" bIns="0" rtlCol="0" anchor="ctr" anchorCtr="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復旧完了</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6" name="タイトル 1"/>
          <p:cNvSpPr txBox="1">
            <a:spLocks/>
          </p:cNvSpPr>
          <p:nvPr/>
        </p:nvSpPr>
        <p:spPr>
          <a:xfrm>
            <a:off x="323528" y="188640"/>
            <a:ext cx="856895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smtClean="0">
                <a:latin typeface="HGSｺﾞｼｯｸM" panose="020B0600000000000000" pitchFamily="50" charset="-128"/>
                <a:ea typeface="HGSｺﾞｼｯｸM" panose="020B0600000000000000" pitchFamily="50" charset="-128"/>
              </a:rPr>
              <a:t>主な被災状況（平成２９年台風第２１号）</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岸和田牛滝山貝塚線：岸和田市大沢町</a:t>
            </a:r>
            <a:endParaRPr lang="ja-JP" altLang="en-US" sz="2400" dirty="0"/>
          </a:p>
        </p:txBody>
      </p:sp>
      <p:sp>
        <p:nvSpPr>
          <p:cNvPr id="20"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資料５</a:t>
            </a:r>
            <a:endParaRPr kumimoji="1" lang="ja-JP" altLang="en-US" dirty="0"/>
          </a:p>
        </p:txBody>
      </p:sp>
    </p:spTree>
    <p:extLst>
      <p:ext uri="{BB962C8B-B14F-4D97-AF65-F5344CB8AC3E}">
        <p14:creationId xmlns:p14="http://schemas.microsoft.com/office/powerpoint/2010/main" val="63152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13</a:t>
            </a:fld>
            <a:endParaRPr kumimoji="1" lang="ja-JP" altLang="en-US" dirty="0"/>
          </a:p>
        </p:txBody>
      </p:sp>
      <p:sp>
        <p:nvSpPr>
          <p:cNvPr id="12" name="テキスト ボックス 11">
            <a:extLst>
              <a:ext uri="{FF2B5EF4-FFF2-40B4-BE49-F238E27FC236}">
                <a16:creationId xmlns:a16="http://schemas.microsoft.com/office/drawing/2014/main" id="{B45236A9-9F2F-471A-AB32-6827FFC5D5C5}"/>
              </a:ext>
            </a:extLst>
          </p:cNvPr>
          <p:cNvSpPr txBox="1"/>
          <p:nvPr/>
        </p:nvSpPr>
        <p:spPr>
          <a:xfrm>
            <a:off x="467544" y="1267369"/>
            <a:ext cx="4320480" cy="344128"/>
          </a:xfrm>
          <a:prstGeom prst="rect">
            <a:avLst/>
          </a:prstGeom>
          <a:noFill/>
          <a:ln>
            <a:noFill/>
          </a:ln>
        </p:spPr>
        <p:txBody>
          <a:bodyPr wrap="square" lIns="36000" tIns="36000" rIns="36000" bIns="0" rtlCol="0">
            <a:spAutoFit/>
          </a:bodyPr>
          <a:lstStyle/>
          <a:p>
            <a:r>
              <a:rPr lang="ja-JP" altLang="en-US" sz="2000" b="1" dirty="0">
                <a:latin typeface="メイリオ" panose="020B0604030504040204" pitchFamily="50" charset="-128"/>
                <a:ea typeface="メイリオ" panose="020B0604030504040204" pitchFamily="50" charset="-128"/>
              </a:rPr>
              <a:t>主要地方</a:t>
            </a:r>
            <a:r>
              <a:rPr lang="ja-JP" altLang="en-US" sz="2000" b="1" dirty="0" smtClean="0">
                <a:latin typeface="メイリオ" panose="020B0604030504040204" pitchFamily="50" charset="-128"/>
                <a:ea typeface="メイリオ" panose="020B0604030504040204" pitchFamily="50" charset="-128"/>
              </a:rPr>
              <a:t>道 大阪</a:t>
            </a:r>
            <a:r>
              <a:rPr lang="ja-JP" altLang="en-US" sz="2000" b="1" dirty="0">
                <a:latin typeface="メイリオ" panose="020B0604030504040204" pitchFamily="50" charset="-128"/>
                <a:ea typeface="メイリオ" panose="020B0604030504040204" pitchFamily="50" charset="-128"/>
              </a:rPr>
              <a:t>生駒</a:t>
            </a:r>
            <a:r>
              <a:rPr lang="ja-JP" altLang="en-US" sz="2000" b="1" dirty="0" smtClean="0">
                <a:latin typeface="メイリオ" panose="020B0604030504040204" pitchFamily="50" charset="-128"/>
                <a:ea typeface="メイリオ" panose="020B0604030504040204" pitchFamily="50" charset="-128"/>
              </a:rPr>
              <a:t>線</a:t>
            </a:r>
            <a:r>
              <a:rPr lang="ja-JP" altLang="en-US" sz="700" dirty="0" smtClean="0">
                <a:solidFill>
                  <a:schemeClr val="tx1">
                    <a:lumMod val="85000"/>
                    <a:lumOff val="15000"/>
                  </a:schemeClr>
                </a:solidFill>
                <a:latin typeface="メイリオ" panose="020B0604030504040204" pitchFamily="50" charset="-128"/>
                <a:ea typeface="メイリオ" panose="020B0604030504040204" pitchFamily="50" charset="-128"/>
              </a:rPr>
              <a:t>　</a:t>
            </a: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東大阪市善根</a:t>
            </a:r>
            <a:r>
              <a:rPr lang="ja-JP" altLang="en-US" sz="1400" dirty="0" smtClean="0">
                <a:solidFill>
                  <a:schemeClr val="tx1">
                    <a:lumMod val="85000"/>
                    <a:lumOff val="15000"/>
                  </a:schemeClr>
                </a:solidFill>
                <a:latin typeface="メイリオ" panose="020B0604030504040204" pitchFamily="50" charset="-128"/>
                <a:ea typeface="メイリオ" panose="020B0604030504040204" pitchFamily="50" charset="-128"/>
              </a:rPr>
              <a:t>寺町</a:t>
            </a:r>
            <a:endPar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7" name="図 6"/>
          <p:cNvPicPr>
            <a:picLocks noChangeAspect="1"/>
          </p:cNvPicPr>
          <p:nvPr/>
        </p:nvPicPr>
        <p:blipFill rotWithShape="1">
          <a:blip r:embed="rId3" cstate="email">
            <a:extLst>
              <a:ext uri="{28A0092B-C50C-407E-A947-70E740481C1C}">
                <a14:useLocalDpi xmlns:a14="http://schemas.microsoft.com/office/drawing/2010/main"/>
              </a:ext>
            </a:extLst>
          </a:blip>
          <a:srcRect l="13048" t="7375" r="3276" b="5729"/>
          <a:stretch/>
        </p:blipFill>
        <p:spPr>
          <a:xfrm>
            <a:off x="107503" y="1628800"/>
            <a:ext cx="3240361" cy="2881980"/>
          </a:xfrm>
          <a:prstGeom prst="rect">
            <a:avLst/>
          </a:prstGeom>
        </p:spPr>
      </p:pic>
      <p:sp>
        <p:nvSpPr>
          <p:cNvPr id="13" name="テキスト ボックス 12">
            <a:extLst>
              <a:ext uri="{FF2B5EF4-FFF2-40B4-BE49-F238E27FC236}">
                <a16:creationId xmlns:a16="http://schemas.microsoft.com/office/drawing/2014/main" id="{B45236A9-9F2F-471A-AB32-6827FFC5D5C5}"/>
              </a:ext>
            </a:extLst>
          </p:cNvPr>
          <p:cNvSpPr txBox="1"/>
          <p:nvPr/>
        </p:nvSpPr>
        <p:spPr>
          <a:xfrm rot="4227651">
            <a:off x="55533" y="2254607"/>
            <a:ext cx="1507488" cy="190240"/>
          </a:xfrm>
          <a:prstGeom prst="rect">
            <a:avLst/>
          </a:prstGeom>
          <a:noFill/>
          <a:ln>
            <a:noFill/>
          </a:ln>
        </p:spPr>
        <p:txBody>
          <a:bodyPr wrap="square" lIns="36000" tIns="36000" rIns="36000" bIns="0" rtlCol="0">
            <a:spAutoFit/>
          </a:bodyPr>
          <a:lstStyle/>
          <a:p>
            <a:r>
              <a:rPr lang="ja-JP" altLang="en-US" sz="1000" b="1" dirty="0">
                <a:solidFill>
                  <a:schemeClr val="bg1"/>
                </a:solidFill>
                <a:latin typeface="メイリオ" panose="020B0604030504040204" pitchFamily="50" charset="-128"/>
                <a:ea typeface="メイリオ" panose="020B0604030504040204" pitchFamily="50" charset="-128"/>
              </a:rPr>
              <a:t>主要地方</a:t>
            </a:r>
            <a:r>
              <a:rPr lang="ja-JP" altLang="en-US" sz="1000" b="1" dirty="0" smtClean="0">
                <a:solidFill>
                  <a:schemeClr val="bg1"/>
                </a:solidFill>
                <a:latin typeface="メイリオ" panose="020B0604030504040204" pitchFamily="50" charset="-128"/>
                <a:ea typeface="メイリオ" panose="020B0604030504040204" pitchFamily="50" charset="-128"/>
              </a:rPr>
              <a:t>道 大阪</a:t>
            </a:r>
            <a:r>
              <a:rPr lang="ja-JP" altLang="en-US" sz="1000" b="1" dirty="0">
                <a:solidFill>
                  <a:schemeClr val="bg1"/>
                </a:solidFill>
                <a:latin typeface="メイリオ" panose="020B0604030504040204" pitchFamily="50" charset="-128"/>
                <a:ea typeface="メイリオ" panose="020B0604030504040204" pitchFamily="50" charset="-128"/>
              </a:rPr>
              <a:t>生駒</a:t>
            </a:r>
            <a:r>
              <a:rPr lang="ja-JP" altLang="en-US" sz="1000" b="1" dirty="0" smtClean="0">
                <a:solidFill>
                  <a:schemeClr val="bg1"/>
                </a:solidFill>
                <a:latin typeface="メイリオ" panose="020B0604030504040204" pitchFamily="50" charset="-128"/>
                <a:ea typeface="メイリオ" panose="020B0604030504040204" pitchFamily="50" charset="-128"/>
              </a:rPr>
              <a:t>線</a:t>
            </a:r>
            <a:endParaRPr lang="en-US" altLang="ja-JP" sz="7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14" name="図 13"/>
          <p:cNvPicPr/>
          <p:nvPr/>
        </p:nvPicPr>
        <p:blipFill>
          <a:blip r:embed="rId4" cstate="print">
            <a:extLst>
              <a:ext uri="{28A0092B-C50C-407E-A947-70E740481C1C}">
                <a14:useLocalDpi xmlns:a14="http://schemas.microsoft.com/office/drawing/2010/main" val="0"/>
              </a:ext>
            </a:extLst>
          </a:blip>
          <a:stretch>
            <a:fillRect/>
          </a:stretch>
        </p:blipFill>
        <p:spPr>
          <a:xfrm>
            <a:off x="6372200" y="116632"/>
            <a:ext cx="2587749" cy="1800200"/>
          </a:xfrm>
          <a:prstGeom prst="rect">
            <a:avLst/>
          </a:prstGeom>
        </p:spPr>
      </p:pic>
      <p:sp>
        <p:nvSpPr>
          <p:cNvPr id="9" name="楕円 8"/>
          <p:cNvSpPr/>
          <p:nvPr/>
        </p:nvSpPr>
        <p:spPr>
          <a:xfrm>
            <a:off x="2339752" y="2132856"/>
            <a:ext cx="864096" cy="1008112"/>
          </a:xfrm>
          <a:prstGeom prst="ellipse">
            <a:avLst/>
          </a:pr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p:cNvPicPr>
            <a:picLocks noChangeAspect="1"/>
          </p:cNvPicPr>
          <p:nvPr/>
        </p:nvPicPr>
        <p:blipFill>
          <a:blip r:embed="rId5">
            <a:extLst/>
          </a:blip>
          <a:stretch>
            <a:fillRect/>
          </a:stretch>
        </p:blipFill>
        <p:spPr>
          <a:xfrm>
            <a:off x="6372200" y="1974401"/>
            <a:ext cx="2575107" cy="1814639"/>
          </a:xfrm>
          <a:prstGeom prst="rect">
            <a:avLst/>
          </a:prstGeom>
        </p:spPr>
      </p:pic>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9872" y="1628800"/>
            <a:ext cx="2808312" cy="2106234"/>
          </a:xfrm>
          <a:prstGeom prst="rect">
            <a:avLst/>
          </a:prstGeom>
        </p:spPr>
      </p:pic>
      <p:sp>
        <p:nvSpPr>
          <p:cNvPr id="23" name="タイトル 1"/>
          <p:cNvSpPr txBox="1">
            <a:spLocks/>
          </p:cNvSpPr>
          <p:nvPr/>
        </p:nvSpPr>
        <p:spPr>
          <a:xfrm>
            <a:off x="323528" y="188640"/>
            <a:ext cx="856895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smtClean="0">
                <a:latin typeface="HGSｺﾞｼｯｸM" panose="020B0600000000000000" pitchFamily="50" charset="-128"/>
                <a:ea typeface="HGSｺﾞｼｯｸM" panose="020B0600000000000000" pitchFamily="50" charset="-128"/>
              </a:rPr>
              <a:t>主な被災状況（平成２９年台風第２１号）</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　大阪生駒線：東大阪市</a:t>
            </a:r>
            <a:r>
              <a:rPr lang="ja-JP" altLang="en-US" sz="2400" dirty="0">
                <a:latin typeface="HGSｺﾞｼｯｸM" panose="020B0600000000000000" pitchFamily="50" charset="-128"/>
                <a:ea typeface="HGSｺﾞｼｯｸM" panose="020B0600000000000000" pitchFamily="50" charset="-128"/>
              </a:rPr>
              <a:t>善根</a:t>
            </a:r>
            <a:r>
              <a:rPr lang="ja-JP" altLang="en-US" sz="2400" dirty="0" smtClean="0">
                <a:latin typeface="HGSｺﾞｼｯｸM" panose="020B0600000000000000" pitchFamily="50" charset="-128"/>
                <a:ea typeface="HGSｺﾞｼｯｸM" panose="020B0600000000000000" pitchFamily="50" charset="-128"/>
              </a:rPr>
              <a:t>寺町</a:t>
            </a:r>
            <a:endParaRPr lang="en-US" altLang="ja-JP" sz="2400" dirty="0">
              <a:latin typeface="HGSｺﾞｼｯｸM" panose="020B0600000000000000" pitchFamily="50" charset="-128"/>
              <a:ea typeface="HGSｺﾞｼｯｸM" panose="020B0600000000000000" pitchFamily="50" charset="-128"/>
            </a:endParaRPr>
          </a:p>
        </p:txBody>
      </p:sp>
      <p:pic>
        <p:nvPicPr>
          <p:cNvPr id="22" name="図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9872" y="4221088"/>
            <a:ext cx="2784309" cy="2088232"/>
          </a:xfrm>
          <a:prstGeom prst="rect">
            <a:avLst/>
          </a:prstGeom>
        </p:spPr>
      </p:pic>
      <p:pic>
        <p:nvPicPr>
          <p:cNvPr id="24" name="図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0192" y="4221088"/>
            <a:ext cx="2784309" cy="2088232"/>
          </a:xfrm>
          <a:prstGeom prst="rect">
            <a:avLst/>
          </a:prstGeom>
        </p:spPr>
      </p:pic>
      <p:sp>
        <p:nvSpPr>
          <p:cNvPr id="27" name="テキスト ボックス 26"/>
          <p:cNvSpPr txBox="1"/>
          <p:nvPr/>
        </p:nvSpPr>
        <p:spPr>
          <a:xfrm>
            <a:off x="3419872" y="3748390"/>
            <a:ext cx="1118912" cy="184666"/>
          </a:xfrm>
          <a:prstGeom prst="rect">
            <a:avLst/>
          </a:prstGeom>
          <a:noFill/>
          <a:ln>
            <a:noFill/>
          </a:ln>
        </p:spPr>
        <p:txBody>
          <a:bodyPr wrap="square" lIns="36000" tIns="0" rIns="36000" bIns="0" rtlCol="0" anchor="ctr" anchorCtr="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被災直後</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3563888" y="6093296"/>
            <a:ext cx="1118912" cy="184666"/>
          </a:xfrm>
          <a:prstGeom prst="rect">
            <a:avLst/>
          </a:prstGeom>
          <a:noFill/>
          <a:ln>
            <a:noFill/>
          </a:ln>
        </p:spPr>
        <p:txBody>
          <a:bodyPr wrap="square" lIns="36000" tIns="0" rIns="36000" bIns="0" rtlCol="0" anchor="ctr" anchorCtr="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復旧完了</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下矢印 29"/>
          <p:cNvSpPr/>
          <p:nvPr/>
        </p:nvSpPr>
        <p:spPr>
          <a:xfrm>
            <a:off x="5868144" y="3861048"/>
            <a:ext cx="730594" cy="35489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24036" y="5013176"/>
            <a:ext cx="3347864" cy="1077218"/>
          </a:xfrm>
          <a:prstGeom prst="rect">
            <a:avLst/>
          </a:prstGeom>
        </p:spPr>
        <p:txBody>
          <a:bodyPr wrap="squar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◆本復旧</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完了</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林道部分：かご枠工、</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法面：排水施設及び植生吹付</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7934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543733"/>
            <a:ext cx="4247964" cy="2831976"/>
          </a:xfrm>
          <a:prstGeom prst="rect">
            <a:avLst/>
          </a:prstGeom>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sp>
        <p:nvSpPr>
          <p:cNvPr id="6" name="テキスト ボックス 5">
            <a:extLst>
              <a:ext uri="{FF2B5EF4-FFF2-40B4-BE49-F238E27FC236}">
                <a16:creationId xmlns:a16="http://schemas.microsoft.com/office/drawing/2014/main" id="{B45236A9-9F2F-471A-AB32-6827FFC5D5C5}"/>
              </a:ext>
            </a:extLst>
          </p:cNvPr>
          <p:cNvSpPr txBox="1"/>
          <p:nvPr/>
        </p:nvSpPr>
        <p:spPr>
          <a:xfrm>
            <a:off x="811316" y="1212664"/>
            <a:ext cx="3328636" cy="344128"/>
          </a:xfrm>
          <a:prstGeom prst="rect">
            <a:avLst/>
          </a:prstGeom>
          <a:noFill/>
          <a:ln>
            <a:noFill/>
          </a:ln>
        </p:spPr>
        <p:txBody>
          <a:bodyPr wrap="square" lIns="36000" tIns="36000" rIns="0" bIns="0" rtlCol="0" anchor="b" anchorCtr="0">
            <a:spAutoFit/>
          </a:bodyPr>
          <a:lstStyle/>
          <a:p>
            <a:r>
              <a:rPr lang="ja-JP" altLang="en-US" sz="2000" b="1" dirty="0" smtClean="0">
                <a:latin typeface="メイリオ" panose="020B0604030504040204" pitchFamily="50" charset="-128"/>
                <a:ea typeface="メイリオ" panose="020B0604030504040204" pitchFamily="50" charset="-128"/>
              </a:rPr>
              <a:t>国道</a:t>
            </a:r>
            <a:r>
              <a:rPr lang="en-US" altLang="ja-JP" sz="2000" b="1" dirty="0" smtClean="0">
                <a:latin typeface="メイリオ" panose="020B0604030504040204" pitchFamily="50" charset="-128"/>
                <a:ea typeface="メイリオ" panose="020B0604030504040204" pitchFamily="50" charset="-128"/>
              </a:rPr>
              <a:t>173</a:t>
            </a:r>
            <a:r>
              <a:rPr lang="ja-JP" altLang="en-US" sz="2000" b="1" dirty="0" smtClean="0">
                <a:latin typeface="メイリオ" panose="020B0604030504040204" pitchFamily="50" charset="-128"/>
                <a:ea typeface="メイリオ" panose="020B0604030504040204" pitchFamily="50" charset="-128"/>
              </a:rPr>
              <a:t>号</a:t>
            </a:r>
            <a:r>
              <a:rPr lang="ja-JP" altLang="en-US" sz="900" b="1" dirty="0" smtClean="0">
                <a:latin typeface="メイリオ" panose="020B0604030504040204" pitchFamily="50" charset="-128"/>
                <a:ea typeface="メイリオ" panose="020B0604030504040204" pitchFamily="50" charset="-128"/>
              </a:rPr>
              <a:t>　</a:t>
            </a:r>
            <a:r>
              <a:rPr lang="ja-JP" altLang="en-US" sz="1400" dirty="0" smtClean="0">
                <a:solidFill>
                  <a:schemeClr val="tx1">
                    <a:lumMod val="85000"/>
                    <a:lumOff val="15000"/>
                  </a:schemeClr>
                </a:solidFill>
                <a:latin typeface="メイリオ" panose="020B0604030504040204" pitchFamily="50" charset="-128"/>
                <a:ea typeface="メイリオ" panose="020B0604030504040204" pitchFamily="50" charset="-128"/>
              </a:rPr>
              <a:t>能勢町山辺</a:t>
            </a:r>
            <a:endParaRPr lang="en-US" altLang="ja-JP" sz="1400" b="1" dirty="0" smtClean="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B45236A9-9F2F-471A-AB32-6827FFC5D5C5}"/>
              </a:ext>
            </a:extLst>
          </p:cNvPr>
          <p:cNvSpPr txBox="1"/>
          <p:nvPr/>
        </p:nvSpPr>
        <p:spPr>
          <a:xfrm>
            <a:off x="284428" y="1601726"/>
            <a:ext cx="1723050" cy="251795"/>
          </a:xfrm>
          <a:prstGeom prst="rect">
            <a:avLst/>
          </a:prstGeom>
          <a:noFill/>
          <a:ln>
            <a:noFill/>
          </a:ln>
        </p:spPr>
        <p:txBody>
          <a:bodyPr wrap="square" lIns="36000" tIns="36000" rIns="36000" bIns="0" rtlCol="0">
            <a:spAutoFit/>
          </a:bodyPr>
          <a:lstStyle/>
          <a:p>
            <a:r>
              <a:rPr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道路崩落状況</a:t>
            </a:r>
            <a:endParaRPr lang="en-US" altLang="ja-JP"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408963" y="4136786"/>
            <a:ext cx="651905" cy="184666"/>
          </a:xfrm>
          <a:prstGeom prst="rect">
            <a:avLst/>
          </a:prstGeom>
          <a:solidFill>
            <a:schemeClr val="bg1"/>
          </a:solidFill>
        </p:spPr>
        <p:txBody>
          <a:bodyPr wrap="none" lIns="0" tIns="0" rIns="36000" bIns="0" rtlCol="0" anchor="ctr" anchorCtr="0">
            <a:spAutoFit/>
          </a:bodyPr>
          <a:lstStyle/>
          <a:p>
            <a:pPr algn="ctr"/>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被災直後</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873" y="4408355"/>
            <a:ext cx="3570123" cy="2008979"/>
          </a:xfrm>
          <a:prstGeom prst="rect">
            <a:avLst/>
          </a:prstGeom>
        </p:spPr>
      </p:pic>
      <p:sp>
        <p:nvSpPr>
          <p:cNvPr id="14" name="テキスト ボックス 13"/>
          <p:cNvSpPr txBox="1"/>
          <p:nvPr/>
        </p:nvSpPr>
        <p:spPr>
          <a:xfrm>
            <a:off x="3140103" y="6183858"/>
            <a:ext cx="651905" cy="184666"/>
          </a:xfrm>
          <a:prstGeom prst="rect">
            <a:avLst/>
          </a:prstGeom>
          <a:solidFill>
            <a:schemeClr val="bg1"/>
          </a:solidFill>
        </p:spPr>
        <p:txBody>
          <a:bodyPr wrap="none" lIns="0" tIns="0" rIns="36000" bIns="0" rtlCol="0" anchor="ctr" anchorCtr="0">
            <a:spAutoFit/>
          </a:bodyPr>
          <a:lstStyle/>
          <a:p>
            <a:pPr algn="ctr"/>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被災直後</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下矢印 14"/>
          <p:cNvSpPr/>
          <p:nvPr/>
        </p:nvSpPr>
        <p:spPr>
          <a:xfrm rot="16200000">
            <a:off x="4408138" y="2910240"/>
            <a:ext cx="682622" cy="354897"/>
          </a:xfrm>
          <a:prstGeom prst="downArrow">
            <a:avLst>
              <a:gd name="adj1" fmla="val 50000"/>
              <a:gd name="adj2" fmla="val 538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377646" y="5217332"/>
            <a:ext cx="4643522" cy="1077218"/>
          </a:xfrm>
          <a:prstGeom prst="rect">
            <a:avLst/>
          </a:prstGeom>
        </p:spPr>
        <p:txBody>
          <a:bodyPr wrap="squar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◆暫定供用</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H30</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日</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に交通</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開放（片側交互通行）</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今後の見通し</a:t>
            </a: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本復旧工事を進めていく（夏頃完成予定）</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p:cNvSpPr txBox="1"/>
          <p:nvPr/>
        </p:nvSpPr>
        <p:spPr>
          <a:xfrm>
            <a:off x="5004048" y="4537805"/>
            <a:ext cx="2574444" cy="215444"/>
          </a:xfrm>
          <a:prstGeom prst="rect">
            <a:avLst/>
          </a:prstGeom>
          <a:noFill/>
          <a:ln>
            <a:noFill/>
          </a:ln>
        </p:spPr>
        <p:txBody>
          <a:bodyPr wrap="square" lIns="36000" tIns="0" rIns="36000" bIns="0" rtlCol="0" anchor="ctr" anchorCtr="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暫定供用（片側交互通行）</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図 21"/>
          <p:cNvPicPr/>
          <p:nvPr/>
        </p:nvPicPr>
        <p:blipFill rotWithShape="1">
          <a:blip r:embed="rId4" cstate="print">
            <a:extLst>
              <a:ext uri="{28A0092B-C50C-407E-A947-70E740481C1C}">
                <a14:useLocalDpi xmlns:a14="http://schemas.microsoft.com/office/drawing/2010/main"/>
              </a:ext>
            </a:extLst>
          </a:blip>
          <a:srcRect/>
          <a:stretch/>
        </p:blipFill>
        <p:spPr>
          <a:xfrm>
            <a:off x="5004048" y="1384728"/>
            <a:ext cx="4017120" cy="3078795"/>
          </a:xfrm>
          <a:prstGeom prst="rect">
            <a:avLst/>
          </a:prstGeom>
        </p:spPr>
      </p:pic>
      <p:sp>
        <p:nvSpPr>
          <p:cNvPr id="16" name="タイトル 1"/>
          <p:cNvSpPr txBox="1">
            <a:spLocks/>
          </p:cNvSpPr>
          <p:nvPr/>
        </p:nvSpPr>
        <p:spPr>
          <a:xfrm>
            <a:off x="323528" y="188640"/>
            <a:ext cx="856895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smtClean="0">
                <a:latin typeface="HGSｺﾞｼｯｸM" panose="020B0600000000000000" pitchFamily="50" charset="-128"/>
                <a:ea typeface="HGSｺﾞｼｯｸM" panose="020B0600000000000000" pitchFamily="50" charset="-128"/>
              </a:rPr>
              <a:t>主な被災状況（平成３０年７月豪雨）</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　国道１７３号（山辺）：能勢町山辺</a:t>
            </a:r>
            <a:endParaRPr lang="en-US" altLang="ja-JP" sz="24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61835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dirty="0"/>
          </a:p>
        </p:txBody>
      </p:sp>
      <p:sp>
        <p:nvSpPr>
          <p:cNvPr id="12" name="テキスト ボックス 11">
            <a:extLst>
              <a:ext uri="{FF2B5EF4-FFF2-40B4-BE49-F238E27FC236}">
                <a16:creationId xmlns:a16="http://schemas.microsoft.com/office/drawing/2014/main" id="{B45236A9-9F2F-471A-AB32-6827FFC5D5C5}"/>
              </a:ext>
            </a:extLst>
          </p:cNvPr>
          <p:cNvSpPr txBox="1"/>
          <p:nvPr/>
        </p:nvSpPr>
        <p:spPr>
          <a:xfrm>
            <a:off x="467544" y="1267369"/>
            <a:ext cx="4320480" cy="344128"/>
          </a:xfrm>
          <a:prstGeom prst="rect">
            <a:avLst/>
          </a:prstGeom>
          <a:noFill/>
          <a:ln>
            <a:noFill/>
          </a:ln>
        </p:spPr>
        <p:txBody>
          <a:bodyPr wrap="square" lIns="36000" tIns="36000" rIns="36000" bIns="0" rtlCol="0">
            <a:spAutoFit/>
          </a:bodyPr>
          <a:lstStyle/>
          <a:p>
            <a:r>
              <a:rPr lang="ja-JP" altLang="en-US" sz="2000" b="1" dirty="0">
                <a:latin typeface="メイリオ" panose="020B0604030504040204" pitchFamily="50" charset="-128"/>
                <a:ea typeface="メイリオ" panose="020B0604030504040204" pitchFamily="50" charset="-128"/>
              </a:rPr>
              <a:t>主要地方</a:t>
            </a:r>
            <a:r>
              <a:rPr lang="ja-JP" altLang="en-US" sz="2000" b="1" dirty="0" smtClean="0">
                <a:latin typeface="メイリオ" panose="020B0604030504040204" pitchFamily="50" charset="-128"/>
                <a:ea typeface="メイリオ" panose="020B0604030504040204" pitchFamily="50" charset="-128"/>
              </a:rPr>
              <a:t>道 茨木能勢線</a:t>
            </a:r>
            <a:r>
              <a:rPr lang="ja-JP" altLang="en-US" sz="700" dirty="0" smtClean="0">
                <a:solidFill>
                  <a:schemeClr val="tx1">
                    <a:lumMod val="85000"/>
                    <a:lumOff val="15000"/>
                  </a:schemeClr>
                </a:solidFill>
                <a:latin typeface="メイリオ" panose="020B0604030504040204" pitchFamily="50" charset="-128"/>
                <a:ea typeface="メイリオ" panose="020B0604030504040204" pitchFamily="50" charset="-128"/>
              </a:rPr>
              <a:t>　</a:t>
            </a:r>
            <a:r>
              <a:rPr lang="ja-JP" altLang="en-US" sz="1400" dirty="0" smtClean="0">
                <a:solidFill>
                  <a:schemeClr val="tx1">
                    <a:lumMod val="85000"/>
                    <a:lumOff val="15000"/>
                  </a:schemeClr>
                </a:solidFill>
                <a:latin typeface="メイリオ" panose="020B0604030504040204" pitchFamily="50" charset="-128"/>
                <a:ea typeface="メイリオ" panose="020B0604030504040204" pitchFamily="50" charset="-128"/>
              </a:rPr>
              <a:t>能勢町来栖</a:t>
            </a:r>
            <a:endPar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3" name="タイトル 1"/>
          <p:cNvSpPr txBox="1">
            <a:spLocks/>
          </p:cNvSpPr>
          <p:nvPr/>
        </p:nvSpPr>
        <p:spPr>
          <a:xfrm>
            <a:off x="323528" y="188640"/>
            <a:ext cx="856895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smtClean="0">
                <a:latin typeface="HGSｺﾞｼｯｸM" panose="020B0600000000000000" pitchFamily="50" charset="-128"/>
                <a:ea typeface="HGSｺﾞｼｯｸM" panose="020B0600000000000000" pitchFamily="50" charset="-128"/>
              </a:rPr>
              <a:t>主な被災状況（平成３０年７月豪雨）</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　茨木能勢線：能勢町来栖</a:t>
            </a:r>
            <a:endParaRPr lang="en-US" altLang="ja-JP" sz="2400" dirty="0">
              <a:latin typeface="HGSｺﾞｼｯｸM" panose="020B0600000000000000" pitchFamily="50" charset="-128"/>
              <a:ea typeface="HGSｺﾞｼｯｸM" panose="020B0600000000000000" pitchFamily="50" charset="-128"/>
            </a:endParaRPr>
          </a:p>
        </p:txBody>
      </p:sp>
      <p:pic>
        <p:nvPicPr>
          <p:cNvPr id="19" name="Picture 3" descr="\\G0000sv0ns502\d10201$\doc\000_所内共有\000_0706梅雨前線大雨\180706_写真\002_茨木能勢線　（能勢町来栖）法面崩壊、土砂流出\P70600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700808"/>
            <a:ext cx="3087531" cy="2315649"/>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p:cNvPicPr>
            <a:picLocks noChangeAspect="1"/>
          </p:cNvPicPr>
          <p:nvPr/>
        </p:nvPicPr>
        <p:blipFill>
          <a:blip r:embed="rId4"/>
          <a:stretch>
            <a:fillRect/>
          </a:stretch>
        </p:blipFill>
        <p:spPr>
          <a:xfrm>
            <a:off x="4283968" y="1196752"/>
            <a:ext cx="3375694" cy="2531771"/>
          </a:xfrm>
          <a:prstGeom prst="rect">
            <a:avLst/>
          </a:prstGeom>
        </p:spPr>
      </p:pic>
      <p:pic>
        <p:nvPicPr>
          <p:cNvPr id="25" name="図 24"/>
          <p:cNvPicPr>
            <a:picLocks noChangeAspect="1"/>
          </p:cNvPicPr>
          <p:nvPr/>
        </p:nvPicPr>
        <p:blipFill>
          <a:blip r:embed="rId5"/>
          <a:stretch>
            <a:fillRect/>
          </a:stretch>
        </p:blipFill>
        <p:spPr>
          <a:xfrm>
            <a:off x="5508104" y="3789040"/>
            <a:ext cx="3374164" cy="2531771"/>
          </a:xfrm>
          <a:prstGeom prst="rect">
            <a:avLst/>
          </a:prstGeom>
        </p:spPr>
      </p:pic>
      <p:pic>
        <p:nvPicPr>
          <p:cNvPr id="26" name="図 25"/>
          <p:cNvPicPr>
            <a:picLocks noChangeAspect="1"/>
          </p:cNvPicPr>
          <p:nvPr/>
        </p:nvPicPr>
        <p:blipFill>
          <a:blip r:embed="rId6"/>
          <a:stretch>
            <a:fillRect/>
          </a:stretch>
        </p:blipFill>
        <p:spPr>
          <a:xfrm>
            <a:off x="539552" y="4077072"/>
            <a:ext cx="3088944" cy="2315649"/>
          </a:xfrm>
          <a:prstGeom prst="rect">
            <a:avLst/>
          </a:prstGeom>
        </p:spPr>
      </p:pic>
      <p:sp>
        <p:nvSpPr>
          <p:cNvPr id="32" name="テキスト ボックス 51"/>
          <p:cNvSpPr txBox="1"/>
          <p:nvPr/>
        </p:nvSpPr>
        <p:spPr>
          <a:xfrm>
            <a:off x="7452320" y="2780928"/>
            <a:ext cx="1656184"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0" dirty="0">
                <a:latin typeface="HGSｺﾞｼｯｸM" pitchFamily="50" charset="-128"/>
                <a:ea typeface="HGSｺﾞｼｯｸM" pitchFamily="50" charset="-128"/>
              </a:rPr>
              <a:t>被災直後の</a:t>
            </a:r>
            <a:r>
              <a:rPr kumimoji="1" lang="ja-JP" altLang="en-US" sz="1200" b="0" dirty="0" smtClean="0">
                <a:latin typeface="HGSｺﾞｼｯｸM" pitchFamily="50" charset="-128"/>
                <a:ea typeface="HGSｺﾞｼｯｸM" pitchFamily="50" charset="-128"/>
              </a:rPr>
              <a:t>状況</a:t>
            </a:r>
            <a:endParaRPr kumimoji="1" lang="en-US" altLang="ja-JP" sz="1200" b="0" dirty="0" smtClean="0">
              <a:latin typeface="HGSｺﾞｼｯｸM" pitchFamily="50" charset="-128"/>
              <a:ea typeface="HGSｺﾞｼｯｸM" pitchFamily="50" charset="-128"/>
            </a:endParaRPr>
          </a:p>
          <a:p>
            <a:pPr algn="ctr"/>
            <a:r>
              <a:rPr kumimoji="1" lang="ja-JP" altLang="en-US" sz="1200" b="0" dirty="0" smtClean="0">
                <a:latin typeface="HGSｺﾞｼｯｸM" pitchFamily="50" charset="-128"/>
                <a:ea typeface="HGSｺﾞｼｯｸM" pitchFamily="50" charset="-128"/>
              </a:rPr>
              <a:t>（</a:t>
            </a:r>
            <a:r>
              <a:rPr kumimoji="1" lang="ja-JP" altLang="en-US" sz="1200" b="0" dirty="0">
                <a:latin typeface="HGSｺﾞｼｯｸM" pitchFamily="50" charset="-128"/>
                <a:ea typeface="HGSｺﾞｼｯｸM" pitchFamily="50" charset="-128"/>
              </a:rPr>
              <a:t>法面下より望む）</a:t>
            </a:r>
          </a:p>
        </p:txBody>
      </p:sp>
      <p:sp>
        <p:nvSpPr>
          <p:cNvPr id="33" name="テキスト ボックス 16"/>
          <p:cNvSpPr txBox="1"/>
          <p:nvPr/>
        </p:nvSpPr>
        <p:spPr>
          <a:xfrm>
            <a:off x="4067944" y="5847655"/>
            <a:ext cx="1584176"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0" dirty="0">
                <a:latin typeface="HGSｺﾞｼｯｸM" pitchFamily="50" charset="-128"/>
                <a:ea typeface="HGSｺﾞｼｯｸM" pitchFamily="50" charset="-128"/>
              </a:rPr>
              <a:t>被災</a:t>
            </a:r>
            <a:r>
              <a:rPr kumimoji="1" lang="ja-JP" altLang="en-US" sz="1200" b="0" dirty="0" smtClean="0">
                <a:latin typeface="HGSｺﾞｼｯｸM" pitchFamily="50" charset="-128"/>
                <a:ea typeface="HGSｺﾞｼｯｸM" pitchFamily="50" charset="-128"/>
              </a:rPr>
              <a:t>状況</a:t>
            </a:r>
            <a:endParaRPr kumimoji="1" lang="en-US" altLang="ja-JP" sz="1200" b="0" dirty="0" smtClean="0">
              <a:latin typeface="HGSｺﾞｼｯｸM" pitchFamily="50" charset="-128"/>
              <a:ea typeface="HGSｺﾞｼｯｸM" pitchFamily="50" charset="-128"/>
            </a:endParaRPr>
          </a:p>
          <a:p>
            <a:pPr algn="ctr"/>
            <a:r>
              <a:rPr kumimoji="1" lang="ja-JP" altLang="en-US" sz="1200" b="0" dirty="0" smtClean="0">
                <a:latin typeface="HGSｺﾞｼｯｸM" pitchFamily="50" charset="-128"/>
                <a:ea typeface="HGSｺﾞｼｯｸM" pitchFamily="50" charset="-128"/>
              </a:rPr>
              <a:t>（</a:t>
            </a:r>
            <a:r>
              <a:rPr kumimoji="1" lang="ja-JP" altLang="en-US" sz="1200" b="0" dirty="0">
                <a:latin typeface="HGSｺﾞｼｯｸM" pitchFamily="50" charset="-128"/>
                <a:ea typeface="HGSｺﾞｼｯｸM" pitchFamily="50" charset="-128"/>
              </a:rPr>
              <a:t>支障樹木の伐採）</a:t>
            </a:r>
          </a:p>
        </p:txBody>
      </p:sp>
      <p:sp>
        <p:nvSpPr>
          <p:cNvPr id="34" name="テキスト ボックス 53"/>
          <p:cNvSpPr txBox="1"/>
          <p:nvPr/>
        </p:nvSpPr>
        <p:spPr>
          <a:xfrm>
            <a:off x="35496" y="3717032"/>
            <a:ext cx="2992980" cy="2880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0">
                <a:latin typeface="HGSｺﾞｼｯｸM" pitchFamily="50" charset="-128"/>
                <a:ea typeface="HGSｺﾞｼｯｸM" pitchFamily="50" charset="-128"/>
              </a:rPr>
              <a:t>被害直後の状況（西向き）</a:t>
            </a:r>
          </a:p>
        </p:txBody>
      </p:sp>
      <p:sp>
        <p:nvSpPr>
          <p:cNvPr id="35" name="テキスト ボックス 42"/>
          <p:cNvSpPr txBox="1"/>
          <p:nvPr/>
        </p:nvSpPr>
        <p:spPr>
          <a:xfrm>
            <a:off x="244845" y="6160884"/>
            <a:ext cx="2598963" cy="29245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0">
                <a:latin typeface="HGSｺﾞｼｯｸM" pitchFamily="50" charset="-128"/>
                <a:ea typeface="HGSｺﾞｼｯｸM" pitchFamily="50" charset="-128"/>
              </a:rPr>
              <a:t>被災直後の状況（東向き）</a:t>
            </a:r>
          </a:p>
        </p:txBody>
      </p:sp>
    </p:spTree>
    <p:extLst>
      <p:ext uri="{BB962C8B-B14F-4D97-AF65-F5344CB8AC3E}">
        <p14:creationId xmlns:p14="http://schemas.microsoft.com/office/powerpoint/2010/main" val="1518564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dirty="0"/>
          </a:p>
        </p:txBody>
      </p:sp>
      <p:sp>
        <p:nvSpPr>
          <p:cNvPr id="12" name="テキスト ボックス 11">
            <a:extLst>
              <a:ext uri="{FF2B5EF4-FFF2-40B4-BE49-F238E27FC236}">
                <a16:creationId xmlns:a16="http://schemas.microsoft.com/office/drawing/2014/main" id="{B45236A9-9F2F-471A-AB32-6827FFC5D5C5}"/>
              </a:ext>
            </a:extLst>
          </p:cNvPr>
          <p:cNvSpPr txBox="1"/>
          <p:nvPr/>
        </p:nvSpPr>
        <p:spPr>
          <a:xfrm>
            <a:off x="467544" y="1267369"/>
            <a:ext cx="4320480" cy="344128"/>
          </a:xfrm>
          <a:prstGeom prst="rect">
            <a:avLst/>
          </a:prstGeom>
          <a:noFill/>
          <a:ln>
            <a:noFill/>
          </a:ln>
        </p:spPr>
        <p:txBody>
          <a:bodyPr wrap="square" lIns="36000" tIns="36000" rIns="36000" bIns="0" rtlCol="0">
            <a:spAutoFit/>
          </a:bodyPr>
          <a:lstStyle/>
          <a:p>
            <a:r>
              <a:rPr lang="ja-JP" altLang="en-US" sz="2000" b="1" dirty="0" smtClean="0">
                <a:latin typeface="メイリオ" panose="020B0604030504040204" pitchFamily="50" charset="-128"/>
                <a:ea typeface="メイリオ" panose="020B0604030504040204" pitchFamily="50" charset="-128"/>
              </a:rPr>
              <a:t>一般府道 吉野下田尻線</a:t>
            </a:r>
            <a:r>
              <a:rPr lang="ja-JP" altLang="en-US" sz="700" dirty="0" smtClean="0">
                <a:solidFill>
                  <a:schemeClr val="tx1">
                    <a:lumMod val="85000"/>
                    <a:lumOff val="15000"/>
                  </a:schemeClr>
                </a:solidFill>
                <a:latin typeface="メイリオ" panose="020B0604030504040204" pitchFamily="50" charset="-128"/>
                <a:ea typeface="メイリオ" panose="020B0604030504040204" pitchFamily="50" charset="-128"/>
              </a:rPr>
              <a:t>　</a:t>
            </a:r>
            <a:r>
              <a:rPr lang="ja-JP" altLang="en-US" sz="1400" dirty="0" smtClean="0">
                <a:solidFill>
                  <a:schemeClr val="tx1">
                    <a:lumMod val="85000"/>
                    <a:lumOff val="15000"/>
                  </a:schemeClr>
                </a:solidFill>
                <a:latin typeface="メイリオ" panose="020B0604030504040204" pitchFamily="50" charset="-128"/>
                <a:ea typeface="メイリオ" panose="020B0604030504040204" pitchFamily="50" charset="-128"/>
              </a:rPr>
              <a:t>能勢町内上田尻</a:t>
            </a:r>
            <a:endPar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3" name="タイトル 1"/>
          <p:cNvSpPr txBox="1">
            <a:spLocks/>
          </p:cNvSpPr>
          <p:nvPr/>
        </p:nvSpPr>
        <p:spPr>
          <a:xfrm>
            <a:off x="323528" y="188640"/>
            <a:ext cx="856895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smtClean="0">
                <a:latin typeface="HGSｺﾞｼｯｸM" panose="020B0600000000000000" pitchFamily="50" charset="-128"/>
                <a:ea typeface="HGSｺﾞｼｯｸM" panose="020B0600000000000000" pitchFamily="50" charset="-128"/>
              </a:rPr>
              <a:t>主な被災状況（平成３０年７月豪雨）</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　吉野下田尻線：能勢町上田尻</a:t>
            </a:r>
            <a:endParaRPr lang="en-US" altLang="ja-JP" sz="2400" dirty="0">
              <a:latin typeface="HGSｺﾞｼｯｸM" panose="020B0600000000000000" pitchFamily="50" charset="-128"/>
              <a:ea typeface="HGSｺﾞｼｯｸM" panose="020B0600000000000000" pitchFamily="50" charset="-128"/>
            </a:endParaRPr>
          </a:p>
        </p:txBody>
      </p:sp>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1520" y="1628800"/>
            <a:ext cx="4320479" cy="2592324"/>
          </a:xfrm>
          <a:prstGeom prst="rect">
            <a:avLst/>
          </a:prstGeom>
        </p:spPr>
      </p:pic>
      <p:sp>
        <p:nvSpPr>
          <p:cNvPr id="15" name="テキスト ボックス 26"/>
          <p:cNvSpPr txBox="1"/>
          <p:nvPr/>
        </p:nvSpPr>
        <p:spPr>
          <a:xfrm>
            <a:off x="179512" y="3933056"/>
            <a:ext cx="2088232" cy="2769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0" dirty="0">
                <a:latin typeface="HGSｺﾞｼｯｸM" pitchFamily="50" charset="-128"/>
                <a:ea typeface="HGSｺﾞｼｯｸM" pitchFamily="50" charset="-128"/>
              </a:rPr>
              <a:t>被災直後の状況（全景）</a:t>
            </a:r>
          </a:p>
        </p:txBody>
      </p:sp>
      <p:sp>
        <p:nvSpPr>
          <p:cNvPr id="17" name="テキスト ボックス 27"/>
          <p:cNvSpPr txBox="1"/>
          <p:nvPr/>
        </p:nvSpPr>
        <p:spPr>
          <a:xfrm>
            <a:off x="87178" y="5949280"/>
            <a:ext cx="1388478" cy="282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0" dirty="0">
                <a:latin typeface="HGSｺﾞｼｯｸM" pitchFamily="50" charset="-128"/>
                <a:ea typeface="HGSｺﾞｼｯｸM" pitchFamily="50" charset="-128"/>
              </a:rPr>
              <a:t>被害直後の</a:t>
            </a:r>
            <a:r>
              <a:rPr kumimoji="1" lang="ja-JP" altLang="en-US" sz="1200" b="0" dirty="0" smtClean="0">
                <a:latin typeface="HGSｺﾞｼｯｸM" pitchFamily="50" charset="-128"/>
                <a:ea typeface="HGSｺﾞｼｯｸM" pitchFamily="50" charset="-128"/>
              </a:rPr>
              <a:t>状況</a:t>
            </a:r>
            <a:endParaRPr kumimoji="1" lang="ja-JP" altLang="en-US" sz="1200" b="0" dirty="0">
              <a:latin typeface="HGSｺﾞｼｯｸM" pitchFamily="50" charset="-128"/>
              <a:ea typeface="HGSｺﾞｼｯｸM" pitchFamily="50" charset="-128"/>
            </a:endParaRPr>
          </a:p>
        </p:txBody>
      </p:sp>
      <p:pic>
        <p:nvPicPr>
          <p:cNvPr id="18" name="図 1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16016" y="1412776"/>
            <a:ext cx="4294424" cy="2736304"/>
          </a:xfrm>
          <a:prstGeom prst="rect">
            <a:avLst/>
          </a:prstGeom>
        </p:spPr>
      </p:pic>
      <p:sp>
        <p:nvSpPr>
          <p:cNvPr id="21" name="テキスト ボックス 51"/>
          <p:cNvSpPr txBox="1"/>
          <p:nvPr/>
        </p:nvSpPr>
        <p:spPr>
          <a:xfrm>
            <a:off x="4572000" y="3861048"/>
            <a:ext cx="2520280" cy="2769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0" dirty="0">
                <a:latin typeface="HGSｺﾞｼｯｸM" pitchFamily="50" charset="-128"/>
                <a:ea typeface="HGSｺﾞｼｯｸM" pitchFamily="50" charset="-128"/>
              </a:rPr>
              <a:t>被災</a:t>
            </a:r>
            <a:r>
              <a:rPr kumimoji="1" lang="ja-JP" altLang="en-US" sz="1200" b="0" dirty="0" smtClean="0">
                <a:latin typeface="HGSｺﾞｼｯｸM" pitchFamily="50" charset="-128"/>
                <a:ea typeface="HGSｺﾞｼｯｸM" pitchFamily="50" charset="-128"/>
              </a:rPr>
              <a:t>状況　樹木伐採後（</a:t>
            </a:r>
            <a:r>
              <a:rPr kumimoji="1" lang="ja-JP" altLang="en-US" sz="1200" b="0" dirty="0">
                <a:latin typeface="HGSｺﾞｼｯｸM" pitchFamily="50" charset="-128"/>
                <a:ea typeface="HGSｺﾞｼｯｸM" pitchFamily="50" charset="-128"/>
              </a:rPr>
              <a:t>全景）</a:t>
            </a:r>
          </a:p>
        </p:txBody>
      </p:sp>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4221088"/>
            <a:ext cx="3456384" cy="2088232"/>
          </a:xfrm>
          <a:prstGeom prst="rect">
            <a:avLst/>
          </a:prstGeom>
        </p:spPr>
      </p:pic>
      <p:sp>
        <p:nvSpPr>
          <p:cNvPr id="24" name="テキスト ボックス 51"/>
          <p:cNvSpPr txBox="1"/>
          <p:nvPr/>
        </p:nvSpPr>
        <p:spPr>
          <a:xfrm>
            <a:off x="4572000" y="6021288"/>
            <a:ext cx="2304256" cy="2769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0" dirty="0">
                <a:latin typeface="HGSｺﾞｼｯｸM" pitchFamily="50" charset="-128"/>
                <a:ea typeface="HGSｺﾞｼｯｸM" pitchFamily="50" charset="-128"/>
              </a:rPr>
              <a:t>被災</a:t>
            </a:r>
            <a:r>
              <a:rPr kumimoji="1" lang="ja-JP" altLang="en-US" sz="1200" b="0" dirty="0" smtClean="0">
                <a:latin typeface="HGSｺﾞｼｯｸM" pitchFamily="50" charset="-128"/>
                <a:ea typeface="HGSｺﾞｼｯｸM" pitchFamily="50" charset="-128"/>
              </a:rPr>
              <a:t>状況　樹木伐採後</a:t>
            </a:r>
            <a:endParaRPr kumimoji="1" lang="ja-JP" altLang="en-US" sz="1200" b="0" dirty="0">
              <a:latin typeface="HGSｺﾞｼｯｸM" pitchFamily="50" charset="-128"/>
              <a:ea typeface="HGSｺﾞｼｯｸM" pitchFamily="50" charset="-128"/>
            </a:endParaRPr>
          </a:p>
        </p:txBody>
      </p:sp>
      <p:pic>
        <p:nvPicPr>
          <p:cNvPr id="27" name="図 26"/>
          <p:cNvPicPr>
            <a:picLocks noChangeAspect="1"/>
          </p:cNvPicPr>
          <p:nvPr/>
        </p:nvPicPr>
        <p:blipFill rotWithShape="1">
          <a:blip r:embed="rId6" cstate="print">
            <a:extLst>
              <a:ext uri="{28A0092B-C50C-407E-A947-70E740481C1C}">
                <a14:useLocalDpi xmlns:a14="http://schemas.microsoft.com/office/drawing/2010/main" val="0"/>
              </a:ext>
            </a:extLst>
          </a:blip>
          <a:srcRect b="10149"/>
          <a:stretch/>
        </p:blipFill>
        <p:spPr>
          <a:xfrm>
            <a:off x="1364008" y="4293096"/>
            <a:ext cx="2991968" cy="2016224"/>
          </a:xfrm>
          <a:prstGeom prst="rect">
            <a:avLst/>
          </a:prstGeom>
        </p:spPr>
      </p:pic>
    </p:spTree>
    <p:extLst>
      <p:ext uri="{BB962C8B-B14F-4D97-AF65-F5344CB8AC3E}">
        <p14:creationId xmlns:p14="http://schemas.microsoft.com/office/powerpoint/2010/main" val="4133703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dirty="0"/>
          </a:p>
        </p:txBody>
      </p:sp>
      <p:sp>
        <p:nvSpPr>
          <p:cNvPr id="23" name="タイトル 1"/>
          <p:cNvSpPr txBox="1">
            <a:spLocks/>
          </p:cNvSpPr>
          <p:nvPr/>
        </p:nvSpPr>
        <p:spPr>
          <a:xfrm>
            <a:off x="323528" y="188640"/>
            <a:ext cx="856895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smtClean="0">
                <a:latin typeface="HGSｺﾞｼｯｸM" panose="020B0600000000000000" pitchFamily="50" charset="-128"/>
                <a:ea typeface="HGSｺﾞｼｯｸM" panose="020B0600000000000000" pitchFamily="50" charset="-128"/>
              </a:rPr>
              <a:t>主な被災状況（平成３０年台風第２１号）</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　倒木、電柱倒壊</a:t>
            </a:r>
            <a:endParaRPr lang="en-US" altLang="ja-JP" sz="2400" dirty="0">
              <a:latin typeface="HGSｺﾞｼｯｸM" panose="020B0600000000000000" pitchFamily="50" charset="-128"/>
              <a:ea typeface="HGSｺﾞｼｯｸM" panose="020B0600000000000000" pitchFamily="50" charset="-128"/>
            </a:endParaRP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11560" y="1484784"/>
            <a:ext cx="3534771" cy="2361063"/>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16016" y="1484784"/>
            <a:ext cx="3316406" cy="2279176"/>
          </a:xfrm>
          <a:prstGeom prst="rect">
            <a:avLst/>
          </a:prstGeom>
        </p:spPr>
      </p:pic>
      <p:pic>
        <p:nvPicPr>
          <p:cNvPr id="20" name="図 1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51520" y="4221088"/>
            <a:ext cx="3378929" cy="1944216"/>
          </a:xfrm>
          <a:prstGeom prst="rect">
            <a:avLst/>
          </a:prstGeom>
        </p:spPr>
      </p:pic>
      <p:pic>
        <p:nvPicPr>
          <p:cNvPr id="25" name="図 2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779912" y="4221088"/>
            <a:ext cx="3114111" cy="2088232"/>
          </a:xfrm>
          <a:prstGeom prst="rect">
            <a:avLst/>
          </a:prstGeom>
        </p:spPr>
      </p:pic>
      <p:sp>
        <p:nvSpPr>
          <p:cNvPr id="26" name="テキスト ボックス 25">
            <a:extLst>
              <a:ext uri="{FF2B5EF4-FFF2-40B4-BE49-F238E27FC236}">
                <a16:creationId xmlns:a16="http://schemas.microsoft.com/office/drawing/2014/main" id="{B45236A9-9F2F-471A-AB32-6827FFC5D5C5}"/>
              </a:ext>
            </a:extLst>
          </p:cNvPr>
          <p:cNvSpPr txBox="1"/>
          <p:nvPr/>
        </p:nvSpPr>
        <p:spPr>
          <a:xfrm>
            <a:off x="683568" y="1196752"/>
            <a:ext cx="2376264" cy="289423"/>
          </a:xfrm>
          <a:prstGeom prst="rect">
            <a:avLst/>
          </a:prstGeom>
          <a:noFill/>
          <a:ln>
            <a:noFill/>
          </a:ln>
        </p:spPr>
        <p:txBody>
          <a:bodyPr wrap="square" lIns="36000" tIns="36000" rIns="36000" bIns="0" rtlCol="0">
            <a:spAutoFit/>
          </a:bodyPr>
          <a:lstStyle/>
          <a:p>
            <a:r>
              <a:rPr lang="ja-JP" altLang="en-US" sz="1600" b="1" dirty="0" smtClean="0">
                <a:latin typeface="メイリオ" panose="020B0604030504040204" pitchFamily="50" charset="-128"/>
                <a:ea typeface="メイリオ" panose="020B0604030504040204" pitchFamily="50" charset="-128"/>
              </a:rPr>
              <a:t>主要地方道 枚方亀岡線</a:t>
            </a:r>
            <a:endParaRPr lang="en-US" altLang="ja-JP" sz="11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B45236A9-9F2F-471A-AB32-6827FFC5D5C5}"/>
              </a:ext>
            </a:extLst>
          </p:cNvPr>
          <p:cNvSpPr txBox="1"/>
          <p:nvPr/>
        </p:nvSpPr>
        <p:spPr>
          <a:xfrm>
            <a:off x="4716016" y="1196752"/>
            <a:ext cx="3312368" cy="282573"/>
          </a:xfrm>
          <a:prstGeom prst="rect">
            <a:avLst/>
          </a:prstGeom>
          <a:noFill/>
          <a:ln>
            <a:noFill/>
          </a:ln>
        </p:spPr>
        <p:txBody>
          <a:bodyPr wrap="square" lIns="36000" tIns="36000" rIns="36000" bIns="0" rtlCol="0">
            <a:spAutoFit/>
          </a:bodyPr>
          <a:lstStyle/>
          <a:p>
            <a:r>
              <a:rPr lang="ja-JP" altLang="en-US" sz="1600" b="1" dirty="0" smtClean="0">
                <a:latin typeface="メイリオ" panose="020B0604030504040204" pitchFamily="50" charset="-128"/>
                <a:ea typeface="メイリオ" panose="020B0604030504040204" pitchFamily="50" charset="-128"/>
              </a:rPr>
              <a:t>主要地方道 岸和田牛滝山貝塚線</a:t>
            </a:r>
            <a:endParaRPr lang="en-US" altLang="ja-JP" sz="11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B45236A9-9F2F-471A-AB32-6827FFC5D5C5}"/>
              </a:ext>
            </a:extLst>
          </p:cNvPr>
          <p:cNvSpPr txBox="1"/>
          <p:nvPr/>
        </p:nvSpPr>
        <p:spPr>
          <a:xfrm>
            <a:off x="251520" y="3933056"/>
            <a:ext cx="3312368" cy="282573"/>
          </a:xfrm>
          <a:prstGeom prst="rect">
            <a:avLst/>
          </a:prstGeom>
          <a:noFill/>
          <a:ln>
            <a:noFill/>
          </a:ln>
        </p:spPr>
        <p:txBody>
          <a:bodyPr wrap="square" lIns="36000" tIns="36000" rIns="36000" bIns="0" rtlCol="0">
            <a:spAutoFit/>
          </a:bodyPr>
          <a:lstStyle/>
          <a:p>
            <a:r>
              <a:rPr lang="ja-JP" altLang="en-US" sz="1600" b="1" dirty="0" smtClean="0">
                <a:latin typeface="メイリオ" panose="020B0604030504040204" pitchFamily="50" charset="-128"/>
                <a:ea typeface="メイリオ" panose="020B0604030504040204" pitchFamily="50" charset="-128"/>
              </a:rPr>
              <a:t>主要地方道 茨木能勢線</a:t>
            </a:r>
            <a:endParaRPr lang="en-US" altLang="ja-JP" sz="11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B45236A9-9F2F-471A-AB32-6827FFC5D5C5}"/>
              </a:ext>
            </a:extLst>
          </p:cNvPr>
          <p:cNvSpPr txBox="1"/>
          <p:nvPr/>
        </p:nvSpPr>
        <p:spPr>
          <a:xfrm>
            <a:off x="3779912" y="3933056"/>
            <a:ext cx="2304256" cy="288032"/>
          </a:xfrm>
          <a:prstGeom prst="rect">
            <a:avLst/>
          </a:prstGeom>
          <a:noFill/>
          <a:ln>
            <a:noFill/>
          </a:ln>
        </p:spPr>
        <p:txBody>
          <a:bodyPr wrap="square" lIns="36000" tIns="36000" rIns="36000" bIns="0" rtlCol="0">
            <a:spAutoFit/>
          </a:bodyPr>
          <a:lstStyle/>
          <a:p>
            <a:r>
              <a:rPr lang="ja-JP" altLang="en-US" sz="1600" b="1" dirty="0" smtClean="0">
                <a:latin typeface="メイリオ" panose="020B0604030504040204" pitchFamily="50" charset="-128"/>
                <a:ea typeface="メイリオ" panose="020B0604030504040204" pitchFamily="50" charset="-128"/>
              </a:rPr>
              <a:t>主要地方道 箕面池田線</a:t>
            </a:r>
            <a:endParaRPr lang="en-US" altLang="ja-JP" sz="11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31" name="正方形/長方形 30"/>
          <p:cNvSpPr/>
          <p:nvPr/>
        </p:nvSpPr>
        <p:spPr>
          <a:xfrm>
            <a:off x="6876256" y="4293096"/>
            <a:ext cx="2160240" cy="830997"/>
          </a:xfrm>
          <a:prstGeom prst="rect">
            <a:avLst/>
          </a:prstGeom>
        </p:spPr>
        <p:txBody>
          <a:bodyPr wrap="square">
            <a:spAutoFit/>
          </a:bodyPr>
          <a:lstStyle/>
          <a:p>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◆府管理道路</a:t>
            </a:r>
            <a:endPar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倒木等による</a:t>
            </a:r>
            <a:endPar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　通行止め：</a:t>
            </a:r>
            <a:r>
              <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箇所</a:t>
            </a:r>
            <a:endPar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63112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dirty="0"/>
          </a:p>
        </p:txBody>
      </p:sp>
      <p:sp>
        <p:nvSpPr>
          <p:cNvPr id="12"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資料５</a:t>
            </a:r>
            <a:endParaRPr kumimoji="1" lang="ja-JP" altLang="en-US" dirty="0"/>
          </a:p>
        </p:txBody>
      </p:sp>
      <p:sp>
        <p:nvSpPr>
          <p:cNvPr id="13" name="タイトル 1"/>
          <p:cNvSpPr txBox="1">
            <a:spLocks/>
          </p:cNvSpPr>
          <p:nvPr/>
        </p:nvSpPr>
        <p:spPr>
          <a:xfrm>
            <a:off x="457200" y="228600"/>
            <a:ext cx="8229600"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土砂災害防止法に基づく指定状況</a:t>
            </a:r>
            <a:endParaRPr lang="ja-JP" altLang="en-US" dirty="0"/>
          </a:p>
        </p:txBody>
      </p:sp>
      <p:sp>
        <p:nvSpPr>
          <p:cNvPr id="9" name="タイトル 1"/>
          <p:cNvSpPr>
            <a:spLocks noGrp="1"/>
          </p:cNvSpPr>
          <p:nvPr>
            <p:ph type="title"/>
          </p:nvPr>
        </p:nvSpPr>
        <p:spPr>
          <a:xfrm>
            <a:off x="3563888" y="3861048"/>
            <a:ext cx="5266928" cy="2232248"/>
          </a:xfrm>
        </p:spPr>
        <p:txBody>
          <a:bodyPr anchor="ctr" anchorCtr="0">
            <a:normAutofit fontScale="90000"/>
          </a:bodyPr>
          <a:lstStyle/>
          <a:p>
            <a:r>
              <a:rPr lang="ja-JP" altLang="en-US" sz="1800" b="1" dirty="0" smtClean="0">
                <a:latin typeface="HGSｺﾞｼｯｸM" panose="020B0600000000000000" pitchFamily="50" charset="-128"/>
                <a:ea typeface="HGSｺﾞｼｯｸM" panose="020B0600000000000000" pitchFamily="50" charset="-128"/>
              </a:rPr>
              <a:t>急傾斜地</a:t>
            </a:r>
            <a:r>
              <a:rPr lang="ja-JP" altLang="en-US" sz="1800" b="1" dirty="0">
                <a:latin typeface="HGSｺﾞｼｯｸM" panose="020B0600000000000000" pitchFamily="50" charset="-128"/>
                <a:ea typeface="HGSｺﾞｼｯｸM" panose="020B0600000000000000" pitchFamily="50" charset="-128"/>
              </a:rPr>
              <a:t>は、傾斜度３０度以上、高さ５ｍ以上の区域を指定</a:t>
            </a:r>
            <a:r>
              <a:rPr lang="ja-JP" altLang="en-US" sz="1800" b="1" dirty="0" smtClean="0">
                <a:latin typeface="HGSｺﾞｼｯｸM" panose="020B0600000000000000" pitchFamily="50" charset="-128"/>
                <a:ea typeface="HGSｺﾞｼｯｸM" panose="020B0600000000000000" pitchFamily="50" charset="-128"/>
              </a:rPr>
              <a:t>する</a:t>
            </a:r>
            <a:r>
              <a:rPr lang="ja-JP" altLang="en-US" sz="1400" dirty="0" smtClean="0">
                <a:latin typeface="HGSｺﾞｼｯｸM" panose="020B0600000000000000" pitchFamily="50" charset="-128"/>
                <a:ea typeface="HGSｺﾞｼｯｸM" panose="020B0600000000000000" pitchFamily="50" charset="-128"/>
              </a:rPr>
              <a:t>（「</a:t>
            </a:r>
            <a:r>
              <a:rPr lang="ja-JP" altLang="en-US" sz="1400" dirty="0">
                <a:latin typeface="HGSｺﾞｼｯｸM" panose="020B0600000000000000" pitchFamily="50" charset="-128"/>
                <a:ea typeface="HGSｺﾞｼｯｸM" panose="020B0600000000000000" pitchFamily="50" charset="-128"/>
              </a:rPr>
              <a:t>土砂災害防止法施行令」</a:t>
            </a:r>
            <a:r>
              <a:rPr lang="ja-JP" altLang="en-US" sz="1400" dirty="0" smtClean="0">
                <a:latin typeface="HGSｺﾞｼｯｸM" panose="020B0600000000000000" pitchFamily="50" charset="-128"/>
                <a:ea typeface="HGSｺﾞｼｯｸM" panose="020B0600000000000000" pitchFamily="50" charset="-128"/>
              </a:rPr>
              <a:t>第二条）</a:t>
            </a:r>
            <a:r>
              <a:rPr lang="en-US" altLang="ja-JP" sz="1400" dirty="0" smtClean="0">
                <a:latin typeface="HGSｺﾞｼｯｸM" panose="020B0600000000000000" pitchFamily="50" charset="-128"/>
                <a:ea typeface="HGSｺﾞｼｯｸM" panose="020B0600000000000000" pitchFamily="50" charset="-128"/>
              </a:rPr>
              <a:t/>
            </a:r>
            <a:br>
              <a:rPr lang="en-US" altLang="ja-JP" sz="1400" dirty="0" smtClean="0">
                <a:latin typeface="HGSｺﾞｼｯｸM" panose="020B0600000000000000" pitchFamily="50" charset="-128"/>
                <a:ea typeface="HGSｺﾞｼｯｸM" panose="020B0600000000000000" pitchFamily="50" charset="-128"/>
              </a:rPr>
            </a:br>
            <a:r>
              <a:rPr lang="en-US" altLang="ja-JP" sz="1800" dirty="0" smtClean="0">
                <a:latin typeface="HGSｺﾞｼｯｸM" panose="020B0600000000000000" pitchFamily="50" charset="-128"/>
                <a:ea typeface="HGSｺﾞｼｯｸM" panose="020B0600000000000000" pitchFamily="50" charset="-128"/>
              </a:rPr>
              <a:t/>
            </a:r>
            <a:br>
              <a:rPr lang="en-US" altLang="ja-JP" sz="1800" dirty="0" smtClean="0">
                <a:latin typeface="HGSｺﾞｼｯｸM" panose="020B0600000000000000" pitchFamily="50" charset="-128"/>
                <a:ea typeface="HGSｺﾞｼｯｸM" panose="020B0600000000000000" pitchFamily="50" charset="-128"/>
              </a:rPr>
            </a:br>
            <a:r>
              <a:rPr lang="ja-JP" altLang="en-US" sz="1800" dirty="0" smtClean="0">
                <a:latin typeface="HGSｺﾞｼｯｸM" panose="020B0600000000000000" pitchFamily="50" charset="-128"/>
                <a:ea typeface="HGSｺﾞｼｯｸM" panose="020B0600000000000000" pitchFamily="50" charset="-128"/>
              </a:rPr>
              <a:t>　◎大阪府内の指定箇所数（急傾斜地）</a:t>
            </a:r>
            <a:r>
              <a:rPr lang="en-US" altLang="ja-JP" sz="1800" dirty="0" smtClean="0">
                <a:latin typeface="HGSｺﾞｼｯｸM" panose="020B0600000000000000" pitchFamily="50" charset="-128"/>
                <a:ea typeface="HGSｺﾞｼｯｸM" panose="020B0600000000000000" pitchFamily="50" charset="-128"/>
              </a:rPr>
              <a:t/>
            </a:r>
            <a:br>
              <a:rPr lang="en-US" altLang="ja-JP" sz="1800" dirty="0" smtClean="0">
                <a:latin typeface="HGSｺﾞｼｯｸM" panose="020B0600000000000000" pitchFamily="50" charset="-128"/>
                <a:ea typeface="HGSｺﾞｼｯｸM" panose="020B0600000000000000" pitchFamily="50" charset="-128"/>
              </a:rPr>
            </a:br>
            <a:r>
              <a:rPr lang="ja-JP" altLang="en-US" sz="1800" dirty="0">
                <a:latin typeface="HGSｺﾞｼｯｸM" panose="020B0600000000000000" pitchFamily="50" charset="-128"/>
                <a:ea typeface="HGSｺﾞｼｯｸM" panose="020B0600000000000000" pitchFamily="50" charset="-128"/>
              </a:rPr>
              <a:t>　</a:t>
            </a:r>
            <a:r>
              <a:rPr lang="ja-JP" altLang="en-US" sz="1800" dirty="0" smtClean="0">
                <a:latin typeface="HGSｺﾞｼｯｸM" panose="020B0600000000000000" pitchFamily="50" charset="-128"/>
                <a:ea typeface="HGSｺﾞｼｯｸM" panose="020B0600000000000000" pitchFamily="50" charset="-128"/>
              </a:rPr>
              <a:t>　警戒区域（イエロー）　：</a:t>
            </a:r>
            <a:r>
              <a:rPr lang="en-US" altLang="ja-JP" sz="1800" dirty="0" smtClean="0">
                <a:latin typeface="HGSｺﾞｼｯｸM" panose="020B0600000000000000" pitchFamily="50" charset="-128"/>
                <a:ea typeface="HGSｺﾞｼｯｸM" panose="020B0600000000000000" pitchFamily="50" charset="-128"/>
              </a:rPr>
              <a:t>6,510</a:t>
            </a:r>
            <a:r>
              <a:rPr lang="ja-JP" altLang="en-US" sz="1800" dirty="0" smtClean="0">
                <a:latin typeface="HGSｺﾞｼｯｸM" panose="020B0600000000000000" pitchFamily="50" charset="-128"/>
                <a:ea typeface="HGSｺﾞｼｯｸM" panose="020B0600000000000000" pitchFamily="50" charset="-128"/>
              </a:rPr>
              <a:t>箇所</a:t>
            </a:r>
            <a:r>
              <a:rPr lang="en-US" altLang="ja-JP" sz="1800" dirty="0" smtClean="0">
                <a:latin typeface="HGSｺﾞｼｯｸM" panose="020B0600000000000000" pitchFamily="50" charset="-128"/>
                <a:ea typeface="HGSｺﾞｼｯｸM" panose="020B0600000000000000" pitchFamily="50" charset="-128"/>
              </a:rPr>
              <a:t/>
            </a:r>
            <a:br>
              <a:rPr lang="en-US" altLang="ja-JP" sz="1800" dirty="0" smtClean="0">
                <a:latin typeface="HGSｺﾞｼｯｸM" panose="020B0600000000000000" pitchFamily="50" charset="-128"/>
                <a:ea typeface="HGSｺﾞｼｯｸM" panose="020B0600000000000000" pitchFamily="50" charset="-128"/>
              </a:rPr>
            </a:br>
            <a:r>
              <a:rPr lang="ja-JP" altLang="en-US" sz="1800" dirty="0" smtClean="0">
                <a:latin typeface="HGSｺﾞｼｯｸM" panose="020B0600000000000000" pitchFamily="50" charset="-128"/>
                <a:ea typeface="HGSｺﾞｼｯｸM" panose="020B0600000000000000" pitchFamily="50" charset="-128"/>
              </a:rPr>
              <a:t>　　特別警戒区域（レッド）：</a:t>
            </a:r>
            <a:r>
              <a:rPr lang="en-US" altLang="ja-JP" sz="1800" dirty="0" smtClean="0">
                <a:latin typeface="HGSｺﾞｼｯｸM" panose="020B0600000000000000" pitchFamily="50" charset="-128"/>
                <a:ea typeface="HGSｺﾞｼｯｸM" panose="020B0600000000000000" pitchFamily="50" charset="-128"/>
              </a:rPr>
              <a:t>6,441</a:t>
            </a:r>
            <a:r>
              <a:rPr lang="ja-JP" altLang="en-US" sz="1800" dirty="0" smtClean="0">
                <a:latin typeface="HGSｺﾞｼｯｸM" panose="020B0600000000000000" pitchFamily="50" charset="-128"/>
                <a:ea typeface="HGSｺﾞｼｯｸM" panose="020B0600000000000000" pitchFamily="50" charset="-128"/>
              </a:rPr>
              <a:t>箇所</a:t>
            </a:r>
            <a:r>
              <a:rPr lang="en-US" altLang="ja-JP" sz="1800" dirty="0" smtClean="0">
                <a:latin typeface="HGSｺﾞｼｯｸM" panose="020B0600000000000000" pitchFamily="50" charset="-128"/>
                <a:ea typeface="HGSｺﾞｼｯｸM" panose="020B0600000000000000" pitchFamily="50" charset="-128"/>
              </a:rPr>
              <a:t/>
            </a:r>
            <a:br>
              <a:rPr lang="en-US" altLang="ja-JP" sz="1800" dirty="0" smtClean="0">
                <a:latin typeface="HGSｺﾞｼｯｸM" panose="020B0600000000000000" pitchFamily="50" charset="-128"/>
                <a:ea typeface="HGSｺﾞｼｯｸM" panose="020B0600000000000000" pitchFamily="50" charset="-128"/>
              </a:rPr>
            </a:br>
            <a:r>
              <a:rPr lang="en-US" altLang="ja-JP" sz="1800" dirty="0">
                <a:latin typeface="HGSｺﾞｼｯｸM" panose="020B0600000000000000" pitchFamily="50" charset="-128"/>
                <a:ea typeface="HGSｺﾞｼｯｸM" panose="020B0600000000000000" pitchFamily="50" charset="-128"/>
              </a:rPr>
              <a:t/>
            </a:r>
            <a:br>
              <a:rPr lang="en-US" altLang="ja-JP" sz="1800" dirty="0">
                <a:latin typeface="HGSｺﾞｼｯｸM" panose="020B0600000000000000" pitchFamily="50" charset="-128"/>
                <a:ea typeface="HGSｺﾞｼｯｸM" panose="020B0600000000000000" pitchFamily="50" charset="-128"/>
              </a:rPr>
            </a:br>
            <a:r>
              <a:rPr lang="ja-JP" altLang="en-US" sz="1800" dirty="0" smtClean="0">
                <a:latin typeface="HGSｺﾞｼｯｸM" panose="020B0600000000000000" pitchFamily="50" charset="-128"/>
                <a:ea typeface="HGSｺﾞｼｯｸM" panose="020B0600000000000000" pitchFamily="50" charset="-128"/>
              </a:rPr>
              <a:t>　</a:t>
            </a:r>
            <a:endParaRPr kumimoji="1" lang="ja-JP" altLang="en-US" sz="1600" dirty="0">
              <a:latin typeface="HGSｺﾞｼｯｸM" panose="020B0600000000000000" pitchFamily="50" charset="-128"/>
              <a:ea typeface="HGSｺﾞｼｯｸM" panose="020B0600000000000000" pitchFamily="50" charset="-128"/>
            </a:endParaRPr>
          </a:p>
        </p:txBody>
      </p:sp>
      <p:sp>
        <p:nvSpPr>
          <p:cNvPr id="10" name="タイトル 1"/>
          <p:cNvSpPr txBox="1">
            <a:spLocks/>
          </p:cNvSpPr>
          <p:nvPr/>
        </p:nvSpPr>
        <p:spPr>
          <a:xfrm>
            <a:off x="467544" y="1124744"/>
            <a:ext cx="8393596" cy="2066206"/>
          </a:xfrm>
          <a:prstGeom prst="rect">
            <a:avLst/>
          </a:prstGeom>
        </p:spPr>
        <p:txBody>
          <a:bodyPr vert="horz" anchor="ctr"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100" b="1" dirty="0" smtClean="0">
                <a:latin typeface="HGSｺﾞｼｯｸM" panose="020B0600000000000000" pitchFamily="50" charset="-128"/>
                <a:ea typeface="HGSｺﾞｼｯｸM" panose="020B0600000000000000" pitchFamily="50" charset="-128"/>
              </a:rPr>
              <a:t>土砂災害警戒区域・特別警戒区域の指定</a:t>
            </a:r>
            <a:endParaRPr lang="en-US" altLang="ja-JP" sz="2100" b="1" dirty="0" smtClean="0">
              <a:latin typeface="HGSｺﾞｼｯｸM" panose="020B0600000000000000" pitchFamily="50" charset="-128"/>
              <a:ea typeface="HGSｺﾞｼｯｸM" panose="020B0600000000000000" pitchFamily="50" charset="-128"/>
            </a:endParaRPr>
          </a:p>
          <a:p>
            <a:r>
              <a:rPr lang="ja-JP" altLang="en-US" sz="1800" b="1" dirty="0" smtClean="0">
                <a:solidFill>
                  <a:srgbClr val="FFFF00"/>
                </a:solidFill>
                <a:latin typeface="HGSｺﾞｼｯｸM" panose="020B0600000000000000" pitchFamily="50" charset="-128"/>
                <a:ea typeface="HGSｺﾞｼｯｸM" panose="020B0600000000000000" pitchFamily="50" charset="-128"/>
              </a:rPr>
              <a:t>　土砂災害警戒区域</a:t>
            </a:r>
            <a:endParaRPr lang="en-US" altLang="ja-JP" sz="1800" b="1" dirty="0" smtClean="0">
              <a:solidFill>
                <a:srgbClr val="FFFF00"/>
              </a:solidFill>
              <a:latin typeface="HGSｺﾞｼｯｸM" panose="020B0600000000000000" pitchFamily="50" charset="-128"/>
              <a:ea typeface="HGSｺﾞｼｯｸM" panose="020B0600000000000000" pitchFamily="50" charset="-128"/>
            </a:endParaRPr>
          </a:p>
          <a:p>
            <a:r>
              <a:rPr lang="ja-JP" altLang="en-US" sz="1800" dirty="0" smtClean="0">
                <a:latin typeface="HGSｺﾞｼｯｸM" panose="020B0600000000000000" pitchFamily="50" charset="-128"/>
                <a:ea typeface="HGSｺﾞｼｯｸM" panose="020B0600000000000000" pitchFamily="50" charset="-128"/>
              </a:rPr>
              <a:t>　　急傾斜地の崩壊等が発生した場合に、</a:t>
            </a:r>
            <a:endParaRPr lang="en-US" altLang="ja-JP" sz="1800" dirty="0" smtClean="0">
              <a:latin typeface="HGSｺﾞｼｯｸM" panose="020B0600000000000000" pitchFamily="50" charset="-128"/>
              <a:ea typeface="HGSｺﾞｼｯｸM" panose="020B0600000000000000" pitchFamily="50" charset="-128"/>
            </a:endParaRPr>
          </a:p>
          <a:p>
            <a:r>
              <a:rPr lang="ja-JP" altLang="en-US" sz="1800" dirty="0" smtClean="0">
                <a:latin typeface="HGSｺﾞｼｯｸM" panose="020B0600000000000000" pitchFamily="50" charset="-128"/>
                <a:ea typeface="HGSｺﾞｼｯｸM" panose="020B0600000000000000" pitchFamily="50" charset="-128"/>
              </a:rPr>
              <a:t>　　住民等の生命</a:t>
            </a:r>
            <a:r>
              <a:rPr lang="ja-JP" altLang="en-US" sz="1800" dirty="0">
                <a:latin typeface="HGSｺﾞｼｯｸM" panose="020B0600000000000000" pitchFamily="50" charset="-128"/>
                <a:ea typeface="HGSｺﾞｼｯｸM" panose="020B0600000000000000" pitchFamily="50" charset="-128"/>
              </a:rPr>
              <a:t>又</a:t>
            </a:r>
            <a:r>
              <a:rPr lang="ja-JP" altLang="en-US" sz="1800" dirty="0" smtClean="0">
                <a:latin typeface="HGSｺﾞｼｯｸM" panose="020B0600000000000000" pitchFamily="50" charset="-128"/>
                <a:ea typeface="HGSｺﾞｼｯｸM" panose="020B0600000000000000" pitchFamily="50" charset="-128"/>
              </a:rPr>
              <a:t>は身体に危害が生じるおそれがある区域を指定する。</a:t>
            </a:r>
            <a:endParaRPr lang="en-US" altLang="ja-JP" sz="1800" dirty="0" smtClean="0">
              <a:latin typeface="HGSｺﾞｼｯｸM" panose="020B0600000000000000" pitchFamily="50" charset="-128"/>
              <a:ea typeface="HGSｺﾞｼｯｸM" panose="020B0600000000000000" pitchFamily="50" charset="-128"/>
            </a:endParaRPr>
          </a:p>
          <a:p>
            <a:r>
              <a:rPr lang="ja-JP" altLang="en-US" sz="1800" b="1" dirty="0" smtClean="0">
                <a:solidFill>
                  <a:srgbClr val="FF0000"/>
                </a:solidFill>
                <a:latin typeface="HGSｺﾞｼｯｸM" panose="020B0600000000000000" pitchFamily="50" charset="-128"/>
                <a:ea typeface="HGSｺﾞｼｯｸM" panose="020B0600000000000000" pitchFamily="50" charset="-128"/>
              </a:rPr>
              <a:t>　土砂災害特別警戒区域</a:t>
            </a:r>
            <a:endParaRPr lang="en-US" altLang="ja-JP" sz="1800" b="1" dirty="0" smtClean="0">
              <a:solidFill>
                <a:srgbClr val="FF0000"/>
              </a:solidFill>
              <a:latin typeface="HGSｺﾞｼｯｸM" panose="020B0600000000000000" pitchFamily="50" charset="-128"/>
              <a:ea typeface="HGSｺﾞｼｯｸM" panose="020B0600000000000000" pitchFamily="50" charset="-128"/>
            </a:endParaRPr>
          </a:p>
          <a:p>
            <a:r>
              <a:rPr lang="ja-JP" altLang="en-US" sz="1800" dirty="0" smtClean="0">
                <a:latin typeface="HGSｺﾞｼｯｸM" panose="020B0600000000000000" pitchFamily="50" charset="-128"/>
                <a:ea typeface="HGSｺﾞｼｯｸM" panose="020B0600000000000000" pitchFamily="50" charset="-128"/>
              </a:rPr>
              <a:t>　　急傾斜地</a:t>
            </a:r>
            <a:r>
              <a:rPr lang="ja-JP" altLang="en-US" sz="1800" dirty="0">
                <a:latin typeface="HGSｺﾞｼｯｸM" panose="020B0600000000000000" pitchFamily="50" charset="-128"/>
                <a:ea typeface="HGSｺﾞｼｯｸM" panose="020B0600000000000000" pitchFamily="50" charset="-128"/>
              </a:rPr>
              <a:t>の崩壊等が発生した場合に</a:t>
            </a:r>
            <a:r>
              <a:rPr lang="ja-JP" altLang="en-US" sz="1800" dirty="0" smtClean="0">
                <a:latin typeface="HGSｺﾞｼｯｸM" panose="020B0600000000000000" pitchFamily="50" charset="-128"/>
                <a:ea typeface="HGSｺﾞｼｯｸM" panose="020B0600000000000000" pitchFamily="50" charset="-128"/>
              </a:rPr>
              <a:t>、</a:t>
            </a:r>
            <a:r>
              <a:rPr lang="ja-JP" altLang="en-US" sz="1800" u="sng" dirty="0" smtClean="0">
                <a:latin typeface="HGSｺﾞｼｯｸM" panose="020B0600000000000000" pitchFamily="50" charset="-128"/>
                <a:ea typeface="HGSｺﾞｼｯｸM" panose="020B0600000000000000" pitchFamily="50" charset="-128"/>
              </a:rPr>
              <a:t>建築物に損壊が生じ</a:t>
            </a:r>
            <a:endParaRPr lang="en-US" altLang="ja-JP" sz="1800" u="sng" dirty="0">
              <a:latin typeface="HGSｺﾞｼｯｸM" panose="020B0600000000000000" pitchFamily="50" charset="-128"/>
              <a:ea typeface="HGSｺﾞｼｯｸM" panose="020B0600000000000000" pitchFamily="50" charset="-128"/>
            </a:endParaRPr>
          </a:p>
          <a:p>
            <a:r>
              <a:rPr lang="ja-JP" altLang="en-US" sz="1800" dirty="0" smtClean="0">
                <a:latin typeface="HGSｺﾞｼｯｸM" panose="020B0600000000000000" pitchFamily="50" charset="-128"/>
                <a:ea typeface="HGSｺﾞｼｯｸM" panose="020B0600000000000000" pitchFamily="50" charset="-128"/>
              </a:rPr>
              <a:t>　　住民</a:t>
            </a:r>
            <a:r>
              <a:rPr lang="ja-JP" altLang="en-US" sz="1800" dirty="0">
                <a:latin typeface="HGSｺﾞｼｯｸM" panose="020B0600000000000000" pitchFamily="50" charset="-128"/>
                <a:ea typeface="HGSｺﾞｼｯｸM" panose="020B0600000000000000" pitchFamily="50" charset="-128"/>
              </a:rPr>
              <a:t>等の生命又は身体</a:t>
            </a:r>
            <a:r>
              <a:rPr lang="ja-JP" altLang="en-US" sz="1800" dirty="0" smtClean="0">
                <a:latin typeface="HGSｺﾞｼｯｸM" panose="020B0600000000000000" pitchFamily="50" charset="-128"/>
                <a:ea typeface="HGSｺﾞｼｯｸM" panose="020B0600000000000000" pitchFamily="50" charset="-128"/>
              </a:rPr>
              <a:t>に</a:t>
            </a:r>
            <a:r>
              <a:rPr lang="ja-JP" altLang="en-US" sz="1800" u="sng" dirty="0" smtClean="0">
                <a:latin typeface="HGSｺﾞｼｯｸM" panose="020B0600000000000000" pitchFamily="50" charset="-128"/>
                <a:ea typeface="HGSｺﾞｼｯｸM" panose="020B0600000000000000" pitchFamily="50" charset="-128"/>
              </a:rPr>
              <a:t>著し危害</a:t>
            </a:r>
            <a:r>
              <a:rPr lang="ja-JP" altLang="en-US" sz="1800" dirty="0">
                <a:latin typeface="HGSｺﾞｼｯｸM" panose="020B0600000000000000" pitchFamily="50" charset="-128"/>
                <a:ea typeface="HGSｺﾞｼｯｸM" panose="020B0600000000000000" pitchFamily="50" charset="-128"/>
              </a:rPr>
              <a:t>が生じるおそれがある区域を指定する</a:t>
            </a:r>
            <a:r>
              <a:rPr lang="ja-JP" altLang="en-US" sz="1800" dirty="0" smtClean="0">
                <a:latin typeface="HGSｺﾞｼｯｸM" panose="020B0600000000000000" pitchFamily="50" charset="-128"/>
                <a:ea typeface="HGSｺﾞｼｯｸM" panose="020B0600000000000000" pitchFamily="50" charset="-128"/>
              </a:rPr>
              <a:t>。</a:t>
            </a:r>
            <a:endParaRPr lang="en-US" altLang="ja-JP" sz="1800" dirty="0">
              <a:latin typeface="HGSｺﾞｼｯｸM" panose="020B0600000000000000" pitchFamily="50" charset="-128"/>
              <a:ea typeface="HGSｺﾞｼｯｸM" panose="020B0600000000000000" pitchFamily="50" charset="-128"/>
            </a:endParaRPr>
          </a:p>
        </p:txBody>
      </p:sp>
      <p:sp>
        <p:nvSpPr>
          <p:cNvPr id="5" name="正方形/長方形 4"/>
          <p:cNvSpPr/>
          <p:nvPr/>
        </p:nvSpPr>
        <p:spPr>
          <a:xfrm>
            <a:off x="3491880" y="3717032"/>
            <a:ext cx="5266928" cy="22226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3108" y="3284984"/>
            <a:ext cx="3059768" cy="3059768"/>
          </a:xfrm>
          <a:prstGeom prst="rect">
            <a:avLst/>
          </a:prstGeom>
        </p:spPr>
      </p:pic>
      <p:sp>
        <p:nvSpPr>
          <p:cNvPr id="11" name="正方形/長方形 10"/>
          <p:cNvSpPr/>
          <p:nvPr/>
        </p:nvSpPr>
        <p:spPr>
          <a:xfrm>
            <a:off x="251520" y="3190950"/>
            <a:ext cx="864096" cy="526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979996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dirty="0"/>
          </a:p>
        </p:txBody>
      </p:sp>
      <p:sp>
        <p:nvSpPr>
          <p:cNvPr id="12"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資料５</a:t>
            </a:r>
            <a:endParaRPr kumimoji="1" lang="ja-JP" altLang="en-US" dirty="0"/>
          </a:p>
        </p:txBody>
      </p:sp>
      <p:sp>
        <p:nvSpPr>
          <p:cNvPr id="13" name="タイトル 1"/>
          <p:cNvSpPr txBox="1">
            <a:spLocks/>
          </p:cNvSpPr>
          <p:nvPr/>
        </p:nvSpPr>
        <p:spPr>
          <a:xfrm>
            <a:off x="457200" y="228600"/>
            <a:ext cx="8229600"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土砂災害防止法に基づく指定状況</a:t>
            </a:r>
            <a:endParaRPr lang="ja-JP" altLang="en-US" dirty="0"/>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4437" y="2005484"/>
            <a:ext cx="5606773" cy="4320480"/>
          </a:xfrm>
          <a:prstGeom prst="rect">
            <a:avLst/>
          </a:prstGeom>
          <a:ln>
            <a:solidFill>
              <a:schemeClr val="tx1"/>
            </a:solidFill>
          </a:ln>
        </p:spPr>
      </p:pic>
      <p:sp>
        <p:nvSpPr>
          <p:cNvPr id="7" name="正方形/長方形 6"/>
          <p:cNvSpPr/>
          <p:nvPr/>
        </p:nvSpPr>
        <p:spPr>
          <a:xfrm>
            <a:off x="1979712" y="4493500"/>
            <a:ext cx="1080120" cy="519675"/>
          </a:xfrm>
          <a:prstGeom prst="rect">
            <a:avLst/>
          </a:prstGeom>
          <a:no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1" name="直線コネクタ 10"/>
          <p:cNvCxnSpPr/>
          <p:nvPr/>
        </p:nvCxnSpPr>
        <p:spPr>
          <a:xfrm flipV="1">
            <a:off x="1979712" y="1268760"/>
            <a:ext cx="1008112" cy="3224740"/>
          </a:xfrm>
          <a:prstGeom prst="line">
            <a:avLst/>
          </a:prstGeom>
          <a:ln>
            <a:solidFill>
              <a:srgbClr val="00B0F0"/>
            </a:solidFill>
            <a:prstDash val="sysDash"/>
          </a:ln>
        </p:spPr>
        <p:style>
          <a:lnRef idx="1">
            <a:schemeClr val="dk1"/>
          </a:lnRef>
          <a:fillRef idx="0">
            <a:schemeClr val="dk1"/>
          </a:fillRef>
          <a:effectRef idx="0">
            <a:schemeClr val="dk1"/>
          </a:effectRef>
          <a:fontRef idx="minor">
            <a:schemeClr val="tx1"/>
          </a:fontRef>
        </p:style>
      </p:cxnSp>
      <p:cxnSp>
        <p:nvCxnSpPr>
          <p:cNvPr id="16" name="直線コネクタ 15"/>
          <p:cNvCxnSpPr/>
          <p:nvPr/>
        </p:nvCxnSpPr>
        <p:spPr>
          <a:xfrm flipV="1">
            <a:off x="3059832" y="3743876"/>
            <a:ext cx="5904657" cy="1269299"/>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1979712" y="3743876"/>
            <a:ext cx="1008112" cy="1269299"/>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3059832" y="1268760"/>
            <a:ext cx="5904657" cy="322474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rotWithShape="1">
          <a:blip r:embed="rId4" cstate="email">
            <a:extLst>
              <a:ext uri="{28A0092B-C50C-407E-A947-70E740481C1C}">
                <a14:useLocalDpi xmlns:a14="http://schemas.microsoft.com/office/drawing/2010/main"/>
              </a:ext>
            </a:extLst>
          </a:blip>
          <a:srcRect t="2602"/>
          <a:stretch/>
        </p:blipFill>
        <p:spPr>
          <a:xfrm>
            <a:off x="2987824" y="1268760"/>
            <a:ext cx="5976665" cy="2475115"/>
          </a:xfrm>
          <a:prstGeom prst="rect">
            <a:avLst/>
          </a:prstGeom>
          <a:ln>
            <a:solidFill>
              <a:srgbClr val="00B0F0"/>
            </a:solidFill>
          </a:ln>
        </p:spPr>
      </p:pic>
      <p:sp>
        <p:nvSpPr>
          <p:cNvPr id="21" name="正方形/長方形 20"/>
          <p:cNvSpPr/>
          <p:nvPr/>
        </p:nvSpPr>
        <p:spPr>
          <a:xfrm>
            <a:off x="331607" y="1271397"/>
            <a:ext cx="2509020" cy="646331"/>
          </a:xfrm>
          <a:prstGeom prst="rect">
            <a:avLst/>
          </a:prstGeom>
        </p:spPr>
        <p:txBody>
          <a:bodyPr wrap="none">
            <a:spAutoFit/>
          </a:bodyPr>
          <a:lstStyle/>
          <a:p>
            <a:r>
              <a:rPr lang="ja-JP" altLang="en-US" b="1" dirty="0" smtClean="0">
                <a:latin typeface="HGSｺﾞｼｯｸM" panose="020B0600000000000000" pitchFamily="50" charset="-128"/>
                <a:ea typeface="HGSｺﾞｼｯｸM" panose="020B0600000000000000" pitchFamily="50" charset="-128"/>
              </a:rPr>
              <a:t>参考：池田土木事務所</a:t>
            </a:r>
            <a:endParaRPr lang="en-US" altLang="ja-JP" b="1" dirty="0" smtClean="0">
              <a:latin typeface="HGSｺﾞｼｯｸM" panose="020B0600000000000000" pitchFamily="50" charset="-128"/>
              <a:ea typeface="HGSｺﾞｼｯｸM" panose="020B0600000000000000" pitchFamily="50" charset="-128"/>
            </a:endParaRPr>
          </a:p>
          <a:p>
            <a:r>
              <a:rPr lang="ja-JP" altLang="en-US" b="1" dirty="0">
                <a:latin typeface="HGSｺﾞｼｯｸM" panose="020B0600000000000000" pitchFamily="50" charset="-128"/>
                <a:ea typeface="HGSｺﾞｼｯｸM" panose="020B0600000000000000" pitchFamily="50" charset="-128"/>
              </a:rPr>
              <a:t>　</a:t>
            </a:r>
            <a:r>
              <a:rPr lang="ja-JP" altLang="en-US" b="1" dirty="0" smtClean="0">
                <a:latin typeface="HGSｺﾞｼｯｸM" panose="020B0600000000000000" pitchFamily="50" charset="-128"/>
                <a:ea typeface="HGSｺﾞｼｯｸM" panose="020B0600000000000000" pitchFamily="50" charset="-128"/>
              </a:rPr>
              <a:t>　　（能勢町）</a:t>
            </a:r>
            <a:endParaRPr lang="ja-JP" altLang="en-US" dirty="0"/>
          </a:p>
        </p:txBody>
      </p:sp>
      <p:sp>
        <p:nvSpPr>
          <p:cNvPr id="22" name="タイトル 1"/>
          <p:cNvSpPr txBox="1">
            <a:spLocks/>
          </p:cNvSpPr>
          <p:nvPr/>
        </p:nvSpPr>
        <p:spPr>
          <a:xfrm>
            <a:off x="7858091" y="3231715"/>
            <a:ext cx="1096376" cy="48235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pPr algn="ctr"/>
            <a:r>
              <a:rPr lang="ja-JP" altLang="en-US" sz="2000" dirty="0" smtClean="0">
                <a:latin typeface="HGSｺﾞｼｯｸM" panose="020B0600000000000000" pitchFamily="50" charset="-128"/>
                <a:ea typeface="HGSｺﾞｼｯｸM" panose="020B0600000000000000" pitchFamily="50" charset="-128"/>
              </a:rPr>
              <a:t>拡大図</a:t>
            </a:r>
            <a:endParaRPr lang="ja-JP" altLang="en-US" sz="20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6685007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5220072" y="6338348"/>
            <a:ext cx="3505200" cy="365760"/>
          </a:xfrm>
        </p:spPr>
        <p:txBody>
          <a:bodyPr/>
          <a:lstStyle/>
          <a:p>
            <a:r>
              <a:rPr kumimoji="1" lang="ja-JP" altLang="en-US" dirty="0" smtClean="0"/>
              <a:t>資料５</a:t>
            </a:r>
            <a:endParaRPr kumimoji="1" lang="ja-JP" altLang="en-US" dirty="0"/>
          </a:p>
        </p:txBody>
      </p:sp>
      <p:sp>
        <p:nvSpPr>
          <p:cNvPr id="17" name="テキスト ボックス 16"/>
          <p:cNvSpPr txBox="1"/>
          <p:nvPr/>
        </p:nvSpPr>
        <p:spPr>
          <a:xfrm>
            <a:off x="971600" y="1196752"/>
            <a:ext cx="7704856" cy="4247317"/>
          </a:xfrm>
          <a:prstGeom prst="rect">
            <a:avLst/>
          </a:prstGeom>
          <a:noFill/>
        </p:spPr>
        <p:txBody>
          <a:bodyPr wrap="square" rtlCol="0">
            <a:spAutoFit/>
          </a:bodyPr>
          <a:lstStyle/>
          <a:p>
            <a:pPr>
              <a:lnSpc>
                <a:spcPct val="150000"/>
              </a:lnSpc>
            </a:pPr>
            <a:r>
              <a:rPr lang="ja-JP" altLang="en-US" sz="3600" dirty="0" smtClean="0">
                <a:latin typeface="HGSｺﾞｼｯｸM" panose="020B0600000000000000" pitchFamily="50" charset="-128"/>
                <a:ea typeface="HGSｺﾞｼｯｸM" panose="020B0600000000000000" pitchFamily="50" charset="-128"/>
              </a:rPr>
              <a:t>１．はじめに</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２．審議内容</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３．指定条件の検討</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４．今後の進め方</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５．まとめ</a:t>
            </a:r>
            <a:endParaRPr lang="ja-JP" altLang="en-US" sz="36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Tree>
    <p:extLst>
      <p:ext uri="{BB962C8B-B14F-4D97-AF65-F5344CB8AC3E}">
        <p14:creationId xmlns:p14="http://schemas.microsoft.com/office/powerpoint/2010/main" val="27704555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dirty="0"/>
          </a:p>
        </p:txBody>
      </p:sp>
      <p:graphicFrame>
        <p:nvGraphicFramePr>
          <p:cNvPr id="10" name="表 9"/>
          <p:cNvGraphicFramePr>
            <a:graphicFrameLocks noGrp="1"/>
          </p:cNvGraphicFramePr>
          <p:nvPr>
            <p:extLst>
              <p:ext uri="{D42A27DB-BD31-4B8C-83A1-F6EECF244321}">
                <p14:modId xmlns:p14="http://schemas.microsoft.com/office/powerpoint/2010/main" val="306926499"/>
              </p:ext>
            </p:extLst>
          </p:nvPr>
        </p:nvGraphicFramePr>
        <p:xfrm>
          <a:off x="611560" y="2132856"/>
          <a:ext cx="7992888" cy="3600404"/>
        </p:xfrm>
        <a:graphic>
          <a:graphicData uri="http://schemas.openxmlformats.org/drawingml/2006/table">
            <a:tbl>
              <a:tblPr firstRow="1" firstCol="1" bandRow="1">
                <a:tableStyleId>{5C22544A-7EE6-4342-B048-85BDC9FD1C3A}</a:tableStyleId>
              </a:tblPr>
              <a:tblGrid>
                <a:gridCol w="2016555">
                  <a:extLst>
                    <a:ext uri="{9D8B030D-6E8A-4147-A177-3AD203B41FA5}">
                      <a16:colId xmlns:a16="http://schemas.microsoft.com/office/drawing/2014/main" val="20000"/>
                    </a:ext>
                  </a:extLst>
                </a:gridCol>
                <a:gridCol w="1393255">
                  <a:extLst>
                    <a:ext uri="{9D8B030D-6E8A-4147-A177-3AD203B41FA5}">
                      <a16:colId xmlns:a16="http://schemas.microsoft.com/office/drawing/2014/main" val="20001"/>
                    </a:ext>
                  </a:extLst>
                </a:gridCol>
                <a:gridCol w="1393255">
                  <a:extLst>
                    <a:ext uri="{9D8B030D-6E8A-4147-A177-3AD203B41FA5}">
                      <a16:colId xmlns:a16="http://schemas.microsoft.com/office/drawing/2014/main" val="20002"/>
                    </a:ext>
                  </a:extLst>
                </a:gridCol>
                <a:gridCol w="1613243">
                  <a:extLst>
                    <a:ext uri="{9D8B030D-6E8A-4147-A177-3AD203B41FA5}">
                      <a16:colId xmlns:a16="http://schemas.microsoft.com/office/drawing/2014/main" val="20003"/>
                    </a:ext>
                  </a:extLst>
                </a:gridCol>
                <a:gridCol w="1576580">
                  <a:extLst>
                    <a:ext uri="{9D8B030D-6E8A-4147-A177-3AD203B41FA5}">
                      <a16:colId xmlns:a16="http://schemas.microsoft.com/office/drawing/2014/main" val="20004"/>
                    </a:ext>
                  </a:extLst>
                </a:gridCol>
              </a:tblGrid>
              <a:tr h="360039">
                <a:tc>
                  <a:txBody>
                    <a:bodyPr/>
                    <a:lstStyle/>
                    <a:p>
                      <a:pPr algn="ctr">
                        <a:spcAft>
                          <a:spcPts val="0"/>
                        </a:spcAft>
                      </a:pPr>
                      <a:r>
                        <a:rPr lang="ja-JP" altLang="en-US" sz="2100" kern="100" dirty="0" smtClean="0">
                          <a:effectLst/>
                          <a:latin typeface="Meiryo UI" panose="020B0604030504040204" pitchFamily="50" charset="-128"/>
                          <a:ea typeface="Meiryo UI" panose="020B0604030504040204" pitchFamily="50" charset="-128"/>
                          <a:cs typeface="Meiryo UI" panose="020B0604030504040204" pitchFamily="50" charset="-128"/>
                        </a:rPr>
                        <a:t>点検対象</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ja-JP" altLang="en-US" sz="2100" kern="100" dirty="0" smtClean="0">
                          <a:effectLst/>
                          <a:latin typeface="Meiryo UI" panose="020B0604030504040204" pitchFamily="50" charset="-128"/>
                          <a:ea typeface="Meiryo UI" panose="020B0604030504040204" pitchFamily="50" charset="-128"/>
                          <a:cs typeface="Meiryo UI" panose="020B0604030504040204" pitchFamily="50" charset="-128"/>
                        </a:rPr>
                        <a:t>要対策</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ja-JP" altLang="en-US" sz="2100" kern="100" dirty="0" smtClean="0">
                          <a:effectLst/>
                          <a:latin typeface="Meiryo UI" panose="020B0604030504040204" pitchFamily="50" charset="-128"/>
                          <a:ea typeface="Meiryo UI" panose="020B0604030504040204" pitchFamily="50" charset="-128"/>
                          <a:cs typeface="Meiryo UI" panose="020B0604030504040204" pitchFamily="50" charset="-128"/>
                        </a:rPr>
                        <a:t>経過観察</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ja-JP" altLang="en-US" sz="2100" kern="100" dirty="0" smtClean="0">
                          <a:effectLst/>
                          <a:latin typeface="Meiryo UI" panose="020B0604030504040204" pitchFamily="50" charset="-128"/>
                          <a:ea typeface="Meiryo UI" panose="020B0604030504040204" pitchFamily="50" charset="-128"/>
                          <a:cs typeface="Meiryo UI" panose="020B0604030504040204" pitchFamily="50" charset="-128"/>
                        </a:rPr>
                        <a:t>対策不要</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ja-JP" altLang="en-US" sz="2100" kern="100" dirty="0" smtClean="0">
                          <a:effectLst/>
                          <a:latin typeface="Meiryo UI" panose="020B0604030504040204" pitchFamily="50" charset="-128"/>
                          <a:ea typeface="Meiryo UI" panose="020B0604030504040204" pitchFamily="50" charset="-128"/>
                          <a:cs typeface="Meiryo UI" panose="020B0604030504040204" pitchFamily="50" charset="-128"/>
                        </a:rPr>
                        <a:t>小計</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extLst>
                  <a:ext uri="{0D108BD9-81ED-4DB2-BD59-A6C34878D82A}">
                    <a16:rowId xmlns:a16="http://schemas.microsoft.com/office/drawing/2014/main" val="10000"/>
                  </a:ext>
                </a:extLst>
              </a:tr>
              <a:tr h="360039">
                <a:tc>
                  <a:txBody>
                    <a:bodyPr/>
                    <a:lstStyle/>
                    <a:p>
                      <a:pPr algn="ctr">
                        <a:spcAft>
                          <a:spcPts val="0"/>
                        </a:spcAft>
                      </a:pPr>
                      <a:r>
                        <a:rPr lang="ja-JP" altLang="en-US" sz="2100" kern="100" dirty="0" smtClean="0">
                          <a:effectLst/>
                          <a:latin typeface="Meiryo UI" panose="020B0604030504040204" pitchFamily="50" charset="-128"/>
                          <a:ea typeface="Meiryo UI" panose="020B0604030504040204" pitchFamily="50" charset="-128"/>
                          <a:cs typeface="Meiryo UI" panose="020B0604030504040204" pitchFamily="50" charset="-128"/>
                        </a:rPr>
                        <a:t>落石崩壊</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194</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472</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sz="2100" kern="100" dirty="0" smtClean="0">
                          <a:effectLst/>
                          <a:latin typeface="Meiryo UI" panose="020B0604030504040204" pitchFamily="50" charset="-128"/>
                          <a:ea typeface="Meiryo UI" panose="020B0604030504040204" pitchFamily="50" charset="-128"/>
                          <a:cs typeface="Meiryo UI" panose="020B0604030504040204" pitchFamily="50" charset="-128"/>
                        </a:rPr>
                        <a:t>277</a:t>
                      </a: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943</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extLst>
                  <a:ext uri="{0D108BD9-81ED-4DB2-BD59-A6C34878D82A}">
                    <a16:rowId xmlns:a16="http://schemas.microsoft.com/office/drawing/2014/main" val="10001"/>
                  </a:ext>
                </a:extLst>
              </a:tr>
              <a:tr h="360039">
                <a:tc>
                  <a:txBody>
                    <a:bodyPr/>
                    <a:lstStyle/>
                    <a:p>
                      <a:pPr algn="ctr">
                        <a:spcAft>
                          <a:spcPts val="0"/>
                        </a:spcAft>
                      </a:pPr>
                      <a:r>
                        <a:rPr lang="ja-JP" altLang="en-US" sz="2100" kern="100" dirty="0" smtClean="0">
                          <a:effectLst/>
                          <a:latin typeface="Meiryo UI" panose="020B0604030504040204" pitchFamily="50" charset="-128"/>
                          <a:ea typeface="Meiryo UI" panose="020B0604030504040204" pitchFamily="50" charset="-128"/>
                          <a:cs typeface="Meiryo UI" panose="020B0604030504040204" pitchFamily="50" charset="-128"/>
                        </a:rPr>
                        <a:t>岩盤崩壊</a:t>
                      </a:r>
                      <a:endPar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8</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7</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3</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18</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extLst>
                  <a:ext uri="{0D108BD9-81ED-4DB2-BD59-A6C34878D82A}">
                    <a16:rowId xmlns:a16="http://schemas.microsoft.com/office/drawing/2014/main" val="10002"/>
                  </a:ext>
                </a:extLst>
              </a:tr>
              <a:tr h="482322">
                <a:tc>
                  <a:txBody>
                    <a:bodyPr/>
                    <a:lstStyle/>
                    <a:p>
                      <a:pPr algn="ctr">
                        <a:spcAft>
                          <a:spcPts val="0"/>
                        </a:spcAft>
                      </a:pPr>
                      <a:r>
                        <a:rPr lang="ja-JP" altLang="en-US" sz="2100" kern="100" dirty="0" smtClean="0">
                          <a:effectLst/>
                          <a:latin typeface="Meiryo UI" panose="020B0604030504040204" pitchFamily="50" charset="-128"/>
                          <a:ea typeface="Meiryo UI" panose="020B0604030504040204" pitchFamily="50" charset="-128"/>
                          <a:cs typeface="Meiryo UI" panose="020B0604030504040204" pitchFamily="50" charset="-128"/>
                        </a:rPr>
                        <a:t>地すべり</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2</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6</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15</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23</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extLst>
                  <a:ext uri="{0D108BD9-81ED-4DB2-BD59-A6C34878D82A}">
                    <a16:rowId xmlns:a16="http://schemas.microsoft.com/office/drawing/2014/main" val="10003"/>
                  </a:ext>
                </a:extLst>
              </a:tr>
              <a:tr h="360039">
                <a:tc>
                  <a:txBody>
                    <a:bodyPr/>
                    <a:lstStyle/>
                    <a:p>
                      <a:pPr algn="ctr">
                        <a:spcAft>
                          <a:spcPts val="0"/>
                        </a:spcAft>
                      </a:pPr>
                      <a:r>
                        <a:rPr lang="ja-JP" altLang="en-US" sz="2100" kern="100" dirty="0" smtClean="0">
                          <a:effectLst/>
                          <a:latin typeface="Meiryo UI" panose="020B0604030504040204" pitchFamily="50" charset="-128"/>
                          <a:ea typeface="Meiryo UI" panose="020B0604030504040204" pitchFamily="50" charset="-128"/>
                          <a:cs typeface="Meiryo UI" panose="020B0604030504040204" pitchFamily="50" charset="-128"/>
                        </a:rPr>
                        <a:t>土石流</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5</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31</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19</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55</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extLst>
                  <a:ext uri="{0D108BD9-81ED-4DB2-BD59-A6C34878D82A}">
                    <a16:rowId xmlns:a16="http://schemas.microsoft.com/office/drawing/2014/main" val="10004"/>
                  </a:ext>
                </a:extLst>
              </a:tr>
              <a:tr h="360039">
                <a:tc>
                  <a:txBody>
                    <a:bodyPr/>
                    <a:lstStyle/>
                    <a:p>
                      <a:pPr algn="ctr">
                        <a:spcAft>
                          <a:spcPts val="0"/>
                        </a:spcAft>
                      </a:pPr>
                      <a:r>
                        <a:rPr lang="ja-JP" altLang="en-US" sz="2100" kern="100" dirty="0" smtClean="0">
                          <a:effectLst/>
                          <a:latin typeface="Meiryo UI" panose="020B0604030504040204" pitchFamily="50" charset="-128"/>
                          <a:ea typeface="Meiryo UI" panose="020B0604030504040204" pitchFamily="50" charset="-128"/>
                          <a:cs typeface="Meiryo UI" panose="020B0604030504040204" pitchFamily="50" charset="-128"/>
                        </a:rPr>
                        <a:t>盛土</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16</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81</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80</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177</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extLst>
                  <a:ext uri="{0D108BD9-81ED-4DB2-BD59-A6C34878D82A}">
                    <a16:rowId xmlns:a16="http://schemas.microsoft.com/office/drawing/2014/main" val="10005"/>
                  </a:ext>
                </a:extLst>
              </a:tr>
              <a:tr h="360039">
                <a:tc>
                  <a:txBody>
                    <a:bodyPr/>
                    <a:lstStyle/>
                    <a:p>
                      <a:pPr algn="ctr">
                        <a:spcAft>
                          <a:spcPts val="0"/>
                        </a:spcAft>
                      </a:pPr>
                      <a:r>
                        <a:rPr lang="ja-JP" altLang="en-US" sz="2100" kern="100" dirty="0" smtClean="0">
                          <a:effectLst/>
                          <a:latin typeface="Meiryo UI" panose="020B0604030504040204" pitchFamily="50" charset="-128"/>
                          <a:ea typeface="Meiryo UI" panose="020B0604030504040204" pitchFamily="50" charset="-128"/>
                          <a:cs typeface="Meiryo UI" panose="020B0604030504040204" pitchFamily="50" charset="-128"/>
                        </a:rPr>
                        <a:t>擁壁</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45</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257</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423</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725</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tc>
                <a:extLst>
                  <a:ext uri="{0D108BD9-81ED-4DB2-BD59-A6C34878D82A}">
                    <a16:rowId xmlns:a16="http://schemas.microsoft.com/office/drawing/2014/main" val="10006"/>
                  </a:ext>
                </a:extLst>
              </a:tr>
              <a:tr h="597809">
                <a:tc>
                  <a:txBody>
                    <a:bodyPr/>
                    <a:lstStyle/>
                    <a:p>
                      <a:pPr algn="ctr">
                        <a:spcAft>
                          <a:spcPts val="0"/>
                        </a:spcAft>
                      </a:pPr>
                      <a:r>
                        <a:rPr lang="ja-JP" altLang="en-US" sz="2100" kern="100" dirty="0" smtClean="0">
                          <a:effectLst/>
                          <a:latin typeface="Meiryo UI" panose="020B0604030504040204" pitchFamily="50" charset="-128"/>
                          <a:ea typeface="Meiryo UI" panose="020B0604030504040204" pitchFamily="50" charset="-128"/>
                          <a:cs typeface="Meiryo UI" panose="020B0604030504040204" pitchFamily="50" charset="-128"/>
                        </a:rPr>
                        <a:t>橋梁基礎の洗掘</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lnB w="57150" cap="flat" cmpd="sng" algn="ctr">
                      <a:solidFill>
                        <a:schemeClr val="bg1"/>
                      </a:solidFill>
                      <a:prstDash val="solid"/>
                      <a:round/>
                      <a:headEnd type="none" w="med" len="med"/>
                      <a:tailEnd type="none" w="med" len="med"/>
                    </a:lnB>
                  </a:tcP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1</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lnB w="57150" cap="flat" cmpd="sng" algn="ctr">
                      <a:solidFill>
                        <a:schemeClr val="bg1"/>
                      </a:solidFill>
                      <a:prstDash val="solid"/>
                      <a:round/>
                      <a:headEnd type="none" w="med" len="med"/>
                      <a:tailEnd type="none" w="med" len="med"/>
                    </a:lnB>
                  </a:tcP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18</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lnB w="57150" cap="flat" cmpd="sng" algn="ctr">
                      <a:solidFill>
                        <a:schemeClr val="bg1"/>
                      </a:solidFill>
                      <a:prstDash val="solid"/>
                      <a:round/>
                      <a:headEnd type="none" w="med" len="med"/>
                      <a:tailEnd type="none" w="med" len="med"/>
                    </a:lnB>
                  </a:tcP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6</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lnB w="57150" cap="flat" cmpd="sng" algn="ctr">
                      <a:solidFill>
                        <a:schemeClr val="bg1"/>
                      </a:solidFill>
                      <a:prstDash val="solid"/>
                      <a:round/>
                      <a:headEnd type="none" w="med" len="med"/>
                      <a:tailEnd type="none" w="med" len="med"/>
                    </a:lnB>
                  </a:tcP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25</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r h="360039">
                <a:tc>
                  <a:txBody>
                    <a:bodyPr/>
                    <a:lstStyle/>
                    <a:p>
                      <a:pPr algn="ctr">
                        <a:spcAft>
                          <a:spcPts val="0"/>
                        </a:spcAft>
                      </a:pPr>
                      <a:r>
                        <a:rPr lang="ja-JP" altLang="en-US" sz="2100" kern="100" dirty="0" smtClean="0">
                          <a:effectLst/>
                          <a:latin typeface="Meiryo UI" panose="020B0604030504040204" pitchFamily="50" charset="-128"/>
                          <a:ea typeface="Meiryo UI" panose="020B0604030504040204" pitchFamily="50" charset="-128"/>
                          <a:cs typeface="Meiryo UI" panose="020B0604030504040204" pitchFamily="50" charset="-128"/>
                        </a:rPr>
                        <a:t>合計</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lnT w="57150" cap="flat" cmpd="sng" algn="ctr">
                      <a:solidFill>
                        <a:schemeClr val="bg1"/>
                      </a:solidFill>
                      <a:prstDash val="solid"/>
                      <a:round/>
                      <a:headEnd type="none" w="med" len="med"/>
                      <a:tailEnd type="none" w="med" len="med"/>
                    </a:lnT>
                  </a:tcP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271</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lnT w="57150" cap="flat" cmpd="sng" algn="ctr">
                      <a:solidFill>
                        <a:schemeClr val="bg1"/>
                      </a:solidFill>
                      <a:prstDash val="solid"/>
                      <a:round/>
                      <a:headEnd type="none" w="med" len="med"/>
                      <a:tailEnd type="none" w="med" len="med"/>
                    </a:lnT>
                  </a:tcP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872</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lnT w="57150" cap="flat" cmpd="sng" algn="ctr">
                      <a:solidFill>
                        <a:schemeClr val="bg1"/>
                      </a:solidFill>
                      <a:prstDash val="solid"/>
                      <a:round/>
                      <a:headEnd type="none" w="med" len="med"/>
                      <a:tailEnd type="none" w="med" len="med"/>
                    </a:lnT>
                  </a:tcP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823</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lnT w="57150" cap="flat" cmpd="sng" algn="ctr">
                      <a:solidFill>
                        <a:schemeClr val="bg1"/>
                      </a:solidFill>
                      <a:prstDash val="solid"/>
                      <a:round/>
                      <a:headEnd type="none" w="med" len="med"/>
                      <a:tailEnd type="none" w="med" len="med"/>
                    </a:lnT>
                  </a:tcPr>
                </a:tc>
                <a:tc>
                  <a:txBody>
                    <a:bodyPr/>
                    <a:lstStyle/>
                    <a:p>
                      <a:pPr algn="ctr">
                        <a:spcAft>
                          <a:spcPts val="0"/>
                        </a:spcAft>
                      </a:pPr>
                      <a:r>
                        <a:rPr lang="en-US" altLang="ja-JP" sz="2100" kern="100" dirty="0" smtClean="0">
                          <a:effectLst/>
                          <a:latin typeface="Meiryo UI" panose="020B0604030504040204" pitchFamily="50" charset="-128"/>
                          <a:ea typeface="Meiryo UI" panose="020B0604030504040204" pitchFamily="50" charset="-128"/>
                          <a:cs typeface="Meiryo UI" panose="020B0604030504040204" pitchFamily="50" charset="-128"/>
                        </a:rPr>
                        <a:t>1,966</a:t>
                      </a:r>
                      <a:endParaRPr lang="ja-JP" sz="2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1171" marR="71171" marT="0" marB="0" anchor="ctr">
                    <a:lnT w="571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8"/>
                  </a:ext>
                </a:extLst>
              </a:tr>
            </a:tbl>
          </a:graphicData>
        </a:graphic>
      </p:graphicFrame>
      <p:sp>
        <p:nvSpPr>
          <p:cNvPr id="11" name="テキスト ボックス 10"/>
          <p:cNvSpPr txBox="1"/>
          <p:nvPr/>
        </p:nvSpPr>
        <p:spPr>
          <a:xfrm>
            <a:off x="323528" y="1196752"/>
            <a:ext cx="8280920" cy="923330"/>
          </a:xfrm>
          <a:prstGeom prst="rect">
            <a:avLst/>
          </a:prstGeom>
          <a:noFill/>
        </p:spPr>
        <p:txBody>
          <a:bodyPr wrap="square" rtlCol="0">
            <a:spAutoFit/>
          </a:bodyPr>
          <a:lstStyle/>
          <a:p>
            <a:pPr marL="457200" indent="-457200">
              <a:buFont typeface="Wingdings" panose="05000000000000000000" pitchFamily="2" charset="2"/>
              <a:buChar char="Ø"/>
            </a:pP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道路法面などにおいて、土砂崩落や落石等の道路災害につながる恐れのある変状を早期発見・把握し、道路防災対策の要否を判定するため、５年に１回の点検を実施</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useBgFill="1">
        <p:nvSpPr>
          <p:cNvPr id="8" name="タイトル 1"/>
          <p:cNvSpPr txBox="1">
            <a:spLocks/>
          </p:cNvSpPr>
          <p:nvPr/>
        </p:nvSpPr>
        <p:spPr>
          <a:xfrm>
            <a:off x="457200" y="228600"/>
            <a:ext cx="8229600"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道路防災点検（平成</a:t>
            </a:r>
            <a:r>
              <a:rPr lang="en-US" altLang="ja-JP" dirty="0" smtClean="0">
                <a:latin typeface="HGSｺﾞｼｯｸM" panose="020B0600000000000000" pitchFamily="50" charset="-128"/>
                <a:ea typeface="HGSｺﾞｼｯｸM" panose="020B0600000000000000" pitchFamily="50" charset="-128"/>
              </a:rPr>
              <a:t>27</a:t>
            </a:r>
            <a:r>
              <a:rPr lang="ja-JP" altLang="en-US" dirty="0" smtClean="0">
                <a:latin typeface="HGSｺﾞｼｯｸM" panose="020B0600000000000000" pitchFamily="50" charset="-128"/>
                <a:ea typeface="HGSｺﾞｼｯｸM" panose="020B0600000000000000" pitchFamily="50" charset="-128"/>
              </a:rPr>
              <a:t>年度実施）</a:t>
            </a:r>
            <a:endParaRPr lang="ja-JP" altLang="en-US" dirty="0"/>
          </a:p>
        </p:txBody>
      </p:sp>
      <p:sp>
        <p:nvSpPr>
          <p:cNvPr id="9"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資料５</a:t>
            </a:r>
            <a:endParaRPr kumimoji="1" lang="ja-JP" altLang="en-US" dirty="0"/>
          </a:p>
        </p:txBody>
      </p:sp>
      <p:sp>
        <p:nvSpPr>
          <p:cNvPr id="7" name="テキスト ボックス 6"/>
          <p:cNvSpPr txBox="1"/>
          <p:nvPr/>
        </p:nvSpPr>
        <p:spPr>
          <a:xfrm>
            <a:off x="395536" y="5877272"/>
            <a:ext cx="8280920"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上表のうち、事前通行規制区間検討範囲の点検箇所数は</a:t>
            </a:r>
            <a:r>
              <a:rPr lang="en-US" altLang="ja-JP"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1,374</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箇所</a:t>
            </a:r>
            <a:endParaRPr lang="en-US" altLang="ja-JP"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703477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dirty="0"/>
          </a:p>
        </p:txBody>
      </p:sp>
      <p:sp>
        <p:nvSpPr>
          <p:cNvPr id="12" name="フッター プレースホルダー 2"/>
          <p:cNvSpPr>
            <a:spLocks noGrp="1"/>
          </p:cNvSpPr>
          <p:nvPr>
            <p:ph type="ftr" sz="quarter" idx="11"/>
          </p:nvPr>
        </p:nvSpPr>
        <p:spPr>
          <a:xfrm>
            <a:off x="5508104" y="6381328"/>
            <a:ext cx="3505200" cy="365760"/>
          </a:xfrm>
        </p:spPr>
        <p:txBody>
          <a:bodyPr/>
          <a:lstStyle/>
          <a:p>
            <a:r>
              <a:rPr kumimoji="1" lang="ja-JP" altLang="en-US" dirty="0" smtClean="0"/>
              <a:t>資料５</a:t>
            </a:r>
            <a:endParaRPr kumimoji="1" lang="ja-JP" altLang="en-US" dirty="0"/>
          </a:p>
        </p:txBody>
      </p:sp>
      <p:sp>
        <p:nvSpPr>
          <p:cNvPr id="9" name="タイトル 1"/>
          <p:cNvSpPr>
            <a:spLocks noGrp="1"/>
          </p:cNvSpPr>
          <p:nvPr>
            <p:ph type="title"/>
          </p:nvPr>
        </p:nvSpPr>
        <p:spPr>
          <a:xfrm>
            <a:off x="251520" y="18757"/>
            <a:ext cx="6840760" cy="864096"/>
          </a:xfrm>
        </p:spPr>
        <p:txBody>
          <a:bodyPr anchor="ctr" anchorCtr="0">
            <a:noAutofit/>
          </a:bodyPr>
          <a:lstStyle/>
          <a:p>
            <a:r>
              <a:rPr lang="ja-JP" altLang="en-US" sz="2000" dirty="0" smtClean="0">
                <a:latin typeface="HGSｺﾞｼｯｸM" panose="020B0600000000000000" pitchFamily="50" charset="-128"/>
                <a:ea typeface="HGSｺﾞｼｯｸM" panose="020B0600000000000000" pitchFamily="50" charset="-128"/>
              </a:rPr>
              <a:t>位置関係の整理</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000" dirty="0" smtClean="0">
                <a:latin typeface="HGSｺﾞｼｯｸM" panose="020B0600000000000000" pitchFamily="50" charset="-128"/>
                <a:ea typeface="HGSｺﾞｼｯｸM" panose="020B0600000000000000" pitchFamily="50" charset="-128"/>
              </a:rPr>
              <a:t>　道路防災点検箇所、災害発生箇所、事前通行規制区間</a:t>
            </a:r>
            <a:endParaRPr kumimoji="1" lang="ja-JP" altLang="en-US" sz="1800" dirty="0">
              <a:latin typeface="HGSｺﾞｼｯｸM" panose="020B0600000000000000" pitchFamily="50" charset="-128"/>
              <a:ea typeface="HGSｺﾞｼｯｸM" panose="020B0600000000000000" pitchFamily="50" charset="-128"/>
            </a:endParaRPr>
          </a:p>
        </p:txBody>
      </p:sp>
      <p:grpSp>
        <p:nvGrpSpPr>
          <p:cNvPr id="10" name="グループ化 9"/>
          <p:cNvGrpSpPr/>
          <p:nvPr/>
        </p:nvGrpSpPr>
        <p:grpSpPr>
          <a:xfrm>
            <a:off x="2987824" y="764704"/>
            <a:ext cx="5404228" cy="5832648"/>
            <a:chOff x="-468559" y="12032"/>
            <a:chExt cx="7042562" cy="7836750"/>
          </a:xfrm>
        </p:grpSpPr>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r="35490"/>
            <a:stretch/>
          </p:blipFill>
          <p:spPr>
            <a:xfrm>
              <a:off x="-468559" y="12032"/>
              <a:ext cx="7025766" cy="5036024"/>
            </a:xfrm>
            <a:prstGeom prst="rect">
              <a:avLst/>
            </a:prstGeom>
          </p:spPr>
        </p:pic>
        <p:pic>
          <p:nvPicPr>
            <p:cNvPr id="8" name="図 7"/>
            <p:cNvPicPr>
              <a:picLocks noChangeAspect="1"/>
            </p:cNvPicPr>
            <p:nvPr/>
          </p:nvPicPr>
          <p:blipFill rotWithShape="1">
            <a:blip r:embed="rId4" cstate="email">
              <a:extLst>
                <a:ext uri="{28A0092B-C50C-407E-A947-70E740481C1C}">
                  <a14:useLocalDpi xmlns:a14="http://schemas.microsoft.com/office/drawing/2010/main"/>
                </a:ext>
              </a:extLst>
            </a:blip>
            <a:srcRect r="35471"/>
            <a:stretch/>
          </p:blipFill>
          <p:spPr>
            <a:xfrm>
              <a:off x="-465220" y="3356992"/>
              <a:ext cx="7039223" cy="4491790"/>
            </a:xfrm>
            <a:prstGeom prst="rect">
              <a:avLst/>
            </a:prstGeom>
          </p:spPr>
        </p:pic>
      </p:grpSp>
      <p:sp>
        <p:nvSpPr>
          <p:cNvPr id="6" name="テキスト ボックス 3"/>
          <p:cNvSpPr txBox="1"/>
          <p:nvPr/>
        </p:nvSpPr>
        <p:spPr>
          <a:xfrm>
            <a:off x="179512" y="4149080"/>
            <a:ext cx="2433240" cy="214654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609600" algn="just">
              <a:spcAft>
                <a:spcPts val="0"/>
              </a:spcAft>
            </a:pPr>
            <a:r>
              <a:rPr lang="ja-JP" sz="1200" u="sng" kern="100" dirty="0">
                <a:effectLst/>
                <a:ea typeface="HG丸ｺﾞｼｯｸM-PRO" panose="020F0600000000000000" pitchFamily="50" charset="-128"/>
                <a:cs typeface="Times New Roman" panose="02020603050405020304" pitchFamily="18" charset="0"/>
              </a:rPr>
              <a:t>凡　例</a:t>
            </a:r>
            <a:endParaRPr lang="ja-JP" sz="1050" kern="100" dirty="0">
              <a:effectLst/>
              <a:ea typeface="ＭＳ 明朝" panose="02020609040205080304" pitchFamily="17" charset="-128"/>
              <a:cs typeface="Times New Roman" panose="02020603050405020304" pitchFamily="18" charset="0"/>
            </a:endParaRPr>
          </a:p>
          <a:p>
            <a:pPr algn="just">
              <a:spcAft>
                <a:spcPts val="0"/>
              </a:spcAft>
            </a:pPr>
            <a:r>
              <a:rPr lang="ja-JP" sz="1200" kern="100" dirty="0">
                <a:effectLst/>
                <a:ea typeface="HG丸ｺﾞｼｯｸM-PRO" panose="020F0600000000000000" pitchFamily="50" charset="-128"/>
                <a:cs typeface="Times New Roman" panose="02020603050405020304" pitchFamily="18" charset="0"/>
              </a:rPr>
              <a:t>［道路防災点検（</a:t>
            </a:r>
            <a:r>
              <a:rPr lang="en-US" sz="1200" kern="100" dirty="0">
                <a:effectLst/>
                <a:ea typeface="HG丸ｺﾞｼｯｸM-PRO" panose="020F0600000000000000" pitchFamily="50" charset="-128"/>
                <a:cs typeface="Times New Roman" panose="02020603050405020304" pitchFamily="18" charset="0"/>
              </a:rPr>
              <a:t>H27</a:t>
            </a:r>
            <a:r>
              <a:rPr lang="ja-JP" sz="1200" kern="100" dirty="0">
                <a:effectLst/>
                <a:ea typeface="HG丸ｺﾞｼｯｸM-PRO" panose="020F0600000000000000" pitchFamily="50" charset="-128"/>
                <a:cs typeface="Times New Roman" panose="02020603050405020304" pitchFamily="18" charset="0"/>
              </a:rPr>
              <a:t>）］</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FF000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：要対策：</a:t>
            </a:r>
            <a:r>
              <a:rPr lang="en-US" sz="1200" kern="100" dirty="0">
                <a:effectLst/>
                <a:ea typeface="HG丸ｺﾞｼｯｸM-PRO" panose="020F0600000000000000" pitchFamily="50" charset="-128"/>
                <a:cs typeface="Times New Roman" panose="02020603050405020304" pitchFamily="18" charset="0"/>
              </a:rPr>
              <a:t>70</a:t>
            </a:r>
            <a:r>
              <a:rPr lang="ja-JP" sz="1200" kern="100" dirty="0">
                <a:effectLst/>
                <a:ea typeface="HG丸ｺﾞｼｯｸM-PRO" panose="020F0600000000000000" pitchFamily="50" charset="-128"/>
                <a:cs typeface="Times New Roman" panose="02020603050405020304" pitchFamily="18" charset="0"/>
              </a:rPr>
              <a:t>点以上</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FFD966"/>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：経過観察：</a:t>
            </a:r>
            <a:r>
              <a:rPr lang="en-US" sz="1200" kern="100" dirty="0">
                <a:effectLst/>
                <a:ea typeface="HG丸ｺﾞｼｯｸM-PRO" panose="020F0600000000000000" pitchFamily="50" charset="-128"/>
                <a:cs typeface="Times New Roman" panose="02020603050405020304" pitchFamily="18" charset="0"/>
              </a:rPr>
              <a:t>69</a:t>
            </a:r>
            <a:r>
              <a:rPr lang="ja-JP" sz="1200" kern="100" dirty="0">
                <a:effectLst/>
                <a:ea typeface="HG丸ｺﾞｼｯｸM-PRO" panose="020F0600000000000000" pitchFamily="50" charset="-128"/>
                <a:cs typeface="Times New Roman" panose="02020603050405020304" pitchFamily="18" charset="0"/>
              </a:rPr>
              <a:t>～</a:t>
            </a:r>
            <a:r>
              <a:rPr lang="en-US" sz="1200" kern="100" dirty="0">
                <a:effectLst/>
                <a:ea typeface="HG丸ｺﾞｼｯｸM-PRO" panose="020F0600000000000000" pitchFamily="50" charset="-128"/>
                <a:cs typeface="Times New Roman" panose="02020603050405020304" pitchFamily="18" charset="0"/>
              </a:rPr>
              <a:t>40</a:t>
            </a:r>
            <a:r>
              <a:rPr lang="ja-JP" sz="1200" kern="100" dirty="0">
                <a:effectLst/>
                <a:ea typeface="HG丸ｺﾞｼｯｸM-PRO" panose="020F0600000000000000" pitchFamily="50" charset="-128"/>
                <a:cs typeface="Times New Roman" panose="02020603050405020304" pitchFamily="18" charset="0"/>
              </a:rPr>
              <a:t>点</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effectLst/>
                <a:ea typeface="HG丸ｺﾞｼｯｸM-PRO" panose="020F0600000000000000" pitchFamily="50" charset="-128"/>
                <a:cs typeface="Times New Roman" panose="02020603050405020304" pitchFamily="18" charset="0"/>
              </a:rPr>
              <a:t>△　：対策不要：</a:t>
            </a:r>
            <a:r>
              <a:rPr lang="en-US" sz="1200" kern="100" dirty="0">
                <a:effectLst/>
                <a:ea typeface="HG丸ｺﾞｼｯｸM-PRO" panose="020F0600000000000000" pitchFamily="50" charset="-128"/>
                <a:cs typeface="Times New Roman" panose="02020603050405020304" pitchFamily="18" charset="0"/>
              </a:rPr>
              <a:t>39</a:t>
            </a:r>
            <a:r>
              <a:rPr lang="ja-JP" sz="1200" kern="100" dirty="0">
                <a:effectLst/>
                <a:ea typeface="HG丸ｺﾞｼｯｸM-PRO" panose="020F0600000000000000" pitchFamily="50" charset="-128"/>
                <a:cs typeface="Times New Roman" panose="02020603050405020304" pitchFamily="18" charset="0"/>
              </a:rPr>
              <a:t>～　</a:t>
            </a:r>
            <a:r>
              <a:rPr lang="en-US" sz="1200" kern="100" dirty="0">
                <a:effectLst/>
                <a:ea typeface="HG丸ｺﾞｼｯｸM-PRO" panose="020F0600000000000000" pitchFamily="50" charset="-128"/>
                <a:cs typeface="Times New Roman" panose="02020603050405020304" pitchFamily="18" charset="0"/>
              </a:rPr>
              <a:t>0</a:t>
            </a:r>
            <a:r>
              <a:rPr lang="ja-JP" sz="1200" kern="100" dirty="0">
                <a:effectLst/>
                <a:ea typeface="HG丸ｺﾞｼｯｸM-PRO" panose="020F0600000000000000" pitchFamily="50" charset="-128"/>
                <a:cs typeface="Times New Roman" panose="02020603050405020304" pitchFamily="18" charset="0"/>
              </a:rPr>
              <a:t>点</a:t>
            </a:r>
            <a:endParaRPr lang="ja-JP" sz="1050" kern="100" dirty="0">
              <a:effectLst/>
              <a:ea typeface="ＭＳ 明朝" panose="02020609040205080304" pitchFamily="17" charset="-128"/>
              <a:cs typeface="Times New Roman" panose="02020603050405020304" pitchFamily="18" charset="0"/>
            </a:endParaRPr>
          </a:p>
          <a:p>
            <a:pPr algn="just">
              <a:spcBef>
                <a:spcPts val="600"/>
              </a:spcBef>
              <a:spcAft>
                <a:spcPts val="0"/>
              </a:spcAft>
            </a:pPr>
            <a:r>
              <a:rPr lang="ja-JP" sz="1200" kern="100" dirty="0">
                <a:effectLst/>
                <a:ea typeface="HG丸ｺﾞｼｯｸM-PRO" panose="020F0600000000000000" pitchFamily="50" charset="-128"/>
                <a:cs typeface="Times New Roman" panose="02020603050405020304" pitchFamily="18" charset="0"/>
              </a:rPr>
              <a:t>［災害発生履歴］</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00B05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：災害箇所（道路）</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0070C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：災害箇所（砂防）</a:t>
            </a:r>
            <a:endParaRPr lang="ja-JP" sz="1050" kern="100" dirty="0">
              <a:effectLst/>
              <a:ea typeface="ＭＳ 明朝" panose="02020609040205080304" pitchFamily="17" charset="-128"/>
              <a:cs typeface="Times New Roman" panose="02020603050405020304" pitchFamily="18" charset="0"/>
            </a:endParaRPr>
          </a:p>
          <a:p>
            <a:pPr algn="just">
              <a:spcBef>
                <a:spcPts val="600"/>
              </a:spcBef>
              <a:spcAft>
                <a:spcPts val="0"/>
              </a:spcAft>
            </a:pPr>
            <a:r>
              <a:rPr lang="ja-JP" sz="1200" kern="100" dirty="0">
                <a:effectLst/>
                <a:ea typeface="HG丸ｺﾞｼｯｸM-PRO" panose="020F0600000000000000" pitchFamily="50" charset="-128"/>
                <a:cs typeface="Times New Roman" panose="02020603050405020304" pitchFamily="18" charset="0"/>
              </a:rPr>
              <a:t>［規制区間］</a:t>
            </a:r>
            <a:endParaRPr lang="ja-JP" sz="1050" kern="100" dirty="0">
              <a:effectLst/>
              <a:ea typeface="ＭＳ 明朝" panose="02020609040205080304" pitchFamily="17" charset="-128"/>
              <a:cs typeface="Times New Roman" panose="02020603050405020304" pitchFamily="18" charset="0"/>
            </a:endParaRPr>
          </a:p>
          <a:p>
            <a:pPr indent="76200" algn="just">
              <a:spcAft>
                <a:spcPts val="0"/>
              </a:spcAft>
            </a:pPr>
            <a:r>
              <a:rPr lang="ja-JP" sz="1200" kern="100" spc="-300" dirty="0">
                <a:solidFill>
                  <a:srgbClr val="FF66FF"/>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：事前通行規制区間</a:t>
            </a:r>
            <a:endParaRPr lang="ja-JP" sz="1050" kern="100" dirty="0">
              <a:effectLst/>
              <a:ea typeface="ＭＳ 明朝" panose="02020609040205080304" pitchFamily="17" charset="-128"/>
              <a:cs typeface="Times New Roman" panose="02020603050405020304" pitchFamily="18" charset="0"/>
            </a:endParaRPr>
          </a:p>
        </p:txBody>
      </p:sp>
      <p:sp>
        <p:nvSpPr>
          <p:cNvPr id="7" name="タイトル 1"/>
          <p:cNvSpPr txBox="1">
            <a:spLocks/>
          </p:cNvSpPr>
          <p:nvPr/>
        </p:nvSpPr>
        <p:spPr>
          <a:xfrm>
            <a:off x="395536" y="836712"/>
            <a:ext cx="2520280" cy="72008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1800" dirty="0" smtClean="0">
                <a:latin typeface="HGSｺﾞｼｯｸM" panose="020B0600000000000000" pitchFamily="50" charset="-128"/>
                <a:ea typeface="HGSｺﾞｼｯｸM" panose="020B0600000000000000" pitchFamily="50" charset="-128"/>
              </a:rPr>
              <a:t>池田土木事務所管内</a:t>
            </a:r>
            <a:endParaRPr lang="ja-JP" altLang="en-US" sz="1800" dirty="0"/>
          </a:p>
        </p:txBody>
      </p:sp>
    </p:spTree>
    <p:extLst>
      <p:ext uri="{BB962C8B-B14F-4D97-AF65-F5344CB8AC3E}">
        <p14:creationId xmlns:p14="http://schemas.microsoft.com/office/powerpoint/2010/main" val="4859290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dirty="0"/>
          </a:p>
        </p:txBody>
      </p:sp>
      <p:sp>
        <p:nvSpPr>
          <p:cNvPr id="12" name="フッター プレースホルダー 2"/>
          <p:cNvSpPr>
            <a:spLocks noGrp="1"/>
          </p:cNvSpPr>
          <p:nvPr>
            <p:ph type="ftr" sz="quarter" idx="11"/>
          </p:nvPr>
        </p:nvSpPr>
        <p:spPr>
          <a:xfrm>
            <a:off x="5508104" y="6381328"/>
            <a:ext cx="3505200" cy="365760"/>
          </a:xfrm>
        </p:spPr>
        <p:txBody>
          <a:bodyPr/>
          <a:lstStyle/>
          <a:p>
            <a:r>
              <a:rPr kumimoji="1" lang="ja-JP" altLang="en-US" dirty="0" smtClean="0"/>
              <a:t>資料５</a:t>
            </a:r>
            <a:endParaRPr kumimoji="1" lang="ja-JP" altLang="en-US" dirty="0"/>
          </a:p>
        </p:txBody>
      </p:sp>
      <p:sp>
        <p:nvSpPr>
          <p:cNvPr id="9" name="タイトル 1"/>
          <p:cNvSpPr>
            <a:spLocks noGrp="1"/>
          </p:cNvSpPr>
          <p:nvPr>
            <p:ph type="title"/>
          </p:nvPr>
        </p:nvSpPr>
        <p:spPr>
          <a:xfrm>
            <a:off x="251520" y="18757"/>
            <a:ext cx="6840760" cy="864096"/>
          </a:xfrm>
        </p:spPr>
        <p:txBody>
          <a:bodyPr anchor="ctr" anchorCtr="0">
            <a:noAutofit/>
          </a:bodyPr>
          <a:lstStyle/>
          <a:p>
            <a:r>
              <a:rPr lang="ja-JP" altLang="en-US" sz="2000" dirty="0" smtClean="0">
                <a:latin typeface="HGSｺﾞｼｯｸM" panose="020B0600000000000000" pitchFamily="50" charset="-128"/>
                <a:ea typeface="HGSｺﾞｼｯｸM" panose="020B0600000000000000" pitchFamily="50" charset="-128"/>
              </a:rPr>
              <a:t>位置関係の整理</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000" dirty="0" smtClean="0">
                <a:latin typeface="HGSｺﾞｼｯｸM" panose="020B0600000000000000" pitchFamily="50" charset="-128"/>
                <a:ea typeface="HGSｺﾞｼｯｸM" panose="020B0600000000000000" pitchFamily="50" charset="-128"/>
              </a:rPr>
              <a:t>　道路防災点検箇所、災害発生箇所、事前通行規制区間</a:t>
            </a:r>
            <a:endParaRPr kumimoji="1" lang="ja-JP" altLang="en-US" sz="1800" dirty="0">
              <a:latin typeface="HGSｺﾞｼｯｸM" panose="020B0600000000000000" pitchFamily="50" charset="-128"/>
              <a:ea typeface="HGSｺﾞｼｯｸM" panose="020B0600000000000000" pitchFamily="50" charset="-128"/>
            </a:endParaRPr>
          </a:p>
        </p:txBody>
      </p:sp>
      <p:grpSp>
        <p:nvGrpSpPr>
          <p:cNvPr id="10" name="グループ化 9"/>
          <p:cNvGrpSpPr/>
          <p:nvPr/>
        </p:nvGrpSpPr>
        <p:grpSpPr>
          <a:xfrm>
            <a:off x="3275856" y="1196752"/>
            <a:ext cx="4898849" cy="5040560"/>
            <a:chOff x="4810196" y="2397744"/>
            <a:chExt cx="5633215" cy="5451038"/>
          </a:xfrm>
        </p:grpSpPr>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l="48778" t="47373"/>
            <a:stretch/>
          </p:blipFill>
          <p:spPr>
            <a:xfrm>
              <a:off x="4843792" y="2397744"/>
              <a:ext cx="5578562" cy="2650312"/>
            </a:xfrm>
            <a:prstGeom prst="rect">
              <a:avLst/>
            </a:prstGeom>
          </p:spPr>
        </p:pic>
        <p:pic>
          <p:nvPicPr>
            <p:cNvPr id="8" name="図 7"/>
            <p:cNvPicPr>
              <a:picLocks noChangeAspect="1"/>
            </p:cNvPicPr>
            <p:nvPr/>
          </p:nvPicPr>
          <p:blipFill rotWithShape="1">
            <a:blip r:embed="rId4" cstate="email">
              <a:extLst>
                <a:ext uri="{28A0092B-C50C-407E-A947-70E740481C1C}">
                  <a14:useLocalDpi xmlns:a14="http://schemas.microsoft.com/office/drawing/2010/main"/>
                </a:ext>
              </a:extLst>
            </a:blip>
            <a:srcRect l="48360"/>
            <a:stretch/>
          </p:blipFill>
          <p:spPr>
            <a:xfrm>
              <a:off x="4810196" y="3356992"/>
              <a:ext cx="5633215" cy="4491790"/>
            </a:xfrm>
            <a:prstGeom prst="rect">
              <a:avLst/>
            </a:prstGeom>
          </p:spPr>
        </p:pic>
      </p:grpSp>
      <p:sp>
        <p:nvSpPr>
          <p:cNvPr id="6" name="テキスト ボックス 3"/>
          <p:cNvSpPr txBox="1"/>
          <p:nvPr/>
        </p:nvSpPr>
        <p:spPr>
          <a:xfrm>
            <a:off x="179512" y="4149080"/>
            <a:ext cx="2433240" cy="214654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609600" algn="just">
              <a:spcAft>
                <a:spcPts val="0"/>
              </a:spcAft>
            </a:pPr>
            <a:r>
              <a:rPr lang="ja-JP" sz="1200" u="sng" kern="100" dirty="0">
                <a:effectLst/>
                <a:ea typeface="HG丸ｺﾞｼｯｸM-PRO" panose="020F0600000000000000" pitchFamily="50" charset="-128"/>
                <a:cs typeface="Times New Roman" panose="02020603050405020304" pitchFamily="18" charset="0"/>
              </a:rPr>
              <a:t>凡　例</a:t>
            </a:r>
            <a:endParaRPr lang="ja-JP" sz="1050" kern="100" dirty="0">
              <a:effectLst/>
              <a:ea typeface="ＭＳ 明朝" panose="02020609040205080304" pitchFamily="17" charset="-128"/>
              <a:cs typeface="Times New Roman" panose="02020603050405020304" pitchFamily="18" charset="0"/>
            </a:endParaRPr>
          </a:p>
          <a:p>
            <a:pPr algn="just">
              <a:spcAft>
                <a:spcPts val="0"/>
              </a:spcAft>
            </a:pPr>
            <a:r>
              <a:rPr lang="ja-JP" sz="1200" kern="100" dirty="0">
                <a:effectLst/>
                <a:ea typeface="HG丸ｺﾞｼｯｸM-PRO" panose="020F0600000000000000" pitchFamily="50" charset="-128"/>
                <a:cs typeface="Times New Roman" panose="02020603050405020304" pitchFamily="18" charset="0"/>
              </a:rPr>
              <a:t>［道路防災点検（</a:t>
            </a:r>
            <a:r>
              <a:rPr lang="en-US" sz="1200" kern="100" dirty="0">
                <a:effectLst/>
                <a:ea typeface="HG丸ｺﾞｼｯｸM-PRO" panose="020F0600000000000000" pitchFamily="50" charset="-128"/>
                <a:cs typeface="Times New Roman" panose="02020603050405020304" pitchFamily="18" charset="0"/>
              </a:rPr>
              <a:t>H27</a:t>
            </a:r>
            <a:r>
              <a:rPr lang="ja-JP" sz="1200" kern="100" dirty="0">
                <a:effectLst/>
                <a:ea typeface="HG丸ｺﾞｼｯｸM-PRO" panose="020F0600000000000000" pitchFamily="50" charset="-128"/>
                <a:cs typeface="Times New Roman" panose="02020603050405020304" pitchFamily="18" charset="0"/>
              </a:rPr>
              <a:t>）］</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FF000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：要対策：</a:t>
            </a:r>
            <a:r>
              <a:rPr lang="en-US" sz="1200" kern="100" dirty="0">
                <a:effectLst/>
                <a:ea typeface="HG丸ｺﾞｼｯｸM-PRO" panose="020F0600000000000000" pitchFamily="50" charset="-128"/>
                <a:cs typeface="Times New Roman" panose="02020603050405020304" pitchFamily="18" charset="0"/>
              </a:rPr>
              <a:t>70</a:t>
            </a:r>
            <a:r>
              <a:rPr lang="ja-JP" sz="1200" kern="100" dirty="0">
                <a:effectLst/>
                <a:ea typeface="HG丸ｺﾞｼｯｸM-PRO" panose="020F0600000000000000" pitchFamily="50" charset="-128"/>
                <a:cs typeface="Times New Roman" panose="02020603050405020304" pitchFamily="18" charset="0"/>
              </a:rPr>
              <a:t>点以上</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FFD966"/>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：経過観察：</a:t>
            </a:r>
            <a:r>
              <a:rPr lang="en-US" sz="1200" kern="100" dirty="0">
                <a:effectLst/>
                <a:ea typeface="HG丸ｺﾞｼｯｸM-PRO" panose="020F0600000000000000" pitchFamily="50" charset="-128"/>
                <a:cs typeface="Times New Roman" panose="02020603050405020304" pitchFamily="18" charset="0"/>
              </a:rPr>
              <a:t>69</a:t>
            </a:r>
            <a:r>
              <a:rPr lang="ja-JP" sz="1200" kern="100" dirty="0">
                <a:effectLst/>
                <a:ea typeface="HG丸ｺﾞｼｯｸM-PRO" panose="020F0600000000000000" pitchFamily="50" charset="-128"/>
                <a:cs typeface="Times New Roman" panose="02020603050405020304" pitchFamily="18" charset="0"/>
              </a:rPr>
              <a:t>～</a:t>
            </a:r>
            <a:r>
              <a:rPr lang="en-US" sz="1200" kern="100" dirty="0">
                <a:effectLst/>
                <a:ea typeface="HG丸ｺﾞｼｯｸM-PRO" panose="020F0600000000000000" pitchFamily="50" charset="-128"/>
                <a:cs typeface="Times New Roman" panose="02020603050405020304" pitchFamily="18" charset="0"/>
              </a:rPr>
              <a:t>40</a:t>
            </a:r>
            <a:r>
              <a:rPr lang="ja-JP" sz="1200" kern="100" dirty="0">
                <a:effectLst/>
                <a:ea typeface="HG丸ｺﾞｼｯｸM-PRO" panose="020F0600000000000000" pitchFamily="50" charset="-128"/>
                <a:cs typeface="Times New Roman" panose="02020603050405020304" pitchFamily="18" charset="0"/>
              </a:rPr>
              <a:t>点</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effectLst/>
                <a:ea typeface="HG丸ｺﾞｼｯｸM-PRO" panose="020F0600000000000000" pitchFamily="50" charset="-128"/>
                <a:cs typeface="Times New Roman" panose="02020603050405020304" pitchFamily="18" charset="0"/>
              </a:rPr>
              <a:t>△　：対策不要：</a:t>
            </a:r>
            <a:r>
              <a:rPr lang="en-US" sz="1200" kern="100" dirty="0">
                <a:effectLst/>
                <a:ea typeface="HG丸ｺﾞｼｯｸM-PRO" panose="020F0600000000000000" pitchFamily="50" charset="-128"/>
                <a:cs typeface="Times New Roman" panose="02020603050405020304" pitchFamily="18" charset="0"/>
              </a:rPr>
              <a:t>39</a:t>
            </a:r>
            <a:r>
              <a:rPr lang="ja-JP" sz="1200" kern="100" dirty="0">
                <a:effectLst/>
                <a:ea typeface="HG丸ｺﾞｼｯｸM-PRO" panose="020F0600000000000000" pitchFamily="50" charset="-128"/>
                <a:cs typeface="Times New Roman" panose="02020603050405020304" pitchFamily="18" charset="0"/>
              </a:rPr>
              <a:t>～　</a:t>
            </a:r>
            <a:r>
              <a:rPr lang="en-US" sz="1200" kern="100" dirty="0">
                <a:effectLst/>
                <a:ea typeface="HG丸ｺﾞｼｯｸM-PRO" panose="020F0600000000000000" pitchFamily="50" charset="-128"/>
                <a:cs typeface="Times New Roman" panose="02020603050405020304" pitchFamily="18" charset="0"/>
              </a:rPr>
              <a:t>0</a:t>
            </a:r>
            <a:r>
              <a:rPr lang="ja-JP" sz="1200" kern="100" dirty="0">
                <a:effectLst/>
                <a:ea typeface="HG丸ｺﾞｼｯｸM-PRO" panose="020F0600000000000000" pitchFamily="50" charset="-128"/>
                <a:cs typeface="Times New Roman" panose="02020603050405020304" pitchFamily="18" charset="0"/>
              </a:rPr>
              <a:t>点</a:t>
            </a:r>
            <a:endParaRPr lang="ja-JP" sz="1050" kern="100" dirty="0">
              <a:effectLst/>
              <a:ea typeface="ＭＳ 明朝" panose="02020609040205080304" pitchFamily="17" charset="-128"/>
              <a:cs typeface="Times New Roman" panose="02020603050405020304" pitchFamily="18" charset="0"/>
            </a:endParaRPr>
          </a:p>
          <a:p>
            <a:pPr algn="just">
              <a:spcBef>
                <a:spcPts val="600"/>
              </a:spcBef>
              <a:spcAft>
                <a:spcPts val="0"/>
              </a:spcAft>
            </a:pPr>
            <a:r>
              <a:rPr lang="ja-JP" sz="1200" kern="100" dirty="0">
                <a:effectLst/>
                <a:ea typeface="HG丸ｺﾞｼｯｸM-PRO" panose="020F0600000000000000" pitchFamily="50" charset="-128"/>
                <a:cs typeface="Times New Roman" panose="02020603050405020304" pitchFamily="18" charset="0"/>
              </a:rPr>
              <a:t>［災害発生履歴］</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00B05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：災害箇所（道路）</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0070C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：災害箇所（砂防）</a:t>
            </a:r>
            <a:endParaRPr lang="ja-JP" sz="1050" kern="100" dirty="0">
              <a:effectLst/>
              <a:ea typeface="ＭＳ 明朝" panose="02020609040205080304" pitchFamily="17" charset="-128"/>
              <a:cs typeface="Times New Roman" panose="02020603050405020304" pitchFamily="18" charset="0"/>
            </a:endParaRPr>
          </a:p>
          <a:p>
            <a:pPr algn="just">
              <a:spcBef>
                <a:spcPts val="600"/>
              </a:spcBef>
              <a:spcAft>
                <a:spcPts val="0"/>
              </a:spcAft>
            </a:pPr>
            <a:r>
              <a:rPr lang="ja-JP" sz="1200" kern="100" dirty="0">
                <a:effectLst/>
                <a:ea typeface="HG丸ｺﾞｼｯｸM-PRO" panose="020F0600000000000000" pitchFamily="50" charset="-128"/>
                <a:cs typeface="Times New Roman" panose="02020603050405020304" pitchFamily="18" charset="0"/>
              </a:rPr>
              <a:t>［規制区間］</a:t>
            </a:r>
            <a:endParaRPr lang="ja-JP" sz="1050" kern="100" dirty="0">
              <a:effectLst/>
              <a:ea typeface="ＭＳ 明朝" panose="02020609040205080304" pitchFamily="17" charset="-128"/>
              <a:cs typeface="Times New Roman" panose="02020603050405020304" pitchFamily="18" charset="0"/>
            </a:endParaRPr>
          </a:p>
          <a:p>
            <a:pPr indent="76200" algn="just">
              <a:spcAft>
                <a:spcPts val="0"/>
              </a:spcAft>
            </a:pPr>
            <a:r>
              <a:rPr lang="ja-JP" sz="1200" kern="100" spc="-300" dirty="0">
                <a:solidFill>
                  <a:srgbClr val="FF66FF"/>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：事前通行規制区間</a:t>
            </a:r>
            <a:endParaRPr lang="ja-JP" sz="1050" kern="100" dirty="0">
              <a:effectLst/>
              <a:ea typeface="ＭＳ 明朝" panose="02020609040205080304" pitchFamily="17" charset="-128"/>
              <a:cs typeface="Times New Roman" panose="02020603050405020304" pitchFamily="18" charset="0"/>
            </a:endParaRPr>
          </a:p>
        </p:txBody>
      </p:sp>
      <p:sp>
        <p:nvSpPr>
          <p:cNvPr id="7" name="タイトル 1"/>
          <p:cNvSpPr txBox="1">
            <a:spLocks/>
          </p:cNvSpPr>
          <p:nvPr/>
        </p:nvSpPr>
        <p:spPr>
          <a:xfrm>
            <a:off x="395536" y="836712"/>
            <a:ext cx="2520280" cy="72008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1800" dirty="0" smtClean="0">
                <a:latin typeface="HGSｺﾞｼｯｸM" panose="020B0600000000000000" pitchFamily="50" charset="-128"/>
                <a:ea typeface="HGSｺﾞｼｯｸM" panose="020B0600000000000000" pitchFamily="50" charset="-128"/>
              </a:rPr>
              <a:t>茨木土木事務所管内</a:t>
            </a:r>
            <a:endParaRPr lang="ja-JP" altLang="en-US" sz="1800" dirty="0"/>
          </a:p>
        </p:txBody>
      </p:sp>
    </p:spTree>
    <p:extLst>
      <p:ext uri="{BB962C8B-B14F-4D97-AF65-F5344CB8AC3E}">
        <p14:creationId xmlns:p14="http://schemas.microsoft.com/office/powerpoint/2010/main" val="39035037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dirty="0"/>
          </a:p>
        </p:txBody>
      </p:sp>
      <p:sp>
        <p:nvSpPr>
          <p:cNvPr id="12" name="フッター プレースホルダー 2"/>
          <p:cNvSpPr>
            <a:spLocks noGrp="1"/>
          </p:cNvSpPr>
          <p:nvPr>
            <p:ph type="ftr" sz="quarter" idx="11"/>
          </p:nvPr>
        </p:nvSpPr>
        <p:spPr>
          <a:xfrm>
            <a:off x="5508104" y="6381328"/>
            <a:ext cx="3505200" cy="365760"/>
          </a:xfrm>
        </p:spPr>
        <p:txBody>
          <a:bodyPr/>
          <a:lstStyle/>
          <a:p>
            <a:r>
              <a:rPr kumimoji="1" lang="ja-JP" altLang="en-US" dirty="0" smtClean="0"/>
              <a:t>資料５</a:t>
            </a:r>
            <a:endParaRPr kumimoji="1" lang="ja-JP" altLang="en-US" dirty="0"/>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15816" y="1340768"/>
            <a:ext cx="5601840" cy="4752529"/>
          </a:xfrm>
          <a:prstGeom prst="rect">
            <a:avLst/>
          </a:prstGeom>
        </p:spPr>
      </p:pic>
      <p:sp>
        <p:nvSpPr>
          <p:cNvPr id="6" name="テキスト ボックス 3"/>
          <p:cNvSpPr txBox="1"/>
          <p:nvPr/>
        </p:nvSpPr>
        <p:spPr>
          <a:xfrm>
            <a:off x="107504" y="4149080"/>
            <a:ext cx="2433240" cy="214654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609600" algn="just">
              <a:spcAft>
                <a:spcPts val="0"/>
              </a:spcAft>
            </a:pPr>
            <a:r>
              <a:rPr lang="ja-JP" sz="1200" u="sng" kern="100" dirty="0">
                <a:effectLst/>
                <a:ea typeface="HG丸ｺﾞｼｯｸM-PRO" panose="020F0600000000000000" pitchFamily="50" charset="-128"/>
                <a:cs typeface="Times New Roman" panose="02020603050405020304" pitchFamily="18" charset="0"/>
              </a:rPr>
              <a:t>凡　例</a:t>
            </a:r>
            <a:endParaRPr lang="ja-JP" sz="1050" kern="100" dirty="0">
              <a:effectLst/>
              <a:ea typeface="ＭＳ 明朝" panose="02020609040205080304" pitchFamily="17" charset="-128"/>
              <a:cs typeface="Times New Roman" panose="02020603050405020304" pitchFamily="18" charset="0"/>
            </a:endParaRPr>
          </a:p>
          <a:p>
            <a:pPr algn="just">
              <a:spcAft>
                <a:spcPts val="0"/>
              </a:spcAft>
            </a:pPr>
            <a:r>
              <a:rPr lang="ja-JP" sz="1200" kern="100" dirty="0">
                <a:effectLst/>
                <a:ea typeface="HG丸ｺﾞｼｯｸM-PRO" panose="020F0600000000000000" pitchFamily="50" charset="-128"/>
                <a:cs typeface="Times New Roman" panose="02020603050405020304" pitchFamily="18" charset="0"/>
              </a:rPr>
              <a:t>［道路防災点検（</a:t>
            </a:r>
            <a:r>
              <a:rPr lang="en-US" sz="1200" kern="100" dirty="0">
                <a:effectLst/>
                <a:ea typeface="HG丸ｺﾞｼｯｸM-PRO" panose="020F0600000000000000" pitchFamily="50" charset="-128"/>
                <a:cs typeface="Times New Roman" panose="02020603050405020304" pitchFamily="18" charset="0"/>
              </a:rPr>
              <a:t>H27</a:t>
            </a:r>
            <a:r>
              <a:rPr lang="ja-JP" sz="1200" kern="100" dirty="0">
                <a:effectLst/>
                <a:ea typeface="HG丸ｺﾞｼｯｸM-PRO" panose="020F0600000000000000" pitchFamily="50" charset="-128"/>
                <a:cs typeface="Times New Roman" panose="02020603050405020304" pitchFamily="18" charset="0"/>
              </a:rPr>
              <a:t>）］</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FF000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：要対策：</a:t>
            </a:r>
            <a:r>
              <a:rPr lang="en-US" sz="1200" kern="100" dirty="0">
                <a:effectLst/>
                <a:ea typeface="HG丸ｺﾞｼｯｸM-PRO" panose="020F0600000000000000" pitchFamily="50" charset="-128"/>
                <a:cs typeface="Times New Roman" panose="02020603050405020304" pitchFamily="18" charset="0"/>
              </a:rPr>
              <a:t>70</a:t>
            </a:r>
            <a:r>
              <a:rPr lang="ja-JP" sz="1200" kern="100" dirty="0">
                <a:effectLst/>
                <a:ea typeface="HG丸ｺﾞｼｯｸM-PRO" panose="020F0600000000000000" pitchFamily="50" charset="-128"/>
                <a:cs typeface="Times New Roman" panose="02020603050405020304" pitchFamily="18" charset="0"/>
              </a:rPr>
              <a:t>点以上</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FFD966"/>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：経過観察：</a:t>
            </a:r>
            <a:r>
              <a:rPr lang="en-US" sz="1200" kern="100" dirty="0">
                <a:effectLst/>
                <a:ea typeface="HG丸ｺﾞｼｯｸM-PRO" panose="020F0600000000000000" pitchFamily="50" charset="-128"/>
                <a:cs typeface="Times New Roman" panose="02020603050405020304" pitchFamily="18" charset="0"/>
              </a:rPr>
              <a:t>69</a:t>
            </a:r>
            <a:r>
              <a:rPr lang="ja-JP" sz="1200" kern="100" dirty="0">
                <a:effectLst/>
                <a:ea typeface="HG丸ｺﾞｼｯｸM-PRO" panose="020F0600000000000000" pitchFamily="50" charset="-128"/>
                <a:cs typeface="Times New Roman" panose="02020603050405020304" pitchFamily="18" charset="0"/>
              </a:rPr>
              <a:t>～</a:t>
            </a:r>
            <a:r>
              <a:rPr lang="en-US" sz="1200" kern="100" dirty="0">
                <a:effectLst/>
                <a:ea typeface="HG丸ｺﾞｼｯｸM-PRO" panose="020F0600000000000000" pitchFamily="50" charset="-128"/>
                <a:cs typeface="Times New Roman" panose="02020603050405020304" pitchFamily="18" charset="0"/>
              </a:rPr>
              <a:t>40</a:t>
            </a:r>
            <a:r>
              <a:rPr lang="ja-JP" sz="1200" kern="100" dirty="0">
                <a:effectLst/>
                <a:ea typeface="HG丸ｺﾞｼｯｸM-PRO" panose="020F0600000000000000" pitchFamily="50" charset="-128"/>
                <a:cs typeface="Times New Roman" panose="02020603050405020304" pitchFamily="18" charset="0"/>
              </a:rPr>
              <a:t>点</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effectLst/>
                <a:ea typeface="HG丸ｺﾞｼｯｸM-PRO" panose="020F0600000000000000" pitchFamily="50" charset="-128"/>
                <a:cs typeface="Times New Roman" panose="02020603050405020304" pitchFamily="18" charset="0"/>
              </a:rPr>
              <a:t>△　：対策不要：</a:t>
            </a:r>
            <a:r>
              <a:rPr lang="en-US" sz="1200" kern="100" dirty="0">
                <a:effectLst/>
                <a:ea typeface="HG丸ｺﾞｼｯｸM-PRO" panose="020F0600000000000000" pitchFamily="50" charset="-128"/>
                <a:cs typeface="Times New Roman" panose="02020603050405020304" pitchFamily="18" charset="0"/>
              </a:rPr>
              <a:t>39</a:t>
            </a:r>
            <a:r>
              <a:rPr lang="ja-JP" sz="1200" kern="100" dirty="0">
                <a:effectLst/>
                <a:ea typeface="HG丸ｺﾞｼｯｸM-PRO" panose="020F0600000000000000" pitchFamily="50" charset="-128"/>
                <a:cs typeface="Times New Roman" panose="02020603050405020304" pitchFamily="18" charset="0"/>
              </a:rPr>
              <a:t>～　</a:t>
            </a:r>
            <a:r>
              <a:rPr lang="en-US" sz="1200" kern="100" dirty="0">
                <a:effectLst/>
                <a:ea typeface="HG丸ｺﾞｼｯｸM-PRO" panose="020F0600000000000000" pitchFamily="50" charset="-128"/>
                <a:cs typeface="Times New Roman" panose="02020603050405020304" pitchFamily="18" charset="0"/>
              </a:rPr>
              <a:t>0</a:t>
            </a:r>
            <a:r>
              <a:rPr lang="ja-JP" sz="1200" kern="100" dirty="0">
                <a:effectLst/>
                <a:ea typeface="HG丸ｺﾞｼｯｸM-PRO" panose="020F0600000000000000" pitchFamily="50" charset="-128"/>
                <a:cs typeface="Times New Roman" panose="02020603050405020304" pitchFamily="18" charset="0"/>
              </a:rPr>
              <a:t>点</a:t>
            </a:r>
            <a:endParaRPr lang="ja-JP" sz="1050" kern="100" dirty="0">
              <a:effectLst/>
              <a:ea typeface="ＭＳ 明朝" panose="02020609040205080304" pitchFamily="17" charset="-128"/>
              <a:cs typeface="Times New Roman" panose="02020603050405020304" pitchFamily="18" charset="0"/>
            </a:endParaRPr>
          </a:p>
          <a:p>
            <a:pPr algn="just">
              <a:spcBef>
                <a:spcPts val="600"/>
              </a:spcBef>
              <a:spcAft>
                <a:spcPts val="0"/>
              </a:spcAft>
            </a:pPr>
            <a:r>
              <a:rPr lang="ja-JP" sz="1200" kern="100" dirty="0">
                <a:effectLst/>
                <a:ea typeface="HG丸ｺﾞｼｯｸM-PRO" panose="020F0600000000000000" pitchFamily="50" charset="-128"/>
                <a:cs typeface="Times New Roman" panose="02020603050405020304" pitchFamily="18" charset="0"/>
              </a:rPr>
              <a:t>［災害発生履歴］</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00B05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：災害箇所（道路）</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0070C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：災害箇所（砂防）</a:t>
            </a:r>
            <a:endParaRPr lang="ja-JP" sz="1050" kern="100" dirty="0">
              <a:effectLst/>
              <a:ea typeface="ＭＳ 明朝" panose="02020609040205080304" pitchFamily="17" charset="-128"/>
              <a:cs typeface="Times New Roman" panose="02020603050405020304" pitchFamily="18" charset="0"/>
            </a:endParaRPr>
          </a:p>
          <a:p>
            <a:pPr algn="just">
              <a:spcBef>
                <a:spcPts val="600"/>
              </a:spcBef>
              <a:spcAft>
                <a:spcPts val="0"/>
              </a:spcAft>
            </a:pPr>
            <a:r>
              <a:rPr lang="ja-JP" sz="1200" kern="100" dirty="0">
                <a:effectLst/>
                <a:ea typeface="HG丸ｺﾞｼｯｸM-PRO" panose="020F0600000000000000" pitchFamily="50" charset="-128"/>
                <a:cs typeface="Times New Roman" panose="02020603050405020304" pitchFamily="18" charset="0"/>
              </a:rPr>
              <a:t>［規制区間］</a:t>
            </a:r>
            <a:endParaRPr lang="ja-JP" sz="1050" kern="100" dirty="0">
              <a:effectLst/>
              <a:ea typeface="ＭＳ 明朝" panose="02020609040205080304" pitchFamily="17" charset="-128"/>
              <a:cs typeface="Times New Roman" panose="02020603050405020304" pitchFamily="18" charset="0"/>
            </a:endParaRPr>
          </a:p>
          <a:p>
            <a:pPr indent="76200" algn="just">
              <a:spcAft>
                <a:spcPts val="0"/>
              </a:spcAft>
            </a:pPr>
            <a:r>
              <a:rPr lang="ja-JP" sz="1200" kern="100" spc="-300" dirty="0">
                <a:solidFill>
                  <a:srgbClr val="FF66FF"/>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：事前通行規制区間</a:t>
            </a:r>
            <a:endParaRPr lang="ja-JP" sz="1050" kern="100" dirty="0">
              <a:effectLst/>
              <a:ea typeface="ＭＳ 明朝" panose="02020609040205080304" pitchFamily="17" charset="-128"/>
              <a:cs typeface="Times New Roman" panose="02020603050405020304" pitchFamily="18" charset="0"/>
            </a:endParaRPr>
          </a:p>
        </p:txBody>
      </p:sp>
      <p:sp>
        <p:nvSpPr>
          <p:cNvPr id="13" name="タイトル 1"/>
          <p:cNvSpPr>
            <a:spLocks noGrp="1"/>
          </p:cNvSpPr>
          <p:nvPr>
            <p:ph type="title"/>
          </p:nvPr>
        </p:nvSpPr>
        <p:spPr>
          <a:xfrm>
            <a:off x="251520" y="18757"/>
            <a:ext cx="6840760" cy="864096"/>
          </a:xfrm>
        </p:spPr>
        <p:txBody>
          <a:bodyPr anchor="ctr" anchorCtr="0">
            <a:noAutofit/>
          </a:bodyPr>
          <a:lstStyle/>
          <a:p>
            <a:r>
              <a:rPr lang="ja-JP" altLang="en-US" sz="2000" dirty="0" smtClean="0">
                <a:latin typeface="HGSｺﾞｼｯｸM" panose="020B0600000000000000" pitchFamily="50" charset="-128"/>
                <a:ea typeface="HGSｺﾞｼｯｸM" panose="020B0600000000000000" pitchFamily="50" charset="-128"/>
              </a:rPr>
              <a:t>位置関係の整理</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000" dirty="0" smtClean="0">
                <a:latin typeface="HGSｺﾞｼｯｸM" panose="020B0600000000000000" pitchFamily="50" charset="-128"/>
                <a:ea typeface="HGSｺﾞｼｯｸM" panose="020B0600000000000000" pitchFamily="50" charset="-128"/>
              </a:rPr>
              <a:t>　道路防災点検箇所、災害発生箇所、事前通行規制区間</a:t>
            </a:r>
            <a:endParaRPr kumimoji="1" lang="ja-JP" altLang="en-US" sz="1800" dirty="0">
              <a:latin typeface="HGSｺﾞｼｯｸM" panose="020B0600000000000000" pitchFamily="50" charset="-128"/>
              <a:ea typeface="HGSｺﾞｼｯｸM" panose="020B0600000000000000" pitchFamily="50" charset="-128"/>
            </a:endParaRPr>
          </a:p>
        </p:txBody>
      </p:sp>
      <p:sp>
        <p:nvSpPr>
          <p:cNvPr id="14" name="タイトル 1"/>
          <p:cNvSpPr txBox="1">
            <a:spLocks/>
          </p:cNvSpPr>
          <p:nvPr/>
        </p:nvSpPr>
        <p:spPr>
          <a:xfrm>
            <a:off x="395536" y="836712"/>
            <a:ext cx="2520280" cy="72008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1800" dirty="0" smtClean="0">
                <a:latin typeface="HGSｺﾞｼｯｸM" panose="020B0600000000000000" pitchFamily="50" charset="-128"/>
                <a:ea typeface="HGSｺﾞｼｯｸM" panose="020B0600000000000000" pitchFamily="50" charset="-128"/>
              </a:rPr>
              <a:t>枚方土木事務所管内</a:t>
            </a:r>
            <a:endParaRPr lang="ja-JP" altLang="en-US" sz="1800" dirty="0"/>
          </a:p>
        </p:txBody>
      </p:sp>
    </p:spTree>
    <p:extLst>
      <p:ext uri="{BB962C8B-B14F-4D97-AF65-F5344CB8AC3E}">
        <p14:creationId xmlns:p14="http://schemas.microsoft.com/office/powerpoint/2010/main" val="14123130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dirty="0"/>
          </a:p>
        </p:txBody>
      </p:sp>
      <p:sp>
        <p:nvSpPr>
          <p:cNvPr id="12" name="フッター プレースホルダー 2"/>
          <p:cNvSpPr>
            <a:spLocks noGrp="1"/>
          </p:cNvSpPr>
          <p:nvPr>
            <p:ph type="ftr" sz="quarter" idx="11"/>
          </p:nvPr>
        </p:nvSpPr>
        <p:spPr>
          <a:xfrm>
            <a:off x="5508104" y="6381328"/>
            <a:ext cx="3505200" cy="365760"/>
          </a:xfrm>
        </p:spPr>
        <p:txBody>
          <a:bodyPr/>
          <a:lstStyle/>
          <a:p>
            <a:r>
              <a:rPr kumimoji="1" lang="ja-JP" altLang="en-US" dirty="0" smtClean="0"/>
              <a:t>資料５</a:t>
            </a:r>
            <a:endParaRPr kumimoji="1" lang="ja-JP" altLang="en-US" dirty="0"/>
          </a:p>
        </p:txBody>
      </p:sp>
      <p:sp>
        <p:nvSpPr>
          <p:cNvPr id="6" name="テキスト ボックス 3"/>
          <p:cNvSpPr txBox="1"/>
          <p:nvPr/>
        </p:nvSpPr>
        <p:spPr>
          <a:xfrm>
            <a:off x="122536" y="4149080"/>
            <a:ext cx="2433240" cy="214654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609600" algn="just">
              <a:spcAft>
                <a:spcPts val="0"/>
              </a:spcAft>
            </a:pPr>
            <a:r>
              <a:rPr lang="ja-JP" sz="1200" u="sng" kern="100" dirty="0">
                <a:effectLst/>
                <a:ea typeface="HG丸ｺﾞｼｯｸM-PRO" panose="020F0600000000000000" pitchFamily="50" charset="-128"/>
                <a:cs typeface="Times New Roman" panose="02020603050405020304" pitchFamily="18" charset="0"/>
              </a:rPr>
              <a:t>凡　例</a:t>
            </a:r>
            <a:endParaRPr lang="ja-JP" sz="1050" kern="100" dirty="0">
              <a:effectLst/>
              <a:ea typeface="ＭＳ 明朝" panose="02020609040205080304" pitchFamily="17" charset="-128"/>
              <a:cs typeface="Times New Roman" panose="02020603050405020304" pitchFamily="18" charset="0"/>
            </a:endParaRPr>
          </a:p>
          <a:p>
            <a:pPr algn="just">
              <a:spcAft>
                <a:spcPts val="0"/>
              </a:spcAft>
            </a:pPr>
            <a:r>
              <a:rPr lang="ja-JP" sz="1200" kern="100" dirty="0">
                <a:effectLst/>
                <a:ea typeface="HG丸ｺﾞｼｯｸM-PRO" panose="020F0600000000000000" pitchFamily="50" charset="-128"/>
                <a:cs typeface="Times New Roman" panose="02020603050405020304" pitchFamily="18" charset="0"/>
              </a:rPr>
              <a:t>［道路防災点検（</a:t>
            </a:r>
            <a:r>
              <a:rPr lang="en-US" sz="1200" kern="100" dirty="0">
                <a:effectLst/>
                <a:ea typeface="HG丸ｺﾞｼｯｸM-PRO" panose="020F0600000000000000" pitchFamily="50" charset="-128"/>
                <a:cs typeface="Times New Roman" panose="02020603050405020304" pitchFamily="18" charset="0"/>
              </a:rPr>
              <a:t>H27</a:t>
            </a:r>
            <a:r>
              <a:rPr lang="ja-JP" sz="1200" kern="100" dirty="0">
                <a:effectLst/>
                <a:ea typeface="HG丸ｺﾞｼｯｸM-PRO" panose="020F0600000000000000" pitchFamily="50" charset="-128"/>
                <a:cs typeface="Times New Roman" panose="02020603050405020304" pitchFamily="18" charset="0"/>
              </a:rPr>
              <a:t>）］</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FF000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：要対策：</a:t>
            </a:r>
            <a:r>
              <a:rPr lang="en-US" sz="1200" kern="100" dirty="0">
                <a:effectLst/>
                <a:ea typeface="HG丸ｺﾞｼｯｸM-PRO" panose="020F0600000000000000" pitchFamily="50" charset="-128"/>
                <a:cs typeface="Times New Roman" panose="02020603050405020304" pitchFamily="18" charset="0"/>
              </a:rPr>
              <a:t>70</a:t>
            </a:r>
            <a:r>
              <a:rPr lang="ja-JP" sz="1200" kern="100" dirty="0">
                <a:effectLst/>
                <a:ea typeface="HG丸ｺﾞｼｯｸM-PRO" panose="020F0600000000000000" pitchFamily="50" charset="-128"/>
                <a:cs typeface="Times New Roman" panose="02020603050405020304" pitchFamily="18" charset="0"/>
              </a:rPr>
              <a:t>点以上</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FFD966"/>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：経過観察：</a:t>
            </a:r>
            <a:r>
              <a:rPr lang="en-US" sz="1200" kern="100" dirty="0">
                <a:effectLst/>
                <a:ea typeface="HG丸ｺﾞｼｯｸM-PRO" panose="020F0600000000000000" pitchFamily="50" charset="-128"/>
                <a:cs typeface="Times New Roman" panose="02020603050405020304" pitchFamily="18" charset="0"/>
              </a:rPr>
              <a:t>69</a:t>
            </a:r>
            <a:r>
              <a:rPr lang="ja-JP" sz="1200" kern="100" dirty="0">
                <a:effectLst/>
                <a:ea typeface="HG丸ｺﾞｼｯｸM-PRO" panose="020F0600000000000000" pitchFamily="50" charset="-128"/>
                <a:cs typeface="Times New Roman" panose="02020603050405020304" pitchFamily="18" charset="0"/>
              </a:rPr>
              <a:t>～</a:t>
            </a:r>
            <a:r>
              <a:rPr lang="en-US" sz="1200" kern="100" dirty="0">
                <a:effectLst/>
                <a:ea typeface="HG丸ｺﾞｼｯｸM-PRO" panose="020F0600000000000000" pitchFamily="50" charset="-128"/>
                <a:cs typeface="Times New Roman" panose="02020603050405020304" pitchFamily="18" charset="0"/>
              </a:rPr>
              <a:t>40</a:t>
            </a:r>
            <a:r>
              <a:rPr lang="ja-JP" sz="1200" kern="100" dirty="0">
                <a:effectLst/>
                <a:ea typeface="HG丸ｺﾞｼｯｸM-PRO" panose="020F0600000000000000" pitchFamily="50" charset="-128"/>
                <a:cs typeface="Times New Roman" panose="02020603050405020304" pitchFamily="18" charset="0"/>
              </a:rPr>
              <a:t>点</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effectLst/>
                <a:ea typeface="HG丸ｺﾞｼｯｸM-PRO" panose="020F0600000000000000" pitchFamily="50" charset="-128"/>
                <a:cs typeface="Times New Roman" panose="02020603050405020304" pitchFamily="18" charset="0"/>
              </a:rPr>
              <a:t>△　：対策不要：</a:t>
            </a:r>
            <a:r>
              <a:rPr lang="en-US" sz="1200" kern="100" dirty="0">
                <a:effectLst/>
                <a:ea typeface="HG丸ｺﾞｼｯｸM-PRO" panose="020F0600000000000000" pitchFamily="50" charset="-128"/>
                <a:cs typeface="Times New Roman" panose="02020603050405020304" pitchFamily="18" charset="0"/>
              </a:rPr>
              <a:t>39</a:t>
            </a:r>
            <a:r>
              <a:rPr lang="ja-JP" sz="1200" kern="100" dirty="0">
                <a:effectLst/>
                <a:ea typeface="HG丸ｺﾞｼｯｸM-PRO" panose="020F0600000000000000" pitchFamily="50" charset="-128"/>
                <a:cs typeface="Times New Roman" panose="02020603050405020304" pitchFamily="18" charset="0"/>
              </a:rPr>
              <a:t>～　</a:t>
            </a:r>
            <a:r>
              <a:rPr lang="en-US" sz="1200" kern="100" dirty="0">
                <a:effectLst/>
                <a:ea typeface="HG丸ｺﾞｼｯｸM-PRO" panose="020F0600000000000000" pitchFamily="50" charset="-128"/>
                <a:cs typeface="Times New Roman" panose="02020603050405020304" pitchFamily="18" charset="0"/>
              </a:rPr>
              <a:t>0</a:t>
            </a:r>
            <a:r>
              <a:rPr lang="ja-JP" sz="1200" kern="100" dirty="0">
                <a:effectLst/>
                <a:ea typeface="HG丸ｺﾞｼｯｸM-PRO" panose="020F0600000000000000" pitchFamily="50" charset="-128"/>
                <a:cs typeface="Times New Roman" panose="02020603050405020304" pitchFamily="18" charset="0"/>
              </a:rPr>
              <a:t>点</a:t>
            </a:r>
            <a:endParaRPr lang="ja-JP" sz="1050" kern="100" dirty="0">
              <a:effectLst/>
              <a:ea typeface="ＭＳ 明朝" panose="02020609040205080304" pitchFamily="17" charset="-128"/>
              <a:cs typeface="Times New Roman" panose="02020603050405020304" pitchFamily="18" charset="0"/>
            </a:endParaRPr>
          </a:p>
          <a:p>
            <a:pPr algn="just">
              <a:spcBef>
                <a:spcPts val="600"/>
              </a:spcBef>
              <a:spcAft>
                <a:spcPts val="0"/>
              </a:spcAft>
            </a:pPr>
            <a:r>
              <a:rPr lang="ja-JP" sz="1200" kern="100" dirty="0">
                <a:effectLst/>
                <a:ea typeface="HG丸ｺﾞｼｯｸM-PRO" panose="020F0600000000000000" pitchFamily="50" charset="-128"/>
                <a:cs typeface="Times New Roman" panose="02020603050405020304" pitchFamily="18" charset="0"/>
              </a:rPr>
              <a:t>［災害発生履歴］</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00B05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：災害箇所（道路）</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0070C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：災害箇所（砂防）</a:t>
            </a:r>
            <a:endParaRPr lang="ja-JP" sz="1050" kern="100" dirty="0">
              <a:effectLst/>
              <a:ea typeface="ＭＳ 明朝" panose="02020609040205080304" pitchFamily="17" charset="-128"/>
              <a:cs typeface="Times New Roman" panose="02020603050405020304" pitchFamily="18" charset="0"/>
            </a:endParaRPr>
          </a:p>
          <a:p>
            <a:pPr algn="just">
              <a:spcBef>
                <a:spcPts val="600"/>
              </a:spcBef>
              <a:spcAft>
                <a:spcPts val="0"/>
              </a:spcAft>
            </a:pPr>
            <a:r>
              <a:rPr lang="ja-JP" sz="1200" kern="100" dirty="0">
                <a:effectLst/>
                <a:ea typeface="HG丸ｺﾞｼｯｸM-PRO" panose="020F0600000000000000" pitchFamily="50" charset="-128"/>
                <a:cs typeface="Times New Roman" panose="02020603050405020304" pitchFamily="18" charset="0"/>
              </a:rPr>
              <a:t>［規制区間］</a:t>
            </a:r>
            <a:endParaRPr lang="ja-JP" sz="1050" kern="100" dirty="0">
              <a:effectLst/>
              <a:ea typeface="ＭＳ 明朝" panose="02020609040205080304" pitchFamily="17" charset="-128"/>
              <a:cs typeface="Times New Roman" panose="02020603050405020304" pitchFamily="18" charset="0"/>
            </a:endParaRPr>
          </a:p>
          <a:p>
            <a:pPr indent="76200" algn="just">
              <a:spcAft>
                <a:spcPts val="0"/>
              </a:spcAft>
            </a:pPr>
            <a:r>
              <a:rPr lang="ja-JP" sz="1200" kern="100" spc="-300" dirty="0">
                <a:solidFill>
                  <a:srgbClr val="FF66FF"/>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：事前通行規制区間</a:t>
            </a:r>
            <a:endParaRPr lang="ja-JP" sz="1050" kern="100" dirty="0">
              <a:effectLst/>
              <a:ea typeface="ＭＳ 明朝" panose="02020609040205080304" pitchFamily="17" charset="-128"/>
              <a:cs typeface="Times New Roman" panose="02020603050405020304" pitchFamily="18" charset="0"/>
            </a:endParaRPr>
          </a:p>
        </p:txBody>
      </p:sp>
      <p:grpSp>
        <p:nvGrpSpPr>
          <p:cNvPr id="10" name="グループ化 9"/>
          <p:cNvGrpSpPr/>
          <p:nvPr/>
        </p:nvGrpSpPr>
        <p:grpSpPr>
          <a:xfrm>
            <a:off x="3203848" y="1340768"/>
            <a:ext cx="5329436" cy="4608512"/>
            <a:chOff x="2699792" y="4272392"/>
            <a:chExt cx="5905500" cy="4980550"/>
          </a:xfrm>
        </p:grpSpPr>
        <p:pic>
          <p:nvPicPr>
            <p:cNvPr id="11" name="図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99792" y="4272392"/>
              <a:ext cx="5905500" cy="1214430"/>
            </a:xfrm>
            <a:prstGeom prst="rect">
              <a:avLst/>
            </a:prstGeom>
          </p:spPr>
        </p:pic>
        <p:pic>
          <p:nvPicPr>
            <p:cNvPr id="13" name="図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43200" y="5157192"/>
              <a:ext cx="5847347" cy="4095750"/>
            </a:xfrm>
            <a:prstGeom prst="rect">
              <a:avLst/>
            </a:prstGeom>
          </p:spPr>
        </p:pic>
      </p:grpSp>
      <p:sp>
        <p:nvSpPr>
          <p:cNvPr id="14" name="タイトル 1"/>
          <p:cNvSpPr>
            <a:spLocks noGrp="1"/>
          </p:cNvSpPr>
          <p:nvPr>
            <p:ph type="title"/>
          </p:nvPr>
        </p:nvSpPr>
        <p:spPr>
          <a:xfrm>
            <a:off x="251520" y="18757"/>
            <a:ext cx="6840760" cy="864096"/>
          </a:xfrm>
        </p:spPr>
        <p:txBody>
          <a:bodyPr anchor="ctr" anchorCtr="0">
            <a:noAutofit/>
          </a:bodyPr>
          <a:lstStyle/>
          <a:p>
            <a:r>
              <a:rPr lang="ja-JP" altLang="en-US" sz="2000" dirty="0" smtClean="0">
                <a:latin typeface="HGSｺﾞｼｯｸM" panose="020B0600000000000000" pitchFamily="50" charset="-128"/>
                <a:ea typeface="HGSｺﾞｼｯｸM" panose="020B0600000000000000" pitchFamily="50" charset="-128"/>
              </a:rPr>
              <a:t>位置関係の整理</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000" dirty="0" smtClean="0">
                <a:latin typeface="HGSｺﾞｼｯｸM" panose="020B0600000000000000" pitchFamily="50" charset="-128"/>
                <a:ea typeface="HGSｺﾞｼｯｸM" panose="020B0600000000000000" pitchFamily="50" charset="-128"/>
              </a:rPr>
              <a:t>　道路防災点検箇所、災害発生箇所、事前通行規制区間</a:t>
            </a:r>
            <a:endParaRPr kumimoji="1" lang="ja-JP" altLang="en-US" sz="1800" dirty="0">
              <a:latin typeface="HGSｺﾞｼｯｸM" panose="020B0600000000000000" pitchFamily="50" charset="-128"/>
              <a:ea typeface="HGSｺﾞｼｯｸM" panose="020B0600000000000000" pitchFamily="50" charset="-128"/>
            </a:endParaRPr>
          </a:p>
        </p:txBody>
      </p:sp>
      <p:sp>
        <p:nvSpPr>
          <p:cNvPr id="15" name="タイトル 1"/>
          <p:cNvSpPr txBox="1">
            <a:spLocks/>
          </p:cNvSpPr>
          <p:nvPr/>
        </p:nvSpPr>
        <p:spPr>
          <a:xfrm>
            <a:off x="395536" y="836712"/>
            <a:ext cx="2520280" cy="72008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1800" dirty="0" smtClean="0">
                <a:latin typeface="HGSｺﾞｼｯｸM" panose="020B0600000000000000" pitchFamily="50" charset="-128"/>
                <a:ea typeface="HGSｺﾞｼｯｸM" panose="020B0600000000000000" pitchFamily="50" charset="-128"/>
              </a:rPr>
              <a:t>八尾土木事務所管内</a:t>
            </a:r>
            <a:endParaRPr lang="ja-JP" altLang="en-US" sz="1800" dirty="0"/>
          </a:p>
        </p:txBody>
      </p:sp>
    </p:spTree>
    <p:extLst>
      <p:ext uri="{BB962C8B-B14F-4D97-AF65-F5344CB8AC3E}">
        <p14:creationId xmlns:p14="http://schemas.microsoft.com/office/powerpoint/2010/main" val="32138086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25</a:t>
            </a:fld>
            <a:endParaRPr kumimoji="1" lang="ja-JP" altLang="en-US" dirty="0"/>
          </a:p>
        </p:txBody>
      </p:sp>
      <p:sp>
        <p:nvSpPr>
          <p:cNvPr id="12" name="フッター プレースホルダー 2"/>
          <p:cNvSpPr>
            <a:spLocks noGrp="1"/>
          </p:cNvSpPr>
          <p:nvPr>
            <p:ph type="ftr" sz="quarter" idx="11"/>
          </p:nvPr>
        </p:nvSpPr>
        <p:spPr>
          <a:xfrm>
            <a:off x="5508104" y="6381328"/>
            <a:ext cx="3505200" cy="365760"/>
          </a:xfrm>
        </p:spPr>
        <p:txBody>
          <a:bodyPr/>
          <a:lstStyle/>
          <a:p>
            <a:r>
              <a:rPr kumimoji="1" lang="ja-JP" altLang="en-US" dirty="0" smtClean="0"/>
              <a:t>資料５</a:t>
            </a:r>
            <a:endParaRPr kumimoji="1" lang="ja-JP" altLang="en-US" dirty="0"/>
          </a:p>
        </p:txBody>
      </p:sp>
      <p:grpSp>
        <p:nvGrpSpPr>
          <p:cNvPr id="10" name="グループ化 9"/>
          <p:cNvGrpSpPr/>
          <p:nvPr/>
        </p:nvGrpSpPr>
        <p:grpSpPr>
          <a:xfrm>
            <a:off x="3419872" y="908720"/>
            <a:ext cx="4792613" cy="5589758"/>
            <a:chOff x="2828924" y="958422"/>
            <a:chExt cx="5800725" cy="6482713"/>
          </a:xfrm>
        </p:grpSpPr>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28925" y="958422"/>
              <a:ext cx="5781676" cy="4592877"/>
            </a:xfrm>
            <a:prstGeom prst="rect">
              <a:avLst/>
            </a:prstGeom>
          </p:spPr>
        </p:pic>
        <p:pic>
          <p:nvPicPr>
            <p:cNvPr id="8" name="図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28924" y="2898479"/>
              <a:ext cx="5800725" cy="4542656"/>
            </a:xfrm>
            <a:prstGeom prst="rect">
              <a:avLst/>
            </a:prstGeom>
          </p:spPr>
        </p:pic>
      </p:grpSp>
      <p:sp>
        <p:nvSpPr>
          <p:cNvPr id="13" name="タイトル 1"/>
          <p:cNvSpPr>
            <a:spLocks noGrp="1"/>
          </p:cNvSpPr>
          <p:nvPr>
            <p:ph type="title"/>
          </p:nvPr>
        </p:nvSpPr>
        <p:spPr>
          <a:xfrm>
            <a:off x="251520" y="18757"/>
            <a:ext cx="6840760" cy="864096"/>
          </a:xfrm>
        </p:spPr>
        <p:txBody>
          <a:bodyPr anchor="ctr" anchorCtr="0">
            <a:noAutofit/>
          </a:bodyPr>
          <a:lstStyle/>
          <a:p>
            <a:r>
              <a:rPr lang="ja-JP" altLang="en-US" sz="2000" dirty="0" smtClean="0">
                <a:latin typeface="HGSｺﾞｼｯｸM" panose="020B0600000000000000" pitchFamily="50" charset="-128"/>
                <a:ea typeface="HGSｺﾞｼｯｸM" panose="020B0600000000000000" pitchFamily="50" charset="-128"/>
              </a:rPr>
              <a:t>位置関係の整理</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000" dirty="0" smtClean="0">
                <a:latin typeface="HGSｺﾞｼｯｸM" panose="020B0600000000000000" pitchFamily="50" charset="-128"/>
                <a:ea typeface="HGSｺﾞｼｯｸM" panose="020B0600000000000000" pitchFamily="50" charset="-128"/>
              </a:rPr>
              <a:t>　道路防災点検箇所、災害発生箇所、事前通行規制区間</a:t>
            </a:r>
            <a:endParaRPr kumimoji="1" lang="ja-JP" altLang="en-US" sz="1800" dirty="0">
              <a:latin typeface="HGSｺﾞｼｯｸM" panose="020B0600000000000000" pitchFamily="50" charset="-128"/>
              <a:ea typeface="HGSｺﾞｼｯｸM" panose="020B0600000000000000" pitchFamily="50" charset="-128"/>
            </a:endParaRPr>
          </a:p>
        </p:txBody>
      </p:sp>
      <p:sp>
        <p:nvSpPr>
          <p:cNvPr id="14" name="テキスト ボックス 3"/>
          <p:cNvSpPr txBox="1"/>
          <p:nvPr/>
        </p:nvSpPr>
        <p:spPr>
          <a:xfrm>
            <a:off x="122536" y="4149080"/>
            <a:ext cx="2433240" cy="214654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609600" algn="just">
              <a:spcAft>
                <a:spcPts val="0"/>
              </a:spcAft>
            </a:pPr>
            <a:r>
              <a:rPr lang="ja-JP" sz="1200" u="sng" kern="100" dirty="0">
                <a:effectLst/>
                <a:ea typeface="HG丸ｺﾞｼｯｸM-PRO" panose="020F0600000000000000" pitchFamily="50" charset="-128"/>
                <a:cs typeface="Times New Roman" panose="02020603050405020304" pitchFamily="18" charset="0"/>
              </a:rPr>
              <a:t>凡　例</a:t>
            </a:r>
            <a:endParaRPr lang="ja-JP" sz="1050" kern="100" dirty="0">
              <a:effectLst/>
              <a:ea typeface="ＭＳ 明朝" panose="02020609040205080304" pitchFamily="17" charset="-128"/>
              <a:cs typeface="Times New Roman" panose="02020603050405020304" pitchFamily="18" charset="0"/>
            </a:endParaRPr>
          </a:p>
          <a:p>
            <a:pPr algn="just">
              <a:spcAft>
                <a:spcPts val="0"/>
              </a:spcAft>
            </a:pPr>
            <a:r>
              <a:rPr lang="ja-JP" sz="1200" kern="100" dirty="0">
                <a:effectLst/>
                <a:ea typeface="HG丸ｺﾞｼｯｸM-PRO" panose="020F0600000000000000" pitchFamily="50" charset="-128"/>
                <a:cs typeface="Times New Roman" panose="02020603050405020304" pitchFamily="18" charset="0"/>
              </a:rPr>
              <a:t>［道路防災点検（</a:t>
            </a:r>
            <a:r>
              <a:rPr lang="en-US" sz="1200" kern="100" dirty="0">
                <a:effectLst/>
                <a:ea typeface="HG丸ｺﾞｼｯｸM-PRO" panose="020F0600000000000000" pitchFamily="50" charset="-128"/>
                <a:cs typeface="Times New Roman" panose="02020603050405020304" pitchFamily="18" charset="0"/>
              </a:rPr>
              <a:t>H27</a:t>
            </a:r>
            <a:r>
              <a:rPr lang="ja-JP" sz="1200" kern="100" dirty="0">
                <a:effectLst/>
                <a:ea typeface="HG丸ｺﾞｼｯｸM-PRO" panose="020F0600000000000000" pitchFamily="50" charset="-128"/>
                <a:cs typeface="Times New Roman" panose="02020603050405020304" pitchFamily="18" charset="0"/>
              </a:rPr>
              <a:t>）］</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FF000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：要対策：</a:t>
            </a:r>
            <a:r>
              <a:rPr lang="en-US" sz="1200" kern="100" dirty="0">
                <a:effectLst/>
                <a:ea typeface="HG丸ｺﾞｼｯｸM-PRO" panose="020F0600000000000000" pitchFamily="50" charset="-128"/>
                <a:cs typeface="Times New Roman" panose="02020603050405020304" pitchFamily="18" charset="0"/>
              </a:rPr>
              <a:t>70</a:t>
            </a:r>
            <a:r>
              <a:rPr lang="ja-JP" sz="1200" kern="100" dirty="0">
                <a:effectLst/>
                <a:ea typeface="HG丸ｺﾞｼｯｸM-PRO" panose="020F0600000000000000" pitchFamily="50" charset="-128"/>
                <a:cs typeface="Times New Roman" panose="02020603050405020304" pitchFamily="18" charset="0"/>
              </a:rPr>
              <a:t>点以上</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FFD966"/>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：経過観察：</a:t>
            </a:r>
            <a:r>
              <a:rPr lang="en-US" sz="1200" kern="100" dirty="0">
                <a:effectLst/>
                <a:ea typeface="HG丸ｺﾞｼｯｸM-PRO" panose="020F0600000000000000" pitchFamily="50" charset="-128"/>
                <a:cs typeface="Times New Roman" panose="02020603050405020304" pitchFamily="18" charset="0"/>
              </a:rPr>
              <a:t>69</a:t>
            </a:r>
            <a:r>
              <a:rPr lang="ja-JP" sz="1200" kern="100" dirty="0">
                <a:effectLst/>
                <a:ea typeface="HG丸ｺﾞｼｯｸM-PRO" panose="020F0600000000000000" pitchFamily="50" charset="-128"/>
                <a:cs typeface="Times New Roman" panose="02020603050405020304" pitchFamily="18" charset="0"/>
              </a:rPr>
              <a:t>～</a:t>
            </a:r>
            <a:r>
              <a:rPr lang="en-US" sz="1200" kern="100" dirty="0">
                <a:effectLst/>
                <a:ea typeface="HG丸ｺﾞｼｯｸM-PRO" panose="020F0600000000000000" pitchFamily="50" charset="-128"/>
                <a:cs typeface="Times New Roman" panose="02020603050405020304" pitchFamily="18" charset="0"/>
              </a:rPr>
              <a:t>40</a:t>
            </a:r>
            <a:r>
              <a:rPr lang="ja-JP" sz="1200" kern="100" dirty="0">
                <a:effectLst/>
                <a:ea typeface="HG丸ｺﾞｼｯｸM-PRO" panose="020F0600000000000000" pitchFamily="50" charset="-128"/>
                <a:cs typeface="Times New Roman" panose="02020603050405020304" pitchFamily="18" charset="0"/>
              </a:rPr>
              <a:t>点</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effectLst/>
                <a:ea typeface="HG丸ｺﾞｼｯｸM-PRO" panose="020F0600000000000000" pitchFamily="50" charset="-128"/>
                <a:cs typeface="Times New Roman" panose="02020603050405020304" pitchFamily="18" charset="0"/>
              </a:rPr>
              <a:t>△　：対策不要：</a:t>
            </a:r>
            <a:r>
              <a:rPr lang="en-US" sz="1200" kern="100" dirty="0">
                <a:effectLst/>
                <a:ea typeface="HG丸ｺﾞｼｯｸM-PRO" panose="020F0600000000000000" pitchFamily="50" charset="-128"/>
                <a:cs typeface="Times New Roman" panose="02020603050405020304" pitchFamily="18" charset="0"/>
              </a:rPr>
              <a:t>39</a:t>
            </a:r>
            <a:r>
              <a:rPr lang="ja-JP" sz="1200" kern="100" dirty="0">
                <a:effectLst/>
                <a:ea typeface="HG丸ｺﾞｼｯｸM-PRO" panose="020F0600000000000000" pitchFamily="50" charset="-128"/>
                <a:cs typeface="Times New Roman" panose="02020603050405020304" pitchFamily="18" charset="0"/>
              </a:rPr>
              <a:t>～　</a:t>
            </a:r>
            <a:r>
              <a:rPr lang="en-US" sz="1200" kern="100" dirty="0">
                <a:effectLst/>
                <a:ea typeface="HG丸ｺﾞｼｯｸM-PRO" panose="020F0600000000000000" pitchFamily="50" charset="-128"/>
                <a:cs typeface="Times New Roman" panose="02020603050405020304" pitchFamily="18" charset="0"/>
              </a:rPr>
              <a:t>0</a:t>
            </a:r>
            <a:r>
              <a:rPr lang="ja-JP" sz="1200" kern="100" dirty="0">
                <a:effectLst/>
                <a:ea typeface="HG丸ｺﾞｼｯｸM-PRO" panose="020F0600000000000000" pitchFamily="50" charset="-128"/>
                <a:cs typeface="Times New Roman" panose="02020603050405020304" pitchFamily="18" charset="0"/>
              </a:rPr>
              <a:t>点</a:t>
            </a:r>
            <a:endParaRPr lang="ja-JP" sz="1050" kern="100" dirty="0">
              <a:effectLst/>
              <a:ea typeface="ＭＳ 明朝" panose="02020609040205080304" pitchFamily="17" charset="-128"/>
              <a:cs typeface="Times New Roman" panose="02020603050405020304" pitchFamily="18" charset="0"/>
            </a:endParaRPr>
          </a:p>
          <a:p>
            <a:pPr algn="just">
              <a:spcBef>
                <a:spcPts val="600"/>
              </a:spcBef>
              <a:spcAft>
                <a:spcPts val="0"/>
              </a:spcAft>
            </a:pPr>
            <a:r>
              <a:rPr lang="ja-JP" sz="1200" kern="100" dirty="0">
                <a:effectLst/>
                <a:ea typeface="HG丸ｺﾞｼｯｸM-PRO" panose="020F0600000000000000" pitchFamily="50" charset="-128"/>
                <a:cs typeface="Times New Roman" panose="02020603050405020304" pitchFamily="18" charset="0"/>
              </a:rPr>
              <a:t>［災害発生履歴］</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00B05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：災害箇所（道路）</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0070C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：災害箇所（砂防）</a:t>
            </a:r>
            <a:endParaRPr lang="ja-JP" sz="1050" kern="100" dirty="0">
              <a:effectLst/>
              <a:ea typeface="ＭＳ 明朝" panose="02020609040205080304" pitchFamily="17" charset="-128"/>
              <a:cs typeface="Times New Roman" panose="02020603050405020304" pitchFamily="18" charset="0"/>
            </a:endParaRPr>
          </a:p>
          <a:p>
            <a:pPr algn="just">
              <a:spcBef>
                <a:spcPts val="600"/>
              </a:spcBef>
              <a:spcAft>
                <a:spcPts val="0"/>
              </a:spcAft>
            </a:pPr>
            <a:r>
              <a:rPr lang="ja-JP" sz="1200" kern="100" dirty="0">
                <a:effectLst/>
                <a:ea typeface="HG丸ｺﾞｼｯｸM-PRO" panose="020F0600000000000000" pitchFamily="50" charset="-128"/>
                <a:cs typeface="Times New Roman" panose="02020603050405020304" pitchFamily="18" charset="0"/>
              </a:rPr>
              <a:t>［規制区間］</a:t>
            </a:r>
            <a:endParaRPr lang="ja-JP" sz="1050" kern="100" dirty="0">
              <a:effectLst/>
              <a:ea typeface="ＭＳ 明朝" panose="02020609040205080304" pitchFamily="17" charset="-128"/>
              <a:cs typeface="Times New Roman" panose="02020603050405020304" pitchFamily="18" charset="0"/>
            </a:endParaRPr>
          </a:p>
          <a:p>
            <a:pPr indent="76200" algn="just">
              <a:spcAft>
                <a:spcPts val="0"/>
              </a:spcAft>
            </a:pPr>
            <a:r>
              <a:rPr lang="ja-JP" sz="1200" kern="100" spc="-300" dirty="0">
                <a:solidFill>
                  <a:srgbClr val="FF66FF"/>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：事前通行規制区間</a:t>
            </a:r>
            <a:endParaRPr lang="ja-JP" sz="1050" kern="100" dirty="0">
              <a:effectLst/>
              <a:ea typeface="ＭＳ 明朝" panose="02020609040205080304" pitchFamily="17" charset="-128"/>
              <a:cs typeface="Times New Roman" panose="02020603050405020304" pitchFamily="18" charset="0"/>
            </a:endParaRPr>
          </a:p>
        </p:txBody>
      </p:sp>
      <p:sp>
        <p:nvSpPr>
          <p:cNvPr id="15" name="タイトル 1"/>
          <p:cNvSpPr txBox="1">
            <a:spLocks/>
          </p:cNvSpPr>
          <p:nvPr/>
        </p:nvSpPr>
        <p:spPr>
          <a:xfrm>
            <a:off x="395536" y="836712"/>
            <a:ext cx="2808312" cy="72008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1800" dirty="0" smtClean="0">
                <a:latin typeface="HGSｺﾞｼｯｸM" panose="020B0600000000000000" pitchFamily="50" charset="-128"/>
                <a:ea typeface="HGSｺﾞｼｯｸM" panose="020B0600000000000000" pitchFamily="50" charset="-128"/>
              </a:rPr>
              <a:t>富田林土木事務所管内</a:t>
            </a:r>
            <a:endParaRPr lang="ja-JP" altLang="en-US" sz="1800" dirty="0"/>
          </a:p>
        </p:txBody>
      </p:sp>
    </p:spTree>
    <p:extLst>
      <p:ext uri="{BB962C8B-B14F-4D97-AF65-F5344CB8AC3E}">
        <p14:creationId xmlns:p14="http://schemas.microsoft.com/office/powerpoint/2010/main" val="7425388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26</a:t>
            </a:fld>
            <a:endParaRPr kumimoji="1" lang="ja-JP" altLang="en-US" dirty="0"/>
          </a:p>
        </p:txBody>
      </p:sp>
      <p:sp>
        <p:nvSpPr>
          <p:cNvPr id="12" name="フッター プレースホルダー 2"/>
          <p:cNvSpPr>
            <a:spLocks noGrp="1"/>
          </p:cNvSpPr>
          <p:nvPr>
            <p:ph type="ftr" sz="quarter" idx="11"/>
          </p:nvPr>
        </p:nvSpPr>
        <p:spPr>
          <a:xfrm>
            <a:off x="5508104" y="6381328"/>
            <a:ext cx="3505200" cy="365760"/>
          </a:xfrm>
        </p:spPr>
        <p:txBody>
          <a:bodyPr/>
          <a:lstStyle/>
          <a:p>
            <a:r>
              <a:rPr kumimoji="1" lang="ja-JP" altLang="en-US" dirty="0" smtClean="0"/>
              <a:t>資料５</a:t>
            </a:r>
            <a:endParaRPr kumimoji="1" lang="ja-JP" altLang="en-US" dirty="0"/>
          </a:p>
        </p:txBody>
      </p:sp>
      <p:pic>
        <p:nvPicPr>
          <p:cNvPr id="2" name="図 1"/>
          <p:cNvPicPr>
            <a:picLocks noChangeAspect="1"/>
          </p:cNvPicPr>
          <p:nvPr/>
        </p:nvPicPr>
        <p:blipFill rotWithShape="1">
          <a:blip r:embed="rId3"/>
          <a:srcRect l="23793" t="25781" r="20864" b="10156"/>
          <a:stretch/>
        </p:blipFill>
        <p:spPr>
          <a:xfrm>
            <a:off x="1475656" y="1484784"/>
            <a:ext cx="7416924" cy="4826887"/>
          </a:xfrm>
          <a:prstGeom prst="rect">
            <a:avLst/>
          </a:prstGeom>
        </p:spPr>
      </p:pic>
      <p:sp>
        <p:nvSpPr>
          <p:cNvPr id="5" name="テキスト ボックス 3"/>
          <p:cNvSpPr txBox="1"/>
          <p:nvPr/>
        </p:nvSpPr>
        <p:spPr>
          <a:xfrm>
            <a:off x="122536" y="4149080"/>
            <a:ext cx="2433240" cy="214654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609600" algn="just">
              <a:spcAft>
                <a:spcPts val="0"/>
              </a:spcAft>
            </a:pPr>
            <a:r>
              <a:rPr lang="ja-JP" sz="1200" u="sng" kern="100" dirty="0">
                <a:effectLst/>
                <a:ea typeface="HG丸ｺﾞｼｯｸM-PRO" panose="020F0600000000000000" pitchFamily="50" charset="-128"/>
                <a:cs typeface="Times New Roman" panose="02020603050405020304" pitchFamily="18" charset="0"/>
              </a:rPr>
              <a:t>凡　例</a:t>
            </a:r>
            <a:endParaRPr lang="ja-JP" sz="1050" kern="100" dirty="0">
              <a:effectLst/>
              <a:ea typeface="ＭＳ 明朝" panose="02020609040205080304" pitchFamily="17" charset="-128"/>
              <a:cs typeface="Times New Roman" panose="02020603050405020304" pitchFamily="18" charset="0"/>
            </a:endParaRPr>
          </a:p>
          <a:p>
            <a:pPr algn="just">
              <a:spcAft>
                <a:spcPts val="0"/>
              </a:spcAft>
            </a:pPr>
            <a:r>
              <a:rPr lang="ja-JP" sz="1200" kern="100" dirty="0">
                <a:effectLst/>
                <a:ea typeface="HG丸ｺﾞｼｯｸM-PRO" panose="020F0600000000000000" pitchFamily="50" charset="-128"/>
                <a:cs typeface="Times New Roman" panose="02020603050405020304" pitchFamily="18" charset="0"/>
              </a:rPr>
              <a:t>［道路防災点検（</a:t>
            </a:r>
            <a:r>
              <a:rPr lang="en-US" sz="1200" kern="100" dirty="0">
                <a:effectLst/>
                <a:ea typeface="HG丸ｺﾞｼｯｸM-PRO" panose="020F0600000000000000" pitchFamily="50" charset="-128"/>
                <a:cs typeface="Times New Roman" panose="02020603050405020304" pitchFamily="18" charset="0"/>
              </a:rPr>
              <a:t>H27</a:t>
            </a:r>
            <a:r>
              <a:rPr lang="ja-JP" sz="1200" kern="100" dirty="0">
                <a:effectLst/>
                <a:ea typeface="HG丸ｺﾞｼｯｸM-PRO" panose="020F0600000000000000" pitchFamily="50" charset="-128"/>
                <a:cs typeface="Times New Roman" panose="02020603050405020304" pitchFamily="18" charset="0"/>
              </a:rPr>
              <a:t>）］</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FF000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：要対策：</a:t>
            </a:r>
            <a:r>
              <a:rPr lang="en-US" sz="1200" kern="100" dirty="0">
                <a:effectLst/>
                <a:ea typeface="HG丸ｺﾞｼｯｸM-PRO" panose="020F0600000000000000" pitchFamily="50" charset="-128"/>
                <a:cs typeface="Times New Roman" panose="02020603050405020304" pitchFamily="18" charset="0"/>
              </a:rPr>
              <a:t>70</a:t>
            </a:r>
            <a:r>
              <a:rPr lang="ja-JP" sz="1200" kern="100" dirty="0">
                <a:effectLst/>
                <a:ea typeface="HG丸ｺﾞｼｯｸM-PRO" panose="020F0600000000000000" pitchFamily="50" charset="-128"/>
                <a:cs typeface="Times New Roman" panose="02020603050405020304" pitchFamily="18" charset="0"/>
              </a:rPr>
              <a:t>点以上</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FFD966"/>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：経過観察：</a:t>
            </a:r>
            <a:r>
              <a:rPr lang="en-US" sz="1200" kern="100" dirty="0">
                <a:effectLst/>
                <a:ea typeface="HG丸ｺﾞｼｯｸM-PRO" panose="020F0600000000000000" pitchFamily="50" charset="-128"/>
                <a:cs typeface="Times New Roman" panose="02020603050405020304" pitchFamily="18" charset="0"/>
              </a:rPr>
              <a:t>69</a:t>
            </a:r>
            <a:r>
              <a:rPr lang="ja-JP" sz="1200" kern="100" dirty="0">
                <a:effectLst/>
                <a:ea typeface="HG丸ｺﾞｼｯｸM-PRO" panose="020F0600000000000000" pitchFamily="50" charset="-128"/>
                <a:cs typeface="Times New Roman" panose="02020603050405020304" pitchFamily="18" charset="0"/>
              </a:rPr>
              <a:t>～</a:t>
            </a:r>
            <a:r>
              <a:rPr lang="en-US" sz="1200" kern="100" dirty="0">
                <a:effectLst/>
                <a:ea typeface="HG丸ｺﾞｼｯｸM-PRO" panose="020F0600000000000000" pitchFamily="50" charset="-128"/>
                <a:cs typeface="Times New Roman" panose="02020603050405020304" pitchFamily="18" charset="0"/>
              </a:rPr>
              <a:t>40</a:t>
            </a:r>
            <a:r>
              <a:rPr lang="ja-JP" sz="1200" kern="100" dirty="0">
                <a:effectLst/>
                <a:ea typeface="HG丸ｺﾞｼｯｸM-PRO" panose="020F0600000000000000" pitchFamily="50" charset="-128"/>
                <a:cs typeface="Times New Roman" panose="02020603050405020304" pitchFamily="18" charset="0"/>
              </a:rPr>
              <a:t>点</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effectLst/>
                <a:ea typeface="HG丸ｺﾞｼｯｸM-PRO" panose="020F0600000000000000" pitchFamily="50" charset="-128"/>
                <a:cs typeface="Times New Roman" panose="02020603050405020304" pitchFamily="18" charset="0"/>
              </a:rPr>
              <a:t>△　：対策不要：</a:t>
            </a:r>
            <a:r>
              <a:rPr lang="en-US" sz="1200" kern="100" dirty="0">
                <a:effectLst/>
                <a:ea typeface="HG丸ｺﾞｼｯｸM-PRO" panose="020F0600000000000000" pitchFamily="50" charset="-128"/>
                <a:cs typeface="Times New Roman" panose="02020603050405020304" pitchFamily="18" charset="0"/>
              </a:rPr>
              <a:t>39</a:t>
            </a:r>
            <a:r>
              <a:rPr lang="ja-JP" sz="1200" kern="100" dirty="0">
                <a:effectLst/>
                <a:ea typeface="HG丸ｺﾞｼｯｸM-PRO" panose="020F0600000000000000" pitchFamily="50" charset="-128"/>
                <a:cs typeface="Times New Roman" panose="02020603050405020304" pitchFamily="18" charset="0"/>
              </a:rPr>
              <a:t>～　</a:t>
            </a:r>
            <a:r>
              <a:rPr lang="en-US" sz="1200" kern="100" dirty="0">
                <a:effectLst/>
                <a:ea typeface="HG丸ｺﾞｼｯｸM-PRO" panose="020F0600000000000000" pitchFamily="50" charset="-128"/>
                <a:cs typeface="Times New Roman" panose="02020603050405020304" pitchFamily="18" charset="0"/>
              </a:rPr>
              <a:t>0</a:t>
            </a:r>
            <a:r>
              <a:rPr lang="ja-JP" sz="1200" kern="100" dirty="0">
                <a:effectLst/>
                <a:ea typeface="HG丸ｺﾞｼｯｸM-PRO" panose="020F0600000000000000" pitchFamily="50" charset="-128"/>
                <a:cs typeface="Times New Roman" panose="02020603050405020304" pitchFamily="18" charset="0"/>
              </a:rPr>
              <a:t>点</a:t>
            </a:r>
            <a:endParaRPr lang="ja-JP" sz="1050" kern="100" dirty="0">
              <a:effectLst/>
              <a:ea typeface="ＭＳ 明朝" panose="02020609040205080304" pitchFamily="17" charset="-128"/>
              <a:cs typeface="Times New Roman" panose="02020603050405020304" pitchFamily="18" charset="0"/>
            </a:endParaRPr>
          </a:p>
          <a:p>
            <a:pPr algn="just">
              <a:spcBef>
                <a:spcPts val="600"/>
              </a:spcBef>
              <a:spcAft>
                <a:spcPts val="0"/>
              </a:spcAft>
            </a:pPr>
            <a:r>
              <a:rPr lang="ja-JP" sz="1200" kern="100" dirty="0">
                <a:effectLst/>
                <a:ea typeface="HG丸ｺﾞｼｯｸM-PRO" panose="020F0600000000000000" pitchFamily="50" charset="-128"/>
                <a:cs typeface="Times New Roman" panose="02020603050405020304" pitchFamily="18" charset="0"/>
              </a:rPr>
              <a:t>［災害発生履歴］</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00B05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：災害箇所（道路）</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0070C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：災害箇所（砂防）</a:t>
            </a:r>
            <a:endParaRPr lang="ja-JP" sz="1050" kern="100" dirty="0">
              <a:effectLst/>
              <a:ea typeface="ＭＳ 明朝" panose="02020609040205080304" pitchFamily="17" charset="-128"/>
              <a:cs typeface="Times New Roman" panose="02020603050405020304" pitchFamily="18" charset="0"/>
            </a:endParaRPr>
          </a:p>
          <a:p>
            <a:pPr algn="just">
              <a:spcBef>
                <a:spcPts val="600"/>
              </a:spcBef>
              <a:spcAft>
                <a:spcPts val="0"/>
              </a:spcAft>
            </a:pPr>
            <a:r>
              <a:rPr lang="ja-JP" sz="1200" kern="100" dirty="0">
                <a:effectLst/>
                <a:ea typeface="HG丸ｺﾞｼｯｸM-PRO" panose="020F0600000000000000" pitchFamily="50" charset="-128"/>
                <a:cs typeface="Times New Roman" panose="02020603050405020304" pitchFamily="18" charset="0"/>
              </a:rPr>
              <a:t>［規制区間］</a:t>
            </a:r>
            <a:endParaRPr lang="ja-JP" sz="1050" kern="100" dirty="0">
              <a:effectLst/>
              <a:ea typeface="ＭＳ 明朝" panose="02020609040205080304" pitchFamily="17" charset="-128"/>
              <a:cs typeface="Times New Roman" panose="02020603050405020304" pitchFamily="18" charset="0"/>
            </a:endParaRPr>
          </a:p>
          <a:p>
            <a:pPr indent="76200" algn="just">
              <a:spcAft>
                <a:spcPts val="0"/>
              </a:spcAft>
            </a:pPr>
            <a:r>
              <a:rPr lang="ja-JP" sz="1200" kern="100" spc="-300" dirty="0">
                <a:solidFill>
                  <a:srgbClr val="FF66FF"/>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：事前通行規制区間</a:t>
            </a:r>
            <a:endParaRPr lang="ja-JP" sz="1050" kern="100" dirty="0">
              <a:effectLst/>
              <a:ea typeface="ＭＳ 明朝" panose="02020609040205080304" pitchFamily="17" charset="-128"/>
              <a:cs typeface="Times New Roman" panose="02020603050405020304" pitchFamily="18" charset="0"/>
            </a:endParaRPr>
          </a:p>
        </p:txBody>
      </p:sp>
      <p:sp>
        <p:nvSpPr>
          <p:cNvPr id="6" name="タイトル 1"/>
          <p:cNvSpPr txBox="1">
            <a:spLocks/>
          </p:cNvSpPr>
          <p:nvPr/>
        </p:nvSpPr>
        <p:spPr>
          <a:xfrm>
            <a:off x="395536" y="836712"/>
            <a:ext cx="2304256" cy="72008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1800" dirty="0" smtClean="0">
                <a:latin typeface="HGSｺﾞｼｯｸM" panose="020B0600000000000000" pitchFamily="50" charset="-128"/>
                <a:ea typeface="HGSｺﾞｼｯｸM" panose="020B0600000000000000" pitchFamily="50" charset="-128"/>
              </a:rPr>
              <a:t>鳳土木事務所所管内</a:t>
            </a:r>
            <a:endParaRPr lang="ja-JP" altLang="en-US" sz="1800" dirty="0"/>
          </a:p>
        </p:txBody>
      </p:sp>
      <p:sp>
        <p:nvSpPr>
          <p:cNvPr id="7" name="タイトル 1"/>
          <p:cNvSpPr>
            <a:spLocks noGrp="1"/>
          </p:cNvSpPr>
          <p:nvPr>
            <p:ph type="title"/>
          </p:nvPr>
        </p:nvSpPr>
        <p:spPr>
          <a:xfrm>
            <a:off x="251520" y="18757"/>
            <a:ext cx="6840760" cy="864096"/>
          </a:xfrm>
        </p:spPr>
        <p:txBody>
          <a:bodyPr anchor="ctr" anchorCtr="0">
            <a:noAutofit/>
          </a:bodyPr>
          <a:lstStyle/>
          <a:p>
            <a:r>
              <a:rPr lang="ja-JP" altLang="en-US" sz="2000" dirty="0" smtClean="0">
                <a:latin typeface="HGSｺﾞｼｯｸM" panose="020B0600000000000000" pitchFamily="50" charset="-128"/>
                <a:ea typeface="HGSｺﾞｼｯｸM" panose="020B0600000000000000" pitchFamily="50" charset="-128"/>
              </a:rPr>
              <a:t>位置関係の整理</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000" dirty="0" smtClean="0">
                <a:latin typeface="HGSｺﾞｼｯｸM" panose="020B0600000000000000" pitchFamily="50" charset="-128"/>
                <a:ea typeface="HGSｺﾞｼｯｸM" panose="020B0600000000000000" pitchFamily="50" charset="-128"/>
              </a:rPr>
              <a:t>　道路防災点検箇所、災害発生箇所、事前通行規制区間</a:t>
            </a:r>
            <a:endParaRPr kumimoji="1" lang="ja-JP" altLang="en-US" sz="18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550386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27</a:t>
            </a:fld>
            <a:endParaRPr kumimoji="1" lang="ja-JP" altLang="en-US" dirty="0"/>
          </a:p>
        </p:txBody>
      </p:sp>
      <p:sp>
        <p:nvSpPr>
          <p:cNvPr id="12" name="フッター プレースホルダー 2"/>
          <p:cNvSpPr>
            <a:spLocks noGrp="1"/>
          </p:cNvSpPr>
          <p:nvPr>
            <p:ph type="ftr" sz="quarter" idx="11"/>
          </p:nvPr>
        </p:nvSpPr>
        <p:spPr>
          <a:xfrm>
            <a:off x="5508104" y="6381328"/>
            <a:ext cx="3505200" cy="365760"/>
          </a:xfrm>
        </p:spPr>
        <p:txBody>
          <a:bodyPr/>
          <a:lstStyle/>
          <a:p>
            <a:r>
              <a:rPr kumimoji="1" lang="ja-JP" altLang="en-US" dirty="0" smtClean="0"/>
              <a:t>資料５</a:t>
            </a:r>
            <a:endParaRPr kumimoji="1" lang="ja-JP" altLang="en-US" dirty="0"/>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07754" y="764704"/>
            <a:ext cx="6000750" cy="4114800"/>
          </a:xfrm>
          <a:prstGeom prst="rect">
            <a:avLst/>
          </a:prstGeom>
        </p:spPr>
      </p:pic>
      <p:pic>
        <p:nvPicPr>
          <p:cNvPr id="5" name="図 4"/>
          <p:cNvPicPr>
            <a:picLocks noChangeAspect="1"/>
          </p:cNvPicPr>
          <p:nvPr/>
        </p:nvPicPr>
        <p:blipFill rotWithShape="1">
          <a:blip r:embed="rId4" cstate="email">
            <a:extLst>
              <a:ext uri="{28A0092B-C50C-407E-A947-70E740481C1C}">
                <a14:useLocalDpi xmlns:a14="http://schemas.microsoft.com/office/drawing/2010/main"/>
              </a:ext>
            </a:extLst>
          </a:blip>
          <a:srcRect t="23575"/>
          <a:stretch/>
        </p:blipFill>
        <p:spPr>
          <a:xfrm>
            <a:off x="17562" y="3714750"/>
            <a:ext cx="2934394" cy="2560340"/>
          </a:xfrm>
          <a:prstGeom prst="rect">
            <a:avLst/>
          </a:prstGeom>
        </p:spPr>
      </p:pic>
      <p:sp>
        <p:nvSpPr>
          <p:cNvPr id="6" name="テキスト ボックス 3"/>
          <p:cNvSpPr txBox="1"/>
          <p:nvPr/>
        </p:nvSpPr>
        <p:spPr>
          <a:xfrm>
            <a:off x="6588224" y="4149080"/>
            <a:ext cx="2433240" cy="214654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609600" algn="just">
              <a:spcAft>
                <a:spcPts val="0"/>
              </a:spcAft>
            </a:pPr>
            <a:r>
              <a:rPr lang="ja-JP" sz="1200" u="sng" kern="100" dirty="0">
                <a:effectLst/>
                <a:ea typeface="HG丸ｺﾞｼｯｸM-PRO" panose="020F0600000000000000" pitchFamily="50" charset="-128"/>
                <a:cs typeface="Times New Roman" panose="02020603050405020304" pitchFamily="18" charset="0"/>
              </a:rPr>
              <a:t>凡　例</a:t>
            </a:r>
            <a:endParaRPr lang="ja-JP" sz="1050" kern="100" dirty="0">
              <a:effectLst/>
              <a:ea typeface="ＭＳ 明朝" panose="02020609040205080304" pitchFamily="17" charset="-128"/>
              <a:cs typeface="Times New Roman" panose="02020603050405020304" pitchFamily="18" charset="0"/>
            </a:endParaRPr>
          </a:p>
          <a:p>
            <a:pPr algn="just">
              <a:spcAft>
                <a:spcPts val="0"/>
              </a:spcAft>
            </a:pPr>
            <a:r>
              <a:rPr lang="ja-JP" sz="1200" kern="100" dirty="0">
                <a:effectLst/>
                <a:ea typeface="HG丸ｺﾞｼｯｸM-PRO" panose="020F0600000000000000" pitchFamily="50" charset="-128"/>
                <a:cs typeface="Times New Roman" panose="02020603050405020304" pitchFamily="18" charset="0"/>
              </a:rPr>
              <a:t>［道路防災点検（</a:t>
            </a:r>
            <a:r>
              <a:rPr lang="en-US" sz="1200" kern="100" dirty="0">
                <a:effectLst/>
                <a:ea typeface="HG丸ｺﾞｼｯｸM-PRO" panose="020F0600000000000000" pitchFamily="50" charset="-128"/>
                <a:cs typeface="Times New Roman" panose="02020603050405020304" pitchFamily="18" charset="0"/>
              </a:rPr>
              <a:t>H27</a:t>
            </a:r>
            <a:r>
              <a:rPr lang="ja-JP" sz="1200" kern="100" dirty="0">
                <a:effectLst/>
                <a:ea typeface="HG丸ｺﾞｼｯｸM-PRO" panose="020F0600000000000000" pitchFamily="50" charset="-128"/>
                <a:cs typeface="Times New Roman" panose="02020603050405020304" pitchFamily="18" charset="0"/>
              </a:rPr>
              <a:t>）］</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FF000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：要対策：</a:t>
            </a:r>
            <a:r>
              <a:rPr lang="en-US" sz="1200" kern="100" dirty="0">
                <a:effectLst/>
                <a:ea typeface="HG丸ｺﾞｼｯｸM-PRO" panose="020F0600000000000000" pitchFamily="50" charset="-128"/>
                <a:cs typeface="Times New Roman" panose="02020603050405020304" pitchFamily="18" charset="0"/>
              </a:rPr>
              <a:t>70</a:t>
            </a:r>
            <a:r>
              <a:rPr lang="ja-JP" sz="1200" kern="100" dirty="0">
                <a:effectLst/>
                <a:ea typeface="HG丸ｺﾞｼｯｸM-PRO" panose="020F0600000000000000" pitchFamily="50" charset="-128"/>
                <a:cs typeface="Times New Roman" panose="02020603050405020304" pitchFamily="18" charset="0"/>
              </a:rPr>
              <a:t>点以上</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FFD966"/>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：経過観察：</a:t>
            </a:r>
            <a:r>
              <a:rPr lang="en-US" sz="1200" kern="100" dirty="0">
                <a:effectLst/>
                <a:ea typeface="HG丸ｺﾞｼｯｸM-PRO" panose="020F0600000000000000" pitchFamily="50" charset="-128"/>
                <a:cs typeface="Times New Roman" panose="02020603050405020304" pitchFamily="18" charset="0"/>
              </a:rPr>
              <a:t>69</a:t>
            </a:r>
            <a:r>
              <a:rPr lang="ja-JP" sz="1200" kern="100" dirty="0">
                <a:effectLst/>
                <a:ea typeface="HG丸ｺﾞｼｯｸM-PRO" panose="020F0600000000000000" pitchFamily="50" charset="-128"/>
                <a:cs typeface="Times New Roman" panose="02020603050405020304" pitchFamily="18" charset="0"/>
              </a:rPr>
              <a:t>～</a:t>
            </a:r>
            <a:r>
              <a:rPr lang="en-US" sz="1200" kern="100" dirty="0">
                <a:effectLst/>
                <a:ea typeface="HG丸ｺﾞｼｯｸM-PRO" panose="020F0600000000000000" pitchFamily="50" charset="-128"/>
                <a:cs typeface="Times New Roman" panose="02020603050405020304" pitchFamily="18" charset="0"/>
              </a:rPr>
              <a:t>40</a:t>
            </a:r>
            <a:r>
              <a:rPr lang="ja-JP" sz="1200" kern="100" dirty="0">
                <a:effectLst/>
                <a:ea typeface="HG丸ｺﾞｼｯｸM-PRO" panose="020F0600000000000000" pitchFamily="50" charset="-128"/>
                <a:cs typeface="Times New Roman" panose="02020603050405020304" pitchFamily="18" charset="0"/>
              </a:rPr>
              <a:t>点</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effectLst/>
                <a:ea typeface="HG丸ｺﾞｼｯｸM-PRO" panose="020F0600000000000000" pitchFamily="50" charset="-128"/>
                <a:cs typeface="Times New Roman" panose="02020603050405020304" pitchFamily="18" charset="0"/>
              </a:rPr>
              <a:t>△　：対策不要：</a:t>
            </a:r>
            <a:r>
              <a:rPr lang="en-US" sz="1200" kern="100" dirty="0">
                <a:effectLst/>
                <a:ea typeface="HG丸ｺﾞｼｯｸM-PRO" panose="020F0600000000000000" pitchFamily="50" charset="-128"/>
                <a:cs typeface="Times New Roman" panose="02020603050405020304" pitchFamily="18" charset="0"/>
              </a:rPr>
              <a:t>39</a:t>
            </a:r>
            <a:r>
              <a:rPr lang="ja-JP" sz="1200" kern="100" dirty="0">
                <a:effectLst/>
                <a:ea typeface="HG丸ｺﾞｼｯｸM-PRO" panose="020F0600000000000000" pitchFamily="50" charset="-128"/>
                <a:cs typeface="Times New Roman" panose="02020603050405020304" pitchFamily="18" charset="0"/>
              </a:rPr>
              <a:t>～　</a:t>
            </a:r>
            <a:r>
              <a:rPr lang="en-US" sz="1200" kern="100" dirty="0">
                <a:effectLst/>
                <a:ea typeface="HG丸ｺﾞｼｯｸM-PRO" panose="020F0600000000000000" pitchFamily="50" charset="-128"/>
                <a:cs typeface="Times New Roman" panose="02020603050405020304" pitchFamily="18" charset="0"/>
              </a:rPr>
              <a:t>0</a:t>
            </a:r>
            <a:r>
              <a:rPr lang="ja-JP" sz="1200" kern="100" dirty="0">
                <a:effectLst/>
                <a:ea typeface="HG丸ｺﾞｼｯｸM-PRO" panose="020F0600000000000000" pitchFamily="50" charset="-128"/>
                <a:cs typeface="Times New Roman" panose="02020603050405020304" pitchFamily="18" charset="0"/>
              </a:rPr>
              <a:t>点</a:t>
            </a:r>
            <a:endParaRPr lang="ja-JP" sz="1050" kern="100" dirty="0">
              <a:effectLst/>
              <a:ea typeface="ＭＳ 明朝" panose="02020609040205080304" pitchFamily="17" charset="-128"/>
              <a:cs typeface="Times New Roman" panose="02020603050405020304" pitchFamily="18" charset="0"/>
            </a:endParaRPr>
          </a:p>
          <a:p>
            <a:pPr algn="just">
              <a:spcBef>
                <a:spcPts val="600"/>
              </a:spcBef>
              <a:spcAft>
                <a:spcPts val="0"/>
              </a:spcAft>
            </a:pPr>
            <a:r>
              <a:rPr lang="ja-JP" sz="1200" kern="100" dirty="0">
                <a:effectLst/>
                <a:ea typeface="HG丸ｺﾞｼｯｸM-PRO" panose="020F0600000000000000" pitchFamily="50" charset="-128"/>
                <a:cs typeface="Times New Roman" panose="02020603050405020304" pitchFamily="18" charset="0"/>
              </a:rPr>
              <a:t>［災害発生履歴］</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00B05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：災害箇所（道路）</a:t>
            </a:r>
            <a:endParaRPr lang="ja-JP" sz="1050" kern="100" dirty="0">
              <a:effectLst/>
              <a:ea typeface="ＭＳ 明朝" panose="02020609040205080304" pitchFamily="17" charset="-128"/>
              <a:cs typeface="Times New Roman" panose="02020603050405020304" pitchFamily="18" charset="0"/>
            </a:endParaRPr>
          </a:p>
          <a:p>
            <a:pPr indent="152400" algn="just">
              <a:spcAft>
                <a:spcPts val="0"/>
              </a:spcAft>
            </a:pPr>
            <a:r>
              <a:rPr lang="ja-JP" sz="1200" kern="100" dirty="0">
                <a:solidFill>
                  <a:srgbClr val="0070C0"/>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：災害箇所（砂防）</a:t>
            </a:r>
            <a:endParaRPr lang="ja-JP" sz="1050" kern="100" dirty="0">
              <a:effectLst/>
              <a:ea typeface="ＭＳ 明朝" panose="02020609040205080304" pitchFamily="17" charset="-128"/>
              <a:cs typeface="Times New Roman" panose="02020603050405020304" pitchFamily="18" charset="0"/>
            </a:endParaRPr>
          </a:p>
          <a:p>
            <a:pPr algn="just">
              <a:spcBef>
                <a:spcPts val="600"/>
              </a:spcBef>
              <a:spcAft>
                <a:spcPts val="0"/>
              </a:spcAft>
            </a:pPr>
            <a:r>
              <a:rPr lang="ja-JP" sz="1200" kern="100" dirty="0">
                <a:effectLst/>
                <a:ea typeface="HG丸ｺﾞｼｯｸM-PRO" panose="020F0600000000000000" pitchFamily="50" charset="-128"/>
                <a:cs typeface="Times New Roman" panose="02020603050405020304" pitchFamily="18" charset="0"/>
              </a:rPr>
              <a:t>［規制区間］</a:t>
            </a:r>
            <a:endParaRPr lang="ja-JP" sz="1050" kern="100" dirty="0">
              <a:effectLst/>
              <a:ea typeface="ＭＳ 明朝" panose="02020609040205080304" pitchFamily="17" charset="-128"/>
              <a:cs typeface="Times New Roman" panose="02020603050405020304" pitchFamily="18" charset="0"/>
            </a:endParaRPr>
          </a:p>
          <a:p>
            <a:pPr indent="76200" algn="just">
              <a:spcAft>
                <a:spcPts val="0"/>
              </a:spcAft>
            </a:pPr>
            <a:r>
              <a:rPr lang="ja-JP" sz="1200" kern="100" spc="-300" dirty="0">
                <a:solidFill>
                  <a:srgbClr val="FF66FF"/>
                </a:solidFill>
                <a:effectLst/>
                <a:ea typeface="HG丸ｺﾞｼｯｸM-PRO" panose="020F0600000000000000" pitchFamily="50" charset="-128"/>
                <a:cs typeface="Times New Roman" panose="02020603050405020304" pitchFamily="18" charset="0"/>
              </a:rPr>
              <a:t>■■■■■</a:t>
            </a:r>
            <a:r>
              <a:rPr lang="ja-JP" sz="1200" kern="100" dirty="0">
                <a:effectLst/>
                <a:ea typeface="HG丸ｺﾞｼｯｸM-PRO" panose="020F0600000000000000" pitchFamily="50" charset="-128"/>
                <a:cs typeface="Times New Roman" panose="02020603050405020304" pitchFamily="18" charset="0"/>
              </a:rPr>
              <a:t>　：事前通行規制区間</a:t>
            </a:r>
            <a:endParaRPr lang="ja-JP" sz="1050" kern="100" dirty="0">
              <a:effectLst/>
              <a:ea typeface="ＭＳ 明朝" panose="02020609040205080304" pitchFamily="17" charset="-128"/>
              <a:cs typeface="Times New Roman" panose="02020603050405020304" pitchFamily="18" charset="0"/>
            </a:endParaRPr>
          </a:p>
        </p:txBody>
      </p:sp>
      <p:sp>
        <p:nvSpPr>
          <p:cNvPr id="7" name="タイトル 1"/>
          <p:cNvSpPr txBox="1">
            <a:spLocks/>
          </p:cNvSpPr>
          <p:nvPr/>
        </p:nvSpPr>
        <p:spPr>
          <a:xfrm>
            <a:off x="395536" y="836712"/>
            <a:ext cx="2736304" cy="72008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1800" dirty="0" smtClean="0">
                <a:latin typeface="HGSｺﾞｼｯｸM" panose="020B0600000000000000" pitchFamily="50" charset="-128"/>
                <a:ea typeface="HGSｺﾞｼｯｸM" panose="020B0600000000000000" pitchFamily="50" charset="-128"/>
              </a:rPr>
              <a:t>岸和田土木事務所管内</a:t>
            </a:r>
            <a:endParaRPr lang="ja-JP" altLang="en-US" sz="1800" dirty="0"/>
          </a:p>
        </p:txBody>
      </p:sp>
      <p:sp>
        <p:nvSpPr>
          <p:cNvPr id="8" name="タイトル 1"/>
          <p:cNvSpPr>
            <a:spLocks noGrp="1"/>
          </p:cNvSpPr>
          <p:nvPr>
            <p:ph type="title"/>
          </p:nvPr>
        </p:nvSpPr>
        <p:spPr>
          <a:xfrm>
            <a:off x="251520" y="18757"/>
            <a:ext cx="6840760" cy="864096"/>
          </a:xfrm>
        </p:spPr>
        <p:txBody>
          <a:bodyPr anchor="ctr" anchorCtr="0">
            <a:noAutofit/>
          </a:bodyPr>
          <a:lstStyle/>
          <a:p>
            <a:r>
              <a:rPr lang="ja-JP" altLang="en-US" sz="2000" dirty="0" smtClean="0">
                <a:latin typeface="HGSｺﾞｼｯｸM" panose="020B0600000000000000" pitchFamily="50" charset="-128"/>
                <a:ea typeface="HGSｺﾞｼｯｸM" panose="020B0600000000000000" pitchFamily="50" charset="-128"/>
              </a:rPr>
              <a:t>位置関係の整理</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000" dirty="0" smtClean="0">
                <a:latin typeface="HGSｺﾞｼｯｸM" panose="020B0600000000000000" pitchFamily="50" charset="-128"/>
                <a:ea typeface="HGSｺﾞｼｯｸM" panose="020B0600000000000000" pitchFamily="50" charset="-128"/>
              </a:rPr>
              <a:t>　道路防災点検箇所、災害発生箇所、事前通行規制区間</a:t>
            </a:r>
            <a:endParaRPr kumimoji="1" lang="ja-JP" altLang="en-US" sz="18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2416973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28</a:t>
            </a:fld>
            <a:endParaRPr kumimoji="1" lang="ja-JP" altLang="en-US" dirty="0"/>
          </a:p>
        </p:txBody>
      </p:sp>
      <p:sp>
        <p:nvSpPr>
          <p:cNvPr id="8" name="タイトル 1"/>
          <p:cNvSpPr>
            <a:spLocks noGrp="1"/>
          </p:cNvSpPr>
          <p:nvPr>
            <p:ph type="title"/>
          </p:nvPr>
        </p:nvSpPr>
        <p:spPr>
          <a:xfrm>
            <a:off x="323528" y="177158"/>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規制</a:t>
            </a:r>
            <a:r>
              <a:rPr lang="ja-JP" altLang="en-US" dirty="0">
                <a:latin typeface="HGSｺﾞｼｯｸM" panose="020B0600000000000000" pitchFamily="50" charset="-128"/>
                <a:ea typeface="HGSｺﾞｼｯｸM" panose="020B0600000000000000" pitchFamily="50" charset="-128"/>
              </a:rPr>
              <a:t>区間指定</a:t>
            </a:r>
            <a:r>
              <a:rPr lang="ja-JP" altLang="en-US" dirty="0" smtClean="0">
                <a:latin typeface="HGSｺﾞｼｯｸM" panose="020B0600000000000000" pitchFamily="50" charset="-128"/>
                <a:ea typeface="HGSｺﾞｼｯｸM" panose="020B0600000000000000" pitchFamily="50" charset="-128"/>
              </a:rPr>
              <a:t>条件等の</a:t>
            </a:r>
            <a:r>
              <a:rPr lang="ja-JP" altLang="en-US" dirty="0">
                <a:latin typeface="HGSｺﾞｼｯｸM" panose="020B0600000000000000" pitchFamily="50" charset="-128"/>
                <a:ea typeface="HGSｺﾞｼｯｸM" panose="020B0600000000000000" pitchFamily="50" charset="-128"/>
              </a:rPr>
              <a:t>見直し</a:t>
            </a:r>
            <a:r>
              <a:rPr lang="ja-JP" altLang="en-US" dirty="0" smtClean="0">
                <a:latin typeface="HGSｺﾞｼｯｸM" panose="020B0600000000000000" pitchFamily="50" charset="-128"/>
                <a:ea typeface="HGSｺﾞｼｯｸM" panose="020B0600000000000000" pitchFamily="50" charset="-128"/>
              </a:rPr>
              <a:t>検討</a:t>
            </a:r>
            <a:endParaRPr kumimoji="1" lang="ja-JP" altLang="en-US" dirty="0"/>
          </a:p>
        </p:txBody>
      </p:sp>
      <p:sp>
        <p:nvSpPr>
          <p:cNvPr id="7" name="コンテンツ プレースホルダー 2"/>
          <p:cNvSpPr txBox="1">
            <a:spLocks/>
          </p:cNvSpPr>
          <p:nvPr/>
        </p:nvSpPr>
        <p:spPr>
          <a:xfrm>
            <a:off x="-12612" y="1268760"/>
            <a:ext cx="9108504" cy="4968552"/>
          </a:xfrm>
          <a:prstGeom prst="rect">
            <a:avLst/>
          </a:prstGeom>
        </p:spPr>
        <p:txBody>
          <a:bodyPr>
            <a:no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marL="0" indent="0">
              <a:buNone/>
            </a:pPr>
            <a:r>
              <a:rPr lang="ja-JP" altLang="en-US" sz="2000" dirty="0" smtClean="0">
                <a:latin typeface="ＭＳ ゴシック" panose="020B0609070205080204" pitchFamily="49" charset="-128"/>
                <a:ea typeface="ＭＳ ゴシック" panose="020B0609070205080204" pitchFamily="49" charset="-128"/>
                <a:cs typeface="Meiryo UI" panose="020B0604030504040204" pitchFamily="50" charset="-128"/>
              </a:rPr>
              <a:t>　</a:t>
            </a:r>
            <a:r>
              <a:rPr lang="ja-JP" altLang="en-US" sz="2000" b="1" dirty="0">
                <a:latin typeface="HGSｺﾞｼｯｸM" panose="020B0600000000000000" pitchFamily="50" charset="-128"/>
                <a:ea typeface="HGSｺﾞｼｯｸM" panose="020B0600000000000000" pitchFamily="50" charset="-128"/>
              </a:rPr>
              <a:t>◇指定</a:t>
            </a:r>
            <a:r>
              <a:rPr lang="ja-JP" altLang="en-US" sz="2000" b="1" dirty="0" smtClean="0">
                <a:latin typeface="HGSｺﾞｼｯｸM" panose="020B0600000000000000" pitchFamily="50" charset="-128"/>
                <a:ea typeface="HGSｺﾞｼｯｸM" panose="020B0600000000000000" pitchFamily="50" charset="-128"/>
              </a:rPr>
              <a:t>条件について</a:t>
            </a:r>
            <a:endParaRPr lang="en-US" altLang="ja-JP" sz="2000" b="1" dirty="0">
              <a:latin typeface="HGSｺﾞｼｯｸM" panose="020B0600000000000000" pitchFamily="50" charset="-128"/>
              <a:ea typeface="HGSｺﾞｼｯｸM" panose="020B0600000000000000" pitchFamily="50" charset="-128"/>
            </a:endParaRPr>
          </a:p>
          <a:p>
            <a:pPr marL="0" indent="0">
              <a:buNone/>
            </a:pP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800" dirty="0">
                <a:latin typeface="HGSｺﾞｼｯｸM" panose="020B0600000000000000" pitchFamily="50" charset="-128"/>
                <a:ea typeface="HGSｺﾞｼｯｸM" panose="020B0600000000000000" pitchFamily="50" charset="-128"/>
                <a:cs typeface="Meiryo UI" panose="020B0604030504040204" pitchFamily="50" charset="-128"/>
              </a:rPr>
              <a:t>基礎データを総合的に踏まえ、新たな指定条件として</a:t>
            </a:r>
            <a:r>
              <a:rPr lang="ja-JP" altLang="en-US" sz="1800" dirty="0" smtClean="0">
                <a:latin typeface="HGSｺﾞｼｯｸM" panose="020B0600000000000000" pitchFamily="50" charset="-128"/>
                <a:ea typeface="HGSｺﾞｼｯｸM" panose="020B0600000000000000" pitchFamily="50" charset="-128"/>
                <a:cs typeface="Meiryo UI" panose="020B0604030504040204" pitchFamily="50" charset="-128"/>
              </a:rPr>
              <a:t>「斜面危険度」</a:t>
            </a:r>
            <a:r>
              <a:rPr lang="ja-JP" altLang="en-US" sz="1800" dirty="0">
                <a:latin typeface="HGSｺﾞｼｯｸM" panose="020B0600000000000000" pitchFamily="50" charset="-128"/>
                <a:ea typeface="HGSｺﾞｼｯｸM" panose="020B0600000000000000" pitchFamily="50" charset="-128"/>
                <a:cs typeface="Meiryo UI" panose="020B0604030504040204" pitchFamily="50" charset="-128"/>
              </a:rPr>
              <a:t>を設定し、</a:t>
            </a:r>
            <a:endParaRPr lang="en-US" altLang="ja-JP" sz="18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buNone/>
            </a:pPr>
            <a:r>
              <a:rPr lang="ja-JP" altLang="en-US" sz="18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800" dirty="0" smtClean="0">
                <a:latin typeface="HGSｺﾞｼｯｸM" panose="020B0600000000000000" pitchFamily="50" charset="-128"/>
                <a:ea typeface="HGSｺﾞｼｯｸM" panose="020B0600000000000000" pitchFamily="50" charset="-128"/>
                <a:cs typeface="Meiryo UI" panose="020B0604030504040204" pitchFamily="50" charset="-128"/>
              </a:rPr>
              <a:t>新たな規制区間の指定範囲を</a:t>
            </a:r>
            <a:r>
              <a:rPr lang="ja-JP" altLang="en-US" sz="1800" dirty="0">
                <a:latin typeface="HGSｺﾞｼｯｸM" panose="020B0600000000000000" pitchFamily="50" charset="-128"/>
                <a:ea typeface="HGSｺﾞｼｯｸM" panose="020B0600000000000000" pitchFamily="50" charset="-128"/>
                <a:cs typeface="Meiryo UI" panose="020B0604030504040204" pitchFamily="50" charset="-128"/>
              </a:rPr>
              <a:t>検討する</a:t>
            </a:r>
            <a:r>
              <a:rPr lang="ja-JP" altLang="en-US" sz="18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buNone/>
            </a:pPr>
            <a:endParaRPr lang="en-US" altLang="ja-JP" sz="18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buNone/>
            </a:pP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800" b="1" dirty="0" smtClean="0">
                <a:latin typeface="HGSｺﾞｼｯｸM" panose="020B0600000000000000" pitchFamily="50" charset="-128"/>
                <a:ea typeface="HGSｺﾞｼｯｸM" panose="020B0600000000000000" pitchFamily="50" charset="-128"/>
                <a:cs typeface="Meiryo UI" panose="020B0604030504040204" pitchFamily="50" charset="-128"/>
              </a:rPr>
              <a:t>○斜面危険度</a:t>
            </a:r>
            <a:endParaRPr lang="en-US" altLang="ja-JP" sz="1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buNone/>
            </a:pPr>
            <a:r>
              <a:rPr lang="ja-JP" altLang="en-US" sz="1800" b="1" dirty="0" smtClean="0">
                <a:latin typeface="HGSｺﾞｼｯｸM" panose="020B0600000000000000" pitchFamily="50" charset="-128"/>
                <a:ea typeface="HGSｺﾞｼｯｸM" panose="020B0600000000000000" pitchFamily="50" charset="-128"/>
              </a:rPr>
              <a:t>　　　</a:t>
            </a:r>
            <a:r>
              <a:rPr lang="ja-JP" altLang="en-US" sz="1800" dirty="0" smtClean="0">
                <a:latin typeface="HGSｺﾞｼｯｸM" panose="020B0600000000000000" pitchFamily="50" charset="-128"/>
                <a:ea typeface="HGSｺﾞｼｯｸM" panose="020B0600000000000000" pitchFamily="50" charset="-128"/>
              </a:rPr>
              <a:t>被災箇所の地形、地質の分析を行い、管理道路</a:t>
            </a:r>
            <a:r>
              <a:rPr lang="en-US" altLang="ja-JP" sz="1800" dirty="0" smtClean="0">
                <a:latin typeface="HGSｺﾞｼｯｸM" panose="020B0600000000000000" pitchFamily="50" charset="-128"/>
                <a:ea typeface="HGSｺﾞｼｯｸM" panose="020B0600000000000000" pitchFamily="50" charset="-128"/>
              </a:rPr>
              <a:t>100</a:t>
            </a:r>
            <a:r>
              <a:rPr lang="ja-JP" altLang="en-US" sz="1800" dirty="0" smtClean="0">
                <a:latin typeface="HGSｺﾞｼｯｸM" panose="020B0600000000000000" pitchFamily="50" charset="-128"/>
                <a:ea typeface="HGSｺﾞｼｯｸM" panose="020B0600000000000000" pitchFamily="50" charset="-128"/>
              </a:rPr>
              <a:t>ｍ区間毎に「斜面危険度」を</a:t>
            </a:r>
            <a:endParaRPr lang="en-US" altLang="ja-JP" sz="1800" dirty="0" smtClean="0">
              <a:latin typeface="HGSｺﾞｼｯｸM" panose="020B0600000000000000" pitchFamily="50" charset="-128"/>
              <a:ea typeface="HGSｺﾞｼｯｸM" panose="020B0600000000000000" pitchFamily="50" charset="-128"/>
            </a:endParaRPr>
          </a:p>
          <a:p>
            <a:pPr marL="0" indent="0">
              <a:buNone/>
            </a:pPr>
            <a:r>
              <a:rPr lang="ja-JP" altLang="en-US" sz="1800" dirty="0">
                <a:latin typeface="HGSｺﾞｼｯｸM" panose="020B0600000000000000" pitchFamily="50" charset="-128"/>
                <a:ea typeface="HGSｺﾞｼｯｸM" panose="020B0600000000000000" pitchFamily="50" charset="-128"/>
              </a:rPr>
              <a:t>　</a:t>
            </a:r>
            <a:r>
              <a:rPr lang="ja-JP" altLang="en-US" sz="1800" dirty="0" smtClean="0">
                <a:latin typeface="HGSｺﾞｼｯｸM" panose="020B0600000000000000" pitchFamily="50" charset="-128"/>
                <a:ea typeface="HGSｺﾞｼｯｸM" panose="020B0600000000000000" pitchFamily="50" charset="-128"/>
              </a:rPr>
              <a:t>　　設定する。</a:t>
            </a:r>
            <a:endParaRPr lang="en-US" altLang="ja-JP" sz="1800" dirty="0" smtClean="0">
              <a:latin typeface="HGSｺﾞｼｯｸM" panose="020B0600000000000000" pitchFamily="50" charset="-128"/>
              <a:ea typeface="HGSｺﾞｼｯｸM" panose="020B0600000000000000" pitchFamily="50" charset="-128"/>
            </a:endParaRPr>
          </a:p>
          <a:p>
            <a:pPr marL="0" indent="0">
              <a:buNone/>
            </a:pPr>
            <a:endParaRPr lang="en-US" altLang="ja-JP" sz="1800" dirty="0" smtClean="0">
              <a:latin typeface="HGSｺﾞｼｯｸM" panose="020B0600000000000000" pitchFamily="50" charset="-128"/>
              <a:ea typeface="HGSｺﾞｼｯｸM" panose="020B0600000000000000" pitchFamily="50" charset="-128"/>
            </a:endParaRPr>
          </a:p>
          <a:p>
            <a:pPr marL="0" indent="0">
              <a:buNone/>
            </a:pPr>
            <a:endParaRPr lang="en-US" altLang="ja-JP" sz="1800" dirty="0">
              <a:latin typeface="HGSｺﾞｼｯｸM" panose="020B0600000000000000" pitchFamily="50" charset="-128"/>
              <a:ea typeface="HGSｺﾞｼｯｸM" panose="020B0600000000000000" pitchFamily="50" charset="-128"/>
            </a:endParaRPr>
          </a:p>
          <a:p>
            <a:pPr marL="0" indent="0">
              <a:buNone/>
            </a:pPr>
            <a:r>
              <a:rPr lang="ja-JP" altLang="en-US" sz="1800" dirty="0" smtClean="0">
                <a:latin typeface="HGSｺﾞｼｯｸM" panose="020B0600000000000000" pitchFamily="50" charset="-128"/>
                <a:ea typeface="HGSｺﾞｼｯｸM" panose="020B0600000000000000" pitchFamily="50" charset="-128"/>
              </a:rPr>
              <a:t>　　≪検討中の事項≫</a:t>
            </a:r>
            <a:endParaRPr lang="en-US" altLang="ja-JP" sz="1800" dirty="0" smtClean="0">
              <a:latin typeface="HGSｺﾞｼｯｸM" panose="020B0600000000000000" pitchFamily="50" charset="-128"/>
              <a:ea typeface="HGSｺﾞｼｯｸM" panose="020B0600000000000000" pitchFamily="50" charset="-128"/>
            </a:endParaRPr>
          </a:p>
          <a:p>
            <a:pPr marL="0" indent="0">
              <a:buNone/>
            </a:pPr>
            <a:r>
              <a:rPr lang="ja-JP" altLang="en-US" sz="1800" dirty="0">
                <a:latin typeface="HGSｺﾞｼｯｸM" panose="020B0600000000000000" pitchFamily="50" charset="-128"/>
                <a:ea typeface="HGSｺﾞｼｯｸM" panose="020B0600000000000000" pitchFamily="50" charset="-128"/>
              </a:rPr>
              <a:t>　</a:t>
            </a:r>
            <a:r>
              <a:rPr lang="ja-JP" altLang="en-US" sz="1800" dirty="0" smtClean="0">
                <a:latin typeface="HGSｺﾞｼｯｸM" panose="020B0600000000000000" pitchFamily="50" charset="-128"/>
                <a:ea typeface="HGSｺﾞｼｯｸM" panose="020B0600000000000000" pitchFamily="50" charset="-128"/>
              </a:rPr>
              <a:t>　　・被災箇所の地質と傾斜角、高さの関連性を分析、</a:t>
            </a:r>
            <a:r>
              <a:rPr lang="ja-JP" altLang="en-US" sz="1800" dirty="0">
                <a:latin typeface="HGSｺﾞｼｯｸM" panose="020B0600000000000000" pitchFamily="50" charset="-128"/>
                <a:ea typeface="HGSｺﾞｼｯｸM" panose="020B0600000000000000" pitchFamily="50" charset="-128"/>
              </a:rPr>
              <a:t>検討</a:t>
            </a:r>
            <a:r>
              <a:rPr lang="ja-JP" altLang="en-US" sz="1800" dirty="0" smtClean="0">
                <a:latin typeface="HGSｺﾞｼｯｸM" panose="020B0600000000000000" pitchFamily="50" charset="-128"/>
                <a:ea typeface="HGSｺﾞｼｯｸM" panose="020B0600000000000000" pitchFamily="50" charset="-128"/>
              </a:rPr>
              <a:t>中</a:t>
            </a:r>
            <a:endParaRPr lang="en-US" altLang="ja-JP" sz="1800" dirty="0" smtClean="0">
              <a:latin typeface="HGSｺﾞｼｯｸM" panose="020B0600000000000000" pitchFamily="50" charset="-128"/>
              <a:ea typeface="HGSｺﾞｼｯｸM" panose="020B0600000000000000" pitchFamily="50" charset="-128"/>
            </a:endParaRPr>
          </a:p>
          <a:p>
            <a:pPr marL="0" indent="0">
              <a:buNone/>
            </a:pPr>
            <a:r>
              <a:rPr lang="ja-JP" altLang="en-US" sz="1800" dirty="0">
                <a:latin typeface="HGSｺﾞｼｯｸM" panose="020B0600000000000000" pitchFamily="50" charset="-128"/>
                <a:ea typeface="HGSｺﾞｼｯｸM" panose="020B0600000000000000" pitchFamily="50" charset="-128"/>
              </a:rPr>
              <a:t>　</a:t>
            </a:r>
            <a:r>
              <a:rPr lang="ja-JP" altLang="en-US" sz="1800" dirty="0" smtClean="0">
                <a:latin typeface="HGSｺﾞｼｯｸM" panose="020B0600000000000000" pitchFamily="50" charset="-128"/>
                <a:ea typeface="HGSｺﾞｼｯｸM" panose="020B0600000000000000" pitchFamily="50" charset="-128"/>
              </a:rPr>
              <a:t>　　・道路防災点検結果の反映方法を検討中</a:t>
            </a:r>
            <a:endParaRPr lang="en-US" altLang="ja-JP" sz="1600" dirty="0" smtClean="0">
              <a:latin typeface="HGSｺﾞｼｯｸM" panose="020B0600000000000000" pitchFamily="50" charset="-128"/>
              <a:ea typeface="HGSｺﾞｼｯｸM" panose="020B0600000000000000" pitchFamily="50" charset="-128"/>
            </a:endParaRPr>
          </a:p>
        </p:txBody>
      </p:sp>
      <p:sp>
        <p:nvSpPr>
          <p:cNvPr id="2" name="正方形/長方形 1"/>
          <p:cNvSpPr/>
          <p:nvPr/>
        </p:nvSpPr>
        <p:spPr>
          <a:xfrm>
            <a:off x="395536" y="4437112"/>
            <a:ext cx="8208912" cy="12241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473650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29</a:t>
            </a:fld>
            <a:endParaRPr kumimoji="1" lang="ja-JP" altLang="en-US"/>
          </a:p>
        </p:txBody>
      </p:sp>
      <p:sp>
        <p:nvSpPr>
          <p:cNvPr id="6" name="コンテンツ プレースホルダー 2"/>
          <p:cNvSpPr txBox="1">
            <a:spLocks/>
          </p:cNvSpPr>
          <p:nvPr/>
        </p:nvSpPr>
        <p:spPr>
          <a:xfrm>
            <a:off x="179512" y="1340768"/>
            <a:ext cx="8856984" cy="5184576"/>
          </a:xfrm>
          <a:prstGeom prst="rect">
            <a:avLst/>
          </a:prstGeom>
        </p:spPr>
        <p:txBody>
          <a:bodyPr>
            <a:no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marL="0" indent="0">
              <a:buNone/>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審議会委員の意見を踏まえ指定条件等を検討</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buNone/>
            </a:pP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buNone/>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 次回（２月）審議会で指定条件案を提示</a:t>
            </a:r>
            <a:endParaRPr lang="ja-JP" altLang="en-US" sz="3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タイトル 1"/>
          <p:cNvSpPr txBox="1">
            <a:spLocks/>
          </p:cNvSpPr>
          <p:nvPr/>
        </p:nvSpPr>
        <p:spPr>
          <a:xfrm>
            <a:off x="457200" y="498376"/>
            <a:ext cx="8229600" cy="914400"/>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smtClean="0">
                <a:latin typeface="HGSｺﾞｼｯｸM" panose="020B0600000000000000" pitchFamily="50" charset="-128"/>
                <a:ea typeface="HGSｺﾞｼｯｸM" panose="020B0600000000000000" pitchFamily="50" charset="-128"/>
              </a:rPr>
              <a:t>４．今後の進め方</a:t>
            </a:r>
            <a:r>
              <a:rPr lang="en-US" altLang="ja-JP" sz="3300" dirty="0" smtClean="0">
                <a:latin typeface="HGSｺﾞｼｯｸM" panose="020B0600000000000000" pitchFamily="50" charset="-128"/>
                <a:ea typeface="HGSｺﾞｼｯｸM" panose="020B0600000000000000" pitchFamily="50" charset="-128"/>
              </a:rPr>
              <a:t/>
            </a:r>
            <a:br>
              <a:rPr lang="en-US" altLang="ja-JP" sz="33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endParaRPr lang="ja-JP" altLang="en-US" sz="2500" dirty="0"/>
          </a:p>
        </p:txBody>
      </p:sp>
    </p:spTree>
    <p:extLst>
      <p:ext uri="{BB962C8B-B14F-4D97-AF65-F5344CB8AC3E}">
        <p14:creationId xmlns:p14="http://schemas.microsoft.com/office/powerpoint/2010/main" val="1315268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a:t>
            </a:fld>
            <a:endParaRPr kumimoji="1" lang="ja-JP" altLang="en-US" dirty="0"/>
          </a:p>
        </p:txBody>
      </p:sp>
      <p:sp>
        <p:nvSpPr>
          <p:cNvPr id="6" name="タイトル 1"/>
          <p:cNvSpPr>
            <a:spLocks noGrp="1"/>
          </p:cNvSpPr>
          <p:nvPr>
            <p:ph type="title"/>
          </p:nvPr>
        </p:nvSpPr>
        <p:spPr>
          <a:xfrm>
            <a:off x="395536" y="530424"/>
            <a:ext cx="8640960" cy="666328"/>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１．はじめに</a:t>
            </a:r>
            <a:endParaRPr kumimoji="1" lang="ja-JP" altLang="en-US" dirty="0">
              <a:latin typeface="HGSｺﾞｼｯｸM" panose="020B0600000000000000" pitchFamily="50" charset="-128"/>
              <a:ea typeface="HGSｺﾞｼｯｸM" panose="020B0600000000000000" pitchFamily="50" charset="-128"/>
            </a:endParaRPr>
          </a:p>
        </p:txBody>
      </p:sp>
      <p:sp>
        <p:nvSpPr>
          <p:cNvPr id="7" name="テキスト ボックス 6"/>
          <p:cNvSpPr txBox="1"/>
          <p:nvPr/>
        </p:nvSpPr>
        <p:spPr>
          <a:xfrm>
            <a:off x="611560" y="1196752"/>
            <a:ext cx="7919792" cy="5078313"/>
          </a:xfrm>
          <a:prstGeom prst="rect">
            <a:avLst/>
          </a:prstGeom>
          <a:noFill/>
        </p:spPr>
        <p:txBody>
          <a:bodyPr wrap="square" rtlCol="0">
            <a:spAutoFit/>
          </a:bodyPr>
          <a:lstStyle/>
          <a:p>
            <a:pPr>
              <a:lnSpc>
                <a:spcPct val="150000"/>
              </a:lnSpc>
            </a:pPr>
            <a:r>
              <a:rPr lang="ja-JP" altLang="en-US" sz="1700" dirty="0" smtClean="0">
                <a:latin typeface="HGSｺﾞｼｯｸM" panose="020B0600000000000000" pitchFamily="50" charset="-128"/>
                <a:ea typeface="HGSｺﾞｼｯｸM" panose="020B0600000000000000" pitchFamily="50" charset="-128"/>
              </a:rPr>
              <a:t>　</a:t>
            </a:r>
            <a:r>
              <a:rPr lang="ja-JP" altLang="en-US" dirty="0">
                <a:latin typeface="HGSｺﾞｼｯｸM" panose="020B0600000000000000" pitchFamily="50" charset="-128"/>
                <a:ea typeface="HGSｺﾞｼｯｸM" panose="020B0600000000000000" pitchFamily="50" charset="-128"/>
              </a:rPr>
              <a:t>異常気象時通行規制</a:t>
            </a:r>
            <a:r>
              <a:rPr lang="ja-JP" altLang="en-US" dirty="0" smtClean="0">
                <a:latin typeface="HGSｺﾞｼｯｸM" panose="020B0600000000000000" pitchFamily="50" charset="-128"/>
                <a:ea typeface="HGSｺﾞｼｯｸM" panose="020B0600000000000000" pitchFamily="50" charset="-128"/>
              </a:rPr>
              <a:t>区間は、区間を指定</a:t>
            </a:r>
            <a:r>
              <a:rPr lang="ja-JP" altLang="en-US" dirty="0">
                <a:latin typeface="HGSｺﾞｼｯｸM" panose="020B0600000000000000" pitchFamily="50" charset="-128"/>
                <a:ea typeface="HGSｺﾞｼｯｸM" panose="020B0600000000000000" pitchFamily="50" charset="-128"/>
              </a:rPr>
              <a:t>してから</a:t>
            </a:r>
            <a:r>
              <a:rPr lang="en-US" altLang="ja-JP" dirty="0">
                <a:latin typeface="HGSｺﾞｼｯｸM" panose="020B0600000000000000" pitchFamily="50" charset="-128"/>
                <a:ea typeface="HGSｺﾞｼｯｸM" panose="020B0600000000000000" pitchFamily="50" charset="-128"/>
              </a:rPr>
              <a:t>40</a:t>
            </a:r>
            <a:r>
              <a:rPr lang="ja-JP" altLang="en-US" dirty="0">
                <a:latin typeface="HGSｺﾞｼｯｸM" panose="020B0600000000000000" pitchFamily="50" charset="-128"/>
                <a:ea typeface="HGSｺﾞｼｯｸM" panose="020B0600000000000000" pitchFamily="50" charset="-128"/>
              </a:rPr>
              <a:t>年以上が経過し、道路法面の災害防除</a:t>
            </a:r>
            <a:r>
              <a:rPr lang="ja-JP" altLang="en-US" dirty="0" smtClean="0">
                <a:latin typeface="HGSｺﾞｼｯｸM" panose="020B0600000000000000" pitchFamily="50" charset="-128"/>
                <a:ea typeface="HGSｺﾞｼｯｸM" panose="020B0600000000000000" pitchFamily="50" charset="-128"/>
              </a:rPr>
              <a:t>事業などの工事進捗により、</a:t>
            </a:r>
            <a:r>
              <a:rPr lang="ja-JP" altLang="en-US" dirty="0">
                <a:latin typeface="HGSｺﾞｼｯｸM" panose="020B0600000000000000" pitchFamily="50" charset="-128"/>
                <a:ea typeface="HGSｺﾞｼｯｸM" panose="020B0600000000000000" pitchFamily="50" charset="-128"/>
              </a:rPr>
              <a:t>一定の</a:t>
            </a:r>
            <a:r>
              <a:rPr lang="ja-JP" altLang="en-US" dirty="0" smtClean="0">
                <a:latin typeface="HGSｺﾞｼｯｸM" panose="020B0600000000000000" pitchFamily="50" charset="-128"/>
                <a:ea typeface="HGSｺﾞｼｯｸM" panose="020B0600000000000000" pitchFamily="50" charset="-128"/>
              </a:rPr>
              <a:t>安全性が確保されていることから、規制</a:t>
            </a:r>
            <a:r>
              <a:rPr lang="ja-JP" altLang="en-US" dirty="0">
                <a:latin typeface="HGSｺﾞｼｯｸM" panose="020B0600000000000000" pitchFamily="50" charset="-128"/>
                <a:ea typeface="HGSｺﾞｼｯｸM" panose="020B0600000000000000" pitchFamily="50" charset="-128"/>
              </a:rPr>
              <a:t>区間の</a:t>
            </a:r>
            <a:r>
              <a:rPr lang="ja-JP" altLang="en-US" dirty="0" smtClean="0">
                <a:latin typeface="HGSｺﾞｼｯｸM" panose="020B0600000000000000" pitchFamily="50" charset="-128"/>
                <a:ea typeface="HGSｺﾞｼｯｸM" panose="020B0600000000000000" pitchFamily="50" charset="-128"/>
              </a:rPr>
              <a:t>解除方法について、前回審議会の平成</a:t>
            </a:r>
            <a:r>
              <a:rPr lang="en-US" altLang="ja-JP" dirty="0">
                <a:latin typeface="HGSｺﾞｼｯｸM" panose="020B0600000000000000" pitchFamily="50" charset="-128"/>
                <a:ea typeface="HGSｺﾞｼｯｸM" panose="020B0600000000000000" pitchFamily="50" charset="-128"/>
              </a:rPr>
              <a:t>27</a:t>
            </a:r>
            <a:r>
              <a:rPr lang="ja-JP" altLang="en-US" dirty="0">
                <a:latin typeface="HGSｺﾞｼｯｸM" panose="020B0600000000000000" pitchFamily="50" charset="-128"/>
                <a:ea typeface="HGSｺﾞｼｯｸM" panose="020B0600000000000000" pitchFamily="50" charset="-128"/>
              </a:rPr>
              <a:t>年度第１回道路・橋梁等部会</a:t>
            </a:r>
            <a:r>
              <a:rPr lang="ja-JP" altLang="en-US" dirty="0" smtClean="0">
                <a:latin typeface="HGSｺﾞｼｯｸM" panose="020B0600000000000000" pitchFamily="50" charset="-128"/>
                <a:ea typeface="HGSｺﾞｼｯｸM" panose="020B0600000000000000" pitchFamily="50" charset="-128"/>
              </a:rPr>
              <a:t>に提案</a:t>
            </a:r>
            <a:r>
              <a:rPr lang="ja-JP" altLang="en-US" dirty="0">
                <a:latin typeface="HGSｺﾞｼｯｸM" panose="020B0600000000000000" pitchFamily="50" charset="-128"/>
                <a:ea typeface="HGSｺﾞｼｯｸM" panose="020B0600000000000000" pitchFamily="50" charset="-128"/>
              </a:rPr>
              <a:t>し、運用ガイドラインを策定した。</a:t>
            </a:r>
          </a:p>
          <a:p>
            <a:pPr>
              <a:lnSpc>
                <a:spcPct val="150000"/>
              </a:lnSpc>
            </a:pPr>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運用ガイドラインに</a:t>
            </a:r>
            <a:r>
              <a:rPr lang="ja-JP" altLang="en-US" dirty="0">
                <a:latin typeface="HGSｺﾞｼｯｸM" panose="020B0600000000000000" pitchFamily="50" charset="-128"/>
                <a:ea typeface="HGSｺﾞｼｯｸM" panose="020B0600000000000000" pitchFamily="50" charset="-128"/>
              </a:rPr>
              <a:t>基づき、部会委員による現地確認を平成</a:t>
            </a:r>
            <a:r>
              <a:rPr lang="en-US" altLang="ja-JP" dirty="0">
                <a:latin typeface="HGSｺﾞｼｯｸM" panose="020B0600000000000000" pitchFamily="50" charset="-128"/>
                <a:ea typeface="HGSｺﾞｼｯｸM" panose="020B0600000000000000" pitchFamily="50" charset="-128"/>
              </a:rPr>
              <a:t>28</a:t>
            </a:r>
            <a:r>
              <a:rPr lang="ja-JP" altLang="en-US" dirty="0">
                <a:latin typeface="HGSｺﾞｼｯｸM" panose="020B0600000000000000" pitchFamily="50" charset="-128"/>
                <a:ea typeface="HGSｺﾞｼｯｸM" panose="020B0600000000000000" pitchFamily="50" charset="-128"/>
              </a:rPr>
              <a:t>年度</a:t>
            </a:r>
            <a:r>
              <a:rPr lang="en-US" altLang="ja-JP" dirty="0">
                <a:latin typeface="HGSｺﾞｼｯｸM" panose="020B0600000000000000" pitchFamily="50" charset="-128"/>
                <a:ea typeface="HGSｺﾞｼｯｸM" panose="020B0600000000000000" pitchFamily="50" charset="-128"/>
              </a:rPr>
              <a:t>6</a:t>
            </a:r>
            <a:r>
              <a:rPr lang="ja-JP" altLang="en-US" dirty="0">
                <a:latin typeface="HGSｺﾞｼｯｸM" panose="020B0600000000000000" pitchFamily="50" charset="-128"/>
                <a:ea typeface="HGSｺﾞｼｯｸM" panose="020B0600000000000000" pitchFamily="50" charset="-128"/>
              </a:rPr>
              <a:t>区間、平成</a:t>
            </a:r>
            <a:r>
              <a:rPr lang="en-US" altLang="ja-JP" dirty="0">
                <a:latin typeface="HGSｺﾞｼｯｸM" panose="020B0600000000000000" pitchFamily="50" charset="-128"/>
                <a:ea typeface="HGSｺﾞｼｯｸM" panose="020B0600000000000000" pitchFamily="50" charset="-128"/>
              </a:rPr>
              <a:t>29</a:t>
            </a:r>
            <a:r>
              <a:rPr lang="ja-JP" altLang="en-US" dirty="0">
                <a:latin typeface="HGSｺﾞｼｯｸM" panose="020B0600000000000000" pitchFamily="50" charset="-128"/>
                <a:ea typeface="HGSｺﾞｼｯｸM" panose="020B0600000000000000" pitchFamily="50" charset="-128"/>
              </a:rPr>
              <a:t>年度</a:t>
            </a:r>
            <a:r>
              <a:rPr lang="en-US" altLang="ja-JP" dirty="0">
                <a:latin typeface="HGSｺﾞｼｯｸM" panose="020B0600000000000000" pitchFamily="50" charset="-128"/>
                <a:ea typeface="HGSｺﾞｼｯｸM" panose="020B0600000000000000" pitchFamily="50" charset="-128"/>
              </a:rPr>
              <a:t>2</a:t>
            </a:r>
            <a:r>
              <a:rPr lang="ja-JP" altLang="en-US" dirty="0" smtClean="0">
                <a:latin typeface="HGSｺﾞｼｯｸM" panose="020B0600000000000000" pitchFamily="50" charset="-128"/>
                <a:ea typeface="HGSｺﾞｼｯｸM" panose="020B0600000000000000" pitchFamily="50" charset="-128"/>
              </a:rPr>
              <a:t>区間の計８区間で実施し、</a:t>
            </a:r>
            <a:r>
              <a:rPr lang="ja-JP" altLang="en-US" dirty="0">
                <a:latin typeface="HGSｺﾞｼｯｸM" panose="020B0600000000000000" pitchFamily="50" charset="-128"/>
                <a:ea typeface="HGSｺﾞｼｯｸM" panose="020B0600000000000000" pitchFamily="50" charset="-128"/>
              </a:rPr>
              <a:t>うち</a:t>
            </a:r>
            <a:r>
              <a:rPr lang="en-US" altLang="ja-JP" dirty="0">
                <a:latin typeface="HGSｺﾞｼｯｸM" panose="020B0600000000000000" pitchFamily="50" charset="-128"/>
                <a:ea typeface="HGSｺﾞｼｯｸM" panose="020B0600000000000000" pitchFamily="50" charset="-128"/>
              </a:rPr>
              <a:t>6</a:t>
            </a:r>
            <a:r>
              <a:rPr lang="ja-JP" altLang="en-US" dirty="0" smtClean="0">
                <a:latin typeface="HGSｺﾞｼｯｸM" panose="020B0600000000000000" pitchFamily="50" charset="-128"/>
                <a:ea typeface="HGSｺﾞｼｯｸM" panose="020B0600000000000000" pitchFamily="50" charset="-128"/>
              </a:rPr>
              <a:t>区間の規制</a:t>
            </a:r>
            <a:r>
              <a:rPr lang="ja-JP" altLang="en-US" dirty="0">
                <a:latin typeface="HGSｺﾞｼｯｸM" panose="020B0600000000000000" pitchFamily="50" charset="-128"/>
                <a:ea typeface="HGSｺﾞｼｯｸM" panose="020B0600000000000000" pitchFamily="50" charset="-128"/>
              </a:rPr>
              <a:t>雨量を緩和</a:t>
            </a:r>
            <a:r>
              <a:rPr lang="ja-JP" altLang="en-US" dirty="0" smtClean="0">
                <a:latin typeface="HGSｺﾞｼｯｸM" panose="020B0600000000000000" pitchFamily="50" charset="-128"/>
                <a:ea typeface="HGSｺﾞｼｯｸM" panose="020B0600000000000000" pitchFamily="50" charset="-128"/>
              </a:rPr>
              <a:t>した。</a:t>
            </a:r>
            <a:endParaRPr lang="ja-JP" altLang="en-US" dirty="0">
              <a:latin typeface="HGSｺﾞｼｯｸM" panose="020B0600000000000000" pitchFamily="50" charset="-128"/>
              <a:ea typeface="HGSｺﾞｼｯｸM" panose="020B0600000000000000" pitchFamily="50" charset="-128"/>
            </a:endParaRPr>
          </a:p>
          <a:p>
            <a:pPr>
              <a:lnSpc>
                <a:spcPct val="150000"/>
              </a:lnSpc>
            </a:pPr>
            <a:r>
              <a:rPr lang="ja-JP" altLang="en-US" dirty="0">
                <a:latin typeface="HGSｺﾞｼｯｸM" panose="020B0600000000000000" pitchFamily="50" charset="-128"/>
                <a:ea typeface="HGSｺﾞｼｯｸM" panose="020B0600000000000000" pitchFamily="50" charset="-128"/>
              </a:rPr>
              <a:t>　一方</a:t>
            </a:r>
            <a:r>
              <a:rPr lang="ja-JP" altLang="en-US" dirty="0" smtClean="0">
                <a:latin typeface="HGSｺﾞｼｯｸM" panose="020B0600000000000000" pitchFamily="50" charset="-128"/>
                <a:ea typeface="HGSｺﾞｼｯｸM" panose="020B0600000000000000" pitchFamily="50" charset="-128"/>
              </a:rPr>
              <a:t>、平成</a:t>
            </a:r>
            <a:r>
              <a:rPr lang="en-US" altLang="ja-JP" dirty="0">
                <a:latin typeface="HGSｺﾞｼｯｸM" panose="020B0600000000000000" pitchFamily="50" charset="-128"/>
                <a:ea typeface="HGSｺﾞｼｯｸM" panose="020B0600000000000000" pitchFamily="50" charset="-128"/>
              </a:rPr>
              <a:t>29</a:t>
            </a:r>
            <a:r>
              <a:rPr lang="ja-JP" altLang="en-US" dirty="0">
                <a:latin typeface="HGSｺﾞｼｯｸM" panose="020B0600000000000000" pitchFamily="50" charset="-128"/>
                <a:ea typeface="HGSｺﾞｼｯｸM" panose="020B0600000000000000" pitchFamily="50" charset="-128"/>
              </a:rPr>
              <a:t>年</a:t>
            </a:r>
            <a:r>
              <a:rPr lang="en-US" altLang="ja-JP" dirty="0">
                <a:latin typeface="HGSｺﾞｼｯｸM" panose="020B0600000000000000" pitchFamily="50" charset="-128"/>
                <a:ea typeface="HGSｺﾞｼｯｸM" panose="020B0600000000000000" pitchFamily="50" charset="-128"/>
              </a:rPr>
              <a:t>10</a:t>
            </a:r>
            <a:r>
              <a:rPr lang="ja-JP" altLang="en-US" dirty="0">
                <a:latin typeface="HGSｺﾞｼｯｸM" panose="020B0600000000000000" pitchFamily="50" charset="-128"/>
                <a:ea typeface="HGSｺﾞｼｯｸM" panose="020B0600000000000000" pitchFamily="50" charset="-128"/>
              </a:rPr>
              <a:t>月の台風第</a:t>
            </a:r>
            <a:r>
              <a:rPr lang="en-US" altLang="ja-JP" dirty="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号の際、異常気象時通行規制区間に指定していない路線で長大</a:t>
            </a:r>
            <a:r>
              <a:rPr lang="ja-JP" altLang="en-US" dirty="0">
                <a:latin typeface="HGSｺﾞｼｯｸM" panose="020B0600000000000000" pitchFamily="50" charset="-128"/>
                <a:ea typeface="HGSｺﾞｼｯｸM" panose="020B0600000000000000" pitchFamily="50" charset="-128"/>
              </a:rPr>
              <a:t>切土</a:t>
            </a:r>
            <a:r>
              <a:rPr lang="ja-JP" altLang="en-US" dirty="0" smtClean="0">
                <a:latin typeface="HGSｺﾞｼｯｸM" panose="020B0600000000000000" pitchFamily="50" charset="-128"/>
                <a:ea typeface="HGSｺﾞｼｯｸM" panose="020B0600000000000000" pitchFamily="50" charset="-128"/>
              </a:rPr>
              <a:t>のり面の崩壊や土砂崩落等が</a:t>
            </a:r>
            <a:r>
              <a:rPr lang="ja-JP" altLang="en-US" dirty="0">
                <a:latin typeface="HGSｺﾞｼｯｸM" panose="020B0600000000000000" pitchFamily="50" charset="-128"/>
                <a:ea typeface="HGSｺﾞｼｯｸM" panose="020B0600000000000000" pitchFamily="50" charset="-128"/>
              </a:rPr>
              <a:t>発生</a:t>
            </a:r>
            <a:r>
              <a:rPr lang="ja-JP" altLang="en-US" dirty="0" smtClean="0">
                <a:latin typeface="HGSｺﾞｼｯｸM" panose="020B0600000000000000" pitchFamily="50" charset="-128"/>
                <a:ea typeface="HGSｺﾞｼｯｸM" panose="020B0600000000000000" pitchFamily="50" charset="-128"/>
              </a:rPr>
              <a:t>した。</a:t>
            </a:r>
            <a:endParaRPr lang="en-US" altLang="ja-JP" dirty="0" smtClean="0">
              <a:latin typeface="HGSｺﾞｼｯｸM" panose="020B0600000000000000" pitchFamily="50" charset="-128"/>
              <a:ea typeface="HGSｺﾞｼｯｸM" panose="020B0600000000000000" pitchFamily="50" charset="-128"/>
            </a:endParaRPr>
          </a:p>
          <a:p>
            <a:pPr>
              <a:lnSpc>
                <a:spcPct val="150000"/>
              </a:lnSpc>
            </a:pPr>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また、今年度の</a:t>
            </a:r>
            <a:r>
              <a:rPr lang="en-US" altLang="ja-JP" dirty="0" smtClean="0">
                <a:latin typeface="HGSｺﾞｼｯｸM" panose="020B0600000000000000" pitchFamily="50" charset="-128"/>
                <a:ea typeface="HGSｺﾞｼｯｸM" panose="020B0600000000000000" pitchFamily="50" charset="-128"/>
              </a:rPr>
              <a:t>7</a:t>
            </a:r>
            <a:r>
              <a:rPr lang="ja-JP" altLang="en-US" dirty="0" smtClean="0">
                <a:latin typeface="HGSｺﾞｼｯｸM" panose="020B0600000000000000" pitchFamily="50" charset="-128"/>
                <a:ea typeface="HGSｺﾞｼｯｸM" panose="020B0600000000000000" pitchFamily="50" charset="-128"/>
              </a:rPr>
              <a:t>月・</a:t>
            </a:r>
            <a:r>
              <a:rPr lang="en-US" altLang="ja-JP" dirty="0" smtClean="0">
                <a:latin typeface="HGSｺﾞｼｯｸM" panose="020B0600000000000000" pitchFamily="50" charset="-128"/>
                <a:ea typeface="HGSｺﾞｼｯｸM" panose="020B0600000000000000" pitchFamily="50" charset="-128"/>
              </a:rPr>
              <a:t>9</a:t>
            </a:r>
            <a:r>
              <a:rPr lang="ja-JP" altLang="en-US" dirty="0" smtClean="0">
                <a:latin typeface="HGSｺﾞｼｯｸM" panose="020B0600000000000000" pitchFamily="50" charset="-128"/>
                <a:ea typeface="HGSｺﾞｼｯｸM" panose="020B0600000000000000" pitchFamily="50" charset="-128"/>
              </a:rPr>
              <a:t>月豪雨に伴い発生した災害も、その多くが異常気象時通行規制区間外であった。</a:t>
            </a:r>
            <a:endParaRPr lang="en-US" altLang="ja-JP" dirty="0" smtClean="0">
              <a:latin typeface="HGSｺﾞｼｯｸM" panose="020B0600000000000000" pitchFamily="50" charset="-128"/>
              <a:ea typeface="HGSｺﾞｼｯｸM" panose="020B0600000000000000" pitchFamily="50" charset="-128"/>
            </a:endParaRPr>
          </a:p>
          <a:p>
            <a:pPr>
              <a:lnSpc>
                <a:spcPct val="150000"/>
              </a:lnSpc>
            </a:pPr>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こうした状況を踏まえ、道路利用者の安全性を確保するため、異常</a:t>
            </a:r>
            <a:r>
              <a:rPr lang="ja-JP" altLang="en-US" dirty="0">
                <a:latin typeface="HGSｺﾞｼｯｸM" panose="020B0600000000000000" pitchFamily="50" charset="-128"/>
                <a:ea typeface="HGSｺﾞｼｯｸM" panose="020B0600000000000000" pitchFamily="50" charset="-128"/>
              </a:rPr>
              <a:t>気象時通行規制</a:t>
            </a:r>
            <a:r>
              <a:rPr lang="ja-JP" altLang="en-US" dirty="0" smtClean="0">
                <a:latin typeface="HGSｺﾞｼｯｸM" panose="020B0600000000000000" pitchFamily="50" charset="-128"/>
                <a:ea typeface="HGSｺﾞｼｯｸM" panose="020B0600000000000000" pitchFamily="50" charset="-128"/>
              </a:rPr>
              <a:t>区間の指定条件及び規制</a:t>
            </a:r>
            <a:r>
              <a:rPr lang="ja-JP" altLang="en-US" dirty="0">
                <a:latin typeface="HGSｺﾞｼｯｸM" panose="020B0600000000000000" pitchFamily="50" charset="-128"/>
                <a:ea typeface="HGSｺﾞｼｯｸM" panose="020B0600000000000000" pitchFamily="50" charset="-128"/>
              </a:rPr>
              <a:t>基準の見直し</a:t>
            </a:r>
            <a:r>
              <a:rPr lang="ja-JP" altLang="en-US" dirty="0" smtClean="0">
                <a:latin typeface="HGSｺﾞｼｯｸM" panose="020B0600000000000000" pitchFamily="50" charset="-128"/>
                <a:ea typeface="HGSｺﾞｼｯｸM" panose="020B0600000000000000" pitchFamily="50" charset="-128"/>
              </a:rPr>
              <a:t>検討を行うものである。</a:t>
            </a:r>
            <a:endParaRPr lang="ja-JP" altLang="en-US" sz="1700"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資料５</a:t>
            </a:r>
            <a:endParaRPr kumimoji="1" lang="ja-JP" altLang="en-US" dirty="0"/>
          </a:p>
        </p:txBody>
      </p:sp>
    </p:spTree>
    <p:extLst>
      <p:ext uri="{BB962C8B-B14F-4D97-AF65-F5344CB8AC3E}">
        <p14:creationId xmlns:p14="http://schemas.microsoft.com/office/powerpoint/2010/main" val="268231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30</a:t>
            </a:fld>
            <a:endParaRPr kumimoji="1" lang="ja-JP" altLang="en-US"/>
          </a:p>
        </p:txBody>
      </p:sp>
      <p:sp>
        <p:nvSpPr>
          <p:cNvPr id="6" name="タイトル 1"/>
          <p:cNvSpPr>
            <a:spLocks noGrp="1"/>
          </p:cNvSpPr>
          <p:nvPr>
            <p:ph type="title"/>
          </p:nvPr>
        </p:nvSpPr>
        <p:spPr>
          <a:xfrm>
            <a:off x="457200" y="188640"/>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５．まとめ</a:t>
            </a:r>
            <a:r>
              <a:rPr lang="ja-JP" altLang="en-US" sz="2400" dirty="0">
                <a:latin typeface="HGSｺﾞｼｯｸM" panose="020B0600000000000000" pitchFamily="50" charset="-128"/>
                <a:ea typeface="HGSｺﾞｼｯｸM" panose="020B0600000000000000" pitchFamily="50" charset="-128"/>
              </a:rPr>
              <a:t>（審議いただきたい事項）</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7" name="テキスト ボックス 6"/>
          <p:cNvSpPr txBox="1"/>
          <p:nvPr/>
        </p:nvSpPr>
        <p:spPr>
          <a:xfrm>
            <a:off x="611560" y="1427292"/>
            <a:ext cx="7488833" cy="1569660"/>
          </a:xfrm>
          <a:prstGeom prst="rect">
            <a:avLst/>
          </a:prstGeom>
          <a:noFill/>
        </p:spPr>
        <p:txBody>
          <a:bodyPr wrap="square" rtlCol="0">
            <a:spAutoFit/>
          </a:bodyPr>
          <a:lstStyle/>
          <a:p>
            <a:pPr marL="342900" indent="-342900">
              <a:buFont typeface="Wingdings" panose="05000000000000000000" pitchFamily="2" charset="2"/>
              <a:buChar char="Ø"/>
            </a:pPr>
            <a:r>
              <a:rPr lang="ja-JP" altLang="en-US" sz="3200" dirty="0" smtClean="0">
                <a:latin typeface="HGSｺﾞｼｯｸM" panose="020B0600000000000000" pitchFamily="50" charset="-128"/>
                <a:ea typeface="HGSｺﾞｼｯｸM" panose="020B0600000000000000" pitchFamily="50" charset="-128"/>
                <a:cs typeface="Meiryo UI" panose="020B0604030504040204" pitchFamily="50" charset="-128"/>
              </a:rPr>
              <a:t>区間指定条件の考え方について</a:t>
            </a:r>
            <a:endParaRPr lang="en-US" altLang="ja-JP" sz="3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3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3200" dirty="0" smtClean="0">
                <a:latin typeface="HGSｺﾞｼｯｸM" panose="020B0600000000000000" pitchFamily="50" charset="-128"/>
                <a:ea typeface="HGSｺﾞｼｯｸM" panose="020B0600000000000000" pitchFamily="50" charset="-128"/>
                <a:cs typeface="Meiryo UI" panose="020B0604030504040204" pitchFamily="50" charset="-128"/>
              </a:rPr>
              <a:t>今後の進め方について</a:t>
            </a:r>
            <a:endParaRPr lang="en-US" altLang="ja-JP" sz="3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4795949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a:t>
            </a:fld>
            <a:endParaRPr kumimoji="1" lang="ja-JP" altLang="en-US" dirty="0"/>
          </a:p>
        </p:txBody>
      </p:sp>
      <p:sp>
        <p:nvSpPr>
          <p:cNvPr id="5"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２．審議内容</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7" name="テキスト ボックス 6"/>
          <p:cNvSpPr txBox="1"/>
          <p:nvPr/>
        </p:nvSpPr>
        <p:spPr>
          <a:xfrm>
            <a:off x="441337" y="1540453"/>
            <a:ext cx="8424936" cy="3785652"/>
          </a:xfrm>
          <a:prstGeom prst="rect">
            <a:avLst/>
          </a:prstGeom>
          <a:noFill/>
        </p:spPr>
        <p:txBody>
          <a:bodyPr wrap="square" rtlCol="0">
            <a:spAutoFit/>
          </a:bodyPr>
          <a:lstStyle/>
          <a:p>
            <a:r>
              <a:rPr lang="en-US" altLang="ja-JP" sz="2000" b="1" dirty="0" smtClean="0">
                <a:latin typeface="HGSｺﾞｼｯｸM" panose="020B0600000000000000" pitchFamily="50" charset="-128"/>
                <a:ea typeface="HGSｺﾞｼｯｸM" panose="020B0600000000000000" pitchFamily="50" charset="-128"/>
              </a:rPr>
              <a:t>Ⅰ. </a:t>
            </a:r>
            <a:r>
              <a:rPr lang="ja-JP" altLang="en-US" sz="2000" b="1" dirty="0" smtClean="0">
                <a:latin typeface="HGSｺﾞｼｯｸM" panose="020B0600000000000000" pitchFamily="50" charset="-128"/>
                <a:ea typeface="HGSｺﾞｼｯｸM" panose="020B0600000000000000" pitchFamily="50" charset="-128"/>
              </a:rPr>
              <a:t>規制区間指定条件の見直し検討</a:t>
            </a:r>
            <a:endParaRPr lang="en-US" altLang="ja-JP" sz="2000" b="1" dirty="0" smtClean="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　　規制</a:t>
            </a:r>
            <a:r>
              <a:rPr lang="ja-JP" altLang="en-US" dirty="0">
                <a:latin typeface="HGSｺﾞｼｯｸM" panose="020B0600000000000000" pitchFamily="50" charset="-128"/>
                <a:ea typeface="HGSｺﾞｼｯｸM" panose="020B0600000000000000" pitchFamily="50" charset="-128"/>
              </a:rPr>
              <a:t>区間の指定から</a:t>
            </a:r>
            <a:r>
              <a:rPr lang="en-US" altLang="ja-JP" dirty="0">
                <a:latin typeface="HGSｺﾞｼｯｸM" panose="020B0600000000000000" pitchFamily="50" charset="-128"/>
                <a:ea typeface="HGSｺﾞｼｯｸM" panose="020B0600000000000000" pitchFamily="50" charset="-128"/>
              </a:rPr>
              <a:t>40</a:t>
            </a:r>
            <a:r>
              <a:rPr lang="ja-JP" altLang="en-US" dirty="0">
                <a:latin typeface="HGSｺﾞｼｯｸM" panose="020B0600000000000000" pitchFamily="50" charset="-128"/>
                <a:ea typeface="HGSｺﾞｼｯｸM" panose="020B0600000000000000" pitchFamily="50" charset="-128"/>
              </a:rPr>
              <a:t>年以上が経過</a:t>
            </a:r>
            <a:r>
              <a:rPr lang="ja-JP" altLang="en-US" dirty="0" smtClean="0">
                <a:latin typeface="HGSｺﾞｼｯｸM" panose="020B0600000000000000" pitchFamily="50" charset="-128"/>
                <a:ea typeface="HGSｺﾞｼｯｸM" panose="020B0600000000000000" pitchFamily="50" charset="-128"/>
              </a:rPr>
              <a:t>していることから、地質、地形などの</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基礎データにより通行</a:t>
            </a:r>
            <a:r>
              <a:rPr lang="ja-JP" altLang="en-US" dirty="0">
                <a:latin typeface="HGSｺﾞｼｯｸM" panose="020B0600000000000000" pitchFamily="50" charset="-128"/>
                <a:ea typeface="HGSｺﾞｼｯｸM" panose="020B0600000000000000" pitchFamily="50" charset="-128"/>
              </a:rPr>
              <a:t>規制区間の指定条件を検討する</a:t>
            </a:r>
            <a:r>
              <a:rPr lang="ja-JP" altLang="en-US" dirty="0" smtClean="0">
                <a:latin typeface="HGSｺﾞｼｯｸM" panose="020B0600000000000000" pitchFamily="50" charset="-128"/>
                <a:ea typeface="HGSｺﾞｼｯｸM" panose="020B0600000000000000" pitchFamily="50" charset="-128"/>
              </a:rPr>
              <a:t>。</a:t>
            </a:r>
            <a:endParaRPr lang="en-US" altLang="ja-JP" dirty="0" smtClean="0">
              <a:latin typeface="HGSｺﾞｼｯｸM" panose="020B0600000000000000" pitchFamily="50" charset="-128"/>
              <a:ea typeface="HGSｺﾞｼｯｸM" panose="020B0600000000000000" pitchFamily="50" charset="-128"/>
            </a:endParaRPr>
          </a:p>
          <a:p>
            <a:endParaRPr lang="en-US" altLang="ja-JP" dirty="0" smtClean="0">
              <a:latin typeface="HGSｺﾞｼｯｸM" panose="020B0600000000000000" pitchFamily="50" charset="-128"/>
              <a:ea typeface="HGSｺﾞｼｯｸM" panose="020B0600000000000000" pitchFamily="50" charset="-128"/>
            </a:endParaRPr>
          </a:p>
          <a:p>
            <a:endParaRPr lang="en-US" altLang="ja-JP" dirty="0" smtClean="0">
              <a:latin typeface="HGSｺﾞｼｯｸM" panose="020B0600000000000000" pitchFamily="50" charset="-128"/>
              <a:ea typeface="HGSｺﾞｼｯｸM" panose="020B0600000000000000" pitchFamily="50" charset="-128"/>
            </a:endParaRPr>
          </a:p>
          <a:p>
            <a:r>
              <a:rPr lang="en-US" altLang="ja-JP" sz="2000" b="1" dirty="0" smtClean="0">
                <a:latin typeface="HGSｺﾞｼｯｸM" panose="020B0600000000000000" pitchFamily="50" charset="-128"/>
                <a:ea typeface="HGSｺﾞｼｯｸM" panose="020B0600000000000000" pitchFamily="50" charset="-128"/>
              </a:rPr>
              <a:t>Ⅱ. </a:t>
            </a:r>
            <a:r>
              <a:rPr lang="ja-JP" altLang="en-US" sz="2000" b="1" dirty="0" smtClean="0">
                <a:latin typeface="HGSｺﾞｼｯｸM" panose="020B0600000000000000" pitchFamily="50" charset="-128"/>
                <a:ea typeface="HGSｺﾞｼｯｸM" panose="020B0600000000000000" pitchFamily="50" charset="-128"/>
              </a:rPr>
              <a:t>通行</a:t>
            </a:r>
            <a:r>
              <a:rPr lang="ja-JP" altLang="en-US" sz="2000" b="1" dirty="0">
                <a:latin typeface="HGSｺﾞｼｯｸM" panose="020B0600000000000000" pitchFamily="50" charset="-128"/>
                <a:ea typeface="HGSｺﾞｼｯｸM" panose="020B0600000000000000" pitchFamily="50" charset="-128"/>
              </a:rPr>
              <a:t>規制</a:t>
            </a:r>
            <a:r>
              <a:rPr lang="ja-JP" altLang="en-US" sz="2000" b="1" dirty="0" smtClean="0">
                <a:latin typeface="HGSｺﾞｼｯｸM" panose="020B0600000000000000" pitchFamily="50" charset="-128"/>
                <a:ea typeface="HGSｺﾞｼｯｸM" panose="020B0600000000000000" pitchFamily="50" charset="-128"/>
              </a:rPr>
              <a:t>基準の検討</a:t>
            </a:r>
            <a:endParaRPr lang="en-US" altLang="ja-JP" sz="2000" b="1" dirty="0" smtClean="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　通行規制基準は、現在の連続</a:t>
            </a:r>
            <a:r>
              <a:rPr lang="ja-JP" altLang="en-US" dirty="0">
                <a:latin typeface="HGSｺﾞｼｯｸM" panose="020B0600000000000000" pitchFamily="50" charset="-128"/>
                <a:ea typeface="HGSｺﾞｼｯｸM" panose="020B0600000000000000" pitchFamily="50" charset="-128"/>
              </a:rPr>
              <a:t>雨量に</a:t>
            </a:r>
            <a:r>
              <a:rPr lang="ja-JP" altLang="en-US" dirty="0" smtClean="0">
                <a:latin typeface="HGSｺﾞｼｯｸM" panose="020B0600000000000000" pitchFamily="50" charset="-128"/>
                <a:ea typeface="HGSｺﾞｼｯｸM" panose="020B0600000000000000" pitchFamily="50" charset="-128"/>
              </a:rPr>
              <a:t>より実施しているが、土砂災害警戒情報（</a:t>
            </a:r>
            <a:r>
              <a:rPr lang="ja-JP" altLang="en-US" dirty="0">
                <a:latin typeface="HGSｺﾞｼｯｸM" panose="020B0600000000000000" pitchFamily="50" charset="-128"/>
                <a:ea typeface="HGSｺﾞｼｯｸM" panose="020B0600000000000000" pitchFamily="50" charset="-128"/>
              </a:rPr>
              <a:t>土壌雨量指数等による予測値）</a:t>
            </a:r>
            <a:r>
              <a:rPr lang="ja-JP" altLang="en-US" dirty="0" smtClean="0">
                <a:latin typeface="HGSｺﾞｼｯｸM" panose="020B0600000000000000" pitchFamily="50" charset="-128"/>
                <a:ea typeface="HGSｺﾞｼｯｸM" panose="020B0600000000000000" pitchFamily="50" charset="-128"/>
              </a:rPr>
              <a:t>を加えた、規制基準を</a:t>
            </a:r>
            <a:r>
              <a:rPr lang="ja-JP" altLang="en-US" dirty="0">
                <a:latin typeface="HGSｺﾞｼｯｸM" panose="020B0600000000000000" pitchFamily="50" charset="-128"/>
                <a:ea typeface="HGSｺﾞｼｯｸM" panose="020B0600000000000000" pitchFamily="50" charset="-128"/>
              </a:rPr>
              <a:t>検討する</a:t>
            </a:r>
            <a:r>
              <a:rPr lang="ja-JP" altLang="en-US" dirty="0" smtClean="0">
                <a:latin typeface="HGSｺﾞｼｯｸM" panose="020B0600000000000000" pitchFamily="50" charset="-128"/>
                <a:ea typeface="HGSｺﾞｼｯｸM" panose="020B0600000000000000" pitchFamily="50" charset="-128"/>
              </a:rPr>
              <a:t>。</a:t>
            </a:r>
            <a:endParaRPr lang="en-US" altLang="ja-JP" dirty="0" smtClean="0">
              <a:latin typeface="HGSｺﾞｼｯｸM" panose="020B0600000000000000" pitchFamily="50" charset="-128"/>
              <a:ea typeface="HGSｺﾞｼｯｸM" panose="020B0600000000000000" pitchFamily="50" charset="-128"/>
            </a:endParaRPr>
          </a:p>
          <a:p>
            <a:endParaRPr lang="en-US" altLang="ja-JP" dirty="0" smtClean="0">
              <a:latin typeface="HGSｺﾞｼｯｸM" panose="020B0600000000000000" pitchFamily="50" charset="-128"/>
              <a:ea typeface="HGSｺﾞｼｯｸM" panose="020B0600000000000000" pitchFamily="50" charset="-128"/>
            </a:endParaRPr>
          </a:p>
          <a:p>
            <a:endParaRPr lang="ja-JP" altLang="en-US" dirty="0">
              <a:latin typeface="HGSｺﾞｼｯｸM" panose="020B0600000000000000" pitchFamily="50" charset="-128"/>
              <a:ea typeface="HGSｺﾞｼｯｸM" panose="020B0600000000000000" pitchFamily="50" charset="-128"/>
            </a:endParaRPr>
          </a:p>
          <a:p>
            <a:r>
              <a:rPr lang="en-US" altLang="ja-JP" sz="2000" b="1" dirty="0" smtClean="0">
                <a:latin typeface="HGSｺﾞｼｯｸM" panose="020B0600000000000000" pitchFamily="50" charset="-128"/>
                <a:ea typeface="HGSｺﾞｼｯｸM" panose="020B0600000000000000" pitchFamily="50" charset="-128"/>
              </a:rPr>
              <a:t>Ⅲ. </a:t>
            </a:r>
            <a:r>
              <a:rPr lang="ja-JP" altLang="en-US" sz="2000" b="1" dirty="0" smtClean="0">
                <a:latin typeface="HGSｺﾞｼｯｸM" panose="020B0600000000000000" pitchFamily="50" charset="-128"/>
                <a:ea typeface="HGSｺﾞｼｯｸM" panose="020B0600000000000000" pitchFamily="50" charset="-128"/>
              </a:rPr>
              <a:t>規制区間の指定の検討</a:t>
            </a:r>
            <a:endParaRPr lang="en-US" altLang="ja-JP" sz="2000" b="1" dirty="0" smtClean="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　　「</a:t>
            </a:r>
            <a:r>
              <a:rPr lang="en-US" altLang="ja-JP" dirty="0" smtClean="0">
                <a:latin typeface="HGSｺﾞｼｯｸM" panose="020B0600000000000000" pitchFamily="50" charset="-128"/>
                <a:ea typeface="HGSｺﾞｼｯｸM" panose="020B0600000000000000" pitchFamily="50" charset="-128"/>
              </a:rPr>
              <a:t>Ⅰ</a:t>
            </a:r>
            <a:r>
              <a:rPr lang="ja-JP" altLang="en-US" dirty="0" smtClean="0">
                <a:latin typeface="HGSｺﾞｼｯｸM" panose="020B0600000000000000" pitchFamily="50" charset="-128"/>
                <a:ea typeface="HGSｺﾞｼｯｸM" panose="020B0600000000000000" pitchFamily="50" charset="-128"/>
              </a:rPr>
              <a:t>」の指定条件に基づいて現規制区間に加え、新たな規制区間を検討</a:t>
            </a:r>
            <a:r>
              <a:rPr lang="ja-JP" altLang="en-US" dirty="0">
                <a:latin typeface="HGSｺﾞｼｯｸM" panose="020B0600000000000000" pitchFamily="50" charset="-128"/>
                <a:ea typeface="HGSｺﾞｼｯｸM" panose="020B0600000000000000" pitchFamily="50" charset="-128"/>
              </a:rPr>
              <a:t>する</a:t>
            </a:r>
            <a:r>
              <a:rPr lang="ja-JP" altLang="en-US" dirty="0" smtClean="0">
                <a:latin typeface="HGSｺﾞｼｯｸM" panose="020B0600000000000000" pitchFamily="50" charset="-128"/>
                <a:ea typeface="HGSｺﾞｼｯｸM" panose="020B0600000000000000" pitchFamily="50" charset="-128"/>
              </a:rPr>
              <a:t>。</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　　現規制区間は指定条件に関わらず指定区間とする。</a:t>
            </a:r>
            <a:endParaRPr lang="en-US" altLang="ja-JP" dirty="0" smtClean="0">
              <a:latin typeface="HGSｺﾞｼｯｸM" panose="020B0600000000000000" pitchFamily="50" charset="-128"/>
              <a:ea typeface="HGSｺﾞｼｯｸM" panose="020B0600000000000000" pitchFamily="50" charset="-128"/>
            </a:endParaRPr>
          </a:p>
        </p:txBody>
      </p:sp>
      <p:sp>
        <p:nvSpPr>
          <p:cNvPr id="8" name="正方形/長方形 7"/>
          <p:cNvSpPr/>
          <p:nvPr/>
        </p:nvSpPr>
        <p:spPr>
          <a:xfrm>
            <a:off x="4716016" y="1484784"/>
            <a:ext cx="4176464" cy="360040"/>
          </a:xfrm>
          <a:prstGeom prst="rect">
            <a:avLst/>
          </a:prstGeom>
          <a:solidFill>
            <a:schemeClr val="bg1"/>
          </a:solid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rgbClr val="FF0000"/>
                </a:solidFill>
              </a:rPr>
              <a:t>今回、基礎データの整理状況等報告</a:t>
            </a:r>
            <a:endParaRPr lang="en-US" altLang="ja-JP" b="1" dirty="0" smtClean="0">
              <a:solidFill>
                <a:srgbClr val="FF0000"/>
              </a:solidFill>
            </a:endParaRPr>
          </a:p>
        </p:txBody>
      </p:sp>
      <p:sp>
        <p:nvSpPr>
          <p:cNvPr id="9"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資料５</a:t>
            </a:r>
            <a:endParaRPr kumimoji="1" lang="ja-JP" altLang="en-US" dirty="0"/>
          </a:p>
        </p:txBody>
      </p:sp>
    </p:spTree>
    <p:extLst>
      <p:ext uri="{BB962C8B-B14F-4D97-AF65-F5344CB8AC3E}">
        <p14:creationId xmlns:p14="http://schemas.microsoft.com/office/powerpoint/2010/main" val="2774194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177158"/>
            <a:ext cx="82296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３．指定条件の検討</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dirty="0" smtClean="0">
                <a:latin typeface="HGSｺﾞｼｯｸM" panose="020B0600000000000000" pitchFamily="50" charset="-128"/>
                <a:ea typeface="HGSｺﾞｼｯｸM" panose="020B0600000000000000" pitchFamily="50" charset="-128"/>
              </a:rPr>
              <a:t>規制</a:t>
            </a:r>
            <a:r>
              <a:rPr lang="ja-JP" altLang="en-US" dirty="0">
                <a:latin typeface="HGSｺﾞｼｯｸM" panose="020B0600000000000000" pitchFamily="50" charset="-128"/>
                <a:ea typeface="HGSｺﾞｼｯｸM" panose="020B0600000000000000" pitchFamily="50" charset="-128"/>
              </a:rPr>
              <a:t>区間指定</a:t>
            </a:r>
            <a:r>
              <a:rPr lang="ja-JP" altLang="en-US" dirty="0" smtClean="0">
                <a:latin typeface="HGSｺﾞｼｯｸM" panose="020B0600000000000000" pitchFamily="50" charset="-128"/>
                <a:ea typeface="HGSｺﾞｼｯｸM" panose="020B0600000000000000" pitchFamily="50" charset="-128"/>
              </a:rPr>
              <a:t>条件等の</a:t>
            </a:r>
            <a:r>
              <a:rPr lang="ja-JP" altLang="en-US" dirty="0">
                <a:latin typeface="HGSｺﾞｼｯｸM" panose="020B0600000000000000" pitchFamily="50" charset="-128"/>
                <a:ea typeface="HGSｺﾞｼｯｸM" panose="020B0600000000000000" pitchFamily="50" charset="-128"/>
              </a:rPr>
              <a:t>見直し</a:t>
            </a:r>
            <a:r>
              <a:rPr lang="ja-JP" altLang="en-US" dirty="0" smtClean="0">
                <a:latin typeface="HGSｺﾞｼｯｸM" panose="020B0600000000000000" pitchFamily="50" charset="-128"/>
                <a:ea typeface="HGSｺﾞｼｯｸM" panose="020B0600000000000000" pitchFamily="50" charset="-128"/>
              </a:rPr>
              <a:t>検討フロー</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a:t>
            </a:fld>
            <a:endParaRPr kumimoji="1" lang="ja-JP" alt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2732756963"/>
              </p:ext>
            </p:extLst>
          </p:nvPr>
        </p:nvGraphicFramePr>
        <p:xfrm>
          <a:off x="467544" y="1412776"/>
          <a:ext cx="8280920" cy="4896544"/>
        </p:xfrm>
        <a:graphic>
          <a:graphicData uri="http://schemas.openxmlformats.org/presentationml/2006/ole">
            <mc:AlternateContent xmlns:mc="http://schemas.openxmlformats.org/markup-compatibility/2006">
              <mc:Choice xmlns:v="urn:schemas-microsoft-com:vml" Requires="v">
                <p:oleObj spid="_x0000_s1116" name="Picture" r:id="rId4" imgW="6748200" imgH="5449680" progId="Word.Picture.8">
                  <p:embed/>
                </p:oleObj>
              </mc:Choice>
              <mc:Fallback>
                <p:oleObj name="Picture" r:id="rId4" imgW="6748200" imgH="5449680" progId="Word.Picture.8">
                  <p:embed/>
                  <p:pic>
                    <p:nvPicPr>
                      <p:cNvPr id="9" name="オブジェクト 8"/>
                      <p:cNvPicPr>
                        <a:picLocks noChangeAspect="1" noChangeArrowheads="1"/>
                      </p:cNvPicPr>
                      <p:nvPr/>
                    </p:nvPicPr>
                    <p:blipFill>
                      <a:blip r:embed="rId5"/>
                      <a:srcRect/>
                      <a:stretch>
                        <a:fillRect/>
                      </a:stretch>
                    </p:blipFill>
                    <p:spPr bwMode="auto">
                      <a:xfrm>
                        <a:off x="467544" y="1412776"/>
                        <a:ext cx="8280920" cy="489654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5434444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a:t>
            </a:fld>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2270814461"/>
              </p:ext>
            </p:extLst>
          </p:nvPr>
        </p:nvGraphicFramePr>
        <p:xfrm>
          <a:off x="539552" y="2132856"/>
          <a:ext cx="4067101" cy="1483360"/>
        </p:xfrm>
        <a:graphic>
          <a:graphicData uri="http://schemas.openxmlformats.org/drawingml/2006/table">
            <a:tbl>
              <a:tblPr firstRow="1" bandRow="1">
                <a:tableStyleId>{5C22544A-7EE6-4342-B048-85BDC9FD1C3A}</a:tableStyleId>
              </a:tblPr>
              <a:tblGrid>
                <a:gridCol w="1355700">
                  <a:extLst>
                    <a:ext uri="{9D8B030D-6E8A-4147-A177-3AD203B41FA5}">
                      <a16:colId xmlns:a16="http://schemas.microsoft.com/office/drawing/2014/main" val="20000"/>
                    </a:ext>
                  </a:extLst>
                </a:gridCol>
                <a:gridCol w="927585">
                  <a:extLst>
                    <a:ext uri="{9D8B030D-6E8A-4147-A177-3AD203B41FA5}">
                      <a16:colId xmlns:a16="http://schemas.microsoft.com/office/drawing/2014/main" val="20001"/>
                    </a:ext>
                  </a:extLst>
                </a:gridCol>
                <a:gridCol w="1783816">
                  <a:extLst>
                    <a:ext uri="{9D8B030D-6E8A-4147-A177-3AD203B41FA5}">
                      <a16:colId xmlns:a16="http://schemas.microsoft.com/office/drawing/2014/main" val="20002"/>
                    </a:ext>
                  </a:extLst>
                </a:gridCol>
              </a:tblGrid>
              <a:tr h="370840">
                <a:tc>
                  <a:txBody>
                    <a:bodyPr/>
                    <a:lstStyle/>
                    <a:p>
                      <a:endParaRPr kumimoji="1" lang="ja-JP" altLang="en-US" sz="1400" dirty="0"/>
                    </a:p>
                  </a:txBody>
                  <a:tcPr/>
                </a:tc>
                <a:tc>
                  <a:txBody>
                    <a:bodyPr/>
                    <a:lstStyle/>
                    <a:p>
                      <a:pPr algn="ctr"/>
                      <a:r>
                        <a:rPr kumimoji="1" lang="ja-JP" altLang="en-US" sz="1400" dirty="0"/>
                        <a:t>災害数</a:t>
                      </a:r>
                    </a:p>
                  </a:txBody>
                  <a:tcPr/>
                </a:tc>
                <a:tc>
                  <a:txBody>
                    <a:bodyPr/>
                    <a:lstStyle/>
                    <a:p>
                      <a:pPr algn="ctr"/>
                      <a:r>
                        <a:rPr kumimoji="1" lang="ja-JP" altLang="en-US" sz="1400" dirty="0"/>
                        <a:t>検討対象災害数</a:t>
                      </a:r>
                    </a:p>
                  </a:txBody>
                  <a:tcPr/>
                </a:tc>
                <a:extLst>
                  <a:ext uri="{0D108BD9-81ED-4DB2-BD59-A6C34878D82A}">
                    <a16:rowId xmlns:a16="http://schemas.microsoft.com/office/drawing/2014/main" val="10000"/>
                  </a:ext>
                </a:extLst>
              </a:tr>
              <a:tr h="370840">
                <a:tc>
                  <a:txBody>
                    <a:bodyPr/>
                    <a:lstStyle/>
                    <a:p>
                      <a:r>
                        <a:rPr kumimoji="1" lang="ja-JP" altLang="en-US" sz="1400" dirty="0"/>
                        <a:t>道路関係</a:t>
                      </a:r>
                    </a:p>
                  </a:txBody>
                  <a:tcPr/>
                </a:tc>
                <a:tc>
                  <a:txBody>
                    <a:bodyPr/>
                    <a:lstStyle/>
                    <a:p>
                      <a:pPr algn="ctr"/>
                      <a:r>
                        <a:rPr kumimoji="1" lang="en-US" altLang="ja-JP" sz="1400" dirty="0" smtClean="0"/>
                        <a:t>104</a:t>
                      </a:r>
                      <a:endParaRPr kumimoji="1" lang="ja-JP" altLang="en-US" sz="1400" dirty="0"/>
                    </a:p>
                  </a:txBody>
                  <a:tcPr/>
                </a:tc>
                <a:tc>
                  <a:txBody>
                    <a:bodyPr/>
                    <a:lstStyle/>
                    <a:p>
                      <a:pPr algn="ctr"/>
                      <a:r>
                        <a:rPr kumimoji="1" lang="en-US" altLang="ja-JP" sz="1400" dirty="0" smtClean="0"/>
                        <a:t>104</a:t>
                      </a:r>
                      <a:endParaRPr kumimoji="1" lang="ja-JP" altLang="en-US" sz="1400" dirty="0"/>
                    </a:p>
                  </a:txBody>
                  <a:tcPr/>
                </a:tc>
                <a:extLst>
                  <a:ext uri="{0D108BD9-81ED-4DB2-BD59-A6C34878D82A}">
                    <a16:rowId xmlns:a16="http://schemas.microsoft.com/office/drawing/2014/main" val="10001"/>
                  </a:ext>
                </a:extLst>
              </a:tr>
              <a:tr h="370840">
                <a:tc>
                  <a:txBody>
                    <a:bodyPr/>
                    <a:lstStyle/>
                    <a:p>
                      <a:r>
                        <a:rPr kumimoji="1" lang="ja-JP" altLang="en-US" sz="1400" dirty="0"/>
                        <a:t>砂防関係</a:t>
                      </a:r>
                    </a:p>
                  </a:txBody>
                  <a:tcPr/>
                </a:tc>
                <a:tc>
                  <a:txBody>
                    <a:bodyPr/>
                    <a:lstStyle/>
                    <a:p>
                      <a:pPr algn="ctr"/>
                      <a:r>
                        <a:rPr kumimoji="1" lang="en-US" altLang="ja-JP" sz="1400" dirty="0"/>
                        <a:t>330</a:t>
                      </a:r>
                      <a:endParaRPr kumimoji="1" lang="ja-JP" altLang="en-US" sz="1400" dirty="0"/>
                    </a:p>
                  </a:txBody>
                  <a:tcPr/>
                </a:tc>
                <a:tc>
                  <a:txBody>
                    <a:bodyPr/>
                    <a:lstStyle/>
                    <a:p>
                      <a:pPr algn="ctr"/>
                      <a:r>
                        <a:rPr kumimoji="1" lang="en-US" altLang="ja-JP" sz="1400" dirty="0" smtClean="0"/>
                        <a:t>218</a:t>
                      </a:r>
                      <a:endParaRPr kumimoji="1" lang="ja-JP" altLang="en-US" sz="1400" dirty="0"/>
                    </a:p>
                  </a:txBody>
                  <a:tcPr/>
                </a:tc>
                <a:extLst>
                  <a:ext uri="{0D108BD9-81ED-4DB2-BD59-A6C34878D82A}">
                    <a16:rowId xmlns:a16="http://schemas.microsoft.com/office/drawing/2014/main" val="10002"/>
                  </a:ext>
                </a:extLst>
              </a:tr>
              <a:tr h="370840">
                <a:tc>
                  <a:txBody>
                    <a:bodyPr/>
                    <a:lstStyle/>
                    <a:p>
                      <a:pPr algn="ctr"/>
                      <a:r>
                        <a:rPr kumimoji="1" lang="ja-JP" altLang="en-US" sz="1400" b="1" dirty="0" smtClean="0">
                          <a:solidFill>
                            <a:schemeClr val="tx1"/>
                          </a:solidFill>
                        </a:rPr>
                        <a:t>計</a:t>
                      </a:r>
                      <a:endParaRPr kumimoji="1" lang="ja-JP" altLang="en-US" sz="1400" b="1" dirty="0">
                        <a:solidFill>
                          <a:schemeClr val="tx1"/>
                        </a:solidFill>
                      </a:endParaRPr>
                    </a:p>
                  </a:txBody>
                  <a:tcPr/>
                </a:tc>
                <a:tc>
                  <a:txBody>
                    <a:bodyPr/>
                    <a:lstStyle/>
                    <a:p>
                      <a:pPr algn="ctr"/>
                      <a:endParaRPr kumimoji="1" lang="ja-JP" altLang="en-US" sz="1400" dirty="0"/>
                    </a:p>
                  </a:txBody>
                  <a:tcPr/>
                </a:tc>
                <a:tc>
                  <a:txBody>
                    <a:bodyPr/>
                    <a:lstStyle/>
                    <a:p>
                      <a:pPr algn="ctr"/>
                      <a:r>
                        <a:rPr kumimoji="1" lang="en-US" altLang="ja-JP" sz="1600" dirty="0" smtClean="0"/>
                        <a:t>322</a:t>
                      </a:r>
                      <a:endParaRPr kumimoji="1" lang="ja-JP" altLang="en-US" sz="1600" dirty="0"/>
                    </a:p>
                  </a:txBody>
                  <a:tcPr/>
                </a:tc>
                <a:extLst>
                  <a:ext uri="{0D108BD9-81ED-4DB2-BD59-A6C34878D82A}">
                    <a16:rowId xmlns:a16="http://schemas.microsoft.com/office/drawing/2014/main" val="391317745"/>
                  </a:ext>
                </a:extLst>
              </a:tr>
            </a:tbl>
          </a:graphicData>
        </a:graphic>
      </p:graphicFrame>
      <p:sp>
        <p:nvSpPr>
          <p:cNvPr id="11" name="テキスト ボックス 10"/>
          <p:cNvSpPr txBox="1"/>
          <p:nvPr/>
        </p:nvSpPr>
        <p:spPr>
          <a:xfrm>
            <a:off x="179512" y="3713936"/>
            <a:ext cx="4710844" cy="2031325"/>
          </a:xfrm>
          <a:prstGeom prst="rect">
            <a:avLst/>
          </a:prstGeom>
          <a:noFill/>
          <a:ln>
            <a:noFill/>
            <a:prstDash val="solid"/>
          </a:ln>
        </p:spPr>
        <p:txBody>
          <a:bodyPr wrap="square" rtlCol="0">
            <a:spAutoFit/>
          </a:bodyPr>
          <a:lstStyle/>
          <a:p>
            <a:pPr marL="285750" indent="-285750">
              <a:buFont typeface="Wingdings" panose="05000000000000000000" pitchFamily="2" charset="2"/>
              <a:buChar char="Ø"/>
            </a:pPr>
            <a:r>
              <a:rPr kumimoji="1" lang="ja-JP" altLang="en-US" dirty="0">
                <a:latin typeface="+mn-ea"/>
                <a:cs typeface="Meiryo UI" panose="020B0604030504040204" pitchFamily="50" charset="-128"/>
              </a:rPr>
              <a:t>災害数：収集災害数（位置が確定のみ）</a:t>
            </a:r>
            <a:endParaRPr kumimoji="1" lang="en-US" altLang="ja-JP" dirty="0">
              <a:latin typeface="+mn-ea"/>
              <a:cs typeface="Meiryo UI" panose="020B0604030504040204" pitchFamily="50" charset="-128"/>
            </a:endParaRPr>
          </a:p>
          <a:p>
            <a:pPr marL="285750" indent="-285750">
              <a:buFont typeface="Wingdings" panose="05000000000000000000" pitchFamily="2" charset="2"/>
              <a:buChar char="Ø"/>
            </a:pPr>
            <a:r>
              <a:rPr kumimoji="1" lang="ja-JP" altLang="en-US" dirty="0">
                <a:latin typeface="+mn-ea"/>
                <a:cs typeface="Meiryo UI" panose="020B0604030504040204" pitchFamily="50" charset="-128"/>
              </a:rPr>
              <a:t>検討対象災害数：</a:t>
            </a:r>
            <a:endParaRPr kumimoji="1" lang="en-US" altLang="ja-JP" dirty="0">
              <a:latin typeface="+mn-ea"/>
              <a:cs typeface="Meiryo UI" panose="020B0604030504040204" pitchFamily="50" charset="-128"/>
            </a:endParaRPr>
          </a:p>
          <a:p>
            <a:pPr marL="361950"/>
            <a:r>
              <a:rPr kumimoji="1" lang="ja-JP" altLang="en-US" dirty="0">
                <a:latin typeface="+mn-ea"/>
                <a:cs typeface="Meiryo UI" panose="020B0604030504040204" pitchFamily="50" charset="-128"/>
              </a:rPr>
              <a:t>　砂防関係の災害で以下の災害を除く</a:t>
            </a:r>
            <a:endParaRPr kumimoji="1" lang="en-US" altLang="ja-JP" dirty="0">
              <a:latin typeface="+mn-ea"/>
              <a:cs typeface="Meiryo UI" panose="020B0604030504040204" pitchFamily="50" charset="-128"/>
            </a:endParaRPr>
          </a:p>
          <a:p>
            <a:pPr marL="447675"/>
            <a:r>
              <a:rPr lang="ja-JP" altLang="en-US" dirty="0">
                <a:latin typeface="+mn-ea"/>
                <a:cs typeface="Meiryo UI" panose="020B0604030504040204" pitchFamily="50" charset="-128"/>
              </a:rPr>
              <a:t>　</a:t>
            </a:r>
            <a:r>
              <a:rPr lang="ja-JP" altLang="en-US" dirty="0" smtClean="0">
                <a:latin typeface="+mn-ea"/>
                <a:cs typeface="Meiryo UI" panose="020B0604030504040204" pitchFamily="50" charset="-128"/>
              </a:rPr>
              <a:t>・道路</a:t>
            </a:r>
            <a:r>
              <a:rPr lang="ja-JP" altLang="en-US" dirty="0">
                <a:latin typeface="+mn-ea"/>
                <a:cs typeface="Meiryo UI" panose="020B0604030504040204" pitchFamily="50" charset="-128"/>
              </a:rPr>
              <a:t>関係と重なるもの　</a:t>
            </a:r>
            <a:endParaRPr lang="en-US" altLang="ja-JP" dirty="0">
              <a:latin typeface="+mn-ea"/>
              <a:cs typeface="Meiryo UI" panose="020B0604030504040204" pitchFamily="50" charset="-128"/>
            </a:endParaRPr>
          </a:p>
          <a:p>
            <a:pPr marL="447675"/>
            <a:r>
              <a:rPr lang="ja-JP" altLang="en-US" dirty="0">
                <a:latin typeface="+mn-ea"/>
                <a:cs typeface="Meiryo UI" panose="020B0604030504040204" pitchFamily="50" charset="-128"/>
              </a:rPr>
              <a:t>　</a:t>
            </a:r>
            <a:r>
              <a:rPr lang="ja-JP" altLang="en-US" dirty="0" smtClean="0">
                <a:latin typeface="+mn-ea"/>
                <a:cs typeface="Meiryo UI" panose="020B0604030504040204" pitchFamily="50" charset="-128"/>
              </a:rPr>
              <a:t>・災害</a:t>
            </a:r>
            <a:r>
              <a:rPr lang="ja-JP" altLang="en-US" dirty="0">
                <a:latin typeface="+mn-ea"/>
                <a:cs typeface="Meiryo UI" panose="020B0604030504040204" pitchFamily="50" charset="-128"/>
              </a:rPr>
              <a:t>年月日が不明なもの</a:t>
            </a:r>
            <a:endParaRPr lang="en-US" altLang="ja-JP" dirty="0">
              <a:latin typeface="+mn-ea"/>
              <a:cs typeface="Meiryo UI" panose="020B0604030504040204" pitchFamily="50" charset="-128"/>
            </a:endParaRPr>
          </a:p>
          <a:p>
            <a:pPr marL="714375" indent="-266700"/>
            <a:r>
              <a:rPr lang="ja-JP" altLang="en-US" dirty="0">
                <a:latin typeface="+mn-ea"/>
                <a:cs typeface="Meiryo UI" panose="020B0604030504040204" pitchFamily="50" charset="-128"/>
              </a:rPr>
              <a:t>　</a:t>
            </a:r>
            <a:r>
              <a:rPr lang="ja-JP" altLang="en-US" dirty="0" smtClean="0">
                <a:latin typeface="+mn-ea"/>
                <a:cs typeface="Meiryo UI" panose="020B0604030504040204" pitchFamily="50" charset="-128"/>
              </a:rPr>
              <a:t>・倒木、護岸</a:t>
            </a:r>
            <a:r>
              <a:rPr lang="ja-JP" altLang="en-US" dirty="0">
                <a:latin typeface="+mn-ea"/>
                <a:cs typeface="Meiryo UI" panose="020B0604030504040204" pitchFamily="50" charset="-128"/>
              </a:rPr>
              <a:t>崩壊など斜面災害と</a:t>
            </a:r>
            <a:r>
              <a:rPr lang="ja-JP" altLang="en-US" dirty="0" smtClean="0">
                <a:latin typeface="+mn-ea"/>
                <a:cs typeface="Meiryo UI" panose="020B0604030504040204" pitchFamily="50" charset="-128"/>
              </a:rPr>
              <a:t>明らか　に</a:t>
            </a:r>
            <a:r>
              <a:rPr lang="ja-JP" altLang="en-US" dirty="0">
                <a:latin typeface="+mn-ea"/>
                <a:cs typeface="Meiryo UI" panose="020B0604030504040204" pitchFamily="50" charset="-128"/>
              </a:rPr>
              <a:t>異なるもの</a:t>
            </a:r>
            <a:endParaRPr lang="en-US" altLang="ja-JP" dirty="0">
              <a:latin typeface="+mn-ea"/>
              <a:cs typeface="Meiryo UI" panose="020B0604030504040204" pitchFamily="50" charset="-128"/>
            </a:endParaRPr>
          </a:p>
        </p:txBody>
      </p:sp>
      <p:sp>
        <p:nvSpPr>
          <p:cNvPr id="6" name="テキスト ボックス 5"/>
          <p:cNvSpPr txBox="1"/>
          <p:nvPr/>
        </p:nvSpPr>
        <p:spPr>
          <a:xfrm>
            <a:off x="144860" y="1412776"/>
            <a:ext cx="4715172" cy="646331"/>
          </a:xfrm>
          <a:prstGeom prst="rect">
            <a:avLst/>
          </a:prstGeom>
          <a:noFill/>
          <a:ln>
            <a:noFill/>
            <a:prstDash val="solid"/>
          </a:ln>
        </p:spPr>
        <p:txBody>
          <a:bodyPr wrap="square" rtlCol="0">
            <a:spAutoFit/>
          </a:bodyPr>
          <a:lstStyle/>
          <a:p>
            <a:pPr marL="285750" indent="-285750">
              <a:buFont typeface="Wingdings" panose="05000000000000000000" pitchFamily="2" charset="2"/>
              <a:buChar char="Ø"/>
            </a:pPr>
            <a:r>
              <a:rPr lang="ja-JP" altLang="en-US" dirty="0">
                <a:latin typeface="+mn-ea"/>
                <a:cs typeface="Meiryo UI" panose="020B0604030504040204" pitchFamily="50" charset="-128"/>
              </a:rPr>
              <a:t>検討対象：</a:t>
            </a:r>
            <a:r>
              <a:rPr lang="ja-JP" altLang="en-US" dirty="0" smtClean="0">
                <a:latin typeface="+mn-ea"/>
                <a:cs typeface="Meiryo UI" panose="020B0604030504040204" pitchFamily="50" charset="-128"/>
              </a:rPr>
              <a:t>道路関係、砂防</a:t>
            </a:r>
            <a:r>
              <a:rPr lang="ja-JP" altLang="en-US" dirty="0">
                <a:latin typeface="+mn-ea"/>
                <a:cs typeface="Meiryo UI" panose="020B0604030504040204" pitchFamily="50" charset="-128"/>
              </a:rPr>
              <a:t>関係</a:t>
            </a:r>
            <a:endParaRPr lang="en-US" altLang="ja-JP" dirty="0">
              <a:latin typeface="+mn-ea"/>
              <a:cs typeface="Meiryo UI" panose="020B0604030504040204" pitchFamily="50" charset="-128"/>
            </a:endParaRPr>
          </a:p>
          <a:p>
            <a:r>
              <a:rPr kumimoji="1" lang="ja-JP" altLang="en-US" dirty="0" smtClean="0">
                <a:latin typeface="+mn-ea"/>
                <a:cs typeface="Meiryo UI" panose="020B0604030504040204" pitchFamily="50" charset="-128"/>
              </a:rPr>
              <a:t>　　</a:t>
            </a:r>
            <a:r>
              <a:rPr kumimoji="1" lang="ja-JP" altLang="en-US" dirty="0">
                <a:latin typeface="+mn-ea"/>
                <a:cs typeface="Meiryo UI" panose="020B0604030504040204" pitchFamily="50" charset="-128"/>
              </a:rPr>
              <a:t>　　</a:t>
            </a:r>
            <a:r>
              <a:rPr kumimoji="1" lang="en-US" altLang="ja-JP" dirty="0" smtClean="0">
                <a:latin typeface="+mn-ea"/>
                <a:cs typeface="Meiryo UI" panose="020B0604030504040204" pitchFamily="50" charset="-128"/>
              </a:rPr>
              <a:t>1994</a:t>
            </a:r>
            <a:r>
              <a:rPr kumimoji="1" lang="ja-JP" altLang="en-US" dirty="0" smtClean="0">
                <a:latin typeface="+mn-ea"/>
                <a:cs typeface="Meiryo UI" panose="020B0604030504040204" pitchFamily="50" charset="-128"/>
              </a:rPr>
              <a:t>～</a:t>
            </a:r>
            <a:r>
              <a:rPr kumimoji="1" lang="en-US" altLang="ja-JP" dirty="0" smtClean="0">
                <a:latin typeface="+mn-ea"/>
                <a:cs typeface="Meiryo UI" panose="020B0604030504040204" pitchFamily="50" charset="-128"/>
              </a:rPr>
              <a:t>2018</a:t>
            </a:r>
            <a:r>
              <a:rPr kumimoji="1" lang="ja-JP" altLang="en-US" dirty="0" smtClean="0">
                <a:latin typeface="+mn-ea"/>
                <a:cs typeface="Meiryo UI" panose="020B0604030504040204" pitchFamily="50" charset="-128"/>
              </a:rPr>
              <a:t>年</a:t>
            </a:r>
            <a:r>
              <a:rPr kumimoji="1" lang="ja-JP" altLang="en-US" dirty="0">
                <a:latin typeface="+mn-ea"/>
                <a:cs typeface="Meiryo UI" panose="020B0604030504040204" pitchFamily="50" charset="-128"/>
              </a:rPr>
              <a:t>までの降雨による災害</a:t>
            </a:r>
            <a:endParaRPr kumimoji="1" lang="en-US" altLang="ja-JP" dirty="0">
              <a:latin typeface="+mn-ea"/>
              <a:cs typeface="Meiryo UI" panose="020B0604030504040204" pitchFamily="50" charset="-128"/>
            </a:endParaRPr>
          </a:p>
        </p:txBody>
      </p:sp>
      <p:sp>
        <p:nvSpPr>
          <p:cNvPr id="10" name="タイトル 1"/>
          <p:cNvSpPr txBox="1">
            <a:spLocks/>
          </p:cNvSpPr>
          <p:nvPr/>
        </p:nvSpPr>
        <p:spPr>
          <a:xfrm>
            <a:off x="323528" y="228600"/>
            <a:ext cx="8568952" cy="914400"/>
          </a:xfrm>
          <a:prstGeom prst="rect">
            <a:avLst/>
          </a:prstGeom>
        </p:spPr>
        <p:txBody>
          <a:bodyPr vert="horz" anchor="b" anchorCtr="0">
            <a:normAutofit fontScale="92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被災箇所の地形、地質の把握（検討対象災害数）</a:t>
            </a:r>
            <a:endParaRPr lang="ja-JP" altLang="en-US" dirty="0"/>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268760"/>
            <a:ext cx="4176464" cy="4953549"/>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テキスト ボックス 1"/>
          <p:cNvSpPr txBox="1">
            <a:spLocks noChangeArrowheads="1"/>
          </p:cNvSpPr>
          <p:nvPr/>
        </p:nvSpPr>
        <p:spPr bwMode="auto">
          <a:xfrm>
            <a:off x="4932040" y="1412776"/>
            <a:ext cx="1082675" cy="646331"/>
          </a:xfrm>
          <a:prstGeom prst="rect">
            <a:avLst/>
          </a:prstGeom>
          <a:solidFill>
            <a:schemeClr val="bg1"/>
          </a:solidFill>
          <a:ln w="19050">
            <a:solidFill>
              <a:schemeClr val="tx1"/>
            </a:solidFill>
            <a:miter lim="800000"/>
            <a:headEnd/>
            <a:tailEnd/>
          </a:ln>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a:r>
              <a:rPr lang="ja-JP" altLang="en-US" sz="1200" dirty="0"/>
              <a:t>災害箇所</a:t>
            </a:r>
            <a:endParaRPr lang="en-US" altLang="ja-JP" sz="1200" dirty="0"/>
          </a:p>
          <a:p>
            <a:pPr algn="ctr"/>
            <a:r>
              <a:rPr lang="ja-JP" altLang="en-US" sz="1200" dirty="0">
                <a:solidFill>
                  <a:srgbClr val="FF00FF"/>
                </a:solidFill>
              </a:rPr>
              <a:t>●</a:t>
            </a:r>
            <a:r>
              <a:rPr lang="ja-JP" altLang="en-US" sz="1200" dirty="0"/>
              <a:t>道路</a:t>
            </a:r>
            <a:endParaRPr lang="en-US" altLang="ja-JP" sz="1200" dirty="0"/>
          </a:p>
          <a:p>
            <a:pPr algn="ctr"/>
            <a:r>
              <a:rPr lang="ja-JP" altLang="en-US" sz="1200" dirty="0">
                <a:solidFill>
                  <a:srgbClr val="00B050"/>
                </a:solidFill>
              </a:rPr>
              <a:t>●</a:t>
            </a:r>
            <a:r>
              <a:rPr lang="ja-JP" altLang="en-US" sz="1200" dirty="0"/>
              <a:t>砂防</a:t>
            </a:r>
          </a:p>
        </p:txBody>
      </p:sp>
    </p:spTree>
    <p:extLst>
      <p:ext uri="{BB962C8B-B14F-4D97-AF65-F5344CB8AC3E}">
        <p14:creationId xmlns:p14="http://schemas.microsoft.com/office/powerpoint/2010/main" val="973004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a:t>
            </a:fld>
            <a:endParaRPr kumimoji="1" lang="ja-JP" altLang="en-US"/>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9" y="1237828"/>
            <a:ext cx="9144000" cy="5143500"/>
          </a:xfrm>
          <a:prstGeom prst="rect">
            <a:avLst/>
          </a:prstGeom>
        </p:spPr>
      </p:pic>
      <p:sp>
        <p:nvSpPr>
          <p:cNvPr id="7" name="円/楕円 6"/>
          <p:cNvSpPr/>
          <p:nvPr/>
        </p:nvSpPr>
        <p:spPr>
          <a:xfrm rot="401823">
            <a:off x="4150269" y="1605745"/>
            <a:ext cx="3456384" cy="4083918"/>
          </a:xfrm>
          <a:prstGeom prst="ellipse">
            <a:avLst/>
          </a:prstGeom>
          <a:noFill/>
          <a:ln w="38100">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bwMode="auto">
          <a:xfrm>
            <a:off x="0" y="1039044"/>
            <a:ext cx="5076056"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rgbClr val="FFFF00"/>
                </a:solidFill>
              </a:rPr>
              <a:t>法面崩壊（地すべり）</a:t>
            </a:r>
            <a:endParaRPr lang="ja-JP" altLang="en-US" sz="3600" dirty="0">
              <a:solidFill>
                <a:srgbClr val="FFFF00"/>
              </a:solidFill>
            </a:endParaRPr>
          </a:p>
        </p:txBody>
      </p:sp>
      <p:sp>
        <p:nvSpPr>
          <p:cNvPr id="10"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資料５</a:t>
            </a:r>
            <a:endParaRPr kumimoji="1" lang="ja-JP" altLang="en-US" dirty="0"/>
          </a:p>
        </p:txBody>
      </p:sp>
      <p:sp>
        <p:nvSpPr>
          <p:cNvPr id="11" name="タイトル 1"/>
          <p:cNvSpPr txBox="1">
            <a:spLocks/>
          </p:cNvSpPr>
          <p:nvPr/>
        </p:nvSpPr>
        <p:spPr>
          <a:xfrm>
            <a:off x="323528" y="228600"/>
            <a:ext cx="856895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smtClean="0">
                <a:latin typeface="HGSｺﾞｼｯｸM" panose="020B0600000000000000" pitchFamily="50" charset="-128"/>
                <a:ea typeface="HGSｺﾞｼｯｸM" panose="020B0600000000000000" pitchFamily="50" charset="-128"/>
              </a:rPr>
              <a:t>主な被災状況（平成２９年台風第２１号）</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　国道１７３号（福住）：兵庫県篠山市福住地内</a:t>
            </a:r>
            <a:endParaRPr lang="ja-JP" altLang="en-US" sz="2400" dirty="0"/>
          </a:p>
        </p:txBody>
      </p:sp>
      <p:cxnSp>
        <p:nvCxnSpPr>
          <p:cNvPr id="3" name="直線矢印コネクタ 2"/>
          <p:cNvCxnSpPr/>
          <p:nvPr/>
        </p:nvCxnSpPr>
        <p:spPr>
          <a:xfrm flipH="1">
            <a:off x="5148064" y="2492896"/>
            <a:ext cx="288032" cy="1728192"/>
          </a:xfrm>
          <a:prstGeom prst="straightConnector1">
            <a:avLst/>
          </a:prstGeom>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a:off x="5508104" y="2420888"/>
            <a:ext cx="288032" cy="1728192"/>
          </a:xfrm>
          <a:prstGeom prst="straightConnector1">
            <a:avLst/>
          </a:prstGeom>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5796136" y="2420888"/>
            <a:ext cx="288032" cy="1728192"/>
          </a:xfrm>
          <a:prstGeom prst="straightConnector1">
            <a:avLst/>
          </a:prstGeom>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6084168" y="2636912"/>
            <a:ext cx="288032" cy="1728192"/>
          </a:xfrm>
          <a:prstGeom prst="straightConnector1">
            <a:avLst/>
          </a:prstGeom>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6300192" y="2924944"/>
            <a:ext cx="288032" cy="1728192"/>
          </a:xfrm>
          <a:prstGeom prst="straightConnector1">
            <a:avLst/>
          </a:prstGeom>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rot="641768">
            <a:off x="4760945" y="1928434"/>
            <a:ext cx="2520280" cy="72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7236296" y="1340768"/>
            <a:ext cx="1107996" cy="461665"/>
          </a:xfrm>
          <a:prstGeom prst="rect">
            <a:avLst/>
          </a:prstGeom>
        </p:spPr>
        <p:txBody>
          <a:bodyPr wrap="none">
            <a:spAutoFit/>
          </a:bodyPr>
          <a:lstStyle/>
          <a:p>
            <a:r>
              <a:rPr lang="ja-JP" altLang="en-US" sz="2400" dirty="0">
                <a:solidFill>
                  <a:srgbClr val="FF0000"/>
                </a:solidFill>
              </a:rPr>
              <a:t>滑落崖</a:t>
            </a:r>
          </a:p>
        </p:txBody>
      </p:sp>
      <p:cxnSp>
        <p:nvCxnSpPr>
          <p:cNvPr id="19" name="直線矢印コネクタ 18"/>
          <p:cNvCxnSpPr/>
          <p:nvPr/>
        </p:nvCxnSpPr>
        <p:spPr>
          <a:xfrm flipH="1">
            <a:off x="6516216" y="1628800"/>
            <a:ext cx="720080"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60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9512" y="1556791"/>
            <a:ext cx="8784976" cy="4772791"/>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1232756"/>
            <a:ext cx="3312368" cy="2484276"/>
          </a:xfrm>
          <a:prstGeom prst="rect">
            <a:avLst/>
          </a:prstGeom>
          <a:ln w="57150">
            <a:solidFill>
              <a:schemeClr val="bg1"/>
            </a:solidFill>
          </a:ln>
        </p:spPr>
      </p:pic>
      <p:sp>
        <p:nvSpPr>
          <p:cNvPr id="10"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資料５</a:t>
            </a:r>
            <a:endParaRPr kumimoji="1" lang="ja-JP" altLang="en-US" dirty="0"/>
          </a:p>
        </p:txBody>
      </p:sp>
      <p:sp>
        <p:nvSpPr>
          <p:cNvPr id="8" name="タイトル 1"/>
          <p:cNvSpPr txBox="1">
            <a:spLocks/>
          </p:cNvSpPr>
          <p:nvPr/>
        </p:nvSpPr>
        <p:spPr>
          <a:xfrm>
            <a:off x="323528" y="260648"/>
            <a:ext cx="856895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smtClean="0">
                <a:latin typeface="HGSｺﾞｼｯｸM" panose="020B0600000000000000" pitchFamily="50" charset="-128"/>
                <a:ea typeface="HGSｺﾞｼｯｸM" panose="020B0600000000000000" pitchFamily="50" charset="-128"/>
              </a:rPr>
              <a:t>主な被災状況（平成２９年台風第２１号）</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　国道１７３号（福住）：兵庫県篠山市福住地内</a:t>
            </a:r>
            <a:endParaRPr lang="ja-JP" altLang="en-US" sz="2400" dirty="0"/>
          </a:p>
        </p:txBody>
      </p:sp>
      <p:sp>
        <p:nvSpPr>
          <p:cNvPr id="11" name="タイトル 1"/>
          <p:cNvSpPr txBox="1">
            <a:spLocks/>
          </p:cNvSpPr>
          <p:nvPr/>
        </p:nvSpPr>
        <p:spPr bwMode="auto">
          <a:xfrm>
            <a:off x="0" y="764704"/>
            <a:ext cx="5436096"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2800" dirty="0" smtClean="0">
                <a:solidFill>
                  <a:srgbClr val="FF0000"/>
                </a:solidFill>
              </a:rPr>
              <a:t>滑落崖（高さ５ｍ</a:t>
            </a:r>
            <a:r>
              <a:rPr lang="en-US" altLang="ja-JP" sz="2800" dirty="0" smtClean="0">
                <a:solidFill>
                  <a:srgbClr val="FF0000"/>
                </a:solidFill>
              </a:rPr>
              <a:t>×</a:t>
            </a:r>
            <a:r>
              <a:rPr lang="ja-JP" altLang="en-US" sz="2800" dirty="0" smtClean="0">
                <a:solidFill>
                  <a:srgbClr val="FF0000"/>
                </a:solidFill>
              </a:rPr>
              <a:t>幅６０ｍ）</a:t>
            </a:r>
            <a:endParaRPr lang="ja-JP" altLang="en-US" sz="2800" dirty="0">
              <a:solidFill>
                <a:srgbClr val="FF0000"/>
              </a:solidFill>
            </a:endParaRPr>
          </a:p>
        </p:txBody>
      </p:sp>
    </p:spTree>
    <p:extLst>
      <p:ext uri="{BB962C8B-B14F-4D97-AF65-F5344CB8AC3E}">
        <p14:creationId xmlns:p14="http://schemas.microsoft.com/office/powerpoint/2010/main" val="1337084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pic>
        <p:nvPicPr>
          <p:cNvPr id="6" name="図 5"/>
          <p:cNvPicPr/>
          <p:nvPr/>
        </p:nvPicPr>
        <p:blipFill>
          <a:blip r:embed="rId2"/>
          <a:stretch>
            <a:fillRect/>
          </a:stretch>
        </p:blipFill>
        <p:spPr>
          <a:xfrm>
            <a:off x="179512" y="1628800"/>
            <a:ext cx="8856984" cy="4694088"/>
          </a:xfrm>
          <a:prstGeom prst="rect">
            <a:avLst/>
          </a:prstGeom>
        </p:spPr>
      </p:pic>
      <p:sp>
        <p:nvSpPr>
          <p:cNvPr id="7" name="タイトル 1"/>
          <p:cNvSpPr txBox="1">
            <a:spLocks/>
          </p:cNvSpPr>
          <p:nvPr/>
        </p:nvSpPr>
        <p:spPr bwMode="auto">
          <a:xfrm>
            <a:off x="-179512" y="764704"/>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tx1">
                    <a:lumMod val="65000"/>
                    <a:lumOff val="35000"/>
                  </a:schemeClr>
                </a:solidFill>
              </a:rPr>
              <a:t>末端部の押し出し</a:t>
            </a:r>
            <a:endParaRPr lang="ja-JP" altLang="en-US" sz="3600" dirty="0">
              <a:solidFill>
                <a:schemeClr val="tx1">
                  <a:lumMod val="65000"/>
                  <a:lumOff val="35000"/>
                </a:schemeClr>
              </a:solidFill>
            </a:endParaRPr>
          </a:p>
        </p:txBody>
      </p:sp>
      <p:sp>
        <p:nvSpPr>
          <p:cNvPr id="9"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資料５</a:t>
            </a:r>
            <a:endParaRPr kumimoji="1" lang="ja-JP" altLang="en-US" dirty="0"/>
          </a:p>
        </p:txBody>
      </p:sp>
      <p:sp>
        <p:nvSpPr>
          <p:cNvPr id="10" name="タイトル 1"/>
          <p:cNvSpPr txBox="1">
            <a:spLocks/>
          </p:cNvSpPr>
          <p:nvPr/>
        </p:nvSpPr>
        <p:spPr>
          <a:xfrm>
            <a:off x="323528" y="188640"/>
            <a:ext cx="856895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smtClean="0">
                <a:latin typeface="HGSｺﾞｼｯｸM" panose="020B0600000000000000" pitchFamily="50" charset="-128"/>
                <a:ea typeface="HGSｺﾞｼｯｸM" panose="020B0600000000000000" pitchFamily="50" charset="-128"/>
              </a:rPr>
              <a:t>主な被災状況（平成２９年台風第２１号）</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　国道１７３号（福住）：兵庫県篠山市福住地内</a:t>
            </a:r>
            <a:endParaRPr lang="ja-JP" altLang="en-US" sz="2400" dirty="0"/>
          </a:p>
        </p:txBody>
      </p:sp>
    </p:spTree>
    <p:extLst>
      <p:ext uri="{BB962C8B-B14F-4D97-AF65-F5344CB8AC3E}">
        <p14:creationId xmlns:p14="http://schemas.microsoft.com/office/powerpoint/2010/main" val="139700266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ln>
          <a:solidFill>
            <a:schemeClr val="tx1"/>
          </a:solidFill>
          <a:prstDash val="solid"/>
        </a:ln>
      </a:spPr>
      <a:bodyPr wrap="square" rtlCol="0">
        <a:spAutoFit/>
      </a:bodyPr>
      <a:lstStyle>
        <a:defPPr marL="457200" indent="-457200">
          <a:buFont typeface="Wingdings" panose="05000000000000000000" pitchFamily="2" charset="2"/>
          <a:buChar char="l"/>
          <a:defRPr sz="2800" dirty="0" smtClean="0">
            <a:latin typeface="HGSｺﾞｼｯｸM" panose="020B0600000000000000" pitchFamily="50" charset="-128"/>
            <a:ea typeface="HGSｺﾞｼｯｸM" panose="020B0600000000000000" pitchFamily="50" charset="-128"/>
            <a:cs typeface="Meiryo UI" panose="020B060403050404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25942</TotalTime>
  <Words>857</Words>
  <Application>Microsoft Office PowerPoint</Application>
  <PresentationFormat>画面に合わせる (4:3)</PresentationFormat>
  <Paragraphs>393</Paragraphs>
  <Slides>30</Slides>
  <Notes>21</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1</vt:i4>
      </vt:variant>
      <vt:variant>
        <vt:lpstr>スライド タイトル</vt:lpstr>
      </vt:variant>
      <vt:variant>
        <vt:i4>30</vt:i4>
      </vt:variant>
    </vt:vector>
  </HeadingPairs>
  <TitlesOfParts>
    <vt:vector size="47" baseType="lpstr">
      <vt:lpstr>HGSｺﾞｼｯｸM</vt:lpstr>
      <vt:lpstr>HG丸ｺﾞｼｯｸM-PRO</vt:lpstr>
      <vt:lpstr>HG明朝E</vt:lpstr>
      <vt:lpstr>Meiryo UI</vt:lpstr>
      <vt:lpstr>ＭＳ Ｐゴシック</vt:lpstr>
      <vt:lpstr>ＭＳ ゴシック</vt:lpstr>
      <vt:lpstr>ＭＳ 明朝</vt:lpstr>
      <vt:lpstr>メイリオ</vt:lpstr>
      <vt:lpstr>Arial</vt:lpstr>
      <vt:lpstr>Bookman Old Style</vt:lpstr>
      <vt:lpstr>Calibri</vt:lpstr>
      <vt:lpstr>Gill Sans MT</vt:lpstr>
      <vt:lpstr>Times New Roman</vt:lpstr>
      <vt:lpstr>Wingdings</vt:lpstr>
      <vt:lpstr>Wingdings 3</vt:lpstr>
      <vt:lpstr>アース</vt:lpstr>
      <vt:lpstr>Picture</vt:lpstr>
      <vt:lpstr>PowerPoint プレゼンテーション</vt:lpstr>
      <vt:lpstr>PowerPoint プレゼンテーション</vt:lpstr>
      <vt:lpstr>１．はじめに</vt:lpstr>
      <vt:lpstr>２．審議内容</vt:lpstr>
      <vt:lpstr>３．指定条件の検討 規制区間指定条件等の見直し検討フロー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急傾斜地は、傾斜度３０度以上、高さ５ｍ以上の区域を指定する（「土砂災害防止法施行令」第二条）  　◎大阪府内の指定箇所数（急傾斜地） 　　警戒区域（イエロー）　：6,510箇所 　　特別警戒区域（レッド）：6,441箇所  　</vt:lpstr>
      <vt:lpstr>PowerPoint プレゼンテーション</vt:lpstr>
      <vt:lpstr>PowerPoint プレゼンテーション</vt:lpstr>
      <vt:lpstr>位置関係の整理 　道路防災点検箇所、災害発生箇所、事前通行規制区間</vt:lpstr>
      <vt:lpstr>位置関係の整理 　道路防災点検箇所、災害発生箇所、事前通行規制区間</vt:lpstr>
      <vt:lpstr>位置関係の整理 　道路防災点検箇所、災害発生箇所、事前通行規制区間</vt:lpstr>
      <vt:lpstr>位置関係の整理 　道路防災点検箇所、災害発生箇所、事前通行規制区間</vt:lpstr>
      <vt:lpstr>位置関係の整理 　道路防災点検箇所、災害発生箇所、事前通行規制区間</vt:lpstr>
      <vt:lpstr>位置関係の整理 　道路防災点検箇所、災害発生箇所、事前通行規制区間</vt:lpstr>
      <vt:lpstr>位置関係の整理 　道路防災点検箇所、災害発生箇所、事前通行規制区間</vt:lpstr>
      <vt:lpstr>規制区間指定条件等の見直し検討</vt:lpstr>
      <vt:lpstr>PowerPoint プレゼンテーション</vt:lpstr>
      <vt:lpstr>５．まとめ（審議いただきたい事項）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西栫　浩美</cp:lastModifiedBy>
  <cp:revision>1247</cp:revision>
  <cp:lastPrinted>2019-01-09T10:31:19Z</cp:lastPrinted>
  <dcterms:created xsi:type="dcterms:W3CDTF">2015-11-17T02:43:53Z</dcterms:created>
  <dcterms:modified xsi:type="dcterms:W3CDTF">2019-01-09T12:42:05Z</dcterms:modified>
</cp:coreProperties>
</file>