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10"/>
  </p:notesMasterIdLst>
  <p:handoutMasterIdLst>
    <p:handoutMasterId r:id="rId11"/>
  </p:handoutMasterIdLst>
  <p:sldIdLst>
    <p:sldId id="661" r:id="rId5"/>
    <p:sldId id="665" r:id="rId6"/>
    <p:sldId id="681" r:id="rId7"/>
    <p:sldId id="704" r:id="rId8"/>
    <p:sldId id="668"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STNAME" initials="H"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CEAB6"/>
    <a:srgbClr val="FBDF8F"/>
    <a:srgbClr val="FFFEFB"/>
    <a:srgbClr val="F9D367"/>
    <a:srgbClr val="FFCC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97" autoAdjust="0"/>
    <p:restoredTop sz="94876" autoAdjust="0"/>
  </p:normalViewPr>
  <p:slideViewPr>
    <p:cSldViewPr>
      <p:cViewPr>
        <p:scale>
          <a:sx n="70" d="100"/>
          <a:sy n="70" d="100"/>
        </p:scale>
        <p:origin x="165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190" cy="497048"/>
          </a:xfrm>
          <a:prstGeom prst="rect">
            <a:avLst/>
          </a:prstGeom>
        </p:spPr>
        <p:txBody>
          <a:bodyPr vert="horz" lIns="93214" tIns="46604" rIns="93214" bIns="4660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385" y="0"/>
            <a:ext cx="2949190" cy="497048"/>
          </a:xfrm>
          <a:prstGeom prst="rect">
            <a:avLst/>
          </a:prstGeom>
        </p:spPr>
        <p:txBody>
          <a:bodyPr vert="horz" lIns="93214" tIns="46604" rIns="93214" bIns="46604" rtlCol="0"/>
          <a:lstStyle>
            <a:lvl1pPr algn="r">
              <a:defRPr sz="1200"/>
            </a:lvl1pPr>
          </a:lstStyle>
          <a:p>
            <a:fld id="{FD3ADC6C-0A69-4C30-8B87-6D0144EAB3B0}"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5" y="9440676"/>
            <a:ext cx="2949190" cy="497048"/>
          </a:xfrm>
          <a:prstGeom prst="rect">
            <a:avLst/>
          </a:prstGeom>
        </p:spPr>
        <p:txBody>
          <a:bodyPr vert="horz" lIns="93214" tIns="46604" rIns="93214" bIns="4660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385" y="9440676"/>
            <a:ext cx="2949190" cy="497048"/>
          </a:xfrm>
          <a:prstGeom prst="rect">
            <a:avLst/>
          </a:prstGeom>
        </p:spPr>
        <p:txBody>
          <a:bodyPr vert="horz" lIns="93214" tIns="46604" rIns="93214" bIns="46604" rtlCol="0" anchor="b"/>
          <a:lstStyle>
            <a:lvl1pPr algn="r">
              <a:defRPr sz="1200"/>
            </a:lvl1pPr>
          </a:lstStyle>
          <a:p>
            <a:fld id="{C728B60C-6745-431B-B9B6-A892AC2FDF1E}" type="slidenum">
              <a:rPr kumimoji="1" lang="ja-JP" altLang="en-US" smtClean="0"/>
              <a:t>‹#›</a:t>
            </a:fld>
            <a:endParaRPr kumimoji="1" lang="ja-JP" altLang="en-US"/>
          </a:p>
        </p:txBody>
      </p:sp>
    </p:spTree>
    <p:extLst>
      <p:ext uri="{BB962C8B-B14F-4D97-AF65-F5344CB8AC3E}">
        <p14:creationId xmlns:p14="http://schemas.microsoft.com/office/powerpoint/2010/main" val="337755293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8" cy="496967"/>
          </a:xfrm>
          <a:prstGeom prst="rect">
            <a:avLst/>
          </a:prstGeom>
        </p:spPr>
        <p:txBody>
          <a:bodyPr vert="horz" lIns="91399" tIns="45703" rIns="91399"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3" y="8"/>
            <a:ext cx="2949788" cy="496967"/>
          </a:xfrm>
          <a:prstGeom prst="rect">
            <a:avLst/>
          </a:prstGeom>
        </p:spPr>
        <p:txBody>
          <a:bodyPr vert="horz" lIns="91399" tIns="45703" rIns="91399" bIns="45703" rtlCol="0"/>
          <a:lstStyle>
            <a:lvl1pPr algn="r">
              <a:defRPr sz="1200"/>
            </a:lvl1pPr>
          </a:lstStyle>
          <a:p>
            <a:fld id="{ECF6F7F8-8913-4732-AEA3-7F832FCF49E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99" tIns="45703" rIns="91399" bIns="45703"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99" tIns="45703" rIns="91399"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54"/>
            <a:ext cx="2949788" cy="496967"/>
          </a:xfrm>
          <a:prstGeom prst="rect">
            <a:avLst/>
          </a:prstGeom>
        </p:spPr>
        <p:txBody>
          <a:bodyPr vert="horz" lIns="91399" tIns="45703" rIns="91399"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54"/>
            <a:ext cx="2949788" cy="496967"/>
          </a:xfrm>
          <a:prstGeom prst="rect">
            <a:avLst/>
          </a:prstGeom>
        </p:spPr>
        <p:txBody>
          <a:bodyPr vert="horz" lIns="91399" tIns="45703" rIns="91399" bIns="45703" rtlCol="0" anchor="b"/>
          <a:lstStyle>
            <a:lvl1pPr algn="r">
              <a:defRPr sz="1200"/>
            </a:lvl1pPr>
          </a:lstStyle>
          <a:p>
            <a:fld id="{54ED8BD2-EA18-4486-8D13-45C074BF6543}" type="slidenum">
              <a:rPr kumimoji="1" lang="ja-JP" altLang="en-US" smtClean="0"/>
              <a:t>‹#›</a:t>
            </a:fld>
            <a:endParaRPr kumimoji="1" lang="ja-JP" altLang="en-US"/>
          </a:p>
        </p:txBody>
      </p:sp>
    </p:spTree>
    <p:extLst>
      <p:ext uri="{BB962C8B-B14F-4D97-AF65-F5344CB8AC3E}">
        <p14:creationId xmlns:p14="http://schemas.microsoft.com/office/powerpoint/2010/main" val="332242213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048991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r>
              <a:rPr kumimoji="1" lang="ja-JP" altLang="en-US" smtClean="0"/>
              <a:t>資料５－１</a:t>
            </a:r>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40F85341-AB73-4280-8395-A80C95690EE8}"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資料５－１</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資料５－１</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資料５－１</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r>
              <a:rPr kumimoji="1" lang="ja-JP" altLang="en-US" smtClean="0"/>
              <a:t>資料５－１</a:t>
            </a:r>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40F85341-AB73-4280-8395-A80C95690EE8}"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資料５－１</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資料５－１</a:t>
            </a:r>
            <a:endParaRPr kumimoji="1" lang="ja-JP" altLang="en-US"/>
          </a:p>
        </p:txBody>
      </p:sp>
      <p:sp>
        <p:nvSpPr>
          <p:cNvPr id="9" name="スライド番号プレースホルダー 8"/>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4" name="フッター プレースホルダー 3"/>
          <p:cNvSpPr>
            <a:spLocks noGrp="1"/>
          </p:cNvSpPr>
          <p:nvPr>
            <p:ph type="ftr" sz="quarter" idx="11"/>
          </p:nvPr>
        </p:nvSpPr>
        <p:spPr>
          <a:xfrm>
            <a:off x="5220072" y="6344752"/>
            <a:ext cx="3505200" cy="365760"/>
          </a:xfrm>
        </p:spPr>
        <p:txBody>
          <a:bodyPr/>
          <a:lstStyle/>
          <a:p>
            <a:r>
              <a:rPr kumimoji="1" lang="ja-JP" altLang="en-US" smtClean="0"/>
              <a:t>資料５－１</a:t>
            </a:r>
            <a:endParaRPr kumimoji="1" lang="ja-JP" altLang="en-US" dirty="0"/>
          </a:p>
        </p:txBody>
      </p:sp>
      <p:sp>
        <p:nvSpPr>
          <p:cNvPr id="5" name="スライド番号プレースホルダー 4"/>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資料５－１</a:t>
            </a:r>
            <a:endParaRPr kumimoji="1" lang="ja-JP" altLang="en-US"/>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資料５－１</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資料５－１</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kumimoji="1" lang="ja-JP" altLang="en-US"/>
          </a:p>
        </p:txBody>
      </p:sp>
      <p:sp>
        <p:nvSpPr>
          <p:cNvPr id="3" name="フッター プレースホルダー 2"/>
          <p:cNvSpPr>
            <a:spLocks noGrp="1"/>
          </p:cNvSpPr>
          <p:nvPr>
            <p:ph type="ftr" sz="quarter" idx="3"/>
          </p:nvPr>
        </p:nvSpPr>
        <p:spPr>
          <a:xfrm>
            <a:off x="5201614" y="6353175"/>
            <a:ext cx="3505200" cy="365760"/>
          </a:xfrm>
          <a:prstGeom prst="rect">
            <a:avLst/>
          </a:prstGeom>
        </p:spPr>
        <p:txBody>
          <a:bodyPr vert="horz"/>
          <a:lstStyle>
            <a:lvl1pPr algn="r" eaLnBrk="1" latinLnBrk="0" hangingPunct="1">
              <a:defRPr kumimoji="0" sz="1400">
                <a:solidFill>
                  <a:schemeClr val="tx2"/>
                </a:solidFill>
              </a:defRPr>
            </a:lvl1pPr>
          </a:lstStyle>
          <a:p>
            <a:r>
              <a:rPr kumimoji="1" lang="ja-JP" altLang="en-US" smtClean="0"/>
              <a:t>資料５－１</a:t>
            </a:r>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0F85341-AB73-4280-8395-A80C95690EE8}" type="slidenum">
              <a:rPr kumimoji="1" lang="ja-JP" altLang="en-US" smtClean="0"/>
              <a:t>‹#›</a:t>
            </a:fld>
            <a:endParaRPr kumimoji="1" lang="ja-JP" altLang="en-US"/>
          </a:p>
        </p:txBody>
      </p:sp>
      <p:sp>
        <p:nvSpPr>
          <p:cNvPr id="28" name="直線コネクタ 27"/>
          <p:cNvSpPr>
            <a:spLocks noChangeShapeType="1"/>
          </p:cNvSpPr>
          <p:nvPr/>
        </p:nvSpPr>
        <p:spPr bwMode="auto">
          <a:xfrm>
            <a:off x="467544"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115616" y="5013176"/>
            <a:ext cx="7056784" cy="720080"/>
          </a:xfrm>
        </p:spPr>
        <p:txBody>
          <a:bodyPr anchor="ctr">
            <a:noAutofit/>
          </a:bodyPr>
          <a:lstStyle/>
          <a:p>
            <a:pPr algn="ct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平成</a:t>
            </a:r>
            <a:r>
              <a:rPr lang="en-US" altLang="ja-JP" b="1" dirty="0" smtClean="0">
                <a:latin typeface="HGSｺﾞｼｯｸM" panose="020B0600000000000000" pitchFamily="50" charset="-128"/>
                <a:ea typeface="HGSｺﾞｼｯｸM" panose="020B0600000000000000" pitchFamily="50" charset="-128"/>
                <a:cs typeface="Meiryo UI" panose="020B0604030504040204" pitchFamily="50" charset="-128"/>
              </a:rPr>
              <a:t>30</a:t>
            </a: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年度 </a:t>
            </a: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b="1" dirty="0" smtClean="0">
                <a:latin typeface="HGSｺﾞｼｯｸM" panose="020B0600000000000000" pitchFamily="50" charset="-128"/>
                <a:ea typeface="HGSｺﾞｼｯｸM" panose="020B0600000000000000" pitchFamily="50" charset="-128"/>
                <a:cs typeface="Meiryo UI" panose="020B0604030504040204" pitchFamily="50" charset="-128"/>
              </a:rPr>
              <a:t>1</a:t>
            </a: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回 大阪府</a:t>
            </a:r>
            <a:r>
              <a:rPr lang="ja-JP" altLang="en-US" b="1" dirty="0">
                <a:latin typeface="HGSｺﾞｼｯｸM" panose="020B0600000000000000" pitchFamily="50" charset="-128"/>
                <a:ea typeface="HGSｺﾞｼｯｸM" panose="020B0600000000000000" pitchFamily="50" charset="-128"/>
                <a:cs typeface="Meiryo UI" panose="020B0604030504040204" pitchFamily="50" charset="-128"/>
              </a:rPr>
              <a:t>都市基盤施設維持管理技術審</a:t>
            </a: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議会</a:t>
            </a:r>
            <a:endParaRPr lang="en-US" altLang="ja-JP"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8" name="スライド番号プレースホルダー 7"/>
          <p:cNvSpPr>
            <a:spLocks noGrp="1"/>
          </p:cNvSpPr>
          <p:nvPr>
            <p:ph type="sldNum" sz="quarter" idx="12"/>
          </p:nvPr>
        </p:nvSpPr>
        <p:spPr>
          <a:xfrm>
            <a:off x="539552" y="6355080"/>
            <a:ext cx="1219200" cy="365760"/>
          </a:xfrm>
        </p:spPr>
        <p:txBody>
          <a:bodyPr/>
          <a:lstStyle/>
          <a:p>
            <a:fld id="{40F85341-AB73-4280-8395-A80C95690EE8}" type="slidenum">
              <a:rPr kumimoji="1" lang="ja-JP" altLang="en-US" smtClean="0"/>
              <a:t>1</a:t>
            </a:fld>
            <a:endParaRPr kumimoji="1" lang="ja-JP" altLang="en-US" dirty="0"/>
          </a:p>
        </p:txBody>
      </p:sp>
      <p:sp>
        <p:nvSpPr>
          <p:cNvPr id="11" name="フッター プレースホルダー 3"/>
          <p:cNvSpPr>
            <a:spLocks noGrp="1"/>
          </p:cNvSpPr>
          <p:nvPr>
            <p:ph type="ftr" sz="quarter" idx="11"/>
          </p:nvPr>
        </p:nvSpPr>
        <p:spPr>
          <a:xfrm>
            <a:off x="3347864" y="404664"/>
            <a:ext cx="5490944" cy="648072"/>
          </a:xfrm>
        </p:spPr>
        <p:txBody>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資料４</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タイトル 1"/>
          <p:cNvSpPr txBox="1">
            <a:spLocks/>
          </p:cNvSpPr>
          <p:nvPr/>
        </p:nvSpPr>
        <p:spPr>
          <a:xfrm>
            <a:off x="1187624" y="3606924"/>
            <a:ext cx="6676828" cy="1384995"/>
          </a:xfrm>
          <a:prstGeom prst="rect">
            <a:avLst/>
          </a:prstGeom>
        </p:spPr>
        <p:txBody>
          <a:bodyPr vert="horz" wrap="none" anchor="t" anchorCtr="0">
            <a:spAutoFit/>
          </a:bodyPr>
          <a:lstStyle>
            <a:lvl1pPr algn="r" rtl="0" eaLnBrk="1" latinLnBrk="0" hangingPunct="1">
              <a:spcBef>
                <a:spcPct val="0"/>
              </a:spcBef>
              <a:buNone/>
              <a:defRPr kumimoji="1" sz="3200" kern="1200">
                <a:solidFill>
                  <a:schemeClr val="tx1"/>
                </a:solidFill>
                <a:latin typeface="+mj-lt"/>
                <a:ea typeface="+mj-ea"/>
                <a:cs typeface="+mj-cs"/>
              </a:defRPr>
            </a:lvl1pPr>
          </a:lstStyle>
          <a:p>
            <a:pPr algn="l"/>
            <a:r>
              <a:rPr lang="ja-JP" altLang="en-US" sz="2800" b="1" dirty="0" smtClean="0">
                <a:latin typeface="HGSｺﾞｼｯｸM" panose="020B0600000000000000" pitchFamily="50" charset="-128"/>
                <a:ea typeface="HGSｺﾞｼｯｸM" panose="020B0600000000000000" pitchFamily="50" charset="-128"/>
                <a:cs typeface="Meiryo UI" panose="020B0604030504040204" pitchFamily="50" charset="-128"/>
              </a:rPr>
              <a:t>異常気象時通行規制区間及び</a:t>
            </a:r>
            <a:r>
              <a:rPr lang="en-US" altLang="ja-JP" sz="2800" b="1" dirty="0" smtClean="0">
                <a:latin typeface="HGSｺﾞｼｯｸM" panose="020B0600000000000000" pitchFamily="50" charset="-128"/>
                <a:ea typeface="HGSｺﾞｼｯｸM" panose="020B0600000000000000" pitchFamily="50" charset="-128"/>
                <a:cs typeface="Meiryo UI" panose="020B0604030504040204" pitchFamily="50" charset="-128"/>
              </a:rPr>
              <a:t/>
            </a:r>
            <a:br>
              <a:rPr lang="en-US" altLang="ja-JP" sz="2800" b="1" dirty="0" smtClean="0">
                <a:latin typeface="HGSｺﾞｼｯｸM" panose="020B0600000000000000" pitchFamily="50" charset="-128"/>
                <a:ea typeface="HGSｺﾞｼｯｸM" panose="020B0600000000000000" pitchFamily="50" charset="-128"/>
                <a:cs typeface="Meiryo UI" panose="020B0604030504040204" pitchFamily="50" charset="-128"/>
              </a:rPr>
            </a:br>
            <a:r>
              <a:rPr lang="ja-JP" altLang="en-US" sz="2800" b="1" dirty="0" smtClean="0">
                <a:latin typeface="HGSｺﾞｼｯｸM" panose="020B0600000000000000" pitchFamily="50" charset="-128"/>
                <a:ea typeface="HGSｺﾞｼｯｸM" panose="020B0600000000000000" pitchFamily="50" charset="-128"/>
                <a:cs typeface="Meiryo UI" panose="020B0604030504040204" pitchFamily="50" charset="-128"/>
              </a:rPr>
              <a:t>　　　　規制基準の見直し検討に</a:t>
            </a:r>
            <a:r>
              <a:rPr lang="ja-JP" altLang="en-US" sz="2800" b="1" dirty="0" smtClean="0">
                <a:latin typeface="HGSｺﾞｼｯｸM" panose="020B0600000000000000" pitchFamily="50" charset="-128"/>
                <a:ea typeface="HGSｺﾞｼｯｸM" panose="020B0600000000000000" pitchFamily="50" charset="-128"/>
                <a:cs typeface="Meiryo UI" panose="020B0604030504040204" pitchFamily="50" charset="-128"/>
              </a:rPr>
              <a:t>ついて</a:t>
            </a:r>
            <a:r>
              <a:rPr lang="en-US" altLang="ja-JP" sz="2800" b="1" dirty="0" smtClean="0">
                <a:latin typeface="HGSｺﾞｼｯｸM" panose="020B0600000000000000" pitchFamily="50" charset="-128"/>
                <a:ea typeface="HGSｺﾞｼｯｸM" panose="020B0600000000000000" pitchFamily="50" charset="-128"/>
                <a:cs typeface="Meiryo UI" panose="020B0604030504040204" pitchFamily="50" charset="-128"/>
              </a:rPr>
              <a:t/>
            </a:r>
            <a:br>
              <a:rPr lang="en-US" altLang="ja-JP" sz="2800" b="1" dirty="0" smtClean="0">
                <a:latin typeface="HGSｺﾞｼｯｸM" panose="020B0600000000000000" pitchFamily="50" charset="-128"/>
                <a:ea typeface="HGSｺﾞｼｯｸM" panose="020B0600000000000000" pitchFamily="50" charset="-128"/>
                <a:cs typeface="Meiryo UI" panose="020B0604030504040204" pitchFamily="50" charset="-128"/>
              </a:rPr>
            </a:br>
            <a:r>
              <a:rPr lang="ja-JP" altLang="en-US" sz="2800" b="1" dirty="0" smtClean="0">
                <a:latin typeface="HGSｺﾞｼｯｸM" panose="020B0600000000000000" pitchFamily="50" charset="-128"/>
                <a:ea typeface="HGSｺﾞｼｯｸM" panose="020B0600000000000000" pitchFamily="50" charset="-128"/>
                <a:cs typeface="Meiryo UI" panose="020B0604030504040204" pitchFamily="50" charset="-128"/>
              </a:rPr>
              <a:t>　　　　　～これまでの経過～</a:t>
            </a:r>
            <a:endParaRPr lang="ja-JP" altLang="en-US" sz="2400"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Tree>
    <p:extLst>
      <p:ext uri="{BB962C8B-B14F-4D97-AF65-F5344CB8AC3E}">
        <p14:creationId xmlns:p14="http://schemas.microsoft.com/office/powerpoint/2010/main" val="3904154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a:t>
            </a:fld>
            <a:endParaRPr kumimoji="1" lang="ja-JP" altLang="en-US"/>
          </a:p>
        </p:txBody>
      </p:sp>
      <p:sp>
        <p:nvSpPr>
          <p:cNvPr id="5" name="タイトル 1"/>
          <p:cNvSpPr>
            <a:spLocks noGrp="1"/>
          </p:cNvSpPr>
          <p:nvPr>
            <p:ph type="title"/>
          </p:nvPr>
        </p:nvSpPr>
        <p:spPr/>
        <p:txBody>
          <a:bodyPr>
            <a:normAutofit/>
          </a:bodyPr>
          <a:lstStyle/>
          <a:p>
            <a:r>
              <a:rPr lang="ja-JP" altLang="en-US" sz="2800" dirty="0" smtClean="0">
                <a:solidFill>
                  <a:srgbClr val="464653"/>
                </a:solidFill>
                <a:latin typeface="HGSｺﾞｼｯｸM" panose="020B0600000000000000" pitchFamily="50" charset="-128"/>
                <a:ea typeface="HGSｺﾞｼｯｸM" panose="020B0600000000000000" pitchFamily="50" charset="-128"/>
              </a:rPr>
              <a:t>異常気象時通行規制区間　解除の取り組み</a:t>
            </a:r>
            <a:r>
              <a:rPr lang="ja-JP" altLang="en-US" sz="2800" dirty="0" smtClean="0">
                <a:latin typeface="HGSｺﾞｼｯｸM" panose="020B0600000000000000" pitchFamily="50" charset="-128"/>
                <a:ea typeface="HGSｺﾞｼｯｸM" panose="020B0600000000000000" pitchFamily="50" charset="-128"/>
              </a:rPr>
              <a:t>　</a:t>
            </a:r>
            <a:endParaRPr kumimoji="1" lang="ja-JP" altLang="en-US" sz="2800" dirty="0"/>
          </a:p>
        </p:txBody>
      </p:sp>
      <p:sp>
        <p:nvSpPr>
          <p:cNvPr id="8" name="正方形/長方形 7"/>
          <p:cNvSpPr/>
          <p:nvPr/>
        </p:nvSpPr>
        <p:spPr>
          <a:xfrm>
            <a:off x="755576" y="1196752"/>
            <a:ext cx="7632848" cy="720080"/>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27</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年度、異常気象時における通行規制の規制区間解除</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に関する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運用方針を策定</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539552" y="1880828"/>
            <a:ext cx="8208912" cy="1332148"/>
            <a:chOff x="467544" y="1988840"/>
            <a:chExt cx="8208912" cy="1332148"/>
          </a:xfrm>
        </p:grpSpPr>
        <p:sp>
          <p:nvSpPr>
            <p:cNvPr id="7" name="正方形/長方形 6"/>
            <p:cNvSpPr/>
            <p:nvPr/>
          </p:nvSpPr>
          <p:spPr>
            <a:xfrm>
              <a:off x="899592" y="2348880"/>
              <a:ext cx="7776864" cy="972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規制</a:t>
              </a:r>
              <a:r>
                <a:rPr lang="ja-JP" altLang="ja-JP" dirty="0">
                  <a:solidFill>
                    <a:schemeClr val="tx1"/>
                  </a:solidFill>
                  <a:latin typeface="HG丸ｺﾞｼｯｸM-PRO" panose="020F0600000000000000" pitchFamily="50" charset="-128"/>
                  <a:ea typeface="HG丸ｺﾞｼｯｸM-PRO" panose="020F0600000000000000" pitchFamily="50" charset="-128"/>
                </a:rPr>
                <a:t>区間の解除に向けて、まずは規制雨量の緩和</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を</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行うため</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道路・橋梁等部会委員の立会のもと、現地</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確認を</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行った。</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６路線６区間</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467544" y="1988840"/>
              <a:ext cx="8136904" cy="522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28</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年度の取り組み</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3" name="グループ化 2"/>
          <p:cNvGrpSpPr/>
          <p:nvPr/>
        </p:nvGrpSpPr>
        <p:grpSpPr>
          <a:xfrm>
            <a:off x="539552" y="3140968"/>
            <a:ext cx="8568952" cy="1800200"/>
            <a:chOff x="467544" y="3356992"/>
            <a:chExt cx="8568952" cy="1800200"/>
          </a:xfrm>
        </p:grpSpPr>
        <p:sp>
          <p:nvSpPr>
            <p:cNvPr id="9" name="正方形/長方形 8"/>
            <p:cNvSpPr/>
            <p:nvPr/>
          </p:nvSpPr>
          <p:spPr>
            <a:xfrm>
              <a:off x="899592" y="3717032"/>
              <a:ext cx="8136904" cy="684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丸ｺﾞｼｯｸM-PRO" panose="020F0600000000000000" pitchFamily="50" charset="-128"/>
                  <a:ea typeface="HG丸ｺﾞｼｯｸM-PRO" panose="020F0600000000000000" pitchFamily="50" charset="-128"/>
                </a:rPr>
                <a:t>○６区間のうち、４区間について現地確認に伴う追加対策を実施し、</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　平成</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29</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年４月１日より規制雨量の緩和を実施。</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467544" y="3356992"/>
              <a:ext cx="8136904" cy="522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９年度の取り組み</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899592" y="4113076"/>
              <a:ext cx="8136904" cy="1044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anose="020F0600000000000000" pitchFamily="50" charset="-128"/>
                  <a:ea typeface="HG丸ｺﾞｼｯｸM-PRO" panose="020F0600000000000000" pitchFamily="50" charset="-128"/>
                </a:rPr>
                <a:t>○道路・橋梁等部会委員の立会のもと、現地</a:t>
              </a:r>
              <a:r>
                <a:rPr lang="ja-JP" altLang="ja-JP" dirty="0">
                  <a:solidFill>
                    <a:schemeClr val="tx1"/>
                  </a:solidFill>
                  <a:latin typeface="HG丸ｺﾞｼｯｸM-PRO" panose="020F0600000000000000" pitchFamily="50" charset="-128"/>
                  <a:ea typeface="HG丸ｺﾞｼｯｸM-PRO" panose="020F0600000000000000" pitchFamily="50" charset="-128"/>
                </a:rPr>
                <a:t>確認を</a:t>
              </a:r>
              <a:r>
                <a:rPr lang="ja-JP" altLang="en-US" dirty="0">
                  <a:solidFill>
                    <a:schemeClr val="tx1"/>
                  </a:solidFill>
                  <a:latin typeface="HG丸ｺﾞｼｯｸM-PRO" panose="020F0600000000000000" pitchFamily="50" charset="-128"/>
                  <a:ea typeface="HG丸ｺﾞｼｯｸM-PRO" panose="020F0600000000000000" pitchFamily="50" charset="-128"/>
                </a:rPr>
                <a:t>行った。</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２路線２区間</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4" name="フッター プレースホルダー 2"/>
          <p:cNvSpPr>
            <a:spLocks noGrp="1"/>
          </p:cNvSpPr>
          <p:nvPr>
            <p:ph type="ftr" sz="quarter" idx="11"/>
          </p:nvPr>
        </p:nvSpPr>
        <p:spPr>
          <a:xfrm>
            <a:off x="5220072" y="6344752"/>
            <a:ext cx="3505200" cy="365760"/>
          </a:xfrm>
        </p:spPr>
        <p:txBody>
          <a:bodyPr/>
          <a:lstStyle/>
          <a:p>
            <a:r>
              <a:rPr kumimoji="1" lang="ja-JP" altLang="en-US" dirty="0" smtClean="0"/>
              <a:t>資料４</a:t>
            </a:r>
            <a:endParaRPr kumimoji="1" lang="ja-JP" altLang="en-US" dirty="0"/>
          </a:p>
        </p:txBody>
      </p:sp>
      <p:grpSp>
        <p:nvGrpSpPr>
          <p:cNvPr id="6" name="グループ化 5"/>
          <p:cNvGrpSpPr/>
          <p:nvPr/>
        </p:nvGrpSpPr>
        <p:grpSpPr>
          <a:xfrm>
            <a:off x="539552" y="4689140"/>
            <a:ext cx="8496944" cy="1044116"/>
            <a:chOff x="539552" y="4941168"/>
            <a:chExt cx="8496944" cy="1044116"/>
          </a:xfrm>
        </p:grpSpPr>
        <p:sp>
          <p:nvSpPr>
            <p:cNvPr id="15" name="正方形/長方形 14"/>
            <p:cNvSpPr/>
            <p:nvPr/>
          </p:nvSpPr>
          <p:spPr>
            <a:xfrm>
              <a:off x="539552" y="4941168"/>
              <a:ext cx="8136904" cy="522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平成３０年度</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の取り組み</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899592" y="5301208"/>
              <a:ext cx="8136904" cy="684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29</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年度現地確認を行った２区間</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ついて追加</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対策を実施し、</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30</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年</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４月１日より規制雨量の緩和を実施。</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7" name="正方形/長方形 16"/>
          <p:cNvSpPr/>
          <p:nvPr/>
        </p:nvSpPr>
        <p:spPr>
          <a:xfrm>
            <a:off x="539552" y="5769260"/>
            <a:ext cx="8424936" cy="684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■なお、平成</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28</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年度に現地確認を行った２区間は、平成</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29</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年台風第</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21</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号</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に伴い災害が発生したため、</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経過観察中である。</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24664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solidFill>
                  <a:srgbClr val="464653"/>
                </a:solidFill>
              </a:rPr>
              <a:pPr/>
              <a:t>3</a:t>
            </a:fld>
            <a:endParaRPr kumimoji="1" lang="ja-JP" altLang="en-US">
              <a:solidFill>
                <a:srgbClr val="464653"/>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3581749736"/>
              </p:ext>
            </p:extLst>
          </p:nvPr>
        </p:nvGraphicFramePr>
        <p:xfrm>
          <a:off x="467544" y="1556792"/>
          <a:ext cx="8064893" cy="4232220"/>
        </p:xfrm>
        <a:graphic>
          <a:graphicData uri="http://schemas.openxmlformats.org/drawingml/2006/table">
            <a:tbl>
              <a:tblPr firstRow="1" firstCol="1" bandRow="1">
                <a:tableStyleId>{5C22544A-7EE6-4342-B048-85BDC9FD1C3A}</a:tableStyleId>
              </a:tblPr>
              <a:tblGrid>
                <a:gridCol w="1993797">
                  <a:extLst>
                    <a:ext uri="{9D8B030D-6E8A-4147-A177-3AD203B41FA5}">
                      <a16:colId xmlns:a16="http://schemas.microsoft.com/office/drawing/2014/main" val="20000"/>
                    </a:ext>
                  </a:extLst>
                </a:gridCol>
                <a:gridCol w="1448183">
                  <a:extLst>
                    <a:ext uri="{9D8B030D-6E8A-4147-A177-3AD203B41FA5}">
                      <a16:colId xmlns:a16="http://schemas.microsoft.com/office/drawing/2014/main" val="20001"/>
                    </a:ext>
                  </a:extLst>
                </a:gridCol>
                <a:gridCol w="985211">
                  <a:extLst>
                    <a:ext uri="{9D8B030D-6E8A-4147-A177-3AD203B41FA5}">
                      <a16:colId xmlns:a16="http://schemas.microsoft.com/office/drawing/2014/main" val="20002"/>
                    </a:ext>
                  </a:extLst>
                </a:gridCol>
                <a:gridCol w="1288352">
                  <a:extLst>
                    <a:ext uri="{9D8B030D-6E8A-4147-A177-3AD203B41FA5}">
                      <a16:colId xmlns:a16="http://schemas.microsoft.com/office/drawing/2014/main" val="20003"/>
                    </a:ext>
                  </a:extLst>
                </a:gridCol>
                <a:gridCol w="1136782">
                  <a:extLst>
                    <a:ext uri="{9D8B030D-6E8A-4147-A177-3AD203B41FA5}">
                      <a16:colId xmlns:a16="http://schemas.microsoft.com/office/drawing/2014/main" val="20004"/>
                    </a:ext>
                  </a:extLst>
                </a:gridCol>
                <a:gridCol w="1212568">
                  <a:extLst>
                    <a:ext uri="{9D8B030D-6E8A-4147-A177-3AD203B41FA5}">
                      <a16:colId xmlns:a16="http://schemas.microsoft.com/office/drawing/2014/main" val="20005"/>
                    </a:ext>
                  </a:extLst>
                </a:gridCol>
              </a:tblGrid>
              <a:tr h="914043">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路線名</a:t>
                      </a:r>
                    </a:p>
                  </a:txBody>
                  <a:tcPr marL="68580" marR="68580" marT="0" marB="0" anchor="ctr"/>
                </a:tc>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位　置</a:t>
                      </a:r>
                    </a:p>
                  </a:txBody>
                  <a:tcPr marL="68580" marR="68580" marT="0" marB="0" anchor="ctr"/>
                </a:tc>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延　</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長</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【Km】</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（前）</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基準</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雨量</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区分</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最大経験</a:t>
                      </a:r>
                      <a:endPar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雨量</a:t>
                      </a:r>
                      <a:r>
                        <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ｍｍ</a:t>
                      </a:r>
                      <a:r>
                        <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（新）基準</a:t>
                      </a:r>
                      <a:endPar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雨量区分</a:t>
                      </a:r>
                      <a:endParaRPr lang="ja-JP" sz="14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10000"/>
                  </a:ext>
                </a:extLst>
              </a:tr>
              <a:tr h="905378">
                <a:tc>
                  <a:txBody>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園部能勢線</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（主要地方道）</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豊能町宿野</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畑野町広野</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2.8</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基準</a:t>
                      </a:r>
                      <a:r>
                        <a:rPr 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150</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242</a:t>
                      </a:r>
                    </a:p>
                  </a:txBody>
                  <a:tcPr marL="68580" marR="68580" marT="0" marB="0" anchor="ctr"/>
                </a:tc>
                <a:tc>
                  <a:txBody>
                    <a:bodyPr/>
                    <a:lstStyle/>
                    <a:p>
                      <a:pPr algn="ctr">
                        <a:spcAft>
                          <a:spcPts val="0"/>
                        </a:spcAft>
                      </a:pPr>
                      <a:r>
                        <a:rPr lang="ja-JP" altLang="en-US" sz="14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基準</a:t>
                      </a:r>
                      <a:r>
                        <a:rPr lang="en-US" altLang="ja-JP" sz="14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210㎜</a:t>
                      </a:r>
                    </a:p>
                  </a:txBody>
                  <a:tcPr marL="68580" marR="68580" marT="0" marB="0" anchor="ctr"/>
                </a:tc>
                <a:extLst>
                  <a:ext uri="{0D108BD9-81ED-4DB2-BD59-A6C34878D82A}">
                    <a16:rowId xmlns:a16="http://schemas.microsoft.com/office/drawing/2014/main" val="10001"/>
                  </a:ext>
                </a:extLst>
              </a:tr>
              <a:tr h="844875">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茨木能勢線</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（主要地方道）</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能勢町</a:t>
                      </a:r>
                      <a:r>
                        <a:rPr lang="zh-TW"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野間</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稲地</a:t>
                      </a:r>
                      <a:endParaRPr lang="en-US" altLang="zh-TW"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zh-TW"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zh-TW"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zh-TW"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野間</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出野</a:t>
                      </a:r>
                      <a:endParaRPr lang="zh-TW" altLang="en-US"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基準</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170</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297</a:t>
                      </a:r>
                    </a:p>
                  </a:txBody>
                  <a:tcPr marL="68580" marR="68580" marT="0" marB="0" anchor="ctr"/>
                </a:tc>
                <a:tc>
                  <a:txBody>
                    <a:bodyPr/>
                    <a:lstStyle/>
                    <a:p>
                      <a:pPr algn="ctr">
                        <a:spcAft>
                          <a:spcPts val="0"/>
                        </a:spcAft>
                      </a:pPr>
                      <a:r>
                        <a:rPr lang="ja-JP" altLang="en-US" sz="14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基準</a:t>
                      </a:r>
                      <a:r>
                        <a:rPr lang="en-US" altLang="ja-JP" sz="14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230㎜</a:t>
                      </a:r>
                    </a:p>
                  </a:txBody>
                  <a:tcPr marL="68580" marR="68580" marT="0" marB="0" anchor="ctr"/>
                </a:tc>
                <a:extLst>
                  <a:ext uri="{0D108BD9-81ED-4DB2-BD59-A6C34878D82A}">
                    <a16:rowId xmlns:a16="http://schemas.microsoft.com/office/drawing/2014/main" val="10002"/>
                  </a:ext>
                </a:extLst>
              </a:tr>
              <a:tr h="848022">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国道</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423</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号</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（一般国道）</a:t>
                      </a:r>
                      <a:endParaRPr lang="ja-JP"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箕面市</a:t>
                      </a:r>
                    </a:p>
                    <a:p>
                      <a:pPr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下止々呂美</a:t>
                      </a:r>
                    </a:p>
                  </a:txBody>
                  <a:tcPr marL="68580" marR="68580" marT="0" marB="0" anchor="ct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1.6</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基準</a:t>
                      </a:r>
                      <a:r>
                        <a:rPr 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130</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274</a:t>
                      </a:r>
                    </a:p>
                  </a:txBody>
                  <a:tcPr marL="68580" marR="68580" marT="0" marB="0" anchor="ctr"/>
                </a:tc>
                <a:tc>
                  <a:txBody>
                    <a:bodyPr/>
                    <a:lstStyle/>
                    <a:p>
                      <a:pPr algn="ctr">
                        <a:spcAft>
                          <a:spcPts val="0"/>
                        </a:spcAft>
                      </a:pPr>
                      <a:r>
                        <a:rPr lang="ja-JP" altLang="en-US" sz="14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基準</a:t>
                      </a:r>
                      <a:r>
                        <a:rPr lang="en-US" altLang="ja-JP" sz="14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190㎜</a:t>
                      </a:r>
                    </a:p>
                  </a:txBody>
                  <a:tcPr marL="68580" marR="68580" marT="0" marB="0" anchor="ctr"/>
                </a:tc>
                <a:extLst>
                  <a:ext uri="{0D108BD9-81ED-4DB2-BD59-A6C34878D82A}">
                    <a16:rowId xmlns:a16="http://schemas.microsoft.com/office/drawing/2014/main" val="10003"/>
                  </a:ext>
                </a:extLst>
              </a:tr>
              <a:tr h="719902">
                <a:tc>
                  <a:txBody>
                    <a:bodyPr/>
                    <a:lstStyle/>
                    <a:p>
                      <a:pPr marL="0" algn="ctr" rtl="0" eaLnBrk="1" fontAlgn="ctr" latinLnBrk="0" hangingPunct="1">
                        <a:spcBef>
                          <a:spcPts val="0"/>
                        </a:spcBef>
                        <a:spcAft>
                          <a:spcPts val="0"/>
                        </a:spcAft>
                      </a:pPr>
                      <a:r>
                        <a:rPr kumimoji="1" lang="ja-JP" altLang="en-US" sz="1400" b="1" i="0" u="none" strike="noStrike" kern="100" dirty="0" smtClean="0">
                          <a:solidFill>
                            <a:srgbClr val="FFFFFF"/>
                          </a:solidFill>
                          <a:effectLst/>
                          <a:latin typeface="Meiryo UI"/>
                          <a:ea typeface="Meiryo UI"/>
                          <a:cs typeface="Meiryo UI"/>
                        </a:rPr>
                        <a:t>中垣内</a:t>
                      </a:r>
                      <a:r>
                        <a:rPr kumimoji="1" lang="ja-JP" altLang="en-US" sz="1400" b="1" i="0" u="none" strike="noStrike" kern="100" dirty="0">
                          <a:solidFill>
                            <a:srgbClr val="FFFFFF"/>
                          </a:solidFill>
                          <a:effectLst/>
                          <a:latin typeface="Meiryo UI"/>
                          <a:ea typeface="Meiryo UI"/>
                          <a:cs typeface="Meiryo UI"/>
                        </a:rPr>
                        <a:t>南田原線</a:t>
                      </a:r>
                      <a:endParaRPr lang="ja-JP" altLang="en-US" sz="1800" b="0" i="0" u="none" strike="noStrike" dirty="0">
                        <a:effectLst/>
                        <a:latin typeface="Arial"/>
                      </a:endParaRPr>
                    </a:p>
                    <a:p>
                      <a:pPr marL="0" algn="ctr" rtl="0" eaLnBrk="1" fontAlgn="ctr" latinLnBrk="0" hangingPunct="1">
                        <a:spcBef>
                          <a:spcPts val="0"/>
                        </a:spcBef>
                        <a:spcAft>
                          <a:spcPts val="0"/>
                        </a:spcAft>
                      </a:pPr>
                      <a:r>
                        <a:rPr kumimoji="1" lang="ja-JP" altLang="en-US" sz="1400" b="1" i="0" u="none" strike="noStrike" kern="100" dirty="0">
                          <a:solidFill>
                            <a:srgbClr val="FFFFFF"/>
                          </a:solidFill>
                          <a:effectLst/>
                          <a:latin typeface="Meiryo UI"/>
                          <a:ea typeface="Meiryo UI"/>
                          <a:cs typeface="Meiryo UI"/>
                        </a:rPr>
                        <a:t>（一般府道）</a:t>
                      </a:r>
                      <a:endParaRPr lang="ja-JP" altLang="en-US" sz="1800" b="0" i="0" u="none" strike="noStrike" dirty="0">
                        <a:effectLst/>
                        <a:latin typeface="Arial"/>
                      </a:endParaRPr>
                    </a:p>
                  </a:txBody>
                  <a:tcPr marL="68580" marR="68580" marT="9525" marB="0" anchor="ctr"/>
                </a:tc>
                <a:tc>
                  <a:txBody>
                    <a:bodyPr/>
                    <a:lstStyle/>
                    <a:p>
                      <a:pPr marL="0" algn="ctr" rtl="0" eaLnBrk="1" fontAlgn="ctr" latinLnBrk="0" hangingPunct="1">
                        <a:spcBef>
                          <a:spcPts val="0"/>
                        </a:spcBef>
                        <a:spcAft>
                          <a:spcPts val="0"/>
                        </a:spcAft>
                      </a:pPr>
                      <a:r>
                        <a:rPr kumimoji="1" lang="zh-TW" altLang="en-US" sz="1200" b="0" i="0" u="none" strike="noStrike" kern="100" dirty="0">
                          <a:solidFill>
                            <a:schemeClr val="tx1"/>
                          </a:solidFill>
                          <a:effectLst/>
                          <a:latin typeface="Meiryo UI"/>
                          <a:ea typeface="Meiryo UI"/>
                          <a:cs typeface="Meiryo UI"/>
                        </a:rPr>
                        <a:t>四條畷市</a:t>
                      </a:r>
                      <a:endParaRPr lang="zh-TW" altLang="en-US" sz="1800" b="0" i="0" u="none" strike="noStrike" dirty="0">
                        <a:solidFill>
                          <a:schemeClr val="tx1"/>
                        </a:solidFill>
                        <a:effectLst/>
                        <a:latin typeface="Arial"/>
                      </a:endParaRPr>
                    </a:p>
                    <a:p>
                      <a:pPr marL="0" algn="ctr" rtl="0" eaLnBrk="1" fontAlgn="ctr" latinLnBrk="0" hangingPunct="1">
                        <a:spcBef>
                          <a:spcPts val="0"/>
                        </a:spcBef>
                        <a:spcAft>
                          <a:spcPts val="0"/>
                        </a:spcAft>
                      </a:pPr>
                      <a:r>
                        <a:rPr kumimoji="1" lang="zh-TW" altLang="en-US" sz="1200" b="0" i="0" u="none" strike="noStrike" kern="100" dirty="0">
                          <a:solidFill>
                            <a:schemeClr val="tx1"/>
                          </a:solidFill>
                          <a:effectLst/>
                          <a:latin typeface="Meiryo UI"/>
                          <a:ea typeface="Meiryo UI"/>
                          <a:cs typeface="Meiryo UI"/>
                        </a:rPr>
                        <a:t>上田原</a:t>
                      </a:r>
                      <a:endParaRPr lang="zh-TW" altLang="en-US" sz="1800" b="0" i="0" u="none" strike="noStrike" dirty="0">
                        <a:solidFill>
                          <a:schemeClr val="tx1"/>
                        </a:solidFill>
                        <a:effectLst/>
                        <a:latin typeface="Arial"/>
                      </a:endParaRPr>
                    </a:p>
                  </a:txBody>
                  <a:tcPr marL="68580" marR="68580" marT="9525" marB="0" anchor="ctr"/>
                </a:tc>
                <a:tc>
                  <a:txBody>
                    <a:bodyPr/>
                    <a:lstStyle/>
                    <a:p>
                      <a:pPr marL="0" algn="ctr" rtl="0" eaLnBrk="1" fontAlgn="ctr" latinLnBrk="0" hangingPunct="1">
                        <a:spcBef>
                          <a:spcPts val="0"/>
                        </a:spcBef>
                        <a:spcAft>
                          <a:spcPts val="0"/>
                        </a:spcAft>
                      </a:pPr>
                      <a:r>
                        <a:rPr kumimoji="1" lang="en-US" sz="1400" b="0" i="0" u="none" strike="noStrike" kern="100" dirty="0">
                          <a:solidFill>
                            <a:schemeClr val="tx1"/>
                          </a:solidFill>
                          <a:effectLst/>
                          <a:latin typeface="Meiryo UI"/>
                          <a:ea typeface="Meiryo UI"/>
                          <a:cs typeface="Meiryo UI"/>
                        </a:rPr>
                        <a:t>1.0</a:t>
                      </a:r>
                      <a:endParaRPr lang="en-US" altLang="ja-JP" sz="1800" b="0" i="0" u="none" strike="noStrike" dirty="0">
                        <a:solidFill>
                          <a:schemeClr val="tx1"/>
                        </a:solidFill>
                        <a:effectLst/>
                        <a:latin typeface="Arial"/>
                      </a:endParaRPr>
                    </a:p>
                  </a:txBody>
                  <a:tcPr marL="68580" marR="68580" marT="9525" marB="0" anchor="ctr"/>
                </a:tc>
                <a:tc>
                  <a:txBody>
                    <a:bodyPr/>
                    <a:lstStyle/>
                    <a:p>
                      <a:pPr marL="0" algn="ctr" rtl="0" eaLnBrk="1" fontAlgn="ctr" latinLnBrk="0" hangingPunct="1">
                        <a:spcBef>
                          <a:spcPts val="0"/>
                        </a:spcBef>
                        <a:spcAft>
                          <a:spcPts val="0"/>
                        </a:spcAft>
                      </a:pPr>
                      <a:r>
                        <a:rPr kumimoji="1" lang="ja-JP" altLang="en-US" sz="1400" b="0" i="0" u="none" strike="noStrike" kern="100" dirty="0">
                          <a:solidFill>
                            <a:schemeClr val="tx1"/>
                          </a:solidFill>
                          <a:effectLst/>
                          <a:latin typeface="Meiryo UI"/>
                          <a:ea typeface="Meiryo UI"/>
                          <a:cs typeface="Meiryo UI"/>
                        </a:rPr>
                        <a:t>基準</a:t>
                      </a:r>
                      <a:r>
                        <a:rPr kumimoji="1" lang="en-US" altLang="ja-JP" sz="1400" b="0" i="0" u="none" strike="noStrike" kern="100" dirty="0">
                          <a:solidFill>
                            <a:schemeClr val="tx1"/>
                          </a:solidFill>
                          <a:effectLst/>
                          <a:latin typeface="Meiryo UI"/>
                          <a:ea typeface="Meiryo UI"/>
                          <a:cs typeface="Meiryo UI"/>
                        </a:rPr>
                        <a:t>150</a:t>
                      </a:r>
                      <a:r>
                        <a:rPr kumimoji="1" lang="ja-JP" altLang="en-US" sz="1400" b="0" i="0" u="none" strike="noStrike" kern="100" dirty="0">
                          <a:solidFill>
                            <a:schemeClr val="tx1"/>
                          </a:solidFill>
                          <a:effectLst/>
                          <a:latin typeface="Meiryo UI"/>
                          <a:ea typeface="Meiryo UI"/>
                          <a:cs typeface="Meiryo UI"/>
                        </a:rPr>
                        <a:t>㎜</a:t>
                      </a:r>
                      <a:endParaRPr lang="ja-JP" altLang="en-US" sz="1800" b="0" i="0" u="none" strike="noStrike" dirty="0">
                        <a:solidFill>
                          <a:schemeClr val="tx1"/>
                        </a:solidFill>
                        <a:effectLst/>
                        <a:latin typeface="Arial"/>
                      </a:endParaRPr>
                    </a:p>
                  </a:txBody>
                  <a:tcPr marL="68580" marR="68580" marT="9525" marB="0" anchor="ctr"/>
                </a:tc>
                <a:tc>
                  <a:txBody>
                    <a:bodyPr/>
                    <a:lstStyle/>
                    <a:p>
                      <a:pPr marL="0" algn="ctr" rtl="0" eaLnBrk="1" fontAlgn="ctr" latinLnBrk="0" hangingPunct="1">
                        <a:spcBef>
                          <a:spcPts val="0"/>
                        </a:spcBef>
                        <a:spcAft>
                          <a:spcPts val="0"/>
                        </a:spcAft>
                      </a:pPr>
                      <a:r>
                        <a:rPr kumimoji="1" lang="en-US" sz="1400" b="0" i="0" u="none" strike="noStrike" kern="100" dirty="0" smtClean="0">
                          <a:solidFill>
                            <a:srgbClr val="FF0000"/>
                          </a:solidFill>
                          <a:effectLst/>
                          <a:latin typeface="Meiryo UI"/>
                          <a:ea typeface="Meiryo UI"/>
                          <a:cs typeface="Meiryo UI"/>
                        </a:rPr>
                        <a:t>3</a:t>
                      </a:r>
                      <a:r>
                        <a:rPr kumimoji="1" lang="en-US" altLang="ja-JP" sz="1400" b="0" i="0" u="none" strike="noStrike" kern="100" dirty="0" smtClean="0">
                          <a:solidFill>
                            <a:srgbClr val="FF0000"/>
                          </a:solidFill>
                          <a:effectLst/>
                          <a:latin typeface="Meiryo UI"/>
                          <a:ea typeface="Meiryo UI"/>
                          <a:cs typeface="Meiryo UI"/>
                        </a:rPr>
                        <a:t>75</a:t>
                      </a:r>
                      <a:endParaRPr lang="en-US" altLang="ja-JP" sz="1800" b="0" i="0" u="none" strike="noStrike" dirty="0">
                        <a:effectLst/>
                        <a:latin typeface="Arial"/>
                      </a:endParaRPr>
                    </a:p>
                  </a:txBody>
                  <a:tcPr marL="68580" marR="68580" marT="9525" marB="0" anchor="ctr"/>
                </a:tc>
                <a:tc>
                  <a:txBody>
                    <a:bodyPr/>
                    <a:lstStyle/>
                    <a:p>
                      <a:pPr marL="0" algn="ctr" rtl="0" eaLnBrk="1" fontAlgn="ctr" latinLnBrk="0" hangingPunct="1">
                        <a:spcBef>
                          <a:spcPts val="0"/>
                        </a:spcBef>
                        <a:spcAft>
                          <a:spcPts val="0"/>
                        </a:spcAft>
                      </a:pPr>
                      <a:r>
                        <a:rPr kumimoji="1" lang="ja-JP" altLang="en-US" sz="1400" b="1" i="0" u="none" strike="noStrike" kern="100" dirty="0">
                          <a:solidFill>
                            <a:srgbClr val="FF0000"/>
                          </a:solidFill>
                          <a:effectLst/>
                          <a:latin typeface="Meiryo UI"/>
                          <a:ea typeface="Meiryo UI"/>
                          <a:cs typeface="Meiryo UI"/>
                        </a:rPr>
                        <a:t>基準</a:t>
                      </a:r>
                      <a:r>
                        <a:rPr kumimoji="1" lang="en-US" altLang="ja-JP" sz="1400" b="1" i="0" u="none" strike="noStrike" kern="100" dirty="0">
                          <a:solidFill>
                            <a:srgbClr val="FF0000"/>
                          </a:solidFill>
                          <a:effectLst/>
                          <a:latin typeface="Meiryo UI"/>
                          <a:ea typeface="Meiryo UI"/>
                          <a:cs typeface="Meiryo UI"/>
                        </a:rPr>
                        <a:t>210㎜</a:t>
                      </a:r>
                      <a:endParaRPr lang="ja-JP" altLang="en-US" sz="1800" b="0" i="0" u="none" strike="noStrike" dirty="0">
                        <a:effectLst/>
                        <a:latin typeface="Arial"/>
                      </a:endParaRPr>
                    </a:p>
                  </a:txBody>
                  <a:tcPr marL="68580" marR="68580" marT="9525" marB="0" anchor="ctr"/>
                </a:tc>
                <a:extLst>
                  <a:ext uri="{0D108BD9-81ED-4DB2-BD59-A6C34878D82A}">
                    <a16:rowId xmlns:a16="http://schemas.microsoft.com/office/drawing/2014/main" val="10004"/>
                  </a:ext>
                </a:extLst>
              </a:tr>
            </a:tbl>
          </a:graphicData>
        </a:graphic>
      </p:graphicFrame>
      <p:sp>
        <p:nvSpPr>
          <p:cNvPr id="7" name="タイトル 1"/>
          <p:cNvSpPr>
            <a:spLocks noGrp="1"/>
          </p:cNvSpPr>
          <p:nvPr>
            <p:ph type="title"/>
          </p:nvPr>
        </p:nvSpPr>
        <p:spPr>
          <a:xfrm>
            <a:off x="457200" y="228600"/>
            <a:ext cx="8229600" cy="914400"/>
          </a:xfrm>
        </p:spPr>
        <p:txBody>
          <a:bodyPr>
            <a:noAutofit/>
          </a:bodyPr>
          <a:lstStyle/>
          <a:p>
            <a:r>
              <a:rPr lang="en-US" altLang="ja-JP" sz="2400" dirty="0" smtClean="0">
                <a:latin typeface="HGSｺﾞｼｯｸM" panose="020B0600000000000000" pitchFamily="50" charset="-128"/>
                <a:ea typeface="HGSｺﾞｼｯｸM" panose="020B0600000000000000" pitchFamily="50" charset="-128"/>
              </a:rPr>
              <a:t/>
            </a:r>
            <a:br>
              <a:rPr lang="en-US" altLang="ja-JP" sz="2400" dirty="0" smtClean="0">
                <a:latin typeface="HGSｺﾞｼｯｸM" panose="020B0600000000000000" pitchFamily="50" charset="-128"/>
                <a:ea typeface="HGSｺﾞｼｯｸM" panose="020B0600000000000000" pitchFamily="50" charset="-128"/>
              </a:rPr>
            </a:br>
            <a:r>
              <a:rPr lang="ja-JP" altLang="en-US" sz="2400" dirty="0">
                <a:latin typeface="HGSｺﾞｼｯｸM" panose="020B0600000000000000" pitchFamily="50" charset="-128"/>
                <a:ea typeface="HGSｺﾞｼｯｸM" panose="020B0600000000000000" pitchFamily="50" charset="-128"/>
              </a:rPr>
              <a:t>　</a:t>
            </a:r>
            <a:r>
              <a:rPr lang="ja-JP" altLang="en-US" sz="2400" dirty="0" smtClean="0">
                <a:latin typeface="HGSｺﾞｼｯｸM" panose="020B0600000000000000" pitchFamily="50" charset="-128"/>
                <a:ea typeface="HGSｺﾞｼｯｸM" panose="020B0600000000000000" pitchFamily="50" charset="-128"/>
              </a:rPr>
              <a:t>規制雨量の緩和（平成</a:t>
            </a:r>
            <a:r>
              <a:rPr lang="en-US" altLang="ja-JP" sz="2400" dirty="0" smtClean="0">
                <a:latin typeface="HGSｺﾞｼｯｸM" panose="020B0600000000000000" pitchFamily="50" charset="-128"/>
                <a:ea typeface="HGSｺﾞｼｯｸM" panose="020B0600000000000000" pitchFamily="50" charset="-128"/>
              </a:rPr>
              <a:t>29</a:t>
            </a:r>
            <a:r>
              <a:rPr lang="ja-JP" altLang="en-US" sz="2400" dirty="0" smtClean="0">
                <a:latin typeface="HGSｺﾞｼｯｸM" panose="020B0600000000000000" pitchFamily="50" charset="-128"/>
                <a:ea typeface="HGSｺﾞｼｯｸM" panose="020B0600000000000000" pitchFamily="50" charset="-128"/>
              </a:rPr>
              <a:t>年</a:t>
            </a:r>
            <a:r>
              <a:rPr lang="en-US" altLang="ja-JP" sz="2400" dirty="0" smtClean="0">
                <a:latin typeface="HGSｺﾞｼｯｸM" panose="020B0600000000000000" pitchFamily="50" charset="-128"/>
                <a:ea typeface="HGSｺﾞｼｯｸM" panose="020B0600000000000000" pitchFamily="50" charset="-128"/>
              </a:rPr>
              <a:t>4</a:t>
            </a:r>
            <a:r>
              <a:rPr lang="ja-JP" altLang="en-US" sz="2400" dirty="0" smtClean="0">
                <a:latin typeface="HGSｺﾞｼｯｸM" panose="020B0600000000000000" pitchFamily="50" charset="-128"/>
                <a:ea typeface="HGSｺﾞｼｯｸM" panose="020B0600000000000000" pitchFamily="50" charset="-128"/>
              </a:rPr>
              <a:t>月</a:t>
            </a:r>
            <a:r>
              <a:rPr lang="en-US" altLang="ja-JP" sz="2400" dirty="0" smtClean="0">
                <a:latin typeface="HGSｺﾞｼｯｸM" panose="020B0600000000000000" pitchFamily="50" charset="-128"/>
                <a:ea typeface="HGSｺﾞｼｯｸM" panose="020B0600000000000000" pitchFamily="50" charset="-128"/>
              </a:rPr>
              <a:t>1</a:t>
            </a:r>
            <a:r>
              <a:rPr lang="ja-JP" altLang="en-US" sz="2400" dirty="0" smtClean="0">
                <a:latin typeface="HGSｺﾞｼｯｸM" panose="020B0600000000000000" pitchFamily="50" charset="-128"/>
                <a:ea typeface="HGSｺﾞｼｯｸM" panose="020B0600000000000000" pitchFamily="50" charset="-128"/>
              </a:rPr>
              <a:t>日実施）</a:t>
            </a:r>
            <a:endParaRPr kumimoji="1" lang="ja-JP" altLang="en-US" sz="2400" dirty="0">
              <a:latin typeface="HGSｺﾞｼｯｸM" panose="020B0600000000000000" pitchFamily="50" charset="-128"/>
              <a:ea typeface="HGSｺﾞｼｯｸM" panose="020B0600000000000000" pitchFamily="50" charset="-128"/>
            </a:endParaRPr>
          </a:p>
        </p:txBody>
      </p:sp>
      <p:sp>
        <p:nvSpPr>
          <p:cNvPr id="5" name="フッター プレースホルダー 2"/>
          <p:cNvSpPr>
            <a:spLocks noGrp="1"/>
          </p:cNvSpPr>
          <p:nvPr>
            <p:ph type="ftr" sz="quarter" idx="11"/>
          </p:nvPr>
        </p:nvSpPr>
        <p:spPr>
          <a:xfrm>
            <a:off x="5220072" y="6344752"/>
            <a:ext cx="3505200" cy="365760"/>
          </a:xfrm>
        </p:spPr>
        <p:txBody>
          <a:bodyPr/>
          <a:lstStyle/>
          <a:p>
            <a:r>
              <a:rPr kumimoji="1" lang="ja-JP" altLang="en-US" dirty="0" smtClean="0"/>
              <a:t>資料４</a:t>
            </a:r>
            <a:endParaRPr kumimoji="1" lang="ja-JP" altLang="en-US" dirty="0"/>
          </a:p>
        </p:txBody>
      </p:sp>
    </p:spTree>
    <p:extLst>
      <p:ext uri="{BB962C8B-B14F-4D97-AF65-F5344CB8AC3E}">
        <p14:creationId xmlns:p14="http://schemas.microsoft.com/office/powerpoint/2010/main" val="3010938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solidFill>
                  <a:srgbClr val="464653"/>
                </a:solidFill>
              </a:rPr>
              <a:pPr/>
              <a:t>4</a:t>
            </a:fld>
            <a:endParaRPr kumimoji="1" lang="ja-JP" altLang="en-US">
              <a:solidFill>
                <a:srgbClr val="464653"/>
              </a:solidFill>
            </a:endParaRPr>
          </a:p>
        </p:txBody>
      </p:sp>
      <p:sp>
        <p:nvSpPr>
          <p:cNvPr id="7" name="タイトル 1"/>
          <p:cNvSpPr>
            <a:spLocks noGrp="1"/>
          </p:cNvSpPr>
          <p:nvPr>
            <p:ph type="title"/>
          </p:nvPr>
        </p:nvSpPr>
        <p:spPr>
          <a:xfrm>
            <a:off x="457200" y="228600"/>
            <a:ext cx="8229600" cy="914400"/>
          </a:xfrm>
        </p:spPr>
        <p:txBody>
          <a:bodyPr>
            <a:noAutofit/>
          </a:bodyPr>
          <a:lstStyle/>
          <a:p>
            <a:r>
              <a:rPr lang="en-US" altLang="ja-JP" sz="2400" dirty="0" smtClean="0">
                <a:latin typeface="HGSｺﾞｼｯｸM" panose="020B0600000000000000" pitchFamily="50" charset="-128"/>
                <a:ea typeface="HGSｺﾞｼｯｸM" panose="020B0600000000000000" pitchFamily="50" charset="-128"/>
              </a:rPr>
              <a:t/>
            </a:r>
            <a:br>
              <a:rPr lang="en-US" altLang="ja-JP" sz="2400" dirty="0" smtClean="0">
                <a:latin typeface="HGSｺﾞｼｯｸM" panose="020B0600000000000000" pitchFamily="50" charset="-128"/>
                <a:ea typeface="HGSｺﾞｼｯｸM" panose="020B0600000000000000" pitchFamily="50" charset="-128"/>
              </a:rPr>
            </a:br>
            <a:r>
              <a:rPr lang="ja-JP" altLang="en-US" sz="2400" dirty="0">
                <a:latin typeface="HGSｺﾞｼｯｸM" panose="020B0600000000000000" pitchFamily="50" charset="-128"/>
                <a:ea typeface="HGSｺﾞｼｯｸM" panose="020B0600000000000000" pitchFamily="50" charset="-128"/>
              </a:rPr>
              <a:t>　</a:t>
            </a:r>
            <a:r>
              <a:rPr lang="ja-JP" altLang="en-US" sz="2400" dirty="0" smtClean="0">
                <a:latin typeface="HGSｺﾞｼｯｸM" panose="020B0600000000000000" pitchFamily="50" charset="-128"/>
                <a:ea typeface="HGSｺﾞｼｯｸM" panose="020B0600000000000000" pitchFamily="50" charset="-128"/>
              </a:rPr>
              <a:t>規制雨量の緩和（</a:t>
            </a:r>
            <a:r>
              <a:rPr lang="ja-JP" altLang="en-US" sz="2400" dirty="0" smtClean="0">
                <a:latin typeface="HGSｺﾞｼｯｸM" panose="020B0600000000000000" pitchFamily="50" charset="-128"/>
                <a:ea typeface="HGSｺﾞｼｯｸM" panose="020B0600000000000000" pitchFamily="50" charset="-128"/>
              </a:rPr>
              <a:t>平成</a:t>
            </a:r>
            <a:r>
              <a:rPr lang="en-US" altLang="ja-JP" sz="2400" dirty="0" smtClean="0">
                <a:latin typeface="HGSｺﾞｼｯｸM" panose="020B0600000000000000" pitchFamily="50" charset="-128"/>
                <a:ea typeface="HGSｺﾞｼｯｸM" panose="020B0600000000000000" pitchFamily="50" charset="-128"/>
              </a:rPr>
              <a:t>30</a:t>
            </a:r>
            <a:r>
              <a:rPr lang="ja-JP" altLang="en-US" sz="2400" dirty="0" smtClean="0">
                <a:latin typeface="HGSｺﾞｼｯｸM" panose="020B0600000000000000" pitchFamily="50" charset="-128"/>
                <a:ea typeface="HGSｺﾞｼｯｸM" panose="020B0600000000000000" pitchFamily="50" charset="-128"/>
              </a:rPr>
              <a:t>年</a:t>
            </a:r>
            <a:r>
              <a:rPr lang="en-US" altLang="ja-JP" sz="2400" dirty="0" smtClean="0">
                <a:latin typeface="HGSｺﾞｼｯｸM" panose="020B0600000000000000" pitchFamily="50" charset="-128"/>
                <a:ea typeface="HGSｺﾞｼｯｸM" panose="020B0600000000000000" pitchFamily="50" charset="-128"/>
              </a:rPr>
              <a:t>4</a:t>
            </a:r>
            <a:r>
              <a:rPr lang="ja-JP" altLang="en-US" sz="2400" dirty="0" smtClean="0">
                <a:latin typeface="HGSｺﾞｼｯｸM" panose="020B0600000000000000" pitchFamily="50" charset="-128"/>
                <a:ea typeface="HGSｺﾞｼｯｸM" panose="020B0600000000000000" pitchFamily="50" charset="-128"/>
              </a:rPr>
              <a:t>月</a:t>
            </a:r>
            <a:r>
              <a:rPr lang="en-US" altLang="ja-JP" sz="2400" dirty="0" smtClean="0">
                <a:latin typeface="HGSｺﾞｼｯｸM" panose="020B0600000000000000" pitchFamily="50" charset="-128"/>
                <a:ea typeface="HGSｺﾞｼｯｸM" panose="020B0600000000000000" pitchFamily="50" charset="-128"/>
              </a:rPr>
              <a:t>1</a:t>
            </a:r>
            <a:r>
              <a:rPr lang="ja-JP" altLang="en-US" sz="2400" dirty="0" smtClean="0">
                <a:latin typeface="HGSｺﾞｼｯｸM" panose="020B0600000000000000" pitchFamily="50" charset="-128"/>
                <a:ea typeface="HGSｺﾞｼｯｸM" panose="020B0600000000000000" pitchFamily="50" charset="-128"/>
              </a:rPr>
              <a:t>日実施）</a:t>
            </a:r>
            <a:endParaRPr kumimoji="1" lang="ja-JP" altLang="en-US" sz="2400" dirty="0">
              <a:latin typeface="HGSｺﾞｼｯｸM" panose="020B0600000000000000" pitchFamily="50" charset="-128"/>
              <a:ea typeface="HGSｺﾞｼｯｸM" panose="020B0600000000000000" pitchFamily="50" charset="-128"/>
            </a:endParaRPr>
          </a:p>
        </p:txBody>
      </p:sp>
      <p:sp>
        <p:nvSpPr>
          <p:cNvPr id="5" name="フッター プレースホルダー 2"/>
          <p:cNvSpPr>
            <a:spLocks noGrp="1"/>
          </p:cNvSpPr>
          <p:nvPr>
            <p:ph type="ftr" sz="quarter" idx="11"/>
          </p:nvPr>
        </p:nvSpPr>
        <p:spPr>
          <a:xfrm>
            <a:off x="5220072" y="6344752"/>
            <a:ext cx="3505200" cy="365760"/>
          </a:xfrm>
        </p:spPr>
        <p:txBody>
          <a:bodyPr/>
          <a:lstStyle/>
          <a:p>
            <a:r>
              <a:rPr kumimoji="1" lang="ja-JP" altLang="en-US" dirty="0" smtClean="0"/>
              <a:t>資料４</a:t>
            </a:r>
            <a:endParaRPr kumimoji="1" lang="ja-JP" altLang="en-US" dirty="0"/>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771169137"/>
              </p:ext>
            </p:extLst>
          </p:nvPr>
        </p:nvGraphicFramePr>
        <p:xfrm>
          <a:off x="474663" y="1700213"/>
          <a:ext cx="8156575" cy="2808287"/>
        </p:xfrm>
        <a:graphic>
          <a:graphicData uri="http://schemas.openxmlformats.org/presentationml/2006/ole">
            <mc:AlternateContent xmlns:mc="http://schemas.openxmlformats.org/markup-compatibility/2006">
              <mc:Choice xmlns:v="urn:schemas-microsoft-com:vml" Requires="v">
                <p:oleObj spid="_x0000_s3076" name="ワークシート" r:id="rId3" imgW="6391390" imgH="2200229" progId="Excel.Sheet.12">
                  <p:embed/>
                </p:oleObj>
              </mc:Choice>
              <mc:Fallback>
                <p:oleObj name="ワークシート" r:id="rId3" imgW="6391390" imgH="2200229" progId="Excel.Sheet.12">
                  <p:embed/>
                  <p:pic>
                    <p:nvPicPr>
                      <p:cNvPr id="7" name="オブジェクト 6"/>
                      <p:cNvPicPr/>
                      <p:nvPr/>
                    </p:nvPicPr>
                    <p:blipFill>
                      <a:blip r:embed="rId4"/>
                      <a:stretch>
                        <a:fillRect/>
                      </a:stretch>
                    </p:blipFill>
                    <p:spPr>
                      <a:xfrm>
                        <a:off x="474663" y="1700213"/>
                        <a:ext cx="8156575" cy="2808287"/>
                      </a:xfrm>
                      <a:prstGeom prst="rect">
                        <a:avLst/>
                      </a:prstGeom>
                    </p:spPr>
                  </p:pic>
                </p:oleObj>
              </mc:Fallback>
            </mc:AlternateContent>
          </a:graphicData>
        </a:graphic>
      </p:graphicFrame>
    </p:spTree>
    <p:extLst>
      <p:ext uri="{BB962C8B-B14F-4D97-AF65-F5344CB8AC3E}">
        <p14:creationId xmlns:p14="http://schemas.microsoft.com/office/powerpoint/2010/main" val="656475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5</a:t>
            </a:fld>
            <a:endParaRPr kumimoji="1" lang="ja-JP" altLang="en-US"/>
          </a:p>
        </p:txBody>
      </p:sp>
      <p:sp>
        <p:nvSpPr>
          <p:cNvPr id="6" name="タイトル 1"/>
          <p:cNvSpPr>
            <a:spLocks noGrp="1"/>
          </p:cNvSpPr>
          <p:nvPr>
            <p:ph type="title"/>
          </p:nvPr>
        </p:nvSpPr>
        <p:spPr/>
        <p:txBody>
          <a:bodyPr>
            <a:normAutofit fontScale="90000"/>
          </a:bodyPr>
          <a:lstStyle/>
          <a:p>
            <a:r>
              <a:rPr lang="en-US" altLang="ja-JP" dirty="0" smtClean="0">
                <a:latin typeface="HGSｺﾞｼｯｸM" panose="020B0600000000000000" pitchFamily="50" charset="-128"/>
                <a:ea typeface="HGSｺﾞｼｯｸM" panose="020B0600000000000000" pitchFamily="50" charset="-128"/>
              </a:rPr>
              <a:t/>
            </a:r>
            <a:br>
              <a:rPr lang="en-US" altLang="ja-JP" dirty="0" smtClean="0">
                <a:latin typeface="HGSｺﾞｼｯｸM" panose="020B0600000000000000" pitchFamily="50" charset="-128"/>
                <a:ea typeface="HGSｺﾞｼｯｸM" panose="020B0600000000000000" pitchFamily="50" charset="-128"/>
              </a:rPr>
            </a:br>
            <a:r>
              <a:rPr lang="ja-JP" altLang="en-US" sz="2700" dirty="0" smtClean="0">
                <a:latin typeface="HGSｺﾞｼｯｸM" panose="020B0600000000000000" pitchFamily="50" charset="-128"/>
                <a:ea typeface="HGSｺﾞｼｯｸM" panose="020B0600000000000000" pitchFamily="50" charset="-128"/>
              </a:rPr>
              <a:t>　</a:t>
            </a:r>
            <a:r>
              <a:rPr lang="ja-JP" altLang="en-US" sz="2700" dirty="0" smtClean="0">
                <a:latin typeface="HGSｺﾞｼｯｸM" panose="020B0600000000000000" pitchFamily="50" charset="-128"/>
                <a:ea typeface="HGSｺﾞｼｯｸM" panose="020B0600000000000000" pitchFamily="50" charset="-128"/>
              </a:rPr>
              <a:t>経過観察中</a:t>
            </a:r>
            <a:endParaRPr kumimoji="1" lang="ja-JP" altLang="en-US" sz="2400" dirty="0">
              <a:latin typeface="HGSｺﾞｼｯｸM" panose="020B0600000000000000" pitchFamily="50" charset="-128"/>
              <a:ea typeface="HGSｺﾞｼｯｸM" panose="020B0600000000000000" pitchFamily="50" charset="-128"/>
            </a:endParaRPr>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3458204986"/>
              </p:ext>
            </p:extLst>
          </p:nvPr>
        </p:nvGraphicFramePr>
        <p:xfrm>
          <a:off x="474402" y="1700808"/>
          <a:ext cx="8157478" cy="2808312"/>
        </p:xfrm>
        <a:graphic>
          <a:graphicData uri="http://schemas.openxmlformats.org/presentationml/2006/ole">
            <mc:AlternateContent xmlns:mc="http://schemas.openxmlformats.org/markup-compatibility/2006">
              <mc:Choice xmlns:v="urn:schemas-microsoft-com:vml" Requires="v">
                <p:oleObj spid="_x0000_s1056" name="ワークシート" r:id="rId3" imgW="6391390" imgH="2200229" progId="Excel.Sheet.12">
                  <p:embed/>
                </p:oleObj>
              </mc:Choice>
              <mc:Fallback>
                <p:oleObj name="ワークシート" r:id="rId3" imgW="6391390" imgH="2200229" progId="Excel.Sheet.12">
                  <p:embed/>
                  <p:pic>
                    <p:nvPicPr>
                      <p:cNvPr id="0" name=""/>
                      <p:cNvPicPr/>
                      <p:nvPr/>
                    </p:nvPicPr>
                    <p:blipFill>
                      <a:blip r:embed="rId4"/>
                      <a:stretch>
                        <a:fillRect/>
                      </a:stretch>
                    </p:blipFill>
                    <p:spPr>
                      <a:xfrm>
                        <a:off x="474402" y="1700808"/>
                        <a:ext cx="8157478" cy="2808312"/>
                      </a:xfrm>
                      <a:prstGeom prst="rect">
                        <a:avLst/>
                      </a:prstGeom>
                    </p:spPr>
                  </p:pic>
                </p:oleObj>
              </mc:Fallback>
            </mc:AlternateContent>
          </a:graphicData>
        </a:graphic>
      </p:graphicFrame>
      <p:sp>
        <p:nvSpPr>
          <p:cNvPr id="8" name="フッター プレースホルダー 2"/>
          <p:cNvSpPr>
            <a:spLocks noGrp="1"/>
          </p:cNvSpPr>
          <p:nvPr>
            <p:ph type="ftr" sz="quarter" idx="11"/>
          </p:nvPr>
        </p:nvSpPr>
        <p:spPr>
          <a:xfrm>
            <a:off x="5220072" y="6344752"/>
            <a:ext cx="3505200" cy="365760"/>
          </a:xfrm>
        </p:spPr>
        <p:txBody>
          <a:bodyPr/>
          <a:lstStyle/>
          <a:p>
            <a:r>
              <a:rPr kumimoji="1" lang="ja-JP" altLang="en-US" dirty="0" smtClean="0"/>
              <a:t>資料４</a:t>
            </a:r>
            <a:endParaRPr kumimoji="1" lang="ja-JP" altLang="en-US" dirty="0"/>
          </a:p>
        </p:txBody>
      </p:sp>
    </p:spTree>
    <p:extLst>
      <p:ext uri="{BB962C8B-B14F-4D97-AF65-F5344CB8AC3E}">
        <p14:creationId xmlns:p14="http://schemas.microsoft.com/office/powerpoint/2010/main" val="31901503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txDef>
      <a:spPr>
        <a:noFill/>
        <a:ln>
          <a:solidFill>
            <a:schemeClr val="tx1"/>
          </a:solidFill>
          <a:prstDash val="solid"/>
        </a:ln>
      </a:spPr>
      <a:bodyPr wrap="square" rtlCol="0">
        <a:spAutoFit/>
      </a:bodyPr>
      <a:lstStyle>
        <a:defPPr marL="457200" indent="-457200">
          <a:buFont typeface="Wingdings" panose="05000000000000000000" pitchFamily="2" charset="2"/>
          <a:buChar char="l"/>
          <a:defRPr sz="2800" dirty="0" smtClean="0">
            <a:latin typeface="HGSｺﾞｼｯｸM" panose="020B0600000000000000" pitchFamily="50" charset="-128"/>
            <a:ea typeface="HGSｺﾞｼｯｸM" panose="020B0600000000000000"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0E55AB-EECD-4139-9CB5-5EBAB3E015CB}">
  <ds:schemaRefs>
    <ds:schemaRef ds:uri="http://schemas.openxmlformats.org/package/2006/metadata/core-properties"/>
    <ds:schemaRef ds:uri="http://purl.org/dc/elements/1.1/"/>
    <ds:schemaRef ds:uri="http://schemas.microsoft.com/office/2006/documentManagement/types"/>
    <ds:schemaRef ds:uri="http://purl.org/dc/terms/"/>
    <ds:schemaRef ds:uri="http://schemas.microsoft.com/sharepoint/v3"/>
    <ds:schemaRef ds:uri="http://purl.org/dc/dcmitype/"/>
    <ds:schemaRef ds:uri="http://www.w3.org/XML/1998/namespace"/>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DEFF671-D381-49C2-9FA9-BF09102C24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E39887-D6BA-4EF4-B421-0159CD8FA9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23229</TotalTime>
  <Words>284</Words>
  <Application>Microsoft Office PowerPoint</Application>
  <PresentationFormat>画面に合わせる (4:3)</PresentationFormat>
  <Paragraphs>76</Paragraphs>
  <Slides>5</Slides>
  <Notes>1</Notes>
  <HiddenSlides>0</HiddenSlides>
  <MMClips>0</MMClips>
  <ScaleCrop>false</ScaleCrop>
  <HeadingPairs>
    <vt:vector size="8" baseType="variant">
      <vt:variant>
        <vt:lpstr>使用されているフォント</vt:lpstr>
      </vt:variant>
      <vt:variant>
        <vt:i4>12</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9" baseType="lpstr">
      <vt:lpstr>HGSｺﾞｼｯｸM</vt:lpstr>
      <vt:lpstr>HG丸ｺﾞｼｯｸM-PRO</vt:lpstr>
      <vt:lpstr>HG明朝E</vt:lpstr>
      <vt:lpstr>Meiryo UI</vt:lpstr>
      <vt:lpstr>ＭＳ Ｐゴシック</vt:lpstr>
      <vt:lpstr>新細明體</vt:lpstr>
      <vt:lpstr>Arial</vt:lpstr>
      <vt:lpstr>Bookman Old Style</vt:lpstr>
      <vt:lpstr>Calibri</vt:lpstr>
      <vt:lpstr>Gill Sans MT</vt:lpstr>
      <vt:lpstr>Wingdings</vt:lpstr>
      <vt:lpstr>Wingdings 3</vt:lpstr>
      <vt:lpstr>アース</vt:lpstr>
      <vt:lpstr>ワークシート</vt:lpstr>
      <vt:lpstr>PowerPoint プレゼンテーション</vt:lpstr>
      <vt:lpstr>異常気象時通行規制区間　解除の取り組み　</vt:lpstr>
      <vt:lpstr> 　規制雨量の緩和（平成29年4月1日実施）</vt:lpstr>
      <vt:lpstr> 　規制雨量の緩和（平成30年4月1日実施）</vt:lpstr>
      <vt:lpstr> 　経過観察中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大阪府都市基盤施設長寿命化計画（概要版）</dc:title>
  <dc:creator>HOSTNAME</dc:creator>
  <cp:lastModifiedBy>西栫　浩美</cp:lastModifiedBy>
  <cp:revision>1028</cp:revision>
  <cp:lastPrinted>2019-01-08T13:36:26Z</cp:lastPrinted>
  <dcterms:created xsi:type="dcterms:W3CDTF">2015-11-17T02:43:53Z</dcterms:created>
  <dcterms:modified xsi:type="dcterms:W3CDTF">2019-01-08T13:45:39Z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