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6"/>
  </p:notesMasterIdLst>
  <p:handoutMasterIdLst>
    <p:handoutMasterId r:id="rId37"/>
  </p:handoutMasterIdLst>
  <p:sldIdLst>
    <p:sldId id="832" r:id="rId2"/>
    <p:sldId id="849" r:id="rId3"/>
    <p:sldId id="874" r:id="rId4"/>
    <p:sldId id="872" r:id="rId5"/>
    <p:sldId id="871" r:id="rId6"/>
    <p:sldId id="850" r:id="rId7"/>
    <p:sldId id="851" r:id="rId8"/>
    <p:sldId id="852" r:id="rId9"/>
    <p:sldId id="853" r:id="rId10"/>
    <p:sldId id="854" r:id="rId11"/>
    <p:sldId id="855" r:id="rId12"/>
    <p:sldId id="856" r:id="rId13"/>
    <p:sldId id="857" r:id="rId14"/>
    <p:sldId id="858" r:id="rId15"/>
    <p:sldId id="859" r:id="rId16"/>
    <p:sldId id="860" r:id="rId17"/>
    <p:sldId id="833" r:id="rId18"/>
    <p:sldId id="837" r:id="rId19"/>
    <p:sldId id="861" r:id="rId20"/>
    <p:sldId id="862" r:id="rId21"/>
    <p:sldId id="863" r:id="rId22"/>
    <p:sldId id="864" r:id="rId23"/>
    <p:sldId id="865" r:id="rId24"/>
    <p:sldId id="838" r:id="rId25"/>
    <p:sldId id="875" r:id="rId26"/>
    <p:sldId id="843" r:id="rId27"/>
    <p:sldId id="831" r:id="rId28"/>
    <p:sldId id="839" r:id="rId29"/>
    <p:sldId id="846" r:id="rId30"/>
    <p:sldId id="869" r:id="rId31"/>
    <p:sldId id="870" r:id="rId32"/>
    <p:sldId id="847" r:id="rId33"/>
    <p:sldId id="844" r:id="rId34"/>
    <p:sldId id="848" r:id="rId3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STNAME" initials="H" lastIdx="10" clrIdx="0"/>
  <p:cmAuthor id="1" name="西栫 浩美" initials="西栫" lastIdx="0" clrIdx="1">
    <p:extLst>
      <p:ext uri="{19B8F6BF-5375-455C-9EA6-DF929625EA0E}">
        <p15:presenceInfo xmlns:p15="http://schemas.microsoft.com/office/powerpoint/2012/main" userId="da6cc2cc52f88b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C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63710" autoAdjust="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4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44359250298888"/>
          <c:y val="7.0761205440450101E-2"/>
          <c:w val="0.73930715824278226"/>
          <c:h val="0.9172885111530817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65-4AC5-98A4-ED81C103F98C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65-4AC5-98A4-ED81C103F98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65-4AC5-98A4-ED81C103F98C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65-4AC5-98A4-ED81C103F98C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565-4AC5-98A4-ED81C103F98C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565-4AC5-98A4-ED81C103F98C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565-4AC5-98A4-ED81C103F98C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565-4AC5-98A4-ED81C103F98C}"/>
              </c:ext>
            </c:extLst>
          </c:dPt>
          <c:dLbls>
            <c:dLbl>
              <c:idx val="0"/>
              <c:layout>
                <c:manualLayout>
                  <c:x val="-0.12800037283992938"/>
                  <c:y val="0.136879235640484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65-4AC5-98A4-ED81C103F98C}"/>
                </c:ext>
              </c:extLst>
            </c:dLbl>
            <c:dLbl>
              <c:idx val="1"/>
              <c:layout>
                <c:manualLayout>
                  <c:x val="-0.13169393607866556"/>
                  <c:y val="-1.60929088687115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65-4AC5-98A4-ED81C103F98C}"/>
                </c:ext>
              </c:extLst>
            </c:dLbl>
            <c:dLbl>
              <c:idx val="2"/>
              <c:layout>
                <c:manualLayout>
                  <c:x val="-0.14789740876249155"/>
                  <c:y val="-0.143708274838149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65-4AC5-98A4-ED81C103F98C}"/>
                </c:ext>
              </c:extLst>
            </c:dLbl>
            <c:dLbl>
              <c:idx val="3"/>
              <c:layout>
                <c:manualLayout>
                  <c:x val="0.22509269214908326"/>
                  <c:y val="-0.2051110482673642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34771842676615"/>
                      <c:h val="0.101332175212855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565-4AC5-98A4-ED81C103F98C}"/>
                </c:ext>
              </c:extLst>
            </c:dLbl>
            <c:dLbl>
              <c:idx val="4"/>
              <c:layout>
                <c:manualLayout>
                  <c:x val="0.16953977806609055"/>
                  <c:y val="6.52031087454929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65-4AC5-98A4-ED81C103F98C}"/>
                </c:ext>
              </c:extLst>
            </c:dLbl>
            <c:dLbl>
              <c:idx val="5"/>
              <c:layout>
                <c:manualLayout>
                  <c:x val="1.7313821883034909E-2"/>
                  <c:y val="9.79829401671419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65-4AC5-98A4-ED81C103F98C}"/>
                </c:ext>
              </c:extLst>
            </c:dLbl>
            <c:dLbl>
              <c:idx val="6"/>
              <c:layout>
                <c:manualLayout>
                  <c:x val="2.3806505089172997E-2"/>
                  <c:y val="1.633049002785698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65-4AC5-98A4-ED81C103F98C}"/>
                </c:ext>
              </c:extLst>
            </c:dLbl>
            <c:dLbl>
              <c:idx val="7"/>
              <c:layout>
                <c:manualLayout>
                  <c:x val="8.6569109415174546E-3"/>
                  <c:y val="1.633049002785698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65-4AC5-98A4-ED81C103F9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Sheet1!$B$2:$I$2</c:f>
              <c:strCache>
                <c:ptCount val="8"/>
                <c:pt idx="0">
                  <c:v>噴出岩類</c:v>
                </c:pt>
                <c:pt idx="1">
                  <c:v>深成岩類</c:v>
                </c:pt>
                <c:pt idx="2">
                  <c:v>火山破屑物</c:v>
                </c:pt>
                <c:pt idx="3">
                  <c:v>水成堆積岩類</c:v>
                </c:pt>
                <c:pt idx="4">
                  <c:v>変成岩類</c:v>
                </c:pt>
                <c:pt idx="5">
                  <c:v>シラス</c:v>
                </c:pt>
                <c:pt idx="6">
                  <c:v>ローム</c:v>
                </c:pt>
                <c:pt idx="7">
                  <c:v>その他</c:v>
                </c:pt>
              </c:strCache>
            </c:strRef>
          </c:cat>
          <c:val>
            <c:numRef>
              <c:f>Sheet1!$B$4:$I$4</c:f>
              <c:numCache>
                <c:formatCode>0.0%</c:formatCode>
                <c:ptCount val="8"/>
                <c:pt idx="0">
                  <c:v>0.14444133817910726</c:v>
                </c:pt>
                <c:pt idx="1">
                  <c:v>0.18721461187214611</c:v>
                </c:pt>
                <c:pt idx="2">
                  <c:v>0.11937377690802348</c:v>
                </c:pt>
                <c:pt idx="3">
                  <c:v>0.32960581492871122</c:v>
                </c:pt>
                <c:pt idx="4">
                  <c:v>6.8959090485509272E-2</c:v>
                </c:pt>
                <c:pt idx="5">
                  <c:v>3.7181996086105673E-2</c:v>
                </c:pt>
                <c:pt idx="6">
                  <c:v>3.8393439567607865E-2</c:v>
                </c:pt>
                <c:pt idx="7">
                  <c:v>7.4829931972789115E-2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565-4AC5-98A4-ED81C103F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■</a:t>
            </a:r>
            <a:r>
              <a:rPr lang="ja-JP" altLang="en-US" sz="14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高さとがけ崩れ発生頻度</a:t>
            </a:r>
            <a:endParaRPr lang="ja-JP" altLang="en-US" sz="1400" b="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c:rich>
      </c:tx>
      <c:layout>
        <c:manualLayout>
          <c:xMode val="edge"/>
          <c:yMode val="edge"/>
          <c:x val="2.5191853509599533E-2"/>
          <c:y val="1.7284306149429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8947863808248711E-2"/>
          <c:y val="0.14020972384165736"/>
          <c:w val="0.89550261263775133"/>
          <c:h val="0.71682351987206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頻度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4"/>
              <c:layout>
                <c:manualLayout>
                  <c:x val="2.8073966723286183E-3"/>
                  <c:y val="-2.63323845973618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02-4B24-81D9-1F7BD03F3E36}"/>
                </c:ext>
              </c:extLst>
            </c:dLbl>
            <c:dLbl>
              <c:idx val="16"/>
              <c:layout>
                <c:manualLayout>
                  <c:x val="2.8073966723286183E-3"/>
                  <c:y val="-1.50470769127783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02-4B24-81D9-1F7BD03F3E36}"/>
                </c:ext>
              </c:extLst>
            </c:dLbl>
            <c:dLbl>
              <c:idx val="18"/>
              <c:layout>
                <c:manualLayout>
                  <c:x val="-2.8073966723286183E-3"/>
                  <c:y val="-2.25706153691672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02-4B24-81D9-1F7BD03F3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Sheet1!$A$4:$A$24</c:f>
              <c:strCache>
                <c:ptCount val="21"/>
                <c:pt idx="0">
                  <c:v>0～4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85～89</c:v>
                </c:pt>
                <c:pt idx="18">
                  <c:v>90～94</c:v>
                </c:pt>
                <c:pt idx="19">
                  <c:v>95～99</c:v>
                </c:pt>
                <c:pt idx="20">
                  <c:v>100～</c:v>
                </c:pt>
              </c:strCache>
            </c:strRef>
          </c:cat>
          <c:val>
            <c:numRef>
              <c:f>Sheet1!$C$4:$C$24</c:f>
              <c:numCache>
                <c:formatCode>0.0%</c:formatCode>
                <c:ptCount val="21"/>
                <c:pt idx="0">
                  <c:v>3.4956914991138545E-2</c:v>
                </c:pt>
                <c:pt idx="1">
                  <c:v>0.20503575139033184</c:v>
                </c:pt>
                <c:pt idx="2">
                  <c:v>0.18248487441178268</c:v>
                </c:pt>
                <c:pt idx="3">
                  <c:v>0.12815498380492574</c:v>
                </c:pt>
                <c:pt idx="4">
                  <c:v>0.12021023039784881</c:v>
                </c:pt>
                <c:pt idx="5">
                  <c:v>5.127421621951965E-2</c:v>
                </c:pt>
                <c:pt idx="6">
                  <c:v>8.855344374503453E-2</c:v>
                </c:pt>
                <c:pt idx="7">
                  <c:v>2.4567622074191775E-2</c:v>
                </c:pt>
                <c:pt idx="8">
                  <c:v>4.0090447961865186E-2</c:v>
                </c:pt>
                <c:pt idx="9">
                  <c:v>1.1611562671881685E-2</c:v>
                </c:pt>
                <c:pt idx="10">
                  <c:v>3.9173745645663997E-2</c:v>
                </c:pt>
                <c:pt idx="11">
                  <c:v>5.5613273849538592E-3</c:v>
                </c:pt>
                <c:pt idx="12">
                  <c:v>1.5339485424433173E-2</c:v>
                </c:pt>
                <c:pt idx="13">
                  <c:v>2.6889934608568112E-3</c:v>
                </c:pt>
                <c:pt idx="14">
                  <c:v>1.0694860355680499E-2</c:v>
                </c:pt>
                <c:pt idx="15">
                  <c:v>1.894518120149117E-3</c:v>
                </c:pt>
                <c:pt idx="16">
                  <c:v>7.3336185296094848E-3</c:v>
                </c:pt>
                <c:pt idx="17">
                  <c:v>1.0389292916946769E-3</c:v>
                </c:pt>
                <c:pt idx="18">
                  <c:v>3.727922752551488E-3</c:v>
                </c:pt>
                <c:pt idx="19">
                  <c:v>9.167023162011856E-4</c:v>
                </c:pt>
                <c:pt idx="20">
                  <c:v>2.4689849049685266E-2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02-4B24-81D9-1F7BD03F3E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7956280"/>
        <c:axId val="477955104"/>
      </c:barChart>
      <c:catAx>
        <c:axId val="477956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050" dirty="0" smtClean="0"/>
                  <a:t>高さ（ｍ）</a:t>
                </a:r>
                <a:endParaRPr lang="ja-JP" altLang="en-US" sz="105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7955104"/>
        <c:crosses val="autoZero"/>
        <c:auto val="1"/>
        <c:lblAlgn val="ctr"/>
        <c:lblOffset val="100"/>
        <c:noMultiLvlLbl val="0"/>
      </c:catAx>
      <c:valAx>
        <c:axId val="47795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7956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■傾斜角とがけ崩れ発生頻度</a:t>
            </a:r>
            <a:endParaRPr lang="ja-JP" altLang="en-US" b="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c:rich>
      </c:tx>
      <c:layout>
        <c:manualLayout>
          <c:xMode val="edge"/>
          <c:yMode val="edge"/>
          <c:x val="2.0661056599771743E-2"/>
          <c:y val="2.08409190048560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564829396325465E-2"/>
          <c:y val="0.14444444444444443"/>
          <c:w val="0.90576850393700792"/>
          <c:h val="0.676606484730547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Sheet1!$C$30</c:f>
              <c:strCache>
                <c:ptCount val="1"/>
                <c:pt idx="0">
                  <c:v>頻度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254799967954372E-17"/>
                  <c:y val="-3.02435138676631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48-4C91-87DE-B4D616794705}"/>
                </c:ext>
              </c:extLst>
            </c:dLbl>
            <c:dLbl>
              <c:idx val="3"/>
              <c:layout>
                <c:manualLayout>
                  <c:x val="-5.4755540225920746E-3"/>
                  <c:y val="-3.7804392334578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48-4C91-87DE-B4D616794705}"/>
                </c:ext>
              </c:extLst>
            </c:dLbl>
            <c:dLbl>
              <c:idx val="4"/>
              <c:layout>
                <c:manualLayout>
                  <c:x val="8.2133310338880251E-3"/>
                  <c:y val="-3.7804392334578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48-4C91-87DE-B4D616794705}"/>
                </c:ext>
              </c:extLst>
            </c:dLbl>
            <c:dLbl>
              <c:idx val="5"/>
              <c:layout>
                <c:manualLayout>
                  <c:x val="2.7377770112960247E-3"/>
                  <c:y val="-5.67065885018684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48-4C91-87DE-B4D616794705}"/>
                </c:ext>
              </c:extLst>
            </c:dLbl>
            <c:dLbl>
              <c:idx val="6"/>
              <c:layout>
                <c:manualLayout>
                  <c:x val="-4.0740270105663978E-17"/>
                  <c:y val="-2.77777777777778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48-4C91-87DE-B4D616794705}"/>
                </c:ext>
              </c:extLst>
            </c:dLbl>
            <c:dLbl>
              <c:idx val="9"/>
              <c:layout>
                <c:manualLayout>
                  <c:x val="4.4444444444443629E-3"/>
                  <c:y val="-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48-4C91-87DE-B4D616794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Sheet1!$A$31:$A$48</c:f>
              <c:strCache>
                <c:ptCount val="18"/>
                <c:pt idx="0">
                  <c:v>0～4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85～</c:v>
                </c:pt>
              </c:strCache>
            </c:strRef>
          </c:cat>
          <c:val>
            <c:numRef>
              <c:f>Sheet1!$C$31:$C$48</c:f>
              <c:numCache>
                <c:formatCode>0.00%</c:formatCode>
                <c:ptCount val="18"/>
                <c:pt idx="0">
                  <c:v>4.001867538184486E-4</c:v>
                </c:pt>
                <c:pt idx="1">
                  <c:v>4.6688454612152337E-4</c:v>
                </c:pt>
                <c:pt idx="2">
                  <c:v>8.6707129993997202E-4</c:v>
                </c:pt>
                <c:pt idx="3">
                  <c:v>2.2010271460014674E-3</c:v>
                </c:pt>
                <c:pt idx="4">
                  <c:v>8.3372240378843457E-3</c:v>
                </c:pt>
                <c:pt idx="5">
                  <c:v>1.5807376775828719E-2</c:v>
                </c:pt>
                <c:pt idx="6">
                  <c:v>0.10311478690055359</c:v>
                </c:pt>
                <c:pt idx="7">
                  <c:v>0.1007136663776429</c:v>
                </c:pt>
                <c:pt idx="8">
                  <c:v>0.15734009204295338</c:v>
                </c:pt>
                <c:pt idx="9">
                  <c:v>0.16214233308877476</c:v>
                </c:pt>
                <c:pt idx="10">
                  <c:v>0.12645901420662975</c:v>
                </c:pt>
                <c:pt idx="11">
                  <c:v>4.2219702527846327E-2</c:v>
                </c:pt>
                <c:pt idx="12">
                  <c:v>0.12805976122190355</c:v>
                </c:pt>
                <c:pt idx="13">
                  <c:v>2.6212232375108384E-2</c:v>
                </c:pt>
                <c:pt idx="14">
                  <c:v>7.3634362702594547E-2</c:v>
                </c:pt>
                <c:pt idx="15">
                  <c:v>1.5407190022010272E-2</c:v>
                </c:pt>
                <c:pt idx="16">
                  <c:v>2.6812512505836057E-2</c:v>
                </c:pt>
                <c:pt idx="17">
                  <c:v>9.8045754685519917E-3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8-4C91-87DE-B4D6167947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7955496"/>
        <c:axId val="477955888"/>
      </c:barChart>
      <c:catAx>
        <c:axId val="477955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050" dirty="0" smtClean="0"/>
                  <a:t>傾斜角（度）</a:t>
                </a:r>
                <a:endParaRPr lang="ja-JP" altLang="en-US" sz="105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7955888"/>
        <c:crosses val="autoZero"/>
        <c:auto val="1"/>
        <c:lblAlgn val="ctr"/>
        <c:lblOffset val="100"/>
        <c:noMultiLvlLbl val="0"/>
      </c:catAx>
      <c:valAx>
        <c:axId val="477955888"/>
        <c:scaling>
          <c:orientation val="minMax"/>
          <c:max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79554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67436157915014"/>
          <c:y val="0.14005969615435546"/>
          <c:w val="0.71655690615476231"/>
          <c:h val="0.83772078908678393"/>
        </c:manualLayout>
      </c:layout>
      <c:pieChart>
        <c:varyColors val="1"/>
        <c:ser>
          <c:idx val="0"/>
          <c:order val="0"/>
          <c:tx>
            <c:strRef>
              <c:f>Sheet3!$S$2</c:f>
              <c:strCache>
                <c:ptCount val="1"/>
                <c:pt idx="0">
                  <c:v>頻度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A51-440A-A523-C2F0D21FD6F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A51-440A-A523-C2F0D21FD6F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A51-440A-A523-C2F0D21FD6F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A51-440A-A523-C2F0D21FD6FA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A51-440A-A523-C2F0D21FD6FA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A51-440A-A523-C2F0D21FD6FA}"/>
              </c:ext>
            </c:extLst>
          </c:dPt>
          <c:dLbls>
            <c:dLbl>
              <c:idx val="0"/>
              <c:layout>
                <c:manualLayout>
                  <c:x val="-0.1430447185235135"/>
                  <c:y val="-3.4564458945189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29991476045351"/>
                      <c:h val="8.77153286564747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51-440A-A523-C2F0D21FD6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51-440A-A523-C2F0D21FD6FA}"/>
                </c:ext>
              </c:extLst>
            </c:dLbl>
            <c:dLbl>
              <c:idx val="2"/>
              <c:layout>
                <c:manualLayout>
                  <c:x val="4.1803575390291899E-2"/>
                  <c:y val="-1.0782643476219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51-440A-A523-C2F0D21FD6FA}"/>
                </c:ext>
              </c:extLst>
            </c:dLbl>
            <c:dLbl>
              <c:idx val="3"/>
              <c:layout>
                <c:manualLayout>
                  <c:x val="-0.17144446001331137"/>
                  <c:y val="0.127833110138244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CD4C5-DD1D-438A-844D-5B1B9A70F05E}" type="CATEGORYNAME">
                      <a:rPr lang="ja-JP" altLang="en-US" sz="100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000" baseline="0" dirty="0" smtClean="0">
                        <a:solidFill>
                          <a:schemeClr val="bg1"/>
                        </a:solidFill>
                      </a:rPr>
                      <a:t>,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altLang="ja-JP" sz="10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82118255-1443-4063-AA44-28086F1E3E73}" type="VALUE">
                      <a:rPr lang="en-US" altLang="ja-JP" sz="1000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en-US" altLang="ja-JP" sz="1000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A51-440A-A523-C2F0D21FD6FA}"/>
                </c:ext>
              </c:extLst>
            </c:dLbl>
            <c:dLbl>
              <c:idx val="4"/>
              <c:layout>
                <c:manualLayout>
                  <c:x val="-0.21152223709120482"/>
                  <c:y val="-0.199698860527490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16E19B2-9D78-497A-9371-7B619169C1DE}" type="CATEGORYNAME">
                      <a:rPr lang="ja-JP" altLang="en-US" sz="1000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00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D83CB27E-10E8-407D-A6D6-3A6AB4E61F5C}" type="VALUE">
                      <a:rPr lang="en-US" altLang="ja-JP" sz="1000" baseline="0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en-US" altLang="ja-JP" sz="10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06798865439222"/>
                      <c:h val="0.1775744601138330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A51-440A-A523-C2F0D21FD6FA}"/>
                </c:ext>
              </c:extLst>
            </c:dLbl>
            <c:dLbl>
              <c:idx val="5"/>
              <c:layout>
                <c:manualLayout>
                  <c:x val="0.21878895469756157"/>
                  <c:y val="2.53299094328744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C2B4BD-DA86-46C0-B172-8F2BA285549D}" type="CATEGORYNAME">
                      <a:rPr lang="ja-JP" altLang="en-US" sz="100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00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EB39E7C7-4617-49E1-8E8E-869D8BC02FF5}" type="VALUE">
                      <a:rPr lang="en-US" altLang="ja-JP" sz="1000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en-US" altLang="ja-JP" sz="10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A51-440A-A523-C2F0D21FD6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Sheet3!$Q$3:$Q$8</c:f>
              <c:strCache>
                <c:ptCount val="6"/>
                <c:pt idx="0">
                  <c:v>埋立・沖積</c:v>
                </c:pt>
                <c:pt idx="1">
                  <c:v>段丘層</c:v>
                </c:pt>
                <c:pt idx="2">
                  <c:v>大阪層群</c:v>
                </c:pt>
                <c:pt idx="3">
                  <c:v>和泉層群</c:v>
                </c:pt>
                <c:pt idx="4">
                  <c:v>泥岩・頁岩</c:v>
                </c:pt>
                <c:pt idx="5">
                  <c:v>花崗岩</c:v>
                </c:pt>
              </c:strCache>
            </c:strRef>
          </c:cat>
          <c:val>
            <c:numRef>
              <c:f>Sheet3!$S$3:$S$8</c:f>
              <c:numCache>
                <c:formatCode>0.0%</c:formatCode>
                <c:ptCount val="6"/>
                <c:pt idx="0">
                  <c:v>4.4117647058823532E-2</c:v>
                </c:pt>
                <c:pt idx="1">
                  <c:v>0</c:v>
                </c:pt>
                <c:pt idx="2">
                  <c:v>5.8823529411764705E-2</c:v>
                </c:pt>
                <c:pt idx="3">
                  <c:v>7.3529411764705885E-2</c:v>
                </c:pt>
                <c:pt idx="4">
                  <c:v>0.41176470588235292</c:v>
                </c:pt>
                <c:pt idx="5">
                  <c:v>0.41176470588235292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51-440A-A523-C2F0D21FD6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>
                <a:solidFill>
                  <a:schemeClr val="tx1"/>
                </a:solidFill>
              </a:rPr>
              <a:t>検討区間の地質（土砂系、岩質系）別の傾斜角分布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558314469950521E-2"/>
          <c:y val="0.13681091016360708"/>
          <c:w val="0.8865745485518014"/>
          <c:h val="0.7262202455240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'[H30検討範囲(20190117版)100m区間_20190213.xlsx]Sheet1'!$K$16</c:f>
              <c:strCache>
                <c:ptCount val="1"/>
                <c:pt idx="0">
                  <c:v>土砂系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2.3883341665740843E-2"/>
                  <c:y val="-6.41925736774055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CB-4305-B0A4-05E567EDF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'[H30検討範囲(20190117版)100m区間_20190213.xlsx]Sheet1'!$I$17:$I$25</c:f>
              <c:strCache>
                <c:ptCount val="9"/>
                <c:pt idx="0">
                  <c:v>0～5</c:v>
                </c:pt>
                <c:pt idx="1">
                  <c:v>5～10</c:v>
                </c:pt>
                <c:pt idx="2">
                  <c:v>10～15</c:v>
                </c:pt>
                <c:pt idx="3">
                  <c:v>15～20</c:v>
                </c:pt>
                <c:pt idx="4">
                  <c:v>20～25</c:v>
                </c:pt>
                <c:pt idx="5">
                  <c:v>25～30</c:v>
                </c:pt>
                <c:pt idx="6">
                  <c:v>30～35</c:v>
                </c:pt>
                <c:pt idx="7">
                  <c:v>35～40</c:v>
                </c:pt>
                <c:pt idx="8">
                  <c:v>40～</c:v>
                </c:pt>
              </c:strCache>
            </c:strRef>
          </c:cat>
          <c:val>
            <c:numRef>
              <c:f>'[H30検討範囲(20190117版)100m区間_20190213.xlsx]Sheet1'!$K$17:$K$25</c:f>
              <c:numCache>
                <c:formatCode>0.0%</c:formatCode>
                <c:ptCount val="9"/>
                <c:pt idx="0">
                  <c:v>1.8066635382449556E-2</c:v>
                </c:pt>
                <c:pt idx="1">
                  <c:v>3.3552322853120597E-2</c:v>
                </c:pt>
                <c:pt idx="2">
                  <c:v>4.5518535898639134E-2</c:v>
                </c:pt>
                <c:pt idx="3">
                  <c:v>3.3786954481464099E-2</c:v>
                </c:pt>
                <c:pt idx="4">
                  <c:v>1.8066635382449556E-2</c:v>
                </c:pt>
                <c:pt idx="5">
                  <c:v>1.1027686532144533E-2</c:v>
                </c:pt>
                <c:pt idx="6">
                  <c:v>1.1731581417175035E-2</c:v>
                </c:pt>
                <c:pt idx="7">
                  <c:v>2.8155795401220087E-3</c:v>
                </c:pt>
                <c:pt idx="8">
                  <c:v>9.3852651337400278E-4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CB-4305-B0A4-05E567EDF119}"/>
            </c:ext>
          </c:extLst>
        </c:ser>
        <c:ser>
          <c:idx val="1"/>
          <c:order val="1"/>
          <c:tx>
            <c:strRef>
              <c:f>'[H30検討範囲(20190117版)100m区間_20190213.xlsx]Sheet1'!$M$16</c:f>
              <c:strCache>
                <c:ptCount val="1"/>
                <c:pt idx="0">
                  <c:v>岩質系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'[H30検討範囲(20190117版)100m区間_20190213.xlsx]Sheet1'!$I$17:$I$25</c:f>
              <c:strCache>
                <c:ptCount val="9"/>
                <c:pt idx="0">
                  <c:v>0～5</c:v>
                </c:pt>
                <c:pt idx="1">
                  <c:v>5～10</c:v>
                </c:pt>
                <c:pt idx="2">
                  <c:v>10～15</c:v>
                </c:pt>
                <c:pt idx="3">
                  <c:v>15～20</c:v>
                </c:pt>
                <c:pt idx="4">
                  <c:v>20～25</c:v>
                </c:pt>
                <c:pt idx="5">
                  <c:v>25～30</c:v>
                </c:pt>
                <c:pt idx="6">
                  <c:v>30～35</c:v>
                </c:pt>
                <c:pt idx="7">
                  <c:v>35～40</c:v>
                </c:pt>
                <c:pt idx="8">
                  <c:v>40～</c:v>
                </c:pt>
              </c:strCache>
            </c:strRef>
          </c:cat>
          <c:val>
            <c:numRef>
              <c:f>'[H30検討範囲(20190117版)100m区間_20190213.xlsx]Sheet1'!$M$17:$M$25</c:f>
              <c:numCache>
                <c:formatCode>0.0%</c:formatCode>
                <c:ptCount val="9"/>
                <c:pt idx="0">
                  <c:v>3.5194744251525107E-3</c:v>
                </c:pt>
                <c:pt idx="1">
                  <c:v>2.0882214922571564E-2</c:v>
                </c:pt>
                <c:pt idx="2">
                  <c:v>4.7395588925387144E-2</c:v>
                </c:pt>
                <c:pt idx="3">
                  <c:v>0.11708118254340685</c:v>
                </c:pt>
                <c:pt idx="4">
                  <c:v>0.15767245424683246</c:v>
                </c:pt>
                <c:pt idx="5">
                  <c:v>0.18371656499296105</c:v>
                </c:pt>
                <c:pt idx="6">
                  <c:v>0.15368371656499297</c:v>
                </c:pt>
                <c:pt idx="7">
                  <c:v>0.10816518066635382</c:v>
                </c:pt>
                <c:pt idx="8">
                  <c:v>3.2379164711403098E-2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CB-4305-B0A4-05E567EDF1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7959416"/>
        <c:axId val="475854216"/>
      </c:barChart>
      <c:catAx>
        <c:axId val="477959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050">
                    <a:solidFill>
                      <a:schemeClr val="tx1"/>
                    </a:solidFill>
                  </a:rPr>
                  <a:t>傾斜角（度）</a:t>
                </a:r>
                <a:endParaRPr lang="en-US" altLang="ja-JP" sz="105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5854216"/>
        <c:crosses val="autoZero"/>
        <c:auto val="1"/>
        <c:lblAlgn val="ctr"/>
        <c:lblOffset val="100"/>
        <c:noMultiLvlLbl val="0"/>
      </c:catAx>
      <c:valAx>
        <c:axId val="475854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7959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886213297411893"/>
          <c:y val="0.93051714357031023"/>
          <c:w val="0.23130571641507774"/>
          <c:h val="6.94828564296898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defRPr>
            </a:pPr>
            <a:r>
              <a:rPr lang="ja-JP" sz="1600" b="1" dirty="0" smtClean="0">
                <a:solidFill>
                  <a:sysClr val="windowText" lastClr="000000"/>
                </a:solidFill>
              </a:rPr>
              <a:t>確率</a:t>
            </a:r>
            <a:r>
              <a:rPr lang="ja-JP" sz="1600" b="1" dirty="0">
                <a:solidFill>
                  <a:sysClr val="windowText" lastClr="000000"/>
                </a:solidFill>
              </a:rPr>
              <a:t>年</a:t>
            </a:r>
            <a:r>
              <a:rPr lang="ja-JP" sz="1600" b="1" dirty="0" smtClean="0">
                <a:solidFill>
                  <a:sysClr val="windowText" lastClr="000000"/>
                </a:solidFill>
              </a:rPr>
              <a:t>別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（</a:t>
            </a:r>
            <a:r>
              <a:rPr lang="en-US" altLang="ja-JP" sz="1600" b="1" dirty="0" smtClean="0">
                <a:solidFill>
                  <a:sysClr val="windowText" lastClr="000000"/>
                </a:solidFill>
              </a:rPr>
              <a:t>10,15,20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年）</a:t>
            </a:r>
            <a:r>
              <a:rPr lang="ja-JP" sz="1600" b="1" dirty="0" smtClean="0">
                <a:solidFill>
                  <a:sysClr val="windowText" lastClr="000000"/>
                </a:solidFill>
              </a:rPr>
              <a:t>の</a:t>
            </a:r>
            <a:r>
              <a:rPr lang="ja-JP" sz="1600" b="1" dirty="0">
                <a:solidFill>
                  <a:sysClr val="windowText" lastClr="000000"/>
                </a:solidFill>
              </a:rPr>
              <a:t>日雨量</a:t>
            </a:r>
          </a:p>
        </c:rich>
      </c:tx>
      <c:layout>
        <c:manualLayout>
          <c:xMode val="edge"/>
          <c:yMode val="edge"/>
          <c:x val="0.2504959441481534"/>
          <c:y val="2.137518755885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10年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37642749502584E-2"/>
                  <c:y val="4.0969109487806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F5-4532-951D-8E3E10BEB2E7}"/>
                </c:ext>
              </c:extLst>
            </c:dLbl>
            <c:dLbl>
              <c:idx val="1"/>
              <c:layout>
                <c:manualLayout>
                  <c:x val="-5.8721369159043552E-2"/>
                  <c:y val="5.1656703267233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F5-4532-951D-8E3E10BEB2E7}"/>
                </c:ext>
              </c:extLst>
            </c:dLbl>
            <c:dLbl>
              <c:idx val="2"/>
              <c:layout>
                <c:manualLayout>
                  <c:x val="-4.0253336217756355E-2"/>
                  <c:y val="5.1656703267233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F5-4532-951D-8E3E10BEB2E7}"/>
                </c:ext>
              </c:extLst>
            </c:dLbl>
            <c:dLbl>
              <c:idx val="3"/>
              <c:layout>
                <c:manualLayout>
                  <c:x val="-4.937642749502584E-2"/>
                  <c:y val="5.1656703267233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F5-4532-951D-8E3E10BEB2E7}"/>
                </c:ext>
              </c:extLst>
            </c:dLbl>
            <c:dLbl>
              <c:idx val="4"/>
              <c:layout>
                <c:manualLayout>
                  <c:x val="-4.7040192079021416E-2"/>
                  <c:y val="4.80941720074246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F5-4532-951D-8E3E10BEB2E7}"/>
                </c:ext>
              </c:extLst>
            </c:dLbl>
            <c:dLbl>
              <c:idx val="5"/>
              <c:layout>
                <c:manualLayout>
                  <c:x val="-4.236772124701256E-2"/>
                  <c:y val="5.1656703267233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F5-4532-951D-8E3E10BEB2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2060"/>
                    </a:solidFill>
                    <a:latin typeface="HGSｺﾞｼｯｸM" panose="020B0600000000000000" pitchFamily="50" charset="-128"/>
                    <a:ea typeface="HGS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Sheet1!$B$3:$G$3</c:f>
              <c:strCache>
                <c:ptCount val="6"/>
                <c:pt idx="0">
                  <c:v>豊能地区</c:v>
                </c:pt>
                <c:pt idx="1">
                  <c:v>三島地区</c:v>
                </c:pt>
                <c:pt idx="2">
                  <c:v>河内地区</c:v>
                </c:pt>
                <c:pt idx="3">
                  <c:v>南河内地区</c:v>
                </c:pt>
                <c:pt idx="4">
                  <c:v>泉北地区</c:v>
                </c:pt>
                <c:pt idx="5">
                  <c:v>泉南地区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183.4</c:v>
                </c:pt>
                <c:pt idx="1">
                  <c:v>171.1</c:v>
                </c:pt>
                <c:pt idx="2">
                  <c:v>146</c:v>
                </c:pt>
                <c:pt idx="3">
                  <c:v>138.80000000000001</c:v>
                </c:pt>
                <c:pt idx="4">
                  <c:v>148.80000000000001</c:v>
                </c:pt>
                <c:pt idx="5">
                  <c:v>174.6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F5-4532-951D-8E3E10BEB2E7}"/>
            </c:ext>
          </c:extLst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15年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5075017071074529E-2"/>
                  <c:y val="4.0969109487806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F5-4532-951D-8E3E10BEB2E7}"/>
                </c:ext>
              </c:extLst>
            </c:dLbl>
            <c:dLbl>
              <c:idx val="1"/>
              <c:layout>
                <c:manualLayout>
                  <c:x val="-8.441995873509224E-2"/>
                  <c:y val="1.60313906691416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FF5-4532-951D-8E3E10BEB2E7}"/>
                </c:ext>
              </c:extLst>
            </c:dLbl>
            <c:dLbl>
              <c:idx val="2"/>
              <c:layout>
                <c:manualLayout>
                  <c:x val="-4.236772124701265E-2"/>
                  <c:y val="1.9593921928950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F5-4532-951D-8E3E10BEB2E7}"/>
                </c:ext>
              </c:extLst>
            </c:dLbl>
            <c:dLbl>
              <c:idx val="3"/>
              <c:layout>
                <c:manualLayout>
                  <c:x val="-3.7917100801751848E-2"/>
                  <c:y val="1.9593921928950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FF5-4532-951D-8E3E10BEB2E7}"/>
                </c:ext>
              </c:extLst>
            </c:dLbl>
            <c:dLbl>
              <c:idx val="4"/>
              <c:layout>
                <c:manualLayout>
                  <c:x val="-5.8721369159043552E-2"/>
                  <c:y val="2.6718984448569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FF5-4532-951D-8E3E10BEB2E7}"/>
                </c:ext>
              </c:extLst>
            </c:dLbl>
            <c:dLbl>
              <c:idx val="5"/>
              <c:layout>
                <c:manualLayout>
                  <c:x val="-4.236772124701256E-2"/>
                  <c:y val="4.80941720074246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FF5-4532-951D-8E3E10BEB2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SｺﾞｼｯｸM" panose="020B0600000000000000" pitchFamily="50" charset="-128"/>
                    <a:ea typeface="HGS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Sheet1!$B$3:$G$3</c:f>
              <c:strCache>
                <c:ptCount val="6"/>
                <c:pt idx="0">
                  <c:v>豊能地区</c:v>
                </c:pt>
                <c:pt idx="1">
                  <c:v>三島地区</c:v>
                </c:pt>
                <c:pt idx="2">
                  <c:v>河内地区</c:v>
                </c:pt>
                <c:pt idx="3">
                  <c:v>南河内地区</c:v>
                </c:pt>
                <c:pt idx="4">
                  <c:v>泉北地区</c:v>
                </c:pt>
                <c:pt idx="5">
                  <c:v>泉南地区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201.5</c:v>
                </c:pt>
                <c:pt idx="1">
                  <c:v>186.4</c:v>
                </c:pt>
                <c:pt idx="2">
                  <c:v>158.5</c:v>
                </c:pt>
                <c:pt idx="3">
                  <c:v>151</c:v>
                </c:pt>
                <c:pt idx="4">
                  <c:v>163.30000000000001</c:v>
                </c:pt>
                <c:pt idx="5">
                  <c:v>192.4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F5-4532-951D-8E3E10BEB2E7}"/>
            </c:ext>
          </c:extLst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20年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B050"/>
                    </a:solidFill>
                    <a:latin typeface="HGSｺﾞｼｯｸM" panose="020B0600000000000000" pitchFamily="50" charset="-128"/>
                    <a:ea typeface="HGS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Sheet1!$B$3:$G$3</c:f>
              <c:strCache>
                <c:ptCount val="6"/>
                <c:pt idx="0">
                  <c:v>豊能地区</c:v>
                </c:pt>
                <c:pt idx="1">
                  <c:v>三島地区</c:v>
                </c:pt>
                <c:pt idx="2">
                  <c:v>河内地区</c:v>
                </c:pt>
                <c:pt idx="3">
                  <c:v>南河内地区</c:v>
                </c:pt>
                <c:pt idx="4">
                  <c:v>泉北地区</c:v>
                </c:pt>
                <c:pt idx="5">
                  <c:v>泉南地区</c:v>
                </c:pt>
              </c:strCache>
            </c:strRef>
          </c:cat>
          <c:val>
            <c:numRef>
              <c:f>Sheet1!$B$8:$G$8</c:f>
              <c:numCache>
                <c:formatCode>General</c:formatCode>
                <c:ptCount val="6"/>
                <c:pt idx="0">
                  <c:v>214.1</c:v>
                </c:pt>
                <c:pt idx="1">
                  <c:v>197.1</c:v>
                </c:pt>
                <c:pt idx="2">
                  <c:v>167.2</c:v>
                </c:pt>
                <c:pt idx="3">
                  <c:v>159.6</c:v>
                </c:pt>
                <c:pt idx="4">
                  <c:v>173.4</c:v>
                </c:pt>
                <c:pt idx="5">
                  <c:v>204.8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F5-4532-951D-8E3E10BEB2E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6787136"/>
        <c:axId val="507143360"/>
      </c:lineChart>
      <c:catAx>
        <c:axId val="196787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defRPr>
            </a:pPr>
            <a:endParaRPr lang="ja-JP"/>
          </a:p>
        </c:txPr>
        <c:crossAx val="507143360"/>
        <c:crosses val="autoZero"/>
        <c:auto val="1"/>
        <c:lblAlgn val="ctr"/>
        <c:lblOffset val="100"/>
        <c:noMultiLvlLbl val="0"/>
      </c:catAx>
      <c:valAx>
        <c:axId val="507143360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HGSｺﾞｼｯｸM" panose="020B0600000000000000" pitchFamily="50" charset="-128"/>
                    <a:ea typeface="HGSｺﾞｼｯｸM" panose="020B0600000000000000" pitchFamily="50" charset="-128"/>
                    <a:cs typeface="+mn-cs"/>
                  </a:defRPr>
                </a:pPr>
                <a:r>
                  <a:rPr lang="ja-JP" sz="1200">
                    <a:solidFill>
                      <a:schemeClr val="tx1"/>
                    </a:solidFill>
                  </a:rPr>
                  <a:t>日雨量（㎜）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defRPr>
            </a:pPr>
            <a:endParaRPr lang="ja-JP"/>
          </a:p>
        </c:txPr>
        <c:crossAx val="19678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HGSｺﾞｼｯｸM" panose="020B0600000000000000" pitchFamily="50" charset="-128"/>
          <a:ea typeface="HGSｺﾞｼｯｸM" panose="020B06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190" cy="497048"/>
          </a:xfrm>
          <a:prstGeom prst="rect">
            <a:avLst/>
          </a:prstGeom>
        </p:spPr>
        <p:txBody>
          <a:bodyPr vert="horz" lIns="93212" tIns="46604" rIns="93212" bIns="4660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5" y="0"/>
            <a:ext cx="2949190" cy="497048"/>
          </a:xfrm>
          <a:prstGeom prst="rect">
            <a:avLst/>
          </a:prstGeom>
        </p:spPr>
        <p:txBody>
          <a:bodyPr vert="horz" lIns="93212" tIns="46604" rIns="93212" bIns="46604" rtlCol="0"/>
          <a:lstStyle>
            <a:lvl1pPr algn="r">
              <a:defRPr sz="1200"/>
            </a:lvl1pPr>
          </a:lstStyle>
          <a:p>
            <a:fld id="{FD3ADC6C-0A69-4C30-8B87-6D0144EAB3B0}" type="datetimeFigureOut">
              <a:rPr kumimoji="1" lang="ja-JP" altLang="en-US" smtClean="0"/>
              <a:t>2019/3/29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0676"/>
            <a:ext cx="2949190" cy="497048"/>
          </a:xfrm>
          <a:prstGeom prst="rect">
            <a:avLst/>
          </a:prstGeom>
        </p:spPr>
        <p:txBody>
          <a:bodyPr vert="horz" lIns="93212" tIns="46604" rIns="93212" bIns="4660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5" y="9440676"/>
            <a:ext cx="2949190" cy="497048"/>
          </a:xfrm>
          <a:prstGeom prst="rect">
            <a:avLst/>
          </a:prstGeom>
        </p:spPr>
        <p:txBody>
          <a:bodyPr vert="horz" lIns="93212" tIns="46604" rIns="93212" bIns="46604" rtlCol="0" anchor="b"/>
          <a:lstStyle>
            <a:lvl1pPr algn="r">
              <a:defRPr sz="1200"/>
            </a:lvl1pPr>
          </a:lstStyle>
          <a:p>
            <a:fld id="{C728B60C-6745-431B-B9B6-A892AC2FDF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75529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8"/>
            <a:ext cx="2949788" cy="496967"/>
          </a:xfrm>
          <a:prstGeom prst="rect">
            <a:avLst/>
          </a:prstGeom>
        </p:spPr>
        <p:txBody>
          <a:bodyPr vert="horz" lIns="91397" tIns="45702" rIns="91397" bIns="4570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8"/>
            <a:ext cx="2949788" cy="496967"/>
          </a:xfrm>
          <a:prstGeom prst="rect">
            <a:avLst/>
          </a:prstGeom>
        </p:spPr>
        <p:txBody>
          <a:bodyPr vert="horz" lIns="91397" tIns="45702" rIns="91397" bIns="45702" rtlCol="0"/>
          <a:lstStyle>
            <a:lvl1pPr algn="r">
              <a:defRPr sz="1200"/>
            </a:lvl1pPr>
          </a:lstStyle>
          <a:p>
            <a:fld id="{ECF6F7F8-8913-4732-AEA3-7F832FCF49E4}" type="datetimeFigureOut">
              <a:rPr kumimoji="1" lang="ja-JP" altLang="en-US" smtClean="0"/>
              <a:t>2019/3/29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7" tIns="45702" rIns="91397" bIns="4570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397" tIns="45702" rIns="91397" bIns="457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4"/>
            <a:ext cx="2949788" cy="496967"/>
          </a:xfrm>
          <a:prstGeom prst="rect">
            <a:avLst/>
          </a:prstGeom>
        </p:spPr>
        <p:txBody>
          <a:bodyPr vert="horz" lIns="91397" tIns="45702" rIns="91397" bIns="4570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4"/>
            <a:ext cx="2949788" cy="496967"/>
          </a:xfrm>
          <a:prstGeom prst="rect">
            <a:avLst/>
          </a:prstGeom>
        </p:spPr>
        <p:txBody>
          <a:bodyPr vert="horz" lIns="91397" tIns="45702" rIns="91397" bIns="45702" rtlCol="0" anchor="b"/>
          <a:lstStyle>
            <a:lvl1pPr algn="r">
              <a:defRPr sz="1200"/>
            </a:lvl1pPr>
          </a:lstStyle>
          <a:p>
            <a:fld id="{54ED8BD2-EA18-4486-8D13-45C074BF65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24221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213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9809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8213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717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1346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8889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313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504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724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03612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382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77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9159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4708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25580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71938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64299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38342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649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5392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83752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053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91351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4902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182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560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33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80820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34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331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342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8159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5904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590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0035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ED8BD2-EA18-4486-8D13-45C074BF6543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253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kumimoji="1" lang="ja-JP" altLang="en-US" dirty="0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20072" y="6344752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01614" y="6353175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 smtClean="0"/>
              <a:t>資料５－３</a:t>
            </a:r>
            <a:endParaRPr kumimoji="1" lang="ja-JP" alt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F85341-AB73-4280-8395-A80C95690EE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67544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5013176"/>
            <a:ext cx="7056784" cy="720080"/>
          </a:xfrm>
        </p:spPr>
        <p:txBody>
          <a:bodyPr anchor="ctr">
            <a:noAutofit/>
          </a:bodyPr>
          <a:lstStyle/>
          <a:p>
            <a:pPr algn="ctr"/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年度第３回 大阪府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都市基盤施設維持管理技術審議会</a:t>
            </a:r>
            <a:endParaRPr lang="en-US" altLang="ja-JP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539552" y="6355080"/>
            <a:ext cx="1219200" cy="365760"/>
          </a:xfrm>
        </p:spPr>
        <p:txBody>
          <a:bodyPr/>
          <a:lstStyle/>
          <a:p>
            <a:fld id="{40F85341-AB73-4280-8395-A80C95690EE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187624" y="3861048"/>
            <a:ext cx="6676828" cy="954107"/>
          </a:xfrm>
          <a:prstGeom prst="rect">
            <a:avLst/>
          </a:prstGeom>
        </p:spPr>
        <p:txBody>
          <a:bodyPr vert="horz" wrap="none" anchor="t" anchorCtr="0">
            <a:sp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異常気象時通行規制区間及び</a:t>
            </a:r>
            <a:r>
              <a:rPr lang="en-US" altLang="ja-JP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</a:b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　　規制基準の見直し検討について</a:t>
            </a:r>
            <a:endParaRPr lang="ja-JP" altLang="en-US" sz="2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92080" y="620688"/>
            <a:ext cx="3384376" cy="648072"/>
          </a:xfrm>
        </p:spPr>
        <p:txBody>
          <a:bodyPr/>
          <a:lstStyle/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 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endParaRPr kumimoji="1" lang="en-US" altLang="ja-JP" sz="3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31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233" y="1268760"/>
            <a:ext cx="892800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③　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経過観察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（対策工</a:t>
            </a:r>
            <a:r>
              <a:rPr lang="ja-JP" altLang="en-US" sz="24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評価とモニタリング）</a:t>
            </a:r>
            <a:endParaRPr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1785" y="1988840"/>
            <a:ext cx="8064896" cy="353943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日常の道路パトロール、簡易点検</a:t>
            </a: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（１年に１回）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、道路防災点検</a:t>
            </a: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（５年に１回）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により、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対策工の経過観察を５年間行い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、その結果、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無災害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であること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。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学識経験者に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よる現地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確認のうえ、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モニタリング</a:t>
            </a: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（降雨観測・雨水浸透挙動観測）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の地点、項目、期間の指示を得て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観測を行う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6372200" y="2924944"/>
            <a:ext cx="195456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43608" y="3356992"/>
            <a:ext cx="331236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372200" y="3356992"/>
            <a:ext cx="116247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732240" y="4581128"/>
            <a:ext cx="159452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043608" y="5013176"/>
            <a:ext cx="87444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644008" y="5445224"/>
            <a:ext cx="1800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8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46317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504" y="1268760"/>
            <a:ext cx="892800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④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安全性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評価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（規制区間の解除）</a:t>
            </a:r>
            <a:endParaRPr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552" y="1988840"/>
            <a:ext cx="8064896" cy="224676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モニタリングのデータや対策工の評価などの経過観察結果を参考に、必要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に応じて学識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経験者の現地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確認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行い、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大阪府都市基盤施設維持管理技術審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議会において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規制区間の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安全性の評価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ついて見解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を得る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こと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。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4932040" y="3356992"/>
            <a:ext cx="338437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43608" y="3789040"/>
            <a:ext cx="475252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7812360" y="3788878"/>
            <a:ext cx="504056" cy="16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043608" y="4235609"/>
            <a:ext cx="504056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4159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805712" y="3848589"/>
            <a:ext cx="4292590" cy="37841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規制基準雨量緩和（引上げ</a:t>
            </a:r>
            <a:r>
              <a:rPr lang="en-US" altLang="ja-JP" sz="1600" b="1" baseline="30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）の実施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19895" y="2382617"/>
            <a:ext cx="1204741" cy="36351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災害：無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860032" y="2383145"/>
            <a:ext cx="1200474" cy="3564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災害：有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98281" y="6106591"/>
            <a:ext cx="4756865" cy="37305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通行規制区間解除（道路管理者の最終判断）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20456" y="5586143"/>
            <a:ext cx="8700268" cy="34740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安全性の評価（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学識経験者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見解：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zh-TW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都市基盤施設維持管理技術審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751668" y="1196752"/>
            <a:ext cx="1711613" cy="3600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通行規制区間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418289" y="1556790"/>
            <a:ext cx="6288619" cy="215666"/>
            <a:chOff x="1603249" y="1895286"/>
            <a:chExt cx="6288619" cy="296878"/>
          </a:xfrm>
        </p:grpSpPr>
        <p:cxnSp>
          <p:nvCxnSpPr>
            <p:cNvPr id="21" name="直線コネクタ 20"/>
            <p:cNvCxnSpPr/>
            <p:nvPr/>
          </p:nvCxnSpPr>
          <p:spPr>
            <a:xfrm flipH="1">
              <a:off x="1603249" y="1997803"/>
              <a:ext cx="62811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>
              <a:stCxn id="5" idx="2"/>
            </p:cNvCxnSpPr>
            <p:nvPr/>
          </p:nvCxnSpPr>
          <p:spPr>
            <a:xfrm flipH="1">
              <a:off x="4788024" y="1895286"/>
              <a:ext cx="4411" cy="2968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flipH="1">
              <a:off x="1609598" y="1981205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 flipH="1">
              <a:off x="7891868" y="1974856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639352" y="2074143"/>
            <a:ext cx="1556384" cy="302998"/>
            <a:chOff x="783368" y="2807679"/>
            <a:chExt cx="1556384" cy="405630"/>
          </a:xfrm>
        </p:grpSpPr>
        <p:cxnSp>
          <p:nvCxnSpPr>
            <p:cNvPr id="48" name="直線矢印コネクタ 47"/>
            <p:cNvCxnSpPr/>
            <p:nvPr/>
          </p:nvCxnSpPr>
          <p:spPr>
            <a:xfrm flipH="1">
              <a:off x="2336245" y="3008044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>
              <a:off x="785230" y="3007817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783368" y="3015802"/>
              <a:ext cx="15563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flipH="1">
              <a:off x="1589582" y="2807679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線矢印コネクタ 54"/>
          <p:cNvCxnSpPr/>
          <p:nvPr/>
        </p:nvCxnSpPr>
        <p:spPr>
          <a:xfrm>
            <a:off x="1456098" y="3084033"/>
            <a:ext cx="0" cy="76455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580112" y="2763159"/>
            <a:ext cx="0" cy="54999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>
            <a:off x="6927962" y="2778539"/>
            <a:ext cx="0" cy="5234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8482867" y="2763159"/>
            <a:ext cx="0" cy="549991"/>
          </a:xfrm>
          <a:prstGeom prst="straightConnector1">
            <a:avLst/>
          </a:prstGeom>
          <a:ln w="1270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1464738" y="4509120"/>
            <a:ext cx="6234670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５年間の経過観察（対策工の評価、降雨観測、雨水浸透挙動観測）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388261" y="3284984"/>
            <a:ext cx="3288195" cy="377012"/>
          </a:xfrm>
          <a:prstGeom prst="rect">
            <a:avLst/>
          </a:prstGeom>
          <a:solidFill>
            <a:srgbClr val="FF000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6325592" y="2387561"/>
            <a:ext cx="1204741" cy="36413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災害：無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882630" y="2387439"/>
            <a:ext cx="1200474" cy="3642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災害：有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4891" y="2396510"/>
            <a:ext cx="1204741" cy="3567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災害：無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605234" y="2391753"/>
            <a:ext cx="1200474" cy="360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災害：有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4927299" y="3645023"/>
            <a:ext cx="2020679" cy="361343"/>
            <a:chOff x="4927299" y="3637211"/>
            <a:chExt cx="2020679" cy="425312"/>
          </a:xfrm>
        </p:grpSpPr>
        <p:cxnSp>
          <p:nvCxnSpPr>
            <p:cNvPr id="68" name="直線矢印コネクタ 67"/>
            <p:cNvCxnSpPr/>
            <p:nvPr/>
          </p:nvCxnSpPr>
          <p:spPr>
            <a:xfrm flipH="1" flipV="1">
              <a:off x="4927299" y="4060994"/>
              <a:ext cx="2016000" cy="1529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>
              <a:off x="6947978" y="3637211"/>
              <a:ext cx="0" cy="425312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線矢印コネクタ 111"/>
          <p:cNvCxnSpPr/>
          <p:nvPr/>
        </p:nvCxnSpPr>
        <p:spPr>
          <a:xfrm flipH="1">
            <a:off x="4572000" y="5926591"/>
            <a:ext cx="0" cy="1800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 flipH="1">
            <a:off x="3452248" y="5423181"/>
            <a:ext cx="0" cy="1800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>
          <a:xfrm>
            <a:off x="2849877" y="5101800"/>
            <a:ext cx="1204741" cy="3567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災害：無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946554" y="5127507"/>
            <a:ext cx="2745840" cy="360663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災害：有、追加対策必要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7692394" y="3661997"/>
            <a:ext cx="335990" cy="1639212"/>
            <a:chOff x="7692394" y="3576145"/>
            <a:chExt cx="434634" cy="1724863"/>
          </a:xfrm>
        </p:grpSpPr>
        <p:cxnSp>
          <p:nvCxnSpPr>
            <p:cNvPr id="10" name="直線コネクタ 9"/>
            <p:cNvCxnSpPr>
              <a:stCxn id="69" idx="3"/>
            </p:cNvCxnSpPr>
            <p:nvPr/>
          </p:nvCxnSpPr>
          <p:spPr>
            <a:xfrm>
              <a:off x="7692394" y="5301008"/>
              <a:ext cx="434634" cy="0"/>
            </a:xfrm>
            <a:prstGeom prst="line">
              <a:avLst/>
            </a:prstGeom>
            <a:ln w="12700">
              <a:prstDash val="lgDashDot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8114040" y="3576145"/>
              <a:ext cx="0" cy="1706853"/>
            </a:xfrm>
            <a:prstGeom prst="line">
              <a:avLst/>
            </a:prstGeom>
            <a:ln w="12700">
              <a:prstDash val="lgDashDotDot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2" name="直線矢印コネクタ 71"/>
          <p:cNvCxnSpPr/>
          <p:nvPr/>
        </p:nvCxnSpPr>
        <p:spPr>
          <a:xfrm>
            <a:off x="7503144" y="3658675"/>
            <a:ext cx="0" cy="863740"/>
          </a:xfrm>
          <a:prstGeom prst="straightConnector1">
            <a:avLst/>
          </a:prstGeom>
          <a:ln w="12700"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グループ化 77"/>
          <p:cNvGrpSpPr/>
          <p:nvPr/>
        </p:nvGrpSpPr>
        <p:grpSpPr>
          <a:xfrm>
            <a:off x="3820856" y="2060848"/>
            <a:ext cx="1744742" cy="302998"/>
            <a:chOff x="783368" y="2807679"/>
            <a:chExt cx="1744742" cy="405630"/>
          </a:xfrm>
        </p:grpSpPr>
        <p:cxnSp>
          <p:nvCxnSpPr>
            <p:cNvPr id="79" name="直線矢印コネクタ 78"/>
            <p:cNvCxnSpPr/>
            <p:nvPr/>
          </p:nvCxnSpPr>
          <p:spPr>
            <a:xfrm flipH="1">
              <a:off x="2528110" y="3008044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>
            <a:xfrm flipH="1">
              <a:off x="785230" y="3007817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flipH="1">
              <a:off x="783368" y="3015802"/>
              <a:ext cx="17253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矢印コネクタ 84"/>
            <p:cNvCxnSpPr/>
            <p:nvPr/>
          </p:nvCxnSpPr>
          <p:spPr>
            <a:xfrm flipH="1">
              <a:off x="1589582" y="2807679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グループ化 85"/>
          <p:cNvGrpSpPr/>
          <p:nvPr/>
        </p:nvGrpSpPr>
        <p:grpSpPr>
          <a:xfrm>
            <a:off x="6914202" y="2079008"/>
            <a:ext cx="1556384" cy="302997"/>
            <a:chOff x="783368" y="2807680"/>
            <a:chExt cx="1556384" cy="405629"/>
          </a:xfrm>
        </p:grpSpPr>
        <p:cxnSp>
          <p:nvCxnSpPr>
            <p:cNvPr id="87" name="直線矢印コネクタ 86"/>
            <p:cNvCxnSpPr/>
            <p:nvPr/>
          </p:nvCxnSpPr>
          <p:spPr>
            <a:xfrm flipH="1">
              <a:off x="2336245" y="3008044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矢印コネクタ 87"/>
            <p:cNvCxnSpPr/>
            <p:nvPr/>
          </p:nvCxnSpPr>
          <p:spPr>
            <a:xfrm flipH="1">
              <a:off x="785230" y="3007817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 flipH="1">
              <a:off x="783368" y="3015802"/>
              <a:ext cx="15563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矢印コネクタ 90"/>
            <p:cNvCxnSpPr/>
            <p:nvPr/>
          </p:nvCxnSpPr>
          <p:spPr>
            <a:xfrm flipH="1">
              <a:off x="1589582" y="2807679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グループ化 91"/>
          <p:cNvGrpSpPr/>
          <p:nvPr/>
        </p:nvGrpSpPr>
        <p:grpSpPr>
          <a:xfrm>
            <a:off x="1461563" y="2936112"/>
            <a:ext cx="2102726" cy="698611"/>
            <a:chOff x="772593" y="2824066"/>
            <a:chExt cx="1561012" cy="788775"/>
          </a:xfrm>
        </p:grpSpPr>
        <p:cxnSp>
          <p:nvCxnSpPr>
            <p:cNvPr id="93" name="直線矢印コネクタ 92"/>
            <p:cNvCxnSpPr>
              <a:endCxn id="117" idx="2"/>
            </p:cNvCxnSpPr>
            <p:nvPr/>
          </p:nvCxnSpPr>
          <p:spPr>
            <a:xfrm>
              <a:off x="2333307" y="2991079"/>
              <a:ext cx="298" cy="62176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>
              <a:off x="772593" y="2991079"/>
              <a:ext cx="15610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/>
            <p:cNvCxnSpPr/>
            <p:nvPr/>
          </p:nvCxnSpPr>
          <p:spPr>
            <a:xfrm>
              <a:off x="1589582" y="2824066"/>
              <a:ext cx="0" cy="13423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正方形/長方形 115"/>
          <p:cNvSpPr/>
          <p:nvPr/>
        </p:nvSpPr>
        <p:spPr>
          <a:xfrm>
            <a:off x="603360" y="3281372"/>
            <a:ext cx="1734505" cy="3567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追加対策不要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2706656" y="3292566"/>
            <a:ext cx="1715266" cy="342156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追加対策必要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657261" y="2773410"/>
            <a:ext cx="3168001" cy="180000"/>
            <a:chOff x="657261" y="2875665"/>
            <a:chExt cx="3168001" cy="180000"/>
          </a:xfrm>
        </p:grpSpPr>
        <p:cxnSp>
          <p:nvCxnSpPr>
            <p:cNvPr id="20" name="直線コネクタ 19"/>
            <p:cNvCxnSpPr/>
            <p:nvPr/>
          </p:nvCxnSpPr>
          <p:spPr>
            <a:xfrm flipH="1">
              <a:off x="657261" y="2875665"/>
              <a:ext cx="1" cy="180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3820856" y="2875665"/>
              <a:ext cx="1410" cy="180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657262" y="3055312"/>
              <a:ext cx="316800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/>
          <p:cNvGrpSpPr/>
          <p:nvPr/>
        </p:nvGrpSpPr>
        <p:grpSpPr>
          <a:xfrm>
            <a:off x="2202287" y="2752416"/>
            <a:ext cx="3184116" cy="721636"/>
            <a:chOff x="2202287" y="2811129"/>
            <a:chExt cx="3184116" cy="721636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2202287" y="2811129"/>
              <a:ext cx="3184116" cy="721636"/>
              <a:chOff x="2202287" y="2811129"/>
              <a:chExt cx="3184116" cy="721636"/>
            </a:xfrm>
          </p:grpSpPr>
          <p:cxnSp>
            <p:nvCxnSpPr>
              <p:cNvPr id="64" name="直線矢印コネクタ 63"/>
              <p:cNvCxnSpPr>
                <a:stCxn id="97" idx="2"/>
              </p:cNvCxnSpPr>
              <p:nvPr/>
            </p:nvCxnSpPr>
            <p:spPr>
              <a:xfrm>
                <a:off x="2205471" y="2811129"/>
                <a:ext cx="0" cy="8527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矢印コネクタ 80"/>
              <p:cNvCxnSpPr/>
              <p:nvPr/>
            </p:nvCxnSpPr>
            <p:spPr>
              <a:xfrm>
                <a:off x="2202287" y="2911649"/>
                <a:ext cx="265774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矢印コネクタ 82"/>
              <p:cNvCxnSpPr/>
              <p:nvPr/>
            </p:nvCxnSpPr>
            <p:spPr>
              <a:xfrm>
                <a:off x="4860032" y="2911649"/>
                <a:ext cx="0" cy="60509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矢印コネクタ 83"/>
              <p:cNvCxnSpPr/>
              <p:nvPr/>
            </p:nvCxnSpPr>
            <p:spPr>
              <a:xfrm flipV="1">
                <a:off x="4788024" y="3531255"/>
                <a:ext cx="598379" cy="151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矢印コネクタ 98"/>
            <p:cNvCxnSpPr/>
            <p:nvPr/>
          </p:nvCxnSpPr>
          <p:spPr>
            <a:xfrm flipV="1">
              <a:off x="4428032" y="3531255"/>
              <a:ext cx="432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グループ化 99"/>
          <p:cNvGrpSpPr/>
          <p:nvPr/>
        </p:nvGrpSpPr>
        <p:grpSpPr>
          <a:xfrm>
            <a:off x="3449740" y="4810447"/>
            <a:ext cx="2096492" cy="302999"/>
            <a:chOff x="783368" y="2807679"/>
            <a:chExt cx="1556384" cy="405630"/>
          </a:xfrm>
        </p:grpSpPr>
        <p:cxnSp>
          <p:nvCxnSpPr>
            <p:cNvPr id="101" name="直線矢印コネクタ 100"/>
            <p:cNvCxnSpPr/>
            <p:nvPr/>
          </p:nvCxnSpPr>
          <p:spPr>
            <a:xfrm flipH="1">
              <a:off x="2336245" y="3008044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/>
            <p:cNvCxnSpPr/>
            <p:nvPr/>
          </p:nvCxnSpPr>
          <p:spPr>
            <a:xfrm flipH="1">
              <a:off x="785230" y="3007817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flipH="1">
              <a:off x="783368" y="3015802"/>
              <a:ext cx="15563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矢印コネクタ 103"/>
            <p:cNvCxnSpPr/>
            <p:nvPr/>
          </p:nvCxnSpPr>
          <p:spPr>
            <a:xfrm flipH="1">
              <a:off x="1589582" y="2807679"/>
              <a:ext cx="0" cy="20526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正方形/長方形 7"/>
          <p:cNvSpPr/>
          <p:nvPr/>
        </p:nvSpPr>
        <p:spPr>
          <a:xfrm>
            <a:off x="6467628" y="1772816"/>
            <a:ext cx="2468616" cy="3534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要対策箇所：未対策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66228" y="1772816"/>
            <a:ext cx="2468616" cy="35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要対策箇所：対策済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2212" y="1772816"/>
            <a:ext cx="2468616" cy="3473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要対策箇所：無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5" name="直線矢印コネクタ 104"/>
          <p:cNvCxnSpPr/>
          <p:nvPr/>
        </p:nvCxnSpPr>
        <p:spPr>
          <a:xfrm>
            <a:off x="2952007" y="4233247"/>
            <a:ext cx="0" cy="2758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755576" y="417810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経験最大雨量を基に引き上げ（上限</a:t>
            </a:r>
            <a:r>
              <a:rPr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60mm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92212" y="1783125"/>
            <a:ext cx="2468616" cy="35438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/>
          <p:cNvSpPr/>
          <p:nvPr/>
        </p:nvSpPr>
        <p:spPr>
          <a:xfrm>
            <a:off x="3380315" y="1799689"/>
            <a:ext cx="2468616" cy="35438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57512" y="2394308"/>
            <a:ext cx="1218058" cy="3688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3205721" y="2394308"/>
            <a:ext cx="1218058" cy="3438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603360" y="3281372"/>
            <a:ext cx="1734505" cy="380626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/>
          <p:cNvSpPr/>
          <p:nvPr/>
        </p:nvSpPr>
        <p:spPr>
          <a:xfrm>
            <a:off x="805712" y="3848589"/>
            <a:ext cx="4292590" cy="378415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1463234" y="4520235"/>
            <a:ext cx="6229159" cy="378415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2849876" y="5080104"/>
            <a:ext cx="1204741" cy="378415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240086" y="5603182"/>
            <a:ext cx="8680638" cy="330366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2225624" y="6108786"/>
            <a:ext cx="4729522" cy="378415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6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9192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08" grpId="0" animBg="1"/>
      <p:bldP spid="118" grpId="0" animBg="1"/>
      <p:bldP spid="119" grpId="0" animBg="1"/>
      <p:bldP spid="146" grpId="0" animBg="1"/>
      <p:bldP spid="111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464653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２．通行規制区間解除の取り組み</a:t>
            </a:r>
            <a:r>
              <a:rPr lang="ja-JP" altLang="en-US" dirty="0" smtClean="0">
                <a:solidFill>
                  <a:srgbClr val="464653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状況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539552" y="1268760"/>
            <a:ext cx="8208912" cy="1332148"/>
            <a:chOff x="467544" y="1988840"/>
            <a:chExt cx="8208912" cy="1332148"/>
          </a:xfrm>
        </p:grpSpPr>
        <p:sp>
          <p:nvSpPr>
            <p:cNvPr id="7" name="正方形/長方形 6"/>
            <p:cNvSpPr/>
            <p:nvPr/>
          </p:nvSpPr>
          <p:spPr>
            <a:xfrm>
              <a:off x="899592" y="2348880"/>
              <a:ext cx="7776864" cy="9721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○</a:t>
              </a:r>
              <a:r>
                <a:rPr lang="ja-JP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規制</a:t>
              </a:r>
              <a:r>
                <a:rPr lang="ja-JP" altLang="ja-JP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区間の解除に向けて、まずは規制雨量の緩和</a:t>
              </a:r>
              <a:r>
                <a:rPr lang="ja-JP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を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行うため</a:t>
              </a:r>
              <a:r>
                <a:rPr lang="ja-JP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、</a:t>
              </a:r>
              <a:endParaRPr lang="en-US" altLang="ja-JP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　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道路・橋梁等部会委員の立会のもと、現地</a:t>
              </a:r>
              <a:r>
                <a:rPr lang="ja-JP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確認を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行った。</a:t>
              </a:r>
              <a:endParaRPr lang="en-US" altLang="ja-JP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　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【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６路線６区間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】</a:t>
              </a:r>
              <a:endParaRPr kumimoji="1"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67544" y="1988840"/>
              <a:ext cx="8136904" cy="522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【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平成</a:t>
              </a:r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28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年度の取り組み</a:t>
              </a:r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】</a:t>
              </a:r>
              <a:endParaRPr kumimoji="1"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39552" y="2780928"/>
            <a:ext cx="8568952" cy="1800200"/>
            <a:chOff x="467544" y="3356992"/>
            <a:chExt cx="8568952" cy="1800200"/>
          </a:xfrm>
        </p:grpSpPr>
        <p:sp>
          <p:nvSpPr>
            <p:cNvPr id="9" name="正方形/長方形 8"/>
            <p:cNvSpPr/>
            <p:nvPr/>
          </p:nvSpPr>
          <p:spPr>
            <a:xfrm>
              <a:off x="899592" y="3717032"/>
              <a:ext cx="8136904" cy="684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○６区間のうち、４区間について現地確認に伴う追加対策を実施し、</a:t>
              </a:r>
              <a:endParaRPr lang="en-US" altLang="ja-JP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　平成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29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年４月１日より規制雨量の緩和を実施。</a:t>
              </a:r>
              <a:endParaRPr kumimoji="1"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467544" y="3356992"/>
              <a:ext cx="8136904" cy="522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【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平成</a:t>
              </a:r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2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９年度の取り組み</a:t>
              </a:r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】</a:t>
              </a:r>
              <a:endParaRPr kumimoji="1"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899592" y="4113076"/>
              <a:ext cx="8136904" cy="10441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○道路・橋梁等部会委員の立会のもと、現地</a:t>
              </a:r>
              <a:r>
                <a:rPr lang="ja-JP" altLang="ja-JP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確認を</a:t>
              </a:r>
              <a:r>
                <a:rPr lang="ja-JP" altLang="en-US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行った。</a:t>
              </a:r>
              <a:endParaRPr lang="en-US" altLang="ja-JP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　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【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２路線２区間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】</a:t>
              </a:r>
              <a:endParaRPr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39552" y="4653136"/>
            <a:ext cx="8496944" cy="1044116"/>
            <a:chOff x="539552" y="4941168"/>
            <a:chExt cx="8496944" cy="1044116"/>
          </a:xfrm>
        </p:grpSpPr>
        <p:sp>
          <p:nvSpPr>
            <p:cNvPr id="15" name="正方形/長方形 14"/>
            <p:cNvSpPr/>
            <p:nvPr/>
          </p:nvSpPr>
          <p:spPr>
            <a:xfrm>
              <a:off x="539552" y="4941168"/>
              <a:ext cx="8136904" cy="522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【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平成３０年度の取り組み</a:t>
              </a:r>
              <a:r>
                <a:rPr kumimoji="1"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】</a:t>
              </a:r>
              <a:endParaRPr kumimoji="1"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899592" y="5301208"/>
              <a:ext cx="8136904" cy="684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○平成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29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年度現地確認を行った２区間について追加対策を実施し、</a:t>
              </a:r>
              <a:endParaRPr lang="en-US" altLang="ja-JP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　平成</a:t>
              </a:r>
              <a:r>
                <a:rPr lang="en-US" altLang="ja-JP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30</a:t>
              </a:r>
              <a:r>
                <a:rPr lang="ja-JP" altLang="en-US" dirty="0" smtClean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年４月１日より規制雨量の緩和を実施。</a:t>
              </a:r>
              <a:endParaRPr kumimoji="1" lang="ja-JP" altLang="en-US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539552" y="5769260"/>
            <a:ext cx="8424936" cy="684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■なお、平成</a:t>
            </a:r>
            <a:r>
              <a:rPr lang="en-US" altLang="ja-JP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28</a:t>
            </a:r>
            <a:r>
              <a:rPr lang="ja-JP" altLang="en-US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年度に現地確認を行った２区間は、平成</a:t>
            </a:r>
            <a:r>
              <a:rPr lang="en-US" altLang="ja-JP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29</a:t>
            </a:r>
            <a:r>
              <a:rPr lang="ja-JP" altLang="en-US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年台風第</a:t>
            </a:r>
            <a:r>
              <a:rPr lang="en-US" altLang="ja-JP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21</a:t>
            </a:r>
            <a:r>
              <a:rPr lang="ja-JP" altLang="en-US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号に伴い災害が発生したため、</a:t>
            </a:r>
            <a:endParaRPr lang="en-US" altLang="ja-JP" sz="14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経過観察中である。</a:t>
            </a:r>
            <a:endParaRPr kumimoji="1" lang="ja-JP" altLang="en-US" sz="1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8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0758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>
                <a:solidFill>
                  <a:srgbClr val="464653"/>
                </a:solidFill>
              </a:rPr>
              <a:pPr/>
              <a:t>14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9269"/>
              </p:ext>
            </p:extLst>
          </p:nvPr>
        </p:nvGraphicFramePr>
        <p:xfrm>
          <a:off x="467544" y="1916832"/>
          <a:ext cx="8064893" cy="4232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路線名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位　置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　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長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【Km】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（前）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</a:t>
                      </a: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最大経験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</a:t>
                      </a: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ｍｍ</a:t>
                      </a: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lang="ja-JP" altLang="en-US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（新）基準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雨量区分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園部能勢線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（主要地方道）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豊能町宿野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畑野町広野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2.8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242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210㎜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茨木能勢線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（主要地方道）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能勢町</a:t>
                      </a:r>
                      <a:r>
                        <a:rPr lang="zh-TW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野間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稲地</a:t>
                      </a:r>
                      <a:endParaRPr lang="en-US" altLang="zh-TW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endParaRPr lang="en-US" altLang="zh-TW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野間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出野</a:t>
                      </a:r>
                      <a:endParaRPr lang="zh-TW" altLang="en-US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en-US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297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230㎜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国道</a:t>
                      </a: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423</a:t>
                      </a: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号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（一般国道）</a:t>
                      </a:r>
                      <a:endParaRPr lang="ja-JP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箕面市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下止々呂美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1.6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en-US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274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190㎜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902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i="0" u="none" strike="noStrike" kern="100" dirty="0" smtClean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中垣内</a:t>
                      </a:r>
                      <a:r>
                        <a:rPr kumimoji="1" lang="ja-JP" altLang="en-US" sz="1400" b="1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南田原線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（一般府道）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zh-TW" altLang="en-US" sz="12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四條畷市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zh-TW" altLang="en-US" sz="12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上田原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4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1.0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基準</a:t>
                      </a:r>
                      <a:r>
                        <a:rPr kumimoji="1" lang="en-US" altLang="ja-JP" sz="14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150</a:t>
                      </a:r>
                      <a:r>
                        <a:rPr kumimoji="1" lang="ja-JP" altLang="en-US" sz="14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㎜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400" b="0" i="0" u="none" strike="noStrike" kern="100" dirty="0" smtClean="0">
                          <a:solidFill>
                            <a:srgbClr val="FF0000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3</a:t>
                      </a:r>
                      <a:r>
                        <a:rPr kumimoji="1" lang="en-US" altLang="ja-JP" sz="1400" b="0" i="0" u="none" strike="noStrike" kern="100" dirty="0" smtClean="0">
                          <a:solidFill>
                            <a:srgbClr val="FF0000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75</a:t>
                      </a:r>
                      <a:endParaRPr lang="en-US" altLang="ja-JP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基準</a:t>
                      </a:r>
                      <a:r>
                        <a:rPr kumimoji="1" lang="en-US" altLang="ja-JP" sz="14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Meiryo UI"/>
                          <a:ea typeface="Meiryo UI"/>
                          <a:cs typeface="Meiryo UI"/>
                        </a:rPr>
                        <a:t>210㎜</a:t>
                      </a:r>
                      <a:endParaRPr lang="ja-JP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229600" cy="522312"/>
          </a:xfrm>
        </p:spPr>
        <p:txBody>
          <a:bodyPr>
            <a:noAutofit/>
          </a:bodyPr>
          <a:lstStyle/>
          <a:p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規制雨量の緩和（平成</a:t>
            </a:r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29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日実施）</a:t>
            </a:r>
            <a:endParaRPr kumimoji="1"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>
                <a:solidFill>
                  <a:srgbClr val="464653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２．通行規制区間解除の取り組み状況</a:t>
            </a:r>
            <a:r>
              <a:rPr lang="ja-JP" altLang="en-US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ja-JP" altLang="en-US" dirty="0"/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9465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>
                <a:solidFill>
                  <a:srgbClr val="464653"/>
                </a:solidFill>
              </a:rPr>
              <a:pPr/>
              <a:t>15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229600" cy="450304"/>
          </a:xfrm>
        </p:spPr>
        <p:txBody>
          <a:bodyPr>
            <a:noAutofit/>
          </a:bodyPr>
          <a:lstStyle/>
          <a:p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規制雨量の緩和（平成</a:t>
            </a:r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lang="en-US" altLang="ja-JP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日実施）</a:t>
            </a:r>
            <a:endParaRPr kumimoji="1"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792719"/>
              </p:ext>
            </p:extLst>
          </p:nvPr>
        </p:nvGraphicFramePr>
        <p:xfrm>
          <a:off x="467544" y="1916832"/>
          <a:ext cx="8064893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路線名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位　置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　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長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【Km】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（前）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</a:t>
                      </a: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最大経験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</a:t>
                      </a: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ｍｍ</a:t>
                      </a: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lang="ja-JP" altLang="en-US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（新）基準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雨量区分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大阪生駒線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（主要地方道）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大東市寺川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四条畷市上田原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4.7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265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230㎜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和歌山阪南線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（一般府道）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岬町深日</a:t>
                      </a:r>
                      <a:endParaRPr lang="en-US" altLang="zh-TW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endParaRPr lang="en-US" altLang="zh-TW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岬町孝子</a:t>
                      </a:r>
                      <a:endParaRPr lang="zh-TW" altLang="en-US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3.6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en-US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346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290㎜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タイトル 1"/>
          <p:cNvSpPr txBox="1">
            <a:spLocks/>
          </p:cNvSpPr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>
                <a:solidFill>
                  <a:srgbClr val="464653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２．通行規制区間解除の取り組み状況</a:t>
            </a:r>
            <a:r>
              <a:rPr lang="ja-JP" altLang="en-US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ja-JP" altLang="en-US" dirty="0"/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952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229600" cy="45030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経過観察中</a:t>
            </a:r>
            <a:endParaRPr kumimoji="1"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52519"/>
              </p:ext>
            </p:extLst>
          </p:nvPr>
        </p:nvGraphicFramePr>
        <p:xfrm>
          <a:off x="467544" y="1916832"/>
          <a:ext cx="8064893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路線名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位　置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　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長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【Km】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（前）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</a:t>
                      </a: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最大経験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</a:t>
                      </a: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ｍｍ</a:t>
                      </a: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lang="ja-JP" altLang="en-US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（新）基準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雨量区分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岸和田港塔原線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（主要地方道）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岸和田市河合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土生滝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170㎜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岸和田牛滝山貝塚線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（主要地方府道）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岸和田大沢</a:t>
                      </a:r>
                      <a:endParaRPr lang="en-US" altLang="zh-TW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endParaRPr lang="en-US" altLang="zh-TW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内畑</a:t>
                      </a:r>
                      <a:endParaRPr lang="zh-TW" altLang="en-US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lang="en-US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277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lang="en-US" altLang="ja-JP" sz="14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210㎜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>
                <a:solidFill>
                  <a:srgbClr val="464653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２．通行規制区間解除の取り組み状況</a:t>
            </a:r>
            <a:r>
              <a:rPr lang="ja-JP" altLang="en-US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539552" y="4725144"/>
            <a:ext cx="8424936" cy="684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 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道路・橋梁部会委員の立会のもと、現地確認を実施したが、</a:t>
            </a:r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平成</a:t>
            </a:r>
            <a:r>
              <a:rPr lang="en-US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29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年台風第</a:t>
            </a:r>
            <a:r>
              <a:rPr lang="en-US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21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号に伴い災害が発生したため、経過観察中。</a:t>
            </a:r>
            <a:endParaRPr kumimoji="1" lang="ja-JP" altLang="en-US" sz="16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1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941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審議内容</a:t>
            </a:r>
            <a:endParaRPr kumimoji="1"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2926" y="1484784"/>
            <a:ext cx="86867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Ⅰ. 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規制区間指定条件の見直し検討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規制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区間の指定から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40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年以上が経過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していることから、地質、地形などの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基礎データにより通行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規制区間の指定条件を検討する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en-US" altLang="ja-JP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Ⅱ. 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</a:t>
            </a: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基準の検討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通行規制基準は、現在の連続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雨量に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より実施しているが、土砂災害警戒情報（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土壌雨量指数等による予測値）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を加えた、規制基準を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検討する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ja-JP" altLang="en-US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en-US" altLang="ja-JP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Ⅲ. 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規制区間の指定の検討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「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Ⅰ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」の指定条件に基づいて現規制区間に加え、新たな規制区間を検討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する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現規制区間は指定条件に関わらず指定区間とする。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528" y="2708920"/>
            <a:ext cx="8712968" cy="2664296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308304" y="2420888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今回審議</a:t>
            </a:r>
            <a:endParaRPr kumimoji="1" lang="ja-JP" altLang="en-US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47647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10344"/>
            <a:ext cx="8229600" cy="914400"/>
          </a:xfrm>
        </p:spPr>
        <p:txBody>
          <a:bodyPr>
            <a:noAutofit/>
          </a:bodyPr>
          <a:lstStyle/>
          <a:p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区間指定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条件等の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見直し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検討フロー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061887"/>
              </p:ext>
            </p:extLst>
          </p:nvPr>
        </p:nvGraphicFramePr>
        <p:xfrm>
          <a:off x="467544" y="1412776"/>
          <a:ext cx="8280920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Picture" r:id="rId4" imgW="6748200" imgH="5449680" progId="Word.Picture.8">
                  <p:embed/>
                </p:oleObj>
              </mc:Choice>
              <mc:Fallback>
                <p:oleObj name="Picture" r:id="rId4" imgW="6748200" imgH="5449680" progId="Word.Picture.8">
                  <p:embed/>
                  <p:pic>
                    <p:nvPicPr>
                      <p:cNvPr id="9" name="オブジェクト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12776"/>
                        <a:ext cx="8280920" cy="4896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129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10344"/>
            <a:ext cx="8229600" cy="91440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  <a:b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がけ崩れ災害の実態 ①（地質）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137518"/>
            <a:ext cx="8712968" cy="92333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国土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技術政策総合研究所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が、昭和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年から平成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年までに発生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したがけ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崩れ災害の実態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を整理した資料（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国総研資料 第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530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号 平成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21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月）より、災害発生箇所の地質について、災害発生数から発生頻度を確認。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2132856"/>
            <a:ext cx="4248472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地質とがけ崩れ発生頻度</a:t>
            </a:r>
            <a:endParaRPr lang="en-US" altLang="ja-JP" sz="1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539552" y="2492896"/>
          <a:ext cx="3168352" cy="3672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2392165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37664191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09795865"/>
                    </a:ext>
                  </a:extLst>
                </a:gridCol>
              </a:tblGrid>
              <a:tr h="56082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地質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災害</a:t>
                      </a:r>
                      <a:r>
                        <a:rPr lang="zh-TW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発生</a:t>
                      </a:r>
                      <a:endParaRPr lang="en-US" altLang="zh-TW" sz="1200" u="none" strike="noStrike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zh-TW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箇所数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</a:rPr>
                        <a:t>発生頻度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1988538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噴出岩類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1,550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14.4%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2546818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深成岩類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2,009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18.7%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7494755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火山破</a:t>
                      </a:r>
                      <a:r>
                        <a:rPr lang="ja-JP" altLang="en-US" sz="1200" u="none" strike="noStrike" dirty="0">
                          <a:effectLst/>
                        </a:rPr>
                        <a:t>屑物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1,281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11.9%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0936362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</a:t>
                      </a:r>
                      <a:r>
                        <a:rPr lang="zh-TW" altLang="en-US" sz="1200" u="none" strike="noStrike" dirty="0" smtClean="0">
                          <a:effectLst/>
                        </a:rPr>
                        <a:t>水成</a:t>
                      </a:r>
                      <a:r>
                        <a:rPr lang="zh-TW" altLang="en-US" sz="1200" u="none" strike="noStrike" dirty="0">
                          <a:effectLst/>
                        </a:rPr>
                        <a:t>堆積岩類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3,537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33.0%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7764350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変成岩類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740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6.9%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3322328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シラス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399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3.7%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4937687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ローム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412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9982571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803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2152656"/>
                  </a:ext>
                </a:extLst>
              </a:tr>
              <a:tr h="4040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10,731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0029933"/>
                  </a:ext>
                </a:extLst>
              </a:tr>
            </a:tbl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/>
          </p:nvPr>
        </p:nvGraphicFramePr>
        <p:xfrm>
          <a:off x="4139952" y="2122754"/>
          <a:ext cx="42484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271634" y="5875419"/>
            <a:ext cx="4286944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●災害の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85%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が岩質系の地質で発生している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084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8" y="1323340"/>
            <a:ext cx="86409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１．</a:t>
            </a:r>
            <a:r>
              <a:rPr lang="en-US" altLang="ja-JP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審議会の内容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≪通行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区間解除の運用方針　策定≫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２．通行規制区間解除の取り組み状況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前回までの審議内容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４．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通行規制区間の指定範囲の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</a:t>
            </a:r>
            <a:endParaRPr lang="ja-JP" altLang="en-US" sz="2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通行規制基準の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検討（新規区間）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６．まとめ</a:t>
            </a:r>
            <a:endParaRPr lang="ja-JP" altLang="en-US" sz="2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79512" y="4293096"/>
            <a:ext cx="8856984" cy="1296144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365434" y="3933056"/>
            <a:ext cx="1671062" cy="64807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今回審議</a:t>
            </a:r>
            <a:endParaRPr kumimoji="1" lang="ja-JP" altLang="en-US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0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/>
          </p:nvPr>
        </p:nvGraphicFramePr>
        <p:xfrm>
          <a:off x="2771800" y="1738732"/>
          <a:ext cx="6278712" cy="4156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323528" y="210344"/>
            <a:ext cx="8229600" cy="91440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  <a:b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がけ崩れ災害の実態 ②（高さ）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5576" y="5901781"/>
            <a:ext cx="6649484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●高さ「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ｍ以上」の災害発生頻度が約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97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％である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1198383"/>
            <a:ext cx="8340527" cy="369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災害発生箇所の地形について、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災害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発生数から発生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頻度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を確認。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23528" y="1667567"/>
          <a:ext cx="2374900" cy="4118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0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斜面の高さ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箇所数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発生頻度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572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3.5%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3,355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20.5%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10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14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2,986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18.2%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15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19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2,097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12.8%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20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24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1,967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12.0%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25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29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839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5.1%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30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1,449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8.9%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39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402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2.5%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40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44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656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4.0%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45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49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190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1.2%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50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54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641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3.9%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55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59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91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60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64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251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1.5%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65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69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70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74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175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1.1%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75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79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80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84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0.7%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85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89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90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94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61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95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99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100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404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2.5%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90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16,363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0058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/>
          </p:nvPr>
        </p:nvGraphicFramePr>
        <p:xfrm>
          <a:off x="2771800" y="1746056"/>
          <a:ext cx="6263332" cy="416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323528" y="210344"/>
            <a:ext cx="8229600" cy="91440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  <a:b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がけ崩れ災害の実態 ③（傾斜角）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5122" y="5918957"/>
            <a:ext cx="7920880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●傾斜角「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度以上」の災害発生頻度が約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97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％である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1191142"/>
            <a:ext cx="8340527" cy="369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災害発生箇所の地形について、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災害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発生数から発生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頻度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を確認。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23528" y="1754355"/>
          <a:ext cx="2374900" cy="3978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9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斜面の傾斜角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箇所数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発生頻度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0.04%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0.05%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10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14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0.09%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15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19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0.22%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20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24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0.83%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25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29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237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1.58%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30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1,546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10.31%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39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1,510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10.07%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40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44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2,359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15.73%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45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49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2,431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16.21%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50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54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1,896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12.65%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55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59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633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4.22%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60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64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1,920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12.81%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65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69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393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2.62%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70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74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1,104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7.36%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75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79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231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1.54%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80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84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402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2.68%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</a:rPr>
                        <a:t>85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147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0.98%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9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14,993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2412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64905"/>
            <a:ext cx="2928897" cy="4141792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22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41264" y="1219145"/>
            <a:ext cx="4279546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1994</a:t>
            </a: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年の災害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発生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箇所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(68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地質について、災害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発生数から発生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頻度を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確認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23528" y="228600"/>
            <a:ext cx="8568952" cy="9144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</a:p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被災箇所と管理道路の状況 ①</a:t>
            </a:r>
            <a:endParaRPr lang="ja-JP" altLang="en-US" sz="2800" dirty="0"/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/>
          </p:nvPr>
        </p:nvGraphicFramePr>
        <p:xfrm>
          <a:off x="4986759" y="2612374"/>
          <a:ext cx="3588556" cy="3016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231916" y="2280021"/>
            <a:ext cx="2124230" cy="27699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地質とがけ崩れ発生頻度</a:t>
            </a:r>
            <a:endParaRPr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44012" y="5683831"/>
            <a:ext cx="3674049" cy="58477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●災害の約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90%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が岩質系の地質で発生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している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1"/>
          <p:cNvSpPr txBox="1">
            <a:spLocks noChangeArrowheads="1"/>
          </p:cNvSpPr>
          <p:nvPr/>
        </p:nvSpPr>
        <p:spPr bwMode="auto">
          <a:xfrm>
            <a:off x="1121587" y="2798598"/>
            <a:ext cx="794643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000" dirty="0"/>
              <a:t>災害箇所</a:t>
            </a:r>
            <a:endParaRPr lang="en-US" altLang="ja-JP" sz="1000" dirty="0"/>
          </a:p>
          <a:p>
            <a:pPr algn="ctr"/>
            <a:r>
              <a:rPr lang="ja-JP" altLang="en-US" sz="1000" dirty="0">
                <a:solidFill>
                  <a:srgbClr val="FF00FF"/>
                </a:solidFill>
              </a:rPr>
              <a:t>●</a:t>
            </a:r>
            <a:r>
              <a:rPr lang="ja-JP" altLang="en-US" sz="1000" dirty="0" smtClean="0"/>
              <a:t>道路</a:t>
            </a:r>
            <a:endParaRPr lang="en-US" altLang="ja-JP" sz="10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/>
          </p:nvPr>
        </p:nvGraphicFramePr>
        <p:xfrm>
          <a:off x="580545" y="1872987"/>
          <a:ext cx="3139516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78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検討対象災害数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道路</a:t>
                      </a:r>
                      <a:r>
                        <a:rPr kumimoji="1" lang="ja-JP" altLang="en-US" sz="1400" dirty="0"/>
                        <a:t>関係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68</a:t>
                      </a:r>
                      <a:endParaRPr kumimoji="1" lang="ja-JP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258518" y="1260049"/>
            <a:ext cx="4529506" cy="58477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検討対象：道路災害</a:t>
            </a:r>
            <a:endParaRPr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1994</a:t>
            </a: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までの降雨による災害</a:t>
            </a:r>
            <a:endParaRPr kumimoji="1"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6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6040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23</a:t>
            </a:fld>
            <a:endParaRPr kumimoji="1" lang="ja-JP" altLang="en-US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23528" y="228600"/>
            <a:ext cx="8568952" cy="9144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  <a:endParaRPr lang="en-US" altLang="ja-JP" sz="2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被災箇所と管理道路の状況 ②</a:t>
            </a:r>
            <a:endParaRPr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5536" y="1196752"/>
            <a:ext cx="6552728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管理道路（検討区間：延長約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430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㎞）の地質別の傾斜角分布</a:t>
            </a:r>
            <a:endParaRPr kumimoji="1"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71600" y="5733256"/>
            <a:ext cx="7173994" cy="58477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●検討区間の約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83%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が岩質系の地質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●傾斜角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度の斜面が多く、傾斜角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度以上が全体の</a:t>
            </a:r>
            <a:r>
              <a:rPr lang="en-US" altLang="ja-JP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83%</a:t>
            </a:r>
            <a:r>
              <a:rPr lang="ja-JP" altLang="en-US" sz="16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を占める</a:t>
            </a:r>
            <a:endParaRPr lang="en-US" altLang="ja-JP" sz="1600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/>
          </p:nvPr>
        </p:nvGraphicFramePr>
        <p:xfrm>
          <a:off x="971600" y="1776412"/>
          <a:ext cx="6912768" cy="395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1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217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6584" y="6375608"/>
            <a:ext cx="1981200" cy="365760"/>
          </a:xfrm>
        </p:spPr>
        <p:txBody>
          <a:bodyPr/>
          <a:lstStyle/>
          <a:p>
            <a:fld id="{40F85341-AB73-4280-8395-A80C95690EE8}" type="slidenum">
              <a:rPr kumimoji="1" lang="ja-JP" altLang="en-US" smtClean="0"/>
              <a:t>24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323528" y="177158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  <a:b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区間指定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条件等の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見直し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</a:t>
            </a:r>
            <a:endParaRPr kumimoji="1"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55576" y="1631437"/>
            <a:ext cx="8136904" cy="57606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全国的な災害実態調査と道路防災点検結果等の基礎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データを総合的に踏まえ、新たな指定条件と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して「検討斜面の抽出基準」を設け、通行規制区間の指定範囲を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検討する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528" y="2420888"/>
            <a:ext cx="8533456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● 検討斜面の抽出基準について</a:t>
            </a:r>
            <a:endParaRPr kumimoji="1" lang="en-US" altLang="ja-JP" b="1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16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 地形について</a:t>
            </a:r>
            <a:endParaRPr lang="en-US" altLang="ja-JP" sz="1600" b="1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　　　　・傾斜角：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「傾斜角</a:t>
            </a:r>
            <a:r>
              <a:rPr kumimoji="1" lang="en-US" altLang="ja-JP" sz="16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度以上」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を抽出基準とする</a:t>
            </a:r>
            <a:endParaRPr lang="en-US" altLang="ja-JP" sz="16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　　　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高さ　：</a:t>
            </a:r>
            <a:r>
              <a:rPr lang="ja-JP" altLang="en-US" sz="16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「高さ５ｍ以上」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を抽出基準</a:t>
            </a:r>
            <a:r>
              <a:rPr lang="ja-JP" altLang="en-US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する</a:t>
            </a:r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16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 危険性の評価について</a:t>
            </a:r>
            <a:endParaRPr lang="en-US" altLang="ja-JP" sz="1600" b="1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  　・道路防災点検の評価</a:t>
            </a:r>
            <a:r>
              <a:rPr lang="ja-JP" altLang="en-US" sz="16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「要対策」箇所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を抽出基準とする</a:t>
            </a:r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17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①及び②を新た</a:t>
            </a:r>
            <a:r>
              <a:rPr lang="ja-JP" altLang="en-US" sz="1700" b="1" u="sng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な指定条件</a:t>
            </a:r>
            <a:r>
              <a:rPr lang="ja-JP" altLang="en-US" sz="17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として、２条件に合致した範囲で通行規制区間を検討</a:t>
            </a:r>
            <a:endParaRPr lang="en-US" altLang="ja-JP" sz="1700" b="1" u="sng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また、道路防災点検は５年に１回（次回</a:t>
            </a:r>
            <a:r>
              <a:rPr lang="en-US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2020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年）実施することから、必要に応じて</a:t>
            </a:r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規制区間の見直し（新規区間）を検討する。</a:t>
            </a:r>
            <a:endParaRPr lang="en-US" altLang="ja-JP" sz="16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67544" y="1268760"/>
            <a:ext cx="3024336" cy="36004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◇ 指定条件について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937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543202" y="6381328"/>
            <a:ext cx="1981200" cy="365760"/>
          </a:xfrm>
        </p:spPr>
        <p:txBody>
          <a:bodyPr/>
          <a:lstStyle/>
          <a:p>
            <a:fld id="{40F85341-AB73-4280-8395-A80C95690EE8}" type="slidenum">
              <a:rPr kumimoji="1" lang="ja-JP" altLang="en-US" smtClean="0"/>
              <a:t>25</a:t>
            </a:fld>
            <a:endParaRPr kumimoji="1" lang="ja-JP" altLang="en-US" dirty="0"/>
          </a:p>
        </p:txBody>
      </p:sp>
      <p:sp>
        <p:nvSpPr>
          <p:cNvPr id="39" name="タイトル 1"/>
          <p:cNvSpPr txBox="1">
            <a:spLocks/>
          </p:cNvSpPr>
          <p:nvPr/>
        </p:nvSpPr>
        <p:spPr>
          <a:xfrm>
            <a:off x="467544" y="332656"/>
            <a:ext cx="8280920" cy="72008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8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7504" y="3068960"/>
            <a:ext cx="903649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 事前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区間において、連続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雨量と土壌雨量指数の関連性を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検証</a:t>
            </a:r>
            <a:endParaRPr lang="en-US" altLang="ja-JP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sz="17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7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（検証結果）</a:t>
            </a:r>
            <a:r>
              <a:rPr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〇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連続</a:t>
            </a:r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雨量基準と土砂災害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警戒情報</a:t>
            </a:r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「非常に危険」の到達時間の関係性に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ついては、</a:t>
            </a:r>
            <a:endParaRPr lang="en-US" altLang="ja-JP" sz="17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降雨の状況に</a:t>
            </a:r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より遅速が見られる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ja-JP" altLang="en-US" sz="17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1560" y="4831992"/>
            <a:ext cx="7920880" cy="1477328"/>
          </a:xfrm>
          <a:prstGeom prst="rect">
            <a:avLst/>
          </a:prstGeom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altLang="ja-JP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現在の連続雨量基準に土砂災害警戒情報</a:t>
            </a:r>
            <a:r>
              <a:rPr lang="ja-JP" altLang="en-US" b="1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（規制基準：「非常に危険」）を加え、規制基準値に早く到達した基準により通行規制を開始し、道路利用者の安全性の向上を図る。</a:t>
            </a:r>
            <a:endParaRPr lang="en-US" altLang="ja-JP" b="1" dirty="0" smtClean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ja-JP" altLang="en-US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504" y="1247562"/>
            <a:ext cx="8784976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① 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災害発生箇所において、連続雨量、土壌雨量指数と災害発生の関連性を検証</a:t>
            </a:r>
            <a:r>
              <a:rPr lang="en-US" altLang="ja-JP" sz="17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7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en-US" altLang="ja-JP" sz="17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7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17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lang="ja-JP" altLang="en-US" sz="17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検証結果）</a:t>
            </a:r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endParaRPr lang="en-US" altLang="ja-JP" sz="17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　〇連続</a:t>
            </a:r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雨量及び土壌雨量指数の数値が高い時間帯に災害が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発生</a:t>
            </a:r>
            <a:endParaRPr lang="en-US" altLang="ja-JP" sz="17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7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 〇事前通行規制区間においては、連続雨量による通行規制実施後に災害が発生</a:t>
            </a:r>
            <a:r>
              <a:rPr lang="en-US" altLang="ja-JP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7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ja-JP" altLang="en-US" sz="1700" dirty="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302840" y="260648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３．前回までの審議内容</a:t>
            </a:r>
            <a:b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通行規制基準の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64288" y="332656"/>
            <a:ext cx="1728192" cy="557808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前回審議</a:t>
            </a:r>
            <a:endParaRPr kumimoji="1" lang="ja-JP" altLang="en-US" sz="2000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フッター プレースホルダー 2"/>
          <p:cNvSpPr txBox="1">
            <a:spLocks/>
          </p:cNvSpPr>
          <p:nvPr/>
        </p:nvSpPr>
        <p:spPr>
          <a:xfrm>
            <a:off x="5220072" y="6338348"/>
            <a:ext cx="3505200" cy="365760"/>
          </a:xfrm>
          <a:prstGeom prst="rect">
            <a:avLst/>
          </a:prstGeom>
        </p:spPr>
        <p:txBody>
          <a:bodyPr vert="horz"/>
          <a:lstStyle>
            <a:defPPr>
              <a:defRPr lang="ja-JP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962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26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４．通行規制区間の指定範囲の検討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検討区間の「要対策」箇所</a:t>
            </a:r>
            <a:endParaRPr lang="en-US" altLang="ja-JP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79512" y="1124744"/>
            <a:ext cx="8964488" cy="144016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◆ 検討区間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区間の延長：約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430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㎞</a:t>
            </a:r>
            <a:endParaRPr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・傾斜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角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度以上の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延長：約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130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㎞（検討区間の約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％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・要対策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箇所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111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箇所（①検討対象区間外 ②対策完了箇所 ③事前通行規制区間内を除く）</a:t>
            </a:r>
            <a:endParaRPr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120144"/>
              </p:ext>
            </p:extLst>
          </p:nvPr>
        </p:nvGraphicFramePr>
        <p:xfrm>
          <a:off x="251520" y="2564904"/>
          <a:ext cx="8640963" cy="3633765"/>
        </p:xfrm>
        <a:graphic>
          <a:graphicData uri="http://schemas.openxmlformats.org/drawingml/2006/table">
            <a:tbl>
              <a:tblPr/>
              <a:tblGrid>
                <a:gridCol w="1705116">
                  <a:extLst>
                    <a:ext uri="{9D8B030D-6E8A-4147-A177-3AD203B41FA5}">
                      <a16:colId xmlns:a16="http://schemas.microsoft.com/office/drawing/2014/main" val="3057646073"/>
                    </a:ext>
                  </a:extLst>
                </a:gridCol>
                <a:gridCol w="1346144">
                  <a:extLst>
                    <a:ext uri="{9D8B030D-6E8A-4147-A177-3AD203B41FA5}">
                      <a16:colId xmlns:a16="http://schemas.microsoft.com/office/drawing/2014/main" val="3235836118"/>
                    </a:ext>
                  </a:extLst>
                </a:gridCol>
                <a:gridCol w="1346144">
                  <a:extLst>
                    <a:ext uri="{9D8B030D-6E8A-4147-A177-3AD203B41FA5}">
                      <a16:colId xmlns:a16="http://schemas.microsoft.com/office/drawing/2014/main" val="2375485593"/>
                    </a:ext>
                  </a:extLst>
                </a:gridCol>
                <a:gridCol w="1346144">
                  <a:extLst>
                    <a:ext uri="{9D8B030D-6E8A-4147-A177-3AD203B41FA5}">
                      <a16:colId xmlns:a16="http://schemas.microsoft.com/office/drawing/2014/main" val="3878887250"/>
                    </a:ext>
                  </a:extLst>
                </a:gridCol>
                <a:gridCol w="1346144">
                  <a:extLst>
                    <a:ext uri="{9D8B030D-6E8A-4147-A177-3AD203B41FA5}">
                      <a16:colId xmlns:a16="http://schemas.microsoft.com/office/drawing/2014/main" val="3315948681"/>
                    </a:ext>
                  </a:extLst>
                </a:gridCol>
                <a:gridCol w="1551271">
                  <a:extLst>
                    <a:ext uri="{9D8B030D-6E8A-4147-A177-3AD203B41FA5}">
                      <a16:colId xmlns:a16="http://schemas.microsoft.com/office/drawing/2014/main" val="2966989470"/>
                    </a:ext>
                  </a:extLst>
                </a:gridCol>
              </a:tblGrid>
              <a:tr h="341554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検討区間の「要対策」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箇所数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l" rtl="0" fontAlgn="b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58" marR="9158" marT="91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58" marR="9158" marT="91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58" marR="9158" marT="91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58" marR="9158" marT="91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220880"/>
                  </a:ext>
                </a:extLst>
              </a:tr>
              <a:tr h="588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点検項目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要対策</a:t>
                      </a:r>
                      <a:b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</a:b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H27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点検）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①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検討区間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 rtl="0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対象外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②対策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完了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（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H27～H30）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③事前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通行規制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区間内の要対策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検討区間の要対策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03452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落石崩壊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194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26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83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85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113040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岩盤崩壊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8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792166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地すべり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912437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土石流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35678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盛土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16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8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99403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擁壁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45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18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216944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橋梁基礎の洗掘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65260"/>
                  </a:ext>
                </a:extLst>
              </a:tr>
              <a:tr h="333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合計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271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17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111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111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936885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7315200" y="2924944"/>
            <a:ext cx="1577280" cy="324036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1962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27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４．通行規制区間の指定範囲の検討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抽出結果</a:t>
            </a:r>
            <a:endParaRPr lang="en-US" altLang="ja-JP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79512" y="1268760"/>
            <a:ext cx="4824536" cy="50405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◎ 新たな通行規制区間の抽出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endParaRPr lang="en-US" altLang="ja-JP" sz="2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74091"/>
              </p:ext>
            </p:extLst>
          </p:nvPr>
        </p:nvGraphicFramePr>
        <p:xfrm>
          <a:off x="323528" y="1844824"/>
          <a:ext cx="4608511" cy="2304257"/>
        </p:xfrm>
        <a:graphic>
          <a:graphicData uri="http://schemas.openxmlformats.org/drawingml/2006/table">
            <a:tbl>
              <a:tblPr/>
              <a:tblGrid>
                <a:gridCol w="504056">
                  <a:extLst>
                    <a:ext uri="{9D8B030D-6E8A-4147-A177-3AD203B41FA5}">
                      <a16:colId xmlns:a16="http://schemas.microsoft.com/office/drawing/2014/main" val="3797860915"/>
                    </a:ext>
                  </a:extLst>
                </a:gridCol>
                <a:gridCol w="2406583">
                  <a:extLst>
                    <a:ext uri="{9D8B030D-6E8A-4147-A177-3AD203B41FA5}">
                      <a16:colId xmlns:a16="http://schemas.microsoft.com/office/drawing/2014/main" val="4096387399"/>
                    </a:ext>
                  </a:extLst>
                </a:gridCol>
                <a:gridCol w="1089201">
                  <a:extLst>
                    <a:ext uri="{9D8B030D-6E8A-4147-A177-3AD203B41FA5}">
                      <a16:colId xmlns:a16="http://schemas.microsoft.com/office/drawing/2014/main" val="148264559"/>
                    </a:ext>
                  </a:extLst>
                </a:gridCol>
                <a:gridCol w="608671">
                  <a:extLst>
                    <a:ext uri="{9D8B030D-6E8A-4147-A177-3AD203B41FA5}">
                      <a16:colId xmlns:a16="http://schemas.microsoft.com/office/drawing/2014/main" val="1721804438"/>
                    </a:ext>
                  </a:extLst>
                </a:gridCol>
              </a:tblGrid>
              <a:tr h="6240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抽出結果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区間数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877359"/>
                  </a:ext>
                </a:extLst>
              </a:tr>
              <a:tr h="56006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抽出</a:t>
                      </a:r>
                      <a:r>
                        <a:rPr lang="zh-TW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区間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17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99211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新規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11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004399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現規制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区間の延伸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528327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176867"/>
              </p:ext>
            </p:extLst>
          </p:nvPr>
        </p:nvGraphicFramePr>
        <p:xfrm>
          <a:off x="5488880" y="1700808"/>
          <a:ext cx="3475608" cy="3240357"/>
        </p:xfrm>
        <a:graphic>
          <a:graphicData uri="http://schemas.openxmlformats.org/drawingml/2006/table">
            <a:tbl>
              <a:tblPr/>
              <a:tblGrid>
                <a:gridCol w="1724835">
                  <a:extLst>
                    <a:ext uri="{9D8B030D-6E8A-4147-A177-3AD203B41FA5}">
                      <a16:colId xmlns:a16="http://schemas.microsoft.com/office/drawing/2014/main" val="4080176634"/>
                    </a:ext>
                  </a:extLst>
                </a:gridCol>
                <a:gridCol w="1750773">
                  <a:extLst>
                    <a:ext uri="{9D8B030D-6E8A-4147-A177-3AD203B41FA5}">
                      <a16:colId xmlns:a16="http://schemas.microsoft.com/office/drawing/2014/main" val="191996659"/>
                    </a:ext>
                  </a:extLst>
                </a:gridCol>
              </a:tblGrid>
              <a:tr h="45170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抽出基準に合致した「要対策」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l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679185"/>
                  </a:ext>
                </a:extLst>
              </a:tr>
              <a:tr h="402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点検項目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箇所数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62916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落石崩壊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218037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岩盤崩壊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82032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地すべり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77181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土石流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207678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盛土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68766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擁壁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06628"/>
                  </a:ext>
                </a:extLst>
              </a:tr>
              <a:tr h="29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橋梁基礎の洗掘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844397"/>
                  </a:ext>
                </a:extLst>
              </a:tr>
              <a:tr h="30749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43025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81886" y="5229200"/>
            <a:ext cx="8990105" cy="10801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現通行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規制区間内の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要対策</a:t>
            </a:r>
            <a:r>
              <a:rPr lang="en-US" altLang="ja-JP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(111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箇所</a:t>
            </a:r>
            <a:r>
              <a:rPr lang="en-US" altLang="ja-JP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とあわせ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en-US" altLang="ja-JP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155</a:t>
            </a: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箇所</a:t>
            </a:r>
            <a:r>
              <a:rPr lang="en-US" altLang="ja-JP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約７割</a:t>
            </a:r>
            <a:r>
              <a:rPr lang="en-US" altLang="ja-JP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の要対策が事前通行規制区間内となる</a:t>
            </a:r>
            <a:endParaRPr lang="en-US" altLang="ja-JP" sz="2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7504" y="4221088"/>
            <a:ext cx="5328592" cy="93610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◎抽出基準に合致した「要対策」箇所：</a:t>
            </a:r>
            <a:r>
              <a:rPr lang="en-US" altLang="ja-JP" sz="1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44</a:t>
            </a:r>
            <a:r>
              <a:rPr lang="ja-JP" altLang="en-US" sz="1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箇所</a:t>
            </a:r>
            <a:endParaRPr lang="en-US" altLang="ja-JP" sz="1800" b="1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なお、区間の設定範囲により右表以外の「要対策」も　区間内に含まれる場合がある</a:t>
            </a:r>
            <a:endParaRPr lang="en-US" altLang="ja-JP" sz="16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3528" y="1844824"/>
            <a:ext cx="4608512" cy="2304256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4683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28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５．通行規制基準の検討（新規区間）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新規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区間の雨量規制基準の検討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79512" y="1340768"/>
            <a:ext cx="8712968" cy="489654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◎通行規制基準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 通行規制基準は、現行の連続雨量基準に「土砂災害警戒情報（非常に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危険：薄紫色）」を加え、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二つの規制基準により運用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する。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 通行規制の実施は、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早く規制基準値に達した基準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を採用する。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◆ 抽出区間の規制基準</a:t>
            </a:r>
            <a:endParaRPr lang="ja-JP" altLang="en-US" sz="20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・現規制区間の延伸部分（６区間）の通行規制基準は、現規制区間の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連続雨量</a:t>
            </a: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基準と「土砂災害警戒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情報」とする。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・新規（</a:t>
            </a:r>
            <a:r>
              <a:rPr lang="en-US" altLang="ja-JP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区間）の通行規制基準についても同様に</a:t>
            </a: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二つの規制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基準と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する。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</a:t>
            </a:r>
            <a:r>
              <a:rPr lang="ja-JP" altLang="en-US" sz="20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⇒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新規区間の連続雨量基準値を検討する</a:t>
            </a:r>
            <a:endParaRPr lang="en-US" altLang="ja-JP" sz="2000" b="1" u="sng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5216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29</a:t>
            </a:fld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99592" y="1844824"/>
            <a:ext cx="4680520" cy="41034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◆大阪府の降雨特性の把握</a:t>
            </a:r>
            <a:endParaRPr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467543" y="1268760"/>
            <a:ext cx="5472609" cy="50405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◎ 雨量規制基準の検討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1259632" y="2348880"/>
            <a:ext cx="7344816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大阪府の雨量頻度の地域性を確認し雨量規制基準を検討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① 各雨量観測所の最大連続雨量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② 「大阪府</a:t>
            </a: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の計画雨量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（平成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8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月）」</a:t>
            </a:r>
            <a:endParaRPr lang="ja-JP" altLang="en-US" sz="2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５．通行規制基準の検討（新規区間）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新規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区間の雨量規制基準の検討</a:t>
            </a: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1259632" y="4221088"/>
            <a:ext cx="6696744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各土木事務所管内の雨量観測所　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172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観測所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池田土木（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34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）、茨木土木（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27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）、枚方土木（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八尾土木（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）、富田林土木（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34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）、鳳土木（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15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岸和田土木（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22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1995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年～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2018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年の観測データ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899592" y="3789040"/>
            <a:ext cx="4680520" cy="41034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 </a:t>
            </a:r>
            <a:r>
              <a:rPr lang="ja-JP" altLang="en-US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各</a:t>
            </a:r>
            <a:r>
              <a:rPr lang="ja-JP" altLang="en-US" sz="20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雨量観測所の最大連続雨量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158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8560" y="3645024"/>
            <a:ext cx="7076584" cy="40011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●道路通行規制区間の指定から４０年以上が経過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230361"/>
            <a:ext cx="8424936" cy="43088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/>
              <a:t>☆安全対策を実施した区間の</a:t>
            </a:r>
            <a:r>
              <a:rPr lang="ja-JP" altLang="ja-JP" sz="2200" b="1" dirty="0" smtClean="0"/>
              <a:t>異常</a:t>
            </a:r>
            <a:r>
              <a:rPr lang="ja-JP" altLang="ja-JP" sz="2200" b="1" dirty="0"/>
              <a:t>気象</a:t>
            </a:r>
            <a:r>
              <a:rPr lang="ja-JP" altLang="ja-JP" sz="2200" b="1" dirty="0" smtClean="0"/>
              <a:t>時</a:t>
            </a:r>
            <a:r>
              <a:rPr lang="ja-JP" altLang="en-US" sz="2200" b="1" dirty="0" smtClean="0"/>
              <a:t>通行</a:t>
            </a:r>
            <a:r>
              <a:rPr lang="ja-JP" altLang="ja-JP" sz="2200" b="1" dirty="0" smtClean="0"/>
              <a:t>規制を見直す</a:t>
            </a:r>
            <a:r>
              <a:rPr lang="ja-JP" altLang="ja-JP" sz="2200" b="1" dirty="0"/>
              <a:t>べき状況</a:t>
            </a:r>
            <a:endParaRPr lang="en-US" altLang="ja-JP" sz="2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8560" y="2510973"/>
            <a:ext cx="5657616" cy="40011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●通行止め規制の実施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135080" y="2924945"/>
            <a:ext cx="6552728" cy="6480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道路サービスの低下が生じている</a:t>
            </a:r>
          </a:p>
        </p:txBody>
      </p:sp>
      <p:sp>
        <p:nvSpPr>
          <p:cNvPr id="14" name="円/楕円 13"/>
          <p:cNvSpPr/>
          <p:nvPr/>
        </p:nvSpPr>
        <p:spPr>
          <a:xfrm>
            <a:off x="1201344" y="4077072"/>
            <a:ext cx="6552728" cy="6480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災害防除事業</a:t>
            </a:r>
            <a:r>
              <a:rPr lang="ja-JP" altLang="en-US" sz="2000" b="1" dirty="0" smtClean="0">
                <a:solidFill>
                  <a:srgbClr val="002060"/>
                </a:solidFill>
              </a:rPr>
              <a:t>等進捗</a:t>
            </a:r>
            <a:r>
              <a:rPr lang="ja-JP" altLang="en-US" sz="2000" b="1" dirty="0">
                <a:solidFill>
                  <a:srgbClr val="002060"/>
                </a:solidFill>
              </a:rPr>
              <a:t>に</a:t>
            </a:r>
            <a:r>
              <a:rPr lang="ja-JP" altLang="en-US" sz="2000" b="1" dirty="0" smtClean="0">
                <a:solidFill>
                  <a:srgbClr val="002060"/>
                </a:solidFill>
              </a:rPr>
              <a:t>より安全性</a:t>
            </a:r>
            <a:r>
              <a:rPr lang="ja-JP" altLang="en-US" sz="2000" b="1" dirty="0">
                <a:solidFill>
                  <a:srgbClr val="002060"/>
                </a:solidFill>
              </a:rPr>
              <a:t>確保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98560" y="5786100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通行規制区間の</a:t>
            </a:r>
            <a:r>
              <a:rPr lang="ja-JP" altLang="ja-JP" sz="2800" dirty="0" smtClean="0">
                <a:solidFill>
                  <a:srgbClr val="FF0000"/>
                </a:solidFill>
              </a:rPr>
              <a:t>解除</a:t>
            </a:r>
            <a:r>
              <a:rPr lang="ja-JP" altLang="en-US" sz="2800" dirty="0" smtClean="0">
                <a:solidFill>
                  <a:srgbClr val="FF0000"/>
                </a:solidFill>
              </a:rPr>
              <a:t>　　</a:t>
            </a:r>
            <a:r>
              <a:rPr lang="ja-JP" altLang="ja-JP" sz="2800" dirty="0" smtClean="0">
                <a:solidFill>
                  <a:srgbClr val="FF0000"/>
                </a:solidFill>
              </a:rPr>
              <a:t>安全性の確認</a:t>
            </a:r>
            <a:r>
              <a:rPr lang="ja-JP" altLang="en-US" sz="2800" dirty="0" smtClean="0">
                <a:solidFill>
                  <a:srgbClr val="FF0000"/>
                </a:solidFill>
              </a:rPr>
              <a:t>・</a:t>
            </a:r>
            <a:r>
              <a:rPr lang="ja-JP" altLang="ja-JP" sz="2800" dirty="0" smtClean="0">
                <a:solidFill>
                  <a:srgbClr val="FF0000"/>
                </a:solidFill>
              </a:rPr>
              <a:t>手続きが課題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3547348" y="4869160"/>
            <a:ext cx="1728192" cy="3459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457200" y="170384"/>
            <a:ext cx="8229600" cy="1026368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審議会の内容</a:t>
            </a:r>
            <a:b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≪通行規制区間解除の運用方針　策定≫</a:t>
            </a:r>
            <a:endParaRPr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1230935"/>
            <a:ext cx="8599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000" dirty="0">
                <a:ea typeface="HGSｺﾞｼｯｸM" panose="020B0600000000000000" pitchFamily="50" charset="-128"/>
                <a:cs typeface="Times New Roman" panose="02020603050405020304" pitchFamily="18" charset="0"/>
              </a:rPr>
              <a:t>近年の台風に伴う集中豪雨などにより土砂崩壊などの災害が発生</a:t>
            </a:r>
            <a:r>
              <a:rPr lang="ja-JP" altLang="ja-JP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し</a:t>
            </a:r>
            <a:r>
              <a:rPr lang="ja-JP" altLang="en-US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た際</a:t>
            </a:r>
            <a:r>
              <a:rPr lang="ja-JP" altLang="ja-JP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2000" dirty="0">
                <a:ea typeface="HGSｺﾞｼｯｸM" panose="020B0600000000000000" pitchFamily="50" charset="-128"/>
                <a:cs typeface="Times New Roman" panose="02020603050405020304" pitchFamily="18" charset="0"/>
              </a:rPr>
              <a:t>通行規制区間の事前規制により道路利用者の</a:t>
            </a:r>
            <a:r>
              <a:rPr lang="ja-JP" altLang="ja-JP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安全</a:t>
            </a:r>
            <a:r>
              <a:rPr lang="ja-JP" altLang="en-US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性が</a:t>
            </a:r>
            <a:r>
              <a:rPr lang="ja-JP" altLang="ja-JP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確保され</a:t>
            </a:r>
            <a:r>
              <a:rPr lang="ja-JP" altLang="en-US" sz="2000" dirty="0" smtClean="0">
                <a:ea typeface="HGSｺﾞｼｯｸM" panose="020B0600000000000000" pitchFamily="50" charset="-128"/>
                <a:cs typeface="Times New Roman" panose="02020603050405020304" pitchFamily="18" charset="0"/>
              </a:rPr>
              <a:t>ている。</a:t>
            </a:r>
            <a:endParaRPr lang="ja-JP" altLang="en-US" sz="20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11044" y="2132277"/>
            <a:ext cx="8599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rgbClr val="002060"/>
                </a:solidFill>
                <a:ea typeface="HGSｺﾞｼｯｸM" panose="020B0600000000000000" pitchFamily="50" charset="-128"/>
                <a:cs typeface="Times New Roman" panose="02020603050405020304" pitchFamily="18" charset="0"/>
              </a:rPr>
              <a:t>その一方</a:t>
            </a:r>
            <a:r>
              <a:rPr lang="en-US" altLang="ja-JP" sz="2000" dirty="0" smtClean="0">
                <a:solidFill>
                  <a:srgbClr val="002060"/>
                </a:solidFill>
                <a:ea typeface="HGSｺﾞｼｯｸM" panose="020B0600000000000000" pitchFamily="50" charset="-128"/>
                <a:cs typeface="Times New Roman" panose="02020603050405020304" pitchFamily="18" charset="0"/>
              </a:rPr>
              <a:t>…</a:t>
            </a:r>
            <a:endParaRPr lang="ja-JP" alt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39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4" grpId="0" animBg="1"/>
      <p:bldP spid="15" grpId="0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395536" y="1124744"/>
            <a:ext cx="5472609" cy="50405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◎ 雨量規制基準の検討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５．通行規制基準の検討（新規区間）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新規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区間の雨量規制基準の検討</a:t>
            </a: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971600" y="1988840"/>
            <a:ext cx="77048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最大連続雨量が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300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㎜以上の観測所：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84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観測所（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49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％）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683568" y="1628800"/>
            <a:ext cx="4680520" cy="41034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 </a:t>
            </a:r>
            <a:r>
              <a:rPr lang="ja-JP" altLang="en-US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各</a:t>
            </a:r>
            <a:r>
              <a:rPr lang="ja-JP" altLang="en-US" sz="20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雨量観測所の最大連続雨量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45117"/>
              </p:ext>
            </p:extLst>
          </p:nvPr>
        </p:nvGraphicFramePr>
        <p:xfrm>
          <a:off x="899592" y="2420888"/>
          <a:ext cx="5616624" cy="3356233"/>
        </p:xfrm>
        <a:graphic>
          <a:graphicData uri="http://schemas.openxmlformats.org/drawingml/2006/table">
            <a:tbl>
              <a:tblPr/>
              <a:tblGrid>
                <a:gridCol w="1690066">
                  <a:extLst>
                    <a:ext uri="{9D8B030D-6E8A-4147-A177-3AD203B41FA5}">
                      <a16:colId xmlns:a16="http://schemas.microsoft.com/office/drawing/2014/main" val="3883685210"/>
                    </a:ext>
                  </a:extLst>
                </a:gridCol>
                <a:gridCol w="1118246">
                  <a:extLst>
                    <a:ext uri="{9D8B030D-6E8A-4147-A177-3AD203B41FA5}">
                      <a16:colId xmlns:a16="http://schemas.microsoft.com/office/drawing/2014/main" val="97632521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9233989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179906844"/>
                    </a:ext>
                  </a:extLst>
                </a:gridCol>
              </a:tblGrid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300㎜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以上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の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観測所数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割合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568317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池田土木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32831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茨木土木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062847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枚方土木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968391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八尾土木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98315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富田林土木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869228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鳳土木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429509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岸和田土木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/22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949869"/>
                  </a:ext>
                </a:extLst>
              </a:tr>
            </a:tbl>
          </a:graphicData>
        </a:graphic>
      </p:graphicFrame>
      <p:sp>
        <p:nvSpPr>
          <p:cNvPr id="7" name="右中かっこ 6"/>
          <p:cNvSpPr/>
          <p:nvPr/>
        </p:nvSpPr>
        <p:spPr>
          <a:xfrm>
            <a:off x="6732240" y="3140968"/>
            <a:ext cx="432048" cy="504056"/>
          </a:xfrm>
          <a:prstGeom prst="rightBrac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中かっこ 15"/>
          <p:cNvSpPr/>
          <p:nvPr/>
        </p:nvSpPr>
        <p:spPr>
          <a:xfrm>
            <a:off x="6732240" y="4005064"/>
            <a:ext cx="432048" cy="792088"/>
          </a:xfrm>
          <a:prstGeom prst="rightBrac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中かっこ 19"/>
          <p:cNvSpPr/>
          <p:nvPr/>
        </p:nvSpPr>
        <p:spPr>
          <a:xfrm>
            <a:off x="6732240" y="5157192"/>
            <a:ext cx="432048" cy="504056"/>
          </a:xfrm>
          <a:prstGeom prst="rightBrac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380312" y="3068960"/>
            <a:ext cx="1368152" cy="57606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大阪北部</a:t>
            </a:r>
            <a:endParaRPr kumimoji="1" lang="ja-JP" altLang="en-US" b="1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380312" y="4077072"/>
            <a:ext cx="1368152" cy="57606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大阪中部</a:t>
            </a:r>
            <a:endParaRPr kumimoji="1" lang="ja-JP" altLang="en-US" b="1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380312" y="5085184"/>
            <a:ext cx="1368152" cy="57606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00206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大阪南部</a:t>
            </a:r>
            <a:endParaRPr kumimoji="1" lang="ja-JP" altLang="en-US" b="1" dirty="0">
              <a:solidFill>
                <a:srgbClr val="00206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95536" y="5877272"/>
            <a:ext cx="835292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大阪北部・中部・南部の３地域別に雨量規制基準を検討</a:t>
            </a:r>
            <a:endParaRPr lang="en-US" altLang="ja-JP" sz="2000" b="1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4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4121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20" grpId="0" animBg="1"/>
      <p:bldP spid="8" grpId="0" animBg="1"/>
      <p:bldP spid="21" grpId="0" animBg="1"/>
      <p:bldP spid="22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395536" y="1196752"/>
            <a:ext cx="5472609" cy="50405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◎ 雨量規制基準の検討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５．通行規制基準の検討（新規区間）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新規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区間の雨量規制基準の検討</a:t>
            </a: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395536" y="1700808"/>
            <a:ext cx="6768752" cy="41034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 </a:t>
            </a:r>
            <a:r>
              <a:rPr lang="ja-JP" altLang="en-US" sz="20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「大阪府</a:t>
            </a:r>
            <a:r>
              <a:rPr lang="ja-JP" altLang="en-US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の計画雨量（平成</a:t>
            </a:r>
            <a:r>
              <a:rPr lang="en-US" altLang="ja-JP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8</a:t>
            </a:r>
            <a:r>
              <a:rPr lang="ja-JP" altLang="en-US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20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lang="ja-JP" altLang="en-US" sz="20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）」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-36512" y="2132856"/>
            <a:ext cx="8496944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・大阪府下の河川計画の基本となる計画降雨が取りまとめられた「大阪府の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計画雨量（平成</a:t>
            </a:r>
            <a:r>
              <a:rPr lang="en-US" altLang="ja-JP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8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月）」から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降雨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特性を確認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endParaRPr lang="en-US" altLang="ja-JP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・同計画では、府下を地域別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（豊能、三島、河内、南河内、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泉北、泉南）に降雨強度等を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算定している。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・日雨量を比較すると、豊能が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最も多く、南河内が一番少な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い。また、豊能、三島、泉南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の３ブロックの日雨量が多い。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182422"/>
              </p:ext>
            </p:extLst>
          </p:nvPr>
        </p:nvGraphicFramePr>
        <p:xfrm>
          <a:off x="3707904" y="2852936"/>
          <a:ext cx="5436096" cy="356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199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５．通行規制基準の検討（新規区間）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新規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区間の雨量規制基準の検討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323528" y="1340768"/>
            <a:ext cx="3384376" cy="50405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◎雨量規制基準の検討</a:t>
            </a:r>
            <a:endParaRPr lang="en-US" altLang="ja-JP" sz="2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395536" y="1844824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● 新規区間が抽出された土木事務所の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 事前通行規制区間の連続雨量基準の最大値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65829"/>
              </p:ext>
            </p:extLst>
          </p:nvPr>
        </p:nvGraphicFramePr>
        <p:xfrm>
          <a:off x="539552" y="2924944"/>
          <a:ext cx="8352926" cy="2093772"/>
        </p:xfrm>
        <a:graphic>
          <a:graphicData uri="http://schemas.openxmlformats.org/drawingml/2006/table">
            <a:tbl>
              <a:tblPr/>
              <a:tblGrid>
                <a:gridCol w="1318883">
                  <a:extLst>
                    <a:ext uri="{9D8B030D-6E8A-4147-A177-3AD203B41FA5}">
                      <a16:colId xmlns:a16="http://schemas.microsoft.com/office/drawing/2014/main" val="1914348696"/>
                    </a:ext>
                  </a:extLst>
                </a:gridCol>
                <a:gridCol w="1318883">
                  <a:extLst>
                    <a:ext uri="{9D8B030D-6E8A-4147-A177-3AD203B41FA5}">
                      <a16:colId xmlns:a16="http://schemas.microsoft.com/office/drawing/2014/main" val="2623898945"/>
                    </a:ext>
                  </a:extLst>
                </a:gridCol>
                <a:gridCol w="219814">
                  <a:extLst>
                    <a:ext uri="{9D8B030D-6E8A-4147-A177-3AD203B41FA5}">
                      <a16:colId xmlns:a16="http://schemas.microsoft.com/office/drawing/2014/main" val="981059121"/>
                    </a:ext>
                  </a:extLst>
                </a:gridCol>
                <a:gridCol w="1318883">
                  <a:extLst>
                    <a:ext uri="{9D8B030D-6E8A-4147-A177-3AD203B41FA5}">
                      <a16:colId xmlns:a16="http://schemas.microsoft.com/office/drawing/2014/main" val="3871421576"/>
                    </a:ext>
                  </a:extLst>
                </a:gridCol>
                <a:gridCol w="1318883">
                  <a:extLst>
                    <a:ext uri="{9D8B030D-6E8A-4147-A177-3AD203B41FA5}">
                      <a16:colId xmlns:a16="http://schemas.microsoft.com/office/drawing/2014/main" val="2856981624"/>
                    </a:ext>
                  </a:extLst>
                </a:gridCol>
                <a:gridCol w="219814">
                  <a:extLst>
                    <a:ext uri="{9D8B030D-6E8A-4147-A177-3AD203B41FA5}">
                      <a16:colId xmlns:a16="http://schemas.microsoft.com/office/drawing/2014/main" val="920586829"/>
                    </a:ext>
                  </a:extLst>
                </a:gridCol>
                <a:gridCol w="1318883">
                  <a:extLst>
                    <a:ext uri="{9D8B030D-6E8A-4147-A177-3AD203B41FA5}">
                      <a16:colId xmlns:a16="http://schemas.microsoft.com/office/drawing/2014/main" val="1834091219"/>
                    </a:ext>
                  </a:extLst>
                </a:gridCol>
                <a:gridCol w="1318883">
                  <a:extLst>
                    <a:ext uri="{9D8B030D-6E8A-4147-A177-3AD203B41FA5}">
                      <a16:colId xmlns:a16="http://schemas.microsoft.com/office/drawing/2014/main" val="115536369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大阪北部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最大値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大阪中部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最大値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大阪南部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最大値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909687"/>
                  </a:ext>
                </a:extLst>
              </a:tr>
              <a:tr h="6868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池田土木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230㎜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富田林土木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150㎜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岸和田土木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290㎜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957921"/>
                  </a:ext>
                </a:extLst>
              </a:tr>
              <a:tr h="6868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茨木土木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170㎜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116087"/>
                  </a:ext>
                </a:extLst>
              </a:tr>
            </a:tbl>
          </a:graphicData>
        </a:graphic>
      </p:graphicFrame>
      <p:sp>
        <p:nvSpPr>
          <p:cNvPr id="16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678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33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251520" y="17715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５．通行規制基準の検討（新規区間）</a:t>
            </a:r>
            <a:b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新規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区間の雨量規制基準の検討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308304" y="134888"/>
            <a:ext cx="1728192" cy="4137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今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回審議</a:t>
            </a:r>
            <a:endParaRPr kumimoji="1"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73391"/>
              </p:ext>
            </p:extLst>
          </p:nvPr>
        </p:nvGraphicFramePr>
        <p:xfrm>
          <a:off x="1403648" y="4293095"/>
          <a:ext cx="6048672" cy="2016225"/>
        </p:xfrm>
        <a:graphic>
          <a:graphicData uri="http://schemas.openxmlformats.org/drawingml/2006/table">
            <a:tbl>
              <a:tblPr/>
              <a:tblGrid>
                <a:gridCol w="1388726">
                  <a:extLst>
                    <a:ext uri="{9D8B030D-6E8A-4147-A177-3AD203B41FA5}">
                      <a16:colId xmlns:a16="http://schemas.microsoft.com/office/drawing/2014/main" val="558747470"/>
                    </a:ext>
                  </a:extLst>
                </a:gridCol>
                <a:gridCol w="2468846">
                  <a:extLst>
                    <a:ext uri="{9D8B030D-6E8A-4147-A177-3AD203B41FA5}">
                      <a16:colId xmlns:a16="http://schemas.microsoft.com/office/drawing/2014/main" val="3248935895"/>
                    </a:ext>
                  </a:extLst>
                </a:gridCol>
                <a:gridCol w="2191100">
                  <a:extLst>
                    <a:ext uri="{9D8B030D-6E8A-4147-A177-3AD203B41FA5}">
                      <a16:colId xmlns:a16="http://schemas.microsoft.com/office/drawing/2014/main" val="3786661822"/>
                    </a:ext>
                  </a:extLst>
                </a:gridCol>
              </a:tblGrid>
              <a:tr h="6237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地域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土木事務所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連続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雨量基準</a:t>
                      </a:r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値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926255"/>
                  </a:ext>
                </a:extLst>
              </a:tr>
              <a:tr h="464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大阪北部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池田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、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茨木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230㎜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174741"/>
                  </a:ext>
                </a:extLst>
              </a:tr>
              <a:tr h="4641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大阪中部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富田林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150㎜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148376"/>
                  </a:ext>
                </a:extLst>
              </a:tr>
              <a:tr h="4641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南部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　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岸和田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  230㎜</a:t>
                      </a:r>
                      <a:r>
                        <a:rPr lang="en-US" altLang="ja-JP" sz="24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※</a:t>
                      </a:r>
                      <a:endParaRPr lang="en-US" altLang="ja-JP" sz="24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497188"/>
                  </a:ext>
                </a:extLst>
              </a:tr>
            </a:tbl>
          </a:graphicData>
        </a:graphic>
      </p:graphicFrame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23528" y="1124744"/>
            <a:ext cx="3384376" cy="50405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◎雨量規制基準の検討</a:t>
            </a:r>
            <a:endParaRPr lang="en-US" altLang="ja-JP" sz="2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0" y="1844824"/>
            <a:ext cx="9144000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〇降雨特性は、</a:t>
            </a:r>
            <a:r>
              <a:rPr lang="ja-JP" altLang="en-US" sz="18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北部・南部に降雨量が多く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lang="ja-JP" altLang="en-US" sz="18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中部は降雨量が少ない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傾向にある。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〇河川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計画の計画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降雨においても、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豊能、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三島、泉南の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地域の日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雨量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が多く、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河内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、南河内、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泉北の</a:t>
            </a: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日雨量が少ない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〇各土木事務所の連続雨量基準の最大値も降雨特性と同様に北部・南部の規制</a:t>
            </a: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r>
              <a:rPr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基準値が大きい。</a:t>
            </a:r>
            <a:endParaRPr lang="ja-JP" altLang="en-US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endParaRPr lang="en-US" altLang="ja-JP" sz="18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41338" indent="-96838">
              <a:buNone/>
            </a:pPr>
            <a:endParaRPr lang="en-US" altLang="ja-JP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467544" y="1506488"/>
            <a:ext cx="4680520" cy="41034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◆まとめ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67544" y="3573016"/>
            <a:ext cx="4680520" cy="41034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◆新規区間の連続雨量基準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0" y="3933056"/>
            <a:ext cx="914400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indent="-96838">
              <a:buNone/>
            </a:pP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〇新規区間の連続雨量基準は、各地域の最大値を基本に設定</a:t>
            </a:r>
            <a:endParaRPr lang="ja-JP" altLang="en-US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475656" y="6309320"/>
            <a:ext cx="6480719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indent="-96838">
              <a:buNone/>
            </a:pPr>
            <a:r>
              <a:rPr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大阪北部の経験雨量等が大きいことから大阪北部の基準値を採用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03648" y="4293096"/>
            <a:ext cx="6048672" cy="2016224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258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34</a:t>
            </a:fld>
            <a:endParaRPr kumimoji="1"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144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６．まとめ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（審議いただきたい事項）</a:t>
            </a:r>
            <a:endParaRPr kumimoji="1" lang="ja-JP" altLang="en-US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1916832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新たな規制区間の抽出結果について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622300" indent="-622300"/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新規区間の連続雨量規制基準の検討結果について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739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233" y="1224048"/>
            <a:ext cx="8928000" cy="138499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日（国土交通省）</a:t>
            </a:r>
            <a:endParaRPr lang="en-US" altLang="ja-JP" sz="28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道路通行規制基準の緩和等に係わる当面の運用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について（通知）</a:t>
            </a:r>
            <a:endParaRPr lang="en-US" altLang="ja-JP" sz="28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3271336"/>
            <a:ext cx="8064896" cy="304698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Ｈ８防災点検による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要対策箇所の対策工事が完了</a:t>
            </a: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していること。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学識経験者又は防災ドクターの診断により、対策工事の効果及びカルテ対応箇所の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安全性についての見解・判断を得る</a:t>
            </a: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こと。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Ｈ８防災点検による要対策箇所の完了後、変更しようとする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道路通行規制基準以上の雨量を経験し、無災害である</a:t>
            </a: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こと。</a:t>
            </a:r>
            <a:endParaRPr lang="en-US" altLang="ja-JP" sz="24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233" y="2537608"/>
            <a:ext cx="8928000" cy="76944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⇒次の条件を満たすものについて、随時、道路通行規制基準の見直し</a:t>
            </a:r>
            <a:endParaRPr lang="en-US" altLang="ja-JP" sz="20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　 を承認する。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177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5341-AB73-4280-8395-A80C95690E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3356992"/>
            <a:ext cx="8568952" cy="292387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平成２７年度の道路防災点検による「要対策箇所」の対策工が完了</a:t>
            </a:r>
            <a:r>
              <a:rPr lang="en-US" altLang="ja-JP" sz="2400" u="sng" baseline="30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2400" u="sng" baseline="30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していること。</a:t>
            </a:r>
            <a:endParaRPr lang="en-US" altLang="ja-JP" sz="2400" b="1" u="sng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対策工の完了後に一定期間の経過観察を行うこと。</a:t>
            </a:r>
            <a:endParaRPr lang="en-US" altLang="ja-JP" sz="2400" b="1" u="sng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経過観察結果を参考に規制区間の安全性評価について、学識経験者</a:t>
            </a:r>
            <a:r>
              <a:rPr lang="en-US" altLang="ja-JP" sz="2400" u="sng" baseline="30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2400" u="sng" baseline="30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の見解を得ること。</a:t>
            </a:r>
            <a:endParaRPr lang="en-US" altLang="ja-JP" sz="2400" b="1" u="sng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ja-JP" sz="2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１：「要対策箇所」が無い場合も含む。</a:t>
            </a:r>
            <a:endParaRPr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２：大阪府都市基盤施設維持管理技術審議会委員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233" y="2505090"/>
            <a:ext cx="8928000" cy="70788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⇒次の３条件を満たすものについて、随時、通行規制区間の見直し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を実施する。</a:t>
            </a:r>
            <a:endParaRPr lang="en-US" altLang="ja-JP" sz="20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0233" y="1268760"/>
            <a:ext cx="8928000" cy="9541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異常気象時に</a:t>
            </a:r>
            <a:r>
              <a:rPr lang="ja-JP" altLang="en-US" sz="28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おける通行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規制の規制区間解除に関する運用について</a:t>
            </a:r>
            <a:endParaRPr lang="en-US" altLang="ja-JP" sz="28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3634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6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233" y="1268760"/>
            <a:ext cx="8928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３条件の具体的な運用方法</a:t>
            </a:r>
            <a:endParaRPr lang="en-US" altLang="ja-JP" sz="28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4077072"/>
            <a:ext cx="8064896" cy="181588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見直し対象区間</a:t>
            </a:r>
            <a:r>
              <a:rPr lang="ja-JP" altLang="en-US" sz="24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（要対策箇所）</a:t>
            </a:r>
            <a:endParaRPr lang="en-US" altLang="ja-JP" sz="2400" b="1" u="sng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規制基準雨量の設定緩和</a:t>
            </a:r>
            <a:r>
              <a:rPr lang="ja-JP" altLang="en-US" sz="20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24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追加対策と経験雨量）</a:t>
            </a:r>
            <a:endParaRPr lang="en-US" altLang="ja-JP" sz="2800" b="1" u="sng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経過観察</a:t>
            </a:r>
            <a:r>
              <a:rPr lang="ja-JP" altLang="en-US" sz="24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（対策工の評価とモニタリング）</a:t>
            </a:r>
            <a:endParaRPr lang="en-US" altLang="ja-JP" sz="2800" b="1" u="sng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ja-JP" altLang="en-US" sz="28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安全性の評価</a:t>
            </a:r>
            <a:r>
              <a:rPr lang="ja-JP" altLang="en-US" sz="24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（規制区間の解除）</a:t>
            </a:r>
            <a:endParaRPr lang="en-US" altLang="ja-JP" sz="2400" b="1" u="sng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233" y="2045166"/>
            <a:ext cx="8928000" cy="181588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以下のとおり、①見直し対象区間の要件を満たすものは、</a:t>
            </a:r>
            <a:r>
              <a:rPr lang="ja-JP" altLang="en-US" sz="28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順次②～④の手順を踏み、安全性が確認できた区間については、随時、通行規制区間の解除を行う</a:t>
            </a:r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ことができる。</a:t>
            </a:r>
            <a:endParaRPr lang="en-US" altLang="ja-JP" sz="28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5675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233" y="1268760"/>
            <a:ext cx="892800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①　見直し対象区間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（要対策箇所）</a:t>
            </a:r>
            <a:endParaRPr lang="en-US" altLang="ja-JP" sz="24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821" y="1916832"/>
            <a:ext cx="8064896" cy="397031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平成２７年度の道路防災点検による、　　　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要対策箇所の対策工が完了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した区間。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平成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２７年度の道路防災点検において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、　　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要対策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箇所が存在しない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区間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。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上記２つの区間において、関係者の理解が得られ、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道路管理者（土木事務所）として、必要と判断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する区間。</a:t>
            </a:r>
            <a:endParaRPr lang="en-US" altLang="ja-JP" sz="28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5117122"/>
            <a:ext cx="8064896" cy="40011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　　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71600" y="2852936"/>
            <a:ext cx="446449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971600" y="4149080"/>
            <a:ext cx="410445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051720" y="5373216"/>
            <a:ext cx="6264966" cy="868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971600" y="5805264"/>
            <a:ext cx="158417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86979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8269" y="1268760"/>
            <a:ext cx="892800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②　規制基準雨量の設定緩和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（追加対策と経験雨量）</a:t>
            </a:r>
            <a:endParaRPr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1785" y="1934248"/>
            <a:ext cx="8064896" cy="397031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学識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経験者に</a:t>
            </a: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よる現地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確認を行い、追加対策の必要性の有無について判定する。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追加対策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が必要な場合は、速やかに対策工を行う。</a:t>
            </a:r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28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過去</a:t>
            </a:r>
            <a:r>
              <a:rPr lang="en-US" altLang="ja-JP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年間において、現行の規制基準雨量以上で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災害の無かった経験最大雨量を基</a:t>
            </a:r>
            <a:r>
              <a:rPr lang="ja-JP" altLang="en-US" sz="28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8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、規制基準雨量を引上げ</a:t>
            </a:r>
            <a:r>
              <a:rPr lang="ja-JP" altLang="en-US" sz="2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、設定緩和する。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763688" y="5373216"/>
            <a:ext cx="655272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971600" y="5825001"/>
            <a:ext cx="338437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1724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3" y="1772816"/>
            <a:ext cx="8280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現行の規制基</a:t>
            </a:r>
            <a:r>
              <a:rPr lang="ja-JP" altLang="en-US" sz="20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準雨量以上で災害の無かった経験最大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雨量を下記の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基準雨量区分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に照らし、緩和する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（新）規制基準雨量を設定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する。</a:t>
            </a:r>
            <a:endParaRPr lang="ja-JP" altLang="en-US" sz="20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 noChangeAspect="1"/>
          </p:cNvGraphicFramePr>
          <p:nvPr>
            <p:extLst/>
          </p:nvPr>
        </p:nvGraphicFramePr>
        <p:xfrm>
          <a:off x="340893" y="2564906"/>
          <a:ext cx="8407571" cy="3816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41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基準雨量区分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設定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区間数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通行規制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連続雨量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通行止め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連続雨量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過去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経験最大連続雨量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１２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131㎜~150㎜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150㎜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150㎜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151㎜~170㎜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170㎜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171㎜~190㎜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④（新規）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191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~210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⑤（新規）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211㎜~230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⑥（新規）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230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231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~250㎜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⑦（新規）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251㎜~270㎜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⑧（新規）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220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271㎜~290㎜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⑨（新規）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基準</a:t>
                      </a:r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290㎜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291㎜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08269" y="1268760"/>
            <a:ext cx="892800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②　規制基準雨量の設定緩和</a:t>
            </a:r>
            <a:r>
              <a:rPr lang="ja-JP" altLang="en-US" sz="2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（経験雨量と新基準雨量）</a:t>
            </a:r>
            <a:endParaRPr lang="ja-JP" altLang="en-US" sz="2400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457200" y="170384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en-US" altLang="ja-JP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H29 </a:t>
            </a: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審</a:t>
            </a:r>
            <a: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議会の内容</a:t>
            </a:r>
            <a:br>
              <a:rPr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3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</a:t>
            </a:r>
            <a:r>
              <a:rPr lang="ja-JP" altLang="en-US" sz="3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通行規制区間解除の運用方針　策定</a:t>
            </a:r>
            <a:r>
              <a:rPr lang="ja-JP" altLang="en-US" sz="3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≫</a:t>
            </a:r>
            <a:endParaRPr kumimoji="1" lang="ja-JP" altLang="en-US" sz="3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220072" y="6338348"/>
            <a:ext cx="3505200" cy="365760"/>
          </a:xfrm>
        </p:spPr>
        <p:txBody>
          <a:bodyPr/>
          <a:lstStyle/>
          <a:p>
            <a:r>
              <a:rPr kumimoji="1" lang="ja-JP" altLang="en-US" dirty="0" smtClean="0"/>
              <a:t>資料 ４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8741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  <a:ln>
          <a:solidFill>
            <a:schemeClr val="tx1"/>
          </a:solidFill>
          <a:prstDash val="solid"/>
        </a:ln>
      </a:spPr>
      <a:bodyPr wrap="square" rtlCol="0">
        <a:spAutoFit/>
      </a:bodyPr>
      <a:lstStyle>
        <a:defPPr marL="457200" indent="-457200">
          <a:buFont typeface="Wingdings" panose="05000000000000000000" pitchFamily="2" charset="2"/>
          <a:buChar char="l"/>
          <a:defRPr sz="2800" dirty="0" smtClean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33490</TotalTime>
  <Words>2896</Words>
  <Application>Microsoft Office PowerPoint</Application>
  <PresentationFormat>画面に合わせる (4:3)</PresentationFormat>
  <Paragraphs>876</Paragraphs>
  <Slides>34</Slides>
  <Notes>34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9" baseType="lpstr">
      <vt:lpstr>HGSｺﾞｼｯｸM</vt:lpstr>
      <vt:lpstr>HG明朝E</vt:lpstr>
      <vt:lpstr>Meiryo UI</vt:lpstr>
      <vt:lpstr>ＭＳ Ｐゴシック</vt:lpstr>
      <vt:lpstr>ＭＳ ゴシック</vt:lpstr>
      <vt:lpstr>游ゴシック</vt:lpstr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アース</vt:lpstr>
      <vt:lpstr>Picture</vt:lpstr>
      <vt:lpstr>PowerPoint プレゼンテーション</vt:lpstr>
      <vt:lpstr>PowerPoint プレゼンテーション</vt:lpstr>
      <vt:lpstr>PowerPoint プレゼンテーション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１．H29 審議会の内容 　　≪通行規制区間解除の運用方針　策定≫</vt:lpstr>
      <vt:lpstr>２．通行規制区間解除の取り組み状況　</vt:lpstr>
      <vt:lpstr> 　規制雨量の緩和（平成29年4月1日実施）</vt:lpstr>
      <vt:lpstr> 　規制雨量の緩和（平成30年4月1日実施）</vt:lpstr>
      <vt:lpstr> 　経過観察中</vt:lpstr>
      <vt:lpstr>審議内容</vt:lpstr>
      <vt:lpstr> 規制区間指定条件等の見直し検討フロー</vt:lpstr>
      <vt:lpstr>３．前回までの審議内容 　がけ崩れ災害の実態 ①（地質）</vt:lpstr>
      <vt:lpstr>３．前回までの審議内容 　がけ崩れ災害の実態 ②（高さ）</vt:lpstr>
      <vt:lpstr>３．前回までの審議内容 　がけ崩れ災害の実態 ③（傾斜角）</vt:lpstr>
      <vt:lpstr>PowerPoint プレゼンテーション</vt:lpstr>
      <vt:lpstr>PowerPoint プレゼンテーション</vt:lpstr>
      <vt:lpstr>３．前回までの審議内容 　規制区間指定条件等の見直し検討</vt:lpstr>
      <vt:lpstr>３．前回までの審議内容 　通行規制基準の検討</vt:lpstr>
      <vt:lpstr>４．通行規制区間の指定範囲の検討 　検討区間の「要対策」箇所</vt:lpstr>
      <vt:lpstr>４．通行規制区間の指定範囲の検討 　抽出結果</vt:lpstr>
      <vt:lpstr>５．通行規制基準の検討（新規区間） 　新規区間の雨量規制基準の検討</vt:lpstr>
      <vt:lpstr>５．通行規制基準の検討（新規区間） 　新規区間の雨量規制基準の検討</vt:lpstr>
      <vt:lpstr>５．通行規制基準の検討（新規区間） 　新規区間の雨量規制基準の検討</vt:lpstr>
      <vt:lpstr>５．通行規制基準の検討（新規区間） 　新規区間の雨量規制基準の検討</vt:lpstr>
      <vt:lpstr>５．通行規制基準の検討（新規区間） 　新規区間の雨量規制基準の検討</vt:lpstr>
      <vt:lpstr>５．通行規制基準の検討（新規区間） 　新規区間の雨量規制基準の検討</vt:lpstr>
      <vt:lpstr>６．まとめ（審議いただきたい事項）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大阪府都市基盤施設長寿命化計画（概要版）</dc:title>
  <dc:creator>HOSTNAME</dc:creator>
  <cp:lastModifiedBy>西栫　浩美</cp:lastModifiedBy>
  <cp:revision>1521</cp:revision>
  <cp:lastPrinted>2019-03-28T04:19:48Z</cp:lastPrinted>
  <dcterms:created xsi:type="dcterms:W3CDTF">2015-11-17T02:43:53Z</dcterms:created>
  <dcterms:modified xsi:type="dcterms:W3CDTF">2019-03-29T02:24:38Z</dcterms:modified>
</cp:coreProperties>
</file>