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handoutMasterIdLst>
    <p:handoutMasterId r:id="rId24"/>
  </p:handoutMasterIdLst>
  <p:sldIdLst>
    <p:sldId id="832" r:id="rId2"/>
    <p:sldId id="833" r:id="rId3"/>
    <p:sldId id="756" r:id="rId4"/>
    <p:sldId id="859" r:id="rId5"/>
    <p:sldId id="860" r:id="rId6"/>
    <p:sldId id="862" r:id="rId7"/>
    <p:sldId id="764" r:id="rId8"/>
    <p:sldId id="834" r:id="rId9"/>
    <p:sldId id="824" r:id="rId10"/>
    <p:sldId id="823" r:id="rId11"/>
    <p:sldId id="769" r:id="rId12"/>
    <p:sldId id="836" r:id="rId13"/>
    <p:sldId id="858" r:id="rId14"/>
    <p:sldId id="863" r:id="rId15"/>
    <p:sldId id="865" r:id="rId16"/>
    <p:sldId id="842" r:id="rId17"/>
    <p:sldId id="844" r:id="rId18"/>
    <p:sldId id="868" r:id="rId19"/>
    <p:sldId id="869" r:id="rId20"/>
    <p:sldId id="850" r:id="rId21"/>
    <p:sldId id="857" r:id="rId22"/>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6429" autoAdjust="0"/>
  </p:normalViewPr>
  <p:slideViewPr>
    <p:cSldViewPr>
      <p:cViewPr varScale="1">
        <p:scale>
          <a:sx n="70" d="100"/>
          <a:sy n="70" d="100"/>
        </p:scale>
        <p:origin x="140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53" d="100"/>
          <a:sy n="53" d="100"/>
        </p:scale>
        <p:origin x="29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44359250298888"/>
          <c:y val="7.0761205440450101E-2"/>
          <c:w val="0.73930715824278226"/>
          <c:h val="0.91728851115308174"/>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565-4AC5-98A4-ED81C103F98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565-4AC5-98A4-ED81C103F98C}"/>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C565-4AC5-98A4-ED81C103F98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C565-4AC5-98A4-ED81C103F98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C565-4AC5-98A4-ED81C103F98C}"/>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C565-4AC5-98A4-ED81C103F98C}"/>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C565-4AC5-98A4-ED81C103F98C}"/>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F-C565-4AC5-98A4-ED81C103F98C}"/>
              </c:ext>
            </c:extLst>
          </c:dPt>
          <c:dLbls>
            <c:dLbl>
              <c:idx val="0"/>
              <c:layout>
                <c:manualLayout>
                  <c:x val="-0.12800037283992938"/>
                  <c:y val="0.13687923564048435"/>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565-4AC5-98A4-ED81C103F98C}"/>
                </c:ext>
              </c:extLst>
            </c:dLbl>
            <c:dLbl>
              <c:idx val="1"/>
              <c:layout>
                <c:manualLayout>
                  <c:x val="-0.13169393607866556"/>
                  <c:y val="-1.6092908868711557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565-4AC5-98A4-ED81C103F98C}"/>
                </c:ext>
              </c:extLst>
            </c:dLbl>
            <c:dLbl>
              <c:idx val="2"/>
              <c:layout>
                <c:manualLayout>
                  <c:x val="-0.14789740876249155"/>
                  <c:y val="-0.14370827483814941"/>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565-4AC5-98A4-ED81C103F98C}"/>
                </c:ext>
              </c:extLst>
            </c:dLbl>
            <c:dLbl>
              <c:idx val="3"/>
              <c:layout>
                <c:manualLayout>
                  <c:x val="0.22509269214908326"/>
                  <c:y val="-0.2051110482673642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2434771842676615"/>
                      <c:h val="0.10133217521285513"/>
                    </c:manualLayout>
                  </c15:layout>
                </c:ext>
                <c:ext xmlns:c16="http://schemas.microsoft.com/office/drawing/2014/chart" uri="{C3380CC4-5D6E-409C-BE32-E72D297353CC}">
                  <c16:uniqueId val="{00000007-C565-4AC5-98A4-ED81C103F98C}"/>
                </c:ext>
              </c:extLst>
            </c:dLbl>
            <c:dLbl>
              <c:idx val="4"/>
              <c:layout>
                <c:manualLayout>
                  <c:x val="0.16953977806609055"/>
                  <c:y val="6.5203108745492927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565-4AC5-98A4-ED81C103F98C}"/>
                </c:ext>
              </c:extLst>
            </c:dLbl>
            <c:dLbl>
              <c:idx val="5"/>
              <c:layout>
                <c:manualLayout>
                  <c:x val="1.7313821883034909E-2"/>
                  <c:y val="9.7982940167141916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565-4AC5-98A4-ED81C103F98C}"/>
                </c:ext>
              </c:extLst>
            </c:dLbl>
            <c:dLbl>
              <c:idx val="6"/>
              <c:layout>
                <c:manualLayout>
                  <c:x val="2.3806505089172997E-2"/>
                  <c:y val="1.6330490027856987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565-4AC5-98A4-ED81C103F98C}"/>
                </c:ext>
              </c:extLst>
            </c:dLbl>
            <c:dLbl>
              <c:idx val="7"/>
              <c:layout>
                <c:manualLayout>
                  <c:x val="8.6569109415174546E-3"/>
                  <c:y val="1.6330490027856987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565-4AC5-98A4-ED81C103F98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Sheet1!$B$2:$I$2</c:f>
              <c:strCache>
                <c:ptCount val="8"/>
                <c:pt idx="0">
                  <c:v>噴出岩類</c:v>
                </c:pt>
                <c:pt idx="1">
                  <c:v>深成岩類</c:v>
                </c:pt>
                <c:pt idx="2">
                  <c:v>火山破屑物</c:v>
                </c:pt>
                <c:pt idx="3">
                  <c:v>水成堆積岩類</c:v>
                </c:pt>
                <c:pt idx="4">
                  <c:v>変成岩類</c:v>
                </c:pt>
                <c:pt idx="5">
                  <c:v>シラス</c:v>
                </c:pt>
                <c:pt idx="6">
                  <c:v>ローム</c:v>
                </c:pt>
                <c:pt idx="7">
                  <c:v>その他</c:v>
                </c:pt>
              </c:strCache>
            </c:strRef>
          </c:cat>
          <c:val>
            <c:numRef>
              <c:f>Sheet1!$B$4:$I$4</c:f>
              <c:numCache>
                <c:formatCode>0.0%</c:formatCode>
                <c:ptCount val="8"/>
                <c:pt idx="0">
                  <c:v>0.14444133817910726</c:v>
                </c:pt>
                <c:pt idx="1">
                  <c:v>0.18721461187214611</c:v>
                </c:pt>
                <c:pt idx="2">
                  <c:v>0.11937377690802348</c:v>
                </c:pt>
                <c:pt idx="3">
                  <c:v>0.32960581492871122</c:v>
                </c:pt>
                <c:pt idx="4">
                  <c:v>6.8959090485509272E-2</c:v>
                </c:pt>
                <c:pt idx="5">
                  <c:v>3.7181996086105673E-2</c:v>
                </c:pt>
                <c:pt idx="6">
                  <c:v>3.8393439567607865E-2</c:v>
                </c:pt>
                <c:pt idx="7">
                  <c:v>7.4829931972789115E-2</c:v>
                </c:pt>
              </c:numCache>
            </c:numRef>
          </c:val>
          <c:extLst>
            <c:ext xmlns:c16="http://schemas.microsoft.com/office/drawing/2014/chart" uri="{C3380CC4-5D6E-409C-BE32-E72D297353CC}">
              <c16:uniqueId val="{00000010-C565-4AC5-98A4-ED81C103F9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sz="1400" b="1" dirty="0">
                <a:solidFill>
                  <a:schemeClr val="tx1"/>
                </a:solidFill>
                <a:latin typeface="HGSｺﾞｼｯｸM" panose="020B0600000000000000" pitchFamily="50" charset="-128"/>
                <a:ea typeface="HGSｺﾞｼｯｸM" panose="020B0600000000000000" pitchFamily="50" charset="-128"/>
              </a:rPr>
              <a:t>■</a:t>
            </a:r>
            <a:r>
              <a:rPr lang="ja-JP" altLang="en-US" sz="1400" b="1" dirty="0" smtClean="0">
                <a:solidFill>
                  <a:schemeClr val="tx1"/>
                </a:solidFill>
                <a:latin typeface="HGSｺﾞｼｯｸM" panose="020B0600000000000000" pitchFamily="50" charset="-128"/>
                <a:ea typeface="HGSｺﾞｼｯｸM" panose="020B0600000000000000" pitchFamily="50" charset="-128"/>
              </a:rPr>
              <a:t>高さとがけ崩れ発生頻度</a:t>
            </a:r>
            <a:endParaRPr lang="ja-JP" altLang="en-US" sz="1400" b="0" dirty="0">
              <a:solidFill>
                <a:schemeClr val="tx1"/>
              </a:solidFill>
              <a:latin typeface="HGSｺﾞｼｯｸM" panose="020B0600000000000000" pitchFamily="50" charset="-128"/>
              <a:ea typeface="HGSｺﾞｼｯｸM" panose="020B0600000000000000" pitchFamily="50" charset="-128"/>
            </a:endParaRPr>
          </a:p>
        </c:rich>
      </c:tx>
      <c:layout>
        <c:manualLayout>
          <c:xMode val="edge"/>
          <c:yMode val="edge"/>
          <c:x val="2.5191853509599533E-2"/>
          <c:y val="1.72843061494294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7.8947863808248711E-2"/>
          <c:y val="0.14020972384165736"/>
          <c:w val="0.89550261263775133"/>
          <c:h val="0.7168235198720696"/>
        </c:manualLayout>
      </c:layout>
      <c:barChart>
        <c:barDir val="col"/>
        <c:grouping val="clustered"/>
        <c:varyColors val="0"/>
        <c:ser>
          <c:idx val="0"/>
          <c:order val="0"/>
          <c:tx>
            <c:strRef>
              <c:f>Sheet1!$C$3</c:f>
              <c:strCache>
                <c:ptCount val="1"/>
                <c:pt idx="0">
                  <c:v>頻度</c:v>
                </c:pt>
              </c:strCache>
            </c:strRef>
          </c:tx>
          <c:spPr>
            <a:solidFill>
              <a:schemeClr val="accent1"/>
            </a:solidFill>
            <a:ln>
              <a:noFill/>
            </a:ln>
            <a:effectLst/>
          </c:spPr>
          <c:invertIfNegative val="0"/>
          <c:dLbls>
            <c:dLbl>
              <c:idx val="14"/>
              <c:layout>
                <c:manualLayout>
                  <c:x val="2.8073966723286183E-3"/>
                  <c:y val="-2.633238459736184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02-4B24-81D9-1F7BD03F3E36}"/>
                </c:ext>
              </c:extLst>
            </c:dLbl>
            <c:dLbl>
              <c:idx val="16"/>
              <c:layout>
                <c:manualLayout>
                  <c:x val="2.8073966723286183E-3"/>
                  <c:y val="-1.504707691277833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102-4B24-81D9-1F7BD03F3E36}"/>
                </c:ext>
              </c:extLst>
            </c:dLbl>
            <c:dLbl>
              <c:idx val="18"/>
              <c:layout>
                <c:manualLayout>
                  <c:x val="-2.8073966723286183E-3"/>
                  <c:y val="-2.257061536916729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102-4B24-81D9-1F7BD03F3E3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Sheet1!$A$4:$A$24</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Sheet1!$C$4:$C$24</c:f>
              <c:numCache>
                <c:formatCode>0.0%</c:formatCode>
                <c:ptCount val="21"/>
                <c:pt idx="0">
                  <c:v>3.4956914991138545E-2</c:v>
                </c:pt>
                <c:pt idx="1">
                  <c:v>0.20503575139033184</c:v>
                </c:pt>
                <c:pt idx="2">
                  <c:v>0.18248487441178268</c:v>
                </c:pt>
                <c:pt idx="3">
                  <c:v>0.12815498380492574</c:v>
                </c:pt>
                <c:pt idx="4">
                  <c:v>0.12021023039784881</c:v>
                </c:pt>
                <c:pt idx="5">
                  <c:v>5.127421621951965E-2</c:v>
                </c:pt>
                <c:pt idx="6">
                  <c:v>8.855344374503453E-2</c:v>
                </c:pt>
                <c:pt idx="7">
                  <c:v>2.4567622074191775E-2</c:v>
                </c:pt>
                <c:pt idx="8">
                  <c:v>4.0090447961865186E-2</c:v>
                </c:pt>
                <c:pt idx="9">
                  <c:v>1.1611562671881685E-2</c:v>
                </c:pt>
                <c:pt idx="10">
                  <c:v>3.9173745645663997E-2</c:v>
                </c:pt>
                <c:pt idx="11">
                  <c:v>5.5613273849538592E-3</c:v>
                </c:pt>
                <c:pt idx="12">
                  <c:v>1.5339485424433173E-2</c:v>
                </c:pt>
                <c:pt idx="13">
                  <c:v>2.6889934608568112E-3</c:v>
                </c:pt>
                <c:pt idx="14">
                  <c:v>1.0694860355680499E-2</c:v>
                </c:pt>
                <c:pt idx="15">
                  <c:v>1.894518120149117E-3</c:v>
                </c:pt>
                <c:pt idx="16">
                  <c:v>7.3336185296094848E-3</c:v>
                </c:pt>
                <c:pt idx="17">
                  <c:v>1.0389292916946769E-3</c:v>
                </c:pt>
                <c:pt idx="18">
                  <c:v>3.727922752551488E-3</c:v>
                </c:pt>
                <c:pt idx="19">
                  <c:v>9.167023162011856E-4</c:v>
                </c:pt>
                <c:pt idx="20">
                  <c:v>2.4689849049685266E-2</c:v>
                </c:pt>
              </c:numCache>
            </c:numRef>
          </c:val>
          <c:extLst>
            <c:ext xmlns:c16="http://schemas.microsoft.com/office/drawing/2014/chart" uri="{C3380CC4-5D6E-409C-BE32-E72D297353CC}">
              <c16:uniqueId val="{00000003-7102-4B24-81D9-1F7BD03F3E36}"/>
            </c:ext>
          </c:extLst>
        </c:ser>
        <c:dLbls>
          <c:dLblPos val="outEnd"/>
          <c:showLegendKey val="0"/>
          <c:showVal val="1"/>
          <c:showCatName val="0"/>
          <c:showSerName val="0"/>
          <c:showPercent val="0"/>
          <c:showBubbleSize val="0"/>
        </c:dLbls>
        <c:gapWidth val="219"/>
        <c:overlap val="-27"/>
        <c:axId val="562131224"/>
        <c:axId val="562126912"/>
      </c:barChart>
      <c:catAx>
        <c:axId val="562131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ja-JP" altLang="en-US" sz="1050" dirty="0" smtClean="0"/>
                  <a:t>高さ（ｍ）</a:t>
                </a:r>
                <a:endParaRPr lang="ja-JP" altLang="en-US" sz="1050" dirty="0"/>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2126912"/>
        <c:crosses val="autoZero"/>
        <c:auto val="1"/>
        <c:lblAlgn val="ctr"/>
        <c:lblOffset val="100"/>
        <c:noMultiLvlLbl val="0"/>
      </c:catAx>
      <c:valAx>
        <c:axId val="562126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2131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en-US" b="1" dirty="0" smtClean="0">
                <a:solidFill>
                  <a:schemeClr val="tx1"/>
                </a:solidFill>
                <a:latin typeface="HGSｺﾞｼｯｸM" panose="020B0600000000000000" pitchFamily="50" charset="-128"/>
                <a:ea typeface="HGSｺﾞｼｯｸM" panose="020B0600000000000000" pitchFamily="50" charset="-128"/>
              </a:rPr>
              <a:t>■傾斜角とがけ崩れ発生頻度</a:t>
            </a:r>
            <a:endParaRPr lang="ja-JP" altLang="en-US" b="0" dirty="0">
              <a:solidFill>
                <a:schemeClr val="tx1"/>
              </a:solidFill>
              <a:latin typeface="HGSｺﾞｼｯｸM" panose="020B0600000000000000" pitchFamily="50" charset="-128"/>
              <a:ea typeface="HGSｺﾞｼｯｸM" panose="020B0600000000000000" pitchFamily="50" charset="-128"/>
            </a:endParaRPr>
          </a:p>
        </c:rich>
      </c:tx>
      <c:layout>
        <c:manualLayout>
          <c:xMode val="edge"/>
          <c:yMode val="edge"/>
          <c:x val="2.0661056599771743E-2"/>
          <c:y val="2.08409190048560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6.7564829396325465E-2"/>
          <c:y val="0.14444444444444443"/>
          <c:w val="0.90576850393700792"/>
          <c:h val="0.67660648473054785"/>
        </c:manualLayout>
      </c:layout>
      <c:barChart>
        <c:barDir val="col"/>
        <c:grouping val="clustered"/>
        <c:varyColors val="0"/>
        <c:ser>
          <c:idx val="0"/>
          <c:order val="0"/>
          <c:tx>
            <c:strRef>
              <c:f>Sheet1!$C$30</c:f>
              <c:strCache>
                <c:ptCount val="1"/>
                <c:pt idx="0">
                  <c:v>頻度</c:v>
                </c:pt>
              </c:strCache>
            </c:strRef>
          </c:tx>
          <c:spPr>
            <a:solidFill>
              <a:schemeClr val="accent6"/>
            </a:solidFill>
            <a:ln>
              <a:noFill/>
            </a:ln>
            <a:effectLst/>
          </c:spPr>
          <c:invertIfNegative val="0"/>
          <c:dLbls>
            <c:dLbl>
              <c:idx val="1"/>
              <c:layout>
                <c:manualLayout>
                  <c:x val="-1.254799967954372E-17"/>
                  <c:y val="-3.024351386766319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448-4C91-87DE-B4D616794705}"/>
                </c:ext>
              </c:extLst>
            </c:dLbl>
            <c:dLbl>
              <c:idx val="3"/>
              <c:layout>
                <c:manualLayout>
                  <c:x val="-5.4755540225920746E-3"/>
                  <c:y val="-3.780439233457899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448-4C91-87DE-B4D616794705}"/>
                </c:ext>
              </c:extLst>
            </c:dLbl>
            <c:dLbl>
              <c:idx val="4"/>
              <c:layout>
                <c:manualLayout>
                  <c:x val="8.2133310338880251E-3"/>
                  <c:y val="-3.780439233457899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448-4C91-87DE-B4D616794705}"/>
                </c:ext>
              </c:extLst>
            </c:dLbl>
            <c:dLbl>
              <c:idx val="5"/>
              <c:layout>
                <c:manualLayout>
                  <c:x val="2.7377770112960247E-3"/>
                  <c:y val="-5.670658850186848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448-4C91-87DE-B4D616794705}"/>
                </c:ext>
              </c:extLst>
            </c:dLbl>
            <c:dLbl>
              <c:idx val="6"/>
              <c:layout>
                <c:manualLayout>
                  <c:x val="-4.0740270105663978E-17"/>
                  <c:y val="-2.777777777777786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448-4C91-87DE-B4D616794705}"/>
                </c:ext>
              </c:extLst>
            </c:dLbl>
            <c:dLbl>
              <c:idx val="9"/>
              <c:layout>
                <c:manualLayout>
                  <c:x val="4.4444444444443629E-3"/>
                  <c:y val="-1.85185185185185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448-4C91-87DE-B4D61679470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Sheet1!$A$31:$A$48</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Sheet1!$C$31:$C$48</c:f>
              <c:numCache>
                <c:formatCode>0.00%</c:formatCode>
                <c:ptCount val="18"/>
                <c:pt idx="0">
                  <c:v>4.001867538184486E-4</c:v>
                </c:pt>
                <c:pt idx="1">
                  <c:v>4.6688454612152337E-4</c:v>
                </c:pt>
                <c:pt idx="2">
                  <c:v>8.6707129993997202E-4</c:v>
                </c:pt>
                <c:pt idx="3">
                  <c:v>2.2010271460014674E-3</c:v>
                </c:pt>
                <c:pt idx="4">
                  <c:v>8.3372240378843457E-3</c:v>
                </c:pt>
                <c:pt idx="5">
                  <c:v>1.5807376775828719E-2</c:v>
                </c:pt>
                <c:pt idx="6">
                  <c:v>0.10311478690055359</c:v>
                </c:pt>
                <c:pt idx="7">
                  <c:v>0.1007136663776429</c:v>
                </c:pt>
                <c:pt idx="8">
                  <c:v>0.15734009204295338</c:v>
                </c:pt>
                <c:pt idx="9">
                  <c:v>0.16214233308877476</c:v>
                </c:pt>
                <c:pt idx="10">
                  <c:v>0.12645901420662975</c:v>
                </c:pt>
                <c:pt idx="11">
                  <c:v>4.2219702527846327E-2</c:v>
                </c:pt>
                <c:pt idx="12">
                  <c:v>0.12805976122190355</c:v>
                </c:pt>
                <c:pt idx="13">
                  <c:v>2.6212232375108384E-2</c:v>
                </c:pt>
                <c:pt idx="14">
                  <c:v>7.3634362702594547E-2</c:v>
                </c:pt>
                <c:pt idx="15">
                  <c:v>1.5407190022010272E-2</c:v>
                </c:pt>
                <c:pt idx="16">
                  <c:v>2.6812512505836057E-2</c:v>
                </c:pt>
                <c:pt idx="17">
                  <c:v>9.8045754685519917E-3</c:v>
                </c:pt>
              </c:numCache>
            </c:numRef>
          </c:val>
          <c:extLst>
            <c:ext xmlns:c16="http://schemas.microsoft.com/office/drawing/2014/chart" uri="{C3380CC4-5D6E-409C-BE32-E72D297353CC}">
              <c16:uniqueId val="{00000006-0448-4C91-87DE-B4D616794705}"/>
            </c:ext>
          </c:extLst>
        </c:ser>
        <c:dLbls>
          <c:dLblPos val="outEnd"/>
          <c:showLegendKey val="0"/>
          <c:showVal val="1"/>
          <c:showCatName val="0"/>
          <c:showSerName val="0"/>
          <c:showPercent val="0"/>
          <c:showBubbleSize val="0"/>
        </c:dLbls>
        <c:gapWidth val="219"/>
        <c:overlap val="-27"/>
        <c:axId val="562133184"/>
        <c:axId val="562128872"/>
      </c:barChart>
      <c:catAx>
        <c:axId val="562133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ja-JP" altLang="en-US" sz="1050" dirty="0" smtClean="0"/>
                  <a:t>傾斜角（度）</a:t>
                </a:r>
                <a:endParaRPr lang="ja-JP" altLang="en-US" sz="1050" dirty="0"/>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2128872"/>
        <c:crosses val="autoZero"/>
        <c:auto val="1"/>
        <c:lblAlgn val="ctr"/>
        <c:lblOffset val="100"/>
        <c:noMultiLvlLbl val="0"/>
      </c:catAx>
      <c:valAx>
        <c:axId val="562128872"/>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2133184"/>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7436157915014"/>
          <c:y val="0.14005969615435546"/>
          <c:w val="0.71655690615476231"/>
          <c:h val="0.83772078908678393"/>
        </c:manualLayout>
      </c:layout>
      <c:pieChart>
        <c:varyColors val="1"/>
        <c:ser>
          <c:idx val="0"/>
          <c:order val="0"/>
          <c:tx>
            <c:strRef>
              <c:f>Sheet3!$S$2</c:f>
              <c:strCache>
                <c:ptCount val="1"/>
                <c:pt idx="0">
                  <c:v>頻度</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A51-440A-A523-C2F0D21FD6FA}"/>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A51-440A-A523-C2F0D21FD6FA}"/>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A51-440A-A523-C2F0D21FD6FA}"/>
              </c:ext>
            </c:extLst>
          </c:dPt>
          <c:dPt>
            <c:idx val="3"/>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A51-440A-A523-C2F0D21FD6FA}"/>
              </c:ext>
            </c:extLst>
          </c:dPt>
          <c:dPt>
            <c:idx val="4"/>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A51-440A-A523-C2F0D21FD6FA}"/>
              </c:ext>
            </c:extLst>
          </c:dPt>
          <c:dPt>
            <c:idx val="5"/>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A51-440A-A523-C2F0D21FD6FA}"/>
              </c:ext>
            </c:extLst>
          </c:dPt>
          <c:dLbls>
            <c:dLbl>
              <c:idx val="0"/>
              <c:layout>
                <c:manualLayout>
                  <c:x val="-0.1430447185235135"/>
                  <c:y val="-3.4564458945189558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34029991476045351"/>
                      <c:h val="8.7715328656474773E-2"/>
                    </c:manualLayout>
                  </c15:layout>
                </c:ext>
                <c:ext xmlns:c16="http://schemas.microsoft.com/office/drawing/2014/chart" uri="{C3380CC4-5D6E-409C-BE32-E72D297353CC}">
                  <c16:uniqueId val="{00000001-EA51-440A-A523-C2F0D21FD6FA}"/>
                </c:ext>
              </c:extLst>
            </c:dLbl>
            <c:dLbl>
              <c:idx val="1"/>
              <c:delete val="1"/>
              <c:extLst>
                <c:ext xmlns:c15="http://schemas.microsoft.com/office/drawing/2012/chart" uri="{CE6537A1-D6FC-4f65-9D91-7224C49458BB}">
                  <c15:layout/>
                </c:ext>
                <c:ext xmlns:c16="http://schemas.microsoft.com/office/drawing/2014/chart" uri="{C3380CC4-5D6E-409C-BE32-E72D297353CC}">
                  <c16:uniqueId val="{00000003-EA51-440A-A523-C2F0D21FD6FA}"/>
                </c:ext>
              </c:extLst>
            </c:dLbl>
            <c:dLbl>
              <c:idx val="2"/>
              <c:layout>
                <c:manualLayout>
                  <c:x val="4.1803575390291899E-2"/>
                  <c:y val="-1.078264347621915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A51-440A-A523-C2F0D21FD6FA}"/>
                </c:ext>
              </c:extLst>
            </c:dLbl>
            <c:dLbl>
              <c:idx val="3"/>
              <c:layout>
                <c:manualLayout>
                  <c:x val="-0.17144446001331137"/>
                  <c:y val="0.1278331101382444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CE6CD4C5-DD1D-438A-844D-5B1B9A70F05E}" type="CATEGORYNAME">
                      <a:rPr lang="ja-JP" altLang="en-US" sz="1000">
                        <a:solidFill>
                          <a:schemeClr val="bg1"/>
                        </a:solidFill>
                      </a:rPr>
                      <a:pPr>
                        <a:defRPr>
                          <a:solidFill>
                            <a:schemeClr val="tx1"/>
                          </a:solidFill>
                        </a:defRPr>
                      </a:pPr>
                      <a:t>[分類名]</a:t>
                    </a:fld>
                    <a:r>
                      <a:rPr lang="en-US" altLang="ja-JP" sz="1000" baseline="0" dirty="0" smtClean="0">
                        <a:solidFill>
                          <a:schemeClr val="bg1"/>
                        </a:solidFill>
                      </a:rPr>
                      <a:t>,</a:t>
                    </a:r>
                  </a:p>
                  <a:p>
                    <a:pPr>
                      <a:defRPr>
                        <a:solidFill>
                          <a:schemeClr val="tx1"/>
                        </a:solidFill>
                      </a:defRPr>
                    </a:pPr>
                    <a:r>
                      <a:rPr lang="en-US" altLang="ja-JP" sz="1000" baseline="0" dirty="0" smtClean="0">
                        <a:solidFill>
                          <a:schemeClr val="bg1"/>
                        </a:solidFill>
                      </a:rPr>
                      <a:t> </a:t>
                    </a:r>
                    <a:fld id="{82118255-1443-4063-AA44-28086F1E3E73}" type="VALUE">
                      <a:rPr lang="en-US" altLang="ja-JP" sz="1000" baseline="0">
                        <a:solidFill>
                          <a:schemeClr val="bg1"/>
                        </a:solidFill>
                      </a:rPr>
                      <a:pPr>
                        <a:defRPr>
                          <a:solidFill>
                            <a:schemeClr val="tx1"/>
                          </a:solidFill>
                        </a:defRPr>
                      </a:pPr>
                      <a:t>[値]</a:t>
                    </a:fld>
                    <a:endParaRPr lang="en-US" altLang="ja-JP" sz="1000" baseline="0" dirty="0" smtClean="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EA51-440A-A523-C2F0D21FD6FA}"/>
                </c:ext>
              </c:extLst>
            </c:dLbl>
            <c:dLbl>
              <c:idx val="4"/>
              <c:layout>
                <c:manualLayout>
                  <c:x val="-0.21152223709120482"/>
                  <c:y val="-0.19969886052749095"/>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fld id="{A16E19B2-9D78-497A-9371-7B619169C1DE}" type="CATEGORYNAME">
                      <a:rPr lang="ja-JP" altLang="en-US" sz="1000" dirty="0">
                        <a:solidFill>
                          <a:schemeClr val="bg1"/>
                        </a:solidFill>
                      </a:rPr>
                      <a:pPr>
                        <a:defRPr>
                          <a:solidFill>
                            <a:schemeClr val="tx1"/>
                          </a:solidFill>
                        </a:defRPr>
                      </a:pPr>
                      <a:t>[分類名]</a:t>
                    </a:fld>
                    <a:r>
                      <a:rPr lang="en-US" altLang="ja-JP" sz="1000" baseline="0" dirty="0">
                        <a:solidFill>
                          <a:schemeClr val="bg1"/>
                        </a:solidFill>
                      </a:rPr>
                      <a:t>, </a:t>
                    </a:r>
                    <a:fld id="{D83CB27E-10E8-407D-A6D6-3A6AB4E61F5C}" type="VALUE">
                      <a:rPr lang="en-US" altLang="ja-JP" sz="1000" baseline="0" dirty="0">
                        <a:solidFill>
                          <a:schemeClr val="bg1"/>
                        </a:solidFill>
                      </a:rPr>
                      <a:pPr>
                        <a:defRPr>
                          <a:solidFill>
                            <a:schemeClr val="tx1"/>
                          </a:solidFill>
                        </a:defRPr>
                      </a:pPr>
                      <a:t>[値]</a:t>
                    </a:fld>
                    <a:endParaRPr lang="en-US" altLang="ja-JP" sz="1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3806798865439222"/>
                      <c:h val="0.17757446011383307"/>
                    </c:manualLayout>
                  </c15:layout>
                  <c15:dlblFieldTable/>
                  <c15:showDataLabelsRange val="0"/>
                </c:ext>
                <c:ext xmlns:c16="http://schemas.microsoft.com/office/drawing/2014/chart" uri="{C3380CC4-5D6E-409C-BE32-E72D297353CC}">
                  <c16:uniqueId val="{00000009-EA51-440A-A523-C2F0D21FD6FA}"/>
                </c:ext>
              </c:extLst>
            </c:dLbl>
            <c:dLbl>
              <c:idx val="5"/>
              <c:layout>
                <c:manualLayout>
                  <c:x val="0.21878895469756157"/>
                  <c:y val="2.5329909432874494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fld id="{EDC2B4BD-DA86-46C0-B172-8F2BA285549D}" type="CATEGORYNAME">
                      <a:rPr lang="ja-JP" altLang="en-US" sz="1000">
                        <a:solidFill>
                          <a:schemeClr val="bg1"/>
                        </a:solidFill>
                      </a:rPr>
                      <a:pPr>
                        <a:defRPr>
                          <a:solidFill>
                            <a:schemeClr val="tx1"/>
                          </a:solidFill>
                        </a:defRPr>
                      </a:pPr>
                      <a:t>[分類名]</a:t>
                    </a:fld>
                    <a:r>
                      <a:rPr lang="en-US" altLang="ja-JP" sz="1000" baseline="0" dirty="0">
                        <a:solidFill>
                          <a:schemeClr val="bg1"/>
                        </a:solidFill>
                      </a:rPr>
                      <a:t>, </a:t>
                    </a:r>
                    <a:fld id="{EB39E7C7-4617-49E1-8E8E-869D8BC02FF5}" type="VALUE">
                      <a:rPr lang="en-US" altLang="ja-JP" sz="1000" baseline="0">
                        <a:solidFill>
                          <a:schemeClr val="bg1"/>
                        </a:solidFill>
                      </a:rPr>
                      <a:pPr>
                        <a:defRPr>
                          <a:solidFill>
                            <a:schemeClr val="tx1"/>
                          </a:solidFill>
                        </a:defRPr>
                      </a:pPr>
                      <a:t>[値]</a:t>
                    </a:fld>
                    <a:endParaRPr lang="en-US" altLang="ja-JP" sz="10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EA51-440A-A523-C2F0D21FD6F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ja-JP"/>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Sheet3!$Q$3:$Q$8</c:f>
              <c:strCache>
                <c:ptCount val="6"/>
                <c:pt idx="0">
                  <c:v>埋立・沖積</c:v>
                </c:pt>
                <c:pt idx="1">
                  <c:v>段丘層</c:v>
                </c:pt>
                <c:pt idx="2">
                  <c:v>大阪層群</c:v>
                </c:pt>
                <c:pt idx="3">
                  <c:v>和泉層群</c:v>
                </c:pt>
                <c:pt idx="4">
                  <c:v>泥岩・頁岩</c:v>
                </c:pt>
                <c:pt idx="5">
                  <c:v>花崗岩</c:v>
                </c:pt>
              </c:strCache>
            </c:strRef>
          </c:cat>
          <c:val>
            <c:numRef>
              <c:f>Sheet3!$S$3:$S$8</c:f>
              <c:numCache>
                <c:formatCode>0.0%</c:formatCode>
                <c:ptCount val="6"/>
                <c:pt idx="0">
                  <c:v>4.4117647058823532E-2</c:v>
                </c:pt>
                <c:pt idx="1">
                  <c:v>0</c:v>
                </c:pt>
                <c:pt idx="2">
                  <c:v>5.8823529411764705E-2</c:v>
                </c:pt>
                <c:pt idx="3">
                  <c:v>7.3529411764705885E-2</c:v>
                </c:pt>
                <c:pt idx="4">
                  <c:v>0.41176470588235292</c:v>
                </c:pt>
                <c:pt idx="5">
                  <c:v>0.41176470588235292</c:v>
                </c:pt>
              </c:numCache>
            </c:numRef>
          </c:val>
          <c:extLst>
            <c:ext xmlns:c16="http://schemas.microsoft.com/office/drawing/2014/chart" uri="{C3380CC4-5D6E-409C-BE32-E72D297353CC}">
              <c16:uniqueId val="{0000000C-EA51-440A-A523-C2F0D21FD6F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ja-JP" altLang="en-US" sz="1200">
                <a:solidFill>
                  <a:schemeClr val="tx1"/>
                </a:solidFill>
              </a:rPr>
              <a:t>検討区間の地質（土砂系、岩質系）別の傾斜角分布</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8.7558314469950521E-2"/>
          <c:y val="0.13681091016360708"/>
          <c:w val="0.8865745485518014"/>
          <c:h val="0.7262202455240645"/>
        </c:manualLayout>
      </c:layout>
      <c:barChart>
        <c:barDir val="col"/>
        <c:grouping val="clustered"/>
        <c:varyColors val="0"/>
        <c:ser>
          <c:idx val="0"/>
          <c:order val="0"/>
          <c:tx>
            <c:strRef>
              <c:f>'[H30検討範囲(20190117版)100m区間_20190213.xlsx]Sheet1'!$K$16</c:f>
              <c:strCache>
                <c:ptCount val="1"/>
                <c:pt idx="0">
                  <c:v>土砂系</c:v>
                </c:pt>
              </c:strCache>
            </c:strRef>
          </c:tx>
          <c:spPr>
            <a:solidFill>
              <a:schemeClr val="accent5">
                <a:tint val="77000"/>
              </a:schemeClr>
            </a:solidFill>
            <a:ln>
              <a:noFill/>
            </a:ln>
            <a:effectLst/>
          </c:spPr>
          <c:invertIfNegative val="0"/>
          <c:dLbls>
            <c:dLbl>
              <c:idx val="2"/>
              <c:layout>
                <c:manualLayout>
                  <c:x val="-2.3883341665740843E-2"/>
                  <c:y val="-6.419257367740552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7CB-4305-B0A4-05E567EDF11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'[H30検討範囲(20190117版)100m区間_20190213.xlsx]Sheet1'!$I$17:$I$25</c:f>
              <c:strCache>
                <c:ptCount val="9"/>
                <c:pt idx="0">
                  <c:v>0～5</c:v>
                </c:pt>
                <c:pt idx="1">
                  <c:v>5～10</c:v>
                </c:pt>
                <c:pt idx="2">
                  <c:v>10～15</c:v>
                </c:pt>
                <c:pt idx="3">
                  <c:v>15～20</c:v>
                </c:pt>
                <c:pt idx="4">
                  <c:v>20～25</c:v>
                </c:pt>
                <c:pt idx="5">
                  <c:v>25～30</c:v>
                </c:pt>
                <c:pt idx="6">
                  <c:v>30～35</c:v>
                </c:pt>
                <c:pt idx="7">
                  <c:v>35～40</c:v>
                </c:pt>
                <c:pt idx="8">
                  <c:v>40～</c:v>
                </c:pt>
              </c:strCache>
            </c:strRef>
          </c:cat>
          <c:val>
            <c:numRef>
              <c:f>'[H30検討範囲(20190117版)100m区間_20190213.xlsx]Sheet1'!$K$17:$K$25</c:f>
              <c:numCache>
                <c:formatCode>0.0%</c:formatCode>
                <c:ptCount val="9"/>
                <c:pt idx="0">
                  <c:v>1.8066635382449556E-2</c:v>
                </c:pt>
                <c:pt idx="1">
                  <c:v>3.3552322853120597E-2</c:v>
                </c:pt>
                <c:pt idx="2">
                  <c:v>4.5518535898639134E-2</c:v>
                </c:pt>
                <c:pt idx="3">
                  <c:v>3.3786954481464099E-2</c:v>
                </c:pt>
                <c:pt idx="4">
                  <c:v>1.8066635382449556E-2</c:v>
                </c:pt>
                <c:pt idx="5">
                  <c:v>1.1027686532144533E-2</c:v>
                </c:pt>
                <c:pt idx="6">
                  <c:v>1.1731581417175035E-2</c:v>
                </c:pt>
                <c:pt idx="7">
                  <c:v>2.8155795401220087E-3</c:v>
                </c:pt>
                <c:pt idx="8">
                  <c:v>9.3852651337400278E-4</c:v>
                </c:pt>
              </c:numCache>
            </c:numRef>
          </c:val>
          <c:extLst>
            <c:ext xmlns:c16="http://schemas.microsoft.com/office/drawing/2014/chart" uri="{C3380CC4-5D6E-409C-BE32-E72D297353CC}">
              <c16:uniqueId val="{00000000-07CB-4305-B0A4-05E567EDF119}"/>
            </c:ext>
          </c:extLst>
        </c:ser>
        <c:ser>
          <c:idx val="1"/>
          <c:order val="1"/>
          <c:tx>
            <c:strRef>
              <c:f>'[H30検討範囲(20190117版)100m区間_20190213.xlsx]Sheet1'!$M$16</c:f>
              <c:strCache>
                <c:ptCount val="1"/>
                <c:pt idx="0">
                  <c:v>岩質系</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'[H30検討範囲(20190117版)100m区間_20190213.xlsx]Sheet1'!$I$17:$I$25</c:f>
              <c:strCache>
                <c:ptCount val="9"/>
                <c:pt idx="0">
                  <c:v>0～5</c:v>
                </c:pt>
                <c:pt idx="1">
                  <c:v>5～10</c:v>
                </c:pt>
                <c:pt idx="2">
                  <c:v>10～15</c:v>
                </c:pt>
                <c:pt idx="3">
                  <c:v>15～20</c:v>
                </c:pt>
                <c:pt idx="4">
                  <c:v>20～25</c:v>
                </c:pt>
                <c:pt idx="5">
                  <c:v>25～30</c:v>
                </c:pt>
                <c:pt idx="6">
                  <c:v>30～35</c:v>
                </c:pt>
                <c:pt idx="7">
                  <c:v>35～40</c:v>
                </c:pt>
                <c:pt idx="8">
                  <c:v>40～</c:v>
                </c:pt>
              </c:strCache>
            </c:strRef>
          </c:cat>
          <c:val>
            <c:numRef>
              <c:f>'[H30検討範囲(20190117版)100m区間_20190213.xlsx]Sheet1'!$M$17:$M$25</c:f>
              <c:numCache>
                <c:formatCode>0.0%</c:formatCode>
                <c:ptCount val="9"/>
                <c:pt idx="0">
                  <c:v>3.5194744251525107E-3</c:v>
                </c:pt>
                <c:pt idx="1">
                  <c:v>2.0882214922571564E-2</c:v>
                </c:pt>
                <c:pt idx="2">
                  <c:v>4.7395588925387144E-2</c:v>
                </c:pt>
                <c:pt idx="3">
                  <c:v>0.11708118254340685</c:v>
                </c:pt>
                <c:pt idx="4">
                  <c:v>0.15767245424683246</c:v>
                </c:pt>
                <c:pt idx="5">
                  <c:v>0.18371656499296105</c:v>
                </c:pt>
                <c:pt idx="6">
                  <c:v>0.15368371656499297</c:v>
                </c:pt>
                <c:pt idx="7">
                  <c:v>0.10816518066635382</c:v>
                </c:pt>
                <c:pt idx="8">
                  <c:v>3.2379164711403098E-2</c:v>
                </c:pt>
              </c:numCache>
            </c:numRef>
          </c:val>
          <c:extLst>
            <c:ext xmlns:c16="http://schemas.microsoft.com/office/drawing/2014/chart" uri="{C3380CC4-5D6E-409C-BE32-E72D297353CC}">
              <c16:uniqueId val="{00000001-07CB-4305-B0A4-05E567EDF119}"/>
            </c:ext>
          </c:extLst>
        </c:ser>
        <c:dLbls>
          <c:dLblPos val="outEnd"/>
          <c:showLegendKey val="0"/>
          <c:showVal val="1"/>
          <c:showCatName val="0"/>
          <c:showSerName val="0"/>
          <c:showPercent val="0"/>
          <c:showBubbleSize val="0"/>
        </c:dLbls>
        <c:gapWidth val="219"/>
        <c:overlap val="-27"/>
        <c:axId val="309184607"/>
        <c:axId val="309182111"/>
      </c:barChart>
      <c:catAx>
        <c:axId val="30918460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ja-JP" altLang="en-US" sz="1050">
                    <a:solidFill>
                      <a:schemeClr val="tx1"/>
                    </a:solidFill>
                  </a:rPr>
                  <a:t>傾斜角（度）</a:t>
                </a:r>
                <a:endParaRPr lang="en-US" altLang="ja-JP" sz="1050">
                  <a:solidFill>
                    <a:schemeClr val="tx1"/>
                  </a:solidFill>
                </a:endParaRPr>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9182111"/>
        <c:crosses val="autoZero"/>
        <c:auto val="1"/>
        <c:lblAlgn val="ctr"/>
        <c:lblOffset val="100"/>
        <c:noMultiLvlLbl val="0"/>
      </c:catAx>
      <c:valAx>
        <c:axId val="3091821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9184607"/>
        <c:crosses val="autoZero"/>
        <c:crossBetween val="between"/>
      </c:valAx>
      <c:spPr>
        <a:noFill/>
        <a:ln>
          <a:noFill/>
        </a:ln>
        <a:effectLst/>
      </c:spPr>
    </c:plotArea>
    <c:legend>
      <c:legendPos val="b"/>
      <c:layout>
        <c:manualLayout>
          <c:xMode val="edge"/>
          <c:yMode val="edge"/>
          <c:x val="0.70886213297411893"/>
          <c:y val="0.93051714357031023"/>
          <c:w val="0.23130571641507774"/>
          <c:h val="6.948285642968980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879725" cy="488950"/>
          </a:xfrm>
          <a:prstGeom prst="rect">
            <a:avLst/>
          </a:prstGeom>
        </p:spPr>
        <p:txBody>
          <a:bodyPr vert="horz" lIns="91413" tIns="45705" rIns="91413" bIns="45705"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765551" y="0"/>
            <a:ext cx="2879725" cy="488950"/>
          </a:xfrm>
          <a:prstGeom prst="rect">
            <a:avLst/>
          </a:prstGeom>
        </p:spPr>
        <p:txBody>
          <a:bodyPr vert="horz" lIns="91413" tIns="45705" rIns="91413" bIns="45705" rtlCol="0"/>
          <a:lstStyle>
            <a:lvl1pPr algn="r">
              <a:defRPr sz="1200"/>
            </a:lvl1pPr>
          </a:lstStyle>
          <a:p>
            <a:fld id="{FD3ADC6C-0A69-4C30-8B87-6D0144EAB3B0}" type="datetimeFigureOut">
              <a:rPr kumimoji="1" lang="ja-JP" altLang="en-US" smtClean="0"/>
              <a:t>2019/2/19</a:t>
            </a:fld>
            <a:endParaRPr kumimoji="1" lang="ja-JP" altLang="en-US" dirty="0"/>
          </a:p>
        </p:txBody>
      </p:sp>
      <p:sp>
        <p:nvSpPr>
          <p:cNvPr id="4" name="フッター プレースホルダー 3"/>
          <p:cNvSpPr>
            <a:spLocks noGrp="1"/>
          </p:cNvSpPr>
          <p:nvPr>
            <p:ph type="ftr" sz="quarter" idx="2"/>
          </p:nvPr>
        </p:nvSpPr>
        <p:spPr>
          <a:xfrm>
            <a:off x="5" y="9286875"/>
            <a:ext cx="2879725" cy="488950"/>
          </a:xfrm>
          <a:prstGeom prst="rect">
            <a:avLst/>
          </a:prstGeom>
        </p:spPr>
        <p:txBody>
          <a:bodyPr vert="horz" lIns="91413" tIns="45705" rIns="91413" bIns="45705"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765551" y="9286875"/>
            <a:ext cx="2879725" cy="488950"/>
          </a:xfrm>
          <a:prstGeom prst="rect">
            <a:avLst/>
          </a:prstGeom>
        </p:spPr>
        <p:txBody>
          <a:bodyPr vert="horz" lIns="91413" tIns="45705" rIns="91413" bIns="45705" rtlCol="0" anchor="b"/>
          <a:lstStyle>
            <a:lvl1pPr algn="r">
              <a:defRPr sz="1200"/>
            </a:lvl1pPr>
          </a:lstStyle>
          <a:p>
            <a:fld id="{C728B60C-6745-431B-B9B6-A892AC2FDF1E}" type="slidenum">
              <a:rPr kumimoji="1" lang="ja-JP" altLang="en-US" smtClean="0"/>
              <a:t>‹#›</a:t>
            </a:fld>
            <a:endParaRPr kumimoji="1" lang="ja-JP" altLang="en-US" dirty="0"/>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8"/>
            <a:ext cx="2880309" cy="488871"/>
          </a:xfrm>
          <a:prstGeom prst="rect">
            <a:avLst/>
          </a:prstGeom>
        </p:spPr>
        <p:txBody>
          <a:bodyPr vert="horz" lIns="89633" tIns="44820" rIns="89633" bIns="448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765023" y="8"/>
            <a:ext cx="2880309" cy="488871"/>
          </a:xfrm>
          <a:prstGeom prst="rect">
            <a:avLst/>
          </a:prstGeom>
        </p:spPr>
        <p:txBody>
          <a:bodyPr vert="horz" lIns="89633" tIns="44820" rIns="89633" bIns="44820" rtlCol="0"/>
          <a:lstStyle>
            <a:lvl1pPr algn="r">
              <a:defRPr sz="1200"/>
            </a:lvl1pPr>
          </a:lstStyle>
          <a:p>
            <a:fld id="{ECF6F7F8-8913-4732-AEA3-7F832FCF49E4}" type="datetimeFigureOut">
              <a:rPr kumimoji="1" lang="ja-JP" altLang="en-US" smtClean="0"/>
              <a:t>2019/2/19</a:t>
            </a:fld>
            <a:endParaRPr kumimoji="1" lang="ja-JP" altLang="en-US" dirty="0"/>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33" tIns="44820" rIns="89633" bIns="44820" rtlCol="0" anchor="ctr"/>
          <a:lstStyle/>
          <a:p>
            <a:endParaRPr lang="ja-JP" altLang="en-US" dirty="0"/>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33" tIns="44820" rIns="89633" bIns="448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286854"/>
            <a:ext cx="2880309" cy="488871"/>
          </a:xfrm>
          <a:prstGeom prst="rect">
            <a:avLst/>
          </a:prstGeom>
        </p:spPr>
        <p:txBody>
          <a:bodyPr vert="horz" lIns="89633" tIns="44820" rIns="89633" bIns="448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765023" y="9286854"/>
            <a:ext cx="2880309" cy="488871"/>
          </a:xfrm>
          <a:prstGeom prst="rect">
            <a:avLst/>
          </a:prstGeom>
        </p:spPr>
        <p:txBody>
          <a:bodyPr vert="horz" lIns="89633" tIns="44820" rIns="89633" bIns="44820" rtlCol="0" anchor="b"/>
          <a:lstStyle>
            <a:lvl1pPr algn="r">
              <a:defRPr sz="1200"/>
            </a:lvl1pPr>
          </a:lstStyle>
          <a:p>
            <a:fld id="{54ED8BD2-EA18-4486-8D13-45C074BF6543}" type="slidenum">
              <a:rPr kumimoji="1" lang="ja-JP" altLang="en-US" smtClean="0"/>
              <a:t>‹#›</a:t>
            </a:fld>
            <a:endParaRPr kumimoji="1" lang="ja-JP" altLang="en-US" dirty="0"/>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25621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10</a:t>
            </a:fld>
            <a:endParaRPr kumimoji="1" lang="ja-JP" altLang="en-US" dirty="0"/>
          </a:p>
        </p:txBody>
      </p:sp>
    </p:spTree>
    <p:extLst>
      <p:ext uri="{BB962C8B-B14F-4D97-AF65-F5344CB8AC3E}">
        <p14:creationId xmlns:p14="http://schemas.microsoft.com/office/powerpoint/2010/main" val="93739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11</a:t>
            </a:fld>
            <a:endParaRPr kumimoji="1" lang="ja-JP" altLang="en-US" dirty="0"/>
          </a:p>
        </p:txBody>
      </p:sp>
    </p:spTree>
    <p:extLst>
      <p:ext uri="{BB962C8B-B14F-4D97-AF65-F5344CB8AC3E}">
        <p14:creationId xmlns:p14="http://schemas.microsoft.com/office/powerpoint/2010/main" val="3110774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21</a:t>
            </a:fld>
            <a:endParaRPr kumimoji="1" lang="ja-JP" altLang="en-US" dirty="0"/>
          </a:p>
        </p:txBody>
      </p:sp>
    </p:spTree>
    <p:extLst>
      <p:ext uri="{BB962C8B-B14F-4D97-AF65-F5344CB8AC3E}">
        <p14:creationId xmlns:p14="http://schemas.microsoft.com/office/powerpoint/2010/main" val="4685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a:t>
            </a:fld>
            <a:endParaRPr kumimoji="1" lang="ja-JP" altLang="en-US" dirty="0"/>
          </a:p>
        </p:txBody>
      </p:sp>
    </p:spTree>
    <p:extLst>
      <p:ext uri="{BB962C8B-B14F-4D97-AF65-F5344CB8AC3E}">
        <p14:creationId xmlns:p14="http://schemas.microsoft.com/office/powerpoint/2010/main" val="246359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3</a:t>
            </a:fld>
            <a:endParaRPr kumimoji="1" lang="ja-JP" altLang="en-US" dirty="0"/>
          </a:p>
        </p:txBody>
      </p:sp>
    </p:spTree>
    <p:extLst>
      <p:ext uri="{BB962C8B-B14F-4D97-AF65-F5344CB8AC3E}">
        <p14:creationId xmlns:p14="http://schemas.microsoft.com/office/powerpoint/2010/main" val="71324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4</a:t>
            </a:fld>
            <a:endParaRPr kumimoji="1" lang="ja-JP" altLang="en-US" dirty="0"/>
          </a:p>
        </p:txBody>
      </p:sp>
    </p:spTree>
    <p:extLst>
      <p:ext uri="{BB962C8B-B14F-4D97-AF65-F5344CB8AC3E}">
        <p14:creationId xmlns:p14="http://schemas.microsoft.com/office/powerpoint/2010/main" val="93876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5</a:t>
            </a:fld>
            <a:endParaRPr kumimoji="1" lang="ja-JP" altLang="en-US" dirty="0"/>
          </a:p>
        </p:txBody>
      </p:sp>
    </p:spTree>
    <p:extLst>
      <p:ext uri="{BB962C8B-B14F-4D97-AF65-F5344CB8AC3E}">
        <p14:creationId xmlns:p14="http://schemas.microsoft.com/office/powerpoint/2010/main" val="192211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6</a:t>
            </a:fld>
            <a:endParaRPr kumimoji="1" lang="ja-JP" altLang="en-US" dirty="0"/>
          </a:p>
        </p:txBody>
      </p:sp>
    </p:spTree>
    <p:extLst>
      <p:ext uri="{BB962C8B-B14F-4D97-AF65-F5344CB8AC3E}">
        <p14:creationId xmlns:p14="http://schemas.microsoft.com/office/powerpoint/2010/main" val="883184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7</a:t>
            </a:fld>
            <a:endParaRPr kumimoji="1" lang="ja-JP" altLang="en-US" dirty="0"/>
          </a:p>
        </p:txBody>
      </p:sp>
    </p:spTree>
    <p:extLst>
      <p:ext uri="{BB962C8B-B14F-4D97-AF65-F5344CB8AC3E}">
        <p14:creationId xmlns:p14="http://schemas.microsoft.com/office/powerpoint/2010/main" val="1884557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8</a:t>
            </a:fld>
            <a:endParaRPr kumimoji="1" lang="ja-JP" altLang="en-US" dirty="0"/>
          </a:p>
        </p:txBody>
      </p:sp>
    </p:spTree>
    <p:extLst>
      <p:ext uri="{BB962C8B-B14F-4D97-AF65-F5344CB8AC3E}">
        <p14:creationId xmlns:p14="http://schemas.microsoft.com/office/powerpoint/2010/main" val="428415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9</a:t>
            </a:fld>
            <a:endParaRPr kumimoji="1" lang="ja-JP" altLang="en-US" dirty="0"/>
          </a:p>
        </p:txBody>
      </p:sp>
    </p:spTree>
    <p:extLst>
      <p:ext uri="{BB962C8B-B14F-4D97-AF65-F5344CB8AC3E}">
        <p14:creationId xmlns:p14="http://schemas.microsoft.com/office/powerpoint/2010/main" val="179669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dirty="0"/>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dirty="0" smtClean="0"/>
              <a:t>資料５－３</a:t>
            </a:r>
            <a:endParaRPr kumimoji="1" lang="ja-JP" altLang="en-US" dirty="0"/>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dirty="0"/>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資料５－３</a:t>
            </a:r>
            <a:endParaRPr kumimoji="1" lang="ja-JP" altLang="en-US" dirty="0"/>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資料５－３</a:t>
            </a:r>
            <a:endParaRPr kumimoji="1" lang="ja-JP" altLang="en-US" dirty="0"/>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dirty="0"/>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r>
              <a:rPr kumimoji="1" lang="ja-JP" altLang="en-US" dirty="0" smtClean="0"/>
              <a:t>資料５－３</a:t>
            </a:r>
            <a:endParaRPr kumimoji="1" lang="ja-JP" altLang="en-US" dirty="0"/>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dirty="0"/>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dirty="0"/>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dirty="0" smtClean="0"/>
              <a:t>資料５－３</a:t>
            </a:r>
            <a:endParaRPr kumimoji="1" lang="ja-JP" altLang="en-US" dirty="0"/>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dirty="0"/>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r>
              <a:rPr kumimoji="1" lang="ja-JP" altLang="en-US" dirty="0" smtClean="0"/>
              <a:t>資料５－３</a:t>
            </a:r>
            <a:endParaRPr kumimoji="1" lang="ja-JP" altLang="en-US" dirty="0"/>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dirty="0"/>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dirty="0"/>
          </a:p>
        </p:txBody>
      </p:sp>
      <p:sp>
        <p:nvSpPr>
          <p:cNvPr id="8" name="フッター プレースホルダー 7"/>
          <p:cNvSpPr>
            <a:spLocks noGrp="1"/>
          </p:cNvSpPr>
          <p:nvPr>
            <p:ph type="ftr" sz="quarter" idx="11"/>
          </p:nvPr>
        </p:nvSpPr>
        <p:spPr/>
        <p:txBody>
          <a:bodyPr/>
          <a:lstStyle/>
          <a:p>
            <a:r>
              <a:rPr kumimoji="1" lang="ja-JP" altLang="en-US" dirty="0" smtClean="0"/>
              <a:t>資料５－３</a:t>
            </a:r>
            <a:endParaRPr kumimoji="1" lang="ja-JP" altLang="en-US" dirty="0"/>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dirty="0"/>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dirty="0" smtClean="0"/>
              <a:t>資料５－３</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dirty="0"/>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dirty="0" smtClean="0"/>
              <a:t>資料５－３</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dirty="0"/>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r>
              <a:rPr kumimoji="1" lang="ja-JP" altLang="en-US" dirty="0" smtClean="0"/>
              <a:t>資料５－３</a:t>
            </a:r>
            <a:endParaRPr kumimoji="1" lang="ja-JP" altLang="en-US" dirty="0"/>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dirty="0"/>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dirty="0"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r>
              <a:rPr kumimoji="1" lang="ja-JP" altLang="en-US" dirty="0" smtClean="0"/>
              <a:t>資料５－３</a:t>
            </a:r>
            <a:endParaRPr kumimoji="1" lang="ja-JP" altLang="en-US" dirty="0"/>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dirty="0"/>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dirty="0"/>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dirty="0" smtClean="0"/>
              <a:t>資料５－３</a:t>
            </a:r>
            <a:endParaRPr kumimoji="1" lang="ja-JP" altLang="en-US" dirty="0"/>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dirty="0"/>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15616" y="5013176"/>
            <a:ext cx="7056784" cy="720080"/>
          </a:xfrm>
        </p:spPr>
        <p:txBody>
          <a:bodyPr anchor="ctr">
            <a:noAutofit/>
          </a:bodyPr>
          <a:lstStyle/>
          <a:p>
            <a:pPr algn="ct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年度第</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２</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回 大阪府</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都市基盤施設維持管理技術審議会</a:t>
            </a:r>
            <a:endPar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539552" y="6355080"/>
            <a:ext cx="1219200" cy="365760"/>
          </a:xfrm>
        </p:spPr>
        <p:txBody>
          <a:bodyPr/>
          <a:lstStyle/>
          <a:p>
            <a:fld id="{40F85341-AB73-4280-8395-A80C95690EE8}" type="slidenum">
              <a:rPr kumimoji="1" lang="ja-JP" altLang="en-US" smtClean="0"/>
              <a:t>1</a:t>
            </a:fld>
            <a:endParaRPr kumimoji="1" lang="ja-JP" altLang="en-US" dirty="0"/>
          </a:p>
        </p:txBody>
      </p:sp>
      <p:sp>
        <p:nvSpPr>
          <p:cNvPr id="7" name="タイトル 1"/>
          <p:cNvSpPr txBox="1">
            <a:spLocks/>
          </p:cNvSpPr>
          <p:nvPr/>
        </p:nvSpPr>
        <p:spPr>
          <a:xfrm>
            <a:off x="1187624" y="3861048"/>
            <a:ext cx="6984776" cy="954107"/>
          </a:xfrm>
          <a:prstGeom prst="rect">
            <a:avLst/>
          </a:prstGeom>
        </p:spPr>
        <p:txBody>
          <a:bodyPr vert="horz" wrap="square" anchor="t" anchorCtr="0">
            <a:spAutoFit/>
          </a:bodyPr>
          <a:lstStyle>
            <a:lvl1pPr algn="r" rtl="0" eaLnBrk="1" latinLnBrk="0" hangingPunct="1">
              <a:spcBef>
                <a:spcPct val="0"/>
              </a:spcBef>
              <a:buNone/>
              <a:defRPr kumimoji="1" sz="3200" kern="1200">
                <a:solidFill>
                  <a:schemeClr val="tx1"/>
                </a:solidFill>
                <a:latin typeface="+mj-lt"/>
                <a:ea typeface="+mj-ea"/>
                <a:cs typeface="+mj-cs"/>
              </a:defRPr>
            </a:lvl1pPr>
          </a:lstStyle>
          <a:p>
            <a:pPr algn="l"/>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異常気象時通行規制区間及び</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規制基準の見直し検討について</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 name="フッター プレースホルダー 3"/>
          <p:cNvSpPr>
            <a:spLocks noGrp="1"/>
          </p:cNvSpPr>
          <p:nvPr>
            <p:ph type="ftr" sz="quarter" idx="11"/>
          </p:nvPr>
        </p:nvSpPr>
        <p:spPr>
          <a:xfrm>
            <a:off x="5292080" y="620688"/>
            <a:ext cx="3384376" cy="648072"/>
          </a:xfrm>
        </p:spPr>
        <p:txBody>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資料</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4</a:t>
            </a:r>
          </a:p>
        </p:txBody>
      </p:sp>
    </p:spTree>
    <p:extLst>
      <p:ext uri="{BB962C8B-B14F-4D97-AF65-F5344CB8AC3E}">
        <p14:creationId xmlns:p14="http://schemas.microsoft.com/office/powerpoint/2010/main" val="275431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261393467"/>
              </p:ext>
            </p:extLst>
          </p:nvPr>
        </p:nvGraphicFramePr>
        <p:xfrm>
          <a:off x="575556" y="2540855"/>
          <a:ext cx="7992888" cy="3616087"/>
        </p:xfrm>
        <a:graphic>
          <a:graphicData uri="http://schemas.openxmlformats.org/drawingml/2006/table">
            <a:tbl>
              <a:tblPr firstRow="1" firstCol="1" bandRow="1">
                <a:tableStyleId>{5C22544A-7EE6-4342-B048-85BDC9FD1C3A}</a:tableStyleId>
              </a:tblPr>
              <a:tblGrid>
                <a:gridCol w="2016555">
                  <a:extLst>
                    <a:ext uri="{9D8B030D-6E8A-4147-A177-3AD203B41FA5}">
                      <a16:colId xmlns:a16="http://schemas.microsoft.com/office/drawing/2014/main" val="20000"/>
                    </a:ext>
                  </a:extLst>
                </a:gridCol>
                <a:gridCol w="1393255">
                  <a:extLst>
                    <a:ext uri="{9D8B030D-6E8A-4147-A177-3AD203B41FA5}">
                      <a16:colId xmlns:a16="http://schemas.microsoft.com/office/drawing/2014/main" val="20001"/>
                    </a:ext>
                  </a:extLst>
                </a:gridCol>
                <a:gridCol w="1393255">
                  <a:extLst>
                    <a:ext uri="{9D8B030D-6E8A-4147-A177-3AD203B41FA5}">
                      <a16:colId xmlns:a16="http://schemas.microsoft.com/office/drawing/2014/main" val="20002"/>
                    </a:ext>
                  </a:extLst>
                </a:gridCol>
                <a:gridCol w="1613243">
                  <a:extLst>
                    <a:ext uri="{9D8B030D-6E8A-4147-A177-3AD203B41FA5}">
                      <a16:colId xmlns:a16="http://schemas.microsoft.com/office/drawing/2014/main" val="20003"/>
                    </a:ext>
                  </a:extLst>
                </a:gridCol>
                <a:gridCol w="1576580">
                  <a:extLst>
                    <a:ext uri="{9D8B030D-6E8A-4147-A177-3AD203B41FA5}">
                      <a16:colId xmlns:a16="http://schemas.microsoft.com/office/drawing/2014/main" val="20004"/>
                    </a:ext>
                  </a:extLst>
                </a:gridCol>
              </a:tblGrid>
              <a:tr h="401786">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点検対象</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要対策</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経過観察</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対策不要</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小計</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extLst>
                  <a:ext uri="{0D108BD9-81ED-4DB2-BD59-A6C34878D82A}">
                    <a16:rowId xmlns:a16="http://schemas.microsoft.com/office/drawing/2014/main" val="10000"/>
                  </a:ext>
                </a:extLst>
              </a:tr>
              <a:tr h="401786">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落石崩壊</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194</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443</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245</a:t>
                      </a:r>
                      <a:endParaRPr lang="en-US"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882</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extLst>
                  <a:ext uri="{0D108BD9-81ED-4DB2-BD59-A6C34878D82A}">
                    <a16:rowId xmlns:a16="http://schemas.microsoft.com/office/drawing/2014/main" val="10001"/>
                  </a:ext>
                </a:extLst>
              </a:tr>
              <a:tr h="401786">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岩盤崩壊</a:t>
                      </a:r>
                      <a:endPar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extLst>
                  <a:ext uri="{0D108BD9-81ED-4DB2-BD59-A6C34878D82A}">
                    <a16:rowId xmlns:a16="http://schemas.microsoft.com/office/drawing/2014/main" val="10002"/>
                  </a:ext>
                </a:extLst>
              </a:tr>
              <a:tr h="357149">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地すべり</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extLst>
                  <a:ext uri="{0D108BD9-81ED-4DB2-BD59-A6C34878D82A}">
                    <a16:rowId xmlns:a16="http://schemas.microsoft.com/office/drawing/2014/main" val="10003"/>
                  </a:ext>
                </a:extLst>
              </a:tr>
              <a:tr h="401786">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土石流</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extLst>
                  <a:ext uri="{0D108BD9-81ED-4DB2-BD59-A6C34878D82A}">
                    <a16:rowId xmlns:a16="http://schemas.microsoft.com/office/drawing/2014/main" val="10004"/>
                  </a:ext>
                </a:extLst>
              </a:tr>
              <a:tr h="401786">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盛土</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123</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extLst>
                  <a:ext uri="{0D108BD9-81ED-4DB2-BD59-A6C34878D82A}">
                    <a16:rowId xmlns:a16="http://schemas.microsoft.com/office/drawing/2014/main" val="10005"/>
                  </a:ext>
                </a:extLst>
              </a:tr>
              <a:tr h="401786">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擁壁</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183</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306</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extLst>
                  <a:ext uri="{0D108BD9-81ED-4DB2-BD59-A6C34878D82A}">
                    <a16:rowId xmlns:a16="http://schemas.microsoft.com/office/drawing/2014/main" val="10006"/>
                  </a:ext>
                </a:extLst>
              </a:tr>
              <a:tr h="446436">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橋梁基礎の洗掘</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401786">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合計</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252</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721</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643</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1,616</a:t>
                      </a:r>
                      <a:endParaRPr lang="ja-JP" sz="2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323528" y="1188085"/>
            <a:ext cx="8280920" cy="1200329"/>
          </a:xfrm>
          <a:prstGeom prst="rect">
            <a:avLst/>
          </a:prstGeom>
          <a:noFill/>
        </p:spPr>
        <p:txBody>
          <a:bodyPr wrap="square" rtlCol="0">
            <a:spAutoFit/>
          </a:bodyPr>
          <a:lstStyle/>
          <a:p>
            <a:pPr marL="457200" indent="-457200">
              <a:buFont typeface="Wingdings" panose="05000000000000000000" pitchFamily="2" charset="2"/>
              <a:buChar char="Ø"/>
            </a:pP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道路法面などにおいて、土砂崩落や落石等の道路災害につながる恐れのある変状を早期発見・把握し、道路防災対策の要否を判定するため、５年に１回の点検を実施（直近：平成</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27</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年度点検。次回</a:t>
            </a:r>
            <a:r>
              <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rPr>
              <a:t>2020</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年）</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検討対象区間の点検箇所数は下表のとおり</a:t>
            </a:r>
            <a:endParaRPr lang="en-US" altLang="ja-JP"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useBgFill="1">
        <p:nvSpPr>
          <p:cNvPr id="8" name="タイトル 1"/>
          <p:cNvSpPr txBox="1">
            <a:spLocks/>
          </p:cNvSpPr>
          <p:nvPr/>
        </p:nvSpPr>
        <p:spPr>
          <a:xfrm>
            <a:off x="457200" y="228600"/>
            <a:ext cx="8229600" cy="914400"/>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道路防災点検</a:t>
            </a:r>
            <a:endParaRPr lang="ja-JP" altLang="en-US" sz="2800" dirty="0"/>
          </a:p>
        </p:txBody>
      </p:sp>
      <p:sp>
        <p:nvSpPr>
          <p:cNvPr id="9"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資料４</a:t>
            </a:r>
            <a:endParaRPr kumimoji="1" lang="ja-JP" altLang="en-US" dirty="0"/>
          </a:p>
        </p:txBody>
      </p:sp>
    </p:spTree>
    <p:extLst>
      <p:ext uri="{BB962C8B-B14F-4D97-AF65-F5344CB8AC3E}">
        <p14:creationId xmlns:p14="http://schemas.microsoft.com/office/powerpoint/2010/main" val="212723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資料４</a:t>
            </a:r>
            <a:endParaRPr kumimoji="1" lang="ja-JP" altLang="en-US" dirty="0"/>
          </a:p>
        </p:txBody>
      </p:sp>
      <p:sp>
        <p:nvSpPr>
          <p:cNvPr id="4" name="スライド番号プレースホルダー 3"/>
          <p:cNvSpPr>
            <a:spLocks noGrp="1"/>
          </p:cNvSpPr>
          <p:nvPr>
            <p:ph type="sldNum" sz="quarter" idx="12"/>
          </p:nvPr>
        </p:nvSpPr>
        <p:spPr>
          <a:xfrm>
            <a:off x="646584" y="6375608"/>
            <a:ext cx="1981200" cy="365760"/>
          </a:xfrm>
        </p:spPr>
        <p:txBody>
          <a:bodyPr/>
          <a:lstStyle/>
          <a:p>
            <a:fld id="{40F85341-AB73-4280-8395-A80C95690EE8}" type="slidenum">
              <a:rPr kumimoji="1" lang="ja-JP" altLang="en-US" smtClean="0"/>
              <a:t>11</a:t>
            </a:fld>
            <a:endParaRPr kumimoji="1" lang="ja-JP" altLang="en-US" dirty="0"/>
          </a:p>
        </p:txBody>
      </p:sp>
      <p:sp>
        <p:nvSpPr>
          <p:cNvPr id="8" name="タイトル 1"/>
          <p:cNvSpPr>
            <a:spLocks noGrp="1"/>
          </p:cNvSpPr>
          <p:nvPr>
            <p:ph type="title"/>
          </p:nvPr>
        </p:nvSpPr>
        <p:spPr>
          <a:xfrm>
            <a:off x="323528" y="177158"/>
            <a:ext cx="8229600" cy="914400"/>
          </a:xfrm>
        </p:spPr>
        <p:txBody>
          <a:bodyPr>
            <a:normAutofit/>
          </a:bodyPr>
          <a:lstStyle/>
          <a:p>
            <a:r>
              <a:rPr lang="ja-JP" altLang="en-US" sz="2800" dirty="0" smtClean="0">
                <a:latin typeface="HGSｺﾞｼｯｸM" panose="020B0600000000000000" pitchFamily="50" charset="-128"/>
                <a:ea typeface="HGSｺﾞｼｯｸM" panose="020B0600000000000000" pitchFamily="50" charset="-128"/>
              </a:rPr>
              <a:t>規制</a:t>
            </a:r>
            <a:r>
              <a:rPr lang="ja-JP" altLang="en-US" sz="2800" dirty="0">
                <a:latin typeface="HGSｺﾞｼｯｸM" panose="020B0600000000000000" pitchFamily="50" charset="-128"/>
                <a:ea typeface="HGSｺﾞｼｯｸM" panose="020B0600000000000000" pitchFamily="50" charset="-128"/>
              </a:rPr>
              <a:t>区間指定</a:t>
            </a:r>
            <a:r>
              <a:rPr lang="ja-JP" altLang="en-US" sz="2800" dirty="0" smtClean="0">
                <a:latin typeface="HGSｺﾞｼｯｸM" panose="020B0600000000000000" pitchFamily="50" charset="-128"/>
                <a:ea typeface="HGSｺﾞｼｯｸM" panose="020B0600000000000000" pitchFamily="50" charset="-128"/>
              </a:rPr>
              <a:t>条件等の</a:t>
            </a:r>
            <a:r>
              <a:rPr lang="ja-JP" altLang="en-US" sz="2800" dirty="0">
                <a:latin typeface="HGSｺﾞｼｯｸM" panose="020B0600000000000000" pitchFamily="50" charset="-128"/>
                <a:ea typeface="HGSｺﾞｼｯｸM" panose="020B0600000000000000" pitchFamily="50" charset="-128"/>
              </a:rPr>
              <a:t>見直し</a:t>
            </a:r>
            <a:r>
              <a:rPr lang="ja-JP" altLang="en-US" sz="2800" dirty="0" smtClean="0">
                <a:latin typeface="HGSｺﾞｼｯｸM" panose="020B0600000000000000" pitchFamily="50" charset="-128"/>
                <a:ea typeface="HGSｺﾞｼｯｸM" panose="020B0600000000000000" pitchFamily="50" charset="-128"/>
              </a:rPr>
              <a:t>検討</a:t>
            </a:r>
            <a:endParaRPr kumimoji="1" lang="ja-JP" altLang="en-US" sz="2800" dirty="0"/>
          </a:p>
        </p:txBody>
      </p:sp>
      <p:sp>
        <p:nvSpPr>
          <p:cNvPr id="7" name="コンテンツ プレースホルダー 2"/>
          <p:cNvSpPr txBox="1">
            <a:spLocks/>
          </p:cNvSpPr>
          <p:nvPr/>
        </p:nvSpPr>
        <p:spPr>
          <a:xfrm>
            <a:off x="755576" y="1631437"/>
            <a:ext cx="8136904" cy="576064"/>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全国的な災害実態調査と道路防災点検結果等の基礎</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データを総合的に踏まえ、新たな指定条件と</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して「検討斜面の抽出基準」を設け、通行規制区間の指定範囲を</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検討する</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rPr>
              <a:t>　</a:t>
            </a:r>
            <a:endParaRPr lang="en-US" altLang="ja-JP" sz="1600" dirty="0" smtClean="0">
              <a:latin typeface="HGSｺﾞｼｯｸM" panose="020B0600000000000000" pitchFamily="50" charset="-128"/>
              <a:ea typeface="HGSｺﾞｼｯｸM" panose="020B0600000000000000" pitchFamily="50" charset="-128"/>
            </a:endParaRPr>
          </a:p>
        </p:txBody>
      </p:sp>
      <p:sp>
        <p:nvSpPr>
          <p:cNvPr id="2" name="正方形/長方形 1"/>
          <p:cNvSpPr/>
          <p:nvPr/>
        </p:nvSpPr>
        <p:spPr>
          <a:xfrm>
            <a:off x="323528" y="2420888"/>
            <a:ext cx="8533456" cy="38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HGSｺﾞｼｯｸM" panose="020B0600000000000000" pitchFamily="50" charset="-128"/>
                <a:ea typeface="HGSｺﾞｼｯｸM" panose="020B0600000000000000" pitchFamily="50" charset="-128"/>
              </a:rPr>
              <a:t>　● 検討斜面の抽出基準について</a:t>
            </a:r>
            <a:endParaRPr kumimoji="1" lang="en-US" altLang="ja-JP" b="1" dirty="0" smtClean="0">
              <a:solidFill>
                <a:schemeClr val="tx1"/>
              </a:solidFill>
              <a:latin typeface="HGSｺﾞｼｯｸM" panose="020B0600000000000000" pitchFamily="50" charset="-128"/>
              <a:ea typeface="HGSｺﾞｼｯｸM" panose="020B0600000000000000" pitchFamily="50" charset="-128"/>
            </a:endParaRPr>
          </a:p>
          <a:p>
            <a:r>
              <a:rPr lang="ja-JP" altLang="en-US" dirty="0" smtClean="0">
                <a:solidFill>
                  <a:schemeClr val="tx1"/>
                </a:solidFill>
              </a:rPr>
              <a:t>　</a:t>
            </a:r>
            <a:r>
              <a:rPr lang="ja-JP" altLang="en-US" sz="1600" dirty="0" smtClean="0">
                <a:solidFill>
                  <a:schemeClr val="tx1"/>
                </a:solidFill>
              </a:rPr>
              <a:t> </a:t>
            </a:r>
            <a:r>
              <a:rPr lang="ja-JP" altLang="en-US" sz="1600" dirty="0" smtClean="0">
                <a:solidFill>
                  <a:schemeClr val="tx1"/>
                </a:solidFill>
                <a:latin typeface="HGSｺﾞｼｯｸM" panose="020B0600000000000000" pitchFamily="50" charset="-128"/>
                <a:ea typeface="HGSｺﾞｼｯｸM" panose="020B0600000000000000" pitchFamily="50" charset="-128"/>
              </a:rPr>
              <a:t>　　</a:t>
            </a:r>
            <a:r>
              <a:rPr lang="ja-JP" altLang="en-US" sz="1600" b="1" dirty="0" smtClean="0">
                <a:solidFill>
                  <a:schemeClr val="tx1"/>
                </a:solidFill>
                <a:latin typeface="HGSｺﾞｼｯｸM" panose="020B0600000000000000" pitchFamily="50" charset="-128"/>
                <a:ea typeface="HGSｺﾞｼｯｸM" panose="020B0600000000000000" pitchFamily="50" charset="-128"/>
              </a:rPr>
              <a:t>① 地形について</a:t>
            </a:r>
            <a:endParaRPr lang="en-US" altLang="ja-JP" sz="1600" b="1" dirty="0" smtClean="0">
              <a:solidFill>
                <a:schemeClr val="tx1"/>
              </a:solidFill>
              <a:latin typeface="HGSｺﾞｼｯｸM" panose="020B0600000000000000" pitchFamily="50" charset="-128"/>
              <a:ea typeface="HGSｺﾞｼｯｸM" panose="020B0600000000000000" pitchFamily="50" charset="-128"/>
            </a:endParaRPr>
          </a:p>
          <a:p>
            <a:r>
              <a:rPr lang="ja-JP" altLang="en-US" sz="1600" dirty="0" smtClean="0">
                <a:solidFill>
                  <a:schemeClr val="tx1"/>
                </a:solidFill>
                <a:latin typeface="HGSｺﾞｼｯｸM" panose="020B0600000000000000" pitchFamily="50" charset="-128"/>
                <a:ea typeface="HGSｺﾞｼｯｸM" panose="020B0600000000000000" pitchFamily="50" charset="-128"/>
              </a:rPr>
              <a:t>  　　　　・傾斜角：</a:t>
            </a:r>
            <a:r>
              <a:rPr kumimoji="1" lang="ja-JP" altLang="en-US" sz="1600" b="1" dirty="0" smtClean="0">
                <a:solidFill>
                  <a:srgbClr val="FF0000"/>
                </a:solidFill>
                <a:latin typeface="HGSｺﾞｼｯｸM" panose="020B0600000000000000" pitchFamily="50" charset="-128"/>
                <a:ea typeface="HGSｺﾞｼｯｸM" panose="020B0600000000000000" pitchFamily="50" charset="-128"/>
              </a:rPr>
              <a:t>「傾斜角</a:t>
            </a:r>
            <a:r>
              <a:rPr kumimoji="1" lang="en-US" altLang="ja-JP" sz="1600" b="1" dirty="0" smtClean="0">
                <a:solidFill>
                  <a:srgbClr val="FF0000"/>
                </a:solidFill>
                <a:latin typeface="HGSｺﾞｼｯｸM" panose="020B0600000000000000" pitchFamily="50" charset="-128"/>
                <a:ea typeface="HGSｺﾞｼｯｸM" panose="020B0600000000000000" pitchFamily="50" charset="-128"/>
              </a:rPr>
              <a:t>30</a:t>
            </a:r>
            <a:r>
              <a:rPr kumimoji="1" lang="ja-JP" altLang="en-US" sz="1600" b="1" dirty="0" smtClean="0">
                <a:solidFill>
                  <a:srgbClr val="FF0000"/>
                </a:solidFill>
                <a:latin typeface="HGSｺﾞｼｯｸM" panose="020B0600000000000000" pitchFamily="50" charset="-128"/>
                <a:ea typeface="HGSｺﾞｼｯｸM" panose="020B0600000000000000" pitchFamily="50" charset="-128"/>
              </a:rPr>
              <a:t>度以上」</a:t>
            </a:r>
            <a:r>
              <a:rPr kumimoji="1" lang="ja-JP" altLang="en-US" sz="1600" dirty="0" smtClean="0">
                <a:solidFill>
                  <a:schemeClr val="tx1"/>
                </a:solidFill>
                <a:latin typeface="HGSｺﾞｼｯｸM" panose="020B0600000000000000" pitchFamily="50" charset="-128"/>
                <a:ea typeface="HGSｺﾞｼｯｸM" panose="020B0600000000000000" pitchFamily="50" charset="-128"/>
              </a:rPr>
              <a:t>を抽出基準とする</a:t>
            </a:r>
            <a:endParaRPr lang="en-US" altLang="ja-JP" sz="1600" dirty="0">
              <a:solidFill>
                <a:schemeClr val="tx1"/>
              </a:solidFill>
              <a:latin typeface="HGSｺﾞｼｯｸM" panose="020B0600000000000000" pitchFamily="50" charset="-128"/>
              <a:ea typeface="HGSｺﾞｼｯｸM" panose="020B0600000000000000" pitchFamily="50" charset="-128"/>
            </a:endParaRPr>
          </a:p>
          <a:p>
            <a:r>
              <a:rPr lang="ja-JP" altLang="en-US" sz="1600" dirty="0">
                <a:solidFill>
                  <a:schemeClr val="tx1"/>
                </a:solidFill>
                <a:latin typeface="HGSｺﾞｼｯｸM" panose="020B0600000000000000" pitchFamily="50" charset="-128"/>
                <a:ea typeface="HGSｺﾞｼｯｸM" panose="020B0600000000000000" pitchFamily="50" charset="-128"/>
              </a:rPr>
              <a:t> </a:t>
            </a:r>
            <a:r>
              <a:rPr lang="ja-JP" altLang="en-US" sz="1600" dirty="0" smtClean="0">
                <a:solidFill>
                  <a:schemeClr val="tx1"/>
                </a:solidFill>
                <a:latin typeface="HGSｺﾞｼｯｸM" panose="020B0600000000000000" pitchFamily="50" charset="-128"/>
                <a:ea typeface="HGSｺﾞｼｯｸM" panose="020B0600000000000000" pitchFamily="50" charset="-128"/>
              </a:rPr>
              <a:t> 　　　　</a:t>
            </a:r>
            <a:r>
              <a:rPr kumimoji="1" lang="ja-JP" altLang="en-US" sz="1600" dirty="0" smtClean="0">
                <a:solidFill>
                  <a:schemeClr val="tx1"/>
                </a:solidFill>
                <a:latin typeface="HGSｺﾞｼｯｸM" panose="020B0600000000000000" pitchFamily="50" charset="-128"/>
                <a:ea typeface="HGSｺﾞｼｯｸM" panose="020B0600000000000000" pitchFamily="50" charset="-128"/>
              </a:rPr>
              <a:t>・</a:t>
            </a:r>
            <a:r>
              <a:rPr lang="ja-JP" altLang="en-US" sz="1600" dirty="0" smtClean="0">
                <a:solidFill>
                  <a:schemeClr val="tx1"/>
                </a:solidFill>
                <a:latin typeface="HGSｺﾞｼｯｸM" panose="020B0600000000000000" pitchFamily="50" charset="-128"/>
                <a:ea typeface="HGSｺﾞｼｯｸM" panose="020B0600000000000000" pitchFamily="50" charset="-128"/>
              </a:rPr>
              <a:t>高さ　：</a:t>
            </a:r>
            <a:r>
              <a:rPr lang="ja-JP" altLang="en-US" sz="1600" b="1" dirty="0" smtClean="0">
                <a:solidFill>
                  <a:srgbClr val="FF0000"/>
                </a:solidFill>
                <a:latin typeface="HGSｺﾞｼｯｸM" panose="020B0600000000000000" pitchFamily="50" charset="-128"/>
                <a:ea typeface="HGSｺﾞｼｯｸM" panose="020B0600000000000000" pitchFamily="50" charset="-128"/>
              </a:rPr>
              <a:t>「高さ５ｍ以上」</a:t>
            </a:r>
            <a:r>
              <a:rPr lang="ja-JP" altLang="en-US" sz="1600" dirty="0" smtClean="0">
                <a:solidFill>
                  <a:schemeClr val="tx1"/>
                </a:solidFill>
                <a:latin typeface="HGSｺﾞｼｯｸM" panose="020B0600000000000000" pitchFamily="50" charset="-128"/>
                <a:ea typeface="HGSｺﾞｼｯｸM" panose="020B0600000000000000" pitchFamily="50" charset="-128"/>
              </a:rPr>
              <a:t>を抽出基準</a:t>
            </a:r>
            <a:r>
              <a:rPr lang="ja-JP" altLang="en-US" sz="1600" dirty="0">
                <a:solidFill>
                  <a:schemeClr val="tx1"/>
                </a:solidFill>
                <a:latin typeface="HGSｺﾞｼｯｸM" panose="020B0600000000000000" pitchFamily="50" charset="-128"/>
                <a:ea typeface="HGSｺﾞｼｯｸM" panose="020B0600000000000000" pitchFamily="50" charset="-128"/>
              </a:rPr>
              <a:t>と</a:t>
            </a:r>
            <a:r>
              <a:rPr lang="ja-JP" altLang="en-US" sz="1600" dirty="0" smtClean="0">
                <a:solidFill>
                  <a:schemeClr val="tx1"/>
                </a:solidFill>
                <a:latin typeface="HGSｺﾞｼｯｸM" panose="020B0600000000000000" pitchFamily="50" charset="-128"/>
                <a:ea typeface="HGSｺﾞｼｯｸM" panose="020B0600000000000000" pitchFamily="50" charset="-128"/>
              </a:rPr>
              <a:t>する</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r>
              <a:rPr lang="ja-JP" altLang="en-US" sz="1600" dirty="0">
                <a:solidFill>
                  <a:schemeClr val="tx1"/>
                </a:solidFill>
                <a:latin typeface="HGSｺﾞｼｯｸM" panose="020B0600000000000000" pitchFamily="50" charset="-128"/>
                <a:ea typeface="HGSｺﾞｼｯｸM" panose="020B0600000000000000" pitchFamily="50" charset="-128"/>
              </a:rPr>
              <a:t>　</a:t>
            </a:r>
            <a:r>
              <a:rPr lang="ja-JP" altLang="en-US" sz="1600" dirty="0" smtClean="0">
                <a:solidFill>
                  <a:schemeClr val="tx1"/>
                </a:solidFill>
                <a:latin typeface="HGSｺﾞｼｯｸM" panose="020B0600000000000000" pitchFamily="50" charset="-128"/>
                <a:ea typeface="HGSｺﾞｼｯｸM" panose="020B0600000000000000" pitchFamily="50" charset="-128"/>
              </a:rPr>
              <a:t>　　</a:t>
            </a:r>
            <a:r>
              <a:rPr lang="ja-JP" altLang="en-US" sz="1600" b="1" dirty="0" smtClean="0">
                <a:solidFill>
                  <a:schemeClr val="tx1"/>
                </a:solidFill>
                <a:latin typeface="HGSｺﾞｼｯｸM" panose="020B0600000000000000" pitchFamily="50" charset="-128"/>
                <a:ea typeface="HGSｺﾞｼｯｸM" panose="020B0600000000000000" pitchFamily="50" charset="-128"/>
              </a:rPr>
              <a:t>② 危険性の評価について</a:t>
            </a:r>
            <a:endParaRPr lang="en-US" altLang="ja-JP" sz="1600" b="1" dirty="0" smtClean="0">
              <a:solidFill>
                <a:schemeClr val="tx1"/>
              </a:solidFill>
              <a:latin typeface="HGSｺﾞｼｯｸM" panose="020B0600000000000000" pitchFamily="50" charset="-128"/>
              <a:ea typeface="HGSｺﾞｼｯｸM" panose="020B0600000000000000" pitchFamily="50" charset="-128"/>
            </a:endParaRPr>
          </a:p>
          <a:p>
            <a:r>
              <a:rPr lang="ja-JP" altLang="en-US" sz="1600" dirty="0" smtClean="0">
                <a:solidFill>
                  <a:schemeClr val="tx1"/>
                </a:solidFill>
                <a:latin typeface="HGSｺﾞｼｯｸM" panose="020B0600000000000000" pitchFamily="50" charset="-128"/>
                <a:ea typeface="HGSｺﾞｼｯｸM" panose="020B0600000000000000" pitchFamily="50" charset="-128"/>
              </a:rPr>
              <a:t>　　　  　・道路防災点検の評価</a:t>
            </a:r>
            <a:r>
              <a:rPr lang="ja-JP" altLang="en-US" sz="1600" b="1" dirty="0" smtClean="0">
                <a:solidFill>
                  <a:srgbClr val="FF0000"/>
                </a:solidFill>
                <a:latin typeface="HGSｺﾞｼｯｸM" panose="020B0600000000000000" pitchFamily="50" charset="-128"/>
                <a:ea typeface="HGSｺﾞｼｯｸM" panose="020B0600000000000000" pitchFamily="50" charset="-128"/>
              </a:rPr>
              <a:t>「要対策」箇所</a:t>
            </a:r>
            <a:r>
              <a:rPr lang="ja-JP" altLang="en-US" sz="1600" dirty="0" smtClean="0">
                <a:solidFill>
                  <a:schemeClr val="tx1"/>
                </a:solidFill>
                <a:latin typeface="HGSｺﾞｼｯｸM" panose="020B0600000000000000" pitchFamily="50" charset="-128"/>
                <a:ea typeface="HGSｺﾞｼｯｸM" panose="020B0600000000000000" pitchFamily="50" charset="-128"/>
              </a:rPr>
              <a:t>を抽出基準とする</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r>
              <a:rPr lang="ja-JP" altLang="en-US" sz="1600" dirty="0" smtClean="0">
                <a:solidFill>
                  <a:schemeClr val="tx1"/>
                </a:solidFill>
                <a:latin typeface="HGSｺﾞｼｯｸM" panose="020B0600000000000000" pitchFamily="50" charset="-128"/>
                <a:ea typeface="HGSｺﾞｼｯｸM" panose="020B0600000000000000" pitchFamily="50" charset="-128"/>
              </a:rPr>
              <a:t>　　</a:t>
            </a:r>
            <a:r>
              <a:rPr lang="ja-JP" altLang="en-US" sz="1700" b="1" u="sng" dirty="0" smtClean="0">
                <a:solidFill>
                  <a:srgbClr val="FF0000"/>
                </a:solidFill>
                <a:latin typeface="HGSｺﾞｼｯｸM" panose="020B0600000000000000" pitchFamily="50" charset="-128"/>
                <a:ea typeface="HGSｺﾞｼｯｸM" panose="020B0600000000000000" pitchFamily="50" charset="-128"/>
              </a:rPr>
              <a:t>①及び②を新た</a:t>
            </a:r>
            <a:r>
              <a:rPr lang="ja-JP" altLang="en-US" sz="1700" b="1" u="sng" dirty="0">
                <a:solidFill>
                  <a:srgbClr val="FF0000"/>
                </a:solidFill>
                <a:latin typeface="HGSｺﾞｼｯｸM" panose="020B0600000000000000" pitchFamily="50" charset="-128"/>
                <a:ea typeface="HGSｺﾞｼｯｸM" panose="020B0600000000000000" pitchFamily="50" charset="-128"/>
              </a:rPr>
              <a:t>な指定条件</a:t>
            </a:r>
            <a:r>
              <a:rPr lang="ja-JP" altLang="en-US" sz="1700" b="1" u="sng" dirty="0" smtClean="0">
                <a:solidFill>
                  <a:srgbClr val="FF0000"/>
                </a:solidFill>
                <a:latin typeface="HGSｺﾞｼｯｸM" panose="020B0600000000000000" pitchFamily="50" charset="-128"/>
                <a:ea typeface="HGSｺﾞｼｯｸM" panose="020B0600000000000000" pitchFamily="50" charset="-128"/>
              </a:rPr>
              <a:t>として、２条件に合致した範囲で通行規制区間を検討</a:t>
            </a:r>
            <a:endParaRPr lang="en-US" altLang="ja-JP" sz="1700" b="1" u="sng" dirty="0">
              <a:solidFill>
                <a:srgbClr val="FF0000"/>
              </a:solidFill>
              <a:latin typeface="HGSｺﾞｼｯｸM" panose="020B0600000000000000" pitchFamily="50" charset="-128"/>
              <a:ea typeface="HGSｺﾞｼｯｸM" panose="020B0600000000000000" pitchFamily="50" charset="-128"/>
            </a:endParaRPr>
          </a:p>
          <a:p>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r>
              <a:rPr lang="ja-JP" altLang="en-US" sz="1600" dirty="0">
                <a:solidFill>
                  <a:schemeClr val="tx1"/>
                </a:solidFill>
                <a:latin typeface="HGSｺﾞｼｯｸM" panose="020B0600000000000000" pitchFamily="50" charset="-128"/>
                <a:ea typeface="HGSｺﾞｼｯｸM" panose="020B0600000000000000" pitchFamily="50" charset="-128"/>
              </a:rPr>
              <a:t>　</a:t>
            </a:r>
            <a:r>
              <a:rPr lang="ja-JP" altLang="en-US" sz="1600" dirty="0" smtClean="0">
                <a:solidFill>
                  <a:schemeClr val="tx1"/>
                </a:solidFill>
                <a:latin typeface="HGSｺﾞｼｯｸM" panose="020B0600000000000000" pitchFamily="50" charset="-128"/>
                <a:ea typeface="HGSｺﾞｼｯｸM" panose="020B0600000000000000" pitchFamily="50" charset="-128"/>
              </a:rPr>
              <a:t>　なお、区間見直し検討は、要対策箇所の内容や事業計画等を踏まえ行うものとする。</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r>
              <a:rPr lang="ja-JP" altLang="en-US" sz="1600" dirty="0" smtClean="0">
                <a:solidFill>
                  <a:schemeClr val="tx1"/>
                </a:solidFill>
                <a:latin typeface="HGSｺﾞｼｯｸM" panose="020B0600000000000000" pitchFamily="50" charset="-128"/>
                <a:ea typeface="HGSｺﾞｼｯｸM" panose="020B0600000000000000" pitchFamily="50" charset="-128"/>
              </a:rPr>
              <a:t>　　また、道路防災点検は５年に１回（次回</a:t>
            </a:r>
            <a:r>
              <a:rPr lang="en-US" altLang="ja-JP" sz="1600" dirty="0" smtClean="0">
                <a:solidFill>
                  <a:schemeClr val="tx1"/>
                </a:solidFill>
                <a:latin typeface="HGSｺﾞｼｯｸM" panose="020B0600000000000000" pitchFamily="50" charset="-128"/>
                <a:ea typeface="HGSｺﾞｼｯｸM" panose="020B0600000000000000" pitchFamily="50" charset="-128"/>
              </a:rPr>
              <a:t>2020</a:t>
            </a:r>
            <a:r>
              <a:rPr lang="ja-JP" altLang="en-US" sz="1600" dirty="0" smtClean="0">
                <a:solidFill>
                  <a:schemeClr val="tx1"/>
                </a:solidFill>
                <a:latin typeface="HGSｺﾞｼｯｸM" panose="020B0600000000000000" pitchFamily="50" charset="-128"/>
                <a:ea typeface="HGSｺﾞｼｯｸM" panose="020B0600000000000000" pitchFamily="50" charset="-128"/>
              </a:rPr>
              <a:t>年）実施することから、必要に応じて</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r>
              <a:rPr lang="ja-JP" altLang="en-US" sz="1600" dirty="0">
                <a:solidFill>
                  <a:schemeClr val="tx1"/>
                </a:solidFill>
                <a:latin typeface="HGSｺﾞｼｯｸM" panose="020B0600000000000000" pitchFamily="50" charset="-128"/>
                <a:ea typeface="HGSｺﾞｼｯｸM" panose="020B0600000000000000" pitchFamily="50" charset="-128"/>
              </a:rPr>
              <a:t>　</a:t>
            </a:r>
            <a:r>
              <a:rPr lang="ja-JP" altLang="en-US" sz="1600" dirty="0" smtClean="0">
                <a:solidFill>
                  <a:schemeClr val="tx1"/>
                </a:solidFill>
                <a:latin typeface="HGSｺﾞｼｯｸM" panose="020B0600000000000000" pitchFamily="50" charset="-128"/>
                <a:ea typeface="HGSｺﾞｼｯｸM" panose="020B0600000000000000" pitchFamily="50" charset="-128"/>
              </a:rPr>
              <a:t>　規制区間の見直し（新規区間）を検討する。</a:t>
            </a:r>
            <a:endParaRPr lang="en-US" altLang="ja-JP" sz="1600" dirty="0">
              <a:solidFill>
                <a:schemeClr val="tx1"/>
              </a:solidFill>
              <a:latin typeface="HGSｺﾞｼｯｸM" panose="020B0600000000000000" pitchFamily="50" charset="-128"/>
              <a:ea typeface="HGSｺﾞｼｯｸM" panose="020B0600000000000000" pitchFamily="50" charset="-128"/>
            </a:endParaRPr>
          </a:p>
        </p:txBody>
      </p:sp>
      <p:sp>
        <p:nvSpPr>
          <p:cNvPr id="9" name="コンテンツ プレースホルダー 2"/>
          <p:cNvSpPr txBox="1">
            <a:spLocks/>
          </p:cNvSpPr>
          <p:nvPr/>
        </p:nvSpPr>
        <p:spPr>
          <a:xfrm>
            <a:off x="467544" y="1268760"/>
            <a:ext cx="3024336" cy="360040"/>
          </a:xfrm>
          <a:prstGeom prst="rect">
            <a:avLst/>
          </a:prstGeom>
        </p:spPr>
        <p:txBody>
          <a:bodyPr>
            <a:noAutofit/>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a:buNone/>
            </a:pPr>
            <a:r>
              <a:rPr lang="ja-JP" altLang="en-US" sz="1800" b="1" dirty="0" smtClean="0">
                <a:latin typeface="HGSｺﾞｼｯｸM" panose="020B0600000000000000" pitchFamily="50" charset="-128"/>
                <a:ea typeface="HGSｺﾞｼｯｸM" panose="020B0600000000000000" pitchFamily="50" charset="-128"/>
              </a:rPr>
              <a:t>◇ 指定条件について</a:t>
            </a:r>
            <a:endParaRPr lang="en-US" altLang="ja-JP" sz="1600" dirty="0" smtClean="0">
              <a:latin typeface="HGSｺﾞｼｯｸM" panose="020B0600000000000000" pitchFamily="50" charset="-128"/>
              <a:ea typeface="HGSｺﾞｼｯｸM" panose="020B0600000000000000" pitchFamily="50" charset="-128"/>
            </a:endParaRPr>
          </a:p>
        </p:txBody>
      </p:sp>
      <p:sp>
        <p:nvSpPr>
          <p:cNvPr id="5" name="正方形/長方形 4"/>
          <p:cNvSpPr/>
          <p:nvPr/>
        </p:nvSpPr>
        <p:spPr>
          <a:xfrm>
            <a:off x="9468544" y="2708920"/>
            <a:ext cx="2736304" cy="1169551"/>
          </a:xfrm>
          <a:prstGeom prst="rect">
            <a:avLst/>
          </a:prstGeom>
        </p:spPr>
        <p:txBody>
          <a:bodyPr wrap="square">
            <a:spAutoFit/>
          </a:bodyPr>
          <a:lstStyle/>
          <a:p>
            <a:r>
              <a:rPr lang="ja-JP" altLang="en-US" sz="1400" dirty="0">
                <a:latin typeface="HGSｺﾞｼｯｸM" panose="020B0600000000000000" pitchFamily="50" charset="-128"/>
                <a:ea typeface="HGSｺﾞｼｯｸM" panose="020B0600000000000000" pitchFamily="50" charset="-128"/>
              </a:rPr>
              <a:t>上記２条件とあわせて、要対策箇所の「土石流」と土砂災害防止法に基づく警戒区域</a:t>
            </a:r>
            <a:r>
              <a:rPr lang="ja-JP" altLang="en-US" sz="1400" dirty="0" smtClean="0">
                <a:latin typeface="HGSｺﾞｼｯｸM" panose="020B0600000000000000" pitchFamily="50" charset="-128"/>
                <a:ea typeface="HGSｺﾞｼｯｸM" panose="020B0600000000000000" pitchFamily="50" charset="-128"/>
              </a:rPr>
              <a:t>等の</a:t>
            </a:r>
            <a:r>
              <a:rPr lang="ja-JP" altLang="en-US" sz="1400" dirty="0">
                <a:latin typeface="HGSｺﾞｼｯｸM" panose="020B0600000000000000" pitchFamily="50" charset="-128"/>
                <a:ea typeface="HGSｺﾞｼｯｸM" panose="020B0600000000000000" pitchFamily="50" charset="-128"/>
              </a:rPr>
              <a:t>指定が合致する箇所についても、通行規制区間を検討する。</a:t>
            </a:r>
            <a:endParaRPr lang="en-US" altLang="ja-JP" sz="14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547365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539552" y="6381328"/>
            <a:ext cx="1981200" cy="365760"/>
          </a:xfrm>
        </p:spPr>
        <p:txBody>
          <a:bodyPr/>
          <a:lstStyle/>
          <a:p>
            <a:fld id="{40F85341-AB73-4280-8395-A80C95690EE8}" type="slidenum">
              <a:rPr kumimoji="1" lang="ja-JP" altLang="en-US" smtClean="0"/>
              <a:t>12</a:t>
            </a:fld>
            <a:endParaRPr kumimoji="1" lang="ja-JP" altLang="en-US" dirty="0"/>
          </a:p>
        </p:txBody>
      </p:sp>
      <p:sp>
        <p:nvSpPr>
          <p:cNvPr id="5" name="タイトル 1"/>
          <p:cNvSpPr>
            <a:spLocks noGrp="1"/>
          </p:cNvSpPr>
          <p:nvPr>
            <p:ph type="title"/>
          </p:nvPr>
        </p:nvSpPr>
        <p:spPr>
          <a:xfrm>
            <a:off x="539552" y="4725144"/>
            <a:ext cx="8064896" cy="1584176"/>
          </a:xfrm>
        </p:spPr>
        <p:txBody>
          <a:bodyPr>
            <a:noAutofit/>
          </a:bodyPr>
          <a:lstStyle/>
          <a:p>
            <a:r>
              <a:rPr lang="ja-JP" altLang="en-US" sz="1400" dirty="0" smtClean="0">
                <a:solidFill>
                  <a:schemeClr val="tx1"/>
                </a:solidFill>
                <a:latin typeface="HGSｺﾞｼｯｸM" panose="020B0600000000000000" pitchFamily="50" charset="-128"/>
                <a:ea typeface="HGSｺﾞｼｯｸM" panose="020B0600000000000000" pitchFamily="50" charset="-128"/>
              </a:rPr>
              <a:t>　現在、事前通行規制は、上記</a:t>
            </a:r>
            <a:r>
              <a:rPr lang="ja-JP" altLang="en-US" sz="1400" dirty="0">
                <a:solidFill>
                  <a:schemeClr val="tx1"/>
                </a:solidFill>
                <a:latin typeface="HGSｺﾞｼｯｸM" panose="020B0600000000000000" pitchFamily="50" charset="-128"/>
                <a:ea typeface="HGSｺﾞｼｯｸM" panose="020B0600000000000000" pitchFamily="50" charset="-128"/>
              </a:rPr>
              <a:t>１</a:t>
            </a:r>
            <a:r>
              <a:rPr lang="ja-JP" altLang="en-US" sz="1400" dirty="0" smtClean="0">
                <a:solidFill>
                  <a:schemeClr val="tx1"/>
                </a:solidFill>
                <a:latin typeface="HGSｺﾞｼｯｸM" panose="020B0600000000000000" pitchFamily="50" charset="-128"/>
                <a:ea typeface="HGSｺﾞｼｯｸM" panose="020B0600000000000000" pitchFamily="50" charset="-128"/>
              </a:rPr>
              <a:t>のとおり、連続雨量による規制を運用している。一方、通行規制の解除については、土砂災害警戒避難基準値を下回ることを条件の一つとしている。</a:t>
            </a:r>
            <a:r>
              <a:rPr lang="en-US" altLang="ja-JP" sz="1400" dirty="0" smtClean="0">
                <a:solidFill>
                  <a:schemeClr val="tx1"/>
                </a:solidFill>
                <a:latin typeface="HGSｺﾞｼｯｸM" panose="020B0600000000000000" pitchFamily="50" charset="-128"/>
                <a:ea typeface="HGSｺﾞｼｯｸM" panose="020B0600000000000000" pitchFamily="50" charset="-128"/>
              </a:rPr>
              <a:t/>
            </a:r>
            <a:br>
              <a:rPr lang="en-US" altLang="ja-JP" sz="1400" dirty="0" smtClean="0">
                <a:solidFill>
                  <a:schemeClr val="tx1"/>
                </a:solidFill>
                <a:latin typeface="HGSｺﾞｼｯｸM" panose="020B0600000000000000" pitchFamily="50" charset="-128"/>
                <a:ea typeface="HGSｺﾞｼｯｸM" panose="020B0600000000000000" pitchFamily="50" charset="-128"/>
              </a:rPr>
            </a:br>
            <a:r>
              <a:rPr lang="ja-JP" altLang="en-US" sz="1400" dirty="0">
                <a:solidFill>
                  <a:schemeClr val="tx1"/>
                </a:solidFill>
                <a:latin typeface="HGSｺﾞｼｯｸM" panose="020B0600000000000000" pitchFamily="50" charset="-128"/>
                <a:ea typeface="HGSｺﾞｼｯｸM" panose="020B0600000000000000" pitchFamily="50" charset="-128"/>
              </a:rPr>
              <a:t/>
            </a:r>
            <a:br>
              <a:rPr lang="ja-JP" altLang="en-US" sz="1400" dirty="0">
                <a:solidFill>
                  <a:schemeClr val="tx1"/>
                </a:solidFill>
                <a:latin typeface="HGSｺﾞｼｯｸM" panose="020B0600000000000000" pitchFamily="50" charset="-128"/>
                <a:ea typeface="HGSｺﾞｼｯｸM" panose="020B0600000000000000" pitchFamily="50" charset="-128"/>
              </a:rPr>
            </a:br>
            <a:r>
              <a:rPr lang="ja-JP" altLang="en-US" sz="1400" dirty="0" smtClean="0">
                <a:solidFill>
                  <a:schemeClr val="tx1"/>
                </a:solidFill>
                <a:latin typeface="HGSｺﾞｼｯｸM" panose="020B0600000000000000" pitchFamily="50" charset="-128"/>
                <a:ea typeface="HGSｺﾞｼｯｸM" panose="020B0600000000000000" pitchFamily="50" charset="-128"/>
              </a:rPr>
              <a:t>　通行規制</a:t>
            </a:r>
            <a:r>
              <a:rPr lang="ja-JP" altLang="en-US" sz="1400" dirty="0">
                <a:solidFill>
                  <a:schemeClr val="tx1"/>
                </a:solidFill>
                <a:latin typeface="HGSｺﾞｼｯｸM" panose="020B0600000000000000" pitchFamily="50" charset="-128"/>
                <a:ea typeface="HGSｺﾞｼｯｸM" panose="020B0600000000000000" pitchFamily="50" charset="-128"/>
              </a:rPr>
              <a:t>基準の</a:t>
            </a:r>
            <a:r>
              <a:rPr lang="ja-JP" altLang="en-US" sz="1400" dirty="0" smtClean="0">
                <a:solidFill>
                  <a:schemeClr val="tx1"/>
                </a:solidFill>
                <a:latin typeface="HGSｺﾞｼｯｸM" panose="020B0600000000000000" pitchFamily="50" charset="-128"/>
                <a:ea typeface="HGSｺﾞｼｯｸM" panose="020B0600000000000000" pitchFamily="50" charset="-128"/>
              </a:rPr>
              <a:t>見直しは、現在の連続雨量基準に</a:t>
            </a:r>
            <a:r>
              <a:rPr lang="ja-JP" altLang="en-US" sz="1400" dirty="0">
                <a:solidFill>
                  <a:schemeClr val="tx1"/>
                </a:solidFill>
                <a:latin typeface="HGSｺﾞｼｯｸM" panose="020B0600000000000000" pitchFamily="50" charset="-128"/>
                <a:ea typeface="HGSｺﾞｼｯｸM" panose="020B0600000000000000" pitchFamily="50" charset="-128"/>
              </a:rPr>
              <a:t>土砂災害警戒避難</a:t>
            </a:r>
            <a:r>
              <a:rPr lang="ja-JP" altLang="en-US" sz="1400" dirty="0" smtClean="0">
                <a:solidFill>
                  <a:schemeClr val="tx1"/>
                </a:solidFill>
                <a:latin typeface="HGSｺﾞｼｯｸM" panose="020B0600000000000000" pitchFamily="50" charset="-128"/>
                <a:ea typeface="HGSｺﾞｼｯｸM" panose="020B0600000000000000" pitchFamily="50" charset="-128"/>
              </a:rPr>
              <a:t>基準値を加え、道路利用者の安全性の向上を目的としている。</a:t>
            </a:r>
            <a:r>
              <a:rPr lang="en-US" altLang="ja-JP" sz="1400" dirty="0" smtClean="0">
                <a:solidFill>
                  <a:schemeClr val="tx1"/>
                </a:solidFill>
                <a:latin typeface="HGSｺﾞｼｯｸM" panose="020B0600000000000000" pitchFamily="50" charset="-128"/>
                <a:ea typeface="HGSｺﾞｼｯｸM" panose="020B0600000000000000" pitchFamily="50" charset="-128"/>
              </a:rPr>
              <a:t/>
            </a:r>
            <a:br>
              <a:rPr lang="en-US" altLang="ja-JP" sz="1400" dirty="0" smtClean="0">
                <a:solidFill>
                  <a:schemeClr val="tx1"/>
                </a:solidFill>
                <a:latin typeface="HGSｺﾞｼｯｸM" panose="020B0600000000000000" pitchFamily="50" charset="-128"/>
                <a:ea typeface="HGSｺﾞｼｯｸM" panose="020B0600000000000000" pitchFamily="50" charset="-128"/>
              </a:rPr>
            </a:br>
            <a:r>
              <a:rPr lang="en-US" altLang="ja-JP" sz="1400" dirty="0" smtClean="0">
                <a:solidFill>
                  <a:schemeClr val="tx1"/>
                </a:solidFill>
                <a:latin typeface="HGSｺﾞｼｯｸM" panose="020B0600000000000000" pitchFamily="50" charset="-128"/>
                <a:ea typeface="HGSｺﾞｼｯｸM" panose="020B0600000000000000" pitchFamily="50" charset="-128"/>
              </a:rPr>
              <a:t/>
            </a:r>
            <a:br>
              <a:rPr lang="en-US" altLang="ja-JP" sz="1400" dirty="0" smtClean="0">
                <a:solidFill>
                  <a:schemeClr val="tx1"/>
                </a:solidFill>
                <a:latin typeface="HGSｺﾞｼｯｸM" panose="020B0600000000000000" pitchFamily="50" charset="-128"/>
                <a:ea typeface="HGSｺﾞｼｯｸM" panose="020B0600000000000000" pitchFamily="50" charset="-128"/>
              </a:rPr>
            </a:br>
            <a:r>
              <a:rPr lang="ja-JP" altLang="en-US" sz="1400" dirty="0">
                <a:solidFill>
                  <a:schemeClr val="tx1"/>
                </a:solidFill>
                <a:latin typeface="HGSｺﾞｼｯｸM" panose="020B0600000000000000" pitchFamily="50" charset="-128"/>
                <a:ea typeface="HGSｺﾞｼｯｸM" panose="020B0600000000000000" pitchFamily="50" charset="-128"/>
              </a:rPr>
              <a:t>　</a:t>
            </a:r>
            <a:r>
              <a:rPr lang="ja-JP" altLang="en-US" sz="1400" dirty="0" smtClean="0">
                <a:solidFill>
                  <a:schemeClr val="tx1"/>
                </a:solidFill>
                <a:latin typeface="HGSｺﾞｼｯｸM" panose="020B0600000000000000" pitchFamily="50" charset="-128"/>
                <a:ea typeface="HGSｺﾞｼｯｸM" panose="020B0600000000000000" pitchFamily="50" charset="-128"/>
              </a:rPr>
              <a:t>災害</a:t>
            </a:r>
            <a:r>
              <a:rPr lang="ja-JP" altLang="en-US" sz="1400" dirty="0">
                <a:solidFill>
                  <a:schemeClr val="tx1"/>
                </a:solidFill>
                <a:latin typeface="HGSｺﾞｼｯｸM" panose="020B0600000000000000" pitchFamily="50" charset="-128"/>
                <a:ea typeface="HGSｺﾞｼｯｸM" panose="020B0600000000000000" pitchFamily="50" charset="-128"/>
              </a:rPr>
              <a:t>発生時の連続</a:t>
            </a:r>
            <a:r>
              <a:rPr lang="ja-JP" altLang="en-US" sz="1400" dirty="0" smtClean="0">
                <a:solidFill>
                  <a:schemeClr val="tx1"/>
                </a:solidFill>
                <a:latin typeface="HGSｺﾞｼｯｸM" panose="020B0600000000000000" pitchFamily="50" charset="-128"/>
                <a:ea typeface="HGSｺﾞｼｯｸM" panose="020B0600000000000000" pitchFamily="50" charset="-128"/>
              </a:rPr>
              <a:t>雨量と土砂災害警戒避難基準値等を比較検討する。</a:t>
            </a:r>
            <a:endParaRPr kumimoji="1" lang="ja-JP" altLang="en-US" sz="1400" b="1" dirty="0">
              <a:solidFill>
                <a:schemeClr val="tx1"/>
              </a:solidFill>
              <a:latin typeface="HGSｺﾞｼｯｸM" panose="020B0600000000000000" pitchFamily="50" charset="-128"/>
              <a:ea typeface="HGSｺﾞｼｯｸM" panose="020B0600000000000000" pitchFamily="50" charset="-128"/>
            </a:endParaRPr>
          </a:p>
        </p:txBody>
      </p:sp>
      <p:sp>
        <p:nvSpPr>
          <p:cNvPr id="9" name="フッター プレースホルダー 2"/>
          <p:cNvSpPr>
            <a:spLocks noGrp="1"/>
          </p:cNvSpPr>
          <p:nvPr>
            <p:ph type="ftr" sz="quarter" idx="11"/>
          </p:nvPr>
        </p:nvSpPr>
        <p:spPr>
          <a:xfrm>
            <a:off x="5652120" y="6453336"/>
            <a:ext cx="3505200" cy="365760"/>
          </a:xfrm>
        </p:spPr>
        <p:txBody>
          <a:bodyPr/>
          <a:lstStyle/>
          <a:p>
            <a:r>
              <a:rPr kumimoji="1" lang="ja-JP" altLang="en-US" dirty="0" smtClean="0"/>
              <a:t>資料４</a:t>
            </a:r>
            <a:endParaRPr kumimoji="1" lang="ja-JP" altLang="en-US" dirty="0"/>
          </a:p>
        </p:txBody>
      </p:sp>
      <p:sp>
        <p:nvSpPr>
          <p:cNvPr id="39" name="タイトル 1"/>
          <p:cNvSpPr txBox="1">
            <a:spLocks/>
          </p:cNvSpPr>
          <p:nvPr/>
        </p:nvSpPr>
        <p:spPr>
          <a:xfrm>
            <a:off x="467544" y="260648"/>
            <a:ext cx="5476253" cy="864096"/>
          </a:xfrm>
          <a:prstGeom prst="rect">
            <a:avLst/>
          </a:prstGeom>
        </p:spPr>
        <p:txBody>
          <a:bodyPr vert="horz" anchor="b"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solidFill>
                  <a:schemeClr val="tx1"/>
                </a:solidFill>
                <a:latin typeface="HGSｺﾞｼｯｸM" panose="020B0600000000000000" pitchFamily="50" charset="-128"/>
                <a:ea typeface="HGSｺﾞｼｯｸM" panose="020B0600000000000000" pitchFamily="50" charset="-128"/>
              </a:rPr>
              <a:t>通行規制基準の検討</a:t>
            </a:r>
            <a:endParaRPr lang="ja-JP" altLang="en-US" sz="2800" dirty="0">
              <a:solidFill>
                <a:schemeClr val="tx1"/>
              </a:solidFill>
              <a:latin typeface="HGSｺﾞｼｯｸM" panose="020B0600000000000000" pitchFamily="50" charset="-128"/>
              <a:ea typeface="HGSｺﾞｼｯｸM" panose="020B0600000000000000" pitchFamily="50" charset="-128"/>
            </a:endParaRPr>
          </a:p>
        </p:txBody>
      </p:sp>
      <p:sp>
        <p:nvSpPr>
          <p:cNvPr id="2" name="正方形/長方形 1"/>
          <p:cNvSpPr/>
          <p:nvPr/>
        </p:nvSpPr>
        <p:spPr>
          <a:xfrm>
            <a:off x="683568" y="1872694"/>
            <a:ext cx="7848872" cy="2708434"/>
          </a:xfrm>
          <a:prstGeom prst="rect">
            <a:avLst/>
          </a:prstGeom>
          <a:ln>
            <a:solidFill>
              <a:schemeClr val="accent1"/>
            </a:solidFill>
            <a:prstDash val="sysDot"/>
          </a:ln>
        </p:spPr>
        <p:txBody>
          <a:bodyPr wrap="square">
            <a:spAutoFit/>
          </a:bodyPr>
          <a:lstStyle/>
          <a:p>
            <a:r>
              <a:rPr lang="ja-JP" altLang="en-US" sz="1200" dirty="0">
                <a:latin typeface="HGSｺﾞｼｯｸM" panose="020B0600000000000000" pitchFamily="50" charset="-128"/>
                <a:ea typeface="HGSｺﾞｼｯｸM" panose="020B0600000000000000" pitchFamily="50" charset="-128"/>
              </a:rPr>
              <a:t>異常気象時における通行規制の運用</a:t>
            </a:r>
            <a:r>
              <a:rPr lang="en-US" altLang="ja-JP" sz="1200" dirty="0">
                <a:latin typeface="HGSｺﾞｼｯｸM" panose="020B0600000000000000" pitchFamily="50" charset="-128"/>
                <a:ea typeface="HGSｺﾞｼｯｸM" panose="020B0600000000000000" pitchFamily="50" charset="-128"/>
              </a:rPr>
              <a:t/>
            </a:r>
            <a:br>
              <a:rPr lang="en-US" altLang="ja-JP" sz="1200" dirty="0">
                <a:latin typeface="HGSｺﾞｼｯｸM" panose="020B0600000000000000" pitchFamily="50" charset="-128"/>
                <a:ea typeface="HGSｺﾞｼｯｸM" panose="020B0600000000000000" pitchFamily="50" charset="-128"/>
              </a:rPr>
            </a:br>
            <a:r>
              <a:rPr lang="ja-JP" altLang="en-US" sz="1200" dirty="0" smtClean="0">
                <a:latin typeface="HGSｺﾞｼｯｸM" panose="020B0600000000000000" pitchFamily="50" charset="-128"/>
                <a:ea typeface="HGSｺﾞｼｯｸM" panose="020B0600000000000000" pitchFamily="50" charset="-128"/>
              </a:rPr>
              <a:t>１</a:t>
            </a:r>
            <a:r>
              <a:rPr lang="ja-JP" altLang="en-US" sz="1200" dirty="0">
                <a:latin typeface="HGSｺﾞｼｯｸM" panose="020B0600000000000000" pitchFamily="50" charset="-128"/>
                <a:ea typeface="HGSｺﾞｼｯｸM" panose="020B0600000000000000" pitchFamily="50" charset="-128"/>
              </a:rPr>
              <a:t>．異常気象時における道路通行規制実施要領第８条で規定する通行規制の「規制基準に基づき所長が行う</a:t>
            </a:r>
            <a:r>
              <a:rPr lang="ja-JP" altLang="en-US" sz="1200" dirty="0" smtClean="0">
                <a:latin typeface="HGSｺﾞｼｯｸM" panose="020B0600000000000000" pitchFamily="50" charset="-128"/>
                <a:ea typeface="HGSｺﾞｼｯｸM" panose="020B0600000000000000" pitchFamily="50" charset="-128"/>
              </a:rPr>
              <a:t>もの</a:t>
            </a:r>
            <a:endParaRPr lang="en-US" altLang="ja-JP" sz="1200" dirty="0" smtClean="0">
              <a:latin typeface="HGSｺﾞｼｯｸM" panose="020B0600000000000000" pitchFamily="50" charset="-128"/>
              <a:ea typeface="HGSｺﾞｼｯｸM" panose="020B0600000000000000" pitchFamily="50" charset="-128"/>
            </a:endParaRPr>
          </a:p>
          <a:p>
            <a:r>
              <a:rPr lang="ja-JP" altLang="en-US" sz="1200" dirty="0">
                <a:latin typeface="HGSｺﾞｼｯｸM" panose="020B0600000000000000" pitchFamily="50" charset="-128"/>
                <a:ea typeface="HGSｺﾞｼｯｸM" panose="020B0600000000000000" pitchFamily="50" charset="-128"/>
              </a:rPr>
              <a:t>　</a:t>
            </a:r>
            <a:r>
              <a:rPr lang="ja-JP" altLang="en-US" sz="1200" dirty="0" smtClean="0">
                <a:latin typeface="HGSｺﾞｼｯｸM" panose="020B0600000000000000" pitchFamily="50" charset="-128"/>
                <a:ea typeface="HGSｺﾞｼｯｸM" panose="020B0600000000000000" pitchFamily="50" charset="-128"/>
              </a:rPr>
              <a:t>と</a:t>
            </a:r>
            <a:r>
              <a:rPr lang="ja-JP" altLang="en-US" sz="1200" dirty="0">
                <a:latin typeface="HGSｺﾞｼｯｸM" panose="020B0600000000000000" pitchFamily="50" charset="-128"/>
                <a:ea typeface="HGSｺﾞｼｯｸM" panose="020B0600000000000000" pitchFamily="50" charset="-128"/>
              </a:rPr>
              <a:t>する。」の補足事項は以下①②のとおりとする。</a:t>
            </a:r>
            <a:br>
              <a:rPr lang="ja-JP" altLang="en-US" sz="1200" dirty="0">
                <a:latin typeface="HGSｺﾞｼｯｸM" panose="020B0600000000000000" pitchFamily="50" charset="-128"/>
                <a:ea typeface="HGSｺﾞｼｯｸM" panose="020B0600000000000000" pitchFamily="50" charset="-128"/>
              </a:rPr>
            </a:br>
            <a:r>
              <a:rPr lang="ja-JP" altLang="en-US" sz="1200" dirty="0" smtClean="0">
                <a:latin typeface="HGSｺﾞｼｯｸM" panose="020B0600000000000000" pitchFamily="50" charset="-128"/>
                <a:ea typeface="HGSｺﾞｼｯｸM" panose="020B0600000000000000" pitchFamily="50" charset="-128"/>
              </a:rPr>
              <a:t>　①</a:t>
            </a:r>
            <a:r>
              <a:rPr lang="ja-JP" altLang="en-US" sz="1200" dirty="0">
                <a:latin typeface="HGSｺﾞｼｯｸM" panose="020B0600000000000000" pitchFamily="50" charset="-128"/>
                <a:ea typeface="HGSｺﾞｼｯｸM" panose="020B0600000000000000" pitchFamily="50" charset="-128"/>
              </a:rPr>
              <a:t>　規制開始は、降り始め（時間雨量３㎜以上の降雨量を観測したとき）からの</a:t>
            </a:r>
            <a:r>
              <a:rPr lang="ja-JP" altLang="en-US" sz="1200" dirty="0" smtClean="0">
                <a:latin typeface="HGSｺﾞｼｯｸM" panose="020B0600000000000000" pitchFamily="50" charset="-128"/>
                <a:ea typeface="HGSｺﾞｼｯｸM" panose="020B0600000000000000" pitchFamily="50" charset="-128"/>
              </a:rPr>
              <a:t>降雨量の</a:t>
            </a:r>
            <a:r>
              <a:rPr lang="ja-JP" altLang="en-US" sz="1200" dirty="0">
                <a:latin typeface="HGSｺﾞｼｯｸM" panose="020B0600000000000000" pitchFamily="50" charset="-128"/>
                <a:ea typeface="HGSｺﾞｼｯｸM" panose="020B0600000000000000" pitchFamily="50" charset="-128"/>
              </a:rPr>
              <a:t>累計（連続雨量）</a:t>
            </a:r>
            <a:r>
              <a:rPr lang="ja-JP" altLang="en-US" sz="1200" dirty="0" smtClean="0">
                <a:latin typeface="HGSｺﾞｼｯｸM" panose="020B0600000000000000" pitchFamily="50" charset="-128"/>
                <a:ea typeface="HGSｺﾞｼｯｸM" panose="020B0600000000000000" pitchFamily="50" charset="-128"/>
              </a:rPr>
              <a:t>が</a:t>
            </a:r>
            <a:endParaRPr lang="en-US" altLang="ja-JP" sz="1200" dirty="0" smtClean="0">
              <a:latin typeface="HGSｺﾞｼｯｸM" panose="020B0600000000000000" pitchFamily="50" charset="-128"/>
              <a:ea typeface="HGSｺﾞｼｯｸM" panose="020B0600000000000000" pitchFamily="50" charset="-128"/>
            </a:endParaRPr>
          </a:p>
          <a:p>
            <a:r>
              <a:rPr lang="ja-JP" altLang="en-US" sz="1200" dirty="0">
                <a:latin typeface="HGSｺﾞｼｯｸM" panose="020B0600000000000000" pitchFamily="50" charset="-128"/>
                <a:ea typeface="HGSｺﾞｼｯｸM" panose="020B0600000000000000" pitchFamily="50" charset="-128"/>
              </a:rPr>
              <a:t>　</a:t>
            </a:r>
            <a:r>
              <a:rPr lang="ja-JP" altLang="en-US" sz="1200" dirty="0" smtClean="0">
                <a:latin typeface="HGSｺﾞｼｯｸM" panose="020B0600000000000000" pitchFamily="50" charset="-128"/>
                <a:ea typeface="HGSｺﾞｼｯｸM" panose="020B0600000000000000" pitchFamily="50" charset="-128"/>
              </a:rPr>
              <a:t>　規制</a:t>
            </a:r>
            <a:r>
              <a:rPr lang="ja-JP" altLang="en-US" sz="1200" dirty="0">
                <a:latin typeface="HGSｺﾞｼｯｸM" panose="020B0600000000000000" pitchFamily="50" charset="-128"/>
                <a:ea typeface="HGSｺﾞｼｯｸM" panose="020B0600000000000000" pitchFamily="50" charset="-128"/>
              </a:rPr>
              <a:t>基準に達したとき。</a:t>
            </a:r>
            <a:br>
              <a:rPr lang="ja-JP" altLang="en-US" sz="1200" dirty="0">
                <a:latin typeface="HGSｺﾞｼｯｸM" panose="020B0600000000000000" pitchFamily="50" charset="-128"/>
                <a:ea typeface="HGSｺﾞｼｯｸM" panose="020B0600000000000000" pitchFamily="50" charset="-128"/>
              </a:rPr>
            </a:br>
            <a:r>
              <a:rPr lang="ja-JP" altLang="en-US" sz="1200" dirty="0" smtClean="0">
                <a:latin typeface="HGSｺﾞｼｯｸM" panose="020B0600000000000000" pitchFamily="50" charset="-128"/>
                <a:ea typeface="HGSｺﾞｼｯｸM" panose="020B0600000000000000" pitchFamily="50" charset="-128"/>
              </a:rPr>
              <a:t>　②</a:t>
            </a:r>
            <a:r>
              <a:rPr lang="ja-JP" altLang="en-US" sz="1200" dirty="0">
                <a:latin typeface="HGSｺﾞｼｯｸM" panose="020B0600000000000000" pitchFamily="50" charset="-128"/>
                <a:ea typeface="HGSｺﾞｼｯｸM" panose="020B0600000000000000" pitchFamily="50" charset="-128"/>
              </a:rPr>
              <a:t>　原則として、連続雨量は時間雨量２㎜以下が６時間連続した場合には、その時点</a:t>
            </a:r>
            <a:r>
              <a:rPr lang="ja-JP" altLang="en-US" sz="1200" dirty="0" smtClean="0">
                <a:latin typeface="HGSｺﾞｼｯｸM" panose="020B0600000000000000" pitchFamily="50" charset="-128"/>
                <a:ea typeface="HGSｺﾞｼｯｸM" panose="020B0600000000000000" pitchFamily="50" charset="-128"/>
              </a:rPr>
              <a:t>で０㎜</a:t>
            </a:r>
            <a:r>
              <a:rPr lang="ja-JP" altLang="en-US" sz="1200" dirty="0">
                <a:latin typeface="HGSｺﾞｼｯｸM" panose="020B0600000000000000" pitchFamily="50" charset="-128"/>
                <a:ea typeface="HGSｺﾞｼｯｸM" panose="020B0600000000000000" pitchFamily="50" charset="-128"/>
              </a:rPr>
              <a:t>リセットとする。</a:t>
            </a:r>
            <a:br>
              <a:rPr lang="ja-JP" altLang="en-US" sz="1200" dirty="0">
                <a:latin typeface="HGSｺﾞｼｯｸM" panose="020B0600000000000000" pitchFamily="50" charset="-128"/>
                <a:ea typeface="HGSｺﾞｼｯｸM" panose="020B0600000000000000" pitchFamily="50" charset="-128"/>
              </a:rPr>
            </a:br>
            <a:r>
              <a:rPr lang="ja-JP" altLang="en-US" sz="1200" dirty="0">
                <a:latin typeface="HGSｺﾞｼｯｸM" panose="020B0600000000000000" pitchFamily="50" charset="-128"/>
                <a:ea typeface="HGSｺﾞｼｯｸM" panose="020B0600000000000000" pitchFamily="50" charset="-128"/>
              </a:rPr>
              <a:t>　</a:t>
            </a:r>
            <a:br>
              <a:rPr lang="ja-JP" altLang="en-US" sz="1200" dirty="0">
                <a:latin typeface="HGSｺﾞｼｯｸM" panose="020B0600000000000000" pitchFamily="50" charset="-128"/>
                <a:ea typeface="HGSｺﾞｼｯｸM" panose="020B0600000000000000" pitchFamily="50" charset="-128"/>
              </a:rPr>
            </a:br>
            <a:r>
              <a:rPr lang="ja-JP" altLang="en-US" sz="1200" dirty="0">
                <a:latin typeface="HGSｺﾞｼｯｸM" panose="020B0600000000000000" pitchFamily="50" charset="-128"/>
                <a:ea typeface="HGSｺﾞｼｯｸM" panose="020B0600000000000000" pitchFamily="50" charset="-128"/>
              </a:rPr>
              <a:t>２．異常気象時における道路通行規制実施要領第</a:t>
            </a:r>
            <a:r>
              <a:rPr lang="en-US" altLang="ja-JP" sz="1200" dirty="0">
                <a:latin typeface="HGSｺﾞｼｯｸM" panose="020B0600000000000000" pitchFamily="50" charset="-128"/>
                <a:ea typeface="HGSｺﾞｼｯｸM" panose="020B0600000000000000" pitchFamily="50" charset="-128"/>
              </a:rPr>
              <a:t>14</a:t>
            </a:r>
            <a:r>
              <a:rPr lang="ja-JP" altLang="en-US" sz="1200" dirty="0">
                <a:latin typeface="HGSｺﾞｼｯｸM" panose="020B0600000000000000" pitchFamily="50" charset="-128"/>
                <a:ea typeface="HGSｺﾞｼｯｸM" panose="020B0600000000000000" pitchFamily="50" charset="-128"/>
              </a:rPr>
              <a:t>条で規定する通行規制の解除について、以下の①～③を満</a:t>
            </a:r>
            <a:r>
              <a:rPr lang="ja-JP" altLang="en-US" sz="1200" dirty="0" smtClean="0">
                <a:latin typeface="HGSｺﾞｼｯｸM" panose="020B0600000000000000" pitchFamily="50" charset="-128"/>
                <a:ea typeface="HGSｺﾞｼｯｸM" panose="020B0600000000000000" pitchFamily="50" charset="-128"/>
              </a:rPr>
              <a:t>た</a:t>
            </a:r>
            <a:endParaRPr lang="en-US" altLang="ja-JP" sz="1200" dirty="0" smtClean="0">
              <a:latin typeface="HGSｺﾞｼｯｸM" panose="020B0600000000000000" pitchFamily="50" charset="-128"/>
              <a:ea typeface="HGSｺﾞｼｯｸM" panose="020B0600000000000000" pitchFamily="50" charset="-128"/>
            </a:endParaRPr>
          </a:p>
          <a:p>
            <a:r>
              <a:rPr lang="ja-JP" altLang="en-US" sz="1200" dirty="0">
                <a:latin typeface="HGSｺﾞｼｯｸM" panose="020B0600000000000000" pitchFamily="50" charset="-128"/>
                <a:ea typeface="HGSｺﾞｼｯｸM" panose="020B0600000000000000" pitchFamily="50" charset="-128"/>
              </a:rPr>
              <a:t>　</a:t>
            </a:r>
            <a:r>
              <a:rPr lang="ja-JP" altLang="en-US" sz="1200" dirty="0" smtClean="0">
                <a:latin typeface="HGSｺﾞｼｯｸM" panose="020B0600000000000000" pitchFamily="50" charset="-128"/>
                <a:ea typeface="HGSｺﾞｼｯｸM" panose="020B0600000000000000" pitchFamily="50" charset="-128"/>
              </a:rPr>
              <a:t>した</a:t>
            </a:r>
            <a:r>
              <a:rPr lang="ja-JP" altLang="en-US" sz="1200" dirty="0">
                <a:latin typeface="HGSｺﾞｼｯｸM" panose="020B0600000000000000" pitchFamily="50" charset="-128"/>
                <a:ea typeface="HGSｺﾞｼｯｸM" panose="020B0600000000000000" pitchFamily="50" charset="-128"/>
              </a:rPr>
              <a:t>場合は通行規制を解除するものとする。</a:t>
            </a:r>
            <a:br>
              <a:rPr lang="ja-JP" altLang="en-US" sz="1200" dirty="0">
                <a:latin typeface="HGSｺﾞｼｯｸM" panose="020B0600000000000000" pitchFamily="50" charset="-128"/>
                <a:ea typeface="HGSｺﾞｼｯｸM" panose="020B0600000000000000" pitchFamily="50" charset="-128"/>
              </a:rPr>
            </a:br>
            <a:r>
              <a:rPr lang="ja-JP" altLang="en-US" sz="1200" dirty="0" smtClean="0">
                <a:latin typeface="HGSｺﾞｼｯｸM" panose="020B0600000000000000" pitchFamily="50" charset="-128"/>
                <a:ea typeface="HGSｺﾞｼｯｸM" panose="020B0600000000000000" pitchFamily="50" charset="-128"/>
              </a:rPr>
              <a:t>　①</a:t>
            </a:r>
            <a:r>
              <a:rPr lang="ja-JP" altLang="en-US" sz="1200" dirty="0">
                <a:latin typeface="HGSｺﾞｼｯｸM" panose="020B0600000000000000" pitchFamily="50" charset="-128"/>
                <a:ea typeface="HGSｺﾞｼｯｸM" panose="020B0600000000000000" pitchFamily="50" charset="-128"/>
              </a:rPr>
              <a:t>　</a:t>
            </a:r>
            <a:r>
              <a:rPr lang="ja-JP" altLang="en-US" sz="1200" u="sng" dirty="0">
                <a:latin typeface="HGSｺﾞｼｯｸM" panose="020B0600000000000000" pitchFamily="50" charset="-128"/>
                <a:ea typeface="HGSｺﾞｼｯｸM" panose="020B0600000000000000" pitchFamily="50" charset="-128"/>
              </a:rPr>
              <a:t>大阪府土砂災害の防災情報において、当該区間の規制の原因となる危険箇所が</a:t>
            </a:r>
            <a:r>
              <a:rPr lang="ja-JP" altLang="en-US" sz="1200" u="sng" dirty="0" smtClean="0">
                <a:latin typeface="HGSｺﾞｼｯｸM" panose="020B0600000000000000" pitchFamily="50" charset="-128"/>
                <a:ea typeface="HGSｺﾞｼｯｸM" panose="020B0600000000000000" pitchFamily="50" charset="-128"/>
              </a:rPr>
              <a:t>含まれる</a:t>
            </a:r>
            <a:r>
              <a:rPr lang="ja-JP" altLang="en-US" sz="1200" u="sng" dirty="0">
                <a:latin typeface="HGSｺﾞｼｯｸM" panose="020B0600000000000000" pitchFamily="50" charset="-128"/>
                <a:ea typeface="HGSｺﾞｼｯｸM" panose="020B0600000000000000" pitchFamily="50" charset="-128"/>
              </a:rPr>
              <a:t>メッシュが、</a:t>
            </a:r>
            <a:r>
              <a:rPr lang="ja-JP" altLang="en-US" sz="1200" u="sng" dirty="0" smtClean="0">
                <a:latin typeface="HGSｺﾞｼｯｸM" panose="020B0600000000000000" pitchFamily="50" charset="-128"/>
                <a:ea typeface="HGSｺﾞｼｯｸM" panose="020B0600000000000000" pitchFamily="50" charset="-128"/>
              </a:rPr>
              <a:t>現在</a:t>
            </a:r>
            <a:endParaRPr lang="en-US" altLang="ja-JP" sz="1200" u="sng" dirty="0" smtClean="0">
              <a:latin typeface="HGSｺﾞｼｯｸM" panose="020B0600000000000000" pitchFamily="50" charset="-128"/>
              <a:ea typeface="HGSｺﾞｼｯｸM" panose="020B0600000000000000" pitchFamily="50" charset="-128"/>
            </a:endParaRPr>
          </a:p>
          <a:p>
            <a:r>
              <a:rPr lang="ja-JP" altLang="en-US" sz="1200" dirty="0">
                <a:latin typeface="HGSｺﾞｼｯｸM" panose="020B0600000000000000" pitchFamily="50" charset="-128"/>
                <a:ea typeface="HGSｺﾞｼｯｸM" panose="020B0600000000000000" pitchFamily="50" charset="-128"/>
              </a:rPr>
              <a:t>　</a:t>
            </a:r>
            <a:r>
              <a:rPr lang="ja-JP" altLang="en-US" sz="1200" dirty="0" smtClean="0">
                <a:latin typeface="HGSｺﾞｼｯｸM" panose="020B0600000000000000" pitchFamily="50" charset="-128"/>
                <a:ea typeface="HGSｺﾞｼｯｸM" panose="020B0600000000000000" pitchFamily="50" charset="-128"/>
              </a:rPr>
              <a:t>　</a:t>
            </a:r>
            <a:r>
              <a:rPr lang="ja-JP" altLang="en-US" sz="1200" u="sng" dirty="0" smtClean="0">
                <a:latin typeface="HGSｺﾞｼｯｸM" panose="020B0600000000000000" pitchFamily="50" charset="-128"/>
                <a:ea typeface="HGSｺﾞｼｯｸM" panose="020B0600000000000000" pitchFamily="50" charset="-128"/>
              </a:rPr>
              <a:t>及び</a:t>
            </a:r>
            <a:r>
              <a:rPr lang="ja-JP" altLang="en-US" sz="1200" u="sng" dirty="0">
                <a:latin typeface="HGSｺﾞｼｯｸM" panose="020B0600000000000000" pitchFamily="50" charset="-128"/>
                <a:ea typeface="HGSｺﾞｼｯｸM" panose="020B0600000000000000" pitchFamily="50" charset="-128"/>
              </a:rPr>
              <a:t>２時間の予測で「土砂災害危険度基準線」に到達して</a:t>
            </a:r>
            <a:r>
              <a:rPr lang="ja-JP" altLang="en-US" sz="1200" u="sng" dirty="0" smtClean="0">
                <a:latin typeface="HGSｺﾞｼｯｸM" panose="020B0600000000000000" pitchFamily="50" charset="-128"/>
                <a:ea typeface="HGSｺﾞｼｯｸM" panose="020B0600000000000000" pitchFamily="50" charset="-128"/>
              </a:rPr>
              <a:t>いない</a:t>
            </a:r>
            <a:r>
              <a:rPr lang="ja-JP" altLang="en-US" sz="1200" u="sng" dirty="0">
                <a:latin typeface="HGSｺﾞｼｯｸM" panose="020B0600000000000000" pitchFamily="50" charset="-128"/>
                <a:ea typeface="HGSｺﾞｼｯｸM" panose="020B0600000000000000" pitchFamily="50" charset="-128"/>
              </a:rPr>
              <a:t>こと</a:t>
            </a:r>
            <a:r>
              <a:rPr lang="ja-JP" altLang="en-US" sz="1200" u="sng" dirty="0" smtClean="0">
                <a:latin typeface="HGSｺﾞｼｯｸM" panose="020B0600000000000000" pitchFamily="50" charset="-128"/>
                <a:ea typeface="HGSｺﾞｼｯｸM" panose="020B0600000000000000" pitchFamily="50" charset="-128"/>
              </a:rPr>
              <a:t>。</a:t>
            </a:r>
            <a:r>
              <a:rPr lang="ja-JP" altLang="en-US" sz="1200" dirty="0" smtClean="0">
                <a:latin typeface="HGSｺﾞｼｯｸM" panose="020B0600000000000000" pitchFamily="50" charset="-128"/>
                <a:ea typeface="HGSｺﾞｼｯｸM" panose="020B0600000000000000" pitchFamily="50" charset="-128"/>
              </a:rPr>
              <a:t> </a:t>
            </a:r>
            <a:r>
              <a:rPr lang="ja-JP" altLang="en-US" sz="1400" b="1" dirty="0" smtClean="0">
                <a:solidFill>
                  <a:srgbClr val="FF0000"/>
                </a:solidFill>
                <a:latin typeface="HGSｺﾞｼｯｸM" panose="020B0600000000000000" pitchFamily="50" charset="-128"/>
                <a:ea typeface="HGSｺﾞｼｯｸM" panose="020B0600000000000000" pitchFamily="50" charset="-128"/>
              </a:rPr>
              <a:t>⇒ 土砂災害警戒避難基準値</a:t>
            </a:r>
            <a:r>
              <a:rPr lang="ja-JP" altLang="en-US" sz="1200" u="sng" dirty="0">
                <a:solidFill>
                  <a:srgbClr val="FF0000"/>
                </a:solidFill>
                <a:latin typeface="HGSｺﾞｼｯｸM" panose="020B0600000000000000" pitchFamily="50" charset="-128"/>
                <a:ea typeface="HGSｺﾞｼｯｸM" panose="020B0600000000000000" pitchFamily="50" charset="-128"/>
              </a:rPr>
              <a:t/>
            </a:r>
            <a:br>
              <a:rPr lang="ja-JP" altLang="en-US" sz="1200" u="sng" dirty="0">
                <a:solidFill>
                  <a:srgbClr val="FF0000"/>
                </a:solidFill>
                <a:latin typeface="HGSｺﾞｼｯｸM" panose="020B0600000000000000" pitchFamily="50" charset="-128"/>
                <a:ea typeface="HGSｺﾞｼｯｸM" panose="020B0600000000000000" pitchFamily="50" charset="-128"/>
              </a:rPr>
            </a:br>
            <a:r>
              <a:rPr lang="ja-JP" altLang="en-US" sz="1200" dirty="0">
                <a:latin typeface="HGSｺﾞｼｯｸM" panose="020B0600000000000000" pitchFamily="50" charset="-128"/>
                <a:ea typeface="HGSｺﾞｼｯｸM" panose="020B0600000000000000" pitchFamily="50" charset="-128"/>
              </a:rPr>
              <a:t>　</a:t>
            </a:r>
            <a:r>
              <a:rPr lang="ja-JP" altLang="en-US" sz="1200" dirty="0" smtClean="0">
                <a:latin typeface="HGSｺﾞｼｯｸM" panose="020B0600000000000000" pitchFamily="50" charset="-128"/>
                <a:ea typeface="HGSｺﾞｼｯｸM" panose="020B0600000000000000" pitchFamily="50" charset="-128"/>
              </a:rPr>
              <a:t>②</a:t>
            </a:r>
            <a:r>
              <a:rPr lang="ja-JP" altLang="en-US" sz="1200" dirty="0">
                <a:latin typeface="HGSｺﾞｼｯｸM" panose="020B0600000000000000" pitchFamily="50" charset="-128"/>
                <a:ea typeface="HGSｺﾞｼｯｸM" panose="020B0600000000000000" pitchFamily="50" charset="-128"/>
              </a:rPr>
              <a:t>　時間雨量２㎜以下が３時間連続し、その後３時間、大阪府土砂災害の防災情報の</a:t>
            </a:r>
            <a:r>
              <a:rPr lang="ja-JP" altLang="en-US" sz="1200" dirty="0" smtClean="0">
                <a:latin typeface="HGSｺﾞｼｯｸM" panose="020B0600000000000000" pitchFamily="50" charset="-128"/>
                <a:ea typeface="HGSｺﾞｼｯｸM" panose="020B0600000000000000" pitchFamily="50" charset="-128"/>
              </a:rPr>
              <a:t>当該</a:t>
            </a:r>
            <a:r>
              <a:rPr lang="ja-JP" altLang="en-US" sz="1200" dirty="0">
                <a:latin typeface="HGSｺﾞｼｯｸM" panose="020B0600000000000000" pitchFamily="50" charset="-128"/>
                <a:ea typeface="HGSｺﾞｼｯｸM" panose="020B0600000000000000" pitchFamily="50" charset="-128"/>
              </a:rPr>
              <a:t>区間の規制対象と</a:t>
            </a:r>
            <a:r>
              <a:rPr lang="ja-JP" altLang="en-US" sz="1200" dirty="0" smtClean="0">
                <a:latin typeface="HGSｺﾞｼｯｸM" panose="020B0600000000000000" pitchFamily="50" charset="-128"/>
                <a:ea typeface="HGSｺﾞｼｯｸM" panose="020B0600000000000000" pitchFamily="50" charset="-128"/>
              </a:rPr>
              <a:t>し</a:t>
            </a:r>
            <a:endParaRPr lang="en-US" altLang="ja-JP" sz="1200" dirty="0" smtClean="0">
              <a:latin typeface="HGSｺﾞｼｯｸM" panose="020B0600000000000000" pitchFamily="50" charset="-128"/>
              <a:ea typeface="HGSｺﾞｼｯｸM" panose="020B0600000000000000" pitchFamily="50" charset="-128"/>
            </a:endParaRPr>
          </a:p>
          <a:p>
            <a:r>
              <a:rPr lang="ja-JP" altLang="en-US" sz="1200" dirty="0">
                <a:latin typeface="HGSｺﾞｼｯｸM" panose="020B0600000000000000" pitchFamily="50" charset="-128"/>
                <a:ea typeface="HGSｺﾞｼｯｸM" panose="020B0600000000000000" pitchFamily="50" charset="-128"/>
              </a:rPr>
              <a:t>　</a:t>
            </a:r>
            <a:r>
              <a:rPr lang="ja-JP" altLang="en-US" sz="1200" dirty="0" smtClean="0">
                <a:latin typeface="HGSｺﾞｼｯｸM" panose="020B0600000000000000" pitchFamily="50" charset="-128"/>
                <a:ea typeface="HGSｺﾞｼｯｸM" panose="020B0600000000000000" pitchFamily="50" charset="-128"/>
              </a:rPr>
              <a:t>　て</a:t>
            </a:r>
            <a:r>
              <a:rPr lang="ja-JP" altLang="en-US" sz="1200" dirty="0">
                <a:latin typeface="HGSｺﾞｼｯｸM" panose="020B0600000000000000" pitchFamily="50" charset="-128"/>
                <a:ea typeface="HGSｺﾞｼｯｸM" panose="020B0600000000000000" pitchFamily="50" charset="-128"/>
              </a:rPr>
              <a:t>いる雨量観測所の時間雨量２㎜以下が続くと予想されて</a:t>
            </a:r>
            <a:r>
              <a:rPr lang="ja-JP" altLang="en-US" sz="1200" dirty="0" smtClean="0">
                <a:latin typeface="HGSｺﾞｼｯｸM" panose="020B0600000000000000" pitchFamily="50" charset="-128"/>
                <a:ea typeface="HGSｺﾞｼｯｸM" panose="020B0600000000000000" pitchFamily="50" charset="-128"/>
              </a:rPr>
              <a:t>いること</a:t>
            </a:r>
            <a:r>
              <a:rPr lang="ja-JP" altLang="en-US" sz="1200" dirty="0">
                <a:latin typeface="HGSｺﾞｼｯｸM" panose="020B0600000000000000" pitchFamily="50" charset="-128"/>
                <a:ea typeface="HGSｺﾞｼｯｸM" panose="020B0600000000000000" pitchFamily="50" charset="-128"/>
              </a:rPr>
              <a:t>。</a:t>
            </a:r>
            <a:br>
              <a:rPr lang="ja-JP" altLang="en-US" sz="1200" dirty="0">
                <a:latin typeface="HGSｺﾞｼｯｸM" panose="020B0600000000000000" pitchFamily="50" charset="-128"/>
                <a:ea typeface="HGSｺﾞｼｯｸM" panose="020B0600000000000000" pitchFamily="50" charset="-128"/>
              </a:rPr>
            </a:br>
            <a:r>
              <a:rPr lang="ja-JP" altLang="en-US" sz="1200" dirty="0" smtClean="0">
                <a:latin typeface="HGSｺﾞｼｯｸM" panose="020B0600000000000000" pitchFamily="50" charset="-128"/>
                <a:ea typeface="HGSｺﾞｼｯｸM" panose="020B0600000000000000" pitchFamily="50" charset="-128"/>
              </a:rPr>
              <a:t>　③</a:t>
            </a:r>
            <a:r>
              <a:rPr lang="ja-JP" altLang="en-US" sz="1200" dirty="0">
                <a:latin typeface="HGSｺﾞｼｯｸM" panose="020B0600000000000000" pitchFamily="50" charset="-128"/>
                <a:ea typeface="HGSｺﾞｼｯｸM" panose="020B0600000000000000" pitchFamily="50" charset="-128"/>
              </a:rPr>
              <a:t>　当該区間の全区間をパトロールし、安全に通行できることが確認できたこと</a:t>
            </a:r>
            <a:r>
              <a:rPr lang="ja-JP" altLang="en-US" sz="1200" dirty="0" smtClean="0">
                <a:latin typeface="HGSｺﾞｼｯｸM" panose="020B0600000000000000" pitchFamily="50" charset="-128"/>
                <a:ea typeface="HGSｺﾞｼｯｸM" panose="020B0600000000000000" pitchFamily="50" charset="-128"/>
              </a:rPr>
              <a:t>。</a:t>
            </a:r>
            <a:endParaRPr lang="ja-JP" altLang="en-US" sz="1200" dirty="0"/>
          </a:p>
        </p:txBody>
      </p:sp>
      <p:sp>
        <p:nvSpPr>
          <p:cNvPr id="3" name="正方形/長方形 2"/>
          <p:cNvSpPr/>
          <p:nvPr/>
        </p:nvSpPr>
        <p:spPr>
          <a:xfrm>
            <a:off x="467544" y="1196752"/>
            <a:ext cx="7704856" cy="646331"/>
          </a:xfrm>
          <a:prstGeom prst="rect">
            <a:avLst/>
          </a:prstGeom>
        </p:spPr>
        <p:txBody>
          <a:bodyPr wrap="square">
            <a:spAutoFit/>
          </a:bodyPr>
          <a:lstStyle/>
          <a:p>
            <a:r>
              <a:rPr lang="ja-JP" altLang="en-US" b="1" dirty="0">
                <a:latin typeface="HGSｺﾞｼｯｸM" panose="020B0600000000000000" pitchFamily="50" charset="-128"/>
                <a:ea typeface="HGSｺﾞｼｯｸM" panose="020B0600000000000000" pitchFamily="50" charset="-128"/>
              </a:rPr>
              <a:t>◇通行規制基準の見直し検討</a:t>
            </a:r>
            <a:r>
              <a:rPr lang="en-US" altLang="ja-JP" b="1" dirty="0">
                <a:latin typeface="HGSｺﾞｼｯｸM" panose="020B0600000000000000" pitchFamily="50" charset="-128"/>
                <a:ea typeface="HGSｺﾞｼｯｸM" panose="020B0600000000000000" pitchFamily="50" charset="-128"/>
              </a:rPr>
              <a:t/>
            </a:r>
            <a:br>
              <a:rPr lang="en-US" altLang="ja-JP" b="1" dirty="0">
                <a:latin typeface="HGSｺﾞｼｯｸM" panose="020B0600000000000000" pitchFamily="50" charset="-128"/>
                <a:ea typeface="HGSｺﾞｼｯｸM" panose="020B0600000000000000" pitchFamily="50" charset="-128"/>
              </a:rPr>
            </a:br>
            <a:r>
              <a:rPr lang="ja-JP" altLang="en-US" b="1" dirty="0">
                <a:latin typeface="HGSｺﾞｼｯｸM" panose="020B0600000000000000" pitchFamily="50" charset="-128"/>
                <a:ea typeface="HGSｺﾞｼｯｸM" panose="020B0600000000000000" pitchFamily="50" charset="-128"/>
              </a:rPr>
              <a:t>　</a:t>
            </a:r>
            <a:r>
              <a:rPr lang="ja-JP" altLang="en-US" sz="1400" dirty="0">
                <a:latin typeface="HGSｺﾞｼｯｸM" panose="020B0600000000000000" pitchFamily="50" charset="-128"/>
                <a:ea typeface="HGSｺﾞｼｯｸM" panose="020B0600000000000000" pitchFamily="50" charset="-128"/>
              </a:rPr>
              <a:t>事前通行規制</a:t>
            </a:r>
            <a:r>
              <a:rPr lang="ja-JP" altLang="en-US" sz="1400" dirty="0" smtClean="0">
                <a:latin typeface="HGSｺﾞｼｯｸM" panose="020B0600000000000000" pitchFamily="50" charset="-128"/>
                <a:ea typeface="HGSｺﾞｼｯｸM" panose="020B0600000000000000" pitchFamily="50" charset="-128"/>
              </a:rPr>
              <a:t>は下記のとおり運用</a:t>
            </a:r>
            <a:r>
              <a:rPr lang="ja-JP" altLang="en-US" sz="1400" dirty="0">
                <a:latin typeface="HGSｺﾞｼｯｸM" panose="020B0600000000000000" pitchFamily="50" charset="-128"/>
                <a:ea typeface="HGSｺﾞｼｯｸM" panose="020B0600000000000000" pitchFamily="50" charset="-128"/>
              </a:rPr>
              <a:t>している</a:t>
            </a:r>
            <a:r>
              <a:rPr lang="ja-JP" altLang="en-US" sz="1400" dirty="0" smtClean="0">
                <a:latin typeface="HGSｺﾞｼｯｸM" panose="020B0600000000000000" pitchFamily="50" charset="-128"/>
                <a:ea typeface="HGSｺﾞｼｯｸM" panose="020B0600000000000000" pitchFamily="50" charset="-128"/>
              </a:rPr>
              <a:t>。</a:t>
            </a:r>
            <a:endParaRPr lang="ja-JP" altLang="en-US" sz="1400" dirty="0"/>
          </a:p>
        </p:txBody>
      </p:sp>
    </p:spTree>
    <p:extLst>
      <p:ext uri="{BB962C8B-B14F-4D97-AF65-F5344CB8AC3E}">
        <p14:creationId xmlns:p14="http://schemas.microsoft.com/office/powerpoint/2010/main" val="4174432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dirty="0"/>
          </a:p>
        </p:txBody>
      </p:sp>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512" y="1268760"/>
            <a:ext cx="4176464" cy="3424497"/>
          </a:xfrm>
          <a:prstGeom prst="rect">
            <a:avLst/>
          </a:prstGeom>
          <a:ln w="28575">
            <a:solidFill>
              <a:schemeClr val="accent1"/>
            </a:solidFill>
          </a:ln>
        </p:spPr>
      </p:pic>
      <p:sp>
        <p:nvSpPr>
          <p:cNvPr id="3" name="タイトル 2"/>
          <p:cNvSpPr>
            <a:spLocks noGrp="1"/>
          </p:cNvSpPr>
          <p:nvPr>
            <p:ph type="title"/>
          </p:nvPr>
        </p:nvSpPr>
        <p:spPr>
          <a:xfrm>
            <a:off x="323528" y="228600"/>
            <a:ext cx="8820472" cy="914400"/>
          </a:xfrm>
        </p:spPr>
        <p:txBody>
          <a:bodyPr>
            <a:normAutofit/>
          </a:bodyPr>
          <a:lstStyle/>
          <a:p>
            <a:r>
              <a:rPr lang="ja-JP" altLang="en-US" sz="2800" dirty="0">
                <a:latin typeface="HGSｺﾞｼｯｸM" panose="020B0600000000000000" pitchFamily="50" charset="-128"/>
                <a:ea typeface="HGSｺﾞｼｯｸM" panose="020B0600000000000000" pitchFamily="50" charset="-128"/>
              </a:rPr>
              <a:t>土砂災害警戒</a:t>
            </a:r>
            <a:r>
              <a:rPr lang="ja-JP" altLang="en-US" sz="2800" dirty="0" smtClean="0">
                <a:latin typeface="HGSｺﾞｼｯｸM" panose="020B0600000000000000" pitchFamily="50" charset="-128"/>
                <a:ea typeface="HGSｺﾞｼｯｸM" panose="020B0600000000000000" pitchFamily="50" charset="-128"/>
              </a:rPr>
              <a:t>情報（「非常に危険」「極めて危険」）</a:t>
            </a:r>
            <a:endParaRPr kumimoji="1" lang="ja-JP" altLang="en-US" sz="2800" dirty="0"/>
          </a:p>
        </p:txBody>
      </p:sp>
      <p:pic>
        <p:nvPicPr>
          <p:cNvPr id="12" name="図 11" descr="土砂災害警戒判定メッシュ情報の利用"/>
          <p:cNvPicPr/>
          <p:nvPr/>
        </p:nvPicPr>
        <p:blipFill rotWithShape="1">
          <a:blip r:embed="rId3" cstate="print">
            <a:extLst>
              <a:ext uri="{28A0092B-C50C-407E-A947-70E740481C1C}">
                <a14:useLocalDpi xmlns:a14="http://schemas.microsoft.com/office/drawing/2010/main" val="0"/>
              </a:ext>
            </a:extLst>
          </a:blip>
          <a:srcRect/>
          <a:stretch/>
        </p:blipFill>
        <p:spPr bwMode="auto">
          <a:xfrm>
            <a:off x="4499992" y="3501008"/>
            <a:ext cx="4536504" cy="2664296"/>
          </a:xfrm>
          <a:prstGeom prst="rect">
            <a:avLst/>
          </a:prstGeom>
          <a:noFill/>
          <a:ln w="25400">
            <a:solidFill>
              <a:schemeClr val="accent1"/>
            </a:solidFill>
          </a:ln>
        </p:spPr>
      </p:pic>
      <p:sp>
        <p:nvSpPr>
          <p:cNvPr id="9" name="フッター プレースホルダー 2"/>
          <p:cNvSpPr>
            <a:spLocks noGrp="1"/>
          </p:cNvSpPr>
          <p:nvPr>
            <p:ph type="ftr" sz="quarter" idx="11"/>
          </p:nvPr>
        </p:nvSpPr>
        <p:spPr>
          <a:xfrm>
            <a:off x="5652120" y="6453336"/>
            <a:ext cx="3505200" cy="365760"/>
          </a:xfrm>
        </p:spPr>
        <p:txBody>
          <a:bodyPr/>
          <a:lstStyle/>
          <a:p>
            <a:r>
              <a:rPr kumimoji="1" lang="ja-JP" altLang="en-US" dirty="0" smtClean="0"/>
              <a:t>資料４</a:t>
            </a:r>
            <a:endParaRPr kumimoji="1" lang="ja-JP" altLang="en-US" dirty="0"/>
          </a:p>
        </p:txBody>
      </p:sp>
    </p:spTree>
    <p:extLst>
      <p:ext uri="{BB962C8B-B14F-4D97-AF65-F5344CB8AC3E}">
        <p14:creationId xmlns:p14="http://schemas.microsoft.com/office/powerpoint/2010/main" val="759880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11560" y="6381328"/>
            <a:ext cx="1981200" cy="365760"/>
          </a:xfrm>
        </p:spPr>
        <p:txBody>
          <a:bodyPr/>
          <a:lstStyle/>
          <a:p>
            <a:fld id="{40F85341-AB73-4280-8395-A80C95690EE8}" type="slidenum">
              <a:rPr kumimoji="1" lang="ja-JP" altLang="en-US" smtClean="0"/>
              <a:t>14</a:t>
            </a:fld>
            <a:endParaRPr kumimoji="1" lang="ja-JP" altLang="en-US" dirty="0"/>
          </a:p>
        </p:txBody>
      </p:sp>
      <p:sp>
        <p:nvSpPr>
          <p:cNvPr id="5" name="タイトル 1"/>
          <p:cNvSpPr>
            <a:spLocks noGrp="1"/>
          </p:cNvSpPr>
          <p:nvPr>
            <p:ph type="title"/>
          </p:nvPr>
        </p:nvSpPr>
        <p:spPr>
          <a:xfrm>
            <a:off x="262579" y="1484784"/>
            <a:ext cx="8856984" cy="3888432"/>
          </a:xfrm>
        </p:spPr>
        <p:txBody>
          <a:bodyPr>
            <a:noAutofit/>
          </a:bodyPr>
          <a:lstStyle/>
          <a:p>
            <a:r>
              <a:rPr lang="ja-JP" altLang="en-US" sz="1800" b="1" dirty="0" smtClean="0">
                <a:solidFill>
                  <a:schemeClr val="tx1"/>
                </a:solidFill>
                <a:latin typeface="HGSｺﾞｼｯｸM" panose="020B0600000000000000" pitchFamily="50" charset="-128"/>
                <a:ea typeface="HGSｺﾞｼｯｸM" panose="020B0600000000000000" pitchFamily="50" charset="-128"/>
              </a:rPr>
              <a:t>◇土砂災害警戒情報の検討</a:t>
            </a:r>
            <a:r>
              <a:rPr lang="en-US" altLang="ja-JP" sz="1800" b="1" dirty="0" smtClean="0">
                <a:solidFill>
                  <a:schemeClr val="tx1"/>
                </a:solidFill>
                <a:latin typeface="HGSｺﾞｼｯｸM" panose="020B0600000000000000" pitchFamily="50" charset="-128"/>
                <a:ea typeface="HGSｺﾞｼｯｸM" panose="020B0600000000000000" pitchFamily="50" charset="-128"/>
              </a:rPr>
              <a:t/>
            </a:r>
            <a:br>
              <a:rPr lang="en-US" altLang="ja-JP" sz="1800" b="1" dirty="0" smtClean="0">
                <a:solidFill>
                  <a:schemeClr val="tx1"/>
                </a:solidFill>
                <a:latin typeface="HGSｺﾞｼｯｸM" panose="020B0600000000000000" pitchFamily="50" charset="-128"/>
                <a:ea typeface="HGSｺﾞｼｯｸM" panose="020B0600000000000000" pitchFamily="50" charset="-128"/>
              </a:rPr>
            </a:br>
            <a:r>
              <a:rPr lang="ja-JP" altLang="en-US" sz="1800" b="1" dirty="0" smtClean="0">
                <a:solidFill>
                  <a:schemeClr val="tx1"/>
                </a:solidFill>
                <a:latin typeface="HGSｺﾞｼｯｸM" panose="020B0600000000000000" pitchFamily="50" charset="-128"/>
                <a:ea typeface="HGSｺﾞｼｯｸM" panose="020B0600000000000000" pitchFamily="50" charset="-128"/>
              </a:rPr>
              <a:t>　</a:t>
            </a:r>
            <a:r>
              <a:rPr lang="en-US" altLang="ja-JP" sz="1800" b="1" dirty="0" smtClean="0">
                <a:solidFill>
                  <a:schemeClr val="tx1"/>
                </a:solidFill>
                <a:latin typeface="HGSｺﾞｼｯｸM" panose="020B0600000000000000" pitchFamily="50" charset="-128"/>
                <a:ea typeface="HGSｺﾞｼｯｸM" panose="020B0600000000000000" pitchFamily="50" charset="-128"/>
              </a:rPr>
              <a:t/>
            </a:r>
            <a:br>
              <a:rPr lang="en-US" altLang="ja-JP" sz="1800" b="1" dirty="0" smtClean="0">
                <a:solidFill>
                  <a:schemeClr val="tx1"/>
                </a:solidFill>
                <a:latin typeface="HGSｺﾞｼｯｸM" panose="020B0600000000000000" pitchFamily="50" charset="-128"/>
                <a:ea typeface="HGSｺﾞｼｯｸM" panose="020B0600000000000000" pitchFamily="50" charset="-128"/>
              </a:rPr>
            </a:br>
            <a:r>
              <a:rPr lang="ja-JP" altLang="en-US" sz="1800" b="1" dirty="0">
                <a:solidFill>
                  <a:schemeClr val="tx1"/>
                </a:solidFill>
                <a:latin typeface="HGSｺﾞｼｯｸM" panose="020B0600000000000000" pitchFamily="50" charset="-128"/>
                <a:ea typeface="HGSｺﾞｼｯｸM" panose="020B0600000000000000" pitchFamily="50" charset="-128"/>
              </a:rPr>
              <a:t>　</a:t>
            </a:r>
            <a:r>
              <a:rPr lang="ja-JP" altLang="en-US" sz="1800" dirty="0" smtClean="0">
                <a:solidFill>
                  <a:schemeClr val="tx1"/>
                </a:solidFill>
                <a:latin typeface="HGSｺﾞｼｯｸM" panose="020B0600000000000000" pitchFamily="50" charset="-128"/>
                <a:ea typeface="HGSｺﾞｼｯｸM" panose="020B0600000000000000" pitchFamily="50" charset="-128"/>
              </a:rPr>
              <a:t>平成</a:t>
            </a:r>
            <a:r>
              <a:rPr lang="en-US" altLang="ja-JP" sz="1800" dirty="0">
                <a:solidFill>
                  <a:schemeClr val="tx1"/>
                </a:solidFill>
                <a:latin typeface="HGSｺﾞｼｯｸM" panose="020B0600000000000000" pitchFamily="50" charset="-128"/>
                <a:ea typeface="HGSｺﾞｼｯｸM" panose="020B0600000000000000" pitchFamily="50" charset="-128"/>
              </a:rPr>
              <a:t>30</a:t>
            </a:r>
            <a:r>
              <a:rPr lang="ja-JP" altLang="en-US" sz="1800" dirty="0">
                <a:solidFill>
                  <a:schemeClr val="tx1"/>
                </a:solidFill>
                <a:latin typeface="HGSｺﾞｼｯｸM" panose="020B0600000000000000" pitchFamily="50" charset="-128"/>
                <a:ea typeface="HGSｺﾞｼｯｸM" panose="020B0600000000000000" pitchFamily="50" charset="-128"/>
              </a:rPr>
              <a:t>年</a:t>
            </a:r>
            <a:r>
              <a:rPr lang="en-US" altLang="ja-JP" sz="1800" dirty="0">
                <a:solidFill>
                  <a:schemeClr val="tx1"/>
                </a:solidFill>
                <a:latin typeface="HGSｺﾞｼｯｸM" panose="020B0600000000000000" pitchFamily="50" charset="-128"/>
                <a:ea typeface="HGSｺﾞｼｯｸM" panose="020B0600000000000000" pitchFamily="50" charset="-128"/>
              </a:rPr>
              <a:t>7</a:t>
            </a:r>
            <a:r>
              <a:rPr lang="ja-JP" altLang="en-US" sz="1800" dirty="0" smtClean="0">
                <a:solidFill>
                  <a:schemeClr val="tx1"/>
                </a:solidFill>
                <a:latin typeface="HGSｺﾞｼｯｸM" panose="020B0600000000000000" pitchFamily="50" charset="-128"/>
                <a:ea typeface="HGSｺﾞｼｯｸM" panose="020B0600000000000000" pitchFamily="50" charset="-128"/>
              </a:rPr>
              <a:t>月の豪雨データにより次の点を検証し、土砂災害警戒情報を通行規制</a:t>
            </a:r>
            <a:r>
              <a:rPr lang="en-US" altLang="ja-JP" sz="1800" dirty="0" smtClean="0">
                <a:solidFill>
                  <a:schemeClr val="tx1"/>
                </a:solidFill>
                <a:latin typeface="HGSｺﾞｼｯｸM" panose="020B0600000000000000" pitchFamily="50" charset="-128"/>
                <a:ea typeface="HGSｺﾞｼｯｸM" panose="020B0600000000000000" pitchFamily="50" charset="-128"/>
              </a:rPr>
              <a:t/>
            </a:r>
            <a:br>
              <a:rPr lang="en-US" altLang="ja-JP" sz="1800" dirty="0" smtClean="0">
                <a:solidFill>
                  <a:schemeClr val="tx1"/>
                </a:solidFill>
                <a:latin typeface="HGSｺﾞｼｯｸM" panose="020B0600000000000000" pitchFamily="50" charset="-128"/>
                <a:ea typeface="HGSｺﾞｼｯｸM" panose="020B0600000000000000" pitchFamily="50" charset="-128"/>
              </a:rPr>
            </a:br>
            <a:r>
              <a:rPr lang="ja-JP" altLang="en-US" sz="1800" dirty="0" smtClean="0">
                <a:solidFill>
                  <a:schemeClr val="tx1"/>
                </a:solidFill>
                <a:latin typeface="HGSｺﾞｼｯｸM" panose="020B0600000000000000" pitchFamily="50" charset="-128"/>
                <a:ea typeface="HGSｺﾞｼｯｸM" panose="020B0600000000000000" pitchFamily="50" charset="-128"/>
              </a:rPr>
              <a:t>　基準に加えることを検討する</a:t>
            </a:r>
            <a:r>
              <a:rPr lang="en-US" altLang="ja-JP" sz="1800" dirty="0" smtClean="0">
                <a:solidFill>
                  <a:schemeClr val="tx1"/>
                </a:solidFill>
                <a:latin typeface="HGSｺﾞｼｯｸM" panose="020B0600000000000000" pitchFamily="50" charset="-128"/>
                <a:ea typeface="HGSｺﾞｼｯｸM" panose="020B0600000000000000" pitchFamily="50" charset="-128"/>
              </a:rPr>
              <a:t/>
            </a:r>
            <a:br>
              <a:rPr lang="en-US" altLang="ja-JP" sz="1800" dirty="0" smtClean="0">
                <a:solidFill>
                  <a:schemeClr val="tx1"/>
                </a:solidFill>
                <a:latin typeface="HGSｺﾞｼｯｸM" panose="020B0600000000000000" pitchFamily="50" charset="-128"/>
                <a:ea typeface="HGSｺﾞｼｯｸM" panose="020B0600000000000000" pitchFamily="50" charset="-128"/>
              </a:rPr>
            </a:br>
            <a:r>
              <a:rPr lang="en-US" altLang="ja-JP" sz="1800" dirty="0" smtClean="0">
                <a:solidFill>
                  <a:schemeClr val="tx1"/>
                </a:solidFill>
                <a:latin typeface="HGSｺﾞｼｯｸM" panose="020B0600000000000000" pitchFamily="50" charset="-128"/>
                <a:ea typeface="HGSｺﾞｼｯｸM" panose="020B0600000000000000" pitchFamily="50" charset="-128"/>
              </a:rPr>
              <a:t/>
            </a:r>
            <a:br>
              <a:rPr lang="en-US" altLang="ja-JP" sz="1800" dirty="0" smtClean="0">
                <a:solidFill>
                  <a:schemeClr val="tx1"/>
                </a:solidFill>
                <a:latin typeface="HGSｺﾞｼｯｸM" panose="020B0600000000000000" pitchFamily="50" charset="-128"/>
                <a:ea typeface="HGSｺﾞｼｯｸM" panose="020B0600000000000000" pitchFamily="50" charset="-128"/>
              </a:rPr>
            </a:br>
            <a:r>
              <a:rPr lang="en-US" altLang="ja-JP" sz="1800" dirty="0">
                <a:solidFill>
                  <a:schemeClr val="tx1"/>
                </a:solidFill>
                <a:latin typeface="HGSｺﾞｼｯｸM" panose="020B0600000000000000" pitchFamily="50" charset="-128"/>
                <a:ea typeface="HGSｺﾞｼｯｸM" panose="020B0600000000000000" pitchFamily="50" charset="-128"/>
              </a:rPr>
              <a:t/>
            </a:r>
            <a:br>
              <a:rPr lang="en-US" altLang="ja-JP" sz="1800" dirty="0">
                <a:solidFill>
                  <a:schemeClr val="tx1"/>
                </a:solidFill>
                <a:latin typeface="HGSｺﾞｼｯｸM" panose="020B0600000000000000" pitchFamily="50" charset="-128"/>
                <a:ea typeface="HGSｺﾞｼｯｸM" panose="020B0600000000000000" pitchFamily="50" charset="-128"/>
              </a:rPr>
            </a:br>
            <a:r>
              <a:rPr lang="ja-JP" altLang="en-US" sz="1800" dirty="0">
                <a:solidFill>
                  <a:schemeClr val="tx1"/>
                </a:solidFill>
                <a:latin typeface="HGSｺﾞｼｯｸM" panose="020B0600000000000000" pitchFamily="50" charset="-128"/>
                <a:ea typeface="HGSｺﾞｼｯｸM" panose="020B0600000000000000" pitchFamily="50" charset="-128"/>
              </a:rPr>
              <a:t>　</a:t>
            </a:r>
            <a:r>
              <a:rPr lang="ja-JP" altLang="en-US" sz="1700" b="1" dirty="0" smtClean="0">
                <a:solidFill>
                  <a:schemeClr val="tx1"/>
                </a:solidFill>
                <a:latin typeface="HGSｺﾞｼｯｸM" panose="020B0600000000000000" pitchFamily="50" charset="-128"/>
                <a:ea typeface="HGSｺﾞｼｯｸM" panose="020B0600000000000000" pitchFamily="50" charset="-128"/>
              </a:rPr>
              <a:t>① 災害発生箇所において、連続雨量、土壌雨量指数と災害発生の関連性を検証</a:t>
            </a:r>
            <a:r>
              <a:rPr lang="en-US" altLang="ja-JP" sz="1700" b="1" dirty="0" smtClean="0">
                <a:solidFill>
                  <a:schemeClr val="tx1"/>
                </a:solidFill>
                <a:latin typeface="HGSｺﾞｼｯｸM" panose="020B0600000000000000" pitchFamily="50" charset="-128"/>
                <a:ea typeface="HGSｺﾞｼｯｸM" panose="020B0600000000000000" pitchFamily="50" charset="-128"/>
              </a:rPr>
              <a:t/>
            </a:r>
            <a:br>
              <a:rPr lang="en-US" altLang="ja-JP" sz="1700" b="1" dirty="0" smtClean="0">
                <a:solidFill>
                  <a:schemeClr val="tx1"/>
                </a:solidFill>
                <a:latin typeface="HGSｺﾞｼｯｸM" panose="020B0600000000000000" pitchFamily="50" charset="-128"/>
                <a:ea typeface="HGSｺﾞｼｯｸM" panose="020B0600000000000000" pitchFamily="50" charset="-128"/>
              </a:rPr>
            </a:br>
            <a:r>
              <a:rPr lang="ja-JP" altLang="en-US" sz="1600" dirty="0" smtClean="0">
                <a:solidFill>
                  <a:schemeClr val="tx1"/>
                </a:solidFill>
                <a:latin typeface="HGSｺﾞｼｯｸM" panose="020B0600000000000000" pitchFamily="50" charset="-128"/>
                <a:ea typeface="HGSｺﾞｼｯｸM" panose="020B0600000000000000" pitchFamily="50" charset="-128"/>
              </a:rPr>
              <a:t>　　</a:t>
            </a:r>
            <a:r>
              <a:rPr lang="en-US" altLang="ja-JP" sz="1600" dirty="0" smtClean="0">
                <a:solidFill>
                  <a:schemeClr val="tx1"/>
                </a:solidFill>
                <a:latin typeface="HGSｺﾞｼｯｸM" panose="020B0600000000000000" pitchFamily="50" charset="-128"/>
                <a:ea typeface="HGSｺﾞｼｯｸM" panose="020B0600000000000000" pitchFamily="50" charset="-128"/>
              </a:rPr>
              <a:t/>
            </a:r>
            <a:br>
              <a:rPr lang="en-US" altLang="ja-JP" sz="1600" dirty="0" smtClean="0">
                <a:solidFill>
                  <a:schemeClr val="tx1"/>
                </a:solidFill>
                <a:latin typeface="HGSｺﾞｼｯｸM" panose="020B0600000000000000" pitchFamily="50" charset="-128"/>
                <a:ea typeface="HGSｺﾞｼｯｸM" panose="020B0600000000000000" pitchFamily="50" charset="-128"/>
              </a:rPr>
            </a:br>
            <a:r>
              <a:rPr lang="ja-JP" altLang="en-US" sz="1600" dirty="0">
                <a:solidFill>
                  <a:schemeClr val="tx1"/>
                </a:solidFill>
                <a:latin typeface="HGSｺﾞｼｯｸM" panose="020B0600000000000000" pitchFamily="50" charset="-128"/>
                <a:ea typeface="HGSｺﾞｼｯｸM" panose="020B0600000000000000" pitchFamily="50" charset="-128"/>
              </a:rPr>
              <a:t>　</a:t>
            </a:r>
            <a:r>
              <a:rPr lang="ja-JP" altLang="en-US" sz="1600" dirty="0" smtClean="0">
                <a:solidFill>
                  <a:schemeClr val="tx1"/>
                </a:solidFill>
                <a:latin typeface="HGSｺﾞｼｯｸM" panose="020B0600000000000000" pitchFamily="50" charset="-128"/>
                <a:ea typeface="HGSｺﾞｼｯｸM" panose="020B0600000000000000" pitchFamily="50" charset="-128"/>
              </a:rPr>
              <a:t>　　災害：</a:t>
            </a:r>
            <a:r>
              <a:rPr lang="ja-JP" altLang="en-US" sz="1700" dirty="0" smtClean="0">
                <a:solidFill>
                  <a:schemeClr val="tx1"/>
                </a:solidFill>
                <a:latin typeface="HGSｺﾞｼｯｸM" panose="020B0600000000000000" pitchFamily="50" charset="-128"/>
                <a:ea typeface="HGSｺﾞｼｯｸM" panose="020B0600000000000000" pitchFamily="50" charset="-128"/>
              </a:rPr>
              <a:t>通行止めを伴う大規模な法面災害９箇所</a:t>
            </a:r>
            <a:r>
              <a:rPr lang="en-US" altLang="ja-JP" sz="1700" dirty="0" smtClean="0">
                <a:solidFill>
                  <a:schemeClr val="tx1"/>
                </a:solidFill>
                <a:latin typeface="HGSｺﾞｼｯｸM" panose="020B0600000000000000" pitchFamily="50" charset="-128"/>
                <a:ea typeface="HGSｺﾞｼｯｸM" panose="020B0600000000000000" pitchFamily="50" charset="-128"/>
              </a:rPr>
              <a:t/>
            </a:r>
            <a:br>
              <a:rPr lang="en-US" altLang="ja-JP" sz="1700" dirty="0" smtClean="0">
                <a:solidFill>
                  <a:schemeClr val="tx1"/>
                </a:solidFill>
                <a:latin typeface="HGSｺﾞｼｯｸM" panose="020B0600000000000000" pitchFamily="50" charset="-128"/>
                <a:ea typeface="HGSｺﾞｼｯｸM" panose="020B0600000000000000" pitchFamily="50" charset="-128"/>
              </a:rPr>
            </a:br>
            <a:r>
              <a:rPr lang="ja-JP" altLang="en-US" sz="1700" dirty="0">
                <a:solidFill>
                  <a:schemeClr val="tx1"/>
                </a:solidFill>
                <a:latin typeface="HGSｺﾞｼｯｸM" panose="020B0600000000000000" pitchFamily="50" charset="-128"/>
                <a:ea typeface="HGSｺﾞｼｯｸM" panose="020B0600000000000000" pitchFamily="50" charset="-128"/>
              </a:rPr>
              <a:t>　</a:t>
            </a:r>
            <a:r>
              <a:rPr lang="ja-JP" altLang="en-US" sz="1700" dirty="0" smtClean="0">
                <a:solidFill>
                  <a:schemeClr val="tx1"/>
                </a:solidFill>
                <a:latin typeface="HGSｺﾞｼｯｸM" panose="020B0600000000000000" pitchFamily="50" charset="-128"/>
                <a:ea typeface="HGSｺﾞｼｯｸM" panose="020B0600000000000000" pitchFamily="50" charset="-128"/>
              </a:rPr>
              <a:t>　　　　（事前通行規制区間内６箇所、区間外３箇所）</a:t>
            </a:r>
            <a:r>
              <a:rPr lang="en-US" altLang="ja-JP" sz="1700" dirty="0" smtClean="0">
                <a:solidFill>
                  <a:schemeClr val="tx1"/>
                </a:solidFill>
                <a:latin typeface="HGSｺﾞｼｯｸM" panose="020B0600000000000000" pitchFamily="50" charset="-128"/>
                <a:ea typeface="HGSｺﾞｼｯｸM" panose="020B0600000000000000" pitchFamily="50" charset="-128"/>
              </a:rPr>
              <a:t/>
            </a:r>
            <a:br>
              <a:rPr lang="en-US" altLang="ja-JP" sz="1700" dirty="0" smtClean="0">
                <a:solidFill>
                  <a:schemeClr val="tx1"/>
                </a:solidFill>
                <a:latin typeface="HGSｺﾞｼｯｸM" panose="020B0600000000000000" pitchFamily="50" charset="-128"/>
                <a:ea typeface="HGSｺﾞｼｯｸM" panose="020B0600000000000000" pitchFamily="50" charset="-128"/>
              </a:rPr>
            </a:br>
            <a:r>
              <a:rPr lang="ja-JP" altLang="en-US" sz="1600" dirty="0" smtClean="0">
                <a:solidFill>
                  <a:schemeClr val="tx1"/>
                </a:solidFill>
                <a:latin typeface="HGSｺﾞｼｯｸM" panose="020B0600000000000000" pitchFamily="50" charset="-128"/>
                <a:ea typeface="HGSｺﾞｼｯｸM" panose="020B0600000000000000" pitchFamily="50" charset="-128"/>
              </a:rPr>
              <a:t>　　　</a:t>
            </a:r>
            <a:r>
              <a:rPr lang="en-US" altLang="ja-JP" sz="1600" dirty="0" smtClean="0">
                <a:solidFill>
                  <a:schemeClr val="tx1"/>
                </a:solidFill>
                <a:latin typeface="HGSｺﾞｼｯｸM" panose="020B0600000000000000" pitchFamily="50" charset="-128"/>
                <a:ea typeface="HGSｺﾞｼｯｸM" panose="020B0600000000000000" pitchFamily="50" charset="-128"/>
              </a:rPr>
              <a:t/>
            </a:r>
            <a:br>
              <a:rPr lang="en-US" altLang="ja-JP" sz="1600" dirty="0" smtClean="0">
                <a:solidFill>
                  <a:schemeClr val="tx1"/>
                </a:solidFill>
                <a:latin typeface="HGSｺﾞｼｯｸM" panose="020B0600000000000000" pitchFamily="50" charset="-128"/>
                <a:ea typeface="HGSｺﾞｼｯｸM" panose="020B0600000000000000" pitchFamily="50" charset="-128"/>
              </a:rPr>
            </a:br>
            <a:r>
              <a:rPr lang="en-US" altLang="ja-JP" sz="1600" dirty="0" smtClean="0">
                <a:solidFill>
                  <a:schemeClr val="tx1"/>
                </a:solidFill>
                <a:latin typeface="HGSｺﾞｼｯｸM" panose="020B0600000000000000" pitchFamily="50" charset="-128"/>
                <a:ea typeface="HGSｺﾞｼｯｸM" panose="020B0600000000000000" pitchFamily="50" charset="-128"/>
              </a:rPr>
              <a:t/>
            </a:r>
            <a:br>
              <a:rPr lang="en-US" altLang="ja-JP" sz="1600" dirty="0" smtClean="0">
                <a:solidFill>
                  <a:schemeClr val="tx1"/>
                </a:solidFill>
                <a:latin typeface="HGSｺﾞｼｯｸM" panose="020B0600000000000000" pitchFamily="50" charset="-128"/>
                <a:ea typeface="HGSｺﾞｼｯｸM" panose="020B0600000000000000" pitchFamily="50" charset="-128"/>
              </a:rPr>
            </a:br>
            <a:r>
              <a:rPr lang="en-US" altLang="ja-JP" sz="1600" dirty="0">
                <a:solidFill>
                  <a:schemeClr val="tx1"/>
                </a:solidFill>
                <a:latin typeface="HGSｺﾞｼｯｸM" panose="020B0600000000000000" pitchFamily="50" charset="-128"/>
                <a:ea typeface="HGSｺﾞｼｯｸM" panose="020B0600000000000000" pitchFamily="50" charset="-128"/>
              </a:rPr>
              <a:t/>
            </a:r>
            <a:br>
              <a:rPr lang="en-US" altLang="ja-JP" sz="1600" dirty="0">
                <a:solidFill>
                  <a:schemeClr val="tx1"/>
                </a:solidFill>
                <a:latin typeface="HGSｺﾞｼｯｸM" panose="020B0600000000000000" pitchFamily="50" charset="-128"/>
                <a:ea typeface="HGSｺﾞｼｯｸM" panose="020B0600000000000000" pitchFamily="50" charset="-128"/>
              </a:rPr>
            </a:br>
            <a:r>
              <a:rPr lang="ja-JP" altLang="en-US" sz="1600" dirty="0">
                <a:solidFill>
                  <a:schemeClr val="tx1"/>
                </a:solidFill>
                <a:latin typeface="HGSｺﾞｼｯｸM" panose="020B0600000000000000" pitchFamily="50" charset="-128"/>
                <a:ea typeface="HGSｺﾞｼｯｸM" panose="020B0600000000000000" pitchFamily="50" charset="-128"/>
              </a:rPr>
              <a:t>　</a:t>
            </a:r>
            <a:r>
              <a:rPr lang="ja-JP" altLang="en-US" sz="1700" b="1" dirty="0" smtClean="0">
                <a:solidFill>
                  <a:schemeClr val="tx1"/>
                </a:solidFill>
                <a:latin typeface="HGSｺﾞｼｯｸM" panose="020B0600000000000000" pitchFamily="50" charset="-128"/>
                <a:ea typeface="HGSｺﾞｼｯｸM" panose="020B0600000000000000" pitchFamily="50" charset="-128"/>
              </a:rPr>
              <a:t>② 事前通行規制区間において、連続雨量と土壌</a:t>
            </a:r>
            <a:r>
              <a:rPr lang="ja-JP" altLang="en-US" sz="1700" b="1" dirty="0">
                <a:solidFill>
                  <a:schemeClr val="tx1"/>
                </a:solidFill>
                <a:latin typeface="HGSｺﾞｼｯｸM" panose="020B0600000000000000" pitchFamily="50" charset="-128"/>
                <a:ea typeface="HGSｺﾞｼｯｸM" panose="020B0600000000000000" pitchFamily="50" charset="-128"/>
              </a:rPr>
              <a:t>雨量</a:t>
            </a:r>
            <a:r>
              <a:rPr lang="ja-JP" altLang="en-US" sz="1700" b="1" dirty="0" smtClean="0">
                <a:solidFill>
                  <a:schemeClr val="tx1"/>
                </a:solidFill>
                <a:latin typeface="HGSｺﾞｼｯｸM" panose="020B0600000000000000" pitchFamily="50" charset="-128"/>
                <a:ea typeface="HGSｺﾞｼｯｸM" panose="020B0600000000000000" pitchFamily="50" charset="-128"/>
              </a:rPr>
              <a:t>指数の関連性を検証</a:t>
            </a:r>
            <a:endParaRPr kumimoji="1" lang="ja-JP" altLang="en-US" sz="1800" dirty="0">
              <a:solidFill>
                <a:schemeClr val="tx1"/>
              </a:solidFill>
              <a:latin typeface="HGSｺﾞｼｯｸM" panose="020B0600000000000000" pitchFamily="50" charset="-128"/>
              <a:ea typeface="HGSｺﾞｼｯｸM" panose="020B0600000000000000" pitchFamily="50" charset="-128"/>
            </a:endParaRPr>
          </a:p>
        </p:txBody>
      </p:sp>
      <p:sp>
        <p:nvSpPr>
          <p:cNvPr id="9" name="フッター プレースホルダー 2"/>
          <p:cNvSpPr>
            <a:spLocks noGrp="1"/>
          </p:cNvSpPr>
          <p:nvPr>
            <p:ph type="ftr" sz="quarter" idx="11"/>
          </p:nvPr>
        </p:nvSpPr>
        <p:spPr>
          <a:xfrm>
            <a:off x="5652120" y="6453336"/>
            <a:ext cx="3505200" cy="365760"/>
          </a:xfrm>
        </p:spPr>
        <p:txBody>
          <a:bodyPr/>
          <a:lstStyle/>
          <a:p>
            <a:r>
              <a:rPr kumimoji="1" lang="ja-JP" altLang="en-US" dirty="0" smtClean="0"/>
              <a:t>資料４</a:t>
            </a:r>
            <a:endParaRPr kumimoji="1" lang="ja-JP" altLang="en-US" dirty="0"/>
          </a:p>
        </p:txBody>
      </p:sp>
      <p:sp>
        <p:nvSpPr>
          <p:cNvPr id="39" name="タイトル 1"/>
          <p:cNvSpPr txBox="1">
            <a:spLocks/>
          </p:cNvSpPr>
          <p:nvPr/>
        </p:nvSpPr>
        <p:spPr>
          <a:xfrm>
            <a:off x="467544" y="260648"/>
            <a:ext cx="5476253" cy="864096"/>
          </a:xfrm>
          <a:prstGeom prst="rect">
            <a:avLst/>
          </a:prstGeom>
        </p:spPr>
        <p:txBody>
          <a:bodyPr vert="horz" anchor="b"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solidFill>
                  <a:schemeClr val="tx1"/>
                </a:solidFill>
                <a:latin typeface="HGSｺﾞｼｯｸM" panose="020B0600000000000000" pitchFamily="50" charset="-128"/>
                <a:ea typeface="HGSｺﾞｼｯｸM" panose="020B0600000000000000" pitchFamily="50" charset="-128"/>
              </a:rPr>
              <a:t>通行規制基準の検討</a:t>
            </a:r>
            <a:endParaRPr lang="ja-JP" altLang="en-US" sz="2800"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17973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0" y="2924944"/>
            <a:ext cx="9127367" cy="3933056"/>
          </a:xfrm>
          <a:prstGeom prst="rect">
            <a:avLst/>
          </a:prstGeom>
        </p:spPr>
      </p:pic>
      <p:pic>
        <p:nvPicPr>
          <p:cNvPr id="8" name="図 7"/>
          <p:cNvPicPr>
            <a:picLocks noChangeAspect="1"/>
          </p:cNvPicPr>
          <p:nvPr/>
        </p:nvPicPr>
        <p:blipFill>
          <a:blip r:embed="rId3"/>
          <a:stretch>
            <a:fillRect/>
          </a:stretch>
        </p:blipFill>
        <p:spPr>
          <a:xfrm>
            <a:off x="2915816" y="692695"/>
            <a:ext cx="2448272" cy="1830553"/>
          </a:xfrm>
          <a:prstGeom prst="rect">
            <a:avLst/>
          </a:prstGeom>
        </p:spPr>
      </p:pic>
      <p:pic>
        <p:nvPicPr>
          <p:cNvPr id="6" name="図 5"/>
          <p:cNvPicPr>
            <a:picLocks noChangeAspect="1"/>
          </p:cNvPicPr>
          <p:nvPr/>
        </p:nvPicPr>
        <p:blipFill>
          <a:blip r:embed="rId4"/>
          <a:stretch>
            <a:fillRect/>
          </a:stretch>
        </p:blipFill>
        <p:spPr>
          <a:xfrm>
            <a:off x="5464533" y="620688"/>
            <a:ext cx="3679467" cy="2232248"/>
          </a:xfrm>
          <a:prstGeom prst="rect">
            <a:avLst/>
          </a:prstGeom>
        </p:spPr>
      </p:pic>
      <p:sp>
        <p:nvSpPr>
          <p:cNvPr id="4" name="スライド番号プレースホルダー 3"/>
          <p:cNvSpPr>
            <a:spLocks noGrp="1"/>
          </p:cNvSpPr>
          <p:nvPr>
            <p:ph type="sldNum" sz="quarter" idx="12"/>
          </p:nvPr>
        </p:nvSpPr>
        <p:spPr>
          <a:xfrm>
            <a:off x="35496" y="6453336"/>
            <a:ext cx="1981200" cy="365760"/>
          </a:xfrm>
        </p:spPr>
        <p:txBody>
          <a:bodyPr/>
          <a:lstStyle/>
          <a:p>
            <a:fld id="{40F85341-AB73-4280-8395-A80C95690EE8}" type="slidenum">
              <a:rPr kumimoji="1" lang="ja-JP" altLang="en-US" smtClean="0"/>
              <a:t>15</a:t>
            </a:fld>
            <a:endParaRPr kumimoji="1" lang="ja-JP" altLang="en-US" dirty="0"/>
          </a:p>
        </p:txBody>
      </p:sp>
      <p:sp>
        <p:nvSpPr>
          <p:cNvPr id="5" name="タイトル 1"/>
          <p:cNvSpPr>
            <a:spLocks noGrp="1"/>
          </p:cNvSpPr>
          <p:nvPr>
            <p:ph type="title"/>
          </p:nvPr>
        </p:nvSpPr>
        <p:spPr>
          <a:xfrm>
            <a:off x="31850" y="32405"/>
            <a:ext cx="5476253" cy="576064"/>
          </a:xfrm>
        </p:spPr>
        <p:txBody>
          <a:bodyPr>
            <a:noAutofit/>
          </a:bodyPr>
          <a:lstStyle/>
          <a:p>
            <a:r>
              <a:rPr lang="ja-JP" altLang="en-US" sz="1800" dirty="0">
                <a:solidFill>
                  <a:schemeClr val="tx1"/>
                </a:solidFill>
                <a:latin typeface="HGSｺﾞｼｯｸM" panose="020B0600000000000000" pitchFamily="50" charset="-128"/>
                <a:ea typeface="HGSｺﾞｼｯｸM" panose="020B0600000000000000" pitchFamily="50" charset="-128"/>
              </a:rPr>
              <a:t>① </a:t>
            </a:r>
            <a:r>
              <a:rPr lang="ja-JP" altLang="en-US" sz="1800" dirty="0" smtClean="0">
                <a:solidFill>
                  <a:schemeClr val="tx1"/>
                </a:solidFill>
                <a:latin typeface="HGSｺﾞｼｯｸM" panose="020B0600000000000000" pitchFamily="50" charset="-128"/>
                <a:ea typeface="HGSｺﾞｼｯｸM" panose="020B0600000000000000" pitchFamily="50" charset="-128"/>
              </a:rPr>
              <a:t>災害発生箇所（１）　</a:t>
            </a:r>
            <a:r>
              <a:rPr lang="en-US" altLang="ja-JP" sz="1800" dirty="0" smtClean="0">
                <a:solidFill>
                  <a:schemeClr val="tx1"/>
                </a:solidFill>
                <a:latin typeface="HGSｺﾞｼｯｸM" panose="020B0600000000000000" pitchFamily="50" charset="-128"/>
                <a:ea typeface="HGSｺﾞｼｯｸM" panose="020B0600000000000000" pitchFamily="50" charset="-128"/>
              </a:rPr>
              <a:t>【</a:t>
            </a:r>
            <a:r>
              <a:rPr lang="ja-JP" altLang="en-US" sz="1800" dirty="0" smtClean="0">
                <a:solidFill>
                  <a:schemeClr val="tx1"/>
                </a:solidFill>
                <a:latin typeface="HGSｺﾞｼｯｸM" panose="020B0600000000000000" pitchFamily="50" charset="-128"/>
                <a:ea typeface="HGSｺﾞｼｯｸM" panose="020B0600000000000000" pitchFamily="50" charset="-128"/>
              </a:rPr>
              <a:t>事前通行規制区間外</a:t>
            </a:r>
            <a:r>
              <a:rPr lang="en-US" altLang="ja-JP" sz="1800" dirty="0" smtClean="0">
                <a:solidFill>
                  <a:schemeClr val="tx1"/>
                </a:solidFill>
                <a:latin typeface="HGSｺﾞｼｯｸM" panose="020B0600000000000000" pitchFamily="50" charset="-128"/>
                <a:ea typeface="HGSｺﾞｼｯｸM" panose="020B0600000000000000" pitchFamily="50" charset="-128"/>
              </a:rPr>
              <a:t>】</a:t>
            </a:r>
            <a:endParaRPr kumimoji="1" lang="ja-JP" altLang="en-US" sz="1800" dirty="0">
              <a:solidFill>
                <a:schemeClr val="tx1"/>
              </a:solidFill>
              <a:latin typeface="HGSｺﾞｼｯｸM" panose="020B0600000000000000" pitchFamily="50" charset="-128"/>
              <a:ea typeface="HGSｺﾞｼｯｸM" panose="020B0600000000000000" pitchFamily="50" charset="-128"/>
            </a:endParaRPr>
          </a:p>
        </p:txBody>
      </p:sp>
      <p:sp>
        <p:nvSpPr>
          <p:cNvPr id="9" name="フッター プレースホルダー 2"/>
          <p:cNvSpPr>
            <a:spLocks noGrp="1"/>
          </p:cNvSpPr>
          <p:nvPr>
            <p:ph type="ftr" sz="quarter" idx="11"/>
          </p:nvPr>
        </p:nvSpPr>
        <p:spPr>
          <a:xfrm>
            <a:off x="5652120" y="6591632"/>
            <a:ext cx="3505200" cy="365760"/>
          </a:xfrm>
        </p:spPr>
        <p:txBody>
          <a:bodyPr/>
          <a:lstStyle/>
          <a:p>
            <a:r>
              <a:rPr kumimoji="1" lang="ja-JP" altLang="en-US" dirty="0" smtClean="0"/>
              <a:t>資料４</a:t>
            </a:r>
            <a:endParaRPr kumimoji="1" lang="ja-JP" altLang="en-US" dirty="0"/>
          </a:p>
        </p:txBody>
      </p:sp>
      <p:sp>
        <p:nvSpPr>
          <p:cNvPr id="20" name="タイトル 1"/>
          <p:cNvSpPr txBox="1">
            <a:spLocks/>
          </p:cNvSpPr>
          <p:nvPr/>
        </p:nvSpPr>
        <p:spPr>
          <a:xfrm>
            <a:off x="5652120" y="377897"/>
            <a:ext cx="2808312" cy="242791"/>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00" dirty="0" smtClean="0">
                <a:solidFill>
                  <a:schemeClr val="tx1"/>
                </a:solidFill>
                <a:latin typeface="HGSｺﾞｼｯｸM" panose="020B0600000000000000" pitchFamily="50" charset="-128"/>
                <a:ea typeface="HGSｺﾞｼｯｸM" panose="020B0600000000000000" pitchFamily="50" charset="-128"/>
              </a:rPr>
              <a:t>●土砂災害警戒避難基準と土壌雨量指数</a:t>
            </a:r>
            <a:endParaRPr lang="ja-JP" altLang="en-US" sz="1000" dirty="0">
              <a:solidFill>
                <a:schemeClr val="tx1"/>
              </a:solidFill>
              <a:latin typeface="HGSｺﾞｼｯｸM" panose="020B0600000000000000" pitchFamily="50" charset="-128"/>
              <a:ea typeface="HGSｺﾞｼｯｸM" panose="020B0600000000000000" pitchFamily="50" charset="-128"/>
            </a:endParaRPr>
          </a:p>
        </p:txBody>
      </p:sp>
      <p:sp>
        <p:nvSpPr>
          <p:cNvPr id="21" name="タイトル 1"/>
          <p:cNvSpPr txBox="1">
            <a:spLocks/>
          </p:cNvSpPr>
          <p:nvPr/>
        </p:nvSpPr>
        <p:spPr>
          <a:xfrm>
            <a:off x="35496" y="2636912"/>
            <a:ext cx="4032448" cy="288032"/>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50" dirty="0" smtClean="0">
                <a:solidFill>
                  <a:schemeClr val="tx1"/>
                </a:solidFill>
                <a:latin typeface="HGSｺﾞｼｯｸM" panose="020B0600000000000000" pitchFamily="50" charset="-128"/>
                <a:ea typeface="HGSｺﾞｼｯｸM" panose="020B0600000000000000" pitchFamily="50" charset="-128"/>
              </a:rPr>
              <a:t>●連続雨量と土壌雨量指数（土砂災害警戒避難基準）の比較</a:t>
            </a:r>
            <a:endParaRPr lang="ja-JP" altLang="en-US" sz="1000" dirty="0">
              <a:solidFill>
                <a:schemeClr val="tx1"/>
              </a:solidFill>
              <a:latin typeface="HGSｺﾞｼｯｸM" panose="020B0600000000000000" pitchFamily="50" charset="-128"/>
              <a:ea typeface="HGSｺﾞｼｯｸM" panose="020B0600000000000000" pitchFamily="50" charset="-128"/>
            </a:endParaRPr>
          </a:p>
        </p:txBody>
      </p:sp>
      <p:sp>
        <p:nvSpPr>
          <p:cNvPr id="36" name="タイトル 1"/>
          <p:cNvSpPr txBox="1">
            <a:spLocks/>
          </p:cNvSpPr>
          <p:nvPr/>
        </p:nvSpPr>
        <p:spPr>
          <a:xfrm>
            <a:off x="3059832" y="2060848"/>
            <a:ext cx="2088232" cy="432048"/>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50" dirty="0" smtClean="0">
                <a:solidFill>
                  <a:schemeClr val="bg1"/>
                </a:solidFill>
                <a:latin typeface="HGSｺﾞｼｯｸM" panose="020B0600000000000000" pitchFamily="50" charset="-128"/>
                <a:ea typeface="HGSｺﾞｼｯｸM" panose="020B0600000000000000" pitchFamily="50" charset="-128"/>
              </a:rPr>
              <a:t>◆被災状況</a:t>
            </a:r>
            <a:endParaRPr lang="en-US" altLang="ja-JP" sz="1050" dirty="0" smtClean="0">
              <a:solidFill>
                <a:schemeClr val="bg1"/>
              </a:solidFill>
              <a:latin typeface="HGSｺﾞｼｯｸM" panose="020B0600000000000000" pitchFamily="50" charset="-128"/>
              <a:ea typeface="HGSｺﾞｼｯｸM" panose="020B0600000000000000" pitchFamily="50" charset="-128"/>
            </a:endParaRPr>
          </a:p>
          <a:p>
            <a:r>
              <a:rPr lang="ja-JP" altLang="en-US" sz="1050" dirty="0">
                <a:solidFill>
                  <a:schemeClr val="bg1"/>
                </a:solidFill>
                <a:latin typeface="HGSｺﾞｼｯｸM" panose="020B0600000000000000" pitchFamily="50" charset="-128"/>
                <a:ea typeface="HGSｺﾞｼｯｸM" panose="020B0600000000000000" pitchFamily="50" charset="-128"/>
              </a:rPr>
              <a:t>　</a:t>
            </a:r>
            <a:r>
              <a:rPr lang="ja-JP" altLang="en-US" sz="1050" dirty="0" smtClean="0">
                <a:solidFill>
                  <a:schemeClr val="bg1"/>
                </a:solidFill>
                <a:latin typeface="HGSｺﾞｼｯｸM" panose="020B0600000000000000" pitchFamily="50" charset="-128"/>
                <a:ea typeface="HGSｺﾞｼｯｸM" panose="020B0600000000000000" pitchFamily="50" charset="-128"/>
              </a:rPr>
              <a:t>土砂流出</a:t>
            </a:r>
            <a:endParaRPr lang="ja-JP" altLang="en-US" sz="1000" dirty="0">
              <a:solidFill>
                <a:schemeClr val="bg1"/>
              </a:solidFill>
              <a:latin typeface="HGSｺﾞｼｯｸM" panose="020B0600000000000000" pitchFamily="50" charset="-128"/>
              <a:ea typeface="HGSｺﾞｼｯｸM" panose="020B0600000000000000" pitchFamily="50" charset="-128"/>
            </a:endParaRPr>
          </a:p>
        </p:txBody>
      </p:sp>
      <p:sp>
        <p:nvSpPr>
          <p:cNvPr id="37" name="正方形/長方形 36"/>
          <p:cNvSpPr/>
          <p:nvPr/>
        </p:nvSpPr>
        <p:spPr>
          <a:xfrm>
            <a:off x="7740352" y="980728"/>
            <a:ext cx="1152128"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t>「極めて危険」到達</a:t>
            </a:r>
            <a:endParaRPr kumimoji="1" lang="en-US" altLang="ja-JP" sz="900" dirty="0" smtClean="0"/>
          </a:p>
          <a:p>
            <a:pPr algn="ctr"/>
            <a:r>
              <a:rPr lang="en-US" altLang="ja-JP" sz="900" dirty="0"/>
              <a:t>7</a:t>
            </a:r>
            <a:r>
              <a:rPr lang="ja-JP" altLang="en-US" sz="900" dirty="0" smtClean="0"/>
              <a:t>月</a:t>
            </a:r>
            <a:r>
              <a:rPr lang="en-US" altLang="ja-JP" sz="900" dirty="0" smtClean="0"/>
              <a:t>5</a:t>
            </a:r>
            <a:r>
              <a:rPr lang="ja-JP" altLang="en-US" sz="900" dirty="0" smtClean="0"/>
              <a:t>日</a:t>
            </a:r>
            <a:r>
              <a:rPr lang="en-US" altLang="ja-JP" sz="900" dirty="0" smtClean="0"/>
              <a:t>20</a:t>
            </a:r>
            <a:r>
              <a:rPr lang="ja-JP" altLang="en-US" sz="900" dirty="0" smtClean="0"/>
              <a:t>時</a:t>
            </a:r>
            <a:endParaRPr kumimoji="1" lang="ja-JP" altLang="en-US" sz="900" dirty="0"/>
          </a:p>
        </p:txBody>
      </p:sp>
      <p:sp>
        <p:nvSpPr>
          <p:cNvPr id="38" name="正方形/長方形 37"/>
          <p:cNvSpPr/>
          <p:nvPr/>
        </p:nvSpPr>
        <p:spPr>
          <a:xfrm>
            <a:off x="2049896" y="3038608"/>
            <a:ext cx="1440160"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災害発生・確認</a:t>
            </a:r>
            <a:r>
              <a:rPr lang="ja-JP" altLang="en-US" sz="1100" dirty="0" smtClean="0"/>
              <a:t>日時</a:t>
            </a:r>
            <a:endParaRPr lang="en-US" altLang="ja-JP" sz="1100" dirty="0" smtClean="0"/>
          </a:p>
          <a:p>
            <a:pPr algn="ctr"/>
            <a:r>
              <a:rPr lang="en-US" altLang="ja-JP" sz="1100" dirty="0"/>
              <a:t>7</a:t>
            </a:r>
            <a:r>
              <a:rPr lang="ja-JP" altLang="en-US" sz="1100" dirty="0" smtClean="0"/>
              <a:t>月</a:t>
            </a:r>
            <a:r>
              <a:rPr lang="en-US" altLang="ja-JP" sz="1100" dirty="0" smtClean="0"/>
              <a:t>5</a:t>
            </a:r>
            <a:r>
              <a:rPr lang="ja-JP" altLang="en-US" sz="1100" dirty="0" smtClean="0"/>
              <a:t>日</a:t>
            </a:r>
            <a:r>
              <a:rPr lang="en-US" altLang="ja-JP" sz="1100" dirty="0" smtClean="0"/>
              <a:t>19</a:t>
            </a:r>
            <a:r>
              <a:rPr lang="ja-JP" altLang="en-US" sz="1100" dirty="0" smtClean="0"/>
              <a:t>時</a:t>
            </a:r>
            <a:endParaRPr kumimoji="1" lang="ja-JP" altLang="en-US" sz="1100" dirty="0"/>
          </a:p>
        </p:txBody>
      </p:sp>
      <p:pic>
        <p:nvPicPr>
          <p:cNvPr id="7" name="図 6"/>
          <p:cNvPicPr>
            <a:picLocks noChangeAspect="1"/>
          </p:cNvPicPr>
          <p:nvPr/>
        </p:nvPicPr>
        <p:blipFill>
          <a:blip r:embed="rId5"/>
          <a:stretch>
            <a:fillRect/>
          </a:stretch>
        </p:blipFill>
        <p:spPr>
          <a:xfrm>
            <a:off x="107504" y="692696"/>
            <a:ext cx="2736304" cy="1440160"/>
          </a:xfrm>
          <a:prstGeom prst="rect">
            <a:avLst/>
          </a:prstGeom>
        </p:spPr>
      </p:pic>
      <p:cxnSp>
        <p:nvCxnSpPr>
          <p:cNvPr id="28" name="直線矢印コネクタ 27"/>
          <p:cNvCxnSpPr>
            <a:stCxn id="29" idx="1"/>
          </p:cNvCxnSpPr>
          <p:nvPr/>
        </p:nvCxnSpPr>
        <p:spPr>
          <a:xfrm flipH="1">
            <a:off x="3563889" y="3343300"/>
            <a:ext cx="786112" cy="51810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4350001" y="3163280"/>
            <a:ext cx="1296144"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「極めて危険」到達</a:t>
            </a:r>
            <a:endParaRPr kumimoji="1" lang="en-US" altLang="ja-JP" sz="1100" dirty="0" smtClean="0"/>
          </a:p>
          <a:p>
            <a:pPr algn="ctr"/>
            <a:r>
              <a:rPr lang="en-US" altLang="ja-JP" sz="1100" dirty="0"/>
              <a:t>7</a:t>
            </a:r>
            <a:r>
              <a:rPr lang="ja-JP" altLang="en-US" sz="1100" dirty="0" smtClean="0"/>
              <a:t>月</a:t>
            </a:r>
            <a:r>
              <a:rPr lang="en-US" altLang="ja-JP" sz="1100" dirty="0" smtClean="0"/>
              <a:t>5</a:t>
            </a:r>
            <a:r>
              <a:rPr lang="ja-JP" altLang="en-US" sz="1100" dirty="0" smtClean="0"/>
              <a:t>日</a:t>
            </a:r>
            <a:r>
              <a:rPr lang="en-US" altLang="ja-JP" sz="1100" dirty="0" smtClean="0"/>
              <a:t>20</a:t>
            </a:r>
            <a:r>
              <a:rPr lang="ja-JP" altLang="en-US" sz="1100" dirty="0" smtClean="0"/>
              <a:t>時</a:t>
            </a:r>
            <a:endParaRPr kumimoji="1" lang="ja-JP" altLang="en-US" sz="1100" dirty="0"/>
          </a:p>
        </p:txBody>
      </p:sp>
      <p:cxnSp>
        <p:nvCxnSpPr>
          <p:cNvPr id="30" name="直線矢印コネクタ 29"/>
          <p:cNvCxnSpPr/>
          <p:nvPr/>
        </p:nvCxnSpPr>
        <p:spPr>
          <a:xfrm flipH="1" flipV="1">
            <a:off x="3491880" y="4221088"/>
            <a:ext cx="792088" cy="108012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4283968" y="5157192"/>
            <a:ext cx="1296144" cy="36004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「非常に危険」到達</a:t>
            </a:r>
            <a:endParaRPr kumimoji="1" lang="en-US" altLang="ja-JP" sz="1100" dirty="0" smtClean="0"/>
          </a:p>
          <a:p>
            <a:pPr algn="ctr"/>
            <a:r>
              <a:rPr lang="en-US" altLang="ja-JP" sz="1100" dirty="0"/>
              <a:t>7</a:t>
            </a:r>
            <a:r>
              <a:rPr lang="ja-JP" altLang="en-US" sz="1100" dirty="0" smtClean="0"/>
              <a:t>月</a:t>
            </a:r>
            <a:r>
              <a:rPr lang="en-US" altLang="ja-JP" sz="1100" dirty="0" smtClean="0"/>
              <a:t>5</a:t>
            </a:r>
            <a:r>
              <a:rPr lang="ja-JP" altLang="en-US" sz="1100" dirty="0" smtClean="0"/>
              <a:t>日</a:t>
            </a:r>
            <a:r>
              <a:rPr lang="en-US" altLang="ja-JP" sz="1100" dirty="0" smtClean="0"/>
              <a:t>18</a:t>
            </a:r>
            <a:r>
              <a:rPr lang="ja-JP" altLang="en-US" sz="1100" dirty="0" smtClean="0"/>
              <a:t>時</a:t>
            </a:r>
            <a:endParaRPr kumimoji="1" lang="ja-JP" altLang="en-US" sz="1100" dirty="0"/>
          </a:p>
        </p:txBody>
      </p:sp>
      <p:cxnSp>
        <p:nvCxnSpPr>
          <p:cNvPr id="39" name="直線矢印コネクタ 38"/>
          <p:cNvCxnSpPr>
            <a:stCxn id="38" idx="2"/>
          </p:cNvCxnSpPr>
          <p:nvPr/>
        </p:nvCxnSpPr>
        <p:spPr>
          <a:xfrm>
            <a:off x="2769976" y="3398648"/>
            <a:ext cx="649896" cy="606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6931153" y="5078431"/>
            <a:ext cx="1618397" cy="2511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最大連続雨量：</a:t>
            </a:r>
            <a:r>
              <a:rPr kumimoji="1" lang="en-US" altLang="ja-JP" sz="1100" dirty="0" smtClean="0"/>
              <a:t>502</a:t>
            </a:r>
            <a:r>
              <a:rPr kumimoji="1" lang="ja-JP" altLang="en-US" sz="1100" dirty="0" smtClean="0"/>
              <a:t>㎜</a:t>
            </a:r>
            <a:endParaRPr kumimoji="1" lang="ja-JP" altLang="en-US" sz="1100" dirty="0"/>
          </a:p>
        </p:txBody>
      </p:sp>
      <p:sp>
        <p:nvSpPr>
          <p:cNvPr id="22" name="正方形/長方形 21"/>
          <p:cNvSpPr/>
          <p:nvPr/>
        </p:nvSpPr>
        <p:spPr>
          <a:xfrm>
            <a:off x="6444208" y="5410122"/>
            <a:ext cx="2105341" cy="32313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7</a:t>
            </a:r>
            <a:r>
              <a:rPr kumimoji="1" lang="ja-JP" altLang="en-US" sz="1100" dirty="0" smtClean="0"/>
              <a:t>月</a:t>
            </a:r>
            <a:r>
              <a:rPr kumimoji="1" lang="en-US" altLang="ja-JP" sz="1100" dirty="0" smtClean="0"/>
              <a:t>5</a:t>
            </a:r>
            <a:r>
              <a:rPr kumimoji="1" lang="ja-JP" altLang="en-US" sz="1100" dirty="0" smtClean="0"/>
              <a:t>日</a:t>
            </a:r>
            <a:r>
              <a:rPr lang="en-US" altLang="ja-JP" sz="1100" dirty="0" smtClean="0"/>
              <a:t>2</a:t>
            </a:r>
            <a:r>
              <a:rPr lang="en-US" altLang="ja-JP" sz="1100" dirty="0"/>
              <a:t>0</a:t>
            </a:r>
            <a:r>
              <a:rPr kumimoji="1" lang="ja-JP" altLang="en-US" sz="1100" dirty="0" smtClean="0"/>
              <a:t>時土壌雨量指数</a:t>
            </a:r>
            <a:r>
              <a:rPr kumimoji="1" lang="en-US" altLang="ja-JP" sz="1100" dirty="0" smtClean="0"/>
              <a:t>210</a:t>
            </a:r>
          </a:p>
          <a:p>
            <a:pPr algn="ctr"/>
            <a:r>
              <a:rPr kumimoji="1" lang="ja-JP" altLang="en-US" sz="1100" dirty="0" smtClean="0"/>
              <a:t>連続雨量：</a:t>
            </a:r>
            <a:r>
              <a:rPr kumimoji="1" lang="en-US" altLang="ja-JP" sz="1100" dirty="0" smtClean="0"/>
              <a:t>304</a:t>
            </a:r>
            <a:r>
              <a:rPr kumimoji="1" lang="ja-JP" altLang="en-US" sz="1100" dirty="0" smtClean="0"/>
              <a:t>㎜</a:t>
            </a:r>
            <a:endParaRPr kumimoji="1" lang="ja-JP" altLang="en-US" sz="1100" dirty="0"/>
          </a:p>
        </p:txBody>
      </p:sp>
      <p:sp>
        <p:nvSpPr>
          <p:cNvPr id="35" name="正方形/長方形 34"/>
          <p:cNvSpPr/>
          <p:nvPr/>
        </p:nvSpPr>
        <p:spPr>
          <a:xfrm>
            <a:off x="7092280" y="3140968"/>
            <a:ext cx="1440160"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t>災害発生</a:t>
            </a:r>
            <a:r>
              <a:rPr lang="ja-JP" altLang="en-US" sz="1100" dirty="0" smtClean="0"/>
              <a:t>時</a:t>
            </a:r>
            <a:endParaRPr lang="en-US" altLang="ja-JP" sz="1100" dirty="0" smtClean="0"/>
          </a:p>
          <a:p>
            <a:r>
              <a:rPr lang="ja-JP" altLang="en-US" sz="1100" dirty="0" smtClean="0"/>
              <a:t>連続雨量：</a:t>
            </a:r>
            <a:r>
              <a:rPr lang="en-US" altLang="ja-JP" sz="1100" dirty="0" smtClean="0"/>
              <a:t>265</a:t>
            </a:r>
            <a:r>
              <a:rPr lang="ja-JP" altLang="en-US" sz="1100" dirty="0" smtClean="0"/>
              <a:t>㎜</a:t>
            </a:r>
            <a:endParaRPr lang="en-US" altLang="ja-JP" sz="1100" dirty="0" smtClean="0"/>
          </a:p>
          <a:p>
            <a:r>
              <a:rPr lang="ja-JP" altLang="en-US" sz="1100" dirty="0" smtClean="0"/>
              <a:t>土壌雨量指数：</a:t>
            </a:r>
            <a:r>
              <a:rPr lang="en-US" altLang="ja-JP" sz="1100" dirty="0" smtClean="0"/>
              <a:t>186</a:t>
            </a:r>
          </a:p>
        </p:txBody>
      </p:sp>
    </p:spTree>
    <p:extLst>
      <p:ext uri="{BB962C8B-B14F-4D97-AF65-F5344CB8AC3E}">
        <p14:creationId xmlns:p14="http://schemas.microsoft.com/office/powerpoint/2010/main" val="432329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0" y="2852937"/>
            <a:ext cx="9144000" cy="4005064"/>
          </a:xfrm>
          <a:prstGeom prst="rect">
            <a:avLst/>
          </a:prstGeom>
        </p:spPr>
      </p:pic>
      <p:pic>
        <p:nvPicPr>
          <p:cNvPr id="2" name="図 1"/>
          <p:cNvPicPr>
            <a:picLocks noChangeAspect="1"/>
          </p:cNvPicPr>
          <p:nvPr/>
        </p:nvPicPr>
        <p:blipFill>
          <a:blip r:embed="rId3"/>
          <a:stretch>
            <a:fillRect/>
          </a:stretch>
        </p:blipFill>
        <p:spPr>
          <a:xfrm>
            <a:off x="5443278" y="620688"/>
            <a:ext cx="3665226" cy="2232248"/>
          </a:xfrm>
          <a:prstGeom prst="rect">
            <a:avLst/>
          </a:prstGeom>
        </p:spPr>
      </p:pic>
      <p:sp>
        <p:nvSpPr>
          <p:cNvPr id="4" name="スライド番号プレースホルダー 3"/>
          <p:cNvSpPr>
            <a:spLocks noGrp="1"/>
          </p:cNvSpPr>
          <p:nvPr>
            <p:ph type="sldNum" sz="quarter" idx="12"/>
          </p:nvPr>
        </p:nvSpPr>
        <p:spPr>
          <a:xfrm>
            <a:off x="35496" y="6453336"/>
            <a:ext cx="1981200" cy="365760"/>
          </a:xfrm>
        </p:spPr>
        <p:txBody>
          <a:bodyPr/>
          <a:lstStyle/>
          <a:p>
            <a:fld id="{40F85341-AB73-4280-8395-A80C95690EE8}" type="slidenum">
              <a:rPr kumimoji="1" lang="ja-JP" altLang="en-US" smtClean="0"/>
              <a:t>16</a:t>
            </a:fld>
            <a:endParaRPr kumimoji="1" lang="ja-JP" altLang="en-US" dirty="0"/>
          </a:p>
        </p:txBody>
      </p:sp>
      <p:sp>
        <p:nvSpPr>
          <p:cNvPr id="9" name="フッター プレースホルダー 2"/>
          <p:cNvSpPr>
            <a:spLocks noGrp="1"/>
          </p:cNvSpPr>
          <p:nvPr>
            <p:ph type="ftr" sz="quarter" idx="11"/>
          </p:nvPr>
        </p:nvSpPr>
        <p:spPr>
          <a:xfrm>
            <a:off x="5652120" y="6591632"/>
            <a:ext cx="3505200" cy="365760"/>
          </a:xfrm>
        </p:spPr>
        <p:txBody>
          <a:bodyPr/>
          <a:lstStyle/>
          <a:p>
            <a:r>
              <a:rPr kumimoji="1" lang="ja-JP" altLang="en-US" dirty="0" smtClean="0"/>
              <a:t>資料４</a:t>
            </a:r>
            <a:endParaRPr kumimoji="1" lang="ja-JP" altLang="en-US" dirty="0"/>
          </a:p>
        </p:txBody>
      </p:sp>
      <p:sp>
        <p:nvSpPr>
          <p:cNvPr id="20" name="タイトル 1"/>
          <p:cNvSpPr txBox="1">
            <a:spLocks/>
          </p:cNvSpPr>
          <p:nvPr/>
        </p:nvSpPr>
        <p:spPr>
          <a:xfrm>
            <a:off x="5652120" y="377897"/>
            <a:ext cx="2808312" cy="242791"/>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00" dirty="0" smtClean="0">
                <a:solidFill>
                  <a:schemeClr val="tx1"/>
                </a:solidFill>
                <a:latin typeface="HGSｺﾞｼｯｸM" panose="020B0600000000000000" pitchFamily="50" charset="-128"/>
                <a:ea typeface="HGSｺﾞｼｯｸM" panose="020B0600000000000000" pitchFamily="50" charset="-128"/>
              </a:rPr>
              <a:t>●土砂災害警戒避難基準と土壌雨量指数</a:t>
            </a:r>
            <a:endParaRPr lang="ja-JP" altLang="en-US" sz="1000" dirty="0">
              <a:solidFill>
                <a:schemeClr val="tx1"/>
              </a:solidFill>
              <a:latin typeface="HGSｺﾞｼｯｸM" panose="020B0600000000000000" pitchFamily="50" charset="-128"/>
              <a:ea typeface="HGSｺﾞｼｯｸM" panose="020B0600000000000000" pitchFamily="50" charset="-128"/>
            </a:endParaRPr>
          </a:p>
        </p:txBody>
      </p:sp>
      <p:sp>
        <p:nvSpPr>
          <p:cNvPr id="21" name="タイトル 1"/>
          <p:cNvSpPr txBox="1">
            <a:spLocks/>
          </p:cNvSpPr>
          <p:nvPr/>
        </p:nvSpPr>
        <p:spPr>
          <a:xfrm>
            <a:off x="35496" y="2564904"/>
            <a:ext cx="4032448" cy="288032"/>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50" dirty="0" smtClean="0">
                <a:solidFill>
                  <a:schemeClr val="tx1"/>
                </a:solidFill>
                <a:latin typeface="HGSｺﾞｼｯｸM" panose="020B0600000000000000" pitchFamily="50" charset="-128"/>
                <a:ea typeface="HGSｺﾞｼｯｸM" panose="020B0600000000000000" pitchFamily="50" charset="-128"/>
              </a:rPr>
              <a:t>●連続雨量と土壌雨量指数（土砂災害警戒避難基準）の比較</a:t>
            </a:r>
            <a:endParaRPr lang="ja-JP" altLang="en-US" sz="1000" dirty="0">
              <a:solidFill>
                <a:schemeClr val="tx1"/>
              </a:solidFill>
              <a:latin typeface="HGSｺﾞｼｯｸM" panose="020B0600000000000000" pitchFamily="50" charset="-128"/>
              <a:ea typeface="HGSｺﾞｼｯｸM" panose="020B0600000000000000" pitchFamily="50" charset="-128"/>
            </a:endParaRPr>
          </a:p>
        </p:txBody>
      </p:sp>
      <p:sp>
        <p:nvSpPr>
          <p:cNvPr id="27" name="正方形/長方形 26"/>
          <p:cNvSpPr/>
          <p:nvPr/>
        </p:nvSpPr>
        <p:spPr>
          <a:xfrm>
            <a:off x="7596336" y="908720"/>
            <a:ext cx="1296144" cy="2880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t>「極めて危険」到達</a:t>
            </a:r>
            <a:r>
              <a:rPr lang="ja-JP" altLang="en-US" sz="900" dirty="0" smtClean="0"/>
              <a:t>なし</a:t>
            </a:r>
            <a:endParaRPr kumimoji="1" lang="ja-JP" altLang="en-US" sz="900" dirty="0"/>
          </a:p>
        </p:txBody>
      </p:sp>
      <p:cxnSp>
        <p:nvCxnSpPr>
          <p:cNvPr id="28" name="直線矢印コネクタ 27"/>
          <p:cNvCxnSpPr/>
          <p:nvPr/>
        </p:nvCxnSpPr>
        <p:spPr>
          <a:xfrm>
            <a:off x="3851920" y="3573016"/>
            <a:ext cx="648072" cy="50405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2699792" y="3284984"/>
            <a:ext cx="12241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「連続雨量」到達</a:t>
            </a:r>
            <a:endParaRPr kumimoji="1" lang="en-US" altLang="ja-JP" sz="1100" dirty="0" smtClean="0"/>
          </a:p>
          <a:p>
            <a:pPr algn="ctr"/>
            <a:r>
              <a:rPr lang="en-US" altLang="ja-JP" sz="1100" dirty="0"/>
              <a:t>7</a:t>
            </a:r>
            <a:r>
              <a:rPr lang="ja-JP" altLang="en-US" sz="1100" dirty="0" smtClean="0"/>
              <a:t>月</a:t>
            </a:r>
            <a:r>
              <a:rPr lang="en-US" altLang="ja-JP" sz="1100" dirty="0" smtClean="0"/>
              <a:t>5</a:t>
            </a:r>
            <a:r>
              <a:rPr lang="ja-JP" altLang="en-US" sz="1100" dirty="0" smtClean="0"/>
              <a:t>日</a:t>
            </a:r>
            <a:r>
              <a:rPr lang="en-US" altLang="ja-JP" sz="1100" dirty="0" smtClean="0"/>
              <a:t>21</a:t>
            </a:r>
            <a:r>
              <a:rPr lang="ja-JP" altLang="en-US" sz="1100" dirty="0" smtClean="0"/>
              <a:t>時</a:t>
            </a:r>
            <a:endParaRPr kumimoji="1" lang="ja-JP" altLang="en-US" sz="1100" dirty="0"/>
          </a:p>
        </p:txBody>
      </p:sp>
      <p:sp>
        <p:nvSpPr>
          <p:cNvPr id="31" name="正方形/長方形 30"/>
          <p:cNvSpPr/>
          <p:nvPr/>
        </p:nvSpPr>
        <p:spPr>
          <a:xfrm>
            <a:off x="5436096" y="3068960"/>
            <a:ext cx="1440160"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災害発生・確認日時</a:t>
            </a:r>
            <a:endParaRPr lang="en-US" altLang="ja-JP" sz="1100" dirty="0"/>
          </a:p>
          <a:p>
            <a:pPr algn="ctr"/>
            <a:r>
              <a:rPr lang="en-US" altLang="ja-JP" sz="1100" dirty="0" smtClean="0"/>
              <a:t>7</a:t>
            </a:r>
            <a:r>
              <a:rPr lang="ja-JP" altLang="en-US" sz="1100" dirty="0" smtClean="0"/>
              <a:t>月</a:t>
            </a:r>
            <a:r>
              <a:rPr lang="en-US" altLang="ja-JP" sz="1100" dirty="0" smtClean="0"/>
              <a:t>6</a:t>
            </a:r>
            <a:r>
              <a:rPr lang="ja-JP" altLang="en-US" sz="1100" dirty="0" smtClean="0"/>
              <a:t>日</a:t>
            </a:r>
            <a:r>
              <a:rPr lang="en-US" altLang="ja-JP" sz="1100" dirty="0" smtClean="0"/>
              <a:t>13</a:t>
            </a:r>
            <a:r>
              <a:rPr lang="ja-JP" altLang="en-US" sz="1100" dirty="0" smtClean="0"/>
              <a:t>時</a:t>
            </a:r>
            <a:r>
              <a:rPr lang="en-US" altLang="ja-JP" sz="1100" dirty="0" smtClean="0"/>
              <a:t>50</a:t>
            </a:r>
            <a:r>
              <a:rPr lang="ja-JP" altLang="en-US" sz="1100" dirty="0" smtClean="0"/>
              <a:t>分頃</a:t>
            </a:r>
            <a:endParaRPr kumimoji="1" lang="ja-JP" altLang="en-US" sz="1100" dirty="0"/>
          </a:p>
        </p:txBody>
      </p:sp>
      <p:cxnSp>
        <p:nvCxnSpPr>
          <p:cNvPr id="34" name="直線矢印コネクタ 33"/>
          <p:cNvCxnSpPr/>
          <p:nvPr/>
        </p:nvCxnSpPr>
        <p:spPr>
          <a:xfrm flipH="1">
            <a:off x="5076056" y="3356992"/>
            <a:ext cx="432048"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620688"/>
            <a:ext cx="2448272" cy="1835376"/>
          </a:xfrm>
          <a:prstGeom prst="rect">
            <a:avLst/>
          </a:prstGeom>
        </p:spPr>
      </p:pic>
      <p:sp>
        <p:nvSpPr>
          <p:cNvPr id="36" name="タイトル 1"/>
          <p:cNvSpPr txBox="1">
            <a:spLocks/>
          </p:cNvSpPr>
          <p:nvPr/>
        </p:nvSpPr>
        <p:spPr>
          <a:xfrm>
            <a:off x="2987824" y="1988840"/>
            <a:ext cx="2088232" cy="432048"/>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50" dirty="0" smtClean="0">
                <a:solidFill>
                  <a:schemeClr val="bg1"/>
                </a:solidFill>
                <a:latin typeface="HGSｺﾞｼｯｸM" panose="020B0600000000000000" pitchFamily="50" charset="-128"/>
                <a:ea typeface="HGSｺﾞｼｯｸM" panose="020B0600000000000000" pitchFamily="50" charset="-128"/>
              </a:rPr>
              <a:t>◆被災状況</a:t>
            </a:r>
            <a:endParaRPr lang="en-US" altLang="ja-JP" sz="1050" dirty="0" smtClean="0">
              <a:solidFill>
                <a:schemeClr val="bg1"/>
              </a:solidFill>
              <a:latin typeface="HGSｺﾞｼｯｸM" panose="020B0600000000000000" pitchFamily="50" charset="-128"/>
              <a:ea typeface="HGSｺﾞｼｯｸM" panose="020B0600000000000000" pitchFamily="50" charset="-128"/>
            </a:endParaRPr>
          </a:p>
          <a:p>
            <a:r>
              <a:rPr lang="ja-JP" altLang="en-US" sz="1050" dirty="0">
                <a:solidFill>
                  <a:schemeClr val="bg1"/>
                </a:solidFill>
                <a:latin typeface="HGSｺﾞｼｯｸM" panose="020B0600000000000000" pitchFamily="50" charset="-128"/>
                <a:ea typeface="HGSｺﾞｼｯｸM" panose="020B0600000000000000" pitchFamily="50" charset="-128"/>
              </a:rPr>
              <a:t>　</a:t>
            </a:r>
            <a:r>
              <a:rPr lang="ja-JP" altLang="en-US" sz="1050" dirty="0" smtClean="0">
                <a:solidFill>
                  <a:schemeClr val="bg1"/>
                </a:solidFill>
                <a:latin typeface="HGSｺﾞｼｯｸM" panose="020B0600000000000000" pitchFamily="50" charset="-128"/>
                <a:ea typeface="HGSｺﾞｼｯｸM" panose="020B0600000000000000" pitchFamily="50" charset="-128"/>
              </a:rPr>
              <a:t>土砂流出</a:t>
            </a:r>
            <a:endParaRPr lang="ja-JP" altLang="en-US" sz="1000" dirty="0">
              <a:solidFill>
                <a:schemeClr val="bg1"/>
              </a:solidFill>
              <a:latin typeface="HGSｺﾞｼｯｸM" panose="020B0600000000000000" pitchFamily="50" charset="-128"/>
              <a:ea typeface="HGSｺﾞｼｯｸM" panose="020B0600000000000000" pitchFamily="50" charset="-128"/>
            </a:endParaRPr>
          </a:p>
        </p:txBody>
      </p:sp>
      <p:pic>
        <p:nvPicPr>
          <p:cNvPr id="3" name="図 2"/>
          <p:cNvPicPr>
            <a:picLocks noChangeAspect="1"/>
          </p:cNvPicPr>
          <p:nvPr/>
        </p:nvPicPr>
        <p:blipFill>
          <a:blip r:embed="rId5"/>
          <a:stretch>
            <a:fillRect/>
          </a:stretch>
        </p:blipFill>
        <p:spPr>
          <a:xfrm>
            <a:off x="179512" y="764705"/>
            <a:ext cx="2664296" cy="1440160"/>
          </a:xfrm>
          <a:prstGeom prst="rect">
            <a:avLst/>
          </a:prstGeom>
        </p:spPr>
      </p:pic>
      <p:sp>
        <p:nvSpPr>
          <p:cNvPr id="18" name="タイトル 1"/>
          <p:cNvSpPr>
            <a:spLocks noGrp="1"/>
          </p:cNvSpPr>
          <p:nvPr>
            <p:ph type="title"/>
          </p:nvPr>
        </p:nvSpPr>
        <p:spPr>
          <a:xfrm>
            <a:off x="72008" y="29313"/>
            <a:ext cx="6444208" cy="576064"/>
          </a:xfrm>
        </p:spPr>
        <p:txBody>
          <a:bodyPr>
            <a:normAutofit/>
          </a:bodyPr>
          <a:lstStyle/>
          <a:p>
            <a:r>
              <a:rPr lang="ja-JP" altLang="en-US" sz="1800" dirty="0">
                <a:solidFill>
                  <a:schemeClr val="tx1"/>
                </a:solidFill>
                <a:latin typeface="HGSｺﾞｼｯｸM" panose="020B0600000000000000" pitchFamily="50" charset="-128"/>
                <a:ea typeface="HGSｺﾞｼｯｸM" panose="020B0600000000000000" pitchFamily="50" charset="-128"/>
              </a:rPr>
              <a:t>① </a:t>
            </a:r>
            <a:r>
              <a:rPr lang="ja-JP" altLang="en-US" sz="1800" dirty="0" smtClean="0">
                <a:solidFill>
                  <a:schemeClr val="tx1"/>
                </a:solidFill>
                <a:latin typeface="HGSｺﾞｼｯｸM" panose="020B0600000000000000" pitchFamily="50" charset="-128"/>
                <a:ea typeface="HGSｺﾞｼｯｸM" panose="020B0600000000000000" pitchFamily="50" charset="-128"/>
              </a:rPr>
              <a:t>災害</a:t>
            </a:r>
            <a:r>
              <a:rPr lang="ja-JP" altLang="en-US" sz="1800" dirty="0">
                <a:solidFill>
                  <a:schemeClr val="tx1"/>
                </a:solidFill>
                <a:latin typeface="HGSｺﾞｼｯｸM" panose="020B0600000000000000" pitchFamily="50" charset="-128"/>
                <a:ea typeface="HGSｺﾞｼｯｸM" panose="020B0600000000000000" pitchFamily="50" charset="-128"/>
              </a:rPr>
              <a:t>発生</a:t>
            </a:r>
            <a:r>
              <a:rPr lang="ja-JP" altLang="en-US" sz="1800" dirty="0" smtClean="0">
                <a:solidFill>
                  <a:schemeClr val="tx1"/>
                </a:solidFill>
                <a:latin typeface="HGSｺﾞｼｯｸM" panose="020B0600000000000000" pitchFamily="50" charset="-128"/>
                <a:ea typeface="HGSｺﾞｼｯｸM" panose="020B0600000000000000" pitchFamily="50" charset="-128"/>
              </a:rPr>
              <a:t>箇所 （</a:t>
            </a:r>
            <a:r>
              <a:rPr lang="ja-JP" altLang="en-US" sz="1800" dirty="0">
                <a:solidFill>
                  <a:schemeClr val="tx1"/>
                </a:solidFill>
                <a:latin typeface="HGSｺﾞｼｯｸM" panose="020B0600000000000000" pitchFamily="50" charset="-128"/>
                <a:ea typeface="HGSｺﾞｼｯｸM" panose="020B0600000000000000" pitchFamily="50" charset="-128"/>
              </a:rPr>
              <a:t>２</a:t>
            </a:r>
            <a:r>
              <a:rPr lang="ja-JP" altLang="en-US" sz="1800" dirty="0" smtClean="0">
                <a:solidFill>
                  <a:schemeClr val="tx1"/>
                </a:solidFill>
                <a:latin typeface="HGSｺﾞｼｯｸM" panose="020B0600000000000000" pitchFamily="50" charset="-128"/>
                <a:ea typeface="HGSｺﾞｼｯｸM" panose="020B0600000000000000" pitchFamily="50" charset="-128"/>
              </a:rPr>
              <a:t>）　</a:t>
            </a:r>
            <a:r>
              <a:rPr lang="en-US" altLang="ja-JP" sz="1800" dirty="0" smtClean="0">
                <a:solidFill>
                  <a:schemeClr val="tx1"/>
                </a:solidFill>
                <a:latin typeface="HGSｺﾞｼｯｸM" panose="020B0600000000000000" pitchFamily="50" charset="-128"/>
                <a:ea typeface="HGSｺﾞｼｯｸM" panose="020B0600000000000000" pitchFamily="50" charset="-128"/>
              </a:rPr>
              <a:t>【</a:t>
            </a:r>
            <a:r>
              <a:rPr lang="ja-JP" altLang="en-US" sz="1800" dirty="0" smtClean="0">
                <a:solidFill>
                  <a:schemeClr val="tx1"/>
                </a:solidFill>
                <a:latin typeface="HGSｺﾞｼｯｸM" panose="020B0600000000000000" pitchFamily="50" charset="-128"/>
                <a:ea typeface="HGSｺﾞｼｯｸM" panose="020B0600000000000000" pitchFamily="50" charset="-128"/>
              </a:rPr>
              <a:t>事前通行規制区間内</a:t>
            </a:r>
            <a:r>
              <a:rPr lang="en-US" altLang="ja-JP" sz="1800" dirty="0" smtClean="0">
                <a:solidFill>
                  <a:schemeClr val="tx1"/>
                </a:solidFill>
                <a:latin typeface="HGSｺﾞｼｯｸM" panose="020B0600000000000000" pitchFamily="50" charset="-128"/>
                <a:ea typeface="HGSｺﾞｼｯｸM" panose="020B0600000000000000" pitchFamily="50" charset="-128"/>
              </a:rPr>
              <a:t>】</a:t>
            </a:r>
            <a:endParaRPr kumimoji="1" lang="ja-JP" altLang="en-US" sz="1400" dirty="0">
              <a:solidFill>
                <a:schemeClr val="tx1"/>
              </a:solidFill>
              <a:latin typeface="HGSｺﾞｼｯｸM" panose="020B0600000000000000" pitchFamily="50" charset="-128"/>
              <a:ea typeface="HGSｺﾞｼｯｸM" panose="020B0600000000000000" pitchFamily="50" charset="-128"/>
            </a:endParaRPr>
          </a:p>
        </p:txBody>
      </p:sp>
      <p:sp>
        <p:nvSpPr>
          <p:cNvPr id="19" name="正方形/長方形 18"/>
          <p:cNvSpPr/>
          <p:nvPr/>
        </p:nvSpPr>
        <p:spPr>
          <a:xfrm>
            <a:off x="6931153" y="5078431"/>
            <a:ext cx="1618397" cy="2511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最大連続雨量：</a:t>
            </a:r>
            <a:r>
              <a:rPr kumimoji="1" lang="en-US" altLang="ja-JP" sz="1100" dirty="0" smtClean="0"/>
              <a:t>308</a:t>
            </a:r>
            <a:r>
              <a:rPr kumimoji="1" lang="ja-JP" altLang="en-US" sz="1100" dirty="0" smtClean="0"/>
              <a:t>㎜</a:t>
            </a:r>
            <a:endParaRPr kumimoji="1" lang="ja-JP" altLang="en-US" sz="1100" dirty="0"/>
          </a:p>
        </p:txBody>
      </p:sp>
      <p:sp>
        <p:nvSpPr>
          <p:cNvPr id="22" name="正方形/長方形 21"/>
          <p:cNvSpPr/>
          <p:nvPr/>
        </p:nvSpPr>
        <p:spPr>
          <a:xfrm>
            <a:off x="6444208" y="5410122"/>
            <a:ext cx="2105341" cy="3231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7</a:t>
            </a:r>
            <a:r>
              <a:rPr kumimoji="1" lang="ja-JP" altLang="en-US" sz="1100" dirty="0" smtClean="0"/>
              <a:t>月</a:t>
            </a:r>
            <a:r>
              <a:rPr kumimoji="1" lang="en-US" altLang="ja-JP" sz="1100" dirty="0" smtClean="0"/>
              <a:t>6</a:t>
            </a:r>
            <a:r>
              <a:rPr kumimoji="1" lang="ja-JP" altLang="en-US" sz="1100" dirty="0" smtClean="0"/>
              <a:t>日</a:t>
            </a:r>
            <a:r>
              <a:rPr kumimoji="1" lang="en-US" altLang="ja-JP" sz="1100" dirty="0" smtClean="0"/>
              <a:t>13</a:t>
            </a:r>
            <a:r>
              <a:rPr kumimoji="1" lang="ja-JP" altLang="en-US" sz="1100" dirty="0" smtClean="0"/>
              <a:t>時土壌雨量指数</a:t>
            </a:r>
            <a:r>
              <a:rPr kumimoji="1" lang="en-US" altLang="ja-JP" sz="1100" dirty="0" smtClean="0"/>
              <a:t>175</a:t>
            </a:r>
          </a:p>
          <a:p>
            <a:pPr algn="ctr"/>
            <a:r>
              <a:rPr kumimoji="1" lang="ja-JP" altLang="en-US" sz="1100" dirty="0" smtClean="0"/>
              <a:t>連続雨量：</a:t>
            </a:r>
            <a:r>
              <a:rPr kumimoji="1" lang="en-US" altLang="ja-JP" sz="1100" dirty="0" smtClean="0"/>
              <a:t>293</a:t>
            </a:r>
            <a:r>
              <a:rPr kumimoji="1" lang="ja-JP" altLang="en-US" sz="1100" dirty="0" smtClean="0"/>
              <a:t>㎜</a:t>
            </a:r>
            <a:endParaRPr kumimoji="1" lang="ja-JP" altLang="en-US" sz="1100" dirty="0"/>
          </a:p>
        </p:txBody>
      </p:sp>
      <p:sp>
        <p:nvSpPr>
          <p:cNvPr id="23" name="正方形/長方形 22"/>
          <p:cNvSpPr/>
          <p:nvPr/>
        </p:nvSpPr>
        <p:spPr>
          <a:xfrm>
            <a:off x="7092280" y="3140968"/>
            <a:ext cx="1440160"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t>災害発生</a:t>
            </a:r>
            <a:r>
              <a:rPr lang="ja-JP" altLang="en-US" sz="1100" dirty="0" smtClean="0"/>
              <a:t>時</a:t>
            </a:r>
            <a:endParaRPr lang="en-US" altLang="ja-JP" sz="1100" dirty="0" smtClean="0"/>
          </a:p>
          <a:p>
            <a:r>
              <a:rPr lang="ja-JP" altLang="en-US" sz="1100" dirty="0" smtClean="0"/>
              <a:t>連続雨量：</a:t>
            </a:r>
            <a:r>
              <a:rPr lang="en-US" altLang="ja-JP" sz="1100" dirty="0" smtClean="0"/>
              <a:t>295</a:t>
            </a:r>
            <a:r>
              <a:rPr lang="ja-JP" altLang="en-US" sz="1100" dirty="0" smtClean="0"/>
              <a:t>㎜</a:t>
            </a:r>
            <a:endParaRPr lang="en-US" altLang="ja-JP" sz="1100" dirty="0" smtClean="0"/>
          </a:p>
          <a:p>
            <a:r>
              <a:rPr lang="ja-JP" altLang="en-US" sz="1100" dirty="0" smtClean="0"/>
              <a:t>土壌雨量指数</a:t>
            </a:r>
            <a:r>
              <a:rPr lang="en-US" altLang="ja-JP" sz="1100" dirty="0" smtClean="0"/>
              <a:t>167</a:t>
            </a:r>
          </a:p>
        </p:txBody>
      </p:sp>
    </p:spTree>
    <p:extLst>
      <p:ext uri="{BB962C8B-B14F-4D97-AF65-F5344CB8AC3E}">
        <p14:creationId xmlns:p14="http://schemas.microsoft.com/office/powerpoint/2010/main" val="2334814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11560" y="6390321"/>
            <a:ext cx="1981200" cy="365760"/>
          </a:xfrm>
        </p:spPr>
        <p:txBody>
          <a:bodyPr/>
          <a:lstStyle/>
          <a:p>
            <a:fld id="{40F85341-AB73-4280-8395-A80C95690EE8}" type="slidenum">
              <a:rPr kumimoji="1" lang="ja-JP" altLang="en-US" smtClean="0"/>
              <a:t>17</a:t>
            </a:fld>
            <a:endParaRPr kumimoji="1" lang="ja-JP" altLang="en-US" dirty="0"/>
          </a:p>
        </p:txBody>
      </p:sp>
      <p:sp>
        <p:nvSpPr>
          <p:cNvPr id="9" name="フッター プレースホルダー 2"/>
          <p:cNvSpPr>
            <a:spLocks noGrp="1"/>
          </p:cNvSpPr>
          <p:nvPr>
            <p:ph type="ftr" sz="quarter" idx="11"/>
          </p:nvPr>
        </p:nvSpPr>
        <p:spPr>
          <a:xfrm>
            <a:off x="5652120" y="6453336"/>
            <a:ext cx="3505200" cy="365760"/>
          </a:xfrm>
        </p:spPr>
        <p:txBody>
          <a:bodyPr/>
          <a:lstStyle/>
          <a:p>
            <a:r>
              <a:rPr kumimoji="1" lang="ja-JP" altLang="en-US" dirty="0" smtClean="0"/>
              <a:t>資料４</a:t>
            </a:r>
            <a:endParaRPr kumimoji="1" lang="ja-JP" altLang="en-US" dirty="0"/>
          </a:p>
        </p:txBody>
      </p:sp>
      <p:sp>
        <p:nvSpPr>
          <p:cNvPr id="39" name="タイトル 1"/>
          <p:cNvSpPr txBox="1">
            <a:spLocks/>
          </p:cNvSpPr>
          <p:nvPr/>
        </p:nvSpPr>
        <p:spPr>
          <a:xfrm>
            <a:off x="467544" y="332656"/>
            <a:ext cx="8280920" cy="72008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solidFill>
                  <a:schemeClr val="tx1"/>
                </a:solidFill>
                <a:latin typeface="HGSｺﾞｼｯｸM" panose="020B0600000000000000" pitchFamily="50" charset="-128"/>
                <a:ea typeface="HGSｺﾞｼｯｸM" panose="020B0600000000000000" pitchFamily="50" charset="-128"/>
              </a:rPr>
              <a:t>通行規制基準の検討</a:t>
            </a:r>
            <a:endParaRPr lang="ja-JP" altLang="en-US" sz="2800" dirty="0">
              <a:solidFill>
                <a:schemeClr val="tx1"/>
              </a:solidFill>
              <a:latin typeface="HGSｺﾞｼｯｸM" panose="020B0600000000000000" pitchFamily="50" charset="-128"/>
              <a:ea typeface="HGSｺﾞｼｯｸM" panose="020B0600000000000000" pitchFamily="50" charset="-128"/>
            </a:endParaRPr>
          </a:p>
        </p:txBody>
      </p:sp>
      <p:sp>
        <p:nvSpPr>
          <p:cNvPr id="2" name="正方形/長方形 1"/>
          <p:cNvSpPr/>
          <p:nvPr/>
        </p:nvSpPr>
        <p:spPr>
          <a:xfrm>
            <a:off x="323528" y="1484784"/>
            <a:ext cx="8640960" cy="1938992"/>
          </a:xfrm>
          <a:prstGeom prst="rect">
            <a:avLst/>
          </a:prstGeom>
        </p:spPr>
        <p:txBody>
          <a:bodyPr wrap="square">
            <a:spAutoFit/>
          </a:bodyPr>
          <a:lstStyle/>
          <a:p>
            <a:r>
              <a:rPr lang="ja-JP" altLang="en-US" b="1" dirty="0" smtClean="0">
                <a:latin typeface="HGSｺﾞｼｯｸM" panose="020B0600000000000000" pitchFamily="50" charset="-128"/>
                <a:ea typeface="HGSｺﾞｼｯｸM" panose="020B0600000000000000" pitchFamily="50" charset="-128"/>
              </a:rPr>
              <a:t>① </a:t>
            </a:r>
            <a:r>
              <a:rPr lang="ja-JP" altLang="en-US" b="1" dirty="0">
                <a:latin typeface="HGSｺﾞｼｯｸM" panose="020B0600000000000000" pitchFamily="50" charset="-128"/>
                <a:ea typeface="HGSｺﾞｼｯｸM" panose="020B0600000000000000" pitchFamily="50" charset="-128"/>
              </a:rPr>
              <a:t>災害発生箇所において、連続雨量、土壌雨量指数と災害発生の関連性を検証</a:t>
            </a:r>
            <a:r>
              <a:rPr lang="en-US" altLang="ja-JP" sz="1700" b="1" dirty="0">
                <a:latin typeface="HGSｺﾞｼｯｸM" panose="020B0600000000000000" pitchFamily="50" charset="-128"/>
                <a:ea typeface="HGSｺﾞｼｯｸM" panose="020B0600000000000000" pitchFamily="50" charset="-128"/>
              </a:rPr>
              <a:t/>
            </a:r>
            <a:br>
              <a:rPr lang="en-US" altLang="ja-JP" sz="1700" b="1" dirty="0">
                <a:latin typeface="HGSｺﾞｼｯｸM" panose="020B0600000000000000" pitchFamily="50" charset="-128"/>
                <a:ea typeface="HGSｺﾞｼｯｸM" panose="020B0600000000000000" pitchFamily="50" charset="-128"/>
              </a:rPr>
            </a:br>
            <a:endParaRPr lang="en-US" altLang="ja-JP" sz="1700" b="1" dirty="0" smtClean="0">
              <a:latin typeface="HGSｺﾞｼｯｸM" panose="020B0600000000000000" pitchFamily="50" charset="-128"/>
              <a:ea typeface="HGSｺﾞｼｯｸM" panose="020B0600000000000000" pitchFamily="50" charset="-128"/>
            </a:endParaRPr>
          </a:p>
          <a:p>
            <a:r>
              <a:rPr lang="ja-JP" altLang="en-US" sz="1700" b="1" dirty="0">
                <a:latin typeface="HGSｺﾞｼｯｸM" panose="020B0600000000000000" pitchFamily="50" charset="-128"/>
                <a:ea typeface="HGSｺﾞｼｯｸM" panose="020B0600000000000000" pitchFamily="50" charset="-128"/>
              </a:rPr>
              <a:t>　</a:t>
            </a:r>
            <a:r>
              <a:rPr lang="en-US" altLang="ja-JP" sz="1700" b="1" dirty="0" smtClean="0">
                <a:latin typeface="HGSｺﾞｼｯｸM" panose="020B0600000000000000" pitchFamily="50" charset="-128"/>
                <a:ea typeface="HGSｺﾞｼｯｸM" panose="020B0600000000000000" pitchFamily="50" charset="-128"/>
              </a:rPr>
              <a:t>(</a:t>
            </a:r>
            <a:r>
              <a:rPr lang="ja-JP" altLang="en-US" sz="1700" b="1" dirty="0" smtClean="0">
                <a:latin typeface="HGSｺﾞｼｯｸM" panose="020B0600000000000000" pitchFamily="50" charset="-128"/>
                <a:ea typeface="HGSｺﾞｼｯｸM" panose="020B0600000000000000" pitchFamily="50" charset="-128"/>
              </a:rPr>
              <a:t>検証結果）</a:t>
            </a:r>
            <a:r>
              <a:rPr lang="ja-JP" altLang="en-US" sz="1700" dirty="0">
                <a:latin typeface="HGSｺﾞｼｯｸM" panose="020B0600000000000000" pitchFamily="50" charset="-128"/>
                <a:ea typeface="HGSｺﾞｼｯｸM" panose="020B0600000000000000" pitchFamily="50" charset="-128"/>
              </a:rPr>
              <a:t>　　</a:t>
            </a:r>
            <a:endParaRPr lang="en-US" altLang="ja-JP" sz="1700" dirty="0" smtClean="0">
              <a:latin typeface="HGSｺﾞｼｯｸM" panose="020B0600000000000000" pitchFamily="50" charset="-128"/>
              <a:ea typeface="HGSｺﾞｼｯｸM" panose="020B0600000000000000" pitchFamily="50" charset="-128"/>
            </a:endParaRPr>
          </a:p>
          <a:p>
            <a:r>
              <a:rPr lang="ja-JP" altLang="en-US" sz="1700" dirty="0">
                <a:latin typeface="HGSｺﾞｼｯｸM" panose="020B0600000000000000" pitchFamily="50" charset="-128"/>
                <a:ea typeface="HGSｺﾞｼｯｸM" panose="020B0600000000000000" pitchFamily="50" charset="-128"/>
              </a:rPr>
              <a:t>　</a:t>
            </a:r>
            <a:endParaRPr lang="en-US" altLang="ja-JP" sz="1700" dirty="0" smtClean="0">
              <a:latin typeface="HGSｺﾞｼｯｸM" panose="020B0600000000000000" pitchFamily="50" charset="-128"/>
              <a:ea typeface="HGSｺﾞｼｯｸM" panose="020B0600000000000000" pitchFamily="50" charset="-128"/>
            </a:endParaRPr>
          </a:p>
          <a:p>
            <a:r>
              <a:rPr lang="ja-JP" altLang="en-US" sz="1700" dirty="0">
                <a:latin typeface="HGSｺﾞｼｯｸM" panose="020B0600000000000000" pitchFamily="50" charset="-128"/>
                <a:ea typeface="HGSｺﾞｼｯｸM" panose="020B0600000000000000" pitchFamily="50" charset="-128"/>
              </a:rPr>
              <a:t>　</a:t>
            </a:r>
            <a:r>
              <a:rPr lang="ja-JP" altLang="en-US" sz="1700" dirty="0" smtClean="0">
                <a:latin typeface="HGSｺﾞｼｯｸM" panose="020B0600000000000000" pitchFamily="50" charset="-128"/>
                <a:ea typeface="HGSｺﾞｼｯｸM" panose="020B0600000000000000" pitchFamily="50" charset="-128"/>
              </a:rPr>
              <a:t> 　〇連続</a:t>
            </a:r>
            <a:r>
              <a:rPr lang="ja-JP" altLang="en-US" sz="1700" dirty="0">
                <a:latin typeface="HGSｺﾞｼｯｸM" panose="020B0600000000000000" pitchFamily="50" charset="-128"/>
                <a:ea typeface="HGSｺﾞｼｯｸM" panose="020B0600000000000000" pitchFamily="50" charset="-128"/>
              </a:rPr>
              <a:t>雨量及び土壌雨量指数の数値が高い時間帯に災害が</a:t>
            </a:r>
            <a:r>
              <a:rPr lang="ja-JP" altLang="en-US" sz="1700" dirty="0" smtClean="0">
                <a:latin typeface="HGSｺﾞｼｯｸM" panose="020B0600000000000000" pitchFamily="50" charset="-128"/>
                <a:ea typeface="HGSｺﾞｼｯｸM" panose="020B0600000000000000" pitchFamily="50" charset="-128"/>
              </a:rPr>
              <a:t>発生</a:t>
            </a:r>
            <a:endParaRPr lang="en-US" altLang="ja-JP" sz="1700" dirty="0" smtClean="0">
              <a:latin typeface="HGSｺﾞｼｯｸM" panose="020B0600000000000000" pitchFamily="50" charset="-128"/>
              <a:ea typeface="HGSｺﾞｼｯｸM" panose="020B0600000000000000" pitchFamily="50" charset="-128"/>
            </a:endParaRPr>
          </a:p>
          <a:p>
            <a:r>
              <a:rPr lang="ja-JP" altLang="en-US" sz="1700" dirty="0">
                <a:latin typeface="HGSｺﾞｼｯｸM" panose="020B0600000000000000" pitchFamily="50" charset="-128"/>
                <a:ea typeface="HGSｺﾞｼｯｸM" panose="020B0600000000000000" pitchFamily="50" charset="-128"/>
              </a:rPr>
              <a:t>　</a:t>
            </a:r>
            <a:r>
              <a:rPr lang="ja-JP" altLang="en-US" sz="1700" dirty="0" smtClean="0">
                <a:latin typeface="HGSｺﾞｼｯｸM" panose="020B0600000000000000" pitchFamily="50" charset="-128"/>
                <a:ea typeface="HGSｺﾞｼｯｸM" panose="020B0600000000000000" pitchFamily="50" charset="-128"/>
              </a:rPr>
              <a:t>　 〇事前通行規制区間においては、連続雨量による通行規制実施後に災害が発生</a:t>
            </a:r>
            <a:r>
              <a:rPr lang="en-US" altLang="ja-JP" sz="1700" dirty="0">
                <a:latin typeface="HGSｺﾞｼｯｸM" panose="020B0600000000000000" pitchFamily="50" charset="-128"/>
                <a:ea typeface="HGSｺﾞｼｯｸM" panose="020B0600000000000000" pitchFamily="50" charset="-128"/>
              </a:rPr>
              <a:t/>
            </a:r>
            <a:br>
              <a:rPr lang="en-US" altLang="ja-JP" sz="1700" dirty="0">
                <a:latin typeface="HGSｺﾞｼｯｸM" panose="020B0600000000000000" pitchFamily="50" charset="-128"/>
                <a:ea typeface="HGSｺﾞｼｯｸM" panose="020B0600000000000000" pitchFamily="50" charset="-128"/>
              </a:rPr>
            </a:br>
            <a:endParaRPr lang="ja-JP" altLang="en-US" sz="1700" dirty="0"/>
          </a:p>
        </p:txBody>
      </p:sp>
    </p:spTree>
    <p:extLst>
      <p:ext uri="{BB962C8B-B14F-4D97-AF65-F5344CB8AC3E}">
        <p14:creationId xmlns:p14="http://schemas.microsoft.com/office/powerpoint/2010/main" val="3313936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1016" y="2698583"/>
            <a:ext cx="9107488" cy="4124868"/>
          </a:xfrm>
          <a:prstGeom prst="rect">
            <a:avLst/>
          </a:prstGeom>
        </p:spPr>
      </p:pic>
      <p:sp>
        <p:nvSpPr>
          <p:cNvPr id="4" name="スライド番号プレースホルダー 3"/>
          <p:cNvSpPr>
            <a:spLocks noGrp="1"/>
          </p:cNvSpPr>
          <p:nvPr>
            <p:ph type="sldNum" sz="quarter" idx="12"/>
          </p:nvPr>
        </p:nvSpPr>
        <p:spPr>
          <a:xfrm>
            <a:off x="35496" y="6453336"/>
            <a:ext cx="1981200" cy="365760"/>
          </a:xfrm>
        </p:spPr>
        <p:txBody>
          <a:bodyPr/>
          <a:lstStyle/>
          <a:p>
            <a:fld id="{40F85341-AB73-4280-8395-A80C95690EE8}" type="slidenum">
              <a:rPr kumimoji="1" lang="ja-JP" altLang="en-US" smtClean="0"/>
              <a:t>18</a:t>
            </a:fld>
            <a:endParaRPr kumimoji="1" lang="ja-JP" altLang="en-US" dirty="0"/>
          </a:p>
        </p:txBody>
      </p:sp>
      <p:sp>
        <p:nvSpPr>
          <p:cNvPr id="9" name="フッター プレースホルダー 2"/>
          <p:cNvSpPr>
            <a:spLocks noGrp="1"/>
          </p:cNvSpPr>
          <p:nvPr>
            <p:ph type="ftr" sz="quarter" idx="11"/>
          </p:nvPr>
        </p:nvSpPr>
        <p:spPr>
          <a:xfrm>
            <a:off x="5652120" y="6519624"/>
            <a:ext cx="3505200" cy="365760"/>
          </a:xfrm>
        </p:spPr>
        <p:txBody>
          <a:bodyPr/>
          <a:lstStyle/>
          <a:p>
            <a:r>
              <a:rPr kumimoji="1" lang="ja-JP" altLang="en-US" dirty="0" smtClean="0"/>
              <a:t>資料４</a:t>
            </a:r>
            <a:endParaRPr kumimoji="1" lang="ja-JP" altLang="en-US" dirty="0"/>
          </a:p>
        </p:txBody>
      </p:sp>
      <p:sp>
        <p:nvSpPr>
          <p:cNvPr id="20" name="タイトル 1"/>
          <p:cNvSpPr txBox="1">
            <a:spLocks/>
          </p:cNvSpPr>
          <p:nvPr/>
        </p:nvSpPr>
        <p:spPr>
          <a:xfrm>
            <a:off x="5548769" y="366732"/>
            <a:ext cx="2808312" cy="242791"/>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00" dirty="0" smtClean="0">
                <a:solidFill>
                  <a:schemeClr val="tx1"/>
                </a:solidFill>
                <a:latin typeface="HGSｺﾞｼｯｸM" panose="020B0600000000000000" pitchFamily="50" charset="-128"/>
                <a:ea typeface="HGSｺﾞｼｯｸM" panose="020B0600000000000000" pitchFamily="50" charset="-128"/>
              </a:rPr>
              <a:t>●土砂災害警戒避難基準と土壌雨量指数</a:t>
            </a:r>
            <a:endParaRPr lang="ja-JP" altLang="en-US" sz="1000" dirty="0">
              <a:solidFill>
                <a:schemeClr val="tx1"/>
              </a:solidFill>
              <a:latin typeface="HGSｺﾞｼｯｸM" panose="020B0600000000000000" pitchFamily="50" charset="-128"/>
              <a:ea typeface="HGSｺﾞｼｯｸM" panose="020B0600000000000000" pitchFamily="50" charset="-128"/>
            </a:endParaRPr>
          </a:p>
        </p:txBody>
      </p:sp>
      <p:sp>
        <p:nvSpPr>
          <p:cNvPr id="21" name="タイトル 1"/>
          <p:cNvSpPr txBox="1">
            <a:spLocks/>
          </p:cNvSpPr>
          <p:nvPr/>
        </p:nvSpPr>
        <p:spPr>
          <a:xfrm>
            <a:off x="30547" y="2420888"/>
            <a:ext cx="4032448" cy="288032"/>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50" dirty="0" smtClean="0">
                <a:solidFill>
                  <a:schemeClr val="tx1"/>
                </a:solidFill>
                <a:latin typeface="HGSｺﾞｼｯｸM" panose="020B0600000000000000" pitchFamily="50" charset="-128"/>
                <a:ea typeface="HGSｺﾞｼｯｸM" panose="020B0600000000000000" pitchFamily="50" charset="-128"/>
              </a:rPr>
              <a:t>●連続雨量と土壌雨量指数（土砂災害警戒避難基準）の比較</a:t>
            </a:r>
            <a:endParaRPr lang="ja-JP" altLang="en-US" sz="1000" dirty="0">
              <a:solidFill>
                <a:schemeClr val="tx1"/>
              </a:solidFill>
              <a:latin typeface="HGSｺﾞｼｯｸM" panose="020B0600000000000000" pitchFamily="50" charset="-128"/>
              <a:ea typeface="HGSｺﾞｼｯｸM" panose="020B0600000000000000" pitchFamily="50" charset="-128"/>
            </a:endParaRPr>
          </a:p>
        </p:txBody>
      </p:sp>
      <p:pic>
        <p:nvPicPr>
          <p:cNvPr id="17" name="図 16"/>
          <p:cNvPicPr>
            <a:picLocks noChangeAspect="1" noChangeArrowheads="1"/>
            <a:extLst>
              <a:ext uri="{84589F7E-364E-4C9E-8A38-B11213B215E9}">
                <a14:cameraTool xmlns:a14="http://schemas.microsoft.com/office/drawing/2010/main" cellRange="$A$3:$B$10" spid="_x0000_s1111"/>
              </a:ext>
            </a:extLst>
          </p:cNvPicPr>
          <p:nvPr/>
        </p:nvPicPr>
        <p:blipFill>
          <a:blip r:embed="rId3"/>
          <a:srcRect/>
          <a:stretch>
            <a:fillRect/>
          </a:stretch>
        </p:blipFill>
        <p:spPr bwMode="auto">
          <a:xfrm>
            <a:off x="251520" y="692696"/>
            <a:ext cx="3780420" cy="1512168"/>
          </a:xfrm>
          <a:prstGeom prst="rect">
            <a:avLst/>
          </a:prstGeom>
          <a:solidFill>
            <a:schemeClr val="bg1"/>
          </a:solidFill>
        </p:spPr>
      </p:pic>
      <p:pic>
        <p:nvPicPr>
          <p:cNvPr id="19" name="図 18"/>
          <p:cNvPicPr>
            <a:picLocks noChangeAspect="1"/>
          </p:cNvPicPr>
          <p:nvPr/>
        </p:nvPicPr>
        <p:blipFill>
          <a:blip r:embed="rId4"/>
          <a:stretch>
            <a:fillRect/>
          </a:stretch>
        </p:blipFill>
        <p:spPr>
          <a:xfrm>
            <a:off x="5636392" y="585045"/>
            <a:ext cx="3472112" cy="2113538"/>
          </a:xfrm>
          <a:prstGeom prst="rect">
            <a:avLst/>
          </a:prstGeom>
        </p:spPr>
      </p:pic>
      <p:cxnSp>
        <p:nvCxnSpPr>
          <p:cNvPr id="23" name="直線矢印コネクタ 22"/>
          <p:cNvCxnSpPr/>
          <p:nvPr/>
        </p:nvCxnSpPr>
        <p:spPr>
          <a:xfrm>
            <a:off x="3888432" y="3562679"/>
            <a:ext cx="395536" cy="44238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736304" y="3274647"/>
            <a:ext cx="12241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「連続雨量」到達</a:t>
            </a:r>
            <a:endParaRPr kumimoji="1" lang="en-US" altLang="ja-JP" sz="1100" dirty="0" smtClean="0"/>
          </a:p>
          <a:p>
            <a:pPr algn="ctr"/>
            <a:r>
              <a:rPr lang="en-US" altLang="ja-JP" sz="1100" dirty="0"/>
              <a:t>7</a:t>
            </a:r>
            <a:r>
              <a:rPr lang="ja-JP" altLang="en-US" sz="1100" dirty="0" smtClean="0"/>
              <a:t>月</a:t>
            </a:r>
            <a:r>
              <a:rPr lang="en-US" altLang="ja-JP" sz="1100" dirty="0" smtClean="0"/>
              <a:t>5</a:t>
            </a:r>
            <a:r>
              <a:rPr lang="ja-JP" altLang="en-US" sz="1100" dirty="0" smtClean="0"/>
              <a:t>日</a:t>
            </a:r>
            <a:r>
              <a:rPr lang="en-US" altLang="ja-JP" sz="1100" dirty="0" smtClean="0"/>
              <a:t>10</a:t>
            </a:r>
            <a:r>
              <a:rPr lang="ja-JP" altLang="en-US" sz="1100" dirty="0" smtClean="0"/>
              <a:t>時</a:t>
            </a:r>
            <a:endParaRPr kumimoji="1" lang="ja-JP" altLang="en-US" sz="1100" dirty="0"/>
          </a:p>
        </p:txBody>
      </p:sp>
      <p:cxnSp>
        <p:nvCxnSpPr>
          <p:cNvPr id="26" name="直線矢印コネクタ 25"/>
          <p:cNvCxnSpPr/>
          <p:nvPr/>
        </p:nvCxnSpPr>
        <p:spPr>
          <a:xfrm flipH="1" flipV="1">
            <a:off x="4932040" y="4077072"/>
            <a:ext cx="180528" cy="853759"/>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5112568" y="4930831"/>
            <a:ext cx="1296144" cy="36004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「非常に危険」到達</a:t>
            </a:r>
            <a:endParaRPr kumimoji="1" lang="en-US" altLang="ja-JP" sz="1100" dirty="0" smtClean="0"/>
          </a:p>
          <a:p>
            <a:pPr algn="ctr"/>
            <a:r>
              <a:rPr lang="en-US" altLang="ja-JP" sz="1100" dirty="0"/>
              <a:t>7</a:t>
            </a:r>
            <a:r>
              <a:rPr lang="ja-JP" altLang="en-US" sz="1100" dirty="0" smtClean="0"/>
              <a:t>月</a:t>
            </a:r>
            <a:r>
              <a:rPr lang="en-US" altLang="ja-JP" sz="1100" dirty="0" smtClean="0"/>
              <a:t>6</a:t>
            </a:r>
            <a:r>
              <a:rPr lang="ja-JP" altLang="en-US" sz="1100" dirty="0" smtClean="0"/>
              <a:t>日</a:t>
            </a:r>
            <a:r>
              <a:rPr lang="en-US" altLang="ja-JP" sz="1100" dirty="0" smtClean="0"/>
              <a:t>8</a:t>
            </a:r>
            <a:r>
              <a:rPr lang="ja-JP" altLang="en-US" sz="1100" dirty="0" smtClean="0"/>
              <a:t>時</a:t>
            </a:r>
            <a:endParaRPr kumimoji="1" lang="ja-JP" altLang="en-US" sz="1100" dirty="0"/>
          </a:p>
        </p:txBody>
      </p:sp>
      <p:cxnSp>
        <p:nvCxnSpPr>
          <p:cNvPr id="31" name="直線矢印コネクタ 30"/>
          <p:cNvCxnSpPr/>
          <p:nvPr/>
        </p:nvCxnSpPr>
        <p:spPr>
          <a:xfrm>
            <a:off x="4392488" y="2986615"/>
            <a:ext cx="467544" cy="73041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240360" y="2842599"/>
            <a:ext cx="1296144"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「極めて危険」到達</a:t>
            </a:r>
            <a:endParaRPr kumimoji="1" lang="en-US" altLang="ja-JP" sz="1100" dirty="0" smtClean="0"/>
          </a:p>
          <a:p>
            <a:pPr algn="ctr"/>
            <a:r>
              <a:rPr lang="en-US" altLang="ja-JP" sz="1100" dirty="0"/>
              <a:t>7</a:t>
            </a:r>
            <a:r>
              <a:rPr lang="ja-JP" altLang="en-US" sz="1100" dirty="0" smtClean="0"/>
              <a:t>月</a:t>
            </a:r>
            <a:r>
              <a:rPr lang="en-US" altLang="ja-JP" sz="1100" dirty="0" smtClean="0"/>
              <a:t>6</a:t>
            </a:r>
            <a:r>
              <a:rPr lang="ja-JP" altLang="en-US" sz="1100" dirty="0" smtClean="0"/>
              <a:t>日</a:t>
            </a:r>
            <a:r>
              <a:rPr lang="en-US" altLang="ja-JP" sz="1100" dirty="0" smtClean="0"/>
              <a:t>10</a:t>
            </a:r>
            <a:r>
              <a:rPr lang="ja-JP" altLang="en-US" sz="1100" dirty="0" smtClean="0"/>
              <a:t>時</a:t>
            </a:r>
            <a:endParaRPr kumimoji="1" lang="ja-JP" altLang="en-US" sz="1100" dirty="0"/>
          </a:p>
        </p:txBody>
      </p:sp>
      <p:sp>
        <p:nvSpPr>
          <p:cNvPr id="33" name="正方形/長方形 32"/>
          <p:cNvSpPr/>
          <p:nvPr/>
        </p:nvSpPr>
        <p:spPr>
          <a:xfrm>
            <a:off x="7709009" y="827836"/>
            <a:ext cx="1296144"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「極めて危険」到達</a:t>
            </a:r>
            <a:endParaRPr kumimoji="1" lang="en-US" altLang="ja-JP" sz="1100" dirty="0" smtClean="0"/>
          </a:p>
          <a:p>
            <a:pPr algn="ctr"/>
            <a:r>
              <a:rPr lang="en-US" altLang="ja-JP" sz="1100" dirty="0"/>
              <a:t>7</a:t>
            </a:r>
            <a:r>
              <a:rPr lang="ja-JP" altLang="en-US" sz="1100" dirty="0" smtClean="0"/>
              <a:t>月</a:t>
            </a:r>
            <a:r>
              <a:rPr lang="en-US" altLang="ja-JP" sz="1100" dirty="0" smtClean="0"/>
              <a:t>6</a:t>
            </a:r>
            <a:r>
              <a:rPr lang="ja-JP" altLang="en-US" sz="1100" dirty="0" smtClean="0"/>
              <a:t>日</a:t>
            </a:r>
            <a:r>
              <a:rPr lang="en-US" altLang="ja-JP" sz="1100" dirty="0" smtClean="0"/>
              <a:t>9</a:t>
            </a:r>
            <a:r>
              <a:rPr lang="ja-JP" altLang="en-US" sz="1100" dirty="0" smtClean="0"/>
              <a:t>時</a:t>
            </a:r>
            <a:endParaRPr kumimoji="1" lang="ja-JP" altLang="en-US" sz="1100" dirty="0"/>
          </a:p>
        </p:txBody>
      </p:sp>
      <p:sp>
        <p:nvSpPr>
          <p:cNvPr id="18" name="正方形/長方形 17"/>
          <p:cNvSpPr/>
          <p:nvPr/>
        </p:nvSpPr>
        <p:spPr>
          <a:xfrm>
            <a:off x="6931153" y="5078431"/>
            <a:ext cx="1618397" cy="2511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最大連続雨量：</a:t>
            </a:r>
            <a:r>
              <a:rPr kumimoji="1" lang="en-US" altLang="ja-JP" sz="1100" dirty="0" smtClean="0"/>
              <a:t>471</a:t>
            </a:r>
            <a:r>
              <a:rPr kumimoji="1" lang="ja-JP" altLang="en-US" sz="1100" dirty="0" smtClean="0"/>
              <a:t>㎜</a:t>
            </a:r>
            <a:endParaRPr kumimoji="1" lang="ja-JP" altLang="en-US" sz="1100" dirty="0"/>
          </a:p>
        </p:txBody>
      </p:sp>
      <p:sp>
        <p:nvSpPr>
          <p:cNvPr id="22" name="正方形/長方形 21"/>
          <p:cNvSpPr/>
          <p:nvPr/>
        </p:nvSpPr>
        <p:spPr>
          <a:xfrm>
            <a:off x="6444208" y="5410122"/>
            <a:ext cx="2105341" cy="32313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7</a:t>
            </a:r>
            <a:r>
              <a:rPr kumimoji="1" lang="ja-JP" altLang="en-US" sz="1100" dirty="0" smtClean="0"/>
              <a:t>月</a:t>
            </a:r>
            <a:r>
              <a:rPr kumimoji="1" lang="en-US" altLang="ja-JP" sz="1100" dirty="0" smtClean="0"/>
              <a:t>6</a:t>
            </a:r>
            <a:r>
              <a:rPr kumimoji="1" lang="ja-JP" altLang="en-US" sz="1100" dirty="0" smtClean="0"/>
              <a:t>日</a:t>
            </a:r>
            <a:r>
              <a:rPr kumimoji="1" lang="en-US" altLang="ja-JP" sz="1100" dirty="0" smtClean="0"/>
              <a:t>10</a:t>
            </a:r>
            <a:r>
              <a:rPr kumimoji="1" lang="ja-JP" altLang="en-US" sz="1100" dirty="0" smtClean="0"/>
              <a:t>時土壌雨量指数</a:t>
            </a:r>
            <a:r>
              <a:rPr kumimoji="1" lang="en-US" altLang="ja-JP" sz="1100" dirty="0" smtClean="0"/>
              <a:t>204</a:t>
            </a:r>
          </a:p>
          <a:p>
            <a:pPr algn="ctr"/>
            <a:r>
              <a:rPr kumimoji="1" lang="ja-JP" altLang="en-US" sz="1100" dirty="0" smtClean="0"/>
              <a:t>連続雨量：</a:t>
            </a:r>
            <a:r>
              <a:rPr kumimoji="1" lang="en-US" altLang="ja-JP" sz="1100" dirty="0" smtClean="0"/>
              <a:t>413</a:t>
            </a:r>
            <a:r>
              <a:rPr kumimoji="1" lang="ja-JP" altLang="en-US" sz="1100" dirty="0" smtClean="0"/>
              <a:t>㎜</a:t>
            </a:r>
            <a:endParaRPr kumimoji="1" lang="ja-JP" altLang="en-US" sz="1100" dirty="0"/>
          </a:p>
        </p:txBody>
      </p:sp>
      <p:sp>
        <p:nvSpPr>
          <p:cNvPr id="27" name="タイトル 1"/>
          <p:cNvSpPr txBox="1">
            <a:spLocks/>
          </p:cNvSpPr>
          <p:nvPr/>
        </p:nvSpPr>
        <p:spPr>
          <a:xfrm>
            <a:off x="910" y="0"/>
            <a:ext cx="7379401" cy="416737"/>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800" dirty="0" smtClean="0">
                <a:solidFill>
                  <a:schemeClr val="tx1"/>
                </a:solidFill>
                <a:latin typeface="HGSｺﾞｼｯｸM" panose="020B0600000000000000" pitchFamily="50" charset="-128"/>
                <a:ea typeface="HGSｺﾞｼｯｸM" panose="020B0600000000000000" pitchFamily="50" charset="-128"/>
              </a:rPr>
              <a:t>② 事前通行規制区間 （１）　</a:t>
            </a:r>
            <a:r>
              <a:rPr lang="en-US" altLang="ja-JP" sz="1800" dirty="0" smtClean="0">
                <a:solidFill>
                  <a:schemeClr val="tx1"/>
                </a:solidFill>
                <a:latin typeface="HGSｺﾞｼｯｸM" panose="020B0600000000000000" pitchFamily="50" charset="-128"/>
                <a:ea typeface="HGSｺﾞｼｯｸM" panose="020B0600000000000000" pitchFamily="50" charset="-128"/>
              </a:rPr>
              <a:t>【</a:t>
            </a:r>
            <a:r>
              <a:rPr lang="ja-JP" altLang="en-US" sz="1800" dirty="0" smtClean="0">
                <a:solidFill>
                  <a:schemeClr val="tx1"/>
                </a:solidFill>
                <a:latin typeface="HGSｺﾞｼｯｸM" panose="020B0600000000000000" pitchFamily="50" charset="-128"/>
                <a:ea typeface="HGSｺﾞｼｯｸM" panose="020B0600000000000000" pitchFamily="50" charset="-128"/>
              </a:rPr>
              <a:t>連続雨量が早く到達したケース</a:t>
            </a:r>
            <a:r>
              <a:rPr lang="en-US" altLang="ja-JP" sz="1800" dirty="0" smtClean="0">
                <a:solidFill>
                  <a:schemeClr val="tx1"/>
                </a:solidFill>
                <a:latin typeface="HGSｺﾞｼｯｸM" panose="020B0600000000000000" pitchFamily="50" charset="-128"/>
                <a:ea typeface="HGSｺﾞｼｯｸM" panose="020B0600000000000000" pitchFamily="50" charset="-128"/>
              </a:rPr>
              <a:t>】</a:t>
            </a:r>
            <a:endParaRPr lang="ja-JP" altLang="en-US" sz="1800"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554404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0" y="2708921"/>
            <a:ext cx="9144000" cy="4149080"/>
          </a:xfrm>
          <a:prstGeom prst="rect">
            <a:avLst/>
          </a:prstGeom>
        </p:spPr>
      </p:pic>
      <p:pic>
        <p:nvPicPr>
          <p:cNvPr id="3" name="図 2"/>
          <p:cNvPicPr>
            <a:picLocks noChangeAspect="1"/>
          </p:cNvPicPr>
          <p:nvPr/>
        </p:nvPicPr>
        <p:blipFill>
          <a:blip r:embed="rId3"/>
          <a:stretch>
            <a:fillRect/>
          </a:stretch>
        </p:blipFill>
        <p:spPr>
          <a:xfrm>
            <a:off x="251521" y="692696"/>
            <a:ext cx="3816424" cy="1512168"/>
          </a:xfrm>
          <a:prstGeom prst="rect">
            <a:avLst/>
          </a:prstGeom>
        </p:spPr>
      </p:pic>
      <p:pic>
        <p:nvPicPr>
          <p:cNvPr id="2" name="図 1"/>
          <p:cNvPicPr>
            <a:picLocks noChangeAspect="1"/>
          </p:cNvPicPr>
          <p:nvPr/>
        </p:nvPicPr>
        <p:blipFill>
          <a:blip r:embed="rId4"/>
          <a:stretch>
            <a:fillRect/>
          </a:stretch>
        </p:blipFill>
        <p:spPr>
          <a:xfrm>
            <a:off x="5536469" y="575288"/>
            <a:ext cx="3501401" cy="2133632"/>
          </a:xfrm>
          <a:prstGeom prst="rect">
            <a:avLst/>
          </a:prstGeom>
        </p:spPr>
      </p:pic>
      <p:sp>
        <p:nvSpPr>
          <p:cNvPr id="4" name="スライド番号プレースホルダー 3"/>
          <p:cNvSpPr>
            <a:spLocks noGrp="1"/>
          </p:cNvSpPr>
          <p:nvPr>
            <p:ph type="sldNum" sz="quarter" idx="12"/>
          </p:nvPr>
        </p:nvSpPr>
        <p:spPr>
          <a:xfrm>
            <a:off x="35496" y="6453336"/>
            <a:ext cx="1981200" cy="365760"/>
          </a:xfrm>
        </p:spPr>
        <p:txBody>
          <a:bodyPr/>
          <a:lstStyle/>
          <a:p>
            <a:fld id="{40F85341-AB73-4280-8395-A80C95690EE8}" type="slidenum">
              <a:rPr kumimoji="1" lang="ja-JP" altLang="en-US" smtClean="0"/>
              <a:t>19</a:t>
            </a:fld>
            <a:endParaRPr kumimoji="1" lang="ja-JP" altLang="en-US" dirty="0"/>
          </a:p>
        </p:txBody>
      </p:sp>
      <p:sp>
        <p:nvSpPr>
          <p:cNvPr id="9" name="フッター プレースホルダー 2"/>
          <p:cNvSpPr>
            <a:spLocks noGrp="1"/>
          </p:cNvSpPr>
          <p:nvPr>
            <p:ph type="ftr" sz="quarter" idx="11"/>
          </p:nvPr>
        </p:nvSpPr>
        <p:spPr>
          <a:xfrm>
            <a:off x="5652120" y="6591632"/>
            <a:ext cx="3505200" cy="365760"/>
          </a:xfrm>
        </p:spPr>
        <p:txBody>
          <a:bodyPr/>
          <a:lstStyle/>
          <a:p>
            <a:r>
              <a:rPr kumimoji="1" lang="ja-JP" altLang="en-US" dirty="0" smtClean="0"/>
              <a:t>資料４</a:t>
            </a:r>
            <a:endParaRPr kumimoji="1" lang="ja-JP" altLang="en-US" dirty="0"/>
          </a:p>
        </p:txBody>
      </p:sp>
      <p:sp>
        <p:nvSpPr>
          <p:cNvPr id="20" name="タイトル 1"/>
          <p:cNvSpPr txBox="1">
            <a:spLocks/>
          </p:cNvSpPr>
          <p:nvPr/>
        </p:nvSpPr>
        <p:spPr>
          <a:xfrm>
            <a:off x="5536469" y="365678"/>
            <a:ext cx="2808312" cy="242791"/>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00" dirty="0" smtClean="0">
                <a:solidFill>
                  <a:schemeClr val="tx1"/>
                </a:solidFill>
                <a:latin typeface="HGSｺﾞｼｯｸM" panose="020B0600000000000000" pitchFamily="50" charset="-128"/>
                <a:ea typeface="HGSｺﾞｼｯｸM" panose="020B0600000000000000" pitchFamily="50" charset="-128"/>
              </a:rPr>
              <a:t>●土砂災害警戒避難基準と土壌雨量指数</a:t>
            </a:r>
            <a:endParaRPr lang="ja-JP" altLang="en-US" sz="1000" dirty="0">
              <a:solidFill>
                <a:schemeClr val="tx1"/>
              </a:solidFill>
              <a:latin typeface="HGSｺﾞｼｯｸM" panose="020B0600000000000000" pitchFamily="50" charset="-128"/>
              <a:ea typeface="HGSｺﾞｼｯｸM" panose="020B0600000000000000" pitchFamily="50" charset="-128"/>
            </a:endParaRPr>
          </a:p>
        </p:txBody>
      </p:sp>
      <p:sp>
        <p:nvSpPr>
          <p:cNvPr id="21" name="タイトル 1"/>
          <p:cNvSpPr txBox="1">
            <a:spLocks/>
          </p:cNvSpPr>
          <p:nvPr/>
        </p:nvSpPr>
        <p:spPr>
          <a:xfrm>
            <a:off x="30547" y="2420888"/>
            <a:ext cx="4032448" cy="288032"/>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050" dirty="0" smtClean="0">
                <a:solidFill>
                  <a:schemeClr val="tx1"/>
                </a:solidFill>
                <a:latin typeface="HGSｺﾞｼｯｸM" panose="020B0600000000000000" pitchFamily="50" charset="-128"/>
                <a:ea typeface="HGSｺﾞｼｯｸM" panose="020B0600000000000000" pitchFamily="50" charset="-128"/>
              </a:rPr>
              <a:t>●連続雨量と土壌雨量指数（土砂災害警戒避難基準）の比較</a:t>
            </a:r>
            <a:endParaRPr lang="ja-JP" altLang="en-US" sz="1000" dirty="0">
              <a:solidFill>
                <a:schemeClr val="tx1"/>
              </a:solidFill>
              <a:latin typeface="HGSｺﾞｼｯｸM" panose="020B0600000000000000" pitchFamily="50" charset="-128"/>
              <a:ea typeface="HGSｺﾞｼｯｸM" panose="020B0600000000000000" pitchFamily="50" charset="-128"/>
            </a:endParaRPr>
          </a:p>
        </p:txBody>
      </p:sp>
      <p:cxnSp>
        <p:nvCxnSpPr>
          <p:cNvPr id="23" name="直線矢印コネクタ 22"/>
          <p:cNvCxnSpPr/>
          <p:nvPr/>
        </p:nvCxnSpPr>
        <p:spPr>
          <a:xfrm>
            <a:off x="3923928" y="3501008"/>
            <a:ext cx="864096" cy="57606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736304" y="3274647"/>
            <a:ext cx="1224136"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「連続雨量」到達</a:t>
            </a:r>
            <a:endParaRPr kumimoji="1" lang="en-US" altLang="ja-JP" sz="1100" dirty="0" smtClean="0"/>
          </a:p>
          <a:p>
            <a:pPr algn="ctr"/>
            <a:r>
              <a:rPr lang="en-US" altLang="ja-JP" sz="1100" dirty="0"/>
              <a:t>7</a:t>
            </a:r>
            <a:r>
              <a:rPr lang="ja-JP" altLang="en-US" sz="1100" dirty="0" smtClean="0"/>
              <a:t>月</a:t>
            </a:r>
            <a:r>
              <a:rPr lang="en-US" altLang="ja-JP" sz="1100" dirty="0" smtClean="0"/>
              <a:t>6</a:t>
            </a:r>
            <a:r>
              <a:rPr lang="ja-JP" altLang="en-US" sz="1100" dirty="0" smtClean="0"/>
              <a:t>日</a:t>
            </a:r>
            <a:r>
              <a:rPr lang="en-US" altLang="ja-JP" sz="1100" dirty="0" smtClean="0"/>
              <a:t>6</a:t>
            </a:r>
            <a:r>
              <a:rPr lang="ja-JP" altLang="en-US" sz="1100" dirty="0" smtClean="0"/>
              <a:t>時</a:t>
            </a:r>
            <a:endParaRPr kumimoji="1" lang="ja-JP" altLang="en-US" sz="1100" dirty="0"/>
          </a:p>
        </p:txBody>
      </p:sp>
      <p:cxnSp>
        <p:nvCxnSpPr>
          <p:cNvPr id="26" name="直線矢印コネクタ 25"/>
          <p:cNvCxnSpPr>
            <a:stCxn id="30" idx="3"/>
          </p:cNvCxnSpPr>
          <p:nvPr/>
        </p:nvCxnSpPr>
        <p:spPr>
          <a:xfrm flipV="1">
            <a:off x="3743400" y="4149080"/>
            <a:ext cx="1044624" cy="324036"/>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2195736" y="4293096"/>
            <a:ext cx="1547664" cy="36004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「非常に危険」到達</a:t>
            </a:r>
            <a:endParaRPr kumimoji="1" lang="en-US" altLang="ja-JP" sz="1100" dirty="0" smtClean="0"/>
          </a:p>
          <a:p>
            <a:pPr algn="ctr"/>
            <a:r>
              <a:rPr lang="en-US" altLang="ja-JP" sz="1100" dirty="0"/>
              <a:t>7</a:t>
            </a:r>
            <a:r>
              <a:rPr lang="ja-JP" altLang="en-US" sz="1100" dirty="0" smtClean="0"/>
              <a:t>月</a:t>
            </a:r>
            <a:r>
              <a:rPr lang="en-US" altLang="ja-JP" sz="1100" dirty="0" smtClean="0"/>
              <a:t>6</a:t>
            </a:r>
            <a:r>
              <a:rPr lang="ja-JP" altLang="en-US" sz="1100" dirty="0" smtClean="0"/>
              <a:t>日</a:t>
            </a:r>
            <a:r>
              <a:rPr lang="en-US" altLang="ja-JP" sz="1100" dirty="0" smtClean="0"/>
              <a:t>5</a:t>
            </a:r>
            <a:r>
              <a:rPr lang="ja-JP" altLang="en-US" sz="1100" dirty="0" smtClean="0"/>
              <a:t>時</a:t>
            </a:r>
            <a:endParaRPr kumimoji="1" lang="ja-JP" altLang="en-US" sz="1100" dirty="0"/>
          </a:p>
        </p:txBody>
      </p:sp>
      <p:cxnSp>
        <p:nvCxnSpPr>
          <p:cNvPr id="28" name="直線矢印コネクタ 27"/>
          <p:cNvCxnSpPr/>
          <p:nvPr/>
        </p:nvCxnSpPr>
        <p:spPr>
          <a:xfrm>
            <a:off x="4427984" y="3068960"/>
            <a:ext cx="360040" cy="64807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2771800" y="2842599"/>
            <a:ext cx="1764704"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「極めて危険」到達</a:t>
            </a:r>
            <a:endParaRPr kumimoji="1" lang="en-US" altLang="ja-JP" sz="1100" dirty="0" smtClean="0"/>
          </a:p>
          <a:p>
            <a:pPr algn="ctr"/>
            <a:r>
              <a:rPr lang="en-US" altLang="ja-JP" sz="1100" dirty="0"/>
              <a:t>7</a:t>
            </a:r>
            <a:r>
              <a:rPr lang="ja-JP" altLang="en-US" sz="1100" dirty="0" smtClean="0"/>
              <a:t>月</a:t>
            </a:r>
            <a:r>
              <a:rPr lang="en-US" altLang="ja-JP" sz="1100" dirty="0" smtClean="0"/>
              <a:t>6</a:t>
            </a:r>
            <a:r>
              <a:rPr lang="ja-JP" altLang="en-US" sz="1100" dirty="0" smtClean="0"/>
              <a:t>日</a:t>
            </a:r>
            <a:r>
              <a:rPr lang="en-US" altLang="ja-JP" sz="1100" dirty="0" smtClean="0"/>
              <a:t>7</a:t>
            </a:r>
            <a:r>
              <a:rPr lang="ja-JP" altLang="en-US" sz="1100" dirty="0" smtClean="0"/>
              <a:t>～</a:t>
            </a:r>
            <a:r>
              <a:rPr lang="en-US" altLang="ja-JP" sz="1100" dirty="0" smtClean="0"/>
              <a:t>8</a:t>
            </a:r>
            <a:r>
              <a:rPr lang="ja-JP" altLang="en-US" sz="1100" dirty="0" smtClean="0"/>
              <a:t>時</a:t>
            </a:r>
            <a:endParaRPr kumimoji="1" lang="ja-JP" altLang="en-US" sz="1100" dirty="0"/>
          </a:p>
        </p:txBody>
      </p:sp>
      <p:sp>
        <p:nvSpPr>
          <p:cNvPr id="33" name="正方形/長方形 32"/>
          <p:cNvSpPr/>
          <p:nvPr/>
        </p:nvSpPr>
        <p:spPr>
          <a:xfrm>
            <a:off x="7596336" y="836223"/>
            <a:ext cx="1296144"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「極めて危険」到達</a:t>
            </a:r>
            <a:endParaRPr kumimoji="1" lang="en-US" altLang="ja-JP" sz="1100" dirty="0" smtClean="0"/>
          </a:p>
          <a:p>
            <a:pPr algn="ctr"/>
            <a:r>
              <a:rPr lang="en-US" altLang="ja-JP" sz="1100" dirty="0"/>
              <a:t>7</a:t>
            </a:r>
            <a:r>
              <a:rPr lang="ja-JP" altLang="en-US" sz="1100" dirty="0" smtClean="0"/>
              <a:t>月</a:t>
            </a:r>
            <a:r>
              <a:rPr lang="en-US" altLang="ja-JP" sz="1100" dirty="0" smtClean="0"/>
              <a:t>6</a:t>
            </a:r>
            <a:r>
              <a:rPr lang="ja-JP" altLang="en-US" sz="1100" dirty="0" smtClean="0"/>
              <a:t>日</a:t>
            </a:r>
            <a:r>
              <a:rPr lang="en-US" altLang="ja-JP" sz="1100" dirty="0" smtClean="0"/>
              <a:t>7</a:t>
            </a:r>
            <a:r>
              <a:rPr lang="ja-JP" altLang="en-US" sz="1100" dirty="0" smtClean="0"/>
              <a:t>～</a:t>
            </a:r>
            <a:r>
              <a:rPr lang="en-US" altLang="ja-JP" sz="1100" dirty="0" smtClean="0"/>
              <a:t>8</a:t>
            </a:r>
            <a:r>
              <a:rPr lang="ja-JP" altLang="en-US" sz="1100" dirty="0" smtClean="0"/>
              <a:t>時</a:t>
            </a:r>
            <a:endParaRPr kumimoji="1" lang="ja-JP" altLang="en-US" sz="1100" dirty="0"/>
          </a:p>
        </p:txBody>
      </p:sp>
      <p:sp>
        <p:nvSpPr>
          <p:cNvPr id="18" name="正方形/長方形 17"/>
          <p:cNvSpPr/>
          <p:nvPr/>
        </p:nvSpPr>
        <p:spPr>
          <a:xfrm>
            <a:off x="6931153" y="5078431"/>
            <a:ext cx="1618397" cy="2511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t>最大連続雨量：</a:t>
            </a:r>
            <a:r>
              <a:rPr kumimoji="1" lang="en-US" altLang="ja-JP" sz="1100" dirty="0" smtClean="0"/>
              <a:t>285</a:t>
            </a:r>
            <a:r>
              <a:rPr kumimoji="1" lang="ja-JP" altLang="en-US" sz="1100" dirty="0" smtClean="0"/>
              <a:t>㎜</a:t>
            </a:r>
            <a:endParaRPr kumimoji="1" lang="ja-JP" altLang="en-US" sz="1100" dirty="0"/>
          </a:p>
        </p:txBody>
      </p:sp>
      <p:sp>
        <p:nvSpPr>
          <p:cNvPr id="22" name="正方形/長方形 21"/>
          <p:cNvSpPr/>
          <p:nvPr/>
        </p:nvSpPr>
        <p:spPr>
          <a:xfrm>
            <a:off x="6444208" y="5410122"/>
            <a:ext cx="2105341" cy="32313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7</a:t>
            </a:r>
            <a:r>
              <a:rPr kumimoji="1" lang="ja-JP" altLang="en-US" sz="1100" dirty="0" smtClean="0"/>
              <a:t>月</a:t>
            </a:r>
            <a:r>
              <a:rPr kumimoji="1" lang="en-US" altLang="ja-JP" sz="1100" dirty="0" smtClean="0"/>
              <a:t>6</a:t>
            </a:r>
            <a:r>
              <a:rPr kumimoji="1" lang="ja-JP" altLang="en-US" sz="1100" dirty="0" smtClean="0"/>
              <a:t>日</a:t>
            </a:r>
            <a:r>
              <a:rPr kumimoji="1" lang="en-US" altLang="ja-JP" sz="1100" dirty="0" smtClean="0"/>
              <a:t>7</a:t>
            </a:r>
            <a:r>
              <a:rPr kumimoji="1" lang="ja-JP" altLang="en-US" sz="1100" dirty="0" smtClean="0"/>
              <a:t>時土壌雨量指数</a:t>
            </a:r>
            <a:r>
              <a:rPr kumimoji="1" lang="en-US" altLang="ja-JP" sz="1100" dirty="0" smtClean="0"/>
              <a:t>187</a:t>
            </a:r>
          </a:p>
          <a:p>
            <a:pPr algn="ctr"/>
            <a:r>
              <a:rPr kumimoji="1" lang="ja-JP" altLang="en-US" sz="1100" dirty="0" smtClean="0"/>
              <a:t>連続雨量：</a:t>
            </a:r>
            <a:r>
              <a:rPr kumimoji="1" lang="en-US" altLang="ja-JP" sz="1100" dirty="0" smtClean="0"/>
              <a:t>201</a:t>
            </a:r>
            <a:r>
              <a:rPr kumimoji="1" lang="ja-JP" altLang="en-US" sz="1100" dirty="0" smtClean="0"/>
              <a:t>㎜</a:t>
            </a:r>
            <a:endParaRPr kumimoji="1" lang="ja-JP" altLang="en-US" sz="1100" dirty="0"/>
          </a:p>
        </p:txBody>
      </p:sp>
      <p:sp>
        <p:nvSpPr>
          <p:cNvPr id="25" name="タイトル 1"/>
          <p:cNvSpPr txBox="1">
            <a:spLocks/>
          </p:cNvSpPr>
          <p:nvPr/>
        </p:nvSpPr>
        <p:spPr>
          <a:xfrm>
            <a:off x="26778" y="0"/>
            <a:ext cx="8289638" cy="416737"/>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1800" dirty="0" smtClean="0">
                <a:solidFill>
                  <a:schemeClr val="tx1"/>
                </a:solidFill>
                <a:latin typeface="HGSｺﾞｼｯｸM" panose="020B0600000000000000" pitchFamily="50" charset="-128"/>
                <a:ea typeface="HGSｺﾞｼｯｸM" panose="020B0600000000000000" pitchFamily="50" charset="-128"/>
              </a:rPr>
              <a:t>② 事前通行規制区間 （</a:t>
            </a:r>
            <a:r>
              <a:rPr lang="ja-JP" altLang="en-US" sz="1800" dirty="0">
                <a:solidFill>
                  <a:schemeClr val="tx1"/>
                </a:solidFill>
                <a:latin typeface="HGSｺﾞｼｯｸM" panose="020B0600000000000000" pitchFamily="50" charset="-128"/>
                <a:ea typeface="HGSｺﾞｼｯｸM" panose="020B0600000000000000" pitchFamily="50" charset="-128"/>
              </a:rPr>
              <a:t>２</a:t>
            </a:r>
            <a:r>
              <a:rPr lang="ja-JP" altLang="en-US" sz="1800" dirty="0" smtClean="0">
                <a:solidFill>
                  <a:schemeClr val="tx1"/>
                </a:solidFill>
                <a:latin typeface="HGSｺﾞｼｯｸM" panose="020B0600000000000000" pitchFamily="50" charset="-128"/>
                <a:ea typeface="HGSｺﾞｼｯｸM" panose="020B0600000000000000" pitchFamily="50" charset="-128"/>
              </a:rPr>
              <a:t>）　</a:t>
            </a:r>
            <a:r>
              <a:rPr lang="en-US" altLang="ja-JP" sz="1800" dirty="0" smtClean="0">
                <a:solidFill>
                  <a:schemeClr val="tx1"/>
                </a:solidFill>
                <a:latin typeface="HGSｺﾞｼｯｸM" panose="020B0600000000000000" pitchFamily="50" charset="-128"/>
                <a:ea typeface="HGSｺﾞｼｯｸM" panose="020B0600000000000000" pitchFamily="50" charset="-128"/>
              </a:rPr>
              <a:t>【</a:t>
            </a:r>
            <a:r>
              <a:rPr lang="ja-JP" altLang="en-US" sz="1800" dirty="0" smtClean="0">
                <a:solidFill>
                  <a:schemeClr val="tx1"/>
                </a:solidFill>
                <a:latin typeface="HGSｺﾞｼｯｸM" panose="020B0600000000000000" pitchFamily="50" charset="-128"/>
                <a:ea typeface="HGSｺﾞｼｯｸM" panose="020B0600000000000000" pitchFamily="50" charset="-128"/>
              </a:rPr>
              <a:t>土砂災害警戒情報が</a:t>
            </a:r>
            <a:r>
              <a:rPr lang="ja-JP" altLang="en-US" sz="1800" dirty="0">
                <a:solidFill>
                  <a:schemeClr val="tx1"/>
                </a:solidFill>
                <a:latin typeface="HGSｺﾞｼｯｸM" panose="020B0600000000000000" pitchFamily="50" charset="-128"/>
                <a:ea typeface="HGSｺﾞｼｯｸM" panose="020B0600000000000000" pitchFamily="50" charset="-128"/>
              </a:rPr>
              <a:t>早く到達した</a:t>
            </a:r>
            <a:r>
              <a:rPr lang="ja-JP" altLang="en-US" sz="1800" dirty="0" smtClean="0">
                <a:solidFill>
                  <a:schemeClr val="tx1"/>
                </a:solidFill>
                <a:latin typeface="HGSｺﾞｼｯｸM" panose="020B0600000000000000" pitchFamily="50" charset="-128"/>
                <a:ea typeface="HGSｺﾞｼｯｸM" panose="020B0600000000000000" pitchFamily="50" charset="-128"/>
              </a:rPr>
              <a:t>ケース</a:t>
            </a:r>
            <a:r>
              <a:rPr lang="en-US" altLang="ja-JP" sz="1800" dirty="0" smtClean="0">
                <a:solidFill>
                  <a:schemeClr val="tx1"/>
                </a:solidFill>
                <a:latin typeface="HGSｺﾞｼｯｸM" panose="020B0600000000000000" pitchFamily="50" charset="-128"/>
                <a:ea typeface="HGSｺﾞｼｯｸM" panose="020B0600000000000000" pitchFamily="50" charset="-128"/>
              </a:rPr>
              <a:t>】</a:t>
            </a:r>
            <a:r>
              <a:rPr lang="ja-JP" altLang="en-US" sz="1800" dirty="0" smtClean="0">
                <a:solidFill>
                  <a:schemeClr val="tx1"/>
                </a:solidFill>
                <a:latin typeface="HGSｺﾞｼｯｸM" panose="020B0600000000000000" pitchFamily="50" charset="-128"/>
                <a:ea typeface="HGSｺﾞｼｯｸM" panose="020B0600000000000000" pitchFamily="50" charset="-128"/>
              </a:rPr>
              <a:t>　</a:t>
            </a:r>
            <a:endParaRPr lang="ja-JP" altLang="en-US" sz="1400"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272845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dirty="0"/>
          </a:p>
        </p:txBody>
      </p:sp>
      <p:sp>
        <p:nvSpPr>
          <p:cNvPr id="5" name="タイトル 1"/>
          <p:cNvSpPr>
            <a:spLocks noGrp="1"/>
          </p:cNvSpPr>
          <p:nvPr>
            <p:ph type="title"/>
          </p:nvPr>
        </p:nvSpPr>
        <p:spPr>
          <a:xfrm>
            <a:off x="457200" y="548680"/>
            <a:ext cx="8229600" cy="594320"/>
          </a:xfrm>
        </p:spPr>
        <p:txBody>
          <a:bodyPr>
            <a:normAutofit/>
          </a:bodyPr>
          <a:lstStyle/>
          <a:p>
            <a:r>
              <a:rPr lang="ja-JP" altLang="en-US" sz="2800" dirty="0" smtClean="0">
                <a:latin typeface="HGSｺﾞｼｯｸM" panose="020B0600000000000000" pitchFamily="50" charset="-128"/>
                <a:ea typeface="HGSｺﾞｼｯｸM" panose="020B0600000000000000" pitchFamily="50" charset="-128"/>
              </a:rPr>
              <a:t>審議内容</a:t>
            </a:r>
            <a:endParaRPr kumimoji="1" lang="ja-JP" altLang="en-US" sz="20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277727" y="1484784"/>
            <a:ext cx="8686761" cy="3816429"/>
          </a:xfrm>
          <a:prstGeom prst="rect">
            <a:avLst/>
          </a:prstGeom>
          <a:noFill/>
        </p:spPr>
        <p:txBody>
          <a:bodyPr wrap="square" rtlCol="0">
            <a:spAutoFit/>
          </a:bodyPr>
          <a:lstStyle/>
          <a:p>
            <a:r>
              <a:rPr lang="en-US" altLang="ja-JP" sz="2000" b="1" dirty="0" smtClean="0">
                <a:latin typeface="HGSｺﾞｼｯｸM" panose="020B0600000000000000" pitchFamily="50" charset="-128"/>
                <a:ea typeface="HGSｺﾞｼｯｸM" panose="020B0600000000000000" pitchFamily="50" charset="-128"/>
              </a:rPr>
              <a:t>Ⅰ. </a:t>
            </a:r>
            <a:r>
              <a:rPr lang="ja-JP" altLang="en-US" sz="2000" b="1" dirty="0" smtClean="0">
                <a:latin typeface="HGSｺﾞｼｯｸM" panose="020B0600000000000000" pitchFamily="50" charset="-128"/>
                <a:ea typeface="HGSｺﾞｼｯｸM" panose="020B0600000000000000" pitchFamily="50" charset="-128"/>
              </a:rPr>
              <a:t>規制区間指定条件の見直し検討</a:t>
            </a:r>
            <a:endParaRPr lang="en-US" altLang="ja-JP" sz="2000" b="1" dirty="0" smtClean="0">
              <a:latin typeface="HGSｺﾞｼｯｸM" panose="020B0600000000000000" pitchFamily="50" charset="-128"/>
              <a:ea typeface="HGSｺﾞｼｯｸM" panose="020B0600000000000000" pitchFamily="50" charset="-128"/>
            </a:endParaRPr>
          </a:p>
          <a:p>
            <a:r>
              <a:rPr lang="ja-JP" altLang="en-US" dirty="0" smtClean="0">
                <a:latin typeface="HGSｺﾞｼｯｸM" panose="020B0600000000000000" pitchFamily="50" charset="-128"/>
                <a:ea typeface="HGSｺﾞｼｯｸM" panose="020B0600000000000000" pitchFamily="50" charset="-128"/>
              </a:rPr>
              <a:t>　　規制</a:t>
            </a:r>
            <a:r>
              <a:rPr lang="ja-JP" altLang="en-US" dirty="0">
                <a:latin typeface="HGSｺﾞｼｯｸM" panose="020B0600000000000000" pitchFamily="50" charset="-128"/>
                <a:ea typeface="HGSｺﾞｼｯｸM" panose="020B0600000000000000" pitchFamily="50" charset="-128"/>
              </a:rPr>
              <a:t>区間の指定から</a:t>
            </a:r>
            <a:r>
              <a:rPr lang="en-US" altLang="ja-JP" dirty="0">
                <a:latin typeface="HGSｺﾞｼｯｸM" panose="020B0600000000000000" pitchFamily="50" charset="-128"/>
                <a:ea typeface="HGSｺﾞｼｯｸM" panose="020B0600000000000000" pitchFamily="50" charset="-128"/>
              </a:rPr>
              <a:t>40</a:t>
            </a:r>
            <a:r>
              <a:rPr lang="ja-JP" altLang="en-US" dirty="0">
                <a:latin typeface="HGSｺﾞｼｯｸM" panose="020B0600000000000000" pitchFamily="50" charset="-128"/>
                <a:ea typeface="HGSｺﾞｼｯｸM" panose="020B0600000000000000" pitchFamily="50" charset="-128"/>
              </a:rPr>
              <a:t>年以上が経過</a:t>
            </a:r>
            <a:r>
              <a:rPr lang="ja-JP" altLang="en-US" dirty="0" smtClean="0">
                <a:latin typeface="HGSｺﾞｼｯｸM" panose="020B0600000000000000" pitchFamily="50" charset="-128"/>
                <a:ea typeface="HGSｺﾞｼｯｸM" panose="020B0600000000000000" pitchFamily="50" charset="-128"/>
              </a:rPr>
              <a:t>していることから、地質、地形などの</a:t>
            </a:r>
            <a:endParaRPr lang="en-US" altLang="ja-JP" dirty="0" smtClean="0">
              <a:latin typeface="HGSｺﾞｼｯｸM" panose="020B0600000000000000" pitchFamily="50" charset="-128"/>
              <a:ea typeface="HGSｺﾞｼｯｸM" panose="020B0600000000000000" pitchFamily="50" charset="-128"/>
            </a:endParaRPr>
          </a:p>
          <a:p>
            <a:r>
              <a:rPr lang="ja-JP" altLang="en-US" dirty="0">
                <a:latin typeface="HGSｺﾞｼｯｸM" panose="020B0600000000000000" pitchFamily="50" charset="-128"/>
                <a:ea typeface="HGSｺﾞｼｯｸM" panose="020B0600000000000000" pitchFamily="50" charset="-128"/>
              </a:rPr>
              <a:t>　</a:t>
            </a:r>
            <a:r>
              <a:rPr lang="ja-JP" altLang="en-US" dirty="0" smtClean="0">
                <a:latin typeface="HGSｺﾞｼｯｸM" panose="020B0600000000000000" pitchFamily="50" charset="-128"/>
                <a:ea typeface="HGSｺﾞｼｯｸM" panose="020B0600000000000000" pitchFamily="50" charset="-128"/>
              </a:rPr>
              <a:t>基礎データにより通行</a:t>
            </a:r>
            <a:r>
              <a:rPr lang="ja-JP" altLang="en-US" dirty="0">
                <a:latin typeface="HGSｺﾞｼｯｸM" panose="020B0600000000000000" pitchFamily="50" charset="-128"/>
                <a:ea typeface="HGSｺﾞｼｯｸM" panose="020B0600000000000000" pitchFamily="50" charset="-128"/>
              </a:rPr>
              <a:t>規制区間の指定条件を検討する</a:t>
            </a:r>
            <a:r>
              <a:rPr lang="ja-JP" altLang="en-US" dirty="0" smtClean="0">
                <a:latin typeface="HGSｺﾞｼｯｸM" panose="020B0600000000000000" pitchFamily="50" charset="-128"/>
                <a:ea typeface="HGSｺﾞｼｯｸM" panose="020B0600000000000000" pitchFamily="50" charset="-128"/>
              </a:rPr>
              <a:t>。</a:t>
            </a:r>
            <a:endParaRPr lang="en-US" altLang="ja-JP" b="1" dirty="0" smtClean="0">
              <a:solidFill>
                <a:srgbClr val="FF0000"/>
              </a:solidFill>
              <a:latin typeface="HGSｺﾞｼｯｸM" panose="020B0600000000000000" pitchFamily="50" charset="-128"/>
              <a:ea typeface="HGSｺﾞｼｯｸM" panose="020B0600000000000000" pitchFamily="50" charset="-128"/>
            </a:endParaRPr>
          </a:p>
          <a:p>
            <a:endParaRPr lang="en-US" altLang="ja-JP" dirty="0" smtClean="0">
              <a:latin typeface="HGSｺﾞｼｯｸM" panose="020B0600000000000000" pitchFamily="50" charset="-128"/>
              <a:ea typeface="HGSｺﾞｼｯｸM" panose="020B0600000000000000" pitchFamily="50" charset="-128"/>
            </a:endParaRPr>
          </a:p>
          <a:p>
            <a:endParaRPr lang="en-US" altLang="ja-JP" dirty="0" smtClean="0">
              <a:latin typeface="HGSｺﾞｼｯｸM" panose="020B0600000000000000" pitchFamily="50" charset="-128"/>
              <a:ea typeface="HGSｺﾞｼｯｸM" panose="020B0600000000000000" pitchFamily="50" charset="-128"/>
            </a:endParaRPr>
          </a:p>
          <a:p>
            <a:r>
              <a:rPr lang="en-US" altLang="ja-JP" sz="2000" b="1" dirty="0" smtClean="0">
                <a:latin typeface="HGSｺﾞｼｯｸM" panose="020B0600000000000000" pitchFamily="50" charset="-128"/>
                <a:ea typeface="HGSｺﾞｼｯｸM" panose="020B0600000000000000" pitchFamily="50" charset="-128"/>
              </a:rPr>
              <a:t>Ⅱ. </a:t>
            </a:r>
            <a:r>
              <a:rPr lang="ja-JP" altLang="en-US" sz="2000" b="1" dirty="0" smtClean="0">
                <a:latin typeface="HGSｺﾞｼｯｸM" panose="020B0600000000000000" pitchFamily="50" charset="-128"/>
                <a:ea typeface="HGSｺﾞｼｯｸM" panose="020B0600000000000000" pitchFamily="50" charset="-128"/>
              </a:rPr>
              <a:t>通行</a:t>
            </a:r>
            <a:r>
              <a:rPr lang="ja-JP" altLang="en-US" sz="2000" b="1" dirty="0">
                <a:latin typeface="HGSｺﾞｼｯｸM" panose="020B0600000000000000" pitchFamily="50" charset="-128"/>
                <a:ea typeface="HGSｺﾞｼｯｸM" panose="020B0600000000000000" pitchFamily="50" charset="-128"/>
              </a:rPr>
              <a:t>規制</a:t>
            </a:r>
            <a:r>
              <a:rPr lang="ja-JP" altLang="en-US" sz="2000" b="1" dirty="0" smtClean="0">
                <a:latin typeface="HGSｺﾞｼｯｸM" panose="020B0600000000000000" pitchFamily="50" charset="-128"/>
                <a:ea typeface="HGSｺﾞｼｯｸM" panose="020B0600000000000000" pitchFamily="50" charset="-128"/>
              </a:rPr>
              <a:t>基準の検討</a:t>
            </a:r>
            <a:endParaRPr lang="en-US" altLang="ja-JP" sz="2000" b="1" dirty="0" smtClean="0">
              <a:latin typeface="HGSｺﾞｼｯｸM" panose="020B0600000000000000" pitchFamily="50" charset="-128"/>
              <a:ea typeface="HGSｺﾞｼｯｸM" panose="020B0600000000000000" pitchFamily="50" charset="-128"/>
            </a:endParaRPr>
          </a:p>
          <a:p>
            <a:r>
              <a:rPr lang="ja-JP" altLang="en-US" dirty="0">
                <a:latin typeface="HGSｺﾞｼｯｸM" panose="020B0600000000000000" pitchFamily="50" charset="-128"/>
                <a:ea typeface="HGSｺﾞｼｯｸM" panose="020B0600000000000000" pitchFamily="50" charset="-128"/>
              </a:rPr>
              <a:t>　</a:t>
            </a:r>
            <a:r>
              <a:rPr lang="ja-JP" altLang="en-US" dirty="0" smtClean="0">
                <a:latin typeface="HGSｺﾞｼｯｸM" panose="020B0600000000000000" pitchFamily="50" charset="-128"/>
                <a:ea typeface="HGSｺﾞｼｯｸM" panose="020B0600000000000000" pitchFamily="50" charset="-128"/>
              </a:rPr>
              <a:t>　通行規制基準は、現在の連続</a:t>
            </a:r>
            <a:r>
              <a:rPr lang="ja-JP" altLang="en-US" dirty="0">
                <a:latin typeface="HGSｺﾞｼｯｸM" panose="020B0600000000000000" pitchFamily="50" charset="-128"/>
                <a:ea typeface="HGSｺﾞｼｯｸM" panose="020B0600000000000000" pitchFamily="50" charset="-128"/>
              </a:rPr>
              <a:t>雨量に</a:t>
            </a:r>
            <a:r>
              <a:rPr lang="ja-JP" altLang="en-US" dirty="0" smtClean="0">
                <a:latin typeface="HGSｺﾞｼｯｸM" panose="020B0600000000000000" pitchFamily="50" charset="-128"/>
                <a:ea typeface="HGSｺﾞｼｯｸM" panose="020B0600000000000000" pitchFamily="50" charset="-128"/>
              </a:rPr>
              <a:t>より実施しているが、土砂災害警戒情報（</a:t>
            </a:r>
            <a:r>
              <a:rPr lang="ja-JP" altLang="en-US" dirty="0">
                <a:latin typeface="HGSｺﾞｼｯｸM" panose="020B0600000000000000" pitchFamily="50" charset="-128"/>
                <a:ea typeface="HGSｺﾞｼｯｸM" panose="020B0600000000000000" pitchFamily="50" charset="-128"/>
              </a:rPr>
              <a:t>土壌雨量指数等による予測値）</a:t>
            </a:r>
            <a:r>
              <a:rPr lang="ja-JP" altLang="en-US" dirty="0" smtClean="0">
                <a:latin typeface="HGSｺﾞｼｯｸM" panose="020B0600000000000000" pitchFamily="50" charset="-128"/>
                <a:ea typeface="HGSｺﾞｼｯｸM" panose="020B0600000000000000" pitchFamily="50" charset="-128"/>
              </a:rPr>
              <a:t>を加えた、規制基準を</a:t>
            </a:r>
            <a:r>
              <a:rPr lang="ja-JP" altLang="en-US" dirty="0">
                <a:latin typeface="HGSｺﾞｼｯｸM" panose="020B0600000000000000" pitchFamily="50" charset="-128"/>
                <a:ea typeface="HGSｺﾞｼｯｸM" panose="020B0600000000000000" pitchFamily="50" charset="-128"/>
              </a:rPr>
              <a:t>検討する</a:t>
            </a:r>
            <a:r>
              <a:rPr lang="ja-JP" altLang="en-US" dirty="0" smtClean="0">
                <a:latin typeface="HGSｺﾞｼｯｸM" panose="020B0600000000000000" pitchFamily="50" charset="-128"/>
                <a:ea typeface="HGSｺﾞｼｯｸM" panose="020B0600000000000000" pitchFamily="50" charset="-128"/>
              </a:rPr>
              <a:t>。</a:t>
            </a:r>
            <a:endParaRPr lang="en-US" altLang="ja-JP" b="1" dirty="0" smtClean="0">
              <a:latin typeface="HGSｺﾞｼｯｸM" panose="020B0600000000000000" pitchFamily="50" charset="-128"/>
              <a:ea typeface="HGSｺﾞｼｯｸM" panose="020B0600000000000000" pitchFamily="50" charset="-128"/>
            </a:endParaRPr>
          </a:p>
          <a:p>
            <a:endParaRPr lang="ja-JP" altLang="en-US" dirty="0">
              <a:latin typeface="HGSｺﾞｼｯｸM" panose="020B0600000000000000" pitchFamily="50" charset="-128"/>
              <a:ea typeface="HGSｺﾞｼｯｸM" panose="020B0600000000000000" pitchFamily="50" charset="-128"/>
            </a:endParaRPr>
          </a:p>
          <a:p>
            <a:endParaRPr lang="en-US" altLang="ja-JP" sz="2000" b="1" dirty="0" smtClean="0">
              <a:latin typeface="HGSｺﾞｼｯｸM" panose="020B0600000000000000" pitchFamily="50" charset="-128"/>
              <a:ea typeface="HGSｺﾞｼｯｸM" panose="020B0600000000000000" pitchFamily="50" charset="-128"/>
            </a:endParaRPr>
          </a:p>
          <a:p>
            <a:r>
              <a:rPr lang="en-US" altLang="ja-JP" sz="2000" b="1" dirty="0" smtClean="0">
                <a:latin typeface="HGSｺﾞｼｯｸM" panose="020B0600000000000000" pitchFamily="50" charset="-128"/>
                <a:ea typeface="HGSｺﾞｼｯｸM" panose="020B0600000000000000" pitchFamily="50" charset="-128"/>
              </a:rPr>
              <a:t>Ⅲ. </a:t>
            </a:r>
            <a:r>
              <a:rPr lang="ja-JP" altLang="en-US" sz="2000" b="1" dirty="0" smtClean="0">
                <a:latin typeface="HGSｺﾞｼｯｸM" panose="020B0600000000000000" pitchFamily="50" charset="-128"/>
                <a:ea typeface="HGSｺﾞｼｯｸM" panose="020B0600000000000000" pitchFamily="50" charset="-128"/>
              </a:rPr>
              <a:t>規制区間の指定の検討</a:t>
            </a:r>
            <a:endParaRPr lang="en-US" altLang="ja-JP" sz="2000" b="1" dirty="0" smtClean="0">
              <a:latin typeface="HGSｺﾞｼｯｸM" panose="020B0600000000000000" pitchFamily="50" charset="-128"/>
              <a:ea typeface="HGSｺﾞｼｯｸM" panose="020B0600000000000000" pitchFamily="50" charset="-128"/>
            </a:endParaRPr>
          </a:p>
          <a:p>
            <a:r>
              <a:rPr lang="ja-JP" altLang="en-US" dirty="0" smtClean="0">
                <a:latin typeface="HGSｺﾞｼｯｸM" panose="020B0600000000000000" pitchFamily="50" charset="-128"/>
                <a:ea typeface="HGSｺﾞｼｯｸM" panose="020B0600000000000000" pitchFamily="50" charset="-128"/>
              </a:rPr>
              <a:t>　　「</a:t>
            </a:r>
            <a:r>
              <a:rPr lang="en-US" altLang="ja-JP" dirty="0" smtClean="0">
                <a:latin typeface="HGSｺﾞｼｯｸM" panose="020B0600000000000000" pitchFamily="50" charset="-128"/>
                <a:ea typeface="HGSｺﾞｼｯｸM" panose="020B0600000000000000" pitchFamily="50" charset="-128"/>
              </a:rPr>
              <a:t>Ⅰ</a:t>
            </a:r>
            <a:r>
              <a:rPr lang="ja-JP" altLang="en-US" dirty="0" smtClean="0">
                <a:latin typeface="HGSｺﾞｼｯｸM" panose="020B0600000000000000" pitchFamily="50" charset="-128"/>
                <a:ea typeface="HGSｺﾞｼｯｸM" panose="020B0600000000000000" pitchFamily="50" charset="-128"/>
              </a:rPr>
              <a:t>」の指定条件に基づいて現規制区間に加え、新たな規制区間を検討</a:t>
            </a:r>
            <a:r>
              <a:rPr lang="ja-JP" altLang="en-US" dirty="0">
                <a:latin typeface="HGSｺﾞｼｯｸM" panose="020B0600000000000000" pitchFamily="50" charset="-128"/>
                <a:ea typeface="HGSｺﾞｼｯｸM" panose="020B0600000000000000" pitchFamily="50" charset="-128"/>
              </a:rPr>
              <a:t>する</a:t>
            </a:r>
            <a:r>
              <a:rPr lang="ja-JP" altLang="en-US" dirty="0" smtClean="0">
                <a:latin typeface="HGSｺﾞｼｯｸM" panose="020B0600000000000000" pitchFamily="50" charset="-128"/>
                <a:ea typeface="HGSｺﾞｼｯｸM" panose="020B0600000000000000" pitchFamily="50" charset="-128"/>
              </a:rPr>
              <a:t>。</a:t>
            </a:r>
            <a:endParaRPr lang="en-US" altLang="ja-JP" dirty="0" smtClean="0">
              <a:latin typeface="HGSｺﾞｼｯｸM" panose="020B0600000000000000" pitchFamily="50" charset="-128"/>
              <a:ea typeface="HGSｺﾞｼｯｸM" panose="020B0600000000000000" pitchFamily="50" charset="-128"/>
            </a:endParaRPr>
          </a:p>
          <a:p>
            <a:r>
              <a:rPr lang="ja-JP" altLang="en-US" dirty="0" smtClean="0">
                <a:latin typeface="HGSｺﾞｼｯｸM" panose="020B0600000000000000" pitchFamily="50" charset="-128"/>
                <a:ea typeface="HGSｺﾞｼｯｸM" panose="020B0600000000000000" pitchFamily="50" charset="-128"/>
              </a:rPr>
              <a:t>　　現規制区間は指定条件に関わらず指定区間とする。</a:t>
            </a:r>
            <a:endParaRPr lang="en-US" altLang="ja-JP" dirty="0" smtClean="0">
              <a:latin typeface="HGSｺﾞｼｯｸM" panose="020B0600000000000000" pitchFamily="50" charset="-128"/>
              <a:ea typeface="HGSｺﾞｼｯｸM" panose="020B0600000000000000" pitchFamily="50" charset="-128"/>
            </a:endParaRPr>
          </a:p>
        </p:txBody>
      </p:sp>
      <p:sp>
        <p:nvSpPr>
          <p:cNvPr id="9"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資料４</a:t>
            </a:r>
            <a:endParaRPr kumimoji="1" lang="ja-JP" altLang="en-US" dirty="0"/>
          </a:p>
        </p:txBody>
      </p:sp>
      <p:sp>
        <p:nvSpPr>
          <p:cNvPr id="3" name="正方形/長方形 2"/>
          <p:cNvSpPr/>
          <p:nvPr/>
        </p:nvSpPr>
        <p:spPr>
          <a:xfrm>
            <a:off x="277727" y="1340768"/>
            <a:ext cx="8686761" cy="2664296"/>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7236296" y="1143000"/>
            <a:ext cx="1728192" cy="557808"/>
          </a:xfrm>
          <a:prstGeom prst="rect">
            <a:avLst/>
          </a:prstGeom>
          <a:solidFill>
            <a:schemeClr val="bg1"/>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HGSｺﾞｼｯｸM" panose="020B0600000000000000" pitchFamily="50" charset="-128"/>
                <a:ea typeface="HGSｺﾞｼｯｸM" panose="020B0600000000000000" pitchFamily="50" charset="-128"/>
              </a:rPr>
              <a:t>今回審議</a:t>
            </a:r>
            <a:endParaRPr kumimoji="1" lang="ja-JP" altLang="en-US" dirty="0">
              <a:solidFill>
                <a:srgbClr val="FF0000"/>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476478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543202" y="6381328"/>
            <a:ext cx="1981200" cy="365760"/>
          </a:xfrm>
        </p:spPr>
        <p:txBody>
          <a:bodyPr/>
          <a:lstStyle/>
          <a:p>
            <a:fld id="{40F85341-AB73-4280-8395-A80C95690EE8}" type="slidenum">
              <a:rPr kumimoji="1" lang="ja-JP" altLang="en-US" smtClean="0"/>
              <a:t>20</a:t>
            </a:fld>
            <a:endParaRPr kumimoji="1" lang="ja-JP" altLang="en-US" dirty="0"/>
          </a:p>
        </p:txBody>
      </p:sp>
      <p:sp>
        <p:nvSpPr>
          <p:cNvPr id="9" name="フッター プレースホルダー 2"/>
          <p:cNvSpPr>
            <a:spLocks noGrp="1"/>
          </p:cNvSpPr>
          <p:nvPr>
            <p:ph type="ftr" sz="quarter" idx="11"/>
          </p:nvPr>
        </p:nvSpPr>
        <p:spPr>
          <a:xfrm>
            <a:off x="5652120" y="6453336"/>
            <a:ext cx="3505200" cy="365760"/>
          </a:xfrm>
        </p:spPr>
        <p:txBody>
          <a:bodyPr/>
          <a:lstStyle/>
          <a:p>
            <a:r>
              <a:rPr kumimoji="1" lang="ja-JP" altLang="en-US" dirty="0" smtClean="0"/>
              <a:t>資料４</a:t>
            </a:r>
            <a:endParaRPr kumimoji="1" lang="ja-JP" altLang="en-US" dirty="0"/>
          </a:p>
        </p:txBody>
      </p:sp>
      <p:sp>
        <p:nvSpPr>
          <p:cNvPr id="39" name="タイトル 1"/>
          <p:cNvSpPr txBox="1">
            <a:spLocks/>
          </p:cNvSpPr>
          <p:nvPr/>
        </p:nvSpPr>
        <p:spPr>
          <a:xfrm>
            <a:off x="467544" y="332656"/>
            <a:ext cx="8280920" cy="720080"/>
          </a:xfrm>
          <a:prstGeom prst="rect">
            <a:avLst/>
          </a:prstGeom>
        </p:spPr>
        <p:txBody>
          <a:bodyPr vert="horz" anchor="b" anchorCtr="0">
            <a:no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solidFill>
                  <a:schemeClr val="tx1"/>
                </a:solidFill>
                <a:latin typeface="HGSｺﾞｼｯｸM" panose="020B0600000000000000" pitchFamily="50" charset="-128"/>
                <a:ea typeface="HGSｺﾞｼｯｸM" panose="020B0600000000000000" pitchFamily="50" charset="-128"/>
              </a:rPr>
              <a:t>通行規制基準の検討</a:t>
            </a:r>
            <a:endParaRPr lang="ja-JP" altLang="en-US" sz="2800" dirty="0">
              <a:solidFill>
                <a:schemeClr val="tx1"/>
              </a:solidFill>
              <a:latin typeface="HGSｺﾞｼｯｸM" panose="020B0600000000000000" pitchFamily="50" charset="-128"/>
              <a:ea typeface="HGSｺﾞｼｯｸM" panose="020B0600000000000000" pitchFamily="50" charset="-128"/>
            </a:endParaRPr>
          </a:p>
        </p:txBody>
      </p:sp>
      <p:sp>
        <p:nvSpPr>
          <p:cNvPr id="2" name="正方形/長方形 1"/>
          <p:cNvSpPr/>
          <p:nvPr/>
        </p:nvSpPr>
        <p:spPr>
          <a:xfrm>
            <a:off x="179512" y="1412776"/>
            <a:ext cx="8640960" cy="1692771"/>
          </a:xfrm>
          <a:prstGeom prst="rect">
            <a:avLst/>
          </a:prstGeom>
        </p:spPr>
        <p:txBody>
          <a:bodyPr wrap="square">
            <a:spAutoFit/>
          </a:bodyPr>
          <a:lstStyle/>
          <a:p>
            <a:r>
              <a:rPr lang="ja-JP" altLang="en-US" sz="1700" b="1" dirty="0">
                <a:latin typeface="HGSｺﾞｼｯｸM" panose="020B0600000000000000" pitchFamily="50" charset="-128"/>
                <a:ea typeface="HGSｺﾞｼｯｸM" panose="020B0600000000000000" pitchFamily="50" charset="-128"/>
              </a:rPr>
              <a:t>② </a:t>
            </a:r>
            <a:r>
              <a:rPr lang="ja-JP" altLang="en-US" sz="1700" b="1" dirty="0" smtClean="0">
                <a:latin typeface="HGSｺﾞｼｯｸM" panose="020B0600000000000000" pitchFamily="50" charset="-128"/>
                <a:ea typeface="HGSｺﾞｼｯｸM" panose="020B0600000000000000" pitchFamily="50" charset="-128"/>
              </a:rPr>
              <a:t>事前</a:t>
            </a:r>
            <a:r>
              <a:rPr lang="ja-JP" altLang="en-US" sz="1700" b="1" dirty="0">
                <a:latin typeface="HGSｺﾞｼｯｸM" panose="020B0600000000000000" pitchFamily="50" charset="-128"/>
                <a:ea typeface="HGSｺﾞｼｯｸM" panose="020B0600000000000000" pitchFamily="50" charset="-128"/>
              </a:rPr>
              <a:t>通行規制</a:t>
            </a:r>
            <a:r>
              <a:rPr lang="ja-JP" altLang="en-US" sz="1700" b="1" dirty="0" smtClean="0">
                <a:latin typeface="HGSｺﾞｼｯｸM" panose="020B0600000000000000" pitchFamily="50" charset="-128"/>
                <a:ea typeface="HGSｺﾞｼｯｸM" panose="020B0600000000000000" pitchFamily="50" charset="-128"/>
              </a:rPr>
              <a:t>区間において、連続</a:t>
            </a:r>
            <a:r>
              <a:rPr lang="ja-JP" altLang="en-US" sz="1700" b="1" dirty="0">
                <a:latin typeface="HGSｺﾞｼｯｸM" panose="020B0600000000000000" pitchFamily="50" charset="-128"/>
                <a:ea typeface="HGSｺﾞｼｯｸM" panose="020B0600000000000000" pitchFamily="50" charset="-128"/>
              </a:rPr>
              <a:t>雨量と土壌雨量指数の関連性を</a:t>
            </a:r>
            <a:r>
              <a:rPr lang="ja-JP" altLang="en-US" sz="1700" b="1" dirty="0" smtClean="0">
                <a:latin typeface="HGSｺﾞｼｯｸM" panose="020B0600000000000000" pitchFamily="50" charset="-128"/>
                <a:ea typeface="HGSｺﾞｼｯｸM" panose="020B0600000000000000" pitchFamily="50" charset="-128"/>
              </a:rPr>
              <a:t>検証</a:t>
            </a:r>
            <a:endParaRPr lang="en-US" altLang="ja-JP" sz="1700" b="1" dirty="0" smtClean="0">
              <a:latin typeface="HGSｺﾞｼｯｸM" panose="020B0600000000000000" pitchFamily="50" charset="-128"/>
              <a:ea typeface="HGSｺﾞｼｯｸM" panose="020B0600000000000000" pitchFamily="50" charset="-128"/>
            </a:endParaRPr>
          </a:p>
          <a:p>
            <a:endParaRPr lang="en-US" altLang="ja-JP" sz="1700" b="1" dirty="0">
              <a:latin typeface="HGSｺﾞｼｯｸM" panose="020B0600000000000000" pitchFamily="50" charset="-128"/>
              <a:ea typeface="HGSｺﾞｼｯｸM" panose="020B0600000000000000" pitchFamily="50" charset="-128"/>
            </a:endParaRPr>
          </a:p>
          <a:p>
            <a:r>
              <a:rPr lang="ja-JP" altLang="en-US" sz="1700" b="1" dirty="0" smtClean="0">
                <a:latin typeface="HGSｺﾞｼｯｸM" panose="020B0600000000000000" pitchFamily="50" charset="-128"/>
                <a:ea typeface="HGSｺﾞｼｯｸM" panose="020B0600000000000000" pitchFamily="50" charset="-128"/>
              </a:rPr>
              <a:t>　（検証結果）</a:t>
            </a:r>
            <a:r>
              <a:rPr lang="en-US" altLang="ja-JP" b="1" dirty="0">
                <a:latin typeface="HGSｺﾞｼｯｸM" panose="020B0600000000000000" pitchFamily="50" charset="-128"/>
                <a:ea typeface="HGSｺﾞｼｯｸM" panose="020B0600000000000000" pitchFamily="50" charset="-128"/>
              </a:rPr>
              <a:t/>
            </a:r>
            <a:br>
              <a:rPr lang="en-US" altLang="ja-JP" b="1" dirty="0">
                <a:latin typeface="HGSｺﾞｼｯｸM" panose="020B0600000000000000" pitchFamily="50" charset="-128"/>
                <a:ea typeface="HGSｺﾞｼｯｸM" panose="020B0600000000000000" pitchFamily="50" charset="-128"/>
              </a:rPr>
            </a:br>
            <a:endParaRPr lang="en-US" altLang="ja-JP" dirty="0" smtClean="0">
              <a:latin typeface="HGSｺﾞｼｯｸM" panose="020B0600000000000000" pitchFamily="50" charset="-128"/>
              <a:ea typeface="HGSｺﾞｼｯｸM" panose="020B0600000000000000" pitchFamily="50" charset="-128"/>
            </a:endParaRPr>
          </a:p>
          <a:p>
            <a:r>
              <a:rPr lang="ja-JP" altLang="en-US" dirty="0" smtClean="0">
                <a:latin typeface="HGSｺﾞｼｯｸM" panose="020B0600000000000000" pitchFamily="50" charset="-128"/>
                <a:ea typeface="HGSｺﾞｼｯｸM" panose="020B0600000000000000" pitchFamily="50" charset="-128"/>
              </a:rPr>
              <a:t>　〇</a:t>
            </a:r>
            <a:r>
              <a:rPr lang="ja-JP" altLang="en-US" sz="1700" dirty="0" smtClean="0">
                <a:latin typeface="HGSｺﾞｼｯｸM" panose="020B0600000000000000" pitchFamily="50" charset="-128"/>
                <a:ea typeface="HGSｺﾞｼｯｸM" panose="020B0600000000000000" pitchFamily="50" charset="-128"/>
              </a:rPr>
              <a:t>連続</a:t>
            </a:r>
            <a:r>
              <a:rPr lang="ja-JP" altLang="en-US" sz="1700" dirty="0">
                <a:latin typeface="HGSｺﾞｼｯｸM" panose="020B0600000000000000" pitchFamily="50" charset="-128"/>
                <a:ea typeface="HGSｺﾞｼｯｸM" panose="020B0600000000000000" pitchFamily="50" charset="-128"/>
              </a:rPr>
              <a:t>雨量基準と土砂災害</a:t>
            </a:r>
            <a:r>
              <a:rPr lang="ja-JP" altLang="en-US" sz="1700" dirty="0" smtClean="0">
                <a:latin typeface="HGSｺﾞｼｯｸM" panose="020B0600000000000000" pitchFamily="50" charset="-128"/>
                <a:ea typeface="HGSｺﾞｼｯｸM" panose="020B0600000000000000" pitchFamily="50" charset="-128"/>
              </a:rPr>
              <a:t>警戒情報</a:t>
            </a:r>
            <a:r>
              <a:rPr lang="ja-JP" altLang="en-US" sz="1700" dirty="0">
                <a:latin typeface="HGSｺﾞｼｯｸM" panose="020B0600000000000000" pitchFamily="50" charset="-128"/>
                <a:ea typeface="HGSｺﾞｼｯｸM" panose="020B0600000000000000" pitchFamily="50" charset="-128"/>
              </a:rPr>
              <a:t>「非常に危険」の到達時間の関係性に</a:t>
            </a:r>
            <a:r>
              <a:rPr lang="ja-JP" altLang="en-US" sz="1700" dirty="0" smtClean="0">
                <a:latin typeface="HGSｺﾞｼｯｸM" panose="020B0600000000000000" pitchFamily="50" charset="-128"/>
                <a:ea typeface="HGSｺﾞｼｯｸM" panose="020B0600000000000000" pitchFamily="50" charset="-128"/>
              </a:rPr>
              <a:t>ついては、</a:t>
            </a:r>
            <a:endParaRPr lang="en-US" altLang="ja-JP" sz="1700" dirty="0" smtClean="0">
              <a:latin typeface="HGSｺﾞｼｯｸM" panose="020B0600000000000000" pitchFamily="50" charset="-128"/>
              <a:ea typeface="HGSｺﾞｼｯｸM" panose="020B0600000000000000" pitchFamily="50" charset="-128"/>
            </a:endParaRPr>
          </a:p>
          <a:p>
            <a:r>
              <a:rPr lang="ja-JP" altLang="en-US" sz="1700" dirty="0">
                <a:latin typeface="HGSｺﾞｼｯｸM" panose="020B0600000000000000" pitchFamily="50" charset="-128"/>
                <a:ea typeface="HGSｺﾞｼｯｸM" panose="020B0600000000000000" pitchFamily="50" charset="-128"/>
              </a:rPr>
              <a:t>　</a:t>
            </a:r>
            <a:r>
              <a:rPr lang="ja-JP" altLang="en-US" sz="1700" dirty="0" smtClean="0">
                <a:latin typeface="HGSｺﾞｼｯｸM" panose="020B0600000000000000" pitchFamily="50" charset="-128"/>
                <a:ea typeface="HGSｺﾞｼｯｸM" panose="020B0600000000000000" pitchFamily="50" charset="-128"/>
              </a:rPr>
              <a:t>　降雨の状況に</a:t>
            </a:r>
            <a:r>
              <a:rPr lang="ja-JP" altLang="en-US" sz="1700" dirty="0">
                <a:latin typeface="HGSｺﾞｼｯｸM" panose="020B0600000000000000" pitchFamily="50" charset="-128"/>
                <a:ea typeface="HGSｺﾞｼｯｸM" panose="020B0600000000000000" pitchFamily="50" charset="-128"/>
              </a:rPr>
              <a:t>より遅速が見られる</a:t>
            </a:r>
            <a:r>
              <a:rPr lang="ja-JP" altLang="en-US" sz="1700" dirty="0" smtClean="0">
                <a:latin typeface="HGSｺﾞｼｯｸM" panose="020B0600000000000000" pitchFamily="50" charset="-128"/>
                <a:ea typeface="HGSｺﾞｼｯｸM" panose="020B0600000000000000" pitchFamily="50" charset="-128"/>
              </a:rPr>
              <a:t>。</a:t>
            </a:r>
            <a:endParaRPr lang="ja-JP" altLang="en-US" sz="1700" dirty="0">
              <a:latin typeface="HGSｺﾞｼｯｸM" panose="020B0600000000000000" pitchFamily="50" charset="-128"/>
              <a:ea typeface="HGSｺﾞｼｯｸM" panose="020B0600000000000000" pitchFamily="50" charset="-128"/>
            </a:endParaRPr>
          </a:p>
        </p:txBody>
      </p:sp>
      <p:sp>
        <p:nvSpPr>
          <p:cNvPr id="7" name="正方形/長方形 6"/>
          <p:cNvSpPr/>
          <p:nvPr/>
        </p:nvSpPr>
        <p:spPr>
          <a:xfrm>
            <a:off x="611560" y="4581128"/>
            <a:ext cx="7920880" cy="1477328"/>
          </a:xfrm>
          <a:prstGeom prst="rect">
            <a:avLst/>
          </a:prstGeom>
          <a:ln w="12700">
            <a:solidFill>
              <a:schemeClr val="accent1">
                <a:shade val="50000"/>
              </a:schemeClr>
            </a:solidFill>
          </a:ln>
        </p:spPr>
        <p:txBody>
          <a:bodyPr wrap="square">
            <a:spAutoFit/>
          </a:bodyPr>
          <a:lstStyle/>
          <a:p>
            <a:endParaRPr lang="en-US" altLang="ja-JP" b="1" dirty="0" smtClean="0">
              <a:latin typeface="HGSｺﾞｼｯｸM" panose="020B0600000000000000" pitchFamily="50" charset="-128"/>
              <a:ea typeface="HGSｺﾞｼｯｸM" panose="020B0600000000000000" pitchFamily="50" charset="-128"/>
            </a:endParaRPr>
          </a:p>
          <a:p>
            <a:r>
              <a:rPr lang="ja-JP" altLang="en-US" b="1" dirty="0" smtClean="0">
                <a:latin typeface="HGSｺﾞｼｯｸM" panose="020B0600000000000000" pitchFamily="50" charset="-128"/>
                <a:ea typeface="HGSｺﾞｼｯｸM" panose="020B0600000000000000" pitchFamily="50" charset="-128"/>
              </a:rPr>
              <a:t>土砂</a:t>
            </a:r>
            <a:r>
              <a:rPr lang="ja-JP" altLang="en-US" b="1" dirty="0">
                <a:latin typeface="HGSｺﾞｼｯｸM" panose="020B0600000000000000" pitchFamily="50" charset="-128"/>
                <a:ea typeface="HGSｺﾞｼｯｸM" panose="020B0600000000000000" pitchFamily="50" charset="-128"/>
              </a:rPr>
              <a:t>災害警戒情報</a:t>
            </a:r>
            <a:r>
              <a:rPr lang="ja-JP" altLang="en-US" b="1" dirty="0" smtClean="0">
                <a:latin typeface="HGSｺﾞｼｯｸM" panose="020B0600000000000000" pitchFamily="50" charset="-128"/>
                <a:ea typeface="HGSｺﾞｼｯｸM" panose="020B0600000000000000" pitchFamily="50" charset="-128"/>
              </a:rPr>
              <a:t>（規制基準：「非常に危険」）を通行規制基準に加え、規制基準値に早く到達した基準により通行規制を開始し、道路利用者の安全性の向上を図る。</a:t>
            </a:r>
            <a:endParaRPr lang="en-US" altLang="ja-JP" b="1" dirty="0" smtClean="0">
              <a:latin typeface="HGSｺﾞｼｯｸM" panose="020B0600000000000000" pitchFamily="50" charset="-128"/>
              <a:ea typeface="HGSｺﾞｼｯｸM" panose="020B0600000000000000" pitchFamily="50" charset="-128"/>
            </a:endParaRPr>
          </a:p>
          <a:p>
            <a:endParaRPr lang="ja-JP" altLang="en-US"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669231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21</a:t>
            </a:fld>
            <a:endParaRPr kumimoji="1" lang="ja-JP" altLang="en-US" dirty="0"/>
          </a:p>
        </p:txBody>
      </p:sp>
      <p:sp>
        <p:nvSpPr>
          <p:cNvPr id="6" name="タイトル 1"/>
          <p:cNvSpPr>
            <a:spLocks noGrp="1"/>
          </p:cNvSpPr>
          <p:nvPr>
            <p:ph type="title"/>
          </p:nvPr>
        </p:nvSpPr>
        <p:spPr>
          <a:xfrm>
            <a:off x="457200" y="260648"/>
            <a:ext cx="8229600" cy="914400"/>
          </a:xfrm>
        </p:spPr>
        <p:txBody>
          <a:bodyPr>
            <a:normAutofit/>
          </a:bodyPr>
          <a:lstStyle/>
          <a:p>
            <a:r>
              <a:rPr lang="ja-JP" altLang="en-US" sz="2800" dirty="0" smtClean="0">
                <a:latin typeface="HGSｺﾞｼｯｸM" panose="020B0600000000000000" pitchFamily="50" charset="-128"/>
                <a:ea typeface="HGSｺﾞｼｯｸM" panose="020B0600000000000000" pitchFamily="50" charset="-128"/>
              </a:rPr>
              <a:t>６．まとめ</a:t>
            </a:r>
            <a:r>
              <a:rPr lang="ja-JP" altLang="en-US" sz="2800" dirty="0">
                <a:latin typeface="HGSｺﾞｼｯｸM" panose="020B0600000000000000" pitchFamily="50" charset="-128"/>
                <a:ea typeface="HGSｺﾞｼｯｸM" panose="020B0600000000000000" pitchFamily="50" charset="-128"/>
              </a:rPr>
              <a:t>（審議いただきたい事項）</a:t>
            </a:r>
            <a:endParaRPr kumimoji="1" lang="ja-JP" altLang="en-US" sz="28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683568" y="1916832"/>
            <a:ext cx="8136904" cy="181588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規制区間指定条件等の見直し</a:t>
            </a: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検討結果について</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622300" indent="-622300"/>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通行規制基準の検討結果について</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344780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10344"/>
            <a:ext cx="8229600" cy="914400"/>
          </a:xfrm>
        </p:spPr>
        <p:txBody>
          <a:bodyPr>
            <a:noAutofit/>
          </a:bodyPr>
          <a:lstStyle/>
          <a:p>
            <a:r>
              <a:rPr lang="en-US" altLang="ja-JP" sz="2800" dirty="0" smtClean="0">
                <a:latin typeface="HGSｺﾞｼｯｸM" panose="020B0600000000000000" pitchFamily="50" charset="-128"/>
                <a:ea typeface="HGSｺﾞｼｯｸM" panose="020B0600000000000000" pitchFamily="50" charset="-128"/>
              </a:rPr>
              <a:t/>
            </a:r>
            <a:br>
              <a:rPr lang="en-US" altLang="ja-JP" sz="2800" dirty="0" smtClean="0">
                <a:latin typeface="HGSｺﾞｼｯｸM" panose="020B0600000000000000" pitchFamily="50" charset="-128"/>
                <a:ea typeface="HGSｺﾞｼｯｸM" panose="020B0600000000000000" pitchFamily="50" charset="-128"/>
              </a:rPr>
            </a:br>
            <a:r>
              <a:rPr lang="ja-JP" altLang="en-US" sz="2800" dirty="0" smtClean="0">
                <a:latin typeface="HGSｺﾞｼｯｸM" panose="020B0600000000000000" pitchFamily="50" charset="-128"/>
                <a:ea typeface="HGSｺﾞｼｯｸM" panose="020B0600000000000000" pitchFamily="50" charset="-128"/>
              </a:rPr>
              <a:t>規制</a:t>
            </a:r>
            <a:r>
              <a:rPr lang="ja-JP" altLang="en-US" sz="2800" dirty="0">
                <a:latin typeface="HGSｺﾞｼｯｸM" panose="020B0600000000000000" pitchFamily="50" charset="-128"/>
                <a:ea typeface="HGSｺﾞｼｯｸM" panose="020B0600000000000000" pitchFamily="50" charset="-128"/>
              </a:rPr>
              <a:t>区間指定</a:t>
            </a:r>
            <a:r>
              <a:rPr lang="ja-JP" altLang="en-US" sz="2800" dirty="0" smtClean="0">
                <a:latin typeface="HGSｺﾞｼｯｸM" panose="020B0600000000000000" pitchFamily="50" charset="-128"/>
                <a:ea typeface="HGSｺﾞｼｯｸM" panose="020B0600000000000000" pitchFamily="50" charset="-128"/>
              </a:rPr>
              <a:t>条件等の</a:t>
            </a:r>
            <a:r>
              <a:rPr lang="ja-JP" altLang="en-US" sz="2800" dirty="0">
                <a:latin typeface="HGSｺﾞｼｯｸM" panose="020B0600000000000000" pitchFamily="50" charset="-128"/>
                <a:ea typeface="HGSｺﾞｼｯｸM" panose="020B0600000000000000" pitchFamily="50" charset="-128"/>
              </a:rPr>
              <a:t>見直し</a:t>
            </a:r>
            <a:r>
              <a:rPr lang="ja-JP" altLang="en-US" sz="2800" dirty="0" smtClean="0">
                <a:latin typeface="HGSｺﾞｼｯｸM" panose="020B0600000000000000" pitchFamily="50" charset="-128"/>
                <a:ea typeface="HGSｺﾞｼｯｸM" panose="020B0600000000000000" pitchFamily="50" charset="-128"/>
              </a:rPr>
              <a:t>検討フロー</a:t>
            </a:r>
            <a:endParaRPr kumimoji="1" lang="ja-JP" altLang="en-US" sz="2800" dirty="0"/>
          </a:p>
        </p:txBody>
      </p:sp>
      <p:sp>
        <p:nvSpPr>
          <p:cNvPr id="3" name="フッター プレースホルダー 2"/>
          <p:cNvSpPr>
            <a:spLocks noGrp="1"/>
          </p:cNvSpPr>
          <p:nvPr>
            <p:ph type="ftr" sz="quarter" idx="11"/>
          </p:nvPr>
        </p:nvSpPr>
        <p:spPr/>
        <p:txBody>
          <a:bodyPr/>
          <a:lstStyle/>
          <a:p>
            <a:r>
              <a:rPr kumimoji="1" lang="ja-JP" altLang="en-US" dirty="0"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4164201316"/>
              </p:ext>
            </p:extLst>
          </p:nvPr>
        </p:nvGraphicFramePr>
        <p:xfrm>
          <a:off x="467544" y="1412776"/>
          <a:ext cx="8280920" cy="4896544"/>
        </p:xfrm>
        <a:graphic>
          <a:graphicData uri="http://schemas.openxmlformats.org/presentationml/2006/ole">
            <mc:AlternateContent xmlns:mc="http://schemas.openxmlformats.org/markup-compatibility/2006">
              <mc:Choice xmlns:v="urn:schemas-microsoft-com:vml" Requires="v">
                <p:oleObj spid="_x0000_s1233" name="Picture" r:id="rId4" imgW="6748200" imgH="5449680" progId="Word.Picture.8">
                  <p:embed/>
                </p:oleObj>
              </mc:Choice>
              <mc:Fallback>
                <p:oleObj name="Picture" r:id="rId4" imgW="6748200" imgH="5449680" progId="Word.Picture.8">
                  <p:embed/>
                  <p:pic>
                    <p:nvPicPr>
                      <p:cNvPr id="9" name="オブジェクト 8"/>
                      <p:cNvPicPr>
                        <a:picLocks noChangeAspect="1" noChangeArrowheads="1"/>
                      </p:cNvPicPr>
                      <p:nvPr/>
                    </p:nvPicPr>
                    <p:blipFill>
                      <a:blip r:embed="rId5"/>
                      <a:srcRect/>
                      <a:stretch>
                        <a:fillRect/>
                      </a:stretch>
                    </p:blipFill>
                    <p:spPr bwMode="auto">
                      <a:xfrm>
                        <a:off x="467544" y="1412776"/>
                        <a:ext cx="8280920" cy="489654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543444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10344"/>
            <a:ext cx="8229600" cy="914400"/>
          </a:xfrm>
        </p:spPr>
        <p:txBody>
          <a:bodyPr>
            <a:noAutofit/>
          </a:bodyPr>
          <a:lstStyle/>
          <a:p>
            <a:r>
              <a:rPr lang="ja-JP" altLang="en-US" sz="2800" dirty="0" smtClean="0">
                <a:latin typeface="HGSｺﾞｼｯｸM" panose="020B0600000000000000" pitchFamily="50" charset="-128"/>
                <a:ea typeface="HGSｺﾞｼｯｸM" panose="020B0600000000000000" pitchFamily="50" charset="-128"/>
              </a:rPr>
              <a:t>がけ崩れ災害の実態 ①（地質）</a:t>
            </a:r>
            <a:endParaRPr kumimoji="1" lang="ja-JP" altLang="en-US" sz="2800" dirty="0"/>
          </a:p>
        </p:txBody>
      </p:sp>
      <p:sp>
        <p:nvSpPr>
          <p:cNvPr id="3" name="フッター プレースホルダー 2"/>
          <p:cNvSpPr>
            <a:spLocks noGrp="1"/>
          </p:cNvSpPr>
          <p:nvPr>
            <p:ph type="ftr" sz="quarter" idx="11"/>
          </p:nvPr>
        </p:nvSpPr>
        <p:spPr/>
        <p:txBody>
          <a:bodyPr/>
          <a:lstStyle/>
          <a:p>
            <a:r>
              <a:rPr kumimoji="1" lang="ja-JP" altLang="en-US" dirty="0"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7" name="テキスト ボックス 6"/>
          <p:cNvSpPr txBox="1"/>
          <p:nvPr/>
        </p:nvSpPr>
        <p:spPr>
          <a:xfrm>
            <a:off x="179512" y="1137518"/>
            <a:ext cx="8712968" cy="923330"/>
          </a:xfrm>
          <a:prstGeom prst="rect">
            <a:avLst/>
          </a:prstGeom>
          <a:noFill/>
          <a:ln>
            <a:noFill/>
            <a:prstDash val="solid"/>
          </a:ln>
        </p:spPr>
        <p:txBody>
          <a:bodyPr wrap="square" rtlCol="0">
            <a:spAutoFit/>
          </a:bodyPr>
          <a:lstStyle/>
          <a:p>
            <a:pPr marL="285750" indent="-285750">
              <a:buFont typeface="Wingdings" panose="05000000000000000000" pitchFamily="2" charset="2"/>
              <a:buChar char="Ø"/>
            </a:pP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国土</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技術政策総合研究所</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が、昭和</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47</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年から平成</a:t>
            </a:r>
            <a:r>
              <a:rPr lang="en-US" altLang="ja-JP" dirty="0">
                <a:latin typeface="HGSｺﾞｼｯｸM" panose="020B0600000000000000" pitchFamily="50" charset="-128"/>
                <a:ea typeface="HGSｺﾞｼｯｸM" panose="020B0600000000000000" pitchFamily="50" charset="-128"/>
                <a:cs typeface="Meiryo UI" panose="020B0604030504040204" pitchFamily="50" charset="-128"/>
              </a:rPr>
              <a:t>19</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年までに発生</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したがけ</a:t>
            </a:r>
            <a:r>
              <a:rPr lang="ja-JP" altLang="en-US" dirty="0">
                <a:latin typeface="HGSｺﾞｼｯｸM" panose="020B0600000000000000" pitchFamily="50" charset="-128"/>
                <a:ea typeface="HGSｺﾞｼｯｸM" panose="020B0600000000000000" pitchFamily="50" charset="-128"/>
                <a:cs typeface="Meiryo UI" panose="020B0604030504040204" pitchFamily="50" charset="-128"/>
              </a:rPr>
              <a:t>崩れ災害の実態</a:t>
            </a:r>
            <a:r>
              <a:rPr lang="ja-JP" altLang="en-US" dirty="0" smtClean="0">
                <a:latin typeface="HGSｺﾞｼｯｸM" panose="020B0600000000000000" pitchFamily="50" charset="-128"/>
                <a:ea typeface="HGSｺﾞｼｯｸM" panose="020B0600000000000000" pitchFamily="50" charset="-128"/>
                <a:cs typeface="Meiryo UI" panose="020B0604030504040204" pitchFamily="50" charset="-128"/>
              </a:rPr>
              <a:t>を整理した資料（</a:t>
            </a:r>
            <a:r>
              <a:rPr lang="ja-JP" altLang="en-US" dirty="0" smtClean="0">
                <a:latin typeface="HGSｺﾞｼｯｸM" panose="020B0600000000000000" pitchFamily="50" charset="-128"/>
                <a:ea typeface="HGSｺﾞｼｯｸM" panose="020B0600000000000000" pitchFamily="50" charset="-128"/>
              </a:rPr>
              <a:t>国総研資料 第</a:t>
            </a:r>
            <a:r>
              <a:rPr lang="en-US" altLang="ja-JP" dirty="0" smtClean="0">
                <a:latin typeface="HGSｺﾞｼｯｸM" panose="020B0600000000000000" pitchFamily="50" charset="-128"/>
                <a:ea typeface="HGSｺﾞｼｯｸM" panose="020B0600000000000000" pitchFamily="50" charset="-128"/>
              </a:rPr>
              <a:t>530</a:t>
            </a:r>
            <a:r>
              <a:rPr lang="ja-JP" altLang="en-US" dirty="0" smtClean="0">
                <a:latin typeface="HGSｺﾞｼｯｸM" panose="020B0600000000000000" pitchFamily="50" charset="-128"/>
                <a:ea typeface="HGSｺﾞｼｯｸM" panose="020B0600000000000000" pitchFamily="50" charset="-128"/>
              </a:rPr>
              <a:t>号 平成</a:t>
            </a:r>
            <a:r>
              <a:rPr lang="en-US" altLang="ja-JP" dirty="0">
                <a:latin typeface="HGSｺﾞｼｯｸM" panose="020B0600000000000000" pitchFamily="50" charset="-128"/>
                <a:ea typeface="HGSｺﾞｼｯｸM" panose="020B0600000000000000" pitchFamily="50" charset="-128"/>
              </a:rPr>
              <a:t>21</a:t>
            </a:r>
            <a:r>
              <a:rPr lang="ja-JP" altLang="en-US" dirty="0">
                <a:latin typeface="HGSｺﾞｼｯｸM" panose="020B0600000000000000" pitchFamily="50" charset="-128"/>
                <a:ea typeface="HGSｺﾞｼｯｸM" panose="020B0600000000000000" pitchFamily="50" charset="-128"/>
              </a:rPr>
              <a:t>年</a:t>
            </a:r>
            <a:r>
              <a:rPr lang="en-US" altLang="ja-JP" dirty="0">
                <a:latin typeface="HGSｺﾞｼｯｸM" panose="020B0600000000000000" pitchFamily="50" charset="-128"/>
                <a:ea typeface="HGSｺﾞｼｯｸM" panose="020B0600000000000000" pitchFamily="50" charset="-128"/>
              </a:rPr>
              <a:t>3</a:t>
            </a:r>
            <a:r>
              <a:rPr lang="ja-JP" altLang="en-US" dirty="0" smtClean="0">
                <a:latin typeface="HGSｺﾞｼｯｸM" panose="020B0600000000000000" pitchFamily="50" charset="-128"/>
                <a:ea typeface="HGSｺﾞｼｯｸM" panose="020B0600000000000000" pitchFamily="50" charset="-128"/>
              </a:rPr>
              <a:t>月）より、災害発生箇所の地質について、災害発生数から発生頻度を確認。</a:t>
            </a:r>
            <a:endParaRPr lang="en-US" altLang="ja-JP" dirty="0" smtClean="0">
              <a:latin typeface="HGSｺﾞｼｯｸM" panose="020B0600000000000000" pitchFamily="50" charset="-128"/>
              <a:ea typeface="HGSｺﾞｼｯｸM" panose="020B0600000000000000" pitchFamily="50" charset="-128"/>
            </a:endParaRPr>
          </a:p>
        </p:txBody>
      </p:sp>
      <p:sp>
        <p:nvSpPr>
          <p:cNvPr id="9" name="テキスト ボックス 8"/>
          <p:cNvSpPr txBox="1"/>
          <p:nvPr/>
        </p:nvSpPr>
        <p:spPr>
          <a:xfrm>
            <a:off x="323528" y="2132856"/>
            <a:ext cx="4248472" cy="307777"/>
          </a:xfrm>
          <a:prstGeom prst="rect">
            <a:avLst/>
          </a:prstGeom>
          <a:noFill/>
          <a:ln>
            <a:noFill/>
            <a:prstDash val="solid"/>
          </a:ln>
        </p:spPr>
        <p:txBody>
          <a:bodyPr wrap="square" rtlCol="0">
            <a:spAutoFit/>
          </a:bodyPr>
          <a:lstStyle/>
          <a:p>
            <a:r>
              <a:rPr lang="ja-JP" altLang="en-US" sz="1400" b="1"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b="1" dirty="0" smtClean="0">
                <a:latin typeface="HGSｺﾞｼｯｸM" panose="020B0600000000000000" pitchFamily="50" charset="-128"/>
                <a:ea typeface="HGSｺﾞｼｯｸM" panose="020B0600000000000000" pitchFamily="50" charset="-128"/>
                <a:cs typeface="Meiryo UI" panose="020B0604030504040204" pitchFamily="50" charset="-128"/>
              </a:rPr>
              <a:t>地質とがけ崩れ発生頻度</a:t>
            </a:r>
            <a:endParaRPr lang="en-US" altLang="ja-JP" sz="1400" b="1" dirty="0" smtClean="0">
              <a:latin typeface="HGSｺﾞｼｯｸM" panose="020B0600000000000000" pitchFamily="50" charset="-128"/>
              <a:ea typeface="HGSｺﾞｼｯｸM" panose="020B06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015335234"/>
              </p:ext>
            </p:extLst>
          </p:nvPr>
        </p:nvGraphicFramePr>
        <p:xfrm>
          <a:off x="539552" y="2492896"/>
          <a:ext cx="3168352" cy="3672407"/>
        </p:xfrm>
        <a:graphic>
          <a:graphicData uri="http://schemas.openxmlformats.org/drawingml/2006/table">
            <a:tbl>
              <a:tblPr>
                <a:tableStyleId>{5C22544A-7EE6-4342-B048-85BDC9FD1C3A}</a:tableStyleId>
              </a:tblPr>
              <a:tblGrid>
                <a:gridCol w="1296144">
                  <a:extLst>
                    <a:ext uri="{9D8B030D-6E8A-4147-A177-3AD203B41FA5}">
                      <a16:colId xmlns:a16="http://schemas.microsoft.com/office/drawing/2014/main" val="1239216500"/>
                    </a:ext>
                  </a:extLst>
                </a:gridCol>
                <a:gridCol w="936104">
                  <a:extLst>
                    <a:ext uri="{9D8B030D-6E8A-4147-A177-3AD203B41FA5}">
                      <a16:colId xmlns:a16="http://schemas.microsoft.com/office/drawing/2014/main" val="2376641911"/>
                    </a:ext>
                  </a:extLst>
                </a:gridCol>
                <a:gridCol w="936104">
                  <a:extLst>
                    <a:ext uri="{9D8B030D-6E8A-4147-A177-3AD203B41FA5}">
                      <a16:colId xmlns:a16="http://schemas.microsoft.com/office/drawing/2014/main" val="3509795865"/>
                    </a:ext>
                  </a:extLst>
                </a:gridCol>
              </a:tblGrid>
              <a:tr h="560829">
                <a:tc>
                  <a:txBody>
                    <a:bodyPr/>
                    <a:lstStyle/>
                    <a:p>
                      <a:pPr algn="ctr" fontAlgn="ctr"/>
                      <a:r>
                        <a:rPr lang="ja-JP" altLang="en-US" sz="1200" u="none" strike="noStrike" dirty="0">
                          <a:effectLst/>
                        </a:rPr>
                        <a:t>地質</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ctr" fontAlgn="ctr"/>
                      <a:r>
                        <a:rPr lang="zh-TW" altLang="en-US" sz="1200" u="none" strike="noStrike" dirty="0">
                          <a:effectLst/>
                          <a:latin typeface="ＭＳ Ｐゴシック" panose="020B0600070205080204" pitchFamily="50" charset="-128"/>
                          <a:ea typeface="ＭＳ Ｐゴシック" panose="020B0600070205080204" pitchFamily="50" charset="-128"/>
                        </a:rPr>
                        <a:t>災害</a:t>
                      </a:r>
                      <a:r>
                        <a:rPr lang="zh-TW" altLang="en-US" sz="1200" u="none" strike="noStrike" dirty="0" smtClean="0">
                          <a:effectLst/>
                          <a:latin typeface="ＭＳ Ｐゴシック" panose="020B0600070205080204" pitchFamily="50" charset="-128"/>
                          <a:ea typeface="ＭＳ Ｐゴシック" panose="020B0600070205080204" pitchFamily="50" charset="-128"/>
                        </a:rPr>
                        <a:t>発生</a:t>
                      </a:r>
                      <a:endParaRPr lang="en-US" altLang="zh-TW" sz="120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zh-TW" altLang="en-US" sz="1200" u="none" strike="noStrike" dirty="0" smtClean="0">
                          <a:effectLst/>
                          <a:latin typeface="ＭＳ Ｐゴシック" panose="020B0600070205080204" pitchFamily="50" charset="-128"/>
                          <a:ea typeface="ＭＳ Ｐゴシック" panose="020B0600070205080204" pitchFamily="50" charset="-128"/>
                        </a:rPr>
                        <a:t>箇所数</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200" u="none" strike="noStrike" dirty="0" smtClean="0">
                          <a:effectLst/>
                        </a:rPr>
                        <a:t>発生頻度</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1571988538"/>
                  </a:ext>
                </a:extLst>
              </a:tr>
              <a:tr h="338438">
                <a:tc>
                  <a:txBody>
                    <a:bodyPr/>
                    <a:lstStyle/>
                    <a:p>
                      <a:pPr algn="l" fontAlgn="ctr"/>
                      <a:r>
                        <a:rPr lang="ja-JP" altLang="en-US" sz="1200" u="none" strike="noStrike" dirty="0" smtClean="0">
                          <a:effectLst/>
                        </a:rPr>
                        <a:t>　噴出岩類</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1,550</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14.4%</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772546818"/>
                  </a:ext>
                </a:extLst>
              </a:tr>
              <a:tr h="338438">
                <a:tc>
                  <a:txBody>
                    <a:bodyPr/>
                    <a:lstStyle/>
                    <a:p>
                      <a:pPr algn="l" fontAlgn="ctr"/>
                      <a:r>
                        <a:rPr lang="ja-JP" altLang="en-US" sz="1200" u="none" strike="noStrike" dirty="0" smtClean="0">
                          <a:effectLst/>
                        </a:rPr>
                        <a:t>　深成岩類</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2,009</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18.7%</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1857494755"/>
                  </a:ext>
                </a:extLst>
              </a:tr>
              <a:tr h="338438">
                <a:tc>
                  <a:txBody>
                    <a:bodyPr/>
                    <a:lstStyle/>
                    <a:p>
                      <a:pPr algn="l" fontAlgn="ctr"/>
                      <a:r>
                        <a:rPr lang="ja-JP" altLang="en-US" sz="1200" u="none" strike="noStrike" dirty="0" smtClean="0">
                          <a:effectLst/>
                        </a:rPr>
                        <a:t>　火山破</a:t>
                      </a:r>
                      <a:r>
                        <a:rPr lang="ja-JP" altLang="en-US" sz="1200" u="none" strike="noStrike" dirty="0">
                          <a:effectLst/>
                        </a:rPr>
                        <a:t>屑物</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1,281</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11.9%</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4230936362"/>
                  </a:ext>
                </a:extLst>
              </a:tr>
              <a:tr h="338438">
                <a:tc>
                  <a:txBody>
                    <a:bodyPr/>
                    <a:lstStyle/>
                    <a:p>
                      <a:pPr algn="l" fontAlgn="ctr"/>
                      <a:r>
                        <a:rPr lang="ja-JP" altLang="en-US" sz="1200" u="none" strike="noStrike" dirty="0" smtClean="0">
                          <a:effectLst/>
                        </a:rPr>
                        <a:t>　</a:t>
                      </a:r>
                      <a:r>
                        <a:rPr lang="zh-TW" altLang="en-US" sz="1200" u="none" strike="noStrike" dirty="0" smtClean="0">
                          <a:effectLst/>
                        </a:rPr>
                        <a:t>水成</a:t>
                      </a:r>
                      <a:r>
                        <a:rPr lang="zh-TW" altLang="en-US" sz="1200" u="none" strike="noStrike" dirty="0">
                          <a:effectLst/>
                        </a:rPr>
                        <a:t>堆積岩類</a:t>
                      </a:r>
                      <a:endParaRPr lang="zh-TW"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3,537</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33.0%</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537764350"/>
                  </a:ext>
                </a:extLst>
              </a:tr>
              <a:tr h="338438">
                <a:tc>
                  <a:txBody>
                    <a:bodyPr/>
                    <a:lstStyle/>
                    <a:p>
                      <a:pPr algn="l" fontAlgn="ctr"/>
                      <a:r>
                        <a:rPr lang="ja-JP" altLang="en-US" sz="1200" u="none" strike="noStrike" dirty="0" smtClean="0">
                          <a:effectLst/>
                        </a:rPr>
                        <a:t>　変成岩類</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740</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6.9%</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3423322328"/>
                  </a:ext>
                </a:extLst>
              </a:tr>
              <a:tr h="338438">
                <a:tc>
                  <a:txBody>
                    <a:bodyPr/>
                    <a:lstStyle/>
                    <a:p>
                      <a:pPr algn="l" fontAlgn="ctr"/>
                      <a:r>
                        <a:rPr lang="ja-JP" altLang="en-US" sz="1200" u="none" strike="noStrike" dirty="0" smtClean="0">
                          <a:effectLst/>
                        </a:rPr>
                        <a:t>　シラス</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399</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3.7%</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3724937687"/>
                  </a:ext>
                </a:extLst>
              </a:tr>
              <a:tr h="338438">
                <a:tc>
                  <a:txBody>
                    <a:bodyPr/>
                    <a:lstStyle/>
                    <a:p>
                      <a:pPr algn="l" fontAlgn="ctr"/>
                      <a:r>
                        <a:rPr lang="ja-JP" altLang="en-US" sz="1200" u="none" strike="noStrike" dirty="0" smtClean="0">
                          <a:effectLst/>
                        </a:rPr>
                        <a:t>　ローム</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412</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3.8%</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1649982571"/>
                  </a:ext>
                </a:extLst>
              </a:tr>
              <a:tr h="338438">
                <a:tc>
                  <a:txBody>
                    <a:bodyPr/>
                    <a:lstStyle/>
                    <a:p>
                      <a:pPr algn="l" fontAlgn="ctr"/>
                      <a:r>
                        <a:rPr lang="ja-JP" altLang="en-US" sz="1200" u="none" strike="noStrike" dirty="0" smtClean="0">
                          <a:effectLst/>
                        </a:rPr>
                        <a:t>　その他</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803</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7.5%</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602152656"/>
                  </a:ext>
                </a:extLst>
              </a:tr>
              <a:tr h="404074">
                <a:tc>
                  <a:txBody>
                    <a:bodyPr/>
                    <a:lstStyle/>
                    <a:p>
                      <a:pPr algn="ctr" fontAlgn="ctr"/>
                      <a:r>
                        <a:rPr lang="ja-JP" altLang="en-US" sz="1200" u="none" strike="noStrike" dirty="0">
                          <a:effectLst/>
                        </a:rPr>
                        <a:t>計</a:t>
                      </a: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r" fontAlgn="ctr"/>
                      <a:r>
                        <a:rPr lang="en-US" altLang="ja-JP" sz="1400" u="none" strike="noStrike" dirty="0">
                          <a:effectLst/>
                        </a:rPr>
                        <a:t>10,731</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l" fontAlgn="ctr"/>
                      <a:r>
                        <a:rPr lang="ja-JP" altLang="en-US" sz="1400" u="none" strike="noStrike" dirty="0">
                          <a:effectLst/>
                        </a:rPr>
                        <a:t>　</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extLst>
                  <a:ext uri="{0D108BD9-81ED-4DB2-BD59-A6C34878D82A}">
                    <a16:rowId xmlns:a16="http://schemas.microsoft.com/office/drawing/2014/main" val="2850029933"/>
                  </a:ext>
                </a:extLst>
              </a:tr>
            </a:tbl>
          </a:graphicData>
        </a:graphic>
      </p:graphicFrame>
      <p:graphicFrame>
        <p:nvGraphicFramePr>
          <p:cNvPr id="13" name="グラフ 12"/>
          <p:cNvGraphicFramePr>
            <a:graphicFrameLocks/>
          </p:cNvGraphicFramePr>
          <p:nvPr>
            <p:extLst>
              <p:ext uri="{D42A27DB-BD31-4B8C-83A1-F6EECF244321}">
                <p14:modId xmlns:p14="http://schemas.microsoft.com/office/powerpoint/2010/main" val="1712701413"/>
              </p:ext>
            </p:extLst>
          </p:nvPr>
        </p:nvGraphicFramePr>
        <p:xfrm>
          <a:off x="4139952" y="2122754"/>
          <a:ext cx="4248472"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4271634" y="5875419"/>
            <a:ext cx="4286944" cy="338554"/>
          </a:xfrm>
          <a:prstGeom prst="rect">
            <a:avLst/>
          </a:prstGeom>
          <a:noFill/>
          <a:ln>
            <a:noFill/>
            <a:prstDash val="solid"/>
          </a:ln>
        </p:spPr>
        <p:txBody>
          <a:bodyPr wrap="square" rtlCol="0">
            <a:spAutoFit/>
          </a:bodyPr>
          <a:lstStyle/>
          <a:p>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●災害の</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85%</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が岩質系の地質で発生している</a:t>
            </a:r>
            <a:endPar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342308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dirty="0"/>
          </a:p>
        </p:txBody>
      </p:sp>
      <p:graphicFrame>
        <p:nvGraphicFramePr>
          <p:cNvPr id="12" name="グラフ 11"/>
          <p:cNvGraphicFramePr>
            <a:graphicFrameLocks/>
          </p:cNvGraphicFramePr>
          <p:nvPr>
            <p:extLst>
              <p:ext uri="{D42A27DB-BD31-4B8C-83A1-F6EECF244321}">
                <p14:modId xmlns:p14="http://schemas.microsoft.com/office/powerpoint/2010/main" val="948544609"/>
              </p:ext>
            </p:extLst>
          </p:nvPr>
        </p:nvGraphicFramePr>
        <p:xfrm>
          <a:off x="2771800" y="1738732"/>
          <a:ext cx="6278712" cy="4156009"/>
        </p:xfrm>
        <a:graphic>
          <a:graphicData uri="http://schemas.openxmlformats.org/drawingml/2006/chart">
            <c:chart xmlns:c="http://schemas.openxmlformats.org/drawingml/2006/chart" xmlns:r="http://schemas.openxmlformats.org/officeDocument/2006/relationships" r:id="rId3"/>
          </a:graphicData>
        </a:graphic>
      </p:graphicFrame>
      <p:sp>
        <p:nvSpPr>
          <p:cNvPr id="11" name="タイトル 1"/>
          <p:cNvSpPr>
            <a:spLocks noGrp="1"/>
          </p:cNvSpPr>
          <p:nvPr>
            <p:ph type="title"/>
          </p:nvPr>
        </p:nvSpPr>
        <p:spPr>
          <a:xfrm>
            <a:off x="323528" y="210344"/>
            <a:ext cx="8229600" cy="914400"/>
          </a:xfrm>
        </p:spPr>
        <p:txBody>
          <a:bodyPr>
            <a:noAutofit/>
          </a:bodyPr>
          <a:lstStyle/>
          <a:p>
            <a:r>
              <a:rPr lang="ja-JP" altLang="en-US" sz="2800" dirty="0" smtClean="0">
                <a:latin typeface="HGSｺﾞｼｯｸM" panose="020B0600000000000000" pitchFamily="50" charset="-128"/>
                <a:ea typeface="HGSｺﾞｼｯｸM" panose="020B0600000000000000" pitchFamily="50" charset="-128"/>
              </a:rPr>
              <a:t>がけ崩れ災害の実態 ②（高さ）</a:t>
            </a:r>
            <a:endParaRPr kumimoji="1" lang="ja-JP" altLang="en-US" sz="2800" dirty="0"/>
          </a:p>
        </p:txBody>
      </p:sp>
      <p:sp>
        <p:nvSpPr>
          <p:cNvPr id="14" name="テキスト ボックス 13"/>
          <p:cNvSpPr txBox="1"/>
          <p:nvPr/>
        </p:nvSpPr>
        <p:spPr>
          <a:xfrm>
            <a:off x="755576" y="5901781"/>
            <a:ext cx="6649484" cy="338554"/>
          </a:xfrm>
          <a:prstGeom prst="rect">
            <a:avLst/>
          </a:prstGeom>
          <a:noFill/>
          <a:ln>
            <a:noFill/>
            <a:prstDash val="solid"/>
          </a:ln>
        </p:spPr>
        <p:txBody>
          <a:bodyPr wrap="square" rtlCol="0">
            <a:spAutoFit/>
          </a:bodyPr>
          <a:lstStyle/>
          <a:p>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●高さ「</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5</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ｍ以上」の災害発生頻度が約</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97</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％である</a:t>
            </a:r>
            <a:endPar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テキスト ボックス 9"/>
          <p:cNvSpPr txBox="1"/>
          <p:nvPr/>
        </p:nvSpPr>
        <p:spPr>
          <a:xfrm>
            <a:off x="323528" y="1198383"/>
            <a:ext cx="8340527" cy="369332"/>
          </a:xfrm>
          <a:prstGeom prst="rect">
            <a:avLst/>
          </a:prstGeom>
          <a:noFill/>
          <a:ln>
            <a:noFill/>
            <a:prstDash val="solid"/>
          </a:ln>
        </p:spPr>
        <p:txBody>
          <a:bodyPr wrap="square" rtlCol="0">
            <a:spAutoFit/>
          </a:bodyPr>
          <a:lstStyle/>
          <a:p>
            <a:pPr marL="285750" indent="-285750">
              <a:buFont typeface="Wingdings" panose="05000000000000000000" pitchFamily="2" charset="2"/>
              <a:buChar char="Ø"/>
            </a:pPr>
            <a:r>
              <a:rPr lang="ja-JP" altLang="en-US" dirty="0" smtClean="0">
                <a:latin typeface="HGSｺﾞｼｯｸM" panose="020B0600000000000000" pitchFamily="50" charset="-128"/>
                <a:ea typeface="HGSｺﾞｼｯｸM" panose="020B0600000000000000" pitchFamily="50" charset="-128"/>
              </a:rPr>
              <a:t>災害発生箇所の地形について、</a:t>
            </a:r>
            <a:r>
              <a:rPr lang="ja-JP" altLang="en-US" dirty="0">
                <a:latin typeface="HGSｺﾞｼｯｸM" panose="020B0600000000000000" pitchFamily="50" charset="-128"/>
                <a:ea typeface="HGSｺﾞｼｯｸM" panose="020B0600000000000000" pitchFamily="50" charset="-128"/>
              </a:rPr>
              <a:t>災害</a:t>
            </a:r>
            <a:r>
              <a:rPr lang="ja-JP" altLang="en-US" dirty="0" smtClean="0">
                <a:latin typeface="HGSｺﾞｼｯｸM" panose="020B0600000000000000" pitchFamily="50" charset="-128"/>
                <a:ea typeface="HGSｺﾞｼｯｸM" panose="020B0600000000000000" pitchFamily="50" charset="-128"/>
              </a:rPr>
              <a:t>発生数から発生</a:t>
            </a:r>
            <a:r>
              <a:rPr lang="ja-JP" altLang="en-US" dirty="0">
                <a:latin typeface="HGSｺﾞｼｯｸM" panose="020B0600000000000000" pitchFamily="50" charset="-128"/>
                <a:ea typeface="HGSｺﾞｼｯｸM" panose="020B0600000000000000" pitchFamily="50" charset="-128"/>
              </a:rPr>
              <a:t>頻度</a:t>
            </a:r>
            <a:r>
              <a:rPr lang="ja-JP" altLang="en-US" dirty="0" smtClean="0">
                <a:latin typeface="HGSｺﾞｼｯｸM" panose="020B0600000000000000" pitchFamily="50" charset="-128"/>
                <a:ea typeface="HGSｺﾞｼｯｸM" panose="020B0600000000000000" pitchFamily="50" charset="-128"/>
              </a:rPr>
              <a:t>を確認。</a:t>
            </a:r>
            <a:endParaRPr lang="en-US" altLang="ja-JP" dirty="0" smtClean="0">
              <a:latin typeface="HGSｺﾞｼｯｸM" panose="020B0600000000000000" pitchFamily="50" charset="-128"/>
              <a:ea typeface="HGSｺﾞｼｯｸM" panose="020B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87319165"/>
              </p:ext>
            </p:extLst>
          </p:nvPr>
        </p:nvGraphicFramePr>
        <p:xfrm>
          <a:off x="323528" y="1667567"/>
          <a:ext cx="2374900" cy="4118196"/>
        </p:xfrm>
        <a:graphic>
          <a:graphicData uri="http://schemas.openxmlformats.org/drawingml/2006/table">
            <a:tbl>
              <a:tblPr>
                <a:tableStyleId>{5C22544A-7EE6-4342-B048-85BDC9FD1C3A}</a:tableStyleId>
              </a:tblPr>
              <a:tblGrid>
                <a:gridCol w="10033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179052">
                <a:tc>
                  <a:txBody>
                    <a:bodyPr/>
                    <a:lstStyle/>
                    <a:p>
                      <a:pPr algn="ctr" fontAlgn="ctr"/>
                      <a:r>
                        <a:rPr lang="ja-JP" altLang="en-US" sz="1100" u="none" strike="noStrike" dirty="0">
                          <a:effectLst/>
                        </a:rPr>
                        <a:t>斜面の高さ</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箇所数</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発生頻度</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179052">
                <a:tc>
                  <a:txBody>
                    <a:bodyPr/>
                    <a:lstStyle/>
                    <a:p>
                      <a:pPr algn="l" fontAlgn="ctr"/>
                      <a:r>
                        <a:rPr lang="en-US" altLang="ja-JP" sz="1100" u="none" strike="noStrike" dirty="0">
                          <a:effectLst/>
                        </a:rPr>
                        <a:t>0</a:t>
                      </a:r>
                      <a:r>
                        <a:rPr lang="ja-JP" altLang="en-US" sz="1100" u="none" strike="noStrike" dirty="0">
                          <a:effectLst/>
                        </a:rPr>
                        <a:t>～</a:t>
                      </a:r>
                      <a:r>
                        <a:rPr lang="en-US" altLang="ja-JP" sz="1100" u="none" strike="noStrike" dirty="0">
                          <a:effectLst/>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572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r h="179052">
                <a:tc>
                  <a:txBody>
                    <a:bodyPr/>
                    <a:lstStyle/>
                    <a:p>
                      <a:pPr algn="l" fontAlgn="ctr"/>
                      <a:r>
                        <a:rPr lang="en-US" altLang="ja-JP" sz="1100" u="none" strike="noStrike" dirty="0">
                          <a:effectLst/>
                        </a:rPr>
                        <a:t>5</a:t>
                      </a:r>
                      <a:r>
                        <a:rPr lang="ja-JP" altLang="en-US" sz="1100" u="none" strike="noStrike" dirty="0">
                          <a:effectLst/>
                        </a:rPr>
                        <a:t>～</a:t>
                      </a:r>
                      <a:r>
                        <a:rPr lang="en-US" altLang="ja-JP" sz="1100" u="none" strike="noStrike" dirty="0">
                          <a:effectLst/>
                        </a:rPr>
                        <a:t>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3,355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20.5%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179052">
                <a:tc>
                  <a:txBody>
                    <a:bodyPr/>
                    <a:lstStyle/>
                    <a:p>
                      <a:pPr algn="l" fontAlgn="ctr"/>
                      <a:r>
                        <a:rPr lang="en-US" altLang="ja-JP" sz="1100" u="none" strike="noStrike" dirty="0">
                          <a:effectLst/>
                        </a:rPr>
                        <a:t>10</a:t>
                      </a:r>
                      <a:r>
                        <a:rPr lang="ja-JP" altLang="en-US" sz="1100" u="none" strike="noStrike" dirty="0">
                          <a:effectLst/>
                        </a:rPr>
                        <a:t>～</a:t>
                      </a:r>
                      <a:r>
                        <a:rPr lang="en-US" altLang="ja-JP" sz="1100" u="none" strike="noStrike" dirty="0">
                          <a:effectLst/>
                        </a:rPr>
                        <a:t>14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2,986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18.2%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r h="179052">
                <a:tc>
                  <a:txBody>
                    <a:bodyPr/>
                    <a:lstStyle/>
                    <a:p>
                      <a:pPr algn="l" fontAlgn="ctr"/>
                      <a:r>
                        <a:rPr lang="en-US" altLang="ja-JP" sz="1100" u="none" strike="noStrike" dirty="0">
                          <a:effectLst/>
                        </a:rPr>
                        <a:t>15</a:t>
                      </a:r>
                      <a:r>
                        <a:rPr lang="ja-JP" altLang="en-US" sz="1100" u="none" strike="noStrike" dirty="0">
                          <a:effectLst/>
                        </a:rPr>
                        <a:t>～</a:t>
                      </a:r>
                      <a:r>
                        <a:rPr lang="en-US" altLang="ja-JP" sz="1100" u="none" strike="noStrike" dirty="0">
                          <a:effectLst/>
                        </a:rPr>
                        <a:t>19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2,097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12.8%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4"/>
                  </a:ext>
                </a:extLst>
              </a:tr>
              <a:tr h="179052">
                <a:tc>
                  <a:txBody>
                    <a:bodyPr/>
                    <a:lstStyle/>
                    <a:p>
                      <a:pPr algn="l" fontAlgn="ctr"/>
                      <a:r>
                        <a:rPr lang="en-US" altLang="ja-JP" sz="1100" u="none" strike="noStrike" dirty="0">
                          <a:effectLst/>
                        </a:rPr>
                        <a:t>20</a:t>
                      </a:r>
                      <a:r>
                        <a:rPr lang="ja-JP" altLang="en-US" sz="1100" u="none" strike="noStrike" dirty="0">
                          <a:effectLst/>
                        </a:rPr>
                        <a:t>～</a:t>
                      </a:r>
                      <a:r>
                        <a:rPr lang="en-US" altLang="ja-JP" sz="1100" u="none" strike="noStrike" dirty="0">
                          <a:effectLst/>
                        </a:rPr>
                        <a:t>24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1,967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12.0%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5"/>
                  </a:ext>
                </a:extLst>
              </a:tr>
              <a:tr h="179052">
                <a:tc>
                  <a:txBody>
                    <a:bodyPr/>
                    <a:lstStyle/>
                    <a:p>
                      <a:pPr algn="l" fontAlgn="ctr"/>
                      <a:r>
                        <a:rPr lang="en-US" altLang="ja-JP" sz="1100" u="none" strike="noStrike" dirty="0">
                          <a:effectLst/>
                        </a:rPr>
                        <a:t>25</a:t>
                      </a:r>
                      <a:r>
                        <a:rPr lang="ja-JP" altLang="en-US" sz="1100" u="none" strike="noStrike" dirty="0">
                          <a:effectLst/>
                        </a:rPr>
                        <a:t>～</a:t>
                      </a:r>
                      <a:r>
                        <a:rPr lang="en-US" altLang="ja-JP" sz="1100" u="none" strike="noStrike" dirty="0">
                          <a:effectLst/>
                        </a:rPr>
                        <a:t>29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839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5.1%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6"/>
                  </a:ext>
                </a:extLst>
              </a:tr>
              <a:tr h="179052">
                <a:tc>
                  <a:txBody>
                    <a:bodyPr/>
                    <a:lstStyle/>
                    <a:p>
                      <a:pPr algn="l" fontAlgn="ctr"/>
                      <a:r>
                        <a:rPr lang="en-US" altLang="ja-JP" sz="1100" u="none" strike="noStrike" dirty="0">
                          <a:effectLst/>
                        </a:rPr>
                        <a:t>30</a:t>
                      </a:r>
                      <a:r>
                        <a:rPr lang="ja-JP" altLang="en-US" sz="1100" u="none" strike="noStrike" dirty="0">
                          <a:effectLst/>
                        </a:rPr>
                        <a:t>～</a:t>
                      </a:r>
                      <a:r>
                        <a:rPr lang="en-US" altLang="ja-JP" sz="1100" u="none" strike="noStrike" dirty="0">
                          <a:effectLst/>
                        </a:rPr>
                        <a:t>34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1,449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8.9%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7"/>
                  </a:ext>
                </a:extLst>
              </a:tr>
              <a:tr h="179052">
                <a:tc>
                  <a:txBody>
                    <a:bodyPr/>
                    <a:lstStyle/>
                    <a:p>
                      <a:pPr algn="l" fontAlgn="ctr"/>
                      <a:r>
                        <a:rPr lang="en-US" altLang="ja-JP" sz="1100" u="none" strike="noStrike" dirty="0">
                          <a:effectLst/>
                        </a:rPr>
                        <a:t>35</a:t>
                      </a:r>
                      <a:r>
                        <a:rPr lang="ja-JP" altLang="en-US" sz="1100" u="none" strike="noStrike" dirty="0">
                          <a:effectLst/>
                        </a:rPr>
                        <a:t>～</a:t>
                      </a:r>
                      <a:r>
                        <a:rPr lang="en-US" altLang="ja-JP" sz="1100" u="none" strike="noStrike" dirty="0">
                          <a:effectLst/>
                        </a:rPr>
                        <a:t>39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402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8"/>
                  </a:ext>
                </a:extLst>
              </a:tr>
              <a:tr h="179052">
                <a:tc>
                  <a:txBody>
                    <a:bodyPr/>
                    <a:lstStyle/>
                    <a:p>
                      <a:pPr algn="l" fontAlgn="ctr"/>
                      <a:r>
                        <a:rPr lang="en-US" altLang="ja-JP" sz="1100" u="none" strike="noStrike" dirty="0">
                          <a:effectLst/>
                        </a:rPr>
                        <a:t>40</a:t>
                      </a:r>
                      <a:r>
                        <a:rPr lang="ja-JP" altLang="en-US" sz="1100" u="none" strike="noStrike" dirty="0">
                          <a:effectLst/>
                        </a:rPr>
                        <a:t>～</a:t>
                      </a:r>
                      <a:r>
                        <a:rPr lang="en-US" altLang="ja-JP" sz="1100" u="none" strike="noStrike" dirty="0">
                          <a:effectLst/>
                        </a:rPr>
                        <a:t>44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656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9"/>
                  </a:ext>
                </a:extLst>
              </a:tr>
              <a:tr h="179052">
                <a:tc>
                  <a:txBody>
                    <a:bodyPr/>
                    <a:lstStyle/>
                    <a:p>
                      <a:pPr algn="l" fontAlgn="ctr"/>
                      <a:r>
                        <a:rPr lang="en-US" altLang="ja-JP" sz="1100" u="none" strike="noStrike" dirty="0">
                          <a:effectLst/>
                        </a:rPr>
                        <a:t>45</a:t>
                      </a:r>
                      <a:r>
                        <a:rPr lang="ja-JP" altLang="en-US" sz="1100" u="none" strike="noStrike" dirty="0">
                          <a:effectLst/>
                        </a:rPr>
                        <a:t>～</a:t>
                      </a:r>
                      <a:r>
                        <a:rPr lang="en-US" altLang="ja-JP" sz="1100" u="none" strike="noStrike" dirty="0">
                          <a:effectLst/>
                        </a:rPr>
                        <a:t>49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190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0"/>
                  </a:ext>
                </a:extLst>
              </a:tr>
              <a:tr h="179052">
                <a:tc>
                  <a:txBody>
                    <a:bodyPr/>
                    <a:lstStyle/>
                    <a:p>
                      <a:pPr algn="l" fontAlgn="ctr"/>
                      <a:r>
                        <a:rPr lang="en-US" altLang="ja-JP" sz="1100" u="none" strike="noStrike" dirty="0">
                          <a:effectLst/>
                        </a:rPr>
                        <a:t>50</a:t>
                      </a:r>
                      <a:r>
                        <a:rPr lang="ja-JP" altLang="en-US" sz="1100" u="none" strike="noStrike" dirty="0">
                          <a:effectLst/>
                        </a:rPr>
                        <a:t>～</a:t>
                      </a:r>
                      <a:r>
                        <a:rPr lang="en-US" altLang="ja-JP" sz="1100" u="none" strike="noStrike" dirty="0">
                          <a:effectLst/>
                        </a:rPr>
                        <a:t>54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641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1"/>
                  </a:ext>
                </a:extLst>
              </a:tr>
              <a:tr h="179052">
                <a:tc>
                  <a:txBody>
                    <a:bodyPr/>
                    <a:lstStyle/>
                    <a:p>
                      <a:pPr algn="l" fontAlgn="ctr"/>
                      <a:r>
                        <a:rPr lang="en-US" altLang="ja-JP" sz="1100" u="none" strike="noStrike" dirty="0">
                          <a:effectLst/>
                        </a:rPr>
                        <a:t>55</a:t>
                      </a:r>
                      <a:r>
                        <a:rPr lang="ja-JP" altLang="en-US" sz="1100" u="none" strike="noStrike" dirty="0">
                          <a:effectLst/>
                        </a:rPr>
                        <a:t>～</a:t>
                      </a:r>
                      <a:r>
                        <a:rPr lang="en-US" altLang="ja-JP" sz="1100" u="none" strike="noStrike" dirty="0">
                          <a:effectLst/>
                        </a:rPr>
                        <a:t>59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91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2"/>
                  </a:ext>
                </a:extLst>
              </a:tr>
              <a:tr h="179052">
                <a:tc>
                  <a:txBody>
                    <a:bodyPr/>
                    <a:lstStyle/>
                    <a:p>
                      <a:pPr algn="l" fontAlgn="ctr"/>
                      <a:r>
                        <a:rPr lang="en-US" altLang="ja-JP" sz="1100" u="none" strike="noStrike" dirty="0">
                          <a:effectLst/>
                        </a:rPr>
                        <a:t>60</a:t>
                      </a:r>
                      <a:r>
                        <a:rPr lang="ja-JP" altLang="en-US" sz="1100" u="none" strike="noStrike" dirty="0">
                          <a:effectLst/>
                        </a:rPr>
                        <a:t>～</a:t>
                      </a:r>
                      <a:r>
                        <a:rPr lang="en-US" altLang="ja-JP" sz="1100" u="none" strike="noStrike" dirty="0">
                          <a:effectLst/>
                        </a:rPr>
                        <a:t>64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251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3"/>
                  </a:ext>
                </a:extLst>
              </a:tr>
              <a:tr h="179052">
                <a:tc>
                  <a:txBody>
                    <a:bodyPr/>
                    <a:lstStyle/>
                    <a:p>
                      <a:pPr algn="l" fontAlgn="ctr"/>
                      <a:r>
                        <a:rPr lang="en-US" altLang="ja-JP" sz="1100" u="none" strike="noStrike" dirty="0">
                          <a:effectLst/>
                        </a:rPr>
                        <a:t>65</a:t>
                      </a:r>
                      <a:r>
                        <a:rPr lang="ja-JP" altLang="en-US" sz="1100" u="none" strike="noStrike" dirty="0">
                          <a:effectLst/>
                        </a:rPr>
                        <a:t>～</a:t>
                      </a:r>
                      <a:r>
                        <a:rPr lang="en-US" altLang="ja-JP" sz="1100" u="none" strike="noStrike" dirty="0">
                          <a:effectLst/>
                        </a:rPr>
                        <a:t>69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4"/>
                  </a:ext>
                </a:extLst>
              </a:tr>
              <a:tr h="179052">
                <a:tc>
                  <a:txBody>
                    <a:bodyPr/>
                    <a:lstStyle/>
                    <a:p>
                      <a:pPr algn="l" fontAlgn="ctr"/>
                      <a:r>
                        <a:rPr lang="en-US" altLang="ja-JP" sz="1100" u="none" strike="noStrike" dirty="0">
                          <a:effectLst/>
                        </a:rPr>
                        <a:t>70</a:t>
                      </a:r>
                      <a:r>
                        <a:rPr lang="ja-JP" altLang="en-US" sz="1100" u="none" strike="noStrike" dirty="0">
                          <a:effectLst/>
                        </a:rPr>
                        <a:t>～</a:t>
                      </a:r>
                      <a:r>
                        <a:rPr lang="en-US" altLang="ja-JP" sz="1100" u="none" strike="noStrike" dirty="0">
                          <a:effectLst/>
                        </a:rPr>
                        <a:t>74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175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5"/>
                  </a:ext>
                </a:extLst>
              </a:tr>
              <a:tr h="179052">
                <a:tc>
                  <a:txBody>
                    <a:bodyPr/>
                    <a:lstStyle/>
                    <a:p>
                      <a:pPr algn="l" fontAlgn="ctr"/>
                      <a:r>
                        <a:rPr lang="en-US" altLang="ja-JP" sz="1100" u="none" strike="noStrike" dirty="0">
                          <a:effectLst/>
                        </a:rPr>
                        <a:t>75</a:t>
                      </a:r>
                      <a:r>
                        <a:rPr lang="ja-JP" altLang="en-US" sz="1100" u="none" strike="noStrike" dirty="0">
                          <a:effectLst/>
                        </a:rPr>
                        <a:t>～</a:t>
                      </a:r>
                      <a:r>
                        <a:rPr lang="en-US" altLang="ja-JP" sz="1100" u="none" strike="noStrike" dirty="0">
                          <a:effectLst/>
                        </a:rPr>
                        <a:t>79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6"/>
                  </a:ext>
                </a:extLst>
              </a:tr>
              <a:tr h="179052">
                <a:tc>
                  <a:txBody>
                    <a:bodyPr/>
                    <a:lstStyle/>
                    <a:p>
                      <a:pPr algn="l" fontAlgn="ctr"/>
                      <a:r>
                        <a:rPr lang="en-US" altLang="ja-JP" sz="1100" u="none" strike="noStrike" dirty="0">
                          <a:effectLst/>
                        </a:rPr>
                        <a:t>80</a:t>
                      </a:r>
                      <a:r>
                        <a:rPr lang="ja-JP" altLang="en-US" sz="1100" u="none" strike="noStrike" dirty="0">
                          <a:effectLst/>
                        </a:rPr>
                        <a:t>～</a:t>
                      </a:r>
                      <a:r>
                        <a:rPr lang="en-US" altLang="ja-JP" sz="1100" u="none" strike="noStrike" dirty="0">
                          <a:effectLst/>
                        </a:rPr>
                        <a:t>84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120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7"/>
                  </a:ext>
                </a:extLst>
              </a:tr>
              <a:tr h="179052">
                <a:tc>
                  <a:txBody>
                    <a:bodyPr/>
                    <a:lstStyle/>
                    <a:p>
                      <a:pPr algn="l" fontAlgn="ctr"/>
                      <a:r>
                        <a:rPr lang="en-US" altLang="ja-JP" sz="1100" u="none" strike="noStrike" dirty="0">
                          <a:effectLst/>
                        </a:rPr>
                        <a:t>85</a:t>
                      </a:r>
                      <a:r>
                        <a:rPr lang="ja-JP" altLang="en-US" sz="1100" u="none" strike="noStrike" dirty="0">
                          <a:effectLst/>
                        </a:rPr>
                        <a:t>～</a:t>
                      </a:r>
                      <a:r>
                        <a:rPr lang="en-US" altLang="ja-JP" sz="1100" u="none" strike="noStrike" dirty="0">
                          <a:effectLst/>
                        </a:rPr>
                        <a:t>89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8"/>
                  </a:ext>
                </a:extLst>
              </a:tr>
              <a:tr h="179052">
                <a:tc>
                  <a:txBody>
                    <a:bodyPr/>
                    <a:lstStyle/>
                    <a:p>
                      <a:pPr algn="l" fontAlgn="ctr"/>
                      <a:r>
                        <a:rPr lang="en-US" altLang="ja-JP" sz="1100" u="none" strike="noStrike" dirty="0">
                          <a:effectLst/>
                        </a:rPr>
                        <a:t>90</a:t>
                      </a:r>
                      <a:r>
                        <a:rPr lang="ja-JP" altLang="en-US" sz="1100" u="none" strike="noStrike" dirty="0">
                          <a:effectLst/>
                        </a:rPr>
                        <a:t>～</a:t>
                      </a:r>
                      <a:r>
                        <a:rPr lang="en-US" altLang="ja-JP" sz="1100" u="none" strike="noStrike" dirty="0">
                          <a:effectLst/>
                        </a:rPr>
                        <a:t>94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9"/>
                  </a:ext>
                </a:extLst>
              </a:tr>
              <a:tr h="179052">
                <a:tc>
                  <a:txBody>
                    <a:bodyPr/>
                    <a:lstStyle/>
                    <a:p>
                      <a:pPr algn="l" fontAlgn="ctr"/>
                      <a:r>
                        <a:rPr lang="en-US" altLang="ja-JP" sz="1100" u="none" strike="noStrike" dirty="0">
                          <a:effectLst/>
                        </a:rPr>
                        <a:t>95</a:t>
                      </a:r>
                      <a:r>
                        <a:rPr lang="ja-JP" altLang="en-US" sz="1100" u="none" strike="noStrike" dirty="0">
                          <a:effectLst/>
                        </a:rPr>
                        <a:t>～</a:t>
                      </a:r>
                      <a:r>
                        <a:rPr lang="en-US" altLang="ja-JP" sz="1100" u="none" strike="noStrike" dirty="0">
                          <a:effectLst/>
                        </a:rPr>
                        <a:t>99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20"/>
                  </a:ext>
                </a:extLst>
              </a:tr>
              <a:tr h="179052">
                <a:tc>
                  <a:txBody>
                    <a:bodyPr/>
                    <a:lstStyle/>
                    <a:p>
                      <a:pPr algn="l" fontAlgn="ctr"/>
                      <a:r>
                        <a:rPr lang="en-US" altLang="ja-JP" sz="1100" u="none" strike="noStrike" dirty="0">
                          <a:effectLst/>
                        </a:rPr>
                        <a:t>100</a:t>
                      </a:r>
                      <a:r>
                        <a:rPr lang="ja-JP" altLang="en-US" sz="1100" u="none" strike="noStrike" dirty="0">
                          <a:effectLst/>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404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21"/>
                  </a:ext>
                </a:extLst>
              </a:tr>
              <a:tr h="179052">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16,363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636499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dirty="0"/>
          </a:p>
        </p:txBody>
      </p:sp>
      <p:graphicFrame>
        <p:nvGraphicFramePr>
          <p:cNvPr id="13" name="グラフ 12"/>
          <p:cNvGraphicFramePr>
            <a:graphicFrameLocks/>
          </p:cNvGraphicFramePr>
          <p:nvPr>
            <p:extLst>
              <p:ext uri="{D42A27DB-BD31-4B8C-83A1-F6EECF244321}">
                <p14:modId xmlns:p14="http://schemas.microsoft.com/office/powerpoint/2010/main" val="1992471113"/>
              </p:ext>
            </p:extLst>
          </p:nvPr>
        </p:nvGraphicFramePr>
        <p:xfrm>
          <a:off x="2771800" y="1746056"/>
          <a:ext cx="6263332" cy="4160805"/>
        </p:xfrm>
        <a:graphic>
          <a:graphicData uri="http://schemas.openxmlformats.org/drawingml/2006/chart">
            <c:chart xmlns:c="http://schemas.openxmlformats.org/drawingml/2006/chart" xmlns:r="http://schemas.openxmlformats.org/officeDocument/2006/relationships" r:id="rId3"/>
          </a:graphicData>
        </a:graphic>
      </p:graphicFrame>
      <p:sp>
        <p:nvSpPr>
          <p:cNvPr id="11" name="タイトル 1"/>
          <p:cNvSpPr>
            <a:spLocks noGrp="1"/>
          </p:cNvSpPr>
          <p:nvPr>
            <p:ph type="title"/>
          </p:nvPr>
        </p:nvSpPr>
        <p:spPr>
          <a:xfrm>
            <a:off x="323528" y="210344"/>
            <a:ext cx="8229600" cy="914400"/>
          </a:xfrm>
        </p:spPr>
        <p:txBody>
          <a:bodyPr>
            <a:noAutofit/>
          </a:bodyPr>
          <a:lstStyle/>
          <a:p>
            <a:r>
              <a:rPr lang="ja-JP" altLang="en-US" sz="2800" dirty="0" smtClean="0">
                <a:latin typeface="HGSｺﾞｼｯｸM" panose="020B0600000000000000" pitchFamily="50" charset="-128"/>
                <a:ea typeface="HGSｺﾞｼｯｸM" panose="020B0600000000000000" pitchFamily="50" charset="-128"/>
              </a:rPr>
              <a:t>がけ崩れ災害の実態 ③（傾斜角）</a:t>
            </a:r>
            <a:endParaRPr kumimoji="1" lang="ja-JP" altLang="en-US" sz="2800" dirty="0"/>
          </a:p>
        </p:txBody>
      </p:sp>
      <p:sp>
        <p:nvSpPr>
          <p:cNvPr id="8" name="テキスト ボックス 7"/>
          <p:cNvSpPr txBox="1"/>
          <p:nvPr/>
        </p:nvSpPr>
        <p:spPr>
          <a:xfrm>
            <a:off x="745122" y="5918957"/>
            <a:ext cx="7920880" cy="338554"/>
          </a:xfrm>
          <a:prstGeom prst="rect">
            <a:avLst/>
          </a:prstGeom>
          <a:noFill/>
          <a:ln>
            <a:noFill/>
            <a:prstDash val="solid"/>
          </a:ln>
        </p:spPr>
        <p:txBody>
          <a:bodyPr wrap="square" rtlCol="0">
            <a:spAutoFit/>
          </a:bodyPr>
          <a:lstStyle/>
          <a:p>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●傾斜角「</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度以上」の災害発生頻度が約</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97</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％である</a:t>
            </a:r>
            <a:endPar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テキスト ボックス 9"/>
          <p:cNvSpPr txBox="1"/>
          <p:nvPr/>
        </p:nvSpPr>
        <p:spPr>
          <a:xfrm>
            <a:off x="323528" y="1191142"/>
            <a:ext cx="8340527" cy="369332"/>
          </a:xfrm>
          <a:prstGeom prst="rect">
            <a:avLst/>
          </a:prstGeom>
          <a:noFill/>
          <a:ln>
            <a:noFill/>
            <a:prstDash val="solid"/>
          </a:ln>
        </p:spPr>
        <p:txBody>
          <a:bodyPr wrap="square" rtlCol="0">
            <a:spAutoFit/>
          </a:bodyPr>
          <a:lstStyle/>
          <a:p>
            <a:pPr marL="285750" indent="-285750">
              <a:buFont typeface="Wingdings" panose="05000000000000000000" pitchFamily="2" charset="2"/>
              <a:buChar char="Ø"/>
            </a:pPr>
            <a:r>
              <a:rPr lang="ja-JP" altLang="en-US" dirty="0" smtClean="0">
                <a:latin typeface="HGSｺﾞｼｯｸM" panose="020B0600000000000000" pitchFamily="50" charset="-128"/>
                <a:ea typeface="HGSｺﾞｼｯｸM" panose="020B0600000000000000" pitchFamily="50" charset="-128"/>
              </a:rPr>
              <a:t>災害発生箇所の地形について、</a:t>
            </a:r>
            <a:r>
              <a:rPr lang="ja-JP" altLang="en-US" dirty="0">
                <a:latin typeface="HGSｺﾞｼｯｸM" panose="020B0600000000000000" pitchFamily="50" charset="-128"/>
                <a:ea typeface="HGSｺﾞｼｯｸM" panose="020B0600000000000000" pitchFamily="50" charset="-128"/>
              </a:rPr>
              <a:t>災害</a:t>
            </a:r>
            <a:r>
              <a:rPr lang="ja-JP" altLang="en-US" dirty="0" smtClean="0">
                <a:latin typeface="HGSｺﾞｼｯｸM" panose="020B0600000000000000" pitchFamily="50" charset="-128"/>
                <a:ea typeface="HGSｺﾞｼｯｸM" panose="020B0600000000000000" pitchFamily="50" charset="-128"/>
              </a:rPr>
              <a:t>発生数から発生</a:t>
            </a:r>
            <a:r>
              <a:rPr lang="ja-JP" altLang="en-US" dirty="0">
                <a:latin typeface="HGSｺﾞｼｯｸM" panose="020B0600000000000000" pitchFamily="50" charset="-128"/>
                <a:ea typeface="HGSｺﾞｼｯｸM" panose="020B0600000000000000" pitchFamily="50" charset="-128"/>
              </a:rPr>
              <a:t>頻度</a:t>
            </a:r>
            <a:r>
              <a:rPr lang="ja-JP" altLang="en-US" dirty="0" smtClean="0">
                <a:latin typeface="HGSｺﾞｼｯｸM" panose="020B0600000000000000" pitchFamily="50" charset="-128"/>
                <a:ea typeface="HGSｺﾞｼｯｸM" panose="020B0600000000000000" pitchFamily="50" charset="-128"/>
              </a:rPr>
              <a:t>を確認。</a:t>
            </a:r>
            <a:endParaRPr lang="en-US" altLang="ja-JP" dirty="0" smtClean="0">
              <a:latin typeface="HGSｺﾞｼｯｸM" panose="020B0600000000000000" pitchFamily="50" charset="-128"/>
              <a:ea typeface="HGSｺﾞｼｯｸM" panose="020B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716551660"/>
              </p:ext>
            </p:extLst>
          </p:nvPr>
        </p:nvGraphicFramePr>
        <p:xfrm>
          <a:off x="323528" y="1754355"/>
          <a:ext cx="2374900" cy="3978900"/>
        </p:xfrm>
        <a:graphic>
          <a:graphicData uri="http://schemas.openxmlformats.org/drawingml/2006/table">
            <a:tbl>
              <a:tblPr>
                <a:tableStyleId>{5C22544A-7EE6-4342-B048-85BDC9FD1C3A}</a:tableStyleId>
              </a:tblPr>
              <a:tblGrid>
                <a:gridCol w="10033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198945">
                <a:tc>
                  <a:txBody>
                    <a:bodyPr/>
                    <a:lstStyle/>
                    <a:p>
                      <a:pPr algn="ctr" fontAlgn="ctr"/>
                      <a:r>
                        <a:rPr lang="ja-JP" altLang="en-US" sz="1100" u="none" strike="noStrike" dirty="0">
                          <a:effectLst/>
                        </a:rPr>
                        <a:t>斜面の傾斜角</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箇所数</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100" u="none" strike="noStrike" dirty="0">
                          <a:effectLst/>
                        </a:rPr>
                        <a:t>発生頻度</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198945">
                <a:tc>
                  <a:txBody>
                    <a:bodyPr/>
                    <a:lstStyle/>
                    <a:p>
                      <a:pPr algn="l" fontAlgn="ctr"/>
                      <a:r>
                        <a:rPr lang="en-US" altLang="ja-JP" sz="1100" u="none" strike="noStrike" dirty="0">
                          <a:effectLst/>
                        </a:rPr>
                        <a:t>0</a:t>
                      </a:r>
                      <a:r>
                        <a:rPr lang="ja-JP" altLang="en-US" sz="1100" u="none" strike="noStrike" dirty="0">
                          <a:effectLst/>
                        </a:rPr>
                        <a:t>～</a:t>
                      </a:r>
                      <a:r>
                        <a:rPr lang="en-US" altLang="ja-JP" sz="1100" u="none" strike="noStrike" dirty="0">
                          <a:effectLst/>
                        </a:rPr>
                        <a:t>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0.04%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r h="198945">
                <a:tc>
                  <a:txBody>
                    <a:bodyPr/>
                    <a:lstStyle/>
                    <a:p>
                      <a:pPr algn="l" fontAlgn="ctr"/>
                      <a:r>
                        <a:rPr lang="en-US" altLang="ja-JP" sz="1100" u="none" strike="noStrike" dirty="0">
                          <a:effectLst/>
                        </a:rPr>
                        <a:t>5</a:t>
                      </a:r>
                      <a:r>
                        <a:rPr lang="ja-JP" altLang="en-US" sz="1100" u="none" strike="noStrike" dirty="0">
                          <a:effectLst/>
                        </a:rPr>
                        <a:t>～</a:t>
                      </a:r>
                      <a:r>
                        <a:rPr lang="en-US" altLang="ja-JP" sz="1100" u="none" strike="noStrike" dirty="0">
                          <a:effectLst/>
                        </a:rPr>
                        <a:t>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0.05%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198945">
                <a:tc>
                  <a:txBody>
                    <a:bodyPr/>
                    <a:lstStyle/>
                    <a:p>
                      <a:pPr algn="l" fontAlgn="ctr"/>
                      <a:r>
                        <a:rPr lang="en-US" altLang="ja-JP" sz="1100" u="none" strike="noStrike" dirty="0">
                          <a:effectLst/>
                        </a:rPr>
                        <a:t>10</a:t>
                      </a:r>
                      <a:r>
                        <a:rPr lang="ja-JP" altLang="en-US" sz="1100" u="none" strike="noStrike" dirty="0">
                          <a:effectLst/>
                        </a:rPr>
                        <a:t>～</a:t>
                      </a:r>
                      <a:r>
                        <a:rPr lang="en-US" altLang="ja-JP" sz="1100" u="none" strike="noStrike" dirty="0">
                          <a:effectLst/>
                        </a:rPr>
                        <a:t>14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0.09%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r h="198945">
                <a:tc>
                  <a:txBody>
                    <a:bodyPr/>
                    <a:lstStyle/>
                    <a:p>
                      <a:pPr algn="l" fontAlgn="ctr"/>
                      <a:r>
                        <a:rPr lang="en-US" altLang="ja-JP" sz="1100" u="none" strike="noStrike" dirty="0">
                          <a:effectLst/>
                        </a:rPr>
                        <a:t>15</a:t>
                      </a:r>
                      <a:r>
                        <a:rPr lang="ja-JP" altLang="en-US" sz="1100" u="none" strike="noStrike" dirty="0">
                          <a:effectLst/>
                        </a:rPr>
                        <a:t>～</a:t>
                      </a:r>
                      <a:r>
                        <a:rPr lang="en-US" altLang="ja-JP" sz="1100" u="none" strike="noStrike" dirty="0">
                          <a:effectLst/>
                        </a:rPr>
                        <a:t>19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0.22%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4"/>
                  </a:ext>
                </a:extLst>
              </a:tr>
              <a:tr h="198945">
                <a:tc>
                  <a:txBody>
                    <a:bodyPr/>
                    <a:lstStyle/>
                    <a:p>
                      <a:pPr algn="l" fontAlgn="ctr"/>
                      <a:r>
                        <a:rPr lang="en-US" altLang="ja-JP" sz="1100" u="none" strike="noStrike" dirty="0">
                          <a:effectLst/>
                        </a:rPr>
                        <a:t>20</a:t>
                      </a:r>
                      <a:r>
                        <a:rPr lang="ja-JP" altLang="en-US" sz="1100" u="none" strike="noStrike" dirty="0">
                          <a:effectLst/>
                        </a:rPr>
                        <a:t>～</a:t>
                      </a:r>
                      <a:r>
                        <a:rPr lang="en-US" altLang="ja-JP" sz="1100" u="none" strike="noStrike" dirty="0">
                          <a:effectLst/>
                        </a:rPr>
                        <a:t>24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125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0.83%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5"/>
                  </a:ext>
                </a:extLst>
              </a:tr>
              <a:tr h="198945">
                <a:tc>
                  <a:txBody>
                    <a:bodyPr/>
                    <a:lstStyle/>
                    <a:p>
                      <a:pPr algn="l" fontAlgn="ctr"/>
                      <a:r>
                        <a:rPr lang="en-US" altLang="ja-JP" sz="1100" u="none" strike="noStrike" dirty="0">
                          <a:effectLst/>
                        </a:rPr>
                        <a:t>25</a:t>
                      </a:r>
                      <a:r>
                        <a:rPr lang="ja-JP" altLang="en-US" sz="1100" u="none" strike="noStrike" dirty="0">
                          <a:effectLst/>
                        </a:rPr>
                        <a:t>～</a:t>
                      </a:r>
                      <a:r>
                        <a:rPr lang="en-US" altLang="ja-JP" sz="1100" u="none" strike="noStrike" dirty="0">
                          <a:effectLst/>
                        </a:rPr>
                        <a:t>29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237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1.58%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6"/>
                  </a:ext>
                </a:extLst>
              </a:tr>
              <a:tr h="198945">
                <a:tc>
                  <a:txBody>
                    <a:bodyPr/>
                    <a:lstStyle/>
                    <a:p>
                      <a:pPr algn="l" fontAlgn="ctr"/>
                      <a:r>
                        <a:rPr lang="en-US" altLang="ja-JP" sz="1100" u="none" strike="noStrike" dirty="0">
                          <a:effectLst/>
                        </a:rPr>
                        <a:t>30</a:t>
                      </a:r>
                      <a:r>
                        <a:rPr lang="ja-JP" altLang="en-US" sz="1100" u="none" strike="noStrike" dirty="0">
                          <a:effectLst/>
                        </a:rPr>
                        <a:t>～</a:t>
                      </a:r>
                      <a:r>
                        <a:rPr lang="en-US" altLang="ja-JP" sz="1100" u="none" strike="noStrike" dirty="0">
                          <a:effectLst/>
                        </a:rPr>
                        <a:t>34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1,546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10.31%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7"/>
                  </a:ext>
                </a:extLst>
              </a:tr>
              <a:tr h="198945">
                <a:tc>
                  <a:txBody>
                    <a:bodyPr/>
                    <a:lstStyle/>
                    <a:p>
                      <a:pPr algn="l" fontAlgn="ctr"/>
                      <a:r>
                        <a:rPr lang="en-US" altLang="ja-JP" sz="1100" u="none" strike="noStrike" dirty="0">
                          <a:effectLst/>
                        </a:rPr>
                        <a:t>35</a:t>
                      </a:r>
                      <a:r>
                        <a:rPr lang="ja-JP" altLang="en-US" sz="1100" u="none" strike="noStrike" dirty="0">
                          <a:effectLst/>
                        </a:rPr>
                        <a:t>～</a:t>
                      </a:r>
                      <a:r>
                        <a:rPr lang="en-US" altLang="ja-JP" sz="1100" u="none" strike="noStrike" dirty="0">
                          <a:effectLst/>
                        </a:rPr>
                        <a:t>39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1,510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10.07%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8"/>
                  </a:ext>
                </a:extLst>
              </a:tr>
              <a:tr h="198945">
                <a:tc>
                  <a:txBody>
                    <a:bodyPr/>
                    <a:lstStyle/>
                    <a:p>
                      <a:pPr algn="l" fontAlgn="ctr"/>
                      <a:r>
                        <a:rPr lang="en-US" altLang="ja-JP" sz="1100" u="none" strike="noStrike" dirty="0">
                          <a:effectLst/>
                        </a:rPr>
                        <a:t>40</a:t>
                      </a:r>
                      <a:r>
                        <a:rPr lang="ja-JP" altLang="en-US" sz="1100" u="none" strike="noStrike" dirty="0">
                          <a:effectLst/>
                        </a:rPr>
                        <a:t>～</a:t>
                      </a:r>
                      <a:r>
                        <a:rPr lang="en-US" altLang="ja-JP" sz="1100" u="none" strike="noStrike" dirty="0">
                          <a:effectLst/>
                        </a:rPr>
                        <a:t>44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2,359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15.73%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9"/>
                  </a:ext>
                </a:extLst>
              </a:tr>
              <a:tr h="198945">
                <a:tc>
                  <a:txBody>
                    <a:bodyPr/>
                    <a:lstStyle/>
                    <a:p>
                      <a:pPr algn="l" fontAlgn="ctr"/>
                      <a:r>
                        <a:rPr lang="en-US" altLang="ja-JP" sz="1100" u="none" strike="noStrike" dirty="0">
                          <a:effectLst/>
                        </a:rPr>
                        <a:t>45</a:t>
                      </a:r>
                      <a:r>
                        <a:rPr lang="ja-JP" altLang="en-US" sz="1100" u="none" strike="noStrike" dirty="0">
                          <a:effectLst/>
                        </a:rPr>
                        <a:t>～</a:t>
                      </a:r>
                      <a:r>
                        <a:rPr lang="en-US" altLang="ja-JP" sz="1100" u="none" strike="noStrike" dirty="0">
                          <a:effectLst/>
                        </a:rPr>
                        <a:t>49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2,431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16.21%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0"/>
                  </a:ext>
                </a:extLst>
              </a:tr>
              <a:tr h="198945">
                <a:tc>
                  <a:txBody>
                    <a:bodyPr/>
                    <a:lstStyle/>
                    <a:p>
                      <a:pPr algn="l" fontAlgn="ctr"/>
                      <a:r>
                        <a:rPr lang="en-US" altLang="ja-JP" sz="1100" u="none" strike="noStrike" dirty="0">
                          <a:effectLst/>
                        </a:rPr>
                        <a:t>50</a:t>
                      </a:r>
                      <a:r>
                        <a:rPr lang="ja-JP" altLang="en-US" sz="1100" u="none" strike="noStrike" dirty="0">
                          <a:effectLst/>
                        </a:rPr>
                        <a:t>～</a:t>
                      </a:r>
                      <a:r>
                        <a:rPr lang="en-US" altLang="ja-JP" sz="1100" u="none" strike="noStrike" dirty="0">
                          <a:effectLst/>
                        </a:rPr>
                        <a:t>54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1,896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12.65%</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1"/>
                  </a:ext>
                </a:extLst>
              </a:tr>
              <a:tr h="198945">
                <a:tc>
                  <a:txBody>
                    <a:bodyPr/>
                    <a:lstStyle/>
                    <a:p>
                      <a:pPr algn="l" fontAlgn="ctr"/>
                      <a:r>
                        <a:rPr lang="en-US" altLang="ja-JP" sz="1100" u="none" strike="noStrike" dirty="0">
                          <a:effectLst/>
                        </a:rPr>
                        <a:t>55</a:t>
                      </a:r>
                      <a:r>
                        <a:rPr lang="ja-JP" altLang="en-US" sz="1100" u="none" strike="noStrike" dirty="0">
                          <a:effectLst/>
                        </a:rPr>
                        <a:t>～</a:t>
                      </a:r>
                      <a:r>
                        <a:rPr lang="en-US" altLang="ja-JP" sz="1100" u="none" strike="noStrike" dirty="0">
                          <a:effectLst/>
                        </a:rPr>
                        <a:t>59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633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4.22%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2"/>
                  </a:ext>
                </a:extLst>
              </a:tr>
              <a:tr h="198945">
                <a:tc>
                  <a:txBody>
                    <a:bodyPr/>
                    <a:lstStyle/>
                    <a:p>
                      <a:pPr algn="l" fontAlgn="ctr"/>
                      <a:r>
                        <a:rPr lang="en-US" altLang="ja-JP" sz="1100" u="none" strike="noStrike" dirty="0">
                          <a:effectLst/>
                        </a:rPr>
                        <a:t>60</a:t>
                      </a:r>
                      <a:r>
                        <a:rPr lang="ja-JP" altLang="en-US" sz="1100" u="none" strike="noStrike" dirty="0">
                          <a:effectLst/>
                        </a:rPr>
                        <a:t>～</a:t>
                      </a:r>
                      <a:r>
                        <a:rPr lang="en-US" altLang="ja-JP" sz="1100" u="none" strike="noStrike" dirty="0">
                          <a:effectLst/>
                        </a:rPr>
                        <a:t>64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1,920</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12.81%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3"/>
                  </a:ext>
                </a:extLst>
              </a:tr>
              <a:tr h="198945">
                <a:tc>
                  <a:txBody>
                    <a:bodyPr/>
                    <a:lstStyle/>
                    <a:p>
                      <a:pPr algn="l" fontAlgn="ctr"/>
                      <a:r>
                        <a:rPr lang="en-US" altLang="ja-JP" sz="1100" u="none" strike="noStrike" dirty="0">
                          <a:effectLst/>
                        </a:rPr>
                        <a:t>65</a:t>
                      </a:r>
                      <a:r>
                        <a:rPr lang="ja-JP" altLang="en-US" sz="1100" u="none" strike="noStrike" dirty="0">
                          <a:effectLst/>
                        </a:rPr>
                        <a:t>～</a:t>
                      </a:r>
                      <a:r>
                        <a:rPr lang="en-US" altLang="ja-JP" sz="1100" u="none" strike="noStrike" dirty="0">
                          <a:effectLst/>
                        </a:rPr>
                        <a:t>69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393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2.62%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4"/>
                  </a:ext>
                </a:extLst>
              </a:tr>
              <a:tr h="198945">
                <a:tc>
                  <a:txBody>
                    <a:bodyPr/>
                    <a:lstStyle/>
                    <a:p>
                      <a:pPr algn="l" fontAlgn="ctr"/>
                      <a:r>
                        <a:rPr lang="en-US" altLang="ja-JP" sz="1100" u="none" strike="noStrike" dirty="0">
                          <a:effectLst/>
                        </a:rPr>
                        <a:t>70</a:t>
                      </a:r>
                      <a:r>
                        <a:rPr lang="ja-JP" altLang="en-US" sz="1100" u="none" strike="noStrike" dirty="0">
                          <a:effectLst/>
                        </a:rPr>
                        <a:t>～</a:t>
                      </a:r>
                      <a:r>
                        <a:rPr lang="en-US" altLang="ja-JP" sz="1100" u="none" strike="noStrike" dirty="0">
                          <a:effectLst/>
                        </a:rPr>
                        <a:t>74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1,104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7.36%</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5"/>
                  </a:ext>
                </a:extLst>
              </a:tr>
              <a:tr h="198945">
                <a:tc>
                  <a:txBody>
                    <a:bodyPr/>
                    <a:lstStyle/>
                    <a:p>
                      <a:pPr algn="l" fontAlgn="ctr"/>
                      <a:r>
                        <a:rPr lang="en-US" altLang="ja-JP" sz="1100" u="none" strike="noStrike" dirty="0">
                          <a:effectLst/>
                        </a:rPr>
                        <a:t>75</a:t>
                      </a:r>
                      <a:r>
                        <a:rPr lang="ja-JP" altLang="en-US" sz="1100" u="none" strike="noStrike" dirty="0">
                          <a:effectLst/>
                        </a:rPr>
                        <a:t>～</a:t>
                      </a:r>
                      <a:r>
                        <a:rPr lang="en-US" altLang="ja-JP" sz="1100" u="none" strike="noStrike" dirty="0">
                          <a:effectLst/>
                        </a:rPr>
                        <a:t>79</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231</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1.54%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6"/>
                  </a:ext>
                </a:extLst>
              </a:tr>
              <a:tr h="198945">
                <a:tc>
                  <a:txBody>
                    <a:bodyPr/>
                    <a:lstStyle/>
                    <a:p>
                      <a:pPr algn="l" fontAlgn="ctr"/>
                      <a:r>
                        <a:rPr lang="en-US" altLang="ja-JP" sz="1100" u="none" strike="noStrike" dirty="0">
                          <a:effectLst/>
                        </a:rPr>
                        <a:t>80</a:t>
                      </a:r>
                      <a:r>
                        <a:rPr lang="ja-JP" altLang="en-US" sz="1100" u="none" strike="noStrike" dirty="0">
                          <a:effectLst/>
                        </a:rPr>
                        <a:t>～</a:t>
                      </a:r>
                      <a:r>
                        <a:rPr lang="en-US" altLang="ja-JP" sz="1100" u="none" strike="noStrike" dirty="0">
                          <a:effectLst/>
                        </a:rPr>
                        <a:t>84</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402</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2.68%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7"/>
                  </a:ext>
                </a:extLst>
              </a:tr>
              <a:tr h="198945">
                <a:tc>
                  <a:txBody>
                    <a:bodyPr/>
                    <a:lstStyle/>
                    <a:p>
                      <a:pPr algn="l" fontAlgn="ctr"/>
                      <a:r>
                        <a:rPr lang="en-US" altLang="ja-JP" sz="1100" u="none" strike="noStrike" dirty="0">
                          <a:effectLst/>
                        </a:rPr>
                        <a:t>85</a:t>
                      </a:r>
                      <a:r>
                        <a:rPr lang="ja-JP" altLang="en-US" sz="1100" u="none" strike="noStrike" dirty="0">
                          <a:effectLst/>
                        </a:rPr>
                        <a:t>～</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147</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0.98%</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8"/>
                  </a:ext>
                </a:extLst>
              </a:tr>
              <a:tr h="198945">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100" u="none" strike="noStrike" dirty="0">
                          <a:effectLst/>
                        </a:rPr>
                        <a:t>14,993</a:t>
                      </a:r>
                      <a:endPar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63386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564905"/>
            <a:ext cx="2928897" cy="4141792"/>
          </a:xfrm>
          <a:prstGeom prst="rect">
            <a:avLst/>
          </a:prstGeom>
        </p:spPr>
      </p:pic>
      <p:sp>
        <p:nvSpPr>
          <p:cNvPr id="3" name="フッター プレースホルダー 2"/>
          <p:cNvSpPr>
            <a:spLocks noGrp="1"/>
          </p:cNvSpPr>
          <p:nvPr>
            <p:ph type="ftr" sz="quarter" idx="11"/>
          </p:nvPr>
        </p:nvSpPr>
        <p:spPr/>
        <p:txBody>
          <a:bodyPr/>
          <a:lstStyle/>
          <a:p>
            <a:r>
              <a:rPr kumimoji="1" lang="ja-JP" altLang="en-US" dirty="0"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dirty="0"/>
          </a:p>
        </p:txBody>
      </p:sp>
      <p:sp>
        <p:nvSpPr>
          <p:cNvPr id="6" name="テキスト ボックス 5"/>
          <p:cNvSpPr txBox="1"/>
          <p:nvPr/>
        </p:nvSpPr>
        <p:spPr>
          <a:xfrm>
            <a:off x="4641264" y="1219145"/>
            <a:ext cx="4279546" cy="830997"/>
          </a:xfrm>
          <a:prstGeom prst="rect">
            <a:avLst/>
          </a:prstGeom>
          <a:noFill/>
          <a:ln>
            <a:noFill/>
            <a:prstDash val="solid"/>
          </a:ln>
        </p:spPr>
        <p:txBody>
          <a:bodyPr wrap="square" rtlCol="0">
            <a:spAutoFit/>
          </a:bodyPr>
          <a:lstStyle/>
          <a:p>
            <a:pPr marL="285750" indent="-285750">
              <a:buFont typeface="Wingdings" panose="05000000000000000000" pitchFamily="2" charset="2"/>
              <a:buChar char="Ø"/>
            </a:pP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1994</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2018</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年の災害</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発生</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箇所</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(68</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件</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の</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地質について、災害</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発生数から発生</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頻度を</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確認</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endPar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タイトル 1"/>
          <p:cNvSpPr txBox="1">
            <a:spLocks/>
          </p:cNvSpPr>
          <p:nvPr/>
        </p:nvSpPr>
        <p:spPr>
          <a:xfrm>
            <a:off x="323528" y="228600"/>
            <a:ext cx="8568952" cy="914400"/>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被災箇所と管理道路の状況 ①</a:t>
            </a:r>
            <a:endParaRPr lang="ja-JP" altLang="en-US" sz="2800" dirty="0"/>
          </a:p>
        </p:txBody>
      </p:sp>
      <p:graphicFrame>
        <p:nvGraphicFramePr>
          <p:cNvPr id="14" name="グラフ 13"/>
          <p:cNvGraphicFramePr>
            <a:graphicFrameLocks/>
          </p:cNvGraphicFramePr>
          <p:nvPr>
            <p:extLst>
              <p:ext uri="{D42A27DB-BD31-4B8C-83A1-F6EECF244321}">
                <p14:modId xmlns:p14="http://schemas.microsoft.com/office/powerpoint/2010/main" val="1398508664"/>
              </p:ext>
            </p:extLst>
          </p:nvPr>
        </p:nvGraphicFramePr>
        <p:xfrm>
          <a:off x="4986759" y="2612374"/>
          <a:ext cx="3588556" cy="3016103"/>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p:cNvSpPr txBox="1"/>
          <p:nvPr/>
        </p:nvSpPr>
        <p:spPr>
          <a:xfrm>
            <a:off x="5231916" y="2280021"/>
            <a:ext cx="2124230" cy="276999"/>
          </a:xfrm>
          <a:prstGeom prst="rect">
            <a:avLst/>
          </a:prstGeom>
          <a:noFill/>
          <a:ln>
            <a:noFill/>
            <a:prstDash val="solid"/>
          </a:ln>
        </p:spPr>
        <p:txBody>
          <a:bodyPr wrap="square" rtlCol="0">
            <a:spAutoFit/>
          </a:bodyPr>
          <a:lstStyle/>
          <a:p>
            <a:r>
              <a:rPr lang="ja-JP" altLang="en-US" sz="1200" b="1"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200" b="1" dirty="0" smtClean="0">
                <a:latin typeface="HGSｺﾞｼｯｸM" panose="020B0600000000000000" pitchFamily="50" charset="-128"/>
                <a:ea typeface="HGSｺﾞｼｯｸM" panose="020B0600000000000000" pitchFamily="50" charset="-128"/>
                <a:cs typeface="Meiryo UI" panose="020B0604030504040204" pitchFamily="50" charset="-128"/>
              </a:rPr>
              <a:t>地質とがけ崩れ発生頻度</a:t>
            </a:r>
            <a:endParaRPr lang="en-US" altLang="ja-JP" sz="1200" b="1" dirty="0" smtClean="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4944012" y="5683831"/>
            <a:ext cx="3674049" cy="584775"/>
          </a:xfrm>
          <a:prstGeom prst="rect">
            <a:avLst/>
          </a:prstGeom>
          <a:noFill/>
          <a:ln>
            <a:noFill/>
            <a:prstDash val="solid"/>
          </a:ln>
        </p:spPr>
        <p:txBody>
          <a:bodyPr wrap="square" rtlCol="0">
            <a:spAutoFit/>
          </a:bodyPr>
          <a:lstStyle/>
          <a:p>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●災害の約</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90%</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が岩質系の地質で発生</a:t>
            </a:r>
            <a:endPar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している</a:t>
            </a:r>
            <a:endPar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3" name="テキスト ボックス 1"/>
          <p:cNvSpPr txBox="1">
            <a:spLocks noChangeArrowheads="1"/>
          </p:cNvSpPr>
          <p:nvPr/>
        </p:nvSpPr>
        <p:spPr bwMode="auto">
          <a:xfrm>
            <a:off x="1121587" y="2798598"/>
            <a:ext cx="794643" cy="400110"/>
          </a:xfrm>
          <a:prstGeom prst="rect">
            <a:avLst/>
          </a:prstGeom>
          <a:solidFill>
            <a:schemeClr val="bg1"/>
          </a:solidFill>
          <a:ln w="19050">
            <a:solidFill>
              <a:schemeClr val="tx1"/>
            </a:solidFill>
            <a:miter lim="800000"/>
            <a:headEnd/>
            <a:tailEnd/>
          </a:ln>
        </p:spPr>
        <p:txBody>
          <a:bodyPr wrap="square">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a:r>
              <a:rPr lang="ja-JP" altLang="en-US" sz="1000" dirty="0"/>
              <a:t>災害箇所</a:t>
            </a:r>
            <a:endParaRPr lang="en-US" altLang="ja-JP" sz="1000" dirty="0"/>
          </a:p>
          <a:p>
            <a:pPr algn="ctr"/>
            <a:r>
              <a:rPr lang="ja-JP" altLang="en-US" sz="1000" dirty="0">
                <a:solidFill>
                  <a:srgbClr val="FF00FF"/>
                </a:solidFill>
              </a:rPr>
              <a:t>●</a:t>
            </a:r>
            <a:r>
              <a:rPr lang="ja-JP" altLang="en-US" sz="1000" dirty="0" smtClean="0"/>
              <a:t>道路</a:t>
            </a:r>
            <a:endParaRPr lang="en-US" altLang="ja-JP" sz="1000" dirty="0"/>
          </a:p>
        </p:txBody>
      </p:sp>
      <p:graphicFrame>
        <p:nvGraphicFramePr>
          <p:cNvPr id="24" name="表 23"/>
          <p:cNvGraphicFramePr>
            <a:graphicFrameLocks noGrp="1"/>
          </p:cNvGraphicFramePr>
          <p:nvPr>
            <p:extLst>
              <p:ext uri="{D42A27DB-BD31-4B8C-83A1-F6EECF244321}">
                <p14:modId xmlns:p14="http://schemas.microsoft.com/office/powerpoint/2010/main" val="3084293623"/>
              </p:ext>
            </p:extLst>
          </p:nvPr>
        </p:nvGraphicFramePr>
        <p:xfrm>
          <a:off x="580545" y="1872987"/>
          <a:ext cx="3139516" cy="648072"/>
        </p:xfrm>
        <a:graphic>
          <a:graphicData uri="http://schemas.openxmlformats.org/drawingml/2006/table">
            <a:tbl>
              <a:tblPr firstRow="1" bandRow="1">
                <a:tableStyleId>{5C22544A-7EE6-4342-B048-85BDC9FD1C3A}</a:tableStyleId>
              </a:tblPr>
              <a:tblGrid>
                <a:gridCol w="1355700">
                  <a:extLst>
                    <a:ext uri="{9D8B030D-6E8A-4147-A177-3AD203B41FA5}">
                      <a16:colId xmlns:a16="http://schemas.microsoft.com/office/drawing/2014/main" val="20000"/>
                    </a:ext>
                  </a:extLst>
                </a:gridCol>
                <a:gridCol w="1783816">
                  <a:extLst>
                    <a:ext uri="{9D8B030D-6E8A-4147-A177-3AD203B41FA5}">
                      <a16:colId xmlns:a16="http://schemas.microsoft.com/office/drawing/2014/main" val="20002"/>
                    </a:ext>
                  </a:extLst>
                </a:gridCol>
              </a:tblGrid>
              <a:tr h="160784">
                <a:tc>
                  <a:txBody>
                    <a:bodyPr/>
                    <a:lstStyle/>
                    <a:p>
                      <a:endParaRPr kumimoji="1" lang="ja-JP" altLang="en-US" sz="1400" dirty="0"/>
                    </a:p>
                  </a:txBody>
                  <a:tcPr/>
                </a:tc>
                <a:tc>
                  <a:txBody>
                    <a:bodyPr/>
                    <a:lstStyle/>
                    <a:p>
                      <a:pPr algn="ctr"/>
                      <a:r>
                        <a:rPr kumimoji="1" lang="ja-JP" altLang="en-US" sz="1400" dirty="0"/>
                        <a:t>検討対象災害数</a:t>
                      </a:r>
                    </a:p>
                  </a:txBody>
                  <a:tcPr/>
                </a:tc>
                <a:extLst>
                  <a:ext uri="{0D108BD9-81ED-4DB2-BD59-A6C34878D82A}">
                    <a16:rowId xmlns:a16="http://schemas.microsoft.com/office/drawing/2014/main" val="10000"/>
                  </a:ext>
                </a:extLst>
              </a:tr>
              <a:tr h="343272">
                <a:tc>
                  <a:txBody>
                    <a:bodyPr/>
                    <a:lstStyle/>
                    <a:p>
                      <a:pPr algn="ctr"/>
                      <a:r>
                        <a:rPr kumimoji="1" lang="ja-JP" altLang="en-US" sz="1400" dirty="0" smtClean="0"/>
                        <a:t>道路</a:t>
                      </a:r>
                      <a:r>
                        <a:rPr kumimoji="1" lang="ja-JP" altLang="en-US" sz="1400" dirty="0"/>
                        <a:t>関係</a:t>
                      </a:r>
                    </a:p>
                  </a:txBody>
                  <a:tcPr/>
                </a:tc>
                <a:tc>
                  <a:txBody>
                    <a:bodyPr/>
                    <a:lstStyle/>
                    <a:p>
                      <a:pPr algn="ctr"/>
                      <a:r>
                        <a:rPr kumimoji="1" lang="en-US" altLang="ja-JP" sz="1600" b="1" dirty="0" smtClean="0"/>
                        <a:t>68</a:t>
                      </a:r>
                      <a:endParaRPr kumimoji="1" lang="ja-JP" altLang="en-US" sz="1600" b="1" dirty="0"/>
                    </a:p>
                  </a:txBody>
                  <a:tcPr/>
                </a:tc>
                <a:extLst>
                  <a:ext uri="{0D108BD9-81ED-4DB2-BD59-A6C34878D82A}">
                    <a16:rowId xmlns:a16="http://schemas.microsoft.com/office/drawing/2014/main" val="10001"/>
                  </a:ext>
                </a:extLst>
              </a:tr>
            </a:tbl>
          </a:graphicData>
        </a:graphic>
      </p:graphicFrame>
      <p:sp>
        <p:nvSpPr>
          <p:cNvPr id="25" name="テキスト ボックス 24"/>
          <p:cNvSpPr txBox="1"/>
          <p:nvPr/>
        </p:nvSpPr>
        <p:spPr>
          <a:xfrm>
            <a:off x="258518" y="1260049"/>
            <a:ext cx="4529506" cy="584775"/>
          </a:xfrm>
          <a:prstGeom prst="rect">
            <a:avLst/>
          </a:prstGeom>
          <a:noFill/>
          <a:ln>
            <a:noFill/>
            <a:prstDash val="solid"/>
          </a:ln>
        </p:spPr>
        <p:txBody>
          <a:bodyPr wrap="square" rtlCol="0">
            <a:spAutoFit/>
          </a:bodyPr>
          <a:lstStyle/>
          <a:p>
            <a:pPr marL="285750" indent="-285750">
              <a:buFont typeface="Wingdings" panose="05000000000000000000" pitchFamily="2" charset="2"/>
              <a:buChar char="Ø"/>
            </a:pP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検討対象：道路災害</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1994</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2018</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年</a:t>
            </a:r>
            <a:r>
              <a:rPr kumimoji="1"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までの降雨による災害</a:t>
            </a:r>
            <a:endParaRPr kumimoji="1"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97300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資料４</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dirty="0"/>
          </a:p>
        </p:txBody>
      </p:sp>
      <p:sp>
        <p:nvSpPr>
          <p:cNvPr id="10" name="タイトル 1"/>
          <p:cNvSpPr txBox="1">
            <a:spLocks/>
          </p:cNvSpPr>
          <p:nvPr/>
        </p:nvSpPr>
        <p:spPr>
          <a:xfrm>
            <a:off x="323528" y="228600"/>
            <a:ext cx="8568952" cy="914400"/>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被災箇所と管理道路の状況 ②</a:t>
            </a:r>
            <a:endParaRPr lang="ja-JP" altLang="en-US" sz="2800" dirty="0"/>
          </a:p>
        </p:txBody>
      </p:sp>
      <p:sp>
        <p:nvSpPr>
          <p:cNvPr id="17" name="テキスト ボックス 16"/>
          <p:cNvSpPr txBox="1"/>
          <p:nvPr/>
        </p:nvSpPr>
        <p:spPr>
          <a:xfrm>
            <a:off x="395536" y="1196752"/>
            <a:ext cx="6552728" cy="338554"/>
          </a:xfrm>
          <a:prstGeom prst="rect">
            <a:avLst/>
          </a:prstGeom>
          <a:noFill/>
          <a:ln>
            <a:noFill/>
            <a:prstDash val="solid"/>
          </a:ln>
        </p:spPr>
        <p:txBody>
          <a:bodyPr wrap="square" rtlCol="0">
            <a:spAutoFit/>
          </a:bodyPr>
          <a:lstStyle/>
          <a:p>
            <a:pPr marL="285750" indent="-285750">
              <a:buFont typeface="Wingdings" panose="05000000000000000000" pitchFamily="2" charset="2"/>
              <a:buChar char="Ø"/>
            </a:pP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管理道路（検討区間：延長約</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430</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㎞）の地質別の傾斜角分布</a:t>
            </a:r>
            <a:endPar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8" name="テキスト ボックス 17"/>
          <p:cNvSpPr txBox="1"/>
          <p:nvPr/>
        </p:nvSpPr>
        <p:spPr>
          <a:xfrm>
            <a:off x="971600" y="5733256"/>
            <a:ext cx="7173994" cy="584775"/>
          </a:xfrm>
          <a:prstGeom prst="rect">
            <a:avLst/>
          </a:prstGeom>
          <a:noFill/>
          <a:ln>
            <a:noFill/>
            <a:prstDash val="solid"/>
          </a:ln>
        </p:spPr>
        <p:txBody>
          <a:bodyPr wrap="square" rtlCol="0">
            <a:spAutoFit/>
          </a:bodyPr>
          <a:lstStyle/>
          <a:p>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●検討区間の約</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83%</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が岩質系の地質</a:t>
            </a:r>
            <a:endPar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●傾斜角</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25</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30</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度の斜面が多く、傾斜角</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15</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度以上が全体の</a:t>
            </a:r>
            <a:r>
              <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83%</a:t>
            </a:r>
            <a:r>
              <a:rPr lang="ja-JP" altLang="en-US"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rPr>
              <a:t>を占める</a:t>
            </a:r>
            <a:endParaRPr lang="en-US" altLang="ja-JP" sz="1600" dirty="0" smtClean="0">
              <a:solidFill>
                <a:srgbClr val="00206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662402892"/>
              </p:ext>
            </p:extLst>
          </p:nvPr>
        </p:nvGraphicFramePr>
        <p:xfrm>
          <a:off x="971600" y="1776412"/>
          <a:ext cx="6912768" cy="3956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3886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dirty="0"/>
          </a:p>
        </p:txBody>
      </p:sp>
      <p:sp>
        <p:nvSpPr>
          <p:cNvPr id="12"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資料４</a:t>
            </a:r>
            <a:endParaRPr kumimoji="1" lang="ja-JP" altLang="en-US" dirty="0"/>
          </a:p>
        </p:txBody>
      </p:sp>
      <p:sp>
        <p:nvSpPr>
          <p:cNvPr id="13" name="タイトル 1"/>
          <p:cNvSpPr txBox="1">
            <a:spLocks/>
          </p:cNvSpPr>
          <p:nvPr/>
        </p:nvSpPr>
        <p:spPr>
          <a:xfrm>
            <a:off x="457200" y="228600"/>
            <a:ext cx="8229600" cy="914400"/>
          </a:xfrm>
          <a:prstGeom prst="rect">
            <a:avLst/>
          </a:prstGeom>
        </p:spPr>
        <p:txBody>
          <a:bodyPr vert="horz" anchor="b" anchorCtr="0">
            <a:normAutofit/>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800" dirty="0" smtClean="0">
                <a:latin typeface="HGSｺﾞｼｯｸM" panose="020B0600000000000000" pitchFamily="50" charset="-128"/>
                <a:ea typeface="HGSｺﾞｼｯｸM" panose="020B0600000000000000" pitchFamily="50" charset="-128"/>
              </a:rPr>
              <a:t>土砂災害防止法に基づく指定状況</a:t>
            </a:r>
            <a:endParaRPr lang="ja-JP" altLang="en-US" sz="2800" dirty="0"/>
          </a:p>
        </p:txBody>
      </p:sp>
      <p:sp>
        <p:nvSpPr>
          <p:cNvPr id="9" name="タイトル 1"/>
          <p:cNvSpPr>
            <a:spLocks noGrp="1"/>
          </p:cNvSpPr>
          <p:nvPr>
            <p:ph type="title"/>
          </p:nvPr>
        </p:nvSpPr>
        <p:spPr>
          <a:xfrm>
            <a:off x="3563888" y="3861048"/>
            <a:ext cx="5266928" cy="2232248"/>
          </a:xfrm>
        </p:spPr>
        <p:txBody>
          <a:bodyPr anchor="ctr" anchorCtr="0">
            <a:normAutofit fontScale="90000"/>
          </a:bodyPr>
          <a:lstStyle/>
          <a:p>
            <a:r>
              <a:rPr lang="ja-JP" altLang="en-US" sz="1800" b="1" dirty="0" smtClean="0">
                <a:latin typeface="HGSｺﾞｼｯｸM" panose="020B0600000000000000" pitchFamily="50" charset="-128"/>
                <a:ea typeface="HGSｺﾞｼｯｸM" panose="020B0600000000000000" pitchFamily="50" charset="-128"/>
              </a:rPr>
              <a:t>急傾斜地</a:t>
            </a:r>
            <a:r>
              <a:rPr lang="ja-JP" altLang="en-US" sz="1800" b="1" dirty="0">
                <a:latin typeface="HGSｺﾞｼｯｸM" panose="020B0600000000000000" pitchFamily="50" charset="-128"/>
                <a:ea typeface="HGSｺﾞｼｯｸM" panose="020B0600000000000000" pitchFamily="50" charset="-128"/>
              </a:rPr>
              <a:t>は、傾斜度３０度以上、高さ５ｍ以上の区域を指定</a:t>
            </a:r>
            <a:r>
              <a:rPr lang="ja-JP" altLang="en-US" sz="1800" b="1" dirty="0" smtClean="0">
                <a:latin typeface="HGSｺﾞｼｯｸM" panose="020B0600000000000000" pitchFamily="50" charset="-128"/>
                <a:ea typeface="HGSｺﾞｼｯｸM" panose="020B0600000000000000" pitchFamily="50" charset="-128"/>
              </a:rPr>
              <a:t>する</a:t>
            </a:r>
            <a:r>
              <a:rPr lang="ja-JP" altLang="en-US" sz="1400" dirty="0" smtClean="0">
                <a:latin typeface="HGSｺﾞｼｯｸM" panose="020B0600000000000000" pitchFamily="50" charset="-128"/>
                <a:ea typeface="HGSｺﾞｼｯｸM" panose="020B0600000000000000" pitchFamily="50" charset="-128"/>
              </a:rPr>
              <a:t>（「</a:t>
            </a:r>
            <a:r>
              <a:rPr lang="ja-JP" altLang="en-US" sz="1400" dirty="0">
                <a:latin typeface="HGSｺﾞｼｯｸM" panose="020B0600000000000000" pitchFamily="50" charset="-128"/>
                <a:ea typeface="HGSｺﾞｼｯｸM" panose="020B0600000000000000" pitchFamily="50" charset="-128"/>
              </a:rPr>
              <a:t>土砂災害防止法施行令」</a:t>
            </a:r>
            <a:r>
              <a:rPr lang="ja-JP" altLang="en-US" sz="1400" dirty="0" smtClean="0">
                <a:latin typeface="HGSｺﾞｼｯｸM" panose="020B0600000000000000" pitchFamily="50" charset="-128"/>
                <a:ea typeface="HGSｺﾞｼｯｸM" panose="020B0600000000000000" pitchFamily="50" charset="-128"/>
              </a:rPr>
              <a:t>第二条）</a:t>
            </a:r>
            <a:r>
              <a:rPr lang="en-US" altLang="ja-JP" sz="1400" dirty="0" smtClean="0">
                <a:latin typeface="HGSｺﾞｼｯｸM" panose="020B0600000000000000" pitchFamily="50" charset="-128"/>
                <a:ea typeface="HGSｺﾞｼｯｸM" panose="020B0600000000000000" pitchFamily="50" charset="-128"/>
              </a:rPr>
              <a:t/>
            </a:r>
            <a:br>
              <a:rPr lang="en-US" altLang="ja-JP" sz="1400" dirty="0" smtClean="0">
                <a:latin typeface="HGSｺﾞｼｯｸM" panose="020B0600000000000000" pitchFamily="50" charset="-128"/>
                <a:ea typeface="HGSｺﾞｼｯｸM" panose="020B0600000000000000" pitchFamily="50" charset="-128"/>
              </a:rPr>
            </a:br>
            <a:r>
              <a:rPr lang="en-US" altLang="ja-JP" sz="1800" dirty="0" smtClean="0">
                <a:latin typeface="HGSｺﾞｼｯｸM" panose="020B0600000000000000" pitchFamily="50" charset="-128"/>
                <a:ea typeface="HGSｺﾞｼｯｸM" panose="020B0600000000000000" pitchFamily="50" charset="-128"/>
              </a:rPr>
              <a:t/>
            </a:r>
            <a:br>
              <a:rPr lang="en-US" altLang="ja-JP" sz="1800" dirty="0" smtClean="0">
                <a:latin typeface="HGSｺﾞｼｯｸM" panose="020B0600000000000000" pitchFamily="50" charset="-128"/>
                <a:ea typeface="HGSｺﾞｼｯｸM" panose="020B0600000000000000" pitchFamily="50" charset="-128"/>
              </a:rPr>
            </a:br>
            <a:r>
              <a:rPr lang="ja-JP" altLang="en-US" sz="1800" dirty="0" smtClean="0">
                <a:latin typeface="HGSｺﾞｼｯｸM" panose="020B0600000000000000" pitchFamily="50" charset="-128"/>
                <a:ea typeface="HGSｺﾞｼｯｸM" panose="020B0600000000000000" pitchFamily="50" charset="-128"/>
              </a:rPr>
              <a:t>　◎大阪府内の指定箇所数（急傾斜地）</a:t>
            </a:r>
            <a:r>
              <a:rPr lang="en-US" altLang="ja-JP" sz="1800" dirty="0" smtClean="0">
                <a:latin typeface="HGSｺﾞｼｯｸM" panose="020B0600000000000000" pitchFamily="50" charset="-128"/>
                <a:ea typeface="HGSｺﾞｼｯｸM" panose="020B0600000000000000" pitchFamily="50" charset="-128"/>
              </a:rPr>
              <a:t/>
            </a:r>
            <a:br>
              <a:rPr lang="en-US" altLang="ja-JP" sz="1800" dirty="0" smtClean="0">
                <a:latin typeface="HGSｺﾞｼｯｸM" panose="020B0600000000000000" pitchFamily="50" charset="-128"/>
                <a:ea typeface="HGSｺﾞｼｯｸM" panose="020B0600000000000000" pitchFamily="50" charset="-128"/>
              </a:rPr>
            </a:br>
            <a:r>
              <a:rPr lang="ja-JP" altLang="en-US" sz="1800" dirty="0">
                <a:latin typeface="HGSｺﾞｼｯｸM" panose="020B0600000000000000" pitchFamily="50" charset="-128"/>
                <a:ea typeface="HGSｺﾞｼｯｸM" panose="020B0600000000000000" pitchFamily="50" charset="-128"/>
              </a:rPr>
              <a:t>　</a:t>
            </a:r>
            <a:r>
              <a:rPr lang="ja-JP" altLang="en-US" sz="1800" dirty="0" smtClean="0">
                <a:latin typeface="HGSｺﾞｼｯｸM" panose="020B0600000000000000" pitchFamily="50" charset="-128"/>
                <a:ea typeface="HGSｺﾞｼｯｸM" panose="020B0600000000000000" pitchFamily="50" charset="-128"/>
              </a:rPr>
              <a:t>　警戒区域（イエロー）　：</a:t>
            </a:r>
            <a:r>
              <a:rPr lang="en-US" altLang="ja-JP" sz="1800" dirty="0" smtClean="0">
                <a:latin typeface="HGSｺﾞｼｯｸM" panose="020B0600000000000000" pitchFamily="50" charset="-128"/>
                <a:ea typeface="HGSｺﾞｼｯｸM" panose="020B0600000000000000" pitchFamily="50" charset="-128"/>
              </a:rPr>
              <a:t>6,510</a:t>
            </a:r>
            <a:r>
              <a:rPr lang="ja-JP" altLang="en-US" sz="1800" dirty="0" smtClean="0">
                <a:latin typeface="HGSｺﾞｼｯｸM" panose="020B0600000000000000" pitchFamily="50" charset="-128"/>
                <a:ea typeface="HGSｺﾞｼｯｸM" panose="020B0600000000000000" pitchFamily="50" charset="-128"/>
              </a:rPr>
              <a:t>箇所</a:t>
            </a:r>
            <a:r>
              <a:rPr lang="en-US" altLang="ja-JP" sz="1800" dirty="0" smtClean="0">
                <a:latin typeface="HGSｺﾞｼｯｸM" panose="020B0600000000000000" pitchFamily="50" charset="-128"/>
                <a:ea typeface="HGSｺﾞｼｯｸM" panose="020B0600000000000000" pitchFamily="50" charset="-128"/>
              </a:rPr>
              <a:t/>
            </a:r>
            <a:br>
              <a:rPr lang="en-US" altLang="ja-JP" sz="1800" dirty="0" smtClean="0">
                <a:latin typeface="HGSｺﾞｼｯｸM" panose="020B0600000000000000" pitchFamily="50" charset="-128"/>
                <a:ea typeface="HGSｺﾞｼｯｸM" panose="020B0600000000000000" pitchFamily="50" charset="-128"/>
              </a:rPr>
            </a:br>
            <a:r>
              <a:rPr lang="ja-JP" altLang="en-US" sz="1800" dirty="0" smtClean="0">
                <a:latin typeface="HGSｺﾞｼｯｸM" panose="020B0600000000000000" pitchFamily="50" charset="-128"/>
                <a:ea typeface="HGSｺﾞｼｯｸM" panose="020B0600000000000000" pitchFamily="50" charset="-128"/>
              </a:rPr>
              <a:t>　　特別警戒区域（レッド）：</a:t>
            </a:r>
            <a:r>
              <a:rPr lang="en-US" altLang="ja-JP" sz="1800" dirty="0" smtClean="0">
                <a:latin typeface="HGSｺﾞｼｯｸM" panose="020B0600000000000000" pitchFamily="50" charset="-128"/>
                <a:ea typeface="HGSｺﾞｼｯｸM" panose="020B0600000000000000" pitchFamily="50" charset="-128"/>
              </a:rPr>
              <a:t>6,441</a:t>
            </a:r>
            <a:r>
              <a:rPr lang="ja-JP" altLang="en-US" sz="1800" dirty="0" smtClean="0">
                <a:latin typeface="HGSｺﾞｼｯｸM" panose="020B0600000000000000" pitchFamily="50" charset="-128"/>
                <a:ea typeface="HGSｺﾞｼｯｸM" panose="020B0600000000000000" pitchFamily="50" charset="-128"/>
              </a:rPr>
              <a:t>箇所</a:t>
            </a:r>
            <a:r>
              <a:rPr lang="en-US" altLang="ja-JP" sz="1800" dirty="0" smtClean="0">
                <a:latin typeface="HGSｺﾞｼｯｸM" panose="020B0600000000000000" pitchFamily="50" charset="-128"/>
                <a:ea typeface="HGSｺﾞｼｯｸM" panose="020B0600000000000000" pitchFamily="50" charset="-128"/>
              </a:rPr>
              <a:t/>
            </a:r>
            <a:br>
              <a:rPr lang="en-US" altLang="ja-JP" sz="1800" dirty="0" smtClean="0">
                <a:latin typeface="HGSｺﾞｼｯｸM" panose="020B0600000000000000" pitchFamily="50" charset="-128"/>
                <a:ea typeface="HGSｺﾞｼｯｸM" panose="020B0600000000000000" pitchFamily="50" charset="-128"/>
              </a:rPr>
            </a:br>
            <a:r>
              <a:rPr lang="en-US" altLang="ja-JP" sz="1800" dirty="0">
                <a:latin typeface="HGSｺﾞｼｯｸM" panose="020B0600000000000000" pitchFamily="50" charset="-128"/>
                <a:ea typeface="HGSｺﾞｼｯｸM" panose="020B0600000000000000" pitchFamily="50" charset="-128"/>
              </a:rPr>
              <a:t/>
            </a:r>
            <a:br>
              <a:rPr lang="en-US" altLang="ja-JP" sz="1800" dirty="0">
                <a:latin typeface="HGSｺﾞｼｯｸM" panose="020B0600000000000000" pitchFamily="50" charset="-128"/>
                <a:ea typeface="HGSｺﾞｼｯｸM" panose="020B0600000000000000" pitchFamily="50" charset="-128"/>
              </a:rPr>
            </a:br>
            <a:r>
              <a:rPr lang="ja-JP" altLang="en-US" sz="1800" dirty="0" smtClean="0">
                <a:latin typeface="HGSｺﾞｼｯｸM" panose="020B0600000000000000" pitchFamily="50" charset="-128"/>
                <a:ea typeface="HGSｺﾞｼｯｸM" panose="020B0600000000000000" pitchFamily="50" charset="-128"/>
              </a:rPr>
              <a:t>　</a:t>
            </a:r>
            <a:endParaRPr kumimoji="1" lang="ja-JP" altLang="en-US" sz="1600" dirty="0">
              <a:latin typeface="HGSｺﾞｼｯｸM" panose="020B0600000000000000" pitchFamily="50" charset="-128"/>
              <a:ea typeface="HGSｺﾞｼｯｸM" panose="020B0600000000000000" pitchFamily="50" charset="-128"/>
            </a:endParaRPr>
          </a:p>
        </p:txBody>
      </p:sp>
      <p:sp>
        <p:nvSpPr>
          <p:cNvPr id="10" name="タイトル 1"/>
          <p:cNvSpPr txBox="1">
            <a:spLocks/>
          </p:cNvSpPr>
          <p:nvPr/>
        </p:nvSpPr>
        <p:spPr>
          <a:xfrm>
            <a:off x="467544" y="1124744"/>
            <a:ext cx="8393596" cy="2066206"/>
          </a:xfrm>
          <a:prstGeom prst="rect">
            <a:avLst/>
          </a:prstGeom>
        </p:spPr>
        <p:txBody>
          <a:bodyPr vert="horz" anchor="ctr" anchorCtr="0">
            <a:normAutofit fontScale="97500"/>
          </a:bodyPr>
          <a:lstStyle>
            <a:lvl1pPr algn="l" rtl="0" eaLnBrk="1" latinLnBrk="0" hangingPunct="1">
              <a:spcBef>
                <a:spcPct val="0"/>
              </a:spcBef>
              <a:buNone/>
              <a:defRPr kumimoji="1" sz="3200" kern="1200">
                <a:solidFill>
                  <a:schemeClr val="tx2"/>
                </a:solidFill>
                <a:latin typeface="+mj-lt"/>
                <a:ea typeface="+mj-ea"/>
                <a:cs typeface="+mj-cs"/>
              </a:defRPr>
            </a:lvl1pPr>
          </a:lstStyle>
          <a:p>
            <a:r>
              <a:rPr lang="ja-JP" altLang="en-US" sz="2100" b="1" dirty="0" smtClean="0">
                <a:latin typeface="HGSｺﾞｼｯｸM" panose="020B0600000000000000" pitchFamily="50" charset="-128"/>
                <a:ea typeface="HGSｺﾞｼｯｸM" panose="020B0600000000000000" pitchFamily="50" charset="-128"/>
              </a:rPr>
              <a:t>土砂災害警戒区域・特別警戒区域の指定</a:t>
            </a:r>
            <a:endParaRPr lang="en-US" altLang="ja-JP" sz="2100" b="1" dirty="0" smtClean="0">
              <a:latin typeface="HGSｺﾞｼｯｸM" panose="020B0600000000000000" pitchFamily="50" charset="-128"/>
              <a:ea typeface="HGSｺﾞｼｯｸM" panose="020B0600000000000000" pitchFamily="50" charset="-128"/>
            </a:endParaRPr>
          </a:p>
          <a:p>
            <a:r>
              <a:rPr lang="ja-JP" altLang="en-US" sz="1800" b="1" dirty="0" smtClean="0">
                <a:solidFill>
                  <a:srgbClr val="FFFF00"/>
                </a:solidFill>
                <a:latin typeface="HGSｺﾞｼｯｸM" panose="020B0600000000000000" pitchFamily="50" charset="-128"/>
                <a:ea typeface="HGSｺﾞｼｯｸM" panose="020B0600000000000000" pitchFamily="50" charset="-128"/>
              </a:rPr>
              <a:t>　</a:t>
            </a:r>
            <a:r>
              <a:rPr lang="ja-JP" altLang="en-US" sz="1800" b="1" dirty="0" smtClean="0">
                <a:solidFill>
                  <a:srgbClr val="FFC000"/>
                </a:solidFill>
                <a:latin typeface="HGSｺﾞｼｯｸM" panose="020B0600000000000000" pitchFamily="50" charset="-128"/>
                <a:ea typeface="HGSｺﾞｼｯｸM" panose="020B0600000000000000" pitchFamily="50" charset="-128"/>
              </a:rPr>
              <a:t>土砂災害警戒区域</a:t>
            </a:r>
            <a:endParaRPr lang="en-US" altLang="ja-JP" sz="1800" b="1" dirty="0" smtClean="0">
              <a:solidFill>
                <a:srgbClr val="FFC000"/>
              </a:solidFill>
              <a:latin typeface="HGSｺﾞｼｯｸM" panose="020B0600000000000000" pitchFamily="50" charset="-128"/>
              <a:ea typeface="HGSｺﾞｼｯｸM" panose="020B0600000000000000" pitchFamily="50" charset="-128"/>
            </a:endParaRPr>
          </a:p>
          <a:p>
            <a:r>
              <a:rPr lang="ja-JP" altLang="en-US" sz="1800" dirty="0" smtClean="0">
                <a:latin typeface="HGSｺﾞｼｯｸM" panose="020B0600000000000000" pitchFamily="50" charset="-128"/>
                <a:ea typeface="HGSｺﾞｼｯｸM" panose="020B0600000000000000" pitchFamily="50" charset="-128"/>
              </a:rPr>
              <a:t>　　急傾斜地の崩壊等が発生した場合に、</a:t>
            </a:r>
            <a:endParaRPr lang="en-US" altLang="ja-JP" sz="1800" dirty="0" smtClean="0">
              <a:latin typeface="HGSｺﾞｼｯｸM" panose="020B0600000000000000" pitchFamily="50" charset="-128"/>
              <a:ea typeface="HGSｺﾞｼｯｸM" panose="020B0600000000000000" pitchFamily="50" charset="-128"/>
            </a:endParaRPr>
          </a:p>
          <a:p>
            <a:r>
              <a:rPr lang="ja-JP" altLang="en-US" sz="1800" dirty="0" smtClean="0">
                <a:latin typeface="HGSｺﾞｼｯｸM" panose="020B0600000000000000" pitchFamily="50" charset="-128"/>
                <a:ea typeface="HGSｺﾞｼｯｸM" panose="020B0600000000000000" pitchFamily="50" charset="-128"/>
              </a:rPr>
              <a:t>　　住民等の生命</a:t>
            </a:r>
            <a:r>
              <a:rPr lang="ja-JP" altLang="en-US" sz="1800" dirty="0">
                <a:latin typeface="HGSｺﾞｼｯｸM" panose="020B0600000000000000" pitchFamily="50" charset="-128"/>
                <a:ea typeface="HGSｺﾞｼｯｸM" panose="020B0600000000000000" pitchFamily="50" charset="-128"/>
              </a:rPr>
              <a:t>又</a:t>
            </a:r>
            <a:r>
              <a:rPr lang="ja-JP" altLang="en-US" sz="1800" dirty="0" smtClean="0">
                <a:latin typeface="HGSｺﾞｼｯｸM" panose="020B0600000000000000" pitchFamily="50" charset="-128"/>
                <a:ea typeface="HGSｺﾞｼｯｸM" panose="020B0600000000000000" pitchFamily="50" charset="-128"/>
              </a:rPr>
              <a:t>は身体に危害が生じるおそれがある区域を指定する。</a:t>
            </a:r>
            <a:endParaRPr lang="en-US" altLang="ja-JP" sz="1800" dirty="0" smtClean="0">
              <a:latin typeface="HGSｺﾞｼｯｸM" panose="020B0600000000000000" pitchFamily="50" charset="-128"/>
              <a:ea typeface="HGSｺﾞｼｯｸM" panose="020B0600000000000000" pitchFamily="50" charset="-128"/>
            </a:endParaRPr>
          </a:p>
          <a:p>
            <a:r>
              <a:rPr lang="ja-JP" altLang="en-US" sz="1800" b="1" dirty="0" smtClean="0">
                <a:solidFill>
                  <a:srgbClr val="FF0000"/>
                </a:solidFill>
                <a:latin typeface="HGSｺﾞｼｯｸM" panose="020B0600000000000000" pitchFamily="50" charset="-128"/>
                <a:ea typeface="HGSｺﾞｼｯｸM" panose="020B0600000000000000" pitchFamily="50" charset="-128"/>
              </a:rPr>
              <a:t>　土砂災害特別警戒区域</a:t>
            </a:r>
            <a:endParaRPr lang="en-US" altLang="ja-JP" sz="1800" b="1" dirty="0" smtClean="0">
              <a:solidFill>
                <a:srgbClr val="FF0000"/>
              </a:solidFill>
              <a:latin typeface="HGSｺﾞｼｯｸM" panose="020B0600000000000000" pitchFamily="50" charset="-128"/>
              <a:ea typeface="HGSｺﾞｼｯｸM" panose="020B0600000000000000" pitchFamily="50" charset="-128"/>
            </a:endParaRPr>
          </a:p>
          <a:p>
            <a:r>
              <a:rPr lang="ja-JP" altLang="en-US" sz="1800" dirty="0" smtClean="0">
                <a:latin typeface="HGSｺﾞｼｯｸM" panose="020B0600000000000000" pitchFamily="50" charset="-128"/>
                <a:ea typeface="HGSｺﾞｼｯｸM" panose="020B0600000000000000" pitchFamily="50" charset="-128"/>
              </a:rPr>
              <a:t>　　急傾斜地</a:t>
            </a:r>
            <a:r>
              <a:rPr lang="ja-JP" altLang="en-US" sz="1800" dirty="0">
                <a:latin typeface="HGSｺﾞｼｯｸM" panose="020B0600000000000000" pitchFamily="50" charset="-128"/>
                <a:ea typeface="HGSｺﾞｼｯｸM" panose="020B0600000000000000" pitchFamily="50" charset="-128"/>
              </a:rPr>
              <a:t>の崩壊等が発生した場合に</a:t>
            </a:r>
            <a:r>
              <a:rPr lang="ja-JP" altLang="en-US" sz="1800" dirty="0" smtClean="0">
                <a:latin typeface="HGSｺﾞｼｯｸM" panose="020B0600000000000000" pitchFamily="50" charset="-128"/>
                <a:ea typeface="HGSｺﾞｼｯｸM" panose="020B0600000000000000" pitchFamily="50" charset="-128"/>
              </a:rPr>
              <a:t>、</a:t>
            </a:r>
            <a:r>
              <a:rPr lang="ja-JP" altLang="en-US" sz="1800" u="sng" dirty="0" smtClean="0">
                <a:latin typeface="HGSｺﾞｼｯｸM" panose="020B0600000000000000" pitchFamily="50" charset="-128"/>
                <a:ea typeface="HGSｺﾞｼｯｸM" panose="020B0600000000000000" pitchFamily="50" charset="-128"/>
              </a:rPr>
              <a:t>建築物に損壊が生じ</a:t>
            </a:r>
            <a:endParaRPr lang="en-US" altLang="ja-JP" sz="1800" u="sng" dirty="0">
              <a:latin typeface="HGSｺﾞｼｯｸM" panose="020B0600000000000000" pitchFamily="50" charset="-128"/>
              <a:ea typeface="HGSｺﾞｼｯｸM" panose="020B0600000000000000" pitchFamily="50" charset="-128"/>
            </a:endParaRPr>
          </a:p>
          <a:p>
            <a:r>
              <a:rPr lang="ja-JP" altLang="en-US" sz="1800" dirty="0" smtClean="0">
                <a:latin typeface="HGSｺﾞｼｯｸM" panose="020B0600000000000000" pitchFamily="50" charset="-128"/>
                <a:ea typeface="HGSｺﾞｼｯｸM" panose="020B0600000000000000" pitchFamily="50" charset="-128"/>
              </a:rPr>
              <a:t>　　住民</a:t>
            </a:r>
            <a:r>
              <a:rPr lang="ja-JP" altLang="en-US" sz="1800" dirty="0">
                <a:latin typeface="HGSｺﾞｼｯｸM" panose="020B0600000000000000" pitchFamily="50" charset="-128"/>
                <a:ea typeface="HGSｺﾞｼｯｸM" panose="020B0600000000000000" pitchFamily="50" charset="-128"/>
              </a:rPr>
              <a:t>等の生命又は身体</a:t>
            </a:r>
            <a:r>
              <a:rPr lang="ja-JP" altLang="en-US" sz="1800" dirty="0" smtClean="0">
                <a:latin typeface="HGSｺﾞｼｯｸM" panose="020B0600000000000000" pitchFamily="50" charset="-128"/>
                <a:ea typeface="HGSｺﾞｼｯｸM" panose="020B0600000000000000" pitchFamily="50" charset="-128"/>
              </a:rPr>
              <a:t>に</a:t>
            </a:r>
            <a:r>
              <a:rPr lang="ja-JP" altLang="en-US" sz="1800" u="sng" dirty="0" smtClean="0">
                <a:latin typeface="HGSｺﾞｼｯｸM" panose="020B0600000000000000" pitchFamily="50" charset="-128"/>
                <a:ea typeface="HGSｺﾞｼｯｸM" panose="020B0600000000000000" pitchFamily="50" charset="-128"/>
              </a:rPr>
              <a:t>著し危害</a:t>
            </a:r>
            <a:r>
              <a:rPr lang="ja-JP" altLang="en-US" sz="1800" dirty="0">
                <a:latin typeface="HGSｺﾞｼｯｸM" panose="020B0600000000000000" pitchFamily="50" charset="-128"/>
                <a:ea typeface="HGSｺﾞｼｯｸM" panose="020B0600000000000000" pitchFamily="50" charset="-128"/>
              </a:rPr>
              <a:t>が生じるおそれがある区域を指定する</a:t>
            </a:r>
            <a:r>
              <a:rPr lang="ja-JP" altLang="en-US" sz="1800" dirty="0" smtClean="0">
                <a:latin typeface="HGSｺﾞｼｯｸM" panose="020B0600000000000000" pitchFamily="50" charset="-128"/>
                <a:ea typeface="HGSｺﾞｼｯｸM" panose="020B0600000000000000" pitchFamily="50" charset="-128"/>
              </a:rPr>
              <a:t>。</a:t>
            </a:r>
            <a:endParaRPr lang="en-US" altLang="ja-JP" sz="1800" dirty="0">
              <a:latin typeface="HGSｺﾞｼｯｸM" panose="020B0600000000000000" pitchFamily="50" charset="-128"/>
              <a:ea typeface="HGSｺﾞｼｯｸM" panose="020B0600000000000000" pitchFamily="50" charset="-128"/>
            </a:endParaRPr>
          </a:p>
        </p:txBody>
      </p:sp>
      <p:sp>
        <p:nvSpPr>
          <p:cNvPr id="5" name="正方形/長方形 4"/>
          <p:cNvSpPr/>
          <p:nvPr/>
        </p:nvSpPr>
        <p:spPr>
          <a:xfrm>
            <a:off x="3491880" y="3717032"/>
            <a:ext cx="5266928" cy="2222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3108" y="3284984"/>
            <a:ext cx="3059768" cy="3059768"/>
          </a:xfrm>
          <a:prstGeom prst="rect">
            <a:avLst/>
          </a:prstGeom>
        </p:spPr>
      </p:pic>
      <p:sp>
        <p:nvSpPr>
          <p:cNvPr id="11" name="正方形/長方形 10"/>
          <p:cNvSpPr/>
          <p:nvPr/>
        </p:nvSpPr>
        <p:spPr>
          <a:xfrm>
            <a:off x="251520" y="3190950"/>
            <a:ext cx="864096" cy="526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878527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a:solidFill>
            <a:schemeClr val="tx1"/>
          </a:solidFill>
          <a:prstDash val="solid"/>
        </a:ln>
      </a:spPr>
      <a:bodyPr wrap="square" rtlCol="0">
        <a:spAutoFit/>
      </a:bodyPr>
      <a:lstStyle>
        <a:defPPr marL="457200" indent="-457200">
          <a:buFont typeface="Wingdings" panose="05000000000000000000" pitchFamily="2" charset="2"/>
          <a:buChar char="l"/>
          <a:defRPr sz="2800" dirty="0" smtClean="0">
            <a:latin typeface="HGSｺﾞｼｯｸM" panose="020B0600000000000000" pitchFamily="50" charset="-128"/>
            <a:ea typeface="HGSｺﾞｼｯｸM" panose="020B06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31566</TotalTime>
  <Words>1629</Words>
  <Application>Microsoft Office PowerPoint</Application>
  <PresentationFormat>画面に合わせる (4:3)</PresentationFormat>
  <Paragraphs>453</Paragraphs>
  <Slides>21</Slides>
  <Notes>12</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3" baseType="lpstr">
      <vt:lpstr>HGSｺﾞｼｯｸM</vt:lpstr>
      <vt:lpstr>HG明朝E</vt:lpstr>
      <vt:lpstr>Meiryo UI</vt:lpstr>
      <vt:lpstr>ＭＳ Ｐゴシック</vt:lpstr>
      <vt:lpstr>ＭＳ ゴシック</vt:lpstr>
      <vt:lpstr>Bookman Old Style</vt:lpstr>
      <vt:lpstr>Calibri</vt:lpstr>
      <vt:lpstr>Gill Sans MT</vt:lpstr>
      <vt:lpstr>Wingdings</vt:lpstr>
      <vt:lpstr>Wingdings 3</vt:lpstr>
      <vt:lpstr>アース</vt:lpstr>
      <vt:lpstr>Picture</vt:lpstr>
      <vt:lpstr>PowerPoint プレゼンテーション</vt:lpstr>
      <vt:lpstr>審議内容</vt:lpstr>
      <vt:lpstr> 規制区間指定条件等の見直し検討フロー</vt:lpstr>
      <vt:lpstr>がけ崩れ災害の実態 ①（地質）</vt:lpstr>
      <vt:lpstr>がけ崩れ災害の実態 ②（高さ）</vt:lpstr>
      <vt:lpstr>がけ崩れ災害の実態 ③（傾斜角）</vt:lpstr>
      <vt:lpstr>PowerPoint プレゼンテーション</vt:lpstr>
      <vt:lpstr>PowerPoint プレゼンテーション</vt:lpstr>
      <vt:lpstr>急傾斜地は、傾斜度３０度以上、高さ５ｍ以上の区域を指定する（「土砂災害防止法施行令」第二条）  　◎大阪府内の指定箇所数（急傾斜地） 　　警戒区域（イエロー）　：6,510箇所 　　特別警戒区域（レッド）：6,441箇所  　</vt:lpstr>
      <vt:lpstr>PowerPoint プレゼンテーション</vt:lpstr>
      <vt:lpstr>規制区間指定条件等の見直し検討</vt:lpstr>
      <vt:lpstr>　現在、事前通行規制は、上記１のとおり、連続雨量による規制を運用している。一方、通行規制の解除については、土砂災害警戒避難基準値を下回ることを条件の一つとしている。  　通行規制基準の見直しは、現在の連続雨量基準に土砂災害警戒避難基準値を加え、道路利用者の安全性の向上を目的としている。  　災害発生時の連続雨量と土砂災害警戒避難基準値等を比較検討する。</vt:lpstr>
      <vt:lpstr>土砂災害警戒情報（「非常に危険」「極めて危険」）</vt:lpstr>
      <vt:lpstr>◇土砂災害警戒情報の検討 　 　平成30年7月の豪雨データにより次の点を検証し、土砂災害警戒情報を通行規制 　基準に加えることを検討する   　① 災害発生箇所において、連続雨量、土壌雨量指数と災害発生の関連性を検証 　　 　　　災害：通行止めを伴う大規模な法面災害９箇所 　　　　　（事前通行規制区間内６箇所、区間外３箇所） 　　　   　② 事前通行規制区間において、連続雨量と土壌雨量指数の関連性を検証</vt:lpstr>
      <vt:lpstr>① 災害発生箇所（１）　【事前通行規制区間外】</vt:lpstr>
      <vt:lpstr>① 災害発生箇所 （２）　【事前通行規制区間内】</vt:lpstr>
      <vt:lpstr>PowerPoint プレゼンテーション</vt:lpstr>
      <vt:lpstr>PowerPoint プレゼンテーション</vt:lpstr>
      <vt:lpstr>PowerPoint プレゼンテーション</vt:lpstr>
      <vt:lpstr>PowerPoint プレゼンテーション</vt:lpstr>
      <vt:lpstr>６．まとめ（審議いただきたい事項）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西栫　浩美</cp:lastModifiedBy>
  <cp:revision>1498</cp:revision>
  <cp:lastPrinted>2019-02-19T03:52:31Z</cp:lastPrinted>
  <dcterms:created xsi:type="dcterms:W3CDTF">2015-11-17T02:43:53Z</dcterms:created>
  <dcterms:modified xsi:type="dcterms:W3CDTF">2019-02-19T03:54:29Z</dcterms:modified>
</cp:coreProperties>
</file>