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9" r:id="rId2"/>
    <p:sldId id="286" r:id="rId3"/>
    <p:sldId id="270" r:id="rId4"/>
    <p:sldId id="263" r:id="rId5"/>
    <p:sldId id="267" r:id="rId6"/>
    <p:sldId id="268" r:id="rId7"/>
    <p:sldId id="271" r:id="rId8"/>
    <p:sldId id="274" r:id="rId9"/>
    <p:sldId id="275" r:id="rId10"/>
    <p:sldId id="276" r:id="rId11"/>
    <p:sldId id="277" r:id="rId12"/>
    <p:sldId id="278" r:id="rId13"/>
    <p:sldId id="279" r:id="rId14"/>
    <p:sldId id="280" r:id="rId15"/>
    <p:sldId id="281" r:id="rId16"/>
    <p:sldId id="282" r:id="rId17"/>
    <p:sldId id="283" r:id="rId18"/>
    <p:sldId id="284" r:id="rId19"/>
    <p:sldId id="273" r:id="rId20"/>
    <p:sldId id="285"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4CBD16F-A449-410A-B24D-8F50EAC81A32}">
          <p14:sldIdLst>
            <p14:sldId id="269"/>
            <p14:sldId id="286"/>
            <p14:sldId id="270"/>
            <p14:sldId id="263"/>
            <p14:sldId id="267"/>
            <p14:sldId id="268"/>
            <p14:sldId id="271"/>
            <p14:sldId id="274"/>
            <p14:sldId id="275"/>
            <p14:sldId id="276"/>
            <p14:sldId id="277"/>
            <p14:sldId id="278"/>
            <p14:sldId id="279"/>
            <p14:sldId id="280"/>
            <p14:sldId id="281"/>
            <p14:sldId id="282"/>
            <p14:sldId id="283"/>
            <p14:sldId id="284"/>
            <p14:sldId id="273"/>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5161" autoAdjust="0"/>
  </p:normalViewPr>
  <p:slideViewPr>
    <p:cSldViewPr>
      <p:cViewPr varScale="1">
        <p:scale>
          <a:sx n="75" d="100"/>
          <a:sy n="75" d="100"/>
        </p:scale>
        <p:origin x="-94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A4E84202-8493-4D57-BE76-F1AC3613F555}" type="datetimeFigureOut">
              <a:rPr kumimoji="1" lang="ja-JP" altLang="en-US" smtClean="0"/>
              <a:t>2014/8/8</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FB135751-94DC-49DB-8C10-71EF9610F949}" type="slidenum">
              <a:rPr kumimoji="1" lang="ja-JP" altLang="en-US" smtClean="0"/>
              <a:t>‹#›</a:t>
            </a:fld>
            <a:endParaRPr kumimoji="1" lang="ja-JP" altLang="en-US"/>
          </a:p>
        </p:txBody>
      </p:sp>
    </p:spTree>
    <p:extLst>
      <p:ext uri="{BB962C8B-B14F-4D97-AF65-F5344CB8AC3E}">
        <p14:creationId xmlns:p14="http://schemas.microsoft.com/office/powerpoint/2010/main" val="36486661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BD51BEE4-6C51-48E8-A33C-FEFD2CE9552C}" type="datetimeFigureOut">
              <a:rPr kumimoji="1" lang="ja-JP" altLang="en-US" smtClean="0"/>
              <a:t>2014/8/8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E4108E91-A964-4A39-9145-FC00797AE17D}" type="slidenum">
              <a:rPr kumimoji="1" lang="ja-JP" altLang="en-US" smtClean="0"/>
              <a:t>‹#›</a:t>
            </a:fld>
            <a:endParaRPr kumimoji="1" lang="ja-JP" altLang="en-US"/>
          </a:p>
        </p:txBody>
      </p:sp>
    </p:spTree>
    <p:extLst>
      <p:ext uri="{BB962C8B-B14F-4D97-AF65-F5344CB8AC3E}">
        <p14:creationId xmlns:p14="http://schemas.microsoft.com/office/powerpoint/2010/main" val="39672487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108E91-A964-4A39-9145-FC00797AE17D}" type="slidenum">
              <a:rPr kumimoji="1" lang="ja-JP" altLang="en-US" smtClean="0"/>
              <a:t>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02919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C9235D-4840-467F-B34B-E954953F6A6C}" type="datetime1">
              <a:rPr kumimoji="1" lang="ja-JP" altLang="en-US" smtClean="0"/>
              <a:t>2014/8/8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422360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79A131-E4FE-463C-AFD3-C034AE362DEF}" type="datetime1">
              <a:rPr kumimoji="1" lang="ja-JP" altLang="en-US" smtClean="0"/>
              <a:t>2014/8/8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192247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3A1A8D-D567-4C79-84D4-043C56E7BFED}" type="datetime1">
              <a:rPr kumimoji="1" lang="ja-JP" altLang="en-US" smtClean="0"/>
              <a:t>2014/8/8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332926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FF6348-FC01-4BB4-9627-96CFF92EF7F5}" type="datetime1">
              <a:rPr kumimoji="1" lang="ja-JP" altLang="en-US" smtClean="0"/>
              <a:t>2014/8/8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133341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63F7F52-4B58-4905-AC5E-7CF1764943CF}" type="datetime1">
              <a:rPr kumimoji="1" lang="ja-JP" altLang="en-US" smtClean="0"/>
              <a:t>2014/8/8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390057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28C3F23-FC57-4B3C-99B3-E4B9FDAC9AA6}" type="datetime1">
              <a:rPr kumimoji="1" lang="ja-JP" altLang="en-US" smtClean="0"/>
              <a:t>2014/8/8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143068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FF9D705-2451-4496-A5D5-0BFC259D1DE1}" type="datetime1">
              <a:rPr kumimoji="1" lang="ja-JP" altLang="en-US" smtClean="0"/>
              <a:t>2014/8/8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224625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07E929-FB21-45A6-AC7A-36A5559B6BBC}" type="datetime1">
              <a:rPr kumimoji="1" lang="ja-JP" altLang="en-US" smtClean="0"/>
              <a:t>2014/8/8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181843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1CF804-5E5F-42C5-9ECF-15BE6F3BEDE6}" type="datetime1">
              <a:rPr kumimoji="1" lang="ja-JP" altLang="en-US" smtClean="0"/>
              <a:t>2014/8/8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290558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7F0E95-792E-4D65-90BE-797B41129684}" type="datetime1">
              <a:rPr kumimoji="1" lang="ja-JP" altLang="en-US" smtClean="0"/>
              <a:t>2014/8/8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75788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015BAAF-8080-46D9-932A-8CE3C954D3DE}" type="datetime1">
              <a:rPr kumimoji="1" lang="ja-JP" altLang="en-US" smtClean="0"/>
              <a:t>2014/8/8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398615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2255B-6558-4B9F-A2C2-BBBD7C776AE4}" type="datetime1">
              <a:rPr kumimoji="1" lang="ja-JP" altLang="en-US" smtClean="0"/>
              <a:t>2014/8/8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41F7-41D6-4D9E-A259-A8787CFAF54B}" type="slidenum">
              <a:rPr kumimoji="1" lang="ja-JP" altLang="en-US" smtClean="0"/>
              <a:t>‹#›</a:t>
            </a:fld>
            <a:endParaRPr kumimoji="1" lang="ja-JP" altLang="en-US"/>
          </a:p>
        </p:txBody>
      </p:sp>
    </p:spTree>
    <p:extLst>
      <p:ext uri="{BB962C8B-B14F-4D97-AF65-F5344CB8AC3E}">
        <p14:creationId xmlns:p14="http://schemas.microsoft.com/office/powerpoint/2010/main" val="3579105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55576" y="1916832"/>
            <a:ext cx="7560840" cy="1077218"/>
          </a:xfrm>
          <a:prstGeom prst="rect">
            <a:avLst/>
          </a:prstGeom>
          <a:noFill/>
        </p:spPr>
        <p:txBody>
          <a:bodyPr wrap="square" rtlCol="0">
            <a:spAutoFit/>
          </a:bodyPr>
          <a:lstStyle/>
          <a:p>
            <a:pPr algn="ctr"/>
            <a:r>
              <a:rPr kumimoji="1" lang="ja-JP" altLang="en-US" sz="3200" dirty="0" smtClean="0"/>
              <a:t>都市整備部技術職員</a:t>
            </a:r>
            <a:endParaRPr kumimoji="1" lang="en-US" altLang="ja-JP" sz="3200" dirty="0" smtClean="0"/>
          </a:p>
          <a:p>
            <a:pPr algn="ctr"/>
            <a:r>
              <a:rPr lang="ja-JP" altLang="en-US" sz="3200" dirty="0" smtClean="0"/>
              <a:t>キャリアアンケート分析</a:t>
            </a:r>
            <a:endParaRPr kumimoji="1" lang="ja-JP" altLang="en-US" sz="3200" dirty="0"/>
          </a:p>
        </p:txBody>
      </p:sp>
      <p:sp>
        <p:nvSpPr>
          <p:cNvPr id="3" name="Text Box 2"/>
          <p:cNvSpPr txBox="1">
            <a:spLocks noChangeArrowheads="1"/>
          </p:cNvSpPr>
          <p:nvPr/>
        </p:nvSpPr>
        <p:spPr bwMode="auto">
          <a:xfrm>
            <a:off x="7452320" y="157162"/>
            <a:ext cx="1560512" cy="41433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HGSｺﾞｼｯｸE" pitchFamily="50" charset="-128"/>
                <a:ea typeface="HGSｺﾞｼｯｸE" pitchFamily="50" charset="-128"/>
                <a:cs typeface="ＭＳ Ｐゴシック" pitchFamily="50" charset="-128"/>
              </a:rPr>
              <a:t>参考資料 ７</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テキスト ボックス 5"/>
          <p:cNvSpPr txBox="1"/>
          <p:nvPr/>
        </p:nvSpPr>
        <p:spPr>
          <a:xfrm>
            <a:off x="756444" y="5085184"/>
            <a:ext cx="7560840" cy="584775"/>
          </a:xfrm>
          <a:prstGeom prst="rect">
            <a:avLst/>
          </a:prstGeom>
          <a:noFill/>
        </p:spPr>
        <p:txBody>
          <a:bodyPr wrap="square" rtlCol="0">
            <a:spAutoFit/>
          </a:bodyPr>
          <a:lstStyle/>
          <a:p>
            <a:pPr algn="ctr"/>
            <a:r>
              <a:rPr kumimoji="1" lang="ja-JP" altLang="en-US" sz="3200" dirty="0" smtClean="0"/>
              <a:t>大阪府都市基盤施設維持管理技術審議会</a:t>
            </a:r>
            <a:endParaRPr kumimoji="1" lang="ja-JP" altLang="en-US" sz="3200" dirty="0"/>
          </a:p>
        </p:txBody>
      </p:sp>
    </p:spTree>
    <p:extLst>
      <p:ext uri="{BB962C8B-B14F-4D97-AF65-F5344CB8AC3E}">
        <p14:creationId xmlns:p14="http://schemas.microsoft.com/office/powerpoint/2010/main" val="2809761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476672"/>
            <a:ext cx="506841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■舗装技術の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スペシャリストの技術経験</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8378" y="936809"/>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268378" y="3919115"/>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68378" y="1253659"/>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8378" y="4293096"/>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029507"/>
            <a:ext cx="4454401" cy="255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038450"/>
            <a:ext cx="4436232" cy="254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-8-</a:t>
            </a:r>
            <a:endParaRPr kumimoji="1" lang="ja-JP" altLang="en-US" sz="1400" dirty="0"/>
          </a:p>
        </p:txBody>
      </p:sp>
    </p:spTree>
    <p:extLst>
      <p:ext uri="{BB962C8B-B14F-4D97-AF65-F5344CB8AC3E}">
        <p14:creationId xmlns:p14="http://schemas.microsoft.com/office/powerpoint/2010/main" val="497305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476672"/>
            <a:ext cx="506841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■モノレール技術の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スペシャリストの技術経験</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8378" y="936809"/>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268378" y="3919115"/>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68378" y="1253659"/>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8378" y="4293096"/>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494" y="1071644"/>
            <a:ext cx="4536504" cy="263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393" y="4005064"/>
            <a:ext cx="4542706" cy="263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-9-</a:t>
            </a:r>
            <a:endParaRPr kumimoji="1" lang="ja-JP" altLang="en-US" sz="1400" dirty="0"/>
          </a:p>
        </p:txBody>
      </p:sp>
    </p:spTree>
    <p:extLst>
      <p:ext uri="{BB962C8B-B14F-4D97-AF65-F5344CB8AC3E}">
        <p14:creationId xmlns:p14="http://schemas.microsoft.com/office/powerpoint/2010/main" val="748225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476672"/>
            <a:ext cx="506841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■都市河川技術の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スペシャリストの技術経験</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8378" y="936809"/>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268378" y="3919115"/>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68378" y="1253659"/>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8378" y="4293096"/>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046497"/>
            <a:ext cx="4458344" cy="264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028803"/>
            <a:ext cx="4464496" cy="264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-10-</a:t>
            </a:r>
            <a:endParaRPr kumimoji="1" lang="ja-JP" altLang="en-US" sz="1400" dirty="0"/>
          </a:p>
        </p:txBody>
      </p:sp>
    </p:spTree>
    <p:extLst>
      <p:ext uri="{BB962C8B-B14F-4D97-AF65-F5344CB8AC3E}">
        <p14:creationId xmlns:p14="http://schemas.microsoft.com/office/powerpoint/2010/main" val="2448044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476672"/>
            <a:ext cx="506841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■砂防技術の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スペシャリストの技術経験</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8378" y="936809"/>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268378" y="3919115"/>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68378" y="1253659"/>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8378" y="4293096"/>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006738"/>
            <a:ext cx="4525578" cy="264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981" y="3989329"/>
            <a:ext cx="4531765" cy="266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-11-</a:t>
            </a:r>
            <a:endParaRPr kumimoji="1" lang="ja-JP" altLang="en-US" sz="1400" dirty="0"/>
          </a:p>
        </p:txBody>
      </p:sp>
    </p:spTree>
    <p:extLst>
      <p:ext uri="{BB962C8B-B14F-4D97-AF65-F5344CB8AC3E}">
        <p14:creationId xmlns:p14="http://schemas.microsoft.com/office/powerpoint/2010/main" val="3951579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476672"/>
            <a:ext cx="506841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■ダム技術の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スペシャリストの技術経験</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8378" y="936809"/>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268378" y="3919115"/>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68378" y="1253659"/>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8378" y="4293096"/>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005011"/>
            <a:ext cx="4633913"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246" y="3963689"/>
            <a:ext cx="462756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-12-</a:t>
            </a:r>
            <a:endParaRPr kumimoji="1" lang="ja-JP" altLang="en-US" sz="1400" dirty="0"/>
          </a:p>
        </p:txBody>
      </p:sp>
    </p:spTree>
    <p:extLst>
      <p:ext uri="{BB962C8B-B14F-4D97-AF65-F5344CB8AC3E}">
        <p14:creationId xmlns:p14="http://schemas.microsoft.com/office/powerpoint/2010/main" val="468589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476672"/>
            <a:ext cx="5832648"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■下水道（管渠）技術の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スペシャリストの技術経験</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8378" y="936809"/>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268378" y="3919115"/>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68378" y="1253659"/>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8378" y="4293096"/>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195" y="939954"/>
            <a:ext cx="4633913"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194" y="3991926"/>
            <a:ext cx="463391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-13-</a:t>
            </a:r>
            <a:endParaRPr kumimoji="1" lang="ja-JP" altLang="en-US" sz="1400" dirty="0"/>
          </a:p>
        </p:txBody>
      </p:sp>
    </p:spTree>
    <p:extLst>
      <p:ext uri="{BB962C8B-B14F-4D97-AF65-F5344CB8AC3E}">
        <p14:creationId xmlns:p14="http://schemas.microsoft.com/office/powerpoint/2010/main" val="1696732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476672"/>
            <a:ext cx="648072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■下水道（処理施設）技術の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スペシャリストの技術経験</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8378" y="936809"/>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268378" y="3919115"/>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68378" y="1253659"/>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8378" y="4293096"/>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39" y="936809"/>
            <a:ext cx="463391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991926"/>
            <a:ext cx="462756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-14-</a:t>
            </a:r>
            <a:endParaRPr kumimoji="1" lang="ja-JP" altLang="en-US" sz="1400" dirty="0"/>
          </a:p>
        </p:txBody>
      </p:sp>
    </p:spTree>
    <p:extLst>
      <p:ext uri="{BB962C8B-B14F-4D97-AF65-F5344CB8AC3E}">
        <p14:creationId xmlns:p14="http://schemas.microsoft.com/office/powerpoint/2010/main" val="3156752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476672"/>
            <a:ext cx="6312614"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■港湾（岸壁）技術の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スペシャリストの技術経験</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8378" y="936809"/>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268378" y="3919115"/>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68378" y="1253659"/>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8378" y="4293096"/>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471" y="1017711"/>
            <a:ext cx="4633913"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470" y="4018630"/>
            <a:ext cx="463391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-15-</a:t>
            </a:r>
            <a:endParaRPr kumimoji="1" lang="ja-JP" altLang="en-US" sz="1400" dirty="0"/>
          </a:p>
        </p:txBody>
      </p:sp>
    </p:spTree>
    <p:extLst>
      <p:ext uri="{BB962C8B-B14F-4D97-AF65-F5344CB8AC3E}">
        <p14:creationId xmlns:p14="http://schemas.microsoft.com/office/powerpoint/2010/main" val="893749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476672"/>
            <a:ext cx="635125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■港湾（防波堤）技術の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スペシャリストの技術経験</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8378" y="936809"/>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268378" y="3919115"/>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68378" y="1253659"/>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8378" y="4293096"/>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563" y="964575"/>
            <a:ext cx="463391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238" y="4005064"/>
            <a:ext cx="462756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-16-</a:t>
            </a:r>
            <a:endParaRPr kumimoji="1" lang="ja-JP" altLang="en-US" sz="1400" dirty="0"/>
          </a:p>
        </p:txBody>
      </p:sp>
    </p:spTree>
    <p:extLst>
      <p:ext uri="{BB962C8B-B14F-4D97-AF65-F5344CB8AC3E}">
        <p14:creationId xmlns:p14="http://schemas.microsoft.com/office/powerpoint/2010/main" val="2819128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620688"/>
            <a:ext cx="8928992" cy="6186309"/>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■現在のスペシャリストのキャリア（分析結果）</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742950" lvl="1" indent="-28575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cs typeface="Meiryo UI" panose="020B0604030504040204" pitchFamily="50" charset="-128"/>
              </a:rPr>
              <a:t>どの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分野・施設においても、他分野を経験（概ね３割から８割程度）。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技術経験</a:t>
            </a:r>
            <a:r>
              <a:rPr lang="ja-JP" altLang="en-US" dirty="0">
                <a:latin typeface="Meiryo UI" panose="020B0604030504040204" pitchFamily="50" charset="-128"/>
                <a:ea typeface="Meiryo UI" panose="020B0604030504040204" pitchFamily="50" charset="-128"/>
                <a:cs typeface="Meiryo UI" panose="020B0604030504040204" pitchFamily="50" charset="-128"/>
              </a:rPr>
              <a:t>年数</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が上位１割の職員は、当該施設経験者の平均と比べ、概ね２倍程度の技術経験を有する（３～１０年）。</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技術経験が長い職員（ダム、港湾等除く）は、当該分野以外の業務割合が比較的少ない（概ね３割程度）。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ex.</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橋梁を担当していない時期でも道路分野に留まっている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742950" lvl="1"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どの分野・施設においても、他分野を経験（概ね２割から７割程度）。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cs typeface="Meiryo UI" panose="020B0604030504040204" pitchFamily="50" charset="-128"/>
              </a:rPr>
              <a:t>技術経験年数が上位１割の職員は、当該施設経験者の平均と比べ、概ね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２倍から３倍程度</a:t>
            </a:r>
            <a:r>
              <a:rPr lang="ja-JP" altLang="en-US" dirty="0">
                <a:latin typeface="Meiryo UI" panose="020B0604030504040204" pitchFamily="50" charset="-128"/>
                <a:ea typeface="Meiryo UI" panose="020B0604030504040204" pitchFamily="50" charset="-128"/>
                <a:cs typeface="Meiryo UI" panose="020B0604030504040204" pitchFamily="50" charset="-128"/>
              </a:rPr>
              <a:t>の技術経験を有する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（４～９年</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cs typeface="Meiryo UI" panose="020B0604030504040204" pitchFamily="50" charset="-128"/>
              </a:rPr>
              <a:t>技術経験が長い職員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（港湾除く</a:t>
            </a:r>
            <a:r>
              <a:rPr lang="ja-JP" altLang="en-US" dirty="0">
                <a:latin typeface="Meiryo UI" panose="020B0604030504040204" pitchFamily="50" charset="-128"/>
                <a:ea typeface="Meiryo UI" panose="020B0604030504040204" pitchFamily="50" charset="-128"/>
                <a:cs typeface="Meiryo UI" panose="020B0604030504040204" pitchFamily="50" charset="-128"/>
              </a:rPr>
              <a:t>）は、当該分野以外の業務割合が比較的少ない（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概ね２割から５割程度</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ü"/>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に比べて、技術経験年数は１～２年増える程度であり、積算や施工管理等の現場を直接担当する業務が、職階の上昇とともに減少しているためと考えられる。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全般</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742950" lvl="1" indent="-28575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cs typeface="Meiryo UI" panose="020B0604030504040204" pitchFamily="50" charset="-128"/>
              </a:rPr>
              <a:t>技術経験が長い職員は、全体の経験年数も長い場合が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多い。これは、同じ年代層であっても、高校・高専卒の採用時期が早かった職員が、建設予算の多かった時期に技術経験を積んだことの結果と推測される。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-17-</a:t>
            </a:r>
            <a:endParaRPr kumimoji="1" lang="ja-JP" altLang="en-US" sz="1400" dirty="0"/>
          </a:p>
        </p:txBody>
      </p:sp>
    </p:spTree>
    <p:extLst>
      <p:ext uri="{BB962C8B-B14F-4D97-AF65-F5344CB8AC3E}">
        <p14:creationId xmlns:p14="http://schemas.microsoft.com/office/powerpoint/2010/main" val="1704412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752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620688"/>
            <a:ext cx="8928992" cy="4247317"/>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■将来のスペシャリスト育成のあり方</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今後、建設現場の発注件数が減った場合でも、各分野の現場において、計画・設計から施工管理、維持管理に至るまで、現在と同等レベルの技術経験を有し、技術に関する情報が集まるような“核</a:t>
            </a:r>
            <a:r>
              <a:rPr lang="ja-JP" altLang="en-US" dirty="0">
                <a:latin typeface="Meiryo UI" panose="020B0604030504040204" pitchFamily="50" charset="-128"/>
                <a:ea typeface="Meiryo UI" panose="020B0604030504040204" pitchFamily="50" charset="-128"/>
                <a:cs typeface="Meiryo UI" panose="020B0604030504040204" pitchFamily="50" charset="-128"/>
              </a:rPr>
              <a:t>となる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スペシャリスト”の育成が必要。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ü"/>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育成にあたっては、計画的に現場を経験させる機会を設けることとあわせて、年数、職階に応じた研修や、技術管理課（本庁）によるサポート、設計基準の改訂等にも積極的に関われるよう配慮するとともに、技術に関する経験・実績が報われるキャリアパス制度を構築することも必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ü"/>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土木事務所を中心</a:t>
            </a:r>
            <a:r>
              <a:rPr lang="ja-JP" altLang="en-US" dirty="0">
                <a:latin typeface="Meiryo UI" panose="020B0604030504040204" pitchFamily="50" charset="-128"/>
                <a:ea typeface="Meiryo UI" panose="020B0604030504040204" pitchFamily="50" charset="-128"/>
                <a:cs typeface="Meiryo UI" panose="020B0604030504040204" pitchFamily="50" charset="-128"/>
              </a:rPr>
              <a:t>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する地域</a:t>
            </a:r>
            <a:r>
              <a:rPr lang="ja-JP" altLang="en-US" dirty="0">
                <a:latin typeface="Meiryo UI" panose="020B0604030504040204" pitchFamily="50" charset="-128"/>
                <a:ea typeface="Meiryo UI" panose="020B0604030504040204" pitchFamily="50" charset="-128"/>
                <a:cs typeface="Meiryo UI" panose="020B0604030504040204" pitchFamily="50" charset="-128"/>
              </a:rPr>
              <a:t>全体で技術力向上をめざす際には、市町村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や大学等と、情報共有や技術的連携を行う「プラットフォーム」を設置し、研修や人材育成、点検業務等の情報が集中するコアとしての役割を担わせることで、スペシャリストとしてのスキルを育成する。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-18-</a:t>
            </a:r>
            <a:endParaRPr kumimoji="1" lang="ja-JP" altLang="en-US" sz="1400" dirty="0"/>
          </a:p>
        </p:txBody>
      </p:sp>
    </p:spTree>
    <p:extLst>
      <p:ext uri="{BB962C8B-B14F-4D97-AF65-F5344CB8AC3E}">
        <p14:creationId xmlns:p14="http://schemas.microsoft.com/office/powerpoint/2010/main" val="667375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メモ 1"/>
          <p:cNvSpPr/>
          <p:nvPr/>
        </p:nvSpPr>
        <p:spPr>
          <a:xfrm>
            <a:off x="4716016" y="5157192"/>
            <a:ext cx="4104456" cy="1398089"/>
          </a:xfrm>
          <a:prstGeom prst="foldedCorner">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6" name="テキスト ボックス 5"/>
          <p:cNvSpPr txBox="1"/>
          <p:nvPr/>
        </p:nvSpPr>
        <p:spPr>
          <a:xfrm>
            <a:off x="4807659" y="5321961"/>
            <a:ext cx="3938781" cy="923330"/>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対象職種　：　土木職、衛生工学職</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対象者数　：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884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回答者数　：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748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名（約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85%</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 y="1382369"/>
            <a:ext cx="4048125"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356" y="1394498"/>
            <a:ext cx="3895725"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7" y="4005064"/>
            <a:ext cx="4253941" cy="255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195736" y="3159997"/>
            <a:ext cx="1759462" cy="523220"/>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出先に約８割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本庁</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に約２割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83568" y="1100351"/>
            <a:ext cx="1759462" cy="369332"/>
          </a:xfrm>
          <a:prstGeom prst="rect">
            <a:avLst/>
          </a:prstGeom>
          <a:noFill/>
        </p:spPr>
        <p:txBody>
          <a:bodyPr wrap="square" rtlCol="0">
            <a:spAutoFit/>
          </a:bodyPr>
          <a:lstStyle/>
          <a:p>
            <a:pPr algn="ct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 配属先</a:t>
            </a:r>
            <a:endParaRPr lang="en-US" altLang="ja-JP"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724128" y="1128937"/>
            <a:ext cx="1759462" cy="369332"/>
          </a:xfrm>
          <a:prstGeom prst="rect">
            <a:avLst/>
          </a:prstGeom>
          <a:noFill/>
        </p:spPr>
        <p:txBody>
          <a:bodyPr wrap="square" rtlCol="0">
            <a:spAutoFit/>
          </a:bodyPr>
          <a:lstStyle/>
          <a:p>
            <a:pPr algn="ct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 分野別</a:t>
            </a:r>
            <a:endParaRPr lang="en-US" altLang="ja-JP"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974841" y="3266981"/>
            <a:ext cx="2160240" cy="954107"/>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道路交通系：３４％</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河川系：２３％</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下水系：１４％</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港湾系：５％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83568" y="3820398"/>
            <a:ext cx="1759462" cy="369332"/>
          </a:xfrm>
          <a:prstGeom prst="rect">
            <a:avLst/>
          </a:prstGeom>
          <a:noFill/>
        </p:spPr>
        <p:txBody>
          <a:bodyPr wrap="square" rtlCol="0">
            <a:spAutoFit/>
          </a:bodyPr>
          <a:lstStyle/>
          <a:p>
            <a:pPr algn="ct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 業務別</a:t>
            </a:r>
            <a:endParaRPr lang="en-US" altLang="ja-JP"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95736" y="5931277"/>
            <a:ext cx="2160240" cy="954107"/>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整備系：３８％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維持管理系：２７％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企画</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系：２５％</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技術管理系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07504" y="620688"/>
            <a:ext cx="2473754"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■土木技術職員の現状</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-1-</a:t>
            </a:r>
            <a:endParaRPr kumimoji="1" lang="ja-JP" altLang="en-US" sz="1400" dirty="0"/>
          </a:p>
        </p:txBody>
      </p:sp>
    </p:spTree>
    <p:extLst>
      <p:ext uri="{BB962C8B-B14F-4D97-AF65-F5344CB8AC3E}">
        <p14:creationId xmlns:p14="http://schemas.microsoft.com/office/powerpoint/2010/main" val="2421791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分析</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07504" y="620688"/>
            <a:ext cx="8928992" cy="6494085"/>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■分野毎に経験年数をグループ化</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p>
          <a:p>
            <a:pPr marL="285750" indent="-285750">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技術継承（ベテランから若手へ）が行われるには、段階（分野、職階、習熟度）毎に、技術を継承する職員と、技術を受継ぐ職員が必要となる。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で業務分野毎に、横軸を年齢、縦軸を経験年数とした座標上に、職員をプロットすることで、分布状況の確認を行った。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座標上のエリアを技術継承の視点でグループ化することで、各グループの役割と担い手の数を“見える化”し、さらに、年齢を軸としたことで、将来の担い手がどのように変遷していくかという視点でも考察できるようなグラフと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グループ化に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あたり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、経験年数は、分野の特性を加味して任意に設定できるが、ここでは「仮に１０年」をベテラン職員のボーダーとした。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年齢は、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３５歳未満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４５歳未満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５５歳未満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５５歳以上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とすることで、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計８つのグループに分類した。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また、各グループの将来キャリ</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アを想定し、今後、研修のあり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方を検討する際に、どのような</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コース設定が考えられるかに</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いて、ゼネラリスト、スペシャリ</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ストに分けて整理した。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ゼネラリスト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ス：スペシャリスト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t>　</a:t>
            </a:r>
            <a:r>
              <a:rPr lang="ja-JP" altLang="en-US" sz="1600" dirty="0" smtClean="0"/>
              <a:t>　　</a:t>
            </a:r>
            <a:endParaRPr lang="en-US" altLang="ja-JP" sz="1600" dirty="0" smtClean="0"/>
          </a:p>
          <a:p>
            <a:endParaRPr lang="en-US" altLang="ja-JP" sz="1600" dirty="0" smtClean="0"/>
          </a:p>
        </p:txBody>
      </p:sp>
      <p:cxnSp>
        <p:nvCxnSpPr>
          <p:cNvPr id="51" name="直線矢印コネクタ 50"/>
          <p:cNvCxnSpPr/>
          <p:nvPr/>
        </p:nvCxnSpPr>
        <p:spPr>
          <a:xfrm>
            <a:off x="3086976" y="4995258"/>
            <a:ext cx="5901585" cy="0"/>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endCxn id="61" idx="2"/>
          </p:cNvCxnSpPr>
          <p:nvPr/>
        </p:nvCxnSpPr>
        <p:spPr>
          <a:xfrm flipH="1" flipV="1">
            <a:off x="5879186" y="3438331"/>
            <a:ext cx="2937" cy="3068275"/>
          </a:xfrm>
          <a:prstGeom prst="straightConnector1">
            <a:avLst/>
          </a:prstGeom>
          <a:ln w="635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6036169" y="3749627"/>
            <a:ext cx="1278169" cy="1119532"/>
          </a:xfrm>
          <a:prstGeom prst="roundRect">
            <a:avLst>
              <a:gd name="adj" fmla="val 8621"/>
            </a:avLst>
          </a:prstGeom>
          <a:solidFill>
            <a:schemeClr val="lt1"/>
          </a:solidFill>
          <a:ln>
            <a:solidFill>
              <a:srgbClr val="385D8A"/>
            </a:solidFill>
            <a:prstDash val="dash"/>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専門知識・</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経験の蓄積に加えて、公務員技術者として、幅広い知識を有している。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7377956" y="3749627"/>
            <a:ext cx="1298500" cy="1119532"/>
          </a:xfrm>
          <a:prstGeom prst="roundRect">
            <a:avLst>
              <a:gd name="adj" fmla="val 8621"/>
            </a:avLst>
          </a:prstGeom>
          <a:solidFill>
            <a:schemeClr val="lt1"/>
          </a:solid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専門知識・経験の蓄積に加えて、公務員技術者として、幅広い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知識があり、マネジメントの経験も豊富。</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3146545" y="3755499"/>
            <a:ext cx="1278169" cy="1119532"/>
          </a:xfrm>
          <a:prstGeom prst="roundRect">
            <a:avLst>
              <a:gd name="adj" fmla="val 8621"/>
            </a:avLst>
          </a:prstGeom>
          <a:solidFill>
            <a:schemeClr val="lt1"/>
          </a:solid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当該分野を中心に技術経験を積んでおり、専門知識を有している。</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4491268" y="3821636"/>
            <a:ext cx="1241121" cy="1119532"/>
          </a:xfrm>
          <a:prstGeom prst="roundRect">
            <a:avLst>
              <a:gd name="adj" fmla="val 8621"/>
            </a:avLst>
          </a:prstGeom>
          <a:solidFill>
            <a:schemeClr val="lt1"/>
          </a:solidFill>
          <a:ln>
            <a:solidFill>
              <a:srgbClr val="385D8A"/>
            </a:solidFill>
            <a:prstDash val="dash"/>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公務員技術者として基礎的な知識</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に加え、専門</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知識・経験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も充実</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している。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6036169" y="5143531"/>
            <a:ext cx="1278169" cy="1124587"/>
          </a:xfrm>
          <a:prstGeom prst="roundRect">
            <a:avLst>
              <a:gd name="adj" fmla="val 8621"/>
            </a:avLst>
          </a:prstGeom>
          <a:solidFill>
            <a:schemeClr val="lt1"/>
          </a:solidFill>
          <a:ln>
            <a:solidFill>
              <a:srgbClr val="385D8A"/>
            </a:solidFill>
            <a:prstDash val="dash"/>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公務員技術者としての幅広い知識を</a:t>
            </a:r>
            <a:r>
              <a:rPr lang="ja-JP" altLang="en-US" sz="9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有する。当該</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分野における専門知識・経験は、基礎的なレベル。</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7383828" y="5143531"/>
            <a:ext cx="1241121" cy="1124587"/>
          </a:xfrm>
          <a:prstGeom prst="roundRect">
            <a:avLst>
              <a:gd name="adj" fmla="val 8621"/>
            </a:avLst>
          </a:prstGeom>
          <a:solidFill>
            <a:schemeClr val="lt1"/>
          </a:solid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公務員技術者としての幅広い</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知識に加えて、マネジメントの経験も豊富。</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3146545" y="5149403"/>
            <a:ext cx="1278169" cy="1124587"/>
          </a:xfrm>
          <a:prstGeom prst="roundRect">
            <a:avLst>
              <a:gd name="adj" fmla="val 8621"/>
            </a:avLst>
          </a:prstGeom>
          <a:solidFill>
            <a:schemeClr val="lt1"/>
          </a:solidFill>
          <a:ln>
            <a:solidFill>
              <a:srgbClr val="385D8A"/>
            </a:solidFill>
            <a:prstDash val="dash"/>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積算、施工管理等の業務を通じて、幅広い知識・経験を積みながら</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、関係</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法令、基準等</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の知識</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習得中。</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4491268" y="5149403"/>
            <a:ext cx="1241121" cy="1124587"/>
          </a:xfrm>
          <a:prstGeom prst="roundRect">
            <a:avLst>
              <a:gd name="adj" fmla="val 8621"/>
            </a:avLst>
          </a:prstGeom>
          <a:solidFill>
            <a:schemeClr val="lt1"/>
          </a:solidFill>
          <a:ln>
            <a:solidFill>
              <a:srgbClr val="385D8A"/>
            </a:solidFill>
            <a:prstDash val="dash"/>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公務員技術者としての基礎的な知識</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は有する。</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当該</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分野における専門知識・経験は、基礎的なレベル。</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22"/>
          <p:cNvSpPr txBox="1"/>
          <p:nvPr/>
        </p:nvSpPr>
        <p:spPr>
          <a:xfrm>
            <a:off x="5527683" y="3155806"/>
            <a:ext cx="703005" cy="28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b="1" dirty="0">
                <a:solidFill>
                  <a:schemeClr val="accent2">
                    <a:lumMod val="75000"/>
                  </a:schemeClr>
                </a:solidFill>
              </a:rPr>
              <a:t>経験年数</a:t>
            </a:r>
          </a:p>
        </p:txBody>
      </p:sp>
      <p:sp>
        <p:nvSpPr>
          <p:cNvPr id="62" name="テキスト ボックス 23"/>
          <p:cNvSpPr txBox="1"/>
          <p:nvPr/>
        </p:nvSpPr>
        <p:spPr>
          <a:xfrm>
            <a:off x="7531680" y="3392900"/>
            <a:ext cx="933673" cy="209863"/>
          </a:xfrm>
          <a:prstGeom prst="rect">
            <a:avLst/>
          </a:prstGeom>
          <a:solidFill>
            <a:schemeClr val="lt1"/>
          </a:solidFill>
          <a:ln w="19050" cmpd="sng">
            <a:solidFill>
              <a:srgbClr val="002060"/>
            </a:solid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a:t>⑧</a:t>
            </a:r>
          </a:p>
        </p:txBody>
      </p:sp>
      <p:sp>
        <p:nvSpPr>
          <p:cNvPr id="63" name="テキスト ボックス 24"/>
          <p:cNvSpPr txBox="1"/>
          <p:nvPr/>
        </p:nvSpPr>
        <p:spPr>
          <a:xfrm>
            <a:off x="6226033" y="3393968"/>
            <a:ext cx="898440" cy="207727"/>
          </a:xfrm>
          <a:prstGeom prst="rect">
            <a:avLst/>
          </a:prstGeom>
          <a:solidFill>
            <a:schemeClr val="lt1"/>
          </a:solidFill>
          <a:ln w="19050" cmpd="sng">
            <a:solidFill>
              <a:srgbClr val="002060"/>
            </a:solid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t>⑥</a:t>
            </a:r>
          </a:p>
        </p:txBody>
      </p:sp>
      <p:sp>
        <p:nvSpPr>
          <p:cNvPr id="64" name="テキスト ボックス 25"/>
          <p:cNvSpPr txBox="1"/>
          <p:nvPr/>
        </p:nvSpPr>
        <p:spPr>
          <a:xfrm>
            <a:off x="4644992" y="3392900"/>
            <a:ext cx="933673" cy="209863"/>
          </a:xfrm>
          <a:prstGeom prst="rect">
            <a:avLst/>
          </a:prstGeom>
          <a:solidFill>
            <a:schemeClr val="lt1"/>
          </a:solidFill>
          <a:ln w="19050" cmpd="sng">
            <a:solidFill>
              <a:srgbClr val="002060"/>
            </a:solid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t>④</a:t>
            </a:r>
          </a:p>
        </p:txBody>
      </p:sp>
      <p:sp>
        <p:nvSpPr>
          <p:cNvPr id="65" name="テキスト ボックス 26"/>
          <p:cNvSpPr txBox="1"/>
          <p:nvPr/>
        </p:nvSpPr>
        <p:spPr>
          <a:xfrm>
            <a:off x="3336409" y="3392900"/>
            <a:ext cx="898440" cy="209863"/>
          </a:xfrm>
          <a:prstGeom prst="rect">
            <a:avLst/>
          </a:prstGeom>
          <a:solidFill>
            <a:schemeClr val="lt1"/>
          </a:solidFill>
          <a:ln w="19050" cmpd="sng">
            <a:solidFill>
              <a:srgbClr val="002060"/>
            </a:solid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t>②</a:t>
            </a:r>
          </a:p>
        </p:txBody>
      </p:sp>
      <p:sp>
        <p:nvSpPr>
          <p:cNvPr id="66" name="テキスト ボックス 27"/>
          <p:cNvSpPr txBox="1"/>
          <p:nvPr/>
        </p:nvSpPr>
        <p:spPr>
          <a:xfrm>
            <a:off x="7531680" y="6376317"/>
            <a:ext cx="933673" cy="212866"/>
          </a:xfrm>
          <a:prstGeom prst="rect">
            <a:avLst/>
          </a:prstGeom>
          <a:solidFill>
            <a:schemeClr val="lt1"/>
          </a:solidFill>
          <a:ln w="19050" cmpd="sng">
            <a:solidFill>
              <a:srgbClr val="002060"/>
            </a:solid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a:t>⑦</a:t>
            </a:r>
          </a:p>
        </p:txBody>
      </p:sp>
      <p:sp>
        <p:nvSpPr>
          <p:cNvPr id="67" name="テキスト ボックス 28"/>
          <p:cNvSpPr txBox="1"/>
          <p:nvPr/>
        </p:nvSpPr>
        <p:spPr>
          <a:xfrm>
            <a:off x="6226033" y="6378887"/>
            <a:ext cx="898440" cy="207727"/>
          </a:xfrm>
          <a:prstGeom prst="rect">
            <a:avLst/>
          </a:prstGeom>
          <a:solidFill>
            <a:schemeClr val="lt1"/>
          </a:solidFill>
          <a:ln w="19050" cmpd="sng">
            <a:solidFill>
              <a:srgbClr val="002060"/>
            </a:solid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t>⑤</a:t>
            </a:r>
          </a:p>
        </p:txBody>
      </p:sp>
      <p:sp>
        <p:nvSpPr>
          <p:cNvPr id="68" name="テキスト ボックス 29"/>
          <p:cNvSpPr txBox="1"/>
          <p:nvPr/>
        </p:nvSpPr>
        <p:spPr>
          <a:xfrm>
            <a:off x="4644992" y="6376317"/>
            <a:ext cx="933673" cy="212866"/>
          </a:xfrm>
          <a:prstGeom prst="rect">
            <a:avLst/>
          </a:prstGeom>
          <a:solidFill>
            <a:schemeClr val="lt1"/>
          </a:solidFill>
          <a:ln w="19050" cmpd="sng">
            <a:solidFill>
              <a:srgbClr val="002060"/>
            </a:solid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t>③</a:t>
            </a:r>
          </a:p>
        </p:txBody>
      </p:sp>
      <p:sp>
        <p:nvSpPr>
          <p:cNvPr id="69" name="テキスト ボックス 30"/>
          <p:cNvSpPr txBox="1"/>
          <p:nvPr/>
        </p:nvSpPr>
        <p:spPr>
          <a:xfrm>
            <a:off x="3336409" y="6376317"/>
            <a:ext cx="898440" cy="212866"/>
          </a:xfrm>
          <a:prstGeom prst="rect">
            <a:avLst/>
          </a:prstGeom>
          <a:solidFill>
            <a:schemeClr val="lt1"/>
          </a:solidFill>
          <a:ln w="19050" cmpd="sng">
            <a:solidFill>
              <a:srgbClr val="002060"/>
            </a:solid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a:t>①</a:t>
            </a:r>
          </a:p>
        </p:txBody>
      </p:sp>
      <p:sp>
        <p:nvSpPr>
          <p:cNvPr id="72" name="テキスト ボックス 22"/>
          <p:cNvSpPr txBox="1"/>
          <p:nvPr/>
        </p:nvSpPr>
        <p:spPr>
          <a:xfrm>
            <a:off x="8285556" y="4603667"/>
            <a:ext cx="703005" cy="28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900" b="1" dirty="0" smtClean="0">
                <a:solidFill>
                  <a:schemeClr val="accent5">
                    <a:lumMod val="75000"/>
                  </a:schemeClr>
                </a:solidFill>
              </a:rPr>
              <a:t>年齢</a:t>
            </a:r>
            <a:endParaRPr kumimoji="1" lang="ja-JP" altLang="en-US" sz="900" b="1" dirty="0">
              <a:solidFill>
                <a:schemeClr val="accent5">
                  <a:lumMod val="75000"/>
                </a:schemeClr>
              </a:solidFill>
            </a:endParaRPr>
          </a:p>
        </p:txBody>
      </p:sp>
      <p:sp>
        <p:nvSpPr>
          <p:cNvPr id="73" name="テキスト ボックス 22"/>
          <p:cNvSpPr txBox="1"/>
          <p:nvPr/>
        </p:nvSpPr>
        <p:spPr>
          <a:xfrm>
            <a:off x="5249257" y="4766989"/>
            <a:ext cx="703005" cy="28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en-US" altLang="ja-JP" sz="900" b="1" dirty="0" smtClean="0">
                <a:solidFill>
                  <a:schemeClr val="accent2">
                    <a:lumMod val="75000"/>
                  </a:schemeClr>
                </a:solidFill>
              </a:rPr>
              <a:t>10</a:t>
            </a:r>
            <a:r>
              <a:rPr kumimoji="1" lang="ja-JP" altLang="en-US" sz="900" b="1" dirty="0" smtClean="0">
                <a:solidFill>
                  <a:schemeClr val="accent2">
                    <a:lumMod val="75000"/>
                  </a:schemeClr>
                </a:solidFill>
              </a:rPr>
              <a:t>年</a:t>
            </a:r>
            <a:endParaRPr kumimoji="1" lang="ja-JP" altLang="en-US" sz="900" b="1" dirty="0">
              <a:solidFill>
                <a:schemeClr val="accent2">
                  <a:lumMod val="75000"/>
                </a:schemeClr>
              </a:solidFill>
            </a:endParaRPr>
          </a:p>
        </p:txBody>
      </p:sp>
      <p:sp>
        <p:nvSpPr>
          <p:cNvPr id="81" name="テキスト ボックス 22"/>
          <p:cNvSpPr txBox="1"/>
          <p:nvPr/>
        </p:nvSpPr>
        <p:spPr>
          <a:xfrm>
            <a:off x="5231481" y="6376683"/>
            <a:ext cx="703005" cy="28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en-US" altLang="ja-JP" sz="900" b="1" dirty="0" smtClean="0">
                <a:solidFill>
                  <a:schemeClr val="accent2">
                    <a:lumMod val="75000"/>
                  </a:schemeClr>
                </a:solidFill>
              </a:rPr>
              <a:t>0</a:t>
            </a:r>
            <a:r>
              <a:rPr kumimoji="1" lang="ja-JP" altLang="en-US" sz="900" b="1" dirty="0" smtClean="0">
                <a:solidFill>
                  <a:schemeClr val="accent2">
                    <a:lumMod val="75000"/>
                  </a:schemeClr>
                </a:solidFill>
              </a:rPr>
              <a:t>年</a:t>
            </a:r>
            <a:endParaRPr kumimoji="1" lang="ja-JP" altLang="en-US" sz="900" b="1" dirty="0">
              <a:solidFill>
                <a:schemeClr val="accent2">
                  <a:lumMod val="75000"/>
                </a:schemeClr>
              </a:solidFill>
            </a:endParaRPr>
          </a:p>
        </p:txBody>
      </p:sp>
      <p:sp>
        <p:nvSpPr>
          <p:cNvPr id="82" name="テキスト ボックス 22"/>
          <p:cNvSpPr txBox="1"/>
          <p:nvPr/>
        </p:nvSpPr>
        <p:spPr>
          <a:xfrm>
            <a:off x="2886040" y="4941168"/>
            <a:ext cx="461824" cy="28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b="1" dirty="0" smtClean="0">
                <a:solidFill>
                  <a:schemeClr val="accent5">
                    <a:lumMod val="75000"/>
                  </a:schemeClr>
                </a:solidFill>
              </a:rPr>
              <a:t>20</a:t>
            </a:r>
            <a:endParaRPr kumimoji="1" lang="ja-JP" altLang="en-US" sz="900" b="1" dirty="0">
              <a:solidFill>
                <a:schemeClr val="accent5">
                  <a:lumMod val="75000"/>
                </a:schemeClr>
              </a:solidFill>
            </a:endParaRPr>
          </a:p>
        </p:txBody>
      </p:sp>
      <p:sp>
        <p:nvSpPr>
          <p:cNvPr id="83" name="テキスト ボックス 22"/>
          <p:cNvSpPr txBox="1"/>
          <p:nvPr/>
        </p:nvSpPr>
        <p:spPr>
          <a:xfrm>
            <a:off x="4225670" y="4941167"/>
            <a:ext cx="461824" cy="28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b="1" dirty="0" smtClean="0">
                <a:solidFill>
                  <a:schemeClr val="accent5">
                    <a:lumMod val="75000"/>
                  </a:schemeClr>
                </a:solidFill>
              </a:rPr>
              <a:t>35</a:t>
            </a:r>
            <a:endParaRPr kumimoji="1" lang="ja-JP" altLang="en-US" sz="900" b="1" dirty="0">
              <a:solidFill>
                <a:schemeClr val="accent5">
                  <a:lumMod val="75000"/>
                </a:schemeClr>
              </a:solidFill>
            </a:endParaRPr>
          </a:p>
        </p:txBody>
      </p:sp>
      <p:sp>
        <p:nvSpPr>
          <p:cNvPr id="84" name="テキスト ボックス 22"/>
          <p:cNvSpPr txBox="1"/>
          <p:nvPr/>
        </p:nvSpPr>
        <p:spPr>
          <a:xfrm>
            <a:off x="5737114" y="4941166"/>
            <a:ext cx="461824" cy="28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900" b="1" dirty="0">
                <a:solidFill>
                  <a:schemeClr val="accent5">
                    <a:lumMod val="75000"/>
                  </a:schemeClr>
                </a:solidFill>
              </a:rPr>
              <a:t>4</a:t>
            </a:r>
            <a:r>
              <a:rPr kumimoji="1" lang="en-US" altLang="ja-JP" sz="900" b="1" dirty="0" smtClean="0">
                <a:solidFill>
                  <a:schemeClr val="accent5">
                    <a:lumMod val="75000"/>
                  </a:schemeClr>
                </a:solidFill>
              </a:rPr>
              <a:t>5</a:t>
            </a:r>
            <a:endParaRPr kumimoji="1" lang="ja-JP" altLang="en-US" sz="900" b="1" dirty="0">
              <a:solidFill>
                <a:schemeClr val="accent5">
                  <a:lumMod val="75000"/>
                </a:schemeClr>
              </a:solidFill>
            </a:endParaRPr>
          </a:p>
        </p:txBody>
      </p:sp>
      <p:sp>
        <p:nvSpPr>
          <p:cNvPr id="85" name="テキスト ボックス 22"/>
          <p:cNvSpPr txBox="1"/>
          <p:nvPr/>
        </p:nvSpPr>
        <p:spPr>
          <a:xfrm>
            <a:off x="7120059" y="4941165"/>
            <a:ext cx="461824" cy="28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b="1" dirty="0" smtClean="0">
                <a:solidFill>
                  <a:schemeClr val="accent5">
                    <a:lumMod val="75000"/>
                  </a:schemeClr>
                </a:solidFill>
              </a:rPr>
              <a:t>55</a:t>
            </a:r>
            <a:endParaRPr kumimoji="1" lang="ja-JP" altLang="en-US" sz="900" b="1" dirty="0">
              <a:solidFill>
                <a:schemeClr val="accent5">
                  <a:lumMod val="75000"/>
                </a:schemeClr>
              </a:solidFill>
            </a:endParaRPr>
          </a:p>
        </p:txBody>
      </p:sp>
      <p:sp>
        <p:nvSpPr>
          <p:cNvPr id="86" name="テキスト ボックス 22"/>
          <p:cNvSpPr txBox="1"/>
          <p:nvPr/>
        </p:nvSpPr>
        <p:spPr>
          <a:xfrm>
            <a:off x="7767604" y="4935683"/>
            <a:ext cx="461824" cy="28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b="1" dirty="0" smtClean="0">
                <a:solidFill>
                  <a:schemeClr val="accent5">
                    <a:lumMod val="75000"/>
                  </a:schemeClr>
                </a:solidFill>
              </a:rPr>
              <a:t>60</a:t>
            </a:r>
            <a:endParaRPr kumimoji="1" lang="ja-JP" altLang="en-US" sz="900" b="1" dirty="0">
              <a:solidFill>
                <a:schemeClr val="accent5">
                  <a:lumMod val="75000"/>
                </a:schemeClr>
              </a:solidFill>
            </a:endParaRPr>
          </a:p>
        </p:txBody>
      </p:sp>
      <p:sp>
        <p:nvSpPr>
          <p:cNvPr id="87" name="テキスト ボックス 22"/>
          <p:cNvSpPr txBox="1"/>
          <p:nvPr/>
        </p:nvSpPr>
        <p:spPr>
          <a:xfrm>
            <a:off x="8391818" y="4941168"/>
            <a:ext cx="461824" cy="28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b="1" dirty="0" smtClean="0">
                <a:solidFill>
                  <a:schemeClr val="accent5">
                    <a:lumMod val="75000"/>
                  </a:schemeClr>
                </a:solidFill>
              </a:rPr>
              <a:t>65</a:t>
            </a:r>
            <a:endParaRPr kumimoji="1" lang="ja-JP" altLang="en-US" sz="900" b="1" dirty="0">
              <a:solidFill>
                <a:schemeClr val="accent5">
                  <a:lumMod val="75000"/>
                </a:schemeClr>
              </a:solidFill>
            </a:endParaRPr>
          </a:p>
        </p:txBody>
      </p:sp>
      <p:sp>
        <p:nvSpPr>
          <p:cNvPr id="21" name="テキスト ボックス 20"/>
          <p:cNvSpPr txBox="1"/>
          <p:nvPr/>
        </p:nvSpPr>
        <p:spPr>
          <a:xfrm>
            <a:off x="4578026" y="5041681"/>
            <a:ext cx="1067605" cy="215444"/>
          </a:xfrm>
          <a:prstGeom prst="rect">
            <a:avLst/>
          </a:prstGeom>
          <a:solidFill>
            <a:schemeClr val="accent1"/>
          </a:solidFill>
          <a:ln>
            <a:solidFill>
              <a:schemeClr val="tx1"/>
            </a:solidFill>
            <a:prstDash val="dash"/>
          </a:ln>
        </p:spPr>
        <p:txBody>
          <a:bodyPr wrap="squar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ス：初級　ゼ：中級</a:t>
            </a:r>
            <a:endParaRPr kumimoji="1" lang="ja-JP" altLang="en-US" sz="800" dirty="0">
              <a:solidFill>
                <a:schemeClr val="bg1"/>
              </a:solidFill>
              <a:latin typeface="HGPｺﾞｼｯｸE" panose="020B0900000000000000" pitchFamily="50" charset="-128"/>
              <a:ea typeface="HGPｺﾞｼｯｸE" panose="020B0900000000000000" pitchFamily="50" charset="-128"/>
            </a:endParaRPr>
          </a:p>
        </p:txBody>
      </p:sp>
      <p:sp>
        <p:nvSpPr>
          <p:cNvPr id="24" name="テキスト ボックス 23"/>
          <p:cNvSpPr txBox="1"/>
          <p:nvPr/>
        </p:nvSpPr>
        <p:spPr>
          <a:xfrm>
            <a:off x="6374400" y="3641963"/>
            <a:ext cx="601707" cy="215444"/>
          </a:xfrm>
          <a:prstGeom prst="rect">
            <a:avLst/>
          </a:prstGeom>
          <a:solidFill>
            <a:schemeClr val="accent1"/>
          </a:solidFill>
          <a:ln>
            <a:solidFill>
              <a:schemeClr val="tx1"/>
            </a:solidFill>
            <a:prstDash val="dash"/>
          </a:ln>
        </p:spPr>
        <p:txBody>
          <a:bodyPr wrap="squar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ス：上級</a:t>
            </a:r>
            <a:endParaRPr kumimoji="1" lang="ja-JP" altLang="en-US" sz="800" dirty="0">
              <a:solidFill>
                <a:schemeClr val="bg1"/>
              </a:solidFill>
              <a:latin typeface="HGPｺﾞｼｯｸE" panose="020B0900000000000000" pitchFamily="50" charset="-128"/>
              <a:ea typeface="HGPｺﾞｼｯｸE" panose="020B0900000000000000" pitchFamily="50" charset="-128"/>
            </a:endParaRPr>
          </a:p>
        </p:txBody>
      </p:sp>
      <p:sp>
        <p:nvSpPr>
          <p:cNvPr id="22" name="テキスト ボックス 21"/>
          <p:cNvSpPr txBox="1"/>
          <p:nvPr/>
        </p:nvSpPr>
        <p:spPr>
          <a:xfrm>
            <a:off x="6341368" y="5045334"/>
            <a:ext cx="667770" cy="215444"/>
          </a:xfrm>
          <a:prstGeom prst="rect">
            <a:avLst/>
          </a:prstGeom>
          <a:solidFill>
            <a:schemeClr val="accent1"/>
          </a:solidFill>
          <a:ln>
            <a:solidFill>
              <a:schemeClr val="tx1"/>
            </a:solidFill>
            <a:prstDash val="dash"/>
          </a:ln>
        </p:spPr>
        <p:txBody>
          <a:bodyPr wrap="squar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ゼ：上級</a:t>
            </a:r>
            <a:endParaRPr kumimoji="1" lang="ja-JP" altLang="en-US" sz="800" dirty="0">
              <a:solidFill>
                <a:schemeClr val="bg1"/>
              </a:solidFill>
              <a:latin typeface="HGPｺﾞｼｯｸE" panose="020B0900000000000000" pitchFamily="50" charset="-128"/>
              <a:ea typeface="HGPｺﾞｼｯｸE" panose="020B0900000000000000" pitchFamily="50" charset="-128"/>
            </a:endParaRPr>
          </a:p>
        </p:txBody>
      </p:sp>
      <p:sp>
        <p:nvSpPr>
          <p:cNvPr id="14" name="テキスト ボックス 13"/>
          <p:cNvSpPr txBox="1"/>
          <p:nvPr/>
        </p:nvSpPr>
        <p:spPr>
          <a:xfrm>
            <a:off x="3265190" y="5038273"/>
            <a:ext cx="1040879" cy="215444"/>
          </a:xfrm>
          <a:prstGeom prst="rect">
            <a:avLst/>
          </a:prstGeom>
          <a:solidFill>
            <a:schemeClr val="accent1"/>
          </a:solidFill>
          <a:ln>
            <a:solidFill>
              <a:schemeClr val="tx1"/>
            </a:solidFill>
            <a:prstDash val="dash"/>
          </a:ln>
        </p:spPr>
        <p:txBody>
          <a:bodyPr wrap="squar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ス：初級　ゼ：初級</a:t>
            </a:r>
            <a:endParaRPr kumimoji="1" lang="ja-JP" altLang="en-US" sz="800" dirty="0">
              <a:solidFill>
                <a:schemeClr val="bg1"/>
              </a:solidFill>
              <a:latin typeface="HGPｺﾞｼｯｸE" panose="020B0900000000000000" pitchFamily="50" charset="-128"/>
              <a:ea typeface="HGPｺﾞｼｯｸE" panose="020B0900000000000000" pitchFamily="50" charset="-128"/>
            </a:endParaRPr>
          </a:p>
        </p:txBody>
      </p:sp>
      <p:sp>
        <p:nvSpPr>
          <p:cNvPr id="23" name="テキスト ボックス 22"/>
          <p:cNvSpPr txBox="1"/>
          <p:nvPr/>
        </p:nvSpPr>
        <p:spPr>
          <a:xfrm>
            <a:off x="4591389" y="3683064"/>
            <a:ext cx="1040879" cy="215444"/>
          </a:xfrm>
          <a:prstGeom prst="rect">
            <a:avLst/>
          </a:prstGeom>
          <a:solidFill>
            <a:schemeClr val="accent1"/>
          </a:solidFill>
          <a:ln>
            <a:solidFill>
              <a:schemeClr val="tx1"/>
            </a:solidFill>
            <a:prstDash val="dash"/>
          </a:ln>
        </p:spPr>
        <p:txBody>
          <a:bodyPr wrap="squar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ス：中級　ゼ：中級</a:t>
            </a:r>
            <a:endParaRPr kumimoji="1" lang="ja-JP" altLang="en-US" sz="800" dirty="0">
              <a:solidFill>
                <a:schemeClr val="bg1"/>
              </a:solidFill>
              <a:latin typeface="HGPｺﾞｼｯｸE" panose="020B0900000000000000" pitchFamily="50" charset="-128"/>
              <a:ea typeface="HGPｺﾞｼｯｸE" panose="020B0900000000000000" pitchFamily="50" charset="-128"/>
            </a:endParaRPr>
          </a:p>
        </p:txBody>
      </p:sp>
      <p:sp>
        <p:nvSpPr>
          <p:cNvPr id="98" name="テキスト ボックス 97"/>
          <p:cNvSpPr txBox="1"/>
          <p:nvPr/>
        </p:nvSpPr>
        <p:spPr>
          <a:xfrm>
            <a:off x="4804546" y="6596390"/>
            <a:ext cx="2287734" cy="261610"/>
          </a:xfrm>
          <a:prstGeom prst="rect">
            <a:avLst/>
          </a:prstGeom>
          <a:noFill/>
        </p:spPr>
        <p:txBody>
          <a:bodyPr wrap="square" rtlCol="0" anchor="b">
            <a:spAutoFit/>
          </a:bodyPr>
          <a:lstStyle/>
          <a:p>
            <a:pPr algn="ctr"/>
            <a:r>
              <a:rPr kumimoji="1" lang="ja-JP" altLang="en-US" sz="1050" dirty="0" smtClean="0"/>
              <a:t>年齢・経験年数にもとづく分類</a:t>
            </a:r>
            <a:endParaRPr kumimoji="1" lang="ja-JP" altLang="en-US" sz="1050" dirty="0"/>
          </a:p>
        </p:txBody>
      </p:sp>
      <p:sp>
        <p:nvSpPr>
          <p:cNvPr id="38" name="テキスト ボックス 37"/>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-2-</a:t>
            </a:r>
            <a:endParaRPr kumimoji="1" lang="ja-JP" altLang="en-US" sz="1400" dirty="0"/>
          </a:p>
        </p:txBody>
      </p:sp>
    </p:spTree>
    <p:extLst>
      <p:ext uri="{BB962C8B-B14F-4D97-AF65-F5344CB8AC3E}">
        <p14:creationId xmlns:p14="http://schemas.microsoft.com/office/powerpoint/2010/main" val="1237529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620688"/>
            <a:ext cx="8928992" cy="5078313"/>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■分析結果</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道路分野の場合</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742950" lvl="1"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①グループが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人、③グループが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82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人に対し、主に技術を継承する側の④グループが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人、⑥グループが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人おり、各ステージにおける当面の技術継承は可能と考えられる。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但し、技術職員の採用数および、フィールド（施工現場）の減少に伴い、技術継承が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滞った場合、将来、技術継承を担う④グループ、⑥グループが育たない可能性があること</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に留意する必要がある。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cs typeface="Meiryo UI" panose="020B0604030504040204" pitchFamily="50" charset="-128"/>
              </a:rPr>
              <a:t>上記</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のケースも想定し、</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組織において“技術的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コア”となるスペシャリス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トの役割について、検討</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を行う必要がある。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また、このような状況は、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道路分野</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に限らず、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ほぼ全ての分野で、見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ら</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れる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傾向である。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キャンバス 5"/>
          <p:cNvGrpSpPr/>
          <p:nvPr/>
        </p:nvGrpSpPr>
        <p:grpSpPr>
          <a:xfrm>
            <a:off x="3348373" y="2846089"/>
            <a:ext cx="5999689" cy="4083003"/>
            <a:chOff x="0" y="0"/>
            <a:chExt cx="5279390" cy="3204210"/>
          </a:xfrm>
        </p:grpSpPr>
        <p:sp>
          <p:nvSpPr>
            <p:cNvPr id="7" name="正方形/長方形 6"/>
            <p:cNvSpPr/>
            <p:nvPr/>
          </p:nvSpPr>
          <p:spPr>
            <a:xfrm>
              <a:off x="0" y="0"/>
              <a:ext cx="5279390" cy="3204210"/>
            </a:xfrm>
            <a:prstGeom prst="rect">
              <a:avLst/>
            </a:prstGeom>
          </p:spPr>
        </p:sp>
        <p:pic>
          <p:nvPicPr>
            <p:cNvPr id="8" name="図 7"/>
            <p:cNvPicPr/>
            <p:nvPr/>
          </p:nvPicPr>
          <p:blipFill rotWithShape="1">
            <a:blip r:embed="rId2" cstate="print">
              <a:extLst>
                <a:ext uri="{28A0092B-C50C-407E-A947-70E740481C1C}">
                  <a14:useLocalDpi xmlns:a14="http://schemas.microsoft.com/office/drawing/2010/main" val="0"/>
                </a:ext>
              </a:extLst>
            </a:blip>
            <a:srcRect t="8914"/>
            <a:stretch/>
          </p:blipFill>
          <p:spPr bwMode="auto">
            <a:xfrm>
              <a:off x="378782" y="386734"/>
              <a:ext cx="4562475" cy="2388870"/>
            </a:xfrm>
            <a:prstGeom prst="rect">
              <a:avLst/>
            </a:prstGeom>
            <a:noFill/>
            <a:ln>
              <a:noFill/>
            </a:ln>
            <a:extLst>
              <a:ext uri="{53640926-AAD7-44D8-BBD7-CCE9431645EC}">
                <a14:shadowObscured xmlns:a14="http://schemas.microsoft.com/office/drawing/2010/main"/>
              </a:ext>
            </a:extLst>
          </p:spPr>
        </p:pic>
        <p:sp>
          <p:nvSpPr>
            <p:cNvPr id="9" name="角丸四角形 8"/>
            <p:cNvSpPr/>
            <p:nvPr/>
          </p:nvSpPr>
          <p:spPr>
            <a:xfrm>
              <a:off x="2926080" y="612250"/>
              <a:ext cx="755374" cy="100981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テキスト ボックス 7"/>
            <p:cNvSpPr txBox="1"/>
            <p:nvPr/>
          </p:nvSpPr>
          <p:spPr>
            <a:xfrm>
              <a:off x="3045350" y="47707"/>
              <a:ext cx="1367400" cy="339027"/>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algn="just">
                <a:spcAft>
                  <a:spcPts val="0"/>
                </a:spcAft>
              </a:pPr>
              <a:r>
                <a:rPr lang="en-US" sz="1050" kern="100" dirty="0">
                  <a:solidFill>
                    <a:srgbClr val="FF0000"/>
                  </a:solidFill>
                  <a:effectLst/>
                  <a:ea typeface="ＭＳ 明朝"/>
                  <a:cs typeface="Times New Roman"/>
                </a:rPr>
                <a:t>(</a:t>
              </a:r>
              <a:r>
                <a:rPr lang="ja-JP" sz="1050" kern="100" dirty="0">
                  <a:solidFill>
                    <a:srgbClr val="FF0000"/>
                  </a:solidFill>
                  <a:effectLst/>
                  <a:ea typeface="ＭＳ 明朝"/>
                  <a:cs typeface="Times New Roman"/>
                </a:rPr>
                <a:t>ア</a:t>
              </a:r>
              <a:r>
                <a:rPr lang="en-US" sz="1050" kern="100" dirty="0" smtClean="0">
                  <a:solidFill>
                    <a:srgbClr val="FF0000"/>
                  </a:solidFill>
                  <a:effectLst/>
                  <a:ea typeface="ＭＳ 明朝"/>
                  <a:cs typeface="Times New Roman"/>
                </a:rPr>
                <a:t>) </a:t>
              </a:r>
              <a:r>
                <a:rPr lang="ja-JP" sz="1050" kern="100" dirty="0" smtClean="0">
                  <a:solidFill>
                    <a:srgbClr val="FF0000"/>
                  </a:solidFill>
                  <a:effectLst/>
                  <a:ea typeface="ＭＳ 明朝"/>
                  <a:cs typeface="Times New Roman"/>
                </a:rPr>
                <a:t>当面</a:t>
              </a:r>
              <a:r>
                <a:rPr lang="ja-JP" sz="1050" kern="100" dirty="0">
                  <a:solidFill>
                    <a:srgbClr val="FF0000"/>
                  </a:solidFill>
                  <a:effectLst/>
                  <a:ea typeface="ＭＳ 明朝"/>
                  <a:cs typeface="Times New Roman"/>
                </a:rPr>
                <a:t>、技術継承の</a:t>
              </a:r>
              <a:endParaRPr lang="ja-JP" sz="1050" kern="100" dirty="0">
                <a:effectLst/>
                <a:ea typeface="ＭＳ 明朝"/>
                <a:cs typeface="Times New Roman"/>
              </a:endParaRPr>
            </a:p>
            <a:p>
              <a:pPr algn="just">
                <a:spcAft>
                  <a:spcPts val="0"/>
                </a:spcAft>
              </a:pPr>
              <a:r>
                <a:rPr lang="en-US" altLang="ja-JP" sz="1050" kern="100" dirty="0" smtClean="0">
                  <a:solidFill>
                    <a:srgbClr val="FF0000"/>
                  </a:solidFill>
                  <a:effectLst/>
                  <a:ea typeface="ＭＳ 明朝"/>
                  <a:cs typeface="Times New Roman"/>
                </a:rPr>
                <a:t>        </a:t>
              </a:r>
              <a:r>
                <a:rPr lang="ja-JP" sz="1050" kern="100" dirty="0" smtClean="0">
                  <a:solidFill>
                    <a:srgbClr val="FF0000"/>
                  </a:solidFill>
                  <a:effectLst/>
                  <a:ea typeface="ＭＳ 明朝"/>
                  <a:cs typeface="Times New Roman"/>
                </a:rPr>
                <a:t>コア</a:t>
              </a:r>
              <a:r>
                <a:rPr lang="ja-JP" sz="1050" kern="100" dirty="0">
                  <a:solidFill>
                    <a:srgbClr val="FF0000"/>
                  </a:solidFill>
                  <a:effectLst/>
                  <a:ea typeface="ＭＳ 明朝"/>
                  <a:cs typeface="Times New Roman"/>
                </a:rPr>
                <a:t>となる職員</a:t>
              </a:r>
              <a:endParaRPr lang="ja-JP" sz="1050" kern="100" dirty="0">
                <a:effectLst/>
                <a:ea typeface="ＭＳ 明朝"/>
                <a:cs typeface="Times New Roman"/>
              </a:endParaRPr>
            </a:p>
          </p:txBody>
        </p:sp>
        <p:sp>
          <p:nvSpPr>
            <p:cNvPr id="11" name="テキスト ボックス 11"/>
            <p:cNvSpPr txBox="1"/>
            <p:nvPr/>
          </p:nvSpPr>
          <p:spPr>
            <a:xfrm>
              <a:off x="1367625" y="47707"/>
              <a:ext cx="1431234" cy="339027"/>
            </a:xfrm>
            <a:prstGeom prst="rect">
              <a:avLst/>
            </a:prstGeom>
            <a:solidFill>
              <a:schemeClr val="lt1"/>
            </a:solidFill>
            <a:ln w="6350">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algn="just">
                <a:spcAft>
                  <a:spcPts val="0"/>
                </a:spcAft>
              </a:pPr>
              <a:r>
                <a:rPr lang="en-US" sz="1050" kern="100" dirty="0">
                  <a:solidFill>
                    <a:srgbClr val="0070C0"/>
                  </a:solidFill>
                  <a:effectLst/>
                  <a:ea typeface="ＭＳ 明朝"/>
                  <a:cs typeface="Times New Roman"/>
                </a:rPr>
                <a:t>(</a:t>
              </a:r>
              <a:r>
                <a:rPr lang="ja-JP" sz="1050" kern="100" dirty="0">
                  <a:solidFill>
                    <a:srgbClr val="0070C0"/>
                  </a:solidFill>
                  <a:effectLst/>
                  <a:ea typeface="ＭＳ 明朝"/>
                  <a:cs typeface="Times New Roman"/>
                </a:rPr>
                <a:t>イ</a:t>
              </a:r>
              <a:r>
                <a:rPr lang="en-US" sz="1050" kern="100" dirty="0" smtClean="0">
                  <a:solidFill>
                    <a:srgbClr val="0070C0"/>
                  </a:solidFill>
                  <a:effectLst/>
                  <a:ea typeface="ＭＳ 明朝"/>
                  <a:cs typeface="Times New Roman"/>
                </a:rPr>
                <a:t>) </a:t>
              </a:r>
              <a:r>
                <a:rPr lang="ja-JP" sz="1050" kern="100" dirty="0" smtClean="0">
                  <a:solidFill>
                    <a:srgbClr val="0070C0"/>
                  </a:solidFill>
                  <a:effectLst/>
                  <a:ea typeface="ＭＳ 明朝"/>
                  <a:cs typeface="Times New Roman"/>
                </a:rPr>
                <a:t>次期</a:t>
              </a:r>
              <a:r>
                <a:rPr lang="ja-JP" sz="1050" kern="100" dirty="0">
                  <a:solidFill>
                    <a:srgbClr val="0070C0"/>
                  </a:solidFill>
                  <a:effectLst/>
                  <a:ea typeface="ＭＳ 明朝"/>
                  <a:cs typeface="Times New Roman"/>
                </a:rPr>
                <a:t>技術継承の</a:t>
              </a:r>
              <a:endParaRPr lang="ja-JP" sz="1050" kern="100" dirty="0">
                <a:effectLst/>
                <a:ea typeface="ＭＳ 明朝"/>
                <a:cs typeface="Times New Roman"/>
              </a:endParaRPr>
            </a:p>
            <a:p>
              <a:pPr algn="just">
                <a:spcAft>
                  <a:spcPts val="0"/>
                </a:spcAft>
              </a:pPr>
              <a:r>
                <a:rPr lang="en-US" altLang="ja-JP" sz="1050" kern="100" dirty="0" smtClean="0">
                  <a:solidFill>
                    <a:srgbClr val="0070C0"/>
                  </a:solidFill>
                  <a:effectLst/>
                  <a:ea typeface="ＭＳ 明朝"/>
                  <a:cs typeface="Times New Roman"/>
                </a:rPr>
                <a:t>        </a:t>
              </a:r>
              <a:r>
                <a:rPr lang="ja-JP" sz="1050" kern="100" dirty="0" smtClean="0">
                  <a:solidFill>
                    <a:srgbClr val="0070C0"/>
                  </a:solidFill>
                  <a:effectLst/>
                  <a:ea typeface="ＭＳ 明朝"/>
                  <a:cs typeface="Times New Roman"/>
                </a:rPr>
                <a:t>コア</a:t>
              </a:r>
              <a:r>
                <a:rPr lang="ja-JP" sz="1050" kern="100" dirty="0">
                  <a:solidFill>
                    <a:srgbClr val="0070C0"/>
                  </a:solidFill>
                  <a:effectLst/>
                  <a:ea typeface="ＭＳ 明朝"/>
                  <a:cs typeface="Times New Roman"/>
                </a:rPr>
                <a:t>と</a:t>
              </a:r>
              <a:r>
                <a:rPr lang="ja-JP" sz="1050" kern="100" dirty="0" smtClean="0">
                  <a:solidFill>
                    <a:srgbClr val="0070C0"/>
                  </a:solidFill>
                  <a:effectLst/>
                  <a:ea typeface="ＭＳ 明朝"/>
                  <a:cs typeface="Times New Roman"/>
                </a:rPr>
                <a:t>な</a:t>
              </a:r>
              <a:r>
                <a:rPr lang="ja-JP" altLang="en-US" sz="1050" kern="100" dirty="0" smtClean="0">
                  <a:solidFill>
                    <a:srgbClr val="0070C0"/>
                  </a:solidFill>
                  <a:effectLst/>
                  <a:ea typeface="ＭＳ 明朝"/>
                  <a:cs typeface="Times New Roman"/>
                </a:rPr>
                <a:t>りうる</a:t>
              </a:r>
              <a:r>
                <a:rPr lang="ja-JP" sz="1050" kern="100" dirty="0" smtClean="0">
                  <a:solidFill>
                    <a:srgbClr val="0070C0"/>
                  </a:solidFill>
                  <a:effectLst/>
                  <a:ea typeface="ＭＳ 明朝"/>
                  <a:cs typeface="Times New Roman"/>
                </a:rPr>
                <a:t>職員</a:t>
              </a:r>
              <a:endParaRPr lang="ja-JP" sz="1050" kern="100" dirty="0">
                <a:effectLst/>
                <a:ea typeface="ＭＳ 明朝"/>
                <a:cs typeface="Times New Roman"/>
              </a:endParaRPr>
            </a:p>
          </p:txBody>
        </p:sp>
        <p:sp>
          <p:nvSpPr>
            <p:cNvPr id="12" name="角丸四角形 11"/>
            <p:cNvSpPr/>
            <p:nvPr/>
          </p:nvSpPr>
          <p:spPr>
            <a:xfrm>
              <a:off x="2043485" y="612250"/>
              <a:ext cx="755374" cy="1009816"/>
            </a:xfrm>
            <a:prstGeom prst="round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角丸四角形 12"/>
            <p:cNvSpPr/>
            <p:nvPr/>
          </p:nvSpPr>
          <p:spPr>
            <a:xfrm>
              <a:off x="723569" y="1757237"/>
              <a:ext cx="1200646" cy="723569"/>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テキスト ボックス 14"/>
            <p:cNvSpPr txBox="1"/>
            <p:nvPr/>
          </p:nvSpPr>
          <p:spPr>
            <a:xfrm>
              <a:off x="716741" y="2727298"/>
              <a:ext cx="2669150" cy="273084"/>
            </a:xfrm>
            <a:prstGeom prst="rect">
              <a:avLst/>
            </a:prstGeom>
            <a:solidFill>
              <a:schemeClr val="lt1"/>
            </a:solidFill>
            <a:ln w="6350">
              <a:solidFill>
                <a:srgbClr val="00B05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algn="just">
                <a:spcAft>
                  <a:spcPts val="0"/>
                </a:spcAft>
              </a:pPr>
              <a:r>
                <a:rPr lang="en-US" sz="900" kern="100" dirty="0">
                  <a:solidFill>
                    <a:srgbClr val="00B050"/>
                  </a:solidFill>
                  <a:effectLst/>
                  <a:ea typeface="ＭＳ 明朝"/>
                  <a:cs typeface="Times New Roman"/>
                </a:rPr>
                <a:t>(</a:t>
              </a:r>
              <a:r>
                <a:rPr lang="ja-JP" sz="900" kern="100" dirty="0">
                  <a:solidFill>
                    <a:srgbClr val="00B050"/>
                  </a:solidFill>
                  <a:effectLst/>
                  <a:ea typeface="ＭＳ 明朝"/>
                  <a:cs typeface="Times New Roman"/>
                </a:rPr>
                <a:t>ウ</a:t>
              </a:r>
              <a:r>
                <a:rPr lang="en-US" sz="900" kern="100" dirty="0" smtClean="0">
                  <a:solidFill>
                    <a:srgbClr val="00B050"/>
                  </a:solidFill>
                  <a:effectLst/>
                  <a:ea typeface="ＭＳ 明朝"/>
                  <a:cs typeface="Times New Roman"/>
                </a:rPr>
                <a:t>) </a:t>
              </a:r>
              <a:r>
                <a:rPr lang="ja-JP" sz="900" kern="100" dirty="0" smtClean="0">
                  <a:solidFill>
                    <a:srgbClr val="00B050"/>
                  </a:solidFill>
                  <a:effectLst/>
                  <a:ea typeface="ＭＳ 明朝"/>
                  <a:cs typeface="Times New Roman"/>
                </a:rPr>
                <a:t>技術</a:t>
              </a:r>
              <a:r>
                <a:rPr lang="ja-JP" sz="900" kern="100" dirty="0">
                  <a:solidFill>
                    <a:srgbClr val="00B050"/>
                  </a:solidFill>
                  <a:effectLst/>
                  <a:ea typeface="ＭＳ 明朝"/>
                  <a:cs typeface="Times New Roman"/>
                </a:rPr>
                <a:t>育成の早期段階から、キャリアパスの</a:t>
              </a:r>
              <a:r>
                <a:rPr lang="ja-JP" sz="900" kern="100" dirty="0" smtClean="0">
                  <a:solidFill>
                    <a:srgbClr val="00B050"/>
                  </a:solidFill>
                  <a:effectLst/>
                  <a:ea typeface="ＭＳ 明朝"/>
                  <a:cs typeface="Times New Roman"/>
                </a:rPr>
                <a:t>方向</a:t>
              </a:r>
              <a:r>
                <a:rPr lang="ja-JP" altLang="en-US" sz="900" kern="100" dirty="0" smtClean="0">
                  <a:solidFill>
                    <a:srgbClr val="00B050"/>
                  </a:solidFill>
                  <a:effectLst/>
                  <a:ea typeface="ＭＳ 明朝"/>
                  <a:cs typeface="Times New Roman"/>
                </a:rPr>
                <a:t>性</a:t>
              </a:r>
              <a:endParaRPr lang="ja-JP" sz="1050" kern="100" dirty="0">
                <a:effectLst/>
                <a:ea typeface="ＭＳ 明朝"/>
                <a:cs typeface="Times New Roman"/>
              </a:endParaRPr>
            </a:p>
            <a:p>
              <a:pPr algn="just">
                <a:spcAft>
                  <a:spcPts val="0"/>
                </a:spcAft>
              </a:pPr>
              <a:r>
                <a:rPr lang="en-US" altLang="ja-JP" sz="900" kern="100" dirty="0" smtClean="0">
                  <a:solidFill>
                    <a:srgbClr val="00B050"/>
                  </a:solidFill>
                  <a:effectLst/>
                  <a:ea typeface="ＭＳ 明朝"/>
                  <a:cs typeface="Times New Roman"/>
                </a:rPr>
                <a:t>       </a:t>
              </a:r>
              <a:r>
                <a:rPr lang="ja-JP" sz="900" kern="100" dirty="0" smtClean="0">
                  <a:solidFill>
                    <a:srgbClr val="00B050"/>
                  </a:solidFill>
                  <a:effectLst/>
                  <a:ea typeface="ＭＳ 明朝"/>
                  <a:cs typeface="Times New Roman"/>
                </a:rPr>
                <a:t>（</a:t>
              </a:r>
              <a:r>
                <a:rPr lang="ja-JP" sz="900" kern="100" dirty="0">
                  <a:solidFill>
                    <a:srgbClr val="00B050"/>
                  </a:solidFill>
                  <a:effectLst/>
                  <a:ea typeface="ＭＳ 明朝"/>
                  <a:cs typeface="Times New Roman"/>
                </a:rPr>
                <a:t>スペシャリスト</a:t>
              </a:r>
              <a:r>
                <a:rPr lang="ja-JP" sz="900" kern="100" dirty="0" smtClean="0">
                  <a:solidFill>
                    <a:srgbClr val="00B050"/>
                  </a:solidFill>
                  <a:effectLst/>
                  <a:ea typeface="ＭＳ 明朝"/>
                  <a:cs typeface="Times New Roman"/>
                </a:rPr>
                <a:t>、</a:t>
              </a:r>
              <a:r>
                <a:rPr lang="ja-JP" altLang="en-US" sz="900" kern="100" dirty="0" smtClean="0">
                  <a:solidFill>
                    <a:srgbClr val="00B050"/>
                  </a:solidFill>
                  <a:effectLst/>
                  <a:ea typeface="ＭＳ 明朝"/>
                  <a:cs typeface="Times New Roman"/>
                </a:rPr>
                <a:t>ゼネラリスト</a:t>
              </a:r>
              <a:r>
                <a:rPr lang="ja-JP" sz="900" kern="100" dirty="0" smtClean="0">
                  <a:solidFill>
                    <a:srgbClr val="00B050"/>
                  </a:solidFill>
                  <a:effectLst/>
                  <a:ea typeface="ＭＳ 明朝"/>
                  <a:cs typeface="Times New Roman"/>
                </a:rPr>
                <a:t>）</a:t>
              </a:r>
              <a:r>
                <a:rPr lang="ja-JP" sz="900" kern="100" dirty="0">
                  <a:solidFill>
                    <a:srgbClr val="00B050"/>
                  </a:solidFill>
                  <a:effectLst/>
                  <a:ea typeface="ＭＳ 明朝"/>
                  <a:cs typeface="Times New Roman"/>
                </a:rPr>
                <a:t>を検討</a:t>
              </a:r>
              <a:endParaRPr lang="ja-JP" sz="1050" kern="100" dirty="0">
                <a:effectLst/>
                <a:ea typeface="ＭＳ 明朝"/>
                <a:cs typeface="Times New Roman"/>
              </a:endParaRPr>
            </a:p>
          </p:txBody>
        </p:sp>
        <p:sp>
          <p:nvSpPr>
            <p:cNvPr id="15" name="右矢印 14"/>
            <p:cNvSpPr/>
            <p:nvPr/>
          </p:nvSpPr>
          <p:spPr>
            <a:xfrm>
              <a:off x="2043418" y="2122998"/>
              <a:ext cx="405583" cy="27829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右矢印 15"/>
            <p:cNvSpPr/>
            <p:nvPr/>
          </p:nvSpPr>
          <p:spPr>
            <a:xfrm rot="18624534">
              <a:off x="1468070" y="1321678"/>
              <a:ext cx="405583" cy="27829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テキスト ボックス 10"/>
            <p:cNvSpPr txBox="1"/>
            <p:nvPr/>
          </p:nvSpPr>
          <p:spPr>
            <a:xfrm>
              <a:off x="59329" y="1794868"/>
              <a:ext cx="415925" cy="6064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sz="800" kern="100">
                  <a:effectLst/>
                  <a:ea typeface="ＭＳ 明朝"/>
                  <a:cs typeface="Times New Roman"/>
                </a:rPr>
                <a:t>１０年未満</a:t>
              </a:r>
              <a:endParaRPr lang="ja-JP" sz="1050" kern="100">
                <a:effectLst/>
                <a:ea typeface="ＭＳ 明朝"/>
                <a:cs typeface="Times New Roman"/>
              </a:endParaRPr>
            </a:p>
          </p:txBody>
        </p:sp>
        <p:sp>
          <p:nvSpPr>
            <p:cNvPr id="18" name="テキスト ボックス 18"/>
            <p:cNvSpPr txBox="1"/>
            <p:nvPr/>
          </p:nvSpPr>
          <p:spPr>
            <a:xfrm>
              <a:off x="59347" y="973364"/>
              <a:ext cx="415925" cy="6064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sz="800" kern="100">
                  <a:effectLst/>
                  <a:ea typeface="ＭＳ 明朝"/>
                  <a:cs typeface="Times New Roman"/>
                </a:rPr>
                <a:t>１０年以上</a:t>
              </a:r>
              <a:endParaRPr lang="ja-JP" sz="1050" kern="100">
                <a:effectLst/>
                <a:ea typeface="ＭＳ 明朝"/>
                <a:cs typeface="Times New Roman"/>
              </a:endParaRPr>
            </a:p>
          </p:txBody>
        </p:sp>
        <p:cxnSp>
          <p:nvCxnSpPr>
            <p:cNvPr id="19" name="直線コネクタ 18"/>
            <p:cNvCxnSpPr/>
            <p:nvPr/>
          </p:nvCxnSpPr>
          <p:spPr>
            <a:xfrm>
              <a:off x="23749" y="1709356"/>
              <a:ext cx="6293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-3-</a:t>
            </a:r>
            <a:endParaRPr kumimoji="1" lang="ja-JP" altLang="en-US" sz="1400" dirty="0"/>
          </a:p>
        </p:txBody>
      </p:sp>
    </p:spTree>
    <p:extLst>
      <p:ext uri="{BB962C8B-B14F-4D97-AF65-F5344CB8AC3E}">
        <p14:creationId xmlns:p14="http://schemas.microsoft.com/office/powerpoint/2010/main" val="655097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620688"/>
            <a:ext cx="8928992" cy="6186309"/>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■スペシャリスト育成の必要性と役割</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cs typeface="Meiryo UI" panose="020B0604030504040204" pitchFamily="50" charset="-128"/>
              </a:rPr>
              <a:t>近年、職員数の削減（インハウスエンジニアが減少）に加えて、これまで様々な現場を経験し、技術的ノウハウを有する職員が、一斉に退職時期を迎えようと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する一方で、</a:t>
            </a:r>
            <a:r>
              <a:rPr lang="ja-JP" altLang="en-US" dirty="0">
                <a:latin typeface="Meiryo UI" panose="020B0604030504040204" pitchFamily="50" charset="-128"/>
                <a:ea typeface="Meiryo UI" panose="020B0604030504040204" pitchFamily="50" charset="-128"/>
                <a:cs typeface="Meiryo UI" panose="020B0604030504040204" pitchFamily="50" charset="-128"/>
              </a:rPr>
              <a:t>建設事業や工事件数の減少に伴い、技術的な経験を積む機会は減少している。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dirty="0">
                <a:latin typeface="Meiryo UI" panose="020B0604030504040204" pitchFamily="50" charset="-128"/>
                <a:ea typeface="Meiryo UI" panose="020B0604030504040204" pitchFamily="50" charset="-128"/>
                <a:cs typeface="Meiryo UI" panose="020B0604030504040204" pitchFamily="50" charset="-128"/>
              </a:rPr>
              <a:t>基盤施設の老朽化が進行していく中で、厳しい財政状況にあっても、より効率的、効果的な維持管理が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求められて</a:t>
            </a:r>
            <a:r>
              <a:rPr lang="ja-JP" altLang="en-US" dirty="0">
                <a:latin typeface="Meiryo UI" panose="020B0604030504040204" pitchFamily="50" charset="-128"/>
                <a:ea typeface="Meiryo UI" panose="020B0604030504040204" pitchFamily="50" charset="-128"/>
                <a:cs typeface="Meiryo UI" panose="020B0604030504040204" pitchFamily="50" charset="-128"/>
              </a:rPr>
              <a:t>おり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、施設の状態を適切に把握し、技術的な経験に基づき、適切な維持管理を実施するために相応の技術力を有する技術者の育成が必要である。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公務員技術者には、技術だけでなく、行政分野の知識等も必要とされる一方、専門分野に特化した技術も重要であり、スペシャリストを育成する仕組みづくりと併せて、専門技術が活かされるキャリアパスが必要で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今後、一定の技術力を確保していくことが困難となることが予想されるが、スペシャリストの育成・確保は、指導や経験を積むために相応の時間を要することから、早急に取組む必要がある。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en-US" dirty="0">
                <a:latin typeface="Meiryo UI" panose="020B0604030504040204" pitchFamily="50" charset="-128"/>
                <a:ea typeface="Meiryo UI" panose="020B0604030504040204" pitchFamily="50" charset="-128"/>
                <a:cs typeface="Meiryo UI" panose="020B0604030504040204" pitchFamily="50" charset="-128"/>
              </a:rPr>
              <a:t>ため、これまで行われてきた ＯＪＴ（</a:t>
            </a:r>
            <a:r>
              <a:rPr lang="en-US" altLang="ja-JP" dirty="0">
                <a:latin typeface="Meiryo UI" panose="020B0604030504040204" pitchFamily="50" charset="-128"/>
                <a:ea typeface="Meiryo UI" panose="020B0604030504040204" pitchFamily="50" charset="-128"/>
                <a:cs typeface="Meiryo UI" panose="020B0604030504040204" pitchFamily="50" charset="-128"/>
              </a:rPr>
              <a:t>on the job training</a:t>
            </a:r>
            <a:r>
              <a:rPr lang="ja-JP" altLang="en-US" dirty="0">
                <a:latin typeface="Meiryo UI" panose="020B0604030504040204" pitchFamily="50" charset="-128"/>
                <a:ea typeface="Meiryo UI" panose="020B0604030504040204" pitchFamily="50" charset="-128"/>
                <a:cs typeface="Meiryo UI" panose="020B0604030504040204" pitchFamily="50" charset="-128"/>
              </a:rPr>
              <a:t>）に加え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、下記の通り目標を設定し対応を図る必要がある。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職員の技術力カルテを作成し、積んできた経験や、有する技術を明確にする。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相応しい技術力を有するベテラン技術者をマイスターとして認定し、専門的な知識・経験を若手へ継承する役割を担わせる。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組織全体と</a:t>
            </a:r>
            <a:r>
              <a:rPr lang="ja-JP" altLang="en-US"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、スペシャリストの技術が報われるキャリアパス制度の構築を検討する。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Ø"/>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■分析結果</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で示した技術継承を担うグループ（段階）を想定し、各々のグループに対する育成のねらいを明確にした上で、研修プログラムの充実を図る。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-4-</a:t>
            </a:r>
            <a:endParaRPr kumimoji="1" lang="ja-JP" altLang="en-US" sz="1400" dirty="0"/>
          </a:p>
        </p:txBody>
      </p:sp>
    </p:spTree>
    <p:extLst>
      <p:ext uri="{BB962C8B-B14F-4D97-AF65-F5344CB8AC3E}">
        <p14:creationId xmlns:p14="http://schemas.microsoft.com/office/powerpoint/2010/main" val="3733705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620688"/>
            <a:ext cx="8928992" cy="5909310"/>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■現在のスペシャリストのキャリア分析</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各分野毎に、以下のルールに従い、経験年数が長い（上位１割）職員の経験年数（上位１割ラインに複数の職員がいる場合は、それらの職員をすべて対象とする）の平均値を算出。</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200150" lvl="2"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年代別（</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歳台）に分析</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2"/>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⇒経験年数、職階等に応じた研修等の人材育成の仕組みを検討するため。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200150" lvl="2" indent="-285750">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200150" lvl="2"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cs typeface="Meiryo UI" panose="020B0604030504040204" pitchFamily="50" charset="-128"/>
              </a:rPr>
              <a:t>業務細分野は、</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整備系</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維持管理系</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を問わず、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2"/>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橋梁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トンネル</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舗装</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モノレール</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都市河川</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砂防施設</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2"/>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ダム</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下水道管渠</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下水道処理施設</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港湾（</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岸壁等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2"/>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港湾（</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防波堤等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を対象。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2"/>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200150" lvl="2"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「業務内容」は、現場経験を重視する観点から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2"/>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整備系</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2"/>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計画・施策立案（本庁）、計画・設計、積算・発注・ 施工管理（事務所）</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2"/>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維持管理系</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lvl="2"/>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計画・施策立案（本庁）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、設計</a:t>
            </a:r>
            <a:r>
              <a:rPr lang="ja-JP" altLang="en-US" dirty="0">
                <a:latin typeface="Meiryo UI" panose="020B0604030504040204" pitchFamily="50" charset="-128"/>
                <a:ea typeface="Meiryo UI" panose="020B0604030504040204" pitchFamily="50" charset="-128"/>
                <a:cs typeface="Meiryo UI" panose="020B0604030504040204" pitchFamily="50" charset="-128"/>
              </a:rPr>
              <a:t>、積算・発注・ 施工管理（事務所）</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2"/>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を主な業務としていた年数をカウント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2"/>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-5-</a:t>
            </a:r>
            <a:endParaRPr kumimoji="1" lang="ja-JP" altLang="en-US" sz="1400" dirty="0"/>
          </a:p>
        </p:txBody>
      </p:sp>
    </p:spTree>
    <p:extLst>
      <p:ext uri="{BB962C8B-B14F-4D97-AF65-F5344CB8AC3E}">
        <p14:creationId xmlns:p14="http://schemas.microsoft.com/office/powerpoint/2010/main" val="4023062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476672"/>
            <a:ext cx="506841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■橋梁技術のスペシャリストの技術経験年数</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8378" y="936809"/>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268378" y="3919115"/>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68378" y="1253659"/>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8378" y="4293096"/>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090697"/>
            <a:ext cx="4094361" cy="258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016" y="4073003"/>
            <a:ext cx="4094361" cy="257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-6-</a:t>
            </a:r>
            <a:endParaRPr kumimoji="1" lang="ja-JP" altLang="en-US" sz="1400" dirty="0"/>
          </a:p>
        </p:txBody>
      </p:sp>
    </p:spTree>
    <p:extLst>
      <p:ext uri="{BB962C8B-B14F-4D97-AF65-F5344CB8AC3E}">
        <p14:creationId xmlns:p14="http://schemas.microsoft.com/office/powerpoint/2010/main" val="3961587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gradFill>
            <a:gsLst>
              <a:gs pos="0">
                <a:schemeClr val="accent1">
                  <a:tint val="66000"/>
                  <a:satMod val="160000"/>
                </a:schemeClr>
              </a:gs>
              <a:gs pos="50000">
                <a:schemeClr val="tx2">
                  <a:lumMod val="60000"/>
                  <a:lumOff val="40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技術職員キャリアアンケート結果の分析</a:t>
            </a:r>
          </a:p>
        </p:txBody>
      </p:sp>
      <p:sp>
        <p:nvSpPr>
          <p:cNvPr id="5" name="テキスト ボックス 4"/>
          <p:cNvSpPr txBox="1"/>
          <p:nvPr/>
        </p:nvSpPr>
        <p:spPr>
          <a:xfrm>
            <a:off x="107504" y="476672"/>
            <a:ext cx="506841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■トンネル技術の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スペシャリストの技術経験</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8378" y="936809"/>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268378" y="3919115"/>
            <a:ext cx="1800200" cy="307777"/>
          </a:xfrm>
          <a:prstGeom prst="rect">
            <a:avLst/>
          </a:prstGeom>
          <a:noFill/>
          <a:ln>
            <a:no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68378" y="1253659"/>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8378" y="4293096"/>
            <a:ext cx="1800200" cy="2031325"/>
          </a:xfrm>
          <a:prstGeom prst="rect">
            <a:avLst/>
          </a:prstGeom>
          <a:noFill/>
          <a:ln>
            <a:solidFill>
              <a:schemeClr val="tx1"/>
            </a:solidFill>
            <a:prstDash val="dash"/>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対象職員数：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経験年数上位１割：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平均年齢：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経験年数：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075698"/>
            <a:ext cx="4160019" cy="258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010436"/>
            <a:ext cx="4165683" cy="258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276269" y="6550201"/>
            <a:ext cx="864096" cy="307777"/>
          </a:xfrm>
          <a:prstGeom prst="rect">
            <a:avLst/>
          </a:prstGeom>
          <a:noFill/>
        </p:spPr>
        <p:txBody>
          <a:bodyPr wrap="square" rtlCol="0">
            <a:spAutoFit/>
          </a:bodyPr>
          <a:lstStyle/>
          <a:p>
            <a:pPr algn="r"/>
            <a:r>
              <a:rPr kumimoji="1" lang="en-US" altLang="ja-JP" sz="1400" dirty="0" smtClean="0"/>
              <a:t>-7-</a:t>
            </a:r>
            <a:endParaRPr kumimoji="1" lang="ja-JP" altLang="en-US" sz="1400" dirty="0"/>
          </a:p>
        </p:txBody>
      </p:sp>
    </p:spTree>
    <p:extLst>
      <p:ext uri="{BB962C8B-B14F-4D97-AF65-F5344CB8AC3E}">
        <p14:creationId xmlns:p14="http://schemas.microsoft.com/office/powerpoint/2010/main" val="2920463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prstDash val="dash"/>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3584</TotalTime>
  <Words>1685</Words>
  <Application>Microsoft Office PowerPoint</Application>
  <PresentationFormat>画面に合わせる (4:3)</PresentationFormat>
  <Paragraphs>416</Paragraphs>
  <Slides>20</Slides>
  <Notes>1</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大井祥之</cp:lastModifiedBy>
  <cp:revision>240</cp:revision>
  <cp:lastPrinted>2014-08-08T09:35:32Z</cp:lastPrinted>
  <dcterms:created xsi:type="dcterms:W3CDTF">2014-05-23T11:06:09Z</dcterms:created>
  <dcterms:modified xsi:type="dcterms:W3CDTF">2014-08-08T10:15:46Z</dcterms:modified>
</cp:coreProperties>
</file>