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68" r:id="rId2"/>
    <p:sldId id="259" r:id="rId3"/>
    <p:sldId id="257" r:id="rId4"/>
    <p:sldId id="258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24" autoAdjust="0"/>
    <p:restoredTop sz="94660"/>
  </p:normalViewPr>
  <p:slideViewPr>
    <p:cSldViewPr>
      <p:cViewPr>
        <p:scale>
          <a:sx n="75" d="100"/>
          <a:sy n="75" d="100"/>
        </p:scale>
        <p:origin x="-810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51BEE4-6C51-48E8-A33C-FEFD2CE9552C}" type="datetimeFigureOut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5125" cy="447198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108E91-A964-4A39-9145-FC00797AE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72487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08E91-A964-4A39-9145-FC00797AE17D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429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08E91-A964-4A39-9145-FC00797AE17D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42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08E91-A964-4A39-9145-FC00797AE17D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42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08E91-A964-4A39-9145-FC00797AE17D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4296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08E91-A964-4A39-9145-FC00797AE17D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42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108E91-A964-4A39-9145-FC00797AE17D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7442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98D384-E756-4813-BEAC-D09716E57EF9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3604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E16E54-A6B5-4207-80B4-DA3D59C87E06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2472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EA0579-18D8-48E7-80D6-9568F6F2CE9C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292637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2FAC4D-0DC1-44D1-AF36-465A31C763A8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33414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C65877-D4AB-4519-A632-7FD904BBECDA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572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E0E4D6-4434-4D6E-B3A4-BB04865A458D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0689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6C2B5-D957-4E58-8E77-13344B75FFDA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256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B4AB05-4D8F-42EE-9D66-024BB1444ADA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184397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2BC5BA-C7CF-4380-95DC-D3C4876212D6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05580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3437D7-6C23-49B1-B887-C59D137A0DF7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578888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23F66E-723F-4E11-8BA6-2B9DF668C047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6151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58EDE0-2648-4DED-A42A-44FB67DE9B14}" type="datetime1">
              <a:rPr kumimoji="1" lang="ja-JP" altLang="en-US" smtClean="0"/>
              <a:t>2014/8/7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2941F7-41D6-4D9E-A259-A8787CFAF5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105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6.png"/><Relationship Id="rId5" Type="http://schemas.openxmlformats.org/officeDocument/2006/relationships/image" Target="../media/image25.png"/><Relationship Id="rId4" Type="http://schemas.openxmlformats.org/officeDocument/2006/relationships/image" Target="../media/image2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9.png"/><Relationship Id="rId4" Type="http://schemas.openxmlformats.org/officeDocument/2006/relationships/image" Target="../media/image2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3.png"/><Relationship Id="rId5" Type="http://schemas.openxmlformats.org/officeDocument/2006/relationships/image" Target="../media/image32.png"/><Relationship Id="rId4" Type="http://schemas.openxmlformats.org/officeDocument/2006/relationships/image" Target="../media/image3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/>
          <p:cNvSpPr txBox="1"/>
          <p:nvPr/>
        </p:nvSpPr>
        <p:spPr>
          <a:xfrm>
            <a:off x="755576" y="1916832"/>
            <a:ext cx="756084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都市</a:t>
            </a:r>
            <a:r>
              <a:rPr kumimoji="1" lang="ja-JP" altLang="en-US" sz="3200" dirty="0" smtClean="0"/>
              <a:t>整備部　土木技術</a:t>
            </a:r>
            <a:r>
              <a:rPr kumimoji="1" lang="ja-JP" altLang="en-US" sz="3200" dirty="0" smtClean="0"/>
              <a:t>職員</a:t>
            </a:r>
            <a:endParaRPr kumimoji="1" lang="en-US" altLang="ja-JP" sz="3200" dirty="0" smtClean="0"/>
          </a:p>
          <a:p>
            <a:pPr algn="ctr"/>
            <a:r>
              <a:rPr lang="ja-JP" altLang="en-US" sz="3200" dirty="0" smtClean="0"/>
              <a:t>キャリアアンケート</a:t>
            </a:r>
            <a:endParaRPr lang="en-US" altLang="ja-JP" sz="3200" dirty="0" smtClean="0"/>
          </a:p>
          <a:p>
            <a:pPr algn="ctr"/>
            <a:r>
              <a:rPr lang="ja-JP" altLang="en-US" sz="3200" dirty="0" smtClean="0"/>
              <a:t>結果</a:t>
            </a:r>
            <a:endParaRPr kumimoji="1" lang="ja-JP" altLang="en-US" sz="3200" dirty="0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7452320" y="157162"/>
            <a:ext cx="1560512" cy="41433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74295" tIns="8890" rIns="74295" bIns="889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1" lang="ja-JP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SｺﾞｼｯｸE" pitchFamily="50" charset="-128"/>
                <a:ea typeface="HGSｺﾞｼｯｸE" pitchFamily="50" charset="-128"/>
                <a:cs typeface="ＭＳ Ｐゴシック" pitchFamily="50" charset="-128"/>
              </a:rPr>
              <a:t>参考資料</a:t>
            </a:r>
            <a:r>
              <a:rPr kumimoji="1" lang="ja-JP" altLang="en-U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HGSｺﾞｼｯｸE" pitchFamily="50" charset="-128"/>
                <a:ea typeface="HGSｺﾞｼｯｸE" pitchFamily="50" charset="-128"/>
                <a:cs typeface="ＭＳ Ｐゴシック" pitchFamily="50" charset="-128"/>
              </a:rPr>
              <a:t> </a:t>
            </a:r>
            <a:r>
              <a:rPr kumimoji="1" lang="ja-JP" altLang="en-U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HGSｺﾞｼｯｸE" pitchFamily="50" charset="-128"/>
                <a:ea typeface="HGSｺﾞｼｯｸE" pitchFamily="50" charset="-128"/>
                <a:cs typeface="ＭＳ Ｐゴシック" pitchFamily="50" charset="-128"/>
              </a:rPr>
              <a:t>６</a:t>
            </a:r>
            <a:endParaRPr kumimoji="1" lang="ja-JP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56444" y="5085184"/>
            <a:ext cx="756084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 smtClean="0"/>
              <a:t>大阪府都市基盤施設維持管理技術審議会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46680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588" y="882154"/>
            <a:ext cx="3517349" cy="2114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882154"/>
            <a:ext cx="3517349" cy="2114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8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880370"/>
            <a:ext cx="3517348" cy="2068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3777" y="3933056"/>
            <a:ext cx="3517348" cy="2068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経験年数から分析～業務細分野別～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512" y="505258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u="sng" dirty="0" smtClean="0">
                <a:latin typeface="+mj-ea"/>
                <a:ea typeface="+mj-ea"/>
              </a:rPr>
              <a:t>□ 細分野別経験者数</a:t>
            </a:r>
            <a:r>
              <a:rPr lang="ja-JP" altLang="en-US" sz="1400" b="1" u="sng" dirty="0" smtClean="0">
                <a:latin typeface="+mj-ea"/>
                <a:ea typeface="+mj-ea"/>
              </a:rPr>
              <a:t>～重要構造物等～</a:t>
            </a:r>
            <a:endParaRPr lang="en-US" altLang="ja-JP" sz="1400" b="1" u="sng" dirty="0" smtClean="0">
              <a:latin typeface="+mj-ea"/>
              <a:ea typeface="+mj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1F2941F7-41D6-4D9E-A259-A8787CFAF54B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100" y="2996952"/>
            <a:ext cx="261029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207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97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35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8" name="円/楕円 27"/>
          <p:cNvSpPr/>
          <p:nvPr/>
        </p:nvSpPr>
        <p:spPr>
          <a:xfrm>
            <a:off x="606599" y="1629598"/>
            <a:ext cx="1733153" cy="115133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058055" y="2996952"/>
            <a:ext cx="261029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139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53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5100" y="6025529"/>
            <a:ext cx="261029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72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058055" y="6025529"/>
            <a:ext cx="261029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82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18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3" name="円/楕円 22"/>
          <p:cNvSpPr/>
          <p:nvPr/>
        </p:nvSpPr>
        <p:spPr>
          <a:xfrm>
            <a:off x="4992717" y="1700808"/>
            <a:ext cx="1733153" cy="1008112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円/楕円 24"/>
          <p:cNvSpPr/>
          <p:nvPr/>
        </p:nvSpPr>
        <p:spPr>
          <a:xfrm>
            <a:off x="467544" y="4914824"/>
            <a:ext cx="1005631" cy="674415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円/楕円 25"/>
          <p:cNvSpPr/>
          <p:nvPr/>
        </p:nvSpPr>
        <p:spPr>
          <a:xfrm>
            <a:off x="5058055" y="4985395"/>
            <a:ext cx="1098121" cy="747861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913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16089" y="476672"/>
            <a:ext cx="4904183" cy="31230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経験年数から分析～業務細分野別～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512" y="50525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u="sng" dirty="0" smtClean="0">
                <a:latin typeface="+mj-ea"/>
                <a:ea typeface="+mj-ea"/>
              </a:rPr>
              <a:t>□ 港湾・海岸系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9512" y="3573016"/>
            <a:ext cx="3873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u="sng" dirty="0" smtClean="0">
                <a:latin typeface="+mj-ea"/>
                <a:ea typeface="+mj-ea"/>
              </a:rPr>
              <a:t>□ 細分野別経験者数</a:t>
            </a:r>
            <a:r>
              <a:rPr lang="ja-JP" altLang="en-US" sz="1400" b="1" u="sng" dirty="0">
                <a:solidFill>
                  <a:prstClr val="black"/>
                </a:solidFill>
                <a:latin typeface="ＭＳ Ｐゴシック"/>
              </a:rPr>
              <a:t>～重要構造物等</a:t>
            </a:r>
            <a:r>
              <a:rPr lang="ja-JP" altLang="en-US" sz="1400" b="1" u="sng" dirty="0" smtClean="0">
                <a:solidFill>
                  <a:prstClr val="black"/>
                </a:solidFill>
                <a:latin typeface="ＭＳ Ｐゴシック"/>
              </a:rPr>
              <a:t>～</a:t>
            </a:r>
            <a:endParaRPr lang="en-US" altLang="ja-JP" sz="1400" b="1" u="sng" dirty="0">
              <a:solidFill>
                <a:prstClr val="black"/>
              </a:solidFill>
              <a:latin typeface="ＭＳ Ｐゴシック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1F2941F7-41D6-4D9E-A259-A8787CFAF54B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6156176" y="980728"/>
            <a:ext cx="288032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港湾系は、１０年未満が大半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海岸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は、５年未満が大半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99407" y="3933056"/>
            <a:ext cx="3533033" cy="20781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607" y="3995772"/>
            <a:ext cx="3433345" cy="2019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テキスト ボックス 21"/>
          <p:cNvSpPr txBox="1"/>
          <p:nvPr/>
        </p:nvSpPr>
        <p:spPr>
          <a:xfrm>
            <a:off x="1385646" y="6002704"/>
            <a:ext cx="261029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46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0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5778134" y="6011192"/>
            <a:ext cx="261029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194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39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6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3" name="円/楕円 22"/>
          <p:cNvSpPr/>
          <p:nvPr/>
        </p:nvSpPr>
        <p:spPr>
          <a:xfrm>
            <a:off x="971589" y="4437112"/>
            <a:ext cx="936115" cy="1224137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/楕円 28"/>
          <p:cNvSpPr/>
          <p:nvPr/>
        </p:nvSpPr>
        <p:spPr>
          <a:xfrm>
            <a:off x="5148064" y="4509119"/>
            <a:ext cx="1134132" cy="1224137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27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経験年数から分析～業務細分野別～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512" y="50525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u="sng" dirty="0" smtClean="0">
                <a:latin typeface="+mj-ea"/>
                <a:ea typeface="+mj-ea"/>
              </a:rPr>
              <a:t>□ 下水系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9512" y="3861048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ja-JP" altLang="en-US" u="sng" dirty="0" smtClean="0">
                <a:latin typeface="+mj-ea"/>
                <a:ea typeface="+mj-ea"/>
              </a:rPr>
              <a:t>□ 細分野別経験者数</a:t>
            </a:r>
            <a:endParaRPr lang="en-US" altLang="ja-JP" sz="1400" b="1" u="sng" dirty="0">
              <a:solidFill>
                <a:prstClr val="black"/>
              </a:solidFill>
              <a:latin typeface="ＭＳ Ｐゴシック"/>
            </a:endParaRPr>
          </a:p>
          <a:p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1F2941F7-41D6-4D9E-A259-A8787CFAF54B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35496" y="1238351"/>
            <a:ext cx="2954808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下水道管渠、下水道施設ともに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１５年未満が大半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日常的維持管理は、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１０年未満が大半</a:t>
            </a: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890"/>
          <a:stretch/>
        </p:blipFill>
        <p:spPr bwMode="auto">
          <a:xfrm>
            <a:off x="2915816" y="767446"/>
            <a:ext cx="5920067" cy="3201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テキスト ボックス 19"/>
          <p:cNvSpPr txBox="1"/>
          <p:nvPr/>
        </p:nvSpPr>
        <p:spPr>
          <a:xfrm>
            <a:off x="305526" y="6021288"/>
            <a:ext cx="2034226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55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17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347864" y="6021288"/>
            <a:ext cx="2034226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153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76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25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6372200" y="6021288"/>
            <a:ext cx="2034226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163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75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19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68" y="4251325"/>
            <a:ext cx="2798763" cy="164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9381" y="4303042"/>
            <a:ext cx="2798763" cy="164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19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3717" y="4303043"/>
            <a:ext cx="2798763" cy="1646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3" name="円/楕円 22"/>
          <p:cNvSpPr/>
          <p:nvPr/>
        </p:nvSpPr>
        <p:spPr>
          <a:xfrm>
            <a:off x="251520" y="5229200"/>
            <a:ext cx="936104" cy="452338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/楕円 28"/>
          <p:cNvSpPr/>
          <p:nvPr/>
        </p:nvSpPr>
        <p:spPr>
          <a:xfrm>
            <a:off x="3328864" y="4869160"/>
            <a:ext cx="1315144" cy="936104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円/楕円 29"/>
          <p:cNvSpPr/>
          <p:nvPr/>
        </p:nvSpPr>
        <p:spPr>
          <a:xfrm>
            <a:off x="6372200" y="4987317"/>
            <a:ext cx="1315144" cy="817947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0181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メモ 1"/>
          <p:cNvSpPr/>
          <p:nvPr/>
        </p:nvSpPr>
        <p:spPr>
          <a:xfrm>
            <a:off x="4716016" y="5013176"/>
            <a:ext cx="4104456" cy="1398089"/>
          </a:xfrm>
          <a:prstGeom prst="foldedCorner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土木技術系職員の現況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07659" y="5177945"/>
            <a:ext cx="39387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 smtClean="0"/>
              <a:t>対象職種　：　土木職、衛生工学職</a:t>
            </a:r>
            <a:endParaRPr kumimoji="1" lang="en-US" altLang="ja-JP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ja-JP" altLang="en-US" dirty="0" smtClean="0"/>
              <a:t>対象者数　：　</a:t>
            </a:r>
            <a:r>
              <a:rPr lang="en-US" altLang="ja-JP" dirty="0" smtClean="0"/>
              <a:t>884</a:t>
            </a:r>
            <a:r>
              <a:rPr lang="ja-JP" altLang="en-US" dirty="0" smtClean="0"/>
              <a:t>名</a:t>
            </a:r>
            <a:endParaRPr kumimoji="1" lang="en-US" altLang="ja-JP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kumimoji="1" lang="ja-JP" altLang="en-US" dirty="0" smtClean="0"/>
              <a:t>回答者数　：　</a:t>
            </a:r>
            <a:r>
              <a:rPr kumimoji="1" lang="en-US" altLang="ja-JP" dirty="0" smtClean="0"/>
              <a:t>748</a:t>
            </a:r>
            <a:r>
              <a:rPr kumimoji="1" lang="ja-JP" altLang="en-US" dirty="0" smtClean="0"/>
              <a:t>名（約</a:t>
            </a:r>
            <a:r>
              <a:rPr lang="en-US" altLang="ja-JP" dirty="0" smtClean="0"/>
              <a:t>85%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37" y="787276"/>
            <a:ext cx="4048125" cy="242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9356" y="799405"/>
            <a:ext cx="3895725" cy="23415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337" y="3861048"/>
            <a:ext cx="4253941" cy="25502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2195736" y="2564904"/>
            <a:ext cx="1759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出先に約８割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本庁</a:t>
            </a: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に約２割</a:t>
            </a: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683568" y="505258"/>
            <a:ext cx="1759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u="sng" dirty="0" smtClean="0">
                <a:latin typeface="+mj-ea"/>
                <a:ea typeface="+mj-ea"/>
              </a:rPr>
              <a:t>□ 配属先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724128" y="533844"/>
            <a:ext cx="1759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u="sng" dirty="0" smtClean="0">
                <a:latin typeface="+mj-ea"/>
                <a:ea typeface="+mj-ea"/>
              </a:rPr>
              <a:t>□ 分野別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6974841" y="2671888"/>
            <a:ext cx="2160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道路交通系：３４％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河川系：２３％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下水系：１４％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港湾系：５％</a:t>
            </a: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683568" y="3676382"/>
            <a:ext cx="1759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u="sng" dirty="0" smtClean="0">
                <a:latin typeface="+mj-ea"/>
                <a:ea typeface="+mj-ea"/>
              </a:rPr>
              <a:t>□ 業務別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13" name="テキスト ボックス 12"/>
          <p:cNvSpPr txBox="1"/>
          <p:nvPr/>
        </p:nvSpPr>
        <p:spPr>
          <a:xfrm>
            <a:off x="2195736" y="5787261"/>
            <a:ext cx="2160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整備系：３８％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維持管理系：２７％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企画</a:t>
            </a: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系：２５％</a:t>
            </a:r>
            <a:endParaRPr kumimoji="1"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技術管理系</a:t>
            </a:r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：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５％</a:t>
            </a: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スライド番号プレースホルダー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47431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64" r="7377"/>
          <a:stretch/>
        </p:blipFill>
        <p:spPr bwMode="auto">
          <a:xfrm>
            <a:off x="3347864" y="2708920"/>
            <a:ext cx="5688632" cy="39406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各分野毎の経験豊富な職員数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8012" y="432529"/>
            <a:ext cx="8856476" cy="58785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◆</a:t>
            </a:r>
            <a:r>
              <a:rPr kumimoji="1" lang="ja-JP" altLang="en-US" dirty="0" smtClean="0"/>
              <a:t>技術職員のうち、道路や河川など</a:t>
            </a:r>
            <a:r>
              <a:rPr kumimoji="1" lang="ja-JP" altLang="en-US" b="1" u="sng" dirty="0" smtClean="0"/>
              <a:t>特定の分野に長く配属</a:t>
            </a:r>
            <a:r>
              <a:rPr kumimoji="1" lang="ja-JP" altLang="en-US" dirty="0" smtClean="0"/>
              <a:t>されている割合について</a:t>
            </a:r>
            <a:endParaRPr kumimoji="1"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ja-JP" altLang="en-US" dirty="0" smtClean="0"/>
              <a:t>勤続１０年以上の職員を対象</a:t>
            </a:r>
            <a:endParaRPr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　　　　⇒</a:t>
            </a:r>
            <a:r>
              <a:rPr lang="en-US" altLang="ja-JP" dirty="0" smtClean="0"/>
              <a:t>621</a:t>
            </a:r>
            <a:r>
              <a:rPr lang="ja-JP" altLang="en-US" dirty="0" smtClean="0"/>
              <a:t>人／</a:t>
            </a:r>
            <a:r>
              <a:rPr lang="en-US" altLang="ja-JP" dirty="0" smtClean="0"/>
              <a:t>743</a:t>
            </a:r>
            <a:r>
              <a:rPr lang="ja-JP" altLang="en-US" dirty="0" smtClean="0"/>
              <a:t>人（</a:t>
            </a:r>
            <a:r>
              <a:rPr lang="en-US" altLang="ja-JP" dirty="0" smtClean="0"/>
              <a:t>83.6</a:t>
            </a:r>
            <a:r>
              <a:rPr lang="en-US" altLang="ja-JP" dirty="0"/>
              <a:t>%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ja-JP" altLang="en-US" dirty="0" smtClean="0"/>
              <a:t>経験の</a:t>
            </a:r>
            <a:r>
              <a:rPr lang="ja-JP" altLang="en-US" b="1" u="sng" dirty="0" smtClean="0">
                <a:solidFill>
                  <a:srgbClr val="FF0000"/>
                </a:solidFill>
              </a:rPr>
              <a:t>半分以上</a:t>
            </a:r>
            <a:r>
              <a:rPr lang="ja-JP" altLang="en-US" b="1" u="sng" dirty="0" smtClean="0"/>
              <a:t>が特定の分野の職員</a:t>
            </a:r>
            <a:r>
              <a:rPr lang="ja-JP" altLang="en-US" dirty="0" smtClean="0"/>
              <a:t>を抽出</a:t>
            </a:r>
            <a:endParaRPr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altLang="ja-JP" dirty="0" smtClean="0"/>
              <a:t>〔</a:t>
            </a:r>
            <a:r>
              <a:rPr lang="ja-JP" altLang="en-US" dirty="0" smtClean="0"/>
              <a:t>企画・計画系</a:t>
            </a:r>
            <a:r>
              <a:rPr lang="en-US" altLang="ja-JP" dirty="0" smtClean="0"/>
              <a:t>〕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〔</a:t>
            </a:r>
            <a:r>
              <a:rPr lang="ja-JP" altLang="en-US" dirty="0" smtClean="0"/>
              <a:t>整備系</a:t>
            </a:r>
            <a:r>
              <a:rPr lang="en-US" altLang="ja-JP" dirty="0" smtClean="0"/>
              <a:t>〕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〔</a:t>
            </a:r>
            <a:r>
              <a:rPr lang="ja-JP" altLang="en-US" dirty="0" smtClean="0"/>
              <a:t>維持管理系</a:t>
            </a:r>
            <a:r>
              <a:rPr lang="en-US" altLang="ja-JP" dirty="0" smtClean="0"/>
              <a:t>〕</a:t>
            </a:r>
            <a:r>
              <a:rPr lang="ja-JP" altLang="en-US" dirty="0" smtClean="0"/>
              <a:t>といった業務分類は問わず</a:t>
            </a:r>
            <a:endParaRPr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altLang="ja-JP" dirty="0" smtClean="0"/>
              <a:t>〔</a:t>
            </a:r>
            <a:r>
              <a:rPr lang="ja-JP" altLang="en-US" dirty="0" smtClean="0"/>
              <a:t>その他</a:t>
            </a:r>
            <a:r>
              <a:rPr lang="en-US" altLang="ja-JP" dirty="0" smtClean="0"/>
              <a:t>〕</a:t>
            </a:r>
            <a:r>
              <a:rPr lang="ja-JP" altLang="en-US" dirty="0" smtClean="0"/>
              <a:t>は、入札・契約業務や防災関連など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  <a:p>
            <a:pPr lvl="1"/>
            <a:endParaRPr lang="en-US" altLang="ja-JP" dirty="0" smtClean="0"/>
          </a:p>
          <a:p>
            <a:pPr lvl="1"/>
            <a:endParaRPr kumimoji="1" lang="en-US" altLang="ja-JP" dirty="0"/>
          </a:p>
          <a:p>
            <a:r>
              <a:rPr lang="ja-JP" altLang="en-US" dirty="0" smtClean="0"/>
              <a:t>◆キャリアパスにおける分野傾向</a:t>
            </a:r>
            <a:endParaRPr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kumimoji="1" lang="ja-JP" altLang="en-US" dirty="0" smtClean="0"/>
              <a:t>約６７％の職員が特定の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分野内の異動を繰り返す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　</a:t>
            </a:r>
            <a:r>
              <a:rPr kumimoji="1" lang="ja-JP" altLang="en-US" dirty="0" smtClean="0"/>
              <a:t>　傾向</a:t>
            </a:r>
            <a:endParaRPr kumimoji="1"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ja-JP" altLang="en-US" dirty="0" smtClean="0"/>
              <a:t>いわゆる“背番号”の付いた</a:t>
            </a:r>
            <a:endParaRPr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職員数は、各分野の</a:t>
            </a:r>
            <a:endParaRPr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規模（職員数）に</a:t>
            </a:r>
            <a:r>
              <a:rPr kumimoji="1" lang="ja-JP" altLang="en-US" dirty="0" smtClean="0"/>
              <a:t>比例しているが、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比較的規模の小さい</a:t>
            </a:r>
            <a:endParaRPr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港湾局</a:t>
            </a:r>
            <a:r>
              <a:rPr kumimoji="1" lang="ja-JP" altLang="en-US" dirty="0" smtClean="0"/>
              <a:t>では、同分野内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</a:t>
            </a:r>
            <a:r>
              <a:rPr kumimoji="1" lang="ja-JP" altLang="en-US" dirty="0" smtClean="0"/>
              <a:t>に留まる</a:t>
            </a:r>
            <a:r>
              <a:rPr lang="ja-JP" altLang="en-US" dirty="0" smtClean="0"/>
              <a:t>職員数は少ない</a:t>
            </a:r>
            <a:endParaRPr kumimoji="1"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endParaRPr kumimoji="1" lang="en-US" altLang="ja-JP" dirty="0" smtClean="0"/>
          </a:p>
          <a:p>
            <a:endParaRPr kumimoji="1" lang="en-US" altLang="ja-JP" sz="1600" dirty="0" smtClean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52678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85" r="2284"/>
          <a:stretch/>
        </p:blipFill>
        <p:spPr bwMode="auto">
          <a:xfrm>
            <a:off x="2832130" y="2564904"/>
            <a:ext cx="6311872" cy="41775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各分野毎の経験豊富な職員数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8012" y="432529"/>
            <a:ext cx="8856476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dirty="0"/>
              <a:t>◆</a:t>
            </a:r>
            <a:r>
              <a:rPr kumimoji="1" lang="ja-JP" altLang="en-US" dirty="0" smtClean="0"/>
              <a:t>技術職員のうち、道路や河川など</a:t>
            </a:r>
            <a:r>
              <a:rPr kumimoji="1" lang="ja-JP" altLang="en-US" b="1" u="sng" dirty="0" smtClean="0"/>
              <a:t>特定の分野に長く配属</a:t>
            </a:r>
            <a:r>
              <a:rPr kumimoji="1" lang="ja-JP" altLang="en-US" dirty="0" smtClean="0"/>
              <a:t>されている割合について</a:t>
            </a:r>
            <a:endParaRPr kumimoji="1"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ja-JP" altLang="en-US" dirty="0" smtClean="0"/>
              <a:t>勤続１０年以上の職員を対象</a:t>
            </a:r>
            <a:endParaRPr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　　　　⇒</a:t>
            </a:r>
            <a:r>
              <a:rPr lang="en-US" altLang="ja-JP" dirty="0" smtClean="0"/>
              <a:t>621</a:t>
            </a:r>
            <a:r>
              <a:rPr lang="ja-JP" altLang="en-US" dirty="0" smtClean="0"/>
              <a:t>人／</a:t>
            </a:r>
            <a:r>
              <a:rPr lang="en-US" altLang="ja-JP" dirty="0" smtClean="0"/>
              <a:t>743</a:t>
            </a:r>
            <a:r>
              <a:rPr lang="ja-JP" altLang="en-US" dirty="0" smtClean="0"/>
              <a:t>人（</a:t>
            </a:r>
            <a:r>
              <a:rPr lang="en-US" altLang="ja-JP" dirty="0" smtClean="0"/>
              <a:t>83.6</a:t>
            </a:r>
            <a:r>
              <a:rPr lang="en-US" altLang="ja-JP" dirty="0"/>
              <a:t>%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ja-JP" altLang="en-US" dirty="0" smtClean="0"/>
              <a:t>経験の</a:t>
            </a:r>
            <a:r>
              <a:rPr lang="ja-JP" altLang="en-US" b="1" u="sng" dirty="0" smtClean="0">
                <a:solidFill>
                  <a:srgbClr val="FF0000"/>
                </a:solidFill>
              </a:rPr>
              <a:t>７割以上</a:t>
            </a:r>
            <a:r>
              <a:rPr lang="ja-JP" altLang="en-US" b="1" u="sng" dirty="0" smtClean="0"/>
              <a:t>が特定の分野の職員</a:t>
            </a:r>
            <a:r>
              <a:rPr lang="ja-JP" altLang="en-US" dirty="0" smtClean="0"/>
              <a:t>を抽出</a:t>
            </a:r>
            <a:endParaRPr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altLang="ja-JP" dirty="0" smtClean="0"/>
              <a:t>〔</a:t>
            </a:r>
            <a:r>
              <a:rPr lang="ja-JP" altLang="en-US" dirty="0" smtClean="0"/>
              <a:t>企画・計画系</a:t>
            </a:r>
            <a:r>
              <a:rPr lang="en-US" altLang="ja-JP" dirty="0" smtClean="0"/>
              <a:t>〕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〔</a:t>
            </a:r>
            <a:r>
              <a:rPr lang="ja-JP" altLang="en-US" dirty="0" smtClean="0"/>
              <a:t>整備系</a:t>
            </a:r>
            <a:r>
              <a:rPr lang="en-US" altLang="ja-JP" dirty="0" smtClean="0"/>
              <a:t>〕</a:t>
            </a:r>
            <a:r>
              <a:rPr lang="ja-JP" altLang="en-US" dirty="0" err="1" smtClean="0"/>
              <a:t>、</a:t>
            </a:r>
            <a:r>
              <a:rPr lang="en-US" altLang="ja-JP" dirty="0" smtClean="0"/>
              <a:t>〔</a:t>
            </a:r>
            <a:r>
              <a:rPr lang="ja-JP" altLang="en-US" dirty="0" smtClean="0"/>
              <a:t>維持管理系</a:t>
            </a:r>
            <a:r>
              <a:rPr lang="en-US" altLang="ja-JP" dirty="0" smtClean="0"/>
              <a:t>〕</a:t>
            </a:r>
            <a:r>
              <a:rPr lang="ja-JP" altLang="en-US" dirty="0" smtClean="0"/>
              <a:t>といった業務分類は問わず</a:t>
            </a:r>
            <a:endParaRPr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ü"/>
            </a:pPr>
            <a:r>
              <a:rPr lang="en-US" altLang="ja-JP" dirty="0" smtClean="0"/>
              <a:t>〔</a:t>
            </a:r>
            <a:r>
              <a:rPr lang="ja-JP" altLang="en-US" dirty="0" smtClean="0"/>
              <a:t>その他</a:t>
            </a:r>
            <a:r>
              <a:rPr lang="en-US" altLang="ja-JP" dirty="0" smtClean="0"/>
              <a:t>〕</a:t>
            </a:r>
            <a:r>
              <a:rPr lang="ja-JP" altLang="en-US" dirty="0" smtClean="0"/>
              <a:t>は、入札・契約業務や防災関連など</a:t>
            </a:r>
            <a:endParaRPr lang="en-US" altLang="ja-JP" dirty="0" smtClean="0"/>
          </a:p>
          <a:p>
            <a:endParaRPr lang="en-US" altLang="ja-JP" dirty="0"/>
          </a:p>
          <a:p>
            <a:endParaRPr lang="en-US" altLang="ja-JP" dirty="0" smtClean="0"/>
          </a:p>
          <a:p>
            <a:endParaRPr lang="en-US" altLang="ja-JP" dirty="0"/>
          </a:p>
          <a:p>
            <a:r>
              <a:rPr lang="ja-JP" altLang="en-US" dirty="0" smtClean="0"/>
              <a:t>◆</a:t>
            </a:r>
            <a:r>
              <a:rPr lang="ja-JP" altLang="en-US" dirty="0"/>
              <a:t>キャリアパスにおける分野傾向</a:t>
            </a:r>
            <a:endParaRPr lang="en-US" altLang="ja-JP" dirty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ja-JP" altLang="en-US" dirty="0" smtClean="0"/>
              <a:t>“７割以上”に限定すると、</a:t>
            </a:r>
            <a:endParaRPr lang="en-US" altLang="ja-JP" dirty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道路分野は大幅に減少</a:t>
            </a:r>
            <a:endParaRPr lang="en-US" altLang="ja-JP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河川分野は半減</a:t>
            </a:r>
            <a:endParaRPr lang="en-US" altLang="ja-JP" dirty="0" smtClean="0"/>
          </a:p>
          <a:p>
            <a:pPr marL="1200150" lvl="2" indent="-285750">
              <a:buFont typeface="Arial" panose="020B0604020202020204" pitchFamily="34" charset="0"/>
              <a:buChar char="•"/>
            </a:pPr>
            <a:r>
              <a:rPr lang="ja-JP" altLang="en-US" dirty="0" smtClean="0"/>
              <a:t>下水分野は微減</a:t>
            </a:r>
            <a:endParaRPr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ja-JP" altLang="en-US" dirty="0" smtClean="0"/>
              <a:t>下水分野では、一旦、配属</a:t>
            </a:r>
            <a:endParaRPr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されると、長期間継続している</a:t>
            </a:r>
            <a:endParaRPr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傾向読み取れる</a:t>
            </a:r>
            <a:endParaRPr lang="en-US" altLang="ja-JP" dirty="0" smtClean="0"/>
          </a:p>
          <a:p>
            <a:pPr marL="742950" lvl="1" indent="-285750">
              <a:buFont typeface="Wingdings" panose="05000000000000000000" pitchFamily="2" charset="2"/>
              <a:buChar char="Ø"/>
            </a:pPr>
            <a:r>
              <a:rPr lang="ja-JP" altLang="en-US" dirty="0" smtClean="0"/>
              <a:t>約６５％の職員は、</a:t>
            </a:r>
            <a:endParaRPr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キャリアの３割以上は、</a:t>
            </a:r>
            <a:endParaRPr lang="en-US" altLang="ja-JP" dirty="0" smtClean="0"/>
          </a:p>
          <a:p>
            <a:pPr lvl="1"/>
            <a:r>
              <a:rPr lang="ja-JP" altLang="en-US" dirty="0"/>
              <a:t>　</a:t>
            </a:r>
            <a:r>
              <a:rPr lang="ja-JP" altLang="en-US" dirty="0" smtClean="0"/>
              <a:t>　他の分野を経験</a:t>
            </a:r>
            <a:endParaRPr lang="en-US" altLang="ja-JP" dirty="0" smtClean="0"/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0833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経験年数から分析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23528" y="50525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u="sng" dirty="0" smtClean="0">
                <a:latin typeface="+mj-ea"/>
                <a:ea typeface="+mj-ea"/>
              </a:rPr>
              <a:t>□ 本庁・出先別経験年数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9512" y="4139788"/>
            <a:ext cx="3873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u="sng" dirty="0" smtClean="0">
                <a:latin typeface="+mj-ea"/>
                <a:ea typeface="+mj-ea"/>
              </a:rPr>
              <a:t>□ 平均経験年数（</a:t>
            </a:r>
            <a:r>
              <a:rPr lang="en-US" altLang="ja-JP" u="sng" dirty="0" smtClean="0">
                <a:latin typeface="+mj-ea"/>
                <a:ea typeface="+mj-ea"/>
              </a:rPr>
              <a:t>30</a:t>
            </a:r>
            <a:r>
              <a:rPr lang="ja-JP" altLang="en-US" u="sng" dirty="0" smtClean="0">
                <a:latin typeface="+mj-ea"/>
                <a:ea typeface="+mj-ea"/>
              </a:rPr>
              <a:t>年以上のみ）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74590"/>
            <a:ext cx="4097337" cy="2584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75" y="4803775"/>
            <a:ext cx="3425825" cy="2054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テキスト ボックス 6"/>
          <p:cNvSpPr txBox="1"/>
          <p:nvPr/>
        </p:nvSpPr>
        <p:spPr>
          <a:xfrm>
            <a:off x="1265637" y="3050376"/>
            <a:ext cx="3378371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出先は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年未満から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35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年以上まで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ほぼ均一に分布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本庁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15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年までが大半</a:t>
            </a: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2275383" y="4509120"/>
            <a:ext cx="1936577" cy="95410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キャリアの平均は、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出先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22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年、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本庁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10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年、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出向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5370191" y="50525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u="sng" dirty="0" smtClean="0">
                <a:latin typeface="+mj-ea"/>
                <a:ea typeface="+mj-ea"/>
              </a:rPr>
              <a:t>□ 業務別経験年数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5226175" y="4139788"/>
            <a:ext cx="3873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u="sng" dirty="0" smtClean="0">
                <a:latin typeface="+mj-ea"/>
                <a:ea typeface="+mj-ea"/>
              </a:rPr>
              <a:t>□ 平均経験年数（</a:t>
            </a:r>
            <a:r>
              <a:rPr lang="en-US" altLang="ja-JP" u="sng" dirty="0" smtClean="0">
                <a:latin typeface="+mj-ea"/>
                <a:ea typeface="+mj-ea"/>
              </a:rPr>
              <a:t>30</a:t>
            </a:r>
            <a:r>
              <a:rPr lang="ja-JP" altLang="en-US" u="sng" dirty="0" smtClean="0">
                <a:latin typeface="+mj-ea"/>
                <a:ea typeface="+mj-ea"/>
              </a:rPr>
              <a:t>年以上のみ）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7354" y="836712"/>
            <a:ext cx="4121150" cy="2481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8751" y="4653137"/>
            <a:ext cx="3674772" cy="22048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テキスト ボックス 21"/>
          <p:cNvSpPr txBox="1"/>
          <p:nvPr/>
        </p:nvSpPr>
        <p:spPr>
          <a:xfrm>
            <a:off x="6876256" y="4509120"/>
            <a:ext cx="1936577" cy="116955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キャリアの平均は、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整備系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１年、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維持管理系７年、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企画系６年、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　　技術管理系２年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5652120" y="3140968"/>
            <a:ext cx="3378371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整備系は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5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年から２０年が大半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企画、維持管理系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０年未満が大半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技術</a:t>
            </a:r>
            <a:r>
              <a:rPr kumimoji="1"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管理系</a:t>
            </a: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は５年未満が大半</a:t>
            </a: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409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経験年数から分析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323528" y="50525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u="sng" dirty="0" smtClean="0">
                <a:latin typeface="+mj-ea"/>
                <a:ea typeface="+mj-ea"/>
              </a:rPr>
              <a:t>□ 分野別経験年数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771800" y="5397023"/>
            <a:ext cx="6192688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各分野（防災除く）と</a:t>
            </a:r>
            <a:r>
              <a:rPr lang="ja-JP" altLang="en-US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も１５年未満までの人材は豊富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道路、河川系の経験者が多い</a:t>
            </a:r>
            <a:endParaRPr lang="en-US" altLang="ja-JP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道路、河川、下水系は、２５年まで相当割合が分布</a:t>
            </a:r>
            <a:endParaRPr lang="en-US" altLang="ja-JP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港湾系の１５年以上は少数</a:t>
            </a:r>
            <a:endParaRPr lang="en-US" altLang="ja-JP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59" y="980727"/>
            <a:ext cx="6912769" cy="43622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2941F7-41D6-4D9E-A259-A8787CFAF54B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7758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510"/>
          <a:stretch/>
        </p:blipFill>
        <p:spPr bwMode="auto">
          <a:xfrm>
            <a:off x="539552" y="689924"/>
            <a:ext cx="7704856" cy="32597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経験年数から分析～業務細分野別～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512" y="50525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u="sng" dirty="0" smtClean="0">
                <a:latin typeface="+mj-ea"/>
                <a:ea typeface="+mj-ea"/>
              </a:rPr>
              <a:t>□ 道路交通系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9512" y="4096965"/>
            <a:ext cx="3873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u="sng" dirty="0" smtClean="0">
                <a:latin typeface="+mj-ea"/>
                <a:ea typeface="+mj-ea"/>
              </a:rPr>
              <a:t>□ 細分野別経験者数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1F2941F7-41D6-4D9E-A259-A8787CFAF54B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391980" y="1268760"/>
            <a:ext cx="4500500" cy="52322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道路・街路は、１０年以上の経験者が豊富（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96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人）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日常維持管理は、１０年未満が大半</a:t>
            </a: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4457005"/>
            <a:ext cx="2808312" cy="1654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848" y="4474701"/>
            <a:ext cx="2808312" cy="1654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494793"/>
            <a:ext cx="2808312" cy="16544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円/楕円 4"/>
          <p:cNvSpPr/>
          <p:nvPr/>
        </p:nvSpPr>
        <p:spPr>
          <a:xfrm>
            <a:off x="6516216" y="5322014"/>
            <a:ext cx="720080" cy="663313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/>
          <p:nvPr/>
        </p:nvSpPr>
        <p:spPr>
          <a:xfrm>
            <a:off x="323528" y="4817045"/>
            <a:ext cx="1080120" cy="1060228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93936" y="6237460"/>
            <a:ext cx="261029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１０年までが多数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5" name="円/楕円 24"/>
          <p:cNvSpPr/>
          <p:nvPr/>
        </p:nvSpPr>
        <p:spPr>
          <a:xfrm>
            <a:off x="3311860" y="4867834"/>
            <a:ext cx="1836204" cy="1009438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311860" y="6290076"/>
            <a:ext cx="248427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１５年</a:t>
            </a:r>
            <a:r>
              <a:rPr lang="ja-JP" altLang="en-US" sz="14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まで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の幅広く分布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642230" y="6290076"/>
            <a:ext cx="226825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５年までが多数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01498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経験年数から分析～業務細分野別～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512" y="505258"/>
            <a:ext cx="51125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u="sng" dirty="0" smtClean="0">
                <a:latin typeface="+mj-ea"/>
                <a:ea typeface="+mj-ea"/>
              </a:rPr>
              <a:t>□ 細分野別経験者数</a:t>
            </a:r>
            <a:r>
              <a:rPr lang="ja-JP" altLang="en-US" sz="1400" b="1" u="sng" dirty="0" smtClean="0">
                <a:latin typeface="+mj-ea"/>
                <a:ea typeface="+mj-ea"/>
              </a:rPr>
              <a:t>～重要構造物等～</a:t>
            </a:r>
            <a:endParaRPr lang="en-US" altLang="ja-JP" sz="1400" b="1" u="sng" dirty="0" smtClean="0">
              <a:latin typeface="+mj-ea"/>
              <a:ea typeface="+mj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1F2941F7-41D6-4D9E-A259-A8787CFAF54B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635100" y="2996952"/>
            <a:ext cx="261029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経験者数９６人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21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うち１０年以上３人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908720"/>
            <a:ext cx="3626505" cy="2136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913926"/>
            <a:ext cx="3626505" cy="2136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7" y="3789040"/>
            <a:ext cx="3626505" cy="21364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3789040"/>
            <a:ext cx="3863160" cy="227231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1" name="円/楕円 20"/>
          <p:cNvSpPr/>
          <p:nvPr/>
        </p:nvSpPr>
        <p:spPr>
          <a:xfrm>
            <a:off x="611560" y="1982156"/>
            <a:ext cx="936104" cy="780932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円/楕円 21"/>
          <p:cNvSpPr/>
          <p:nvPr/>
        </p:nvSpPr>
        <p:spPr>
          <a:xfrm>
            <a:off x="5076056" y="1976330"/>
            <a:ext cx="792088" cy="714750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円/楕円 27"/>
          <p:cNvSpPr/>
          <p:nvPr/>
        </p:nvSpPr>
        <p:spPr>
          <a:xfrm>
            <a:off x="635100" y="4925198"/>
            <a:ext cx="936104" cy="619909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/楕円 28"/>
          <p:cNvSpPr/>
          <p:nvPr/>
        </p:nvSpPr>
        <p:spPr>
          <a:xfrm>
            <a:off x="5099720" y="5066451"/>
            <a:ext cx="768424" cy="619909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テキスト ボックス 29"/>
          <p:cNvSpPr txBox="1"/>
          <p:nvPr/>
        </p:nvSpPr>
        <p:spPr>
          <a:xfrm>
            <a:off x="5130062" y="2996952"/>
            <a:ext cx="261029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経験者数８５人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13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うち１０年以上４人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635100" y="6025529"/>
            <a:ext cx="261029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経験者数６８人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13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うち１０年以上１人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5130062" y="6025529"/>
            <a:ext cx="261029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経験者数３３人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うち５年以上</a:t>
            </a:r>
            <a:r>
              <a:rPr lang="en-US" altLang="ja-JP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4</a:t>
            </a: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うち１０年以上１人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13860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4457154"/>
            <a:ext cx="2798763" cy="168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3397" y="4444454"/>
            <a:ext cx="2798763" cy="168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431754"/>
            <a:ext cx="2798763" cy="168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944"/>
          <a:stretch/>
        </p:blipFill>
        <p:spPr bwMode="auto">
          <a:xfrm>
            <a:off x="35496" y="836712"/>
            <a:ext cx="7401039" cy="33322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0" y="0"/>
            <a:ext cx="9144000" cy="476672"/>
          </a:xfrm>
          <a:prstGeom prst="rect">
            <a:avLst/>
          </a:prstGeom>
          <a:gradFill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tx2">
                  <a:lumMod val="60000"/>
                  <a:lumOff val="40000"/>
                </a:schemeClr>
              </a:gs>
              <a:gs pos="100000">
                <a:schemeClr val="accent1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2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経験年数から分析～業務細分野別～</a:t>
            </a:r>
            <a:endParaRPr kumimoji="1" lang="ja-JP" altLang="en-US" sz="2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179512" y="505258"/>
            <a:ext cx="2880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u="sng" dirty="0" smtClean="0">
                <a:latin typeface="+mj-ea"/>
                <a:ea typeface="+mj-ea"/>
              </a:rPr>
              <a:t>□ 河川・砂防・ダム系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179512" y="4096965"/>
            <a:ext cx="38731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u="sng" dirty="0" smtClean="0">
                <a:latin typeface="+mj-ea"/>
                <a:ea typeface="+mj-ea"/>
              </a:rPr>
              <a:t>□ 細分野別経験者数</a:t>
            </a:r>
            <a:endParaRPr lang="en-US" altLang="ja-JP" u="sng" dirty="0" smtClean="0">
              <a:latin typeface="+mj-ea"/>
              <a:ea typeface="+mj-ea"/>
            </a:endParaRPr>
          </a:p>
        </p:txBody>
      </p:sp>
      <p:sp>
        <p:nvSpPr>
          <p:cNvPr id="2" name="スライド番号プレースホルダー 1"/>
          <p:cNvSpPr>
            <a:spLocks noGrp="1"/>
          </p:cNvSpPr>
          <p:nvPr>
            <p:ph type="sldNum" sz="quarter" idx="12"/>
          </p:nvPr>
        </p:nvSpPr>
        <p:spPr>
          <a:xfrm>
            <a:off x="6553200" y="6520259"/>
            <a:ext cx="2133600" cy="365125"/>
          </a:xfrm>
        </p:spPr>
        <p:txBody>
          <a:bodyPr/>
          <a:lstStyle/>
          <a:p>
            <a:fld id="{1F2941F7-41D6-4D9E-A259-A8787CFAF54B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4588904" y="1078136"/>
            <a:ext cx="4500500" cy="73866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中小河川は、１０年以上の経験者も一定数（３５人）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砂防、都市河川は、１０年未満が大半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kumimoji="1"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日常維持管理は、５年未満が大半</a:t>
            </a:r>
            <a:endParaRPr kumimoji="1" lang="ja-JP" altLang="en-US" sz="140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5" name="円/楕円 4"/>
          <p:cNvSpPr/>
          <p:nvPr/>
        </p:nvSpPr>
        <p:spPr>
          <a:xfrm>
            <a:off x="6516216" y="5394021"/>
            <a:ext cx="576064" cy="555259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円/楕円 22"/>
          <p:cNvSpPr/>
          <p:nvPr/>
        </p:nvSpPr>
        <p:spPr>
          <a:xfrm>
            <a:off x="323528" y="5013175"/>
            <a:ext cx="1080120" cy="864097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93936" y="6237460"/>
            <a:ext cx="2610290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１０年までが大半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311860" y="6290076"/>
            <a:ext cx="2484276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１０年までが大半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6642230" y="6290076"/>
            <a:ext cx="2268252" cy="307777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ja-JP" altLang="en-US" sz="1400" dirty="0" smtClean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５年までが大半</a:t>
            </a:r>
            <a:endParaRPr lang="en-US" altLang="ja-JP" sz="1400" dirty="0" smtClean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899592" y="4497442"/>
            <a:ext cx="1440160" cy="261610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 smtClean="0"/>
              <a:t>河川</a:t>
            </a:r>
            <a:r>
              <a:rPr kumimoji="1" lang="en-US" altLang="ja-JP" sz="1100" b="1" dirty="0" smtClean="0"/>
              <a:t>〔</a:t>
            </a:r>
            <a:r>
              <a:rPr kumimoji="1" lang="ja-JP" altLang="en-US" sz="1100" b="1" dirty="0" smtClean="0"/>
              <a:t>企画・計画</a:t>
            </a:r>
            <a:r>
              <a:rPr kumimoji="1" lang="en-US" altLang="ja-JP" sz="1100" b="1" dirty="0" smtClean="0"/>
              <a:t>〕</a:t>
            </a:r>
            <a:endParaRPr kumimoji="1" lang="ja-JP" altLang="en-US" sz="1100" b="1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923928" y="4501634"/>
            <a:ext cx="1584176" cy="261610"/>
          </a:xfrm>
          <a:prstGeom prst="rect">
            <a:avLst/>
          </a:prstGeom>
          <a:solidFill>
            <a:schemeClr val="lt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00" b="1" dirty="0" smtClean="0"/>
              <a:t>ダム</a:t>
            </a:r>
            <a:r>
              <a:rPr kumimoji="1" lang="en-US" altLang="ja-JP" sz="1100" b="1" dirty="0" smtClean="0"/>
              <a:t>〔</a:t>
            </a:r>
            <a:r>
              <a:rPr kumimoji="1" lang="ja-JP" altLang="en-US" sz="1100" b="1" dirty="0" smtClean="0"/>
              <a:t>企画・計画</a:t>
            </a:r>
            <a:r>
              <a:rPr lang="ja-JP" altLang="en-US" sz="1100" b="1" dirty="0"/>
              <a:t>含む</a:t>
            </a:r>
            <a:r>
              <a:rPr kumimoji="1" lang="en-US" altLang="ja-JP" sz="1100" b="1" dirty="0" smtClean="0"/>
              <a:t>〕</a:t>
            </a:r>
            <a:endParaRPr kumimoji="1" lang="ja-JP" altLang="en-US" sz="1100" b="1" dirty="0"/>
          </a:p>
        </p:txBody>
      </p:sp>
      <p:sp>
        <p:nvSpPr>
          <p:cNvPr id="28" name="円/楕円 27"/>
          <p:cNvSpPr/>
          <p:nvPr/>
        </p:nvSpPr>
        <p:spPr>
          <a:xfrm>
            <a:off x="3419872" y="5322015"/>
            <a:ext cx="1080120" cy="555258"/>
          </a:xfrm>
          <a:prstGeom prst="ellipse">
            <a:avLst/>
          </a:prstGeom>
          <a:noFill/>
          <a:ln w="38100">
            <a:solidFill>
              <a:srgbClr val="FF0000"/>
            </a:solidFill>
            <a:prstDash val="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452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1347</TotalTime>
  <Words>677</Words>
  <Application>Microsoft Office PowerPoint</Application>
  <PresentationFormat>画面に合わせる (4:3)</PresentationFormat>
  <Paragraphs>181</Paragraphs>
  <Slides>12</Slides>
  <Notes>6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13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>大阪府庁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大阪府庁</dc:creator>
  <cp:lastModifiedBy>大井祥之</cp:lastModifiedBy>
  <cp:revision>75</cp:revision>
  <cp:lastPrinted>2014-05-29T10:50:52Z</cp:lastPrinted>
  <dcterms:created xsi:type="dcterms:W3CDTF">2014-05-23T11:06:09Z</dcterms:created>
  <dcterms:modified xsi:type="dcterms:W3CDTF">2014-08-07T03:37:35Z</dcterms:modified>
</cp:coreProperties>
</file>