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9" r:id="rId5"/>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66" d="100"/>
          <a:sy n="66" d="100"/>
        </p:scale>
        <p:origin x="-1080" y="3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7047" cy="71842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2" y="1"/>
            <a:ext cx="4307047" cy="718423"/>
          </a:xfrm>
          <a:prstGeom prst="rect">
            <a:avLst/>
          </a:prstGeom>
        </p:spPr>
        <p:txBody>
          <a:bodyPr vert="horz" lIns="132725" tIns="66363" rIns="132725" bIns="66363" rtlCol="0"/>
          <a:lstStyle>
            <a:lvl1pPr algn="r">
              <a:defRPr sz="1700"/>
            </a:lvl1pPr>
          </a:lstStyle>
          <a:p>
            <a:fld id="{22107D0B-64FD-45D0-948C-F47DB4A14220}" type="datetimeFigureOut">
              <a:rPr kumimoji="1" lang="ja-JP" altLang="en-US" smtClean="0"/>
              <a:t>2014/8/8</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3934" y="6825021"/>
            <a:ext cx="7951470" cy="6465808"/>
          </a:xfrm>
          <a:prstGeom prst="rect">
            <a:avLst/>
          </a:prstGeom>
        </p:spPr>
        <p:txBody>
          <a:bodyPr vert="horz" lIns="132725" tIns="66363" rIns="132725" bIns="6636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13647547"/>
            <a:ext cx="4307047" cy="71842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2" y="13647547"/>
            <a:ext cx="4307047" cy="718423"/>
          </a:xfrm>
          <a:prstGeom prst="rect">
            <a:avLst/>
          </a:prstGeom>
        </p:spPr>
        <p:txBody>
          <a:bodyPr vert="horz" lIns="132725" tIns="66363" rIns="132725" bIns="66363"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2014/8/8</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4016" y="152876"/>
            <a:ext cx="9425136"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smtClean="0">
                <a:solidFill>
                  <a:srgbClr val="000000"/>
                </a:solidFill>
                <a:effectLst/>
                <a:ea typeface="Meiryo UI"/>
                <a:cs typeface="Times New Roman"/>
              </a:rPr>
              <a:t>「</a:t>
            </a:r>
            <a:r>
              <a:rPr lang="en-US" altLang="ja-JP" sz="1600" b="1" kern="100" dirty="0" smtClean="0">
                <a:solidFill>
                  <a:srgbClr val="000000"/>
                </a:solidFill>
                <a:ea typeface="Meiryo UI"/>
                <a:cs typeface="Times New Roman"/>
              </a:rPr>
              <a:t>(</a:t>
            </a:r>
            <a:r>
              <a:rPr lang="ja-JP" altLang="en-US" sz="1600" b="1" kern="100" dirty="0" smtClean="0">
                <a:solidFill>
                  <a:srgbClr val="000000"/>
                </a:solidFill>
                <a:ea typeface="Meiryo UI"/>
                <a:cs typeface="Times New Roman"/>
              </a:rPr>
              <a:t>仮称</a:t>
            </a:r>
            <a:r>
              <a:rPr lang="en-US" altLang="ja-JP" sz="1600" b="1" kern="100" dirty="0" smtClean="0">
                <a:solidFill>
                  <a:srgbClr val="000000"/>
                </a:solidFill>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（素案）</a:t>
            </a:r>
            <a:r>
              <a:rPr lang="en-US" altLang="ja-JP" sz="1600" b="1" kern="100" dirty="0" smtClean="0">
                <a:solidFill>
                  <a:srgbClr val="000000"/>
                </a:solidFill>
                <a:effectLst/>
                <a:ea typeface="Meiryo UI"/>
                <a:cs typeface="Times New Roman"/>
              </a:rPr>
              <a:t> </a:t>
            </a:r>
            <a:r>
              <a:rPr lang="ja-JP" sz="1600" b="1" kern="100" dirty="0" smtClean="0">
                <a:solidFill>
                  <a:srgbClr val="000000"/>
                </a:solidFill>
                <a:effectLst/>
                <a:ea typeface="Meiryo UI"/>
                <a:cs typeface="Times New Roman"/>
              </a:rPr>
              <a:t>中間とりまとめ</a:t>
            </a:r>
            <a:r>
              <a:rPr lang="ja-JP" altLang="en-US" sz="1600" b="1" kern="100" dirty="0" smtClean="0">
                <a:solidFill>
                  <a:srgbClr val="000000"/>
                </a:solidFill>
                <a:effectLst/>
                <a:ea typeface="Meiryo UI"/>
                <a:cs typeface="Times New Roman"/>
              </a:rPr>
              <a:t>　</a:t>
            </a:r>
            <a:r>
              <a:rPr lang="ja-JP" altLang="en-US" sz="1600" b="1" kern="100" dirty="0">
                <a:solidFill>
                  <a:srgbClr val="000000"/>
                </a:solidFill>
                <a:ea typeface="Meiryo UI"/>
                <a:cs typeface="Times New Roman"/>
              </a:rPr>
              <a:t>下水</a:t>
            </a:r>
            <a:r>
              <a:rPr lang="ja-JP" altLang="en-US" sz="1600" b="1" kern="100" dirty="0" smtClean="0">
                <a:solidFill>
                  <a:srgbClr val="000000"/>
                </a:solidFill>
                <a:ea typeface="Meiryo UI"/>
                <a:cs typeface="Times New Roman"/>
              </a:rPr>
              <a:t>等設備部会</a:t>
            </a:r>
            <a:r>
              <a:rPr lang="ja-JP" altLang="en-US" sz="1600" b="1" kern="100" dirty="0" smtClean="0">
                <a:solidFill>
                  <a:srgbClr val="000000"/>
                </a:solidFill>
                <a:effectLst/>
                <a:ea typeface="Meiryo UI"/>
                <a:cs typeface="Times New Roman"/>
              </a:rPr>
              <a:t>　検討概要</a:t>
            </a:r>
            <a:endParaRPr lang="en-US" altLang="ja-JP" sz="1600" b="1" kern="100" dirty="0" smtClean="0">
              <a:solidFill>
                <a:srgbClr val="000000"/>
              </a:solidFill>
              <a:ea typeface="Meiryo UI"/>
              <a:cs typeface="Times New Roman"/>
            </a:endParaRPr>
          </a:p>
        </p:txBody>
      </p:sp>
      <p:sp>
        <p:nvSpPr>
          <p:cNvPr id="6" name="正方形/長方形 5"/>
          <p:cNvSpPr/>
          <p:nvPr/>
        </p:nvSpPr>
        <p:spPr>
          <a:xfrm>
            <a:off x="9127501" y="167390"/>
            <a:ext cx="3667497" cy="550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参考資料３</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spcAft>
                <a:spcPts val="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下水等設備</a:t>
            </a: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部会</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2"/>
          <p:cNvSpPr txBox="1">
            <a:spLocks noChangeArrowheads="1"/>
          </p:cNvSpPr>
          <p:nvPr/>
        </p:nvSpPr>
        <p:spPr bwMode="auto">
          <a:xfrm>
            <a:off x="-316" y="6816824"/>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34027" y="6384776"/>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8632" y="696144"/>
            <a:ext cx="5537940"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696144"/>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2" name="角丸四角形 21"/>
          <p:cNvSpPr/>
          <p:nvPr/>
        </p:nvSpPr>
        <p:spPr>
          <a:xfrm>
            <a:off x="42548" y="926120"/>
            <a:ext cx="4948547" cy="302433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pPr>
            <a:r>
              <a:rPr lang="ja-JP" altLang="en-US" sz="1200" b="1" u="sng" kern="100" dirty="0">
                <a:ea typeface="Meiryo UI"/>
                <a:cs typeface="Times New Roman"/>
              </a:rPr>
              <a:t>◇下水道（土木・設備）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都市機能を支える重要なライフラインである大阪府の下水道普及率は全国平均と比べても高い水準であるが、昭和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年に事業着手以来、約</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年経過し、現有施設においては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高齢</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化した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下水管渠や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施設が多い</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p>
          <a:p>
            <a:pPr marL="171450" indent="-171450"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下水機能が停止すれば、府内下水道利用者</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800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万人以上の生活に重大な影響を及ぼす。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過去に大阪を襲った高潮災害の経験から、昭和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年前後に防潮水門</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防潮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扉が多く建設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されている。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供用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年以上経過した施設が多く、高齢化による信頼性の低下が懸念</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海岸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は昭和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36</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月の第</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室戸台風による災害を契機に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整備している。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管理する</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の海岸線上に点在する水門・樋門・門扉などの重要な防災施設は、建設後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超と高齢化が進んでおり、信頼性の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低下が懸念される。</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12700" y="9049072"/>
            <a:ext cx="4955856" cy="494220"/>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河川・海岸</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維持管理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業務の実施体制と契約手法</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
          <p:cNvSpPr txBox="1">
            <a:spLocks noChangeArrowheads="1"/>
          </p:cNvSpPr>
          <p:nvPr/>
        </p:nvSpPr>
        <p:spPr bwMode="auto">
          <a:xfrm>
            <a:off x="-12195" y="8761040"/>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7" name="角丸四角形 6"/>
          <p:cNvSpPr/>
          <p:nvPr/>
        </p:nvSpPr>
        <p:spPr>
          <a:xfrm>
            <a:off x="5142023" y="969662"/>
            <a:ext cx="7636791" cy="6279210"/>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◇点検</a:t>
            </a:r>
            <a:r>
              <a:rPr lang="ja-JP" altLang="ja-JP" sz="1200" b="1" u="sng"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、診断、評価の手法や体制等の充実</a:t>
            </a:r>
            <a:r>
              <a:rPr lang="ja-JP"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致命的な不具合を見逃さない（安全の視点）</a:t>
            </a:r>
            <a:endParaRPr lang="en-US" altLang="ja-JP"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下水道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土木</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174625" lvl="1" indent="-174625" algn="just">
              <a:lnSpc>
                <a:spcPts val="1500"/>
              </a:lnSpc>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水槽等の土木構造物に関する点検、調査方針、基準に関する指針をまとめ、管理の充実を図る。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河川・海岸設備</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機械内部等、不可視部分に対しては、分解整備を着実に実施する。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非常用設備の点検では、管理運転時における状態監視に努め、点検データの蓄積、可能な範囲での傾向管理に</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努める</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lnSpc>
                <a:spcPts val="1500"/>
              </a:lnSpc>
              <a:spcAft>
                <a:spcPts val="0"/>
              </a:spcAft>
              <a:buFont typeface="ＭＳ ゴシック" panose="020B0609070205080204" pitchFamily="49" charset="-128"/>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予見できない故障発生時の即時復旧のために、部品供給状況の把握に努める。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下水道（設備）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algn="just">
              <a:lnSpc>
                <a:spcPts val="1500"/>
              </a:lnSpc>
              <a:spcAft>
                <a:spcPts val="0"/>
              </a:spcAft>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国の長寿命化計画策定手引きに基づき、修繕、長寿命化、更新等の対策手法を決定する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排水ポンプ駆動用エンジンについては、適正な状態監視保全に努めた上で、更新は部品供給状況を見極めつつ、</a:t>
            </a:r>
          </a:p>
          <a:p>
            <a:pPr marL="174625" algn="just">
              <a:lnSpc>
                <a:spcPts val="1500"/>
              </a:lnSpc>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設置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後３５年の時間計画型を導入する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。（河川設備、海岸設備共通）</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河川施設（設備）</a:t>
            </a: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a:t>
            </a:r>
          </a:p>
          <a:p>
            <a:pPr marL="0" lvl="1" indent="174625" defTabSz="914400">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55600" indent="-180975"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現況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調査の結果、現況Ｄ・Ｅとなった設備について大規模補修・更新を実施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914400">
              <a:buFont typeface="ＭＳ ゴシック" panose="020B0609070205080204" pitchFamily="49" charset="-128"/>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重点化指標・優先順位の考え方（海岸設備共通）</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社会的影響度と不具合発生の可能性で評価する。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1" indent="-188913"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不具合発生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可能性は健全度と経過年数で評価する。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87313" lvl="1" defTabSz="914400">
              <a:tabLst>
                <a:tab pos="533400" algn="l"/>
              </a:tabLst>
            </a:pP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kern="100" dirty="0" smtClean="0">
                <a:latin typeface="Meiryo UI" panose="020B0604030504040204" pitchFamily="50" charset="-128"/>
                <a:ea typeface="Meiryo UI" panose="020B0604030504040204" pitchFamily="50" charset="-128"/>
                <a:cs typeface="Meiryo UI" panose="020B0604030504040204" pitchFamily="50" charset="-128"/>
              </a:rPr>
              <a:t>海岸施設（設備）</a:t>
            </a:r>
            <a:r>
              <a:rPr lang="en-US" altLang="ja-JP" sz="1200" b="1" kern="100" dirty="0" smtClean="0">
                <a:latin typeface="Meiryo UI" panose="020B0604030504040204" pitchFamily="50" charset="-128"/>
                <a:ea typeface="Meiryo UI" panose="020B0604030504040204" pitchFamily="50" charset="-128"/>
                <a:cs typeface="Meiryo UI" panose="020B0604030504040204" pitchFamily="50" charset="-128"/>
              </a:rPr>
              <a:t>】</a:t>
            </a:r>
          </a:p>
          <a:p>
            <a:pPr marL="0" lvl="1" indent="174625" defTabSz="914400">
              <a:buFont typeface="ＭＳ ゴシック" panose="020B0609070205080204" pitchFamily="49" charset="-128"/>
              <a:buChar char="○"/>
            </a:pPr>
            <a:r>
              <a:rPr lang="ja-JP" altLang="ja-JP" sz="1200" kern="100" dirty="0">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55600" indent="-180975" defTabSz="914400">
              <a:buFont typeface="Arial" panose="020B0604020202020204" pitchFamily="34" charset="0"/>
              <a:buChar char="•"/>
              <a:tabLst>
                <a:tab pos="533400" algn="l"/>
              </a:tabLs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社会的、機能的、物理的要因、</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等により判断。</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府職員による管渠パトロール、メンテ業者による保守点検、グリスアップや簡易補修</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故障表示確認（</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回／日）、現場巡視（１回／週）、試運転による点検（１回／月）等の日常的な維持管理計画を策定。</a:t>
            </a:r>
            <a:endParaRPr lang="ja-JP"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の工夫</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省エネ性</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やメンテナンス性に優れた工法・機種を積極的に採用し</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LCC</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縮減を目指す。</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indent="-188913" algn="just">
              <a:lnSpc>
                <a:spcPts val="1500"/>
              </a:lnSpc>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管理性（例えば、点検の容易さ等）を高める工夫を積極的に取り入れる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Bef>
                <a:spcPts val="600"/>
              </a:spcBef>
              <a:spcAft>
                <a:spcPts val="0"/>
              </a:spcAft>
            </a:pPr>
            <a:r>
              <a:rPr lang="ja-JP" altLang="ja-JP" sz="1200" b="1" u="sng" kern="100" dirty="0">
                <a:latin typeface="Georgia"/>
                <a:ea typeface="Meiryo UI"/>
                <a:cs typeface="Times New Roman"/>
              </a:rPr>
              <a:t>◇新たな技術、材料、工法の活用と促進策　</a:t>
            </a:r>
            <a:endParaRPr lang="en-US" altLang="ja-JP" sz="1200" b="1" u="sng" kern="100" dirty="0">
              <a:latin typeface="Georgia"/>
              <a:ea typeface="Meiryo UI"/>
              <a:cs typeface="Times New Roman"/>
            </a:endParaRPr>
          </a:p>
          <a:p>
            <a:pPr marL="360000" indent="-180000" algn="just">
              <a:lnSpc>
                <a:spcPts val="1500"/>
              </a:lnSpc>
              <a:buFont typeface="Arial" panose="020B0604020202020204" pitchFamily="34" charset="0"/>
              <a:buChar char="•"/>
            </a:pPr>
            <a:r>
              <a:rPr lang="ja-JP" altLang="en-US" sz="1200" kern="100" dirty="0" smtClean="0">
                <a:latin typeface="Georgia"/>
                <a:ea typeface="Meiryo UI"/>
                <a:cs typeface="Times New Roman"/>
              </a:rPr>
              <a:t>信頼性</a:t>
            </a:r>
            <a:r>
              <a:rPr lang="ja-JP" altLang="en-US" sz="1200" kern="100" dirty="0">
                <a:latin typeface="Georgia"/>
                <a:ea typeface="Meiryo UI"/>
                <a:cs typeface="Times New Roman"/>
              </a:rPr>
              <a:t>確保がその前提と</a:t>
            </a:r>
            <a:r>
              <a:rPr lang="ja-JP" altLang="en-US" sz="1200" kern="100" dirty="0" smtClean="0">
                <a:latin typeface="Georgia"/>
                <a:ea typeface="Meiryo UI"/>
                <a:cs typeface="Times New Roman"/>
              </a:rPr>
              <a:t>なるため、国や他の地方公共団体等の実績を確認し、導入の検討を行うほか、精査を</a:t>
            </a:r>
            <a:r>
              <a:rPr lang="ja-JP" altLang="en-US" sz="1200" kern="100" dirty="0">
                <a:latin typeface="Georgia"/>
                <a:ea typeface="Meiryo UI"/>
                <a:cs typeface="Times New Roman"/>
              </a:rPr>
              <a:t>行った上で試行導入し、問題のないことを確認した上で本格</a:t>
            </a:r>
            <a:r>
              <a:rPr lang="ja-JP" altLang="en-US" sz="1200" kern="100" dirty="0" smtClean="0">
                <a:latin typeface="Georgia"/>
                <a:ea typeface="Meiryo UI"/>
                <a:cs typeface="Times New Roman"/>
              </a:rPr>
              <a:t>採用とする。</a:t>
            </a:r>
            <a:endParaRPr lang="ja-JP" altLang="ja-JP" sz="1800" kern="100" dirty="0">
              <a:latin typeface="Georgia"/>
              <a:ea typeface="HG明朝B"/>
              <a:cs typeface="Times New Roman"/>
            </a:endParaRPr>
          </a:p>
          <a:p>
            <a:pPr marL="174625" algn="just">
              <a:lnSpc>
                <a:spcPts val="1500"/>
              </a:lnSpc>
            </a:pP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994562" y="4807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15" name="角丸四角形 14"/>
          <p:cNvSpPr/>
          <p:nvPr/>
        </p:nvSpPr>
        <p:spPr>
          <a:xfrm>
            <a:off x="5191178" y="7571619"/>
            <a:ext cx="7580711" cy="1957160"/>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流域下水道技術委員会と下水道事業促進協議会の充実・強化を図り、府及び市町村職員の技術力の向上を図る。（下水）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現場や地域を重視した維持管理</a:t>
            </a:r>
            <a:r>
              <a:rPr lang="ja-JP" altLang="ja-JP" sz="1200" b="1" kern="100" dirty="0">
                <a:latin typeface="Meiryo UI" panose="020B0604030504040204" pitchFamily="50" charset="-128"/>
                <a:ea typeface="Meiryo UI" panose="020B0604030504040204" pitchFamily="50" charset="-128"/>
                <a:cs typeface="Meiryo UI" panose="020B0604030504040204" pitchFamily="50" charset="-128"/>
              </a:rPr>
              <a:t>の実践</a:t>
            </a:r>
            <a:r>
              <a:rPr lang="ja-JP" altLang="en-US" sz="1200" b="1"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下水道事業促進協議会や下水道技術研究会において、府内市町村や大学との連携強化に取り組む。（下水）</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marL="180000" indent="-180000" algn="just">
              <a:lnSpc>
                <a:spcPts val="1500"/>
              </a:lnSpc>
              <a:spcAft>
                <a:spcPts val="0"/>
              </a:spcAft>
            </a:pPr>
            <a:r>
              <a:rPr lang="ja-JP" altLang="ja-JP" sz="1200" b="1" u="sng" kern="100" dirty="0">
                <a:latin typeface="Meiryo UI" panose="020B0604030504040204" pitchFamily="50" charset="-128"/>
                <a:ea typeface="Meiryo UI" panose="020B0604030504040204" pitchFamily="50" charset="-128"/>
                <a:cs typeface="Meiryo UI" panose="020B0604030504040204" pitchFamily="50" charset="-128"/>
              </a:rPr>
              <a:t>◇維持管理業務の改善</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設備の点検では外部委託して行うことが多いため、業務の確実性、継続性の視点から、点検業者等が責任を持って実施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できる仕組みとする。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363538" lvl="1" indent="-188913" algn="just">
              <a:lnSpc>
                <a:spcPts val="1500"/>
              </a:lnSpc>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設備</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の分解点検、精密点検、損傷評価などは、製作時の設計思想や高度な専門知識が必要となるため、製作会社等へ随意契約できる仕組みとする。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41878" y="7277900"/>
            <a:ext cx="5147354" cy="322747"/>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9" name="角丸四角形 8"/>
          <p:cNvSpPr/>
          <p:nvPr/>
        </p:nvSpPr>
        <p:spPr>
          <a:xfrm>
            <a:off x="48079" y="4368552"/>
            <a:ext cx="4937483" cy="1925219"/>
          </a:xfrm>
          <a:prstGeom prst="roundRect">
            <a:avLst>
              <a:gd name="adj" fmla="val 75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大阪府</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◇維持管理アクションプログラム策定（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H17</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下水道</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◇下水道経営ビジョンを策定（維持管理の重点化）（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◇国の手引きに基づき下水道長寿命化計画を策定（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河川施設（設備）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◇国のマニュアルに基づき機場毎の長寿命化計画を順次策定</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(H21</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pP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kern="100" dirty="0">
                <a:latin typeface="Meiryo UI" panose="020B0604030504040204" pitchFamily="50" charset="-128"/>
                <a:ea typeface="Meiryo UI" panose="020B0604030504040204" pitchFamily="50" charset="-128"/>
                <a:cs typeface="Meiryo UI" panose="020B0604030504040204" pitchFamily="50" charset="-128"/>
              </a:rPr>
              <a:t>海岸施設（設備）</a:t>
            </a:r>
            <a:endParaRPr lang="en-US" altLang="ja-JP" sz="1200" b="1" u="sng" kern="100"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◇施設の長寿命化に資する予防保全対策等を強化（</a:t>
            </a:r>
            <a:r>
              <a:rPr lang="en-US" altLang="ja-JP" sz="1200" kern="100" dirty="0">
                <a:latin typeface="Meiryo UI" panose="020B0604030504040204" pitchFamily="50" charset="-128"/>
                <a:ea typeface="Meiryo UI" panose="020B0604030504040204" pitchFamily="50" charset="-128"/>
                <a:cs typeface="Meiryo UI" panose="020B0604030504040204" pitchFamily="50" charset="-128"/>
              </a:rPr>
              <a:t>H23</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テキスト ボックス 2"/>
          <p:cNvSpPr txBox="1">
            <a:spLocks noChangeArrowheads="1"/>
          </p:cNvSpPr>
          <p:nvPr/>
        </p:nvSpPr>
        <p:spPr bwMode="auto">
          <a:xfrm>
            <a:off x="-15575" y="4059738"/>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8" name="角丸四角形 7"/>
          <p:cNvSpPr/>
          <p:nvPr/>
        </p:nvSpPr>
        <p:spPr>
          <a:xfrm>
            <a:off x="32001" y="7104856"/>
            <a:ext cx="4930745" cy="1604839"/>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下水道（土木）</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水槽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等土木</a:t>
            </a:r>
            <a:r>
              <a:rPr lang="ja-JP" altLang="en-US" sz="12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構造物</a:t>
            </a:r>
            <a:r>
              <a:rPr lang="ja-JP" altLang="en-US" sz="12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点検手法</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（下水道施設としての適切な維持管理手法が確立されていない。）</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下水</a:t>
            </a:r>
            <a:r>
              <a:rPr lang="ja-JP" altLang="en-US" sz="12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a:t>
            </a: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・河川・海岸設備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非常用設備</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の点検手法</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（非常設備は稼働頻度が少なく、状態監視による評価が難しい、そのため</a:t>
            </a:r>
          </a:p>
          <a:p>
            <a:pPr algn="just">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傾向管理等の点検手法が課題となっている。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雨水</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ポンプ駆動用エンジンの更新タイミング</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右中かっこ 34"/>
          <p:cNvSpPr/>
          <p:nvPr/>
        </p:nvSpPr>
        <p:spPr>
          <a:xfrm>
            <a:off x="4856585" y="926119"/>
            <a:ext cx="285292" cy="8602659"/>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CBE79F6-E2CE-4686-A656-E0BA496DEC10}">
  <ds:schemaRefs>
    <ds:schemaRef ds:uri="http://purl.org/dc/elements/1.1/"/>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5AD6894-872C-4840-BE8C-1D228FFADE23}">
  <ds:schemaRefs>
    <ds:schemaRef ds:uri="http://schemas.microsoft.com/sharepoint/v3/contenttype/forms"/>
  </ds:schemaRefs>
</ds:datastoreItem>
</file>

<file path=customXml/itemProps3.xml><?xml version="1.0" encoding="utf-8"?>
<ds:datastoreItem xmlns:ds="http://schemas.openxmlformats.org/officeDocument/2006/customXml" ds:itemID="{D8E51189-0578-49E9-8E07-854F89BDF4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2483</TotalTime>
  <Words>412</Words>
  <Application>Microsoft Office PowerPoint</Application>
  <PresentationFormat>A3 297x420 mm</PresentationFormat>
  <Paragraphs>79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136</cp:revision>
  <cp:lastPrinted>2014-08-01T06:13:25Z</cp:lastPrinted>
  <dcterms:created xsi:type="dcterms:W3CDTF">2014-06-30T08:21:43Z</dcterms:created>
  <dcterms:modified xsi:type="dcterms:W3CDTF">2014-08-08T04:21:36Z</dcterms:modified>
</cp:coreProperties>
</file>