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9" r:id="rId5"/>
  </p:sldIdLst>
  <p:sldSz cx="12801600" cy="9601200" type="A3"/>
  <p:notesSz cx="9939338" cy="14368463"/>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024">
          <p15:clr>
            <a:srgbClr val="A4A3A4"/>
          </p15:clr>
        </p15:guide>
        <p15:guide id="2" pos="40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大井祥之" initials="大井祥之"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497" autoAdjust="0"/>
    <p:restoredTop sz="92564" autoAdjust="0"/>
  </p:normalViewPr>
  <p:slideViewPr>
    <p:cSldViewPr>
      <p:cViewPr>
        <p:scale>
          <a:sx n="66" d="100"/>
          <a:sy n="66" d="100"/>
        </p:scale>
        <p:origin x="-1080" y="372"/>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4307047" cy="718423"/>
          </a:xfrm>
          <a:prstGeom prst="rect">
            <a:avLst/>
          </a:prstGeom>
        </p:spPr>
        <p:txBody>
          <a:bodyPr vert="horz" lIns="132725" tIns="66363" rIns="132725" bIns="66363" rtlCol="0"/>
          <a:lstStyle>
            <a:lvl1pPr algn="l">
              <a:defRPr sz="1700"/>
            </a:lvl1pPr>
          </a:lstStyle>
          <a:p>
            <a:endParaRPr kumimoji="1" lang="ja-JP" altLang="en-US"/>
          </a:p>
        </p:txBody>
      </p:sp>
      <p:sp>
        <p:nvSpPr>
          <p:cNvPr id="3" name="日付プレースホルダー 2"/>
          <p:cNvSpPr>
            <a:spLocks noGrp="1"/>
          </p:cNvSpPr>
          <p:nvPr>
            <p:ph type="dt" idx="1"/>
          </p:nvPr>
        </p:nvSpPr>
        <p:spPr>
          <a:xfrm>
            <a:off x="5629992" y="1"/>
            <a:ext cx="4307047" cy="718423"/>
          </a:xfrm>
          <a:prstGeom prst="rect">
            <a:avLst/>
          </a:prstGeom>
        </p:spPr>
        <p:txBody>
          <a:bodyPr vert="horz" lIns="132725" tIns="66363" rIns="132725" bIns="66363" rtlCol="0"/>
          <a:lstStyle>
            <a:lvl1pPr algn="r">
              <a:defRPr sz="1700"/>
            </a:lvl1pPr>
          </a:lstStyle>
          <a:p>
            <a:fld id="{22107D0B-64FD-45D0-948C-F47DB4A14220}" type="datetimeFigureOut">
              <a:rPr kumimoji="1" lang="ja-JP" altLang="en-US" smtClean="0"/>
              <a:t>2014/8/8</a:t>
            </a:fld>
            <a:endParaRPr kumimoji="1" lang="ja-JP" altLang="en-US"/>
          </a:p>
        </p:txBody>
      </p:sp>
      <p:sp>
        <p:nvSpPr>
          <p:cNvPr id="4" name="スライド イメージ プレースホルダー 3"/>
          <p:cNvSpPr>
            <a:spLocks noGrp="1" noRot="1" noChangeAspect="1"/>
          </p:cNvSpPr>
          <p:nvPr>
            <p:ph type="sldImg" idx="2"/>
          </p:nvPr>
        </p:nvSpPr>
        <p:spPr>
          <a:xfrm>
            <a:off x="1377950" y="1077913"/>
            <a:ext cx="7183438" cy="5386387"/>
          </a:xfrm>
          <a:prstGeom prst="rect">
            <a:avLst/>
          </a:prstGeom>
          <a:noFill/>
          <a:ln w="12700">
            <a:solidFill>
              <a:prstClr val="black"/>
            </a:solidFill>
          </a:ln>
        </p:spPr>
        <p:txBody>
          <a:bodyPr vert="horz" lIns="132725" tIns="66363" rIns="132725" bIns="66363" rtlCol="0" anchor="ctr"/>
          <a:lstStyle/>
          <a:p>
            <a:endParaRPr lang="ja-JP" altLang="en-US"/>
          </a:p>
        </p:txBody>
      </p:sp>
      <p:sp>
        <p:nvSpPr>
          <p:cNvPr id="5" name="ノート プレースホルダー 4"/>
          <p:cNvSpPr>
            <a:spLocks noGrp="1"/>
          </p:cNvSpPr>
          <p:nvPr>
            <p:ph type="body" sz="quarter" idx="3"/>
          </p:nvPr>
        </p:nvSpPr>
        <p:spPr>
          <a:xfrm>
            <a:off x="993934" y="6825021"/>
            <a:ext cx="7951470" cy="6465808"/>
          </a:xfrm>
          <a:prstGeom prst="rect">
            <a:avLst/>
          </a:prstGeom>
        </p:spPr>
        <p:txBody>
          <a:bodyPr vert="horz" lIns="132725" tIns="66363" rIns="132725" bIns="6636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13647547"/>
            <a:ext cx="4307047" cy="718423"/>
          </a:xfrm>
          <a:prstGeom prst="rect">
            <a:avLst/>
          </a:prstGeom>
        </p:spPr>
        <p:txBody>
          <a:bodyPr vert="horz" lIns="132725" tIns="66363" rIns="132725" bIns="66363"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629992" y="13647547"/>
            <a:ext cx="4307047" cy="718423"/>
          </a:xfrm>
          <a:prstGeom prst="rect">
            <a:avLst/>
          </a:prstGeom>
        </p:spPr>
        <p:txBody>
          <a:bodyPr vert="horz" lIns="132725" tIns="66363" rIns="132725" bIns="66363" rtlCol="0" anchor="b"/>
          <a:lstStyle>
            <a:lvl1pPr algn="r">
              <a:defRPr sz="1700"/>
            </a:lvl1pPr>
          </a:lstStyle>
          <a:p>
            <a:fld id="{E765E1B9-6B19-4421-B58D-CCD74901D3BE}" type="slidenum">
              <a:rPr kumimoji="1" lang="ja-JP" altLang="en-US" smtClean="0"/>
              <a:t>‹#›</a:t>
            </a:fld>
            <a:endParaRPr kumimoji="1" lang="ja-JP" altLang="en-US"/>
          </a:p>
        </p:txBody>
      </p:sp>
    </p:spTree>
    <p:extLst>
      <p:ext uri="{BB962C8B-B14F-4D97-AF65-F5344CB8AC3E}">
        <p14:creationId xmlns:p14="http://schemas.microsoft.com/office/powerpoint/2010/main" val="300596185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700" kern="1200">
        <a:solidFill>
          <a:schemeClr val="tx1"/>
        </a:solidFill>
        <a:latin typeface="+mn-lt"/>
        <a:ea typeface="+mn-ea"/>
        <a:cs typeface="+mn-cs"/>
      </a:defRPr>
    </a:lvl1pPr>
    <a:lvl2pPr marL="640080" algn="l" defTabSz="1280160" rtl="0" eaLnBrk="1" latinLnBrk="0" hangingPunct="1">
      <a:defRPr kumimoji="1" sz="1700" kern="1200">
        <a:solidFill>
          <a:schemeClr val="tx1"/>
        </a:solidFill>
        <a:latin typeface="+mn-lt"/>
        <a:ea typeface="+mn-ea"/>
        <a:cs typeface="+mn-cs"/>
      </a:defRPr>
    </a:lvl2pPr>
    <a:lvl3pPr marL="1280160" algn="l" defTabSz="1280160" rtl="0" eaLnBrk="1" latinLnBrk="0" hangingPunct="1">
      <a:defRPr kumimoji="1" sz="1700" kern="1200">
        <a:solidFill>
          <a:schemeClr val="tx1"/>
        </a:solidFill>
        <a:latin typeface="+mn-lt"/>
        <a:ea typeface="+mn-ea"/>
        <a:cs typeface="+mn-cs"/>
      </a:defRPr>
    </a:lvl3pPr>
    <a:lvl4pPr marL="1920240" algn="l" defTabSz="1280160" rtl="0" eaLnBrk="1" latinLnBrk="0" hangingPunct="1">
      <a:defRPr kumimoji="1" sz="1700" kern="1200">
        <a:solidFill>
          <a:schemeClr val="tx1"/>
        </a:solidFill>
        <a:latin typeface="+mn-lt"/>
        <a:ea typeface="+mn-ea"/>
        <a:cs typeface="+mn-cs"/>
      </a:defRPr>
    </a:lvl4pPr>
    <a:lvl5pPr marL="2560320" algn="l" defTabSz="1280160" rtl="0" eaLnBrk="1" latinLnBrk="0" hangingPunct="1">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765E1B9-6B19-4421-B58D-CCD74901D3BE}" type="slidenum">
              <a:rPr kumimoji="1" lang="ja-JP" altLang="en-US" smtClean="0"/>
              <a:t>1</a:t>
            </a:fld>
            <a:endParaRPr kumimoji="1" lang="ja-JP" altLang="en-US"/>
          </a:p>
        </p:txBody>
      </p:sp>
    </p:spTree>
    <p:extLst>
      <p:ext uri="{BB962C8B-B14F-4D97-AF65-F5344CB8AC3E}">
        <p14:creationId xmlns:p14="http://schemas.microsoft.com/office/powerpoint/2010/main" val="3121786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267978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3665092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99325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330624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75857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2014/8/8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555698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FD5F2C8-70EB-4336-BEE0-A558280A4A74}" type="datetimeFigureOut">
              <a:rPr kumimoji="1" lang="ja-JP" altLang="en-US" smtClean="0"/>
              <a:t>2014/8/8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881796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FD5F2C8-70EB-4336-BEE0-A558280A4A74}" type="datetimeFigureOut">
              <a:rPr kumimoji="1" lang="ja-JP" altLang="en-US" smtClean="0"/>
              <a:t>2014/8/8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196448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FD5F2C8-70EB-4336-BEE0-A558280A4A74}" type="datetimeFigureOut">
              <a:rPr kumimoji="1" lang="ja-JP" altLang="en-US" smtClean="0"/>
              <a:t>2014/8/8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3516260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2014/8/8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085717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2014/8/8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4174787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BFD5F2C8-70EB-4336-BEE0-A558280A4A74}" type="datetimeFigureOut">
              <a:rPr kumimoji="1" lang="ja-JP" altLang="en-US" smtClean="0"/>
              <a:t>2014/8/8</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571918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44016" y="152876"/>
            <a:ext cx="9425136" cy="579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ja-JP" sz="1600" b="1" kern="100" smtClean="0">
                <a:solidFill>
                  <a:srgbClr val="000000"/>
                </a:solidFill>
                <a:effectLst/>
                <a:ea typeface="Meiryo UI"/>
                <a:cs typeface="Times New Roman"/>
              </a:rPr>
              <a:t>「</a:t>
            </a:r>
            <a:r>
              <a:rPr lang="en-US" altLang="ja-JP" sz="1600" b="1" kern="100" dirty="0" smtClean="0">
                <a:solidFill>
                  <a:srgbClr val="000000"/>
                </a:solidFill>
                <a:ea typeface="Meiryo UI"/>
                <a:cs typeface="Times New Roman"/>
              </a:rPr>
              <a:t>(</a:t>
            </a:r>
            <a:r>
              <a:rPr lang="ja-JP" altLang="en-US" sz="1600" b="1" kern="100" dirty="0" smtClean="0">
                <a:solidFill>
                  <a:srgbClr val="000000"/>
                </a:solidFill>
                <a:ea typeface="Meiryo UI"/>
                <a:cs typeface="Times New Roman"/>
              </a:rPr>
              <a:t>仮称</a:t>
            </a:r>
            <a:r>
              <a:rPr lang="en-US" altLang="ja-JP" sz="1600" b="1" kern="100" dirty="0" smtClean="0">
                <a:solidFill>
                  <a:srgbClr val="000000"/>
                </a:solidFill>
                <a:ea typeface="Meiryo UI"/>
                <a:cs typeface="Times New Roman"/>
              </a:rPr>
              <a:t>)</a:t>
            </a:r>
            <a:r>
              <a:rPr lang="en-US" sz="1600" b="1" kern="100" dirty="0" err="1" smtClean="0">
                <a:solidFill>
                  <a:srgbClr val="000000"/>
                </a:solidFill>
                <a:effectLst/>
                <a:ea typeface="Meiryo UI"/>
                <a:cs typeface="Times New Roman"/>
              </a:rPr>
              <a:t>都市基盤施設長寿命化</a:t>
            </a:r>
            <a:r>
              <a:rPr lang="ja-JP" altLang="en-US" sz="1600" b="1" kern="100" dirty="0" smtClean="0">
                <a:solidFill>
                  <a:srgbClr val="000000"/>
                </a:solidFill>
                <a:effectLst/>
                <a:ea typeface="Meiryo UI"/>
                <a:cs typeface="Times New Roman"/>
              </a:rPr>
              <a:t>計画</a:t>
            </a:r>
            <a:r>
              <a:rPr lang="ja-JP" sz="1600" b="1" kern="100" dirty="0" smtClean="0">
                <a:solidFill>
                  <a:srgbClr val="000000"/>
                </a:solidFill>
                <a:effectLst/>
                <a:ea typeface="Meiryo UI"/>
                <a:cs typeface="Times New Roman"/>
              </a:rPr>
              <a:t>」</a:t>
            </a:r>
            <a:r>
              <a:rPr lang="ja-JP" altLang="en-US" sz="1600" b="1" kern="100" dirty="0" smtClean="0">
                <a:solidFill>
                  <a:srgbClr val="000000"/>
                </a:solidFill>
                <a:effectLst/>
                <a:ea typeface="Meiryo UI"/>
                <a:cs typeface="Times New Roman"/>
              </a:rPr>
              <a:t>（素案）</a:t>
            </a:r>
            <a:r>
              <a:rPr lang="en-US" altLang="ja-JP" sz="1600" b="1" kern="100" dirty="0" smtClean="0">
                <a:solidFill>
                  <a:srgbClr val="000000"/>
                </a:solidFill>
                <a:effectLst/>
                <a:ea typeface="Meiryo UI"/>
                <a:cs typeface="Times New Roman"/>
              </a:rPr>
              <a:t> </a:t>
            </a:r>
            <a:r>
              <a:rPr lang="ja-JP" sz="1600" b="1" kern="100" dirty="0" smtClean="0">
                <a:solidFill>
                  <a:srgbClr val="000000"/>
                </a:solidFill>
                <a:effectLst/>
                <a:ea typeface="Meiryo UI"/>
                <a:cs typeface="Times New Roman"/>
              </a:rPr>
              <a:t>中間とりまとめ</a:t>
            </a:r>
            <a:r>
              <a:rPr lang="ja-JP" altLang="en-US" sz="1600" b="1" kern="100" dirty="0" smtClean="0">
                <a:solidFill>
                  <a:srgbClr val="000000"/>
                </a:solidFill>
                <a:effectLst/>
                <a:ea typeface="Meiryo UI"/>
                <a:cs typeface="Times New Roman"/>
              </a:rPr>
              <a:t>　</a:t>
            </a:r>
            <a:r>
              <a:rPr lang="ja-JP" altLang="en-US" sz="1600" b="1" kern="100" dirty="0">
                <a:solidFill>
                  <a:srgbClr val="000000"/>
                </a:solidFill>
                <a:ea typeface="Meiryo UI"/>
                <a:cs typeface="Times New Roman"/>
              </a:rPr>
              <a:t>下水</a:t>
            </a:r>
            <a:r>
              <a:rPr lang="ja-JP" altLang="en-US" sz="1600" b="1" kern="100" dirty="0" smtClean="0">
                <a:solidFill>
                  <a:srgbClr val="000000"/>
                </a:solidFill>
                <a:ea typeface="Meiryo UI"/>
                <a:cs typeface="Times New Roman"/>
              </a:rPr>
              <a:t>等設備部会</a:t>
            </a:r>
            <a:r>
              <a:rPr lang="ja-JP" altLang="en-US" sz="1600" b="1" kern="100" dirty="0" smtClean="0">
                <a:solidFill>
                  <a:srgbClr val="000000"/>
                </a:solidFill>
                <a:effectLst/>
                <a:ea typeface="Meiryo UI"/>
                <a:cs typeface="Times New Roman"/>
              </a:rPr>
              <a:t>　検討概要</a:t>
            </a:r>
            <a:endParaRPr lang="en-US" altLang="ja-JP" sz="1600" b="1" kern="100" dirty="0" smtClean="0">
              <a:solidFill>
                <a:srgbClr val="000000"/>
              </a:solidFill>
              <a:ea typeface="Meiryo UI"/>
              <a:cs typeface="Times New Roman"/>
            </a:endParaRPr>
          </a:p>
        </p:txBody>
      </p:sp>
      <p:sp>
        <p:nvSpPr>
          <p:cNvPr id="6" name="正方形/長方形 5"/>
          <p:cNvSpPr/>
          <p:nvPr/>
        </p:nvSpPr>
        <p:spPr>
          <a:xfrm>
            <a:off x="9127501" y="167390"/>
            <a:ext cx="3667497" cy="550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a:spcAft>
                <a:spcPts val="0"/>
              </a:spcAft>
            </a:pPr>
            <a:r>
              <a:rPr lang="ja-JP" altLang="en-US"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参考資料３</a:t>
            </a:r>
            <a:endParaRPr lang="en-US" altLang="ja-JP"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r">
              <a:spcAft>
                <a:spcPts val="0"/>
              </a:spcAft>
            </a:pPr>
            <a:r>
              <a:rPr lang="ja-JP" altLang="en-US"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下水等設備</a:t>
            </a:r>
            <a:r>
              <a:rPr lang="ja-JP" altLang="en-US"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部会</a:t>
            </a:r>
            <a:endParaRPr lang="ja-JP" sz="14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2"/>
          <p:cNvSpPr txBox="1">
            <a:spLocks noChangeArrowheads="1"/>
          </p:cNvSpPr>
          <p:nvPr/>
        </p:nvSpPr>
        <p:spPr bwMode="auto">
          <a:xfrm>
            <a:off x="-316" y="6816824"/>
            <a:ext cx="4384892" cy="253383"/>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just">
              <a:spcAft>
                <a:spcPts val="0"/>
              </a:spcAft>
            </a:pPr>
            <a:r>
              <a:rPr lang="ja-JP" sz="1400" b="1" kern="100" dirty="0">
                <a:effectLst/>
                <a:latin typeface="Georgia"/>
                <a:ea typeface="Meiryo UI"/>
                <a:cs typeface="Times New Roman"/>
              </a:rPr>
              <a:t>≪課題：効率的・効果的な維持管理手法の確立≫</a:t>
            </a:r>
            <a:endParaRPr lang="ja-JP" sz="1400" kern="100" dirty="0">
              <a:effectLst/>
              <a:latin typeface="Georgia"/>
              <a:ea typeface="HG明朝B"/>
              <a:cs typeface="Times New Roman"/>
            </a:endParaRPr>
          </a:p>
        </p:txBody>
      </p:sp>
      <p:grpSp>
        <p:nvGrpSpPr>
          <p:cNvPr id="2" name="グループ化 1"/>
          <p:cNvGrpSpPr/>
          <p:nvPr/>
        </p:nvGrpSpPr>
        <p:grpSpPr>
          <a:xfrm>
            <a:off x="134027" y="6384776"/>
            <a:ext cx="4783014" cy="576065"/>
            <a:chOff x="119503" y="6312767"/>
            <a:chExt cx="4783014" cy="576065"/>
          </a:xfrm>
        </p:grpSpPr>
        <p:sp>
          <p:nvSpPr>
            <p:cNvPr id="16" name="二等辺三角形 15"/>
            <p:cNvSpPr/>
            <p:nvPr/>
          </p:nvSpPr>
          <p:spPr>
            <a:xfrm rot="10800000">
              <a:off x="119503" y="6312767"/>
              <a:ext cx="4783014" cy="360040"/>
            </a:xfrm>
            <a:prstGeom prst="triangl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ja-JP" sz="1050" kern="100" dirty="0">
                <a:effectLst/>
                <a:ea typeface="HG明朝B"/>
                <a:cs typeface="Times New Roman"/>
              </a:endParaRPr>
            </a:p>
          </p:txBody>
        </p:sp>
        <p:sp>
          <p:nvSpPr>
            <p:cNvPr id="17" name="テキスト ボックス 2"/>
            <p:cNvSpPr txBox="1">
              <a:spLocks noChangeArrowheads="1"/>
            </p:cNvSpPr>
            <p:nvPr/>
          </p:nvSpPr>
          <p:spPr bwMode="auto">
            <a:xfrm rot="10800000" flipV="1">
              <a:off x="1936304" y="6349543"/>
              <a:ext cx="1128033" cy="539289"/>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ctr">
                <a:spcAft>
                  <a:spcPts val="0"/>
                </a:spcAft>
              </a:pPr>
              <a:r>
                <a:rPr lang="ja-JP" sz="1400" b="1" kern="100" dirty="0">
                  <a:solidFill>
                    <a:srgbClr val="FFFFFF"/>
                  </a:solidFill>
                  <a:effectLst/>
                  <a:latin typeface="Georgia"/>
                  <a:ea typeface="Meiryo UI"/>
                  <a:cs typeface="Times New Roman"/>
                </a:rPr>
                <a:t>新たな課題</a:t>
              </a:r>
              <a:endParaRPr lang="ja-JP" sz="1100" kern="100" dirty="0">
                <a:effectLst/>
                <a:latin typeface="Georgia"/>
                <a:ea typeface="HG明朝B"/>
                <a:cs typeface="Times New Roman"/>
              </a:endParaRPr>
            </a:p>
          </p:txBody>
        </p:sp>
      </p:grpSp>
      <p:sp>
        <p:nvSpPr>
          <p:cNvPr id="18" name="テキスト ボックス 2"/>
          <p:cNvSpPr txBox="1">
            <a:spLocks noChangeArrowheads="1"/>
          </p:cNvSpPr>
          <p:nvPr/>
        </p:nvSpPr>
        <p:spPr bwMode="auto">
          <a:xfrm>
            <a:off x="5098632" y="696144"/>
            <a:ext cx="5537940" cy="261136"/>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spcAft>
                <a:spcPts val="0"/>
              </a:spcAft>
            </a:pPr>
            <a:r>
              <a:rPr lang="ja-JP" sz="1400" b="1" kern="100" dirty="0" smtClean="0">
                <a:effectLst/>
                <a:latin typeface="Georgia"/>
                <a:ea typeface="Meiryo UI"/>
                <a:cs typeface="Times New Roman"/>
              </a:rPr>
              <a:t>≪</a:t>
            </a:r>
            <a:r>
              <a:rPr lang="ja-JP" altLang="en-US" sz="1400" b="1" kern="100" dirty="0" smtClean="0">
                <a:effectLst/>
                <a:latin typeface="Georgia"/>
                <a:ea typeface="Meiryo UI"/>
                <a:cs typeface="Times New Roman"/>
              </a:rPr>
              <a:t>効率的・効果的な維持管理手法の確立</a:t>
            </a:r>
            <a:r>
              <a:rPr lang="ja-JP" sz="1400" b="1" kern="100" dirty="0" smtClean="0">
                <a:effectLst/>
                <a:latin typeface="Georgia"/>
                <a:ea typeface="Meiryo UI"/>
                <a:cs typeface="Times New Roman"/>
              </a:rPr>
              <a:t>のために</a:t>
            </a:r>
            <a:r>
              <a:rPr lang="ja-JP" sz="1400" b="1" kern="100" dirty="0">
                <a:effectLst/>
                <a:latin typeface="Georgia"/>
                <a:ea typeface="Meiryo UI"/>
                <a:cs typeface="Times New Roman"/>
              </a:rPr>
              <a:t>講ずべき主な施策≫</a:t>
            </a:r>
            <a:endParaRPr lang="ja-JP" sz="1400" kern="100" dirty="0">
              <a:effectLst/>
              <a:latin typeface="Georgia"/>
              <a:ea typeface="HG明朝B"/>
              <a:cs typeface="Times New Roman"/>
            </a:endParaRPr>
          </a:p>
        </p:txBody>
      </p:sp>
      <p:sp>
        <p:nvSpPr>
          <p:cNvPr id="21" name="テキスト ボックス 2"/>
          <p:cNvSpPr txBox="1">
            <a:spLocks noChangeArrowheads="1"/>
          </p:cNvSpPr>
          <p:nvPr/>
        </p:nvSpPr>
        <p:spPr bwMode="auto">
          <a:xfrm>
            <a:off x="-166860" y="696144"/>
            <a:ext cx="1352932"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gn="ctr">
              <a:spcAft>
                <a:spcPts val="0"/>
              </a:spcAft>
            </a:pPr>
            <a:r>
              <a:rPr lang="ja-JP" sz="1400" b="1" kern="100" dirty="0" smtClean="0">
                <a:effectLst/>
                <a:latin typeface="Georgia"/>
                <a:ea typeface="Meiryo UI"/>
                <a:cs typeface="Times New Roman"/>
              </a:rPr>
              <a:t>≪</a:t>
            </a:r>
            <a:r>
              <a:rPr lang="ja-JP" altLang="en-US" sz="1400" b="1" kern="100" dirty="0" smtClean="0">
                <a:latin typeface="Georgia"/>
                <a:ea typeface="Meiryo UI"/>
                <a:cs typeface="Times New Roman"/>
              </a:rPr>
              <a:t>現　状</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sp>
        <p:nvSpPr>
          <p:cNvPr id="22" name="角丸四角形 21"/>
          <p:cNvSpPr/>
          <p:nvPr/>
        </p:nvSpPr>
        <p:spPr>
          <a:xfrm>
            <a:off x="42548" y="926120"/>
            <a:ext cx="4948547" cy="3024336"/>
          </a:xfrm>
          <a:prstGeom prst="roundRect">
            <a:avLst>
              <a:gd name="adj" fmla="val 1473"/>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500"/>
              </a:lnSpc>
            </a:pPr>
            <a:r>
              <a:rPr lang="ja-JP" altLang="en-US" sz="1200" b="1" u="sng" kern="100" dirty="0">
                <a:ea typeface="Meiryo UI"/>
                <a:cs typeface="Times New Roman"/>
              </a:rPr>
              <a:t>◇下水道（土木・設備）</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a:lnSpc>
                <a:spcPts val="1500"/>
              </a:lnSpc>
              <a:spcAft>
                <a:spcPts val="0"/>
              </a:spcAft>
              <a:buFont typeface="Arial" panose="020B0604020202020204" pitchFamily="34" charset="0"/>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都市機能を支える重要なライフラインである大阪府の下水道普及率は全国平均と比べても高い水準であるが、昭和</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40</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年に事業着手以来、約</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50</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年経過し、現有施設においては</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高齢</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化した</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下水管渠や</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施設が多い</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p>
          <a:p>
            <a:pPr marL="171450" indent="-171450" algn="just">
              <a:lnSpc>
                <a:spcPts val="1500"/>
              </a:lnSpc>
              <a:spcAft>
                <a:spcPts val="0"/>
              </a:spcAft>
              <a:buFont typeface="Arial" panose="020B0604020202020204" pitchFamily="34" charset="0"/>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下水機能が停止すれば、府内下水道利用者</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800</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万人以上の生活に重大な影響を及ぼす。</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◇河川施設（設備）</a:t>
            </a: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a:spcAft>
                <a:spcPts val="0"/>
              </a:spcAft>
              <a:buFont typeface="Arial" panose="020B0604020202020204" pitchFamily="34" charset="0"/>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過去に大阪を襲った高潮災害の経験から、昭和</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45</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年前後に防潮水門</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防潮</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扉が多く建設</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されている。</a:t>
            </a: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a:spcAft>
                <a:spcPts val="0"/>
              </a:spcAft>
              <a:buFont typeface="Arial" panose="020B0604020202020204" pitchFamily="34" charset="0"/>
              <a:buChar char="•"/>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供用</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後</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40</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年以上経過した施設が多く、高齢化による信頼性の低下が懸念</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される。</a:t>
            </a: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◇海岸施設（設備）</a:t>
            </a: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a:spcAft>
                <a:spcPts val="0"/>
              </a:spcAft>
              <a:buFont typeface="Arial" panose="020B0604020202020204" pitchFamily="34" charset="0"/>
              <a:buChar char="•"/>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海岸</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は昭和</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36</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月の第</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室戸台風による災害を契機に</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整備している。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a:spcAft>
                <a:spcPts val="0"/>
              </a:spcAft>
              <a:buFont typeface="Arial" panose="020B0604020202020204" pitchFamily="34" charset="0"/>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管理する</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74km</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の海岸線上に点在する水門・樋門・門扉などの重要な防災施設は、建設後</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40</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年以上経過した設備が</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60%</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超と高齢化が進んでおり、信頼性の</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低下が懸念される。</a:t>
            </a: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角丸四角形 11"/>
          <p:cNvSpPr/>
          <p:nvPr/>
        </p:nvSpPr>
        <p:spPr>
          <a:xfrm>
            <a:off x="12700" y="9049072"/>
            <a:ext cx="4955856" cy="494220"/>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下水</a:t>
            </a:r>
            <a:r>
              <a:rPr lang="ja-JP" altLang="en-US" sz="12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道</a:t>
            </a: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河川・海岸</a:t>
            </a: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設備</a:t>
            </a:r>
            <a:endParaRPr lang="en-US" altLang="ja-JP" sz="1200" b="1" u="sng" kern="1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a:spcAft>
                <a:spcPts val="0"/>
              </a:spcAft>
              <a:buFont typeface="Arial" panose="020B0604020202020204" pitchFamily="34" charset="0"/>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維持管理</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業務の実施体制と契約手法</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
          <p:cNvSpPr txBox="1">
            <a:spLocks noChangeArrowheads="1"/>
          </p:cNvSpPr>
          <p:nvPr/>
        </p:nvSpPr>
        <p:spPr bwMode="auto">
          <a:xfrm>
            <a:off x="-12195" y="8761040"/>
            <a:ext cx="4324763" cy="249266"/>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just">
              <a:spcAft>
                <a:spcPts val="0"/>
              </a:spcAft>
            </a:pPr>
            <a:r>
              <a:rPr lang="ja-JP" sz="1400" b="1" kern="100" dirty="0">
                <a:effectLst/>
                <a:latin typeface="Georgia"/>
                <a:ea typeface="Meiryo UI"/>
                <a:cs typeface="Times New Roman"/>
              </a:rPr>
              <a:t>≪課題</a:t>
            </a:r>
            <a:r>
              <a:rPr lang="ja-JP" sz="1400" b="1" kern="100" dirty="0" smtClean="0">
                <a:effectLst/>
                <a:latin typeface="Georgia"/>
                <a:ea typeface="Meiryo UI"/>
                <a:cs typeface="Times New Roman"/>
              </a:rPr>
              <a:t>：</a:t>
            </a:r>
            <a:r>
              <a:rPr lang="ja-JP" altLang="en-US" sz="1400" b="1" kern="100" dirty="0">
                <a:latin typeface="Georgia"/>
                <a:ea typeface="Meiryo UI"/>
                <a:cs typeface="Times New Roman"/>
              </a:rPr>
              <a:t>持続</a:t>
            </a:r>
            <a:r>
              <a:rPr lang="ja-JP" altLang="en-US" sz="1400" b="1" kern="100" dirty="0" smtClean="0">
                <a:latin typeface="Georgia"/>
                <a:ea typeface="Meiryo UI"/>
                <a:cs typeface="Times New Roman"/>
              </a:rPr>
              <a:t>可能な維持管理の仕組みづくり</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sp>
        <p:nvSpPr>
          <p:cNvPr id="7" name="角丸四角形 6"/>
          <p:cNvSpPr/>
          <p:nvPr/>
        </p:nvSpPr>
        <p:spPr>
          <a:xfrm>
            <a:off x="5142023" y="969662"/>
            <a:ext cx="7636791" cy="6279210"/>
          </a:xfrm>
          <a:prstGeom prst="roundRect">
            <a:avLst>
              <a:gd name="adj" fmla="val 2209"/>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500"/>
              </a:lnSpc>
              <a:spcAft>
                <a:spcPts val="0"/>
              </a:spcAft>
            </a:pPr>
            <a:r>
              <a:rPr lang="ja-JP" altLang="ja-JP" sz="1200" b="1" u="sng" kern="100" dirty="0">
                <a:latin typeface="Meiryo UI" panose="020B0604030504040204" pitchFamily="50" charset="-128"/>
                <a:ea typeface="Meiryo UI" panose="020B0604030504040204" pitchFamily="50" charset="-128"/>
                <a:cs typeface="Meiryo UI" panose="020B0604030504040204" pitchFamily="50" charset="-128"/>
              </a:rPr>
              <a:t>◇点検</a:t>
            </a:r>
            <a:r>
              <a:rPr lang="ja-JP" altLang="ja-JP" sz="12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、診断、評価の手法や体制等の充実</a:t>
            </a:r>
            <a:r>
              <a:rPr lang="ja-JP"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致命的な不具合を見逃さない（安全の視点）</a:t>
            </a: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下水道</a:t>
            </a:r>
            <a:r>
              <a:rPr lang="ja-JP" altLang="en-US" sz="1200" b="1" kern="100" dirty="0" smtClean="0">
                <a:latin typeface="Meiryo UI" panose="020B0604030504040204" pitchFamily="50" charset="-128"/>
                <a:ea typeface="Meiryo UI" panose="020B0604030504040204" pitchFamily="50" charset="-128"/>
                <a:cs typeface="Meiryo UI" panose="020B0604030504040204" pitchFamily="50" charset="-128"/>
              </a:rPr>
              <a:t>土木</a:t>
            </a:r>
            <a:r>
              <a:rPr lang="en-US" altLang="ja-JP" sz="1200" b="1" kern="100" dirty="0">
                <a:latin typeface="Meiryo UI" panose="020B0604030504040204" pitchFamily="50" charset="-128"/>
                <a:ea typeface="Meiryo UI" panose="020B0604030504040204" pitchFamily="50" charset="-128"/>
                <a:cs typeface="Meiryo UI" panose="020B0604030504040204" pitchFamily="50" charset="-128"/>
              </a:rPr>
              <a:t>】</a:t>
            </a:r>
          </a:p>
          <a:p>
            <a:pPr marL="174625" lvl="1" indent="-174625" algn="just">
              <a:lnSpc>
                <a:spcPts val="1500"/>
              </a:lnSpc>
              <a:buFont typeface="ＭＳ ゴシック" panose="020B0609070205080204" pitchFamily="49" charset="-128"/>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水槽等の土木構造物に関する点検、調査方針、基準に関する指針をまとめ、管理の充実を図る。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pP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b="1"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kern="100" dirty="0" smtClean="0">
                <a:latin typeface="Meiryo UI" panose="020B0604030504040204" pitchFamily="50" charset="-128"/>
                <a:ea typeface="Meiryo UI" panose="020B0604030504040204" pitchFamily="50" charset="-128"/>
                <a:cs typeface="Meiryo UI" panose="020B0604030504040204" pitchFamily="50" charset="-128"/>
              </a:rPr>
              <a:t>下水</a:t>
            </a:r>
            <a:r>
              <a:rPr lang="ja-JP" altLang="en-US" sz="12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道</a:t>
            </a:r>
            <a:r>
              <a:rPr lang="ja-JP" altLang="en-US" sz="1200" b="1"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河川・海岸設備</a:t>
            </a:r>
            <a:r>
              <a:rPr lang="en-US" altLang="ja-JP" sz="1200" b="1" kern="100" dirty="0">
                <a:latin typeface="Meiryo UI" panose="020B0604030504040204" pitchFamily="50" charset="-128"/>
                <a:ea typeface="Meiryo UI" panose="020B0604030504040204" pitchFamily="50" charset="-128"/>
                <a:cs typeface="Meiryo UI" panose="020B0604030504040204" pitchFamily="50" charset="-128"/>
              </a:rPr>
              <a:t>】</a:t>
            </a:r>
          </a:p>
          <a:p>
            <a:pPr marL="174625" indent="-174625" algn="just">
              <a:lnSpc>
                <a:spcPts val="1500"/>
              </a:lnSpc>
              <a:spcAft>
                <a:spcPts val="0"/>
              </a:spcAft>
              <a:buFont typeface="ＭＳ ゴシック" panose="020B0609070205080204" pitchFamily="49" charset="-128"/>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機械内部等、不可視部分に対しては、分解整備を着実に実施する。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4625" indent="-174625" algn="just">
              <a:lnSpc>
                <a:spcPts val="1500"/>
              </a:lnSpc>
              <a:spcAft>
                <a:spcPts val="0"/>
              </a:spcAft>
              <a:buFont typeface="ＭＳ ゴシック" panose="020B0609070205080204" pitchFamily="49" charset="-128"/>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非常用設備の点検では、管理運転時における状態監視に努め、点検データの蓄積、可能な範囲での傾向管理に</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努める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a:lnSpc>
                <a:spcPts val="1500"/>
              </a:lnSpc>
              <a:spcAft>
                <a:spcPts val="0"/>
              </a:spcAft>
              <a:buFont typeface="ＭＳ ゴシック" panose="020B0609070205080204" pitchFamily="49" charset="-128"/>
              <a:buChar char="○"/>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予見できない故障発生時の即時復旧のために、部品供給状況の把握に努める。</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pPr>
            <a:r>
              <a:rPr lang="ja-JP" altLang="ja-JP" sz="1200" b="1" u="sng"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200" b="1" u="sng" kern="100" dirty="0">
                <a:latin typeface="Meiryo UI" panose="020B0604030504040204" pitchFamily="50" charset="-128"/>
                <a:ea typeface="Meiryo UI" panose="020B0604030504040204" pitchFamily="50" charset="-128"/>
                <a:cs typeface="Meiryo UI" panose="020B0604030504040204" pitchFamily="50" charset="-128"/>
              </a:rPr>
              <a:t>施設の特性に応じた維持管理手法の体系化</a:t>
            </a: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pP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b="1"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kern="100" dirty="0" smtClean="0">
                <a:latin typeface="Meiryo UI" panose="020B0604030504040204" pitchFamily="50" charset="-128"/>
                <a:ea typeface="Meiryo UI" panose="020B0604030504040204" pitchFamily="50" charset="-128"/>
                <a:cs typeface="Meiryo UI" panose="020B0604030504040204" pitchFamily="50" charset="-128"/>
              </a:rPr>
              <a:t>下水道（設備）</a:t>
            </a:r>
            <a:r>
              <a:rPr lang="en-US" altLang="ja-JP" sz="1200" b="1"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1" kern="100" dirty="0">
              <a:latin typeface="Meiryo UI" panose="020B0604030504040204" pitchFamily="50" charset="-128"/>
              <a:ea typeface="Meiryo UI" panose="020B0604030504040204" pitchFamily="50" charset="-128"/>
              <a:cs typeface="Meiryo UI" panose="020B0604030504040204" pitchFamily="50" charset="-128"/>
            </a:endParaRPr>
          </a:p>
          <a:p>
            <a:pPr marL="174625" indent="-174625" algn="just">
              <a:lnSpc>
                <a:spcPts val="1500"/>
              </a:lnSpc>
              <a:spcAft>
                <a:spcPts val="0"/>
              </a:spcAft>
              <a:buFont typeface="ＭＳ ゴシック" panose="020B0609070205080204" pitchFamily="49" charset="-128"/>
              <a:buChar char="○"/>
            </a:pPr>
            <a:r>
              <a:rPr lang="ja-JP" altLang="ja-JP" sz="1200" kern="100" dirty="0">
                <a:latin typeface="Meiryo UI" panose="020B0604030504040204" pitchFamily="50" charset="-128"/>
                <a:ea typeface="Meiryo UI" panose="020B0604030504040204" pitchFamily="50" charset="-128"/>
                <a:cs typeface="Meiryo UI" panose="020B0604030504040204" pitchFamily="50" charset="-128"/>
              </a:rPr>
              <a:t>維持管理手法の設定（予防保全対策の拡充、補修時期の最適化）</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200" kern="100" dirty="0">
                <a:latin typeface="Meiryo UI" panose="020B0604030504040204" pitchFamily="50" charset="-128"/>
                <a:ea typeface="Meiryo UI" panose="020B0604030504040204" pitchFamily="50" charset="-128"/>
                <a:cs typeface="Meiryo UI" panose="020B0604030504040204" pitchFamily="50" charset="-128"/>
              </a:rPr>
              <a:t>更新時期の考え方（更新時期の最適化）</a:t>
            </a:r>
          </a:p>
          <a:p>
            <a:pPr marL="363538" indent="-188913" algn="just">
              <a:lnSpc>
                <a:spcPts val="1500"/>
              </a:lnSpc>
              <a:spcAft>
                <a:spcPts val="0"/>
              </a:spcAft>
              <a:buFont typeface="Arial" panose="020B0604020202020204" pitchFamily="34" charset="0"/>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国の長寿命化計画策定手引きに基づき、修繕、長寿命化、更新等の対策手法を決定する</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363538" indent="-188913" algn="just">
              <a:lnSpc>
                <a:spcPts val="1500"/>
              </a:lnSpc>
              <a:spcAft>
                <a:spcPts val="0"/>
              </a:spcAft>
              <a:buFont typeface="Arial" panose="020B0604020202020204" pitchFamily="34" charset="0"/>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排水ポンプ駆動用エンジンについては、適正な状態監視保全に努めた上で、更新は部品供給状況を見極めつつ、</a:t>
            </a:r>
          </a:p>
          <a:p>
            <a:pPr marL="174625" algn="just">
              <a:lnSpc>
                <a:spcPts val="1500"/>
              </a:lnSpc>
              <a:spcAft>
                <a:spcPts val="0"/>
              </a:spcAft>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設置</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後３５年の時間計画型を導入する</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。（河川設備、海岸設備共通）</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b="1"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河川施設（設備）</a:t>
            </a:r>
            <a:r>
              <a:rPr lang="en-US" altLang="ja-JP" sz="1200" b="1" kern="100" dirty="0">
                <a:latin typeface="Meiryo UI" panose="020B0604030504040204" pitchFamily="50" charset="-128"/>
                <a:ea typeface="Meiryo UI" panose="020B0604030504040204" pitchFamily="50" charset="-128"/>
                <a:cs typeface="Meiryo UI" panose="020B0604030504040204" pitchFamily="50" charset="-128"/>
              </a:rPr>
              <a:t>】</a:t>
            </a:r>
          </a:p>
          <a:p>
            <a:pPr marL="0" lvl="1" indent="174625" defTabSz="914400">
              <a:buFont typeface="ＭＳ ゴシック" panose="020B0609070205080204" pitchFamily="49" charset="-128"/>
              <a:buChar char="○"/>
            </a:pPr>
            <a:r>
              <a:rPr lang="ja-JP" altLang="ja-JP" sz="1200" kern="100" dirty="0">
                <a:latin typeface="Meiryo UI" panose="020B0604030504040204" pitchFamily="50" charset="-128"/>
                <a:ea typeface="Meiryo UI" panose="020B0604030504040204" pitchFamily="50" charset="-128"/>
                <a:cs typeface="Meiryo UI" panose="020B0604030504040204" pitchFamily="50" charset="-128"/>
              </a:rPr>
              <a:t>更新時期の考え方（更新時期の最適化）</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355600" indent="-180975" defTabSz="914400">
              <a:buFont typeface="Arial" panose="020B0604020202020204" pitchFamily="34" charset="0"/>
              <a:buChar char="•"/>
              <a:tabLst>
                <a:tab pos="533400" algn="l"/>
              </a:tabLst>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現況</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調査の結果、現況Ｄ・Ｅとなった設備について大規模補修・更新を実施</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74625" indent="-174625" defTabSz="914400">
              <a:buFont typeface="ＭＳ ゴシック" panose="020B0609070205080204" pitchFamily="49" charset="-128"/>
              <a:buChar char="○"/>
              <a:tabLst>
                <a:tab pos="533400" algn="l"/>
              </a:tabLst>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重点化指標・優先順位の考え方（海岸設備共通）</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363538" lvl="1" indent="-188913" defTabSz="914400">
              <a:buFont typeface="Arial" panose="020B0604020202020204" pitchFamily="34" charset="0"/>
              <a:buChar char="•"/>
              <a:tabLst>
                <a:tab pos="533400" algn="l"/>
              </a:tabLst>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社会的影響度と不具合発生の可能性で評価する。</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363538" lvl="1" indent="-188913" defTabSz="914400">
              <a:buFont typeface="Arial" panose="020B0604020202020204" pitchFamily="34" charset="0"/>
              <a:buChar char="•"/>
              <a:tabLst>
                <a:tab pos="533400" algn="l"/>
              </a:tabLst>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不具合発生</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可能性は健全度と経過年数で評価する。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87313" lvl="1" defTabSz="914400">
              <a:tabLst>
                <a:tab pos="533400" algn="l"/>
              </a:tabLst>
            </a:pPr>
            <a:r>
              <a:rPr lang="en-US" altLang="ja-JP" sz="1200" b="1"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kern="100" dirty="0" smtClean="0">
                <a:latin typeface="Meiryo UI" panose="020B0604030504040204" pitchFamily="50" charset="-128"/>
                <a:ea typeface="Meiryo UI" panose="020B0604030504040204" pitchFamily="50" charset="-128"/>
                <a:cs typeface="Meiryo UI" panose="020B0604030504040204" pitchFamily="50" charset="-128"/>
              </a:rPr>
              <a:t>海岸施設（設備）</a:t>
            </a:r>
            <a:r>
              <a:rPr lang="en-US" altLang="ja-JP" sz="1200" b="1" kern="100" dirty="0" smtClean="0">
                <a:latin typeface="Meiryo UI" panose="020B0604030504040204" pitchFamily="50" charset="-128"/>
                <a:ea typeface="Meiryo UI" panose="020B0604030504040204" pitchFamily="50" charset="-128"/>
                <a:cs typeface="Meiryo UI" panose="020B0604030504040204" pitchFamily="50" charset="-128"/>
              </a:rPr>
              <a:t>】</a:t>
            </a:r>
          </a:p>
          <a:p>
            <a:pPr marL="0" lvl="1" indent="174625" defTabSz="914400">
              <a:buFont typeface="ＭＳ ゴシック" panose="020B0609070205080204" pitchFamily="49" charset="-128"/>
              <a:buChar char="○"/>
            </a:pPr>
            <a:r>
              <a:rPr lang="ja-JP" altLang="ja-JP" sz="1200" kern="100" dirty="0">
                <a:latin typeface="Meiryo UI" panose="020B0604030504040204" pitchFamily="50" charset="-128"/>
                <a:ea typeface="Meiryo UI" panose="020B0604030504040204" pitchFamily="50" charset="-128"/>
                <a:cs typeface="Meiryo UI" panose="020B0604030504040204" pitchFamily="50" charset="-128"/>
              </a:rPr>
              <a:t>更新時期の考え方（更新時期の最適化）</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355600" indent="-180975" defTabSz="914400">
              <a:buFont typeface="Arial" panose="020B0604020202020204" pitchFamily="34" charset="0"/>
              <a:buChar char="•"/>
              <a:tabLst>
                <a:tab pos="533400" algn="l"/>
              </a:tabLst>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社会的、機能的、物理的要因、</a:t>
            </a:r>
            <a:r>
              <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rPr>
              <a:t>LCC</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等により判断。</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pPr>
            <a:r>
              <a:rPr lang="ja-JP" altLang="ja-JP" sz="1200" b="1" u="sng" kern="100" dirty="0">
                <a:latin typeface="Meiryo UI" panose="020B0604030504040204" pitchFamily="50" charset="-128"/>
                <a:ea typeface="Meiryo UI" panose="020B0604030504040204" pitchFamily="50" charset="-128"/>
                <a:cs typeface="Meiryo UI" panose="020B0604030504040204" pitchFamily="50" charset="-128"/>
              </a:rPr>
              <a:t>◇日常的な維持管理の着実な実践</a:t>
            </a: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marL="363538" lvl="1" indent="-188913" algn="just">
              <a:lnSpc>
                <a:spcPts val="1500"/>
              </a:lnSpc>
              <a:buFont typeface="Arial" panose="020B0604020202020204" pitchFamily="34" charset="0"/>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府職員による管渠パトロール、メンテ業者による保守点検、グリスアップや簡易補修</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363538" lvl="1" indent="-188913" algn="just">
              <a:lnSpc>
                <a:spcPts val="1500"/>
              </a:lnSpc>
              <a:buFont typeface="Arial" panose="020B0604020202020204" pitchFamily="34" charset="0"/>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故障表示確認（</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回／日）、現場巡視（１回／週）、試運転による点検（１回／月）等の日常的な維持管理計画を策定。</a:t>
            </a:r>
            <a:endParaRPr lang="ja-JP"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pPr>
            <a:r>
              <a:rPr lang="ja-JP" altLang="ja-JP" sz="1200" b="1" u="sng" kern="100" dirty="0">
                <a:latin typeface="Meiryo UI" panose="020B0604030504040204" pitchFamily="50" charset="-128"/>
                <a:ea typeface="Meiryo UI" panose="020B0604030504040204" pitchFamily="50" charset="-128"/>
                <a:cs typeface="Meiryo UI" panose="020B0604030504040204" pitchFamily="50" charset="-128"/>
              </a:rPr>
              <a:t>◇維持管理を見通した新設工事上</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の工夫</a:t>
            </a: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marL="363538" indent="-188913" algn="just">
              <a:lnSpc>
                <a:spcPts val="1500"/>
              </a:lnSpc>
              <a:buFont typeface="Arial" panose="020B0604020202020204" pitchFamily="34" charset="0"/>
              <a:buChar char="•"/>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省エネ性</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やメンテナンス性に優れた工法・機種を積極的に採用し</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LCC</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縮減を目指す。</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363538" indent="-188913" algn="just">
              <a:lnSpc>
                <a:spcPts val="1500"/>
              </a:lnSpc>
              <a:buFont typeface="Arial" panose="020B0604020202020204" pitchFamily="34" charset="0"/>
              <a:buChar char="•"/>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維持</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管理性（例えば、点検の容易さ等）を高める工夫を積極的に取り入れる</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Bef>
                <a:spcPts val="600"/>
              </a:spcBef>
              <a:spcAft>
                <a:spcPts val="0"/>
              </a:spcAft>
            </a:pPr>
            <a:r>
              <a:rPr lang="ja-JP" altLang="ja-JP" sz="1200" b="1" u="sng" kern="100" dirty="0">
                <a:latin typeface="Georgia"/>
                <a:ea typeface="Meiryo UI"/>
                <a:cs typeface="Times New Roman"/>
              </a:rPr>
              <a:t>◇新たな技術、材料、工法の活用と促進策　</a:t>
            </a:r>
            <a:endParaRPr lang="en-US" altLang="ja-JP" sz="1200" b="1" u="sng" kern="100" dirty="0">
              <a:latin typeface="Georgia"/>
              <a:ea typeface="Meiryo UI"/>
              <a:cs typeface="Times New Roman"/>
            </a:endParaRPr>
          </a:p>
          <a:p>
            <a:pPr marL="360000" indent="-180000" algn="just">
              <a:lnSpc>
                <a:spcPts val="1500"/>
              </a:lnSpc>
              <a:buFont typeface="Arial" panose="020B0604020202020204" pitchFamily="34" charset="0"/>
              <a:buChar char="•"/>
            </a:pPr>
            <a:r>
              <a:rPr lang="ja-JP" altLang="en-US" sz="1200" kern="100" dirty="0" smtClean="0">
                <a:latin typeface="Georgia"/>
                <a:ea typeface="Meiryo UI"/>
                <a:cs typeface="Times New Roman"/>
              </a:rPr>
              <a:t>信頼性</a:t>
            </a:r>
            <a:r>
              <a:rPr lang="ja-JP" altLang="en-US" sz="1200" kern="100" dirty="0">
                <a:latin typeface="Georgia"/>
                <a:ea typeface="Meiryo UI"/>
                <a:cs typeface="Times New Roman"/>
              </a:rPr>
              <a:t>確保がその前提と</a:t>
            </a:r>
            <a:r>
              <a:rPr lang="ja-JP" altLang="en-US" sz="1200" kern="100" dirty="0" smtClean="0">
                <a:latin typeface="Georgia"/>
                <a:ea typeface="Meiryo UI"/>
                <a:cs typeface="Times New Roman"/>
              </a:rPr>
              <a:t>なるため、国や他の地方公共団体等の実績を確認し、導入の検討を行うほか、精査を</a:t>
            </a:r>
            <a:r>
              <a:rPr lang="ja-JP" altLang="en-US" sz="1200" kern="100" dirty="0">
                <a:latin typeface="Georgia"/>
                <a:ea typeface="Meiryo UI"/>
                <a:cs typeface="Times New Roman"/>
              </a:rPr>
              <a:t>行った上で試行導入し、問題のないことを確認した上で本格</a:t>
            </a:r>
            <a:r>
              <a:rPr lang="ja-JP" altLang="en-US" sz="1200" kern="100" dirty="0" smtClean="0">
                <a:latin typeface="Georgia"/>
                <a:ea typeface="Meiryo UI"/>
                <a:cs typeface="Times New Roman"/>
              </a:rPr>
              <a:t>採用とする。</a:t>
            </a:r>
            <a:endParaRPr lang="ja-JP" altLang="ja-JP" sz="1800" kern="100" dirty="0">
              <a:latin typeface="Georgia"/>
              <a:ea typeface="HG明朝B"/>
              <a:cs typeface="Times New Roman"/>
            </a:endParaRPr>
          </a:p>
          <a:p>
            <a:pPr marL="174625" algn="just">
              <a:lnSpc>
                <a:spcPts val="1500"/>
              </a:lnSpc>
            </a:pP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994562" y="48072"/>
            <a:ext cx="3101982" cy="33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100" b="1" kern="100" dirty="0" smtClean="0">
                <a:solidFill>
                  <a:srgbClr val="000000"/>
                </a:solidFill>
                <a:ea typeface="Meiryo UI"/>
                <a:cs typeface="Times New Roman"/>
              </a:rPr>
              <a:t>～戦略的な維持管理の推進に向けて～</a:t>
            </a:r>
            <a:endParaRPr lang="ja-JP" sz="900" kern="100" dirty="0">
              <a:effectLst/>
              <a:ea typeface="HG明朝B"/>
              <a:cs typeface="Times New Roman"/>
            </a:endParaRPr>
          </a:p>
        </p:txBody>
      </p:sp>
      <p:sp>
        <p:nvSpPr>
          <p:cNvPr id="15" name="角丸四角形 14"/>
          <p:cNvSpPr/>
          <p:nvPr/>
        </p:nvSpPr>
        <p:spPr>
          <a:xfrm>
            <a:off x="5191178" y="7571619"/>
            <a:ext cx="7580711" cy="1957160"/>
          </a:xfrm>
          <a:prstGeom prst="roundRect">
            <a:avLst>
              <a:gd name="adj" fmla="val 3960"/>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180000" indent="-180000" algn="just">
              <a:lnSpc>
                <a:spcPts val="1500"/>
              </a:lnSpc>
              <a:spcAft>
                <a:spcPts val="0"/>
              </a:spcAft>
            </a:pPr>
            <a:r>
              <a:rPr lang="ja-JP" altLang="ja-JP" sz="1200" b="1" u="sng" kern="100" dirty="0">
                <a:latin typeface="Meiryo UI" panose="020B0604030504040204" pitchFamily="50" charset="-128"/>
                <a:ea typeface="Meiryo UI" panose="020B0604030504040204" pitchFamily="50" charset="-128"/>
                <a:cs typeface="Meiryo UI" panose="020B0604030504040204" pitchFamily="50" charset="-128"/>
              </a:rPr>
              <a:t>◇人材の育成と確保、技術力の向上と継承</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363538" lvl="1" indent="-188913" algn="just">
              <a:lnSpc>
                <a:spcPts val="1500"/>
              </a:lnSpc>
              <a:buFont typeface="Arial" panose="020B0604020202020204" pitchFamily="34" charset="0"/>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流域下水道技術委員会と下水道事業促進協議会の充実・強化を図り、府及び市町村職員の技術力の向上を図る。（下水）</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80000" indent="-180000" algn="just">
              <a:lnSpc>
                <a:spcPts val="1500"/>
              </a:lnSpc>
              <a:spcAft>
                <a:spcPts val="0"/>
              </a:spcAft>
            </a:pPr>
            <a:r>
              <a:rPr lang="ja-JP" altLang="ja-JP" sz="1200" b="1" u="sng"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b="1" u="sng" kern="100" dirty="0">
                <a:latin typeface="Meiryo UI" panose="020B0604030504040204" pitchFamily="50" charset="-128"/>
                <a:ea typeface="Meiryo UI" panose="020B0604030504040204" pitchFamily="50" charset="-128"/>
                <a:cs typeface="Meiryo UI" panose="020B0604030504040204" pitchFamily="50" charset="-128"/>
              </a:rPr>
              <a:t>現場や地域を重視した維持管理</a:t>
            </a:r>
            <a:r>
              <a:rPr lang="ja-JP" altLang="ja-JP" sz="1200" b="1" kern="100" dirty="0">
                <a:latin typeface="Meiryo UI" panose="020B0604030504040204" pitchFamily="50" charset="-128"/>
                <a:ea typeface="Meiryo UI" panose="020B0604030504040204" pitchFamily="50" charset="-128"/>
                <a:cs typeface="Meiryo UI" panose="020B0604030504040204" pitchFamily="50" charset="-128"/>
              </a:rPr>
              <a:t>の実践</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363538" lvl="1" indent="-188913" algn="just">
              <a:lnSpc>
                <a:spcPts val="1500"/>
              </a:lnSpc>
              <a:buFont typeface="Arial" panose="020B0604020202020204" pitchFamily="34" charset="0"/>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下水道事業促進協議会や下水道技術研究会において、府内市町村や大学との連携強化に取り組む。（下水）</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180000" indent="-180000" algn="just">
              <a:lnSpc>
                <a:spcPts val="1500"/>
              </a:lnSpc>
              <a:spcAft>
                <a:spcPts val="0"/>
              </a:spcAft>
            </a:pPr>
            <a:r>
              <a:rPr lang="ja-JP" altLang="ja-JP" sz="1200" b="1" u="sng" kern="100" dirty="0">
                <a:latin typeface="Meiryo UI" panose="020B0604030504040204" pitchFamily="50" charset="-128"/>
                <a:ea typeface="Meiryo UI" panose="020B0604030504040204" pitchFamily="50" charset="-128"/>
                <a:cs typeface="Meiryo UI" panose="020B0604030504040204" pitchFamily="50" charset="-128"/>
              </a:rPr>
              <a:t>◇維持管理業務の改善</a:t>
            </a: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marL="363538" lvl="1" indent="-188913" algn="just">
              <a:lnSpc>
                <a:spcPts val="1500"/>
              </a:lnSpc>
              <a:buFont typeface="Arial" panose="020B0604020202020204" pitchFamily="34" charset="0"/>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設備の点検では外部委託して行うことが多いため、業務の確実性、継続性の視点から、点検業者等が責任を持って実施</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できる仕組みとする。</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363538" lvl="1" indent="-188913" algn="just">
              <a:lnSpc>
                <a:spcPts val="1500"/>
              </a:lnSpc>
              <a:buFont typeface="Arial" panose="020B0604020202020204" pitchFamily="34" charset="0"/>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設備</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の分解点検、精密点検、損傷評価などは、製作時の設計思想や高度な専門知識が必要となるため、製作会社等へ随意契約できる仕組みとする。</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テキスト ボックス 2"/>
          <p:cNvSpPr txBox="1">
            <a:spLocks noChangeArrowheads="1"/>
          </p:cNvSpPr>
          <p:nvPr/>
        </p:nvSpPr>
        <p:spPr bwMode="auto">
          <a:xfrm>
            <a:off x="5141878" y="7277900"/>
            <a:ext cx="5147354" cy="322747"/>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spcAft>
                <a:spcPts val="0"/>
              </a:spcAft>
            </a:pPr>
            <a:r>
              <a:rPr lang="ja-JP" sz="1400" b="1" kern="100" dirty="0">
                <a:effectLst/>
                <a:latin typeface="Georgia"/>
                <a:ea typeface="Meiryo UI"/>
                <a:cs typeface="Times New Roman"/>
              </a:rPr>
              <a:t>≪持続可能な維持管理の仕組みづくりのために講ずべき主な施策≫</a:t>
            </a:r>
            <a:endParaRPr lang="ja-JP" sz="1400" kern="100" dirty="0">
              <a:effectLst/>
              <a:latin typeface="Georgia"/>
              <a:ea typeface="HG明朝B"/>
              <a:cs typeface="Times New Roman"/>
            </a:endParaRPr>
          </a:p>
        </p:txBody>
      </p:sp>
      <p:sp>
        <p:nvSpPr>
          <p:cNvPr id="9" name="角丸四角形 8"/>
          <p:cNvSpPr/>
          <p:nvPr/>
        </p:nvSpPr>
        <p:spPr>
          <a:xfrm>
            <a:off x="48079" y="4368552"/>
            <a:ext cx="4937483" cy="1925219"/>
          </a:xfrm>
          <a:prstGeom prst="roundRect">
            <a:avLst>
              <a:gd name="adj" fmla="val 754"/>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500"/>
              </a:lnSpc>
            </a:pP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大阪府</a:t>
            </a: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◇維持管理アクションプログラム策定（</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H17</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下水道</a:t>
            </a: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◇下水道経営ビジョンを策定（維持管理の重点化）（</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H23</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◇国の手引きに基づき下水道長寿命化計画を策定（</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H23</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河川施設（設備）</a:t>
            </a: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◇国のマニュアルに基づき機場毎の長寿命化計画を順次策定</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(H21</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a:lnSpc>
                <a:spcPts val="1500"/>
              </a:lnSpc>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◇施設の長寿命化に資する予防保全対策等を強化（</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H23</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海岸施設（設備）</a:t>
            </a: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en-US" altLang="ja-JP" sz="12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◇施設の長寿命化に資する予防保全対策等を強化（</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H23</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テキスト ボックス 2"/>
          <p:cNvSpPr txBox="1">
            <a:spLocks noChangeArrowheads="1"/>
          </p:cNvSpPr>
          <p:nvPr/>
        </p:nvSpPr>
        <p:spPr bwMode="auto">
          <a:xfrm>
            <a:off x="-15575" y="4059738"/>
            <a:ext cx="2239911" cy="308814"/>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just">
              <a:spcAft>
                <a:spcPts val="0"/>
              </a:spcAft>
            </a:pPr>
            <a:r>
              <a:rPr lang="ja-JP" sz="1400" b="1" kern="100" dirty="0" smtClean="0">
                <a:effectLst/>
                <a:latin typeface="Georgia"/>
                <a:ea typeface="Meiryo UI"/>
                <a:cs typeface="Times New Roman"/>
              </a:rPr>
              <a:t>≪</a:t>
            </a:r>
            <a:r>
              <a:rPr lang="ja-JP" altLang="en-US" sz="1400" b="1" kern="100" dirty="0" smtClean="0">
                <a:effectLst/>
                <a:latin typeface="Georgia"/>
                <a:ea typeface="Meiryo UI"/>
                <a:cs typeface="Times New Roman"/>
              </a:rPr>
              <a:t>維持管理の取組</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sp>
        <p:nvSpPr>
          <p:cNvPr id="8" name="角丸四角形 7"/>
          <p:cNvSpPr/>
          <p:nvPr/>
        </p:nvSpPr>
        <p:spPr>
          <a:xfrm>
            <a:off x="32001" y="7104856"/>
            <a:ext cx="4930745" cy="1604839"/>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下水道（土木）</a:t>
            </a:r>
            <a:endParaRPr lang="en-US" altLang="ja-JP" sz="1200" b="1" u="sng" kern="1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a:spcAft>
                <a:spcPts val="0"/>
              </a:spcAft>
              <a:buFont typeface="Arial" panose="020B0604020202020204" pitchFamily="34" charset="0"/>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水槽</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等土木</a:t>
            </a: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構造物</a:t>
            </a:r>
            <a:r>
              <a:rPr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点検手法</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　（下水道施設としての適切な維持管理手法が確立されていない。）</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下水</a:t>
            </a:r>
            <a:r>
              <a:rPr lang="ja-JP" altLang="en-US" sz="12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道</a:t>
            </a: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・河川・海岸設備</a:t>
            </a:r>
            <a:endParaRPr lang="en-US" altLang="ja-JP" sz="1200" b="1" u="sng" kern="1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a:spcAft>
                <a:spcPts val="0"/>
              </a:spcAft>
              <a:buFont typeface="Arial" panose="020B0604020202020204" pitchFamily="34" charset="0"/>
              <a:buChar char="•"/>
            </a:pP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非常用設備</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の点検手法</a:t>
            </a:r>
          </a:p>
          <a:p>
            <a:pPr algn="just">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（非常設備は稼働頻度が少なく、状態監視による評価が難しい、そのため</a:t>
            </a:r>
          </a:p>
          <a:p>
            <a:pPr algn="just">
              <a:spcAft>
                <a:spcPts val="0"/>
              </a:spcAft>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傾向管理等の点検手法が課題となっている。</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a:spcAft>
                <a:spcPts val="0"/>
              </a:spcAft>
              <a:buFont typeface="Arial" panose="020B0604020202020204" pitchFamily="34" charset="0"/>
              <a:buChar char="•"/>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雨水</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ポンプ駆動用エンジンの更新タイミング</a:t>
            </a:r>
            <a:endParaRPr lang="ja-JP" altLang="en-US"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右中かっこ 34"/>
          <p:cNvSpPr/>
          <p:nvPr/>
        </p:nvSpPr>
        <p:spPr>
          <a:xfrm>
            <a:off x="4856585" y="926119"/>
            <a:ext cx="285292" cy="8602659"/>
          </a:xfrm>
          <a:prstGeom prst="rightBrace">
            <a:avLst/>
          </a:prstGeom>
          <a:noFill/>
          <a:ln w="412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717456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A9F2E74B89BA4499CB1BEF8348AA80B" ma:contentTypeVersion="0" ma:contentTypeDescription="新しいドキュメントを作成します。" ma:contentTypeScope="" ma:versionID="6a2a72e2d454aba72df80c79ecd9f829">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6CBE79F6-E2CE-4686-A656-E0BA496DEC10}">
  <ds:schemaRefs>
    <ds:schemaRef ds:uri="http://purl.org/dc/elements/1.1/"/>
    <ds:schemaRef ds:uri="http://schemas.microsoft.com/office/2006/documentManagement/types"/>
    <ds:schemaRef ds:uri="http://purl.org/dc/terms/"/>
    <ds:schemaRef ds:uri="http://schemas.microsoft.com/office/2006/metadata/propertie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55AD6894-872C-4840-BE8C-1D228FFADE23}">
  <ds:schemaRefs>
    <ds:schemaRef ds:uri="http://schemas.microsoft.com/sharepoint/v3/contenttype/forms"/>
  </ds:schemaRefs>
</ds:datastoreItem>
</file>

<file path=customXml/itemProps3.xml><?xml version="1.0" encoding="utf-8"?>
<ds:datastoreItem xmlns:ds="http://schemas.openxmlformats.org/officeDocument/2006/customXml" ds:itemID="{D8E51189-0578-49E9-8E07-854F89BDF40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2483</TotalTime>
  <Words>412</Words>
  <Application>Microsoft Office PowerPoint</Application>
  <PresentationFormat>A3 297x420 mm</PresentationFormat>
  <Paragraphs>79</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大井祥之</dc:creator>
  <cp:lastModifiedBy>大阪府庁</cp:lastModifiedBy>
  <cp:revision>136</cp:revision>
  <cp:lastPrinted>2014-08-01T06:13:25Z</cp:lastPrinted>
  <dcterms:created xsi:type="dcterms:W3CDTF">2014-06-30T08:21:43Z</dcterms:created>
  <dcterms:modified xsi:type="dcterms:W3CDTF">2014-08-08T04:21:36Z</dcterms:modified>
</cp:coreProperties>
</file>