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801600" cy="9601200" type="A3"/>
  <p:notesSz cx="9939338" cy="1436846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井祥之" initials="大井祥之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97" autoAdjust="0"/>
    <p:restoredTop sz="92226" autoAdjust="0"/>
  </p:normalViewPr>
  <p:slideViewPr>
    <p:cSldViewPr>
      <p:cViewPr>
        <p:scale>
          <a:sx n="66" d="100"/>
          <a:sy n="66" d="100"/>
        </p:scale>
        <p:origin x="-1158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6737" cy="718309"/>
          </a:xfrm>
          <a:prstGeom prst="rect">
            <a:avLst/>
          </a:prstGeom>
        </p:spPr>
        <p:txBody>
          <a:bodyPr vert="horz" lIns="132716" tIns="66358" rIns="132716" bIns="66358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6" y="1"/>
            <a:ext cx="4306737" cy="718309"/>
          </a:xfrm>
          <a:prstGeom prst="rect">
            <a:avLst/>
          </a:prstGeom>
        </p:spPr>
        <p:txBody>
          <a:bodyPr vert="horz" lIns="132716" tIns="66358" rIns="132716" bIns="66358" rtlCol="0"/>
          <a:lstStyle>
            <a:lvl1pPr algn="r">
              <a:defRPr sz="1700"/>
            </a:lvl1pPr>
          </a:lstStyle>
          <a:p>
            <a:fld id="{1672376D-AD41-4D11-9ADC-792D97970E59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13647860"/>
            <a:ext cx="4306737" cy="718308"/>
          </a:xfrm>
          <a:prstGeom prst="rect">
            <a:avLst/>
          </a:prstGeom>
        </p:spPr>
        <p:txBody>
          <a:bodyPr vert="horz" lIns="132716" tIns="66358" rIns="132716" bIns="66358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6" y="13647860"/>
            <a:ext cx="4306737" cy="718308"/>
          </a:xfrm>
          <a:prstGeom prst="rect">
            <a:avLst/>
          </a:prstGeom>
        </p:spPr>
        <p:txBody>
          <a:bodyPr vert="horz" lIns="132716" tIns="66358" rIns="132716" bIns="66358" rtlCol="0" anchor="b"/>
          <a:lstStyle>
            <a:lvl1pPr algn="r">
              <a:defRPr sz="1700"/>
            </a:lvl1pPr>
          </a:lstStyle>
          <a:p>
            <a:fld id="{B4262550-2541-4C20-AA9F-ECFBEF90A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8790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7047" cy="718423"/>
          </a:xfrm>
          <a:prstGeom prst="rect">
            <a:avLst/>
          </a:prstGeom>
        </p:spPr>
        <p:txBody>
          <a:bodyPr vert="horz" lIns="132716" tIns="66358" rIns="132716" bIns="66358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4" y="2"/>
            <a:ext cx="4307047" cy="718423"/>
          </a:xfrm>
          <a:prstGeom prst="rect">
            <a:avLst/>
          </a:prstGeom>
        </p:spPr>
        <p:txBody>
          <a:bodyPr vert="horz" lIns="132716" tIns="66358" rIns="132716" bIns="66358" rtlCol="0"/>
          <a:lstStyle>
            <a:lvl1pPr algn="r">
              <a:defRPr sz="1700"/>
            </a:lvl1pPr>
          </a:lstStyle>
          <a:p>
            <a:fld id="{22107D0B-64FD-45D0-948C-F47DB4A14220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7950" y="1077913"/>
            <a:ext cx="7183438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16" tIns="66358" rIns="132716" bIns="6635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6825019"/>
            <a:ext cx="7951470" cy="6465808"/>
          </a:xfrm>
          <a:prstGeom prst="rect">
            <a:avLst/>
          </a:prstGeom>
        </p:spPr>
        <p:txBody>
          <a:bodyPr vert="horz" lIns="132716" tIns="66358" rIns="132716" bIns="6635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13647548"/>
            <a:ext cx="4307047" cy="718423"/>
          </a:xfrm>
          <a:prstGeom prst="rect">
            <a:avLst/>
          </a:prstGeom>
        </p:spPr>
        <p:txBody>
          <a:bodyPr vert="horz" lIns="132716" tIns="66358" rIns="132716" bIns="66358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4" y="13647548"/>
            <a:ext cx="4307047" cy="718423"/>
          </a:xfrm>
          <a:prstGeom prst="rect">
            <a:avLst/>
          </a:prstGeom>
        </p:spPr>
        <p:txBody>
          <a:bodyPr vert="horz" lIns="132716" tIns="66358" rIns="132716" bIns="66358" rtlCol="0" anchor="b"/>
          <a:lstStyle>
            <a:lvl1pPr algn="r">
              <a:defRPr sz="1700"/>
            </a:lvl1pPr>
          </a:lstStyle>
          <a:p>
            <a:fld id="{E765E1B9-6B19-4421-B58D-CCD74901D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9618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178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97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09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25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2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5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6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79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44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6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71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78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F2C8-70EB-4336-BEE0-A558280A4A74}" type="datetimeFigureOut">
              <a:rPr kumimoji="1" lang="ja-JP" altLang="en-US" smtClean="0"/>
              <a:t>2014/8/8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91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4016" y="152876"/>
            <a:ext cx="9425136" cy="579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6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「</a:t>
            </a:r>
            <a:r>
              <a:rPr lang="en-US" altLang="ja-JP" sz="16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(</a:t>
            </a:r>
            <a:r>
              <a:rPr lang="ja-JP" altLang="en-US" sz="16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仮称</a:t>
            </a:r>
            <a:r>
              <a:rPr lang="en-US" altLang="ja-JP" sz="16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)</a:t>
            </a:r>
            <a:r>
              <a:rPr lang="en-US" sz="1600" b="1" kern="100" dirty="0" err="1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都市基盤施設長寿命化</a:t>
            </a:r>
            <a:r>
              <a:rPr lang="ja-JP" altLang="en-US" sz="16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計画</a:t>
            </a:r>
            <a:r>
              <a:rPr lang="ja-JP" sz="16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」</a:t>
            </a:r>
            <a:r>
              <a:rPr lang="ja-JP" altLang="en-US" sz="16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（素案）</a:t>
            </a:r>
            <a:r>
              <a:rPr lang="en-US" altLang="ja-JP" sz="16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 </a:t>
            </a:r>
            <a:r>
              <a:rPr lang="ja-JP" sz="16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中間とりまとめ</a:t>
            </a:r>
            <a:r>
              <a:rPr lang="ja-JP" altLang="en-US" sz="16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　河川港湾公園部会</a:t>
            </a:r>
            <a:r>
              <a:rPr lang="ja-JP" altLang="en-US" sz="1600" b="1" kern="100" dirty="0">
                <a:solidFill>
                  <a:srgbClr val="000000"/>
                </a:solidFill>
                <a:ea typeface="Meiryo UI"/>
                <a:cs typeface="Times New Roman"/>
              </a:rPr>
              <a:t>　</a:t>
            </a:r>
            <a:r>
              <a:rPr lang="ja-JP" altLang="en-US" sz="16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検討概要</a:t>
            </a:r>
            <a:endParaRPr lang="en-US" altLang="ja-JP" sz="1600" b="1" kern="100" dirty="0" smtClean="0">
              <a:solidFill>
                <a:srgbClr val="000000"/>
              </a:solidFill>
              <a:ea typeface="Meiryo UI"/>
              <a:cs typeface="Times New Roman"/>
            </a:endParaRPr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-7912" y="6564595"/>
            <a:ext cx="4384892" cy="253383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effectLst/>
                <a:latin typeface="Georgia"/>
                <a:ea typeface="Meiryo UI"/>
                <a:cs typeface="Times New Roman"/>
              </a:rPr>
              <a:t>≪課題：効率的・効果的な維持管理手法の確立≫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34027" y="6168752"/>
            <a:ext cx="4783014" cy="576065"/>
            <a:chOff x="119503" y="6312767"/>
            <a:chExt cx="4783014" cy="576065"/>
          </a:xfrm>
        </p:grpSpPr>
        <p:sp>
          <p:nvSpPr>
            <p:cNvPr id="16" name="二等辺三角形 15"/>
            <p:cNvSpPr/>
            <p:nvPr/>
          </p:nvSpPr>
          <p:spPr>
            <a:xfrm rot="10800000">
              <a:off x="119503" y="6312767"/>
              <a:ext cx="4783014" cy="36004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ja-JP" sz="1050" kern="100" dirty="0">
                <a:effectLst/>
                <a:ea typeface="HG明朝B"/>
                <a:cs typeface="Times New Roman"/>
              </a:endParaRPr>
            </a:p>
          </p:txBody>
        </p:sp>
        <p:sp>
          <p:nvSpPr>
            <p:cNvPr id="17" name="テキスト ボックス 2"/>
            <p:cNvSpPr txBox="1">
              <a:spLocks noChangeArrowheads="1"/>
            </p:cNvSpPr>
            <p:nvPr/>
          </p:nvSpPr>
          <p:spPr bwMode="auto">
            <a:xfrm rot="10800000" flipV="1">
              <a:off x="1936304" y="6349543"/>
              <a:ext cx="1128033" cy="53928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FFFF"/>
                  </a:solidFill>
                  <a:effectLst/>
                  <a:latin typeface="Georgia"/>
                  <a:ea typeface="Meiryo UI"/>
                  <a:cs typeface="Times New Roman"/>
                </a:rPr>
                <a:t>新たな課題</a:t>
              </a:r>
              <a:endParaRPr lang="ja-JP" sz="1100" kern="100" dirty="0">
                <a:effectLst/>
                <a:latin typeface="Georgia"/>
                <a:ea typeface="HG明朝B"/>
                <a:cs typeface="Times New Roman"/>
              </a:endParaRPr>
            </a:p>
          </p:txBody>
        </p:sp>
      </p:grp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5092029" y="818012"/>
            <a:ext cx="5537940" cy="310180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≪</a:t>
            </a:r>
            <a:r>
              <a:rPr lang="ja-JP" altLang="en-US" sz="1400" b="1" kern="100" dirty="0" smtClean="0">
                <a:effectLst/>
                <a:latin typeface="Georgia"/>
                <a:ea typeface="Meiryo UI"/>
                <a:cs typeface="Times New Roman"/>
              </a:rPr>
              <a:t>効率的・効果的な維持管理手法の確立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のために</a:t>
            </a:r>
            <a:r>
              <a:rPr lang="ja-JP" sz="1400" b="1" kern="100" dirty="0">
                <a:effectLst/>
                <a:latin typeface="Georgia"/>
                <a:ea typeface="Meiryo UI"/>
                <a:cs typeface="Times New Roman"/>
              </a:rPr>
              <a:t>講ずべき主な施策≫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-166860" y="840160"/>
            <a:ext cx="1352932" cy="251335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≪</a:t>
            </a:r>
            <a:r>
              <a:rPr lang="ja-JP" altLang="en-US" sz="1400" b="1" kern="100" dirty="0" smtClean="0">
                <a:latin typeface="Georgia"/>
                <a:ea typeface="Meiryo UI"/>
                <a:cs typeface="Times New Roman"/>
              </a:rPr>
              <a:t>現　状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2548" y="1041421"/>
            <a:ext cx="4948547" cy="3392062"/>
          </a:xfrm>
          <a:prstGeom prst="roundRect">
            <a:avLst>
              <a:gd name="adj" fmla="val 1473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2700" y="8617024"/>
            <a:ext cx="4955856" cy="792088"/>
          </a:xfrm>
          <a:prstGeom prst="roundRect">
            <a:avLst>
              <a:gd name="adj" fmla="val 396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26" name="テキスト ボックス 2"/>
          <p:cNvSpPr txBox="1">
            <a:spLocks noChangeArrowheads="1"/>
          </p:cNvSpPr>
          <p:nvPr/>
        </p:nvSpPr>
        <p:spPr bwMode="auto">
          <a:xfrm>
            <a:off x="-12195" y="8367758"/>
            <a:ext cx="4324763" cy="249266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effectLst/>
                <a:latin typeface="Georgia"/>
                <a:ea typeface="Meiryo UI"/>
                <a:cs typeface="Times New Roman"/>
              </a:rPr>
              <a:t>≪課題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：</a:t>
            </a:r>
            <a:r>
              <a:rPr lang="ja-JP" altLang="en-US" sz="1400" b="1" kern="100" dirty="0">
                <a:latin typeface="Georgia"/>
                <a:ea typeface="Meiryo UI"/>
                <a:cs typeface="Times New Roman"/>
              </a:rPr>
              <a:t>持続</a:t>
            </a:r>
            <a:r>
              <a:rPr lang="ja-JP" altLang="en-US" sz="1400" b="1" kern="100" dirty="0" smtClean="0">
                <a:latin typeface="Georgia"/>
                <a:ea typeface="Meiryo UI"/>
                <a:cs typeface="Times New Roman"/>
              </a:rPr>
              <a:t>可能な維持管理の仕組みづくり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147635" y="1082502"/>
            <a:ext cx="7636791" cy="6527062"/>
          </a:xfrm>
          <a:prstGeom prst="roundRect">
            <a:avLst>
              <a:gd name="adj" fmla="val 2209"/>
            </a:avLst>
          </a:prstGeom>
          <a:gradFill>
            <a:gsLst>
              <a:gs pos="0">
                <a:srgbClr val="FFFF99"/>
              </a:gs>
              <a:gs pos="35000">
                <a:srgbClr val="FFFFCC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0800" indent="-50800" algn="just">
              <a:lnSpc>
                <a:spcPts val="1200"/>
              </a:lnSpc>
            </a:pPr>
            <a:endParaRPr lang="ja-JP" sz="1050" kern="100" dirty="0">
              <a:solidFill>
                <a:schemeClr val="dk1"/>
              </a:solidFill>
              <a:ea typeface="HG明朝B"/>
              <a:cs typeface="Times New Roman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994562" y="72008"/>
            <a:ext cx="3101982" cy="3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～戦略的な維持管理の推進に向けて～</a:t>
            </a:r>
            <a:endParaRPr lang="ja-JP" sz="900" kern="100" dirty="0">
              <a:effectLst/>
              <a:ea typeface="HG明朝B"/>
              <a:cs typeface="Times New Roman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5149413" y="7879263"/>
            <a:ext cx="7616666" cy="1648317"/>
            <a:chOff x="5172286" y="7203330"/>
            <a:chExt cx="5087251" cy="1912335"/>
          </a:xfrm>
        </p:grpSpPr>
        <p:sp>
          <p:nvSpPr>
            <p:cNvPr id="15" name="角丸四角形 14"/>
            <p:cNvSpPr/>
            <p:nvPr/>
          </p:nvSpPr>
          <p:spPr>
            <a:xfrm>
              <a:off x="5172821" y="7646673"/>
              <a:ext cx="5086716" cy="1468992"/>
            </a:xfrm>
            <a:prstGeom prst="roundRect">
              <a:avLst>
                <a:gd name="adj" fmla="val 3960"/>
              </a:avLst>
            </a:prstGeom>
            <a:gradFill>
              <a:gsLst>
                <a:gs pos="0">
                  <a:srgbClr val="FFFF99"/>
                </a:gs>
                <a:gs pos="35000">
                  <a:srgbClr val="FFFFCC"/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</a:gradFill>
            <a:ln>
              <a:solidFill>
                <a:srgbClr val="FFFF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50800" indent="-50800" algn="just">
                <a:lnSpc>
                  <a:spcPts val="1200"/>
                </a:lnSpc>
              </a:pPr>
              <a:endParaRPr lang="ja-JP" sz="1050" kern="100" dirty="0">
                <a:solidFill>
                  <a:schemeClr val="dk1"/>
                </a:solidFill>
                <a:ea typeface="HG明朝B"/>
                <a:cs typeface="Times New Roman"/>
              </a:endParaRPr>
            </a:p>
          </p:txBody>
        </p:sp>
        <p:sp>
          <p:nvSpPr>
            <p:cNvPr id="31" name="テキスト ボックス 2"/>
            <p:cNvSpPr txBox="1">
              <a:spLocks noChangeArrowheads="1"/>
            </p:cNvSpPr>
            <p:nvPr/>
          </p:nvSpPr>
          <p:spPr bwMode="auto">
            <a:xfrm>
              <a:off x="5172286" y="7203330"/>
              <a:ext cx="4710434" cy="2711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ja-JP" sz="1400" b="1" kern="100" dirty="0">
                  <a:effectLst/>
                  <a:latin typeface="Georgia"/>
                  <a:ea typeface="Meiryo UI"/>
                  <a:cs typeface="Times New Roman"/>
                </a:rPr>
                <a:t>≪持続可能な維持管理の仕組みづくりのために講ずべき主な施策≫</a:t>
              </a:r>
              <a:endParaRPr lang="ja-JP" sz="1400" kern="100" dirty="0">
                <a:effectLst/>
                <a:latin typeface="Georgia"/>
                <a:ea typeface="HG明朝B"/>
                <a:cs typeface="Times New Roman"/>
              </a:endParaRPr>
            </a:p>
          </p:txBody>
        </p:sp>
      </p:grpSp>
      <p:sp>
        <p:nvSpPr>
          <p:cNvPr id="9" name="角丸四角形 8"/>
          <p:cNvSpPr/>
          <p:nvPr/>
        </p:nvSpPr>
        <p:spPr>
          <a:xfrm>
            <a:off x="23290" y="4667087"/>
            <a:ext cx="4937483" cy="1382186"/>
          </a:xfrm>
          <a:prstGeom prst="roundRect">
            <a:avLst>
              <a:gd name="adj" fmla="val 893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33" name="テキスト ボックス 2"/>
          <p:cNvSpPr txBox="1">
            <a:spLocks noChangeArrowheads="1"/>
          </p:cNvSpPr>
          <p:nvPr/>
        </p:nvSpPr>
        <p:spPr bwMode="auto">
          <a:xfrm>
            <a:off x="-15575" y="4405015"/>
            <a:ext cx="2239911" cy="30881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≪</a:t>
            </a:r>
            <a:r>
              <a:rPr lang="ja-JP" altLang="en-US" sz="1400" b="1" kern="100" dirty="0" smtClean="0">
                <a:effectLst/>
                <a:latin typeface="Georgia"/>
                <a:ea typeface="Meiryo UI"/>
                <a:cs typeface="Times New Roman"/>
              </a:rPr>
              <a:t>維持管理の取組</a:t>
            </a:r>
            <a:r>
              <a:rPr lang="ja-JP" sz="1400" b="1" kern="100" dirty="0" smtClean="0">
                <a:effectLst/>
                <a:latin typeface="Georgia"/>
                <a:ea typeface="Meiryo UI"/>
                <a:cs typeface="Times New Roman"/>
              </a:rPr>
              <a:t>≫</a:t>
            </a:r>
            <a:endParaRPr lang="ja-JP" sz="140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7811" y="6872823"/>
            <a:ext cx="4930745" cy="1456169"/>
          </a:xfrm>
          <a:prstGeom prst="roundRect">
            <a:avLst>
              <a:gd name="adj" fmla="val 396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1050" kern="100" dirty="0">
              <a:effectLst/>
              <a:ea typeface="HG明朝B"/>
              <a:cs typeface="Times New Roman"/>
            </a:endParaRPr>
          </a:p>
        </p:txBody>
      </p:sp>
      <p:sp>
        <p:nvSpPr>
          <p:cNvPr id="35" name="右中かっこ 34"/>
          <p:cNvSpPr/>
          <p:nvPr/>
        </p:nvSpPr>
        <p:spPr>
          <a:xfrm>
            <a:off x="4968556" y="912168"/>
            <a:ext cx="173320" cy="8616610"/>
          </a:xfrm>
          <a:prstGeom prst="rightBrace">
            <a:avLst/>
          </a:prstGeom>
          <a:noFill/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08857" y="2285754"/>
            <a:ext cx="4814274" cy="967515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○港湾の基幹的役割を示す係留施設は高度経済成長期に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集中的に建設されたものが多く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年後</a:t>
            </a:r>
            <a:r>
              <a:rPr lang="ja-JP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は建設</a:t>
            </a:r>
            <a:r>
              <a:rPr lang="ja-JP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</a:t>
            </a:r>
            <a:r>
              <a:rPr lang="en-US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年以上</a:t>
            </a:r>
            <a:endParaRPr lang="en-US" altLang="ja-JP" sz="1000" kern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経過</a:t>
            </a:r>
            <a:r>
              <a:rPr lang="ja-JP" sz="1000" kern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する施設が全体の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kern="120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</a:t>
            </a:r>
            <a:r>
              <a:rPr lang="ja-JP" sz="1000" kern="120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超える</a:t>
            </a:r>
            <a:r>
              <a:rPr lang="ja-JP" altLang="en-US" sz="1000" kern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kern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大阪府が管理する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74km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の海岸線には水門・樋門・門扉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重要な防災施設があり、建設後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年を超える施設が約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なっている。</a:t>
            </a:r>
          </a:p>
          <a:p>
            <a:pPr>
              <a:spcAft>
                <a:spcPts val="0"/>
              </a:spcAft>
            </a:pPr>
            <a:endParaRPr lang="en-US" altLang="ja-JP" sz="1000" kern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"/>
          <p:cNvSpPr txBox="1">
            <a:spLocks noChangeArrowheads="1"/>
          </p:cNvSpPr>
          <p:nvPr/>
        </p:nvSpPr>
        <p:spPr bwMode="auto">
          <a:xfrm>
            <a:off x="13052" y="2048183"/>
            <a:ext cx="1280924" cy="25133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Georgia"/>
                <a:ea typeface="Meiryo UI"/>
                <a:cs typeface="Times New Roman"/>
              </a:rPr>
              <a:t>●</a:t>
            </a:r>
            <a:r>
              <a:rPr lang="ja-JP" altLang="en-US" sz="1050" kern="100" dirty="0" smtClean="0">
                <a:latin typeface="Georgia"/>
                <a:ea typeface="Meiryo UI"/>
                <a:cs typeface="Times New Roman"/>
              </a:rPr>
              <a:t>港湾・海岸</a:t>
            </a:r>
            <a:endParaRPr lang="ja-JP" sz="1050" kern="100" dirty="0">
              <a:effectLst/>
              <a:latin typeface="Georgia"/>
              <a:ea typeface="HG明朝B"/>
              <a:cs typeface="Times New Roman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1" b="27761"/>
          <a:stretch/>
        </p:blipFill>
        <p:spPr>
          <a:xfrm>
            <a:off x="3721509" y="2365324"/>
            <a:ext cx="1080000" cy="637968"/>
          </a:xfrm>
          <a:prstGeom prst="rect">
            <a:avLst/>
          </a:prstGeom>
          <a:ln w="19050">
            <a:solidFill>
              <a:srgbClr val="002060"/>
            </a:solidFill>
          </a:ln>
        </p:spPr>
      </p:pic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24492" y="1057719"/>
            <a:ext cx="1280924" cy="25133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 smtClean="0">
                <a:latin typeface="Georgia"/>
                <a:ea typeface="Meiryo UI"/>
                <a:cs typeface="Times New Roman"/>
              </a:rPr>
              <a:t>●河川</a:t>
            </a:r>
            <a:endParaRPr lang="ja-JP" sz="1050" kern="100" dirty="0">
              <a:effectLst/>
              <a:latin typeface="Georgia"/>
              <a:ea typeface="HG明朝B"/>
              <a:cs typeface="Times New Roman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08857" y="1289567"/>
            <a:ext cx="4814274" cy="792000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〇大阪府域には水害リスクの高い低平地が多く、都市化が進んで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こと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、一旦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水害を受けた場合の被害ポテンシャルが高い。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S42.7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豪雨や千里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開発、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S57.7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月豪雨などを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契機に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治水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対策を推進してきたことから、護岸等の老朽化が進んでいる。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105338" y="3432594"/>
            <a:ext cx="4814274" cy="900795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府営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公園は、府民の憩いや癒し、スポーツ・レクリエーション等の場として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美観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や安全・快適な利用が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求められ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ており、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年間約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する重要な都市基盤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である。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開設後３０年以上経過した府営公園が約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６割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あり、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においては、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altLang="en-US" sz="1000" kern="1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kern="1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４割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の遊具が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５年後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には耐用年数を１０年以上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超過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することとなる。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4008" y="3209836"/>
            <a:ext cx="1280924" cy="251334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 smtClean="0">
                <a:latin typeface="Georgia"/>
                <a:ea typeface="Meiryo UI"/>
                <a:cs typeface="Times New Roman"/>
              </a:rPr>
              <a:t>●公園</a:t>
            </a:r>
            <a:endParaRPr lang="ja-JP" sz="1050" kern="100" dirty="0">
              <a:effectLst/>
              <a:latin typeface="Georgia"/>
              <a:ea typeface="HG明朝B"/>
              <a:cs typeface="Times New Roman"/>
            </a:endParaRPr>
          </a:p>
        </p:txBody>
      </p:sp>
      <p:pic>
        <p:nvPicPr>
          <p:cNvPr id="34" name="図 33" descr="D:\HamadaYu\Desktop\箕川キャプチャ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052" y="1328103"/>
            <a:ext cx="1022515" cy="59605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テキスト ボックス 36"/>
          <p:cNvSpPr txBox="1"/>
          <p:nvPr/>
        </p:nvSpPr>
        <p:spPr>
          <a:xfrm>
            <a:off x="3332577" y="1829432"/>
            <a:ext cx="1733979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altLang="en-US" sz="800" kern="100" dirty="0" smtClean="0">
                <a:effectLst/>
                <a:ea typeface="Meiryo UI"/>
                <a:cs typeface="Times New Roman"/>
              </a:rPr>
              <a:t>空洞化による護岸崩壊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51627" y="3003917"/>
            <a:ext cx="17339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桟橋式上部工の鉄筋露出状況</a:t>
            </a:r>
          </a:p>
        </p:txBody>
      </p:sp>
      <p:pic>
        <p:nvPicPr>
          <p:cNvPr id="39" name="Picture 6" descr="P927002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633" y="3465563"/>
            <a:ext cx="948690" cy="70675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0" name="テキスト ボックス 39"/>
          <p:cNvSpPr txBox="1"/>
          <p:nvPr/>
        </p:nvSpPr>
        <p:spPr>
          <a:xfrm>
            <a:off x="3839037" y="4100751"/>
            <a:ext cx="1061571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遊具の劣化・損傷</a:t>
            </a:r>
            <a:endParaRPr lang="ja-JP" altLang="en-US" sz="8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5166" y="4656584"/>
            <a:ext cx="4866066" cy="1392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◇施設の長寿命化に資する予防保全対策等を強化（</a:t>
            </a:r>
            <a:r>
              <a:rPr lang="en-US" altLang="ja-JP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H23</a:t>
            </a:r>
            <a:r>
              <a:rPr lang="ja-JP" altLang="en-US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11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河川毎に河川カルテ・維持管理計画を作成（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11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非常勤職員による徒歩点検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の拡充（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管理行動計画ルールブックの策定（Ｈ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施設（岸壁・物揚場・防波堤）維持管理計画書作成（Ｈ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管理者制度による包括的管理の開始（Ｈ</a:t>
            </a:r>
            <a:r>
              <a:rPr lang="en-US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●公園長寿命化計画の策定準備</a:t>
            </a:r>
            <a:r>
              <a:rPr lang="ja-JP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lang="en-US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ja-JP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100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609" y="6890137"/>
            <a:ext cx="4922574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◇安全に対する視点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河川：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護岸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背面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港湾：鋼材腐食、エプロン陥没等不可視部分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不具合への対応</a:t>
            </a:r>
            <a:endParaRPr lang="en-US" altLang="ja-JP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：遊具等における不可視部への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endParaRPr lang="ja-JP" altLang="en-US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◇効率的・効果的な維持管理に対する視点</a:t>
            </a:r>
          </a:p>
          <a:p>
            <a:pPr algn="just">
              <a:lnSpc>
                <a:spcPts val="15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・河川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特性に応じた点検、点検箇所の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重点化</a:t>
            </a:r>
            <a:endParaRPr lang="en-US" altLang="ja-JP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・港湾法・海岸法改正を踏まえた点検のメリハリ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桟橋式上部工の最適な補修タイミング</a:t>
            </a:r>
            <a:endParaRPr lang="en-US" altLang="ja-JP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・公園施設に応じた点検データの蓄積・活用、指定管理者との一体的な維持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endParaRPr lang="ja-JP" altLang="en-US" sz="10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164" y="8617024"/>
            <a:ext cx="49485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000" b="1" u="sng" kern="100" dirty="0" smtClean="0">
                <a:effectLst/>
                <a:ea typeface="Meiryo UI"/>
                <a:cs typeface="Times New Roman"/>
              </a:rPr>
              <a:t>◇将来の担い手不足（技術の継承）</a:t>
            </a:r>
            <a:endParaRPr lang="ja-JP" altLang="ja-JP" sz="1000" kern="100" dirty="0" smtClean="0">
              <a:effectLst/>
              <a:ea typeface="HG明朝B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・年齢構成の隔たり進む技術職員の高齢化（</a:t>
            </a:r>
            <a:r>
              <a:rPr lang="en-US" altLang="ja-JP" sz="1000" kern="100" dirty="0" smtClean="0">
                <a:effectLst/>
                <a:ea typeface="Meiryo UI"/>
                <a:cs typeface="Times New Roman"/>
              </a:rPr>
              <a:t>40</a:t>
            </a: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歳代職員は</a:t>
            </a:r>
            <a:r>
              <a:rPr lang="en-US" altLang="ja-JP" sz="1000" kern="100" dirty="0" smtClean="0">
                <a:effectLst/>
                <a:ea typeface="Meiryo UI"/>
                <a:cs typeface="Times New Roman"/>
              </a:rPr>
              <a:t>20</a:t>
            </a: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年後</a:t>
            </a:r>
            <a:r>
              <a:rPr lang="en-US" altLang="ja-JP" sz="1000" kern="100" dirty="0" smtClean="0">
                <a:effectLst/>
                <a:ea typeface="Meiryo UI"/>
                <a:cs typeface="Times New Roman"/>
              </a:rPr>
              <a:t>1/4</a:t>
            </a: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に減少）</a:t>
            </a:r>
            <a:endParaRPr lang="ja-JP" altLang="ja-JP" sz="1000" kern="100" dirty="0" smtClean="0">
              <a:effectLst/>
              <a:ea typeface="HG明朝B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0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altLang="en-US" sz="1000" kern="100" dirty="0" smtClean="0">
                <a:ea typeface="Meiryo UI"/>
                <a:cs typeface="Times New Roman"/>
              </a:rPr>
              <a:t>港湾、海岸業務の経験</a:t>
            </a:r>
            <a:r>
              <a:rPr lang="ja-JP" altLang="en-US" sz="1000" kern="100" dirty="0">
                <a:ea typeface="Meiryo UI"/>
                <a:cs typeface="Times New Roman"/>
              </a:rPr>
              <a:t>者</a:t>
            </a:r>
            <a:r>
              <a:rPr lang="ja-JP" altLang="en-US" sz="1000" kern="100" dirty="0" smtClean="0">
                <a:ea typeface="Meiryo UI"/>
                <a:cs typeface="Times New Roman"/>
              </a:rPr>
              <a:t>が少なくなってきている。</a:t>
            </a:r>
            <a:endParaRPr lang="en-US" altLang="ja-JP" sz="1000" kern="100" dirty="0" smtClean="0">
              <a:ea typeface="Meiryo UI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000" kern="100" dirty="0" smtClean="0">
                <a:effectLst/>
                <a:ea typeface="Meiryo UI"/>
                <a:cs typeface="Times New Roman"/>
              </a:rPr>
              <a:t>・公園の維持管理</a:t>
            </a:r>
            <a:r>
              <a:rPr lang="ja-JP" altLang="en-US" sz="1000" kern="100" smtClean="0">
                <a:effectLst/>
                <a:ea typeface="Meiryo UI"/>
                <a:cs typeface="Times New Roman"/>
              </a:rPr>
              <a:t>（直営管理）</a:t>
            </a:r>
            <a:r>
              <a:rPr lang="ja-JP" altLang="en-US" sz="1000" kern="100" dirty="0" smtClean="0">
                <a:effectLst/>
                <a:ea typeface="Meiryo UI"/>
                <a:cs typeface="Times New Roman"/>
              </a:rPr>
              <a:t>の経験者が少なくなってきている。</a:t>
            </a:r>
            <a:endParaRPr lang="ja-JP" altLang="ja-JP" sz="1000" kern="100" dirty="0" smtClean="0">
              <a:effectLst/>
              <a:ea typeface="HG明朝B"/>
              <a:cs typeface="Times New Roman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176664" y="1115844"/>
            <a:ext cx="7632847" cy="66633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◇点検、診断、評価の手法や体制等の充実</a:t>
            </a:r>
            <a:r>
              <a:rPr lang="ja-JP" altLang="ja-JP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200" u="wavy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致命的な不具合を見逃さない（安全の視点）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・河川カルテを活用し、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河道特性に応じた効果・効率的な巡視・点検を確実に実施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・また外観だけで判断できない致命的な損傷を把握するために、堤防内部など不可視部について、コアボーリング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だけ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でなく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レーダー探査など非破壊検査を含め、効果的な点検手法の検討を行う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港湾・鋼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ついては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潜水士による水中肉厚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調査を継続的に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、桟橋式上部工については塩害による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鋼材腐食の進行を監視するため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ｺﾝｸﾘｰﾄ中塩化物イオン濃度測定を実施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南海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トラフ巨大地震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の被害想定ｼﾐｭﾚｰｼｮﾝ結果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踏まえ海岸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点検を重点化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遊具は、安全性確保を最優先に、日常点検を実施すると共に、不可視部の確認を含めた精密点検を実施する。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計画的な維持管理に活かす為、遊具の定期点検等の結果を電子データで蓄積し、経年変化を把握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</a:p>
          <a:p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b="1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◇施設の特性に応じた維持管理手法の体系化</a:t>
            </a:r>
            <a:r>
              <a:rPr lang="ja-JP" altLang="ja-JP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u="wavy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ja-JP" sz="1200" u="wavy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維持管理手法の設定（予防保全対策の拡充、補修時期の最適化）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河川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・護岸等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コンクリート構造物は状態監視型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、鋼矢板護岸等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鋼構造物は予測計画型による維持管理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・河道における土砂堆積や河床洗掘に対しては、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河床変動予測手法を調査検討の上、予測計画型の維持管理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手法を目指す。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・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施設の竣工・補修履歴、氾濫解析時の水位、巡視・点検に基づく施設の損傷状況などを取りまとめた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河川カルテを</a:t>
            </a:r>
            <a:endParaRPr lang="en-US" altLang="ja-JP" sz="12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活用した計画的な維持修繕を実施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には状態監視型の予防保全を実施するが、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部材の劣化予測手法が確立している鋼構造施設等に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en-US" altLang="ja-JP" sz="12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は予測計画型の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維持管理を実施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公園・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遊具については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、状態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監視型の維持管理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うと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目視点検により劣化・変状を把握できない遊具に</a:t>
            </a:r>
            <a:r>
              <a:rPr lang="ja-JP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は時間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による維持管理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を実施する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101600" algn="just">
              <a:lnSpc>
                <a:spcPts val="1500"/>
              </a:lnSpc>
              <a:spcAft>
                <a:spcPts val="0"/>
              </a:spcAft>
            </a:pPr>
            <a:endParaRPr lang="en-US" altLang="ja-JP" sz="1200" u="wavy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101600"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200" u="wavy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ja-JP" sz="1200" u="wavy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重点化指標・優先順位の考え方</a:t>
            </a:r>
            <a:endParaRPr lang="ja-JP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・</a:t>
            </a:r>
            <a:r>
              <a:rPr lang="ja-JP" altLang="en-US" sz="1200" b="1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健全度並びに社会的影響度の高い施設を重点的に維持補修を実施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する。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河川：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施設の劣化状況を評価指標とする健全度と、河川特性や周辺への影響を評価指標とする社会的影響度の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点を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総合的に評価し、優先度を設定する。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港湾：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災害発生後の緊急物資輸送に重要な役割を果たす耐震強化岸壁、旅客船フェリー接岸岸壁など社会的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影響度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　　　の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高い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施設について重点的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に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維持補修を行っていく。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公園：遊具などは、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健全度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（施設の劣化度等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と人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影響度（事故の危険性や重大性など）などから、優先度を設定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u="wavy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ja-JP" sz="1200" u="wavy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</a:t>
            </a:r>
            <a:r>
              <a:rPr lang="ja-JP" altLang="ja-JP" sz="1200" u="wavy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時期の考え方（更新時期の最適化）</a:t>
            </a:r>
            <a:endParaRPr lang="en-US" altLang="ja-JP" sz="1200" u="wavy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◇日常的な維持管理の着実な実践</a:t>
            </a:r>
            <a:endParaRPr lang="en-US" altLang="ja-JP" sz="12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◇維持管理を見通した新設工事上</a:t>
            </a:r>
            <a:r>
              <a:rPr lang="ja-JP" altLang="ja-JP" sz="12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u="sng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◇新たな技術、材料、工法の活用と促進策</a:t>
            </a:r>
            <a:endParaRPr lang="en-US" altLang="ja-JP" sz="1200" u="sng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171881" y="8264431"/>
            <a:ext cx="7565623" cy="640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u="sng" kern="100" dirty="0" smtClean="0">
                <a:effectLst/>
                <a:latin typeface="Georgia"/>
                <a:ea typeface="Meiryo UI"/>
                <a:cs typeface="Times New Roman"/>
              </a:rPr>
              <a:t>◇人材の育成と確保、技術力の向上と継承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u="sng" kern="100" dirty="0" smtClean="0">
                <a:effectLst/>
                <a:latin typeface="Georgia"/>
                <a:ea typeface="Meiryo UI"/>
                <a:cs typeface="Times New Roman"/>
              </a:rPr>
              <a:t>◇</a:t>
            </a:r>
            <a:r>
              <a:rPr lang="ja-JP" altLang="en-US" sz="1200" u="sng" kern="100" dirty="0" smtClean="0">
                <a:effectLst/>
                <a:latin typeface="Georgia"/>
                <a:ea typeface="Meiryo UI"/>
                <a:cs typeface="Times New Roman"/>
              </a:rPr>
              <a:t> </a:t>
            </a:r>
            <a:r>
              <a:rPr lang="ja-JP" altLang="ja-JP" sz="1200" u="sng" kern="100" dirty="0" smtClean="0">
                <a:effectLst/>
                <a:latin typeface="Georgia"/>
                <a:ea typeface="Meiryo UI"/>
                <a:cs typeface="Times New Roman"/>
              </a:rPr>
              <a:t>現場や地域を重視した維持管理の実践</a:t>
            </a:r>
            <a:endParaRPr lang="en-US" altLang="ja-JP" sz="1200" u="sng" kern="100" dirty="0" smtClean="0">
              <a:effectLst/>
              <a:latin typeface="Georgia"/>
              <a:ea typeface="Meiryo UI"/>
              <a:cs typeface="Times New Roman"/>
            </a:endParaRPr>
          </a:p>
          <a:p>
            <a:pPr marL="1930400" indent="-1930400" algn="just">
              <a:lnSpc>
                <a:spcPts val="1500"/>
              </a:lnSpc>
              <a:spcAft>
                <a:spcPts val="0"/>
              </a:spcAft>
            </a:pPr>
            <a:r>
              <a:rPr lang="ja-JP" altLang="ja-JP" sz="1200" u="sng" kern="100" dirty="0" smtClean="0">
                <a:effectLst/>
                <a:latin typeface="Georgia"/>
                <a:ea typeface="Meiryo UI"/>
                <a:cs typeface="Times New Roman"/>
              </a:rPr>
              <a:t>◇維持管理業務の改善と魅力向上のあり方</a:t>
            </a:r>
            <a:endParaRPr lang="en-US" altLang="ja-JP" sz="1200" kern="100" dirty="0">
              <a:latin typeface="Georgia"/>
              <a:ea typeface="Meiryo UI"/>
              <a:cs typeface="Times New Roman"/>
            </a:endParaRPr>
          </a:p>
        </p:txBody>
      </p:sp>
      <p:sp>
        <p:nvSpPr>
          <p:cNvPr id="5" name="右中かっこ 4"/>
          <p:cNvSpPr/>
          <p:nvPr/>
        </p:nvSpPr>
        <p:spPr>
          <a:xfrm>
            <a:off x="10073208" y="6744816"/>
            <a:ext cx="432048" cy="2303095"/>
          </a:xfrm>
          <a:prstGeom prst="rightBrace">
            <a:avLst>
              <a:gd name="adj1" fmla="val 8333"/>
              <a:gd name="adj2" fmla="val 4274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吹き出し 9"/>
          <p:cNvSpPr/>
          <p:nvPr/>
        </p:nvSpPr>
        <p:spPr>
          <a:xfrm>
            <a:off x="10951649" y="8000529"/>
            <a:ext cx="1584176" cy="521738"/>
          </a:xfrm>
          <a:prstGeom prst="wedgeRectCallout">
            <a:avLst>
              <a:gd name="adj1" fmla="val -74029"/>
              <a:gd name="adj2" fmla="val -1006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+mn-ea"/>
              </a:rPr>
              <a:t>今後の議論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073208" y="152876"/>
            <a:ext cx="2692871" cy="579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参考資料３</a:t>
            </a:r>
          </a:p>
          <a:p>
            <a:pPr algn="r"/>
            <a:r>
              <a:rPr lang="zh-CN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河川港湾公園部会</a:t>
            </a:r>
          </a:p>
        </p:txBody>
      </p:sp>
    </p:spTree>
    <p:extLst>
      <p:ext uri="{BB962C8B-B14F-4D97-AF65-F5344CB8AC3E}">
        <p14:creationId xmlns:p14="http://schemas.microsoft.com/office/powerpoint/2010/main" val="171745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021A541-6B2B-4BC0-BFDE-5DE2391ACECC}"/>
</file>

<file path=customXml/itemProps2.xml><?xml version="1.0" encoding="utf-8"?>
<ds:datastoreItem xmlns:ds="http://schemas.openxmlformats.org/officeDocument/2006/customXml" ds:itemID="{32D13882-8CB8-47EF-A03C-EC6BDA4B0920}"/>
</file>

<file path=customXml/itemProps3.xml><?xml version="1.0" encoding="utf-8"?>
<ds:datastoreItem xmlns:ds="http://schemas.openxmlformats.org/officeDocument/2006/customXml" ds:itemID="{C445867B-7F3B-487B-8FD5-E1474E63C596}"/>
</file>

<file path=docProps/app.xml><?xml version="1.0" encoding="utf-8"?>
<Properties xmlns="http://schemas.openxmlformats.org/officeDocument/2006/extended-properties" xmlns:vt="http://schemas.openxmlformats.org/officeDocument/2006/docPropsVTypes">
  <TotalTime>2463</TotalTime>
  <Words>288</Words>
  <Application>Microsoft Office PowerPoint</Application>
  <PresentationFormat>A3 297x420 mm</PresentationFormat>
  <Paragraphs>87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大阪府庁</cp:lastModifiedBy>
  <cp:revision>138</cp:revision>
  <cp:lastPrinted>2014-08-08T05:50:58Z</cp:lastPrinted>
  <dcterms:created xsi:type="dcterms:W3CDTF">2014-06-30T08:21:43Z</dcterms:created>
  <dcterms:modified xsi:type="dcterms:W3CDTF">2014-08-08T05:56:59Z</dcterms:modified>
</cp:coreProperties>
</file>