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9"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564" autoAdjust="0"/>
  </p:normalViewPr>
  <p:slideViewPr>
    <p:cSldViewPr>
      <p:cViewPr>
        <p:scale>
          <a:sx n="66" d="100"/>
          <a:sy n="66" d="100"/>
        </p:scale>
        <p:origin x="-1158"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a:pPr>
            <a:r>
              <a:rPr lang="en-US" altLang="ja-JP" sz="1000" b="0" dirty="0"/>
              <a:t>2031</a:t>
            </a:r>
            <a:r>
              <a:rPr lang="ja-JP" altLang="en-US" sz="1000" b="0" dirty="0"/>
              <a:t>年</a:t>
            </a:r>
            <a:r>
              <a:rPr lang="en-US" altLang="ja-JP" sz="1000" b="0" dirty="0"/>
              <a:t>547</a:t>
            </a:r>
            <a:r>
              <a:rPr lang="ja-JP" altLang="en-US" sz="1000" b="0" dirty="0"/>
              <a:t>橋</a:t>
            </a:r>
          </a:p>
        </c:rich>
      </c:tx>
      <c:layout>
        <c:manualLayout>
          <c:xMode val="edge"/>
          <c:yMode val="edge"/>
          <c:x val="0.24900469327401339"/>
          <c:y val="0.5161189985226935"/>
        </c:manualLayout>
      </c:layout>
      <c:overlay val="0"/>
    </c:title>
    <c:autoTitleDeleted val="0"/>
    <c:plotArea>
      <c:layout/>
      <c:pieChart>
        <c:varyColors val="1"/>
        <c:ser>
          <c:idx val="0"/>
          <c:order val="0"/>
          <c:dLbls>
            <c:dLbl>
              <c:idx val="0"/>
              <c:layout>
                <c:manualLayout>
                  <c:x val="-0.28088309433844588"/>
                  <c:y val="1.2499790704174197E-2"/>
                </c:manualLayout>
              </c:layout>
              <c:showLegendKey val="0"/>
              <c:showVal val="0"/>
              <c:showCatName val="0"/>
              <c:showSerName val="0"/>
              <c:showPercent val="1"/>
              <c:showBubbleSize val="0"/>
            </c:dLbl>
            <c:dLbl>
              <c:idx val="1"/>
              <c:layout>
                <c:manualLayout>
                  <c:x val="0.22131086833365385"/>
                  <c:y val="-4.9341651930093905E-2"/>
                </c:manualLayout>
              </c:layout>
              <c:showLegendKey val="0"/>
              <c:showVal val="0"/>
              <c:showCatName val="0"/>
              <c:showSerName val="0"/>
              <c:showPercent val="1"/>
              <c:showBubbleSize val="0"/>
            </c:dLbl>
            <c:txPr>
              <a:bodyPr/>
              <a:lstStyle/>
              <a:p>
                <a:pPr>
                  <a:defRPr sz="800"/>
                </a:pPr>
                <a:endParaRPr lang="ja-JP"/>
              </a:p>
            </c:txPr>
            <c:showLegendKey val="0"/>
            <c:showVal val="0"/>
            <c:showCatName val="0"/>
            <c:showSerName val="0"/>
            <c:showPercent val="1"/>
            <c:showBubbleSize val="0"/>
            <c:showLeaderLines val="1"/>
          </c:dLbls>
          <c:val>
            <c:numRef>
              <c:f>橋種別!$G$23:$G$24</c:f>
              <c:numCache>
                <c:formatCode>General</c:formatCode>
                <c:ptCount val="2"/>
                <c:pt idx="0">
                  <c:v>851</c:v>
                </c:pt>
                <c:pt idx="1">
                  <c:v>547</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a:pPr>
            <a:r>
              <a:rPr lang="en-US" altLang="ja-JP" sz="1000" b="0" dirty="0"/>
              <a:t>2011</a:t>
            </a:r>
            <a:r>
              <a:rPr lang="ja-JP" altLang="en-US" sz="1000" b="0" dirty="0"/>
              <a:t>年</a:t>
            </a:r>
            <a:r>
              <a:rPr lang="en-US" altLang="ja-JP" sz="1000" b="0" dirty="0"/>
              <a:t>92</a:t>
            </a:r>
            <a:r>
              <a:rPr lang="ja-JP" altLang="en-US" sz="1000" b="0" dirty="0"/>
              <a:t>橋</a:t>
            </a:r>
          </a:p>
        </c:rich>
      </c:tx>
      <c:layout>
        <c:manualLayout>
          <c:xMode val="edge"/>
          <c:yMode val="edge"/>
          <c:x val="0.26950758240201872"/>
          <c:y val="0.52083918594881473"/>
        </c:manualLayout>
      </c:layout>
      <c:overlay val="0"/>
    </c:title>
    <c:autoTitleDeleted val="0"/>
    <c:plotArea>
      <c:layout/>
      <c:pieChart>
        <c:varyColors val="1"/>
        <c:ser>
          <c:idx val="0"/>
          <c:order val="0"/>
          <c:dLbls>
            <c:dLbl>
              <c:idx val="0"/>
              <c:layout>
                <c:manualLayout>
                  <c:x val="-0.1008048221763982"/>
                  <c:y val="0.13477645107730102"/>
                </c:manualLayout>
              </c:layout>
              <c:tx>
                <c:rich>
                  <a:bodyPr/>
                  <a:lstStyle/>
                  <a:p>
                    <a:r>
                      <a:rPr lang="en-US" altLang="ja-JP" sz="900" dirty="0"/>
                      <a:t>10%</a:t>
                    </a:r>
                  </a:p>
                </c:rich>
              </c:tx>
              <c:showLegendKey val="0"/>
              <c:showVal val="0"/>
              <c:showCatName val="0"/>
              <c:showSerName val="0"/>
              <c:showPercent val="1"/>
              <c:showBubbleSize val="0"/>
            </c:dLbl>
            <c:dLbl>
              <c:idx val="1"/>
              <c:layout>
                <c:manualLayout>
                  <c:x val="0.15408498579152324"/>
                  <c:y val="-0.19194512200241143"/>
                </c:manualLayout>
              </c:layout>
              <c:tx>
                <c:rich>
                  <a:bodyPr/>
                  <a:lstStyle/>
                  <a:p>
                    <a:r>
                      <a:rPr lang="en-US" altLang="ja-JP" sz="900" dirty="0"/>
                      <a:t>90%</a:t>
                    </a:r>
                  </a:p>
                </c:rich>
              </c:tx>
              <c:showLegendKey val="0"/>
              <c:showVal val="0"/>
              <c:showCatName val="0"/>
              <c:showSerName val="0"/>
              <c:showPercent val="1"/>
              <c:showBubbleSize val="0"/>
            </c:dLbl>
            <c:showLegendKey val="0"/>
            <c:showVal val="0"/>
            <c:showCatName val="0"/>
            <c:showSerName val="0"/>
            <c:showPercent val="1"/>
            <c:showBubbleSize val="0"/>
            <c:showLeaderLines val="1"/>
          </c:dLbls>
          <c:val>
            <c:numRef>
              <c:f>橋種別!$F$23:$F$24</c:f>
              <c:numCache>
                <c:formatCode>General</c:formatCode>
                <c:ptCount val="2"/>
                <c:pt idx="0">
                  <c:v>92</c:v>
                </c:pt>
                <c:pt idx="1">
                  <c:v>851</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4"/>
            <a:ext cx="4307047" cy="718423"/>
          </a:xfrm>
          <a:prstGeom prst="rect">
            <a:avLst/>
          </a:prstGeom>
        </p:spPr>
        <p:txBody>
          <a:bodyPr vert="horz" lIns="132709" tIns="66355" rIns="132709" bIns="66355"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4" y="4"/>
            <a:ext cx="4307047" cy="718423"/>
          </a:xfrm>
          <a:prstGeom prst="rect">
            <a:avLst/>
          </a:prstGeom>
        </p:spPr>
        <p:txBody>
          <a:bodyPr vert="horz" lIns="132709" tIns="66355" rIns="132709" bIns="66355" rtlCol="0"/>
          <a:lstStyle>
            <a:lvl1pPr algn="r">
              <a:defRPr sz="1700"/>
            </a:lvl1pPr>
          </a:lstStyle>
          <a:p>
            <a:fld id="{22107D0B-64FD-45D0-948C-F47DB4A14220}" type="datetimeFigureOut">
              <a:rPr kumimoji="1" lang="ja-JP" altLang="en-US" smtClean="0"/>
              <a:t>2014/8/5</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09" tIns="66355" rIns="132709" bIns="66355" rtlCol="0" anchor="ctr"/>
          <a:lstStyle/>
          <a:p>
            <a:endParaRPr lang="ja-JP" altLang="en-US"/>
          </a:p>
        </p:txBody>
      </p:sp>
      <p:sp>
        <p:nvSpPr>
          <p:cNvPr id="5" name="ノート プレースホルダー 4"/>
          <p:cNvSpPr>
            <a:spLocks noGrp="1"/>
          </p:cNvSpPr>
          <p:nvPr>
            <p:ph type="body" sz="quarter" idx="3"/>
          </p:nvPr>
        </p:nvSpPr>
        <p:spPr>
          <a:xfrm>
            <a:off x="993935" y="6825021"/>
            <a:ext cx="7951470" cy="6465808"/>
          </a:xfrm>
          <a:prstGeom prst="rect">
            <a:avLst/>
          </a:prstGeom>
        </p:spPr>
        <p:txBody>
          <a:bodyPr vert="horz" lIns="132709" tIns="66355" rIns="132709" bIns="6635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13647550"/>
            <a:ext cx="4307047" cy="718423"/>
          </a:xfrm>
          <a:prstGeom prst="rect">
            <a:avLst/>
          </a:prstGeom>
        </p:spPr>
        <p:txBody>
          <a:bodyPr vert="horz" lIns="132709" tIns="66355" rIns="132709" bIns="66355"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4" y="13647550"/>
            <a:ext cx="4307047" cy="718423"/>
          </a:xfrm>
          <a:prstGeom prst="rect">
            <a:avLst/>
          </a:prstGeom>
        </p:spPr>
        <p:txBody>
          <a:bodyPr vert="horz" lIns="132709" tIns="66355" rIns="132709" bIns="66355" rtlCol="0" anchor="b"/>
          <a:lstStyle>
            <a:lvl1pPr algn="r">
              <a:defRPr sz="17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2014/8/5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4016" y="152876"/>
            <a:ext cx="9425136" cy="579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b="1" kern="100" dirty="0" smtClean="0">
                <a:solidFill>
                  <a:srgbClr val="000000"/>
                </a:solidFill>
                <a:effectLst/>
                <a:ea typeface="Meiryo UI"/>
                <a:cs typeface="Times New Roman"/>
              </a:rPr>
              <a:t>「</a:t>
            </a:r>
            <a:r>
              <a:rPr lang="en-US" altLang="ja-JP" sz="1600" b="1" kern="100" dirty="0" smtClean="0">
                <a:solidFill>
                  <a:srgbClr val="000000"/>
                </a:solidFill>
                <a:ea typeface="Meiryo UI"/>
                <a:cs typeface="Times New Roman"/>
              </a:rPr>
              <a:t>(</a:t>
            </a:r>
            <a:r>
              <a:rPr lang="ja-JP" altLang="en-US" sz="1600" b="1" kern="100" dirty="0" smtClean="0">
                <a:solidFill>
                  <a:srgbClr val="000000"/>
                </a:solidFill>
                <a:ea typeface="Meiryo UI"/>
                <a:cs typeface="Times New Roman"/>
              </a:rPr>
              <a:t>仮称</a:t>
            </a:r>
            <a:r>
              <a:rPr lang="en-US" altLang="ja-JP" sz="1600" b="1" kern="100" dirty="0" smtClean="0">
                <a:solidFill>
                  <a:srgbClr val="000000"/>
                </a:solidFill>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（素案）</a:t>
            </a:r>
            <a:r>
              <a:rPr lang="en-US" altLang="ja-JP" sz="1600" b="1" kern="100" dirty="0" smtClean="0">
                <a:solidFill>
                  <a:srgbClr val="000000"/>
                </a:solidFill>
                <a:effectLst/>
                <a:ea typeface="Meiryo UI"/>
                <a:cs typeface="Times New Roman"/>
              </a:rPr>
              <a:t> </a:t>
            </a:r>
            <a:r>
              <a:rPr lang="ja-JP" sz="1600" b="1" kern="100" dirty="0" smtClean="0">
                <a:solidFill>
                  <a:srgbClr val="000000"/>
                </a:solidFill>
                <a:effectLst/>
                <a:ea typeface="Meiryo UI"/>
                <a:cs typeface="Times New Roman"/>
              </a:rPr>
              <a:t>中間とりまとめ</a:t>
            </a:r>
            <a:r>
              <a:rPr lang="ja-JP" altLang="en-US" sz="1600" b="1" kern="100" dirty="0" smtClean="0">
                <a:solidFill>
                  <a:srgbClr val="000000"/>
                </a:solidFill>
                <a:effectLst/>
                <a:ea typeface="Meiryo UI"/>
                <a:cs typeface="Times New Roman"/>
              </a:rPr>
              <a:t>　道路・橋梁等部会　</a:t>
            </a:r>
            <a:r>
              <a:rPr lang="ja-JP" altLang="en-US" sz="1600" b="1" kern="100" dirty="0" smtClean="0">
                <a:solidFill>
                  <a:srgbClr val="000000"/>
                </a:solidFill>
                <a:effectLst/>
                <a:ea typeface="Meiryo UI"/>
                <a:cs typeface="Times New Roman"/>
              </a:rPr>
              <a:t>検討概要</a:t>
            </a:r>
            <a:endParaRPr lang="en-US" altLang="ja-JP" sz="1600" b="1" kern="100" dirty="0" smtClean="0">
              <a:solidFill>
                <a:srgbClr val="000000"/>
              </a:solidFill>
              <a:ea typeface="Meiryo UI"/>
              <a:cs typeface="Times New Roman"/>
            </a:endParaRPr>
          </a:p>
        </p:txBody>
      </p:sp>
      <p:sp>
        <p:nvSpPr>
          <p:cNvPr id="6" name="正方形/長方形 5"/>
          <p:cNvSpPr/>
          <p:nvPr/>
        </p:nvSpPr>
        <p:spPr>
          <a:xfrm>
            <a:off x="9127501" y="167390"/>
            <a:ext cx="3667497" cy="550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道路・橋梁等部会</a:t>
            </a:r>
            <a:endParaRPr 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2"/>
          <p:cNvSpPr txBox="1">
            <a:spLocks noChangeArrowheads="1"/>
          </p:cNvSpPr>
          <p:nvPr/>
        </p:nvSpPr>
        <p:spPr bwMode="auto">
          <a:xfrm>
            <a:off x="462" y="6917298"/>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grpSp>
        <p:nvGrpSpPr>
          <p:cNvPr id="2" name="グループ化 1"/>
          <p:cNvGrpSpPr/>
          <p:nvPr/>
        </p:nvGrpSpPr>
        <p:grpSpPr>
          <a:xfrm>
            <a:off x="144016" y="4516380"/>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2029" y="818012"/>
            <a:ext cx="5537940" cy="31018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840160"/>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6" name="テキスト ボックス 2"/>
          <p:cNvSpPr txBox="1">
            <a:spLocks noChangeArrowheads="1"/>
          </p:cNvSpPr>
          <p:nvPr/>
        </p:nvSpPr>
        <p:spPr bwMode="auto">
          <a:xfrm>
            <a:off x="-2902" y="8863307"/>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9" name="正方形/長方形 28"/>
          <p:cNvSpPr/>
          <p:nvPr/>
        </p:nvSpPr>
        <p:spPr>
          <a:xfrm>
            <a:off x="984449" y="476"/>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sp>
        <p:nvSpPr>
          <p:cNvPr id="31" name="テキスト ボックス 2"/>
          <p:cNvSpPr txBox="1">
            <a:spLocks noChangeArrowheads="1"/>
          </p:cNvSpPr>
          <p:nvPr/>
        </p:nvSpPr>
        <p:spPr bwMode="auto">
          <a:xfrm>
            <a:off x="5141391" y="7559318"/>
            <a:ext cx="7052493" cy="33161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33" name="テキスト ボックス 2"/>
          <p:cNvSpPr txBox="1">
            <a:spLocks noChangeArrowheads="1"/>
          </p:cNvSpPr>
          <p:nvPr/>
        </p:nvSpPr>
        <p:spPr bwMode="auto">
          <a:xfrm>
            <a:off x="12072" y="4806747"/>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23" name="グループ化 22"/>
          <p:cNvGrpSpPr/>
          <p:nvPr/>
        </p:nvGrpSpPr>
        <p:grpSpPr>
          <a:xfrm>
            <a:off x="-91363" y="1056184"/>
            <a:ext cx="5077698" cy="3402640"/>
            <a:chOff x="-121841" y="1541397"/>
            <a:chExt cx="5077698" cy="3402640"/>
          </a:xfrm>
        </p:grpSpPr>
        <p:sp>
          <p:nvSpPr>
            <p:cNvPr id="24" name="角丸四角形 23"/>
            <p:cNvSpPr/>
            <p:nvPr/>
          </p:nvSpPr>
          <p:spPr>
            <a:xfrm>
              <a:off x="7309" y="1560241"/>
              <a:ext cx="4948547" cy="338379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25" name="テキスト ボックス 24"/>
            <p:cNvSpPr txBox="1"/>
            <p:nvPr/>
          </p:nvSpPr>
          <p:spPr>
            <a:xfrm>
              <a:off x="7309" y="1541397"/>
              <a:ext cx="4948548" cy="854080"/>
            </a:xfrm>
            <a:prstGeom prst="rect">
              <a:avLst/>
            </a:prstGeom>
            <a:noFill/>
          </p:spPr>
          <p:txBody>
            <a:bodyPr wrap="square" rtlCol="0">
              <a:spAutoFit/>
            </a:bodyPr>
            <a:lstStyle/>
            <a:p>
              <a:pPr algn="just">
                <a:spcAft>
                  <a:spcPts val="0"/>
                </a:spcAft>
              </a:pPr>
              <a:r>
                <a:rPr lang="ja-JP" altLang="en-US" sz="1200" b="1" u="sng" kern="100" dirty="0" smtClean="0">
                  <a:ea typeface="Meiryo UI"/>
                  <a:cs typeface="Times New Roman"/>
                </a:rPr>
                <a:t>◇道路（橋梁）</a:t>
              </a:r>
              <a:endParaRPr lang="en-US" altLang="ja-JP" sz="1200" b="1" u="sng" kern="100" dirty="0" smtClean="0">
                <a:ea typeface="Meiryo UI"/>
                <a:cs typeface="Times New Roman"/>
              </a:endParaRPr>
            </a:p>
            <a:p>
              <a:pPr algn="just">
                <a:lnSpc>
                  <a:spcPts val="1500"/>
                </a:lnSpc>
                <a:spcAft>
                  <a:spcPts val="0"/>
                </a:spcAft>
              </a:pPr>
              <a:r>
                <a:rPr lang="ja-JP" altLang="en-US" sz="1200" kern="100" dirty="0" smtClean="0">
                  <a:ea typeface="Meiryo UI"/>
                  <a:cs typeface="Times New Roman"/>
                </a:rPr>
                <a:t>・昭和</a:t>
              </a:r>
              <a:r>
                <a:rPr lang="en-US" altLang="ja-JP" sz="1200" kern="100" dirty="0">
                  <a:ea typeface="Meiryo UI"/>
                  <a:cs typeface="Times New Roman"/>
                </a:rPr>
                <a:t>45</a:t>
              </a:r>
              <a:r>
                <a:rPr lang="ja-JP" altLang="en-US" sz="1200" kern="100" dirty="0" smtClean="0">
                  <a:ea typeface="Meiryo UI"/>
                  <a:cs typeface="Times New Roman"/>
                </a:rPr>
                <a:t>年の大阪万博開催にあわせ、国道</a:t>
              </a:r>
              <a:r>
                <a:rPr lang="en-US" altLang="ja-JP" sz="1200" kern="100" dirty="0">
                  <a:ea typeface="Meiryo UI"/>
                  <a:cs typeface="Times New Roman"/>
                </a:rPr>
                <a:t>423</a:t>
              </a:r>
              <a:r>
                <a:rPr lang="ja-JP" altLang="en-US" sz="1200" kern="100" dirty="0">
                  <a:ea typeface="Meiryo UI"/>
                  <a:cs typeface="Times New Roman"/>
                </a:rPr>
                <a:t>号（</a:t>
              </a:r>
              <a:r>
                <a:rPr lang="ja-JP" altLang="en-US" sz="1200" kern="100" dirty="0" smtClean="0">
                  <a:ea typeface="Meiryo UI"/>
                  <a:cs typeface="Times New Roman"/>
                </a:rPr>
                <a:t>新御堂筋）、大阪中央環状</a:t>
              </a:r>
              <a:r>
                <a:rPr lang="ja-JP" altLang="en-US" sz="1200" kern="100" dirty="0">
                  <a:ea typeface="Meiryo UI"/>
                  <a:cs typeface="Times New Roman"/>
                </a:rPr>
                <a:t>線</a:t>
              </a:r>
              <a:r>
                <a:rPr lang="ja-JP" altLang="en-US" sz="1200" kern="100" dirty="0" smtClean="0">
                  <a:ea typeface="Meiryo UI"/>
                  <a:cs typeface="Times New Roman"/>
                </a:rPr>
                <a:t>など、主要</a:t>
              </a:r>
              <a:r>
                <a:rPr lang="ja-JP" altLang="en-US" sz="1200" kern="100" dirty="0">
                  <a:ea typeface="Meiryo UI"/>
                  <a:cs typeface="Times New Roman"/>
                </a:rPr>
                <a:t>な幹線道路が完成。</a:t>
              </a:r>
            </a:p>
            <a:p>
              <a:pPr algn="just">
                <a:lnSpc>
                  <a:spcPts val="1500"/>
                </a:lnSpc>
                <a:spcAft>
                  <a:spcPts val="0"/>
                </a:spcAft>
              </a:pPr>
              <a:r>
                <a:rPr lang="ja-JP" altLang="en-US" sz="1200" kern="100" dirty="0">
                  <a:ea typeface="Meiryo UI"/>
                  <a:cs typeface="Times New Roman"/>
                </a:rPr>
                <a:t>・</a:t>
              </a:r>
              <a:r>
                <a:rPr lang="ja-JP" altLang="en-US" sz="1200" kern="100" dirty="0" smtClean="0">
                  <a:ea typeface="Meiryo UI"/>
                  <a:cs typeface="Times New Roman"/>
                </a:rPr>
                <a:t>主要橋梁</a:t>
              </a:r>
              <a:r>
                <a:rPr lang="en-US" altLang="ja-JP" sz="1200" kern="100" dirty="0" smtClean="0">
                  <a:ea typeface="Meiryo UI"/>
                  <a:cs typeface="Times New Roman"/>
                </a:rPr>
                <a:t>(</a:t>
              </a:r>
              <a:r>
                <a:rPr lang="ja-JP" altLang="en-US" sz="1200" kern="100" dirty="0" smtClean="0">
                  <a:ea typeface="Meiryo UI"/>
                  <a:cs typeface="Times New Roman"/>
                </a:rPr>
                <a:t>橋</a:t>
              </a:r>
              <a:r>
                <a:rPr lang="ja-JP" altLang="en-US" sz="1200" kern="100" dirty="0">
                  <a:ea typeface="Meiryo UI"/>
                  <a:cs typeface="Times New Roman"/>
                </a:rPr>
                <a:t>長</a:t>
              </a:r>
              <a:r>
                <a:rPr lang="en-US" altLang="ja-JP" sz="1200" kern="100" dirty="0" smtClean="0">
                  <a:ea typeface="Meiryo UI"/>
                  <a:cs typeface="Times New Roman"/>
                </a:rPr>
                <a:t>15m</a:t>
              </a:r>
              <a:r>
                <a:rPr lang="ja-JP" altLang="en-US" sz="1200" kern="100" dirty="0" smtClean="0">
                  <a:ea typeface="Meiryo UI"/>
                  <a:cs typeface="Times New Roman"/>
                </a:rPr>
                <a:t>以上</a:t>
              </a:r>
              <a:r>
                <a:rPr lang="en-US" altLang="ja-JP" sz="1200" kern="100" dirty="0" smtClean="0">
                  <a:ea typeface="Meiryo UI"/>
                  <a:cs typeface="Times New Roman"/>
                </a:rPr>
                <a:t>)</a:t>
              </a:r>
              <a:r>
                <a:rPr lang="ja-JP" altLang="en-US" sz="1200" kern="100" dirty="0" smtClean="0">
                  <a:ea typeface="Meiryo UI"/>
                  <a:cs typeface="Times New Roman"/>
                </a:rPr>
                <a:t>のうち</a:t>
              </a:r>
              <a:r>
                <a:rPr lang="en-US" altLang="ja-JP" sz="1200" kern="100" dirty="0">
                  <a:ea typeface="Meiryo UI"/>
                  <a:cs typeface="Times New Roman"/>
                </a:rPr>
                <a:t>43</a:t>
              </a:r>
              <a:r>
                <a:rPr lang="ja-JP" altLang="en-US" sz="1200" kern="100" dirty="0">
                  <a:ea typeface="Meiryo UI"/>
                  <a:cs typeface="Times New Roman"/>
                </a:rPr>
                <a:t>％</a:t>
              </a:r>
              <a:r>
                <a:rPr lang="ja-JP" altLang="en-US" sz="1200" kern="100" dirty="0" smtClean="0">
                  <a:ea typeface="Meiryo UI"/>
                  <a:cs typeface="Times New Roman"/>
                </a:rPr>
                <a:t>が、昭和</a:t>
              </a:r>
              <a:r>
                <a:rPr lang="en-US" altLang="ja-JP" sz="1200" kern="100" dirty="0">
                  <a:ea typeface="Meiryo UI"/>
                  <a:cs typeface="Times New Roman"/>
                </a:rPr>
                <a:t>45</a:t>
              </a:r>
              <a:r>
                <a:rPr lang="ja-JP" altLang="en-US" sz="1200" kern="100" dirty="0">
                  <a:ea typeface="Meiryo UI"/>
                  <a:cs typeface="Times New Roman"/>
                </a:rPr>
                <a:t>年までに完成</a:t>
              </a:r>
              <a:r>
                <a:rPr lang="ja-JP" altLang="en-US" sz="1200" kern="100" dirty="0" smtClean="0">
                  <a:ea typeface="Meiryo UI"/>
                  <a:cs typeface="Times New Roman"/>
                </a:rPr>
                <a:t>。</a:t>
              </a:r>
              <a:endParaRPr lang="ja-JP" altLang="en-US" sz="1200" kern="100" dirty="0">
                <a:ea typeface="Meiryo UI"/>
                <a:cs typeface="Times New Roman"/>
              </a:endParaRPr>
            </a:p>
          </p:txBody>
        </p:sp>
        <p:grpSp>
          <p:nvGrpSpPr>
            <p:cNvPr id="27" name="グループ化 26"/>
            <p:cNvGrpSpPr>
              <a:grpSpLocks noChangeAspect="1"/>
            </p:cNvGrpSpPr>
            <p:nvPr/>
          </p:nvGrpSpPr>
          <p:grpSpPr>
            <a:xfrm>
              <a:off x="2845095" y="2352328"/>
              <a:ext cx="1948606" cy="2553416"/>
              <a:chOff x="5999370" y="1340768"/>
              <a:chExt cx="3109134" cy="4074150"/>
            </a:xfrm>
          </p:grpSpPr>
          <p:pic>
            <p:nvPicPr>
              <p:cNvPr id="41" name="図 40"/>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999370" y="1340768"/>
                <a:ext cx="3109134" cy="4074150"/>
              </a:xfrm>
              <a:prstGeom prst="rect">
                <a:avLst/>
              </a:prstGeom>
              <a:ln>
                <a:noFill/>
              </a:ln>
            </p:spPr>
          </p:pic>
          <p:sp>
            <p:nvSpPr>
              <p:cNvPr id="42" name="フリーフォーム 41"/>
              <p:cNvSpPr/>
              <p:nvPr/>
            </p:nvSpPr>
            <p:spPr>
              <a:xfrm>
                <a:off x="7452320" y="2671144"/>
                <a:ext cx="910935" cy="1452819"/>
              </a:xfrm>
              <a:custGeom>
                <a:avLst/>
                <a:gdLst>
                  <a:gd name="connsiteX0" fmla="*/ 266700 w 1943100"/>
                  <a:gd name="connsiteY0" fmla="*/ 96382 h 3439657"/>
                  <a:gd name="connsiteX1" fmla="*/ 314325 w 1943100"/>
                  <a:gd name="connsiteY1" fmla="*/ 105907 h 3439657"/>
                  <a:gd name="connsiteX2" fmla="*/ 342900 w 1943100"/>
                  <a:gd name="connsiteY2" fmla="*/ 115432 h 3439657"/>
                  <a:gd name="connsiteX3" fmla="*/ 695325 w 1943100"/>
                  <a:gd name="connsiteY3" fmla="*/ 105907 h 3439657"/>
                  <a:gd name="connsiteX4" fmla="*/ 723900 w 1943100"/>
                  <a:gd name="connsiteY4" fmla="*/ 96382 h 3439657"/>
                  <a:gd name="connsiteX5" fmla="*/ 752475 w 1943100"/>
                  <a:gd name="connsiteY5" fmla="*/ 77332 h 3439657"/>
                  <a:gd name="connsiteX6" fmla="*/ 885825 w 1943100"/>
                  <a:gd name="connsiteY6" fmla="*/ 48757 h 3439657"/>
                  <a:gd name="connsiteX7" fmla="*/ 923925 w 1943100"/>
                  <a:gd name="connsiteY7" fmla="*/ 39232 h 3439657"/>
                  <a:gd name="connsiteX8" fmla="*/ 1104900 w 1943100"/>
                  <a:gd name="connsiteY8" fmla="*/ 29707 h 3439657"/>
                  <a:gd name="connsiteX9" fmla="*/ 1495425 w 1943100"/>
                  <a:gd name="connsiteY9" fmla="*/ 20182 h 3439657"/>
                  <a:gd name="connsiteX10" fmla="*/ 1571625 w 1943100"/>
                  <a:gd name="connsiteY10" fmla="*/ 67807 h 3439657"/>
                  <a:gd name="connsiteX11" fmla="*/ 1600200 w 1943100"/>
                  <a:gd name="connsiteY11" fmla="*/ 77332 h 3439657"/>
                  <a:gd name="connsiteX12" fmla="*/ 1628775 w 1943100"/>
                  <a:gd name="connsiteY12" fmla="*/ 144007 h 3439657"/>
                  <a:gd name="connsiteX13" fmla="*/ 1647825 w 1943100"/>
                  <a:gd name="connsiteY13" fmla="*/ 201157 h 3439657"/>
                  <a:gd name="connsiteX14" fmla="*/ 1657350 w 1943100"/>
                  <a:gd name="connsiteY14" fmla="*/ 229732 h 3439657"/>
                  <a:gd name="connsiteX15" fmla="*/ 1666875 w 1943100"/>
                  <a:gd name="connsiteY15" fmla="*/ 477382 h 3439657"/>
                  <a:gd name="connsiteX16" fmla="*/ 1685925 w 1943100"/>
                  <a:gd name="connsiteY16" fmla="*/ 534532 h 3439657"/>
                  <a:gd name="connsiteX17" fmla="*/ 1714500 w 1943100"/>
                  <a:gd name="connsiteY17" fmla="*/ 553582 h 3439657"/>
                  <a:gd name="connsiteX18" fmla="*/ 1743075 w 1943100"/>
                  <a:gd name="connsiteY18" fmla="*/ 610732 h 3439657"/>
                  <a:gd name="connsiteX19" fmla="*/ 1781175 w 1943100"/>
                  <a:gd name="connsiteY19" fmla="*/ 696457 h 3439657"/>
                  <a:gd name="connsiteX20" fmla="*/ 1809750 w 1943100"/>
                  <a:gd name="connsiteY20" fmla="*/ 705982 h 3439657"/>
                  <a:gd name="connsiteX21" fmla="*/ 1828800 w 1943100"/>
                  <a:gd name="connsiteY21" fmla="*/ 782182 h 3439657"/>
                  <a:gd name="connsiteX22" fmla="*/ 1838325 w 1943100"/>
                  <a:gd name="connsiteY22" fmla="*/ 820282 h 3439657"/>
                  <a:gd name="connsiteX23" fmla="*/ 1857375 w 1943100"/>
                  <a:gd name="connsiteY23" fmla="*/ 877432 h 3439657"/>
                  <a:gd name="connsiteX24" fmla="*/ 1866900 w 1943100"/>
                  <a:gd name="connsiteY24" fmla="*/ 906007 h 3439657"/>
                  <a:gd name="connsiteX25" fmla="*/ 1857375 w 1943100"/>
                  <a:gd name="connsiteY25" fmla="*/ 953632 h 3439657"/>
                  <a:gd name="connsiteX26" fmla="*/ 1866900 w 1943100"/>
                  <a:gd name="connsiteY26" fmla="*/ 1029832 h 3439657"/>
                  <a:gd name="connsiteX27" fmla="*/ 1876425 w 1943100"/>
                  <a:gd name="connsiteY27" fmla="*/ 1115557 h 3439657"/>
                  <a:gd name="connsiteX28" fmla="*/ 1885950 w 1943100"/>
                  <a:gd name="connsiteY28" fmla="*/ 1172707 h 3439657"/>
                  <a:gd name="connsiteX29" fmla="*/ 1905000 w 1943100"/>
                  <a:gd name="connsiteY29" fmla="*/ 1229857 h 3439657"/>
                  <a:gd name="connsiteX30" fmla="*/ 1924050 w 1943100"/>
                  <a:gd name="connsiteY30" fmla="*/ 1353682 h 3439657"/>
                  <a:gd name="connsiteX31" fmla="*/ 1943100 w 1943100"/>
                  <a:gd name="connsiteY31" fmla="*/ 1410832 h 3439657"/>
                  <a:gd name="connsiteX32" fmla="*/ 1933575 w 1943100"/>
                  <a:gd name="connsiteY32" fmla="*/ 1487032 h 3439657"/>
                  <a:gd name="connsiteX33" fmla="*/ 1914525 w 1943100"/>
                  <a:gd name="connsiteY33" fmla="*/ 1610857 h 3439657"/>
                  <a:gd name="connsiteX34" fmla="*/ 1924050 w 1943100"/>
                  <a:gd name="connsiteY34" fmla="*/ 1696582 h 3439657"/>
                  <a:gd name="connsiteX35" fmla="*/ 1914525 w 1943100"/>
                  <a:gd name="connsiteY35" fmla="*/ 1925182 h 3439657"/>
                  <a:gd name="connsiteX36" fmla="*/ 1885950 w 1943100"/>
                  <a:gd name="connsiteY36" fmla="*/ 2039482 h 3439657"/>
                  <a:gd name="connsiteX37" fmla="*/ 1876425 w 1943100"/>
                  <a:gd name="connsiteY37" fmla="*/ 2068057 h 3439657"/>
                  <a:gd name="connsiteX38" fmla="*/ 1819275 w 1943100"/>
                  <a:gd name="connsiteY38" fmla="*/ 2096632 h 3439657"/>
                  <a:gd name="connsiteX39" fmla="*/ 1771650 w 1943100"/>
                  <a:gd name="connsiteY39" fmla="*/ 2153782 h 3439657"/>
                  <a:gd name="connsiteX40" fmla="*/ 1762125 w 1943100"/>
                  <a:gd name="connsiteY40" fmla="*/ 2182357 h 3439657"/>
                  <a:gd name="connsiteX41" fmla="*/ 1743075 w 1943100"/>
                  <a:gd name="connsiteY41" fmla="*/ 2258557 h 3439657"/>
                  <a:gd name="connsiteX42" fmla="*/ 1724025 w 1943100"/>
                  <a:gd name="connsiteY42" fmla="*/ 2334757 h 3439657"/>
                  <a:gd name="connsiteX43" fmla="*/ 1704975 w 1943100"/>
                  <a:gd name="connsiteY43" fmla="*/ 2372857 h 3439657"/>
                  <a:gd name="connsiteX44" fmla="*/ 1685925 w 1943100"/>
                  <a:gd name="connsiteY44" fmla="*/ 2534782 h 3439657"/>
                  <a:gd name="connsiteX45" fmla="*/ 1676400 w 1943100"/>
                  <a:gd name="connsiteY45" fmla="*/ 2563357 h 3439657"/>
                  <a:gd name="connsiteX46" fmla="*/ 1657350 w 1943100"/>
                  <a:gd name="connsiteY46" fmla="*/ 2658607 h 3439657"/>
                  <a:gd name="connsiteX47" fmla="*/ 1628775 w 1943100"/>
                  <a:gd name="connsiteY47" fmla="*/ 2687182 h 3439657"/>
                  <a:gd name="connsiteX48" fmla="*/ 1619250 w 1943100"/>
                  <a:gd name="connsiteY48" fmla="*/ 2734807 h 3439657"/>
                  <a:gd name="connsiteX49" fmla="*/ 1600200 w 1943100"/>
                  <a:gd name="connsiteY49" fmla="*/ 2763382 h 3439657"/>
                  <a:gd name="connsiteX50" fmla="*/ 1590675 w 1943100"/>
                  <a:gd name="connsiteY50" fmla="*/ 2801482 h 3439657"/>
                  <a:gd name="connsiteX51" fmla="*/ 1581150 w 1943100"/>
                  <a:gd name="connsiteY51" fmla="*/ 2991982 h 3439657"/>
                  <a:gd name="connsiteX52" fmla="*/ 1571625 w 1943100"/>
                  <a:gd name="connsiteY52" fmla="*/ 3020557 h 3439657"/>
                  <a:gd name="connsiteX53" fmla="*/ 1552575 w 1943100"/>
                  <a:gd name="connsiteY53" fmla="*/ 3049132 h 3439657"/>
                  <a:gd name="connsiteX54" fmla="*/ 1543050 w 1943100"/>
                  <a:gd name="connsiteY54" fmla="*/ 3077707 h 3439657"/>
                  <a:gd name="connsiteX55" fmla="*/ 1533525 w 1943100"/>
                  <a:gd name="connsiteY55" fmla="*/ 3115807 h 3439657"/>
                  <a:gd name="connsiteX56" fmla="*/ 1504950 w 1943100"/>
                  <a:gd name="connsiteY56" fmla="*/ 3144382 h 3439657"/>
                  <a:gd name="connsiteX57" fmla="*/ 1476375 w 1943100"/>
                  <a:gd name="connsiteY57" fmla="*/ 3153907 h 3439657"/>
                  <a:gd name="connsiteX58" fmla="*/ 1447800 w 1943100"/>
                  <a:gd name="connsiteY58" fmla="*/ 3172957 h 3439657"/>
                  <a:gd name="connsiteX59" fmla="*/ 1419225 w 1943100"/>
                  <a:gd name="connsiteY59" fmla="*/ 3182482 h 3439657"/>
                  <a:gd name="connsiteX60" fmla="*/ 1400175 w 1943100"/>
                  <a:gd name="connsiteY60" fmla="*/ 3211057 h 3439657"/>
                  <a:gd name="connsiteX61" fmla="*/ 1343025 w 1943100"/>
                  <a:gd name="connsiteY61" fmla="*/ 3239632 h 3439657"/>
                  <a:gd name="connsiteX62" fmla="*/ 1095375 w 1943100"/>
                  <a:gd name="connsiteY62" fmla="*/ 3268207 h 3439657"/>
                  <a:gd name="connsiteX63" fmla="*/ 1066800 w 1943100"/>
                  <a:gd name="connsiteY63" fmla="*/ 3249157 h 3439657"/>
                  <a:gd name="connsiteX64" fmla="*/ 981075 w 1943100"/>
                  <a:gd name="connsiteY64" fmla="*/ 3277732 h 3439657"/>
                  <a:gd name="connsiteX65" fmla="*/ 952500 w 1943100"/>
                  <a:gd name="connsiteY65" fmla="*/ 3296782 h 3439657"/>
                  <a:gd name="connsiteX66" fmla="*/ 923925 w 1943100"/>
                  <a:gd name="connsiteY66" fmla="*/ 3306307 h 3439657"/>
                  <a:gd name="connsiteX67" fmla="*/ 866775 w 1943100"/>
                  <a:gd name="connsiteY67" fmla="*/ 3372982 h 3439657"/>
                  <a:gd name="connsiteX68" fmla="*/ 838200 w 1943100"/>
                  <a:gd name="connsiteY68" fmla="*/ 3392032 h 3439657"/>
                  <a:gd name="connsiteX69" fmla="*/ 819150 w 1943100"/>
                  <a:gd name="connsiteY69" fmla="*/ 3420607 h 3439657"/>
                  <a:gd name="connsiteX70" fmla="*/ 790575 w 1943100"/>
                  <a:gd name="connsiteY70" fmla="*/ 3430132 h 3439657"/>
                  <a:gd name="connsiteX71" fmla="*/ 723900 w 1943100"/>
                  <a:gd name="connsiteY71" fmla="*/ 3439657 h 3439657"/>
                  <a:gd name="connsiteX72" fmla="*/ 342900 w 1943100"/>
                  <a:gd name="connsiteY72" fmla="*/ 3430132 h 3439657"/>
                  <a:gd name="connsiteX73" fmla="*/ 0 w 1943100"/>
                  <a:gd name="connsiteY73" fmla="*/ 3420607 h 3439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943100" h="3439657">
                    <a:moveTo>
                      <a:pt x="266700" y="96382"/>
                    </a:moveTo>
                    <a:cubicBezTo>
                      <a:pt x="282575" y="99557"/>
                      <a:pt x="298619" y="101980"/>
                      <a:pt x="314325" y="105907"/>
                    </a:cubicBezTo>
                    <a:cubicBezTo>
                      <a:pt x="324065" y="108342"/>
                      <a:pt x="332860" y="115432"/>
                      <a:pt x="342900" y="115432"/>
                    </a:cubicBezTo>
                    <a:cubicBezTo>
                      <a:pt x="460418" y="115432"/>
                      <a:pt x="577850" y="109082"/>
                      <a:pt x="695325" y="105907"/>
                    </a:cubicBezTo>
                    <a:cubicBezTo>
                      <a:pt x="704850" y="102732"/>
                      <a:pt x="714920" y="100872"/>
                      <a:pt x="723900" y="96382"/>
                    </a:cubicBezTo>
                    <a:cubicBezTo>
                      <a:pt x="734139" y="91262"/>
                      <a:pt x="741493" y="80562"/>
                      <a:pt x="752475" y="77332"/>
                    </a:cubicBezTo>
                    <a:cubicBezTo>
                      <a:pt x="796087" y="64505"/>
                      <a:pt x="841375" y="58282"/>
                      <a:pt x="885825" y="48757"/>
                    </a:cubicBezTo>
                    <a:cubicBezTo>
                      <a:pt x="898625" y="46014"/>
                      <a:pt x="910883" y="40366"/>
                      <a:pt x="923925" y="39232"/>
                    </a:cubicBezTo>
                    <a:cubicBezTo>
                      <a:pt x="984106" y="33999"/>
                      <a:pt x="1044575" y="32882"/>
                      <a:pt x="1104900" y="29707"/>
                    </a:cubicBezTo>
                    <a:cubicBezTo>
                      <a:pt x="1267515" y="-24498"/>
                      <a:pt x="1141978" y="10084"/>
                      <a:pt x="1495425" y="20182"/>
                    </a:cubicBezTo>
                    <a:cubicBezTo>
                      <a:pt x="1525614" y="65465"/>
                      <a:pt x="1503615" y="45137"/>
                      <a:pt x="1571625" y="67807"/>
                    </a:cubicBezTo>
                    <a:lnTo>
                      <a:pt x="1600200" y="77332"/>
                    </a:lnTo>
                    <a:cubicBezTo>
                      <a:pt x="1630861" y="169314"/>
                      <a:pt x="1581695" y="26306"/>
                      <a:pt x="1628775" y="144007"/>
                    </a:cubicBezTo>
                    <a:cubicBezTo>
                      <a:pt x="1636233" y="162651"/>
                      <a:pt x="1641475" y="182107"/>
                      <a:pt x="1647825" y="201157"/>
                    </a:cubicBezTo>
                    <a:lnTo>
                      <a:pt x="1657350" y="229732"/>
                    </a:lnTo>
                    <a:cubicBezTo>
                      <a:pt x="1660525" y="312282"/>
                      <a:pt x="1659164" y="395132"/>
                      <a:pt x="1666875" y="477382"/>
                    </a:cubicBezTo>
                    <a:cubicBezTo>
                      <a:pt x="1668749" y="497375"/>
                      <a:pt x="1669217" y="523393"/>
                      <a:pt x="1685925" y="534532"/>
                    </a:cubicBezTo>
                    <a:lnTo>
                      <a:pt x="1714500" y="553582"/>
                    </a:lnTo>
                    <a:cubicBezTo>
                      <a:pt x="1749238" y="657795"/>
                      <a:pt x="1693836" y="499945"/>
                      <a:pt x="1743075" y="610732"/>
                    </a:cubicBezTo>
                    <a:cubicBezTo>
                      <a:pt x="1751907" y="630603"/>
                      <a:pt x="1758875" y="678617"/>
                      <a:pt x="1781175" y="696457"/>
                    </a:cubicBezTo>
                    <a:cubicBezTo>
                      <a:pt x="1789015" y="702729"/>
                      <a:pt x="1800225" y="702807"/>
                      <a:pt x="1809750" y="705982"/>
                    </a:cubicBezTo>
                    <a:cubicBezTo>
                      <a:pt x="1829115" y="802808"/>
                      <a:pt x="1809274" y="713841"/>
                      <a:pt x="1828800" y="782182"/>
                    </a:cubicBezTo>
                    <a:cubicBezTo>
                      <a:pt x="1832396" y="794769"/>
                      <a:pt x="1834563" y="807743"/>
                      <a:pt x="1838325" y="820282"/>
                    </a:cubicBezTo>
                    <a:cubicBezTo>
                      <a:pt x="1844095" y="839516"/>
                      <a:pt x="1851025" y="858382"/>
                      <a:pt x="1857375" y="877432"/>
                    </a:cubicBezTo>
                    <a:lnTo>
                      <a:pt x="1866900" y="906007"/>
                    </a:lnTo>
                    <a:cubicBezTo>
                      <a:pt x="1863725" y="921882"/>
                      <a:pt x="1857375" y="937443"/>
                      <a:pt x="1857375" y="953632"/>
                    </a:cubicBezTo>
                    <a:cubicBezTo>
                      <a:pt x="1857375" y="979230"/>
                      <a:pt x="1863909" y="1004410"/>
                      <a:pt x="1866900" y="1029832"/>
                    </a:cubicBezTo>
                    <a:cubicBezTo>
                      <a:pt x="1870259" y="1058386"/>
                      <a:pt x="1872625" y="1087058"/>
                      <a:pt x="1876425" y="1115557"/>
                    </a:cubicBezTo>
                    <a:cubicBezTo>
                      <a:pt x="1878977" y="1134700"/>
                      <a:pt x="1881266" y="1153971"/>
                      <a:pt x="1885950" y="1172707"/>
                    </a:cubicBezTo>
                    <a:cubicBezTo>
                      <a:pt x="1890820" y="1192188"/>
                      <a:pt x="1905000" y="1229857"/>
                      <a:pt x="1905000" y="1229857"/>
                    </a:cubicBezTo>
                    <a:cubicBezTo>
                      <a:pt x="1907014" y="1243956"/>
                      <a:pt x="1919645" y="1336061"/>
                      <a:pt x="1924050" y="1353682"/>
                    </a:cubicBezTo>
                    <a:cubicBezTo>
                      <a:pt x="1928920" y="1373163"/>
                      <a:pt x="1943100" y="1410832"/>
                      <a:pt x="1943100" y="1410832"/>
                    </a:cubicBezTo>
                    <a:cubicBezTo>
                      <a:pt x="1939925" y="1436232"/>
                      <a:pt x="1936402" y="1461591"/>
                      <a:pt x="1933575" y="1487032"/>
                    </a:cubicBezTo>
                    <a:cubicBezTo>
                      <a:pt x="1921297" y="1597534"/>
                      <a:pt x="1934692" y="1550355"/>
                      <a:pt x="1914525" y="1610857"/>
                    </a:cubicBezTo>
                    <a:cubicBezTo>
                      <a:pt x="1917700" y="1639432"/>
                      <a:pt x="1924050" y="1667831"/>
                      <a:pt x="1924050" y="1696582"/>
                    </a:cubicBezTo>
                    <a:cubicBezTo>
                      <a:pt x="1924050" y="1772848"/>
                      <a:pt x="1919598" y="1849085"/>
                      <a:pt x="1914525" y="1925182"/>
                    </a:cubicBezTo>
                    <a:cubicBezTo>
                      <a:pt x="1911318" y="1973280"/>
                      <a:pt x="1901105" y="1994016"/>
                      <a:pt x="1885950" y="2039482"/>
                    </a:cubicBezTo>
                    <a:cubicBezTo>
                      <a:pt x="1882775" y="2049007"/>
                      <a:pt x="1884779" y="2062488"/>
                      <a:pt x="1876425" y="2068057"/>
                    </a:cubicBezTo>
                    <a:cubicBezTo>
                      <a:pt x="1839496" y="2092676"/>
                      <a:pt x="1858710" y="2083487"/>
                      <a:pt x="1819275" y="2096632"/>
                    </a:cubicBezTo>
                    <a:cubicBezTo>
                      <a:pt x="1798209" y="2117698"/>
                      <a:pt x="1784911" y="2127260"/>
                      <a:pt x="1771650" y="2153782"/>
                    </a:cubicBezTo>
                    <a:cubicBezTo>
                      <a:pt x="1767160" y="2162762"/>
                      <a:pt x="1764767" y="2172671"/>
                      <a:pt x="1762125" y="2182357"/>
                    </a:cubicBezTo>
                    <a:cubicBezTo>
                      <a:pt x="1755236" y="2207616"/>
                      <a:pt x="1749425" y="2233157"/>
                      <a:pt x="1743075" y="2258557"/>
                    </a:cubicBezTo>
                    <a:lnTo>
                      <a:pt x="1724025" y="2334757"/>
                    </a:lnTo>
                    <a:cubicBezTo>
                      <a:pt x="1720581" y="2348532"/>
                      <a:pt x="1711325" y="2360157"/>
                      <a:pt x="1704975" y="2372857"/>
                    </a:cubicBezTo>
                    <a:cubicBezTo>
                      <a:pt x="1703126" y="2389499"/>
                      <a:pt x="1689665" y="2514210"/>
                      <a:pt x="1685925" y="2534782"/>
                    </a:cubicBezTo>
                    <a:cubicBezTo>
                      <a:pt x="1684129" y="2544660"/>
                      <a:pt x="1679575" y="2553832"/>
                      <a:pt x="1676400" y="2563357"/>
                    </a:cubicBezTo>
                    <a:cubicBezTo>
                      <a:pt x="1675593" y="2569004"/>
                      <a:pt x="1669441" y="2640471"/>
                      <a:pt x="1657350" y="2658607"/>
                    </a:cubicBezTo>
                    <a:cubicBezTo>
                      <a:pt x="1649878" y="2669815"/>
                      <a:pt x="1638300" y="2677657"/>
                      <a:pt x="1628775" y="2687182"/>
                    </a:cubicBezTo>
                    <a:cubicBezTo>
                      <a:pt x="1625600" y="2703057"/>
                      <a:pt x="1624934" y="2719648"/>
                      <a:pt x="1619250" y="2734807"/>
                    </a:cubicBezTo>
                    <a:cubicBezTo>
                      <a:pt x="1615230" y="2745526"/>
                      <a:pt x="1604709" y="2752860"/>
                      <a:pt x="1600200" y="2763382"/>
                    </a:cubicBezTo>
                    <a:cubicBezTo>
                      <a:pt x="1595043" y="2775414"/>
                      <a:pt x="1593850" y="2788782"/>
                      <a:pt x="1590675" y="2801482"/>
                    </a:cubicBezTo>
                    <a:cubicBezTo>
                      <a:pt x="1587500" y="2864982"/>
                      <a:pt x="1586658" y="2928642"/>
                      <a:pt x="1581150" y="2991982"/>
                    </a:cubicBezTo>
                    <a:cubicBezTo>
                      <a:pt x="1580280" y="3001984"/>
                      <a:pt x="1576115" y="3011577"/>
                      <a:pt x="1571625" y="3020557"/>
                    </a:cubicBezTo>
                    <a:cubicBezTo>
                      <a:pt x="1566505" y="3030796"/>
                      <a:pt x="1557695" y="3038893"/>
                      <a:pt x="1552575" y="3049132"/>
                    </a:cubicBezTo>
                    <a:cubicBezTo>
                      <a:pt x="1548085" y="3058112"/>
                      <a:pt x="1545808" y="3068053"/>
                      <a:pt x="1543050" y="3077707"/>
                    </a:cubicBezTo>
                    <a:cubicBezTo>
                      <a:pt x="1539454" y="3090294"/>
                      <a:pt x="1540020" y="3104441"/>
                      <a:pt x="1533525" y="3115807"/>
                    </a:cubicBezTo>
                    <a:cubicBezTo>
                      <a:pt x="1526842" y="3127503"/>
                      <a:pt x="1516158" y="3136910"/>
                      <a:pt x="1504950" y="3144382"/>
                    </a:cubicBezTo>
                    <a:cubicBezTo>
                      <a:pt x="1496596" y="3149951"/>
                      <a:pt x="1485900" y="3150732"/>
                      <a:pt x="1476375" y="3153907"/>
                    </a:cubicBezTo>
                    <a:cubicBezTo>
                      <a:pt x="1466850" y="3160257"/>
                      <a:pt x="1458039" y="3167837"/>
                      <a:pt x="1447800" y="3172957"/>
                    </a:cubicBezTo>
                    <a:cubicBezTo>
                      <a:pt x="1438820" y="3177447"/>
                      <a:pt x="1427065" y="3176210"/>
                      <a:pt x="1419225" y="3182482"/>
                    </a:cubicBezTo>
                    <a:cubicBezTo>
                      <a:pt x="1410286" y="3189633"/>
                      <a:pt x="1408270" y="3202962"/>
                      <a:pt x="1400175" y="3211057"/>
                    </a:cubicBezTo>
                    <a:cubicBezTo>
                      <a:pt x="1387717" y="3223515"/>
                      <a:pt x="1360998" y="3237153"/>
                      <a:pt x="1343025" y="3239632"/>
                    </a:cubicBezTo>
                    <a:cubicBezTo>
                      <a:pt x="1260707" y="3250986"/>
                      <a:pt x="1177925" y="3258682"/>
                      <a:pt x="1095375" y="3268207"/>
                    </a:cubicBezTo>
                    <a:cubicBezTo>
                      <a:pt x="1085850" y="3261857"/>
                      <a:pt x="1078208" y="3248206"/>
                      <a:pt x="1066800" y="3249157"/>
                    </a:cubicBezTo>
                    <a:cubicBezTo>
                      <a:pt x="1036783" y="3251658"/>
                      <a:pt x="981075" y="3277732"/>
                      <a:pt x="981075" y="3277732"/>
                    </a:cubicBezTo>
                    <a:cubicBezTo>
                      <a:pt x="971550" y="3284082"/>
                      <a:pt x="962739" y="3291662"/>
                      <a:pt x="952500" y="3296782"/>
                    </a:cubicBezTo>
                    <a:cubicBezTo>
                      <a:pt x="943520" y="3301272"/>
                      <a:pt x="930459" y="3298684"/>
                      <a:pt x="923925" y="3306307"/>
                    </a:cubicBezTo>
                    <a:cubicBezTo>
                      <a:pt x="857795" y="3383459"/>
                      <a:pt x="931143" y="3351526"/>
                      <a:pt x="866775" y="3372982"/>
                    </a:cubicBezTo>
                    <a:cubicBezTo>
                      <a:pt x="857250" y="3379332"/>
                      <a:pt x="846295" y="3383937"/>
                      <a:pt x="838200" y="3392032"/>
                    </a:cubicBezTo>
                    <a:cubicBezTo>
                      <a:pt x="830105" y="3400127"/>
                      <a:pt x="828089" y="3413456"/>
                      <a:pt x="819150" y="3420607"/>
                    </a:cubicBezTo>
                    <a:cubicBezTo>
                      <a:pt x="811310" y="3426879"/>
                      <a:pt x="800420" y="3428163"/>
                      <a:pt x="790575" y="3430132"/>
                    </a:cubicBezTo>
                    <a:cubicBezTo>
                      <a:pt x="768560" y="3434535"/>
                      <a:pt x="746125" y="3436482"/>
                      <a:pt x="723900" y="3439657"/>
                    </a:cubicBezTo>
                    <a:lnTo>
                      <a:pt x="342900" y="3430132"/>
                    </a:lnTo>
                    <a:lnTo>
                      <a:pt x="0" y="3420607"/>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フリーフォーム 42"/>
              <p:cNvSpPr/>
              <p:nvPr/>
            </p:nvSpPr>
            <p:spPr>
              <a:xfrm>
                <a:off x="7738104" y="2329659"/>
                <a:ext cx="209872" cy="893129"/>
              </a:xfrm>
              <a:custGeom>
                <a:avLst/>
                <a:gdLst>
                  <a:gd name="connsiteX0" fmla="*/ 447675 w 447675"/>
                  <a:gd name="connsiteY0" fmla="*/ 2114550 h 2114550"/>
                  <a:gd name="connsiteX1" fmla="*/ 419100 w 447675"/>
                  <a:gd name="connsiteY1" fmla="*/ 2057400 h 2114550"/>
                  <a:gd name="connsiteX2" fmla="*/ 400050 w 447675"/>
                  <a:gd name="connsiteY2" fmla="*/ 2028825 h 2114550"/>
                  <a:gd name="connsiteX3" fmla="*/ 381000 w 447675"/>
                  <a:gd name="connsiteY3" fmla="*/ 1962150 h 2114550"/>
                  <a:gd name="connsiteX4" fmla="*/ 361950 w 447675"/>
                  <a:gd name="connsiteY4" fmla="*/ 1933575 h 2114550"/>
                  <a:gd name="connsiteX5" fmla="*/ 352425 w 447675"/>
                  <a:gd name="connsiteY5" fmla="*/ 1895475 h 2114550"/>
                  <a:gd name="connsiteX6" fmla="*/ 361950 w 447675"/>
                  <a:gd name="connsiteY6" fmla="*/ 1714500 h 2114550"/>
                  <a:gd name="connsiteX7" fmla="*/ 371475 w 447675"/>
                  <a:gd name="connsiteY7" fmla="*/ 1666875 h 2114550"/>
                  <a:gd name="connsiteX8" fmla="*/ 381000 w 447675"/>
                  <a:gd name="connsiteY8" fmla="*/ 1590675 h 2114550"/>
                  <a:gd name="connsiteX9" fmla="*/ 371475 w 447675"/>
                  <a:gd name="connsiteY9" fmla="*/ 1276350 h 2114550"/>
                  <a:gd name="connsiteX10" fmla="*/ 361950 w 447675"/>
                  <a:gd name="connsiteY10" fmla="*/ 1190625 h 2114550"/>
                  <a:gd name="connsiteX11" fmla="*/ 390525 w 447675"/>
                  <a:gd name="connsiteY11" fmla="*/ 1057275 h 2114550"/>
                  <a:gd name="connsiteX12" fmla="*/ 381000 w 447675"/>
                  <a:gd name="connsiteY12" fmla="*/ 857250 h 2114550"/>
                  <a:gd name="connsiteX13" fmla="*/ 352425 w 447675"/>
                  <a:gd name="connsiteY13" fmla="*/ 800100 h 2114550"/>
                  <a:gd name="connsiteX14" fmla="*/ 314325 w 447675"/>
                  <a:gd name="connsiteY14" fmla="*/ 714375 h 2114550"/>
                  <a:gd name="connsiteX15" fmla="*/ 295275 w 447675"/>
                  <a:gd name="connsiteY15" fmla="*/ 542925 h 2114550"/>
                  <a:gd name="connsiteX16" fmla="*/ 285750 w 447675"/>
                  <a:gd name="connsiteY16" fmla="*/ 495300 h 2114550"/>
                  <a:gd name="connsiteX17" fmla="*/ 276225 w 447675"/>
                  <a:gd name="connsiteY17" fmla="*/ 428625 h 2114550"/>
                  <a:gd name="connsiteX18" fmla="*/ 257175 w 447675"/>
                  <a:gd name="connsiteY18" fmla="*/ 276225 h 2114550"/>
                  <a:gd name="connsiteX19" fmla="*/ 247650 w 447675"/>
                  <a:gd name="connsiteY19" fmla="*/ 228600 h 2114550"/>
                  <a:gd name="connsiteX20" fmla="*/ 219075 w 447675"/>
                  <a:gd name="connsiteY20" fmla="*/ 200025 h 2114550"/>
                  <a:gd name="connsiteX21" fmla="*/ 190500 w 447675"/>
                  <a:gd name="connsiteY21" fmla="*/ 142875 h 2114550"/>
                  <a:gd name="connsiteX22" fmla="*/ 104775 w 447675"/>
                  <a:gd name="connsiteY22" fmla="*/ 76200 h 2114550"/>
                  <a:gd name="connsiteX23" fmla="*/ 76200 w 447675"/>
                  <a:gd name="connsiteY23" fmla="*/ 57150 h 2114550"/>
                  <a:gd name="connsiteX24" fmla="*/ 47625 w 447675"/>
                  <a:gd name="connsiteY24" fmla="*/ 38100 h 2114550"/>
                  <a:gd name="connsiteX25" fmla="*/ 19050 w 447675"/>
                  <a:gd name="connsiteY25" fmla="*/ 28575 h 2114550"/>
                  <a:gd name="connsiteX26" fmla="*/ 0 w 447675"/>
                  <a:gd name="connsiteY26" fmla="*/ 0 h 211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47675" h="2114550">
                    <a:moveTo>
                      <a:pt x="447675" y="2114550"/>
                    </a:moveTo>
                    <a:cubicBezTo>
                      <a:pt x="438150" y="2095500"/>
                      <a:pt x="429443" y="2076018"/>
                      <a:pt x="419100" y="2057400"/>
                    </a:cubicBezTo>
                    <a:cubicBezTo>
                      <a:pt x="413541" y="2047393"/>
                      <a:pt x="404559" y="2039347"/>
                      <a:pt x="400050" y="2028825"/>
                    </a:cubicBezTo>
                    <a:cubicBezTo>
                      <a:pt x="381739" y="1986099"/>
                      <a:pt x="399536" y="1999221"/>
                      <a:pt x="381000" y="1962150"/>
                    </a:cubicBezTo>
                    <a:cubicBezTo>
                      <a:pt x="375880" y="1951911"/>
                      <a:pt x="368300" y="1943100"/>
                      <a:pt x="361950" y="1933575"/>
                    </a:cubicBezTo>
                    <a:cubicBezTo>
                      <a:pt x="358775" y="1920875"/>
                      <a:pt x="352425" y="1908566"/>
                      <a:pt x="352425" y="1895475"/>
                    </a:cubicBezTo>
                    <a:cubicBezTo>
                      <a:pt x="352425" y="1835067"/>
                      <a:pt x="356933" y="1774700"/>
                      <a:pt x="361950" y="1714500"/>
                    </a:cubicBezTo>
                    <a:cubicBezTo>
                      <a:pt x="363294" y="1698367"/>
                      <a:pt x="369013" y="1682876"/>
                      <a:pt x="371475" y="1666875"/>
                    </a:cubicBezTo>
                    <a:cubicBezTo>
                      <a:pt x="375367" y="1641575"/>
                      <a:pt x="377825" y="1616075"/>
                      <a:pt x="381000" y="1590675"/>
                    </a:cubicBezTo>
                    <a:cubicBezTo>
                      <a:pt x="377825" y="1485900"/>
                      <a:pt x="376461" y="1381054"/>
                      <a:pt x="371475" y="1276350"/>
                    </a:cubicBezTo>
                    <a:cubicBezTo>
                      <a:pt x="370107" y="1247632"/>
                      <a:pt x="359459" y="1219268"/>
                      <a:pt x="361950" y="1190625"/>
                    </a:cubicBezTo>
                    <a:cubicBezTo>
                      <a:pt x="365888" y="1145337"/>
                      <a:pt x="381000" y="1101725"/>
                      <a:pt x="390525" y="1057275"/>
                    </a:cubicBezTo>
                    <a:cubicBezTo>
                      <a:pt x="387350" y="990600"/>
                      <a:pt x="386543" y="923770"/>
                      <a:pt x="381000" y="857250"/>
                    </a:cubicBezTo>
                    <a:cubicBezTo>
                      <a:pt x="378328" y="825184"/>
                      <a:pt x="365103" y="828626"/>
                      <a:pt x="352425" y="800100"/>
                    </a:cubicBezTo>
                    <a:cubicBezTo>
                      <a:pt x="307085" y="698085"/>
                      <a:pt x="357438" y="779044"/>
                      <a:pt x="314325" y="714375"/>
                    </a:cubicBezTo>
                    <a:cubicBezTo>
                      <a:pt x="291478" y="622988"/>
                      <a:pt x="314289" y="723558"/>
                      <a:pt x="295275" y="542925"/>
                    </a:cubicBezTo>
                    <a:cubicBezTo>
                      <a:pt x="293580" y="526825"/>
                      <a:pt x="288412" y="511269"/>
                      <a:pt x="285750" y="495300"/>
                    </a:cubicBezTo>
                    <a:cubicBezTo>
                      <a:pt x="282059" y="473155"/>
                      <a:pt x="278575" y="450952"/>
                      <a:pt x="276225" y="428625"/>
                    </a:cubicBezTo>
                    <a:cubicBezTo>
                      <a:pt x="254817" y="225248"/>
                      <a:pt x="279669" y="377449"/>
                      <a:pt x="257175" y="276225"/>
                    </a:cubicBezTo>
                    <a:cubicBezTo>
                      <a:pt x="253663" y="260421"/>
                      <a:pt x="254890" y="243080"/>
                      <a:pt x="247650" y="228600"/>
                    </a:cubicBezTo>
                    <a:cubicBezTo>
                      <a:pt x="241626" y="216552"/>
                      <a:pt x="227699" y="210373"/>
                      <a:pt x="219075" y="200025"/>
                    </a:cubicBezTo>
                    <a:cubicBezTo>
                      <a:pt x="144137" y="110099"/>
                      <a:pt x="247778" y="228792"/>
                      <a:pt x="190500" y="142875"/>
                    </a:cubicBezTo>
                    <a:cubicBezTo>
                      <a:pt x="172594" y="116016"/>
                      <a:pt x="127482" y="91338"/>
                      <a:pt x="104775" y="76200"/>
                    </a:cubicBezTo>
                    <a:lnTo>
                      <a:pt x="76200" y="57150"/>
                    </a:lnTo>
                    <a:cubicBezTo>
                      <a:pt x="66675" y="50800"/>
                      <a:pt x="58485" y="41720"/>
                      <a:pt x="47625" y="38100"/>
                    </a:cubicBezTo>
                    <a:lnTo>
                      <a:pt x="19050" y="28575"/>
                    </a:lnTo>
                    <a:lnTo>
                      <a:pt x="0"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グラフ 27"/>
            <p:cNvGraphicFramePr>
              <a:graphicFrameLocks/>
            </p:cNvGraphicFramePr>
            <p:nvPr>
              <p:extLst>
                <p:ext uri="{D42A27DB-BD31-4B8C-83A1-F6EECF244321}">
                  <p14:modId xmlns:p14="http://schemas.microsoft.com/office/powerpoint/2010/main" val="389529867"/>
                </p:ext>
              </p:extLst>
            </p:nvPr>
          </p:nvGraphicFramePr>
          <p:xfrm>
            <a:off x="1174569" y="3360440"/>
            <a:ext cx="1539224" cy="15528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グラフ 29"/>
            <p:cNvGraphicFramePr>
              <a:graphicFrameLocks/>
            </p:cNvGraphicFramePr>
            <p:nvPr>
              <p:extLst>
                <p:ext uri="{D42A27DB-BD31-4B8C-83A1-F6EECF244321}">
                  <p14:modId xmlns:p14="http://schemas.microsoft.com/office/powerpoint/2010/main" val="2814188579"/>
                </p:ext>
              </p:extLst>
            </p:nvPr>
          </p:nvGraphicFramePr>
          <p:xfrm>
            <a:off x="-121841" y="3365376"/>
            <a:ext cx="1539222" cy="1548453"/>
          </p:xfrm>
          <a:graphic>
            <a:graphicData uri="http://schemas.openxmlformats.org/drawingml/2006/chart">
              <c:chart xmlns:c="http://schemas.openxmlformats.org/drawingml/2006/chart" xmlns:r="http://schemas.openxmlformats.org/officeDocument/2006/relationships" r:id="rId5"/>
            </a:graphicData>
          </a:graphic>
        </p:graphicFrame>
        <p:sp>
          <p:nvSpPr>
            <p:cNvPr id="32" name="Text Box 16"/>
            <p:cNvSpPr txBox="1">
              <a:spLocks noChangeArrowheads="1"/>
            </p:cNvSpPr>
            <p:nvPr/>
          </p:nvSpPr>
          <p:spPr bwMode="auto">
            <a:xfrm>
              <a:off x="352128" y="3648472"/>
              <a:ext cx="2017380" cy="1672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sz="900" b="1" dirty="0" smtClean="0">
                  <a:latin typeface="Meiryo UI" pitchFamily="50" charset="-128"/>
                  <a:ea typeface="Meiryo UI" pitchFamily="50" charset="-128"/>
                  <a:cs typeface="Meiryo UI" pitchFamily="50" charset="-128"/>
                </a:rPr>
                <a:t>● </a:t>
              </a:r>
              <a:r>
                <a:rPr kumimoji="1" lang="en-US" altLang="ja-JP" sz="900" b="1" dirty="0" smtClean="0">
                  <a:latin typeface="Meiryo UI" pitchFamily="50" charset="-128"/>
                  <a:ea typeface="Meiryo UI" pitchFamily="50" charset="-128"/>
                  <a:cs typeface="Meiryo UI" pitchFamily="50" charset="-128"/>
                </a:rPr>
                <a:t>50</a:t>
              </a:r>
              <a:r>
                <a:rPr kumimoji="1" lang="ja-JP" altLang="en-US" sz="900" b="1" dirty="0">
                  <a:latin typeface="Meiryo UI" pitchFamily="50" charset="-128"/>
                  <a:ea typeface="Meiryo UI" pitchFamily="50" charset="-128"/>
                  <a:cs typeface="Meiryo UI" pitchFamily="50" charset="-128"/>
                </a:rPr>
                <a:t>才を</a:t>
              </a:r>
              <a:r>
                <a:rPr kumimoji="1" lang="ja-JP" altLang="en-US" sz="900" b="1" dirty="0" smtClean="0">
                  <a:latin typeface="Meiryo UI" pitchFamily="50" charset="-128"/>
                  <a:ea typeface="Meiryo UI" pitchFamily="50" charset="-128"/>
                  <a:cs typeface="Meiryo UI" pitchFamily="50" charset="-128"/>
                </a:rPr>
                <a:t>越える橋梁</a:t>
              </a:r>
              <a:r>
                <a:rPr kumimoji="1" lang="ja-JP" altLang="en-US" sz="900" b="1" dirty="0">
                  <a:latin typeface="Meiryo UI" pitchFamily="50" charset="-128"/>
                  <a:ea typeface="Meiryo UI" pitchFamily="50" charset="-128"/>
                  <a:cs typeface="Meiryo UI" pitchFamily="50" charset="-128"/>
                </a:rPr>
                <a:t>の</a:t>
              </a:r>
              <a:r>
                <a:rPr kumimoji="1" lang="ja-JP" altLang="en-US" sz="900" b="1" dirty="0" smtClean="0">
                  <a:latin typeface="Meiryo UI" pitchFamily="50" charset="-128"/>
                  <a:ea typeface="Meiryo UI" pitchFamily="50" charset="-128"/>
                  <a:cs typeface="Meiryo UI" pitchFamily="50" charset="-128"/>
                </a:rPr>
                <a:t>割合</a:t>
              </a:r>
              <a:endParaRPr kumimoji="1" lang="ja-JP" altLang="en-US" sz="900" b="1" baseline="30000" dirty="0">
                <a:latin typeface="Meiryo UI" pitchFamily="50" charset="-128"/>
                <a:ea typeface="Meiryo UI" pitchFamily="50" charset="-128"/>
                <a:cs typeface="Meiryo UI" pitchFamily="50" charset="-128"/>
              </a:endParaRPr>
            </a:p>
          </p:txBody>
        </p:sp>
        <p:sp>
          <p:nvSpPr>
            <p:cNvPr id="34" name="テキスト ボックス 33"/>
            <p:cNvSpPr txBox="1"/>
            <p:nvPr/>
          </p:nvSpPr>
          <p:spPr>
            <a:xfrm>
              <a:off x="43847" y="4728592"/>
              <a:ext cx="3404625" cy="215444"/>
            </a:xfrm>
            <a:prstGeom prst="rect">
              <a:avLst/>
            </a:prstGeom>
            <a:noFill/>
            <a:ln>
              <a:noFill/>
            </a:ln>
          </p:spPr>
          <p:txBody>
            <a:bodyPr wrap="square" rtlCol="0">
              <a:spAutoFit/>
            </a:bodyP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大阪府ﾃﾞｰﾀ・橋長</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15m</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以上</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架設年次不明</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橋除く</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)851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橋、</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H22</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時点</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AutoShape 4"/>
            <p:cNvSpPr>
              <a:spLocks noChangeArrowheads="1"/>
            </p:cNvSpPr>
            <p:nvPr/>
          </p:nvSpPr>
          <p:spPr bwMode="auto">
            <a:xfrm>
              <a:off x="1133132" y="4080520"/>
              <a:ext cx="363725" cy="378957"/>
            </a:xfrm>
            <a:prstGeom prst="rightArrow">
              <a:avLst>
                <a:gd name="adj1" fmla="val 49778"/>
                <a:gd name="adj2" fmla="val 5464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11"/>
            <p:cNvSpPr txBox="1">
              <a:spLocks noChangeArrowheads="1"/>
            </p:cNvSpPr>
            <p:nvPr/>
          </p:nvSpPr>
          <p:spPr bwMode="auto">
            <a:xfrm>
              <a:off x="881337" y="4512568"/>
              <a:ext cx="867313" cy="2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年後</a:t>
              </a:r>
            </a:p>
          </p:txBody>
        </p:sp>
        <p:pic>
          <p:nvPicPr>
            <p:cNvPr id="39" name="図 3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36104" y="2424336"/>
              <a:ext cx="1591906" cy="1193398"/>
            </a:xfrm>
            <a:prstGeom prst="rect">
              <a:avLst/>
            </a:prstGeom>
          </p:spPr>
        </p:pic>
        <p:pic>
          <p:nvPicPr>
            <p:cNvPr id="40" name="Picture 2"/>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1887287" y="2456813"/>
              <a:ext cx="1633193" cy="117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グループ化 10"/>
          <p:cNvGrpSpPr/>
          <p:nvPr/>
        </p:nvGrpSpPr>
        <p:grpSpPr>
          <a:xfrm>
            <a:off x="24129" y="9193980"/>
            <a:ext cx="4955856" cy="300806"/>
            <a:chOff x="-4899" y="9150438"/>
            <a:chExt cx="4955856" cy="300806"/>
          </a:xfrm>
        </p:grpSpPr>
        <p:sp>
          <p:nvSpPr>
            <p:cNvPr id="12" name="角丸四角形 11"/>
            <p:cNvSpPr/>
            <p:nvPr/>
          </p:nvSpPr>
          <p:spPr>
            <a:xfrm>
              <a:off x="-4899" y="9150438"/>
              <a:ext cx="4955856" cy="30080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8" name="テキスト ボックス 47"/>
            <p:cNvSpPr txBox="1"/>
            <p:nvPr/>
          </p:nvSpPr>
          <p:spPr>
            <a:xfrm>
              <a:off x="23858" y="9162438"/>
              <a:ext cx="4926387" cy="275140"/>
            </a:xfrm>
            <a:prstGeom prst="rect">
              <a:avLst/>
            </a:prstGeom>
            <a:noFill/>
          </p:spPr>
          <p:txBody>
            <a:bodyPr wrap="square" rtlCol="0">
              <a:spAutoFit/>
            </a:bodyPr>
            <a:lstStyle/>
            <a:p>
              <a:pPr algn="just">
                <a:lnSpc>
                  <a:spcPts val="1500"/>
                </a:lnSpc>
                <a:spcAft>
                  <a:spcPts val="0"/>
                </a:spcAft>
              </a:pPr>
              <a:r>
                <a:rPr lang="ja-JP" altLang="en-US" sz="1200" kern="100" dirty="0" smtClean="0">
                  <a:effectLst/>
                  <a:ea typeface="Meiryo UI"/>
                  <a:cs typeface="Times New Roman"/>
                </a:rPr>
                <a:t>・施設の老朽化に伴う補修や更新が増加する一方、担当職員が減少</a:t>
              </a:r>
            </a:p>
          </p:txBody>
        </p:sp>
      </p:grpSp>
      <p:grpSp>
        <p:nvGrpSpPr>
          <p:cNvPr id="14" name="グループ化 13"/>
          <p:cNvGrpSpPr/>
          <p:nvPr/>
        </p:nvGrpSpPr>
        <p:grpSpPr>
          <a:xfrm>
            <a:off x="26586" y="5075333"/>
            <a:ext cx="4958442" cy="1823576"/>
            <a:chOff x="26586" y="5104361"/>
            <a:chExt cx="4958442" cy="1823576"/>
          </a:xfrm>
        </p:grpSpPr>
        <p:sp>
          <p:nvSpPr>
            <p:cNvPr id="8" name="角丸四角形 7"/>
            <p:cNvSpPr/>
            <p:nvPr/>
          </p:nvSpPr>
          <p:spPr>
            <a:xfrm>
              <a:off x="54283" y="5118875"/>
              <a:ext cx="4930745" cy="180576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9" name="テキスト ボックス 48"/>
            <p:cNvSpPr txBox="1"/>
            <p:nvPr/>
          </p:nvSpPr>
          <p:spPr>
            <a:xfrm>
              <a:off x="26586" y="5104361"/>
              <a:ext cx="4937483" cy="1823576"/>
            </a:xfrm>
            <a:prstGeom prst="rect">
              <a:avLst/>
            </a:prstGeom>
            <a:noFill/>
          </p:spPr>
          <p:txBody>
            <a:bodyPr wrap="square" rtlCol="0">
              <a:spAutoFit/>
            </a:bodyPr>
            <a:lstStyle/>
            <a:p>
              <a:pPr>
                <a:lnSpc>
                  <a:spcPts val="1500"/>
                </a:lnSpc>
                <a:spcAft>
                  <a:spcPts val="0"/>
                </a:spcAft>
              </a:pPr>
              <a:r>
                <a:rPr lang="ja-JP" altLang="en-US" sz="1200" b="1" u="sng" kern="100" dirty="0" smtClean="0">
                  <a:effectLst/>
                  <a:ea typeface="Meiryo UI"/>
                  <a:cs typeface="Times New Roman"/>
                </a:rPr>
                <a:t>◇維持管理アクションプログラム（</a:t>
              </a:r>
              <a:r>
                <a:rPr lang="en-US" altLang="ja-JP" sz="1200" b="1" u="sng" kern="100" dirty="0" smtClean="0">
                  <a:effectLst/>
                  <a:ea typeface="Meiryo UI"/>
                  <a:cs typeface="Times New Roman"/>
                </a:rPr>
                <a:t>H17</a:t>
              </a:r>
              <a:r>
                <a:rPr lang="ja-JP" altLang="en-US" sz="1200" b="1" u="sng" kern="100" dirty="0" smtClean="0">
                  <a:effectLst/>
                  <a:ea typeface="Meiryo UI"/>
                  <a:cs typeface="Times New Roman"/>
                </a:rPr>
                <a:t>策定）　</a:t>
              </a:r>
              <a:endParaRPr lang="en-US" altLang="ja-JP" sz="1200" b="1" u="sng" kern="100" dirty="0" smtClean="0">
                <a:effectLst/>
                <a:ea typeface="Meiryo UI"/>
                <a:cs typeface="Times New Roman"/>
              </a:endParaRPr>
            </a:p>
            <a:p>
              <a:pPr>
                <a:lnSpc>
                  <a:spcPts val="1500"/>
                </a:lnSpc>
                <a:spcAft>
                  <a:spcPts val="0"/>
                </a:spcAft>
              </a:pPr>
              <a:r>
                <a:rPr lang="ja-JP" altLang="en-US" sz="1200" kern="100" dirty="0">
                  <a:ea typeface="Meiryo UI"/>
                  <a:cs typeface="Times New Roman"/>
                </a:rPr>
                <a:t>　</a:t>
              </a:r>
              <a:r>
                <a:rPr lang="ja-JP" altLang="en-US" sz="1200" kern="100" dirty="0" smtClean="0">
                  <a:ea typeface="Meiryo UI"/>
                  <a:cs typeface="Times New Roman"/>
                </a:rPr>
                <a:t>　日常的維持管理と計画的維持管理を区分し、維持管理業務を明確化</a:t>
              </a:r>
              <a:endParaRPr lang="en-US" altLang="ja-JP" sz="1200" kern="100" dirty="0" smtClean="0">
                <a:effectLst/>
                <a:ea typeface="Meiryo UI"/>
                <a:cs typeface="Times New Roman"/>
              </a:endParaRPr>
            </a:p>
            <a:p>
              <a:pPr>
                <a:lnSpc>
                  <a:spcPts val="1500"/>
                </a:lnSpc>
                <a:spcAft>
                  <a:spcPts val="0"/>
                </a:spcAft>
              </a:pPr>
              <a:r>
                <a:rPr lang="ja-JP" altLang="en-US" sz="1200" b="1" u="sng" kern="100" dirty="0" smtClean="0">
                  <a:ea typeface="Meiryo UI"/>
                  <a:cs typeface="Times New Roman"/>
                </a:rPr>
                <a:t>◇各種</a:t>
              </a:r>
              <a:r>
                <a:rPr lang="ja-JP" altLang="en-US" sz="1200" b="1" u="sng" kern="100" dirty="0" smtClean="0">
                  <a:effectLst/>
                  <a:ea typeface="Meiryo UI"/>
                  <a:cs typeface="Times New Roman"/>
                </a:rPr>
                <a:t>点検要領の策定（</a:t>
              </a:r>
              <a:r>
                <a:rPr lang="en-US" altLang="ja-JP" sz="1200" b="1" u="sng" kern="100" dirty="0" smtClean="0">
                  <a:effectLst/>
                  <a:ea typeface="Meiryo UI"/>
                  <a:cs typeface="Times New Roman"/>
                </a:rPr>
                <a:t>H14</a:t>
              </a:r>
              <a:r>
                <a:rPr lang="ja-JP" altLang="en-US" sz="1200" b="1" u="sng" kern="100" dirty="0" smtClean="0">
                  <a:effectLst/>
                  <a:ea typeface="Meiryo UI"/>
                  <a:cs typeface="Times New Roman"/>
                </a:rPr>
                <a:t>舗装、</a:t>
              </a:r>
              <a:r>
                <a:rPr lang="en-US" altLang="ja-JP" sz="1200" b="1" u="sng" kern="100" dirty="0" smtClean="0">
                  <a:effectLst/>
                  <a:ea typeface="Meiryo UI"/>
                  <a:cs typeface="Times New Roman"/>
                </a:rPr>
                <a:t>H11:</a:t>
              </a:r>
              <a:r>
                <a:rPr lang="ja-JP" altLang="en-US" sz="1200" b="1" u="sng" kern="100" dirty="0" smtClean="0">
                  <a:effectLst/>
                  <a:ea typeface="Meiryo UI"/>
                  <a:cs typeface="Times New Roman"/>
                </a:rPr>
                <a:t>橋梁</a:t>
              </a:r>
              <a:r>
                <a:rPr lang="en-US" altLang="ja-JP" sz="1050" b="1" u="sng" kern="100" dirty="0" smtClean="0">
                  <a:effectLst/>
                  <a:ea typeface="Meiryo UI"/>
                  <a:cs typeface="Times New Roman"/>
                </a:rPr>
                <a:t>(H25</a:t>
              </a:r>
              <a:r>
                <a:rPr lang="ja-JP" altLang="en-US" sz="1050" b="1" u="sng" kern="100" dirty="0" smtClean="0">
                  <a:effectLst/>
                  <a:ea typeface="Meiryo UI"/>
                  <a:cs typeface="Times New Roman"/>
                </a:rPr>
                <a:t>改訂</a:t>
              </a:r>
              <a:r>
                <a:rPr lang="en-US" altLang="ja-JP" sz="1050" b="1" u="sng" kern="100" dirty="0" smtClean="0">
                  <a:effectLst/>
                  <a:ea typeface="Meiryo UI"/>
                  <a:cs typeface="Times New Roman"/>
                </a:rPr>
                <a:t>)</a:t>
              </a:r>
              <a:r>
                <a:rPr lang="ja-JP" altLang="en-US" sz="1200" b="1" u="sng" kern="100" dirty="0" err="1" smtClean="0">
                  <a:effectLst/>
                  <a:ea typeface="Meiryo UI"/>
                  <a:cs typeface="Times New Roman"/>
                </a:rPr>
                <a:t>、</a:t>
              </a:r>
              <a:r>
                <a:rPr lang="en-US" altLang="ja-JP" sz="1200" b="1" u="sng" kern="100" dirty="0" smtClean="0">
                  <a:effectLst/>
                  <a:ea typeface="Meiryo UI"/>
                  <a:cs typeface="Times New Roman"/>
                </a:rPr>
                <a:t>H21:</a:t>
              </a:r>
              <a:r>
                <a:rPr lang="ja-JP" altLang="en-US" sz="1200" b="1" u="sng" kern="100" dirty="0" smtClean="0">
                  <a:effectLst/>
                  <a:ea typeface="Meiryo UI"/>
                  <a:cs typeface="Times New Roman"/>
                </a:rPr>
                <a:t>トンネル）</a:t>
              </a:r>
            </a:p>
            <a:p>
              <a:pPr>
                <a:lnSpc>
                  <a:spcPts val="1500"/>
                </a:lnSpc>
                <a:spcAft>
                  <a:spcPts val="0"/>
                </a:spcAft>
              </a:pPr>
              <a:r>
                <a:rPr lang="ja-JP" altLang="en-US" sz="1200" b="1" u="sng" kern="100" dirty="0" smtClean="0">
                  <a:effectLst/>
                  <a:ea typeface="Meiryo UI"/>
                  <a:cs typeface="Times New Roman"/>
                </a:rPr>
                <a:t>◇全国アセットマネジメント担当者会議の設立（</a:t>
              </a:r>
              <a:r>
                <a:rPr lang="en-US" altLang="ja-JP" sz="1200" b="1" u="sng" kern="100" dirty="0" smtClean="0">
                  <a:effectLst/>
                  <a:ea typeface="Meiryo UI"/>
                  <a:cs typeface="Times New Roman"/>
                </a:rPr>
                <a:t>H17</a:t>
              </a:r>
              <a:r>
                <a:rPr lang="ja-JP" altLang="en-US" sz="1200" b="1" u="sng" kern="100" dirty="0" smtClean="0">
                  <a:effectLst/>
                  <a:ea typeface="Meiryo UI"/>
                  <a:cs typeface="Times New Roman"/>
                </a:rPr>
                <a:t>～）</a:t>
              </a:r>
              <a:endParaRPr lang="en-US" altLang="ja-JP" sz="1200" b="1" u="sng" kern="100" dirty="0" smtClean="0">
                <a:effectLst/>
                <a:ea typeface="Meiryo UI"/>
                <a:cs typeface="Times New Roman"/>
              </a:endParaRPr>
            </a:p>
            <a:p>
              <a:pPr>
                <a:lnSpc>
                  <a:spcPts val="1500"/>
                </a:lnSpc>
                <a:spcAft>
                  <a:spcPts val="0"/>
                </a:spcAft>
              </a:pPr>
              <a:r>
                <a:rPr lang="ja-JP" altLang="en-US" sz="1200" kern="100" dirty="0" smtClean="0">
                  <a:effectLst/>
                  <a:ea typeface="Meiryo UI"/>
                  <a:cs typeface="Times New Roman"/>
                </a:rPr>
                <a:t>　　ｱｾｯﾄﾏﾈｼﾞﾒﾝﾄの積極導入に向けた全国組織</a:t>
              </a:r>
            </a:p>
            <a:p>
              <a:pPr>
                <a:lnSpc>
                  <a:spcPts val="1500"/>
                </a:lnSpc>
                <a:spcAft>
                  <a:spcPts val="0"/>
                </a:spcAft>
              </a:pPr>
              <a:r>
                <a:rPr lang="ja-JP" altLang="en-US" sz="1200" b="1" u="sng" kern="100" dirty="0" smtClean="0">
                  <a:effectLst/>
                  <a:ea typeface="Meiryo UI"/>
                  <a:cs typeface="Times New Roman"/>
                </a:rPr>
                <a:t>◇橋梁長寿命化修繕計画（</a:t>
              </a:r>
              <a:r>
                <a:rPr lang="en-US" altLang="ja-JP" sz="1200" b="1" u="sng" kern="100" dirty="0" smtClean="0">
                  <a:effectLst/>
                  <a:ea typeface="Meiryo UI"/>
                  <a:cs typeface="Times New Roman"/>
                </a:rPr>
                <a:t>H21</a:t>
              </a:r>
              <a:r>
                <a:rPr lang="ja-JP" altLang="en-US" sz="1200" b="1" u="sng" kern="100" dirty="0">
                  <a:ea typeface="Meiryo UI"/>
                  <a:cs typeface="Times New Roman"/>
                </a:rPr>
                <a:t>策定</a:t>
              </a:r>
              <a:r>
                <a:rPr lang="ja-JP" altLang="en-US" sz="1200" b="1" u="sng" kern="100" dirty="0" smtClean="0">
                  <a:effectLst/>
                  <a:ea typeface="Meiryo UI"/>
                  <a:cs typeface="Times New Roman"/>
                </a:rPr>
                <a:t>）</a:t>
              </a:r>
              <a:endParaRPr lang="en-US" altLang="ja-JP" sz="1200" b="1" u="sng" kern="100" dirty="0" smtClean="0">
                <a:effectLst/>
                <a:ea typeface="Meiryo UI"/>
                <a:cs typeface="Times New Roman"/>
              </a:endParaRPr>
            </a:p>
            <a:p>
              <a:pPr>
                <a:lnSpc>
                  <a:spcPts val="1500"/>
                </a:lnSpc>
                <a:spcAft>
                  <a:spcPts val="0"/>
                </a:spcAft>
              </a:pPr>
              <a:r>
                <a:rPr lang="ja-JP" altLang="en-US" sz="1200" kern="100" dirty="0" smtClean="0">
                  <a:effectLst/>
                  <a:ea typeface="Meiryo UI"/>
                  <a:cs typeface="Times New Roman"/>
                </a:rPr>
                <a:t>　　劣化予測手法を確立</a:t>
              </a:r>
            </a:p>
            <a:p>
              <a:pPr>
                <a:lnSpc>
                  <a:spcPts val="1500"/>
                </a:lnSpc>
                <a:spcAft>
                  <a:spcPts val="0"/>
                </a:spcAft>
              </a:pPr>
              <a:r>
                <a:rPr lang="ja-JP" altLang="en-US"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en-US" sz="1200" b="1" u="sng" kern="100" dirty="0" smtClean="0">
                  <a:effectLst/>
                  <a:ea typeface="Meiryo UI"/>
                  <a:cs typeface="Times New Roman"/>
                </a:rPr>
                <a:t>～）</a:t>
              </a:r>
            </a:p>
            <a:p>
              <a:pPr>
                <a:lnSpc>
                  <a:spcPts val="1500"/>
                </a:lnSpc>
                <a:spcAft>
                  <a:spcPts val="0"/>
                </a:spcAft>
              </a:pPr>
              <a:r>
                <a:rPr lang="ja-JP" altLang="en-US" sz="1200" kern="100" dirty="0" smtClean="0">
                  <a:effectLst/>
                  <a:ea typeface="Meiryo UI"/>
                  <a:cs typeface="Times New Roman"/>
                </a:rPr>
                <a:t>・</a:t>
              </a:r>
              <a:r>
                <a:rPr lang="en-US" altLang="ja-JP" sz="1200" kern="100" dirty="0" smtClean="0">
                  <a:effectLst/>
                  <a:ea typeface="Meiryo UI"/>
                  <a:cs typeface="Times New Roman"/>
                </a:rPr>
                <a:t>H22</a:t>
              </a:r>
              <a:r>
                <a:rPr lang="ja-JP" altLang="en-US" sz="1200" kern="100" dirty="0" smtClean="0">
                  <a:effectLst/>
                  <a:ea typeface="Meiryo UI"/>
                  <a:cs typeface="Times New Roman"/>
                </a:rPr>
                <a:t>：９０億円 → </a:t>
              </a:r>
              <a:r>
                <a:rPr lang="en-US" altLang="ja-JP" sz="1200" kern="100" dirty="0" smtClean="0">
                  <a:effectLst/>
                  <a:ea typeface="Meiryo UI"/>
                  <a:cs typeface="Times New Roman"/>
                </a:rPr>
                <a:t>H25</a:t>
              </a:r>
              <a:r>
                <a:rPr lang="ja-JP" altLang="en-US" sz="1200" kern="100" dirty="0" smtClean="0">
                  <a:effectLst/>
                  <a:ea typeface="Meiryo UI"/>
                  <a:cs typeface="Times New Roman"/>
                </a:rPr>
                <a:t>：１３０億円（約１．５倍増）</a:t>
              </a:r>
            </a:p>
          </p:txBody>
        </p:sp>
      </p:grpSp>
      <p:grpSp>
        <p:nvGrpSpPr>
          <p:cNvPr id="10" name="グループ化 9"/>
          <p:cNvGrpSpPr/>
          <p:nvPr/>
        </p:nvGrpSpPr>
        <p:grpSpPr>
          <a:xfrm>
            <a:off x="23637" y="7162863"/>
            <a:ext cx="4955856" cy="1708965"/>
            <a:chOff x="8514305" y="3252189"/>
            <a:chExt cx="4955856" cy="1708965"/>
          </a:xfrm>
        </p:grpSpPr>
        <p:sp>
          <p:nvSpPr>
            <p:cNvPr id="51" name="角丸四角形 50"/>
            <p:cNvSpPr/>
            <p:nvPr/>
          </p:nvSpPr>
          <p:spPr>
            <a:xfrm>
              <a:off x="8514305" y="3252189"/>
              <a:ext cx="4955856" cy="170896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52" name="テキスト ボックス 51"/>
            <p:cNvSpPr txBox="1"/>
            <p:nvPr/>
          </p:nvSpPr>
          <p:spPr>
            <a:xfrm>
              <a:off x="8526590" y="3291063"/>
              <a:ext cx="4943571" cy="1631216"/>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ea typeface="Meiryo UI"/>
                  <a:cs typeface="Times New Roman"/>
                </a:rPr>
                <a:t>◇安全に対する視点</a:t>
              </a:r>
            </a:p>
            <a:p>
              <a:pPr algn="just">
                <a:lnSpc>
                  <a:spcPts val="1500"/>
                </a:lnSpc>
                <a:spcAft>
                  <a:spcPts val="0"/>
                </a:spcAft>
              </a:pPr>
              <a:r>
                <a:rPr lang="ja-JP" altLang="en-US" sz="1200" kern="100" dirty="0" smtClean="0">
                  <a:effectLst/>
                  <a:ea typeface="Meiryo UI"/>
                  <a:cs typeface="Times New Roman"/>
                </a:rPr>
                <a:t>・舗装の陥没、トンネル背面変位、橋梁内部など不可視部分における不具合への対応</a:t>
              </a:r>
            </a:p>
            <a:p>
              <a:pPr algn="just">
                <a:lnSpc>
                  <a:spcPts val="1500"/>
                </a:lnSpc>
                <a:spcAft>
                  <a:spcPts val="0"/>
                </a:spcAft>
              </a:pPr>
              <a:r>
                <a:rPr lang="ja-JP" altLang="en-US" sz="1200" b="1" u="sng" kern="100" dirty="0" smtClean="0">
                  <a:effectLst/>
                  <a:ea typeface="Meiryo UI"/>
                  <a:cs typeface="Times New Roman"/>
                </a:rPr>
                <a:t>◇効率的・効果的な維持管理に対する視点</a:t>
              </a:r>
            </a:p>
            <a:p>
              <a:pPr algn="just">
                <a:lnSpc>
                  <a:spcPts val="1500"/>
                </a:lnSpc>
                <a:spcAft>
                  <a:spcPts val="0"/>
                </a:spcAft>
              </a:pPr>
              <a:r>
                <a:rPr lang="ja-JP" altLang="en-US" sz="1200" kern="100" dirty="0" smtClean="0">
                  <a:effectLst/>
                  <a:ea typeface="Meiryo UI"/>
                  <a:cs typeface="Times New Roman"/>
                </a:rPr>
                <a:t>・道路法施行規則改正を踏まえた点検頻度の軽重</a:t>
              </a:r>
            </a:p>
            <a:p>
              <a:pPr algn="just">
                <a:lnSpc>
                  <a:spcPts val="1500"/>
                </a:lnSpc>
                <a:spcAft>
                  <a:spcPts val="0"/>
                </a:spcAft>
              </a:pPr>
              <a:r>
                <a:rPr lang="ja-JP" altLang="en-US" sz="1200" kern="100" dirty="0" smtClean="0">
                  <a:effectLst/>
                  <a:ea typeface="Meiryo UI"/>
                  <a:cs typeface="Times New Roman"/>
                </a:rPr>
                <a:t>・施設種別毎の最適な補修タイミング</a:t>
              </a:r>
            </a:p>
            <a:p>
              <a:pPr algn="just">
                <a:lnSpc>
                  <a:spcPts val="1500"/>
                </a:lnSpc>
                <a:spcAft>
                  <a:spcPts val="0"/>
                </a:spcAft>
              </a:pPr>
              <a:r>
                <a:rPr lang="ja-JP" altLang="en-US" sz="1200" kern="100" dirty="0" smtClean="0">
                  <a:effectLst/>
                  <a:ea typeface="Meiryo UI"/>
                  <a:cs typeface="Times New Roman"/>
                </a:rPr>
                <a:t>・予測計画型保全の橋梁、舗装について劣化予測精度を向上</a:t>
              </a:r>
            </a:p>
            <a:p>
              <a:pPr algn="just">
                <a:lnSpc>
                  <a:spcPts val="1500"/>
                </a:lnSpc>
                <a:spcAft>
                  <a:spcPts val="0"/>
                </a:spcAft>
              </a:pPr>
              <a:r>
                <a:rPr lang="ja-JP" altLang="en-US" sz="1200" kern="100" dirty="0" smtClean="0">
                  <a:effectLst/>
                  <a:ea typeface="Meiryo UI"/>
                  <a:cs typeface="Times New Roman"/>
                </a:rPr>
                <a:t>・大阪中央環状線など大幹線道路の更新時期の見極め</a:t>
              </a:r>
              <a:endParaRPr lang="en-US" altLang="ja-JP" sz="1200" kern="100" dirty="0" smtClean="0">
                <a:effectLst/>
                <a:ea typeface="Meiryo UI"/>
                <a:cs typeface="Times New Roman"/>
              </a:endParaRPr>
            </a:p>
          </p:txBody>
        </p:sp>
      </p:grpSp>
      <p:sp>
        <p:nvSpPr>
          <p:cNvPr id="55" name="角丸四角形 54"/>
          <p:cNvSpPr/>
          <p:nvPr/>
        </p:nvSpPr>
        <p:spPr>
          <a:xfrm>
            <a:off x="5150105" y="1141090"/>
            <a:ext cx="7591986" cy="6418228"/>
          </a:xfrm>
          <a:prstGeom prst="roundRect">
            <a:avLst>
              <a:gd name="adj" fmla="val 1665"/>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54" name="テキスト ボックス 53"/>
          <p:cNvSpPr txBox="1"/>
          <p:nvPr/>
        </p:nvSpPr>
        <p:spPr>
          <a:xfrm>
            <a:off x="5176664" y="1141090"/>
            <a:ext cx="7595963" cy="6824945"/>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Georgia"/>
                <a:ea typeface="Meiryo UI"/>
                <a:cs typeface="Times New Roman"/>
              </a:rPr>
              <a:t>◇点検、診断、評価の手法や体制等の充実</a:t>
            </a:r>
            <a:endParaRPr lang="en-US" altLang="ja-JP" sz="1200" b="1" u="sng" kern="100" dirty="0" smtClean="0">
              <a:effectLst/>
              <a:latin typeface="Georgia"/>
              <a:ea typeface="Meiryo UI"/>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ja-JP" sz="1200" u="wavy" kern="100" dirty="0" smtClean="0">
                <a:effectLst/>
                <a:latin typeface="Georgia"/>
                <a:ea typeface="Meiryo UI"/>
                <a:cs typeface="Times New Roman"/>
              </a:rPr>
              <a:t>致命的な不具合を見逃さない安全の視点</a:t>
            </a:r>
            <a:r>
              <a:rPr lang="ja-JP" altLang="en-US" sz="1200" u="wavy" kern="100" dirty="0" smtClean="0">
                <a:effectLst/>
                <a:latin typeface="Georgia"/>
                <a:ea typeface="Meiryo UI"/>
                <a:cs typeface="Times New Roman"/>
              </a:rPr>
              <a:t>と施設の長寿命化を図るための確実性の視点を踏まえた手法の導入</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en-US" sz="1200" kern="100" dirty="0" smtClean="0">
                <a:latin typeface="Georgia"/>
                <a:ea typeface="Meiryo UI"/>
                <a:cs typeface="Times New Roman"/>
              </a:rPr>
              <a:t>・全橋梁（コンクリートボックスカルバート含む）に対する近接目視点検の導入</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solidFill>
                  <a:srgbClr val="FF0000"/>
                </a:solidFill>
                <a:effectLst/>
                <a:latin typeface="Georgia"/>
                <a:ea typeface="Meiryo UI"/>
                <a:cs typeface="Times New Roman"/>
              </a:rPr>
              <a:t>　</a:t>
            </a:r>
            <a:r>
              <a:rPr lang="ja-JP" altLang="en-US" sz="1200" kern="100" dirty="0" smtClean="0">
                <a:solidFill>
                  <a:srgbClr val="FF0000"/>
                </a:solidFill>
                <a:effectLst/>
                <a:latin typeface="Georgia"/>
                <a:ea typeface="Meiryo UI"/>
                <a:cs typeface="Times New Roman"/>
              </a:rPr>
              <a:t>　</a:t>
            </a:r>
            <a:r>
              <a:rPr lang="ja-JP" altLang="en-US" sz="1200" kern="100" dirty="0" smtClean="0">
                <a:effectLst/>
                <a:latin typeface="Georgia"/>
                <a:ea typeface="Meiryo UI"/>
                <a:cs typeface="Times New Roman"/>
              </a:rPr>
              <a:t>・定期点検（</a:t>
            </a:r>
            <a:r>
              <a:rPr lang="en-US" altLang="ja-JP" sz="1200" kern="100" dirty="0" smtClean="0">
                <a:effectLst/>
                <a:latin typeface="Georgia"/>
                <a:ea typeface="Meiryo UI"/>
                <a:cs typeface="Times New Roman"/>
              </a:rPr>
              <a:t>5</a:t>
            </a:r>
            <a:r>
              <a:rPr lang="ja-JP" altLang="en-US" sz="1200" kern="100" dirty="0" smtClean="0">
                <a:effectLst/>
                <a:latin typeface="Georgia"/>
                <a:ea typeface="Meiryo UI"/>
                <a:cs typeface="Times New Roman"/>
              </a:rPr>
              <a:t>年に</a:t>
            </a:r>
            <a:r>
              <a:rPr lang="en-US" altLang="ja-JP" sz="1200" kern="100" dirty="0" smtClean="0">
                <a:effectLst/>
                <a:latin typeface="Georgia"/>
                <a:ea typeface="Meiryo UI"/>
                <a:cs typeface="Times New Roman"/>
              </a:rPr>
              <a:t>1</a:t>
            </a:r>
            <a:r>
              <a:rPr lang="ja-JP" altLang="en-US" sz="1200" kern="100" dirty="0" smtClean="0">
                <a:effectLst/>
                <a:latin typeface="Georgia"/>
                <a:ea typeface="Meiryo UI"/>
                <a:cs typeface="Times New Roman"/>
              </a:rPr>
              <a:t>回</a:t>
            </a:r>
            <a:r>
              <a:rPr lang="ja-JP" altLang="en-US" sz="1200" kern="100" dirty="0" smtClean="0">
                <a:latin typeface="Georgia"/>
                <a:ea typeface="Meiryo UI"/>
                <a:cs typeface="Times New Roman"/>
              </a:rPr>
              <a:t>）に加え、施設の状況（経過観察・補修後等）に応じて中間点検の導入や直営点検の実施</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effectLst/>
                <a:latin typeface="Georgia"/>
                <a:ea typeface="Meiryo UI"/>
                <a:cs typeface="Times New Roman"/>
              </a:rPr>
              <a:t>　</a:t>
            </a:r>
            <a:r>
              <a:rPr lang="ja-JP" altLang="en-US" sz="1200" kern="100" dirty="0" smtClean="0">
                <a:effectLst/>
                <a:latin typeface="Georgia"/>
                <a:ea typeface="Meiryo UI"/>
                <a:cs typeface="Times New Roman"/>
              </a:rPr>
              <a:t>　・不可視部分の点検の導入　⇒　</a:t>
            </a:r>
            <a:r>
              <a:rPr lang="ja-JP" altLang="ja-JP" sz="1200" kern="100" dirty="0" smtClean="0">
                <a:effectLst/>
                <a:latin typeface="Georgia"/>
                <a:ea typeface="Meiryo UI"/>
                <a:cs typeface="Times New Roman"/>
              </a:rPr>
              <a:t>道路路面下の空洞調査</a:t>
            </a:r>
            <a:r>
              <a:rPr lang="ja-JP" altLang="en-US" sz="1200" kern="100" dirty="0" smtClean="0">
                <a:effectLst/>
                <a:latin typeface="Georgia"/>
                <a:ea typeface="Meiryo UI"/>
                <a:cs typeface="Times New Roman"/>
              </a:rPr>
              <a:t>（</a:t>
            </a:r>
            <a:r>
              <a:rPr lang="ja-JP" altLang="en-US" sz="1200" kern="100" dirty="0" smtClean="0">
                <a:latin typeface="Georgia"/>
                <a:ea typeface="Meiryo UI"/>
                <a:cs typeface="Times New Roman"/>
              </a:rPr>
              <a:t>道路</a:t>
            </a:r>
            <a:r>
              <a:rPr lang="ja-JP" altLang="en-US" sz="1200" kern="100" dirty="0">
                <a:latin typeface="Georgia"/>
                <a:ea typeface="Meiryo UI"/>
                <a:cs typeface="Times New Roman"/>
              </a:rPr>
              <a:t>陥没を未然に</a:t>
            </a:r>
            <a:r>
              <a:rPr lang="ja-JP" altLang="en-US" sz="1200" kern="100" dirty="0" smtClean="0">
                <a:latin typeface="Georgia"/>
                <a:ea typeface="Meiryo UI"/>
                <a:cs typeface="Times New Roman"/>
              </a:rPr>
              <a:t>防ぐ）、</a:t>
            </a:r>
            <a:endParaRPr lang="en-US" altLang="ja-JP" sz="1200" kern="100" dirty="0" smtClean="0">
              <a:latin typeface="Georgia"/>
              <a:ea typeface="Meiryo UI"/>
              <a:cs typeface="Times New Roman"/>
            </a:endParaRPr>
          </a:p>
          <a:p>
            <a:pPr algn="just">
              <a:lnSpc>
                <a:spcPts val="1500"/>
              </a:lnSpc>
            </a:pPr>
            <a:r>
              <a:rPr lang="ja-JP" altLang="en-US" sz="1200" kern="100" dirty="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en-US" sz="1200" kern="100" dirty="0">
                <a:latin typeface="Georgia"/>
                <a:ea typeface="Meiryo UI"/>
                <a:cs typeface="Times New Roman"/>
              </a:rPr>
              <a:t>走行型画像</a:t>
            </a:r>
            <a:r>
              <a:rPr lang="ja-JP" altLang="en-US" sz="1200" kern="100" dirty="0" smtClean="0">
                <a:latin typeface="Georgia"/>
                <a:ea typeface="Meiryo UI"/>
                <a:cs typeface="Times New Roman"/>
              </a:rPr>
              <a:t>レーザー</a:t>
            </a:r>
            <a:r>
              <a:rPr lang="ja-JP" altLang="en-US" sz="1200" kern="100" dirty="0">
                <a:latin typeface="Georgia"/>
                <a:ea typeface="Meiryo UI"/>
                <a:cs typeface="Times New Roman"/>
              </a:rPr>
              <a:t>計測（トンネルの相対変位を測定し変状を確認）</a:t>
            </a: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橋梁床版の走行型レーダー計測や小型カメラによる箱桁内部調査の導入</a:t>
            </a:r>
          </a:p>
          <a:p>
            <a:pPr algn="just">
              <a:lnSpc>
                <a:spcPts val="1500"/>
              </a:lnSpc>
            </a:pPr>
            <a:r>
              <a:rPr lang="ja-JP" altLang="en-US" sz="1200" kern="100" dirty="0" smtClean="0">
                <a:latin typeface="Georgia"/>
                <a:ea typeface="Meiryo UI"/>
                <a:cs typeface="Times New Roman"/>
              </a:rPr>
              <a:t>　　　　　　　　　　　　　　　　　　　　　　 </a:t>
            </a:r>
            <a:r>
              <a:rPr lang="en-US" altLang="ja-JP" sz="1200" kern="100" dirty="0" smtClean="0">
                <a:latin typeface="Georgia"/>
                <a:ea typeface="Meiryo UI"/>
                <a:cs typeface="Times New Roman"/>
              </a:rPr>
              <a:t>PC</a:t>
            </a:r>
            <a:r>
              <a:rPr lang="ja-JP" altLang="en-US" sz="1200" kern="100" dirty="0" smtClean="0">
                <a:latin typeface="Georgia"/>
                <a:ea typeface="Meiryo UI"/>
                <a:cs typeface="Times New Roman"/>
              </a:rPr>
              <a:t>ケーブルの電磁波を利用したモニタリング調査の導入</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大阪中央環状・</a:t>
            </a:r>
            <a:r>
              <a:rPr lang="en-US" altLang="ja-JP" sz="1200" kern="100" dirty="0" smtClean="0">
                <a:latin typeface="Georgia"/>
                <a:ea typeface="Meiryo UI"/>
                <a:cs typeface="Times New Roman"/>
              </a:rPr>
              <a:t>R423)</a:t>
            </a:r>
            <a:r>
              <a:rPr lang="ja-JP" altLang="en-US" sz="1200" kern="100" dirty="0" smtClean="0">
                <a:latin typeface="Georgia"/>
                <a:ea typeface="Meiryo UI"/>
                <a:cs typeface="Times New Roman"/>
              </a:rPr>
              <a:t>　等</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・昨今の街路樹腐食による倒木事故を踏まえ、街路樹の特性を考慮し、第三者への影響が大きい樹木について、</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樹木医による詳細点検の導入</a:t>
            </a:r>
            <a:r>
              <a:rPr lang="ja-JP" altLang="en-US" sz="1200" kern="100" dirty="0">
                <a:latin typeface="Georgia"/>
                <a:ea typeface="Meiryo UI"/>
                <a:cs typeface="Times New Roman"/>
              </a:rPr>
              <a:t>　</a:t>
            </a:r>
            <a:endParaRPr lang="en-US" altLang="ja-JP" sz="1200" kern="100" dirty="0" smtClean="0">
              <a:latin typeface="Georgia"/>
              <a:ea typeface="Meiryo UI"/>
              <a:cs typeface="Times New Roman"/>
            </a:endParaRPr>
          </a:p>
          <a:p>
            <a:pPr algn="just">
              <a:lnSpc>
                <a:spcPts val="1500"/>
              </a:lnSpc>
            </a:pPr>
            <a:r>
              <a:rPr lang="ja-JP" altLang="ja-JP" sz="1200" b="1" u="sng" kern="100" dirty="0" smtClean="0">
                <a:effectLst/>
                <a:latin typeface="Georgia"/>
                <a:ea typeface="Meiryo UI"/>
                <a:cs typeface="Times New Roman"/>
              </a:rPr>
              <a:t>◇施設の特性に応じた維持管理手法の体系化</a:t>
            </a:r>
            <a:endParaRPr lang="en-US" altLang="ja-JP" sz="1800" kern="100" dirty="0">
              <a:latin typeface="Georgia"/>
              <a:ea typeface="HG明朝B"/>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ja-JP" sz="1200" u="wavy" kern="100" dirty="0" smtClean="0">
                <a:effectLst/>
                <a:latin typeface="Georgia"/>
                <a:ea typeface="Meiryo UI"/>
                <a:cs typeface="Times New Roman"/>
              </a:rPr>
              <a:t>維持管理手法の設定（予防保全対策の拡充、補修時期の最適化）</a:t>
            </a:r>
            <a:endParaRPr lang="ja-JP" altLang="ja-JP" sz="1800" kern="100" dirty="0" smtClean="0">
              <a:effectLst/>
              <a:latin typeface="Georgia"/>
              <a:ea typeface="HG明朝B"/>
              <a:cs typeface="Times New Roman"/>
            </a:endParaRPr>
          </a:p>
          <a:p>
            <a:pPr marL="355600" indent="-355600" algn="just">
              <a:lnSpc>
                <a:spcPts val="1500"/>
              </a:lnSpc>
              <a:spcAft>
                <a:spcPts val="0"/>
              </a:spcAft>
            </a:pPr>
            <a:r>
              <a:rPr lang="ja-JP" altLang="en-US" sz="1200" kern="100" dirty="0" smtClean="0">
                <a:effectLst/>
                <a:latin typeface="Georgia"/>
                <a:ea typeface="Meiryo UI"/>
                <a:cs typeface="Times New Roman"/>
              </a:rPr>
              <a:t>　</a:t>
            </a:r>
            <a:r>
              <a:rPr lang="ja-JP" altLang="ja-JP" sz="1200" kern="100" dirty="0" smtClean="0">
                <a:effectLst/>
                <a:latin typeface="Georgia"/>
                <a:ea typeface="Meiryo UI"/>
                <a:cs typeface="Times New Roman"/>
              </a:rPr>
              <a:t>　</a:t>
            </a:r>
            <a:r>
              <a:rPr lang="ja-JP" altLang="en-US" sz="1200" kern="100" dirty="0" smtClean="0">
                <a:latin typeface="Georgia"/>
                <a:ea typeface="Meiryo UI"/>
                <a:cs typeface="Times New Roman"/>
              </a:rPr>
              <a:t>・施設毎の目標管理水準の設定　⇒　橋梁：健全度</a:t>
            </a:r>
            <a:r>
              <a:rPr lang="en-US" altLang="ja-JP" sz="1200" kern="100" dirty="0" smtClean="0">
                <a:latin typeface="Georgia"/>
                <a:ea typeface="Meiryo UI"/>
                <a:cs typeface="Times New Roman"/>
              </a:rPr>
              <a:t>70</a:t>
            </a:r>
            <a:r>
              <a:rPr lang="ja-JP" altLang="en-US" sz="1200" kern="100" dirty="0" smtClean="0">
                <a:latin typeface="Georgia"/>
                <a:ea typeface="Meiryo UI"/>
                <a:cs typeface="Times New Roman"/>
              </a:rPr>
              <a:t>点以上、舗装：</a:t>
            </a:r>
            <a:r>
              <a:rPr lang="en-US" altLang="ja-JP" sz="1200" kern="100" dirty="0" smtClean="0">
                <a:latin typeface="Georgia"/>
                <a:ea typeface="Meiryo UI"/>
                <a:cs typeface="Times New Roman"/>
              </a:rPr>
              <a:t>MCI5</a:t>
            </a:r>
            <a:r>
              <a:rPr lang="ja-JP" altLang="en-US" sz="1200" kern="100" dirty="0" smtClean="0">
                <a:latin typeface="Georgia"/>
                <a:ea typeface="Meiryo UI"/>
                <a:cs typeface="Times New Roman"/>
              </a:rPr>
              <a:t>以上、コンクリート構造物・トンネル</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Ｂ</a:t>
            </a:r>
            <a:endParaRPr lang="en-US" altLang="ja-JP" sz="1200" kern="100" dirty="0" smtClean="0">
              <a:latin typeface="Georgia"/>
              <a:ea typeface="Meiryo UI"/>
              <a:cs typeface="Times New Roman"/>
            </a:endParaRPr>
          </a:p>
          <a:p>
            <a:pPr marL="355600" indent="-355600"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法面防災：危険度</a:t>
            </a:r>
            <a:r>
              <a:rPr lang="en-US" altLang="ja-JP" sz="1200" kern="100" dirty="0" smtClean="0">
                <a:latin typeface="Georgia"/>
                <a:ea typeface="Meiryo UI"/>
                <a:cs typeface="Times New Roman"/>
              </a:rPr>
              <a:t>70</a:t>
            </a:r>
            <a:r>
              <a:rPr lang="ja-JP" altLang="en-US" sz="1200" kern="100" dirty="0" smtClean="0">
                <a:latin typeface="Georgia"/>
                <a:ea typeface="Meiryo UI"/>
                <a:cs typeface="Times New Roman"/>
              </a:rPr>
              <a:t>点以上箇所は要対策、</a:t>
            </a:r>
            <a:r>
              <a:rPr lang="en-US" altLang="ja-JP" sz="1200" kern="100" dirty="0" smtClean="0">
                <a:latin typeface="Georgia"/>
                <a:ea typeface="Meiryo UI"/>
                <a:cs typeface="Times New Roman"/>
              </a:rPr>
              <a:t>40</a:t>
            </a:r>
            <a:r>
              <a:rPr lang="ja-JP" altLang="en-US" sz="1200" kern="100" dirty="0" smtClean="0">
                <a:latin typeface="Georgia"/>
                <a:ea typeface="Meiryo UI"/>
                <a:cs typeface="Times New Roman"/>
              </a:rPr>
              <a:t>～</a:t>
            </a:r>
            <a:r>
              <a:rPr lang="en-US" altLang="ja-JP" sz="1200" kern="100" dirty="0" smtClean="0">
                <a:latin typeface="Georgia"/>
                <a:ea typeface="Meiryo UI"/>
                <a:cs typeface="Times New Roman"/>
              </a:rPr>
              <a:t>69</a:t>
            </a:r>
            <a:r>
              <a:rPr lang="ja-JP" altLang="en-US" sz="1200" kern="100" dirty="0" smtClean="0">
                <a:latin typeface="Georgia"/>
                <a:ea typeface="Meiryo UI"/>
                <a:cs typeface="Times New Roman"/>
              </a:rPr>
              <a:t>点箇所は状況観察　等</a:t>
            </a:r>
            <a:endParaRPr lang="en-US" altLang="ja-JP" sz="1200" kern="100" dirty="0" smtClean="0">
              <a:latin typeface="Georgia"/>
              <a:ea typeface="Meiryo UI"/>
              <a:cs typeface="Times New Roman"/>
            </a:endParaRPr>
          </a:p>
          <a:p>
            <a:pPr marL="355600" indent="-355600"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a:t>
            </a:r>
            <a:r>
              <a:rPr lang="ja-JP" altLang="en-US" sz="1200" kern="100" dirty="0">
                <a:latin typeface="Georgia"/>
                <a:ea typeface="Meiryo UI"/>
                <a:cs typeface="Times New Roman"/>
              </a:rPr>
              <a:t>点検結果による劣化予測の蓄積と更新を実施し、路線橋種毎の劣化予測など精度向上を目指す</a:t>
            </a:r>
            <a:endParaRPr lang="en-US" altLang="ja-JP" sz="1200" kern="100" dirty="0">
              <a:latin typeface="Georgia"/>
              <a:ea typeface="Meiryo UI"/>
              <a:cs typeface="Times New Roman"/>
            </a:endParaRPr>
          </a:p>
          <a:p>
            <a:pPr marL="355600" indent="-355600" algn="just">
              <a:lnSpc>
                <a:spcPts val="1500"/>
              </a:lnSpc>
              <a:spcAft>
                <a:spcPts val="0"/>
              </a:spcAft>
            </a:pPr>
            <a:r>
              <a:rPr lang="ja-JP" altLang="en-US" sz="1200" kern="100" dirty="0">
                <a:latin typeface="Georgia"/>
                <a:ea typeface="Meiryo UI"/>
                <a:cs typeface="Times New Roman"/>
              </a:rPr>
              <a:t>　</a:t>
            </a:r>
            <a:r>
              <a:rPr lang="ja-JP" altLang="ja-JP" sz="1200" u="wavy" kern="100" dirty="0" smtClean="0">
                <a:effectLst/>
                <a:latin typeface="Georgia"/>
                <a:ea typeface="Meiryo UI"/>
                <a:cs typeface="Times New Roman"/>
              </a:rPr>
              <a:t>更新</a:t>
            </a:r>
            <a:r>
              <a:rPr lang="ja-JP" altLang="en-US" sz="1200" u="wavy" kern="100" dirty="0" smtClean="0">
                <a:effectLst/>
                <a:latin typeface="Georgia"/>
                <a:ea typeface="Meiryo UI"/>
                <a:cs typeface="Times New Roman"/>
              </a:rPr>
              <a:t>と長寿命化</a:t>
            </a:r>
            <a:r>
              <a:rPr lang="en-US" altLang="ja-JP" sz="1200" u="wavy" kern="100" dirty="0" smtClean="0">
                <a:effectLst/>
                <a:latin typeface="Georgia"/>
                <a:ea typeface="Meiryo UI"/>
                <a:cs typeface="Times New Roman"/>
              </a:rPr>
              <a:t>(</a:t>
            </a:r>
            <a:r>
              <a:rPr lang="ja-JP" altLang="en-US" sz="1200" u="wavy" kern="100" dirty="0" smtClean="0">
                <a:effectLst/>
                <a:latin typeface="Georgia"/>
                <a:ea typeface="Meiryo UI"/>
                <a:cs typeface="Times New Roman"/>
              </a:rPr>
              <a:t>部分更新・補強・補修・通常管理</a:t>
            </a:r>
            <a:r>
              <a:rPr lang="en-US" altLang="ja-JP" sz="1200" u="wavy" kern="100" dirty="0" smtClean="0">
                <a:effectLst/>
                <a:latin typeface="Georgia"/>
                <a:ea typeface="Meiryo UI"/>
                <a:cs typeface="Times New Roman"/>
              </a:rPr>
              <a:t>)</a:t>
            </a:r>
            <a:r>
              <a:rPr lang="ja-JP" altLang="en-US" sz="1200" u="wavy" kern="100" dirty="0" smtClean="0">
                <a:effectLst/>
                <a:latin typeface="Georgia"/>
                <a:ea typeface="Meiryo UI"/>
                <a:cs typeface="Times New Roman"/>
              </a:rPr>
              <a:t>と</a:t>
            </a:r>
            <a:r>
              <a:rPr lang="ja-JP" altLang="ja-JP" sz="1200" u="wavy" kern="100" dirty="0" smtClean="0">
                <a:effectLst/>
                <a:latin typeface="Georgia"/>
                <a:ea typeface="Meiryo UI"/>
                <a:cs typeface="Times New Roman"/>
              </a:rPr>
              <a:t>の考え方</a:t>
            </a:r>
            <a:r>
              <a:rPr lang="ja-JP" altLang="en-US" sz="1200" u="wavy" kern="100" dirty="0" smtClean="0">
                <a:effectLst/>
                <a:latin typeface="Georgia"/>
                <a:ea typeface="Meiryo UI"/>
                <a:cs typeface="Times New Roman"/>
              </a:rPr>
              <a:t>整理</a:t>
            </a:r>
            <a:endParaRPr lang="en-US" altLang="ja-JP" sz="1800" kern="100" dirty="0">
              <a:latin typeface="Georgia"/>
              <a:ea typeface="HG明朝B"/>
              <a:cs typeface="Times New Roman"/>
            </a:endParaRPr>
          </a:p>
          <a:p>
            <a:pPr indent="101600" algn="just">
              <a:lnSpc>
                <a:spcPts val="1500"/>
              </a:lnSpc>
              <a:spcAft>
                <a:spcPts val="0"/>
              </a:spcAft>
            </a:pPr>
            <a:r>
              <a:rPr lang="ja-JP" altLang="en-US" sz="1050" kern="100" dirty="0" smtClean="0">
                <a:latin typeface="Georgia"/>
                <a:ea typeface="HG明朝B"/>
                <a:cs typeface="Times New Roman"/>
              </a:rPr>
              <a:t>   </a:t>
            </a:r>
            <a:r>
              <a:rPr lang="ja-JP" altLang="en-US" sz="1200" kern="100" dirty="0">
                <a:latin typeface="Georgia"/>
                <a:ea typeface="Meiryo UI"/>
                <a:cs typeface="Times New Roman"/>
              </a:rPr>
              <a:t>・設計仕様</a:t>
            </a:r>
            <a:r>
              <a:rPr lang="en-US" altLang="ja-JP" sz="1200" kern="100" dirty="0">
                <a:latin typeface="Georgia"/>
                <a:ea typeface="Meiryo UI"/>
                <a:cs typeface="Times New Roman"/>
              </a:rPr>
              <a:t>(</a:t>
            </a:r>
            <a:r>
              <a:rPr lang="ja-JP" altLang="en-US" sz="1200" kern="100" dirty="0">
                <a:latin typeface="Georgia"/>
                <a:ea typeface="Meiryo UI"/>
                <a:cs typeface="Times New Roman"/>
              </a:rPr>
              <a:t>大型車荷重・幅員</a:t>
            </a:r>
            <a:r>
              <a:rPr lang="en-US" altLang="ja-JP" sz="1200" kern="100" dirty="0">
                <a:latin typeface="Georgia"/>
                <a:ea typeface="Meiryo UI"/>
                <a:cs typeface="Times New Roman"/>
              </a:rPr>
              <a:t>)</a:t>
            </a:r>
            <a:r>
              <a:rPr lang="ja-JP" altLang="en-US" sz="1200" kern="100" dirty="0">
                <a:latin typeface="Georgia"/>
                <a:ea typeface="Meiryo UI"/>
                <a:cs typeface="Times New Roman"/>
              </a:rPr>
              <a:t>上の機能不足、健全度、管理の難易度</a:t>
            </a:r>
            <a:r>
              <a:rPr lang="en-US" altLang="ja-JP" sz="1200" kern="100" dirty="0">
                <a:latin typeface="Georgia"/>
                <a:ea typeface="Meiryo UI"/>
                <a:cs typeface="Times New Roman"/>
              </a:rPr>
              <a:t>(</a:t>
            </a:r>
            <a:r>
              <a:rPr lang="ja-JP" altLang="en-US" sz="1200" kern="100" dirty="0">
                <a:latin typeface="Georgia"/>
                <a:ea typeface="Meiryo UI"/>
                <a:cs typeface="Times New Roman"/>
              </a:rPr>
              <a:t>構造上</a:t>
            </a:r>
            <a:r>
              <a:rPr lang="en-US" altLang="ja-JP" sz="1200" kern="100" dirty="0">
                <a:latin typeface="Georgia"/>
                <a:ea typeface="Meiryo UI"/>
                <a:cs typeface="Times New Roman"/>
              </a:rPr>
              <a:t>)</a:t>
            </a:r>
            <a:r>
              <a:rPr lang="ja-JP" altLang="en-US" sz="1200" kern="100" dirty="0" err="1">
                <a:latin typeface="Georgia"/>
                <a:ea typeface="Meiryo UI"/>
                <a:cs typeface="Times New Roman"/>
              </a:rPr>
              <a:t>、</a:t>
            </a:r>
            <a:r>
              <a:rPr lang="ja-JP" altLang="en-US" sz="1200" kern="100" dirty="0">
                <a:latin typeface="Georgia"/>
                <a:ea typeface="Meiryo UI"/>
                <a:cs typeface="Times New Roman"/>
              </a:rPr>
              <a:t>工事規制の社会的影響度を</a:t>
            </a:r>
          </a:p>
          <a:p>
            <a:pPr indent="101600" algn="just">
              <a:lnSpc>
                <a:spcPts val="1500"/>
              </a:lnSpc>
              <a:spcAft>
                <a:spcPts val="0"/>
              </a:spcAft>
            </a:pPr>
            <a:r>
              <a:rPr lang="ja-JP" altLang="en-US" sz="1200" kern="100" dirty="0" smtClean="0">
                <a:latin typeface="Georgia"/>
                <a:ea typeface="Meiryo UI"/>
                <a:cs typeface="Times New Roman"/>
              </a:rPr>
              <a:t>   </a:t>
            </a: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総合的</a:t>
            </a:r>
            <a:r>
              <a:rPr lang="ja-JP" altLang="en-US" sz="1200" kern="100" dirty="0">
                <a:latin typeface="Georgia"/>
                <a:ea typeface="Meiryo UI"/>
                <a:cs typeface="Times New Roman"/>
              </a:rPr>
              <a:t>に勘案し、更新・長寿命化の考え方を体系化</a:t>
            </a:r>
          </a:p>
          <a:p>
            <a:pPr indent="101600"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⇒不可視部分の多い維持管理</a:t>
            </a:r>
            <a:r>
              <a:rPr lang="ja-JP" altLang="en-US" sz="1200" kern="100" dirty="0">
                <a:latin typeface="Georgia"/>
                <a:ea typeface="Meiryo UI"/>
                <a:cs typeface="Times New Roman"/>
              </a:rPr>
              <a:t>困難</a:t>
            </a:r>
            <a:r>
              <a:rPr lang="ja-JP" altLang="en-US" sz="1200" kern="100" dirty="0" smtClean="0">
                <a:latin typeface="Georgia"/>
                <a:ea typeface="Meiryo UI"/>
                <a:cs typeface="Times New Roman"/>
              </a:rPr>
              <a:t>な橋梁や短期間</a:t>
            </a:r>
            <a:r>
              <a:rPr lang="ja-JP" altLang="en-US" sz="1200" kern="100" dirty="0">
                <a:latin typeface="Georgia"/>
                <a:ea typeface="Meiryo UI"/>
                <a:cs typeface="Times New Roman"/>
              </a:rPr>
              <a:t>で比較的容易に更新が可能な小規模橋梁等は</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indent="101600"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更新に向けた</a:t>
            </a:r>
            <a:r>
              <a:rPr lang="ja-JP" altLang="en-US" sz="1200" kern="100" dirty="0">
                <a:latin typeface="Georgia"/>
                <a:ea typeface="Meiryo UI"/>
                <a:cs typeface="Times New Roman"/>
              </a:rPr>
              <a:t>詳細な検討を</a:t>
            </a:r>
            <a:r>
              <a:rPr lang="ja-JP" altLang="en-US" sz="1200" kern="100" dirty="0" smtClean="0">
                <a:latin typeface="Georgia"/>
                <a:ea typeface="Meiryo UI"/>
                <a:cs typeface="Times New Roman"/>
              </a:rPr>
              <a:t>実施</a:t>
            </a:r>
            <a:endParaRPr lang="en-US" altLang="ja-JP" sz="1200" kern="100" dirty="0" smtClean="0">
              <a:latin typeface="Georgia"/>
              <a:ea typeface="Meiryo UI"/>
              <a:cs typeface="Times New Roman"/>
            </a:endParaRPr>
          </a:p>
          <a:p>
            <a:pPr indent="101600"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倒壊の発生など社会的影響が</a:t>
            </a:r>
            <a:r>
              <a:rPr lang="ja-JP" altLang="en-US" sz="1200" kern="100" dirty="0">
                <a:latin typeface="Georgia"/>
                <a:ea typeface="Meiryo UI"/>
                <a:cs typeface="Times New Roman"/>
              </a:rPr>
              <a:t>大きい道路照明灯や大型案内標識については</a:t>
            </a:r>
            <a:r>
              <a:rPr lang="ja-JP" altLang="en-US" sz="1200" kern="100" dirty="0" smtClean="0">
                <a:latin typeface="Georgia"/>
                <a:ea typeface="Meiryo UI"/>
                <a:cs typeface="Times New Roman"/>
              </a:rPr>
              <a:t>、時間</a:t>
            </a:r>
            <a:r>
              <a:rPr lang="ja-JP" altLang="en-US" sz="1200" kern="100" dirty="0">
                <a:latin typeface="Georgia"/>
                <a:ea typeface="Meiryo UI"/>
                <a:cs typeface="Times New Roman"/>
              </a:rPr>
              <a:t>経過による更新を検討</a:t>
            </a:r>
            <a:r>
              <a:rPr lang="ja-JP" altLang="en-US" sz="1800" kern="100" dirty="0">
                <a:latin typeface="Georgia"/>
                <a:ea typeface="HG明朝B"/>
                <a:cs typeface="Times New Roman"/>
              </a:rPr>
              <a:t>　</a:t>
            </a:r>
            <a:r>
              <a:rPr lang="ja-JP" altLang="en-US" sz="1800" kern="100" dirty="0" smtClean="0">
                <a:latin typeface="Georgia"/>
                <a:ea typeface="HG明朝B"/>
                <a:cs typeface="Times New Roman"/>
              </a:rPr>
              <a:t>   </a:t>
            </a:r>
          </a:p>
          <a:p>
            <a:pPr indent="101600" algn="just">
              <a:lnSpc>
                <a:spcPts val="1500"/>
              </a:lnSpc>
              <a:spcAft>
                <a:spcPts val="0"/>
              </a:spcAft>
            </a:pPr>
            <a:r>
              <a:rPr lang="ja-JP" altLang="ja-JP" sz="1200" u="wavy" kern="100" dirty="0" smtClean="0">
                <a:effectLst/>
                <a:latin typeface="Georgia"/>
                <a:ea typeface="Meiryo UI"/>
                <a:cs typeface="Times New Roman"/>
              </a:rPr>
              <a:t>重点化指標・優先順位の考え方</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b="1" kern="100" dirty="0" smtClean="0">
                <a:effectLst/>
                <a:latin typeface="Georgia"/>
                <a:ea typeface="Meiryo UI"/>
                <a:cs typeface="Times New Roman"/>
              </a:rPr>
              <a:t>　</a:t>
            </a:r>
            <a:r>
              <a:rPr lang="ja-JP" altLang="en-US" sz="1200" b="1" kern="100" dirty="0" smtClean="0">
                <a:effectLst/>
                <a:latin typeface="Georgia"/>
                <a:ea typeface="Meiryo UI"/>
                <a:cs typeface="Times New Roman"/>
              </a:rPr>
              <a:t>　</a:t>
            </a:r>
            <a:r>
              <a:rPr lang="ja-JP" altLang="en-US" sz="1200" kern="100" dirty="0" smtClean="0">
                <a:effectLst/>
                <a:latin typeface="Georgia"/>
                <a:ea typeface="Meiryo UI"/>
                <a:cs typeface="Times New Roman"/>
              </a:rPr>
              <a:t>健全度や</a:t>
            </a:r>
            <a:r>
              <a:rPr lang="ja-JP" altLang="en-US" sz="1200" kern="100" dirty="0" smtClean="0">
                <a:latin typeface="Georgia"/>
                <a:ea typeface="Meiryo UI"/>
                <a:cs typeface="Times New Roman"/>
              </a:rPr>
              <a:t>社会的影響度</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交通量・代替え性・広域緊急交通路・バス路線等</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から重点化指標を数値化し、　　</a:t>
            </a: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点検頻度や補修の優先順位化を図る</a:t>
            </a:r>
            <a:endParaRPr lang="en-US" altLang="ja-JP" sz="1200" kern="100" dirty="0">
              <a:latin typeface="Georgia"/>
              <a:ea typeface="Meiryo UI"/>
              <a:cs typeface="Times New Roman"/>
            </a:endParaRPr>
          </a:p>
          <a:p>
            <a:pPr algn="just">
              <a:lnSpc>
                <a:spcPts val="1500"/>
              </a:lnSpc>
              <a:spcAft>
                <a:spcPts val="0"/>
              </a:spcAft>
            </a:pPr>
            <a:r>
              <a:rPr lang="ja-JP" altLang="en-US" sz="1200" kern="100" dirty="0" smtClean="0">
                <a:latin typeface="Georgia"/>
                <a:ea typeface="Meiryo UI"/>
                <a:cs typeface="Times New Roman"/>
              </a:rPr>
              <a:t>　　 　⇒　法面防災の要対策箇所につき、優先度に応じた点検密度を設定し、優先度評価に基づき</a:t>
            </a:r>
            <a:r>
              <a:rPr lang="en-US" altLang="ja-JP" sz="1400" kern="100" dirty="0" smtClean="0">
                <a:latin typeface="Georgia"/>
                <a:ea typeface="Meiryo UI"/>
                <a:cs typeface="Times New Roman"/>
              </a:rPr>
              <a:t>10</a:t>
            </a:r>
            <a:r>
              <a:rPr lang="ja-JP" altLang="en-US" sz="1200" kern="100" dirty="0" smtClean="0">
                <a:latin typeface="Georgia"/>
                <a:ea typeface="Meiryo UI"/>
                <a:cs typeface="Times New Roman"/>
              </a:rPr>
              <a:t>年で対策</a:t>
            </a:r>
            <a:endParaRPr lang="en-US" altLang="ja-JP" sz="1200" b="1" u="sng" kern="100" dirty="0" smtClean="0">
              <a:effectLst/>
              <a:latin typeface="Georgia"/>
              <a:ea typeface="Meiryo UI"/>
              <a:cs typeface="Times New Roman"/>
            </a:endParaRPr>
          </a:p>
          <a:p>
            <a:pPr algn="just">
              <a:lnSpc>
                <a:spcPts val="1500"/>
              </a:lnSpc>
              <a:spcAft>
                <a:spcPts val="0"/>
              </a:spcAft>
            </a:pPr>
            <a:r>
              <a:rPr lang="ja-JP" altLang="ja-JP" sz="1200" b="1" u="sng" kern="100" dirty="0" smtClean="0">
                <a:effectLst/>
                <a:latin typeface="Georgia"/>
                <a:ea typeface="Meiryo UI"/>
                <a:cs typeface="Times New Roman"/>
              </a:rPr>
              <a:t>◇日常的な維持管理の着実な実践</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ja-JP" sz="1200" kern="100" dirty="0" smtClean="0">
                <a:effectLst/>
                <a:latin typeface="Georgia"/>
                <a:ea typeface="Meiryo UI"/>
                <a:cs typeface="Times New Roman"/>
              </a:rPr>
              <a:t>劣化を抑制</a:t>
            </a:r>
            <a:r>
              <a:rPr lang="ja-JP" altLang="en-US" sz="1200" kern="100" dirty="0" smtClean="0">
                <a:effectLst/>
                <a:latin typeface="Georgia"/>
                <a:ea typeface="Meiryo UI"/>
                <a:cs typeface="Times New Roman"/>
              </a:rPr>
              <a:t>し、</a:t>
            </a:r>
            <a:r>
              <a:rPr lang="ja-JP" altLang="ja-JP" sz="1200" kern="100" dirty="0" smtClean="0">
                <a:effectLst/>
                <a:latin typeface="Georgia"/>
                <a:ea typeface="Meiryo UI"/>
                <a:cs typeface="Times New Roman"/>
              </a:rPr>
              <a:t>長寿命化に資するきめ細やかな維持管理・修繕作業を</a:t>
            </a:r>
            <a:r>
              <a:rPr lang="ja-JP" altLang="en-US" sz="1200" kern="100" dirty="0" smtClean="0">
                <a:effectLst/>
                <a:latin typeface="Georgia"/>
                <a:ea typeface="Meiryo UI"/>
                <a:cs typeface="Times New Roman"/>
              </a:rPr>
              <a:t>直営作業も含めて</a:t>
            </a:r>
            <a:r>
              <a:rPr lang="ja-JP" altLang="ja-JP" sz="1200" kern="100" dirty="0" smtClean="0">
                <a:effectLst/>
                <a:latin typeface="Georgia"/>
                <a:ea typeface="Meiryo UI"/>
                <a:cs typeface="Times New Roman"/>
              </a:rPr>
              <a:t>計画的に推進</a:t>
            </a:r>
            <a:endParaRPr lang="en-US" altLang="ja-JP" sz="1800" kern="100" dirty="0">
              <a:latin typeface="Georgia"/>
              <a:ea typeface="HG明朝B"/>
              <a:cs typeface="Times New Roman"/>
            </a:endParaRPr>
          </a:p>
          <a:p>
            <a:pPr algn="just">
              <a:lnSpc>
                <a:spcPts val="1500"/>
              </a:lnSpc>
              <a:spcAft>
                <a:spcPts val="0"/>
              </a:spcAft>
            </a:pPr>
            <a:r>
              <a:rPr lang="ja-JP" altLang="en-US" sz="1800" kern="100" dirty="0" smtClean="0">
                <a:effectLst/>
                <a:latin typeface="Georgia"/>
                <a:ea typeface="HG明朝B"/>
                <a:cs typeface="Times New Roman"/>
              </a:rPr>
              <a:t>　</a:t>
            </a:r>
            <a:r>
              <a:rPr lang="ja-JP" altLang="en-US" sz="1800" kern="100" dirty="0" smtClean="0">
                <a:latin typeface="Georgia"/>
                <a:ea typeface="HG明朝B"/>
                <a:cs typeface="Times New Roman"/>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　橋梁</a:t>
            </a:r>
            <a:r>
              <a:rPr lang="ja-JP" altLang="ja-JP" sz="1200" kern="100" dirty="0">
                <a:latin typeface="Georgia"/>
                <a:ea typeface="Meiryo UI"/>
                <a:cs typeface="Times New Roman"/>
              </a:rPr>
              <a:t>排水施設の清掃</a:t>
            </a:r>
            <a:r>
              <a:rPr lang="ja-JP" altLang="en-US" sz="1200" kern="100" dirty="0">
                <a:latin typeface="Georgia"/>
                <a:ea typeface="Meiryo UI"/>
                <a:cs typeface="Times New Roman"/>
              </a:rPr>
              <a:t>による確実な排水処理の担保</a:t>
            </a:r>
            <a:r>
              <a:rPr lang="ja-JP" altLang="ja-JP" sz="1200" kern="100" dirty="0">
                <a:latin typeface="Georgia"/>
                <a:ea typeface="Meiryo UI"/>
                <a:cs typeface="Times New Roman"/>
              </a:rPr>
              <a:t>、</a:t>
            </a:r>
            <a:r>
              <a:rPr lang="ja-JP" altLang="en-US" sz="1200" kern="100" dirty="0">
                <a:latin typeface="Georgia"/>
                <a:ea typeface="Meiryo UI"/>
                <a:cs typeface="Times New Roman"/>
              </a:rPr>
              <a:t>凍結防止剤の洗浄による塩害の抑制、橋梁</a:t>
            </a:r>
            <a:r>
              <a:rPr lang="ja-JP" altLang="ja-JP" sz="1200" kern="100" dirty="0">
                <a:latin typeface="Georgia"/>
                <a:ea typeface="Meiryo UI"/>
                <a:cs typeface="Times New Roman"/>
              </a:rPr>
              <a:t>支承の</a:t>
            </a:r>
            <a:r>
              <a:rPr lang="ja-JP" altLang="en-US" sz="1200" kern="100" dirty="0">
                <a:latin typeface="Georgia"/>
                <a:ea typeface="Meiryo UI"/>
                <a:cs typeface="Times New Roman"/>
              </a:rPr>
              <a:t>塗装</a:t>
            </a:r>
            <a:r>
              <a:rPr lang="ja-JP" altLang="ja-JP" sz="1200" kern="100" dirty="0">
                <a:latin typeface="Georgia"/>
                <a:ea typeface="Meiryo UI"/>
                <a:cs typeface="Times New Roman"/>
              </a:rPr>
              <a:t>や</a:t>
            </a:r>
            <a:r>
              <a:rPr lang="ja-JP" altLang="en-US" sz="1200" kern="100" dirty="0">
                <a:latin typeface="Georgia"/>
                <a:ea typeface="Meiryo UI"/>
                <a:cs typeface="Times New Roman"/>
              </a:rPr>
              <a:t>　　</a:t>
            </a:r>
          </a:p>
          <a:p>
            <a:pPr algn="just">
              <a:lnSpc>
                <a:spcPts val="1500"/>
              </a:lnSpc>
            </a:pPr>
            <a:r>
              <a:rPr lang="ja-JP" altLang="en-US" sz="1200" kern="100" dirty="0">
                <a:latin typeface="Georgia"/>
                <a:ea typeface="Meiryo UI"/>
                <a:cs typeface="Times New Roman"/>
              </a:rPr>
              <a:t>　　　　　  </a:t>
            </a:r>
            <a:r>
              <a:rPr lang="ja-JP" altLang="ja-JP" sz="1200" kern="100" dirty="0">
                <a:latin typeface="Georgia"/>
                <a:ea typeface="Meiryo UI"/>
                <a:cs typeface="Times New Roman"/>
              </a:rPr>
              <a:t>グリスアップ、舗装</a:t>
            </a:r>
            <a:r>
              <a:rPr lang="ja-JP" altLang="en-US" sz="1200" kern="100" dirty="0">
                <a:latin typeface="Georgia"/>
                <a:ea typeface="Meiryo UI"/>
                <a:cs typeface="Times New Roman"/>
              </a:rPr>
              <a:t>面</a:t>
            </a:r>
            <a:r>
              <a:rPr lang="ja-JP" altLang="en-US" sz="1200" kern="100" dirty="0" smtClean="0">
                <a:effectLst/>
                <a:latin typeface="Georgia"/>
                <a:ea typeface="Meiryo UI"/>
                <a:cs typeface="Times New Roman"/>
              </a:rPr>
              <a:t>の</a:t>
            </a:r>
            <a:r>
              <a:rPr lang="ja-JP" altLang="ja-JP" sz="1200" kern="100" dirty="0" smtClean="0">
                <a:effectLst/>
                <a:latin typeface="Georgia"/>
                <a:ea typeface="Meiryo UI"/>
                <a:cs typeface="Times New Roman"/>
              </a:rPr>
              <a:t>クラック</a:t>
            </a:r>
            <a:r>
              <a:rPr lang="ja-JP" altLang="en-US" sz="1200" kern="100" dirty="0" smtClean="0">
                <a:effectLst/>
                <a:latin typeface="Georgia"/>
                <a:ea typeface="Meiryo UI"/>
                <a:cs typeface="Times New Roman"/>
              </a:rPr>
              <a:t>部への補修材の</a:t>
            </a:r>
            <a:r>
              <a:rPr lang="ja-JP" altLang="ja-JP" sz="1200" kern="100" dirty="0" smtClean="0">
                <a:effectLst/>
                <a:latin typeface="Georgia"/>
                <a:ea typeface="Meiryo UI"/>
                <a:cs typeface="Times New Roman"/>
              </a:rPr>
              <a:t>注入</a:t>
            </a:r>
            <a:r>
              <a:rPr lang="ja-JP" altLang="en-US" sz="1200" kern="100" dirty="0" smtClean="0">
                <a:effectLst/>
                <a:latin typeface="Georgia"/>
                <a:ea typeface="Meiryo UI"/>
                <a:cs typeface="Times New Roman"/>
              </a:rPr>
              <a:t>等による構造体劣化の抑制を日常的に実施</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b="1" u="sng" kern="100" dirty="0">
                <a:latin typeface="Georgia"/>
                <a:ea typeface="Meiryo UI"/>
                <a:cs typeface="Times New Roman"/>
              </a:rPr>
              <a:t>◇</a:t>
            </a:r>
            <a:r>
              <a:rPr lang="ja-JP" altLang="en-US" sz="1200" b="1" u="sng" kern="100" dirty="0">
                <a:latin typeface="Georgia"/>
                <a:ea typeface="Meiryo UI"/>
                <a:cs typeface="Times New Roman"/>
              </a:rPr>
              <a:t>道路老朽化対策に向けた車両の通行適正化</a:t>
            </a:r>
            <a:r>
              <a:rPr lang="ja-JP" altLang="ja-JP" sz="1200" kern="100" dirty="0">
                <a:latin typeface="Georgia"/>
                <a:ea typeface="Meiryo UI"/>
                <a:cs typeface="Times New Roman"/>
              </a:rPr>
              <a:t>　</a:t>
            </a:r>
            <a:endParaRPr lang="en-US" altLang="ja-JP" sz="1200" kern="100" dirty="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橋梁の寿命を延ばすための過積載車両の抑止措置を展開（大型車通行の適正化）</a:t>
            </a:r>
          </a:p>
          <a:p>
            <a:pPr algn="just">
              <a:lnSpc>
                <a:spcPts val="1500"/>
              </a:lnSpc>
              <a:spcAft>
                <a:spcPts val="0"/>
              </a:spcAft>
            </a:pPr>
            <a:r>
              <a:rPr lang="ja-JP" altLang="ja-JP" sz="1200" b="1" u="sng" kern="100" dirty="0" smtClean="0">
                <a:latin typeface="Georgia"/>
                <a:ea typeface="Meiryo UI"/>
                <a:cs typeface="Times New Roman"/>
              </a:rPr>
              <a:t>◇</a:t>
            </a:r>
            <a:r>
              <a:rPr lang="ja-JP" altLang="ja-JP" sz="1200" b="1" u="sng" kern="100" dirty="0">
                <a:latin typeface="Georgia"/>
                <a:ea typeface="Meiryo UI"/>
                <a:cs typeface="Times New Roman"/>
              </a:rPr>
              <a:t>維持管理を見通した新設工事上</a:t>
            </a:r>
            <a:r>
              <a:rPr lang="ja-JP" altLang="en-US" sz="1200" b="1" u="sng" kern="100" dirty="0">
                <a:latin typeface="Georgia"/>
                <a:ea typeface="Meiryo UI"/>
                <a:cs typeface="Times New Roman"/>
              </a:rPr>
              <a:t>の工夫</a:t>
            </a:r>
            <a:r>
              <a:rPr lang="ja-JP" altLang="ja-JP" sz="1200" kern="100" dirty="0">
                <a:latin typeface="Georgia"/>
                <a:ea typeface="Meiryo UI"/>
                <a:cs typeface="Times New Roman"/>
              </a:rPr>
              <a:t>　</a:t>
            </a:r>
            <a:r>
              <a:rPr lang="ja-JP" altLang="en-US" sz="1200" kern="100" dirty="0">
                <a:latin typeface="Georgia"/>
                <a:ea typeface="Meiryo UI"/>
                <a:cs typeface="Times New Roman"/>
              </a:rPr>
              <a:t>　</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橋梁下部工検査</a:t>
            </a:r>
            <a:r>
              <a:rPr lang="ja-JP" altLang="en-US" sz="1200" kern="100" dirty="0">
                <a:latin typeface="Georgia"/>
                <a:ea typeface="Meiryo UI"/>
                <a:cs typeface="Times New Roman"/>
              </a:rPr>
              <a:t>路の設置の検討、維持管理しやすい構造の採用など</a:t>
            </a:r>
            <a:r>
              <a:rPr lang="ja-JP" altLang="ja-JP" sz="1200" kern="100" dirty="0">
                <a:latin typeface="Georgia"/>
                <a:ea typeface="Meiryo UI"/>
                <a:cs typeface="Times New Roman"/>
              </a:rPr>
              <a:t>　</a:t>
            </a:r>
            <a:endParaRPr lang="en-US" altLang="ja-JP" sz="1200" kern="100" dirty="0">
              <a:latin typeface="Georgia"/>
              <a:ea typeface="Meiryo UI"/>
              <a:cs typeface="Times New Roman"/>
            </a:endParaRPr>
          </a:p>
          <a:p>
            <a:pPr algn="just">
              <a:lnSpc>
                <a:spcPts val="1500"/>
              </a:lnSpc>
              <a:spcAft>
                <a:spcPts val="0"/>
              </a:spcAft>
            </a:pPr>
            <a:endParaRPr lang="ja-JP" altLang="ja-JP" sz="1800" kern="100" dirty="0">
              <a:latin typeface="Georgia"/>
              <a:ea typeface="HG明朝B"/>
              <a:cs typeface="Times New Roman"/>
            </a:endParaRPr>
          </a:p>
        </p:txBody>
      </p:sp>
      <p:sp>
        <p:nvSpPr>
          <p:cNvPr id="57" name="角丸四角形 56"/>
          <p:cNvSpPr/>
          <p:nvPr/>
        </p:nvSpPr>
        <p:spPr>
          <a:xfrm>
            <a:off x="5165505" y="7896944"/>
            <a:ext cx="7576586" cy="1597841"/>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58" name="テキスト ボックス 57"/>
          <p:cNvSpPr txBox="1"/>
          <p:nvPr/>
        </p:nvSpPr>
        <p:spPr>
          <a:xfrm>
            <a:off x="5213549" y="7998904"/>
            <a:ext cx="7595963" cy="1438855"/>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latin typeface="Georgia"/>
                <a:ea typeface="Meiryo UI"/>
                <a:cs typeface="Times New Roman"/>
              </a:rPr>
              <a:t>・人材の育成と確保、技術力の向上と継承</a:t>
            </a:r>
          </a:p>
          <a:p>
            <a:pPr algn="just">
              <a:lnSpc>
                <a:spcPts val="1500"/>
              </a:lnSpc>
              <a:spcAft>
                <a:spcPts val="0"/>
              </a:spcAft>
            </a:pPr>
            <a:r>
              <a:rPr lang="ja-JP" altLang="en-US" sz="1200" kern="100" dirty="0" smtClean="0">
                <a:effectLst/>
                <a:latin typeface="Georgia"/>
                <a:ea typeface="Meiryo UI"/>
                <a:cs typeface="Times New Roman"/>
              </a:rPr>
              <a:t>　橋梁テクニカルアドバイス制度（</a:t>
            </a:r>
            <a:r>
              <a:rPr lang="en-US" altLang="ja-JP" sz="1200" kern="100" dirty="0" smtClean="0">
                <a:effectLst/>
                <a:latin typeface="Georgia"/>
                <a:ea typeface="Meiryo UI"/>
                <a:cs typeface="Times New Roman"/>
              </a:rPr>
              <a:t>NPO</a:t>
            </a:r>
            <a:r>
              <a:rPr lang="ja-JP" altLang="en-US" sz="1200" kern="100" dirty="0" err="1" smtClean="0">
                <a:effectLst/>
                <a:latin typeface="Georgia"/>
                <a:ea typeface="Meiryo UI"/>
                <a:cs typeface="Times New Roman"/>
              </a:rPr>
              <a:t>、</a:t>
            </a:r>
            <a:r>
              <a:rPr lang="ja-JP" altLang="en-US" sz="1200" kern="100" dirty="0" smtClean="0">
                <a:effectLst/>
                <a:latin typeface="Georgia"/>
                <a:ea typeface="Meiryo UI"/>
                <a:cs typeface="Times New Roman"/>
              </a:rPr>
              <a:t>大学連携）の活用により、</a:t>
            </a:r>
            <a:r>
              <a:rPr lang="ja-JP" altLang="en-US" sz="1200" kern="100" dirty="0">
                <a:latin typeface="Georgia"/>
                <a:ea typeface="Meiryo UI"/>
                <a:cs typeface="Times New Roman"/>
              </a:rPr>
              <a:t>　</a:t>
            </a:r>
            <a:r>
              <a:rPr lang="ja-JP" altLang="en-US" sz="1200" kern="100" dirty="0" smtClean="0">
                <a:effectLst/>
                <a:latin typeface="Georgia"/>
                <a:ea typeface="Meiryo UI"/>
                <a:cs typeface="Times New Roman"/>
              </a:rPr>
              <a:t>市町村も含め土木事務所単位の橋梁点検技術講習会の実施や技術相談の仕組みを構築</a:t>
            </a:r>
          </a:p>
          <a:p>
            <a:pPr algn="just">
              <a:lnSpc>
                <a:spcPts val="1500"/>
              </a:lnSpc>
              <a:spcAft>
                <a:spcPts val="0"/>
              </a:spcAft>
            </a:pPr>
            <a:r>
              <a:rPr lang="ja-JP" altLang="en-US" sz="1200" b="1" u="sng" kern="100" dirty="0" smtClean="0">
                <a:effectLst/>
                <a:latin typeface="Georgia"/>
                <a:ea typeface="Meiryo UI"/>
                <a:cs typeface="Times New Roman"/>
              </a:rPr>
              <a:t>・現場や地域を重視した維持管理の実践</a:t>
            </a:r>
          </a:p>
          <a:p>
            <a:pPr algn="just">
              <a:lnSpc>
                <a:spcPts val="1500"/>
              </a:lnSpc>
              <a:spcAft>
                <a:spcPts val="0"/>
              </a:spcAft>
            </a:pPr>
            <a:r>
              <a:rPr lang="ja-JP" altLang="en-US" sz="1200" kern="100" dirty="0" smtClean="0">
                <a:effectLst/>
                <a:latin typeface="Georgia"/>
                <a:ea typeface="Meiryo UI"/>
                <a:cs typeface="Times New Roman"/>
              </a:rPr>
              <a:t>　府内の道路管理者が情報共有、技術連携する場となる「道路メンテナンス会議」の設立（Ｈ</a:t>
            </a:r>
            <a:r>
              <a:rPr lang="en-US" altLang="ja-JP" sz="1200" kern="100" dirty="0" smtClean="0">
                <a:effectLst/>
                <a:latin typeface="Georgia"/>
                <a:ea typeface="Meiryo UI"/>
                <a:cs typeface="Times New Roman"/>
              </a:rPr>
              <a:t>26.</a:t>
            </a:r>
            <a:r>
              <a:rPr lang="ja-JP" altLang="en-US" sz="1200" kern="100" dirty="0" smtClean="0">
                <a:effectLst/>
                <a:latin typeface="Georgia"/>
                <a:ea typeface="Meiryo UI"/>
                <a:cs typeface="Times New Roman"/>
              </a:rPr>
              <a:t>５）</a:t>
            </a:r>
          </a:p>
          <a:p>
            <a:pPr algn="just">
              <a:lnSpc>
                <a:spcPts val="1500"/>
              </a:lnSpc>
              <a:spcAft>
                <a:spcPts val="0"/>
              </a:spcAft>
            </a:pPr>
            <a:r>
              <a:rPr lang="ja-JP" altLang="en-US" sz="1200" b="1" u="sng" kern="100" dirty="0" smtClean="0">
                <a:effectLst/>
                <a:latin typeface="Georgia"/>
                <a:ea typeface="Meiryo UI"/>
                <a:cs typeface="Times New Roman"/>
              </a:rPr>
              <a:t>・維持管理業務の改善と魅力向上のあり方</a:t>
            </a:r>
          </a:p>
          <a:p>
            <a:pPr algn="just">
              <a:lnSpc>
                <a:spcPts val="1500"/>
              </a:lnSpc>
              <a:spcAft>
                <a:spcPts val="0"/>
              </a:spcAft>
            </a:pPr>
            <a:r>
              <a:rPr lang="ja-JP" altLang="en-US" sz="1200" b="1" kern="100" dirty="0">
                <a:latin typeface="Georgia"/>
                <a:ea typeface="Meiryo UI"/>
                <a:cs typeface="Times New Roman"/>
              </a:rPr>
              <a:t>　</a:t>
            </a:r>
            <a:r>
              <a:rPr lang="ja-JP" altLang="en-US" sz="1200" kern="100" dirty="0" smtClean="0">
                <a:effectLst/>
                <a:latin typeface="Georgia"/>
                <a:ea typeface="Meiryo UI"/>
                <a:cs typeface="Times New Roman"/>
              </a:rPr>
              <a:t>道路法施行規則改正（点検（</a:t>
            </a:r>
            <a:r>
              <a:rPr lang="en-US" altLang="ja-JP" sz="1200" kern="100" dirty="0" smtClean="0">
                <a:effectLst/>
                <a:latin typeface="Georgia"/>
                <a:ea typeface="Meiryo UI"/>
                <a:cs typeface="Times New Roman"/>
              </a:rPr>
              <a:t>5</a:t>
            </a:r>
            <a:r>
              <a:rPr lang="ja-JP" altLang="en-US" sz="1200" kern="100" dirty="0" smtClean="0">
                <a:effectLst/>
                <a:latin typeface="Georgia"/>
                <a:ea typeface="Meiryo UI"/>
                <a:cs typeface="Times New Roman"/>
              </a:rPr>
              <a:t>年</a:t>
            </a:r>
            <a:r>
              <a:rPr lang="ja-JP" altLang="en-US" sz="1200" kern="100" dirty="0" smtClean="0">
                <a:latin typeface="Georgia"/>
                <a:ea typeface="Meiryo UI"/>
                <a:cs typeface="Times New Roman"/>
              </a:rPr>
              <a:t>に</a:t>
            </a:r>
            <a:r>
              <a:rPr lang="en-US" altLang="ja-JP" sz="1200" kern="100" dirty="0" smtClean="0">
                <a:latin typeface="Georgia"/>
                <a:ea typeface="Meiryo UI"/>
                <a:cs typeface="Times New Roman"/>
              </a:rPr>
              <a:t>1</a:t>
            </a:r>
            <a:r>
              <a:rPr lang="ja-JP" altLang="en-US" sz="1200" kern="100" dirty="0" smtClean="0">
                <a:effectLst/>
                <a:latin typeface="Georgia"/>
                <a:ea typeface="Meiryo UI"/>
                <a:cs typeface="Times New Roman"/>
              </a:rPr>
              <a:t>回）の義務化）を踏まえ、市町村と連携した橋梁点検など地域一括発注の検討</a:t>
            </a:r>
          </a:p>
        </p:txBody>
      </p:sp>
      <p:sp>
        <p:nvSpPr>
          <p:cNvPr id="35" name="右中かっこ 34"/>
          <p:cNvSpPr/>
          <p:nvPr/>
        </p:nvSpPr>
        <p:spPr>
          <a:xfrm>
            <a:off x="4968556" y="912168"/>
            <a:ext cx="173320" cy="8616610"/>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71745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2428</TotalTime>
  <Words>341</Words>
  <Application>Microsoft Office PowerPoint</Application>
  <PresentationFormat>A3 297x420 mm</PresentationFormat>
  <Paragraphs>80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大阪府庁</cp:lastModifiedBy>
  <cp:revision>130</cp:revision>
  <cp:lastPrinted>2014-08-05T01:09:57Z</cp:lastPrinted>
  <dcterms:created xsi:type="dcterms:W3CDTF">2014-06-30T08:21:43Z</dcterms:created>
  <dcterms:modified xsi:type="dcterms:W3CDTF">2014-08-05T01:13:40Z</dcterms:modified>
</cp:coreProperties>
</file>