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4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F028D-4356-4319-B2D6-68F79449D299}" type="datetimeFigureOut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90E15-475B-4767-A1CC-4011852D4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202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0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26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33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632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689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88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684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32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6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10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76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F18F0-D0F3-4191-97FF-6917DFF59C77}" type="datetimeFigureOut">
              <a:rPr kumimoji="1" lang="ja-JP" altLang="en-US" smtClean="0"/>
              <a:t>2014/8/7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72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27812" y="0"/>
            <a:ext cx="9171811" cy="46166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1350" tIns="45674" rIns="91350" bIns="4567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21644" y="0"/>
            <a:ext cx="91718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4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平成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26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年度スケジュール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案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</a:t>
            </a:r>
            <a:r>
              <a:rPr lang="ja-JP" altLang="en-US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資料</a:t>
            </a:r>
            <a:r>
              <a:rPr lang="ja-JP" altLang="en-US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５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　</a:t>
            </a:r>
            <a:endParaRPr lang="en-US" altLang="zh-TW" sz="24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1145374" y="519096"/>
            <a:ext cx="8107145" cy="1243103"/>
            <a:chOff x="839356" y="76690"/>
            <a:chExt cx="3096543" cy="797292"/>
          </a:xfrm>
        </p:grpSpPr>
        <p:sp>
          <p:nvSpPr>
            <p:cNvPr id="10" name="片側の 2 つの角を丸めた四角形 9"/>
            <p:cNvSpPr/>
            <p:nvPr/>
          </p:nvSpPr>
          <p:spPr>
            <a:xfrm rot="5400000">
              <a:off x="1961478" y="-1045432"/>
              <a:ext cx="797292" cy="3041536"/>
            </a:xfrm>
            <a:prstGeom prst="round2SameRect">
              <a:avLst>
                <a:gd name="adj1" fmla="val 11098"/>
                <a:gd name="adj2" fmla="val 0"/>
              </a:avLst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片側の 2 つの角を丸めた四角形 6"/>
            <p:cNvSpPr/>
            <p:nvPr/>
          </p:nvSpPr>
          <p:spPr>
            <a:xfrm>
              <a:off x="855577" y="111394"/>
              <a:ext cx="3080322" cy="7625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r>
                <a:rPr kumimoji="1" lang="ja-JP" altLang="en-US" sz="105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kumimoji="1" lang="en-US" altLang="ja-JP" sz="1050" b="1" kern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12/4</a:t>
              </a:r>
              <a:r>
                <a:rPr kumimoji="1" lang="ja-JP" altLang="en-US" sz="1050" b="1" kern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kumimoji="1" lang="ja-JP" altLang="en-US" sz="105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第</a:t>
              </a:r>
              <a:r>
                <a:rPr kumimoji="1" lang="en-US" altLang="ja-JP" sz="105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kumimoji="1" lang="ja-JP" altLang="en-US" sz="105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回大阪府都市基盤施設維持管理技術審議会　 </a:t>
              </a:r>
              <a:endParaRPr lang="en-US" altLang="ja-JP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kumimoji="1" lang="ja-JP" altLang="en-US" sz="105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kumimoji="1" lang="en-US" altLang="ja-JP" sz="105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12/</a:t>
              </a:r>
              <a:r>
                <a:rPr lang="en-US" altLang="ja-JP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12</a:t>
              </a:r>
              <a:r>
                <a:rPr kumimoji="1" lang="ja-JP" altLang="en-US" sz="1050" b="1" kern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kumimoji="1" lang="ja-JP" altLang="en-US" sz="105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</a:t>
              </a:r>
              <a:r>
                <a:rPr kumimoji="1" lang="en-US" altLang="ja-JP" sz="105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kumimoji="1" lang="ja-JP" altLang="en-US" sz="105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回全体検討部会　</a:t>
              </a:r>
              <a:r>
                <a:rPr kumimoji="1" lang="ja-JP" altLang="en-US" sz="1050" b="1" kern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endParaRPr lang="en-US" altLang="ja-JP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en-US" altLang="ja-JP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05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1/</a:t>
              </a:r>
              <a:r>
                <a:rPr lang="ja-JP" altLang="en-US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９　　 第</a:t>
              </a:r>
              <a:r>
                <a:rPr lang="en-US" altLang="ja-JP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</a:t>
              </a:r>
              <a:r>
                <a:rPr lang="ja-JP" altLang="en-US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</a:t>
              </a:r>
              <a:r>
                <a:rPr lang="ja-JP" altLang="en-US" sz="105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全体検討部会　　</a:t>
              </a:r>
            </a:p>
            <a:p>
              <a:r>
                <a:rPr lang="en-US" altLang="ja-JP" sz="105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1/21</a:t>
              </a:r>
              <a:r>
                <a:rPr lang="ja-JP" altLang="en-US" sz="105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第</a:t>
              </a:r>
              <a:r>
                <a:rPr lang="en-US" altLang="ja-JP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lang="ja-JP" altLang="en-US" sz="105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回幹事会　</a:t>
              </a:r>
              <a:endParaRPr lang="en-US" altLang="ja-JP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/>
              <a:r>
                <a:rPr lang="ja-JP" altLang="en-US" sz="105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05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2/</a:t>
              </a:r>
              <a:r>
                <a:rPr lang="ja-JP" altLang="en-US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５     第</a:t>
              </a:r>
              <a:r>
                <a:rPr lang="en-US" altLang="ja-JP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lang="ja-JP" altLang="en-US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回道路</a:t>
              </a:r>
              <a:r>
                <a:rPr lang="ja-JP" altLang="en-US" sz="105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・橋梁等</a:t>
              </a:r>
              <a:r>
                <a:rPr lang="ja-JP" altLang="en-US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部会　</a:t>
              </a:r>
              <a:r>
                <a:rPr lang="en-US" altLang="ja-JP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2/6</a:t>
              </a:r>
              <a:r>
                <a:rPr lang="ja-JP" altLang="en-US" sz="105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、</a:t>
              </a:r>
              <a:r>
                <a:rPr lang="ja-JP" altLang="en-US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</a:t>
              </a:r>
              <a:r>
                <a:rPr lang="en-US" altLang="ja-JP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lang="ja-JP" altLang="en-US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回河川</a:t>
              </a:r>
              <a:r>
                <a:rPr lang="ja-JP" altLang="en-US" sz="105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・港湾・公園</a:t>
              </a:r>
              <a:r>
                <a:rPr lang="ja-JP" altLang="en-US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部会、</a:t>
              </a:r>
              <a:r>
                <a:rPr lang="en-US" altLang="ja-JP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2/10</a:t>
              </a:r>
              <a:r>
                <a:rPr lang="ja-JP" altLang="en-US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</a:t>
              </a:r>
              <a:r>
                <a:rPr lang="en-US" altLang="ja-JP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lang="ja-JP" altLang="en-US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回下水</a:t>
              </a:r>
              <a:r>
                <a:rPr lang="ja-JP" altLang="en-US" sz="105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等設備</a:t>
              </a:r>
              <a:r>
                <a:rPr lang="ja-JP" altLang="en-US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部会</a:t>
              </a:r>
              <a:endParaRPr lang="en-US" altLang="ja-JP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/>
              <a:r>
                <a:rPr lang="ja-JP" altLang="en-US" sz="105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05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2/24  </a:t>
              </a:r>
              <a:r>
                <a:rPr lang="ja-JP" altLang="en-US" sz="105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第</a:t>
              </a:r>
              <a:r>
                <a:rPr lang="en-US" altLang="ja-JP" sz="105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3</a:t>
              </a:r>
              <a:r>
                <a:rPr lang="ja-JP" altLang="en-US" sz="105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回全体検討部会　　</a:t>
              </a:r>
              <a:endParaRPr lang="en-US" altLang="ja-JP" sz="105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/>
              <a:r>
                <a:rPr lang="zh-TW" altLang="en-US" sz="105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zh-TW" sz="105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3/24  </a:t>
              </a:r>
              <a:r>
                <a:rPr lang="zh-TW" altLang="en-US" sz="105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第</a:t>
              </a:r>
              <a:r>
                <a:rPr lang="en-US" altLang="zh-TW" sz="105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</a:t>
              </a:r>
              <a:r>
                <a:rPr lang="zh-TW" altLang="en-US" sz="105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回幹事会</a:t>
              </a:r>
              <a:r>
                <a:rPr lang="en-US" altLang="zh-TW" sz="105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&amp;</a:t>
              </a:r>
              <a:r>
                <a:rPr lang="zh-TW" altLang="en-US" sz="105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</a:t>
              </a:r>
              <a:r>
                <a:rPr lang="en-US" altLang="zh-TW" sz="105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4</a:t>
              </a:r>
              <a:r>
                <a:rPr lang="zh-TW" altLang="en-US" sz="105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回全体検討部会</a:t>
              </a:r>
              <a:r>
                <a:rPr lang="zh-TW" altLang="en-US" sz="105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（</a:t>
              </a:r>
              <a:r>
                <a:rPr lang="ja-JP" altLang="en-US" sz="105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検討の方向性（案））</a:t>
              </a:r>
              <a:r>
                <a:rPr lang="zh-TW" altLang="en-US" sz="105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endParaRPr lang="en-US" altLang="zh-TW" sz="105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121152" y="3008527"/>
            <a:ext cx="947085" cy="1512168"/>
            <a:chOff x="172035" y="1916833"/>
            <a:chExt cx="947085" cy="1512168"/>
          </a:xfrm>
        </p:grpSpPr>
        <p:sp>
          <p:nvSpPr>
            <p:cNvPr id="13" name="山形 12"/>
            <p:cNvSpPr/>
            <p:nvPr/>
          </p:nvSpPr>
          <p:spPr>
            <a:xfrm rot="5400000">
              <a:off x="-116318" y="2205186"/>
              <a:ext cx="1512168" cy="935461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山形 8"/>
            <p:cNvSpPr/>
            <p:nvPr/>
          </p:nvSpPr>
          <p:spPr>
            <a:xfrm>
              <a:off x="183659" y="2210281"/>
              <a:ext cx="935461" cy="10747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第二</a:t>
              </a:r>
              <a:endParaRPr kumimoji="1" lang="en-US" altLang="ja-JP" sz="2200" kern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四半期</a:t>
              </a:r>
              <a:endParaRPr kumimoji="1" lang="ja-JP" altLang="en-US" sz="2200" kern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110062" y="4154196"/>
            <a:ext cx="947085" cy="1512168"/>
            <a:chOff x="172035" y="1916833"/>
            <a:chExt cx="947085" cy="1512168"/>
          </a:xfrm>
        </p:grpSpPr>
        <p:sp>
          <p:nvSpPr>
            <p:cNvPr id="16" name="山形 15"/>
            <p:cNvSpPr/>
            <p:nvPr/>
          </p:nvSpPr>
          <p:spPr>
            <a:xfrm rot="5400000">
              <a:off x="-116318" y="2205186"/>
              <a:ext cx="1512168" cy="935461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山形 8"/>
            <p:cNvSpPr/>
            <p:nvPr/>
          </p:nvSpPr>
          <p:spPr>
            <a:xfrm>
              <a:off x="183659" y="2210281"/>
              <a:ext cx="935461" cy="10747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第三</a:t>
              </a:r>
              <a:endParaRPr kumimoji="1" lang="en-US" altLang="ja-JP" sz="2200" kern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四半期</a:t>
              </a:r>
              <a:endParaRPr kumimoji="1" lang="ja-JP" altLang="en-US" sz="2200" kern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110062" y="5301208"/>
            <a:ext cx="947085" cy="1512168"/>
            <a:chOff x="172035" y="1916833"/>
            <a:chExt cx="947085" cy="1512168"/>
          </a:xfrm>
        </p:grpSpPr>
        <p:sp>
          <p:nvSpPr>
            <p:cNvPr id="19" name="山形 18"/>
            <p:cNvSpPr/>
            <p:nvPr/>
          </p:nvSpPr>
          <p:spPr>
            <a:xfrm rot="5400000">
              <a:off x="-116318" y="2205186"/>
              <a:ext cx="1512168" cy="935461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山形 8"/>
            <p:cNvSpPr/>
            <p:nvPr/>
          </p:nvSpPr>
          <p:spPr>
            <a:xfrm>
              <a:off x="183659" y="2210281"/>
              <a:ext cx="935461" cy="10747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第四</a:t>
              </a:r>
              <a:endParaRPr kumimoji="1" lang="en-US" altLang="ja-JP" sz="2200" kern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四半期</a:t>
              </a:r>
              <a:endParaRPr kumimoji="1" lang="ja-JP" altLang="en-US" sz="2200" kern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1137777" y="1864099"/>
            <a:ext cx="8114741" cy="1437876"/>
            <a:chOff x="816336" y="1451205"/>
            <a:chExt cx="3095106" cy="973173"/>
          </a:xfrm>
        </p:grpSpPr>
        <p:sp>
          <p:nvSpPr>
            <p:cNvPr id="22" name="片側の 2 つの角を丸めた四角形 21"/>
            <p:cNvSpPr/>
            <p:nvPr/>
          </p:nvSpPr>
          <p:spPr>
            <a:xfrm rot="5400000">
              <a:off x="1845867" y="421674"/>
              <a:ext cx="973173" cy="3032236"/>
            </a:xfrm>
            <a:prstGeom prst="round2SameRect">
              <a:avLst>
                <a:gd name="adj1" fmla="val 9673"/>
                <a:gd name="adj2" fmla="val 0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片側の 2 つの角を丸めた四角形 10"/>
            <p:cNvSpPr/>
            <p:nvPr/>
          </p:nvSpPr>
          <p:spPr>
            <a:xfrm>
              <a:off x="840803" y="1477693"/>
              <a:ext cx="3070639" cy="8938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◆４月　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大阪府都市基盤施設維持管理技術審</a:t>
              </a: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議会の検討状況報告会（市町村）　</a:t>
              </a:r>
              <a:endParaRPr lang="en-US" altLang="ja-JP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５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月～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7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　各部会の開催</a:t>
              </a:r>
              <a:endParaRPr lang="en-US" altLang="ja-JP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　（河川・港湾・公園部会　</a:t>
              </a:r>
              <a:r>
                <a:rPr lang="en-US" altLang="ja-JP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5/1</a:t>
              </a:r>
              <a:r>
                <a:rPr lang="ja-JP" altLang="en-US" sz="1050" b="1" dirty="0" err="1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、</a:t>
              </a:r>
              <a:r>
                <a:rPr lang="ja-JP" altLang="en-US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下水設備等部会　</a:t>
              </a:r>
              <a:r>
                <a:rPr lang="en-US" altLang="ja-JP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5/1</a:t>
              </a:r>
              <a:r>
                <a:rPr lang="ja-JP" altLang="en-US" sz="105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、</a:t>
              </a:r>
              <a:r>
                <a:rPr lang="ja-JP" altLang="en-US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道路・橋梁等部会　</a:t>
              </a:r>
              <a:r>
                <a:rPr lang="en-US" altLang="ja-JP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5/9</a:t>
              </a:r>
              <a:r>
                <a:rPr lang="ja-JP" altLang="en-US" sz="105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、</a:t>
              </a:r>
              <a:r>
                <a:rPr lang="ja-JP" altLang="en-US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全体検討部会　</a:t>
              </a:r>
              <a:r>
                <a:rPr lang="en-US" altLang="ja-JP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5/30</a:t>
              </a:r>
              <a:r>
                <a:rPr lang="ja-JP" altLang="en-US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）</a:t>
              </a:r>
              <a:endParaRPr lang="en-US" altLang="ja-JP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05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　</a:t>
              </a:r>
              <a:r>
                <a:rPr lang="en-US" altLang="ja-JP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(</a:t>
              </a:r>
              <a:r>
                <a:rPr lang="ja-JP" altLang="en-US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下水等設備部会　</a:t>
              </a:r>
              <a:r>
                <a:rPr lang="en-US" altLang="ja-JP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6/20</a:t>
              </a:r>
              <a:r>
                <a:rPr lang="ja-JP" altLang="en-US" sz="105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、</a:t>
              </a:r>
              <a:r>
                <a:rPr lang="ja-JP" altLang="en-US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河川･港湾･公園部会　</a:t>
              </a:r>
              <a:r>
                <a:rPr lang="en-US" altLang="ja-JP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6/24</a:t>
              </a:r>
              <a:r>
                <a:rPr lang="ja-JP" altLang="en-US" sz="105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、</a:t>
              </a:r>
              <a:r>
                <a:rPr lang="ja-JP" altLang="en-US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道路･橋梁等部会</a:t>
              </a:r>
              <a:r>
                <a:rPr lang="en-US" altLang="ja-JP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6/25</a:t>
              </a:r>
              <a:r>
                <a:rPr lang="ja-JP" altLang="en-US" sz="1050" b="1" dirty="0" err="1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、</a:t>
              </a:r>
              <a:r>
                <a:rPr lang="ja-JP" altLang="en-US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全体検討部会　</a:t>
              </a:r>
              <a:r>
                <a:rPr lang="en-US" altLang="ja-JP" sz="105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7/3)</a:t>
              </a: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（仮称）都市基盤施設長寿命化計画（素案）の検討</a:t>
              </a:r>
              <a:endParaRPr lang="en-US" altLang="ja-JP" sz="12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　</a:t>
              </a:r>
              <a:r>
                <a:rPr lang="ja-JP" altLang="en-US" sz="1200" dirty="0" err="1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ゝ</a:t>
              </a:r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効率的・効果的な維持管理手法の</a:t>
              </a: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確立</a:t>
              </a:r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200" dirty="0" err="1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ゝ</a:t>
              </a:r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持続可能な維持管理の</a:t>
              </a: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仕組づくり</a:t>
              </a:r>
              <a:endPara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1145378" y="3368442"/>
            <a:ext cx="7949909" cy="1096184"/>
            <a:chOff x="814941" y="1435028"/>
            <a:chExt cx="3029904" cy="1568081"/>
          </a:xfrm>
        </p:grpSpPr>
        <p:sp>
          <p:nvSpPr>
            <p:cNvPr id="25" name="片側の 2 つの角を丸めた四角形 24"/>
            <p:cNvSpPr/>
            <p:nvPr/>
          </p:nvSpPr>
          <p:spPr>
            <a:xfrm rot="5400000">
              <a:off x="1545852" y="704117"/>
              <a:ext cx="1568081" cy="3029904"/>
            </a:xfrm>
            <a:prstGeom prst="round2SameRect">
              <a:avLst>
                <a:gd name="adj1" fmla="val 9673"/>
                <a:gd name="adj2" fmla="val 0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片側の 2 つの角を丸めた四角形 10"/>
            <p:cNvSpPr/>
            <p:nvPr/>
          </p:nvSpPr>
          <p:spPr>
            <a:xfrm>
              <a:off x="840803" y="1558998"/>
              <a:ext cx="2965070" cy="13201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◆７月～８月　各部会の開催</a:t>
              </a:r>
              <a:r>
                <a:rPr lang="ja-JP" altLang="en-US" sz="105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（下水</a:t>
              </a:r>
              <a:r>
                <a:rPr lang="ja-JP" altLang="en-US" sz="105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設備等</a:t>
              </a:r>
              <a:r>
                <a:rPr lang="ja-JP" altLang="en-US" sz="105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部会　</a:t>
              </a:r>
              <a:r>
                <a:rPr lang="en-US" altLang="ja-JP" sz="105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7/25</a:t>
              </a:r>
              <a:r>
                <a:rPr lang="ja-JP" altLang="en-US" sz="1050" b="1" dirty="0" err="1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、</a:t>
              </a:r>
              <a:r>
                <a:rPr lang="ja-JP" altLang="en-US" sz="105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道路・橋梁</a:t>
              </a:r>
              <a:r>
                <a:rPr lang="ja-JP" altLang="en-US" sz="105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等</a:t>
              </a:r>
              <a:r>
                <a:rPr lang="ja-JP" altLang="en-US" sz="105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部会</a:t>
              </a:r>
              <a:r>
                <a:rPr lang="ja-JP" altLang="en-US" sz="105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en-US" altLang="ja-JP" sz="105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7/25</a:t>
              </a:r>
              <a:r>
                <a:rPr lang="ja-JP" altLang="en-US" sz="1050" b="1" dirty="0" err="1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、</a:t>
              </a:r>
              <a:r>
                <a:rPr lang="ja-JP" altLang="en-US" sz="105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河川</a:t>
              </a:r>
              <a:r>
                <a:rPr lang="ja-JP" altLang="en-US" sz="105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・港湾・公園</a:t>
              </a:r>
              <a:r>
                <a:rPr lang="ja-JP" altLang="en-US" sz="105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部会　</a:t>
              </a:r>
              <a:r>
                <a:rPr lang="en-US" altLang="ja-JP" sz="105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7/30</a:t>
              </a:r>
              <a:r>
                <a:rPr lang="ja-JP" altLang="en-US" sz="105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）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/>
              </a:r>
              <a:b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</a:b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r>
                <a:rPr lang="ja-JP" altLang="en-US" sz="1600" b="1" u="sng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 （仮称）都市基盤施設長寿命化</a:t>
              </a:r>
              <a:r>
                <a:rPr lang="ja-JP" altLang="en-US" sz="1600" b="1" u="sng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計画（素案）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の検討</a:t>
              </a:r>
              <a:endParaRPr lang="en-US" altLang="ja-JP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８月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日　幹事会の開催</a:t>
              </a:r>
              <a:endParaRPr lang="en-US" altLang="ja-JP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b="1" u="sng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中間とりまとめ　</a:t>
              </a:r>
              <a:r>
                <a:rPr lang="ja-JP" altLang="en-US" b="1" u="sng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 </a:t>
              </a:r>
              <a:r>
                <a:rPr lang="en-US" altLang="ja-JP" b="1" u="sng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｢</a:t>
              </a:r>
              <a:r>
                <a:rPr lang="ja-JP" altLang="en-US" b="1" u="sng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（</a:t>
              </a:r>
              <a:r>
                <a:rPr lang="ja-JP" altLang="en-US" b="1" u="sng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仮称）都市基盤施設</a:t>
              </a:r>
              <a:r>
                <a:rPr lang="ja-JP" altLang="en-US" b="1" u="sng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長寿命化計画（</a:t>
              </a:r>
              <a:r>
                <a:rPr lang="ja-JP" altLang="en-US" b="1" u="sng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素案</a:t>
              </a:r>
              <a:r>
                <a:rPr lang="ja-JP" altLang="en-US" b="1" u="sng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）</a:t>
              </a:r>
              <a:r>
                <a:rPr lang="en-US" altLang="ja-JP" b="1" u="sng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｣</a:t>
              </a: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の作成</a:t>
              </a:r>
              <a:endParaRPr lang="en-US" altLang="ja-JP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28" name="ホームベース 27"/>
          <p:cNvSpPr/>
          <p:nvPr/>
        </p:nvSpPr>
        <p:spPr>
          <a:xfrm rot="5400000">
            <a:off x="-144479" y="2166988"/>
            <a:ext cx="1479510" cy="90049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山形 4"/>
          <p:cNvSpPr/>
          <p:nvPr/>
        </p:nvSpPr>
        <p:spPr>
          <a:xfrm>
            <a:off x="136151" y="1997740"/>
            <a:ext cx="898177" cy="7111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970" tIns="13970" rIns="13970" bIns="1397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ja-JP" sz="2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endParaRPr lang="en-US" altLang="ja-JP" sz="2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ja-JP" altLang="en-US" sz="2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endParaRPr kumimoji="1" lang="ja-JP" altLang="en-US" sz="2200" kern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1145376" y="4536735"/>
            <a:ext cx="7949908" cy="1053068"/>
            <a:chOff x="1145376" y="4183466"/>
            <a:chExt cx="7949908" cy="1053068"/>
          </a:xfrm>
        </p:grpSpPr>
        <p:sp>
          <p:nvSpPr>
            <p:cNvPr id="27" name="片側の 2 つの角を丸めた四角形 26"/>
            <p:cNvSpPr/>
            <p:nvPr/>
          </p:nvSpPr>
          <p:spPr>
            <a:xfrm rot="5400000">
              <a:off x="4593796" y="735046"/>
              <a:ext cx="1053068" cy="7949908"/>
            </a:xfrm>
            <a:prstGeom prst="round2SameRect">
              <a:avLst>
                <a:gd name="adj1" fmla="val 9673"/>
                <a:gd name="adj2" fmla="val 0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片側の 2 つの角を丸めた四角形 10"/>
            <p:cNvSpPr/>
            <p:nvPr/>
          </p:nvSpPr>
          <p:spPr>
            <a:xfrm>
              <a:off x="1243646" y="4239309"/>
              <a:ext cx="7779797" cy="9228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９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月～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　各部会の開催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/>
              </a:r>
              <a:b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</a:b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（仮称）</a:t>
              </a: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都市</a:t>
              </a:r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基盤施設長寿命化</a:t>
              </a: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計画（案）の</a:t>
              </a:r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検討</a:t>
              </a: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endPara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月～</a:t>
              </a:r>
              <a:r>
                <a:rPr lang="en-US" altLang="ja-JP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12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</a:t>
              </a: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全体検討部会の開催</a:t>
              </a:r>
              <a:r>
                <a:rPr lang="en-US" altLang="ja-JP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/>
              </a:r>
              <a:br>
                <a:rPr lang="en-US" altLang="ja-JP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</a:br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（仮称）</a:t>
              </a: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都市</a:t>
              </a:r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基盤施設</a:t>
              </a: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長寿命化計画（</a:t>
              </a:r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案）</a:t>
              </a: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の</a:t>
              </a:r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検討　</a:t>
              </a:r>
              <a:endPara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1145376" y="5667092"/>
            <a:ext cx="7949907" cy="1053068"/>
            <a:chOff x="1145376" y="5755438"/>
            <a:chExt cx="7949907" cy="1053068"/>
          </a:xfrm>
        </p:grpSpPr>
        <p:sp>
          <p:nvSpPr>
            <p:cNvPr id="31" name="片側の 2 つの角を丸めた四角形 30"/>
            <p:cNvSpPr/>
            <p:nvPr/>
          </p:nvSpPr>
          <p:spPr>
            <a:xfrm rot="5400000">
              <a:off x="4593796" y="2307018"/>
              <a:ext cx="1053068" cy="7949907"/>
            </a:xfrm>
            <a:prstGeom prst="round2SameRect">
              <a:avLst>
                <a:gd name="adj1" fmla="val 9673"/>
                <a:gd name="adj2" fmla="val 0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片側の 2 つの角を丸めた四角形 10"/>
            <p:cNvSpPr/>
            <p:nvPr/>
          </p:nvSpPr>
          <p:spPr>
            <a:xfrm>
              <a:off x="1222834" y="5831673"/>
              <a:ext cx="7779797" cy="9228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月～</a:t>
              </a:r>
              <a:r>
                <a:rPr lang="en-US" altLang="ja-JP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　各部会・幹事会の開催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/>
              </a:r>
              <a:b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</a:b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r>
                <a:rPr lang="ja-JP" altLang="en-US" sz="1600" b="1" u="sng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（仮称）都市基盤</a:t>
              </a:r>
              <a:r>
                <a:rPr lang="ja-JP" altLang="en-US" sz="1600" b="1" u="sng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施設長寿命化</a:t>
              </a:r>
              <a:r>
                <a:rPr lang="ja-JP" altLang="en-US" sz="1600" b="1" u="sng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計画（案）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の検討</a:t>
              </a:r>
              <a:endParaRPr lang="en-US" altLang="ja-JP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3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</a:t>
              </a: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審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議会の開催</a:t>
              </a:r>
              <a:endParaRPr lang="en-US" altLang="ja-JP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r>
                <a:rPr lang="ja-JP" altLang="en-US" b="1" u="sng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（仮称）都市基盤</a:t>
              </a:r>
              <a:r>
                <a:rPr lang="ja-JP" altLang="en-US" b="1" u="sng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施設長寿命化</a:t>
              </a:r>
              <a:r>
                <a:rPr lang="ja-JP" altLang="en-US" b="1" u="sng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計画（</a:t>
              </a:r>
              <a:r>
                <a:rPr lang="ja-JP" altLang="en-US" b="1" u="sng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案）</a:t>
              </a: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の作成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34" name="ホームベース 33"/>
          <p:cNvSpPr/>
          <p:nvPr/>
        </p:nvSpPr>
        <p:spPr>
          <a:xfrm rot="5400000">
            <a:off x="19211" y="644911"/>
            <a:ext cx="1152128" cy="900498"/>
          </a:xfrm>
          <a:prstGeom prst="homePlat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山形 4"/>
          <p:cNvSpPr/>
          <p:nvPr/>
        </p:nvSpPr>
        <p:spPr>
          <a:xfrm>
            <a:off x="128704" y="629588"/>
            <a:ext cx="898177" cy="7111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970" tIns="13970" rIns="13970" bIns="1397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ja-JP" sz="2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H25</a:t>
            </a:r>
          </a:p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ja-JP" altLang="en-US" sz="2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endParaRPr kumimoji="1" lang="ja-JP" altLang="en-US" sz="2200" kern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646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7683</TotalTime>
  <Words>32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大井祥之</cp:lastModifiedBy>
  <cp:revision>352</cp:revision>
  <cp:lastPrinted>2014-06-29T10:58:39Z</cp:lastPrinted>
  <dcterms:created xsi:type="dcterms:W3CDTF">2014-01-16T12:35:31Z</dcterms:created>
  <dcterms:modified xsi:type="dcterms:W3CDTF">2014-08-07T04:27:43Z</dcterms:modified>
</cp:coreProperties>
</file>