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9"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97" autoAdjust="0"/>
    <p:restoredTop sz="92564" autoAdjust="0"/>
  </p:normalViewPr>
  <p:slideViewPr>
    <p:cSldViewPr>
      <p:cViewPr>
        <p:scale>
          <a:sx n="66" d="100"/>
          <a:sy n="66" d="100"/>
        </p:scale>
        <p:origin x="-726" y="-9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22107D0B-64FD-45D0-948C-F47DB4A14220}" type="datetimeFigureOut">
              <a:rPr kumimoji="1" lang="ja-JP" altLang="en-US" smtClean="0"/>
              <a:t>2014/8/7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2014/8/7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2014/8/7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2014/8/7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2014/8/7</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7309" y="480072"/>
            <a:ext cx="12738668" cy="838041"/>
          </a:xfrm>
          <a:prstGeom prst="roundRect">
            <a:avLst>
              <a:gd name="adj" fmla="val 3960"/>
            </a:avLst>
          </a:prstGeom>
          <a:gradFill>
            <a:gsLst>
              <a:gs pos="0">
                <a:schemeClr val="accent6">
                  <a:lumMod val="60000"/>
                  <a:lumOff val="40000"/>
                </a:schemeClr>
              </a:gs>
              <a:gs pos="35000">
                <a:schemeClr val="accent6">
                  <a:lumMod val="40000"/>
                  <a:lumOff val="60000"/>
                </a:schemeClr>
              </a:gs>
              <a:gs pos="100000">
                <a:schemeClr val="bg1"/>
              </a:gs>
            </a:gsLst>
          </a:gradFill>
          <a:ln>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4" name="正方形/長方形 3"/>
          <p:cNvSpPr/>
          <p:nvPr/>
        </p:nvSpPr>
        <p:spPr>
          <a:xfrm>
            <a:off x="0" y="152876"/>
            <a:ext cx="992919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b="1" kern="100" dirty="0" smtClean="0">
                <a:solidFill>
                  <a:srgbClr val="000000"/>
                </a:solidFill>
                <a:effectLst/>
                <a:ea typeface="Meiryo UI"/>
                <a:cs typeface="Times New Roman"/>
              </a:rPr>
              <a:t>「</a:t>
            </a:r>
            <a:r>
              <a:rPr lang="en-US" altLang="ja-JP" sz="1600" b="1" kern="100" dirty="0" smtClean="0">
                <a:solidFill>
                  <a:srgbClr val="000000"/>
                </a:solidFill>
                <a:effectLst/>
                <a:ea typeface="Meiryo UI"/>
                <a:cs typeface="Times New Roman"/>
              </a:rPr>
              <a:t>(</a:t>
            </a:r>
            <a:r>
              <a:rPr lang="ja-JP" altLang="en-US" sz="1600" b="1" kern="100" dirty="0" smtClean="0">
                <a:solidFill>
                  <a:srgbClr val="000000"/>
                </a:solidFill>
                <a:effectLst/>
                <a:ea typeface="Meiryo UI"/>
                <a:cs typeface="Times New Roman"/>
              </a:rPr>
              <a:t>仮称</a:t>
            </a:r>
            <a:r>
              <a:rPr lang="en-US" altLang="ja-JP" sz="1600" b="1" kern="100" dirty="0" smtClean="0">
                <a:solidFill>
                  <a:srgbClr val="000000"/>
                </a:solidFill>
                <a:effectLst/>
                <a:ea typeface="Meiryo UI"/>
                <a:cs typeface="Times New Roman"/>
              </a:rPr>
              <a:t>)</a:t>
            </a:r>
            <a:r>
              <a:rPr lang="en-US" sz="1600" b="1" kern="100" dirty="0" err="1" smtClean="0">
                <a:solidFill>
                  <a:srgbClr val="000000"/>
                </a:solidFill>
                <a:effectLst/>
                <a:ea typeface="Meiryo UI"/>
                <a:cs typeface="Times New Roman"/>
              </a:rPr>
              <a:t>都市基盤施設長寿命化</a:t>
            </a:r>
            <a:r>
              <a:rPr lang="ja-JP" altLang="en-US" sz="1600" b="1" kern="100" dirty="0" smtClean="0">
                <a:solidFill>
                  <a:srgbClr val="000000"/>
                </a:solidFill>
                <a:effectLst/>
                <a:ea typeface="Meiryo UI"/>
                <a:cs typeface="Times New Roman"/>
              </a:rPr>
              <a:t>計画</a:t>
            </a:r>
            <a:r>
              <a:rPr lang="ja-JP" sz="1600" b="1" kern="100" dirty="0" smtClean="0">
                <a:solidFill>
                  <a:srgbClr val="000000"/>
                </a:solidFill>
                <a:effectLst/>
                <a:ea typeface="Meiryo UI"/>
                <a:cs typeface="Times New Roman"/>
              </a:rPr>
              <a:t>」</a:t>
            </a:r>
            <a:r>
              <a:rPr lang="ja-JP" sz="1600" b="1" kern="100" dirty="0">
                <a:solidFill>
                  <a:srgbClr val="000000"/>
                </a:solidFill>
                <a:effectLst/>
                <a:ea typeface="Meiryo UI"/>
                <a:cs typeface="Times New Roman"/>
              </a:rPr>
              <a:t>（素案</a:t>
            </a:r>
            <a:r>
              <a:rPr lang="ja-JP" sz="1600" b="1" kern="100" dirty="0" smtClean="0">
                <a:solidFill>
                  <a:srgbClr val="000000"/>
                </a:solidFill>
                <a:effectLst/>
                <a:ea typeface="Meiryo UI"/>
                <a:cs typeface="Times New Roman"/>
              </a:rPr>
              <a:t>）概要版</a:t>
            </a:r>
            <a:r>
              <a:rPr lang="ja-JP" altLang="en-US" sz="1600" b="1" kern="100" dirty="0" smtClean="0">
                <a:solidFill>
                  <a:srgbClr val="000000"/>
                </a:solidFill>
                <a:effectLst/>
                <a:ea typeface="Meiryo UI"/>
                <a:cs typeface="Times New Roman"/>
              </a:rPr>
              <a:t>　中間とりまとめ</a:t>
            </a:r>
            <a:endParaRPr lang="ja-JP" sz="1100" kern="100" dirty="0">
              <a:effectLst/>
              <a:ea typeface="HG明朝B"/>
              <a:cs typeface="Times New Roman"/>
            </a:endParaRPr>
          </a:p>
        </p:txBody>
      </p:sp>
      <p:sp>
        <p:nvSpPr>
          <p:cNvPr id="5" name="テキスト ボックス 2"/>
          <p:cNvSpPr txBox="1">
            <a:spLocks noChangeArrowheads="1"/>
          </p:cNvSpPr>
          <p:nvPr/>
        </p:nvSpPr>
        <p:spPr bwMode="auto">
          <a:xfrm>
            <a:off x="7308" y="641082"/>
            <a:ext cx="12773455" cy="694210"/>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b" anchorCtr="0">
            <a:noAutofit/>
          </a:bodyPr>
          <a:lstStyle/>
          <a:p>
            <a:pPr algn="just">
              <a:lnSpc>
                <a:spcPts val="1920"/>
              </a:lnSpc>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都市基盤施設長寿命化計画（素案）は、維持管理に関する現状と課題を踏まえ、戦略的な維持管理に関する基本的な考え方等に</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関して</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これ</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までの大阪府都市基盤施設技術審議会</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（平成</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25</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11</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月設置）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の議論を踏まえて、現時点で一旦、中間とりまとめを行ったもので</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素案を基により詳細な検討を</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進め</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27</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3</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月を目途に都市基盤施設長寿命化計画に関しての審議会答申</a:t>
            </a:r>
            <a:r>
              <a:rPr lang="ja-JP" sz="1400" kern="100" dirty="0">
                <a:effectLst/>
                <a:ea typeface="Meiryo UI"/>
                <a:cs typeface="Times New Roman"/>
              </a:rPr>
              <a:t>につなげるものである。</a:t>
            </a:r>
            <a:endParaRPr lang="ja-JP" sz="1800" kern="100" dirty="0">
              <a:effectLst/>
              <a:ea typeface="HG明朝B"/>
              <a:cs typeface="Times New Roman"/>
            </a:endParaRPr>
          </a:p>
        </p:txBody>
      </p:sp>
      <p:sp>
        <p:nvSpPr>
          <p:cNvPr id="6" name="正方形/長方形 5"/>
          <p:cNvSpPr/>
          <p:nvPr/>
        </p:nvSpPr>
        <p:spPr>
          <a:xfrm>
            <a:off x="8417024" y="218376"/>
            <a:ext cx="4363740" cy="2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400" b="1" kern="100" dirty="0" smtClean="0">
                <a:solidFill>
                  <a:srgbClr val="000000"/>
                </a:solidFill>
                <a:ea typeface="Meiryo UI"/>
                <a:cs typeface="Times New Roman"/>
              </a:rPr>
              <a:t>資料　４</a:t>
            </a:r>
            <a:endParaRPr lang="ja-JP" sz="1050" kern="100" dirty="0">
              <a:effectLst/>
              <a:ea typeface="HG明朝B"/>
              <a:cs typeface="Times New Roman"/>
            </a:endParaRPr>
          </a:p>
        </p:txBody>
      </p:sp>
      <p:sp>
        <p:nvSpPr>
          <p:cNvPr id="13" name="テキスト ボックス 2"/>
          <p:cNvSpPr txBox="1">
            <a:spLocks noChangeArrowheads="1"/>
          </p:cNvSpPr>
          <p:nvPr/>
        </p:nvSpPr>
        <p:spPr bwMode="auto">
          <a:xfrm>
            <a:off x="-316" y="6695343"/>
            <a:ext cx="4384892" cy="253383"/>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≪課題：効率的・効果的な維持管理手法の確立≫</a:t>
            </a:r>
            <a:endParaRPr lang="ja-JP" sz="1400" kern="100" dirty="0">
              <a:effectLst/>
              <a:latin typeface="Georgia"/>
              <a:ea typeface="HG明朝B"/>
              <a:cs typeface="Times New Roman"/>
            </a:endParaRPr>
          </a:p>
        </p:txBody>
      </p:sp>
      <p:sp>
        <p:nvSpPr>
          <p:cNvPr id="14" name="テキスト ボックス 2"/>
          <p:cNvSpPr txBox="1">
            <a:spLocks noChangeArrowheads="1"/>
          </p:cNvSpPr>
          <p:nvPr/>
        </p:nvSpPr>
        <p:spPr bwMode="auto">
          <a:xfrm>
            <a:off x="5099873" y="1302872"/>
            <a:ext cx="2309039" cy="26719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戦略的維持管理の方針</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grpSp>
        <p:nvGrpSpPr>
          <p:cNvPr id="2" name="グループ化 1"/>
          <p:cNvGrpSpPr/>
          <p:nvPr/>
        </p:nvGrpSpPr>
        <p:grpSpPr>
          <a:xfrm>
            <a:off x="134027" y="6384775"/>
            <a:ext cx="4783014" cy="576065"/>
            <a:chOff x="119503" y="6312767"/>
            <a:chExt cx="4783014" cy="576065"/>
          </a:xfrm>
        </p:grpSpPr>
        <p:sp>
          <p:nvSpPr>
            <p:cNvPr id="16" name="二等辺三角形 15"/>
            <p:cNvSpPr/>
            <p:nvPr/>
          </p:nvSpPr>
          <p:spPr>
            <a:xfrm rot="10800000">
              <a:off x="119503" y="6312767"/>
              <a:ext cx="4783014" cy="360040"/>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rot="10800000" flipV="1">
              <a:off x="1936304" y="6349543"/>
              <a:ext cx="1128033" cy="53928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solidFill>
                    <a:srgbClr val="FFFFFF"/>
                  </a:solidFill>
                  <a:effectLst/>
                  <a:latin typeface="Georgia"/>
                  <a:ea typeface="Meiryo UI"/>
                  <a:cs typeface="Times New Roman"/>
                </a:rPr>
                <a:t>新たな課題</a:t>
              </a:r>
              <a:endParaRPr lang="ja-JP" sz="1100" kern="100" dirty="0">
                <a:effectLst/>
                <a:latin typeface="Georgia"/>
                <a:ea typeface="HG明朝B"/>
                <a:cs typeface="Times New Roman"/>
              </a:endParaRPr>
            </a:p>
          </p:txBody>
        </p:sp>
      </p:grpSp>
      <p:sp>
        <p:nvSpPr>
          <p:cNvPr id="18" name="テキスト ボックス 2"/>
          <p:cNvSpPr txBox="1">
            <a:spLocks noChangeArrowheads="1"/>
          </p:cNvSpPr>
          <p:nvPr/>
        </p:nvSpPr>
        <p:spPr bwMode="auto">
          <a:xfrm>
            <a:off x="5098632" y="2507899"/>
            <a:ext cx="5537940" cy="26113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0" name="テキスト ボックス 2"/>
          <p:cNvSpPr txBox="1">
            <a:spLocks noChangeArrowheads="1"/>
          </p:cNvSpPr>
          <p:nvPr/>
        </p:nvSpPr>
        <p:spPr bwMode="auto">
          <a:xfrm>
            <a:off x="-125995" y="264097"/>
            <a:ext cx="1198203" cy="21597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趣　旨</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166860" y="1343638"/>
            <a:ext cx="1352932"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grpSp>
        <p:nvGrpSpPr>
          <p:cNvPr id="39" name="グループ化 38"/>
          <p:cNvGrpSpPr/>
          <p:nvPr/>
        </p:nvGrpSpPr>
        <p:grpSpPr>
          <a:xfrm>
            <a:off x="38593" y="1544519"/>
            <a:ext cx="4952502" cy="3657411"/>
            <a:chOff x="3354" y="1588061"/>
            <a:chExt cx="4952502" cy="3657411"/>
          </a:xfrm>
        </p:grpSpPr>
        <p:sp>
          <p:nvSpPr>
            <p:cNvPr id="22" name="角丸四角形 21"/>
            <p:cNvSpPr/>
            <p:nvPr/>
          </p:nvSpPr>
          <p:spPr>
            <a:xfrm>
              <a:off x="7309" y="1608169"/>
              <a:ext cx="4948547" cy="3603699"/>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24" name="テキスト ボックス 23"/>
            <p:cNvSpPr txBox="1"/>
            <p:nvPr/>
          </p:nvSpPr>
          <p:spPr>
            <a:xfrm>
              <a:off x="3354" y="1588061"/>
              <a:ext cx="4899164" cy="3657411"/>
            </a:xfrm>
            <a:prstGeom prst="rect">
              <a:avLst/>
            </a:prstGeom>
            <a:noFill/>
          </p:spPr>
          <p:txBody>
            <a:bodyPr wrap="square" rtlCol="0">
              <a:spAutoFit/>
            </a:bodyPr>
            <a:lstStyle/>
            <a:p>
              <a:pPr algn="just">
                <a:spcAft>
                  <a:spcPts val="0"/>
                </a:spcAft>
              </a:pPr>
              <a:r>
                <a:rPr lang="ja-JP" altLang="en-US" sz="1200" b="1" u="sng" kern="100" dirty="0" smtClean="0">
                  <a:ea typeface="Meiryo UI"/>
                  <a:cs typeface="Times New Roman"/>
                </a:rPr>
                <a:t>◇「橋梁」や「水門</a:t>
              </a:r>
              <a:r>
                <a:rPr lang="ja-JP" altLang="en-US" sz="1200" b="1" u="sng" kern="100" dirty="0">
                  <a:ea typeface="Meiryo UI"/>
                  <a:cs typeface="Times New Roman"/>
                </a:rPr>
                <a:t>等</a:t>
              </a:r>
              <a:r>
                <a:rPr lang="ja-JP" altLang="en-US" sz="1200" b="1" u="sng" kern="100" dirty="0" smtClean="0">
                  <a:ea typeface="Meiryo UI"/>
                  <a:cs typeface="Times New Roman"/>
                </a:rPr>
                <a:t>の河川設備」は、国内でも特に高齢化が</a:t>
              </a:r>
              <a:r>
                <a:rPr lang="ja-JP" altLang="ja-JP" sz="1200" b="1" u="sng" kern="100" dirty="0" smtClean="0">
                  <a:effectLst/>
                  <a:ea typeface="Meiryo UI"/>
                  <a:cs typeface="Times New Roman"/>
                </a:rPr>
                <a:t>進行</a:t>
              </a:r>
              <a:endParaRPr lang="ja-JP" altLang="ja-JP" sz="1800" kern="100" dirty="0" smtClean="0">
                <a:effectLst/>
                <a:ea typeface="HG明朝B"/>
                <a:cs typeface="Times New Roman"/>
              </a:endParaRPr>
            </a:p>
            <a:p>
              <a:pPr algn="just">
                <a:lnSpc>
                  <a:spcPts val="1500"/>
                </a:lnSpc>
                <a:spcAft>
                  <a:spcPts val="0"/>
                </a:spcAft>
              </a:pPr>
              <a:r>
                <a:rPr lang="ja-JP" altLang="ja-JP" sz="1200" kern="100" dirty="0" smtClean="0">
                  <a:effectLst/>
                  <a:ea typeface="Meiryo UI"/>
                  <a:cs typeface="Times New Roman"/>
                </a:rPr>
                <a:t>・今後、都市基盤施設が一斉に更新を迎え歳出が集中する恐れ</a:t>
              </a:r>
              <a:endParaRPr lang="en-US" altLang="ja-JP" sz="1200" kern="100" dirty="0" smtClean="0">
                <a:effectLst/>
                <a:ea typeface="Meiryo UI"/>
                <a:cs typeface="Times New Roman"/>
              </a:endParaRPr>
            </a:p>
            <a:p>
              <a:pPr algn="just">
                <a:spcAft>
                  <a:spcPts val="0"/>
                </a:spcAft>
              </a:pPr>
              <a:endParaRPr lang="ja-JP" altLang="ja-JP" sz="1800" kern="100" dirty="0" smtClean="0">
                <a:effectLst/>
                <a:ea typeface="HG明朝B"/>
                <a:cs typeface="Times New Roman"/>
              </a:endParaRPr>
            </a:p>
            <a:p>
              <a:pPr algn="just">
                <a:lnSpc>
                  <a:spcPts val="1800"/>
                </a:lnSpc>
                <a:spcAft>
                  <a:spcPts val="0"/>
                </a:spcAft>
              </a:pPr>
              <a:r>
                <a:rPr lang="en-US" altLang="ja-JP" sz="1100" kern="100" dirty="0" smtClean="0">
                  <a:effectLst/>
                  <a:latin typeface="Meiryo UI"/>
                  <a:ea typeface="HG明朝B"/>
                  <a:cs typeface="Times New Roman"/>
                </a:rPr>
                <a:t> </a:t>
              </a:r>
              <a:endParaRPr lang="ja-JP" altLang="ja-JP" sz="1800" kern="100" dirty="0" smtClean="0">
                <a:effectLst/>
                <a:ea typeface="HG明朝B"/>
                <a:cs typeface="Times New Roman"/>
              </a:endParaRPr>
            </a:p>
            <a:p>
              <a:pPr algn="just">
                <a:lnSpc>
                  <a:spcPts val="1800"/>
                </a:lnSpc>
                <a:spcAft>
                  <a:spcPts val="0"/>
                </a:spcAft>
              </a:pPr>
              <a:r>
                <a:rPr lang="en-US" altLang="ja-JP" sz="1100" kern="100" dirty="0" smtClean="0">
                  <a:effectLst/>
                  <a:latin typeface="Meiryo UI"/>
                  <a:ea typeface="HG明朝B"/>
                  <a:cs typeface="Times New Roman"/>
                </a:rPr>
                <a:t> </a:t>
              </a:r>
            </a:p>
            <a:p>
              <a:pPr algn="just">
                <a:lnSpc>
                  <a:spcPts val="1800"/>
                </a:lnSpc>
                <a:spcAft>
                  <a:spcPts val="0"/>
                </a:spcAft>
              </a:pPr>
              <a:endParaRPr lang="en-US" altLang="ja-JP" sz="1100" kern="100" dirty="0">
                <a:latin typeface="Meiryo UI"/>
                <a:ea typeface="HG明朝B"/>
                <a:cs typeface="Times New Roman"/>
              </a:endParaRPr>
            </a:p>
            <a:p>
              <a:pPr algn="just">
                <a:lnSpc>
                  <a:spcPts val="1800"/>
                </a:lnSpc>
                <a:spcAft>
                  <a:spcPts val="0"/>
                </a:spcAft>
              </a:pPr>
              <a:endParaRPr lang="en-US" altLang="ja-JP" sz="1100" kern="100" dirty="0" smtClean="0">
                <a:effectLst/>
                <a:latin typeface="Meiryo UI"/>
                <a:ea typeface="HG明朝B"/>
                <a:cs typeface="Times New Roman"/>
              </a:endParaRPr>
            </a:p>
            <a:p>
              <a:pPr algn="just">
                <a:lnSpc>
                  <a:spcPts val="1800"/>
                </a:lnSpc>
                <a:spcAft>
                  <a:spcPts val="0"/>
                </a:spcAft>
              </a:pPr>
              <a:endParaRPr lang="ja-JP" altLang="ja-JP" sz="1800" kern="100" dirty="0" smtClean="0">
                <a:effectLst/>
                <a:ea typeface="HG明朝B"/>
                <a:cs typeface="Times New Roman"/>
              </a:endParaRPr>
            </a:p>
            <a:p>
              <a:pPr algn="just">
                <a:lnSpc>
                  <a:spcPts val="1600"/>
                </a:lnSpc>
                <a:spcAft>
                  <a:spcPts val="0"/>
                </a:spcAft>
              </a:pPr>
              <a:r>
                <a:rPr lang="en-US" altLang="ja-JP" sz="1000" kern="100" dirty="0" smtClean="0">
                  <a:ea typeface="Meiryo UI"/>
                  <a:cs typeface="Times New Roman"/>
                </a:rPr>
                <a:t>※</a:t>
              </a:r>
              <a:r>
                <a:rPr lang="ja-JP" altLang="en-US" sz="1000" kern="100" dirty="0" smtClean="0">
                  <a:ea typeface="Meiryo UI"/>
                  <a:cs typeface="Times New Roman"/>
                </a:rPr>
                <a:t>表中の年数は平均供用年数を示す。</a:t>
              </a:r>
              <a:endParaRPr lang="en-US" altLang="ja-JP" sz="1000" kern="100" dirty="0" smtClean="0">
                <a:ea typeface="Meiryo UI"/>
                <a:cs typeface="Times New Roman"/>
              </a:endParaRPr>
            </a:p>
            <a:p>
              <a:pPr algn="just">
                <a:lnSpc>
                  <a:spcPts val="1600"/>
                </a:lnSpc>
                <a:spcAft>
                  <a:spcPts val="0"/>
                </a:spcAft>
              </a:pPr>
              <a:r>
                <a:rPr lang="ja-JP" altLang="en-US" sz="1200" b="1" kern="100" dirty="0" smtClean="0">
                  <a:ea typeface="Meiryo UI"/>
                  <a:cs typeface="Times New Roman"/>
                </a:rPr>
                <a:t>＜大阪府</a:t>
              </a:r>
              <a:r>
                <a:rPr lang="ja-JP" altLang="ja-JP" sz="1200" b="1" kern="100" dirty="0" smtClean="0">
                  <a:effectLst/>
                  <a:ea typeface="Meiryo UI"/>
                  <a:cs typeface="Times New Roman"/>
                </a:rPr>
                <a:t>特有の厳しい維持管理環境</a:t>
              </a:r>
              <a:r>
                <a:rPr lang="ja-JP" altLang="en-US" sz="1200" b="1" kern="100" dirty="0">
                  <a:ea typeface="Meiryo UI"/>
                  <a:cs typeface="Times New Roman"/>
                </a:rPr>
                <a:t>＞</a:t>
              </a:r>
              <a:endParaRPr lang="ja-JP" altLang="ja-JP" sz="1800" kern="100" dirty="0" smtClean="0">
                <a:effectLst/>
                <a:ea typeface="HG明朝B"/>
                <a:cs typeface="Times New Roman"/>
              </a:endParaRPr>
            </a:p>
            <a:p>
              <a:pPr algn="just">
                <a:lnSpc>
                  <a:spcPts val="1500"/>
                </a:lnSpc>
                <a:spcAft>
                  <a:spcPts val="0"/>
                </a:spcAft>
              </a:pPr>
              <a:r>
                <a:rPr lang="en-US" altLang="ja-JP" sz="1200" kern="100" dirty="0" smtClean="0">
                  <a:ea typeface="Meiryo UI"/>
                  <a:cs typeface="Times New Roman"/>
                </a:rPr>
                <a:t>      </a:t>
              </a:r>
              <a:r>
                <a:rPr lang="ja-JP" altLang="en-US" sz="1200" kern="100" dirty="0" smtClean="0">
                  <a:ea typeface="Meiryo UI"/>
                  <a:cs typeface="Times New Roman"/>
                </a:rPr>
                <a:t>　</a:t>
              </a:r>
              <a:r>
                <a:rPr lang="en-US" altLang="ja-JP" sz="1200" kern="100" dirty="0" smtClean="0">
                  <a:ea typeface="Meiryo UI"/>
                  <a:cs typeface="Times New Roman"/>
                </a:rPr>
                <a:t>*</a:t>
              </a:r>
              <a:r>
                <a:rPr lang="ja-JP" altLang="ja-JP" sz="1200" kern="100" dirty="0" smtClean="0">
                  <a:effectLst/>
                  <a:ea typeface="Meiryo UI"/>
                  <a:cs typeface="Times New Roman"/>
                </a:rPr>
                <a:t>交通集中による過酷な使用環境</a:t>
              </a:r>
              <a:endParaRPr lang="en-US" altLang="ja-JP" sz="1200" kern="100" dirty="0" smtClean="0">
                <a:effectLst/>
                <a:ea typeface="Meiryo UI"/>
                <a:cs typeface="Times New Roman"/>
              </a:endParaRPr>
            </a:p>
            <a:p>
              <a:pPr algn="just">
                <a:lnSpc>
                  <a:spcPts val="1500"/>
                </a:lnSpc>
                <a:spcAft>
                  <a:spcPts val="0"/>
                </a:spcAft>
              </a:pPr>
              <a:r>
                <a:rPr lang="ja-JP" altLang="en-US" sz="1200" kern="100" dirty="0">
                  <a:ea typeface="Meiryo UI"/>
                  <a:cs typeface="Times New Roman"/>
                </a:rPr>
                <a:t>　</a:t>
              </a:r>
              <a:r>
                <a:rPr lang="ja-JP" altLang="en-US" sz="1200" kern="100" dirty="0" smtClean="0">
                  <a:ea typeface="Meiryo UI"/>
                  <a:cs typeface="Times New Roman"/>
                </a:rPr>
                <a:t>　　</a:t>
              </a:r>
              <a:r>
                <a:rPr lang="en-US" altLang="ja-JP" sz="1200" kern="100" dirty="0" smtClean="0">
                  <a:ea typeface="Meiryo UI"/>
                  <a:cs typeface="Times New Roman"/>
                </a:rPr>
                <a:t>*</a:t>
              </a:r>
              <a:r>
                <a:rPr lang="ja-JP" altLang="ja-JP" sz="1200" kern="100" dirty="0" smtClean="0">
                  <a:effectLst/>
                  <a:ea typeface="Meiryo UI"/>
                  <a:cs typeface="Times New Roman"/>
                </a:rPr>
                <a:t>高潮や洪水等を防止する水門やポンプ等</a:t>
              </a:r>
              <a:r>
                <a:rPr lang="ja-JP" altLang="en-US" sz="1200" kern="100" dirty="0" smtClean="0">
                  <a:effectLst/>
                  <a:ea typeface="Meiryo UI"/>
                  <a:cs typeface="Times New Roman"/>
                </a:rPr>
                <a:t>設備の確実な稼働が不可欠</a:t>
              </a:r>
              <a:endParaRPr lang="en-US" altLang="ja-JP" sz="1200" kern="100" dirty="0" smtClean="0">
                <a:effectLst/>
                <a:ea typeface="Meiryo UI"/>
                <a:cs typeface="Times New Roman"/>
              </a:endParaRPr>
            </a:p>
            <a:p>
              <a:pPr algn="just">
                <a:lnSpc>
                  <a:spcPts val="1500"/>
                </a:lnSpc>
                <a:spcAft>
                  <a:spcPts val="0"/>
                </a:spcAft>
              </a:pPr>
              <a:r>
                <a:rPr lang="en-US" altLang="ja-JP" sz="1200" kern="100" dirty="0" smtClean="0">
                  <a:effectLst/>
                  <a:ea typeface="Meiryo UI"/>
                  <a:cs typeface="Times New Roman"/>
                </a:rPr>
                <a:t>    </a:t>
              </a:r>
              <a:r>
                <a:rPr lang="ja-JP" altLang="en-US" sz="1200" kern="100" dirty="0" smtClean="0">
                  <a:effectLst/>
                  <a:ea typeface="Meiryo UI"/>
                  <a:cs typeface="Times New Roman"/>
                </a:rPr>
                <a:t>　　</a:t>
              </a:r>
              <a:r>
                <a:rPr lang="ja-JP" altLang="ja-JP" sz="1200" kern="100" dirty="0" smtClean="0">
                  <a:effectLst/>
                  <a:ea typeface="Meiryo UI"/>
                  <a:cs typeface="Times New Roman"/>
                </a:rPr>
                <a:t>（低地内人口は全国</a:t>
              </a:r>
              <a:r>
                <a:rPr lang="en-US" altLang="ja-JP" sz="1200" kern="100" dirty="0" smtClean="0">
                  <a:effectLst/>
                  <a:ea typeface="Meiryo UI"/>
                  <a:cs typeface="Times New Roman"/>
                </a:rPr>
                <a:t>1</a:t>
              </a:r>
              <a:r>
                <a:rPr lang="ja-JP" altLang="ja-JP" sz="1200" kern="100" dirty="0" smtClean="0">
                  <a:effectLst/>
                  <a:ea typeface="Meiryo UI"/>
                  <a:cs typeface="Times New Roman"/>
                </a:rPr>
                <a:t>位）</a:t>
              </a:r>
              <a:endParaRPr lang="ja-JP" altLang="ja-JP" sz="1800" kern="100" dirty="0" smtClean="0">
                <a:effectLst/>
                <a:ea typeface="HG明朝B"/>
                <a:cs typeface="Times New Roman"/>
              </a:endParaRPr>
            </a:p>
            <a:p>
              <a:pPr>
                <a:lnSpc>
                  <a:spcPts val="1500"/>
                </a:lnSpc>
              </a:pPr>
              <a:r>
                <a:rPr lang="ja-JP" altLang="en-US" sz="1200" b="1" u="sng" kern="100" dirty="0" smtClean="0">
                  <a:ea typeface="Meiryo UI"/>
                  <a:cs typeface="Times New Roman"/>
                </a:rPr>
                <a:t>◇府民ニーズの多様化</a:t>
              </a:r>
              <a:endParaRPr lang="en-US" altLang="ja-JP" sz="1200" b="1" u="sng" kern="100" dirty="0" smtClean="0">
                <a:ea typeface="Meiryo UI"/>
                <a:cs typeface="Times New Roman"/>
              </a:endParaRPr>
            </a:p>
            <a:p>
              <a:pPr>
                <a:lnSpc>
                  <a:spcPts val="1500"/>
                </a:lnSpc>
              </a:pPr>
              <a:r>
                <a:rPr lang="ja-JP" altLang="en-US" sz="1200" kern="100" dirty="0" smtClean="0">
                  <a:effectLst/>
                  <a:ea typeface="Meiryo UI"/>
                  <a:cs typeface="Times New Roman"/>
                </a:rPr>
                <a:t>・苦情、要望等は年間</a:t>
              </a:r>
              <a:r>
                <a:rPr lang="en-US" altLang="ja-JP" sz="1200" kern="100" dirty="0" smtClean="0">
                  <a:effectLst/>
                  <a:ea typeface="Meiryo UI"/>
                  <a:cs typeface="Times New Roman"/>
                </a:rPr>
                <a:t>14,000</a:t>
              </a:r>
              <a:r>
                <a:rPr lang="ja-JP" altLang="en-US" sz="1200" kern="100" dirty="0" smtClean="0">
                  <a:effectLst/>
                  <a:ea typeface="Meiryo UI"/>
                  <a:cs typeface="Times New Roman"/>
                </a:rPr>
                <a:t>件前後で推移</a:t>
              </a:r>
              <a:endParaRPr lang="en-US" altLang="ja-JP" sz="1200" kern="100" dirty="0" smtClean="0">
                <a:effectLst/>
                <a:ea typeface="Meiryo UI"/>
                <a:cs typeface="Times New Roman"/>
              </a:endParaRPr>
            </a:p>
            <a:p>
              <a:pPr>
                <a:lnSpc>
                  <a:spcPts val="1500"/>
                </a:lnSpc>
              </a:pPr>
              <a:r>
                <a:rPr lang="ja-JP" altLang="en-US" sz="1200" b="1" u="sng" kern="100" dirty="0" smtClean="0">
                  <a:ea typeface="Meiryo UI"/>
                  <a:cs typeface="Times New Roman"/>
                </a:rPr>
                <a:t>◇技術職員の年齢構成の偏り、進む高齢化</a:t>
              </a:r>
              <a:endParaRPr lang="en-US" altLang="ja-JP" sz="1200" b="1" u="sng" kern="100" dirty="0" smtClean="0">
                <a:ea typeface="Meiryo UI"/>
                <a:cs typeface="Times New Roman"/>
              </a:endParaRPr>
            </a:p>
            <a:p>
              <a:pPr>
                <a:lnSpc>
                  <a:spcPts val="1500"/>
                </a:lnSpc>
              </a:pPr>
              <a:r>
                <a:rPr lang="ja-JP" altLang="en-US" sz="1200" b="1" kern="100" dirty="0">
                  <a:ea typeface="Meiryo UI"/>
                  <a:cs typeface="Times New Roman"/>
                </a:rPr>
                <a:t>・</a:t>
              </a:r>
              <a:r>
                <a:rPr lang="en-US" altLang="ja-JP" sz="1200" kern="100" dirty="0" smtClean="0">
                  <a:effectLst/>
                  <a:ea typeface="Meiryo UI"/>
                  <a:cs typeface="Times New Roman"/>
                </a:rPr>
                <a:t>40</a:t>
              </a:r>
              <a:r>
                <a:rPr lang="ja-JP" altLang="en-US" sz="1200" kern="100" dirty="0" smtClean="0">
                  <a:effectLst/>
                  <a:ea typeface="Meiryo UI"/>
                  <a:cs typeface="Times New Roman"/>
                </a:rPr>
                <a:t>歳代の職員が</a:t>
              </a:r>
              <a:r>
                <a:rPr lang="en-US" altLang="ja-JP" sz="1200" kern="100" dirty="0" smtClean="0">
                  <a:effectLst/>
                  <a:ea typeface="Meiryo UI"/>
                  <a:cs typeface="Times New Roman"/>
                </a:rPr>
                <a:t>20</a:t>
              </a:r>
              <a:r>
                <a:rPr lang="ja-JP" altLang="en-US" sz="1200" kern="100" dirty="0" smtClean="0">
                  <a:effectLst/>
                  <a:ea typeface="Meiryo UI"/>
                  <a:cs typeface="Times New Roman"/>
                </a:rPr>
                <a:t>年後には</a:t>
              </a:r>
              <a:r>
                <a:rPr lang="en-US" altLang="ja-JP" sz="1200" kern="100" dirty="0" smtClean="0">
                  <a:effectLst/>
                  <a:ea typeface="Meiryo UI"/>
                  <a:cs typeface="Times New Roman"/>
                </a:rPr>
                <a:t>1/4</a:t>
              </a:r>
              <a:r>
                <a:rPr lang="ja-JP" altLang="en-US" sz="1200" kern="100" dirty="0" smtClean="0">
                  <a:effectLst/>
                  <a:ea typeface="Meiryo UI"/>
                  <a:cs typeface="Times New Roman"/>
                </a:rPr>
                <a:t>に減少</a:t>
              </a:r>
              <a:r>
                <a:rPr lang="ja-JP" altLang="en-US" sz="1000" kern="100" dirty="0" smtClean="0">
                  <a:effectLst/>
                  <a:ea typeface="Meiryo UI"/>
                  <a:cs typeface="Times New Roman"/>
                </a:rPr>
                <a:t>（</a:t>
              </a:r>
              <a:r>
                <a:rPr lang="en-US" altLang="ja-JP" sz="1000" kern="100" dirty="0" smtClean="0">
                  <a:effectLst/>
                  <a:ea typeface="Meiryo UI"/>
                  <a:cs typeface="Times New Roman"/>
                </a:rPr>
                <a:t>H25</a:t>
              </a:r>
              <a:r>
                <a:rPr lang="ja-JP" altLang="en-US" sz="1000" kern="100" dirty="0" smtClean="0">
                  <a:effectLst/>
                  <a:ea typeface="Meiryo UI"/>
                  <a:cs typeface="Times New Roman"/>
                </a:rPr>
                <a:t>年度採用時点）</a:t>
              </a:r>
              <a:endParaRPr lang="ja-JP" altLang="ja-JP" sz="1000" kern="100" dirty="0" smtClean="0">
                <a:effectLst/>
                <a:ea typeface="Meiryo UI"/>
                <a:cs typeface="Times New Roman"/>
              </a:endParaRPr>
            </a:p>
          </p:txBody>
        </p:sp>
      </p:grpSp>
      <p:grpSp>
        <p:nvGrpSpPr>
          <p:cNvPr id="10" name="グループ化 9"/>
          <p:cNvGrpSpPr/>
          <p:nvPr/>
        </p:nvGrpSpPr>
        <p:grpSpPr>
          <a:xfrm>
            <a:off x="-7912" y="8264804"/>
            <a:ext cx="4976468" cy="1278488"/>
            <a:chOff x="-7912" y="8290350"/>
            <a:chExt cx="4976468" cy="1278488"/>
          </a:xfrm>
        </p:grpSpPr>
        <p:sp>
          <p:nvSpPr>
            <p:cNvPr id="12" name="角丸四角形 11"/>
            <p:cNvSpPr/>
            <p:nvPr/>
          </p:nvSpPr>
          <p:spPr>
            <a:xfrm>
              <a:off x="12700" y="8290350"/>
              <a:ext cx="4955856" cy="1278488"/>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5" name="テキスト ボックス 24"/>
            <p:cNvSpPr txBox="1"/>
            <p:nvPr/>
          </p:nvSpPr>
          <p:spPr>
            <a:xfrm>
              <a:off x="-7912" y="8306633"/>
              <a:ext cx="4948548" cy="1246495"/>
            </a:xfrm>
            <a:prstGeom prst="rect">
              <a:avLst/>
            </a:prstGeom>
            <a:noFill/>
          </p:spPr>
          <p:txBody>
            <a:bodyPr wrap="square" rtlCol="0">
              <a:spAutoFit/>
            </a:bodyPr>
            <a:lstStyle/>
            <a:p>
              <a:pPr algn="just">
                <a:lnSpc>
                  <a:spcPts val="1500"/>
                </a:lnSpc>
                <a:spcAft>
                  <a:spcPts val="0"/>
                </a:spcAft>
              </a:pPr>
              <a:r>
                <a:rPr lang="ja-JP" altLang="ja-JP" sz="1200" b="1" u="sng" kern="100" dirty="0" smtClean="0">
                  <a:effectLst/>
                  <a:ea typeface="Meiryo UI"/>
                  <a:cs typeface="Times New Roman"/>
                </a:rPr>
                <a:t>◇</a:t>
              </a:r>
              <a:r>
                <a:rPr lang="ja-JP" altLang="en-US" sz="1200" b="1" u="sng" kern="100" dirty="0" smtClean="0">
                  <a:effectLst/>
                  <a:ea typeface="Meiryo UI"/>
                  <a:cs typeface="Times New Roman"/>
                </a:rPr>
                <a:t>技術者の育成・確保（</a:t>
              </a:r>
              <a:r>
                <a:rPr lang="ja-JP" altLang="ja-JP" sz="1200" b="1" u="sng" kern="100" dirty="0" smtClean="0">
                  <a:effectLst/>
                  <a:ea typeface="Meiryo UI"/>
                  <a:cs typeface="Times New Roman"/>
                </a:rPr>
                <a:t>技術の継承）</a:t>
              </a:r>
              <a:endParaRPr lang="ja-JP" altLang="ja-JP" sz="1800" kern="100" dirty="0" smtClean="0">
                <a:effectLst/>
                <a:ea typeface="HG明朝B"/>
                <a:cs typeface="Times New Roman"/>
              </a:endParaRPr>
            </a:p>
            <a:p>
              <a:pPr algn="just">
                <a:lnSpc>
                  <a:spcPts val="1500"/>
                </a:lnSpc>
                <a:spcAft>
                  <a:spcPts val="0"/>
                </a:spcAft>
              </a:pPr>
              <a:r>
                <a:rPr lang="ja-JP" altLang="en-US" sz="1200" kern="100" dirty="0" smtClean="0">
                  <a:effectLst/>
                  <a:ea typeface="Meiryo UI"/>
                  <a:cs typeface="Times New Roman"/>
                </a:rPr>
                <a:t>・施設の老朽化に伴い維持管理業務がますます増加</a:t>
              </a:r>
              <a:endParaRPr lang="en-US" altLang="ja-JP" sz="1200" kern="100" dirty="0" smtClean="0">
                <a:effectLst/>
                <a:ea typeface="Meiryo UI"/>
                <a:cs typeface="Times New Roman"/>
              </a:endParaRPr>
            </a:p>
            <a:p>
              <a:pPr algn="just">
                <a:lnSpc>
                  <a:spcPts val="1500"/>
                </a:lnSpc>
                <a:spcAft>
                  <a:spcPts val="0"/>
                </a:spcAft>
              </a:pPr>
              <a:r>
                <a:rPr lang="ja-JP" altLang="ja-JP" sz="1200" kern="100" dirty="0" smtClean="0">
                  <a:effectLst/>
                  <a:ea typeface="Meiryo UI"/>
                  <a:cs typeface="Times New Roman"/>
                </a:rPr>
                <a:t>・維持管理業務は、豊富な現場経験と高度な知識が必要</a:t>
              </a:r>
              <a:endParaRPr lang="ja-JP" altLang="ja-JP" sz="1800" kern="100" dirty="0" smtClean="0">
                <a:effectLst/>
                <a:ea typeface="HG明朝B"/>
                <a:cs typeface="Times New Roman"/>
              </a:endParaRPr>
            </a:p>
            <a:p>
              <a:pPr marL="50800" indent="-50800" algn="just">
                <a:lnSpc>
                  <a:spcPts val="1500"/>
                </a:lnSpc>
                <a:spcAft>
                  <a:spcPts val="0"/>
                </a:spcAft>
              </a:pPr>
              <a:r>
                <a:rPr lang="ja-JP" altLang="ja-JP" sz="1200" kern="100" dirty="0" smtClean="0">
                  <a:effectLst/>
                  <a:ea typeface="Meiryo UI"/>
                  <a:cs typeface="Times New Roman"/>
                </a:rPr>
                <a:t>・近年、建設投資や工事件数の減少に伴い、経験を積む機会が少なくなって</a:t>
              </a:r>
              <a:endParaRPr lang="en-US" altLang="ja-JP" sz="1200" kern="100" dirty="0" smtClean="0">
                <a:effectLst/>
                <a:ea typeface="Meiryo UI"/>
                <a:cs typeface="Times New Roman"/>
              </a:endParaRPr>
            </a:p>
            <a:p>
              <a:pPr marL="50800" indent="-50800" algn="just">
                <a:lnSpc>
                  <a:spcPts val="1500"/>
                </a:lnSpc>
                <a:spcAft>
                  <a:spcPts val="0"/>
                </a:spcAft>
              </a:pPr>
              <a:r>
                <a:rPr lang="en-US" altLang="ja-JP" sz="1200" kern="100" dirty="0">
                  <a:ea typeface="Meiryo UI"/>
                  <a:cs typeface="Times New Roman"/>
                </a:rPr>
                <a:t> </a:t>
              </a:r>
              <a:r>
                <a:rPr lang="en-US" altLang="ja-JP" sz="1200" kern="100" dirty="0" smtClean="0">
                  <a:ea typeface="Meiryo UI"/>
                  <a:cs typeface="Times New Roman"/>
                </a:rPr>
                <a:t> </a:t>
              </a:r>
              <a:r>
                <a:rPr lang="ja-JP" altLang="ja-JP" sz="1200" kern="100" dirty="0" smtClean="0">
                  <a:effectLst/>
                  <a:ea typeface="Meiryo UI"/>
                  <a:cs typeface="Times New Roman"/>
                </a:rPr>
                <a:t>おり、これまで以上に「人材の育成と確保」や「市町村も含め地域単位で</a:t>
              </a:r>
              <a:endParaRPr lang="en-US" altLang="ja-JP" sz="1200" kern="100" dirty="0" smtClean="0">
                <a:effectLst/>
                <a:ea typeface="Meiryo UI"/>
                <a:cs typeface="Times New Roman"/>
              </a:endParaRPr>
            </a:p>
            <a:p>
              <a:pPr marL="50800" indent="-50800" algn="just">
                <a:lnSpc>
                  <a:spcPts val="1500"/>
                </a:lnSpc>
                <a:spcAft>
                  <a:spcPts val="0"/>
                </a:spcAft>
              </a:pPr>
              <a:r>
                <a:rPr lang="en-US" altLang="ja-JP" sz="1200" kern="100" dirty="0">
                  <a:ea typeface="Meiryo UI"/>
                  <a:cs typeface="Times New Roman"/>
                </a:rPr>
                <a:t> </a:t>
              </a:r>
              <a:r>
                <a:rPr lang="en-US" altLang="ja-JP" sz="1200" kern="100" dirty="0" smtClean="0">
                  <a:ea typeface="Meiryo UI"/>
                  <a:cs typeface="Times New Roman"/>
                </a:rPr>
                <a:t> </a:t>
              </a:r>
              <a:r>
                <a:rPr lang="ja-JP" altLang="ja-JP" sz="1200" kern="100" dirty="0" smtClean="0">
                  <a:effectLst/>
                  <a:ea typeface="Meiryo UI"/>
                  <a:cs typeface="Times New Roman"/>
                </a:rPr>
                <a:t>技術を蓄積、継承」していく仕組みを早急に構築する必要</a:t>
              </a:r>
              <a:endParaRPr lang="ja-JP" altLang="ja-JP" sz="1800" kern="100" dirty="0" smtClean="0">
                <a:effectLst/>
                <a:ea typeface="HG明朝B"/>
                <a:cs typeface="Times New Roman"/>
              </a:endParaRPr>
            </a:p>
          </p:txBody>
        </p:sp>
      </p:grpSp>
      <p:sp>
        <p:nvSpPr>
          <p:cNvPr id="26" name="テキスト ボックス 2"/>
          <p:cNvSpPr txBox="1">
            <a:spLocks noChangeArrowheads="1"/>
          </p:cNvSpPr>
          <p:nvPr/>
        </p:nvSpPr>
        <p:spPr bwMode="auto">
          <a:xfrm>
            <a:off x="-12195" y="7986510"/>
            <a:ext cx="4324763" cy="24926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a:t>
            </a:r>
            <a:r>
              <a:rPr lang="ja-JP" sz="1400" b="1" kern="100" dirty="0" smtClean="0">
                <a:effectLst/>
                <a:latin typeface="Georgia"/>
                <a:ea typeface="Meiryo UI"/>
                <a:cs typeface="Times New Roman"/>
              </a:rPr>
              <a:t>：</a:t>
            </a:r>
            <a:r>
              <a:rPr lang="ja-JP" altLang="en-US" sz="1400" b="1" kern="100" dirty="0">
                <a:latin typeface="Georgia"/>
                <a:ea typeface="Meiryo UI"/>
                <a:cs typeface="Times New Roman"/>
              </a:rPr>
              <a:t>持続</a:t>
            </a:r>
            <a:r>
              <a:rPr lang="ja-JP" altLang="en-US" sz="1400" b="1" kern="100" dirty="0" smtClean="0">
                <a:latin typeface="Georgia"/>
                <a:ea typeface="Meiryo UI"/>
                <a:cs typeface="Times New Roman"/>
              </a:rPr>
              <a:t>可能な維持管理の仕組みづくり</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grpSp>
        <p:nvGrpSpPr>
          <p:cNvPr id="37" name="グループ化 36"/>
          <p:cNvGrpSpPr/>
          <p:nvPr/>
        </p:nvGrpSpPr>
        <p:grpSpPr>
          <a:xfrm>
            <a:off x="5104656" y="1560579"/>
            <a:ext cx="7641320" cy="1054135"/>
            <a:chOff x="5139444" y="1585979"/>
            <a:chExt cx="7641320" cy="1054135"/>
          </a:xfrm>
        </p:grpSpPr>
        <p:sp>
          <p:nvSpPr>
            <p:cNvPr id="11" name="角丸四角形 10"/>
            <p:cNvSpPr/>
            <p:nvPr/>
          </p:nvSpPr>
          <p:spPr>
            <a:xfrm>
              <a:off x="5176664" y="1599035"/>
              <a:ext cx="7604100" cy="969317"/>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27" name="テキスト ボックス 26"/>
            <p:cNvSpPr txBox="1"/>
            <p:nvPr/>
          </p:nvSpPr>
          <p:spPr>
            <a:xfrm>
              <a:off x="5139444" y="1585979"/>
              <a:ext cx="7604100" cy="1054135"/>
            </a:xfrm>
            <a:prstGeom prst="rect">
              <a:avLst/>
            </a:prstGeom>
            <a:noFill/>
          </p:spPr>
          <p:txBody>
            <a:bodyPr wrap="square" rtlCol="0">
              <a:spAutoFit/>
            </a:bodyPr>
            <a:lstStyle/>
            <a:p>
              <a:pPr marL="50800" indent="-50800" algn="just">
                <a:lnSpc>
                  <a:spcPts val="1500"/>
                </a:lnSpc>
                <a:spcAft>
                  <a:spcPts val="0"/>
                </a:spcAft>
              </a:pPr>
              <a:r>
                <a:rPr lang="ja-JP" altLang="ja-JP" sz="1200" kern="100" dirty="0" smtClean="0">
                  <a:effectLst/>
                  <a:ea typeface="Meiryo UI"/>
                  <a:cs typeface="Times New Roman"/>
                </a:rPr>
                <a:t>・日常的な維持管理を着実に実践するとともに、予防保全</a:t>
              </a:r>
              <a:r>
                <a:rPr lang="ja-JP" altLang="en-US" sz="1200" kern="100" dirty="0" smtClean="0">
                  <a:ea typeface="Meiryo UI"/>
                  <a:cs typeface="Times New Roman"/>
                </a:rPr>
                <a:t>を中心とした</a:t>
              </a:r>
              <a:r>
                <a:rPr lang="ja-JP" altLang="ja-JP" sz="1200" kern="100" dirty="0" smtClean="0">
                  <a:effectLst/>
                  <a:ea typeface="Meiryo UI"/>
                  <a:cs typeface="Times New Roman"/>
                </a:rPr>
                <a:t>計画的な維持管理による都市基盤施設の長寿命化を基本とし、更新時期についても的確に見極めていく等、</a:t>
              </a:r>
              <a:r>
                <a:rPr lang="ja-JP" altLang="en-US" sz="1200" b="1" kern="100" dirty="0" smtClean="0">
                  <a:effectLst/>
                  <a:ea typeface="Meiryo UI"/>
                  <a:cs typeface="Times New Roman"/>
                </a:rPr>
                <a:t>「</a:t>
              </a:r>
              <a:r>
                <a:rPr lang="ja-JP" altLang="ja-JP" sz="1200" b="1" kern="100" dirty="0" smtClean="0">
                  <a:effectLst/>
                  <a:ea typeface="Meiryo UI"/>
                  <a:cs typeface="Times New Roman"/>
                </a:rPr>
                <a:t>効率的・効果的な維持管理を推進</a:t>
              </a:r>
              <a:r>
                <a:rPr lang="ja-JP" altLang="en-US" sz="1200" b="1" kern="100" dirty="0">
                  <a:ea typeface="Meiryo UI"/>
                  <a:cs typeface="Times New Roman"/>
                </a:rPr>
                <a:t>」</a:t>
              </a:r>
              <a:endParaRPr lang="ja-JP" altLang="ja-JP" sz="1800" b="1" kern="100" dirty="0" smtClean="0">
                <a:effectLst/>
                <a:ea typeface="HG明朝B"/>
                <a:cs typeface="Times New Roman"/>
              </a:endParaRPr>
            </a:p>
            <a:p>
              <a:pPr marL="50800" indent="-50800" algn="just">
                <a:lnSpc>
                  <a:spcPts val="1500"/>
                </a:lnSpc>
                <a:spcAft>
                  <a:spcPts val="0"/>
                </a:spcAft>
              </a:pPr>
              <a:r>
                <a:rPr lang="ja-JP" altLang="ja-JP" sz="1200" kern="100" dirty="0" smtClean="0">
                  <a:effectLst/>
                  <a:ea typeface="Meiryo UI"/>
                  <a:cs typeface="Times New Roman"/>
                </a:rPr>
                <a:t>・将来にわたり的確に維持管理を実践するため、人材の育成と確保</a:t>
              </a:r>
              <a:r>
                <a:rPr lang="ja-JP" altLang="en-US" sz="1200" kern="100" dirty="0" smtClean="0">
                  <a:effectLst/>
                  <a:ea typeface="Meiryo UI"/>
                  <a:cs typeface="Times New Roman"/>
                </a:rPr>
                <a:t>（</a:t>
              </a:r>
              <a:r>
                <a:rPr lang="ja-JP" altLang="ja-JP" sz="1200" kern="100" dirty="0" smtClean="0">
                  <a:effectLst/>
                  <a:ea typeface="Meiryo UI"/>
                  <a:cs typeface="Times New Roman"/>
                </a:rPr>
                <a:t>技術力の向上と継承</a:t>
              </a:r>
              <a:r>
                <a:rPr lang="ja-JP" altLang="en-US" sz="1200" kern="100" dirty="0" smtClean="0">
                  <a:effectLst/>
                  <a:ea typeface="Meiryo UI"/>
                  <a:cs typeface="Times New Roman"/>
                </a:rPr>
                <a:t>）</a:t>
              </a:r>
              <a:r>
                <a:rPr lang="ja-JP" altLang="ja-JP" sz="1200" kern="100" dirty="0" smtClean="0">
                  <a:effectLst/>
                  <a:ea typeface="Meiryo UI"/>
                  <a:cs typeface="Times New Roman"/>
                </a:rPr>
                <a:t>に加え、市町村など多様な主体と連携しながら地域単位で都市基盤施設を守り活かしていく</a:t>
              </a:r>
              <a:r>
                <a:rPr lang="ja-JP" altLang="en-US" sz="1200" b="1" kern="100" dirty="0" smtClean="0">
                  <a:effectLst/>
                  <a:ea typeface="Meiryo UI"/>
                  <a:cs typeface="Times New Roman"/>
                </a:rPr>
                <a:t>「</a:t>
              </a:r>
              <a:r>
                <a:rPr lang="ja-JP" altLang="ja-JP" sz="1200" b="1" kern="100" dirty="0" smtClean="0">
                  <a:effectLst/>
                  <a:ea typeface="Meiryo UI"/>
                  <a:cs typeface="Times New Roman"/>
                </a:rPr>
                <a:t>持続可能な仕組みを構築</a:t>
              </a:r>
              <a:r>
                <a:rPr lang="ja-JP" altLang="en-US" sz="1200" b="1" kern="100" dirty="0" smtClean="0">
                  <a:effectLst/>
                  <a:ea typeface="Meiryo UI"/>
                  <a:cs typeface="Times New Roman"/>
                </a:rPr>
                <a:t>」</a:t>
              </a:r>
              <a:endParaRPr lang="en-US" altLang="ja-JP" sz="1200" b="1" kern="100" dirty="0" smtClean="0">
                <a:effectLst/>
                <a:ea typeface="Meiryo UI"/>
                <a:cs typeface="Times New Roman"/>
              </a:endParaRPr>
            </a:p>
            <a:p>
              <a:pPr marL="50800" indent="-50800" algn="just">
                <a:lnSpc>
                  <a:spcPts val="1500"/>
                </a:lnSpc>
                <a:spcAft>
                  <a:spcPts val="0"/>
                </a:spcAft>
              </a:pPr>
              <a:r>
                <a:rPr lang="ja-JP" altLang="en-US" sz="1200" kern="100" dirty="0" smtClean="0">
                  <a:ea typeface="Meiryo UI"/>
                  <a:cs typeface="Times New Roman"/>
                </a:rPr>
                <a:t>・限られた資源（財源・人材）を最大限に活用し、</a:t>
              </a:r>
              <a:r>
                <a:rPr lang="ja-JP" altLang="en-US" sz="1200" b="1" kern="100" dirty="0" smtClean="0">
                  <a:ea typeface="Meiryo UI"/>
                  <a:cs typeface="Times New Roman"/>
                </a:rPr>
                <a:t>「継続的な</a:t>
              </a:r>
              <a:r>
                <a:rPr lang="en-US" altLang="ja-JP" sz="1200" b="1" kern="100" dirty="0" smtClean="0">
                  <a:ea typeface="Meiryo UI"/>
                  <a:cs typeface="Times New Roman"/>
                </a:rPr>
                <a:t>PDCA</a:t>
              </a:r>
              <a:r>
                <a:rPr lang="ja-JP" altLang="en-US" sz="1200" b="1" kern="100" dirty="0">
                  <a:ea typeface="Meiryo UI"/>
                  <a:cs typeface="Times New Roman"/>
                </a:rPr>
                <a:t>サイクル</a:t>
              </a:r>
              <a:r>
                <a:rPr lang="ja-JP" altLang="en-US" sz="1200" b="1" kern="100" dirty="0" smtClean="0">
                  <a:ea typeface="Meiryo UI"/>
                  <a:cs typeface="Times New Roman"/>
                </a:rPr>
                <a:t>によるマネジメントを推進」</a:t>
              </a:r>
              <a:endParaRPr lang="ja-JP" altLang="ja-JP" sz="1800" b="1" kern="100" dirty="0" smtClean="0">
                <a:effectLst/>
                <a:ea typeface="HG明朝B"/>
                <a:cs typeface="Times New Roman"/>
              </a:endParaRPr>
            </a:p>
          </p:txBody>
        </p:sp>
      </p:grpSp>
      <p:grpSp>
        <p:nvGrpSpPr>
          <p:cNvPr id="38" name="グループ化 37"/>
          <p:cNvGrpSpPr/>
          <p:nvPr/>
        </p:nvGrpSpPr>
        <p:grpSpPr>
          <a:xfrm>
            <a:off x="5130056" y="2791528"/>
            <a:ext cx="7671543" cy="5103046"/>
            <a:chOff x="5129301" y="2743664"/>
            <a:chExt cx="7651581" cy="5009153"/>
          </a:xfrm>
        </p:grpSpPr>
        <p:sp>
          <p:nvSpPr>
            <p:cNvPr id="7" name="角丸四角形 6"/>
            <p:cNvSpPr/>
            <p:nvPr/>
          </p:nvSpPr>
          <p:spPr>
            <a:xfrm>
              <a:off x="5163964" y="2743664"/>
              <a:ext cx="7561440" cy="4781603"/>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28" name="テキスト ボックス 27"/>
            <p:cNvSpPr txBox="1"/>
            <p:nvPr/>
          </p:nvSpPr>
          <p:spPr>
            <a:xfrm>
              <a:off x="5129301" y="2752836"/>
              <a:ext cx="7651581" cy="4999981"/>
            </a:xfrm>
            <a:prstGeom prst="rect">
              <a:avLst/>
            </a:prstGeom>
            <a:noFill/>
          </p:spPr>
          <p:txBody>
            <a:bodyPr wrap="square" rtlCol="0">
              <a:spAutoFit/>
            </a:bodyPr>
            <a:lstStyle/>
            <a:p>
              <a:pPr algn="just">
                <a:lnSpc>
                  <a:spcPts val="1500"/>
                </a:lnSpc>
                <a:spcAft>
                  <a:spcPts val="0"/>
                </a:spcAft>
              </a:pPr>
              <a:r>
                <a:rPr lang="ja-JP" altLang="ja-JP" sz="1200" b="1" u="sng" kern="100" dirty="0" smtClean="0">
                  <a:effectLst/>
                  <a:latin typeface="Georgia"/>
                  <a:ea typeface="Meiryo UI"/>
                  <a:cs typeface="Times New Roman"/>
                </a:rPr>
                <a:t>◇点検、診断、評価の手法や体制等の充実</a:t>
              </a:r>
              <a:r>
                <a:rPr lang="ja-JP" altLang="ja-JP" sz="1200" kern="100" dirty="0" smtClean="0">
                  <a:effectLst/>
                  <a:latin typeface="Georgia"/>
                  <a:ea typeface="Meiryo UI"/>
                  <a:cs typeface="Times New Roman"/>
                </a:rPr>
                <a:t>　</a:t>
              </a:r>
              <a:r>
                <a:rPr lang="ja-JP" altLang="en-US" sz="1200" kern="100" dirty="0">
                  <a:latin typeface="Georgia"/>
                  <a:ea typeface="Meiryo UI"/>
                  <a:cs typeface="Times New Roman"/>
                </a:rPr>
                <a:t>　</a:t>
              </a:r>
              <a:r>
                <a:rPr lang="en-US" altLang="ja-JP" sz="1200" kern="100" dirty="0" smtClean="0">
                  <a:latin typeface="Georgia"/>
                  <a:ea typeface="Meiryo UI"/>
                  <a:cs typeface="Times New Roman"/>
                </a:rPr>
                <a:t>point!  </a:t>
              </a:r>
              <a:r>
                <a:rPr lang="ja-JP" altLang="en-US" sz="1200" kern="100" dirty="0">
                  <a:latin typeface="Georgia"/>
                  <a:ea typeface="Meiryo UI"/>
                  <a:cs typeface="Times New Roman"/>
                </a:rPr>
                <a:t>「</a:t>
              </a:r>
              <a:r>
                <a:rPr lang="ja-JP" altLang="en-US" sz="1100" kern="100" dirty="0" smtClean="0">
                  <a:latin typeface="Georgia"/>
                  <a:ea typeface="Meiryo UI"/>
                  <a:cs typeface="Times New Roman"/>
                </a:rPr>
                <a:t>致命的</a:t>
              </a:r>
              <a:r>
                <a:rPr lang="ja-JP" altLang="ja-JP" sz="1100" kern="100" dirty="0" smtClean="0">
                  <a:effectLst/>
                  <a:latin typeface="Georgia"/>
                  <a:ea typeface="Meiryo UI"/>
                  <a:cs typeface="Times New Roman"/>
                </a:rPr>
                <a:t>な不具合を見逃さない（安全の視点）</a:t>
              </a:r>
              <a:r>
                <a:rPr lang="ja-JP" altLang="en-US" sz="1100" kern="100" dirty="0" smtClean="0">
                  <a:effectLst/>
                  <a:latin typeface="Georgia"/>
                  <a:ea typeface="Meiryo UI"/>
                  <a:cs typeface="Times New Roman"/>
                </a:rPr>
                <a:t>」</a:t>
              </a:r>
              <a:endParaRPr lang="ja-JP" altLang="ja-JP" sz="1100" kern="100" dirty="0" smtClean="0">
                <a:effectLst/>
                <a:latin typeface="Georgia"/>
                <a:ea typeface="HG明朝B"/>
                <a:cs typeface="Times New Roman"/>
              </a:endParaRPr>
            </a:p>
            <a:p>
              <a:pPr algn="just">
                <a:lnSpc>
                  <a:spcPts val="1500"/>
                </a:lnSpc>
                <a:spcAft>
                  <a:spcPts val="0"/>
                </a:spcAft>
              </a:pP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ex:</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橋梁やトンネルに加えて、ボックスカルバートなど異常が生じた場合に道路構造や交通に大きな支障を及ぼす全施設</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に対する近接目視点検の導入</a:t>
              </a:r>
            </a:p>
            <a:p>
              <a:pPr algn="just">
                <a:lnSpc>
                  <a:spcPts val="1500"/>
                </a:lnSpc>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不可視部分</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latin typeface="Meiryo UI" panose="020B0604030504040204" pitchFamily="50" charset="-128"/>
                  <a:ea typeface="Meiryo UI" panose="020B0604030504040204" pitchFamily="50" charset="-128"/>
                  <a:cs typeface="Meiryo UI" panose="020B0604030504040204" pitchFamily="50" charset="-128"/>
                </a:rPr>
                <a:t>路面下の空洞</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、トンネルや河川護岸の背面</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空洞）について、レダー</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探査等非破壊調査を</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災害予防のために河</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道と施設の状況を一体的に</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把握し</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河川</a:t>
              </a:r>
              <a:r>
                <a:rPr lang="ja-JP" altLang="ja-JP" sz="1000" kern="100" dirty="0">
                  <a:latin typeface="Meiryo UI" panose="020B0604030504040204" pitchFamily="50" charset="-128"/>
                  <a:ea typeface="Meiryo UI" panose="020B0604030504040204" pitchFamily="50" charset="-128"/>
                  <a:cs typeface="Meiryo UI" panose="020B0604030504040204" pitchFamily="50" charset="-128"/>
                </a:rPr>
                <a:t>の特性に応じて発生しやすい不具合</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箇所</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区間</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を明確</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化する「</a:t>
              </a:r>
              <a:r>
                <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河川カルテ</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を導入</a:t>
              </a:r>
              <a:endPar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南海トラフ巨大地震の浸水ｼﾐｭﾚｰｼｮﾝの結果等を踏まえ、河川・海岸施設の点検</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の頻度を高く</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する等の重点化</a:t>
              </a:r>
              <a:endPar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昨今の街路樹腐食による倒木事故を踏まえ、街路樹の特性を考慮し、第三者への影響が大きい樹木について樹木医など詳細点検の導入</a:t>
              </a:r>
              <a:endPar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b="1" u="sng" kern="100" dirty="0" smtClean="0">
                  <a:effectLst/>
                  <a:latin typeface="Georgia"/>
                  <a:ea typeface="Meiryo UI"/>
                  <a:cs typeface="Times New Roman"/>
                </a:rPr>
                <a:t>◇施設の特性に応じた維持管理手法の体系化</a:t>
              </a:r>
              <a:r>
                <a:rPr lang="ja-JP" altLang="en-US" sz="1200" b="1" kern="100" dirty="0" smtClean="0">
                  <a:effectLst/>
                  <a:latin typeface="Georgia"/>
                  <a:ea typeface="Meiryo UI"/>
                  <a:cs typeface="Times New Roman"/>
                </a:rPr>
                <a:t>　</a:t>
              </a:r>
              <a:endParaRPr lang="en-US" altLang="ja-JP" sz="1200" b="1" kern="100" dirty="0" smtClean="0">
                <a:effectLst/>
                <a:latin typeface="Georgia"/>
                <a:ea typeface="Meiryo UI"/>
                <a:cs typeface="Times New Roman"/>
              </a:endParaRPr>
            </a:p>
            <a:p>
              <a:pPr algn="just">
                <a:lnSpc>
                  <a:spcPts val="1500"/>
                </a:lnSpc>
                <a:spcAft>
                  <a:spcPts val="0"/>
                </a:spcAft>
              </a:pPr>
              <a:r>
                <a:rPr lang="ja-JP" altLang="en-US" sz="1200" b="1" kern="100" dirty="0">
                  <a:latin typeface="Georgia"/>
                  <a:ea typeface="Meiryo UI"/>
                  <a:cs typeface="Times New Roman"/>
                </a:rPr>
                <a:t>　</a:t>
              </a:r>
              <a:r>
                <a:rPr lang="ja-JP" altLang="en-US" sz="1100" b="1" kern="100" dirty="0" smtClean="0">
                  <a:latin typeface="Georgia"/>
                  <a:ea typeface="Meiryo UI"/>
                  <a:cs typeface="Times New Roman"/>
                </a:rPr>
                <a:t>維持管理手法の設定</a:t>
              </a:r>
              <a:r>
                <a:rPr lang="ja-JP" altLang="en-US" sz="1200" b="1" kern="100" dirty="0" smtClean="0">
                  <a:latin typeface="Georgia"/>
                  <a:ea typeface="Meiryo UI"/>
                  <a:cs typeface="Times New Roman"/>
                </a:rPr>
                <a:t>　</a:t>
              </a:r>
              <a:r>
                <a:rPr lang="en-US" altLang="ja-JP" sz="1100" kern="100" dirty="0" smtClean="0">
                  <a:latin typeface="Georgia"/>
                  <a:ea typeface="Meiryo UI"/>
                  <a:cs typeface="Times New Roman"/>
                </a:rPr>
                <a:t>point!</a:t>
              </a:r>
              <a:r>
                <a:rPr lang="ja-JP" altLang="en-US" sz="1100" kern="100" dirty="0" smtClean="0">
                  <a:latin typeface="Georgia"/>
                  <a:ea typeface="Meiryo UI"/>
                  <a:cs typeface="Times New Roman"/>
                </a:rPr>
                <a:t>「</a:t>
              </a:r>
              <a:r>
                <a:rPr lang="ja-JP" altLang="ja-JP" sz="1100" kern="100" dirty="0" smtClean="0">
                  <a:effectLst/>
                  <a:latin typeface="Georgia"/>
                  <a:ea typeface="Meiryo UI"/>
                  <a:cs typeface="Times New Roman"/>
                </a:rPr>
                <a:t>予防保全対策の拡充、補修時期の最適化</a:t>
              </a:r>
              <a:r>
                <a:rPr lang="ja-JP" altLang="en-US" sz="1100" kern="100" dirty="0" smtClean="0">
                  <a:effectLst/>
                  <a:latin typeface="Georgia"/>
                  <a:ea typeface="Meiryo UI"/>
                  <a:cs typeface="Times New Roman"/>
                </a:rPr>
                <a:t>」</a:t>
              </a:r>
              <a:endParaRPr lang="ja-JP" altLang="ja-JP" sz="1100" kern="100" dirty="0" smtClean="0">
                <a:effectLst/>
                <a:latin typeface="Georgia"/>
                <a:ea typeface="HG明朝B"/>
                <a:cs typeface="Times New Roman"/>
              </a:endParaRPr>
            </a:p>
            <a:p>
              <a:pPr marL="355600" indent="-355600" algn="just">
                <a:lnSpc>
                  <a:spcPts val="1500"/>
                </a:lnSpc>
                <a:spcAft>
                  <a:spcPts val="0"/>
                </a:spcAft>
              </a:pP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ex </a:t>
              </a: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latin typeface="Georgia"/>
                  <a:ea typeface="Meiryo UI"/>
                  <a:cs typeface="Times New Roman"/>
                </a:rPr>
                <a:t>劣化を予測し最適なタイミングで補修する予測計画型の予防保全を導入している</a:t>
              </a:r>
              <a:r>
                <a:rPr lang="ja-JP" altLang="ja-JP" sz="1000" kern="100" dirty="0" smtClean="0">
                  <a:effectLst/>
                  <a:latin typeface="Georgia"/>
                  <a:ea typeface="Meiryo UI"/>
                  <a:cs typeface="Times New Roman"/>
                </a:rPr>
                <a:t>橋梁</a:t>
              </a:r>
              <a:r>
                <a:rPr lang="ja-JP" altLang="en-US" sz="1000" kern="100" dirty="0" smtClean="0">
                  <a:effectLst/>
                  <a:latin typeface="Georgia"/>
                  <a:ea typeface="Meiryo UI"/>
                  <a:cs typeface="Times New Roman"/>
                </a:rPr>
                <a:t>や舗装の劣化予測精度の向上に加えて、</a:t>
              </a:r>
              <a:r>
                <a:rPr lang="ja-JP" altLang="ja-JP" sz="1000" kern="100" dirty="0" smtClean="0">
                  <a:effectLst/>
                  <a:latin typeface="Georgia"/>
                  <a:ea typeface="Meiryo UI"/>
                  <a:cs typeface="Times New Roman"/>
                </a:rPr>
                <a:t>河川特殊堤</a:t>
              </a:r>
              <a:endParaRPr lang="en-US" altLang="ja-JP" sz="1000" kern="100" dirty="0" smtClean="0">
                <a:effectLst/>
                <a:latin typeface="Georgia"/>
                <a:ea typeface="Meiryo UI"/>
                <a:cs typeface="Times New Roman"/>
              </a:endParaRPr>
            </a:p>
            <a:p>
              <a:pPr marL="355600" indent="-355600" algn="just">
                <a:lnSpc>
                  <a:spcPts val="1500"/>
                </a:lnSpc>
                <a:spcAft>
                  <a:spcPts val="0"/>
                </a:spcAft>
              </a:pPr>
              <a:r>
                <a:rPr lang="ja-JP" altLang="en-US" sz="1000" kern="100" dirty="0">
                  <a:latin typeface="Georgia"/>
                  <a:ea typeface="Meiryo UI"/>
                  <a:cs typeface="Times New Roman"/>
                </a:rPr>
                <a:t>　</a:t>
              </a:r>
              <a:r>
                <a:rPr lang="ja-JP" altLang="en-US" sz="1000" kern="100" dirty="0" smtClean="0">
                  <a:latin typeface="Georgia"/>
                  <a:ea typeface="Meiryo UI"/>
                  <a:cs typeface="Times New Roman"/>
                </a:rPr>
                <a:t>　　</a:t>
              </a:r>
              <a:r>
                <a:rPr lang="ja-JP" altLang="ja-JP" sz="1000" kern="100" dirty="0" smtClean="0">
                  <a:effectLst/>
                  <a:latin typeface="Georgia"/>
                  <a:ea typeface="Meiryo UI"/>
                  <a:cs typeface="Times New Roman"/>
                </a:rPr>
                <a:t>や港湾岸壁など鋼構造物について</a:t>
              </a:r>
              <a:r>
                <a:rPr lang="ja-JP" altLang="en-US" sz="1000" kern="100" dirty="0" smtClean="0">
                  <a:effectLst/>
                  <a:latin typeface="Georgia"/>
                  <a:ea typeface="Meiryo UI"/>
                  <a:cs typeface="Times New Roman"/>
                </a:rPr>
                <a:t>も新たに予測計画型予防保全を導入</a:t>
              </a:r>
              <a:endParaRPr lang="en-US" altLang="ja-JP" sz="1000" kern="100" dirty="0" smtClean="0">
                <a:effectLst/>
                <a:latin typeface="Georgia"/>
                <a:ea typeface="Meiryo UI"/>
                <a:cs typeface="Times New Roman"/>
              </a:endParaRPr>
            </a:p>
            <a:p>
              <a:pPr marL="355600" indent="-355600" algn="just">
                <a:lnSpc>
                  <a:spcPts val="1500"/>
                </a:lnSpc>
                <a:spcAft>
                  <a:spcPts val="0"/>
                </a:spcAft>
              </a:pPr>
              <a:r>
                <a:rPr lang="ja-JP" altLang="en-US" sz="1000" kern="100" dirty="0" smtClean="0">
                  <a:latin typeface="Georgia"/>
                  <a:ea typeface="Meiryo UI"/>
                  <a:cs typeface="Times New Roman"/>
                </a:rPr>
                <a:t>    </a:t>
              </a:r>
              <a:r>
                <a:rPr lang="ja-JP" altLang="ja-JP" sz="1000" kern="100" dirty="0" smtClean="0">
                  <a:effectLst/>
                  <a:latin typeface="Georgia"/>
                  <a:ea typeface="Meiryo UI"/>
                  <a:cs typeface="Times New Roman"/>
                </a:rPr>
                <a:t>：洪水等による河川護岸等の損傷要因の大きな要素である河床変動の予測手法を検討</a:t>
              </a:r>
              <a:endParaRPr lang="en-US" altLang="ja-JP" sz="1000" kern="100" dirty="0">
                <a:latin typeface="Georgia"/>
                <a:ea typeface="Meiryo UI"/>
                <a:cs typeface="Times New Roman"/>
              </a:endParaRPr>
            </a:p>
            <a:p>
              <a:pPr marL="355600" indent="-355600" algn="just">
                <a:lnSpc>
                  <a:spcPts val="1500"/>
                </a:lnSpc>
                <a:spcAft>
                  <a:spcPts val="0"/>
                </a:spcAft>
              </a:pPr>
              <a:r>
                <a:rPr lang="en-US" altLang="ja-JP" sz="1000" kern="100" dirty="0" smtClean="0">
                  <a:effectLst/>
                  <a:latin typeface="Georgia"/>
                  <a:ea typeface="Meiryo UI"/>
                  <a:cs typeface="Times New Roman"/>
                </a:rPr>
                <a:t>    </a:t>
              </a:r>
              <a:r>
                <a:rPr lang="ja-JP" altLang="ja-JP" sz="1000" kern="100" dirty="0" smtClean="0">
                  <a:effectLst/>
                  <a:latin typeface="Georgia"/>
                  <a:ea typeface="Meiryo UI"/>
                  <a:cs typeface="Times New Roman"/>
                </a:rPr>
                <a:t>：経年劣化が起因となる損傷の確認が困難で、故障すると大災害につながる雨水ポンプのエンジンは時間計画型の</a:t>
              </a:r>
              <a:r>
                <a:rPr lang="ja-JP" altLang="en-US" sz="1000" kern="100" dirty="0" smtClean="0">
                  <a:latin typeface="Georgia"/>
                  <a:ea typeface="Meiryo UI"/>
                  <a:cs typeface="Times New Roman"/>
                </a:rPr>
                <a:t>予防</a:t>
              </a:r>
              <a:r>
                <a:rPr lang="ja-JP" altLang="ja-JP" sz="1000" kern="100" dirty="0" smtClean="0">
                  <a:effectLst/>
                  <a:latin typeface="Georgia"/>
                  <a:ea typeface="Meiryo UI"/>
                  <a:cs typeface="Times New Roman"/>
                </a:rPr>
                <a:t>保全を導入</a:t>
              </a:r>
              <a:endParaRPr lang="ja-JP" altLang="ja-JP" sz="1000" kern="100" dirty="0" smtClean="0">
                <a:effectLst/>
                <a:latin typeface="Georgia"/>
                <a:ea typeface="HG明朝B"/>
                <a:cs typeface="Times New Roman"/>
              </a:endParaRPr>
            </a:p>
            <a:p>
              <a:pPr algn="just">
                <a:lnSpc>
                  <a:spcPts val="1500"/>
                </a:lnSpc>
                <a:spcAft>
                  <a:spcPts val="0"/>
                </a:spcAft>
              </a:pPr>
              <a:r>
                <a:rPr lang="ja-JP" altLang="en-US" sz="1200" kern="100" dirty="0" smtClean="0">
                  <a:effectLst/>
                  <a:latin typeface="Georgia"/>
                  <a:ea typeface="Meiryo UI"/>
                  <a:cs typeface="Times New Roman"/>
                </a:rPr>
                <a:t>　</a:t>
              </a:r>
              <a:r>
                <a:rPr lang="ja-JP" altLang="en-US" sz="1200" b="1" u="wavy" kern="100" dirty="0" smtClean="0">
                  <a:effectLst/>
                  <a:latin typeface="Georgia"/>
                  <a:ea typeface="Meiryo UI"/>
                  <a:cs typeface="Times New Roman"/>
                </a:rPr>
                <a:t>更新</a:t>
              </a:r>
              <a:r>
                <a:rPr lang="ja-JP" altLang="ja-JP" sz="1200" b="1" u="wavy" kern="100" dirty="0" smtClean="0">
                  <a:effectLst/>
                  <a:latin typeface="Georgia"/>
                  <a:ea typeface="Meiryo UI"/>
                  <a:cs typeface="Times New Roman"/>
                </a:rPr>
                <a:t>時期の</a:t>
              </a:r>
              <a:r>
                <a:rPr lang="ja-JP" altLang="en-US" sz="1200" b="1" u="wavy" kern="100" dirty="0" smtClean="0">
                  <a:latin typeface="Georgia"/>
                  <a:ea typeface="Meiryo UI"/>
                  <a:cs typeface="Times New Roman"/>
                </a:rPr>
                <a:t>設定</a:t>
              </a:r>
              <a:r>
                <a:rPr lang="ja-JP" altLang="en-US" sz="1200" b="1" kern="100" dirty="0">
                  <a:latin typeface="Georgia"/>
                  <a:ea typeface="Meiryo UI"/>
                  <a:cs typeface="Times New Roman"/>
                </a:rPr>
                <a:t>　</a:t>
              </a:r>
              <a:r>
                <a:rPr lang="ja-JP" altLang="en-US" sz="1100" kern="100" dirty="0" smtClean="0">
                  <a:latin typeface="Georgia"/>
                  <a:ea typeface="Meiryo UI"/>
                  <a:cs typeface="Times New Roman"/>
                </a:rPr>
                <a:t>　</a:t>
              </a:r>
              <a:r>
                <a:rPr lang="en-US" altLang="ja-JP" sz="1100" kern="100" dirty="0">
                  <a:latin typeface="Georgia"/>
                  <a:ea typeface="Meiryo UI"/>
                  <a:cs typeface="Times New Roman"/>
                </a:rPr>
                <a:t> point</a:t>
              </a:r>
              <a:r>
                <a:rPr lang="en-US" altLang="ja-JP" sz="1100" kern="100" dirty="0" smtClean="0">
                  <a:latin typeface="Georgia"/>
                  <a:ea typeface="Meiryo UI"/>
                  <a:cs typeface="Times New Roman"/>
                </a:rPr>
                <a:t>!</a:t>
              </a:r>
              <a:r>
                <a:rPr lang="ja-JP" altLang="en-US" sz="1100" kern="100" dirty="0" smtClean="0">
                  <a:latin typeface="Georgia"/>
                  <a:ea typeface="Meiryo UI"/>
                  <a:cs typeface="Times New Roman"/>
                </a:rPr>
                <a:t>「</a:t>
              </a:r>
              <a:r>
                <a:rPr lang="ja-JP" altLang="ja-JP" sz="1100" kern="100" dirty="0" smtClean="0">
                  <a:effectLst/>
                  <a:latin typeface="Georgia"/>
                  <a:ea typeface="Meiryo UI"/>
                  <a:cs typeface="Times New Roman"/>
                </a:rPr>
                <a:t>更新時期の最適化</a:t>
              </a:r>
              <a:r>
                <a:rPr lang="ja-JP" altLang="en-US" sz="1100" kern="100" dirty="0" smtClean="0">
                  <a:effectLst/>
                  <a:latin typeface="Georgia"/>
                  <a:ea typeface="Meiryo UI"/>
                  <a:cs typeface="Times New Roman"/>
                </a:rPr>
                <a:t>にむけて</a:t>
              </a:r>
              <a:r>
                <a:rPr lang="ja-JP" altLang="en-US" sz="1100" kern="100" dirty="0" smtClean="0">
                  <a:latin typeface="Georgia"/>
                  <a:ea typeface="Meiryo UI"/>
                  <a:cs typeface="Times New Roman"/>
                </a:rPr>
                <a:t>」</a:t>
              </a:r>
              <a:endParaRPr lang="en-US" altLang="ja-JP" sz="1100" kern="100" dirty="0">
                <a:latin typeface="Georgia"/>
                <a:ea typeface="HG明朝B"/>
                <a:cs typeface="Times New Roman"/>
              </a:endParaRPr>
            </a:p>
            <a:p>
              <a:pPr algn="just">
                <a:lnSpc>
                  <a:spcPts val="1500"/>
                </a:lnSpc>
              </a:pP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effectLst/>
                  <a:latin typeface="Meiryo UI" panose="020B0604030504040204" pitchFamily="50" charset="-128"/>
                  <a:ea typeface="Meiryo UI" panose="020B0604030504040204" pitchFamily="50" charset="-128"/>
                  <a:cs typeface="Times New Roman"/>
                </a:rPr>
                <a:t>分野・施設の特性や重要性、健全性と機能性</a:t>
              </a:r>
              <a:r>
                <a:rPr lang="ja-JP" altLang="en-US" sz="1000" kern="100" dirty="0" smtClean="0">
                  <a:latin typeface="Meiryo UI" panose="020B0604030504040204" pitchFamily="50" charset="-128"/>
                  <a:ea typeface="Meiryo UI" panose="020B0604030504040204" pitchFamily="50" charset="-128"/>
                  <a:cs typeface="Times New Roman"/>
                </a:rPr>
                <a:t>等</a:t>
              </a:r>
              <a:r>
                <a:rPr lang="ja-JP" altLang="en-US" sz="1000" kern="100" dirty="0" smtClean="0">
                  <a:effectLst/>
                  <a:latin typeface="Meiryo UI" panose="020B0604030504040204" pitchFamily="50" charset="-128"/>
                  <a:ea typeface="Meiryo UI" panose="020B0604030504040204" pitchFamily="50" charset="-128"/>
                  <a:cs typeface="Times New Roman"/>
                </a:rPr>
                <a:t>をもとに施設毎に更新の必要性を検討</a:t>
              </a:r>
              <a:endParaRPr lang="en-US" altLang="ja-JP" sz="1000" kern="100" dirty="0" smtClean="0">
                <a:effectLst/>
                <a:latin typeface="Meiryo UI" panose="020B0604030504040204" pitchFamily="50" charset="-128"/>
                <a:ea typeface="Meiryo UI" panose="020B0604030504040204" pitchFamily="50" charset="-128"/>
                <a:cs typeface="Times New Roman"/>
              </a:endParaRPr>
            </a:p>
            <a:p>
              <a:pPr algn="just">
                <a:lnSpc>
                  <a:spcPts val="1500"/>
                </a:lnSpc>
              </a:pP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ex </a:t>
              </a: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latin typeface="Georgia"/>
                  <a:ea typeface="Meiryo UI"/>
                  <a:cs typeface="Times New Roman"/>
                </a:rPr>
                <a:t>不可視</a:t>
              </a:r>
              <a:r>
                <a:rPr lang="ja-JP" altLang="en-US" sz="1000" kern="100" dirty="0" smtClean="0">
                  <a:latin typeface="Georgia"/>
                  <a:ea typeface="Meiryo UI"/>
                  <a:cs typeface="Times New Roman"/>
                </a:rPr>
                <a:t>部分の多い維持管理</a:t>
              </a:r>
              <a:r>
                <a:rPr lang="ja-JP" altLang="en-US" sz="1000" kern="100" dirty="0">
                  <a:latin typeface="Georgia"/>
                  <a:ea typeface="Meiryo UI"/>
                  <a:cs typeface="Times New Roman"/>
                </a:rPr>
                <a:t>困難</a:t>
              </a:r>
              <a:r>
                <a:rPr lang="ja-JP" altLang="en-US" sz="1000" kern="100" dirty="0" smtClean="0">
                  <a:latin typeface="Georgia"/>
                  <a:ea typeface="Meiryo UI"/>
                  <a:cs typeface="Times New Roman"/>
                </a:rPr>
                <a:t>な橋梁</a:t>
              </a:r>
              <a:r>
                <a:rPr lang="ja-JP" altLang="en-US" sz="1000" kern="100" dirty="0">
                  <a:latin typeface="Georgia"/>
                  <a:ea typeface="Meiryo UI"/>
                  <a:cs typeface="Times New Roman"/>
                </a:rPr>
                <a:t>や短期間で比較的容易に更新が可能な小規模橋梁等は、更新</a:t>
              </a:r>
              <a:r>
                <a:rPr lang="ja-JP" altLang="en-US" sz="1000" kern="100" dirty="0" smtClean="0">
                  <a:latin typeface="Georgia"/>
                  <a:ea typeface="Meiryo UI"/>
                  <a:cs typeface="Times New Roman"/>
                </a:rPr>
                <a:t>に向けた</a:t>
              </a:r>
              <a:r>
                <a:rPr lang="ja-JP" altLang="en-US" sz="1000" kern="100" dirty="0">
                  <a:latin typeface="Georgia"/>
                  <a:ea typeface="Meiryo UI"/>
                  <a:cs typeface="Times New Roman"/>
                </a:rPr>
                <a:t>詳細な検討を</a:t>
              </a:r>
              <a:r>
                <a:rPr lang="ja-JP" altLang="en-US" sz="1000" kern="100" dirty="0" smtClean="0">
                  <a:latin typeface="Georgia"/>
                  <a:ea typeface="Meiryo UI"/>
                  <a:cs typeface="Times New Roman"/>
                </a:rPr>
                <a:t>実施</a:t>
              </a:r>
              <a:endParaRPr lang="en-US" altLang="ja-JP" sz="1000" kern="100" dirty="0" smtClean="0">
                <a:latin typeface="Georgia"/>
                <a:ea typeface="Meiryo UI"/>
                <a:cs typeface="Times New Roman"/>
              </a:endParaRPr>
            </a:p>
            <a:p>
              <a:pPr algn="just">
                <a:lnSpc>
                  <a:spcPts val="1500"/>
                </a:lnSpc>
              </a:pPr>
              <a:r>
                <a:rPr lang="en-US" altLang="ja-JP" sz="1000" kern="100" dirty="0" smtClean="0">
                  <a:latin typeface="Georgia"/>
                  <a:ea typeface="Meiryo UI"/>
                  <a:cs typeface="Times New Roman"/>
                </a:rPr>
                <a:t>*</a:t>
              </a:r>
              <a:r>
                <a:rPr lang="ja-JP" altLang="en-US" sz="1000" kern="100" dirty="0">
                  <a:latin typeface="Georgia"/>
                  <a:ea typeface="Meiryo UI"/>
                  <a:cs typeface="Times New Roman"/>
                </a:rPr>
                <a:t>必要に応じて分野・施設毎に目標寿命を設定し、それに応じた維持管理を実施</a:t>
              </a:r>
              <a:r>
                <a:rPr lang="en-US" altLang="ja-JP" sz="1000" kern="100" dirty="0">
                  <a:latin typeface="Georgia"/>
                  <a:ea typeface="Meiryo UI"/>
                  <a:cs typeface="Times New Roman"/>
                </a:rPr>
                <a:t> </a:t>
              </a:r>
              <a:r>
                <a:rPr lang="en-US" altLang="ja-JP" sz="1000" kern="100" dirty="0" smtClean="0">
                  <a:latin typeface="Georgia"/>
                  <a:ea typeface="Meiryo UI"/>
                  <a:cs typeface="Times New Roman"/>
                </a:rPr>
                <a:t>(ex</a:t>
              </a:r>
              <a:r>
                <a:rPr lang="ja-JP" altLang="en-US" sz="1000" kern="100" dirty="0" smtClean="0">
                  <a:latin typeface="Georgia"/>
                  <a:ea typeface="Meiryo UI"/>
                  <a:cs typeface="Times New Roman"/>
                </a:rPr>
                <a:t>：重要施設等は超長寿命化（</a:t>
              </a:r>
              <a:r>
                <a:rPr lang="en-US" altLang="ja-JP" sz="1000" kern="100" dirty="0" smtClean="0">
                  <a:latin typeface="Georgia"/>
                  <a:ea typeface="Meiryo UI"/>
                  <a:cs typeface="Times New Roman"/>
                </a:rPr>
                <a:t>100</a:t>
              </a:r>
              <a:r>
                <a:rPr lang="ja-JP" altLang="en-US" sz="1000" kern="100" dirty="0" smtClean="0">
                  <a:latin typeface="Georgia"/>
                  <a:ea typeface="Meiryo UI"/>
                  <a:cs typeface="Times New Roman"/>
                </a:rPr>
                <a:t>年以上）を設定等）</a:t>
              </a:r>
              <a:endParaRPr lang="ja-JP" altLang="ja-JP" sz="1000" kern="100" dirty="0">
                <a:latin typeface="Georgia"/>
                <a:ea typeface="HG明朝B"/>
                <a:cs typeface="Times New Roman"/>
              </a:endParaRPr>
            </a:p>
            <a:p>
              <a:pPr lvl="0" algn="just">
                <a:lnSpc>
                  <a:spcPts val="1500"/>
                </a:lnSpc>
              </a:pPr>
              <a:r>
                <a:rPr lang="ja-JP" altLang="en-US" sz="1200" b="1" u="sng" kern="100" dirty="0" smtClean="0">
                  <a:latin typeface="Georgia"/>
                  <a:ea typeface="Meiryo UI"/>
                  <a:cs typeface="Times New Roman"/>
                </a:rPr>
                <a:t>◇</a:t>
              </a:r>
              <a:r>
                <a:rPr lang="ja-JP" altLang="en-US" sz="1200" b="1" u="sng" kern="100" dirty="0" smtClean="0">
                  <a:effectLst/>
                  <a:latin typeface="Georgia"/>
                  <a:ea typeface="Meiryo UI"/>
                  <a:cs typeface="Times New Roman"/>
                </a:rPr>
                <a:t>重点</a:t>
              </a:r>
              <a:r>
                <a:rPr lang="ja-JP" altLang="ja-JP" sz="1200" b="1" u="sng" kern="100" dirty="0" smtClean="0">
                  <a:effectLst/>
                  <a:latin typeface="Georgia"/>
                  <a:ea typeface="Meiryo UI"/>
                  <a:cs typeface="Times New Roman"/>
                </a:rPr>
                <a:t>化指標・優先順位の</a:t>
              </a:r>
              <a:r>
                <a:rPr lang="ja-JP" altLang="en-US" sz="1200" b="1" u="sng" kern="100" dirty="0" smtClean="0">
                  <a:latin typeface="Georgia"/>
                  <a:ea typeface="Meiryo UI"/>
                  <a:cs typeface="Times New Roman"/>
                </a:rPr>
                <a:t>設定</a:t>
              </a:r>
              <a:r>
                <a:rPr lang="en-US" altLang="ja-JP" sz="1800" b="1" u="sng" kern="100" dirty="0" smtClean="0">
                  <a:latin typeface="Georgia"/>
                  <a:ea typeface="HG明朝B"/>
                  <a:cs typeface="Times New Roman"/>
                </a:rPr>
                <a:t> </a:t>
              </a:r>
              <a:r>
                <a:rPr lang="ja-JP" altLang="en-US" sz="1200" b="1" kern="100" dirty="0">
                  <a:solidFill>
                    <a:prstClr val="black"/>
                  </a:solidFill>
                  <a:latin typeface="Georgia"/>
                  <a:ea typeface="Meiryo UI"/>
                  <a:cs typeface="Times New Roman"/>
                </a:rPr>
                <a:t>　</a:t>
              </a:r>
              <a:r>
                <a:rPr lang="en-US" altLang="ja-JP" sz="1100" kern="100" dirty="0">
                  <a:solidFill>
                    <a:prstClr val="black"/>
                  </a:solidFill>
                  <a:latin typeface="Georgia"/>
                  <a:ea typeface="Meiryo UI"/>
                  <a:cs typeface="Times New Roman"/>
                </a:rPr>
                <a:t>point!</a:t>
              </a:r>
              <a:r>
                <a:rPr lang="ja-JP" altLang="en-US" sz="1100" kern="100" dirty="0" smtClean="0">
                  <a:solidFill>
                    <a:prstClr val="black"/>
                  </a:solidFill>
                  <a:latin typeface="Georgia"/>
                  <a:ea typeface="Meiryo UI"/>
                  <a:cs typeface="Times New Roman"/>
                </a:rPr>
                <a:t>「リスクに着目した重点化」</a:t>
              </a:r>
              <a:endParaRPr lang="ja-JP" altLang="ja-JP" sz="1100" kern="100" dirty="0">
                <a:solidFill>
                  <a:prstClr val="black"/>
                </a:solidFill>
                <a:latin typeface="Georgia"/>
                <a:ea typeface="HG明朝B"/>
                <a:cs typeface="Times New Roman"/>
              </a:endParaRPr>
            </a:p>
            <a:p>
              <a:pPr algn="just">
                <a:lnSpc>
                  <a:spcPts val="1500"/>
                </a:lnSpc>
                <a:spcAft>
                  <a:spcPts val="0"/>
                </a:spcAft>
              </a:pPr>
              <a:r>
                <a:rPr lang="en-US" altLang="ja-JP" sz="1000" kern="100" dirty="0" smtClean="0">
                  <a:effectLst/>
                  <a:latin typeface="Georgia"/>
                  <a:ea typeface="Meiryo UI"/>
                  <a:cs typeface="Times New Roman"/>
                </a:rPr>
                <a:t>*</a:t>
              </a:r>
              <a:r>
                <a:rPr lang="ja-JP" altLang="ja-JP" sz="1000" kern="100" dirty="0" smtClean="0">
                  <a:effectLst/>
                  <a:latin typeface="Georgia"/>
                  <a:ea typeface="Meiryo UI"/>
                  <a:cs typeface="Times New Roman"/>
                </a:rPr>
                <a:t>府民の安全を確保することを最優先に</a:t>
              </a:r>
              <a:r>
                <a:rPr lang="ja-JP" altLang="en-US" sz="1000" kern="100" dirty="0" smtClean="0">
                  <a:effectLst/>
                  <a:latin typeface="Georgia"/>
                  <a:ea typeface="Meiryo UI"/>
                  <a:cs typeface="Times New Roman"/>
                </a:rPr>
                <a:t>、府民等に影響を与える</a:t>
              </a:r>
              <a:r>
                <a:rPr lang="ja-JP" altLang="en-US" sz="1000" kern="100" dirty="0" smtClean="0">
                  <a:latin typeface="Georgia"/>
                  <a:ea typeface="Meiryo UI"/>
                  <a:cs typeface="Times New Roman"/>
                </a:rPr>
                <a:t>不具合を有する施設等については、</a:t>
              </a:r>
              <a:r>
                <a:rPr lang="ja-JP" altLang="en-US" sz="1000" kern="100" dirty="0" smtClean="0">
                  <a:effectLst/>
                  <a:latin typeface="Georgia"/>
                  <a:ea typeface="Meiryo UI"/>
                  <a:cs typeface="Times New Roman"/>
                </a:rPr>
                <a:t>分野横断的にマネジメント</a:t>
              </a:r>
              <a:r>
                <a:rPr lang="ja-JP" altLang="en-US" sz="1000" kern="100" dirty="0" smtClean="0">
                  <a:latin typeface="Georgia"/>
                  <a:ea typeface="Meiryo UI"/>
                  <a:cs typeface="Times New Roman"/>
                </a:rPr>
                <a:t>（安全第一）</a:t>
              </a:r>
              <a:endParaRPr lang="en-US" altLang="ja-JP" sz="1000" kern="100" dirty="0">
                <a:latin typeface="Georgia"/>
                <a:ea typeface="Meiryo UI"/>
                <a:cs typeface="Times New Roman"/>
              </a:endParaRPr>
            </a:p>
            <a:p>
              <a:pPr algn="just">
                <a:lnSpc>
                  <a:spcPts val="1500"/>
                </a:lnSpc>
                <a:spcAft>
                  <a:spcPts val="0"/>
                </a:spcAft>
              </a:pPr>
              <a:r>
                <a:rPr lang="en-US" altLang="ja-JP" sz="1000" kern="100" dirty="0" smtClean="0">
                  <a:latin typeface="Georgia"/>
                  <a:ea typeface="Meiryo UI"/>
                  <a:cs typeface="Times New Roman"/>
                </a:rPr>
                <a:t>*</a:t>
              </a:r>
              <a:r>
                <a:rPr lang="ja-JP" altLang="ja-JP" sz="1000" kern="100" dirty="0" smtClean="0">
                  <a:effectLst/>
                  <a:latin typeface="Georgia"/>
                  <a:ea typeface="Meiryo UI"/>
                  <a:cs typeface="Times New Roman"/>
                </a:rPr>
                <a:t>各分野</a:t>
              </a:r>
              <a:r>
                <a:rPr lang="ja-JP" altLang="en-US" sz="1000" kern="100" dirty="0" smtClean="0">
                  <a:effectLst/>
                  <a:latin typeface="Georgia"/>
                  <a:ea typeface="Meiryo UI"/>
                  <a:cs typeface="Times New Roman"/>
                </a:rPr>
                <a:t>・</a:t>
              </a:r>
              <a:r>
                <a:rPr lang="ja-JP" altLang="ja-JP" sz="1000" kern="100" dirty="0" smtClean="0">
                  <a:effectLst/>
                  <a:latin typeface="Georgia"/>
                  <a:ea typeface="Meiryo UI"/>
                  <a:cs typeface="Times New Roman"/>
                </a:rPr>
                <a:t>施設の特性や重要度</a:t>
              </a:r>
              <a:r>
                <a:rPr lang="ja-JP" altLang="en-US" sz="1000" kern="100" dirty="0">
                  <a:latin typeface="Georgia"/>
                  <a:ea typeface="Meiryo UI"/>
                  <a:cs typeface="Times New Roman"/>
                </a:rPr>
                <a:t>等</a:t>
              </a:r>
              <a:r>
                <a:rPr lang="ja-JP" altLang="en-US" sz="1000" kern="100" dirty="0" smtClean="0">
                  <a:latin typeface="Georgia"/>
                  <a:ea typeface="Meiryo UI"/>
                  <a:cs typeface="Times New Roman"/>
                </a:rPr>
                <a:t>を</a:t>
              </a:r>
              <a:r>
                <a:rPr lang="ja-JP" altLang="ja-JP" sz="1000" kern="100" dirty="0" smtClean="0">
                  <a:effectLst/>
                  <a:latin typeface="Georgia"/>
                  <a:ea typeface="Meiryo UI"/>
                  <a:cs typeface="Times New Roman"/>
                </a:rPr>
                <a:t>踏まえ、</a:t>
              </a:r>
              <a:r>
                <a:rPr lang="en-US" altLang="ja-JP" sz="1000" kern="100" dirty="0" smtClean="0">
                  <a:latin typeface="Georgia"/>
                  <a:ea typeface="Meiryo UI"/>
                  <a:cs typeface="Times New Roman"/>
                </a:rPr>
                <a:t> </a:t>
              </a:r>
              <a:r>
                <a:rPr lang="ja-JP" altLang="ja-JP" sz="1000" kern="100" dirty="0" smtClean="0">
                  <a:effectLst/>
                  <a:latin typeface="Georgia"/>
                  <a:ea typeface="Meiryo UI"/>
                  <a:cs typeface="Times New Roman"/>
                </a:rPr>
                <a:t>不具合が発生した場合のリスク等に着目し、分野</a:t>
              </a:r>
              <a:r>
                <a:rPr lang="ja-JP" altLang="en-US" sz="1000" kern="100" dirty="0" smtClean="0">
                  <a:effectLst/>
                  <a:latin typeface="Georgia"/>
                  <a:ea typeface="Meiryo UI"/>
                  <a:cs typeface="Times New Roman"/>
                </a:rPr>
                <a:t>・</a:t>
              </a:r>
              <a:r>
                <a:rPr lang="ja-JP" altLang="ja-JP" sz="1000" kern="100" dirty="0" smtClean="0">
                  <a:effectLst/>
                  <a:latin typeface="Georgia"/>
                  <a:ea typeface="Meiryo UI"/>
                  <a:cs typeface="Times New Roman"/>
                </a:rPr>
                <a:t>施設毎の点検、補修、更新などの優先順位を設定</a:t>
              </a:r>
              <a:endParaRPr lang="en-US" altLang="ja-JP" sz="1000" kern="100" dirty="0" smtClean="0">
                <a:effectLst/>
                <a:latin typeface="Georgia"/>
                <a:ea typeface="Meiryo UI"/>
                <a:cs typeface="Times New Roman"/>
              </a:endParaRPr>
            </a:p>
            <a:p>
              <a:pPr algn="just">
                <a:lnSpc>
                  <a:spcPts val="1500"/>
                </a:lnSpc>
                <a:spcAft>
                  <a:spcPts val="0"/>
                </a:spcAft>
              </a:pP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ex </a:t>
              </a: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道路</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、健全度、</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社会的</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影響度（交通量</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・代替え性・広域緊急交通路・バス路線等</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から重点化指標を</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数値化</a:t>
              </a:r>
              <a:endPar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500"/>
                </a:lnSpc>
              </a:pPr>
              <a:r>
                <a:rPr lang="ja-JP" altLang="ja-JP" sz="1200" b="1" u="sng" kern="100" dirty="0" smtClean="0">
                  <a:effectLst/>
                  <a:latin typeface="Georgia"/>
                  <a:ea typeface="Meiryo UI"/>
                  <a:cs typeface="Times New Roman"/>
                </a:rPr>
                <a:t>◇日常的な維持管理の着実な実践</a:t>
              </a:r>
              <a:r>
                <a:rPr lang="ja-JP" altLang="en-US" sz="1200" b="1" u="sng" kern="100" dirty="0" smtClean="0">
                  <a:effectLst/>
                  <a:latin typeface="Georgia"/>
                  <a:ea typeface="Meiryo UI"/>
                  <a:cs typeface="Times New Roman"/>
                </a:rPr>
                <a:t>　</a:t>
              </a:r>
              <a:r>
                <a:rPr lang="ja-JP" altLang="en-US" sz="1200" b="1" kern="100" dirty="0">
                  <a:solidFill>
                    <a:prstClr val="black"/>
                  </a:solidFill>
                  <a:latin typeface="Georgia"/>
                  <a:ea typeface="Meiryo UI"/>
                  <a:cs typeface="Times New Roman"/>
                </a:rPr>
                <a:t>　</a:t>
              </a:r>
              <a:r>
                <a:rPr lang="en-US" altLang="ja-JP" sz="1100" kern="100" dirty="0">
                  <a:solidFill>
                    <a:prstClr val="black"/>
                  </a:solidFill>
                  <a:latin typeface="Georgia"/>
                  <a:ea typeface="Meiryo UI"/>
                  <a:cs typeface="Times New Roman"/>
                </a:rPr>
                <a:t>point!</a:t>
              </a:r>
              <a:r>
                <a:rPr lang="ja-JP" altLang="en-US" sz="1100" kern="100" dirty="0" smtClean="0">
                  <a:solidFill>
                    <a:prstClr val="black"/>
                  </a:solidFill>
                  <a:latin typeface="Georgia"/>
                  <a:ea typeface="Meiryo UI"/>
                  <a:cs typeface="Times New Roman"/>
                </a:rPr>
                <a:t>「長寿命化に資するきめ細やかな修繕」</a:t>
              </a:r>
              <a:endParaRPr lang="ja-JP" altLang="ja-JP" sz="1100" kern="100" dirty="0">
                <a:solidFill>
                  <a:prstClr val="black"/>
                </a:solidFill>
                <a:latin typeface="Georgia"/>
                <a:ea typeface="HG明朝B"/>
                <a:cs typeface="Times New Roman"/>
              </a:endParaRPr>
            </a:p>
            <a:p>
              <a:pPr algn="just">
                <a:lnSpc>
                  <a:spcPts val="1500"/>
                </a:lnSpc>
                <a:spcAft>
                  <a:spcPts val="0"/>
                </a:spcAft>
              </a:pPr>
              <a:r>
                <a:rPr lang="ja-JP" altLang="ja-JP" sz="1000" kern="100" dirty="0" smtClean="0">
                  <a:latin typeface="Georgia"/>
                  <a:ea typeface="Meiryo UI"/>
                  <a:cs typeface="Times New Roman"/>
                </a:rPr>
                <a:t>直営</a:t>
              </a:r>
              <a:r>
                <a:rPr lang="ja-JP" altLang="ja-JP" sz="1000" kern="100" dirty="0">
                  <a:latin typeface="Georgia"/>
                  <a:ea typeface="Meiryo UI"/>
                  <a:cs typeface="Times New Roman"/>
                </a:rPr>
                <a:t>作業等に</a:t>
              </a:r>
              <a:r>
                <a:rPr lang="ja-JP" altLang="ja-JP" sz="1000" kern="100" dirty="0" smtClean="0">
                  <a:latin typeface="Georgia"/>
                  <a:ea typeface="Meiryo UI"/>
                  <a:cs typeface="Times New Roman"/>
                </a:rPr>
                <a:t>より</a:t>
              </a:r>
              <a:r>
                <a:rPr lang="ja-JP" altLang="en-US" sz="1000" kern="100" dirty="0" smtClean="0">
                  <a:latin typeface="Georgia"/>
                  <a:ea typeface="Meiryo UI"/>
                  <a:cs typeface="Times New Roman"/>
                </a:rPr>
                <a:t>「</a:t>
              </a:r>
              <a:r>
                <a:rPr lang="ja-JP" altLang="ja-JP" sz="1000" kern="100" dirty="0" smtClean="0">
                  <a:latin typeface="Georgia"/>
                  <a:ea typeface="Meiryo UI"/>
                  <a:cs typeface="Times New Roman"/>
                </a:rPr>
                <a:t>劣化</a:t>
              </a:r>
              <a:r>
                <a:rPr lang="ja-JP" altLang="ja-JP" sz="1000" kern="100" dirty="0">
                  <a:latin typeface="Georgia"/>
                  <a:ea typeface="Meiryo UI"/>
                  <a:cs typeface="Times New Roman"/>
                </a:rPr>
                <a:t>を</a:t>
              </a:r>
              <a:r>
                <a:rPr lang="ja-JP" altLang="ja-JP" sz="1000" kern="100" dirty="0" smtClean="0">
                  <a:latin typeface="Georgia"/>
                  <a:ea typeface="Meiryo UI"/>
                  <a:cs typeface="Times New Roman"/>
                </a:rPr>
                <a:t>抑制</a:t>
              </a:r>
              <a:r>
                <a:rPr lang="ja-JP" altLang="en-US" sz="1000" kern="100" dirty="0" smtClean="0">
                  <a:latin typeface="Georgia"/>
                  <a:ea typeface="Meiryo UI"/>
                  <a:cs typeface="Times New Roman"/>
                </a:rPr>
                <a:t>（長寿命化）」する</a:t>
              </a:r>
              <a:r>
                <a:rPr lang="ja-JP" altLang="ja-JP" sz="1000" kern="100" dirty="0" smtClean="0">
                  <a:latin typeface="Georgia"/>
                  <a:ea typeface="Meiryo UI"/>
                  <a:cs typeface="Times New Roman"/>
                </a:rPr>
                <a:t>細やか</a:t>
              </a:r>
              <a:r>
                <a:rPr lang="ja-JP" altLang="ja-JP" sz="1000" kern="100" dirty="0">
                  <a:latin typeface="Georgia"/>
                  <a:ea typeface="Meiryo UI"/>
                  <a:cs typeface="Times New Roman"/>
                </a:rPr>
                <a:t>な維持管理・修繕作業を計画的に推進</a:t>
              </a:r>
              <a:endParaRPr lang="en-US" altLang="ja-JP" sz="1000" kern="100" dirty="0">
                <a:latin typeface="Georgia"/>
                <a:ea typeface="Meiryo UI"/>
                <a:cs typeface="Times New Roman"/>
              </a:endParaRPr>
            </a:p>
            <a:p>
              <a:pPr algn="just">
                <a:lnSpc>
                  <a:spcPts val="1500"/>
                </a:lnSpc>
                <a:spcAft>
                  <a:spcPts val="0"/>
                </a:spcAft>
              </a:pP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ex </a:t>
              </a: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latin typeface="Georgia"/>
                  <a:ea typeface="Meiryo UI"/>
                  <a:cs typeface="Times New Roman"/>
                </a:rPr>
                <a:t>橋梁排水施設の清掃による確実な排水</a:t>
              </a:r>
              <a:r>
                <a:rPr lang="ja-JP" altLang="en-US" sz="1000" kern="100" dirty="0" smtClean="0">
                  <a:latin typeface="Georgia"/>
                  <a:ea typeface="Meiryo UI"/>
                  <a:cs typeface="Times New Roman"/>
                </a:rPr>
                <a:t>処理、</a:t>
              </a:r>
              <a:r>
                <a:rPr lang="ja-JP" altLang="en-US" sz="1000" kern="100" dirty="0">
                  <a:latin typeface="Georgia"/>
                  <a:ea typeface="Meiryo UI"/>
                  <a:cs typeface="Times New Roman"/>
                </a:rPr>
                <a:t>凍結防止剤の洗浄による塩害の抑制、橋梁支承の塗装</a:t>
              </a:r>
              <a:r>
                <a:rPr lang="ja-JP" altLang="en-US" sz="1000" kern="100" dirty="0" smtClean="0">
                  <a:latin typeface="Georgia"/>
                  <a:ea typeface="Meiryo UI"/>
                  <a:cs typeface="Times New Roman"/>
                </a:rPr>
                <a:t>やグリスアップ</a:t>
              </a:r>
              <a:r>
                <a:rPr lang="ja-JP" altLang="en-US" sz="1000" kern="100" dirty="0">
                  <a:latin typeface="Georgia"/>
                  <a:ea typeface="Meiryo UI"/>
                  <a:cs typeface="Times New Roman"/>
                </a:rPr>
                <a:t>、舗装面の</a:t>
              </a:r>
              <a:r>
                <a:rPr lang="ja-JP" altLang="en-US" sz="1000" kern="100" dirty="0" smtClean="0">
                  <a:latin typeface="Georgia"/>
                  <a:ea typeface="Meiryo UI"/>
                  <a:cs typeface="Times New Roman"/>
                </a:rPr>
                <a:t>クラック部</a:t>
              </a:r>
              <a:r>
                <a:rPr lang="ja-JP" altLang="en-US" sz="1000" kern="100" dirty="0">
                  <a:latin typeface="Georgia"/>
                  <a:ea typeface="Meiryo UI"/>
                  <a:cs typeface="Times New Roman"/>
                </a:rPr>
                <a:t>へ</a:t>
              </a:r>
              <a:r>
                <a:rPr lang="ja-JP" altLang="en-US" sz="1000" kern="100" dirty="0" smtClean="0">
                  <a:latin typeface="Georgia"/>
                  <a:ea typeface="Meiryo UI"/>
                  <a:cs typeface="Times New Roman"/>
                </a:rPr>
                <a:t>の</a:t>
              </a:r>
              <a:endParaRPr lang="en-US" altLang="ja-JP" sz="1000" kern="100" dirty="0" smtClean="0">
                <a:latin typeface="Georgia"/>
                <a:ea typeface="Meiryo UI"/>
                <a:cs typeface="Times New Roman"/>
              </a:endParaRPr>
            </a:p>
            <a:p>
              <a:pPr algn="just">
                <a:lnSpc>
                  <a:spcPts val="1500"/>
                </a:lnSpc>
                <a:spcAft>
                  <a:spcPts val="0"/>
                </a:spcAft>
              </a:pPr>
              <a:r>
                <a:rPr lang="ja-JP" altLang="en-US" sz="1000" kern="100" dirty="0">
                  <a:latin typeface="Georgia"/>
                  <a:ea typeface="Meiryo UI"/>
                  <a:cs typeface="Times New Roman"/>
                </a:rPr>
                <a:t>　</a:t>
              </a:r>
              <a:r>
                <a:rPr lang="ja-JP" altLang="en-US" sz="1000" kern="100" dirty="0" smtClean="0">
                  <a:latin typeface="Georgia"/>
                  <a:ea typeface="Meiryo UI"/>
                  <a:cs typeface="Times New Roman"/>
                </a:rPr>
                <a:t>　　補修材</a:t>
              </a:r>
              <a:r>
                <a:rPr lang="ja-JP" altLang="en-US" sz="1000" kern="100" dirty="0">
                  <a:latin typeface="Georgia"/>
                  <a:ea typeface="Meiryo UI"/>
                  <a:cs typeface="Times New Roman"/>
                </a:rPr>
                <a:t>の注入等による構造体劣化の抑制を日常的に</a:t>
              </a:r>
              <a:r>
                <a:rPr lang="ja-JP" altLang="en-US" sz="1000" kern="100" dirty="0" smtClean="0">
                  <a:latin typeface="Georgia"/>
                  <a:ea typeface="Meiryo UI"/>
                  <a:cs typeface="Times New Roman"/>
                </a:rPr>
                <a:t>実施。</a:t>
              </a:r>
              <a:endParaRPr lang="en-US" altLang="ja-JP" sz="1000" kern="100" dirty="0" smtClean="0">
                <a:latin typeface="Georgia"/>
                <a:ea typeface="Meiryo UI"/>
                <a:cs typeface="Times New Roman"/>
              </a:endParaRPr>
            </a:p>
            <a:p>
              <a:pPr algn="just">
                <a:lnSpc>
                  <a:spcPts val="1500"/>
                </a:lnSpc>
                <a:spcAft>
                  <a:spcPts val="0"/>
                </a:spcAft>
              </a:pPr>
              <a:r>
                <a:rPr lang="ja-JP" altLang="en-US" sz="1000" kern="100" dirty="0" smtClean="0">
                  <a:latin typeface="Georgia"/>
                  <a:ea typeface="Meiryo UI"/>
                  <a:cs typeface="Times New Roman"/>
                </a:rPr>
                <a:t>　　：橋梁</a:t>
              </a:r>
              <a:r>
                <a:rPr lang="ja-JP" altLang="en-US" sz="1000" kern="100" dirty="0">
                  <a:latin typeface="Georgia"/>
                  <a:ea typeface="Meiryo UI"/>
                  <a:cs typeface="Times New Roman"/>
                </a:rPr>
                <a:t>の寿命を延ばすための過積載車両の抑止措置を</a:t>
              </a:r>
              <a:r>
                <a:rPr lang="ja-JP" altLang="en-US" sz="1000" kern="100" dirty="0" smtClean="0">
                  <a:latin typeface="Georgia"/>
                  <a:ea typeface="Meiryo UI"/>
                  <a:cs typeface="Times New Roman"/>
                </a:rPr>
                <a:t>展開（大型車通行の適正化）</a:t>
              </a:r>
              <a:endParaRPr lang="en-US" altLang="ja-JP" sz="1000" kern="100" dirty="0" smtClean="0">
                <a:latin typeface="Georgia"/>
                <a:ea typeface="Meiryo UI"/>
                <a:cs typeface="Times New Roman"/>
              </a:endParaRPr>
            </a:p>
          </p:txBody>
        </p:sp>
      </p:grpSp>
      <p:sp>
        <p:nvSpPr>
          <p:cNvPr id="29" name="正方形/長方形 28"/>
          <p:cNvSpPr/>
          <p:nvPr/>
        </p:nvSpPr>
        <p:spPr>
          <a:xfrm>
            <a:off x="2088634" y="-45342"/>
            <a:ext cx="310198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b="1" kern="100" dirty="0" smtClean="0">
                <a:solidFill>
                  <a:srgbClr val="000000"/>
                </a:solidFill>
                <a:ea typeface="Meiryo UI"/>
                <a:cs typeface="Times New Roman"/>
              </a:rPr>
              <a:t>～戦略的な維持管理の推進に向けて～</a:t>
            </a:r>
            <a:endParaRPr lang="ja-JP" sz="900" kern="100" dirty="0">
              <a:effectLst/>
              <a:ea typeface="HG明朝B"/>
              <a:cs typeface="Times New Roman"/>
            </a:endParaRPr>
          </a:p>
        </p:txBody>
      </p:sp>
      <p:grpSp>
        <p:nvGrpSpPr>
          <p:cNvPr id="36" name="グループ化 35"/>
          <p:cNvGrpSpPr/>
          <p:nvPr/>
        </p:nvGrpSpPr>
        <p:grpSpPr>
          <a:xfrm>
            <a:off x="5057912" y="7637930"/>
            <a:ext cx="7743688" cy="2090027"/>
            <a:chOff x="5064555" y="7570605"/>
            <a:chExt cx="6567612" cy="1708906"/>
          </a:xfrm>
        </p:grpSpPr>
        <p:sp>
          <p:nvSpPr>
            <p:cNvPr id="15" name="角丸四角形 14"/>
            <p:cNvSpPr/>
            <p:nvPr/>
          </p:nvSpPr>
          <p:spPr>
            <a:xfrm>
              <a:off x="5172821" y="7788467"/>
              <a:ext cx="6412170" cy="1327199"/>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30" name="テキスト ボックス 29"/>
            <p:cNvSpPr txBox="1"/>
            <p:nvPr/>
          </p:nvSpPr>
          <p:spPr>
            <a:xfrm>
              <a:off x="5104656" y="7788469"/>
              <a:ext cx="6527511" cy="1491042"/>
            </a:xfrm>
            <a:prstGeom prst="rect">
              <a:avLst/>
            </a:prstGeom>
            <a:noFill/>
          </p:spPr>
          <p:txBody>
            <a:bodyPr wrap="square" rtlCol="0">
              <a:spAutoFit/>
            </a:bodyPr>
            <a:lstStyle/>
            <a:p>
              <a:pPr algn="just">
                <a:lnSpc>
                  <a:spcPts val="1500"/>
                </a:lnSpc>
                <a:spcAft>
                  <a:spcPts val="0"/>
                </a:spcAft>
              </a:pPr>
              <a:r>
                <a:rPr lang="ja-JP" altLang="ja-JP" sz="1200" b="1" u="sng" kern="100" dirty="0" smtClean="0">
                  <a:effectLst/>
                  <a:latin typeface="Georgia"/>
                  <a:ea typeface="Meiryo UI"/>
                  <a:cs typeface="Times New Roman"/>
                </a:rPr>
                <a:t>◇人材の育成と確保、技術力の向上と継承</a:t>
              </a:r>
              <a:endParaRPr lang="en-US" altLang="ja-JP" sz="1200" b="1" kern="100" dirty="0" smtClean="0">
                <a:effectLst/>
                <a:latin typeface="Georgia"/>
                <a:ea typeface="Meiryo UI"/>
                <a:cs typeface="Times New Roman"/>
              </a:endParaRPr>
            </a:p>
            <a:p>
              <a:pPr algn="just">
                <a:lnSpc>
                  <a:spcPts val="1500"/>
                </a:lnSpc>
                <a:spcAft>
                  <a:spcPts val="0"/>
                </a:spcAft>
              </a:pPr>
              <a:r>
                <a:rPr lang="ja-JP" altLang="en-US" sz="1000" kern="100" dirty="0" smtClean="0">
                  <a:latin typeface="Georgia"/>
                  <a:ea typeface="Meiryo UI"/>
                  <a:cs typeface="Times New Roman"/>
                </a:rPr>
                <a:t>短期：キャリア</a:t>
              </a:r>
              <a:r>
                <a:rPr lang="ja-JP" altLang="en-US" sz="1000" kern="100" dirty="0">
                  <a:latin typeface="Georgia"/>
                  <a:ea typeface="Meiryo UI"/>
                  <a:cs typeface="Times New Roman"/>
                </a:rPr>
                <a:t>シート</a:t>
              </a:r>
              <a:r>
                <a:rPr lang="ja-JP" altLang="en-US" sz="1000" kern="100" dirty="0" smtClean="0">
                  <a:latin typeface="Georgia"/>
                  <a:ea typeface="Meiryo UI"/>
                  <a:cs typeface="Times New Roman"/>
                </a:rPr>
                <a:t>の導入</a:t>
              </a:r>
              <a:r>
                <a:rPr lang="en-US" altLang="ja-JP" sz="1000" kern="100" dirty="0" smtClean="0">
                  <a:latin typeface="Georgia"/>
                  <a:ea typeface="Meiryo UI"/>
                  <a:cs typeface="Times New Roman"/>
                </a:rPr>
                <a:t>(</a:t>
              </a:r>
              <a:r>
                <a:rPr lang="ja-JP" altLang="en-US" sz="900" kern="100" dirty="0" smtClean="0">
                  <a:latin typeface="Georgia"/>
                  <a:ea typeface="Meiryo UI"/>
                  <a:cs typeface="Times New Roman"/>
                </a:rPr>
                <a:t>職員スキルの把握</a:t>
              </a:r>
              <a:r>
                <a:rPr lang="en-US" altLang="ja-JP" sz="900" kern="100" dirty="0">
                  <a:latin typeface="Georgia"/>
                  <a:ea typeface="Meiryo UI"/>
                  <a:cs typeface="Times New Roman"/>
                </a:rPr>
                <a:t>)</a:t>
              </a:r>
              <a:r>
                <a:rPr lang="ja-JP" altLang="en-US" sz="1000" kern="100" dirty="0" err="1" smtClean="0">
                  <a:latin typeface="Georgia"/>
                  <a:ea typeface="Meiryo UI"/>
                  <a:cs typeface="Times New Roman"/>
                </a:rPr>
                <a:t>、</a:t>
              </a:r>
              <a:r>
                <a:rPr lang="ja-JP" altLang="en-US" sz="1000" kern="100" dirty="0" smtClean="0">
                  <a:latin typeface="Georgia"/>
                  <a:ea typeface="Meiryo UI"/>
                  <a:cs typeface="Times New Roman"/>
                </a:rPr>
                <a:t>キャリアシートを踏まえ</a:t>
              </a:r>
              <a:r>
                <a:rPr lang="ja-JP" altLang="ja-JP" sz="1000" kern="100" dirty="0" smtClean="0">
                  <a:latin typeface="Georgia"/>
                  <a:ea typeface="Meiryo UI"/>
                  <a:cs typeface="Times New Roman"/>
                </a:rPr>
                <a:t>技術</a:t>
              </a:r>
              <a:r>
                <a:rPr lang="ja-JP" altLang="ja-JP" sz="1000" kern="100" dirty="0" smtClean="0">
                  <a:effectLst/>
                  <a:latin typeface="Georgia"/>
                  <a:ea typeface="Meiryo UI"/>
                  <a:cs typeface="Times New Roman"/>
                </a:rPr>
                <a:t>研修等の体系化</a:t>
              </a:r>
              <a:r>
                <a:rPr lang="ja-JP" altLang="en-US" sz="1000" kern="100" dirty="0" smtClean="0">
                  <a:latin typeface="Georgia"/>
                  <a:ea typeface="Meiryo UI"/>
                  <a:cs typeface="Times New Roman"/>
                </a:rPr>
                <a:t>やマイスター制度の充実等　</a:t>
              </a:r>
              <a:endParaRPr lang="en-US" altLang="ja-JP" sz="1000" kern="100" dirty="0" smtClean="0">
                <a:latin typeface="Georgia"/>
                <a:ea typeface="Meiryo UI"/>
                <a:cs typeface="Times New Roman"/>
              </a:endParaRPr>
            </a:p>
            <a:p>
              <a:pPr algn="just">
                <a:lnSpc>
                  <a:spcPts val="1500"/>
                </a:lnSpc>
                <a:spcAft>
                  <a:spcPts val="0"/>
                </a:spcAft>
              </a:pPr>
              <a:r>
                <a:rPr lang="ja-JP" altLang="en-US" sz="1000" kern="100" dirty="0" smtClean="0">
                  <a:latin typeface="Georgia"/>
                  <a:ea typeface="Meiryo UI"/>
                  <a:cs typeface="Times New Roman"/>
                </a:rPr>
                <a:t>短中期：</a:t>
              </a:r>
              <a:r>
                <a:rPr lang="ja-JP" altLang="en-US" sz="1000" kern="100" dirty="0" smtClean="0">
                  <a:effectLst/>
                  <a:latin typeface="Georgia"/>
                  <a:ea typeface="Meiryo UI"/>
                  <a:cs typeface="Times New Roman"/>
                </a:rPr>
                <a:t>スペシャリスト（専門性の高い技術者）</a:t>
              </a:r>
              <a:r>
                <a:rPr lang="ja-JP" altLang="ja-JP" sz="1000" kern="100" dirty="0" smtClean="0">
                  <a:effectLst/>
                  <a:latin typeface="Georgia"/>
                  <a:ea typeface="Meiryo UI"/>
                  <a:cs typeface="Times New Roman"/>
                </a:rPr>
                <a:t>を</a:t>
              </a:r>
              <a:r>
                <a:rPr lang="ja-JP" altLang="en-US" sz="1000" kern="100" dirty="0">
                  <a:latin typeface="Georgia"/>
                  <a:ea typeface="Meiryo UI"/>
                  <a:cs typeface="Times New Roman"/>
                </a:rPr>
                <a:t>育成</a:t>
              </a:r>
              <a:r>
                <a:rPr lang="ja-JP" altLang="ja-JP" sz="1000" kern="100" dirty="0" smtClean="0">
                  <a:effectLst/>
                  <a:latin typeface="Georgia"/>
                  <a:ea typeface="Meiryo UI"/>
                  <a:cs typeface="Times New Roman"/>
                </a:rPr>
                <a:t>・確保する</a:t>
              </a:r>
              <a:r>
                <a:rPr lang="ja-JP" altLang="en-US" sz="1000" kern="100" dirty="0" smtClean="0">
                  <a:effectLst/>
                  <a:latin typeface="Georgia"/>
                  <a:ea typeface="Meiryo UI"/>
                  <a:cs typeface="Times New Roman"/>
                </a:rPr>
                <a:t>組織、</a:t>
              </a:r>
              <a:r>
                <a:rPr lang="ja-JP" altLang="ja-JP" sz="1000" kern="100" dirty="0" smtClean="0">
                  <a:effectLst/>
                  <a:latin typeface="Georgia"/>
                  <a:ea typeface="Meiryo UI"/>
                  <a:cs typeface="Times New Roman"/>
                </a:rPr>
                <a:t>人事制度</a:t>
              </a:r>
              <a:r>
                <a:rPr lang="ja-JP" altLang="en-US" sz="1000" kern="100" dirty="0" smtClean="0">
                  <a:effectLst/>
                  <a:latin typeface="Georgia"/>
                  <a:ea typeface="Meiryo UI"/>
                  <a:cs typeface="Times New Roman"/>
                </a:rPr>
                <a:t>（キャリアパス）</a:t>
              </a:r>
              <a:r>
                <a:rPr lang="ja-JP" altLang="ja-JP" sz="1000" kern="100" dirty="0" smtClean="0">
                  <a:effectLst/>
                  <a:latin typeface="Georgia"/>
                  <a:ea typeface="Meiryo UI"/>
                  <a:cs typeface="Times New Roman"/>
                </a:rPr>
                <a:t>のあり方の検討</a:t>
              </a:r>
              <a:endParaRPr lang="ja-JP" altLang="ja-JP" sz="1000" kern="100" dirty="0" smtClean="0">
                <a:effectLst/>
                <a:latin typeface="Georgia"/>
                <a:ea typeface="HG明朝B"/>
                <a:cs typeface="Times New Roman"/>
              </a:endParaRPr>
            </a:p>
            <a:p>
              <a:pPr marL="1930400" indent="-1930400" algn="just">
                <a:lnSpc>
                  <a:spcPts val="1500"/>
                </a:lnSpc>
                <a:spcAft>
                  <a:spcPts val="0"/>
                </a:spcAft>
              </a:pPr>
              <a:r>
                <a:rPr lang="ja-JP" altLang="ja-JP" sz="1200" b="1" u="sng" kern="100" dirty="0" smtClean="0">
                  <a:effectLst/>
                  <a:latin typeface="Georgia"/>
                  <a:ea typeface="Meiryo UI"/>
                  <a:cs typeface="Times New Roman"/>
                </a:rPr>
                <a:t>◇</a:t>
              </a:r>
              <a:r>
                <a:rPr lang="ja-JP" altLang="en-US" sz="1200" b="1" u="sng" kern="100" dirty="0" smtClean="0">
                  <a:effectLst/>
                  <a:latin typeface="Georgia"/>
                  <a:ea typeface="Meiryo UI"/>
                  <a:cs typeface="Times New Roman"/>
                </a:rPr>
                <a:t> </a:t>
              </a:r>
              <a:r>
                <a:rPr lang="ja-JP" altLang="ja-JP" sz="1200" b="1" u="sng" kern="100" dirty="0" smtClean="0">
                  <a:effectLst/>
                  <a:latin typeface="Georgia"/>
                  <a:ea typeface="Meiryo UI"/>
                  <a:cs typeface="Times New Roman"/>
                </a:rPr>
                <a:t>現場や地域を重視した維持管理の実践</a:t>
              </a:r>
              <a:endParaRPr lang="en-US" altLang="ja-JP" sz="1200" b="1" kern="100" dirty="0" smtClean="0">
                <a:effectLst/>
                <a:latin typeface="Georgia"/>
                <a:ea typeface="Meiryo UI"/>
                <a:cs typeface="Times New Roman"/>
              </a:endParaRPr>
            </a:p>
            <a:p>
              <a:pPr marL="1930400" indent="-1930400">
                <a:lnSpc>
                  <a:spcPts val="1500"/>
                </a:lnSpc>
                <a:spcAft>
                  <a:spcPts val="0"/>
                </a:spcAft>
              </a:pPr>
              <a:r>
                <a:rPr lang="ja-JP" altLang="en-US" sz="1000" kern="100" dirty="0" smtClean="0">
                  <a:effectLst/>
                  <a:latin typeface="Georgia"/>
                  <a:ea typeface="Meiryo UI"/>
                  <a:cs typeface="Times New Roman"/>
                </a:rPr>
                <a:t>　地域全体の安全性の向上を図るため、土木事務所が中心となり、地域特性を踏まえ、地域単位で</a:t>
              </a:r>
              <a:r>
                <a:rPr lang="ja-JP" altLang="ja-JP" sz="1000" kern="100" dirty="0" smtClean="0">
                  <a:effectLst/>
                  <a:latin typeface="Georgia"/>
                  <a:ea typeface="Meiryo UI"/>
                  <a:cs typeface="Times New Roman"/>
                </a:rPr>
                <a:t>市町村、大学等と</a:t>
              </a:r>
              <a:r>
                <a:rPr lang="ja-JP" altLang="en-US" sz="1000" kern="100" dirty="0" smtClean="0">
                  <a:effectLst/>
                  <a:latin typeface="Georgia"/>
                  <a:ea typeface="Meiryo UI"/>
                  <a:cs typeface="Times New Roman"/>
                </a:rPr>
                <a:t>も連携し、</a:t>
              </a:r>
              <a:r>
                <a:rPr lang="ja-JP" altLang="ja-JP" sz="1000" kern="100" dirty="0" smtClean="0">
                  <a:effectLst/>
                  <a:latin typeface="Georgia"/>
                  <a:ea typeface="Meiryo UI"/>
                  <a:cs typeface="Times New Roman"/>
                </a:rPr>
                <a:t>維持管理におけ</a:t>
              </a:r>
              <a:r>
                <a:rPr lang="ja-JP" altLang="en-US" sz="1000" kern="100" dirty="0" smtClean="0">
                  <a:effectLst/>
                  <a:latin typeface="Georgia"/>
                  <a:ea typeface="Meiryo UI"/>
                  <a:cs typeface="Times New Roman"/>
                </a:rPr>
                <a:t>る</a:t>
              </a:r>
              <a:endParaRPr lang="en-US" altLang="ja-JP" sz="1000" kern="100" dirty="0" smtClean="0">
                <a:effectLst/>
                <a:latin typeface="Georgia"/>
                <a:ea typeface="Meiryo UI"/>
                <a:cs typeface="Times New Roman"/>
              </a:endParaRPr>
            </a:p>
            <a:p>
              <a:pPr marL="1930400" indent="-1930400">
                <a:lnSpc>
                  <a:spcPts val="1500"/>
                </a:lnSpc>
                <a:spcAft>
                  <a:spcPts val="0"/>
                </a:spcAft>
              </a:pPr>
              <a:r>
                <a:rPr lang="ja-JP" altLang="en-US" sz="1000" kern="100" dirty="0" smtClean="0">
                  <a:latin typeface="Georgia"/>
                  <a:ea typeface="Meiryo UI"/>
                  <a:cs typeface="Times New Roman"/>
                </a:rPr>
                <a:t>　ﾉｳﾊｳを</a:t>
              </a:r>
              <a:r>
                <a:rPr lang="ja-JP" altLang="ja-JP" sz="1000" kern="100" dirty="0" smtClean="0">
                  <a:effectLst/>
                  <a:latin typeface="Georgia"/>
                  <a:ea typeface="Meiryo UI"/>
                  <a:cs typeface="Times New Roman"/>
                </a:rPr>
                <a:t>共有</a:t>
              </a:r>
              <a:r>
                <a:rPr lang="ja-JP" altLang="en-US" sz="1000" kern="100" dirty="0" smtClean="0">
                  <a:effectLst/>
                  <a:latin typeface="Georgia"/>
                  <a:ea typeface="Meiryo UI"/>
                  <a:cs typeface="Times New Roman"/>
                </a:rPr>
                <a:t>し</a:t>
              </a:r>
              <a:r>
                <a:rPr lang="ja-JP" altLang="ja-JP" sz="1000" kern="100" dirty="0" smtClean="0">
                  <a:effectLst/>
                  <a:latin typeface="Georgia"/>
                  <a:ea typeface="Meiryo UI"/>
                  <a:cs typeface="Times New Roman"/>
                </a:rPr>
                <a:t>、人材育成、技術連携を図る</a:t>
              </a:r>
              <a:r>
                <a:rPr lang="ja-JP" altLang="en-US" sz="1000" kern="100" dirty="0" smtClean="0">
                  <a:effectLst/>
                  <a:latin typeface="Georgia"/>
                  <a:ea typeface="Meiryo UI"/>
                  <a:cs typeface="Times New Roman"/>
                </a:rPr>
                <a:t>「</a:t>
              </a:r>
              <a:r>
                <a:rPr lang="ja-JP" altLang="ja-JP" sz="1000" b="1" u="sng" kern="100" dirty="0" smtClean="0">
                  <a:effectLst/>
                  <a:latin typeface="Georgia"/>
                  <a:ea typeface="Meiryo UI"/>
                  <a:cs typeface="Times New Roman"/>
                </a:rPr>
                <a:t>維持管理地域</a:t>
              </a:r>
              <a:r>
                <a:rPr lang="ja-JP" altLang="en-US" sz="1000" b="1" u="sng" kern="100" dirty="0" smtClean="0">
                  <a:latin typeface="Georgia"/>
                  <a:ea typeface="Meiryo UI"/>
                  <a:cs typeface="Times New Roman"/>
                </a:rPr>
                <a:t>連携ﾌﾟﾗｯﾄﾌｫｰﾑ</a:t>
              </a:r>
              <a:r>
                <a:rPr lang="ja-JP" altLang="en-US" sz="1000" kern="100" dirty="0" smtClean="0">
                  <a:latin typeface="Georgia"/>
                  <a:ea typeface="Meiryo UI"/>
                  <a:cs typeface="Times New Roman"/>
                </a:rPr>
                <a:t>」を</a:t>
              </a:r>
              <a:r>
                <a:rPr lang="ja-JP" altLang="ja-JP" sz="1000" kern="100" dirty="0">
                  <a:latin typeface="Georgia"/>
                  <a:ea typeface="Meiryo UI"/>
                  <a:cs typeface="Times New Roman"/>
                </a:rPr>
                <a:t>構築</a:t>
              </a:r>
              <a:endParaRPr lang="ja-JP" altLang="ja-JP" sz="1000" kern="100" dirty="0">
                <a:latin typeface="Georgia"/>
                <a:ea typeface="HG明朝B"/>
                <a:cs typeface="Times New Roman"/>
              </a:endParaRPr>
            </a:p>
            <a:p>
              <a:pPr marL="1930400" indent="-1930400">
                <a:lnSpc>
                  <a:spcPts val="1500"/>
                </a:lnSpc>
                <a:spcAft>
                  <a:spcPts val="0"/>
                </a:spcAft>
              </a:pPr>
              <a:r>
                <a:rPr lang="ja-JP" altLang="en-US" sz="1000" kern="100" dirty="0" smtClean="0">
                  <a:effectLst/>
                  <a:latin typeface="Georgia"/>
                  <a:ea typeface="Meiryo UI"/>
                  <a:cs typeface="Times New Roman"/>
                </a:rPr>
                <a:t>　　</a:t>
              </a:r>
              <a:r>
                <a:rPr lang="en-US" altLang="ja-JP" sz="1000" kern="100" dirty="0" smtClean="0">
                  <a:effectLst/>
                  <a:latin typeface="Georgia"/>
                  <a:ea typeface="Meiryo UI"/>
                  <a:cs typeface="Times New Roman"/>
                </a:rPr>
                <a:t>ex:</a:t>
              </a:r>
              <a:r>
                <a:rPr lang="ja-JP" altLang="en-US" sz="1000" kern="100" dirty="0" smtClean="0">
                  <a:effectLst/>
                  <a:latin typeface="Georgia"/>
                  <a:ea typeface="Meiryo UI"/>
                  <a:cs typeface="Times New Roman"/>
                </a:rPr>
                <a:t>点検など維持管理業務の地域一括</a:t>
              </a:r>
              <a:r>
                <a:rPr lang="ja-JP" altLang="en-US" sz="1000" kern="100" dirty="0">
                  <a:latin typeface="Georgia"/>
                  <a:ea typeface="Meiryo UI"/>
                  <a:cs typeface="Times New Roman"/>
                </a:rPr>
                <a:t>発注、常温合材など資機材の共同購入、人事</a:t>
              </a:r>
              <a:r>
                <a:rPr lang="ja-JP" altLang="en-US" sz="1000" kern="100" dirty="0" smtClean="0">
                  <a:effectLst/>
                  <a:latin typeface="Georgia"/>
                  <a:ea typeface="Meiryo UI"/>
                  <a:cs typeface="Times New Roman"/>
                </a:rPr>
                <a:t>交流による研修制度の検討</a:t>
              </a:r>
              <a:endParaRPr lang="en-US" altLang="ja-JP" sz="1000" kern="100" dirty="0" smtClean="0">
                <a:effectLst/>
                <a:latin typeface="Georgia"/>
                <a:ea typeface="Meiryo UI"/>
                <a:cs typeface="Times New Roman"/>
              </a:endParaRPr>
            </a:p>
            <a:p>
              <a:pPr marL="1930400" indent="-1930400">
                <a:lnSpc>
                  <a:spcPts val="1500"/>
                </a:lnSpc>
              </a:pPr>
              <a:r>
                <a:rPr lang="ja-JP" altLang="ja-JP" sz="1200" b="1" u="sng" kern="100" dirty="0">
                  <a:latin typeface="Georgia"/>
                  <a:ea typeface="Meiryo UI"/>
                  <a:cs typeface="Times New Roman"/>
                </a:rPr>
                <a:t>◇</a:t>
              </a:r>
              <a:r>
                <a:rPr lang="ja-JP" altLang="en-US" sz="1200" b="1" u="sng" kern="100" dirty="0">
                  <a:latin typeface="Georgia"/>
                  <a:ea typeface="Meiryo UI"/>
                  <a:cs typeface="Times New Roman"/>
                </a:rPr>
                <a:t> </a:t>
              </a:r>
              <a:r>
                <a:rPr lang="ja-JP" altLang="en-US" sz="1200" b="1" u="sng" kern="100" dirty="0" smtClean="0">
                  <a:latin typeface="Georgia"/>
                  <a:ea typeface="Meiryo UI"/>
                  <a:cs typeface="Times New Roman"/>
                </a:rPr>
                <a:t>維持管理業務の改善と魅力向上のあり方　⇒今後検討。</a:t>
              </a:r>
              <a:endParaRPr lang="en-US" altLang="ja-JP" sz="1200" b="1" kern="100" dirty="0">
                <a:latin typeface="Georgia"/>
                <a:ea typeface="Meiryo UI"/>
                <a:cs typeface="Times New Roman"/>
              </a:endParaRPr>
            </a:p>
            <a:p>
              <a:pPr marL="1930400" indent="-1930400">
                <a:lnSpc>
                  <a:spcPts val="1500"/>
                </a:lnSpc>
                <a:spcAft>
                  <a:spcPts val="0"/>
                </a:spcAft>
              </a:pPr>
              <a:endParaRPr lang="en-US" altLang="ja-JP" sz="1000" kern="100" dirty="0" smtClean="0">
                <a:effectLst/>
                <a:latin typeface="Georgia"/>
                <a:ea typeface="Meiryo UI"/>
                <a:cs typeface="Times New Roman"/>
              </a:endParaRPr>
            </a:p>
          </p:txBody>
        </p:sp>
        <p:sp>
          <p:nvSpPr>
            <p:cNvPr id="31" name="テキスト ボックス 2"/>
            <p:cNvSpPr txBox="1">
              <a:spLocks noChangeArrowheads="1"/>
            </p:cNvSpPr>
            <p:nvPr/>
          </p:nvSpPr>
          <p:spPr bwMode="auto">
            <a:xfrm>
              <a:off x="5064555" y="7570605"/>
              <a:ext cx="4710434" cy="27114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grpSp>
      <p:grpSp>
        <p:nvGrpSpPr>
          <p:cNvPr id="3" name="グループ化 2"/>
          <p:cNvGrpSpPr/>
          <p:nvPr/>
        </p:nvGrpSpPr>
        <p:grpSpPr>
          <a:xfrm>
            <a:off x="-22426" y="5401930"/>
            <a:ext cx="4983199" cy="920671"/>
            <a:chOff x="-34966" y="5085493"/>
            <a:chExt cx="4983199" cy="920671"/>
          </a:xfrm>
        </p:grpSpPr>
        <p:sp>
          <p:nvSpPr>
            <p:cNvPr id="9" name="角丸四角形 8"/>
            <p:cNvSpPr/>
            <p:nvPr/>
          </p:nvSpPr>
          <p:spPr>
            <a:xfrm>
              <a:off x="10750" y="5085493"/>
              <a:ext cx="4937483" cy="920671"/>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32" name="テキスト ボックス 31"/>
            <p:cNvSpPr txBox="1"/>
            <p:nvPr/>
          </p:nvSpPr>
          <p:spPr>
            <a:xfrm>
              <a:off x="-34966" y="5109840"/>
              <a:ext cx="4937483" cy="861774"/>
            </a:xfrm>
            <a:prstGeom prst="rect">
              <a:avLst/>
            </a:prstGeom>
            <a:noFill/>
          </p:spPr>
          <p:txBody>
            <a:bodyPr wrap="square" rtlCol="0">
              <a:spAutoFit/>
            </a:bodyPr>
            <a:lstStyle/>
            <a:p>
              <a:pPr>
                <a:lnSpc>
                  <a:spcPts val="1500"/>
                </a:lnSpc>
                <a:spcAft>
                  <a:spcPts val="0"/>
                </a:spcAft>
              </a:pPr>
              <a:r>
                <a:rPr lang="ja-JP" altLang="ja-JP" sz="1200" b="1" u="sng" kern="100" dirty="0" smtClean="0">
                  <a:effectLst/>
                  <a:ea typeface="Meiryo UI"/>
                  <a:cs typeface="Times New Roman"/>
                </a:rPr>
                <a:t>◇全国に先駆けてアセットマネジメントの考え方を導入（</a:t>
              </a:r>
              <a:r>
                <a:rPr lang="en-US" altLang="ja-JP" sz="1200" b="1" u="sng" kern="100" dirty="0" smtClean="0">
                  <a:effectLst/>
                  <a:ea typeface="Meiryo UI"/>
                  <a:cs typeface="Times New Roman"/>
                </a:rPr>
                <a:t>H17</a:t>
              </a:r>
              <a:r>
                <a:rPr lang="ja-JP" altLang="ja-JP" sz="1200" b="1" u="sng" kern="100" dirty="0" smtClean="0">
                  <a:effectLst/>
                  <a:ea typeface="Meiryo UI"/>
                  <a:cs typeface="Times New Roman"/>
                </a:rPr>
                <a:t>～）</a:t>
              </a:r>
              <a:endParaRPr lang="ja-JP" altLang="ja-JP" sz="1800" kern="100" dirty="0" smtClean="0">
                <a:effectLst/>
                <a:ea typeface="HG明朝B"/>
                <a:cs typeface="Times New Roman"/>
              </a:endParaRPr>
            </a:p>
            <a:p>
              <a:pPr>
                <a:lnSpc>
                  <a:spcPts val="1500"/>
                </a:lnSpc>
                <a:spcAft>
                  <a:spcPts val="0"/>
                </a:spcAft>
              </a:pPr>
              <a:r>
                <a:rPr lang="ja-JP" altLang="ja-JP" sz="1200" b="1" u="sng" kern="100" dirty="0" smtClean="0">
                  <a:effectLst/>
                  <a:ea typeface="Meiryo UI"/>
                  <a:cs typeface="Times New Roman"/>
                </a:rPr>
                <a:t>◇施設の長寿命化に資する予防保全対策等を強化（</a:t>
              </a:r>
              <a:r>
                <a:rPr lang="en-US" altLang="ja-JP" sz="1200" b="1" u="sng" kern="100" dirty="0" smtClean="0">
                  <a:effectLst/>
                  <a:ea typeface="Meiryo UI"/>
                  <a:cs typeface="Times New Roman"/>
                </a:rPr>
                <a:t>H23</a:t>
              </a:r>
              <a:r>
                <a:rPr lang="ja-JP" altLang="ja-JP" sz="1200" b="1" u="sng" kern="100" dirty="0" smtClean="0">
                  <a:effectLst/>
                  <a:ea typeface="Meiryo UI"/>
                  <a:cs typeface="Times New Roman"/>
                </a:rPr>
                <a:t>～）</a:t>
              </a:r>
              <a:endParaRPr lang="ja-JP" altLang="ja-JP" sz="1800" kern="100" dirty="0" smtClean="0">
                <a:effectLst/>
                <a:ea typeface="HG明朝B"/>
                <a:cs typeface="Times New Roman"/>
              </a:endParaRPr>
            </a:p>
            <a:p>
              <a:pPr indent="101600">
                <a:lnSpc>
                  <a:spcPts val="1500"/>
                </a:lnSpc>
                <a:spcAft>
                  <a:spcPts val="0"/>
                </a:spcAft>
              </a:pPr>
              <a:r>
                <a:rPr lang="ja-JP" altLang="en-US" sz="1200" kern="100" dirty="0" smtClean="0">
                  <a:effectLst/>
                  <a:ea typeface="Meiryo UI"/>
                  <a:cs typeface="Times New Roman"/>
                </a:rPr>
                <a:t>維持管理の重点化：長寿命化による更新費用を平準化</a:t>
              </a:r>
              <a:endParaRPr lang="en-US" altLang="ja-JP" sz="1200" kern="100" dirty="0" smtClean="0">
                <a:effectLst/>
                <a:ea typeface="Meiryo UI"/>
                <a:cs typeface="Times New Roman"/>
              </a:endParaRPr>
            </a:p>
            <a:p>
              <a:pPr indent="101600">
                <a:lnSpc>
                  <a:spcPts val="1500"/>
                </a:lnSpc>
                <a:spcAft>
                  <a:spcPts val="0"/>
                </a:spcAft>
              </a:pPr>
              <a:r>
                <a:rPr lang="ja-JP" altLang="en-US" sz="1200" kern="100" dirty="0" smtClean="0">
                  <a:effectLst/>
                  <a:ea typeface="Meiryo UI"/>
                  <a:cs typeface="Times New Roman"/>
                </a:rPr>
                <a:t>　</a:t>
              </a:r>
              <a:r>
                <a:rPr lang="ja-JP" altLang="ja-JP" sz="1200" kern="100" dirty="0" smtClean="0">
                  <a:effectLst/>
                  <a:ea typeface="Meiryo UI"/>
                  <a:cs typeface="Times New Roman"/>
                </a:rPr>
                <a:t>・</a:t>
              </a:r>
              <a:r>
                <a:rPr lang="en-US" altLang="ja-JP" sz="1200" kern="100" dirty="0" smtClean="0">
                  <a:effectLst/>
                  <a:ea typeface="Meiryo UI"/>
                  <a:cs typeface="Times New Roman"/>
                </a:rPr>
                <a:t>H22</a:t>
              </a:r>
              <a:r>
                <a:rPr lang="ja-JP" altLang="ja-JP" sz="1200" kern="100" dirty="0" smtClean="0">
                  <a:effectLst/>
                  <a:ea typeface="Meiryo UI"/>
                  <a:cs typeface="Times New Roman"/>
                </a:rPr>
                <a:t>：</a:t>
              </a:r>
              <a:r>
                <a:rPr lang="en-US" altLang="ja-JP" sz="1200" kern="100" dirty="0" smtClean="0">
                  <a:effectLst/>
                  <a:ea typeface="Meiryo UI"/>
                  <a:cs typeface="Times New Roman"/>
                </a:rPr>
                <a:t>170</a:t>
              </a:r>
              <a:r>
                <a:rPr lang="ja-JP" altLang="ja-JP" sz="1200" kern="100" dirty="0" smtClean="0">
                  <a:effectLst/>
                  <a:ea typeface="Meiryo UI"/>
                  <a:cs typeface="Times New Roman"/>
                </a:rPr>
                <a:t>億円 →</a:t>
              </a:r>
              <a:r>
                <a:rPr lang="en-US" altLang="ja-JP" sz="1200" kern="100" dirty="0" smtClean="0">
                  <a:effectLst/>
                  <a:ea typeface="Meiryo UI"/>
                  <a:cs typeface="Times New Roman"/>
                </a:rPr>
                <a:t> H25</a:t>
              </a:r>
              <a:r>
                <a:rPr lang="ja-JP" altLang="ja-JP" sz="1200" kern="100" dirty="0" smtClean="0">
                  <a:effectLst/>
                  <a:ea typeface="Meiryo UI"/>
                  <a:cs typeface="Times New Roman"/>
                </a:rPr>
                <a:t>：</a:t>
              </a:r>
              <a:r>
                <a:rPr lang="en-US" altLang="ja-JP" sz="1200" kern="100" dirty="0" smtClean="0">
                  <a:effectLst/>
                  <a:ea typeface="Meiryo UI"/>
                  <a:cs typeface="Times New Roman"/>
                </a:rPr>
                <a:t>260</a:t>
              </a:r>
              <a:r>
                <a:rPr lang="ja-JP" altLang="ja-JP" sz="1200" kern="100" dirty="0" smtClean="0">
                  <a:effectLst/>
                  <a:ea typeface="Meiryo UI"/>
                  <a:cs typeface="Times New Roman"/>
                </a:rPr>
                <a:t>億円（</a:t>
              </a:r>
              <a:r>
                <a:rPr lang="en-US" altLang="ja-JP" sz="1200" kern="100" dirty="0" smtClean="0">
                  <a:effectLst/>
                  <a:ea typeface="Meiryo UI"/>
                  <a:cs typeface="Times New Roman"/>
                </a:rPr>
                <a:t>1.5</a:t>
              </a:r>
              <a:r>
                <a:rPr lang="ja-JP" altLang="ja-JP" sz="1200" kern="100" dirty="0" smtClean="0">
                  <a:effectLst/>
                  <a:ea typeface="Meiryo UI"/>
                  <a:cs typeface="Times New Roman"/>
                </a:rPr>
                <a:t>倍増）</a:t>
              </a:r>
              <a:endParaRPr lang="ja-JP" altLang="ja-JP" sz="1800" kern="100" dirty="0" smtClean="0">
                <a:effectLst/>
                <a:ea typeface="HG明朝B"/>
                <a:cs typeface="Times New Roman"/>
              </a:endParaRPr>
            </a:p>
          </p:txBody>
        </p:sp>
      </p:grpSp>
      <p:sp>
        <p:nvSpPr>
          <p:cNvPr id="33" name="テキスト ボックス 2"/>
          <p:cNvSpPr txBox="1">
            <a:spLocks noChangeArrowheads="1"/>
          </p:cNvSpPr>
          <p:nvPr/>
        </p:nvSpPr>
        <p:spPr bwMode="auto">
          <a:xfrm>
            <a:off x="-15575" y="5139858"/>
            <a:ext cx="2239911" cy="30881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grpSp>
        <p:nvGrpSpPr>
          <p:cNvPr id="40" name="グループ化 39"/>
          <p:cNvGrpSpPr/>
          <p:nvPr/>
        </p:nvGrpSpPr>
        <p:grpSpPr>
          <a:xfrm>
            <a:off x="32001" y="6960175"/>
            <a:ext cx="5025911" cy="1054135"/>
            <a:chOff x="17487" y="6960840"/>
            <a:chExt cx="5025911" cy="1054135"/>
          </a:xfrm>
        </p:grpSpPr>
        <p:sp>
          <p:nvSpPr>
            <p:cNvPr id="8" name="角丸四角形 7"/>
            <p:cNvSpPr/>
            <p:nvPr/>
          </p:nvSpPr>
          <p:spPr>
            <a:xfrm>
              <a:off x="17487" y="6961424"/>
              <a:ext cx="4930745" cy="1049755"/>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34" name="テキスト ボックス 33"/>
            <p:cNvSpPr txBox="1"/>
            <p:nvPr/>
          </p:nvSpPr>
          <p:spPr>
            <a:xfrm>
              <a:off x="43994" y="6960840"/>
              <a:ext cx="4999404" cy="1054135"/>
            </a:xfrm>
            <a:prstGeom prst="rect">
              <a:avLst/>
            </a:prstGeom>
            <a:noFill/>
          </p:spPr>
          <p:txBody>
            <a:bodyPr wrap="square" rtlCol="0">
              <a:spAutoFit/>
            </a:bodyPr>
            <a:lstStyle/>
            <a:p>
              <a:pPr algn="just">
                <a:lnSpc>
                  <a:spcPts val="1500"/>
                </a:lnSpc>
                <a:spcAft>
                  <a:spcPts val="0"/>
                </a:spcAft>
              </a:pPr>
              <a:r>
                <a:rPr lang="ja-JP" altLang="ja-JP" sz="1200" b="1" u="sng" kern="100" dirty="0" smtClean="0">
                  <a:effectLst/>
                  <a:ea typeface="Meiryo UI"/>
                  <a:cs typeface="Times New Roman"/>
                </a:rPr>
                <a:t>◇安全に対する社会的要請</a:t>
              </a:r>
              <a:endParaRPr lang="ja-JP" altLang="ja-JP" sz="1800" kern="100" dirty="0" smtClean="0">
                <a:effectLst/>
                <a:ea typeface="HG明朝B"/>
                <a:cs typeface="Times New Roman"/>
              </a:endParaRPr>
            </a:p>
            <a:p>
              <a:pPr algn="just">
                <a:lnSpc>
                  <a:spcPts val="1500"/>
                </a:lnSpc>
                <a:spcAft>
                  <a:spcPts val="0"/>
                </a:spcAft>
              </a:pPr>
              <a:r>
                <a:rPr lang="ja-JP" altLang="ja-JP" sz="1200" kern="100" dirty="0" smtClean="0">
                  <a:effectLst/>
                  <a:ea typeface="Meiryo UI"/>
                  <a:cs typeface="Times New Roman"/>
                </a:rPr>
                <a:t>・笹子ﾄﾝﾈﾙ天井板崩落事故</a:t>
              </a:r>
              <a:r>
                <a:rPr lang="ja-JP" altLang="ja-JP" sz="1050" kern="100" dirty="0" smtClean="0">
                  <a:effectLst/>
                  <a:ea typeface="Meiryo UI"/>
                  <a:cs typeface="Times New Roman"/>
                </a:rPr>
                <a:t>（</a:t>
              </a:r>
              <a:r>
                <a:rPr lang="en-US" altLang="ja-JP" sz="1050" kern="100" dirty="0" smtClean="0">
                  <a:effectLst/>
                  <a:ea typeface="Meiryo UI"/>
                  <a:cs typeface="Times New Roman"/>
                </a:rPr>
                <a:t>H24.12</a:t>
              </a:r>
              <a:r>
                <a:rPr lang="ja-JP" altLang="ja-JP" sz="1050" kern="100" dirty="0" smtClean="0">
                  <a:effectLst/>
                  <a:ea typeface="Meiryo UI"/>
                  <a:cs typeface="Times New Roman"/>
                </a:rPr>
                <a:t>）</a:t>
              </a:r>
              <a:r>
                <a:rPr lang="ja-JP" altLang="ja-JP" sz="1200" kern="100" dirty="0" smtClean="0">
                  <a:effectLst/>
                  <a:ea typeface="Meiryo UI"/>
                  <a:cs typeface="Times New Roman"/>
                </a:rPr>
                <a:t>など老朽化に伴う事故が顕在化</a:t>
              </a:r>
              <a:endParaRPr lang="ja-JP" altLang="ja-JP" sz="1800" kern="100" dirty="0" smtClean="0">
                <a:effectLst/>
                <a:ea typeface="HG明朝B"/>
                <a:cs typeface="Times New Roman"/>
              </a:endParaRPr>
            </a:p>
            <a:p>
              <a:pPr algn="just">
                <a:lnSpc>
                  <a:spcPts val="1500"/>
                </a:lnSpc>
                <a:spcAft>
                  <a:spcPts val="0"/>
                </a:spcAft>
              </a:pPr>
              <a:r>
                <a:rPr lang="ja-JP" altLang="ja-JP" sz="1200" b="1" u="sng" kern="100" dirty="0" smtClean="0">
                  <a:effectLst/>
                  <a:ea typeface="Meiryo UI"/>
                  <a:cs typeface="Times New Roman"/>
                </a:rPr>
                <a:t>◇更なる効率的・効果的な維持管理の戦略的な推進</a:t>
              </a:r>
              <a:endParaRPr lang="ja-JP" altLang="ja-JP" sz="1800" kern="100" dirty="0" smtClean="0">
                <a:effectLst/>
                <a:ea typeface="HG明朝B"/>
                <a:cs typeface="Times New Roman"/>
              </a:endParaRPr>
            </a:p>
            <a:p>
              <a:pPr algn="just">
                <a:lnSpc>
                  <a:spcPts val="1500"/>
                </a:lnSpc>
                <a:spcAft>
                  <a:spcPts val="0"/>
                </a:spcAft>
              </a:pPr>
              <a:r>
                <a:rPr lang="ja-JP" altLang="ja-JP" sz="1200" kern="100" dirty="0" smtClean="0">
                  <a:effectLst/>
                  <a:ea typeface="Meiryo UI"/>
                  <a:cs typeface="Times New Roman"/>
                </a:rPr>
                <a:t>・最新の科学的、専門的な知見等を駆使し</a:t>
              </a:r>
              <a:r>
                <a:rPr lang="ja-JP" altLang="en-US" sz="1200" kern="100" dirty="0" smtClean="0">
                  <a:effectLst/>
                  <a:ea typeface="Meiryo UI"/>
                  <a:cs typeface="Times New Roman"/>
                </a:rPr>
                <a:t>、</a:t>
              </a:r>
              <a:r>
                <a:rPr lang="ja-JP" altLang="ja-JP" sz="1200" kern="100" dirty="0" smtClean="0">
                  <a:effectLst/>
                  <a:ea typeface="Meiryo UI"/>
                  <a:cs typeface="Times New Roman"/>
                </a:rPr>
                <a:t>点検の充実と的確な維持管理・</a:t>
              </a:r>
              <a:endParaRPr lang="en-US" altLang="ja-JP" sz="1200" kern="100" dirty="0" smtClean="0">
                <a:effectLst/>
                <a:ea typeface="Meiryo UI"/>
                <a:cs typeface="Times New Roman"/>
              </a:endParaRPr>
            </a:p>
            <a:p>
              <a:pPr algn="just">
                <a:lnSpc>
                  <a:spcPts val="1500"/>
                </a:lnSpc>
                <a:spcAft>
                  <a:spcPts val="0"/>
                </a:spcAft>
              </a:pPr>
              <a:r>
                <a:rPr lang="ja-JP" altLang="en-US" sz="1200" kern="100" dirty="0">
                  <a:ea typeface="Meiryo UI"/>
                  <a:cs typeface="Times New Roman"/>
                </a:rPr>
                <a:t>　</a:t>
              </a:r>
              <a:r>
                <a:rPr lang="ja-JP" altLang="ja-JP" sz="1200" kern="100" dirty="0" smtClean="0">
                  <a:effectLst/>
                  <a:ea typeface="Meiryo UI"/>
                  <a:cs typeface="Times New Roman"/>
                </a:rPr>
                <a:t>更新の推進</a:t>
              </a:r>
              <a:endParaRPr lang="ja-JP" altLang="ja-JP" sz="1800" kern="100" dirty="0">
                <a:effectLst/>
                <a:ea typeface="HG明朝B"/>
                <a:cs typeface="Times New Roman"/>
              </a:endParaRPr>
            </a:p>
          </p:txBody>
        </p:sp>
      </p:grpSp>
      <p:sp>
        <p:nvSpPr>
          <p:cNvPr id="35" name="右中かっこ 34"/>
          <p:cNvSpPr/>
          <p:nvPr/>
        </p:nvSpPr>
        <p:spPr>
          <a:xfrm>
            <a:off x="4929183" y="1522965"/>
            <a:ext cx="228430" cy="7958155"/>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23" name="図 2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01" y="2021316"/>
            <a:ext cx="4831716" cy="130296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7174565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2211</TotalTime>
  <Words>628</Words>
  <Application>Microsoft Office PowerPoint</Application>
  <PresentationFormat>A3 297x420 mm</PresentationFormat>
  <Paragraphs>84</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大井祥之</cp:lastModifiedBy>
  <cp:revision>112</cp:revision>
  <cp:lastPrinted>2014-07-01T02:23:26Z</cp:lastPrinted>
  <dcterms:created xsi:type="dcterms:W3CDTF">2014-06-30T08:21:43Z</dcterms:created>
  <dcterms:modified xsi:type="dcterms:W3CDTF">2014-08-07T10:12:10Z</dcterms:modified>
</cp:coreProperties>
</file>