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9"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43" autoAdjust="0"/>
  </p:normalViewPr>
  <p:slideViewPr>
    <p:cSldViewPr>
      <p:cViewPr>
        <p:scale>
          <a:sx n="75" d="100"/>
          <a:sy n="75" d="100"/>
        </p:scale>
        <p:origin x="-396" y="-6"/>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22107D0B-64FD-45D0-948C-F47DB4A14220}" type="datetimeFigureOut">
              <a:rPr kumimoji="1" lang="ja-JP" altLang="en-US" smtClean="0"/>
              <a:t>2014/8/12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2014/8/12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角丸四角形 52"/>
          <p:cNvSpPr/>
          <p:nvPr/>
        </p:nvSpPr>
        <p:spPr>
          <a:xfrm>
            <a:off x="5164809" y="7964297"/>
            <a:ext cx="7581167" cy="1603024"/>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19" name="角丸四角形 18"/>
          <p:cNvSpPr/>
          <p:nvPr/>
        </p:nvSpPr>
        <p:spPr>
          <a:xfrm>
            <a:off x="7308" y="480072"/>
            <a:ext cx="12773455" cy="838041"/>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 name="正方形/長方形 3"/>
          <p:cNvSpPr/>
          <p:nvPr/>
        </p:nvSpPr>
        <p:spPr>
          <a:xfrm>
            <a:off x="164969" y="144016"/>
            <a:ext cx="8468079"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b="1" kern="100" dirty="0">
                <a:solidFill>
                  <a:srgbClr val="000000"/>
                </a:solidFill>
                <a:ea typeface="Meiryo UI"/>
                <a:cs typeface="Times New Roman"/>
              </a:rPr>
              <a:t>中間</a:t>
            </a:r>
            <a:r>
              <a:rPr lang="ja-JP" altLang="en-US" sz="1600" b="1" kern="100" dirty="0" smtClean="0">
                <a:solidFill>
                  <a:srgbClr val="000000"/>
                </a:solidFill>
                <a:ea typeface="Meiryo UI"/>
                <a:cs typeface="Times New Roman"/>
              </a:rPr>
              <a:t>とりまとめ　</a:t>
            </a:r>
            <a:r>
              <a:rPr lang="ja-JP" sz="1600" b="1" kern="100" dirty="0" smtClean="0">
                <a:solidFill>
                  <a:srgbClr val="000000"/>
                </a:solidFill>
                <a:effectLst/>
                <a:ea typeface="Meiryo UI"/>
                <a:cs typeface="Times New Roman"/>
              </a:rPr>
              <a:t>「</a:t>
            </a:r>
            <a:r>
              <a:rPr lang="en-US" altLang="ja-JP" sz="1600" b="1" kern="100" dirty="0" smtClean="0">
                <a:solidFill>
                  <a:srgbClr val="000000"/>
                </a:solidFill>
                <a:effectLst/>
                <a:ea typeface="Meiryo UI"/>
                <a:cs typeface="Times New Roman"/>
              </a:rPr>
              <a:t>(</a:t>
            </a:r>
            <a:r>
              <a:rPr lang="ja-JP" altLang="en-US" sz="1600" b="1" kern="100" smtClean="0">
                <a:solidFill>
                  <a:srgbClr val="000000"/>
                </a:solidFill>
                <a:effectLst/>
                <a:ea typeface="Meiryo UI"/>
                <a:cs typeface="Times New Roman"/>
              </a:rPr>
              <a:t>仮称</a:t>
            </a:r>
            <a:r>
              <a:rPr lang="en-US" altLang="ja-JP" sz="1600" b="1" kern="10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ja-JP" sz="1600" b="1" kern="100" dirty="0" smtClean="0">
                <a:solidFill>
                  <a:srgbClr val="000000"/>
                </a:solidFill>
                <a:effectLst/>
                <a:ea typeface="Meiryo UI"/>
                <a:cs typeface="Times New Roman"/>
              </a:rPr>
              <a:t>」</a:t>
            </a:r>
            <a:r>
              <a:rPr lang="ja-JP" sz="1600" b="1" kern="100" dirty="0">
                <a:solidFill>
                  <a:srgbClr val="000000"/>
                </a:solidFill>
                <a:effectLst/>
                <a:ea typeface="Meiryo UI"/>
                <a:cs typeface="Times New Roman"/>
              </a:rPr>
              <a:t>（素案</a:t>
            </a:r>
            <a:r>
              <a:rPr 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基本方針</a:t>
            </a:r>
            <a:r>
              <a:rPr lang="ja-JP" sz="1600" b="1" kern="100" dirty="0">
                <a:solidFill>
                  <a:srgbClr val="000000"/>
                </a:solidFill>
                <a:effectLst/>
                <a:ea typeface="Meiryo UI"/>
                <a:cs typeface="Times New Roman"/>
              </a:rPr>
              <a:t>　</a:t>
            </a:r>
            <a:r>
              <a:rPr lang="ja-JP" sz="1600" b="1" kern="100" dirty="0" smtClean="0">
                <a:solidFill>
                  <a:srgbClr val="000000"/>
                </a:solidFill>
                <a:effectLst/>
                <a:ea typeface="Meiryo UI"/>
                <a:cs typeface="Times New Roman"/>
              </a:rPr>
              <a:t>概要版</a:t>
            </a:r>
            <a:endParaRPr lang="ja-JP" sz="1100" kern="100" dirty="0">
              <a:effectLst/>
              <a:ea typeface="HG明朝B"/>
              <a:cs typeface="Times New Roman"/>
            </a:endParaRPr>
          </a:p>
        </p:txBody>
      </p:sp>
      <p:sp>
        <p:nvSpPr>
          <p:cNvPr id="5" name="テキスト ボックス 2"/>
          <p:cNvSpPr txBox="1">
            <a:spLocks noChangeArrowheads="1"/>
          </p:cNvSpPr>
          <p:nvPr/>
        </p:nvSpPr>
        <p:spPr bwMode="auto">
          <a:xfrm>
            <a:off x="7308" y="641082"/>
            <a:ext cx="12773455" cy="694210"/>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920"/>
              </a:lnSpc>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都市基盤施設長寿命化計画（素案）は、維持管理に関する現状と課題を踏まえ、戦略的な維持管理に関する基本的な考え方等に</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関して</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これ</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までの大阪府都市基盤施設技術審議会</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の議論を踏まえて、現時点で一旦、中間とりまとめを行ったもので</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素案を基により詳細な検討を</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進め</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月を目途に都市基盤施設長寿命化計画に関しての審議会答申</a:t>
            </a:r>
            <a:r>
              <a:rPr lang="ja-JP" sz="1400" kern="100" dirty="0">
                <a:effectLst/>
                <a:ea typeface="Meiryo UI"/>
                <a:cs typeface="Times New Roman"/>
              </a:rPr>
              <a:t>につなげるものである。</a:t>
            </a:r>
            <a:endParaRPr lang="ja-JP" sz="1800" kern="100" dirty="0">
              <a:effectLst/>
              <a:ea typeface="HG明朝B"/>
              <a:cs typeface="Times New Roman"/>
            </a:endParaRPr>
          </a:p>
        </p:txBody>
      </p:sp>
      <p:sp>
        <p:nvSpPr>
          <p:cNvPr id="6" name="正方形/長方形 5"/>
          <p:cNvSpPr/>
          <p:nvPr/>
        </p:nvSpPr>
        <p:spPr>
          <a:xfrm>
            <a:off x="11412817" y="180183"/>
            <a:ext cx="1355246" cy="2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6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資料　</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a:t>
            </a:r>
            <a:endParaRPr lang="ja-JP" sz="14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31380" y="5448672"/>
            <a:ext cx="4797804" cy="4075201"/>
            <a:chOff x="5313463" y="4990459"/>
            <a:chExt cx="4724730" cy="4089244"/>
          </a:xfrm>
        </p:grpSpPr>
        <p:sp>
          <p:nvSpPr>
            <p:cNvPr id="51" name="角丸四角形 50"/>
            <p:cNvSpPr/>
            <p:nvPr/>
          </p:nvSpPr>
          <p:spPr>
            <a:xfrm>
              <a:off x="5313463" y="4990459"/>
              <a:ext cx="4724730" cy="4089244"/>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a:off x="5352439" y="5013665"/>
              <a:ext cx="4556583" cy="395088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altLang="en-US" sz="1400" b="1" kern="100" dirty="0" smtClean="0">
                  <a:effectLst/>
                  <a:latin typeface="Georgia"/>
                  <a:ea typeface="Meiryo UI"/>
                  <a:cs typeface="Times New Roman"/>
                </a:rPr>
                <a:t>～基本方針　目次～</a:t>
              </a:r>
              <a:endParaRPr lang="en-US" altLang="ja-JP" sz="1400" b="1" kern="100" dirty="0" smtClean="0">
                <a:effectLst/>
                <a:latin typeface="Georgia"/>
                <a:ea typeface="Meiryo UI"/>
                <a:cs typeface="Times New Roman"/>
              </a:endParaRPr>
            </a:p>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第</a:t>
              </a:r>
              <a:r>
                <a:rPr lang="ja-JP" altLang="en-US" sz="1400" b="1" kern="100" dirty="0" smtClean="0">
                  <a:latin typeface="Georgia"/>
                  <a:ea typeface="Meiryo UI"/>
                  <a:cs typeface="Times New Roman"/>
                </a:rPr>
                <a:t>１</a:t>
              </a:r>
              <a:r>
                <a:rPr lang="ja-JP" altLang="en-US" sz="1400" b="1" kern="100" dirty="0" smtClean="0">
                  <a:effectLst/>
                  <a:latin typeface="Georgia"/>
                  <a:ea typeface="Meiryo UI"/>
                  <a:cs typeface="Times New Roman"/>
                </a:rPr>
                <a:t>章　はじめに</a:t>
              </a:r>
              <a:r>
                <a:rPr lang="ja-JP" sz="1400" b="1" kern="100" dirty="0" smtClean="0">
                  <a:effectLst/>
                  <a:latin typeface="Georgia"/>
                  <a:ea typeface="Meiryo UI"/>
                  <a:cs typeface="Times New Roman"/>
                </a:rPr>
                <a:t>≫</a:t>
              </a:r>
              <a:endParaRPr lang="en-US" altLang="ja-JP" sz="900" b="1" kern="100" dirty="0" smtClean="0">
                <a:effectLst/>
                <a:latin typeface="Georgia"/>
                <a:ea typeface="Meiryo UI"/>
                <a:cs typeface="Times New Roman"/>
              </a:endParaRPr>
            </a:p>
            <a:p>
              <a:pPr>
                <a:spcAft>
                  <a:spcPts val="0"/>
                </a:spcAft>
              </a:pPr>
              <a:r>
                <a:rPr lang="ja-JP" altLang="ja-JP" sz="1400" b="1" kern="100" dirty="0" smtClean="0">
                  <a:latin typeface="Georgia"/>
                  <a:ea typeface="Meiryo UI"/>
                  <a:cs typeface="Times New Roman"/>
                </a:rPr>
                <a:t>≪</a:t>
              </a:r>
              <a:r>
                <a:rPr lang="ja-JP" altLang="en-US" sz="1400" b="1" kern="100" dirty="0" smtClean="0">
                  <a:latin typeface="Georgia"/>
                  <a:ea typeface="Meiryo UI"/>
                  <a:cs typeface="Times New Roman"/>
                </a:rPr>
                <a:t>第２章　大阪府における維持管理・更新の現状と課題</a:t>
              </a:r>
              <a:r>
                <a:rPr lang="ja-JP" altLang="ja-JP" sz="1400" b="1" kern="100" dirty="0" smtClean="0">
                  <a:latin typeface="Georgia"/>
                  <a:ea typeface="Meiryo UI"/>
                  <a:cs typeface="Times New Roman"/>
                </a:rPr>
                <a:t>≫</a:t>
              </a:r>
              <a:endParaRPr lang="en-US" altLang="ja-JP" sz="1400" b="1" kern="100" dirty="0" smtClean="0">
                <a:latin typeface="Georgia"/>
                <a:ea typeface="Meiryo UI"/>
                <a:cs typeface="Times New Roman"/>
              </a:endParaRPr>
            </a:p>
            <a:p>
              <a:pPr>
                <a:spcAft>
                  <a:spcPts val="0"/>
                </a:spcAft>
              </a:pPr>
              <a:r>
                <a:rPr lang="ja-JP" altLang="en-US" sz="1200" kern="100" dirty="0" smtClean="0">
                  <a:latin typeface="Georgia"/>
                  <a:ea typeface="Meiryo UI"/>
                  <a:cs typeface="Times New Roman"/>
                </a:rPr>
                <a:t>　　</a:t>
              </a:r>
              <a:r>
                <a:rPr lang="ja-JP" altLang="en-US" sz="1050" kern="100" dirty="0" smtClean="0">
                  <a:latin typeface="Georgia"/>
                  <a:ea typeface="Meiryo UI"/>
                  <a:cs typeface="Times New Roman"/>
                </a:rPr>
                <a:t>・都市基盤施設を取り巻く現状・課題認識</a:t>
              </a:r>
              <a:endParaRPr lang="en-US" altLang="ja-JP" sz="1050" kern="100" dirty="0" smtClean="0">
                <a:latin typeface="Georgia"/>
                <a:ea typeface="Meiryo UI"/>
                <a:cs typeface="Times New Roman"/>
              </a:endParaRPr>
            </a:p>
            <a:p>
              <a:pPr lvl="0"/>
              <a:r>
                <a:rPr lang="ja-JP" altLang="en-US" sz="1400" b="1" kern="100" dirty="0" smtClean="0">
                  <a:solidFill>
                    <a:prstClr val="black"/>
                  </a:solidFill>
                  <a:latin typeface="Georgia"/>
                  <a:ea typeface="Meiryo UI"/>
                  <a:cs typeface="Times New Roman"/>
                </a:rPr>
                <a:t>≪第３章　都市基盤施設長寿命化計画（仮称）の構成≫</a:t>
              </a:r>
              <a:endParaRPr lang="en-US" altLang="ja-JP" sz="1400" b="1" kern="100" dirty="0" smtClean="0">
                <a:solidFill>
                  <a:prstClr val="black"/>
                </a:solidFill>
                <a:latin typeface="Georgia"/>
                <a:ea typeface="Meiryo UI"/>
                <a:cs typeface="Times New Roman"/>
              </a:endParaRPr>
            </a:p>
            <a:p>
              <a:pPr lvl="0"/>
              <a:r>
                <a:rPr lang="ja-JP" altLang="en-US" sz="1200" kern="100" dirty="0" smtClean="0">
                  <a:solidFill>
                    <a:prstClr val="black"/>
                  </a:solidFill>
                  <a:latin typeface="Georgia"/>
                  <a:ea typeface="Meiryo UI"/>
                  <a:cs typeface="Times New Roman"/>
                </a:rPr>
                <a:t>　　</a:t>
              </a:r>
              <a:r>
                <a:rPr lang="ja-JP" altLang="en-US" sz="1050" kern="100" dirty="0" smtClean="0">
                  <a:solidFill>
                    <a:prstClr val="black"/>
                  </a:solidFill>
                  <a:latin typeface="Georgia"/>
                  <a:ea typeface="Meiryo UI"/>
                  <a:cs typeface="Times New Roman"/>
                </a:rPr>
                <a:t>・本計画の構成　・本計画の主な対象施設　・本計画の対象期間</a:t>
              </a:r>
              <a:endParaRPr lang="en-US" altLang="ja-JP" sz="1050" kern="100" dirty="0" smtClean="0">
                <a:solidFill>
                  <a:prstClr val="black"/>
                </a:solidFill>
                <a:latin typeface="Georgia"/>
                <a:ea typeface="Meiryo UI"/>
                <a:cs typeface="Times New Roman"/>
              </a:endParaRPr>
            </a:p>
            <a:p>
              <a:pPr lvl="0"/>
              <a:r>
                <a:rPr lang="ja-JP" altLang="en-US" sz="1400" b="1" kern="100" dirty="0">
                  <a:solidFill>
                    <a:prstClr val="black"/>
                  </a:solidFill>
                  <a:latin typeface="Georgia"/>
                  <a:ea typeface="Meiryo UI"/>
                  <a:cs typeface="Times New Roman"/>
                </a:rPr>
                <a:t>≪第４章　戦略的維持管理の方針≫</a:t>
              </a:r>
              <a:endParaRPr lang="en-US" altLang="ja-JP" sz="1400" b="1" kern="100" dirty="0">
                <a:solidFill>
                  <a:prstClr val="black"/>
                </a:solidFill>
                <a:latin typeface="Georgia"/>
                <a:ea typeface="Meiryo UI"/>
                <a:cs typeface="Times New Roman"/>
              </a:endParaRPr>
            </a:p>
            <a:p>
              <a:pPr lvl="0"/>
              <a:r>
                <a:rPr lang="ja-JP" altLang="en-US" sz="1200" kern="100" dirty="0">
                  <a:solidFill>
                    <a:prstClr val="black"/>
                  </a:solidFill>
                  <a:latin typeface="Georgia"/>
                  <a:ea typeface="Meiryo UI"/>
                  <a:cs typeface="Times New Roman"/>
                </a:rPr>
                <a:t>　　</a:t>
              </a:r>
              <a:r>
                <a:rPr lang="ja-JP" altLang="en-US" sz="1050" kern="100" dirty="0">
                  <a:solidFill>
                    <a:prstClr val="black"/>
                  </a:solidFill>
                  <a:latin typeface="Georgia"/>
                  <a:ea typeface="Meiryo UI"/>
                  <a:cs typeface="Times New Roman"/>
                </a:rPr>
                <a:t>・基本理念、維持管理の使命、取組み</a:t>
              </a:r>
              <a:r>
                <a:rPr lang="ja-JP" altLang="en-US" sz="1050" kern="100" dirty="0" smtClean="0">
                  <a:solidFill>
                    <a:prstClr val="black"/>
                  </a:solidFill>
                  <a:latin typeface="Georgia"/>
                  <a:ea typeface="Meiryo UI"/>
                  <a:cs typeface="Times New Roman"/>
                </a:rPr>
                <a:t>方針</a:t>
              </a:r>
              <a:endParaRPr lang="en-US" altLang="ja-JP" sz="1050" kern="100" dirty="0" smtClean="0">
                <a:solidFill>
                  <a:prstClr val="black"/>
                </a:solidFill>
                <a:latin typeface="Georgia"/>
                <a:ea typeface="Meiryo UI"/>
                <a:cs typeface="Times New Roman"/>
              </a:endParaRPr>
            </a:p>
            <a:p>
              <a:pPr lvl="0"/>
              <a:r>
                <a:rPr lang="ja-JP" altLang="en-US" sz="1400" b="1" kern="100" dirty="0">
                  <a:solidFill>
                    <a:prstClr val="black"/>
                  </a:solidFill>
                  <a:latin typeface="Georgia"/>
                  <a:ea typeface="Meiryo UI"/>
                  <a:cs typeface="Times New Roman"/>
                </a:rPr>
                <a:t>≪第５章　効率的・効果的な維持管理手法の確立≫</a:t>
              </a:r>
              <a:endParaRPr lang="en-US" altLang="ja-JP" sz="1400" b="1" kern="100" dirty="0">
                <a:solidFill>
                  <a:prstClr val="black"/>
                </a:solidFill>
                <a:latin typeface="Georgia"/>
                <a:ea typeface="Meiryo UI"/>
                <a:cs typeface="Times New Roman"/>
              </a:endParaRPr>
            </a:p>
            <a:p>
              <a:pPr lvl="0"/>
              <a:r>
                <a:rPr lang="ja-JP" altLang="en-US" sz="1200" kern="100" dirty="0">
                  <a:solidFill>
                    <a:prstClr val="black"/>
                  </a:solidFill>
                  <a:latin typeface="Georgia"/>
                  <a:ea typeface="Meiryo UI"/>
                  <a:cs typeface="Times New Roman"/>
                </a:rPr>
                <a:t>　　</a:t>
              </a:r>
              <a:r>
                <a:rPr lang="ja-JP" altLang="en-US" sz="1050" kern="100" dirty="0">
                  <a:solidFill>
                    <a:prstClr val="black"/>
                  </a:solidFill>
                  <a:latin typeface="Georgia"/>
                  <a:ea typeface="Meiryo UI"/>
                  <a:cs typeface="Times New Roman"/>
                </a:rPr>
                <a:t>・点検、診断・評価の手法や体制等の充実</a:t>
              </a:r>
              <a:endParaRPr lang="en-US" altLang="ja-JP" sz="1050" kern="100" dirty="0">
                <a:solidFill>
                  <a:prstClr val="black"/>
                </a:solidFill>
                <a:latin typeface="Georgia"/>
                <a:ea typeface="Meiryo UI"/>
                <a:cs typeface="Times New Roman"/>
              </a:endParaRPr>
            </a:p>
            <a:p>
              <a:pPr lvl="0"/>
              <a:r>
                <a:rPr lang="ja-JP" altLang="en-US" sz="1050" kern="100" dirty="0">
                  <a:solidFill>
                    <a:prstClr val="black"/>
                  </a:solidFill>
                  <a:latin typeface="Georgia"/>
                  <a:ea typeface="Meiryo UI"/>
                  <a:cs typeface="Times New Roman"/>
                </a:rPr>
                <a:t>　　・維持管理手法、更新時期の</a:t>
              </a:r>
              <a:r>
                <a:rPr lang="ja-JP" altLang="en-US" sz="1050" kern="100" dirty="0" smtClean="0">
                  <a:solidFill>
                    <a:prstClr val="black"/>
                  </a:solidFill>
                  <a:latin typeface="Georgia"/>
                  <a:ea typeface="Meiryo UI"/>
                  <a:cs typeface="Times New Roman"/>
                </a:rPr>
                <a:t>考え方</a:t>
              </a:r>
              <a:r>
                <a:rPr lang="en-US" altLang="ja-JP" sz="1050" kern="100" dirty="0" smtClean="0">
                  <a:solidFill>
                    <a:prstClr val="black"/>
                  </a:solidFill>
                  <a:latin typeface="Georgia"/>
                  <a:ea typeface="Meiryo UI"/>
                  <a:cs typeface="Times New Roman"/>
                </a:rPr>
                <a:t/>
              </a:r>
              <a:br>
                <a:rPr lang="en-US" altLang="ja-JP" sz="1050" kern="100" dirty="0" smtClean="0">
                  <a:solidFill>
                    <a:prstClr val="black"/>
                  </a:solidFill>
                  <a:latin typeface="Georgia"/>
                  <a:ea typeface="Meiryo UI"/>
                  <a:cs typeface="Times New Roman"/>
                </a:rPr>
              </a:br>
              <a:r>
                <a:rPr lang="ja-JP" altLang="en-US" sz="1050" kern="100" dirty="0" smtClean="0">
                  <a:solidFill>
                    <a:prstClr val="black"/>
                  </a:solidFill>
                  <a:latin typeface="Georgia"/>
                  <a:ea typeface="Meiryo UI"/>
                  <a:cs typeface="Times New Roman"/>
                </a:rPr>
                <a:t>　　・重点化指標・優先順位の考え方</a:t>
              </a:r>
              <a:endParaRPr lang="en-US" altLang="ja-JP" sz="1050" kern="100" dirty="0" smtClean="0">
                <a:solidFill>
                  <a:prstClr val="black"/>
                </a:solidFill>
                <a:latin typeface="Georgia"/>
                <a:ea typeface="Meiryo UI"/>
                <a:cs typeface="Times New Roman"/>
              </a:endParaRPr>
            </a:p>
            <a:p>
              <a:pPr lvl="0"/>
              <a:r>
                <a:rPr lang="ja-JP" altLang="en-US" sz="1050" kern="100" dirty="0">
                  <a:solidFill>
                    <a:prstClr val="black"/>
                  </a:solidFill>
                  <a:latin typeface="Georgia"/>
                  <a:ea typeface="Meiryo UI"/>
                  <a:cs typeface="Times New Roman"/>
                </a:rPr>
                <a:t>　</a:t>
              </a:r>
              <a:r>
                <a:rPr lang="ja-JP" altLang="en-US" sz="1050" kern="100" dirty="0" smtClean="0">
                  <a:solidFill>
                    <a:prstClr val="black"/>
                  </a:solidFill>
                  <a:latin typeface="Georgia"/>
                  <a:ea typeface="Meiryo UI"/>
                  <a:cs typeface="Times New Roman"/>
                </a:rPr>
                <a:t>　・日常的な維持管理の着実な実践</a:t>
              </a:r>
              <a:endParaRPr lang="en-US" altLang="ja-JP" sz="1050" kern="100" dirty="0" smtClean="0">
                <a:solidFill>
                  <a:prstClr val="black"/>
                </a:solidFill>
                <a:latin typeface="Georgia"/>
                <a:ea typeface="Meiryo UI"/>
                <a:cs typeface="Times New Roman"/>
              </a:endParaRPr>
            </a:p>
            <a:p>
              <a:pPr lvl="0"/>
              <a:r>
                <a:rPr lang="ja-JP" altLang="en-US" sz="1050" kern="100" dirty="0">
                  <a:solidFill>
                    <a:prstClr val="black"/>
                  </a:solidFill>
                  <a:latin typeface="Georgia"/>
                  <a:ea typeface="Meiryo UI"/>
                  <a:cs typeface="Times New Roman"/>
                </a:rPr>
                <a:t>　</a:t>
              </a:r>
              <a:r>
                <a:rPr lang="ja-JP" altLang="en-US" sz="1050" kern="100" dirty="0" smtClean="0">
                  <a:solidFill>
                    <a:prstClr val="black"/>
                  </a:solidFill>
                  <a:latin typeface="Georgia"/>
                  <a:ea typeface="Meiryo UI"/>
                  <a:cs typeface="Times New Roman"/>
                </a:rPr>
                <a:t>　・維持管理を見通した新設工事上の工夫</a:t>
              </a:r>
              <a:endParaRPr lang="en-US" altLang="ja-JP" sz="1050" kern="100" dirty="0" smtClean="0">
                <a:solidFill>
                  <a:prstClr val="black"/>
                </a:solidFill>
                <a:latin typeface="Georgia"/>
                <a:ea typeface="Meiryo UI"/>
                <a:cs typeface="Times New Roman"/>
              </a:endParaRPr>
            </a:p>
            <a:p>
              <a:pPr lvl="0"/>
              <a:r>
                <a:rPr lang="ja-JP" altLang="en-US" sz="1050" kern="100" dirty="0">
                  <a:solidFill>
                    <a:prstClr val="black"/>
                  </a:solidFill>
                  <a:latin typeface="Georgia"/>
                  <a:ea typeface="Meiryo UI"/>
                  <a:cs typeface="Times New Roman"/>
                </a:rPr>
                <a:t>　</a:t>
              </a:r>
              <a:r>
                <a:rPr lang="ja-JP" altLang="en-US" sz="1050" kern="100" dirty="0" smtClean="0">
                  <a:solidFill>
                    <a:prstClr val="black"/>
                  </a:solidFill>
                  <a:latin typeface="Georgia"/>
                  <a:ea typeface="Meiryo UI"/>
                  <a:cs typeface="Times New Roman"/>
                </a:rPr>
                <a:t>　・新たな技術、材料、工法の活用と促進策</a:t>
              </a:r>
              <a:endParaRPr lang="ja-JP" altLang="en-US" sz="1050" kern="100" dirty="0">
                <a:solidFill>
                  <a:prstClr val="black"/>
                </a:solidFill>
                <a:latin typeface="Georgia"/>
                <a:ea typeface="HG明朝B"/>
                <a:cs typeface="Times New Roman"/>
              </a:endParaRPr>
            </a:p>
            <a:p>
              <a:pPr lvl="0"/>
              <a:r>
                <a:rPr lang="ja-JP" altLang="en-US" sz="1400" b="1" kern="100" dirty="0">
                  <a:solidFill>
                    <a:prstClr val="black"/>
                  </a:solidFill>
                  <a:latin typeface="Georgia"/>
                  <a:ea typeface="Meiryo UI"/>
                  <a:cs typeface="Times New Roman"/>
                </a:rPr>
                <a:t>≪</a:t>
              </a:r>
              <a:r>
                <a:rPr lang="ja-JP" altLang="en-US" sz="1400" b="1" kern="100" dirty="0" smtClean="0">
                  <a:solidFill>
                    <a:prstClr val="black"/>
                  </a:solidFill>
                  <a:latin typeface="Georgia"/>
                  <a:ea typeface="Meiryo UI"/>
                  <a:cs typeface="Times New Roman"/>
                </a:rPr>
                <a:t>第６章</a:t>
              </a:r>
              <a:r>
                <a:rPr lang="ja-JP" altLang="en-US" sz="1400" b="1" kern="100" dirty="0">
                  <a:solidFill>
                    <a:prstClr val="black"/>
                  </a:solidFill>
                  <a:latin typeface="Georgia"/>
                  <a:ea typeface="Meiryo UI"/>
                  <a:cs typeface="Times New Roman"/>
                </a:rPr>
                <a:t>　</a:t>
              </a:r>
              <a:r>
                <a:rPr lang="ja-JP" altLang="en-US" sz="1400" b="1" kern="100" dirty="0" smtClean="0">
                  <a:solidFill>
                    <a:prstClr val="black"/>
                  </a:solidFill>
                  <a:latin typeface="Georgia"/>
                  <a:ea typeface="Meiryo UI"/>
                  <a:cs typeface="Times New Roman"/>
                </a:rPr>
                <a:t>持続可能な維持管理の仕組みづくり≫</a:t>
              </a:r>
              <a:endParaRPr lang="en-US" altLang="ja-JP" sz="1400" b="1" kern="100" dirty="0">
                <a:solidFill>
                  <a:prstClr val="black"/>
                </a:solidFill>
                <a:latin typeface="Georgia"/>
                <a:ea typeface="Meiryo UI"/>
                <a:cs typeface="Times New Roman"/>
              </a:endParaRPr>
            </a:p>
            <a:p>
              <a:pPr lvl="0"/>
              <a:r>
                <a:rPr lang="ja-JP" altLang="en-US" sz="1200" kern="100" dirty="0">
                  <a:solidFill>
                    <a:prstClr val="black"/>
                  </a:solidFill>
                  <a:latin typeface="Georgia"/>
                  <a:ea typeface="Meiryo UI"/>
                  <a:cs typeface="Times New Roman"/>
                </a:rPr>
                <a:t>　　</a:t>
              </a:r>
              <a:r>
                <a:rPr lang="ja-JP" altLang="en-US" sz="1050" kern="100" dirty="0" smtClean="0">
                  <a:solidFill>
                    <a:prstClr val="black"/>
                  </a:solidFill>
                  <a:latin typeface="Georgia"/>
                  <a:ea typeface="Meiryo UI"/>
                  <a:cs typeface="Times New Roman"/>
                </a:rPr>
                <a:t>・人材育成と確保、技術力の向上と継承</a:t>
              </a:r>
              <a:endParaRPr lang="en-US" altLang="ja-JP" sz="1050" kern="100" dirty="0">
                <a:solidFill>
                  <a:prstClr val="black"/>
                </a:solidFill>
                <a:latin typeface="Georgia"/>
                <a:ea typeface="Meiryo UI"/>
                <a:cs typeface="Times New Roman"/>
              </a:endParaRPr>
            </a:p>
            <a:p>
              <a:pPr lvl="0"/>
              <a:r>
                <a:rPr lang="ja-JP" altLang="en-US" sz="1050" kern="100" dirty="0">
                  <a:solidFill>
                    <a:prstClr val="black"/>
                  </a:solidFill>
                  <a:latin typeface="Georgia"/>
                  <a:ea typeface="Meiryo UI"/>
                  <a:cs typeface="Times New Roman"/>
                </a:rPr>
                <a:t>　　</a:t>
              </a:r>
              <a:r>
                <a:rPr lang="ja-JP" altLang="en-US" sz="1050" kern="100" dirty="0" smtClean="0">
                  <a:solidFill>
                    <a:prstClr val="black"/>
                  </a:solidFill>
                  <a:latin typeface="Georgia"/>
                  <a:ea typeface="Meiryo UI"/>
                  <a:cs typeface="Times New Roman"/>
                </a:rPr>
                <a:t>・現場や地域を重視した維持管理の実践</a:t>
              </a:r>
              <a:endParaRPr lang="en-US" altLang="ja-JP" sz="1050" kern="100" dirty="0" smtClean="0">
                <a:solidFill>
                  <a:prstClr val="black"/>
                </a:solidFill>
                <a:latin typeface="Georgia"/>
                <a:ea typeface="Meiryo UI"/>
                <a:cs typeface="Times New Roman"/>
              </a:endParaRPr>
            </a:p>
            <a:p>
              <a:r>
                <a:rPr lang="ja-JP" altLang="en-US" sz="1050" kern="100" dirty="0">
                  <a:solidFill>
                    <a:prstClr val="black"/>
                  </a:solidFill>
                  <a:latin typeface="Georgia"/>
                  <a:ea typeface="Meiryo UI"/>
                  <a:cs typeface="Times New Roman"/>
                </a:rPr>
                <a:t>　</a:t>
              </a:r>
              <a:r>
                <a:rPr lang="ja-JP" altLang="en-US" sz="1050" kern="100" dirty="0" smtClean="0">
                  <a:solidFill>
                    <a:prstClr val="black"/>
                  </a:solidFill>
                  <a:latin typeface="Georgia"/>
                  <a:ea typeface="Meiryo UI"/>
                  <a:cs typeface="Times New Roman"/>
                </a:rPr>
                <a:t>　・維持管理業務の魅力向上に向けて</a:t>
              </a:r>
              <a:endParaRPr lang="en-US" altLang="ja-JP" sz="1050" kern="100" dirty="0" smtClean="0">
                <a:solidFill>
                  <a:prstClr val="black"/>
                </a:solidFill>
                <a:latin typeface="Georgia"/>
                <a:ea typeface="Meiryo UI"/>
                <a:cs typeface="Times New Roman"/>
              </a:endParaRPr>
            </a:p>
            <a:p>
              <a:pPr lvl="0"/>
              <a:r>
                <a:rPr lang="ja-JP" altLang="en-US" sz="1400" b="1" kern="100" dirty="0">
                  <a:solidFill>
                    <a:prstClr val="black"/>
                  </a:solidFill>
                  <a:latin typeface="Georgia"/>
                  <a:ea typeface="Meiryo UI"/>
                  <a:cs typeface="Times New Roman"/>
                </a:rPr>
                <a:t>≪</a:t>
              </a:r>
              <a:r>
                <a:rPr lang="ja-JP" altLang="en-US" sz="1400" b="1" kern="100" dirty="0" smtClean="0">
                  <a:solidFill>
                    <a:prstClr val="black"/>
                  </a:solidFill>
                  <a:latin typeface="Georgia"/>
                  <a:ea typeface="Meiryo UI"/>
                  <a:cs typeface="Times New Roman"/>
                </a:rPr>
                <a:t>第７章</a:t>
              </a:r>
              <a:r>
                <a:rPr lang="ja-JP" altLang="en-US" sz="1400" b="1" kern="100" dirty="0">
                  <a:solidFill>
                    <a:prstClr val="black"/>
                  </a:solidFill>
                  <a:latin typeface="Georgia"/>
                  <a:ea typeface="Meiryo UI"/>
                  <a:cs typeface="Times New Roman"/>
                </a:rPr>
                <a:t>　</a:t>
              </a:r>
              <a:r>
                <a:rPr lang="ja-JP" altLang="en-US" sz="1400" b="1" kern="100" dirty="0" smtClean="0">
                  <a:solidFill>
                    <a:prstClr val="black"/>
                  </a:solidFill>
                  <a:latin typeface="Georgia"/>
                  <a:ea typeface="Meiryo UI"/>
                  <a:cs typeface="Times New Roman"/>
                </a:rPr>
                <a:t>維持管理マネジメント体制≫</a:t>
              </a:r>
              <a:endParaRPr lang="en-US" altLang="ja-JP" sz="1400" b="1" kern="100" dirty="0" smtClean="0">
                <a:solidFill>
                  <a:prstClr val="black"/>
                </a:solidFill>
                <a:latin typeface="Georgia"/>
                <a:ea typeface="Meiryo UI"/>
                <a:cs typeface="Times New Roman"/>
              </a:endParaRPr>
            </a:p>
            <a:p>
              <a:pPr lvl="0"/>
              <a:r>
                <a:rPr lang="ja-JP" altLang="en-US" sz="1400" b="1" kern="100" dirty="0">
                  <a:solidFill>
                    <a:prstClr val="black"/>
                  </a:solidFill>
                  <a:latin typeface="Georgia"/>
                  <a:ea typeface="Meiryo UI"/>
                  <a:cs typeface="Times New Roman"/>
                </a:rPr>
                <a:t>≪</a:t>
              </a:r>
              <a:r>
                <a:rPr lang="ja-JP" altLang="en-US" sz="1400" b="1" kern="100" dirty="0" smtClean="0">
                  <a:solidFill>
                    <a:prstClr val="black"/>
                  </a:solidFill>
                  <a:latin typeface="Georgia"/>
                  <a:ea typeface="Meiryo UI"/>
                  <a:cs typeface="Times New Roman"/>
                </a:rPr>
                <a:t>第８章</a:t>
              </a:r>
              <a:r>
                <a:rPr lang="ja-JP" altLang="en-US" sz="1400" b="1" kern="100" dirty="0">
                  <a:solidFill>
                    <a:prstClr val="black"/>
                  </a:solidFill>
                  <a:latin typeface="Georgia"/>
                  <a:ea typeface="Meiryo UI"/>
                  <a:cs typeface="Times New Roman"/>
                </a:rPr>
                <a:t>　おわりに</a:t>
              </a:r>
              <a:r>
                <a:rPr lang="ja-JP" altLang="en-US" sz="1400" b="1" kern="100" dirty="0" smtClean="0">
                  <a:solidFill>
                    <a:prstClr val="black"/>
                  </a:solidFill>
                  <a:latin typeface="Georgia"/>
                  <a:ea typeface="Meiryo UI"/>
                  <a:cs typeface="Times New Roman"/>
                </a:rPr>
                <a:t>≫</a:t>
              </a:r>
              <a:endParaRPr lang="en-US" altLang="ja-JP" sz="1400" b="1" kern="100" dirty="0">
                <a:solidFill>
                  <a:prstClr val="black"/>
                </a:solidFill>
                <a:latin typeface="Georgia"/>
                <a:ea typeface="Meiryo UI"/>
                <a:cs typeface="Times New Roman"/>
              </a:endParaRPr>
            </a:p>
            <a:p>
              <a:pPr lvl="0"/>
              <a:endParaRPr lang="en-US" altLang="ja-JP" sz="1400" b="1" kern="100" dirty="0" smtClean="0">
                <a:solidFill>
                  <a:prstClr val="black"/>
                </a:solidFill>
                <a:latin typeface="Georgia"/>
                <a:ea typeface="Meiryo UI"/>
                <a:cs typeface="Times New Roman"/>
              </a:endParaRPr>
            </a:p>
            <a:p>
              <a:pPr lvl="0"/>
              <a:endParaRPr lang="en-US" altLang="ja-JP" sz="1400" b="1" kern="100" dirty="0" smtClean="0">
                <a:solidFill>
                  <a:prstClr val="black"/>
                </a:solidFill>
                <a:latin typeface="Georgia"/>
                <a:ea typeface="Meiryo UI"/>
                <a:cs typeface="Times New Roman"/>
              </a:endParaRPr>
            </a:p>
            <a:p>
              <a:pPr lvl="0"/>
              <a:endParaRPr lang="en-US" altLang="ja-JP" sz="1400" b="1" kern="100" dirty="0">
                <a:solidFill>
                  <a:prstClr val="black"/>
                </a:solidFill>
                <a:latin typeface="Georgia"/>
                <a:ea typeface="Meiryo UI"/>
                <a:cs typeface="Times New Roman"/>
              </a:endParaRPr>
            </a:p>
            <a:p>
              <a:pPr lvl="0"/>
              <a:r>
                <a:rPr lang="ja-JP" altLang="en-US" sz="1200" kern="100" dirty="0">
                  <a:solidFill>
                    <a:prstClr val="black"/>
                  </a:solidFill>
                  <a:latin typeface="Georgia"/>
                  <a:ea typeface="Meiryo UI"/>
                  <a:cs typeface="Times New Roman"/>
                </a:rPr>
                <a:t>　</a:t>
              </a:r>
              <a:endParaRPr lang="ja-JP" altLang="en-US" sz="1200" kern="100" dirty="0">
                <a:solidFill>
                  <a:prstClr val="black"/>
                </a:solidFill>
                <a:latin typeface="Georgia"/>
                <a:ea typeface="HG明朝B"/>
                <a:cs typeface="Times New Roman"/>
              </a:endParaRPr>
            </a:p>
            <a:p>
              <a:pPr lvl="0"/>
              <a:endParaRPr lang="en-US" altLang="ja-JP" sz="1200" kern="100" dirty="0" smtClean="0">
                <a:solidFill>
                  <a:prstClr val="black"/>
                </a:solidFill>
                <a:latin typeface="Georgia"/>
                <a:ea typeface="Meiryo UI"/>
                <a:cs typeface="Times New Roman"/>
              </a:endParaRPr>
            </a:p>
            <a:p>
              <a:pPr lvl="0"/>
              <a:endParaRPr lang="ja-JP" altLang="en-US" sz="1200" kern="100" dirty="0">
                <a:solidFill>
                  <a:prstClr val="black"/>
                </a:solidFill>
                <a:latin typeface="Georgia"/>
                <a:ea typeface="HG明朝B"/>
                <a:cs typeface="Times New Roman"/>
              </a:endParaRPr>
            </a:p>
            <a:p>
              <a:pPr lvl="0"/>
              <a:endParaRPr lang="en-US" altLang="ja-JP" sz="1200" kern="100" dirty="0" smtClean="0">
                <a:solidFill>
                  <a:prstClr val="black"/>
                </a:solidFill>
                <a:latin typeface="Georgia"/>
                <a:ea typeface="Meiryo UI"/>
                <a:cs typeface="Times New Roman"/>
              </a:endParaRPr>
            </a:p>
            <a:p>
              <a:pPr lvl="0"/>
              <a:endParaRPr lang="en-US" altLang="ja-JP" sz="1200" kern="100" dirty="0" smtClean="0">
                <a:solidFill>
                  <a:prstClr val="black"/>
                </a:solidFill>
                <a:latin typeface="Georgia"/>
                <a:ea typeface="Meiryo UI"/>
                <a:cs typeface="Times New Roman"/>
              </a:endParaRPr>
            </a:p>
            <a:p>
              <a:pPr lvl="0"/>
              <a:endParaRPr lang="ja-JP" altLang="en-US" sz="1200" kern="100" dirty="0" smtClean="0">
                <a:solidFill>
                  <a:prstClr val="black"/>
                </a:solidFill>
                <a:latin typeface="Georgia"/>
                <a:ea typeface="HG明朝B"/>
                <a:cs typeface="Times New Roman"/>
              </a:endParaRPr>
            </a:p>
            <a:p>
              <a:pPr>
                <a:spcAft>
                  <a:spcPts val="0"/>
                </a:spcAft>
              </a:pPr>
              <a:endParaRPr lang="en-US" altLang="ja-JP" sz="1200" kern="100" dirty="0" smtClean="0">
                <a:latin typeface="Georgia"/>
                <a:ea typeface="Meiryo UI"/>
                <a:cs typeface="Times New Roman"/>
              </a:endParaRPr>
            </a:p>
            <a:p>
              <a:pPr>
                <a:spcAft>
                  <a:spcPts val="0"/>
                </a:spcAft>
              </a:pPr>
              <a:endParaRPr lang="ja-JP" altLang="ja-JP" sz="1200" kern="100" dirty="0" smtClean="0">
                <a:latin typeface="Georgia"/>
                <a:ea typeface="HG明朝B"/>
                <a:cs typeface="Times New Roman"/>
              </a:endParaRPr>
            </a:p>
            <a:p>
              <a:pPr>
                <a:spcAft>
                  <a:spcPts val="0"/>
                </a:spcAft>
              </a:pPr>
              <a:endParaRPr lang="ja-JP" sz="1400" kern="100" dirty="0">
                <a:effectLst/>
                <a:latin typeface="Georgia"/>
                <a:ea typeface="HG明朝B"/>
                <a:cs typeface="Times New Roman"/>
              </a:endParaRPr>
            </a:p>
          </p:txBody>
        </p:sp>
      </p:grpSp>
      <p:sp>
        <p:nvSpPr>
          <p:cNvPr id="20" name="テキスト ボックス 2"/>
          <p:cNvSpPr txBox="1">
            <a:spLocks noChangeArrowheads="1"/>
          </p:cNvSpPr>
          <p:nvPr/>
        </p:nvSpPr>
        <p:spPr bwMode="auto">
          <a:xfrm>
            <a:off x="-125995" y="264097"/>
            <a:ext cx="1198203" cy="21597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趣　旨</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9" name="正方形/長方形 28"/>
          <p:cNvSpPr/>
          <p:nvPr/>
        </p:nvSpPr>
        <p:spPr>
          <a:xfrm>
            <a:off x="2146690"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sp>
        <p:nvSpPr>
          <p:cNvPr id="35" name="右中かっこ 34"/>
          <p:cNvSpPr/>
          <p:nvPr/>
        </p:nvSpPr>
        <p:spPr>
          <a:xfrm>
            <a:off x="4929183" y="1522965"/>
            <a:ext cx="228430" cy="7958155"/>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46" name="グループ化 45"/>
          <p:cNvGrpSpPr/>
          <p:nvPr/>
        </p:nvGrpSpPr>
        <p:grpSpPr>
          <a:xfrm>
            <a:off x="36230" y="1431175"/>
            <a:ext cx="4780394" cy="995531"/>
            <a:chOff x="5152083" y="1411910"/>
            <a:chExt cx="7599583" cy="773449"/>
          </a:xfrm>
        </p:grpSpPr>
        <p:sp>
          <p:nvSpPr>
            <p:cNvPr id="45" name="角丸四角形 44"/>
            <p:cNvSpPr/>
            <p:nvPr/>
          </p:nvSpPr>
          <p:spPr>
            <a:xfrm>
              <a:off x="5179195" y="1412065"/>
              <a:ext cx="7572471" cy="773294"/>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4" name="正方形/長方形 43"/>
            <p:cNvSpPr/>
            <p:nvPr/>
          </p:nvSpPr>
          <p:spPr>
            <a:xfrm>
              <a:off x="5152083" y="1411910"/>
              <a:ext cx="7572471" cy="677108"/>
            </a:xfrm>
            <a:prstGeom prst="rect">
              <a:avLst/>
            </a:prstGeom>
          </p:spPr>
          <p:txBody>
            <a:bodyPr wrap="squar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≪本計画の構成≫</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本計画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は、都市基盤施設の効率的・効果的で持続可能な維持管理を行うための</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基本的な考え方を示した「基本方針」</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それら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を踏まえた</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分野・施設毎の具体的な対応方針を定める「行動計画（個別施設計画）」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構成</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20" y="2496344"/>
            <a:ext cx="4434474" cy="30056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テキスト ボックス 2"/>
          <p:cNvSpPr txBox="1">
            <a:spLocks noChangeArrowheads="1"/>
          </p:cNvSpPr>
          <p:nvPr/>
        </p:nvSpPr>
        <p:spPr bwMode="auto">
          <a:xfrm>
            <a:off x="5099873" y="1302872"/>
            <a:ext cx="2309039" cy="26719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戦略的維持管理の方針</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37" name="グループ化 36"/>
          <p:cNvGrpSpPr/>
          <p:nvPr/>
        </p:nvGrpSpPr>
        <p:grpSpPr>
          <a:xfrm>
            <a:off x="5104656" y="1560579"/>
            <a:ext cx="7641320" cy="1054135"/>
            <a:chOff x="5139444" y="1585979"/>
            <a:chExt cx="7641320" cy="1054135"/>
          </a:xfrm>
        </p:grpSpPr>
        <p:sp>
          <p:nvSpPr>
            <p:cNvPr id="38" name="角丸四角形 37"/>
            <p:cNvSpPr/>
            <p:nvPr/>
          </p:nvSpPr>
          <p:spPr>
            <a:xfrm>
              <a:off x="5176664" y="1599035"/>
              <a:ext cx="7604100" cy="969317"/>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1" name="テキスト ボックス 40"/>
            <p:cNvSpPr txBox="1"/>
            <p:nvPr/>
          </p:nvSpPr>
          <p:spPr>
            <a:xfrm>
              <a:off x="5139444" y="1585979"/>
              <a:ext cx="7604100" cy="1054135"/>
            </a:xfrm>
            <a:prstGeom prst="rect">
              <a:avLst/>
            </a:prstGeom>
            <a:noFill/>
          </p:spPr>
          <p:txBody>
            <a:bodyPr wrap="square" rtlCol="0">
              <a:spAutoFit/>
            </a:bodyPr>
            <a:lstStyle/>
            <a:p>
              <a:pPr marL="50800" indent="-50800" algn="just">
                <a:lnSpc>
                  <a:spcPts val="1500"/>
                </a:lnSpc>
                <a:spcAft>
                  <a:spcPts val="0"/>
                </a:spcAft>
              </a:pPr>
              <a:r>
                <a:rPr lang="ja-JP" altLang="ja-JP" sz="1200" kern="100" dirty="0" smtClean="0">
                  <a:effectLst/>
                  <a:ea typeface="Meiryo UI"/>
                  <a:cs typeface="Times New Roman"/>
                </a:rPr>
                <a:t>・日常的な維持管理を着実に実践するとともに、予防保全</a:t>
              </a:r>
              <a:r>
                <a:rPr lang="ja-JP" altLang="en-US" sz="1200" kern="100" dirty="0" smtClean="0">
                  <a:ea typeface="Meiryo UI"/>
                  <a:cs typeface="Times New Roman"/>
                </a:rPr>
                <a:t>を中心とした</a:t>
              </a:r>
              <a:r>
                <a:rPr lang="ja-JP" altLang="ja-JP" sz="1200" kern="100" dirty="0" smtClean="0">
                  <a:effectLst/>
                  <a:ea typeface="Meiryo UI"/>
                  <a:cs typeface="Times New Roman"/>
                </a:rPr>
                <a:t>計画的な維持管理による都市基盤施設の長寿命化を基本とし、更新時期についても的確に見極めていく等、</a:t>
              </a:r>
              <a:r>
                <a:rPr lang="ja-JP" altLang="en-US" sz="1200" b="1" kern="100" dirty="0" smtClean="0">
                  <a:effectLst/>
                  <a:ea typeface="Meiryo UI"/>
                  <a:cs typeface="Times New Roman"/>
                </a:rPr>
                <a:t>「</a:t>
              </a:r>
              <a:r>
                <a:rPr lang="ja-JP" altLang="ja-JP" sz="1200" b="1" kern="100" dirty="0" smtClean="0">
                  <a:effectLst/>
                  <a:ea typeface="Meiryo UI"/>
                  <a:cs typeface="Times New Roman"/>
                </a:rPr>
                <a:t>効率的・効果的な維持管理を推進</a:t>
              </a:r>
              <a:r>
                <a:rPr lang="ja-JP" altLang="en-US" sz="1200" b="1" kern="100" dirty="0">
                  <a:ea typeface="Meiryo UI"/>
                  <a:cs typeface="Times New Roman"/>
                </a:rPr>
                <a:t>」</a:t>
              </a:r>
              <a:endParaRPr lang="ja-JP" altLang="ja-JP" sz="1800" b="1" kern="100" dirty="0" smtClean="0">
                <a:effectLst/>
                <a:ea typeface="HG明朝B"/>
                <a:cs typeface="Times New Roman"/>
              </a:endParaRPr>
            </a:p>
            <a:p>
              <a:pPr marL="50800" indent="-50800" algn="just">
                <a:lnSpc>
                  <a:spcPts val="1500"/>
                </a:lnSpc>
                <a:spcAft>
                  <a:spcPts val="0"/>
                </a:spcAft>
              </a:pPr>
              <a:r>
                <a:rPr lang="ja-JP" altLang="ja-JP" sz="1200" kern="100" dirty="0" smtClean="0">
                  <a:effectLst/>
                  <a:ea typeface="Meiryo UI"/>
                  <a:cs typeface="Times New Roman"/>
                </a:rPr>
                <a:t>・将来にわたり的確に維持管理を実践するため、人材の育成と確保</a:t>
              </a:r>
              <a:r>
                <a:rPr lang="ja-JP" altLang="en-US" sz="1200" kern="100" dirty="0" smtClean="0">
                  <a:effectLst/>
                  <a:ea typeface="Meiryo UI"/>
                  <a:cs typeface="Times New Roman"/>
                </a:rPr>
                <a:t>（</a:t>
              </a:r>
              <a:r>
                <a:rPr lang="ja-JP" altLang="ja-JP" sz="1200" kern="100" dirty="0" smtClean="0">
                  <a:effectLst/>
                  <a:ea typeface="Meiryo UI"/>
                  <a:cs typeface="Times New Roman"/>
                </a:rPr>
                <a:t>技術力の向上と継承</a:t>
              </a:r>
              <a:r>
                <a:rPr lang="ja-JP" altLang="en-US" sz="1200" kern="100" dirty="0" smtClean="0">
                  <a:effectLst/>
                  <a:ea typeface="Meiryo UI"/>
                  <a:cs typeface="Times New Roman"/>
                </a:rPr>
                <a:t>）</a:t>
              </a:r>
              <a:r>
                <a:rPr lang="ja-JP" altLang="ja-JP" sz="1200" kern="100" dirty="0" smtClean="0">
                  <a:effectLst/>
                  <a:ea typeface="Meiryo UI"/>
                  <a:cs typeface="Times New Roman"/>
                </a:rPr>
                <a:t>に加え、市町村など多様な主体と連携しながら地域単位で都市基盤施設を守り活かしていく</a:t>
              </a:r>
              <a:r>
                <a:rPr lang="ja-JP" altLang="en-US" sz="1200" b="1" kern="100" dirty="0" smtClean="0">
                  <a:effectLst/>
                  <a:ea typeface="Meiryo UI"/>
                  <a:cs typeface="Times New Roman"/>
                </a:rPr>
                <a:t>「</a:t>
              </a:r>
              <a:r>
                <a:rPr lang="ja-JP" altLang="ja-JP" sz="1200" b="1" kern="100" dirty="0" smtClean="0">
                  <a:effectLst/>
                  <a:ea typeface="Meiryo UI"/>
                  <a:cs typeface="Times New Roman"/>
                </a:rPr>
                <a:t>持続可能な仕組みを構築</a:t>
              </a:r>
              <a:r>
                <a:rPr lang="ja-JP" altLang="en-US" sz="1200" b="1" kern="100" dirty="0" smtClean="0">
                  <a:effectLst/>
                  <a:ea typeface="Meiryo UI"/>
                  <a:cs typeface="Times New Roman"/>
                </a:rPr>
                <a:t>」</a:t>
              </a:r>
              <a:endParaRPr lang="en-US" altLang="ja-JP" sz="1200" b="1" kern="100" dirty="0" smtClean="0">
                <a:effectLst/>
                <a:ea typeface="Meiryo UI"/>
                <a:cs typeface="Times New Roman"/>
              </a:endParaRPr>
            </a:p>
            <a:p>
              <a:pPr marL="50800" indent="-50800" algn="just">
                <a:lnSpc>
                  <a:spcPts val="1500"/>
                </a:lnSpc>
                <a:spcAft>
                  <a:spcPts val="0"/>
                </a:spcAft>
              </a:pPr>
              <a:r>
                <a:rPr lang="ja-JP" altLang="en-US" sz="1200" kern="100" dirty="0" smtClean="0">
                  <a:ea typeface="Meiryo UI"/>
                  <a:cs typeface="Times New Roman"/>
                </a:rPr>
                <a:t>・限られた資源（財源・人材）を最大限に活用し、</a:t>
              </a:r>
              <a:r>
                <a:rPr lang="ja-JP" altLang="en-US" sz="1200" b="1" kern="100" dirty="0" smtClean="0">
                  <a:ea typeface="Meiryo UI"/>
                  <a:cs typeface="Times New Roman"/>
                </a:rPr>
                <a:t>「継続的な</a:t>
              </a:r>
              <a:r>
                <a:rPr lang="en-US" altLang="ja-JP" sz="1200" b="1" kern="100" dirty="0" smtClean="0">
                  <a:ea typeface="Meiryo UI"/>
                  <a:cs typeface="Times New Roman"/>
                </a:rPr>
                <a:t>PDCA</a:t>
              </a:r>
              <a:r>
                <a:rPr lang="ja-JP" altLang="en-US" sz="1200" b="1" kern="100" dirty="0">
                  <a:ea typeface="Meiryo UI"/>
                  <a:cs typeface="Times New Roman"/>
                </a:rPr>
                <a:t>サイクル</a:t>
              </a:r>
              <a:r>
                <a:rPr lang="ja-JP" altLang="en-US" sz="1200" b="1" kern="100" dirty="0" smtClean="0">
                  <a:ea typeface="Meiryo UI"/>
                  <a:cs typeface="Times New Roman"/>
                </a:rPr>
                <a:t>によるマネジメントを推進」</a:t>
              </a:r>
              <a:endParaRPr lang="ja-JP" altLang="ja-JP" sz="1800" b="1" kern="100" dirty="0" smtClean="0">
                <a:effectLst/>
                <a:ea typeface="HG明朝B"/>
                <a:cs typeface="Times New Roman"/>
              </a:endParaRPr>
            </a:p>
          </p:txBody>
        </p:sp>
      </p:grpSp>
      <p:sp>
        <p:nvSpPr>
          <p:cNvPr id="42" name="テキスト ボックス 2"/>
          <p:cNvSpPr txBox="1">
            <a:spLocks noChangeArrowheads="1"/>
          </p:cNvSpPr>
          <p:nvPr/>
        </p:nvSpPr>
        <p:spPr bwMode="auto">
          <a:xfrm>
            <a:off x="5098632" y="2507899"/>
            <a:ext cx="5537940"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43" name="グループ化 42"/>
          <p:cNvGrpSpPr/>
          <p:nvPr/>
        </p:nvGrpSpPr>
        <p:grpSpPr>
          <a:xfrm>
            <a:off x="5132437" y="2762501"/>
            <a:ext cx="7613539" cy="5110780"/>
            <a:chOff x="5103964" y="2743664"/>
            <a:chExt cx="7714633" cy="5174045"/>
          </a:xfrm>
        </p:grpSpPr>
        <p:sp>
          <p:nvSpPr>
            <p:cNvPr id="47" name="角丸四角形 46"/>
            <p:cNvSpPr/>
            <p:nvPr/>
          </p:nvSpPr>
          <p:spPr>
            <a:xfrm>
              <a:off x="5136766" y="2743664"/>
              <a:ext cx="7616919" cy="5027546"/>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48" name="テキスト ボックス 47"/>
            <p:cNvSpPr txBox="1"/>
            <p:nvPr/>
          </p:nvSpPr>
          <p:spPr>
            <a:xfrm>
              <a:off x="5103964" y="2760953"/>
              <a:ext cx="7714633" cy="5156756"/>
            </a:xfrm>
            <a:prstGeom prst="rect">
              <a:avLst/>
            </a:prstGeom>
            <a:noFill/>
          </p:spPr>
          <p:txBody>
            <a:bodyPr wrap="square" rtlCol="0">
              <a:spAutoFit/>
            </a:bodyPr>
            <a:lstStyle/>
            <a:p>
              <a:pPr algn="just">
                <a:lnSpc>
                  <a:spcPts val="1500"/>
                </a:lnSpc>
                <a:spcAft>
                  <a:spcPts val="0"/>
                </a:spcAft>
              </a:pPr>
              <a:r>
                <a:rPr lang="ja-JP" altLang="en-US" sz="1200" b="1" kern="100" dirty="0" smtClean="0">
                  <a:effectLst/>
                  <a:latin typeface="Georgia"/>
                  <a:ea typeface="Meiryo UI"/>
                  <a:cs typeface="Times New Roman"/>
                </a:rPr>
                <a:t>■取組方針</a:t>
              </a:r>
              <a:endParaRPr lang="en-US" altLang="ja-JP" sz="1200" b="1" kern="100" dirty="0" smtClean="0">
                <a:effectLst/>
                <a:latin typeface="Georgia"/>
                <a:ea typeface="Meiryo UI"/>
                <a:cs typeface="Times New Roman"/>
              </a:endParaRPr>
            </a:p>
            <a:p>
              <a:pPr algn="just">
                <a:lnSpc>
                  <a:spcPts val="1500"/>
                </a:lnSpc>
                <a:spcAft>
                  <a:spcPts val="0"/>
                </a:spcAft>
              </a:pPr>
              <a:r>
                <a:rPr lang="ja-JP" altLang="en-US" sz="1050" kern="100" dirty="0">
                  <a:latin typeface="Georgia"/>
                  <a:ea typeface="Meiryo UI"/>
                  <a:cs typeface="Times New Roman"/>
                </a:rPr>
                <a:t>・効率的・効果的な維持管理手法を確立するため、日常的維持管理や、点検・診断手法、予防保全などの維持管理手法、補修や更新時期の最適化など計画的維持管理に関する考え方やフロー、留意事項等を明確にし、維持管理・更新に的確に対応</a:t>
              </a:r>
              <a:r>
                <a:rPr lang="ja-JP" altLang="en-US" sz="1050" kern="100" dirty="0" smtClean="0">
                  <a:latin typeface="Georgia"/>
                  <a:ea typeface="Meiryo UI"/>
                  <a:cs typeface="Times New Roman"/>
                </a:rPr>
                <a:t>する</a:t>
              </a:r>
              <a:endParaRPr lang="en-US" altLang="ja-JP" sz="1050" kern="100" dirty="0" smtClean="0">
                <a:latin typeface="Georgia"/>
                <a:ea typeface="Meiryo UI"/>
                <a:cs typeface="Times New Roman"/>
              </a:endParaRPr>
            </a:p>
            <a:p>
              <a:pPr algn="just">
                <a:lnSpc>
                  <a:spcPts val="1500"/>
                </a:lnSpc>
                <a:spcAft>
                  <a:spcPts val="0"/>
                </a:spcAft>
              </a:pPr>
              <a:r>
                <a:rPr lang="ja-JP" altLang="en-US" sz="1050" kern="100" dirty="0" smtClean="0">
                  <a:latin typeface="Georgia"/>
                  <a:ea typeface="Meiryo UI"/>
                  <a:cs typeface="Times New Roman"/>
                </a:rPr>
                <a:t>・</a:t>
              </a:r>
              <a:r>
                <a:rPr lang="ja-JP" altLang="en-US" sz="1050" u="wavyHeavy" kern="100" dirty="0" smtClean="0">
                  <a:latin typeface="Georgia"/>
                  <a:ea typeface="Meiryo UI"/>
                  <a:cs typeface="Times New Roman"/>
                </a:rPr>
                <a:t>分野横断的な視点</a:t>
              </a:r>
              <a:r>
                <a:rPr lang="ja-JP" altLang="en-US" sz="1050" kern="100" dirty="0" smtClean="0">
                  <a:latin typeface="Georgia"/>
                  <a:ea typeface="Meiryo UI"/>
                  <a:cs typeface="Times New Roman"/>
                </a:rPr>
                <a:t>によるアプローチを</a:t>
              </a:r>
              <a:r>
                <a:rPr lang="ja-JP" altLang="en-US" sz="1050" kern="100" dirty="0">
                  <a:latin typeface="Georgia"/>
                  <a:ea typeface="Meiryo UI"/>
                  <a:cs typeface="Times New Roman"/>
                </a:rPr>
                <a:t>行うことに</a:t>
              </a:r>
              <a:r>
                <a:rPr lang="ja-JP" altLang="en-US" sz="1050" kern="100" dirty="0" smtClean="0">
                  <a:latin typeface="Georgia"/>
                  <a:ea typeface="Meiryo UI"/>
                  <a:cs typeface="Times New Roman"/>
                </a:rPr>
                <a:t>より</a:t>
              </a:r>
              <a:r>
                <a:rPr lang="ja-JP" altLang="en-US" sz="1050" u="wavyHeavy" kern="100" dirty="0" smtClean="0">
                  <a:latin typeface="Georgia"/>
                  <a:ea typeface="Meiryo UI"/>
                  <a:cs typeface="Times New Roman"/>
                </a:rPr>
                <a:t>分野</a:t>
              </a:r>
              <a:r>
                <a:rPr lang="ja-JP" altLang="en-US" sz="1050" u="wavyHeavy" kern="100" dirty="0">
                  <a:latin typeface="Georgia"/>
                  <a:ea typeface="Meiryo UI"/>
                  <a:cs typeface="Times New Roman"/>
                </a:rPr>
                <a:t>・施設での最適化に留まることなく、全体としての最適化</a:t>
              </a:r>
              <a:r>
                <a:rPr lang="ja-JP" altLang="en-US" sz="1050" kern="100" dirty="0">
                  <a:latin typeface="Georgia"/>
                  <a:ea typeface="Meiryo UI"/>
                  <a:cs typeface="Times New Roman"/>
                </a:rPr>
                <a:t>を</a:t>
              </a:r>
              <a:r>
                <a:rPr lang="ja-JP" altLang="en-US" sz="1050" kern="100" dirty="0" smtClean="0">
                  <a:latin typeface="Georgia"/>
                  <a:ea typeface="Meiryo UI"/>
                  <a:cs typeface="Times New Roman"/>
                </a:rPr>
                <a:t>目指す</a:t>
              </a:r>
              <a:endParaRPr lang="en-US" altLang="ja-JP" sz="1050" kern="100" dirty="0" smtClean="0">
                <a:latin typeface="Georgia"/>
                <a:ea typeface="Meiryo UI"/>
                <a:cs typeface="Times New Roman"/>
              </a:endParaRPr>
            </a:p>
            <a:p>
              <a:pPr algn="just">
                <a:lnSpc>
                  <a:spcPts val="1500"/>
                </a:lnSpc>
                <a:spcAft>
                  <a:spcPts val="0"/>
                </a:spcAft>
              </a:pPr>
              <a:r>
                <a:rPr lang="ja-JP" altLang="en-US" sz="1050" kern="100" dirty="0" smtClean="0">
                  <a:latin typeface="Georgia"/>
                  <a:ea typeface="Meiryo UI"/>
                  <a:cs typeface="Times New Roman"/>
                </a:rPr>
                <a:t>・実施面</a:t>
              </a:r>
              <a:r>
                <a:rPr lang="ja-JP" altLang="en-US" sz="1050" kern="100" dirty="0">
                  <a:latin typeface="Georgia"/>
                  <a:ea typeface="Meiryo UI"/>
                  <a:cs typeface="Times New Roman"/>
                </a:rPr>
                <a:t>で</a:t>
              </a:r>
              <a:r>
                <a:rPr lang="ja-JP" altLang="en-US" sz="1050" kern="100" dirty="0" smtClean="0">
                  <a:latin typeface="Georgia"/>
                  <a:ea typeface="Meiryo UI"/>
                  <a:cs typeface="Times New Roman"/>
                </a:rPr>
                <a:t>は</a:t>
              </a:r>
              <a:r>
                <a:rPr lang="ja-JP" altLang="en-US" sz="1050" u="wavyHeavy" kern="100" dirty="0" smtClean="0">
                  <a:latin typeface="Georgia"/>
                  <a:ea typeface="Meiryo UI"/>
                  <a:cs typeface="Times New Roman"/>
                </a:rPr>
                <a:t>今すぐ</a:t>
              </a:r>
              <a:r>
                <a:rPr lang="ja-JP" altLang="en-US" sz="1050" u="wavyHeavy" kern="100" dirty="0">
                  <a:latin typeface="Georgia"/>
                  <a:ea typeface="Meiryo UI"/>
                  <a:cs typeface="Times New Roman"/>
                </a:rPr>
                <a:t>に取組を実践できるもの</a:t>
              </a:r>
              <a:r>
                <a:rPr lang="ja-JP" altLang="en-US" sz="1050" kern="100" dirty="0" smtClean="0">
                  <a:latin typeface="Georgia"/>
                  <a:ea typeface="Meiryo UI"/>
                  <a:cs typeface="Times New Roman"/>
                </a:rPr>
                <a:t>の</a:t>
              </a:r>
              <a:r>
                <a:rPr lang="ja-JP" altLang="en-US" sz="1050" kern="100" dirty="0">
                  <a:latin typeface="Georgia"/>
                  <a:ea typeface="Meiryo UI"/>
                  <a:cs typeface="Times New Roman"/>
                </a:rPr>
                <a:t>ほか</a:t>
              </a:r>
              <a:r>
                <a:rPr lang="ja-JP" altLang="en-US" sz="1050" kern="100" dirty="0" smtClean="0">
                  <a:latin typeface="Georgia"/>
                  <a:ea typeface="Meiryo UI"/>
                  <a:cs typeface="Times New Roman"/>
                </a:rPr>
                <a:t>、</a:t>
              </a:r>
              <a:r>
                <a:rPr lang="ja-JP" altLang="en-US" sz="1050" kern="100" dirty="0">
                  <a:latin typeface="Georgia"/>
                  <a:ea typeface="Meiryo UI"/>
                  <a:cs typeface="Times New Roman"/>
                </a:rPr>
                <a:t>維持管理データの蓄積や科学的、専門的な知見</a:t>
              </a:r>
              <a:r>
                <a:rPr lang="ja-JP" altLang="en-US" sz="1050" kern="100" dirty="0" smtClean="0">
                  <a:latin typeface="Georgia"/>
                  <a:ea typeface="Meiryo UI"/>
                  <a:cs typeface="Times New Roman"/>
                </a:rPr>
                <a:t>の高まり</a:t>
              </a:r>
              <a:r>
                <a:rPr lang="ja-JP" altLang="en-US" sz="1050" kern="100" dirty="0">
                  <a:latin typeface="Georgia"/>
                  <a:ea typeface="Meiryo UI"/>
                  <a:cs typeface="Times New Roman"/>
                </a:rPr>
                <a:t>等に</a:t>
              </a:r>
              <a:r>
                <a:rPr lang="ja-JP" altLang="en-US" sz="1050" kern="100" dirty="0" smtClean="0">
                  <a:latin typeface="Georgia"/>
                  <a:ea typeface="Meiryo UI"/>
                  <a:cs typeface="Times New Roman"/>
                </a:rPr>
                <a:t>より</a:t>
              </a:r>
              <a:r>
                <a:rPr lang="ja-JP" altLang="en-US" sz="1050" u="wavyHeavy" kern="100" dirty="0">
                  <a:latin typeface="Georgia"/>
                  <a:ea typeface="Meiryo UI"/>
                  <a:cs typeface="Times New Roman"/>
                </a:rPr>
                <a:t>段階的に</a:t>
              </a:r>
              <a:r>
                <a:rPr lang="ja-JP" altLang="en-US" sz="1050" u="wavyHeavy" kern="100" dirty="0" smtClean="0">
                  <a:latin typeface="Georgia"/>
                  <a:ea typeface="Meiryo UI"/>
                  <a:cs typeface="Times New Roman"/>
                </a:rPr>
                <a:t>取組が</a:t>
              </a:r>
              <a:r>
                <a:rPr lang="ja-JP" altLang="en-US" sz="1050" u="wavyHeavy" kern="100" dirty="0">
                  <a:latin typeface="Georgia"/>
                  <a:ea typeface="Meiryo UI"/>
                  <a:cs typeface="Times New Roman"/>
                </a:rPr>
                <a:t>実現</a:t>
              </a:r>
              <a:r>
                <a:rPr lang="ja-JP" altLang="en-US" sz="1050" u="wavyHeavy" kern="100" dirty="0" smtClean="0">
                  <a:latin typeface="Georgia"/>
                  <a:ea typeface="Meiryo UI"/>
                  <a:cs typeface="Times New Roman"/>
                </a:rPr>
                <a:t>で</a:t>
              </a:r>
              <a:endParaRPr lang="en-US" altLang="ja-JP" sz="1050" u="wavyHeavy" kern="100" dirty="0" smtClean="0">
                <a:latin typeface="Georgia"/>
                <a:ea typeface="Meiryo UI"/>
                <a:cs typeface="Times New Roman"/>
              </a:endParaRPr>
            </a:p>
            <a:p>
              <a:pPr algn="just">
                <a:lnSpc>
                  <a:spcPts val="1500"/>
                </a:lnSpc>
                <a:spcAft>
                  <a:spcPts val="0"/>
                </a:spcAft>
              </a:pPr>
              <a:r>
                <a:rPr lang="ja-JP" altLang="en-US" sz="1050" kern="100" dirty="0">
                  <a:latin typeface="Georgia"/>
                  <a:ea typeface="Meiryo UI"/>
                  <a:cs typeface="Times New Roman"/>
                </a:rPr>
                <a:t>　</a:t>
              </a:r>
              <a:r>
                <a:rPr lang="ja-JP" altLang="en-US" sz="1050" u="wavyHeavy" kern="100" dirty="0" smtClean="0">
                  <a:latin typeface="Georgia"/>
                  <a:ea typeface="Meiryo UI"/>
                  <a:cs typeface="Times New Roman"/>
                </a:rPr>
                <a:t>きる</a:t>
              </a:r>
              <a:r>
                <a:rPr lang="ja-JP" altLang="en-US" sz="1050" u="wavyHeavy" kern="100" dirty="0">
                  <a:latin typeface="Georgia"/>
                  <a:ea typeface="Meiryo UI"/>
                  <a:cs typeface="Times New Roman"/>
                </a:rPr>
                <a:t>もの</a:t>
              </a:r>
              <a:r>
                <a:rPr lang="ja-JP" altLang="en-US" sz="1050" kern="100" dirty="0">
                  <a:latin typeface="Georgia"/>
                  <a:ea typeface="Meiryo UI"/>
                  <a:cs typeface="Times New Roman"/>
                </a:rPr>
                <a:t>もあること</a:t>
              </a:r>
              <a:r>
                <a:rPr lang="ja-JP" altLang="en-US" sz="1050" kern="100" dirty="0" smtClean="0">
                  <a:latin typeface="Georgia"/>
                  <a:ea typeface="Meiryo UI"/>
                  <a:cs typeface="Times New Roman"/>
                </a:rPr>
                <a:t>から、その</a:t>
              </a:r>
              <a:r>
                <a:rPr lang="ja-JP" altLang="en-US" sz="1050" u="wavyHeavy" kern="100" dirty="0" smtClean="0">
                  <a:latin typeface="Georgia"/>
                  <a:ea typeface="Meiryo UI"/>
                  <a:cs typeface="Times New Roman"/>
                </a:rPr>
                <a:t>実現のプロセス</a:t>
              </a:r>
              <a:r>
                <a:rPr lang="ja-JP" altLang="en-US" sz="1050" u="wavyHeavy" kern="100" dirty="0">
                  <a:latin typeface="Georgia"/>
                  <a:ea typeface="Meiryo UI"/>
                  <a:cs typeface="Times New Roman"/>
                </a:rPr>
                <a:t>を明確にし</a:t>
              </a:r>
              <a:r>
                <a:rPr lang="ja-JP" altLang="en-US" sz="1050" u="wavyHeavy" kern="100" dirty="0" smtClean="0">
                  <a:latin typeface="Georgia"/>
                  <a:ea typeface="Meiryo UI"/>
                  <a:cs typeface="Times New Roman"/>
                </a:rPr>
                <a:t>、段階的に充実を図り、</a:t>
              </a:r>
              <a:r>
                <a:rPr lang="ja-JP" altLang="en-US" sz="1050" u="wavyHeavy" kern="100" dirty="0">
                  <a:latin typeface="Georgia"/>
                  <a:ea typeface="Meiryo UI"/>
                  <a:cs typeface="Times New Roman"/>
                </a:rPr>
                <a:t>継続的</a:t>
              </a:r>
              <a:r>
                <a:rPr lang="ja-JP" altLang="en-US" sz="1050" u="wavyHeavy" kern="100" dirty="0" smtClean="0">
                  <a:latin typeface="Georgia"/>
                  <a:ea typeface="Meiryo UI"/>
                  <a:cs typeface="Times New Roman"/>
                </a:rPr>
                <a:t>に見直しする</a:t>
              </a:r>
              <a:endParaRPr lang="ja-JP" altLang="en-US" sz="1050" kern="100" dirty="0">
                <a:latin typeface="Georgia"/>
                <a:ea typeface="Meiryo UI"/>
                <a:cs typeface="Times New Roman"/>
              </a:endParaRPr>
            </a:p>
            <a:p>
              <a:pPr algn="just">
                <a:lnSpc>
                  <a:spcPts val="1500"/>
                </a:lnSpc>
                <a:spcAft>
                  <a:spcPts val="0"/>
                </a:spcAft>
              </a:pPr>
              <a:r>
                <a:rPr lang="ja-JP" altLang="ja-JP" sz="1200" b="1" u="sng" kern="100" dirty="0" smtClean="0">
                  <a:effectLst/>
                  <a:latin typeface="Georgia"/>
                  <a:ea typeface="Meiryo UI"/>
                  <a:cs typeface="Times New Roman"/>
                </a:rPr>
                <a:t>◇点検、診断、評価の手法や体制等の充実</a:t>
              </a:r>
              <a:r>
                <a:rPr lang="ja-JP" altLang="ja-JP" sz="1200" kern="100" dirty="0" smtClean="0">
                  <a:effectLst/>
                  <a:latin typeface="Georgia"/>
                  <a:ea typeface="Meiryo UI"/>
                  <a:cs typeface="Times New Roman"/>
                </a:rPr>
                <a:t>　</a:t>
              </a:r>
              <a:r>
                <a:rPr lang="ja-JP" altLang="en-US" sz="1200" kern="100" dirty="0">
                  <a:latin typeface="Georgia"/>
                  <a:ea typeface="Meiryo UI"/>
                  <a:cs typeface="Times New Roman"/>
                </a:rPr>
                <a:t>　</a:t>
              </a:r>
              <a:endParaRPr lang="en-US" altLang="ja-JP" sz="1200" kern="100" dirty="0" smtClean="0">
                <a:latin typeface="Georgia"/>
                <a:ea typeface="Meiryo UI"/>
                <a:cs typeface="Times New Roman"/>
              </a:endParaRPr>
            </a:p>
            <a:p>
              <a:pPr algn="just">
                <a:lnSpc>
                  <a:spcPts val="1500"/>
                </a:lnSpc>
                <a:spcAft>
                  <a:spcPts val="0"/>
                </a:spcAft>
              </a:pPr>
              <a:r>
                <a:rPr lang="ja-JP" altLang="en-US" sz="1050" kern="100" dirty="0" smtClean="0">
                  <a:latin typeface="Georgia"/>
                  <a:ea typeface="Meiryo UI"/>
                  <a:cs typeface="Times New Roman"/>
                </a:rPr>
                <a:t>　「致命的</a:t>
              </a:r>
              <a:r>
                <a:rPr lang="ja-JP" altLang="ja-JP" sz="1050" kern="100" dirty="0" smtClean="0">
                  <a:effectLst/>
                  <a:latin typeface="Georgia"/>
                  <a:ea typeface="Meiryo UI"/>
                  <a:cs typeface="Times New Roman"/>
                </a:rPr>
                <a:t>な不具合を見逃さない</a:t>
              </a:r>
              <a:r>
                <a:rPr lang="ja-JP" altLang="ja-JP" sz="900" kern="100" dirty="0" smtClean="0">
                  <a:effectLst/>
                  <a:latin typeface="Georgia"/>
                  <a:ea typeface="Meiryo UI"/>
                  <a:cs typeface="Times New Roman"/>
                </a:rPr>
                <a:t>（安全の視点）</a:t>
              </a:r>
              <a:r>
                <a:rPr lang="ja-JP" altLang="en-US" sz="1050" kern="100" dirty="0" smtClean="0">
                  <a:effectLst/>
                  <a:latin typeface="Georgia"/>
                  <a:ea typeface="Meiryo UI"/>
                  <a:cs typeface="Times New Roman"/>
                </a:rPr>
                <a:t>」⇒路面の空洞など</a:t>
              </a:r>
              <a:r>
                <a:rPr lang="ja-JP" altLang="en-US" sz="1050" u="wavyHeavy" kern="100" dirty="0" smtClean="0">
                  <a:effectLst/>
                  <a:latin typeface="Georgia"/>
                  <a:ea typeface="Meiryo UI"/>
                  <a:cs typeface="Times New Roman"/>
                </a:rPr>
                <a:t>不可視部分、河川など災害を誘発する可能性のある状態を事前に把握</a:t>
              </a:r>
              <a:r>
                <a:rPr lang="en-US" altLang="ja-JP" sz="1050" kern="100" dirty="0" smtClean="0">
                  <a:latin typeface="Georgia"/>
                  <a:ea typeface="Meiryo UI"/>
                  <a:cs typeface="Times New Roman"/>
                </a:rPr>
                <a:t>  </a:t>
              </a:r>
              <a:r>
                <a:rPr lang="ja-JP" altLang="en-US" sz="1050" kern="100" dirty="0" smtClean="0">
                  <a:latin typeface="Georgia"/>
                  <a:ea typeface="Meiryo UI"/>
                  <a:cs typeface="Times New Roman"/>
                </a:rPr>
                <a:t>　　</a:t>
              </a:r>
              <a:endParaRPr lang="en-US" altLang="ja-JP" sz="1050" kern="100" dirty="0" smtClean="0">
                <a:latin typeface="Georgia"/>
                <a:ea typeface="Meiryo UI"/>
                <a:cs typeface="Times New Roman"/>
              </a:endParaRPr>
            </a:p>
            <a:p>
              <a:pPr algn="just">
                <a:lnSpc>
                  <a:spcPts val="1500"/>
                </a:lnSpc>
                <a:spcAft>
                  <a:spcPts val="0"/>
                </a:spcAft>
              </a:pPr>
              <a:r>
                <a:rPr lang="ja-JP" altLang="en-US" sz="1050" kern="100" dirty="0">
                  <a:latin typeface="Georgia"/>
                  <a:ea typeface="Meiryo UI"/>
                  <a:cs typeface="Times New Roman"/>
                </a:rPr>
                <a:t>　</a:t>
              </a:r>
              <a:r>
                <a:rPr lang="ja-JP" altLang="en-US" sz="1050" kern="100" dirty="0" smtClean="0">
                  <a:latin typeface="Georgia"/>
                  <a:ea typeface="Meiryo UI"/>
                  <a:cs typeface="Times New Roman"/>
                </a:rPr>
                <a:t>「効率的・効果的な点検やデータ蓄積・活用」⇒</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施設の特性や状態、重要度等に応じた点検頻度の見直し（</a:t>
              </a:r>
              <a:r>
                <a:rPr lang="ja-JP" altLang="en-US" sz="1050" u="wavyHeavy" kern="100" dirty="0" smtClean="0">
                  <a:effectLst/>
                  <a:latin typeface="Meiryo UI" panose="020B0604030504040204" pitchFamily="50" charset="-128"/>
                  <a:ea typeface="Meiryo UI" panose="020B0604030504040204" pitchFamily="50" charset="-128"/>
                  <a:cs typeface="Meiryo UI" panose="020B0604030504040204" pitchFamily="50" charset="-128"/>
                </a:rPr>
                <a:t>点検のメリハリ</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ja-JP"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Georgia"/>
                  <a:ea typeface="Meiryo UI"/>
                  <a:cs typeface="Times New Roman"/>
                </a:rPr>
                <a:t>◇施設の特性に応じた維持管理手法の体系化</a:t>
              </a:r>
              <a:r>
                <a:rPr lang="ja-JP" altLang="en-US" sz="1200" b="1" kern="100" dirty="0" smtClean="0">
                  <a:effectLst/>
                  <a:latin typeface="Georgia"/>
                  <a:ea typeface="Meiryo UI"/>
                  <a:cs typeface="Times New Roman"/>
                </a:rPr>
                <a:t>　</a:t>
              </a:r>
              <a:endParaRPr lang="en-US" altLang="ja-JP" sz="1200" b="1" kern="100" dirty="0" smtClean="0">
                <a:effectLst/>
                <a:latin typeface="Georgia"/>
                <a:ea typeface="Meiryo UI"/>
                <a:cs typeface="Times New Roman"/>
              </a:endParaRPr>
            </a:p>
            <a:p>
              <a:pPr algn="just">
                <a:lnSpc>
                  <a:spcPts val="1500"/>
                </a:lnSpc>
                <a:spcAft>
                  <a:spcPts val="0"/>
                </a:spcAft>
              </a:pPr>
              <a:r>
                <a:rPr lang="ja-JP" altLang="en-US" sz="1200" b="1" kern="100" dirty="0">
                  <a:latin typeface="Georgia"/>
                  <a:ea typeface="Meiryo UI"/>
                  <a:cs typeface="Times New Roman"/>
                </a:rPr>
                <a:t>　</a:t>
              </a:r>
              <a:r>
                <a:rPr lang="ja-JP" altLang="en-US" sz="1100" b="1" kern="100" dirty="0" smtClean="0">
                  <a:latin typeface="Georgia"/>
                  <a:ea typeface="Meiryo UI"/>
                  <a:cs typeface="Times New Roman"/>
                </a:rPr>
                <a:t>維持管理手法の設定</a:t>
              </a:r>
              <a:r>
                <a:rPr lang="ja-JP" altLang="en-US" sz="1200" b="1" kern="100" dirty="0" smtClean="0">
                  <a:latin typeface="Georgia"/>
                  <a:ea typeface="Meiryo UI"/>
                  <a:cs typeface="Times New Roman"/>
                </a:rPr>
                <a:t>　</a:t>
              </a:r>
              <a:r>
                <a:rPr lang="ja-JP" altLang="en-US" sz="1100" kern="100" dirty="0" smtClean="0">
                  <a:latin typeface="Georgia"/>
                  <a:ea typeface="Meiryo UI"/>
                  <a:cs typeface="Times New Roman"/>
                </a:rPr>
                <a:t>　</a:t>
              </a: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　</a:t>
              </a:r>
              <a:endParaRPr lang="en-US" altLang="ja-JP" sz="1100" kern="100" dirty="0" smtClean="0">
                <a:latin typeface="Georgia"/>
                <a:ea typeface="Meiryo UI"/>
                <a:cs typeface="Times New Roman"/>
              </a:endParaRPr>
            </a:p>
            <a:p>
              <a:pPr algn="just">
                <a:lnSpc>
                  <a:spcPts val="1500"/>
                </a:lnSpc>
                <a:spcAft>
                  <a:spcPts val="0"/>
                </a:spcAft>
              </a:pPr>
              <a:r>
                <a:rPr lang="ja-JP" altLang="en-US" sz="1100" kern="100" dirty="0">
                  <a:latin typeface="Georgia"/>
                  <a:ea typeface="Meiryo UI"/>
                  <a:cs typeface="Times New Roman"/>
                </a:rPr>
                <a:t>　</a:t>
              </a:r>
              <a:r>
                <a:rPr lang="ja-JP" altLang="en-US" sz="1050" kern="100" dirty="0" smtClean="0">
                  <a:latin typeface="Georgia"/>
                  <a:ea typeface="Meiryo UI"/>
                  <a:cs typeface="Times New Roman"/>
                </a:rPr>
                <a:t>「</a:t>
              </a:r>
              <a:r>
                <a:rPr lang="ja-JP" altLang="ja-JP" sz="1050" kern="100" dirty="0">
                  <a:latin typeface="Georgia"/>
                  <a:ea typeface="Meiryo UI"/>
                  <a:cs typeface="Times New Roman"/>
                </a:rPr>
                <a:t>予防保全対策の拡充、補修時期の最適化</a:t>
              </a:r>
              <a:r>
                <a:rPr lang="ja-JP" altLang="en-US" sz="1050" kern="100" dirty="0" smtClean="0">
                  <a:latin typeface="Georgia"/>
                  <a:ea typeface="Meiryo UI"/>
                  <a:cs typeface="Times New Roman"/>
                </a:rPr>
                <a:t>」⇒予防保全対策を基本に、</a:t>
              </a:r>
              <a:r>
                <a:rPr lang="ja-JP" altLang="en-US" sz="1050" u="wavyHeavy" kern="100" dirty="0" smtClean="0">
                  <a:latin typeface="Georgia"/>
                  <a:ea typeface="Meiryo UI"/>
                  <a:cs typeface="Times New Roman"/>
                </a:rPr>
                <a:t>目標とする管理水準の設定を検討</a:t>
              </a:r>
              <a:endParaRPr lang="en-US" altLang="ja-JP" sz="1050" u="wavyHeavy" kern="100" dirty="0" smtClean="0">
                <a:latin typeface="Georgia"/>
                <a:ea typeface="Meiryo UI"/>
                <a:cs typeface="Times New Roman"/>
              </a:endParaRPr>
            </a:p>
            <a:p>
              <a:pPr algn="just">
                <a:lnSpc>
                  <a:spcPts val="1500"/>
                </a:lnSpc>
                <a:spcAft>
                  <a:spcPts val="0"/>
                </a:spcAft>
              </a:pPr>
              <a:r>
                <a:rPr lang="ja-JP" altLang="en-US" sz="1050" kern="100" dirty="0" smtClean="0">
                  <a:effectLst/>
                  <a:latin typeface="Georgia"/>
                  <a:ea typeface="Meiryo UI"/>
                  <a:cs typeface="Times New Roman"/>
                </a:rPr>
                <a:t>　</a:t>
              </a:r>
              <a:r>
                <a:rPr lang="ja-JP" altLang="en-US" sz="1100" b="1" u="wavy" kern="100" dirty="0" smtClean="0">
                  <a:effectLst/>
                  <a:latin typeface="Georgia"/>
                  <a:ea typeface="Meiryo UI"/>
                  <a:cs typeface="Times New Roman"/>
                </a:rPr>
                <a:t>更新</a:t>
              </a:r>
              <a:r>
                <a:rPr lang="ja-JP" altLang="ja-JP" sz="1100" b="1" u="wavy" kern="100" dirty="0" smtClean="0">
                  <a:effectLst/>
                  <a:latin typeface="Georgia"/>
                  <a:ea typeface="Meiryo UI"/>
                  <a:cs typeface="Times New Roman"/>
                </a:rPr>
                <a:t>時期の</a:t>
              </a:r>
              <a:r>
                <a:rPr lang="ja-JP" altLang="en-US" sz="1100" b="1" u="wavy" kern="100" dirty="0" smtClean="0">
                  <a:latin typeface="Georgia"/>
                  <a:ea typeface="Meiryo UI"/>
                  <a:cs typeface="Times New Roman"/>
                </a:rPr>
                <a:t>設定</a:t>
              </a:r>
              <a:r>
                <a:rPr lang="ja-JP" altLang="en-US" sz="1100" b="1" kern="100" dirty="0">
                  <a:latin typeface="Georgia"/>
                  <a:ea typeface="Meiryo UI"/>
                  <a:cs typeface="Times New Roman"/>
                </a:rPr>
                <a:t>　</a:t>
              </a:r>
              <a:r>
                <a:rPr lang="ja-JP" altLang="en-US" sz="1100" kern="100" dirty="0" smtClean="0">
                  <a:latin typeface="Georgia"/>
                  <a:ea typeface="Meiryo UI"/>
                  <a:cs typeface="Times New Roman"/>
                </a:rPr>
                <a:t>　</a:t>
              </a:r>
              <a:endParaRPr lang="en-US" altLang="ja-JP" sz="1100" kern="100" dirty="0" smtClean="0">
                <a:latin typeface="Georgia"/>
                <a:ea typeface="Meiryo UI"/>
                <a:cs typeface="Times New Roman"/>
              </a:endParaRPr>
            </a:p>
            <a:p>
              <a:pPr algn="just">
                <a:lnSpc>
                  <a:spcPts val="1500"/>
                </a:lnSpc>
                <a:spcAft>
                  <a:spcPts val="0"/>
                </a:spcAft>
              </a:pPr>
              <a:r>
                <a:rPr lang="ja-JP" altLang="en-US" sz="1100" kern="100" dirty="0">
                  <a:latin typeface="Georgia"/>
                  <a:ea typeface="Meiryo UI"/>
                  <a:cs typeface="Times New Roman"/>
                </a:rPr>
                <a:t>　</a:t>
              </a:r>
              <a:r>
                <a:rPr lang="ja-JP" altLang="en-US" sz="1050" kern="100" dirty="0" smtClean="0">
                  <a:latin typeface="Georgia"/>
                  <a:ea typeface="Meiryo UI"/>
                  <a:cs typeface="Times New Roman"/>
                </a:rPr>
                <a:t>「</a:t>
              </a:r>
              <a:r>
                <a:rPr lang="ja-JP" altLang="ja-JP" sz="1050" kern="100" dirty="0" smtClean="0">
                  <a:effectLst/>
                  <a:latin typeface="Georgia"/>
                  <a:ea typeface="Meiryo UI"/>
                  <a:cs typeface="Times New Roman"/>
                </a:rPr>
                <a:t>更新時期の最適化</a:t>
              </a:r>
              <a:r>
                <a:rPr lang="ja-JP" altLang="en-US" sz="1050" kern="100" dirty="0" smtClean="0">
                  <a:effectLst/>
                  <a:latin typeface="Georgia"/>
                  <a:ea typeface="Meiryo UI"/>
                  <a:cs typeface="Times New Roman"/>
                </a:rPr>
                <a:t>にむけて</a:t>
              </a:r>
              <a:r>
                <a:rPr lang="ja-JP" altLang="en-US" sz="1050" kern="100" dirty="0" smtClean="0">
                  <a:latin typeface="Georgia"/>
                  <a:ea typeface="Meiryo UI"/>
                  <a:cs typeface="Times New Roman"/>
                </a:rPr>
                <a:t>」⇒</a:t>
              </a:r>
              <a:r>
                <a:rPr lang="ja-JP" altLang="en-US" sz="1050" kern="100" dirty="0" smtClean="0">
                  <a:effectLst/>
                  <a:latin typeface="Meiryo UI" panose="020B0604030504040204" pitchFamily="50" charset="-128"/>
                  <a:ea typeface="Meiryo UI" panose="020B0604030504040204" pitchFamily="50" charset="-128"/>
                  <a:cs typeface="Times New Roman"/>
                </a:rPr>
                <a:t>分野・施設の特性や重要性、健全性と機能性</a:t>
              </a:r>
              <a:r>
                <a:rPr lang="ja-JP" altLang="en-US" sz="1050" kern="100" dirty="0" smtClean="0">
                  <a:latin typeface="Meiryo UI" panose="020B0604030504040204" pitchFamily="50" charset="-128"/>
                  <a:ea typeface="Meiryo UI" panose="020B0604030504040204" pitchFamily="50" charset="-128"/>
                  <a:cs typeface="Times New Roman"/>
                </a:rPr>
                <a:t>等</a:t>
              </a:r>
              <a:r>
                <a:rPr lang="ja-JP" altLang="en-US" sz="1050" kern="100" dirty="0" smtClean="0">
                  <a:effectLst/>
                  <a:latin typeface="Meiryo UI" panose="020B0604030504040204" pitchFamily="50" charset="-128"/>
                  <a:ea typeface="Meiryo UI" panose="020B0604030504040204" pitchFamily="50" charset="-128"/>
                  <a:cs typeface="Times New Roman"/>
                </a:rPr>
                <a:t>をもとに施設毎に更新の必要性を検討</a:t>
              </a:r>
              <a:endParaRPr lang="en-US" altLang="ja-JP" sz="1050" kern="100" dirty="0" smtClean="0">
                <a:effectLst/>
                <a:latin typeface="Meiryo UI" panose="020B0604030504040204" pitchFamily="50" charset="-128"/>
                <a:ea typeface="Meiryo UI" panose="020B0604030504040204" pitchFamily="50" charset="-128"/>
                <a:cs typeface="Times New Roman"/>
              </a:endParaRPr>
            </a:p>
            <a:p>
              <a:pPr algn="just">
                <a:lnSpc>
                  <a:spcPts val="1500"/>
                </a:lnSpc>
              </a:pPr>
              <a:r>
                <a:rPr lang="ja-JP" altLang="en-US" sz="1050" kern="100" dirty="0" smtClean="0">
                  <a:latin typeface="Georgia"/>
                  <a:ea typeface="Meiryo UI"/>
                  <a:cs typeface="Times New Roman"/>
                </a:rPr>
                <a:t>　　　　　　　　　　　　　　　　　　　⇒必要</a:t>
              </a:r>
              <a:r>
                <a:rPr lang="ja-JP" altLang="en-US" sz="1050" kern="100" dirty="0">
                  <a:latin typeface="Georgia"/>
                  <a:ea typeface="Meiryo UI"/>
                  <a:cs typeface="Times New Roman"/>
                </a:rPr>
                <a:t>に応じて分野・施設毎に目標</a:t>
              </a:r>
              <a:r>
                <a:rPr lang="ja-JP" altLang="en-US" sz="1050" kern="100" dirty="0" smtClean="0">
                  <a:latin typeface="Georgia"/>
                  <a:ea typeface="Meiryo UI"/>
                  <a:cs typeface="Times New Roman"/>
                </a:rPr>
                <a:t>寿命の設定を検討し</a:t>
              </a:r>
              <a:r>
                <a:rPr lang="ja-JP" altLang="en-US" sz="1050" kern="100" dirty="0">
                  <a:latin typeface="Georgia"/>
                  <a:ea typeface="Meiryo UI"/>
                  <a:cs typeface="Times New Roman"/>
                </a:rPr>
                <a:t>、それに応じた維持管理を実施</a:t>
              </a:r>
              <a:r>
                <a:rPr lang="en-US" altLang="ja-JP" sz="1050" kern="100" dirty="0">
                  <a:latin typeface="Georgia"/>
                  <a:ea typeface="Meiryo UI"/>
                  <a:cs typeface="Times New Roman"/>
                </a:rPr>
                <a:t> </a:t>
              </a:r>
              <a:endParaRPr lang="en-US" altLang="ja-JP" sz="1050" kern="100" dirty="0" smtClean="0">
                <a:latin typeface="Georgia"/>
                <a:ea typeface="Meiryo UI"/>
                <a:cs typeface="Times New Roman"/>
              </a:endParaRPr>
            </a:p>
            <a:p>
              <a:pPr algn="just">
                <a:lnSpc>
                  <a:spcPts val="1500"/>
                </a:lnSpc>
              </a:pPr>
              <a:r>
                <a:rPr lang="ja-JP" altLang="en-US" sz="1200" b="1" u="sng" kern="100" dirty="0" smtClean="0">
                  <a:latin typeface="Georgia"/>
                  <a:ea typeface="Meiryo UI"/>
                  <a:cs typeface="Times New Roman"/>
                </a:rPr>
                <a:t>◇</a:t>
              </a:r>
              <a:r>
                <a:rPr lang="ja-JP" altLang="en-US" sz="1200" b="1" u="sng" kern="100" dirty="0" smtClean="0">
                  <a:effectLst/>
                  <a:latin typeface="Georgia"/>
                  <a:ea typeface="Meiryo UI"/>
                  <a:cs typeface="Times New Roman"/>
                </a:rPr>
                <a:t>重点</a:t>
              </a:r>
              <a:r>
                <a:rPr lang="ja-JP" altLang="ja-JP" sz="1200" b="1" u="sng" kern="100" dirty="0" smtClean="0">
                  <a:effectLst/>
                  <a:latin typeface="Georgia"/>
                  <a:ea typeface="Meiryo UI"/>
                  <a:cs typeface="Times New Roman"/>
                </a:rPr>
                <a:t>化指標・優先順位の</a:t>
              </a:r>
              <a:r>
                <a:rPr lang="ja-JP" altLang="en-US" sz="1200" b="1" u="sng" kern="100" dirty="0" smtClean="0">
                  <a:latin typeface="Georgia"/>
                  <a:ea typeface="Meiryo UI"/>
                  <a:cs typeface="Times New Roman"/>
                </a:rPr>
                <a:t>設定</a:t>
              </a:r>
              <a:r>
                <a:rPr lang="en-US" altLang="ja-JP" sz="1800" b="1" u="sng" kern="100" dirty="0" smtClean="0">
                  <a:latin typeface="Georgia"/>
                  <a:ea typeface="HG明朝B"/>
                  <a:cs typeface="Times New Roman"/>
                </a:rPr>
                <a:t> </a:t>
              </a:r>
              <a:r>
                <a:rPr lang="ja-JP" altLang="en-US" sz="1200" b="1" kern="100" dirty="0" smtClean="0">
                  <a:solidFill>
                    <a:prstClr val="black"/>
                  </a:solidFill>
                  <a:latin typeface="Georgia"/>
                  <a:ea typeface="Meiryo UI"/>
                  <a:cs typeface="Times New Roman"/>
                </a:rPr>
                <a:t>　</a:t>
              </a:r>
              <a:r>
                <a:rPr lang="ja-JP" altLang="en-US" sz="1100" kern="100" dirty="0" smtClean="0">
                  <a:solidFill>
                    <a:prstClr val="black"/>
                  </a:solidFill>
                  <a:latin typeface="Georgia"/>
                  <a:ea typeface="Meiryo UI"/>
                  <a:cs typeface="Times New Roman"/>
                </a:rPr>
                <a:t>「リスクに着目した重点化」</a:t>
              </a:r>
              <a:endParaRPr lang="ja-JP" altLang="ja-JP" sz="1100" kern="100" dirty="0">
                <a:solidFill>
                  <a:prstClr val="black"/>
                </a:solidFill>
                <a:latin typeface="Georgia"/>
                <a:ea typeface="HG明朝B"/>
                <a:cs typeface="Times New Roman"/>
              </a:endParaRPr>
            </a:p>
            <a:p>
              <a:pPr algn="just">
                <a:lnSpc>
                  <a:spcPts val="1500"/>
                </a:lnSpc>
                <a:spcAft>
                  <a:spcPts val="0"/>
                </a:spcAft>
              </a:pPr>
              <a:r>
                <a:rPr lang="ja-JP" altLang="en-US" sz="1050" kern="100" dirty="0">
                  <a:latin typeface="Georgia"/>
                  <a:ea typeface="Meiryo UI"/>
                  <a:cs typeface="Times New Roman"/>
                </a:rPr>
                <a:t>　</a:t>
              </a:r>
              <a:r>
                <a:rPr lang="ja-JP" altLang="en-US" sz="1050" kern="100" dirty="0" smtClean="0">
                  <a:latin typeface="Georgia"/>
                  <a:ea typeface="Meiryo UI"/>
                  <a:cs typeface="Times New Roman"/>
                </a:rPr>
                <a:t>⇒</a:t>
              </a:r>
              <a:r>
                <a:rPr lang="ja-JP" altLang="en-US" sz="1050" u="wavyHeavy" kern="100" dirty="0" smtClean="0">
                  <a:effectLst/>
                  <a:latin typeface="Georgia"/>
                  <a:ea typeface="Meiryo UI"/>
                  <a:cs typeface="Times New Roman"/>
                </a:rPr>
                <a:t>府民等に影響を与える</a:t>
              </a:r>
              <a:r>
                <a:rPr lang="ja-JP" altLang="en-US" sz="1050" u="wavyHeavy" kern="100" dirty="0" smtClean="0">
                  <a:latin typeface="Georgia"/>
                  <a:ea typeface="Meiryo UI"/>
                  <a:cs typeface="Times New Roman"/>
                </a:rPr>
                <a:t>不具合を有する施設等については、</a:t>
              </a:r>
              <a:r>
                <a:rPr lang="ja-JP" altLang="en-US" sz="1050" u="wavyHeavy" kern="100" dirty="0" smtClean="0">
                  <a:effectLst/>
                  <a:latin typeface="Georgia"/>
                  <a:ea typeface="Meiryo UI"/>
                  <a:cs typeface="Times New Roman"/>
                </a:rPr>
                <a:t>分野横断的にマネジメント</a:t>
              </a:r>
              <a:r>
                <a:rPr lang="ja-JP" altLang="en-US" sz="1050" kern="100" dirty="0" smtClean="0">
                  <a:latin typeface="Georgia"/>
                  <a:ea typeface="Meiryo UI"/>
                  <a:cs typeface="Times New Roman"/>
                </a:rPr>
                <a:t>（安全第一）</a:t>
              </a:r>
              <a:endParaRPr lang="en-US" altLang="ja-JP" sz="1050" kern="100" dirty="0">
                <a:latin typeface="Georgia"/>
                <a:ea typeface="Meiryo UI"/>
                <a:cs typeface="Times New Roman"/>
              </a:endParaRPr>
            </a:p>
            <a:p>
              <a:pPr algn="just">
                <a:lnSpc>
                  <a:spcPts val="1500"/>
                </a:lnSpc>
                <a:spcAft>
                  <a:spcPts val="0"/>
                </a:spcAft>
              </a:pPr>
              <a:r>
                <a:rPr lang="ja-JP" altLang="en-US" sz="1050" kern="100" dirty="0" smtClean="0">
                  <a:latin typeface="Georgia"/>
                  <a:ea typeface="Meiryo UI"/>
                  <a:cs typeface="Times New Roman"/>
                </a:rPr>
                <a:t>　⇒</a:t>
              </a:r>
              <a:r>
                <a:rPr lang="ja-JP" altLang="ja-JP" sz="1050" u="wavyHeavy" kern="100" dirty="0" smtClean="0">
                  <a:effectLst/>
                  <a:latin typeface="Georgia"/>
                  <a:ea typeface="Meiryo UI"/>
                  <a:cs typeface="Times New Roman"/>
                </a:rPr>
                <a:t>各分野</a:t>
              </a:r>
              <a:r>
                <a:rPr lang="ja-JP" altLang="en-US" sz="1050" u="wavyHeavy" kern="100" dirty="0" smtClean="0">
                  <a:effectLst/>
                  <a:latin typeface="Georgia"/>
                  <a:ea typeface="Meiryo UI"/>
                  <a:cs typeface="Times New Roman"/>
                </a:rPr>
                <a:t>・</a:t>
              </a:r>
              <a:r>
                <a:rPr lang="ja-JP" altLang="ja-JP" sz="1050" u="wavyHeavy" kern="100" dirty="0" smtClean="0">
                  <a:effectLst/>
                  <a:latin typeface="Georgia"/>
                  <a:ea typeface="Meiryo UI"/>
                  <a:cs typeface="Times New Roman"/>
                </a:rPr>
                <a:t>施設の特性や重要度</a:t>
              </a:r>
              <a:r>
                <a:rPr lang="ja-JP" altLang="en-US" sz="1050" u="wavyHeavy" kern="100" dirty="0">
                  <a:latin typeface="Georgia"/>
                  <a:ea typeface="Meiryo UI"/>
                  <a:cs typeface="Times New Roman"/>
                </a:rPr>
                <a:t>等</a:t>
              </a:r>
              <a:r>
                <a:rPr lang="ja-JP" altLang="en-US" sz="1050" u="wavyHeavy" kern="100" dirty="0" smtClean="0">
                  <a:latin typeface="Georgia"/>
                  <a:ea typeface="Meiryo UI"/>
                  <a:cs typeface="Times New Roman"/>
                </a:rPr>
                <a:t>を</a:t>
              </a:r>
              <a:r>
                <a:rPr lang="ja-JP" altLang="ja-JP" sz="1050" u="wavyHeavy" kern="100" dirty="0" smtClean="0">
                  <a:effectLst/>
                  <a:latin typeface="Georgia"/>
                  <a:ea typeface="Meiryo UI"/>
                  <a:cs typeface="Times New Roman"/>
                </a:rPr>
                <a:t>踏まえ</a:t>
              </a:r>
              <a:r>
                <a:rPr lang="ja-JP" altLang="en-US" sz="1050" u="wavyHeavy" kern="100" dirty="0">
                  <a:latin typeface="Georgia"/>
                  <a:ea typeface="Meiryo UI"/>
                  <a:cs typeface="Times New Roman"/>
                </a:rPr>
                <a:t>、</a:t>
              </a:r>
              <a:r>
                <a:rPr lang="ja-JP" altLang="ja-JP" sz="1050" u="wavyHeavy" kern="100" dirty="0" smtClean="0">
                  <a:effectLst/>
                  <a:latin typeface="Georgia"/>
                  <a:ea typeface="Meiryo UI"/>
                  <a:cs typeface="Times New Roman"/>
                </a:rPr>
                <a:t>不具合が発生した場合のリスクに着目</a:t>
              </a:r>
              <a:r>
                <a:rPr lang="ja-JP" altLang="ja-JP" sz="1050" kern="100" dirty="0" smtClean="0">
                  <a:effectLst/>
                  <a:latin typeface="Georgia"/>
                  <a:ea typeface="Meiryo UI"/>
                  <a:cs typeface="Times New Roman"/>
                </a:rPr>
                <a:t>し、分野</a:t>
              </a:r>
              <a:r>
                <a:rPr lang="ja-JP" altLang="en-US" sz="1050" kern="100" dirty="0" smtClean="0">
                  <a:effectLst/>
                  <a:latin typeface="Georgia"/>
                  <a:ea typeface="Meiryo UI"/>
                  <a:cs typeface="Times New Roman"/>
                </a:rPr>
                <a:t>・</a:t>
              </a:r>
              <a:r>
                <a:rPr lang="ja-JP" altLang="ja-JP" sz="1050" kern="100" dirty="0" smtClean="0">
                  <a:effectLst/>
                  <a:latin typeface="Georgia"/>
                  <a:ea typeface="Meiryo UI"/>
                  <a:cs typeface="Times New Roman"/>
                </a:rPr>
                <a:t>施設毎の点検、補修、更新</a:t>
              </a:r>
              <a:r>
                <a:rPr lang="ja-JP" altLang="en-US" sz="1050" kern="100" dirty="0" smtClean="0">
                  <a:effectLst/>
                  <a:latin typeface="Georgia"/>
                  <a:ea typeface="Meiryo UI"/>
                  <a:cs typeface="Times New Roman"/>
                </a:rPr>
                <a:t>等</a:t>
              </a:r>
              <a:r>
                <a:rPr lang="ja-JP" altLang="ja-JP" sz="1050" kern="100" dirty="0" smtClean="0">
                  <a:effectLst/>
                  <a:latin typeface="Georgia"/>
                  <a:ea typeface="Meiryo UI"/>
                  <a:cs typeface="Times New Roman"/>
                </a:rPr>
                <a:t>の優先順位を</a:t>
              </a:r>
              <a:endParaRPr lang="en-US" altLang="ja-JP" sz="1050" kern="100" dirty="0" smtClean="0">
                <a:effectLst/>
                <a:latin typeface="Georgia"/>
                <a:ea typeface="Meiryo UI"/>
                <a:cs typeface="Times New Roman"/>
              </a:endParaRPr>
            </a:p>
            <a:p>
              <a:pPr algn="just">
                <a:lnSpc>
                  <a:spcPts val="1500"/>
                </a:lnSpc>
                <a:spcAft>
                  <a:spcPts val="0"/>
                </a:spcAft>
              </a:pPr>
              <a:r>
                <a:rPr lang="ja-JP" altLang="en-US" sz="1050" kern="100" dirty="0">
                  <a:latin typeface="Georgia"/>
                  <a:ea typeface="Meiryo UI"/>
                  <a:cs typeface="Times New Roman"/>
                </a:rPr>
                <a:t>　</a:t>
              </a:r>
              <a:r>
                <a:rPr lang="ja-JP" altLang="en-US" sz="1050" kern="100" dirty="0" smtClean="0">
                  <a:latin typeface="Georgia"/>
                  <a:ea typeface="Meiryo UI"/>
                  <a:cs typeface="Times New Roman"/>
                </a:rPr>
                <a:t>　</a:t>
              </a:r>
              <a:r>
                <a:rPr lang="ja-JP" altLang="ja-JP" sz="1050" kern="100" dirty="0" smtClean="0">
                  <a:effectLst/>
                  <a:latin typeface="Georgia"/>
                  <a:ea typeface="Meiryo UI"/>
                  <a:cs typeface="Times New Roman"/>
                </a:rPr>
                <a:t>設定</a:t>
              </a:r>
              <a:endParaRPr lang="en-US" altLang="ja-JP" sz="1050" kern="100" dirty="0" smtClean="0">
                <a:effectLst/>
                <a:latin typeface="Georgia"/>
                <a:ea typeface="Meiryo UI"/>
                <a:cs typeface="Times New Roman"/>
              </a:endParaRPr>
            </a:p>
            <a:p>
              <a:pPr lvl="0" algn="just">
                <a:lnSpc>
                  <a:spcPts val="1500"/>
                </a:lnSpc>
              </a:pPr>
              <a:r>
                <a:rPr lang="ja-JP" altLang="ja-JP" sz="1200" b="1" u="sng" kern="100" dirty="0" smtClean="0">
                  <a:effectLst/>
                  <a:latin typeface="Georgia"/>
                  <a:ea typeface="Meiryo UI"/>
                  <a:cs typeface="Times New Roman"/>
                </a:rPr>
                <a:t>◇日常的な維持管理の着実な実践</a:t>
              </a:r>
              <a:r>
                <a:rPr lang="ja-JP" altLang="en-US" sz="1200" b="1" u="sng" kern="100" dirty="0" smtClean="0">
                  <a:effectLst/>
                  <a:latin typeface="Georgia"/>
                  <a:ea typeface="Meiryo UI"/>
                  <a:cs typeface="Times New Roman"/>
                </a:rPr>
                <a:t>　</a:t>
              </a:r>
              <a:r>
                <a:rPr lang="en-US" altLang="ja-JP" sz="1200" b="1" kern="100" dirty="0" smtClean="0">
                  <a:solidFill>
                    <a:prstClr val="black"/>
                  </a:solidFill>
                  <a:latin typeface="Georgia"/>
                  <a:ea typeface="Meiryo UI"/>
                  <a:cs typeface="Times New Roman"/>
                </a:rPr>
                <a:t>    </a:t>
              </a:r>
              <a:r>
                <a:rPr lang="ja-JP" altLang="en-US" sz="1100" kern="100" dirty="0" smtClean="0">
                  <a:solidFill>
                    <a:prstClr val="black"/>
                  </a:solidFill>
                  <a:latin typeface="Georgia"/>
                  <a:ea typeface="Meiryo UI"/>
                  <a:cs typeface="Times New Roman"/>
                </a:rPr>
                <a:t>「長寿命化に資するきめ細やかな修繕」</a:t>
              </a:r>
              <a:endParaRPr lang="ja-JP" altLang="ja-JP" sz="1100" kern="100" dirty="0">
                <a:solidFill>
                  <a:prstClr val="black"/>
                </a:solidFill>
                <a:latin typeface="Georgia"/>
                <a:ea typeface="HG明朝B"/>
                <a:cs typeface="Times New Roman"/>
              </a:endParaRPr>
            </a:p>
            <a:p>
              <a:pPr algn="just">
                <a:lnSpc>
                  <a:spcPts val="1500"/>
                </a:lnSpc>
                <a:spcAft>
                  <a:spcPts val="0"/>
                </a:spcAft>
              </a:pPr>
              <a:r>
                <a:rPr lang="ja-JP" altLang="en-US" sz="1100" kern="100" dirty="0" smtClean="0">
                  <a:latin typeface="Georgia"/>
                  <a:ea typeface="Meiryo UI"/>
                  <a:cs typeface="Times New Roman"/>
                </a:rPr>
                <a:t>　</a:t>
              </a:r>
              <a:r>
                <a:rPr lang="ja-JP" altLang="en-US" sz="1050" kern="100" dirty="0">
                  <a:latin typeface="Georgia"/>
                  <a:ea typeface="Meiryo UI"/>
                  <a:cs typeface="Times New Roman"/>
                </a:rPr>
                <a:t>⇒</a:t>
              </a:r>
              <a:r>
                <a:rPr lang="ja-JP" altLang="ja-JP" sz="1050" kern="100" dirty="0" smtClean="0">
                  <a:latin typeface="Georgia"/>
                  <a:ea typeface="Meiryo UI"/>
                  <a:cs typeface="Times New Roman"/>
                </a:rPr>
                <a:t>直営</a:t>
              </a:r>
              <a:r>
                <a:rPr lang="ja-JP" altLang="ja-JP" sz="1050" kern="100" dirty="0">
                  <a:latin typeface="Georgia"/>
                  <a:ea typeface="Meiryo UI"/>
                  <a:cs typeface="Times New Roman"/>
                </a:rPr>
                <a:t>作業等に</a:t>
              </a:r>
              <a:r>
                <a:rPr lang="ja-JP" altLang="ja-JP" sz="1050" kern="100" dirty="0" smtClean="0">
                  <a:latin typeface="Georgia"/>
                  <a:ea typeface="Meiryo UI"/>
                  <a:cs typeface="Times New Roman"/>
                </a:rPr>
                <a:t>より</a:t>
              </a:r>
              <a:r>
                <a:rPr lang="ja-JP" altLang="en-US" sz="1050" u="wavyHeavy" kern="100" dirty="0" smtClean="0">
                  <a:latin typeface="Georgia"/>
                  <a:ea typeface="Meiryo UI"/>
                  <a:cs typeface="Times New Roman"/>
                </a:rPr>
                <a:t>「</a:t>
              </a:r>
              <a:r>
                <a:rPr lang="ja-JP" altLang="ja-JP" sz="1050" u="wavyHeavy" kern="100" dirty="0" smtClean="0">
                  <a:latin typeface="Georgia"/>
                  <a:ea typeface="Meiryo UI"/>
                  <a:cs typeface="Times New Roman"/>
                </a:rPr>
                <a:t>劣化</a:t>
              </a:r>
              <a:r>
                <a:rPr lang="ja-JP" altLang="ja-JP" sz="1050" u="wavyHeavy" kern="100" dirty="0">
                  <a:latin typeface="Georgia"/>
                  <a:ea typeface="Meiryo UI"/>
                  <a:cs typeface="Times New Roman"/>
                </a:rPr>
                <a:t>を</a:t>
              </a:r>
              <a:r>
                <a:rPr lang="ja-JP" altLang="ja-JP" sz="1050" u="wavyHeavy" kern="100" dirty="0" smtClean="0">
                  <a:latin typeface="Georgia"/>
                  <a:ea typeface="Meiryo UI"/>
                  <a:cs typeface="Times New Roman"/>
                </a:rPr>
                <a:t>抑制</a:t>
              </a:r>
              <a:r>
                <a:rPr lang="ja-JP" altLang="en-US" sz="1050" u="wavyHeavy" kern="100" dirty="0" smtClean="0">
                  <a:latin typeface="Georgia"/>
                  <a:ea typeface="Meiryo UI"/>
                  <a:cs typeface="Times New Roman"/>
                </a:rPr>
                <a:t>（長寿命化）」する</a:t>
              </a:r>
              <a:r>
                <a:rPr lang="ja-JP" altLang="ja-JP" sz="1050" u="wavyHeavy" kern="100" dirty="0" smtClean="0">
                  <a:latin typeface="Georgia"/>
                  <a:ea typeface="Meiryo UI"/>
                  <a:cs typeface="Times New Roman"/>
                </a:rPr>
                <a:t>細やか</a:t>
              </a:r>
              <a:r>
                <a:rPr lang="ja-JP" altLang="ja-JP" sz="1050" u="wavyHeavy" kern="100" dirty="0">
                  <a:latin typeface="Georgia"/>
                  <a:ea typeface="Meiryo UI"/>
                  <a:cs typeface="Times New Roman"/>
                </a:rPr>
                <a:t>な維持管理・修繕作業を計画的に推進</a:t>
              </a:r>
              <a:endParaRPr lang="en-US" altLang="ja-JP" sz="1050" u="wavyHeavy" kern="100" dirty="0">
                <a:latin typeface="Georgia"/>
                <a:ea typeface="Meiryo UI"/>
                <a:cs typeface="Times New Roman"/>
              </a:endParaRPr>
            </a:p>
            <a:p>
              <a:pPr algn="just">
                <a:lnSpc>
                  <a:spcPts val="1500"/>
                </a:lnSpc>
                <a:spcAft>
                  <a:spcPts val="0"/>
                </a:spcAft>
              </a:pPr>
              <a:r>
                <a:rPr lang="ja-JP" altLang="ja-JP" sz="1200" b="1" u="sng" kern="100" dirty="0" smtClean="0">
                  <a:latin typeface="Georgia"/>
                  <a:ea typeface="Meiryo UI"/>
                  <a:cs typeface="Times New Roman"/>
                </a:rPr>
                <a:t>◇</a:t>
              </a:r>
              <a:r>
                <a:rPr lang="ja-JP" altLang="en-US" sz="1200" b="1" u="sng" kern="100" dirty="0" smtClean="0">
                  <a:latin typeface="Georgia"/>
                  <a:ea typeface="Meiryo UI"/>
                  <a:cs typeface="Times New Roman"/>
                </a:rPr>
                <a:t>維持管理を見通した新設工事上の工夫</a:t>
              </a:r>
              <a:endParaRPr lang="en-US" altLang="ja-JP" sz="1200" b="1" u="sng" kern="100" dirty="0" smtClean="0">
                <a:latin typeface="Georgia"/>
                <a:ea typeface="Meiryo UI"/>
                <a:cs typeface="Times New Roman"/>
              </a:endParaRPr>
            </a:p>
            <a:p>
              <a:pPr algn="just">
                <a:lnSpc>
                  <a:spcPts val="1500"/>
                </a:lnSpc>
                <a:spcAft>
                  <a:spcPts val="0"/>
                </a:spcAft>
              </a:pPr>
              <a:r>
                <a:rPr lang="en-US" altLang="ja-JP" sz="1050" kern="100" dirty="0">
                  <a:latin typeface="Georgia"/>
                  <a:ea typeface="Meiryo UI"/>
                  <a:cs typeface="Times New Roman"/>
                </a:rPr>
                <a:t> </a:t>
              </a:r>
              <a:r>
                <a:rPr lang="en-US" altLang="ja-JP" sz="1050" kern="100" dirty="0" smtClean="0">
                  <a:latin typeface="Georgia"/>
                  <a:ea typeface="Meiryo UI"/>
                  <a:cs typeface="Times New Roman"/>
                </a:rPr>
                <a:t>  </a:t>
              </a:r>
              <a:r>
                <a:rPr lang="ja-JP" altLang="en-US" sz="1050" kern="100" dirty="0">
                  <a:latin typeface="Georgia"/>
                  <a:ea typeface="Meiryo UI"/>
                  <a:cs typeface="Times New Roman"/>
                </a:rPr>
                <a:t>⇒</a:t>
              </a:r>
              <a:r>
                <a:rPr lang="ja-JP" altLang="en-US" sz="1050" kern="100" dirty="0" smtClean="0">
                  <a:latin typeface="Georgia"/>
                  <a:ea typeface="Meiryo UI"/>
                  <a:cs typeface="Times New Roman"/>
                </a:rPr>
                <a:t>施設の長寿命化が実現できる構造、工法等を検討し、ライフサイクルコストを縮減</a:t>
              </a:r>
              <a:r>
                <a:rPr lang="ja-JP" altLang="en-US" sz="1050" kern="100" dirty="0">
                  <a:latin typeface="Georgia"/>
                  <a:ea typeface="Meiryo UI"/>
                  <a:cs typeface="Times New Roman"/>
                </a:rPr>
                <a:t>　</a:t>
              </a:r>
              <a:endParaRPr lang="en-US" altLang="ja-JP" sz="1050" kern="100" dirty="0" smtClean="0">
                <a:latin typeface="Georgia"/>
                <a:ea typeface="Meiryo UI"/>
                <a:cs typeface="Times New Roman"/>
              </a:endParaRPr>
            </a:p>
            <a:p>
              <a:pPr algn="just">
                <a:lnSpc>
                  <a:spcPts val="1500"/>
                </a:lnSpc>
                <a:spcAft>
                  <a:spcPts val="0"/>
                </a:spcAft>
              </a:pPr>
              <a:r>
                <a:rPr lang="ja-JP" altLang="ja-JP" sz="1200" b="1" u="sng" kern="100" dirty="0" smtClean="0">
                  <a:latin typeface="Georgia"/>
                  <a:ea typeface="Meiryo UI"/>
                  <a:cs typeface="Times New Roman"/>
                </a:rPr>
                <a:t>◇</a:t>
              </a:r>
              <a:r>
                <a:rPr lang="ja-JP" altLang="en-US" sz="1200" b="1" u="sng" kern="100" dirty="0" smtClean="0">
                  <a:latin typeface="Georgia"/>
                  <a:ea typeface="Meiryo UI"/>
                  <a:cs typeface="Times New Roman"/>
                </a:rPr>
                <a:t>新たな技術、材料、工法の活用と促進策</a:t>
              </a:r>
              <a:endParaRPr lang="en-US" altLang="ja-JP" sz="1200" b="1" u="sng" kern="100" dirty="0" smtClean="0">
                <a:latin typeface="Georgia"/>
                <a:ea typeface="Meiryo UI"/>
                <a:cs typeface="Times New Roman"/>
              </a:endParaRPr>
            </a:p>
            <a:p>
              <a:pPr algn="just">
                <a:lnSpc>
                  <a:spcPts val="1500"/>
                </a:lnSpc>
                <a:spcAft>
                  <a:spcPts val="0"/>
                </a:spcAft>
              </a:pPr>
              <a:r>
                <a:rPr lang="ja-JP" altLang="en-US" sz="1200" b="1" kern="100" dirty="0" smtClean="0">
                  <a:latin typeface="Georgia"/>
                  <a:ea typeface="Meiryo UI"/>
                  <a:cs typeface="Times New Roman"/>
                </a:rPr>
                <a:t>　</a:t>
              </a:r>
              <a:r>
                <a:rPr lang="ja-JP" altLang="en-US" sz="1050" kern="100" dirty="0" smtClean="0">
                  <a:solidFill>
                    <a:prstClr val="black"/>
                  </a:solidFill>
                  <a:latin typeface="Georgia"/>
                  <a:ea typeface="Meiryo UI"/>
                  <a:cs typeface="Times New Roman"/>
                </a:rPr>
                <a:t>⇒不可視部分の点検など点検業務の新技術等について試行的に実践し、効率性、確実性を確認し、標準化</a:t>
              </a:r>
              <a:endParaRPr lang="en-US" altLang="ja-JP" sz="1200" kern="100" dirty="0" smtClean="0">
                <a:latin typeface="Georgia"/>
                <a:ea typeface="Meiryo UI"/>
                <a:cs typeface="Times New Roman"/>
              </a:endParaRPr>
            </a:p>
          </p:txBody>
        </p:sp>
      </p:grpSp>
      <p:sp>
        <p:nvSpPr>
          <p:cNvPr id="49" name="テキスト ボックス 2"/>
          <p:cNvSpPr txBox="1">
            <a:spLocks noChangeArrowheads="1"/>
          </p:cNvSpPr>
          <p:nvPr/>
        </p:nvSpPr>
        <p:spPr bwMode="auto">
          <a:xfrm>
            <a:off x="5057913" y="7728573"/>
            <a:ext cx="3575136" cy="302862"/>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a:t>
            </a:r>
            <a:r>
              <a:rPr lang="ja-JP" sz="1400" b="1" kern="100" dirty="0" smtClean="0">
                <a:effectLst/>
                <a:latin typeface="Georgia"/>
                <a:ea typeface="Meiryo UI"/>
                <a:cs typeface="Times New Roman"/>
              </a:rPr>
              <a:t>仕組みづくり≫</a:t>
            </a:r>
            <a:endParaRPr lang="ja-JP" sz="1400" kern="100" dirty="0">
              <a:effectLst/>
              <a:latin typeface="Georgia"/>
              <a:ea typeface="HG明朝B"/>
              <a:cs typeface="Times New Roman"/>
            </a:endParaRPr>
          </a:p>
        </p:txBody>
      </p:sp>
      <p:sp>
        <p:nvSpPr>
          <p:cNvPr id="52" name="テキスト ボックス 51"/>
          <p:cNvSpPr txBox="1"/>
          <p:nvPr/>
        </p:nvSpPr>
        <p:spPr>
          <a:xfrm>
            <a:off x="5090967" y="7968952"/>
            <a:ext cx="7617789" cy="1823576"/>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Georgia"/>
                <a:ea typeface="Meiryo UI"/>
                <a:cs typeface="Times New Roman"/>
              </a:rPr>
              <a:t>◇人材の育成と確保、技術力の向上と継承</a:t>
            </a:r>
            <a:endParaRPr lang="en-US" altLang="ja-JP" sz="1200" b="1" kern="100" dirty="0" smtClean="0">
              <a:effectLst/>
              <a:latin typeface="Georgia"/>
              <a:ea typeface="Meiryo UI"/>
              <a:cs typeface="Times New Roman"/>
            </a:endParaRPr>
          </a:p>
          <a:p>
            <a:pPr algn="just">
              <a:lnSpc>
                <a:spcPts val="1500"/>
              </a:lnSpc>
              <a:spcAft>
                <a:spcPts val="0"/>
              </a:spcAft>
            </a:pPr>
            <a:r>
              <a:rPr lang="ja-JP" altLang="en-US" sz="1100" kern="100" dirty="0" smtClean="0">
                <a:latin typeface="Georgia"/>
                <a:ea typeface="Meiryo UI"/>
                <a:cs typeface="Times New Roman"/>
              </a:rPr>
              <a:t>短期</a:t>
            </a:r>
            <a:r>
              <a:rPr lang="ja-JP" altLang="en-US" sz="1100" kern="100" dirty="0" smtClean="0">
                <a:latin typeface="Georgia"/>
                <a:ea typeface="Meiryo UI"/>
                <a:cs typeface="Times New Roman"/>
              </a:rPr>
              <a:t>：</a:t>
            </a:r>
            <a:r>
              <a:rPr lang="ja-JP" altLang="en-US" sz="1100" kern="100" dirty="0" smtClean="0">
                <a:latin typeface="Georgia"/>
                <a:ea typeface="Meiryo UI"/>
                <a:cs typeface="Times New Roman"/>
              </a:rPr>
              <a:t>キャリアシート</a:t>
            </a:r>
            <a:r>
              <a:rPr lang="ja-JP" altLang="en-US" sz="1100" kern="100" dirty="0" smtClean="0">
                <a:latin typeface="Georgia"/>
                <a:ea typeface="Meiryo UI"/>
                <a:cs typeface="Times New Roman"/>
              </a:rPr>
              <a:t>の</a:t>
            </a:r>
            <a:r>
              <a:rPr lang="ja-JP" altLang="en-US" sz="1100" kern="100" dirty="0" smtClean="0">
                <a:latin typeface="Georgia"/>
                <a:ea typeface="Meiryo UI"/>
                <a:cs typeface="Times New Roman"/>
              </a:rPr>
              <a:t>導入（職員スキルの把握）</a:t>
            </a:r>
            <a:r>
              <a:rPr lang="ja-JP" altLang="en-US" sz="1100" kern="100" dirty="0" smtClean="0">
                <a:latin typeface="Georgia"/>
                <a:ea typeface="Meiryo UI"/>
                <a:cs typeface="Times New Roman"/>
              </a:rPr>
              <a:t>、</a:t>
            </a:r>
            <a:r>
              <a:rPr lang="ja-JP" altLang="en-US" sz="1100" kern="100" dirty="0" smtClean="0">
                <a:latin typeface="Georgia"/>
                <a:ea typeface="Meiryo UI"/>
                <a:cs typeface="Times New Roman"/>
              </a:rPr>
              <a:t>キャリアシート</a:t>
            </a:r>
            <a:r>
              <a:rPr lang="ja-JP" altLang="en-US" sz="1100" kern="100" dirty="0" smtClean="0">
                <a:latin typeface="Georgia"/>
                <a:ea typeface="Meiryo UI"/>
                <a:cs typeface="Times New Roman"/>
              </a:rPr>
              <a:t>を</a:t>
            </a:r>
            <a:r>
              <a:rPr lang="ja-JP" altLang="en-US" sz="1100" kern="100" dirty="0" smtClean="0">
                <a:latin typeface="Georgia"/>
                <a:ea typeface="Meiryo UI"/>
                <a:cs typeface="Times New Roman"/>
              </a:rPr>
              <a:t>踏まえ</a:t>
            </a:r>
            <a:r>
              <a:rPr lang="ja-JP" altLang="ja-JP" sz="1100" kern="100" dirty="0" smtClean="0">
                <a:latin typeface="Georgia"/>
                <a:ea typeface="Meiryo UI"/>
                <a:cs typeface="Times New Roman"/>
              </a:rPr>
              <a:t>技術</a:t>
            </a:r>
            <a:r>
              <a:rPr lang="ja-JP" altLang="ja-JP" sz="1100" kern="100" dirty="0" smtClean="0">
                <a:effectLst/>
                <a:latin typeface="Georgia"/>
                <a:ea typeface="Meiryo UI"/>
                <a:cs typeface="Times New Roman"/>
              </a:rPr>
              <a:t>研修等の体系化</a:t>
            </a:r>
            <a:r>
              <a:rPr lang="ja-JP" altLang="en-US" sz="1100" kern="100" dirty="0" smtClean="0">
                <a:latin typeface="Georgia"/>
                <a:ea typeface="Meiryo UI"/>
                <a:cs typeface="Times New Roman"/>
              </a:rPr>
              <a:t>やマイスター制度の充実等</a:t>
            </a:r>
            <a:endParaRPr lang="en-US" altLang="ja-JP" sz="1100" kern="100" dirty="0" smtClean="0">
              <a:latin typeface="Georgia"/>
              <a:ea typeface="Meiryo UI"/>
              <a:cs typeface="Times New Roman"/>
            </a:endParaRPr>
          </a:p>
          <a:p>
            <a:pPr algn="just">
              <a:lnSpc>
                <a:spcPts val="1500"/>
              </a:lnSpc>
              <a:spcAft>
                <a:spcPts val="0"/>
              </a:spcAft>
            </a:pPr>
            <a:r>
              <a:rPr lang="ja-JP" altLang="en-US" sz="1100" kern="100" dirty="0" smtClean="0">
                <a:latin typeface="Georgia"/>
                <a:ea typeface="Meiryo UI"/>
                <a:cs typeface="Times New Roman"/>
              </a:rPr>
              <a:t>短中期：</a:t>
            </a:r>
            <a:r>
              <a:rPr lang="ja-JP" altLang="en-US" sz="1100" kern="100" dirty="0" smtClean="0">
                <a:effectLst/>
                <a:latin typeface="Georgia"/>
                <a:ea typeface="Meiryo UI"/>
                <a:cs typeface="Times New Roman"/>
              </a:rPr>
              <a:t>スペシャリスト（専門性の高い技術者）</a:t>
            </a:r>
            <a:r>
              <a:rPr lang="ja-JP" altLang="ja-JP" sz="1100" kern="100" dirty="0" smtClean="0">
                <a:effectLst/>
                <a:latin typeface="Georgia"/>
                <a:ea typeface="Meiryo UI"/>
                <a:cs typeface="Times New Roman"/>
              </a:rPr>
              <a:t>を</a:t>
            </a:r>
            <a:r>
              <a:rPr lang="ja-JP" altLang="en-US" sz="1100" kern="100" dirty="0">
                <a:latin typeface="Georgia"/>
                <a:ea typeface="Meiryo UI"/>
                <a:cs typeface="Times New Roman"/>
              </a:rPr>
              <a:t>育成</a:t>
            </a:r>
            <a:r>
              <a:rPr lang="ja-JP" altLang="ja-JP" sz="1100" kern="100" dirty="0" smtClean="0">
                <a:effectLst/>
                <a:latin typeface="Georgia"/>
                <a:ea typeface="Meiryo UI"/>
                <a:cs typeface="Times New Roman"/>
              </a:rPr>
              <a:t>・確保する</a:t>
            </a:r>
            <a:r>
              <a:rPr lang="ja-JP" altLang="en-US" sz="1100" kern="100" dirty="0" smtClean="0">
                <a:effectLst/>
                <a:latin typeface="Georgia"/>
                <a:ea typeface="Meiryo UI"/>
                <a:cs typeface="Times New Roman"/>
              </a:rPr>
              <a:t>組織、</a:t>
            </a:r>
            <a:r>
              <a:rPr lang="ja-JP" altLang="ja-JP" sz="1100" kern="100" dirty="0" smtClean="0">
                <a:effectLst/>
                <a:latin typeface="Georgia"/>
                <a:ea typeface="Meiryo UI"/>
                <a:cs typeface="Times New Roman"/>
              </a:rPr>
              <a:t>人事制度</a:t>
            </a:r>
            <a:r>
              <a:rPr lang="ja-JP" altLang="en-US" sz="1100" kern="100" dirty="0" smtClean="0">
                <a:effectLst/>
                <a:latin typeface="Georgia"/>
                <a:ea typeface="Meiryo UI"/>
                <a:cs typeface="Times New Roman"/>
              </a:rPr>
              <a:t>（キャリアパス）</a:t>
            </a:r>
            <a:r>
              <a:rPr lang="ja-JP" altLang="ja-JP" sz="1100" kern="100" dirty="0" smtClean="0">
                <a:effectLst/>
                <a:latin typeface="Georgia"/>
                <a:ea typeface="Meiryo UI"/>
                <a:cs typeface="Times New Roman"/>
              </a:rPr>
              <a:t>のあり方の検討</a:t>
            </a:r>
            <a:endParaRPr lang="ja-JP" altLang="ja-JP" sz="1100" kern="100" dirty="0" smtClean="0">
              <a:effectLst/>
              <a:latin typeface="Georgia"/>
              <a:ea typeface="HG明朝B"/>
              <a:cs typeface="Times New Roman"/>
            </a:endParaRPr>
          </a:p>
          <a:p>
            <a:pPr marL="1930400" indent="-1930400" algn="just">
              <a:lnSpc>
                <a:spcPts val="1500"/>
              </a:lnSpc>
              <a:spcAft>
                <a:spcPts val="0"/>
              </a:spcAft>
            </a:pPr>
            <a:r>
              <a:rPr lang="ja-JP" altLang="ja-JP" sz="1200" b="1" u="sng" kern="100" dirty="0" smtClean="0">
                <a:effectLst/>
                <a:latin typeface="Georgia"/>
                <a:ea typeface="Meiryo UI"/>
                <a:cs typeface="Times New Roman"/>
              </a:rPr>
              <a:t>◇</a:t>
            </a:r>
            <a:r>
              <a:rPr lang="ja-JP" altLang="en-US" sz="1200" b="1" u="sng" kern="100" dirty="0" smtClean="0">
                <a:effectLst/>
                <a:latin typeface="Georgia"/>
                <a:ea typeface="Meiryo UI"/>
                <a:cs typeface="Times New Roman"/>
              </a:rPr>
              <a:t> </a:t>
            </a:r>
            <a:r>
              <a:rPr lang="ja-JP" altLang="ja-JP" sz="1200" b="1" u="sng" kern="100" dirty="0" smtClean="0">
                <a:effectLst/>
                <a:latin typeface="Georgia"/>
                <a:ea typeface="Meiryo UI"/>
                <a:cs typeface="Times New Roman"/>
              </a:rPr>
              <a:t>現場や地域を重視した維持管理の実践</a:t>
            </a:r>
            <a:r>
              <a:rPr lang="ja-JP" altLang="en-US" sz="1000" kern="100" dirty="0" smtClean="0">
                <a:effectLst/>
                <a:latin typeface="Georgia"/>
                <a:ea typeface="Meiryo UI"/>
                <a:cs typeface="Times New Roman"/>
              </a:rPr>
              <a:t>　　</a:t>
            </a:r>
            <a:endParaRPr lang="en-US" altLang="ja-JP" sz="1000" kern="100" dirty="0" smtClean="0">
              <a:effectLst/>
              <a:latin typeface="Georgia"/>
              <a:ea typeface="Meiryo UI"/>
              <a:cs typeface="Times New Roman"/>
            </a:endParaRPr>
          </a:p>
          <a:p>
            <a:pPr marL="1930400" indent="-1930400" algn="just">
              <a:lnSpc>
                <a:spcPts val="1500"/>
              </a:lnSpc>
              <a:spcAft>
                <a:spcPts val="0"/>
              </a:spcAft>
            </a:pPr>
            <a:r>
              <a:rPr lang="ja-JP" altLang="en-US" sz="1100" kern="100" dirty="0" smtClean="0">
                <a:effectLst/>
                <a:latin typeface="Georgia"/>
                <a:ea typeface="Meiryo UI"/>
                <a:cs typeface="Times New Roman"/>
              </a:rPr>
              <a:t>・地域全体の安全性の向上を図るため、土木事務所が中心となり、地域特性を踏まえ、地域単位で</a:t>
            </a:r>
            <a:r>
              <a:rPr lang="ja-JP" altLang="ja-JP" sz="1100" kern="100" dirty="0" smtClean="0">
                <a:effectLst/>
                <a:latin typeface="Georgia"/>
                <a:ea typeface="Meiryo UI"/>
                <a:cs typeface="Times New Roman"/>
              </a:rPr>
              <a:t>市町村、大学等と</a:t>
            </a:r>
            <a:r>
              <a:rPr lang="ja-JP" altLang="en-US" sz="1100" kern="100" dirty="0" smtClean="0">
                <a:effectLst/>
                <a:latin typeface="Georgia"/>
                <a:ea typeface="Meiryo UI"/>
                <a:cs typeface="Times New Roman"/>
              </a:rPr>
              <a:t>も連携し、</a:t>
            </a:r>
            <a:r>
              <a:rPr lang="ja-JP" altLang="ja-JP" sz="1100" kern="100" dirty="0" smtClean="0">
                <a:effectLst/>
                <a:latin typeface="Georgia"/>
                <a:ea typeface="Meiryo UI"/>
                <a:cs typeface="Times New Roman"/>
              </a:rPr>
              <a:t>維持</a:t>
            </a:r>
            <a:endParaRPr lang="en-US" altLang="ja-JP" sz="1100" kern="100" dirty="0" smtClean="0">
              <a:effectLst/>
              <a:latin typeface="Georgia"/>
              <a:ea typeface="Meiryo UI"/>
              <a:cs typeface="Times New Roman"/>
            </a:endParaRPr>
          </a:p>
          <a:p>
            <a:pPr marL="1930400" indent="-1930400" algn="just">
              <a:lnSpc>
                <a:spcPts val="1500"/>
              </a:lnSpc>
              <a:spcAft>
                <a:spcPts val="0"/>
              </a:spcAft>
            </a:pPr>
            <a:r>
              <a:rPr lang="ja-JP" altLang="ja-JP" sz="1100" kern="100" dirty="0" smtClean="0">
                <a:effectLst/>
                <a:latin typeface="Georgia"/>
                <a:ea typeface="Meiryo UI"/>
                <a:cs typeface="Times New Roman"/>
              </a:rPr>
              <a:t>管理におけ</a:t>
            </a:r>
            <a:r>
              <a:rPr lang="ja-JP" altLang="en-US" sz="1100" kern="100" dirty="0" smtClean="0">
                <a:effectLst/>
                <a:latin typeface="Georgia"/>
                <a:ea typeface="Meiryo UI"/>
                <a:cs typeface="Times New Roman"/>
              </a:rPr>
              <a:t>る</a:t>
            </a:r>
            <a:r>
              <a:rPr lang="ja-JP" altLang="en-US" sz="1100" kern="100" dirty="0" smtClean="0">
                <a:latin typeface="Georgia"/>
                <a:ea typeface="Meiryo UI"/>
                <a:cs typeface="Times New Roman"/>
              </a:rPr>
              <a:t>ﾉｳﾊｳを</a:t>
            </a:r>
            <a:r>
              <a:rPr lang="ja-JP" altLang="ja-JP" sz="1100" kern="100" dirty="0" smtClean="0">
                <a:effectLst/>
                <a:latin typeface="Georgia"/>
                <a:ea typeface="Meiryo UI"/>
                <a:cs typeface="Times New Roman"/>
              </a:rPr>
              <a:t>共有</a:t>
            </a:r>
            <a:r>
              <a:rPr lang="ja-JP" altLang="en-US" sz="1100" kern="100" dirty="0" smtClean="0">
                <a:effectLst/>
                <a:latin typeface="Georgia"/>
                <a:ea typeface="Meiryo UI"/>
                <a:cs typeface="Times New Roman"/>
              </a:rPr>
              <a:t>し</a:t>
            </a:r>
            <a:r>
              <a:rPr lang="ja-JP" altLang="ja-JP" sz="1100" kern="100" dirty="0" smtClean="0">
                <a:effectLst/>
                <a:latin typeface="Georgia"/>
                <a:ea typeface="Meiryo UI"/>
                <a:cs typeface="Times New Roman"/>
              </a:rPr>
              <a:t>、人材育成、技術連携を図る</a:t>
            </a:r>
            <a:r>
              <a:rPr lang="ja-JP" altLang="en-US" sz="1100" kern="100" dirty="0" smtClean="0">
                <a:effectLst/>
                <a:latin typeface="Georgia"/>
                <a:ea typeface="Meiryo UI"/>
                <a:cs typeface="Times New Roman"/>
              </a:rPr>
              <a:t>「</a:t>
            </a:r>
            <a:r>
              <a:rPr lang="ja-JP" altLang="ja-JP" sz="1100" b="1" u="sng" kern="100" dirty="0" smtClean="0">
                <a:effectLst/>
                <a:latin typeface="Georgia"/>
                <a:ea typeface="Meiryo UI"/>
                <a:cs typeface="Times New Roman"/>
              </a:rPr>
              <a:t>維持管理地域</a:t>
            </a:r>
            <a:r>
              <a:rPr lang="ja-JP" altLang="en-US" sz="1100" b="1" u="sng" kern="100" dirty="0" smtClean="0">
                <a:latin typeface="Georgia"/>
                <a:ea typeface="Meiryo UI"/>
                <a:cs typeface="Times New Roman"/>
              </a:rPr>
              <a:t>連携ﾌﾟﾗｯﾄﾌｫｰﾑ</a:t>
            </a:r>
            <a:r>
              <a:rPr lang="ja-JP" altLang="en-US" sz="1100" kern="100" dirty="0" smtClean="0">
                <a:latin typeface="Georgia"/>
                <a:ea typeface="Meiryo UI"/>
                <a:cs typeface="Times New Roman"/>
              </a:rPr>
              <a:t>」を</a:t>
            </a:r>
            <a:r>
              <a:rPr lang="ja-JP" altLang="ja-JP" sz="1100" kern="100" dirty="0">
                <a:latin typeface="Georgia"/>
                <a:ea typeface="Meiryo UI"/>
                <a:cs typeface="Times New Roman"/>
              </a:rPr>
              <a:t>構築</a:t>
            </a:r>
            <a:endParaRPr lang="ja-JP" altLang="ja-JP" sz="1100" kern="100" dirty="0">
              <a:latin typeface="Georgia"/>
              <a:ea typeface="HG明朝B"/>
              <a:cs typeface="Times New Roman"/>
            </a:endParaRPr>
          </a:p>
          <a:p>
            <a:pPr marL="1930400" indent="-1930400">
              <a:lnSpc>
                <a:spcPts val="1500"/>
              </a:lnSpc>
              <a:spcAft>
                <a:spcPts val="0"/>
              </a:spcAft>
            </a:pPr>
            <a:r>
              <a:rPr lang="ja-JP" altLang="en-US" sz="1100" kern="100" dirty="0" smtClean="0">
                <a:effectLst/>
                <a:latin typeface="Georgia"/>
                <a:ea typeface="Meiryo UI"/>
                <a:cs typeface="Times New Roman"/>
              </a:rPr>
              <a:t>　</a:t>
            </a:r>
            <a:r>
              <a:rPr lang="en-US" altLang="ja-JP" sz="1100" kern="100" dirty="0" smtClean="0">
                <a:effectLst/>
                <a:latin typeface="Georgia"/>
                <a:ea typeface="Meiryo UI"/>
                <a:cs typeface="Times New Roman"/>
              </a:rPr>
              <a:t>ex:</a:t>
            </a:r>
            <a:r>
              <a:rPr lang="ja-JP" altLang="en-US" sz="1100" kern="100" dirty="0" smtClean="0">
                <a:effectLst/>
                <a:latin typeface="Georgia"/>
                <a:ea typeface="Meiryo UI"/>
                <a:cs typeface="Times New Roman"/>
              </a:rPr>
              <a:t>点検など維持管理業務の地域一括</a:t>
            </a:r>
            <a:r>
              <a:rPr lang="ja-JP" altLang="en-US" sz="1100" kern="100" dirty="0">
                <a:latin typeface="Georgia"/>
                <a:ea typeface="Meiryo UI"/>
                <a:cs typeface="Times New Roman"/>
              </a:rPr>
              <a:t>発注、常温合材など資機材の共同購入、人事</a:t>
            </a:r>
            <a:r>
              <a:rPr lang="ja-JP" altLang="en-US" sz="1100" kern="100" dirty="0" smtClean="0">
                <a:effectLst/>
                <a:latin typeface="Georgia"/>
                <a:ea typeface="Meiryo UI"/>
                <a:cs typeface="Times New Roman"/>
              </a:rPr>
              <a:t>交流による研修制度の検討</a:t>
            </a:r>
            <a:endParaRPr lang="en-US" altLang="ja-JP" sz="1100" kern="100" dirty="0" smtClean="0">
              <a:effectLst/>
              <a:latin typeface="Georgia"/>
              <a:ea typeface="Meiryo UI"/>
              <a:cs typeface="Times New Roman"/>
            </a:endParaRPr>
          </a:p>
          <a:p>
            <a:pPr marL="1930400" indent="-1930400">
              <a:lnSpc>
                <a:spcPts val="1500"/>
              </a:lnSpc>
            </a:pPr>
            <a:r>
              <a:rPr lang="ja-JP" altLang="ja-JP" sz="1200" b="1" u="sng" kern="100" dirty="0">
                <a:latin typeface="Georgia"/>
                <a:ea typeface="Meiryo UI"/>
                <a:cs typeface="Times New Roman"/>
              </a:rPr>
              <a:t>◇</a:t>
            </a:r>
            <a:r>
              <a:rPr lang="ja-JP" altLang="en-US" sz="1200" b="1" u="sng" kern="100" dirty="0">
                <a:latin typeface="Georgia"/>
                <a:ea typeface="Meiryo UI"/>
                <a:cs typeface="Times New Roman"/>
              </a:rPr>
              <a:t> </a:t>
            </a:r>
            <a:r>
              <a:rPr lang="ja-JP" altLang="en-US" sz="1200" b="1" u="sng" kern="100" dirty="0" smtClean="0">
                <a:latin typeface="Georgia"/>
                <a:ea typeface="Meiryo UI"/>
                <a:cs typeface="Times New Roman"/>
              </a:rPr>
              <a:t>維持管理業務の改善と魅力向上のあり方　⇒</a:t>
            </a:r>
            <a:r>
              <a:rPr lang="ja-JP" altLang="en-US" sz="1200" b="1" u="sng" kern="100" dirty="0">
                <a:latin typeface="Georgia"/>
                <a:ea typeface="Meiryo UI"/>
                <a:cs typeface="Times New Roman"/>
              </a:rPr>
              <a:t>継続</a:t>
            </a:r>
            <a:r>
              <a:rPr lang="ja-JP" altLang="en-US" sz="1200" b="1" u="sng" kern="100" dirty="0" smtClean="0">
                <a:latin typeface="Georgia"/>
                <a:ea typeface="Meiryo UI"/>
                <a:cs typeface="Times New Roman"/>
              </a:rPr>
              <a:t>検討。</a:t>
            </a:r>
            <a:endParaRPr lang="en-US" altLang="ja-JP" sz="1200" b="1" kern="100" dirty="0">
              <a:latin typeface="Georgia"/>
              <a:ea typeface="Meiryo UI"/>
              <a:cs typeface="Times New Roman"/>
            </a:endParaRPr>
          </a:p>
          <a:p>
            <a:pPr marL="1930400" indent="-1930400">
              <a:lnSpc>
                <a:spcPts val="1500"/>
              </a:lnSpc>
              <a:spcAft>
                <a:spcPts val="0"/>
              </a:spcAft>
            </a:pPr>
            <a:endParaRPr lang="en-US" altLang="ja-JP" sz="1000" kern="100" dirty="0" smtClean="0">
              <a:effectLst/>
              <a:latin typeface="Georgia"/>
              <a:ea typeface="Meiryo UI"/>
              <a:cs typeface="Times New Roman"/>
            </a:endParaRPr>
          </a:p>
        </p:txBody>
      </p:sp>
    </p:spTree>
    <p:extLst>
      <p:ext uri="{BB962C8B-B14F-4D97-AF65-F5344CB8AC3E}">
        <p14:creationId xmlns:p14="http://schemas.microsoft.com/office/powerpoint/2010/main" val="17174565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2670</TotalTime>
  <Words>529</Words>
  <Application>Microsoft Office PowerPoint</Application>
  <PresentationFormat>A3 297x420 mm</PresentationFormat>
  <Paragraphs>79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大井祥之</cp:lastModifiedBy>
  <cp:revision>139</cp:revision>
  <cp:lastPrinted>2014-07-31T04:37:54Z</cp:lastPrinted>
  <dcterms:created xsi:type="dcterms:W3CDTF">2014-06-30T08:21:43Z</dcterms:created>
  <dcterms:modified xsi:type="dcterms:W3CDTF">2014-08-12T09:05:44Z</dcterms:modified>
</cp:coreProperties>
</file>