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9" r:id="rId5"/>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024">
          <p15:clr>
            <a:srgbClr val="A4A3A4"/>
          </p15:clr>
        </p15:guide>
        <p15:guide id="2"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井祥之" initials="大井祥之"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497" autoAdjust="0"/>
    <p:restoredTop sz="92564" autoAdjust="0"/>
  </p:normalViewPr>
  <p:slideViewPr>
    <p:cSldViewPr>
      <p:cViewPr>
        <p:scale>
          <a:sx n="89" d="100"/>
          <a:sy n="89" d="100"/>
        </p:scale>
        <p:origin x="-240" y="-6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lvl1pPr>
          </a:lstStyle>
          <a:p>
            <a:fld id="{22107D0B-64FD-45D0-948C-F47DB4A14220}" type="datetimeFigureOut">
              <a:rPr kumimoji="1" lang="ja-JP" altLang="en-US" smtClean="0"/>
              <a:t>2015/1/23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lvl1pPr>
          </a:lstStyle>
          <a:p>
            <a:fld id="{E765E1B9-6B19-4421-B58D-CCD74901D3BE}" type="slidenum">
              <a:rPr kumimoji="1" lang="ja-JP" altLang="en-US" smtClean="0"/>
              <a:t>‹#›</a:t>
            </a:fld>
            <a:endParaRPr kumimoji="1" lang="ja-JP" altLang="en-US"/>
          </a:p>
        </p:txBody>
      </p:sp>
    </p:spTree>
    <p:extLst>
      <p:ext uri="{BB962C8B-B14F-4D97-AF65-F5344CB8AC3E}">
        <p14:creationId xmlns:p14="http://schemas.microsoft.com/office/powerpoint/2010/main" val="300596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765E1B9-6B19-4421-B58D-CCD74901D3BE}" type="slidenum">
              <a:rPr kumimoji="1" lang="ja-JP" altLang="en-US" smtClean="0"/>
              <a:t>1</a:t>
            </a:fld>
            <a:endParaRPr kumimoji="1" lang="ja-JP" altLang="en-US"/>
          </a:p>
        </p:txBody>
      </p:sp>
    </p:spTree>
    <p:extLst>
      <p:ext uri="{BB962C8B-B14F-4D97-AF65-F5344CB8AC3E}">
        <p14:creationId xmlns:p14="http://schemas.microsoft.com/office/powerpoint/2010/main" val="312178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267978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66509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9932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33062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75857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55569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88179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19644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51626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08571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4174787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BFD5F2C8-70EB-4336-BEE0-A558280A4A74}" type="datetimeFigureOut">
              <a:rPr kumimoji="1" lang="ja-JP" altLang="en-US" smtClean="0"/>
              <a:t>2015/1/23</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571918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2"/>
          <p:cNvSpPr txBox="1">
            <a:spLocks noChangeArrowheads="1"/>
          </p:cNvSpPr>
          <p:nvPr/>
        </p:nvSpPr>
        <p:spPr bwMode="auto">
          <a:xfrm>
            <a:off x="-316" y="6816824"/>
            <a:ext cx="4384892" cy="253383"/>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a:effectLst/>
                <a:latin typeface="Georgia"/>
                <a:ea typeface="Meiryo UI"/>
                <a:cs typeface="Times New Roman"/>
              </a:rPr>
              <a:t>≪課題：効率的・効果的な維持管理手法の確立≫</a:t>
            </a:r>
            <a:endParaRPr lang="ja-JP" sz="1400" kern="100" dirty="0">
              <a:effectLst/>
              <a:latin typeface="Georgia"/>
              <a:ea typeface="HG明朝B"/>
              <a:cs typeface="Times New Roman"/>
            </a:endParaRPr>
          </a:p>
        </p:txBody>
      </p:sp>
      <p:grpSp>
        <p:nvGrpSpPr>
          <p:cNvPr id="2" name="グループ化 1"/>
          <p:cNvGrpSpPr/>
          <p:nvPr/>
        </p:nvGrpSpPr>
        <p:grpSpPr>
          <a:xfrm>
            <a:off x="134027" y="6384776"/>
            <a:ext cx="4783014" cy="576065"/>
            <a:chOff x="119503" y="6312767"/>
            <a:chExt cx="4783014" cy="576065"/>
          </a:xfrm>
        </p:grpSpPr>
        <p:sp>
          <p:nvSpPr>
            <p:cNvPr id="16" name="二等辺三角形 15"/>
            <p:cNvSpPr/>
            <p:nvPr/>
          </p:nvSpPr>
          <p:spPr>
            <a:xfrm rot="10800000">
              <a:off x="119503" y="6312767"/>
              <a:ext cx="4783014" cy="360040"/>
            </a:xfrm>
            <a:prstGeom prst="triangl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endParaRPr lang="ja-JP" sz="1050" kern="100" dirty="0">
                <a:effectLst/>
                <a:ea typeface="HG明朝B"/>
                <a:cs typeface="Times New Roman"/>
              </a:endParaRPr>
            </a:p>
          </p:txBody>
        </p:sp>
        <p:sp>
          <p:nvSpPr>
            <p:cNvPr id="17" name="テキスト ボックス 2"/>
            <p:cNvSpPr txBox="1">
              <a:spLocks noChangeArrowheads="1"/>
            </p:cNvSpPr>
            <p:nvPr/>
          </p:nvSpPr>
          <p:spPr bwMode="auto">
            <a:xfrm rot="10800000" flipV="1">
              <a:off x="1936304" y="6349543"/>
              <a:ext cx="1128033" cy="539289"/>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ctr">
                <a:spcAft>
                  <a:spcPts val="0"/>
                </a:spcAft>
              </a:pPr>
              <a:r>
                <a:rPr lang="ja-JP" sz="1400" b="1" kern="100" dirty="0">
                  <a:solidFill>
                    <a:srgbClr val="FFFFFF"/>
                  </a:solidFill>
                  <a:effectLst/>
                  <a:latin typeface="Georgia"/>
                  <a:ea typeface="Meiryo UI"/>
                  <a:cs typeface="Times New Roman"/>
                </a:rPr>
                <a:t>新たな課題</a:t>
              </a:r>
              <a:endParaRPr lang="ja-JP" sz="1100" kern="100" dirty="0">
                <a:effectLst/>
                <a:latin typeface="Georgia"/>
                <a:ea typeface="HG明朝B"/>
                <a:cs typeface="Times New Roman"/>
              </a:endParaRPr>
            </a:p>
          </p:txBody>
        </p:sp>
      </p:grpSp>
      <p:sp>
        <p:nvSpPr>
          <p:cNvPr id="18" name="テキスト ボックス 2"/>
          <p:cNvSpPr txBox="1">
            <a:spLocks noChangeArrowheads="1"/>
          </p:cNvSpPr>
          <p:nvPr/>
        </p:nvSpPr>
        <p:spPr bwMode="auto">
          <a:xfrm>
            <a:off x="5098632" y="579024"/>
            <a:ext cx="5537940" cy="261136"/>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効率的・効果的な維持管理手法の確立</a:t>
            </a:r>
            <a:r>
              <a:rPr lang="ja-JP" sz="1400" b="1" kern="100" dirty="0" smtClean="0">
                <a:effectLst/>
                <a:latin typeface="Georgia"/>
                <a:ea typeface="Meiryo UI"/>
                <a:cs typeface="Times New Roman"/>
              </a:rPr>
              <a:t>のために</a:t>
            </a:r>
            <a:r>
              <a:rPr lang="ja-JP" sz="1400" b="1" kern="100" dirty="0">
                <a:effectLst/>
                <a:latin typeface="Georgia"/>
                <a:ea typeface="Meiryo UI"/>
                <a:cs typeface="Times New Roman"/>
              </a:rPr>
              <a:t>講ずべき主な施策≫</a:t>
            </a:r>
            <a:endParaRPr lang="ja-JP" sz="1400" kern="100" dirty="0">
              <a:effectLst/>
              <a:latin typeface="Georgia"/>
              <a:ea typeface="HG明朝B"/>
              <a:cs typeface="Times New Roman"/>
            </a:endParaRPr>
          </a:p>
        </p:txBody>
      </p:sp>
      <p:sp>
        <p:nvSpPr>
          <p:cNvPr id="21" name="テキスト ボックス 2"/>
          <p:cNvSpPr txBox="1">
            <a:spLocks noChangeArrowheads="1"/>
          </p:cNvSpPr>
          <p:nvPr/>
        </p:nvSpPr>
        <p:spPr bwMode="auto">
          <a:xfrm>
            <a:off x="-166860" y="588825"/>
            <a:ext cx="1352932"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gn="ctr">
              <a:spcAft>
                <a:spcPts val="0"/>
              </a:spcAft>
            </a:pPr>
            <a:r>
              <a:rPr lang="ja-JP" sz="1400" b="1" kern="100" dirty="0" smtClean="0">
                <a:effectLst/>
                <a:latin typeface="Georgia"/>
                <a:ea typeface="Meiryo UI"/>
                <a:cs typeface="Times New Roman"/>
              </a:rPr>
              <a:t>≪</a:t>
            </a:r>
            <a:r>
              <a:rPr lang="ja-JP" altLang="en-US" sz="1400" b="1" kern="100" dirty="0" smtClean="0">
                <a:latin typeface="Georgia"/>
                <a:ea typeface="Meiryo UI"/>
                <a:cs typeface="Times New Roman"/>
              </a:rPr>
              <a:t>現　状</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22" name="角丸四角形 21"/>
          <p:cNvSpPr/>
          <p:nvPr/>
        </p:nvSpPr>
        <p:spPr>
          <a:xfrm>
            <a:off x="42548" y="926120"/>
            <a:ext cx="4948547" cy="3024336"/>
          </a:xfrm>
          <a:prstGeom prst="roundRect">
            <a:avLst>
              <a:gd name="adj" fmla="val 1473"/>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500"/>
              </a:lnSpc>
            </a:pPr>
            <a:r>
              <a:rPr lang="ja-JP" altLang="en-US" sz="1200" b="1" u="sng" kern="100" dirty="0">
                <a:ea typeface="Meiryo UI"/>
                <a:cs typeface="Times New Roman"/>
              </a:rPr>
              <a:t>◇下水道（土木・設備）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lnSpc>
                <a:spcPts val="1500"/>
              </a:lnSpc>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都市機能を支える重要なライフラインである大阪府の下水道普及率は全国平均と比べても高い水準であるが、昭和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年に事業着手以来、約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年経過し、現有施設においては</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高齢</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化した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下水管渠や</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施設が多い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indent="-171450" algn="just">
              <a:lnSpc>
                <a:spcPts val="1500"/>
              </a:lnSpc>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下水機能が停止すれば、府内下水道利用者</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800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万人以上の生活に重大な影響を及ぼす。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◇河川施設（設備）</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過去に大阪を襲った高潮災害の経験から、昭和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45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年前後に防潮水門</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防潮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扉が多く建設</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されている。</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供用</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年以上経過した施設が多く、高齢化による信頼性の低下が懸念</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される。</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◇海岸施設（設備）</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海岸</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は昭和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36</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月の第</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室戸台風による災害を契機に</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整備している。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管理する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74km</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の海岸線上に点在する水門・樋門・門扉などの重要な防災施設は、建設後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年以上経過した設備が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超と高齢化が進んでおり、信頼性の</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低下が懸念される。</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11"/>
          <p:cNvSpPr/>
          <p:nvPr/>
        </p:nvSpPr>
        <p:spPr>
          <a:xfrm>
            <a:off x="12700" y="9049072"/>
            <a:ext cx="4955856" cy="494220"/>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下水</a:t>
            </a:r>
            <a:r>
              <a:rPr lang="ja-JP" altLang="en-US" sz="12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河川・海岸</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設備</a:t>
            </a:r>
            <a:endParaRPr lang="en-US" altLang="ja-JP" sz="12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維持管理</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業務の実施体制と契約手法</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2"/>
          <p:cNvSpPr txBox="1">
            <a:spLocks noChangeArrowheads="1"/>
          </p:cNvSpPr>
          <p:nvPr/>
        </p:nvSpPr>
        <p:spPr bwMode="auto">
          <a:xfrm>
            <a:off x="-12195" y="8761040"/>
            <a:ext cx="4324763" cy="249266"/>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a:effectLst/>
                <a:latin typeface="Georgia"/>
                <a:ea typeface="Meiryo UI"/>
                <a:cs typeface="Times New Roman"/>
              </a:rPr>
              <a:t>≪課題</a:t>
            </a:r>
            <a:r>
              <a:rPr lang="ja-JP" sz="1400" b="1" kern="100" dirty="0" smtClean="0">
                <a:effectLst/>
                <a:latin typeface="Georgia"/>
                <a:ea typeface="Meiryo UI"/>
                <a:cs typeface="Times New Roman"/>
              </a:rPr>
              <a:t>：</a:t>
            </a:r>
            <a:r>
              <a:rPr lang="ja-JP" altLang="en-US" sz="1400" b="1" kern="100" dirty="0">
                <a:latin typeface="Georgia"/>
                <a:ea typeface="Meiryo UI"/>
                <a:cs typeface="Times New Roman"/>
              </a:rPr>
              <a:t>持続</a:t>
            </a:r>
            <a:r>
              <a:rPr lang="ja-JP" altLang="en-US" sz="1400" b="1" kern="100" dirty="0" smtClean="0">
                <a:latin typeface="Georgia"/>
                <a:ea typeface="Meiryo UI"/>
                <a:cs typeface="Times New Roman"/>
              </a:rPr>
              <a:t>可能な維持管理の仕組みづくり</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7" name="角丸四角形 6"/>
          <p:cNvSpPr/>
          <p:nvPr/>
        </p:nvSpPr>
        <p:spPr>
          <a:xfrm>
            <a:off x="5142023" y="969662"/>
            <a:ext cx="7636791" cy="6423226"/>
          </a:xfrm>
          <a:prstGeom prst="roundRect">
            <a:avLst>
              <a:gd name="adj" fmla="val 2209"/>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spcAft>
                <a:spcPts val="0"/>
              </a:spcAft>
            </a:pPr>
            <a:r>
              <a:rPr lang="ja-JP" altLang="ja-JP" sz="1100" b="1" u="sng" kern="100" dirty="0">
                <a:latin typeface="Meiryo UI" panose="020B0604030504040204" pitchFamily="50" charset="-128"/>
                <a:ea typeface="Meiryo UI" panose="020B0604030504040204" pitchFamily="50" charset="-128"/>
                <a:cs typeface="Meiryo UI" panose="020B0604030504040204" pitchFamily="50" charset="-128"/>
              </a:rPr>
              <a:t>◇点検</a:t>
            </a:r>
            <a:r>
              <a:rPr lang="ja-JP" altLang="ja-JP" sz="11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、診断、評価の手法や体制等の充実</a:t>
            </a:r>
            <a:r>
              <a:rPr lang="ja-JP"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致命的な不具合を見逃さない（安全の視点）</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spcAft>
                <a:spcPts val="0"/>
              </a:spcAft>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下水道（</a:t>
            </a: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土木）</a:t>
            </a:r>
            <a:r>
              <a:rPr lang="en-US" altLang="ja-JP" sz="11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kern="100" dirty="0">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400"/>
              </a:lnSpc>
              <a:buFont typeface="Arial" panose="020B0604020202020204" pitchFamily="34" charset="0"/>
              <a:buChar char="•"/>
            </a:pPr>
            <a:r>
              <a:rPr lang="en-US" altLang="ja-JP"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大阪府</a:t>
            </a:r>
            <a:r>
              <a:rPr lang="zh-TW"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流域下水道（土木構造物）維持管理指針（仮称</a:t>
            </a:r>
            <a:r>
              <a:rPr lang="zh-TW"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を作成</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kern="100" dirty="0" smtClean="0">
              <a:latin typeface="Meiryo UI" panose="020B0604030504040204" pitchFamily="50" charset="-128"/>
              <a:ea typeface="Meiryo UI" panose="020B0604030504040204" pitchFamily="50" charset="-128"/>
              <a:cs typeface="Meiryo UI" panose="020B0604030504040204" pitchFamily="50" charset="-128"/>
            </a:endParaRPr>
          </a:p>
          <a:p>
            <a:pPr marL="540000" lvl="1" indent="-144000" algn="just">
              <a:lnSpc>
                <a:spcPts val="14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＊水処理施設等土木構造物の管理水準と点検、調査、補修、更新等維持管理内容を</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明確化</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40000" lvl="1" indent="-144000" algn="just">
              <a:lnSpc>
                <a:spcPts val="14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＊計画的、</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定期的な点検調査により、施設の腐食環境、健全度を把握。結果を補修工事、長寿命化対策計画に反映。</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pP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下水</a:t>
            </a:r>
            <a:r>
              <a:rPr lang="ja-JP" altLang="en-US" sz="1100"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道（設備）</a:t>
            </a:r>
            <a:r>
              <a:rPr lang="ja-JP" altLang="en-US" sz="1100" b="1" kern="100" dirty="0" smtClean="0">
                <a:latin typeface="Meiryo UI" panose="020B0604030504040204" pitchFamily="50" charset="-128"/>
                <a:ea typeface="Meiryo UI" panose="020B0604030504040204" pitchFamily="50" charset="-128"/>
                <a:cs typeface="Meiryo UI" panose="020B0604030504040204" pitchFamily="50" charset="-128"/>
              </a:rPr>
              <a:t>・河川施設（設備）・海岸施設（設備）</a:t>
            </a:r>
            <a:r>
              <a:rPr lang="en-US" altLang="ja-JP" sz="11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363538" lvl="1" indent="-188913" algn="just">
              <a:lnSpc>
                <a:spcPts val="1400"/>
              </a:lnSpc>
              <a:spcAft>
                <a:spcPts val="0"/>
              </a:spcAft>
              <a:buFont typeface="Arial" panose="020B0604020202020204" pitchFamily="34" charset="0"/>
              <a:buChar char="•"/>
            </a:pP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機械</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内部等、不可視部分に</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対して、</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分解</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整備等の着実な実施。</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400"/>
              </a:lnSpc>
              <a:spcAft>
                <a:spcPts val="0"/>
              </a:spcAft>
              <a:buFont typeface="Arial" panose="020B0604020202020204" pitchFamily="34" charset="0"/>
              <a:buChar char="•"/>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非常用設備の</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点検は</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、管理運転時における状態監視に努め、点検データの蓄積、可能な範囲での傾向</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管理の実施。</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400"/>
              </a:lnSpc>
              <a:spcAft>
                <a:spcPts val="0"/>
              </a:spcAft>
              <a:buFont typeface="Arial" panose="020B0604020202020204" pitchFamily="34" charset="0"/>
              <a:buChar char="•"/>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予見できない故障発生時の即時復旧のために、部品供給状況の把握に努める。</a:t>
            </a:r>
          </a:p>
          <a:p>
            <a:pPr marL="363538" lvl="1" indent="-188913" algn="just">
              <a:lnSpc>
                <a:spcPts val="1400"/>
              </a:lnSpc>
              <a:spcAft>
                <a:spcPts val="0"/>
              </a:spcAft>
              <a:buFont typeface="Arial" panose="020B0604020202020204" pitchFamily="34" charset="0"/>
              <a:buChar char="•"/>
            </a:pPr>
            <a:r>
              <a:rPr lang="ja-JP"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民間プラント設備における維持管理手法</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も参考にした維持管理への取り組み</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pPr>
            <a:r>
              <a:rPr lang="ja-JP" altLang="ja-JP" sz="1100" b="1" u="sng" kern="100" dirty="0" smtClean="0">
                <a:latin typeface="Meiryo UI" panose="020B0604030504040204" pitchFamily="50" charset="-128"/>
                <a:ea typeface="Meiryo UI" panose="020B0604030504040204" pitchFamily="50" charset="-128"/>
                <a:cs typeface="Meiryo UI" panose="020B0604030504040204" pitchFamily="50" charset="-128"/>
              </a:rPr>
              <a:t>◇施設特性</a:t>
            </a:r>
            <a:r>
              <a:rPr lang="ja-JP" altLang="ja-JP" sz="1100" b="1" u="sng" kern="100" dirty="0">
                <a:latin typeface="Meiryo UI" panose="020B0604030504040204" pitchFamily="50" charset="-128"/>
                <a:ea typeface="Meiryo UI" panose="020B0604030504040204" pitchFamily="50" charset="-128"/>
                <a:cs typeface="Meiryo UI" panose="020B0604030504040204" pitchFamily="50" charset="-128"/>
              </a:rPr>
              <a:t>に応じた維持管理手法の</a:t>
            </a:r>
            <a:r>
              <a:rPr lang="ja-JP" altLang="ja-JP" sz="1100" b="1" u="sng" kern="100" dirty="0" smtClean="0">
                <a:latin typeface="Meiryo UI" panose="020B0604030504040204" pitchFamily="50" charset="-128"/>
                <a:ea typeface="Meiryo UI" panose="020B0604030504040204" pitchFamily="50" charset="-128"/>
                <a:cs typeface="Meiryo UI" panose="020B0604030504040204" pitchFamily="50" charset="-128"/>
              </a:rPr>
              <a:t>体系化</a:t>
            </a:r>
            <a:endParaRPr lang="en-US" altLang="ja-JP" sz="1100" b="1" kern="100" dirty="0">
              <a:latin typeface="Meiryo UI" panose="020B0604030504040204" pitchFamily="50" charset="-128"/>
              <a:ea typeface="Meiryo UI" panose="020B0604030504040204" pitchFamily="50" charset="-128"/>
              <a:cs typeface="Meiryo UI" panose="020B0604030504040204" pitchFamily="50" charset="-128"/>
            </a:endParaRPr>
          </a:p>
          <a:p>
            <a:pPr marL="174625" indent="-174625" algn="just">
              <a:lnSpc>
                <a:spcPts val="1400"/>
              </a:lnSpc>
              <a:spcAft>
                <a:spcPts val="0"/>
              </a:spcAft>
              <a:buFont typeface="ＭＳ ゴシック" panose="020B0609070205080204" pitchFamily="49" charset="-128"/>
              <a:buChar char="○"/>
            </a:pPr>
            <a:r>
              <a:rPr lang="ja-JP" altLang="ja-JP" sz="1100" kern="100" dirty="0" smtClean="0">
                <a:latin typeface="Meiryo UI" panose="020B0604030504040204" pitchFamily="50" charset="-128"/>
                <a:ea typeface="Meiryo UI" panose="020B0604030504040204" pitchFamily="50" charset="-128"/>
                <a:cs typeface="Meiryo UI" panose="020B0604030504040204" pitchFamily="50" charset="-128"/>
              </a:rPr>
              <a:t>維持管理手法</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の設定</a:t>
            </a:r>
            <a:endParaRPr lang="ja-JP"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lvl="0" algn="just">
              <a:lnSpc>
                <a:spcPts val="1400"/>
              </a:lnSpc>
            </a:pPr>
            <a:r>
              <a:rPr lang="en-US" altLang="ja-JP" sz="11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下水道（設備）・河川施設（設備）・海岸施設（設備）</a:t>
            </a:r>
            <a:r>
              <a:rPr lang="en-US" altLang="ja-JP"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63538" indent="-188913" algn="just">
              <a:lnSpc>
                <a:spcPts val="1400"/>
              </a:lnSpc>
              <a:spcAft>
                <a:spcPts val="0"/>
              </a:spcAft>
              <a:buFont typeface="Arial" panose="020B0604020202020204" pitchFamily="34" charset="0"/>
              <a:buChar char="•"/>
            </a:pP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機械設備は基本的に状態監視型による。</a:t>
            </a:r>
            <a:endParaRPr lang="en-US" altLang="ja-JP" sz="1100" kern="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8913" algn="just">
              <a:lnSpc>
                <a:spcPts val="1400"/>
              </a:lnSpc>
              <a:spcAft>
                <a:spcPts val="0"/>
              </a:spcAft>
              <a:buFont typeface="Arial" panose="020B0604020202020204" pitchFamily="34" charset="0"/>
              <a:buChar cha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電気</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設備は時間計画型による。</a:t>
            </a:r>
            <a:endParaRPr lang="en-US" altLang="ja-JP" sz="1100" kern="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8913" algn="just">
              <a:lnSpc>
                <a:spcPts val="1400"/>
              </a:lnSpc>
              <a:spcAft>
                <a:spcPts val="0"/>
              </a:spcAft>
              <a:buFont typeface="Arial" panose="020B0604020202020204" pitchFamily="34" charset="0"/>
              <a:buChar char="•"/>
            </a:pP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ポンプ</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駆動用</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エンジンは</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、適正な状態</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監視型での維持管理に努めた</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上で、更新は部品供給状況を</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見極め、</a:t>
            </a:r>
            <a:endParaRPr lang="en-US" altLang="ja-JP" sz="1100"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gn="just">
              <a:lnSpc>
                <a:spcPts val="1400"/>
              </a:lnSpc>
              <a:spcAft>
                <a:spcPts val="0"/>
              </a:spcAft>
            </a:pPr>
            <a:r>
              <a:rPr lang="ja-JP"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設置</a:t>
            </a:r>
            <a:r>
              <a:rPr lang="ja-JP"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後</a:t>
            </a: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３５年を目途に更新する時間計画型の</a:t>
            </a: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導入。</a:t>
            </a:r>
            <a:endParaRPr lang="en-US" altLang="ja-JP" sz="1100" kern="100" dirty="0" smtClean="0">
              <a:solidFill>
                <a:srgbClr val="FF0000"/>
              </a:solidFill>
              <a:latin typeface="HGS創英角ｺﾞｼｯｸUB" panose="020B0900000000000000" pitchFamily="50" charset="-128"/>
              <a:ea typeface="HGS創英角ｺﾞｼｯｸUB" panose="020B0900000000000000" pitchFamily="50" charset="-128"/>
              <a:cs typeface="Meiryo UI" panose="020B0604030504040204" pitchFamily="50" charset="-128"/>
            </a:endParaRPr>
          </a:p>
          <a:p>
            <a:pPr marL="174625" indent="-174625" defTabSz="914400">
              <a:lnSpc>
                <a:spcPts val="1400"/>
              </a:lnSpc>
              <a:tabLst>
                <a:tab pos="536575" algn="l"/>
              </a:tabLst>
            </a:pPr>
            <a:r>
              <a:rPr lang="ja-JP" altLang="en-US" sz="1100" b="1" u="sng" kern="100" dirty="0" smtClean="0">
                <a:latin typeface="Meiryo UI" panose="020B0604030504040204" pitchFamily="50" charset="-128"/>
                <a:ea typeface="Meiryo UI" panose="020B0604030504040204" pitchFamily="50" charset="-128"/>
                <a:cs typeface="Meiryo UI" panose="020B0604030504040204" pitchFamily="50" charset="-128"/>
              </a:rPr>
              <a:t>◇重点化指標・優先順位の考え方</a:t>
            </a:r>
            <a:endParaRPr lang="en-US" altLang="ja-JP" sz="11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defTabSz="914400">
              <a:lnSpc>
                <a:spcPts val="1400"/>
              </a:lnSpc>
              <a:tabLst>
                <a:tab pos="533400" algn="l"/>
              </a:tabLst>
            </a:pPr>
            <a:r>
              <a:rPr lang="ja-JP" altLang="en-US" sz="11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下水道（設備）・河川施設（設備）・海岸施設（設備）</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171450" indent="3175" defTabSz="914400">
              <a:lnSpc>
                <a:spcPts val="1400"/>
              </a:lnSpc>
              <a:buFont typeface="Arial" panose="020B0604020202020204" pitchFamily="34" charset="0"/>
              <a:buChar char="•"/>
              <a:tabLst>
                <a:tab pos="363538" algn="l"/>
              </a:tabLst>
            </a:pP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重点化・優先順位は、不具合発生の可能性と社会的影響度</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評価。</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3538" lvl="1" indent="-188913" defTabSz="914400">
              <a:lnSpc>
                <a:spcPts val="1400"/>
              </a:lnSpc>
              <a:buFont typeface="Arial" panose="020B0604020202020204" pitchFamily="34" charset="0"/>
              <a:buChar char="•"/>
              <a:tabLst>
                <a:tab pos="533400" algn="l"/>
              </a:tabLs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不具合発生</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の可能性は、</a:t>
            </a: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健全度と経過年数</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から評価。</a:t>
            </a:r>
            <a:endParaRPr lang="en-US" altLang="ja-JP"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3538" lvl="1" indent="-188913" defTabSz="914400">
              <a:lnSpc>
                <a:spcPts val="1400"/>
              </a:lnSpc>
              <a:buFont typeface="Arial" panose="020B0604020202020204" pitchFamily="34" charset="0"/>
              <a:buChar char="•"/>
              <a:tabLst>
                <a:tab pos="533400" algn="l"/>
              </a:tabLst>
            </a:pP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分野毎に社会的影響度の指標を設定。</a:t>
            </a:r>
            <a:endParaRPr lang="en-US" altLang="ja-JP" sz="11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pPr>
            <a:r>
              <a:rPr lang="ja-JP" altLang="ja-JP" sz="11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100" b="1" u="sng" kern="100" dirty="0">
                <a:latin typeface="Meiryo UI" panose="020B0604030504040204" pitchFamily="50" charset="-128"/>
                <a:ea typeface="Meiryo UI" panose="020B0604030504040204" pitchFamily="50" charset="-128"/>
                <a:cs typeface="Meiryo UI" panose="020B0604030504040204" pitchFamily="50" charset="-128"/>
              </a:rPr>
              <a:t>日常的な維持管理の着実な</a:t>
            </a:r>
            <a:r>
              <a:rPr lang="ja-JP" altLang="ja-JP" sz="1100" b="1" u="sng" kern="100" dirty="0" smtClean="0">
                <a:latin typeface="Meiryo UI" panose="020B0604030504040204" pitchFamily="50" charset="-128"/>
                <a:ea typeface="Meiryo UI" panose="020B0604030504040204" pitchFamily="50" charset="-128"/>
                <a:cs typeface="Meiryo UI" panose="020B0604030504040204" pitchFamily="50" charset="-128"/>
              </a:rPr>
              <a:t>実践</a:t>
            </a:r>
            <a:endParaRPr lang="en-US" altLang="ja-JP" sz="11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lvl="0" defTabSz="914400">
              <a:lnSpc>
                <a:spcPts val="1400"/>
              </a:lnSpc>
              <a:tabLst>
                <a:tab pos="533400" algn="l"/>
              </a:tabLst>
            </a:pP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下水道（設備）・河川施設（設備）・海岸施設（設備）</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u="sng" kern="100" dirty="0">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400"/>
              </a:lnSpc>
              <a:buFont typeface="Arial" panose="020B0604020202020204" pitchFamily="34" charset="0"/>
              <a:buChar char="•"/>
            </a:pP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外部</a:t>
            </a:r>
            <a:r>
              <a:rPr lang="ja-JP"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委託の点検結果報告等に対する留意点の整理</a:t>
            </a: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400"/>
              </a:lnSpc>
              <a:buFont typeface="Arial" panose="020B0604020202020204" pitchFamily="34" charset="0"/>
              <a:buChar char="•"/>
            </a:pP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点検</a:t>
            </a:r>
            <a:r>
              <a:rPr lang="ja-JP" altLang="en-US"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等データ</a:t>
            </a:r>
            <a:r>
              <a:rPr lang="ja-JP" altLang="en-US" sz="11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の活用する視点での蓄積と管理への取り組み。</a:t>
            </a:r>
            <a:endParaRPr lang="en-US" altLang="ja-JP" sz="11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pPr>
            <a:r>
              <a:rPr lang="ja-JP" altLang="ja-JP" sz="11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100" b="1" u="sng" kern="100" dirty="0">
                <a:latin typeface="Meiryo UI" panose="020B0604030504040204" pitchFamily="50" charset="-128"/>
                <a:ea typeface="Meiryo UI" panose="020B0604030504040204" pitchFamily="50" charset="-128"/>
                <a:cs typeface="Meiryo UI" panose="020B0604030504040204" pitchFamily="50" charset="-128"/>
              </a:rPr>
              <a:t>維持管理を見通した新設工事上</a:t>
            </a:r>
            <a:r>
              <a:rPr lang="ja-JP" altLang="en-US" sz="1100" b="1" u="sng" kern="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100" b="1" u="sng" kern="100" dirty="0" smtClean="0">
                <a:latin typeface="Meiryo UI" panose="020B0604030504040204" pitchFamily="50" charset="-128"/>
                <a:ea typeface="Meiryo UI" panose="020B0604030504040204" pitchFamily="50" charset="-128"/>
                <a:cs typeface="Meiryo UI" panose="020B0604030504040204" pitchFamily="50" charset="-128"/>
              </a:rPr>
              <a:t>工夫</a:t>
            </a:r>
            <a:endParaRPr lang="en-US" altLang="ja-JP" sz="11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8913" algn="just">
              <a:lnSpc>
                <a:spcPts val="1400"/>
              </a:lnSpc>
              <a:buFont typeface="Arial" panose="020B0604020202020204" pitchFamily="34" charset="0"/>
              <a:buChar char="•"/>
            </a:pP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建設および更新・大規模補修の計画、設計等の段階における維持管理費用や更新費用を最小化するライフサイクルコスト縮減案の検討。</a:t>
            </a: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400">
              <a:lnSpc>
                <a:spcPts val="1400"/>
              </a:lnSpc>
              <a:tabLst>
                <a:tab pos="533400" algn="l"/>
              </a:tabLst>
            </a:pPr>
            <a:r>
              <a:rPr lang="ja-JP" altLang="en-US"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河川</a:t>
            </a: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施設（設備）・海岸施設（設備）</a:t>
            </a:r>
            <a:r>
              <a:rPr lang="en-US" altLang="ja-JP"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3538" indent="-188913" algn="just">
              <a:lnSpc>
                <a:spcPts val="1400"/>
              </a:lnSpc>
              <a:buFont typeface="Arial" panose="020B0604020202020204" pitchFamily="34" charset="0"/>
              <a:buChar char="•"/>
            </a:pPr>
            <a:r>
              <a:rPr lang="ja-JP" altLang="en-US" sz="1100" kern="100" dirty="0" smtClean="0">
                <a:latin typeface="Meiryo UI" panose="020B0604030504040204" pitchFamily="50" charset="-128"/>
                <a:ea typeface="Meiryo UI" panose="020B0604030504040204" pitchFamily="50" charset="-128"/>
                <a:cs typeface="Meiryo UI" panose="020B0604030504040204" pitchFamily="50" charset="-128"/>
              </a:rPr>
              <a:t>危機管理を考慮した新設のあり方の整理。</a:t>
            </a:r>
            <a:endParaRPr lang="en-US" altLang="ja-JP" sz="11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400"/>
              </a:lnSpc>
            </a:pPr>
            <a:r>
              <a:rPr lang="ja-JP" altLang="ja-JP" sz="1100" b="1" u="sng" kern="100" dirty="0" smtClean="0">
                <a:solidFill>
                  <a:prstClr val="black"/>
                </a:solidFill>
                <a:latin typeface="Georgia"/>
                <a:ea typeface="Meiryo UI"/>
                <a:cs typeface="Times New Roman"/>
              </a:rPr>
              <a:t>◇</a:t>
            </a:r>
            <a:r>
              <a:rPr lang="ja-JP" altLang="ja-JP" sz="1100" b="1" u="sng" kern="100" dirty="0">
                <a:solidFill>
                  <a:prstClr val="black"/>
                </a:solidFill>
                <a:latin typeface="Georgia"/>
                <a:ea typeface="Meiryo UI"/>
                <a:cs typeface="Times New Roman"/>
              </a:rPr>
              <a:t>新たな技術、材料、工法の活用と促進</a:t>
            </a:r>
            <a:r>
              <a:rPr lang="ja-JP" altLang="ja-JP" sz="1100" b="1" u="sng" kern="100" dirty="0" smtClean="0">
                <a:solidFill>
                  <a:prstClr val="black"/>
                </a:solidFill>
                <a:latin typeface="Georgia"/>
                <a:ea typeface="Meiryo UI"/>
                <a:cs typeface="Times New Roman"/>
              </a:rPr>
              <a:t>策</a:t>
            </a:r>
            <a:endParaRPr lang="en-US" altLang="ja-JP" sz="1100" b="1" u="sng" kern="100" dirty="0" smtClean="0">
              <a:solidFill>
                <a:prstClr val="black"/>
              </a:solidFill>
              <a:latin typeface="Georgia"/>
              <a:ea typeface="Meiryo UI"/>
              <a:cs typeface="Times New Roman"/>
            </a:endParaRPr>
          </a:p>
          <a:p>
            <a:pPr algn="just">
              <a:lnSpc>
                <a:spcPts val="1400"/>
              </a:lnSpc>
            </a:pPr>
            <a:r>
              <a:rPr lang="en-US" altLang="ja-JP"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下水道</a:t>
            </a:r>
            <a:r>
              <a:rPr lang="ja-JP" altLang="en-US"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（土木・設備）</a:t>
            </a:r>
            <a:r>
              <a:rPr lang="en-US" altLang="ja-JP" sz="11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63538" lvl="0" indent="-188913" algn="just">
              <a:lnSpc>
                <a:spcPts val="1400"/>
              </a:lnSpc>
              <a:buFont typeface="Arial" panose="020B0604020202020204" pitchFamily="34" charset="0"/>
              <a:buChar char="•"/>
            </a:pPr>
            <a:r>
              <a:rPr lang="ja-JP" altLang="en-US" sz="11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技術進歩が顕著であり、建設や更新時に最新技術導入するための、新技術採用手法を整理。</a:t>
            </a:r>
            <a:endParaRPr lang="en-US" altLang="ja-JP" sz="11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40000" indent="-144000" algn="just">
              <a:lnSpc>
                <a:spcPts val="1400"/>
              </a:lnSpc>
            </a:pP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＊消費</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電力</a:t>
            </a:r>
            <a:r>
              <a:rPr lang="ja-JP" altLang="en-US" sz="11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の大きい機器について、省エネタイプへの機種変更（更新）を順次実施</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角丸四角形 14"/>
          <p:cNvSpPr/>
          <p:nvPr/>
        </p:nvSpPr>
        <p:spPr>
          <a:xfrm>
            <a:off x="5191178" y="7680920"/>
            <a:ext cx="7580711" cy="1831286"/>
          </a:xfrm>
          <a:prstGeom prst="roundRect">
            <a:avLst>
              <a:gd name="adj" fmla="val 3960"/>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180000" indent="-180000" algn="just">
              <a:lnSpc>
                <a:spcPts val="1500"/>
              </a:lnSpc>
              <a:spcAft>
                <a:spcPts val="0"/>
              </a:spcAft>
            </a:pPr>
            <a:r>
              <a:rPr lang="ja-JP" altLang="ja-JP" sz="12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人材育成と確保、技術力の向上と継承</a:t>
            </a:r>
            <a:endParaRPr lang="en-US" altLang="ja-JP" sz="12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180000" indent="-180000" algn="just">
              <a:lnSpc>
                <a:spcPts val="1500"/>
              </a:lnSpc>
              <a:spcAft>
                <a:spcPts val="0"/>
              </a:spcAft>
            </a:pPr>
            <a:r>
              <a:rPr lang="ja-JP" altLang="en-US" sz="12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下水道（土木・設備）</a:t>
            </a:r>
            <a:r>
              <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500"/>
              </a:lnSpc>
              <a:buFont typeface="Arial" panose="020B0604020202020204" pitchFamily="34" charset="0"/>
              <a:buChar char="•"/>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大阪府下水道事業促進協議会と大阪府下水道技術研究会を活用した府</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及び市町村職員の技術力の</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向上。</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lvl="1" algn="just">
              <a:lnSpc>
                <a:spcPts val="1500"/>
              </a:lnSpc>
            </a:pPr>
            <a:r>
              <a:rPr lang="ja-JP" altLang="ja-JP" sz="12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200" b="1" u="sng" kern="100" dirty="0">
                <a:latin typeface="Meiryo UI" panose="020B0604030504040204" pitchFamily="50" charset="-128"/>
                <a:ea typeface="Meiryo UI" panose="020B0604030504040204" pitchFamily="50" charset="-128"/>
                <a:cs typeface="Meiryo UI" panose="020B0604030504040204" pitchFamily="50" charset="-128"/>
              </a:rPr>
              <a:t>現場や地域を重視した維持管理</a:t>
            </a:r>
            <a:r>
              <a:rPr lang="ja-JP" altLang="ja-JP" sz="1200" b="1" u="sng" kern="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具体的取組 </a:t>
            </a:r>
            <a:r>
              <a:rPr lang="ja-JP" altLang="en-US" sz="12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lvl="1" algn="just">
              <a:lnSpc>
                <a:spcPts val="1500"/>
              </a:lnSpc>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smtClean="0">
                <a:latin typeface="Meiryo UI" panose="020B0604030504040204" pitchFamily="50" charset="-128"/>
                <a:ea typeface="Meiryo UI" panose="020B0604030504040204" pitchFamily="50" charset="-128"/>
                <a:cs typeface="Meiryo UI" panose="020B0604030504040204" pitchFamily="50" charset="-128"/>
              </a:rPr>
              <a:t>下水道（土木・設備）</a:t>
            </a:r>
            <a:r>
              <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500"/>
              </a:lnSpc>
              <a:buFont typeface="Arial" panose="020B0604020202020204" pitchFamily="34" charset="0"/>
              <a:buChar char="•"/>
            </a:pPr>
            <a:r>
              <a:rPr lang="ja-JP" altLang="en-US"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大阪府下水道事業促進協議会と大阪府下水道技術研究会を活用した</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府内</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市町村や大学との連携</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4625" lvl="1" indent="-174625" algn="just">
              <a:lnSpc>
                <a:spcPts val="1500"/>
              </a:lnSpc>
            </a:pPr>
            <a:r>
              <a:rPr lang="ja-JP" altLang="ja-JP" sz="12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200" b="1" u="sng" kern="100" dirty="0">
                <a:latin typeface="Meiryo UI" panose="020B0604030504040204" pitchFamily="50" charset="-128"/>
                <a:ea typeface="Meiryo UI" panose="020B0604030504040204" pitchFamily="50" charset="-128"/>
                <a:cs typeface="Meiryo UI" panose="020B0604030504040204" pitchFamily="50" charset="-128"/>
              </a:rPr>
              <a:t>維持管理業務の</a:t>
            </a:r>
            <a:r>
              <a:rPr lang="ja-JP" altLang="ja-JP" sz="1200" b="1" u="sng" kern="100" dirty="0" smtClean="0">
                <a:latin typeface="Meiryo UI" panose="020B0604030504040204" pitchFamily="50" charset="-128"/>
                <a:ea typeface="Meiryo UI" panose="020B0604030504040204" pitchFamily="50" charset="-128"/>
                <a:cs typeface="Meiryo UI" panose="020B0604030504040204" pitchFamily="50" charset="-128"/>
              </a:rPr>
              <a:t>改善</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と魅力向上のあり方</a:t>
            </a:r>
            <a:r>
              <a:rPr lang="ja-JP" altLang="en-US" sz="12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lvl="1" indent="-174625" algn="just">
              <a:lnSpc>
                <a:spcPts val="1500"/>
              </a:lnSpc>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smtClean="0">
                <a:latin typeface="Meiryo UI" panose="020B0604030504040204" pitchFamily="50" charset="-128"/>
                <a:ea typeface="Meiryo UI" panose="020B0604030504040204" pitchFamily="50" charset="-128"/>
                <a:cs typeface="Meiryo UI" panose="020B0604030504040204" pitchFamily="50" charset="-128"/>
              </a:rPr>
              <a:t>下水道（設備）・河川施設（設備）・海岸施設（設備）</a:t>
            </a:r>
            <a:r>
              <a:rPr lang="en-US" altLang="ja-JP" sz="12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363538" lvl="1" indent="-188913" algn="just">
              <a:lnSpc>
                <a:spcPts val="1500"/>
              </a:lnSpc>
              <a:buFont typeface="Arial" panose="020B0604020202020204" pitchFamily="34" charset="0"/>
              <a:buChar char="•"/>
            </a:pPr>
            <a:r>
              <a:rPr lang="ja-JP" altLang="en-US" sz="12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適切維持</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管理</a:t>
            </a:r>
            <a:r>
              <a:rPr lang="ja-JP" altLang="en-US" sz="12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業務を維持するため、外部委託する場合における契約手法を整理。</a:t>
            </a:r>
            <a:endParaRPr lang="en-US" altLang="ja-JP" sz="12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2"/>
          <p:cNvSpPr txBox="1">
            <a:spLocks noChangeArrowheads="1"/>
          </p:cNvSpPr>
          <p:nvPr/>
        </p:nvSpPr>
        <p:spPr bwMode="auto">
          <a:xfrm>
            <a:off x="5141877" y="7392888"/>
            <a:ext cx="5147354" cy="322747"/>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a:effectLst/>
                <a:latin typeface="Georgia"/>
                <a:ea typeface="Meiryo UI"/>
                <a:cs typeface="Times New Roman"/>
              </a:rPr>
              <a:t>≪持続可能な維持管理の仕組みづくりのために講ずべき主な施策≫</a:t>
            </a:r>
            <a:endParaRPr lang="ja-JP" sz="1400" kern="100" dirty="0">
              <a:effectLst/>
              <a:latin typeface="Georgia"/>
              <a:ea typeface="HG明朝B"/>
              <a:cs typeface="Times New Roman"/>
            </a:endParaRPr>
          </a:p>
        </p:txBody>
      </p:sp>
      <p:sp>
        <p:nvSpPr>
          <p:cNvPr id="9" name="角丸四角形 8"/>
          <p:cNvSpPr/>
          <p:nvPr/>
        </p:nvSpPr>
        <p:spPr>
          <a:xfrm>
            <a:off x="48079" y="4368552"/>
            <a:ext cx="4937483" cy="1925219"/>
          </a:xfrm>
          <a:prstGeom prst="roundRect">
            <a:avLst>
              <a:gd name="adj" fmla="val 754"/>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500"/>
              </a:lnSpc>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大阪府</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◇維持管理アクションプログラム策定（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下水道</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◇下水道経営ビジョンを策定（維持管理の重点化）（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H23</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◇国の手引きに基づき下水道長寿命化計画を策定（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H23</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河川施設（設備）</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◇国のマニュアルに基づき機場毎の長寿命化計画を順次策定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(H21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a:lnSpc>
                <a:spcPts val="1500"/>
              </a:lnSpc>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◇施設の長寿命化に資する予防保全対策等を強化（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H23</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海岸施設（設備）</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en-US" altLang="ja-JP" sz="12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◇施設の長寿命化に資する予防保全対策等を強化（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H23</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2"/>
          <p:cNvSpPr txBox="1">
            <a:spLocks noChangeArrowheads="1"/>
          </p:cNvSpPr>
          <p:nvPr/>
        </p:nvSpPr>
        <p:spPr bwMode="auto">
          <a:xfrm>
            <a:off x="-15575" y="4059738"/>
            <a:ext cx="2239911" cy="308814"/>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維持管理の取組</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8" name="角丸四角形 7"/>
          <p:cNvSpPr/>
          <p:nvPr/>
        </p:nvSpPr>
        <p:spPr>
          <a:xfrm>
            <a:off x="32001" y="7104856"/>
            <a:ext cx="4930745" cy="1604839"/>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下水道（土木）</a:t>
            </a:r>
            <a:endParaRPr lang="en-US" altLang="ja-JP" sz="12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水槽</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等土木</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構造物</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点検手法</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　（下水道施設としての適切な維持管理手法が確立されていない。）</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下水</a:t>
            </a:r>
            <a:r>
              <a:rPr lang="ja-JP" altLang="en-US" sz="12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・河川・海岸設備</a:t>
            </a:r>
            <a:endParaRPr lang="en-US" altLang="ja-JP" sz="12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非常用設備</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の点検手法</a:t>
            </a:r>
          </a:p>
          <a:p>
            <a:pPr algn="just">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（非常設備は稼働頻度が少なく、状態監視による評価が難しい、そのため</a:t>
            </a:r>
          </a:p>
          <a:p>
            <a:pPr algn="just">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傾向管理等の点検手法が課題となっている。</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a:spcAft>
                <a:spcPts val="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雨水</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ポンプ駆動用エンジンの更新タイミング</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右中かっこ 34"/>
          <p:cNvSpPr/>
          <p:nvPr/>
        </p:nvSpPr>
        <p:spPr>
          <a:xfrm>
            <a:off x="4856585" y="926119"/>
            <a:ext cx="285292" cy="8602659"/>
          </a:xfrm>
          <a:prstGeom prst="rightBrace">
            <a:avLst/>
          </a:prstGeom>
          <a:noFill/>
          <a:ln w="412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正方形/長方形 19"/>
          <p:cNvSpPr/>
          <p:nvPr/>
        </p:nvSpPr>
        <p:spPr>
          <a:xfrm>
            <a:off x="72008" y="48072"/>
            <a:ext cx="10793288" cy="579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2000" b="1" kern="100" dirty="0" smtClean="0">
                <a:solidFill>
                  <a:srgbClr val="000000"/>
                </a:solidFill>
                <a:ea typeface="Meiryo UI"/>
                <a:cs typeface="Times New Roman"/>
              </a:rPr>
              <a:t>　　「大阪府</a:t>
            </a:r>
            <a:r>
              <a:rPr lang="en-US" sz="2000" b="1" kern="100" dirty="0" err="1" smtClean="0">
                <a:solidFill>
                  <a:srgbClr val="000000"/>
                </a:solidFill>
                <a:effectLst/>
                <a:ea typeface="Meiryo UI"/>
                <a:cs typeface="Times New Roman"/>
              </a:rPr>
              <a:t>都市基盤施設長寿命化</a:t>
            </a:r>
            <a:r>
              <a:rPr lang="ja-JP" altLang="en-US" sz="2000" b="1" kern="100" dirty="0" smtClean="0">
                <a:solidFill>
                  <a:srgbClr val="000000"/>
                </a:solidFill>
                <a:effectLst/>
                <a:ea typeface="Meiryo UI"/>
                <a:cs typeface="Times New Roman"/>
              </a:rPr>
              <a:t>計画</a:t>
            </a:r>
            <a:r>
              <a:rPr lang="ja-JP" altLang="en-US" sz="2000" b="1" kern="100" dirty="0" smtClean="0">
                <a:solidFill>
                  <a:srgbClr val="000000"/>
                </a:solidFill>
                <a:ea typeface="Meiryo UI"/>
                <a:cs typeface="Times New Roman"/>
              </a:rPr>
              <a:t>」</a:t>
            </a:r>
            <a:r>
              <a:rPr lang="ja-JP" altLang="en-US" sz="2000" b="1" kern="100" dirty="0" smtClean="0">
                <a:solidFill>
                  <a:srgbClr val="000000"/>
                </a:solidFill>
                <a:effectLst/>
                <a:ea typeface="Meiryo UI"/>
                <a:cs typeface="Times New Roman"/>
              </a:rPr>
              <a:t>策定に向けて</a:t>
            </a:r>
            <a:r>
              <a:rPr lang="en-US" altLang="ja-JP" sz="2000" b="1" kern="100" dirty="0" smtClean="0">
                <a:solidFill>
                  <a:srgbClr val="000000"/>
                </a:solidFill>
                <a:ea typeface="Meiryo UI"/>
                <a:cs typeface="Times New Roman"/>
              </a:rPr>
              <a:t>(</a:t>
            </a:r>
            <a:r>
              <a:rPr lang="ja-JP" altLang="en-US" sz="2000" b="1" kern="100" dirty="0" smtClean="0">
                <a:solidFill>
                  <a:srgbClr val="000000"/>
                </a:solidFill>
                <a:ea typeface="Meiryo UI"/>
                <a:cs typeface="Times New Roman"/>
              </a:rPr>
              <a:t>答申</a:t>
            </a:r>
            <a:r>
              <a:rPr lang="en-US" altLang="ja-JP" sz="2000" b="1" kern="100" dirty="0" smtClean="0">
                <a:solidFill>
                  <a:srgbClr val="000000"/>
                </a:solidFill>
                <a:ea typeface="Meiryo UI"/>
                <a:cs typeface="Times New Roman"/>
              </a:rPr>
              <a:t>)</a:t>
            </a:r>
          </a:p>
          <a:p>
            <a:pPr>
              <a:spcAft>
                <a:spcPts val="0"/>
              </a:spcAft>
            </a:pPr>
            <a:r>
              <a:rPr lang="ja-JP" altLang="en-US" sz="2000" b="1" kern="100" dirty="0" smtClean="0">
                <a:solidFill>
                  <a:srgbClr val="000000"/>
                </a:solidFill>
                <a:ea typeface="Meiryo UI"/>
                <a:cs typeface="Times New Roman"/>
              </a:rPr>
              <a:t>　　　　　　第２編　</a:t>
            </a:r>
            <a:r>
              <a:rPr lang="ja-JP" altLang="en-US" sz="2000" b="1" kern="100" dirty="0">
                <a:solidFill>
                  <a:srgbClr val="000000"/>
                </a:solidFill>
                <a:ea typeface="Meiryo UI"/>
                <a:cs typeface="Times New Roman"/>
              </a:rPr>
              <a:t>下水</a:t>
            </a:r>
            <a:r>
              <a:rPr lang="ja-JP" altLang="en-US" sz="2000" b="1" kern="100" dirty="0" smtClean="0">
                <a:solidFill>
                  <a:srgbClr val="000000"/>
                </a:solidFill>
                <a:ea typeface="Meiryo UI"/>
                <a:cs typeface="Times New Roman"/>
              </a:rPr>
              <a:t>等設備部会における長寿命化計画　概要版</a:t>
            </a:r>
            <a:endParaRPr lang="en-US" altLang="ja-JP" sz="2000" b="1" kern="100" dirty="0" smtClean="0">
              <a:solidFill>
                <a:srgbClr val="000000"/>
              </a:solidFill>
              <a:ea typeface="Meiryo UI"/>
              <a:cs typeface="Times New Roman"/>
            </a:endParaRPr>
          </a:p>
        </p:txBody>
      </p:sp>
      <p:sp>
        <p:nvSpPr>
          <p:cNvPr id="25" name="テキスト ボックス 24"/>
          <p:cNvSpPr txBox="1"/>
          <p:nvPr/>
        </p:nvSpPr>
        <p:spPr>
          <a:xfrm>
            <a:off x="10937304" y="41918"/>
            <a:ext cx="1804787" cy="369332"/>
          </a:xfrm>
          <a:prstGeom prst="rect">
            <a:avLst/>
          </a:prstGeom>
          <a:noFill/>
          <a:ln>
            <a:solidFill>
              <a:schemeClr val="tx1"/>
            </a:solidFill>
          </a:ln>
        </p:spPr>
        <p:txBody>
          <a:bodyPr wrap="square" rtlCol="0">
            <a:spAutoFit/>
          </a:bodyPr>
          <a:lstStyle/>
          <a:p>
            <a:pPr algn="ct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資料７－１</a:t>
            </a:r>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17456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A9F2E74B89BA4499CB1BEF8348AA80B" ma:contentTypeVersion="0" ma:contentTypeDescription="新しいドキュメントを作成します。" ma:contentTypeScope="" ma:versionID="6a2a72e2d454aba72df80c79ecd9f829">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8E51189-0578-49E9-8E07-854F89BDF4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5AD6894-872C-4840-BE8C-1D228FFADE23}">
  <ds:schemaRefs>
    <ds:schemaRef ds:uri="http://schemas.microsoft.com/sharepoint/v3/contenttype/forms"/>
  </ds:schemaRefs>
</ds:datastoreItem>
</file>

<file path=customXml/itemProps3.xml><?xml version="1.0" encoding="utf-8"?>
<ds:datastoreItem xmlns:ds="http://schemas.openxmlformats.org/officeDocument/2006/customXml" ds:itemID="{6CBE79F6-E2CE-4686-A656-E0BA496DEC10}">
  <ds:schemaRefs>
    <ds:schemaRef ds:uri="http://purl.org/dc/terms/"/>
    <ds:schemaRef ds:uri="http://schemas.microsoft.com/office/2006/metadata/properties"/>
    <ds:schemaRef ds:uri="http://schemas.microsoft.com/office/2006/documentManagement/types"/>
    <ds:schemaRef ds:uri="http://purl.org/dc/dcmitype/"/>
    <ds:schemaRef ds:uri="http://purl.org/dc/elements/1.1/"/>
    <ds:schemaRef ds:uri="http://www.w3.org/XML/1998/namespace"/>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2658</TotalTime>
  <Words>234</Words>
  <Application>Microsoft Office PowerPoint</Application>
  <PresentationFormat>A3 297x420 mm</PresentationFormat>
  <Paragraphs>84</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大井祥之</dc:creator>
  <cp:lastModifiedBy>HOSTNAME</cp:lastModifiedBy>
  <cp:revision>164</cp:revision>
  <cp:lastPrinted>2014-12-24T23:43:48Z</cp:lastPrinted>
  <dcterms:created xsi:type="dcterms:W3CDTF">2014-06-30T08:21:43Z</dcterms:created>
  <dcterms:modified xsi:type="dcterms:W3CDTF">2015-01-23T03:12:43Z</dcterms:modified>
</cp:coreProperties>
</file>