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9" r:id="rId5"/>
  </p:sldIdLst>
  <p:sldSz cx="12801600" cy="9601200" type="A3"/>
  <p:notesSz cx="6738938" cy="98726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33" d="100"/>
          <a:sy n="33" d="100"/>
        </p:scale>
        <p:origin x="-2142" y="-56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20207" cy="493633"/>
          </a:xfrm>
          <a:prstGeom prst="rect">
            <a:avLst/>
          </a:prstGeom>
        </p:spPr>
        <p:txBody>
          <a:bodyPr vert="horz" lIns="90680" tIns="45340" rIns="90680" bIns="4534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7174" y="3"/>
            <a:ext cx="2920207" cy="493633"/>
          </a:xfrm>
          <a:prstGeom prst="rect">
            <a:avLst/>
          </a:prstGeom>
        </p:spPr>
        <p:txBody>
          <a:bodyPr vert="horz" lIns="90680" tIns="45340" rIns="90680" bIns="45340" rtlCol="0"/>
          <a:lstStyle>
            <a:lvl1pPr algn="r">
              <a:defRPr sz="1200"/>
            </a:lvl1pPr>
          </a:lstStyle>
          <a:p>
            <a:fld id="{22107D0B-64FD-45D0-948C-F47DB4A14220}" type="datetimeFigureOut">
              <a:rPr kumimoji="1" lang="ja-JP" altLang="en-US" smtClean="0"/>
              <a:t>2015/2/3</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32362" cy="3700462"/>
          </a:xfrm>
          <a:prstGeom prst="rect">
            <a:avLst/>
          </a:prstGeom>
          <a:noFill/>
          <a:ln w="12700">
            <a:solidFill>
              <a:prstClr val="black"/>
            </a:solidFill>
          </a:ln>
        </p:spPr>
        <p:txBody>
          <a:bodyPr vert="horz" lIns="90680" tIns="45340" rIns="90680" bIns="45340" rtlCol="0" anchor="ctr"/>
          <a:lstStyle/>
          <a:p>
            <a:endParaRPr lang="ja-JP" altLang="en-US" dirty="0"/>
          </a:p>
        </p:txBody>
      </p:sp>
      <p:sp>
        <p:nvSpPr>
          <p:cNvPr id="5" name="ノート プレースホルダー 4"/>
          <p:cNvSpPr>
            <a:spLocks noGrp="1"/>
          </p:cNvSpPr>
          <p:nvPr>
            <p:ph type="body" sz="quarter" idx="3"/>
          </p:nvPr>
        </p:nvSpPr>
        <p:spPr>
          <a:xfrm>
            <a:off x="673895" y="4689516"/>
            <a:ext cx="5391150" cy="4442698"/>
          </a:xfrm>
          <a:prstGeom prst="rect">
            <a:avLst/>
          </a:prstGeom>
        </p:spPr>
        <p:txBody>
          <a:bodyPr vert="horz" lIns="90680" tIns="45340" rIns="90680" bIns="453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319"/>
            <a:ext cx="2920207" cy="493633"/>
          </a:xfrm>
          <a:prstGeom prst="rect">
            <a:avLst/>
          </a:prstGeom>
        </p:spPr>
        <p:txBody>
          <a:bodyPr vert="horz" lIns="90680" tIns="45340" rIns="90680" bIns="4534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7174" y="9377319"/>
            <a:ext cx="2920207" cy="493633"/>
          </a:xfrm>
          <a:prstGeom prst="rect">
            <a:avLst/>
          </a:prstGeom>
        </p:spPr>
        <p:txBody>
          <a:bodyPr vert="horz" lIns="90680" tIns="45340" rIns="90680" bIns="45340" rtlCol="0" anchor="b"/>
          <a:lstStyle>
            <a:lvl1pPr algn="r">
              <a:defRPr sz="1200"/>
            </a:lvl1pPr>
          </a:lstStyle>
          <a:p>
            <a:fld id="{E765E1B9-6B19-4421-B58D-CCD74901D3BE}" type="slidenum">
              <a:rPr kumimoji="1" lang="ja-JP" altLang="en-US" smtClean="0"/>
              <a:t>‹#›</a:t>
            </a:fld>
            <a:endParaRPr kumimoji="1" lang="ja-JP" altLang="en-US" dirty="0"/>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dirty="0"/>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2015/2/3</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dirty="0"/>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45" y="41918"/>
            <a:ext cx="10793288"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2000" b="1" kern="100" dirty="0" smtClean="0">
                <a:solidFill>
                  <a:srgbClr val="000000"/>
                </a:solidFill>
                <a:ea typeface="Meiryo UI"/>
                <a:cs typeface="Times New Roman"/>
              </a:rPr>
              <a:t>　　「大阪府</a:t>
            </a:r>
            <a:r>
              <a:rPr lang="en-US" sz="2000" b="1" kern="100" dirty="0" smtClean="0">
                <a:solidFill>
                  <a:srgbClr val="000000"/>
                </a:solidFill>
                <a:effectLst/>
                <a:ea typeface="Meiryo UI"/>
                <a:cs typeface="Times New Roman"/>
              </a:rPr>
              <a:t>都市基盤施設長寿命化</a:t>
            </a:r>
            <a:r>
              <a:rPr lang="ja-JP" altLang="en-US" sz="2000" b="1" kern="100" dirty="0" smtClean="0">
                <a:solidFill>
                  <a:srgbClr val="000000"/>
                </a:solidFill>
                <a:effectLst/>
                <a:ea typeface="Meiryo UI"/>
                <a:cs typeface="Times New Roman"/>
              </a:rPr>
              <a:t>計画</a:t>
            </a:r>
            <a:r>
              <a:rPr lang="ja-JP" altLang="en-US" sz="2000" b="1" kern="100" dirty="0" smtClean="0">
                <a:solidFill>
                  <a:srgbClr val="000000"/>
                </a:solidFill>
                <a:ea typeface="Meiryo UI"/>
                <a:cs typeface="Times New Roman"/>
              </a:rPr>
              <a:t>」</a:t>
            </a:r>
            <a:r>
              <a:rPr lang="ja-JP" altLang="en-US" sz="2000" b="1" kern="100" dirty="0" smtClean="0">
                <a:solidFill>
                  <a:srgbClr val="000000"/>
                </a:solidFill>
                <a:effectLst/>
                <a:ea typeface="Meiryo UI"/>
                <a:cs typeface="Times New Roman"/>
              </a:rPr>
              <a:t>策定に向けて</a:t>
            </a:r>
            <a:r>
              <a:rPr lang="en-US" altLang="ja-JP" sz="2000" b="1" kern="100" dirty="0" smtClean="0">
                <a:solidFill>
                  <a:srgbClr val="000000"/>
                </a:solidFill>
                <a:ea typeface="Meiryo UI"/>
                <a:cs typeface="Times New Roman"/>
              </a:rPr>
              <a:t>(</a:t>
            </a:r>
            <a:r>
              <a:rPr lang="ja-JP" altLang="en-US" sz="2000" b="1" kern="100" dirty="0" smtClean="0">
                <a:solidFill>
                  <a:srgbClr val="000000"/>
                </a:solidFill>
                <a:ea typeface="Meiryo UI"/>
                <a:cs typeface="Times New Roman"/>
              </a:rPr>
              <a:t>答申</a:t>
            </a:r>
            <a:r>
              <a:rPr lang="en-US" altLang="ja-JP" sz="2000" b="1" kern="100" dirty="0" smtClean="0">
                <a:solidFill>
                  <a:srgbClr val="000000"/>
                </a:solidFill>
                <a:ea typeface="Meiryo UI"/>
                <a:cs typeface="Times New Roman"/>
              </a:rPr>
              <a:t>)</a:t>
            </a:r>
          </a:p>
          <a:p>
            <a:pPr>
              <a:spcAft>
                <a:spcPts val="0"/>
              </a:spcAft>
            </a:pPr>
            <a:r>
              <a:rPr lang="ja-JP" altLang="en-US" sz="2000" b="1" kern="100" dirty="0" smtClean="0">
                <a:solidFill>
                  <a:srgbClr val="000000"/>
                </a:solidFill>
                <a:ea typeface="Meiryo UI"/>
                <a:cs typeface="Times New Roman"/>
              </a:rPr>
              <a:t>　　　　　　第２編　行動計画　港湾・海岸施設長寿命化計画　土木構造物編（素案）概要版</a:t>
            </a:r>
            <a:endParaRPr lang="en-US" altLang="ja-JP" sz="2000" b="1" kern="100" dirty="0" smtClean="0">
              <a:solidFill>
                <a:srgbClr val="000000"/>
              </a:solidFill>
              <a:ea typeface="Meiryo UI"/>
              <a:cs typeface="Times New Roman"/>
            </a:endParaRPr>
          </a:p>
        </p:txBody>
      </p:sp>
      <p:sp>
        <p:nvSpPr>
          <p:cNvPr id="13" name="テキスト ボックス 2"/>
          <p:cNvSpPr txBox="1">
            <a:spLocks noChangeArrowheads="1"/>
          </p:cNvSpPr>
          <p:nvPr/>
        </p:nvSpPr>
        <p:spPr bwMode="auto">
          <a:xfrm>
            <a:off x="462" y="6672808"/>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a:t>
            </a:r>
            <a:r>
              <a:rPr lang="ja-JP" sz="1400" b="1" kern="100" dirty="0" smtClean="0">
                <a:effectLst/>
                <a:latin typeface="Georgia"/>
                <a:ea typeface="Meiryo UI"/>
                <a:cs typeface="Times New Roman"/>
              </a:rPr>
              <a:t>管理の</a:t>
            </a:r>
            <a:r>
              <a:rPr lang="ja-JP" altLang="en-US" sz="1400" b="1" kern="100" dirty="0" smtClean="0">
                <a:effectLst/>
                <a:latin typeface="Georgia"/>
                <a:ea typeface="Meiryo UI"/>
                <a:cs typeface="Times New Roman"/>
              </a:rPr>
              <a:t>推進</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2" name="グループ化 1"/>
          <p:cNvGrpSpPr/>
          <p:nvPr/>
        </p:nvGrpSpPr>
        <p:grpSpPr>
          <a:xfrm>
            <a:off x="144016" y="4944615"/>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2029" y="700670"/>
            <a:ext cx="5537940" cy="31018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効率的・効果的な維持管理の推進</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799006"/>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6" name="テキスト ボックス 2"/>
          <p:cNvSpPr txBox="1">
            <a:spLocks noChangeArrowheads="1"/>
          </p:cNvSpPr>
          <p:nvPr/>
        </p:nvSpPr>
        <p:spPr bwMode="auto">
          <a:xfrm>
            <a:off x="4512" y="8567328"/>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1" name="テキスト ボックス 2"/>
          <p:cNvSpPr txBox="1">
            <a:spLocks noChangeArrowheads="1"/>
          </p:cNvSpPr>
          <p:nvPr/>
        </p:nvSpPr>
        <p:spPr bwMode="auto">
          <a:xfrm>
            <a:off x="5128891" y="7387698"/>
            <a:ext cx="7052493" cy="33161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33" name="テキスト ボックス 2"/>
          <p:cNvSpPr txBox="1">
            <a:spLocks noChangeArrowheads="1"/>
          </p:cNvSpPr>
          <p:nvPr/>
        </p:nvSpPr>
        <p:spPr bwMode="auto">
          <a:xfrm>
            <a:off x="12072" y="5232648"/>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角丸四角形 23"/>
          <p:cNvSpPr/>
          <p:nvPr/>
        </p:nvSpPr>
        <p:spPr>
          <a:xfrm>
            <a:off x="37787" y="1075027"/>
            <a:ext cx="4948547" cy="3762347"/>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2" name="角丸四角形 11"/>
          <p:cNvSpPr/>
          <p:nvPr/>
        </p:nvSpPr>
        <p:spPr>
          <a:xfrm>
            <a:off x="24129" y="8825372"/>
            <a:ext cx="4955856" cy="669414"/>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8" name="角丸四角形 7"/>
          <p:cNvSpPr/>
          <p:nvPr/>
        </p:nvSpPr>
        <p:spPr>
          <a:xfrm>
            <a:off x="54283" y="5520680"/>
            <a:ext cx="4930745" cy="1127818"/>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1" name="角丸四角形 50"/>
          <p:cNvSpPr/>
          <p:nvPr/>
        </p:nvSpPr>
        <p:spPr>
          <a:xfrm>
            <a:off x="23637" y="7032848"/>
            <a:ext cx="4955856" cy="1534479"/>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5" name="角丸四角形 54"/>
          <p:cNvSpPr/>
          <p:nvPr/>
        </p:nvSpPr>
        <p:spPr>
          <a:xfrm>
            <a:off x="5092029" y="1010850"/>
            <a:ext cx="7688172" cy="6313636"/>
          </a:xfrm>
          <a:prstGeom prst="roundRect">
            <a:avLst>
              <a:gd name="adj" fmla="val 1665"/>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7" name="角丸四角形 56"/>
          <p:cNvSpPr/>
          <p:nvPr/>
        </p:nvSpPr>
        <p:spPr>
          <a:xfrm>
            <a:off x="5177938" y="7686112"/>
            <a:ext cx="7576586" cy="1854916"/>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5" name="右中かっこ 34"/>
          <p:cNvSpPr/>
          <p:nvPr/>
        </p:nvSpPr>
        <p:spPr>
          <a:xfrm>
            <a:off x="4968556" y="912168"/>
            <a:ext cx="173320" cy="8616610"/>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4" name="テキスト ボックス 43"/>
          <p:cNvSpPr txBox="1"/>
          <p:nvPr/>
        </p:nvSpPr>
        <p:spPr>
          <a:xfrm>
            <a:off x="10937304" y="41918"/>
            <a:ext cx="1804787" cy="369332"/>
          </a:xfrm>
          <a:prstGeom prst="rect">
            <a:avLst/>
          </a:prstGeom>
          <a:noFill/>
          <a:ln>
            <a:solidFill>
              <a:schemeClr val="tx1"/>
            </a:solidFill>
          </a:ln>
        </p:spPr>
        <p:txBody>
          <a:bodyPr wrap="square" rtlCol="0">
            <a:spAutoFit/>
          </a:bodyPr>
          <a:lstStyle/>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資料６－１</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5" name="図 44"/>
          <p:cNvPicPr/>
          <p:nvPr/>
        </p:nvPicPr>
        <p:blipFill rotWithShape="1">
          <a:blip r:embed="rId3" cstate="print">
            <a:extLst>
              <a:ext uri="{28A0092B-C50C-407E-A947-70E740481C1C}">
                <a14:useLocalDpi xmlns:a14="http://schemas.microsoft.com/office/drawing/2010/main" val="0"/>
              </a:ext>
            </a:extLst>
          </a:blip>
          <a:srcRect t="17296" b="3867"/>
          <a:stretch/>
        </p:blipFill>
        <p:spPr bwMode="auto">
          <a:xfrm>
            <a:off x="173761" y="2323985"/>
            <a:ext cx="4735206" cy="2352364"/>
          </a:xfrm>
          <a:prstGeom prst="rect">
            <a:avLst/>
          </a:prstGeom>
          <a:noFill/>
          <a:ln>
            <a:noFill/>
          </a:ln>
        </p:spPr>
      </p:pic>
      <p:sp>
        <p:nvSpPr>
          <p:cNvPr id="46" name="コンテンツ プレースホルダー 2"/>
          <p:cNvSpPr txBox="1">
            <a:spLocks/>
          </p:cNvSpPr>
          <p:nvPr/>
        </p:nvSpPr>
        <p:spPr>
          <a:xfrm>
            <a:off x="94694" y="1246338"/>
            <a:ext cx="4814274" cy="411875"/>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spcAft>
                <a:spcPts val="0"/>
              </a:spcAft>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港湾の基幹的役割を示す係留施設は高度経済成長期に集中的に建設されたものが多く</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年後</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は建設</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後</a:t>
            </a:r>
            <a:r>
              <a:rPr lang="en-US"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年以上経過する施設が全体の</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約</a:t>
            </a:r>
            <a:r>
              <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を超える</a:t>
            </a:r>
            <a:r>
              <a:rPr lang="ja-JP" altLang="en-US"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2"/>
          <p:cNvSpPr txBox="1">
            <a:spLocks noChangeArrowheads="1"/>
          </p:cNvSpPr>
          <p:nvPr/>
        </p:nvSpPr>
        <p:spPr bwMode="auto">
          <a:xfrm>
            <a:off x="24129" y="1050341"/>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100" kern="100" dirty="0">
                <a:latin typeface="Georgia"/>
                <a:ea typeface="Meiryo UI"/>
                <a:cs typeface="Times New Roman"/>
              </a:rPr>
              <a:t>●</a:t>
            </a:r>
            <a:r>
              <a:rPr lang="ja-JP" altLang="en-US" sz="1100" kern="100" dirty="0" smtClean="0">
                <a:latin typeface="Georgia"/>
                <a:ea typeface="Meiryo UI"/>
                <a:cs typeface="Times New Roman"/>
              </a:rPr>
              <a:t>港湾</a:t>
            </a:r>
            <a:endParaRPr lang="ja-JP" sz="1100" kern="100" dirty="0">
              <a:effectLst/>
              <a:latin typeface="Georgia"/>
              <a:ea typeface="HG明朝B"/>
              <a:cs typeface="Times New Roman"/>
            </a:endParaRPr>
          </a:p>
        </p:txBody>
      </p:sp>
      <p:sp>
        <p:nvSpPr>
          <p:cNvPr id="50" name="コンテンツ プレースホルダー 2"/>
          <p:cNvSpPr txBox="1">
            <a:spLocks/>
          </p:cNvSpPr>
          <p:nvPr/>
        </p:nvSpPr>
        <p:spPr>
          <a:xfrm>
            <a:off x="94694" y="1810675"/>
            <a:ext cx="4814274" cy="441282"/>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が管理する</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74km</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の海岸線に</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は水門・樋門・門扉などの重要な防災</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があり、建設後</a:t>
            </a:r>
            <a:r>
              <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年を超える施設が約</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％となっている。</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2"/>
          <p:cNvSpPr txBox="1">
            <a:spLocks noChangeArrowheads="1"/>
          </p:cNvSpPr>
          <p:nvPr/>
        </p:nvSpPr>
        <p:spPr bwMode="auto">
          <a:xfrm>
            <a:off x="34320" y="1614677"/>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100" kern="100" dirty="0" smtClean="0">
                <a:latin typeface="Georgia"/>
                <a:ea typeface="Meiryo UI"/>
                <a:cs typeface="Times New Roman"/>
              </a:rPr>
              <a:t>●海岸</a:t>
            </a:r>
            <a:endParaRPr lang="ja-JP" sz="1100" kern="100" dirty="0">
              <a:effectLst/>
              <a:latin typeface="Georgia"/>
              <a:ea typeface="HG明朝B"/>
              <a:cs typeface="Times New Roman"/>
            </a:endParaRPr>
          </a:p>
        </p:txBody>
      </p:sp>
      <p:sp>
        <p:nvSpPr>
          <p:cNvPr id="59" name="正方形/長方形 58"/>
          <p:cNvSpPr/>
          <p:nvPr/>
        </p:nvSpPr>
        <p:spPr>
          <a:xfrm>
            <a:off x="3033652" y="3674437"/>
            <a:ext cx="1768259" cy="457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供用後</a:t>
            </a:r>
            <a:r>
              <a:rPr kumimoji="1" lang="en-US" altLang="ja-JP" sz="1000" b="1" dirty="0" smtClean="0">
                <a:solidFill>
                  <a:schemeClr val="tx1"/>
                </a:solidFill>
              </a:rPr>
              <a:t>50</a:t>
            </a:r>
            <a:r>
              <a:rPr lang="ja-JP" altLang="en-US" sz="1000" b="1" dirty="0" smtClean="0">
                <a:solidFill>
                  <a:schemeClr val="tx1"/>
                </a:solidFill>
              </a:rPr>
              <a:t>年経過する施設数</a:t>
            </a:r>
            <a:endParaRPr lang="en-US" altLang="ja-JP" sz="1000" b="1" dirty="0" smtClean="0">
              <a:solidFill>
                <a:schemeClr val="tx1"/>
              </a:solidFill>
            </a:endParaRPr>
          </a:p>
          <a:p>
            <a:pPr algn="ctr"/>
            <a:r>
              <a:rPr lang="ja-JP" altLang="en-US" sz="1000" b="1" dirty="0" smtClean="0">
                <a:solidFill>
                  <a:schemeClr val="tx1"/>
                </a:solidFill>
              </a:rPr>
              <a:t>の推移（係留施設）</a:t>
            </a:r>
            <a:endParaRPr kumimoji="1" lang="ja-JP" altLang="en-US" sz="1000" b="1" dirty="0">
              <a:solidFill>
                <a:schemeClr val="tx1"/>
              </a:solidFill>
            </a:endParaRPr>
          </a:p>
        </p:txBody>
      </p:sp>
      <p:cxnSp>
        <p:nvCxnSpPr>
          <p:cNvPr id="60" name="直線コネクタ 59"/>
          <p:cNvCxnSpPr/>
          <p:nvPr/>
        </p:nvCxnSpPr>
        <p:spPr>
          <a:xfrm flipV="1">
            <a:off x="4062823" y="3248029"/>
            <a:ext cx="0" cy="10440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1" name="円/楕円 60"/>
          <p:cNvSpPr/>
          <p:nvPr/>
        </p:nvSpPr>
        <p:spPr>
          <a:xfrm rot="3029440">
            <a:off x="4000423" y="4366816"/>
            <a:ext cx="499522" cy="2201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正方形/長方形 62"/>
          <p:cNvSpPr/>
          <p:nvPr/>
        </p:nvSpPr>
        <p:spPr>
          <a:xfrm>
            <a:off x="487973" y="3682550"/>
            <a:ext cx="2304000" cy="182385"/>
          </a:xfrm>
          <a:prstGeom prst="rect">
            <a:avLst/>
          </a:prstGeom>
          <a:solidFill>
            <a:srgbClr val="0020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t>桟橋式上部工の鉄筋露出状況</a:t>
            </a:r>
            <a:endParaRPr kumimoji="1" lang="ja-JP" altLang="en-US" sz="900" dirty="0"/>
          </a:p>
        </p:txBody>
      </p:sp>
      <p:sp>
        <p:nvSpPr>
          <p:cNvPr id="64" name="テキスト ボックス 63"/>
          <p:cNvSpPr txBox="1"/>
          <p:nvPr/>
        </p:nvSpPr>
        <p:spPr>
          <a:xfrm>
            <a:off x="10750" y="5594363"/>
            <a:ext cx="4937483" cy="1054135"/>
          </a:xfrm>
          <a:prstGeom prst="rect">
            <a:avLst/>
          </a:prstGeom>
          <a:noFill/>
        </p:spPr>
        <p:txBody>
          <a:bodyPr wrap="square" rtlCol="0">
            <a:spAutoFit/>
          </a:bodyPr>
          <a:lstStyle/>
          <a:p>
            <a:pPr>
              <a:lnSpc>
                <a:spcPts val="1500"/>
              </a:lnSpc>
              <a:spcAft>
                <a:spcPts val="0"/>
              </a:spcAft>
            </a:pPr>
            <a:r>
              <a:rPr lang="ja-JP" altLang="en-US" sz="1100" b="1" u="sng" kern="100" dirty="0" smtClean="0">
                <a:effectLst/>
                <a:ea typeface="Meiryo UI"/>
                <a:cs typeface="Times New Roman"/>
              </a:rPr>
              <a:t>◇維持管理行動計画ルールブックの策定（Ｈ</a:t>
            </a:r>
            <a:r>
              <a:rPr lang="en-US" altLang="ja-JP" sz="1100" b="1" u="sng" kern="100" dirty="0">
                <a:ea typeface="Meiryo UI"/>
                <a:cs typeface="Times New Roman"/>
              </a:rPr>
              <a:t>18</a:t>
            </a:r>
            <a:r>
              <a:rPr lang="ja-JP" altLang="en-US" sz="1100" b="1" u="sng" kern="100" dirty="0" smtClean="0">
                <a:effectLst/>
                <a:ea typeface="Meiryo UI"/>
                <a:cs typeface="Times New Roman"/>
              </a:rPr>
              <a:t>～）</a:t>
            </a:r>
          </a:p>
          <a:p>
            <a:pPr>
              <a:lnSpc>
                <a:spcPts val="1500"/>
              </a:lnSpc>
              <a:spcAft>
                <a:spcPts val="0"/>
              </a:spcAft>
            </a:pPr>
            <a:r>
              <a:rPr lang="ja-JP" altLang="en-US" sz="1100" b="1" u="sng" kern="100" dirty="0" smtClean="0">
                <a:effectLst/>
                <a:ea typeface="Meiryo UI"/>
                <a:cs typeface="Times New Roman"/>
              </a:rPr>
              <a:t>◇大阪府港湾施設維持管理基本計画の策定（Ｈ</a:t>
            </a:r>
            <a:r>
              <a:rPr lang="en-US" altLang="ja-JP" sz="1100" b="1" u="sng" kern="100" dirty="0">
                <a:ea typeface="Meiryo UI"/>
                <a:cs typeface="Times New Roman"/>
              </a:rPr>
              <a:t>23</a:t>
            </a:r>
            <a:r>
              <a:rPr lang="ja-JP" altLang="en-US" sz="1100" b="1" u="sng" kern="100" dirty="0" smtClean="0">
                <a:effectLst/>
                <a:ea typeface="Meiryo UI"/>
                <a:cs typeface="Times New Roman"/>
              </a:rPr>
              <a:t>～）</a:t>
            </a:r>
          </a:p>
          <a:p>
            <a:pPr>
              <a:lnSpc>
                <a:spcPts val="1500"/>
              </a:lnSpc>
              <a:spcAft>
                <a:spcPts val="0"/>
              </a:spcAft>
            </a:pPr>
            <a:r>
              <a:rPr lang="ja-JP" altLang="en-US" sz="1100" b="1" u="sng" kern="100" dirty="0" smtClean="0">
                <a:effectLst/>
                <a:ea typeface="Meiryo UI"/>
                <a:cs typeface="Times New Roman"/>
              </a:rPr>
              <a:t>◇</a:t>
            </a:r>
            <a:r>
              <a:rPr lang="ja-JP" altLang="en-US" sz="1100" b="1" u="sng" kern="100" dirty="0" smtClean="0">
                <a:ea typeface="Meiryo UI"/>
                <a:cs typeface="Times New Roman"/>
              </a:rPr>
              <a:t>港湾施設（岸壁・物揚場・防波堤）維持管理</a:t>
            </a:r>
            <a:r>
              <a:rPr lang="ja-JP" altLang="en-US" sz="1100" b="1" u="sng" kern="100" dirty="0" smtClean="0">
                <a:effectLst/>
                <a:ea typeface="Meiryo UI"/>
                <a:cs typeface="Times New Roman"/>
              </a:rPr>
              <a:t>計画書作成（Ｈ</a:t>
            </a:r>
            <a:r>
              <a:rPr lang="en-US" altLang="ja-JP" sz="1100" b="1" u="sng" kern="100" dirty="0">
                <a:ea typeface="Meiryo UI"/>
                <a:cs typeface="Times New Roman"/>
              </a:rPr>
              <a:t>22</a:t>
            </a:r>
            <a:r>
              <a:rPr lang="ja-JP" altLang="en-US" sz="1100" b="1" u="sng" kern="100" dirty="0" smtClean="0">
                <a:effectLst/>
                <a:ea typeface="Meiryo UI"/>
                <a:cs typeface="Times New Roman"/>
              </a:rPr>
              <a:t>～）</a:t>
            </a:r>
            <a:endParaRPr lang="ja-JP" altLang="en-US" sz="1100" kern="100" dirty="0" smtClean="0">
              <a:effectLst/>
              <a:ea typeface="Meiryo UI"/>
              <a:cs typeface="Times New Roman"/>
            </a:endParaRPr>
          </a:p>
          <a:p>
            <a:pPr>
              <a:lnSpc>
                <a:spcPts val="1500"/>
              </a:lnSpc>
              <a:spcAft>
                <a:spcPts val="0"/>
              </a:spcAft>
            </a:pPr>
            <a:r>
              <a:rPr lang="ja-JP" altLang="en-US" sz="1100" b="1" u="sng" kern="100" dirty="0" smtClean="0">
                <a:effectLst/>
                <a:ea typeface="Meiryo UI"/>
                <a:cs typeface="Times New Roman"/>
              </a:rPr>
              <a:t>◇施設の長寿命化に資する予防保全対策等を強化（</a:t>
            </a:r>
            <a:r>
              <a:rPr lang="en-US" altLang="ja-JP" sz="1100" b="1" u="sng" kern="100" dirty="0" smtClean="0">
                <a:effectLst/>
                <a:ea typeface="Meiryo UI"/>
                <a:cs typeface="Times New Roman"/>
              </a:rPr>
              <a:t>H23</a:t>
            </a:r>
            <a:r>
              <a:rPr lang="ja-JP" altLang="en-US" sz="1100" b="1" u="sng" kern="100" dirty="0" smtClean="0">
                <a:effectLst/>
                <a:ea typeface="Meiryo UI"/>
                <a:cs typeface="Times New Roman"/>
              </a:rPr>
              <a:t>～）</a:t>
            </a:r>
          </a:p>
          <a:p>
            <a:pPr>
              <a:lnSpc>
                <a:spcPts val="1500"/>
              </a:lnSpc>
              <a:spcAft>
                <a:spcPts val="0"/>
              </a:spcAft>
            </a:pPr>
            <a:r>
              <a:rPr lang="ja-JP" altLang="en-US" sz="1100" kern="100" dirty="0" smtClean="0">
                <a:effectLst/>
                <a:ea typeface="Meiryo UI"/>
                <a:cs typeface="Times New Roman"/>
              </a:rPr>
              <a:t>・</a:t>
            </a:r>
            <a:r>
              <a:rPr lang="en-US" altLang="ja-JP" sz="1100" kern="100" dirty="0" smtClean="0">
                <a:effectLst/>
                <a:ea typeface="Meiryo UI"/>
                <a:cs typeface="Times New Roman"/>
              </a:rPr>
              <a:t>H22</a:t>
            </a:r>
            <a:r>
              <a:rPr lang="ja-JP" altLang="en-US" sz="1100" kern="100" dirty="0" smtClean="0">
                <a:effectLst/>
                <a:ea typeface="Meiryo UI"/>
                <a:cs typeface="Times New Roman"/>
              </a:rPr>
              <a:t>：</a:t>
            </a:r>
            <a:r>
              <a:rPr lang="ja-JP" altLang="en-US" sz="1100" kern="100" dirty="0">
                <a:ea typeface="Meiryo UI"/>
                <a:cs typeface="Times New Roman"/>
              </a:rPr>
              <a:t>１０．５</a:t>
            </a:r>
            <a:r>
              <a:rPr lang="ja-JP" altLang="en-US" sz="1100" kern="100" dirty="0" smtClean="0">
                <a:effectLst/>
                <a:ea typeface="Meiryo UI"/>
                <a:cs typeface="Times New Roman"/>
              </a:rPr>
              <a:t>億円 → </a:t>
            </a:r>
            <a:r>
              <a:rPr lang="en-US" altLang="ja-JP" sz="1100" kern="100" dirty="0" smtClean="0">
                <a:effectLst/>
                <a:ea typeface="Meiryo UI"/>
                <a:cs typeface="Times New Roman"/>
              </a:rPr>
              <a:t>H25</a:t>
            </a:r>
            <a:r>
              <a:rPr lang="ja-JP" altLang="en-US" sz="1100" kern="100" dirty="0" smtClean="0">
                <a:effectLst/>
                <a:ea typeface="Meiryo UI"/>
                <a:cs typeface="Times New Roman"/>
              </a:rPr>
              <a:t>：</a:t>
            </a:r>
            <a:r>
              <a:rPr lang="ja-JP" altLang="en-US" sz="1100" kern="100" dirty="0">
                <a:ea typeface="Meiryo UI"/>
                <a:cs typeface="Times New Roman"/>
              </a:rPr>
              <a:t>１７．４</a:t>
            </a:r>
            <a:r>
              <a:rPr lang="ja-JP" altLang="en-US" sz="1100" kern="100" dirty="0" smtClean="0">
                <a:effectLst/>
                <a:ea typeface="Meiryo UI"/>
                <a:cs typeface="Times New Roman"/>
              </a:rPr>
              <a:t>億円（</a:t>
            </a:r>
            <a:r>
              <a:rPr lang="ja-JP" altLang="en-US" sz="1100" kern="100" dirty="0">
                <a:ea typeface="Meiryo UI"/>
                <a:cs typeface="Times New Roman"/>
              </a:rPr>
              <a:t>１．６６</a:t>
            </a:r>
            <a:r>
              <a:rPr lang="ja-JP" altLang="en-US" sz="1100" kern="100" dirty="0" smtClean="0">
                <a:effectLst/>
                <a:ea typeface="Meiryo UI"/>
                <a:cs typeface="Times New Roman"/>
              </a:rPr>
              <a:t>倍増）</a:t>
            </a:r>
          </a:p>
        </p:txBody>
      </p:sp>
      <p:sp>
        <p:nvSpPr>
          <p:cNvPr id="65" name="テキスト ボックス 64"/>
          <p:cNvSpPr txBox="1"/>
          <p:nvPr/>
        </p:nvSpPr>
        <p:spPr>
          <a:xfrm>
            <a:off x="21202" y="7040079"/>
            <a:ext cx="5013929" cy="1438855"/>
          </a:xfrm>
          <a:prstGeom prst="rect">
            <a:avLst/>
          </a:prstGeom>
          <a:noFill/>
        </p:spPr>
        <p:txBody>
          <a:bodyPr wrap="square" rtlCol="0">
            <a:spAutoFit/>
          </a:bodyPr>
          <a:lstStyle/>
          <a:p>
            <a:pPr algn="just">
              <a:lnSpc>
                <a:spcPts val="1500"/>
              </a:lnSpc>
              <a:spcAft>
                <a:spcPts val="0"/>
              </a:spcAft>
            </a:pPr>
            <a:r>
              <a:rPr lang="ja-JP" altLang="en-US" sz="1000" b="1" u="sng" kern="100" dirty="0" smtClean="0">
                <a:effectLst/>
                <a:ea typeface="Meiryo UI"/>
                <a:cs typeface="Times New Roman"/>
              </a:rPr>
              <a:t>◇安全に対する視点</a:t>
            </a:r>
          </a:p>
          <a:p>
            <a:pPr algn="just">
              <a:lnSpc>
                <a:spcPts val="1500"/>
              </a:lnSpc>
              <a:spcAft>
                <a:spcPts val="0"/>
              </a:spcAft>
            </a:pPr>
            <a:r>
              <a:rPr lang="ja-JP" altLang="en-US" sz="1000" kern="100" dirty="0" smtClean="0">
                <a:effectLst/>
                <a:ea typeface="Meiryo UI"/>
                <a:cs typeface="Times New Roman"/>
              </a:rPr>
              <a:t>・鋼材腐食、エプロン陥没など不可視部分における不具合への対応</a:t>
            </a:r>
            <a:endParaRPr lang="en-US" altLang="ja-JP" sz="1000" kern="100" dirty="0" smtClean="0">
              <a:effectLst/>
              <a:ea typeface="Meiryo UI"/>
              <a:cs typeface="Times New Roman"/>
            </a:endParaRPr>
          </a:p>
          <a:p>
            <a:pPr algn="just">
              <a:lnSpc>
                <a:spcPts val="1500"/>
              </a:lnSpc>
              <a:spcAft>
                <a:spcPts val="0"/>
              </a:spcAft>
            </a:pPr>
            <a:r>
              <a:rPr lang="ja-JP" altLang="en-US" sz="1000" kern="100" dirty="0" smtClean="0">
                <a:effectLst/>
                <a:ea typeface="Meiryo UI"/>
                <a:cs typeface="Times New Roman"/>
              </a:rPr>
              <a:t>・劣化状況の評価基準の作成と適正な評価を行えるような仕組みづくり</a:t>
            </a:r>
          </a:p>
          <a:p>
            <a:pPr algn="just">
              <a:lnSpc>
                <a:spcPts val="1500"/>
              </a:lnSpc>
              <a:spcAft>
                <a:spcPts val="0"/>
              </a:spcAft>
            </a:pPr>
            <a:r>
              <a:rPr lang="ja-JP" altLang="en-US" sz="1000" b="1" u="sng" kern="100" dirty="0" smtClean="0">
                <a:effectLst/>
                <a:ea typeface="Meiryo UI"/>
                <a:cs typeface="Times New Roman"/>
              </a:rPr>
              <a:t>◇効率的・効果的な維持管理に対する視点</a:t>
            </a:r>
          </a:p>
          <a:p>
            <a:pPr algn="just">
              <a:lnSpc>
                <a:spcPts val="1500"/>
              </a:lnSpc>
              <a:spcAft>
                <a:spcPts val="0"/>
              </a:spcAft>
            </a:pPr>
            <a:r>
              <a:rPr lang="ja-JP" altLang="en-US" sz="1000" kern="100" dirty="0" smtClean="0">
                <a:effectLst/>
                <a:ea typeface="Meiryo UI"/>
                <a:cs typeface="Times New Roman"/>
              </a:rPr>
              <a:t>・港湾法・海岸法改正を踏まえた点検</a:t>
            </a:r>
            <a:r>
              <a:rPr lang="ja-JP" altLang="en-US" sz="1000" kern="100" dirty="0" smtClean="0">
                <a:ea typeface="Meiryo UI"/>
                <a:cs typeface="Times New Roman"/>
              </a:rPr>
              <a:t>頻度の軽重</a:t>
            </a:r>
            <a:endParaRPr lang="en-US" altLang="ja-JP" sz="1000" kern="100" dirty="0" smtClean="0">
              <a:ea typeface="Meiryo UI"/>
              <a:cs typeface="Times New Roman"/>
            </a:endParaRPr>
          </a:p>
          <a:p>
            <a:pPr algn="just">
              <a:lnSpc>
                <a:spcPts val="1500"/>
              </a:lnSpc>
              <a:spcAft>
                <a:spcPts val="0"/>
              </a:spcAft>
            </a:pPr>
            <a:r>
              <a:rPr lang="ja-JP" altLang="en-US" sz="1000" kern="100" dirty="0">
                <a:ea typeface="Meiryo UI"/>
                <a:cs typeface="Times New Roman"/>
              </a:rPr>
              <a:t>・施設種別毎の最適な補修</a:t>
            </a:r>
            <a:r>
              <a:rPr lang="ja-JP" altLang="en-US" sz="1000" kern="100" dirty="0" smtClean="0">
                <a:ea typeface="Meiryo UI"/>
                <a:cs typeface="Times New Roman"/>
              </a:rPr>
              <a:t>タイミング</a:t>
            </a:r>
            <a:endParaRPr lang="ja-JP" altLang="en-US" sz="1000" kern="100" dirty="0" smtClean="0">
              <a:effectLst/>
              <a:ea typeface="Meiryo UI"/>
              <a:cs typeface="Times New Roman"/>
            </a:endParaRPr>
          </a:p>
          <a:p>
            <a:pPr algn="just">
              <a:lnSpc>
                <a:spcPts val="1500"/>
              </a:lnSpc>
              <a:spcAft>
                <a:spcPts val="0"/>
              </a:spcAft>
            </a:pPr>
            <a:r>
              <a:rPr lang="ja-JP" altLang="en-US" sz="1000" kern="100" dirty="0" smtClean="0">
                <a:effectLst/>
                <a:ea typeface="Meiryo UI"/>
                <a:cs typeface="Times New Roman"/>
              </a:rPr>
              <a:t>・理論的、経験的劣化予測手法の精度向上</a:t>
            </a:r>
          </a:p>
        </p:txBody>
      </p:sp>
      <p:sp>
        <p:nvSpPr>
          <p:cNvPr id="66" name="テキスト ボックス 65"/>
          <p:cNvSpPr txBox="1"/>
          <p:nvPr/>
        </p:nvSpPr>
        <p:spPr>
          <a:xfrm>
            <a:off x="12072" y="8825372"/>
            <a:ext cx="4948548" cy="669414"/>
          </a:xfrm>
          <a:prstGeom prst="rect">
            <a:avLst/>
          </a:prstGeom>
          <a:noFill/>
        </p:spPr>
        <p:txBody>
          <a:bodyPr wrap="square" rtlCol="0">
            <a:spAutoFit/>
          </a:bodyPr>
          <a:lstStyle/>
          <a:p>
            <a:pPr algn="just">
              <a:lnSpc>
                <a:spcPts val="1500"/>
              </a:lnSpc>
              <a:spcAft>
                <a:spcPts val="0"/>
              </a:spcAft>
            </a:pPr>
            <a:r>
              <a:rPr lang="ja-JP" altLang="en-US" sz="1000" kern="100" dirty="0" smtClean="0">
                <a:ea typeface="HG明朝B"/>
                <a:cs typeface="Times New Roman"/>
              </a:rPr>
              <a:t>・</a:t>
            </a:r>
            <a:r>
              <a:rPr lang="ja-JP" altLang="en-US" sz="1000" kern="100" dirty="0" smtClean="0">
                <a:ea typeface="Meiryo UI"/>
                <a:cs typeface="Times New Roman"/>
              </a:rPr>
              <a:t>施設の老朽化に伴う補修や更新が増加する一方、担当職員が減少</a:t>
            </a:r>
          </a:p>
          <a:p>
            <a:pPr algn="just">
              <a:lnSpc>
                <a:spcPts val="1500"/>
              </a:lnSpc>
              <a:spcAft>
                <a:spcPts val="0"/>
              </a:spcAft>
            </a:pPr>
            <a:r>
              <a:rPr lang="en-US" altLang="ja-JP" sz="1000" kern="100" dirty="0" smtClean="0">
                <a:effectLst/>
                <a:ea typeface="Meiryo UI"/>
                <a:cs typeface="Times New Roman"/>
              </a:rPr>
              <a:t> </a:t>
            </a:r>
            <a:r>
              <a:rPr lang="ja-JP" altLang="ja-JP" sz="1000" kern="100" dirty="0" smtClean="0">
                <a:effectLst/>
                <a:ea typeface="Meiryo UI"/>
                <a:cs typeface="Times New Roman"/>
              </a:rPr>
              <a:t>・</a:t>
            </a:r>
            <a:r>
              <a:rPr lang="ja-JP" altLang="en-US" sz="1000" kern="100" dirty="0" smtClean="0">
                <a:ea typeface="Meiryo UI"/>
                <a:cs typeface="Times New Roman"/>
              </a:rPr>
              <a:t>港湾、海岸業務の経験者の減少</a:t>
            </a:r>
            <a:endParaRPr lang="ja-JP" altLang="ja-JP" sz="1000" kern="100" dirty="0" smtClean="0">
              <a:effectLst/>
              <a:ea typeface="HG明朝B"/>
              <a:cs typeface="Times New Roman"/>
            </a:endParaRPr>
          </a:p>
          <a:p>
            <a:pPr marL="50800" indent="-50800" algn="just">
              <a:lnSpc>
                <a:spcPts val="1500"/>
              </a:lnSpc>
              <a:spcAft>
                <a:spcPts val="0"/>
              </a:spcAft>
            </a:pPr>
            <a:r>
              <a:rPr lang="en-US" altLang="ja-JP" sz="1000" kern="100" dirty="0" smtClean="0">
                <a:effectLst/>
                <a:ea typeface="Meiryo UI"/>
                <a:cs typeface="Times New Roman"/>
              </a:rPr>
              <a:t> </a:t>
            </a:r>
            <a:r>
              <a:rPr lang="ja-JP" altLang="ja-JP" sz="1000" kern="100" dirty="0" smtClean="0">
                <a:effectLst/>
                <a:ea typeface="Meiryo UI"/>
                <a:cs typeface="Times New Roman"/>
              </a:rPr>
              <a:t>・近年、建設投資や工事件数の減少に伴い、経験を積む機会が</a:t>
            </a:r>
            <a:r>
              <a:rPr lang="ja-JP" altLang="en-US" sz="1000" kern="100" dirty="0">
                <a:ea typeface="Meiryo UI"/>
                <a:cs typeface="Times New Roman"/>
              </a:rPr>
              <a:t>減少</a:t>
            </a:r>
            <a:endParaRPr lang="en-US" altLang="ja-JP" sz="1000" kern="100" dirty="0" smtClean="0">
              <a:effectLst/>
              <a:ea typeface="Meiryo UI"/>
              <a:cs typeface="Times New Roman"/>
            </a:endParaRPr>
          </a:p>
        </p:txBody>
      </p:sp>
      <p:sp>
        <p:nvSpPr>
          <p:cNvPr id="67" name="テキスト ボックス 66"/>
          <p:cNvSpPr txBox="1"/>
          <p:nvPr/>
        </p:nvSpPr>
        <p:spPr>
          <a:xfrm>
            <a:off x="5087892" y="1067901"/>
            <a:ext cx="7666632" cy="6524863"/>
          </a:xfrm>
          <a:prstGeom prst="rect">
            <a:avLst/>
          </a:prstGeom>
          <a:noFill/>
          <a:ln>
            <a:noFill/>
          </a:ln>
        </p:spPr>
        <p:txBody>
          <a:bodyPr wrap="square" rtlCol="0">
            <a:spAutoFit/>
          </a:bodyPr>
          <a:lstStyle/>
          <a:p>
            <a:pPr algn="just">
              <a:spcAft>
                <a:spcPts val="0"/>
              </a:spcAft>
            </a:pPr>
            <a:r>
              <a:rPr lang="ja-JP" altLang="ja-JP" sz="1100" b="1" u="sng" kern="100" dirty="0" smtClean="0">
                <a:effectLst/>
                <a:latin typeface="Georgia"/>
                <a:ea typeface="Meiryo UI"/>
                <a:cs typeface="Times New Roman"/>
              </a:rPr>
              <a:t>◇点検、</a:t>
            </a:r>
            <a:r>
              <a:rPr lang="ja-JP" altLang="ja-JP" sz="1100" b="1" u="sng" kern="100" dirty="0" smtClean="0">
                <a:solidFill>
                  <a:srgbClr val="FF0000"/>
                </a:solidFill>
                <a:effectLst/>
                <a:latin typeface="Georgia"/>
                <a:ea typeface="Meiryo UI"/>
                <a:cs typeface="Times New Roman"/>
              </a:rPr>
              <a:t>診断</a:t>
            </a:r>
            <a:r>
              <a:rPr lang="ja-JP" altLang="en-US" sz="1100" b="1" u="sng" kern="100" dirty="0" smtClean="0">
                <a:solidFill>
                  <a:srgbClr val="FF0000"/>
                </a:solidFill>
                <a:effectLst/>
                <a:latin typeface="Georgia"/>
                <a:ea typeface="Meiryo UI"/>
                <a:cs typeface="Times New Roman"/>
              </a:rPr>
              <a:t>・</a:t>
            </a:r>
            <a:r>
              <a:rPr lang="ja-JP" altLang="ja-JP" sz="1100" b="1" u="sng" kern="100" dirty="0" smtClean="0">
                <a:solidFill>
                  <a:srgbClr val="FF0000"/>
                </a:solidFill>
                <a:effectLst/>
                <a:latin typeface="Georgia"/>
                <a:ea typeface="Meiryo UI"/>
                <a:cs typeface="Times New Roman"/>
              </a:rPr>
              <a:t>評価</a:t>
            </a:r>
            <a:r>
              <a:rPr lang="ja-JP" altLang="ja-JP" sz="1100" b="1" u="sng" kern="100" dirty="0" smtClean="0">
                <a:effectLst/>
                <a:latin typeface="Georgia"/>
                <a:ea typeface="Meiryo UI"/>
                <a:cs typeface="Times New Roman"/>
              </a:rPr>
              <a:t>の手法や体制等の充実</a:t>
            </a:r>
            <a:endParaRPr lang="en-US" altLang="ja-JP" sz="1100" kern="100" dirty="0">
              <a:latin typeface="Georgia"/>
              <a:ea typeface="HG明朝B"/>
              <a:cs typeface="Times New Roman"/>
            </a:endParaRPr>
          </a:p>
          <a:p>
            <a:pPr algn="just">
              <a:spcAft>
                <a:spcPts val="0"/>
              </a:spcAft>
            </a:pPr>
            <a:r>
              <a:rPr lang="ja-JP" altLang="en-US" sz="1100" kern="100" dirty="0">
                <a:latin typeface="Georgia"/>
                <a:ea typeface="Meiryo UI"/>
                <a:cs typeface="Times New Roman"/>
              </a:rPr>
              <a:t>　</a:t>
            </a:r>
            <a:r>
              <a:rPr lang="ja-JP" altLang="en-US" sz="1100" u="sng" kern="100" dirty="0" smtClean="0">
                <a:latin typeface="Georgia"/>
                <a:ea typeface="Meiryo UI"/>
                <a:cs typeface="Times New Roman"/>
              </a:rPr>
              <a:t>●致命的</a:t>
            </a:r>
            <a:r>
              <a:rPr lang="ja-JP" altLang="en-US" sz="1100" u="sng" kern="100" dirty="0">
                <a:latin typeface="Georgia"/>
                <a:ea typeface="Meiryo UI"/>
                <a:cs typeface="Times New Roman"/>
              </a:rPr>
              <a:t>な不具合を見逃さない安全の視点と施設の長寿命化を図るための確実性の視点を踏まえた手法の</a:t>
            </a:r>
            <a:r>
              <a:rPr lang="ja-JP" altLang="en-US" sz="1100" u="sng" kern="100" dirty="0" smtClean="0">
                <a:latin typeface="Georgia"/>
                <a:ea typeface="Meiryo UI"/>
                <a:cs typeface="Times New Roman"/>
              </a:rPr>
              <a:t>導入</a:t>
            </a:r>
            <a:endParaRPr lang="en-US" altLang="ja-JP" sz="1100" u="sng" kern="100" dirty="0" smtClean="0">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a:t>
            </a:r>
            <a:r>
              <a:rPr lang="ja-JP" altLang="en-US" sz="1100" kern="100" dirty="0" smtClean="0">
                <a:solidFill>
                  <a:srgbClr val="FF0000"/>
                </a:solidFill>
                <a:latin typeface="Georgia"/>
                <a:ea typeface="Meiryo UI"/>
                <a:cs typeface="Times New Roman"/>
              </a:rPr>
              <a:t>国の基準類や他管理者の動向などを踏まえ、点検業務（点検、診断・評価）の再構築を実施</a:t>
            </a:r>
            <a:endParaRPr lang="en-US" altLang="ja-JP" sz="1100" kern="100" dirty="0" smtClean="0">
              <a:solidFill>
                <a:srgbClr val="FF0000"/>
              </a:solidFill>
              <a:latin typeface="Georgia"/>
              <a:ea typeface="Meiryo UI"/>
              <a:cs typeface="Times New Roman"/>
            </a:endParaRPr>
          </a:p>
          <a:p>
            <a:pPr algn="just">
              <a:spcAft>
                <a:spcPts val="0"/>
              </a:spcAft>
            </a:pPr>
            <a:r>
              <a:rPr lang="ja-JP" altLang="en-US" sz="1100" kern="100" dirty="0" smtClean="0">
                <a:solidFill>
                  <a:srgbClr val="FF0000"/>
                </a:solidFill>
                <a:latin typeface="Georgia"/>
                <a:ea typeface="Meiryo UI"/>
                <a:cs typeface="Times New Roman"/>
              </a:rPr>
              <a:t>　・鋼</a:t>
            </a:r>
            <a:r>
              <a:rPr lang="ja-JP" altLang="en-US" sz="1100" kern="100" dirty="0">
                <a:solidFill>
                  <a:srgbClr val="FF0000"/>
                </a:solidFill>
                <a:latin typeface="Georgia"/>
                <a:ea typeface="Meiryo UI"/>
                <a:cs typeface="Times New Roman"/>
              </a:rPr>
              <a:t>構造</a:t>
            </a:r>
            <a:r>
              <a:rPr lang="ja-JP" altLang="en-US" sz="1100" kern="100" dirty="0" smtClean="0">
                <a:solidFill>
                  <a:srgbClr val="FF0000"/>
                </a:solidFill>
                <a:latin typeface="Georgia"/>
                <a:ea typeface="Meiryo UI"/>
                <a:cs typeface="Times New Roman"/>
              </a:rPr>
              <a:t>施設は、開孔の有無や鋼材腐食等に着目し、潜水士による水中肉厚</a:t>
            </a:r>
            <a:r>
              <a:rPr lang="ja-JP" altLang="en-US" sz="1100" kern="100" dirty="0">
                <a:solidFill>
                  <a:srgbClr val="FF0000"/>
                </a:solidFill>
                <a:latin typeface="Georgia"/>
                <a:ea typeface="Meiryo UI"/>
                <a:cs typeface="Times New Roman"/>
              </a:rPr>
              <a:t>調査を継続的</a:t>
            </a:r>
            <a:r>
              <a:rPr lang="ja-JP" altLang="en-US" sz="1100" kern="100" dirty="0" smtClean="0">
                <a:solidFill>
                  <a:srgbClr val="FF0000"/>
                </a:solidFill>
                <a:latin typeface="Georgia"/>
                <a:ea typeface="Meiryo UI"/>
                <a:cs typeface="Times New Roman"/>
              </a:rPr>
              <a:t>に実施</a:t>
            </a:r>
            <a:endParaRPr lang="en-US" altLang="ja-JP" sz="1100" kern="100" dirty="0" smtClean="0">
              <a:solidFill>
                <a:srgbClr val="FF0000"/>
              </a:solidFill>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a:t>
            </a:r>
            <a:r>
              <a:rPr lang="ja-JP" altLang="en-US" sz="1100" kern="100" dirty="0" smtClean="0">
                <a:solidFill>
                  <a:srgbClr val="FF0000"/>
                </a:solidFill>
                <a:latin typeface="Georgia"/>
                <a:ea typeface="Meiryo UI"/>
                <a:cs typeface="Times New Roman"/>
              </a:rPr>
              <a:t>重力式構造物は、目地部の防砂シート等の損傷により裏込材が流出する可能性があることから、目地部の点検を重点的に実施</a:t>
            </a:r>
            <a:endParaRPr lang="en-US" altLang="ja-JP" sz="1100" kern="100" dirty="0" smtClean="0">
              <a:solidFill>
                <a:srgbClr val="FF0000"/>
              </a:solidFill>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・目視点検においてエプロン陥没の可能性が見られた場合はレーダー探査等の空洞化調査を実施</a:t>
            </a:r>
            <a:endParaRPr lang="en-US" altLang="ja-JP" sz="1100" kern="100" dirty="0">
              <a:latin typeface="Georgia"/>
              <a:ea typeface="Meiryo UI"/>
              <a:cs typeface="Times New Roman"/>
            </a:endParaRPr>
          </a:p>
          <a:p>
            <a:pPr algn="just">
              <a:spcAft>
                <a:spcPts val="0"/>
              </a:spcAft>
            </a:pPr>
            <a:r>
              <a:rPr lang="ja-JP" altLang="en-US" sz="1100" kern="100" dirty="0" smtClean="0">
                <a:latin typeface="Georgia"/>
                <a:ea typeface="Meiryo UI"/>
                <a:cs typeface="Times New Roman"/>
              </a:rPr>
              <a:t>　・桟橋式上部工での塩害による鋼材腐食の進行を監視するため</a:t>
            </a:r>
            <a:r>
              <a:rPr lang="ja-JP" altLang="en-US" sz="1100" kern="100" dirty="0">
                <a:latin typeface="Georgia"/>
                <a:ea typeface="Meiryo UI"/>
                <a:cs typeface="Times New Roman"/>
              </a:rPr>
              <a:t>ｺﾝｸﾘｰﾄ</a:t>
            </a:r>
            <a:r>
              <a:rPr lang="ja-JP" altLang="en-US" sz="1100" kern="100" dirty="0" smtClean="0">
                <a:latin typeface="Georgia"/>
                <a:ea typeface="Meiryo UI"/>
                <a:cs typeface="Times New Roman"/>
              </a:rPr>
              <a:t>中塩化物イオン濃度測定等を継続</a:t>
            </a:r>
            <a:r>
              <a:rPr lang="ja-JP" altLang="en-US" sz="1100" kern="100" dirty="0">
                <a:latin typeface="Georgia"/>
                <a:ea typeface="Meiryo UI"/>
                <a:cs typeface="Times New Roman"/>
              </a:rPr>
              <a:t>的に</a:t>
            </a:r>
            <a:r>
              <a:rPr lang="ja-JP" altLang="en-US" sz="1100" kern="100" dirty="0" smtClean="0">
                <a:latin typeface="Georgia"/>
                <a:ea typeface="Meiryo UI"/>
                <a:cs typeface="Times New Roman"/>
              </a:rPr>
              <a:t>実施</a:t>
            </a:r>
            <a:endParaRPr lang="en-US" altLang="ja-JP" sz="1100" kern="100" dirty="0" smtClean="0">
              <a:latin typeface="Georgia"/>
              <a:ea typeface="Meiryo UI"/>
              <a:cs typeface="Times New Roman"/>
            </a:endParaRPr>
          </a:p>
          <a:p>
            <a:pPr algn="just">
              <a:spcAft>
                <a:spcPts val="0"/>
              </a:spcAft>
            </a:pPr>
            <a:r>
              <a:rPr lang="ja-JP" altLang="en-US" sz="1100" kern="100" dirty="0">
                <a:latin typeface="Georgia"/>
                <a:ea typeface="Meiryo UI"/>
                <a:cs typeface="Times New Roman"/>
              </a:rPr>
              <a:t>　・南海トラフ巨大地震の被害想定シミュレーション結果等を踏まえ海岸保全施設の点検を</a:t>
            </a:r>
            <a:r>
              <a:rPr lang="ja-JP" altLang="en-US" sz="1100" kern="100" dirty="0" smtClean="0">
                <a:latin typeface="Georgia"/>
                <a:ea typeface="Meiryo UI"/>
                <a:cs typeface="Times New Roman"/>
              </a:rPr>
              <a:t>重点化</a:t>
            </a:r>
            <a:endParaRPr lang="en-US" altLang="ja-JP" sz="1100" kern="100" dirty="0" smtClean="0">
              <a:latin typeface="Georgia"/>
              <a:ea typeface="Meiryo UI"/>
              <a:cs typeface="Times New Roman"/>
            </a:endParaRPr>
          </a:p>
          <a:p>
            <a:pPr algn="just">
              <a:spcAft>
                <a:spcPts val="0"/>
              </a:spcAft>
            </a:pPr>
            <a:r>
              <a:rPr lang="ja-JP" altLang="en-US" sz="1100" kern="100" dirty="0">
                <a:solidFill>
                  <a:srgbClr val="0000FF"/>
                </a:solidFill>
                <a:latin typeface="Georgia"/>
                <a:ea typeface="Meiryo UI"/>
                <a:cs typeface="Times New Roman"/>
              </a:rPr>
              <a:t>　</a:t>
            </a:r>
            <a:r>
              <a:rPr lang="ja-JP" altLang="en-US" sz="1100" kern="100" dirty="0" smtClean="0">
                <a:latin typeface="Georgia"/>
                <a:ea typeface="Meiryo UI"/>
                <a:cs typeface="Times New Roman"/>
              </a:rPr>
              <a:t>・港湾、海岸施設における一連の点検業務内容について、港湾局内で判定会議を行い判定・評価内容</a:t>
            </a:r>
            <a:r>
              <a:rPr lang="ja-JP" altLang="en-US" sz="1100" kern="100" dirty="0" smtClean="0">
                <a:solidFill>
                  <a:srgbClr val="FF0000"/>
                </a:solidFill>
                <a:latin typeface="Georgia"/>
                <a:ea typeface="Meiryo UI"/>
                <a:cs typeface="Times New Roman"/>
              </a:rPr>
              <a:t>等</a:t>
            </a:r>
            <a:r>
              <a:rPr lang="ja-JP" altLang="en-US" sz="1100" kern="100" dirty="0" smtClean="0">
                <a:latin typeface="Georgia"/>
                <a:ea typeface="Meiryo UI"/>
                <a:cs typeface="Times New Roman"/>
              </a:rPr>
              <a:t>の確認を実施</a:t>
            </a:r>
            <a:endParaRPr lang="en-US" altLang="ja-JP" sz="1100" kern="100" dirty="0" smtClean="0">
              <a:latin typeface="Georgia"/>
              <a:ea typeface="Meiryo UI"/>
              <a:cs typeface="Times New Roman"/>
            </a:endParaRPr>
          </a:p>
          <a:p>
            <a:pPr algn="just">
              <a:spcAft>
                <a:spcPts val="0"/>
              </a:spcAft>
            </a:pPr>
            <a:endParaRPr lang="ja-JP" altLang="ja-JP" sz="1100" kern="100" dirty="0" smtClean="0">
              <a:solidFill>
                <a:srgbClr val="0000FF"/>
              </a:solidFill>
              <a:effectLst/>
              <a:latin typeface="Georgia"/>
              <a:ea typeface="HG明朝B"/>
              <a:cs typeface="Times New Roman"/>
            </a:endParaRPr>
          </a:p>
          <a:p>
            <a:pPr algn="just">
              <a:spcAft>
                <a:spcPts val="0"/>
              </a:spcAft>
            </a:pPr>
            <a:r>
              <a:rPr lang="ja-JP" altLang="ja-JP" sz="1100" b="1" u="sng" kern="100" dirty="0" smtClean="0">
                <a:effectLst/>
                <a:latin typeface="Georgia"/>
                <a:ea typeface="Meiryo UI"/>
                <a:cs typeface="Times New Roman"/>
              </a:rPr>
              <a:t>◇施設特性に応じた維持管理手法の体系化</a:t>
            </a:r>
            <a:r>
              <a:rPr lang="ja-JP" altLang="ja-JP" sz="1100" kern="100" dirty="0" smtClean="0">
                <a:effectLst/>
                <a:latin typeface="Georgia"/>
                <a:ea typeface="Meiryo UI"/>
                <a:cs typeface="Times New Roman"/>
              </a:rPr>
              <a:t>　</a:t>
            </a:r>
            <a:endParaRPr lang="en-US" altLang="ja-JP" sz="1100" kern="100" dirty="0" smtClean="0">
              <a:effectLst/>
              <a:latin typeface="Georgia"/>
              <a:ea typeface="Meiryo UI"/>
              <a:cs typeface="Times New Roman"/>
            </a:endParaRPr>
          </a:p>
          <a:p>
            <a:pPr algn="just">
              <a:spcAft>
                <a:spcPts val="0"/>
              </a:spcAft>
            </a:pPr>
            <a:r>
              <a:rPr lang="ja-JP" altLang="en-US" sz="1100" kern="100" dirty="0" smtClean="0">
                <a:latin typeface="Georgia"/>
                <a:ea typeface="Meiryo UI"/>
                <a:cs typeface="Times New Roman"/>
              </a:rPr>
              <a:t>　</a:t>
            </a:r>
            <a:r>
              <a:rPr lang="ja-JP" altLang="en-US" sz="1100" u="sng" kern="100" dirty="0" smtClean="0">
                <a:latin typeface="Georgia"/>
                <a:ea typeface="Meiryo UI"/>
                <a:cs typeface="Times New Roman"/>
              </a:rPr>
              <a:t>●</a:t>
            </a:r>
            <a:r>
              <a:rPr lang="ja-JP" altLang="ja-JP" sz="1100" u="sng" kern="100" dirty="0" smtClean="0">
                <a:effectLst/>
                <a:latin typeface="Georgia"/>
                <a:ea typeface="Meiryo UI"/>
                <a:cs typeface="Times New Roman"/>
              </a:rPr>
              <a:t>維持管理手法の設定（予防保全対策の拡充、補修時期の最適化）</a:t>
            </a:r>
            <a:endParaRPr lang="en-US" altLang="ja-JP" sz="1100" u="sng" kern="100" dirty="0">
              <a:latin typeface="Georgia"/>
              <a:ea typeface="HG明朝B"/>
              <a:cs typeface="Times New Roman"/>
            </a:endParaRPr>
          </a:p>
          <a:p>
            <a:pPr algn="just"/>
            <a:r>
              <a:rPr lang="ja-JP" altLang="en-US" sz="1100" kern="100" dirty="0">
                <a:latin typeface="Georgia"/>
                <a:ea typeface="Meiryo UI"/>
                <a:cs typeface="Times New Roman"/>
              </a:rPr>
              <a:t>　</a:t>
            </a:r>
            <a:r>
              <a:rPr lang="ja-JP" altLang="en-US" sz="1100" kern="100" dirty="0" smtClean="0">
                <a:effectLst/>
                <a:latin typeface="Georgia"/>
                <a:ea typeface="Meiryo UI"/>
                <a:cs typeface="Times New Roman"/>
              </a:rPr>
              <a:t>・鋼構造施設は、鋼材腐食や陽極消耗量の</a:t>
            </a:r>
            <a:r>
              <a:rPr lang="ja-JP" altLang="en-US" sz="1100" kern="100" dirty="0" smtClean="0">
                <a:latin typeface="Georgia"/>
                <a:ea typeface="Meiryo UI"/>
                <a:cs typeface="Times New Roman"/>
              </a:rPr>
              <a:t>理論的劣化</a:t>
            </a:r>
            <a:r>
              <a:rPr lang="ja-JP" altLang="en-US" sz="1100" kern="100" dirty="0">
                <a:latin typeface="Georgia"/>
                <a:ea typeface="Meiryo UI"/>
                <a:cs typeface="Times New Roman"/>
              </a:rPr>
              <a:t>予測手法が確立して</a:t>
            </a:r>
            <a:r>
              <a:rPr lang="ja-JP" altLang="en-US" sz="1100" kern="100" dirty="0" smtClean="0">
                <a:latin typeface="Georgia"/>
                <a:ea typeface="Meiryo UI"/>
                <a:cs typeface="Times New Roman"/>
              </a:rPr>
              <a:t>いるため予測計画型の維持管理を実施</a:t>
            </a:r>
            <a:endParaRPr lang="en-US" altLang="ja-JP" sz="1100" kern="100" dirty="0" smtClean="0">
              <a:latin typeface="Georgia"/>
              <a:ea typeface="Meiryo UI"/>
              <a:cs typeface="Times New Roman"/>
            </a:endParaRPr>
          </a:p>
          <a:p>
            <a:pPr algn="just"/>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a:t>
            </a:r>
            <a:r>
              <a:rPr lang="ja-JP" altLang="en-US" sz="1100" kern="100" dirty="0" smtClean="0">
                <a:effectLst/>
                <a:latin typeface="Georgia"/>
                <a:ea typeface="Meiryo UI"/>
                <a:cs typeface="Times New Roman"/>
              </a:rPr>
              <a:t>上記以外で</a:t>
            </a:r>
            <a:r>
              <a:rPr lang="ja-JP" altLang="en-US" sz="1100" kern="100" dirty="0" smtClean="0">
                <a:latin typeface="Georgia"/>
                <a:ea typeface="Meiryo UI"/>
                <a:cs typeface="Times New Roman"/>
              </a:rPr>
              <a:t>劣化予測手法が確立してない施設は、劣化度判定による</a:t>
            </a:r>
            <a:r>
              <a:rPr lang="ja-JP" altLang="en-US" sz="1100" kern="100" dirty="0" smtClean="0">
                <a:effectLst/>
                <a:latin typeface="Georgia"/>
                <a:ea typeface="Meiryo UI"/>
                <a:cs typeface="Times New Roman"/>
              </a:rPr>
              <a:t>状態監視型の維持</a:t>
            </a:r>
            <a:r>
              <a:rPr lang="ja-JP" altLang="en-US" sz="1100" kern="100" dirty="0" smtClean="0">
                <a:latin typeface="Georgia"/>
                <a:ea typeface="Meiryo UI"/>
                <a:cs typeface="Times New Roman"/>
              </a:rPr>
              <a:t>管理を実施</a:t>
            </a:r>
            <a:endParaRPr lang="en-US" altLang="ja-JP" sz="1100" kern="100" dirty="0" smtClean="0">
              <a:latin typeface="Georgia"/>
              <a:ea typeface="Meiryo UI"/>
              <a:cs typeface="Times New Roman"/>
            </a:endParaRPr>
          </a:p>
          <a:p>
            <a:pPr algn="just"/>
            <a:r>
              <a:rPr lang="ja-JP" altLang="en-US" sz="1100" kern="100" dirty="0" smtClean="0">
                <a:solidFill>
                  <a:srgbClr val="0000FF"/>
                </a:solidFill>
                <a:effectLst/>
                <a:latin typeface="Georgia"/>
                <a:ea typeface="Meiryo UI"/>
                <a:cs typeface="Times New Roman"/>
              </a:rPr>
              <a:t>　・</a:t>
            </a:r>
            <a:r>
              <a:rPr lang="ja-JP" altLang="en-US" sz="1100" kern="100" dirty="0" smtClean="0">
                <a:solidFill>
                  <a:srgbClr val="FF0000"/>
                </a:solidFill>
                <a:effectLst/>
                <a:latin typeface="Georgia"/>
                <a:ea typeface="Meiryo UI"/>
                <a:cs typeface="Times New Roman"/>
              </a:rPr>
              <a:t>施設</a:t>
            </a:r>
            <a:r>
              <a:rPr lang="ja-JP" altLang="en-US" sz="1100" kern="100" dirty="0">
                <a:solidFill>
                  <a:srgbClr val="FF0000"/>
                </a:solidFill>
                <a:latin typeface="Georgia"/>
                <a:ea typeface="Meiryo UI"/>
                <a:cs typeface="Times New Roman"/>
              </a:rPr>
              <a:t>毎に</a:t>
            </a:r>
            <a:r>
              <a:rPr lang="ja-JP" altLang="en-US" sz="1100" kern="100" dirty="0" smtClean="0">
                <a:solidFill>
                  <a:srgbClr val="FF0000"/>
                </a:solidFill>
                <a:effectLst/>
                <a:latin typeface="Georgia"/>
                <a:ea typeface="Meiryo UI"/>
                <a:cs typeface="Times New Roman"/>
              </a:rPr>
              <a:t>設定した維持管理手法</a:t>
            </a:r>
            <a:r>
              <a:rPr lang="ja-JP" altLang="en-US" sz="1100" kern="100" dirty="0">
                <a:solidFill>
                  <a:srgbClr val="FF0000"/>
                </a:solidFill>
                <a:latin typeface="Georgia"/>
                <a:ea typeface="Meiryo UI"/>
                <a:cs typeface="Times New Roman"/>
              </a:rPr>
              <a:t>を</a:t>
            </a:r>
            <a:r>
              <a:rPr lang="ja-JP" altLang="en-US" sz="1100" kern="100" dirty="0" smtClean="0">
                <a:solidFill>
                  <a:srgbClr val="FF0000"/>
                </a:solidFill>
                <a:latin typeface="Georgia"/>
                <a:ea typeface="Meiryo UI"/>
                <a:cs typeface="Times New Roman"/>
              </a:rPr>
              <a:t>踏まえ、</a:t>
            </a:r>
            <a:r>
              <a:rPr lang="ja-JP" altLang="en-US" sz="1100" kern="100" dirty="0" smtClean="0">
                <a:solidFill>
                  <a:srgbClr val="FF0000"/>
                </a:solidFill>
                <a:effectLst/>
                <a:latin typeface="Georgia"/>
                <a:ea typeface="Meiryo UI"/>
                <a:cs typeface="Times New Roman"/>
              </a:rPr>
              <a:t>施設の健全度（総合評価値：</a:t>
            </a:r>
            <a:r>
              <a:rPr lang="en-US" altLang="ja-JP" sz="1100" kern="100" dirty="0" smtClean="0">
                <a:solidFill>
                  <a:srgbClr val="FF0000"/>
                </a:solidFill>
                <a:effectLst/>
                <a:latin typeface="Georgia"/>
                <a:ea typeface="Meiryo UI"/>
                <a:cs typeface="Times New Roman"/>
              </a:rPr>
              <a:t>A</a:t>
            </a:r>
            <a:r>
              <a:rPr lang="ja-JP" altLang="en-US" sz="1100" kern="100" dirty="0" smtClean="0">
                <a:solidFill>
                  <a:srgbClr val="FF0000"/>
                </a:solidFill>
                <a:effectLst/>
                <a:latin typeface="Georgia"/>
                <a:ea typeface="Meiryo UI"/>
                <a:cs typeface="Times New Roman"/>
              </a:rPr>
              <a:t>～</a:t>
            </a:r>
            <a:r>
              <a:rPr lang="en-US" altLang="ja-JP" sz="1100" kern="100" dirty="0" smtClean="0">
                <a:solidFill>
                  <a:srgbClr val="FF0000"/>
                </a:solidFill>
                <a:effectLst/>
                <a:latin typeface="Georgia"/>
                <a:ea typeface="Meiryo UI"/>
                <a:cs typeface="Times New Roman"/>
              </a:rPr>
              <a:t>D</a:t>
            </a:r>
            <a:r>
              <a:rPr lang="ja-JP" altLang="en-US" sz="1100" kern="100" dirty="0" smtClean="0">
                <a:solidFill>
                  <a:srgbClr val="FF0000"/>
                </a:solidFill>
                <a:effectLst/>
                <a:latin typeface="Georgia"/>
                <a:ea typeface="Meiryo UI"/>
                <a:cs typeface="Times New Roman"/>
              </a:rPr>
              <a:t>）から、補修時期の最適化を実施</a:t>
            </a:r>
            <a:endParaRPr lang="en-US" altLang="ja-JP" sz="1100" kern="100" dirty="0" smtClean="0">
              <a:solidFill>
                <a:srgbClr val="FF0000"/>
              </a:solidFill>
              <a:effectLst/>
              <a:latin typeface="Georgia"/>
              <a:ea typeface="Meiryo UI"/>
              <a:cs typeface="Times New Roman"/>
            </a:endParaRPr>
          </a:p>
          <a:p>
            <a:pPr indent="101600" algn="just">
              <a:spcAft>
                <a:spcPts val="0"/>
              </a:spcAft>
            </a:pPr>
            <a:r>
              <a:rPr lang="ja-JP" altLang="en-US" sz="1100" u="sng" kern="100" dirty="0" smtClean="0">
                <a:effectLst/>
                <a:latin typeface="Georgia"/>
                <a:ea typeface="Meiryo UI"/>
                <a:cs typeface="Times New Roman"/>
              </a:rPr>
              <a:t>●</a:t>
            </a:r>
            <a:r>
              <a:rPr lang="ja-JP" altLang="ja-JP" sz="1100" u="sng" kern="100" dirty="0" smtClean="0">
                <a:solidFill>
                  <a:srgbClr val="FF0000"/>
                </a:solidFill>
                <a:effectLst/>
                <a:latin typeface="Georgia"/>
                <a:ea typeface="Meiryo UI"/>
                <a:cs typeface="Times New Roman"/>
              </a:rPr>
              <a:t>更新の考え方</a:t>
            </a:r>
            <a:r>
              <a:rPr lang="ja-JP" altLang="ja-JP" sz="1100" u="sng" kern="100" dirty="0" smtClean="0">
                <a:effectLst/>
                <a:latin typeface="Georgia"/>
                <a:ea typeface="Meiryo UI"/>
                <a:cs typeface="Times New Roman"/>
              </a:rPr>
              <a:t>（更新時期の最適化）</a:t>
            </a:r>
            <a:endParaRPr lang="en-US" altLang="ja-JP" sz="1100" u="sng" kern="100" dirty="0" smtClean="0">
              <a:latin typeface="Georgia"/>
              <a:ea typeface="HG明朝B"/>
              <a:cs typeface="Times New Roman"/>
            </a:endParaRPr>
          </a:p>
          <a:p>
            <a:pPr indent="101600" algn="just">
              <a:spcAft>
                <a:spcPts val="0"/>
              </a:spcAft>
            </a:pPr>
            <a:r>
              <a:rPr lang="ja-JP" altLang="en-US" sz="1100" kern="100" dirty="0" smtClean="0">
                <a:latin typeface="Georgia"/>
                <a:ea typeface="Meiryo UI"/>
                <a:cs typeface="Times New Roman"/>
              </a:rPr>
              <a:t>・適切な維持管理のもと基本的には補修を繰り返すが耐震基準等の見直しによる既存不適格や部材</a:t>
            </a:r>
            <a:r>
              <a:rPr lang="ja-JP" altLang="en-US" sz="1100" kern="100" dirty="0">
                <a:latin typeface="Georgia"/>
                <a:ea typeface="Meiryo UI"/>
                <a:cs typeface="Times New Roman"/>
              </a:rPr>
              <a:t>毎</a:t>
            </a:r>
            <a:r>
              <a:rPr lang="ja-JP" altLang="en-US" sz="1100" kern="100" dirty="0" smtClean="0">
                <a:latin typeface="Georgia"/>
                <a:ea typeface="Meiryo UI"/>
                <a:cs typeface="Times New Roman"/>
              </a:rPr>
              <a:t>に補修を行うよりも経済的</a:t>
            </a:r>
            <a:endParaRPr lang="en-US" altLang="ja-JP" sz="1100" kern="100" dirty="0" smtClean="0">
              <a:latin typeface="Georgia"/>
              <a:ea typeface="Meiryo UI"/>
              <a:cs typeface="Times New Roman"/>
            </a:endParaRPr>
          </a:p>
          <a:p>
            <a:pPr indent="101600"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な場合などは更新を実施</a:t>
            </a:r>
            <a:endParaRPr lang="en-US" altLang="ja-JP" sz="1100" kern="100" dirty="0">
              <a:latin typeface="Georgia"/>
              <a:ea typeface="Meiryo UI"/>
              <a:cs typeface="Times New Roman"/>
            </a:endParaRPr>
          </a:p>
          <a:p>
            <a:pPr indent="101600" algn="just">
              <a:spcAft>
                <a:spcPts val="0"/>
              </a:spcAft>
            </a:pPr>
            <a:endPar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u="sng" kern="100" dirty="0" smtClean="0">
                <a:latin typeface="Georgia"/>
                <a:ea typeface="Meiryo UI"/>
                <a:cs typeface="Times New Roman"/>
                <a:sym typeface="Wingdings" panose="05000000000000000000" pitchFamily="2" charset="2"/>
              </a:rPr>
              <a:t>◇重点化指標・優先順位の考え方</a:t>
            </a:r>
            <a:endParaRPr lang="en-US" altLang="ja-JP" sz="1100" b="1" u="sng" kern="100" dirty="0" smtClean="0">
              <a:latin typeface="Georgia"/>
              <a:ea typeface="Meiryo UI"/>
              <a:cs typeface="Times New Roman"/>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・健全度の低い施設並びに社会的影響度の高い施設を重点的に維持補修を実施</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災害</a:t>
            </a:r>
            <a:r>
              <a:rPr lang="ja-JP" altLang="en-US" sz="11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果たす耐震</a:t>
            </a:r>
            <a:r>
              <a:rPr lang="ja-JP" altLang="en-US" sz="1100" dirty="0">
                <a:latin typeface="Meiryo UI" pitchFamily="50" charset="-128"/>
                <a:ea typeface="Meiryo UI" pitchFamily="50" charset="-128"/>
                <a:cs typeface="Meiryo UI" pitchFamily="50" charset="-128"/>
                <a:sym typeface="Wingdings" panose="05000000000000000000" pitchFamily="2" charset="2"/>
              </a:rPr>
              <a:t>強化岸壁</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、旅客船フェリー接岸岸壁</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入港船舶数、取扱貨物量の多い主力岸壁</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a:latin typeface="Meiryo UI" pitchFamily="50" charset="-128"/>
                <a:ea typeface="Meiryo UI" pitchFamily="50" charset="-128"/>
                <a:cs typeface="Meiryo UI" pitchFamily="50" charset="-128"/>
                <a:sym typeface="Wingdings" panose="05000000000000000000" pitchFamily="2" charset="2"/>
              </a:rPr>
              <a:t>災害時</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に周辺地域へ甚大な被害を及ぼす懸念のあるコンビナート地区の護岸及び廃棄物護岸</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背後地盤高</a:t>
            </a:r>
            <a:r>
              <a:rPr lang="ja-JP" altLang="en-US" sz="1100" dirty="0">
                <a:latin typeface="Meiryo UI" pitchFamily="50" charset="-128"/>
                <a:ea typeface="Meiryo UI" pitchFamily="50" charset="-128"/>
                <a:cs typeface="Meiryo UI" pitchFamily="50" charset="-128"/>
                <a:sym typeface="Wingdings" panose="05000000000000000000" pitchFamily="2" charset="2"/>
              </a:rPr>
              <a:t>が低く、浸水被害が</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大きい防潮堤や背後地が人口密集地である防潮堤</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南海トラフ巨大地震の被害想定シミュレーション結果等による被害が大きい地域</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algn="just">
              <a:spcAft>
                <a:spcPts val="0"/>
              </a:spcAft>
            </a:pPr>
            <a:endParaRPr lang="en-US" altLang="ja-JP" sz="1100" b="1" u="sng" kern="100" dirty="0" smtClean="0">
              <a:effectLst/>
              <a:latin typeface="Georgia"/>
              <a:ea typeface="Meiryo UI"/>
              <a:cs typeface="Times New Roman"/>
            </a:endParaRPr>
          </a:p>
          <a:p>
            <a:pPr algn="just">
              <a:spcAft>
                <a:spcPts val="0"/>
              </a:spcAft>
            </a:pPr>
            <a:r>
              <a:rPr lang="ja-JP" altLang="ja-JP" sz="1100" b="1" u="sng" kern="100" dirty="0" smtClean="0">
                <a:effectLst/>
                <a:latin typeface="Georgia"/>
                <a:ea typeface="Meiryo UI"/>
                <a:cs typeface="Times New Roman"/>
              </a:rPr>
              <a:t>◇日常的な維持管理の着実な実践</a:t>
            </a:r>
            <a:endParaRPr lang="en-US" altLang="ja-JP" sz="1100" kern="100" dirty="0" smtClean="0">
              <a:effectLst/>
              <a:latin typeface="Georgia"/>
              <a:ea typeface="Meiryo UI"/>
              <a:cs typeface="Times New Roman"/>
            </a:endParaRPr>
          </a:p>
          <a:p>
            <a:pPr algn="just">
              <a:spcAft>
                <a:spcPts val="0"/>
              </a:spcAft>
            </a:pPr>
            <a:r>
              <a:rPr lang="ja-JP" altLang="en-US" sz="1100" kern="100" dirty="0" smtClean="0">
                <a:effectLst/>
                <a:latin typeface="Georgia"/>
                <a:ea typeface="Meiryo UI"/>
                <a:cs typeface="Times New Roman"/>
              </a:rPr>
              <a:t>　・日常パトロール（巡視）の実施による不具合箇所等の早期発見、施設の不法または不正な使用防止の徹底</a:t>
            </a:r>
            <a:endParaRPr lang="en-US" altLang="ja-JP" sz="1100" kern="100" dirty="0" smtClean="0">
              <a:effectLst/>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・直営作業等により「劣化を抑制」する細やかな維持管理・修繕作業を計画的に推進（直営作業の強化）</a:t>
            </a:r>
            <a:endParaRPr lang="en-US" altLang="ja-JP" sz="1100" kern="100" dirty="0" smtClean="0">
              <a:effectLst/>
              <a:latin typeface="Georgia"/>
              <a:ea typeface="Meiryo UI"/>
              <a:cs typeface="Times New Roman"/>
            </a:endParaRPr>
          </a:p>
          <a:p>
            <a:pPr algn="just">
              <a:spcAft>
                <a:spcPts val="0"/>
              </a:spcAft>
            </a:pPr>
            <a:endParaRPr lang="en-US" altLang="ja-JP" sz="1100" kern="100" dirty="0" smtClean="0">
              <a:effectLst/>
              <a:latin typeface="Georgia"/>
              <a:ea typeface="Meiryo UI"/>
              <a:cs typeface="Times New Roman"/>
            </a:endParaRPr>
          </a:p>
          <a:p>
            <a:pPr algn="just">
              <a:spcAft>
                <a:spcPts val="0"/>
              </a:spcAft>
            </a:pPr>
            <a:r>
              <a:rPr lang="ja-JP" altLang="ja-JP" sz="1100" b="1" u="sng" kern="100" dirty="0" smtClean="0">
                <a:effectLst/>
                <a:latin typeface="Georgia"/>
                <a:ea typeface="Meiryo UI"/>
                <a:cs typeface="Times New Roman"/>
              </a:rPr>
              <a:t>◇維持管理を見通した新設工事上</a:t>
            </a:r>
            <a:r>
              <a:rPr lang="ja-JP" altLang="en-US" sz="1100" b="1" u="sng" kern="100" dirty="0" smtClean="0">
                <a:effectLst/>
                <a:latin typeface="Georgia"/>
                <a:ea typeface="Meiryo UI"/>
                <a:cs typeface="Times New Roman"/>
              </a:rPr>
              <a:t>の工夫</a:t>
            </a:r>
            <a:r>
              <a:rPr lang="ja-JP" altLang="ja-JP" sz="1100" kern="100" dirty="0" smtClean="0">
                <a:effectLst/>
                <a:latin typeface="Georgia"/>
                <a:ea typeface="Meiryo UI"/>
                <a:cs typeface="Times New Roman"/>
              </a:rPr>
              <a:t>　</a:t>
            </a:r>
            <a:endParaRPr lang="ja-JP" altLang="ja-JP" sz="1100" kern="100" dirty="0" smtClean="0">
              <a:effectLst/>
              <a:latin typeface="Georgia"/>
              <a:ea typeface="HG明朝B"/>
              <a:cs typeface="Times New Roman"/>
            </a:endParaRPr>
          </a:p>
          <a:p>
            <a:pPr algn="just">
              <a:spcAft>
                <a:spcPts val="0"/>
              </a:spcAft>
            </a:pPr>
            <a:r>
              <a:rPr lang="ja-JP" altLang="en-US" sz="1100" kern="100" dirty="0" smtClean="0">
                <a:effectLst/>
                <a:latin typeface="Georgia"/>
                <a:ea typeface="Meiryo UI"/>
                <a:cs typeface="Times New Roman"/>
              </a:rPr>
              <a:t>　・桟橋式上部工の点検孔や点検足場等の設置など、維持管理がしやすい構造の採用を検討</a:t>
            </a:r>
            <a:endParaRPr lang="en-US" altLang="ja-JP" sz="1100" kern="100" dirty="0" smtClean="0">
              <a:effectLst/>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・コンクリート中の鋼材に腐食が生じないよう、耐腐食性の高い鋼材（エポキシ樹脂塗装鉄筋等）や連続繊維補強材の使用を検討</a:t>
            </a:r>
            <a:endParaRPr lang="en-US" altLang="ja-JP" sz="1100" kern="100" dirty="0" smtClean="0">
              <a:latin typeface="Georgia"/>
              <a:ea typeface="Meiryo UI"/>
              <a:cs typeface="Times New Roman"/>
            </a:endParaRPr>
          </a:p>
          <a:p>
            <a:pPr algn="just">
              <a:spcAft>
                <a:spcPts val="0"/>
              </a:spcAft>
            </a:pPr>
            <a:endParaRPr lang="en-US" altLang="ja-JP" sz="1100" kern="100" dirty="0" smtClean="0">
              <a:latin typeface="Georgia"/>
              <a:ea typeface="Meiryo UI"/>
              <a:cs typeface="Times New Roman"/>
            </a:endParaRPr>
          </a:p>
          <a:p>
            <a:pPr algn="just">
              <a:spcAft>
                <a:spcPts val="0"/>
              </a:spcAft>
            </a:pPr>
            <a:r>
              <a:rPr lang="ja-JP" altLang="ja-JP" sz="1100" b="1" u="sng" kern="100" dirty="0" smtClean="0">
                <a:effectLst/>
                <a:latin typeface="Georgia"/>
                <a:ea typeface="Meiryo UI"/>
                <a:cs typeface="Times New Roman"/>
              </a:rPr>
              <a:t>◇新たな技術、材料、工法の活用と促進策</a:t>
            </a:r>
            <a:endParaRPr lang="en-US" altLang="ja-JP" sz="1100" b="1" u="sng" kern="100" dirty="0" smtClean="0">
              <a:effectLst/>
              <a:latin typeface="Georgia"/>
              <a:ea typeface="Meiryo UI"/>
              <a:cs typeface="Times New Roman"/>
            </a:endParaRPr>
          </a:p>
          <a:p>
            <a:pPr algn="just">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・点検・診断・モニタリングの効率化技術（不可視部分の点検）の導入を検討</a:t>
            </a:r>
            <a:r>
              <a:rPr lang="ja-JP" altLang="ja-JP" sz="1100" b="1" u="sng" kern="100" dirty="0" smtClean="0">
                <a:solidFill>
                  <a:srgbClr val="FF0000"/>
                </a:solidFill>
                <a:effectLst/>
                <a:latin typeface="Georgia"/>
                <a:ea typeface="Meiryo UI"/>
                <a:cs typeface="Times New Roman"/>
              </a:rPr>
              <a:t>　</a:t>
            </a:r>
            <a:endParaRPr lang="ja-JP" altLang="ja-JP" sz="1100" kern="100" dirty="0">
              <a:solidFill>
                <a:srgbClr val="FF0000"/>
              </a:solidFill>
              <a:effectLst/>
              <a:latin typeface="Georgia"/>
              <a:ea typeface="HG明朝B"/>
              <a:cs typeface="Times New Roman"/>
            </a:endParaRPr>
          </a:p>
        </p:txBody>
      </p:sp>
      <p:sp>
        <p:nvSpPr>
          <p:cNvPr id="68" name="テキスト ボックス 67"/>
          <p:cNvSpPr txBox="1"/>
          <p:nvPr/>
        </p:nvSpPr>
        <p:spPr>
          <a:xfrm>
            <a:off x="5136204" y="7683212"/>
            <a:ext cx="7660053" cy="1923604"/>
          </a:xfrm>
          <a:prstGeom prst="rect">
            <a:avLst/>
          </a:prstGeom>
          <a:noFill/>
        </p:spPr>
        <p:txBody>
          <a:bodyPr wrap="square" rtlCol="0">
            <a:spAutoFit/>
          </a:bodyPr>
          <a:lstStyle/>
          <a:p>
            <a:r>
              <a:rPr lang="ja-JP" altLang="ja-JP" sz="1100" b="1" u="sng" kern="100" dirty="0" smtClean="0">
                <a:effectLst/>
                <a:latin typeface="Georgia"/>
                <a:ea typeface="Meiryo UI"/>
                <a:cs typeface="Times New Roman"/>
              </a:rPr>
              <a:t>◇人材の育成と確保、技術力の向上と継承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・港湾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局内での維持管理講習会の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実施など研修制度の充実、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国・他管理者との意見交換、（独）港湾空港技術研究所への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技</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術的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行う維持管理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研修等への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参加など、技術力向上に関する取り組みを実施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kern="100" dirty="0" smtClean="0">
              <a:effectLst/>
              <a:latin typeface="Georgia"/>
              <a:ea typeface="Meiryo UI"/>
              <a:cs typeface="Times New Roman"/>
            </a:endParaRPr>
          </a:p>
          <a:p>
            <a:pPr marL="1930400" indent="-1930400" algn="just">
              <a:lnSpc>
                <a:spcPts val="1500"/>
              </a:lnSpc>
              <a:spcAft>
                <a:spcPts val="0"/>
              </a:spcAft>
            </a:pPr>
            <a:r>
              <a:rPr lang="ja-JP" altLang="ja-JP" sz="1100" b="1" u="sng" kern="100" dirty="0" smtClean="0">
                <a:effectLst/>
                <a:latin typeface="Georgia"/>
                <a:ea typeface="Meiryo UI"/>
                <a:cs typeface="Times New Roman"/>
              </a:rPr>
              <a:t>◇</a:t>
            </a:r>
            <a:r>
              <a:rPr lang="ja-JP" altLang="en-US" sz="1100" b="1" u="sng" kern="100" dirty="0" smtClean="0">
                <a:effectLst/>
                <a:latin typeface="Georgia"/>
                <a:ea typeface="Meiryo UI"/>
                <a:cs typeface="Times New Roman"/>
              </a:rPr>
              <a:t> </a:t>
            </a:r>
            <a:r>
              <a:rPr lang="ja-JP" altLang="ja-JP" sz="1100" b="1" u="sng" kern="100" dirty="0" smtClean="0">
                <a:effectLst/>
                <a:latin typeface="Georgia"/>
                <a:ea typeface="Meiryo UI"/>
                <a:cs typeface="Times New Roman"/>
              </a:rPr>
              <a:t>現場や地域を重視した維持管理の実践</a:t>
            </a:r>
            <a:endParaRPr lang="en-US" altLang="ja-JP" sz="1100" b="1" u="sng" kern="100" dirty="0" smtClean="0">
              <a:effectLst/>
              <a:latin typeface="Georgia"/>
              <a:ea typeface="Meiryo UI"/>
              <a:cs typeface="Times New Roman"/>
            </a:endParaRPr>
          </a:p>
          <a:p>
            <a:pPr marL="1930400" indent="-1930400" algn="just">
              <a:lnSpc>
                <a:spcPts val="1500"/>
              </a:lnSpc>
              <a:spcAft>
                <a:spcPts val="0"/>
              </a:spcAft>
            </a:pPr>
            <a:r>
              <a:rPr lang="ja-JP" altLang="en-US" sz="1100" kern="100" dirty="0" smtClean="0">
                <a:latin typeface="Georgia"/>
                <a:ea typeface="Meiryo UI"/>
                <a:cs typeface="Times New Roman"/>
              </a:rPr>
              <a:t>　・「地域維持管理プラットフォーム」を活用することで、近隣大学と連携し港湾・海岸施設の適切な維持管理をはじめとした、各所技術</a:t>
            </a:r>
            <a:endParaRPr lang="en-US" altLang="ja-JP" sz="1100" kern="100" dirty="0" smtClean="0">
              <a:latin typeface="Georgia"/>
              <a:ea typeface="Meiryo UI"/>
              <a:cs typeface="Times New Roman"/>
            </a:endParaRPr>
          </a:p>
          <a:p>
            <a:pPr marL="1930400" indent="-1930400"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　的課題解決等に向けた取り組みを検討</a:t>
            </a:r>
            <a:endParaRPr lang="en-US" altLang="ja-JP" sz="1100" kern="100" dirty="0" smtClean="0">
              <a:effectLst/>
              <a:latin typeface="Georgia"/>
              <a:ea typeface="Meiryo UI"/>
              <a:cs typeface="Times New Roman"/>
            </a:endParaRPr>
          </a:p>
          <a:p>
            <a:pPr marL="1930400" indent="-1930400" algn="just">
              <a:lnSpc>
                <a:spcPts val="1500"/>
              </a:lnSpc>
              <a:spcAft>
                <a:spcPts val="0"/>
              </a:spcAft>
            </a:pPr>
            <a:endParaRPr lang="ja-JP" altLang="ja-JP" sz="1100" kern="100" dirty="0" smtClean="0">
              <a:effectLst/>
              <a:latin typeface="Georgia"/>
              <a:ea typeface="HG明朝B"/>
              <a:cs typeface="Times New Roman"/>
            </a:endParaRPr>
          </a:p>
          <a:p>
            <a:pPr algn="just">
              <a:lnSpc>
                <a:spcPts val="1500"/>
              </a:lnSpc>
              <a:spcAft>
                <a:spcPts val="0"/>
              </a:spcAft>
            </a:pPr>
            <a:r>
              <a:rPr lang="ja-JP" altLang="ja-JP" sz="1100" b="1" u="sng" kern="100" dirty="0" smtClean="0">
                <a:effectLst/>
                <a:latin typeface="Georgia"/>
                <a:ea typeface="Meiryo UI"/>
                <a:cs typeface="Times New Roman"/>
              </a:rPr>
              <a:t>◇維持管理業務の改善と魅力向上のあり方</a:t>
            </a:r>
            <a:endParaRPr lang="en-US" altLang="ja-JP" sz="1100" b="1" u="sng" kern="100" dirty="0" smtClean="0">
              <a:effectLst/>
              <a:latin typeface="Georgia"/>
              <a:ea typeface="Meiryo UI"/>
              <a:cs typeface="Times New Roman"/>
            </a:endParaRPr>
          </a:p>
          <a:p>
            <a:pPr algn="just">
              <a:lnSpc>
                <a:spcPts val="1500"/>
              </a:lnSpc>
              <a:spcAft>
                <a:spcPts val="0"/>
              </a:spcAft>
            </a:pPr>
            <a:r>
              <a:rPr lang="ja-JP" altLang="en-US" sz="1100" kern="100" dirty="0" smtClean="0">
                <a:effectLst/>
                <a:latin typeface="Georgia"/>
                <a:ea typeface="Meiryo UI"/>
                <a:cs typeface="Times New Roman"/>
              </a:rPr>
              <a:t>　・府民に港湾・海岸施設の役割や魅力などの情報発信を行う取り組みを継続して実施する。</a:t>
            </a:r>
            <a:r>
              <a:rPr lang="en-US" altLang="ja-JP" sz="1100" kern="100" dirty="0" smtClean="0">
                <a:effectLst/>
                <a:latin typeface="Georgia"/>
                <a:ea typeface="Meiryo UI"/>
                <a:cs typeface="Times New Roman"/>
              </a:rPr>
              <a:t>[</a:t>
            </a:r>
            <a:r>
              <a:rPr lang="ja-JP" altLang="en-US" sz="1100" kern="100" dirty="0" smtClean="0">
                <a:effectLst/>
                <a:latin typeface="Georgia"/>
                <a:ea typeface="Meiryo UI"/>
                <a:cs typeface="Times New Roman"/>
              </a:rPr>
              <a:t>海岸（磯浜）見学会など</a:t>
            </a:r>
            <a:r>
              <a:rPr lang="en-US" altLang="ja-JP" sz="1100" kern="100" dirty="0" smtClean="0">
                <a:effectLst/>
                <a:latin typeface="Georgia"/>
                <a:ea typeface="Meiryo UI"/>
                <a:cs typeface="Times New Roman"/>
              </a:rPr>
              <a:t>]</a:t>
            </a:r>
          </a:p>
        </p:txBody>
      </p:sp>
      <p:cxnSp>
        <p:nvCxnSpPr>
          <p:cNvPr id="36" name="直線コネクタ 35"/>
          <p:cNvCxnSpPr/>
          <p:nvPr/>
        </p:nvCxnSpPr>
        <p:spPr>
          <a:xfrm>
            <a:off x="424136" y="3247016"/>
            <a:ext cx="3678648"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pic>
        <p:nvPicPr>
          <p:cNvPr id="56" name="図 55"/>
          <p:cNvPicPr>
            <a:picLocks noChangeAspect="1"/>
          </p:cNvPicPr>
          <p:nvPr/>
        </p:nvPicPr>
        <p:blipFill rotWithShape="1">
          <a:blip r:embed="rId4" cstate="print">
            <a:extLst>
              <a:ext uri="{28A0092B-C50C-407E-A947-70E740481C1C}">
                <a14:useLocalDpi xmlns:a14="http://schemas.microsoft.com/office/drawing/2010/main" val="0"/>
              </a:ext>
            </a:extLst>
          </a:blip>
          <a:srcRect t="4711" b="27761"/>
          <a:stretch/>
        </p:blipFill>
        <p:spPr>
          <a:xfrm>
            <a:off x="487973" y="2628224"/>
            <a:ext cx="2304000" cy="1166894"/>
          </a:xfrm>
          <a:prstGeom prst="rect">
            <a:avLst/>
          </a:prstGeom>
          <a:ln w="19050">
            <a:solidFill>
              <a:srgbClr val="002060"/>
            </a:solidFill>
          </a:ln>
        </p:spPr>
      </p:pic>
      <p:sp>
        <p:nvSpPr>
          <p:cNvPr id="38" name="正方形/長方形 37"/>
          <p:cNvSpPr/>
          <p:nvPr/>
        </p:nvSpPr>
        <p:spPr>
          <a:xfrm>
            <a:off x="147867" y="3141232"/>
            <a:ext cx="216024" cy="18543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四角形吹き出し 61"/>
          <p:cNvSpPr/>
          <p:nvPr/>
        </p:nvSpPr>
        <p:spPr>
          <a:xfrm>
            <a:off x="1129546" y="2331338"/>
            <a:ext cx="3096302" cy="341337"/>
          </a:xfrm>
          <a:prstGeom prst="wedgeRectCallout">
            <a:avLst>
              <a:gd name="adj1" fmla="val 48779"/>
              <a:gd name="adj2" fmla="val 13269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供用後</a:t>
            </a:r>
            <a:r>
              <a:rPr lang="en-US" altLang="ja-JP" sz="1100" dirty="0"/>
              <a:t>50</a:t>
            </a:r>
            <a:r>
              <a:rPr lang="ja-JP" altLang="en-US" sz="1100" dirty="0"/>
              <a:t>年経過</a:t>
            </a:r>
            <a:r>
              <a:rPr lang="ja-JP" altLang="en-US" sz="1100" dirty="0" smtClean="0"/>
              <a:t>する施設が</a:t>
            </a:r>
            <a:endParaRPr lang="en-US" altLang="ja-JP" sz="1100" dirty="0" smtClean="0"/>
          </a:p>
          <a:p>
            <a:pPr algn="ctr"/>
            <a:r>
              <a:rPr lang="en-US" altLang="ja-JP" sz="1100" dirty="0"/>
              <a:t>10</a:t>
            </a:r>
            <a:r>
              <a:rPr lang="ja-JP" altLang="en-US" sz="1100" dirty="0"/>
              <a:t>年後</a:t>
            </a:r>
            <a:r>
              <a:rPr lang="ja-JP" altLang="en-US" sz="1100" dirty="0" smtClean="0"/>
              <a:t>に約</a:t>
            </a:r>
            <a:r>
              <a:rPr lang="en-US" altLang="ja-JP" sz="1100" dirty="0" smtClean="0"/>
              <a:t>40%</a:t>
            </a:r>
            <a:r>
              <a:rPr lang="ja-JP" altLang="en-US" sz="1100" dirty="0" smtClean="0"/>
              <a:t>に達する。（係留施設）</a:t>
            </a:r>
            <a:endParaRPr kumimoji="1" lang="ja-JP" altLang="en-US" sz="1100" dirty="0"/>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C6963DB-1073-449B-AA3B-B74B9EB96411}">
  <ds:schemaRefs>
    <ds:schemaRef ds:uri="http://purl.org/dc/dcmitype/"/>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D6AAAD5D-4039-45FA-87EC-77E6408B953B}">
  <ds:schemaRefs>
    <ds:schemaRef ds:uri="http://schemas.microsoft.com/sharepoint/v3/contenttype/forms"/>
  </ds:schemaRefs>
</ds:datastoreItem>
</file>

<file path=customXml/itemProps3.xml><?xml version="1.0" encoding="utf-8"?>
<ds:datastoreItem xmlns:ds="http://schemas.openxmlformats.org/officeDocument/2006/customXml" ds:itemID="{9DB8012C-3597-4BDB-9E7E-752DCBA01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3403</TotalTime>
  <Words>425</Words>
  <Application>Microsoft Office PowerPoint</Application>
  <PresentationFormat>A3 297x420 mm</PresentationFormat>
  <Paragraphs>82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大井　祥之</cp:lastModifiedBy>
  <cp:revision>166</cp:revision>
  <cp:lastPrinted>2015-01-21T07:33:26Z</cp:lastPrinted>
  <dcterms:created xsi:type="dcterms:W3CDTF">2014-06-30T08:21:43Z</dcterms:created>
  <dcterms:modified xsi:type="dcterms:W3CDTF">2015-02-03T02:57:49Z</dcterms:modified>
</cp:coreProperties>
</file>