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69" r:id="rId5"/>
  </p:sldIdLst>
  <p:sldSz cx="12801600" cy="9601200" type="A3"/>
  <p:notesSz cx="6646863" cy="9777413"/>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3024">
          <p15:clr>
            <a:srgbClr val="A4A3A4"/>
          </p15:clr>
        </p15:guide>
        <p15:guide id="2" pos="4032">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大井祥之" initials="大井祥之"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497" autoAdjust="0"/>
    <p:restoredTop sz="92403" autoAdjust="0"/>
  </p:normalViewPr>
  <p:slideViewPr>
    <p:cSldViewPr>
      <p:cViewPr>
        <p:scale>
          <a:sx n="25" d="100"/>
          <a:sy n="25" d="100"/>
        </p:scale>
        <p:origin x="-2478" y="-810"/>
      </p:cViewPr>
      <p:guideLst>
        <p:guide orient="horz" pos="3024"/>
        <p:guide pos="4032"/>
      </p:guideLst>
    </p:cSldViewPr>
  </p:slideViewPr>
  <p:notesTextViewPr>
    <p:cViewPr>
      <p:scale>
        <a:sx n="125" d="100"/>
        <a:sy n="125"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4"/>
            <a:ext cx="2880308" cy="488871"/>
          </a:xfrm>
          <a:prstGeom prst="rect">
            <a:avLst/>
          </a:prstGeom>
        </p:spPr>
        <p:txBody>
          <a:bodyPr vert="horz" lIns="89652" tIns="44827" rIns="89652" bIns="44827" rtlCol="0"/>
          <a:lstStyle>
            <a:lvl1pPr algn="l">
              <a:defRPr sz="1200"/>
            </a:lvl1pPr>
          </a:lstStyle>
          <a:p>
            <a:endParaRPr kumimoji="1" lang="ja-JP" altLang="en-US"/>
          </a:p>
        </p:txBody>
      </p:sp>
      <p:sp>
        <p:nvSpPr>
          <p:cNvPr id="3" name="日付プレースホルダー 2"/>
          <p:cNvSpPr>
            <a:spLocks noGrp="1"/>
          </p:cNvSpPr>
          <p:nvPr>
            <p:ph type="dt" idx="1"/>
          </p:nvPr>
        </p:nvSpPr>
        <p:spPr>
          <a:xfrm>
            <a:off x="3765021" y="4"/>
            <a:ext cx="2880308" cy="488871"/>
          </a:xfrm>
          <a:prstGeom prst="rect">
            <a:avLst/>
          </a:prstGeom>
        </p:spPr>
        <p:txBody>
          <a:bodyPr vert="horz" lIns="89652" tIns="44827" rIns="89652" bIns="44827" rtlCol="0"/>
          <a:lstStyle>
            <a:lvl1pPr algn="r">
              <a:defRPr sz="1200"/>
            </a:lvl1pPr>
          </a:lstStyle>
          <a:p>
            <a:fld id="{22107D0B-64FD-45D0-948C-F47DB4A14220}" type="datetimeFigureOut">
              <a:rPr kumimoji="1" lang="ja-JP" altLang="en-US" smtClean="0"/>
              <a:t>2015/2/3</a:t>
            </a:fld>
            <a:endParaRPr kumimoji="1" lang="ja-JP" altLang="en-US"/>
          </a:p>
        </p:txBody>
      </p:sp>
      <p:sp>
        <p:nvSpPr>
          <p:cNvPr id="4" name="スライド イメージ プレースホルダー 3"/>
          <p:cNvSpPr>
            <a:spLocks noGrp="1" noRot="1" noChangeAspect="1"/>
          </p:cNvSpPr>
          <p:nvPr>
            <p:ph type="sldImg" idx="2"/>
          </p:nvPr>
        </p:nvSpPr>
        <p:spPr>
          <a:xfrm>
            <a:off x="881063" y="733425"/>
            <a:ext cx="4884737" cy="3665538"/>
          </a:xfrm>
          <a:prstGeom prst="rect">
            <a:avLst/>
          </a:prstGeom>
          <a:noFill/>
          <a:ln w="12700">
            <a:solidFill>
              <a:prstClr val="black"/>
            </a:solidFill>
          </a:ln>
        </p:spPr>
        <p:txBody>
          <a:bodyPr vert="horz" lIns="89652" tIns="44827" rIns="89652" bIns="44827" rtlCol="0" anchor="ctr"/>
          <a:lstStyle/>
          <a:p>
            <a:endParaRPr lang="ja-JP" altLang="en-US"/>
          </a:p>
        </p:txBody>
      </p:sp>
      <p:sp>
        <p:nvSpPr>
          <p:cNvPr id="5" name="ノート プレースホルダー 4"/>
          <p:cNvSpPr>
            <a:spLocks noGrp="1"/>
          </p:cNvSpPr>
          <p:nvPr>
            <p:ph type="body" sz="quarter" idx="3"/>
          </p:nvPr>
        </p:nvSpPr>
        <p:spPr>
          <a:xfrm>
            <a:off x="664687" y="4644271"/>
            <a:ext cx="5317490" cy="4399836"/>
          </a:xfrm>
          <a:prstGeom prst="rect">
            <a:avLst/>
          </a:prstGeom>
        </p:spPr>
        <p:txBody>
          <a:bodyPr vert="horz" lIns="89652" tIns="44827" rIns="89652" bIns="4482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286850"/>
            <a:ext cx="2880308" cy="488871"/>
          </a:xfrm>
          <a:prstGeom prst="rect">
            <a:avLst/>
          </a:prstGeom>
        </p:spPr>
        <p:txBody>
          <a:bodyPr vert="horz" lIns="89652" tIns="44827" rIns="89652" bIns="4482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765021" y="9286850"/>
            <a:ext cx="2880308" cy="488871"/>
          </a:xfrm>
          <a:prstGeom prst="rect">
            <a:avLst/>
          </a:prstGeom>
        </p:spPr>
        <p:txBody>
          <a:bodyPr vert="horz" lIns="89652" tIns="44827" rIns="89652" bIns="44827" rtlCol="0" anchor="b"/>
          <a:lstStyle>
            <a:lvl1pPr algn="r">
              <a:defRPr sz="1200"/>
            </a:lvl1pPr>
          </a:lstStyle>
          <a:p>
            <a:fld id="{E765E1B9-6B19-4421-B58D-CCD74901D3BE}" type="slidenum">
              <a:rPr kumimoji="1" lang="ja-JP" altLang="en-US" smtClean="0"/>
              <a:t>‹#›</a:t>
            </a:fld>
            <a:endParaRPr kumimoji="1" lang="ja-JP" altLang="en-US"/>
          </a:p>
        </p:txBody>
      </p:sp>
    </p:spTree>
    <p:extLst>
      <p:ext uri="{BB962C8B-B14F-4D97-AF65-F5344CB8AC3E}">
        <p14:creationId xmlns:p14="http://schemas.microsoft.com/office/powerpoint/2010/main" val="3005961857"/>
      </p:ext>
    </p:extLst>
  </p:cSld>
  <p:clrMap bg1="lt1" tx1="dk1" bg2="lt2" tx2="dk2" accent1="accent1" accent2="accent2" accent3="accent3" accent4="accent4" accent5="accent5" accent6="accent6" hlink="hlink" folHlink="folHlink"/>
  <p:notesStyle>
    <a:lvl1pPr marL="0" algn="l" defTabSz="1280160" rtl="0" eaLnBrk="1" latinLnBrk="0" hangingPunct="1">
      <a:defRPr kumimoji="1" sz="1700" kern="1200">
        <a:solidFill>
          <a:schemeClr val="tx1"/>
        </a:solidFill>
        <a:latin typeface="+mn-lt"/>
        <a:ea typeface="+mn-ea"/>
        <a:cs typeface="+mn-cs"/>
      </a:defRPr>
    </a:lvl1pPr>
    <a:lvl2pPr marL="640080" algn="l" defTabSz="1280160" rtl="0" eaLnBrk="1" latinLnBrk="0" hangingPunct="1">
      <a:defRPr kumimoji="1" sz="1700" kern="1200">
        <a:solidFill>
          <a:schemeClr val="tx1"/>
        </a:solidFill>
        <a:latin typeface="+mn-lt"/>
        <a:ea typeface="+mn-ea"/>
        <a:cs typeface="+mn-cs"/>
      </a:defRPr>
    </a:lvl2pPr>
    <a:lvl3pPr marL="1280160" algn="l" defTabSz="1280160" rtl="0" eaLnBrk="1" latinLnBrk="0" hangingPunct="1">
      <a:defRPr kumimoji="1" sz="1700" kern="1200">
        <a:solidFill>
          <a:schemeClr val="tx1"/>
        </a:solidFill>
        <a:latin typeface="+mn-lt"/>
        <a:ea typeface="+mn-ea"/>
        <a:cs typeface="+mn-cs"/>
      </a:defRPr>
    </a:lvl3pPr>
    <a:lvl4pPr marL="1920240" algn="l" defTabSz="1280160" rtl="0" eaLnBrk="1" latinLnBrk="0" hangingPunct="1">
      <a:defRPr kumimoji="1" sz="1700" kern="1200">
        <a:solidFill>
          <a:schemeClr val="tx1"/>
        </a:solidFill>
        <a:latin typeface="+mn-lt"/>
        <a:ea typeface="+mn-ea"/>
        <a:cs typeface="+mn-cs"/>
      </a:defRPr>
    </a:lvl4pPr>
    <a:lvl5pPr marL="2560320" algn="l" defTabSz="1280160" rtl="0" eaLnBrk="1" latinLnBrk="0" hangingPunct="1">
      <a:defRPr kumimoji="1" sz="1700" kern="1200">
        <a:solidFill>
          <a:schemeClr val="tx1"/>
        </a:solidFill>
        <a:latin typeface="+mn-lt"/>
        <a:ea typeface="+mn-ea"/>
        <a:cs typeface="+mn-cs"/>
      </a:defRPr>
    </a:lvl5pPr>
    <a:lvl6pPr marL="3200400" algn="l" defTabSz="1280160" rtl="0" eaLnBrk="1" latinLnBrk="0" hangingPunct="1">
      <a:defRPr kumimoji="1" sz="1700" kern="1200">
        <a:solidFill>
          <a:schemeClr val="tx1"/>
        </a:solidFill>
        <a:latin typeface="+mn-lt"/>
        <a:ea typeface="+mn-ea"/>
        <a:cs typeface="+mn-cs"/>
      </a:defRPr>
    </a:lvl6pPr>
    <a:lvl7pPr marL="3840480" algn="l" defTabSz="1280160" rtl="0" eaLnBrk="1" latinLnBrk="0" hangingPunct="1">
      <a:defRPr kumimoji="1" sz="1700" kern="1200">
        <a:solidFill>
          <a:schemeClr val="tx1"/>
        </a:solidFill>
        <a:latin typeface="+mn-lt"/>
        <a:ea typeface="+mn-ea"/>
        <a:cs typeface="+mn-cs"/>
      </a:defRPr>
    </a:lvl7pPr>
    <a:lvl8pPr marL="4480560" algn="l" defTabSz="1280160" rtl="0" eaLnBrk="1" latinLnBrk="0" hangingPunct="1">
      <a:defRPr kumimoji="1" sz="1700" kern="1200">
        <a:solidFill>
          <a:schemeClr val="tx1"/>
        </a:solidFill>
        <a:latin typeface="+mn-lt"/>
        <a:ea typeface="+mn-ea"/>
        <a:cs typeface="+mn-cs"/>
      </a:defRPr>
    </a:lvl8pPr>
    <a:lvl9pPr marL="5120640" algn="l" defTabSz="1280160" rtl="0" eaLnBrk="1" latinLnBrk="0" hangingPunct="1">
      <a:defRPr kumimoji="1" sz="1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765E1B9-6B19-4421-B58D-CCD74901D3BE}" type="slidenum">
              <a:rPr kumimoji="1" lang="ja-JP" altLang="en-US" smtClean="0"/>
              <a:t>1</a:t>
            </a:fld>
            <a:endParaRPr kumimoji="1" lang="ja-JP" altLang="en-US"/>
          </a:p>
        </p:txBody>
      </p:sp>
    </p:spTree>
    <p:extLst>
      <p:ext uri="{BB962C8B-B14F-4D97-AF65-F5344CB8AC3E}">
        <p14:creationId xmlns:p14="http://schemas.microsoft.com/office/powerpoint/2010/main" val="31217862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FD5F2C8-70EB-4336-BEE0-A558280A4A74}" type="datetimeFigureOut">
              <a:rPr kumimoji="1" lang="ja-JP" altLang="en-US" smtClean="0"/>
              <a:t>2015/2/3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12679787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FD5F2C8-70EB-4336-BEE0-A558280A4A74}" type="datetimeFigureOut">
              <a:rPr kumimoji="1" lang="ja-JP" altLang="en-US" smtClean="0"/>
              <a:t>2015/2/3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36650923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59" y="537845"/>
            <a:ext cx="4031615" cy="11470323"/>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95668" y="537845"/>
            <a:ext cx="11885930" cy="11470323"/>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FD5F2C8-70EB-4336-BEE0-A558280A4A74}" type="datetimeFigureOut">
              <a:rPr kumimoji="1" lang="ja-JP" altLang="en-US" smtClean="0"/>
              <a:t>2015/2/3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1993252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FD5F2C8-70EB-4336-BEE0-A558280A4A74}" type="datetimeFigureOut">
              <a:rPr kumimoji="1" lang="ja-JP" altLang="en-US" smtClean="0"/>
              <a:t>2015/2/3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23306242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FD5F2C8-70EB-4336-BEE0-A558280A4A74}" type="datetimeFigureOut">
              <a:rPr kumimoji="1" lang="ja-JP" altLang="en-US" smtClean="0"/>
              <a:t>2015/2/3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1758572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95669" y="3135948"/>
            <a:ext cx="7958772"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9067800" y="3135948"/>
            <a:ext cx="7958773"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BFD5F2C8-70EB-4336-BEE0-A558280A4A74}" type="datetimeFigureOut">
              <a:rPr kumimoji="1" lang="ja-JP" altLang="en-US" smtClean="0"/>
              <a:t>2015/2/3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2555698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3"/>
            <a:ext cx="11521440" cy="16002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FD5F2C8-70EB-4336-BEE0-A558280A4A74}" type="datetimeFigureOut">
              <a:rPr kumimoji="1" lang="ja-JP" altLang="en-US" smtClean="0"/>
              <a:t>2015/2/3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28817966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FD5F2C8-70EB-4336-BEE0-A558280A4A74}" type="datetimeFigureOut">
              <a:rPr kumimoji="1" lang="ja-JP" altLang="en-US" smtClean="0"/>
              <a:t>2015/2/3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21964480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FD5F2C8-70EB-4336-BEE0-A558280A4A74}" type="datetimeFigureOut">
              <a:rPr kumimoji="1" lang="ja-JP" altLang="en-US" smtClean="0"/>
              <a:t>2015/2/3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35162607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FD5F2C8-70EB-4336-BEE0-A558280A4A74}" type="datetimeFigureOut">
              <a:rPr kumimoji="1" lang="ja-JP" altLang="en-US" smtClean="0"/>
              <a:t>2015/2/3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10857175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FD5F2C8-70EB-4336-BEE0-A558280A4A74}" type="datetimeFigureOut">
              <a:rPr kumimoji="1" lang="ja-JP" altLang="en-US" smtClean="0"/>
              <a:t>2015/2/3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41747873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BFD5F2C8-70EB-4336-BEE0-A558280A4A74}" type="datetimeFigureOut">
              <a:rPr kumimoji="1" lang="ja-JP" altLang="en-US" smtClean="0"/>
              <a:t>2015/2/3</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15719182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42845" y="41918"/>
            <a:ext cx="10793288" cy="5792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spcAft>
                <a:spcPts val="0"/>
              </a:spcAft>
            </a:pPr>
            <a:r>
              <a:rPr lang="ja-JP" altLang="en-US" sz="2000" b="1" kern="100" dirty="0" smtClean="0">
                <a:solidFill>
                  <a:srgbClr val="000000"/>
                </a:solidFill>
                <a:ea typeface="Meiryo UI"/>
                <a:cs typeface="Times New Roman"/>
              </a:rPr>
              <a:t>　　「大阪府</a:t>
            </a:r>
            <a:r>
              <a:rPr lang="en-US" sz="2000" b="1" kern="100" dirty="0" err="1" smtClean="0">
                <a:solidFill>
                  <a:srgbClr val="000000"/>
                </a:solidFill>
                <a:effectLst/>
                <a:ea typeface="Meiryo UI"/>
                <a:cs typeface="Times New Roman"/>
              </a:rPr>
              <a:t>都市基盤施設長寿命化</a:t>
            </a:r>
            <a:r>
              <a:rPr lang="ja-JP" altLang="en-US" sz="2000" b="1" kern="100" dirty="0" smtClean="0">
                <a:solidFill>
                  <a:srgbClr val="000000"/>
                </a:solidFill>
                <a:effectLst/>
                <a:ea typeface="Meiryo UI"/>
                <a:cs typeface="Times New Roman"/>
              </a:rPr>
              <a:t>計画</a:t>
            </a:r>
            <a:r>
              <a:rPr lang="ja-JP" altLang="en-US" sz="2000" b="1" kern="100" dirty="0" smtClean="0">
                <a:solidFill>
                  <a:srgbClr val="000000"/>
                </a:solidFill>
                <a:ea typeface="Meiryo UI"/>
                <a:cs typeface="Times New Roman"/>
              </a:rPr>
              <a:t>」</a:t>
            </a:r>
            <a:r>
              <a:rPr lang="ja-JP" altLang="en-US" sz="2000" b="1" kern="100" dirty="0" smtClean="0">
                <a:solidFill>
                  <a:srgbClr val="000000"/>
                </a:solidFill>
                <a:effectLst/>
                <a:ea typeface="Meiryo UI"/>
                <a:cs typeface="Times New Roman"/>
              </a:rPr>
              <a:t>策定に向けて</a:t>
            </a:r>
            <a:r>
              <a:rPr lang="en-US" altLang="ja-JP" sz="2000" b="1" kern="100" dirty="0" smtClean="0">
                <a:solidFill>
                  <a:srgbClr val="000000"/>
                </a:solidFill>
                <a:ea typeface="Meiryo UI"/>
                <a:cs typeface="Times New Roman"/>
              </a:rPr>
              <a:t>(</a:t>
            </a:r>
            <a:r>
              <a:rPr lang="ja-JP" altLang="en-US" sz="2000" b="1" kern="100" dirty="0" smtClean="0">
                <a:solidFill>
                  <a:srgbClr val="000000"/>
                </a:solidFill>
                <a:ea typeface="Meiryo UI"/>
                <a:cs typeface="Times New Roman"/>
              </a:rPr>
              <a:t>答申</a:t>
            </a:r>
            <a:r>
              <a:rPr lang="en-US" altLang="ja-JP" sz="2000" b="1" kern="100" dirty="0" smtClean="0">
                <a:solidFill>
                  <a:srgbClr val="000000"/>
                </a:solidFill>
                <a:ea typeface="Meiryo UI"/>
                <a:cs typeface="Times New Roman"/>
              </a:rPr>
              <a:t>)</a:t>
            </a:r>
          </a:p>
          <a:p>
            <a:pPr>
              <a:spcAft>
                <a:spcPts val="0"/>
              </a:spcAft>
            </a:pPr>
            <a:r>
              <a:rPr lang="ja-JP" altLang="en-US" sz="2000" b="1" kern="100" dirty="0" smtClean="0">
                <a:solidFill>
                  <a:srgbClr val="000000"/>
                </a:solidFill>
                <a:ea typeface="Meiryo UI"/>
                <a:cs typeface="Times New Roman"/>
              </a:rPr>
              <a:t>　　　　　　第２編　行動計画　河川管理施設長寿命化計画　土木構造物編（素案）概要版</a:t>
            </a:r>
            <a:endParaRPr lang="en-US" altLang="ja-JP" sz="2000" b="1" kern="100" dirty="0" smtClean="0">
              <a:solidFill>
                <a:srgbClr val="000000"/>
              </a:solidFill>
              <a:ea typeface="Meiryo UI"/>
              <a:cs typeface="Times New Roman"/>
            </a:endParaRPr>
          </a:p>
        </p:txBody>
      </p:sp>
      <p:sp>
        <p:nvSpPr>
          <p:cNvPr id="13" name="テキスト ボックス 2"/>
          <p:cNvSpPr txBox="1">
            <a:spLocks noChangeArrowheads="1"/>
          </p:cNvSpPr>
          <p:nvPr/>
        </p:nvSpPr>
        <p:spPr bwMode="auto">
          <a:xfrm>
            <a:off x="462" y="6975193"/>
            <a:ext cx="4384892" cy="253383"/>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lgn="just">
              <a:spcAft>
                <a:spcPts val="0"/>
              </a:spcAft>
            </a:pPr>
            <a:r>
              <a:rPr lang="ja-JP" sz="1400" b="1" kern="100" dirty="0">
                <a:effectLst/>
                <a:latin typeface="Georgia"/>
                <a:ea typeface="Meiryo UI"/>
                <a:cs typeface="Times New Roman"/>
              </a:rPr>
              <a:t>≪課題：効率的・効果的な維持</a:t>
            </a:r>
            <a:r>
              <a:rPr lang="ja-JP" sz="1400" b="1" kern="100" dirty="0" smtClean="0">
                <a:effectLst/>
                <a:latin typeface="Georgia"/>
                <a:ea typeface="Meiryo UI"/>
                <a:cs typeface="Times New Roman"/>
              </a:rPr>
              <a:t>管理の</a:t>
            </a:r>
            <a:r>
              <a:rPr lang="ja-JP" altLang="en-US" sz="1400" b="1" kern="100" dirty="0" smtClean="0">
                <a:effectLst/>
                <a:latin typeface="Georgia"/>
                <a:ea typeface="Meiryo UI"/>
                <a:cs typeface="Times New Roman"/>
              </a:rPr>
              <a:t>推進</a:t>
            </a:r>
            <a:r>
              <a:rPr lang="ja-JP" sz="1400" b="1" kern="100" dirty="0" smtClean="0">
                <a:effectLst/>
                <a:latin typeface="Georgia"/>
                <a:ea typeface="Meiryo UI"/>
                <a:cs typeface="Times New Roman"/>
              </a:rPr>
              <a:t>≫</a:t>
            </a:r>
            <a:endParaRPr lang="ja-JP" sz="1400" kern="100" dirty="0">
              <a:effectLst/>
              <a:latin typeface="Georgia"/>
              <a:ea typeface="HG明朝B"/>
              <a:cs typeface="Times New Roman"/>
            </a:endParaRPr>
          </a:p>
        </p:txBody>
      </p:sp>
      <p:grpSp>
        <p:nvGrpSpPr>
          <p:cNvPr id="2" name="グループ化 1"/>
          <p:cNvGrpSpPr/>
          <p:nvPr/>
        </p:nvGrpSpPr>
        <p:grpSpPr>
          <a:xfrm>
            <a:off x="144016" y="6503391"/>
            <a:ext cx="4783014" cy="576065"/>
            <a:chOff x="119503" y="6312767"/>
            <a:chExt cx="4783014" cy="576065"/>
          </a:xfrm>
        </p:grpSpPr>
        <p:sp>
          <p:nvSpPr>
            <p:cNvPr id="16" name="二等辺三角形 15"/>
            <p:cNvSpPr/>
            <p:nvPr/>
          </p:nvSpPr>
          <p:spPr>
            <a:xfrm rot="10800000">
              <a:off x="119503" y="6312767"/>
              <a:ext cx="4783014" cy="360040"/>
            </a:xfrm>
            <a:prstGeom prst="triangl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endParaRPr lang="ja-JP" sz="1050" kern="100" dirty="0">
                <a:effectLst/>
                <a:ea typeface="HG明朝B"/>
                <a:cs typeface="Times New Roman"/>
              </a:endParaRPr>
            </a:p>
          </p:txBody>
        </p:sp>
        <p:sp>
          <p:nvSpPr>
            <p:cNvPr id="17" name="テキスト ボックス 2"/>
            <p:cNvSpPr txBox="1">
              <a:spLocks noChangeArrowheads="1"/>
            </p:cNvSpPr>
            <p:nvPr/>
          </p:nvSpPr>
          <p:spPr bwMode="auto">
            <a:xfrm rot="10800000" flipV="1">
              <a:off x="1936304" y="6349543"/>
              <a:ext cx="1128033" cy="539289"/>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lgn="ctr">
                <a:spcAft>
                  <a:spcPts val="0"/>
                </a:spcAft>
              </a:pPr>
              <a:r>
                <a:rPr lang="ja-JP" sz="1400" b="1" kern="100" dirty="0">
                  <a:solidFill>
                    <a:srgbClr val="FFFFFF"/>
                  </a:solidFill>
                  <a:effectLst/>
                  <a:latin typeface="Georgia"/>
                  <a:ea typeface="Meiryo UI"/>
                  <a:cs typeface="Times New Roman"/>
                </a:rPr>
                <a:t>新たな課題</a:t>
              </a:r>
              <a:endParaRPr lang="ja-JP" sz="1100" kern="100" dirty="0">
                <a:effectLst/>
                <a:latin typeface="Georgia"/>
                <a:ea typeface="HG明朝B"/>
                <a:cs typeface="Times New Roman"/>
              </a:endParaRPr>
            </a:p>
          </p:txBody>
        </p:sp>
      </p:grpSp>
      <p:sp>
        <p:nvSpPr>
          <p:cNvPr id="18" name="テキスト ボックス 2"/>
          <p:cNvSpPr txBox="1">
            <a:spLocks noChangeArrowheads="1"/>
          </p:cNvSpPr>
          <p:nvPr/>
        </p:nvSpPr>
        <p:spPr bwMode="auto">
          <a:xfrm>
            <a:off x="5092029" y="818012"/>
            <a:ext cx="5537940" cy="310180"/>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spcAft>
                <a:spcPts val="0"/>
              </a:spcAft>
            </a:pPr>
            <a:r>
              <a:rPr lang="ja-JP" sz="1400" b="1" kern="100" dirty="0" smtClean="0">
                <a:effectLst/>
                <a:latin typeface="Georgia"/>
                <a:ea typeface="Meiryo UI"/>
                <a:cs typeface="Times New Roman"/>
              </a:rPr>
              <a:t>≪</a:t>
            </a:r>
            <a:r>
              <a:rPr lang="ja-JP" altLang="en-US" sz="1400" b="1" kern="100" dirty="0" smtClean="0">
                <a:effectLst/>
                <a:latin typeface="Georgia"/>
                <a:ea typeface="Meiryo UI"/>
                <a:cs typeface="Times New Roman"/>
              </a:rPr>
              <a:t>効率的・効果的な維持管理の推進</a:t>
            </a:r>
            <a:r>
              <a:rPr lang="ja-JP" sz="1400" b="1" kern="100" dirty="0" smtClean="0">
                <a:effectLst/>
                <a:latin typeface="Georgia"/>
                <a:ea typeface="Meiryo UI"/>
                <a:cs typeface="Times New Roman"/>
              </a:rPr>
              <a:t>のために</a:t>
            </a:r>
            <a:r>
              <a:rPr lang="ja-JP" sz="1400" b="1" kern="100" dirty="0">
                <a:effectLst/>
                <a:latin typeface="Georgia"/>
                <a:ea typeface="Meiryo UI"/>
                <a:cs typeface="Times New Roman"/>
              </a:rPr>
              <a:t>講ずべき主な施策≫</a:t>
            </a:r>
            <a:endParaRPr lang="ja-JP" sz="1400" kern="100" dirty="0">
              <a:effectLst/>
              <a:latin typeface="Georgia"/>
              <a:ea typeface="HG明朝B"/>
              <a:cs typeface="Times New Roman"/>
            </a:endParaRPr>
          </a:p>
        </p:txBody>
      </p:sp>
      <p:sp>
        <p:nvSpPr>
          <p:cNvPr id="21" name="テキスト ボックス 2"/>
          <p:cNvSpPr txBox="1">
            <a:spLocks noChangeArrowheads="1"/>
          </p:cNvSpPr>
          <p:nvPr/>
        </p:nvSpPr>
        <p:spPr bwMode="auto">
          <a:xfrm>
            <a:off x="-166860" y="840160"/>
            <a:ext cx="1352932" cy="251335"/>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ctr" anchorCtr="0">
            <a:noAutofit/>
          </a:bodyPr>
          <a:lstStyle/>
          <a:p>
            <a:pPr algn="ctr">
              <a:spcAft>
                <a:spcPts val="0"/>
              </a:spcAft>
            </a:pPr>
            <a:r>
              <a:rPr lang="ja-JP" sz="1400" b="1" kern="100" dirty="0" smtClean="0">
                <a:effectLst/>
                <a:latin typeface="Georgia"/>
                <a:ea typeface="Meiryo UI"/>
                <a:cs typeface="Times New Roman"/>
              </a:rPr>
              <a:t>≪</a:t>
            </a:r>
            <a:r>
              <a:rPr lang="ja-JP" altLang="en-US" sz="1400" b="1" kern="100" dirty="0" smtClean="0">
                <a:latin typeface="Georgia"/>
                <a:ea typeface="Meiryo UI"/>
                <a:cs typeface="Times New Roman"/>
              </a:rPr>
              <a:t>現　状</a:t>
            </a:r>
            <a:r>
              <a:rPr lang="ja-JP" sz="1400" b="1" kern="100" dirty="0" smtClean="0">
                <a:effectLst/>
                <a:latin typeface="Georgia"/>
                <a:ea typeface="Meiryo UI"/>
                <a:cs typeface="Times New Roman"/>
              </a:rPr>
              <a:t>≫</a:t>
            </a:r>
            <a:endParaRPr lang="ja-JP" sz="1400" kern="100" dirty="0">
              <a:effectLst/>
              <a:latin typeface="Georgia"/>
              <a:ea typeface="HG明朝B"/>
              <a:cs typeface="Times New Roman"/>
            </a:endParaRPr>
          </a:p>
        </p:txBody>
      </p:sp>
      <p:sp>
        <p:nvSpPr>
          <p:cNvPr id="26" name="テキスト ボックス 2"/>
          <p:cNvSpPr txBox="1">
            <a:spLocks noChangeArrowheads="1"/>
          </p:cNvSpPr>
          <p:nvPr/>
        </p:nvSpPr>
        <p:spPr bwMode="auto">
          <a:xfrm>
            <a:off x="11661" y="8655124"/>
            <a:ext cx="4324763" cy="249266"/>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lgn="just">
              <a:spcAft>
                <a:spcPts val="0"/>
              </a:spcAft>
            </a:pPr>
            <a:r>
              <a:rPr lang="ja-JP" sz="1400" b="1" kern="100" dirty="0">
                <a:effectLst/>
                <a:latin typeface="Georgia"/>
                <a:ea typeface="Meiryo UI"/>
                <a:cs typeface="Times New Roman"/>
              </a:rPr>
              <a:t>≪課題</a:t>
            </a:r>
            <a:r>
              <a:rPr lang="ja-JP" sz="1400" b="1" kern="100" dirty="0" smtClean="0">
                <a:effectLst/>
                <a:latin typeface="Georgia"/>
                <a:ea typeface="Meiryo UI"/>
                <a:cs typeface="Times New Roman"/>
              </a:rPr>
              <a:t>：</a:t>
            </a:r>
            <a:r>
              <a:rPr lang="ja-JP" altLang="en-US" sz="1400" b="1" kern="100" dirty="0">
                <a:latin typeface="Georgia"/>
                <a:ea typeface="Meiryo UI"/>
                <a:cs typeface="Times New Roman"/>
              </a:rPr>
              <a:t>持続</a:t>
            </a:r>
            <a:r>
              <a:rPr lang="ja-JP" altLang="en-US" sz="1400" b="1" kern="100" dirty="0" smtClean="0">
                <a:latin typeface="Georgia"/>
                <a:ea typeface="Meiryo UI"/>
                <a:cs typeface="Times New Roman"/>
              </a:rPr>
              <a:t>可能な維持管理の仕組みづくり</a:t>
            </a:r>
            <a:r>
              <a:rPr lang="ja-JP" sz="1400" b="1" kern="100" dirty="0" smtClean="0">
                <a:effectLst/>
                <a:latin typeface="Georgia"/>
                <a:ea typeface="Meiryo UI"/>
                <a:cs typeface="Times New Roman"/>
              </a:rPr>
              <a:t>≫</a:t>
            </a:r>
            <a:endParaRPr lang="ja-JP" sz="1400" kern="100" dirty="0">
              <a:effectLst/>
              <a:latin typeface="Georgia"/>
              <a:ea typeface="HG明朝B"/>
              <a:cs typeface="Times New Roman"/>
            </a:endParaRPr>
          </a:p>
        </p:txBody>
      </p:sp>
      <p:sp>
        <p:nvSpPr>
          <p:cNvPr id="31" name="テキスト ボックス 2"/>
          <p:cNvSpPr txBox="1">
            <a:spLocks noChangeArrowheads="1"/>
          </p:cNvSpPr>
          <p:nvPr/>
        </p:nvSpPr>
        <p:spPr bwMode="auto">
          <a:xfrm>
            <a:off x="5141391" y="8717462"/>
            <a:ext cx="7052493" cy="331610"/>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spcAft>
                <a:spcPts val="0"/>
              </a:spcAft>
            </a:pPr>
            <a:r>
              <a:rPr lang="ja-JP" sz="1400" b="1" kern="100" dirty="0">
                <a:effectLst/>
                <a:latin typeface="Georgia"/>
                <a:ea typeface="Meiryo UI"/>
                <a:cs typeface="Times New Roman"/>
              </a:rPr>
              <a:t>≪持続可能な維持管理の仕組みづくりのために講ずべき主な施策≫</a:t>
            </a:r>
            <a:endParaRPr lang="ja-JP" sz="1400" kern="100" dirty="0">
              <a:effectLst/>
              <a:latin typeface="Georgia"/>
              <a:ea typeface="HG明朝B"/>
              <a:cs typeface="Times New Roman"/>
            </a:endParaRPr>
          </a:p>
        </p:txBody>
      </p:sp>
      <p:sp>
        <p:nvSpPr>
          <p:cNvPr id="33" name="テキスト ボックス 2"/>
          <p:cNvSpPr txBox="1">
            <a:spLocks noChangeArrowheads="1"/>
          </p:cNvSpPr>
          <p:nvPr/>
        </p:nvSpPr>
        <p:spPr bwMode="auto">
          <a:xfrm>
            <a:off x="12072" y="5177446"/>
            <a:ext cx="2239911" cy="308814"/>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lgn="just">
              <a:spcAft>
                <a:spcPts val="0"/>
              </a:spcAft>
            </a:pPr>
            <a:r>
              <a:rPr lang="ja-JP" sz="1400" b="1" kern="100" dirty="0" smtClean="0">
                <a:effectLst/>
                <a:latin typeface="Georgia"/>
                <a:ea typeface="Meiryo UI"/>
                <a:cs typeface="Times New Roman"/>
              </a:rPr>
              <a:t>≪</a:t>
            </a:r>
            <a:r>
              <a:rPr lang="ja-JP" altLang="en-US" sz="1400" b="1" kern="100" dirty="0" smtClean="0">
                <a:effectLst/>
                <a:latin typeface="Georgia"/>
                <a:ea typeface="Meiryo UI"/>
                <a:cs typeface="Times New Roman"/>
              </a:rPr>
              <a:t>維持管理の取組</a:t>
            </a:r>
            <a:r>
              <a:rPr lang="ja-JP" sz="1400" b="1" kern="100" dirty="0" smtClean="0">
                <a:effectLst/>
                <a:latin typeface="Georgia"/>
                <a:ea typeface="Meiryo UI"/>
                <a:cs typeface="Times New Roman"/>
              </a:rPr>
              <a:t>≫</a:t>
            </a:r>
            <a:endParaRPr lang="ja-JP" sz="1400" kern="100" dirty="0">
              <a:effectLst/>
              <a:latin typeface="Georgia"/>
              <a:ea typeface="HG明朝B"/>
              <a:cs typeface="Times New Roman"/>
            </a:endParaRPr>
          </a:p>
        </p:txBody>
      </p:sp>
      <p:sp>
        <p:nvSpPr>
          <p:cNvPr id="24" name="角丸四角形 23"/>
          <p:cNvSpPr/>
          <p:nvPr/>
        </p:nvSpPr>
        <p:spPr>
          <a:xfrm>
            <a:off x="37787" y="1075029"/>
            <a:ext cx="4948547" cy="4059460"/>
          </a:xfrm>
          <a:prstGeom prst="roundRect">
            <a:avLst>
              <a:gd name="adj" fmla="val 1473"/>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500"/>
              </a:lnSpc>
              <a:spcAft>
                <a:spcPts val="0"/>
              </a:spcAft>
            </a:pPr>
            <a:endParaRPr lang="ja-JP" sz="1050" kern="100" dirty="0">
              <a:effectLst/>
              <a:ea typeface="HG明朝B"/>
              <a:cs typeface="Times New Roman"/>
            </a:endParaRPr>
          </a:p>
        </p:txBody>
      </p:sp>
      <p:grpSp>
        <p:nvGrpSpPr>
          <p:cNvPr id="11" name="グループ化 10"/>
          <p:cNvGrpSpPr/>
          <p:nvPr/>
        </p:nvGrpSpPr>
        <p:grpSpPr>
          <a:xfrm>
            <a:off x="38692" y="8985797"/>
            <a:ext cx="4955856" cy="300806"/>
            <a:chOff x="-4899" y="9150438"/>
            <a:chExt cx="4955856" cy="300806"/>
          </a:xfrm>
        </p:grpSpPr>
        <p:sp>
          <p:nvSpPr>
            <p:cNvPr id="12" name="角丸四角形 11"/>
            <p:cNvSpPr/>
            <p:nvPr/>
          </p:nvSpPr>
          <p:spPr>
            <a:xfrm>
              <a:off x="-4899" y="9150438"/>
              <a:ext cx="4955856" cy="300806"/>
            </a:xfrm>
            <a:prstGeom prst="roundRect">
              <a:avLst>
                <a:gd name="adj" fmla="val 3960"/>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endParaRPr lang="ja-JP" sz="1050" kern="100" dirty="0">
                <a:effectLst/>
                <a:ea typeface="HG明朝B"/>
                <a:cs typeface="Times New Roman"/>
              </a:endParaRPr>
            </a:p>
          </p:txBody>
        </p:sp>
        <p:sp>
          <p:nvSpPr>
            <p:cNvPr id="48" name="テキスト ボックス 47"/>
            <p:cNvSpPr txBox="1"/>
            <p:nvPr/>
          </p:nvSpPr>
          <p:spPr>
            <a:xfrm>
              <a:off x="23858" y="9162438"/>
              <a:ext cx="4926387" cy="275140"/>
            </a:xfrm>
            <a:prstGeom prst="rect">
              <a:avLst/>
            </a:prstGeom>
            <a:noFill/>
          </p:spPr>
          <p:txBody>
            <a:bodyPr wrap="square" rtlCol="0">
              <a:spAutoFit/>
            </a:bodyPr>
            <a:lstStyle/>
            <a:p>
              <a:pPr algn="just">
                <a:lnSpc>
                  <a:spcPts val="1500"/>
                </a:lnSpc>
                <a:spcAft>
                  <a:spcPts val="0"/>
                </a:spcAft>
              </a:pPr>
              <a:r>
                <a:rPr lang="ja-JP" altLang="en-US" sz="1200" kern="100" dirty="0" smtClean="0">
                  <a:effectLst/>
                  <a:ea typeface="Meiryo UI"/>
                  <a:cs typeface="Times New Roman"/>
                </a:rPr>
                <a:t>・施設の老朽化に伴う補修や更新が増加する一方、担当職員が減少</a:t>
              </a:r>
            </a:p>
          </p:txBody>
        </p:sp>
      </p:grpSp>
      <p:grpSp>
        <p:nvGrpSpPr>
          <p:cNvPr id="14" name="グループ化 13"/>
          <p:cNvGrpSpPr/>
          <p:nvPr/>
        </p:nvGrpSpPr>
        <p:grpSpPr>
          <a:xfrm>
            <a:off x="26586" y="5447091"/>
            <a:ext cx="4958442" cy="852227"/>
            <a:chOff x="26586" y="5104361"/>
            <a:chExt cx="4958442" cy="1820279"/>
          </a:xfrm>
        </p:grpSpPr>
        <p:sp>
          <p:nvSpPr>
            <p:cNvPr id="8" name="角丸四角形 7"/>
            <p:cNvSpPr/>
            <p:nvPr/>
          </p:nvSpPr>
          <p:spPr>
            <a:xfrm>
              <a:off x="54283" y="5118875"/>
              <a:ext cx="4930745" cy="1805765"/>
            </a:xfrm>
            <a:prstGeom prst="roundRect">
              <a:avLst>
                <a:gd name="adj" fmla="val 3960"/>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endParaRPr lang="ja-JP" sz="1050" kern="100" dirty="0">
                <a:effectLst/>
                <a:ea typeface="HG明朝B"/>
                <a:cs typeface="Times New Roman"/>
              </a:endParaRPr>
            </a:p>
          </p:txBody>
        </p:sp>
        <p:sp>
          <p:nvSpPr>
            <p:cNvPr id="49" name="テキスト ボックス 48"/>
            <p:cNvSpPr txBox="1"/>
            <p:nvPr/>
          </p:nvSpPr>
          <p:spPr>
            <a:xfrm>
              <a:off x="26586" y="5104361"/>
              <a:ext cx="4937483" cy="277255"/>
            </a:xfrm>
            <a:prstGeom prst="rect">
              <a:avLst/>
            </a:prstGeom>
            <a:noFill/>
          </p:spPr>
          <p:txBody>
            <a:bodyPr wrap="square" rtlCol="0">
              <a:spAutoFit/>
            </a:bodyPr>
            <a:lstStyle/>
            <a:p>
              <a:pPr>
                <a:lnSpc>
                  <a:spcPts val="1500"/>
                </a:lnSpc>
                <a:spcAft>
                  <a:spcPts val="0"/>
                </a:spcAft>
              </a:pPr>
              <a:endParaRPr lang="ja-JP" altLang="en-US" sz="1200" kern="100" dirty="0" smtClean="0">
                <a:effectLst/>
                <a:ea typeface="Meiryo UI"/>
                <a:cs typeface="Times New Roman"/>
              </a:endParaRPr>
            </a:p>
          </p:txBody>
        </p:sp>
      </p:grpSp>
      <p:grpSp>
        <p:nvGrpSpPr>
          <p:cNvPr id="10" name="グループ化 9"/>
          <p:cNvGrpSpPr/>
          <p:nvPr/>
        </p:nvGrpSpPr>
        <p:grpSpPr>
          <a:xfrm>
            <a:off x="23637" y="6384776"/>
            <a:ext cx="4955856" cy="2204506"/>
            <a:chOff x="8514305" y="3291063"/>
            <a:chExt cx="4955856" cy="2204506"/>
          </a:xfrm>
        </p:grpSpPr>
        <p:sp>
          <p:nvSpPr>
            <p:cNvPr id="51" name="角丸四角形 50"/>
            <p:cNvSpPr/>
            <p:nvPr/>
          </p:nvSpPr>
          <p:spPr>
            <a:xfrm>
              <a:off x="8514305" y="4155158"/>
              <a:ext cx="4955856" cy="1340411"/>
            </a:xfrm>
            <a:prstGeom prst="roundRect">
              <a:avLst>
                <a:gd name="adj" fmla="val 3960"/>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endParaRPr lang="ja-JP" sz="1050" kern="100" dirty="0">
                <a:effectLst/>
                <a:ea typeface="HG明朝B"/>
                <a:cs typeface="Times New Roman"/>
              </a:endParaRPr>
            </a:p>
          </p:txBody>
        </p:sp>
        <p:sp>
          <p:nvSpPr>
            <p:cNvPr id="52" name="テキスト ボックス 51"/>
            <p:cNvSpPr txBox="1"/>
            <p:nvPr/>
          </p:nvSpPr>
          <p:spPr>
            <a:xfrm>
              <a:off x="8526590" y="3291063"/>
              <a:ext cx="4943571" cy="277255"/>
            </a:xfrm>
            <a:prstGeom prst="rect">
              <a:avLst/>
            </a:prstGeom>
            <a:noFill/>
          </p:spPr>
          <p:txBody>
            <a:bodyPr wrap="square" rtlCol="0">
              <a:spAutoFit/>
            </a:bodyPr>
            <a:lstStyle/>
            <a:p>
              <a:pPr algn="just">
                <a:lnSpc>
                  <a:spcPts val="1500"/>
                </a:lnSpc>
                <a:spcAft>
                  <a:spcPts val="0"/>
                </a:spcAft>
              </a:pPr>
              <a:endParaRPr lang="en-US" altLang="ja-JP" sz="1200" kern="100" dirty="0" smtClean="0">
                <a:effectLst/>
                <a:ea typeface="Meiryo UI"/>
                <a:cs typeface="Times New Roman"/>
              </a:endParaRPr>
            </a:p>
          </p:txBody>
        </p:sp>
      </p:grpSp>
      <p:sp>
        <p:nvSpPr>
          <p:cNvPr id="55" name="角丸四角形 54"/>
          <p:cNvSpPr/>
          <p:nvPr/>
        </p:nvSpPr>
        <p:spPr>
          <a:xfrm>
            <a:off x="5150105" y="1084759"/>
            <a:ext cx="7591986" cy="7611104"/>
          </a:xfrm>
          <a:prstGeom prst="roundRect">
            <a:avLst>
              <a:gd name="adj" fmla="val 1665"/>
            </a:avLst>
          </a:prstGeom>
          <a:gradFill>
            <a:gsLst>
              <a:gs pos="0">
                <a:srgbClr val="FFFF99"/>
              </a:gs>
              <a:gs pos="35000">
                <a:srgbClr val="FFFFCC"/>
              </a:gs>
              <a:gs pos="100000">
                <a:schemeClr val="accent3">
                  <a:tint val="15000"/>
                  <a:satMod val="350000"/>
                </a:schemeClr>
              </a:gs>
            </a:gsLst>
          </a:gradFill>
          <a:ln>
            <a:solidFill>
              <a:srgbClr val="FFFF00"/>
            </a:solidFill>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50800" indent="-50800" algn="just">
              <a:lnSpc>
                <a:spcPts val="1200"/>
              </a:lnSpc>
            </a:pPr>
            <a:endParaRPr lang="ja-JP" sz="1050" kern="100" dirty="0">
              <a:solidFill>
                <a:schemeClr val="dk1"/>
              </a:solidFill>
              <a:ea typeface="HG明朝B"/>
              <a:cs typeface="Times New Roman"/>
            </a:endParaRPr>
          </a:p>
        </p:txBody>
      </p:sp>
      <p:sp>
        <p:nvSpPr>
          <p:cNvPr id="57" name="角丸四角形 56"/>
          <p:cNvSpPr/>
          <p:nvPr/>
        </p:nvSpPr>
        <p:spPr>
          <a:xfrm>
            <a:off x="5165505" y="8987939"/>
            <a:ext cx="7576586" cy="506845"/>
          </a:xfrm>
          <a:prstGeom prst="roundRect">
            <a:avLst>
              <a:gd name="adj" fmla="val 3960"/>
            </a:avLst>
          </a:prstGeom>
          <a:gradFill>
            <a:gsLst>
              <a:gs pos="0">
                <a:srgbClr val="FFFF99"/>
              </a:gs>
              <a:gs pos="35000">
                <a:srgbClr val="FFFFCC"/>
              </a:gs>
              <a:gs pos="100000">
                <a:schemeClr val="accent3">
                  <a:tint val="15000"/>
                  <a:satMod val="350000"/>
                </a:schemeClr>
              </a:gs>
            </a:gsLst>
          </a:gradFill>
          <a:ln>
            <a:solidFill>
              <a:srgbClr val="FFFF00"/>
            </a:solidFill>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50800" indent="-50800" algn="just">
              <a:lnSpc>
                <a:spcPts val="1200"/>
              </a:lnSpc>
            </a:pPr>
            <a:endParaRPr lang="ja-JP" sz="1050" kern="100" dirty="0">
              <a:solidFill>
                <a:schemeClr val="dk1"/>
              </a:solidFill>
              <a:ea typeface="HG明朝B"/>
              <a:cs typeface="Times New Roman"/>
            </a:endParaRPr>
          </a:p>
        </p:txBody>
      </p:sp>
      <p:sp>
        <p:nvSpPr>
          <p:cNvPr id="35" name="右中かっこ 34"/>
          <p:cNvSpPr/>
          <p:nvPr/>
        </p:nvSpPr>
        <p:spPr>
          <a:xfrm>
            <a:off x="4968556" y="912168"/>
            <a:ext cx="173320" cy="8616610"/>
          </a:xfrm>
          <a:prstGeom prst="rightBrace">
            <a:avLst/>
          </a:prstGeom>
          <a:noFill/>
          <a:ln w="412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4" name="テキスト ボックス 43"/>
          <p:cNvSpPr txBox="1"/>
          <p:nvPr/>
        </p:nvSpPr>
        <p:spPr>
          <a:xfrm>
            <a:off x="10937304" y="41918"/>
            <a:ext cx="1804787" cy="369332"/>
          </a:xfrm>
          <a:prstGeom prst="rect">
            <a:avLst/>
          </a:prstGeom>
          <a:noFill/>
          <a:ln>
            <a:solidFill>
              <a:schemeClr val="tx1"/>
            </a:solidFill>
          </a:ln>
        </p:spPr>
        <p:txBody>
          <a:bodyPr wrap="square" rtlCol="0">
            <a:spAutoFit/>
          </a:bodyPr>
          <a:lstStyle/>
          <a:p>
            <a:pPr algn="ct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資料</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４</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－１</a:t>
            </a:r>
            <a:endParaRPr kumimoji="1" lang="ja-JP" altLang="en-US" sz="1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0" name="テキスト ボックス 59"/>
          <p:cNvSpPr txBox="1"/>
          <p:nvPr/>
        </p:nvSpPr>
        <p:spPr>
          <a:xfrm>
            <a:off x="42346" y="1170037"/>
            <a:ext cx="4948548" cy="1015663"/>
          </a:xfrm>
          <a:prstGeom prst="rect">
            <a:avLst/>
          </a:prstGeom>
          <a:noFill/>
        </p:spPr>
        <p:txBody>
          <a:bodyPr wrap="square" rtlCol="0">
            <a:spAutoFit/>
          </a:bodyPr>
          <a:lstStyle/>
          <a:p>
            <a:pPr algn="just">
              <a:spcAft>
                <a:spcPts val="0"/>
              </a:spcAft>
            </a:pPr>
            <a:r>
              <a:rPr lang="ja-JP" altLang="en-US" sz="1200" b="1" u="sng" kern="100" dirty="0" smtClean="0">
                <a:ea typeface="Meiryo UI"/>
                <a:cs typeface="Times New Roman"/>
              </a:rPr>
              <a:t>◇</a:t>
            </a:r>
            <a:r>
              <a:rPr lang="ja-JP" altLang="en-US" sz="1200" b="1" u="sng" kern="100" dirty="0">
                <a:ea typeface="Meiryo UI"/>
                <a:cs typeface="Times New Roman"/>
              </a:rPr>
              <a:t>河川</a:t>
            </a:r>
            <a:endParaRPr lang="en-US" altLang="ja-JP" sz="1200" b="1" u="sng" kern="100" dirty="0" smtClean="0">
              <a:ea typeface="Meiryo UI"/>
              <a:cs typeface="Times New Roman"/>
            </a:endParaRPr>
          </a:p>
          <a:p>
            <a:pPr algn="just">
              <a:spcAft>
                <a:spcPts val="0"/>
              </a:spcAft>
            </a:pPr>
            <a:r>
              <a:rPr lang="ja-JP" altLang="en-US" sz="1200" kern="100" dirty="0">
                <a:ea typeface="Meiryo UI"/>
                <a:cs typeface="Times New Roman"/>
              </a:rPr>
              <a:t>〇大阪府域には水害リスクの高い低平地が多く、都市化が進んでいることから、一旦水害を受けた場合の被害ポテンシャルが高い</a:t>
            </a:r>
            <a:r>
              <a:rPr lang="ja-JP" altLang="en-US" sz="1200" kern="100" dirty="0" smtClean="0">
                <a:ea typeface="Meiryo UI"/>
                <a:cs typeface="Times New Roman"/>
              </a:rPr>
              <a:t>。</a:t>
            </a:r>
            <a:endParaRPr lang="en-US" altLang="ja-JP" sz="1200" kern="100" dirty="0" smtClean="0">
              <a:ea typeface="Meiryo UI"/>
              <a:cs typeface="Times New Roman"/>
            </a:endParaRPr>
          </a:p>
          <a:p>
            <a:pPr algn="just">
              <a:spcAft>
                <a:spcPts val="0"/>
              </a:spcAft>
            </a:pPr>
            <a:r>
              <a:rPr lang="ja-JP" altLang="en-US" sz="1200" kern="100" dirty="0" smtClean="0">
                <a:ea typeface="Meiryo UI"/>
                <a:cs typeface="Times New Roman"/>
              </a:rPr>
              <a:t>〇</a:t>
            </a:r>
            <a:r>
              <a:rPr lang="en-US" altLang="ja-JP" sz="1200" kern="100" dirty="0" smtClean="0">
                <a:ea typeface="Meiryo UI"/>
                <a:cs typeface="Times New Roman"/>
              </a:rPr>
              <a:t>S42.7</a:t>
            </a:r>
            <a:r>
              <a:rPr lang="ja-JP" altLang="en-US" sz="1200" kern="100" dirty="0" smtClean="0">
                <a:ea typeface="Meiryo UI"/>
                <a:cs typeface="Times New Roman"/>
              </a:rPr>
              <a:t>豪雨や千里</a:t>
            </a:r>
            <a:r>
              <a:rPr lang="en-US" altLang="ja-JP" sz="1200" kern="100" dirty="0" smtClean="0">
                <a:ea typeface="Meiryo UI"/>
                <a:cs typeface="Times New Roman"/>
              </a:rPr>
              <a:t>NT</a:t>
            </a:r>
            <a:r>
              <a:rPr lang="ja-JP" altLang="en-US" sz="1200" kern="100" dirty="0" smtClean="0">
                <a:ea typeface="Meiryo UI"/>
                <a:cs typeface="Times New Roman"/>
              </a:rPr>
              <a:t>開発、</a:t>
            </a:r>
            <a:r>
              <a:rPr lang="en-US" altLang="ja-JP" sz="1200" kern="100" dirty="0" smtClean="0">
                <a:ea typeface="Meiryo UI"/>
                <a:cs typeface="Times New Roman"/>
              </a:rPr>
              <a:t>S57.7</a:t>
            </a:r>
            <a:r>
              <a:rPr lang="ja-JP" altLang="en-US" sz="1200" kern="100" dirty="0">
                <a:ea typeface="Meiryo UI"/>
                <a:cs typeface="Times New Roman"/>
              </a:rPr>
              <a:t>月</a:t>
            </a:r>
            <a:r>
              <a:rPr lang="ja-JP" altLang="en-US" sz="1200" kern="100" dirty="0" smtClean="0">
                <a:ea typeface="Meiryo UI"/>
                <a:cs typeface="Times New Roman"/>
              </a:rPr>
              <a:t>豪雨などを</a:t>
            </a:r>
            <a:r>
              <a:rPr lang="ja-JP" altLang="en-US" sz="1200" kern="100" dirty="0">
                <a:ea typeface="Meiryo UI"/>
                <a:cs typeface="Times New Roman"/>
              </a:rPr>
              <a:t>契機に治水対策を</a:t>
            </a:r>
            <a:r>
              <a:rPr lang="ja-JP" altLang="en-US" sz="1200" kern="100" dirty="0" smtClean="0">
                <a:ea typeface="Meiryo UI"/>
                <a:cs typeface="Times New Roman"/>
              </a:rPr>
              <a:t>推進してきたことから、護岸等の老朽化が進んでいる。</a:t>
            </a:r>
            <a:endParaRPr lang="en-US" altLang="ja-JP" sz="1200" kern="100" dirty="0" smtClean="0">
              <a:ea typeface="Meiryo UI"/>
              <a:cs typeface="Times New Roman"/>
            </a:endParaRPr>
          </a:p>
        </p:txBody>
      </p:sp>
      <p:pic>
        <p:nvPicPr>
          <p:cNvPr id="61" name="図 60"/>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5790" y="2352328"/>
            <a:ext cx="3448224" cy="1061443"/>
          </a:xfrm>
          <a:prstGeom prst="rect">
            <a:avLst/>
          </a:prstGeom>
        </p:spPr>
      </p:pic>
      <p:pic>
        <p:nvPicPr>
          <p:cNvPr id="62" name="図 61" descr="D:\HamadaYu\Desktop\箕川キャプチャ.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28814" y="3797821"/>
            <a:ext cx="1701088" cy="995946"/>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pic>
      <p:pic>
        <p:nvPicPr>
          <p:cNvPr id="63" name="図 6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892766" y="3792838"/>
            <a:ext cx="1511709" cy="1039379"/>
          </a:xfrm>
          <a:prstGeom prst="rect">
            <a:avLst/>
          </a:prstGeom>
        </p:spPr>
      </p:pic>
      <p:sp>
        <p:nvSpPr>
          <p:cNvPr id="64" name="テキスト ボックス 63"/>
          <p:cNvSpPr txBox="1"/>
          <p:nvPr/>
        </p:nvSpPr>
        <p:spPr>
          <a:xfrm>
            <a:off x="95923" y="4789560"/>
            <a:ext cx="1733979" cy="268728"/>
          </a:xfrm>
          <a:prstGeom prst="rect">
            <a:avLst/>
          </a:prstGeom>
          <a:noFill/>
        </p:spPr>
        <p:txBody>
          <a:bodyPr wrap="square" rtlCol="0">
            <a:spAutoFit/>
          </a:bodyPr>
          <a:lstStyle/>
          <a:p>
            <a:pPr algn="ctr">
              <a:lnSpc>
                <a:spcPts val="1500"/>
              </a:lnSpc>
              <a:spcAft>
                <a:spcPts val="0"/>
              </a:spcAft>
            </a:pPr>
            <a:r>
              <a:rPr lang="ja-JP" altLang="en-US" sz="1000" kern="100" dirty="0" smtClean="0">
                <a:effectLst/>
                <a:ea typeface="Meiryo UI"/>
                <a:cs typeface="Times New Roman"/>
              </a:rPr>
              <a:t>空洞化による護岸崩壊</a:t>
            </a:r>
          </a:p>
        </p:txBody>
      </p:sp>
      <p:sp>
        <p:nvSpPr>
          <p:cNvPr id="65" name="テキスト ボックス 64"/>
          <p:cNvSpPr txBox="1"/>
          <p:nvPr/>
        </p:nvSpPr>
        <p:spPr>
          <a:xfrm>
            <a:off x="1766000" y="4781550"/>
            <a:ext cx="1733979" cy="268728"/>
          </a:xfrm>
          <a:prstGeom prst="rect">
            <a:avLst/>
          </a:prstGeom>
          <a:noFill/>
        </p:spPr>
        <p:txBody>
          <a:bodyPr wrap="square" rtlCol="0">
            <a:spAutoFit/>
          </a:bodyPr>
          <a:lstStyle/>
          <a:p>
            <a:pPr algn="ctr">
              <a:lnSpc>
                <a:spcPts val="1500"/>
              </a:lnSpc>
              <a:spcAft>
                <a:spcPts val="0"/>
              </a:spcAft>
            </a:pPr>
            <a:r>
              <a:rPr lang="ja-JP" altLang="en-US" sz="1000" kern="100" dirty="0" smtClean="0">
                <a:effectLst/>
                <a:ea typeface="Meiryo UI"/>
                <a:cs typeface="Times New Roman"/>
              </a:rPr>
              <a:t>護岸のひび割れ</a:t>
            </a:r>
          </a:p>
        </p:txBody>
      </p:sp>
      <p:sp>
        <p:nvSpPr>
          <p:cNvPr id="66" name="テキスト ボックス 65"/>
          <p:cNvSpPr txBox="1"/>
          <p:nvPr/>
        </p:nvSpPr>
        <p:spPr>
          <a:xfrm>
            <a:off x="3551289" y="2452162"/>
            <a:ext cx="1447818" cy="861774"/>
          </a:xfrm>
          <a:prstGeom prst="rect">
            <a:avLst/>
          </a:prstGeom>
          <a:noFill/>
        </p:spPr>
        <p:txBody>
          <a:bodyPr wrap="square" rtlCol="0">
            <a:spAutoFit/>
          </a:bodyPr>
          <a:lstStyle/>
          <a:p>
            <a:pPr>
              <a:lnSpc>
                <a:spcPts val="1500"/>
              </a:lnSpc>
              <a:spcAft>
                <a:spcPts val="0"/>
              </a:spcAft>
            </a:pPr>
            <a:r>
              <a:rPr lang="ja-JP" altLang="en-US" sz="900" kern="100" dirty="0" smtClean="0">
                <a:effectLst/>
                <a:ea typeface="Meiryo UI"/>
                <a:cs typeface="Times New Roman"/>
              </a:rPr>
              <a:t>◀今後</a:t>
            </a:r>
            <a:r>
              <a:rPr lang="en-US" altLang="ja-JP" sz="900" kern="100" dirty="0" smtClean="0">
                <a:effectLst/>
                <a:ea typeface="Meiryo UI"/>
                <a:cs typeface="Times New Roman"/>
              </a:rPr>
              <a:t>10</a:t>
            </a:r>
            <a:r>
              <a:rPr lang="ja-JP" altLang="en-US" sz="900" kern="100" dirty="0" smtClean="0">
                <a:effectLst/>
                <a:ea typeface="Meiryo UI"/>
                <a:cs typeface="Times New Roman"/>
              </a:rPr>
              <a:t>年で約</a:t>
            </a:r>
            <a:r>
              <a:rPr lang="en-US" altLang="ja-JP" sz="900" kern="100" dirty="0" smtClean="0">
                <a:effectLst/>
                <a:ea typeface="Meiryo UI"/>
                <a:cs typeface="Times New Roman"/>
              </a:rPr>
              <a:t>6</a:t>
            </a:r>
            <a:r>
              <a:rPr lang="ja-JP" altLang="en-US" sz="900" kern="100" dirty="0" smtClean="0">
                <a:effectLst/>
                <a:ea typeface="Meiryo UI"/>
                <a:cs typeface="Times New Roman"/>
              </a:rPr>
              <a:t>割、</a:t>
            </a:r>
            <a:r>
              <a:rPr lang="en-US" altLang="ja-JP" sz="900" kern="100" dirty="0" smtClean="0">
                <a:effectLst/>
                <a:ea typeface="Meiryo UI"/>
                <a:cs typeface="Times New Roman"/>
              </a:rPr>
              <a:t>20</a:t>
            </a:r>
            <a:r>
              <a:rPr lang="ja-JP" altLang="en-US" sz="900" kern="100" dirty="0" smtClean="0">
                <a:effectLst/>
                <a:ea typeface="Meiryo UI"/>
                <a:cs typeface="Times New Roman"/>
              </a:rPr>
              <a:t>年で約</a:t>
            </a:r>
            <a:r>
              <a:rPr lang="en-US" altLang="ja-JP" sz="900" kern="100" dirty="0" smtClean="0">
                <a:effectLst/>
                <a:ea typeface="Meiryo UI"/>
                <a:cs typeface="Times New Roman"/>
              </a:rPr>
              <a:t>7</a:t>
            </a:r>
            <a:r>
              <a:rPr lang="ja-JP" altLang="en-US" sz="900" kern="100" dirty="0" smtClean="0">
                <a:effectLst/>
                <a:ea typeface="Meiryo UI"/>
                <a:cs typeface="Times New Roman"/>
              </a:rPr>
              <a:t>割のブロック積後</a:t>
            </a:r>
            <a:r>
              <a:rPr lang="ja-JP" altLang="en-US" sz="900" kern="100" dirty="0">
                <a:ea typeface="Meiryo UI"/>
                <a:cs typeface="Times New Roman"/>
              </a:rPr>
              <a:t>護岸</a:t>
            </a:r>
            <a:r>
              <a:rPr lang="ja-JP" altLang="en-US" sz="900" kern="100" dirty="0" smtClean="0">
                <a:effectLst/>
                <a:ea typeface="Meiryo UI"/>
                <a:cs typeface="Times New Roman"/>
              </a:rPr>
              <a:t>が施工後</a:t>
            </a:r>
            <a:r>
              <a:rPr lang="en-US" altLang="ja-JP" sz="900" kern="100" dirty="0" smtClean="0">
                <a:effectLst/>
                <a:ea typeface="Meiryo UI"/>
                <a:cs typeface="Times New Roman"/>
              </a:rPr>
              <a:t>50</a:t>
            </a:r>
            <a:r>
              <a:rPr lang="ja-JP" altLang="en-US" sz="900" kern="100" dirty="0" smtClean="0">
                <a:effectLst/>
                <a:ea typeface="Meiryo UI"/>
                <a:cs typeface="Times New Roman"/>
              </a:rPr>
              <a:t>年を経過する</a:t>
            </a:r>
            <a:endParaRPr lang="en-US" altLang="ja-JP" sz="900" kern="100" dirty="0" smtClean="0">
              <a:effectLst/>
              <a:ea typeface="Meiryo UI"/>
              <a:cs typeface="Times New Roman"/>
            </a:endParaRPr>
          </a:p>
          <a:p>
            <a:pPr>
              <a:lnSpc>
                <a:spcPts val="1500"/>
              </a:lnSpc>
              <a:spcAft>
                <a:spcPts val="0"/>
              </a:spcAft>
            </a:pPr>
            <a:r>
              <a:rPr lang="ja-JP" altLang="en-US" sz="900" kern="100" dirty="0" smtClean="0">
                <a:effectLst/>
                <a:ea typeface="Meiryo UI"/>
                <a:cs typeface="Times New Roman"/>
              </a:rPr>
              <a:t>（概ねの施工年次による）</a:t>
            </a:r>
          </a:p>
        </p:txBody>
      </p:sp>
      <p:sp>
        <p:nvSpPr>
          <p:cNvPr id="67" name="テキスト ボックス 66"/>
          <p:cNvSpPr txBox="1"/>
          <p:nvPr/>
        </p:nvSpPr>
        <p:spPr>
          <a:xfrm>
            <a:off x="23157" y="5532247"/>
            <a:ext cx="4937483" cy="669414"/>
          </a:xfrm>
          <a:prstGeom prst="rect">
            <a:avLst/>
          </a:prstGeom>
          <a:noFill/>
        </p:spPr>
        <p:txBody>
          <a:bodyPr wrap="square" rtlCol="0">
            <a:spAutoFit/>
          </a:bodyPr>
          <a:lstStyle/>
          <a:p>
            <a:pPr>
              <a:lnSpc>
                <a:spcPts val="1500"/>
              </a:lnSpc>
              <a:spcAft>
                <a:spcPts val="0"/>
              </a:spcAft>
            </a:pPr>
            <a:r>
              <a:rPr lang="ja-JP" altLang="en-US" sz="1200" b="1" u="sng" kern="100" dirty="0" smtClean="0">
                <a:effectLst/>
                <a:ea typeface="Meiryo UI"/>
                <a:cs typeface="Times New Roman"/>
              </a:rPr>
              <a:t>◇施設の長寿命化に資する予防保全対策等を強化（</a:t>
            </a:r>
            <a:r>
              <a:rPr lang="en-US" altLang="ja-JP" sz="1200" b="1" u="sng" kern="100" dirty="0" smtClean="0">
                <a:effectLst/>
                <a:ea typeface="Meiryo UI"/>
                <a:cs typeface="Times New Roman"/>
              </a:rPr>
              <a:t>H23</a:t>
            </a:r>
            <a:r>
              <a:rPr lang="ja-JP" altLang="en-US" sz="1200" b="1" u="sng" kern="100" dirty="0" smtClean="0">
                <a:effectLst/>
                <a:ea typeface="Meiryo UI"/>
                <a:cs typeface="Times New Roman"/>
              </a:rPr>
              <a:t>～）</a:t>
            </a:r>
            <a:endParaRPr lang="en-US" altLang="ja-JP" sz="1200" kern="100" dirty="0" smtClean="0">
              <a:effectLst/>
              <a:ea typeface="Meiryo UI"/>
              <a:cs typeface="Times New Roman"/>
            </a:endParaRPr>
          </a:p>
          <a:p>
            <a:pPr>
              <a:lnSpc>
                <a:spcPts val="1500"/>
              </a:lnSpc>
              <a:spcAft>
                <a:spcPts val="0"/>
              </a:spcAft>
            </a:pPr>
            <a:r>
              <a:rPr lang="ja-JP" altLang="en-US" sz="1200" b="1" u="sng" kern="100" dirty="0" smtClean="0">
                <a:ea typeface="Meiryo UI"/>
                <a:cs typeface="Times New Roman"/>
              </a:rPr>
              <a:t>◇河川毎に河川カルテ・維持管理計画を作成（</a:t>
            </a:r>
            <a:r>
              <a:rPr lang="en-US" altLang="ja-JP" sz="1200" b="1" u="sng" kern="100" dirty="0" smtClean="0">
                <a:ea typeface="Meiryo UI"/>
                <a:cs typeface="Times New Roman"/>
              </a:rPr>
              <a:t>H25</a:t>
            </a:r>
            <a:r>
              <a:rPr lang="ja-JP" altLang="en-US" sz="1200" b="1" u="sng" kern="100" dirty="0" smtClean="0">
                <a:ea typeface="Meiryo UI"/>
                <a:cs typeface="Times New Roman"/>
              </a:rPr>
              <a:t>～）</a:t>
            </a:r>
            <a:endParaRPr lang="en-US" altLang="ja-JP" sz="1200" b="1" u="sng" kern="100" dirty="0" smtClean="0">
              <a:ea typeface="Meiryo UI"/>
              <a:cs typeface="Times New Roman"/>
            </a:endParaRPr>
          </a:p>
          <a:p>
            <a:pPr>
              <a:lnSpc>
                <a:spcPts val="1500"/>
              </a:lnSpc>
              <a:spcAft>
                <a:spcPts val="0"/>
              </a:spcAft>
            </a:pPr>
            <a:r>
              <a:rPr lang="ja-JP" altLang="en-US" sz="1200" b="1" u="sng" kern="100" dirty="0" smtClean="0">
                <a:effectLst/>
                <a:ea typeface="Meiryo UI"/>
                <a:cs typeface="Times New Roman"/>
              </a:rPr>
              <a:t>◇非常勤職員による徒歩点検</a:t>
            </a:r>
            <a:r>
              <a:rPr lang="ja-JP" altLang="en-US" sz="1200" b="1" u="sng" kern="100" dirty="0" smtClean="0">
                <a:ea typeface="Meiryo UI"/>
                <a:cs typeface="Times New Roman"/>
              </a:rPr>
              <a:t>の拡充（</a:t>
            </a:r>
            <a:r>
              <a:rPr lang="en-US" altLang="ja-JP" sz="1200" b="1" u="sng" kern="100" dirty="0">
                <a:ea typeface="Meiryo UI"/>
                <a:cs typeface="Times New Roman"/>
              </a:rPr>
              <a:t>H</a:t>
            </a:r>
            <a:r>
              <a:rPr lang="en-US" altLang="ja-JP" sz="1200" b="1" u="sng" kern="100" dirty="0" smtClean="0">
                <a:ea typeface="Meiryo UI"/>
                <a:cs typeface="Times New Roman"/>
              </a:rPr>
              <a:t>23</a:t>
            </a:r>
            <a:r>
              <a:rPr lang="ja-JP" altLang="en-US" sz="1200" b="1" u="sng" kern="100" dirty="0" smtClean="0">
                <a:ea typeface="Meiryo UI"/>
                <a:cs typeface="Times New Roman"/>
              </a:rPr>
              <a:t>～）</a:t>
            </a:r>
            <a:endParaRPr lang="ja-JP" altLang="en-US" sz="1200" b="1" u="sng" kern="100" dirty="0" smtClean="0">
              <a:effectLst/>
              <a:ea typeface="Meiryo UI"/>
              <a:cs typeface="Times New Roman"/>
            </a:endParaRPr>
          </a:p>
        </p:txBody>
      </p:sp>
      <p:sp>
        <p:nvSpPr>
          <p:cNvPr id="68" name="テキスト ボックス 67"/>
          <p:cNvSpPr txBox="1"/>
          <p:nvPr/>
        </p:nvSpPr>
        <p:spPr>
          <a:xfrm>
            <a:off x="39078" y="7310885"/>
            <a:ext cx="4926387" cy="1246495"/>
          </a:xfrm>
          <a:prstGeom prst="rect">
            <a:avLst/>
          </a:prstGeom>
          <a:noFill/>
        </p:spPr>
        <p:txBody>
          <a:bodyPr wrap="square" rtlCol="0">
            <a:spAutoFit/>
          </a:bodyPr>
          <a:lstStyle/>
          <a:p>
            <a:pPr algn="just">
              <a:lnSpc>
                <a:spcPts val="1500"/>
              </a:lnSpc>
              <a:spcAft>
                <a:spcPts val="0"/>
              </a:spcAft>
            </a:pPr>
            <a:r>
              <a:rPr lang="ja-JP" altLang="en-US" sz="1200" b="1" u="sng" kern="100" dirty="0" smtClean="0">
                <a:effectLst/>
                <a:ea typeface="Meiryo UI"/>
                <a:cs typeface="Times New Roman"/>
              </a:rPr>
              <a:t>◇効率的・効果的な維持管理に対する視点</a:t>
            </a:r>
            <a:endParaRPr lang="en-US" altLang="ja-JP" sz="1200" kern="100" dirty="0" smtClean="0">
              <a:effectLst/>
              <a:ea typeface="Meiryo UI"/>
              <a:cs typeface="Times New Roman"/>
            </a:endParaRPr>
          </a:p>
          <a:p>
            <a:pPr algn="just">
              <a:lnSpc>
                <a:spcPts val="1500"/>
              </a:lnSpc>
            </a:pPr>
            <a:r>
              <a:rPr lang="ja-JP" altLang="en-US" sz="1200" kern="100" dirty="0" smtClean="0">
                <a:ea typeface="Meiryo UI"/>
                <a:cs typeface="Times New Roman"/>
              </a:rPr>
              <a:t>・点検の重点化など、河川</a:t>
            </a:r>
            <a:r>
              <a:rPr lang="ja-JP" altLang="en-US" sz="1200" kern="100" dirty="0">
                <a:ea typeface="Meiryo UI"/>
                <a:cs typeface="Times New Roman"/>
              </a:rPr>
              <a:t>特性に</a:t>
            </a:r>
            <a:r>
              <a:rPr lang="ja-JP" altLang="en-US" sz="1200" kern="100" dirty="0" smtClean="0">
                <a:ea typeface="Meiryo UI"/>
                <a:cs typeface="Times New Roman"/>
              </a:rPr>
              <a:t>応じた維持管理の実施</a:t>
            </a:r>
            <a:endParaRPr lang="en-US" altLang="ja-JP" sz="1200" kern="100" dirty="0">
              <a:ea typeface="Meiryo UI"/>
              <a:cs typeface="Times New Roman"/>
            </a:endParaRPr>
          </a:p>
          <a:p>
            <a:pPr algn="just">
              <a:lnSpc>
                <a:spcPts val="1500"/>
              </a:lnSpc>
              <a:spcAft>
                <a:spcPts val="0"/>
              </a:spcAft>
            </a:pPr>
            <a:r>
              <a:rPr lang="ja-JP" altLang="en-US" sz="1200" kern="100" dirty="0" smtClean="0">
                <a:effectLst/>
                <a:ea typeface="Meiryo UI"/>
                <a:cs typeface="Times New Roman"/>
              </a:rPr>
              <a:t>・明確な劣化診断基準、最適な補修タイミングの設定</a:t>
            </a:r>
            <a:endParaRPr lang="en-US" altLang="ja-JP" sz="1200" kern="100" dirty="0" smtClean="0">
              <a:effectLst/>
              <a:ea typeface="Meiryo UI"/>
              <a:cs typeface="Times New Roman"/>
            </a:endParaRPr>
          </a:p>
          <a:p>
            <a:pPr algn="just">
              <a:lnSpc>
                <a:spcPts val="1500"/>
              </a:lnSpc>
              <a:spcAft>
                <a:spcPts val="0"/>
              </a:spcAft>
            </a:pPr>
            <a:r>
              <a:rPr lang="ja-JP" altLang="en-US" sz="1200" kern="100" dirty="0" smtClean="0">
                <a:ea typeface="Meiryo UI"/>
                <a:cs typeface="Times New Roman"/>
              </a:rPr>
              <a:t>・施設の特性に応じた維持管理手法の確立</a:t>
            </a:r>
            <a:endParaRPr lang="ja-JP" altLang="en-US" sz="1200" kern="100" dirty="0" smtClean="0">
              <a:effectLst/>
              <a:ea typeface="Meiryo UI"/>
              <a:cs typeface="Times New Roman"/>
            </a:endParaRPr>
          </a:p>
          <a:p>
            <a:pPr algn="just">
              <a:lnSpc>
                <a:spcPts val="1500"/>
              </a:lnSpc>
              <a:spcAft>
                <a:spcPts val="0"/>
              </a:spcAft>
            </a:pPr>
            <a:r>
              <a:rPr lang="ja-JP" altLang="en-US" sz="1200" b="1" u="sng" kern="100" dirty="0">
                <a:ea typeface="Meiryo UI"/>
                <a:cs typeface="Times New Roman"/>
              </a:rPr>
              <a:t>◇安全に対する視点</a:t>
            </a:r>
          </a:p>
          <a:p>
            <a:pPr algn="just">
              <a:lnSpc>
                <a:spcPts val="1500"/>
              </a:lnSpc>
              <a:spcAft>
                <a:spcPts val="0"/>
              </a:spcAft>
            </a:pPr>
            <a:r>
              <a:rPr lang="ja-JP" altLang="en-US" sz="1200" kern="100" dirty="0">
                <a:ea typeface="Meiryo UI"/>
                <a:cs typeface="Times New Roman"/>
              </a:rPr>
              <a:t>・護岸背面等、不可視部分における不具合への</a:t>
            </a:r>
            <a:r>
              <a:rPr lang="ja-JP" altLang="en-US" sz="1200" kern="100" dirty="0" smtClean="0">
                <a:ea typeface="Meiryo UI"/>
                <a:cs typeface="Times New Roman"/>
              </a:rPr>
              <a:t>対応</a:t>
            </a:r>
            <a:endParaRPr lang="ja-JP" altLang="en-US" sz="1200" kern="100" dirty="0" smtClean="0">
              <a:effectLst/>
              <a:ea typeface="Meiryo UI"/>
              <a:cs typeface="Times New Roman"/>
            </a:endParaRPr>
          </a:p>
        </p:txBody>
      </p:sp>
      <p:sp>
        <p:nvSpPr>
          <p:cNvPr id="69" name="テキスト ボックス 68"/>
          <p:cNvSpPr txBox="1"/>
          <p:nvPr/>
        </p:nvSpPr>
        <p:spPr>
          <a:xfrm>
            <a:off x="5124206" y="1109142"/>
            <a:ext cx="7632847" cy="7655942"/>
          </a:xfrm>
          <a:prstGeom prst="rect">
            <a:avLst/>
          </a:prstGeom>
          <a:noFill/>
          <a:ln>
            <a:noFill/>
          </a:ln>
        </p:spPr>
        <p:txBody>
          <a:bodyPr wrap="square" rtlCol="0">
            <a:spAutoFit/>
          </a:bodyPr>
          <a:lstStyle/>
          <a:p>
            <a:pPr algn="just">
              <a:lnSpc>
                <a:spcPts val="1500"/>
              </a:lnSpc>
              <a:spcAft>
                <a:spcPts val="0"/>
              </a:spcAft>
            </a:pPr>
            <a:r>
              <a:rPr lang="ja-JP" altLang="ja-JP" sz="1200" b="1" u="sng" kern="100" dirty="0" smtClean="0">
                <a:effectLst/>
                <a:latin typeface="Meiryo UI" panose="020B0604030504040204" pitchFamily="50" charset="-128"/>
                <a:ea typeface="Meiryo UI" panose="020B0604030504040204" pitchFamily="50" charset="-128"/>
                <a:cs typeface="Meiryo UI" panose="020B0604030504040204" pitchFamily="50" charset="-128"/>
              </a:rPr>
              <a:t>◇点検、診断、評価の手法や体制等の充実</a:t>
            </a:r>
            <a:r>
              <a:rPr lang="ja-JP" alt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200" u="wavy" kern="100" dirty="0">
                <a:latin typeface="Georgia"/>
                <a:ea typeface="Meiryo UI"/>
                <a:cs typeface="Times New Roman"/>
              </a:rPr>
              <a:t>致命的な不具合を見逃さない安全の視点</a:t>
            </a:r>
            <a:r>
              <a:rPr lang="ja-JP" altLang="en-US" sz="1200" u="wavy" kern="100" dirty="0">
                <a:latin typeface="Georgia"/>
                <a:ea typeface="Meiryo UI"/>
                <a:cs typeface="Times New Roman"/>
              </a:rPr>
              <a:t>と施設の長寿命化を図るための確実性の視点を踏まえた手法の導入</a:t>
            </a:r>
            <a:endParaRPr lang="ja-JP" altLang="ja-JP" sz="1800" kern="100" dirty="0">
              <a:latin typeface="Georgia"/>
              <a:ea typeface="HG明朝B"/>
              <a:cs typeface="Times New Roman"/>
            </a:endParaRPr>
          </a:p>
          <a:p>
            <a:pPr algn="just">
              <a:lnSpc>
                <a:spcPts val="1500"/>
              </a:lnSpc>
              <a:spcAft>
                <a:spcPts val="0"/>
              </a:spcAft>
            </a:pP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b="1" u="sng" kern="100" dirty="0" smtClean="0">
                <a:latin typeface="Meiryo UI" panose="020B0604030504040204" pitchFamily="50" charset="-128"/>
                <a:ea typeface="Meiryo UI" panose="020B0604030504040204" pitchFamily="50" charset="-128"/>
                <a:cs typeface="Meiryo UI" panose="020B0604030504040204" pitchFamily="50" charset="-128"/>
              </a:rPr>
              <a:t>河川毎に作成する河川カルテ、維持管理計画</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を</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活用</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し、</a:t>
            </a:r>
            <a:r>
              <a:rPr lang="ja-JP" altLang="en-US" sz="1200" b="1" u="sng" kern="100" dirty="0" smtClean="0">
                <a:latin typeface="Meiryo UI" panose="020B0604030504040204" pitchFamily="50" charset="-128"/>
                <a:ea typeface="Meiryo UI" panose="020B0604030504040204" pitchFamily="50" charset="-128"/>
                <a:cs typeface="Meiryo UI" panose="020B0604030504040204" pitchFamily="50" charset="-128"/>
              </a:rPr>
              <a:t>河</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道特性に</a:t>
            </a:r>
            <a:r>
              <a:rPr lang="ja-JP" altLang="en-US" sz="1200" b="1" u="sng" kern="100" dirty="0" smtClean="0">
                <a:latin typeface="Meiryo UI" panose="020B0604030504040204" pitchFamily="50" charset="-128"/>
                <a:ea typeface="Meiryo UI" panose="020B0604030504040204" pitchFamily="50" charset="-128"/>
                <a:cs typeface="Meiryo UI" panose="020B0604030504040204" pitchFamily="50" charset="-128"/>
              </a:rPr>
              <a:t>応じて巡視・点検の重点化</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を図るとともに、</a:t>
            </a:r>
            <a:endParaRPr lang="en-US" altLang="ja-JP" sz="12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b="1" u="sng" kern="100" dirty="0" smtClean="0">
                <a:latin typeface="Meiryo UI" panose="020B0604030504040204" pitchFamily="50" charset="-128"/>
                <a:ea typeface="Meiryo UI" panose="020B0604030504040204" pitchFamily="50" charset="-128"/>
                <a:cs typeface="Meiryo UI" panose="020B0604030504040204" pitchFamily="50" charset="-128"/>
              </a:rPr>
              <a:t>明確な評価基準に基づく損傷度の評価、管理水準を設定し</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、適切なタイミングで補修を実施する。</a:t>
            </a:r>
            <a:endParaRPr lang="en-US" altLang="ja-JP" sz="12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　　また、各損傷の発生要因を分析した上で適切な補修工法を選定するとともに、</a:t>
            </a:r>
            <a:r>
              <a:rPr lang="ja-JP" altLang="en-US" sz="1200" b="1" u="sng" kern="100" dirty="0" smtClean="0">
                <a:latin typeface="Meiryo UI" panose="020B0604030504040204" pitchFamily="50" charset="-128"/>
                <a:ea typeface="Meiryo UI" panose="020B0604030504040204" pitchFamily="50" charset="-128"/>
                <a:cs typeface="Meiryo UI" panose="020B0604030504040204" pitchFamily="50" charset="-128"/>
              </a:rPr>
              <a:t>維持管理計画に基づき計画的に</a:t>
            </a:r>
            <a:endParaRPr lang="en-US" altLang="ja-JP" sz="1200" b="1" u="sng"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b="1"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b="1" u="sng" kern="100" dirty="0" smtClean="0">
                <a:latin typeface="Meiryo UI" panose="020B0604030504040204" pitchFamily="50" charset="-128"/>
                <a:ea typeface="Meiryo UI" panose="020B0604030504040204" pitchFamily="50" charset="-128"/>
                <a:cs typeface="Meiryo UI" panose="020B0604030504040204" pitchFamily="50" charset="-128"/>
              </a:rPr>
              <a:t>補修を実施</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するなど、</a:t>
            </a:r>
            <a:r>
              <a:rPr lang="ja-JP" altLang="en-US" sz="1200" b="1" u="sng" kern="100" dirty="0" smtClean="0">
                <a:latin typeface="Meiryo UI" panose="020B0604030504040204" pitchFamily="50" charset="-128"/>
                <a:ea typeface="Meiryo UI" panose="020B0604030504040204" pitchFamily="50" charset="-128"/>
                <a:cs typeface="Meiryo UI" panose="020B0604030504040204" pitchFamily="50" charset="-128"/>
              </a:rPr>
              <a:t>効果・効率的な維持管理を確実</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に</a:t>
            </a:r>
            <a:r>
              <a:rPr lang="ja-JP" altLang="en-US" sz="1200" b="1" u="sng" kern="100" dirty="0" smtClean="0">
                <a:latin typeface="Meiryo UI" panose="020B0604030504040204" pitchFamily="50" charset="-128"/>
                <a:ea typeface="Meiryo UI" panose="020B0604030504040204" pitchFamily="50" charset="-128"/>
                <a:cs typeface="Meiryo UI" panose="020B0604030504040204" pitchFamily="50" charset="-128"/>
              </a:rPr>
              <a:t>実施</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する。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・外観</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だけで判断できない致命的な損傷を把握するために、堤防内部など不可視部について、コアボーリング</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だけでなく、</a:t>
            </a:r>
            <a:endParaRPr lang="en-US" altLang="ja-JP" sz="12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b="1"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b="1" u="sng" kern="100" dirty="0" smtClean="0">
                <a:latin typeface="Meiryo UI" panose="020B0604030504040204" pitchFamily="50" charset="-128"/>
                <a:ea typeface="Meiryo UI" panose="020B0604030504040204" pitchFamily="50" charset="-128"/>
                <a:cs typeface="Meiryo UI" panose="020B0604030504040204" pitchFamily="50" charset="-128"/>
              </a:rPr>
              <a:t>レーダー</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探査など非破壊検査を含め、効果的な点検手法の検討を行う</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ja-JP" sz="1200" b="1" u="sng" kern="100" dirty="0" smtClean="0">
                <a:effectLst/>
                <a:latin typeface="Meiryo UI" panose="020B0604030504040204" pitchFamily="50" charset="-128"/>
                <a:ea typeface="Meiryo UI" panose="020B0604030504040204" pitchFamily="50" charset="-128"/>
                <a:cs typeface="Meiryo UI" panose="020B0604030504040204" pitchFamily="50" charset="-128"/>
              </a:rPr>
              <a:t>◇施設の特性に応じた維持管理手法の体系化</a:t>
            </a:r>
            <a:r>
              <a:rPr lang="ja-JP" alt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200" u="wavy" kern="100" dirty="0" smtClean="0">
                <a:effectLst/>
                <a:latin typeface="Meiryo UI" panose="020B0604030504040204" pitchFamily="50" charset="-128"/>
                <a:ea typeface="Meiryo UI" panose="020B0604030504040204" pitchFamily="50" charset="-128"/>
                <a:cs typeface="Meiryo UI" panose="020B0604030504040204" pitchFamily="50" charset="-128"/>
              </a:rPr>
              <a:t>維持管理手法の設定（予防保全対策の拡充、補修時期の最適化）</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400"/>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　　・護岸</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等</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コンクリート構造物</a:t>
            </a:r>
            <a:r>
              <a:rPr lang="ja-JP" altLang="en-US" sz="1200" b="1" u="sng" kern="100" dirty="0" smtClean="0">
                <a:latin typeface="Meiryo UI" panose="020B0604030504040204" pitchFamily="50" charset="-128"/>
                <a:ea typeface="Meiryo UI" panose="020B0604030504040204" pitchFamily="50" charset="-128"/>
                <a:cs typeface="Meiryo UI" panose="020B0604030504040204" pitchFamily="50" charset="-128"/>
              </a:rPr>
              <a:t>は評価基準を明確化した状態監視型による維持管理を行い</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鋼矢板護岸等</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鋼</a:t>
            </a:r>
            <a:r>
              <a:rPr lang="ja-JP" altLang="en-US" sz="1200" b="1" u="sng" kern="100" dirty="0" smtClean="0">
                <a:latin typeface="Meiryo UI" panose="020B0604030504040204" pitchFamily="50" charset="-128"/>
                <a:ea typeface="Meiryo UI" panose="020B0604030504040204" pitchFamily="50" charset="-128"/>
                <a:cs typeface="Meiryo UI" panose="020B0604030504040204" pitchFamily="50" charset="-128"/>
              </a:rPr>
              <a:t>構造物は</a:t>
            </a:r>
            <a:endParaRPr lang="en-US" altLang="ja-JP" sz="1200" b="1" u="sng" kern="100" dirty="0" smtClean="0">
              <a:latin typeface="Meiryo UI" panose="020B0604030504040204" pitchFamily="50" charset="-128"/>
              <a:ea typeface="Meiryo UI" panose="020B0604030504040204" pitchFamily="50" charset="-128"/>
              <a:cs typeface="Meiryo UI" panose="020B0604030504040204" pitchFamily="50" charset="-128"/>
            </a:endParaRPr>
          </a:p>
          <a:p>
            <a:pPr lvl="0" defTabSz="914400"/>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　　　劣化予測に必要なデータの蓄積を定期的に実施しつつ、</a:t>
            </a:r>
            <a:r>
              <a:rPr lang="ja-JP" altLang="en-US" sz="1200" b="1" u="sng" kern="100" dirty="0" smtClean="0">
                <a:latin typeface="Meiryo UI" panose="020B0604030504040204" pitchFamily="50" charset="-128"/>
                <a:ea typeface="Meiryo UI" panose="020B0604030504040204" pitchFamily="50" charset="-128"/>
                <a:cs typeface="Meiryo UI" panose="020B0604030504040204" pitchFamily="50" charset="-128"/>
              </a:rPr>
              <a:t>予測計画型による維持管理を目指す</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kern="100" dirty="0" smtClean="0">
              <a:latin typeface="Meiryo UI" panose="020B0604030504040204" pitchFamily="50" charset="-128"/>
              <a:ea typeface="Meiryo UI" panose="020B0604030504040204" pitchFamily="50" charset="-128"/>
              <a:cs typeface="Meiryo UI" panose="020B0604030504040204" pitchFamily="50" charset="-128"/>
            </a:endParaRPr>
          </a:p>
          <a:p>
            <a:pPr lvl="0" defTabSz="914400"/>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・土砂</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堆積や河床洗掘に対しては</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、河床洗掘の著しい河川等で試行的に河床変動予測を行い、再現性の確認などの</a:t>
            </a:r>
            <a:endParaRPr lang="en-US" altLang="ja-JP" sz="1200" kern="100" dirty="0" smtClean="0">
              <a:latin typeface="Meiryo UI" panose="020B0604030504040204" pitchFamily="50" charset="-128"/>
              <a:ea typeface="Meiryo UI" panose="020B0604030504040204" pitchFamily="50" charset="-128"/>
              <a:cs typeface="Meiryo UI" panose="020B0604030504040204" pitchFamily="50" charset="-128"/>
            </a:endParaRPr>
          </a:p>
          <a:p>
            <a:pPr lvl="0" defTabSz="914400"/>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　　検証作業を行うなど、</a:t>
            </a:r>
            <a:r>
              <a:rPr lang="ja-JP" altLang="en-US" sz="1200" b="1" u="sng" kern="100" dirty="0" smtClean="0">
                <a:latin typeface="Meiryo UI" panose="020B0604030504040204" pitchFamily="50" charset="-128"/>
                <a:ea typeface="Meiryo UI" panose="020B0604030504040204" pitchFamily="50" charset="-128"/>
                <a:cs typeface="Meiryo UI" panose="020B0604030504040204" pitchFamily="50" charset="-128"/>
              </a:rPr>
              <a:t>河床</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変動予測手法</a:t>
            </a:r>
            <a:r>
              <a:rPr lang="ja-JP" altLang="en-US" sz="1200" b="1" u="sng" kern="100" dirty="0" smtClean="0">
                <a:latin typeface="Meiryo UI" panose="020B0604030504040204" pitchFamily="50" charset="-128"/>
                <a:ea typeface="Meiryo UI" panose="020B0604030504040204" pitchFamily="50" charset="-128"/>
                <a:cs typeface="Meiryo UI" panose="020B0604030504040204" pitchFamily="50" charset="-128"/>
              </a:rPr>
              <a:t>を検討</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の上、予測計画型の維持</a:t>
            </a:r>
            <a:r>
              <a:rPr lang="ja-JP" altLang="en-US" sz="1200" b="1" u="sng" kern="100" dirty="0" smtClean="0">
                <a:latin typeface="Meiryo UI" panose="020B0604030504040204" pitchFamily="50" charset="-128"/>
                <a:ea typeface="Meiryo UI" panose="020B0604030504040204" pitchFamily="50" charset="-128"/>
                <a:cs typeface="Meiryo UI" panose="020B0604030504040204" pitchFamily="50" charset="-128"/>
              </a:rPr>
              <a:t>管理を</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目指す</a:t>
            </a:r>
            <a:r>
              <a:rPr lang="ja-JP" altLang="en-US" sz="1200" b="1" u="sng" kern="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b="1" u="sng" kern="100" dirty="0" smtClean="0">
              <a:latin typeface="Meiryo UI" panose="020B0604030504040204" pitchFamily="50" charset="-128"/>
              <a:ea typeface="Meiryo UI" panose="020B0604030504040204" pitchFamily="50" charset="-128"/>
              <a:cs typeface="Meiryo UI" panose="020B0604030504040204" pitchFamily="50" charset="-128"/>
            </a:endParaRPr>
          </a:p>
          <a:p>
            <a:pPr defTabSz="914400"/>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予測計画型を目指す施設については、その予測手法が確立するまでの</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間は状態監視型に</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よる維持管理を</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実施する。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400"/>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b="1"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施設の竣工・補修履歴、氾濫解析時の水位、巡視・点検に基づく施設の損傷状況などを</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取りまとめた</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河川カルテを</a:t>
            </a:r>
            <a:endParaRPr lang="en-US" altLang="ja-JP" sz="1200" b="1" u="sng"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400"/>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活用した計画的な維持修繕を実施</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する。</a:t>
            </a:r>
            <a:endParaRPr lang="en-US" altLang="ja-JP" sz="1200" kern="100" dirty="0" smtClean="0">
              <a:latin typeface="Meiryo UI" panose="020B0604030504040204" pitchFamily="50" charset="-128"/>
              <a:ea typeface="Meiryo UI" panose="020B0604030504040204" pitchFamily="50" charset="-128"/>
              <a:cs typeface="Meiryo UI" panose="020B0604030504040204" pitchFamily="50" charset="-128"/>
            </a:endParaRPr>
          </a:p>
          <a:p>
            <a:pPr lvl="0" defTabSz="914400"/>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　・状態監視型については、</a:t>
            </a:r>
            <a:r>
              <a:rPr lang="ja-JP" altLang="en-US" sz="1200" b="1" u="sng" kern="100" dirty="0" smtClean="0">
                <a:latin typeface="Meiryo UI" panose="020B0604030504040204" pitchFamily="50" charset="-128"/>
                <a:ea typeface="Meiryo UI" panose="020B0604030504040204" pitchFamily="50" charset="-128"/>
                <a:cs typeface="Meiryo UI" panose="020B0604030504040204" pitchFamily="50" charset="-128"/>
              </a:rPr>
              <a:t>新た</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に作成する評価基準により健全度評価を行い、評価のばらつきを軽減する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ともに</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kern="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　　補修時期（目標管理水準）を明確化する。ただし</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、個別の損傷程度だけで判断するのではなく</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、周辺</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の施設</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の</a:t>
            </a:r>
            <a:endParaRPr lang="en-US" altLang="ja-JP" sz="1200" kern="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　　状況等</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を考慮して</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総合に</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判断する</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355600" indent="-355600" algn="just">
              <a:lnSpc>
                <a:spcPts val="1500"/>
              </a:lnSpc>
              <a:spcAft>
                <a:spcPts val="0"/>
              </a:spcAft>
            </a:pPr>
            <a:r>
              <a:rPr lang="ja-JP" altLang="en-US" sz="1200" kern="100" dirty="0" smtClean="0">
                <a:latin typeface="Georgia"/>
                <a:ea typeface="Meiryo UI"/>
                <a:cs typeface="Times New Roman"/>
              </a:rPr>
              <a:t>　</a:t>
            </a:r>
            <a:r>
              <a:rPr lang="ja-JP" altLang="ja-JP" sz="1200" u="wavy" kern="100" dirty="0" smtClean="0">
                <a:effectLst/>
                <a:latin typeface="Meiryo UI" panose="020B0604030504040204" pitchFamily="50" charset="-128"/>
                <a:ea typeface="Meiryo UI" panose="020B0604030504040204" pitchFamily="50" charset="-128"/>
                <a:cs typeface="Meiryo UI" panose="020B0604030504040204" pitchFamily="50" charset="-128"/>
              </a:rPr>
              <a:t>重点化指標・優先順位の考え方</a:t>
            </a:r>
            <a:endParaRPr lang="ja-JP" altLang="ja-JP" sz="12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r>
              <a:rPr lang="ja-JP" altLang="ja-JP" sz="1200" b="1" kern="10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200" b="1" kern="10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itchFamily="50" charset="-128"/>
                <a:ea typeface="Meiryo UI" pitchFamily="50" charset="-128"/>
                <a:cs typeface="Meiryo UI" pitchFamily="50" charset="-128"/>
                <a:sym typeface="Wingdings" panose="05000000000000000000" pitchFamily="2" charset="2"/>
              </a:rPr>
              <a:t>・</a:t>
            </a:r>
            <a:r>
              <a:rPr lang="ja-JP" altLang="en-US" sz="1200" b="1" u="sng" dirty="0" smtClean="0">
                <a:latin typeface="Meiryo UI" pitchFamily="50" charset="-128"/>
                <a:ea typeface="Meiryo UI" pitchFamily="50" charset="-128"/>
                <a:cs typeface="Meiryo UI" pitchFamily="50" charset="-128"/>
                <a:sym typeface="Wingdings" panose="05000000000000000000" pitchFamily="2" charset="2"/>
              </a:rPr>
              <a:t>健全度並びに社会的影響度の高い施設を重点的に維持補修を実施</a:t>
            </a:r>
            <a:r>
              <a:rPr lang="ja-JP" altLang="en-US" sz="1200" dirty="0" smtClean="0">
                <a:latin typeface="Meiryo UI" pitchFamily="50" charset="-128"/>
                <a:ea typeface="Meiryo UI" pitchFamily="50" charset="-128"/>
                <a:cs typeface="Meiryo UI" pitchFamily="50" charset="-128"/>
                <a:sym typeface="Wingdings" panose="05000000000000000000" pitchFamily="2" charset="2"/>
              </a:rPr>
              <a:t>する。</a:t>
            </a:r>
            <a:endParaRPr lang="en-US" altLang="ja-JP" sz="1200" dirty="0" smtClean="0">
              <a:latin typeface="Meiryo UI" pitchFamily="50" charset="-128"/>
              <a:ea typeface="Meiryo UI" pitchFamily="50" charset="-128"/>
              <a:cs typeface="Meiryo UI" pitchFamily="50" charset="-128"/>
              <a:sym typeface="Wingdings" panose="05000000000000000000" pitchFamily="2" charset="2"/>
            </a:endParaRPr>
          </a:p>
          <a:p>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　　　　施設</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の劣化状況を評価指標とする</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健全度や流下能力の評価指標である河積阻害率と、</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河川特性や周辺へ</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の</a:t>
            </a:r>
            <a:endParaRPr lang="en-US" altLang="ja-JP" sz="1200" kern="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　　　影響を</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評価指標とする社会的影響度の</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点</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を総合的</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に評価し、優先度を設定する。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ja-JP" sz="1200" b="1" u="sng" kern="100" dirty="0" smtClean="0">
                <a:effectLst/>
                <a:latin typeface="Meiryo UI" panose="020B0604030504040204" pitchFamily="50" charset="-128"/>
                <a:ea typeface="Meiryo UI" panose="020B0604030504040204" pitchFamily="50" charset="-128"/>
                <a:cs typeface="Meiryo UI" panose="020B0604030504040204" pitchFamily="50" charset="-128"/>
              </a:rPr>
              <a:t>◇日常的な維持管理の着実な実践</a:t>
            </a:r>
            <a:endParaRPr lang="en-US" altLang="ja-JP" sz="1200" b="1" u="sng"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　　　日常パトロール等の結果から、</a:t>
            </a:r>
            <a:r>
              <a:rPr lang="ja-JP" altLang="en-US" sz="1200" b="1" u="sng" kern="100" dirty="0" smtClean="0">
                <a:latin typeface="Meiryo UI" panose="020B0604030504040204" pitchFamily="50" charset="-128"/>
                <a:ea typeface="Meiryo UI" panose="020B0604030504040204" pitchFamily="50" charset="-128"/>
                <a:cs typeface="Meiryo UI" panose="020B0604030504040204" pitchFamily="50" charset="-128"/>
              </a:rPr>
              <a:t>軽微な損傷については損傷がそれ以上拡大しないよう、直営作業等により</a:t>
            </a:r>
            <a:endParaRPr lang="en-US" altLang="ja-JP" sz="1200" b="1" u="sng"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b="1"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b="1" u="sng" kern="100" dirty="0" smtClean="0">
                <a:latin typeface="Meiryo UI" panose="020B0604030504040204" pitchFamily="50" charset="-128"/>
                <a:ea typeface="Meiryo UI" panose="020B0604030504040204" pitchFamily="50" charset="-128"/>
                <a:cs typeface="Meiryo UI" panose="020B0604030504040204" pitchFamily="50" charset="-128"/>
              </a:rPr>
              <a:t>きめ細やかな修繕作業を実施</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するなど、予防保全に資する取り組みを実践していく。</a:t>
            </a:r>
            <a:endParaRPr lang="en-US" altLang="ja-JP" sz="12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endParaRPr lang="en-US" altLang="ja-JP" sz="12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ja-JP" sz="1200" b="1" u="sng" kern="100" dirty="0" smtClean="0">
                <a:effectLst/>
                <a:latin typeface="Meiryo UI" panose="020B0604030504040204" pitchFamily="50" charset="-128"/>
                <a:ea typeface="Meiryo UI" panose="020B0604030504040204" pitchFamily="50" charset="-128"/>
                <a:cs typeface="Meiryo UI" panose="020B0604030504040204" pitchFamily="50" charset="-128"/>
              </a:rPr>
              <a:t>◇維持管理を見通した新設工事上</a:t>
            </a:r>
            <a:r>
              <a:rPr lang="ja-JP" altLang="en-US" sz="1200" b="1" u="sng" kern="100" dirty="0" smtClean="0">
                <a:effectLst/>
                <a:latin typeface="Meiryo UI" panose="020B0604030504040204" pitchFamily="50" charset="-128"/>
                <a:ea typeface="Meiryo UI" panose="020B0604030504040204" pitchFamily="50" charset="-128"/>
                <a:cs typeface="Meiryo UI" panose="020B0604030504040204" pitchFamily="50" charset="-128"/>
              </a:rPr>
              <a:t>の工夫</a:t>
            </a:r>
            <a:r>
              <a:rPr lang="ja-JP" altLang="ja-JP" sz="1200" u="sng" kern="100" dirty="0" smtClean="0">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u="sng"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　　　　改良計画策定時に、河床材料、土砂供給、掃流力等の</a:t>
            </a:r>
            <a:r>
              <a:rPr lang="ja-JP" altLang="en-US" sz="1200" b="1" u="sng" kern="100" dirty="0" smtClean="0">
                <a:latin typeface="Meiryo UI" panose="020B0604030504040204" pitchFamily="50" charset="-128"/>
                <a:ea typeface="Meiryo UI" panose="020B0604030504040204" pitchFamily="50" charset="-128"/>
                <a:cs typeface="Meiryo UI" panose="020B0604030504040204" pitchFamily="50" charset="-128"/>
              </a:rPr>
              <a:t>河川特性を予め考慮して、河床洗掘</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等の不具合</a:t>
            </a:r>
            <a:r>
              <a:rPr lang="ja-JP" altLang="en-US" sz="1200" b="1" u="sng" kern="100" dirty="0" smtClean="0">
                <a:latin typeface="Meiryo UI" panose="020B0604030504040204" pitchFamily="50" charset="-128"/>
                <a:ea typeface="Meiryo UI" panose="020B0604030504040204" pitchFamily="50" charset="-128"/>
                <a:cs typeface="Meiryo UI" panose="020B0604030504040204" pitchFamily="50" charset="-128"/>
              </a:rPr>
              <a:t>が</a:t>
            </a:r>
            <a:endParaRPr lang="en-US" altLang="ja-JP" sz="1200" b="1" u="sng"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b="1" u="sng" kern="100" dirty="0" smtClean="0">
                <a:latin typeface="Meiryo UI" panose="020B0604030504040204" pitchFamily="50" charset="-128"/>
                <a:ea typeface="Meiryo UI" panose="020B0604030504040204" pitchFamily="50" charset="-128"/>
                <a:cs typeface="Meiryo UI" panose="020B0604030504040204" pitchFamily="50" charset="-128"/>
              </a:rPr>
              <a:t>発生しにくい河道計画</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を策定する。</a:t>
            </a:r>
            <a:endParaRPr lang="en-US" altLang="ja-JP" sz="12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　　　併せて、輪荷重を考慮したブロック積構造とすることや、除草苦情等が想定される住宅隣接箇所では堤防法面の</a:t>
            </a:r>
            <a:endParaRPr lang="en-US" altLang="ja-JP" sz="12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　　　土羽を</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な</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くす等、設計</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基準の見直しも含め</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、維持管理を見通した構造等を検討する。</a:t>
            </a:r>
            <a:endParaRPr lang="ja-JP" altLang="ja-JP" sz="12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endParaRPr lang="en-US" altLang="ja-JP" sz="1200" b="1" u="sng"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ja-JP" sz="1200" b="1" u="sng" kern="100" dirty="0" smtClean="0">
                <a:effectLst/>
                <a:latin typeface="Meiryo UI" panose="020B0604030504040204" pitchFamily="50" charset="-128"/>
                <a:ea typeface="Meiryo UI" panose="020B0604030504040204" pitchFamily="50" charset="-128"/>
                <a:cs typeface="Meiryo UI" panose="020B0604030504040204" pitchFamily="50" charset="-128"/>
              </a:rPr>
              <a:t>◇新たな技術、材料、工法の活用と促進策</a:t>
            </a:r>
            <a:endParaRPr lang="en-US" altLang="ja-JP" sz="1200" b="1" u="sng"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　　精度の高い河床変動解析</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手法や効果・効率的な</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空洞化調査手法等を検討する。また、鋼矢板の塗装について</a:t>
            </a:r>
            <a:endParaRPr lang="en-US" altLang="ja-JP" sz="12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　　　これまでよりも耐久性が高い塗装材料を使用し、塗り替え頻度を低くするなど、新材料の活用等を検討する。</a:t>
            </a:r>
            <a:endParaRPr lang="en-US" altLang="ja-JP" sz="1200" kern="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70" name="テキスト ボックス 69"/>
          <p:cNvSpPr txBox="1"/>
          <p:nvPr/>
        </p:nvSpPr>
        <p:spPr>
          <a:xfrm>
            <a:off x="5148500" y="9015263"/>
            <a:ext cx="7635926" cy="461665"/>
          </a:xfrm>
          <a:prstGeom prst="rect">
            <a:avLst/>
          </a:prstGeom>
          <a:noFill/>
        </p:spPr>
        <p:txBody>
          <a:bodyPr wrap="square" rtlCol="0">
            <a:spAutoFit/>
          </a:bodyPr>
          <a:lstStyle/>
          <a:p>
            <a:r>
              <a:rPr lang="ja-JP" altLang="ja-JP" sz="1200" b="1" u="sng" kern="100" dirty="0" smtClean="0">
                <a:effectLst/>
                <a:latin typeface="Georgia"/>
                <a:ea typeface="Meiryo UI"/>
                <a:cs typeface="Times New Roman"/>
              </a:rPr>
              <a:t>◇人材の育成と確保、技術力の向上と継承</a:t>
            </a:r>
            <a:endParaRPr lang="en-US" altLang="ja-JP" sz="1200" b="1" u="sng" kern="100" dirty="0" smtClean="0">
              <a:effectLst/>
              <a:latin typeface="Georgia"/>
              <a:ea typeface="Meiryo UI"/>
              <a:cs typeface="Times New Roman"/>
            </a:endParaRPr>
          </a:p>
          <a:p>
            <a:r>
              <a:rPr lang="en-US" altLang="ja-JP" sz="1200" kern="100" dirty="0">
                <a:latin typeface="Georgia"/>
                <a:ea typeface="Meiryo UI"/>
                <a:cs typeface="Times New Roman"/>
              </a:rPr>
              <a:t> </a:t>
            </a:r>
            <a:r>
              <a:rPr lang="ja-JP" altLang="en-US" sz="1200" kern="100" dirty="0" smtClean="0">
                <a:latin typeface="Georgia"/>
                <a:ea typeface="Meiryo UI"/>
                <a:cs typeface="Times New Roman"/>
              </a:rPr>
              <a:t>　　　　河川分野の研修制度を充実させるなど、技術の向上に努める。</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 </a:t>
            </a:r>
          </a:p>
        </p:txBody>
      </p:sp>
      <p:pic>
        <p:nvPicPr>
          <p:cNvPr id="71" name="図 7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480623" y="3792838"/>
            <a:ext cx="1476771" cy="1021885"/>
          </a:xfrm>
          <a:prstGeom prst="rect">
            <a:avLst/>
          </a:prstGeom>
        </p:spPr>
      </p:pic>
      <p:sp>
        <p:nvSpPr>
          <p:cNvPr id="72" name="テキスト ボックス 71"/>
          <p:cNvSpPr txBox="1"/>
          <p:nvPr/>
        </p:nvSpPr>
        <p:spPr>
          <a:xfrm>
            <a:off x="3480623" y="4789560"/>
            <a:ext cx="1487933" cy="268728"/>
          </a:xfrm>
          <a:prstGeom prst="rect">
            <a:avLst/>
          </a:prstGeom>
          <a:noFill/>
        </p:spPr>
        <p:txBody>
          <a:bodyPr wrap="square" rtlCol="0">
            <a:spAutoFit/>
          </a:bodyPr>
          <a:lstStyle/>
          <a:p>
            <a:pPr algn="ctr">
              <a:lnSpc>
                <a:spcPts val="1500"/>
              </a:lnSpc>
              <a:spcAft>
                <a:spcPts val="0"/>
              </a:spcAft>
            </a:pPr>
            <a:r>
              <a:rPr lang="ja-JP" altLang="en-US" sz="1000" kern="100" dirty="0" smtClean="0">
                <a:ea typeface="Meiryo UI"/>
                <a:cs typeface="Times New Roman"/>
              </a:rPr>
              <a:t>河床洗掘</a:t>
            </a:r>
            <a:endParaRPr lang="ja-JP" altLang="en-US" sz="1000" kern="100" dirty="0" smtClean="0">
              <a:effectLst/>
              <a:ea typeface="Meiryo UI"/>
              <a:cs typeface="Times New Roman"/>
            </a:endParaRPr>
          </a:p>
        </p:txBody>
      </p:sp>
      <p:sp>
        <p:nvSpPr>
          <p:cNvPr id="73" name="テキスト ボックス 72"/>
          <p:cNvSpPr txBox="1"/>
          <p:nvPr/>
        </p:nvSpPr>
        <p:spPr>
          <a:xfrm>
            <a:off x="447027" y="3396791"/>
            <a:ext cx="2891477" cy="284693"/>
          </a:xfrm>
          <a:prstGeom prst="rect">
            <a:avLst/>
          </a:prstGeom>
          <a:noFill/>
        </p:spPr>
        <p:txBody>
          <a:bodyPr wrap="square" rtlCol="0">
            <a:spAutoFit/>
          </a:bodyPr>
          <a:lstStyle/>
          <a:p>
            <a:pPr algn="ctr">
              <a:lnSpc>
                <a:spcPts val="1500"/>
              </a:lnSpc>
              <a:spcAft>
                <a:spcPts val="0"/>
              </a:spcAft>
            </a:pPr>
            <a:r>
              <a:rPr lang="ja-JP" altLang="en-US" sz="900" kern="100" dirty="0" smtClean="0">
                <a:effectLst/>
                <a:ea typeface="Meiryo UI"/>
                <a:cs typeface="Times New Roman"/>
              </a:rPr>
              <a:t>ブロック積護岸の経過年数</a:t>
            </a:r>
          </a:p>
        </p:txBody>
      </p:sp>
    </p:spTree>
    <p:extLst>
      <p:ext uri="{BB962C8B-B14F-4D97-AF65-F5344CB8AC3E}">
        <p14:creationId xmlns:p14="http://schemas.microsoft.com/office/powerpoint/2010/main" val="171745655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2A9F2E74B89BA4499CB1BEF8348AA80B" ma:contentTypeVersion="0" ma:contentTypeDescription="新しいドキュメントを作成します。" ma:contentTypeScope="" ma:versionID="6a2a72e2d454aba72df80c79ecd9f829">
  <xsd:schema xmlns:xsd="http://www.w3.org/2001/XMLSchema" xmlns:p="http://schemas.microsoft.com/office/2006/metadata/properties" targetNamespace="http://schemas.microsoft.com/office/2006/metadata/properties" ma:root="true" ma:fieldsID="f4cff559f9a06213828a8956bc5bb22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9DB8012C-3597-4BDB-9E7E-752DCBA019E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D6AAAD5D-4039-45FA-87EC-77E6408B953B}">
  <ds:schemaRefs>
    <ds:schemaRef ds:uri="http://schemas.microsoft.com/sharepoint/v3/contenttype/forms"/>
  </ds:schemaRefs>
</ds:datastoreItem>
</file>

<file path=customXml/itemProps3.xml><?xml version="1.0" encoding="utf-8"?>
<ds:datastoreItem xmlns:ds="http://schemas.openxmlformats.org/officeDocument/2006/customXml" ds:itemID="{EC6963DB-1073-449B-AA3B-B74B9EB96411}">
  <ds:schemaRefs>
    <ds:schemaRef ds:uri="http://schemas.microsoft.com/office/2006/documentManagement/types"/>
    <ds:schemaRef ds:uri="http://www.w3.org/XML/1998/namespace"/>
    <ds:schemaRef ds:uri="http://schemas.microsoft.com/office/2006/metadata/properties"/>
    <ds:schemaRef ds:uri="http://purl.org/dc/terms/"/>
    <ds:schemaRef ds:uri="http://schemas.openxmlformats.org/package/2006/metadata/core-properties"/>
    <ds:schemaRef ds:uri="http://purl.org/dc/dcmitype/"/>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3289</TotalTime>
  <Words>342</Words>
  <Application>Microsoft Office PowerPoint</Application>
  <PresentationFormat>A3 297x420 mm</PresentationFormat>
  <Paragraphs>71</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大阪府庁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大井祥之</dc:creator>
  <cp:lastModifiedBy>大井　祥之</cp:lastModifiedBy>
  <cp:revision>160</cp:revision>
  <cp:lastPrinted>2015-01-26T01:57:49Z</cp:lastPrinted>
  <dcterms:created xsi:type="dcterms:W3CDTF">2014-06-30T08:21:43Z</dcterms:created>
  <dcterms:modified xsi:type="dcterms:W3CDTF">2015-02-03T02:55:01Z</dcterms:modified>
</cp:coreProperties>
</file>