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73" r:id="rId2"/>
    <p:sldId id="374" r:id="rId3"/>
    <p:sldId id="375" r:id="rId4"/>
    <p:sldId id="376" r:id="rId5"/>
    <p:sldId id="37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9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97F028D-4356-4319-B2D6-68F79449D299}" type="datetimeFigureOut">
              <a:rPr kumimoji="1" lang="ja-JP" altLang="en-US" smtClean="0"/>
              <a:t>2014/2/21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490E15-475B-4767-A1CC-4011852D4DA2}" type="slidenum">
              <a:rPr kumimoji="1" lang="ja-JP" altLang="en-US" smtClean="0"/>
              <a:t>‹#›</a:t>
            </a:fld>
            <a:endParaRPr kumimoji="1" lang="ja-JP" altLang="en-US"/>
          </a:p>
        </p:txBody>
      </p:sp>
    </p:spTree>
    <p:extLst>
      <p:ext uri="{BB962C8B-B14F-4D97-AF65-F5344CB8AC3E}">
        <p14:creationId xmlns:p14="http://schemas.microsoft.com/office/powerpoint/2010/main" val="2844202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1</a:t>
            </a:fld>
            <a:endParaRPr kumimoji="1" lang="ja-JP" altLang="en-US"/>
          </a:p>
        </p:txBody>
      </p:sp>
    </p:spTree>
    <p:extLst>
      <p:ext uri="{BB962C8B-B14F-4D97-AF65-F5344CB8AC3E}">
        <p14:creationId xmlns:p14="http://schemas.microsoft.com/office/powerpoint/2010/main" val="40596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4</a:t>
            </a:fld>
            <a:endParaRPr kumimoji="1" lang="ja-JP" altLang="en-US"/>
          </a:p>
        </p:txBody>
      </p:sp>
    </p:spTree>
    <p:extLst>
      <p:ext uri="{BB962C8B-B14F-4D97-AF65-F5344CB8AC3E}">
        <p14:creationId xmlns:p14="http://schemas.microsoft.com/office/powerpoint/2010/main" val="1482040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5</a:t>
            </a:fld>
            <a:endParaRPr kumimoji="1" lang="ja-JP" altLang="en-US"/>
          </a:p>
        </p:txBody>
      </p:sp>
    </p:spTree>
    <p:extLst>
      <p:ext uri="{BB962C8B-B14F-4D97-AF65-F5344CB8AC3E}">
        <p14:creationId xmlns:p14="http://schemas.microsoft.com/office/powerpoint/2010/main" val="3104545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1630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82026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71933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7663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04668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30988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06168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53232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386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59210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96976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F18F0-D0F3-4191-97FF-6917DFF59C77}" type="datetimeFigureOut">
              <a:rPr kumimoji="1" lang="ja-JP" altLang="en-US" smtClean="0"/>
              <a:t>2014/2/21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60172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6024" y="1628800"/>
            <a:ext cx="9540552" cy="1470025"/>
          </a:xfrm>
        </p:spPr>
        <p:txBody>
          <a:bodyPr>
            <a:normAutofit fontScale="90000"/>
          </a:bodyPr>
          <a:lstStyle/>
          <a:p>
            <a:r>
              <a:rPr kumimoji="1" lang="ja-JP" altLang="en-US" sz="4000" b="1" dirty="0" smtClean="0">
                <a:latin typeface="Meiryo UI" pitchFamily="50" charset="-128"/>
                <a:ea typeface="Meiryo UI" pitchFamily="50" charset="-128"/>
                <a:cs typeface="Meiryo UI" pitchFamily="50" charset="-128"/>
              </a:rPr>
              <a:t>大阪府都市基盤施設</a:t>
            </a:r>
            <a:r>
              <a:rPr lang="ja-JP" altLang="en-US" sz="4000" b="1" dirty="0">
                <a:latin typeface="Meiryo UI" pitchFamily="50" charset="-128"/>
                <a:ea typeface="Meiryo UI" pitchFamily="50" charset="-128"/>
                <a:cs typeface="Meiryo UI" pitchFamily="50" charset="-128"/>
              </a:rPr>
              <a:t>維持</a:t>
            </a:r>
            <a:r>
              <a:rPr lang="ja-JP" altLang="en-US" sz="4000" b="1" dirty="0" smtClean="0">
                <a:latin typeface="Meiryo UI" pitchFamily="50" charset="-128"/>
                <a:ea typeface="Meiryo UI" pitchFamily="50" charset="-128"/>
                <a:cs typeface="Meiryo UI" pitchFamily="50" charset="-128"/>
              </a:rPr>
              <a:t>管理技術審議会</a:t>
            </a:r>
            <a:r>
              <a:rPr kumimoji="1" lang="en-US" altLang="ja-JP" sz="4000" b="1" dirty="0" smtClean="0">
                <a:latin typeface="Meiryo UI" pitchFamily="50" charset="-128"/>
                <a:ea typeface="Meiryo UI" pitchFamily="50" charset="-128"/>
                <a:cs typeface="Meiryo UI" pitchFamily="50" charset="-128"/>
              </a:rPr>
              <a:t/>
            </a:r>
            <a:br>
              <a:rPr kumimoji="1" lang="en-US" altLang="ja-JP" sz="4000" b="1" dirty="0" smtClean="0">
                <a:latin typeface="Meiryo UI" pitchFamily="50" charset="-128"/>
                <a:ea typeface="Meiryo UI" pitchFamily="50" charset="-128"/>
                <a:cs typeface="Meiryo UI" pitchFamily="50" charset="-128"/>
              </a:rPr>
            </a:br>
            <a:r>
              <a:rPr kumimoji="1" lang="ja-JP" altLang="en-US" b="1" dirty="0" smtClean="0">
                <a:latin typeface="Meiryo UI" pitchFamily="50" charset="-128"/>
                <a:ea typeface="Meiryo UI" pitchFamily="50" charset="-128"/>
                <a:cs typeface="Meiryo UI" pitchFamily="50" charset="-128"/>
              </a:rPr>
              <a:t>第</a:t>
            </a:r>
            <a:r>
              <a:rPr lang="ja-JP" altLang="en-US" b="1" dirty="0">
                <a:latin typeface="Meiryo UI" pitchFamily="50" charset="-128"/>
                <a:ea typeface="Meiryo UI" pitchFamily="50" charset="-128"/>
                <a:cs typeface="Meiryo UI" pitchFamily="50" charset="-128"/>
              </a:rPr>
              <a:t>３</a:t>
            </a:r>
            <a:r>
              <a:rPr kumimoji="1" lang="ja-JP" altLang="en-US" b="1" dirty="0" smtClean="0">
                <a:latin typeface="Meiryo UI" pitchFamily="50" charset="-128"/>
                <a:ea typeface="Meiryo UI" pitchFamily="50" charset="-128"/>
                <a:cs typeface="Meiryo UI" pitchFamily="50" charset="-128"/>
              </a:rPr>
              <a:t>回　</a:t>
            </a:r>
            <a:r>
              <a:rPr lang="ja-JP" altLang="en-US" b="1" dirty="0" smtClean="0">
                <a:latin typeface="Meiryo UI" pitchFamily="50" charset="-128"/>
                <a:ea typeface="Meiryo UI" pitchFamily="50" charset="-128"/>
                <a:cs typeface="Meiryo UI" pitchFamily="50" charset="-128"/>
              </a:rPr>
              <a:t>全体</a:t>
            </a:r>
            <a:r>
              <a:rPr lang="ja-JP" altLang="en-US" b="1" dirty="0">
                <a:latin typeface="Meiryo UI" pitchFamily="50" charset="-128"/>
                <a:ea typeface="Meiryo UI" pitchFamily="50" charset="-128"/>
                <a:cs typeface="Meiryo UI" pitchFamily="50" charset="-128"/>
              </a:rPr>
              <a:t>検討部会</a:t>
            </a:r>
            <a:r>
              <a:rPr kumimoji="1" lang="en-US" altLang="ja-JP" b="1" dirty="0" smtClean="0">
                <a:latin typeface="Meiryo UI" pitchFamily="50" charset="-128"/>
                <a:ea typeface="Meiryo UI" pitchFamily="50" charset="-128"/>
                <a:cs typeface="Meiryo UI" pitchFamily="50" charset="-128"/>
              </a:rPr>
              <a:t/>
            </a:r>
            <a:br>
              <a:rPr kumimoji="1" lang="en-US" altLang="ja-JP" b="1" dirty="0" smtClean="0">
                <a:latin typeface="Meiryo UI" pitchFamily="50" charset="-128"/>
                <a:ea typeface="Meiryo UI" pitchFamily="50" charset="-128"/>
                <a:cs typeface="Meiryo UI" pitchFamily="50" charset="-128"/>
              </a:rPr>
            </a:br>
            <a:r>
              <a:rPr lang="ja-JP" altLang="en-US" sz="2700" b="1" dirty="0" smtClean="0">
                <a:latin typeface="Meiryo UI" pitchFamily="50" charset="-128"/>
                <a:ea typeface="Meiryo UI" pitchFamily="50" charset="-128"/>
                <a:cs typeface="Meiryo UI" pitchFamily="50" charset="-128"/>
              </a:rPr>
              <a:t>～中間報告に向けての整理～</a:t>
            </a:r>
            <a:endParaRPr kumimoji="1" lang="ja-JP" altLang="en-US" sz="2700" b="1" dirty="0">
              <a:latin typeface="Meiryo UI" pitchFamily="50" charset="-128"/>
              <a:ea typeface="Meiryo UI" pitchFamily="50" charset="-128"/>
              <a:cs typeface="Meiryo UI" pitchFamily="50" charset="-128"/>
            </a:endParaRPr>
          </a:p>
        </p:txBody>
      </p:sp>
      <p:sp>
        <p:nvSpPr>
          <p:cNvPr id="4" name="テキスト ボックス 3"/>
          <p:cNvSpPr txBox="1"/>
          <p:nvPr/>
        </p:nvSpPr>
        <p:spPr>
          <a:xfrm>
            <a:off x="7380312" y="138698"/>
            <a:ext cx="1584176" cy="369332"/>
          </a:xfrm>
          <a:prstGeom prst="rect">
            <a:avLst/>
          </a:prstGeom>
          <a:noFill/>
        </p:spPr>
        <p:txBody>
          <a:bodyPr wrap="square" rtlCol="0">
            <a:spAutoFit/>
          </a:bodyPr>
          <a:lstStyle/>
          <a:p>
            <a:r>
              <a:rPr lang="ja-JP" altLang="en-US" b="1" dirty="0" smtClean="0">
                <a:latin typeface="Meiryo UI" pitchFamily="50" charset="-128"/>
                <a:ea typeface="Meiryo UI" pitchFamily="50" charset="-128"/>
                <a:cs typeface="Meiryo UI" pitchFamily="50" charset="-128"/>
              </a:rPr>
              <a:t>参考資料１</a:t>
            </a:r>
            <a:endParaRPr kumimoji="1" lang="ja-JP" altLang="en-US" b="1" dirty="0">
              <a:latin typeface="Meiryo UI" pitchFamily="50" charset="-128"/>
              <a:ea typeface="Meiryo UI" pitchFamily="50" charset="-128"/>
              <a:cs typeface="Meiryo UI" pitchFamily="50" charset="-128"/>
            </a:endParaRPr>
          </a:p>
        </p:txBody>
      </p:sp>
      <p:sp>
        <p:nvSpPr>
          <p:cNvPr id="5" name="コンテンツ プレースホルダー 2"/>
          <p:cNvSpPr txBox="1">
            <a:spLocks/>
          </p:cNvSpPr>
          <p:nvPr/>
        </p:nvSpPr>
        <p:spPr>
          <a:xfrm>
            <a:off x="2195736" y="3429000"/>
            <a:ext cx="4680520" cy="432048"/>
          </a:xfrm>
          <a:prstGeom prst="rect">
            <a:avLst/>
          </a:prstGeom>
          <a:gradFill>
            <a:gsLst>
              <a:gs pos="0">
                <a:srgbClr val="FFFF99"/>
              </a:gs>
              <a:gs pos="100000">
                <a:schemeClr val="bg1"/>
              </a:gs>
            </a:gsLst>
            <a:lin ang="5400000" scaled="1"/>
          </a:gradFill>
          <a:ln w="12700">
            <a:solidFill>
              <a:schemeClr val="tx1"/>
            </a:solidFill>
          </a:ln>
        </p:spPr>
        <p:txBody>
          <a:bodyPr anchor="ctr"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just">
              <a:lnSpc>
                <a:spcPts val="1300"/>
              </a:lnSpc>
              <a:spcAft>
                <a:spcPts val="0"/>
              </a:spcAft>
              <a:buNone/>
            </a:pPr>
            <a:r>
              <a:rPr lang="en-US" altLang="ja-JP" sz="1800" kern="1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800" kern="1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kern="100" dirty="0" smtClean="0">
                <a:latin typeface="Meiryo UI" panose="020B0604030504040204" pitchFamily="50" charset="-128"/>
                <a:ea typeface="Meiryo UI" panose="020B0604030504040204" pitchFamily="50" charset="-128"/>
                <a:cs typeface="Meiryo UI" panose="020B0604030504040204" pitchFamily="50" charset="-128"/>
              </a:rPr>
              <a:t>効率的</a:t>
            </a:r>
            <a:r>
              <a:rPr lang="ja-JP" altLang="en-US" sz="1800" kern="100" dirty="0">
                <a:latin typeface="Meiryo UI" panose="020B0604030504040204" pitchFamily="50" charset="-128"/>
                <a:ea typeface="Meiryo UI" panose="020B0604030504040204" pitchFamily="50" charset="-128"/>
                <a:cs typeface="Meiryo UI" panose="020B0604030504040204" pitchFamily="50" charset="-128"/>
              </a:rPr>
              <a:t>・効果的な維持管理手法の</a:t>
            </a:r>
            <a:r>
              <a:rPr lang="ja-JP" altLang="en-US" sz="1800" kern="100" dirty="0" smtClean="0">
                <a:latin typeface="Meiryo UI" panose="020B0604030504040204" pitchFamily="50" charset="-128"/>
                <a:ea typeface="Meiryo UI" panose="020B0604030504040204" pitchFamily="50" charset="-128"/>
                <a:cs typeface="Meiryo UI" panose="020B0604030504040204" pitchFamily="50" charset="-128"/>
              </a:rPr>
              <a:t>確立</a:t>
            </a:r>
            <a:endParaRPr lang="en-US" altLang="ja-JP" sz="18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8701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431770" y="1196752"/>
            <a:ext cx="3635895" cy="3816429"/>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点検の実施手法による分類</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簡易点検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日常的に施設を目視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できる範囲内で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行う点検（パトロール）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施設の不具合（劣化・損傷等）を早期発見、早期対応するための巡回。</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・府民等ﾎﾞﾗﾝﾃｨｱなど協働による点検</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定期点検</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施設状態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年に一度など、定期的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に把握するための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点検</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・安全性の確認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（利用者や第三者に与える被害防止等）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と施設の各部位の劣化、損傷等を把握・評価し、対策区分を判定する点検。</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詳細点検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の劣化・損傷状態を詳細に把握するための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点検</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の必要性や補修方法の検討のために劣化・損傷状態をより詳細に調査する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点検。</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緊急点検</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の劣化・損傷状態の有無を把握するため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の点検</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地震や台風、集中豪雨等の災害や社会的に大きな事故が発生した場合に必要に応じて実施する点検。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186279" y="1252174"/>
            <a:ext cx="5142314" cy="3519722"/>
            <a:chOff x="217496" y="2800198"/>
            <a:chExt cx="5445254" cy="3747826"/>
          </a:xfrm>
        </p:grpSpPr>
        <p:sp>
          <p:nvSpPr>
            <p:cNvPr id="6" name="正方形/長方形 5"/>
            <p:cNvSpPr/>
            <p:nvPr/>
          </p:nvSpPr>
          <p:spPr>
            <a:xfrm>
              <a:off x="1270262" y="2800198"/>
              <a:ext cx="4392488" cy="2736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424965" y="4606275"/>
              <a:ext cx="1872208" cy="622673"/>
            </a:xfrm>
            <a:prstGeom prst="rect">
              <a:avLst/>
            </a:prstGeom>
            <a:solidFill>
              <a:schemeClr val="bg1"/>
            </a:solid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簡易点検</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日常パトロール</a:t>
              </a:r>
            </a:p>
          </p:txBody>
        </p:sp>
        <p:sp>
          <p:nvSpPr>
            <p:cNvPr id="8" name="テキスト ボックス 7"/>
            <p:cNvSpPr txBox="1"/>
            <p:nvPr/>
          </p:nvSpPr>
          <p:spPr>
            <a:xfrm>
              <a:off x="3729222" y="4606275"/>
              <a:ext cx="1872208" cy="622673"/>
            </a:xfrm>
            <a:prstGeom prst="rect">
              <a:avLst/>
            </a:prstGeom>
            <a:solidFill>
              <a:schemeClr val="bg1"/>
            </a:solid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定期点検</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2269082" y="3140968"/>
              <a:ext cx="2629546" cy="589901"/>
            </a:xfrm>
            <a:prstGeom prst="rect">
              <a:avLst/>
            </a:prstGeom>
            <a:solidFill>
              <a:schemeClr val="bg1"/>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緊急</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点検</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（臨時点検）</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3729222" y="3022099"/>
              <a:ext cx="1872208" cy="819308"/>
            </a:xfrm>
            <a:prstGeom prst="rect">
              <a:avLst/>
            </a:prstGeom>
            <a:solidFill>
              <a:schemeClr val="bg1"/>
            </a:solid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詳細点検</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モニタリング含む）</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749745" y="2806075"/>
              <a:ext cx="423681" cy="1152128"/>
            </a:xfrm>
            <a:prstGeom prst="rect">
              <a:avLst/>
            </a:prstGeom>
            <a:noFill/>
            <a:ln>
              <a:solidFill>
                <a:schemeClr val="tx1"/>
              </a:solidFill>
            </a:ln>
          </p:spPr>
          <p:txBody>
            <a:bodyPr vert="eaVert"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緊急的</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749745" y="4390251"/>
              <a:ext cx="423681" cy="1152128"/>
            </a:xfrm>
            <a:prstGeom prst="rect">
              <a:avLst/>
            </a:prstGeom>
            <a:noFill/>
            <a:ln>
              <a:solidFill>
                <a:schemeClr val="tx1"/>
              </a:solidFill>
            </a:ln>
          </p:spPr>
          <p:txBody>
            <a:bodyPr vert="eaVert"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定期的</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17496" y="2806075"/>
              <a:ext cx="423681" cy="2730427"/>
            </a:xfrm>
            <a:prstGeom prst="rect">
              <a:avLst/>
            </a:prstGeom>
            <a:noFill/>
            <a:ln>
              <a:solidFill>
                <a:schemeClr val="tx1"/>
              </a:solidFill>
            </a:ln>
          </p:spPr>
          <p:txBody>
            <a:bodyPr vert="eaVert"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施設状態の必要性の分類</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312838" y="5607381"/>
              <a:ext cx="2026911" cy="327723"/>
            </a:xfrm>
            <a:prstGeom prst="rect">
              <a:avLst/>
            </a:prstGeom>
            <a:solidFill>
              <a:schemeClr val="bg1"/>
            </a:solidFill>
            <a:ln>
              <a:solidFill>
                <a:schemeClr val="tx1"/>
              </a:solidFill>
            </a:ln>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遠望目視</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559080" y="5607381"/>
              <a:ext cx="2058224" cy="557129"/>
            </a:xfrm>
            <a:prstGeom prst="rect">
              <a:avLst/>
            </a:prstGeom>
            <a:solidFill>
              <a:schemeClr val="bg1"/>
            </a:solidFill>
            <a:ln>
              <a:solidFill>
                <a:schemeClr val="tx1"/>
              </a:solidFill>
            </a:ln>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近接目視又は各種試験等</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1312838" y="6220301"/>
              <a:ext cx="4304465" cy="327723"/>
            </a:xfrm>
            <a:prstGeom prst="rect">
              <a:avLst/>
            </a:prstGeom>
            <a:solidFill>
              <a:schemeClr val="bg1"/>
            </a:solidFill>
            <a:ln>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点検実施手法による分類</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a:stCxn id="6" idx="0"/>
              <a:endCxn id="6" idx="2"/>
            </p:cNvCxnSpPr>
            <p:nvPr/>
          </p:nvCxnSpPr>
          <p:spPr>
            <a:xfrm>
              <a:off x="3466507" y="2800198"/>
              <a:ext cx="0" cy="2736304"/>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6" idx="1"/>
              <a:endCxn id="6" idx="3"/>
            </p:cNvCxnSpPr>
            <p:nvPr/>
          </p:nvCxnSpPr>
          <p:spPr>
            <a:xfrm>
              <a:off x="1270262" y="4168350"/>
              <a:ext cx="4392488" cy="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32" name="Rectangle 2"/>
          <p:cNvSpPr>
            <a:spLocks noChangeArrowheads="1"/>
          </p:cNvSpPr>
          <p:nvPr/>
        </p:nvSpPr>
        <p:spPr bwMode="auto">
          <a:xfrm>
            <a:off x="-9216" y="0"/>
            <a:ext cx="9144000" cy="636588"/>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6512" y="81184"/>
            <a:ext cx="9253770" cy="461665"/>
          </a:xfrm>
          <a:prstGeom prst="rect">
            <a:avLst/>
          </a:prstGeom>
        </p:spPr>
        <p:txBody>
          <a:bodyPr wrap="square">
            <a:spAutoFit/>
          </a:bodyPr>
          <a:lstStyle/>
          <a:p>
            <a:pPr fontAlgn="base">
              <a:spcBef>
                <a:spcPct val="0"/>
              </a:spcBef>
              <a:spcAft>
                <a:spcPct val="0"/>
              </a:spcAft>
            </a:pPr>
            <a:r>
              <a:rPr lang="ja-JP" altLang="en-US" sz="2400" b="1" dirty="0" smtClean="0">
                <a:solidFill>
                  <a:schemeClr val="bg1"/>
                </a:solidFill>
                <a:latin typeface="Meiryo UI" pitchFamily="50" charset="-128"/>
                <a:ea typeface="Meiryo UI" pitchFamily="50" charset="-128"/>
                <a:cs typeface="Meiryo UI" pitchFamily="50" charset="-128"/>
              </a:rPr>
              <a:t>１　点検</a:t>
            </a:r>
            <a:r>
              <a:rPr lang="ja-JP" altLang="en-US" sz="2400" b="1" dirty="0">
                <a:solidFill>
                  <a:schemeClr val="bg1"/>
                </a:solidFill>
                <a:latin typeface="Meiryo UI" pitchFamily="50" charset="-128"/>
                <a:ea typeface="Meiryo UI" pitchFamily="50" charset="-128"/>
                <a:cs typeface="Meiryo UI" pitchFamily="50" charset="-128"/>
              </a:rPr>
              <a:t>、診断、評価の手法や体制等の充実</a:t>
            </a:r>
            <a:r>
              <a:rPr lang="ja-JP" altLang="en-US" sz="2000" b="1" dirty="0" smtClean="0">
                <a:solidFill>
                  <a:schemeClr val="bg1"/>
                </a:solidFill>
                <a:latin typeface="Meiryo UI" pitchFamily="50" charset="-128"/>
                <a:ea typeface="Meiryo UI" pitchFamily="50" charset="-128"/>
                <a:cs typeface="Meiryo UI" pitchFamily="50" charset="-128"/>
              </a:rPr>
              <a:t>（検討の対象）</a:t>
            </a:r>
            <a:endParaRPr lang="en-US" altLang="zh-TW" sz="2000" b="1" dirty="0">
              <a:solidFill>
                <a:schemeClr val="bg1"/>
              </a:solidFill>
              <a:latin typeface="Meiryo UI" pitchFamily="50" charset="-128"/>
              <a:ea typeface="Meiryo UI" pitchFamily="50" charset="-128"/>
              <a:cs typeface="Meiryo UI" pitchFamily="50" charset="-128"/>
            </a:endParaRPr>
          </a:p>
        </p:txBody>
      </p:sp>
      <p:sp>
        <p:nvSpPr>
          <p:cNvPr id="29" name="スライド番号プレースホルダー 1"/>
          <p:cNvSpPr>
            <a:spLocks noGrp="1"/>
          </p:cNvSpPr>
          <p:nvPr>
            <p:ph type="sldNum" sz="quarter" idx="12"/>
          </p:nvPr>
        </p:nvSpPr>
        <p:spPr>
          <a:xfrm>
            <a:off x="7010400" y="6492875"/>
            <a:ext cx="2133600" cy="365125"/>
          </a:xfrm>
        </p:spPr>
        <p:txBody>
          <a:bodyPr/>
          <a:lstStyle/>
          <a:p>
            <a:fld id="{57D6C0A1-9264-47D4-A470-56C07D157F34}"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2</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65170" y="785209"/>
            <a:ext cx="2316889" cy="307777"/>
          </a:xfrm>
          <a:prstGeom prst="rect">
            <a:avLst/>
          </a:prstGeom>
          <a:noFill/>
          <a:ln>
            <a:no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（参考：点検の分類）</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コンテンツ プレースホルダー 2"/>
          <p:cNvSpPr txBox="1">
            <a:spLocks/>
          </p:cNvSpPr>
          <p:nvPr/>
        </p:nvSpPr>
        <p:spPr>
          <a:xfrm>
            <a:off x="4160" y="660844"/>
            <a:ext cx="8867617" cy="402431"/>
          </a:xfrm>
          <a:prstGeom prst="rect">
            <a:avLst/>
          </a:prstGeom>
          <a:gradFill>
            <a:gsLst>
              <a:gs pos="0">
                <a:schemeClr val="bg1">
                  <a:lumMod val="85000"/>
                </a:schemeClr>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点検の体系（実施手法による分類）</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57105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160" y="-19653"/>
            <a:ext cx="9144000" cy="577541"/>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prstClr val="white"/>
              </a:solidFill>
              <a:latin typeface="Meiryo UI" pitchFamily="50" charset="-128"/>
              <a:ea typeface="Meiryo UI" pitchFamily="50" charset="-128"/>
              <a:cs typeface="Meiryo UI" pitchFamily="50" charset="-128"/>
            </a:endParaRPr>
          </a:p>
        </p:txBody>
      </p:sp>
      <p:sp>
        <p:nvSpPr>
          <p:cNvPr id="8" name="正方形/長方形 7"/>
          <p:cNvSpPr/>
          <p:nvPr/>
        </p:nvSpPr>
        <p:spPr>
          <a:xfrm>
            <a:off x="-792089" y="15007"/>
            <a:ext cx="9900593" cy="461665"/>
          </a:xfrm>
          <a:prstGeom prst="rect">
            <a:avLst/>
          </a:prstGeom>
        </p:spPr>
        <p:txBody>
          <a:bodyPr wrap="square">
            <a:spAutoFit/>
          </a:bodyPr>
          <a:lstStyle/>
          <a:p>
            <a:pPr fontAlgn="base">
              <a:spcBef>
                <a:spcPct val="0"/>
              </a:spcBef>
              <a:spcAft>
                <a:spcPct val="0"/>
              </a:spcAft>
            </a:pPr>
            <a:r>
              <a:rPr lang="ja-JP" altLang="en-US" sz="2400" b="1" dirty="0">
                <a:solidFill>
                  <a:prstClr val="white"/>
                </a:solidFill>
                <a:latin typeface="Meiryo UI" pitchFamily="50" charset="-128"/>
                <a:ea typeface="Meiryo UI" pitchFamily="50" charset="-128"/>
                <a:cs typeface="Meiryo UI" pitchFamily="50" charset="-128"/>
              </a:rPr>
              <a:t>　</a:t>
            </a:r>
            <a:r>
              <a:rPr lang="ja-JP" altLang="en-US" sz="2400" b="1" dirty="0" smtClean="0">
                <a:solidFill>
                  <a:prstClr val="white"/>
                </a:solidFill>
                <a:latin typeface="Meiryo UI" pitchFamily="50" charset="-128"/>
                <a:ea typeface="Meiryo UI" pitchFamily="50" charset="-128"/>
                <a:cs typeface="Meiryo UI" pitchFamily="50" charset="-128"/>
              </a:rPr>
              <a:t>　　　</a:t>
            </a:r>
            <a:r>
              <a:rPr lang="ja-JP" altLang="en-US" sz="2000" b="1" dirty="0" smtClean="0">
                <a:solidFill>
                  <a:prstClr val="white"/>
                </a:solidFill>
                <a:latin typeface="Meiryo UI" pitchFamily="50" charset="-128"/>
                <a:ea typeface="Meiryo UI" pitchFamily="50" charset="-128"/>
                <a:cs typeface="Meiryo UI" pitchFamily="50" charset="-128"/>
              </a:rPr>
              <a:t>２　施設</a:t>
            </a:r>
            <a:r>
              <a:rPr lang="ja-JP" altLang="en-US" sz="2000" b="1" dirty="0">
                <a:solidFill>
                  <a:prstClr val="white"/>
                </a:solidFill>
                <a:latin typeface="Meiryo UI" pitchFamily="50" charset="-128"/>
                <a:ea typeface="Meiryo UI" pitchFamily="50" charset="-128"/>
                <a:cs typeface="Meiryo UI" pitchFamily="50" charset="-128"/>
              </a:rPr>
              <a:t>の特性に応じた維持管理手法の体系化　</a:t>
            </a:r>
            <a:r>
              <a:rPr lang="ja-JP" altLang="en-US" b="1" dirty="0">
                <a:solidFill>
                  <a:prstClr val="white"/>
                </a:solidFill>
                <a:latin typeface="Meiryo UI" pitchFamily="50" charset="-128"/>
                <a:ea typeface="Meiryo UI" pitchFamily="50" charset="-128"/>
                <a:cs typeface="Meiryo UI" pitchFamily="50" charset="-128"/>
              </a:rPr>
              <a:t>（維持管理</a:t>
            </a:r>
            <a:r>
              <a:rPr lang="ja-JP" altLang="en-US" b="1" dirty="0" smtClean="0">
                <a:solidFill>
                  <a:prstClr val="white"/>
                </a:solidFill>
                <a:latin typeface="Meiryo UI" pitchFamily="50" charset="-128"/>
                <a:ea typeface="Meiryo UI" pitchFamily="50" charset="-128"/>
                <a:cs typeface="Meiryo UI" pitchFamily="50" charset="-128"/>
              </a:rPr>
              <a:t>手法の検討対象）</a:t>
            </a:r>
            <a:endParaRPr lang="ja-JP" altLang="en-US" b="1" dirty="0">
              <a:solidFill>
                <a:prstClr val="white"/>
              </a:solidFill>
              <a:latin typeface="Meiryo UI" pitchFamily="50" charset="-128"/>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7010400" y="6448251"/>
            <a:ext cx="2133600" cy="365125"/>
          </a:xfrm>
        </p:spPr>
        <p:txBody>
          <a:bodyPr/>
          <a:lstStyle/>
          <a:p>
            <a:fld id="{57D6C0A1-9264-47D4-A470-56C07D157F34}" type="slidenum">
              <a:rPr lang="ja-JP" altLang="en-US" smtClean="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rPr>
              <a:pPr/>
              <a:t>3</a:t>
            </a:fld>
            <a:endParaRPr lang="ja-JP" altLang="en-US" dirty="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フローチャート: 処理 10"/>
          <p:cNvSpPr/>
          <p:nvPr/>
        </p:nvSpPr>
        <p:spPr>
          <a:xfrm>
            <a:off x="100234" y="1196752"/>
            <a:ext cx="2095503" cy="274699"/>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事後保全</a:t>
            </a:r>
          </a:p>
        </p:txBody>
      </p:sp>
      <p:sp>
        <p:nvSpPr>
          <p:cNvPr id="12" name="フローチャート: 処理 11"/>
          <p:cNvSpPr/>
          <p:nvPr/>
        </p:nvSpPr>
        <p:spPr>
          <a:xfrm>
            <a:off x="4699244" y="2433496"/>
            <a:ext cx="2105930" cy="252318"/>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状態監視型</a:t>
            </a:r>
          </a:p>
        </p:txBody>
      </p:sp>
      <p:sp>
        <p:nvSpPr>
          <p:cNvPr id="13" name="フローチャート: 処理 12"/>
          <p:cNvSpPr/>
          <p:nvPr/>
        </p:nvSpPr>
        <p:spPr>
          <a:xfrm>
            <a:off x="2347062" y="2442374"/>
            <a:ext cx="2272308" cy="252318"/>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時間計画型</a:t>
            </a:r>
          </a:p>
        </p:txBody>
      </p:sp>
      <p:sp>
        <p:nvSpPr>
          <p:cNvPr id="14" name="フローチャート: 処理 13"/>
          <p:cNvSpPr/>
          <p:nvPr/>
        </p:nvSpPr>
        <p:spPr>
          <a:xfrm>
            <a:off x="6885448" y="2434267"/>
            <a:ext cx="2141305" cy="242669"/>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予測</a:t>
            </a:r>
            <a:r>
              <a:rPr lang="ja-JP" altLang="en-US" sz="16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計画型</a:t>
            </a:r>
            <a:endParaRPr lang="ja-JP" altLang="en-US"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フローチャート: 処理 14"/>
          <p:cNvSpPr/>
          <p:nvPr/>
        </p:nvSpPr>
        <p:spPr>
          <a:xfrm>
            <a:off x="100234" y="886856"/>
            <a:ext cx="8936262" cy="25596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維持管理手法</a:t>
            </a:r>
          </a:p>
        </p:txBody>
      </p:sp>
      <p:sp>
        <p:nvSpPr>
          <p:cNvPr id="16" name="フローチャート: 処理 15"/>
          <p:cNvSpPr/>
          <p:nvPr/>
        </p:nvSpPr>
        <p:spPr>
          <a:xfrm>
            <a:off x="2331288" y="1196752"/>
            <a:ext cx="6731886" cy="274699"/>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予防保全</a:t>
            </a:r>
          </a:p>
        </p:txBody>
      </p:sp>
      <p:sp>
        <p:nvSpPr>
          <p:cNvPr id="17" name="正方形/長方形 16"/>
          <p:cNvSpPr/>
          <p:nvPr/>
        </p:nvSpPr>
        <p:spPr>
          <a:xfrm>
            <a:off x="2245046" y="1460684"/>
            <a:ext cx="6898954" cy="738664"/>
          </a:xfrm>
          <a:prstGeom prst="rect">
            <a:avLst/>
          </a:prstGeom>
        </p:spPr>
        <p:txBody>
          <a:bodyPr wrap="square">
            <a:spAutoFit/>
          </a:bodyPr>
          <a:lstStyle/>
          <a:p>
            <a:r>
              <a:rPr lang="ja-JP"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予防保全</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：安全性・信頼性を損なう不具合が発生する前（規定の間隔又は基準に従って目標管理水準を</a:t>
            </a:r>
            <a:r>
              <a:rPr lang="ja-JP"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下回る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前</a:t>
            </a:r>
            <a:r>
              <a:rPr lang="ja-JP"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に対応を講じる。予防保全管理には、時間</a:t>
            </a:r>
            <a:r>
              <a:rPr lang="ja-JP"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状態</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監視型、予測</a:t>
            </a:r>
            <a:r>
              <a:rPr lang="ja-JP"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計画型が</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ある。</a:t>
            </a:r>
          </a:p>
        </p:txBody>
      </p:sp>
      <p:sp>
        <p:nvSpPr>
          <p:cNvPr id="18" name="正方形/長方形 17"/>
          <p:cNvSpPr/>
          <p:nvPr/>
        </p:nvSpPr>
        <p:spPr>
          <a:xfrm>
            <a:off x="9415" y="1460684"/>
            <a:ext cx="2186322" cy="1169551"/>
          </a:xfrm>
          <a:prstGeom prst="rect">
            <a:avLst/>
          </a:prstGeom>
        </p:spPr>
        <p:txBody>
          <a:bodyPr wrap="square">
            <a:spAutoFit/>
          </a:bodyPr>
          <a:lstStyle/>
          <a:p>
            <a:r>
              <a:rPr lang="ja-JP"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事後保全</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：施設の機能や性能に関する明らかな不具合が生じてから（限界管理水準を下回った後）修繕を行う。</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642512" y="2684820"/>
            <a:ext cx="2110629" cy="600164"/>
          </a:xfrm>
          <a:prstGeom prst="rect">
            <a:avLst/>
          </a:prstGeom>
        </p:spPr>
        <p:txBody>
          <a:bodyPr wrap="square">
            <a:spAutoFit/>
          </a:bodyPr>
          <a:lstStyle/>
          <a:p>
            <a:r>
              <a:rPr lang="ja-JP"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状態監視型</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：劣化や変状を評価し、必要と認められた場合に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補修や部分更新</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を行う。</a:t>
            </a:r>
          </a:p>
        </p:txBody>
      </p:sp>
      <p:sp>
        <p:nvSpPr>
          <p:cNvPr id="20" name="正方形/長方形 19"/>
          <p:cNvSpPr/>
          <p:nvPr/>
        </p:nvSpPr>
        <p:spPr>
          <a:xfrm>
            <a:off x="2339752" y="2694692"/>
            <a:ext cx="2279618" cy="430887"/>
          </a:xfrm>
          <a:prstGeom prst="rect">
            <a:avLst/>
          </a:prstGeom>
        </p:spPr>
        <p:txBody>
          <a:bodyPr wrap="square">
            <a:spAutoFit/>
          </a:bodyPr>
          <a:lstStyle/>
          <a:p>
            <a:r>
              <a:rPr lang="ja-JP"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時間計画型</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：施設の信頼性から定期的に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補修、</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交換・</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部分</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更新を行う。</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6829207" y="2709386"/>
            <a:ext cx="2225810" cy="430887"/>
          </a:xfrm>
          <a:prstGeom prst="rect">
            <a:avLst/>
          </a:prstGeom>
        </p:spPr>
        <p:txBody>
          <a:bodyPr wrap="square">
            <a:spAutoFit/>
          </a:bodyPr>
          <a:lstStyle/>
          <a:p>
            <a:r>
              <a:rPr lang="ja-JP"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予測</a:t>
            </a:r>
            <a:r>
              <a:rPr lang="ja-JP"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型</a:t>
            </a:r>
            <a:r>
              <a:rPr lang="ja-JP"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劣化を予測し、最適な補修タイミングで修繕を行う。</a:t>
            </a:r>
          </a:p>
        </p:txBody>
      </p:sp>
      <p:sp>
        <p:nvSpPr>
          <p:cNvPr id="2" name="正方形/長方形 1"/>
          <p:cNvSpPr/>
          <p:nvPr/>
        </p:nvSpPr>
        <p:spPr>
          <a:xfrm>
            <a:off x="-7937" y="619020"/>
            <a:ext cx="2321469" cy="307777"/>
          </a:xfrm>
          <a:prstGeom prst="rect">
            <a:avLst/>
          </a:prstGeom>
        </p:spPr>
        <p:txBody>
          <a:bodyPr wrap="none">
            <a:spAutoFit/>
          </a:bodyPr>
          <a:lstStyle/>
          <a:p>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（標準的な維持管理手法）</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角丸四角形吹き出し 102"/>
          <p:cNvSpPr/>
          <p:nvPr/>
        </p:nvSpPr>
        <p:spPr>
          <a:xfrm>
            <a:off x="4941515" y="5708852"/>
            <a:ext cx="1657793" cy="800075"/>
          </a:xfrm>
          <a:prstGeom prst="wedgeRoundRectCallout">
            <a:avLst>
              <a:gd name="adj1" fmla="val -51971"/>
              <a:gd name="adj2" fmla="val -8016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定期的な点検により、目標管理水準を下回る直前の状態を把握し補修を行う</a:t>
            </a:r>
          </a:p>
        </p:txBody>
      </p:sp>
      <p:sp>
        <p:nvSpPr>
          <p:cNvPr id="104" name="角丸四角形吹き出し 103"/>
          <p:cNvSpPr/>
          <p:nvPr/>
        </p:nvSpPr>
        <p:spPr>
          <a:xfrm>
            <a:off x="6893200" y="5695279"/>
            <a:ext cx="1686226" cy="803624"/>
          </a:xfrm>
          <a:prstGeom prst="wedgeRoundRectCallout">
            <a:avLst>
              <a:gd name="adj1" fmla="val 44557"/>
              <a:gd name="adj2" fmla="val -8150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定期的な点検を基に劣化を予測し、</a:t>
            </a:r>
            <a:r>
              <a:rPr lang="en-US" altLang="ja-JP" sz="10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LCC</a:t>
            </a:r>
            <a:r>
              <a:rPr lang="ja-JP" altLang="en-US" sz="10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最小となる</a:t>
            </a:r>
            <a:r>
              <a:rPr lang="ja-JP" altLang="en-US" sz="10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目標（最適）管理</a:t>
            </a:r>
            <a:r>
              <a:rPr lang="ja-JP" altLang="en-US" sz="10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水準で補修を行う。</a:t>
            </a:r>
          </a:p>
        </p:txBody>
      </p:sp>
      <p:grpSp>
        <p:nvGrpSpPr>
          <p:cNvPr id="10" name="グループ化 9"/>
          <p:cNvGrpSpPr/>
          <p:nvPr/>
        </p:nvGrpSpPr>
        <p:grpSpPr>
          <a:xfrm>
            <a:off x="2231248" y="3834104"/>
            <a:ext cx="2344316" cy="1861175"/>
            <a:chOff x="2483768" y="3501008"/>
            <a:chExt cx="2344316" cy="1861175"/>
          </a:xfrm>
        </p:grpSpPr>
        <p:sp>
          <p:nvSpPr>
            <p:cNvPr id="106" name="正方形/長方形 105"/>
            <p:cNvSpPr/>
            <p:nvPr/>
          </p:nvSpPr>
          <p:spPr>
            <a:xfrm>
              <a:off x="2728050" y="3728546"/>
              <a:ext cx="2054816" cy="1363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7" name="直線コネクタ 106"/>
            <p:cNvCxnSpPr/>
            <p:nvPr/>
          </p:nvCxnSpPr>
          <p:spPr>
            <a:xfrm>
              <a:off x="2770629" y="4040096"/>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rot="16200000">
              <a:off x="2247551" y="3922962"/>
              <a:ext cx="749434"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性能</a:t>
              </a:r>
            </a:p>
          </p:txBody>
        </p:sp>
        <p:sp>
          <p:nvSpPr>
            <p:cNvPr id="109" name="フリーフォーム 108"/>
            <p:cNvSpPr/>
            <p:nvPr/>
          </p:nvSpPr>
          <p:spPr>
            <a:xfrm>
              <a:off x="3390942" y="4046784"/>
              <a:ext cx="182258" cy="909525"/>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Lst>
              <a:ahLst/>
              <a:cxnLst>
                <a:cxn ang="0">
                  <a:pos x="connsiteX0" y="connsiteY0"/>
                </a:cxn>
                <a:cxn ang="0">
                  <a:pos x="connsiteX1" y="connsiteY1"/>
                </a:cxn>
              </a:cxnLst>
              <a:rect l="l" t="t" r="r" b="b"/>
              <a:pathLst>
                <a:path w="1804683" h="1727200">
                  <a:moveTo>
                    <a:pt x="0" y="0"/>
                  </a:moveTo>
                  <a:cubicBezTo>
                    <a:pt x="1113931" y="67733"/>
                    <a:pt x="1445823" y="714587"/>
                    <a:pt x="1804683" y="1727200"/>
                  </a:cubicBezTo>
                </a:path>
              </a:pathLst>
            </a:custGeom>
            <a:noFill/>
            <a:ln w="6350">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テキスト ボックス 109"/>
            <p:cNvSpPr txBox="1"/>
            <p:nvPr/>
          </p:nvSpPr>
          <p:spPr>
            <a:xfrm>
              <a:off x="4125420" y="5085184"/>
              <a:ext cx="658838"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a:t>
              </a:r>
            </a:p>
          </p:txBody>
        </p:sp>
        <p:cxnSp>
          <p:nvCxnSpPr>
            <p:cNvPr id="111" name="直線コネクタ 110"/>
            <p:cNvCxnSpPr/>
            <p:nvPr/>
          </p:nvCxnSpPr>
          <p:spPr>
            <a:xfrm>
              <a:off x="2724751" y="4766864"/>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a:endCxn id="109" idx="0"/>
            </p:cNvCxnSpPr>
            <p:nvPr/>
          </p:nvCxnSpPr>
          <p:spPr>
            <a:xfrm>
              <a:off x="2728050" y="4040097"/>
              <a:ext cx="662892" cy="6687"/>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a:off x="3390941" y="4046784"/>
              <a:ext cx="662891" cy="6687"/>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4" name="フリーフォーム 113"/>
            <p:cNvSpPr/>
            <p:nvPr/>
          </p:nvSpPr>
          <p:spPr>
            <a:xfrm>
              <a:off x="4018670" y="4043280"/>
              <a:ext cx="182258" cy="909525"/>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Lst>
              <a:ahLst/>
              <a:cxnLst>
                <a:cxn ang="0">
                  <a:pos x="connsiteX0" y="connsiteY0"/>
                </a:cxn>
                <a:cxn ang="0">
                  <a:pos x="connsiteX1" y="connsiteY1"/>
                </a:cxn>
              </a:cxnLst>
              <a:rect l="l" t="t" r="r" b="b"/>
              <a:pathLst>
                <a:path w="1804683" h="1727200">
                  <a:moveTo>
                    <a:pt x="0" y="0"/>
                  </a:moveTo>
                  <a:cubicBezTo>
                    <a:pt x="1113931" y="67733"/>
                    <a:pt x="1445823" y="714587"/>
                    <a:pt x="1804683" y="1727200"/>
                  </a:cubicBezTo>
                </a:path>
              </a:pathLst>
            </a:custGeom>
            <a:noFill/>
            <a:ln w="6350">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5" name="直線矢印コネクタ 114"/>
            <p:cNvCxnSpPr/>
            <p:nvPr/>
          </p:nvCxnSpPr>
          <p:spPr>
            <a:xfrm>
              <a:off x="4039494" y="4054402"/>
              <a:ext cx="698053" cy="0"/>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 name="フリーフォーム 115"/>
            <p:cNvSpPr/>
            <p:nvPr/>
          </p:nvSpPr>
          <p:spPr>
            <a:xfrm>
              <a:off x="4704985" y="4043281"/>
              <a:ext cx="75508" cy="218792"/>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Lst>
              <a:ahLst/>
              <a:cxnLst>
                <a:cxn ang="0">
                  <a:pos x="connsiteX0" y="connsiteY0"/>
                </a:cxn>
                <a:cxn ang="0">
                  <a:pos x="connsiteX1" y="connsiteY1"/>
                </a:cxn>
              </a:cxnLst>
              <a:rect l="l" t="t" r="r" b="b"/>
              <a:pathLst>
                <a:path w="1804683" h="1727200">
                  <a:moveTo>
                    <a:pt x="0" y="0"/>
                  </a:moveTo>
                  <a:cubicBezTo>
                    <a:pt x="1113931" y="67733"/>
                    <a:pt x="1445823" y="714587"/>
                    <a:pt x="1804683" y="1727200"/>
                  </a:cubicBezTo>
                </a:path>
              </a:pathLst>
            </a:custGeom>
            <a:noFill/>
            <a:ln w="6350">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7" name="直線矢印コネクタ 116"/>
            <p:cNvCxnSpPr/>
            <p:nvPr/>
          </p:nvCxnSpPr>
          <p:spPr>
            <a:xfrm>
              <a:off x="4734553" y="4051725"/>
              <a:ext cx="89080" cy="0"/>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8" name="下矢印 117"/>
            <p:cNvSpPr/>
            <p:nvPr/>
          </p:nvSpPr>
          <p:spPr>
            <a:xfrm flipV="1">
              <a:off x="3304451" y="4111447"/>
              <a:ext cx="118872" cy="12193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下矢印 118"/>
            <p:cNvSpPr/>
            <p:nvPr/>
          </p:nvSpPr>
          <p:spPr>
            <a:xfrm flipV="1">
              <a:off x="3980058" y="4111447"/>
              <a:ext cx="118872" cy="12193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下矢印 119"/>
            <p:cNvSpPr/>
            <p:nvPr/>
          </p:nvSpPr>
          <p:spPr>
            <a:xfrm flipV="1">
              <a:off x="4658120" y="4111447"/>
              <a:ext cx="118872" cy="12193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テキスト ボックス 121"/>
            <p:cNvSpPr txBox="1"/>
            <p:nvPr/>
          </p:nvSpPr>
          <p:spPr>
            <a:xfrm>
              <a:off x="2754726" y="3501008"/>
              <a:ext cx="2029532" cy="276999"/>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予防保全（時間計画型）</a:t>
              </a:r>
            </a:p>
          </p:txBody>
        </p:sp>
        <p:sp>
          <p:nvSpPr>
            <p:cNvPr id="124" name="下矢印 123"/>
            <p:cNvSpPr/>
            <p:nvPr/>
          </p:nvSpPr>
          <p:spPr>
            <a:xfrm>
              <a:off x="2752738" y="3881230"/>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下矢印 124"/>
            <p:cNvSpPr/>
            <p:nvPr/>
          </p:nvSpPr>
          <p:spPr>
            <a:xfrm>
              <a:off x="3217348" y="3881230"/>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下矢印 125"/>
            <p:cNvSpPr/>
            <p:nvPr/>
          </p:nvSpPr>
          <p:spPr>
            <a:xfrm>
              <a:off x="3681958" y="3881230"/>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下矢印 126"/>
            <p:cNvSpPr/>
            <p:nvPr/>
          </p:nvSpPr>
          <p:spPr>
            <a:xfrm>
              <a:off x="4146569" y="3881230"/>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下矢印 127"/>
            <p:cNvSpPr/>
            <p:nvPr/>
          </p:nvSpPr>
          <p:spPr>
            <a:xfrm>
              <a:off x="4606120" y="3881230"/>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テキスト ボックス 128"/>
            <p:cNvSpPr txBox="1"/>
            <p:nvPr/>
          </p:nvSpPr>
          <p:spPr>
            <a:xfrm>
              <a:off x="2772197" y="3678423"/>
              <a:ext cx="1232715" cy="252734"/>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定期的な点検</a:t>
              </a:r>
            </a:p>
          </p:txBody>
        </p:sp>
      </p:grpSp>
      <p:grpSp>
        <p:nvGrpSpPr>
          <p:cNvPr id="28" name="グループ化 27"/>
          <p:cNvGrpSpPr/>
          <p:nvPr/>
        </p:nvGrpSpPr>
        <p:grpSpPr>
          <a:xfrm>
            <a:off x="-53112" y="3815674"/>
            <a:ext cx="2294222" cy="1914133"/>
            <a:chOff x="-26478" y="2360886"/>
            <a:chExt cx="2294222" cy="1914133"/>
          </a:xfrm>
        </p:grpSpPr>
        <p:sp>
          <p:nvSpPr>
            <p:cNvPr id="131" name="テキスト ボックス 130"/>
            <p:cNvSpPr txBox="1"/>
            <p:nvPr/>
          </p:nvSpPr>
          <p:spPr>
            <a:xfrm>
              <a:off x="210709" y="2360886"/>
              <a:ext cx="903725" cy="276999"/>
            </a:xfrm>
            <a:prstGeom prst="rect">
              <a:avLst/>
            </a:prstGeom>
            <a:noFill/>
          </p:spPr>
          <p:txBody>
            <a:bodyPr wrap="square" rtlCol="0">
              <a:spAutoFit/>
            </a:bodyPr>
            <a:lstStyle/>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事後保全</a:t>
              </a:r>
            </a:p>
          </p:txBody>
        </p:sp>
        <p:sp>
          <p:nvSpPr>
            <p:cNvPr id="132" name="テキスト ボックス 131"/>
            <p:cNvSpPr txBox="1"/>
            <p:nvPr/>
          </p:nvSpPr>
          <p:spPr>
            <a:xfrm rot="16200000">
              <a:off x="-262695" y="2813128"/>
              <a:ext cx="749434"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性能</a:t>
              </a:r>
            </a:p>
          </p:txBody>
        </p:sp>
        <p:sp>
          <p:nvSpPr>
            <p:cNvPr id="133" name="正方形/長方形 132"/>
            <p:cNvSpPr/>
            <p:nvPr/>
          </p:nvSpPr>
          <p:spPr>
            <a:xfrm>
              <a:off x="208075" y="2618712"/>
              <a:ext cx="2054816" cy="1363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フリーフォーム 133"/>
            <p:cNvSpPr/>
            <p:nvPr/>
          </p:nvSpPr>
          <p:spPr>
            <a:xfrm>
              <a:off x="204776" y="2951627"/>
              <a:ext cx="1126864" cy="969942"/>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Lst>
              <a:ahLst/>
              <a:cxnLst>
                <a:cxn ang="0">
                  <a:pos x="connsiteX0" y="connsiteY0"/>
                </a:cxn>
                <a:cxn ang="0">
                  <a:pos x="connsiteX1" y="connsiteY1"/>
                </a:cxn>
              </a:cxnLst>
              <a:rect l="l" t="t" r="r" b="b"/>
              <a:pathLst>
                <a:path w="1804683" h="1727200">
                  <a:moveTo>
                    <a:pt x="0" y="0"/>
                  </a:moveTo>
                  <a:cubicBezTo>
                    <a:pt x="1113931" y="67733"/>
                    <a:pt x="1445823" y="714587"/>
                    <a:pt x="1804683" y="1727200"/>
                  </a:cubicBezTo>
                </a:path>
              </a:pathLst>
            </a:custGeom>
            <a:noFill/>
            <a:ln w="6350">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テキスト ボックス 134"/>
            <p:cNvSpPr txBox="1"/>
            <p:nvPr/>
          </p:nvSpPr>
          <p:spPr>
            <a:xfrm>
              <a:off x="1536937" y="3998020"/>
              <a:ext cx="723580"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a:t>
              </a:r>
            </a:p>
          </p:txBody>
        </p:sp>
        <p:cxnSp>
          <p:nvCxnSpPr>
            <p:cNvPr id="136" name="直線コネクタ 135"/>
            <p:cNvCxnSpPr/>
            <p:nvPr/>
          </p:nvCxnSpPr>
          <p:spPr>
            <a:xfrm>
              <a:off x="204776" y="3657030"/>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137" name="フリーフォーム 136"/>
            <p:cNvSpPr/>
            <p:nvPr/>
          </p:nvSpPr>
          <p:spPr>
            <a:xfrm>
              <a:off x="208074" y="2948541"/>
              <a:ext cx="1027409" cy="750414"/>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フリーフォーム 138"/>
            <p:cNvSpPr/>
            <p:nvPr/>
          </p:nvSpPr>
          <p:spPr>
            <a:xfrm>
              <a:off x="1240335" y="2948541"/>
              <a:ext cx="1027409" cy="750414"/>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0" name="直線矢印コネクタ 139"/>
            <p:cNvCxnSpPr>
              <a:stCxn id="137" idx="1"/>
              <a:endCxn id="139" idx="0"/>
            </p:cNvCxnSpPr>
            <p:nvPr/>
          </p:nvCxnSpPr>
          <p:spPr>
            <a:xfrm flipV="1">
              <a:off x="1235483" y="2948541"/>
              <a:ext cx="4852" cy="750414"/>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1" name="テキスト ボックス 140"/>
            <p:cNvSpPr txBox="1"/>
            <p:nvPr/>
          </p:nvSpPr>
          <p:spPr>
            <a:xfrm>
              <a:off x="1173294" y="3237290"/>
              <a:ext cx="1094450" cy="461665"/>
            </a:xfrm>
            <a:prstGeom prst="rect">
              <a:avLst/>
            </a:prstGeom>
            <a:noFill/>
          </p:spPr>
          <p:txBody>
            <a:bodyPr wrap="square" rtlCol="0">
              <a:spAutoFit/>
            </a:bodyPr>
            <a:lstStyle/>
            <a:p>
              <a:r>
                <a:rPr lang="ja-JP" altLang="en-US" sz="1200" dirty="0" smtClean="0">
                  <a:solidFill>
                    <a:srgbClr val="9966FF"/>
                  </a:solidFill>
                  <a:latin typeface="Meiryo UI" panose="020B0604030504040204" pitchFamily="50" charset="-128"/>
                  <a:ea typeface="Meiryo UI" panose="020B0604030504040204" pitchFamily="50" charset="-128"/>
                  <a:cs typeface="Meiryo UI" panose="020B0604030504040204" pitchFamily="50" charset="-128"/>
                </a:rPr>
                <a:t>大規模補修、</a:t>
              </a:r>
              <a:r>
                <a:rPr lang="ja-JP" altLang="en-US" sz="1200" dirty="0">
                  <a:solidFill>
                    <a:srgbClr val="9966FF"/>
                  </a:solidFill>
                  <a:latin typeface="Meiryo UI" panose="020B0604030504040204" pitchFamily="50" charset="-128"/>
                  <a:ea typeface="Meiryo UI" panose="020B0604030504040204" pitchFamily="50" charset="-128"/>
                  <a:cs typeface="Meiryo UI" panose="020B0604030504040204" pitchFamily="50" charset="-128"/>
                </a:rPr>
                <a:t>更新</a:t>
              </a:r>
            </a:p>
          </p:txBody>
        </p:sp>
      </p:grpSp>
      <p:cxnSp>
        <p:nvCxnSpPr>
          <p:cNvPr id="142" name="直線コネクタ 141"/>
          <p:cNvCxnSpPr/>
          <p:nvPr/>
        </p:nvCxnSpPr>
        <p:spPr>
          <a:xfrm>
            <a:off x="2268728" y="1417520"/>
            <a:ext cx="0" cy="5307421"/>
          </a:xfrm>
          <a:prstGeom prst="line">
            <a:avLst/>
          </a:prstGeom>
        </p:spPr>
        <p:style>
          <a:lnRef idx="1">
            <a:schemeClr val="accent1"/>
          </a:lnRef>
          <a:fillRef idx="0">
            <a:schemeClr val="accent1"/>
          </a:fillRef>
          <a:effectRef idx="0">
            <a:schemeClr val="accent1"/>
          </a:effectRef>
          <a:fontRef idx="minor">
            <a:schemeClr val="tx1"/>
          </a:fontRef>
        </p:style>
      </p:cxnSp>
      <p:grpSp>
        <p:nvGrpSpPr>
          <p:cNvPr id="5" name="グループ化 4"/>
          <p:cNvGrpSpPr/>
          <p:nvPr/>
        </p:nvGrpSpPr>
        <p:grpSpPr>
          <a:xfrm>
            <a:off x="4517748" y="3800934"/>
            <a:ext cx="2608874" cy="1903223"/>
            <a:chOff x="4987462" y="3501008"/>
            <a:chExt cx="2608874" cy="1903223"/>
          </a:xfrm>
        </p:grpSpPr>
        <p:sp>
          <p:nvSpPr>
            <p:cNvPr id="144" name="テキスト ボックス 143"/>
            <p:cNvSpPr txBox="1"/>
            <p:nvPr/>
          </p:nvSpPr>
          <p:spPr>
            <a:xfrm rot="16200000">
              <a:off x="4751245" y="3942340"/>
              <a:ext cx="749434"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性能</a:t>
              </a:r>
            </a:p>
          </p:txBody>
        </p:sp>
        <p:sp>
          <p:nvSpPr>
            <p:cNvPr id="145" name="正方形/長方形 144"/>
            <p:cNvSpPr/>
            <p:nvPr/>
          </p:nvSpPr>
          <p:spPr>
            <a:xfrm>
              <a:off x="5220072" y="3747924"/>
              <a:ext cx="2054816" cy="1363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フリーフォーム 145"/>
            <p:cNvSpPr/>
            <p:nvPr/>
          </p:nvSpPr>
          <p:spPr>
            <a:xfrm>
              <a:off x="5220072" y="4077072"/>
              <a:ext cx="1030707" cy="909525"/>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Lst>
              <a:ahLst/>
              <a:cxnLst>
                <a:cxn ang="0">
                  <a:pos x="connsiteX0" y="connsiteY0"/>
                </a:cxn>
                <a:cxn ang="0">
                  <a:pos x="connsiteX1" y="connsiteY1"/>
                </a:cxn>
              </a:cxnLst>
              <a:rect l="l" t="t" r="r" b="b"/>
              <a:pathLst>
                <a:path w="1804683" h="1727200">
                  <a:moveTo>
                    <a:pt x="0" y="0"/>
                  </a:moveTo>
                  <a:cubicBezTo>
                    <a:pt x="1113931" y="67733"/>
                    <a:pt x="1445823" y="714587"/>
                    <a:pt x="1804683" y="1727200"/>
                  </a:cubicBezTo>
                </a:path>
              </a:pathLst>
            </a:custGeom>
            <a:noFill/>
            <a:ln w="6350">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テキスト ボックス 146"/>
            <p:cNvSpPr txBox="1"/>
            <p:nvPr/>
          </p:nvSpPr>
          <p:spPr>
            <a:xfrm>
              <a:off x="6588224" y="5127232"/>
              <a:ext cx="723580"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a:t>
              </a:r>
            </a:p>
          </p:txBody>
        </p:sp>
        <p:cxnSp>
          <p:nvCxnSpPr>
            <p:cNvPr id="148" name="直線コネクタ 147"/>
            <p:cNvCxnSpPr/>
            <p:nvPr/>
          </p:nvCxnSpPr>
          <p:spPr>
            <a:xfrm>
              <a:off x="5256063" y="4786242"/>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149" name="テキスト ボックス 148"/>
            <p:cNvSpPr txBox="1"/>
            <p:nvPr/>
          </p:nvSpPr>
          <p:spPr>
            <a:xfrm>
              <a:off x="6248209" y="4736177"/>
              <a:ext cx="1348127" cy="276999"/>
            </a:xfrm>
            <a:prstGeom prst="rect">
              <a:avLst/>
            </a:prstGeom>
            <a:noFill/>
          </p:spPr>
          <p:txBody>
            <a:bodyPr wrap="square" rtlCol="0">
              <a:spAutoFit/>
            </a:bodyPr>
            <a:lstStyle/>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限界管理水準</a:t>
              </a:r>
            </a:p>
          </p:txBody>
        </p:sp>
        <p:sp>
          <p:nvSpPr>
            <p:cNvPr id="150" name="フリーフォーム 149"/>
            <p:cNvSpPr/>
            <p:nvPr/>
          </p:nvSpPr>
          <p:spPr>
            <a:xfrm>
              <a:off x="5220072" y="4089558"/>
              <a:ext cx="867332" cy="491570"/>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テキスト ボックス 150"/>
            <p:cNvSpPr txBox="1"/>
            <p:nvPr/>
          </p:nvSpPr>
          <p:spPr>
            <a:xfrm>
              <a:off x="5270892" y="3501008"/>
              <a:ext cx="2057340" cy="276999"/>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予防保全（状態監視型）</a:t>
              </a:r>
            </a:p>
          </p:txBody>
        </p:sp>
        <p:sp>
          <p:nvSpPr>
            <p:cNvPr id="152" name="テキスト ボックス 151"/>
            <p:cNvSpPr txBox="1"/>
            <p:nvPr/>
          </p:nvSpPr>
          <p:spPr>
            <a:xfrm>
              <a:off x="5292080" y="3706122"/>
              <a:ext cx="1232715" cy="252734"/>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定期的な点検</a:t>
              </a:r>
            </a:p>
          </p:txBody>
        </p:sp>
        <p:cxnSp>
          <p:nvCxnSpPr>
            <p:cNvPr id="153" name="直線矢印コネクタ 152"/>
            <p:cNvCxnSpPr>
              <a:stCxn id="150" idx="1"/>
              <a:endCxn id="166" idx="0"/>
            </p:cNvCxnSpPr>
            <p:nvPr/>
          </p:nvCxnSpPr>
          <p:spPr>
            <a:xfrm flipH="1" flipV="1">
              <a:off x="6084168" y="4077072"/>
              <a:ext cx="3236" cy="504056"/>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a:off x="5251269" y="4581127"/>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155" name="テキスト ボックス 154"/>
            <p:cNvSpPr txBox="1"/>
            <p:nvPr/>
          </p:nvSpPr>
          <p:spPr>
            <a:xfrm>
              <a:off x="6242740" y="4544418"/>
              <a:ext cx="1281588" cy="252734"/>
            </a:xfrm>
            <a:prstGeom prst="rect">
              <a:avLst/>
            </a:prstGeom>
            <a:noFill/>
          </p:spPr>
          <p:txBody>
            <a:bodyPr wrap="square" rtlCol="0">
              <a:spAutoFit/>
            </a:bodyPr>
            <a:lstStyle/>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目標管理水準</a:t>
              </a:r>
            </a:p>
          </p:txBody>
        </p:sp>
        <p:sp>
          <p:nvSpPr>
            <p:cNvPr id="156" name="テキスト ボックス 155"/>
            <p:cNvSpPr txBox="1"/>
            <p:nvPr/>
          </p:nvSpPr>
          <p:spPr>
            <a:xfrm>
              <a:off x="5721136" y="4520153"/>
              <a:ext cx="579056" cy="276999"/>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補修</a:t>
              </a:r>
            </a:p>
          </p:txBody>
        </p:sp>
        <p:sp>
          <p:nvSpPr>
            <p:cNvPr id="157" name="下矢印 156"/>
            <p:cNvSpPr/>
            <p:nvPr/>
          </p:nvSpPr>
          <p:spPr>
            <a:xfrm>
              <a:off x="5310906"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下矢印 157"/>
            <p:cNvSpPr/>
            <p:nvPr/>
          </p:nvSpPr>
          <p:spPr>
            <a:xfrm>
              <a:off x="5543211"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下矢印 158"/>
            <p:cNvSpPr/>
            <p:nvPr/>
          </p:nvSpPr>
          <p:spPr>
            <a:xfrm>
              <a:off x="5775516"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下矢印 159"/>
            <p:cNvSpPr/>
            <p:nvPr/>
          </p:nvSpPr>
          <p:spPr>
            <a:xfrm>
              <a:off x="6007821"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1" name="下矢印 160"/>
            <p:cNvSpPr/>
            <p:nvPr/>
          </p:nvSpPr>
          <p:spPr>
            <a:xfrm>
              <a:off x="6240126"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下矢印 161"/>
            <p:cNvSpPr/>
            <p:nvPr/>
          </p:nvSpPr>
          <p:spPr>
            <a:xfrm>
              <a:off x="6472431"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下矢印 162"/>
            <p:cNvSpPr/>
            <p:nvPr/>
          </p:nvSpPr>
          <p:spPr>
            <a:xfrm>
              <a:off x="6704737"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下矢印 163"/>
            <p:cNvSpPr/>
            <p:nvPr/>
          </p:nvSpPr>
          <p:spPr>
            <a:xfrm>
              <a:off x="6948264"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下矢印 164"/>
            <p:cNvSpPr/>
            <p:nvPr/>
          </p:nvSpPr>
          <p:spPr>
            <a:xfrm>
              <a:off x="7164288" y="392214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フリーフォーム 165"/>
            <p:cNvSpPr/>
            <p:nvPr/>
          </p:nvSpPr>
          <p:spPr>
            <a:xfrm>
              <a:off x="6084168" y="4077072"/>
              <a:ext cx="867332" cy="491570"/>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フリーフォーム 166"/>
            <p:cNvSpPr/>
            <p:nvPr/>
          </p:nvSpPr>
          <p:spPr>
            <a:xfrm>
              <a:off x="6945028" y="4077072"/>
              <a:ext cx="338132" cy="155714"/>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8" name="直線矢印コネクタ 167"/>
            <p:cNvCxnSpPr/>
            <p:nvPr/>
          </p:nvCxnSpPr>
          <p:spPr>
            <a:xfrm flipH="1" flipV="1">
              <a:off x="6951500" y="4077072"/>
              <a:ext cx="3236" cy="504056"/>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69" name="グループ化 168"/>
          <p:cNvGrpSpPr/>
          <p:nvPr/>
        </p:nvGrpSpPr>
        <p:grpSpPr>
          <a:xfrm>
            <a:off x="6770897" y="3789040"/>
            <a:ext cx="2418230" cy="1850265"/>
            <a:chOff x="1558696" y="1711718"/>
            <a:chExt cx="2418230" cy="1850265"/>
          </a:xfrm>
        </p:grpSpPr>
        <p:sp>
          <p:nvSpPr>
            <p:cNvPr id="170" name="テキスト ボックス 169"/>
            <p:cNvSpPr txBox="1"/>
            <p:nvPr/>
          </p:nvSpPr>
          <p:spPr>
            <a:xfrm rot="16200000">
              <a:off x="1322479" y="2153050"/>
              <a:ext cx="749434"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性能</a:t>
              </a:r>
            </a:p>
          </p:txBody>
        </p:sp>
        <p:sp>
          <p:nvSpPr>
            <p:cNvPr id="171" name="正方形/長方形 170"/>
            <p:cNvSpPr/>
            <p:nvPr/>
          </p:nvSpPr>
          <p:spPr>
            <a:xfrm>
              <a:off x="1802978" y="1958634"/>
              <a:ext cx="2054816" cy="13638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フリーフォーム 171"/>
            <p:cNvSpPr/>
            <p:nvPr/>
          </p:nvSpPr>
          <p:spPr>
            <a:xfrm>
              <a:off x="1799679" y="2300268"/>
              <a:ext cx="1030707" cy="886129"/>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Lst>
              <a:ahLst/>
              <a:cxnLst>
                <a:cxn ang="0">
                  <a:pos x="connsiteX0" y="connsiteY0"/>
                </a:cxn>
                <a:cxn ang="0">
                  <a:pos x="connsiteX1" y="connsiteY1"/>
                </a:cxn>
              </a:cxnLst>
              <a:rect l="l" t="t" r="r" b="b"/>
              <a:pathLst>
                <a:path w="1804683" h="1727200">
                  <a:moveTo>
                    <a:pt x="0" y="0"/>
                  </a:moveTo>
                  <a:cubicBezTo>
                    <a:pt x="1113931" y="67733"/>
                    <a:pt x="1445823" y="714587"/>
                    <a:pt x="1804683" y="1727200"/>
                  </a:cubicBezTo>
                </a:path>
              </a:pathLst>
            </a:custGeom>
            <a:noFill/>
            <a:ln w="6350">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テキスト ボックス 172"/>
            <p:cNvSpPr txBox="1"/>
            <p:nvPr/>
          </p:nvSpPr>
          <p:spPr>
            <a:xfrm>
              <a:off x="3131840" y="3284984"/>
              <a:ext cx="723580"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a:t>
              </a:r>
            </a:p>
          </p:txBody>
        </p:sp>
        <p:cxnSp>
          <p:nvCxnSpPr>
            <p:cNvPr id="174" name="直線コネクタ 173"/>
            <p:cNvCxnSpPr/>
            <p:nvPr/>
          </p:nvCxnSpPr>
          <p:spPr>
            <a:xfrm>
              <a:off x="1799679" y="2996952"/>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175" name="テキスト ボックス 174"/>
            <p:cNvSpPr txBox="1"/>
            <p:nvPr/>
          </p:nvSpPr>
          <p:spPr>
            <a:xfrm>
              <a:off x="2791826" y="2962611"/>
              <a:ext cx="1185100" cy="276999"/>
            </a:xfrm>
            <a:prstGeom prst="rect">
              <a:avLst/>
            </a:prstGeom>
            <a:noFill/>
          </p:spPr>
          <p:txBody>
            <a:bodyPr wrap="square" rtlCol="0">
              <a:spAutoFit/>
            </a:bodyPr>
            <a:lstStyle/>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限界管理水準</a:t>
              </a:r>
            </a:p>
          </p:txBody>
        </p:sp>
        <p:sp>
          <p:nvSpPr>
            <p:cNvPr id="176" name="フリーフォーム 175"/>
            <p:cNvSpPr/>
            <p:nvPr/>
          </p:nvSpPr>
          <p:spPr>
            <a:xfrm>
              <a:off x="1802977" y="2300268"/>
              <a:ext cx="665971" cy="264636"/>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7" name="テキスト ボックス 176"/>
            <p:cNvSpPr txBox="1"/>
            <p:nvPr/>
          </p:nvSpPr>
          <p:spPr>
            <a:xfrm>
              <a:off x="1814508" y="1711718"/>
              <a:ext cx="2057340" cy="276999"/>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予防保全</a:t>
              </a:r>
              <a:r>
                <a:rPr lang="ja-JP" altLang="en-US" sz="12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（予測計画型）</a:t>
              </a:r>
              <a:endPar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テキスト ボックス 177"/>
            <p:cNvSpPr txBox="1"/>
            <p:nvPr/>
          </p:nvSpPr>
          <p:spPr>
            <a:xfrm>
              <a:off x="1835696" y="1916832"/>
              <a:ext cx="1232715" cy="252734"/>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定期的な点検</a:t>
              </a:r>
            </a:p>
          </p:txBody>
        </p:sp>
        <p:cxnSp>
          <p:nvCxnSpPr>
            <p:cNvPr id="179" name="直線矢印コネクタ 178"/>
            <p:cNvCxnSpPr>
              <a:stCxn id="176" idx="1"/>
              <a:endCxn id="180" idx="0"/>
            </p:cNvCxnSpPr>
            <p:nvPr/>
          </p:nvCxnSpPr>
          <p:spPr>
            <a:xfrm flipH="1" flipV="1">
              <a:off x="2465869" y="2300268"/>
              <a:ext cx="3079" cy="264636"/>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0" name="フリーフォーム 179"/>
            <p:cNvSpPr/>
            <p:nvPr/>
          </p:nvSpPr>
          <p:spPr>
            <a:xfrm>
              <a:off x="2465869" y="2300268"/>
              <a:ext cx="665971" cy="264636"/>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1" name="フリーフォーム 180"/>
            <p:cNvSpPr/>
            <p:nvPr/>
          </p:nvSpPr>
          <p:spPr>
            <a:xfrm>
              <a:off x="3113941" y="2300268"/>
              <a:ext cx="665971" cy="264636"/>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2" name="直線矢印コネクタ 181"/>
            <p:cNvCxnSpPr/>
            <p:nvPr/>
          </p:nvCxnSpPr>
          <p:spPr>
            <a:xfrm flipH="1" flipV="1">
              <a:off x="3131840" y="2294500"/>
              <a:ext cx="3079" cy="264636"/>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a:off x="1794885" y="2564904"/>
              <a:ext cx="2057455" cy="1"/>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184" name="フリーフォーム 183"/>
            <p:cNvSpPr/>
            <p:nvPr/>
          </p:nvSpPr>
          <p:spPr>
            <a:xfrm>
              <a:off x="3779913" y="2300268"/>
              <a:ext cx="77882" cy="63275"/>
            </a:xfrm>
            <a:custGeom>
              <a:avLst/>
              <a:gdLst>
                <a:gd name="connsiteX0" fmla="*/ 0 w 1717040"/>
                <a:gd name="connsiteY0" fmla="*/ 0 h 1717040"/>
                <a:gd name="connsiteX1" fmla="*/ 1097280 w 1717040"/>
                <a:gd name="connsiteY1" fmla="*/ 853440 h 1717040"/>
                <a:gd name="connsiteX2" fmla="*/ 1717040 w 1717040"/>
                <a:gd name="connsiteY2" fmla="*/ 1717040 h 171704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151214 w 1770974"/>
                <a:gd name="connsiteY1" fmla="*/ 883920 h 1747520"/>
                <a:gd name="connsiteX2" fmla="*/ 1770974 w 1770974"/>
                <a:gd name="connsiteY2" fmla="*/ 1747520 h 1747520"/>
                <a:gd name="connsiteX0" fmla="*/ 0 w 1770974"/>
                <a:gd name="connsiteY0" fmla="*/ 0 h 1747520"/>
                <a:gd name="connsiteX1" fmla="*/ 1238856 w 1770974"/>
                <a:gd name="connsiteY1" fmla="*/ 772160 h 1747520"/>
                <a:gd name="connsiteX2" fmla="*/ 1770974 w 1770974"/>
                <a:gd name="connsiteY2" fmla="*/ 1747520 h 174752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238856 w 1804683"/>
                <a:gd name="connsiteY1" fmla="*/ 772160 h 1727200"/>
                <a:gd name="connsiteX2" fmla="*/ 1804683 w 1804683"/>
                <a:gd name="connsiteY2"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804683"/>
                <a:gd name="connsiteY0" fmla="*/ 0 h 1727200"/>
                <a:gd name="connsiteX1" fmla="*/ 1804683 w 1804683"/>
                <a:gd name="connsiteY1" fmla="*/ 1727200 h 1727200"/>
                <a:gd name="connsiteX0" fmla="*/ 0 w 1781766"/>
                <a:gd name="connsiteY0" fmla="*/ 0 h 1708116"/>
                <a:gd name="connsiteX1" fmla="*/ 1781766 w 1781766"/>
                <a:gd name="connsiteY1" fmla="*/ 1708116 h 1708116"/>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 name="connsiteX0" fmla="*/ 0 w 1752733"/>
                <a:gd name="connsiteY0" fmla="*/ 0 h 1699709"/>
                <a:gd name="connsiteX1" fmla="*/ 1752733 w 1752733"/>
                <a:gd name="connsiteY1" fmla="*/ 1699709 h 1699709"/>
              </a:gdLst>
              <a:ahLst/>
              <a:cxnLst>
                <a:cxn ang="0">
                  <a:pos x="connsiteX0" y="connsiteY0"/>
                </a:cxn>
                <a:cxn ang="0">
                  <a:pos x="connsiteX1" y="connsiteY1"/>
                </a:cxn>
              </a:cxnLst>
              <a:rect l="l" t="t" r="r" b="b"/>
              <a:pathLst>
                <a:path w="1752733" h="1699709">
                  <a:moveTo>
                    <a:pt x="0" y="0"/>
                  </a:moveTo>
                  <a:cubicBezTo>
                    <a:pt x="1073659" y="140336"/>
                    <a:pt x="1347281" y="588697"/>
                    <a:pt x="1752733" y="1699709"/>
                  </a:cubicBezTo>
                </a:path>
              </a:pathLst>
            </a:custGeom>
            <a:noFill/>
            <a:ln w="190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5" name="直線矢印コネクタ 184"/>
            <p:cNvCxnSpPr/>
            <p:nvPr/>
          </p:nvCxnSpPr>
          <p:spPr>
            <a:xfrm flipH="1" flipV="1">
              <a:off x="3776833" y="2300268"/>
              <a:ext cx="3079" cy="264636"/>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6" name="テキスト ボックス 185"/>
            <p:cNvSpPr txBox="1"/>
            <p:nvPr/>
          </p:nvSpPr>
          <p:spPr>
            <a:xfrm>
              <a:off x="2115535" y="2538070"/>
              <a:ext cx="1824021" cy="276999"/>
            </a:xfrm>
            <a:prstGeom prst="rect">
              <a:avLst/>
            </a:prstGeom>
            <a:noFill/>
          </p:spPr>
          <p:txBody>
            <a:bodyPr wrap="square" rtlCol="0">
              <a:spAutoFit/>
            </a:bodyPr>
            <a:lstStyle/>
            <a:p>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目標（最適）管理</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水準</a:t>
              </a:r>
            </a:p>
          </p:txBody>
        </p:sp>
        <p:sp>
          <p:nvSpPr>
            <p:cNvPr id="187" name="テキスト ボックス 186"/>
            <p:cNvSpPr txBox="1"/>
            <p:nvPr/>
          </p:nvSpPr>
          <p:spPr>
            <a:xfrm>
              <a:off x="1952087" y="2361945"/>
              <a:ext cx="579056" cy="276999"/>
            </a:xfrm>
            <a:prstGeom prst="rect">
              <a:avLst/>
            </a:prstGeom>
            <a:noFill/>
          </p:spPr>
          <p:txBody>
            <a:bodyPr wrap="square" rtlCol="0">
              <a:spAutoFit/>
            </a:bodyPr>
            <a:lstStyle/>
            <a:p>
              <a:r>
                <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補修</a:t>
              </a:r>
            </a:p>
          </p:txBody>
        </p:sp>
        <p:sp>
          <p:nvSpPr>
            <p:cNvPr id="188" name="下矢印 187"/>
            <p:cNvSpPr/>
            <p:nvPr/>
          </p:nvSpPr>
          <p:spPr>
            <a:xfrm>
              <a:off x="1854522"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下矢印 188"/>
            <p:cNvSpPr/>
            <p:nvPr/>
          </p:nvSpPr>
          <p:spPr>
            <a:xfrm>
              <a:off x="2086827"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下矢印 189"/>
            <p:cNvSpPr/>
            <p:nvPr/>
          </p:nvSpPr>
          <p:spPr>
            <a:xfrm>
              <a:off x="2319132"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1" name="下矢印 190"/>
            <p:cNvSpPr/>
            <p:nvPr/>
          </p:nvSpPr>
          <p:spPr>
            <a:xfrm>
              <a:off x="2551437"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2" name="下矢印 191"/>
            <p:cNvSpPr/>
            <p:nvPr/>
          </p:nvSpPr>
          <p:spPr>
            <a:xfrm>
              <a:off x="2783742"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3" name="下矢印 192"/>
            <p:cNvSpPr/>
            <p:nvPr/>
          </p:nvSpPr>
          <p:spPr>
            <a:xfrm>
              <a:off x="3016047"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下矢印 193"/>
            <p:cNvSpPr/>
            <p:nvPr/>
          </p:nvSpPr>
          <p:spPr>
            <a:xfrm>
              <a:off x="3248353"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5" name="下矢印 194"/>
            <p:cNvSpPr/>
            <p:nvPr/>
          </p:nvSpPr>
          <p:spPr>
            <a:xfrm>
              <a:off x="3491880"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6" name="下矢印 195"/>
            <p:cNvSpPr/>
            <p:nvPr/>
          </p:nvSpPr>
          <p:spPr>
            <a:xfrm>
              <a:off x="3707904" y="2132856"/>
              <a:ext cx="118872" cy="121935"/>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3" name="テキスト ボックス 142"/>
          <p:cNvSpPr txBox="1"/>
          <p:nvPr/>
        </p:nvSpPr>
        <p:spPr>
          <a:xfrm>
            <a:off x="3012855" y="4515015"/>
            <a:ext cx="1415129" cy="461665"/>
          </a:xfrm>
          <a:prstGeom prst="rect">
            <a:avLst/>
          </a:prstGeom>
          <a:noFill/>
        </p:spPr>
        <p:txBody>
          <a:bodyPr wrap="square" rtlCol="0">
            <a:spAutoFit/>
          </a:bodyPr>
          <a:lstStyle/>
          <a:p>
            <a:r>
              <a:rPr lang="ja-JP" altLang="en-US" sz="12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定期的</a:t>
            </a:r>
            <a:r>
              <a:rPr lang="ja-JP" altLang="en-US" sz="12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補修、</a:t>
            </a:r>
            <a:endParaRPr lang="en-US" altLang="ja-JP" sz="12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交換・部分更新</a:t>
            </a:r>
            <a:endParaRPr lang="ja-JP" altLang="en-US" sz="12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7" name="テキスト ボックス 196"/>
          <p:cNvSpPr txBox="1"/>
          <p:nvPr/>
        </p:nvSpPr>
        <p:spPr>
          <a:xfrm>
            <a:off x="3377488" y="4872397"/>
            <a:ext cx="1289812" cy="276999"/>
          </a:xfrm>
          <a:prstGeom prst="rect">
            <a:avLst/>
          </a:prstGeom>
          <a:noFill/>
        </p:spPr>
        <p:txBody>
          <a:bodyPr wrap="square" rtlCol="0">
            <a:spAutoFit/>
          </a:bodyPr>
          <a:lstStyle/>
          <a:p>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限界管理水準</a:t>
            </a: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8" name="テキスト ボックス 197"/>
          <p:cNvSpPr txBox="1"/>
          <p:nvPr/>
        </p:nvSpPr>
        <p:spPr>
          <a:xfrm>
            <a:off x="1180713" y="5079935"/>
            <a:ext cx="1348127" cy="276999"/>
          </a:xfrm>
          <a:prstGeom prst="rect">
            <a:avLst/>
          </a:prstGeom>
          <a:noFill/>
        </p:spPr>
        <p:txBody>
          <a:bodyPr wrap="square" rtlCol="0">
            <a:spAutoFit/>
          </a:bodyPr>
          <a:lstStyle/>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限界管理水準</a:t>
            </a:r>
          </a:p>
        </p:txBody>
      </p:sp>
    </p:spTree>
    <p:extLst>
      <p:ext uri="{BB962C8B-B14F-4D97-AF65-F5344CB8AC3E}">
        <p14:creationId xmlns:p14="http://schemas.microsoft.com/office/powerpoint/2010/main" val="487203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ー 1"/>
          <p:cNvSpPr>
            <a:spLocks noGrp="1"/>
          </p:cNvSpPr>
          <p:nvPr>
            <p:ph type="sldNum" sz="quarter" idx="12"/>
          </p:nvPr>
        </p:nvSpPr>
        <p:spPr>
          <a:xfrm>
            <a:off x="7010400" y="6537426"/>
            <a:ext cx="2133600" cy="365125"/>
          </a:xfrm>
        </p:spPr>
        <p:txBody>
          <a:bodyPr/>
          <a:lstStyle/>
          <a:p>
            <a:fld id="{57D6C0A1-9264-47D4-A470-56C07D157F34}"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4</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コンテンツ プレースホルダー 2"/>
          <p:cNvSpPr txBox="1">
            <a:spLocks/>
          </p:cNvSpPr>
          <p:nvPr/>
        </p:nvSpPr>
        <p:spPr>
          <a:xfrm>
            <a:off x="175842" y="1052737"/>
            <a:ext cx="8861969" cy="576064"/>
          </a:xfrm>
          <a:prstGeom prst="rect">
            <a:avLst/>
          </a:prstGeom>
          <a:ln w="12700">
            <a:solidFill>
              <a:schemeClr val="accent1"/>
            </a:solidFill>
          </a:ln>
        </p:spPr>
        <p:txBody>
          <a:bodyP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342900" indent="-342900">
              <a:buFont typeface="Wingdings" pitchFamily="2" charset="2"/>
              <a:buChar char="l"/>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効率的かつ効果的に維持</a:t>
            </a:r>
            <a:r>
              <a:rPr lang="ja-JP" altLang="en-US" dirty="0">
                <a:latin typeface="Meiryo UI" panose="020B0604030504040204" pitchFamily="50" charset="-128"/>
                <a:ea typeface="Meiryo UI" panose="020B0604030504040204" pitchFamily="50" charset="-128"/>
                <a:cs typeface="Meiryo UI" panose="020B0604030504040204" pitchFamily="50" charset="-128"/>
              </a:rPr>
              <a:t>管理を行うために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、各分野施設毎の特性などを考慮し、不具合が発生した場合のリスクに着目して重点化</a:t>
            </a:r>
            <a:r>
              <a:rPr lang="ja-JP" altLang="en-US" dirty="0">
                <a:latin typeface="Meiryo UI" panose="020B0604030504040204" pitchFamily="50" charset="-128"/>
                <a:ea typeface="Meiryo UI" panose="020B0604030504040204" pitchFamily="50" charset="-128"/>
                <a:cs typeface="Meiryo UI" panose="020B0604030504040204" pitchFamily="50" charset="-128"/>
              </a:rPr>
              <a:t>を図る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941870197"/>
              </p:ext>
            </p:extLst>
          </p:nvPr>
        </p:nvGraphicFramePr>
        <p:xfrm>
          <a:off x="222143" y="1528396"/>
          <a:ext cx="3053713" cy="2260644"/>
        </p:xfrm>
        <a:graphic>
          <a:graphicData uri="http://schemas.openxmlformats.org/presentationml/2006/ole">
            <mc:AlternateContent xmlns:mc="http://schemas.openxmlformats.org/markup-compatibility/2006">
              <mc:Choice xmlns:v="urn:schemas-microsoft-com:vml" Requires="v">
                <p:oleObj spid="_x0000_s3088" name="Visio" r:id="rId4" imgW="4314892" imgH="3196291" progId="Visio.Drawing.11">
                  <p:embed/>
                </p:oleObj>
              </mc:Choice>
              <mc:Fallback>
                <p:oleObj name="Visio" r:id="rId4" imgW="4314892" imgH="3196291"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143" y="1528396"/>
                        <a:ext cx="3053713" cy="2260644"/>
                      </a:xfrm>
                      <a:prstGeom prst="rect">
                        <a:avLst/>
                      </a:prstGeom>
                      <a:noFill/>
                      <a:ln>
                        <a:noFill/>
                      </a:ln>
                    </p:spPr>
                  </p:pic>
                </p:oleObj>
              </mc:Fallback>
            </mc:AlternateContent>
          </a:graphicData>
        </a:graphic>
      </p:graphicFrame>
      <p:sp>
        <p:nvSpPr>
          <p:cNvPr id="27" name="正方形/長方形 26"/>
          <p:cNvSpPr/>
          <p:nvPr/>
        </p:nvSpPr>
        <p:spPr>
          <a:xfrm>
            <a:off x="3275856" y="1700808"/>
            <a:ext cx="3522689" cy="461665"/>
          </a:xfrm>
          <a:prstGeom prst="rect">
            <a:avLst/>
          </a:prstGeom>
        </p:spPr>
        <p:txBody>
          <a:bodyPr wrap="square">
            <a:spAutoFit/>
          </a:bodyPr>
          <a:lstStyle/>
          <a:p>
            <a:r>
              <a:rPr lang="ja-JP" altLang="ja-JP" sz="1200" dirty="0">
                <a:latin typeface="Meiryo UI" panose="020B0604030504040204" pitchFamily="50" charset="-128"/>
                <a:ea typeface="Meiryo UI" panose="020B0604030504040204" pitchFamily="50" charset="-128"/>
                <a:cs typeface="Meiryo UI" panose="020B0604030504040204" pitchFamily="50" charset="-128"/>
              </a:rPr>
              <a:t>【発生確率】事故や損傷の起こる可能性に関する要素</a:t>
            </a:r>
          </a:p>
          <a:p>
            <a:r>
              <a:rPr lang="ja-JP" altLang="ja-JP" sz="1200" dirty="0">
                <a:latin typeface="Meiryo UI" panose="020B0604030504040204" pitchFamily="50" charset="-128"/>
                <a:ea typeface="Meiryo UI" panose="020B0604030504040204" pitchFamily="50" charset="-128"/>
                <a:cs typeface="Meiryo UI" panose="020B0604030504040204" pitchFamily="50" charset="-128"/>
              </a:rPr>
              <a:t>【社会的影響度】被害の大きさに関わる要素</a:t>
            </a:r>
          </a:p>
        </p:txBody>
      </p:sp>
      <p:sp>
        <p:nvSpPr>
          <p:cNvPr id="28" name="テキスト ボックス 27"/>
          <p:cNvSpPr txBox="1"/>
          <p:nvPr/>
        </p:nvSpPr>
        <p:spPr>
          <a:xfrm>
            <a:off x="3395374" y="2162473"/>
            <a:ext cx="4264309" cy="307777"/>
          </a:xfrm>
          <a:prstGeom prst="rect">
            <a:avLst/>
          </a:prstGeom>
          <a:noFill/>
        </p:spPr>
        <p:txBody>
          <a:bodyPr wrap="none" rtlCol="0">
            <a:spAutoFi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　維持管理アクションプログラム</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　より</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コンテンツ プレースホルダー 2"/>
          <p:cNvSpPr txBox="1">
            <a:spLocks/>
          </p:cNvSpPr>
          <p:nvPr/>
        </p:nvSpPr>
        <p:spPr>
          <a:xfrm>
            <a:off x="170195" y="548680"/>
            <a:ext cx="8867617" cy="402431"/>
          </a:xfrm>
          <a:prstGeom prst="rect">
            <a:avLst/>
          </a:prstGeom>
          <a:gradFill>
            <a:gsLst>
              <a:gs pos="0">
                <a:schemeClr val="bg1">
                  <a:lumMod val="85000"/>
                </a:schemeClr>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重点化指標（優先順位）の設定</a:t>
            </a:r>
          </a:p>
        </p:txBody>
      </p:sp>
      <p:sp>
        <p:nvSpPr>
          <p:cNvPr id="20" name="テキスト ボックス 19"/>
          <p:cNvSpPr txBox="1"/>
          <p:nvPr/>
        </p:nvSpPr>
        <p:spPr>
          <a:xfrm>
            <a:off x="3391436" y="2635265"/>
            <a:ext cx="5089855" cy="523220"/>
          </a:xfrm>
          <a:prstGeom prst="rect">
            <a:avLst/>
          </a:prstGeom>
          <a:noFill/>
          <a:ln w="19050">
            <a:solidFill>
              <a:schemeClr val="tx1"/>
            </a:solidFill>
            <a:prstDash val="dash"/>
          </a:ln>
        </p:spPr>
        <p:txBody>
          <a:bodyPr wrap="none" rtlCol="0">
            <a:spAutoFit/>
          </a:bodyPr>
          <a:lstStyle/>
          <a:p>
            <a:r>
              <a:rPr kumimoji="1"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リスクマトリックスの縦軸（発生確率）、横軸（社会的影響度）の</a:t>
            </a:r>
            <a:endParaRPr kumimoji="1"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指標（健全度、経過年数・・・</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については、各分野部会で検討。</a:t>
            </a:r>
            <a:endParaRPr kumimoji="1"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
          <p:cNvSpPr>
            <a:spLocks noChangeArrowheads="1"/>
          </p:cNvSpPr>
          <p:nvPr/>
        </p:nvSpPr>
        <p:spPr bwMode="auto">
          <a:xfrm>
            <a:off x="-18944" y="0"/>
            <a:ext cx="9144000" cy="537652"/>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　施設</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の特性に応じた維持管理手法の体系化　（維持管理手法等</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の検討方針）</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8039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57D6C0A1-9264-47D4-A470-56C07D157F34}" type="slidenum">
              <a:rPr kumimoji="1" lang="ja-JP" altLang="en-US" smtClean="0"/>
              <a:t>5</a:t>
            </a:fld>
            <a:endParaRPr kumimoji="1" lang="ja-JP"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cxnSp>
        <p:nvCxnSpPr>
          <p:cNvPr id="10" name="直線矢印コネクタ 9"/>
          <p:cNvCxnSpPr>
            <a:endCxn id="21" idx="0"/>
          </p:cNvCxnSpPr>
          <p:nvPr/>
        </p:nvCxnSpPr>
        <p:spPr>
          <a:xfrm>
            <a:off x="2660031" y="1304764"/>
            <a:ext cx="0" cy="5490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endCxn id="25" idx="0"/>
          </p:cNvCxnSpPr>
          <p:nvPr/>
        </p:nvCxnSpPr>
        <p:spPr>
          <a:xfrm flipH="1">
            <a:off x="2655972" y="2516166"/>
            <a:ext cx="4100" cy="2049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フローチャート: 処理 14"/>
          <p:cNvSpPr/>
          <p:nvPr/>
        </p:nvSpPr>
        <p:spPr>
          <a:xfrm>
            <a:off x="1321369" y="4473608"/>
            <a:ext cx="2773142" cy="36004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eiryo UI" pitchFamily="50" charset="-128"/>
                <a:ea typeface="Meiryo UI" pitchFamily="50" charset="-128"/>
                <a:cs typeface="Meiryo UI" pitchFamily="50" charset="-128"/>
              </a:rPr>
              <a:t>詳細検討の要否判断</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２</a:t>
            </a:r>
            <a:endParaRPr kumimoji="1" lang="ja-JP" altLang="en-US" sz="1200" dirty="0">
              <a:latin typeface="Meiryo UI" pitchFamily="50" charset="-128"/>
              <a:ea typeface="Meiryo UI" pitchFamily="50" charset="-128"/>
              <a:cs typeface="Meiryo UI" pitchFamily="50" charset="-128"/>
            </a:endParaRPr>
          </a:p>
        </p:txBody>
      </p:sp>
      <p:cxnSp>
        <p:nvCxnSpPr>
          <p:cNvPr id="16" name="カギ線コネクタ 15"/>
          <p:cNvCxnSpPr>
            <a:stCxn id="21" idx="3"/>
            <a:endCxn id="22" idx="1"/>
          </p:cNvCxnSpPr>
          <p:nvPr/>
        </p:nvCxnSpPr>
        <p:spPr>
          <a:xfrm flipV="1">
            <a:off x="4056371" y="1741682"/>
            <a:ext cx="777754" cy="42592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4355976" y="1548269"/>
            <a:ext cx="516488" cy="261610"/>
          </a:xfrm>
          <a:prstGeom prst="rect">
            <a:avLst/>
          </a:prstGeom>
          <a:noFill/>
        </p:spPr>
        <p:txBody>
          <a:bodyPr wrap="none" rtlCol="0">
            <a:spAutoFit/>
          </a:bodyPr>
          <a:lstStyle/>
          <a:p>
            <a:r>
              <a:rPr kumimoji="1" lang="ja-JP" altLang="en-US" sz="1100" dirty="0" smtClean="0"/>
              <a:t>あ　り</a:t>
            </a:r>
            <a:endParaRPr kumimoji="1" lang="ja-JP" altLang="en-US" sz="1100" dirty="0"/>
          </a:p>
        </p:txBody>
      </p:sp>
      <p:sp>
        <p:nvSpPr>
          <p:cNvPr id="19" name="フローチャート : 端子 18"/>
          <p:cNvSpPr/>
          <p:nvPr/>
        </p:nvSpPr>
        <p:spPr>
          <a:xfrm>
            <a:off x="2245942" y="1088740"/>
            <a:ext cx="864097" cy="21602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t>START</a:t>
            </a:r>
            <a:endParaRPr kumimoji="1" lang="ja-JP" altLang="en-US" sz="1200" dirty="0"/>
          </a:p>
        </p:txBody>
      </p:sp>
      <p:sp>
        <p:nvSpPr>
          <p:cNvPr id="20" name="正方形/長方形 19"/>
          <p:cNvSpPr/>
          <p:nvPr/>
        </p:nvSpPr>
        <p:spPr>
          <a:xfrm>
            <a:off x="100712" y="2132856"/>
            <a:ext cx="782682" cy="360040"/>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p>
        </p:txBody>
      </p:sp>
      <p:sp>
        <p:nvSpPr>
          <p:cNvPr id="21" name="フローチャート : 判断 20"/>
          <p:cNvSpPr/>
          <p:nvPr/>
        </p:nvSpPr>
        <p:spPr>
          <a:xfrm>
            <a:off x="1263691" y="1853773"/>
            <a:ext cx="2792680" cy="62767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物理的要因</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（老朽化状況）</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から更新が必要</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834125" y="1620277"/>
            <a:ext cx="989628" cy="242809"/>
          </a:xfrm>
          <a:prstGeom prst="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　新</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フローチャート : 判断 22"/>
          <p:cNvSpPr/>
          <p:nvPr/>
        </p:nvSpPr>
        <p:spPr>
          <a:xfrm>
            <a:off x="1262008" y="3428181"/>
            <a:ext cx="2782911" cy="57688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技術的・経済的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実現性を考慮した判断</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フローチャート : 判断 24"/>
          <p:cNvSpPr/>
          <p:nvPr/>
        </p:nvSpPr>
        <p:spPr>
          <a:xfrm>
            <a:off x="1259632" y="2721160"/>
            <a:ext cx="2792680" cy="464367"/>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機能的・社会的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要因を考慮した判断</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00" dirty="0"/>
          </a:p>
          <a:p>
            <a:pPr algn="ctr"/>
            <a:endParaRPr lang="en-US" altLang="ja-JP" sz="1200" dirty="0" smtClean="0"/>
          </a:p>
          <a:p>
            <a:pPr algn="ctr"/>
            <a:endParaRPr kumimoji="1" lang="en-US" altLang="ja-JP" sz="1200" dirty="0"/>
          </a:p>
        </p:txBody>
      </p:sp>
      <p:sp>
        <p:nvSpPr>
          <p:cNvPr id="31" name="正方形/長方形 30"/>
          <p:cNvSpPr/>
          <p:nvPr/>
        </p:nvSpPr>
        <p:spPr>
          <a:xfrm>
            <a:off x="4872464" y="3584765"/>
            <a:ext cx="1009349" cy="288032"/>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長寿命化</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2699792" y="2447310"/>
            <a:ext cx="511679" cy="261610"/>
          </a:xfrm>
          <a:prstGeom prst="rect">
            <a:avLst/>
          </a:prstGeom>
          <a:noFill/>
        </p:spPr>
        <p:txBody>
          <a:bodyPr wrap="none" rtlCol="0">
            <a:spAutoFit/>
          </a:bodyPr>
          <a:lstStyle/>
          <a:p>
            <a:r>
              <a:rPr kumimoji="1" lang="ja-JP" altLang="en-US" sz="1100" dirty="0" smtClean="0"/>
              <a:t>な　し</a:t>
            </a:r>
            <a:endParaRPr kumimoji="1" lang="ja-JP" altLang="en-US" sz="1100" dirty="0"/>
          </a:p>
        </p:txBody>
      </p:sp>
      <p:sp>
        <p:nvSpPr>
          <p:cNvPr id="34" name="フローチャート : 判断 33"/>
          <p:cNvSpPr/>
          <p:nvPr/>
        </p:nvSpPr>
        <p:spPr>
          <a:xfrm>
            <a:off x="1267795" y="5072585"/>
            <a:ext cx="2792680" cy="47611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・総合評価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5749784" y="1543913"/>
            <a:ext cx="3286712" cy="830997"/>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の観点から物理的な要因により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更新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すべき施設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（見極める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ための兆候（サイン）など評価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・判断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基準を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2684988" y="4824770"/>
            <a:ext cx="559769" cy="261610"/>
          </a:xfrm>
          <a:prstGeom prst="rect">
            <a:avLst/>
          </a:prstGeom>
          <a:noFill/>
        </p:spPr>
        <p:txBody>
          <a:bodyPr wrap="none" rtlCol="0">
            <a:spAutoFit/>
          </a:bodyPr>
          <a:lstStyle/>
          <a:p>
            <a:r>
              <a:rPr kumimoji="1" lang="ja-JP" altLang="en-US" sz="1100" dirty="0" smtClean="0"/>
              <a:t>必　要</a:t>
            </a:r>
            <a:endParaRPr kumimoji="1" lang="ja-JP" altLang="en-US" sz="1100" dirty="0"/>
          </a:p>
        </p:txBody>
      </p:sp>
      <p:sp>
        <p:nvSpPr>
          <p:cNvPr id="49" name="正方形/長方形 48"/>
          <p:cNvSpPr/>
          <p:nvPr/>
        </p:nvSpPr>
        <p:spPr>
          <a:xfrm>
            <a:off x="114527" y="2886675"/>
            <a:ext cx="782682" cy="360040"/>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p>
        </p:txBody>
      </p:sp>
      <p:sp>
        <p:nvSpPr>
          <p:cNvPr id="50" name="正方形/長方形 49"/>
          <p:cNvSpPr/>
          <p:nvPr/>
        </p:nvSpPr>
        <p:spPr>
          <a:xfrm>
            <a:off x="116910" y="3624314"/>
            <a:ext cx="782682" cy="360040"/>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p>
        </p:txBody>
      </p:sp>
      <p:sp>
        <p:nvSpPr>
          <p:cNvPr id="52" name="正方形/長方形 51"/>
          <p:cNvSpPr/>
          <p:nvPr/>
        </p:nvSpPr>
        <p:spPr>
          <a:xfrm>
            <a:off x="99154" y="4437112"/>
            <a:ext cx="782682" cy="360040"/>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2677991" y="4031486"/>
            <a:ext cx="559769" cy="261610"/>
          </a:xfrm>
          <a:prstGeom prst="rect">
            <a:avLst/>
          </a:prstGeom>
          <a:noFill/>
        </p:spPr>
        <p:txBody>
          <a:bodyPr wrap="none" rtlCol="0">
            <a:spAutoFit/>
          </a:bodyPr>
          <a:lstStyle/>
          <a:p>
            <a:r>
              <a:rPr kumimoji="1" lang="ja-JP" altLang="en-US" sz="1100" dirty="0" smtClean="0"/>
              <a:t>可　能</a:t>
            </a:r>
            <a:endParaRPr kumimoji="1" lang="ja-JP" altLang="en-US" sz="1100" dirty="0"/>
          </a:p>
        </p:txBody>
      </p:sp>
      <p:sp>
        <p:nvSpPr>
          <p:cNvPr id="57" name="テキスト ボックス 56"/>
          <p:cNvSpPr txBox="1"/>
          <p:nvPr/>
        </p:nvSpPr>
        <p:spPr>
          <a:xfrm>
            <a:off x="4177214" y="3383414"/>
            <a:ext cx="607859" cy="261610"/>
          </a:xfrm>
          <a:prstGeom prst="rect">
            <a:avLst/>
          </a:prstGeom>
          <a:noFill/>
        </p:spPr>
        <p:txBody>
          <a:bodyPr wrap="none" rtlCol="0">
            <a:spAutoFit/>
          </a:bodyPr>
          <a:lstStyle/>
          <a:p>
            <a:r>
              <a:rPr kumimoji="1" lang="ja-JP" altLang="en-US" sz="1100" dirty="0" smtClean="0"/>
              <a:t>不可能</a:t>
            </a:r>
            <a:endParaRPr kumimoji="1" lang="ja-JP" altLang="en-US" sz="1100" dirty="0"/>
          </a:p>
        </p:txBody>
      </p:sp>
      <p:sp>
        <p:nvSpPr>
          <p:cNvPr id="59" name="コンテンツ プレースホルダー 2"/>
          <p:cNvSpPr txBox="1">
            <a:spLocks/>
          </p:cNvSpPr>
          <p:nvPr/>
        </p:nvSpPr>
        <p:spPr>
          <a:xfrm>
            <a:off x="21179" y="634691"/>
            <a:ext cx="8867617" cy="402431"/>
          </a:xfrm>
          <a:prstGeom prst="rect">
            <a:avLst/>
          </a:prstGeom>
          <a:gradFill>
            <a:gsLst>
              <a:gs pos="0">
                <a:schemeClr val="bg1">
                  <a:lumMod val="85000"/>
                </a:schemeClr>
              </a:gs>
              <a:gs pos="100000">
                <a:schemeClr val="bg1"/>
              </a:gs>
            </a:gsLst>
            <a:lin ang="5400000" scaled="1"/>
          </a:gradFill>
          <a:ln w="12700">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更新判定フローのイメージ</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4835301" y="2817424"/>
            <a:ext cx="1032843" cy="261609"/>
          </a:xfrm>
          <a:prstGeom prst="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　新</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4211960" y="2745416"/>
            <a:ext cx="516488" cy="261610"/>
          </a:xfrm>
          <a:prstGeom prst="rect">
            <a:avLst/>
          </a:prstGeom>
          <a:noFill/>
        </p:spPr>
        <p:txBody>
          <a:bodyPr wrap="none" rtlCol="0">
            <a:spAutoFit/>
          </a:bodyPr>
          <a:lstStyle/>
          <a:p>
            <a:r>
              <a:rPr kumimoji="1" lang="ja-JP" altLang="en-US" sz="1100" dirty="0" smtClean="0"/>
              <a:t>あ　り</a:t>
            </a:r>
            <a:endParaRPr kumimoji="1" lang="ja-JP" altLang="en-US" sz="1100" dirty="0"/>
          </a:p>
        </p:txBody>
      </p:sp>
      <p:sp>
        <p:nvSpPr>
          <p:cNvPr id="62" name="テキスト ボックス 61"/>
          <p:cNvSpPr txBox="1"/>
          <p:nvPr/>
        </p:nvSpPr>
        <p:spPr>
          <a:xfrm>
            <a:off x="2726081" y="3169570"/>
            <a:ext cx="511679" cy="261610"/>
          </a:xfrm>
          <a:prstGeom prst="rect">
            <a:avLst/>
          </a:prstGeom>
          <a:noFill/>
        </p:spPr>
        <p:txBody>
          <a:bodyPr wrap="none" rtlCol="0">
            <a:spAutoFit/>
          </a:bodyPr>
          <a:lstStyle/>
          <a:p>
            <a:r>
              <a:rPr kumimoji="1" lang="ja-JP" altLang="en-US" sz="1100" dirty="0" smtClean="0"/>
              <a:t>な　し</a:t>
            </a:r>
            <a:endParaRPr kumimoji="1" lang="ja-JP" altLang="en-US" sz="1100" dirty="0"/>
          </a:p>
        </p:txBody>
      </p:sp>
      <p:cxnSp>
        <p:nvCxnSpPr>
          <p:cNvPr id="63" name="直線矢印コネクタ 62"/>
          <p:cNvCxnSpPr/>
          <p:nvPr/>
        </p:nvCxnSpPr>
        <p:spPr>
          <a:xfrm flipH="1">
            <a:off x="2653464" y="3178448"/>
            <a:ext cx="1" cy="2259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25" idx="3"/>
            <a:endCxn id="60" idx="1"/>
          </p:cNvCxnSpPr>
          <p:nvPr/>
        </p:nvCxnSpPr>
        <p:spPr>
          <a:xfrm flipV="1">
            <a:off x="4052312" y="2948229"/>
            <a:ext cx="782989" cy="51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a:off x="2664135" y="4025930"/>
            <a:ext cx="0" cy="446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flipH="1">
            <a:off x="2671452" y="4844122"/>
            <a:ext cx="1" cy="2259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1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6024" y="5085184"/>
            <a:ext cx="3516670"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 name="テキスト ボックス 98"/>
          <p:cNvSpPr txBox="1"/>
          <p:nvPr/>
        </p:nvSpPr>
        <p:spPr>
          <a:xfrm>
            <a:off x="4914496" y="4797152"/>
            <a:ext cx="2825856"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　更新検討判定マトリックス</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イメージ）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p:cNvSpPr/>
          <p:nvPr/>
        </p:nvSpPr>
        <p:spPr>
          <a:xfrm>
            <a:off x="4814405" y="4484082"/>
            <a:ext cx="1053739" cy="313070"/>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長寿命化</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p:cNvSpPr txBox="1"/>
          <p:nvPr/>
        </p:nvSpPr>
        <p:spPr>
          <a:xfrm>
            <a:off x="4208782" y="4402000"/>
            <a:ext cx="559769" cy="261610"/>
          </a:xfrm>
          <a:prstGeom prst="rect">
            <a:avLst/>
          </a:prstGeom>
          <a:noFill/>
        </p:spPr>
        <p:txBody>
          <a:bodyPr wrap="none" rtlCol="0">
            <a:spAutoFit/>
          </a:bodyPr>
          <a:lstStyle/>
          <a:p>
            <a:r>
              <a:rPr lang="ja-JP" altLang="en-US" sz="1100" dirty="0" smtClean="0"/>
              <a:t>不　要</a:t>
            </a:r>
            <a:endParaRPr kumimoji="1" lang="ja-JP" altLang="en-US" sz="1100" dirty="0"/>
          </a:p>
        </p:txBody>
      </p:sp>
      <p:cxnSp>
        <p:nvCxnSpPr>
          <p:cNvPr id="102" name="直線矢印コネクタ 101"/>
          <p:cNvCxnSpPr>
            <a:endCxn id="100" idx="1"/>
          </p:cNvCxnSpPr>
          <p:nvPr/>
        </p:nvCxnSpPr>
        <p:spPr>
          <a:xfrm flipV="1">
            <a:off x="4074334" y="4640617"/>
            <a:ext cx="740071" cy="141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110981" y="5147421"/>
            <a:ext cx="782682" cy="360040"/>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ステップ</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p:cNvCxnSpPr>
            <a:stCxn id="23" idx="3"/>
            <a:endCxn id="31" idx="1"/>
          </p:cNvCxnSpPr>
          <p:nvPr/>
        </p:nvCxnSpPr>
        <p:spPr>
          <a:xfrm>
            <a:off x="4044919" y="3716623"/>
            <a:ext cx="827545" cy="121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2" name="正方形/長方形 121"/>
          <p:cNvSpPr/>
          <p:nvPr/>
        </p:nvSpPr>
        <p:spPr>
          <a:xfrm>
            <a:off x="1547664" y="5877272"/>
            <a:ext cx="1032843" cy="261609"/>
          </a:xfrm>
          <a:prstGeom prst="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　新</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正方形/長方形 122"/>
          <p:cNvSpPr/>
          <p:nvPr/>
        </p:nvSpPr>
        <p:spPr>
          <a:xfrm>
            <a:off x="2843808" y="5850638"/>
            <a:ext cx="1009349" cy="288032"/>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長寿命化</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5" name="カギ線コネクタ 84"/>
          <p:cNvCxnSpPr>
            <a:stCxn id="34" idx="2"/>
          </p:cNvCxnSpPr>
          <p:nvPr/>
        </p:nvCxnSpPr>
        <p:spPr>
          <a:xfrm rot="5400000">
            <a:off x="2416191" y="5616273"/>
            <a:ext cx="315522" cy="18036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9" name="カギ線コネクタ 128"/>
          <p:cNvCxnSpPr/>
          <p:nvPr/>
        </p:nvCxnSpPr>
        <p:spPr>
          <a:xfrm rot="16200000" flipH="1">
            <a:off x="2614703" y="5621533"/>
            <a:ext cx="297768" cy="17819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118819" y="6525344"/>
            <a:ext cx="7186583" cy="307777"/>
          </a:xfrm>
          <a:prstGeom prst="rect">
            <a:avLst/>
          </a:prstGeom>
          <a:noFill/>
          <a:ln w="19050">
            <a:solidFill>
              <a:schemeClr val="tx1"/>
            </a:solidFill>
            <a:prstDash val="dash"/>
          </a:ln>
        </p:spPr>
        <p:txBody>
          <a:bodyPr wrap="none" rtlCol="0">
            <a:spAutoFit/>
          </a:bodyPr>
          <a:lstStyle/>
          <a:p>
            <a:r>
              <a:rPr kumimoji="1"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更新判定フローや更新検討判定マトリックスについては、イメージを示したもので各分野部会で検討。</a:t>
            </a:r>
            <a:endParaRPr kumimoji="1"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6026466" y="2829892"/>
            <a:ext cx="1032843" cy="261609"/>
          </a:xfrm>
          <a:prstGeom prst="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撤　去</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線吹き出し 1 (枠付き) 25"/>
          <p:cNvSpPr/>
          <p:nvPr/>
        </p:nvSpPr>
        <p:spPr>
          <a:xfrm>
            <a:off x="114527" y="1110157"/>
            <a:ext cx="2009201" cy="699722"/>
          </a:xfrm>
          <a:prstGeom prst="borderCallout1">
            <a:avLst>
              <a:gd name="adj1" fmla="val 58664"/>
              <a:gd name="adj2" fmla="val 123740"/>
              <a:gd name="adj3" fmla="val 47463"/>
              <a:gd name="adj4" fmla="val 1051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将来の地域・社会の構造変化を踏また構造物等の必要性など対応方針の検討</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（更新</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or</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撤去・廃止、集約化等）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4" name="グループ化 53"/>
          <p:cNvGrpSpPr/>
          <p:nvPr/>
        </p:nvGrpSpPr>
        <p:grpSpPr>
          <a:xfrm>
            <a:off x="21606" y="26472"/>
            <a:ext cx="9267660" cy="566473"/>
            <a:chOff x="21606" y="26472"/>
            <a:chExt cx="9267660" cy="566473"/>
          </a:xfrm>
        </p:grpSpPr>
        <p:sp>
          <p:nvSpPr>
            <p:cNvPr id="55" name="Rectangle 2"/>
            <p:cNvSpPr>
              <a:spLocks noChangeArrowheads="1"/>
            </p:cNvSpPr>
            <p:nvPr/>
          </p:nvSpPr>
          <p:spPr bwMode="auto">
            <a:xfrm>
              <a:off x="21606" y="26472"/>
              <a:ext cx="9144000" cy="566473"/>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schemeClr val="bg1"/>
                </a:solidFill>
                <a:latin typeface="Meiryo UI" pitchFamily="50" charset="-128"/>
                <a:ea typeface="Meiryo UI" pitchFamily="50" charset="-128"/>
                <a:cs typeface="Meiryo UI" pitchFamily="50" charset="-128"/>
              </a:endParaRPr>
            </a:p>
          </p:txBody>
        </p:sp>
        <p:sp>
          <p:nvSpPr>
            <p:cNvPr id="58" name="正方形/長方形 57"/>
            <p:cNvSpPr/>
            <p:nvPr/>
          </p:nvSpPr>
          <p:spPr>
            <a:xfrm>
              <a:off x="35496" y="76562"/>
              <a:ext cx="9253770" cy="400110"/>
            </a:xfrm>
            <a:prstGeom prst="rect">
              <a:avLst/>
            </a:prstGeom>
          </p:spPr>
          <p:txBody>
            <a:bodyPr wrap="square">
              <a:spAutoFit/>
            </a:bodyPr>
            <a:lstStyle/>
            <a:p>
              <a:pPr fontAlgn="base">
                <a:spcBef>
                  <a:spcPct val="0"/>
                </a:spcBef>
                <a:spcAft>
                  <a:spcPct val="0"/>
                </a:spcAft>
              </a:pPr>
              <a:r>
                <a:rPr lang="ja-JP" altLang="en-US" sz="2000" b="1" dirty="0" smtClean="0">
                  <a:solidFill>
                    <a:schemeClr val="bg1"/>
                  </a:solidFill>
                  <a:latin typeface="Meiryo UI" pitchFamily="50" charset="-128"/>
                  <a:ea typeface="Meiryo UI" pitchFamily="50" charset="-128"/>
                  <a:cs typeface="Meiryo UI" pitchFamily="50" charset="-128"/>
                </a:rPr>
                <a:t>４</a:t>
              </a:r>
              <a:r>
                <a:rPr lang="ja-JP" altLang="en-US" sz="2000" b="1" dirty="0">
                  <a:solidFill>
                    <a:schemeClr val="bg1"/>
                  </a:solidFill>
                  <a:latin typeface="Meiryo UI" pitchFamily="50" charset="-128"/>
                  <a:ea typeface="Meiryo UI" pitchFamily="50" charset="-128"/>
                  <a:cs typeface="Meiryo UI" pitchFamily="50" charset="-128"/>
                </a:rPr>
                <a:t>　</a:t>
              </a:r>
              <a:r>
                <a:rPr lang="ja-JP" altLang="en-US" sz="2000" b="1" dirty="0" smtClean="0">
                  <a:solidFill>
                    <a:schemeClr val="bg1"/>
                  </a:solidFill>
                  <a:latin typeface="Meiryo UI" pitchFamily="50" charset="-128"/>
                  <a:ea typeface="Meiryo UI" pitchFamily="50" charset="-128"/>
                  <a:cs typeface="Meiryo UI" pitchFamily="50" charset="-128"/>
                </a:rPr>
                <a:t>　施設</a:t>
              </a:r>
              <a:r>
                <a:rPr lang="ja-JP" altLang="en-US" sz="2000" b="1" dirty="0">
                  <a:solidFill>
                    <a:schemeClr val="bg1"/>
                  </a:solidFill>
                  <a:latin typeface="Meiryo UI" pitchFamily="50" charset="-128"/>
                  <a:ea typeface="Meiryo UI" pitchFamily="50" charset="-128"/>
                  <a:cs typeface="Meiryo UI" pitchFamily="50" charset="-128"/>
                </a:rPr>
                <a:t>の特性に応じた維持管理手法の体系化　</a:t>
              </a:r>
              <a:r>
                <a:rPr lang="ja-JP" altLang="en-US" sz="2000" b="1" dirty="0" smtClean="0">
                  <a:solidFill>
                    <a:schemeClr val="bg1"/>
                  </a:solidFill>
                  <a:latin typeface="Meiryo UI" pitchFamily="50" charset="-128"/>
                  <a:ea typeface="Meiryo UI" pitchFamily="50" charset="-128"/>
                  <a:cs typeface="Meiryo UI" pitchFamily="50" charset="-128"/>
                </a:rPr>
                <a:t>（更新時期の見極めの検討</a:t>
              </a:r>
              <a:r>
                <a:rPr lang="en-US" altLang="ja-JP" sz="2000" b="1" dirty="0" smtClean="0">
                  <a:solidFill>
                    <a:schemeClr val="bg1"/>
                  </a:solidFill>
                  <a:latin typeface="Meiryo UI" pitchFamily="50" charset="-128"/>
                  <a:ea typeface="Meiryo UI" pitchFamily="50" charset="-128"/>
                  <a:cs typeface="Meiryo UI" pitchFamily="50" charset="-128"/>
                </a:rPr>
                <a:t>)</a:t>
              </a:r>
              <a:endParaRPr lang="ja-JP" altLang="en-US" sz="2000" b="1" dirty="0">
                <a:solidFill>
                  <a:schemeClr val="bg1"/>
                </a:solidFill>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2670282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5491</TotalTime>
  <Words>806</Words>
  <Application>Microsoft Office PowerPoint</Application>
  <PresentationFormat>画面に合わせる (4:3)</PresentationFormat>
  <Paragraphs>135</Paragraphs>
  <Slides>5</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​​テーマ</vt:lpstr>
      <vt:lpstr>Visio</vt:lpstr>
      <vt:lpstr>大阪府都市基盤施設維持管理技術審議会 第３回　全体検討部会 ～中間報告に向けての整理～</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302</cp:revision>
  <cp:lastPrinted>2014-02-21T10:43:09Z</cp:lastPrinted>
  <dcterms:created xsi:type="dcterms:W3CDTF">2014-01-16T12:35:31Z</dcterms:created>
  <dcterms:modified xsi:type="dcterms:W3CDTF">2014-02-21T10:43:20Z</dcterms:modified>
</cp:coreProperties>
</file>