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73" r:id="rId13"/>
    <p:sldId id="269" r:id="rId14"/>
    <p:sldId id="270" r:id="rId15"/>
    <p:sldId id="267" r:id="rId16"/>
    <p:sldId id="268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 varScale="1">
        <p:scale>
          <a:sx n="65" d="100"/>
          <a:sy n="65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3825C-3FD2-48FF-94A2-23A0B5F6C928}" type="datetimeFigureOut">
              <a:rPr kumimoji="1" lang="ja-JP" altLang="en-US" smtClean="0"/>
              <a:t>2014/1/8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E60CC-3746-49EE-9940-43209057F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70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8128-0D49-4FB7-BD1C-395F2D4B64D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1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41D-5EF0-40FE-9A3C-5B2F36CC408C}" type="datetimeFigureOut">
              <a:rPr kumimoji="1" lang="ja-JP" altLang="en-US" smtClean="0"/>
              <a:t>2014/1/8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4E9-7CB8-4F2E-A8F6-E0ADA8B46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4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41D-5EF0-40FE-9A3C-5B2F36CC408C}" type="datetimeFigureOut">
              <a:rPr kumimoji="1" lang="ja-JP" altLang="en-US" smtClean="0"/>
              <a:t>2014/1/8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4E9-7CB8-4F2E-A8F6-E0ADA8B46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52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41D-5EF0-40FE-9A3C-5B2F36CC408C}" type="datetimeFigureOut">
              <a:rPr kumimoji="1" lang="ja-JP" altLang="en-US" smtClean="0"/>
              <a:t>2014/1/8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4E9-7CB8-4F2E-A8F6-E0ADA8B46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23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41D-5EF0-40FE-9A3C-5B2F36CC408C}" type="datetimeFigureOut">
              <a:rPr kumimoji="1" lang="ja-JP" altLang="en-US" smtClean="0"/>
              <a:t>2014/1/8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4E9-7CB8-4F2E-A8F6-E0ADA8B46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51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41D-5EF0-40FE-9A3C-5B2F36CC408C}" type="datetimeFigureOut">
              <a:rPr kumimoji="1" lang="ja-JP" altLang="en-US" smtClean="0"/>
              <a:t>2014/1/8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4E9-7CB8-4F2E-A8F6-E0ADA8B46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29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41D-5EF0-40FE-9A3C-5B2F36CC408C}" type="datetimeFigureOut">
              <a:rPr kumimoji="1" lang="ja-JP" altLang="en-US" smtClean="0"/>
              <a:t>2014/1/8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4E9-7CB8-4F2E-A8F6-E0ADA8B46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19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41D-5EF0-40FE-9A3C-5B2F36CC408C}" type="datetimeFigureOut">
              <a:rPr kumimoji="1" lang="ja-JP" altLang="en-US" smtClean="0"/>
              <a:t>2014/1/8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4E9-7CB8-4F2E-A8F6-E0ADA8B46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5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41D-5EF0-40FE-9A3C-5B2F36CC408C}" type="datetimeFigureOut">
              <a:rPr kumimoji="1" lang="ja-JP" altLang="en-US" smtClean="0"/>
              <a:t>2014/1/8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4E9-7CB8-4F2E-A8F6-E0ADA8B46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09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41D-5EF0-40FE-9A3C-5B2F36CC408C}" type="datetimeFigureOut">
              <a:rPr kumimoji="1" lang="ja-JP" altLang="en-US" smtClean="0"/>
              <a:t>2014/1/8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4E9-7CB8-4F2E-A8F6-E0ADA8B46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19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41D-5EF0-40FE-9A3C-5B2F36CC408C}" type="datetimeFigureOut">
              <a:rPr kumimoji="1" lang="ja-JP" altLang="en-US" smtClean="0"/>
              <a:t>2014/1/8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4E9-7CB8-4F2E-A8F6-E0ADA8B46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4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41D-5EF0-40FE-9A3C-5B2F36CC408C}" type="datetimeFigureOut">
              <a:rPr kumimoji="1" lang="ja-JP" altLang="en-US" smtClean="0"/>
              <a:t>2014/1/8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4E9-7CB8-4F2E-A8F6-E0ADA8B46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39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141D-5EF0-40FE-9A3C-5B2F36CC408C}" type="datetimeFigureOut">
              <a:rPr kumimoji="1" lang="ja-JP" altLang="en-US" smtClean="0"/>
              <a:t>2014/1/8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14E9-7CB8-4F2E-A8F6-E0ADA8B46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9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5.jpeg"/><Relationship Id="rId7" Type="http://schemas.openxmlformats.org/officeDocument/2006/relationships/image" Target="../media/image29.tiff"/><Relationship Id="rId12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http://www.osaka-park.or.jp/rinkai/hamadera/images/suberidai2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16024" y="1628800"/>
            <a:ext cx="9540552" cy="1470025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大阪府都市基盤施設</a:t>
            </a:r>
            <a:r>
              <a:rPr lang="ja-JP" altLang="en-US" sz="4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維持</a:t>
            </a:r>
            <a:r>
              <a:rPr lang="ja-JP" altLang="en-US" sz="4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管理技術審議会</a:t>
            </a:r>
            <a:r>
              <a:rPr kumimoji="1" lang="en-US" altLang="ja-JP" sz="4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kumimoji="1" lang="en-US" altLang="ja-JP" sz="4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kumimoji="1" lang="ja-JP" altLang="en-US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第</a:t>
            </a: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kumimoji="1" lang="ja-JP" altLang="en-US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回　全体検討部会</a:t>
            </a:r>
            <a:r>
              <a:rPr kumimoji="1" lang="en-US" altLang="ja-JP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kumimoji="1" lang="en-US" altLang="ja-JP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endParaRPr kumimoji="1" lang="ja-JP" altLang="en-US" sz="27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110336"/>
            <a:ext cx="9144000" cy="1126976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　都市整備部</a:t>
            </a:r>
            <a:endParaRPr lang="en-US" altLang="ja-JP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05608" y="138698"/>
            <a:ext cx="180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参考資料　４</a:t>
            </a:r>
            <a:endParaRPr kumimoji="1" lang="ja-JP" altLang="en-US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699792" y="3429000"/>
            <a:ext cx="3960440" cy="474437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主な施設の点検状況等資料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6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60" y="-19653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91350" tIns="45674" rIns="91350" bIns="4567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234" y="61531"/>
            <a:ext cx="496357" cy="49635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2766" y="61531"/>
            <a:ext cx="7165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</a:t>
            </a:r>
            <a:r>
              <a:rPr lang="en-US" altLang="ja-JP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主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な施設の点検状況等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公園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lang="en-US" altLang="zh-TW" sz="2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650795" y="260126"/>
            <a:ext cx="180000" cy="108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00233" y="1723018"/>
            <a:ext cx="207500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維持管理の仕組み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76800" y="6519600"/>
            <a:ext cx="2133600" cy="365125"/>
          </a:xfrm>
        </p:spPr>
        <p:txBody>
          <a:bodyPr/>
          <a:lstStyle/>
          <a:p>
            <a:fld id="{57D6C0A1-9264-47D4-A470-56C07D157F34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コンテンツ プレースホルダー 2"/>
          <p:cNvSpPr txBox="1">
            <a:spLocks/>
          </p:cNvSpPr>
          <p:nvPr/>
        </p:nvSpPr>
        <p:spPr>
          <a:xfrm>
            <a:off x="100233" y="689063"/>
            <a:ext cx="8928000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公園施設の維持管理の仕組み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112392" y="1054874"/>
            <a:ext cx="8869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公園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すべて、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指定管理者制度を導入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し、管理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運営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を実施。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大阪府の管理要領・公園マニュアルに基づく管理水準で</a:t>
            </a:r>
            <a:r>
              <a:rPr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日常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の維持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管理を実施。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206574" y="1628800"/>
            <a:ext cx="4556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なお、老朽化に伴う更新・改修は大阪府が実施</a:t>
            </a:r>
            <a:endParaRPr lang="en-US" altLang="ja-JP" sz="1400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00235" y="2039826"/>
            <a:ext cx="8865064" cy="4801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>
            <a:spLocks noChangeArrowheads="1"/>
          </p:cNvSpPr>
          <p:nvPr/>
        </p:nvSpPr>
        <p:spPr bwMode="auto">
          <a:xfrm>
            <a:off x="4033450" y="2821911"/>
            <a:ext cx="1155700" cy="37841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altLang="ja-JP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Check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21789" y="2349434"/>
            <a:ext cx="322876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日常維持管理（点検・修繕）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09663" y="2043602"/>
            <a:ext cx="15696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指定管理者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>
            <a:spLocks noChangeArrowheads="1"/>
          </p:cNvSpPr>
          <p:nvPr/>
        </p:nvSpPr>
        <p:spPr bwMode="auto">
          <a:xfrm>
            <a:off x="5108482" y="2231123"/>
            <a:ext cx="2982034" cy="54601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ja-JP" altLang="en-US" sz="1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管理状況の</a:t>
            </a:r>
            <a:r>
              <a:rPr lang="ja-JP" altLang="en-US" sz="18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確認・改善指導</a:t>
            </a:r>
            <a:endParaRPr lang="en-US" altLang="ja-JP" sz="1800" b="1" u="sng" spc="-3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101830" y="2033682"/>
            <a:ext cx="11160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999983" y="3088294"/>
            <a:ext cx="1380590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/>
            </a:pPr>
            <a:r>
              <a:rPr lang="ja-JP" altLang="en-US" sz="15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視点</a:t>
            </a:r>
            <a:endParaRPr lang="en-US" altLang="ja-JP" sz="15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 sz="1000"/>
            </a:pPr>
            <a:r>
              <a:rPr lang="ja-JP" altLang="en-US" sz="15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・施設保全</a:t>
            </a:r>
            <a:endParaRPr lang="en-US" altLang="ja-JP" sz="15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 sz="1000"/>
            </a:pPr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5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・利用者</a:t>
            </a:r>
            <a:r>
              <a:rPr lang="en-US" altLang="ja-JP" sz="1500" b="1" baseline="30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endParaRPr lang="en-US" altLang="ja-JP" sz="15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 sz="1000"/>
            </a:pPr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5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・管理水準</a:t>
            </a:r>
            <a:endParaRPr lang="en-US" altLang="ja-JP" sz="15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400"/>
              </a:lnSpc>
              <a:defRPr sz="1000"/>
            </a:pPr>
            <a:endParaRPr lang="en-US" altLang="ja-JP" sz="15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 sz="1000"/>
            </a:pPr>
            <a:r>
              <a:rPr lang="en-US" altLang="ja-JP" sz="11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100" b="1" spc="-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府民の</a:t>
            </a:r>
            <a:r>
              <a:rPr lang="ja-JP" altLang="en-US" sz="1100" b="1" spc="-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声を</a:t>
            </a:r>
            <a:r>
              <a:rPr lang="ja-JP" altLang="en-US" sz="1100" b="1" spc="-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反映</a:t>
            </a:r>
            <a:endParaRPr lang="en-US" altLang="ja-JP" sz="1100" b="1" spc="-1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 sz="1000"/>
            </a:pPr>
            <a:r>
              <a:rPr lang="ja-JP" altLang="en-US" sz="1100" b="1" spc="-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した維持・更新</a:t>
            </a:r>
            <a:endParaRPr lang="en-US" altLang="ja-JP" sz="1100" b="1" spc="-1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左右矢印 60"/>
          <p:cNvSpPr/>
          <p:nvPr/>
        </p:nvSpPr>
        <p:spPr>
          <a:xfrm>
            <a:off x="4196879" y="4581128"/>
            <a:ext cx="929650" cy="639818"/>
          </a:xfrm>
          <a:prstGeom prst="leftRightArrow">
            <a:avLst/>
          </a:prstGeom>
          <a:solidFill>
            <a:srgbClr val="FF33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テキスト ボックス 66"/>
          <p:cNvSpPr txBox="1">
            <a:spLocks noChangeArrowheads="1"/>
          </p:cNvSpPr>
          <p:nvPr/>
        </p:nvSpPr>
        <p:spPr bwMode="auto">
          <a:xfrm>
            <a:off x="4098255" y="5295847"/>
            <a:ext cx="1155700" cy="37841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ja-JP" alt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品質向上</a:t>
            </a:r>
            <a:endParaRPr lang="en-US" altLang="ja-JP" sz="2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92447" y="2966031"/>
            <a:ext cx="3781276" cy="3693319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6" name="Picture 2" descr="D:\KashiharaKa\Desktop\耐用年数超過\IMG_07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67"/>
          <a:stretch/>
        </p:blipFill>
        <p:spPr bwMode="auto">
          <a:xfrm>
            <a:off x="333171" y="4702343"/>
            <a:ext cx="1945518" cy="18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D:\KashiharaKa\Desktop\耐用年数超過\IMG_25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9"/>
          <a:stretch/>
        </p:blipFill>
        <p:spPr bwMode="auto">
          <a:xfrm>
            <a:off x="333171" y="3052022"/>
            <a:ext cx="1945518" cy="160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テキスト ボックス 81"/>
          <p:cNvSpPr txBox="1">
            <a:spLocks noChangeArrowheads="1"/>
          </p:cNvSpPr>
          <p:nvPr/>
        </p:nvSpPr>
        <p:spPr bwMode="auto">
          <a:xfrm>
            <a:off x="179512" y="2680666"/>
            <a:ext cx="2346457" cy="30049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ja-JP" altLang="en-US" sz="1600" b="1" spc="-3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（施設の点検・修繕）</a:t>
            </a:r>
            <a:endParaRPr lang="en-US" altLang="ja-JP" sz="1600" b="1" spc="-30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3" name="図 82" descr="0906服部緑地・ウォーターランド50固定作業中"/>
          <p:cNvPicPr>
            <a:picLocks noChangeAspect="1" noChangeArrowheads="1"/>
          </p:cNvPicPr>
          <p:nvPr/>
        </p:nvPicPr>
        <p:blipFill rotWithShape="1"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2"/>
          <a:stretch/>
        </p:blipFill>
        <p:spPr bwMode="auto">
          <a:xfrm>
            <a:off x="2581485" y="3068960"/>
            <a:ext cx="1359708" cy="95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図 83" descr="IMG_6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86" y="5219264"/>
            <a:ext cx="1196469" cy="91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" descr="F:\旧ファイル\バックアップ\柏原\H19～20 蜻蛉池公園\引継ぎファイル以外 １式\園内記録外\190502 園内記録\IMG_01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84" y="5445224"/>
            <a:ext cx="1359707" cy="101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テキスト ボックス 97"/>
          <p:cNvSpPr txBox="1">
            <a:spLocks noChangeArrowheads="1"/>
          </p:cNvSpPr>
          <p:nvPr/>
        </p:nvSpPr>
        <p:spPr bwMode="auto">
          <a:xfrm>
            <a:off x="5175535" y="2650985"/>
            <a:ext cx="2703712" cy="33445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ja-JP" altLang="en-US" sz="1700" b="1" spc="-30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700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問題状況</a:t>
            </a:r>
            <a:r>
              <a:rPr lang="ja-JP" altLang="en-US" sz="1700" b="1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の把握・指導</a:t>
            </a:r>
            <a:r>
              <a:rPr lang="ja-JP" altLang="en-US" sz="1700" b="1" spc="-30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700" b="1" spc="-30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00" name="グループ化 99"/>
          <p:cNvGrpSpPr/>
          <p:nvPr/>
        </p:nvGrpSpPr>
        <p:grpSpPr>
          <a:xfrm>
            <a:off x="5301824" y="2969998"/>
            <a:ext cx="3561465" cy="2031325"/>
            <a:chOff x="5341255" y="2971919"/>
            <a:chExt cx="3561465" cy="2031325"/>
          </a:xfrm>
        </p:grpSpPr>
        <p:sp>
          <p:nvSpPr>
            <p:cNvPr id="101" name="テキスト ボックス 100"/>
            <p:cNvSpPr txBox="1"/>
            <p:nvPr/>
          </p:nvSpPr>
          <p:spPr>
            <a:xfrm>
              <a:off x="5341255" y="2971919"/>
              <a:ext cx="3561465" cy="2031325"/>
            </a:xfrm>
            <a:prstGeom prst="rect">
              <a:avLst/>
            </a:prstGeom>
            <a:noFill/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102" name="グループ化 101"/>
            <p:cNvGrpSpPr/>
            <p:nvPr/>
          </p:nvGrpSpPr>
          <p:grpSpPr>
            <a:xfrm>
              <a:off x="5417455" y="3017501"/>
              <a:ext cx="3421769" cy="1929745"/>
              <a:chOff x="5417455" y="3017501"/>
              <a:chExt cx="3421769" cy="1929745"/>
            </a:xfrm>
          </p:grpSpPr>
          <p:pic>
            <p:nvPicPr>
              <p:cNvPr id="103" name="図 10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72" r="2628"/>
              <a:stretch/>
            </p:blipFill>
            <p:spPr>
              <a:xfrm rot="16200000">
                <a:off x="5308818" y="3126138"/>
                <a:ext cx="1929745" cy="1712472"/>
              </a:xfrm>
              <a:prstGeom prst="rect">
                <a:avLst/>
              </a:prstGeom>
            </p:spPr>
          </p:pic>
          <p:pic>
            <p:nvPicPr>
              <p:cNvPr id="104" name="図 10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10" b="11995"/>
              <a:stretch/>
            </p:blipFill>
            <p:spPr>
              <a:xfrm rot="16200000">
                <a:off x="7087379" y="3182703"/>
                <a:ext cx="1916598" cy="1587093"/>
              </a:xfrm>
              <a:prstGeom prst="rect">
                <a:avLst/>
              </a:prstGeom>
            </p:spPr>
          </p:pic>
        </p:grpSp>
      </p:grpSp>
      <p:grpSp>
        <p:nvGrpSpPr>
          <p:cNvPr id="105" name="グループ化 104"/>
          <p:cNvGrpSpPr/>
          <p:nvPr/>
        </p:nvGrpSpPr>
        <p:grpSpPr>
          <a:xfrm>
            <a:off x="5285325" y="5099351"/>
            <a:ext cx="3558404" cy="1635995"/>
            <a:chOff x="5344317" y="5099351"/>
            <a:chExt cx="3558404" cy="1635995"/>
          </a:xfrm>
        </p:grpSpPr>
        <p:sp>
          <p:nvSpPr>
            <p:cNvPr id="106" name="Rectangle 7"/>
            <p:cNvSpPr>
              <a:spLocks noChangeArrowheads="1"/>
            </p:cNvSpPr>
            <p:nvPr/>
          </p:nvSpPr>
          <p:spPr bwMode="auto">
            <a:xfrm>
              <a:off x="5344317" y="5099351"/>
              <a:ext cx="3558404" cy="16359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r>
                <a:rPr lang="ja-JP" altLang="en-US" sz="1600" b="1" u="sng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指導徹底により、維持管理の品質向上</a:t>
              </a:r>
              <a:endPara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⇒きめ細かな修繕による</a:t>
              </a:r>
              <a:r>
                <a:rPr lang="ja-JP" altLang="en-US" sz="1200" b="1" u="sng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利用</a:t>
              </a:r>
              <a:r>
                <a:rPr lang="ja-JP" altLang="en-US" sz="1200" b="1" u="sng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の安全確保</a:t>
              </a:r>
              <a:endParaRPr lang="en-US" altLang="ja-JP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⇒利用者目線の小改修による</a:t>
              </a:r>
              <a:r>
                <a:rPr lang="ja-JP" altLang="en-US" sz="1200" b="1" u="sng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施設機能の強化</a:t>
              </a:r>
              <a:endParaRPr lang="en-US" altLang="ja-JP" sz="12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107" name="Picture 13" descr="http://www.osaka-park.or.jp/rinkai/hamadera/images/suberidai2.jpg"/>
            <p:cNvPicPr>
              <a:picLocks noChangeAspect="1" noChangeArrowheads="1"/>
            </p:cNvPicPr>
            <p:nvPr/>
          </p:nvPicPr>
          <p:blipFill>
            <a:blip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083" y="5864912"/>
              <a:ext cx="864868" cy="64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8" name="グループ化 107"/>
            <p:cNvGrpSpPr>
              <a:grpSpLocks noChangeAspect="1"/>
            </p:cNvGrpSpPr>
            <p:nvPr/>
          </p:nvGrpSpPr>
          <p:grpSpPr>
            <a:xfrm>
              <a:off x="5353397" y="5842780"/>
              <a:ext cx="2279937" cy="870824"/>
              <a:chOff x="-3329516" y="1829421"/>
              <a:chExt cx="2999927" cy="1275068"/>
            </a:xfrm>
          </p:grpSpPr>
          <p:pic>
            <p:nvPicPr>
              <p:cNvPr id="110" name="Picture 10" descr="切り下げ2前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329516" y="1843233"/>
                <a:ext cx="1327411" cy="993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" name="Picture 11" descr="切り下げ後 １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83859" y="1829421"/>
                <a:ext cx="1354270" cy="1007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Rectangle 12"/>
              <p:cNvSpPr>
                <a:spLocks noChangeArrowheads="1"/>
              </p:cNvSpPr>
              <p:nvPr/>
            </p:nvSpPr>
            <p:spPr bwMode="auto">
              <a:xfrm>
                <a:off x="-3024086" y="2857868"/>
                <a:ext cx="2388792" cy="2466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府民の声</a:t>
                </a:r>
                <a:r>
                  <a:rPr lang="ja-JP" altLang="en-US" sz="10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を</a:t>
                </a:r>
                <a:r>
                  <a:rPr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もと</a:t>
                </a:r>
                <a:r>
                  <a:rPr lang="ja-JP" altLang="en-US" sz="10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に段</a:t>
                </a:r>
                <a:r>
                  <a:rPr kumimoji="1" lang="ja-JP" alt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差解消</a:t>
                </a:r>
                <a:endParaRPr kumimoji="1" lang="ja-JP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3" name="AutoShape 8"/>
              <p:cNvSpPr>
                <a:spLocks noChangeArrowheads="1"/>
              </p:cNvSpPr>
              <p:nvPr/>
            </p:nvSpPr>
            <p:spPr bwMode="auto">
              <a:xfrm>
                <a:off x="-1966242" y="2030924"/>
                <a:ext cx="229069" cy="457119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109" name="Rectangle 12"/>
            <p:cNvSpPr>
              <a:spLocks noChangeArrowheads="1"/>
            </p:cNvSpPr>
            <p:nvPr/>
          </p:nvSpPr>
          <p:spPr bwMode="auto">
            <a:xfrm>
              <a:off x="7804307" y="6360785"/>
              <a:ext cx="946018" cy="313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利用実態から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安全性確保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114" name="図 113" descr="CIMG227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85" y="4247436"/>
            <a:ext cx="1359708" cy="98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2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60" y="-19653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91350" tIns="45674" rIns="91350" bIns="4567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234" y="61531"/>
            <a:ext cx="496357" cy="49635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650795" y="260126"/>
            <a:ext cx="180000" cy="108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42766" y="61531"/>
            <a:ext cx="7165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</a:t>
            </a:r>
            <a:r>
              <a:rPr lang="en-US" altLang="ja-JP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主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な施設の点検状況等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公園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lang="en-US" altLang="zh-TW" sz="2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76800" y="6519600"/>
            <a:ext cx="2133600" cy="365125"/>
          </a:xfrm>
        </p:spPr>
        <p:txBody>
          <a:bodyPr/>
          <a:lstStyle/>
          <a:p>
            <a:fld id="{57D6C0A1-9264-47D4-A470-56C07D157F34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0" y="689063"/>
            <a:ext cx="9148160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公園施設の維持管理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（遊具）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42765" y="1178955"/>
            <a:ext cx="8885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日常・定期点検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状態監視（精密点検）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維持修繕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二等辺三角形 33"/>
          <p:cNvSpPr/>
          <p:nvPr/>
        </p:nvSpPr>
        <p:spPr>
          <a:xfrm rot="5400000">
            <a:off x="1718628" y="2306741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384419" y="1553613"/>
            <a:ext cx="3704698" cy="230832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損傷・摩耗・劣化の度合いを点検により細かく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把握 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診断）する為、全ての遊具の精密点検を行う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　→点検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カルテの作成・蓄積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・専門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技術者が計測器等を使用して、定期点検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詳細 かつ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入念に点検を実施。</a:t>
            </a: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通常外観から確認できない重要な部材・部位に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ついて　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詳細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に点検を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評価区分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Ａ：健全</a:t>
            </a: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Ｂ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：部分的に異常</a:t>
            </a: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Ｃ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：重要な箇所に部分的な異常</a:t>
            </a: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Ｄ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：最重要部材等に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異常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492417" y="1484784"/>
            <a:ext cx="2472071" cy="23544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補修工事等の実施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Ｂランク：部分的な補修</a:t>
            </a:r>
            <a:endParaRPr lang="en-US" altLang="ja-JP" sz="1200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Ｃランク：部分的な補修又は全体的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な補修</a:t>
            </a:r>
            <a:endParaRPr lang="en-US" altLang="ja-JP" sz="1200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二等辺三角形 36"/>
          <p:cNvSpPr/>
          <p:nvPr/>
        </p:nvSpPr>
        <p:spPr>
          <a:xfrm rot="5400000">
            <a:off x="2106654" y="1078041"/>
            <a:ext cx="186548" cy="56767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00234" y="2946163"/>
            <a:ext cx="2319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・徒歩による目視点検（毎日）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事故やケガにつながる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ハザード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の有無を確認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全ての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遊具において</a:t>
            </a:r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目視、触診</a:t>
            </a:r>
            <a:r>
              <a:rPr lang="zh-TW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zh-TW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zh-TW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聴診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による定期点検（月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二等辺三角形 38"/>
          <p:cNvSpPr/>
          <p:nvPr/>
        </p:nvSpPr>
        <p:spPr>
          <a:xfrm rot="5400000">
            <a:off x="6211110" y="1081210"/>
            <a:ext cx="186548" cy="56767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5976" y="3977067"/>
            <a:ext cx="9042088" cy="277954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フリーフォーム 40"/>
          <p:cNvSpPr/>
          <p:nvPr/>
        </p:nvSpPr>
        <p:spPr>
          <a:xfrm>
            <a:off x="65976" y="1171576"/>
            <a:ext cx="9042088" cy="2751024"/>
          </a:xfrm>
          <a:custGeom>
            <a:avLst/>
            <a:gdLst>
              <a:gd name="connsiteX0" fmla="*/ 0 w 9029700"/>
              <a:gd name="connsiteY0" fmla="*/ 0 h 2638425"/>
              <a:gd name="connsiteX1" fmla="*/ 9029700 w 9029700"/>
              <a:gd name="connsiteY1" fmla="*/ 0 h 2638425"/>
              <a:gd name="connsiteX2" fmla="*/ 9029700 w 9029700"/>
              <a:gd name="connsiteY2" fmla="*/ 2638425 h 2638425"/>
              <a:gd name="connsiteX3" fmla="*/ 5057775 w 9029700"/>
              <a:gd name="connsiteY3" fmla="*/ 2638425 h 2638425"/>
              <a:gd name="connsiteX4" fmla="*/ 5057775 w 9029700"/>
              <a:gd name="connsiteY4" fmla="*/ 2200275 h 2638425"/>
              <a:gd name="connsiteX5" fmla="*/ 19050 w 9029700"/>
              <a:gd name="connsiteY5" fmla="*/ 2200275 h 2638425"/>
              <a:gd name="connsiteX6" fmla="*/ 0 w 9029700"/>
              <a:gd name="connsiteY6" fmla="*/ 0 h 2638425"/>
              <a:gd name="connsiteX0" fmla="*/ 0 w 9029700"/>
              <a:gd name="connsiteY0" fmla="*/ 0 h 2638425"/>
              <a:gd name="connsiteX1" fmla="*/ 9029700 w 9029700"/>
              <a:gd name="connsiteY1" fmla="*/ 0 h 2638425"/>
              <a:gd name="connsiteX2" fmla="*/ 9029700 w 9029700"/>
              <a:gd name="connsiteY2" fmla="*/ 2638425 h 2638425"/>
              <a:gd name="connsiteX3" fmla="*/ 5057775 w 9029700"/>
              <a:gd name="connsiteY3" fmla="*/ 2638425 h 2638425"/>
              <a:gd name="connsiteX4" fmla="*/ 5057775 w 9029700"/>
              <a:gd name="connsiteY4" fmla="*/ 2200275 h 2638425"/>
              <a:gd name="connsiteX5" fmla="*/ 9525 w 9029700"/>
              <a:gd name="connsiteY5" fmla="*/ 2200275 h 2638425"/>
              <a:gd name="connsiteX6" fmla="*/ 0 w 9029700"/>
              <a:gd name="connsiteY6" fmla="*/ 0 h 2638425"/>
              <a:gd name="connsiteX0" fmla="*/ 0 w 9020175"/>
              <a:gd name="connsiteY0" fmla="*/ 0 h 2638425"/>
              <a:gd name="connsiteX1" fmla="*/ 9020175 w 9020175"/>
              <a:gd name="connsiteY1" fmla="*/ 0 h 2638425"/>
              <a:gd name="connsiteX2" fmla="*/ 9020175 w 9020175"/>
              <a:gd name="connsiteY2" fmla="*/ 2638425 h 2638425"/>
              <a:gd name="connsiteX3" fmla="*/ 5048250 w 9020175"/>
              <a:gd name="connsiteY3" fmla="*/ 2638425 h 2638425"/>
              <a:gd name="connsiteX4" fmla="*/ 5048250 w 9020175"/>
              <a:gd name="connsiteY4" fmla="*/ 2200275 h 2638425"/>
              <a:gd name="connsiteX5" fmla="*/ 0 w 9020175"/>
              <a:gd name="connsiteY5" fmla="*/ 2200275 h 2638425"/>
              <a:gd name="connsiteX6" fmla="*/ 0 w 9020175"/>
              <a:gd name="connsiteY6" fmla="*/ 0 h 2638425"/>
              <a:gd name="connsiteX0" fmla="*/ 0 w 9020175"/>
              <a:gd name="connsiteY0" fmla="*/ 0 h 2638425"/>
              <a:gd name="connsiteX1" fmla="*/ 9020175 w 9020175"/>
              <a:gd name="connsiteY1" fmla="*/ 0 h 2638425"/>
              <a:gd name="connsiteX2" fmla="*/ 9020175 w 9020175"/>
              <a:gd name="connsiteY2" fmla="*/ 2638425 h 2638425"/>
              <a:gd name="connsiteX3" fmla="*/ 5048250 w 9020175"/>
              <a:gd name="connsiteY3" fmla="*/ 2638425 h 2638425"/>
              <a:gd name="connsiteX4" fmla="*/ 3638550 w 9020175"/>
              <a:gd name="connsiteY4" fmla="*/ 2200275 h 2638425"/>
              <a:gd name="connsiteX5" fmla="*/ 0 w 9020175"/>
              <a:gd name="connsiteY5" fmla="*/ 2200275 h 2638425"/>
              <a:gd name="connsiteX6" fmla="*/ 0 w 9020175"/>
              <a:gd name="connsiteY6" fmla="*/ 0 h 2638425"/>
              <a:gd name="connsiteX0" fmla="*/ 0 w 9020175"/>
              <a:gd name="connsiteY0" fmla="*/ 0 h 2638425"/>
              <a:gd name="connsiteX1" fmla="*/ 9020175 w 9020175"/>
              <a:gd name="connsiteY1" fmla="*/ 0 h 2638425"/>
              <a:gd name="connsiteX2" fmla="*/ 9020175 w 9020175"/>
              <a:gd name="connsiteY2" fmla="*/ 2638425 h 2638425"/>
              <a:gd name="connsiteX3" fmla="*/ 3638550 w 9020175"/>
              <a:gd name="connsiteY3" fmla="*/ 2638425 h 2638425"/>
              <a:gd name="connsiteX4" fmla="*/ 3638550 w 9020175"/>
              <a:gd name="connsiteY4" fmla="*/ 2200275 h 2638425"/>
              <a:gd name="connsiteX5" fmla="*/ 0 w 9020175"/>
              <a:gd name="connsiteY5" fmla="*/ 2200275 h 2638425"/>
              <a:gd name="connsiteX6" fmla="*/ 0 w 9020175"/>
              <a:gd name="connsiteY6" fmla="*/ 0 h 2638425"/>
              <a:gd name="connsiteX0" fmla="*/ 0 w 9020175"/>
              <a:gd name="connsiteY0" fmla="*/ 0 h 2638425"/>
              <a:gd name="connsiteX1" fmla="*/ 9020175 w 9020175"/>
              <a:gd name="connsiteY1" fmla="*/ 0 h 2638425"/>
              <a:gd name="connsiteX2" fmla="*/ 9020175 w 9020175"/>
              <a:gd name="connsiteY2" fmla="*/ 2638425 h 2638425"/>
              <a:gd name="connsiteX3" fmla="*/ 3638550 w 9020175"/>
              <a:gd name="connsiteY3" fmla="*/ 2200275 h 2638425"/>
              <a:gd name="connsiteX4" fmla="*/ 0 w 9020175"/>
              <a:gd name="connsiteY4" fmla="*/ 2200275 h 2638425"/>
              <a:gd name="connsiteX5" fmla="*/ 0 w 9020175"/>
              <a:gd name="connsiteY5" fmla="*/ 0 h 2638425"/>
              <a:gd name="connsiteX0" fmla="*/ 0 w 9020175"/>
              <a:gd name="connsiteY0" fmla="*/ 0 h 2218429"/>
              <a:gd name="connsiteX1" fmla="*/ 9020175 w 9020175"/>
              <a:gd name="connsiteY1" fmla="*/ 0 h 2218429"/>
              <a:gd name="connsiteX2" fmla="*/ 9004935 w 9020175"/>
              <a:gd name="connsiteY2" fmla="*/ 2218429 h 2218429"/>
              <a:gd name="connsiteX3" fmla="*/ 3638550 w 9020175"/>
              <a:gd name="connsiteY3" fmla="*/ 2200275 h 2218429"/>
              <a:gd name="connsiteX4" fmla="*/ 0 w 9020175"/>
              <a:gd name="connsiteY4" fmla="*/ 2200275 h 2218429"/>
              <a:gd name="connsiteX5" fmla="*/ 0 w 9020175"/>
              <a:gd name="connsiteY5" fmla="*/ 0 h 2218429"/>
              <a:gd name="connsiteX0" fmla="*/ 0 w 9020175"/>
              <a:gd name="connsiteY0" fmla="*/ 0 h 2200929"/>
              <a:gd name="connsiteX1" fmla="*/ 9020175 w 9020175"/>
              <a:gd name="connsiteY1" fmla="*/ 0 h 2200929"/>
              <a:gd name="connsiteX2" fmla="*/ 8989695 w 9020175"/>
              <a:gd name="connsiteY2" fmla="*/ 2200929 h 2200929"/>
              <a:gd name="connsiteX3" fmla="*/ 3638550 w 9020175"/>
              <a:gd name="connsiteY3" fmla="*/ 2200275 h 2200929"/>
              <a:gd name="connsiteX4" fmla="*/ 0 w 9020175"/>
              <a:gd name="connsiteY4" fmla="*/ 2200275 h 2200929"/>
              <a:gd name="connsiteX5" fmla="*/ 0 w 9020175"/>
              <a:gd name="connsiteY5" fmla="*/ 0 h 2200929"/>
              <a:gd name="connsiteX0" fmla="*/ 0 w 8989695"/>
              <a:gd name="connsiteY0" fmla="*/ 0 h 2200929"/>
              <a:gd name="connsiteX1" fmla="*/ 8974455 w 8989695"/>
              <a:gd name="connsiteY1" fmla="*/ 0 h 2200929"/>
              <a:gd name="connsiteX2" fmla="*/ 8989695 w 8989695"/>
              <a:gd name="connsiteY2" fmla="*/ 2200929 h 2200929"/>
              <a:gd name="connsiteX3" fmla="*/ 3638550 w 8989695"/>
              <a:gd name="connsiteY3" fmla="*/ 2200275 h 2200929"/>
              <a:gd name="connsiteX4" fmla="*/ 0 w 8989695"/>
              <a:gd name="connsiteY4" fmla="*/ 2200275 h 2200929"/>
              <a:gd name="connsiteX5" fmla="*/ 0 w 8989695"/>
              <a:gd name="connsiteY5" fmla="*/ 0 h 2200929"/>
              <a:gd name="connsiteX0" fmla="*/ 0 w 8989695"/>
              <a:gd name="connsiteY0" fmla="*/ 0 h 2200929"/>
              <a:gd name="connsiteX1" fmla="*/ 8989695 w 8989695"/>
              <a:gd name="connsiteY1" fmla="*/ 0 h 2200929"/>
              <a:gd name="connsiteX2" fmla="*/ 8989695 w 8989695"/>
              <a:gd name="connsiteY2" fmla="*/ 2200929 h 2200929"/>
              <a:gd name="connsiteX3" fmla="*/ 3638550 w 8989695"/>
              <a:gd name="connsiteY3" fmla="*/ 2200275 h 2200929"/>
              <a:gd name="connsiteX4" fmla="*/ 0 w 8989695"/>
              <a:gd name="connsiteY4" fmla="*/ 2200275 h 2200929"/>
              <a:gd name="connsiteX5" fmla="*/ 0 w 8989695"/>
              <a:gd name="connsiteY5" fmla="*/ 0 h 220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89695" h="2200929">
                <a:moveTo>
                  <a:pt x="0" y="0"/>
                </a:moveTo>
                <a:lnTo>
                  <a:pt x="8989695" y="0"/>
                </a:lnTo>
                <a:lnTo>
                  <a:pt x="8989695" y="2200929"/>
                </a:lnTo>
                <a:lnTo>
                  <a:pt x="3638550" y="2200275"/>
                </a:lnTo>
                <a:lnTo>
                  <a:pt x="0" y="2200275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2" name="Picture 3" descr="0806久宝寺緑地411遊具点検中（松村さんと高階さん）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1" y="1557908"/>
            <a:ext cx="1784347" cy="13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D:\KashiharaKa\Desktop\IMG_23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0888"/>
            <a:ext cx="1687467" cy="12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2767" y="4386814"/>
            <a:ext cx="2659353" cy="105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131741" y="4005064"/>
            <a:ext cx="3721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遊具の精密点検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7918"/>
          <a:stretch/>
        </p:blipFill>
        <p:spPr bwMode="auto">
          <a:xfrm>
            <a:off x="2893720" y="5479414"/>
            <a:ext cx="2788880" cy="121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図 11" descr="新しい画像 (6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r="15096" b="13706"/>
          <a:stretch/>
        </p:blipFill>
        <p:spPr bwMode="auto">
          <a:xfrm>
            <a:off x="208593" y="4537361"/>
            <a:ext cx="1375277" cy="103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 descr="D:\KashiharaKa\Desktop\耐用年数超過\IMG_10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6" y="5677621"/>
            <a:ext cx="1384304" cy="103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コンテンツ プレースホルダー 2"/>
          <p:cNvSpPr txBox="1">
            <a:spLocks/>
          </p:cNvSpPr>
          <p:nvPr/>
        </p:nvSpPr>
        <p:spPr>
          <a:xfrm>
            <a:off x="2787236" y="4077072"/>
            <a:ext cx="2899064" cy="273343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■部位及び材質毎の点検の着眼点を設定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コンテンツ プレースホルダー 2"/>
          <p:cNvSpPr txBox="1">
            <a:spLocks/>
          </p:cNvSpPr>
          <p:nvPr/>
        </p:nvSpPr>
        <p:spPr>
          <a:xfrm>
            <a:off x="5907652" y="4077072"/>
            <a:ext cx="2899064" cy="273343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■各遊具毎に点検カルテ（評価カルテ）を作成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64" y="4440339"/>
            <a:ext cx="1524268" cy="21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12" y="4448203"/>
            <a:ext cx="1454327" cy="218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テキスト ボックス 62"/>
          <p:cNvSpPr txBox="1"/>
          <p:nvPr/>
        </p:nvSpPr>
        <p:spPr>
          <a:xfrm>
            <a:off x="1529861" y="5684901"/>
            <a:ext cx="1525779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不可視部の点検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埋設基礎部の点検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534053" y="4546162"/>
            <a:ext cx="1525779" cy="101566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全部位の点検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構造部材・消耗部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材の各部位単位に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細かく点検・診断（評価）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0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60" y="-19653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91350" tIns="45674" rIns="91350" bIns="4567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234" y="61531"/>
            <a:ext cx="496357" cy="49635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650795" y="260126"/>
            <a:ext cx="180000" cy="108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42766" y="61531"/>
            <a:ext cx="7165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</a:t>
            </a:r>
            <a:r>
              <a:rPr lang="en-US" altLang="ja-JP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主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な施設の点検状況等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公園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lang="en-US" altLang="zh-TW" sz="2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76800" y="6519600"/>
            <a:ext cx="2133600" cy="365125"/>
          </a:xfrm>
        </p:spPr>
        <p:txBody>
          <a:bodyPr/>
          <a:lstStyle/>
          <a:p>
            <a:fld id="{57D6C0A1-9264-47D4-A470-56C07D157F34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0" y="689063"/>
            <a:ext cx="9148160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公園施設の維持管理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（利用者目線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利用者ニーズの把握）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二等辺三角形 32"/>
          <p:cNvSpPr/>
          <p:nvPr/>
        </p:nvSpPr>
        <p:spPr>
          <a:xfrm rot="5400000">
            <a:off x="1412291" y="1617307"/>
            <a:ext cx="173142" cy="324675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004048" y="1321822"/>
            <a:ext cx="4104456" cy="339975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フリーフォーム 34"/>
          <p:cNvSpPr/>
          <p:nvPr/>
        </p:nvSpPr>
        <p:spPr>
          <a:xfrm>
            <a:off x="53036" y="1335449"/>
            <a:ext cx="4879004" cy="3386125"/>
          </a:xfrm>
          <a:custGeom>
            <a:avLst/>
            <a:gdLst>
              <a:gd name="connsiteX0" fmla="*/ 0 w 9029700"/>
              <a:gd name="connsiteY0" fmla="*/ 0 h 2638425"/>
              <a:gd name="connsiteX1" fmla="*/ 9029700 w 9029700"/>
              <a:gd name="connsiteY1" fmla="*/ 0 h 2638425"/>
              <a:gd name="connsiteX2" fmla="*/ 9029700 w 9029700"/>
              <a:gd name="connsiteY2" fmla="*/ 2638425 h 2638425"/>
              <a:gd name="connsiteX3" fmla="*/ 5057775 w 9029700"/>
              <a:gd name="connsiteY3" fmla="*/ 2638425 h 2638425"/>
              <a:gd name="connsiteX4" fmla="*/ 5057775 w 9029700"/>
              <a:gd name="connsiteY4" fmla="*/ 2200275 h 2638425"/>
              <a:gd name="connsiteX5" fmla="*/ 19050 w 9029700"/>
              <a:gd name="connsiteY5" fmla="*/ 2200275 h 2638425"/>
              <a:gd name="connsiteX6" fmla="*/ 0 w 9029700"/>
              <a:gd name="connsiteY6" fmla="*/ 0 h 2638425"/>
              <a:gd name="connsiteX0" fmla="*/ 0 w 9029700"/>
              <a:gd name="connsiteY0" fmla="*/ 0 h 2638425"/>
              <a:gd name="connsiteX1" fmla="*/ 9029700 w 9029700"/>
              <a:gd name="connsiteY1" fmla="*/ 0 h 2638425"/>
              <a:gd name="connsiteX2" fmla="*/ 9029700 w 9029700"/>
              <a:gd name="connsiteY2" fmla="*/ 2638425 h 2638425"/>
              <a:gd name="connsiteX3" fmla="*/ 5057775 w 9029700"/>
              <a:gd name="connsiteY3" fmla="*/ 2638425 h 2638425"/>
              <a:gd name="connsiteX4" fmla="*/ 5057775 w 9029700"/>
              <a:gd name="connsiteY4" fmla="*/ 2200275 h 2638425"/>
              <a:gd name="connsiteX5" fmla="*/ 9525 w 9029700"/>
              <a:gd name="connsiteY5" fmla="*/ 2200275 h 2638425"/>
              <a:gd name="connsiteX6" fmla="*/ 0 w 9029700"/>
              <a:gd name="connsiteY6" fmla="*/ 0 h 2638425"/>
              <a:gd name="connsiteX0" fmla="*/ 0 w 9020175"/>
              <a:gd name="connsiteY0" fmla="*/ 0 h 2638425"/>
              <a:gd name="connsiteX1" fmla="*/ 9020175 w 9020175"/>
              <a:gd name="connsiteY1" fmla="*/ 0 h 2638425"/>
              <a:gd name="connsiteX2" fmla="*/ 9020175 w 9020175"/>
              <a:gd name="connsiteY2" fmla="*/ 2638425 h 2638425"/>
              <a:gd name="connsiteX3" fmla="*/ 5048250 w 9020175"/>
              <a:gd name="connsiteY3" fmla="*/ 2638425 h 2638425"/>
              <a:gd name="connsiteX4" fmla="*/ 5048250 w 9020175"/>
              <a:gd name="connsiteY4" fmla="*/ 2200275 h 2638425"/>
              <a:gd name="connsiteX5" fmla="*/ 0 w 9020175"/>
              <a:gd name="connsiteY5" fmla="*/ 2200275 h 2638425"/>
              <a:gd name="connsiteX6" fmla="*/ 0 w 9020175"/>
              <a:gd name="connsiteY6" fmla="*/ 0 h 2638425"/>
              <a:gd name="connsiteX0" fmla="*/ 0 w 9020175"/>
              <a:gd name="connsiteY0" fmla="*/ 0 h 2638425"/>
              <a:gd name="connsiteX1" fmla="*/ 9020175 w 9020175"/>
              <a:gd name="connsiteY1" fmla="*/ 0 h 2638425"/>
              <a:gd name="connsiteX2" fmla="*/ 9020175 w 9020175"/>
              <a:gd name="connsiteY2" fmla="*/ 2638425 h 2638425"/>
              <a:gd name="connsiteX3" fmla="*/ 5048250 w 9020175"/>
              <a:gd name="connsiteY3" fmla="*/ 2638425 h 2638425"/>
              <a:gd name="connsiteX4" fmla="*/ 3638550 w 9020175"/>
              <a:gd name="connsiteY4" fmla="*/ 2200275 h 2638425"/>
              <a:gd name="connsiteX5" fmla="*/ 0 w 9020175"/>
              <a:gd name="connsiteY5" fmla="*/ 2200275 h 2638425"/>
              <a:gd name="connsiteX6" fmla="*/ 0 w 9020175"/>
              <a:gd name="connsiteY6" fmla="*/ 0 h 2638425"/>
              <a:gd name="connsiteX0" fmla="*/ 0 w 9020175"/>
              <a:gd name="connsiteY0" fmla="*/ 0 h 2638425"/>
              <a:gd name="connsiteX1" fmla="*/ 9020175 w 9020175"/>
              <a:gd name="connsiteY1" fmla="*/ 0 h 2638425"/>
              <a:gd name="connsiteX2" fmla="*/ 9020175 w 9020175"/>
              <a:gd name="connsiteY2" fmla="*/ 2638425 h 2638425"/>
              <a:gd name="connsiteX3" fmla="*/ 3638550 w 9020175"/>
              <a:gd name="connsiteY3" fmla="*/ 2638425 h 2638425"/>
              <a:gd name="connsiteX4" fmla="*/ 3638550 w 9020175"/>
              <a:gd name="connsiteY4" fmla="*/ 2200275 h 2638425"/>
              <a:gd name="connsiteX5" fmla="*/ 0 w 9020175"/>
              <a:gd name="connsiteY5" fmla="*/ 2200275 h 2638425"/>
              <a:gd name="connsiteX6" fmla="*/ 0 w 9020175"/>
              <a:gd name="connsiteY6" fmla="*/ 0 h 2638425"/>
              <a:gd name="connsiteX0" fmla="*/ 0 w 9020175"/>
              <a:gd name="connsiteY0" fmla="*/ 0 h 2638425"/>
              <a:gd name="connsiteX1" fmla="*/ 9020175 w 9020175"/>
              <a:gd name="connsiteY1" fmla="*/ 0 h 2638425"/>
              <a:gd name="connsiteX2" fmla="*/ 9020175 w 9020175"/>
              <a:gd name="connsiteY2" fmla="*/ 2638425 h 2638425"/>
              <a:gd name="connsiteX3" fmla="*/ 3638550 w 9020175"/>
              <a:gd name="connsiteY3" fmla="*/ 2200275 h 2638425"/>
              <a:gd name="connsiteX4" fmla="*/ 0 w 9020175"/>
              <a:gd name="connsiteY4" fmla="*/ 2200275 h 2638425"/>
              <a:gd name="connsiteX5" fmla="*/ 0 w 9020175"/>
              <a:gd name="connsiteY5" fmla="*/ 0 h 2638425"/>
              <a:gd name="connsiteX0" fmla="*/ 0 w 9020175"/>
              <a:gd name="connsiteY0" fmla="*/ 0 h 2218429"/>
              <a:gd name="connsiteX1" fmla="*/ 9020175 w 9020175"/>
              <a:gd name="connsiteY1" fmla="*/ 0 h 2218429"/>
              <a:gd name="connsiteX2" fmla="*/ 9004935 w 9020175"/>
              <a:gd name="connsiteY2" fmla="*/ 2218429 h 2218429"/>
              <a:gd name="connsiteX3" fmla="*/ 3638550 w 9020175"/>
              <a:gd name="connsiteY3" fmla="*/ 2200275 h 2218429"/>
              <a:gd name="connsiteX4" fmla="*/ 0 w 9020175"/>
              <a:gd name="connsiteY4" fmla="*/ 2200275 h 2218429"/>
              <a:gd name="connsiteX5" fmla="*/ 0 w 9020175"/>
              <a:gd name="connsiteY5" fmla="*/ 0 h 2218429"/>
              <a:gd name="connsiteX0" fmla="*/ 0 w 9020175"/>
              <a:gd name="connsiteY0" fmla="*/ 0 h 2200929"/>
              <a:gd name="connsiteX1" fmla="*/ 9020175 w 9020175"/>
              <a:gd name="connsiteY1" fmla="*/ 0 h 2200929"/>
              <a:gd name="connsiteX2" fmla="*/ 8989695 w 9020175"/>
              <a:gd name="connsiteY2" fmla="*/ 2200929 h 2200929"/>
              <a:gd name="connsiteX3" fmla="*/ 3638550 w 9020175"/>
              <a:gd name="connsiteY3" fmla="*/ 2200275 h 2200929"/>
              <a:gd name="connsiteX4" fmla="*/ 0 w 9020175"/>
              <a:gd name="connsiteY4" fmla="*/ 2200275 h 2200929"/>
              <a:gd name="connsiteX5" fmla="*/ 0 w 9020175"/>
              <a:gd name="connsiteY5" fmla="*/ 0 h 2200929"/>
              <a:gd name="connsiteX0" fmla="*/ 0 w 8989695"/>
              <a:gd name="connsiteY0" fmla="*/ 0 h 2200929"/>
              <a:gd name="connsiteX1" fmla="*/ 8974455 w 8989695"/>
              <a:gd name="connsiteY1" fmla="*/ 0 h 2200929"/>
              <a:gd name="connsiteX2" fmla="*/ 8989695 w 8989695"/>
              <a:gd name="connsiteY2" fmla="*/ 2200929 h 2200929"/>
              <a:gd name="connsiteX3" fmla="*/ 3638550 w 8989695"/>
              <a:gd name="connsiteY3" fmla="*/ 2200275 h 2200929"/>
              <a:gd name="connsiteX4" fmla="*/ 0 w 8989695"/>
              <a:gd name="connsiteY4" fmla="*/ 2200275 h 2200929"/>
              <a:gd name="connsiteX5" fmla="*/ 0 w 8989695"/>
              <a:gd name="connsiteY5" fmla="*/ 0 h 2200929"/>
              <a:gd name="connsiteX0" fmla="*/ 0 w 8989695"/>
              <a:gd name="connsiteY0" fmla="*/ 0 h 2200929"/>
              <a:gd name="connsiteX1" fmla="*/ 8989695 w 8989695"/>
              <a:gd name="connsiteY1" fmla="*/ 0 h 2200929"/>
              <a:gd name="connsiteX2" fmla="*/ 8989695 w 8989695"/>
              <a:gd name="connsiteY2" fmla="*/ 2200929 h 2200929"/>
              <a:gd name="connsiteX3" fmla="*/ 3638550 w 8989695"/>
              <a:gd name="connsiteY3" fmla="*/ 2200275 h 2200929"/>
              <a:gd name="connsiteX4" fmla="*/ 0 w 8989695"/>
              <a:gd name="connsiteY4" fmla="*/ 2200275 h 2200929"/>
              <a:gd name="connsiteX5" fmla="*/ 0 w 8989695"/>
              <a:gd name="connsiteY5" fmla="*/ 0 h 220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89695" h="2200929">
                <a:moveTo>
                  <a:pt x="0" y="0"/>
                </a:moveTo>
                <a:lnTo>
                  <a:pt x="8989695" y="0"/>
                </a:lnTo>
                <a:lnTo>
                  <a:pt x="8989695" y="2200929"/>
                </a:lnTo>
                <a:lnTo>
                  <a:pt x="3638550" y="2200275"/>
                </a:lnTo>
                <a:lnTo>
                  <a:pt x="0" y="2200275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コンテンツ プレースホルダー 2"/>
          <p:cNvSpPr txBox="1">
            <a:spLocks/>
          </p:cNvSpPr>
          <p:nvPr/>
        </p:nvSpPr>
        <p:spPr>
          <a:xfrm>
            <a:off x="35496" y="1185150"/>
            <a:ext cx="4896544" cy="273343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■利用者満足度の調査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コンテンツ プレースホルダー 2"/>
          <p:cNvSpPr txBox="1">
            <a:spLocks/>
          </p:cNvSpPr>
          <p:nvPr/>
        </p:nvSpPr>
        <p:spPr>
          <a:xfrm>
            <a:off x="5004048" y="1185150"/>
            <a:ext cx="4104456" cy="273343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■利用者ニーズの調査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2" y="1991488"/>
            <a:ext cx="1631862" cy="249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61" y="2039219"/>
            <a:ext cx="1571599" cy="121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20" y="1981471"/>
            <a:ext cx="1533950" cy="24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45" y="3263950"/>
            <a:ext cx="1526789" cy="124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88"/>
          <a:stretch/>
        </p:blipFill>
        <p:spPr bwMode="auto">
          <a:xfrm>
            <a:off x="6927177" y="1822728"/>
            <a:ext cx="1960327" cy="144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3" b="38996"/>
          <a:stretch/>
        </p:blipFill>
        <p:spPr bwMode="auto">
          <a:xfrm>
            <a:off x="5332024" y="1916320"/>
            <a:ext cx="1600561" cy="130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-1045" b="1045"/>
          <a:stretch/>
        </p:blipFill>
        <p:spPr bwMode="auto">
          <a:xfrm>
            <a:off x="6976248" y="3399207"/>
            <a:ext cx="1926496" cy="127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65"/>
          <a:stretch/>
        </p:blipFill>
        <p:spPr bwMode="auto">
          <a:xfrm>
            <a:off x="5278999" y="3453174"/>
            <a:ext cx="1658508" cy="121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フリーフォーム 49"/>
          <p:cNvSpPr/>
          <p:nvPr/>
        </p:nvSpPr>
        <p:spPr>
          <a:xfrm>
            <a:off x="53036" y="5026109"/>
            <a:ext cx="8983460" cy="1700913"/>
          </a:xfrm>
          <a:custGeom>
            <a:avLst/>
            <a:gdLst>
              <a:gd name="connsiteX0" fmla="*/ 0 w 9029700"/>
              <a:gd name="connsiteY0" fmla="*/ 0 h 2638425"/>
              <a:gd name="connsiteX1" fmla="*/ 9029700 w 9029700"/>
              <a:gd name="connsiteY1" fmla="*/ 0 h 2638425"/>
              <a:gd name="connsiteX2" fmla="*/ 9029700 w 9029700"/>
              <a:gd name="connsiteY2" fmla="*/ 2638425 h 2638425"/>
              <a:gd name="connsiteX3" fmla="*/ 5057775 w 9029700"/>
              <a:gd name="connsiteY3" fmla="*/ 2638425 h 2638425"/>
              <a:gd name="connsiteX4" fmla="*/ 5057775 w 9029700"/>
              <a:gd name="connsiteY4" fmla="*/ 2200275 h 2638425"/>
              <a:gd name="connsiteX5" fmla="*/ 19050 w 9029700"/>
              <a:gd name="connsiteY5" fmla="*/ 2200275 h 2638425"/>
              <a:gd name="connsiteX6" fmla="*/ 0 w 9029700"/>
              <a:gd name="connsiteY6" fmla="*/ 0 h 2638425"/>
              <a:gd name="connsiteX0" fmla="*/ 0 w 9029700"/>
              <a:gd name="connsiteY0" fmla="*/ 0 h 2638425"/>
              <a:gd name="connsiteX1" fmla="*/ 9029700 w 9029700"/>
              <a:gd name="connsiteY1" fmla="*/ 0 h 2638425"/>
              <a:gd name="connsiteX2" fmla="*/ 9029700 w 9029700"/>
              <a:gd name="connsiteY2" fmla="*/ 2638425 h 2638425"/>
              <a:gd name="connsiteX3" fmla="*/ 5057775 w 9029700"/>
              <a:gd name="connsiteY3" fmla="*/ 2638425 h 2638425"/>
              <a:gd name="connsiteX4" fmla="*/ 5057775 w 9029700"/>
              <a:gd name="connsiteY4" fmla="*/ 2200275 h 2638425"/>
              <a:gd name="connsiteX5" fmla="*/ 9525 w 9029700"/>
              <a:gd name="connsiteY5" fmla="*/ 2200275 h 2638425"/>
              <a:gd name="connsiteX6" fmla="*/ 0 w 9029700"/>
              <a:gd name="connsiteY6" fmla="*/ 0 h 2638425"/>
              <a:gd name="connsiteX0" fmla="*/ 0 w 9020175"/>
              <a:gd name="connsiteY0" fmla="*/ 0 h 2638425"/>
              <a:gd name="connsiteX1" fmla="*/ 9020175 w 9020175"/>
              <a:gd name="connsiteY1" fmla="*/ 0 h 2638425"/>
              <a:gd name="connsiteX2" fmla="*/ 9020175 w 9020175"/>
              <a:gd name="connsiteY2" fmla="*/ 2638425 h 2638425"/>
              <a:gd name="connsiteX3" fmla="*/ 5048250 w 9020175"/>
              <a:gd name="connsiteY3" fmla="*/ 2638425 h 2638425"/>
              <a:gd name="connsiteX4" fmla="*/ 5048250 w 9020175"/>
              <a:gd name="connsiteY4" fmla="*/ 2200275 h 2638425"/>
              <a:gd name="connsiteX5" fmla="*/ 0 w 9020175"/>
              <a:gd name="connsiteY5" fmla="*/ 2200275 h 2638425"/>
              <a:gd name="connsiteX6" fmla="*/ 0 w 9020175"/>
              <a:gd name="connsiteY6" fmla="*/ 0 h 2638425"/>
              <a:gd name="connsiteX0" fmla="*/ 0 w 9020175"/>
              <a:gd name="connsiteY0" fmla="*/ 0 h 2638425"/>
              <a:gd name="connsiteX1" fmla="*/ 9020175 w 9020175"/>
              <a:gd name="connsiteY1" fmla="*/ 0 h 2638425"/>
              <a:gd name="connsiteX2" fmla="*/ 9020175 w 9020175"/>
              <a:gd name="connsiteY2" fmla="*/ 2638425 h 2638425"/>
              <a:gd name="connsiteX3" fmla="*/ 5048250 w 9020175"/>
              <a:gd name="connsiteY3" fmla="*/ 2638425 h 2638425"/>
              <a:gd name="connsiteX4" fmla="*/ 3638550 w 9020175"/>
              <a:gd name="connsiteY4" fmla="*/ 2200275 h 2638425"/>
              <a:gd name="connsiteX5" fmla="*/ 0 w 9020175"/>
              <a:gd name="connsiteY5" fmla="*/ 2200275 h 2638425"/>
              <a:gd name="connsiteX6" fmla="*/ 0 w 9020175"/>
              <a:gd name="connsiteY6" fmla="*/ 0 h 2638425"/>
              <a:gd name="connsiteX0" fmla="*/ 0 w 9020175"/>
              <a:gd name="connsiteY0" fmla="*/ 0 h 2638425"/>
              <a:gd name="connsiteX1" fmla="*/ 9020175 w 9020175"/>
              <a:gd name="connsiteY1" fmla="*/ 0 h 2638425"/>
              <a:gd name="connsiteX2" fmla="*/ 9020175 w 9020175"/>
              <a:gd name="connsiteY2" fmla="*/ 2638425 h 2638425"/>
              <a:gd name="connsiteX3" fmla="*/ 3638550 w 9020175"/>
              <a:gd name="connsiteY3" fmla="*/ 2638425 h 2638425"/>
              <a:gd name="connsiteX4" fmla="*/ 3638550 w 9020175"/>
              <a:gd name="connsiteY4" fmla="*/ 2200275 h 2638425"/>
              <a:gd name="connsiteX5" fmla="*/ 0 w 9020175"/>
              <a:gd name="connsiteY5" fmla="*/ 2200275 h 2638425"/>
              <a:gd name="connsiteX6" fmla="*/ 0 w 9020175"/>
              <a:gd name="connsiteY6" fmla="*/ 0 h 2638425"/>
              <a:gd name="connsiteX0" fmla="*/ 0 w 9020175"/>
              <a:gd name="connsiteY0" fmla="*/ 0 h 2638425"/>
              <a:gd name="connsiteX1" fmla="*/ 9020175 w 9020175"/>
              <a:gd name="connsiteY1" fmla="*/ 0 h 2638425"/>
              <a:gd name="connsiteX2" fmla="*/ 9020175 w 9020175"/>
              <a:gd name="connsiteY2" fmla="*/ 2638425 h 2638425"/>
              <a:gd name="connsiteX3" fmla="*/ 3638550 w 9020175"/>
              <a:gd name="connsiteY3" fmla="*/ 2200275 h 2638425"/>
              <a:gd name="connsiteX4" fmla="*/ 0 w 9020175"/>
              <a:gd name="connsiteY4" fmla="*/ 2200275 h 2638425"/>
              <a:gd name="connsiteX5" fmla="*/ 0 w 9020175"/>
              <a:gd name="connsiteY5" fmla="*/ 0 h 2638425"/>
              <a:gd name="connsiteX0" fmla="*/ 0 w 9020175"/>
              <a:gd name="connsiteY0" fmla="*/ 0 h 2218429"/>
              <a:gd name="connsiteX1" fmla="*/ 9020175 w 9020175"/>
              <a:gd name="connsiteY1" fmla="*/ 0 h 2218429"/>
              <a:gd name="connsiteX2" fmla="*/ 9004935 w 9020175"/>
              <a:gd name="connsiteY2" fmla="*/ 2218429 h 2218429"/>
              <a:gd name="connsiteX3" fmla="*/ 3638550 w 9020175"/>
              <a:gd name="connsiteY3" fmla="*/ 2200275 h 2218429"/>
              <a:gd name="connsiteX4" fmla="*/ 0 w 9020175"/>
              <a:gd name="connsiteY4" fmla="*/ 2200275 h 2218429"/>
              <a:gd name="connsiteX5" fmla="*/ 0 w 9020175"/>
              <a:gd name="connsiteY5" fmla="*/ 0 h 2218429"/>
              <a:gd name="connsiteX0" fmla="*/ 0 w 9020175"/>
              <a:gd name="connsiteY0" fmla="*/ 0 h 2200929"/>
              <a:gd name="connsiteX1" fmla="*/ 9020175 w 9020175"/>
              <a:gd name="connsiteY1" fmla="*/ 0 h 2200929"/>
              <a:gd name="connsiteX2" fmla="*/ 8989695 w 9020175"/>
              <a:gd name="connsiteY2" fmla="*/ 2200929 h 2200929"/>
              <a:gd name="connsiteX3" fmla="*/ 3638550 w 9020175"/>
              <a:gd name="connsiteY3" fmla="*/ 2200275 h 2200929"/>
              <a:gd name="connsiteX4" fmla="*/ 0 w 9020175"/>
              <a:gd name="connsiteY4" fmla="*/ 2200275 h 2200929"/>
              <a:gd name="connsiteX5" fmla="*/ 0 w 9020175"/>
              <a:gd name="connsiteY5" fmla="*/ 0 h 2200929"/>
              <a:gd name="connsiteX0" fmla="*/ 0 w 8989695"/>
              <a:gd name="connsiteY0" fmla="*/ 0 h 2200929"/>
              <a:gd name="connsiteX1" fmla="*/ 8974455 w 8989695"/>
              <a:gd name="connsiteY1" fmla="*/ 0 h 2200929"/>
              <a:gd name="connsiteX2" fmla="*/ 8989695 w 8989695"/>
              <a:gd name="connsiteY2" fmla="*/ 2200929 h 2200929"/>
              <a:gd name="connsiteX3" fmla="*/ 3638550 w 8989695"/>
              <a:gd name="connsiteY3" fmla="*/ 2200275 h 2200929"/>
              <a:gd name="connsiteX4" fmla="*/ 0 w 8989695"/>
              <a:gd name="connsiteY4" fmla="*/ 2200275 h 2200929"/>
              <a:gd name="connsiteX5" fmla="*/ 0 w 8989695"/>
              <a:gd name="connsiteY5" fmla="*/ 0 h 2200929"/>
              <a:gd name="connsiteX0" fmla="*/ 0 w 8989695"/>
              <a:gd name="connsiteY0" fmla="*/ 0 h 2200929"/>
              <a:gd name="connsiteX1" fmla="*/ 8989695 w 8989695"/>
              <a:gd name="connsiteY1" fmla="*/ 0 h 2200929"/>
              <a:gd name="connsiteX2" fmla="*/ 8989695 w 8989695"/>
              <a:gd name="connsiteY2" fmla="*/ 2200929 h 2200929"/>
              <a:gd name="connsiteX3" fmla="*/ 3638550 w 8989695"/>
              <a:gd name="connsiteY3" fmla="*/ 2200275 h 2200929"/>
              <a:gd name="connsiteX4" fmla="*/ 0 w 8989695"/>
              <a:gd name="connsiteY4" fmla="*/ 2200275 h 2200929"/>
              <a:gd name="connsiteX5" fmla="*/ 0 w 8989695"/>
              <a:gd name="connsiteY5" fmla="*/ 0 h 220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89695" h="2200929">
                <a:moveTo>
                  <a:pt x="0" y="0"/>
                </a:moveTo>
                <a:lnTo>
                  <a:pt x="8989695" y="0"/>
                </a:lnTo>
                <a:lnTo>
                  <a:pt x="8989695" y="2200929"/>
                </a:lnTo>
                <a:lnTo>
                  <a:pt x="3638550" y="2200275"/>
                </a:lnTo>
                <a:lnTo>
                  <a:pt x="0" y="2200275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コンテンツ プレースホルダー 2"/>
          <p:cNvSpPr txBox="1">
            <a:spLocks/>
          </p:cNvSpPr>
          <p:nvPr/>
        </p:nvSpPr>
        <p:spPr>
          <a:xfrm>
            <a:off x="35496" y="4873699"/>
            <a:ext cx="9001000" cy="273343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■利用者ニーズを踏まえた施設の更新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5" name="図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1" y="5551534"/>
            <a:ext cx="1356323" cy="110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テキスト ボックス 22"/>
          <p:cNvSpPr txBox="1">
            <a:spLocks noChangeArrowheads="1"/>
          </p:cNvSpPr>
          <p:nvPr/>
        </p:nvSpPr>
        <p:spPr bwMode="auto">
          <a:xfrm>
            <a:off x="152701" y="5233726"/>
            <a:ext cx="8883795" cy="23827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  <a:defRPr sz="1000"/>
            </a:pPr>
            <a:r>
              <a:rPr lang="ja-JP" altLang="en-US" sz="1200" b="1" spc="-3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200" b="1" spc="-3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利用者ニーズによる 健康遊具へ</a:t>
            </a:r>
            <a:r>
              <a:rPr lang="ja-JP" altLang="en-US" sz="1200" b="1" spc="-3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200" b="1" spc="-3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更新（機能転換）、プールからの遊戯広場への更新、新たな遊具への更新</a:t>
            </a:r>
            <a:endParaRPr lang="en-US" altLang="ja-JP" sz="1200" b="1" spc="-3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7" name="Picture 38" descr="うんどう教室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504" y="5548449"/>
            <a:ext cx="1533950" cy="110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二等辺三角形 59"/>
          <p:cNvSpPr/>
          <p:nvPr/>
        </p:nvSpPr>
        <p:spPr>
          <a:xfrm rot="10800000">
            <a:off x="4411741" y="4714443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23275" y="1587272"/>
            <a:ext cx="1131716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アンケート調査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717642" y="1592770"/>
            <a:ext cx="1462267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利用者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満足度評価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二等辺三角形 65"/>
          <p:cNvSpPr/>
          <p:nvPr/>
        </p:nvSpPr>
        <p:spPr>
          <a:xfrm rot="5400000">
            <a:off x="3324603" y="1617719"/>
            <a:ext cx="173142" cy="324675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614179" y="1587272"/>
            <a:ext cx="1261061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改善項目分析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53952" y="5524256"/>
            <a:ext cx="901040" cy="28018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健康遊具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9" name="Picture 8" descr="説明: V:\2枚岡公園\40協議資料\新しいフォルダ\コンビネーション遊具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96" y="5553551"/>
            <a:ext cx="14874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9" descr="説明: 説明: IMG_344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71" y="5539496"/>
            <a:ext cx="14049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テキスト ボックス 70"/>
          <p:cNvSpPr txBox="1"/>
          <p:nvPr/>
        </p:nvSpPr>
        <p:spPr>
          <a:xfrm>
            <a:off x="3683954" y="5509262"/>
            <a:ext cx="182128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プールから遊具への転換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2" name="AutoShape 25"/>
          <p:cNvCxnSpPr>
            <a:cxnSpLocks noChangeShapeType="1"/>
          </p:cNvCxnSpPr>
          <p:nvPr/>
        </p:nvCxnSpPr>
        <p:spPr bwMode="auto">
          <a:xfrm>
            <a:off x="5004048" y="6283424"/>
            <a:ext cx="368300" cy="0"/>
          </a:xfrm>
          <a:prstGeom prst="straightConnector1">
            <a:avLst/>
          </a:prstGeom>
          <a:noFill/>
          <a:ln w="79375">
            <a:solidFill>
              <a:srgbClr val="FF3300"/>
            </a:solidFill>
            <a:round/>
            <a:headEnd/>
            <a:tailEnd type="triangle" w="med" len="med"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3" name="図 1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7"/>
          <a:stretch/>
        </p:blipFill>
        <p:spPr bwMode="auto">
          <a:xfrm>
            <a:off x="7157480" y="5512590"/>
            <a:ext cx="1730024" cy="113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テキスト ボックス 73"/>
          <p:cNvSpPr txBox="1"/>
          <p:nvPr/>
        </p:nvSpPr>
        <p:spPr>
          <a:xfrm>
            <a:off x="7157480" y="5487239"/>
            <a:ext cx="13917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新たな遊具に更新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305752" y="1563605"/>
            <a:ext cx="3596992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利用者が求めている施設内容について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調査分析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46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100233" y="4380888"/>
            <a:ext cx="5151983" cy="169622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60" y="-19653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91350" tIns="45674" rIns="91350" bIns="4567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234" y="61531"/>
            <a:ext cx="496357" cy="49635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650795" y="260126"/>
            <a:ext cx="180000" cy="108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0233" y="689063"/>
            <a:ext cx="8928000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下水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施設（雨水ポンプ設備）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代表機場の例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0720" y="1232484"/>
            <a:ext cx="376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月点検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設備の異常有無、機能確認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状態監視保全（多段階評価）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56176" y="4824920"/>
            <a:ext cx="2648179" cy="101566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・点検の結果に基づき、不具合箇所の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補修を実施し機能を確保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・計画的な改築の実施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2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LCC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判定により改築手法（長寿命化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もしくは更新）を選定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4240" y="1740523"/>
            <a:ext cx="294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点検頻度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・メンテによる定期試運転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メンテ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による定期点検（次頁参照）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5536" y="446727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点検データの蓄積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308303" y="1183852"/>
            <a:ext cx="1839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不可視部の点検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092848" y="4059002"/>
            <a:ext cx="1137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蓄積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355455" y="2657711"/>
            <a:ext cx="1506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対象箇所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ポンプ本体水没部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対応方法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水槽を空にし、底部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目視点検を実施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10439" y="4797720"/>
            <a:ext cx="2312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媒体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電子ファイル・紙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蓄積内容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補修履歴・点検計測データ　等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6155" y="1151764"/>
            <a:ext cx="3721374" cy="27465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5998240" y="4365104"/>
            <a:ext cx="2883469" cy="168395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084168" y="4477651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補修・改築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163346" y="4467279"/>
            <a:ext cx="1912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点検データの活用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230847" y="4890052"/>
            <a:ext cx="187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・傾向管理（一部データ）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・維持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方針の決定　等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下矢印 61"/>
          <p:cNvSpPr/>
          <p:nvPr/>
        </p:nvSpPr>
        <p:spPr>
          <a:xfrm rot="16200000">
            <a:off x="5384815" y="4769015"/>
            <a:ext cx="534609" cy="630793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367709" y="4471416"/>
            <a:ext cx="2355086" cy="149024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3139723" y="4454756"/>
            <a:ext cx="1966587" cy="149024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二等辺三角形 65"/>
          <p:cNvSpPr/>
          <p:nvPr/>
        </p:nvSpPr>
        <p:spPr>
          <a:xfrm rot="5400000">
            <a:off x="2513608" y="5127873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051720" y="2373191"/>
            <a:ext cx="1656184" cy="106182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主な点検項目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動作状況の確認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目視（変形、損傷）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触診（振動）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聴診（異音）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889170" y="1132652"/>
            <a:ext cx="3381883" cy="27465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076225" y="1207974"/>
            <a:ext cx="2872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年点検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設備の信頼性確認　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状態監視保全（多段階評価）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553109" y="2263400"/>
            <a:ext cx="1683188" cy="106182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点検項目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目視（変形、損傷）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測定（分析、計測）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油脂類交換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清掃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78817" y="1730992"/>
            <a:ext cx="294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点検頻度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・メンテ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よる定期点検（次頁参照）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327471" y="1570207"/>
            <a:ext cx="1820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対象箇所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ディーゼルエンジン内部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対応方法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ｴﾝｼﾞﾝ分解整備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内部の損傷等確認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7355456" y="1135158"/>
            <a:ext cx="1677174" cy="27465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7732953" y="3789040"/>
            <a:ext cx="512210" cy="536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1944216" cy="14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107504" y="6093296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下水道施設における「改築」の定義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部分交換（大規模補修）が「長寿命化」、全面交換が「更新」、両者を合わせた総称が「改築」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処理施設を構成する管渠、構造物、機器単位で判断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31" y="2348880"/>
            <a:ext cx="163218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3528" y="3501008"/>
            <a:ext cx="1584176" cy="2880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ディーゼル機関全景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923928" y="3399383"/>
            <a:ext cx="18002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ディーゼル機関用過給機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フィルター清掃等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下矢印 49"/>
          <p:cNvSpPr/>
          <p:nvPr/>
        </p:nvSpPr>
        <p:spPr>
          <a:xfrm>
            <a:off x="1576152" y="3843014"/>
            <a:ext cx="504056" cy="522090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下矢印 54"/>
          <p:cNvSpPr/>
          <p:nvPr/>
        </p:nvSpPr>
        <p:spPr>
          <a:xfrm rot="20107861">
            <a:off x="6354812" y="3771420"/>
            <a:ext cx="476854" cy="592912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142766" y="61531"/>
            <a:ext cx="7165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</a:t>
            </a:r>
            <a:r>
              <a:rPr lang="ja-JP" altLang="en-US" sz="2400" b="1" dirty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主な施設の点検状況等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下水道施設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379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60" y="-19653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91350" tIns="45674" rIns="91350" bIns="4567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0234" y="61531"/>
            <a:ext cx="496357" cy="49635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二等辺三角形 5"/>
          <p:cNvSpPr/>
          <p:nvPr/>
        </p:nvSpPr>
        <p:spPr>
          <a:xfrm rot="5400000">
            <a:off x="650795" y="260126"/>
            <a:ext cx="180000" cy="108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00233" y="689063"/>
            <a:ext cx="8928000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雨水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ポンプ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設備の点検項目（抜粋）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56984" cy="571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42766" y="61531"/>
            <a:ext cx="7165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</a:t>
            </a:r>
            <a:r>
              <a:rPr lang="en-US" altLang="ja-JP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主な施設の点検状況等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下水道施設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239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100233" y="4569144"/>
            <a:ext cx="5151983" cy="169622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60" y="-19653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91350" tIns="45674" rIns="91350" bIns="4567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234" y="61531"/>
            <a:ext cx="496357" cy="49635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2766" y="61531"/>
            <a:ext cx="8245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</a:t>
            </a:r>
            <a:r>
              <a:rPr lang="ja-JP" altLang="en-US" sz="2400" b="1" dirty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主な施設の点検状況等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防災施設：水門設備）</a:t>
            </a:r>
            <a:endParaRPr lang="ja-JP" altLang="en-US" sz="2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650795" y="260126"/>
            <a:ext cx="180000" cy="108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0233" y="689063"/>
            <a:ext cx="8928000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防災施設（水門設備）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0720" y="1232484"/>
            <a:ext cx="376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月点検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設備の異常有無、機能確認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状態監視保全（多段階評価）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34723" y="5170641"/>
            <a:ext cx="2648179" cy="120032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・点検の結果に基づき、不具合箇所の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整備、補修を実施し機能を確保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・計画的な補修、部分更新の実施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・状態監視保全機器は、継続使用の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可否を総合的に判断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4240" y="1740523"/>
            <a:ext cx="294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点検頻度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・職員による試運転運転点検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・外注による点検　９回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2026" y="4655535"/>
            <a:ext cx="2508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点検データの蓄積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308303" y="1183852"/>
            <a:ext cx="1839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不可視部の点検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下矢印 49"/>
          <p:cNvSpPr/>
          <p:nvPr/>
        </p:nvSpPr>
        <p:spPr>
          <a:xfrm>
            <a:off x="1576152" y="4016464"/>
            <a:ext cx="504056" cy="522090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092848" y="4059002"/>
            <a:ext cx="1137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蓄積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下矢印 54"/>
          <p:cNvSpPr/>
          <p:nvPr/>
        </p:nvSpPr>
        <p:spPr>
          <a:xfrm rot="20107861">
            <a:off x="6354812" y="3872862"/>
            <a:ext cx="476854" cy="592912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355455" y="2657711"/>
            <a:ext cx="1506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対象箇所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水中部の戸当り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対応方法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潜水夫による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点検を実施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10439" y="4985976"/>
            <a:ext cx="2312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媒体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電子ファイル・紙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蓄積内容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補修履歴・点検計測データ　等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6155" y="1151764"/>
            <a:ext cx="3721374" cy="27465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5998240" y="4553360"/>
            <a:ext cx="2883469" cy="197198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143038" y="4665907"/>
            <a:ext cx="2325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整備・補修・部分更新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6" y="2392761"/>
            <a:ext cx="1828861" cy="141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テキスト ボックス 53"/>
          <p:cNvSpPr txBox="1"/>
          <p:nvPr/>
        </p:nvSpPr>
        <p:spPr>
          <a:xfrm>
            <a:off x="3163346" y="4655535"/>
            <a:ext cx="2088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点検データの活用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230847" y="5078308"/>
            <a:ext cx="187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・傾向管理（一部データ）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・維持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方針の決定　等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下矢印 61"/>
          <p:cNvSpPr/>
          <p:nvPr/>
        </p:nvSpPr>
        <p:spPr>
          <a:xfrm rot="16200000">
            <a:off x="5384815" y="4957271"/>
            <a:ext cx="534609" cy="630793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367709" y="4659672"/>
            <a:ext cx="2355086" cy="149024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3139723" y="4643012"/>
            <a:ext cx="1966587" cy="149024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二等辺三角形 65"/>
          <p:cNvSpPr/>
          <p:nvPr/>
        </p:nvSpPr>
        <p:spPr>
          <a:xfrm rot="5400000">
            <a:off x="2513608" y="5316129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010009" y="2373191"/>
            <a:ext cx="1715525" cy="106182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点検項目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動作状況の確認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目視（変形、損傷）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触診（振動）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聴診（異音）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889170" y="1132652"/>
            <a:ext cx="3381883" cy="27465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076225" y="1207974"/>
            <a:ext cx="2872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年点検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設備の信頼性確認　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状態監視保全（多段階評価）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553108" y="2263400"/>
            <a:ext cx="1755195" cy="1431161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点検項目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目視（変形、損傷）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測定（分析、計測）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一部分解確認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扉体の板厚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開閉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装置のﾊﾞｯｸﾗｯｼ計測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78817" y="1730992"/>
            <a:ext cx="294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点検頻度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・外注による点検　１回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02" y="2505938"/>
            <a:ext cx="1613610" cy="131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7327471" y="1570207"/>
            <a:ext cx="1820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対象箇所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ディーゼルエンジン内部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対応方法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ｴﾝｼﾞﾝ分解整備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内部の損傷等確認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7355456" y="1135158"/>
            <a:ext cx="1677174" cy="27465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7732953" y="3955605"/>
            <a:ext cx="512210" cy="536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76800" y="6519600"/>
            <a:ext cx="2133600" cy="365125"/>
          </a:xfrm>
        </p:spPr>
        <p:txBody>
          <a:bodyPr/>
          <a:lstStyle/>
          <a:p>
            <a:fld id="{57D6C0A1-9264-47D4-A470-56C07D157F34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8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60" y="-19653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91350" tIns="45674" rIns="91350" bIns="4567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0234" y="61531"/>
            <a:ext cx="496357" cy="49635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2766" y="61531"/>
            <a:ext cx="8389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</a:t>
            </a:r>
            <a:r>
              <a:rPr lang="ja-JP" altLang="en-US" sz="2400" b="1" dirty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主な施設の点検状況等</a:t>
            </a:r>
            <a:r>
              <a:rPr lang="en-US" altLang="ja-JP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防災施設：水門設備）</a:t>
            </a:r>
          </a:p>
        </p:txBody>
      </p:sp>
      <p:sp>
        <p:nvSpPr>
          <p:cNvPr id="6" name="二等辺三角形 5"/>
          <p:cNvSpPr/>
          <p:nvPr/>
        </p:nvSpPr>
        <p:spPr>
          <a:xfrm rot="5400000">
            <a:off x="650795" y="260126"/>
            <a:ext cx="180000" cy="108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00233" y="689063"/>
            <a:ext cx="8928000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水門設備の点検項目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D:\NishiguchiA\Desktop\キャプチャ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/>
          <a:stretch/>
        </p:blipFill>
        <p:spPr bwMode="auto">
          <a:xfrm>
            <a:off x="100234" y="1139492"/>
            <a:ext cx="8801100" cy="542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2587311" y="6453336"/>
            <a:ext cx="54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ゲート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点検・整備要領（案）（社団法人ダム・堰施設技術協会）　より一部抜粋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76800" y="6519600"/>
            <a:ext cx="2133600" cy="365125"/>
          </a:xfrm>
        </p:spPr>
        <p:txBody>
          <a:bodyPr/>
          <a:lstStyle/>
          <a:p>
            <a:fld id="{57D6C0A1-9264-47D4-A470-56C07D157F34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1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54961" y="3889237"/>
            <a:ext cx="4502744" cy="293759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60" y="-19653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91350" tIns="45674" rIns="91350" bIns="4567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234" y="61531"/>
            <a:ext cx="496357" cy="49635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2766" y="61531"/>
            <a:ext cx="7165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</a:t>
            </a:r>
            <a:r>
              <a:rPr lang="ja-JP" altLang="en-US" sz="2400" b="1" dirty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主な施設の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点検状況等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道路：橋梁）</a:t>
            </a:r>
            <a:endParaRPr lang="ja-JP" altLang="en-US" sz="2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650795" y="260126"/>
            <a:ext cx="180000" cy="108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0233" y="689063"/>
            <a:ext cx="8928000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道路管理施設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（橋梁）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二等辺三角形 2"/>
          <p:cNvSpPr/>
          <p:nvPr/>
        </p:nvSpPr>
        <p:spPr>
          <a:xfrm rot="5400000">
            <a:off x="1670415" y="2154122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67744" y="1844824"/>
            <a:ext cx="1651301" cy="6924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緊急対策の必要性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有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：応急措置の実施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無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：健全度算出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二等辺三角形 13"/>
          <p:cNvSpPr/>
          <p:nvPr/>
        </p:nvSpPr>
        <p:spPr>
          <a:xfrm rot="5400000">
            <a:off x="3614631" y="2154122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11960" y="1499614"/>
            <a:ext cx="2136441" cy="18004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健全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・健全な状態を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健全度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=100-Σ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損傷評価点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損傷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等級と損傷点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良好、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ほぼ良好、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軽度、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顕著、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深刻、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</a:p>
        </p:txBody>
      </p:sp>
      <p:sp>
        <p:nvSpPr>
          <p:cNvPr id="17" name="二等辺三角形 16"/>
          <p:cNvSpPr/>
          <p:nvPr/>
        </p:nvSpPr>
        <p:spPr>
          <a:xfrm rot="5400000">
            <a:off x="6206918" y="2154122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24465" y="1678449"/>
            <a:ext cx="1968015" cy="124649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補修工事等の実施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各橋梁を重要度から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2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グループに分類。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重要度大は健全度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12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中は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sz="12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小は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を下回っているものについて補修を実施。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0233" y="2780928"/>
            <a:ext cx="2167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回、委託による点検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7180" y="3889237"/>
            <a:ext cx="477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点検データの蓄積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大阪府橋梁情報提供システム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下矢印 49"/>
          <p:cNvSpPr/>
          <p:nvPr/>
        </p:nvSpPr>
        <p:spPr>
          <a:xfrm>
            <a:off x="1388649" y="3448052"/>
            <a:ext cx="504056" cy="415179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18369" y="3459345"/>
            <a:ext cx="75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蓄積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下矢印 54"/>
          <p:cNvSpPr/>
          <p:nvPr/>
        </p:nvSpPr>
        <p:spPr>
          <a:xfrm rot="10800000">
            <a:off x="2036524" y="3429000"/>
            <a:ext cx="504056" cy="415179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532512" y="3452688"/>
            <a:ext cx="75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活用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7504" y="2996952"/>
            <a:ext cx="3582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定期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点検以外に、職員による点検（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年程度）を実施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6" name="図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6" y="1517510"/>
            <a:ext cx="1785944" cy="131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正方形/長方形 46"/>
          <p:cNvSpPr/>
          <p:nvPr/>
        </p:nvSpPr>
        <p:spPr>
          <a:xfrm>
            <a:off x="87179" y="1145395"/>
            <a:ext cx="8941053" cy="226916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7503" y="1146230"/>
            <a:ext cx="8920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橋梁定期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予測計画・状態監視型診断（多段階評価・重要度考慮）　　　　　　　修繕・長寿命化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二等辺三角形 48"/>
          <p:cNvSpPr/>
          <p:nvPr/>
        </p:nvSpPr>
        <p:spPr>
          <a:xfrm rot="5400000">
            <a:off x="1954254" y="1035662"/>
            <a:ext cx="186548" cy="56767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二等辺三角形 51"/>
          <p:cNvSpPr/>
          <p:nvPr/>
        </p:nvSpPr>
        <p:spPr>
          <a:xfrm rot="5400000">
            <a:off x="6994814" y="1035662"/>
            <a:ext cx="186548" cy="56767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4707600" y="3777768"/>
            <a:ext cx="4320631" cy="24857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不可視部分について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基礎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　構造上、点検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は不可能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【PC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鋼線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　不具合があればひび割れ等の変状が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発生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床板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上面は舗装打換え時に確認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　橋梁点検車で届かない広幅員の下面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補修・補強後の構造物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　炭素繊維シート、鋼板巻立て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設置後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の本体構造物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7791"/>
            <a:ext cx="1805857" cy="25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89" y="4227791"/>
            <a:ext cx="2129122" cy="25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197640" y="3947793"/>
            <a:ext cx="4230344" cy="27935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60" y="-19653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91350" tIns="45674" rIns="91350" bIns="4567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234" y="61531"/>
            <a:ext cx="496357" cy="49635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2766" y="61531"/>
            <a:ext cx="7165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    </a:t>
            </a:r>
            <a:r>
              <a:rPr lang="ja-JP" altLang="en-US" sz="2400" b="1" dirty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主な施設の点検状況等</a:t>
            </a:r>
            <a:r>
              <a:rPr lang="en-US" altLang="ja-JP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道路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トンネル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ja-JP" altLang="en-US" sz="2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650795" y="260126"/>
            <a:ext cx="180000" cy="108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0233" y="689063"/>
            <a:ext cx="8928000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道路管理施設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（トンネル）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5598" y="1178955"/>
            <a:ext cx="8101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トンネル定期点検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状態監視型診断（多段階評価）　　　　　　　　今後の対応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二等辺三角形 2"/>
          <p:cNvSpPr/>
          <p:nvPr/>
        </p:nvSpPr>
        <p:spPr>
          <a:xfrm rot="5400000">
            <a:off x="1718628" y="2306741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39752" y="1493783"/>
            <a:ext cx="2958429" cy="18004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判定区分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AA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：損傷・変形が著しく、第三者に対し支障となる恐れがあり、緊急的な対策が必要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：変状があり、応急対策は必要としないが、補修・補強対策の要否を検討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：損傷・変状はあるが、機能低下が見られず、損傷の進行状態を継続的に観察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：変状はないか、あっても応急対策や標準調査の必要がない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二等辺三角形 13"/>
          <p:cNvSpPr/>
          <p:nvPr/>
        </p:nvSpPr>
        <p:spPr>
          <a:xfrm rot="5400000">
            <a:off x="5054790" y="2268002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28696" y="1520497"/>
            <a:ext cx="2991776" cy="18004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今後の対応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AA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：応急対策及び緊急に補修が必要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：標準調査の実施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：経過観察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：点検報告書の作成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二等辺三角形 20"/>
          <p:cNvSpPr/>
          <p:nvPr/>
        </p:nvSpPr>
        <p:spPr>
          <a:xfrm rot="5400000">
            <a:off x="2322678" y="1064185"/>
            <a:ext cx="186548" cy="56767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50232" y="3039816"/>
            <a:ext cx="231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回、専門業者による点検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7054" y="3954833"/>
            <a:ext cx="477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点検データ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二等辺三角形 25"/>
          <p:cNvSpPr/>
          <p:nvPr/>
        </p:nvSpPr>
        <p:spPr>
          <a:xfrm rot="5400000">
            <a:off x="5678270" y="1062041"/>
            <a:ext cx="186548" cy="56767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6" y="1603360"/>
            <a:ext cx="1834335" cy="14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角丸四角形 46"/>
          <p:cNvSpPr/>
          <p:nvPr/>
        </p:nvSpPr>
        <p:spPr>
          <a:xfrm>
            <a:off x="4894856" y="3933056"/>
            <a:ext cx="3781600" cy="16344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不可視部分について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背面空洞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　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在来工法のものは要確認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変位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　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外圧による変位の確認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7504" y="3284984"/>
            <a:ext cx="2088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定期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点検以外に、職員による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年程度）を実施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498" y="3672914"/>
            <a:ext cx="2447982" cy="368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87179" y="1145395"/>
            <a:ext cx="8941053" cy="255508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下矢印 24"/>
          <p:cNvSpPr/>
          <p:nvPr/>
        </p:nvSpPr>
        <p:spPr>
          <a:xfrm>
            <a:off x="2459244" y="3645024"/>
            <a:ext cx="504056" cy="309810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88964" y="3645024"/>
            <a:ext cx="75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蓄積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下矢印 27"/>
          <p:cNvSpPr/>
          <p:nvPr/>
        </p:nvSpPr>
        <p:spPr>
          <a:xfrm rot="10800000">
            <a:off x="3107119" y="3642841"/>
            <a:ext cx="504056" cy="311992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603107" y="3645024"/>
            <a:ext cx="75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活用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2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197640" y="3947793"/>
            <a:ext cx="3527894" cy="27935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60" y="-19653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91350" tIns="45674" rIns="91350" bIns="4567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234" y="61531"/>
            <a:ext cx="496357" cy="49635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2766" y="61531"/>
            <a:ext cx="7165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</a:t>
            </a:r>
            <a:r>
              <a:rPr lang="en-US" altLang="ja-JP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主な施設の点検状況等</a:t>
            </a:r>
            <a:r>
              <a:rPr lang="en-US" altLang="ja-JP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道路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：舗装）</a:t>
            </a:r>
            <a:endParaRPr lang="ja-JP" altLang="en-US" sz="2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650795" y="260126"/>
            <a:ext cx="180000" cy="108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0233" y="689063"/>
            <a:ext cx="8928000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道路管理施設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（舗装）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5598" y="1178955"/>
            <a:ext cx="876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舗装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定期点検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予測計画・状態監視型診断　　　　　　　　　今後の対応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二等辺三角形 2"/>
          <p:cNvSpPr/>
          <p:nvPr/>
        </p:nvSpPr>
        <p:spPr>
          <a:xfrm rot="5400000">
            <a:off x="2174471" y="2294303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12909" y="1903765"/>
            <a:ext cx="2235155" cy="87716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維持管理指数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(MCI)》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MCI5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：望ましい管理レベル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MCI3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：補修が必要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MCI3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：早急に補修が必要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二等辺三角形 13"/>
          <p:cNvSpPr/>
          <p:nvPr/>
        </p:nvSpPr>
        <p:spPr>
          <a:xfrm rot="5400000">
            <a:off x="5054790" y="2268002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76655" y="1517509"/>
            <a:ext cx="3043817" cy="161582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今後の対応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路線の重要性区分に基づき、路線を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2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グループに分類。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MCI5</a:t>
            </a: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G4</a:t>
            </a:r>
            <a:r>
              <a:rPr lang="ja-JP" altLang="en-US" sz="1200" u="sng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MCI4</a:t>
            </a: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G2</a:t>
            </a:r>
            <a:r>
              <a:rPr lang="ja-JP" altLang="en-US" sz="1200" u="sng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MCI3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水準を下回った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場合に、路面状態が管理レベルの基準に比して悪い箇所を優先して補修。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二等辺三角形 20"/>
          <p:cNvSpPr/>
          <p:nvPr/>
        </p:nvSpPr>
        <p:spPr>
          <a:xfrm rot="5400000">
            <a:off x="2250670" y="1064185"/>
            <a:ext cx="186548" cy="56767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214" y="3068960"/>
            <a:ext cx="3323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山間部等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委託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による点検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7054" y="3954833"/>
            <a:ext cx="477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点検データ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二等辺三角形 25"/>
          <p:cNvSpPr/>
          <p:nvPr/>
        </p:nvSpPr>
        <p:spPr>
          <a:xfrm rot="5400000">
            <a:off x="5482646" y="1062041"/>
            <a:ext cx="186548" cy="56767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496" y="3284984"/>
            <a:ext cx="6172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定期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点検以外に、道路パトロールを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万台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/12h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以上の路線は週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回、その他重点化する路線も週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回実施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87179" y="1145395"/>
            <a:ext cx="8941053" cy="239350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下矢印 24"/>
          <p:cNvSpPr/>
          <p:nvPr/>
        </p:nvSpPr>
        <p:spPr>
          <a:xfrm>
            <a:off x="2459244" y="3623246"/>
            <a:ext cx="504056" cy="309810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88964" y="3623246"/>
            <a:ext cx="75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蓄積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下矢印 27"/>
          <p:cNvSpPr/>
          <p:nvPr/>
        </p:nvSpPr>
        <p:spPr>
          <a:xfrm rot="10800000">
            <a:off x="3107119" y="3621063"/>
            <a:ext cx="504056" cy="311992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603107" y="3623246"/>
            <a:ext cx="75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活用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4" y="1556792"/>
            <a:ext cx="2057238" cy="151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2699792" y="1412776"/>
            <a:ext cx="2581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（多段階評価・重要度考慮）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030486" y="4175544"/>
            <a:ext cx="4950280" cy="13280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不可視部分について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路面下の空洞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　現在は路面の凹等の変状が出てから対応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　点検・調査は未実施（来年度より実施予定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4" y="4293096"/>
            <a:ext cx="3106464" cy="242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2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54961" y="3889237"/>
            <a:ext cx="4949088" cy="293759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60" y="-19653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91350" tIns="45674" rIns="91350" bIns="4567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234" y="61531"/>
            <a:ext cx="496357" cy="49635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2766" y="61531"/>
            <a:ext cx="8029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</a:t>
            </a:r>
            <a:r>
              <a:rPr lang="ja-JP" altLang="en-US" sz="2400" b="1" dirty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主な施設の点検状況等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河川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：堤防、護岸等）</a:t>
            </a:r>
            <a:endParaRPr lang="ja-JP" altLang="en-US" sz="2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650795" y="260126"/>
            <a:ext cx="180000" cy="108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0233" y="689063"/>
            <a:ext cx="8928000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河川管理施設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（堤防、護岸、堰、樋門、樋管、落差工等）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5598" y="1178955"/>
            <a:ext cx="8101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河川巡視点検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状態監視型診断（多段階評価・影響度考慮）　　　　　　　維持修繕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Picture 2" descr="D:\TasakiS\Desktop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" b="1"/>
          <a:stretch/>
        </p:blipFill>
        <p:spPr bwMode="auto">
          <a:xfrm>
            <a:off x="187970" y="1538835"/>
            <a:ext cx="1777329" cy="128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二等辺三角形 2"/>
          <p:cNvSpPr/>
          <p:nvPr/>
        </p:nvSpPr>
        <p:spPr>
          <a:xfrm rot="5400000">
            <a:off x="1718628" y="2306741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19113" y="1498295"/>
            <a:ext cx="1955618" cy="144655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損傷度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：損傷が著しく、既に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治水機能に支障をきたし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て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いる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：中程度の損傷で、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治水機能に支障をきたす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恐れあり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二等辺三角形 13"/>
          <p:cNvSpPr/>
          <p:nvPr/>
        </p:nvSpPr>
        <p:spPr>
          <a:xfrm rot="5400000">
            <a:off x="3988961" y="2306740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20213" y="1499614"/>
            <a:ext cx="1584176" cy="144655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影響度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・人家等への影響あり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ランク⇒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ランク⇒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・人家等への影響なし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ランク⇒応急対応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二等辺三角形 16"/>
          <p:cNvSpPr/>
          <p:nvPr/>
        </p:nvSpPr>
        <p:spPr>
          <a:xfrm rot="5400000">
            <a:off x="5895091" y="2306739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92417" y="1499614"/>
            <a:ext cx="2472071" cy="144655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補修工事等の実施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：次期出水期迄に応急対策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を完了させ、その後、更に必要な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対策を実施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：詳細な調査を実施し、概ね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年以内に順次対策を実施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二等辺三角形 20"/>
          <p:cNvSpPr/>
          <p:nvPr/>
        </p:nvSpPr>
        <p:spPr>
          <a:xfrm rot="5400000">
            <a:off x="2098848" y="1078040"/>
            <a:ext cx="186548" cy="56767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0233" y="2853865"/>
            <a:ext cx="216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・年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回、職員による徒歩点検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・不具合箇所の発見、経過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観察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7180" y="3889237"/>
            <a:ext cx="477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点検データの蓄積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建設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CALS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システム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二等辺三角形 25"/>
          <p:cNvSpPr/>
          <p:nvPr/>
        </p:nvSpPr>
        <p:spPr>
          <a:xfrm rot="5400000">
            <a:off x="6295074" y="1081210"/>
            <a:ext cx="186548" cy="56767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4" y="4178313"/>
            <a:ext cx="3817820" cy="2575755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3937298" y="4219711"/>
            <a:ext cx="1134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蓄積内容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・点検日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・河川名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・左右岸の別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・所在地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・損傷内容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・状況写真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・平面・横断図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（ポンチ絵）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・損傷度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・危険度　　等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56" y="5478141"/>
            <a:ext cx="1557870" cy="1145448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30" y="5462696"/>
            <a:ext cx="1562359" cy="115197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74" y="4236208"/>
            <a:ext cx="1560874" cy="11454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5099358" y="3922600"/>
            <a:ext cx="3721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不可視部の点検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55184" y="6579771"/>
            <a:ext cx="1693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カメラのよる空洞確認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198730" y="6560287"/>
            <a:ext cx="1693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削孔よる空洞確認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128462" y="3889236"/>
            <a:ext cx="3950571" cy="293759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818382" y="4997465"/>
            <a:ext cx="2223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レーダー探査後、カメラ調査や削孔調査により空洞化を確認。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下矢印 49"/>
          <p:cNvSpPr/>
          <p:nvPr/>
        </p:nvSpPr>
        <p:spPr>
          <a:xfrm>
            <a:off x="1388649" y="3433616"/>
            <a:ext cx="504056" cy="415179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18369" y="3459345"/>
            <a:ext cx="75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蓄積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下矢印 54"/>
          <p:cNvSpPr/>
          <p:nvPr/>
        </p:nvSpPr>
        <p:spPr>
          <a:xfrm rot="10800000">
            <a:off x="2036524" y="3414564"/>
            <a:ext cx="504056" cy="415179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580112" y="2984827"/>
            <a:ext cx="3384375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点検結果の公表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HP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で点検結果を公表し、府民と情報を共有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フリーフォーム 57"/>
          <p:cNvSpPr/>
          <p:nvPr/>
        </p:nvSpPr>
        <p:spPr>
          <a:xfrm>
            <a:off x="45021" y="1171575"/>
            <a:ext cx="9020175" cy="2638425"/>
          </a:xfrm>
          <a:custGeom>
            <a:avLst/>
            <a:gdLst>
              <a:gd name="connsiteX0" fmla="*/ 0 w 9029700"/>
              <a:gd name="connsiteY0" fmla="*/ 0 h 2638425"/>
              <a:gd name="connsiteX1" fmla="*/ 9029700 w 9029700"/>
              <a:gd name="connsiteY1" fmla="*/ 0 h 2638425"/>
              <a:gd name="connsiteX2" fmla="*/ 9029700 w 9029700"/>
              <a:gd name="connsiteY2" fmla="*/ 2638425 h 2638425"/>
              <a:gd name="connsiteX3" fmla="*/ 5057775 w 9029700"/>
              <a:gd name="connsiteY3" fmla="*/ 2638425 h 2638425"/>
              <a:gd name="connsiteX4" fmla="*/ 5057775 w 9029700"/>
              <a:gd name="connsiteY4" fmla="*/ 2200275 h 2638425"/>
              <a:gd name="connsiteX5" fmla="*/ 19050 w 9029700"/>
              <a:gd name="connsiteY5" fmla="*/ 2200275 h 2638425"/>
              <a:gd name="connsiteX6" fmla="*/ 0 w 9029700"/>
              <a:gd name="connsiteY6" fmla="*/ 0 h 2638425"/>
              <a:gd name="connsiteX0" fmla="*/ 0 w 9029700"/>
              <a:gd name="connsiteY0" fmla="*/ 0 h 2638425"/>
              <a:gd name="connsiteX1" fmla="*/ 9029700 w 9029700"/>
              <a:gd name="connsiteY1" fmla="*/ 0 h 2638425"/>
              <a:gd name="connsiteX2" fmla="*/ 9029700 w 9029700"/>
              <a:gd name="connsiteY2" fmla="*/ 2638425 h 2638425"/>
              <a:gd name="connsiteX3" fmla="*/ 5057775 w 9029700"/>
              <a:gd name="connsiteY3" fmla="*/ 2638425 h 2638425"/>
              <a:gd name="connsiteX4" fmla="*/ 5057775 w 9029700"/>
              <a:gd name="connsiteY4" fmla="*/ 2200275 h 2638425"/>
              <a:gd name="connsiteX5" fmla="*/ 9525 w 9029700"/>
              <a:gd name="connsiteY5" fmla="*/ 2200275 h 2638425"/>
              <a:gd name="connsiteX6" fmla="*/ 0 w 9029700"/>
              <a:gd name="connsiteY6" fmla="*/ 0 h 2638425"/>
              <a:gd name="connsiteX0" fmla="*/ 0 w 9020175"/>
              <a:gd name="connsiteY0" fmla="*/ 0 h 2638425"/>
              <a:gd name="connsiteX1" fmla="*/ 9020175 w 9020175"/>
              <a:gd name="connsiteY1" fmla="*/ 0 h 2638425"/>
              <a:gd name="connsiteX2" fmla="*/ 9020175 w 9020175"/>
              <a:gd name="connsiteY2" fmla="*/ 2638425 h 2638425"/>
              <a:gd name="connsiteX3" fmla="*/ 5048250 w 9020175"/>
              <a:gd name="connsiteY3" fmla="*/ 2638425 h 2638425"/>
              <a:gd name="connsiteX4" fmla="*/ 5048250 w 9020175"/>
              <a:gd name="connsiteY4" fmla="*/ 2200275 h 2638425"/>
              <a:gd name="connsiteX5" fmla="*/ 0 w 9020175"/>
              <a:gd name="connsiteY5" fmla="*/ 2200275 h 2638425"/>
              <a:gd name="connsiteX6" fmla="*/ 0 w 9020175"/>
              <a:gd name="connsiteY6" fmla="*/ 0 h 2638425"/>
              <a:gd name="connsiteX0" fmla="*/ 0 w 9020175"/>
              <a:gd name="connsiteY0" fmla="*/ 0 h 2638425"/>
              <a:gd name="connsiteX1" fmla="*/ 9020175 w 9020175"/>
              <a:gd name="connsiteY1" fmla="*/ 0 h 2638425"/>
              <a:gd name="connsiteX2" fmla="*/ 9020175 w 9020175"/>
              <a:gd name="connsiteY2" fmla="*/ 2638425 h 2638425"/>
              <a:gd name="connsiteX3" fmla="*/ 5048250 w 9020175"/>
              <a:gd name="connsiteY3" fmla="*/ 2638425 h 2638425"/>
              <a:gd name="connsiteX4" fmla="*/ 3638550 w 9020175"/>
              <a:gd name="connsiteY4" fmla="*/ 2200275 h 2638425"/>
              <a:gd name="connsiteX5" fmla="*/ 0 w 9020175"/>
              <a:gd name="connsiteY5" fmla="*/ 2200275 h 2638425"/>
              <a:gd name="connsiteX6" fmla="*/ 0 w 9020175"/>
              <a:gd name="connsiteY6" fmla="*/ 0 h 2638425"/>
              <a:gd name="connsiteX0" fmla="*/ 0 w 9020175"/>
              <a:gd name="connsiteY0" fmla="*/ 0 h 2638425"/>
              <a:gd name="connsiteX1" fmla="*/ 9020175 w 9020175"/>
              <a:gd name="connsiteY1" fmla="*/ 0 h 2638425"/>
              <a:gd name="connsiteX2" fmla="*/ 9020175 w 9020175"/>
              <a:gd name="connsiteY2" fmla="*/ 2638425 h 2638425"/>
              <a:gd name="connsiteX3" fmla="*/ 3638550 w 9020175"/>
              <a:gd name="connsiteY3" fmla="*/ 2638425 h 2638425"/>
              <a:gd name="connsiteX4" fmla="*/ 3638550 w 9020175"/>
              <a:gd name="connsiteY4" fmla="*/ 2200275 h 2638425"/>
              <a:gd name="connsiteX5" fmla="*/ 0 w 9020175"/>
              <a:gd name="connsiteY5" fmla="*/ 2200275 h 2638425"/>
              <a:gd name="connsiteX6" fmla="*/ 0 w 9020175"/>
              <a:gd name="connsiteY6" fmla="*/ 0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0175" h="2638425">
                <a:moveTo>
                  <a:pt x="0" y="0"/>
                </a:moveTo>
                <a:lnTo>
                  <a:pt x="9020175" y="0"/>
                </a:lnTo>
                <a:lnTo>
                  <a:pt x="9020175" y="2638425"/>
                </a:lnTo>
                <a:lnTo>
                  <a:pt x="3638550" y="2638425"/>
                </a:lnTo>
                <a:lnTo>
                  <a:pt x="3638550" y="2200275"/>
                </a:lnTo>
                <a:lnTo>
                  <a:pt x="0" y="2200275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フリーフォーム 60"/>
          <p:cNvSpPr/>
          <p:nvPr/>
        </p:nvSpPr>
        <p:spPr>
          <a:xfrm>
            <a:off x="5113268" y="2992537"/>
            <a:ext cx="403225" cy="352425"/>
          </a:xfrm>
          <a:custGeom>
            <a:avLst/>
            <a:gdLst>
              <a:gd name="connsiteX0" fmla="*/ 0 w 403225"/>
              <a:gd name="connsiteY0" fmla="*/ 0 h 352425"/>
              <a:gd name="connsiteX1" fmla="*/ 158750 w 403225"/>
              <a:gd name="connsiteY1" fmla="*/ 0 h 352425"/>
              <a:gd name="connsiteX2" fmla="*/ 158750 w 403225"/>
              <a:gd name="connsiteY2" fmla="*/ 184150 h 352425"/>
              <a:gd name="connsiteX3" fmla="*/ 320675 w 403225"/>
              <a:gd name="connsiteY3" fmla="*/ 184150 h 352425"/>
              <a:gd name="connsiteX4" fmla="*/ 403225 w 403225"/>
              <a:gd name="connsiteY4" fmla="*/ 266700 h 352425"/>
              <a:gd name="connsiteX5" fmla="*/ 317500 w 403225"/>
              <a:gd name="connsiteY5" fmla="*/ 352425 h 352425"/>
              <a:gd name="connsiteX6" fmla="*/ 0 w 403225"/>
              <a:gd name="connsiteY6" fmla="*/ 352425 h 352425"/>
              <a:gd name="connsiteX7" fmla="*/ 0 w 403225"/>
              <a:gd name="connsiteY7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225" h="352425">
                <a:moveTo>
                  <a:pt x="0" y="0"/>
                </a:moveTo>
                <a:lnTo>
                  <a:pt x="158750" y="0"/>
                </a:lnTo>
                <a:lnTo>
                  <a:pt x="158750" y="184150"/>
                </a:lnTo>
                <a:lnTo>
                  <a:pt x="320675" y="184150"/>
                </a:lnTo>
                <a:lnTo>
                  <a:pt x="403225" y="266700"/>
                </a:lnTo>
                <a:lnTo>
                  <a:pt x="317500" y="352425"/>
                </a:lnTo>
                <a:lnTo>
                  <a:pt x="0" y="3524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532512" y="3452688"/>
            <a:ext cx="75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活用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970414" y="3424535"/>
            <a:ext cx="49940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河川巡視点検以外に、河川パトロール（職員・車両・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週程度）、徒歩パトロール（非常勤・徒歩・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年程度）を実施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824017" y="4099622"/>
            <a:ext cx="2223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堤防天端の亀裂や、ブロック積護岸の目地開きなどが発生した場合、堤防の空洞化を確認するためにレーダー探査を実施。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6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60" y="-19653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91350" tIns="45674" rIns="91350" bIns="4567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0234" y="61531"/>
            <a:ext cx="496357" cy="49635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2766" y="61531"/>
            <a:ext cx="8029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</a:t>
            </a:r>
            <a:r>
              <a:rPr lang="ja-JP" altLang="en-US" sz="2400" b="1" dirty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主な施設の点検状況等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河川：堤防、護岸等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ja-JP" altLang="en-US" sz="2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二等辺三角形 5"/>
          <p:cNvSpPr/>
          <p:nvPr/>
        </p:nvSpPr>
        <p:spPr>
          <a:xfrm rot="5400000">
            <a:off x="650795" y="260126"/>
            <a:ext cx="180000" cy="108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00233" y="689063"/>
            <a:ext cx="8928000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河川巡視点検による点検項目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1426" y="1178955"/>
            <a:ext cx="4660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河川巡視点検実施要領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（大阪府作成資料）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6" y="1538469"/>
            <a:ext cx="4516598" cy="4279409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1001815" y="6213981"/>
            <a:ext cx="3809887" cy="523220"/>
            <a:chOff x="142766" y="6034370"/>
            <a:chExt cx="3809887" cy="52322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42766" y="6034370"/>
              <a:ext cx="3809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堤防等河川管理施設及び河道の点検要領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（国土交通省 水管理・国土保全局　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H24.5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　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" name="二等辺三角形 11"/>
            <p:cNvSpPr/>
            <p:nvPr/>
          </p:nvSpPr>
          <p:spPr>
            <a:xfrm rot="5400000">
              <a:off x="3662600" y="6210001"/>
              <a:ext cx="208800" cy="180000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54" y="1122329"/>
            <a:ext cx="4067210" cy="571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60" y="-19653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91350" tIns="45674" rIns="91350" bIns="4567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234" y="61531"/>
            <a:ext cx="496357" cy="49635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2766" y="61531"/>
            <a:ext cx="8533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</a:t>
            </a:r>
            <a:r>
              <a:rPr lang="en-US" altLang="ja-JP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主な施設の点検状況等</a:t>
            </a:r>
            <a:r>
              <a:rPr lang="en-US" altLang="ja-JP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河川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：土砂堆積・河床洗掘）</a:t>
            </a:r>
            <a:endParaRPr lang="ja-JP" altLang="en-US" sz="2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650795" y="260126"/>
            <a:ext cx="180000" cy="108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15" y="2409045"/>
            <a:ext cx="4264795" cy="4223188"/>
          </a:xfrm>
          <a:prstGeom prst="rect">
            <a:avLst/>
          </a:prstGeom>
        </p:spPr>
      </p:pic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100233" y="689063"/>
            <a:ext cx="8928000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河川管理施設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（定期縦横断測量、河川カルテ）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0233" y="1222152"/>
            <a:ext cx="2311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河道管理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2767" y="1497206"/>
            <a:ext cx="3925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府管理河川で、河川内の土砂堆積・河床洗掘の状況把握を目的として、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年毎に縦横断測量を実施。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実施年度：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H13,H18,H23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33183" y="2226340"/>
            <a:ext cx="1215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調査内容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・堆積、洗掘量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・河積阻害率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・洗掘深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93060" y="1222152"/>
            <a:ext cx="4046892" cy="55596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3886" y="4162012"/>
            <a:ext cx="3861196" cy="90794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事後保全型</a:t>
            </a:r>
            <a:endParaRPr lang="en-US" altLang="ja-JP" sz="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多段階評価・影響度考慮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河積阻害率に加え、周辺の土地利用状況等を考慮して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優先度を設定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二等辺三角形 35"/>
          <p:cNvSpPr/>
          <p:nvPr/>
        </p:nvSpPr>
        <p:spPr>
          <a:xfrm rot="10800000">
            <a:off x="785052" y="5123396"/>
            <a:ext cx="906627" cy="10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63885" y="5271556"/>
            <a:ext cx="2175867" cy="110799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堆積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土砂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除去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工事の実施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年を目途に順次対策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を実施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年を目途に順次対策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を実施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00234" y="6359638"/>
            <a:ext cx="3967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堆積土砂は洪水等により変動するものであることから、現地の状況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を踏まえ、優先順位を毎年確認し、実施箇所を選定する。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411761" y="5276367"/>
            <a:ext cx="1636552" cy="89255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調査結果の公表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HP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で調査結果を公表し、府民と情報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共有。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二等辺三角形 40"/>
          <p:cNvSpPr/>
          <p:nvPr/>
        </p:nvSpPr>
        <p:spPr>
          <a:xfrm rot="10800000">
            <a:off x="2714530" y="5122662"/>
            <a:ext cx="906627" cy="10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427984" y="1225328"/>
            <a:ext cx="2311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河川カルテ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427984" y="1484784"/>
            <a:ext cx="44438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河川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巡視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点検結果や横断測量結果に加え、測点毎の護岸構造、施工年度、被災・工事履歴、河床材料等を取りまとめた河川カルテを順次作成。種々のデータを集積し、維持管理に活用（カルテは適宜更新）。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下矢印 43"/>
          <p:cNvSpPr/>
          <p:nvPr/>
        </p:nvSpPr>
        <p:spPr>
          <a:xfrm>
            <a:off x="3331080" y="3087014"/>
            <a:ext cx="333851" cy="162000"/>
          </a:xfrm>
          <a:prstGeom prst="downArrow">
            <a:avLst>
              <a:gd name="adj1" fmla="val 614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987824" y="3340483"/>
            <a:ext cx="1020365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データを蓄積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427983" y="1230878"/>
            <a:ext cx="4600249" cy="55596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4" y="2188936"/>
            <a:ext cx="2767164" cy="1817035"/>
          </a:xfrm>
          <a:prstGeom prst="rect">
            <a:avLst/>
          </a:prstGeom>
        </p:spPr>
      </p:pic>
      <p:sp>
        <p:nvSpPr>
          <p:cNvPr id="31" name="二等辺三角形 30"/>
          <p:cNvSpPr/>
          <p:nvPr/>
        </p:nvSpPr>
        <p:spPr>
          <a:xfrm rot="10800000">
            <a:off x="1652042" y="4011488"/>
            <a:ext cx="906627" cy="10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41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76116" y="1145395"/>
            <a:ext cx="8920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詳細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定期点検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予測計画・状態監視型診断（多段階評価・重要度考慮）　　　　　　　修繕・長寿命化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97640" y="3947793"/>
            <a:ext cx="4963086" cy="27935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60" y="-19653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91350" tIns="45674" rIns="91350" bIns="4567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234" y="61531"/>
            <a:ext cx="496357" cy="49635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2766" y="61531"/>
            <a:ext cx="8533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</a:t>
            </a:r>
            <a:r>
              <a:rPr lang="ja-JP" altLang="en-US" sz="2400" b="1" dirty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主な施設の点検状況等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港湾施設）</a:t>
            </a:r>
            <a:endParaRPr lang="ja-JP" altLang="en-US" sz="2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650795" y="260126"/>
            <a:ext cx="180000" cy="108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0233" y="689063"/>
            <a:ext cx="8928000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港湾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（岸壁、物揚場、防波堤）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二等辺三角形 2"/>
          <p:cNvSpPr/>
          <p:nvPr/>
        </p:nvSpPr>
        <p:spPr>
          <a:xfrm rot="5400000">
            <a:off x="1718628" y="2306741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39752" y="1493783"/>
            <a:ext cx="2958429" cy="161582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判定区分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Ａ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：施設の性能が低下している状態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Ｂ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：放置した場合に、施設の性能が低下する恐れがある状態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Ｃ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：施設の性能にかかわる変状は認められないが、継続して観察する必要がある状態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Ｄ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：異常は認められず、十分な性能を保持している状態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二等辺三角形 13"/>
          <p:cNvSpPr/>
          <p:nvPr/>
        </p:nvSpPr>
        <p:spPr>
          <a:xfrm rot="5400000">
            <a:off x="5054790" y="2268002"/>
            <a:ext cx="906627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28696" y="1520497"/>
            <a:ext cx="2991776" cy="18004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今後の対応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Ａ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：応急対策及び緊急に補修が必要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Ｂ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詳細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実施し、補修の検討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Ｃ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：経過観察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Ｄ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ランク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：経過観察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二等辺三角形 20"/>
          <p:cNvSpPr/>
          <p:nvPr/>
        </p:nvSpPr>
        <p:spPr>
          <a:xfrm rot="5400000">
            <a:off x="1962638" y="1030833"/>
            <a:ext cx="186548" cy="56767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378" y="3039816"/>
            <a:ext cx="2425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回、委託発注による点検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7054" y="3954833"/>
            <a:ext cx="477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点検データ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二等辺三角形 25"/>
          <p:cNvSpPr/>
          <p:nvPr/>
        </p:nvSpPr>
        <p:spPr>
          <a:xfrm rot="5400000">
            <a:off x="6985917" y="1030833"/>
            <a:ext cx="186548" cy="56767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5580112" y="4941168"/>
            <a:ext cx="3245187" cy="13280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不可視部分について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係留施設　背面空洞化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　エプロン部の変位の確認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　鋼矢板部の変位の確認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7504" y="3284984"/>
            <a:ext cx="1957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一般定期点検⇒職員による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/5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年程度）を実施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87179" y="1145395"/>
            <a:ext cx="8941053" cy="255508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下矢印 24"/>
          <p:cNvSpPr/>
          <p:nvPr/>
        </p:nvSpPr>
        <p:spPr>
          <a:xfrm>
            <a:off x="2459244" y="3645024"/>
            <a:ext cx="504056" cy="309810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88964" y="3645024"/>
            <a:ext cx="75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蓄積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下矢印 27"/>
          <p:cNvSpPr/>
          <p:nvPr/>
        </p:nvSpPr>
        <p:spPr>
          <a:xfrm rot="10800000">
            <a:off x="3107119" y="3642841"/>
            <a:ext cx="504056" cy="311992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603107" y="3645024"/>
            <a:ext cx="75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活用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1" name="Picture 2" descr="\\G2002SV0AP300\file$\00本部\【事業G】\☆事業グループ☆\99 その他\20120605汐見3号岸壁\P1060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10" y="1535281"/>
            <a:ext cx="1872595" cy="140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3" y="4261563"/>
            <a:ext cx="2058946" cy="241915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40" y="4292191"/>
            <a:ext cx="2491070" cy="238852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角丸四角形 34"/>
          <p:cNvSpPr/>
          <p:nvPr/>
        </p:nvSpPr>
        <p:spPr>
          <a:xfrm>
            <a:off x="5661651" y="3974355"/>
            <a:ext cx="2582758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大阪府港湾施設　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維持管理基本計画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点検要領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下矢印 35"/>
          <p:cNvSpPr/>
          <p:nvPr/>
        </p:nvSpPr>
        <p:spPr>
          <a:xfrm rot="5400000">
            <a:off x="5160287" y="4131668"/>
            <a:ext cx="504056" cy="309810"/>
          </a:xfrm>
          <a:prstGeom prst="downArrow">
            <a:avLst>
              <a:gd name="adj1" fmla="val 60553"/>
              <a:gd name="adj2" fmla="val 50000"/>
            </a:avLst>
          </a:prstGeom>
          <a:solidFill>
            <a:srgbClr val="0000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7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60" y="-19653"/>
            <a:ext cx="9144000" cy="6365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91350" tIns="45674" rIns="91350" bIns="4567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234" y="61531"/>
            <a:ext cx="496357" cy="49635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2766" y="61531"/>
            <a:ext cx="7165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</a:t>
            </a:r>
            <a:r>
              <a:rPr lang="ja-JP" altLang="en-US" sz="2400" b="1" dirty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主な施設の点検状況等</a:t>
            </a:r>
            <a:r>
              <a:rPr lang="en-US" altLang="ja-JP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港湾施設）</a:t>
            </a:r>
          </a:p>
        </p:txBody>
      </p:sp>
      <p:sp>
        <p:nvSpPr>
          <p:cNvPr id="8" name="二等辺三角形 7"/>
          <p:cNvSpPr/>
          <p:nvPr/>
        </p:nvSpPr>
        <p:spPr>
          <a:xfrm rot="5400000">
            <a:off x="650795" y="260126"/>
            <a:ext cx="180000" cy="108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 smtClean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38192" y="689063"/>
            <a:ext cx="8867617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長寿命化（予防保全対策）の基本的な考え方（港湾施設　維持管理計画策定）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コンテンツ プレースホルダ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r="1008" b="1791"/>
          <a:stretch/>
        </p:blipFill>
        <p:spPr>
          <a:xfrm>
            <a:off x="4653744" y="1091494"/>
            <a:ext cx="3939295" cy="2934884"/>
          </a:xfrm>
          <a:prstGeom prst="rect">
            <a:avLst/>
          </a:prstGeom>
        </p:spPr>
      </p:pic>
      <p:pic>
        <p:nvPicPr>
          <p:cNvPr id="12" name="コンテンツ プレースホルダ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"/>
          <a:stretch/>
        </p:blipFill>
        <p:spPr>
          <a:xfrm>
            <a:off x="261256" y="1116549"/>
            <a:ext cx="4392488" cy="337888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8" y="4552973"/>
            <a:ext cx="4670784" cy="218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26" y="4273953"/>
            <a:ext cx="3816424" cy="249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タイトル 1"/>
          <p:cNvSpPr txBox="1">
            <a:spLocks/>
          </p:cNvSpPr>
          <p:nvPr/>
        </p:nvSpPr>
        <p:spPr>
          <a:xfrm>
            <a:off x="5034043" y="4121956"/>
            <a:ext cx="3426390" cy="3039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維持工事の事例　（桟橋式岸壁の事例）</a:t>
            </a:r>
          </a:p>
        </p:txBody>
      </p:sp>
    </p:spTree>
    <p:extLst>
      <p:ext uri="{BB962C8B-B14F-4D97-AF65-F5344CB8AC3E}">
        <p14:creationId xmlns:p14="http://schemas.microsoft.com/office/powerpoint/2010/main" val="34771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1773</Words>
  <Application>Microsoft Office PowerPoint</Application>
  <PresentationFormat>画面に合わせる (4:3)</PresentationFormat>
  <Paragraphs>451</Paragraphs>
  <Slides>16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大阪府都市基盤施設維持管理技術審議会 第２回　全体検討部会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大阪府都市基盤施設維持管理技術審議会 第２回　全体検討部会 </dc:title>
  <dc:creator>大阪府庁</dc:creator>
  <cp:lastModifiedBy>大井祥之</cp:lastModifiedBy>
  <cp:revision>7</cp:revision>
  <dcterms:created xsi:type="dcterms:W3CDTF">2014-01-05T05:38:32Z</dcterms:created>
  <dcterms:modified xsi:type="dcterms:W3CDTF">2014-01-08T10:58:49Z</dcterms:modified>
</cp:coreProperties>
</file>